
<file path=[Content_Types].xml><?xml version="1.0" encoding="utf-8"?>
<Types xmlns="http://schemas.openxmlformats.org/package/2006/content-types">
  <Default Extension="xml" ContentType="application/xml"/>
  <Default Extension="bin" ContentType="application/vnd.openxmlformats-officedocument.oleObject"/>
  <Default Extension="jpeg" ContentType="image/jpeg"/>
  <Default Extension="rels" ContentType="application/vnd.openxmlformats-package.relationships+xml"/>
  <Default Extension="emf" ContentType="image/x-emf"/>
  <Default Extension="vml" ContentType="application/vnd.openxmlformats-officedocument.vmlDrawing"/>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5"/>
  </p:notesMasterIdLst>
  <p:handoutMasterIdLst>
    <p:handoutMasterId r:id="rId56"/>
  </p:handoutMasterIdLst>
  <p:sldIdLst>
    <p:sldId id="272" r:id="rId2"/>
    <p:sldId id="257" r:id="rId3"/>
    <p:sldId id="270" r:id="rId4"/>
    <p:sldId id="306" r:id="rId5"/>
    <p:sldId id="315" r:id="rId6"/>
    <p:sldId id="293" r:id="rId7"/>
    <p:sldId id="266" r:id="rId8"/>
    <p:sldId id="300" r:id="rId9"/>
    <p:sldId id="299" r:id="rId10"/>
    <p:sldId id="301" r:id="rId11"/>
    <p:sldId id="338" r:id="rId12"/>
    <p:sldId id="309" r:id="rId13"/>
    <p:sldId id="323" r:id="rId14"/>
    <p:sldId id="275" r:id="rId15"/>
    <p:sldId id="324" r:id="rId16"/>
    <p:sldId id="279" r:id="rId17"/>
    <p:sldId id="326" r:id="rId18"/>
    <p:sldId id="328" r:id="rId19"/>
    <p:sldId id="316" r:id="rId20"/>
    <p:sldId id="321" r:id="rId21"/>
    <p:sldId id="329" r:id="rId22"/>
    <p:sldId id="330" r:id="rId23"/>
    <p:sldId id="331" r:id="rId24"/>
    <p:sldId id="298" r:id="rId25"/>
    <p:sldId id="332" r:id="rId26"/>
    <p:sldId id="334" r:id="rId27"/>
    <p:sldId id="335" r:id="rId28"/>
    <p:sldId id="336" r:id="rId29"/>
    <p:sldId id="310" r:id="rId30"/>
    <p:sldId id="276" r:id="rId31"/>
    <p:sldId id="312" r:id="rId32"/>
    <p:sldId id="283" r:id="rId33"/>
    <p:sldId id="289" r:id="rId34"/>
    <p:sldId id="322" r:id="rId35"/>
    <p:sldId id="284" r:id="rId36"/>
    <p:sldId id="286" r:id="rId37"/>
    <p:sldId id="285" r:id="rId38"/>
    <p:sldId id="311" r:id="rId39"/>
    <p:sldId id="277" r:id="rId40"/>
    <p:sldId id="287" r:id="rId41"/>
    <p:sldId id="288" r:id="rId42"/>
    <p:sldId id="290" r:id="rId43"/>
    <p:sldId id="317" r:id="rId44"/>
    <p:sldId id="319" r:id="rId45"/>
    <p:sldId id="320" r:id="rId46"/>
    <p:sldId id="295" r:id="rId47"/>
    <p:sldId id="318" r:id="rId48"/>
    <p:sldId id="313" r:id="rId49"/>
    <p:sldId id="314" r:id="rId50"/>
    <p:sldId id="273" r:id="rId51"/>
    <p:sldId id="303" r:id="rId52"/>
    <p:sldId id="304" r:id="rId53"/>
    <p:sldId id="296" r:id="rId54"/>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67AAE1"/>
    <a:srgbClr val="D591F2"/>
    <a:srgbClr val="D07EF2"/>
    <a:srgbClr val="B167D2"/>
    <a:srgbClr val="C097D2"/>
    <a:srgbClr val="994E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55"/>
    <p:restoredTop sz="82900" autoAdjust="0"/>
  </p:normalViewPr>
  <p:slideViewPr>
    <p:cSldViewPr snapToGrid="0" snapToObjects="1">
      <p:cViewPr varScale="1">
        <p:scale>
          <a:sx n="75" d="100"/>
          <a:sy n="75" d="100"/>
        </p:scale>
        <p:origin x="1648"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4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AA8CE0-7BB6-1149-996E-913FCF7675F0}"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zh-CN" altLang="en-US"/>
        </a:p>
      </dgm:t>
    </dgm:pt>
    <dgm:pt modelId="{88BC514D-3A4E-9C4F-B3CC-98B7C2D88E53}">
      <dgm:prSet/>
      <dgm:spPr/>
      <dgm:t>
        <a:bodyPr/>
        <a:lstStyle/>
        <a:p>
          <a:pPr rtl="0"/>
          <a:r>
            <a:rPr kumimoji="1" lang="en-US" dirty="0" smtClean="0">
              <a:solidFill>
                <a:srgbClr val="800000"/>
              </a:solidFill>
            </a:rPr>
            <a:t>DCTCP</a:t>
          </a:r>
          <a:endParaRPr kumimoji="1" lang="zh-CN" altLang="en-US" dirty="0" smtClean="0">
            <a:solidFill>
              <a:srgbClr val="800000"/>
            </a:solidFill>
          </a:endParaRPr>
        </a:p>
        <a:p>
          <a:pPr rtl="0"/>
          <a:r>
            <a:rPr kumimoji="1" lang="en-US" dirty="0" smtClean="0">
              <a:solidFill>
                <a:srgbClr val="800000"/>
              </a:solidFill>
            </a:rPr>
            <a:t>[sigcomm10]</a:t>
          </a:r>
          <a:endParaRPr lang="en-US" dirty="0">
            <a:solidFill>
              <a:srgbClr val="800000"/>
            </a:solidFill>
          </a:endParaRPr>
        </a:p>
      </dgm:t>
    </dgm:pt>
    <dgm:pt modelId="{6643C902-5307-2844-93EF-DDDE29C1F608}" type="parTrans" cxnId="{54EA249A-D9CA-484B-B3D3-6D05087256FB}">
      <dgm:prSet/>
      <dgm:spPr/>
      <dgm:t>
        <a:bodyPr/>
        <a:lstStyle/>
        <a:p>
          <a:endParaRPr lang="zh-CN" altLang="en-US">
            <a:solidFill>
              <a:srgbClr val="800000"/>
            </a:solidFill>
          </a:endParaRPr>
        </a:p>
      </dgm:t>
    </dgm:pt>
    <dgm:pt modelId="{B14D53D0-1E40-8549-8B3A-2BC9D7A5347E}" type="sibTrans" cxnId="{54EA249A-D9CA-484B-B3D3-6D05087256FB}">
      <dgm:prSet/>
      <dgm:spPr/>
      <dgm:t>
        <a:bodyPr/>
        <a:lstStyle/>
        <a:p>
          <a:endParaRPr lang="zh-CN" altLang="en-US">
            <a:solidFill>
              <a:srgbClr val="800000"/>
            </a:solidFill>
          </a:endParaRPr>
        </a:p>
      </dgm:t>
    </dgm:pt>
    <dgm:pt modelId="{64700D51-760C-D94D-9953-4694EE54D49D}">
      <dgm:prSet/>
      <dgm:spPr/>
      <dgm:t>
        <a:bodyPr/>
        <a:lstStyle/>
        <a:p>
          <a:pPr rtl="0"/>
          <a:r>
            <a:rPr kumimoji="1" lang="en-US" dirty="0" smtClean="0">
              <a:solidFill>
                <a:srgbClr val="800000"/>
              </a:solidFill>
            </a:rPr>
            <a:t>D3</a:t>
          </a:r>
          <a:endParaRPr kumimoji="1" lang="zh-CN" altLang="en-US" dirty="0" smtClean="0">
            <a:solidFill>
              <a:srgbClr val="800000"/>
            </a:solidFill>
          </a:endParaRPr>
        </a:p>
        <a:p>
          <a:pPr rtl="0"/>
          <a:r>
            <a:rPr kumimoji="1" lang="en-US" dirty="0" smtClean="0">
              <a:solidFill>
                <a:srgbClr val="800000"/>
              </a:solidFill>
            </a:rPr>
            <a:t>[sigcomm11]</a:t>
          </a:r>
          <a:endParaRPr lang="en-US" dirty="0">
            <a:solidFill>
              <a:srgbClr val="800000"/>
            </a:solidFill>
          </a:endParaRPr>
        </a:p>
      </dgm:t>
    </dgm:pt>
    <dgm:pt modelId="{D4C07348-F493-9F40-98FA-C199C6F8C9B3}" type="parTrans" cxnId="{1B8A8B3B-6EE9-5C46-AD1B-1E2E1374FD60}">
      <dgm:prSet/>
      <dgm:spPr/>
      <dgm:t>
        <a:bodyPr/>
        <a:lstStyle/>
        <a:p>
          <a:endParaRPr lang="zh-CN" altLang="en-US">
            <a:solidFill>
              <a:srgbClr val="800000"/>
            </a:solidFill>
          </a:endParaRPr>
        </a:p>
      </dgm:t>
    </dgm:pt>
    <dgm:pt modelId="{DE6E727F-E667-3145-A56C-F03DBC07065A}" type="sibTrans" cxnId="{1B8A8B3B-6EE9-5C46-AD1B-1E2E1374FD60}">
      <dgm:prSet/>
      <dgm:spPr/>
      <dgm:t>
        <a:bodyPr/>
        <a:lstStyle/>
        <a:p>
          <a:endParaRPr lang="zh-CN" altLang="en-US">
            <a:solidFill>
              <a:srgbClr val="800000"/>
            </a:solidFill>
          </a:endParaRPr>
        </a:p>
      </dgm:t>
    </dgm:pt>
    <dgm:pt modelId="{3DC6D36D-3062-7244-8179-E9D7A5517B0B}">
      <dgm:prSet/>
      <dgm:spPr/>
      <dgm:t>
        <a:bodyPr/>
        <a:lstStyle/>
        <a:p>
          <a:pPr rtl="0"/>
          <a:r>
            <a:rPr kumimoji="1" lang="en-US" dirty="0" smtClean="0">
              <a:solidFill>
                <a:srgbClr val="800000"/>
              </a:solidFill>
            </a:rPr>
            <a:t>D2TCP PDQ</a:t>
          </a:r>
          <a:endParaRPr kumimoji="1" lang="zh-CN" altLang="en-US" dirty="0" smtClean="0">
            <a:solidFill>
              <a:srgbClr val="800000"/>
            </a:solidFill>
          </a:endParaRPr>
        </a:p>
        <a:p>
          <a:pPr rtl="0"/>
          <a:r>
            <a:rPr kumimoji="1" lang="en-US" dirty="0" smtClean="0">
              <a:solidFill>
                <a:srgbClr val="800000"/>
              </a:solidFill>
            </a:rPr>
            <a:t>[sigcomm12]</a:t>
          </a:r>
          <a:endParaRPr lang="en-US" dirty="0">
            <a:solidFill>
              <a:srgbClr val="800000"/>
            </a:solidFill>
          </a:endParaRPr>
        </a:p>
      </dgm:t>
    </dgm:pt>
    <dgm:pt modelId="{DBC5E9E9-1DD9-A640-B1F9-ECF029863A07}" type="parTrans" cxnId="{461D653C-C9A2-CD4A-89BA-5383AA295D3A}">
      <dgm:prSet/>
      <dgm:spPr/>
      <dgm:t>
        <a:bodyPr/>
        <a:lstStyle/>
        <a:p>
          <a:endParaRPr lang="zh-CN" altLang="en-US">
            <a:solidFill>
              <a:srgbClr val="800000"/>
            </a:solidFill>
          </a:endParaRPr>
        </a:p>
      </dgm:t>
    </dgm:pt>
    <dgm:pt modelId="{0BC9005C-0CEE-BC4C-BD43-02BC2BCE1683}" type="sibTrans" cxnId="{461D653C-C9A2-CD4A-89BA-5383AA295D3A}">
      <dgm:prSet/>
      <dgm:spPr/>
      <dgm:t>
        <a:bodyPr/>
        <a:lstStyle/>
        <a:p>
          <a:endParaRPr lang="zh-CN" altLang="en-US">
            <a:solidFill>
              <a:srgbClr val="800000"/>
            </a:solidFill>
          </a:endParaRPr>
        </a:p>
      </dgm:t>
    </dgm:pt>
    <dgm:pt modelId="{31EA4F02-D709-D243-A18E-660DE9DC4E21}">
      <dgm:prSet/>
      <dgm:spPr/>
      <dgm:t>
        <a:bodyPr/>
        <a:lstStyle/>
        <a:p>
          <a:pPr rtl="0"/>
          <a:r>
            <a:rPr kumimoji="1" lang="en-US" dirty="0" err="1" smtClean="0">
              <a:solidFill>
                <a:srgbClr val="800000"/>
              </a:solidFill>
            </a:rPr>
            <a:t>pFabric</a:t>
          </a:r>
          <a:endParaRPr kumimoji="1" lang="zh-CN" altLang="en-US" dirty="0" smtClean="0">
            <a:solidFill>
              <a:srgbClr val="800000"/>
            </a:solidFill>
          </a:endParaRPr>
        </a:p>
        <a:p>
          <a:pPr rtl="0"/>
          <a:r>
            <a:rPr kumimoji="1" lang="en-US" dirty="0" smtClean="0">
              <a:solidFill>
                <a:srgbClr val="800000"/>
              </a:solidFill>
            </a:rPr>
            <a:t>[sigcomm13]</a:t>
          </a:r>
          <a:endParaRPr lang="en-US" dirty="0">
            <a:solidFill>
              <a:srgbClr val="800000"/>
            </a:solidFill>
          </a:endParaRPr>
        </a:p>
      </dgm:t>
    </dgm:pt>
    <dgm:pt modelId="{C9C2811C-91E9-1746-9AD4-B71C4DE35E66}" type="parTrans" cxnId="{572E72DC-DCA3-FC48-A924-CEADCD6671EF}">
      <dgm:prSet/>
      <dgm:spPr/>
      <dgm:t>
        <a:bodyPr/>
        <a:lstStyle/>
        <a:p>
          <a:endParaRPr lang="zh-CN" altLang="en-US">
            <a:solidFill>
              <a:srgbClr val="800000"/>
            </a:solidFill>
          </a:endParaRPr>
        </a:p>
      </dgm:t>
    </dgm:pt>
    <dgm:pt modelId="{3A1E634E-2BCC-D944-BFF5-4548E81B7C28}" type="sibTrans" cxnId="{572E72DC-DCA3-FC48-A924-CEADCD6671EF}">
      <dgm:prSet/>
      <dgm:spPr/>
      <dgm:t>
        <a:bodyPr/>
        <a:lstStyle/>
        <a:p>
          <a:endParaRPr lang="zh-CN" altLang="en-US">
            <a:solidFill>
              <a:srgbClr val="800000"/>
            </a:solidFill>
          </a:endParaRPr>
        </a:p>
      </dgm:t>
    </dgm:pt>
    <dgm:pt modelId="{BCE4C3A0-0DCF-8248-8D5E-9D5CD7D95C26}" type="pres">
      <dgm:prSet presAssocID="{09AA8CE0-7BB6-1149-996E-913FCF7675F0}" presName="Name0" presStyleCnt="0">
        <dgm:presLayoutVars>
          <dgm:dir/>
          <dgm:resizeHandles val="exact"/>
        </dgm:presLayoutVars>
      </dgm:prSet>
      <dgm:spPr/>
      <dgm:t>
        <a:bodyPr/>
        <a:lstStyle/>
        <a:p>
          <a:endParaRPr lang="zh-CN" altLang="en-US"/>
        </a:p>
      </dgm:t>
    </dgm:pt>
    <dgm:pt modelId="{A5B72B4C-E115-C24B-AEAE-684754670B4B}" type="pres">
      <dgm:prSet presAssocID="{88BC514D-3A4E-9C4F-B3CC-98B7C2D88E53}" presName="node" presStyleLbl="node1" presStyleIdx="0" presStyleCnt="4">
        <dgm:presLayoutVars>
          <dgm:bulletEnabled val="1"/>
        </dgm:presLayoutVars>
      </dgm:prSet>
      <dgm:spPr/>
      <dgm:t>
        <a:bodyPr/>
        <a:lstStyle/>
        <a:p>
          <a:endParaRPr lang="zh-CN" altLang="en-US"/>
        </a:p>
      </dgm:t>
    </dgm:pt>
    <dgm:pt modelId="{C527EF9D-0D67-F047-9965-1CB24EF0806B}" type="pres">
      <dgm:prSet presAssocID="{B14D53D0-1E40-8549-8B3A-2BC9D7A5347E}" presName="sibTrans" presStyleLbl="sibTrans2D1" presStyleIdx="0" presStyleCnt="3"/>
      <dgm:spPr/>
      <dgm:t>
        <a:bodyPr/>
        <a:lstStyle/>
        <a:p>
          <a:endParaRPr lang="zh-CN" altLang="en-US"/>
        </a:p>
      </dgm:t>
    </dgm:pt>
    <dgm:pt modelId="{A73CD53C-5899-1F45-8F35-AEC45A293C36}" type="pres">
      <dgm:prSet presAssocID="{B14D53D0-1E40-8549-8B3A-2BC9D7A5347E}" presName="connectorText" presStyleLbl="sibTrans2D1" presStyleIdx="0" presStyleCnt="3"/>
      <dgm:spPr/>
      <dgm:t>
        <a:bodyPr/>
        <a:lstStyle/>
        <a:p>
          <a:endParaRPr lang="zh-CN" altLang="en-US"/>
        </a:p>
      </dgm:t>
    </dgm:pt>
    <dgm:pt modelId="{E04F3E40-E95A-9F42-BB2E-A63D468B3748}" type="pres">
      <dgm:prSet presAssocID="{64700D51-760C-D94D-9953-4694EE54D49D}" presName="node" presStyleLbl="node1" presStyleIdx="1" presStyleCnt="4">
        <dgm:presLayoutVars>
          <dgm:bulletEnabled val="1"/>
        </dgm:presLayoutVars>
      </dgm:prSet>
      <dgm:spPr/>
      <dgm:t>
        <a:bodyPr/>
        <a:lstStyle/>
        <a:p>
          <a:endParaRPr lang="zh-CN" altLang="en-US"/>
        </a:p>
      </dgm:t>
    </dgm:pt>
    <dgm:pt modelId="{22047B93-40B0-054F-8CB5-A58CFC413679}" type="pres">
      <dgm:prSet presAssocID="{DE6E727F-E667-3145-A56C-F03DBC07065A}" presName="sibTrans" presStyleLbl="sibTrans2D1" presStyleIdx="1" presStyleCnt="3"/>
      <dgm:spPr/>
      <dgm:t>
        <a:bodyPr/>
        <a:lstStyle/>
        <a:p>
          <a:endParaRPr lang="zh-CN" altLang="en-US"/>
        </a:p>
      </dgm:t>
    </dgm:pt>
    <dgm:pt modelId="{D9DD059B-9EC8-2444-96CF-4B15CEC706EB}" type="pres">
      <dgm:prSet presAssocID="{DE6E727F-E667-3145-A56C-F03DBC07065A}" presName="connectorText" presStyleLbl="sibTrans2D1" presStyleIdx="1" presStyleCnt="3"/>
      <dgm:spPr/>
      <dgm:t>
        <a:bodyPr/>
        <a:lstStyle/>
        <a:p>
          <a:endParaRPr lang="zh-CN" altLang="en-US"/>
        </a:p>
      </dgm:t>
    </dgm:pt>
    <dgm:pt modelId="{69449A56-84C9-9340-8DDE-616274406848}" type="pres">
      <dgm:prSet presAssocID="{3DC6D36D-3062-7244-8179-E9D7A5517B0B}" presName="node" presStyleLbl="node1" presStyleIdx="2" presStyleCnt="4">
        <dgm:presLayoutVars>
          <dgm:bulletEnabled val="1"/>
        </dgm:presLayoutVars>
      </dgm:prSet>
      <dgm:spPr/>
      <dgm:t>
        <a:bodyPr/>
        <a:lstStyle/>
        <a:p>
          <a:endParaRPr lang="zh-CN" altLang="en-US"/>
        </a:p>
      </dgm:t>
    </dgm:pt>
    <dgm:pt modelId="{9F4FE66F-2574-0D45-AD55-A47F282D2460}" type="pres">
      <dgm:prSet presAssocID="{0BC9005C-0CEE-BC4C-BD43-02BC2BCE1683}" presName="sibTrans" presStyleLbl="sibTrans2D1" presStyleIdx="2" presStyleCnt="3"/>
      <dgm:spPr/>
      <dgm:t>
        <a:bodyPr/>
        <a:lstStyle/>
        <a:p>
          <a:endParaRPr lang="zh-CN" altLang="en-US"/>
        </a:p>
      </dgm:t>
    </dgm:pt>
    <dgm:pt modelId="{6DC8F425-1C6E-1643-8C25-5184B933811E}" type="pres">
      <dgm:prSet presAssocID="{0BC9005C-0CEE-BC4C-BD43-02BC2BCE1683}" presName="connectorText" presStyleLbl="sibTrans2D1" presStyleIdx="2" presStyleCnt="3"/>
      <dgm:spPr/>
      <dgm:t>
        <a:bodyPr/>
        <a:lstStyle/>
        <a:p>
          <a:endParaRPr lang="zh-CN" altLang="en-US"/>
        </a:p>
      </dgm:t>
    </dgm:pt>
    <dgm:pt modelId="{25FF379C-7F87-0642-BF4B-452085FEC492}" type="pres">
      <dgm:prSet presAssocID="{31EA4F02-D709-D243-A18E-660DE9DC4E21}" presName="node" presStyleLbl="node1" presStyleIdx="3" presStyleCnt="4">
        <dgm:presLayoutVars>
          <dgm:bulletEnabled val="1"/>
        </dgm:presLayoutVars>
      </dgm:prSet>
      <dgm:spPr/>
      <dgm:t>
        <a:bodyPr/>
        <a:lstStyle/>
        <a:p>
          <a:endParaRPr lang="zh-CN" altLang="en-US"/>
        </a:p>
      </dgm:t>
    </dgm:pt>
  </dgm:ptLst>
  <dgm:cxnLst>
    <dgm:cxn modelId="{DE680B32-72E3-6049-90E7-66085947EBE8}" type="presOf" srcId="{31EA4F02-D709-D243-A18E-660DE9DC4E21}" destId="{25FF379C-7F87-0642-BF4B-452085FEC492}" srcOrd="0" destOrd="0" presId="urn:microsoft.com/office/officeart/2005/8/layout/process1"/>
    <dgm:cxn modelId="{54EA249A-D9CA-484B-B3D3-6D05087256FB}" srcId="{09AA8CE0-7BB6-1149-996E-913FCF7675F0}" destId="{88BC514D-3A4E-9C4F-B3CC-98B7C2D88E53}" srcOrd="0" destOrd="0" parTransId="{6643C902-5307-2844-93EF-DDDE29C1F608}" sibTransId="{B14D53D0-1E40-8549-8B3A-2BC9D7A5347E}"/>
    <dgm:cxn modelId="{79E904E3-60B6-D843-AE33-8E30EE9012B6}" type="presOf" srcId="{0BC9005C-0CEE-BC4C-BD43-02BC2BCE1683}" destId="{6DC8F425-1C6E-1643-8C25-5184B933811E}" srcOrd="1" destOrd="0" presId="urn:microsoft.com/office/officeart/2005/8/layout/process1"/>
    <dgm:cxn modelId="{461D653C-C9A2-CD4A-89BA-5383AA295D3A}" srcId="{09AA8CE0-7BB6-1149-996E-913FCF7675F0}" destId="{3DC6D36D-3062-7244-8179-E9D7A5517B0B}" srcOrd="2" destOrd="0" parTransId="{DBC5E9E9-1DD9-A640-B1F9-ECF029863A07}" sibTransId="{0BC9005C-0CEE-BC4C-BD43-02BC2BCE1683}"/>
    <dgm:cxn modelId="{55EFA5F5-E2A3-6440-BDED-66CF6E18D3E8}" type="presOf" srcId="{64700D51-760C-D94D-9953-4694EE54D49D}" destId="{E04F3E40-E95A-9F42-BB2E-A63D468B3748}" srcOrd="0" destOrd="0" presId="urn:microsoft.com/office/officeart/2005/8/layout/process1"/>
    <dgm:cxn modelId="{CCDC909C-DC29-D149-A5BC-21BD8815E34E}" type="presOf" srcId="{88BC514D-3A4E-9C4F-B3CC-98B7C2D88E53}" destId="{A5B72B4C-E115-C24B-AEAE-684754670B4B}" srcOrd="0" destOrd="0" presId="urn:microsoft.com/office/officeart/2005/8/layout/process1"/>
    <dgm:cxn modelId="{7EFAD94C-BA9D-934B-A3C1-F1A5460D3DB1}" type="presOf" srcId="{3DC6D36D-3062-7244-8179-E9D7A5517B0B}" destId="{69449A56-84C9-9340-8DDE-616274406848}" srcOrd="0" destOrd="0" presId="urn:microsoft.com/office/officeart/2005/8/layout/process1"/>
    <dgm:cxn modelId="{144689B0-B982-AA4B-AAAB-14BC172A8DDD}" type="presOf" srcId="{DE6E727F-E667-3145-A56C-F03DBC07065A}" destId="{22047B93-40B0-054F-8CB5-A58CFC413679}" srcOrd="0" destOrd="0" presId="urn:microsoft.com/office/officeart/2005/8/layout/process1"/>
    <dgm:cxn modelId="{73544CF3-7EC4-DF47-AB28-409D73F34076}" type="presOf" srcId="{DE6E727F-E667-3145-A56C-F03DBC07065A}" destId="{D9DD059B-9EC8-2444-96CF-4B15CEC706EB}" srcOrd="1" destOrd="0" presId="urn:microsoft.com/office/officeart/2005/8/layout/process1"/>
    <dgm:cxn modelId="{9044C206-8585-C14D-ACF9-C7457352D3A1}" type="presOf" srcId="{0BC9005C-0CEE-BC4C-BD43-02BC2BCE1683}" destId="{9F4FE66F-2574-0D45-AD55-A47F282D2460}" srcOrd="0" destOrd="0" presId="urn:microsoft.com/office/officeart/2005/8/layout/process1"/>
    <dgm:cxn modelId="{F7D6AD79-C885-3246-963C-B565EF61666C}" type="presOf" srcId="{09AA8CE0-7BB6-1149-996E-913FCF7675F0}" destId="{BCE4C3A0-0DCF-8248-8D5E-9D5CD7D95C26}" srcOrd="0" destOrd="0" presId="urn:microsoft.com/office/officeart/2005/8/layout/process1"/>
    <dgm:cxn modelId="{1B8A8B3B-6EE9-5C46-AD1B-1E2E1374FD60}" srcId="{09AA8CE0-7BB6-1149-996E-913FCF7675F0}" destId="{64700D51-760C-D94D-9953-4694EE54D49D}" srcOrd="1" destOrd="0" parTransId="{D4C07348-F493-9F40-98FA-C199C6F8C9B3}" sibTransId="{DE6E727F-E667-3145-A56C-F03DBC07065A}"/>
    <dgm:cxn modelId="{4B548402-FD32-C94F-9C66-2713E70EC323}" type="presOf" srcId="{B14D53D0-1E40-8549-8B3A-2BC9D7A5347E}" destId="{A73CD53C-5899-1F45-8F35-AEC45A293C36}" srcOrd="1" destOrd="0" presId="urn:microsoft.com/office/officeart/2005/8/layout/process1"/>
    <dgm:cxn modelId="{B167C4BC-6226-D148-A1C4-40CB04423AB7}" type="presOf" srcId="{B14D53D0-1E40-8549-8B3A-2BC9D7A5347E}" destId="{C527EF9D-0D67-F047-9965-1CB24EF0806B}" srcOrd="0" destOrd="0" presId="urn:microsoft.com/office/officeart/2005/8/layout/process1"/>
    <dgm:cxn modelId="{572E72DC-DCA3-FC48-A924-CEADCD6671EF}" srcId="{09AA8CE0-7BB6-1149-996E-913FCF7675F0}" destId="{31EA4F02-D709-D243-A18E-660DE9DC4E21}" srcOrd="3" destOrd="0" parTransId="{C9C2811C-91E9-1746-9AD4-B71C4DE35E66}" sibTransId="{3A1E634E-2BCC-D944-BFF5-4548E81B7C28}"/>
    <dgm:cxn modelId="{4652E210-ACE4-1C45-A27E-FA899D67BB6B}" type="presParOf" srcId="{BCE4C3A0-0DCF-8248-8D5E-9D5CD7D95C26}" destId="{A5B72B4C-E115-C24B-AEAE-684754670B4B}" srcOrd="0" destOrd="0" presId="urn:microsoft.com/office/officeart/2005/8/layout/process1"/>
    <dgm:cxn modelId="{7F381009-775D-B746-A622-E3F4EB8E22DA}" type="presParOf" srcId="{BCE4C3A0-0DCF-8248-8D5E-9D5CD7D95C26}" destId="{C527EF9D-0D67-F047-9965-1CB24EF0806B}" srcOrd="1" destOrd="0" presId="urn:microsoft.com/office/officeart/2005/8/layout/process1"/>
    <dgm:cxn modelId="{FF6CE35F-57BE-884B-92C1-D7661FEC26AD}" type="presParOf" srcId="{C527EF9D-0D67-F047-9965-1CB24EF0806B}" destId="{A73CD53C-5899-1F45-8F35-AEC45A293C36}" srcOrd="0" destOrd="0" presId="urn:microsoft.com/office/officeart/2005/8/layout/process1"/>
    <dgm:cxn modelId="{888DFFBA-9346-214D-9F2E-4E1C54FF53D6}" type="presParOf" srcId="{BCE4C3A0-0DCF-8248-8D5E-9D5CD7D95C26}" destId="{E04F3E40-E95A-9F42-BB2E-A63D468B3748}" srcOrd="2" destOrd="0" presId="urn:microsoft.com/office/officeart/2005/8/layout/process1"/>
    <dgm:cxn modelId="{29849C8C-194E-3E46-9084-AF3E0A68DCD7}" type="presParOf" srcId="{BCE4C3A0-0DCF-8248-8D5E-9D5CD7D95C26}" destId="{22047B93-40B0-054F-8CB5-A58CFC413679}" srcOrd="3" destOrd="0" presId="urn:microsoft.com/office/officeart/2005/8/layout/process1"/>
    <dgm:cxn modelId="{F27D6E98-B518-754E-958E-0302A2930B49}" type="presParOf" srcId="{22047B93-40B0-054F-8CB5-A58CFC413679}" destId="{D9DD059B-9EC8-2444-96CF-4B15CEC706EB}" srcOrd="0" destOrd="0" presId="urn:microsoft.com/office/officeart/2005/8/layout/process1"/>
    <dgm:cxn modelId="{69EB4A8F-1E26-1345-8F64-FD86B918BAF9}" type="presParOf" srcId="{BCE4C3A0-0DCF-8248-8D5E-9D5CD7D95C26}" destId="{69449A56-84C9-9340-8DDE-616274406848}" srcOrd="4" destOrd="0" presId="urn:microsoft.com/office/officeart/2005/8/layout/process1"/>
    <dgm:cxn modelId="{88F864B6-0D48-7F43-89BD-C49B34760DFC}" type="presParOf" srcId="{BCE4C3A0-0DCF-8248-8D5E-9D5CD7D95C26}" destId="{9F4FE66F-2574-0D45-AD55-A47F282D2460}" srcOrd="5" destOrd="0" presId="urn:microsoft.com/office/officeart/2005/8/layout/process1"/>
    <dgm:cxn modelId="{A767F8C2-BFF7-064E-B78A-75693FB1D49B}" type="presParOf" srcId="{9F4FE66F-2574-0D45-AD55-A47F282D2460}" destId="{6DC8F425-1C6E-1643-8C25-5184B933811E}" srcOrd="0" destOrd="0" presId="urn:microsoft.com/office/officeart/2005/8/layout/process1"/>
    <dgm:cxn modelId="{2BE84CC3-8F1C-0445-B4CB-129B0E27CDED}" type="presParOf" srcId="{BCE4C3A0-0DCF-8248-8D5E-9D5CD7D95C26}" destId="{25FF379C-7F87-0642-BF4B-452085FEC492}"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AA8CE0-7BB6-1149-996E-913FCF7675F0}"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zh-CN" altLang="en-US"/>
        </a:p>
      </dgm:t>
    </dgm:pt>
    <dgm:pt modelId="{88BC514D-3A4E-9C4F-B3CC-98B7C2D88E53}">
      <dgm:prSet/>
      <dgm:spPr/>
      <dgm:t>
        <a:bodyPr/>
        <a:lstStyle/>
        <a:p>
          <a:pPr rtl="0"/>
          <a:r>
            <a:rPr kumimoji="1" lang="en-US" altLang="zh-CN" dirty="0" err="1" smtClean="0">
              <a:solidFill>
                <a:srgbClr val="800000"/>
              </a:solidFill>
            </a:rPr>
            <a:t>Incast</a:t>
          </a:r>
          <a:r>
            <a:rPr kumimoji="1" lang="zh-CN" altLang="en-US" dirty="0" smtClean="0">
              <a:solidFill>
                <a:srgbClr val="800000"/>
              </a:solidFill>
            </a:rPr>
            <a:t>问题</a:t>
          </a:r>
          <a:r>
            <a:rPr kumimoji="1" lang="en-US" dirty="0" smtClean="0">
              <a:solidFill>
                <a:srgbClr val="800000"/>
              </a:solidFill>
            </a:rPr>
            <a:t>[</a:t>
          </a:r>
          <a:r>
            <a:rPr kumimoji="1" lang="en-US" altLang="zh-CN" dirty="0" smtClean="0">
              <a:solidFill>
                <a:srgbClr val="800000"/>
              </a:solidFill>
            </a:rPr>
            <a:t>Fast</a:t>
          </a:r>
          <a:r>
            <a:rPr kumimoji="1" lang="zh-CN" altLang="en-US" dirty="0" smtClean="0">
              <a:solidFill>
                <a:srgbClr val="800000"/>
              </a:solidFill>
            </a:rPr>
            <a:t> </a:t>
          </a:r>
          <a:r>
            <a:rPr kumimoji="1" lang="en-US" altLang="zh-CN" dirty="0" smtClean="0">
              <a:solidFill>
                <a:srgbClr val="800000"/>
              </a:solidFill>
            </a:rPr>
            <a:t>07</a:t>
          </a:r>
          <a:r>
            <a:rPr kumimoji="1" lang="en-US" dirty="0" smtClean="0">
              <a:solidFill>
                <a:srgbClr val="800000"/>
              </a:solidFill>
            </a:rPr>
            <a:t>]</a:t>
          </a:r>
          <a:endParaRPr lang="en-US" dirty="0">
            <a:solidFill>
              <a:srgbClr val="800000"/>
            </a:solidFill>
          </a:endParaRPr>
        </a:p>
      </dgm:t>
    </dgm:pt>
    <dgm:pt modelId="{6643C902-5307-2844-93EF-DDDE29C1F608}" type="parTrans" cxnId="{54EA249A-D9CA-484B-B3D3-6D05087256FB}">
      <dgm:prSet/>
      <dgm:spPr/>
      <dgm:t>
        <a:bodyPr/>
        <a:lstStyle/>
        <a:p>
          <a:endParaRPr lang="zh-CN" altLang="en-US">
            <a:solidFill>
              <a:srgbClr val="800000"/>
            </a:solidFill>
          </a:endParaRPr>
        </a:p>
      </dgm:t>
    </dgm:pt>
    <dgm:pt modelId="{B14D53D0-1E40-8549-8B3A-2BC9D7A5347E}" type="sibTrans" cxnId="{54EA249A-D9CA-484B-B3D3-6D05087256FB}">
      <dgm:prSet/>
      <dgm:spPr/>
      <dgm:t>
        <a:bodyPr/>
        <a:lstStyle/>
        <a:p>
          <a:endParaRPr lang="zh-CN" altLang="en-US">
            <a:solidFill>
              <a:srgbClr val="800000"/>
            </a:solidFill>
          </a:endParaRPr>
        </a:p>
      </dgm:t>
    </dgm:pt>
    <dgm:pt modelId="{64700D51-760C-D94D-9953-4694EE54D49D}">
      <dgm:prSet/>
      <dgm:spPr/>
      <dgm:t>
        <a:bodyPr/>
        <a:lstStyle/>
        <a:p>
          <a:pPr rtl="0"/>
          <a:r>
            <a:rPr kumimoji="1" lang="zh-CN" altLang="en-US" dirty="0" smtClean="0">
              <a:solidFill>
                <a:srgbClr val="800000"/>
              </a:solidFill>
            </a:rPr>
            <a:t>减小</a:t>
          </a:r>
          <a:r>
            <a:rPr kumimoji="1" lang="en-US" altLang="zh-CN" dirty="0" err="1" smtClean="0">
              <a:solidFill>
                <a:srgbClr val="800000"/>
              </a:solidFill>
            </a:rPr>
            <a:t>RTOmin</a:t>
          </a:r>
          <a:endParaRPr kumimoji="1" lang="zh-CN" altLang="en-US" dirty="0" smtClean="0">
            <a:solidFill>
              <a:srgbClr val="800000"/>
            </a:solidFill>
          </a:endParaRPr>
        </a:p>
        <a:p>
          <a:pPr rtl="0"/>
          <a:r>
            <a:rPr kumimoji="1" lang="en-US" dirty="0" smtClean="0">
              <a:solidFill>
                <a:srgbClr val="800000"/>
              </a:solidFill>
            </a:rPr>
            <a:t>[</a:t>
          </a:r>
          <a:r>
            <a:rPr kumimoji="1" lang="en-US" dirty="0" err="1" smtClean="0">
              <a:solidFill>
                <a:srgbClr val="800000"/>
              </a:solidFill>
            </a:rPr>
            <a:t>sigcomm</a:t>
          </a:r>
          <a:r>
            <a:rPr kumimoji="1" lang="zh-CN" altLang="en-US" dirty="0" smtClean="0">
              <a:solidFill>
                <a:srgbClr val="800000"/>
              </a:solidFill>
            </a:rPr>
            <a:t> </a:t>
          </a:r>
          <a:r>
            <a:rPr kumimoji="1" lang="en-US" altLang="zh-CN" dirty="0" smtClean="0">
              <a:solidFill>
                <a:srgbClr val="800000"/>
              </a:solidFill>
            </a:rPr>
            <a:t>09</a:t>
          </a:r>
          <a:r>
            <a:rPr kumimoji="1" lang="en-US" dirty="0" smtClean="0">
              <a:solidFill>
                <a:srgbClr val="800000"/>
              </a:solidFill>
            </a:rPr>
            <a:t>]</a:t>
          </a:r>
          <a:endParaRPr lang="en-US" dirty="0">
            <a:solidFill>
              <a:srgbClr val="800000"/>
            </a:solidFill>
          </a:endParaRPr>
        </a:p>
      </dgm:t>
    </dgm:pt>
    <dgm:pt modelId="{D4C07348-F493-9F40-98FA-C199C6F8C9B3}" type="parTrans" cxnId="{1B8A8B3B-6EE9-5C46-AD1B-1E2E1374FD60}">
      <dgm:prSet/>
      <dgm:spPr/>
      <dgm:t>
        <a:bodyPr/>
        <a:lstStyle/>
        <a:p>
          <a:endParaRPr lang="zh-CN" altLang="en-US">
            <a:solidFill>
              <a:srgbClr val="800000"/>
            </a:solidFill>
          </a:endParaRPr>
        </a:p>
      </dgm:t>
    </dgm:pt>
    <dgm:pt modelId="{DE6E727F-E667-3145-A56C-F03DBC07065A}" type="sibTrans" cxnId="{1B8A8B3B-6EE9-5C46-AD1B-1E2E1374FD60}">
      <dgm:prSet/>
      <dgm:spPr/>
      <dgm:t>
        <a:bodyPr/>
        <a:lstStyle/>
        <a:p>
          <a:endParaRPr lang="zh-CN" altLang="en-US">
            <a:solidFill>
              <a:srgbClr val="800000"/>
            </a:solidFill>
          </a:endParaRPr>
        </a:p>
      </dgm:t>
    </dgm:pt>
    <dgm:pt modelId="{3DC6D36D-3062-7244-8179-E9D7A5517B0B}">
      <dgm:prSet/>
      <dgm:spPr/>
      <dgm:t>
        <a:bodyPr/>
        <a:lstStyle/>
        <a:p>
          <a:pPr rtl="0"/>
          <a:r>
            <a:rPr kumimoji="1" lang="en-US" altLang="zh-CN" dirty="0" smtClean="0">
              <a:solidFill>
                <a:srgbClr val="800000"/>
              </a:solidFill>
            </a:rPr>
            <a:t>ICTCP</a:t>
          </a:r>
          <a:endParaRPr kumimoji="1" lang="zh-CN" altLang="en-US" dirty="0" smtClean="0">
            <a:solidFill>
              <a:srgbClr val="800000"/>
            </a:solidFill>
          </a:endParaRPr>
        </a:p>
        <a:p>
          <a:pPr rtl="0"/>
          <a:r>
            <a:rPr kumimoji="1" lang="en-US" dirty="0" smtClean="0">
              <a:solidFill>
                <a:srgbClr val="800000"/>
              </a:solidFill>
            </a:rPr>
            <a:t>[</a:t>
          </a:r>
          <a:r>
            <a:rPr kumimoji="1" lang="en-US" altLang="zh-CN" dirty="0" err="1" smtClean="0">
              <a:solidFill>
                <a:srgbClr val="800000"/>
              </a:solidFill>
            </a:rPr>
            <a:t>Conext</a:t>
          </a:r>
          <a:r>
            <a:rPr kumimoji="1" lang="zh-CN" altLang="en-US" dirty="0" smtClean="0">
              <a:solidFill>
                <a:srgbClr val="800000"/>
              </a:solidFill>
            </a:rPr>
            <a:t> </a:t>
          </a:r>
          <a:r>
            <a:rPr kumimoji="1" lang="en-US" altLang="zh-CN" dirty="0" smtClean="0">
              <a:solidFill>
                <a:srgbClr val="800000"/>
              </a:solidFill>
            </a:rPr>
            <a:t>10</a:t>
          </a:r>
          <a:r>
            <a:rPr kumimoji="1" lang="en-US" dirty="0" smtClean="0">
              <a:solidFill>
                <a:srgbClr val="800000"/>
              </a:solidFill>
            </a:rPr>
            <a:t>]</a:t>
          </a:r>
          <a:endParaRPr lang="en-US" dirty="0">
            <a:solidFill>
              <a:srgbClr val="800000"/>
            </a:solidFill>
          </a:endParaRPr>
        </a:p>
      </dgm:t>
    </dgm:pt>
    <dgm:pt modelId="{DBC5E9E9-1DD9-A640-B1F9-ECF029863A07}" type="parTrans" cxnId="{461D653C-C9A2-CD4A-89BA-5383AA295D3A}">
      <dgm:prSet/>
      <dgm:spPr/>
      <dgm:t>
        <a:bodyPr/>
        <a:lstStyle/>
        <a:p>
          <a:endParaRPr lang="zh-CN" altLang="en-US">
            <a:solidFill>
              <a:srgbClr val="800000"/>
            </a:solidFill>
          </a:endParaRPr>
        </a:p>
      </dgm:t>
    </dgm:pt>
    <dgm:pt modelId="{0BC9005C-0CEE-BC4C-BD43-02BC2BCE1683}" type="sibTrans" cxnId="{461D653C-C9A2-CD4A-89BA-5383AA295D3A}">
      <dgm:prSet/>
      <dgm:spPr/>
      <dgm:t>
        <a:bodyPr/>
        <a:lstStyle/>
        <a:p>
          <a:endParaRPr lang="zh-CN" altLang="en-US">
            <a:solidFill>
              <a:srgbClr val="800000"/>
            </a:solidFill>
          </a:endParaRPr>
        </a:p>
      </dgm:t>
    </dgm:pt>
    <dgm:pt modelId="{31EA4F02-D709-D243-A18E-660DE9DC4E21}">
      <dgm:prSet/>
      <dgm:spPr/>
      <dgm:t>
        <a:bodyPr/>
        <a:lstStyle/>
        <a:p>
          <a:pPr rtl="0"/>
          <a:r>
            <a:rPr kumimoji="1" lang="en-US" altLang="zh-CN" dirty="0" smtClean="0">
              <a:solidFill>
                <a:srgbClr val="800000"/>
              </a:solidFill>
            </a:rPr>
            <a:t>Facebook</a:t>
          </a:r>
          <a:r>
            <a:rPr kumimoji="1" lang="zh-CN" altLang="en-US" dirty="0" smtClean="0">
              <a:solidFill>
                <a:srgbClr val="800000"/>
              </a:solidFill>
            </a:rPr>
            <a:t> </a:t>
          </a:r>
          <a:r>
            <a:rPr kumimoji="1" lang="en-US" altLang="zh-CN" dirty="0" smtClean="0">
              <a:solidFill>
                <a:srgbClr val="800000"/>
              </a:solidFill>
            </a:rPr>
            <a:t>[NSDI</a:t>
          </a:r>
          <a:r>
            <a:rPr kumimoji="1" lang="zh-CN" altLang="en-US" dirty="0" smtClean="0">
              <a:solidFill>
                <a:srgbClr val="800000"/>
              </a:solidFill>
            </a:rPr>
            <a:t> </a:t>
          </a:r>
          <a:r>
            <a:rPr kumimoji="1" lang="en-US" altLang="zh-CN" dirty="0" smtClean="0">
              <a:solidFill>
                <a:srgbClr val="800000"/>
              </a:solidFill>
            </a:rPr>
            <a:t>13]</a:t>
          </a:r>
          <a:endParaRPr kumimoji="1" lang="zh-CN" altLang="en-US" dirty="0" smtClean="0">
            <a:solidFill>
              <a:srgbClr val="800000"/>
            </a:solidFill>
          </a:endParaRPr>
        </a:p>
      </dgm:t>
    </dgm:pt>
    <dgm:pt modelId="{C9C2811C-91E9-1746-9AD4-B71C4DE35E66}" type="parTrans" cxnId="{572E72DC-DCA3-FC48-A924-CEADCD6671EF}">
      <dgm:prSet/>
      <dgm:spPr/>
      <dgm:t>
        <a:bodyPr/>
        <a:lstStyle/>
        <a:p>
          <a:endParaRPr lang="zh-CN" altLang="en-US">
            <a:solidFill>
              <a:srgbClr val="800000"/>
            </a:solidFill>
          </a:endParaRPr>
        </a:p>
      </dgm:t>
    </dgm:pt>
    <dgm:pt modelId="{3A1E634E-2BCC-D944-BFF5-4548E81B7C28}" type="sibTrans" cxnId="{572E72DC-DCA3-FC48-A924-CEADCD6671EF}">
      <dgm:prSet/>
      <dgm:spPr/>
      <dgm:t>
        <a:bodyPr/>
        <a:lstStyle/>
        <a:p>
          <a:endParaRPr lang="zh-CN" altLang="en-US">
            <a:solidFill>
              <a:srgbClr val="800000"/>
            </a:solidFill>
          </a:endParaRPr>
        </a:p>
      </dgm:t>
    </dgm:pt>
    <dgm:pt modelId="{BCE4C3A0-0DCF-8248-8D5E-9D5CD7D95C26}" type="pres">
      <dgm:prSet presAssocID="{09AA8CE0-7BB6-1149-996E-913FCF7675F0}" presName="Name0" presStyleCnt="0">
        <dgm:presLayoutVars>
          <dgm:dir/>
          <dgm:resizeHandles val="exact"/>
        </dgm:presLayoutVars>
      </dgm:prSet>
      <dgm:spPr/>
      <dgm:t>
        <a:bodyPr/>
        <a:lstStyle/>
        <a:p>
          <a:endParaRPr lang="zh-CN" altLang="en-US"/>
        </a:p>
      </dgm:t>
    </dgm:pt>
    <dgm:pt modelId="{A5B72B4C-E115-C24B-AEAE-684754670B4B}" type="pres">
      <dgm:prSet presAssocID="{88BC514D-3A4E-9C4F-B3CC-98B7C2D88E53}" presName="node" presStyleLbl="node1" presStyleIdx="0" presStyleCnt="4">
        <dgm:presLayoutVars>
          <dgm:bulletEnabled val="1"/>
        </dgm:presLayoutVars>
      </dgm:prSet>
      <dgm:spPr/>
      <dgm:t>
        <a:bodyPr/>
        <a:lstStyle/>
        <a:p>
          <a:endParaRPr lang="zh-CN" altLang="en-US"/>
        </a:p>
      </dgm:t>
    </dgm:pt>
    <dgm:pt modelId="{C527EF9D-0D67-F047-9965-1CB24EF0806B}" type="pres">
      <dgm:prSet presAssocID="{B14D53D0-1E40-8549-8B3A-2BC9D7A5347E}" presName="sibTrans" presStyleLbl="sibTrans2D1" presStyleIdx="0" presStyleCnt="3"/>
      <dgm:spPr/>
      <dgm:t>
        <a:bodyPr/>
        <a:lstStyle/>
        <a:p>
          <a:endParaRPr lang="zh-CN" altLang="en-US"/>
        </a:p>
      </dgm:t>
    </dgm:pt>
    <dgm:pt modelId="{A73CD53C-5899-1F45-8F35-AEC45A293C36}" type="pres">
      <dgm:prSet presAssocID="{B14D53D0-1E40-8549-8B3A-2BC9D7A5347E}" presName="connectorText" presStyleLbl="sibTrans2D1" presStyleIdx="0" presStyleCnt="3"/>
      <dgm:spPr/>
      <dgm:t>
        <a:bodyPr/>
        <a:lstStyle/>
        <a:p>
          <a:endParaRPr lang="zh-CN" altLang="en-US"/>
        </a:p>
      </dgm:t>
    </dgm:pt>
    <dgm:pt modelId="{E04F3E40-E95A-9F42-BB2E-A63D468B3748}" type="pres">
      <dgm:prSet presAssocID="{64700D51-760C-D94D-9953-4694EE54D49D}" presName="node" presStyleLbl="node1" presStyleIdx="1" presStyleCnt="4">
        <dgm:presLayoutVars>
          <dgm:bulletEnabled val="1"/>
        </dgm:presLayoutVars>
      </dgm:prSet>
      <dgm:spPr/>
      <dgm:t>
        <a:bodyPr/>
        <a:lstStyle/>
        <a:p>
          <a:endParaRPr lang="zh-CN" altLang="en-US"/>
        </a:p>
      </dgm:t>
    </dgm:pt>
    <dgm:pt modelId="{22047B93-40B0-054F-8CB5-A58CFC413679}" type="pres">
      <dgm:prSet presAssocID="{DE6E727F-E667-3145-A56C-F03DBC07065A}" presName="sibTrans" presStyleLbl="sibTrans2D1" presStyleIdx="1" presStyleCnt="3"/>
      <dgm:spPr/>
      <dgm:t>
        <a:bodyPr/>
        <a:lstStyle/>
        <a:p>
          <a:endParaRPr lang="zh-CN" altLang="en-US"/>
        </a:p>
      </dgm:t>
    </dgm:pt>
    <dgm:pt modelId="{D9DD059B-9EC8-2444-96CF-4B15CEC706EB}" type="pres">
      <dgm:prSet presAssocID="{DE6E727F-E667-3145-A56C-F03DBC07065A}" presName="connectorText" presStyleLbl="sibTrans2D1" presStyleIdx="1" presStyleCnt="3"/>
      <dgm:spPr/>
      <dgm:t>
        <a:bodyPr/>
        <a:lstStyle/>
        <a:p>
          <a:endParaRPr lang="zh-CN" altLang="en-US"/>
        </a:p>
      </dgm:t>
    </dgm:pt>
    <dgm:pt modelId="{69449A56-84C9-9340-8DDE-616274406848}" type="pres">
      <dgm:prSet presAssocID="{3DC6D36D-3062-7244-8179-E9D7A5517B0B}" presName="node" presStyleLbl="node1" presStyleIdx="2" presStyleCnt="4">
        <dgm:presLayoutVars>
          <dgm:bulletEnabled val="1"/>
        </dgm:presLayoutVars>
      </dgm:prSet>
      <dgm:spPr/>
      <dgm:t>
        <a:bodyPr/>
        <a:lstStyle/>
        <a:p>
          <a:endParaRPr lang="zh-CN" altLang="en-US"/>
        </a:p>
      </dgm:t>
    </dgm:pt>
    <dgm:pt modelId="{9F4FE66F-2574-0D45-AD55-A47F282D2460}" type="pres">
      <dgm:prSet presAssocID="{0BC9005C-0CEE-BC4C-BD43-02BC2BCE1683}" presName="sibTrans" presStyleLbl="sibTrans2D1" presStyleIdx="2" presStyleCnt="3"/>
      <dgm:spPr/>
      <dgm:t>
        <a:bodyPr/>
        <a:lstStyle/>
        <a:p>
          <a:endParaRPr lang="zh-CN" altLang="en-US"/>
        </a:p>
      </dgm:t>
    </dgm:pt>
    <dgm:pt modelId="{6DC8F425-1C6E-1643-8C25-5184B933811E}" type="pres">
      <dgm:prSet presAssocID="{0BC9005C-0CEE-BC4C-BD43-02BC2BCE1683}" presName="connectorText" presStyleLbl="sibTrans2D1" presStyleIdx="2" presStyleCnt="3"/>
      <dgm:spPr/>
      <dgm:t>
        <a:bodyPr/>
        <a:lstStyle/>
        <a:p>
          <a:endParaRPr lang="zh-CN" altLang="en-US"/>
        </a:p>
      </dgm:t>
    </dgm:pt>
    <dgm:pt modelId="{25FF379C-7F87-0642-BF4B-452085FEC492}" type="pres">
      <dgm:prSet presAssocID="{31EA4F02-D709-D243-A18E-660DE9DC4E21}" presName="node" presStyleLbl="node1" presStyleIdx="3" presStyleCnt="4">
        <dgm:presLayoutVars>
          <dgm:bulletEnabled val="1"/>
        </dgm:presLayoutVars>
      </dgm:prSet>
      <dgm:spPr/>
      <dgm:t>
        <a:bodyPr/>
        <a:lstStyle/>
        <a:p>
          <a:endParaRPr lang="zh-CN" altLang="en-US"/>
        </a:p>
      </dgm:t>
    </dgm:pt>
  </dgm:ptLst>
  <dgm:cxnLst>
    <dgm:cxn modelId="{BA6FC616-247C-4D40-BF21-B3F1DFAF9828}" type="presOf" srcId="{09AA8CE0-7BB6-1149-996E-913FCF7675F0}" destId="{BCE4C3A0-0DCF-8248-8D5E-9D5CD7D95C26}" srcOrd="0" destOrd="0" presId="urn:microsoft.com/office/officeart/2005/8/layout/process1"/>
    <dgm:cxn modelId="{98AF371A-D9C7-4548-92BE-140763DC5084}" type="presOf" srcId="{0BC9005C-0CEE-BC4C-BD43-02BC2BCE1683}" destId="{6DC8F425-1C6E-1643-8C25-5184B933811E}" srcOrd="1" destOrd="0" presId="urn:microsoft.com/office/officeart/2005/8/layout/process1"/>
    <dgm:cxn modelId="{54EA249A-D9CA-484B-B3D3-6D05087256FB}" srcId="{09AA8CE0-7BB6-1149-996E-913FCF7675F0}" destId="{88BC514D-3A4E-9C4F-B3CC-98B7C2D88E53}" srcOrd="0" destOrd="0" parTransId="{6643C902-5307-2844-93EF-DDDE29C1F608}" sibTransId="{B14D53D0-1E40-8549-8B3A-2BC9D7A5347E}"/>
    <dgm:cxn modelId="{99680505-3F2A-CA4F-9D09-ECB78E514BAC}" type="presOf" srcId="{31EA4F02-D709-D243-A18E-660DE9DC4E21}" destId="{25FF379C-7F87-0642-BF4B-452085FEC492}" srcOrd="0" destOrd="0" presId="urn:microsoft.com/office/officeart/2005/8/layout/process1"/>
    <dgm:cxn modelId="{D3067E49-BB59-1340-850B-B48D770F1304}" type="presOf" srcId="{B14D53D0-1E40-8549-8B3A-2BC9D7A5347E}" destId="{A73CD53C-5899-1F45-8F35-AEC45A293C36}" srcOrd="1" destOrd="0" presId="urn:microsoft.com/office/officeart/2005/8/layout/process1"/>
    <dgm:cxn modelId="{189FBA1A-ED33-E840-8EA5-4F3AFCA21432}" type="presOf" srcId="{3DC6D36D-3062-7244-8179-E9D7A5517B0B}" destId="{69449A56-84C9-9340-8DDE-616274406848}" srcOrd="0" destOrd="0" presId="urn:microsoft.com/office/officeart/2005/8/layout/process1"/>
    <dgm:cxn modelId="{17086519-1EA1-AB43-8B35-58782D0E17B1}" type="presOf" srcId="{88BC514D-3A4E-9C4F-B3CC-98B7C2D88E53}" destId="{A5B72B4C-E115-C24B-AEAE-684754670B4B}" srcOrd="0" destOrd="0" presId="urn:microsoft.com/office/officeart/2005/8/layout/process1"/>
    <dgm:cxn modelId="{461D653C-C9A2-CD4A-89BA-5383AA295D3A}" srcId="{09AA8CE0-7BB6-1149-996E-913FCF7675F0}" destId="{3DC6D36D-3062-7244-8179-E9D7A5517B0B}" srcOrd="2" destOrd="0" parTransId="{DBC5E9E9-1DD9-A640-B1F9-ECF029863A07}" sibTransId="{0BC9005C-0CEE-BC4C-BD43-02BC2BCE1683}"/>
    <dgm:cxn modelId="{A4A10CEE-5E9B-7849-9531-5C0E80A3F4EB}" type="presOf" srcId="{64700D51-760C-D94D-9953-4694EE54D49D}" destId="{E04F3E40-E95A-9F42-BB2E-A63D468B3748}" srcOrd="0" destOrd="0" presId="urn:microsoft.com/office/officeart/2005/8/layout/process1"/>
    <dgm:cxn modelId="{C9E03F2B-7F44-D54D-92B3-1F3101E915CA}" type="presOf" srcId="{DE6E727F-E667-3145-A56C-F03DBC07065A}" destId="{D9DD059B-9EC8-2444-96CF-4B15CEC706EB}" srcOrd="1" destOrd="0" presId="urn:microsoft.com/office/officeart/2005/8/layout/process1"/>
    <dgm:cxn modelId="{7273DA37-5717-AA44-BAA7-33BFF321AE33}" type="presOf" srcId="{0BC9005C-0CEE-BC4C-BD43-02BC2BCE1683}" destId="{9F4FE66F-2574-0D45-AD55-A47F282D2460}" srcOrd="0" destOrd="0" presId="urn:microsoft.com/office/officeart/2005/8/layout/process1"/>
    <dgm:cxn modelId="{1B8A8B3B-6EE9-5C46-AD1B-1E2E1374FD60}" srcId="{09AA8CE0-7BB6-1149-996E-913FCF7675F0}" destId="{64700D51-760C-D94D-9953-4694EE54D49D}" srcOrd="1" destOrd="0" parTransId="{D4C07348-F493-9F40-98FA-C199C6F8C9B3}" sibTransId="{DE6E727F-E667-3145-A56C-F03DBC07065A}"/>
    <dgm:cxn modelId="{D68F1AC2-A6C3-7643-862C-3E215BD13E88}" type="presOf" srcId="{DE6E727F-E667-3145-A56C-F03DBC07065A}" destId="{22047B93-40B0-054F-8CB5-A58CFC413679}" srcOrd="0" destOrd="0" presId="urn:microsoft.com/office/officeart/2005/8/layout/process1"/>
    <dgm:cxn modelId="{122335C0-93B0-1243-A9F0-ED63641851A0}" type="presOf" srcId="{B14D53D0-1E40-8549-8B3A-2BC9D7A5347E}" destId="{C527EF9D-0D67-F047-9965-1CB24EF0806B}" srcOrd="0" destOrd="0" presId="urn:microsoft.com/office/officeart/2005/8/layout/process1"/>
    <dgm:cxn modelId="{572E72DC-DCA3-FC48-A924-CEADCD6671EF}" srcId="{09AA8CE0-7BB6-1149-996E-913FCF7675F0}" destId="{31EA4F02-D709-D243-A18E-660DE9DC4E21}" srcOrd="3" destOrd="0" parTransId="{C9C2811C-91E9-1746-9AD4-B71C4DE35E66}" sibTransId="{3A1E634E-2BCC-D944-BFF5-4548E81B7C28}"/>
    <dgm:cxn modelId="{952DA1C3-D176-CD4E-8B7E-8FB8DEE91A51}" type="presParOf" srcId="{BCE4C3A0-0DCF-8248-8D5E-9D5CD7D95C26}" destId="{A5B72B4C-E115-C24B-AEAE-684754670B4B}" srcOrd="0" destOrd="0" presId="urn:microsoft.com/office/officeart/2005/8/layout/process1"/>
    <dgm:cxn modelId="{A66A6300-F030-C944-AAC1-4AE57BF8ADFC}" type="presParOf" srcId="{BCE4C3A0-0DCF-8248-8D5E-9D5CD7D95C26}" destId="{C527EF9D-0D67-F047-9965-1CB24EF0806B}" srcOrd="1" destOrd="0" presId="urn:microsoft.com/office/officeart/2005/8/layout/process1"/>
    <dgm:cxn modelId="{1514708E-E8AC-5241-993D-EEA50A425343}" type="presParOf" srcId="{C527EF9D-0D67-F047-9965-1CB24EF0806B}" destId="{A73CD53C-5899-1F45-8F35-AEC45A293C36}" srcOrd="0" destOrd="0" presId="urn:microsoft.com/office/officeart/2005/8/layout/process1"/>
    <dgm:cxn modelId="{C1DA8275-E7AA-A44A-9541-EFC161D1BEB7}" type="presParOf" srcId="{BCE4C3A0-0DCF-8248-8D5E-9D5CD7D95C26}" destId="{E04F3E40-E95A-9F42-BB2E-A63D468B3748}" srcOrd="2" destOrd="0" presId="urn:microsoft.com/office/officeart/2005/8/layout/process1"/>
    <dgm:cxn modelId="{8D484422-820E-F345-8C91-19A6D074F9CD}" type="presParOf" srcId="{BCE4C3A0-0DCF-8248-8D5E-9D5CD7D95C26}" destId="{22047B93-40B0-054F-8CB5-A58CFC413679}" srcOrd="3" destOrd="0" presId="urn:microsoft.com/office/officeart/2005/8/layout/process1"/>
    <dgm:cxn modelId="{9CAE246F-457D-B14B-A667-243993F1915E}" type="presParOf" srcId="{22047B93-40B0-054F-8CB5-A58CFC413679}" destId="{D9DD059B-9EC8-2444-96CF-4B15CEC706EB}" srcOrd="0" destOrd="0" presId="urn:microsoft.com/office/officeart/2005/8/layout/process1"/>
    <dgm:cxn modelId="{B65E08EB-0234-7E4A-B3AB-665F1192FD0C}" type="presParOf" srcId="{BCE4C3A0-0DCF-8248-8D5E-9D5CD7D95C26}" destId="{69449A56-84C9-9340-8DDE-616274406848}" srcOrd="4" destOrd="0" presId="urn:microsoft.com/office/officeart/2005/8/layout/process1"/>
    <dgm:cxn modelId="{414FF1E2-30D6-A74A-9531-EF5D8A51BF27}" type="presParOf" srcId="{BCE4C3A0-0DCF-8248-8D5E-9D5CD7D95C26}" destId="{9F4FE66F-2574-0D45-AD55-A47F282D2460}" srcOrd="5" destOrd="0" presId="urn:microsoft.com/office/officeart/2005/8/layout/process1"/>
    <dgm:cxn modelId="{BE3EFE12-D797-0345-AD59-F706D1D14280}" type="presParOf" srcId="{9F4FE66F-2574-0D45-AD55-A47F282D2460}" destId="{6DC8F425-1C6E-1643-8C25-5184B933811E}" srcOrd="0" destOrd="0" presId="urn:microsoft.com/office/officeart/2005/8/layout/process1"/>
    <dgm:cxn modelId="{D95622E1-A02F-6E45-AF45-B8F2FFC95523}" type="presParOf" srcId="{BCE4C3A0-0DCF-8248-8D5E-9D5CD7D95C26}" destId="{25FF379C-7F87-0642-BF4B-452085FEC492}" srcOrd="6"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AA8CE0-7BB6-1149-996E-913FCF7675F0}"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zh-CN" altLang="en-US"/>
        </a:p>
      </dgm:t>
    </dgm:pt>
    <dgm:pt modelId="{88BC514D-3A4E-9C4F-B3CC-98B7C2D88E53}">
      <dgm:prSet/>
      <dgm:spPr/>
      <dgm:t>
        <a:bodyPr/>
        <a:lstStyle/>
        <a:p>
          <a:pPr rtl="0"/>
          <a:r>
            <a:rPr kumimoji="1" lang="en-US" altLang="zh-CN" dirty="0" smtClean="0">
              <a:solidFill>
                <a:srgbClr val="800000"/>
              </a:solidFill>
            </a:rPr>
            <a:t>Pre-Copy</a:t>
          </a:r>
          <a:r>
            <a:rPr kumimoji="1" lang="zh-CN" altLang="en-US" dirty="0" smtClean="0">
              <a:solidFill>
                <a:srgbClr val="800000"/>
              </a:solidFill>
            </a:rPr>
            <a:t>机制</a:t>
          </a:r>
        </a:p>
        <a:p>
          <a:pPr rtl="0"/>
          <a:r>
            <a:rPr kumimoji="1" lang="en-US" dirty="0" smtClean="0">
              <a:solidFill>
                <a:srgbClr val="800000"/>
              </a:solidFill>
            </a:rPr>
            <a:t>[</a:t>
          </a:r>
          <a:r>
            <a:rPr kumimoji="1" lang="en-US" altLang="zh-CN" dirty="0" smtClean="0">
              <a:solidFill>
                <a:srgbClr val="800000"/>
              </a:solidFill>
            </a:rPr>
            <a:t>NSDI</a:t>
          </a:r>
          <a:r>
            <a:rPr kumimoji="1" lang="zh-CN" altLang="en-US" dirty="0" smtClean="0">
              <a:solidFill>
                <a:srgbClr val="800000"/>
              </a:solidFill>
            </a:rPr>
            <a:t> </a:t>
          </a:r>
          <a:r>
            <a:rPr kumimoji="1" lang="en-US" dirty="0" smtClean="0">
              <a:solidFill>
                <a:srgbClr val="800000"/>
              </a:solidFill>
            </a:rPr>
            <a:t>0</a:t>
          </a:r>
          <a:r>
            <a:rPr kumimoji="1" lang="en-US" altLang="zh-CN" dirty="0" smtClean="0">
              <a:solidFill>
                <a:srgbClr val="800000"/>
              </a:solidFill>
            </a:rPr>
            <a:t>5</a:t>
          </a:r>
          <a:r>
            <a:rPr kumimoji="1" lang="en-US" dirty="0" smtClean="0">
              <a:solidFill>
                <a:srgbClr val="800000"/>
              </a:solidFill>
            </a:rPr>
            <a:t>]</a:t>
          </a:r>
          <a:endParaRPr lang="en-US" dirty="0">
            <a:solidFill>
              <a:srgbClr val="800000"/>
            </a:solidFill>
          </a:endParaRPr>
        </a:p>
      </dgm:t>
    </dgm:pt>
    <dgm:pt modelId="{6643C902-5307-2844-93EF-DDDE29C1F608}" type="parTrans" cxnId="{54EA249A-D9CA-484B-B3D3-6D05087256FB}">
      <dgm:prSet/>
      <dgm:spPr/>
      <dgm:t>
        <a:bodyPr/>
        <a:lstStyle/>
        <a:p>
          <a:endParaRPr lang="zh-CN" altLang="en-US">
            <a:solidFill>
              <a:srgbClr val="800000"/>
            </a:solidFill>
          </a:endParaRPr>
        </a:p>
      </dgm:t>
    </dgm:pt>
    <dgm:pt modelId="{B14D53D0-1E40-8549-8B3A-2BC9D7A5347E}" type="sibTrans" cxnId="{54EA249A-D9CA-484B-B3D3-6D05087256FB}">
      <dgm:prSet/>
      <dgm:spPr/>
      <dgm:t>
        <a:bodyPr/>
        <a:lstStyle/>
        <a:p>
          <a:endParaRPr lang="zh-CN" altLang="en-US">
            <a:solidFill>
              <a:srgbClr val="800000"/>
            </a:solidFill>
          </a:endParaRPr>
        </a:p>
      </dgm:t>
    </dgm:pt>
    <dgm:pt modelId="{64700D51-760C-D94D-9953-4694EE54D49D}">
      <dgm:prSet custT="1"/>
      <dgm:spPr/>
      <dgm:t>
        <a:bodyPr/>
        <a:lstStyle/>
        <a:p>
          <a:pPr rtl="0"/>
          <a:r>
            <a:rPr kumimoji="1" lang="zh-CN" altLang="en-US" sz="1600" dirty="0" smtClean="0">
              <a:solidFill>
                <a:srgbClr val="800000"/>
              </a:solidFill>
            </a:rPr>
            <a:t>迁移对</a:t>
          </a:r>
          <a:r>
            <a:rPr kumimoji="1" lang="en-US" altLang="zh-CN" sz="1600" dirty="0" smtClean="0">
              <a:solidFill>
                <a:srgbClr val="800000"/>
              </a:solidFill>
            </a:rPr>
            <a:t>SLA</a:t>
          </a:r>
          <a:r>
            <a:rPr kumimoji="1" lang="zh-CN" altLang="en-US" sz="1600" dirty="0" smtClean="0">
              <a:solidFill>
                <a:srgbClr val="800000"/>
              </a:solidFill>
            </a:rPr>
            <a:t>影响</a:t>
          </a:r>
        </a:p>
        <a:p>
          <a:pPr rtl="0"/>
          <a:r>
            <a:rPr kumimoji="1" lang="en-US" sz="1800" dirty="0" smtClean="0">
              <a:solidFill>
                <a:srgbClr val="800000"/>
              </a:solidFill>
            </a:rPr>
            <a:t>[</a:t>
          </a:r>
          <a:r>
            <a:rPr kumimoji="1" lang="en-US" altLang="zh-CN" sz="1600" dirty="0" smtClean="0">
              <a:solidFill>
                <a:srgbClr val="800000"/>
              </a:solidFill>
            </a:rPr>
            <a:t>CC</a:t>
          </a:r>
          <a:r>
            <a:rPr kumimoji="1" lang="zh-CN" altLang="en-US" sz="1600" dirty="0" smtClean="0">
              <a:solidFill>
                <a:srgbClr val="800000"/>
              </a:solidFill>
            </a:rPr>
            <a:t> </a:t>
          </a:r>
          <a:r>
            <a:rPr kumimoji="1" lang="en-US" altLang="zh-CN" sz="1600" dirty="0" smtClean="0">
              <a:solidFill>
                <a:srgbClr val="800000"/>
              </a:solidFill>
            </a:rPr>
            <a:t>0</a:t>
          </a:r>
          <a:r>
            <a:rPr kumimoji="1" lang="en-US" altLang="zh-CN" sz="1800" dirty="0" smtClean="0">
              <a:solidFill>
                <a:srgbClr val="800000"/>
              </a:solidFill>
            </a:rPr>
            <a:t>9</a:t>
          </a:r>
          <a:r>
            <a:rPr kumimoji="1" lang="en-US" sz="1800" dirty="0" smtClean="0">
              <a:solidFill>
                <a:srgbClr val="800000"/>
              </a:solidFill>
            </a:rPr>
            <a:t>]</a:t>
          </a:r>
          <a:endParaRPr lang="en-US" sz="1800" dirty="0">
            <a:solidFill>
              <a:srgbClr val="800000"/>
            </a:solidFill>
          </a:endParaRPr>
        </a:p>
      </dgm:t>
    </dgm:pt>
    <dgm:pt modelId="{D4C07348-F493-9F40-98FA-C199C6F8C9B3}" type="parTrans" cxnId="{1B8A8B3B-6EE9-5C46-AD1B-1E2E1374FD60}">
      <dgm:prSet/>
      <dgm:spPr/>
      <dgm:t>
        <a:bodyPr/>
        <a:lstStyle/>
        <a:p>
          <a:endParaRPr lang="zh-CN" altLang="en-US">
            <a:solidFill>
              <a:srgbClr val="800000"/>
            </a:solidFill>
          </a:endParaRPr>
        </a:p>
      </dgm:t>
    </dgm:pt>
    <dgm:pt modelId="{DE6E727F-E667-3145-A56C-F03DBC07065A}" type="sibTrans" cxnId="{1B8A8B3B-6EE9-5C46-AD1B-1E2E1374FD60}">
      <dgm:prSet/>
      <dgm:spPr/>
      <dgm:t>
        <a:bodyPr/>
        <a:lstStyle/>
        <a:p>
          <a:endParaRPr lang="zh-CN" altLang="en-US">
            <a:solidFill>
              <a:srgbClr val="800000"/>
            </a:solidFill>
          </a:endParaRPr>
        </a:p>
      </dgm:t>
    </dgm:pt>
    <dgm:pt modelId="{3DC6D36D-3062-7244-8179-E9D7A5517B0B}">
      <dgm:prSet custT="1"/>
      <dgm:spPr/>
      <dgm:t>
        <a:bodyPr/>
        <a:lstStyle/>
        <a:p>
          <a:pPr rtl="0"/>
          <a:r>
            <a:rPr kumimoji="1" lang="zh-CN" altLang="en-US" sz="1600" dirty="0" smtClean="0">
              <a:solidFill>
                <a:srgbClr val="800000"/>
              </a:solidFill>
            </a:rPr>
            <a:t>开销与</a:t>
          </a:r>
          <a:r>
            <a:rPr kumimoji="1" lang="en-US" altLang="zh-CN" sz="1600" dirty="0" smtClean="0">
              <a:solidFill>
                <a:srgbClr val="800000"/>
              </a:solidFill>
            </a:rPr>
            <a:t>SLA</a:t>
          </a:r>
          <a:r>
            <a:rPr kumimoji="1" lang="zh-CN" altLang="en-US" sz="1600" dirty="0" smtClean="0">
              <a:solidFill>
                <a:srgbClr val="800000"/>
              </a:solidFill>
            </a:rPr>
            <a:t>折中</a:t>
          </a:r>
        </a:p>
        <a:p>
          <a:pPr rtl="0"/>
          <a:r>
            <a:rPr kumimoji="1" lang="en-US" sz="1800" dirty="0" smtClean="0">
              <a:solidFill>
                <a:srgbClr val="800000"/>
              </a:solidFill>
            </a:rPr>
            <a:t>[</a:t>
          </a:r>
          <a:r>
            <a:rPr kumimoji="1" lang="en-US" altLang="zh-CN" sz="1800" dirty="0" smtClean="0">
              <a:solidFill>
                <a:srgbClr val="800000"/>
              </a:solidFill>
            </a:rPr>
            <a:t>SYSTOR</a:t>
          </a:r>
          <a:r>
            <a:rPr kumimoji="1" lang="zh-CN" altLang="en-US" sz="1800" dirty="0" smtClean="0">
              <a:solidFill>
                <a:srgbClr val="800000"/>
              </a:solidFill>
            </a:rPr>
            <a:t> </a:t>
          </a:r>
          <a:r>
            <a:rPr kumimoji="1" lang="en-US" sz="1800" dirty="0" smtClean="0">
              <a:solidFill>
                <a:srgbClr val="800000"/>
              </a:solidFill>
            </a:rPr>
            <a:t>1</a:t>
          </a:r>
          <a:r>
            <a:rPr kumimoji="1" lang="en-US" altLang="zh-CN" sz="1800" dirty="0" smtClean="0">
              <a:solidFill>
                <a:srgbClr val="800000"/>
              </a:solidFill>
            </a:rPr>
            <a:t>0</a:t>
          </a:r>
          <a:r>
            <a:rPr kumimoji="1" lang="en-US" sz="1800" dirty="0" smtClean="0">
              <a:solidFill>
                <a:srgbClr val="800000"/>
              </a:solidFill>
            </a:rPr>
            <a:t>]</a:t>
          </a:r>
          <a:endParaRPr lang="en-US" sz="1800" dirty="0">
            <a:solidFill>
              <a:srgbClr val="800000"/>
            </a:solidFill>
          </a:endParaRPr>
        </a:p>
      </dgm:t>
    </dgm:pt>
    <dgm:pt modelId="{DBC5E9E9-1DD9-A640-B1F9-ECF029863A07}" type="parTrans" cxnId="{461D653C-C9A2-CD4A-89BA-5383AA295D3A}">
      <dgm:prSet/>
      <dgm:spPr/>
      <dgm:t>
        <a:bodyPr/>
        <a:lstStyle/>
        <a:p>
          <a:endParaRPr lang="zh-CN" altLang="en-US">
            <a:solidFill>
              <a:srgbClr val="800000"/>
            </a:solidFill>
          </a:endParaRPr>
        </a:p>
      </dgm:t>
    </dgm:pt>
    <dgm:pt modelId="{0BC9005C-0CEE-BC4C-BD43-02BC2BCE1683}" type="sibTrans" cxnId="{461D653C-C9A2-CD4A-89BA-5383AA295D3A}">
      <dgm:prSet/>
      <dgm:spPr/>
      <dgm:t>
        <a:bodyPr/>
        <a:lstStyle/>
        <a:p>
          <a:endParaRPr lang="zh-CN" altLang="en-US">
            <a:solidFill>
              <a:srgbClr val="800000"/>
            </a:solidFill>
          </a:endParaRPr>
        </a:p>
      </dgm:t>
    </dgm:pt>
    <dgm:pt modelId="{31EA4F02-D709-D243-A18E-660DE9DC4E21}">
      <dgm:prSet/>
      <dgm:spPr/>
      <dgm:t>
        <a:bodyPr/>
        <a:lstStyle/>
        <a:p>
          <a:pPr rtl="0"/>
          <a:r>
            <a:rPr kumimoji="1" lang="en-US" altLang="zh-CN" dirty="0" err="1" smtClean="0">
              <a:solidFill>
                <a:srgbClr val="800000"/>
              </a:solidFill>
            </a:rPr>
            <a:t>iAware</a:t>
          </a:r>
          <a:endParaRPr kumimoji="1" lang="zh-CN" altLang="en-US" dirty="0" smtClean="0">
            <a:solidFill>
              <a:srgbClr val="800000"/>
            </a:solidFill>
          </a:endParaRPr>
        </a:p>
        <a:p>
          <a:pPr rtl="0"/>
          <a:r>
            <a:rPr kumimoji="1" lang="en-US" dirty="0" smtClean="0">
              <a:solidFill>
                <a:srgbClr val="800000"/>
              </a:solidFill>
            </a:rPr>
            <a:t>[</a:t>
          </a:r>
          <a:r>
            <a:rPr kumimoji="1" lang="en-US" altLang="zh-CN" dirty="0" smtClean="0">
              <a:solidFill>
                <a:srgbClr val="800000"/>
              </a:solidFill>
            </a:rPr>
            <a:t>TC</a:t>
          </a:r>
          <a:r>
            <a:rPr kumimoji="1" lang="en-US" dirty="0" smtClean="0">
              <a:solidFill>
                <a:srgbClr val="800000"/>
              </a:solidFill>
            </a:rPr>
            <a:t>13]</a:t>
          </a:r>
          <a:endParaRPr lang="en-US" dirty="0">
            <a:solidFill>
              <a:srgbClr val="800000"/>
            </a:solidFill>
          </a:endParaRPr>
        </a:p>
      </dgm:t>
    </dgm:pt>
    <dgm:pt modelId="{C9C2811C-91E9-1746-9AD4-B71C4DE35E66}" type="parTrans" cxnId="{572E72DC-DCA3-FC48-A924-CEADCD6671EF}">
      <dgm:prSet/>
      <dgm:spPr/>
      <dgm:t>
        <a:bodyPr/>
        <a:lstStyle/>
        <a:p>
          <a:endParaRPr lang="zh-CN" altLang="en-US">
            <a:solidFill>
              <a:srgbClr val="800000"/>
            </a:solidFill>
          </a:endParaRPr>
        </a:p>
      </dgm:t>
    </dgm:pt>
    <dgm:pt modelId="{3A1E634E-2BCC-D944-BFF5-4548E81B7C28}" type="sibTrans" cxnId="{572E72DC-DCA3-FC48-A924-CEADCD6671EF}">
      <dgm:prSet/>
      <dgm:spPr/>
      <dgm:t>
        <a:bodyPr/>
        <a:lstStyle/>
        <a:p>
          <a:endParaRPr lang="zh-CN" altLang="en-US">
            <a:solidFill>
              <a:srgbClr val="800000"/>
            </a:solidFill>
          </a:endParaRPr>
        </a:p>
      </dgm:t>
    </dgm:pt>
    <dgm:pt modelId="{BCE4C3A0-0DCF-8248-8D5E-9D5CD7D95C26}" type="pres">
      <dgm:prSet presAssocID="{09AA8CE0-7BB6-1149-996E-913FCF7675F0}" presName="Name0" presStyleCnt="0">
        <dgm:presLayoutVars>
          <dgm:dir/>
          <dgm:resizeHandles val="exact"/>
        </dgm:presLayoutVars>
      </dgm:prSet>
      <dgm:spPr/>
      <dgm:t>
        <a:bodyPr/>
        <a:lstStyle/>
        <a:p>
          <a:endParaRPr lang="zh-CN" altLang="en-US"/>
        </a:p>
      </dgm:t>
    </dgm:pt>
    <dgm:pt modelId="{A5B72B4C-E115-C24B-AEAE-684754670B4B}" type="pres">
      <dgm:prSet presAssocID="{88BC514D-3A4E-9C4F-B3CC-98B7C2D88E53}" presName="node" presStyleLbl="node1" presStyleIdx="0" presStyleCnt="4">
        <dgm:presLayoutVars>
          <dgm:bulletEnabled val="1"/>
        </dgm:presLayoutVars>
      </dgm:prSet>
      <dgm:spPr/>
      <dgm:t>
        <a:bodyPr/>
        <a:lstStyle/>
        <a:p>
          <a:endParaRPr lang="zh-CN" altLang="en-US"/>
        </a:p>
      </dgm:t>
    </dgm:pt>
    <dgm:pt modelId="{C527EF9D-0D67-F047-9965-1CB24EF0806B}" type="pres">
      <dgm:prSet presAssocID="{B14D53D0-1E40-8549-8B3A-2BC9D7A5347E}" presName="sibTrans" presStyleLbl="sibTrans2D1" presStyleIdx="0" presStyleCnt="3"/>
      <dgm:spPr/>
      <dgm:t>
        <a:bodyPr/>
        <a:lstStyle/>
        <a:p>
          <a:endParaRPr lang="zh-CN" altLang="en-US"/>
        </a:p>
      </dgm:t>
    </dgm:pt>
    <dgm:pt modelId="{A73CD53C-5899-1F45-8F35-AEC45A293C36}" type="pres">
      <dgm:prSet presAssocID="{B14D53D0-1E40-8549-8B3A-2BC9D7A5347E}" presName="connectorText" presStyleLbl="sibTrans2D1" presStyleIdx="0" presStyleCnt="3"/>
      <dgm:spPr/>
      <dgm:t>
        <a:bodyPr/>
        <a:lstStyle/>
        <a:p>
          <a:endParaRPr lang="zh-CN" altLang="en-US"/>
        </a:p>
      </dgm:t>
    </dgm:pt>
    <dgm:pt modelId="{E04F3E40-E95A-9F42-BB2E-A63D468B3748}" type="pres">
      <dgm:prSet presAssocID="{64700D51-760C-D94D-9953-4694EE54D49D}" presName="node" presStyleLbl="node1" presStyleIdx="1" presStyleCnt="4">
        <dgm:presLayoutVars>
          <dgm:bulletEnabled val="1"/>
        </dgm:presLayoutVars>
      </dgm:prSet>
      <dgm:spPr/>
      <dgm:t>
        <a:bodyPr/>
        <a:lstStyle/>
        <a:p>
          <a:endParaRPr lang="zh-CN" altLang="en-US"/>
        </a:p>
      </dgm:t>
    </dgm:pt>
    <dgm:pt modelId="{22047B93-40B0-054F-8CB5-A58CFC413679}" type="pres">
      <dgm:prSet presAssocID="{DE6E727F-E667-3145-A56C-F03DBC07065A}" presName="sibTrans" presStyleLbl="sibTrans2D1" presStyleIdx="1" presStyleCnt="3"/>
      <dgm:spPr/>
      <dgm:t>
        <a:bodyPr/>
        <a:lstStyle/>
        <a:p>
          <a:endParaRPr lang="zh-CN" altLang="en-US"/>
        </a:p>
      </dgm:t>
    </dgm:pt>
    <dgm:pt modelId="{D9DD059B-9EC8-2444-96CF-4B15CEC706EB}" type="pres">
      <dgm:prSet presAssocID="{DE6E727F-E667-3145-A56C-F03DBC07065A}" presName="connectorText" presStyleLbl="sibTrans2D1" presStyleIdx="1" presStyleCnt="3"/>
      <dgm:spPr/>
      <dgm:t>
        <a:bodyPr/>
        <a:lstStyle/>
        <a:p>
          <a:endParaRPr lang="zh-CN" altLang="en-US"/>
        </a:p>
      </dgm:t>
    </dgm:pt>
    <dgm:pt modelId="{69449A56-84C9-9340-8DDE-616274406848}" type="pres">
      <dgm:prSet presAssocID="{3DC6D36D-3062-7244-8179-E9D7A5517B0B}" presName="node" presStyleLbl="node1" presStyleIdx="2" presStyleCnt="4">
        <dgm:presLayoutVars>
          <dgm:bulletEnabled val="1"/>
        </dgm:presLayoutVars>
      </dgm:prSet>
      <dgm:spPr/>
      <dgm:t>
        <a:bodyPr/>
        <a:lstStyle/>
        <a:p>
          <a:endParaRPr lang="zh-CN" altLang="en-US"/>
        </a:p>
      </dgm:t>
    </dgm:pt>
    <dgm:pt modelId="{9F4FE66F-2574-0D45-AD55-A47F282D2460}" type="pres">
      <dgm:prSet presAssocID="{0BC9005C-0CEE-BC4C-BD43-02BC2BCE1683}" presName="sibTrans" presStyleLbl="sibTrans2D1" presStyleIdx="2" presStyleCnt="3"/>
      <dgm:spPr/>
      <dgm:t>
        <a:bodyPr/>
        <a:lstStyle/>
        <a:p>
          <a:endParaRPr lang="zh-CN" altLang="en-US"/>
        </a:p>
      </dgm:t>
    </dgm:pt>
    <dgm:pt modelId="{6DC8F425-1C6E-1643-8C25-5184B933811E}" type="pres">
      <dgm:prSet presAssocID="{0BC9005C-0CEE-BC4C-BD43-02BC2BCE1683}" presName="connectorText" presStyleLbl="sibTrans2D1" presStyleIdx="2" presStyleCnt="3"/>
      <dgm:spPr/>
      <dgm:t>
        <a:bodyPr/>
        <a:lstStyle/>
        <a:p>
          <a:endParaRPr lang="zh-CN" altLang="en-US"/>
        </a:p>
      </dgm:t>
    </dgm:pt>
    <dgm:pt modelId="{25FF379C-7F87-0642-BF4B-452085FEC492}" type="pres">
      <dgm:prSet presAssocID="{31EA4F02-D709-D243-A18E-660DE9DC4E21}" presName="node" presStyleLbl="node1" presStyleIdx="3" presStyleCnt="4">
        <dgm:presLayoutVars>
          <dgm:bulletEnabled val="1"/>
        </dgm:presLayoutVars>
      </dgm:prSet>
      <dgm:spPr/>
      <dgm:t>
        <a:bodyPr/>
        <a:lstStyle/>
        <a:p>
          <a:endParaRPr lang="zh-CN" altLang="en-US"/>
        </a:p>
      </dgm:t>
    </dgm:pt>
  </dgm:ptLst>
  <dgm:cxnLst>
    <dgm:cxn modelId="{F857231D-B00A-C94C-B620-D81581431CD1}" type="presOf" srcId="{B14D53D0-1E40-8549-8B3A-2BC9D7A5347E}" destId="{C527EF9D-0D67-F047-9965-1CB24EF0806B}" srcOrd="0" destOrd="0" presId="urn:microsoft.com/office/officeart/2005/8/layout/process1"/>
    <dgm:cxn modelId="{3959A6AE-CAA2-AC4D-92D6-718867F575E4}" type="presOf" srcId="{09AA8CE0-7BB6-1149-996E-913FCF7675F0}" destId="{BCE4C3A0-0DCF-8248-8D5E-9D5CD7D95C26}" srcOrd="0" destOrd="0" presId="urn:microsoft.com/office/officeart/2005/8/layout/process1"/>
    <dgm:cxn modelId="{411C304C-8753-574A-A9C4-75A89EEA3268}" type="presOf" srcId="{DE6E727F-E667-3145-A56C-F03DBC07065A}" destId="{22047B93-40B0-054F-8CB5-A58CFC413679}" srcOrd="0" destOrd="0" presId="urn:microsoft.com/office/officeart/2005/8/layout/process1"/>
    <dgm:cxn modelId="{54EA249A-D9CA-484B-B3D3-6D05087256FB}" srcId="{09AA8CE0-7BB6-1149-996E-913FCF7675F0}" destId="{88BC514D-3A4E-9C4F-B3CC-98B7C2D88E53}" srcOrd="0" destOrd="0" parTransId="{6643C902-5307-2844-93EF-DDDE29C1F608}" sibTransId="{B14D53D0-1E40-8549-8B3A-2BC9D7A5347E}"/>
    <dgm:cxn modelId="{4D39B4EB-BBFA-544A-8F05-ECE8BD53E1D0}" type="presOf" srcId="{DE6E727F-E667-3145-A56C-F03DBC07065A}" destId="{D9DD059B-9EC8-2444-96CF-4B15CEC706EB}" srcOrd="1" destOrd="0" presId="urn:microsoft.com/office/officeart/2005/8/layout/process1"/>
    <dgm:cxn modelId="{AC0426C9-0F7A-C34C-AAF9-3EA8A9988E79}" type="presOf" srcId="{0BC9005C-0CEE-BC4C-BD43-02BC2BCE1683}" destId="{6DC8F425-1C6E-1643-8C25-5184B933811E}" srcOrd="1" destOrd="0" presId="urn:microsoft.com/office/officeart/2005/8/layout/process1"/>
    <dgm:cxn modelId="{E48E19A1-257A-5E42-932B-93FAB669454E}" type="presOf" srcId="{88BC514D-3A4E-9C4F-B3CC-98B7C2D88E53}" destId="{A5B72B4C-E115-C24B-AEAE-684754670B4B}" srcOrd="0" destOrd="0" presId="urn:microsoft.com/office/officeart/2005/8/layout/process1"/>
    <dgm:cxn modelId="{461D653C-C9A2-CD4A-89BA-5383AA295D3A}" srcId="{09AA8CE0-7BB6-1149-996E-913FCF7675F0}" destId="{3DC6D36D-3062-7244-8179-E9D7A5517B0B}" srcOrd="2" destOrd="0" parTransId="{DBC5E9E9-1DD9-A640-B1F9-ECF029863A07}" sibTransId="{0BC9005C-0CEE-BC4C-BD43-02BC2BCE1683}"/>
    <dgm:cxn modelId="{6AE8E83D-9CE8-A244-9FED-C4B364F1FF25}" type="presOf" srcId="{0BC9005C-0CEE-BC4C-BD43-02BC2BCE1683}" destId="{9F4FE66F-2574-0D45-AD55-A47F282D2460}" srcOrd="0" destOrd="0" presId="urn:microsoft.com/office/officeart/2005/8/layout/process1"/>
    <dgm:cxn modelId="{30C50B1A-F7BC-4F45-AE51-EB176C1BA85A}" type="presOf" srcId="{64700D51-760C-D94D-9953-4694EE54D49D}" destId="{E04F3E40-E95A-9F42-BB2E-A63D468B3748}" srcOrd="0" destOrd="0" presId="urn:microsoft.com/office/officeart/2005/8/layout/process1"/>
    <dgm:cxn modelId="{3BF7189B-867E-7C4E-81CC-86CBBFEED3BD}" type="presOf" srcId="{3DC6D36D-3062-7244-8179-E9D7A5517B0B}" destId="{69449A56-84C9-9340-8DDE-616274406848}" srcOrd="0" destOrd="0" presId="urn:microsoft.com/office/officeart/2005/8/layout/process1"/>
    <dgm:cxn modelId="{DD6EA280-1692-D841-83B5-120D0D60C1D7}" type="presOf" srcId="{B14D53D0-1E40-8549-8B3A-2BC9D7A5347E}" destId="{A73CD53C-5899-1F45-8F35-AEC45A293C36}" srcOrd="1" destOrd="0" presId="urn:microsoft.com/office/officeart/2005/8/layout/process1"/>
    <dgm:cxn modelId="{1B8A8B3B-6EE9-5C46-AD1B-1E2E1374FD60}" srcId="{09AA8CE0-7BB6-1149-996E-913FCF7675F0}" destId="{64700D51-760C-D94D-9953-4694EE54D49D}" srcOrd="1" destOrd="0" parTransId="{D4C07348-F493-9F40-98FA-C199C6F8C9B3}" sibTransId="{DE6E727F-E667-3145-A56C-F03DBC07065A}"/>
    <dgm:cxn modelId="{E7D360F6-9D2A-FB4D-A1E3-F9627B5FF116}" type="presOf" srcId="{31EA4F02-D709-D243-A18E-660DE9DC4E21}" destId="{25FF379C-7F87-0642-BF4B-452085FEC492}" srcOrd="0" destOrd="0" presId="urn:microsoft.com/office/officeart/2005/8/layout/process1"/>
    <dgm:cxn modelId="{572E72DC-DCA3-FC48-A924-CEADCD6671EF}" srcId="{09AA8CE0-7BB6-1149-996E-913FCF7675F0}" destId="{31EA4F02-D709-D243-A18E-660DE9DC4E21}" srcOrd="3" destOrd="0" parTransId="{C9C2811C-91E9-1746-9AD4-B71C4DE35E66}" sibTransId="{3A1E634E-2BCC-D944-BFF5-4548E81B7C28}"/>
    <dgm:cxn modelId="{F114E2FA-47BB-8E49-8986-14328FFE7D89}" type="presParOf" srcId="{BCE4C3A0-0DCF-8248-8D5E-9D5CD7D95C26}" destId="{A5B72B4C-E115-C24B-AEAE-684754670B4B}" srcOrd="0" destOrd="0" presId="urn:microsoft.com/office/officeart/2005/8/layout/process1"/>
    <dgm:cxn modelId="{F2C0CFAA-8362-7647-AC18-BD2E321BCBE2}" type="presParOf" srcId="{BCE4C3A0-0DCF-8248-8D5E-9D5CD7D95C26}" destId="{C527EF9D-0D67-F047-9965-1CB24EF0806B}" srcOrd="1" destOrd="0" presId="urn:microsoft.com/office/officeart/2005/8/layout/process1"/>
    <dgm:cxn modelId="{072552AA-0808-D54E-9D8B-591DB898B017}" type="presParOf" srcId="{C527EF9D-0D67-F047-9965-1CB24EF0806B}" destId="{A73CD53C-5899-1F45-8F35-AEC45A293C36}" srcOrd="0" destOrd="0" presId="urn:microsoft.com/office/officeart/2005/8/layout/process1"/>
    <dgm:cxn modelId="{A4369F87-64DE-2647-B2E7-B66E01BFEE1D}" type="presParOf" srcId="{BCE4C3A0-0DCF-8248-8D5E-9D5CD7D95C26}" destId="{E04F3E40-E95A-9F42-BB2E-A63D468B3748}" srcOrd="2" destOrd="0" presId="urn:microsoft.com/office/officeart/2005/8/layout/process1"/>
    <dgm:cxn modelId="{95D282C0-6F71-B34D-9598-B7C5D10ABF3F}" type="presParOf" srcId="{BCE4C3A0-0DCF-8248-8D5E-9D5CD7D95C26}" destId="{22047B93-40B0-054F-8CB5-A58CFC413679}" srcOrd="3" destOrd="0" presId="urn:microsoft.com/office/officeart/2005/8/layout/process1"/>
    <dgm:cxn modelId="{F3C93206-CE25-B74D-B402-0C0A4215ECF5}" type="presParOf" srcId="{22047B93-40B0-054F-8CB5-A58CFC413679}" destId="{D9DD059B-9EC8-2444-96CF-4B15CEC706EB}" srcOrd="0" destOrd="0" presId="urn:microsoft.com/office/officeart/2005/8/layout/process1"/>
    <dgm:cxn modelId="{53284918-B3AD-384A-853E-99F5DB0B533B}" type="presParOf" srcId="{BCE4C3A0-0DCF-8248-8D5E-9D5CD7D95C26}" destId="{69449A56-84C9-9340-8DDE-616274406848}" srcOrd="4" destOrd="0" presId="urn:microsoft.com/office/officeart/2005/8/layout/process1"/>
    <dgm:cxn modelId="{6E1A080C-2AAC-734D-9025-3575B5AB25C5}" type="presParOf" srcId="{BCE4C3A0-0DCF-8248-8D5E-9D5CD7D95C26}" destId="{9F4FE66F-2574-0D45-AD55-A47F282D2460}" srcOrd="5" destOrd="0" presId="urn:microsoft.com/office/officeart/2005/8/layout/process1"/>
    <dgm:cxn modelId="{2A633968-13D8-AB42-AC82-690B7B58DAFF}" type="presParOf" srcId="{9F4FE66F-2574-0D45-AD55-A47F282D2460}" destId="{6DC8F425-1C6E-1643-8C25-5184B933811E}" srcOrd="0" destOrd="0" presId="urn:microsoft.com/office/officeart/2005/8/layout/process1"/>
    <dgm:cxn modelId="{373E6AC0-46F8-714A-A4F9-83B4B1898005}" type="presParOf" srcId="{BCE4C3A0-0DCF-8248-8D5E-9D5CD7D95C26}" destId="{25FF379C-7F87-0642-BF4B-452085FEC492}" srcOrd="6" destOrd="0" presId="urn:microsoft.com/office/officeart/2005/8/layout/process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71DF15-CD8E-3A42-A65B-526C57FD49A4}"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zh-CN" altLang="en-US"/>
        </a:p>
      </dgm:t>
    </dgm:pt>
    <dgm:pt modelId="{7220D2AC-3579-904B-9B23-B38D58F82EAC}">
      <dgm:prSet phldrT="[文本]" custT="1"/>
      <dgm:spPr/>
      <dgm:t>
        <a:bodyPr/>
        <a:lstStyle/>
        <a:p>
          <a:r>
            <a:rPr lang="zh-CN" altLang="en-US" sz="3200" dirty="0" smtClean="0">
              <a:solidFill>
                <a:srgbClr val="000000"/>
              </a:solidFill>
            </a:rPr>
            <a:t>数据块大小</a:t>
          </a:r>
          <a:endParaRPr lang="zh-CN" altLang="en-US" sz="3200" dirty="0">
            <a:solidFill>
              <a:srgbClr val="000000"/>
            </a:solidFill>
          </a:endParaRPr>
        </a:p>
      </dgm:t>
    </dgm:pt>
    <dgm:pt modelId="{8AD9EE7F-8BA9-8E46-A08B-B9192CBD79D7}" type="parTrans" cxnId="{A9969B6D-DCB9-2640-B67E-183A820CA2DE}">
      <dgm:prSet/>
      <dgm:spPr/>
      <dgm:t>
        <a:bodyPr/>
        <a:lstStyle/>
        <a:p>
          <a:endParaRPr lang="zh-CN" altLang="en-US"/>
        </a:p>
      </dgm:t>
    </dgm:pt>
    <dgm:pt modelId="{B9C8C1F5-3F38-B24F-96D6-F320485C2A13}" type="sibTrans" cxnId="{A9969B6D-DCB9-2640-B67E-183A820CA2DE}">
      <dgm:prSet/>
      <dgm:spPr/>
      <dgm:t>
        <a:bodyPr/>
        <a:lstStyle/>
        <a:p>
          <a:endParaRPr lang="zh-CN" altLang="en-US"/>
        </a:p>
      </dgm:t>
    </dgm:pt>
    <dgm:pt modelId="{36348CF6-D7F9-CD4C-BA90-6E1A1FF469D0}">
      <dgm:prSet phldrT="[文本]"/>
      <dgm:spPr/>
      <dgm:t>
        <a:bodyPr/>
        <a:lstStyle/>
        <a:p>
          <a:r>
            <a:rPr lang="zh-CN" altLang="en-US" dirty="0" smtClean="0"/>
            <a:t>吞吐量与其成正比</a:t>
          </a:r>
          <a:endParaRPr lang="zh-CN" altLang="en-US" dirty="0"/>
        </a:p>
      </dgm:t>
    </dgm:pt>
    <dgm:pt modelId="{A221143D-1289-144E-9E37-2651448E696F}" type="parTrans" cxnId="{76645F6F-5E3F-374F-8F7E-F3BDF161674A}">
      <dgm:prSet/>
      <dgm:spPr/>
      <dgm:t>
        <a:bodyPr/>
        <a:lstStyle/>
        <a:p>
          <a:endParaRPr lang="zh-CN" altLang="en-US"/>
        </a:p>
      </dgm:t>
    </dgm:pt>
    <dgm:pt modelId="{7D00CB03-3F9B-204B-9E84-9C2F13617706}" type="sibTrans" cxnId="{76645F6F-5E3F-374F-8F7E-F3BDF161674A}">
      <dgm:prSet/>
      <dgm:spPr/>
      <dgm:t>
        <a:bodyPr/>
        <a:lstStyle/>
        <a:p>
          <a:endParaRPr lang="zh-CN" altLang="en-US"/>
        </a:p>
      </dgm:t>
    </dgm:pt>
    <dgm:pt modelId="{A5C6BE05-A62C-AF48-A92C-48900F10150D}">
      <dgm:prSet phldrT="[文本]" custT="1"/>
      <dgm:spPr/>
      <dgm:t>
        <a:bodyPr/>
        <a:lstStyle/>
        <a:p>
          <a:r>
            <a:rPr lang="zh-CN" altLang="en-US" sz="3200" dirty="0" smtClean="0">
              <a:solidFill>
                <a:srgbClr val="000000"/>
              </a:solidFill>
            </a:rPr>
            <a:t>缓冲池大小</a:t>
          </a:r>
          <a:endParaRPr lang="zh-CN" altLang="en-US" sz="3200" dirty="0">
            <a:solidFill>
              <a:srgbClr val="000000"/>
            </a:solidFill>
          </a:endParaRPr>
        </a:p>
      </dgm:t>
    </dgm:pt>
    <dgm:pt modelId="{7DA778F0-3B2A-6C46-883F-3AFAB03DD45E}" type="parTrans" cxnId="{FEF837FD-4A39-5B44-ADEE-DBE3C11666A7}">
      <dgm:prSet/>
      <dgm:spPr/>
      <dgm:t>
        <a:bodyPr/>
        <a:lstStyle/>
        <a:p>
          <a:endParaRPr lang="zh-CN" altLang="en-US"/>
        </a:p>
      </dgm:t>
    </dgm:pt>
    <dgm:pt modelId="{26B49D79-EF11-484E-9C1E-1CA29DC8A014}" type="sibTrans" cxnId="{FEF837FD-4A39-5B44-ADEE-DBE3C11666A7}">
      <dgm:prSet/>
      <dgm:spPr/>
      <dgm:t>
        <a:bodyPr/>
        <a:lstStyle/>
        <a:p>
          <a:endParaRPr lang="zh-CN" altLang="en-US"/>
        </a:p>
      </dgm:t>
    </dgm:pt>
    <dgm:pt modelId="{A6DE9749-E2BA-9D47-BB80-12938DC1CA4F}">
      <dgm:prSet phldrT="[文本]"/>
      <dgm:spPr/>
      <dgm:t>
        <a:bodyPr/>
        <a:lstStyle/>
        <a:p>
          <a:r>
            <a:rPr lang="zh-CN" altLang="en-US" dirty="0" smtClean="0"/>
            <a:t>增大会延缓吞吐量坍塌</a:t>
          </a:r>
          <a:endParaRPr lang="zh-CN" altLang="en-US" dirty="0"/>
        </a:p>
      </dgm:t>
    </dgm:pt>
    <dgm:pt modelId="{F65D0C99-A717-7342-BF4A-E32D328EB8BF}" type="parTrans" cxnId="{AAA73547-6F8D-CB48-BAE7-81EEF28E0303}">
      <dgm:prSet/>
      <dgm:spPr/>
      <dgm:t>
        <a:bodyPr/>
        <a:lstStyle/>
        <a:p>
          <a:endParaRPr lang="zh-CN" altLang="en-US"/>
        </a:p>
      </dgm:t>
    </dgm:pt>
    <dgm:pt modelId="{1374E194-10AD-5843-8773-640C0C6CDB62}" type="sibTrans" cxnId="{AAA73547-6F8D-CB48-BAE7-81EEF28E0303}">
      <dgm:prSet/>
      <dgm:spPr/>
      <dgm:t>
        <a:bodyPr/>
        <a:lstStyle/>
        <a:p>
          <a:endParaRPr lang="zh-CN" altLang="en-US"/>
        </a:p>
      </dgm:t>
    </dgm:pt>
    <dgm:pt modelId="{EAD9A3BF-AD20-7844-8052-C0721E50DEBB}">
      <dgm:prSet phldrT="[文本]" custT="1"/>
      <dgm:spPr/>
      <dgm:t>
        <a:bodyPr/>
        <a:lstStyle/>
        <a:p>
          <a:r>
            <a:rPr lang="zh-CN" altLang="en-US" sz="3200" dirty="0" smtClean="0">
              <a:solidFill>
                <a:srgbClr val="000000"/>
              </a:solidFill>
            </a:rPr>
            <a:t>瓶颈带宽</a:t>
          </a:r>
          <a:r>
            <a:rPr lang="en-US" altLang="zh-CN" sz="3200" dirty="0" smtClean="0">
              <a:solidFill>
                <a:srgbClr val="000000"/>
              </a:solidFill>
            </a:rPr>
            <a:t>C</a:t>
          </a:r>
          <a:endParaRPr lang="zh-CN" altLang="en-US" sz="3200" dirty="0">
            <a:solidFill>
              <a:srgbClr val="000000"/>
            </a:solidFill>
          </a:endParaRPr>
        </a:p>
      </dgm:t>
    </dgm:pt>
    <dgm:pt modelId="{644D174B-9FCB-9A4F-804C-E6C11BA26022}" type="parTrans" cxnId="{C656FEDF-32B1-1F42-8B5B-34BDAC841C53}">
      <dgm:prSet/>
      <dgm:spPr/>
      <dgm:t>
        <a:bodyPr/>
        <a:lstStyle/>
        <a:p>
          <a:endParaRPr lang="zh-CN" altLang="en-US"/>
        </a:p>
      </dgm:t>
    </dgm:pt>
    <dgm:pt modelId="{990EA8DF-FC31-3444-B355-F8B0ED634486}" type="sibTrans" cxnId="{C656FEDF-32B1-1F42-8B5B-34BDAC841C53}">
      <dgm:prSet/>
      <dgm:spPr/>
      <dgm:t>
        <a:bodyPr/>
        <a:lstStyle/>
        <a:p>
          <a:endParaRPr lang="zh-CN" altLang="en-US"/>
        </a:p>
      </dgm:t>
    </dgm:pt>
    <dgm:pt modelId="{C809B1C7-3456-D94D-AE18-BD63D296A51E}">
      <dgm:prSet phldrT="[文本]"/>
      <dgm:spPr/>
      <dgm:t>
        <a:bodyPr/>
        <a:lstStyle/>
        <a:p>
          <a:r>
            <a:rPr lang="zh-CN" altLang="en-US" dirty="0" smtClean="0"/>
            <a:t>对吞吐量影响不大</a:t>
          </a:r>
          <a:endParaRPr lang="zh-CN" altLang="en-US" dirty="0"/>
        </a:p>
      </dgm:t>
    </dgm:pt>
    <dgm:pt modelId="{E8EBA9E2-A034-4546-9ED4-C621CB0BD4E8}" type="parTrans" cxnId="{042C5229-3F29-8145-A5E5-4499B30C36F3}">
      <dgm:prSet/>
      <dgm:spPr/>
      <dgm:t>
        <a:bodyPr/>
        <a:lstStyle/>
        <a:p>
          <a:endParaRPr lang="zh-CN" altLang="en-US"/>
        </a:p>
      </dgm:t>
    </dgm:pt>
    <dgm:pt modelId="{A31A8115-B410-B74F-AC98-B02CC1D796C4}" type="sibTrans" cxnId="{042C5229-3F29-8145-A5E5-4499B30C36F3}">
      <dgm:prSet/>
      <dgm:spPr/>
      <dgm:t>
        <a:bodyPr/>
        <a:lstStyle/>
        <a:p>
          <a:endParaRPr lang="zh-CN" altLang="en-US"/>
        </a:p>
      </dgm:t>
    </dgm:pt>
    <dgm:pt modelId="{BAEEF672-8745-104A-9C44-D279B0861139}" type="pres">
      <dgm:prSet presAssocID="{8471DF15-CD8E-3A42-A65B-526C57FD49A4}" presName="Name0" presStyleCnt="0">
        <dgm:presLayoutVars>
          <dgm:dir/>
          <dgm:animLvl val="lvl"/>
          <dgm:resizeHandles val="exact"/>
        </dgm:presLayoutVars>
      </dgm:prSet>
      <dgm:spPr/>
      <dgm:t>
        <a:bodyPr/>
        <a:lstStyle/>
        <a:p>
          <a:endParaRPr lang="zh-CN" altLang="en-US"/>
        </a:p>
      </dgm:t>
    </dgm:pt>
    <dgm:pt modelId="{B1E2A856-B1B7-BF49-B987-7FEEDDD2D4F6}" type="pres">
      <dgm:prSet presAssocID="{7220D2AC-3579-904B-9B23-B38D58F82EAC}" presName="linNode" presStyleCnt="0"/>
      <dgm:spPr/>
    </dgm:pt>
    <dgm:pt modelId="{EDC4982B-77BA-3D45-8950-7FB02E89BAEB}" type="pres">
      <dgm:prSet presAssocID="{7220D2AC-3579-904B-9B23-B38D58F82EAC}" presName="parentText" presStyleLbl="node1" presStyleIdx="0" presStyleCnt="3">
        <dgm:presLayoutVars>
          <dgm:chMax val="1"/>
          <dgm:bulletEnabled val="1"/>
        </dgm:presLayoutVars>
      </dgm:prSet>
      <dgm:spPr/>
      <dgm:t>
        <a:bodyPr/>
        <a:lstStyle/>
        <a:p>
          <a:endParaRPr lang="zh-CN" altLang="en-US"/>
        </a:p>
      </dgm:t>
    </dgm:pt>
    <dgm:pt modelId="{9DEFAC9E-CEA4-8A4E-A879-4999C8D5F278}" type="pres">
      <dgm:prSet presAssocID="{7220D2AC-3579-904B-9B23-B38D58F82EAC}" presName="descendantText" presStyleLbl="alignAccFollowNode1" presStyleIdx="0" presStyleCnt="3">
        <dgm:presLayoutVars>
          <dgm:bulletEnabled val="1"/>
        </dgm:presLayoutVars>
      </dgm:prSet>
      <dgm:spPr/>
      <dgm:t>
        <a:bodyPr/>
        <a:lstStyle/>
        <a:p>
          <a:endParaRPr lang="zh-CN" altLang="en-US"/>
        </a:p>
      </dgm:t>
    </dgm:pt>
    <dgm:pt modelId="{C297858D-F226-CF43-B962-7141B3981603}" type="pres">
      <dgm:prSet presAssocID="{B9C8C1F5-3F38-B24F-96D6-F320485C2A13}" presName="sp" presStyleCnt="0"/>
      <dgm:spPr/>
    </dgm:pt>
    <dgm:pt modelId="{EF0ACD20-8940-7A4E-B5DC-8189004D94F3}" type="pres">
      <dgm:prSet presAssocID="{A5C6BE05-A62C-AF48-A92C-48900F10150D}" presName="linNode" presStyleCnt="0"/>
      <dgm:spPr/>
    </dgm:pt>
    <dgm:pt modelId="{82228904-6F1E-D04C-8097-1322F68356A6}" type="pres">
      <dgm:prSet presAssocID="{A5C6BE05-A62C-AF48-A92C-48900F10150D}" presName="parentText" presStyleLbl="node1" presStyleIdx="1" presStyleCnt="3">
        <dgm:presLayoutVars>
          <dgm:chMax val="1"/>
          <dgm:bulletEnabled val="1"/>
        </dgm:presLayoutVars>
      </dgm:prSet>
      <dgm:spPr/>
      <dgm:t>
        <a:bodyPr/>
        <a:lstStyle/>
        <a:p>
          <a:endParaRPr lang="zh-CN" altLang="en-US"/>
        </a:p>
      </dgm:t>
    </dgm:pt>
    <dgm:pt modelId="{8AA2BFB3-AF05-1D47-9029-B424049E25A9}" type="pres">
      <dgm:prSet presAssocID="{A5C6BE05-A62C-AF48-A92C-48900F10150D}" presName="descendantText" presStyleLbl="alignAccFollowNode1" presStyleIdx="1" presStyleCnt="3">
        <dgm:presLayoutVars>
          <dgm:bulletEnabled val="1"/>
        </dgm:presLayoutVars>
      </dgm:prSet>
      <dgm:spPr/>
      <dgm:t>
        <a:bodyPr/>
        <a:lstStyle/>
        <a:p>
          <a:endParaRPr lang="zh-CN" altLang="en-US"/>
        </a:p>
      </dgm:t>
    </dgm:pt>
    <dgm:pt modelId="{D6699086-29AE-7E4B-9546-5B691922221C}" type="pres">
      <dgm:prSet presAssocID="{26B49D79-EF11-484E-9C1E-1CA29DC8A014}" presName="sp" presStyleCnt="0"/>
      <dgm:spPr/>
    </dgm:pt>
    <dgm:pt modelId="{77DD0259-3BAC-BE43-A8D3-F7D40A343E20}" type="pres">
      <dgm:prSet presAssocID="{EAD9A3BF-AD20-7844-8052-C0721E50DEBB}" presName="linNode" presStyleCnt="0"/>
      <dgm:spPr/>
    </dgm:pt>
    <dgm:pt modelId="{AFBB769C-459B-704F-9F15-07D31D8FF3D6}" type="pres">
      <dgm:prSet presAssocID="{EAD9A3BF-AD20-7844-8052-C0721E50DEBB}" presName="parentText" presStyleLbl="node1" presStyleIdx="2" presStyleCnt="3">
        <dgm:presLayoutVars>
          <dgm:chMax val="1"/>
          <dgm:bulletEnabled val="1"/>
        </dgm:presLayoutVars>
      </dgm:prSet>
      <dgm:spPr/>
      <dgm:t>
        <a:bodyPr/>
        <a:lstStyle/>
        <a:p>
          <a:endParaRPr lang="zh-CN" altLang="en-US"/>
        </a:p>
      </dgm:t>
    </dgm:pt>
    <dgm:pt modelId="{5A7027F4-AA13-4847-B54B-26127894F385}" type="pres">
      <dgm:prSet presAssocID="{EAD9A3BF-AD20-7844-8052-C0721E50DEBB}" presName="descendantText" presStyleLbl="alignAccFollowNode1" presStyleIdx="2" presStyleCnt="3">
        <dgm:presLayoutVars>
          <dgm:bulletEnabled val="1"/>
        </dgm:presLayoutVars>
      </dgm:prSet>
      <dgm:spPr/>
      <dgm:t>
        <a:bodyPr/>
        <a:lstStyle/>
        <a:p>
          <a:endParaRPr lang="zh-CN" altLang="en-US"/>
        </a:p>
      </dgm:t>
    </dgm:pt>
  </dgm:ptLst>
  <dgm:cxnLst>
    <dgm:cxn modelId="{AAA73547-6F8D-CB48-BAE7-81EEF28E0303}" srcId="{A5C6BE05-A62C-AF48-A92C-48900F10150D}" destId="{A6DE9749-E2BA-9D47-BB80-12938DC1CA4F}" srcOrd="0" destOrd="0" parTransId="{F65D0C99-A717-7342-BF4A-E32D328EB8BF}" sibTransId="{1374E194-10AD-5843-8773-640C0C6CDB62}"/>
    <dgm:cxn modelId="{BC633BC6-6D84-C741-92CA-D7BB16FE95BC}" type="presOf" srcId="{A5C6BE05-A62C-AF48-A92C-48900F10150D}" destId="{82228904-6F1E-D04C-8097-1322F68356A6}" srcOrd="0" destOrd="0" presId="urn:microsoft.com/office/officeart/2005/8/layout/vList5"/>
    <dgm:cxn modelId="{FEF837FD-4A39-5B44-ADEE-DBE3C11666A7}" srcId="{8471DF15-CD8E-3A42-A65B-526C57FD49A4}" destId="{A5C6BE05-A62C-AF48-A92C-48900F10150D}" srcOrd="1" destOrd="0" parTransId="{7DA778F0-3B2A-6C46-883F-3AFAB03DD45E}" sibTransId="{26B49D79-EF11-484E-9C1E-1CA29DC8A014}"/>
    <dgm:cxn modelId="{042C5229-3F29-8145-A5E5-4499B30C36F3}" srcId="{EAD9A3BF-AD20-7844-8052-C0721E50DEBB}" destId="{C809B1C7-3456-D94D-AE18-BD63D296A51E}" srcOrd="0" destOrd="0" parTransId="{E8EBA9E2-A034-4546-9ED4-C621CB0BD4E8}" sibTransId="{A31A8115-B410-B74F-AC98-B02CC1D796C4}"/>
    <dgm:cxn modelId="{085AB8B3-CCAA-AB45-B238-B170517BBBB8}" type="presOf" srcId="{C809B1C7-3456-D94D-AE18-BD63D296A51E}" destId="{5A7027F4-AA13-4847-B54B-26127894F385}" srcOrd="0" destOrd="0" presId="urn:microsoft.com/office/officeart/2005/8/layout/vList5"/>
    <dgm:cxn modelId="{76645F6F-5E3F-374F-8F7E-F3BDF161674A}" srcId="{7220D2AC-3579-904B-9B23-B38D58F82EAC}" destId="{36348CF6-D7F9-CD4C-BA90-6E1A1FF469D0}" srcOrd="0" destOrd="0" parTransId="{A221143D-1289-144E-9E37-2651448E696F}" sibTransId="{7D00CB03-3F9B-204B-9E84-9C2F13617706}"/>
    <dgm:cxn modelId="{C656FEDF-32B1-1F42-8B5B-34BDAC841C53}" srcId="{8471DF15-CD8E-3A42-A65B-526C57FD49A4}" destId="{EAD9A3BF-AD20-7844-8052-C0721E50DEBB}" srcOrd="2" destOrd="0" parTransId="{644D174B-9FCB-9A4F-804C-E6C11BA26022}" sibTransId="{990EA8DF-FC31-3444-B355-F8B0ED634486}"/>
    <dgm:cxn modelId="{459AD557-9860-3F49-A651-1662E8ACB3B0}" type="presOf" srcId="{EAD9A3BF-AD20-7844-8052-C0721E50DEBB}" destId="{AFBB769C-459B-704F-9F15-07D31D8FF3D6}" srcOrd="0" destOrd="0" presId="urn:microsoft.com/office/officeart/2005/8/layout/vList5"/>
    <dgm:cxn modelId="{E96ED1ED-D9D6-234D-941C-3039D648A452}" type="presOf" srcId="{A6DE9749-E2BA-9D47-BB80-12938DC1CA4F}" destId="{8AA2BFB3-AF05-1D47-9029-B424049E25A9}" srcOrd="0" destOrd="0" presId="urn:microsoft.com/office/officeart/2005/8/layout/vList5"/>
    <dgm:cxn modelId="{E59D06AF-40DE-644B-84F5-53D9D35F94F1}" type="presOf" srcId="{7220D2AC-3579-904B-9B23-B38D58F82EAC}" destId="{EDC4982B-77BA-3D45-8950-7FB02E89BAEB}" srcOrd="0" destOrd="0" presId="urn:microsoft.com/office/officeart/2005/8/layout/vList5"/>
    <dgm:cxn modelId="{A9969B6D-DCB9-2640-B67E-183A820CA2DE}" srcId="{8471DF15-CD8E-3A42-A65B-526C57FD49A4}" destId="{7220D2AC-3579-904B-9B23-B38D58F82EAC}" srcOrd="0" destOrd="0" parTransId="{8AD9EE7F-8BA9-8E46-A08B-B9192CBD79D7}" sibTransId="{B9C8C1F5-3F38-B24F-96D6-F320485C2A13}"/>
    <dgm:cxn modelId="{9ED7D763-45B4-C743-AED9-7398AD4D31A9}" type="presOf" srcId="{36348CF6-D7F9-CD4C-BA90-6E1A1FF469D0}" destId="{9DEFAC9E-CEA4-8A4E-A879-4999C8D5F278}" srcOrd="0" destOrd="0" presId="urn:microsoft.com/office/officeart/2005/8/layout/vList5"/>
    <dgm:cxn modelId="{AA454FFB-485A-774A-B963-E754C98C7D02}" type="presOf" srcId="{8471DF15-CD8E-3A42-A65B-526C57FD49A4}" destId="{BAEEF672-8745-104A-9C44-D279B0861139}" srcOrd="0" destOrd="0" presId="urn:microsoft.com/office/officeart/2005/8/layout/vList5"/>
    <dgm:cxn modelId="{136528DF-4B09-7F49-877A-69DA75BDDE3C}" type="presParOf" srcId="{BAEEF672-8745-104A-9C44-D279B0861139}" destId="{B1E2A856-B1B7-BF49-B987-7FEEDDD2D4F6}" srcOrd="0" destOrd="0" presId="urn:microsoft.com/office/officeart/2005/8/layout/vList5"/>
    <dgm:cxn modelId="{AD69B56B-E7C2-184C-AFD1-64913F4A1104}" type="presParOf" srcId="{B1E2A856-B1B7-BF49-B987-7FEEDDD2D4F6}" destId="{EDC4982B-77BA-3D45-8950-7FB02E89BAEB}" srcOrd="0" destOrd="0" presId="urn:microsoft.com/office/officeart/2005/8/layout/vList5"/>
    <dgm:cxn modelId="{42BB4CA8-0034-A147-A3B4-75BE30E84D69}" type="presParOf" srcId="{B1E2A856-B1B7-BF49-B987-7FEEDDD2D4F6}" destId="{9DEFAC9E-CEA4-8A4E-A879-4999C8D5F278}" srcOrd="1" destOrd="0" presId="urn:microsoft.com/office/officeart/2005/8/layout/vList5"/>
    <dgm:cxn modelId="{C22C355D-00EB-A14A-AAFF-97D189E5E139}" type="presParOf" srcId="{BAEEF672-8745-104A-9C44-D279B0861139}" destId="{C297858D-F226-CF43-B962-7141B3981603}" srcOrd="1" destOrd="0" presId="urn:microsoft.com/office/officeart/2005/8/layout/vList5"/>
    <dgm:cxn modelId="{2A47635C-FA7E-2C4D-953B-CDEF995328AA}" type="presParOf" srcId="{BAEEF672-8745-104A-9C44-D279B0861139}" destId="{EF0ACD20-8940-7A4E-B5DC-8189004D94F3}" srcOrd="2" destOrd="0" presId="urn:microsoft.com/office/officeart/2005/8/layout/vList5"/>
    <dgm:cxn modelId="{4030D897-AF81-7F4B-9049-4ACE2A8A39C3}" type="presParOf" srcId="{EF0ACD20-8940-7A4E-B5DC-8189004D94F3}" destId="{82228904-6F1E-D04C-8097-1322F68356A6}" srcOrd="0" destOrd="0" presId="urn:microsoft.com/office/officeart/2005/8/layout/vList5"/>
    <dgm:cxn modelId="{F16427FB-B004-414F-BFA8-07BBD8CB9AA9}" type="presParOf" srcId="{EF0ACD20-8940-7A4E-B5DC-8189004D94F3}" destId="{8AA2BFB3-AF05-1D47-9029-B424049E25A9}" srcOrd="1" destOrd="0" presId="urn:microsoft.com/office/officeart/2005/8/layout/vList5"/>
    <dgm:cxn modelId="{5DA7B17E-FBCD-1149-A857-03F885BB0708}" type="presParOf" srcId="{BAEEF672-8745-104A-9C44-D279B0861139}" destId="{D6699086-29AE-7E4B-9546-5B691922221C}" srcOrd="3" destOrd="0" presId="urn:microsoft.com/office/officeart/2005/8/layout/vList5"/>
    <dgm:cxn modelId="{0384834B-EE68-CE45-A4FD-01FD6B83B51C}" type="presParOf" srcId="{BAEEF672-8745-104A-9C44-D279B0861139}" destId="{77DD0259-3BAC-BE43-A8D3-F7D40A343E20}" srcOrd="4" destOrd="0" presId="urn:microsoft.com/office/officeart/2005/8/layout/vList5"/>
    <dgm:cxn modelId="{7B41C535-75FE-0C4B-8646-B736F2E057A0}" type="presParOf" srcId="{77DD0259-3BAC-BE43-A8D3-F7D40A343E20}" destId="{AFBB769C-459B-704F-9F15-07D31D8FF3D6}" srcOrd="0" destOrd="0" presId="urn:microsoft.com/office/officeart/2005/8/layout/vList5"/>
    <dgm:cxn modelId="{5D01B119-8B57-4F4B-8DF3-3D393A6002B3}" type="presParOf" srcId="{77DD0259-3BAC-BE43-A8D3-F7D40A343E20}" destId="{5A7027F4-AA13-4847-B54B-26127894F38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B72B4C-E115-C24B-AEAE-684754670B4B}">
      <dsp:nvSpPr>
        <dsp:cNvPr id="0" name=""/>
        <dsp:cNvSpPr/>
      </dsp:nvSpPr>
      <dsp:spPr>
        <a:xfrm>
          <a:off x="3583" y="430124"/>
          <a:ext cx="1566583" cy="939950"/>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kumimoji="1" lang="en-US" sz="2100" kern="1200" dirty="0" smtClean="0">
              <a:solidFill>
                <a:srgbClr val="800000"/>
              </a:solidFill>
            </a:rPr>
            <a:t>DCTCP</a:t>
          </a:r>
          <a:endParaRPr kumimoji="1" lang="zh-CN" altLang="en-US" sz="2100" kern="1200" dirty="0" smtClean="0">
            <a:solidFill>
              <a:srgbClr val="800000"/>
            </a:solidFill>
          </a:endParaRPr>
        </a:p>
        <a:p>
          <a:pPr lvl="0" algn="ctr" defTabSz="933450" rtl="0">
            <a:lnSpc>
              <a:spcPct val="90000"/>
            </a:lnSpc>
            <a:spcBef>
              <a:spcPct val="0"/>
            </a:spcBef>
            <a:spcAft>
              <a:spcPct val="35000"/>
            </a:spcAft>
          </a:pPr>
          <a:r>
            <a:rPr kumimoji="1" lang="en-US" sz="2100" kern="1200" dirty="0" smtClean="0">
              <a:solidFill>
                <a:srgbClr val="800000"/>
              </a:solidFill>
            </a:rPr>
            <a:t>[sigcomm10]</a:t>
          </a:r>
          <a:endParaRPr lang="en-US" sz="2100" kern="1200" dirty="0">
            <a:solidFill>
              <a:srgbClr val="800000"/>
            </a:solidFill>
          </a:endParaRPr>
        </a:p>
      </dsp:txBody>
      <dsp:txXfrm>
        <a:off x="31113" y="457654"/>
        <a:ext cx="1511523" cy="884890"/>
      </dsp:txXfrm>
    </dsp:sp>
    <dsp:sp modelId="{C527EF9D-0D67-F047-9965-1CB24EF0806B}">
      <dsp:nvSpPr>
        <dsp:cNvPr id="0" name=""/>
        <dsp:cNvSpPr/>
      </dsp:nvSpPr>
      <dsp:spPr>
        <a:xfrm>
          <a:off x="1726824" y="705843"/>
          <a:ext cx="332115" cy="388512"/>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solidFill>
              <a:srgbClr val="800000"/>
            </a:solidFill>
          </a:endParaRPr>
        </a:p>
      </dsp:txBody>
      <dsp:txXfrm>
        <a:off x="1726824" y="783545"/>
        <a:ext cx="232481" cy="233108"/>
      </dsp:txXfrm>
    </dsp:sp>
    <dsp:sp modelId="{E04F3E40-E95A-9F42-BB2E-A63D468B3748}">
      <dsp:nvSpPr>
        <dsp:cNvPr id="0" name=""/>
        <dsp:cNvSpPr/>
      </dsp:nvSpPr>
      <dsp:spPr>
        <a:xfrm>
          <a:off x="2196799" y="430124"/>
          <a:ext cx="1566583" cy="939950"/>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kumimoji="1" lang="en-US" sz="2100" kern="1200" dirty="0" smtClean="0">
              <a:solidFill>
                <a:srgbClr val="800000"/>
              </a:solidFill>
            </a:rPr>
            <a:t>D3</a:t>
          </a:r>
          <a:endParaRPr kumimoji="1" lang="zh-CN" altLang="en-US" sz="2100" kern="1200" dirty="0" smtClean="0">
            <a:solidFill>
              <a:srgbClr val="800000"/>
            </a:solidFill>
          </a:endParaRPr>
        </a:p>
        <a:p>
          <a:pPr lvl="0" algn="ctr" defTabSz="933450" rtl="0">
            <a:lnSpc>
              <a:spcPct val="90000"/>
            </a:lnSpc>
            <a:spcBef>
              <a:spcPct val="0"/>
            </a:spcBef>
            <a:spcAft>
              <a:spcPct val="35000"/>
            </a:spcAft>
          </a:pPr>
          <a:r>
            <a:rPr kumimoji="1" lang="en-US" sz="2100" kern="1200" dirty="0" smtClean="0">
              <a:solidFill>
                <a:srgbClr val="800000"/>
              </a:solidFill>
            </a:rPr>
            <a:t>[sigcomm11]</a:t>
          </a:r>
          <a:endParaRPr lang="en-US" sz="2100" kern="1200" dirty="0">
            <a:solidFill>
              <a:srgbClr val="800000"/>
            </a:solidFill>
          </a:endParaRPr>
        </a:p>
      </dsp:txBody>
      <dsp:txXfrm>
        <a:off x="2224329" y="457654"/>
        <a:ext cx="1511523" cy="884890"/>
      </dsp:txXfrm>
    </dsp:sp>
    <dsp:sp modelId="{22047B93-40B0-054F-8CB5-A58CFC413679}">
      <dsp:nvSpPr>
        <dsp:cNvPr id="0" name=""/>
        <dsp:cNvSpPr/>
      </dsp:nvSpPr>
      <dsp:spPr>
        <a:xfrm>
          <a:off x="3920041" y="705843"/>
          <a:ext cx="332115" cy="388512"/>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solidFill>
              <a:srgbClr val="800000"/>
            </a:solidFill>
          </a:endParaRPr>
        </a:p>
      </dsp:txBody>
      <dsp:txXfrm>
        <a:off x="3920041" y="783545"/>
        <a:ext cx="232481" cy="233108"/>
      </dsp:txXfrm>
    </dsp:sp>
    <dsp:sp modelId="{69449A56-84C9-9340-8DDE-616274406848}">
      <dsp:nvSpPr>
        <dsp:cNvPr id="0" name=""/>
        <dsp:cNvSpPr/>
      </dsp:nvSpPr>
      <dsp:spPr>
        <a:xfrm>
          <a:off x="4390016" y="430124"/>
          <a:ext cx="1566583" cy="939950"/>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kumimoji="1" lang="en-US" sz="2100" kern="1200" dirty="0" smtClean="0">
              <a:solidFill>
                <a:srgbClr val="800000"/>
              </a:solidFill>
            </a:rPr>
            <a:t>D2TCP PDQ</a:t>
          </a:r>
          <a:endParaRPr kumimoji="1" lang="zh-CN" altLang="en-US" sz="2100" kern="1200" dirty="0" smtClean="0">
            <a:solidFill>
              <a:srgbClr val="800000"/>
            </a:solidFill>
          </a:endParaRPr>
        </a:p>
        <a:p>
          <a:pPr lvl="0" algn="ctr" defTabSz="933450" rtl="0">
            <a:lnSpc>
              <a:spcPct val="90000"/>
            </a:lnSpc>
            <a:spcBef>
              <a:spcPct val="0"/>
            </a:spcBef>
            <a:spcAft>
              <a:spcPct val="35000"/>
            </a:spcAft>
          </a:pPr>
          <a:r>
            <a:rPr kumimoji="1" lang="en-US" sz="2100" kern="1200" dirty="0" smtClean="0">
              <a:solidFill>
                <a:srgbClr val="800000"/>
              </a:solidFill>
            </a:rPr>
            <a:t>[sigcomm12]</a:t>
          </a:r>
          <a:endParaRPr lang="en-US" sz="2100" kern="1200" dirty="0">
            <a:solidFill>
              <a:srgbClr val="800000"/>
            </a:solidFill>
          </a:endParaRPr>
        </a:p>
      </dsp:txBody>
      <dsp:txXfrm>
        <a:off x="4417546" y="457654"/>
        <a:ext cx="1511523" cy="884890"/>
      </dsp:txXfrm>
    </dsp:sp>
    <dsp:sp modelId="{9F4FE66F-2574-0D45-AD55-A47F282D2460}">
      <dsp:nvSpPr>
        <dsp:cNvPr id="0" name=""/>
        <dsp:cNvSpPr/>
      </dsp:nvSpPr>
      <dsp:spPr>
        <a:xfrm>
          <a:off x="6113258" y="705843"/>
          <a:ext cx="332115" cy="388512"/>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solidFill>
              <a:srgbClr val="800000"/>
            </a:solidFill>
          </a:endParaRPr>
        </a:p>
      </dsp:txBody>
      <dsp:txXfrm>
        <a:off x="6113258" y="783545"/>
        <a:ext cx="232481" cy="233108"/>
      </dsp:txXfrm>
    </dsp:sp>
    <dsp:sp modelId="{25FF379C-7F87-0642-BF4B-452085FEC492}">
      <dsp:nvSpPr>
        <dsp:cNvPr id="0" name=""/>
        <dsp:cNvSpPr/>
      </dsp:nvSpPr>
      <dsp:spPr>
        <a:xfrm>
          <a:off x="6583233" y="430124"/>
          <a:ext cx="1566583" cy="939950"/>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kumimoji="1" lang="en-US" sz="2100" kern="1200" dirty="0" err="1" smtClean="0">
              <a:solidFill>
                <a:srgbClr val="800000"/>
              </a:solidFill>
            </a:rPr>
            <a:t>pFabric</a:t>
          </a:r>
          <a:endParaRPr kumimoji="1" lang="zh-CN" altLang="en-US" sz="2100" kern="1200" dirty="0" smtClean="0">
            <a:solidFill>
              <a:srgbClr val="800000"/>
            </a:solidFill>
          </a:endParaRPr>
        </a:p>
        <a:p>
          <a:pPr lvl="0" algn="ctr" defTabSz="933450" rtl="0">
            <a:lnSpc>
              <a:spcPct val="90000"/>
            </a:lnSpc>
            <a:spcBef>
              <a:spcPct val="0"/>
            </a:spcBef>
            <a:spcAft>
              <a:spcPct val="35000"/>
            </a:spcAft>
          </a:pPr>
          <a:r>
            <a:rPr kumimoji="1" lang="en-US" sz="2100" kern="1200" dirty="0" smtClean="0">
              <a:solidFill>
                <a:srgbClr val="800000"/>
              </a:solidFill>
            </a:rPr>
            <a:t>[sigcomm13]</a:t>
          </a:r>
          <a:endParaRPr lang="en-US" sz="2100" kern="1200" dirty="0">
            <a:solidFill>
              <a:srgbClr val="800000"/>
            </a:solidFill>
          </a:endParaRPr>
        </a:p>
      </dsp:txBody>
      <dsp:txXfrm>
        <a:off x="6610763" y="457654"/>
        <a:ext cx="1511523" cy="8848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B72B4C-E115-C24B-AEAE-684754670B4B}">
      <dsp:nvSpPr>
        <dsp:cNvPr id="0" name=""/>
        <dsp:cNvSpPr/>
      </dsp:nvSpPr>
      <dsp:spPr>
        <a:xfrm>
          <a:off x="3583" y="322112"/>
          <a:ext cx="1566583" cy="939950"/>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1" lang="en-US" altLang="zh-CN" sz="2000" kern="1200" dirty="0" err="1" smtClean="0">
              <a:solidFill>
                <a:srgbClr val="800000"/>
              </a:solidFill>
            </a:rPr>
            <a:t>Incast</a:t>
          </a:r>
          <a:r>
            <a:rPr kumimoji="1" lang="zh-CN" altLang="en-US" sz="2000" kern="1200" dirty="0" smtClean="0">
              <a:solidFill>
                <a:srgbClr val="800000"/>
              </a:solidFill>
            </a:rPr>
            <a:t>问题</a:t>
          </a:r>
          <a:r>
            <a:rPr kumimoji="1" lang="en-US" sz="2000" kern="1200" dirty="0" smtClean="0">
              <a:solidFill>
                <a:srgbClr val="800000"/>
              </a:solidFill>
            </a:rPr>
            <a:t>[</a:t>
          </a:r>
          <a:r>
            <a:rPr kumimoji="1" lang="en-US" altLang="zh-CN" sz="2000" kern="1200" dirty="0" smtClean="0">
              <a:solidFill>
                <a:srgbClr val="800000"/>
              </a:solidFill>
            </a:rPr>
            <a:t>Fast</a:t>
          </a:r>
          <a:r>
            <a:rPr kumimoji="1" lang="zh-CN" altLang="en-US" sz="2000" kern="1200" dirty="0" smtClean="0">
              <a:solidFill>
                <a:srgbClr val="800000"/>
              </a:solidFill>
            </a:rPr>
            <a:t> </a:t>
          </a:r>
          <a:r>
            <a:rPr kumimoji="1" lang="en-US" altLang="zh-CN" sz="2000" kern="1200" dirty="0" smtClean="0">
              <a:solidFill>
                <a:srgbClr val="800000"/>
              </a:solidFill>
            </a:rPr>
            <a:t>07</a:t>
          </a:r>
          <a:r>
            <a:rPr kumimoji="1" lang="en-US" sz="2000" kern="1200" dirty="0" smtClean="0">
              <a:solidFill>
                <a:srgbClr val="800000"/>
              </a:solidFill>
            </a:rPr>
            <a:t>]</a:t>
          </a:r>
          <a:endParaRPr lang="en-US" sz="2000" kern="1200" dirty="0">
            <a:solidFill>
              <a:srgbClr val="800000"/>
            </a:solidFill>
          </a:endParaRPr>
        </a:p>
      </dsp:txBody>
      <dsp:txXfrm>
        <a:off x="31113" y="349642"/>
        <a:ext cx="1511523" cy="884890"/>
      </dsp:txXfrm>
    </dsp:sp>
    <dsp:sp modelId="{C527EF9D-0D67-F047-9965-1CB24EF0806B}">
      <dsp:nvSpPr>
        <dsp:cNvPr id="0" name=""/>
        <dsp:cNvSpPr/>
      </dsp:nvSpPr>
      <dsp:spPr>
        <a:xfrm>
          <a:off x="1726824" y="597831"/>
          <a:ext cx="332115" cy="388512"/>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solidFill>
              <a:srgbClr val="800000"/>
            </a:solidFill>
          </a:endParaRPr>
        </a:p>
      </dsp:txBody>
      <dsp:txXfrm>
        <a:off x="1726824" y="675533"/>
        <a:ext cx="232481" cy="233108"/>
      </dsp:txXfrm>
    </dsp:sp>
    <dsp:sp modelId="{E04F3E40-E95A-9F42-BB2E-A63D468B3748}">
      <dsp:nvSpPr>
        <dsp:cNvPr id="0" name=""/>
        <dsp:cNvSpPr/>
      </dsp:nvSpPr>
      <dsp:spPr>
        <a:xfrm>
          <a:off x="2196799" y="322112"/>
          <a:ext cx="1566583" cy="939950"/>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1" lang="zh-CN" altLang="en-US" sz="2000" kern="1200" dirty="0" smtClean="0">
              <a:solidFill>
                <a:srgbClr val="800000"/>
              </a:solidFill>
            </a:rPr>
            <a:t>减小</a:t>
          </a:r>
          <a:r>
            <a:rPr kumimoji="1" lang="en-US" altLang="zh-CN" sz="2000" kern="1200" dirty="0" err="1" smtClean="0">
              <a:solidFill>
                <a:srgbClr val="800000"/>
              </a:solidFill>
            </a:rPr>
            <a:t>RTOmin</a:t>
          </a:r>
          <a:endParaRPr kumimoji="1" lang="zh-CN" altLang="en-US" sz="2000" kern="1200" dirty="0" smtClean="0">
            <a:solidFill>
              <a:srgbClr val="800000"/>
            </a:solidFill>
          </a:endParaRPr>
        </a:p>
        <a:p>
          <a:pPr lvl="0" algn="ctr" defTabSz="889000" rtl="0">
            <a:lnSpc>
              <a:spcPct val="90000"/>
            </a:lnSpc>
            <a:spcBef>
              <a:spcPct val="0"/>
            </a:spcBef>
            <a:spcAft>
              <a:spcPct val="35000"/>
            </a:spcAft>
          </a:pPr>
          <a:r>
            <a:rPr kumimoji="1" lang="en-US" sz="2000" kern="1200" dirty="0" smtClean="0">
              <a:solidFill>
                <a:srgbClr val="800000"/>
              </a:solidFill>
            </a:rPr>
            <a:t>[</a:t>
          </a:r>
          <a:r>
            <a:rPr kumimoji="1" lang="en-US" sz="2000" kern="1200" dirty="0" err="1" smtClean="0">
              <a:solidFill>
                <a:srgbClr val="800000"/>
              </a:solidFill>
            </a:rPr>
            <a:t>sigcomm</a:t>
          </a:r>
          <a:r>
            <a:rPr kumimoji="1" lang="zh-CN" altLang="en-US" sz="2000" kern="1200" dirty="0" smtClean="0">
              <a:solidFill>
                <a:srgbClr val="800000"/>
              </a:solidFill>
            </a:rPr>
            <a:t> </a:t>
          </a:r>
          <a:r>
            <a:rPr kumimoji="1" lang="en-US" altLang="zh-CN" sz="2000" kern="1200" dirty="0" smtClean="0">
              <a:solidFill>
                <a:srgbClr val="800000"/>
              </a:solidFill>
            </a:rPr>
            <a:t>09</a:t>
          </a:r>
          <a:r>
            <a:rPr kumimoji="1" lang="en-US" sz="2000" kern="1200" dirty="0" smtClean="0">
              <a:solidFill>
                <a:srgbClr val="800000"/>
              </a:solidFill>
            </a:rPr>
            <a:t>]</a:t>
          </a:r>
          <a:endParaRPr lang="en-US" sz="2000" kern="1200" dirty="0">
            <a:solidFill>
              <a:srgbClr val="800000"/>
            </a:solidFill>
          </a:endParaRPr>
        </a:p>
      </dsp:txBody>
      <dsp:txXfrm>
        <a:off x="2224329" y="349642"/>
        <a:ext cx="1511523" cy="884890"/>
      </dsp:txXfrm>
    </dsp:sp>
    <dsp:sp modelId="{22047B93-40B0-054F-8CB5-A58CFC413679}">
      <dsp:nvSpPr>
        <dsp:cNvPr id="0" name=""/>
        <dsp:cNvSpPr/>
      </dsp:nvSpPr>
      <dsp:spPr>
        <a:xfrm>
          <a:off x="3920041" y="597831"/>
          <a:ext cx="332115" cy="388512"/>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solidFill>
              <a:srgbClr val="800000"/>
            </a:solidFill>
          </a:endParaRPr>
        </a:p>
      </dsp:txBody>
      <dsp:txXfrm>
        <a:off x="3920041" y="675533"/>
        <a:ext cx="232481" cy="233108"/>
      </dsp:txXfrm>
    </dsp:sp>
    <dsp:sp modelId="{69449A56-84C9-9340-8DDE-616274406848}">
      <dsp:nvSpPr>
        <dsp:cNvPr id="0" name=""/>
        <dsp:cNvSpPr/>
      </dsp:nvSpPr>
      <dsp:spPr>
        <a:xfrm>
          <a:off x="4390016" y="322112"/>
          <a:ext cx="1566583" cy="939950"/>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1" lang="en-US" altLang="zh-CN" sz="2000" kern="1200" dirty="0" smtClean="0">
              <a:solidFill>
                <a:srgbClr val="800000"/>
              </a:solidFill>
            </a:rPr>
            <a:t>ICTCP</a:t>
          </a:r>
          <a:endParaRPr kumimoji="1" lang="zh-CN" altLang="en-US" sz="2000" kern="1200" dirty="0" smtClean="0">
            <a:solidFill>
              <a:srgbClr val="800000"/>
            </a:solidFill>
          </a:endParaRPr>
        </a:p>
        <a:p>
          <a:pPr lvl="0" algn="ctr" defTabSz="889000" rtl="0">
            <a:lnSpc>
              <a:spcPct val="90000"/>
            </a:lnSpc>
            <a:spcBef>
              <a:spcPct val="0"/>
            </a:spcBef>
            <a:spcAft>
              <a:spcPct val="35000"/>
            </a:spcAft>
          </a:pPr>
          <a:r>
            <a:rPr kumimoji="1" lang="en-US" sz="2000" kern="1200" dirty="0" smtClean="0">
              <a:solidFill>
                <a:srgbClr val="800000"/>
              </a:solidFill>
            </a:rPr>
            <a:t>[</a:t>
          </a:r>
          <a:r>
            <a:rPr kumimoji="1" lang="en-US" altLang="zh-CN" sz="2000" kern="1200" dirty="0" err="1" smtClean="0">
              <a:solidFill>
                <a:srgbClr val="800000"/>
              </a:solidFill>
            </a:rPr>
            <a:t>Conext</a:t>
          </a:r>
          <a:r>
            <a:rPr kumimoji="1" lang="zh-CN" altLang="en-US" sz="2000" kern="1200" dirty="0" smtClean="0">
              <a:solidFill>
                <a:srgbClr val="800000"/>
              </a:solidFill>
            </a:rPr>
            <a:t> </a:t>
          </a:r>
          <a:r>
            <a:rPr kumimoji="1" lang="en-US" altLang="zh-CN" sz="2000" kern="1200" dirty="0" smtClean="0">
              <a:solidFill>
                <a:srgbClr val="800000"/>
              </a:solidFill>
            </a:rPr>
            <a:t>10</a:t>
          </a:r>
          <a:r>
            <a:rPr kumimoji="1" lang="en-US" sz="2000" kern="1200" dirty="0" smtClean="0">
              <a:solidFill>
                <a:srgbClr val="800000"/>
              </a:solidFill>
            </a:rPr>
            <a:t>]</a:t>
          </a:r>
          <a:endParaRPr lang="en-US" sz="2000" kern="1200" dirty="0">
            <a:solidFill>
              <a:srgbClr val="800000"/>
            </a:solidFill>
          </a:endParaRPr>
        </a:p>
      </dsp:txBody>
      <dsp:txXfrm>
        <a:off x="4417546" y="349642"/>
        <a:ext cx="1511523" cy="884890"/>
      </dsp:txXfrm>
    </dsp:sp>
    <dsp:sp modelId="{9F4FE66F-2574-0D45-AD55-A47F282D2460}">
      <dsp:nvSpPr>
        <dsp:cNvPr id="0" name=""/>
        <dsp:cNvSpPr/>
      </dsp:nvSpPr>
      <dsp:spPr>
        <a:xfrm>
          <a:off x="6113258" y="597831"/>
          <a:ext cx="332115" cy="388512"/>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solidFill>
              <a:srgbClr val="800000"/>
            </a:solidFill>
          </a:endParaRPr>
        </a:p>
      </dsp:txBody>
      <dsp:txXfrm>
        <a:off x="6113258" y="675533"/>
        <a:ext cx="232481" cy="233108"/>
      </dsp:txXfrm>
    </dsp:sp>
    <dsp:sp modelId="{25FF379C-7F87-0642-BF4B-452085FEC492}">
      <dsp:nvSpPr>
        <dsp:cNvPr id="0" name=""/>
        <dsp:cNvSpPr/>
      </dsp:nvSpPr>
      <dsp:spPr>
        <a:xfrm>
          <a:off x="6583233" y="322112"/>
          <a:ext cx="1566583" cy="939950"/>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1" lang="en-US" altLang="zh-CN" sz="2000" kern="1200" dirty="0" smtClean="0">
              <a:solidFill>
                <a:srgbClr val="800000"/>
              </a:solidFill>
            </a:rPr>
            <a:t>Facebook</a:t>
          </a:r>
          <a:r>
            <a:rPr kumimoji="1" lang="zh-CN" altLang="en-US" sz="2000" kern="1200" dirty="0" smtClean="0">
              <a:solidFill>
                <a:srgbClr val="800000"/>
              </a:solidFill>
            </a:rPr>
            <a:t> </a:t>
          </a:r>
          <a:r>
            <a:rPr kumimoji="1" lang="en-US" altLang="zh-CN" sz="2000" kern="1200" dirty="0" smtClean="0">
              <a:solidFill>
                <a:srgbClr val="800000"/>
              </a:solidFill>
            </a:rPr>
            <a:t>[NSDI</a:t>
          </a:r>
          <a:r>
            <a:rPr kumimoji="1" lang="zh-CN" altLang="en-US" sz="2000" kern="1200" dirty="0" smtClean="0">
              <a:solidFill>
                <a:srgbClr val="800000"/>
              </a:solidFill>
            </a:rPr>
            <a:t> </a:t>
          </a:r>
          <a:r>
            <a:rPr kumimoji="1" lang="en-US" altLang="zh-CN" sz="2000" kern="1200" dirty="0" smtClean="0">
              <a:solidFill>
                <a:srgbClr val="800000"/>
              </a:solidFill>
            </a:rPr>
            <a:t>13]</a:t>
          </a:r>
          <a:endParaRPr kumimoji="1" lang="zh-CN" altLang="en-US" sz="2000" kern="1200" dirty="0" smtClean="0">
            <a:solidFill>
              <a:srgbClr val="800000"/>
            </a:solidFill>
          </a:endParaRPr>
        </a:p>
      </dsp:txBody>
      <dsp:txXfrm>
        <a:off x="6610763" y="349642"/>
        <a:ext cx="1511523" cy="8848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B72B4C-E115-C24B-AEAE-684754670B4B}">
      <dsp:nvSpPr>
        <dsp:cNvPr id="0" name=""/>
        <dsp:cNvSpPr/>
      </dsp:nvSpPr>
      <dsp:spPr>
        <a:xfrm>
          <a:off x="3583" y="430124"/>
          <a:ext cx="1566583" cy="939950"/>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kumimoji="1" lang="en-US" altLang="zh-CN" sz="1800" kern="1200" dirty="0" smtClean="0">
              <a:solidFill>
                <a:srgbClr val="800000"/>
              </a:solidFill>
            </a:rPr>
            <a:t>Pre-Copy</a:t>
          </a:r>
          <a:r>
            <a:rPr kumimoji="1" lang="zh-CN" altLang="en-US" sz="1800" kern="1200" dirty="0" smtClean="0">
              <a:solidFill>
                <a:srgbClr val="800000"/>
              </a:solidFill>
            </a:rPr>
            <a:t>机制</a:t>
          </a:r>
        </a:p>
        <a:p>
          <a:pPr lvl="0" algn="ctr" defTabSz="800100" rtl="0">
            <a:lnSpc>
              <a:spcPct val="90000"/>
            </a:lnSpc>
            <a:spcBef>
              <a:spcPct val="0"/>
            </a:spcBef>
            <a:spcAft>
              <a:spcPct val="35000"/>
            </a:spcAft>
          </a:pPr>
          <a:r>
            <a:rPr kumimoji="1" lang="en-US" sz="1800" kern="1200" dirty="0" smtClean="0">
              <a:solidFill>
                <a:srgbClr val="800000"/>
              </a:solidFill>
            </a:rPr>
            <a:t>[</a:t>
          </a:r>
          <a:r>
            <a:rPr kumimoji="1" lang="en-US" altLang="zh-CN" sz="1800" kern="1200" dirty="0" smtClean="0">
              <a:solidFill>
                <a:srgbClr val="800000"/>
              </a:solidFill>
            </a:rPr>
            <a:t>NSDI</a:t>
          </a:r>
          <a:r>
            <a:rPr kumimoji="1" lang="zh-CN" altLang="en-US" sz="1800" kern="1200" dirty="0" smtClean="0">
              <a:solidFill>
                <a:srgbClr val="800000"/>
              </a:solidFill>
            </a:rPr>
            <a:t> </a:t>
          </a:r>
          <a:r>
            <a:rPr kumimoji="1" lang="en-US" sz="1800" kern="1200" dirty="0" smtClean="0">
              <a:solidFill>
                <a:srgbClr val="800000"/>
              </a:solidFill>
            </a:rPr>
            <a:t>0</a:t>
          </a:r>
          <a:r>
            <a:rPr kumimoji="1" lang="en-US" altLang="zh-CN" sz="1800" kern="1200" dirty="0" smtClean="0">
              <a:solidFill>
                <a:srgbClr val="800000"/>
              </a:solidFill>
            </a:rPr>
            <a:t>5</a:t>
          </a:r>
          <a:r>
            <a:rPr kumimoji="1" lang="en-US" sz="1800" kern="1200" dirty="0" smtClean="0">
              <a:solidFill>
                <a:srgbClr val="800000"/>
              </a:solidFill>
            </a:rPr>
            <a:t>]</a:t>
          </a:r>
          <a:endParaRPr lang="en-US" sz="1800" kern="1200" dirty="0">
            <a:solidFill>
              <a:srgbClr val="800000"/>
            </a:solidFill>
          </a:endParaRPr>
        </a:p>
      </dsp:txBody>
      <dsp:txXfrm>
        <a:off x="31113" y="457654"/>
        <a:ext cx="1511523" cy="884890"/>
      </dsp:txXfrm>
    </dsp:sp>
    <dsp:sp modelId="{C527EF9D-0D67-F047-9965-1CB24EF0806B}">
      <dsp:nvSpPr>
        <dsp:cNvPr id="0" name=""/>
        <dsp:cNvSpPr/>
      </dsp:nvSpPr>
      <dsp:spPr>
        <a:xfrm>
          <a:off x="1726824" y="705843"/>
          <a:ext cx="332115" cy="388512"/>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solidFill>
              <a:srgbClr val="800000"/>
            </a:solidFill>
          </a:endParaRPr>
        </a:p>
      </dsp:txBody>
      <dsp:txXfrm>
        <a:off x="1726824" y="783545"/>
        <a:ext cx="232481" cy="233108"/>
      </dsp:txXfrm>
    </dsp:sp>
    <dsp:sp modelId="{E04F3E40-E95A-9F42-BB2E-A63D468B3748}">
      <dsp:nvSpPr>
        <dsp:cNvPr id="0" name=""/>
        <dsp:cNvSpPr/>
      </dsp:nvSpPr>
      <dsp:spPr>
        <a:xfrm>
          <a:off x="2196799" y="430124"/>
          <a:ext cx="1566583" cy="939950"/>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kumimoji="1" lang="zh-CN" altLang="en-US" sz="1600" kern="1200" dirty="0" smtClean="0">
              <a:solidFill>
                <a:srgbClr val="800000"/>
              </a:solidFill>
            </a:rPr>
            <a:t>迁移对</a:t>
          </a:r>
          <a:r>
            <a:rPr kumimoji="1" lang="en-US" altLang="zh-CN" sz="1600" kern="1200" dirty="0" smtClean="0">
              <a:solidFill>
                <a:srgbClr val="800000"/>
              </a:solidFill>
            </a:rPr>
            <a:t>SLA</a:t>
          </a:r>
          <a:r>
            <a:rPr kumimoji="1" lang="zh-CN" altLang="en-US" sz="1600" kern="1200" dirty="0" smtClean="0">
              <a:solidFill>
                <a:srgbClr val="800000"/>
              </a:solidFill>
            </a:rPr>
            <a:t>影响</a:t>
          </a:r>
        </a:p>
        <a:p>
          <a:pPr lvl="0" algn="ctr" defTabSz="711200" rtl="0">
            <a:lnSpc>
              <a:spcPct val="90000"/>
            </a:lnSpc>
            <a:spcBef>
              <a:spcPct val="0"/>
            </a:spcBef>
            <a:spcAft>
              <a:spcPct val="35000"/>
            </a:spcAft>
          </a:pPr>
          <a:r>
            <a:rPr kumimoji="1" lang="en-US" sz="1800" kern="1200" dirty="0" smtClean="0">
              <a:solidFill>
                <a:srgbClr val="800000"/>
              </a:solidFill>
            </a:rPr>
            <a:t>[</a:t>
          </a:r>
          <a:r>
            <a:rPr kumimoji="1" lang="en-US" altLang="zh-CN" sz="1600" kern="1200" dirty="0" smtClean="0">
              <a:solidFill>
                <a:srgbClr val="800000"/>
              </a:solidFill>
            </a:rPr>
            <a:t>CC</a:t>
          </a:r>
          <a:r>
            <a:rPr kumimoji="1" lang="zh-CN" altLang="en-US" sz="1600" kern="1200" dirty="0" smtClean="0">
              <a:solidFill>
                <a:srgbClr val="800000"/>
              </a:solidFill>
            </a:rPr>
            <a:t> </a:t>
          </a:r>
          <a:r>
            <a:rPr kumimoji="1" lang="en-US" altLang="zh-CN" sz="1600" kern="1200" dirty="0" smtClean="0">
              <a:solidFill>
                <a:srgbClr val="800000"/>
              </a:solidFill>
            </a:rPr>
            <a:t>0</a:t>
          </a:r>
          <a:r>
            <a:rPr kumimoji="1" lang="en-US" altLang="zh-CN" sz="1800" kern="1200" dirty="0" smtClean="0">
              <a:solidFill>
                <a:srgbClr val="800000"/>
              </a:solidFill>
            </a:rPr>
            <a:t>9</a:t>
          </a:r>
          <a:r>
            <a:rPr kumimoji="1" lang="en-US" sz="1800" kern="1200" dirty="0" smtClean="0">
              <a:solidFill>
                <a:srgbClr val="800000"/>
              </a:solidFill>
            </a:rPr>
            <a:t>]</a:t>
          </a:r>
          <a:endParaRPr lang="en-US" sz="1800" kern="1200" dirty="0">
            <a:solidFill>
              <a:srgbClr val="800000"/>
            </a:solidFill>
          </a:endParaRPr>
        </a:p>
      </dsp:txBody>
      <dsp:txXfrm>
        <a:off x="2224329" y="457654"/>
        <a:ext cx="1511523" cy="884890"/>
      </dsp:txXfrm>
    </dsp:sp>
    <dsp:sp modelId="{22047B93-40B0-054F-8CB5-A58CFC413679}">
      <dsp:nvSpPr>
        <dsp:cNvPr id="0" name=""/>
        <dsp:cNvSpPr/>
      </dsp:nvSpPr>
      <dsp:spPr>
        <a:xfrm>
          <a:off x="3920041" y="705843"/>
          <a:ext cx="332115" cy="388512"/>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solidFill>
              <a:srgbClr val="800000"/>
            </a:solidFill>
          </a:endParaRPr>
        </a:p>
      </dsp:txBody>
      <dsp:txXfrm>
        <a:off x="3920041" y="783545"/>
        <a:ext cx="232481" cy="233108"/>
      </dsp:txXfrm>
    </dsp:sp>
    <dsp:sp modelId="{69449A56-84C9-9340-8DDE-616274406848}">
      <dsp:nvSpPr>
        <dsp:cNvPr id="0" name=""/>
        <dsp:cNvSpPr/>
      </dsp:nvSpPr>
      <dsp:spPr>
        <a:xfrm>
          <a:off x="4390016" y="430124"/>
          <a:ext cx="1566583" cy="939950"/>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kumimoji="1" lang="zh-CN" altLang="en-US" sz="1600" kern="1200" dirty="0" smtClean="0">
              <a:solidFill>
                <a:srgbClr val="800000"/>
              </a:solidFill>
            </a:rPr>
            <a:t>开销与</a:t>
          </a:r>
          <a:r>
            <a:rPr kumimoji="1" lang="en-US" altLang="zh-CN" sz="1600" kern="1200" dirty="0" smtClean="0">
              <a:solidFill>
                <a:srgbClr val="800000"/>
              </a:solidFill>
            </a:rPr>
            <a:t>SLA</a:t>
          </a:r>
          <a:r>
            <a:rPr kumimoji="1" lang="zh-CN" altLang="en-US" sz="1600" kern="1200" dirty="0" smtClean="0">
              <a:solidFill>
                <a:srgbClr val="800000"/>
              </a:solidFill>
            </a:rPr>
            <a:t>折中</a:t>
          </a:r>
        </a:p>
        <a:p>
          <a:pPr lvl="0" algn="ctr" defTabSz="711200" rtl="0">
            <a:lnSpc>
              <a:spcPct val="90000"/>
            </a:lnSpc>
            <a:spcBef>
              <a:spcPct val="0"/>
            </a:spcBef>
            <a:spcAft>
              <a:spcPct val="35000"/>
            </a:spcAft>
          </a:pPr>
          <a:r>
            <a:rPr kumimoji="1" lang="en-US" sz="1800" kern="1200" dirty="0" smtClean="0">
              <a:solidFill>
                <a:srgbClr val="800000"/>
              </a:solidFill>
            </a:rPr>
            <a:t>[</a:t>
          </a:r>
          <a:r>
            <a:rPr kumimoji="1" lang="en-US" altLang="zh-CN" sz="1800" kern="1200" dirty="0" smtClean="0">
              <a:solidFill>
                <a:srgbClr val="800000"/>
              </a:solidFill>
            </a:rPr>
            <a:t>SYSTOR</a:t>
          </a:r>
          <a:r>
            <a:rPr kumimoji="1" lang="zh-CN" altLang="en-US" sz="1800" kern="1200" dirty="0" smtClean="0">
              <a:solidFill>
                <a:srgbClr val="800000"/>
              </a:solidFill>
            </a:rPr>
            <a:t> </a:t>
          </a:r>
          <a:r>
            <a:rPr kumimoji="1" lang="en-US" sz="1800" kern="1200" dirty="0" smtClean="0">
              <a:solidFill>
                <a:srgbClr val="800000"/>
              </a:solidFill>
            </a:rPr>
            <a:t>1</a:t>
          </a:r>
          <a:r>
            <a:rPr kumimoji="1" lang="en-US" altLang="zh-CN" sz="1800" kern="1200" dirty="0" smtClean="0">
              <a:solidFill>
                <a:srgbClr val="800000"/>
              </a:solidFill>
            </a:rPr>
            <a:t>0</a:t>
          </a:r>
          <a:r>
            <a:rPr kumimoji="1" lang="en-US" sz="1800" kern="1200" dirty="0" smtClean="0">
              <a:solidFill>
                <a:srgbClr val="800000"/>
              </a:solidFill>
            </a:rPr>
            <a:t>]</a:t>
          </a:r>
          <a:endParaRPr lang="en-US" sz="1800" kern="1200" dirty="0">
            <a:solidFill>
              <a:srgbClr val="800000"/>
            </a:solidFill>
          </a:endParaRPr>
        </a:p>
      </dsp:txBody>
      <dsp:txXfrm>
        <a:off x="4417546" y="457654"/>
        <a:ext cx="1511523" cy="884890"/>
      </dsp:txXfrm>
    </dsp:sp>
    <dsp:sp modelId="{9F4FE66F-2574-0D45-AD55-A47F282D2460}">
      <dsp:nvSpPr>
        <dsp:cNvPr id="0" name=""/>
        <dsp:cNvSpPr/>
      </dsp:nvSpPr>
      <dsp:spPr>
        <a:xfrm>
          <a:off x="6113258" y="705843"/>
          <a:ext cx="332115" cy="388512"/>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solidFill>
              <a:srgbClr val="800000"/>
            </a:solidFill>
          </a:endParaRPr>
        </a:p>
      </dsp:txBody>
      <dsp:txXfrm>
        <a:off x="6113258" y="783545"/>
        <a:ext cx="232481" cy="233108"/>
      </dsp:txXfrm>
    </dsp:sp>
    <dsp:sp modelId="{25FF379C-7F87-0642-BF4B-452085FEC492}">
      <dsp:nvSpPr>
        <dsp:cNvPr id="0" name=""/>
        <dsp:cNvSpPr/>
      </dsp:nvSpPr>
      <dsp:spPr>
        <a:xfrm>
          <a:off x="6583233" y="430124"/>
          <a:ext cx="1566583" cy="939950"/>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kumimoji="1" lang="en-US" altLang="zh-CN" sz="1800" kern="1200" dirty="0" err="1" smtClean="0">
              <a:solidFill>
                <a:srgbClr val="800000"/>
              </a:solidFill>
            </a:rPr>
            <a:t>iAware</a:t>
          </a:r>
          <a:endParaRPr kumimoji="1" lang="zh-CN" altLang="en-US" sz="1800" kern="1200" dirty="0" smtClean="0">
            <a:solidFill>
              <a:srgbClr val="800000"/>
            </a:solidFill>
          </a:endParaRPr>
        </a:p>
        <a:p>
          <a:pPr lvl="0" algn="ctr" defTabSz="800100" rtl="0">
            <a:lnSpc>
              <a:spcPct val="90000"/>
            </a:lnSpc>
            <a:spcBef>
              <a:spcPct val="0"/>
            </a:spcBef>
            <a:spcAft>
              <a:spcPct val="35000"/>
            </a:spcAft>
          </a:pPr>
          <a:r>
            <a:rPr kumimoji="1" lang="en-US" sz="1800" kern="1200" dirty="0" smtClean="0">
              <a:solidFill>
                <a:srgbClr val="800000"/>
              </a:solidFill>
            </a:rPr>
            <a:t>[</a:t>
          </a:r>
          <a:r>
            <a:rPr kumimoji="1" lang="en-US" altLang="zh-CN" sz="1800" kern="1200" dirty="0" smtClean="0">
              <a:solidFill>
                <a:srgbClr val="800000"/>
              </a:solidFill>
            </a:rPr>
            <a:t>TC</a:t>
          </a:r>
          <a:r>
            <a:rPr kumimoji="1" lang="en-US" sz="1800" kern="1200" dirty="0" smtClean="0">
              <a:solidFill>
                <a:srgbClr val="800000"/>
              </a:solidFill>
            </a:rPr>
            <a:t>13]</a:t>
          </a:r>
          <a:endParaRPr lang="en-US" sz="1800" kern="1200" dirty="0">
            <a:solidFill>
              <a:srgbClr val="800000"/>
            </a:solidFill>
          </a:endParaRPr>
        </a:p>
      </dsp:txBody>
      <dsp:txXfrm>
        <a:off x="6610763" y="457654"/>
        <a:ext cx="1511523" cy="8848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FAC9E-CEA4-8A4E-A879-4999C8D5F278}">
      <dsp:nvSpPr>
        <dsp:cNvPr id="0" name=""/>
        <dsp:cNvSpPr/>
      </dsp:nvSpPr>
      <dsp:spPr>
        <a:xfrm rot="5400000">
          <a:off x="4457188" y="-1629343"/>
          <a:ext cx="1195499" cy="4757589"/>
        </a:xfrm>
        <a:prstGeom prst="round2Same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1920" tIns="60960" rIns="121920" bIns="60960" numCol="1" spcCol="1270" anchor="ctr" anchorCtr="0">
          <a:noAutofit/>
        </a:bodyPr>
        <a:lstStyle/>
        <a:p>
          <a:pPr marL="285750" lvl="1" indent="-285750" algn="l" defTabSz="1422400">
            <a:lnSpc>
              <a:spcPct val="90000"/>
            </a:lnSpc>
            <a:spcBef>
              <a:spcPct val="0"/>
            </a:spcBef>
            <a:spcAft>
              <a:spcPct val="15000"/>
            </a:spcAft>
            <a:buChar char="••"/>
          </a:pPr>
          <a:r>
            <a:rPr lang="zh-CN" altLang="en-US" sz="3200" kern="1200" dirty="0" smtClean="0"/>
            <a:t>吞吐量与其成正比</a:t>
          </a:r>
          <a:endParaRPr lang="zh-CN" altLang="en-US" sz="3200" kern="1200" dirty="0"/>
        </a:p>
      </dsp:txBody>
      <dsp:txXfrm rot="-5400000">
        <a:off x="2676144" y="210060"/>
        <a:ext cx="4699230" cy="1078781"/>
      </dsp:txXfrm>
    </dsp:sp>
    <dsp:sp modelId="{EDC4982B-77BA-3D45-8950-7FB02E89BAEB}">
      <dsp:nvSpPr>
        <dsp:cNvPr id="0" name=""/>
        <dsp:cNvSpPr/>
      </dsp:nvSpPr>
      <dsp:spPr>
        <a:xfrm>
          <a:off x="0" y="2264"/>
          <a:ext cx="2676143" cy="1494374"/>
        </a:xfrm>
        <a:prstGeom prst="round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dirty="0" smtClean="0">
              <a:solidFill>
                <a:srgbClr val="000000"/>
              </a:solidFill>
            </a:rPr>
            <a:t>数据块大小</a:t>
          </a:r>
          <a:endParaRPr lang="zh-CN" altLang="en-US" sz="3200" kern="1200" dirty="0">
            <a:solidFill>
              <a:srgbClr val="000000"/>
            </a:solidFill>
          </a:endParaRPr>
        </a:p>
      </dsp:txBody>
      <dsp:txXfrm>
        <a:off x="72949" y="75213"/>
        <a:ext cx="2530245" cy="1348476"/>
      </dsp:txXfrm>
    </dsp:sp>
    <dsp:sp modelId="{8AA2BFB3-AF05-1D47-9029-B424049E25A9}">
      <dsp:nvSpPr>
        <dsp:cNvPr id="0" name=""/>
        <dsp:cNvSpPr/>
      </dsp:nvSpPr>
      <dsp:spPr>
        <a:xfrm rot="5400000">
          <a:off x="4457188" y="-60250"/>
          <a:ext cx="1195499" cy="4757589"/>
        </a:xfrm>
        <a:prstGeom prst="round2Same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1920" tIns="60960" rIns="121920" bIns="60960" numCol="1" spcCol="1270" anchor="ctr" anchorCtr="0">
          <a:noAutofit/>
        </a:bodyPr>
        <a:lstStyle/>
        <a:p>
          <a:pPr marL="285750" lvl="1" indent="-285750" algn="l" defTabSz="1422400">
            <a:lnSpc>
              <a:spcPct val="90000"/>
            </a:lnSpc>
            <a:spcBef>
              <a:spcPct val="0"/>
            </a:spcBef>
            <a:spcAft>
              <a:spcPct val="15000"/>
            </a:spcAft>
            <a:buChar char="••"/>
          </a:pPr>
          <a:r>
            <a:rPr lang="zh-CN" altLang="en-US" sz="3200" kern="1200" dirty="0" smtClean="0"/>
            <a:t>增大会延缓吞吐量坍塌</a:t>
          </a:r>
          <a:endParaRPr lang="zh-CN" altLang="en-US" sz="3200" kern="1200" dirty="0"/>
        </a:p>
      </dsp:txBody>
      <dsp:txXfrm rot="-5400000">
        <a:off x="2676144" y="1779153"/>
        <a:ext cx="4699230" cy="1078781"/>
      </dsp:txXfrm>
    </dsp:sp>
    <dsp:sp modelId="{82228904-6F1E-D04C-8097-1322F68356A6}">
      <dsp:nvSpPr>
        <dsp:cNvPr id="0" name=""/>
        <dsp:cNvSpPr/>
      </dsp:nvSpPr>
      <dsp:spPr>
        <a:xfrm>
          <a:off x="0" y="1571356"/>
          <a:ext cx="2676143" cy="1494374"/>
        </a:xfrm>
        <a:prstGeom prst="round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dirty="0" smtClean="0">
              <a:solidFill>
                <a:srgbClr val="000000"/>
              </a:solidFill>
            </a:rPr>
            <a:t>缓冲池大小</a:t>
          </a:r>
          <a:endParaRPr lang="zh-CN" altLang="en-US" sz="3200" kern="1200" dirty="0">
            <a:solidFill>
              <a:srgbClr val="000000"/>
            </a:solidFill>
          </a:endParaRPr>
        </a:p>
      </dsp:txBody>
      <dsp:txXfrm>
        <a:off x="72949" y="1644305"/>
        <a:ext cx="2530245" cy="1348476"/>
      </dsp:txXfrm>
    </dsp:sp>
    <dsp:sp modelId="{5A7027F4-AA13-4847-B54B-26127894F385}">
      <dsp:nvSpPr>
        <dsp:cNvPr id="0" name=""/>
        <dsp:cNvSpPr/>
      </dsp:nvSpPr>
      <dsp:spPr>
        <a:xfrm rot="5400000">
          <a:off x="4457188" y="1508842"/>
          <a:ext cx="1195499" cy="4757589"/>
        </a:xfrm>
        <a:prstGeom prst="round2Same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1920" tIns="60960" rIns="121920" bIns="60960" numCol="1" spcCol="1270" anchor="ctr" anchorCtr="0">
          <a:noAutofit/>
        </a:bodyPr>
        <a:lstStyle/>
        <a:p>
          <a:pPr marL="285750" lvl="1" indent="-285750" algn="l" defTabSz="1422400">
            <a:lnSpc>
              <a:spcPct val="90000"/>
            </a:lnSpc>
            <a:spcBef>
              <a:spcPct val="0"/>
            </a:spcBef>
            <a:spcAft>
              <a:spcPct val="15000"/>
            </a:spcAft>
            <a:buChar char="••"/>
          </a:pPr>
          <a:r>
            <a:rPr lang="zh-CN" altLang="en-US" sz="3200" kern="1200" dirty="0" smtClean="0"/>
            <a:t>对吞吐量影响不大</a:t>
          </a:r>
          <a:endParaRPr lang="zh-CN" altLang="en-US" sz="3200" kern="1200" dirty="0"/>
        </a:p>
      </dsp:txBody>
      <dsp:txXfrm rot="-5400000">
        <a:off x="2676144" y="3348246"/>
        <a:ext cx="4699230" cy="1078781"/>
      </dsp:txXfrm>
    </dsp:sp>
    <dsp:sp modelId="{AFBB769C-459B-704F-9F15-07D31D8FF3D6}">
      <dsp:nvSpPr>
        <dsp:cNvPr id="0" name=""/>
        <dsp:cNvSpPr/>
      </dsp:nvSpPr>
      <dsp:spPr>
        <a:xfrm>
          <a:off x="0" y="3140449"/>
          <a:ext cx="2676143" cy="1494374"/>
        </a:xfrm>
        <a:prstGeom prst="round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dirty="0" smtClean="0">
              <a:solidFill>
                <a:srgbClr val="000000"/>
              </a:solidFill>
            </a:rPr>
            <a:t>瓶颈带宽</a:t>
          </a:r>
          <a:r>
            <a:rPr lang="en-US" altLang="zh-CN" sz="3200" kern="1200" dirty="0" smtClean="0">
              <a:solidFill>
                <a:srgbClr val="000000"/>
              </a:solidFill>
            </a:rPr>
            <a:t>C</a:t>
          </a:r>
          <a:endParaRPr lang="zh-CN" altLang="en-US" sz="3200" kern="1200" dirty="0">
            <a:solidFill>
              <a:srgbClr val="000000"/>
            </a:solidFill>
          </a:endParaRPr>
        </a:p>
      </dsp:txBody>
      <dsp:txXfrm>
        <a:off x="72949" y="3213398"/>
        <a:ext cx="2530245" cy="13484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0.emf"/><Relationship Id="rId4" Type="http://schemas.openxmlformats.org/officeDocument/2006/relationships/image" Target="../media/image51.emf"/><Relationship Id="rId1" Type="http://schemas.openxmlformats.org/officeDocument/2006/relationships/image" Target="../media/image48.emf"/><Relationship Id="rId2" Type="http://schemas.openxmlformats.org/officeDocument/2006/relationships/image" Target="../media/image4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827ADD2-AF00-0C4B-91EC-4A5EC26DA737}" type="datetimeFigureOut">
              <a:rPr kumimoji="1" lang="zh-CN" altLang="en-US" smtClean="0"/>
              <a:t>17/12/19</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5D00BA-FC01-094E-ADC2-23309E7A5A99}" type="slidenum">
              <a:rPr kumimoji="1" lang="zh-CN" altLang="en-US" smtClean="0"/>
              <a:t>‹#›</a:t>
            </a:fld>
            <a:endParaRPr kumimoji="1" lang="zh-CN" altLang="en-US"/>
          </a:p>
        </p:txBody>
      </p:sp>
    </p:spTree>
    <p:extLst>
      <p:ext uri="{BB962C8B-B14F-4D97-AF65-F5344CB8AC3E}">
        <p14:creationId xmlns:p14="http://schemas.microsoft.com/office/powerpoint/2010/main" val="2207081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790CAD-37FE-C447-B44E-3765884BCD02}" type="datetimeFigureOut">
              <a:rPr kumimoji="1" lang="zh-CN" altLang="en-US" smtClean="0"/>
              <a:t>17/12/19</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F0913F-683A-8A44-8051-AD94C5261B5A}" type="slidenum">
              <a:rPr kumimoji="1" lang="zh-CN" altLang="en-US" smtClean="0"/>
              <a:t>‹#›</a:t>
            </a:fld>
            <a:endParaRPr kumimoji="1" lang="zh-CN" altLang="en-US"/>
          </a:p>
        </p:txBody>
      </p:sp>
    </p:spTree>
    <p:extLst>
      <p:ext uri="{BB962C8B-B14F-4D97-AF65-F5344CB8AC3E}">
        <p14:creationId xmlns:p14="http://schemas.microsoft.com/office/powerpoint/2010/main" val="54811834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16F0913F-683A-8A44-8051-AD94C5261B5A}" type="slidenum">
              <a:rPr kumimoji="1" lang="zh-CN" altLang="en-US" smtClean="0"/>
              <a:t>1</a:t>
            </a:fld>
            <a:endParaRPr kumimoji="1" lang="zh-CN" altLang="en-US"/>
          </a:p>
        </p:txBody>
      </p:sp>
    </p:spTree>
    <p:extLst>
      <p:ext uri="{BB962C8B-B14F-4D97-AF65-F5344CB8AC3E}">
        <p14:creationId xmlns:p14="http://schemas.microsoft.com/office/powerpoint/2010/main" val="3038234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6F0913F-683A-8A44-8051-AD94C5261B5A}" type="slidenum">
              <a:rPr kumimoji="1" lang="zh-CN" altLang="en-US" smtClean="0"/>
              <a:t>16</a:t>
            </a:fld>
            <a:endParaRPr kumimoji="1" lang="zh-CN" altLang="en-US"/>
          </a:p>
        </p:txBody>
      </p:sp>
    </p:spTree>
    <p:extLst>
      <p:ext uri="{BB962C8B-B14F-4D97-AF65-F5344CB8AC3E}">
        <p14:creationId xmlns:p14="http://schemas.microsoft.com/office/powerpoint/2010/main" val="530170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We</a:t>
            </a:r>
            <a:r>
              <a:rPr lang="en-US" altLang="zh-CN" baseline="0" dirty="0" smtClean="0"/>
              <a:t> validate our model by comparing with the simulation results in ns-2 platform. Firstly, we set a large advertised window at the TCP receiver side, that is, </a:t>
            </a:r>
            <a:r>
              <a:rPr lang="en-US" altLang="zh-CN" baseline="0" dirty="0" err="1" smtClean="0"/>
              <a:t>awnd</a:t>
            </a:r>
            <a:r>
              <a:rPr lang="en-US" altLang="zh-CN" baseline="0" dirty="0" smtClean="0"/>
              <a:t> will not limit the sending window at the sender side. In these figures, the axis represents the number of senders, y-axis stands for the TCP </a:t>
            </a:r>
            <a:r>
              <a:rPr lang="en-US" altLang="zh-CN" baseline="0" dirty="0" err="1" smtClean="0"/>
              <a:t>goodput</a:t>
            </a:r>
            <a:r>
              <a:rPr lang="en-US" altLang="zh-CN" baseline="0" dirty="0" smtClean="0"/>
              <a:t>. The results with different buffer sizes and block sizes show that our model well characterizes the </a:t>
            </a:r>
            <a:r>
              <a:rPr lang="en-US" altLang="zh-CN" baseline="0" dirty="0" err="1" smtClean="0"/>
              <a:t>goodput</a:t>
            </a:r>
            <a:r>
              <a:rPr lang="en-US" altLang="zh-CN" baseline="0" dirty="0" smtClean="0"/>
              <a:t> of TCP </a:t>
            </a:r>
            <a:r>
              <a:rPr lang="en-US" altLang="zh-CN" baseline="0" dirty="0" err="1" smtClean="0"/>
              <a:t>incast</a:t>
            </a:r>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fld id="{65E6DCB7-8009-4A85-B86E-BF21AE1CE834}" type="slidenum">
              <a:rPr lang="zh-CN" altLang="en-US" smtClean="0"/>
              <a:pPr/>
              <a:t>17</a:t>
            </a:fld>
            <a:endParaRPr lang="zh-CN" altLang="en-US"/>
          </a:p>
        </p:txBody>
      </p:sp>
    </p:spTree>
    <p:extLst>
      <p:ext uri="{BB962C8B-B14F-4D97-AF65-F5344CB8AC3E}">
        <p14:creationId xmlns:p14="http://schemas.microsoft.com/office/powerpoint/2010/main" val="3798488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Then,</a:t>
            </a:r>
            <a:r>
              <a:rPr lang="en-US" altLang="zh-CN" baseline="0" dirty="0" smtClean="0"/>
              <a:t> we set a small advertised window, 10 packets. We can see that when the number of senders is between 1 and 9, since </a:t>
            </a:r>
            <a:r>
              <a:rPr lang="en-US" altLang="zh-CN" baseline="0" dirty="0" err="1" smtClean="0"/>
              <a:t>Wl</a:t>
            </a:r>
            <a:r>
              <a:rPr lang="en-US" altLang="zh-CN" baseline="0" dirty="0" smtClean="0"/>
              <a:t> is between CD/N and Wm, </a:t>
            </a:r>
            <a:r>
              <a:rPr lang="en-US" altLang="zh-CN" baseline="0" dirty="0" err="1" smtClean="0"/>
              <a:t>goodput</a:t>
            </a:r>
            <a:r>
              <a:rPr lang="en-US" altLang="zh-CN" baseline="0" dirty="0" smtClean="0"/>
              <a:t> equals to the bottleneck capacity, which indicates that </a:t>
            </a:r>
            <a:r>
              <a:rPr lang="en-US" altLang="zh-CN" baseline="0" dirty="0" err="1" smtClean="0"/>
              <a:t>a</a:t>
            </a:r>
            <a:r>
              <a:rPr lang="en-US" altLang="zh-CN" dirty="0" err="1" smtClean="0"/>
              <a:t>justing</a:t>
            </a:r>
            <a:r>
              <a:rPr lang="en-US" altLang="zh-CN" baseline="0" dirty="0" smtClean="0"/>
              <a:t> </a:t>
            </a:r>
            <a:r>
              <a:rPr lang="en-US" altLang="zh-CN" baseline="0" dirty="0" err="1" smtClean="0"/>
              <a:t>awnd</a:t>
            </a:r>
            <a:r>
              <a:rPr lang="en-US" altLang="zh-CN" baseline="0" dirty="0" smtClean="0"/>
              <a:t> to the number of senders and bottleneck bandwidth can avoid </a:t>
            </a:r>
            <a:r>
              <a:rPr lang="en-US" altLang="zh-CN" baseline="0" dirty="0" err="1" smtClean="0"/>
              <a:t>Tos</a:t>
            </a:r>
            <a:r>
              <a:rPr lang="en-US" altLang="zh-CN" baseline="0" dirty="0" smtClean="0"/>
              <a:t> and thus avoid TCP </a:t>
            </a:r>
            <a:r>
              <a:rPr lang="en-US" altLang="zh-CN" baseline="0" dirty="0" err="1" smtClean="0"/>
              <a:t>incast</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65E6DCB7-8009-4A85-B86E-BF21AE1CE834}" type="slidenum">
              <a:rPr lang="zh-CN" altLang="en-US" smtClean="0"/>
              <a:pPr/>
              <a:t>18</a:t>
            </a:fld>
            <a:endParaRPr lang="zh-CN" altLang="en-US"/>
          </a:p>
        </p:txBody>
      </p:sp>
    </p:spTree>
    <p:extLst>
      <p:ext uri="{BB962C8B-B14F-4D97-AF65-F5344CB8AC3E}">
        <p14:creationId xmlns:p14="http://schemas.microsoft.com/office/powerpoint/2010/main" val="64088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6F0913F-683A-8A44-8051-AD94C5261B5A}" type="slidenum">
              <a:rPr kumimoji="1" lang="zh-CN" altLang="en-US" smtClean="0"/>
              <a:t>19</a:t>
            </a:fld>
            <a:endParaRPr kumimoji="1" lang="zh-CN" altLang="en-US"/>
          </a:p>
        </p:txBody>
      </p:sp>
    </p:spTree>
    <p:extLst>
      <p:ext uri="{BB962C8B-B14F-4D97-AF65-F5344CB8AC3E}">
        <p14:creationId xmlns:p14="http://schemas.microsoft.com/office/powerpoint/2010/main" val="906459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6F0913F-683A-8A44-8051-AD94C5261B5A}" type="slidenum">
              <a:rPr kumimoji="1" lang="zh-CN" altLang="en-US" smtClean="0"/>
              <a:t>20</a:t>
            </a:fld>
            <a:endParaRPr kumimoji="1" lang="zh-CN" altLang="en-US"/>
          </a:p>
        </p:txBody>
      </p:sp>
    </p:spTree>
    <p:extLst>
      <p:ext uri="{BB962C8B-B14F-4D97-AF65-F5344CB8AC3E}">
        <p14:creationId xmlns:p14="http://schemas.microsoft.com/office/powerpoint/2010/main" val="793658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Basically, they</a:t>
            </a:r>
            <a:r>
              <a:rPr kumimoji="1" lang="en-US" altLang="zh-CN" baseline="0" dirty="0" smtClean="0"/>
              <a:t> can be classified into two </a:t>
            </a:r>
            <a:r>
              <a:rPr kumimoji="1" lang="en-US" altLang="zh-CN" baseline="0" dirty="0" err="1" smtClean="0"/>
              <a:t>kindes</a:t>
            </a:r>
            <a:r>
              <a:rPr kumimoji="1" lang="en-US" altLang="zh-CN" baseline="0" dirty="0" smtClean="0"/>
              <a:t>. One kind is switch-based. Most of </a:t>
            </a:r>
            <a:r>
              <a:rPr kumimoji="1" lang="en-US" altLang="zh-CN" dirty="0" smtClean="0"/>
              <a:t>the new transport protocols designed for datacenters employ some switch</a:t>
            </a:r>
            <a:r>
              <a:rPr kumimoji="1" lang="en-US" altLang="zh-CN" baseline="0" dirty="0" smtClean="0"/>
              <a:t> mechanisms to limit the queue length or scheduling packets according to their priorities. Therefore, the packet loss ratio can be reduced and </a:t>
            </a:r>
            <a:r>
              <a:rPr kumimoji="1" lang="en-US" altLang="zh-CN" dirty="0" smtClean="0"/>
              <a:t>the TCP </a:t>
            </a:r>
            <a:r>
              <a:rPr kumimoji="1" lang="en-US" altLang="zh-CN" dirty="0" err="1" smtClean="0"/>
              <a:t>Incast</a:t>
            </a:r>
            <a:r>
              <a:rPr kumimoji="1" lang="en-US" altLang="zh-CN" dirty="0" smtClean="0"/>
              <a:t> problem can be avoided. </a:t>
            </a:r>
          </a:p>
          <a:p>
            <a:endParaRPr kumimoji="1"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aseline="0" dirty="0" smtClean="0">
                <a:solidFill>
                  <a:srgbClr val="000000"/>
                </a:solidFill>
              </a:rPr>
              <a:t>The other type is end host mechanisms. ICTCP and Reducing </a:t>
            </a:r>
            <a:r>
              <a:rPr lang="en-US" altLang="zh-CN" sz="1200" baseline="0" dirty="0" err="1" smtClean="0">
                <a:solidFill>
                  <a:srgbClr val="000000"/>
                </a:solidFill>
              </a:rPr>
              <a:t>RTOmin</a:t>
            </a:r>
            <a:r>
              <a:rPr lang="en-US" altLang="zh-CN" sz="1200" baseline="0" dirty="0" smtClean="0">
                <a:solidFill>
                  <a:srgbClr val="000000"/>
                </a:solidFill>
              </a:rPr>
              <a:t> are two typical </a:t>
            </a:r>
            <a:r>
              <a:rPr lang="en-US" altLang="zh-CN" sz="1200" baseline="0" dirty="0" err="1" smtClean="0">
                <a:solidFill>
                  <a:srgbClr val="000000"/>
                </a:solidFill>
              </a:rPr>
              <a:t>endhost</a:t>
            </a:r>
            <a:r>
              <a:rPr lang="en-US" altLang="zh-CN" sz="1200" baseline="0" dirty="0" smtClean="0">
                <a:solidFill>
                  <a:srgbClr val="000000"/>
                </a:solidFill>
              </a:rPr>
              <a:t>-based solutions. However, ICTCP can only work when the bottleneck is the last hop. And reducing </a:t>
            </a:r>
            <a:r>
              <a:rPr lang="en-US" altLang="zh-CN" sz="1200" baseline="0" dirty="0" err="1" smtClean="0">
                <a:solidFill>
                  <a:srgbClr val="000000"/>
                </a:solidFill>
              </a:rPr>
              <a:t>RTOmin</a:t>
            </a:r>
            <a:r>
              <a:rPr lang="en-US" altLang="zh-CN" sz="1200" baseline="0" dirty="0" smtClean="0">
                <a:solidFill>
                  <a:srgbClr val="000000"/>
                </a:solidFill>
              </a:rPr>
              <a:t> will incur a large number of spurious retransmissions.</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0" lang="en-US" altLang="zh-CN" sz="1200" baseline="0" dirty="0" smtClean="0">
              <a:solidFill>
                <a:srgbClr val="00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aseline="0" dirty="0" smtClean="0">
                <a:solidFill>
                  <a:srgbClr val="000000"/>
                </a:solidFill>
              </a:rPr>
              <a:t>Although there are many solutions, industry is still struggling with the problem. </a:t>
            </a:r>
            <a:r>
              <a:rPr kumimoji="1" lang="en-US" altLang="zh-CN" dirty="0" smtClean="0"/>
              <a:t>Facebook</a:t>
            </a:r>
            <a:r>
              <a:rPr kumimoji="1" lang="en-US" altLang="zh-CN" baseline="0" dirty="0" smtClean="0"/>
              <a:t> engineers proposed replacing TCP with UDP about 3 years ago. And recently in their published work in NSDI 2013, they proposed limiting the number of concurrent senders to avoid the </a:t>
            </a:r>
            <a:r>
              <a:rPr kumimoji="1" lang="en-US" altLang="zh-CN" baseline="0" dirty="0" err="1" smtClean="0"/>
              <a:t>goodput</a:t>
            </a:r>
            <a:r>
              <a:rPr kumimoji="1" lang="en-US" altLang="zh-CN" baseline="0" dirty="0" smtClean="0"/>
              <a:t> collapse. </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solidFill>
                  <a:srgbClr val="000000"/>
                </a:solidFill>
              </a:rPr>
              <a:t>Since TCP is so widely deployed, it is preferable to design</a:t>
            </a:r>
            <a:r>
              <a:rPr lang="en-US" altLang="zh-CN" sz="1200" baseline="0" dirty="0" smtClean="0">
                <a:solidFill>
                  <a:srgbClr val="000000"/>
                </a:solidFill>
              </a:rPr>
              <a:t> a TCP-compatible solution to solve the TCP </a:t>
            </a:r>
            <a:r>
              <a:rPr lang="en-US" altLang="zh-CN" sz="1200" baseline="0" dirty="0" err="1" smtClean="0">
                <a:solidFill>
                  <a:srgbClr val="000000"/>
                </a:solidFill>
              </a:rPr>
              <a:t>incast</a:t>
            </a:r>
            <a:r>
              <a:rPr lang="en-US" altLang="zh-CN" sz="1200" baseline="0" dirty="0" smtClean="0">
                <a:solidFill>
                  <a:srgbClr val="000000"/>
                </a:solidFill>
              </a:rPr>
              <a:t> problem.</a:t>
            </a:r>
            <a:endParaRPr kumimoji="1"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smtClean="0">
              <a:solidFill>
                <a:srgbClr val="000000"/>
              </a:solidFill>
            </a:endParaRPr>
          </a:p>
          <a:p>
            <a:r>
              <a:rPr kumimoji="1" lang="en-US" altLang="zh-CN" dirty="0" smtClean="0"/>
              <a:t> </a:t>
            </a:r>
            <a:endParaRPr kumimoji="1" lang="zh-CN" altLang="en-US" dirty="0"/>
          </a:p>
        </p:txBody>
      </p:sp>
    </p:spTree>
    <p:extLst>
      <p:ext uri="{BB962C8B-B14F-4D97-AF65-F5344CB8AC3E}">
        <p14:creationId xmlns:p14="http://schemas.microsoft.com/office/powerpoint/2010/main" val="3293667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Arial" pitchFamily="34" charset="0"/>
                <a:ea typeface="MS PGothic" pitchFamily="34" charset="-128"/>
                <a:cs typeface="ＭＳ Ｐゴシック" pitchFamily="-65" charset="-128"/>
              </a:rPr>
              <a:t> First, to avoid Lack timeout. We need to generate enough ACKs to trigger fast retransmission.</a:t>
            </a:r>
          </a:p>
          <a:p>
            <a:endParaRPr lang="en-US" altLang="zh-CN" sz="1200" b="0" i="0" u="none" strike="noStrike" kern="1200" baseline="0" dirty="0" smtClean="0">
              <a:solidFill>
                <a:schemeClr val="tx1"/>
              </a:solidFill>
              <a:latin typeface="Arial" pitchFamily="34" charset="0"/>
              <a:ea typeface="MS PGothic" pitchFamily="34" charset="-128"/>
              <a:cs typeface="ＭＳ Ｐゴシック" pitchFamily="-65" charset="-128"/>
            </a:endParaRPr>
          </a:p>
          <a:p>
            <a:r>
              <a:rPr lang="en-US" altLang="zh-CN" sz="1200" b="0" i="0" u="none" strike="noStrike" kern="1200" baseline="0" dirty="0" smtClean="0">
                <a:solidFill>
                  <a:schemeClr val="tx1"/>
                </a:solidFill>
                <a:latin typeface="Arial" pitchFamily="34" charset="0"/>
                <a:ea typeface="MS PGothic" pitchFamily="34" charset="-128"/>
                <a:cs typeface="ＭＳ Ｐゴシック" pitchFamily="-65" charset="-128"/>
              </a:rPr>
              <a:t>Since Lack </a:t>
            </a:r>
            <a:r>
              <a:rPr lang="en-US" altLang="zh-CN" sz="1200" b="0" i="0" u="none" strike="noStrike" kern="1200" baseline="0" dirty="0" err="1" smtClean="0">
                <a:solidFill>
                  <a:schemeClr val="tx1"/>
                </a:solidFill>
                <a:latin typeface="Arial" pitchFamily="34" charset="0"/>
                <a:ea typeface="MS PGothic" pitchFamily="34" charset="-128"/>
                <a:cs typeface="ＭＳ Ｐゴシック" pitchFamily="-65" charset="-128"/>
              </a:rPr>
              <a:t>Tos</a:t>
            </a:r>
            <a:r>
              <a:rPr lang="en-US" altLang="zh-CN" sz="1200" b="0" i="0" u="none" strike="noStrike" kern="1200" baseline="0" dirty="0" smtClean="0">
                <a:solidFill>
                  <a:schemeClr val="tx1"/>
                </a:solidFill>
                <a:latin typeface="Arial" pitchFamily="34" charset="0"/>
                <a:ea typeface="MS PGothic" pitchFamily="34" charset="-128"/>
                <a:cs typeface="ＭＳ Ｐゴシック" pitchFamily="-65" charset="-128"/>
              </a:rPr>
              <a:t> will happen if any one of the last three packets of a block is dropped. Intuitively, we could retransmit the last three packets to achieve this goal. That is, retransmit packet 123. However, this pattern can not avoid all the Lack </a:t>
            </a:r>
            <a:r>
              <a:rPr lang="en-US" altLang="zh-CN" sz="1200" b="0" i="0" u="none" strike="noStrike" kern="1200" baseline="0" dirty="0" err="1" smtClean="0">
                <a:solidFill>
                  <a:schemeClr val="tx1"/>
                </a:solidFill>
                <a:latin typeface="Arial" pitchFamily="34" charset="0"/>
                <a:ea typeface="MS PGothic" pitchFamily="34" charset="-128"/>
                <a:cs typeface="ＭＳ Ｐゴシック" pitchFamily="-65" charset="-128"/>
              </a:rPr>
              <a:t>Tos</a:t>
            </a:r>
            <a:r>
              <a:rPr lang="en-US" altLang="zh-CN" sz="1200" b="0" i="0" u="none" strike="noStrike" kern="1200" baseline="0" dirty="0" smtClean="0">
                <a:solidFill>
                  <a:schemeClr val="tx1"/>
                </a:solidFill>
                <a:latin typeface="Arial" pitchFamily="34" charset="0"/>
                <a:ea typeface="MS PGothic" pitchFamily="34" charset="-128"/>
                <a:cs typeface="ＭＳ Ｐゴシック" pitchFamily="-65" charset="-128"/>
              </a:rPr>
              <a:t>. For example, if only the last packet is dropped,</a:t>
            </a:r>
          </a:p>
          <a:p>
            <a:r>
              <a:rPr lang="en-US" altLang="zh-CN" sz="1200" b="0" i="0" u="none" strike="noStrike" kern="1200" baseline="0" dirty="0" smtClean="0">
                <a:solidFill>
                  <a:schemeClr val="tx1"/>
                </a:solidFill>
                <a:latin typeface="Arial" pitchFamily="34" charset="0"/>
                <a:ea typeface="MS PGothic" pitchFamily="34" charset="-128"/>
                <a:cs typeface="ＭＳ Ｐゴシック" pitchFamily="-65" charset="-128"/>
              </a:rPr>
              <a:t>then the receiver will receive packets 1 and 2 twice and ignore</a:t>
            </a:r>
          </a:p>
          <a:p>
            <a:r>
              <a:rPr lang="en-US" altLang="zh-CN" sz="1200" b="0" i="0" u="none" strike="noStrike" kern="1200" baseline="0" dirty="0" smtClean="0">
                <a:solidFill>
                  <a:schemeClr val="tx1"/>
                </a:solidFill>
                <a:latin typeface="Arial" pitchFamily="34" charset="0"/>
                <a:ea typeface="MS PGothic" pitchFamily="34" charset="-128"/>
                <a:cs typeface="ＭＳ Ｐゴシック" pitchFamily="-65" charset="-128"/>
              </a:rPr>
              <a:t>them instead of sending back duplicate ACKs since their sequence number is smaller than the dropped packet 3. Thus, the senders can not</a:t>
            </a:r>
          </a:p>
          <a:p>
            <a:r>
              <a:rPr lang="en-US" altLang="zh-CN" sz="1200" b="0" i="0" u="none" strike="noStrike" kern="1200" baseline="0" dirty="0" smtClean="0">
                <a:solidFill>
                  <a:schemeClr val="tx1"/>
                </a:solidFill>
                <a:latin typeface="Arial" pitchFamily="34" charset="0"/>
                <a:ea typeface="MS PGothic" pitchFamily="34" charset="-128"/>
                <a:cs typeface="ＭＳ Ｐゴシック" pitchFamily="-65" charset="-128"/>
              </a:rPr>
              <a:t>receive sufficient ACKs to trigger fast retransmission.</a:t>
            </a:r>
          </a:p>
          <a:p>
            <a:endParaRPr lang="en-US" altLang="zh-CN" sz="1200" b="0" i="0" u="none" strike="noStrike" kern="1200" baseline="0" dirty="0" smtClean="0">
              <a:solidFill>
                <a:schemeClr val="tx1"/>
              </a:solidFill>
              <a:latin typeface="Arial" pitchFamily="34" charset="0"/>
              <a:ea typeface="MS PGothic" pitchFamily="34" charset="-128"/>
              <a:cs typeface="ＭＳ Ｐゴシック" pitchFamily="-65" charset="-128"/>
            </a:endParaRPr>
          </a:p>
          <a:p>
            <a:r>
              <a:rPr lang="en-US" altLang="zh-CN" sz="1200" b="0" i="0" u="none" strike="noStrike" kern="1200" baseline="0" dirty="0" smtClean="0">
                <a:solidFill>
                  <a:schemeClr val="tx1"/>
                </a:solidFill>
                <a:latin typeface="Arial" pitchFamily="34" charset="0"/>
                <a:ea typeface="MS PGothic" pitchFamily="34" charset="-128"/>
                <a:cs typeface="ＭＳ Ｐゴシック" pitchFamily="-65" charset="-128"/>
              </a:rPr>
              <a:t>Therefore, in GIP, we retransmit the last packet for at most three times. If the </a:t>
            </a:r>
            <a:r>
              <a:rPr lang="en-US" altLang="zh-CN" sz="1200" b="0" i="0" u="none" strike="noStrike" kern="1200" baseline="0" dirty="0" err="1" smtClean="0">
                <a:solidFill>
                  <a:schemeClr val="tx1"/>
                </a:solidFill>
                <a:latin typeface="Arial" pitchFamily="34" charset="0"/>
                <a:ea typeface="MS PGothic" pitchFamily="34" charset="-128"/>
                <a:cs typeface="ＭＳ Ｐゴシック" pitchFamily="-65" charset="-128"/>
              </a:rPr>
              <a:t>ack</a:t>
            </a:r>
            <a:r>
              <a:rPr lang="en-US" altLang="zh-CN" sz="1200" b="0" i="0" u="none" strike="noStrike" kern="1200" baseline="0" dirty="0" smtClean="0">
                <a:solidFill>
                  <a:schemeClr val="tx1"/>
                </a:solidFill>
                <a:latin typeface="Arial" pitchFamily="34" charset="0"/>
                <a:ea typeface="MS PGothic" pitchFamily="34" charset="-128"/>
                <a:cs typeface="ＭＳ Ｐゴシック" pitchFamily="-65" charset="-128"/>
              </a:rPr>
              <a:t> of the last packet is received,  the retransmission will stop.</a:t>
            </a:r>
          </a:p>
          <a:p>
            <a:endParaRPr lang="en-US" altLang="zh-CN" sz="1200" b="0" i="0" u="none" strike="noStrike" kern="1200" baseline="0" dirty="0" smtClean="0">
              <a:solidFill>
                <a:schemeClr val="tx1"/>
              </a:solidFill>
              <a:latin typeface="Arial" pitchFamily="34" charset="0"/>
              <a:ea typeface="MS PGothic" pitchFamily="34" charset="-128"/>
              <a:cs typeface="ＭＳ Ｐゴシック" pitchFamily="-65" charset="-128"/>
            </a:endParaRPr>
          </a:p>
          <a:p>
            <a:r>
              <a:rPr lang="en-US" altLang="zh-CN" sz="1200" b="0" i="0" u="none" strike="noStrike" kern="1200" baseline="0" dirty="0" smtClean="0">
                <a:solidFill>
                  <a:schemeClr val="tx1"/>
                </a:solidFill>
                <a:latin typeface="Arial" pitchFamily="34" charset="0"/>
                <a:ea typeface="MS PGothic" pitchFamily="34" charset="-128"/>
                <a:cs typeface="ＭＳ Ｐゴシック" pitchFamily="-65" charset="-128"/>
              </a:rPr>
              <a:t>The results shown in the right figure indicate that under pattern 333, almost all the Lack timeout can be avoided</a:t>
            </a:r>
          </a:p>
          <a:p>
            <a:endParaRPr lang="en-US" altLang="zh-CN" sz="1200" b="0" i="0" u="none" strike="noStrike" kern="1200" baseline="0" dirty="0" smtClean="0">
              <a:solidFill>
                <a:schemeClr val="tx1"/>
              </a:solidFill>
              <a:latin typeface="Arial" pitchFamily="34" charset="0"/>
              <a:ea typeface="MS PGothic" pitchFamily="34" charset="-128"/>
              <a:cs typeface="ＭＳ Ｐゴシック" pitchFamily="-65" charset="-128"/>
            </a:endParaRPr>
          </a:p>
          <a:p>
            <a:r>
              <a:rPr lang="en-US" altLang="zh-CN" sz="1200" b="0" i="0" u="none" strike="noStrike" kern="1200" baseline="0" dirty="0" smtClean="0">
                <a:solidFill>
                  <a:schemeClr val="tx1"/>
                </a:solidFill>
                <a:latin typeface="Arial" pitchFamily="34" charset="0"/>
                <a:ea typeface="MS PGothic" pitchFamily="34" charset="-128"/>
                <a:cs typeface="ＭＳ Ｐゴシック" pitchFamily="-65" charset="-128"/>
              </a:rPr>
              <a:t>+++++</a:t>
            </a:r>
          </a:p>
          <a:p>
            <a:r>
              <a:rPr lang="en-US" altLang="zh-CN" sz="1200" b="0" i="0" u="none" strike="noStrike" kern="1200" baseline="0" dirty="0" smtClean="0">
                <a:solidFill>
                  <a:schemeClr val="tx1"/>
                </a:solidFill>
                <a:latin typeface="Arial" pitchFamily="34" charset="0"/>
                <a:ea typeface="MS PGothic" pitchFamily="34" charset="-128"/>
                <a:cs typeface="ＭＳ Ｐゴシック" pitchFamily="-65" charset="-128"/>
              </a:rPr>
              <a:t>under Pattern 123</a:t>
            </a:r>
            <a:endParaRPr kumimoji="1" lang="en-US" altLang="zh-CN" sz="1200" b="0" i="0" u="none" strike="noStrike" kern="1200" baseline="0" dirty="0" smtClean="0">
              <a:solidFill>
                <a:schemeClr val="tx1"/>
              </a:solidFill>
              <a:latin typeface="Arial" pitchFamily="34" charset="0"/>
              <a:ea typeface="MS PGothic" pitchFamily="34" charset="-128"/>
              <a:cs typeface="ＭＳ Ｐゴシック" pitchFamily="-65" charset="-128"/>
            </a:endParaRPr>
          </a:p>
          <a:p>
            <a:r>
              <a:rPr lang="en-US" altLang="zh-CN" sz="1200" b="0" i="0" u="none" strike="noStrike" kern="1200" baseline="0" dirty="0" smtClean="0">
                <a:solidFill>
                  <a:schemeClr val="tx1"/>
                </a:solidFill>
                <a:latin typeface="Arial" pitchFamily="34" charset="0"/>
                <a:ea typeface="MS PGothic" pitchFamily="34" charset="-128"/>
                <a:cs typeface="ＭＳ Ｐゴシック" pitchFamily="-65" charset="-128"/>
              </a:rPr>
              <a:t> Second, under Pattern 123 , some of the redundantly</a:t>
            </a:r>
          </a:p>
          <a:p>
            <a:r>
              <a:rPr lang="en-US" altLang="zh-CN" sz="1200" b="0" i="0" u="none" strike="noStrike" kern="1200" baseline="0" dirty="0" smtClean="0">
                <a:solidFill>
                  <a:schemeClr val="tx1"/>
                </a:solidFill>
                <a:latin typeface="Arial" pitchFamily="34" charset="0"/>
                <a:ea typeface="MS PGothic" pitchFamily="34" charset="-128"/>
                <a:cs typeface="ＭＳ Ｐゴシック" pitchFamily="-65" charset="-128"/>
              </a:rPr>
              <a:t>transmitted packets are easily dropped due to micro burst.</a:t>
            </a:r>
            <a:endParaRPr kumimoji="1" lang="zh-CN" altLang="en-US" dirty="0"/>
          </a:p>
        </p:txBody>
      </p:sp>
    </p:spTree>
    <p:extLst>
      <p:ext uri="{BB962C8B-B14F-4D97-AF65-F5344CB8AC3E}">
        <p14:creationId xmlns:p14="http://schemas.microsoft.com/office/powerpoint/2010/main" val="2050633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smtClean="0"/>
              <a:t>To</a:t>
            </a:r>
            <a:r>
              <a:rPr kumimoji="1" lang="en-US" altLang="zh-CN" baseline="0" dirty="0" smtClean="0"/>
              <a:t> avoid the Floss Timeout, We need to l</a:t>
            </a:r>
            <a:r>
              <a:rPr kumimoji="1" lang="en-US" altLang="zh-CN" dirty="0" smtClean="0"/>
              <a:t>et the aggregated injected traffic at the head of blocks  be smaller than the link capacity C.</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smtClean="0"/>
              <a:t>Through observing</a:t>
            </a:r>
            <a:r>
              <a:rPr kumimoji="1" lang="en-US" altLang="zh-CN" baseline="0" dirty="0" smtClean="0"/>
              <a:t> experimental data, we found that the window size of the flows are very different at the block  head.</a:t>
            </a:r>
            <a:endParaRPr kumimoji="1" lang="en-US" altLang="zh-CN" dirty="0" smtClean="0"/>
          </a:p>
          <a:p>
            <a:r>
              <a:rPr kumimoji="1" lang="en-US" altLang="zh-CN" baseline="0" dirty="0" smtClean="0"/>
              <a:t>To reduce the aggregated traffic as well as let </a:t>
            </a:r>
            <a:r>
              <a:rPr lang="en-US" altLang="zh-CN" sz="1200" b="0" i="0" u="none" strike="noStrike" kern="1200" baseline="0" dirty="0" smtClean="0">
                <a:solidFill>
                  <a:schemeClr val="tx1"/>
                </a:solidFill>
                <a:latin typeface="Arial" pitchFamily="34" charset="0"/>
                <a:ea typeface="MS PGothic" pitchFamily="34" charset="-128"/>
                <a:cs typeface="ＭＳ Ｐゴシック" pitchFamily="-65" charset="-128"/>
              </a:rPr>
              <a:t> each flow fairly share the bandwidth, </a:t>
            </a:r>
            <a:r>
              <a:rPr kumimoji="1" lang="en-US" altLang="zh-CN" baseline="0" dirty="0" smtClean="0"/>
              <a:t>we reduce the window of each flow to the initial </a:t>
            </a:r>
            <a:r>
              <a:rPr kumimoji="1" lang="en-US" altLang="zh-CN" baseline="0" smtClean="0"/>
              <a:t>window size </a:t>
            </a:r>
            <a:r>
              <a:rPr kumimoji="1" lang="en-US" altLang="zh-CN" baseline="0" dirty="0" smtClean="0"/>
              <a:t>at the head of blocks in GIP.</a:t>
            </a:r>
            <a:endParaRPr kumimoji="1" lang="zh-CN" altLang="en-US" dirty="0"/>
          </a:p>
        </p:txBody>
      </p:sp>
    </p:spTree>
    <p:extLst>
      <p:ext uri="{BB962C8B-B14F-4D97-AF65-F5344CB8AC3E}">
        <p14:creationId xmlns:p14="http://schemas.microsoft.com/office/powerpoint/2010/main" val="686104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6F0913F-683A-8A44-8051-AD94C5261B5A}" type="slidenum">
              <a:rPr kumimoji="1" lang="zh-CN" altLang="en-US" smtClean="0"/>
              <a:t>24</a:t>
            </a:fld>
            <a:endParaRPr kumimoji="1" lang="zh-CN" altLang="en-US"/>
          </a:p>
        </p:txBody>
      </p:sp>
    </p:spTree>
    <p:extLst>
      <p:ext uri="{BB962C8B-B14F-4D97-AF65-F5344CB8AC3E}">
        <p14:creationId xmlns:p14="http://schemas.microsoft.com/office/powerpoint/2010/main" val="175212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 use a </a:t>
            </a:r>
            <a:r>
              <a:rPr kumimoji="1" lang="en-US" altLang="zh-CN" dirty="0" err="1" smtClean="0"/>
              <a:t>testbed</a:t>
            </a:r>
            <a:r>
              <a:rPr kumimoji="1" lang="en-US" altLang="zh-CN" baseline="0" dirty="0" smtClean="0"/>
              <a:t> with 24 Dell servers, one HP switch and one Cisco switch to evaluate the performance of TCP with GIP.</a:t>
            </a:r>
          </a:p>
          <a:p>
            <a:r>
              <a:rPr kumimoji="1" lang="en-US" altLang="zh-CN" baseline="0" dirty="0" smtClean="0"/>
              <a:t>The operating system is </a:t>
            </a:r>
            <a:r>
              <a:rPr kumimoji="1" lang="en-US" altLang="zh-CN" baseline="0" dirty="0" err="1" smtClean="0"/>
              <a:t>CentOS</a:t>
            </a:r>
            <a:r>
              <a:rPr kumimoji="1" lang="en-US" altLang="zh-CN" baseline="0" dirty="0" smtClean="0"/>
              <a:t> 5.5 and the </a:t>
            </a:r>
            <a:r>
              <a:rPr kumimoji="1" lang="en-US" altLang="zh-CN" baseline="0" dirty="0" err="1" smtClean="0"/>
              <a:t>linux</a:t>
            </a:r>
            <a:r>
              <a:rPr kumimoji="1" lang="en-US" altLang="zh-CN" baseline="0" dirty="0" smtClean="0"/>
              <a:t> kernel version is 2.6.18.</a:t>
            </a:r>
          </a:p>
        </p:txBody>
      </p:sp>
    </p:spTree>
    <p:extLst>
      <p:ext uri="{BB962C8B-B14F-4D97-AF65-F5344CB8AC3E}">
        <p14:creationId xmlns:p14="http://schemas.microsoft.com/office/powerpoint/2010/main" val="737635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6F0913F-683A-8A44-8051-AD94C5261B5A}" type="slidenum">
              <a:rPr kumimoji="1" lang="zh-CN" altLang="en-US" smtClean="0"/>
              <a:t>2</a:t>
            </a:fld>
            <a:endParaRPr kumimoji="1" lang="zh-CN" altLang="en-US"/>
          </a:p>
        </p:txBody>
      </p:sp>
    </p:spTree>
    <p:extLst>
      <p:ext uri="{BB962C8B-B14F-4D97-AF65-F5344CB8AC3E}">
        <p14:creationId xmlns:p14="http://schemas.microsoft.com/office/powerpoint/2010/main" val="3532620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baseline="0" dirty="0" smtClean="0"/>
              <a:t>We first test the performance of GIP in the scenarios where the bottleneck happens at the last hop.</a:t>
            </a:r>
          </a:p>
          <a:p>
            <a:endParaRPr kumimoji="1" lang="en-US" altLang="zh-CN" baseline="0" dirty="0" smtClean="0"/>
          </a:p>
          <a:p>
            <a:r>
              <a:rPr lang="en-US" altLang="zh-CN" sz="1200" b="0" i="0" u="none" strike="noStrike" kern="1200" baseline="0" dirty="0" smtClean="0">
                <a:solidFill>
                  <a:schemeClr val="tx1"/>
                </a:solidFill>
                <a:latin typeface="Arial" pitchFamily="34" charset="0"/>
                <a:ea typeface="MS PGothic" pitchFamily="34" charset="-128"/>
                <a:cs typeface="ＭＳ Ｐゴシック" pitchFamily="-65" charset="-128"/>
              </a:rPr>
              <a:t> TCP with GIP</a:t>
            </a:r>
          </a:p>
          <a:p>
            <a:r>
              <a:rPr lang="en-US" altLang="zh-CN" sz="1200" b="0" i="0" u="none" strike="noStrike" kern="1200" baseline="0" dirty="0" smtClean="0">
                <a:solidFill>
                  <a:schemeClr val="tx1"/>
                </a:solidFill>
                <a:latin typeface="Arial" pitchFamily="34" charset="0"/>
                <a:ea typeface="MS PGothic" pitchFamily="34" charset="-128"/>
                <a:cs typeface="ＭＳ Ｐゴシック" pitchFamily="-65" charset="-128"/>
              </a:rPr>
              <a:t>performs well as the number of senders increases. The link</a:t>
            </a:r>
          </a:p>
          <a:p>
            <a:r>
              <a:rPr lang="en-US" altLang="zh-CN" sz="1200" b="0" i="0" u="none" strike="noStrike" kern="1200" baseline="0" dirty="0" smtClean="0">
                <a:solidFill>
                  <a:schemeClr val="tx1"/>
                </a:solidFill>
                <a:latin typeface="Arial" pitchFamily="34" charset="0"/>
                <a:ea typeface="MS PGothic" pitchFamily="34" charset="-128"/>
                <a:cs typeface="ＭＳ Ｐゴシック" pitchFamily="-65" charset="-128"/>
              </a:rPr>
              <a:t>utilization is about 90% . And timeouts rarely happen.</a:t>
            </a:r>
            <a:endParaRPr kumimoji="1" lang="zh-CN" altLang="en-US" dirty="0"/>
          </a:p>
        </p:txBody>
      </p:sp>
    </p:spTree>
    <p:extLst>
      <p:ext uri="{BB962C8B-B14F-4D97-AF65-F5344CB8AC3E}">
        <p14:creationId xmlns:p14="http://schemas.microsoft.com/office/powerpoint/2010/main" val="405516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Then we add</a:t>
            </a:r>
            <a:r>
              <a:rPr kumimoji="1" lang="en-US" altLang="zh-CN" baseline="0" dirty="0" smtClean="0"/>
              <a:t> a switch and design a scenario where the bottleneck happens at the intermediate link.</a:t>
            </a:r>
          </a:p>
          <a:p>
            <a:endParaRPr kumimoji="1" lang="en-US" altLang="zh-CN" baseline="0" dirty="0" smtClean="0"/>
          </a:p>
          <a:p>
            <a:r>
              <a:rPr kumimoji="1" lang="en-US" altLang="zh-CN" baseline="0" dirty="0" smtClean="0"/>
              <a:t>We can see that the </a:t>
            </a:r>
            <a:r>
              <a:rPr kumimoji="1" lang="en-US" altLang="zh-CN" baseline="0" dirty="0" err="1" smtClean="0"/>
              <a:t>goodput</a:t>
            </a:r>
            <a:r>
              <a:rPr kumimoji="1" lang="en-US" altLang="zh-CN" baseline="0" dirty="0" smtClean="0"/>
              <a:t> of GIP is about 800Mbps, since 100Mbps is taken by the background flow. The number of timeouts is quite small.</a:t>
            </a:r>
            <a:endParaRPr kumimoji="1" lang="zh-CN" altLang="en-US" dirty="0"/>
          </a:p>
        </p:txBody>
      </p:sp>
    </p:spTree>
    <p:extLst>
      <p:ext uri="{BB962C8B-B14F-4D97-AF65-F5344CB8AC3E}">
        <p14:creationId xmlns:p14="http://schemas.microsoft.com/office/powerpoint/2010/main" val="1518134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Arial" pitchFamily="34" charset="0"/>
                <a:ea typeface="MS PGothic" pitchFamily="34" charset="-128"/>
                <a:cs typeface="ＭＳ Ｐゴシック" pitchFamily="-65" charset="-128"/>
              </a:rPr>
              <a:t> To evaluate</a:t>
            </a:r>
          </a:p>
          <a:p>
            <a:r>
              <a:rPr lang="en-US" altLang="zh-CN" sz="1200" b="0" i="0" u="none" strike="noStrike" kern="1200" baseline="0" dirty="0" smtClean="0">
                <a:solidFill>
                  <a:schemeClr val="tx1"/>
                </a:solidFill>
                <a:latin typeface="Arial" pitchFamily="34" charset="0"/>
                <a:ea typeface="MS PGothic" pitchFamily="34" charset="-128"/>
                <a:cs typeface="ＭＳ Ｐゴシック" pitchFamily="-65" charset="-128"/>
              </a:rPr>
              <a:t>the performance of TCP with GIP with higher bottleneck</a:t>
            </a:r>
          </a:p>
          <a:p>
            <a:r>
              <a:rPr lang="en-US" altLang="zh-CN" sz="1200" b="0" i="0" u="none" strike="noStrike" kern="1200" baseline="0" dirty="0" smtClean="0">
                <a:solidFill>
                  <a:schemeClr val="tx1"/>
                </a:solidFill>
                <a:latin typeface="Arial" pitchFamily="34" charset="0"/>
                <a:ea typeface="MS PGothic" pitchFamily="34" charset="-128"/>
                <a:cs typeface="ＭＳ Ｐゴシック" pitchFamily="-65" charset="-128"/>
              </a:rPr>
              <a:t>capacity or larger number of senders, we implement our</a:t>
            </a:r>
          </a:p>
          <a:p>
            <a:r>
              <a:rPr lang="en-US" altLang="zh-CN" sz="1200" b="0" i="0" u="none" strike="noStrike" kern="1200" baseline="0" dirty="0" smtClean="0">
                <a:solidFill>
                  <a:schemeClr val="tx1"/>
                </a:solidFill>
                <a:latin typeface="Arial" pitchFamily="34" charset="0"/>
                <a:ea typeface="MS PGothic" pitchFamily="34" charset="-128"/>
                <a:cs typeface="ＭＳ Ｐゴシック" pitchFamily="-65" charset="-128"/>
              </a:rPr>
              <a:t>algorithm on the ns-2 platform and compare its performance</a:t>
            </a:r>
          </a:p>
          <a:p>
            <a:r>
              <a:rPr lang="en-US" altLang="zh-CN" sz="1200" b="0" i="0" u="none" strike="noStrike" kern="1200" baseline="0" dirty="0" smtClean="0">
                <a:solidFill>
                  <a:schemeClr val="tx1"/>
                </a:solidFill>
                <a:latin typeface="Arial" pitchFamily="34" charset="0"/>
                <a:ea typeface="MS PGothic" pitchFamily="34" charset="-128"/>
                <a:cs typeface="ＭＳ Ｐゴシック" pitchFamily="-65" charset="-128"/>
              </a:rPr>
              <a:t>with both TCP </a:t>
            </a:r>
            <a:r>
              <a:rPr lang="en-US" altLang="zh-CN" sz="1200" b="0" i="0" u="none" strike="noStrike" kern="1200" baseline="0" dirty="0" err="1" smtClean="0">
                <a:solidFill>
                  <a:schemeClr val="tx1"/>
                </a:solidFill>
                <a:latin typeface="Arial" pitchFamily="34" charset="0"/>
                <a:ea typeface="MS PGothic" pitchFamily="34" charset="-128"/>
                <a:cs typeface="ＭＳ Ｐゴシック" pitchFamily="-65" charset="-128"/>
              </a:rPr>
              <a:t>NewReno</a:t>
            </a:r>
            <a:r>
              <a:rPr lang="en-US" altLang="zh-CN" sz="1200" b="0" i="0" u="none" strike="noStrike" kern="1200" baseline="0" dirty="0" smtClean="0">
                <a:solidFill>
                  <a:schemeClr val="tx1"/>
                </a:solidFill>
                <a:latin typeface="Arial" pitchFamily="34" charset="0"/>
                <a:ea typeface="MS PGothic" pitchFamily="34" charset="-128"/>
                <a:cs typeface="ＭＳ Ｐゴシック" pitchFamily="-65" charset="-128"/>
              </a:rPr>
              <a:t> and </a:t>
            </a:r>
            <a:r>
              <a:rPr lang="en-US" altLang="zh-CN" sz="1200" b="0" i="0" u="none" strike="noStrike" kern="1200" baseline="0" dirty="0" err="1" smtClean="0">
                <a:solidFill>
                  <a:schemeClr val="tx1"/>
                </a:solidFill>
                <a:latin typeface="Arial" pitchFamily="34" charset="0"/>
                <a:ea typeface="MS PGothic" pitchFamily="34" charset="-128"/>
                <a:cs typeface="ＭＳ Ｐゴシック" pitchFamily="-65" charset="-128"/>
              </a:rPr>
              <a:t>RTOmin</a:t>
            </a:r>
            <a:r>
              <a:rPr lang="en-US" altLang="zh-CN" sz="1200" b="0" i="0" u="none" strike="noStrike" kern="1200" baseline="0" dirty="0" smtClean="0">
                <a:solidFill>
                  <a:schemeClr val="tx1"/>
                </a:solidFill>
                <a:latin typeface="Arial" pitchFamily="34" charset="0"/>
                <a:ea typeface="MS PGothic" pitchFamily="34" charset="-128"/>
                <a:cs typeface="ＭＳ Ｐゴシック" pitchFamily="-65" charset="-128"/>
              </a:rPr>
              <a:t>=2  </a:t>
            </a:r>
            <a:r>
              <a:rPr lang="en-US" altLang="zh-CN" sz="1200" b="0" i="0" u="none" strike="noStrike" kern="1200" baseline="0" dirty="0" err="1" smtClean="0">
                <a:solidFill>
                  <a:schemeClr val="tx1"/>
                </a:solidFill>
                <a:latin typeface="Arial" pitchFamily="34" charset="0"/>
                <a:ea typeface="MS PGothic" pitchFamily="34" charset="-128"/>
                <a:cs typeface="ＭＳ Ｐゴシック" pitchFamily="-65" charset="-128"/>
              </a:rPr>
              <a:t>ms.</a:t>
            </a:r>
            <a:r>
              <a:rPr lang="en-US" altLang="zh-CN" sz="1200" b="0" i="0" u="none" strike="noStrike" kern="1200" baseline="0" dirty="0" smtClean="0">
                <a:solidFill>
                  <a:schemeClr val="tx1"/>
                </a:solidFill>
                <a:latin typeface="Arial" pitchFamily="34" charset="0"/>
                <a:ea typeface="MS PGothic" pitchFamily="34" charset="-128"/>
                <a:cs typeface="ＭＳ Ｐゴシック" pitchFamily="-65" charset="-128"/>
              </a:rPr>
              <a:t> The results show that GIP works well with higher link capacity and larger number of senders.</a:t>
            </a:r>
            <a:endParaRPr kumimoji="1" lang="zh-CN" altLang="en-US" dirty="0"/>
          </a:p>
        </p:txBody>
      </p:sp>
    </p:spTree>
    <p:extLst>
      <p:ext uri="{BB962C8B-B14F-4D97-AF65-F5344CB8AC3E}">
        <p14:creationId xmlns:p14="http://schemas.microsoft.com/office/powerpoint/2010/main" val="21874858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6F0913F-683A-8A44-8051-AD94C5261B5A}" type="slidenum">
              <a:rPr kumimoji="1" lang="zh-CN" altLang="en-US" smtClean="0"/>
              <a:t>30</a:t>
            </a:fld>
            <a:endParaRPr kumimoji="1" lang="zh-CN" altLang="en-US"/>
          </a:p>
        </p:txBody>
      </p:sp>
    </p:spTree>
    <p:extLst>
      <p:ext uri="{BB962C8B-B14F-4D97-AF65-F5344CB8AC3E}">
        <p14:creationId xmlns:p14="http://schemas.microsoft.com/office/powerpoint/2010/main" val="7106331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6F0913F-683A-8A44-8051-AD94C5261B5A}" type="slidenum">
              <a:rPr kumimoji="1" lang="zh-CN" altLang="en-US" smtClean="0"/>
              <a:t>31</a:t>
            </a:fld>
            <a:endParaRPr kumimoji="1" lang="zh-CN" altLang="en-US"/>
          </a:p>
        </p:txBody>
      </p:sp>
    </p:spTree>
    <p:extLst>
      <p:ext uri="{BB962C8B-B14F-4D97-AF65-F5344CB8AC3E}">
        <p14:creationId xmlns:p14="http://schemas.microsoft.com/office/powerpoint/2010/main" val="18687215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换成中文的</a:t>
            </a:r>
            <a:endParaRPr kumimoji="1" lang="zh-CN" altLang="en-US" dirty="0"/>
          </a:p>
        </p:txBody>
      </p:sp>
      <p:sp>
        <p:nvSpPr>
          <p:cNvPr id="4" name="幻灯片编号占位符 3"/>
          <p:cNvSpPr>
            <a:spLocks noGrp="1"/>
          </p:cNvSpPr>
          <p:nvPr>
            <p:ph type="sldNum" sz="quarter" idx="10"/>
          </p:nvPr>
        </p:nvSpPr>
        <p:spPr/>
        <p:txBody>
          <a:bodyPr/>
          <a:lstStyle/>
          <a:p>
            <a:fld id="{16F0913F-683A-8A44-8051-AD94C5261B5A}" type="slidenum">
              <a:rPr kumimoji="1" lang="zh-CN" altLang="en-US" smtClean="0"/>
              <a:t>32</a:t>
            </a:fld>
            <a:endParaRPr kumimoji="1" lang="zh-CN" altLang="en-US"/>
          </a:p>
        </p:txBody>
      </p:sp>
    </p:spTree>
    <p:extLst>
      <p:ext uri="{BB962C8B-B14F-4D97-AF65-F5344CB8AC3E}">
        <p14:creationId xmlns:p14="http://schemas.microsoft.com/office/powerpoint/2010/main" val="32393869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6F0913F-683A-8A44-8051-AD94C5261B5A}" type="slidenum">
              <a:rPr kumimoji="1" lang="zh-CN" altLang="en-US" smtClean="0"/>
              <a:t>33</a:t>
            </a:fld>
            <a:endParaRPr kumimoji="1" lang="zh-CN" altLang="en-US"/>
          </a:p>
        </p:txBody>
      </p:sp>
    </p:spTree>
    <p:extLst>
      <p:ext uri="{BB962C8B-B14F-4D97-AF65-F5344CB8AC3E}">
        <p14:creationId xmlns:p14="http://schemas.microsoft.com/office/powerpoint/2010/main" val="12054538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6F0913F-683A-8A44-8051-AD94C5261B5A}" type="slidenum">
              <a:rPr kumimoji="1" lang="zh-CN" altLang="en-US" smtClean="0"/>
              <a:t>35</a:t>
            </a:fld>
            <a:endParaRPr kumimoji="1" lang="zh-CN" altLang="en-US"/>
          </a:p>
        </p:txBody>
      </p:sp>
    </p:spTree>
    <p:extLst>
      <p:ext uri="{BB962C8B-B14F-4D97-AF65-F5344CB8AC3E}">
        <p14:creationId xmlns:p14="http://schemas.microsoft.com/office/powerpoint/2010/main" val="3313604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6F0913F-683A-8A44-8051-AD94C5261B5A}" type="slidenum">
              <a:rPr kumimoji="1" lang="zh-CN" altLang="en-US" smtClean="0"/>
              <a:t>36</a:t>
            </a:fld>
            <a:endParaRPr kumimoji="1" lang="zh-CN" altLang="en-US"/>
          </a:p>
        </p:txBody>
      </p:sp>
    </p:spTree>
    <p:extLst>
      <p:ext uri="{BB962C8B-B14F-4D97-AF65-F5344CB8AC3E}">
        <p14:creationId xmlns:p14="http://schemas.microsoft.com/office/powerpoint/2010/main" val="3402192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TODO</a:t>
            </a:r>
            <a:r>
              <a:rPr kumimoji="1" lang="zh-CN" altLang="en-US" dirty="0" smtClean="0"/>
              <a:t>：可以换成动画的形式</a:t>
            </a:r>
            <a:endParaRPr kumimoji="1" lang="zh-CN" altLang="en-US" dirty="0"/>
          </a:p>
        </p:txBody>
      </p:sp>
      <p:sp>
        <p:nvSpPr>
          <p:cNvPr id="4" name="幻灯片编号占位符 3"/>
          <p:cNvSpPr>
            <a:spLocks noGrp="1"/>
          </p:cNvSpPr>
          <p:nvPr>
            <p:ph type="sldNum" sz="quarter" idx="10"/>
          </p:nvPr>
        </p:nvSpPr>
        <p:spPr/>
        <p:txBody>
          <a:bodyPr/>
          <a:lstStyle/>
          <a:p>
            <a:fld id="{16F0913F-683A-8A44-8051-AD94C5261B5A}" type="slidenum">
              <a:rPr kumimoji="1" lang="zh-CN" altLang="en-US" smtClean="0"/>
              <a:t>41</a:t>
            </a:fld>
            <a:endParaRPr kumimoji="1" lang="zh-CN" altLang="en-US"/>
          </a:p>
        </p:txBody>
      </p:sp>
    </p:spTree>
    <p:extLst>
      <p:ext uri="{BB962C8B-B14F-4D97-AF65-F5344CB8AC3E}">
        <p14:creationId xmlns:p14="http://schemas.microsoft.com/office/powerpoint/2010/main" val="295973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6F0913F-683A-8A44-8051-AD94C5261B5A}" type="slidenum">
              <a:rPr kumimoji="1" lang="zh-CN" altLang="en-US" smtClean="0"/>
              <a:t>4</a:t>
            </a:fld>
            <a:endParaRPr kumimoji="1" lang="zh-CN" altLang="en-US"/>
          </a:p>
        </p:txBody>
      </p:sp>
    </p:spTree>
    <p:extLst>
      <p:ext uri="{BB962C8B-B14F-4D97-AF65-F5344CB8AC3E}">
        <p14:creationId xmlns:p14="http://schemas.microsoft.com/office/powerpoint/2010/main" val="2054852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动画描述最好。一个包</a:t>
            </a:r>
            <a:endParaRPr kumimoji="1" lang="zh-CN" altLang="en-US" dirty="0"/>
          </a:p>
        </p:txBody>
      </p:sp>
      <p:sp>
        <p:nvSpPr>
          <p:cNvPr id="4" name="幻灯片编号占位符 3"/>
          <p:cNvSpPr>
            <a:spLocks noGrp="1"/>
          </p:cNvSpPr>
          <p:nvPr>
            <p:ph type="sldNum" sz="quarter" idx="10"/>
          </p:nvPr>
        </p:nvSpPr>
        <p:spPr/>
        <p:txBody>
          <a:bodyPr/>
          <a:lstStyle/>
          <a:p>
            <a:fld id="{16F0913F-683A-8A44-8051-AD94C5261B5A}" type="slidenum">
              <a:rPr kumimoji="1" lang="zh-CN" altLang="en-US" smtClean="0"/>
              <a:t>44</a:t>
            </a:fld>
            <a:endParaRPr kumimoji="1" lang="zh-CN" altLang="en-US"/>
          </a:p>
        </p:txBody>
      </p:sp>
    </p:spTree>
    <p:extLst>
      <p:ext uri="{BB962C8B-B14F-4D97-AF65-F5344CB8AC3E}">
        <p14:creationId xmlns:p14="http://schemas.microsoft.com/office/powerpoint/2010/main" val="12913207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6F0913F-683A-8A44-8051-AD94C5261B5A}" type="slidenum">
              <a:rPr kumimoji="1" lang="zh-CN" altLang="en-US" smtClean="0"/>
              <a:t>48</a:t>
            </a:fld>
            <a:endParaRPr kumimoji="1" lang="zh-CN" altLang="en-US"/>
          </a:p>
        </p:txBody>
      </p:sp>
    </p:spTree>
    <p:extLst>
      <p:ext uri="{BB962C8B-B14F-4D97-AF65-F5344CB8AC3E}">
        <p14:creationId xmlns:p14="http://schemas.microsoft.com/office/powerpoint/2010/main" val="2506709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6F0913F-683A-8A44-8051-AD94C5261B5A}" type="slidenum">
              <a:rPr kumimoji="1" lang="zh-CN" altLang="en-US" smtClean="0"/>
              <a:t>6</a:t>
            </a:fld>
            <a:endParaRPr kumimoji="1" lang="zh-CN" altLang="en-US"/>
          </a:p>
        </p:txBody>
      </p:sp>
    </p:spTree>
    <p:extLst>
      <p:ext uri="{BB962C8B-B14F-4D97-AF65-F5344CB8AC3E}">
        <p14:creationId xmlns:p14="http://schemas.microsoft.com/office/powerpoint/2010/main" val="1846307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6F0913F-683A-8A44-8051-AD94C5261B5A}" type="slidenum">
              <a:rPr kumimoji="1" lang="zh-CN" altLang="en-US" smtClean="0"/>
              <a:t>7</a:t>
            </a:fld>
            <a:endParaRPr kumimoji="1" lang="zh-CN" altLang="en-US"/>
          </a:p>
        </p:txBody>
      </p:sp>
    </p:spTree>
    <p:extLst>
      <p:ext uri="{BB962C8B-B14F-4D97-AF65-F5344CB8AC3E}">
        <p14:creationId xmlns:p14="http://schemas.microsoft.com/office/powerpoint/2010/main" val="3769091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ADE6C1D-C2D7-4440-9FB3-898CA01FAA0F}" type="slidenum">
              <a:rPr lang="zh-CN" altLang="en-US" smtClean="0"/>
              <a:pPr/>
              <a:t>8</a:t>
            </a:fld>
            <a:endParaRPr lang="zh-CN" altLang="en-US"/>
          </a:p>
        </p:txBody>
      </p:sp>
    </p:spTree>
    <p:extLst>
      <p:ext uri="{BB962C8B-B14F-4D97-AF65-F5344CB8AC3E}">
        <p14:creationId xmlns:p14="http://schemas.microsoft.com/office/powerpoint/2010/main" val="1235149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6F0913F-683A-8A44-8051-AD94C5261B5A}" type="slidenum">
              <a:rPr kumimoji="1" lang="zh-CN" altLang="en-US" smtClean="0"/>
              <a:t>10</a:t>
            </a:fld>
            <a:endParaRPr kumimoji="1" lang="zh-CN" altLang="en-US"/>
          </a:p>
        </p:txBody>
      </p:sp>
    </p:spTree>
    <p:extLst>
      <p:ext uri="{BB962C8B-B14F-4D97-AF65-F5344CB8AC3E}">
        <p14:creationId xmlns:p14="http://schemas.microsoft.com/office/powerpoint/2010/main" val="1336407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6F0913F-683A-8A44-8051-AD94C5261B5A}" type="slidenum">
              <a:rPr kumimoji="1" lang="zh-CN" altLang="en-US" smtClean="0"/>
              <a:t>12</a:t>
            </a:fld>
            <a:endParaRPr kumimoji="1" lang="zh-CN" altLang="en-US"/>
          </a:p>
        </p:txBody>
      </p:sp>
    </p:spTree>
    <p:extLst>
      <p:ext uri="{BB962C8B-B14F-4D97-AF65-F5344CB8AC3E}">
        <p14:creationId xmlns:p14="http://schemas.microsoft.com/office/powerpoint/2010/main" val="793658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6F0913F-683A-8A44-8051-AD94C5261B5A}" type="slidenum">
              <a:rPr kumimoji="1" lang="zh-CN" altLang="en-US" smtClean="0"/>
              <a:t>14</a:t>
            </a:fld>
            <a:endParaRPr kumimoji="1" lang="zh-CN" altLang="en-US"/>
          </a:p>
        </p:txBody>
      </p:sp>
    </p:spTree>
    <p:extLst>
      <p:ext uri="{BB962C8B-B14F-4D97-AF65-F5344CB8AC3E}">
        <p14:creationId xmlns:p14="http://schemas.microsoft.com/office/powerpoint/2010/main" val="480976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8" name="Title 7"/>
          <p:cNvSpPr>
            <a:spLocks noGrp="1"/>
          </p:cNvSpPr>
          <p:nvPr>
            <p:ph type="ctrTitle"/>
          </p:nvPr>
        </p:nvSpPr>
        <p:spPr>
          <a:xfrm>
            <a:off x="683568" y="1412776"/>
            <a:ext cx="8064896" cy="1828800"/>
          </a:xfrm>
        </p:spPr>
        <p:txBody>
          <a:bodyPr anchor="b"/>
          <a:lstStyle>
            <a:lvl1pPr algn="ctr">
              <a:defRPr sz="4800" cap="all" baseline="0">
                <a:solidFill>
                  <a:schemeClr val="tx1"/>
                </a:solidFill>
                <a:latin typeface="黑体"/>
                <a:ea typeface="黑体"/>
                <a:cs typeface="黑体"/>
              </a:defRPr>
            </a:lvl1pPr>
          </a:lstStyle>
          <a:p>
            <a:r>
              <a:rPr lang="zh-CN" altLang="en-US" dirty="0" smtClean="0"/>
              <a:t>单击此处编辑母版标题样式</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 y="0"/>
            <a:ext cx="1331639" cy="134632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zh-CN">
              <a:solidFill>
                <a:srgbClr val="FFFFFF"/>
              </a:solidFill>
              <a:ea typeface="宋体" pitchFamily="2" charset="-122"/>
            </a:endParaRPr>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zh-CN">
              <a:solidFill>
                <a:srgbClr val="FFFFFF"/>
              </a:solidFill>
              <a:ea typeface="宋体" pitchFamily="2" charset="-122"/>
            </a:endParaRPr>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zh-CN">
              <a:solidFill>
                <a:srgbClr val="FFFFFF"/>
              </a:solidFill>
              <a:ea typeface="宋体" pitchFamily="2" charset="-122"/>
            </a:endParaRPr>
          </a:p>
        </p:txBody>
      </p:sp>
      <p:sp>
        <p:nvSpPr>
          <p:cNvPr id="2" name="Vertical Title 1"/>
          <p:cNvSpPr>
            <a:spLocks noGrp="1"/>
          </p:cNvSpPr>
          <p:nvPr>
            <p:ph type="title" orient="vert"/>
          </p:nvPr>
        </p:nvSpPr>
        <p:spPr>
          <a:xfrm>
            <a:off x="6553200" y="609600"/>
            <a:ext cx="2057400" cy="5516563"/>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Shape 3"/>
          <p:cNvSpPr>
            <a:spLocks noGrp="1"/>
          </p:cNvSpPr>
          <p:nvPr>
            <p:ph type="dt" sz="half" idx="10"/>
          </p:nvPr>
        </p:nvSpPr>
        <p:spPr>
          <a:xfrm>
            <a:off x="6553200" y="6248400"/>
            <a:ext cx="2209800" cy="365125"/>
          </a:xfrm>
          <a:prstGeom prst="rect">
            <a:avLst/>
          </a:prstGeom>
        </p:spPr>
        <p:txBody>
          <a:bodyPr/>
          <a:lstStyle>
            <a:lvl1pPr>
              <a:defRPr/>
            </a:lvl1pPr>
          </a:lstStyle>
          <a:p>
            <a:fld id="{8936C8FB-7ECC-DE4A-A5B2-9B177EEF54AE}" type="datetimeFigureOut">
              <a:rPr kumimoji="1" lang="zh-CN" altLang="en-US" smtClean="0"/>
              <a:t>17/12/19</a:t>
            </a:fld>
            <a:endParaRPr kumimoji="1" lang="zh-CN" altLang="en-US"/>
          </a:p>
        </p:txBody>
      </p:sp>
      <p:sp>
        <p:nvSpPr>
          <p:cNvPr id="8" name="Shape 4"/>
          <p:cNvSpPr>
            <a:spLocks noGrp="1"/>
          </p:cNvSpPr>
          <p:nvPr>
            <p:ph type="ftr" sz="quarter" idx="11"/>
          </p:nvPr>
        </p:nvSpPr>
        <p:spPr>
          <a:xfrm>
            <a:off x="457200" y="6248400"/>
            <a:ext cx="5573713" cy="365125"/>
          </a:xfrm>
          <a:prstGeom prst="rect">
            <a:avLst/>
          </a:prstGeom>
        </p:spPr>
        <p:txBody>
          <a:bodyPr/>
          <a:lstStyle>
            <a:lvl1pPr>
              <a:defRPr/>
            </a:lvl1pPr>
          </a:lstStyle>
          <a:p>
            <a:endParaRPr kumimoji="1" lang="zh-CN" altLang="en-US"/>
          </a:p>
        </p:txBody>
      </p:sp>
      <p:sp>
        <p:nvSpPr>
          <p:cNvPr id="9" name="Shape 5"/>
          <p:cNvSpPr>
            <a:spLocks noGrp="1"/>
          </p:cNvSpPr>
          <p:nvPr>
            <p:ph type="sldNum" sz="quarter" idx="12"/>
          </p:nvPr>
        </p:nvSpPr>
        <p:spPr>
          <a:xfrm rot="5400000">
            <a:off x="5989638" y="144462"/>
            <a:ext cx="533400" cy="244475"/>
          </a:xfrm>
          <a:prstGeom prst="rect">
            <a:avLst/>
          </a:prstGeom>
        </p:spPr>
        <p:txBody>
          <a:bodyPr/>
          <a:lstStyle>
            <a:lvl1pPr>
              <a:defRPr/>
            </a:lvl1pPr>
          </a:lstStyle>
          <a:p>
            <a:fld id="{8005F1B8-AC9D-174B-9C86-EFD890507E0E}" type="slidenum">
              <a:rPr kumimoji="1" lang="zh-CN" altLang="en-US" smtClean="0"/>
              <a:t>‹#›</a:t>
            </a:fld>
            <a:endParaRPr kumimoji="1" lang="zh-CN" altLang="en-US"/>
          </a:p>
        </p:txBody>
      </p:sp>
    </p:spTree>
  </p:cSld>
  <p:clrMapOvr>
    <a:overrideClrMapping bg1="lt1" tx1="dk1" bg2="lt2" tx2="dk2" accent1="accent1" accent2="accent2" accent3="accent3" accent4="accent4" accent5="accent5" accent6="accent6" hlink="hlink" folHlink="folHlink"/>
  </p:clrMapOvr>
  <p:transition>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05469" y="132150"/>
            <a:ext cx="8649621" cy="703750"/>
          </a:xfrm>
        </p:spPr>
        <p:txBody>
          <a:bodyPr/>
          <a:lstStyle>
            <a:lvl1pPr algn="ctr">
              <a:defRPr b="0" i="0">
                <a:latin typeface="华文中宋" pitchFamily="2" charset="-122"/>
                <a:ea typeface="华文中宋" pitchFamily="2" charset="-122"/>
              </a:defRPr>
            </a:lvl1pPr>
          </a:lstStyle>
          <a:p>
            <a:r>
              <a:rPr lang="zh-CN" altLang="en-US" dirty="0" smtClean="0"/>
              <a:t>单击此处编辑母版标题样式</a:t>
            </a:r>
            <a:endParaRPr lang="en-US" dirty="0"/>
          </a:p>
        </p:txBody>
      </p:sp>
      <p:sp>
        <p:nvSpPr>
          <p:cNvPr id="8" name="Content Placeholder 7"/>
          <p:cNvSpPr>
            <a:spLocks noGrp="1"/>
          </p:cNvSpPr>
          <p:nvPr>
            <p:ph sz="quarter" idx="1"/>
          </p:nvPr>
        </p:nvSpPr>
        <p:spPr>
          <a:xfrm>
            <a:off x="305469" y="1221701"/>
            <a:ext cx="8649621" cy="5497652"/>
          </a:xfrm>
        </p:spPr>
        <p:txBody>
          <a:bodyPr/>
          <a:lstStyle>
            <a:lvl1pPr>
              <a:defRPr>
                <a:latin typeface="华文中宋" pitchFamily="2" charset="-122"/>
                <a:ea typeface="华文中宋" pitchFamily="2" charset="-122"/>
              </a:defRPr>
            </a:lvl1pPr>
            <a:lvl2pPr>
              <a:defRPr>
                <a:latin typeface="华文楷体" pitchFamily="2" charset="-122"/>
                <a:ea typeface="华文楷体" pitchFamily="2" charset="-122"/>
              </a:defRPr>
            </a:lvl2pPr>
            <a:lvl3pPr>
              <a:defRPr>
                <a:latin typeface="华文楷体" pitchFamily="2" charset="-122"/>
                <a:ea typeface="华文楷体" pitchFamily="2" charset="-122"/>
              </a:defRPr>
            </a:lvl3pPr>
            <a:lvl4pPr>
              <a:defRPr>
                <a:latin typeface="华文楷体" pitchFamily="2" charset="-122"/>
                <a:ea typeface="华文楷体" pitchFamily="2" charset="-122"/>
              </a:defRPr>
            </a:lvl4pPr>
            <a:lvl5pPr>
              <a:defRPr>
                <a:latin typeface="华文楷体" pitchFamily="2" charset="-122"/>
                <a:ea typeface="华文楷体" pitchFamily="2" charset="-122"/>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en-US" dirty="0"/>
          </a:p>
        </p:txBody>
      </p:sp>
      <p:pic>
        <p:nvPicPr>
          <p:cNvPr id="7" name="Picture 2"/>
          <p:cNvPicPr>
            <a:picLocks noChangeAspect="1" noChangeArrowheads="1"/>
          </p:cNvPicPr>
          <p:nvPr/>
        </p:nvPicPr>
        <p:blipFill>
          <a:blip r:embed="rId2" cstate="print"/>
          <a:srcRect/>
          <a:stretch>
            <a:fillRect/>
          </a:stretch>
        </p:blipFill>
        <p:spPr bwMode="auto">
          <a:xfrm>
            <a:off x="0" y="0"/>
            <a:ext cx="899590" cy="93235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zh-CN">
              <a:solidFill>
                <a:srgbClr val="FFFFFF"/>
              </a:solidFill>
              <a:ea typeface="宋体" pitchFamily="2" charset="-122"/>
            </a:endParaRPr>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zh-CN">
              <a:solidFill>
                <a:srgbClr val="FFFFFF"/>
              </a:solidFill>
              <a:ea typeface="宋体" pitchFamily="2" charset="-122"/>
            </a:endParaRPr>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zh-CN">
              <a:solidFill>
                <a:srgbClr val="FFFFFF"/>
              </a:solidFill>
              <a:ea typeface="宋体" pitchFamily="2" charset="-122"/>
            </a:endParaRPr>
          </a:p>
        </p:txBody>
      </p:sp>
      <p:sp>
        <p:nvSpPr>
          <p:cNvPr id="3" name="Text Placeholder 2"/>
          <p:cNvSpPr>
            <a:spLocks noGrp="1"/>
          </p:cNvSpPr>
          <p:nvPr>
            <p:ph type="body" idx="1"/>
          </p:nvPr>
        </p:nvSpPr>
        <p:spPr>
          <a:xfrm>
            <a:off x="1371600" y="2743200"/>
            <a:ext cx="7123113" cy="1673225"/>
          </a:xfrm>
        </p:spPr>
        <p:txBody>
          <a:bodyPr/>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zh-CN" altLang="en-US" smtClean="0"/>
              <a:t>单击此处编辑母版标题样式</a:t>
            </a:r>
            <a:endParaRPr lang="en-US" dirty="0"/>
          </a:p>
        </p:txBody>
      </p:sp>
      <p:sp>
        <p:nvSpPr>
          <p:cNvPr id="7" name="Shape 11"/>
          <p:cNvSpPr>
            <a:spLocks noGrp="1"/>
          </p:cNvSpPr>
          <p:nvPr>
            <p:ph type="dt" sz="half" idx="10"/>
          </p:nvPr>
        </p:nvSpPr>
        <p:spPr>
          <a:xfrm>
            <a:off x="7686140" y="6433944"/>
            <a:ext cx="1076860" cy="300807"/>
          </a:xfrm>
          <a:prstGeom prst="rect">
            <a:avLst/>
          </a:prstGeom>
        </p:spPr>
        <p:txBody>
          <a:bodyPr/>
          <a:lstStyle>
            <a:lvl1pPr>
              <a:defRPr/>
            </a:lvl1pPr>
          </a:lstStyle>
          <a:p>
            <a:fld id="{8936C8FB-7ECC-DE4A-A5B2-9B177EEF54AE}" type="datetimeFigureOut">
              <a:rPr kumimoji="1" lang="zh-CN" altLang="en-US" smtClean="0"/>
              <a:t>17/12/19</a:t>
            </a:fld>
            <a:endParaRPr kumimoji="1" lang="zh-CN" altLang="en-US"/>
          </a:p>
        </p:txBody>
      </p:sp>
      <p:sp>
        <p:nvSpPr>
          <p:cNvPr id="8" name="Shape 12"/>
          <p:cNvSpPr>
            <a:spLocks noGrp="1"/>
          </p:cNvSpPr>
          <p:nvPr>
            <p:ph type="sldNum" sz="quarter" idx="11"/>
          </p:nvPr>
        </p:nvSpPr>
        <p:spPr>
          <a:xfrm>
            <a:off x="0" y="1752600"/>
            <a:ext cx="1295400" cy="701675"/>
          </a:xfrm>
          <a:prstGeom prst="rect">
            <a:avLst/>
          </a:prstGeom>
        </p:spPr>
        <p:txBody>
          <a:bodyPr>
            <a:noAutofit/>
          </a:bodyPr>
          <a:lstStyle>
            <a:lvl1pPr>
              <a:defRPr sz="2400">
                <a:solidFill>
                  <a:srgbClr val="FFFFFF"/>
                </a:solidFill>
              </a:defRPr>
            </a:lvl1pPr>
          </a:lstStyle>
          <a:p>
            <a:fld id="{8005F1B8-AC9D-174B-9C86-EFD890507E0E}" type="slidenum">
              <a:rPr kumimoji="1" lang="zh-CN" altLang="en-US" smtClean="0"/>
              <a:t>‹#›</a:t>
            </a:fld>
            <a:endParaRPr kumimoji="1" lang="zh-CN" altLang="en-US"/>
          </a:p>
        </p:txBody>
      </p:sp>
      <p:sp>
        <p:nvSpPr>
          <p:cNvPr id="9" name="Shape 13"/>
          <p:cNvSpPr>
            <a:spLocks noGrp="1"/>
          </p:cNvSpPr>
          <p:nvPr>
            <p:ph type="ftr" sz="quarter" idx="12"/>
          </p:nvPr>
        </p:nvSpPr>
        <p:spPr>
          <a:xfrm>
            <a:off x="609600" y="6248400"/>
            <a:ext cx="5421313" cy="365125"/>
          </a:xfrm>
          <a:prstGeom prst="rect">
            <a:avLst/>
          </a:prstGeom>
        </p:spPr>
        <p:txBody>
          <a:bodyPr/>
          <a:lstStyle>
            <a:lvl1pPr>
              <a:defRPr/>
            </a:lvl1pPr>
          </a:lstStyle>
          <a:p>
            <a:endParaRPr kumimoji="1" lang="zh-CN" altLang="en-US"/>
          </a:p>
        </p:txBody>
      </p:sp>
    </p:spTree>
  </p:cSld>
  <p:clrMapOvr>
    <a:overrideClrMapping bg1="lt1" tx1="dk1" bg2="lt2" tx2="dk2" accent1="accent1" accent2="accent2" accent3="accent3" accent4="accent4" accent5="accent5" accent6="accent6" hlink="hlink" folHlink="folHlink"/>
  </p:clrMapOvr>
  <p:transition>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Shape 7"/>
          <p:cNvSpPr>
            <a:spLocks noGrp="1"/>
          </p:cNvSpPr>
          <p:nvPr>
            <p:ph type="dt" sz="half" idx="10"/>
          </p:nvPr>
        </p:nvSpPr>
        <p:spPr>
          <a:xfrm>
            <a:off x="7686140" y="6433944"/>
            <a:ext cx="1076860" cy="300807"/>
          </a:xfrm>
          <a:prstGeom prst="rect">
            <a:avLst/>
          </a:prstGeom>
        </p:spPr>
        <p:txBody>
          <a:bodyPr/>
          <a:lstStyle>
            <a:lvl1pPr>
              <a:defRPr/>
            </a:lvl1pPr>
          </a:lstStyle>
          <a:p>
            <a:fld id="{8936C8FB-7ECC-DE4A-A5B2-9B177EEF54AE}" type="datetimeFigureOut">
              <a:rPr kumimoji="1" lang="zh-CN" altLang="en-US" smtClean="0"/>
              <a:t>17/12/19</a:t>
            </a:fld>
            <a:endParaRPr kumimoji="1" lang="zh-CN" altLang="en-US"/>
          </a:p>
        </p:txBody>
      </p:sp>
      <p:sp>
        <p:nvSpPr>
          <p:cNvPr id="7" name="Shape 11"/>
          <p:cNvSpPr>
            <a:spLocks noGrp="1"/>
          </p:cNvSpPr>
          <p:nvPr>
            <p:ph type="ftr" sz="quarter" idx="12"/>
          </p:nvPr>
        </p:nvSpPr>
        <p:spPr>
          <a:xfrm>
            <a:off x="609600" y="6248400"/>
            <a:ext cx="5421313" cy="365125"/>
          </a:xfrm>
          <a:prstGeom prst="rect">
            <a:avLst/>
          </a:prstGeom>
        </p:spPr>
        <p:txBody>
          <a:bodyPr/>
          <a:lstStyle>
            <a:lvl1pPr>
              <a:defRPr/>
            </a:lvl1pPr>
          </a:lstStyle>
          <a:p>
            <a:endParaRPr kumimoji="1" lang="zh-CN" altLang="en-US"/>
          </a:p>
        </p:txBody>
      </p:sp>
    </p:spTree>
  </p:cSld>
  <p:clrMapOvr>
    <a:masterClrMapping/>
  </p:clrMapOvr>
  <p:transition>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zh-CN" altLang="en-US" smtClean="0"/>
              <a:t>单击此处编辑母版标题样式</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zh-CN" altLang="en-US" smtClean="0"/>
              <a:t>单击此处编辑母版文本样式</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zh-CN" altLang="en-US" smtClean="0"/>
              <a:t>单击此处编辑母版文本样式</a:t>
            </a:r>
          </a:p>
        </p:txBody>
      </p:sp>
      <p:sp>
        <p:nvSpPr>
          <p:cNvPr id="7" name="Shape 9"/>
          <p:cNvSpPr>
            <a:spLocks noGrp="1"/>
          </p:cNvSpPr>
          <p:nvPr>
            <p:ph type="dt" sz="half" idx="10"/>
          </p:nvPr>
        </p:nvSpPr>
        <p:spPr>
          <a:xfrm>
            <a:off x="7686140" y="6433944"/>
            <a:ext cx="1076860" cy="300807"/>
          </a:xfrm>
          <a:prstGeom prst="rect">
            <a:avLst/>
          </a:prstGeom>
        </p:spPr>
        <p:txBody>
          <a:bodyPr/>
          <a:lstStyle>
            <a:lvl1pPr>
              <a:defRPr/>
            </a:lvl1pPr>
          </a:lstStyle>
          <a:p>
            <a:fld id="{8936C8FB-7ECC-DE4A-A5B2-9B177EEF54AE}" type="datetimeFigureOut">
              <a:rPr kumimoji="1" lang="zh-CN" altLang="en-US" smtClean="0"/>
              <a:t>17/12/19</a:t>
            </a:fld>
            <a:endParaRPr kumimoji="1" lang="zh-CN" altLang="en-US"/>
          </a:p>
        </p:txBody>
      </p:sp>
      <p:sp>
        <p:nvSpPr>
          <p:cNvPr id="9" name="Shape 13"/>
          <p:cNvSpPr>
            <a:spLocks noGrp="1"/>
          </p:cNvSpPr>
          <p:nvPr>
            <p:ph type="ftr" sz="quarter" idx="12"/>
          </p:nvPr>
        </p:nvSpPr>
        <p:spPr>
          <a:xfrm>
            <a:off x="609600" y="6248400"/>
            <a:ext cx="5421313" cy="365125"/>
          </a:xfrm>
          <a:prstGeom prst="rect">
            <a:avLst/>
          </a:prstGeom>
        </p:spPr>
        <p:txBody>
          <a:bodyPr/>
          <a:lstStyle>
            <a:lvl1pPr>
              <a:defRPr/>
            </a:lvl1pPr>
          </a:lstStyle>
          <a:p>
            <a:endParaRPr kumimoji="1" lang="zh-CN" altLang="en-US"/>
          </a:p>
        </p:txBody>
      </p:sp>
    </p:spTree>
  </p:cSld>
  <p:clrMapOvr>
    <a:masterClrMapping/>
  </p:clrMapOvr>
  <p:transition>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Shape 1"/>
          <p:cNvSpPr>
            <a:spLocks noGrp="1"/>
          </p:cNvSpPr>
          <p:nvPr>
            <p:ph type="dt" sz="half" idx="10"/>
          </p:nvPr>
        </p:nvSpPr>
        <p:spPr>
          <a:xfrm>
            <a:off x="7686140" y="6433944"/>
            <a:ext cx="1076860" cy="300807"/>
          </a:xfrm>
          <a:prstGeom prst="rect">
            <a:avLst/>
          </a:prstGeom>
        </p:spPr>
        <p:txBody>
          <a:bodyPr/>
          <a:lstStyle>
            <a:lvl1pPr>
              <a:defRPr/>
            </a:lvl1pPr>
          </a:lstStyle>
          <a:p>
            <a:fld id="{8936C8FB-7ECC-DE4A-A5B2-9B177EEF54AE}" type="datetimeFigureOut">
              <a:rPr kumimoji="1" lang="zh-CN" altLang="en-US" smtClean="0"/>
              <a:t>17/12/19</a:t>
            </a:fld>
            <a:endParaRPr kumimoji="1" lang="zh-CN" altLang="en-US"/>
          </a:p>
        </p:txBody>
      </p:sp>
      <p:sp>
        <p:nvSpPr>
          <p:cNvPr id="3" name="Shape 2"/>
          <p:cNvSpPr>
            <a:spLocks noGrp="1"/>
          </p:cNvSpPr>
          <p:nvPr>
            <p:ph type="ftr" sz="quarter" idx="11"/>
          </p:nvPr>
        </p:nvSpPr>
        <p:spPr>
          <a:xfrm>
            <a:off x="609600" y="6248400"/>
            <a:ext cx="5421313" cy="365125"/>
          </a:xfrm>
          <a:prstGeom prst="rect">
            <a:avLst/>
          </a:prstGeom>
        </p:spPr>
        <p:txBody>
          <a:bodyPr/>
          <a:lstStyle>
            <a:lvl1pPr>
              <a:defRPr/>
            </a:lvl1pPr>
          </a:lstStyle>
          <a:p>
            <a:endParaRPr kumimoji="1" lang="zh-CN" altLang="en-US"/>
          </a:p>
        </p:txBody>
      </p:sp>
      <p:sp>
        <p:nvSpPr>
          <p:cNvPr id="4" name="Shape 3"/>
          <p:cNvSpPr>
            <a:spLocks noGrp="1"/>
          </p:cNvSpPr>
          <p:nvPr>
            <p:ph type="sldNum" sz="quarter" idx="12"/>
          </p:nvPr>
        </p:nvSpPr>
        <p:spPr>
          <a:xfrm>
            <a:off x="0" y="6248400"/>
            <a:ext cx="533400" cy="381000"/>
          </a:xfrm>
          <a:prstGeom prst="rect">
            <a:avLst/>
          </a:prstGeom>
        </p:spPr>
        <p:txBody>
          <a:bodyPr/>
          <a:lstStyle>
            <a:lvl1pPr>
              <a:defRPr sz="1400"/>
            </a:lvl1pPr>
          </a:lstStyle>
          <a:p>
            <a:fld id="{8005F1B8-AC9D-174B-9C86-EFD890507E0E}" type="slidenum">
              <a:rPr kumimoji="1" lang="zh-CN" altLang="en-US" smtClean="0"/>
              <a:t>‹#›</a:t>
            </a:fld>
            <a:endParaRPr kumimoji="1" lang="zh-CN" altLang="en-US"/>
          </a:p>
        </p:txBody>
      </p:sp>
    </p:spTree>
  </p:cSld>
  <p:clrMapOvr>
    <a:masterClrMapping/>
  </p:clrMapOvr>
  <p:transition>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zh-CN" altLang="en-US" smtClean="0"/>
              <a:t>单击此处编辑母版标题样式</a:t>
            </a:r>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9" name="Content Placeholder 8"/>
          <p:cNvSpPr>
            <a:spLocks noGrp="1"/>
          </p:cNvSpPr>
          <p:nvPr>
            <p:ph sz="quarter" idx="1"/>
          </p:nvPr>
        </p:nvSpPr>
        <p:spPr>
          <a:xfrm>
            <a:off x="2362200" y="1752600"/>
            <a:ext cx="6400800" cy="44196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Shape 4"/>
          <p:cNvSpPr>
            <a:spLocks noGrp="1"/>
          </p:cNvSpPr>
          <p:nvPr>
            <p:ph type="dt" sz="half" idx="10"/>
          </p:nvPr>
        </p:nvSpPr>
        <p:spPr>
          <a:xfrm>
            <a:off x="7686140" y="6433944"/>
            <a:ext cx="1076860" cy="300807"/>
          </a:xfrm>
          <a:prstGeom prst="rect">
            <a:avLst/>
          </a:prstGeom>
        </p:spPr>
        <p:txBody>
          <a:bodyPr/>
          <a:lstStyle>
            <a:lvl1pPr>
              <a:defRPr/>
            </a:lvl1pPr>
          </a:lstStyle>
          <a:p>
            <a:fld id="{8936C8FB-7ECC-DE4A-A5B2-9B177EEF54AE}" type="datetimeFigureOut">
              <a:rPr kumimoji="1" lang="zh-CN" altLang="en-US" smtClean="0"/>
              <a:t>17/12/19</a:t>
            </a:fld>
            <a:endParaRPr kumimoji="1" lang="zh-CN" altLang="en-US"/>
          </a:p>
        </p:txBody>
      </p:sp>
      <p:sp>
        <p:nvSpPr>
          <p:cNvPr id="6" name="Shape 5"/>
          <p:cNvSpPr>
            <a:spLocks noGrp="1"/>
          </p:cNvSpPr>
          <p:nvPr>
            <p:ph type="ftr" sz="quarter" idx="11"/>
          </p:nvPr>
        </p:nvSpPr>
        <p:spPr>
          <a:xfrm>
            <a:off x="609600" y="6248400"/>
            <a:ext cx="5421313" cy="365125"/>
          </a:xfrm>
          <a:prstGeom prst="rect">
            <a:avLst/>
          </a:prstGeom>
        </p:spPr>
        <p:txBody>
          <a:bodyPr/>
          <a:lstStyle>
            <a:lvl1pPr>
              <a:defRPr/>
            </a:lvl1pPr>
          </a:lstStyle>
          <a:p>
            <a:endParaRPr kumimoji="1" lang="zh-CN" altLang="en-US"/>
          </a:p>
        </p:txBody>
      </p:sp>
    </p:spTree>
  </p:cSld>
  <p:clrMapOvr>
    <a:masterClrMapping/>
  </p:clrMapOvr>
  <p:transition>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zh-CN">
              <a:solidFill>
                <a:srgbClr val="FFFFFF"/>
              </a:solidFill>
              <a:ea typeface="宋体" pitchFamily="2" charset="-122"/>
            </a:endParaRPr>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zh-CN">
              <a:solidFill>
                <a:srgbClr val="FFFFFF"/>
              </a:solidFill>
              <a:ea typeface="宋体" pitchFamily="2" charset="-122"/>
            </a:endParaRPr>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zh-CN">
              <a:solidFill>
                <a:srgbClr val="FFFFFF"/>
              </a:solidFill>
              <a:ea typeface="宋体" pitchFamily="2" charset="-122"/>
            </a:endParaRPr>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zh-CN">
              <a:solidFill>
                <a:srgbClr val="FFFFFF"/>
              </a:solidFill>
              <a:ea typeface="宋体" pitchFamily="2" charset="-122"/>
            </a:endParaRPr>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CN" altLang="en-US" smtClean="0"/>
              <a:t>单击此处编辑母版文本样式</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zh-CN" altLang="en-US" noProof="0" smtClean="0"/>
              <a:t>将图片拖动到占位符，或单击添加图标</a:t>
            </a:r>
            <a:endParaRPr lang="en-US" noProof="0" dirty="0"/>
          </a:p>
        </p:txBody>
      </p:sp>
      <p:sp>
        <p:nvSpPr>
          <p:cNvPr id="9" name="Shape 11"/>
          <p:cNvSpPr>
            <a:spLocks noGrp="1"/>
          </p:cNvSpPr>
          <p:nvPr>
            <p:ph type="dt" sz="half" idx="10"/>
          </p:nvPr>
        </p:nvSpPr>
        <p:spPr>
          <a:xfrm>
            <a:off x="6248400" y="6248400"/>
            <a:ext cx="2667000" cy="365125"/>
          </a:xfrm>
          <a:prstGeom prst="rect">
            <a:avLst/>
          </a:prstGeom>
        </p:spPr>
        <p:txBody>
          <a:bodyPr/>
          <a:lstStyle>
            <a:lvl1pPr>
              <a:defRPr/>
            </a:lvl1pPr>
          </a:lstStyle>
          <a:p>
            <a:fld id="{8936C8FB-7ECC-DE4A-A5B2-9B177EEF54AE}" type="datetimeFigureOut">
              <a:rPr kumimoji="1" lang="zh-CN" altLang="en-US" smtClean="0"/>
              <a:t>17/12/19</a:t>
            </a:fld>
            <a:endParaRPr kumimoji="1" lang="zh-CN" altLang="en-US"/>
          </a:p>
        </p:txBody>
      </p:sp>
      <p:sp>
        <p:nvSpPr>
          <p:cNvPr id="10" name="Shape 12"/>
          <p:cNvSpPr>
            <a:spLocks noGrp="1"/>
          </p:cNvSpPr>
          <p:nvPr>
            <p:ph type="sldNum" sz="quarter" idx="11"/>
          </p:nvPr>
        </p:nvSpPr>
        <p:spPr>
          <a:xfrm>
            <a:off x="0" y="4667250"/>
            <a:ext cx="1447800" cy="663575"/>
          </a:xfrm>
          <a:prstGeom prst="rect">
            <a:avLst/>
          </a:prstGeom>
        </p:spPr>
        <p:txBody>
          <a:bodyPr/>
          <a:lstStyle>
            <a:lvl1pPr>
              <a:defRPr sz="2800">
                <a:solidFill>
                  <a:srgbClr val="FFFFFF"/>
                </a:solidFill>
              </a:defRPr>
            </a:lvl1pPr>
          </a:lstStyle>
          <a:p>
            <a:fld id="{8005F1B8-AC9D-174B-9C86-EFD890507E0E}" type="slidenum">
              <a:rPr kumimoji="1" lang="zh-CN" altLang="en-US" smtClean="0"/>
              <a:t>‹#›</a:t>
            </a:fld>
            <a:endParaRPr kumimoji="1" lang="zh-CN" altLang="en-US"/>
          </a:p>
        </p:txBody>
      </p:sp>
      <p:sp>
        <p:nvSpPr>
          <p:cNvPr id="11" name="Shape 13"/>
          <p:cNvSpPr>
            <a:spLocks noGrp="1"/>
          </p:cNvSpPr>
          <p:nvPr>
            <p:ph type="ftr" sz="quarter" idx="12"/>
          </p:nvPr>
        </p:nvSpPr>
        <p:spPr>
          <a:xfrm>
            <a:off x="1600200" y="6248400"/>
            <a:ext cx="4572000" cy="365125"/>
          </a:xfrm>
          <a:prstGeom prst="rect">
            <a:avLst/>
          </a:prstGeom>
        </p:spPr>
        <p:txBody>
          <a:bodyPr/>
          <a:lstStyle>
            <a:lvl1pPr>
              <a:defRPr/>
            </a:lvl1pPr>
          </a:lstStyle>
          <a:p>
            <a:endParaRPr kumimoji="1" lang="zh-CN" altLang="en-US"/>
          </a:p>
        </p:txBody>
      </p:sp>
    </p:spTree>
  </p:cSld>
  <p:clrMapOvr>
    <a:overrideClrMapping bg1="lt1" tx1="dk1" bg2="lt2" tx2="dk2" accent1="accent1" accent2="accent2" accent3="accent3" accent4="accent4" accent5="accent5" accent6="accent6" hlink="hlink" folHlink="folHlink"/>
  </p:clrMapOvr>
  <p:transition>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Rectangle 9"/>
          <p:cNvSpPr>
            <a:spLocks noGrp="1"/>
          </p:cNvSpPr>
          <p:nvPr>
            <p:ph type="dt" sz="half" idx="10"/>
          </p:nvPr>
        </p:nvSpPr>
        <p:spPr>
          <a:xfrm>
            <a:off x="7686140" y="6433944"/>
            <a:ext cx="1076860" cy="300807"/>
          </a:xfrm>
          <a:prstGeom prst="rect">
            <a:avLst/>
          </a:prstGeom>
        </p:spPr>
        <p:txBody>
          <a:bodyPr/>
          <a:lstStyle>
            <a:lvl1pPr>
              <a:defRPr/>
            </a:lvl1pPr>
          </a:lstStyle>
          <a:p>
            <a:fld id="{8936C8FB-7ECC-DE4A-A5B2-9B177EEF54AE}" type="datetimeFigureOut">
              <a:rPr kumimoji="1" lang="zh-CN" altLang="en-US" smtClean="0"/>
              <a:t>17/12/19</a:t>
            </a:fld>
            <a:endParaRPr kumimoji="1" lang="zh-CN" altLang="en-US"/>
          </a:p>
        </p:txBody>
      </p:sp>
      <p:sp>
        <p:nvSpPr>
          <p:cNvPr id="5" name="Rectangle 10"/>
          <p:cNvSpPr>
            <a:spLocks noGrp="1"/>
          </p:cNvSpPr>
          <p:nvPr>
            <p:ph type="ftr" sz="quarter" idx="11"/>
          </p:nvPr>
        </p:nvSpPr>
        <p:spPr>
          <a:xfrm>
            <a:off x="609600" y="6248400"/>
            <a:ext cx="5421313" cy="365125"/>
          </a:xfrm>
          <a:prstGeom prst="rect">
            <a:avLst/>
          </a:prstGeom>
        </p:spPr>
        <p:txBody>
          <a:bodyPr/>
          <a:lstStyle>
            <a:lvl1pPr>
              <a:defRPr/>
            </a:lvl1pPr>
          </a:lstStyle>
          <a:p>
            <a:endParaRPr kumimoji="1" lang="zh-CN" altLang="en-US"/>
          </a:p>
        </p:txBody>
      </p:sp>
    </p:spTree>
  </p:cSld>
  <p:clrMapOvr>
    <a:masterClrMapping/>
  </p:clrMapOvr>
  <p:transition>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1"/>
          <p:cNvSpPr>
            <a:spLocks noGrp="1"/>
          </p:cNvSpPr>
          <p:nvPr>
            <p:ph type="title"/>
          </p:nvPr>
        </p:nvSpPr>
        <p:spPr bwMode="auto">
          <a:xfrm>
            <a:off x="284053" y="178464"/>
            <a:ext cx="8655261" cy="7908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27" name="Rectangle 12"/>
          <p:cNvSpPr>
            <a:spLocks noGrp="1"/>
          </p:cNvSpPr>
          <p:nvPr>
            <p:ph type="body" idx="1"/>
          </p:nvPr>
        </p:nvSpPr>
        <p:spPr bwMode="auto">
          <a:xfrm>
            <a:off x="284053" y="1370347"/>
            <a:ext cx="8655262" cy="53644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zh-CN">
              <a:solidFill>
                <a:srgbClr val="FFFFFF"/>
              </a:solidFill>
              <a:ea typeface="宋体" pitchFamily="2" charset="-122"/>
            </a:endParaRPr>
          </a:p>
        </p:txBody>
      </p:sp>
      <p:sp>
        <p:nvSpPr>
          <p:cNvPr id="9" name="Rectangle 8"/>
          <p:cNvSpPr/>
          <p:nvPr/>
        </p:nvSpPr>
        <p:spPr>
          <a:xfrm>
            <a:off x="0" y="937153"/>
            <a:ext cx="9144000" cy="172806"/>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zh-CN">
              <a:solidFill>
                <a:srgbClr val="FFFFFF"/>
              </a:solidFill>
              <a:ea typeface="宋体"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sz="4400" kern="1200">
          <a:solidFill>
            <a:schemeClr val="tx2"/>
          </a:solidFill>
          <a:latin typeface="+mj-lt"/>
          <a:ea typeface="MS PGothic" pitchFamily="34" charset="-128"/>
          <a:cs typeface="MS PGothic" charset="0"/>
        </a:defRPr>
      </a:lvl1pPr>
      <a:lvl2pPr algn="l" rtl="0" eaLnBrk="1" fontAlgn="base" hangingPunct="1">
        <a:spcBef>
          <a:spcPct val="0"/>
        </a:spcBef>
        <a:spcAft>
          <a:spcPct val="0"/>
        </a:spcAft>
        <a:defRPr sz="4400">
          <a:solidFill>
            <a:schemeClr val="tx2"/>
          </a:solidFill>
          <a:latin typeface="Tw Cen MT" pitchFamily="34" charset="0"/>
          <a:ea typeface="MS PGothic" pitchFamily="34" charset="-128"/>
          <a:cs typeface="MS PGothic" charset="0"/>
        </a:defRPr>
      </a:lvl2pPr>
      <a:lvl3pPr algn="l" rtl="0" eaLnBrk="1" fontAlgn="base" hangingPunct="1">
        <a:spcBef>
          <a:spcPct val="0"/>
        </a:spcBef>
        <a:spcAft>
          <a:spcPct val="0"/>
        </a:spcAft>
        <a:defRPr sz="4400">
          <a:solidFill>
            <a:schemeClr val="tx2"/>
          </a:solidFill>
          <a:latin typeface="Tw Cen MT" pitchFamily="34" charset="0"/>
          <a:ea typeface="MS PGothic" pitchFamily="34" charset="-128"/>
          <a:cs typeface="MS PGothic" charset="0"/>
        </a:defRPr>
      </a:lvl3pPr>
      <a:lvl4pPr algn="l" rtl="0" eaLnBrk="1" fontAlgn="base" hangingPunct="1">
        <a:spcBef>
          <a:spcPct val="0"/>
        </a:spcBef>
        <a:spcAft>
          <a:spcPct val="0"/>
        </a:spcAft>
        <a:defRPr sz="4400">
          <a:solidFill>
            <a:schemeClr val="tx2"/>
          </a:solidFill>
          <a:latin typeface="Tw Cen MT" pitchFamily="34" charset="0"/>
          <a:ea typeface="MS PGothic" pitchFamily="34" charset="-128"/>
          <a:cs typeface="MS PGothic" charset="0"/>
        </a:defRPr>
      </a:lvl4pPr>
      <a:lvl5pPr algn="l" rtl="0" eaLnBrk="1" fontAlgn="base" hangingPunct="1">
        <a:spcBef>
          <a:spcPct val="0"/>
        </a:spcBef>
        <a:spcAft>
          <a:spcPct val="0"/>
        </a:spcAft>
        <a:defRPr sz="4400">
          <a:solidFill>
            <a:schemeClr val="tx2"/>
          </a:solidFill>
          <a:latin typeface="Tw Cen MT" pitchFamily="34" charset="0"/>
          <a:ea typeface="MS PGothic" pitchFamily="34" charset="-128"/>
          <a:cs typeface="MS PGothic"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S PGothic" pitchFamily="34" charset="-128"/>
          <a:cs typeface="MS PGothic" charset="0"/>
        </a:defRPr>
      </a:lvl1pPr>
      <a:lvl2pPr marL="639763" indent="-273050" algn="l" rtl="0" eaLnBrk="1" fontAlgn="base" hangingPunct="1">
        <a:spcBef>
          <a:spcPts val="550"/>
        </a:spcBef>
        <a:spcAft>
          <a:spcPct val="0"/>
        </a:spcAft>
        <a:buClr>
          <a:schemeClr val="accent1"/>
        </a:buClr>
        <a:buSzPct val="70000"/>
        <a:buFont typeface="Wingdings" charset="2"/>
        <a:buChar char="Ø"/>
        <a:defRPr sz="2600" kern="1200">
          <a:solidFill>
            <a:schemeClr val="tx1"/>
          </a:solidFill>
          <a:latin typeface="+mn-lt"/>
          <a:ea typeface="MS PGothic" pitchFamily="34" charset="-128"/>
          <a:cs typeface="MS PGothic" charset="0"/>
        </a:defRPr>
      </a:lvl2pPr>
      <a:lvl3pPr marL="914400" indent="-228600" algn="l" rtl="0" eaLnBrk="1" fontAlgn="base" hangingPunct="1">
        <a:spcBef>
          <a:spcPts val="500"/>
        </a:spcBef>
        <a:spcAft>
          <a:spcPct val="0"/>
        </a:spcAft>
        <a:buClr>
          <a:schemeClr val="accent2"/>
        </a:buClr>
        <a:buSzPct val="75000"/>
        <a:buFont typeface="Wingdings" charset="2"/>
        <a:buChar char="ü"/>
        <a:defRPr sz="2300" kern="1200">
          <a:solidFill>
            <a:schemeClr val="tx1"/>
          </a:solidFill>
          <a:latin typeface="+mn-lt"/>
          <a:ea typeface="MS PGothic" pitchFamily="34" charset="-128"/>
          <a:cs typeface="MS PGothic" charset="0"/>
        </a:defRPr>
      </a:lvl3pPr>
      <a:lvl4pPr marL="1371600" indent="-228600" algn="l" rtl="0" eaLnBrk="1" fontAlgn="base" hangingPunct="1">
        <a:spcBef>
          <a:spcPts val="400"/>
        </a:spcBef>
        <a:spcAft>
          <a:spcPct val="0"/>
        </a:spcAft>
        <a:buClr>
          <a:srgbClr val="A5AB81"/>
        </a:buClr>
        <a:buSzPct val="75000"/>
        <a:buFont typeface="Wingdings" pitchFamily="2" charset="2"/>
        <a:buChar char=""/>
        <a:defRPr sz="2000" kern="1200">
          <a:solidFill>
            <a:schemeClr val="tx1"/>
          </a:solidFill>
          <a:latin typeface="+mn-lt"/>
          <a:ea typeface="MS PGothic" pitchFamily="34" charset="-128"/>
          <a:cs typeface="MS PGothic" charset="0"/>
        </a:defRPr>
      </a:lvl4pPr>
      <a:lvl5pPr marL="1828800" indent="-228600" algn="l" rtl="0" eaLnBrk="1" fontAlgn="base" hangingPunct="1">
        <a:spcBef>
          <a:spcPts val="400"/>
        </a:spcBef>
        <a:spcAft>
          <a:spcPct val="0"/>
        </a:spcAft>
        <a:buClr>
          <a:srgbClr val="D8B25C"/>
        </a:buClr>
        <a:buSzPct val="65000"/>
        <a:buFont typeface="Wingdings" pitchFamily="2" charset="2"/>
        <a:buChar char=""/>
        <a:defRPr sz="2000" kern="1200">
          <a:solidFill>
            <a:schemeClr val="tx1"/>
          </a:solidFill>
          <a:latin typeface="+mn-lt"/>
          <a:ea typeface="MS PGothic" pitchFamily="34" charset="-128"/>
          <a:cs typeface="MS PGothic" charset="0"/>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diagramColors" Target="../diagrams/colors2.xml"/><Relationship Id="rId12" Type="http://schemas.microsoft.com/office/2007/relationships/diagramDrawing" Target="../diagrams/drawing2.xml"/><Relationship Id="rId13" Type="http://schemas.openxmlformats.org/officeDocument/2006/relationships/diagramData" Target="../diagrams/data3.xml"/><Relationship Id="rId14" Type="http://schemas.openxmlformats.org/officeDocument/2006/relationships/diagramLayout" Target="../diagrams/layout3.xml"/><Relationship Id="rId15" Type="http://schemas.openxmlformats.org/officeDocument/2006/relationships/diagramQuickStyle" Target="../diagrams/quickStyle3.xml"/><Relationship Id="rId16" Type="http://schemas.openxmlformats.org/officeDocument/2006/relationships/diagramColors" Target="../diagrams/colors3.xml"/><Relationship Id="rId1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diagramData" Target="../diagrams/data2.xml"/><Relationship Id="rId9" Type="http://schemas.openxmlformats.org/officeDocument/2006/relationships/diagramLayout" Target="../diagrams/layout2.xml"/><Relationship Id="rId10"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oleObject" Target="../embeddings/oleObject1.bin"/><Relationship Id="rId5" Type="http://schemas.openxmlformats.org/officeDocument/2006/relationships/image" Target="../media/image2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emf"/><Relationship Id="rId5" Type="http://schemas.openxmlformats.org/officeDocument/2006/relationships/image" Target="../media/image38.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0.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jpe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44.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46.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7.emf"/></Relationships>
</file>

<file path=ppt/slides/_rels/slide33.xml.rels><?xml version="1.0" encoding="UTF-8" standalone="yes"?>
<Relationships xmlns="http://schemas.openxmlformats.org/package/2006/relationships"><Relationship Id="rId11" Type="http://schemas.openxmlformats.org/officeDocument/2006/relationships/image" Target="../media/image51.emf"/><Relationship Id="rId12" Type="http://schemas.openxmlformats.org/officeDocument/2006/relationships/image" Target="../media/image52.png"/><Relationship Id="rId13" Type="http://schemas.openxmlformats.org/officeDocument/2006/relationships/oleObject" Target="../embeddings/oleObject6.bin"/><Relationship Id="rId14" Type="http://schemas.openxmlformats.org/officeDocument/2006/relationships/image" Target="../media/image53.png"/><Relationship Id="rId15" Type="http://schemas.openxmlformats.org/officeDocument/2006/relationships/image" Target="../media/image54.png"/><Relationship Id="rId16" Type="http://schemas.openxmlformats.org/officeDocument/2006/relationships/image" Target="../media/image55.png"/><Relationship Id="rId17" Type="http://schemas.openxmlformats.org/officeDocument/2006/relationships/image" Target="../media/image56.png"/><Relationship Id="rId18" Type="http://schemas.openxmlformats.org/officeDocument/2006/relationships/image" Target="../media/image57.png"/><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26.xml"/><Relationship Id="rId4" Type="http://schemas.openxmlformats.org/officeDocument/2006/relationships/oleObject" Target="../embeddings/oleObject2.bin"/><Relationship Id="rId5" Type="http://schemas.openxmlformats.org/officeDocument/2006/relationships/image" Target="../media/image48.emf"/><Relationship Id="rId6" Type="http://schemas.openxmlformats.org/officeDocument/2006/relationships/oleObject" Target="../embeddings/oleObject3.bin"/><Relationship Id="rId7" Type="http://schemas.openxmlformats.org/officeDocument/2006/relationships/image" Target="../media/image49.emf"/><Relationship Id="rId8" Type="http://schemas.openxmlformats.org/officeDocument/2006/relationships/oleObject" Target="../embeddings/oleObject4.bin"/><Relationship Id="rId9" Type="http://schemas.openxmlformats.org/officeDocument/2006/relationships/image" Target="../media/image50.emf"/><Relationship Id="rId10"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8.png"/></Relationships>
</file>

<file path=ppt/slides/_rels/slide35.xml.rels><?xml version="1.0" encoding="UTF-8" standalone="yes"?>
<Relationships xmlns="http://schemas.openxmlformats.org/package/2006/relationships"><Relationship Id="rId3" Type="http://schemas.openxmlformats.org/officeDocument/2006/relationships/image" Target="../media/image59.png"/><Relationship Id="rId4" Type="http://schemas.openxmlformats.org/officeDocument/2006/relationships/image" Target="../media/image60.png"/><Relationship Id="rId5" Type="http://schemas.openxmlformats.org/officeDocument/2006/relationships/image" Target="../media/image6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image" Target="../media/image64.png"/><Relationship Id="rId6" Type="http://schemas.openxmlformats.org/officeDocument/2006/relationships/image" Target="../media/image65.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3" Type="http://schemas.openxmlformats.org/officeDocument/2006/relationships/image" Target="../media/image67.png"/><Relationship Id="rId4" Type="http://schemas.openxmlformats.org/officeDocument/2006/relationships/image" Target="../media/image68.png"/><Relationship Id="rId5" Type="http://schemas.openxmlformats.org/officeDocument/2006/relationships/image" Target="../media/image69.png"/><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1.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70.png"/></Relationships>
</file>

<file path=ppt/slides/_rels/slide4.xml.rels><?xml version="1.0" encoding="UTF-8" standalone="yes"?>
<Relationships xmlns="http://schemas.openxmlformats.org/package/2006/relationships"><Relationship Id="rId3" Type="http://schemas.openxmlformats.org/officeDocument/2006/relationships/image" Target="../media/image10.wmf"/><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image" Target="../media/image73.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72.png"/></Relationships>
</file>

<file path=ppt/slides/_rels/slide41.xml.rels><?xml version="1.0" encoding="UTF-8" standalone="yes"?>
<Relationships xmlns="http://schemas.openxmlformats.org/package/2006/relationships"><Relationship Id="rId3" Type="http://schemas.openxmlformats.org/officeDocument/2006/relationships/image" Target="../media/image74.png"/><Relationship Id="rId4" Type="http://schemas.openxmlformats.org/officeDocument/2006/relationships/image" Target="../media/image75.png"/><Relationship Id="rId5" Type="http://schemas.openxmlformats.org/officeDocument/2006/relationships/image" Target="../media/image76.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2.xml.rels><?xml version="1.0" encoding="UTF-8" standalone="yes"?>
<Relationships xmlns="http://schemas.openxmlformats.org/package/2006/relationships"><Relationship Id="rId3" Type="http://schemas.openxmlformats.org/officeDocument/2006/relationships/image" Target="../media/image78.png"/><Relationship Id="rId4" Type="http://schemas.openxmlformats.org/officeDocument/2006/relationships/image" Target="../media/image79.png"/><Relationship Id="rId5" Type="http://schemas.openxmlformats.org/officeDocument/2006/relationships/image" Target="../media/image80.png"/><Relationship Id="rId6" Type="http://schemas.openxmlformats.org/officeDocument/2006/relationships/image" Target="../media/image81.png"/><Relationship Id="rId1" Type="http://schemas.openxmlformats.org/officeDocument/2006/relationships/slideLayout" Target="../slideLayouts/slideLayout2.xml"/><Relationship Id="rId2" Type="http://schemas.openxmlformats.org/officeDocument/2006/relationships/image" Target="../media/image77.png"/></Relationships>
</file>

<file path=ppt/slides/_rels/slide43.xml.rels><?xml version="1.0" encoding="UTF-8" standalone="yes"?>
<Relationships xmlns="http://schemas.openxmlformats.org/package/2006/relationships"><Relationship Id="rId3" Type="http://schemas.openxmlformats.org/officeDocument/2006/relationships/image" Target="../media/image83.png"/><Relationship Id="rId4" Type="http://schemas.openxmlformats.org/officeDocument/2006/relationships/image" Target="../media/image84.png"/><Relationship Id="rId1" Type="http://schemas.openxmlformats.org/officeDocument/2006/relationships/slideLayout" Target="../slideLayouts/slideLayout2.xml"/><Relationship Id="rId2" Type="http://schemas.openxmlformats.org/officeDocument/2006/relationships/image" Target="../media/image82.png"/></Relationships>
</file>

<file path=ppt/slides/_rels/slide44.xml.rels><?xml version="1.0" encoding="UTF-8" standalone="yes"?>
<Relationships xmlns="http://schemas.openxmlformats.org/package/2006/relationships"><Relationship Id="rId3" Type="http://schemas.openxmlformats.org/officeDocument/2006/relationships/image" Target="../media/image85.png"/><Relationship Id="rId4" Type="http://schemas.openxmlformats.org/officeDocument/2006/relationships/image" Target="../media/image86.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8.png"/><Relationship Id="rId3" Type="http://schemas.openxmlformats.org/officeDocument/2006/relationships/image" Target="../media/image8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0.png"/><Relationship Id="rId3" Type="http://schemas.openxmlformats.org/officeDocument/2006/relationships/image" Target="../media/image9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jpe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505858"/>
            <a:ext cx="8064896" cy="2068286"/>
          </a:xfrm>
        </p:spPr>
        <p:txBody>
          <a:bodyPr/>
          <a:lstStyle/>
          <a:p>
            <a:r>
              <a:rPr kumimoji="1" lang="zh-CN" altLang="en-US" dirty="0" smtClean="0">
                <a:latin typeface="华文中宋"/>
                <a:ea typeface="华文中宋"/>
                <a:cs typeface="华文中宋"/>
              </a:rPr>
              <a:t>数据中心网络中流量控制与带宽分配</a:t>
            </a:r>
            <a:endParaRPr kumimoji="1" lang="zh-CN" altLang="en-US" dirty="0">
              <a:latin typeface="华文中宋"/>
              <a:ea typeface="华文中宋"/>
              <a:cs typeface="华文中宋"/>
            </a:endParaRPr>
          </a:p>
        </p:txBody>
      </p:sp>
      <p:sp>
        <p:nvSpPr>
          <p:cNvPr id="10" name="文本框 9"/>
          <p:cNvSpPr txBox="1"/>
          <p:nvPr/>
        </p:nvSpPr>
        <p:spPr>
          <a:xfrm>
            <a:off x="2921000" y="4009572"/>
            <a:ext cx="4898571" cy="1384995"/>
          </a:xfrm>
          <a:prstGeom prst="rect">
            <a:avLst/>
          </a:prstGeom>
          <a:noFill/>
        </p:spPr>
        <p:txBody>
          <a:bodyPr wrap="square" rtlCol="0">
            <a:spAutoFit/>
          </a:bodyPr>
          <a:lstStyle/>
          <a:p>
            <a:r>
              <a:rPr kumimoji="1" lang="zh-CN" altLang="en-US" sz="2800" b="1" dirty="0" smtClean="0">
                <a:latin typeface="华文楷体"/>
                <a:ea typeface="华文楷体"/>
                <a:cs typeface="华文楷体"/>
              </a:rPr>
              <a:t>答辩人：张</a:t>
            </a:r>
            <a:r>
              <a:rPr kumimoji="1" lang="en-US" altLang="zh-CN" sz="2800" b="1" dirty="0" smtClean="0">
                <a:latin typeface="华文楷体"/>
                <a:ea typeface="华文楷体"/>
                <a:cs typeface="华文楷体"/>
              </a:rPr>
              <a:t>    </a:t>
            </a:r>
            <a:r>
              <a:rPr kumimoji="1" lang="zh-CN" altLang="en-US" sz="2800" b="1" dirty="0" smtClean="0">
                <a:latin typeface="华文楷体"/>
                <a:ea typeface="华文楷体"/>
                <a:cs typeface="华文楷体"/>
              </a:rPr>
              <a:t>娇</a:t>
            </a:r>
            <a:endParaRPr kumimoji="1" lang="en-US" altLang="zh-CN" sz="2800" b="1" dirty="0" smtClean="0">
              <a:latin typeface="华文楷体"/>
              <a:ea typeface="华文楷体"/>
              <a:cs typeface="华文楷体"/>
            </a:endParaRPr>
          </a:p>
          <a:p>
            <a:r>
              <a:rPr kumimoji="1" lang="zh-CN" altLang="en-US" sz="2800" b="1" dirty="0" smtClean="0">
                <a:latin typeface="华文楷体"/>
                <a:ea typeface="华文楷体"/>
                <a:cs typeface="华文楷体"/>
              </a:rPr>
              <a:t>导</a:t>
            </a:r>
            <a:r>
              <a:rPr kumimoji="1" lang="en-US" altLang="zh-CN" sz="2800" b="1" dirty="0" smtClean="0">
                <a:latin typeface="华文楷体"/>
                <a:ea typeface="华文楷体"/>
                <a:cs typeface="华文楷体"/>
              </a:rPr>
              <a:t>    </a:t>
            </a:r>
            <a:r>
              <a:rPr kumimoji="1" lang="zh-CN" altLang="en-US" sz="2800" b="1" dirty="0" smtClean="0">
                <a:latin typeface="华文楷体"/>
                <a:ea typeface="华文楷体"/>
                <a:cs typeface="华文楷体"/>
              </a:rPr>
              <a:t>师：任丰原</a:t>
            </a:r>
            <a:r>
              <a:rPr kumimoji="1" lang="en-US" altLang="zh-CN" sz="2800" b="1" dirty="0" smtClean="0">
                <a:latin typeface="华文楷体"/>
                <a:ea typeface="华文楷体"/>
                <a:cs typeface="华文楷体"/>
              </a:rPr>
              <a:t> </a:t>
            </a:r>
            <a:r>
              <a:rPr kumimoji="1" lang="zh-CN" altLang="en-US" sz="2800" b="1" dirty="0" smtClean="0">
                <a:latin typeface="华文楷体"/>
                <a:ea typeface="华文楷体"/>
                <a:cs typeface="华文楷体"/>
              </a:rPr>
              <a:t>教授</a:t>
            </a:r>
            <a:endParaRPr kumimoji="1" lang="en-US" altLang="zh-CN" sz="2800" b="1" dirty="0" smtClean="0">
              <a:latin typeface="华文楷体"/>
              <a:ea typeface="华文楷体"/>
              <a:cs typeface="华文楷体"/>
            </a:endParaRPr>
          </a:p>
          <a:p>
            <a:r>
              <a:rPr kumimoji="1" lang="zh-CN" altLang="en-US" sz="2800" b="1" dirty="0" smtClean="0">
                <a:latin typeface="华文楷体"/>
                <a:ea typeface="华文楷体"/>
                <a:cs typeface="华文楷体"/>
              </a:rPr>
              <a:t>日</a:t>
            </a:r>
            <a:r>
              <a:rPr kumimoji="1" lang="en-US" altLang="zh-CN" sz="2800" b="1" dirty="0" smtClean="0">
                <a:latin typeface="华文楷体"/>
                <a:ea typeface="华文楷体"/>
                <a:cs typeface="华文楷体"/>
              </a:rPr>
              <a:t>    </a:t>
            </a:r>
            <a:r>
              <a:rPr kumimoji="1" lang="zh-CN" altLang="en-US" sz="2800" b="1" dirty="0" smtClean="0">
                <a:latin typeface="华文楷体"/>
                <a:ea typeface="华文楷体"/>
                <a:cs typeface="华文楷体"/>
              </a:rPr>
              <a:t>期：</a:t>
            </a:r>
            <a:r>
              <a:rPr kumimoji="1" lang="en-US" altLang="zh-CN" sz="2800" b="1" dirty="0" smtClean="0">
                <a:latin typeface="华文楷体"/>
                <a:ea typeface="华文楷体"/>
                <a:cs typeface="华文楷体"/>
              </a:rPr>
              <a:t>2014-03-12</a:t>
            </a:r>
            <a:endParaRPr kumimoji="1" lang="zh-CN" altLang="en-US" sz="2800" b="1" dirty="0">
              <a:latin typeface="华文楷体"/>
              <a:ea typeface="华文楷体"/>
              <a:cs typeface="华文楷体"/>
            </a:endParaRPr>
          </a:p>
        </p:txBody>
      </p:sp>
      <p:sp>
        <p:nvSpPr>
          <p:cNvPr id="11" name="文本框 10"/>
          <p:cNvSpPr txBox="1"/>
          <p:nvPr/>
        </p:nvSpPr>
        <p:spPr>
          <a:xfrm>
            <a:off x="1687286" y="489857"/>
            <a:ext cx="6277428" cy="707886"/>
          </a:xfrm>
          <a:prstGeom prst="rect">
            <a:avLst/>
          </a:prstGeom>
          <a:noFill/>
        </p:spPr>
        <p:txBody>
          <a:bodyPr wrap="square" rtlCol="0">
            <a:spAutoFit/>
          </a:bodyPr>
          <a:lstStyle/>
          <a:p>
            <a:r>
              <a:rPr kumimoji="1" lang="zh-CN" altLang="en-US" sz="4000" dirty="0" smtClean="0">
                <a:latin typeface="华文隶书"/>
                <a:ea typeface="华文隶书"/>
                <a:cs typeface="华文隶书"/>
              </a:rPr>
              <a:t>清华大学博士论文预答辩</a:t>
            </a:r>
            <a:endParaRPr kumimoji="1" lang="zh-CN" altLang="en-US" sz="4000" dirty="0">
              <a:latin typeface="华文隶书"/>
              <a:ea typeface="华文隶书"/>
              <a:cs typeface="华文隶书"/>
            </a:endParaRPr>
          </a:p>
        </p:txBody>
      </p:sp>
    </p:spTree>
    <p:extLst>
      <p:ext uri="{BB962C8B-B14F-4D97-AF65-F5344CB8AC3E}">
        <p14:creationId xmlns:p14="http://schemas.microsoft.com/office/powerpoint/2010/main" val="2817396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研究现状</a:t>
            </a:r>
            <a:endParaRPr kumimoji="1" lang="zh-CN" altLang="en-US" dirty="0"/>
          </a:p>
        </p:txBody>
      </p:sp>
      <p:graphicFrame>
        <p:nvGraphicFramePr>
          <p:cNvPr id="4" name="内容占位符 8"/>
          <p:cNvGraphicFramePr>
            <a:graphicFrameLocks/>
          </p:cNvGraphicFramePr>
          <p:nvPr>
            <p:extLst>
              <p:ext uri="{D42A27DB-BD31-4B8C-83A1-F6EECF244321}">
                <p14:modId xmlns:p14="http://schemas.microsoft.com/office/powerpoint/2010/main" val="3107928054"/>
              </p:ext>
            </p:extLst>
          </p:nvPr>
        </p:nvGraphicFramePr>
        <p:xfrm>
          <a:off x="539552" y="3241937"/>
          <a:ext cx="8153400" cy="18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内容占位符 8"/>
          <p:cNvGraphicFramePr>
            <a:graphicFrameLocks/>
          </p:cNvGraphicFramePr>
          <p:nvPr>
            <p:extLst>
              <p:ext uri="{D42A27DB-BD31-4B8C-83A1-F6EECF244321}">
                <p14:modId xmlns:p14="http://schemas.microsoft.com/office/powerpoint/2010/main" val="1826922347"/>
              </p:ext>
            </p:extLst>
          </p:nvPr>
        </p:nvGraphicFramePr>
        <p:xfrm>
          <a:off x="539552" y="1509680"/>
          <a:ext cx="8153400" cy="158417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文本框 5"/>
          <p:cNvSpPr txBox="1"/>
          <p:nvPr/>
        </p:nvSpPr>
        <p:spPr>
          <a:xfrm>
            <a:off x="3013295" y="1100304"/>
            <a:ext cx="2904996" cy="584776"/>
          </a:xfrm>
          <a:prstGeom prst="rect">
            <a:avLst/>
          </a:prstGeom>
          <a:noFill/>
        </p:spPr>
        <p:txBody>
          <a:bodyPr wrap="square" rtlCol="0">
            <a:spAutoFit/>
          </a:bodyPr>
          <a:lstStyle/>
          <a:p>
            <a:r>
              <a:rPr kumimoji="1" lang="en-US" altLang="zh-CN" sz="3200" b="1" dirty="0" smtClean="0">
                <a:latin typeface="+mn-ea"/>
              </a:rPr>
              <a:t>TCP </a:t>
            </a:r>
            <a:r>
              <a:rPr kumimoji="1" lang="en-US" altLang="zh-CN" sz="3200" b="1" dirty="0" err="1" smtClean="0">
                <a:latin typeface="+mn-ea"/>
              </a:rPr>
              <a:t>Incast</a:t>
            </a:r>
            <a:r>
              <a:rPr kumimoji="1" lang="zh-CN" altLang="en-US" sz="3200" b="1" dirty="0" smtClean="0">
                <a:latin typeface="+mn-ea"/>
              </a:rPr>
              <a:t>问题</a:t>
            </a:r>
            <a:endParaRPr kumimoji="1" lang="zh-CN" altLang="en-US" sz="3200" b="1" dirty="0">
              <a:latin typeface="+mn-ea"/>
            </a:endParaRPr>
          </a:p>
        </p:txBody>
      </p:sp>
      <p:sp>
        <p:nvSpPr>
          <p:cNvPr id="7" name="文本框 6"/>
          <p:cNvSpPr txBox="1"/>
          <p:nvPr/>
        </p:nvSpPr>
        <p:spPr>
          <a:xfrm>
            <a:off x="3013295" y="3093856"/>
            <a:ext cx="3672408" cy="584776"/>
          </a:xfrm>
          <a:prstGeom prst="rect">
            <a:avLst/>
          </a:prstGeom>
          <a:noFill/>
        </p:spPr>
        <p:txBody>
          <a:bodyPr wrap="square" rtlCol="0">
            <a:spAutoFit/>
          </a:bodyPr>
          <a:lstStyle/>
          <a:p>
            <a:r>
              <a:rPr kumimoji="1" lang="zh-CN" altLang="en-US" sz="3200" b="1" dirty="0" smtClean="0"/>
              <a:t>短流高延迟问题</a:t>
            </a:r>
            <a:endParaRPr kumimoji="1" lang="zh-CN" altLang="en-US" sz="3200" b="1" dirty="0"/>
          </a:p>
        </p:txBody>
      </p:sp>
      <p:sp>
        <p:nvSpPr>
          <p:cNvPr id="9" name="文本框 8"/>
          <p:cNvSpPr txBox="1"/>
          <p:nvPr/>
        </p:nvSpPr>
        <p:spPr>
          <a:xfrm>
            <a:off x="2084099" y="4749749"/>
            <a:ext cx="5618197" cy="584776"/>
          </a:xfrm>
          <a:prstGeom prst="rect">
            <a:avLst/>
          </a:prstGeom>
          <a:noFill/>
        </p:spPr>
        <p:txBody>
          <a:bodyPr wrap="square" rtlCol="0">
            <a:spAutoFit/>
          </a:bodyPr>
          <a:lstStyle/>
          <a:p>
            <a:r>
              <a:rPr kumimoji="1" lang="zh-CN" altLang="en-US" sz="3200" b="1" dirty="0" smtClean="0"/>
              <a:t>虚拟机迁移对业务性能影响</a:t>
            </a:r>
            <a:endParaRPr kumimoji="1" lang="zh-CN" altLang="en-US" sz="3200" b="1" dirty="0"/>
          </a:p>
        </p:txBody>
      </p:sp>
      <p:graphicFrame>
        <p:nvGraphicFramePr>
          <p:cNvPr id="10" name="内容占位符 8"/>
          <p:cNvGraphicFramePr>
            <a:graphicFrameLocks/>
          </p:cNvGraphicFramePr>
          <p:nvPr>
            <p:extLst>
              <p:ext uri="{D42A27DB-BD31-4B8C-83A1-F6EECF244321}">
                <p14:modId xmlns:p14="http://schemas.microsoft.com/office/powerpoint/2010/main" val="2394983412"/>
              </p:ext>
            </p:extLst>
          </p:nvPr>
        </p:nvGraphicFramePr>
        <p:xfrm>
          <a:off x="586041" y="5042137"/>
          <a:ext cx="8153400" cy="18002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413518053"/>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1993056" y="2082798"/>
            <a:ext cx="2934543" cy="3962396"/>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a:lstStyle/>
          <a:p>
            <a:r>
              <a:rPr lang="zh-CN" altLang="en-US" sz="2400" b="1" dirty="0" smtClean="0">
                <a:solidFill>
                  <a:srgbClr val="FF0000"/>
                </a:solidFill>
              </a:rPr>
              <a:t>关键问题</a:t>
            </a:r>
            <a:endParaRPr lang="zh-CN" altLang="en-US" sz="2400" b="1" dirty="0">
              <a:solidFill>
                <a:srgbClr val="FF0000"/>
              </a:solidFill>
            </a:endParaRPr>
          </a:p>
        </p:txBody>
      </p:sp>
      <p:sp>
        <p:nvSpPr>
          <p:cNvPr id="15" name="圆角矩形 14"/>
          <p:cNvSpPr/>
          <p:nvPr/>
        </p:nvSpPr>
        <p:spPr>
          <a:xfrm>
            <a:off x="5181597" y="2082798"/>
            <a:ext cx="3623734" cy="3962396"/>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a:lstStyle/>
          <a:p>
            <a:r>
              <a:rPr lang="zh-CN" altLang="en-US" sz="2400" b="1" dirty="0" smtClean="0">
                <a:solidFill>
                  <a:srgbClr val="FF0000"/>
                </a:solidFill>
              </a:rPr>
              <a:t>解决方案</a:t>
            </a:r>
            <a:endParaRPr lang="zh-CN" altLang="en-US" sz="2400" b="1" dirty="0">
              <a:solidFill>
                <a:srgbClr val="FF0000"/>
              </a:solidFill>
            </a:endParaRPr>
          </a:p>
        </p:txBody>
      </p:sp>
      <p:sp>
        <p:nvSpPr>
          <p:cNvPr id="2" name="标题 1"/>
          <p:cNvSpPr>
            <a:spLocks noGrp="1"/>
          </p:cNvSpPr>
          <p:nvPr>
            <p:ph type="title"/>
          </p:nvPr>
        </p:nvSpPr>
        <p:spPr/>
        <p:txBody>
          <a:bodyPr/>
          <a:lstStyle/>
          <a:p>
            <a:r>
              <a:rPr kumimoji="1" lang="zh-CN" altLang="en-US" dirty="0" smtClean="0"/>
              <a:t>研究内容</a:t>
            </a:r>
            <a:endParaRPr kumimoji="1" lang="zh-CN" altLang="en-US" dirty="0"/>
          </a:p>
        </p:txBody>
      </p:sp>
      <p:sp>
        <p:nvSpPr>
          <p:cNvPr id="3" name="内容占位符 2"/>
          <p:cNvSpPr>
            <a:spLocks noGrp="1"/>
          </p:cNvSpPr>
          <p:nvPr>
            <p:ph sz="quarter" idx="1"/>
          </p:nvPr>
        </p:nvSpPr>
        <p:spPr/>
        <p:txBody>
          <a:bodyPr/>
          <a:lstStyle/>
          <a:p>
            <a:r>
              <a:rPr kumimoji="1" lang="zh-CN" altLang="en-US" dirty="0"/>
              <a:t>针对三个关键问题进行建模分析和解决方案设计</a:t>
            </a:r>
          </a:p>
          <a:p>
            <a:endParaRPr kumimoji="1" lang="zh-CN" altLang="en-US" dirty="0"/>
          </a:p>
        </p:txBody>
      </p:sp>
      <p:sp>
        <p:nvSpPr>
          <p:cNvPr id="4" name="矩形 3"/>
          <p:cNvSpPr/>
          <p:nvPr/>
        </p:nvSpPr>
        <p:spPr>
          <a:xfrm>
            <a:off x="655324" y="2755044"/>
            <a:ext cx="822960" cy="1546014"/>
          </a:xfrm>
          <a:prstGeom prst="rect">
            <a:avLst/>
          </a:prstGeom>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zh-CN" altLang="en-US" sz="2400" b="1" dirty="0" smtClean="0">
                <a:solidFill>
                  <a:schemeClr val="tx1"/>
                </a:solidFill>
              </a:rPr>
              <a:t>流量控制</a:t>
            </a:r>
            <a:endParaRPr lang="zh-CN" altLang="en-US" sz="2400" b="1" dirty="0">
              <a:solidFill>
                <a:schemeClr val="tx1"/>
              </a:solidFill>
            </a:endParaRPr>
          </a:p>
        </p:txBody>
      </p:sp>
      <p:sp>
        <p:nvSpPr>
          <p:cNvPr id="5" name="矩形 4"/>
          <p:cNvSpPr/>
          <p:nvPr/>
        </p:nvSpPr>
        <p:spPr>
          <a:xfrm>
            <a:off x="655324" y="4927591"/>
            <a:ext cx="822960" cy="880534"/>
          </a:xfrm>
          <a:prstGeom prst="rect">
            <a:avLst/>
          </a:prstGeom>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zh-CN" altLang="en-US" sz="2400" b="1" dirty="0">
                <a:solidFill>
                  <a:schemeClr val="tx1"/>
                </a:solidFill>
              </a:rPr>
              <a:t>带宽分配</a:t>
            </a:r>
            <a:endParaRPr lang="en-US" altLang="zh-CN" sz="2400" b="1" dirty="0">
              <a:solidFill>
                <a:schemeClr val="tx1"/>
              </a:solidFill>
            </a:endParaRPr>
          </a:p>
        </p:txBody>
      </p:sp>
      <p:sp>
        <p:nvSpPr>
          <p:cNvPr id="6" name="矩形 5"/>
          <p:cNvSpPr/>
          <p:nvPr/>
        </p:nvSpPr>
        <p:spPr>
          <a:xfrm>
            <a:off x="2133603" y="2755044"/>
            <a:ext cx="2607747" cy="614680"/>
          </a:xfrm>
          <a:prstGeom prst="rect">
            <a:avLst/>
          </a:prstGeom>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altLang="zh-CN" sz="2400" b="1" dirty="0" smtClean="0">
                <a:solidFill>
                  <a:schemeClr val="tx1"/>
                </a:solidFill>
              </a:rPr>
              <a:t>TCP </a:t>
            </a:r>
            <a:r>
              <a:rPr lang="en-US" altLang="zh-CN" sz="2400" b="1" dirty="0" err="1" smtClean="0">
                <a:solidFill>
                  <a:schemeClr val="tx1"/>
                </a:solidFill>
              </a:rPr>
              <a:t>Incast</a:t>
            </a:r>
            <a:r>
              <a:rPr lang="zh-CN" altLang="en-US" sz="2400" b="1" dirty="0" smtClean="0">
                <a:solidFill>
                  <a:schemeClr val="tx1"/>
                </a:solidFill>
              </a:rPr>
              <a:t>问题</a:t>
            </a:r>
            <a:endParaRPr lang="en-US" altLang="zh-CN" sz="2400" b="1" dirty="0">
              <a:solidFill>
                <a:schemeClr val="tx1"/>
              </a:solidFill>
            </a:endParaRPr>
          </a:p>
        </p:txBody>
      </p:sp>
      <p:sp>
        <p:nvSpPr>
          <p:cNvPr id="7" name="矩形 6"/>
          <p:cNvSpPr/>
          <p:nvPr/>
        </p:nvSpPr>
        <p:spPr>
          <a:xfrm>
            <a:off x="5435598" y="2738114"/>
            <a:ext cx="3214699" cy="614680"/>
          </a:xfrm>
          <a:prstGeom prst="rect">
            <a:avLst/>
          </a:prstGeom>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zh-CN" altLang="en-US" sz="2400" b="1" dirty="0" smtClean="0">
                <a:solidFill>
                  <a:schemeClr val="tx1"/>
                </a:solidFill>
              </a:rPr>
              <a:t>吞吐量模型和</a:t>
            </a:r>
            <a:r>
              <a:rPr lang="en-US" altLang="zh-CN" sz="2400" b="1" dirty="0" smtClean="0">
                <a:solidFill>
                  <a:schemeClr val="tx1"/>
                </a:solidFill>
              </a:rPr>
              <a:t>GIP</a:t>
            </a:r>
            <a:r>
              <a:rPr lang="zh-CN" altLang="en-US" sz="2400" b="1" dirty="0" smtClean="0">
                <a:solidFill>
                  <a:schemeClr val="tx1"/>
                </a:solidFill>
              </a:rPr>
              <a:t>机制</a:t>
            </a:r>
            <a:endParaRPr lang="en-US" altLang="zh-CN" sz="2400" b="1" dirty="0">
              <a:solidFill>
                <a:schemeClr val="tx1"/>
              </a:solidFill>
            </a:endParaRPr>
          </a:p>
        </p:txBody>
      </p:sp>
      <p:sp>
        <p:nvSpPr>
          <p:cNvPr id="8" name="矩形 7"/>
          <p:cNvSpPr/>
          <p:nvPr/>
        </p:nvSpPr>
        <p:spPr>
          <a:xfrm>
            <a:off x="2133603" y="3993718"/>
            <a:ext cx="2607747" cy="614680"/>
          </a:xfrm>
          <a:prstGeom prst="rect">
            <a:avLst/>
          </a:prstGeom>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zh-CN" altLang="en-US" sz="2400" b="1" dirty="0" smtClean="0">
                <a:solidFill>
                  <a:schemeClr val="tx1"/>
                </a:solidFill>
              </a:rPr>
              <a:t>短流高延迟问题</a:t>
            </a:r>
            <a:endParaRPr lang="en-US" altLang="zh-CN" sz="2400" b="1" dirty="0">
              <a:solidFill>
                <a:schemeClr val="tx1"/>
              </a:solidFill>
            </a:endParaRPr>
          </a:p>
        </p:txBody>
      </p:sp>
      <p:sp>
        <p:nvSpPr>
          <p:cNvPr id="9" name="矩形 8"/>
          <p:cNvSpPr/>
          <p:nvPr/>
        </p:nvSpPr>
        <p:spPr>
          <a:xfrm>
            <a:off x="2133603" y="5193445"/>
            <a:ext cx="2607747" cy="614680"/>
          </a:xfrm>
          <a:prstGeom prst="rect">
            <a:avLst/>
          </a:prstGeom>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altLang="zh-CN" sz="2400" b="1" dirty="0" smtClean="0">
                <a:solidFill>
                  <a:schemeClr val="tx1"/>
                </a:solidFill>
              </a:rPr>
              <a:t>VM</a:t>
            </a:r>
            <a:r>
              <a:rPr lang="zh-CN" altLang="en-US" sz="2400" b="1" dirty="0" smtClean="0">
                <a:solidFill>
                  <a:schemeClr val="tx1"/>
                </a:solidFill>
              </a:rPr>
              <a:t>实时迁移延时</a:t>
            </a:r>
            <a:endParaRPr lang="en-US" altLang="zh-CN" sz="2400" b="1" dirty="0">
              <a:solidFill>
                <a:schemeClr val="tx1"/>
              </a:solidFill>
            </a:endParaRPr>
          </a:p>
        </p:txBody>
      </p:sp>
      <p:sp>
        <p:nvSpPr>
          <p:cNvPr id="10" name="矩形 9"/>
          <p:cNvSpPr/>
          <p:nvPr/>
        </p:nvSpPr>
        <p:spPr>
          <a:xfrm>
            <a:off x="5435598" y="3993718"/>
            <a:ext cx="3214699" cy="614680"/>
          </a:xfrm>
          <a:prstGeom prst="rect">
            <a:avLst/>
          </a:prstGeom>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altLang="zh-CN" sz="2400" b="1" dirty="0" smtClean="0">
                <a:solidFill>
                  <a:schemeClr val="tx1"/>
                </a:solidFill>
              </a:rPr>
              <a:t>SAB</a:t>
            </a:r>
            <a:r>
              <a:rPr lang="zh-CN" altLang="en-US" sz="2400" b="1" dirty="0" smtClean="0">
                <a:solidFill>
                  <a:schemeClr val="tx1"/>
                </a:solidFill>
              </a:rPr>
              <a:t>机制</a:t>
            </a:r>
            <a:endParaRPr lang="en-US" altLang="zh-CN" sz="2400" b="1" dirty="0">
              <a:solidFill>
                <a:schemeClr val="tx1"/>
              </a:solidFill>
            </a:endParaRPr>
          </a:p>
        </p:txBody>
      </p:sp>
      <p:sp>
        <p:nvSpPr>
          <p:cNvPr id="11" name="矩形 10"/>
          <p:cNvSpPr/>
          <p:nvPr/>
        </p:nvSpPr>
        <p:spPr>
          <a:xfrm>
            <a:off x="5435598" y="5193445"/>
            <a:ext cx="3214699" cy="614680"/>
          </a:xfrm>
          <a:prstGeom prst="rect">
            <a:avLst/>
          </a:prstGeom>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zh-CN" altLang="en-US" sz="2400" b="1" dirty="0" smtClean="0">
                <a:solidFill>
                  <a:schemeClr val="tx1"/>
                </a:solidFill>
              </a:rPr>
              <a:t>带宽模型和</a:t>
            </a:r>
            <a:r>
              <a:rPr lang="en-US" altLang="zh-CN" sz="2400" b="1" dirty="0" err="1" smtClean="0">
                <a:solidFill>
                  <a:schemeClr val="tx1"/>
                </a:solidFill>
              </a:rPr>
              <a:t>rSAB</a:t>
            </a:r>
            <a:r>
              <a:rPr lang="zh-CN" altLang="en-US" sz="2400" b="1" dirty="0" smtClean="0">
                <a:solidFill>
                  <a:schemeClr val="tx1"/>
                </a:solidFill>
              </a:rPr>
              <a:t>机制</a:t>
            </a:r>
            <a:endParaRPr lang="en-US" altLang="zh-CN" sz="2400" b="1" dirty="0">
              <a:solidFill>
                <a:schemeClr val="tx1"/>
              </a:solidFill>
            </a:endParaRPr>
          </a:p>
        </p:txBody>
      </p:sp>
      <p:sp>
        <p:nvSpPr>
          <p:cNvPr id="13" name="右箭头 12"/>
          <p:cNvSpPr/>
          <p:nvPr/>
        </p:nvSpPr>
        <p:spPr>
          <a:xfrm>
            <a:off x="1552788" y="3285062"/>
            <a:ext cx="389469" cy="479213"/>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14" name="右箭头 13"/>
          <p:cNvSpPr/>
          <p:nvPr/>
        </p:nvSpPr>
        <p:spPr>
          <a:xfrm>
            <a:off x="1552788" y="5159579"/>
            <a:ext cx="389469" cy="479213"/>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cxnSp>
        <p:nvCxnSpPr>
          <p:cNvPr id="16" name="直线连接符 15"/>
          <p:cNvCxnSpPr/>
          <p:nvPr/>
        </p:nvCxnSpPr>
        <p:spPr>
          <a:xfrm flipV="1">
            <a:off x="4741350" y="2977722"/>
            <a:ext cx="592650" cy="16930"/>
          </a:xfrm>
          <a:prstGeom prst="line">
            <a:avLst/>
          </a:prstGeom>
          <a:ln w="38100" cmpd="sng">
            <a:tailEnd type="triangle" w="lg"/>
          </a:ln>
        </p:spPr>
        <p:style>
          <a:lnRef idx="2">
            <a:schemeClr val="accent1"/>
          </a:lnRef>
          <a:fillRef idx="0">
            <a:schemeClr val="accent1"/>
          </a:fillRef>
          <a:effectRef idx="1">
            <a:schemeClr val="accent1"/>
          </a:effectRef>
          <a:fontRef idx="minor">
            <a:schemeClr val="tx1"/>
          </a:fontRef>
        </p:style>
      </p:cxnSp>
      <p:cxnSp>
        <p:nvCxnSpPr>
          <p:cNvPr id="19" name="直线连接符 18"/>
          <p:cNvCxnSpPr/>
          <p:nvPr/>
        </p:nvCxnSpPr>
        <p:spPr>
          <a:xfrm flipV="1">
            <a:off x="4758283" y="4281585"/>
            <a:ext cx="592650" cy="16930"/>
          </a:xfrm>
          <a:prstGeom prst="line">
            <a:avLst/>
          </a:prstGeom>
          <a:ln w="38100" cmpd="sng">
            <a:tailEnd type="triangle" w="lg"/>
          </a:ln>
        </p:spPr>
        <p:style>
          <a:lnRef idx="2">
            <a:schemeClr val="accent1"/>
          </a:lnRef>
          <a:fillRef idx="0">
            <a:schemeClr val="accent1"/>
          </a:fillRef>
          <a:effectRef idx="1">
            <a:schemeClr val="accent1"/>
          </a:effectRef>
          <a:fontRef idx="minor">
            <a:schemeClr val="tx1"/>
          </a:fontRef>
        </p:style>
      </p:cxnSp>
      <p:cxnSp>
        <p:nvCxnSpPr>
          <p:cNvPr id="20" name="直线连接符 19"/>
          <p:cNvCxnSpPr/>
          <p:nvPr/>
        </p:nvCxnSpPr>
        <p:spPr>
          <a:xfrm flipV="1">
            <a:off x="4758283" y="5449987"/>
            <a:ext cx="592650" cy="16930"/>
          </a:xfrm>
          <a:prstGeom prst="line">
            <a:avLst/>
          </a:prstGeom>
          <a:ln w="38100" cmpd="sng">
            <a:tailEnd type="triangle" w="lg"/>
          </a:ln>
        </p:spPr>
        <p:style>
          <a:lnRef idx="2">
            <a:schemeClr val="accent1"/>
          </a:lnRef>
          <a:fillRef idx="0">
            <a:schemeClr val="accent1"/>
          </a:fillRef>
          <a:effectRef idx="1">
            <a:schemeClr val="accent1"/>
          </a:effectRef>
          <a:fontRef idx="minor">
            <a:schemeClr val="tx1"/>
          </a:fontRef>
        </p:style>
      </p:cxnSp>
      <p:cxnSp>
        <p:nvCxnSpPr>
          <p:cNvPr id="21" name="直线连接符 20"/>
          <p:cNvCxnSpPr>
            <a:stCxn id="10" idx="2"/>
            <a:endCxn id="11" idx="0"/>
          </p:cNvCxnSpPr>
          <p:nvPr/>
        </p:nvCxnSpPr>
        <p:spPr>
          <a:xfrm>
            <a:off x="7042948" y="4608398"/>
            <a:ext cx="0" cy="585047"/>
          </a:xfrm>
          <a:prstGeom prst="line">
            <a:avLst/>
          </a:prstGeom>
          <a:ln w="38100" cmpd="sng">
            <a:tailEnd type="triangle" w="lg"/>
          </a:ln>
        </p:spPr>
        <p:style>
          <a:lnRef idx="2">
            <a:schemeClr val="accent1"/>
          </a:lnRef>
          <a:fillRef idx="0">
            <a:schemeClr val="accent1"/>
          </a:fillRef>
          <a:effectRef idx="1">
            <a:schemeClr val="accent1"/>
          </a:effectRef>
          <a:fontRef idx="minor">
            <a:schemeClr val="tx1"/>
          </a:fontRef>
        </p:style>
      </p:cxnSp>
      <p:cxnSp>
        <p:nvCxnSpPr>
          <p:cNvPr id="37" name="直线连接符 36"/>
          <p:cNvCxnSpPr/>
          <p:nvPr/>
        </p:nvCxnSpPr>
        <p:spPr>
          <a:xfrm>
            <a:off x="4736256" y="3195320"/>
            <a:ext cx="292944" cy="0"/>
          </a:xfrm>
          <a:prstGeom prst="line">
            <a:avLst/>
          </a:prstGeom>
          <a:ln w="38100" cmpd="sng">
            <a:headEnd type="none"/>
            <a:tailEnd type="none" w="lg"/>
          </a:ln>
        </p:spPr>
        <p:style>
          <a:lnRef idx="2">
            <a:schemeClr val="accent1"/>
          </a:lnRef>
          <a:fillRef idx="0">
            <a:schemeClr val="accent1"/>
          </a:fillRef>
          <a:effectRef idx="1">
            <a:schemeClr val="accent1"/>
          </a:effectRef>
          <a:fontRef idx="minor">
            <a:schemeClr val="tx1"/>
          </a:fontRef>
        </p:style>
      </p:cxnSp>
      <p:cxnSp>
        <p:nvCxnSpPr>
          <p:cNvPr id="43" name="直线连接符 42"/>
          <p:cNvCxnSpPr/>
          <p:nvPr/>
        </p:nvCxnSpPr>
        <p:spPr>
          <a:xfrm>
            <a:off x="5029200" y="3178387"/>
            <a:ext cx="0" cy="1105738"/>
          </a:xfrm>
          <a:prstGeom prst="line">
            <a:avLst/>
          </a:prstGeom>
          <a:ln w="38100" cmpd="sng">
            <a:headEnd type="none"/>
            <a:tailEnd type="non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7915756"/>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研究内容</a:t>
            </a:r>
            <a:r>
              <a:rPr kumimoji="1" lang="en-US" altLang="zh-CN" dirty="0" smtClean="0"/>
              <a:t>1</a:t>
            </a:r>
            <a:endParaRPr kumimoji="1" lang="zh-CN" altLang="en-US" dirty="0"/>
          </a:p>
        </p:txBody>
      </p:sp>
      <p:sp>
        <p:nvSpPr>
          <p:cNvPr id="4" name="文本框 3"/>
          <p:cNvSpPr txBox="1"/>
          <p:nvPr/>
        </p:nvSpPr>
        <p:spPr>
          <a:xfrm>
            <a:off x="305469" y="2655085"/>
            <a:ext cx="8410432" cy="646331"/>
          </a:xfrm>
          <a:prstGeom prst="rect">
            <a:avLst/>
          </a:prstGeom>
          <a:noFill/>
        </p:spPr>
        <p:txBody>
          <a:bodyPr wrap="square" rtlCol="0">
            <a:spAutoFit/>
          </a:bodyPr>
          <a:lstStyle/>
          <a:p>
            <a:pPr marL="0" lvl="1" algn="ctr"/>
            <a:r>
              <a:rPr kumimoji="1" lang="en-US" altLang="zh-CN" sz="3600" dirty="0" smtClean="0">
                <a:latin typeface="华文中宋"/>
                <a:ea typeface="华文中宋"/>
                <a:cs typeface="华文中宋"/>
              </a:rPr>
              <a:t>TCP </a:t>
            </a:r>
            <a:r>
              <a:rPr kumimoji="1" lang="en-US" altLang="zh-CN" sz="3600" dirty="0" err="1" smtClean="0">
                <a:latin typeface="华文中宋"/>
                <a:ea typeface="华文中宋"/>
                <a:cs typeface="华文中宋"/>
              </a:rPr>
              <a:t>Incast</a:t>
            </a:r>
            <a:r>
              <a:rPr kumimoji="1" lang="zh-CN" altLang="en-US" sz="3600" dirty="0" smtClean="0">
                <a:latin typeface="华文中宋"/>
                <a:ea typeface="华文中宋"/>
                <a:cs typeface="华文中宋"/>
              </a:rPr>
              <a:t>问题的建模分析</a:t>
            </a:r>
            <a:r>
              <a:rPr lang="en-US" altLang="zh-CN" sz="2800" b="1" dirty="0">
                <a:solidFill>
                  <a:schemeClr val="accent2">
                    <a:lumMod val="75000"/>
                  </a:schemeClr>
                </a:solidFill>
              </a:rPr>
              <a:t>[INFOCOM’</a:t>
            </a:r>
            <a:r>
              <a:rPr lang="en-US" altLang="zh-CN" sz="2800" b="1" dirty="0" smtClean="0">
                <a:solidFill>
                  <a:schemeClr val="accent2">
                    <a:lumMod val="75000"/>
                  </a:schemeClr>
                </a:solidFill>
              </a:rPr>
              <a:t>11]</a:t>
            </a:r>
            <a:endParaRPr lang="en-US" altLang="zh-CN" sz="2800" b="1" dirty="0">
              <a:solidFill>
                <a:schemeClr val="accent2">
                  <a:lumMod val="75000"/>
                </a:schemeClr>
              </a:solidFill>
            </a:endParaRPr>
          </a:p>
        </p:txBody>
      </p:sp>
    </p:spTree>
    <p:extLst>
      <p:ext uri="{BB962C8B-B14F-4D97-AF65-F5344CB8AC3E}">
        <p14:creationId xmlns:p14="http://schemas.microsoft.com/office/powerpoint/2010/main" val="1161486806"/>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TCP </a:t>
            </a:r>
            <a:r>
              <a:rPr kumimoji="1" lang="en-US" altLang="zh-CN" dirty="0" err="1" smtClean="0"/>
              <a:t>Incast</a:t>
            </a:r>
            <a:r>
              <a:rPr kumimoji="1" lang="zh-CN" altLang="en-US" dirty="0" smtClean="0"/>
              <a:t>问题的可能原因</a:t>
            </a:r>
            <a:endParaRPr kumimoji="1" lang="zh-CN" altLang="en-US" dirty="0"/>
          </a:p>
        </p:txBody>
      </p:sp>
      <p:sp>
        <p:nvSpPr>
          <p:cNvPr id="3" name="内容占位符 2"/>
          <p:cNvSpPr>
            <a:spLocks noGrp="1"/>
          </p:cNvSpPr>
          <p:nvPr>
            <p:ph sz="quarter" idx="1"/>
          </p:nvPr>
        </p:nvSpPr>
        <p:spPr/>
        <p:txBody>
          <a:bodyPr/>
          <a:lstStyle/>
          <a:p>
            <a:r>
              <a:rPr lang="zh-CN" altLang="en-US" dirty="0" smtClean="0"/>
              <a:t>直接导致吞吐量下降的原因</a:t>
            </a:r>
            <a:endParaRPr lang="en-US" altLang="zh-CN" dirty="0" smtClean="0"/>
          </a:p>
          <a:p>
            <a:pPr lvl="1"/>
            <a:r>
              <a:rPr lang="en-US" altLang="en-US" dirty="0" smtClean="0"/>
              <a:t>大量超时重传</a:t>
            </a:r>
            <a:endParaRPr lang="en-US" altLang="zh-CN" dirty="0" smtClean="0"/>
          </a:p>
          <a:p>
            <a:r>
              <a:rPr lang="zh-CN" altLang="en-US" dirty="0" smtClean="0"/>
              <a:t>引起超时重传的可能原因</a:t>
            </a:r>
            <a:r>
              <a:rPr lang="en-US" altLang="zh-CN" sz="1600" dirty="0" smtClean="0">
                <a:solidFill>
                  <a:srgbClr val="FF6600"/>
                </a:solidFill>
              </a:rPr>
              <a:t>[FAST</a:t>
            </a:r>
            <a:r>
              <a:rPr lang="en-US" altLang="zh-CN" sz="1600" dirty="0">
                <a:solidFill>
                  <a:srgbClr val="FF6600"/>
                </a:solidFill>
              </a:rPr>
              <a:t>’07</a:t>
            </a:r>
            <a:r>
              <a:rPr lang="en-US" altLang="zh-CN" sz="1600" dirty="0" smtClean="0">
                <a:solidFill>
                  <a:srgbClr val="FF6600"/>
                </a:solidFill>
              </a:rPr>
              <a:t>]</a:t>
            </a:r>
          </a:p>
          <a:p>
            <a:pPr lvl="1"/>
            <a:r>
              <a:rPr lang="zh-CN" altLang="en-US" dirty="0" smtClean="0"/>
              <a:t>交换机缓冲池太小</a:t>
            </a:r>
            <a:endParaRPr lang="en-US" altLang="zh-CN" dirty="0" smtClean="0"/>
          </a:p>
          <a:p>
            <a:pPr lvl="1"/>
            <a:r>
              <a:rPr lang="zh-CN" altLang="en-US" dirty="0" smtClean="0"/>
              <a:t>同步数据块太小</a:t>
            </a:r>
            <a:endParaRPr lang="en-US" altLang="zh-CN" dirty="0" smtClean="0"/>
          </a:p>
          <a:p>
            <a:pPr lvl="1"/>
            <a:r>
              <a:rPr lang="en-US" altLang="zh-CN" dirty="0" smtClean="0"/>
              <a:t>TCP</a:t>
            </a:r>
            <a:r>
              <a:rPr lang="zh-CN" altLang="en-US" dirty="0" smtClean="0"/>
              <a:t>协议问题</a:t>
            </a:r>
            <a:endParaRPr lang="en-US" altLang="zh-CN" dirty="0" smtClean="0"/>
          </a:p>
          <a:p>
            <a:pPr lvl="2"/>
            <a:r>
              <a:rPr lang="zh-CN" altLang="en-US" dirty="0" smtClean="0"/>
              <a:t>快速恢复</a:t>
            </a:r>
            <a:r>
              <a:rPr lang="en-US" altLang="zh-CN" dirty="0" smtClean="0"/>
              <a:t>/</a:t>
            </a:r>
            <a:r>
              <a:rPr lang="zh-CN" altLang="en-US" dirty="0" smtClean="0"/>
              <a:t>快速重传需要</a:t>
            </a:r>
            <a:r>
              <a:rPr lang="en-US" altLang="zh-CN" dirty="0" smtClean="0"/>
              <a:t>3</a:t>
            </a:r>
            <a:r>
              <a:rPr lang="zh-CN" altLang="en-US" dirty="0" smtClean="0"/>
              <a:t>个重复</a:t>
            </a:r>
            <a:r>
              <a:rPr lang="en-US" altLang="zh-CN" dirty="0" smtClean="0"/>
              <a:t>ACK</a:t>
            </a:r>
          </a:p>
          <a:p>
            <a:pPr lvl="2"/>
            <a:r>
              <a:rPr lang="zh-CN" altLang="en-US" dirty="0" smtClean="0"/>
              <a:t>慢启动</a:t>
            </a:r>
            <a:endParaRPr lang="en-US" altLang="zh-CN" dirty="0"/>
          </a:p>
          <a:p>
            <a:r>
              <a:rPr lang="zh-CN" altLang="en-US" dirty="0" smtClean="0"/>
              <a:t>超时重传导致吞吐量严重下降的原因</a:t>
            </a:r>
            <a:r>
              <a:rPr lang="en-US" altLang="zh-CN" sz="1600" dirty="0" smtClean="0">
                <a:solidFill>
                  <a:srgbClr val="FF6600"/>
                </a:solidFill>
              </a:rPr>
              <a:t>[SIGCOMM</a:t>
            </a:r>
            <a:r>
              <a:rPr lang="en-US" altLang="zh-CN" sz="1600" dirty="0">
                <a:solidFill>
                  <a:srgbClr val="FF6600"/>
                </a:solidFill>
              </a:rPr>
              <a:t>’09</a:t>
            </a:r>
            <a:r>
              <a:rPr lang="en-US" altLang="zh-CN" sz="1600" dirty="0" smtClean="0">
                <a:solidFill>
                  <a:srgbClr val="FF6600"/>
                </a:solidFill>
              </a:rPr>
              <a:t>]</a:t>
            </a:r>
          </a:p>
          <a:p>
            <a:pPr lvl="1"/>
            <a:r>
              <a:rPr lang="zh-CN" altLang="en-US" dirty="0" smtClean="0"/>
              <a:t>最小的超时重传计时器太小</a:t>
            </a:r>
            <a:endParaRPr lang="en-US" altLang="zh-CN" dirty="0"/>
          </a:p>
          <a:p>
            <a:endParaRPr kumimoji="1" lang="zh-CN" altLang="en-US" dirty="0"/>
          </a:p>
        </p:txBody>
      </p:sp>
    </p:spTree>
    <p:extLst>
      <p:ext uri="{BB962C8B-B14F-4D97-AF65-F5344CB8AC3E}">
        <p14:creationId xmlns:p14="http://schemas.microsoft.com/office/powerpoint/2010/main" val="1503289915"/>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两类超时重传</a:t>
            </a:r>
            <a:endParaRPr kumimoji="1" lang="zh-CN" altLang="en-US" dirty="0"/>
          </a:p>
        </p:txBody>
      </p:sp>
      <p:sp>
        <p:nvSpPr>
          <p:cNvPr id="3" name="内容占位符 2"/>
          <p:cNvSpPr>
            <a:spLocks noGrp="1"/>
          </p:cNvSpPr>
          <p:nvPr>
            <p:ph sz="quarter" idx="1"/>
          </p:nvPr>
        </p:nvSpPr>
        <p:spPr>
          <a:xfrm>
            <a:off x="305469" y="1221701"/>
            <a:ext cx="8649621" cy="3553499"/>
          </a:xfrm>
        </p:spPr>
        <p:txBody>
          <a:bodyPr/>
          <a:lstStyle/>
          <a:p>
            <a:r>
              <a:rPr kumimoji="1" lang="zh-CN" altLang="en-US" dirty="0" smtClean="0"/>
              <a:t>块尾超时和块头超时</a:t>
            </a:r>
            <a:endParaRPr kumimoji="1" lang="en-US" altLang="zh-CN" dirty="0" smtClean="0"/>
          </a:p>
        </p:txBody>
      </p:sp>
      <p:pic>
        <p:nvPicPr>
          <p:cNvPr id="5" name="Picture 2"/>
          <p:cNvPicPr>
            <a:picLocks noChangeAspect="1" noChangeArrowheads="1"/>
          </p:cNvPicPr>
          <p:nvPr/>
        </p:nvPicPr>
        <p:blipFill>
          <a:blip r:embed="rId3" cstate="print"/>
          <a:srcRect/>
          <a:stretch>
            <a:fillRect/>
          </a:stretch>
        </p:blipFill>
        <p:spPr bwMode="auto">
          <a:xfrm>
            <a:off x="305469" y="1693143"/>
            <a:ext cx="4562475" cy="3248025"/>
          </a:xfrm>
          <a:prstGeom prst="rect">
            <a:avLst/>
          </a:prstGeom>
          <a:noFill/>
          <a:ln w="9525">
            <a:noFill/>
            <a:miter lim="800000"/>
            <a:headEnd/>
            <a:tailEnd/>
          </a:ln>
        </p:spPr>
      </p:pic>
      <p:sp>
        <p:nvSpPr>
          <p:cNvPr id="6" name="爆炸形 1 5"/>
          <p:cNvSpPr/>
          <p:nvPr/>
        </p:nvSpPr>
        <p:spPr>
          <a:xfrm>
            <a:off x="1403648" y="4161438"/>
            <a:ext cx="575775" cy="779730"/>
          </a:xfrm>
          <a:prstGeom prst="irregularSeal1">
            <a:avLst/>
          </a:prstGeom>
          <a:solidFill>
            <a:schemeClr val="accent1">
              <a:alpha val="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zh-CN" altLang="en-US">
              <a:ln>
                <a:solidFill>
                  <a:srgbClr val="FF0000"/>
                </a:solidFill>
              </a:ln>
            </a:endParaRPr>
          </a:p>
        </p:txBody>
      </p:sp>
      <p:sp>
        <p:nvSpPr>
          <p:cNvPr id="7" name="TextBox 45"/>
          <p:cNvSpPr txBox="1">
            <a:spLocks noChangeArrowheads="1"/>
          </p:cNvSpPr>
          <p:nvPr/>
        </p:nvSpPr>
        <p:spPr bwMode="auto">
          <a:xfrm>
            <a:off x="763839" y="3727462"/>
            <a:ext cx="1369764" cy="400110"/>
          </a:xfrm>
          <a:prstGeom prst="rect">
            <a:avLst/>
          </a:prstGeom>
          <a:noFill/>
          <a:ln w="9525">
            <a:noFill/>
            <a:miter lim="800000"/>
            <a:headEnd/>
            <a:tailEnd/>
          </a:ln>
        </p:spPr>
        <p:txBody>
          <a:bodyPr wrap="square">
            <a:spAutoFit/>
          </a:bodyPr>
          <a:lstStyle/>
          <a:p>
            <a:r>
              <a:rPr lang="zh-CN" altLang="en-US" sz="2000" b="1" dirty="0" smtClean="0">
                <a:solidFill>
                  <a:srgbClr val="FF0000"/>
                </a:solidFill>
                <a:latin typeface="Calibri" pitchFamily="34" charset="0"/>
              </a:rPr>
              <a:t>块尾超时</a:t>
            </a:r>
            <a:endParaRPr lang="en-US" altLang="zh-CN" sz="2000" b="1" dirty="0">
              <a:solidFill>
                <a:srgbClr val="FF0000"/>
              </a:solidFill>
              <a:latin typeface="Calibri" pitchFamily="34" charset="0"/>
            </a:endParaRPr>
          </a:p>
        </p:txBody>
      </p:sp>
      <p:pic>
        <p:nvPicPr>
          <p:cNvPr id="8" name="Picture 3"/>
          <p:cNvPicPr>
            <a:picLocks noChangeAspect="1" noChangeArrowheads="1"/>
          </p:cNvPicPr>
          <p:nvPr/>
        </p:nvPicPr>
        <p:blipFill>
          <a:blip r:embed="rId4" cstate="print"/>
          <a:srcRect/>
          <a:stretch>
            <a:fillRect/>
          </a:stretch>
        </p:blipFill>
        <p:spPr bwMode="auto">
          <a:xfrm>
            <a:off x="4788024" y="1856854"/>
            <a:ext cx="4063305" cy="3134866"/>
          </a:xfrm>
          <a:prstGeom prst="rect">
            <a:avLst/>
          </a:prstGeom>
          <a:noFill/>
          <a:ln w="9525">
            <a:noFill/>
            <a:miter lim="800000"/>
            <a:headEnd/>
            <a:tailEnd/>
          </a:ln>
        </p:spPr>
      </p:pic>
      <p:sp>
        <p:nvSpPr>
          <p:cNvPr id="9" name="爆炸形 1 8"/>
          <p:cNvSpPr/>
          <p:nvPr/>
        </p:nvSpPr>
        <p:spPr>
          <a:xfrm>
            <a:off x="7164288" y="2255416"/>
            <a:ext cx="575775" cy="779730"/>
          </a:xfrm>
          <a:prstGeom prst="irregularSeal1">
            <a:avLst/>
          </a:prstGeom>
          <a:solidFill>
            <a:schemeClr val="accent1">
              <a:alpha val="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zh-CN" altLang="en-US">
              <a:ln>
                <a:solidFill>
                  <a:srgbClr val="FF0000"/>
                </a:solidFill>
              </a:ln>
            </a:endParaRPr>
          </a:p>
        </p:txBody>
      </p:sp>
      <p:sp>
        <p:nvSpPr>
          <p:cNvPr id="10" name="TextBox 45"/>
          <p:cNvSpPr txBox="1">
            <a:spLocks noChangeArrowheads="1"/>
          </p:cNvSpPr>
          <p:nvPr/>
        </p:nvSpPr>
        <p:spPr bwMode="auto">
          <a:xfrm>
            <a:off x="6011335" y="2255416"/>
            <a:ext cx="1267379" cy="400110"/>
          </a:xfrm>
          <a:prstGeom prst="rect">
            <a:avLst/>
          </a:prstGeom>
          <a:noFill/>
          <a:ln w="9525">
            <a:noFill/>
            <a:miter lim="800000"/>
            <a:headEnd/>
            <a:tailEnd/>
          </a:ln>
        </p:spPr>
        <p:txBody>
          <a:bodyPr wrap="square">
            <a:spAutoFit/>
          </a:bodyPr>
          <a:lstStyle/>
          <a:p>
            <a:r>
              <a:rPr lang="zh-CN" altLang="en-US" sz="2000" b="1" dirty="0" smtClean="0">
                <a:solidFill>
                  <a:srgbClr val="FF0000"/>
                </a:solidFill>
                <a:latin typeface="Calibri" pitchFamily="34" charset="0"/>
              </a:rPr>
              <a:t>块头超时</a:t>
            </a:r>
            <a:endParaRPr lang="en-US" altLang="zh-CN" sz="2000" b="1" dirty="0">
              <a:solidFill>
                <a:srgbClr val="FF0000"/>
              </a:solidFill>
              <a:latin typeface="Calibri" pitchFamily="34" charset="0"/>
            </a:endParaRPr>
          </a:p>
        </p:txBody>
      </p:sp>
      <p:grpSp>
        <p:nvGrpSpPr>
          <p:cNvPr id="4" name="组 3"/>
          <p:cNvGrpSpPr/>
          <p:nvPr/>
        </p:nvGrpSpPr>
        <p:grpSpPr>
          <a:xfrm>
            <a:off x="440267" y="5550777"/>
            <a:ext cx="1694011" cy="457200"/>
            <a:chOff x="440267" y="5550777"/>
            <a:chExt cx="1694011" cy="457200"/>
          </a:xfrm>
        </p:grpSpPr>
        <p:sp>
          <p:nvSpPr>
            <p:cNvPr id="12" name="矩形 11"/>
            <p:cNvSpPr/>
            <p:nvPr/>
          </p:nvSpPr>
          <p:spPr>
            <a:xfrm flipH="1">
              <a:off x="440267" y="5550777"/>
              <a:ext cx="246202" cy="4572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pPr>
                <a:defRPr/>
              </a:pPr>
              <a:endParaRPr kumimoji="0" lang="zh-CN" altLang="en-US" sz="1800">
                <a:solidFill>
                  <a:srgbClr val="FFFFFF"/>
                </a:solidFill>
                <a:latin typeface="Arial" charset="0"/>
                <a:ea typeface="宋体" charset="0"/>
                <a:cs typeface="Arial" charset="0"/>
              </a:endParaRPr>
            </a:p>
          </p:txBody>
        </p:sp>
        <p:sp>
          <p:nvSpPr>
            <p:cNvPr id="13" name="矩形 12"/>
            <p:cNvSpPr/>
            <p:nvPr/>
          </p:nvSpPr>
          <p:spPr>
            <a:xfrm flipH="1">
              <a:off x="1134535" y="5550777"/>
              <a:ext cx="246202" cy="4572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pPr>
                <a:defRPr/>
              </a:pPr>
              <a:endParaRPr kumimoji="0" lang="zh-CN" altLang="en-US" sz="1800">
                <a:solidFill>
                  <a:srgbClr val="FFFFFF"/>
                </a:solidFill>
                <a:latin typeface="Arial" charset="0"/>
                <a:ea typeface="宋体" charset="0"/>
                <a:cs typeface="Arial" charset="0"/>
              </a:endParaRPr>
            </a:p>
          </p:txBody>
        </p:sp>
        <p:sp>
          <p:nvSpPr>
            <p:cNvPr id="14" name="文本框 15"/>
            <p:cNvSpPr txBox="1">
              <a:spLocks noChangeArrowheads="1"/>
            </p:cNvSpPr>
            <p:nvPr/>
          </p:nvSpPr>
          <p:spPr bwMode="auto">
            <a:xfrm>
              <a:off x="1107575" y="5550777"/>
              <a:ext cx="196962"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Myriad Pro" charset="0"/>
                  <a:ea typeface="宋体" charset="0"/>
                  <a:cs typeface="Arial" charset="0"/>
                </a:defRPr>
              </a:lvl1pPr>
              <a:lvl2pPr marL="742950" indent="-285750">
                <a:defRPr kumimoji="1" sz="2400">
                  <a:solidFill>
                    <a:schemeClr val="tx1"/>
                  </a:solidFill>
                  <a:latin typeface="Myriad Pro" charset="0"/>
                  <a:ea typeface="Arial" charset="0"/>
                  <a:cs typeface="Arial" charset="0"/>
                </a:defRPr>
              </a:lvl2pPr>
              <a:lvl3pPr marL="1143000" indent="-228600">
                <a:defRPr kumimoji="1" sz="2400">
                  <a:solidFill>
                    <a:schemeClr val="tx1"/>
                  </a:solidFill>
                  <a:latin typeface="Myriad Pro" charset="0"/>
                  <a:ea typeface="Arial" charset="0"/>
                  <a:cs typeface="Arial" charset="0"/>
                </a:defRPr>
              </a:lvl3pPr>
              <a:lvl4pPr marL="1600200" indent="-228600">
                <a:defRPr kumimoji="1" sz="2400">
                  <a:solidFill>
                    <a:schemeClr val="tx1"/>
                  </a:solidFill>
                  <a:latin typeface="Myriad Pro" charset="0"/>
                  <a:ea typeface="Arial" charset="0"/>
                  <a:cs typeface="Arial" charset="0"/>
                </a:defRPr>
              </a:lvl4pPr>
              <a:lvl5pPr marL="2057400" indent="-228600">
                <a:defRPr kumimoji="1" sz="2400">
                  <a:solidFill>
                    <a:schemeClr val="tx1"/>
                  </a:solidFill>
                  <a:latin typeface="Myriad Pro" charset="0"/>
                  <a:ea typeface="Arial" charset="0"/>
                  <a:cs typeface="Arial" charset="0"/>
                </a:defRPr>
              </a:lvl5pPr>
              <a:lvl6pPr marL="2514600" indent="-228600" fontAlgn="base">
                <a:spcBef>
                  <a:spcPct val="0"/>
                </a:spcBef>
                <a:spcAft>
                  <a:spcPct val="0"/>
                </a:spcAft>
                <a:defRPr kumimoji="1" sz="2400">
                  <a:solidFill>
                    <a:schemeClr val="tx1"/>
                  </a:solidFill>
                  <a:latin typeface="Myriad Pro" charset="0"/>
                  <a:ea typeface="Arial" charset="0"/>
                  <a:cs typeface="Arial" charset="0"/>
                </a:defRPr>
              </a:lvl6pPr>
              <a:lvl7pPr marL="2971800" indent="-228600" fontAlgn="base">
                <a:spcBef>
                  <a:spcPct val="0"/>
                </a:spcBef>
                <a:spcAft>
                  <a:spcPct val="0"/>
                </a:spcAft>
                <a:defRPr kumimoji="1" sz="2400">
                  <a:solidFill>
                    <a:schemeClr val="tx1"/>
                  </a:solidFill>
                  <a:latin typeface="Myriad Pro" charset="0"/>
                  <a:ea typeface="Arial" charset="0"/>
                  <a:cs typeface="Arial" charset="0"/>
                </a:defRPr>
              </a:lvl7pPr>
              <a:lvl8pPr marL="3429000" indent="-228600" fontAlgn="base">
                <a:spcBef>
                  <a:spcPct val="0"/>
                </a:spcBef>
                <a:spcAft>
                  <a:spcPct val="0"/>
                </a:spcAft>
                <a:defRPr kumimoji="1" sz="2400">
                  <a:solidFill>
                    <a:schemeClr val="tx1"/>
                  </a:solidFill>
                  <a:latin typeface="Myriad Pro" charset="0"/>
                  <a:ea typeface="Arial" charset="0"/>
                  <a:cs typeface="Arial" charset="0"/>
                </a:defRPr>
              </a:lvl8pPr>
              <a:lvl9pPr marL="3886200" indent="-228600" fontAlgn="base">
                <a:spcBef>
                  <a:spcPct val="0"/>
                </a:spcBef>
                <a:spcAft>
                  <a:spcPct val="0"/>
                </a:spcAft>
                <a:defRPr kumimoji="1" sz="2400">
                  <a:solidFill>
                    <a:schemeClr val="tx1"/>
                  </a:solidFill>
                  <a:latin typeface="Myriad Pro" charset="0"/>
                  <a:ea typeface="Arial" charset="0"/>
                  <a:cs typeface="Arial" charset="0"/>
                </a:defRPr>
              </a:lvl9pPr>
            </a:lstStyle>
            <a:p>
              <a:r>
                <a:rPr lang="en-US" altLang="zh-CN" sz="2000" b="1"/>
                <a:t>0</a:t>
              </a:r>
              <a:endParaRPr lang="zh-CN" altLang="en-US" sz="4000" b="1"/>
            </a:p>
          </p:txBody>
        </p:sp>
        <p:sp>
          <p:nvSpPr>
            <p:cNvPr id="15" name="矩形 14"/>
            <p:cNvSpPr/>
            <p:nvPr/>
          </p:nvSpPr>
          <p:spPr>
            <a:xfrm flipH="1">
              <a:off x="1397004" y="5550777"/>
              <a:ext cx="246202" cy="4572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pPr>
                <a:defRPr/>
              </a:pPr>
              <a:endParaRPr kumimoji="0" lang="zh-CN" altLang="en-US" sz="1800">
                <a:solidFill>
                  <a:srgbClr val="FFFFFF"/>
                </a:solidFill>
                <a:latin typeface="Arial" charset="0"/>
                <a:ea typeface="宋体" charset="0"/>
                <a:cs typeface="Arial" charset="0"/>
              </a:endParaRPr>
            </a:p>
          </p:txBody>
        </p:sp>
        <p:sp>
          <p:nvSpPr>
            <p:cNvPr id="16" name="文本框 17"/>
            <p:cNvSpPr txBox="1">
              <a:spLocks noChangeArrowheads="1"/>
            </p:cNvSpPr>
            <p:nvPr/>
          </p:nvSpPr>
          <p:spPr bwMode="auto">
            <a:xfrm>
              <a:off x="1370044" y="5550777"/>
              <a:ext cx="196962"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Myriad Pro" charset="0"/>
                  <a:ea typeface="宋体" charset="0"/>
                  <a:cs typeface="Arial" charset="0"/>
                </a:defRPr>
              </a:lvl1pPr>
              <a:lvl2pPr marL="742950" indent="-285750">
                <a:defRPr kumimoji="1" sz="2400">
                  <a:solidFill>
                    <a:schemeClr val="tx1"/>
                  </a:solidFill>
                  <a:latin typeface="Myriad Pro" charset="0"/>
                  <a:ea typeface="Arial" charset="0"/>
                  <a:cs typeface="Arial" charset="0"/>
                </a:defRPr>
              </a:lvl2pPr>
              <a:lvl3pPr marL="1143000" indent="-228600">
                <a:defRPr kumimoji="1" sz="2400">
                  <a:solidFill>
                    <a:schemeClr val="tx1"/>
                  </a:solidFill>
                  <a:latin typeface="Myriad Pro" charset="0"/>
                  <a:ea typeface="Arial" charset="0"/>
                  <a:cs typeface="Arial" charset="0"/>
                </a:defRPr>
              </a:lvl3pPr>
              <a:lvl4pPr marL="1600200" indent="-228600">
                <a:defRPr kumimoji="1" sz="2400">
                  <a:solidFill>
                    <a:schemeClr val="tx1"/>
                  </a:solidFill>
                  <a:latin typeface="Myriad Pro" charset="0"/>
                  <a:ea typeface="Arial" charset="0"/>
                  <a:cs typeface="Arial" charset="0"/>
                </a:defRPr>
              </a:lvl4pPr>
              <a:lvl5pPr marL="2057400" indent="-228600">
                <a:defRPr kumimoji="1" sz="2400">
                  <a:solidFill>
                    <a:schemeClr val="tx1"/>
                  </a:solidFill>
                  <a:latin typeface="Myriad Pro" charset="0"/>
                  <a:ea typeface="Arial" charset="0"/>
                  <a:cs typeface="Arial" charset="0"/>
                </a:defRPr>
              </a:lvl5pPr>
              <a:lvl6pPr marL="2514600" indent="-228600" fontAlgn="base">
                <a:spcBef>
                  <a:spcPct val="0"/>
                </a:spcBef>
                <a:spcAft>
                  <a:spcPct val="0"/>
                </a:spcAft>
                <a:defRPr kumimoji="1" sz="2400">
                  <a:solidFill>
                    <a:schemeClr val="tx1"/>
                  </a:solidFill>
                  <a:latin typeface="Myriad Pro" charset="0"/>
                  <a:ea typeface="Arial" charset="0"/>
                  <a:cs typeface="Arial" charset="0"/>
                </a:defRPr>
              </a:lvl6pPr>
              <a:lvl7pPr marL="2971800" indent="-228600" fontAlgn="base">
                <a:spcBef>
                  <a:spcPct val="0"/>
                </a:spcBef>
                <a:spcAft>
                  <a:spcPct val="0"/>
                </a:spcAft>
                <a:defRPr kumimoji="1" sz="2400">
                  <a:solidFill>
                    <a:schemeClr val="tx1"/>
                  </a:solidFill>
                  <a:latin typeface="Myriad Pro" charset="0"/>
                  <a:ea typeface="Arial" charset="0"/>
                  <a:cs typeface="Arial" charset="0"/>
                </a:defRPr>
              </a:lvl7pPr>
              <a:lvl8pPr marL="3429000" indent="-228600" fontAlgn="base">
                <a:spcBef>
                  <a:spcPct val="0"/>
                </a:spcBef>
                <a:spcAft>
                  <a:spcPct val="0"/>
                </a:spcAft>
                <a:defRPr kumimoji="1" sz="2400">
                  <a:solidFill>
                    <a:schemeClr val="tx1"/>
                  </a:solidFill>
                  <a:latin typeface="Myriad Pro" charset="0"/>
                  <a:ea typeface="Arial" charset="0"/>
                  <a:cs typeface="Arial" charset="0"/>
                </a:defRPr>
              </a:lvl8pPr>
              <a:lvl9pPr marL="3886200" indent="-228600" fontAlgn="base">
                <a:spcBef>
                  <a:spcPct val="0"/>
                </a:spcBef>
                <a:spcAft>
                  <a:spcPct val="0"/>
                </a:spcAft>
                <a:defRPr kumimoji="1" sz="2400">
                  <a:solidFill>
                    <a:schemeClr val="tx1"/>
                  </a:solidFill>
                  <a:latin typeface="Myriad Pro" charset="0"/>
                  <a:ea typeface="Arial" charset="0"/>
                  <a:cs typeface="Arial" charset="0"/>
                </a:defRPr>
              </a:lvl9pPr>
            </a:lstStyle>
            <a:p>
              <a:r>
                <a:rPr lang="en-US" altLang="zh-CN" sz="2000" b="1" dirty="0"/>
                <a:t>1</a:t>
              </a:r>
              <a:endParaRPr lang="zh-CN" altLang="en-US" sz="4000" b="1" dirty="0"/>
            </a:p>
          </p:txBody>
        </p:sp>
        <p:sp>
          <p:nvSpPr>
            <p:cNvPr id="17" name="矩形 16"/>
            <p:cNvSpPr/>
            <p:nvPr/>
          </p:nvSpPr>
          <p:spPr>
            <a:xfrm flipH="1">
              <a:off x="1642540" y="5550777"/>
              <a:ext cx="246202" cy="4572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pPr>
                <a:defRPr/>
              </a:pPr>
              <a:endParaRPr kumimoji="0" lang="zh-CN" altLang="en-US" sz="1800">
                <a:solidFill>
                  <a:srgbClr val="FFFFFF"/>
                </a:solidFill>
                <a:latin typeface="Arial" charset="0"/>
                <a:ea typeface="宋体" charset="0"/>
                <a:cs typeface="Arial" charset="0"/>
              </a:endParaRPr>
            </a:p>
          </p:txBody>
        </p:sp>
        <p:sp>
          <p:nvSpPr>
            <p:cNvPr id="18" name="文本框 19"/>
            <p:cNvSpPr txBox="1">
              <a:spLocks noChangeArrowheads="1"/>
            </p:cNvSpPr>
            <p:nvPr/>
          </p:nvSpPr>
          <p:spPr bwMode="auto">
            <a:xfrm>
              <a:off x="1615580" y="5550777"/>
              <a:ext cx="196962"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Myriad Pro" charset="0"/>
                  <a:ea typeface="宋体" charset="0"/>
                  <a:cs typeface="Arial" charset="0"/>
                </a:defRPr>
              </a:lvl1pPr>
              <a:lvl2pPr marL="742950" indent="-285750">
                <a:defRPr kumimoji="1" sz="2400">
                  <a:solidFill>
                    <a:schemeClr val="tx1"/>
                  </a:solidFill>
                  <a:latin typeface="Myriad Pro" charset="0"/>
                  <a:ea typeface="Arial" charset="0"/>
                  <a:cs typeface="Arial" charset="0"/>
                </a:defRPr>
              </a:lvl2pPr>
              <a:lvl3pPr marL="1143000" indent="-228600">
                <a:defRPr kumimoji="1" sz="2400">
                  <a:solidFill>
                    <a:schemeClr val="tx1"/>
                  </a:solidFill>
                  <a:latin typeface="Myriad Pro" charset="0"/>
                  <a:ea typeface="Arial" charset="0"/>
                  <a:cs typeface="Arial" charset="0"/>
                </a:defRPr>
              </a:lvl3pPr>
              <a:lvl4pPr marL="1600200" indent="-228600">
                <a:defRPr kumimoji="1" sz="2400">
                  <a:solidFill>
                    <a:schemeClr val="tx1"/>
                  </a:solidFill>
                  <a:latin typeface="Myriad Pro" charset="0"/>
                  <a:ea typeface="Arial" charset="0"/>
                  <a:cs typeface="Arial" charset="0"/>
                </a:defRPr>
              </a:lvl4pPr>
              <a:lvl5pPr marL="2057400" indent="-228600">
                <a:defRPr kumimoji="1" sz="2400">
                  <a:solidFill>
                    <a:schemeClr val="tx1"/>
                  </a:solidFill>
                  <a:latin typeface="Myriad Pro" charset="0"/>
                  <a:ea typeface="Arial" charset="0"/>
                  <a:cs typeface="Arial" charset="0"/>
                </a:defRPr>
              </a:lvl5pPr>
              <a:lvl6pPr marL="2514600" indent="-228600" fontAlgn="base">
                <a:spcBef>
                  <a:spcPct val="0"/>
                </a:spcBef>
                <a:spcAft>
                  <a:spcPct val="0"/>
                </a:spcAft>
                <a:defRPr kumimoji="1" sz="2400">
                  <a:solidFill>
                    <a:schemeClr val="tx1"/>
                  </a:solidFill>
                  <a:latin typeface="Myriad Pro" charset="0"/>
                  <a:ea typeface="Arial" charset="0"/>
                  <a:cs typeface="Arial" charset="0"/>
                </a:defRPr>
              </a:lvl6pPr>
              <a:lvl7pPr marL="2971800" indent="-228600" fontAlgn="base">
                <a:spcBef>
                  <a:spcPct val="0"/>
                </a:spcBef>
                <a:spcAft>
                  <a:spcPct val="0"/>
                </a:spcAft>
                <a:defRPr kumimoji="1" sz="2400">
                  <a:solidFill>
                    <a:schemeClr val="tx1"/>
                  </a:solidFill>
                  <a:latin typeface="Myriad Pro" charset="0"/>
                  <a:ea typeface="Arial" charset="0"/>
                  <a:cs typeface="Arial" charset="0"/>
                </a:defRPr>
              </a:lvl7pPr>
              <a:lvl8pPr marL="3429000" indent="-228600" fontAlgn="base">
                <a:spcBef>
                  <a:spcPct val="0"/>
                </a:spcBef>
                <a:spcAft>
                  <a:spcPct val="0"/>
                </a:spcAft>
                <a:defRPr kumimoji="1" sz="2400">
                  <a:solidFill>
                    <a:schemeClr val="tx1"/>
                  </a:solidFill>
                  <a:latin typeface="Myriad Pro" charset="0"/>
                  <a:ea typeface="Arial" charset="0"/>
                  <a:cs typeface="Arial" charset="0"/>
                </a:defRPr>
              </a:lvl8pPr>
              <a:lvl9pPr marL="3886200" indent="-228600" fontAlgn="base">
                <a:spcBef>
                  <a:spcPct val="0"/>
                </a:spcBef>
                <a:spcAft>
                  <a:spcPct val="0"/>
                </a:spcAft>
                <a:defRPr kumimoji="1" sz="2400">
                  <a:solidFill>
                    <a:schemeClr val="tx1"/>
                  </a:solidFill>
                  <a:latin typeface="Myriad Pro" charset="0"/>
                  <a:ea typeface="Arial" charset="0"/>
                  <a:cs typeface="Arial" charset="0"/>
                </a:defRPr>
              </a:lvl9pPr>
            </a:lstStyle>
            <a:p>
              <a:r>
                <a:rPr lang="en-US" altLang="zh-CN" sz="2000" b="1" dirty="0"/>
                <a:t>2</a:t>
              </a:r>
              <a:endParaRPr lang="zh-CN" altLang="en-US" sz="4000" b="1" dirty="0"/>
            </a:p>
          </p:txBody>
        </p:sp>
        <p:sp>
          <p:nvSpPr>
            <p:cNvPr id="19" name="矩形 18"/>
            <p:cNvSpPr/>
            <p:nvPr/>
          </p:nvSpPr>
          <p:spPr>
            <a:xfrm flipH="1">
              <a:off x="1888076" y="5550777"/>
              <a:ext cx="246202" cy="4572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pPr>
                <a:defRPr/>
              </a:pPr>
              <a:endParaRPr kumimoji="0" lang="zh-CN" altLang="en-US" sz="1800">
                <a:solidFill>
                  <a:srgbClr val="FFFFFF"/>
                </a:solidFill>
                <a:latin typeface="Arial" charset="0"/>
                <a:ea typeface="宋体" charset="0"/>
                <a:cs typeface="Arial" charset="0"/>
              </a:endParaRPr>
            </a:p>
          </p:txBody>
        </p:sp>
        <p:sp>
          <p:nvSpPr>
            <p:cNvPr id="20" name="文本框 21"/>
            <p:cNvSpPr txBox="1">
              <a:spLocks noChangeArrowheads="1"/>
            </p:cNvSpPr>
            <p:nvPr/>
          </p:nvSpPr>
          <p:spPr bwMode="auto">
            <a:xfrm>
              <a:off x="1861116" y="5550777"/>
              <a:ext cx="196962"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Myriad Pro" charset="0"/>
                  <a:ea typeface="宋体" charset="0"/>
                  <a:cs typeface="Arial" charset="0"/>
                </a:defRPr>
              </a:lvl1pPr>
              <a:lvl2pPr marL="742950" indent="-285750">
                <a:defRPr kumimoji="1" sz="2400">
                  <a:solidFill>
                    <a:schemeClr val="tx1"/>
                  </a:solidFill>
                  <a:latin typeface="Myriad Pro" charset="0"/>
                  <a:ea typeface="Arial" charset="0"/>
                  <a:cs typeface="Arial" charset="0"/>
                </a:defRPr>
              </a:lvl2pPr>
              <a:lvl3pPr marL="1143000" indent="-228600">
                <a:defRPr kumimoji="1" sz="2400">
                  <a:solidFill>
                    <a:schemeClr val="tx1"/>
                  </a:solidFill>
                  <a:latin typeface="Myriad Pro" charset="0"/>
                  <a:ea typeface="Arial" charset="0"/>
                  <a:cs typeface="Arial" charset="0"/>
                </a:defRPr>
              </a:lvl3pPr>
              <a:lvl4pPr marL="1600200" indent="-228600">
                <a:defRPr kumimoji="1" sz="2400">
                  <a:solidFill>
                    <a:schemeClr val="tx1"/>
                  </a:solidFill>
                  <a:latin typeface="Myriad Pro" charset="0"/>
                  <a:ea typeface="Arial" charset="0"/>
                  <a:cs typeface="Arial" charset="0"/>
                </a:defRPr>
              </a:lvl4pPr>
              <a:lvl5pPr marL="2057400" indent="-228600">
                <a:defRPr kumimoji="1" sz="2400">
                  <a:solidFill>
                    <a:schemeClr val="tx1"/>
                  </a:solidFill>
                  <a:latin typeface="Myriad Pro" charset="0"/>
                  <a:ea typeface="Arial" charset="0"/>
                  <a:cs typeface="Arial" charset="0"/>
                </a:defRPr>
              </a:lvl5pPr>
              <a:lvl6pPr marL="2514600" indent="-228600" fontAlgn="base">
                <a:spcBef>
                  <a:spcPct val="0"/>
                </a:spcBef>
                <a:spcAft>
                  <a:spcPct val="0"/>
                </a:spcAft>
                <a:defRPr kumimoji="1" sz="2400">
                  <a:solidFill>
                    <a:schemeClr val="tx1"/>
                  </a:solidFill>
                  <a:latin typeface="Myriad Pro" charset="0"/>
                  <a:ea typeface="Arial" charset="0"/>
                  <a:cs typeface="Arial" charset="0"/>
                </a:defRPr>
              </a:lvl6pPr>
              <a:lvl7pPr marL="2971800" indent="-228600" fontAlgn="base">
                <a:spcBef>
                  <a:spcPct val="0"/>
                </a:spcBef>
                <a:spcAft>
                  <a:spcPct val="0"/>
                </a:spcAft>
                <a:defRPr kumimoji="1" sz="2400">
                  <a:solidFill>
                    <a:schemeClr val="tx1"/>
                  </a:solidFill>
                  <a:latin typeface="Myriad Pro" charset="0"/>
                  <a:ea typeface="Arial" charset="0"/>
                  <a:cs typeface="Arial" charset="0"/>
                </a:defRPr>
              </a:lvl7pPr>
              <a:lvl8pPr marL="3429000" indent="-228600" fontAlgn="base">
                <a:spcBef>
                  <a:spcPct val="0"/>
                </a:spcBef>
                <a:spcAft>
                  <a:spcPct val="0"/>
                </a:spcAft>
                <a:defRPr kumimoji="1" sz="2400">
                  <a:solidFill>
                    <a:schemeClr val="tx1"/>
                  </a:solidFill>
                  <a:latin typeface="Myriad Pro" charset="0"/>
                  <a:ea typeface="Arial" charset="0"/>
                  <a:cs typeface="Arial" charset="0"/>
                </a:defRPr>
              </a:lvl8pPr>
              <a:lvl9pPr marL="3886200" indent="-228600" fontAlgn="base">
                <a:spcBef>
                  <a:spcPct val="0"/>
                </a:spcBef>
                <a:spcAft>
                  <a:spcPct val="0"/>
                </a:spcAft>
                <a:defRPr kumimoji="1" sz="2400">
                  <a:solidFill>
                    <a:schemeClr val="tx1"/>
                  </a:solidFill>
                  <a:latin typeface="Myriad Pro" charset="0"/>
                  <a:ea typeface="Arial" charset="0"/>
                  <a:cs typeface="Arial" charset="0"/>
                </a:defRPr>
              </a:lvl9pPr>
            </a:lstStyle>
            <a:p>
              <a:r>
                <a:rPr lang="en-US" altLang="zh-CN" sz="2000" b="1" dirty="0"/>
                <a:t>3</a:t>
              </a:r>
              <a:endParaRPr lang="zh-CN" altLang="en-US" sz="4000" b="1" dirty="0"/>
            </a:p>
          </p:txBody>
        </p:sp>
        <p:sp>
          <p:nvSpPr>
            <p:cNvPr id="21" name="文本框 22"/>
            <p:cNvSpPr txBox="1">
              <a:spLocks noChangeArrowheads="1"/>
            </p:cNvSpPr>
            <p:nvPr/>
          </p:nvSpPr>
          <p:spPr bwMode="auto">
            <a:xfrm>
              <a:off x="686469" y="5550777"/>
              <a:ext cx="381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Myriad Pro" charset="0"/>
                  <a:ea typeface="宋体" charset="0"/>
                  <a:cs typeface="Arial" charset="0"/>
                </a:defRPr>
              </a:lvl1pPr>
              <a:lvl2pPr marL="742950" indent="-285750">
                <a:defRPr kumimoji="1" sz="2400">
                  <a:solidFill>
                    <a:schemeClr val="tx1"/>
                  </a:solidFill>
                  <a:latin typeface="Myriad Pro" charset="0"/>
                  <a:ea typeface="Arial" charset="0"/>
                  <a:cs typeface="Arial" charset="0"/>
                </a:defRPr>
              </a:lvl2pPr>
              <a:lvl3pPr marL="1143000" indent="-228600">
                <a:defRPr kumimoji="1" sz="2400">
                  <a:solidFill>
                    <a:schemeClr val="tx1"/>
                  </a:solidFill>
                  <a:latin typeface="Myriad Pro" charset="0"/>
                  <a:ea typeface="Arial" charset="0"/>
                  <a:cs typeface="Arial" charset="0"/>
                </a:defRPr>
              </a:lvl3pPr>
              <a:lvl4pPr marL="1600200" indent="-228600">
                <a:defRPr kumimoji="1" sz="2400">
                  <a:solidFill>
                    <a:schemeClr val="tx1"/>
                  </a:solidFill>
                  <a:latin typeface="Myriad Pro" charset="0"/>
                  <a:ea typeface="Arial" charset="0"/>
                  <a:cs typeface="Arial" charset="0"/>
                </a:defRPr>
              </a:lvl4pPr>
              <a:lvl5pPr marL="2057400" indent="-228600">
                <a:defRPr kumimoji="1" sz="2400">
                  <a:solidFill>
                    <a:schemeClr val="tx1"/>
                  </a:solidFill>
                  <a:latin typeface="Myriad Pro" charset="0"/>
                  <a:ea typeface="Arial" charset="0"/>
                  <a:cs typeface="Arial" charset="0"/>
                </a:defRPr>
              </a:lvl5pPr>
              <a:lvl6pPr marL="2514600" indent="-228600" fontAlgn="base">
                <a:spcBef>
                  <a:spcPct val="0"/>
                </a:spcBef>
                <a:spcAft>
                  <a:spcPct val="0"/>
                </a:spcAft>
                <a:defRPr kumimoji="1" sz="2400">
                  <a:solidFill>
                    <a:schemeClr val="tx1"/>
                  </a:solidFill>
                  <a:latin typeface="Myriad Pro" charset="0"/>
                  <a:ea typeface="Arial" charset="0"/>
                  <a:cs typeface="Arial" charset="0"/>
                </a:defRPr>
              </a:lvl6pPr>
              <a:lvl7pPr marL="2971800" indent="-228600" fontAlgn="base">
                <a:spcBef>
                  <a:spcPct val="0"/>
                </a:spcBef>
                <a:spcAft>
                  <a:spcPct val="0"/>
                </a:spcAft>
                <a:defRPr kumimoji="1" sz="2400">
                  <a:solidFill>
                    <a:schemeClr val="tx1"/>
                  </a:solidFill>
                  <a:latin typeface="Myriad Pro" charset="0"/>
                  <a:ea typeface="Arial" charset="0"/>
                  <a:cs typeface="Arial" charset="0"/>
                </a:defRPr>
              </a:lvl7pPr>
              <a:lvl8pPr marL="3429000" indent="-228600" fontAlgn="base">
                <a:spcBef>
                  <a:spcPct val="0"/>
                </a:spcBef>
                <a:spcAft>
                  <a:spcPct val="0"/>
                </a:spcAft>
                <a:defRPr kumimoji="1" sz="2400">
                  <a:solidFill>
                    <a:schemeClr val="tx1"/>
                  </a:solidFill>
                  <a:latin typeface="Myriad Pro" charset="0"/>
                  <a:ea typeface="Arial" charset="0"/>
                  <a:cs typeface="Arial" charset="0"/>
                </a:defRPr>
              </a:lvl8pPr>
              <a:lvl9pPr marL="3886200" indent="-228600" fontAlgn="base">
                <a:spcBef>
                  <a:spcPct val="0"/>
                </a:spcBef>
                <a:spcAft>
                  <a:spcPct val="0"/>
                </a:spcAft>
                <a:defRPr kumimoji="1" sz="2400">
                  <a:solidFill>
                    <a:schemeClr val="tx1"/>
                  </a:solidFill>
                  <a:latin typeface="Myriad Pro" charset="0"/>
                  <a:ea typeface="Arial" charset="0"/>
                  <a:cs typeface="Arial" charset="0"/>
                </a:defRPr>
              </a:lvl9pPr>
            </a:lstStyle>
            <a:p>
              <a:r>
                <a:rPr lang="en-US" altLang="zh-CN" sz="2000" b="1"/>
                <a:t>..</a:t>
              </a:r>
              <a:endParaRPr lang="zh-CN" altLang="en-US" sz="4000" b="1"/>
            </a:p>
          </p:txBody>
        </p:sp>
      </p:grpSp>
      <p:grpSp>
        <p:nvGrpSpPr>
          <p:cNvPr id="25" name="组 24"/>
          <p:cNvGrpSpPr>
            <a:grpSpLocks/>
          </p:cNvGrpSpPr>
          <p:nvPr/>
        </p:nvGrpSpPr>
        <p:grpSpPr bwMode="auto">
          <a:xfrm>
            <a:off x="3432035" y="5524186"/>
            <a:ext cx="738606" cy="457200"/>
            <a:chOff x="4953000" y="2286000"/>
            <a:chExt cx="1143000" cy="457200"/>
          </a:xfrm>
        </p:grpSpPr>
        <p:sp>
          <p:nvSpPr>
            <p:cNvPr id="26" name="矩形 25"/>
            <p:cNvSpPr/>
            <p:nvPr/>
          </p:nvSpPr>
          <p:spPr>
            <a:xfrm flipH="1">
              <a:off x="4953000" y="2286000"/>
              <a:ext cx="381000" cy="4572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pPr>
                <a:defRPr/>
              </a:pPr>
              <a:endParaRPr kumimoji="0" lang="zh-CN" altLang="en-US" sz="1800">
                <a:solidFill>
                  <a:srgbClr val="FFFFFF"/>
                </a:solidFill>
                <a:latin typeface="Arial" charset="0"/>
                <a:ea typeface="宋体" charset="0"/>
                <a:cs typeface="Arial" charset="0"/>
              </a:endParaRPr>
            </a:p>
          </p:txBody>
        </p:sp>
        <p:sp>
          <p:nvSpPr>
            <p:cNvPr id="27" name="文本框 27"/>
            <p:cNvSpPr txBox="1">
              <a:spLocks noChangeArrowheads="1"/>
            </p:cNvSpPr>
            <p:nvPr/>
          </p:nvSpPr>
          <p:spPr bwMode="auto">
            <a:xfrm>
              <a:off x="4953000" y="2286000"/>
              <a:ext cx="3048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Myriad Pro" charset="0"/>
                  <a:ea typeface="宋体" charset="0"/>
                  <a:cs typeface="Arial" charset="0"/>
                </a:defRPr>
              </a:lvl1pPr>
              <a:lvl2pPr marL="742950" indent="-285750">
                <a:defRPr kumimoji="1" sz="2400">
                  <a:solidFill>
                    <a:schemeClr val="tx1"/>
                  </a:solidFill>
                  <a:latin typeface="Myriad Pro" charset="0"/>
                  <a:ea typeface="Arial" charset="0"/>
                  <a:cs typeface="Arial" charset="0"/>
                </a:defRPr>
              </a:lvl2pPr>
              <a:lvl3pPr marL="1143000" indent="-228600">
                <a:defRPr kumimoji="1" sz="2400">
                  <a:solidFill>
                    <a:schemeClr val="tx1"/>
                  </a:solidFill>
                  <a:latin typeface="Myriad Pro" charset="0"/>
                  <a:ea typeface="Arial" charset="0"/>
                  <a:cs typeface="Arial" charset="0"/>
                </a:defRPr>
              </a:lvl3pPr>
              <a:lvl4pPr marL="1600200" indent="-228600">
                <a:defRPr kumimoji="1" sz="2400">
                  <a:solidFill>
                    <a:schemeClr val="tx1"/>
                  </a:solidFill>
                  <a:latin typeface="Myriad Pro" charset="0"/>
                  <a:ea typeface="Arial" charset="0"/>
                  <a:cs typeface="Arial" charset="0"/>
                </a:defRPr>
              </a:lvl4pPr>
              <a:lvl5pPr marL="2057400" indent="-228600">
                <a:defRPr kumimoji="1" sz="2400">
                  <a:solidFill>
                    <a:schemeClr val="tx1"/>
                  </a:solidFill>
                  <a:latin typeface="Myriad Pro" charset="0"/>
                  <a:ea typeface="Arial" charset="0"/>
                  <a:cs typeface="Arial" charset="0"/>
                </a:defRPr>
              </a:lvl5pPr>
              <a:lvl6pPr marL="2514600" indent="-228600" fontAlgn="base">
                <a:spcBef>
                  <a:spcPct val="0"/>
                </a:spcBef>
                <a:spcAft>
                  <a:spcPct val="0"/>
                </a:spcAft>
                <a:defRPr kumimoji="1" sz="2400">
                  <a:solidFill>
                    <a:schemeClr val="tx1"/>
                  </a:solidFill>
                  <a:latin typeface="Myriad Pro" charset="0"/>
                  <a:ea typeface="Arial" charset="0"/>
                  <a:cs typeface="Arial" charset="0"/>
                </a:defRPr>
              </a:lvl6pPr>
              <a:lvl7pPr marL="2971800" indent="-228600" fontAlgn="base">
                <a:spcBef>
                  <a:spcPct val="0"/>
                </a:spcBef>
                <a:spcAft>
                  <a:spcPct val="0"/>
                </a:spcAft>
                <a:defRPr kumimoji="1" sz="2400">
                  <a:solidFill>
                    <a:schemeClr val="tx1"/>
                  </a:solidFill>
                  <a:latin typeface="Myriad Pro" charset="0"/>
                  <a:ea typeface="Arial" charset="0"/>
                  <a:cs typeface="Arial" charset="0"/>
                </a:defRPr>
              </a:lvl7pPr>
              <a:lvl8pPr marL="3429000" indent="-228600" fontAlgn="base">
                <a:spcBef>
                  <a:spcPct val="0"/>
                </a:spcBef>
                <a:spcAft>
                  <a:spcPct val="0"/>
                </a:spcAft>
                <a:defRPr kumimoji="1" sz="2400">
                  <a:solidFill>
                    <a:schemeClr val="tx1"/>
                  </a:solidFill>
                  <a:latin typeface="Myriad Pro" charset="0"/>
                  <a:ea typeface="Arial" charset="0"/>
                  <a:cs typeface="Arial" charset="0"/>
                </a:defRPr>
              </a:lvl8pPr>
              <a:lvl9pPr marL="3886200" indent="-228600" fontAlgn="base">
                <a:spcBef>
                  <a:spcPct val="0"/>
                </a:spcBef>
                <a:spcAft>
                  <a:spcPct val="0"/>
                </a:spcAft>
                <a:defRPr kumimoji="1" sz="2400">
                  <a:solidFill>
                    <a:schemeClr val="tx1"/>
                  </a:solidFill>
                  <a:latin typeface="Myriad Pro" charset="0"/>
                  <a:ea typeface="Arial" charset="0"/>
                  <a:cs typeface="Arial" charset="0"/>
                </a:defRPr>
              </a:lvl9pPr>
            </a:lstStyle>
            <a:p>
              <a:r>
                <a:rPr lang="en-US" altLang="zh-CN" sz="2000" b="1" dirty="0"/>
                <a:t>1</a:t>
              </a:r>
              <a:endParaRPr lang="zh-CN" altLang="en-US" sz="4000" b="1" dirty="0"/>
            </a:p>
          </p:txBody>
        </p:sp>
        <p:sp>
          <p:nvSpPr>
            <p:cNvPr id="28" name="矩形 27"/>
            <p:cNvSpPr/>
            <p:nvPr/>
          </p:nvSpPr>
          <p:spPr>
            <a:xfrm flipH="1">
              <a:off x="5334000" y="2286000"/>
              <a:ext cx="381000" cy="4572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pPr>
                <a:defRPr/>
              </a:pPr>
              <a:endParaRPr kumimoji="0" lang="zh-CN" altLang="en-US" sz="1800">
                <a:solidFill>
                  <a:srgbClr val="FFFFFF"/>
                </a:solidFill>
                <a:latin typeface="Arial" charset="0"/>
                <a:ea typeface="宋体" charset="0"/>
                <a:cs typeface="Arial" charset="0"/>
              </a:endParaRPr>
            </a:p>
          </p:txBody>
        </p:sp>
        <p:sp>
          <p:nvSpPr>
            <p:cNvPr id="29" name="文本框 29"/>
            <p:cNvSpPr txBox="1">
              <a:spLocks noChangeArrowheads="1"/>
            </p:cNvSpPr>
            <p:nvPr/>
          </p:nvSpPr>
          <p:spPr bwMode="auto">
            <a:xfrm>
              <a:off x="5334000" y="2286000"/>
              <a:ext cx="3048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Myriad Pro" charset="0"/>
                  <a:ea typeface="宋体" charset="0"/>
                  <a:cs typeface="Arial" charset="0"/>
                </a:defRPr>
              </a:lvl1pPr>
              <a:lvl2pPr marL="742950" indent="-285750">
                <a:defRPr kumimoji="1" sz="2400">
                  <a:solidFill>
                    <a:schemeClr val="tx1"/>
                  </a:solidFill>
                  <a:latin typeface="Myriad Pro" charset="0"/>
                  <a:ea typeface="Arial" charset="0"/>
                  <a:cs typeface="Arial" charset="0"/>
                </a:defRPr>
              </a:lvl2pPr>
              <a:lvl3pPr marL="1143000" indent="-228600">
                <a:defRPr kumimoji="1" sz="2400">
                  <a:solidFill>
                    <a:schemeClr val="tx1"/>
                  </a:solidFill>
                  <a:latin typeface="Myriad Pro" charset="0"/>
                  <a:ea typeface="Arial" charset="0"/>
                  <a:cs typeface="Arial" charset="0"/>
                </a:defRPr>
              </a:lvl3pPr>
              <a:lvl4pPr marL="1600200" indent="-228600">
                <a:defRPr kumimoji="1" sz="2400">
                  <a:solidFill>
                    <a:schemeClr val="tx1"/>
                  </a:solidFill>
                  <a:latin typeface="Myriad Pro" charset="0"/>
                  <a:ea typeface="Arial" charset="0"/>
                  <a:cs typeface="Arial" charset="0"/>
                </a:defRPr>
              </a:lvl4pPr>
              <a:lvl5pPr marL="2057400" indent="-228600">
                <a:defRPr kumimoji="1" sz="2400">
                  <a:solidFill>
                    <a:schemeClr val="tx1"/>
                  </a:solidFill>
                  <a:latin typeface="Myriad Pro" charset="0"/>
                  <a:ea typeface="Arial" charset="0"/>
                  <a:cs typeface="Arial" charset="0"/>
                </a:defRPr>
              </a:lvl5pPr>
              <a:lvl6pPr marL="2514600" indent="-228600" fontAlgn="base">
                <a:spcBef>
                  <a:spcPct val="0"/>
                </a:spcBef>
                <a:spcAft>
                  <a:spcPct val="0"/>
                </a:spcAft>
                <a:defRPr kumimoji="1" sz="2400">
                  <a:solidFill>
                    <a:schemeClr val="tx1"/>
                  </a:solidFill>
                  <a:latin typeface="Myriad Pro" charset="0"/>
                  <a:ea typeface="Arial" charset="0"/>
                  <a:cs typeface="Arial" charset="0"/>
                </a:defRPr>
              </a:lvl6pPr>
              <a:lvl7pPr marL="2971800" indent="-228600" fontAlgn="base">
                <a:spcBef>
                  <a:spcPct val="0"/>
                </a:spcBef>
                <a:spcAft>
                  <a:spcPct val="0"/>
                </a:spcAft>
                <a:defRPr kumimoji="1" sz="2400">
                  <a:solidFill>
                    <a:schemeClr val="tx1"/>
                  </a:solidFill>
                  <a:latin typeface="Myriad Pro" charset="0"/>
                  <a:ea typeface="Arial" charset="0"/>
                  <a:cs typeface="Arial" charset="0"/>
                </a:defRPr>
              </a:lvl7pPr>
              <a:lvl8pPr marL="3429000" indent="-228600" fontAlgn="base">
                <a:spcBef>
                  <a:spcPct val="0"/>
                </a:spcBef>
                <a:spcAft>
                  <a:spcPct val="0"/>
                </a:spcAft>
                <a:defRPr kumimoji="1" sz="2400">
                  <a:solidFill>
                    <a:schemeClr val="tx1"/>
                  </a:solidFill>
                  <a:latin typeface="Myriad Pro" charset="0"/>
                  <a:ea typeface="Arial" charset="0"/>
                  <a:cs typeface="Arial" charset="0"/>
                </a:defRPr>
              </a:lvl8pPr>
              <a:lvl9pPr marL="3886200" indent="-228600" fontAlgn="base">
                <a:spcBef>
                  <a:spcPct val="0"/>
                </a:spcBef>
                <a:spcAft>
                  <a:spcPct val="0"/>
                </a:spcAft>
                <a:defRPr kumimoji="1" sz="2400">
                  <a:solidFill>
                    <a:schemeClr val="tx1"/>
                  </a:solidFill>
                  <a:latin typeface="Myriad Pro" charset="0"/>
                  <a:ea typeface="Arial" charset="0"/>
                  <a:cs typeface="Arial" charset="0"/>
                </a:defRPr>
              </a:lvl9pPr>
            </a:lstStyle>
            <a:p>
              <a:r>
                <a:rPr lang="en-US" altLang="zh-CN" sz="2000" b="1"/>
                <a:t>2</a:t>
              </a:r>
              <a:endParaRPr lang="zh-CN" altLang="en-US" sz="4000" b="1"/>
            </a:p>
          </p:txBody>
        </p:sp>
        <p:sp>
          <p:nvSpPr>
            <p:cNvPr id="30" name="矩形 29"/>
            <p:cNvSpPr/>
            <p:nvPr/>
          </p:nvSpPr>
          <p:spPr>
            <a:xfrm flipH="1">
              <a:off x="5715000" y="2286000"/>
              <a:ext cx="381000" cy="4572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pPr>
                <a:defRPr/>
              </a:pPr>
              <a:endParaRPr kumimoji="0" lang="zh-CN" altLang="en-US" sz="1800">
                <a:solidFill>
                  <a:srgbClr val="FFFFFF"/>
                </a:solidFill>
                <a:latin typeface="Arial" charset="0"/>
                <a:ea typeface="宋体" charset="0"/>
                <a:cs typeface="Arial" charset="0"/>
              </a:endParaRPr>
            </a:p>
          </p:txBody>
        </p:sp>
        <p:sp>
          <p:nvSpPr>
            <p:cNvPr id="31" name="文本框 31"/>
            <p:cNvSpPr txBox="1">
              <a:spLocks noChangeArrowheads="1"/>
            </p:cNvSpPr>
            <p:nvPr/>
          </p:nvSpPr>
          <p:spPr bwMode="auto">
            <a:xfrm>
              <a:off x="5715000" y="2286000"/>
              <a:ext cx="3048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Myriad Pro" charset="0"/>
                  <a:ea typeface="宋体" charset="0"/>
                  <a:cs typeface="Arial" charset="0"/>
                </a:defRPr>
              </a:lvl1pPr>
              <a:lvl2pPr marL="742950" indent="-285750">
                <a:defRPr kumimoji="1" sz="2400">
                  <a:solidFill>
                    <a:schemeClr val="tx1"/>
                  </a:solidFill>
                  <a:latin typeface="Myriad Pro" charset="0"/>
                  <a:ea typeface="Arial" charset="0"/>
                  <a:cs typeface="Arial" charset="0"/>
                </a:defRPr>
              </a:lvl2pPr>
              <a:lvl3pPr marL="1143000" indent="-228600">
                <a:defRPr kumimoji="1" sz="2400">
                  <a:solidFill>
                    <a:schemeClr val="tx1"/>
                  </a:solidFill>
                  <a:latin typeface="Myriad Pro" charset="0"/>
                  <a:ea typeface="Arial" charset="0"/>
                  <a:cs typeface="Arial" charset="0"/>
                </a:defRPr>
              </a:lvl3pPr>
              <a:lvl4pPr marL="1600200" indent="-228600">
                <a:defRPr kumimoji="1" sz="2400">
                  <a:solidFill>
                    <a:schemeClr val="tx1"/>
                  </a:solidFill>
                  <a:latin typeface="Myriad Pro" charset="0"/>
                  <a:ea typeface="Arial" charset="0"/>
                  <a:cs typeface="Arial" charset="0"/>
                </a:defRPr>
              </a:lvl4pPr>
              <a:lvl5pPr marL="2057400" indent="-228600">
                <a:defRPr kumimoji="1" sz="2400">
                  <a:solidFill>
                    <a:schemeClr val="tx1"/>
                  </a:solidFill>
                  <a:latin typeface="Myriad Pro" charset="0"/>
                  <a:ea typeface="Arial" charset="0"/>
                  <a:cs typeface="Arial" charset="0"/>
                </a:defRPr>
              </a:lvl5pPr>
              <a:lvl6pPr marL="2514600" indent="-228600" fontAlgn="base">
                <a:spcBef>
                  <a:spcPct val="0"/>
                </a:spcBef>
                <a:spcAft>
                  <a:spcPct val="0"/>
                </a:spcAft>
                <a:defRPr kumimoji="1" sz="2400">
                  <a:solidFill>
                    <a:schemeClr val="tx1"/>
                  </a:solidFill>
                  <a:latin typeface="Myriad Pro" charset="0"/>
                  <a:ea typeface="Arial" charset="0"/>
                  <a:cs typeface="Arial" charset="0"/>
                </a:defRPr>
              </a:lvl6pPr>
              <a:lvl7pPr marL="2971800" indent="-228600" fontAlgn="base">
                <a:spcBef>
                  <a:spcPct val="0"/>
                </a:spcBef>
                <a:spcAft>
                  <a:spcPct val="0"/>
                </a:spcAft>
                <a:defRPr kumimoji="1" sz="2400">
                  <a:solidFill>
                    <a:schemeClr val="tx1"/>
                  </a:solidFill>
                  <a:latin typeface="Myriad Pro" charset="0"/>
                  <a:ea typeface="Arial" charset="0"/>
                  <a:cs typeface="Arial" charset="0"/>
                </a:defRPr>
              </a:lvl7pPr>
              <a:lvl8pPr marL="3429000" indent="-228600" fontAlgn="base">
                <a:spcBef>
                  <a:spcPct val="0"/>
                </a:spcBef>
                <a:spcAft>
                  <a:spcPct val="0"/>
                </a:spcAft>
                <a:defRPr kumimoji="1" sz="2400">
                  <a:solidFill>
                    <a:schemeClr val="tx1"/>
                  </a:solidFill>
                  <a:latin typeface="Myriad Pro" charset="0"/>
                  <a:ea typeface="Arial" charset="0"/>
                  <a:cs typeface="Arial" charset="0"/>
                </a:defRPr>
              </a:lvl8pPr>
              <a:lvl9pPr marL="3886200" indent="-228600" fontAlgn="base">
                <a:spcBef>
                  <a:spcPct val="0"/>
                </a:spcBef>
                <a:spcAft>
                  <a:spcPct val="0"/>
                </a:spcAft>
                <a:defRPr kumimoji="1" sz="2400">
                  <a:solidFill>
                    <a:schemeClr val="tx1"/>
                  </a:solidFill>
                  <a:latin typeface="Myriad Pro" charset="0"/>
                  <a:ea typeface="Arial" charset="0"/>
                  <a:cs typeface="Arial" charset="0"/>
                </a:defRPr>
              </a:lvl9pPr>
            </a:lstStyle>
            <a:p>
              <a:r>
                <a:rPr lang="en-US" altLang="zh-CN" sz="2000" b="1"/>
                <a:t>3</a:t>
              </a:r>
              <a:endParaRPr lang="zh-CN" altLang="en-US" sz="4000" b="1"/>
            </a:p>
          </p:txBody>
        </p:sp>
      </p:grpSp>
      <p:sp>
        <p:nvSpPr>
          <p:cNvPr id="35" name="圆角矩形 34"/>
          <p:cNvSpPr/>
          <p:nvPr/>
        </p:nvSpPr>
        <p:spPr>
          <a:xfrm>
            <a:off x="3276600" y="4974788"/>
            <a:ext cx="1012563" cy="393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400" dirty="0" smtClean="0">
                <a:solidFill>
                  <a:srgbClr val="000000"/>
                </a:solidFill>
                <a:latin typeface="华文中宋"/>
                <a:ea typeface="华文中宋"/>
                <a:cs typeface="华文中宋"/>
              </a:rPr>
              <a:t>收端</a:t>
            </a:r>
            <a:endParaRPr kumimoji="1" lang="zh-CN" altLang="en-US" sz="2400" dirty="0">
              <a:solidFill>
                <a:srgbClr val="000000"/>
              </a:solidFill>
              <a:latin typeface="华文中宋"/>
              <a:ea typeface="华文中宋"/>
              <a:cs typeface="华文中宋"/>
            </a:endParaRPr>
          </a:p>
        </p:txBody>
      </p:sp>
      <p:sp>
        <p:nvSpPr>
          <p:cNvPr id="37" name="圆角矩形 36"/>
          <p:cNvSpPr/>
          <p:nvPr/>
        </p:nvSpPr>
        <p:spPr>
          <a:xfrm>
            <a:off x="942187" y="4991968"/>
            <a:ext cx="1012563" cy="3759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400" dirty="0" smtClean="0">
                <a:solidFill>
                  <a:srgbClr val="000000"/>
                </a:solidFill>
                <a:latin typeface="华文中宋"/>
                <a:ea typeface="华文中宋"/>
                <a:cs typeface="华文中宋"/>
              </a:rPr>
              <a:t>发端</a:t>
            </a:r>
            <a:endParaRPr kumimoji="1" lang="zh-CN" altLang="en-US" sz="2400" dirty="0">
              <a:solidFill>
                <a:srgbClr val="000000"/>
              </a:solidFill>
              <a:latin typeface="华文中宋"/>
              <a:ea typeface="华文中宋"/>
              <a:cs typeface="华文中宋"/>
            </a:endParaRPr>
          </a:p>
        </p:txBody>
      </p:sp>
      <p:grpSp>
        <p:nvGrpSpPr>
          <p:cNvPr id="11" name="组 10"/>
          <p:cNvGrpSpPr/>
          <p:nvPr/>
        </p:nvGrpSpPr>
        <p:grpSpPr>
          <a:xfrm>
            <a:off x="186267" y="6159549"/>
            <a:ext cx="1945539" cy="533400"/>
            <a:chOff x="186267" y="6159549"/>
            <a:chExt cx="1945539" cy="533400"/>
          </a:xfrm>
        </p:grpSpPr>
        <p:grpSp>
          <p:nvGrpSpPr>
            <p:cNvPr id="38" name="组 37"/>
            <p:cNvGrpSpPr>
              <a:grpSpLocks/>
            </p:cNvGrpSpPr>
            <p:nvPr/>
          </p:nvGrpSpPr>
          <p:grpSpPr bwMode="auto">
            <a:xfrm>
              <a:off x="1395452" y="6194421"/>
              <a:ext cx="736354" cy="457200"/>
              <a:chOff x="4953000" y="2286000"/>
              <a:chExt cx="1143000" cy="457200"/>
            </a:xfrm>
          </p:grpSpPr>
          <p:sp>
            <p:nvSpPr>
              <p:cNvPr id="39" name="矩形 38"/>
              <p:cNvSpPr/>
              <p:nvPr/>
            </p:nvSpPr>
            <p:spPr>
              <a:xfrm flipH="1">
                <a:off x="4953000" y="2286000"/>
                <a:ext cx="381000" cy="4572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pPr>
                  <a:defRPr/>
                </a:pPr>
                <a:endParaRPr kumimoji="0" lang="zh-CN" altLang="en-US" sz="1800">
                  <a:solidFill>
                    <a:srgbClr val="FFFFFF"/>
                  </a:solidFill>
                  <a:latin typeface="Arial" charset="0"/>
                  <a:ea typeface="宋体" charset="0"/>
                  <a:cs typeface="Arial" charset="0"/>
                </a:endParaRPr>
              </a:p>
            </p:txBody>
          </p:sp>
          <p:sp>
            <p:nvSpPr>
              <p:cNvPr id="40" name="文本框 37"/>
              <p:cNvSpPr txBox="1">
                <a:spLocks noChangeArrowheads="1"/>
              </p:cNvSpPr>
              <p:nvPr/>
            </p:nvSpPr>
            <p:spPr bwMode="auto">
              <a:xfrm>
                <a:off x="4953000" y="2286000"/>
                <a:ext cx="3048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Myriad Pro" charset="0"/>
                    <a:ea typeface="宋体" charset="0"/>
                    <a:cs typeface="Arial" charset="0"/>
                  </a:defRPr>
                </a:lvl1pPr>
                <a:lvl2pPr marL="742950" indent="-285750">
                  <a:defRPr kumimoji="1" sz="2400">
                    <a:solidFill>
                      <a:schemeClr val="tx1"/>
                    </a:solidFill>
                    <a:latin typeface="Myriad Pro" charset="0"/>
                    <a:ea typeface="Arial" charset="0"/>
                    <a:cs typeface="Arial" charset="0"/>
                  </a:defRPr>
                </a:lvl2pPr>
                <a:lvl3pPr marL="1143000" indent="-228600">
                  <a:defRPr kumimoji="1" sz="2400">
                    <a:solidFill>
                      <a:schemeClr val="tx1"/>
                    </a:solidFill>
                    <a:latin typeface="Myriad Pro" charset="0"/>
                    <a:ea typeface="Arial" charset="0"/>
                    <a:cs typeface="Arial" charset="0"/>
                  </a:defRPr>
                </a:lvl3pPr>
                <a:lvl4pPr marL="1600200" indent="-228600">
                  <a:defRPr kumimoji="1" sz="2400">
                    <a:solidFill>
                      <a:schemeClr val="tx1"/>
                    </a:solidFill>
                    <a:latin typeface="Myriad Pro" charset="0"/>
                    <a:ea typeface="Arial" charset="0"/>
                    <a:cs typeface="Arial" charset="0"/>
                  </a:defRPr>
                </a:lvl4pPr>
                <a:lvl5pPr marL="2057400" indent="-228600">
                  <a:defRPr kumimoji="1" sz="2400">
                    <a:solidFill>
                      <a:schemeClr val="tx1"/>
                    </a:solidFill>
                    <a:latin typeface="Myriad Pro" charset="0"/>
                    <a:ea typeface="Arial" charset="0"/>
                    <a:cs typeface="Arial" charset="0"/>
                  </a:defRPr>
                </a:lvl5pPr>
                <a:lvl6pPr marL="2514600" indent="-228600" fontAlgn="base">
                  <a:spcBef>
                    <a:spcPct val="0"/>
                  </a:spcBef>
                  <a:spcAft>
                    <a:spcPct val="0"/>
                  </a:spcAft>
                  <a:defRPr kumimoji="1" sz="2400">
                    <a:solidFill>
                      <a:schemeClr val="tx1"/>
                    </a:solidFill>
                    <a:latin typeface="Myriad Pro" charset="0"/>
                    <a:ea typeface="Arial" charset="0"/>
                    <a:cs typeface="Arial" charset="0"/>
                  </a:defRPr>
                </a:lvl6pPr>
                <a:lvl7pPr marL="2971800" indent="-228600" fontAlgn="base">
                  <a:spcBef>
                    <a:spcPct val="0"/>
                  </a:spcBef>
                  <a:spcAft>
                    <a:spcPct val="0"/>
                  </a:spcAft>
                  <a:defRPr kumimoji="1" sz="2400">
                    <a:solidFill>
                      <a:schemeClr val="tx1"/>
                    </a:solidFill>
                    <a:latin typeface="Myriad Pro" charset="0"/>
                    <a:ea typeface="Arial" charset="0"/>
                    <a:cs typeface="Arial" charset="0"/>
                  </a:defRPr>
                </a:lvl7pPr>
                <a:lvl8pPr marL="3429000" indent="-228600" fontAlgn="base">
                  <a:spcBef>
                    <a:spcPct val="0"/>
                  </a:spcBef>
                  <a:spcAft>
                    <a:spcPct val="0"/>
                  </a:spcAft>
                  <a:defRPr kumimoji="1" sz="2400">
                    <a:solidFill>
                      <a:schemeClr val="tx1"/>
                    </a:solidFill>
                    <a:latin typeface="Myriad Pro" charset="0"/>
                    <a:ea typeface="Arial" charset="0"/>
                    <a:cs typeface="Arial" charset="0"/>
                  </a:defRPr>
                </a:lvl8pPr>
                <a:lvl9pPr marL="3886200" indent="-228600" fontAlgn="base">
                  <a:spcBef>
                    <a:spcPct val="0"/>
                  </a:spcBef>
                  <a:spcAft>
                    <a:spcPct val="0"/>
                  </a:spcAft>
                  <a:defRPr kumimoji="1" sz="2400">
                    <a:solidFill>
                      <a:schemeClr val="tx1"/>
                    </a:solidFill>
                    <a:latin typeface="Myriad Pro" charset="0"/>
                    <a:ea typeface="Arial" charset="0"/>
                    <a:cs typeface="Arial" charset="0"/>
                  </a:defRPr>
                </a:lvl9pPr>
              </a:lstStyle>
              <a:p>
                <a:r>
                  <a:rPr lang="en-US" altLang="zh-CN" sz="2000" b="1" dirty="0"/>
                  <a:t>0</a:t>
                </a:r>
                <a:endParaRPr lang="zh-CN" altLang="en-US" sz="4000" b="1" dirty="0"/>
              </a:p>
            </p:txBody>
          </p:sp>
          <p:sp>
            <p:nvSpPr>
              <p:cNvPr id="41" name="矩形 40"/>
              <p:cNvSpPr/>
              <p:nvPr/>
            </p:nvSpPr>
            <p:spPr>
              <a:xfrm flipH="1">
                <a:off x="5334000" y="2286000"/>
                <a:ext cx="381000" cy="4572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pPr>
                  <a:defRPr/>
                </a:pPr>
                <a:endParaRPr kumimoji="0" lang="zh-CN" altLang="en-US" sz="1800">
                  <a:solidFill>
                    <a:srgbClr val="FFFFFF"/>
                  </a:solidFill>
                  <a:latin typeface="Arial" charset="0"/>
                  <a:ea typeface="宋体" charset="0"/>
                  <a:cs typeface="Arial" charset="0"/>
                </a:endParaRPr>
              </a:p>
            </p:txBody>
          </p:sp>
          <p:sp>
            <p:nvSpPr>
              <p:cNvPr id="42" name="文本框 39"/>
              <p:cNvSpPr txBox="1">
                <a:spLocks noChangeArrowheads="1"/>
              </p:cNvSpPr>
              <p:nvPr/>
            </p:nvSpPr>
            <p:spPr bwMode="auto">
              <a:xfrm>
                <a:off x="5334000" y="2286000"/>
                <a:ext cx="3048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Myriad Pro" charset="0"/>
                    <a:ea typeface="宋体" charset="0"/>
                    <a:cs typeface="Arial" charset="0"/>
                  </a:defRPr>
                </a:lvl1pPr>
                <a:lvl2pPr marL="742950" indent="-285750">
                  <a:defRPr kumimoji="1" sz="2400">
                    <a:solidFill>
                      <a:schemeClr val="tx1"/>
                    </a:solidFill>
                    <a:latin typeface="Myriad Pro" charset="0"/>
                    <a:ea typeface="Arial" charset="0"/>
                    <a:cs typeface="Arial" charset="0"/>
                  </a:defRPr>
                </a:lvl2pPr>
                <a:lvl3pPr marL="1143000" indent="-228600">
                  <a:defRPr kumimoji="1" sz="2400">
                    <a:solidFill>
                      <a:schemeClr val="tx1"/>
                    </a:solidFill>
                    <a:latin typeface="Myriad Pro" charset="0"/>
                    <a:ea typeface="Arial" charset="0"/>
                    <a:cs typeface="Arial" charset="0"/>
                  </a:defRPr>
                </a:lvl3pPr>
                <a:lvl4pPr marL="1600200" indent="-228600">
                  <a:defRPr kumimoji="1" sz="2400">
                    <a:solidFill>
                      <a:schemeClr val="tx1"/>
                    </a:solidFill>
                    <a:latin typeface="Myriad Pro" charset="0"/>
                    <a:ea typeface="Arial" charset="0"/>
                    <a:cs typeface="Arial" charset="0"/>
                  </a:defRPr>
                </a:lvl4pPr>
                <a:lvl5pPr marL="2057400" indent="-228600">
                  <a:defRPr kumimoji="1" sz="2400">
                    <a:solidFill>
                      <a:schemeClr val="tx1"/>
                    </a:solidFill>
                    <a:latin typeface="Myriad Pro" charset="0"/>
                    <a:ea typeface="Arial" charset="0"/>
                    <a:cs typeface="Arial" charset="0"/>
                  </a:defRPr>
                </a:lvl5pPr>
                <a:lvl6pPr marL="2514600" indent="-228600" fontAlgn="base">
                  <a:spcBef>
                    <a:spcPct val="0"/>
                  </a:spcBef>
                  <a:spcAft>
                    <a:spcPct val="0"/>
                  </a:spcAft>
                  <a:defRPr kumimoji="1" sz="2400">
                    <a:solidFill>
                      <a:schemeClr val="tx1"/>
                    </a:solidFill>
                    <a:latin typeface="Myriad Pro" charset="0"/>
                    <a:ea typeface="Arial" charset="0"/>
                    <a:cs typeface="Arial" charset="0"/>
                  </a:defRPr>
                </a:lvl6pPr>
                <a:lvl7pPr marL="2971800" indent="-228600" fontAlgn="base">
                  <a:spcBef>
                    <a:spcPct val="0"/>
                  </a:spcBef>
                  <a:spcAft>
                    <a:spcPct val="0"/>
                  </a:spcAft>
                  <a:defRPr kumimoji="1" sz="2400">
                    <a:solidFill>
                      <a:schemeClr val="tx1"/>
                    </a:solidFill>
                    <a:latin typeface="Myriad Pro" charset="0"/>
                    <a:ea typeface="Arial" charset="0"/>
                    <a:cs typeface="Arial" charset="0"/>
                  </a:defRPr>
                </a:lvl7pPr>
                <a:lvl8pPr marL="3429000" indent="-228600" fontAlgn="base">
                  <a:spcBef>
                    <a:spcPct val="0"/>
                  </a:spcBef>
                  <a:spcAft>
                    <a:spcPct val="0"/>
                  </a:spcAft>
                  <a:defRPr kumimoji="1" sz="2400">
                    <a:solidFill>
                      <a:schemeClr val="tx1"/>
                    </a:solidFill>
                    <a:latin typeface="Myriad Pro" charset="0"/>
                    <a:ea typeface="Arial" charset="0"/>
                    <a:cs typeface="Arial" charset="0"/>
                  </a:defRPr>
                </a:lvl8pPr>
                <a:lvl9pPr marL="3886200" indent="-228600" fontAlgn="base">
                  <a:spcBef>
                    <a:spcPct val="0"/>
                  </a:spcBef>
                  <a:spcAft>
                    <a:spcPct val="0"/>
                  </a:spcAft>
                  <a:defRPr kumimoji="1" sz="2400">
                    <a:solidFill>
                      <a:schemeClr val="tx1"/>
                    </a:solidFill>
                    <a:latin typeface="Myriad Pro" charset="0"/>
                    <a:ea typeface="Arial" charset="0"/>
                    <a:cs typeface="Arial" charset="0"/>
                  </a:defRPr>
                </a:lvl9pPr>
              </a:lstStyle>
              <a:p>
                <a:r>
                  <a:rPr lang="en-US" altLang="zh-CN" sz="2000" b="1"/>
                  <a:t>0</a:t>
                </a:r>
                <a:endParaRPr lang="zh-CN" altLang="en-US" sz="4000" b="1"/>
              </a:p>
            </p:txBody>
          </p:sp>
          <p:sp>
            <p:nvSpPr>
              <p:cNvPr id="43" name="矩形 42"/>
              <p:cNvSpPr/>
              <p:nvPr/>
            </p:nvSpPr>
            <p:spPr>
              <a:xfrm flipH="1">
                <a:off x="5715000" y="2286000"/>
                <a:ext cx="381000" cy="4572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pPr>
                  <a:defRPr/>
                </a:pPr>
                <a:endParaRPr kumimoji="0" lang="zh-CN" altLang="en-US" sz="1800">
                  <a:solidFill>
                    <a:srgbClr val="FFFFFF"/>
                  </a:solidFill>
                  <a:latin typeface="Arial" charset="0"/>
                  <a:ea typeface="宋体" charset="0"/>
                  <a:cs typeface="Arial" charset="0"/>
                </a:endParaRPr>
              </a:p>
            </p:txBody>
          </p:sp>
          <p:sp>
            <p:nvSpPr>
              <p:cNvPr id="44" name="文本框 41"/>
              <p:cNvSpPr txBox="1">
                <a:spLocks noChangeArrowheads="1"/>
              </p:cNvSpPr>
              <p:nvPr/>
            </p:nvSpPr>
            <p:spPr bwMode="auto">
              <a:xfrm>
                <a:off x="5715000" y="2286000"/>
                <a:ext cx="3048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Myriad Pro" charset="0"/>
                    <a:ea typeface="宋体" charset="0"/>
                    <a:cs typeface="Arial" charset="0"/>
                  </a:defRPr>
                </a:lvl1pPr>
                <a:lvl2pPr marL="742950" indent="-285750">
                  <a:defRPr kumimoji="1" sz="2400">
                    <a:solidFill>
                      <a:schemeClr val="tx1"/>
                    </a:solidFill>
                    <a:latin typeface="Myriad Pro" charset="0"/>
                    <a:ea typeface="Arial" charset="0"/>
                    <a:cs typeface="Arial" charset="0"/>
                  </a:defRPr>
                </a:lvl2pPr>
                <a:lvl3pPr marL="1143000" indent="-228600">
                  <a:defRPr kumimoji="1" sz="2400">
                    <a:solidFill>
                      <a:schemeClr val="tx1"/>
                    </a:solidFill>
                    <a:latin typeface="Myriad Pro" charset="0"/>
                    <a:ea typeface="Arial" charset="0"/>
                    <a:cs typeface="Arial" charset="0"/>
                  </a:defRPr>
                </a:lvl3pPr>
                <a:lvl4pPr marL="1600200" indent="-228600">
                  <a:defRPr kumimoji="1" sz="2400">
                    <a:solidFill>
                      <a:schemeClr val="tx1"/>
                    </a:solidFill>
                    <a:latin typeface="Myriad Pro" charset="0"/>
                    <a:ea typeface="Arial" charset="0"/>
                    <a:cs typeface="Arial" charset="0"/>
                  </a:defRPr>
                </a:lvl4pPr>
                <a:lvl5pPr marL="2057400" indent="-228600">
                  <a:defRPr kumimoji="1" sz="2400">
                    <a:solidFill>
                      <a:schemeClr val="tx1"/>
                    </a:solidFill>
                    <a:latin typeface="Myriad Pro" charset="0"/>
                    <a:ea typeface="Arial" charset="0"/>
                    <a:cs typeface="Arial" charset="0"/>
                  </a:defRPr>
                </a:lvl5pPr>
                <a:lvl6pPr marL="2514600" indent="-228600" fontAlgn="base">
                  <a:spcBef>
                    <a:spcPct val="0"/>
                  </a:spcBef>
                  <a:spcAft>
                    <a:spcPct val="0"/>
                  </a:spcAft>
                  <a:defRPr kumimoji="1" sz="2400">
                    <a:solidFill>
                      <a:schemeClr val="tx1"/>
                    </a:solidFill>
                    <a:latin typeface="Myriad Pro" charset="0"/>
                    <a:ea typeface="Arial" charset="0"/>
                    <a:cs typeface="Arial" charset="0"/>
                  </a:defRPr>
                </a:lvl6pPr>
                <a:lvl7pPr marL="2971800" indent="-228600" fontAlgn="base">
                  <a:spcBef>
                    <a:spcPct val="0"/>
                  </a:spcBef>
                  <a:spcAft>
                    <a:spcPct val="0"/>
                  </a:spcAft>
                  <a:defRPr kumimoji="1" sz="2400">
                    <a:solidFill>
                      <a:schemeClr val="tx1"/>
                    </a:solidFill>
                    <a:latin typeface="Myriad Pro" charset="0"/>
                    <a:ea typeface="Arial" charset="0"/>
                    <a:cs typeface="Arial" charset="0"/>
                  </a:defRPr>
                </a:lvl7pPr>
                <a:lvl8pPr marL="3429000" indent="-228600" fontAlgn="base">
                  <a:spcBef>
                    <a:spcPct val="0"/>
                  </a:spcBef>
                  <a:spcAft>
                    <a:spcPct val="0"/>
                  </a:spcAft>
                  <a:defRPr kumimoji="1" sz="2400">
                    <a:solidFill>
                      <a:schemeClr val="tx1"/>
                    </a:solidFill>
                    <a:latin typeface="Myriad Pro" charset="0"/>
                    <a:ea typeface="Arial" charset="0"/>
                    <a:cs typeface="Arial" charset="0"/>
                  </a:defRPr>
                </a:lvl8pPr>
                <a:lvl9pPr marL="3886200" indent="-228600" fontAlgn="base">
                  <a:spcBef>
                    <a:spcPct val="0"/>
                  </a:spcBef>
                  <a:spcAft>
                    <a:spcPct val="0"/>
                  </a:spcAft>
                  <a:defRPr kumimoji="1" sz="2400">
                    <a:solidFill>
                      <a:schemeClr val="tx1"/>
                    </a:solidFill>
                    <a:latin typeface="Myriad Pro" charset="0"/>
                    <a:ea typeface="Arial" charset="0"/>
                    <a:cs typeface="Arial" charset="0"/>
                  </a:defRPr>
                </a:lvl9pPr>
              </a:lstStyle>
              <a:p>
                <a:r>
                  <a:rPr lang="en-US" altLang="zh-CN" sz="2000" b="1" dirty="0"/>
                  <a:t>0</a:t>
                </a:r>
                <a:endParaRPr lang="zh-CN" altLang="en-US" sz="4000" b="1" dirty="0"/>
              </a:p>
            </p:txBody>
          </p:sp>
        </p:grpSp>
        <p:sp>
          <p:nvSpPr>
            <p:cNvPr id="45" name="内容占位符 2"/>
            <p:cNvSpPr txBox="1">
              <a:spLocks/>
            </p:cNvSpPr>
            <p:nvPr/>
          </p:nvSpPr>
          <p:spPr bwMode="auto">
            <a:xfrm>
              <a:off x="186267" y="6159549"/>
              <a:ext cx="1525338"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39489" tIns="69745" rIns="139489" bIns="69745"/>
            <a:lstStyle>
              <a:lvl1pPr>
                <a:defRPr kumimoji="1" sz="2400">
                  <a:solidFill>
                    <a:schemeClr val="tx1"/>
                  </a:solidFill>
                  <a:latin typeface="Myriad Pro" charset="0"/>
                  <a:ea typeface="宋体" charset="0"/>
                  <a:cs typeface="Arial" charset="0"/>
                </a:defRPr>
              </a:lvl1pPr>
              <a:lvl2pPr marL="742950" indent="-285750">
                <a:defRPr kumimoji="1" sz="2400">
                  <a:solidFill>
                    <a:schemeClr val="tx1"/>
                  </a:solidFill>
                  <a:latin typeface="Myriad Pro" charset="0"/>
                  <a:ea typeface="Arial" charset="0"/>
                  <a:cs typeface="Arial" charset="0"/>
                </a:defRPr>
              </a:lvl2pPr>
              <a:lvl3pPr marL="1143000" indent="-228600">
                <a:defRPr kumimoji="1" sz="2400">
                  <a:solidFill>
                    <a:schemeClr val="tx1"/>
                  </a:solidFill>
                  <a:latin typeface="Myriad Pro" charset="0"/>
                  <a:ea typeface="Arial" charset="0"/>
                  <a:cs typeface="Arial" charset="0"/>
                </a:defRPr>
              </a:lvl3pPr>
              <a:lvl4pPr marL="1600200" indent="-228600">
                <a:defRPr kumimoji="1" sz="2400">
                  <a:solidFill>
                    <a:schemeClr val="tx1"/>
                  </a:solidFill>
                  <a:latin typeface="Myriad Pro" charset="0"/>
                  <a:ea typeface="Arial" charset="0"/>
                  <a:cs typeface="Arial" charset="0"/>
                </a:defRPr>
              </a:lvl4pPr>
              <a:lvl5pPr marL="2057400" indent="-228600">
                <a:defRPr kumimoji="1" sz="2400">
                  <a:solidFill>
                    <a:schemeClr val="tx1"/>
                  </a:solidFill>
                  <a:latin typeface="Myriad Pro" charset="0"/>
                  <a:ea typeface="Arial" charset="0"/>
                  <a:cs typeface="Arial" charset="0"/>
                </a:defRPr>
              </a:lvl5pPr>
              <a:lvl6pPr marL="2514600" indent="-228600" fontAlgn="base">
                <a:spcBef>
                  <a:spcPct val="0"/>
                </a:spcBef>
                <a:spcAft>
                  <a:spcPct val="0"/>
                </a:spcAft>
                <a:defRPr kumimoji="1" sz="2400">
                  <a:solidFill>
                    <a:schemeClr val="tx1"/>
                  </a:solidFill>
                  <a:latin typeface="Myriad Pro" charset="0"/>
                  <a:ea typeface="Arial" charset="0"/>
                  <a:cs typeface="Arial" charset="0"/>
                </a:defRPr>
              </a:lvl6pPr>
              <a:lvl7pPr marL="2971800" indent="-228600" fontAlgn="base">
                <a:spcBef>
                  <a:spcPct val="0"/>
                </a:spcBef>
                <a:spcAft>
                  <a:spcPct val="0"/>
                </a:spcAft>
                <a:defRPr kumimoji="1" sz="2400">
                  <a:solidFill>
                    <a:schemeClr val="tx1"/>
                  </a:solidFill>
                  <a:latin typeface="Myriad Pro" charset="0"/>
                  <a:ea typeface="Arial" charset="0"/>
                  <a:cs typeface="Arial" charset="0"/>
                </a:defRPr>
              </a:lvl7pPr>
              <a:lvl8pPr marL="3429000" indent="-228600" fontAlgn="base">
                <a:spcBef>
                  <a:spcPct val="0"/>
                </a:spcBef>
                <a:spcAft>
                  <a:spcPct val="0"/>
                </a:spcAft>
                <a:defRPr kumimoji="1" sz="2400">
                  <a:solidFill>
                    <a:schemeClr val="tx1"/>
                  </a:solidFill>
                  <a:latin typeface="Myriad Pro" charset="0"/>
                  <a:ea typeface="Arial" charset="0"/>
                  <a:cs typeface="Arial" charset="0"/>
                </a:defRPr>
              </a:lvl8pPr>
              <a:lvl9pPr marL="3886200" indent="-228600" fontAlgn="base">
                <a:spcBef>
                  <a:spcPct val="0"/>
                </a:spcBef>
                <a:spcAft>
                  <a:spcPct val="0"/>
                </a:spcAft>
                <a:defRPr kumimoji="1" sz="2400">
                  <a:solidFill>
                    <a:schemeClr val="tx1"/>
                  </a:solidFill>
                  <a:latin typeface="Myriad Pro" charset="0"/>
                  <a:ea typeface="Arial" charset="0"/>
                  <a:cs typeface="Arial" charset="0"/>
                </a:defRPr>
              </a:lvl9pPr>
            </a:lstStyle>
            <a:p>
              <a:pPr eaLnBrk="0" hangingPunct="0">
                <a:lnSpc>
                  <a:spcPct val="120000"/>
                </a:lnSpc>
                <a:spcBef>
                  <a:spcPct val="20000"/>
                </a:spcBef>
                <a:buFont typeface="Wingdings" charset="0"/>
                <a:buNone/>
              </a:pPr>
              <a:r>
                <a:rPr lang="zh-CN" altLang="en-US" sz="2000" b="1" dirty="0" smtClean="0">
                  <a:ea typeface="ＭＳ Ｐゴシック" charset="0"/>
                  <a:cs typeface="ＭＳ Ｐゴシック" charset="0"/>
                </a:rPr>
                <a:t>重复</a:t>
              </a:r>
              <a:r>
                <a:rPr lang="en-US" altLang="zh-CN" sz="2000" b="1" dirty="0" smtClean="0">
                  <a:ea typeface="ＭＳ Ｐゴシック" charset="0"/>
                  <a:cs typeface="ＭＳ Ｐゴシック" charset="0"/>
                </a:rPr>
                <a:t>ACK</a:t>
              </a:r>
              <a:endParaRPr lang="en-US" altLang="zh-CN" sz="2000" b="1" dirty="0">
                <a:ea typeface="ＭＳ Ｐゴシック" charset="0"/>
                <a:cs typeface="ＭＳ Ｐゴシック" charset="0"/>
              </a:endParaRPr>
            </a:p>
            <a:p>
              <a:pPr eaLnBrk="0" hangingPunct="0">
                <a:lnSpc>
                  <a:spcPct val="120000"/>
                </a:lnSpc>
                <a:spcBef>
                  <a:spcPct val="20000"/>
                </a:spcBef>
                <a:buFont typeface="Wingdings" charset="0"/>
                <a:buNone/>
              </a:pPr>
              <a:endParaRPr lang="en-US" altLang="zh-CN" b="1" dirty="0">
                <a:ea typeface="ＭＳ Ｐゴシック" charset="0"/>
                <a:cs typeface="ＭＳ Ｐゴシック" charset="0"/>
              </a:endParaRPr>
            </a:p>
            <a:p>
              <a:pPr eaLnBrk="0" hangingPunct="0">
                <a:lnSpc>
                  <a:spcPct val="120000"/>
                </a:lnSpc>
                <a:spcBef>
                  <a:spcPct val="20000"/>
                </a:spcBef>
                <a:buFont typeface="Wingdings" charset="0"/>
                <a:buNone/>
              </a:pPr>
              <a:endParaRPr lang="zh-CN" altLang="en-US" b="1" dirty="0">
                <a:ea typeface="ＭＳ Ｐゴシック" charset="0"/>
                <a:cs typeface="ＭＳ Ｐゴシック" charset="0"/>
              </a:endParaRPr>
            </a:p>
          </p:txBody>
        </p:sp>
      </p:grpSp>
      <p:sp>
        <p:nvSpPr>
          <p:cNvPr id="47" name="乘 46"/>
          <p:cNvSpPr/>
          <p:nvPr/>
        </p:nvSpPr>
        <p:spPr>
          <a:xfrm>
            <a:off x="1067469" y="5362579"/>
            <a:ext cx="394546" cy="822960"/>
          </a:xfrm>
          <a:prstGeom prst="mathMultiply">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zh-CN" altLang="en-US">
              <a:ln w="28575" cmpd="sng">
                <a:solidFill>
                  <a:schemeClr val="tx1"/>
                </a:solidFill>
              </a:ln>
            </a:endParaRPr>
          </a:p>
        </p:txBody>
      </p:sp>
      <p:sp>
        <p:nvSpPr>
          <p:cNvPr id="49" name="右箭头 48"/>
          <p:cNvSpPr/>
          <p:nvPr/>
        </p:nvSpPr>
        <p:spPr>
          <a:xfrm>
            <a:off x="2331720" y="6282268"/>
            <a:ext cx="822960" cy="227598"/>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50" name="内容占位符 2"/>
          <p:cNvSpPr txBox="1">
            <a:spLocks/>
          </p:cNvSpPr>
          <p:nvPr/>
        </p:nvSpPr>
        <p:spPr bwMode="auto">
          <a:xfrm>
            <a:off x="3154680" y="6124635"/>
            <a:ext cx="131572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39489" tIns="69745" rIns="139489" bIns="69745"/>
          <a:lstStyle>
            <a:lvl1pPr>
              <a:defRPr kumimoji="1" sz="2400">
                <a:solidFill>
                  <a:schemeClr val="tx1"/>
                </a:solidFill>
                <a:latin typeface="Myriad Pro" charset="0"/>
                <a:ea typeface="宋体" charset="0"/>
                <a:cs typeface="Arial" charset="0"/>
              </a:defRPr>
            </a:lvl1pPr>
            <a:lvl2pPr marL="742950" indent="-285750">
              <a:defRPr kumimoji="1" sz="2400">
                <a:solidFill>
                  <a:schemeClr val="tx1"/>
                </a:solidFill>
                <a:latin typeface="Myriad Pro" charset="0"/>
                <a:ea typeface="Arial" charset="0"/>
                <a:cs typeface="Arial" charset="0"/>
              </a:defRPr>
            </a:lvl2pPr>
            <a:lvl3pPr marL="1143000" indent="-228600">
              <a:defRPr kumimoji="1" sz="2400">
                <a:solidFill>
                  <a:schemeClr val="tx1"/>
                </a:solidFill>
                <a:latin typeface="Myriad Pro" charset="0"/>
                <a:ea typeface="Arial" charset="0"/>
                <a:cs typeface="Arial" charset="0"/>
              </a:defRPr>
            </a:lvl3pPr>
            <a:lvl4pPr marL="1600200" indent="-228600">
              <a:defRPr kumimoji="1" sz="2400">
                <a:solidFill>
                  <a:schemeClr val="tx1"/>
                </a:solidFill>
                <a:latin typeface="Myriad Pro" charset="0"/>
                <a:ea typeface="Arial" charset="0"/>
                <a:cs typeface="Arial" charset="0"/>
              </a:defRPr>
            </a:lvl4pPr>
            <a:lvl5pPr marL="2057400" indent="-228600">
              <a:defRPr kumimoji="1" sz="2400">
                <a:solidFill>
                  <a:schemeClr val="tx1"/>
                </a:solidFill>
                <a:latin typeface="Myriad Pro" charset="0"/>
                <a:ea typeface="Arial" charset="0"/>
                <a:cs typeface="Arial" charset="0"/>
              </a:defRPr>
            </a:lvl5pPr>
            <a:lvl6pPr marL="2514600" indent="-228600" fontAlgn="base">
              <a:spcBef>
                <a:spcPct val="0"/>
              </a:spcBef>
              <a:spcAft>
                <a:spcPct val="0"/>
              </a:spcAft>
              <a:defRPr kumimoji="1" sz="2400">
                <a:solidFill>
                  <a:schemeClr val="tx1"/>
                </a:solidFill>
                <a:latin typeface="Myriad Pro" charset="0"/>
                <a:ea typeface="Arial" charset="0"/>
                <a:cs typeface="Arial" charset="0"/>
              </a:defRPr>
            </a:lvl6pPr>
            <a:lvl7pPr marL="2971800" indent="-228600" fontAlgn="base">
              <a:spcBef>
                <a:spcPct val="0"/>
              </a:spcBef>
              <a:spcAft>
                <a:spcPct val="0"/>
              </a:spcAft>
              <a:defRPr kumimoji="1" sz="2400">
                <a:solidFill>
                  <a:schemeClr val="tx1"/>
                </a:solidFill>
                <a:latin typeface="Myriad Pro" charset="0"/>
                <a:ea typeface="Arial" charset="0"/>
                <a:cs typeface="Arial" charset="0"/>
              </a:defRPr>
            </a:lvl7pPr>
            <a:lvl8pPr marL="3429000" indent="-228600" fontAlgn="base">
              <a:spcBef>
                <a:spcPct val="0"/>
              </a:spcBef>
              <a:spcAft>
                <a:spcPct val="0"/>
              </a:spcAft>
              <a:defRPr kumimoji="1" sz="2400">
                <a:solidFill>
                  <a:schemeClr val="tx1"/>
                </a:solidFill>
                <a:latin typeface="Myriad Pro" charset="0"/>
                <a:ea typeface="Arial" charset="0"/>
                <a:cs typeface="Arial" charset="0"/>
              </a:defRPr>
            </a:lvl8pPr>
            <a:lvl9pPr marL="3886200" indent="-228600" fontAlgn="base">
              <a:spcBef>
                <a:spcPct val="0"/>
              </a:spcBef>
              <a:spcAft>
                <a:spcPct val="0"/>
              </a:spcAft>
              <a:defRPr kumimoji="1" sz="2400">
                <a:solidFill>
                  <a:schemeClr val="tx1"/>
                </a:solidFill>
                <a:latin typeface="Myriad Pro" charset="0"/>
                <a:ea typeface="Arial" charset="0"/>
                <a:cs typeface="Arial" charset="0"/>
              </a:defRPr>
            </a:lvl9pPr>
          </a:lstStyle>
          <a:p>
            <a:pPr eaLnBrk="0" hangingPunct="0">
              <a:lnSpc>
                <a:spcPct val="120000"/>
              </a:lnSpc>
              <a:spcBef>
                <a:spcPct val="20000"/>
              </a:spcBef>
              <a:buFont typeface="Wingdings" charset="0"/>
              <a:buNone/>
            </a:pPr>
            <a:r>
              <a:rPr lang="zh-CN" altLang="en-US" sz="2000" b="1" dirty="0" smtClean="0">
                <a:ln>
                  <a:solidFill>
                    <a:srgbClr val="000000"/>
                  </a:solidFill>
                </a:ln>
                <a:ea typeface="ＭＳ Ｐゴシック" charset="0"/>
                <a:cs typeface="ＭＳ Ｐゴシック" charset="0"/>
              </a:rPr>
              <a:t>快速重传</a:t>
            </a:r>
            <a:endParaRPr lang="en-US" altLang="zh-CN" sz="2000" b="1" dirty="0">
              <a:ln>
                <a:solidFill>
                  <a:srgbClr val="000000"/>
                </a:solidFill>
              </a:ln>
              <a:ea typeface="ＭＳ Ｐゴシック" charset="0"/>
              <a:cs typeface="ＭＳ Ｐゴシック" charset="0"/>
            </a:endParaRPr>
          </a:p>
          <a:p>
            <a:pPr eaLnBrk="0" hangingPunct="0">
              <a:lnSpc>
                <a:spcPct val="120000"/>
              </a:lnSpc>
              <a:spcBef>
                <a:spcPct val="20000"/>
              </a:spcBef>
              <a:buFont typeface="Wingdings" charset="0"/>
              <a:buNone/>
            </a:pPr>
            <a:endParaRPr lang="zh-CN" altLang="en-US" b="1" dirty="0">
              <a:ea typeface="ＭＳ Ｐゴシック" charset="0"/>
              <a:cs typeface="ＭＳ Ｐゴシック" charset="0"/>
            </a:endParaRPr>
          </a:p>
        </p:txBody>
      </p:sp>
      <p:grpSp>
        <p:nvGrpSpPr>
          <p:cNvPr id="61" name="组 60"/>
          <p:cNvGrpSpPr/>
          <p:nvPr/>
        </p:nvGrpSpPr>
        <p:grpSpPr>
          <a:xfrm>
            <a:off x="5010086" y="5000662"/>
            <a:ext cx="3773510" cy="1734244"/>
            <a:chOff x="5010086" y="5000662"/>
            <a:chExt cx="3773510" cy="1734244"/>
          </a:xfrm>
        </p:grpSpPr>
        <p:sp>
          <p:nvSpPr>
            <p:cNvPr id="53" name="右大括号 52"/>
            <p:cNvSpPr/>
            <p:nvPr/>
          </p:nvSpPr>
          <p:spPr>
            <a:xfrm>
              <a:off x="5994383" y="5043159"/>
              <a:ext cx="231644" cy="560957"/>
            </a:xfrm>
            <a:prstGeom prst="rightBrace">
              <a:avLst/>
            </a:prstGeom>
            <a:ln>
              <a:solidFill>
                <a:schemeClr val="accent1"/>
              </a:solidFill>
            </a:ln>
          </p:spPr>
          <p:style>
            <a:lnRef idx="2">
              <a:schemeClr val="accent1"/>
            </a:lnRef>
            <a:fillRef idx="0">
              <a:schemeClr val="accent1"/>
            </a:fillRef>
            <a:effectRef idx="1">
              <a:schemeClr val="accent1"/>
            </a:effectRef>
            <a:fontRef idx="minor">
              <a:schemeClr val="tx1"/>
            </a:fontRef>
          </p:style>
          <p:txBody>
            <a:bodyPr/>
            <a:lstStyle/>
            <a:p>
              <a:pPr>
                <a:defRPr/>
              </a:pPr>
              <a:endParaRPr kumimoji="0" lang="zh-CN" altLang="en-US" sz="1800">
                <a:latin typeface="Arial" charset="0"/>
                <a:ea typeface="宋体" charset="0"/>
                <a:cs typeface="Arial" charset="0"/>
              </a:endParaRPr>
            </a:p>
          </p:txBody>
        </p:sp>
        <p:sp>
          <p:nvSpPr>
            <p:cNvPr id="54" name="文本框 8"/>
            <p:cNvSpPr txBox="1">
              <a:spLocks noChangeArrowheads="1"/>
            </p:cNvSpPr>
            <p:nvPr/>
          </p:nvSpPr>
          <p:spPr bwMode="auto">
            <a:xfrm>
              <a:off x="6213836" y="5050125"/>
              <a:ext cx="270252" cy="3505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Myriad Pro" charset="0"/>
                  <a:ea typeface="宋体" charset="0"/>
                  <a:cs typeface="Arial" charset="0"/>
                </a:defRPr>
              </a:lvl1pPr>
              <a:lvl2pPr marL="742950" indent="-285750">
                <a:defRPr kumimoji="1" sz="2400">
                  <a:solidFill>
                    <a:schemeClr val="tx1"/>
                  </a:solidFill>
                  <a:latin typeface="Myriad Pro" charset="0"/>
                  <a:ea typeface="Arial" charset="0"/>
                  <a:cs typeface="Arial" charset="0"/>
                </a:defRPr>
              </a:lvl2pPr>
              <a:lvl3pPr marL="1143000" indent="-228600">
                <a:defRPr kumimoji="1" sz="2400">
                  <a:solidFill>
                    <a:schemeClr val="tx1"/>
                  </a:solidFill>
                  <a:latin typeface="Myriad Pro" charset="0"/>
                  <a:ea typeface="Arial" charset="0"/>
                  <a:cs typeface="Arial" charset="0"/>
                </a:defRPr>
              </a:lvl3pPr>
              <a:lvl4pPr marL="1600200" indent="-228600">
                <a:defRPr kumimoji="1" sz="2400">
                  <a:solidFill>
                    <a:schemeClr val="tx1"/>
                  </a:solidFill>
                  <a:latin typeface="Myriad Pro" charset="0"/>
                  <a:ea typeface="Arial" charset="0"/>
                  <a:cs typeface="Arial" charset="0"/>
                </a:defRPr>
              </a:lvl4pPr>
              <a:lvl5pPr marL="2057400" indent="-228600">
                <a:defRPr kumimoji="1" sz="2400">
                  <a:solidFill>
                    <a:schemeClr val="tx1"/>
                  </a:solidFill>
                  <a:latin typeface="Myriad Pro" charset="0"/>
                  <a:ea typeface="Arial" charset="0"/>
                  <a:cs typeface="Arial" charset="0"/>
                </a:defRPr>
              </a:lvl5pPr>
              <a:lvl6pPr marL="2514600" indent="-228600" fontAlgn="base">
                <a:spcBef>
                  <a:spcPct val="0"/>
                </a:spcBef>
                <a:spcAft>
                  <a:spcPct val="0"/>
                </a:spcAft>
                <a:defRPr kumimoji="1" sz="2400">
                  <a:solidFill>
                    <a:schemeClr val="tx1"/>
                  </a:solidFill>
                  <a:latin typeface="Myriad Pro" charset="0"/>
                  <a:ea typeface="Arial" charset="0"/>
                  <a:cs typeface="Arial" charset="0"/>
                </a:defRPr>
              </a:lvl6pPr>
              <a:lvl7pPr marL="2971800" indent="-228600" fontAlgn="base">
                <a:spcBef>
                  <a:spcPct val="0"/>
                </a:spcBef>
                <a:spcAft>
                  <a:spcPct val="0"/>
                </a:spcAft>
                <a:defRPr kumimoji="1" sz="2400">
                  <a:solidFill>
                    <a:schemeClr val="tx1"/>
                  </a:solidFill>
                  <a:latin typeface="Myriad Pro" charset="0"/>
                  <a:ea typeface="Arial" charset="0"/>
                  <a:cs typeface="Arial" charset="0"/>
                </a:defRPr>
              </a:lvl7pPr>
              <a:lvl8pPr marL="3429000" indent="-228600" fontAlgn="base">
                <a:spcBef>
                  <a:spcPct val="0"/>
                </a:spcBef>
                <a:spcAft>
                  <a:spcPct val="0"/>
                </a:spcAft>
                <a:defRPr kumimoji="1" sz="2400">
                  <a:solidFill>
                    <a:schemeClr val="tx1"/>
                  </a:solidFill>
                  <a:latin typeface="Myriad Pro" charset="0"/>
                  <a:ea typeface="Arial" charset="0"/>
                  <a:cs typeface="Arial" charset="0"/>
                </a:defRPr>
              </a:lvl8pPr>
              <a:lvl9pPr marL="3886200" indent="-228600" fontAlgn="base">
                <a:spcBef>
                  <a:spcPct val="0"/>
                </a:spcBef>
                <a:spcAft>
                  <a:spcPct val="0"/>
                </a:spcAft>
                <a:defRPr kumimoji="1" sz="2400">
                  <a:solidFill>
                    <a:schemeClr val="tx1"/>
                  </a:solidFill>
                  <a:latin typeface="Myriad Pro" charset="0"/>
                  <a:ea typeface="Arial" charset="0"/>
                  <a:cs typeface="Arial" charset="0"/>
                </a:defRPr>
              </a:lvl9pPr>
            </a:lstStyle>
            <a:p>
              <a:r>
                <a:rPr lang="en-US" altLang="zh-CN" sz="2800" b="1" dirty="0">
                  <a:solidFill>
                    <a:srgbClr val="000000"/>
                  </a:solidFill>
                </a:rPr>
                <a:t>C</a:t>
              </a:r>
              <a:endParaRPr lang="zh-CN" altLang="en-US" sz="2800" b="1" dirty="0">
                <a:solidFill>
                  <a:srgbClr val="000000"/>
                </a:solidFill>
              </a:endParaRPr>
            </a:p>
          </p:txBody>
        </p:sp>
        <p:sp>
          <p:nvSpPr>
            <p:cNvPr id="55" name="右大括号 54"/>
            <p:cNvSpPr/>
            <p:nvPr/>
          </p:nvSpPr>
          <p:spPr>
            <a:xfrm>
              <a:off x="6573494" y="5000662"/>
              <a:ext cx="193037" cy="1325897"/>
            </a:xfrm>
            <a:prstGeom prst="rightBrace">
              <a:avLst/>
            </a:prstGeom>
            <a:ln>
              <a:solidFill>
                <a:srgbClr val="94B6D2"/>
              </a:solidFill>
            </a:ln>
          </p:spPr>
          <p:style>
            <a:lnRef idx="2">
              <a:schemeClr val="accent1"/>
            </a:lnRef>
            <a:fillRef idx="0">
              <a:schemeClr val="accent1"/>
            </a:fillRef>
            <a:effectRef idx="1">
              <a:schemeClr val="accent1"/>
            </a:effectRef>
            <a:fontRef idx="minor">
              <a:schemeClr val="tx1"/>
            </a:fontRef>
          </p:style>
          <p:txBody>
            <a:bodyPr/>
            <a:lstStyle/>
            <a:p>
              <a:pPr>
                <a:defRPr/>
              </a:pPr>
              <a:endParaRPr kumimoji="0" lang="zh-CN" altLang="en-US" sz="1800">
                <a:latin typeface="Arial" charset="0"/>
                <a:ea typeface="宋体" charset="0"/>
                <a:cs typeface="Arial" charset="0"/>
              </a:endParaRPr>
            </a:p>
          </p:txBody>
        </p:sp>
        <p:sp>
          <p:nvSpPr>
            <p:cNvPr id="56" name="文本框 10"/>
            <p:cNvSpPr txBox="1">
              <a:spLocks noChangeArrowheads="1"/>
            </p:cNvSpPr>
            <p:nvPr/>
          </p:nvSpPr>
          <p:spPr bwMode="auto">
            <a:xfrm>
              <a:off x="6776013" y="5433932"/>
              <a:ext cx="200758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Myriad Pro" charset="0"/>
                  <a:ea typeface="宋体" charset="0"/>
                  <a:cs typeface="Arial" charset="0"/>
                </a:defRPr>
              </a:lvl1pPr>
              <a:lvl2pPr marL="742950" indent="-285750">
                <a:defRPr kumimoji="1" sz="2400">
                  <a:solidFill>
                    <a:schemeClr val="tx1"/>
                  </a:solidFill>
                  <a:latin typeface="Myriad Pro" charset="0"/>
                  <a:ea typeface="Arial" charset="0"/>
                  <a:cs typeface="Arial" charset="0"/>
                </a:defRPr>
              </a:lvl2pPr>
              <a:lvl3pPr marL="1143000" indent="-228600">
                <a:defRPr kumimoji="1" sz="2400">
                  <a:solidFill>
                    <a:schemeClr val="tx1"/>
                  </a:solidFill>
                  <a:latin typeface="Myriad Pro" charset="0"/>
                  <a:ea typeface="Arial" charset="0"/>
                  <a:cs typeface="Arial" charset="0"/>
                </a:defRPr>
              </a:lvl3pPr>
              <a:lvl4pPr marL="1600200" indent="-228600">
                <a:defRPr kumimoji="1" sz="2400">
                  <a:solidFill>
                    <a:schemeClr val="tx1"/>
                  </a:solidFill>
                  <a:latin typeface="Myriad Pro" charset="0"/>
                  <a:ea typeface="Arial" charset="0"/>
                  <a:cs typeface="Arial" charset="0"/>
                </a:defRPr>
              </a:lvl4pPr>
              <a:lvl5pPr marL="2057400" indent="-228600">
                <a:defRPr kumimoji="1" sz="2400">
                  <a:solidFill>
                    <a:schemeClr val="tx1"/>
                  </a:solidFill>
                  <a:latin typeface="Myriad Pro" charset="0"/>
                  <a:ea typeface="Arial" charset="0"/>
                  <a:cs typeface="Arial" charset="0"/>
                </a:defRPr>
              </a:lvl5pPr>
              <a:lvl6pPr marL="2514600" indent="-228600" fontAlgn="base">
                <a:spcBef>
                  <a:spcPct val="0"/>
                </a:spcBef>
                <a:spcAft>
                  <a:spcPct val="0"/>
                </a:spcAft>
                <a:defRPr kumimoji="1" sz="2400">
                  <a:solidFill>
                    <a:schemeClr val="tx1"/>
                  </a:solidFill>
                  <a:latin typeface="Myriad Pro" charset="0"/>
                  <a:ea typeface="Arial" charset="0"/>
                  <a:cs typeface="Arial" charset="0"/>
                </a:defRPr>
              </a:lvl6pPr>
              <a:lvl7pPr marL="2971800" indent="-228600" fontAlgn="base">
                <a:spcBef>
                  <a:spcPct val="0"/>
                </a:spcBef>
                <a:spcAft>
                  <a:spcPct val="0"/>
                </a:spcAft>
                <a:defRPr kumimoji="1" sz="2400">
                  <a:solidFill>
                    <a:schemeClr val="tx1"/>
                  </a:solidFill>
                  <a:latin typeface="Myriad Pro" charset="0"/>
                  <a:ea typeface="Arial" charset="0"/>
                  <a:cs typeface="Arial" charset="0"/>
                </a:defRPr>
              </a:lvl7pPr>
              <a:lvl8pPr marL="3429000" indent="-228600" fontAlgn="base">
                <a:spcBef>
                  <a:spcPct val="0"/>
                </a:spcBef>
                <a:spcAft>
                  <a:spcPct val="0"/>
                </a:spcAft>
                <a:defRPr kumimoji="1" sz="2400">
                  <a:solidFill>
                    <a:schemeClr val="tx1"/>
                  </a:solidFill>
                  <a:latin typeface="Myriad Pro" charset="0"/>
                  <a:ea typeface="Arial" charset="0"/>
                  <a:cs typeface="Arial" charset="0"/>
                </a:defRPr>
              </a:lvl8pPr>
              <a:lvl9pPr marL="3886200" indent="-228600" fontAlgn="base">
                <a:spcBef>
                  <a:spcPct val="0"/>
                </a:spcBef>
                <a:spcAft>
                  <a:spcPct val="0"/>
                </a:spcAft>
                <a:defRPr kumimoji="1" sz="2400">
                  <a:solidFill>
                    <a:schemeClr val="tx1"/>
                  </a:solidFill>
                  <a:latin typeface="Myriad Pro" charset="0"/>
                  <a:ea typeface="Arial" charset="0"/>
                  <a:cs typeface="Arial" charset="0"/>
                </a:defRPr>
              </a:lvl9pPr>
            </a:lstStyle>
            <a:p>
              <a:r>
                <a:rPr lang="zh-CN" altLang="en-US" sz="2000" b="1" dirty="0" smtClean="0">
                  <a:latin typeface="华文中宋"/>
                  <a:ea typeface="华文中宋"/>
                  <a:cs typeface="华文中宋"/>
                </a:rPr>
                <a:t>窗口和</a:t>
              </a:r>
              <a:r>
                <a:rPr lang="en-US" altLang="zh-CN" sz="2000" b="1" dirty="0" smtClean="0">
                  <a:latin typeface="华文中宋"/>
                  <a:ea typeface="华文中宋"/>
                  <a:cs typeface="华文中宋"/>
                </a:rPr>
                <a:t>&gt;</a:t>
              </a:r>
              <a:r>
                <a:rPr lang="zh-CN" altLang="en-US" sz="2000" b="1" dirty="0" smtClean="0">
                  <a:latin typeface="华文中宋"/>
                  <a:ea typeface="华文中宋"/>
                  <a:cs typeface="华文中宋"/>
                </a:rPr>
                <a:t>带宽</a:t>
              </a:r>
              <a:r>
                <a:rPr lang="en-US" altLang="zh-CN" sz="2000" b="1" dirty="0" smtClean="0">
                  <a:latin typeface="华文中宋"/>
                  <a:ea typeface="华文中宋"/>
                  <a:cs typeface="华文中宋"/>
                </a:rPr>
                <a:t>C</a:t>
              </a:r>
              <a:endParaRPr lang="zh-CN" altLang="en-US" sz="2000" b="1" dirty="0">
                <a:latin typeface="华文中宋"/>
                <a:ea typeface="华文中宋"/>
                <a:cs typeface="华文中宋"/>
              </a:endParaRPr>
            </a:p>
          </p:txBody>
        </p:sp>
        <p:sp>
          <p:nvSpPr>
            <p:cNvPr id="57" name="右大括号 56"/>
            <p:cNvSpPr/>
            <p:nvPr/>
          </p:nvSpPr>
          <p:spPr>
            <a:xfrm rot="5400000">
              <a:off x="5423099" y="5752059"/>
              <a:ext cx="254980" cy="1081006"/>
            </a:xfrm>
            <a:prstGeom prst="rightBrace">
              <a:avLst/>
            </a:prstGeom>
            <a:ln>
              <a:solidFill>
                <a:schemeClr val="accent1"/>
              </a:solidFill>
            </a:ln>
            <a:effectLst>
              <a:outerShdw blurRad="38100" dist="30000" dir="5400000" rotWithShape="0">
                <a:srgbClr val="000000">
                  <a:alpha val="45000"/>
                </a:srgbClr>
              </a:outerShdw>
            </a:effectLst>
          </p:spPr>
          <p:style>
            <a:lnRef idx="2">
              <a:schemeClr val="accent1"/>
            </a:lnRef>
            <a:fillRef idx="0">
              <a:schemeClr val="accent1"/>
            </a:fillRef>
            <a:effectRef idx="1">
              <a:schemeClr val="accent1"/>
            </a:effectRef>
            <a:fontRef idx="minor">
              <a:schemeClr val="tx1"/>
            </a:fontRef>
          </p:style>
          <p:txBody>
            <a:bodyPr/>
            <a:lstStyle/>
            <a:p>
              <a:pPr>
                <a:defRPr/>
              </a:pPr>
              <a:endParaRPr kumimoji="0" lang="zh-CN" altLang="en-US" sz="1800">
                <a:ln w="19050" cmpd="sng">
                  <a:solidFill>
                    <a:schemeClr val="tx1"/>
                  </a:solidFill>
                </a:ln>
                <a:latin typeface="Arial" charset="0"/>
                <a:ea typeface="宋体" charset="0"/>
                <a:cs typeface="Arial" charset="0"/>
              </a:endParaRPr>
            </a:p>
          </p:txBody>
        </p:sp>
        <p:sp>
          <p:nvSpPr>
            <p:cNvPr id="58" name="矩形 12"/>
            <p:cNvSpPr>
              <a:spLocks noChangeArrowheads="1"/>
            </p:cNvSpPr>
            <p:nvPr/>
          </p:nvSpPr>
          <p:spPr bwMode="auto">
            <a:xfrm>
              <a:off x="5224945" y="6334796"/>
              <a:ext cx="71045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zh-CN" altLang="en-US" sz="2000" b="1" dirty="0" smtClean="0">
                  <a:latin typeface="华文中宋"/>
                  <a:ea typeface="华文中宋"/>
                  <a:cs typeface="华文中宋"/>
                </a:rPr>
                <a:t>超时</a:t>
              </a:r>
              <a:endParaRPr lang="en-US" altLang="zh-CN" sz="2000" b="1" dirty="0">
                <a:latin typeface="华文中宋"/>
                <a:ea typeface="华文中宋"/>
                <a:cs typeface="华文中宋"/>
              </a:endParaRPr>
            </a:p>
          </p:txBody>
        </p:sp>
      </p:grpSp>
      <p:sp>
        <p:nvSpPr>
          <p:cNvPr id="60" name="TextBox 45"/>
          <p:cNvSpPr txBox="1">
            <a:spLocks noChangeArrowheads="1"/>
          </p:cNvSpPr>
          <p:nvPr/>
        </p:nvSpPr>
        <p:spPr bwMode="auto">
          <a:xfrm>
            <a:off x="6867585" y="6159549"/>
            <a:ext cx="1677223" cy="40011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a:spAutoFit/>
          </a:bodyPr>
          <a:lstStyle/>
          <a:p>
            <a:r>
              <a:rPr lang="zh-CN" altLang="en-US" sz="2000" b="1" dirty="0" smtClean="0">
                <a:solidFill>
                  <a:srgbClr val="FF0000"/>
                </a:solidFill>
                <a:latin typeface="Calibri" pitchFamily="34" charset="0"/>
              </a:rPr>
              <a:t>全窗口丢失</a:t>
            </a:r>
            <a:endParaRPr lang="en-US" altLang="zh-CN" sz="2000" b="1" dirty="0">
              <a:solidFill>
                <a:srgbClr val="FF0000"/>
              </a:solidFill>
              <a:latin typeface="Calibri" pitchFamily="34" charset="0"/>
            </a:endParaRPr>
          </a:p>
        </p:txBody>
      </p:sp>
      <p:sp>
        <p:nvSpPr>
          <p:cNvPr id="51" name="乘 50"/>
          <p:cNvSpPr/>
          <p:nvPr/>
        </p:nvSpPr>
        <p:spPr>
          <a:xfrm>
            <a:off x="1296829" y="5361027"/>
            <a:ext cx="394546" cy="822960"/>
          </a:xfrm>
          <a:prstGeom prst="mathMultiply">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zh-CN" altLang="en-US">
              <a:ln w="28575" cmpd="sng">
                <a:solidFill>
                  <a:schemeClr val="tx1"/>
                </a:solidFill>
              </a:ln>
            </a:endParaRPr>
          </a:p>
        </p:txBody>
      </p:sp>
      <p:grpSp>
        <p:nvGrpSpPr>
          <p:cNvPr id="59" name="组 58"/>
          <p:cNvGrpSpPr/>
          <p:nvPr/>
        </p:nvGrpSpPr>
        <p:grpSpPr>
          <a:xfrm>
            <a:off x="3562797" y="5524186"/>
            <a:ext cx="492404" cy="457200"/>
            <a:chOff x="3678237" y="5524186"/>
            <a:chExt cx="492404" cy="457200"/>
          </a:xfrm>
        </p:grpSpPr>
        <p:sp>
          <p:nvSpPr>
            <p:cNvPr id="62" name="矩形 61"/>
            <p:cNvSpPr/>
            <p:nvPr/>
          </p:nvSpPr>
          <p:spPr bwMode="auto">
            <a:xfrm flipH="1">
              <a:off x="3678237" y="5524186"/>
              <a:ext cx="246202" cy="4572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pPr>
                <a:defRPr/>
              </a:pPr>
              <a:endParaRPr kumimoji="0" lang="zh-CN" altLang="en-US" sz="1800">
                <a:solidFill>
                  <a:srgbClr val="FFFFFF"/>
                </a:solidFill>
                <a:latin typeface="Arial" charset="0"/>
                <a:ea typeface="宋体" charset="0"/>
                <a:cs typeface="Arial" charset="0"/>
              </a:endParaRPr>
            </a:p>
          </p:txBody>
        </p:sp>
        <p:sp>
          <p:nvSpPr>
            <p:cNvPr id="63" name="文本框 29"/>
            <p:cNvSpPr txBox="1">
              <a:spLocks noChangeArrowheads="1"/>
            </p:cNvSpPr>
            <p:nvPr/>
          </p:nvSpPr>
          <p:spPr bwMode="auto">
            <a:xfrm>
              <a:off x="3678237" y="5524186"/>
              <a:ext cx="19696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Myriad Pro" charset="0"/>
                  <a:ea typeface="宋体" charset="0"/>
                  <a:cs typeface="Arial" charset="0"/>
                </a:defRPr>
              </a:lvl1pPr>
              <a:lvl2pPr marL="742950" indent="-285750">
                <a:defRPr kumimoji="1" sz="2400">
                  <a:solidFill>
                    <a:schemeClr val="tx1"/>
                  </a:solidFill>
                  <a:latin typeface="Myriad Pro" charset="0"/>
                  <a:ea typeface="Arial" charset="0"/>
                  <a:cs typeface="Arial" charset="0"/>
                </a:defRPr>
              </a:lvl2pPr>
              <a:lvl3pPr marL="1143000" indent="-228600">
                <a:defRPr kumimoji="1" sz="2400">
                  <a:solidFill>
                    <a:schemeClr val="tx1"/>
                  </a:solidFill>
                  <a:latin typeface="Myriad Pro" charset="0"/>
                  <a:ea typeface="Arial" charset="0"/>
                  <a:cs typeface="Arial" charset="0"/>
                </a:defRPr>
              </a:lvl3pPr>
              <a:lvl4pPr marL="1600200" indent="-228600">
                <a:defRPr kumimoji="1" sz="2400">
                  <a:solidFill>
                    <a:schemeClr val="tx1"/>
                  </a:solidFill>
                  <a:latin typeface="Myriad Pro" charset="0"/>
                  <a:ea typeface="Arial" charset="0"/>
                  <a:cs typeface="Arial" charset="0"/>
                </a:defRPr>
              </a:lvl4pPr>
              <a:lvl5pPr marL="2057400" indent="-228600">
                <a:defRPr kumimoji="1" sz="2400">
                  <a:solidFill>
                    <a:schemeClr val="tx1"/>
                  </a:solidFill>
                  <a:latin typeface="Myriad Pro" charset="0"/>
                  <a:ea typeface="Arial" charset="0"/>
                  <a:cs typeface="Arial" charset="0"/>
                </a:defRPr>
              </a:lvl5pPr>
              <a:lvl6pPr marL="2514600" indent="-228600" fontAlgn="base">
                <a:spcBef>
                  <a:spcPct val="0"/>
                </a:spcBef>
                <a:spcAft>
                  <a:spcPct val="0"/>
                </a:spcAft>
                <a:defRPr kumimoji="1" sz="2400">
                  <a:solidFill>
                    <a:schemeClr val="tx1"/>
                  </a:solidFill>
                  <a:latin typeface="Myriad Pro" charset="0"/>
                  <a:ea typeface="Arial" charset="0"/>
                  <a:cs typeface="Arial" charset="0"/>
                </a:defRPr>
              </a:lvl6pPr>
              <a:lvl7pPr marL="2971800" indent="-228600" fontAlgn="base">
                <a:spcBef>
                  <a:spcPct val="0"/>
                </a:spcBef>
                <a:spcAft>
                  <a:spcPct val="0"/>
                </a:spcAft>
                <a:defRPr kumimoji="1" sz="2400">
                  <a:solidFill>
                    <a:schemeClr val="tx1"/>
                  </a:solidFill>
                  <a:latin typeface="Myriad Pro" charset="0"/>
                  <a:ea typeface="Arial" charset="0"/>
                  <a:cs typeface="Arial" charset="0"/>
                </a:defRPr>
              </a:lvl7pPr>
              <a:lvl8pPr marL="3429000" indent="-228600" fontAlgn="base">
                <a:spcBef>
                  <a:spcPct val="0"/>
                </a:spcBef>
                <a:spcAft>
                  <a:spcPct val="0"/>
                </a:spcAft>
                <a:defRPr kumimoji="1" sz="2400">
                  <a:solidFill>
                    <a:schemeClr val="tx1"/>
                  </a:solidFill>
                  <a:latin typeface="Myriad Pro" charset="0"/>
                  <a:ea typeface="Arial" charset="0"/>
                  <a:cs typeface="Arial" charset="0"/>
                </a:defRPr>
              </a:lvl8pPr>
              <a:lvl9pPr marL="3886200" indent="-228600" fontAlgn="base">
                <a:spcBef>
                  <a:spcPct val="0"/>
                </a:spcBef>
                <a:spcAft>
                  <a:spcPct val="0"/>
                </a:spcAft>
                <a:defRPr kumimoji="1" sz="2400">
                  <a:solidFill>
                    <a:schemeClr val="tx1"/>
                  </a:solidFill>
                  <a:latin typeface="Myriad Pro" charset="0"/>
                  <a:ea typeface="Arial" charset="0"/>
                  <a:cs typeface="Arial" charset="0"/>
                </a:defRPr>
              </a:lvl9pPr>
            </a:lstStyle>
            <a:p>
              <a:r>
                <a:rPr lang="en-US" altLang="zh-CN" sz="2000" b="1" dirty="0"/>
                <a:t>2</a:t>
              </a:r>
              <a:endParaRPr lang="zh-CN" altLang="en-US" sz="4000" b="1" dirty="0"/>
            </a:p>
          </p:txBody>
        </p:sp>
        <p:sp>
          <p:nvSpPr>
            <p:cNvPr id="64" name="矩形 63"/>
            <p:cNvSpPr/>
            <p:nvPr/>
          </p:nvSpPr>
          <p:spPr bwMode="auto">
            <a:xfrm flipH="1">
              <a:off x="3924439" y="5524186"/>
              <a:ext cx="246202" cy="4572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pPr>
                <a:defRPr/>
              </a:pPr>
              <a:endParaRPr kumimoji="0" lang="zh-CN" altLang="en-US" sz="1800">
                <a:solidFill>
                  <a:srgbClr val="FFFFFF"/>
                </a:solidFill>
                <a:latin typeface="Arial" charset="0"/>
                <a:ea typeface="宋体" charset="0"/>
                <a:cs typeface="Arial" charset="0"/>
              </a:endParaRPr>
            </a:p>
          </p:txBody>
        </p:sp>
        <p:sp>
          <p:nvSpPr>
            <p:cNvPr id="65" name="文本框 31"/>
            <p:cNvSpPr txBox="1">
              <a:spLocks noChangeArrowheads="1"/>
            </p:cNvSpPr>
            <p:nvPr/>
          </p:nvSpPr>
          <p:spPr bwMode="auto">
            <a:xfrm>
              <a:off x="3924439" y="5524186"/>
              <a:ext cx="19696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Myriad Pro" charset="0"/>
                  <a:ea typeface="宋体" charset="0"/>
                  <a:cs typeface="Arial" charset="0"/>
                </a:defRPr>
              </a:lvl1pPr>
              <a:lvl2pPr marL="742950" indent="-285750">
                <a:defRPr kumimoji="1" sz="2400">
                  <a:solidFill>
                    <a:schemeClr val="tx1"/>
                  </a:solidFill>
                  <a:latin typeface="Myriad Pro" charset="0"/>
                  <a:ea typeface="Arial" charset="0"/>
                  <a:cs typeface="Arial" charset="0"/>
                </a:defRPr>
              </a:lvl2pPr>
              <a:lvl3pPr marL="1143000" indent="-228600">
                <a:defRPr kumimoji="1" sz="2400">
                  <a:solidFill>
                    <a:schemeClr val="tx1"/>
                  </a:solidFill>
                  <a:latin typeface="Myriad Pro" charset="0"/>
                  <a:ea typeface="Arial" charset="0"/>
                  <a:cs typeface="Arial" charset="0"/>
                </a:defRPr>
              </a:lvl3pPr>
              <a:lvl4pPr marL="1600200" indent="-228600">
                <a:defRPr kumimoji="1" sz="2400">
                  <a:solidFill>
                    <a:schemeClr val="tx1"/>
                  </a:solidFill>
                  <a:latin typeface="Myriad Pro" charset="0"/>
                  <a:ea typeface="Arial" charset="0"/>
                  <a:cs typeface="Arial" charset="0"/>
                </a:defRPr>
              </a:lvl4pPr>
              <a:lvl5pPr marL="2057400" indent="-228600">
                <a:defRPr kumimoji="1" sz="2400">
                  <a:solidFill>
                    <a:schemeClr val="tx1"/>
                  </a:solidFill>
                  <a:latin typeface="Myriad Pro" charset="0"/>
                  <a:ea typeface="Arial" charset="0"/>
                  <a:cs typeface="Arial" charset="0"/>
                </a:defRPr>
              </a:lvl5pPr>
              <a:lvl6pPr marL="2514600" indent="-228600" fontAlgn="base">
                <a:spcBef>
                  <a:spcPct val="0"/>
                </a:spcBef>
                <a:spcAft>
                  <a:spcPct val="0"/>
                </a:spcAft>
                <a:defRPr kumimoji="1" sz="2400">
                  <a:solidFill>
                    <a:schemeClr val="tx1"/>
                  </a:solidFill>
                  <a:latin typeface="Myriad Pro" charset="0"/>
                  <a:ea typeface="Arial" charset="0"/>
                  <a:cs typeface="Arial" charset="0"/>
                </a:defRPr>
              </a:lvl6pPr>
              <a:lvl7pPr marL="2971800" indent="-228600" fontAlgn="base">
                <a:spcBef>
                  <a:spcPct val="0"/>
                </a:spcBef>
                <a:spcAft>
                  <a:spcPct val="0"/>
                </a:spcAft>
                <a:defRPr kumimoji="1" sz="2400">
                  <a:solidFill>
                    <a:schemeClr val="tx1"/>
                  </a:solidFill>
                  <a:latin typeface="Myriad Pro" charset="0"/>
                  <a:ea typeface="Arial" charset="0"/>
                  <a:cs typeface="Arial" charset="0"/>
                </a:defRPr>
              </a:lvl7pPr>
              <a:lvl8pPr marL="3429000" indent="-228600" fontAlgn="base">
                <a:spcBef>
                  <a:spcPct val="0"/>
                </a:spcBef>
                <a:spcAft>
                  <a:spcPct val="0"/>
                </a:spcAft>
                <a:defRPr kumimoji="1" sz="2400">
                  <a:solidFill>
                    <a:schemeClr val="tx1"/>
                  </a:solidFill>
                  <a:latin typeface="Myriad Pro" charset="0"/>
                  <a:ea typeface="Arial" charset="0"/>
                  <a:cs typeface="Arial" charset="0"/>
                </a:defRPr>
              </a:lvl8pPr>
              <a:lvl9pPr marL="3886200" indent="-228600" fontAlgn="base">
                <a:spcBef>
                  <a:spcPct val="0"/>
                </a:spcBef>
                <a:spcAft>
                  <a:spcPct val="0"/>
                </a:spcAft>
                <a:defRPr kumimoji="1" sz="2400">
                  <a:solidFill>
                    <a:schemeClr val="tx1"/>
                  </a:solidFill>
                  <a:latin typeface="Myriad Pro" charset="0"/>
                  <a:ea typeface="Arial" charset="0"/>
                  <a:cs typeface="Arial" charset="0"/>
                </a:defRPr>
              </a:lvl9pPr>
            </a:lstStyle>
            <a:p>
              <a:r>
                <a:rPr lang="en-US" altLang="zh-CN" sz="2000" b="1" dirty="0"/>
                <a:t>3</a:t>
              </a:r>
              <a:endParaRPr lang="zh-CN" altLang="en-US" sz="4000" b="1" dirty="0"/>
            </a:p>
          </p:txBody>
        </p:sp>
      </p:grpSp>
      <p:grpSp>
        <p:nvGrpSpPr>
          <p:cNvPr id="23" name="组 22"/>
          <p:cNvGrpSpPr/>
          <p:nvPr/>
        </p:nvGrpSpPr>
        <p:grpSpPr>
          <a:xfrm>
            <a:off x="116127" y="6126947"/>
            <a:ext cx="1813279" cy="533400"/>
            <a:chOff x="1613761" y="6967110"/>
            <a:chExt cx="1813279" cy="533400"/>
          </a:xfrm>
        </p:grpSpPr>
        <p:grpSp>
          <p:nvGrpSpPr>
            <p:cNvPr id="22" name="组 21"/>
            <p:cNvGrpSpPr/>
            <p:nvPr/>
          </p:nvGrpSpPr>
          <p:grpSpPr>
            <a:xfrm>
              <a:off x="2936136" y="7038044"/>
              <a:ext cx="490904" cy="457200"/>
              <a:chOff x="3686472" y="6903534"/>
              <a:chExt cx="490904" cy="457200"/>
            </a:xfrm>
          </p:grpSpPr>
          <p:sp>
            <p:nvSpPr>
              <p:cNvPr id="69" name="矩形 68"/>
              <p:cNvSpPr/>
              <p:nvPr/>
            </p:nvSpPr>
            <p:spPr bwMode="auto">
              <a:xfrm flipH="1">
                <a:off x="3686472" y="6903534"/>
                <a:ext cx="245452" cy="4572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pPr>
                  <a:defRPr/>
                </a:pPr>
                <a:endParaRPr kumimoji="0" lang="zh-CN" altLang="en-US" sz="1800">
                  <a:solidFill>
                    <a:srgbClr val="FFFFFF"/>
                  </a:solidFill>
                  <a:latin typeface="Arial" charset="0"/>
                  <a:ea typeface="宋体" charset="0"/>
                  <a:cs typeface="Arial" charset="0"/>
                </a:endParaRPr>
              </a:p>
            </p:txBody>
          </p:sp>
          <p:sp>
            <p:nvSpPr>
              <p:cNvPr id="70" name="文本框 37"/>
              <p:cNvSpPr txBox="1">
                <a:spLocks noChangeArrowheads="1"/>
              </p:cNvSpPr>
              <p:nvPr/>
            </p:nvSpPr>
            <p:spPr bwMode="auto">
              <a:xfrm>
                <a:off x="3703405" y="6903534"/>
                <a:ext cx="19636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Myriad Pro" charset="0"/>
                    <a:ea typeface="宋体" charset="0"/>
                    <a:cs typeface="Arial" charset="0"/>
                  </a:defRPr>
                </a:lvl1pPr>
                <a:lvl2pPr marL="742950" indent="-285750">
                  <a:defRPr kumimoji="1" sz="2400">
                    <a:solidFill>
                      <a:schemeClr val="tx1"/>
                    </a:solidFill>
                    <a:latin typeface="Myriad Pro" charset="0"/>
                    <a:ea typeface="Arial" charset="0"/>
                    <a:cs typeface="Arial" charset="0"/>
                  </a:defRPr>
                </a:lvl2pPr>
                <a:lvl3pPr marL="1143000" indent="-228600">
                  <a:defRPr kumimoji="1" sz="2400">
                    <a:solidFill>
                      <a:schemeClr val="tx1"/>
                    </a:solidFill>
                    <a:latin typeface="Myriad Pro" charset="0"/>
                    <a:ea typeface="Arial" charset="0"/>
                    <a:cs typeface="Arial" charset="0"/>
                  </a:defRPr>
                </a:lvl3pPr>
                <a:lvl4pPr marL="1600200" indent="-228600">
                  <a:defRPr kumimoji="1" sz="2400">
                    <a:solidFill>
                      <a:schemeClr val="tx1"/>
                    </a:solidFill>
                    <a:latin typeface="Myriad Pro" charset="0"/>
                    <a:ea typeface="Arial" charset="0"/>
                    <a:cs typeface="Arial" charset="0"/>
                  </a:defRPr>
                </a:lvl4pPr>
                <a:lvl5pPr marL="2057400" indent="-228600">
                  <a:defRPr kumimoji="1" sz="2400">
                    <a:solidFill>
                      <a:schemeClr val="tx1"/>
                    </a:solidFill>
                    <a:latin typeface="Myriad Pro" charset="0"/>
                    <a:ea typeface="Arial" charset="0"/>
                    <a:cs typeface="Arial" charset="0"/>
                  </a:defRPr>
                </a:lvl5pPr>
                <a:lvl6pPr marL="2514600" indent="-228600" fontAlgn="base">
                  <a:spcBef>
                    <a:spcPct val="0"/>
                  </a:spcBef>
                  <a:spcAft>
                    <a:spcPct val="0"/>
                  </a:spcAft>
                  <a:defRPr kumimoji="1" sz="2400">
                    <a:solidFill>
                      <a:schemeClr val="tx1"/>
                    </a:solidFill>
                    <a:latin typeface="Myriad Pro" charset="0"/>
                    <a:ea typeface="Arial" charset="0"/>
                    <a:cs typeface="Arial" charset="0"/>
                  </a:defRPr>
                </a:lvl6pPr>
                <a:lvl7pPr marL="2971800" indent="-228600" fontAlgn="base">
                  <a:spcBef>
                    <a:spcPct val="0"/>
                  </a:spcBef>
                  <a:spcAft>
                    <a:spcPct val="0"/>
                  </a:spcAft>
                  <a:defRPr kumimoji="1" sz="2400">
                    <a:solidFill>
                      <a:schemeClr val="tx1"/>
                    </a:solidFill>
                    <a:latin typeface="Myriad Pro" charset="0"/>
                    <a:ea typeface="Arial" charset="0"/>
                    <a:cs typeface="Arial" charset="0"/>
                  </a:defRPr>
                </a:lvl7pPr>
                <a:lvl8pPr marL="3429000" indent="-228600" fontAlgn="base">
                  <a:spcBef>
                    <a:spcPct val="0"/>
                  </a:spcBef>
                  <a:spcAft>
                    <a:spcPct val="0"/>
                  </a:spcAft>
                  <a:defRPr kumimoji="1" sz="2400">
                    <a:solidFill>
                      <a:schemeClr val="tx1"/>
                    </a:solidFill>
                    <a:latin typeface="Myriad Pro" charset="0"/>
                    <a:ea typeface="Arial" charset="0"/>
                    <a:cs typeface="Arial" charset="0"/>
                  </a:defRPr>
                </a:lvl8pPr>
                <a:lvl9pPr marL="3886200" indent="-228600" fontAlgn="base">
                  <a:spcBef>
                    <a:spcPct val="0"/>
                  </a:spcBef>
                  <a:spcAft>
                    <a:spcPct val="0"/>
                  </a:spcAft>
                  <a:defRPr kumimoji="1" sz="2400">
                    <a:solidFill>
                      <a:schemeClr val="tx1"/>
                    </a:solidFill>
                    <a:latin typeface="Myriad Pro" charset="0"/>
                    <a:ea typeface="Arial" charset="0"/>
                    <a:cs typeface="Arial" charset="0"/>
                  </a:defRPr>
                </a:lvl9pPr>
              </a:lstStyle>
              <a:p>
                <a:r>
                  <a:rPr lang="en-US" altLang="zh-CN" sz="2000" b="1" dirty="0" smtClean="0"/>
                  <a:t>1</a:t>
                </a:r>
                <a:endParaRPr lang="zh-CN" altLang="en-US" sz="4000" b="1" dirty="0"/>
              </a:p>
            </p:txBody>
          </p:sp>
          <p:sp>
            <p:nvSpPr>
              <p:cNvPr id="71" name="矩形 70"/>
              <p:cNvSpPr/>
              <p:nvPr/>
            </p:nvSpPr>
            <p:spPr bwMode="auto">
              <a:xfrm flipH="1">
                <a:off x="3931924" y="6903534"/>
                <a:ext cx="245452" cy="4572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pPr>
                  <a:defRPr/>
                </a:pPr>
                <a:endParaRPr kumimoji="0" lang="zh-CN" altLang="en-US" sz="1800">
                  <a:solidFill>
                    <a:srgbClr val="FFFFFF"/>
                  </a:solidFill>
                  <a:latin typeface="Arial" charset="0"/>
                  <a:ea typeface="宋体" charset="0"/>
                  <a:cs typeface="Arial" charset="0"/>
                </a:endParaRPr>
              </a:p>
            </p:txBody>
          </p:sp>
          <p:sp>
            <p:nvSpPr>
              <p:cNvPr id="72" name="文本框 39"/>
              <p:cNvSpPr txBox="1">
                <a:spLocks noChangeArrowheads="1"/>
              </p:cNvSpPr>
              <p:nvPr/>
            </p:nvSpPr>
            <p:spPr bwMode="auto">
              <a:xfrm>
                <a:off x="3931924" y="6903534"/>
                <a:ext cx="19636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Myriad Pro" charset="0"/>
                    <a:ea typeface="宋体" charset="0"/>
                    <a:cs typeface="Arial" charset="0"/>
                  </a:defRPr>
                </a:lvl1pPr>
                <a:lvl2pPr marL="742950" indent="-285750">
                  <a:defRPr kumimoji="1" sz="2400">
                    <a:solidFill>
                      <a:schemeClr val="tx1"/>
                    </a:solidFill>
                    <a:latin typeface="Myriad Pro" charset="0"/>
                    <a:ea typeface="Arial" charset="0"/>
                    <a:cs typeface="Arial" charset="0"/>
                  </a:defRPr>
                </a:lvl2pPr>
                <a:lvl3pPr marL="1143000" indent="-228600">
                  <a:defRPr kumimoji="1" sz="2400">
                    <a:solidFill>
                      <a:schemeClr val="tx1"/>
                    </a:solidFill>
                    <a:latin typeface="Myriad Pro" charset="0"/>
                    <a:ea typeface="Arial" charset="0"/>
                    <a:cs typeface="Arial" charset="0"/>
                  </a:defRPr>
                </a:lvl3pPr>
                <a:lvl4pPr marL="1600200" indent="-228600">
                  <a:defRPr kumimoji="1" sz="2400">
                    <a:solidFill>
                      <a:schemeClr val="tx1"/>
                    </a:solidFill>
                    <a:latin typeface="Myriad Pro" charset="0"/>
                    <a:ea typeface="Arial" charset="0"/>
                    <a:cs typeface="Arial" charset="0"/>
                  </a:defRPr>
                </a:lvl4pPr>
                <a:lvl5pPr marL="2057400" indent="-228600">
                  <a:defRPr kumimoji="1" sz="2400">
                    <a:solidFill>
                      <a:schemeClr val="tx1"/>
                    </a:solidFill>
                    <a:latin typeface="Myriad Pro" charset="0"/>
                    <a:ea typeface="Arial" charset="0"/>
                    <a:cs typeface="Arial" charset="0"/>
                  </a:defRPr>
                </a:lvl5pPr>
                <a:lvl6pPr marL="2514600" indent="-228600" fontAlgn="base">
                  <a:spcBef>
                    <a:spcPct val="0"/>
                  </a:spcBef>
                  <a:spcAft>
                    <a:spcPct val="0"/>
                  </a:spcAft>
                  <a:defRPr kumimoji="1" sz="2400">
                    <a:solidFill>
                      <a:schemeClr val="tx1"/>
                    </a:solidFill>
                    <a:latin typeface="Myriad Pro" charset="0"/>
                    <a:ea typeface="Arial" charset="0"/>
                    <a:cs typeface="Arial" charset="0"/>
                  </a:defRPr>
                </a:lvl6pPr>
                <a:lvl7pPr marL="2971800" indent="-228600" fontAlgn="base">
                  <a:spcBef>
                    <a:spcPct val="0"/>
                  </a:spcBef>
                  <a:spcAft>
                    <a:spcPct val="0"/>
                  </a:spcAft>
                  <a:defRPr kumimoji="1" sz="2400">
                    <a:solidFill>
                      <a:schemeClr val="tx1"/>
                    </a:solidFill>
                    <a:latin typeface="Myriad Pro" charset="0"/>
                    <a:ea typeface="Arial" charset="0"/>
                    <a:cs typeface="Arial" charset="0"/>
                  </a:defRPr>
                </a:lvl7pPr>
                <a:lvl8pPr marL="3429000" indent="-228600" fontAlgn="base">
                  <a:spcBef>
                    <a:spcPct val="0"/>
                  </a:spcBef>
                  <a:spcAft>
                    <a:spcPct val="0"/>
                  </a:spcAft>
                  <a:defRPr kumimoji="1" sz="2400">
                    <a:solidFill>
                      <a:schemeClr val="tx1"/>
                    </a:solidFill>
                    <a:latin typeface="Myriad Pro" charset="0"/>
                    <a:ea typeface="Arial" charset="0"/>
                    <a:cs typeface="Arial" charset="0"/>
                  </a:defRPr>
                </a:lvl8pPr>
                <a:lvl9pPr marL="3886200" indent="-228600" fontAlgn="base">
                  <a:spcBef>
                    <a:spcPct val="0"/>
                  </a:spcBef>
                  <a:spcAft>
                    <a:spcPct val="0"/>
                  </a:spcAft>
                  <a:defRPr kumimoji="1" sz="2400">
                    <a:solidFill>
                      <a:schemeClr val="tx1"/>
                    </a:solidFill>
                    <a:latin typeface="Myriad Pro" charset="0"/>
                    <a:ea typeface="Arial" charset="0"/>
                    <a:cs typeface="Arial" charset="0"/>
                  </a:defRPr>
                </a:lvl9pPr>
              </a:lstStyle>
              <a:p>
                <a:r>
                  <a:rPr lang="en-US" altLang="zh-CN" sz="2000" b="1" dirty="0" smtClean="0"/>
                  <a:t>1</a:t>
                </a:r>
                <a:endParaRPr lang="zh-CN" altLang="en-US" sz="4000" b="1" dirty="0"/>
              </a:p>
            </p:txBody>
          </p:sp>
        </p:grpSp>
        <p:sp>
          <p:nvSpPr>
            <p:cNvPr id="68" name="内容占位符 2"/>
            <p:cNvSpPr txBox="1">
              <a:spLocks/>
            </p:cNvSpPr>
            <p:nvPr/>
          </p:nvSpPr>
          <p:spPr bwMode="auto">
            <a:xfrm>
              <a:off x="1613761" y="6967110"/>
              <a:ext cx="1525338"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39489" tIns="69745" rIns="139489" bIns="69745"/>
            <a:lstStyle>
              <a:lvl1pPr>
                <a:defRPr kumimoji="1" sz="2400">
                  <a:solidFill>
                    <a:schemeClr val="tx1"/>
                  </a:solidFill>
                  <a:latin typeface="Myriad Pro" charset="0"/>
                  <a:ea typeface="宋体" charset="0"/>
                  <a:cs typeface="Arial" charset="0"/>
                </a:defRPr>
              </a:lvl1pPr>
              <a:lvl2pPr marL="742950" indent="-285750">
                <a:defRPr kumimoji="1" sz="2400">
                  <a:solidFill>
                    <a:schemeClr val="tx1"/>
                  </a:solidFill>
                  <a:latin typeface="Myriad Pro" charset="0"/>
                  <a:ea typeface="Arial" charset="0"/>
                  <a:cs typeface="Arial" charset="0"/>
                </a:defRPr>
              </a:lvl2pPr>
              <a:lvl3pPr marL="1143000" indent="-228600">
                <a:defRPr kumimoji="1" sz="2400">
                  <a:solidFill>
                    <a:schemeClr val="tx1"/>
                  </a:solidFill>
                  <a:latin typeface="Myriad Pro" charset="0"/>
                  <a:ea typeface="Arial" charset="0"/>
                  <a:cs typeface="Arial" charset="0"/>
                </a:defRPr>
              </a:lvl3pPr>
              <a:lvl4pPr marL="1600200" indent="-228600">
                <a:defRPr kumimoji="1" sz="2400">
                  <a:solidFill>
                    <a:schemeClr val="tx1"/>
                  </a:solidFill>
                  <a:latin typeface="Myriad Pro" charset="0"/>
                  <a:ea typeface="Arial" charset="0"/>
                  <a:cs typeface="Arial" charset="0"/>
                </a:defRPr>
              </a:lvl4pPr>
              <a:lvl5pPr marL="2057400" indent="-228600">
                <a:defRPr kumimoji="1" sz="2400">
                  <a:solidFill>
                    <a:schemeClr val="tx1"/>
                  </a:solidFill>
                  <a:latin typeface="Myriad Pro" charset="0"/>
                  <a:ea typeface="Arial" charset="0"/>
                  <a:cs typeface="Arial" charset="0"/>
                </a:defRPr>
              </a:lvl5pPr>
              <a:lvl6pPr marL="2514600" indent="-228600" fontAlgn="base">
                <a:spcBef>
                  <a:spcPct val="0"/>
                </a:spcBef>
                <a:spcAft>
                  <a:spcPct val="0"/>
                </a:spcAft>
                <a:defRPr kumimoji="1" sz="2400">
                  <a:solidFill>
                    <a:schemeClr val="tx1"/>
                  </a:solidFill>
                  <a:latin typeface="Myriad Pro" charset="0"/>
                  <a:ea typeface="Arial" charset="0"/>
                  <a:cs typeface="Arial" charset="0"/>
                </a:defRPr>
              </a:lvl6pPr>
              <a:lvl7pPr marL="2971800" indent="-228600" fontAlgn="base">
                <a:spcBef>
                  <a:spcPct val="0"/>
                </a:spcBef>
                <a:spcAft>
                  <a:spcPct val="0"/>
                </a:spcAft>
                <a:defRPr kumimoji="1" sz="2400">
                  <a:solidFill>
                    <a:schemeClr val="tx1"/>
                  </a:solidFill>
                  <a:latin typeface="Myriad Pro" charset="0"/>
                  <a:ea typeface="Arial" charset="0"/>
                  <a:cs typeface="Arial" charset="0"/>
                </a:defRPr>
              </a:lvl7pPr>
              <a:lvl8pPr marL="3429000" indent="-228600" fontAlgn="base">
                <a:spcBef>
                  <a:spcPct val="0"/>
                </a:spcBef>
                <a:spcAft>
                  <a:spcPct val="0"/>
                </a:spcAft>
                <a:defRPr kumimoji="1" sz="2400">
                  <a:solidFill>
                    <a:schemeClr val="tx1"/>
                  </a:solidFill>
                  <a:latin typeface="Myriad Pro" charset="0"/>
                  <a:ea typeface="Arial" charset="0"/>
                  <a:cs typeface="Arial" charset="0"/>
                </a:defRPr>
              </a:lvl8pPr>
              <a:lvl9pPr marL="3886200" indent="-228600" fontAlgn="base">
                <a:spcBef>
                  <a:spcPct val="0"/>
                </a:spcBef>
                <a:spcAft>
                  <a:spcPct val="0"/>
                </a:spcAft>
                <a:defRPr kumimoji="1" sz="2400">
                  <a:solidFill>
                    <a:schemeClr val="tx1"/>
                  </a:solidFill>
                  <a:latin typeface="Myriad Pro" charset="0"/>
                  <a:ea typeface="Arial" charset="0"/>
                  <a:cs typeface="Arial" charset="0"/>
                </a:defRPr>
              </a:lvl9pPr>
            </a:lstStyle>
            <a:p>
              <a:pPr eaLnBrk="0" hangingPunct="0">
                <a:lnSpc>
                  <a:spcPct val="120000"/>
                </a:lnSpc>
                <a:spcBef>
                  <a:spcPct val="20000"/>
                </a:spcBef>
                <a:buFont typeface="Wingdings" charset="0"/>
                <a:buNone/>
              </a:pPr>
              <a:r>
                <a:rPr lang="zh-CN" altLang="en-US" sz="2000" b="1" dirty="0" smtClean="0">
                  <a:ea typeface="ＭＳ Ｐゴシック" charset="0"/>
                  <a:cs typeface="ＭＳ Ｐゴシック" charset="0"/>
                </a:rPr>
                <a:t>重复</a:t>
              </a:r>
              <a:r>
                <a:rPr lang="en-US" altLang="zh-CN" sz="2000" b="1" dirty="0" smtClean="0">
                  <a:ea typeface="ＭＳ Ｐゴシック" charset="0"/>
                  <a:cs typeface="ＭＳ Ｐゴシック" charset="0"/>
                </a:rPr>
                <a:t>ACK</a:t>
              </a:r>
              <a:endParaRPr lang="en-US" altLang="zh-CN" sz="2000" b="1" dirty="0">
                <a:ea typeface="ＭＳ Ｐゴシック" charset="0"/>
                <a:cs typeface="ＭＳ Ｐゴシック" charset="0"/>
              </a:endParaRPr>
            </a:p>
            <a:p>
              <a:pPr eaLnBrk="0" hangingPunct="0">
                <a:lnSpc>
                  <a:spcPct val="120000"/>
                </a:lnSpc>
                <a:spcBef>
                  <a:spcPct val="20000"/>
                </a:spcBef>
                <a:buFont typeface="Wingdings" charset="0"/>
                <a:buNone/>
              </a:pPr>
              <a:endParaRPr lang="en-US" altLang="zh-CN" b="1" dirty="0">
                <a:ea typeface="ＭＳ Ｐゴシック" charset="0"/>
                <a:cs typeface="ＭＳ Ｐゴシック" charset="0"/>
              </a:endParaRPr>
            </a:p>
            <a:p>
              <a:pPr eaLnBrk="0" hangingPunct="0">
                <a:lnSpc>
                  <a:spcPct val="120000"/>
                </a:lnSpc>
                <a:spcBef>
                  <a:spcPct val="20000"/>
                </a:spcBef>
                <a:buFont typeface="Wingdings" charset="0"/>
                <a:buNone/>
              </a:pPr>
              <a:endParaRPr lang="zh-CN" altLang="en-US" b="1" dirty="0">
                <a:ea typeface="ＭＳ Ｐゴシック" charset="0"/>
                <a:cs typeface="ＭＳ Ｐゴシック" charset="0"/>
              </a:endParaRPr>
            </a:p>
          </p:txBody>
        </p:sp>
      </p:grpSp>
      <p:sp>
        <p:nvSpPr>
          <p:cNvPr id="73" name="右箭头 72"/>
          <p:cNvSpPr/>
          <p:nvPr/>
        </p:nvSpPr>
        <p:spPr>
          <a:xfrm>
            <a:off x="2060053" y="6282268"/>
            <a:ext cx="822960" cy="227598"/>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74" name="内容占位符 2"/>
          <p:cNvSpPr txBox="1">
            <a:spLocks/>
          </p:cNvSpPr>
          <p:nvPr/>
        </p:nvSpPr>
        <p:spPr bwMode="auto">
          <a:xfrm>
            <a:off x="2866080" y="6124635"/>
            <a:ext cx="1424532"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39489" tIns="69745" rIns="139489" bIns="69745"/>
          <a:lstStyle>
            <a:lvl1pPr>
              <a:defRPr kumimoji="1" sz="2400">
                <a:solidFill>
                  <a:schemeClr val="tx1"/>
                </a:solidFill>
                <a:latin typeface="Myriad Pro" charset="0"/>
                <a:ea typeface="宋体" charset="0"/>
                <a:cs typeface="Arial" charset="0"/>
              </a:defRPr>
            </a:lvl1pPr>
            <a:lvl2pPr marL="742950" indent="-285750">
              <a:defRPr kumimoji="1" sz="2400">
                <a:solidFill>
                  <a:schemeClr val="tx1"/>
                </a:solidFill>
                <a:latin typeface="Myriad Pro" charset="0"/>
                <a:ea typeface="Arial" charset="0"/>
                <a:cs typeface="Arial" charset="0"/>
              </a:defRPr>
            </a:lvl2pPr>
            <a:lvl3pPr marL="1143000" indent="-228600">
              <a:defRPr kumimoji="1" sz="2400">
                <a:solidFill>
                  <a:schemeClr val="tx1"/>
                </a:solidFill>
                <a:latin typeface="Myriad Pro" charset="0"/>
                <a:ea typeface="Arial" charset="0"/>
                <a:cs typeface="Arial" charset="0"/>
              </a:defRPr>
            </a:lvl3pPr>
            <a:lvl4pPr marL="1600200" indent="-228600">
              <a:defRPr kumimoji="1" sz="2400">
                <a:solidFill>
                  <a:schemeClr val="tx1"/>
                </a:solidFill>
                <a:latin typeface="Myriad Pro" charset="0"/>
                <a:ea typeface="Arial" charset="0"/>
                <a:cs typeface="Arial" charset="0"/>
              </a:defRPr>
            </a:lvl4pPr>
            <a:lvl5pPr marL="2057400" indent="-228600">
              <a:defRPr kumimoji="1" sz="2400">
                <a:solidFill>
                  <a:schemeClr val="tx1"/>
                </a:solidFill>
                <a:latin typeface="Myriad Pro" charset="0"/>
                <a:ea typeface="Arial" charset="0"/>
                <a:cs typeface="Arial" charset="0"/>
              </a:defRPr>
            </a:lvl5pPr>
            <a:lvl6pPr marL="2514600" indent="-228600" fontAlgn="base">
              <a:spcBef>
                <a:spcPct val="0"/>
              </a:spcBef>
              <a:spcAft>
                <a:spcPct val="0"/>
              </a:spcAft>
              <a:defRPr kumimoji="1" sz="2400">
                <a:solidFill>
                  <a:schemeClr val="tx1"/>
                </a:solidFill>
                <a:latin typeface="Myriad Pro" charset="0"/>
                <a:ea typeface="Arial" charset="0"/>
                <a:cs typeface="Arial" charset="0"/>
              </a:defRPr>
            </a:lvl6pPr>
            <a:lvl7pPr marL="2971800" indent="-228600" fontAlgn="base">
              <a:spcBef>
                <a:spcPct val="0"/>
              </a:spcBef>
              <a:spcAft>
                <a:spcPct val="0"/>
              </a:spcAft>
              <a:defRPr kumimoji="1" sz="2400">
                <a:solidFill>
                  <a:schemeClr val="tx1"/>
                </a:solidFill>
                <a:latin typeface="Myriad Pro" charset="0"/>
                <a:ea typeface="Arial" charset="0"/>
                <a:cs typeface="Arial" charset="0"/>
              </a:defRPr>
            </a:lvl7pPr>
            <a:lvl8pPr marL="3429000" indent="-228600" fontAlgn="base">
              <a:spcBef>
                <a:spcPct val="0"/>
              </a:spcBef>
              <a:spcAft>
                <a:spcPct val="0"/>
              </a:spcAft>
              <a:defRPr kumimoji="1" sz="2400">
                <a:solidFill>
                  <a:schemeClr val="tx1"/>
                </a:solidFill>
                <a:latin typeface="Myriad Pro" charset="0"/>
                <a:ea typeface="Arial" charset="0"/>
                <a:cs typeface="Arial" charset="0"/>
              </a:defRPr>
            </a:lvl8pPr>
            <a:lvl9pPr marL="3886200" indent="-228600" fontAlgn="base">
              <a:spcBef>
                <a:spcPct val="0"/>
              </a:spcBef>
              <a:spcAft>
                <a:spcPct val="0"/>
              </a:spcAft>
              <a:defRPr kumimoji="1" sz="2400">
                <a:solidFill>
                  <a:schemeClr val="tx1"/>
                </a:solidFill>
                <a:latin typeface="Myriad Pro" charset="0"/>
                <a:ea typeface="Arial" charset="0"/>
                <a:cs typeface="Arial" charset="0"/>
              </a:defRPr>
            </a:lvl9pPr>
          </a:lstStyle>
          <a:p>
            <a:pPr eaLnBrk="0" hangingPunct="0">
              <a:lnSpc>
                <a:spcPct val="120000"/>
              </a:lnSpc>
              <a:spcBef>
                <a:spcPct val="20000"/>
              </a:spcBef>
              <a:buFont typeface="Wingdings" charset="0"/>
              <a:buNone/>
            </a:pPr>
            <a:r>
              <a:rPr lang="zh-CN" altLang="en-US" sz="2000" b="1" dirty="0" smtClean="0">
                <a:solidFill>
                  <a:srgbClr val="FF0000"/>
                </a:solidFill>
                <a:ea typeface="ＭＳ Ｐゴシック" charset="0"/>
                <a:cs typeface="ＭＳ Ｐゴシック" charset="0"/>
              </a:rPr>
              <a:t>超时重传</a:t>
            </a:r>
            <a:endParaRPr lang="zh-CN" altLang="en-US" sz="2000" b="1" dirty="0">
              <a:solidFill>
                <a:srgbClr val="FF0000"/>
              </a:solidFill>
              <a:ea typeface="ＭＳ Ｐゴシック" charset="0"/>
              <a:cs typeface="ＭＳ Ｐゴシック" charset="0"/>
            </a:endParaRPr>
          </a:p>
        </p:txBody>
      </p:sp>
      <p:pic>
        <p:nvPicPr>
          <p:cNvPr id="76" name="图片 75"/>
          <p:cNvPicPr>
            <a:picLocks noChangeAspect="1"/>
          </p:cNvPicPr>
          <p:nvPr/>
        </p:nvPicPr>
        <p:blipFill>
          <a:blip r:embed="rId5"/>
          <a:stretch>
            <a:fillRect/>
          </a:stretch>
        </p:blipFill>
        <p:spPr>
          <a:xfrm>
            <a:off x="4990846" y="4960412"/>
            <a:ext cx="1493242" cy="1183468"/>
          </a:xfrm>
          <a:prstGeom prst="rect">
            <a:avLst/>
          </a:prstGeom>
        </p:spPr>
      </p:pic>
    </p:spTree>
    <p:extLst>
      <p:ext uri="{BB962C8B-B14F-4D97-AF65-F5344CB8AC3E}">
        <p14:creationId xmlns:p14="http://schemas.microsoft.com/office/powerpoint/2010/main" val="364259865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3" presetClass="entr" presetSubtype="1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blinds(horizontal)">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3"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47"/>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11"/>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49"/>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5"/>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5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5" presetClass="entr" presetSubtype="10" fill="hold" grpId="0" nodeType="clickEffect">
                                  <p:stCondLst>
                                    <p:cond delay="0"/>
                                  </p:stCondLst>
                                  <p:childTnLst>
                                    <p:set>
                                      <p:cBhvr>
                                        <p:cTn id="80" dur="1" fill="hold">
                                          <p:stCondLst>
                                            <p:cond delay="0"/>
                                          </p:stCondLst>
                                        </p:cTn>
                                        <p:tgtEl>
                                          <p:spTgt spid="60"/>
                                        </p:tgtEl>
                                        <p:attrNameLst>
                                          <p:attrName>style.visibility</p:attrName>
                                        </p:attrNameLst>
                                      </p:cBhvr>
                                      <p:to>
                                        <p:strVal val="visible"/>
                                      </p:to>
                                    </p:set>
                                    <p:animEffect transition="in" filter="checkerboard(across)">
                                      <p:cBhvr>
                                        <p:cTn id="8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P spid="10" grpId="0"/>
      <p:bldP spid="35" grpId="0" animBg="1"/>
      <p:bldP spid="37" grpId="0" animBg="1"/>
      <p:bldP spid="47" grpId="0" animBg="1"/>
      <p:bldP spid="47" grpId="1" animBg="1"/>
      <p:bldP spid="49" grpId="0" animBg="1"/>
      <p:bldP spid="49" grpId="1" animBg="1"/>
      <p:bldP spid="50" grpId="0"/>
      <p:bldP spid="50" grpId="1"/>
      <p:bldP spid="60" grpId="0" animBg="1"/>
      <p:bldP spid="51" grpId="0" animBg="1"/>
      <p:bldP spid="73" grpId="0" animBg="1"/>
      <p:bldP spid="7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吞吐量模型</a:t>
            </a:r>
            <a:endParaRPr kumimoji="1" lang="zh-CN" altLang="en-US" dirty="0"/>
          </a:p>
        </p:txBody>
      </p:sp>
      <p:sp>
        <p:nvSpPr>
          <p:cNvPr id="3" name="内容占位符 2"/>
          <p:cNvSpPr>
            <a:spLocks noGrp="1"/>
          </p:cNvSpPr>
          <p:nvPr>
            <p:ph sz="quarter" idx="1"/>
          </p:nvPr>
        </p:nvSpPr>
        <p:spPr/>
        <p:txBody>
          <a:bodyPr/>
          <a:lstStyle/>
          <a:p>
            <a:r>
              <a:rPr kumimoji="1" lang="zh-CN" altLang="en-US" dirty="0" smtClean="0"/>
              <a:t>基本思路</a:t>
            </a:r>
            <a:endParaRPr kumimoji="1" lang="en-US" altLang="zh-CN" dirty="0" smtClean="0"/>
          </a:p>
          <a:p>
            <a:pPr lvl="1"/>
            <a:r>
              <a:rPr kumimoji="1" lang="en-US" altLang="zh-CN" dirty="0" smtClean="0"/>
              <a:t>N</a:t>
            </a:r>
            <a:r>
              <a:rPr kumimoji="1" lang="zh-CN" altLang="en-US" dirty="0" smtClean="0"/>
              <a:t>代表</a:t>
            </a:r>
            <a:r>
              <a:rPr kumimoji="1" lang="en-US" altLang="zh-CN" dirty="0" err="1" smtClean="0"/>
              <a:t>Incast</a:t>
            </a:r>
            <a:r>
              <a:rPr kumimoji="1" lang="zh-CN" altLang="en-US" dirty="0" smtClean="0"/>
              <a:t>模式中发送端的数量</a:t>
            </a:r>
            <a:endParaRPr kumimoji="1" lang="en-US" altLang="zh-CN" dirty="0" smtClean="0"/>
          </a:p>
          <a:p>
            <a:endParaRPr kumimoji="1" lang="zh-CN" altLang="en-US" dirty="0"/>
          </a:p>
        </p:txBody>
      </p:sp>
      <p:pic>
        <p:nvPicPr>
          <p:cNvPr id="4"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07704" y="2276872"/>
            <a:ext cx="5112568" cy="2750432"/>
          </a:xfrm>
          <a:prstGeom prst="rect">
            <a:avLst/>
          </a:prstGeom>
          <a:noFill/>
          <a:ln w="9525">
            <a:noFill/>
            <a:miter lim="800000"/>
            <a:headEnd/>
            <a:tailEnd/>
          </a:ln>
        </p:spPr>
      </p:pic>
      <p:graphicFrame>
        <p:nvGraphicFramePr>
          <p:cNvPr id="5" name="Object 2"/>
          <p:cNvGraphicFramePr>
            <a:graphicFrameLocks noChangeAspect="1"/>
          </p:cNvGraphicFramePr>
          <p:nvPr>
            <p:extLst>
              <p:ext uri="{D42A27DB-BD31-4B8C-83A1-F6EECF244321}">
                <p14:modId xmlns:p14="http://schemas.microsoft.com/office/powerpoint/2010/main" val="1023107064"/>
              </p:ext>
            </p:extLst>
          </p:nvPr>
        </p:nvGraphicFramePr>
        <p:xfrm>
          <a:off x="920750" y="5027613"/>
          <a:ext cx="7067550" cy="1203325"/>
        </p:xfrm>
        <a:graphic>
          <a:graphicData uri="http://schemas.openxmlformats.org/presentationml/2006/ole">
            <mc:AlternateContent xmlns:mc="http://schemas.openxmlformats.org/markup-compatibility/2006">
              <mc:Choice xmlns:v="urn:schemas-microsoft-com:vml" Requires="v">
                <p:oleObj spid="_x0000_s1049" name="公式" r:id="rId4" imgW="2882900" imgH="520700" progId="Equation.3">
                  <p:embed/>
                </p:oleObj>
              </mc:Choice>
              <mc:Fallback>
                <p:oleObj name="公式" r:id="rId4" imgW="2882900" imgH="520700" progId="Equation.3">
                  <p:embed/>
                  <p:pic>
                    <p:nvPicPr>
                      <p:cNvPr id="0" name=""/>
                      <p:cNvPicPr>
                        <a:picLocks noChangeAspect="1" noChangeArrowheads="1"/>
                      </p:cNvPicPr>
                      <p:nvPr/>
                    </p:nvPicPr>
                    <p:blipFill>
                      <a:blip r:embed="rId5"/>
                      <a:srcRect/>
                      <a:stretch>
                        <a:fillRect/>
                      </a:stretch>
                    </p:blipFill>
                    <p:spPr bwMode="auto">
                      <a:xfrm>
                        <a:off x="920750" y="5027613"/>
                        <a:ext cx="7067550" cy="12033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41524166"/>
      </p:ext>
    </p:ext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吞吐量模型</a:t>
            </a:r>
            <a:endParaRPr kumimoji="1" lang="zh-CN" altLang="en-US" dirty="0"/>
          </a:p>
        </p:txBody>
      </p:sp>
      <p:sp>
        <p:nvSpPr>
          <p:cNvPr id="3" name="内容占位符 2"/>
          <p:cNvSpPr>
            <a:spLocks noGrp="1"/>
          </p:cNvSpPr>
          <p:nvPr>
            <p:ph sz="quarter" idx="1"/>
          </p:nvPr>
        </p:nvSpPr>
        <p:spPr/>
        <p:txBody>
          <a:bodyPr/>
          <a:lstStyle/>
          <a:p>
            <a:r>
              <a:rPr kumimoji="1" lang="zh-CN" altLang="en-US" dirty="0" smtClean="0"/>
              <a:t>无宣告窗口限制</a:t>
            </a:r>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r>
              <a:rPr kumimoji="1" lang="zh-CN" altLang="en-US" dirty="0" smtClean="0"/>
              <a:t>有宣告窗口限制</a:t>
            </a:r>
            <a:endParaRPr kumimoji="1" lang="zh-CN" altLang="en-US" dirty="0"/>
          </a:p>
        </p:txBody>
      </p:sp>
      <p:pic>
        <p:nvPicPr>
          <p:cNvPr id="4" name="图片 3"/>
          <p:cNvPicPr>
            <a:picLocks noChangeAspect="1"/>
          </p:cNvPicPr>
          <p:nvPr/>
        </p:nvPicPr>
        <p:blipFill>
          <a:blip r:embed="rId3"/>
          <a:stretch>
            <a:fillRect/>
          </a:stretch>
        </p:blipFill>
        <p:spPr>
          <a:xfrm>
            <a:off x="220133" y="1852632"/>
            <a:ext cx="6197601" cy="1659469"/>
          </a:xfrm>
          <a:prstGeom prst="rect">
            <a:avLst/>
          </a:prstGeom>
        </p:spPr>
      </p:pic>
      <p:pic>
        <p:nvPicPr>
          <p:cNvPr id="5" name="图片 4"/>
          <p:cNvPicPr>
            <a:picLocks noChangeAspect="1"/>
          </p:cNvPicPr>
          <p:nvPr/>
        </p:nvPicPr>
        <p:blipFill>
          <a:blip r:embed="rId4">
            <a:clrChange>
              <a:clrFrom>
                <a:srgbClr val="FFFFFF"/>
              </a:clrFrom>
              <a:clrTo>
                <a:srgbClr val="FFFFFF">
                  <a:alpha val="0"/>
                </a:srgbClr>
              </a:clrTo>
            </a:clrChange>
          </a:blip>
          <a:stretch>
            <a:fillRect/>
          </a:stretch>
        </p:blipFill>
        <p:spPr>
          <a:xfrm>
            <a:off x="220133" y="4550861"/>
            <a:ext cx="4317999" cy="1554770"/>
          </a:xfrm>
          <a:prstGeom prst="rect">
            <a:avLst/>
          </a:prstGeom>
        </p:spPr>
      </p:pic>
      <p:pic>
        <p:nvPicPr>
          <p:cNvPr id="6" name="图片 5"/>
          <p:cNvPicPr>
            <a:picLocks noChangeAspect="1"/>
          </p:cNvPicPr>
          <p:nvPr/>
        </p:nvPicPr>
        <p:blipFill>
          <a:blip r:embed="rId5">
            <a:clrChange>
              <a:clrFrom>
                <a:srgbClr val="FFFFFF"/>
              </a:clrFrom>
              <a:clrTo>
                <a:srgbClr val="FFFFFF">
                  <a:alpha val="0"/>
                </a:srgbClr>
              </a:clrTo>
            </a:clrChange>
          </a:blip>
          <a:stretch>
            <a:fillRect/>
          </a:stretch>
        </p:blipFill>
        <p:spPr>
          <a:xfrm>
            <a:off x="4833939" y="4073635"/>
            <a:ext cx="3111500" cy="2235200"/>
          </a:xfrm>
          <a:prstGeom prst="rect">
            <a:avLst/>
          </a:prstGeom>
        </p:spPr>
      </p:pic>
      <p:pic>
        <p:nvPicPr>
          <p:cNvPr id="7" name="图片 6"/>
          <p:cNvPicPr>
            <a:picLocks noChangeAspect="1"/>
          </p:cNvPicPr>
          <p:nvPr/>
        </p:nvPicPr>
        <p:blipFill>
          <a:blip r:embed="rId6"/>
          <a:stretch>
            <a:fillRect/>
          </a:stretch>
        </p:blipFill>
        <p:spPr>
          <a:xfrm>
            <a:off x="6389689" y="1634061"/>
            <a:ext cx="2565401" cy="2294469"/>
          </a:xfrm>
          <a:prstGeom prst="rect">
            <a:avLst/>
          </a:prstGeom>
        </p:spPr>
      </p:pic>
      <p:sp>
        <p:nvSpPr>
          <p:cNvPr id="8" name="文本框 7"/>
          <p:cNvSpPr txBox="1"/>
          <p:nvPr/>
        </p:nvSpPr>
        <p:spPr>
          <a:xfrm>
            <a:off x="575053" y="2827053"/>
            <a:ext cx="8116466" cy="138499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kumimoji="1" lang="en-US" altLang="zh-CN" sz="2800" b="1" dirty="0" smtClean="0">
                <a:solidFill>
                  <a:srgbClr val="FF0000"/>
                </a:solidFill>
              </a:rPr>
              <a:t>TCP </a:t>
            </a:r>
            <a:r>
              <a:rPr kumimoji="1" lang="en-US" altLang="zh-CN" sz="2800" b="1" dirty="0" err="1" smtClean="0">
                <a:solidFill>
                  <a:srgbClr val="FF0000"/>
                </a:solidFill>
              </a:rPr>
              <a:t>Incast</a:t>
            </a:r>
            <a:r>
              <a:rPr kumimoji="1" lang="zh-CN" altLang="en-US" sz="2800" b="1" dirty="0" smtClean="0">
                <a:solidFill>
                  <a:srgbClr val="FF0000"/>
                </a:solidFill>
              </a:rPr>
              <a:t>问题确实由两类超时重传引起</a:t>
            </a:r>
            <a:endParaRPr kumimoji="1" lang="en-US" altLang="zh-CN" sz="2800" b="1" dirty="0" smtClean="0">
              <a:solidFill>
                <a:srgbClr val="FF0000"/>
              </a:solidFill>
            </a:endParaRPr>
          </a:p>
          <a:p>
            <a:pPr marL="742950" indent="-742950">
              <a:buAutoNum type="alphaLcParenR"/>
            </a:pPr>
            <a:r>
              <a:rPr kumimoji="1" lang="zh-CN" altLang="en-US" sz="2800" b="1" dirty="0" smtClean="0">
                <a:solidFill>
                  <a:srgbClr val="FF0000"/>
                </a:solidFill>
              </a:rPr>
              <a:t>块尾超时重传：数据块倒数三个包丢失</a:t>
            </a:r>
            <a:endParaRPr kumimoji="1" lang="en-US" altLang="zh-CN" sz="2800" b="1" dirty="0" smtClean="0">
              <a:solidFill>
                <a:srgbClr val="FF0000"/>
              </a:solidFill>
            </a:endParaRPr>
          </a:p>
          <a:p>
            <a:pPr marL="742950" indent="-742950">
              <a:buAutoNum type="alphaLcParenR"/>
            </a:pPr>
            <a:r>
              <a:rPr kumimoji="1" lang="zh-CN" altLang="en-US" sz="2800" b="1" dirty="0" smtClean="0">
                <a:solidFill>
                  <a:srgbClr val="FF0000"/>
                </a:solidFill>
              </a:rPr>
              <a:t>块头超时重传：块头流窗口之和大于链路带宽</a:t>
            </a:r>
            <a:endParaRPr kumimoji="1" lang="en-US" altLang="zh-CN" sz="2800" b="1" dirty="0" smtClean="0">
              <a:solidFill>
                <a:srgbClr val="FF0000"/>
              </a:solidFill>
            </a:endParaRPr>
          </a:p>
        </p:txBody>
      </p:sp>
    </p:spTree>
    <p:extLst>
      <p:ext uri="{BB962C8B-B14F-4D97-AF65-F5344CB8AC3E}">
        <p14:creationId xmlns:p14="http://schemas.microsoft.com/office/powerpoint/2010/main" val="306343457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模型验证</a:t>
            </a:r>
            <a:endParaRPr lang="zh-CN" altLang="en-US" dirty="0"/>
          </a:p>
        </p:txBody>
      </p:sp>
      <p:sp>
        <p:nvSpPr>
          <p:cNvPr id="3" name="内容占位符 2"/>
          <p:cNvSpPr>
            <a:spLocks noGrp="1"/>
          </p:cNvSpPr>
          <p:nvPr>
            <p:ph idx="1"/>
          </p:nvPr>
        </p:nvSpPr>
        <p:spPr/>
        <p:txBody>
          <a:bodyPr/>
          <a:lstStyle/>
          <a:p>
            <a:r>
              <a:rPr kumimoji="1" lang="zh-CN" altLang="en-US" dirty="0"/>
              <a:t>无宣告窗口限制</a:t>
            </a:r>
            <a:endParaRPr kumimoji="1" lang="en-US" altLang="zh-CN" dirty="0"/>
          </a:p>
        </p:txBody>
      </p:sp>
      <p:pic>
        <p:nvPicPr>
          <p:cNvPr id="5122" name="Picture 2"/>
          <p:cNvPicPr>
            <a:picLocks noChangeAspect="1" noChangeArrowheads="1"/>
          </p:cNvPicPr>
          <p:nvPr/>
        </p:nvPicPr>
        <p:blipFill>
          <a:blip r:embed="rId3" cstate="print"/>
          <a:srcRect/>
          <a:stretch>
            <a:fillRect/>
          </a:stretch>
        </p:blipFill>
        <p:spPr bwMode="auto">
          <a:xfrm>
            <a:off x="0" y="1844824"/>
            <a:ext cx="8964488" cy="2295525"/>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0" y="4149080"/>
            <a:ext cx="9015735" cy="2333625"/>
          </a:xfrm>
          <a:prstGeom prst="rect">
            <a:avLst/>
          </a:prstGeom>
          <a:noFill/>
          <a:ln w="9525">
            <a:noFill/>
            <a:miter lim="800000"/>
            <a:headEnd/>
            <a:tailEnd/>
          </a:ln>
        </p:spPr>
      </p:pic>
    </p:spTree>
    <p:extLst>
      <p:ext uri="{BB962C8B-B14F-4D97-AF65-F5344CB8AC3E}">
        <p14:creationId xmlns:p14="http://schemas.microsoft.com/office/powerpoint/2010/main" val="1438860145"/>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模型验证</a:t>
            </a:r>
            <a:endParaRPr lang="zh-CN" altLang="en-US" dirty="0"/>
          </a:p>
        </p:txBody>
      </p:sp>
      <p:sp>
        <p:nvSpPr>
          <p:cNvPr id="3" name="内容占位符 2"/>
          <p:cNvSpPr>
            <a:spLocks noGrp="1"/>
          </p:cNvSpPr>
          <p:nvPr>
            <p:ph idx="1"/>
          </p:nvPr>
        </p:nvSpPr>
        <p:spPr/>
        <p:txBody>
          <a:bodyPr/>
          <a:lstStyle/>
          <a:p>
            <a:r>
              <a:rPr lang="zh-CN" altLang="en-US" dirty="0" smtClean="0"/>
              <a:t>有宣告窗口限制</a:t>
            </a:r>
            <a:endParaRPr lang="en-US" altLang="zh-CN" dirty="0" smtClean="0"/>
          </a:p>
          <a:p>
            <a:pPr lvl="1"/>
            <a:r>
              <a:rPr lang="en-US" altLang="zh-CN" dirty="0" smtClean="0"/>
              <a:t>N=1:</a:t>
            </a:r>
          </a:p>
          <a:p>
            <a:pPr lvl="1"/>
            <a:endParaRPr lang="en-US" altLang="zh-CN" dirty="0" smtClean="0"/>
          </a:p>
          <a:p>
            <a:pPr lvl="1"/>
            <a:r>
              <a:rPr lang="en-US" altLang="zh-CN" dirty="0" smtClean="0"/>
              <a:t>1&lt;N&lt;9:</a:t>
            </a:r>
          </a:p>
          <a:p>
            <a:pPr lvl="1"/>
            <a:endParaRPr lang="en-US" altLang="zh-CN" dirty="0" smtClean="0"/>
          </a:p>
          <a:p>
            <a:pPr lvl="1"/>
            <a:endParaRPr lang="en-US" altLang="zh-CN" dirty="0" smtClean="0"/>
          </a:p>
          <a:p>
            <a:pPr lvl="1"/>
            <a:r>
              <a:rPr lang="en-US" altLang="zh-CN" dirty="0" smtClean="0"/>
              <a:t>N=9:</a:t>
            </a:r>
          </a:p>
          <a:p>
            <a:pPr lvl="1"/>
            <a:endParaRPr lang="en-US" altLang="zh-CN" dirty="0" smtClean="0"/>
          </a:p>
          <a:p>
            <a:pPr lvl="1"/>
            <a:r>
              <a:rPr lang="en-US" altLang="zh-CN" dirty="0" smtClean="0"/>
              <a:t>N&gt;9:</a:t>
            </a:r>
          </a:p>
        </p:txBody>
      </p:sp>
      <p:pic>
        <p:nvPicPr>
          <p:cNvPr id="6146" name="Picture 2"/>
          <p:cNvPicPr>
            <a:picLocks noChangeAspect="1" noChangeArrowheads="1"/>
          </p:cNvPicPr>
          <p:nvPr/>
        </p:nvPicPr>
        <p:blipFill>
          <a:blip r:embed="rId3" cstate="print"/>
          <a:srcRect/>
          <a:stretch>
            <a:fillRect/>
          </a:stretch>
        </p:blipFill>
        <p:spPr bwMode="auto">
          <a:xfrm>
            <a:off x="4834236" y="2132856"/>
            <a:ext cx="4058244" cy="3240360"/>
          </a:xfrm>
          <a:prstGeom prst="rect">
            <a:avLst/>
          </a:prstGeom>
          <a:noFill/>
          <a:ln w="9525">
            <a:noFill/>
            <a:miter lim="800000"/>
            <a:headEnd/>
            <a:tailEnd/>
          </a:ln>
        </p:spPr>
      </p:pic>
      <p:pic>
        <p:nvPicPr>
          <p:cNvPr id="30725" name="Picture 5"/>
          <p:cNvPicPr>
            <a:picLocks noChangeAspect="1" noChangeArrowheads="1"/>
          </p:cNvPicPr>
          <p:nvPr/>
        </p:nvPicPr>
        <p:blipFill>
          <a:blip r:embed="rId4" cstate="print"/>
          <a:srcRect/>
          <a:stretch>
            <a:fillRect/>
          </a:stretch>
        </p:blipFill>
        <p:spPr bwMode="auto">
          <a:xfrm>
            <a:off x="1259632" y="2276872"/>
            <a:ext cx="3240360" cy="422116"/>
          </a:xfrm>
          <a:prstGeom prst="rect">
            <a:avLst/>
          </a:prstGeom>
          <a:noFill/>
          <a:ln w="9525">
            <a:noFill/>
            <a:miter lim="800000"/>
            <a:headEnd/>
            <a:tailEnd/>
          </a:ln>
        </p:spPr>
      </p:pic>
      <p:pic>
        <p:nvPicPr>
          <p:cNvPr id="30726" name="Picture 6"/>
          <p:cNvPicPr>
            <a:picLocks noChangeAspect="1" noChangeArrowheads="1"/>
          </p:cNvPicPr>
          <p:nvPr/>
        </p:nvPicPr>
        <p:blipFill>
          <a:blip r:embed="rId5" cstate="print"/>
          <a:srcRect/>
          <a:stretch>
            <a:fillRect/>
          </a:stretch>
        </p:blipFill>
        <p:spPr bwMode="auto">
          <a:xfrm>
            <a:off x="1259631" y="3356992"/>
            <a:ext cx="3456385" cy="380084"/>
          </a:xfrm>
          <a:prstGeom prst="rect">
            <a:avLst/>
          </a:prstGeom>
          <a:noFill/>
          <a:ln w="9525">
            <a:noFill/>
            <a:miter lim="800000"/>
            <a:headEnd/>
            <a:tailEnd/>
          </a:ln>
        </p:spPr>
      </p:pic>
      <p:pic>
        <p:nvPicPr>
          <p:cNvPr id="30727" name="Picture 7"/>
          <p:cNvPicPr>
            <a:picLocks noChangeAspect="1" noChangeArrowheads="1"/>
          </p:cNvPicPr>
          <p:nvPr/>
        </p:nvPicPr>
        <p:blipFill>
          <a:blip r:embed="rId6" cstate="print"/>
          <a:srcRect/>
          <a:stretch>
            <a:fillRect/>
          </a:stretch>
        </p:blipFill>
        <p:spPr bwMode="auto">
          <a:xfrm>
            <a:off x="1265311" y="4479359"/>
            <a:ext cx="3001597" cy="432048"/>
          </a:xfrm>
          <a:prstGeom prst="rect">
            <a:avLst/>
          </a:prstGeom>
          <a:noFill/>
          <a:ln w="9525">
            <a:noFill/>
            <a:miter lim="800000"/>
            <a:headEnd/>
            <a:tailEnd/>
          </a:ln>
        </p:spPr>
      </p:pic>
      <p:pic>
        <p:nvPicPr>
          <p:cNvPr id="30728" name="Picture 8"/>
          <p:cNvPicPr>
            <a:picLocks noChangeAspect="1" noChangeArrowheads="1"/>
          </p:cNvPicPr>
          <p:nvPr/>
        </p:nvPicPr>
        <p:blipFill>
          <a:blip r:embed="rId7" cstate="print"/>
          <a:srcRect/>
          <a:stretch>
            <a:fillRect/>
          </a:stretch>
        </p:blipFill>
        <p:spPr bwMode="auto">
          <a:xfrm>
            <a:off x="1310341" y="5491624"/>
            <a:ext cx="2397563" cy="309363"/>
          </a:xfrm>
          <a:prstGeom prst="rect">
            <a:avLst/>
          </a:prstGeom>
          <a:noFill/>
          <a:ln w="9525">
            <a:noFill/>
            <a:miter lim="800000"/>
            <a:headEnd/>
            <a:tailEnd/>
          </a:ln>
        </p:spPr>
      </p:pic>
      <p:sp>
        <p:nvSpPr>
          <p:cNvPr id="15" name="矩形 14"/>
          <p:cNvSpPr/>
          <p:nvPr/>
        </p:nvSpPr>
        <p:spPr>
          <a:xfrm>
            <a:off x="1043608" y="3284984"/>
            <a:ext cx="3744416"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3891230"/>
      </p:ext>
    </p:extLst>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参数影响</a:t>
            </a:r>
            <a:endParaRPr kumimoji="1" lang="zh-CN" altLang="en-US"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2779086500"/>
              </p:ext>
            </p:extLst>
          </p:nvPr>
        </p:nvGraphicFramePr>
        <p:xfrm>
          <a:off x="1016000" y="1557867"/>
          <a:ext cx="7433733"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5046359"/>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提纲</a:t>
            </a:r>
            <a:endParaRPr kumimoji="1" lang="zh-CN" altLang="en-US" dirty="0"/>
          </a:p>
        </p:txBody>
      </p:sp>
      <p:sp>
        <p:nvSpPr>
          <p:cNvPr id="3" name="内容占位符 2"/>
          <p:cNvSpPr>
            <a:spLocks noGrp="1"/>
          </p:cNvSpPr>
          <p:nvPr>
            <p:ph sz="quarter" idx="1"/>
          </p:nvPr>
        </p:nvSpPr>
        <p:spPr/>
        <p:txBody>
          <a:bodyPr/>
          <a:lstStyle/>
          <a:p>
            <a:r>
              <a:rPr kumimoji="1" lang="zh-CN" altLang="en-US" dirty="0" smtClean="0"/>
              <a:t>研究背景</a:t>
            </a:r>
            <a:endParaRPr kumimoji="1" lang="en-US" altLang="zh-CN" dirty="0" smtClean="0"/>
          </a:p>
          <a:p>
            <a:r>
              <a:rPr kumimoji="1" lang="zh-CN" altLang="en-US" dirty="0" smtClean="0"/>
              <a:t>研究问题</a:t>
            </a:r>
            <a:endParaRPr kumimoji="1" lang="en-US" altLang="zh-CN" dirty="0" smtClean="0"/>
          </a:p>
          <a:p>
            <a:r>
              <a:rPr kumimoji="1" lang="zh-CN" altLang="en-US" dirty="0" smtClean="0"/>
              <a:t>研究现状</a:t>
            </a:r>
            <a:endParaRPr kumimoji="1" lang="en-US" altLang="zh-CN" dirty="0" smtClean="0"/>
          </a:p>
          <a:p>
            <a:r>
              <a:rPr kumimoji="1" lang="zh-CN" altLang="en-US" dirty="0" smtClean="0"/>
              <a:t>研究内容</a:t>
            </a:r>
            <a:endParaRPr kumimoji="1" lang="en-US" altLang="zh-CN" dirty="0" smtClean="0"/>
          </a:p>
          <a:p>
            <a:r>
              <a:rPr kumimoji="1" lang="zh-CN" altLang="en-US" dirty="0" smtClean="0"/>
              <a:t>主要贡献</a:t>
            </a:r>
            <a:endParaRPr kumimoji="1" lang="en-US" altLang="zh-CN" dirty="0" smtClean="0"/>
          </a:p>
          <a:p>
            <a:r>
              <a:rPr kumimoji="1" lang="zh-CN" altLang="en-US" dirty="0" smtClean="0"/>
              <a:t>工作展望</a:t>
            </a:r>
            <a:endParaRPr kumimoji="1" lang="en-US" altLang="zh-CN" dirty="0" smtClean="0"/>
          </a:p>
          <a:p>
            <a:r>
              <a:rPr kumimoji="1" lang="zh-CN" altLang="en-US" dirty="0" smtClean="0"/>
              <a:t>主要成果</a:t>
            </a:r>
            <a:endParaRPr kumimoji="1" lang="zh-CN" altLang="en-US" dirty="0"/>
          </a:p>
        </p:txBody>
      </p:sp>
    </p:spTree>
    <p:extLst>
      <p:ext uri="{BB962C8B-B14F-4D97-AF65-F5344CB8AC3E}">
        <p14:creationId xmlns:p14="http://schemas.microsoft.com/office/powerpoint/2010/main" val="167927474"/>
      </p:ext>
    </p:extLst>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研究内容</a:t>
            </a:r>
            <a:r>
              <a:rPr kumimoji="1" lang="en-US" altLang="zh-CN" dirty="0"/>
              <a:t>2</a:t>
            </a:r>
            <a:endParaRPr kumimoji="1" lang="zh-CN" altLang="en-US" dirty="0"/>
          </a:p>
        </p:txBody>
      </p:sp>
      <p:sp>
        <p:nvSpPr>
          <p:cNvPr id="4" name="文本框 3"/>
          <p:cNvSpPr txBox="1"/>
          <p:nvPr/>
        </p:nvSpPr>
        <p:spPr>
          <a:xfrm>
            <a:off x="305469" y="2655085"/>
            <a:ext cx="8410432" cy="646331"/>
          </a:xfrm>
          <a:prstGeom prst="rect">
            <a:avLst/>
          </a:prstGeom>
          <a:noFill/>
        </p:spPr>
        <p:txBody>
          <a:bodyPr wrap="square" rtlCol="0">
            <a:spAutoFit/>
          </a:bodyPr>
          <a:lstStyle/>
          <a:p>
            <a:pPr marL="0" lvl="1" algn="ctr"/>
            <a:r>
              <a:rPr kumimoji="1" lang="en-US" altLang="zh-CN" sz="3600" dirty="0" smtClean="0">
                <a:latin typeface="华文中宋"/>
                <a:ea typeface="华文中宋"/>
                <a:cs typeface="华文中宋"/>
              </a:rPr>
              <a:t>TCP </a:t>
            </a:r>
            <a:r>
              <a:rPr kumimoji="1" lang="en-US" altLang="zh-CN" sz="3600" dirty="0" err="1" smtClean="0">
                <a:latin typeface="华文中宋"/>
                <a:ea typeface="华文中宋"/>
                <a:cs typeface="华文中宋"/>
              </a:rPr>
              <a:t>Incast</a:t>
            </a:r>
            <a:r>
              <a:rPr kumimoji="1" lang="zh-CN" altLang="en-US" sz="3600" dirty="0" smtClean="0">
                <a:latin typeface="华文中宋"/>
                <a:ea typeface="华文中宋"/>
                <a:cs typeface="华文中宋"/>
              </a:rPr>
              <a:t>问题解决方案设计</a:t>
            </a:r>
            <a:r>
              <a:rPr lang="en-US" altLang="zh-CN" sz="2800" b="1" dirty="0">
                <a:solidFill>
                  <a:schemeClr val="accent2">
                    <a:lumMod val="75000"/>
                  </a:schemeClr>
                </a:solidFill>
              </a:rPr>
              <a:t>[</a:t>
            </a:r>
            <a:r>
              <a:rPr lang="en-US" altLang="zh-CN" sz="2800" b="1" dirty="0" smtClean="0">
                <a:solidFill>
                  <a:schemeClr val="accent2">
                    <a:lumMod val="75000"/>
                  </a:schemeClr>
                </a:solidFill>
              </a:rPr>
              <a:t>ICNP’13]</a:t>
            </a:r>
            <a:endParaRPr lang="en-US" altLang="zh-CN" sz="2800" b="1" dirty="0">
              <a:solidFill>
                <a:schemeClr val="accent2">
                  <a:lumMod val="75000"/>
                </a:schemeClr>
              </a:solidFill>
            </a:endParaRPr>
          </a:p>
        </p:txBody>
      </p:sp>
    </p:spTree>
    <p:extLst>
      <p:ext uri="{BB962C8B-B14F-4D97-AF65-F5344CB8AC3E}">
        <p14:creationId xmlns:p14="http://schemas.microsoft.com/office/powerpoint/2010/main" val="974359286"/>
      </p:ext>
    </p:extLst>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19200"/>
            <a:ext cx="8177212" cy="5334000"/>
          </a:xfrm>
        </p:spPr>
        <p:txBody>
          <a:bodyPr>
            <a:normAutofit lnSpcReduction="10000"/>
          </a:bodyPr>
          <a:lstStyle/>
          <a:p>
            <a:r>
              <a:rPr kumimoji="1" lang="zh-CN" altLang="en-US" dirty="0" smtClean="0"/>
              <a:t>交换机端方案</a:t>
            </a:r>
            <a:endParaRPr kumimoji="1" lang="en-US" altLang="zh-CN" dirty="0" smtClean="0"/>
          </a:p>
          <a:p>
            <a:pPr lvl="1"/>
            <a:r>
              <a:rPr kumimoji="1" lang="en-US" altLang="zh-CN" dirty="0" smtClean="0"/>
              <a:t>DCTCP</a:t>
            </a:r>
            <a:r>
              <a:rPr kumimoji="1" lang="en-US" altLang="zh-CN" baseline="-5000" dirty="0" smtClean="0"/>
              <a:t>[</a:t>
            </a:r>
            <a:r>
              <a:rPr kumimoji="1" lang="en-US" altLang="zh-CN" baseline="-5000" dirty="0"/>
              <a:t>sigcomm’10]</a:t>
            </a:r>
            <a:r>
              <a:rPr kumimoji="1" lang="en-US" altLang="zh-CN" dirty="0" smtClean="0"/>
              <a:t>, D3</a:t>
            </a:r>
            <a:r>
              <a:rPr kumimoji="1" lang="en-US" altLang="zh-CN" baseline="-5000" dirty="0" smtClean="0"/>
              <a:t>[sigcomm’11]</a:t>
            </a:r>
            <a:r>
              <a:rPr kumimoji="1" lang="en-US" altLang="zh-CN" dirty="0" smtClean="0"/>
              <a:t>, PDQ</a:t>
            </a:r>
            <a:r>
              <a:rPr kumimoji="1" lang="en-US" altLang="zh-CN" baseline="-5000" dirty="0" smtClean="0"/>
              <a:t>[</a:t>
            </a:r>
            <a:r>
              <a:rPr kumimoji="1" lang="en-US" altLang="zh-CN" baseline="-5000" dirty="0"/>
              <a:t>sigcomm’12</a:t>
            </a:r>
            <a:r>
              <a:rPr kumimoji="1" lang="en-US" altLang="zh-CN" baseline="-5000" dirty="0" smtClean="0"/>
              <a:t>],</a:t>
            </a:r>
            <a:r>
              <a:rPr kumimoji="1" lang="en-US" altLang="zh-CN" dirty="0"/>
              <a:t> </a:t>
            </a:r>
            <a:r>
              <a:rPr kumimoji="1" lang="en-US" altLang="zh-CN" dirty="0" err="1" smtClean="0"/>
              <a:t>pFabric</a:t>
            </a:r>
            <a:r>
              <a:rPr kumimoji="1" lang="en-US" altLang="zh-CN" baseline="-5000" dirty="0" smtClean="0"/>
              <a:t>[</a:t>
            </a:r>
            <a:r>
              <a:rPr kumimoji="1" lang="en-US" altLang="zh-CN" baseline="-5000" dirty="0"/>
              <a:t>sigcomm’</a:t>
            </a:r>
            <a:r>
              <a:rPr kumimoji="1" lang="en-US" altLang="zh-CN" baseline="-5000" dirty="0" smtClean="0"/>
              <a:t>13]</a:t>
            </a:r>
            <a:endParaRPr kumimoji="1" lang="en-US" altLang="zh-CN" baseline="-5000" dirty="0"/>
          </a:p>
          <a:p>
            <a:pPr lvl="1"/>
            <a:r>
              <a:rPr kumimoji="1" lang="zh-CN" altLang="en-US" dirty="0" smtClean="0"/>
              <a:t>难以部署</a:t>
            </a:r>
            <a:endParaRPr kumimoji="1" lang="en-US" altLang="zh-CN" dirty="0" smtClean="0"/>
          </a:p>
          <a:p>
            <a:r>
              <a:rPr kumimoji="1" lang="zh-CN" altLang="en-US" dirty="0" smtClean="0"/>
              <a:t>源端方案</a:t>
            </a:r>
            <a:endParaRPr kumimoji="1" lang="en-US" altLang="zh-CN" dirty="0" smtClean="0"/>
          </a:p>
          <a:p>
            <a:pPr lvl="1"/>
            <a:r>
              <a:rPr kumimoji="1" lang="en-US" altLang="zh-CN" dirty="0" smtClean="0"/>
              <a:t>ICTCP</a:t>
            </a:r>
            <a:r>
              <a:rPr kumimoji="1" lang="en-US" altLang="zh-CN" baseline="-5000" dirty="0"/>
              <a:t>[CoNext’11</a:t>
            </a:r>
            <a:r>
              <a:rPr kumimoji="1" lang="en-US" altLang="zh-CN" baseline="-5000" dirty="0" smtClean="0"/>
              <a:t>]</a:t>
            </a:r>
            <a:endParaRPr kumimoji="1" lang="en-US" altLang="zh-CN" dirty="0"/>
          </a:p>
          <a:p>
            <a:pPr lvl="2"/>
            <a:r>
              <a:rPr lang="zh-CN" altLang="en-US" dirty="0" smtClean="0"/>
              <a:t>瓶颈必须是最后一跳</a:t>
            </a:r>
            <a:endParaRPr lang="en-US" altLang="zh-CN" dirty="0" smtClean="0"/>
          </a:p>
          <a:p>
            <a:pPr lvl="2"/>
            <a:r>
              <a:rPr kumimoji="1" lang="zh-CN" altLang="en-US" dirty="0" smtClean="0"/>
              <a:t>减小最小超时重传间隔</a:t>
            </a:r>
            <a:r>
              <a:rPr kumimoji="1" lang="en-US" altLang="zh-CN" baseline="-5000" dirty="0" smtClean="0"/>
              <a:t>[</a:t>
            </a:r>
            <a:r>
              <a:rPr kumimoji="1" lang="en-US" altLang="zh-CN" baseline="-5000" dirty="0"/>
              <a:t>sigcomm’09]</a:t>
            </a:r>
          </a:p>
          <a:p>
            <a:pPr lvl="2"/>
            <a:r>
              <a:rPr kumimoji="1" lang="zh-CN" altLang="en-US" dirty="0" smtClean="0"/>
              <a:t>虚假超时重传</a:t>
            </a:r>
            <a:endParaRPr kumimoji="1" lang="en-US" altLang="zh-CN" dirty="0" smtClean="0"/>
          </a:p>
          <a:p>
            <a:r>
              <a:rPr lang="zh-CN" altLang="en-US" dirty="0" smtClean="0">
                <a:solidFill>
                  <a:srgbClr val="FF0000"/>
                </a:solidFill>
              </a:rPr>
              <a:t>但是，工业界仍然在为</a:t>
            </a:r>
            <a:r>
              <a:rPr lang="en-US" altLang="zh-CN" dirty="0" smtClean="0">
                <a:solidFill>
                  <a:srgbClr val="FF0000"/>
                </a:solidFill>
              </a:rPr>
              <a:t>TCP </a:t>
            </a:r>
            <a:r>
              <a:rPr lang="en-US" altLang="zh-CN" dirty="0" err="1" smtClean="0">
                <a:solidFill>
                  <a:srgbClr val="FF0000"/>
                </a:solidFill>
              </a:rPr>
              <a:t>Incast</a:t>
            </a:r>
            <a:r>
              <a:rPr lang="zh-CN" altLang="en-US" dirty="0" smtClean="0">
                <a:solidFill>
                  <a:srgbClr val="FF0000"/>
                </a:solidFill>
              </a:rPr>
              <a:t>问题所困扰</a:t>
            </a:r>
            <a:endParaRPr lang="en-US" altLang="zh-CN" dirty="0" smtClean="0">
              <a:solidFill>
                <a:srgbClr val="FF0000"/>
              </a:solidFill>
            </a:endParaRPr>
          </a:p>
          <a:p>
            <a:pPr lvl="1"/>
            <a:r>
              <a:rPr kumimoji="1" lang="en-US" altLang="zh-CN" dirty="0" smtClean="0"/>
              <a:t>Facebook</a:t>
            </a:r>
            <a:r>
              <a:rPr kumimoji="1" lang="en-US" altLang="zh-CN" dirty="0"/>
              <a:t>: </a:t>
            </a:r>
            <a:r>
              <a:rPr kumimoji="1" lang="zh-CN" altLang="en-US" dirty="0" smtClean="0"/>
              <a:t>将</a:t>
            </a:r>
            <a:r>
              <a:rPr kumimoji="1" lang="en-US" altLang="zh-CN" dirty="0" smtClean="0"/>
              <a:t>TCP</a:t>
            </a:r>
            <a:r>
              <a:rPr kumimoji="1" lang="zh-CN" altLang="en-US" dirty="0" smtClean="0"/>
              <a:t>替换为</a:t>
            </a:r>
            <a:r>
              <a:rPr kumimoji="1" lang="en-US" altLang="zh-CN" dirty="0" smtClean="0"/>
              <a:t>UDP</a:t>
            </a:r>
            <a:r>
              <a:rPr kumimoji="1" lang="zh-CN" altLang="zh-CN" dirty="0" smtClean="0"/>
              <a:t>；</a:t>
            </a:r>
            <a:r>
              <a:rPr kumimoji="1" lang="zh-CN" altLang="en-US" dirty="0" smtClean="0"/>
              <a:t>限制并行发送端的数量</a:t>
            </a:r>
            <a:r>
              <a:rPr kumimoji="1" lang="en-US" altLang="zh-CN" dirty="0" smtClean="0"/>
              <a:t> </a:t>
            </a:r>
            <a:r>
              <a:rPr kumimoji="1" lang="en-US" altLang="zh-CN" baseline="-5000" dirty="0"/>
              <a:t>[NSDI’13]</a:t>
            </a:r>
          </a:p>
          <a:p>
            <a:endParaRPr kumimoji="1" lang="en-US" altLang="zh-CN" dirty="0" smtClean="0"/>
          </a:p>
        </p:txBody>
      </p:sp>
      <p:sp>
        <p:nvSpPr>
          <p:cNvPr id="2" name="标题 1"/>
          <p:cNvSpPr>
            <a:spLocks noGrp="1"/>
          </p:cNvSpPr>
          <p:nvPr>
            <p:ph type="title"/>
          </p:nvPr>
        </p:nvSpPr>
        <p:spPr>
          <a:xfrm>
            <a:off x="440267" y="130711"/>
            <a:ext cx="8686800" cy="792163"/>
          </a:xfrm>
        </p:spPr>
        <p:txBody>
          <a:bodyPr/>
          <a:lstStyle/>
          <a:p>
            <a:r>
              <a:rPr kumimoji="1" lang="zh-CN" altLang="en-US" dirty="0" smtClean="0"/>
              <a:t>现有解决方案</a:t>
            </a:r>
            <a:endParaRPr kumimoji="1" lang="zh-CN" altLang="en-US" dirty="0"/>
          </a:p>
        </p:txBody>
      </p:sp>
      <p:sp>
        <p:nvSpPr>
          <p:cNvPr id="6" name="幻灯片编号占位符 5"/>
          <p:cNvSpPr>
            <a:spLocks noGrp="1"/>
          </p:cNvSpPr>
          <p:nvPr>
            <p:ph type="sldNum" sz="quarter" idx="4294967295"/>
          </p:nvPr>
        </p:nvSpPr>
        <p:spPr>
          <a:xfrm>
            <a:off x="7738110" y="6400800"/>
            <a:ext cx="754380" cy="381000"/>
          </a:xfrm>
          <a:prstGeom prst="rect">
            <a:avLst/>
          </a:prstGeom>
        </p:spPr>
        <p:txBody>
          <a:bodyPr/>
          <a:lstStyle/>
          <a:p>
            <a:fld id="{0D08F727-9A43-BA43-9CA7-22850713AEE6}" type="slidenum">
              <a:rPr lang="en-US" smtClean="0"/>
              <a:pPr/>
              <a:t>21</a:t>
            </a:fld>
            <a:endParaRPr lang="en-US"/>
          </a:p>
        </p:txBody>
      </p:sp>
    </p:spTree>
    <p:extLst>
      <p:ext uri="{BB962C8B-B14F-4D97-AF65-F5344CB8AC3E}">
        <p14:creationId xmlns:p14="http://schemas.microsoft.com/office/powerpoint/2010/main" val="3231590833"/>
      </p:ext>
    </p:extLst>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解决方案</a:t>
            </a:r>
            <a:endParaRPr kumimoji="1" lang="zh-CN" altLang="en-US" dirty="0"/>
          </a:p>
        </p:txBody>
      </p:sp>
      <p:sp>
        <p:nvSpPr>
          <p:cNvPr id="3" name="内容占位符 2"/>
          <p:cNvSpPr>
            <a:spLocks noGrp="1"/>
          </p:cNvSpPr>
          <p:nvPr>
            <p:ph idx="1"/>
          </p:nvPr>
        </p:nvSpPr>
        <p:spPr>
          <a:xfrm>
            <a:off x="509588" y="1371600"/>
            <a:ext cx="8329612" cy="5105400"/>
          </a:xfrm>
        </p:spPr>
        <p:txBody>
          <a:bodyPr/>
          <a:lstStyle/>
          <a:p>
            <a:r>
              <a:rPr kumimoji="1" lang="zh-CN" altLang="en-US" dirty="0" smtClean="0"/>
              <a:t>避免块尾超时重传</a:t>
            </a:r>
            <a:endParaRPr kumimoji="1" lang="en-US" altLang="zh-CN" dirty="0" smtClean="0"/>
          </a:p>
          <a:p>
            <a:pPr lvl="1"/>
            <a:r>
              <a:rPr kumimoji="1" lang="zh-CN" altLang="en-US" dirty="0" smtClean="0"/>
              <a:t>基本思路</a:t>
            </a:r>
            <a:endParaRPr kumimoji="1" lang="en-US" altLang="zh-CN" dirty="0"/>
          </a:p>
          <a:p>
            <a:pPr lvl="2"/>
            <a:r>
              <a:rPr kumimoji="1" lang="zh-CN" altLang="en-US" dirty="0" smtClean="0"/>
              <a:t>产生足够的重复</a:t>
            </a:r>
            <a:r>
              <a:rPr kumimoji="1" lang="en-US" altLang="zh-CN" dirty="0" smtClean="0"/>
              <a:t>ACK </a:t>
            </a:r>
          </a:p>
          <a:p>
            <a:pPr lvl="1"/>
            <a:r>
              <a:rPr kumimoji="1" lang="zh-CN" altLang="en-US" dirty="0" smtClean="0"/>
              <a:t>直观上重传最后三个数据包</a:t>
            </a:r>
            <a:r>
              <a:rPr kumimoji="1" lang="en-US" altLang="zh-CN" dirty="0" smtClean="0"/>
              <a:t>[</a:t>
            </a:r>
            <a:r>
              <a:rPr kumimoji="1" lang="zh-CN" altLang="en-US" b="1" dirty="0" smtClean="0">
                <a:solidFill>
                  <a:srgbClr val="3366FF"/>
                </a:solidFill>
              </a:rPr>
              <a:t>模式</a:t>
            </a:r>
            <a:r>
              <a:rPr kumimoji="1" lang="en-US" altLang="zh-CN" b="1" dirty="0" smtClean="0">
                <a:solidFill>
                  <a:srgbClr val="3366FF"/>
                </a:solidFill>
              </a:rPr>
              <a:t>123</a:t>
            </a:r>
            <a:r>
              <a:rPr kumimoji="1" lang="en-US" altLang="zh-CN" dirty="0" smtClean="0"/>
              <a:t>]</a:t>
            </a:r>
            <a:endParaRPr kumimoji="1" lang="en-US" altLang="zh-CN" dirty="0"/>
          </a:p>
          <a:p>
            <a:pPr lvl="1"/>
            <a:r>
              <a:rPr kumimoji="1" lang="en-US" altLang="zh-CN" dirty="0" smtClean="0"/>
              <a:t>GIP</a:t>
            </a:r>
            <a:r>
              <a:rPr kumimoji="1" lang="zh-CN" altLang="en-US" dirty="0" smtClean="0"/>
              <a:t>中，重传最后一个数据包最多三次</a:t>
            </a:r>
            <a:r>
              <a:rPr kumimoji="1" lang="en-US" altLang="zh-CN" dirty="0" smtClean="0"/>
              <a:t>[</a:t>
            </a:r>
            <a:r>
              <a:rPr kumimoji="1" lang="zh-CN" altLang="en-US" b="1" dirty="0" smtClean="0">
                <a:solidFill>
                  <a:srgbClr val="3366FF"/>
                </a:solidFill>
              </a:rPr>
              <a:t>模式</a:t>
            </a:r>
            <a:r>
              <a:rPr kumimoji="1" lang="en-US" altLang="zh-CN" b="1" dirty="0" smtClean="0">
                <a:solidFill>
                  <a:srgbClr val="3366FF"/>
                </a:solidFill>
              </a:rPr>
              <a:t>333</a:t>
            </a:r>
            <a:r>
              <a:rPr kumimoji="1" lang="en-US" altLang="zh-CN" dirty="0" smtClean="0"/>
              <a:t>]</a:t>
            </a:r>
            <a:endParaRPr kumimoji="1" lang="en-US" altLang="zh-CN" sz="500" dirty="0" smtClean="0">
              <a:solidFill>
                <a:schemeClr val="bg1"/>
              </a:solidFill>
            </a:endParaRPr>
          </a:p>
          <a:p>
            <a:pPr marL="228600" lvl="1" indent="0">
              <a:buNone/>
            </a:pPr>
            <a:r>
              <a:rPr kumimoji="1" lang="en-US" altLang="zh-CN" dirty="0" smtClean="0"/>
              <a:t>                        </a:t>
            </a:r>
            <a:r>
              <a:rPr kumimoji="1" lang="zh-CN" altLang="en-US" dirty="0" smtClean="0">
                <a:solidFill>
                  <a:srgbClr val="3366FF"/>
                </a:solidFill>
              </a:rPr>
              <a:t>一个数据块</a:t>
            </a:r>
            <a:endParaRPr kumimoji="1" lang="en-US" altLang="zh-CN" dirty="0" smtClean="0">
              <a:solidFill>
                <a:srgbClr val="3366FF"/>
              </a:solidFill>
            </a:endParaRPr>
          </a:p>
          <a:p>
            <a:pPr marL="228600" lvl="1" indent="0">
              <a:buNone/>
            </a:pPr>
            <a:r>
              <a:rPr kumimoji="1" lang="zh-CN" altLang="en-US" b="1" dirty="0">
                <a:solidFill>
                  <a:srgbClr val="3366FF"/>
                </a:solidFill>
              </a:rPr>
              <a:t>模式</a:t>
            </a:r>
            <a:r>
              <a:rPr kumimoji="1" lang="en-US" altLang="zh-CN" b="1" dirty="0" smtClean="0">
                <a:solidFill>
                  <a:srgbClr val="3366FF"/>
                </a:solidFill>
              </a:rPr>
              <a:t>123</a:t>
            </a:r>
            <a:r>
              <a:rPr kumimoji="1" lang="en-US" altLang="zh-CN" dirty="0" smtClean="0">
                <a:solidFill>
                  <a:srgbClr val="3366FF"/>
                </a:solidFill>
              </a:rPr>
              <a:t>:</a:t>
            </a:r>
          </a:p>
          <a:p>
            <a:pPr marL="228600" lvl="1" indent="0">
              <a:buNone/>
            </a:pPr>
            <a:endParaRPr kumimoji="1" lang="en-US" altLang="zh-CN" sz="1000" dirty="0"/>
          </a:p>
          <a:p>
            <a:pPr marL="228600" lvl="1" indent="0">
              <a:buNone/>
            </a:pPr>
            <a:r>
              <a:rPr kumimoji="1" lang="zh-CN" altLang="en-US" b="1" dirty="0" smtClean="0">
                <a:solidFill>
                  <a:srgbClr val="3366FF"/>
                </a:solidFill>
              </a:rPr>
              <a:t>模式</a:t>
            </a:r>
            <a:r>
              <a:rPr kumimoji="1" lang="en-US" altLang="zh-CN" b="1" dirty="0" smtClean="0">
                <a:solidFill>
                  <a:srgbClr val="3366FF"/>
                </a:solidFill>
              </a:rPr>
              <a:t>333</a:t>
            </a:r>
            <a:r>
              <a:rPr kumimoji="1" lang="en-US" altLang="zh-CN" dirty="0" smtClean="0">
                <a:solidFill>
                  <a:srgbClr val="3366FF"/>
                </a:solidFill>
              </a:rPr>
              <a:t>:</a:t>
            </a:r>
            <a:endParaRPr kumimoji="1" lang="zh-CN" altLang="en-US" dirty="0">
              <a:solidFill>
                <a:srgbClr val="3366FF"/>
              </a:solidFill>
            </a:endParaRPr>
          </a:p>
        </p:txBody>
      </p:sp>
      <p:pic>
        <p:nvPicPr>
          <p:cNvPr id="5" name="图片 4"/>
          <p:cNvPicPr>
            <a:picLocks noChangeAspect="1"/>
          </p:cNvPicPr>
          <p:nvPr/>
        </p:nvPicPr>
        <p:blipFill>
          <a:blip r:embed="rId3"/>
          <a:stretch>
            <a:fillRect/>
          </a:stretch>
        </p:blipFill>
        <p:spPr>
          <a:xfrm>
            <a:off x="5270500" y="3704163"/>
            <a:ext cx="3416300" cy="2654300"/>
          </a:xfrm>
          <a:prstGeom prst="rect">
            <a:avLst/>
          </a:prstGeom>
        </p:spPr>
      </p:pic>
      <p:sp>
        <p:nvSpPr>
          <p:cNvPr id="9" name="Rounded Rectangular Callout 5"/>
          <p:cNvSpPr/>
          <p:nvPr/>
        </p:nvSpPr>
        <p:spPr>
          <a:xfrm>
            <a:off x="1066800" y="5579527"/>
            <a:ext cx="3733800" cy="762000"/>
          </a:xfrm>
          <a:prstGeom prst="wedgeRoundRectCallout">
            <a:avLst>
              <a:gd name="adj1" fmla="val 41420"/>
              <a:gd name="adj2" fmla="val -90915"/>
              <a:gd name="adj3" fmla="val 16667"/>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i="1" dirty="0" smtClean="0">
                <a:solidFill>
                  <a:schemeClr val="tx1"/>
                </a:solidFill>
              </a:rPr>
              <a:t>如果收到最后一个包的</a:t>
            </a:r>
            <a:r>
              <a:rPr lang="en-US" altLang="zh-CN" i="1" dirty="0" smtClean="0">
                <a:solidFill>
                  <a:schemeClr val="tx1"/>
                </a:solidFill>
              </a:rPr>
              <a:t>ACK</a:t>
            </a:r>
            <a:r>
              <a:rPr lang="zh-CN" altLang="en-US" i="1" dirty="0" smtClean="0">
                <a:solidFill>
                  <a:schemeClr val="tx1"/>
                </a:solidFill>
              </a:rPr>
              <a:t>，则停止快速重传</a:t>
            </a:r>
            <a:endParaRPr lang="en-US" i="1" dirty="0">
              <a:solidFill>
                <a:schemeClr val="tx1"/>
              </a:solidFill>
            </a:endParaRPr>
          </a:p>
        </p:txBody>
      </p:sp>
      <p:sp>
        <p:nvSpPr>
          <p:cNvPr id="6" name="幻灯片编号占位符 5"/>
          <p:cNvSpPr>
            <a:spLocks noGrp="1"/>
          </p:cNvSpPr>
          <p:nvPr>
            <p:ph type="sldNum" sz="quarter" idx="4294967295"/>
          </p:nvPr>
        </p:nvSpPr>
        <p:spPr>
          <a:xfrm>
            <a:off x="7738110" y="6400800"/>
            <a:ext cx="754380" cy="381000"/>
          </a:xfrm>
          <a:prstGeom prst="rect">
            <a:avLst/>
          </a:prstGeom>
        </p:spPr>
        <p:txBody>
          <a:bodyPr/>
          <a:lstStyle/>
          <a:p>
            <a:fld id="{0D08F727-9A43-BA43-9CA7-22850713AEE6}" type="slidenum">
              <a:rPr lang="en-US" smtClean="0"/>
              <a:pPr/>
              <a:t>22</a:t>
            </a:fld>
            <a:endParaRPr lang="en-US"/>
          </a:p>
        </p:txBody>
      </p:sp>
      <p:pic>
        <p:nvPicPr>
          <p:cNvPr id="8" name="图片 7"/>
          <p:cNvPicPr>
            <a:picLocks noChangeAspect="1"/>
          </p:cNvPicPr>
          <p:nvPr/>
        </p:nvPicPr>
        <p:blipFill>
          <a:blip r:embed="rId4"/>
          <a:stretch>
            <a:fillRect/>
          </a:stretch>
        </p:blipFill>
        <p:spPr>
          <a:xfrm>
            <a:off x="2226736" y="4741327"/>
            <a:ext cx="2667000" cy="533400"/>
          </a:xfrm>
          <a:prstGeom prst="rect">
            <a:avLst/>
          </a:prstGeom>
        </p:spPr>
      </p:pic>
      <p:pic>
        <p:nvPicPr>
          <p:cNvPr id="7" name="图片 6"/>
          <p:cNvPicPr>
            <a:picLocks noChangeAspect="1"/>
          </p:cNvPicPr>
          <p:nvPr/>
        </p:nvPicPr>
        <p:blipFill>
          <a:blip r:embed="rId5"/>
          <a:stretch>
            <a:fillRect/>
          </a:stretch>
        </p:blipFill>
        <p:spPr>
          <a:xfrm>
            <a:off x="2226736" y="4157127"/>
            <a:ext cx="2667000" cy="508000"/>
          </a:xfrm>
          <a:prstGeom prst="rect">
            <a:avLst/>
          </a:prstGeom>
        </p:spPr>
      </p:pic>
    </p:spTree>
    <p:extLst>
      <p:ext uri="{BB962C8B-B14F-4D97-AF65-F5344CB8AC3E}">
        <p14:creationId xmlns:p14="http://schemas.microsoft.com/office/powerpoint/2010/main" val="2903118974"/>
      </p:ext>
    </p:extLst>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Avoiding </a:t>
            </a:r>
            <a:r>
              <a:rPr kumimoji="1" lang="en-US" altLang="zh-CN" dirty="0" err="1"/>
              <a:t>FLoss</a:t>
            </a:r>
            <a:r>
              <a:rPr kumimoji="1" lang="en-US" altLang="zh-CN" dirty="0"/>
              <a:t> </a:t>
            </a:r>
            <a:r>
              <a:rPr kumimoji="1" lang="en-US" altLang="zh-CN" dirty="0" smtClean="0"/>
              <a:t>Timeout</a:t>
            </a:r>
            <a:endParaRPr kumimoji="1" lang="zh-CN" altLang="en-US" dirty="0"/>
          </a:p>
        </p:txBody>
      </p:sp>
      <p:sp>
        <p:nvSpPr>
          <p:cNvPr id="3" name="内容占位符 2"/>
          <p:cNvSpPr>
            <a:spLocks noGrp="1"/>
          </p:cNvSpPr>
          <p:nvPr>
            <p:ph idx="1"/>
          </p:nvPr>
        </p:nvSpPr>
        <p:spPr>
          <a:xfrm>
            <a:off x="305469" y="1221700"/>
            <a:ext cx="8649621" cy="5179100"/>
          </a:xfrm>
        </p:spPr>
        <p:txBody>
          <a:bodyPr>
            <a:normAutofit/>
          </a:bodyPr>
          <a:lstStyle/>
          <a:p>
            <a:r>
              <a:rPr kumimoji="1" lang="zh-CN" altLang="en-US" dirty="0" smtClean="0"/>
              <a:t>避免块头超时重传</a:t>
            </a:r>
            <a:endParaRPr kumimoji="1" lang="en-US" altLang="zh-CN" dirty="0"/>
          </a:p>
          <a:p>
            <a:pPr lvl="1"/>
            <a:r>
              <a:rPr kumimoji="1" lang="zh-CN" altLang="en-US" dirty="0" smtClean="0">
                <a:latin typeface="华文楷体"/>
                <a:ea typeface="华文楷体"/>
                <a:cs typeface="华文楷体"/>
              </a:rPr>
              <a:t>基本思想</a:t>
            </a:r>
            <a:endParaRPr kumimoji="1" lang="en-US" altLang="zh-CN" dirty="0">
              <a:latin typeface="华文楷体"/>
              <a:ea typeface="华文楷体"/>
              <a:cs typeface="华文楷体"/>
            </a:endParaRPr>
          </a:p>
          <a:p>
            <a:pPr lvl="2"/>
            <a:r>
              <a:rPr kumimoji="1" lang="zh-CN" altLang="en-US" dirty="0" smtClean="0">
                <a:solidFill>
                  <a:srgbClr val="FF0000"/>
                </a:solidFill>
                <a:latin typeface="华文楷体"/>
                <a:ea typeface="华文楷体"/>
                <a:cs typeface="华文楷体"/>
              </a:rPr>
              <a:t>块开始时发送端拥塞窗口之和</a:t>
            </a:r>
            <a:r>
              <a:rPr kumimoji="1" lang="en-US" altLang="zh-CN" dirty="0" smtClean="0">
                <a:solidFill>
                  <a:srgbClr val="FF0000"/>
                </a:solidFill>
                <a:latin typeface="华文楷体"/>
                <a:ea typeface="华文楷体"/>
                <a:cs typeface="华文楷体"/>
              </a:rPr>
              <a:t>&lt;C</a:t>
            </a:r>
          </a:p>
          <a:p>
            <a:pPr lvl="1"/>
            <a:r>
              <a:rPr kumimoji="1" lang="zh-CN" altLang="en-US" dirty="0" smtClean="0"/>
              <a:t>在块头，不同流窗口差异很大</a:t>
            </a:r>
            <a:endParaRPr kumimoji="1" lang="en-US" altLang="zh-CN" dirty="0" smtClean="0"/>
          </a:p>
          <a:p>
            <a:endParaRPr kumimoji="1" lang="en-US" altLang="zh-CN" dirty="0" smtClean="0"/>
          </a:p>
          <a:p>
            <a:endParaRPr kumimoji="1" lang="en-US" altLang="zh-CN" dirty="0"/>
          </a:p>
          <a:p>
            <a:endParaRPr kumimoji="1" lang="en-US" altLang="zh-CN" dirty="0" smtClean="0"/>
          </a:p>
          <a:p>
            <a:pPr marL="0" indent="0">
              <a:buNone/>
            </a:pPr>
            <a:endParaRPr kumimoji="1" lang="en-US" altLang="zh-CN" dirty="0"/>
          </a:p>
          <a:p>
            <a:pPr lvl="1"/>
            <a:endParaRPr kumimoji="1" lang="en-US" altLang="zh-CN" dirty="0" smtClean="0"/>
          </a:p>
          <a:p>
            <a:pPr lvl="1"/>
            <a:r>
              <a:rPr kumimoji="1" lang="en-US" altLang="zh-CN" dirty="0" smtClean="0"/>
              <a:t>GIP</a:t>
            </a:r>
            <a:r>
              <a:rPr kumimoji="1" lang="zh-CN" altLang="en-US" dirty="0" smtClean="0"/>
              <a:t>中，每条流在块头将窗口降到初值</a:t>
            </a:r>
            <a:endParaRPr kumimoji="1" lang="en-US" altLang="zh-CN" dirty="0"/>
          </a:p>
          <a:p>
            <a:endParaRPr kumimoji="1" lang="en-US" altLang="zh-CN" dirty="0"/>
          </a:p>
          <a:p>
            <a:endParaRPr kumimoji="1" lang="zh-CN" altLang="en-US" dirty="0"/>
          </a:p>
        </p:txBody>
      </p:sp>
      <p:pic>
        <p:nvPicPr>
          <p:cNvPr id="4" name="图片 3"/>
          <p:cNvPicPr>
            <a:picLocks noChangeAspect="1"/>
          </p:cNvPicPr>
          <p:nvPr/>
        </p:nvPicPr>
        <p:blipFill>
          <a:blip r:embed="rId3"/>
          <a:stretch>
            <a:fillRect/>
          </a:stretch>
        </p:blipFill>
        <p:spPr>
          <a:xfrm>
            <a:off x="2667009" y="3098796"/>
            <a:ext cx="3615260" cy="2580594"/>
          </a:xfrm>
          <a:prstGeom prst="rect">
            <a:avLst/>
          </a:prstGeom>
        </p:spPr>
      </p:pic>
      <p:sp>
        <p:nvSpPr>
          <p:cNvPr id="5" name="幻灯片编号占位符 4"/>
          <p:cNvSpPr>
            <a:spLocks noGrp="1"/>
          </p:cNvSpPr>
          <p:nvPr>
            <p:ph type="sldNum" sz="quarter" idx="4294967295"/>
          </p:nvPr>
        </p:nvSpPr>
        <p:spPr>
          <a:xfrm>
            <a:off x="7738110" y="6400800"/>
            <a:ext cx="754380" cy="381000"/>
          </a:xfrm>
          <a:prstGeom prst="rect">
            <a:avLst/>
          </a:prstGeom>
        </p:spPr>
        <p:txBody>
          <a:bodyPr/>
          <a:lstStyle/>
          <a:p>
            <a:fld id="{0D08F727-9A43-BA43-9CA7-22850713AEE6}" type="slidenum">
              <a:rPr lang="en-US" smtClean="0"/>
              <a:pPr/>
              <a:t>23</a:t>
            </a:fld>
            <a:endParaRPr lang="en-US"/>
          </a:p>
        </p:txBody>
      </p:sp>
    </p:spTree>
    <p:extLst>
      <p:ext uri="{BB962C8B-B14F-4D97-AF65-F5344CB8AC3E}">
        <p14:creationId xmlns:p14="http://schemas.microsoft.com/office/powerpoint/2010/main" val="790480431"/>
      </p:ext>
    </p:extLst>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GIP</a:t>
            </a:r>
            <a:r>
              <a:rPr kumimoji="1" lang="zh-CN" altLang="en-US" dirty="0" smtClean="0"/>
              <a:t>实现</a:t>
            </a:r>
            <a:endParaRPr kumimoji="1" lang="zh-CN" altLang="en-US" dirty="0"/>
          </a:p>
        </p:txBody>
      </p:sp>
      <p:sp>
        <p:nvSpPr>
          <p:cNvPr id="3" name="内容占位符 2"/>
          <p:cNvSpPr>
            <a:spLocks noGrp="1"/>
          </p:cNvSpPr>
          <p:nvPr>
            <p:ph sz="quarter" idx="1"/>
          </p:nvPr>
        </p:nvSpPr>
        <p:spPr/>
        <p:txBody>
          <a:bodyPr/>
          <a:lstStyle/>
          <a:p>
            <a:r>
              <a:rPr kumimoji="1" lang="zh-CN" altLang="en-US" dirty="0" smtClean="0"/>
              <a:t>在</a:t>
            </a:r>
            <a:r>
              <a:rPr kumimoji="1" lang="en-US" altLang="zh-CN" dirty="0" smtClean="0"/>
              <a:t>Linux</a:t>
            </a:r>
            <a:r>
              <a:rPr kumimoji="1" lang="zh-CN" altLang="en-US" dirty="0" smtClean="0"/>
              <a:t>内核中只添加</a:t>
            </a:r>
            <a:r>
              <a:rPr kumimoji="1" lang="zh-CN" altLang="en-US" dirty="0" smtClean="0">
                <a:solidFill>
                  <a:srgbClr val="FF0000"/>
                </a:solidFill>
              </a:rPr>
              <a:t>约</a:t>
            </a:r>
            <a:r>
              <a:rPr kumimoji="1" lang="en-US" altLang="zh-CN" dirty="0" smtClean="0">
                <a:solidFill>
                  <a:srgbClr val="FF0000"/>
                </a:solidFill>
              </a:rPr>
              <a:t>30</a:t>
            </a:r>
            <a:r>
              <a:rPr kumimoji="1" lang="zh-CN" altLang="en-US" dirty="0" smtClean="0">
                <a:solidFill>
                  <a:srgbClr val="FF0000"/>
                </a:solidFill>
              </a:rPr>
              <a:t>行代码</a:t>
            </a:r>
            <a:endParaRPr kumimoji="1" lang="zh-CN" altLang="en-US" dirty="0">
              <a:solidFill>
                <a:srgbClr val="FF0000"/>
              </a:solidFill>
            </a:endParaRPr>
          </a:p>
        </p:txBody>
      </p:sp>
      <p:sp>
        <p:nvSpPr>
          <p:cNvPr id="4" name="内容占位符 1"/>
          <p:cNvSpPr txBox="1">
            <a:spLocks/>
          </p:cNvSpPr>
          <p:nvPr/>
        </p:nvSpPr>
        <p:spPr bwMode="auto">
          <a:xfrm>
            <a:off x="612648" y="1972726"/>
            <a:ext cx="8153400" cy="4546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华文中宋" pitchFamily="2" charset="-122"/>
                <a:ea typeface="华文中宋" pitchFamily="2" charset="-122"/>
                <a:cs typeface="MS PGothic" charset="0"/>
              </a:defRPr>
            </a:lvl1pPr>
            <a:lvl2pPr marL="639763" indent="-273050" algn="l" rtl="0" eaLnBrk="1" fontAlgn="base" hangingPunct="1">
              <a:spcBef>
                <a:spcPts val="550"/>
              </a:spcBef>
              <a:spcAft>
                <a:spcPct val="0"/>
              </a:spcAft>
              <a:buClr>
                <a:schemeClr val="accent1"/>
              </a:buClr>
              <a:buSzPct val="70000"/>
              <a:buFont typeface="Wingdings" charset="2"/>
              <a:buChar char="Ø"/>
              <a:defRPr sz="2600" kern="1200">
                <a:solidFill>
                  <a:schemeClr val="tx1"/>
                </a:solidFill>
                <a:latin typeface="华文楷体" pitchFamily="2" charset="-122"/>
                <a:ea typeface="华文楷体" pitchFamily="2" charset="-122"/>
                <a:cs typeface="MS PGothic" charset="0"/>
              </a:defRPr>
            </a:lvl2pPr>
            <a:lvl3pPr marL="914400" indent="-228600" algn="l" rtl="0" eaLnBrk="1" fontAlgn="base" hangingPunct="1">
              <a:spcBef>
                <a:spcPts val="500"/>
              </a:spcBef>
              <a:spcAft>
                <a:spcPct val="0"/>
              </a:spcAft>
              <a:buClr>
                <a:schemeClr val="accent2"/>
              </a:buClr>
              <a:buSzPct val="75000"/>
              <a:buFont typeface="Wingdings" charset="2"/>
              <a:buChar char="ü"/>
              <a:defRPr sz="2300" kern="1200">
                <a:solidFill>
                  <a:schemeClr val="tx1"/>
                </a:solidFill>
                <a:latin typeface="华文楷体" pitchFamily="2" charset="-122"/>
                <a:ea typeface="华文楷体" pitchFamily="2" charset="-122"/>
                <a:cs typeface="MS PGothic" charset="0"/>
              </a:defRPr>
            </a:lvl3pPr>
            <a:lvl4pPr marL="1371600" indent="-228600" algn="l" rtl="0" eaLnBrk="1" fontAlgn="base" hangingPunct="1">
              <a:spcBef>
                <a:spcPts val="400"/>
              </a:spcBef>
              <a:spcAft>
                <a:spcPct val="0"/>
              </a:spcAft>
              <a:buClr>
                <a:srgbClr val="A5AB81"/>
              </a:buClr>
              <a:buSzPct val="75000"/>
              <a:buFont typeface="Wingdings" pitchFamily="2" charset="2"/>
              <a:buChar char=""/>
              <a:defRPr sz="2000" kern="1200">
                <a:solidFill>
                  <a:schemeClr val="tx1"/>
                </a:solidFill>
                <a:latin typeface="华文楷体" pitchFamily="2" charset="-122"/>
                <a:ea typeface="华文楷体" pitchFamily="2" charset="-122"/>
                <a:cs typeface="MS PGothic" charset="0"/>
              </a:defRPr>
            </a:lvl4pPr>
            <a:lvl5pPr marL="1828800" indent="-228600" algn="l" rtl="0" eaLnBrk="1" fontAlgn="base" hangingPunct="1">
              <a:spcBef>
                <a:spcPts val="400"/>
              </a:spcBef>
              <a:spcAft>
                <a:spcPct val="0"/>
              </a:spcAft>
              <a:buClr>
                <a:srgbClr val="D8B25C"/>
              </a:buClr>
              <a:buSzPct val="65000"/>
              <a:buFont typeface="Wingdings" pitchFamily="2" charset="2"/>
              <a:buChar char=""/>
              <a:defRPr sz="2000" kern="1200">
                <a:solidFill>
                  <a:schemeClr val="tx1"/>
                </a:solidFill>
                <a:latin typeface="华文楷体" pitchFamily="2" charset="-122"/>
                <a:ea typeface="华文楷体" pitchFamily="2" charset="-122"/>
                <a:cs typeface="MS PGothic" charset="0"/>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endParaRPr kumimoji="1" lang="en-US" altLang="zh-CN" dirty="0" smtClean="0"/>
          </a:p>
          <a:p>
            <a:endParaRPr kumimoji="1" lang="en-US" altLang="zh-CN" dirty="0" smtClean="0"/>
          </a:p>
          <a:p>
            <a:endParaRPr kumimoji="1" lang="en-US" altLang="zh-CN" dirty="0" smtClean="0"/>
          </a:p>
          <a:p>
            <a:endParaRPr kumimoji="1" lang="en-US" altLang="zh-CN" dirty="0" smtClean="0"/>
          </a:p>
          <a:p>
            <a:endParaRPr kumimoji="1" lang="en-US" altLang="zh-CN" dirty="0" smtClean="0"/>
          </a:p>
          <a:p>
            <a:endParaRPr kumimoji="1" lang="en-US" altLang="zh-CN" dirty="0" smtClean="0"/>
          </a:p>
          <a:p>
            <a:endParaRPr kumimoji="1" lang="en-US" altLang="zh-CN" dirty="0" smtClean="0"/>
          </a:p>
          <a:p>
            <a:endParaRPr kumimoji="1" lang="en-US" altLang="zh-CN" dirty="0" smtClean="0"/>
          </a:p>
          <a:p>
            <a:pPr marL="0" indent="0">
              <a:buFont typeface="Wingdings" pitchFamily="2" charset="2"/>
              <a:buNone/>
            </a:pPr>
            <a:endParaRPr kumimoji="1" lang="en-US" altLang="zh-CN" dirty="0" smtClean="0"/>
          </a:p>
        </p:txBody>
      </p:sp>
      <p:sp>
        <p:nvSpPr>
          <p:cNvPr id="6" name="椭圆 5"/>
          <p:cNvSpPr/>
          <p:nvPr/>
        </p:nvSpPr>
        <p:spPr>
          <a:xfrm>
            <a:off x="2988737" y="2328322"/>
            <a:ext cx="761999" cy="566840"/>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7" name="椭圆 6"/>
          <p:cNvSpPr/>
          <p:nvPr/>
        </p:nvSpPr>
        <p:spPr>
          <a:xfrm>
            <a:off x="931336" y="3090322"/>
            <a:ext cx="1905000" cy="566840"/>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8" name="椭圆 7"/>
          <p:cNvSpPr/>
          <p:nvPr/>
        </p:nvSpPr>
        <p:spPr>
          <a:xfrm>
            <a:off x="5655736" y="4538122"/>
            <a:ext cx="2362200" cy="566840"/>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9" name="内容占位符 2"/>
          <p:cNvSpPr txBox="1">
            <a:spLocks/>
          </p:cNvSpPr>
          <p:nvPr/>
        </p:nvSpPr>
        <p:spPr bwMode="auto">
          <a:xfrm>
            <a:off x="374124" y="1947322"/>
            <a:ext cx="8177212"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华文中宋" pitchFamily="2" charset="-122"/>
                <a:ea typeface="华文中宋" pitchFamily="2" charset="-122"/>
                <a:cs typeface="MS PGothic" charset="0"/>
              </a:defRPr>
            </a:lvl1pPr>
            <a:lvl2pPr marL="639763" indent="-273050" algn="l" rtl="0" eaLnBrk="1" fontAlgn="base" hangingPunct="1">
              <a:spcBef>
                <a:spcPts val="550"/>
              </a:spcBef>
              <a:spcAft>
                <a:spcPct val="0"/>
              </a:spcAft>
              <a:buClr>
                <a:schemeClr val="accent1"/>
              </a:buClr>
              <a:buSzPct val="70000"/>
              <a:buFont typeface="Wingdings" charset="2"/>
              <a:buChar char="Ø"/>
              <a:defRPr sz="2600" kern="1200">
                <a:solidFill>
                  <a:schemeClr val="tx1"/>
                </a:solidFill>
                <a:latin typeface="华文楷体" pitchFamily="2" charset="-122"/>
                <a:ea typeface="华文楷体" pitchFamily="2" charset="-122"/>
                <a:cs typeface="MS PGothic" charset="0"/>
              </a:defRPr>
            </a:lvl2pPr>
            <a:lvl3pPr marL="914400" indent="-228600" algn="l" rtl="0" eaLnBrk="1" fontAlgn="base" hangingPunct="1">
              <a:spcBef>
                <a:spcPts val="500"/>
              </a:spcBef>
              <a:spcAft>
                <a:spcPct val="0"/>
              </a:spcAft>
              <a:buClr>
                <a:schemeClr val="accent2"/>
              </a:buClr>
              <a:buSzPct val="75000"/>
              <a:buFont typeface="Wingdings" charset="2"/>
              <a:buChar char="ü"/>
              <a:defRPr sz="2300" kern="1200">
                <a:solidFill>
                  <a:schemeClr val="tx1"/>
                </a:solidFill>
                <a:latin typeface="华文楷体" pitchFamily="2" charset="-122"/>
                <a:ea typeface="华文楷体" pitchFamily="2" charset="-122"/>
                <a:cs typeface="MS PGothic" charset="0"/>
              </a:defRPr>
            </a:lvl3pPr>
            <a:lvl4pPr marL="1371600" indent="-228600" algn="l" rtl="0" eaLnBrk="1" fontAlgn="base" hangingPunct="1">
              <a:spcBef>
                <a:spcPts val="400"/>
              </a:spcBef>
              <a:spcAft>
                <a:spcPct val="0"/>
              </a:spcAft>
              <a:buClr>
                <a:srgbClr val="A5AB81"/>
              </a:buClr>
              <a:buSzPct val="75000"/>
              <a:buFont typeface="Wingdings" pitchFamily="2" charset="2"/>
              <a:buChar char=""/>
              <a:defRPr sz="2000" kern="1200">
                <a:solidFill>
                  <a:schemeClr val="tx1"/>
                </a:solidFill>
                <a:latin typeface="华文楷体" pitchFamily="2" charset="-122"/>
                <a:ea typeface="华文楷体" pitchFamily="2" charset="-122"/>
                <a:cs typeface="MS PGothic" charset="0"/>
              </a:defRPr>
            </a:lvl4pPr>
            <a:lvl5pPr marL="1828800" indent="-228600" algn="l" rtl="0" eaLnBrk="1" fontAlgn="base" hangingPunct="1">
              <a:spcBef>
                <a:spcPts val="400"/>
              </a:spcBef>
              <a:spcAft>
                <a:spcPct val="0"/>
              </a:spcAft>
              <a:buClr>
                <a:srgbClr val="D8B25C"/>
              </a:buClr>
              <a:buSzPct val="65000"/>
              <a:buFont typeface="Wingdings" pitchFamily="2" charset="2"/>
              <a:buChar char=""/>
              <a:defRPr sz="2000" kern="1200">
                <a:solidFill>
                  <a:schemeClr val="tx1"/>
                </a:solidFill>
                <a:latin typeface="华文楷体" pitchFamily="2" charset="-122"/>
                <a:ea typeface="华文楷体" pitchFamily="2" charset="-122"/>
                <a:cs typeface="MS PGothic" charset="0"/>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endParaRPr kumimoji="1" lang="en-US" altLang="zh-CN" dirty="0" smtClean="0"/>
          </a:p>
          <a:p>
            <a:endParaRPr kumimoji="1" lang="en-US" altLang="zh-CN" dirty="0" smtClean="0"/>
          </a:p>
          <a:p>
            <a:endParaRPr kumimoji="1" lang="en-US" altLang="zh-CN" dirty="0" smtClean="0"/>
          </a:p>
          <a:p>
            <a:endParaRPr kumimoji="1" lang="en-US" altLang="zh-CN" dirty="0" smtClean="0"/>
          </a:p>
          <a:p>
            <a:endParaRPr kumimoji="1" lang="en-US" altLang="zh-CN" dirty="0" smtClean="0"/>
          </a:p>
          <a:p>
            <a:endParaRPr kumimoji="1" lang="en-US" altLang="zh-CN" dirty="0" smtClean="0"/>
          </a:p>
          <a:p>
            <a:endParaRPr kumimoji="1" lang="en-US" altLang="zh-CN" dirty="0" smtClean="0"/>
          </a:p>
          <a:p>
            <a:endParaRPr kumimoji="1" lang="en-US" altLang="zh-CN" dirty="0" smtClean="0"/>
          </a:p>
          <a:p>
            <a:endParaRPr kumimoji="1" lang="en-US" altLang="zh-CN" sz="1600" dirty="0" smtClean="0"/>
          </a:p>
        </p:txBody>
      </p:sp>
      <p:pic>
        <p:nvPicPr>
          <p:cNvPr id="10" name="图片 9"/>
          <p:cNvPicPr>
            <a:picLocks noChangeAspect="1"/>
          </p:cNvPicPr>
          <p:nvPr/>
        </p:nvPicPr>
        <p:blipFill>
          <a:blip r:embed="rId3"/>
          <a:stretch>
            <a:fillRect/>
          </a:stretch>
        </p:blipFill>
        <p:spPr>
          <a:xfrm>
            <a:off x="397936" y="1658835"/>
            <a:ext cx="8153400" cy="4860487"/>
          </a:xfrm>
          <a:prstGeom prst="rect">
            <a:avLst/>
          </a:prstGeom>
        </p:spPr>
      </p:pic>
    </p:spTree>
    <p:extLst>
      <p:ext uri="{BB962C8B-B14F-4D97-AF65-F5344CB8AC3E}">
        <p14:creationId xmlns:p14="http://schemas.microsoft.com/office/powerpoint/2010/main" val="35702702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实验配置</a:t>
            </a:r>
            <a:endParaRPr kumimoji="1" lang="zh-CN" altLang="en-US" dirty="0"/>
          </a:p>
        </p:txBody>
      </p:sp>
      <p:sp>
        <p:nvSpPr>
          <p:cNvPr id="3" name="内容占位符 2"/>
          <p:cNvSpPr>
            <a:spLocks noGrp="1"/>
          </p:cNvSpPr>
          <p:nvPr>
            <p:ph idx="1"/>
          </p:nvPr>
        </p:nvSpPr>
        <p:spPr/>
        <p:txBody>
          <a:bodyPr/>
          <a:lstStyle/>
          <a:p>
            <a:r>
              <a:rPr kumimoji="1" lang="zh-CN" altLang="en-US" dirty="0" smtClean="0"/>
              <a:t>测试平台由</a:t>
            </a:r>
            <a:r>
              <a:rPr kumimoji="1" lang="en-US" altLang="zh-CN" dirty="0" smtClean="0"/>
              <a:t>24</a:t>
            </a:r>
            <a:r>
              <a:rPr kumimoji="1" lang="zh-CN" altLang="en-US" dirty="0" smtClean="0"/>
              <a:t>台服务器和</a:t>
            </a:r>
            <a:r>
              <a:rPr kumimoji="1" lang="en-US" altLang="zh-CN" dirty="0" smtClean="0"/>
              <a:t>2</a:t>
            </a:r>
            <a:r>
              <a:rPr kumimoji="1" lang="zh-CN" altLang="en-US" dirty="0" smtClean="0"/>
              <a:t>个交换机组</a:t>
            </a:r>
            <a:endParaRPr kumimoji="1" lang="en-US" altLang="zh-CN" dirty="0" smtClean="0"/>
          </a:p>
          <a:p>
            <a:pPr lvl="1"/>
            <a:r>
              <a:rPr kumimoji="1" lang="zh-CN" altLang="en-US" dirty="0" smtClean="0"/>
              <a:t>服务器</a:t>
            </a:r>
            <a:endParaRPr kumimoji="1" lang="en-US" altLang="zh-CN" dirty="0" smtClean="0"/>
          </a:p>
          <a:p>
            <a:pPr lvl="2"/>
            <a:r>
              <a:rPr lang="en-US" altLang="zh-CN" dirty="0"/>
              <a:t>DELL OptiPlex 360</a:t>
            </a:r>
            <a:r>
              <a:rPr lang="zh-CN" altLang="en-US" dirty="0"/>
              <a:t>主机：</a:t>
            </a:r>
            <a:r>
              <a:rPr lang="en-US" altLang="zh-CN" dirty="0"/>
              <a:t>Intel 2.93GHz dual-core CPU, 6GB</a:t>
            </a:r>
            <a:r>
              <a:rPr lang="zh-CN" altLang="en-US" dirty="0"/>
              <a:t>内存</a:t>
            </a:r>
            <a:r>
              <a:rPr lang="en-US" altLang="zh-CN" dirty="0"/>
              <a:t>, 300GB</a:t>
            </a:r>
            <a:r>
              <a:rPr lang="zh-CN" altLang="en-US" dirty="0"/>
              <a:t>硬盘</a:t>
            </a:r>
            <a:r>
              <a:rPr lang="en-US" altLang="zh-CN" dirty="0"/>
              <a:t>, </a:t>
            </a:r>
            <a:r>
              <a:rPr lang="zh-CN" altLang="en-US" dirty="0"/>
              <a:t>和</a:t>
            </a:r>
            <a:r>
              <a:rPr lang="en-US" altLang="zh-CN" dirty="0"/>
              <a:t>Intel corporation 82567LM-3 </a:t>
            </a:r>
            <a:r>
              <a:rPr lang="zh-CN" altLang="en-US" dirty="0" smtClean="0"/>
              <a:t>千兆网卡</a:t>
            </a:r>
            <a:endParaRPr kumimoji="1" lang="en-US" altLang="zh-CN" dirty="0" smtClean="0"/>
          </a:p>
          <a:p>
            <a:pPr lvl="1"/>
            <a:r>
              <a:rPr kumimoji="1" lang="zh-CN" altLang="en-US" dirty="0" smtClean="0"/>
              <a:t>交换机</a:t>
            </a:r>
            <a:endParaRPr kumimoji="1" lang="en-US" altLang="zh-CN" dirty="0" smtClean="0"/>
          </a:p>
          <a:p>
            <a:pPr lvl="2"/>
            <a:r>
              <a:rPr kumimoji="1" lang="en-US" altLang="zh-CN" b="1" dirty="0" smtClean="0"/>
              <a:t>HP </a:t>
            </a:r>
            <a:r>
              <a:rPr lang="en-US" altLang="zh-CN" b="1" dirty="0" err="1" smtClean="0"/>
              <a:t>ProCurve</a:t>
            </a:r>
            <a:r>
              <a:rPr lang="en-US" altLang="zh-CN" b="1" dirty="0" smtClean="0"/>
              <a:t> </a:t>
            </a:r>
            <a:r>
              <a:rPr lang="en-US" altLang="zh-CN" b="1" dirty="0"/>
              <a:t>2910al-48G-PoE+ </a:t>
            </a:r>
            <a:r>
              <a:rPr lang="en-US" altLang="zh-CN" b="1" dirty="0" smtClean="0"/>
              <a:t>Switch J9148A</a:t>
            </a:r>
            <a:endParaRPr kumimoji="1" lang="en-US" altLang="zh-CN" b="1" dirty="0"/>
          </a:p>
          <a:p>
            <a:pPr lvl="2"/>
            <a:r>
              <a:rPr lang="en-US" altLang="zh-CN" dirty="0" smtClean="0"/>
              <a:t>Cisco </a:t>
            </a:r>
            <a:r>
              <a:rPr lang="en-US" altLang="zh-CN" dirty="0"/>
              <a:t>Catalyst 2960G </a:t>
            </a:r>
            <a:r>
              <a:rPr lang="zh-CN" altLang="en-US" dirty="0" smtClean="0"/>
              <a:t>千兆以太网交换机</a:t>
            </a:r>
            <a:endParaRPr kumimoji="1" lang="en-US" altLang="zh-CN" dirty="0" smtClean="0"/>
          </a:p>
          <a:p>
            <a:r>
              <a:rPr kumimoji="1" lang="zh-CN" altLang="en-US" dirty="0" smtClean="0"/>
              <a:t>操作系统</a:t>
            </a:r>
            <a:endParaRPr kumimoji="1" lang="en-US" altLang="zh-CN" dirty="0"/>
          </a:p>
          <a:p>
            <a:pPr lvl="1"/>
            <a:r>
              <a:rPr kumimoji="1" lang="en-US" altLang="zh-CN" dirty="0" err="1" smtClean="0"/>
              <a:t>CentOS</a:t>
            </a:r>
            <a:r>
              <a:rPr kumimoji="1" lang="en-US" altLang="zh-CN" dirty="0" smtClean="0"/>
              <a:t> </a:t>
            </a:r>
            <a:r>
              <a:rPr kumimoji="1" lang="en-US" altLang="zh-CN" dirty="0"/>
              <a:t>5</a:t>
            </a:r>
          </a:p>
          <a:p>
            <a:r>
              <a:rPr kumimoji="1" lang="en-US" altLang="zh-CN" dirty="0" smtClean="0"/>
              <a:t>Linux</a:t>
            </a:r>
            <a:r>
              <a:rPr kumimoji="1" lang="zh-CN" altLang="en-US" dirty="0" smtClean="0"/>
              <a:t>内核版本</a:t>
            </a:r>
            <a:endParaRPr kumimoji="1" lang="en-US" altLang="zh-CN" dirty="0"/>
          </a:p>
          <a:p>
            <a:pPr lvl="1"/>
            <a:r>
              <a:rPr kumimoji="1" lang="en-US" altLang="zh-CN" dirty="0" smtClean="0"/>
              <a:t>2.6.18</a:t>
            </a:r>
          </a:p>
        </p:txBody>
      </p:sp>
      <p:sp>
        <p:nvSpPr>
          <p:cNvPr id="4" name="幻灯片编号占位符 3"/>
          <p:cNvSpPr>
            <a:spLocks noGrp="1"/>
          </p:cNvSpPr>
          <p:nvPr>
            <p:ph type="sldNum" sz="quarter" idx="4294967295"/>
          </p:nvPr>
        </p:nvSpPr>
        <p:spPr>
          <a:xfrm>
            <a:off x="7738110" y="6400800"/>
            <a:ext cx="754380" cy="381000"/>
          </a:xfrm>
          <a:prstGeom prst="rect">
            <a:avLst/>
          </a:prstGeom>
        </p:spPr>
        <p:txBody>
          <a:bodyPr/>
          <a:lstStyle/>
          <a:p>
            <a:fld id="{0D08F727-9A43-BA43-9CA7-22850713AEE6}" type="slidenum">
              <a:rPr lang="en-US" smtClean="0"/>
              <a:pPr/>
              <a:t>25</a:t>
            </a:fld>
            <a:endParaRPr lang="en-US"/>
          </a:p>
        </p:txBody>
      </p:sp>
    </p:spTree>
    <p:extLst>
      <p:ext uri="{BB962C8B-B14F-4D97-AF65-F5344CB8AC3E}">
        <p14:creationId xmlns:p14="http://schemas.microsoft.com/office/powerpoint/2010/main" val="4119630450"/>
      </p:ext>
    </p:extLst>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实验结果：瓶颈是最后一跳</a:t>
            </a:r>
            <a:endParaRPr kumimoji="1" lang="en-US" altLang="zh-CN" dirty="0"/>
          </a:p>
        </p:txBody>
      </p:sp>
      <p:sp>
        <p:nvSpPr>
          <p:cNvPr id="3" name="内容占位符 2"/>
          <p:cNvSpPr>
            <a:spLocks noGrp="1"/>
          </p:cNvSpPr>
          <p:nvPr>
            <p:ph idx="1"/>
          </p:nvPr>
        </p:nvSpPr>
        <p:spPr/>
        <p:txBody>
          <a:bodyPr/>
          <a:lstStyle/>
          <a:p>
            <a:r>
              <a:rPr kumimoji="1" lang="zh-CN" altLang="en-US" dirty="0" smtClean="0"/>
              <a:t>拓扑</a:t>
            </a:r>
            <a:endParaRPr kumimoji="1" lang="en-US" altLang="zh-CN" dirty="0" smtClean="0"/>
          </a:p>
          <a:p>
            <a:endParaRPr kumimoji="1" lang="en-US" altLang="zh-CN" dirty="0"/>
          </a:p>
          <a:p>
            <a:endParaRPr kumimoji="1" lang="en-US" altLang="zh-CN" dirty="0" smtClean="0"/>
          </a:p>
          <a:p>
            <a:pPr marL="0" indent="0">
              <a:buNone/>
            </a:pPr>
            <a:r>
              <a:rPr kumimoji="1" lang="en-US" altLang="zh-CN" dirty="0" smtClean="0"/>
              <a:t>          </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a:p>
          <a:p>
            <a:pPr marL="0" indent="0">
              <a:buNone/>
            </a:pPr>
            <a:endParaRPr kumimoji="1" lang="en-US" altLang="zh-CN" sz="1400" dirty="0" smtClean="0"/>
          </a:p>
          <a:p>
            <a:pPr marL="0" indent="0">
              <a:buNone/>
            </a:pPr>
            <a:r>
              <a:rPr kumimoji="1" lang="en-US" altLang="zh-CN" dirty="0" smtClean="0"/>
              <a:t>             </a:t>
            </a:r>
            <a:r>
              <a:rPr kumimoji="1" lang="zh-CN" altLang="en-US" dirty="0" smtClean="0"/>
              <a:t>吞吐量</a:t>
            </a:r>
            <a:r>
              <a:rPr kumimoji="1" lang="en-US" altLang="zh-CN" dirty="0" smtClean="0"/>
              <a:t>                      </a:t>
            </a:r>
            <a:r>
              <a:rPr kumimoji="1" lang="zh-CN" altLang="en-US" dirty="0" smtClean="0"/>
              <a:t>超时重传</a:t>
            </a:r>
            <a:endParaRPr kumimoji="1" lang="en-US" altLang="zh-CN" dirty="0" smtClean="0"/>
          </a:p>
          <a:p>
            <a:pPr marL="0" indent="0">
              <a:buNone/>
            </a:pPr>
            <a:endParaRPr kumimoji="1" lang="en-US" altLang="zh-CN" dirty="0" smtClean="0"/>
          </a:p>
          <a:p>
            <a:endParaRPr kumimoji="1" lang="en-US" altLang="zh-CN" dirty="0"/>
          </a:p>
          <a:p>
            <a:endParaRPr kumimoji="1" lang="en-US" altLang="zh-CN" dirty="0" smtClean="0"/>
          </a:p>
          <a:p>
            <a:endParaRPr kumimoji="1" lang="en-US" altLang="zh-CN" dirty="0"/>
          </a:p>
        </p:txBody>
      </p:sp>
      <p:pic>
        <p:nvPicPr>
          <p:cNvPr id="4" name="图片 3"/>
          <p:cNvPicPr>
            <a:picLocks noChangeAspect="1"/>
          </p:cNvPicPr>
          <p:nvPr/>
        </p:nvPicPr>
        <p:blipFill>
          <a:blip r:embed="rId3"/>
          <a:stretch>
            <a:fillRect/>
          </a:stretch>
        </p:blipFill>
        <p:spPr>
          <a:xfrm>
            <a:off x="901700" y="2971800"/>
            <a:ext cx="7099300" cy="2933700"/>
          </a:xfrm>
          <a:prstGeom prst="rect">
            <a:avLst/>
          </a:prstGeom>
        </p:spPr>
      </p:pic>
      <p:pic>
        <p:nvPicPr>
          <p:cNvPr id="5" name="图片 4" descr="2.jpg"/>
          <p:cNvPicPr/>
          <p:nvPr/>
        </p:nvPicPr>
        <p:blipFill>
          <a:blip r:embed="rId4" cstate="print"/>
          <a:stretch>
            <a:fillRect/>
          </a:stretch>
        </p:blipFill>
        <p:spPr>
          <a:xfrm>
            <a:off x="2743200" y="1219200"/>
            <a:ext cx="3510265" cy="1752600"/>
          </a:xfrm>
          <a:prstGeom prst="rect">
            <a:avLst/>
          </a:prstGeom>
        </p:spPr>
      </p:pic>
      <p:sp>
        <p:nvSpPr>
          <p:cNvPr id="6" name="幻灯片编号占位符 5"/>
          <p:cNvSpPr>
            <a:spLocks noGrp="1"/>
          </p:cNvSpPr>
          <p:nvPr>
            <p:ph type="sldNum" sz="quarter" idx="4294967295"/>
          </p:nvPr>
        </p:nvSpPr>
        <p:spPr>
          <a:xfrm>
            <a:off x="7738110" y="6400800"/>
            <a:ext cx="754380" cy="381000"/>
          </a:xfrm>
          <a:prstGeom prst="rect">
            <a:avLst/>
          </a:prstGeom>
        </p:spPr>
        <p:txBody>
          <a:bodyPr/>
          <a:lstStyle/>
          <a:p>
            <a:fld id="{0D08F727-9A43-BA43-9CA7-22850713AEE6}" type="slidenum">
              <a:rPr lang="en-US" smtClean="0"/>
              <a:pPr/>
              <a:t>26</a:t>
            </a:fld>
            <a:endParaRPr lang="en-US"/>
          </a:p>
        </p:txBody>
      </p:sp>
    </p:spTree>
    <p:extLst>
      <p:ext uri="{BB962C8B-B14F-4D97-AF65-F5344CB8AC3E}">
        <p14:creationId xmlns:p14="http://schemas.microsoft.com/office/powerpoint/2010/main" val="478505821"/>
      </p:ext>
    </p:extLst>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690" y="107155"/>
            <a:ext cx="8534400" cy="792163"/>
          </a:xfrm>
        </p:spPr>
        <p:txBody>
          <a:bodyPr/>
          <a:lstStyle/>
          <a:p>
            <a:r>
              <a:rPr kumimoji="1" lang="zh-CN" altLang="en-US" dirty="0"/>
              <a:t>实验结果：</a:t>
            </a:r>
            <a:r>
              <a:rPr kumimoji="1" lang="zh-CN" altLang="en-US" dirty="0" smtClean="0"/>
              <a:t>瓶颈不是最后一跳</a:t>
            </a:r>
            <a:endParaRPr kumimoji="1" lang="zh-CN" altLang="en-US" dirty="0"/>
          </a:p>
        </p:txBody>
      </p:sp>
      <p:sp>
        <p:nvSpPr>
          <p:cNvPr id="3" name="内容占位符 2"/>
          <p:cNvSpPr>
            <a:spLocks noGrp="1"/>
          </p:cNvSpPr>
          <p:nvPr>
            <p:ph idx="1"/>
          </p:nvPr>
        </p:nvSpPr>
        <p:spPr/>
        <p:txBody>
          <a:bodyPr/>
          <a:lstStyle/>
          <a:p>
            <a:r>
              <a:rPr kumimoji="1" lang="zh-CN" altLang="en-US" dirty="0" smtClean="0"/>
              <a:t>拓扑</a:t>
            </a:r>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pPr marL="0" indent="0">
              <a:buNone/>
            </a:pPr>
            <a:endParaRPr kumimoji="1" lang="en-US" altLang="zh-CN" dirty="0"/>
          </a:p>
          <a:p>
            <a:pPr marL="0" indent="0">
              <a:buNone/>
            </a:pPr>
            <a:r>
              <a:rPr kumimoji="1" lang="en-US" altLang="zh-CN" dirty="0" smtClean="0"/>
              <a:t>               </a:t>
            </a:r>
            <a:r>
              <a:rPr kumimoji="1" lang="zh-CN" altLang="en-US" dirty="0" smtClean="0"/>
              <a:t>吞吐量</a:t>
            </a:r>
            <a:r>
              <a:rPr kumimoji="1" lang="en-US" altLang="zh-CN" dirty="0" smtClean="0"/>
              <a:t>                     </a:t>
            </a:r>
            <a:r>
              <a:rPr kumimoji="1" lang="zh-CN" altLang="en-US" dirty="0" smtClean="0"/>
              <a:t>超时重传</a:t>
            </a:r>
            <a:endParaRPr kumimoji="1" lang="zh-CN" altLang="en-US" dirty="0"/>
          </a:p>
        </p:txBody>
      </p:sp>
      <p:pic>
        <p:nvPicPr>
          <p:cNvPr id="4" name="图片 3"/>
          <p:cNvPicPr>
            <a:picLocks noChangeAspect="1"/>
          </p:cNvPicPr>
          <p:nvPr/>
        </p:nvPicPr>
        <p:blipFill>
          <a:blip r:embed="rId3"/>
          <a:stretch>
            <a:fillRect/>
          </a:stretch>
        </p:blipFill>
        <p:spPr>
          <a:xfrm>
            <a:off x="2743200" y="1524000"/>
            <a:ext cx="4114800" cy="1384300"/>
          </a:xfrm>
          <a:prstGeom prst="rect">
            <a:avLst/>
          </a:prstGeom>
        </p:spPr>
      </p:pic>
      <p:pic>
        <p:nvPicPr>
          <p:cNvPr id="5" name="图片 4"/>
          <p:cNvPicPr>
            <a:picLocks noChangeAspect="1"/>
          </p:cNvPicPr>
          <p:nvPr/>
        </p:nvPicPr>
        <p:blipFill>
          <a:blip r:embed="rId4"/>
          <a:stretch>
            <a:fillRect/>
          </a:stretch>
        </p:blipFill>
        <p:spPr>
          <a:xfrm>
            <a:off x="952500" y="3124200"/>
            <a:ext cx="7048500" cy="2895600"/>
          </a:xfrm>
          <a:prstGeom prst="rect">
            <a:avLst/>
          </a:prstGeom>
        </p:spPr>
      </p:pic>
      <p:sp>
        <p:nvSpPr>
          <p:cNvPr id="6" name="幻灯片编号占位符 5"/>
          <p:cNvSpPr>
            <a:spLocks noGrp="1"/>
          </p:cNvSpPr>
          <p:nvPr>
            <p:ph type="sldNum" sz="quarter" idx="4294967295"/>
          </p:nvPr>
        </p:nvSpPr>
        <p:spPr>
          <a:xfrm>
            <a:off x="7738110" y="6400800"/>
            <a:ext cx="754380" cy="381000"/>
          </a:xfrm>
          <a:prstGeom prst="rect">
            <a:avLst/>
          </a:prstGeom>
        </p:spPr>
        <p:txBody>
          <a:bodyPr/>
          <a:lstStyle/>
          <a:p>
            <a:fld id="{0D08F727-9A43-BA43-9CA7-22850713AEE6}" type="slidenum">
              <a:rPr lang="en-US" smtClean="0"/>
              <a:pPr/>
              <a:t>27</a:t>
            </a:fld>
            <a:endParaRPr lang="en-US"/>
          </a:p>
        </p:txBody>
      </p:sp>
    </p:spTree>
    <p:extLst>
      <p:ext uri="{BB962C8B-B14F-4D97-AF65-F5344CB8AC3E}">
        <p14:creationId xmlns:p14="http://schemas.microsoft.com/office/powerpoint/2010/main" val="3065100944"/>
      </p:ext>
    </p:extLst>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大规模仿真</a:t>
            </a:r>
            <a:endParaRPr kumimoji="1" lang="zh-CN" altLang="en-US" dirty="0"/>
          </a:p>
        </p:txBody>
      </p:sp>
      <p:sp>
        <p:nvSpPr>
          <p:cNvPr id="3" name="内容占位符 2"/>
          <p:cNvSpPr>
            <a:spLocks noGrp="1"/>
          </p:cNvSpPr>
          <p:nvPr>
            <p:ph idx="1"/>
          </p:nvPr>
        </p:nvSpPr>
        <p:spPr/>
        <p:txBody>
          <a:bodyPr/>
          <a:lstStyle/>
          <a:p>
            <a:r>
              <a:rPr kumimoji="1" lang="zh-CN" altLang="en-US" dirty="0" smtClean="0"/>
              <a:t>仿真平台</a:t>
            </a:r>
            <a:r>
              <a:rPr kumimoji="1" lang="en-US" altLang="zh-CN" dirty="0" smtClean="0"/>
              <a:t>: NS2</a:t>
            </a:r>
          </a:p>
          <a:p>
            <a:r>
              <a:rPr kumimoji="1" lang="zh-CN" altLang="en-US" dirty="0" smtClean="0"/>
              <a:t>部分结果</a:t>
            </a:r>
            <a:endParaRPr kumimoji="1" lang="zh-CN" altLang="en-US" dirty="0"/>
          </a:p>
        </p:txBody>
      </p:sp>
      <p:pic>
        <p:nvPicPr>
          <p:cNvPr id="4" name="图片 3"/>
          <p:cNvPicPr>
            <a:picLocks noChangeAspect="1"/>
          </p:cNvPicPr>
          <p:nvPr/>
        </p:nvPicPr>
        <p:blipFill>
          <a:blip r:embed="rId3"/>
          <a:stretch>
            <a:fillRect/>
          </a:stretch>
        </p:blipFill>
        <p:spPr>
          <a:xfrm>
            <a:off x="381000" y="2667000"/>
            <a:ext cx="3860800" cy="3390900"/>
          </a:xfrm>
          <a:prstGeom prst="rect">
            <a:avLst/>
          </a:prstGeom>
        </p:spPr>
      </p:pic>
      <p:pic>
        <p:nvPicPr>
          <p:cNvPr id="5" name="图片 4"/>
          <p:cNvPicPr>
            <a:picLocks noChangeAspect="1"/>
          </p:cNvPicPr>
          <p:nvPr/>
        </p:nvPicPr>
        <p:blipFill>
          <a:blip r:embed="rId4"/>
          <a:stretch>
            <a:fillRect/>
          </a:stretch>
        </p:blipFill>
        <p:spPr>
          <a:xfrm>
            <a:off x="4495800" y="2717800"/>
            <a:ext cx="3746500" cy="3225800"/>
          </a:xfrm>
          <a:prstGeom prst="rect">
            <a:avLst/>
          </a:prstGeom>
        </p:spPr>
      </p:pic>
      <p:sp>
        <p:nvSpPr>
          <p:cNvPr id="6" name="幻灯片编号占位符 5"/>
          <p:cNvSpPr>
            <a:spLocks noGrp="1"/>
          </p:cNvSpPr>
          <p:nvPr>
            <p:ph type="sldNum" sz="quarter" idx="4294967295"/>
          </p:nvPr>
        </p:nvSpPr>
        <p:spPr>
          <a:xfrm>
            <a:off x="7738110" y="6400800"/>
            <a:ext cx="754380" cy="381000"/>
          </a:xfrm>
          <a:prstGeom prst="rect">
            <a:avLst/>
          </a:prstGeom>
        </p:spPr>
        <p:txBody>
          <a:bodyPr/>
          <a:lstStyle/>
          <a:p>
            <a:fld id="{0D08F727-9A43-BA43-9CA7-22850713AEE6}" type="slidenum">
              <a:rPr lang="en-US" smtClean="0"/>
              <a:pPr/>
              <a:t>28</a:t>
            </a:fld>
            <a:endParaRPr lang="en-US"/>
          </a:p>
        </p:txBody>
      </p:sp>
      <p:sp>
        <p:nvSpPr>
          <p:cNvPr id="7" name="矩形 6"/>
          <p:cNvSpPr/>
          <p:nvPr/>
        </p:nvSpPr>
        <p:spPr>
          <a:xfrm>
            <a:off x="1892300" y="6031468"/>
            <a:ext cx="6350000" cy="523220"/>
          </a:xfrm>
          <a:prstGeom prst="rect">
            <a:avLst/>
          </a:prstGeom>
        </p:spPr>
        <p:txBody>
          <a:bodyPr wrap="square">
            <a:spAutoFit/>
          </a:bodyPr>
          <a:lstStyle/>
          <a:p>
            <a:r>
              <a:rPr kumimoji="1" lang="zh-CN" altLang="en-US" sz="2800" b="1" dirty="0"/>
              <a:t>吞吐量</a:t>
            </a:r>
            <a:r>
              <a:rPr kumimoji="1" lang="en-US" altLang="zh-CN" sz="2800" b="1" dirty="0"/>
              <a:t>                    </a:t>
            </a:r>
            <a:r>
              <a:rPr kumimoji="1" lang="en-US" altLang="zh-CN" sz="2800" b="1" dirty="0" smtClean="0"/>
              <a:t>         </a:t>
            </a:r>
            <a:r>
              <a:rPr kumimoji="1" lang="zh-CN" altLang="en-US" sz="2800" b="1" dirty="0"/>
              <a:t>超时重传</a:t>
            </a:r>
          </a:p>
        </p:txBody>
      </p:sp>
    </p:spTree>
    <p:extLst>
      <p:ext uri="{BB962C8B-B14F-4D97-AF65-F5344CB8AC3E}">
        <p14:creationId xmlns:p14="http://schemas.microsoft.com/office/powerpoint/2010/main" val="3816216242"/>
      </p:ext>
    </p:extLst>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研究内容</a:t>
            </a:r>
            <a:r>
              <a:rPr kumimoji="1" lang="en-US" altLang="zh-CN" dirty="0"/>
              <a:t>3</a:t>
            </a:r>
            <a:endParaRPr kumimoji="1" lang="zh-CN" altLang="en-US" dirty="0"/>
          </a:p>
        </p:txBody>
      </p:sp>
      <p:sp>
        <p:nvSpPr>
          <p:cNvPr id="4" name="文本框 3"/>
          <p:cNvSpPr txBox="1"/>
          <p:nvPr/>
        </p:nvSpPr>
        <p:spPr>
          <a:xfrm>
            <a:off x="305469" y="2493920"/>
            <a:ext cx="8410432" cy="1200329"/>
          </a:xfrm>
          <a:prstGeom prst="rect">
            <a:avLst/>
          </a:prstGeom>
          <a:noFill/>
        </p:spPr>
        <p:txBody>
          <a:bodyPr wrap="square" rtlCol="0">
            <a:spAutoFit/>
          </a:bodyPr>
          <a:lstStyle/>
          <a:p>
            <a:pPr algn="ctr"/>
            <a:r>
              <a:rPr kumimoji="1" lang="zh-CN" altLang="en-US" sz="3600" dirty="0" smtClean="0">
                <a:latin typeface="华文中宋"/>
                <a:ea typeface="华文中宋"/>
                <a:cs typeface="华文中宋"/>
              </a:rPr>
              <a:t>基于交换机缓存分配的</a:t>
            </a:r>
            <a:endParaRPr kumimoji="1" lang="en-US" altLang="zh-CN" sz="3600" dirty="0" smtClean="0">
              <a:latin typeface="华文中宋"/>
              <a:ea typeface="华文中宋"/>
              <a:cs typeface="华文中宋"/>
            </a:endParaRPr>
          </a:p>
          <a:p>
            <a:pPr marL="0" lvl="1" algn="ctr"/>
            <a:r>
              <a:rPr kumimoji="1" lang="zh-CN" altLang="en-US" sz="3600" dirty="0" smtClean="0">
                <a:latin typeface="华文中宋"/>
                <a:ea typeface="华文中宋"/>
                <a:cs typeface="华文中宋"/>
              </a:rPr>
              <a:t>传输协议</a:t>
            </a:r>
            <a:r>
              <a:rPr kumimoji="1" lang="en-US" altLang="zh-CN" sz="3600" dirty="0" smtClean="0">
                <a:latin typeface="华文中宋"/>
                <a:ea typeface="华文中宋"/>
                <a:cs typeface="华文中宋"/>
              </a:rPr>
              <a:t>SAB</a:t>
            </a:r>
            <a:r>
              <a:rPr lang="en-US" altLang="zh-CN" sz="2800" b="1" dirty="0" smtClean="0">
                <a:solidFill>
                  <a:schemeClr val="accent2">
                    <a:lumMod val="75000"/>
                  </a:schemeClr>
                </a:solidFill>
              </a:rPr>
              <a:t>[JSAC’</a:t>
            </a:r>
            <a:r>
              <a:rPr lang="en-US" altLang="zh-CN" sz="2800" b="1" dirty="0">
                <a:solidFill>
                  <a:schemeClr val="accent2">
                    <a:lumMod val="75000"/>
                  </a:schemeClr>
                </a:solidFill>
              </a:rPr>
              <a:t>14</a:t>
            </a:r>
            <a:r>
              <a:rPr lang="en-US" altLang="zh-CN" sz="2800" b="1" dirty="0" smtClean="0">
                <a:solidFill>
                  <a:schemeClr val="accent2">
                    <a:lumMod val="75000"/>
                  </a:schemeClr>
                </a:solidFill>
              </a:rPr>
              <a:t>]</a:t>
            </a:r>
            <a:endParaRPr kumimoji="1" lang="en-US" altLang="zh-CN" sz="2800" dirty="0"/>
          </a:p>
        </p:txBody>
      </p:sp>
    </p:spTree>
    <p:extLst>
      <p:ext uri="{BB962C8B-B14F-4D97-AF65-F5344CB8AC3E}">
        <p14:creationId xmlns:p14="http://schemas.microsoft.com/office/powerpoint/2010/main" val="3043151305"/>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研究背景</a:t>
            </a:r>
            <a:endParaRPr kumimoji="1" lang="zh-CN" altLang="en-US" dirty="0"/>
          </a:p>
        </p:txBody>
      </p:sp>
      <p:sp>
        <p:nvSpPr>
          <p:cNvPr id="3" name="内容占位符 2"/>
          <p:cNvSpPr>
            <a:spLocks noGrp="1"/>
          </p:cNvSpPr>
          <p:nvPr>
            <p:ph sz="quarter" idx="1"/>
          </p:nvPr>
        </p:nvSpPr>
        <p:spPr/>
        <p:txBody>
          <a:bodyPr>
            <a:normAutofit lnSpcReduction="10000"/>
          </a:bodyPr>
          <a:lstStyle/>
          <a:p>
            <a:r>
              <a:rPr lang="zh-CN" altLang="en-US" dirty="0"/>
              <a:t>数据中心组</a:t>
            </a:r>
            <a:r>
              <a:rPr lang="zh-CN" altLang="en-US" dirty="0" smtClean="0"/>
              <a:t>成</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数据中心分类</a:t>
            </a:r>
            <a:r>
              <a:rPr lang="en-US" altLang="zh-CN" sz="1600" b="1" dirty="0">
                <a:solidFill>
                  <a:schemeClr val="accent2">
                    <a:lumMod val="75000"/>
                  </a:schemeClr>
                </a:solidFill>
              </a:rPr>
              <a:t>[SIGCOMM 2011]</a:t>
            </a:r>
          </a:p>
          <a:p>
            <a:pPr lvl="1"/>
            <a:r>
              <a:rPr lang="zh-CN" altLang="en-US" dirty="0"/>
              <a:t>支撑互联网在线服务的数据中心</a:t>
            </a:r>
            <a:endParaRPr lang="en-US" altLang="zh-CN" dirty="0"/>
          </a:p>
          <a:p>
            <a:pPr lvl="2"/>
            <a:r>
              <a:rPr lang="en-US" altLang="zh-CN" dirty="0"/>
              <a:t>Facebook</a:t>
            </a:r>
            <a:r>
              <a:rPr lang="zh-CN" altLang="en-US" dirty="0"/>
              <a:t>，</a:t>
            </a:r>
            <a:r>
              <a:rPr lang="en-US" altLang="zh-CN" dirty="0"/>
              <a:t>YouTube</a:t>
            </a:r>
            <a:r>
              <a:rPr lang="zh-CN" altLang="en-US" dirty="0"/>
              <a:t>，</a:t>
            </a:r>
            <a:r>
              <a:rPr lang="en-US" altLang="zh-CN" dirty="0"/>
              <a:t>Yahoo!</a:t>
            </a:r>
            <a:r>
              <a:rPr lang="zh-CN" altLang="en-US" dirty="0"/>
              <a:t>等</a:t>
            </a:r>
            <a:endParaRPr lang="en-US" altLang="zh-CN" dirty="0"/>
          </a:p>
          <a:p>
            <a:pPr lvl="2"/>
            <a:r>
              <a:rPr lang="zh-CN" altLang="en-US" dirty="0"/>
              <a:t>进行密集计算、存储，向用户提供在线服务</a:t>
            </a:r>
            <a:endParaRPr lang="en-US" altLang="zh-CN" dirty="0"/>
          </a:p>
          <a:p>
            <a:pPr lvl="1"/>
            <a:r>
              <a:rPr lang="zh-CN" altLang="en-US" dirty="0"/>
              <a:t>云数据</a:t>
            </a:r>
            <a:r>
              <a:rPr lang="zh-CN" altLang="en-US" dirty="0" smtClean="0"/>
              <a:t>中心</a:t>
            </a:r>
            <a:r>
              <a:rPr lang="en-US" altLang="zh-CN" dirty="0" smtClean="0"/>
              <a:t>/</a:t>
            </a:r>
            <a:r>
              <a:rPr lang="zh-CN" altLang="en-US" dirty="0" smtClean="0"/>
              <a:t>虚拟化数据中心</a:t>
            </a:r>
            <a:endParaRPr lang="en-US" altLang="zh-CN" dirty="0"/>
          </a:p>
          <a:p>
            <a:pPr lvl="2"/>
            <a:r>
              <a:rPr lang="en-US" altLang="zh-CN" dirty="0"/>
              <a:t>Amazon EC2</a:t>
            </a:r>
            <a:r>
              <a:rPr lang="zh-CN" altLang="en-US" dirty="0"/>
              <a:t>， </a:t>
            </a:r>
            <a:r>
              <a:rPr lang="en-US" altLang="zh-CN" dirty="0"/>
              <a:t>Microsoft Azure</a:t>
            </a:r>
          </a:p>
          <a:p>
            <a:pPr lvl="2"/>
            <a:r>
              <a:rPr lang="zh-CN" altLang="en-US" dirty="0"/>
              <a:t>出租虚拟数据中心</a:t>
            </a:r>
            <a:endParaRPr lang="en-US" altLang="zh-CN" dirty="0"/>
          </a:p>
          <a:p>
            <a:endParaRPr lang="en-US" altLang="zh-CN" dirty="0" smtClean="0"/>
          </a:p>
          <a:p>
            <a:endParaRPr lang="en-US" altLang="zh-CN" dirty="0"/>
          </a:p>
          <a:p>
            <a:endParaRPr kumimoji="1" lang="zh-CN" altLang="en-US" dirty="0"/>
          </a:p>
        </p:txBody>
      </p:sp>
      <p:sp>
        <p:nvSpPr>
          <p:cNvPr id="13" name="TextBox 10"/>
          <p:cNvSpPr txBox="1"/>
          <p:nvPr/>
        </p:nvSpPr>
        <p:spPr>
          <a:xfrm>
            <a:off x="3923928" y="3546635"/>
            <a:ext cx="2664296" cy="276999"/>
          </a:xfrm>
          <a:prstGeom prst="rect">
            <a:avLst/>
          </a:prstGeom>
          <a:noFill/>
        </p:spPr>
        <p:txBody>
          <a:bodyPr wrap="square" rtlCol="0">
            <a:spAutoFit/>
          </a:bodyPr>
          <a:lstStyle/>
          <a:p>
            <a:r>
              <a:rPr lang="en-US" altLang="zh-CN" sz="1200" b="1" dirty="0" smtClean="0">
                <a:solidFill>
                  <a:schemeClr val="accent2">
                    <a:lumMod val="75000"/>
                  </a:schemeClr>
                </a:solidFill>
                <a:latin typeface="华文中宋" pitchFamily="2" charset="-122"/>
                <a:ea typeface="华文中宋" pitchFamily="2" charset="-122"/>
                <a:cs typeface="MS PGothic" charset="0"/>
              </a:rPr>
              <a:t>[IEEE Spectrum 2009]</a:t>
            </a:r>
            <a:endParaRPr lang="zh-CN" altLang="en-US" sz="1200" b="1" dirty="0" smtClean="0">
              <a:solidFill>
                <a:schemeClr val="accent2">
                  <a:lumMod val="75000"/>
                </a:schemeClr>
              </a:solidFill>
              <a:latin typeface="华文中宋" pitchFamily="2" charset="-122"/>
              <a:ea typeface="华文中宋" pitchFamily="2" charset="-122"/>
              <a:cs typeface="MS PGothic" charset="0"/>
            </a:endParaRPr>
          </a:p>
        </p:txBody>
      </p:sp>
      <p:pic>
        <p:nvPicPr>
          <p:cNvPr id="14" name="Picture 2"/>
          <p:cNvPicPr>
            <a:picLocks noChangeAspect="1" noChangeArrowheads="1"/>
          </p:cNvPicPr>
          <p:nvPr/>
        </p:nvPicPr>
        <p:blipFill>
          <a:blip r:embed="rId2" cstate="print"/>
          <a:srcRect/>
          <a:stretch>
            <a:fillRect/>
          </a:stretch>
        </p:blipFill>
        <p:spPr bwMode="auto">
          <a:xfrm>
            <a:off x="1187624" y="1735403"/>
            <a:ext cx="6624735" cy="1872208"/>
          </a:xfrm>
          <a:prstGeom prst="rect">
            <a:avLst/>
          </a:prstGeom>
          <a:noFill/>
          <a:ln w="9525">
            <a:noFill/>
            <a:miter lim="800000"/>
            <a:headEnd/>
            <a:tailEnd/>
          </a:ln>
        </p:spPr>
      </p:pic>
      <p:pic>
        <p:nvPicPr>
          <p:cNvPr id="6" name="Picture 15" descr="youtube-icon.png"/>
          <p:cNvPicPr>
            <a:picLocks noChangeAspect="1"/>
          </p:cNvPicPr>
          <p:nvPr/>
        </p:nvPicPr>
        <p:blipFill>
          <a:blip r:embed="rId3" cstate="print"/>
          <a:stretch>
            <a:fillRect/>
          </a:stretch>
        </p:blipFill>
        <p:spPr>
          <a:xfrm>
            <a:off x="7442882" y="4024308"/>
            <a:ext cx="792088" cy="792088"/>
          </a:xfrm>
          <a:prstGeom prst="rect">
            <a:avLst/>
          </a:prstGeom>
        </p:spPr>
      </p:pic>
      <p:pic>
        <p:nvPicPr>
          <p:cNvPr id="7" name="Picture 2"/>
          <p:cNvPicPr>
            <a:picLocks noChangeAspect="1" noChangeArrowheads="1"/>
          </p:cNvPicPr>
          <p:nvPr/>
        </p:nvPicPr>
        <p:blipFill>
          <a:blip r:embed="rId4" cstate="print">
            <a:clrChange>
              <a:clrFrom>
                <a:srgbClr val="ADADAD"/>
              </a:clrFrom>
              <a:clrTo>
                <a:srgbClr val="ADADAD">
                  <a:alpha val="0"/>
                </a:srgbClr>
              </a:clrTo>
            </a:clrChange>
          </a:blip>
          <a:srcRect/>
          <a:stretch>
            <a:fillRect/>
          </a:stretch>
        </p:blipFill>
        <p:spPr bwMode="auto">
          <a:xfrm>
            <a:off x="6211216" y="5331320"/>
            <a:ext cx="1762125" cy="714375"/>
          </a:xfrm>
          <a:prstGeom prst="rect">
            <a:avLst/>
          </a:prstGeom>
          <a:noFill/>
          <a:ln w="9525">
            <a:noFill/>
            <a:miter lim="800000"/>
            <a:headEnd/>
            <a:tailEnd/>
          </a:ln>
        </p:spPr>
      </p:pic>
      <p:pic>
        <p:nvPicPr>
          <p:cNvPr id="8" name="Picture 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269669" y="5933226"/>
            <a:ext cx="3143250" cy="425450"/>
          </a:xfrm>
          <a:prstGeom prst="rect">
            <a:avLst/>
          </a:prstGeom>
          <a:noFill/>
          <a:ln w="9525">
            <a:noFill/>
            <a:miter lim="800000"/>
            <a:headEnd/>
            <a:tailEnd/>
          </a:ln>
        </p:spPr>
      </p:pic>
      <p:pic>
        <p:nvPicPr>
          <p:cNvPr id="9" name="图片 8" descr="FaceBook_256x256.png"/>
          <p:cNvPicPr>
            <a:picLocks noChangeAspect="1"/>
          </p:cNvPicPr>
          <p:nvPr/>
        </p:nvPicPr>
        <p:blipFill>
          <a:blip r:embed="rId6" cstate="print"/>
          <a:stretch>
            <a:fillRect/>
          </a:stretch>
        </p:blipFill>
        <p:spPr>
          <a:xfrm>
            <a:off x="6434770" y="4096316"/>
            <a:ext cx="738956" cy="738956"/>
          </a:xfrm>
          <a:prstGeom prst="rect">
            <a:avLst/>
          </a:prstGeom>
        </p:spPr>
      </p:pic>
      <p:pic>
        <p:nvPicPr>
          <p:cNvPr id="10" name="图片 9" descr="yahoo1.jpg"/>
          <p:cNvPicPr>
            <a:picLocks noChangeAspect="1"/>
          </p:cNvPicPr>
          <p:nvPr/>
        </p:nvPicPr>
        <p:blipFill>
          <a:blip r:embed="rId7" cstate="print">
            <a:clrChange>
              <a:clrFrom>
                <a:srgbClr val="FEFEFE"/>
              </a:clrFrom>
              <a:clrTo>
                <a:srgbClr val="FEFEFE">
                  <a:alpha val="0"/>
                </a:srgbClr>
              </a:clrTo>
            </a:clrChange>
          </a:blip>
          <a:stretch>
            <a:fillRect/>
          </a:stretch>
        </p:blipFill>
        <p:spPr>
          <a:xfrm>
            <a:off x="7092279" y="4581128"/>
            <a:ext cx="1320639" cy="924448"/>
          </a:xfrm>
          <a:prstGeom prst="rect">
            <a:avLst/>
          </a:prstGeom>
        </p:spPr>
      </p:pic>
    </p:spTree>
    <p:extLst>
      <p:ext uri="{BB962C8B-B14F-4D97-AF65-F5344CB8AC3E}">
        <p14:creationId xmlns:p14="http://schemas.microsoft.com/office/powerpoint/2010/main" val="123546525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p:tgtEl>
                                          <p:spTgt spid="8"/>
                                        </p:tgtEl>
                                        <p:attrNameLst>
                                          <p:attrName>ppt_y</p:attrName>
                                        </p:attrNameLst>
                                      </p:cBhvr>
                                      <p:tavLst>
                                        <p:tav tm="0">
                                          <p:val>
                                            <p:strVal val="#ppt_y+#ppt_h*1.125000"/>
                                          </p:val>
                                        </p:tav>
                                        <p:tav tm="100000">
                                          <p:val>
                                            <p:strVal val="#ppt_y"/>
                                          </p:val>
                                        </p:tav>
                                      </p:tavLst>
                                    </p:anim>
                                    <p:animEffect transition="in" filter="wipe(up)">
                                      <p:cBhvr>
                                        <p:cTn id="22" dur="500"/>
                                        <p:tgtEl>
                                          <p:spTgt spid="8"/>
                                        </p:tgtEl>
                                      </p:cBhvr>
                                    </p:animEffect>
                                  </p:childTnLst>
                                </p:cTn>
                              </p:par>
                              <p:par>
                                <p:cTn id="23" presetID="12" presetClass="entr" presetSubtype="4"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ppt_y</p:attrName>
                                        </p:attrNameLst>
                                      </p:cBhvr>
                                      <p:tavLst>
                                        <p:tav tm="0">
                                          <p:val>
                                            <p:strVal val="#ppt_y+#ppt_h*1.125000"/>
                                          </p:val>
                                        </p:tav>
                                        <p:tav tm="100000">
                                          <p:val>
                                            <p:strVal val="#ppt_y"/>
                                          </p:val>
                                        </p:tav>
                                      </p:tavLst>
                                    </p:anim>
                                    <p:animEffect transition="in" filter="wipe(up)">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研究动机</a:t>
            </a:r>
            <a:endParaRPr kumimoji="1" lang="zh-CN" altLang="en-US" dirty="0"/>
          </a:p>
        </p:txBody>
      </p:sp>
      <p:sp>
        <p:nvSpPr>
          <p:cNvPr id="3" name="内容占位符 2"/>
          <p:cNvSpPr>
            <a:spLocks noGrp="1"/>
          </p:cNvSpPr>
          <p:nvPr>
            <p:ph sz="quarter" idx="1"/>
          </p:nvPr>
        </p:nvSpPr>
        <p:spPr>
          <a:xfrm>
            <a:off x="305469" y="1221701"/>
            <a:ext cx="8649621" cy="5282695"/>
          </a:xfrm>
        </p:spPr>
        <p:txBody>
          <a:bodyPr>
            <a:normAutofit fontScale="92500" lnSpcReduction="10000"/>
          </a:bodyPr>
          <a:lstStyle/>
          <a:p>
            <a:r>
              <a:rPr kumimoji="1" lang="en-US" altLang="zh-CN" dirty="0" smtClean="0"/>
              <a:t>TCP</a:t>
            </a:r>
            <a:r>
              <a:rPr kumimoji="1" lang="zh-CN" altLang="en-US" dirty="0" smtClean="0"/>
              <a:t>面临很多问题</a:t>
            </a:r>
            <a:endParaRPr kumimoji="1" lang="en-US" altLang="zh-CN" dirty="0"/>
          </a:p>
          <a:p>
            <a:pPr lvl="1"/>
            <a:r>
              <a:rPr kumimoji="1" lang="zh-CN" altLang="en-US" dirty="0" smtClean="0"/>
              <a:t>短流延迟大</a:t>
            </a:r>
            <a:endParaRPr kumimoji="1" lang="en-US" altLang="zh-CN" dirty="0" smtClean="0"/>
          </a:p>
          <a:p>
            <a:pPr lvl="1"/>
            <a:r>
              <a:rPr kumimoji="1" lang="en-US" altLang="zh-CN" dirty="0" smtClean="0"/>
              <a:t>TCP </a:t>
            </a:r>
            <a:r>
              <a:rPr kumimoji="1" lang="en-US" altLang="zh-CN" dirty="0" err="1" smtClean="0"/>
              <a:t>Incast</a:t>
            </a:r>
            <a:r>
              <a:rPr kumimoji="1" lang="zh-CN" altLang="en-US" dirty="0" smtClean="0"/>
              <a:t>问题</a:t>
            </a:r>
            <a:endParaRPr kumimoji="1" lang="en-US" altLang="zh-CN" dirty="0" smtClean="0"/>
          </a:p>
          <a:p>
            <a:pPr lvl="1"/>
            <a:r>
              <a:rPr kumimoji="1" lang="en-US" altLang="zh-CN" dirty="0" smtClean="0"/>
              <a:t>TCP Outcast</a:t>
            </a:r>
            <a:r>
              <a:rPr kumimoji="1" lang="zh-CN" altLang="en-US" dirty="0" smtClean="0"/>
              <a:t>问题</a:t>
            </a:r>
            <a:endParaRPr kumimoji="1" lang="en-US" altLang="zh-CN" dirty="0" smtClean="0"/>
          </a:p>
          <a:p>
            <a:pPr lvl="2"/>
            <a:r>
              <a:rPr kumimoji="1" lang="zh-CN" altLang="en-US" dirty="0"/>
              <a:t>某些流连续丢包</a:t>
            </a:r>
            <a:endParaRPr kumimoji="1" lang="en-US" altLang="zh-CN" dirty="0"/>
          </a:p>
          <a:p>
            <a:pPr lvl="1"/>
            <a:r>
              <a:rPr kumimoji="1" lang="zh-CN" altLang="en-US" dirty="0" smtClean="0"/>
              <a:t>原因</a:t>
            </a:r>
            <a:endParaRPr kumimoji="1" lang="en-US" altLang="zh-CN" dirty="0" smtClean="0"/>
          </a:p>
          <a:p>
            <a:pPr lvl="2"/>
            <a:r>
              <a:rPr kumimoji="1" lang="en-US" altLang="zh-CN" dirty="0"/>
              <a:t>TCP</a:t>
            </a:r>
            <a:r>
              <a:rPr kumimoji="1" lang="zh-CN" altLang="en-US" dirty="0"/>
              <a:t>收敛慢</a:t>
            </a:r>
            <a:r>
              <a:rPr kumimoji="1" lang="zh-CN" altLang="zh-CN" dirty="0"/>
              <a:t>，</a:t>
            </a:r>
            <a:r>
              <a:rPr kumimoji="1" lang="zh-CN" altLang="en-US" dirty="0" smtClean="0"/>
              <a:t>丢包驱动</a:t>
            </a:r>
            <a:endParaRPr kumimoji="1" lang="en-US" altLang="zh-CN" dirty="0" smtClean="0"/>
          </a:p>
          <a:p>
            <a:r>
              <a:rPr kumimoji="1" lang="zh-CN" altLang="en-US" dirty="0" smtClean="0"/>
              <a:t>设计源端更有效的传输协议？</a:t>
            </a:r>
            <a:endParaRPr kumimoji="1" lang="en-US" altLang="zh-CN" dirty="0" smtClean="0"/>
          </a:p>
          <a:p>
            <a:pPr lvl="1"/>
            <a:r>
              <a:rPr kumimoji="1" lang="en-US" altLang="zh-CN" dirty="0"/>
              <a:t>DCN</a:t>
            </a:r>
            <a:r>
              <a:rPr kumimoji="1" lang="zh-CN" altLang="en-US" dirty="0"/>
              <a:t>有大量短突发</a:t>
            </a:r>
            <a:endParaRPr kumimoji="1" lang="en-US" altLang="zh-CN" dirty="0"/>
          </a:p>
          <a:p>
            <a:pPr lvl="1"/>
            <a:r>
              <a:rPr kumimoji="1" lang="zh-CN" altLang="en-US" dirty="0"/>
              <a:t>源端只能知道部分网络信息</a:t>
            </a:r>
            <a:endParaRPr kumimoji="1" lang="en-US" altLang="zh-CN" dirty="0"/>
          </a:p>
          <a:p>
            <a:r>
              <a:rPr kumimoji="1" lang="zh-CN" altLang="en-US" dirty="0" smtClean="0"/>
              <a:t>显式分配带宽</a:t>
            </a:r>
            <a:endParaRPr kumimoji="1" lang="en-US" altLang="zh-CN" dirty="0" smtClean="0"/>
          </a:p>
          <a:p>
            <a:pPr lvl="1"/>
            <a:r>
              <a:rPr kumimoji="1" lang="zh-CN" altLang="en-US" dirty="0" smtClean="0"/>
              <a:t>快速收敛</a:t>
            </a:r>
            <a:endParaRPr kumimoji="1" lang="en-US" altLang="zh-CN" dirty="0" smtClean="0"/>
          </a:p>
          <a:p>
            <a:pPr lvl="1"/>
            <a:endParaRPr kumimoji="1" lang="en-US" altLang="zh-CN" dirty="0" smtClean="0"/>
          </a:p>
          <a:p>
            <a:pPr lvl="1"/>
            <a:endParaRPr kumimoji="1" lang="en-US" altLang="zh-CN" dirty="0" smtClean="0"/>
          </a:p>
          <a:p>
            <a:pPr lvl="1"/>
            <a:endParaRPr kumimoji="1" lang="en-US" altLang="zh-CN" dirty="0" smtClean="0"/>
          </a:p>
          <a:p>
            <a:pPr marL="0" indent="0">
              <a:buNone/>
            </a:pPr>
            <a:endParaRPr kumimoji="1" lang="zh-CN" altLang="en-US" dirty="0"/>
          </a:p>
        </p:txBody>
      </p:sp>
    </p:spTree>
    <p:extLst>
      <p:ext uri="{BB962C8B-B14F-4D97-AF65-F5344CB8AC3E}">
        <p14:creationId xmlns:p14="http://schemas.microsoft.com/office/powerpoint/2010/main" val="1015633459"/>
      </p:ext>
    </p:extLst>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SAB</a:t>
            </a:r>
            <a:r>
              <a:rPr kumimoji="1" lang="zh-CN" altLang="en-US" dirty="0" smtClean="0"/>
              <a:t>机制设计</a:t>
            </a:r>
            <a:endParaRPr kumimoji="1" lang="zh-CN" altLang="en-US" dirty="0"/>
          </a:p>
        </p:txBody>
      </p:sp>
      <p:sp>
        <p:nvSpPr>
          <p:cNvPr id="3" name="内容占位符 2"/>
          <p:cNvSpPr>
            <a:spLocks noGrp="1"/>
          </p:cNvSpPr>
          <p:nvPr>
            <p:ph sz="quarter" idx="1"/>
          </p:nvPr>
        </p:nvSpPr>
        <p:spPr/>
        <p:txBody>
          <a:bodyPr/>
          <a:lstStyle/>
          <a:p>
            <a:r>
              <a:rPr kumimoji="1" lang="zh-CN" altLang="en-US" dirty="0" smtClean="0"/>
              <a:t>设计目标</a:t>
            </a:r>
            <a:endParaRPr kumimoji="1" lang="en-US" altLang="zh-CN" dirty="0" smtClean="0"/>
          </a:p>
          <a:p>
            <a:pPr lvl="1"/>
            <a:r>
              <a:rPr kumimoji="1" lang="zh-CN" altLang="en-US" dirty="0" smtClean="0"/>
              <a:t>快速收敛</a:t>
            </a:r>
            <a:r>
              <a:rPr kumimoji="1" lang="zh-CN" altLang="en-US" dirty="0"/>
              <a:t>，</a:t>
            </a:r>
            <a:r>
              <a:rPr kumimoji="1" lang="zh-CN" altLang="en-US" dirty="0" smtClean="0"/>
              <a:t>极少丢包</a:t>
            </a:r>
            <a:endParaRPr kumimoji="1" lang="en-US" altLang="zh-CN" dirty="0" smtClean="0"/>
          </a:p>
          <a:p>
            <a:r>
              <a:rPr kumimoji="1" lang="zh-CN" altLang="en-US" dirty="0" smtClean="0"/>
              <a:t>设计依据</a:t>
            </a:r>
            <a:endParaRPr kumimoji="1" lang="en-US" altLang="zh-CN" dirty="0"/>
          </a:p>
          <a:p>
            <a:pPr lvl="1"/>
            <a:r>
              <a:rPr kumimoji="1" lang="zh-CN" altLang="en-US" dirty="0" smtClean="0"/>
              <a:t>网络容量为</a:t>
            </a:r>
            <a:r>
              <a:rPr kumimoji="1" lang="en-US" altLang="zh-CN" dirty="0" smtClean="0"/>
              <a:t> C</a:t>
            </a:r>
            <a:r>
              <a:rPr kumimoji="1" lang="zh-CN" altLang="en-US" dirty="0" smtClean="0"/>
              <a:t>*</a:t>
            </a:r>
            <a:r>
              <a:rPr kumimoji="1" lang="en-US" altLang="zh-CN" dirty="0" smtClean="0"/>
              <a:t>RTT + B</a:t>
            </a:r>
            <a:r>
              <a:rPr kumimoji="1" lang="zh-CN" altLang="en-US" dirty="0" smtClean="0"/>
              <a:t>，而</a:t>
            </a:r>
            <a:r>
              <a:rPr kumimoji="1" lang="zh-CN" altLang="en-US" dirty="0" smtClean="0">
                <a:solidFill>
                  <a:srgbClr val="FF0000"/>
                </a:solidFill>
              </a:rPr>
              <a:t>缓冲池</a:t>
            </a:r>
            <a:r>
              <a:rPr kumimoji="1" lang="en-US" altLang="zh-CN" dirty="0" smtClean="0">
                <a:solidFill>
                  <a:srgbClr val="FF0000"/>
                </a:solidFill>
              </a:rPr>
              <a:t>B &gt;&gt; C*RTT</a:t>
            </a:r>
          </a:p>
          <a:p>
            <a:pPr lvl="1"/>
            <a:r>
              <a:rPr kumimoji="1" lang="zh-CN" altLang="en-US" dirty="0" smtClean="0"/>
              <a:t>例如</a:t>
            </a:r>
            <a:r>
              <a:rPr kumimoji="1" lang="zh-CN" altLang="en-US" dirty="0"/>
              <a:t>：</a:t>
            </a:r>
            <a:r>
              <a:rPr kumimoji="1" lang="en-US" altLang="zh-CN" dirty="0"/>
              <a:t>1 </a:t>
            </a:r>
            <a:r>
              <a:rPr kumimoji="1" lang="en-US" altLang="zh-CN" dirty="0" err="1"/>
              <a:t>Gbps</a:t>
            </a:r>
            <a:r>
              <a:rPr kumimoji="1" lang="en-US" altLang="zh-CN" dirty="0"/>
              <a:t> * 200 us = 25 </a:t>
            </a:r>
            <a:r>
              <a:rPr kumimoji="1" lang="en-US" altLang="zh-CN" dirty="0" smtClean="0"/>
              <a:t>KB</a:t>
            </a:r>
          </a:p>
          <a:p>
            <a:r>
              <a:rPr kumimoji="1" lang="en-US" altLang="zh-CN" dirty="0" smtClean="0"/>
              <a:t>SAB</a:t>
            </a:r>
            <a:r>
              <a:rPr kumimoji="1" lang="zh-CN" altLang="en-US" dirty="0" smtClean="0"/>
              <a:t>窗口设置</a:t>
            </a:r>
            <a:endParaRPr kumimoji="1" lang="en-US" altLang="zh-CN" dirty="0" smtClean="0"/>
          </a:p>
          <a:p>
            <a:pPr lvl="1"/>
            <a:r>
              <a:rPr kumimoji="1" lang="en-US" altLang="zh-CN" dirty="0" err="1" smtClean="0">
                <a:solidFill>
                  <a:srgbClr val="FF0000"/>
                </a:solidFill>
              </a:rPr>
              <a:t>Cwnd</a:t>
            </a:r>
            <a:r>
              <a:rPr kumimoji="1" lang="en-US" altLang="zh-CN" dirty="0" smtClean="0">
                <a:solidFill>
                  <a:srgbClr val="FF0000"/>
                </a:solidFill>
              </a:rPr>
              <a:t> </a:t>
            </a:r>
            <a:r>
              <a:rPr kumimoji="1" lang="en-US" altLang="zh-CN" dirty="0">
                <a:solidFill>
                  <a:srgbClr val="FF0000"/>
                </a:solidFill>
              </a:rPr>
              <a:t>= B/</a:t>
            </a:r>
            <a:r>
              <a:rPr kumimoji="1" lang="en-US" altLang="zh-CN" dirty="0" smtClean="0">
                <a:solidFill>
                  <a:srgbClr val="FF0000"/>
                </a:solidFill>
              </a:rPr>
              <a:t>N</a:t>
            </a:r>
            <a:r>
              <a:rPr kumimoji="1" lang="zh-CN" altLang="zh-CN" dirty="0" smtClean="0">
                <a:solidFill>
                  <a:srgbClr val="000000"/>
                </a:solidFill>
              </a:rPr>
              <a:t>（</a:t>
            </a:r>
            <a:r>
              <a:rPr kumimoji="1" lang="en-US" altLang="zh-CN" dirty="0" smtClean="0">
                <a:solidFill>
                  <a:srgbClr val="000000"/>
                </a:solidFill>
              </a:rPr>
              <a:t>N</a:t>
            </a:r>
            <a:r>
              <a:rPr kumimoji="1" lang="zh-CN" altLang="en-US" dirty="0" smtClean="0">
                <a:solidFill>
                  <a:srgbClr val="000000"/>
                </a:solidFill>
              </a:rPr>
              <a:t>为流数，通过</a:t>
            </a:r>
            <a:r>
              <a:rPr kumimoji="1" lang="en-US" altLang="zh-CN" dirty="0" smtClean="0">
                <a:solidFill>
                  <a:srgbClr val="000000"/>
                </a:solidFill>
              </a:rPr>
              <a:t>SYN</a:t>
            </a:r>
            <a:r>
              <a:rPr kumimoji="1" lang="zh-CN" altLang="en-US" dirty="0" smtClean="0">
                <a:solidFill>
                  <a:srgbClr val="000000"/>
                </a:solidFill>
              </a:rPr>
              <a:t>和</a:t>
            </a:r>
            <a:r>
              <a:rPr kumimoji="1" lang="en-US" altLang="zh-CN" dirty="0" smtClean="0">
                <a:solidFill>
                  <a:srgbClr val="000000"/>
                </a:solidFill>
              </a:rPr>
              <a:t>FIN</a:t>
            </a:r>
            <a:r>
              <a:rPr kumimoji="1" lang="zh-CN" altLang="en-US" dirty="0" smtClean="0">
                <a:solidFill>
                  <a:srgbClr val="000000"/>
                </a:solidFill>
              </a:rPr>
              <a:t>进行估计）</a:t>
            </a:r>
            <a:endParaRPr kumimoji="1" lang="en-US" altLang="zh-CN" dirty="0" smtClean="0">
              <a:solidFill>
                <a:srgbClr val="000000"/>
              </a:solidFill>
            </a:endParaRPr>
          </a:p>
          <a:p>
            <a:r>
              <a:rPr kumimoji="1" lang="en-US" altLang="zh-CN" dirty="0" smtClean="0"/>
              <a:t>SAB</a:t>
            </a:r>
            <a:r>
              <a:rPr kumimoji="1" lang="zh-CN" altLang="en-US" dirty="0" smtClean="0"/>
              <a:t>特性：</a:t>
            </a:r>
            <a:endParaRPr kumimoji="1" lang="en-US" altLang="zh-CN" dirty="0" smtClean="0"/>
          </a:p>
          <a:p>
            <a:pPr lvl="1"/>
            <a:r>
              <a:rPr kumimoji="1" lang="en-US" altLang="zh-CN" dirty="0" smtClean="0"/>
              <a:t>N</a:t>
            </a:r>
            <a:r>
              <a:rPr kumimoji="1" lang="en-US" altLang="zh-CN" dirty="0"/>
              <a:t>*</a:t>
            </a:r>
            <a:r>
              <a:rPr kumimoji="1" lang="en-US" altLang="zh-CN" dirty="0" err="1"/>
              <a:t>Cwnd</a:t>
            </a:r>
            <a:r>
              <a:rPr kumimoji="1" lang="en-US" altLang="zh-CN" dirty="0"/>
              <a:t> = B &gt; C*RTT       </a:t>
            </a:r>
            <a:r>
              <a:rPr kumimoji="1" lang="en-US" altLang="zh-CN" dirty="0" smtClean="0"/>
              <a:t>     </a:t>
            </a:r>
            <a:r>
              <a:rPr kumimoji="1" lang="zh-CN" altLang="en-US" dirty="0" smtClean="0"/>
              <a:t>链路可以被</a:t>
            </a:r>
            <a:r>
              <a:rPr kumimoji="1" lang="zh-CN" altLang="en-US" dirty="0"/>
              <a:t>充分</a:t>
            </a:r>
            <a:r>
              <a:rPr kumimoji="1" lang="zh-CN" altLang="en-US" dirty="0" smtClean="0"/>
              <a:t>利用</a:t>
            </a:r>
            <a:endParaRPr kumimoji="1" lang="en-US" altLang="zh-CN" dirty="0" smtClean="0"/>
          </a:p>
          <a:p>
            <a:pPr lvl="1"/>
            <a:r>
              <a:rPr kumimoji="1" lang="en-US" altLang="zh-CN" dirty="0" smtClean="0"/>
              <a:t>N</a:t>
            </a:r>
            <a:r>
              <a:rPr kumimoji="1" lang="en-US" altLang="zh-CN" dirty="0"/>
              <a:t>*</a:t>
            </a:r>
            <a:r>
              <a:rPr kumimoji="1" lang="en-US" altLang="zh-CN" dirty="0" err="1"/>
              <a:t>Cwnd</a:t>
            </a:r>
            <a:r>
              <a:rPr kumimoji="1" lang="en-US" altLang="zh-CN" dirty="0"/>
              <a:t> &lt; C</a:t>
            </a:r>
            <a:r>
              <a:rPr kumimoji="1" lang="zh-CN" altLang="en-US" dirty="0"/>
              <a:t>*</a:t>
            </a:r>
            <a:r>
              <a:rPr kumimoji="1" lang="en-US" altLang="zh-CN" dirty="0"/>
              <a:t>RTT + B            </a:t>
            </a:r>
            <a:r>
              <a:rPr kumimoji="1" lang="zh-CN" altLang="en-US" dirty="0"/>
              <a:t>无数据包丢失</a:t>
            </a:r>
            <a:endParaRPr kumimoji="1" lang="en-US" altLang="zh-CN" dirty="0"/>
          </a:p>
          <a:p>
            <a:endParaRPr kumimoji="1" lang="zh-CN" altLang="en-US" dirty="0"/>
          </a:p>
        </p:txBody>
      </p:sp>
      <p:sp>
        <p:nvSpPr>
          <p:cNvPr id="6" name="右箭头 5"/>
          <p:cNvSpPr/>
          <p:nvPr/>
        </p:nvSpPr>
        <p:spPr>
          <a:xfrm>
            <a:off x="4206604" y="5267373"/>
            <a:ext cx="877848" cy="333477"/>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7" name="右箭头 6"/>
          <p:cNvSpPr/>
          <p:nvPr/>
        </p:nvSpPr>
        <p:spPr>
          <a:xfrm>
            <a:off x="4206604" y="5736717"/>
            <a:ext cx="877848" cy="333477"/>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Tree>
    <p:extLst>
      <p:ext uri="{BB962C8B-B14F-4D97-AF65-F5344CB8AC3E}">
        <p14:creationId xmlns:p14="http://schemas.microsoft.com/office/powerpoint/2010/main" val="2823166857"/>
      </p:ext>
    </p:extLst>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SAB</a:t>
            </a:r>
            <a:r>
              <a:rPr kumimoji="1" lang="en-US" altLang="en-US" dirty="0" err="1" smtClean="0"/>
              <a:t>整</a:t>
            </a:r>
            <a:r>
              <a:rPr kumimoji="1" lang="en-US" altLang="en-US" dirty="0" err="1"/>
              <a:t>体流程</a:t>
            </a:r>
            <a:endParaRPr kumimoji="1" lang="zh-CN" altLang="en-US" dirty="0"/>
          </a:p>
        </p:txBody>
      </p:sp>
      <p:pic>
        <p:nvPicPr>
          <p:cNvPr id="4" name="图片 3"/>
          <p:cNvPicPr>
            <a:picLocks noChangeAspect="1"/>
          </p:cNvPicPr>
          <p:nvPr/>
        </p:nvPicPr>
        <p:blipFill>
          <a:blip r:embed="rId3"/>
          <a:stretch>
            <a:fillRect/>
          </a:stretch>
        </p:blipFill>
        <p:spPr>
          <a:xfrm>
            <a:off x="928164" y="1330827"/>
            <a:ext cx="7776864" cy="4868937"/>
          </a:xfrm>
          <a:prstGeom prst="rect">
            <a:avLst/>
          </a:prstGeom>
        </p:spPr>
      </p:pic>
      <p:sp>
        <p:nvSpPr>
          <p:cNvPr id="5" name="椭圆 4"/>
          <p:cNvSpPr/>
          <p:nvPr/>
        </p:nvSpPr>
        <p:spPr>
          <a:xfrm>
            <a:off x="685223" y="5357560"/>
            <a:ext cx="2335520" cy="822960"/>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zh-CN" altLang="en-US">
              <a:ln w="28575" cmpd="sng">
                <a:solidFill>
                  <a:schemeClr val="tx1"/>
                </a:solidFill>
              </a:ln>
            </a:endParaRPr>
          </a:p>
        </p:txBody>
      </p:sp>
      <p:sp>
        <p:nvSpPr>
          <p:cNvPr id="6" name="椭圆 5"/>
          <p:cNvSpPr/>
          <p:nvPr/>
        </p:nvSpPr>
        <p:spPr>
          <a:xfrm>
            <a:off x="2886060" y="2501685"/>
            <a:ext cx="2674415" cy="598280"/>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zh-CN" altLang="en-US">
              <a:ln w="28575" cmpd="sng">
                <a:solidFill>
                  <a:schemeClr val="tx1"/>
                </a:solidFill>
              </a:ln>
            </a:endParaRPr>
          </a:p>
        </p:txBody>
      </p:sp>
    </p:spTree>
    <p:extLst>
      <p:ext uri="{BB962C8B-B14F-4D97-AF65-F5344CB8AC3E}">
        <p14:creationId xmlns:p14="http://schemas.microsoft.com/office/powerpoint/2010/main" val="232577707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SAB</a:t>
            </a:r>
            <a:r>
              <a:rPr kumimoji="1" lang="zh-CN" altLang="en-US" dirty="0" smtClean="0"/>
              <a:t>机制讨论</a:t>
            </a:r>
            <a:endParaRPr kumimoji="1" lang="zh-CN" altLang="en-US" dirty="0"/>
          </a:p>
        </p:txBody>
      </p:sp>
      <p:sp>
        <p:nvSpPr>
          <p:cNvPr id="3" name="内容占位符 2"/>
          <p:cNvSpPr>
            <a:spLocks noGrp="1"/>
          </p:cNvSpPr>
          <p:nvPr>
            <p:ph sz="quarter" idx="1"/>
          </p:nvPr>
        </p:nvSpPr>
        <p:spPr/>
        <p:txBody>
          <a:bodyPr/>
          <a:lstStyle/>
          <a:p>
            <a:r>
              <a:rPr kumimoji="1" lang="zh-CN" altLang="en-US" dirty="0" smtClean="0"/>
              <a:t>参数设置</a:t>
            </a:r>
            <a:endParaRPr kumimoji="1" lang="en-US" altLang="zh-CN" dirty="0" smtClean="0"/>
          </a:p>
          <a:p>
            <a:pPr lvl="1"/>
            <a:r>
              <a:rPr kumimoji="1" lang="zh-CN" altLang="en-US" dirty="0" smtClean="0"/>
              <a:t>分配的缓冲池</a:t>
            </a:r>
            <a:r>
              <a:rPr kumimoji="1" lang="en-US" altLang="zh-CN" dirty="0" smtClean="0"/>
              <a:t>     </a:t>
            </a:r>
            <a:r>
              <a:rPr kumimoji="1" lang="zh-CN" altLang="en-US" dirty="0" smtClean="0"/>
              <a:t>应该不小于</a:t>
            </a:r>
            <a:endParaRPr kumimoji="1" lang="en-US" altLang="zh-CN" dirty="0" smtClean="0"/>
          </a:p>
          <a:p>
            <a:pPr lvl="1"/>
            <a:r>
              <a:rPr kumimoji="1" lang="en-US" altLang="zh-CN" dirty="0" smtClean="0"/>
              <a:t>    </a:t>
            </a:r>
            <a:r>
              <a:rPr kumimoji="1" lang="zh-CN" altLang="en-US" dirty="0" smtClean="0"/>
              <a:t>最大为</a:t>
            </a:r>
            <a:r>
              <a:rPr kumimoji="1" lang="en-US" altLang="zh-CN" dirty="0" smtClean="0"/>
              <a:t>1</a:t>
            </a:r>
          </a:p>
          <a:p>
            <a:pPr lvl="1"/>
            <a:r>
              <a:rPr kumimoji="1" lang="zh-CN" altLang="en-US" dirty="0" smtClean="0"/>
              <a:t>所以，我们得到</a:t>
            </a:r>
            <a:endParaRPr kumimoji="1" lang="en-US" altLang="zh-CN" dirty="0" smtClean="0"/>
          </a:p>
          <a:p>
            <a:r>
              <a:rPr kumimoji="1" lang="zh-CN" altLang="en-US" dirty="0" smtClean="0"/>
              <a:t>流数估计误差</a:t>
            </a:r>
            <a:endParaRPr kumimoji="1" lang="en-US" altLang="zh-CN" dirty="0" smtClean="0"/>
          </a:p>
          <a:p>
            <a:pPr lvl="1"/>
            <a:r>
              <a:rPr kumimoji="1" lang="zh-CN" altLang="en-US" dirty="0" smtClean="0"/>
              <a:t>定义估计误差：</a:t>
            </a:r>
            <a:endParaRPr kumimoji="1" lang="en-US" altLang="zh-CN" dirty="0" smtClean="0"/>
          </a:p>
          <a:p>
            <a:pPr lvl="1"/>
            <a:r>
              <a:rPr kumimoji="1" lang="zh-CN" altLang="en-US" dirty="0" smtClean="0"/>
              <a:t>参数</a:t>
            </a:r>
            <a:r>
              <a:rPr kumimoji="1" lang="en-US" altLang="zh-CN" dirty="0" smtClean="0"/>
              <a:t>  </a:t>
            </a:r>
            <a:r>
              <a:rPr kumimoji="1" lang="zh-CN" altLang="en-US" dirty="0" smtClean="0"/>
              <a:t>应该满足</a:t>
            </a:r>
            <a:endParaRPr kumimoji="1" lang="en-US" altLang="zh-CN" dirty="0" smtClean="0"/>
          </a:p>
          <a:p>
            <a:pPr lvl="1"/>
            <a:r>
              <a:rPr kumimoji="1" lang="en-US" altLang="zh-CN" dirty="0" smtClean="0"/>
              <a:t>SAB</a:t>
            </a:r>
            <a:r>
              <a:rPr kumimoji="1" lang="zh-CN" altLang="en-US" dirty="0" smtClean="0"/>
              <a:t>容忍最大误差</a:t>
            </a:r>
            <a:endParaRPr kumimoji="1" lang="en-US" altLang="zh-CN" dirty="0" smtClean="0"/>
          </a:p>
          <a:p>
            <a:r>
              <a:rPr kumimoji="1" lang="zh-CN" altLang="en-US" dirty="0" smtClean="0"/>
              <a:t>最大最小公平问题</a:t>
            </a:r>
            <a:endParaRPr kumimoji="1" lang="en-US" altLang="zh-CN" dirty="0" smtClean="0"/>
          </a:p>
          <a:p>
            <a:pPr lvl="1"/>
            <a:r>
              <a:rPr kumimoji="1" lang="zh-CN" altLang="en-US" dirty="0" smtClean="0"/>
              <a:t>若</a:t>
            </a:r>
            <a:r>
              <a:rPr kumimoji="1" lang="en-US" altLang="zh-CN" dirty="0" smtClean="0"/>
              <a:t>                                 </a:t>
            </a:r>
            <a:r>
              <a:rPr kumimoji="1" lang="zh-CN" altLang="en-US" dirty="0" smtClean="0"/>
              <a:t>，则参数</a:t>
            </a:r>
            <a:r>
              <a:rPr kumimoji="1" lang="en-US" altLang="zh-CN" dirty="0" smtClean="0"/>
              <a:t>a</a:t>
            </a:r>
            <a:r>
              <a:rPr kumimoji="1" lang="zh-CN" altLang="en-US" dirty="0" smtClean="0"/>
              <a:t>和</a:t>
            </a:r>
            <a:r>
              <a:rPr kumimoji="1" lang="en-US" altLang="zh-CN" dirty="0" smtClean="0"/>
              <a:t>b</a:t>
            </a:r>
            <a:r>
              <a:rPr kumimoji="1" lang="zh-CN" altLang="en-US" dirty="0" smtClean="0"/>
              <a:t>满足</a:t>
            </a:r>
            <a:r>
              <a:rPr kumimoji="1" lang="en-US" altLang="zh-CN" dirty="0" smtClean="0"/>
              <a:t> </a:t>
            </a:r>
          </a:p>
          <a:p>
            <a:pPr marL="366713" lvl="1" indent="0">
              <a:buNone/>
            </a:pPr>
            <a:r>
              <a:rPr kumimoji="1" lang="en-US" altLang="zh-CN" dirty="0" smtClean="0"/>
              <a:t>                           </a:t>
            </a:r>
            <a:r>
              <a:rPr kumimoji="1" lang="zh-CN" altLang="en-US" dirty="0" smtClean="0"/>
              <a:t>时，两个瓶颈均可被充分利用。</a:t>
            </a:r>
            <a:r>
              <a:rPr kumimoji="1" lang="en-US" altLang="zh-CN" dirty="0" smtClean="0"/>
              <a:t>                  </a:t>
            </a:r>
            <a:endParaRPr kumimoji="1"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61085046"/>
              </p:ext>
            </p:extLst>
          </p:nvPr>
        </p:nvGraphicFramePr>
        <p:xfrm>
          <a:off x="3021780" y="1833123"/>
          <a:ext cx="368300" cy="266700"/>
        </p:xfrm>
        <a:graphic>
          <a:graphicData uri="http://schemas.openxmlformats.org/presentationml/2006/ole">
            <mc:AlternateContent xmlns:mc="http://schemas.openxmlformats.org/markup-compatibility/2006">
              <mc:Choice xmlns:v="urn:schemas-microsoft-com:vml" Requires="v">
                <p:oleObj spid="_x0000_s2448" name="公式" r:id="rId4" imgW="368300" imgH="266700" progId="Equation.3">
                  <p:embed/>
                </p:oleObj>
              </mc:Choice>
              <mc:Fallback>
                <p:oleObj name="公式" r:id="rId4" imgW="368300" imgH="266700" progId="Equation.3">
                  <p:embed/>
                  <p:pic>
                    <p:nvPicPr>
                      <p:cNvPr id="0" name=""/>
                      <p:cNvPicPr/>
                      <p:nvPr/>
                    </p:nvPicPr>
                    <p:blipFill>
                      <a:blip r:embed="rId5"/>
                      <a:stretch>
                        <a:fillRect/>
                      </a:stretch>
                    </p:blipFill>
                    <p:spPr>
                      <a:xfrm>
                        <a:off x="3021780" y="1833123"/>
                        <a:ext cx="368300" cy="2667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15765369"/>
              </p:ext>
            </p:extLst>
          </p:nvPr>
        </p:nvGraphicFramePr>
        <p:xfrm>
          <a:off x="5080503" y="1821057"/>
          <a:ext cx="749300" cy="368300"/>
        </p:xfrm>
        <a:graphic>
          <a:graphicData uri="http://schemas.openxmlformats.org/presentationml/2006/ole">
            <mc:AlternateContent xmlns:mc="http://schemas.openxmlformats.org/markup-compatibility/2006">
              <mc:Choice xmlns:v="urn:schemas-microsoft-com:vml" Requires="v">
                <p:oleObj spid="_x0000_s2449" name="公式" r:id="rId6" imgW="749300" imgH="368300" progId="Equation.3">
                  <p:embed/>
                </p:oleObj>
              </mc:Choice>
              <mc:Fallback>
                <p:oleObj name="公式" r:id="rId6" imgW="749300" imgH="368300" progId="Equation.3">
                  <p:embed/>
                  <p:pic>
                    <p:nvPicPr>
                      <p:cNvPr id="0" name=""/>
                      <p:cNvPicPr/>
                      <p:nvPr/>
                    </p:nvPicPr>
                    <p:blipFill>
                      <a:blip r:embed="rId7"/>
                      <a:stretch>
                        <a:fillRect/>
                      </a:stretch>
                    </p:blipFill>
                    <p:spPr>
                      <a:xfrm>
                        <a:off x="5080503" y="1821057"/>
                        <a:ext cx="749300" cy="3683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606152349"/>
              </p:ext>
            </p:extLst>
          </p:nvPr>
        </p:nvGraphicFramePr>
        <p:xfrm>
          <a:off x="1133475" y="2338388"/>
          <a:ext cx="177800" cy="215900"/>
        </p:xfrm>
        <a:graphic>
          <a:graphicData uri="http://schemas.openxmlformats.org/presentationml/2006/ole">
            <mc:AlternateContent xmlns:mc="http://schemas.openxmlformats.org/markup-compatibility/2006">
              <mc:Choice xmlns:v="urn:schemas-microsoft-com:vml" Requires="v">
                <p:oleObj spid="_x0000_s2450" name="公式" r:id="rId8" imgW="177800" imgH="215900" progId="Equation.3">
                  <p:embed/>
                </p:oleObj>
              </mc:Choice>
              <mc:Fallback>
                <p:oleObj name="公式" r:id="rId8" imgW="177800" imgH="215900" progId="Equation.3">
                  <p:embed/>
                  <p:pic>
                    <p:nvPicPr>
                      <p:cNvPr id="0" name=""/>
                      <p:cNvPicPr/>
                      <p:nvPr/>
                    </p:nvPicPr>
                    <p:blipFill>
                      <a:blip r:embed="rId9"/>
                      <a:stretch>
                        <a:fillRect/>
                      </a:stretch>
                    </p:blipFill>
                    <p:spPr>
                      <a:xfrm>
                        <a:off x="1133475" y="2338388"/>
                        <a:ext cx="177800" cy="2159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528525918"/>
              </p:ext>
            </p:extLst>
          </p:nvPr>
        </p:nvGraphicFramePr>
        <p:xfrm>
          <a:off x="3390080" y="2527300"/>
          <a:ext cx="1638300" cy="723900"/>
        </p:xfrm>
        <a:graphic>
          <a:graphicData uri="http://schemas.openxmlformats.org/presentationml/2006/ole">
            <mc:AlternateContent xmlns:mc="http://schemas.openxmlformats.org/markup-compatibility/2006">
              <mc:Choice xmlns:v="urn:schemas-microsoft-com:vml" Requires="v">
                <p:oleObj spid="_x0000_s2451" name="公式" r:id="rId10" imgW="1638300" imgH="723900" progId="Equation.3">
                  <p:embed/>
                </p:oleObj>
              </mc:Choice>
              <mc:Fallback>
                <p:oleObj name="公式" r:id="rId10" imgW="1638300" imgH="723900" progId="Equation.3">
                  <p:embed/>
                  <p:pic>
                    <p:nvPicPr>
                      <p:cNvPr id="0" name=""/>
                      <p:cNvPicPr/>
                      <p:nvPr/>
                    </p:nvPicPr>
                    <p:blipFill>
                      <a:blip r:embed="rId11"/>
                      <a:stretch>
                        <a:fillRect/>
                      </a:stretch>
                    </p:blipFill>
                    <p:spPr>
                      <a:xfrm>
                        <a:off x="3390080" y="2527300"/>
                        <a:ext cx="1638300" cy="723900"/>
                      </a:xfrm>
                      <a:prstGeom prst="rect">
                        <a:avLst/>
                      </a:prstGeom>
                    </p:spPr>
                  </p:pic>
                </p:oleObj>
              </mc:Fallback>
            </mc:AlternateContent>
          </a:graphicData>
        </a:graphic>
      </p:graphicFrame>
      <p:pic>
        <p:nvPicPr>
          <p:cNvPr id="8" name="图片 7"/>
          <p:cNvPicPr>
            <a:picLocks noChangeAspect="1"/>
          </p:cNvPicPr>
          <p:nvPr/>
        </p:nvPicPr>
        <p:blipFill>
          <a:blip r:embed="rId12"/>
          <a:stretch>
            <a:fillRect/>
          </a:stretch>
        </p:blipFill>
        <p:spPr>
          <a:xfrm>
            <a:off x="3197038" y="3602700"/>
            <a:ext cx="1228254" cy="495264"/>
          </a:xfrm>
          <a:prstGeom prst="rect">
            <a:avLst/>
          </a:prstGeom>
        </p:spPr>
      </p:pic>
      <p:graphicFrame>
        <p:nvGraphicFramePr>
          <p:cNvPr id="9" name="对象 8"/>
          <p:cNvGraphicFramePr>
            <a:graphicFrameLocks noChangeAspect="1"/>
          </p:cNvGraphicFramePr>
          <p:nvPr>
            <p:extLst>
              <p:ext uri="{D42A27DB-BD31-4B8C-83A1-F6EECF244321}">
                <p14:modId xmlns:p14="http://schemas.microsoft.com/office/powerpoint/2010/main" val="2050512698"/>
              </p:ext>
            </p:extLst>
          </p:nvPr>
        </p:nvGraphicFramePr>
        <p:xfrm>
          <a:off x="1689924" y="4299703"/>
          <a:ext cx="177800" cy="215900"/>
        </p:xfrm>
        <a:graphic>
          <a:graphicData uri="http://schemas.openxmlformats.org/presentationml/2006/ole">
            <mc:AlternateContent xmlns:mc="http://schemas.openxmlformats.org/markup-compatibility/2006">
              <mc:Choice xmlns:v="urn:schemas-microsoft-com:vml" Requires="v">
                <p:oleObj spid="_x0000_s2452" name="公式" r:id="rId13" imgW="177800" imgH="215900" progId="Equation.3">
                  <p:embed/>
                </p:oleObj>
              </mc:Choice>
              <mc:Fallback>
                <p:oleObj name="公式" r:id="rId13" imgW="177800" imgH="215900" progId="Equation.3">
                  <p:embed/>
                  <p:pic>
                    <p:nvPicPr>
                      <p:cNvPr id="0" name=""/>
                      <p:cNvPicPr/>
                      <p:nvPr/>
                    </p:nvPicPr>
                    <p:blipFill>
                      <a:blip r:embed="rId9"/>
                      <a:stretch>
                        <a:fillRect/>
                      </a:stretch>
                    </p:blipFill>
                    <p:spPr>
                      <a:xfrm>
                        <a:off x="1689924" y="4299703"/>
                        <a:ext cx="177800" cy="215900"/>
                      </a:xfrm>
                      <a:prstGeom prst="rect">
                        <a:avLst/>
                      </a:prstGeom>
                    </p:spPr>
                  </p:pic>
                </p:oleObj>
              </mc:Fallback>
            </mc:AlternateContent>
          </a:graphicData>
        </a:graphic>
      </p:graphicFrame>
      <p:pic>
        <p:nvPicPr>
          <p:cNvPr id="10" name="图片 9"/>
          <p:cNvPicPr>
            <a:picLocks noChangeAspect="1"/>
          </p:cNvPicPr>
          <p:nvPr/>
        </p:nvPicPr>
        <p:blipFill>
          <a:blip r:embed="rId14"/>
          <a:stretch>
            <a:fillRect/>
          </a:stretch>
        </p:blipFill>
        <p:spPr>
          <a:xfrm>
            <a:off x="3197038" y="4052635"/>
            <a:ext cx="3911600" cy="609600"/>
          </a:xfrm>
          <a:prstGeom prst="rect">
            <a:avLst/>
          </a:prstGeom>
        </p:spPr>
      </p:pic>
      <p:pic>
        <p:nvPicPr>
          <p:cNvPr id="11" name="图片 10"/>
          <p:cNvPicPr>
            <a:picLocks noChangeAspect="1"/>
          </p:cNvPicPr>
          <p:nvPr/>
        </p:nvPicPr>
        <p:blipFill>
          <a:blip r:embed="rId15">
            <a:clrChange>
              <a:clrFrom>
                <a:srgbClr val="FFFFFF"/>
              </a:clrFrom>
              <a:clrTo>
                <a:srgbClr val="FFFFFF">
                  <a:alpha val="0"/>
                </a:srgbClr>
              </a:clrTo>
            </a:clrChange>
          </a:blip>
          <a:stretch>
            <a:fillRect/>
          </a:stretch>
        </p:blipFill>
        <p:spPr>
          <a:xfrm>
            <a:off x="3570345" y="4565018"/>
            <a:ext cx="2374900" cy="558800"/>
          </a:xfrm>
          <a:prstGeom prst="rect">
            <a:avLst/>
          </a:prstGeom>
        </p:spPr>
      </p:pic>
      <p:pic>
        <p:nvPicPr>
          <p:cNvPr id="12" name="图片 11"/>
          <p:cNvPicPr>
            <a:picLocks noChangeAspect="1"/>
          </p:cNvPicPr>
          <p:nvPr/>
        </p:nvPicPr>
        <p:blipFill>
          <a:blip r:embed="rId16">
            <a:clrChange>
              <a:clrFrom>
                <a:srgbClr val="FFFFFF"/>
              </a:clrFrom>
              <a:clrTo>
                <a:srgbClr val="FFFFFF">
                  <a:alpha val="0"/>
                </a:srgbClr>
              </a:clrTo>
            </a:clrChange>
          </a:blip>
          <a:stretch>
            <a:fillRect/>
          </a:stretch>
        </p:blipFill>
        <p:spPr>
          <a:xfrm>
            <a:off x="6734140" y="4378548"/>
            <a:ext cx="2219358" cy="1681997"/>
          </a:xfrm>
          <a:prstGeom prst="rect">
            <a:avLst/>
          </a:prstGeom>
        </p:spPr>
      </p:pic>
      <p:pic>
        <p:nvPicPr>
          <p:cNvPr id="13" name="图片 12"/>
          <p:cNvPicPr>
            <a:picLocks noChangeAspect="1"/>
          </p:cNvPicPr>
          <p:nvPr/>
        </p:nvPicPr>
        <p:blipFill>
          <a:blip r:embed="rId17">
            <a:clrChange>
              <a:clrFrom>
                <a:srgbClr val="FFFFFF"/>
              </a:clrFrom>
              <a:clrTo>
                <a:srgbClr val="FFFFFF">
                  <a:alpha val="0"/>
                </a:srgbClr>
              </a:clrTo>
            </a:clrChange>
          </a:blip>
          <a:stretch>
            <a:fillRect/>
          </a:stretch>
        </p:blipFill>
        <p:spPr>
          <a:xfrm>
            <a:off x="1347465" y="5685706"/>
            <a:ext cx="2731500" cy="333497"/>
          </a:xfrm>
          <a:prstGeom prst="rect">
            <a:avLst/>
          </a:prstGeom>
        </p:spPr>
      </p:pic>
      <p:pic>
        <p:nvPicPr>
          <p:cNvPr id="14" name="图片 13"/>
          <p:cNvPicPr>
            <a:picLocks noChangeAspect="1"/>
          </p:cNvPicPr>
          <p:nvPr/>
        </p:nvPicPr>
        <p:blipFill>
          <a:blip r:embed="rId18"/>
          <a:stretch>
            <a:fillRect/>
          </a:stretch>
        </p:blipFill>
        <p:spPr>
          <a:xfrm>
            <a:off x="1133475" y="6140237"/>
            <a:ext cx="1828800" cy="533400"/>
          </a:xfrm>
          <a:prstGeom prst="rect">
            <a:avLst/>
          </a:prstGeom>
        </p:spPr>
      </p:pic>
    </p:spTree>
    <p:extLst>
      <p:ext uri="{BB962C8B-B14F-4D97-AF65-F5344CB8AC3E}">
        <p14:creationId xmlns:p14="http://schemas.microsoft.com/office/powerpoint/2010/main" val="2922965780"/>
      </p:ext>
    </p:extLst>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SAB</a:t>
            </a:r>
            <a:r>
              <a:rPr kumimoji="1" lang="en-US" altLang="en-US" dirty="0" err="1" smtClean="0"/>
              <a:t>交换机</a:t>
            </a:r>
            <a:r>
              <a:rPr kumimoji="1" lang="zh-CN" altLang="en-US" dirty="0" smtClean="0"/>
              <a:t>实现</a:t>
            </a:r>
            <a:endParaRPr kumimoji="1" lang="zh-CN" altLang="en-US" dirty="0"/>
          </a:p>
        </p:txBody>
      </p:sp>
      <p:sp>
        <p:nvSpPr>
          <p:cNvPr id="3" name="内容占位符 2"/>
          <p:cNvSpPr>
            <a:spLocks noGrp="1"/>
          </p:cNvSpPr>
          <p:nvPr>
            <p:ph sz="quarter" idx="1"/>
          </p:nvPr>
        </p:nvSpPr>
        <p:spPr/>
        <p:txBody>
          <a:bodyPr/>
          <a:lstStyle/>
          <a:p>
            <a:r>
              <a:rPr kumimoji="1" lang="en-US" altLang="zh-CN" dirty="0" err="1" smtClean="0"/>
              <a:t>NetFPGA</a:t>
            </a:r>
            <a:r>
              <a:rPr kumimoji="1" lang="zh-CN" altLang="en-US" dirty="0" smtClean="0"/>
              <a:t>实现</a:t>
            </a:r>
            <a:endParaRPr kumimoji="1" lang="en-US" altLang="zh-CN" dirty="0" smtClean="0"/>
          </a:p>
          <a:p>
            <a:pPr lvl="1"/>
            <a:r>
              <a:rPr kumimoji="1" lang="zh-CN" altLang="en-US" dirty="0" smtClean="0"/>
              <a:t>无色为基本交换机处理流程，深色为</a:t>
            </a:r>
            <a:r>
              <a:rPr kumimoji="1" lang="en-US" altLang="zh-CN" dirty="0" smtClean="0"/>
              <a:t>SAB</a:t>
            </a:r>
            <a:r>
              <a:rPr kumimoji="1" lang="zh-CN" altLang="en-US" dirty="0" smtClean="0"/>
              <a:t>协议增加的功能。</a:t>
            </a:r>
            <a:endParaRPr kumimoji="1" lang="zh-CN" altLang="en-US" dirty="0"/>
          </a:p>
        </p:txBody>
      </p:sp>
      <p:pic>
        <p:nvPicPr>
          <p:cNvPr id="4" name="图片 3"/>
          <p:cNvPicPr>
            <a:picLocks noChangeAspect="1"/>
          </p:cNvPicPr>
          <p:nvPr/>
        </p:nvPicPr>
        <p:blipFill>
          <a:blip r:embed="rId2"/>
          <a:stretch>
            <a:fillRect/>
          </a:stretch>
        </p:blipFill>
        <p:spPr>
          <a:xfrm>
            <a:off x="1236137" y="2527287"/>
            <a:ext cx="7082367" cy="3951074"/>
          </a:xfrm>
          <a:prstGeom prst="rect">
            <a:avLst/>
          </a:prstGeom>
        </p:spPr>
      </p:pic>
    </p:spTree>
    <p:extLst>
      <p:ext uri="{BB962C8B-B14F-4D97-AF65-F5344CB8AC3E}">
        <p14:creationId xmlns:p14="http://schemas.microsoft.com/office/powerpoint/2010/main" val="1468980960"/>
      </p:ext>
    </p:extLst>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SAB</a:t>
            </a:r>
            <a:r>
              <a:rPr kumimoji="1" lang="zh-CN" altLang="en-US" dirty="0" smtClean="0"/>
              <a:t>性能验证</a:t>
            </a:r>
            <a:endParaRPr kumimoji="1" lang="zh-CN" altLang="en-US" dirty="0"/>
          </a:p>
        </p:txBody>
      </p:sp>
      <p:sp>
        <p:nvSpPr>
          <p:cNvPr id="3" name="内容占位符 2"/>
          <p:cNvSpPr>
            <a:spLocks noGrp="1"/>
          </p:cNvSpPr>
          <p:nvPr>
            <p:ph sz="quarter" idx="1"/>
          </p:nvPr>
        </p:nvSpPr>
        <p:spPr/>
        <p:txBody>
          <a:bodyPr/>
          <a:lstStyle/>
          <a:p>
            <a:r>
              <a:rPr kumimoji="1" lang="zh-CN" altLang="en-US" dirty="0" smtClean="0"/>
              <a:t>实验</a:t>
            </a:r>
            <a:endParaRPr kumimoji="1" lang="zh-CN" altLang="en-US" dirty="0"/>
          </a:p>
        </p:txBody>
      </p:sp>
      <p:pic>
        <p:nvPicPr>
          <p:cNvPr id="4" name="图片 3"/>
          <p:cNvPicPr>
            <a:picLocks noChangeAspect="1"/>
          </p:cNvPicPr>
          <p:nvPr/>
        </p:nvPicPr>
        <p:blipFill>
          <a:blip r:embed="rId3"/>
          <a:stretch>
            <a:fillRect/>
          </a:stretch>
        </p:blipFill>
        <p:spPr>
          <a:xfrm>
            <a:off x="492324" y="1681564"/>
            <a:ext cx="8140700" cy="2197100"/>
          </a:xfrm>
          <a:prstGeom prst="rect">
            <a:avLst/>
          </a:prstGeom>
        </p:spPr>
      </p:pic>
      <p:pic>
        <p:nvPicPr>
          <p:cNvPr id="6" name="图片 5"/>
          <p:cNvPicPr>
            <a:picLocks noChangeAspect="1"/>
          </p:cNvPicPr>
          <p:nvPr/>
        </p:nvPicPr>
        <p:blipFill>
          <a:blip r:embed="rId4"/>
          <a:stretch>
            <a:fillRect/>
          </a:stretch>
        </p:blipFill>
        <p:spPr>
          <a:xfrm>
            <a:off x="1287388" y="4210328"/>
            <a:ext cx="2788592" cy="2133879"/>
          </a:xfrm>
          <a:prstGeom prst="rect">
            <a:avLst/>
          </a:prstGeom>
        </p:spPr>
      </p:pic>
      <p:pic>
        <p:nvPicPr>
          <p:cNvPr id="7" name="图片 6"/>
          <p:cNvPicPr>
            <a:picLocks noChangeAspect="1"/>
          </p:cNvPicPr>
          <p:nvPr/>
        </p:nvPicPr>
        <p:blipFill>
          <a:blip r:embed="rId5"/>
          <a:stretch>
            <a:fillRect/>
          </a:stretch>
        </p:blipFill>
        <p:spPr>
          <a:xfrm>
            <a:off x="5242996" y="4167324"/>
            <a:ext cx="2626327" cy="2175178"/>
          </a:xfrm>
          <a:prstGeom prst="rect">
            <a:avLst/>
          </a:prstGeom>
        </p:spPr>
      </p:pic>
      <p:sp>
        <p:nvSpPr>
          <p:cNvPr id="8" name="文本框 7"/>
          <p:cNvSpPr txBox="1"/>
          <p:nvPr/>
        </p:nvSpPr>
        <p:spPr>
          <a:xfrm>
            <a:off x="3386313" y="3782443"/>
            <a:ext cx="2692123" cy="461665"/>
          </a:xfrm>
          <a:prstGeom prst="rect">
            <a:avLst/>
          </a:prstGeom>
          <a:noFill/>
        </p:spPr>
        <p:txBody>
          <a:bodyPr wrap="square" rtlCol="0">
            <a:spAutoFit/>
          </a:bodyPr>
          <a:lstStyle/>
          <a:p>
            <a:r>
              <a:rPr kumimoji="1" lang="zh-CN" altLang="en-US" sz="2400" b="1" dirty="0" smtClean="0">
                <a:latin typeface="+mn-ea"/>
                <a:cs typeface="华文中宋"/>
              </a:rPr>
              <a:t>吞吐量以及公平性</a:t>
            </a:r>
            <a:endParaRPr kumimoji="1" lang="zh-CN" altLang="en-US" sz="2400" b="1" dirty="0">
              <a:latin typeface="+mn-ea"/>
              <a:cs typeface="华文中宋"/>
            </a:endParaRPr>
          </a:p>
        </p:txBody>
      </p:sp>
      <p:sp>
        <p:nvSpPr>
          <p:cNvPr id="9" name="文本框 8"/>
          <p:cNvSpPr txBox="1"/>
          <p:nvPr/>
        </p:nvSpPr>
        <p:spPr>
          <a:xfrm>
            <a:off x="2268835" y="6353320"/>
            <a:ext cx="1439079" cy="461665"/>
          </a:xfrm>
          <a:prstGeom prst="rect">
            <a:avLst/>
          </a:prstGeom>
          <a:noFill/>
        </p:spPr>
        <p:txBody>
          <a:bodyPr wrap="square" rtlCol="0">
            <a:spAutoFit/>
          </a:bodyPr>
          <a:lstStyle/>
          <a:p>
            <a:r>
              <a:rPr kumimoji="1" lang="zh-CN" altLang="en-US" sz="2400" b="1" dirty="0" smtClean="0">
                <a:latin typeface="+mn-ea"/>
                <a:cs typeface="华文中宋"/>
              </a:rPr>
              <a:t>收敛性</a:t>
            </a:r>
            <a:endParaRPr kumimoji="1" lang="zh-CN" altLang="en-US" sz="2400" b="1" dirty="0">
              <a:latin typeface="+mn-ea"/>
              <a:cs typeface="华文中宋"/>
            </a:endParaRPr>
          </a:p>
        </p:txBody>
      </p:sp>
      <p:sp>
        <p:nvSpPr>
          <p:cNvPr id="10" name="文本框 9"/>
          <p:cNvSpPr txBox="1"/>
          <p:nvPr/>
        </p:nvSpPr>
        <p:spPr>
          <a:xfrm>
            <a:off x="6213116" y="6257688"/>
            <a:ext cx="1439079" cy="461665"/>
          </a:xfrm>
          <a:prstGeom prst="rect">
            <a:avLst/>
          </a:prstGeom>
          <a:noFill/>
        </p:spPr>
        <p:txBody>
          <a:bodyPr wrap="square" rtlCol="0">
            <a:spAutoFit/>
          </a:bodyPr>
          <a:lstStyle/>
          <a:p>
            <a:r>
              <a:rPr kumimoji="1" lang="zh-CN" altLang="en-US" sz="2400" b="1" dirty="0" smtClean="0">
                <a:latin typeface="+mn-ea"/>
                <a:cs typeface="华文中宋"/>
              </a:rPr>
              <a:t>延迟</a:t>
            </a:r>
            <a:endParaRPr kumimoji="1" lang="zh-CN" altLang="en-US" sz="2400" b="1" dirty="0">
              <a:latin typeface="+mn-ea"/>
              <a:cs typeface="华文中宋"/>
            </a:endParaRPr>
          </a:p>
        </p:txBody>
      </p:sp>
      <p:sp>
        <p:nvSpPr>
          <p:cNvPr id="11" name="椭圆 10"/>
          <p:cNvSpPr/>
          <p:nvPr/>
        </p:nvSpPr>
        <p:spPr>
          <a:xfrm>
            <a:off x="1287388" y="4419599"/>
            <a:ext cx="602165" cy="609453"/>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zh-CN" altLang="en-US">
              <a:ln w="28575" cmpd="sng">
                <a:solidFill>
                  <a:schemeClr val="tx1"/>
                </a:solidFill>
              </a:ln>
            </a:endParaRPr>
          </a:p>
        </p:txBody>
      </p:sp>
    </p:spTree>
    <p:extLst>
      <p:ext uri="{BB962C8B-B14F-4D97-AF65-F5344CB8AC3E}">
        <p14:creationId xmlns:p14="http://schemas.microsoft.com/office/powerpoint/2010/main" val="61439162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SAB</a:t>
            </a:r>
            <a:r>
              <a:rPr kumimoji="1" lang="zh-CN" altLang="en-US" dirty="0" smtClean="0"/>
              <a:t>性能验证</a:t>
            </a:r>
            <a:endParaRPr kumimoji="1" lang="zh-CN" altLang="en-US" dirty="0"/>
          </a:p>
        </p:txBody>
      </p:sp>
      <p:sp>
        <p:nvSpPr>
          <p:cNvPr id="3" name="内容占位符 2"/>
          <p:cNvSpPr>
            <a:spLocks noGrp="1"/>
          </p:cNvSpPr>
          <p:nvPr>
            <p:ph sz="quarter" idx="1"/>
          </p:nvPr>
        </p:nvSpPr>
        <p:spPr/>
        <p:txBody>
          <a:bodyPr/>
          <a:lstStyle/>
          <a:p>
            <a:r>
              <a:rPr kumimoji="1" lang="zh-CN" altLang="en-US" dirty="0" smtClean="0"/>
              <a:t>实验</a:t>
            </a:r>
            <a:endParaRPr kumimoji="1" lang="zh-CN" altLang="en-US" dirty="0"/>
          </a:p>
        </p:txBody>
      </p:sp>
      <p:pic>
        <p:nvPicPr>
          <p:cNvPr id="4" name="图片 3"/>
          <p:cNvPicPr>
            <a:picLocks noChangeAspect="1"/>
          </p:cNvPicPr>
          <p:nvPr/>
        </p:nvPicPr>
        <p:blipFill>
          <a:blip r:embed="rId3"/>
          <a:stretch>
            <a:fillRect/>
          </a:stretch>
        </p:blipFill>
        <p:spPr>
          <a:xfrm>
            <a:off x="1470784" y="1779766"/>
            <a:ext cx="2379347" cy="1819518"/>
          </a:xfrm>
          <a:prstGeom prst="rect">
            <a:avLst/>
          </a:prstGeom>
        </p:spPr>
      </p:pic>
      <p:pic>
        <p:nvPicPr>
          <p:cNvPr id="5" name="图片 4"/>
          <p:cNvPicPr>
            <a:picLocks noChangeAspect="1"/>
          </p:cNvPicPr>
          <p:nvPr/>
        </p:nvPicPr>
        <p:blipFill>
          <a:blip r:embed="rId4"/>
          <a:stretch>
            <a:fillRect/>
          </a:stretch>
        </p:blipFill>
        <p:spPr>
          <a:xfrm>
            <a:off x="5192532" y="1666884"/>
            <a:ext cx="2394106" cy="2049892"/>
          </a:xfrm>
          <a:prstGeom prst="rect">
            <a:avLst/>
          </a:prstGeom>
        </p:spPr>
      </p:pic>
      <p:pic>
        <p:nvPicPr>
          <p:cNvPr id="7" name="图片 6"/>
          <p:cNvPicPr>
            <a:picLocks noChangeAspect="1"/>
          </p:cNvPicPr>
          <p:nvPr/>
        </p:nvPicPr>
        <p:blipFill>
          <a:blip r:embed="rId5"/>
          <a:stretch>
            <a:fillRect/>
          </a:stretch>
        </p:blipFill>
        <p:spPr>
          <a:xfrm>
            <a:off x="1470784" y="4137410"/>
            <a:ext cx="2431236" cy="2096244"/>
          </a:xfrm>
          <a:prstGeom prst="rect">
            <a:avLst/>
          </a:prstGeom>
        </p:spPr>
      </p:pic>
      <p:pic>
        <p:nvPicPr>
          <p:cNvPr id="8" name="图片 7"/>
          <p:cNvPicPr>
            <a:picLocks noChangeAspect="1"/>
          </p:cNvPicPr>
          <p:nvPr/>
        </p:nvPicPr>
        <p:blipFill>
          <a:blip r:embed="rId6"/>
          <a:stretch>
            <a:fillRect/>
          </a:stretch>
        </p:blipFill>
        <p:spPr>
          <a:xfrm>
            <a:off x="5149211" y="4137410"/>
            <a:ext cx="2431507" cy="2099758"/>
          </a:xfrm>
          <a:prstGeom prst="rect">
            <a:avLst/>
          </a:prstGeom>
        </p:spPr>
      </p:pic>
      <p:sp>
        <p:nvSpPr>
          <p:cNvPr id="9" name="文本框 8"/>
          <p:cNvSpPr txBox="1"/>
          <p:nvPr/>
        </p:nvSpPr>
        <p:spPr>
          <a:xfrm>
            <a:off x="1673915" y="6237168"/>
            <a:ext cx="2482011" cy="461665"/>
          </a:xfrm>
          <a:prstGeom prst="rect">
            <a:avLst/>
          </a:prstGeom>
          <a:noFill/>
        </p:spPr>
        <p:txBody>
          <a:bodyPr wrap="square" rtlCol="0">
            <a:spAutoFit/>
          </a:bodyPr>
          <a:lstStyle/>
          <a:p>
            <a:r>
              <a:rPr kumimoji="1" lang="zh-CN" altLang="en-US" sz="2400" b="1" dirty="0" smtClean="0">
                <a:latin typeface="+mn-ea"/>
                <a:cs typeface="华文中宋"/>
              </a:rPr>
              <a:t>长流完成时间</a:t>
            </a:r>
            <a:endParaRPr kumimoji="1" lang="zh-CN" altLang="en-US" sz="2400" b="1" dirty="0">
              <a:latin typeface="+mn-ea"/>
              <a:cs typeface="华文中宋"/>
            </a:endParaRPr>
          </a:p>
        </p:txBody>
      </p:sp>
      <p:sp>
        <p:nvSpPr>
          <p:cNvPr id="11" name="文本框 10"/>
          <p:cNvSpPr txBox="1"/>
          <p:nvPr/>
        </p:nvSpPr>
        <p:spPr>
          <a:xfrm>
            <a:off x="5406552" y="6196455"/>
            <a:ext cx="2328089" cy="461665"/>
          </a:xfrm>
          <a:prstGeom prst="rect">
            <a:avLst/>
          </a:prstGeom>
          <a:noFill/>
        </p:spPr>
        <p:txBody>
          <a:bodyPr wrap="square" rtlCol="0">
            <a:spAutoFit/>
          </a:bodyPr>
          <a:lstStyle/>
          <a:p>
            <a:r>
              <a:rPr kumimoji="1" lang="zh-CN" altLang="en-US" sz="2400" b="1" dirty="0" smtClean="0">
                <a:latin typeface="+mn-ea"/>
                <a:cs typeface="华文中宋"/>
              </a:rPr>
              <a:t>每字节传输时间</a:t>
            </a:r>
            <a:endParaRPr kumimoji="1" lang="zh-CN" altLang="en-US" sz="2400" b="1" dirty="0">
              <a:latin typeface="+mn-ea"/>
              <a:cs typeface="华文中宋"/>
            </a:endParaRPr>
          </a:p>
        </p:txBody>
      </p:sp>
      <p:sp>
        <p:nvSpPr>
          <p:cNvPr id="12" name="文本框 11"/>
          <p:cNvSpPr txBox="1"/>
          <p:nvPr/>
        </p:nvSpPr>
        <p:spPr>
          <a:xfrm>
            <a:off x="2308848" y="3599284"/>
            <a:ext cx="1256738" cy="461665"/>
          </a:xfrm>
          <a:prstGeom prst="rect">
            <a:avLst/>
          </a:prstGeom>
          <a:noFill/>
        </p:spPr>
        <p:txBody>
          <a:bodyPr wrap="square" rtlCol="0">
            <a:spAutoFit/>
          </a:bodyPr>
          <a:lstStyle/>
          <a:p>
            <a:r>
              <a:rPr kumimoji="1" lang="zh-CN" altLang="en-US" sz="2400" b="1" dirty="0" smtClean="0">
                <a:latin typeface="+mn-ea"/>
                <a:cs typeface="华文中宋"/>
              </a:rPr>
              <a:t>拓扑</a:t>
            </a:r>
            <a:endParaRPr kumimoji="1" lang="zh-CN" altLang="en-US" sz="2400" b="1" dirty="0">
              <a:latin typeface="+mn-ea"/>
              <a:cs typeface="华文中宋"/>
            </a:endParaRPr>
          </a:p>
        </p:txBody>
      </p:sp>
      <p:sp>
        <p:nvSpPr>
          <p:cNvPr id="13" name="文本框 12"/>
          <p:cNvSpPr txBox="1"/>
          <p:nvPr/>
        </p:nvSpPr>
        <p:spPr>
          <a:xfrm>
            <a:off x="5406552" y="3663718"/>
            <a:ext cx="2328089" cy="461665"/>
          </a:xfrm>
          <a:prstGeom prst="rect">
            <a:avLst/>
          </a:prstGeom>
          <a:noFill/>
        </p:spPr>
        <p:txBody>
          <a:bodyPr wrap="square" rtlCol="0">
            <a:spAutoFit/>
          </a:bodyPr>
          <a:lstStyle/>
          <a:p>
            <a:r>
              <a:rPr kumimoji="1" lang="zh-CN" altLang="en-US" sz="2400" b="1" dirty="0" smtClean="0">
                <a:latin typeface="+mn-ea"/>
                <a:cs typeface="华文中宋"/>
              </a:rPr>
              <a:t>短流完成时间</a:t>
            </a:r>
            <a:endParaRPr kumimoji="1" lang="zh-CN" altLang="en-US" sz="2400" b="1" dirty="0">
              <a:latin typeface="+mn-ea"/>
              <a:cs typeface="华文中宋"/>
            </a:endParaRPr>
          </a:p>
        </p:txBody>
      </p:sp>
    </p:spTree>
    <p:extLst>
      <p:ext uri="{BB962C8B-B14F-4D97-AF65-F5344CB8AC3E}">
        <p14:creationId xmlns:p14="http://schemas.microsoft.com/office/powerpoint/2010/main" val="2253349816"/>
      </p:ext>
    </p:extLst>
  </p:cSld>
  <p:clrMapOvr>
    <a:masterClrMapping/>
  </p:clrMapOvr>
  <p:transition>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SAB</a:t>
            </a:r>
            <a:r>
              <a:rPr kumimoji="1" lang="zh-CN" altLang="en-US" dirty="0"/>
              <a:t>性能验证</a:t>
            </a:r>
            <a:r>
              <a:rPr kumimoji="1" lang="en-US" altLang="zh-CN" dirty="0"/>
              <a:t>-</a:t>
            </a:r>
            <a:r>
              <a:rPr kumimoji="1" lang="zh-CN" altLang="en-US" dirty="0"/>
              <a:t>仿真</a:t>
            </a:r>
            <a:endParaRPr kumimoji="1" lang="en-US" altLang="zh-CN" dirty="0"/>
          </a:p>
        </p:txBody>
      </p:sp>
      <p:sp>
        <p:nvSpPr>
          <p:cNvPr id="3" name="内容占位符 2"/>
          <p:cNvSpPr>
            <a:spLocks noGrp="1"/>
          </p:cNvSpPr>
          <p:nvPr>
            <p:ph sz="quarter" idx="1"/>
          </p:nvPr>
        </p:nvSpPr>
        <p:spPr/>
        <p:txBody>
          <a:bodyPr/>
          <a:lstStyle/>
          <a:p>
            <a:pPr marL="0" indent="0">
              <a:buNone/>
            </a:pPr>
            <a:endParaRPr kumimoji="1" lang="en-US" altLang="zh-CN" sz="2400" dirty="0" smtClean="0"/>
          </a:p>
          <a:p>
            <a:pPr lvl="1"/>
            <a:endParaRPr kumimoji="1" lang="en-US" altLang="zh-CN" dirty="0" smtClean="0"/>
          </a:p>
          <a:p>
            <a:pPr lvl="1"/>
            <a:endParaRPr kumimoji="1" lang="en-US" altLang="zh-CN" dirty="0" smtClean="0"/>
          </a:p>
          <a:p>
            <a:pPr lvl="1"/>
            <a:endParaRPr kumimoji="1" lang="en-US" altLang="zh-CN" dirty="0" smtClean="0"/>
          </a:p>
          <a:p>
            <a:pPr lvl="1"/>
            <a:endParaRPr kumimoji="1" lang="en-US" altLang="zh-CN" dirty="0"/>
          </a:p>
          <a:p>
            <a:pPr lvl="3"/>
            <a:endParaRPr kumimoji="1" lang="en-US" altLang="zh-CN" dirty="0" smtClean="0"/>
          </a:p>
          <a:p>
            <a:pPr lvl="1"/>
            <a:r>
              <a:rPr kumimoji="1" lang="en-US" altLang="zh-CN" dirty="0" smtClean="0"/>
              <a:t>Benchmark</a:t>
            </a:r>
            <a:r>
              <a:rPr kumimoji="1" lang="zh-CN" altLang="en-US" dirty="0" smtClean="0"/>
              <a:t>流量</a:t>
            </a:r>
            <a:endParaRPr kumimoji="1" lang="en-US" altLang="zh-CN" dirty="0" smtClean="0"/>
          </a:p>
          <a:p>
            <a:pPr lvl="2"/>
            <a:r>
              <a:rPr kumimoji="1" lang="zh-CN" altLang="en-US" dirty="0" smtClean="0"/>
              <a:t>拓扑：</a:t>
            </a:r>
            <a:r>
              <a:rPr kumimoji="1" lang="en-US" altLang="zh-CN" dirty="0" smtClean="0"/>
              <a:t>20</a:t>
            </a:r>
            <a:r>
              <a:rPr kumimoji="1" lang="zh-CN" altLang="en-US" dirty="0" smtClean="0"/>
              <a:t>机架，每个机架有</a:t>
            </a:r>
            <a:r>
              <a:rPr kumimoji="1" lang="en-US" altLang="zh-CN" dirty="0" smtClean="0"/>
              <a:t>20</a:t>
            </a:r>
            <a:r>
              <a:rPr kumimoji="1" lang="zh-CN" altLang="en-US" dirty="0" smtClean="0"/>
              <a:t>台服务器</a:t>
            </a:r>
            <a:endParaRPr kumimoji="1" lang="zh-CN" altLang="en-US" dirty="0"/>
          </a:p>
          <a:p>
            <a:endParaRPr kumimoji="1" lang="zh-CN" altLang="en-US" dirty="0"/>
          </a:p>
        </p:txBody>
      </p:sp>
      <p:pic>
        <p:nvPicPr>
          <p:cNvPr id="4" name="图片 3"/>
          <p:cNvPicPr>
            <a:picLocks noChangeAspect="1"/>
          </p:cNvPicPr>
          <p:nvPr/>
        </p:nvPicPr>
        <p:blipFill>
          <a:blip r:embed="rId2"/>
          <a:stretch>
            <a:fillRect/>
          </a:stretch>
        </p:blipFill>
        <p:spPr>
          <a:xfrm>
            <a:off x="1483293" y="4705212"/>
            <a:ext cx="2314950" cy="1890031"/>
          </a:xfrm>
          <a:prstGeom prst="rect">
            <a:avLst/>
          </a:prstGeom>
        </p:spPr>
      </p:pic>
      <p:pic>
        <p:nvPicPr>
          <p:cNvPr id="5" name="图片 4"/>
          <p:cNvPicPr>
            <a:picLocks noChangeAspect="1"/>
          </p:cNvPicPr>
          <p:nvPr/>
        </p:nvPicPr>
        <p:blipFill>
          <a:blip r:embed="rId3"/>
          <a:stretch>
            <a:fillRect/>
          </a:stretch>
        </p:blipFill>
        <p:spPr>
          <a:xfrm>
            <a:off x="5010586" y="4739080"/>
            <a:ext cx="2459630" cy="1890031"/>
          </a:xfrm>
          <a:prstGeom prst="rect">
            <a:avLst/>
          </a:prstGeom>
        </p:spPr>
      </p:pic>
      <p:grpSp>
        <p:nvGrpSpPr>
          <p:cNvPr id="8" name="组 7"/>
          <p:cNvGrpSpPr/>
          <p:nvPr/>
        </p:nvGrpSpPr>
        <p:grpSpPr>
          <a:xfrm>
            <a:off x="1419857" y="1356021"/>
            <a:ext cx="6050359" cy="2210944"/>
            <a:chOff x="856945" y="1981929"/>
            <a:chExt cx="6581269" cy="2069669"/>
          </a:xfrm>
        </p:grpSpPr>
        <p:pic>
          <p:nvPicPr>
            <p:cNvPr id="6" name="图片 5"/>
            <p:cNvPicPr>
              <a:picLocks noChangeAspect="1"/>
            </p:cNvPicPr>
            <p:nvPr/>
          </p:nvPicPr>
          <p:blipFill>
            <a:blip r:embed="rId4"/>
            <a:stretch>
              <a:fillRect/>
            </a:stretch>
          </p:blipFill>
          <p:spPr>
            <a:xfrm>
              <a:off x="856945" y="1981929"/>
              <a:ext cx="2587086" cy="2069669"/>
            </a:xfrm>
            <a:prstGeom prst="rect">
              <a:avLst/>
            </a:prstGeom>
          </p:spPr>
        </p:pic>
        <p:pic>
          <p:nvPicPr>
            <p:cNvPr id="7" name="图片 6"/>
            <p:cNvPicPr>
              <a:picLocks noChangeAspect="1"/>
            </p:cNvPicPr>
            <p:nvPr/>
          </p:nvPicPr>
          <p:blipFill>
            <a:blip r:embed="rId5"/>
            <a:stretch>
              <a:fillRect/>
            </a:stretch>
          </p:blipFill>
          <p:spPr>
            <a:xfrm>
              <a:off x="4724699" y="1997609"/>
              <a:ext cx="2713515" cy="1979674"/>
            </a:xfrm>
            <a:prstGeom prst="rect">
              <a:avLst/>
            </a:prstGeom>
          </p:spPr>
        </p:pic>
      </p:grpSp>
      <p:sp>
        <p:nvSpPr>
          <p:cNvPr id="9" name="内容占位符 2"/>
          <p:cNvSpPr txBox="1">
            <a:spLocks/>
          </p:cNvSpPr>
          <p:nvPr/>
        </p:nvSpPr>
        <p:spPr bwMode="auto">
          <a:xfrm>
            <a:off x="305469" y="1163970"/>
            <a:ext cx="8649621" cy="3261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华文中宋" pitchFamily="2" charset="-122"/>
                <a:ea typeface="华文中宋" pitchFamily="2" charset="-122"/>
                <a:cs typeface="MS PGothic" charset="0"/>
              </a:defRPr>
            </a:lvl1pPr>
            <a:lvl2pPr marL="639763" indent="-273050" algn="l" rtl="0" eaLnBrk="1" fontAlgn="base" hangingPunct="1">
              <a:spcBef>
                <a:spcPts val="550"/>
              </a:spcBef>
              <a:spcAft>
                <a:spcPct val="0"/>
              </a:spcAft>
              <a:buClr>
                <a:schemeClr val="accent1"/>
              </a:buClr>
              <a:buSzPct val="70000"/>
              <a:buFont typeface="Wingdings" charset="2"/>
              <a:buChar char="Ø"/>
              <a:defRPr sz="2600" kern="1200">
                <a:solidFill>
                  <a:schemeClr val="tx1"/>
                </a:solidFill>
                <a:latin typeface="华文楷体" pitchFamily="2" charset="-122"/>
                <a:ea typeface="华文楷体" pitchFamily="2" charset="-122"/>
                <a:cs typeface="MS PGothic" charset="0"/>
              </a:defRPr>
            </a:lvl2pPr>
            <a:lvl3pPr marL="914400" indent="-228600" algn="l" rtl="0" eaLnBrk="1" fontAlgn="base" hangingPunct="1">
              <a:spcBef>
                <a:spcPts val="500"/>
              </a:spcBef>
              <a:spcAft>
                <a:spcPct val="0"/>
              </a:spcAft>
              <a:buClr>
                <a:schemeClr val="accent2"/>
              </a:buClr>
              <a:buSzPct val="75000"/>
              <a:buFont typeface="Wingdings" charset="2"/>
              <a:buChar char="ü"/>
              <a:defRPr sz="2300" kern="1200">
                <a:solidFill>
                  <a:schemeClr val="tx1"/>
                </a:solidFill>
                <a:latin typeface="华文楷体" pitchFamily="2" charset="-122"/>
                <a:ea typeface="华文楷体" pitchFamily="2" charset="-122"/>
                <a:cs typeface="MS PGothic" charset="0"/>
              </a:defRPr>
            </a:lvl3pPr>
            <a:lvl4pPr marL="1371600" indent="-228600" algn="l" rtl="0" eaLnBrk="1" fontAlgn="base" hangingPunct="1">
              <a:spcBef>
                <a:spcPts val="400"/>
              </a:spcBef>
              <a:spcAft>
                <a:spcPct val="0"/>
              </a:spcAft>
              <a:buClr>
                <a:srgbClr val="A5AB81"/>
              </a:buClr>
              <a:buSzPct val="75000"/>
              <a:buFont typeface="Wingdings" pitchFamily="2" charset="2"/>
              <a:buChar char=""/>
              <a:defRPr sz="2000" kern="1200">
                <a:solidFill>
                  <a:schemeClr val="tx1"/>
                </a:solidFill>
                <a:latin typeface="华文楷体" pitchFamily="2" charset="-122"/>
                <a:ea typeface="华文楷体" pitchFamily="2" charset="-122"/>
                <a:cs typeface="MS PGothic" charset="0"/>
              </a:defRPr>
            </a:lvl4pPr>
            <a:lvl5pPr marL="1828800" indent="-228600" algn="l" rtl="0" eaLnBrk="1" fontAlgn="base" hangingPunct="1">
              <a:spcBef>
                <a:spcPts val="400"/>
              </a:spcBef>
              <a:spcAft>
                <a:spcPct val="0"/>
              </a:spcAft>
              <a:buClr>
                <a:srgbClr val="D8B25C"/>
              </a:buClr>
              <a:buSzPct val="65000"/>
              <a:buFont typeface="Wingdings" pitchFamily="2" charset="2"/>
              <a:buChar char=""/>
              <a:defRPr sz="2000" kern="1200">
                <a:solidFill>
                  <a:schemeClr val="tx1"/>
                </a:solidFill>
                <a:latin typeface="华文楷体" pitchFamily="2" charset="-122"/>
                <a:ea typeface="华文楷体" pitchFamily="2" charset="-122"/>
                <a:cs typeface="MS PGothic" charset="0"/>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kumimoji="1" lang="zh-CN" altLang="en-US" dirty="0" smtClean="0"/>
              <a:t>仿真</a:t>
            </a:r>
            <a:endParaRPr kumimoji="1" lang="zh-CN" altLang="en-US" dirty="0"/>
          </a:p>
        </p:txBody>
      </p:sp>
      <p:sp>
        <p:nvSpPr>
          <p:cNvPr id="10" name="文本框 9"/>
          <p:cNvSpPr txBox="1"/>
          <p:nvPr/>
        </p:nvSpPr>
        <p:spPr>
          <a:xfrm>
            <a:off x="2015066" y="3403865"/>
            <a:ext cx="1439334" cy="461665"/>
          </a:xfrm>
          <a:prstGeom prst="rect">
            <a:avLst/>
          </a:prstGeom>
          <a:noFill/>
        </p:spPr>
        <p:txBody>
          <a:bodyPr wrap="square" rtlCol="0">
            <a:spAutoFit/>
          </a:bodyPr>
          <a:lstStyle/>
          <a:p>
            <a:r>
              <a:rPr kumimoji="1" lang="zh-CN" altLang="en-US" sz="2000" b="1" dirty="0"/>
              <a:t>参数影响</a:t>
            </a:r>
            <a:r>
              <a:rPr kumimoji="1" lang="en-US" altLang="zh-CN" sz="2400" dirty="0"/>
              <a:t> </a:t>
            </a:r>
            <a:endParaRPr kumimoji="1" lang="zh-CN" altLang="en-US" sz="2400" dirty="0"/>
          </a:p>
        </p:txBody>
      </p:sp>
      <p:sp>
        <p:nvSpPr>
          <p:cNvPr id="11" name="文本框 10"/>
          <p:cNvSpPr txBox="1"/>
          <p:nvPr/>
        </p:nvSpPr>
        <p:spPr>
          <a:xfrm>
            <a:off x="5418664" y="3462332"/>
            <a:ext cx="2203949" cy="400110"/>
          </a:xfrm>
          <a:prstGeom prst="rect">
            <a:avLst/>
          </a:prstGeom>
          <a:noFill/>
        </p:spPr>
        <p:txBody>
          <a:bodyPr wrap="square" rtlCol="0">
            <a:spAutoFit/>
          </a:bodyPr>
          <a:lstStyle/>
          <a:p>
            <a:r>
              <a:rPr kumimoji="1" lang="zh-CN" altLang="en-US" sz="2000" b="1" dirty="0" smtClean="0"/>
              <a:t>最大最小公平</a:t>
            </a:r>
            <a:endParaRPr kumimoji="1" lang="zh-CN" altLang="en-US" sz="2000" b="1" dirty="0"/>
          </a:p>
        </p:txBody>
      </p:sp>
    </p:spTree>
    <p:extLst>
      <p:ext uri="{BB962C8B-B14F-4D97-AF65-F5344CB8AC3E}">
        <p14:creationId xmlns:p14="http://schemas.microsoft.com/office/powerpoint/2010/main" val="4210386757"/>
      </p:ext>
    </p:extLst>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研究内容</a:t>
            </a:r>
            <a:r>
              <a:rPr kumimoji="1" lang="en-US" altLang="zh-CN" dirty="0" smtClean="0"/>
              <a:t>3</a:t>
            </a:r>
            <a:endParaRPr kumimoji="1" lang="zh-CN" altLang="en-US" dirty="0"/>
          </a:p>
        </p:txBody>
      </p:sp>
      <p:sp>
        <p:nvSpPr>
          <p:cNvPr id="4" name="文本框 3"/>
          <p:cNvSpPr txBox="1"/>
          <p:nvPr/>
        </p:nvSpPr>
        <p:spPr>
          <a:xfrm>
            <a:off x="459389" y="2416944"/>
            <a:ext cx="8410432" cy="1200329"/>
          </a:xfrm>
          <a:prstGeom prst="rect">
            <a:avLst/>
          </a:prstGeom>
          <a:noFill/>
        </p:spPr>
        <p:txBody>
          <a:bodyPr wrap="square" rtlCol="0">
            <a:spAutoFit/>
          </a:bodyPr>
          <a:lstStyle/>
          <a:p>
            <a:pPr algn="ctr"/>
            <a:r>
              <a:rPr kumimoji="1" lang="zh-CN" altLang="en-US" sz="3600" dirty="0" smtClean="0">
                <a:latin typeface="华文中宋"/>
                <a:ea typeface="华文中宋"/>
                <a:cs typeface="华文中宋"/>
              </a:rPr>
              <a:t>延时保障的虚拟机实时迁移</a:t>
            </a:r>
            <a:endParaRPr kumimoji="1" lang="en-US" altLang="zh-CN" sz="3600" dirty="0" smtClean="0">
              <a:latin typeface="华文中宋"/>
              <a:ea typeface="华文中宋"/>
              <a:cs typeface="华文中宋"/>
            </a:endParaRPr>
          </a:p>
          <a:p>
            <a:pPr marL="0" lvl="1" algn="ctr"/>
            <a:r>
              <a:rPr kumimoji="1" lang="zh-CN" altLang="en-US" sz="3600" dirty="0" smtClean="0">
                <a:latin typeface="华文中宋"/>
                <a:ea typeface="华文中宋"/>
                <a:cs typeface="华文中宋"/>
              </a:rPr>
              <a:t>的带宽分配</a:t>
            </a:r>
            <a:r>
              <a:rPr kumimoji="1" lang="en-US" altLang="zh-CN" sz="3600" dirty="0" smtClean="0">
                <a:latin typeface="华文中宋"/>
                <a:ea typeface="华文中宋"/>
                <a:cs typeface="华文中宋"/>
              </a:rPr>
              <a:t> </a:t>
            </a:r>
            <a:r>
              <a:rPr lang="en-US" altLang="zh-CN" sz="2800" b="1" dirty="0" smtClean="0">
                <a:solidFill>
                  <a:schemeClr val="accent2">
                    <a:lumMod val="75000"/>
                  </a:schemeClr>
                </a:solidFill>
              </a:rPr>
              <a:t>[INFOCOM’14]</a:t>
            </a:r>
            <a:endParaRPr kumimoji="1" lang="en-US" altLang="zh-CN" sz="2800" dirty="0"/>
          </a:p>
        </p:txBody>
      </p:sp>
    </p:spTree>
    <p:extLst>
      <p:ext uri="{BB962C8B-B14F-4D97-AF65-F5344CB8AC3E}">
        <p14:creationId xmlns:p14="http://schemas.microsoft.com/office/powerpoint/2010/main" val="2489235428"/>
      </p:ext>
    </p:extLst>
  </p:cSld>
  <p:clrMapOvr>
    <a:masterClrMapping/>
  </p:clrMapOvr>
  <p:transition>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迁移时业务</a:t>
            </a:r>
            <a:r>
              <a:rPr kumimoji="1" lang="en-US" altLang="zh-CN" dirty="0" smtClean="0"/>
              <a:t>SLA</a:t>
            </a:r>
            <a:r>
              <a:rPr kumimoji="1" lang="zh-CN" altLang="en-US" dirty="0" smtClean="0"/>
              <a:t>问题</a:t>
            </a:r>
            <a:endParaRPr kumimoji="1" lang="zh-CN" altLang="en-US" dirty="0"/>
          </a:p>
        </p:txBody>
      </p:sp>
      <p:sp>
        <p:nvSpPr>
          <p:cNvPr id="3" name="内容占位符 2"/>
          <p:cNvSpPr>
            <a:spLocks noGrp="1"/>
          </p:cNvSpPr>
          <p:nvPr>
            <p:ph sz="quarter" idx="1"/>
          </p:nvPr>
        </p:nvSpPr>
        <p:spPr>
          <a:xfrm>
            <a:off x="305470" y="1221701"/>
            <a:ext cx="3369447" cy="3589043"/>
          </a:xfrm>
        </p:spPr>
        <p:txBody>
          <a:bodyPr/>
          <a:lstStyle/>
          <a:p>
            <a:r>
              <a:rPr kumimoji="1" lang="en-US" altLang="zh-CN" dirty="0" smtClean="0"/>
              <a:t>Pre-Copy</a:t>
            </a:r>
            <a:r>
              <a:rPr kumimoji="1" lang="zh-CN" altLang="en-US" dirty="0" smtClean="0"/>
              <a:t>虚拟机迁移机制在有背景流量的情况下</a:t>
            </a:r>
            <a:endParaRPr kumimoji="1" lang="en-US" altLang="zh-CN" dirty="0" smtClean="0"/>
          </a:p>
          <a:p>
            <a:pPr lvl="1"/>
            <a:r>
              <a:rPr kumimoji="1" lang="zh-CN" altLang="en-US" dirty="0" smtClean="0"/>
              <a:t>总迁移时间和宕机时间过大会影响业务</a:t>
            </a:r>
            <a:r>
              <a:rPr kumimoji="1" lang="en-US" altLang="zh-CN" dirty="0" smtClean="0"/>
              <a:t>SLA</a:t>
            </a:r>
          </a:p>
          <a:p>
            <a:pPr lvl="1"/>
            <a:endParaRPr kumimoji="1" lang="en-US" altLang="zh-CN" sz="1000" dirty="0" smtClean="0"/>
          </a:p>
          <a:p>
            <a:r>
              <a:rPr kumimoji="1" lang="zh-CN" altLang="en-US" dirty="0" smtClean="0"/>
              <a:t>即使没有背景流量，或者优先保障迁移流量</a:t>
            </a:r>
            <a:endParaRPr kumimoji="1" lang="en-US" altLang="zh-CN" dirty="0" smtClean="0"/>
          </a:p>
          <a:p>
            <a:pPr lvl="1"/>
            <a:r>
              <a:rPr kumimoji="1" lang="en-US" altLang="zh-CN" dirty="0" smtClean="0"/>
              <a:t>pre-copy</a:t>
            </a:r>
            <a:r>
              <a:rPr kumimoji="1" lang="zh-CN" altLang="en-US" dirty="0" smtClean="0"/>
              <a:t>所需的带宽变化过于频繁</a:t>
            </a:r>
            <a:endParaRPr kumimoji="1" lang="en-US" altLang="zh-CN" dirty="0" smtClean="0"/>
          </a:p>
          <a:p>
            <a:endParaRPr kumimoji="1" lang="en-US" altLang="zh-CN" dirty="0" smtClean="0"/>
          </a:p>
          <a:p>
            <a:endParaRPr kumimoji="1" lang="zh-CN"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4037" y="1221701"/>
            <a:ext cx="2789862" cy="24346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1619" y="1221702"/>
            <a:ext cx="2721191" cy="24346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文本框 5"/>
          <p:cNvSpPr txBox="1"/>
          <p:nvPr/>
        </p:nvSpPr>
        <p:spPr>
          <a:xfrm>
            <a:off x="3674918" y="3656581"/>
            <a:ext cx="2789862" cy="461665"/>
          </a:xfrm>
          <a:prstGeom prst="rect">
            <a:avLst/>
          </a:prstGeom>
          <a:noFill/>
        </p:spPr>
        <p:txBody>
          <a:bodyPr wrap="square" rtlCol="0">
            <a:spAutoFit/>
          </a:bodyPr>
          <a:lstStyle/>
          <a:p>
            <a:r>
              <a:rPr kumimoji="1" lang="en-US" altLang="zh-CN" sz="2400" b="1" dirty="0" smtClean="0">
                <a:latin typeface="华文中宋"/>
                <a:ea typeface="华文中宋"/>
                <a:cs typeface="华文中宋"/>
              </a:rPr>
              <a:t>900 Mbps UDP</a:t>
            </a:r>
            <a:endParaRPr kumimoji="1" lang="zh-CN" altLang="en-US" sz="2400" b="1" dirty="0">
              <a:latin typeface="华文中宋"/>
              <a:ea typeface="华文中宋"/>
              <a:cs typeface="华文中宋"/>
            </a:endParaRPr>
          </a:p>
        </p:txBody>
      </p:sp>
      <p:sp>
        <p:nvSpPr>
          <p:cNvPr id="7" name="文本框 6"/>
          <p:cNvSpPr txBox="1"/>
          <p:nvPr/>
        </p:nvSpPr>
        <p:spPr>
          <a:xfrm>
            <a:off x="7080467" y="3617998"/>
            <a:ext cx="1654675" cy="461665"/>
          </a:xfrm>
          <a:prstGeom prst="rect">
            <a:avLst/>
          </a:prstGeom>
          <a:noFill/>
        </p:spPr>
        <p:txBody>
          <a:bodyPr wrap="square" rtlCol="0">
            <a:spAutoFit/>
          </a:bodyPr>
          <a:lstStyle/>
          <a:p>
            <a:r>
              <a:rPr kumimoji="1" lang="en-US" altLang="zh-CN" sz="2400" b="1" dirty="0" smtClean="0">
                <a:latin typeface="华文中宋"/>
                <a:ea typeface="华文中宋"/>
                <a:cs typeface="华文中宋"/>
              </a:rPr>
              <a:t>40 TCP </a:t>
            </a:r>
            <a:endParaRPr kumimoji="1" lang="zh-CN" altLang="en-US" sz="2400" b="1" dirty="0">
              <a:latin typeface="华文中宋"/>
              <a:ea typeface="华文中宋"/>
              <a:cs typeface="华文中宋"/>
            </a:endParaRPr>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7924" y="4137396"/>
            <a:ext cx="3910294" cy="24824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椭圆 8"/>
          <p:cNvSpPr/>
          <p:nvPr/>
        </p:nvSpPr>
        <p:spPr>
          <a:xfrm>
            <a:off x="7686053" y="1473199"/>
            <a:ext cx="1326757" cy="609453"/>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zh-CN" altLang="en-US">
              <a:ln w="28575" cmpd="sng">
                <a:solidFill>
                  <a:schemeClr val="tx1"/>
                </a:solidFill>
              </a:ln>
            </a:endParaRPr>
          </a:p>
        </p:txBody>
      </p:sp>
    </p:spTree>
    <p:extLst>
      <p:ext uri="{BB962C8B-B14F-4D97-AF65-F5344CB8AC3E}">
        <p14:creationId xmlns:p14="http://schemas.microsoft.com/office/powerpoint/2010/main" val="349975677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研究背景</a:t>
            </a:r>
            <a:endParaRPr kumimoji="1" lang="zh-CN" altLang="en-US" dirty="0"/>
          </a:p>
        </p:txBody>
      </p:sp>
      <p:pic>
        <p:nvPicPr>
          <p:cNvPr id="4"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9521" y="1926573"/>
            <a:ext cx="977900" cy="4181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841" y="2879978"/>
            <a:ext cx="977900" cy="4181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841" y="3831573"/>
            <a:ext cx="977900" cy="4181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19" descr="MC90043484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640" y="4745972"/>
            <a:ext cx="533400" cy="685800"/>
          </a:xfrm>
          <a:prstGeom prst="rect">
            <a:avLst/>
          </a:prstGeom>
        </p:spPr>
      </p:pic>
      <p:pic>
        <p:nvPicPr>
          <p:cNvPr id="8" name="Picture 21" descr="MC90043484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040" y="4745972"/>
            <a:ext cx="533400" cy="685800"/>
          </a:xfrm>
          <a:prstGeom prst="rect">
            <a:avLst/>
          </a:prstGeom>
        </p:spPr>
      </p:pic>
      <p:cxnSp>
        <p:nvCxnSpPr>
          <p:cNvPr id="9" name="Straight Arrow Connector 36"/>
          <p:cNvCxnSpPr>
            <a:stCxn id="20" idx="0"/>
            <a:endCxn id="4" idx="2"/>
          </p:cNvCxnSpPr>
          <p:nvPr/>
        </p:nvCxnSpPr>
        <p:spPr>
          <a:xfrm flipH="1" flipV="1">
            <a:off x="3478471" y="2344768"/>
            <a:ext cx="250120" cy="535210"/>
          </a:xfrm>
          <a:prstGeom prst="straightConnector1">
            <a:avLst/>
          </a:prstGeom>
          <a:ln w="25400">
            <a:solidFill>
              <a:schemeClr val="tx2">
                <a:lumMod val="20000"/>
                <a:lumOff val="80000"/>
              </a:schemeClr>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0" name="Straight Arrow Connector 43"/>
          <p:cNvCxnSpPr>
            <a:stCxn id="5" idx="0"/>
            <a:endCxn id="4" idx="2"/>
          </p:cNvCxnSpPr>
          <p:nvPr/>
        </p:nvCxnSpPr>
        <p:spPr>
          <a:xfrm flipV="1">
            <a:off x="1518791" y="2344768"/>
            <a:ext cx="1959680" cy="535210"/>
          </a:xfrm>
          <a:prstGeom prst="straightConnector1">
            <a:avLst/>
          </a:prstGeom>
          <a:ln w="25400">
            <a:solidFill>
              <a:schemeClr val="tx2">
                <a:lumMod val="20000"/>
                <a:lumOff val="80000"/>
              </a:schemeClr>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1" name="Straight Arrow Connector 53"/>
          <p:cNvCxnSpPr>
            <a:stCxn id="6" idx="0"/>
            <a:endCxn id="5" idx="2"/>
          </p:cNvCxnSpPr>
          <p:nvPr/>
        </p:nvCxnSpPr>
        <p:spPr>
          <a:xfrm flipV="1">
            <a:off x="756791" y="3298172"/>
            <a:ext cx="762000" cy="533400"/>
          </a:xfrm>
          <a:prstGeom prst="straightConnector1">
            <a:avLst/>
          </a:prstGeom>
          <a:ln w="25400">
            <a:solidFill>
              <a:schemeClr val="tx2">
                <a:lumMod val="20000"/>
                <a:lumOff val="80000"/>
              </a:schemeClr>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2" name="Straight Arrow Connector 81"/>
          <p:cNvCxnSpPr>
            <a:stCxn id="6" idx="2"/>
            <a:endCxn id="8" idx="0"/>
          </p:cNvCxnSpPr>
          <p:nvPr/>
        </p:nvCxnSpPr>
        <p:spPr>
          <a:xfrm>
            <a:off x="756790" y="4249768"/>
            <a:ext cx="234951" cy="496205"/>
          </a:xfrm>
          <a:prstGeom prst="straightConnector1">
            <a:avLst/>
          </a:prstGeom>
          <a:ln w="25400">
            <a:solidFill>
              <a:schemeClr val="tx2">
                <a:lumMod val="20000"/>
                <a:lumOff val="80000"/>
              </a:schemeClr>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3" name="Straight Arrow Connector 82"/>
          <p:cNvCxnSpPr>
            <a:stCxn id="7" idx="0"/>
            <a:endCxn id="6" idx="2"/>
          </p:cNvCxnSpPr>
          <p:nvPr/>
        </p:nvCxnSpPr>
        <p:spPr>
          <a:xfrm flipV="1">
            <a:off x="458340" y="4249768"/>
            <a:ext cx="298451" cy="496205"/>
          </a:xfrm>
          <a:prstGeom prst="straightConnector1">
            <a:avLst/>
          </a:prstGeom>
          <a:ln w="25400">
            <a:solidFill>
              <a:schemeClr val="tx2">
                <a:lumMod val="20000"/>
                <a:lumOff val="80000"/>
              </a:schemeClr>
            </a:solidFill>
            <a:headEnd type="none"/>
            <a:tailEnd type="none"/>
          </a:ln>
        </p:spPr>
        <p:style>
          <a:lnRef idx="2">
            <a:schemeClr val="accent1"/>
          </a:lnRef>
          <a:fillRef idx="0">
            <a:schemeClr val="accent1"/>
          </a:fillRef>
          <a:effectRef idx="1">
            <a:schemeClr val="accent1"/>
          </a:effectRef>
          <a:fontRef idx="minor">
            <a:schemeClr val="tx1"/>
          </a:fontRef>
        </p:style>
      </p:cxnSp>
      <p:pic>
        <p:nvPicPr>
          <p:cNvPr id="14"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4641" y="3831573"/>
            <a:ext cx="977900" cy="4181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Picture 111" descr="MC90043484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8440" y="4745972"/>
            <a:ext cx="533400" cy="685800"/>
          </a:xfrm>
          <a:prstGeom prst="rect">
            <a:avLst/>
          </a:prstGeom>
        </p:spPr>
      </p:pic>
      <p:pic>
        <p:nvPicPr>
          <p:cNvPr id="16" name="Picture 112" descr="MC90043484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840" y="4745972"/>
            <a:ext cx="533400" cy="685800"/>
          </a:xfrm>
          <a:prstGeom prst="rect">
            <a:avLst/>
          </a:prstGeom>
        </p:spPr>
      </p:pic>
      <p:cxnSp>
        <p:nvCxnSpPr>
          <p:cNvPr id="17" name="Straight Arrow Connector 113"/>
          <p:cNvCxnSpPr>
            <a:stCxn id="14" idx="2"/>
            <a:endCxn id="16" idx="0"/>
          </p:cNvCxnSpPr>
          <p:nvPr/>
        </p:nvCxnSpPr>
        <p:spPr>
          <a:xfrm>
            <a:off x="1823590" y="4249768"/>
            <a:ext cx="234951" cy="496205"/>
          </a:xfrm>
          <a:prstGeom prst="straightConnector1">
            <a:avLst/>
          </a:prstGeom>
          <a:ln w="25400">
            <a:solidFill>
              <a:schemeClr val="tx2">
                <a:lumMod val="20000"/>
                <a:lumOff val="80000"/>
              </a:schemeClr>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8" name="Straight Arrow Connector 114"/>
          <p:cNvCxnSpPr>
            <a:stCxn id="15" idx="0"/>
            <a:endCxn id="14" idx="2"/>
          </p:cNvCxnSpPr>
          <p:nvPr/>
        </p:nvCxnSpPr>
        <p:spPr>
          <a:xfrm flipV="1">
            <a:off x="1525140" y="4249768"/>
            <a:ext cx="298451" cy="496205"/>
          </a:xfrm>
          <a:prstGeom prst="straightConnector1">
            <a:avLst/>
          </a:prstGeom>
          <a:ln w="25400">
            <a:solidFill>
              <a:schemeClr val="tx2">
                <a:lumMod val="20000"/>
                <a:lumOff val="80000"/>
              </a:schemeClr>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9" name="Straight Arrow Connector 115"/>
          <p:cNvCxnSpPr>
            <a:stCxn id="14" idx="0"/>
            <a:endCxn id="5" idx="2"/>
          </p:cNvCxnSpPr>
          <p:nvPr/>
        </p:nvCxnSpPr>
        <p:spPr>
          <a:xfrm flipH="1" flipV="1">
            <a:off x="1518791" y="3298172"/>
            <a:ext cx="304800" cy="533400"/>
          </a:xfrm>
          <a:prstGeom prst="straightConnector1">
            <a:avLst/>
          </a:prstGeom>
          <a:ln w="25400">
            <a:solidFill>
              <a:schemeClr val="tx2">
                <a:lumMod val="20000"/>
                <a:lumOff val="80000"/>
              </a:schemeClr>
            </a:solidFill>
            <a:headEnd type="none"/>
            <a:tailEnd type="none"/>
          </a:ln>
        </p:spPr>
        <p:style>
          <a:lnRef idx="2">
            <a:schemeClr val="accent1"/>
          </a:lnRef>
          <a:fillRef idx="0">
            <a:schemeClr val="accent1"/>
          </a:fillRef>
          <a:effectRef idx="1">
            <a:schemeClr val="accent1"/>
          </a:effectRef>
          <a:fontRef idx="minor">
            <a:schemeClr val="tx1"/>
          </a:fontRef>
        </p:style>
      </p:cxnSp>
      <p:pic>
        <p:nvPicPr>
          <p:cNvPr id="20"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9641" y="2879978"/>
            <a:ext cx="977900" cy="4181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7641" y="3831573"/>
            <a:ext cx="977900" cy="4181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 name="Picture 120" descr="MC90043484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1440" y="4745972"/>
            <a:ext cx="533400" cy="685800"/>
          </a:xfrm>
          <a:prstGeom prst="rect">
            <a:avLst/>
          </a:prstGeom>
        </p:spPr>
      </p:pic>
      <p:pic>
        <p:nvPicPr>
          <p:cNvPr id="23" name="Picture 121" descr="MC90043484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4840" y="4745972"/>
            <a:ext cx="533400" cy="685800"/>
          </a:xfrm>
          <a:prstGeom prst="rect">
            <a:avLst/>
          </a:prstGeom>
        </p:spPr>
      </p:pic>
      <p:cxnSp>
        <p:nvCxnSpPr>
          <p:cNvPr id="24" name="Straight Arrow Connector 122"/>
          <p:cNvCxnSpPr>
            <a:stCxn id="21" idx="0"/>
            <a:endCxn id="20" idx="2"/>
          </p:cNvCxnSpPr>
          <p:nvPr/>
        </p:nvCxnSpPr>
        <p:spPr>
          <a:xfrm flipV="1">
            <a:off x="2966591" y="3298172"/>
            <a:ext cx="762000" cy="533400"/>
          </a:xfrm>
          <a:prstGeom prst="straightConnector1">
            <a:avLst/>
          </a:prstGeom>
          <a:ln w="25400">
            <a:solidFill>
              <a:schemeClr val="tx2">
                <a:lumMod val="20000"/>
                <a:lumOff val="80000"/>
              </a:schemeClr>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5" name="Straight Arrow Connector 123"/>
          <p:cNvCxnSpPr>
            <a:stCxn id="21" idx="2"/>
            <a:endCxn id="23" idx="0"/>
          </p:cNvCxnSpPr>
          <p:nvPr/>
        </p:nvCxnSpPr>
        <p:spPr>
          <a:xfrm>
            <a:off x="2966590" y="4249768"/>
            <a:ext cx="234951" cy="496205"/>
          </a:xfrm>
          <a:prstGeom prst="straightConnector1">
            <a:avLst/>
          </a:prstGeom>
          <a:ln w="25400">
            <a:solidFill>
              <a:schemeClr val="tx2">
                <a:lumMod val="20000"/>
                <a:lumOff val="80000"/>
              </a:schemeClr>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 name="Straight Arrow Connector 124"/>
          <p:cNvCxnSpPr>
            <a:stCxn id="22" idx="0"/>
            <a:endCxn id="21" idx="2"/>
          </p:cNvCxnSpPr>
          <p:nvPr/>
        </p:nvCxnSpPr>
        <p:spPr>
          <a:xfrm flipV="1">
            <a:off x="2668140" y="4249768"/>
            <a:ext cx="298451" cy="496205"/>
          </a:xfrm>
          <a:prstGeom prst="straightConnector1">
            <a:avLst/>
          </a:prstGeom>
          <a:ln w="25400">
            <a:solidFill>
              <a:schemeClr val="tx2">
                <a:lumMod val="20000"/>
                <a:lumOff val="80000"/>
              </a:schemeClr>
            </a:solidFill>
            <a:headEnd type="none"/>
            <a:tailEnd type="none"/>
          </a:ln>
        </p:spPr>
        <p:style>
          <a:lnRef idx="2">
            <a:schemeClr val="accent1"/>
          </a:lnRef>
          <a:fillRef idx="0">
            <a:schemeClr val="accent1"/>
          </a:fillRef>
          <a:effectRef idx="1">
            <a:schemeClr val="accent1"/>
          </a:effectRef>
          <a:fontRef idx="minor">
            <a:schemeClr val="tx1"/>
          </a:fontRef>
        </p:style>
      </p:cxnSp>
      <p:pic>
        <p:nvPicPr>
          <p:cNvPr id="27"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441" y="3831573"/>
            <a:ext cx="977900" cy="4181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 name="Picture 126" descr="MC90043484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8240" y="4745972"/>
            <a:ext cx="533400" cy="685800"/>
          </a:xfrm>
          <a:prstGeom prst="rect">
            <a:avLst/>
          </a:prstGeom>
        </p:spPr>
      </p:pic>
      <p:pic>
        <p:nvPicPr>
          <p:cNvPr id="29" name="Picture 127" descr="MC90043484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1640" y="4745972"/>
            <a:ext cx="533400" cy="685800"/>
          </a:xfrm>
          <a:prstGeom prst="rect">
            <a:avLst/>
          </a:prstGeom>
        </p:spPr>
      </p:pic>
      <p:cxnSp>
        <p:nvCxnSpPr>
          <p:cNvPr id="30" name="Straight Arrow Connector 128"/>
          <p:cNvCxnSpPr>
            <a:stCxn id="27" idx="2"/>
            <a:endCxn id="29" idx="0"/>
          </p:cNvCxnSpPr>
          <p:nvPr/>
        </p:nvCxnSpPr>
        <p:spPr>
          <a:xfrm>
            <a:off x="4033390" y="4249768"/>
            <a:ext cx="234951" cy="496205"/>
          </a:xfrm>
          <a:prstGeom prst="straightConnector1">
            <a:avLst/>
          </a:prstGeom>
          <a:ln w="25400">
            <a:solidFill>
              <a:schemeClr val="tx2">
                <a:lumMod val="20000"/>
                <a:lumOff val="80000"/>
              </a:schemeClr>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1" name="Straight Arrow Connector 129"/>
          <p:cNvCxnSpPr>
            <a:stCxn id="28" idx="0"/>
            <a:endCxn id="27" idx="2"/>
          </p:cNvCxnSpPr>
          <p:nvPr/>
        </p:nvCxnSpPr>
        <p:spPr>
          <a:xfrm flipV="1">
            <a:off x="3734940" y="4249768"/>
            <a:ext cx="298451" cy="496205"/>
          </a:xfrm>
          <a:prstGeom prst="straightConnector1">
            <a:avLst/>
          </a:prstGeom>
          <a:ln w="25400">
            <a:solidFill>
              <a:schemeClr val="tx2">
                <a:lumMod val="20000"/>
                <a:lumOff val="80000"/>
              </a:schemeClr>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2" name="Straight Arrow Connector 130"/>
          <p:cNvCxnSpPr>
            <a:stCxn id="27" idx="0"/>
            <a:endCxn id="20" idx="2"/>
          </p:cNvCxnSpPr>
          <p:nvPr/>
        </p:nvCxnSpPr>
        <p:spPr>
          <a:xfrm flipH="1" flipV="1">
            <a:off x="3728591" y="3298172"/>
            <a:ext cx="304800" cy="533400"/>
          </a:xfrm>
          <a:prstGeom prst="straightConnector1">
            <a:avLst/>
          </a:prstGeom>
          <a:ln w="25400">
            <a:solidFill>
              <a:schemeClr val="tx2">
                <a:lumMod val="20000"/>
                <a:lumOff val="80000"/>
              </a:schemeClr>
            </a:solidFill>
            <a:headEnd type="none"/>
            <a:tailEnd type="none"/>
          </a:ln>
        </p:spPr>
        <p:style>
          <a:lnRef idx="2">
            <a:schemeClr val="accent1"/>
          </a:lnRef>
          <a:fillRef idx="0">
            <a:schemeClr val="accent1"/>
          </a:fillRef>
          <a:effectRef idx="1">
            <a:schemeClr val="accent1"/>
          </a:effectRef>
          <a:fontRef idx="minor">
            <a:schemeClr val="tx1"/>
          </a:fontRef>
        </p:style>
      </p:cxnSp>
      <p:pic>
        <p:nvPicPr>
          <p:cNvPr id="33"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9321" y="1926573"/>
            <a:ext cx="977900" cy="4181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38" name="Straight Arrow Connector 137"/>
          <p:cNvCxnSpPr>
            <a:stCxn id="49" idx="0"/>
            <a:endCxn id="33" idx="2"/>
          </p:cNvCxnSpPr>
          <p:nvPr/>
        </p:nvCxnSpPr>
        <p:spPr>
          <a:xfrm flipH="1" flipV="1">
            <a:off x="5688271" y="2344768"/>
            <a:ext cx="1805760" cy="535210"/>
          </a:xfrm>
          <a:prstGeom prst="straightConnector1">
            <a:avLst/>
          </a:prstGeom>
          <a:ln w="25400">
            <a:solidFill>
              <a:schemeClr val="tx2">
                <a:lumMod val="20000"/>
                <a:lumOff val="80000"/>
              </a:schemeClr>
            </a:solidFill>
            <a:headEnd type="none"/>
            <a:tailEnd type="none"/>
          </a:ln>
        </p:spPr>
        <p:style>
          <a:lnRef idx="2">
            <a:schemeClr val="accent1"/>
          </a:lnRef>
          <a:fillRef idx="0">
            <a:schemeClr val="accent1"/>
          </a:fillRef>
          <a:effectRef idx="1">
            <a:schemeClr val="accent1"/>
          </a:effectRef>
          <a:fontRef idx="minor">
            <a:schemeClr val="tx1"/>
          </a:fontRef>
        </p:style>
      </p:cxnSp>
      <p:pic>
        <p:nvPicPr>
          <p:cNvPr id="49"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5081" y="2879978"/>
            <a:ext cx="977900" cy="4181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0"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081" y="3831573"/>
            <a:ext cx="977900" cy="4181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 name="Picture 150" descr="MC90043484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6880" y="4745972"/>
            <a:ext cx="533400" cy="685800"/>
          </a:xfrm>
          <a:prstGeom prst="rect">
            <a:avLst/>
          </a:prstGeom>
        </p:spPr>
      </p:pic>
      <p:pic>
        <p:nvPicPr>
          <p:cNvPr id="52" name="Picture 151" descr="MC90043484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0280" y="4745972"/>
            <a:ext cx="533400" cy="685800"/>
          </a:xfrm>
          <a:prstGeom prst="rect">
            <a:avLst/>
          </a:prstGeom>
        </p:spPr>
      </p:pic>
      <p:cxnSp>
        <p:nvCxnSpPr>
          <p:cNvPr id="53" name="Straight Arrow Connector 152"/>
          <p:cNvCxnSpPr>
            <a:stCxn id="50" idx="0"/>
            <a:endCxn id="49" idx="2"/>
          </p:cNvCxnSpPr>
          <p:nvPr/>
        </p:nvCxnSpPr>
        <p:spPr>
          <a:xfrm flipV="1">
            <a:off x="6732031" y="3298172"/>
            <a:ext cx="762000" cy="533400"/>
          </a:xfrm>
          <a:prstGeom prst="straightConnector1">
            <a:avLst/>
          </a:prstGeom>
          <a:ln w="25400">
            <a:solidFill>
              <a:schemeClr val="tx2">
                <a:lumMod val="20000"/>
                <a:lumOff val="80000"/>
              </a:schemeClr>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4" name="Straight Arrow Connector 153"/>
          <p:cNvCxnSpPr>
            <a:stCxn id="50" idx="2"/>
            <a:endCxn id="52" idx="0"/>
          </p:cNvCxnSpPr>
          <p:nvPr/>
        </p:nvCxnSpPr>
        <p:spPr>
          <a:xfrm>
            <a:off x="6732030" y="4249768"/>
            <a:ext cx="234951" cy="496205"/>
          </a:xfrm>
          <a:prstGeom prst="straightConnector1">
            <a:avLst/>
          </a:prstGeom>
          <a:ln w="25400">
            <a:solidFill>
              <a:schemeClr val="tx2">
                <a:lumMod val="20000"/>
                <a:lumOff val="80000"/>
              </a:schemeClr>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5" name="Straight Arrow Connector 154"/>
          <p:cNvCxnSpPr>
            <a:stCxn id="51" idx="0"/>
            <a:endCxn id="50" idx="2"/>
          </p:cNvCxnSpPr>
          <p:nvPr/>
        </p:nvCxnSpPr>
        <p:spPr>
          <a:xfrm flipV="1">
            <a:off x="6433580" y="4249768"/>
            <a:ext cx="298451" cy="496205"/>
          </a:xfrm>
          <a:prstGeom prst="straightConnector1">
            <a:avLst/>
          </a:prstGeom>
          <a:ln w="25400">
            <a:solidFill>
              <a:schemeClr val="tx2">
                <a:lumMod val="20000"/>
                <a:lumOff val="80000"/>
              </a:schemeClr>
            </a:solidFill>
            <a:headEnd type="none"/>
            <a:tailEnd type="none"/>
          </a:ln>
        </p:spPr>
        <p:style>
          <a:lnRef idx="2">
            <a:schemeClr val="accent1"/>
          </a:lnRef>
          <a:fillRef idx="0">
            <a:schemeClr val="accent1"/>
          </a:fillRef>
          <a:effectRef idx="1">
            <a:schemeClr val="accent1"/>
          </a:effectRef>
          <a:fontRef idx="minor">
            <a:schemeClr val="tx1"/>
          </a:fontRef>
        </p:style>
      </p:cxnSp>
      <p:pic>
        <p:nvPicPr>
          <p:cNvPr id="56"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9881" y="3831573"/>
            <a:ext cx="977900" cy="4181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7" name="Picture 156" descr="MC90043484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3680" y="4745972"/>
            <a:ext cx="533400" cy="685800"/>
          </a:xfrm>
          <a:prstGeom prst="rect">
            <a:avLst/>
          </a:prstGeom>
        </p:spPr>
      </p:pic>
      <p:pic>
        <p:nvPicPr>
          <p:cNvPr id="58" name="Picture 157" descr="MC90043484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7080" y="4745972"/>
            <a:ext cx="533400" cy="685800"/>
          </a:xfrm>
          <a:prstGeom prst="rect">
            <a:avLst/>
          </a:prstGeom>
        </p:spPr>
      </p:pic>
      <p:cxnSp>
        <p:nvCxnSpPr>
          <p:cNvPr id="59" name="Straight Arrow Connector 158"/>
          <p:cNvCxnSpPr>
            <a:stCxn id="56" idx="2"/>
            <a:endCxn id="58" idx="0"/>
          </p:cNvCxnSpPr>
          <p:nvPr/>
        </p:nvCxnSpPr>
        <p:spPr>
          <a:xfrm>
            <a:off x="7798830" y="4249768"/>
            <a:ext cx="234951" cy="496205"/>
          </a:xfrm>
          <a:prstGeom prst="straightConnector1">
            <a:avLst/>
          </a:prstGeom>
          <a:ln w="25400">
            <a:solidFill>
              <a:schemeClr val="tx2">
                <a:lumMod val="20000"/>
                <a:lumOff val="80000"/>
              </a:schemeClr>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60" name="Straight Arrow Connector 159"/>
          <p:cNvCxnSpPr>
            <a:stCxn id="57" idx="0"/>
            <a:endCxn id="56" idx="2"/>
          </p:cNvCxnSpPr>
          <p:nvPr/>
        </p:nvCxnSpPr>
        <p:spPr>
          <a:xfrm flipV="1">
            <a:off x="7500380" y="4249768"/>
            <a:ext cx="298451" cy="496205"/>
          </a:xfrm>
          <a:prstGeom prst="straightConnector1">
            <a:avLst/>
          </a:prstGeom>
          <a:ln w="25400">
            <a:solidFill>
              <a:schemeClr val="tx2">
                <a:lumMod val="20000"/>
                <a:lumOff val="80000"/>
              </a:schemeClr>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61" name="Straight Arrow Connector 160"/>
          <p:cNvCxnSpPr>
            <a:stCxn id="56" idx="0"/>
            <a:endCxn id="49" idx="2"/>
          </p:cNvCxnSpPr>
          <p:nvPr/>
        </p:nvCxnSpPr>
        <p:spPr>
          <a:xfrm flipH="1" flipV="1">
            <a:off x="7494031" y="3298172"/>
            <a:ext cx="304800" cy="533400"/>
          </a:xfrm>
          <a:prstGeom prst="straightConnector1">
            <a:avLst/>
          </a:prstGeom>
          <a:ln w="25400">
            <a:solidFill>
              <a:schemeClr val="tx2">
                <a:lumMod val="20000"/>
                <a:lumOff val="80000"/>
              </a:schemeClr>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62" name="Straight Arrow Connector 167"/>
          <p:cNvCxnSpPr>
            <a:stCxn id="5" idx="0"/>
            <a:endCxn id="33" idx="2"/>
          </p:cNvCxnSpPr>
          <p:nvPr/>
        </p:nvCxnSpPr>
        <p:spPr>
          <a:xfrm flipV="1">
            <a:off x="1518791" y="2344768"/>
            <a:ext cx="4169480" cy="535210"/>
          </a:xfrm>
          <a:prstGeom prst="straightConnector1">
            <a:avLst/>
          </a:prstGeom>
          <a:ln w="25400">
            <a:solidFill>
              <a:schemeClr val="tx2">
                <a:lumMod val="20000"/>
                <a:lumOff val="80000"/>
              </a:schemeClr>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63" name="Straight Arrow Connector 170"/>
          <p:cNvCxnSpPr>
            <a:stCxn id="20" idx="0"/>
            <a:endCxn id="33" idx="2"/>
          </p:cNvCxnSpPr>
          <p:nvPr/>
        </p:nvCxnSpPr>
        <p:spPr>
          <a:xfrm flipV="1">
            <a:off x="3728591" y="2344768"/>
            <a:ext cx="1959680" cy="535210"/>
          </a:xfrm>
          <a:prstGeom prst="straightConnector1">
            <a:avLst/>
          </a:prstGeom>
          <a:ln w="25400">
            <a:solidFill>
              <a:schemeClr val="tx2">
                <a:lumMod val="20000"/>
                <a:lumOff val="80000"/>
              </a:schemeClr>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65" name="Straight Arrow Connector 176"/>
          <p:cNvCxnSpPr>
            <a:stCxn id="49" idx="0"/>
            <a:endCxn id="4" idx="2"/>
          </p:cNvCxnSpPr>
          <p:nvPr/>
        </p:nvCxnSpPr>
        <p:spPr>
          <a:xfrm flipH="1" flipV="1">
            <a:off x="3478471" y="2344768"/>
            <a:ext cx="4015560" cy="535210"/>
          </a:xfrm>
          <a:prstGeom prst="straightConnector1">
            <a:avLst/>
          </a:prstGeom>
          <a:ln w="25400">
            <a:solidFill>
              <a:schemeClr val="tx2">
                <a:lumMod val="20000"/>
                <a:lumOff val="80000"/>
              </a:schemeClr>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66" name="Text Box 14"/>
          <p:cNvSpPr txBox="1">
            <a:spLocks noChangeArrowheads="1"/>
          </p:cNvSpPr>
          <p:nvPr/>
        </p:nvSpPr>
        <p:spPr bwMode="auto">
          <a:xfrm>
            <a:off x="4284920" y="1850373"/>
            <a:ext cx="762000" cy="461665"/>
          </a:xfrm>
          <a:prstGeom prst="rect">
            <a:avLst/>
          </a:prstGeom>
          <a:noFill/>
          <a:ln>
            <a:noFill/>
          </a:ln>
          <a:effectLst/>
          <a:extLst>
            <a:ext uri="{909E8E84-426E-40dd-AFC4-6F175D3DCCD1}">
              <a14:hiddenFill xmlns="" xmlns:a14="http://schemas.microsoft.com/office/drawing/2010/main">
                <a:solidFill>
                  <a:srgbClr val="FF0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eaLnBrk="0" hangingPunct="0"/>
            <a:r>
              <a:rPr lang="en-US" sz="2400" dirty="0" smtClean="0">
                <a:solidFill>
                  <a:srgbClr val="0000FF"/>
                </a:solidFill>
                <a:latin typeface="Times New Roman" charset="0"/>
              </a:rPr>
              <a:t>….</a:t>
            </a:r>
            <a:endParaRPr lang="en-US" sz="2400" b="0" dirty="0">
              <a:solidFill>
                <a:srgbClr val="0000FF"/>
              </a:solidFill>
              <a:latin typeface="Times New Roman" charset="0"/>
            </a:endParaRPr>
          </a:p>
        </p:txBody>
      </p:sp>
      <p:sp>
        <p:nvSpPr>
          <p:cNvPr id="68" name="Text Box 14"/>
          <p:cNvSpPr txBox="1">
            <a:spLocks noChangeArrowheads="1"/>
          </p:cNvSpPr>
          <p:nvPr/>
        </p:nvSpPr>
        <p:spPr bwMode="auto">
          <a:xfrm>
            <a:off x="4628882" y="2737644"/>
            <a:ext cx="1140878" cy="461665"/>
          </a:xfrm>
          <a:prstGeom prst="rect">
            <a:avLst/>
          </a:prstGeom>
          <a:noFill/>
          <a:ln>
            <a:noFill/>
          </a:ln>
          <a:effectLst/>
          <a:extLst>
            <a:ext uri="{909E8E84-426E-40dd-AFC4-6F175D3DCCD1}">
              <a14:hiddenFill xmlns="" xmlns:a14="http://schemas.microsoft.com/office/drawing/2010/main">
                <a:solidFill>
                  <a:srgbClr val="FF0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eaLnBrk="0" hangingPunct="0"/>
            <a:r>
              <a:rPr lang="en-US" sz="2400" dirty="0" smtClean="0">
                <a:solidFill>
                  <a:srgbClr val="0000FF"/>
                </a:solidFill>
                <a:latin typeface="Times New Roman" charset="0"/>
              </a:rPr>
              <a:t>….</a:t>
            </a:r>
            <a:endParaRPr lang="en-US" sz="2400" b="0" dirty="0">
              <a:solidFill>
                <a:srgbClr val="0000FF"/>
              </a:solidFill>
              <a:latin typeface="Times New Roman" charset="0"/>
            </a:endParaRPr>
          </a:p>
        </p:txBody>
      </p:sp>
      <p:sp>
        <p:nvSpPr>
          <p:cNvPr id="73" name="圆角矩形 72"/>
          <p:cNvSpPr/>
          <p:nvPr/>
        </p:nvSpPr>
        <p:spPr>
          <a:xfrm>
            <a:off x="6321557" y="1675928"/>
            <a:ext cx="2514603" cy="74294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400" dirty="0">
                <a:solidFill>
                  <a:srgbClr val="000000"/>
                </a:solidFill>
                <a:latin typeface="华文中宋"/>
                <a:ea typeface="华文中宋"/>
                <a:cs typeface="华文中宋"/>
              </a:rPr>
              <a:t>拓扑规律</a:t>
            </a:r>
            <a:endParaRPr lang="en-US" altLang="zh-CN" sz="2400" dirty="0">
              <a:solidFill>
                <a:srgbClr val="000000"/>
              </a:solidFill>
              <a:latin typeface="华文中宋"/>
              <a:ea typeface="华文中宋"/>
              <a:cs typeface="华文中宋"/>
            </a:endParaRPr>
          </a:p>
          <a:p>
            <a:r>
              <a:rPr lang="zh-CN" altLang="en-US" sz="2400" dirty="0" smtClean="0">
                <a:solidFill>
                  <a:srgbClr val="000000"/>
                </a:solidFill>
                <a:latin typeface="华文中宋"/>
                <a:ea typeface="华文中宋"/>
                <a:cs typeface="华文中宋"/>
              </a:rPr>
              <a:t>高带宽</a:t>
            </a:r>
            <a:r>
              <a:rPr lang="zh-CN" altLang="zh-CN" sz="2400" dirty="0">
                <a:solidFill>
                  <a:srgbClr val="000000"/>
                </a:solidFill>
                <a:latin typeface="华文中宋"/>
                <a:ea typeface="华文中宋"/>
                <a:cs typeface="华文中宋"/>
              </a:rPr>
              <a:t>、</a:t>
            </a:r>
            <a:r>
              <a:rPr lang="zh-CN" altLang="en-US" sz="2400" dirty="0" smtClean="0">
                <a:solidFill>
                  <a:srgbClr val="000000"/>
                </a:solidFill>
                <a:latin typeface="华文中宋"/>
                <a:ea typeface="华文中宋"/>
                <a:cs typeface="华文中宋"/>
              </a:rPr>
              <a:t>低延时</a:t>
            </a:r>
            <a:endParaRPr lang="en-US" altLang="zh-CN" sz="2400" dirty="0">
              <a:solidFill>
                <a:srgbClr val="000000"/>
              </a:solidFill>
              <a:latin typeface="华文中宋"/>
              <a:ea typeface="华文中宋"/>
              <a:cs typeface="华文中宋"/>
            </a:endParaRPr>
          </a:p>
        </p:txBody>
      </p:sp>
      <p:sp>
        <p:nvSpPr>
          <p:cNvPr id="74" name="圆角矩形 73"/>
          <p:cNvSpPr/>
          <p:nvPr/>
        </p:nvSpPr>
        <p:spPr>
          <a:xfrm>
            <a:off x="695447" y="5861991"/>
            <a:ext cx="3589473" cy="584675"/>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zh-CN" altLang="en-US" sz="2400" dirty="0" smtClean="0">
                <a:solidFill>
                  <a:srgbClr val="000000"/>
                </a:solidFill>
                <a:latin typeface="华文中宋"/>
                <a:ea typeface="华文中宋"/>
                <a:cs typeface="华文中宋"/>
              </a:rPr>
              <a:t>虚拟化，虚拟机实时迁</a:t>
            </a:r>
            <a:r>
              <a:rPr lang="zh-CN" altLang="en-US" sz="2400" dirty="0">
                <a:solidFill>
                  <a:srgbClr val="000000"/>
                </a:solidFill>
                <a:latin typeface="华文中宋"/>
                <a:ea typeface="华文中宋"/>
                <a:cs typeface="华文中宋"/>
              </a:rPr>
              <a:t>移</a:t>
            </a:r>
            <a:endParaRPr lang="en-US" altLang="zh-CN" sz="2400" dirty="0">
              <a:solidFill>
                <a:srgbClr val="000000"/>
              </a:solidFill>
              <a:latin typeface="华文中宋"/>
              <a:ea typeface="华文中宋"/>
              <a:cs typeface="华文中宋"/>
            </a:endParaRPr>
          </a:p>
        </p:txBody>
      </p:sp>
      <p:sp>
        <p:nvSpPr>
          <p:cNvPr id="77" name="圆角矩形 76"/>
          <p:cNvSpPr/>
          <p:nvPr/>
        </p:nvSpPr>
        <p:spPr>
          <a:xfrm>
            <a:off x="38481" y="5092745"/>
            <a:ext cx="725040" cy="519583"/>
          </a:xfrm>
          <a:prstGeom prst="roundRect">
            <a:avLst/>
          </a:prstGeom>
          <a:ln/>
        </p:spPr>
        <p:style>
          <a:lnRef idx="1">
            <a:schemeClr val="accent2"/>
          </a:lnRef>
          <a:fillRef idx="3">
            <a:schemeClr val="accent2"/>
          </a:fillRef>
          <a:effectRef idx="2">
            <a:schemeClr val="accent2"/>
          </a:effectRef>
          <a:fontRef idx="minor">
            <a:schemeClr val="lt1"/>
          </a:fontRef>
        </p:style>
        <p:txBody>
          <a:bodyPr/>
          <a:lstStyle/>
          <a:p>
            <a:pPr algn="ctr"/>
            <a:r>
              <a:rPr lang="en-US" altLang="zh-CN" sz="2400" dirty="0" smtClean="0">
                <a:solidFill>
                  <a:srgbClr val="000000"/>
                </a:solidFill>
              </a:rPr>
              <a:t>VM</a:t>
            </a:r>
            <a:endParaRPr lang="zh-CN" altLang="en-US" sz="2400" dirty="0">
              <a:solidFill>
                <a:srgbClr val="000000"/>
              </a:solidFill>
            </a:endParaRPr>
          </a:p>
        </p:txBody>
      </p:sp>
      <p:sp>
        <p:nvSpPr>
          <p:cNvPr id="78" name="内容占位符 2"/>
          <p:cNvSpPr>
            <a:spLocks noGrp="1"/>
          </p:cNvSpPr>
          <p:nvPr>
            <p:ph sz="quarter" idx="1"/>
          </p:nvPr>
        </p:nvSpPr>
        <p:spPr>
          <a:xfrm>
            <a:off x="305469" y="1221701"/>
            <a:ext cx="8649621" cy="721920"/>
          </a:xfrm>
        </p:spPr>
        <p:txBody>
          <a:bodyPr/>
          <a:lstStyle/>
          <a:p>
            <a:r>
              <a:rPr lang="zh-CN" altLang="en-US" dirty="0"/>
              <a:t>数据中心网络有很多独有的特征</a:t>
            </a:r>
            <a:endParaRPr lang="en-US" altLang="zh-CN" dirty="0"/>
          </a:p>
          <a:p>
            <a:pPr lvl="8"/>
            <a:endParaRPr kumimoji="1" lang="zh-CN" altLang="en-US" dirty="0"/>
          </a:p>
        </p:txBody>
      </p:sp>
      <p:grpSp>
        <p:nvGrpSpPr>
          <p:cNvPr id="34" name="组 33"/>
          <p:cNvGrpSpPr/>
          <p:nvPr/>
        </p:nvGrpSpPr>
        <p:grpSpPr>
          <a:xfrm>
            <a:off x="442534" y="2290009"/>
            <a:ext cx="7677096" cy="2540178"/>
            <a:chOff x="442534" y="2290009"/>
            <a:chExt cx="7677096" cy="2540178"/>
          </a:xfrm>
        </p:grpSpPr>
        <p:sp>
          <p:nvSpPr>
            <p:cNvPr id="98" name="任意形状 97"/>
            <p:cNvSpPr/>
            <p:nvPr/>
          </p:nvSpPr>
          <p:spPr>
            <a:xfrm>
              <a:off x="442534" y="2290009"/>
              <a:ext cx="7677096" cy="2501691"/>
            </a:xfrm>
            <a:custGeom>
              <a:avLst/>
              <a:gdLst>
                <a:gd name="connsiteX0" fmla="*/ 19240 w 7677096"/>
                <a:gd name="connsiteY0" fmla="*/ 2501691 h 2501691"/>
                <a:gd name="connsiteX1" fmla="*/ 0 w 7677096"/>
                <a:gd name="connsiteY1" fmla="*/ 2405472 h 2501691"/>
                <a:gd name="connsiteX2" fmla="*/ 57721 w 7677096"/>
                <a:gd name="connsiteY2" fmla="*/ 2290009 h 2501691"/>
                <a:gd name="connsiteX3" fmla="*/ 76962 w 7677096"/>
                <a:gd name="connsiteY3" fmla="*/ 2232278 h 2501691"/>
                <a:gd name="connsiteX4" fmla="*/ 134683 w 7677096"/>
                <a:gd name="connsiteY4" fmla="*/ 2155303 h 2501691"/>
                <a:gd name="connsiteX5" fmla="*/ 211644 w 7677096"/>
                <a:gd name="connsiteY5" fmla="*/ 2039840 h 2501691"/>
                <a:gd name="connsiteX6" fmla="*/ 288606 w 7677096"/>
                <a:gd name="connsiteY6" fmla="*/ 1905134 h 2501691"/>
                <a:gd name="connsiteX7" fmla="*/ 346327 w 7677096"/>
                <a:gd name="connsiteY7" fmla="*/ 1789671 h 2501691"/>
                <a:gd name="connsiteX8" fmla="*/ 404048 w 7677096"/>
                <a:gd name="connsiteY8" fmla="*/ 1751184 h 2501691"/>
                <a:gd name="connsiteX9" fmla="*/ 442529 w 7677096"/>
                <a:gd name="connsiteY9" fmla="*/ 1693452 h 2501691"/>
                <a:gd name="connsiteX10" fmla="*/ 500250 w 7677096"/>
                <a:gd name="connsiteY10" fmla="*/ 1635721 h 2501691"/>
                <a:gd name="connsiteX11" fmla="*/ 538731 w 7677096"/>
                <a:gd name="connsiteY11" fmla="*/ 1558746 h 2501691"/>
                <a:gd name="connsiteX12" fmla="*/ 615693 w 7677096"/>
                <a:gd name="connsiteY12" fmla="*/ 1462527 h 2501691"/>
                <a:gd name="connsiteX13" fmla="*/ 750376 w 7677096"/>
                <a:gd name="connsiteY13" fmla="*/ 1327821 h 2501691"/>
                <a:gd name="connsiteX14" fmla="*/ 846578 w 7677096"/>
                <a:gd name="connsiteY14" fmla="*/ 1193114 h 2501691"/>
                <a:gd name="connsiteX15" fmla="*/ 904299 w 7677096"/>
                <a:gd name="connsiteY15" fmla="*/ 1135383 h 2501691"/>
                <a:gd name="connsiteX16" fmla="*/ 962020 w 7677096"/>
                <a:gd name="connsiteY16" fmla="*/ 1058408 h 2501691"/>
                <a:gd name="connsiteX17" fmla="*/ 1019741 w 7677096"/>
                <a:gd name="connsiteY17" fmla="*/ 962189 h 2501691"/>
                <a:gd name="connsiteX18" fmla="*/ 1077462 w 7677096"/>
                <a:gd name="connsiteY18" fmla="*/ 923701 h 2501691"/>
                <a:gd name="connsiteX19" fmla="*/ 1192905 w 7677096"/>
                <a:gd name="connsiteY19" fmla="*/ 808239 h 2501691"/>
                <a:gd name="connsiteX20" fmla="*/ 1212145 w 7677096"/>
                <a:gd name="connsiteY20" fmla="*/ 750507 h 2501691"/>
                <a:gd name="connsiteX21" fmla="*/ 1269866 w 7677096"/>
                <a:gd name="connsiteY21" fmla="*/ 731264 h 2501691"/>
                <a:gd name="connsiteX22" fmla="*/ 1327588 w 7677096"/>
                <a:gd name="connsiteY22" fmla="*/ 692776 h 2501691"/>
                <a:gd name="connsiteX23" fmla="*/ 1423790 w 7677096"/>
                <a:gd name="connsiteY23" fmla="*/ 577313 h 2501691"/>
                <a:gd name="connsiteX24" fmla="*/ 1539232 w 7677096"/>
                <a:gd name="connsiteY24" fmla="*/ 500338 h 2501691"/>
                <a:gd name="connsiteX25" fmla="*/ 1596953 w 7677096"/>
                <a:gd name="connsiteY25" fmla="*/ 461851 h 2501691"/>
                <a:gd name="connsiteX26" fmla="*/ 1693155 w 7677096"/>
                <a:gd name="connsiteY26" fmla="*/ 404119 h 2501691"/>
                <a:gd name="connsiteX27" fmla="*/ 1904800 w 7677096"/>
                <a:gd name="connsiteY27" fmla="*/ 288657 h 2501691"/>
                <a:gd name="connsiteX28" fmla="*/ 1981761 w 7677096"/>
                <a:gd name="connsiteY28" fmla="*/ 250169 h 2501691"/>
                <a:gd name="connsiteX29" fmla="*/ 2039482 w 7677096"/>
                <a:gd name="connsiteY29" fmla="*/ 230925 h 2501691"/>
                <a:gd name="connsiteX30" fmla="*/ 2154925 w 7677096"/>
                <a:gd name="connsiteY30" fmla="*/ 173194 h 2501691"/>
                <a:gd name="connsiteX31" fmla="*/ 2270367 w 7677096"/>
                <a:gd name="connsiteY31" fmla="*/ 153950 h 2501691"/>
                <a:gd name="connsiteX32" fmla="*/ 2482012 w 7677096"/>
                <a:gd name="connsiteY32" fmla="*/ 115463 h 2501691"/>
                <a:gd name="connsiteX33" fmla="*/ 2635935 w 7677096"/>
                <a:gd name="connsiteY33" fmla="*/ 76975 h 2501691"/>
                <a:gd name="connsiteX34" fmla="*/ 2847579 w 7677096"/>
                <a:gd name="connsiteY34" fmla="*/ 57731 h 2501691"/>
                <a:gd name="connsiteX35" fmla="*/ 2982262 w 7677096"/>
                <a:gd name="connsiteY35" fmla="*/ 38488 h 2501691"/>
                <a:gd name="connsiteX36" fmla="*/ 3193906 w 7677096"/>
                <a:gd name="connsiteY36" fmla="*/ 0 h 2501691"/>
                <a:gd name="connsiteX37" fmla="*/ 3848080 w 7677096"/>
                <a:gd name="connsiteY37" fmla="*/ 19244 h 2501691"/>
                <a:gd name="connsiteX38" fmla="*/ 4078965 w 7677096"/>
                <a:gd name="connsiteY38" fmla="*/ 57731 h 2501691"/>
                <a:gd name="connsiteX39" fmla="*/ 4252128 w 7677096"/>
                <a:gd name="connsiteY39" fmla="*/ 76975 h 2501691"/>
                <a:gd name="connsiteX40" fmla="*/ 4540734 w 7677096"/>
                <a:gd name="connsiteY40" fmla="*/ 134707 h 2501691"/>
                <a:gd name="connsiteX41" fmla="*/ 4733138 w 7677096"/>
                <a:gd name="connsiteY41" fmla="*/ 173194 h 2501691"/>
                <a:gd name="connsiteX42" fmla="*/ 4944783 w 7677096"/>
                <a:gd name="connsiteY42" fmla="*/ 192438 h 2501691"/>
                <a:gd name="connsiteX43" fmla="*/ 5137187 w 7677096"/>
                <a:gd name="connsiteY43" fmla="*/ 211682 h 2501691"/>
                <a:gd name="connsiteX44" fmla="*/ 5329591 w 7677096"/>
                <a:gd name="connsiteY44" fmla="*/ 250169 h 2501691"/>
                <a:gd name="connsiteX45" fmla="*/ 5406552 w 7677096"/>
                <a:gd name="connsiteY45" fmla="*/ 269413 h 2501691"/>
                <a:gd name="connsiteX46" fmla="*/ 5598956 w 7677096"/>
                <a:gd name="connsiteY46" fmla="*/ 288657 h 2501691"/>
                <a:gd name="connsiteX47" fmla="*/ 5829841 w 7677096"/>
                <a:gd name="connsiteY47" fmla="*/ 327144 h 2501691"/>
                <a:gd name="connsiteX48" fmla="*/ 5945284 w 7677096"/>
                <a:gd name="connsiteY48" fmla="*/ 365632 h 2501691"/>
                <a:gd name="connsiteX49" fmla="*/ 6041486 w 7677096"/>
                <a:gd name="connsiteY49" fmla="*/ 384876 h 2501691"/>
                <a:gd name="connsiteX50" fmla="*/ 6156928 w 7677096"/>
                <a:gd name="connsiteY50" fmla="*/ 423363 h 2501691"/>
                <a:gd name="connsiteX51" fmla="*/ 6214649 w 7677096"/>
                <a:gd name="connsiteY51" fmla="*/ 442607 h 2501691"/>
                <a:gd name="connsiteX52" fmla="*/ 6387813 w 7677096"/>
                <a:gd name="connsiteY52" fmla="*/ 481094 h 2501691"/>
                <a:gd name="connsiteX53" fmla="*/ 6445534 w 7677096"/>
                <a:gd name="connsiteY53" fmla="*/ 500338 h 2501691"/>
                <a:gd name="connsiteX54" fmla="*/ 6560976 w 7677096"/>
                <a:gd name="connsiteY54" fmla="*/ 519582 h 2501691"/>
                <a:gd name="connsiteX55" fmla="*/ 6637938 w 7677096"/>
                <a:gd name="connsiteY55" fmla="*/ 538826 h 2501691"/>
                <a:gd name="connsiteX56" fmla="*/ 6695659 w 7677096"/>
                <a:gd name="connsiteY56" fmla="*/ 596557 h 2501691"/>
                <a:gd name="connsiteX57" fmla="*/ 6791861 w 7677096"/>
                <a:gd name="connsiteY57" fmla="*/ 615801 h 2501691"/>
                <a:gd name="connsiteX58" fmla="*/ 6868823 w 7677096"/>
                <a:gd name="connsiteY58" fmla="*/ 635045 h 2501691"/>
                <a:gd name="connsiteX59" fmla="*/ 7061227 w 7677096"/>
                <a:gd name="connsiteY59" fmla="*/ 692776 h 2501691"/>
                <a:gd name="connsiteX60" fmla="*/ 7272871 w 7677096"/>
                <a:gd name="connsiteY60" fmla="*/ 885214 h 2501691"/>
                <a:gd name="connsiteX61" fmla="*/ 7330592 w 7677096"/>
                <a:gd name="connsiteY61" fmla="*/ 942945 h 2501691"/>
                <a:gd name="connsiteX62" fmla="*/ 7407554 w 7677096"/>
                <a:gd name="connsiteY62" fmla="*/ 1058408 h 2501691"/>
                <a:gd name="connsiteX63" fmla="*/ 7426794 w 7677096"/>
                <a:gd name="connsiteY63" fmla="*/ 1116139 h 2501691"/>
                <a:gd name="connsiteX64" fmla="*/ 7503756 w 7677096"/>
                <a:gd name="connsiteY64" fmla="*/ 1231602 h 2501691"/>
                <a:gd name="connsiteX65" fmla="*/ 7542237 w 7677096"/>
                <a:gd name="connsiteY65" fmla="*/ 1347064 h 2501691"/>
                <a:gd name="connsiteX66" fmla="*/ 7561477 w 7677096"/>
                <a:gd name="connsiteY66" fmla="*/ 1404796 h 2501691"/>
                <a:gd name="connsiteX67" fmla="*/ 7580718 w 7677096"/>
                <a:gd name="connsiteY67" fmla="*/ 1481771 h 2501691"/>
                <a:gd name="connsiteX68" fmla="*/ 7619198 w 7677096"/>
                <a:gd name="connsiteY68" fmla="*/ 1597233 h 2501691"/>
                <a:gd name="connsiteX69" fmla="*/ 7638439 w 7677096"/>
                <a:gd name="connsiteY69" fmla="*/ 1731940 h 2501691"/>
                <a:gd name="connsiteX70" fmla="*/ 7657679 w 7677096"/>
                <a:gd name="connsiteY70" fmla="*/ 1847402 h 2501691"/>
                <a:gd name="connsiteX71" fmla="*/ 7676920 w 7677096"/>
                <a:gd name="connsiteY71" fmla="*/ 2463203 h 2501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7677096" h="2501691">
                  <a:moveTo>
                    <a:pt x="19240" y="2501691"/>
                  </a:moveTo>
                  <a:cubicBezTo>
                    <a:pt x="12827" y="2469618"/>
                    <a:pt x="0" y="2438180"/>
                    <a:pt x="0" y="2405472"/>
                  </a:cubicBezTo>
                  <a:cubicBezTo>
                    <a:pt x="0" y="2357102"/>
                    <a:pt x="38263" y="2328931"/>
                    <a:pt x="57721" y="2290009"/>
                  </a:cubicBezTo>
                  <a:cubicBezTo>
                    <a:pt x="66791" y="2271866"/>
                    <a:pt x="66899" y="2249890"/>
                    <a:pt x="76962" y="2232278"/>
                  </a:cubicBezTo>
                  <a:cubicBezTo>
                    <a:pt x="92872" y="2204432"/>
                    <a:pt x="116294" y="2181578"/>
                    <a:pt x="134683" y="2155303"/>
                  </a:cubicBezTo>
                  <a:cubicBezTo>
                    <a:pt x="161205" y="2117408"/>
                    <a:pt x="187406" y="2079234"/>
                    <a:pt x="211644" y="2039840"/>
                  </a:cubicBezTo>
                  <a:cubicBezTo>
                    <a:pt x="238744" y="1995795"/>
                    <a:pt x="264092" y="1950668"/>
                    <a:pt x="288606" y="1905134"/>
                  </a:cubicBezTo>
                  <a:cubicBezTo>
                    <a:pt x="309003" y="1867247"/>
                    <a:pt x="320513" y="1824096"/>
                    <a:pt x="346327" y="1789671"/>
                  </a:cubicBezTo>
                  <a:cubicBezTo>
                    <a:pt x="360201" y="1771170"/>
                    <a:pt x="384808" y="1764013"/>
                    <a:pt x="404048" y="1751184"/>
                  </a:cubicBezTo>
                  <a:cubicBezTo>
                    <a:pt x="416875" y="1731940"/>
                    <a:pt x="427725" y="1711220"/>
                    <a:pt x="442529" y="1693452"/>
                  </a:cubicBezTo>
                  <a:cubicBezTo>
                    <a:pt x="459948" y="1672545"/>
                    <a:pt x="484435" y="1657866"/>
                    <a:pt x="500250" y="1635721"/>
                  </a:cubicBezTo>
                  <a:cubicBezTo>
                    <a:pt x="516921" y="1612377"/>
                    <a:pt x="522821" y="1582615"/>
                    <a:pt x="538731" y="1558746"/>
                  </a:cubicBezTo>
                  <a:cubicBezTo>
                    <a:pt x="561510" y="1524571"/>
                    <a:pt x="587943" y="1492805"/>
                    <a:pt x="615693" y="1462527"/>
                  </a:cubicBezTo>
                  <a:cubicBezTo>
                    <a:pt x="658595" y="1415717"/>
                    <a:pt x="715160" y="1380656"/>
                    <a:pt x="750376" y="1327821"/>
                  </a:cubicBezTo>
                  <a:cubicBezTo>
                    <a:pt x="780835" y="1282123"/>
                    <a:pt x="810771" y="1234896"/>
                    <a:pt x="846578" y="1193114"/>
                  </a:cubicBezTo>
                  <a:cubicBezTo>
                    <a:pt x="864286" y="1172451"/>
                    <a:pt x="886591" y="1156046"/>
                    <a:pt x="904299" y="1135383"/>
                  </a:cubicBezTo>
                  <a:cubicBezTo>
                    <a:pt x="925168" y="1111031"/>
                    <a:pt x="944232" y="1085094"/>
                    <a:pt x="962020" y="1058408"/>
                  </a:cubicBezTo>
                  <a:cubicBezTo>
                    <a:pt x="982764" y="1027286"/>
                    <a:pt x="995403" y="990588"/>
                    <a:pt x="1019741" y="962189"/>
                  </a:cubicBezTo>
                  <a:cubicBezTo>
                    <a:pt x="1034789" y="944630"/>
                    <a:pt x="1060179" y="939066"/>
                    <a:pt x="1077462" y="923701"/>
                  </a:cubicBezTo>
                  <a:cubicBezTo>
                    <a:pt x="1118137" y="887540"/>
                    <a:pt x="1192905" y="808239"/>
                    <a:pt x="1192905" y="808239"/>
                  </a:cubicBezTo>
                  <a:cubicBezTo>
                    <a:pt x="1199318" y="788995"/>
                    <a:pt x="1197803" y="764852"/>
                    <a:pt x="1212145" y="750507"/>
                  </a:cubicBezTo>
                  <a:cubicBezTo>
                    <a:pt x="1226485" y="736165"/>
                    <a:pt x="1251726" y="740335"/>
                    <a:pt x="1269866" y="731264"/>
                  </a:cubicBezTo>
                  <a:cubicBezTo>
                    <a:pt x="1290550" y="720921"/>
                    <a:pt x="1308347" y="705605"/>
                    <a:pt x="1327588" y="692776"/>
                  </a:cubicBezTo>
                  <a:cubicBezTo>
                    <a:pt x="1361792" y="641460"/>
                    <a:pt x="1372507" y="617207"/>
                    <a:pt x="1423790" y="577313"/>
                  </a:cubicBezTo>
                  <a:cubicBezTo>
                    <a:pt x="1460296" y="548915"/>
                    <a:pt x="1500751" y="525996"/>
                    <a:pt x="1539232" y="500338"/>
                  </a:cubicBezTo>
                  <a:cubicBezTo>
                    <a:pt x="1558472" y="487509"/>
                    <a:pt x="1577344" y="474109"/>
                    <a:pt x="1596953" y="461851"/>
                  </a:cubicBezTo>
                  <a:cubicBezTo>
                    <a:pt x="1628665" y="442027"/>
                    <a:pt x="1662039" y="424866"/>
                    <a:pt x="1693155" y="404119"/>
                  </a:cubicBezTo>
                  <a:cubicBezTo>
                    <a:pt x="1798607" y="333806"/>
                    <a:pt x="1730188" y="375978"/>
                    <a:pt x="1904800" y="288657"/>
                  </a:cubicBezTo>
                  <a:cubicBezTo>
                    <a:pt x="1930454" y="275828"/>
                    <a:pt x="1954551" y="259241"/>
                    <a:pt x="1981761" y="250169"/>
                  </a:cubicBezTo>
                  <a:cubicBezTo>
                    <a:pt x="2001001" y="243754"/>
                    <a:pt x="2021342" y="239996"/>
                    <a:pt x="2039482" y="230925"/>
                  </a:cubicBezTo>
                  <a:cubicBezTo>
                    <a:pt x="2122501" y="189409"/>
                    <a:pt x="2067879" y="192541"/>
                    <a:pt x="2154925" y="173194"/>
                  </a:cubicBezTo>
                  <a:cubicBezTo>
                    <a:pt x="2193007" y="164730"/>
                    <a:pt x="2231985" y="160930"/>
                    <a:pt x="2270367" y="153950"/>
                  </a:cubicBezTo>
                  <a:cubicBezTo>
                    <a:pt x="2566155" y="100162"/>
                    <a:pt x="2141854" y="172166"/>
                    <a:pt x="2482012" y="115463"/>
                  </a:cubicBezTo>
                  <a:cubicBezTo>
                    <a:pt x="2544838" y="94517"/>
                    <a:pt x="2561637" y="86264"/>
                    <a:pt x="2635935" y="76975"/>
                  </a:cubicBezTo>
                  <a:cubicBezTo>
                    <a:pt x="2706227" y="68187"/>
                    <a:pt x="2777173" y="65555"/>
                    <a:pt x="2847579" y="57731"/>
                  </a:cubicBezTo>
                  <a:cubicBezTo>
                    <a:pt x="2892652" y="52722"/>
                    <a:pt x="2937439" y="45385"/>
                    <a:pt x="2982262" y="38488"/>
                  </a:cubicBezTo>
                  <a:cubicBezTo>
                    <a:pt x="3088923" y="22076"/>
                    <a:pt x="3093852" y="20015"/>
                    <a:pt x="3193906" y="0"/>
                  </a:cubicBezTo>
                  <a:cubicBezTo>
                    <a:pt x="3411964" y="6415"/>
                    <a:pt x="3630390" y="5044"/>
                    <a:pt x="3848080" y="19244"/>
                  </a:cubicBezTo>
                  <a:cubicBezTo>
                    <a:pt x="3925938" y="24323"/>
                    <a:pt x="4001419" y="49113"/>
                    <a:pt x="4078965" y="57731"/>
                  </a:cubicBezTo>
                  <a:lnTo>
                    <a:pt x="4252128" y="76975"/>
                  </a:lnTo>
                  <a:cubicBezTo>
                    <a:pt x="4549750" y="151394"/>
                    <a:pt x="4268203" y="86605"/>
                    <a:pt x="4540734" y="134707"/>
                  </a:cubicBezTo>
                  <a:cubicBezTo>
                    <a:pt x="4605144" y="146075"/>
                    <a:pt x="4668390" y="163943"/>
                    <a:pt x="4733138" y="173194"/>
                  </a:cubicBezTo>
                  <a:cubicBezTo>
                    <a:pt x="4803265" y="183214"/>
                    <a:pt x="4874263" y="185721"/>
                    <a:pt x="4944783" y="192438"/>
                  </a:cubicBezTo>
                  <a:lnTo>
                    <a:pt x="5137187" y="211682"/>
                  </a:lnTo>
                  <a:cubicBezTo>
                    <a:pt x="5315964" y="256383"/>
                    <a:pt x="5093690" y="202980"/>
                    <a:pt x="5329591" y="250169"/>
                  </a:cubicBezTo>
                  <a:cubicBezTo>
                    <a:pt x="5355521" y="255356"/>
                    <a:pt x="5380374" y="265673"/>
                    <a:pt x="5406552" y="269413"/>
                  </a:cubicBezTo>
                  <a:cubicBezTo>
                    <a:pt x="5470359" y="278530"/>
                    <a:pt x="5534821" y="282242"/>
                    <a:pt x="5598956" y="288657"/>
                  </a:cubicBezTo>
                  <a:cubicBezTo>
                    <a:pt x="5756783" y="341275"/>
                    <a:pt x="5507636" y="262692"/>
                    <a:pt x="5829841" y="327144"/>
                  </a:cubicBezTo>
                  <a:cubicBezTo>
                    <a:pt x="5869616" y="335100"/>
                    <a:pt x="5905509" y="357675"/>
                    <a:pt x="5945284" y="365632"/>
                  </a:cubicBezTo>
                  <a:cubicBezTo>
                    <a:pt x="5977351" y="372047"/>
                    <a:pt x="6009936" y="376270"/>
                    <a:pt x="6041486" y="384876"/>
                  </a:cubicBezTo>
                  <a:cubicBezTo>
                    <a:pt x="6080619" y="395550"/>
                    <a:pt x="6118447" y="410534"/>
                    <a:pt x="6156928" y="423363"/>
                  </a:cubicBezTo>
                  <a:cubicBezTo>
                    <a:pt x="6176168" y="429778"/>
                    <a:pt x="6194762" y="438629"/>
                    <a:pt x="6214649" y="442607"/>
                  </a:cubicBezTo>
                  <a:cubicBezTo>
                    <a:pt x="6280760" y="455832"/>
                    <a:pt x="6324424" y="462980"/>
                    <a:pt x="6387813" y="481094"/>
                  </a:cubicBezTo>
                  <a:cubicBezTo>
                    <a:pt x="6407314" y="486667"/>
                    <a:pt x="6425736" y="495938"/>
                    <a:pt x="6445534" y="500338"/>
                  </a:cubicBezTo>
                  <a:cubicBezTo>
                    <a:pt x="6483616" y="508802"/>
                    <a:pt x="6522722" y="511930"/>
                    <a:pt x="6560976" y="519582"/>
                  </a:cubicBezTo>
                  <a:cubicBezTo>
                    <a:pt x="6586906" y="524769"/>
                    <a:pt x="6612284" y="532411"/>
                    <a:pt x="6637938" y="538826"/>
                  </a:cubicBezTo>
                  <a:cubicBezTo>
                    <a:pt x="6657178" y="558070"/>
                    <a:pt x="6671320" y="584386"/>
                    <a:pt x="6695659" y="596557"/>
                  </a:cubicBezTo>
                  <a:cubicBezTo>
                    <a:pt x="6724908" y="611184"/>
                    <a:pt x="6759937" y="608706"/>
                    <a:pt x="6791861" y="615801"/>
                  </a:cubicBezTo>
                  <a:cubicBezTo>
                    <a:pt x="6817675" y="621538"/>
                    <a:pt x="6843495" y="627445"/>
                    <a:pt x="6868823" y="635045"/>
                  </a:cubicBezTo>
                  <a:cubicBezTo>
                    <a:pt x="7103038" y="705321"/>
                    <a:pt x="6883837" y="648421"/>
                    <a:pt x="7061227" y="692776"/>
                  </a:cubicBezTo>
                  <a:cubicBezTo>
                    <a:pt x="7237356" y="810216"/>
                    <a:pt x="7126476" y="720490"/>
                    <a:pt x="7272871" y="885214"/>
                  </a:cubicBezTo>
                  <a:cubicBezTo>
                    <a:pt x="7290948" y="905554"/>
                    <a:pt x="7313887" y="921464"/>
                    <a:pt x="7330592" y="942945"/>
                  </a:cubicBezTo>
                  <a:cubicBezTo>
                    <a:pt x="7358986" y="979458"/>
                    <a:pt x="7407554" y="1058408"/>
                    <a:pt x="7407554" y="1058408"/>
                  </a:cubicBezTo>
                  <a:cubicBezTo>
                    <a:pt x="7413967" y="1077652"/>
                    <a:pt x="7416944" y="1098407"/>
                    <a:pt x="7426794" y="1116139"/>
                  </a:cubicBezTo>
                  <a:cubicBezTo>
                    <a:pt x="7449254" y="1156574"/>
                    <a:pt x="7503756" y="1231602"/>
                    <a:pt x="7503756" y="1231602"/>
                  </a:cubicBezTo>
                  <a:lnTo>
                    <a:pt x="7542237" y="1347064"/>
                  </a:lnTo>
                  <a:cubicBezTo>
                    <a:pt x="7548650" y="1366308"/>
                    <a:pt x="7556558" y="1385117"/>
                    <a:pt x="7561477" y="1404796"/>
                  </a:cubicBezTo>
                  <a:cubicBezTo>
                    <a:pt x="7567891" y="1430454"/>
                    <a:pt x="7573120" y="1456438"/>
                    <a:pt x="7580718" y="1481771"/>
                  </a:cubicBezTo>
                  <a:cubicBezTo>
                    <a:pt x="7592373" y="1520629"/>
                    <a:pt x="7619198" y="1597233"/>
                    <a:pt x="7619198" y="1597233"/>
                  </a:cubicBezTo>
                  <a:cubicBezTo>
                    <a:pt x="7625612" y="1642135"/>
                    <a:pt x="7631543" y="1687109"/>
                    <a:pt x="7638439" y="1731940"/>
                  </a:cubicBezTo>
                  <a:cubicBezTo>
                    <a:pt x="7644371" y="1770504"/>
                    <a:pt x="7654797" y="1808491"/>
                    <a:pt x="7657679" y="1847402"/>
                  </a:cubicBezTo>
                  <a:cubicBezTo>
                    <a:pt x="7680276" y="2152510"/>
                    <a:pt x="7676920" y="2205344"/>
                    <a:pt x="7676920" y="2463203"/>
                  </a:cubicBezTo>
                </a:path>
              </a:pathLst>
            </a:custGeom>
            <a:ln w="38100" cap="flat" cmpd="sng">
              <a:solidFill>
                <a:schemeClr val="accent5">
                  <a:lumMod val="75000"/>
                </a:schemeClr>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01" name="任意形状 100"/>
            <p:cNvSpPr/>
            <p:nvPr/>
          </p:nvSpPr>
          <p:spPr>
            <a:xfrm>
              <a:off x="846582" y="2366984"/>
              <a:ext cx="7195913" cy="2463203"/>
            </a:xfrm>
            <a:custGeom>
              <a:avLst/>
              <a:gdLst>
                <a:gd name="connsiteX0" fmla="*/ 173164 w 7195913"/>
                <a:gd name="connsiteY0" fmla="*/ 2366984 h 2463203"/>
                <a:gd name="connsiteX1" fmla="*/ 115443 w 7195913"/>
                <a:gd name="connsiteY1" fmla="*/ 2251522 h 2463203"/>
                <a:gd name="connsiteX2" fmla="*/ 57722 w 7195913"/>
                <a:gd name="connsiteY2" fmla="*/ 2174547 h 2463203"/>
                <a:gd name="connsiteX3" fmla="*/ 0 w 7195913"/>
                <a:gd name="connsiteY3" fmla="*/ 2039840 h 2463203"/>
                <a:gd name="connsiteX4" fmla="*/ 57722 w 7195913"/>
                <a:gd name="connsiteY4" fmla="*/ 1597233 h 2463203"/>
                <a:gd name="connsiteX5" fmla="*/ 76962 w 7195913"/>
                <a:gd name="connsiteY5" fmla="*/ 1539502 h 2463203"/>
                <a:gd name="connsiteX6" fmla="*/ 153924 w 7195913"/>
                <a:gd name="connsiteY6" fmla="*/ 1424040 h 2463203"/>
                <a:gd name="connsiteX7" fmla="*/ 211645 w 7195913"/>
                <a:gd name="connsiteY7" fmla="*/ 1308577 h 2463203"/>
                <a:gd name="connsiteX8" fmla="*/ 230885 w 7195913"/>
                <a:gd name="connsiteY8" fmla="*/ 1250846 h 2463203"/>
                <a:gd name="connsiteX9" fmla="*/ 288606 w 7195913"/>
                <a:gd name="connsiteY9" fmla="*/ 1212358 h 2463203"/>
                <a:gd name="connsiteX10" fmla="*/ 327087 w 7195913"/>
                <a:gd name="connsiteY10" fmla="*/ 1154627 h 2463203"/>
                <a:gd name="connsiteX11" fmla="*/ 384808 w 7195913"/>
                <a:gd name="connsiteY11" fmla="*/ 1135383 h 2463203"/>
                <a:gd name="connsiteX12" fmla="*/ 461770 w 7195913"/>
                <a:gd name="connsiteY12" fmla="*/ 1058408 h 2463203"/>
                <a:gd name="connsiteX13" fmla="*/ 500251 w 7195913"/>
                <a:gd name="connsiteY13" fmla="*/ 981433 h 2463203"/>
                <a:gd name="connsiteX14" fmla="*/ 615693 w 7195913"/>
                <a:gd name="connsiteY14" fmla="*/ 904458 h 2463203"/>
                <a:gd name="connsiteX15" fmla="*/ 731136 w 7195913"/>
                <a:gd name="connsiteY15" fmla="*/ 731264 h 2463203"/>
                <a:gd name="connsiteX16" fmla="*/ 769616 w 7195913"/>
                <a:gd name="connsiteY16" fmla="*/ 673532 h 2463203"/>
                <a:gd name="connsiteX17" fmla="*/ 885059 w 7195913"/>
                <a:gd name="connsiteY17" fmla="*/ 596557 h 2463203"/>
                <a:gd name="connsiteX18" fmla="*/ 981261 w 7195913"/>
                <a:gd name="connsiteY18" fmla="*/ 519582 h 2463203"/>
                <a:gd name="connsiteX19" fmla="*/ 1115944 w 7195913"/>
                <a:gd name="connsiteY19" fmla="*/ 423363 h 2463203"/>
                <a:gd name="connsiteX20" fmla="*/ 1192905 w 7195913"/>
                <a:gd name="connsiteY20" fmla="*/ 404119 h 2463203"/>
                <a:gd name="connsiteX21" fmla="*/ 1308348 w 7195913"/>
                <a:gd name="connsiteY21" fmla="*/ 365632 h 2463203"/>
                <a:gd name="connsiteX22" fmla="*/ 1366069 w 7195913"/>
                <a:gd name="connsiteY22" fmla="*/ 327144 h 2463203"/>
                <a:gd name="connsiteX23" fmla="*/ 1481511 w 7195913"/>
                <a:gd name="connsiteY23" fmla="*/ 288657 h 2463203"/>
                <a:gd name="connsiteX24" fmla="*/ 1616194 w 7195913"/>
                <a:gd name="connsiteY24" fmla="*/ 250169 h 2463203"/>
                <a:gd name="connsiteX25" fmla="*/ 1712396 w 7195913"/>
                <a:gd name="connsiteY25" fmla="*/ 230926 h 2463203"/>
                <a:gd name="connsiteX26" fmla="*/ 1981762 w 7195913"/>
                <a:gd name="connsiteY26" fmla="*/ 153950 h 2463203"/>
                <a:gd name="connsiteX27" fmla="*/ 2058723 w 7195913"/>
                <a:gd name="connsiteY27" fmla="*/ 115463 h 2463203"/>
                <a:gd name="connsiteX28" fmla="*/ 2174166 w 7195913"/>
                <a:gd name="connsiteY28" fmla="*/ 76975 h 2463203"/>
                <a:gd name="connsiteX29" fmla="*/ 2385810 w 7195913"/>
                <a:gd name="connsiteY29" fmla="*/ 19244 h 2463203"/>
                <a:gd name="connsiteX30" fmla="*/ 2462772 w 7195913"/>
                <a:gd name="connsiteY30" fmla="*/ 0 h 2463203"/>
                <a:gd name="connsiteX31" fmla="*/ 3694157 w 7195913"/>
                <a:gd name="connsiteY31" fmla="*/ 19244 h 2463203"/>
                <a:gd name="connsiteX32" fmla="*/ 3751878 w 7195913"/>
                <a:gd name="connsiteY32" fmla="*/ 38488 h 2463203"/>
                <a:gd name="connsiteX33" fmla="*/ 4040484 w 7195913"/>
                <a:gd name="connsiteY33" fmla="*/ 76975 h 2463203"/>
                <a:gd name="connsiteX34" fmla="*/ 4175167 w 7195913"/>
                <a:gd name="connsiteY34" fmla="*/ 115463 h 2463203"/>
                <a:gd name="connsiteX35" fmla="*/ 4290610 w 7195913"/>
                <a:gd name="connsiteY35" fmla="*/ 134707 h 2463203"/>
                <a:gd name="connsiteX36" fmla="*/ 4444533 w 7195913"/>
                <a:gd name="connsiteY36" fmla="*/ 192438 h 2463203"/>
                <a:gd name="connsiteX37" fmla="*/ 4559975 w 7195913"/>
                <a:gd name="connsiteY37" fmla="*/ 230926 h 2463203"/>
                <a:gd name="connsiteX38" fmla="*/ 4752379 w 7195913"/>
                <a:gd name="connsiteY38" fmla="*/ 269413 h 2463203"/>
                <a:gd name="connsiteX39" fmla="*/ 4944783 w 7195913"/>
                <a:gd name="connsiteY39" fmla="*/ 327144 h 2463203"/>
                <a:gd name="connsiteX40" fmla="*/ 5060226 w 7195913"/>
                <a:gd name="connsiteY40" fmla="*/ 346388 h 2463203"/>
                <a:gd name="connsiteX41" fmla="*/ 5137187 w 7195913"/>
                <a:gd name="connsiteY41" fmla="*/ 365632 h 2463203"/>
                <a:gd name="connsiteX42" fmla="*/ 5194908 w 7195913"/>
                <a:gd name="connsiteY42" fmla="*/ 384876 h 2463203"/>
                <a:gd name="connsiteX43" fmla="*/ 5464274 w 7195913"/>
                <a:gd name="connsiteY43" fmla="*/ 423363 h 2463203"/>
                <a:gd name="connsiteX44" fmla="*/ 5598957 w 7195913"/>
                <a:gd name="connsiteY44" fmla="*/ 442607 h 2463203"/>
                <a:gd name="connsiteX45" fmla="*/ 5714399 w 7195913"/>
                <a:gd name="connsiteY45" fmla="*/ 481095 h 2463203"/>
                <a:gd name="connsiteX46" fmla="*/ 5964524 w 7195913"/>
                <a:gd name="connsiteY46" fmla="*/ 519582 h 2463203"/>
                <a:gd name="connsiteX47" fmla="*/ 6022246 w 7195913"/>
                <a:gd name="connsiteY47" fmla="*/ 538826 h 2463203"/>
                <a:gd name="connsiteX48" fmla="*/ 6214650 w 7195913"/>
                <a:gd name="connsiteY48" fmla="*/ 577313 h 2463203"/>
                <a:gd name="connsiteX49" fmla="*/ 6349332 w 7195913"/>
                <a:gd name="connsiteY49" fmla="*/ 615801 h 2463203"/>
                <a:gd name="connsiteX50" fmla="*/ 6445534 w 7195913"/>
                <a:gd name="connsiteY50" fmla="*/ 673532 h 2463203"/>
                <a:gd name="connsiteX51" fmla="*/ 6599458 w 7195913"/>
                <a:gd name="connsiteY51" fmla="*/ 712020 h 2463203"/>
                <a:gd name="connsiteX52" fmla="*/ 6734140 w 7195913"/>
                <a:gd name="connsiteY52" fmla="*/ 808239 h 2463203"/>
                <a:gd name="connsiteX53" fmla="*/ 6791862 w 7195913"/>
                <a:gd name="connsiteY53" fmla="*/ 827483 h 2463203"/>
                <a:gd name="connsiteX54" fmla="*/ 6888064 w 7195913"/>
                <a:gd name="connsiteY54" fmla="*/ 942945 h 2463203"/>
                <a:gd name="connsiteX55" fmla="*/ 6945785 w 7195913"/>
                <a:gd name="connsiteY55" fmla="*/ 1058408 h 2463203"/>
                <a:gd name="connsiteX56" fmla="*/ 6984266 w 7195913"/>
                <a:gd name="connsiteY56" fmla="*/ 1173870 h 2463203"/>
                <a:gd name="connsiteX57" fmla="*/ 7003506 w 7195913"/>
                <a:gd name="connsiteY57" fmla="*/ 1250846 h 2463203"/>
                <a:gd name="connsiteX58" fmla="*/ 7041987 w 7195913"/>
                <a:gd name="connsiteY58" fmla="*/ 1366308 h 2463203"/>
                <a:gd name="connsiteX59" fmla="*/ 7099708 w 7195913"/>
                <a:gd name="connsiteY59" fmla="*/ 1558746 h 2463203"/>
                <a:gd name="connsiteX60" fmla="*/ 7138189 w 7195913"/>
                <a:gd name="connsiteY60" fmla="*/ 1674209 h 2463203"/>
                <a:gd name="connsiteX61" fmla="*/ 7157429 w 7195913"/>
                <a:gd name="connsiteY61" fmla="*/ 1731940 h 2463203"/>
                <a:gd name="connsiteX62" fmla="*/ 7176670 w 7195913"/>
                <a:gd name="connsiteY62" fmla="*/ 1885890 h 2463203"/>
                <a:gd name="connsiteX63" fmla="*/ 7195910 w 7195913"/>
                <a:gd name="connsiteY63" fmla="*/ 2463203 h 2463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7195913" h="2463203">
                  <a:moveTo>
                    <a:pt x="173164" y="2366984"/>
                  </a:moveTo>
                  <a:cubicBezTo>
                    <a:pt x="153924" y="2328497"/>
                    <a:pt x="137578" y="2288420"/>
                    <a:pt x="115443" y="2251522"/>
                  </a:cubicBezTo>
                  <a:cubicBezTo>
                    <a:pt x="98945" y="2224020"/>
                    <a:pt x="74717" y="2201744"/>
                    <a:pt x="57722" y="2174547"/>
                  </a:cubicBezTo>
                  <a:cubicBezTo>
                    <a:pt x="23757" y="2120193"/>
                    <a:pt x="18704" y="2095960"/>
                    <a:pt x="0" y="2039840"/>
                  </a:cubicBezTo>
                  <a:cubicBezTo>
                    <a:pt x="21623" y="1672193"/>
                    <a:pt x="-15297" y="1816330"/>
                    <a:pt x="57722" y="1597233"/>
                  </a:cubicBezTo>
                  <a:cubicBezTo>
                    <a:pt x="64135" y="1577989"/>
                    <a:pt x="65712" y="1556380"/>
                    <a:pt x="76962" y="1539502"/>
                  </a:cubicBezTo>
                  <a:lnTo>
                    <a:pt x="153924" y="1424040"/>
                  </a:lnTo>
                  <a:cubicBezTo>
                    <a:pt x="202284" y="1278930"/>
                    <a:pt x="137050" y="1457794"/>
                    <a:pt x="211645" y="1308577"/>
                  </a:cubicBezTo>
                  <a:cubicBezTo>
                    <a:pt x="220715" y="1290434"/>
                    <a:pt x="218215" y="1266686"/>
                    <a:pt x="230885" y="1250846"/>
                  </a:cubicBezTo>
                  <a:cubicBezTo>
                    <a:pt x="245330" y="1232787"/>
                    <a:pt x="269366" y="1225187"/>
                    <a:pt x="288606" y="1212358"/>
                  </a:cubicBezTo>
                  <a:cubicBezTo>
                    <a:pt x="301433" y="1193114"/>
                    <a:pt x="309029" y="1169076"/>
                    <a:pt x="327087" y="1154627"/>
                  </a:cubicBezTo>
                  <a:cubicBezTo>
                    <a:pt x="342923" y="1141956"/>
                    <a:pt x="370468" y="1149725"/>
                    <a:pt x="384808" y="1135383"/>
                  </a:cubicBezTo>
                  <a:cubicBezTo>
                    <a:pt x="487420" y="1032753"/>
                    <a:pt x="307858" y="1109722"/>
                    <a:pt x="461770" y="1058408"/>
                  </a:cubicBezTo>
                  <a:cubicBezTo>
                    <a:pt x="474597" y="1032750"/>
                    <a:pt x="479969" y="1001719"/>
                    <a:pt x="500251" y="981433"/>
                  </a:cubicBezTo>
                  <a:cubicBezTo>
                    <a:pt x="532952" y="948726"/>
                    <a:pt x="615693" y="904458"/>
                    <a:pt x="615693" y="904458"/>
                  </a:cubicBezTo>
                  <a:lnTo>
                    <a:pt x="731136" y="731264"/>
                  </a:lnTo>
                  <a:cubicBezTo>
                    <a:pt x="743963" y="712020"/>
                    <a:pt x="750374" y="686362"/>
                    <a:pt x="769616" y="673532"/>
                  </a:cubicBezTo>
                  <a:lnTo>
                    <a:pt x="885059" y="596557"/>
                  </a:lnTo>
                  <a:cubicBezTo>
                    <a:pt x="958081" y="487007"/>
                    <a:pt x="881174" y="576785"/>
                    <a:pt x="981261" y="519582"/>
                  </a:cubicBezTo>
                  <a:cubicBezTo>
                    <a:pt x="1000974" y="508315"/>
                    <a:pt x="1086163" y="436129"/>
                    <a:pt x="1115944" y="423363"/>
                  </a:cubicBezTo>
                  <a:cubicBezTo>
                    <a:pt x="1140249" y="412945"/>
                    <a:pt x="1167577" y="411719"/>
                    <a:pt x="1192905" y="404119"/>
                  </a:cubicBezTo>
                  <a:cubicBezTo>
                    <a:pt x="1231757" y="392461"/>
                    <a:pt x="1308348" y="365632"/>
                    <a:pt x="1308348" y="365632"/>
                  </a:cubicBezTo>
                  <a:cubicBezTo>
                    <a:pt x="1327588" y="352803"/>
                    <a:pt x="1344937" y="336537"/>
                    <a:pt x="1366069" y="327144"/>
                  </a:cubicBezTo>
                  <a:cubicBezTo>
                    <a:pt x="1403135" y="310667"/>
                    <a:pt x="1443030" y="301486"/>
                    <a:pt x="1481511" y="288657"/>
                  </a:cubicBezTo>
                  <a:cubicBezTo>
                    <a:pt x="1545790" y="267227"/>
                    <a:pt x="1543714" y="266278"/>
                    <a:pt x="1616194" y="250169"/>
                  </a:cubicBezTo>
                  <a:cubicBezTo>
                    <a:pt x="1648118" y="243074"/>
                    <a:pt x="1680531" y="238281"/>
                    <a:pt x="1712396" y="230926"/>
                  </a:cubicBezTo>
                  <a:cubicBezTo>
                    <a:pt x="1758193" y="220356"/>
                    <a:pt x="1929259" y="180206"/>
                    <a:pt x="1981762" y="153950"/>
                  </a:cubicBezTo>
                  <a:cubicBezTo>
                    <a:pt x="2007416" y="141121"/>
                    <a:pt x="2032092" y="126117"/>
                    <a:pt x="2058723" y="115463"/>
                  </a:cubicBezTo>
                  <a:cubicBezTo>
                    <a:pt x="2096384" y="100396"/>
                    <a:pt x="2135685" y="89804"/>
                    <a:pt x="2174166" y="76975"/>
                  </a:cubicBezTo>
                  <a:cubicBezTo>
                    <a:pt x="2282047" y="41009"/>
                    <a:pt x="2212245" y="62643"/>
                    <a:pt x="2385810" y="19244"/>
                  </a:cubicBezTo>
                  <a:lnTo>
                    <a:pt x="2462772" y="0"/>
                  </a:lnTo>
                  <a:lnTo>
                    <a:pt x="3694157" y="19244"/>
                  </a:lnTo>
                  <a:cubicBezTo>
                    <a:pt x="3714429" y="19849"/>
                    <a:pt x="3731873" y="35153"/>
                    <a:pt x="3751878" y="38488"/>
                  </a:cubicBezTo>
                  <a:cubicBezTo>
                    <a:pt x="4059895" y="89834"/>
                    <a:pt x="3803216" y="29514"/>
                    <a:pt x="4040484" y="76975"/>
                  </a:cubicBezTo>
                  <a:cubicBezTo>
                    <a:pt x="4459448" y="160781"/>
                    <a:pt x="3845147" y="42112"/>
                    <a:pt x="4175167" y="115463"/>
                  </a:cubicBezTo>
                  <a:cubicBezTo>
                    <a:pt x="4213250" y="123927"/>
                    <a:pt x="4252129" y="128292"/>
                    <a:pt x="4290610" y="134707"/>
                  </a:cubicBezTo>
                  <a:cubicBezTo>
                    <a:pt x="4391060" y="201685"/>
                    <a:pt x="4303707" y="154024"/>
                    <a:pt x="4444533" y="192438"/>
                  </a:cubicBezTo>
                  <a:cubicBezTo>
                    <a:pt x="4483666" y="203113"/>
                    <a:pt x="4520200" y="222970"/>
                    <a:pt x="4559975" y="230926"/>
                  </a:cubicBezTo>
                  <a:cubicBezTo>
                    <a:pt x="4624110" y="243755"/>
                    <a:pt x="4690331" y="248727"/>
                    <a:pt x="4752379" y="269413"/>
                  </a:cubicBezTo>
                  <a:cubicBezTo>
                    <a:pt x="4826010" y="293961"/>
                    <a:pt x="4872081" y="312601"/>
                    <a:pt x="4944783" y="327144"/>
                  </a:cubicBezTo>
                  <a:cubicBezTo>
                    <a:pt x="4983037" y="334796"/>
                    <a:pt x="5021972" y="338736"/>
                    <a:pt x="5060226" y="346388"/>
                  </a:cubicBezTo>
                  <a:cubicBezTo>
                    <a:pt x="5086156" y="351575"/>
                    <a:pt x="5111761" y="358366"/>
                    <a:pt x="5137187" y="365632"/>
                  </a:cubicBezTo>
                  <a:cubicBezTo>
                    <a:pt x="5156688" y="371205"/>
                    <a:pt x="5174935" y="381351"/>
                    <a:pt x="5194908" y="384876"/>
                  </a:cubicBezTo>
                  <a:cubicBezTo>
                    <a:pt x="5284228" y="400641"/>
                    <a:pt x="5374485" y="410534"/>
                    <a:pt x="5464274" y="423363"/>
                  </a:cubicBezTo>
                  <a:lnTo>
                    <a:pt x="5598957" y="442607"/>
                  </a:lnTo>
                  <a:cubicBezTo>
                    <a:pt x="5637438" y="455436"/>
                    <a:pt x="5674737" y="472594"/>
                    <a:pt x="5714399" y="481095"/>
                  </a:cubicBezTo>
                  <a:cubicBezTo>
                    <a:pt x="6041537" y="551208"/>
                    <a:pt x="5728592" y="460588"/>
                    <a:pt x="5964524" y="519582"/>
                  </a:cubicBezTo>
                  <a:cubicBezTo>
                    <a:pt x="5984200" y="524502"/>
                    <a:pt x="6002484" y="534265"/>
                    <a:pt x="6022246" y="538826"/>
                  </a:cubicBezTo>
                  <a:cubicBezTo>
                    <a:pt x="6085976" y="553535"/>
                    <a:pt x="6152602" y="556627"/>
                    <a:pt x="6214650" y="577313"/>
                  </a:cubicBezTo>
                  <a:cubicBezTo>
                    <a:pt x="6297457" y="604921"/>
                    <a:pt x="6252695" y="591637"/>
                    <a:pt x="6349332" y="615801"/>
                  </a:cubicBezTo>
                  <a:cubicBezTo>
                    <a:pt x="6381399" y="635045"/>
                    <a:pt x="6410629" y="660105"/>
                    <a:pt x="6445534" y="673532"/>
                  </a:cubicBezTo>
                  <a:cubicBezTo>
                    <a:pt x="6494895" y="692520"/>
                    <a:pt x="6599458" y="712020"/>
                    <a:pt x="6599458" y="712020"/>
                  </a:cubicBezTo>
                  <a:cubicBezTo>
                    <a:pt x="6616884" y="725092"/>
                    <a:pt x="6706008" y="794171"/>
                    <a:pt x="6734140" y="808239"/>
                  </a:cubicBezTo>
                  <a:cubicBezTo>
                    <a:pt x="6752280" y="817311"/>
                    <a:pt x="6772621" y="821068"/>
                    <a:pt x="6791862" y="827483"/>
                  </a:cubicBezTo>
                  <a:cubicBezTo>
                    <a:pt x="6834415" y="870043"/>
                    <a:pt x="6861278" y="889363"/>
                    <a:pt x="6888064" y="942945"/>
                  </a:cubicBezTo>
                  <a:cubicBezTo>
                    <a:pt x="6967725" y="1102294"/>
                    <a:pt x="6835502" y="892953"/>
                    <a:pt x="6945785" y="1058408"/>
                  </a:cubicBezTo>
                  <a:cubicBezTo>
                    <a:pt x="6958612" y="1096895"/>
                    <a:pt x="6974429" y="1134512"/>
                    <a:pt x="6984266" y="1173870"/>
                  </a:cubicBezTo>
                  <a:cubicBezTo>
                    <a:pt x="6990679" y="1199529"/>
                    <a:pt x="6995907" y="1225513"/>
                    <a:pt x="7003506" y="1250846"/>
                  </a:cubicBezTo>
                  <a:cubicBezTo>
                    <a:pt x="7015161" y="1289704"/>
                    <a:pt x="7032149" y="1326950"/>
                    <a:pt x="7041987" y="1366308"/>
                  </a:cubicBezTo>
                  <a:cubicBezTo>
                    <a:pt x="7071065" y="1482643"/>
                    <a:pt x="7052864" y="1418189"/>
                    <a:pt x="7099708" y="1558746"/>
                  </a:cubicBezTo>
                  <a:lnTo>
                    <a:pt x="7138189" y="1674209"/>
                  </a:lnTo>
                  <a:lnTo>
                    <a:pt x="7157429" y="1731940"/>
                  </a:lnTo>
                  <a:cubicBezTo>
                    <a:pt x="7163843" y="1783257"/>
                    <a:pt x="7173720" y="1834258"/>
                    <a:pt x="7176670" y="1885890"/>
                  </a:cubicBezTo>
                  <a:cubicBezTo>
                    <a:pt x="7196622" y="2235111"/>
                    <a:pt x="7195910" y="2253210"/>
                    <a:pt x="7195910" y="2463203"/>
                  </a:cubicBezTo>
                </a:path>
              </a:pathLst>
            </a:custGeom>
            <a:ln w="28575" cmpd="sng">
              <a:solidFill>
                <a:srgbClr val="578279"/>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02" name="任意形状 101"/>
            <p:cNvSpPr/>
            <p:nvPr/>
          </p:nvSpPr>
          <p:spPr>
            <a:xfrm>
              <a:off x="1366073" y="2424716"/>
              <a:ext cx="6638075" cy="2366984"/>
            </a:xfrm>
            <a:custGeom>
              <a:avLst/>
              <a:gdLst>
                <a:gd name="connsiteX0" fmla="*/ 0 w 6638075"/>
                <a:gd name="connsiteY0" fmla="*/ 2366984 h 2366984"/>
                <a:gd name="connsiteX1" fmla="*/ 134683 w 6638075"/>
                <a:gd name="connsiteY1" fmla="*/ 2193790 h 2366984"/>
                <a:gd name="connsiteX2" fmla="*/ 211645 w 6638075"/>
                <a:gd name="connsiteY2" fmla="*/ 2078327 h 2366984"/>
                <a:gd name="connsiteX3" fmla="*/ 230885 w 6638075"/>
                <a:gd name="connsiteY3" fmla="*/ 2001352 h 2366984"/>
                <a:gd name="connsiteX4" fmla="*/ 269366 w 6638075"/>
                <a:gd name="connsiteY4" fmla="*/ 1943621 h 2366984"/>
                <a:gd name="connsiteX5" fmla="*/ 404049 w 6638075"/>
                <a:gd name="connsiteY5" fmla="*/ 1828158 h 2366984"/>
                <a:gd name="connsiteX6" fmla="*/ 461770 w 6638075"/>
                <a:gd name="connsiteY6" fmla="*/ 1712695 h 2366984"/>
                <a:gd name="connsiteX7" fmla="*/ 519491 w 6638075"/>
                <a:gd name="connsiteY7" fmla="*/ 1597233 h 2366984"/>
                <a:gd name="connsiteX8" fmla="*/ 557972 w 6638075"/>
                <a:gd name="connsiteY8" fmla="*/ 1481770 h 2366984"/>
                <a:gd name="connsiteX9" fmla="*/ 519491 w 6638075"/>
                <a:gd name="connsiteY9" fmla="*/ 1366308 h 2366984"/>
                <a:gd name="connsiteX10" fmla="*/ 404049 w 6638075"/>
                <a:gd name="connsiteY10" fmla="*/ 1250845 h 2366984"/>
                <a:gd name="connsiteX11" fmla="*/ 288606 w 6638075"/>
                <a:gd name="connsiteY11" fmla="*/ 1154626 h 2366984"/>
                <a:gd name="connsiteX12" fmla="*/ 269366 w 6638075"/>
                <a:gd name="connsiteY12" fmla="*/ 1096895 h 2366984"/>
                <a:gd name="connsiteX13" fmla="*/ 211645 w 6638075"/>
                <a:gd name="connsiteY13" fmla="*/ 981432 h 2366984"/>
                <a:gd name="connsiteX14" fmla="*/ 269366 w 6638075"/>
                <a:gd name="connsiteY14" fmla="*/ 769751 h 2366984"/>
                <a:gd name="connsiteX15" fmla="*/ 327087 w 6638075"/>
                <a:gd name="connsiteY15" fmla="*/ 731263 h 2366984"/>
                <a:gd name="connsiteX16" fmla="*/ 404049 w 6638075"/>
                <a:gd name="connsiteY16" fmla="*/ 635044 h 2366984"/>
                <a:gd name="connsiteX17" fmla="*/ 481010 w 6638075"/>
                <a:gd name="connsiteY17" fmla="*/ 558069 h 2366984"/>
                <a:gd name="connsiteX18" fmla="*/ 634933 w 6638075"/>
                <a:gd name="connsiteY18" fmla="*/ 461850 h 2366984"/>
                <a:gd name="connsiteX19" fmla="*/ 769616 w 6638075"/>
                <a:gd name="connsiteY19" fmla="*/ 384875 h 2366984"/>
                <a:gd name="connsiteX20" fmla="*/ 827337 w 6638075"/>
                <a:gd name="connsiteY20" fmla="*/ 365631 h 2366984"/>
                <a:gd name="connsiteX21" fmla="*/ 885059 w 6638075"/>
                <a:gd name="connsiteY21" fmla="*/ 327144 h 2366984"/>
                <a:gd name="connsiteX22" fmla="*/ 981261 w 6638075"/>
                <a:gd name="connsiteY22" fmla="*/ 307900 h 2366984"/>
                <a:gd name="connsiteX23" fmla="*/ 1096703 w 6638075"/>
                <a:gd name="connsiteY23" fmla="*/ 269412 h 2366984"/>
                <a:gd name="connsiteX24" fmla="*/ 1173665 w 6638075"/>
                <a:gd name="connsiteY24" fmla="*/ 250169 h 2366984"/>
                <a:gd name="connsiteX25" fmla="*/ 1346828 w 6638075"/>
                <a:gd name="connsiteY25" fmla="*/ 192437 h 2366984"/>
                <a:gd name="connsiteX26" fmla="*/ 1404549 w 6638075"/>
                <a:gd name="connsiteY26" fmla="*/ 173194 h 2366984"/>
                <a:gd name="connsiteX27" fmla="*/ 1673915 w 6638075"/>
                <a:gd name="connsiteY27" fmla="*/ 134706 h 2366984"/>
                <a:gd name="connsiteX28" fmla="*/ 1789357 w 6638075"/>
                <a:gd name="connsiteY28" fmla="*/ 115462 h 2366984"/>
                <a:gd name="connsiteX29" fmla="*/ 1904800 w 6638075"/>
                <a:gd name="connsiteY29" fmla="*/ 76975 h 2366984"/>
                <a:gd name="connsiteX30" fmla="*/ 2058723 w 6638075"/>
                <a:gd name="connsiteY30" fmla="*/ 38487 h 2366984"/>
                <a:gd name="connsiteX31" fmla="*/ 2270367 w 6638075"/>
                <a:gd name="connsiteY31" fmla="*/ 0 h 2366984"/>
                <a:gd name="connsiteX32" fmla="*/ 2924541 w 6638075"/>
                <a:gd name="connsiteY32" fmla="*/ 19243 h 2366984"/>
                <a:gd name="connsiteX33" fmla="*/ 3193907 w 6638075"/>
                <a:gd name="connsiteY33" fmla="*/ 76975 h 2366984"/>
                <a:gd name="connsiteX34" fmla="*/ 3290109 w 6638075"/>
                <a:gd name="connsiteY34" fmla="*/ 96218 h 2366984"/>
                <a:gd name="connsiteX35" fmla="*/ 3405551 w 6638075"/>
                <a:gd name="connsiteY35" fmla="*/ 134706 h 2366984"/>
                <a:gd name="connsiteX36" fmla="*/ 3501753 w 6638075"/>
                <a:gd name="connsiteY36" fmla="*/ 153950 h 2366984"/>
                <a:gd name="connsiteX37" fmla="*/ 3578715 w 6638075"/>
                <a:gd name="connsiteY37" fmla="*/ 173194 h 2366984"/>
                <a:gd name="connsiteX38" fmla="*/ 3751878 w 6638075"/>
                <a:gd name="connsiteY38" fmla="*/ 192437 h 2366984"/>
                <a:gd name="connsiteX39" fmla="*/ 3828840 w 6638075"/>
                <a:gd name="connsiteY39" fmla="*/ 230925 h 2366984"/>
                <a:gd name="connsiteX40" fmla="*/ 3982763 w 6638075"/>
                <a:gd name="connsiteY40" fmla="*/ 288656 h 2366984"/>
                <a:gd name="connsiteX41" fmla="*/ 4059725 w 6638075"/>
                <a:gd name="connsiteY41" fmla="*/ 307900 h 2366984"/>
                <a:gd name="connsiteX42" fmla="*/ 4117446 w 6638075"/>
                <a:gd name="connsiteY42" fmla="*/ 327144 h 2366984"/>
                <a:gd name="connsiteX43" fmla="*/ 4367571 w 6638075"/>
                <a:gd name="connsiteY43" fmla="*/ 384875 h 2366984"/>
                <a:gd name="connsiteX44" fmla="*/ 4425292 w 6638075"/>
                <a:gd name="connsiteY44" fmla="*/ 404119 h 2366984"/>
                <a:gd name="connsiteX45" fmla="*/ 4483013 w 6638075"/>
                <a:gd name="connsiteY45" fmla="*/ 442606 h 2366984"/>
                <a:gd name="connsiteX46" fmla="*/ 4559975 w 6638075"/>
                <a:gd name="connsiteY46" fmla="*/ 461850 h 2366984"/>
                <a:gd name="connsiteX47" fmla="*/ 4636937 w 6638075"/>
                <a:gd name="connsiteY47" fmla="*/ 519581 h 2366984"/>
                <a:gd name="connsiteX48" fmla="*/ 4790860 w 6638075"/>
                <a:gd name="connsiteY48" fmla="*/ 558069 h 2366984"/>
                <a:gd name="connsiteX49" fmla="*/ 4925543 w 6638075"/>
                <a:gd name="connsiteY49" fmla="*/ 596557 h 2366984"/>
                <a:gd name="connsiteX50" fmla="*/ 5098706 w 6638075"/>
                <a:gd name="connsiteY50" fmla="*/ 615800 h 2366984"/>
                <a:gd name="connsiteX51" fmla="*/ 5252629 w 6638075"/>
                <a:gd name="connsiteY51" fmla="*/ 635044 h 2366984"/>
                <a:gd name="connsiteX52" fmla="*/ 5310351 w 6638075"/>
                <a:gd name="connsiteY52" fmla="*/ 673532 h 2366984"/>
                <a:gd name="connsiteX53" fmla="*/ 5695159 w 6638075"/>
                <a:gd name="connsiteY53" fmla="*/ 712019 h 2366984"/>
                <a:gd name="connsiteX54" fmla="*/ 5829841 w 6638075"/>
                <a:gd name="connsiteY54" fmla="*/ 750507 h 2366984"/>
                <a:gd name="connsiteX55" fmla="*/ 5906803 w 6638075"/>
                <a:gd name="connsiteY55" fmla="*/ 769751 h 2366984"/>
                <a:gd name="connsiteX56" fmla="*/ 6118447 w 6638075"/>
                <a:gd name="connsiteY56" fmla="*/ 885213 h 2366984"/>
                <a:gd name="connsiteX57" fmla="*/ 6214649 w 6638075"/>
                <a:gd name="connsiteY57" fmla="*/ 962188 h 2366984"/>
                <a:gd name="connsiteX58" fmla="*/ 6310851 w 6638075"/>
                <a:gd name="connsiteY58" fmla="*/ 1096895 h 2366984"/>
                <a:gd name="connsiteX59" fmla="*/ 6387813 w 6638075"/>
                <a:gd name="connsiteY59" fmla="*/ 1289332 h 2366984"/>
                <a:gd name="connsiteX60" fmla="*/ 6407053 w 6638075"/>
                <a:gd name="connsiteY60" fmla="*/ 1366308 h 2366984"/>
                <a:gd name="connsiteX61" fmla="*/ 6445534 w 6638075"/>
                <a:gd name="connsiteY61" fmla="*/ 1424039 h 2366984"/>
                <a:gd name="connsiteX62" fmla="*/ 6484015 w 6638075"/>
                <a:gd name="connsiteY62" fmla="*/ 1597233 h 2366984"/>
                <a:gd name="connsiteX63" fmla="*/ 6503255 w 6638075"/>
                <a:gd name="connsiteY63" fmla="*/ 1654964 h 2366984"/>
                <a:gd name="connsiteX64" fmla="*/ 6541736 w 6638075"/>
                <a:gd name="connsiteY64" fmla="*/ 1712695 h 2366984"/>
                <a:gd name="connsiteX65" fmla="*/ 6560977 w 6638075"/>
                <a:gd name="connsiteY65" fmla="*/ 1808914 h 2366984"/>
                <a:gd name="connsiteX66" fmla="*/ 6599457 w 6638075"/>
                <a:gd name="connsiteY66" fmla="*/ 1924377 h 2366984"/>
                <a:gd name="connsiteX67" fmla="*/ 6637938 w 6638075"/>
                <a:gd name="connsiteY67" fmla="*/ 2290009 h 236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638075" h="2366984">
                  <a:moveTo>
                    <a:pt x="0" y="2366984"/>
                  </a:moveTo>
                  <a:cubicBezTo>
                    <a:pt x="276481" y="2090455"/>
                    <a:pt x="43562" y="2357837"/>
                    <a:pt x="134683" y="2193790"/>
                  </a:cubicBezTo>
                  <a:cubicBezTo>
                    <a:pt x="157143" y="2153355"/>
                    <a:pt x="211645" y="2078327"/>
                    <a:pt x="211645" y="2078327"/>
                  </a:cubicBezTo>
                  <a:cubicBezTo>
                    <a:pt x="218058" y="2052669"/>
                    <a:pt x="220468" y="2025662"/>
                    <a:pt x="230885" y="2001352"/>
                  </a:cubicBezTo>
                  <a:cubicBezTo>
                    <a:pt x="239994" y="1980095"/>
                    <a:pt x="254562" y="1961389"/>
                    <a:pt x="269366" y="1943621"/>
                  </a:cubicBezTo>
                  <a:cubicBezTo>
                    <a:pt x="314033" y="1890011"/>
                    <a:pt x="347423" y="1870634"/>
                    <a:pt x="404049" y="1828158"/>
                  </a:cubicBezTo>
                  <a:cubicBezTo>
                    <a:pt x="452410" y="1683048"/>
                    <a:pt x="387174" y="1861915"/>
                    <a:pt x="461770" y="1712695"/>
                  </a:cubicBezTo>
                  <a:cubicBezTo>
                    <a:pt x="541425" y="1553356"/>
                    <a:pt x="409215" y="1762674"/>
                    <a:pt x="519491" y="1597233"/>
                  </a:cubicBezTo>
                  <a:cubicBezTo>
                    <a:pt x="532318" y="1558745"/>
                    <a:pt x="570799" y="1520258"/>
                    <a:pt x="557972" y="1481770"/>
                  </a:cubicBezTo>
                  <a:cubicBezTo>
                    <a:pt x="545145" y="1443283"/>
                    <a:pt x="535965" y="1403381"/>
                    <a:pt x="519491" y="1366308"/>
                  </a:cubicBezTo>
                  <a:cubicBezTo>
                    <a:pt x="488225" y="1295948"/>
                    <a:pt x="464842" y="1302962"/>
                    <a:pt x="404049" y="1250845"/>
                  </a:cubicBezTo>
                  <a:cubicBezTo>
                    <a:pt x="274422" y="1139717"/>
                    <a:pt x="416178" y="1239690"/>
                    <a:pt x="288606" y="1154626"/>
                  </a:cubicBezTo>
                  <a:cubicBezTo>
                    <a:pt x="282193" y="1135382"/>
                    <a:pt x="278436" y="1115038"/>
                    <a:pt x="269366" y="1096895"/>
                  </a:cubicBezTo>
                  <a:cubicBezTo>
                    <a:pt x="194770" y="947675"/>
                    <a:pt x="260006" y="1126542"/>
                    <a:pt x="211645" y="981432"/>
                  </a:cubicBezTo>
                  <a:cubicBezTo>
                    <a:pt x="223026" y="890370"/>
                    <a:pt x="206999" y="832129"/>
                    <a:pt x="269366" y="769751"/>
                  </a:cubicBezTo>
                  <a:cubicBezTo>
                    <a:pt x="285717" y="753397"/>
                    <a:pt x="307847" y="744092"/>
                    <a:pt x="327087" y="731263"/>
                  </a:cubicBezTo>
                  <a:cubicBezTo>
                    <a:pt x="375449" y="586150"/>
                    <a:pt x="304585" y="759395"/>
                    <a:pt x="404049" y="635044"/>
                  </a:cubicBezTo>
                  <a:cubicBezTo>
                    <a:pt x="478676" y="541744"/>
                    <a:pt x="355078" y="600054"/>
                    <a:pt x="481010" y="558069"/>
                  </a:cubicBezTo>
                  <a:cubicBezTo>
                    <a:pt x="628158" y="447690"/>
                    <a:pt x="487037" y="546377"/>
                    <a:pt x="634933" y="461850"/>
                  </a:cubicBezTo>
                  <a:cubicBezTo>
                    <a:pt x="731538" y="406638"/>
                    <a:pt x="653345" y="434715"/>
                    <a:pt x="769616" y="384875"/>
                  </a:cubicBezTo>
                  <a:cubicBezTo>
                    <a:pt x="788257" y="376884"/>
                    <a:pt x="809197" y="374702"/>
                    <a:pt x="827337" y="365631"/>
                  </a:cubicBezTo>
                  <a:cubicBezTo>
                    <a:pt x="848020" y="355288"/>
                    <a:pt x="863406" y="335265"/>
                    <a:pt x="885059" y="327144"/>
                  </a:cubicBezTo>
                  <a:cubicBezTo>
                    <a:pt x="915679" y="315660"/>
                    <a:pt x="949711" y="316506"/>
                    <a:pt x="981261" y="307900"/>
                  </a:cubicBezTo>
                  <a:cubicBezTo>
                    <a:pt x="1020394" y="297225"/>
                    <a:pt x="1057351" y="279251"/>
                    <a:pt x="1096703" y="269412"/>
                  </a:cubicBezTo>
                  <a:cubicBezTo>
                    <a:pt x="1122357" y="262998"/>
                    <a:pt x="1148337" y="257769"/>
                    <a:pt x="1173665" y="250169"/>
                  </a:cubicBezTo>
                  <a:lnTo>
                    <a:pt x="1346828" y="192437"/>
                  </a:lnTo>
                  <a:cubicBezTo>
                    <a:pt x="1366068" y="186023"/>
                    <a:pt x="1384472" y="176063"/>
                    <a:pt x="1404549" y="173194"/>
                  </a:cubicBezTo>
                  <a:cubicBezTo>
                    <a:pt x="1494338" y="160365"/>
                    <a:pt x="1584449" y="149620"/>
                    <a:pt x="1673915" y="134706"/>
                  </a:cubicBezTo>
                  <a:cubicBezTo>
                    <a:pt x="1712396" y="128291"/>
                    <a:pt x="1751511" y="124925"/>
                    <a:pt x="1789357" y="115462"/>
                  </a:cubicBezTo>
                  <a:cubicBezTo>
                    <a:pt x="1828709" y="105622"/>
                    <a:pt x="1865448" y="86815"/>
                    <a:pt x="1904800" y="76975"/>
                  </a:cubicBezTo>
                  <a:cubicBezTo>
                    <a:pt x="1956108" y="64146"/>
                    <a:pt x="2006556" y="47183"/>
                    <a:pt x="2058723" y="38487"/>
                  </a:cubicBezTo>
                  <a:cubicBezTo>
                    <a:pt x="2206422" y="13866"/>
                    <a:pt x="2135911" y="26895"/>
                    <a:pt x="2270367" y="0"/>
                  </a:cubicBezTo>
                  <a:cubicBezTo>
                    <a:pt x="2488425" y="6414"/>
                    <a:pt x="2706661" y="8347"/>
                    <a:pt x="2924541" y="19243"/>
                  </a:cubicBezTo>
                  <a:cubicBezTo>
                    <a:pt x="2999025" y="22968"/>
                    <a:pt x="3128386" y="61852"/>
                    <a:pt x="3193907" y="76975"/>
                  </a:cubicBezTo>
                  <a:cubicBezTo>
                    <a:pt x="3225772" y="84330"/>
                    <a:pt x="3258559" y="87612"/>
                    <a:pt x="3290109" y="96218"/>
                  </a:cubicBezTo>
                  <a:cubicBezTo>
                    <a:pt x="3329242" y="106893"/>
                    <a:pt x="3365776" y="126750"/>
                    <a:pt x="3405551" y="134706"/>
                  </a:cubicBezTo>
                  <a:cubicBezTo>
                    <a:pt x="3437618" y="141121"/>
                    <a:pt x="3469829" y="146855"/>
                    <a:pt x="3501753" y="153950"/>
                  </a:cubicBezTo>
                  <a:cubicBezTo>
                    <a:pt x="3527567" y="159687"/>
                    <a:pt x="3552579" y="169172"/>
                    <a:pt x="3578715" y="173194"/>
                  </a:cubicBezTo>
                  <a:cubicBezTo>
                    <a:pt x="3636116" y="182026"/>
                    <a:pt x="3694157" y="186023"/>
                    <a:pt x="3751878" y="192437"/>
                  </a:cubicBezTo>
                  <a:cubicBezTo>
                    <a:pt x="3777532" y="205266"/>
                    <a:pt x="3802630" y="219274"/>
                    <a:pt x="3828840" y="230925"/>
                  </a:cubicBezTo>
                  <a:cubicBezTo>
                    <a:pt x="3865428" y="247189"/>
                    <a:pt x="3938341" y="275962"/>
                    <a:pt x="3982763" y="288656"/>
                  </a:cubicBezTo>
                  <a:cubicBezTo>
                    <a:pt x="4008189" y="295922"/>
                    <a:pt x="4034299" y="300634"/>
                    <a:pt x="4059725" y="307900"/>
                  </a:cubicBezTo>
                  <a:cubicBezTo>
                    <a:pt x="4079226" y="313473"/>
                    <a:pt x="4097770" y="322224"/>
                    <a:pt x="4117446" y="327144"/>
                  </a:cubicBezTo>
                  <a:cubicBezTo>
                    <a:pt x="4239559" y="357677"/>
                    <a:pt x="4223887" y="336971"/>
                    <a:pt x="4367571" y="384875"/>
                  </a:cubicBezTo>
                  <a:cubicBezTo>
                    <a:pt x="4386811" y="391290"/>
                    <a:pt x="4407152" y="395048"/>
                    <a:pt x="4425292" y="404119"/>
                  </a:cubicBezTo>
                  <a:cubicBezTo>
                    <a:pt x="4445975" y="414462"/>
                    <a:pt x="4461758" y="433495"/>
                    <a:pt x="4483013" y="442606"/>
                  </a:cubicBezTo>
                  <a:cubicBezTo>
                    <a:pt x="4507318" y="453024"/>
                    <a:pt x="4534321" y="455435"/>
                    <a:pt x="4559975" y="461850"/>
                  </a:cubicBezTo>
                  <a:cubicBezTo>
                    <a:pt x="4585629" y="481094"/>
                    <a:pt x="4607335" y="507245"/>
                    <a:pt x="4636937" y="519581"/>
                  </a:cubicBezTo>
                  <a:cubicBezTo>
                    <a:pt x="4685755" y="539925"/>
                    <a:pt x="4740688" y="541342"/>
                    <a:pt x="4790860" y="558069"/>
                  </a:cubicBezTo>
                  <a:cubicBezTo>
                    <a:pt x="4833961" y="572439"/>
                    <a:pt x="4880675" y="589653"/>
                    <a:pt x="4925543" y="596557"/>
                  </a:cubicBezTo>
                  <a:cubicBezTo>
                    <a:pt x="4982944" y="605389"/>
                    <a:pt x="5041028" y="609013"/>
                    <a:pt x="5098706" y="615800"/>
                  </a:cubicBezTo>
                  <a:lnTo>
                    <a:pt x="5252629" y="635044"/>
                  </a:lnTo>
                  <a:cubicBezTo>
                    <a:pt x="5271870" y="647873"/>
                    <a:pt x="5288698" y="665411"/>
                    <a:pt x="5310351" y="673532"/>
                  </a:cubicBezTo>
                  <a:cubicBezTo>
                    <a:pt x="5392831" y="704467"/>
                    <a:pt x="5693115" y="711883"/>
                    <a:pt x="5695159" y="712019"/>
                  </a:cubicBezTo>
                  <a:cubicBezTo>
                    <a:pt x="5935765" y="772182"/>
                    <a:pt x="5636614" y="695289"/>
                    <a:pt x="5829841" y="750507"/>
                  </a:cubicBezTo>
                  <a:cubicBezTo>
                    <a:pt x="5855267" y="757773"/>
                    <a:pt x="5881149" y="763336"/>
                    <a:pt x="5906803" y="769751"/>
                  </a:cubicBezTo>
                  <a:cubicBezTo>
                    <a:pt x="6050981" y="865887"/>
                    <a:pt x="5979303" y="829547"/>
                    <a:pt x="6118447" y="885213"/>
                  </a:cubicBezTo>
                  <a:cubicBezTo>
                    <a:pt x="6236304" y="1062028"/>
                    <a:pt x="6075243" y="845996"/>
                    <a:pt x="6214649" y="962188"/>
                  </a:cubicBezTo>
                  <a:cubicBezTo>
                    <a:pt x="6225918" y="971580"/>
                    <a:pt x="6298087" y="1074554"/>
                    <a:pt x="6310851" y="1096895"/>
                  </a:cubicBezTo>
                  <a:cubicBezTo>
                    <a:pt x="6346237" y="1158832"/>
                    <a:pt x="6370294" y="1219241"/>
                    <a:pt x="6387813" y="1289332"/>
                  </a:cubicBezTo>
                  <a:cubicBezTo>
                    <a:pt x="6394226" y="1314991"/>
                    <a:pt x="6396636" y="1341998"/>
                    <a:pt x="6407053" y="1366308"/>
                  </a:cubicBezTo>
                  <a:cubicBezTo>
                    <a:pt x="6416162" y="1387566"/>
                    <a:pt x="6432707" y="1404795"/>
                    <a:pt x="6445534" y="1424039"/>
                  </a:cubicBezTo>
                  <a:cubicBezTo>
                    <a:pt x="6458758" y="1490169"/>
                    <a:pt x="6465902" y="1533826"/>
                    <a:pt x="6484015" y="1597233"/>
                  </a:cubicBezTo>
                  <a:cubicBezTo>
                    <a:pt x="6489587" y="1616737"/>
                    <a:pt x="6494185" y="1636821"/>
                    <a:pt x="6503255" y="1654964"/>
                  </a:cubicBezTo>
                  <a:cubicBezTo>
                    <a:pt x="6513596" y="1675650"/>
                    <a:pt x="6528909" y="1693451"/>
                    <a:pt x="6541736" y="1712695"/>
                  </a:cubicBezTo>
                  <a:cubicBezTo>
                    <a:pt x="6548150" y="1744768"/>
                    <a:pt x="6552372" y="1777358"/>
                    <a:pt x="6560977" y="1808914"/>
                  </a:cubicBezTo>
                  <a:cubicBezTo>
                    <a:pt x="6571650" y="1848054"/>
                    <a:pt x="6599457" y="1924377"/>
                    <a:pt x="6599457" y="1924377"/>
                  </a:cubicBezTo>
                  <a:cubicBezTo>
                    <a:pt x="6642473" y="2225541"/>
                    <a:pt x="6637938" y="2103074"/>
                    <a:pt x="6637938" y="2290009"/>
                  </a:cubicBezTo>
                </a:path>
              </a:pathLst>
            </a:custGeom>
            <a:ln w="28575" cmpd="sng">
              <a:solidFill>
                <a:srgbClr val="578279"/>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03" name="任意形状 102"/>
            <p:cNvSpPr/>
            <p:nvPr/>
          </p:nvSpPr>
          <p:spPr>
            <a:xfrm>
              <a:off x="1878594" y="2578666"/>
              <a:ext cx="6107983" cy="2174546"/>
            </a:xfrm>
            <a:custGeom>
              <a:avLst/>
              <a:gdLst>
                <a:gd name="connsiteX0" fmla="*/ 334057 w 6107983"/>
                <a:gd name="connsiteY0" fmla="*/ 2174546 h 2174546"/>
                <a:gd name="connsiteX1" fmla="*/ 295576 w 6107983"/>
                <a:gd name="connsiteY1" fmla="*/ 2078327 h 2174546"/>
                <a:gd name="connsiteX2" fmla="*/ 257095 w 6107983"/>
                <a:gd name="connsiteY2" fmla="*/ 2020596 h 2174546"/>
                <a:gd name="connsiteX3" fmla="*/ 141653 w 6107983"/>
                <a:gd name="connsiteY3" fmla="*/ 1847402 h 2174546"/>
                <a:gd name="connsiteX4" fmla="*/ 122412 w 6107983"/>
                <a:gd name="connsiteY4" fmla="*/ 1789671 h 2174546"/>
                <a:gd name="connsiteX5" fmla="*/ 83932 w 6107983"/>
                <a:gd name="connsiteY5" fmla="*/ 1731939 h 2174546"/>
                <a:gd name="connsiteX6" fmla="*/ 45451 w 6107983"/>
                <a:gd name="connsiteY6" fmla="*/ 1462527 h 2174546"/>
                <a:gd name="connsiteX7" fmla="*/ 103172 w 6107983"/>
                <a:gd name="connsiteY7" fmla="*/ 558069 h 2174546"/>
                <a:gd name="connsiteX8" fmla="*/ 160893 w 6107983"/>
                <a:gd name="connsiteY8" fmla="*/ 500338 h 2174546"/>
                <a:gd name="connsiteX9" fmla="*/ 218614 w 6107983"/>
                <a:gd name="connsiteY9" fmla="*/ 384875 h 2174546"/>
                <a:gd name="connsiteX10" fmla="*/ 276336 w 6107983"/>
                <a:gd name="connsiteY10" fmla="*/ 346388 h 2174546"/>
                <a:gd name="connsiteX11" fmla="*/ 314816 w 6107983"/>
                <a:gd name="connsiteY11" fmla="*/ 288656 h 2174546"/>
                <a:gd name="connsiteX12" fmla="*/ 391778 w 6107983"/>
                <a:gd name="connsiteY12" fmla="*/ 250169 h 2174546"/>
                <a:gd name="connsiteX13" fmla="*/ 449499 w 6107983"/>
                <a:gd name="connsiteY13" fmla="*/ 211681 h 2174546"/>
                <a:gd name="connsiteX14" fmla="*/ 584182 w 6107983"/>
                <a:gd name="connsiteY14" fmla="*/ 115462 h 2174546"/>
                <a:gd name="connsiteX15" fmla="*/ 641903 w 6107983"/>
                <a:gd name="connsiteY15" fmla="*/ 76975 h 2174546"/>
                <a:gd name="connsiteX16" fmla="*/ 834307 w 6107983"/>
                <a:gd name="connsiteY16" fmla="*/ 57731 h 2174546"/>
                <a:gd name="connsiteX17" fmla="*/ 1122913 w 6107983"/>
                <a:gd name="connsiteY17" fmla="*/ 0 h 2174546"/>
                <a:gd name="connsiteX18" fmla="*/ 3104674 w 6107983"/>
                <a:gd name="connsiteY18" fmla="*/ 38487 h 2174546"/>
                <a:gd name="connsiteX19" fmla="*/ 3239357 w 6107983"/>
                <a:gd name="connsiteY19" fmla="*/ 57731 h 2174546"/>
                <a:gd name="connsiteX20" fmla="*/ 3393280 w 6107983"/>
                <a:gd name="connsiteY20" fmla="*/ 76975 h 2174546"/>
                <a:gd name="connsiteX21" fmla="*/ 3585684 w 6107983"/>
                <a:gd name="connsiteY21" fmla="*/ 115462 h 2174546"/>
                <a:gd name="connsiteX22" fmla="*/ 3778088 w 6107983"/>
                <a:gd name="connsiteY22" fmla="*/ 173194 h 2174546"/>
                <a:gd name="connsiteX23" fmla="*/ 3855050 w 6107983"/>
                <a:gd name="connsiteY23" fmla="*/ 211681 h 2174546"/>
                <a:gd name="connsiteX24" fmla="*/ 3951252 w 6107983"/>
                <a:gd name="connsiteY24" fmla="*/ 230925 h 2174546"/>
                <a:gd name="connsiteX25" fmla="*/ 4008973 w 6107983"/>
                <a:gd name="connsiteY25" fmla="*/ 250169 h 2174546"/>
                <a:gd name="connsiteX26" fmla="*/ 4085935 w 6107983"/>
                <a:gd name="connsiteY26" fmla="*/ 269413 h 2174546"/>
                <a:gd name="connsiteX27" fmla="*/ 4143656 w 6107983"/>
                <a:gd name="connsiteY27" fmla="*/ 307900 h 2174546"/>
                <a:gd name="connsiteX28" fmla="*/ 4278339 w 6107983"/>
                <a:gd name="connsiteY28" fmla="*/ 346388 h 2174546"/>
                <a:gd name="connsiteX29" fmla="*/ 4355300 w 6107983"/>
                <a:gd name="connsiteY29" fmla="*/ 384875 h 2174546"/>
                <a:gd name="connsiteX30" fmla="*/ 4586185 w 6107983"/>
                <a:gd name="connsiteY30" fmla="*/ 442607 h 2174546"/>
                <a:gd name="connsiteX31" fmla="*/ 4663147 w 6107983"/>
                <a:gd name="connsiteY31" fmla="*/ 481094 h 2174546"/>
                <a:gd name="connsiteX32" fmla="*/ 4778589 w 6107983"/>
                <a:gd name="connsiteY32" fmla="*/ 519582 h 2174546"/>
                <a:gd name="connsiteX33" fmla="*/ 4836310 w 6107983"/>
                <a:gd name="connsiteY33" fmla="*/ 538825 h 2174546"/>
                <a:gd name="connsiteX34" fmla="*/ 4990234 w 6107983"/>
                <a:gd name="connsiteY34" fmla="*/ 615801 h 2174546"/>
                <a:gd name="connsiteX35" fmla="*/ 5182638 w 6107983"/>
                <a:gd name="connsiteY35" fmla="*/ 692776 h 2174546"/>
                <a:gd name="connsiteX36" fmla="*/ 5240359 w 6107983"/>
                <a:gd name="connsiteY36" fmla="*/ 712019 h 2174546"/>
                <a:gd name="connsiteX37" fmla="*/ 5355801 w 6107983"/>
                <a:gd name="connsiteY37" fmla="*/ 788994 h 2174546"/>
                <a:gd name="connsiteX38" fmla="*/ 5432763 w 6107983"/>
                <a:gd name="connsiteY38" fmla="*/ 827482 h 2174546"/>
                <a:gd name="connsiteX39" fmla="*/ 5490484 w 6107983"/>
                <a:gd name="connsiteY39" fmla="*/ 885213 h 2174546"/>
                <a:gd name="connsiteX40" fmla="*/ 5625167 w 6107983"/>
                <a:gd name="connsiteY40" fmla="*/ 962188 h 2174546"/>
                <a:gd name="connsiteX41" fmla="*/ 5740609 w 6107983"/>
                <a:gd name="connsiteY41" fmla="*/ 1077651 h 2174546"/>
                <a:gd name="connsiteX42" fmla="*/ 5798330 w 6107983"/>
                <a:gd name="connsiteY42" fmla="*/ 1135382 h 2174546"/>
                <a:gd name="connsiteX43" fmla="*/ 5817571 w 6107983"/>
                <a:gd name="connsiteY43" fmla="*/ 1193114 h 2174546"/>
                <a:gd name="connsiteX44" fmla="*/ 5933013 w 6107983"/>
                <a:gd name="connsiteY44" fmla="*/ 1289333 h 2174546"/>
                <a:gd name="connsiteX45" fmla="*/ 5971494 w 6107983"/>
                <a:gd name="connsiteY45" fmla="*/ 1404795 h 2174546"/>
                <a:gd name="connsiteX46" fmla="*/ 6029215 w 6107983"/>
                <a:gd name="connsiteY46" fmla="*/ 1654964 h 2174546"/>
                <a:gd name="connsiteX47" fmla="*/ 6048456 w 6107983"/>
                <a:gd name="connsiteY47" fmla="*/ 1731939 h 2174546"/>
                <a:gd name="connsiteX48" fmla="*/ 6086936 w 6107983"/>
                <a:gd name="connsiteY48" fmla="*/ 1847402 h 2174546"/>
                <a:gd name="connsiteX49" fmla="*/ 6106177 w 6107983"/>
                <a:gd name="connsiteY49" fmla="*/ 1924377 h 2174546"/>
                <a:gd name="connsiteX50" fmla="*/ 6106177 w 6107983"/>
                <a:gd name="connsiteY50" fmla="*/ 2059084 h 2174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107983" h="2174546">
                  <a:moveTo>
                    <a:pt x="334057" y="2174546"/>
                  </a:moveTo>
                  <a:cubicBezTo>
                    <a:pt x="321230" y="2142473"/>
                    <a:pt x="311022" y="2109224"/>
                    <a:pt x="295576" y="2078327"/>
                  </a:cubicBezTo>
                  <a:cubicBezTo>
                    <a:pt x="285235" y="2057641"/>
                    <a:pt x="269351" y="2040208"/>
                    <a:pt x="257095" y="2020596"/>
                  </a:cubicBezTo>
                  <a:cubicBezTo>
                    <a:pt x="164318" y="1872127"/>
                    <a:pt x="237725" y="1975521"/>
                    <a:pt x="141653" y="1847402"/>
                  </a:cubicBezTo>
                  <a:cubicBezTo>
                    <a:pt x="135239" y="1828158"/>
                    <a:pt x="131482" y="1807815"/>
                    <a:pt x="122412" y="1789671"/>
                  </a:cubicBezTo>
                  <a:cubicBezTo>
                    <a:pt x="112071" y="1768985"/>
                    <a:pt x="91244" y="1753880"/>
                    <a:pt x="83932" y="1731939"/>
                  </a:cubicBezTo>
                  <a:cubicBezTo>
                    <a:pt x="72833" y="1698637"/>
                    <a:pt x="47470" y="1478682"/>
                    <a:pt x="45451" y="1462527"/>
                  </a:cubicBezTo>
                  <a:cubicBezTo>
                    <a:pt x="48526" y="1327191"/>
                    <a:pt x="-90522" y="790543"/>
                    <a:pt x="103172" y="558069"/>
                  </a:cubicBezTo>
                  <a:cubicBezTo>
                    <a:pt x="120591" y="537162"/>
                    <a:pt x="141653" y="519582"/>
                    <a:pt x="160893" y="500338"/>
                  </a:cubicBezTo>
                  <a:cubicBezTo>
                    <a:pt x="176540" y="453389"/>
                    <a:pt x="181318" y="422177"/>
                    <a:pt x="218614" y="384875"/>
                  </a:cubicBezTo>
                  <a:cubicBezTo>
                    <a:pt x="234965" y="368521"/>
                    <a:pt x="257095" y="359217"/>
                    <a:pt x="276336" y="346388"/>
                  </a:cubicBezTo>
                  <a:cubicBezTo>
                    <a:pt x="289163" y="327144"/>
                    <a:pt x="297051" y="303463"/>
                    <a:pt x="314816" y="288656"/>
                  </a:cubicBezTo>
                  <a:cubicBezTo>
                    <a:pt x="336849" y="270292"/>
                    <a:pt x="366875" y="264402"/>
                    <a:pt x="391778" y="250169"/>
                  </a:cubicBezTo>
                  <a:cubicBezTo>
                    <a:pt x="411856" y="238694"/>
                    <a:pt x="431735" y="226487"/>
                    <a:pt x="449499" y="211681"/>
                  </a:cubicBezTo>
                  <a:cubicBezTo>
                    <a:pt x="603343" y="83455"/>
                    <a:pt x="402940" y="219047"/>
                    <a:pt x="584182" y="115462"/>
                  </a:cubicBezTo>
                  <a:cubicBezTo>
                    <a:pt x="604259" y="103987"/>
                    <a:pt x="619370" y="82176"/>
                    <a:pt x="641903" y="76975"/>
                  </a:cubicBezTo>
                  <a:cubicBezTo>
                    <a:pt x="704707" y="62479"/>
                    <a:pt x="770662" y="67916"/>
                    <a:pt x="834307" y="57731"/>
                  </a:cubicBezTo>
                  <a:cubicBezTo>
                    <a:pt x="931182" y="42228"/>
                    <a:pt x="1122913" y="0"/>
                    <a:pt x="1122913" y="0"/>
                  </a:cubicBezTo>
                  <a:lnTo>
                    <a:pt x="3104674" y="38487"/>
                  </a:lnTo>
                  <a:cubicBezTo>
                    <a:pt x="3150007" y="39724"/>
                    <a:pt x="3194405" y="51736"/>
                    <a:pt x="3239357" y="57731"/>
                  </a:cubicBezTo>
                  <a:cubicBezTo>
                    <a:pt x="3290610" y="64566"/>
                    <a:pt x="3342277" y="68473"/>
                    <a:pt x="3393280" y="76975"/>
                  </a:cubicBezTo>
                  <a:cubicBezTo>
                    <a:pt x="3457795" y="87729"/>
                    <a:pt x="3585684" y="115462"/>
                    <a:pt x="3585684" y="115462"/>
                  </a:cubicBezTo>
                  <a:cubicBezTo>
                    <a:pt x="3767987" y="206630"/>
                    <a:pt x="3538536" y="101316"/>
                    <a:pt x="3778088" y="173194"/>
                  </a:cubicBezTo>
                  <a:cubicBezTo>
                    <a:pt x="3805561" y="181437"/>
                    <a:pt x="3827839" y="202609"/>
                    <a:pt x="3855050" y="211681"/>
                  </a:cubicBezTo>
                  <a:cubicBezTo>
                    <a:pt x="3886074" y="222024"/>
                    <a:pt x="3919526" y="222992"/>
                    <a:pt x="3951252" y="230925"/>
                  </a:cubicBezTo>
                  <a:cubicBezTo>
                    <a:pt x="3970928" y="235845"/>
                    <a:pt x="3989472" y="244596"/>
                    <a:pt x="4008973" y="250169"/>
                  </a:cubicBezTo>
                  <a:cubicBezTo>
                    <a:pt x="4034399" y="257435"/>
                    <a:pt x="4060281" y="262998"/>
                    <a:pt x="4085935" y="269413"/>
                  </a:cubicBezTo>
                  <a:cubicBezTo>
                    <a:pt x="4105175" y="282242"/>
                    <a:pt x="4122973" y="297557"/>
                    <a:pt x="4143656" y="307900"/>
                  </a:cubicBezTo>
                  <a:cubicBezTo>
                    <a:pt x="4190174" y="331163"/>
                    <a:pt x="4229017" y="327889"/>
                    <a:pt x="4278339" y="346388"/>
                  </a:cubicBezTo>
                  <a:cubicBezTo>
                    <a:pt x="4305195" y="356461"/>
                    <a:pt x="4328669" y="374221"/>
                    <a:pt x="4355300" y="384875"/>
                  </a:cubicBezTo>
                  <a:cubicBezTo>
                    <a:pt x="4464195" y="428441"/>
                    <a:pt x="4472622" y="423676"/>
                    <a:pt x="4586185" y="442607"/>
                  </a:cubicBezTo>
                  <a:cubicBezTo>
                    <a:pt x="4611839" y="455436"/>
                    <a:pt x="4636516" y="470440"/>
                    <a:pt x="4663147" y="481094"/>
                  </a:cubicBezTo>
                  <a:cubicBezTo>
                    <a:pt x="4700808" y="496161"/>
                    <a:pt x="4740108" y="506753"/>
                    <a:pt x="4778589" y="519582"/>
                  </a:cubicBezTo>
                  <a:cubicBezTo>
                    <a:pt x="4797829" y="525997"/>
                    <a:pt x="4818170" y="529754"/>
                    <a:pt x="4836310" y="538825"/>
                  </a:cubicBezTo>
                  <a:lnTo>
                    <a:pt x="4990234" y="615801"/>
                  </a:lnTo>
                  <a:cubicBezTo>
                    <a:pt x="5103469" y="672428"/>
                    <a:pt x="5039993" y="645220"/>
                    <a:pt x="5182638" y="692776"/>
                  </a:cubicBezTo>
                  <a:lnTo>
                    <a:pt x="5240359" y="712019"/>
                  </a:lnTo>
                  <a:cubicBezTo>
                    <a:pt x="5278840" y="737677"/>
                    <a:pt x="5314435" y="768307"/>
                    <a:pt x="5355801" y="788994"/>
                  </a:cubicBezTo>
                  <a:cubicBezTo>
                    <a:pt x="5381455" y="801823"/>
                    <a:pt x="5409424" y="810808"/>
                    <a:pt x="5432763" y="827482"/>
                  </a:cubicBezTo>
                  <a:cubicBezTo>
                    <a:pt x="5454905" y="843301"/>
                    <a:pt x="5469580" y="867790"/>
                    <a:pt x="5490484" y="885213"/>
                  </a:cubicBezTo>
                  <a:cubicBezTo>
                    <a:pt x="5531280" y="919216"/>
                    <a:pt x="5578114" y="938658"/>
                    <a:pt x="5625167" y="962188"/>
                  </a:cubicBezTo>
                  <a:lnTo>
                    <a:pt x="5740609" y="1077651"/>
                  </a:lnTo>
                  <a:lnTo>
                    <a:pt x="5798330" y="1135382"/>
                  </a:lnTo>
                  <a:cubicBezTo>
                    <a:pt x="5804744" y="1154626"/>
                    <a:pt x="5806320" y="1176235"/>
                    <a:pt x="5817571" y="1193114"/>
                  </a:cubicBezTo>
                  <a:cubicBezTo>
                    <a:pt x="5847199" y="1237564"/>
                    <a:pt x="5890420" y="1260932"/>
                    <a:pt x="5933013" y="1289333"/>
                  </a:cubicBezTo>
                  <a:cubicBezTo>
                    <a:pt x="5945840" y="1327820"/>
                    <a:pt x="5961656" y="1365437"/>
                    <a:pt x="5971494" y="1404795"/>
                  </a:cubicBezTo>
                  <a:cubicBezTo>
                    <a:pt x="6065807" y="1782112"/>
                    <a:pt x="5969984" y="1388379"/>
                    <a:pt x="6029215" y="1654964"/>
                  </a:cubicBezTo>
                  <a:cubicBezTo>
                    <a:pt x="6034951" y="1680782"/>
                    <a:pt x="6040858" y="1706606"/>
                    <a:pt x="6048456" y="1731939"/>
                  </a:cubicBezTo>
                  <a:cubicBezTo>
                    <a:pt x="6060111" y="1770797"/>
                    <a:pt x="6077098" y="1808044"/>
                    <a:pt x="6086936" y="1847402"/>
                  </a:cubicBezTo>
                  <a:cubicBezTo>
                    <a:pt x="6093350" y="1873060"/>
                    <a:pt x="6103783" y="1898038"/>
                    <a:pt x="6106177" y="1924377"/>
                  </a:cubicBezTo>
                  <a:cubicBezTo>
                    <a:pt x="6110242" y="1969095"/>
                    <a:pt x="6106177" y="2014182"/>
                    <a:pt x="6106177" y="2059084"/>
                  </a:cubicBezTo>
                </a:path>
              </a:pathLst>
            </a:custGeom>
            <a:ln w="28575" cmpd="sng">
              <a:solidFill>
                <a:srgbClr val="578279"/>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04" name="任意形状 103"/>
            <p:cNvSpPr/>
            <p:nvPr/>
          </p:nvSpPr>
          <p:spPr>
            <a:xfrm>
              <a:off x="2597459" y="2520934"/>
              <a:ext cx="5387312" cy="2270766"/>
            </a:xfrm>
            <a:custGeom>
              <a:avLst/>
              <a:gdLst>
                <a:gd name="connsiteX0" fmla="*/ 0 w 5387312"/>
                <a:gd name="connsiteY0" fmla="*/ 2213034 h 2270766"/>
                <a:gd name="connsiteX1" fmla="*/ 115442 w 5387312"/>
                <a:gd name="connsiteY1" fmla="*/ 2059084 h 2270766"/>
                <a:gd name="connsiteX2" fmla="*/ 153923 w 5387312"/>
                <a:gd name="connsiteY2" fmla="*/ 1789671 h 2270766"/>
                <a:gd name="connsiteX3" fmla="*/ 192404 w 5387312"/>
                <a:gd name="connsiteY3" fmla="*/ 1654965 h 2270766"/>
                <a:gd name="connsiteX4" fmla="*/ 269365 w 5387312"/>
                <a:gd name="connsiteY4" fmla="*/ 1501015 h 2270766"/>
                <a:gd name="connsiteX5" fmla="*/ 346327 w 5387312"/>
                <a:gd name="connsiteY5" fmla="*/ 1366308 h 2270766"/>
                <a:gd name="connsiteX6" fmla="*/ 384808 w 5387312"/>
                <a:gd name="connsiteY6" fmla="*/ 1308577 h 2270766"/>
                <a:gd name="connsiteX7" fmla="*/ 442529 w 5387312"/>
                <a:gd name="connsiteY7" fmla="*/ 1270090 h 2270766"/>
                <a:gd name="connsiteX8" fmla="*/ 500250 w 5387312"/>
                <a:gd name="connsiteY8" fmla="*/ 1212358 h 2270766"/>
                <a:gd name="connsiteX9" fmla="*/ 654173 w 5387312"/>
                <a:gd name="connsiteY9" fmla="*/ 1173871 h 2270766"/>
                <a:gd name="connsiteX10" fmla="*/ 769616 w 5387312"/>
                <a:gd name="connsiteY10" fmla="*/ 1135383 h 2270766"/>
                <a:gd name="connsiteX11" fmla="*/ 827337 w 5387312"/>
                <a:gd name="connsiteY11" fmla="*/ 1116139 h 2270766"/>
                <a:gd name="connsiteX12" fmla="*/ 885058 w 5387312"/>
                <a:gd name="connsiteY12" fmla="*/ 1058408 h 2270766"/>
                <a:gd name="connsiteX13" fmla="*/ 942779 w 5387312"/>
                <a:gd name="connsiteY13" fmla="*/ 1039164 h 2270766"/>
                <a:gd name="connsiteX14" fmla="*/ 962020 w 5387312"/>
                <a:gd name="connsiteY14" fmla="*/ 981433 h 2270766"/>
                <a:gd name="connsiteX15" fmla="*/ 1000501 w 5387312"/>
                <a:gd name="connsiteY15" fmla="*/ 923702 h 2270766"/>
                <a:gd name="connsiteX16" fmla="*/ 1058222 w 5387312"/>
                <a:gd name="connsiteY16" fmla="*/ 808239 h 2270766"/>
                <a:gd name="connsiteX17" fmla="*/ 1096703 w 5387312"/>
                <a:gd name="connsiteY17" fmla="*/ 692776 h 2270766"/>
                <a:gd name="connsiteX18" fmla="*/ 1115943 w 5387312"/>
                <a:gd name="connsiteY18" fmla="*/ 635045 h 2270766"/>
                <a:gd name="connsiteX19" fmla="*/ 1250626 w 5387312"/>
                <a:gd name="connsiteY19" fmla="*/ 538826 h 2270766"/>
                <a:gd name="connsiteX20" fmla="*/ 1308347 w 5387312"/>
                <a:gd name="connsiteY20" fmla="*/ 500339 h 2270766"/>
                <a:gd name="connsiteX21" fmla="*/ 1366068 w 5387312"/>
                <a:gd name="connsiteY21" fmla="*/ 481095 h 2270766"/>
                <a:gd name="connsiteX22" fmla="*/ 1423789 w 5387312"/>
                <a:gd name="connsiteY22" fmla="*/ 442607 h 2270766"/>
                <a:gd name="connsiteX23" fmla="*/ 1481511 w 5387312"/>
                <a:gd name="connsiteY23" fmla="*/ 423363 h 2270766"/>
                <a:gd name="connsiteX24" fmla="*/ 1635434 w 5387312"/>
                <a:gd name="connsiteY24" fmla="*/ 365632 h 2270766"/>
                <a:gd name="connsiteX25" fmla="*/ 1693155 w 5387312"/>
                <a:gd name="connsiteY25" fmla="*/ 327145 h 2270766"/>
                <a:gd name="connsiteX26" fmla="*/ 1808597 w 5387312"/>
                <a:gd name="connsiteY26" fmla="*/ 288657 h 2270766"/>
                <a:gd name="connsiteX27" fmla="*/ 1924040 w 5387312"/>
                <a:gd name="connsiteY27" fmla="*/ 211682 h 2270766"/>
                <a:gd name="connsiteX28" fmla="*/ 2097203 w 5387312"/>
                <a:gd name="connsiteY28" fmla="*/ 173194 h 2270766"/>
                <a:gd name="connsiteX29" fmla="*/ 2154925 w 5387312"/>
                <a:gd name="connsiteY29" fmla="*/ 134707 h 2270766"/>
                <a:gd name="connsiteX30" fmla="*/ 2424290 w 5387312"/>
                <a:gd name="connsiteY30" fmla="*/ 57732 h 2270766"/>
                <a:gd name="connsiteX31" fmla="*/ 2635935 w 5387312"/>
                <a:gd name="connsiteY31" fmla="*/ 19244 h 2270766"/>
                <a:gd name="connsiteX32" fmla="*/ 2847579 w 5387312"/>
                <a:gd name="connsiteY32" fmla="*/ 0 h 2270766"/>
                <a:gd name="connsiteX33" fmla="*/ 3732637 w 5387312"/>
                <a:gd name="connsiteY33" fmla="*/ 19244 h 2270766"/>
                <a:gd name="connsiteX34" fmla="*/ 3828839 w 5387312"/>
                <a:gd name="connsiteY34" fmla="*/ 38488 h 2270766"/>
                <a:gd name="connsiteX35" fmla="*/ 4040484 w 5387312"/>
                <a:gd name="connsiteY35" fmla="*/ 115463 h 2270766"/>
                <a:gd name="connsiteX36" fmla="*/ 4098205 w 5387312"/>
                <a:gd name="connsiteY36" fmla="*/ 134707 h 2270766"/>
                <a:gd name="connsiteX37" fmla="*/ 4155926 w 5387312"/>
                <a:gd name="connsiteY37" fmla="*/ 173194 h 2270766"/>
                <a:gd name="connsiteX38" fmla="*/ 4290609 w 5387312"/>
                <a:gd name="connsiteY38" fmla="*/ 230926 h 2270766"/>
                <a:gd name="connsiteX39" fmla="*/ 4406051 w 5387312"/>
                <a:gd name="connsiteY39" fmla="*/ 307901 h 2270766"/>
                <a:gd name="connsiteX40" fmla="*/ 4463773 w 5387312"/>
                <a:gd name="connsiteY40" fmla="*/ 365632 h 2270766"/>
                <a:gd name="connsiteX41" fmla="*/ 4521494 w 5387312"/>
                <a:gd name="connsiteY41" fmla="*/ 384876 h 2270766"/>
                <a:gd name="connsiteX42" fmla="*/ 4598455 w 5387312"/>
                <a:gd name="connsiteY42" fmla="*/ 500339 h 2270766"/>
                <a:gd name="connsiteX43" fmla="*/ 4617696 w 5387312"/>
                <a:gd name="connsiteY43" fmla="*/ 558070 h 2270766"/>
                <a:gd name="connsiteX44" fmla="*/ 4694657 w 5387312"/>
                <a:gd name="connsiteY44" fmla="*/ 692776 h 2270766"/>
                <a:gd name="connsiteX45" fmla="*/ 4752379 w 5387312"/>
                <a:gd name="connsiteY45" fmla="*/ 827483 h 2270766"/>
                <a:gd name="connsiteX46" fmla="*/ 4810100 w 5387312"/>
                <a:gd name="connsiteY46" fmla="*/ 923702 h 2270766"/>
                <a:gd name="connsiteX47" fmla="*/ 4848581 w 5387312"/>
                <a:gd name="connsiteY47" fmla="*/ 981433 h 2270766"/>
                <a:gd name="connsiteX48" fmla="*/ 4887061 w 5387312"/>
                <a:gd name="connsiteY48" fmla="*/ 1058408 h 2270766"/>
                <a:gd name="connsiteX49" fmla="*/ 4925542 w 5387312"/>
                <a:gd name="connsiteY49" fmla="*/ 1173871 h 2270766"/>
                <a:gd name="connsiteX50" fmla="*/ 4964023 w 5387312"/>
                <a:gd name="connsiteY50" fmla="*/ 1231602 h 2270766"/>
                <a:gd name="connsiteX51" fmla="*/ 5002504 w 5387312"/>
                <a:gd name="connsiteY51" fmla="*/ 1347065 h 2270766"/>
                <a:gd name="connsiteX52" fmla="*/ 5021744 w 5387312"/>
                <a:gd name="connsiteY52" fmla="*/ 1404796 h 2270766"/>
                <a:gd name="connsiteX53" fmla="*/ 5060225 w 5387312"/>
                <a:gd name="connsiteY53" fmla="*/ 1481771 h 2270766"/>
                <a:gd name="connsiteX54" fmla="*/ 5098706 w 5387312"/>
                <a:gd name="connsiteY54" fmla="*/ 1597234 h 2270766"/>
                <a:gd name="connsiteX55" fmla="*/ 5117946 w 5387312"/>
                <a:gd name="connsiteY55" fmla="*/ 1654965 h 2270766"/>
                <a:gd name="connsiteX56" fmla="*/ 5252629 w 5387312"/>
                <a:gd name="connsiteY56" fmla="*/ 1866646 h 2270766"/>
                <a:gd name="connsiteX57" fmla="*/ 5310350 w 5387312"/>
                <a:gd name="connsiteY57" fmla="*/ 2001353 h 2270766"/>
                <a:gd name="connsiteX58" fmla="*/ 5329591 w 5387312"/>
                <a:gd name="connsiteY58" fmla="*/ 2078328 h 2270766"/>
                <a:gd name="connsiteX59" fmla="*/ 5348831 w 5387312"/>
                <a:gd name="connsiteY59" fmla="*/ 2136059 h 2270766"/>
                <a:gd name="connsiteX60" fmla="*/ 5368071 w 5387312"/>
                <a:gd name="connsiteY60" fmla="*/ 2213034 h 2270766"/>
                <a:gd name="connsiteX61" fmla="*/ 5387312 w 5387312"/>
                <a:gd name="connsiteY61" fmla="*/ 2270766 h 2270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87312" h="2270766">
                  <a:moveTo>
                    <a:pt x="0" y="2213034"/>
                  </a:moveTo>
                  <a:cubicBezTo>
                    <a:pt x="38481" y="2161717"/>
                    <a:pt x="93525" y="2119365"/>
                    <a:pt x="115442" y="2059084"/>
                  </a:cubicBezTo>
                  <a:cubicBezTo>
                    <a:pt x="146439" y="1973828"/>
                    <a:pt x="139012" y="1879153"/>
                    <a:pt x="153923" y="1789671"/>
                  </a:cubicBezTo>
                  <a:cubicBezTo>
                    <a:pt x="157791" y="1766458"/>
                    <a:pt x="180363" y="1681461"/>
                    <a:pt x="192404" y="1654965"/>
                  </a:cubicBezTo>
                  <a:cubicBezTo>
                    <a:pt x="216141" y="1602734"/>
                    <a:pt x="251225" y="1555443"/>
                    <a:pt x="269365" y="1501015"/>
                  </a:cubicBezTo>
                  <a:cubicBezTo>
                    <a:pt x="300588" y="1407331"/>
                    <a:pt x="273525" y="1468249"/>
                    <a:pt x="346327" y="1366308"/>
                  </a:cubicBezTo>
                  <a:cubicBezTo>
                    <a:pt x="359768" y="1347488"/>
                    <a:pt x="368456" y="1324932"/>
                    <a:pt x="384808" y="1308577"/>
                  </a:cubicBezTo>
                  <a:cubicBezTo>
                    <a:pt x="401159" y="1292224"/>
                    <a:pt x="424765" y="1284896"/>
                    <a:pt x="442529" y="1270090"/>
                  </a:cubicBezTo>
                  <a:cubicBezTo>
                    <a:pt x="463433" y="1252667"/>
                    <a:pt x="477609" y="1227455"/>
                    <a:pt x="500250" y="1212358"/>
                  </a:cubicBezTo>
                  <a:cubicBezTo>
                    <a:pt x="527197" y="1194390"/>
                    <a:pt x="637729" y="1178356"/>
                    <a:pt x="654173" y="1173871"/>
                  </a:cubicBezTo>
                  <a:cubicBezTo>
                    <a:pt x="693307" y="1163196"/>
                    <a:pt x="731135" y="1148212"/>
                    <a:pt x="769616" y="1135383"/>
                  </a:cubicBezTo>
                  <a:lnTo>
                    <a:pt x="827337" y="1116139"/>
                  </a:lnTo>
                  <a:cubicBezTo>
                    <a:pt x="846577" y="1096895"/>
                    <a:pt x="862417" y="1073505"/>
                    <a:pt x="885058" y="1058408"/>
                  </a:cubicBezTo>
                  <a:cubicBezTo>
                    <a:pt x="901932" y="1047156"/>
                    <a:pt x="928439" y="1053506"/>
                    <a:pt x="942779" y="1039164"/>
                  </a:cubicBezTo>
                  <a:cubicBezTo>
                    <a:pt x="957121" y="1024820"/>
                    <a:pt x="952950" y="999576"/>
                    <a:pt x="962020" y="981433"/>
                  </a:cubicBezTo>
                  <a:cubicBezTo>
                    <a:pt x="972361" y="960747"/>
                    <a:pt x="987674" y="942946"/>
                    <a:pt x="1000501" y="923702"/>
                  </a:cubicBezTo>
                  <a:cubicBezTo>
                    <a:pt x="1070666" y="713162"/>
                    <a:pt x="958766" y="1032054"/>
                    <a:pt x="1058222" y="808239"/>
                  </a:cubicBezTo>
                  <a:cubicBezTo>
                    <a:pt x="1074696" y="771166"/>
                    <a:pt x="1083876" y="731264"/>
                    <a:pt x="1096703" y="692776"/>
                  </a:cubicBezTo>
                  <a:cubicBezTo>
                    <a:pt x="1103116" y="673532"/>
                    <a:pt x="1101601" y="649389"/>
                    <a:pt x="1115943" y="635045"/>
                  </a:cubicBezTo>
                  <a:cubicBezTo>
                    <a:pt x="1209961" y="541011"/>
                    <a:pt x="1132443" y="606371"/>
                    <a:pt x="1250626" y="538826"/>
                  </a:cubicBezTo>
                  <a:cubicBezTo>
                    <a:pt x="1270703" y="527351"/>
                    <a:pt x="1287664" y="510682"/>
                    <a:pt x="1308347" y="500339"/>
                  </a:cubicBezTo>
                  <a:cubicBezTo>
                    <a:pt x="1326487" y="491268"/>
                    <a:pt x="1347928" y="490167"/>
                    <a:pt x="1366068" y="481095"/>
                  </a:cubicBezTo>
                  <a:cubicBezTo>
                    <a:pt x="1386751" y="470751"/>
                    <a:pt x="1403106" y="452950"/>
                    <a:pt x="1423789" y="442607"/>
                  </a:cubicBezTo>
                  <a:cubicBezTo>
                    <a:pt x="1441929" y="433535"/>
                    <a:pt x="1462870" y="431354"/>
                    <a:pt x="1481511" y="423363"/>
                  </a:cubicBezTo>
                  <a:cubicBezTo>
                    <a:pt x="1622369" y="362985"/>
                    <a:pt x="1493542" y="401112"/>
                    <a:pt x="1635434" y="365632"/>
                  </a:cubicBezTo>
                  <a:cubicBezTo>
                    <a:pt x="1654674" y="352803"/>
                    <a:pt x="1672024" y="336538"/>
                    <a:pt x="1693155" y="327145"/>
                  </a:cubicBezTo>
                  <a:cubicBezTo>
                    <a:pt x="1730221" y="310668"/>
                    <a:pt x="1774848" y="311160"/>
                    <a:pt x="1808597" y="288657"/>
                  </a:cubicBezTo>
                  <a:cubicBezTo>
                    <a:pt x="1847078" y="262999"/>
                    <a:pt x="1879171" y="222902"/>
                    <a:pt x="1924040" y="211682"/>
                  </a:cubicBezTo>
                  <a:cubicBezTo>
                    <a:pt x="2032727" y="184505"/>
                    <a:pt x="1975071" y="197625"/>
                    <a:pt x="2097203" y="173194"/>
                  </a:cubicBezTo>
                  <a:cubicBezTo>
                    <a:pt x="2116444" y="160365"/>
                    <a:pt x="2133793" y="144100"/>
                    <a:pt x="2154925" y="134707"/>
                  </a:cubicBezTo>
                  <a:cubicBezTo>
                    <a:pt x="2214945" y="108027"/>
                    <a:pt x="2368692" y="68854"/>
                    <a:pt x="2424290" y="57732"/>
                  </a:cubicBezTo>
                  <a:cubicBezTo>
                    <a:pt x="2485049" y="45578"/>
                    <a:pt x="2576150" y="26279"/>
                    <a:pt x="2635935" y="19244"/>
                  </a:cubicBezTo>
                  <a:cubicBezTo>
                    <a:pt x="2706289" y="10966"/>
                    <a:pt x="2777031" y="6415"/>
                    <a:pt x="2847579" y="0"/>
                  </a:cubicBezTo>
                  <a:lnTo>
                    <a:pt x="3732637" y="19244"/>
                  </a:lnTo>
                  <a:cubicBezTo>
                    <a:pt x="3765315" y="20526"/>
                    <a:pt x="3797289" y="29882"/>
                    <a:pt x="3828839" y="38488"/>
                  </a:cubicBezTo>
                  <a:cubicBezTo>
                    <a:pt x="3927643" y="65439"/>
                    <a:pt x="3948687" y="81033"/>
                    <a:pt x="4040484" y="115463"/>
                  </a:cubicBezTo>
                  <a:cubicBezTo>
                    <a:pt x="4059474" y="122585"/>
                    <a:pt x="4080065" y="125636"/>
                    <a:pt x="4098205" y="134707"/>
                  </a:cubicBezTo>
                  <a:cubicBezTo>
                    <a:pt x="4118888" y="145050"/>
                    <a:pt x="4135243" y="162851"/>
                    <a:pt x="4155926" y="173194"/>
                  </a:cubicBezTo>
                  <a:cubicBezTo>
                    <a:pt x="4315159" y="252824"/>
                    <a:pt x="4090427" y="110795"/>
                    <a:pt x="4290609" y="230926"/>
                  </a:cubicBezTo>
                  <a:cubicBezTo>
                    <a:pt x="4330267" y="254725"/>
                    <a:pt x="4373349" y="275194"/>
                    <a:pt x="4406051" y="307901"/>
                  </a:cubicBezTo>
                  <a:cubicBezTo>
                    <a:pt x="4425292" y="327145"/>
                    <a:pt x="4441132" y="350535"/>
                    <a:pt x="4463773" y="365632"/>
                  </a:cubicBezTo>
                  <a:cubicBezTo>
                    <a:pt x="4480647" y="376883"/>
                    <a:pt x="4502254" y="378461"/>
                    <a:pt x="4521494" y="384876"/>
                  </a:cubicBezTo>
                  <a:cubicBezTo>
                    <a:pt x="4567242" y="522146"/>
                    <a:pt x="4502373" y="356191"/>
                    <a:pt x="4598455" y="500339"/>
                  </a:cubicBezTo>
                  <a:cubicBezTo>
                    <a:pt x="4609705" y="517217"/>
                    <a:pt x="4608626" y="539927"/>
                    <a:pt x="4617696" y="558070"/>
                  </a:cubicBezTo>
                  <a:cubicBezTo>
                    <a:pt x="4714305" y="751319"/>
                    <a:pt x="4593470" y="456630"/>
                    <a:pt x="4694657" y="692776"/>
                  </a:cubicBezTo>
                  <a:cubicBezTo>
                    <a:pt x="4745743" y="812000"/>
                    <a:pt x="4672619" y="683890"/>
                    <a:pt x="4752379" y="827483"/>
                  </a:cubicBezTo>
                  <a:cubicBezTo>
                    <a:pt x="4770540" y="860179"/>
                    <a:pt x="4790280" y="891984"/>
                    <a:pt x="4810100" y="923702"/>
                  </a:cubicBezTo>
                  <a:cubicBezTo>
                    <a:pt x="4822356" y="943314"/>
                    <a:pt x="4837108" y="961352"/>
                    <a:pt x="4848581" y="981433"/>
                  </a:cubicBezTo>
                  <a:cubicBezTo>
                    <a:pt x="4862811" y="1006340"/>
                    <a:pt x="4876409" y="1031773"/>
                    <a:pt x="4887061" y="1058408"/>
                  </a:cubicBezTo>
                  <a:cubicBezTo>
                    <a:pt x="4902126" y="1096076"/>
                    <a:pt x="4903041" y="1140114"/>
                    <a:pt x="4925542" y="1173871"/>
                  </a:cubicBezTo>
                  <a:lnTo>
                    <a:pt x="4964023" y="1231602"/>
                  </a:lnTo>
                  <a:lnTo>
                    <a:pt x="5002504" y="1347065"/>
                  </a:lnTo>
                  <a:cubicBezTo>
                    <a:pt x="5008917" y="1366309"/>
                    <a:pt x="5012674" y="1386653"/>
                    <a:pt x="5021744" y="1404796"/>
                  </a:cubicBezTo>
                  <a:cubicBezTo>
                    <a:pt x="5034571" y="1430454"/>
                    <a:pt x="5049573" y="1455136"/>
                    <a:pt x="5060225" y="1481771"/>
                  </a:cubicBezTo>
                  <a:cubicBezTo>
                    <a:pt x="5075290" y="1519439"/>
                    <a:pt x="5085879" y="1558746"/>
                    <a:pt x="5098706" y="1597234"/>
                  </a:cubicBezTo>
                  <a:cubicBezTo>
                    <a:pt x="5105119" y="1616478"/>
                    <a:pt x="5107883" y="1637353"/>
                    <a:pt x="5117946" y="1654965"/>
                  </a:cubicBezTo>
                  <a:cubicBezTo>
                    <a:pt x="5210818" y="1817517"/>
                    <a:pt x="5163883" y="1748297"/>
                    <a:pt x="5252629" y="1866646"/>
                  </a:cubicBezTo>
                  <a:cubicBezTo>
                    <a:pt x="5307864" y="2087634"/>
                    <a:pt x="5230628" y="1815306"/>
                    <a:pt x="5310350" y="2001353"/>
                  </a:cubicBezTo>
                  <a:cubicBezTo>
                    <a:pt x="5320767" y="2025663"/>
                    <a:pt x="5322326" y="2052898"/>
                    <a:pt x="5329591" y="2078328"/>
                  </a:cubicBezTo>
                  <a:cubicBezTo>
                    <a:pt x="5335163" y="2097832"/>
                    <a:pt x="5343259" y="2116555"/>
                    <a:pt x="5348831" y="2136059"/>
                  </a:cubicBezTo>
                  <a:cubicBezTo>
                    <a:pt x="5356095" y="2161489"/>
                    <a:pt x="5360806" y="2187604"/>
                    <a:pt x="5368071" y="2213034"/>
                  </a:cubicBezTo>
                  <a:cubicBezTo>
                    <a:pt x="5373643" y="2232538"/>
                    <a:pt x="5387312" y="2270766"/>
                    <a:pt x="5387312" y="2270766"/>
                  </a:cubicBezTo>
                </a:path>
              </a:pathLst>
            </a:custGeom>
            <a:ln w="28575" cmpd="sng">
              <a:solidFill>
                <a:srgbClr val="578279"/>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05" name="任意形状 104"/>
            <p:cNvSpPr/>
            <p:nvPr/>
          </p:nvSpPr>
          <p:spPr>
            <a:xfrm>
              <a:off x="3732642" y="2597910"/>
              <a:ext cx="4232888" cy="2155302"/>
            </a:xfrm>
            <a:custGeom>
              <a:avLst/>
              <a:gdLst>
                <a:gd name="connsiteX0" fmla="*/ 0 w 4232888"/>
                <a:gd name="connsiteY0" fmla="*/ 2116815 h 2155302"/>
                <a:gd name="connsiteX1" fmla="*/ 96202 w 4232888"/>
                <a:gd name="connsiteY1" fmla="*/ 1866646 h 2155302"/>
                <a:gd name="connsiteX2" fmla="*/ 134683 w 4232888"/>
                <a:gd name="connsiteY2" fmla="*/ 1770427 h 2155302"/>
                <a:gd name="connsiteX3" fmla="*/ 173164 w 4232888"/>
                <a:gd name="connsiteY3" fmla="*/ 1693452 h 2155302"/>
                <a:gd name="connsiteX4" fmla="*/ 211645 w 4232888"/>
                <a:gd name="connsiteY4" fmla="*/ 1520258 h 2155302"/>
                <a:gd name="connsiteX5" fmla="*/ 250126 w 4232888"/>
                <a:gd name="connsiteY5" fmla="*/ 1462526 h 2155302"/>
                <a:gd name="connsiteX6" fmla="*/ 307847 w 4232888"/>
                <a:gd name="connsiteY6" fmla="*/ 1135382 h 2155302"/>
                <a:gd name="connsiteX7" fmla="*/ 288606 w 4232888"/>
                <a:gd name="connsiteY7" fmla="*/ 865969 h 2155302"/>
                <a:gd name="connsiteX8" fmla="*/ 250126 w 4232888"/>
                <a:gd name="connsiteY8" fmla="*/ 808238 h 2155302"/>
                <a:gd name="connsiteX9" fmla="*/ 230885 w 4232888"/>
                <a:gd name="connsiteY9" fmla="*/ 731263 h 2155302"/>
                <a:gd name="connsiteX10" fmla="*/ 192404 w 4232888"/>
                <a:gd name="connsiteY10" fmla="*/ 558069 h 2155302"/>
                <a:gd name="connsiteX11" fmla="*/ 269366 w 4232888"/>
                <a:gd name="connsiteY11" fmla="*/ 404119 h 2155302"/>
                <a:gd name="connsiteX12" fmla="*/ 307847 w 4232888"/>
                <a:gd name="connsiteY12" fmla="*/ 346387 h 2155302"/>
                <a:gd name="connsiteX13" fmla="*/ 423289 w 4232888"/>
                <a:gd name="connsiteY13" fmla="*/ 307900 h 2155302"/>
                <a:gd name="connsiteX14" fmla="*/ 481010 w 4232888"/>
                <a:gd name="connsiteY14" fmla="*/ 288656 h 2155302"/>
                <a:gd name="connsiteX15" fmla="*/ 634934 w 4232888"/>
                <a:gd name="connsiteY15" fmla="*/ 230925 h 2155302"/>
                <a:gd name="connsiteX16" fmla="*/ 750376 w 4232888"/>
                <a:gd name="connsiteY16" fmla="*/ 211681 h 2155302"/>
                <a:gd name="connsiteX17" fmla="*/ 827338 w 4232888"/>
                <a:gd name="connsiteY17" fmla="*/ 173193 h 2155302"/>
                <a:gd name="connsiteX18" fmla="*/ 1058222 w 4232888"/>
                <a:gd name="connsiteY18" fmla="*/ 153950 h 2155302"/>
                <a:gd name="connsiteX19" fmla="*/ 1173665 w 4232888"/>
                <a:gd name="connsiteY19" fmla="*/ 134706 h 2155302"/>
                <a:gd name="connsiteX20" fmla="*/ 1327588 w 4232888"/>
                <a:gd name="connsiteY20" fmla="*/ 96218 h 2155302"/>
                <a:gd name="connsiteX21" fmla="*/ 1808598 w 4232888"/>
                <a:gd name="connsiteY21" fmla="*/ 57731 h 2155302"/>
                <a:gd name="connsiteX22" fmla="*/ 2039483 w 4232888"/>
                <a:gd name="connsiteY22" fmla="*/ 19243 h 2155302"/>
                <a:gd name="connsiteX23" fmla="*/ 2193406 w 4232888"/>
                <a:gd name="connsiteY23" fmla="*/ 0 h 2155302"/>
                <a:gd name="connsiteX24" fmla="*/ 2770618 w 4232888"/>
                <a:gd name="connsiteY24" fmla="*/ 19243 h 2155302"/>
                <a:gd name="connsiteX25" fmla="*/ 2905301 w 4232888"/>
                <a:gd name="connsiteY25" fmla="*/ 38487 h 2155302"/>
                <a:gd name="connsiteX26" fmla="*/ 3078464 w 4232888"/>
                <a:gd name="connsiteY26" fmla="*/ 134706 h 2155302"/>
                <a:gd name="connsiteX27" fmla="*/ 3116945 w 4232888"/>
                <a:gd name="connsiteY27" fmla="*/ 192437 h 2155302"/>
                <a:gd name="connsiteX28" fmla="*/ 3193907 w 4232888"/>
                <a:gd name="connsiteY28" fmla="*/ 250169 h 2155302"/>
                <a:gd name="connsiteX29" fmla="*/ 3309349 w 4232888"/>
                <a:gd name="connsiteY29" fmla="*/ 404119 h 2155302"/>
                <a:gd name="connsiteX30" fmla="*/ 3405551 w 4232888"/>
                <a:gd name="connsiteY30" fmla="*/ 538825 h 2155302"/>
                <a:gd name="connsiteX31" fmla="*/ 3463272 w 4232888"/>
                <a:gd name="connsiteY31" fmla="*/ 635044 h 2155302"/>
                <a:gd name="connsiteX32" fmla="*/ 3482513 w 4232888"/>
                <a:gd name="connsiteY32" fmla="*/ 692775 h 2155302"/>
                <a:gd name="connsiteX33" fmla="*/ 3540234 w 4232888"/>
                <a:gd name="connsiteY33" fmla="*/ 788994 h 2155302"/>
                <a:gd name="connsiteX34" fmla="*/ 3636436 w 4232888"/>
                <a:gd name="connsiteY34" fmla="*/ 1019920 h 2155302"/>
                <a:gd name="connsiteX35" fmla="*/ 3694157 w 4232888"/>
                <a:gd name="connsiteY35" fmla="*/ 1154626 h 2155302"/>
                <a:gd name="connsiteX36" fmla="*/ 3751878 w 4232888"/>
                <a:gd name="connsiteY36" fmla="*/ 1270089 h 2155302"/>
                <a:gd name="connsiteX37" fmla="*/ 3809600 w 4232888"/>
                <a:gd name="connsiteY37" fmla="*/ 1327820 h 2155302"/>
                <a:gd name="connsiteX38" fmla="*/ 3905802 w 4232888"/>
                <a:gd name="connsiteY38" fmla="*/ 1462526 h 2155302"/>
                <a:gd name="connsiteX39" fmla="*/ 3982763 w 4232888"/>
                <a:gd name="connsiteY39" fmla="*/ 1577989 h 2155302"/>
                <a:gd name="connsiteX40" fmla="*/ 4021244 w 4232888"/>
                <a:gd name="connsiteY40" fmla="*/ 1635720 h 2155302"/>
                <a:gd name="connsiteX41" fmla="*/ 4059725 w 4232888"/>
                <a:gd name="connsiteY41" fmla="*/ 1693452 h 2155302"/>
                <a:gd name="connsiteX42" fmla="*/ 4078965 w 4232888"/>
                <a:gd name="connsiteY42" fmla="*/ 1751183 h 2155302"/>
                <a:gd name="connsiteX43" fmla="*/ 4155927 w 4232888"/>
                <a:gd name="connsiteY43" fmla="*/ 1885889 h 2155302"/>
                <a:gd name="connsiteX44" fmla="*/ 4175167 w 4232888"/>
                <a:gd name="connsiteY44" fmla="*/ 1962864 h 2155302"/>
                <a:gd name="connsiteX45" fmla="*/ 4213648 w 4232888"/>
                <a:gd name="connsiteY45" fmla="*/ 2116815 h 2155302"/>
                <a:gd name="connsiteX46" fmla="*/ 4232888 w 4232888"/>
                <a:gd name="connsiteY46" fmla="*/ 2155302 h 215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232888" h="2155302">
                  <a:moveTo>
                    <a:pt x="0" y="2116815"/>
                  </a:moveTo>
                  <a:cubicBezTo>
                    <a:pt x="32067" y="2033425"/>
                    <a:pt x="63825" y="1949916"/>
                    <a:pt x="96202" y="1866646"/>
                  </a:cubicBezTo>
                  <a:cubicBezTo>
                    <a:pt x="108720" y="1834451"/>
                    <a:pt x="119237" y="1801324"/>
                    <a:pt x="134683" y="1770427"/>
                  </a:cubicBezTo>
                  <a:lnTo>
                    <a:pt x="173164" y="1693452"/>
                  </a:lnTo>
                  <a:cubicBezTo>
                    <a:pt x="176589" y="1676321"/>
                    <a:pt x="201453" y="1544043"/>
                    <a:pt x="211645" y="1520258"/>
                  </a:cubicBezTo>
                  <a:cubicBezTo>
                    <a:pt x="220754" y="1499000"/>
                    <a:pt x="237299" y="1481770"/>
                    <a:pt x="250126" y="1462526"/>
                  </a:cubicBezTo>
                  <a:cubicBezTo>
                    <a:pt x="302691" y="1252223"/>
                    <a:pt x="282766" y="1361148"/>
                    <a:pt x="307847" y="1135382"/>
                  </a:cubicBezTo>
                  <a:cubicBezTo>
                    <a:pt x="301433" y="1045578"/>
                    <a:pt x="304250" y="954633"/>
                    <a:pt x="288606" y="865969"/>
                  </a:cubicBezTo>
                  <a:cubicBezTo>
                    <a:pt x="284588" y="843194"/>
                    <a:pt x="259235" y="829495"/>
                    <a:pt x="250126" y="808238"/>
                  </a:cubicBezTo>
                  <a:cubicBezTo>
                    <a:pt x="239709" y="783928"/>
                    <a:pt x="238150" y="756693"/>
                    <a:pt x="230885" y="731263"/>
                  </a:cubicBezTo>
                  <a:cubicBezTo>
                    <a:pt x="192994" y="598621"/>
                    <a:pt x="227126" y="766432"/>
                    <a:pt x="192404" y="558069"/>
                  </a:cubicBezTo>
                  <a:cubicBezTo>
                    <a:pt x="222096" y="409588"/>
                    <a:pt x="184264" y="506260"/>
                    <a:pt x="269366" y="404119"/>
                  </a:cubicBezTo>
                  <a:cubicBezTo>
                    <a:pt x="284170" y="386351"/>
                    <a:pt x="288236" y="358646"/>
                    <a:pt x="307847" y="346387"/>
                  </a:cubicBezTo>
                  <a:cubicBezTo>
                    <a:pt x="342243" y="324886"/>
                    <a:pt x="384808" y="320729"/>
                    <a:pt x="423289" y="307900"/>
                  </a:cubicBezTo>
                  <a:cubicBezTo>
                    <a:pt x="442529" y="301485"/>
                    <a:pt x="462180" y="296189"/>
                    <a:pt x="481010" y="288656"/>
                  </a:cubicBezTo>
                  <a:cubicBezTo>
                    <a:pt x="499733" y="281166"/>
                    <a:pt x="601002" y="238467"/>
                    <a:pt x="634934" y="230925"/>
                  </a:cubicBezTo>
                  <a:cubicBezTo>
                    <a:pt x="673016" y="222461"/>
                    <a:pt x="711895" y="218096"/>
                    <a:pt x="750376" y="211681"/>
                  </a:cubicBezTo>
                  <a:cubicBezTo>
                    <a:pt x="776030" y="198852"/>
                    <a:pt x="799146" y="178480"/>
                    <a:pt x="827338" y="173193"/>
                  </a:cubicBezTo>
                  <a:cubicBezTo>
                    <a:pt x="903243" y="158958"/>
                    <a:pt x="981466" y="162480"/>
                    <a:pt x="1058222" y="153950"/>
                  </a:cubicBezTo>
                  <a:cubicBezTo>
                    <a:pt x="1096995" y="149641"/>
                    <a:pt x="1135519" y="142882"/>
                    <a:pt x="1173665" y="134706"/>
                  </a:cubicBezTo>
                  <a:cubicBezTo>
                    <a:pt x="1225378" y="123623"/>
                    <a:pt x="1274818" y="99736"/>
                    <a:pt x="1327588" y="96218"/>
                  </a:cubicBezTo>
                  <a:cubicBezTo>
                    <a:pt x="1531213" y="82641"/>
                    <a:pt x="1620060" y="79916"/>
                    <a:pt x="1808598" y="57731"/>
                  </a:cubicBezTo>
                  <a:cubicBezTo>
                    <a:pt x="2108069" y="22493"/>
                    <a:pt x="1803327" y="55581"/>
                    <a:pt x="2039483" y="19243"/>
                  </a:cubicBezTo>
                  <a:cubicBezTo>
                    <a:pt x="2090589" y="11379"/>
                    <a:pt x="2142098" y="6414"/>
                    <a:pt x="2193406" y="0"/>
                  </a:cubicBezTo>
                  <a:cubicBezTo>
                    <a:pt x="2385810" y="6414"/>
                    <a:pt x="2578388" y="8851"/>
                    <a:pt x="2770618" y="19243"/>
                  </a:cubicBezTo>
                  <a:cubicBezTo>
                    <a:pt x="2815902" y="21691"/>
                    <a:pt x="2861305" y="27486"/>
                    <a:pt x="2905301" y="38487"/>
                  </a:cubicBezTo>
                  <a:cubicBezTo>
                    <a:pt x="2968534" y="54298"/>
                    <a:pt x="3032131" y="88365"/>
                    <a:pt x="3078464" y="134706"/>
                  </a:cubicBezTo>
                  <a:cubicBezTo>
                    <a:pt x="3094816" y="151061"/>
                    <a:pt x="3100593" y="176082"/>
                    <a:pt x="3116945" y="192437"/>
                  </a:cubicBezTo>
                  <a:cubicBezTo>
                    <a:pt x="3139620" y="215116"/>
                    <a:pt x="3172337" y="226438"/>
                    <a:pt x="3193907" y="250169"/>
                  </a:cubicBezTo>
                  <a:cubicBezTo>
                    <a:pt x="3237049" y="297634"/>
                    <a:pt x="3270868" y="352802"/>
                    <a:pt x="3309349" y="404119"/>
                  </a:cubicBezTo>
                  <a:cubicBezTo>
                    <a:pt x="3351679" y="460569"/>
                    <a:pt x="3370386" y="482552"/>
                    <a:pt x="3405551" y="538825"/>
                  </a:cubicBezTo>
                  <a:cubicBezTo>
                    <a:pt x="3425371" y="570543"/>
                    <a:pt x="3446548" y="601590"/>
                    <a:pt x="3463272" y="635044"/>
                  </a:cubicBezTo>
                  <a:cubicBezTo>
                    <a:pt x="3472342" y="653187"/>
                    <a:pt x="3473443" y="674632"/>
                    <a:pt x="3482513" y="692775"/>
                  </a:cubicBezTo>
                  <a:cubicBezTo>
                    <a:pt x="3499237" y="726229"/>
                    <a:pt x="3525503" y="754616"/>
                    <a:pt x="3540234" y="788994"/>
                  </a:cubicBezTo>
                  <a:cubicBezTo>
                    <a:pt x="3657294" y="1062183"/>
                    <a:pt x="3544431" y="881888"/>
                    <a:pt x="3636436" y="1019920"/>
                  </a:cubicBezTo>
                  <a:cubicBezTo>
                    <a:pt x="3681554" y="1155301"/>
                    <a:pt x="3622835" y="988182"/>
                    <a:pt x="3694157" y="1154626"/>
                  </a:cubicBezTo>
                  <a:cubicBezTo>
                    <a:pt x="3724781" y="1226093"/>
                    <a:pt x="3697507" y="1204832"/>
                    <a:pt x="3751878" y="1270089"/>
                  </a:cubicBezTo>
                  <a:cubicBezTo>
                    <a:pt x="3769297" y="1290996"/>
                    <a:pt x="3790359" y="1308576"/>
                    <a:pt x="3809600" y="1327820"/>
                  </a:cubicBezTo>
                  <a:cubicBezTo>
                    <a:pt x="3893139" y="1494931"/>
                    <a:pt x="3796596" y="1322094"/>
                    <a:pt x="3905802" y="1462526"/>
                  </a:cubicBezTo>
                  <a:cubicBezTo>
                    <a:pt x="3934196" y="1499039"/>
                    <a:pt x="3957109" y="1539501"/>
                    <a:pt x="3982763" y="1577989"/>
                  </a:cubicBezTo>
                  <a:lnTo>
                    <a:pt x="4021244" y="1635720"/>
                  </a:lnTo>
                  <a:lnTo>
                    <a:pt x="4059725" y="1693452"/>
                  </a:lnTo>
                  <a:cubicBezTo>
                    <a:pt x="4066138" y="1712696"/>
                    <a:pt x="4070976" y="1732538"/>
                    <a:pt x="4078965" y="1751183"/>
                  </a:cubicBezTo>
                  <a:cubicBezTo>
                    <a:pt x="4108258" y="1819545"/>
                    <a:pt x="4117280" y="1827910"/>
                    <a:pt x="4155927" y="1885889"/>
                  </a:cubicBezTo>
                  <a:cubicBezTo>
                    <a:pt x="4162340" y="1911547"/>
                    <a:pt x="4169431" y="1937046"/>
                    <a:pt x="4175167" y="1962864"/>
                  </a:cubicBezTo>
                  <a:cubicBezTo>
                    <a:pt x="4192263" y="2039808"/>
                    <a:pt x="4187864" y="2052342"/>
                    <a:pt x="4213648" y="2116815"/>
                  </a:cubicBezTo>
                  <a:cubicBezTo>
                    <a:pt x="4218974" y="2130132"/>
                    <a:pt x="4226475" y="2142473"/>
                    <a:pt x="4232888" y="2155302"/>
                  </a:cubicBezTo>
                </a:path>
              </a:pathLst>
            </a:custGeom>
            <a:ln w="28575" cmpd="sng">
              <a:solidFill>
                <a:srgbClr val="578279"/>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grpSp>
      <p:sp>
        <p:nvSpPr>
          <p:cNvPr id="3" name="圆角矩形 2"/>
          <p:cNvSpPr/>
          <p:nvPr/>
        </p:nvSpPr>
        <p:spPr>
          <a:xfrm>
            <a:off x="5492940" y="5424918"/>
            <a:ext cx="3024282" cy="104601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lvl="2"/>
            <a:r>
              <a:rPr lang="zh-CN" altLang="en-US" sz="2400" dirty="0">
                <a:solidFill>
                  <a:schemeClr val="tx1"/>
                </a:solidFill>
                <a:latin typeface="华文中宋"/>
                <a:ea typeface="华文中宋"/>
                <a:cs typeface="华文中宋"/>
              </a:rPr>
              <a:t>多对一特殊流量</a:t>
            </a:r>
            <a:r>
              <a:rPr lang="zh-CN" altLang="en-US" sz="2400" dirty="0" smtClean="0">
                <a:solidFill>
                  <a:schemeClr val="tx1"/>
                </a:solidFill>
                <a:latin typeface="华文中宋"/>
                <a:ea typeface="华文中宋"/>
                <a:cs typeface="华文中宋"/>
              </a:rPr>
              <a:t>模式，</a:t>
            </a:r>
            <a:endParaRPr lang="en-US" altLang="zh-CN" sz="2400" dirty="0">
              <a:solidFill>
                <a:schemeClr val="tx1"/>
              </a:solidFill>
              <a:latin typeface="华文中宋"/>
              <a:ea typeface="华文中宋"/>
              <a:cs typeface="华文中宋"/>
            </a:endParaRPr>
          </a:p>
          <a:p>
            <a:pPr marL="0" lvl="2"/>
            <a:r>
              <a:rPr lang="zh-CN" altLang="en-US" sz="2400" dirty="0" smtClean="0">
                <a:solidFill>
                  <a:schemeClr val="tx1"/>
                </a:solidFill>
                <a:latin typeface="华文中宋"/>
                <a:ea typeface="华文中宋"/>
                <a:cs typeface="华文中宋"/>
              </a:rPr>
              <a:t>短流数量约占</a:t>
            </a:r>
            <a:r>
              <a:rPr lang="en-US" altLang="zh-CN" sz="2400" dirty="0" smtClean="0">
                <a:solidFill>
                  <a:schemeClr val="tx1"/>
                </a:solidFill>
                <a:latin typeface="华文中宋"/>
                <a:ea typeface="华文中宋"/>
                <a:cs typeface="华文中宋"/>
              </a:rPr>
              <a:t>90%</a:t>
            </a:r>
          </a:p>
        </p:txBody>
      </p:sp>
    </p:spTree>
    <p:extLst>
      <p:ext uri="{BB962C8B-B14F-4D97-AF65-F5344CB8AC3E}">
        <p14:creationId xmlns:p14="http://schemas.microsoft.com/office/powerpoint/2010/main" val="378311393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2.23728E-6 0.01275 C 0.02571 0.03662 0.05159 0.06049 0.12472 0.05678 C 0.1975 0.05354 0.3177 0.02318 0.43807 -0.00695 " pathEditMode="relative" rAng="0" ptsTypes="aaA">
                                      <p:cBhvr>
                                        <p:cTn id="22" dur="400" fill="hold"/>
                                        <p:tgtEl>
                                          <p:spTgt spid="77"/>
                                        </p:tgtEl>
                                        <p:attrNameLst>
                                          <p:attrName>ppt_x</p:attrName>
                                          <p:attrName>ppt_y</p:attrName>
                                        </p:attrNameLst>
                                      </p:cBhvr>
                                      <p:rCtr x="21904" y="1390"/>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P spid="77" grpId="0" animBg="1"/>
      <p:bldP spid="77" grpId="1" animBg="1"/>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解决思路</a:t>
            </a:r>
            <a:endParaRPr kumimoji="1" lang="zh-CN" altLang="en-US" dirty="0"/>
          </a:p>
        </p:txBody>
      </p:sp>
      <p:sp>
        <p:nvSpPr>
          <p:cNvPr id="3" name="内容占位符 2"/>
          <p:cNvSpPr>
            <a:spLocks noGrp="1"/>
          </p:cNvSpPr>
          <p:nvPr>
            <p:ph sz="quarter" idx="1"/>
          </p:nvPr>
        </p:nvSpPr>
        <p:spPr/>
        <p:txBody>
          <a:bodyPr/>
          <a:lstStyle/>
          <a:p>
            <a:r>
              <a:rPr kumimoji="1" lang="zh-CN" altLang="en-US" dirty="0" smtClean="0"/>
              <a:t>主要思想</a:t>
            </a:r>
            <a:endParaRPr kumimoji="1" lang="en-US" altLang="zh-CN" dirty="0" smtClean="0"/>
          </a:p>
          <a:p>
            <a:pPr lvl="1"/>
            <a:r>
              <a:rPr kumimoji="1" lang="zh-CN" altLang="en-US" dirty="0" smtClean="0"/>
              <a:t>计算预迁移阶段需要多大的带宽来保障给定的总迁移时间和宕机时间</a:t>
            </a:r>
            <a:endParaRPr kumimoji="1" lang="en-US" altLang="zh-CN" dirty="0" smtClean="0"/>
          </a:p>
          <a:p>
            <a:r>
              <a:rPr kumimoji="1" lang="zh-CN" altLang="en-US" dirty="0" smtClean="0"/>
              <a:t>问题定义</a:t>
            </a:r>
            <a:endParaRPr kumimoji="1" lang="en-US" altLang="zh-CN" dirty="0" smtClean="0"/>
          </a:p>
          <a:p>
            <a:pPr lvl="3"/>
            <a:endParaRPr kumimoji="1" lang="en-US" altLang="zh-CN" dirty="0"/>
          </a:p>
          <a:p>
            <a:pPr marL="0" indent="0">
              <a:buNone/>
            </a:pPr>
            <a:r>
              <a:rPr kumimoji="1" lang="en-US" altLang="zh-CN" dirty="0" smtClean="0"/>
              <a:t>                     </a:t>
            </a:r>
            <a:r>
              <a:rPr kumimoji="1" lang="zh-CN" altLang="en-US" dirty="0" smtClean="0"/>
              <a:t>其中</a:t>
            </a:r>
            <a:endParaRPr kumimoji="1" lang="en-US" altLang="zh-CN" dirty="0" smtClean="0"/>
          </a:p>
          <a:p>
            <a:pPr lvl="5"/>
            <a:endParaRPr kumimoji="1" lang="en-US" altLang="zh-CN" dirty="0" smtClean="0"/>
          </a:p>
          <a:p>
            <a:r>
              <a:rPr kumimoji="1" lang="zh-CN" altLang="en-US" dirty="0" smtClean="0"/>
              <a:t>三个模型</a:t>
            </a:r>
            <a:endParaRPr kumimoji="1" lang="en-US" altLang="zh-CN" dirty="0" smtClean="0"/>
          </a:p>
          <a:p>
            <a:pPr lvl="1"/>
            <a:r>
              <a:rPr kumimoji="1" lang="zh-CN" altLang="en-US" dirty="0" smtClean="0"/>
              <a:t>确定型模型</a:t>
            </a:r>
            <a:r>
              <a:rPr kumimoji="1" lang="zh-CN" altLang="zh-CN" dirty="0" smtClean="0"/>
              <a:t>：</a:t>
            </a:r>
            <a:r>
              <a:rPr kumimoji="1" lang="zh-CN" altLang="en-US" dirty="0" smtClean="0"/>
              <a:t>固定变脏间隔</a:t>
            </a:r>
            <a:endParaRPr kumimoji="1" lang="en-US" altLang="zh-CN" dirty="0" smtClean="0"/>
          </a:p>
          <a:p>
            <a:pPr lvl="1"/>
            <a:r>
              <a:rPr kumimoji="1" lang="zh-CN" altLang="en-US" dirty="0" smtClean="0"/>
              <a:t>伯努利模型</a:t>
            </a:r>
            <a:r>
              <a:rPr kumimoji="1" lang="zh-CN" altLang="zh-CN" dirty="0" smtClean="0"/>
              <a:t>：</a:t>
            </a:r>
            <a:r>
              <a:rPr kumimoji="1" lang="zh-CN" altLang="en-US" dirty="0" smtClean="0"/>
              <a:t>变脏间隔服从伯努利分布</a:t>
            </a:r>
            <a:endParaRPr kumimoji="1" lang="en-US" altLang="zh-CN" dirty="0" smtClean="0"/>
          </a:p>
          <a:p>
            <a:pPr lvl="1"/>
            <a:r>
              <a:rPr kumimoji="1" lang="zh-CN" altLang="en-US" dirty="0" smtClean="0"/>
              <a:t>基于倒数函数的模型：页面变脏间隔不同，总体服从一个倒数函数</a:t>
            </a:r>
            <a:endParaRPr kumimoji="1" lang="en-US" altLang="zh-CN" dirty="0" smtClean="0"/>
          </a:p>
        </p:txBody>
      </p:sp>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619743" y="3130032"/>
            <a:ext cx="2592288" cy="1210235"/>
          </a:xfrm>
          <a:prstGeom prst="rect">
            <a:avLst/>
          </a:prstGeom>
        </p:spPr>
      </p:pic>
      <p:pic>
        <p:nvPicPr>
          <p:cNvPr id="5" name="图片 4"/>
          <p:cNvPicPr>
            <a:picLocks noChangeAspect="1"/>
          </p:cNvPicPr>
          <p:nvPr/>
        </p:nvPicPr>
        <p:blipFill>
          <a:blip r:embed="rId3"/>
          <a:stretch>
            <a:fillRect/>
          </a:stretch>
        </p:blipFill>
        <p:spPr>
          <a:xfrm>
            <a:off x="3546987" y="3130032"/>
            <a:ext cx="3239548" cy="1298738"/>
          </a:xfrm>
          <a:prstGeom prst="rect">
            <a:avLst/>
          </a:prstGeom>
        </p:spPr>
      </p:pic>
      <p:pic>
        <p:nvPicPr>
          <p:cNvPr id="6" name="Picture 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14652" y="2646817"/>
            <a:ext cx="2624998" cy="1982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7131179"/>
      </p:ext>
    </p:extLst>
  </p:cSld>
  <p:clrMapOvr>
    <a:masterClrMapping/>
  </p:clrMapOvr>
  <p:transition>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带宽计算模型</a:t>
            </a:r>
            <a:endParaRPr kumimoji="1" lang="zh-CN" altLang="en-US" dirty="0"/>
          </a:p>
        </p:txBody>
      </p:sp>
      <p:sp>
        <p:nvSpPr>
          <p:cNvPr id="3" name="内容占位符 2"/>
          <p:cNvSpPr>
            <a:spLocks noGrp="1"/>
          </p:cNvSpPr>
          <p:nvPr>
            <p:ph sz="quarter" idx="1"/>
          </p:nvPr>
        </p:nvSpPr>
        <p:spPr/>
        <p:txBody>
          <a:bodyPr/>
          <a:lstStyle/>
          <a:p>
            <a:r>
              <a:rPr kumimoji="1" lang="zh-CN" altLang="en-US" dirty="0" smtClean="0"/>
              <a:t>确定型模型</a:t>
            </a:r>
            <a:endParaRPr kumimoji="1" lang="en-US" altLang="zh-CN" dirty="0" smtClean="0"/>
          </a:p>
          <a:p>
            <a:pPr lvl="1"/>
            <a:r>
              <a:rPr kumimoji="1" lang="zh-CN" altLang="en-US" dirty="0" smtClean="0"/>
              <a:t>页面变脏间隔</a:t>
            </a:r>
            <a:r>
              <a:rPr kumimoji="1" lang="en-US" altLang="zh-CN" dirty="0" smtClean="0"/>
              <a:t>CDF</a:t>
            </a:r>
            <a:r>
              <a:rPr kumimoji="1" lang="zh-CN" altLang="en-US" dirty="0" smtClean="0"/>
              <a:t>函数</a:t>
            </a:r>
            <a:endParaRPr kumimoji="1" lang="en-US" altLang="zh-CN" dirty="0" smtClean="0"/>
          </a:p>
          <a:p>
            <a:pPr lvl="1"/>
            <a:r>
              <a:rPr kumimoji="1" lang="zh-CN" altLang="en-US" dirty="0" smtClean="0"/>
              <a:t>传输完第</a:t>
            </a:r>
            <a:r>
              <a:rPr kumimoji="1" lang="en-US" altLang="zh-CN" dirty="0" err="1" smtClean="0"/>
              <a:t>TBp+i</a:t>
            </a:r>
            <a:r>
              <a:rPr kumimoji="1" lang="zh-CN" altLang="en-US" dirty="0" smtClean="0"/>
              <a:t>个页面后，第</a:t>
            </a:r>
            <a:r>
              <a:rPr kumimoji="1" lang="en-US" altLang="zh-CN" dirty="0" err="1" smtClean="0"/>
              <a:t>i</a:t>
            </a:r>
            <a:r>
              <a:rPr kumimoji="1" lang="zh-CN" altLang="en-US" dirty="0" smtClean="0"/>
              <a:t>个传输的页面会再次变脏。因此，第</a:t>
            </a:r>
            <a:r>
              <a:rPr kumimoji="1" lang="en-US" altLang="zh-CN" dirty="0" err="1" smtClean="0"/>
              <a:t>i</a:t>
            </a:r>
            <a:r>
              <a:rPr kumimoji="1" lang="zh-CN" altLang="en-US" dirty="0" smtClean="0"/>
              <a:t>轮需要传输的脏页数量为</a:t>
            </a:r>
            <a:endParaRPr kumimoji="1" lang="en-US" altLang="zh-CN" dirty="0" smtClean="0"/>
          </a:p>
          <a:p>
            <a:pPr lvl="1"/>
            <a:endParaRPr kumimoji="1" lang="en-US" altLang="zh-CN" dirty="0"/>
          </a:p>
          <a:p>
            <a:pPr lvl="1"/>
            <a:endParaRPr kumimoji="1" lang="en-US" altLang="zh-CN" dirty="0" smtClean="0"/>
          </a:p>
          <a:p>
            <a:pPr lvl="1"/>
            <a:r>
              <a:rPr kumimoji="1" lang="zh-CN" altLang="en-US" dirty="0" smtClean="0"/>
              <a:t>所以最优传输轮数为</a:t>
            </a:r>
            <a:r>
              <a:rPr kumimoji="1" lang="en-US" altLang="zh-CN" dirty="0" smtClean="0"/>
              <a:t>1</a:t>
            </a:r>
          </a:p>
          <a:p>
            <a:pPr lvl="1"/>
            <a:r>
              <a:rPr kumimoji="1" lang="zh-CN" altLang="en-US" dirty="0" smtClean="0"/>
              <a:t>预迁移阶段传输完</a:t>
            </a:r>
            <a:r>
              <a:rPr kumimoji="1" lang="en-US" altLang="zh-CN" dirty="0" smtClean="0"/>
              <a:t> </a:t>
            </a:r>
            <a:r>
              <a:rPr kumimoji="1" lang="en-US" altLang="zh-CN" dirty="0" err="1" smtClean="0"/>
              <a:t>TBp</a:t>
            </a:r>
            <a:r>
              <a:rPr kumimoji="1" lang="en-US" altLang="zh-CN" dirty="0"/>
              <a:t> </a:t>
            </a:r>
            <a:r>
              <a:rPr kumimoji="1" lang="zh-CN" altLang="en-US" dirty="0" smtClean="0"/>
              <a:t>个页面以后结束，然后进入停止拷贝阶段，预迁移阶段的带宽</a:t>
            </a:r>
            <a:endParaRPr kumimoji="1" lang="en-US" altLang="zh-CN" dirty="0" smtClean="0"/>
          </a:p>
          <a:p>
            <a:pPr lvl="2"/>
            <a:endParaRPr kumimoji="1" lang="en-US" altLang="zh-CN" dirty="0" smtClean="0"/>
          </a:p>
          <a:p>
            <a:pPr lvl="1"/>
            <a:endParaRPr kumimoji="1" lang="en-US" altLang="zh-CN" dirty="0" smtClean="0"/>
          </a:p>
          <a:p>
            <a:pPr lvl="1"/>
            <a:endParaRPr kumimoji="1" lang="zh-CN" altLang="en-US"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3972" y="1652506"/>
            <a:ext cx="1781175" cy="677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1163" y="3104180"/>
            <a:ext cx="2306637"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5"/>
          <a:stretch>
            <a:fillRect/>
          </a:stretch>
        </p:blipFill>
        <p:spPr>
          <a:xfrm>
            <a:off x="2422136" y="5382653"/>
            <a:ext cx="5270500" cy="711200"/>
          </a:xfrm>
          <a:prstGeom prst="rect">
            <a:avLst/>
          </a:prstGeom>
        </p:spPr>
      </p:pic>
    </p:spTree>
    <p:extLst>
      <p:ext uri="{BB962C8B-B14F-4D97-AF65-F5344CB8AC3E}">
        <p14:creationId xmlns:p14="http://schemas.microsoft.com/office/powerpoint/2010/main" val="3097144394"/>
      </p:ext>
    </p:extLst>
  </p:cSld>
  <p:clrMapOvr>
    <a:masterClrMapping/>
  </p:clrMapOvr>
  <p:transition>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带宽计算模型</a:t>
            </a:r>
            <a:endParaRPr kumimoji="1" lang="zh-CN" altLang="en-US" dirty="0"/>
          </a:p>
        </p:txBody>
      </p:sp>
      <p:sp>
        <p:nvSpPr>
          <p:cNvPr id="3" name="内容占位符 2"/>
          <p:cNvSpPr>
            <a:spLocks noGrp="1"/>
          </p:cNvSpPr>
          <p:nvPr>
            <p:ph sz="quarter" idx="1"/>
          </p:nvPr>
        </p:nvSpPr>
        <p:spPr/>
        <p:txBody>
          <a:bodyPr/>
          <a:lstStyle/>
          <a:p>
            <a:r>
              <a:rPr kumimoji="1" lang="zh-CN" altLang="en-US" dirty="0" smtClean="0"/>
              <a:t>伯努利模型</a:t>
            </a:r>
            <a:endParaRPr kumimoji="1" lang="en-US" altLang="zh-CN" dirty="0" smtClean="0"/>
          </a:p>
          <a:p>
            <a:pPr lvl="1"/>
            <a:r>
              <a:rPr kumimoji="1" lang="zh-CN" altLang="en-US" dirty="0"/>
              <a:t>第</a:t>
            </a:r>
            <a:r>
              <a:rPr kumimoji="1" lang="en-US" altLang="zh-CN" dirty="0"/>
              <a:t>(i+1)</a:t>
            </a:r>
            <a:r>
              <a:rPr kumimoji="1" lang="zh-CN" altLang="en-US" dirty="0"/>
              <a:t>轮需要传输的脏页数量</a:t>
            </a:r>
            <a:endParaRPr kumimoji="1" lang="en-US" altLang="zh-CN" dirty="0"/>
          </a:p>
          <a:p>
            <a:pPr lvl="1"/>
            <a:endParaRPr kumimoji="1" lang="en-US" altLang="zh-CN" dirty="0"/>
          </a:p>
          <a:p>
            <a:pPr lvl="1"/>
            <a:r>
              <a:rPr kumimoji="1" lang="zh-CN" altLang="en-US" dirty="0" smtClean="0"/>
              <a:t>预迁移阶段所需带宽：</a:t>
            </a:r>
            <a:endParaRPr kumimoji="1" lang="en-US" altLang="zh-CN" dirty="0" smtClean="0"/>
          </a:p>
          <a:p>
            <a:r>
              <a:rPr kumimoji="1" lang="zh-CN" altLang="en-US" dirty="0" smtClean="0"/>
              <a:t>基于倒数</a:t>
            </a:r>
            <a:r>
              <a:rPr kumimoji="1" lang="zh-CN" altLang="en-US" dirty="0"/>
              <a:t>函数的模型</a:t>
            </a:r>
            <a:endParaRPr kumimoji="1" lang="en-US" altLang="zh-CN" dirty="0"/>
          </a:p>
          <a:p>
            <a:pPr lvl="1"/>
            <a:r>
              <a:rPr kumimoji="1" lang="en-US" altLang="en-US" dirty="0"/>
              <a:t>观测三种负载下的脏页变化</a:t>
            </a:r>
          </a:p>
          <a:p>
            <a:pPr lvl="2"/>
            <a:r>
              <a:rPr kumimoji="1" lang="en-US" altLang="zh-CN" dirty="0"/>
              <a:t>SPECcpu2006, </a:t>
            </a:r>
            <a:r>
              <a:rPr kumimoji="1" lang="zh-CN" altLang="en-US" dirty="0"/>
              <a:t>内核编译，数据拷贝</a:t>
            </a:r>
            <a:endParaRPr kumimoji="1" lang="en-US" altLang="en-US" dirty="0"/>
          </a:p>
          <a:p>
            <a:pPr lvl="1"/>
            <a:r>
              <a:rPr kumimoji="1" lang="en-US" altLang="en-US" dirty="0"/>
              <a:t>拟合生成页面变脏模型</a:t>
            </a:r>
          </a:p>
          <a:p>
            <a:pPr marL="366713" lvl="1" indent="0">
              <a:buNone/>
            </a:pPr>
            <a:endParaRPr kumimoji="1" lang="en-US" altLang="zh-CN" dirty="0"/>
          </a:p>
          <a:p>
            <a:pPr lvl="1"/>
            <a:endParaRPr kumimoji="1" lang="en-US" altLang="zh-CN" dirty="0"/>
          </a:p>
          <a:p>
            <a:pPr lvl="1"/>
            <a:r>
              <a:rPr kumimoji="1" lang="zh-CN" altLang="en-US" dirty="0"/>
              <a:t>计算预迁移阶段带宽</a:t>
            </a:r>
          </a:p>
          <a:p>
            <a:endParaRPr kumimoji="1" lang="en-US" altLang="zh-CN" dirty="0" smtClean="0"/>
          </a:p>
        </p:txBody>
      </p:sp>
      <p:pic>
        <p:nvPicPr>
          <p:cNvPr id="5" name="图片 4"/>
          <p:cNvPicPr>
            <a:picLocks noChangeAspect="1"/>
          </p:cNvPicPr>
          <p:nvPr/>
        </p:nvPicPr>
        <p:blipFill>
          <a:blip r:embed="rId2"/>
          <a:stretch>
            <a:fillRect/>
          </a:stretch>
        </p:blipFill>
        <p:spPr>
          <a:xfrm>
            <a:off x="4185719" y="2579994"/>
            <a:ext cx="2768600" cy="736600"/>
          </a:xfrm>
          <a:prstGeom prst="rect">
            <a:avLst/>
          </a:prstGeom>
        </p:spPr>
      </p:pic>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5339131" y="1606699"/>
            <a:ext cx="3352800" cy="800100"/>
          </a:xfrm>
          <a:prstGeom prst="rect">
            <a:avLst/>
          </a:prstGeom>
        </p:spPr>
      </p:pic>
      <p:pic>
        <p:nvPicPr>
          <p:cNvPr id="7" name="图片 6"/>
          <p:cNvPicPr>
            <a:picLocks noChangeAspect="1"/>
          </p:cNvPicPr>
          <p:nvPr/>
        </p:nvPicPr>
        <p:blipFill>
          <a:blip r:embed="rId4">
            <a:clrChange>
              <a:clrFrom>
                <a:srgbClr val="FFFFFF"/>
              </a:clrFrom>
              <a:clrTo>
                <a:srgbClr val="FFFFFF">
                  <a:alpha val="0"/>
                </a:srgbClr>
              </a:clrTo>
            </a:clrChange>
          </a:blip>
          <a:stretch>
            <a:fillRect/>
          </a:stretch>
        </p:blipFill>
        <p:spPr>
          <a:xfrm>
            <a:off x="1158647" y="4969445"/>
            <a:ext cx="4711700" cy="919150"/>
          </a:xfrm>
          <a:prstGeom prst="rect">
            <a:avLst/>
          </a:prstGeom>
        </p:spPr>
      </p:pic>
      <p:pic>
        <p:nvPicPr>
          <p:cNvPr id="8" name="图片 7"/>
          <p:cNvPicPr>
            <a:picLocks noChangeAspect="1"/>
          </p:cNvPicPr>
          <p:nvPr/>
        </p:nvPicPr>
        <p:blipFill>
          <a:blip r:embed="rId5"/>
          <a:stretch>
            <a:fillRect/>
          </a:stretch>
        </p:blipFill>
        <p:spPr>
          <a:xfrm>
            <a:off x="4006983" y="5933093"/>
            <a:ext cx="2664296" cy="597170"/>
          </a:xfrm>
          <a:prstGeom prst="rect">
            <a:avLst/>
          </a:prstGeom>
        </p:spPr>
      </p:pic>
      <p:pic>
        <p:nvPicPr>
          <p:cNvPr id="9" name="内容占位符 3"/>
          <p:cNvPicPr>
            <a:picLocks noChangeAspect="1"/>
          </p:cNvPicPr>
          <p:nvPr/>
        </p:nvPicPr>
        <p:blipFill>
          <a:blip r:embed="rId6"/>
          <a:srcRect t="9325" b="9325"/>
          <a:stretch>
            <a:fillRect/>
          </a:stretch>
        </p:blipFill>
        <p:spPr bwMode="auto">
          <a:xfrm>
            <a:off x="5870347" y="3504503"/>
            <a:ext cx="2984316" cy="1881612"/>
          </a:xfrm>
          <a:prstGeom prst="rect">
            <a:avLst/>
          </a:prstGeom>
          <a:noFill/>
          <a:ln w="9525">
            <a:noFill/>
            <a:miter lim="800000"/>
            <a:headEnd/>
            <a:tailEnd/>
          </a:ln>
        </p:spPr>
      </p:pic>
    </p:spTree>
    <p:extLst>
      <p:ext uri="{BB962C8B-B14F-4D97-AF65-F5344CB8AC3E}">
        <p14:creationId xmlns:p14="http://schemas.microsoft.com/office/powerpoint/2010/main" val="3775592656"/>
      </p:ext>
    </p:extLst>
  </p:cSld>
  <p:clrMapOvr>
    <a:masterClrMapping/>
  </p:clrMapOvr>
  <p:transition>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带宽保障机制</a:t>
            </a:r>
            <a:endParaRPr kumimoji="1" lang="zh-CN" altLang="en-US" dirty="0"/>
          </a:p>
        </p:txBody>
      </p:sp>
      <p:sp>
        <p:nvSpPr>
          <p:cNvPr id="3" name="内容占位符 2"/>
          <p:cNvSpPr>
            <a:spLocks noGrp="1"/>
          </p:cNvSpPr>
          <p:nvPr>
            <p:ph sz="quarter" idx="1"/>
          </p:nvPr>
        </p:nvSpPr>
        <p:spPr/>
        <p:txBody>
          <a:bodyPr/>
          <a:lstStyle/>
          <a:p>
            <a:r>
              <a:rPr kumimoji="1" lang="en-US" altLang="zh-CN" dirty="0" err="1" smtClean="0"/>
              <a:t>rSAB</a:t>
            </a:r>
            <a:r>
              <a:rPr kumimoji="1" lang="en-US" altLang="zh-CN" dirty="0" smtClean="0"/>
              <a:t>: </a:t>
            </a:r>
            <a:r>
              <a:rPr kumimoji="1" lang="zh-CN" altLang="en-US" dirty="0" smtClean="0"/>
              <a:t>速率感知的</a:t>
            </a:r>
            <a:r>
              <a:rPr kumimoji="1" lang="en-US" altLang="zh-CN" dirty="0" smtClean="0"/>
              <a:t>SAB</a:t>
            </a:r>
            <a:r>
              <a:rPr kumimoji="1" lang="zh-CN" altLang="en-US" dirty="0" smtClean="0"/>
              <a:t>机制</a:t>
            </a:r>
            <a:endParaRPr kumimoji="1" lang="en-US" altLang="zh-CN" dirty="0" smtClean="0"/>
          </a:p>
          <a:p>
            <a:pPr lvl="1"/>
            <a:r>
              <a:rPr kumimoji="1" lang="zh-CN" altLang="en-US" dirty="0" smtClean="0"/>
              <a:t>速率请求转化成窗口</a:t>
            </a:r>
            <a:endParaRPr kumimoji="1" lang="en-US" altLang="zh-CN" dirty="0" smtClean="0"/>
          </a:p>
          <a:p>
            <a:pPr lvl="1"/>
            <a:r>
              <a:rPr kumimoji="1" lang="zh-CN" altLang="en-US" dirty="0" smtClean="0"/>
              <a:t>优先分配窗口</a:t>
            </a:r>
            <a:endParaRPr kumimoji="1" lang="en-US" altLang="zh-CN" dirty="0"/>
          </a:p>
          <a:p>
            <a:r>
              <a:rPr kumimoji="1" lang="zh-CN" altLang="en-US" dirty="0" smtClean="0"/>
              <a:t>速率请求转化成窗口</a:t>
            </a:r>
            <a:endParaRPr kumimoji="1" lang="en-US" altLang="zh-CN" dirty="0"/>
          </a:p>
          <a:p>
            <a:pPr lvl="1"/>
            <a:r>
              <a:rPr kumimoji="1" lang="zh-CN" altLang="en-US" dirty="0" smtClean="0"/>
              <a:t>如果所有流的往返传输延时相等</a:t>
            </a:r>
            <a:r>
              <a:rPr kumimoji="1" lang="zh-CN" altLang="zh-CN" dirty="0" smtClean="0"/>
              <a:t>，</a:t>
            </a:r>
            <a:r>
              <a:rPr kumimoji="1" lang="zh-CN" altLang="en-US" dirty="0" smtClean="0"/>
              <a:t>则</a:t>
            </a:r>
            <a:endParaRPr kumimoji="1" lang="en-US" altLang="zh-CN" dirty="0"/>
          </a:p>
          <a:p>
            <a:pPr lvl="1"/>
            <a:endParaRPr kumimoji="1" lang="en-US" altLang="zh-CN" dirty="0" smtClean="0"/>
          </a:p>
          <a:p>
            <a:pPr lvl="1"/>
            <a:r>
              <a:rPr kumimoji="1" lang="zh-CN" altLang="en-US" dirty="0" smtClean="0"/>
              <a:t>然而，不同流传输延时可能不同，所以，对窗口调整</a:t>
            </a:r>
            <a:endParaRPr kumimoji="1" lang="en-US" altLang="zh-CN" dirty="0" smtClean="0"/>
          </a:p>
          <a:p>
            <a:pPr lvl="2"/>
            <a:endParaRPr kumimoji="1" lang="en-US" altLang="zh-CN" dirty="0" smtClean="0"/>
          </a:p>
          <a:p>
            <a:pPr lvl="2"/>
            <a:r>
              <a:rPr kumimoji="1" lang="zh-CN" altLang="en-US" dirty="0" smtClean="0"/>
              <a:t>其</a:t>
            </a:r>
            <a:r>
              <a:rPr kumimoji="1" lang="zh-CN" altLang="en-US" dirty="0"/>
              <a:t>中</a:t>
            </a:r>
            <a:r>
              <a:rPr kumimoji="1" lang="en-US" altLang="zh-CN" dirty="0" err="1"/>
              <a:t>Sf</a:t>
            </a:r>
            <a:r>
              <a:rPr kumimoji="1" lang="zh-CN" altLang="en-US" dirty="0"/>
              <a:t>为已发送数据总量，</a:t>
            </a:r>
            <a:r>
              <a:rPr kumimoji="1" lang="en-US" altLang="zh-CN" dirty="0" err="1"/>
              <a:t>Tf</a:t>
            </a:r>
            <a:r>
              <a:rPr kumimoji="1" lang="zh-CN" altLang="en-US" dirty="0"/>
              <a:t>为已过去</a:t>
            </a:r>
            <a:r>
              <a:rPr kumimoji="1" lang="zh-CN" altLang="en-US" dirty="0" smtClean="0"/>
              <a:t>的时间</a:t>
            </a:r>
            <a:endParaRPr kumimoji="1" lang="en-US" altLang="zh-CN" dirty="0" smtClean="0"/>
          </a:p>
          <a:p>
            <a:pPr lvl="1"/>
            <a:r>
              <a:rPr kumimoji="1" lang="zh-CN" altLang="en-US" dirty="0" smtClean="0"/>
              <a:t>调整周期</a:t>
            </a:r>
            <a:endParaRPr kumimoji="1" lang="en-US" altLang="zh-CN" dirty="0" smtClean="0"/>
          </a:p>
          <a:p>
            <a:pPr lvl="2"/>
            <a:r>
              <a:rPr kumimoji="1" lang="zh-CN" altLang="en-US" dirty="0" smtClean="0"/>
              <a:t>每发送</a:t>
            </a:r>
            <a:r>
              <a:rPr kumimoji="1" lang="en-US" altLang="zh-CN" dirty="0" smtClean="0"/>
              <a:t>1 MB</a:t>
            </a:r>
            <a:r>
              <a:rPr kumimoji="1" lang="zh-CN" altLang="en-US" dirty="0" smtClean="0"/>
              <a:t>数据</a:t>
            </a:r>
            <a:endParaRPr kumimoji="1" lang="en-US" altLang="zh-CN" dirty="0" smtClean="0"/>
          </a:p>
          <a:p>
            <a:pPr lvl="2"/>
            <a:endParaRPr kumimoji="1" lang="en-US" altLang="zh-CN" dirty="0" smtClean="0"/>
          </a:p>
          <a:p>
            <a:pPr lvl="1"/>
            <a:endParaRPr kumimoji="1" lang="en-US" altLang="zh-CN" dirty="0" smtClean="0"/>
          </a:p>
          <a:p>
            <a:pPr lvl="1"/>
            <a:endParaRPr kumimoji="1" lang="zh-CN" altLang="en-US" dirty="0"/>
          </a:p>
        </p:txBody>
      </p:sp>
      <p:grpSp>
        <p:nvGrpSpPr>
          <p:cNvPr id="9" name="组 8"/>
          <p:cNvGrpSpPr/>
          <p:nvPr/>
        </p:nvGrpSpPr>
        <p:grpSpPr>
          <a:xfrm>
            <a:off x="2256361" y="3682994"/>
            <a:ext cx="3115738" cy="482600"/>
            <a:chOff x="2015062" y="2582332"/>
            <a:chExt cx="3115738" cy="482600"/>
          </a:xfrm>
        </p:grpSpPr>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3594101" y="2582332"/>
              <a:ext cx="1536699" cy="482599"/>
            </a:xfrm>
            <a:prstGeom prst="rect">
              <a:avLst/>
            </a:prstGeom>
          </p:spPr>
        </p:pic>
        <p:pic>
          <p:nvPicPr>
            <p:cNvPr id="5" name="图片 4"/>
            <p:cNvPicPr>
              <a:picLocks noChangeAspect="1"/>
            </p:cNvPicPr>
            <p:nvPr/>
          </p:nvPicPr>
          <p:blipFill>
            <a:blip r:embed="rId3"/>
            <a:stretch>
              <a:fillRect/>
            </a:stretch>
          </p:blipFill>
          <p:spPr>
            <a:xfrm>
              <a:off x="2015062" y="2599265"/>
              <a:ext cx="931333" cy="465667"/>
            </a:xfrm>
            <a:prstGeom prst="rect">
              <a:avLst/>
            </a:prstGeom>
          </p:spPr>
        </p:pic>
        <p:sp>
          <p:nvSpPr>
            <p:cNvPr id="6" name="右箭头 5"/>
            <p:cNvSpPr/>
            <p:nvPr/>
          </p:nvSpPr>
          <p:spPr>
            <a:xfrm>
              <a:off x="3013288" y="2733039"/>
              <a:ext cx="580813" cy="191347"/>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grpSp>
      <p:pic>
        <p:nvPicPr>
          <p:cNvPr id="8" name="图片 7"/>
          <p:cNvPicPr>
            <a:picLocks noChangeAspect="1"/>
          </p:cNvPicPr>
          <p:nvPr/>
        </p:nvPicPr>
        <p:blipFill>
          <a:blip r:embed="rId4">
            <a:clrChange>
              <a:clrFrom>
                <a:srgbClr val="FFFFFF"/>
              </a:clrFrom>
              <a:clrTo>
                <a:srgbClr val="FFFFFF">
                  <a:alpha val="0"/>
                </a:srgbClr>
              </a:clrTo>
            </a:clrChange>
          </a:blip>
          <a:stretch>
            <a:fillRect/>
          </a:stretch>
        </p:blipFill>
        <p:spPr>
          <a:xfrm>
            <a:off x="3106423" y="4438647"/>
            <a:ext cx="1193800" cy="698500"/>
          </a:xfrm>
          <a:prstGeom prst="rect">
            <a:avLst/>
          </a:prstGeom>
        </p:spPr>
      </p:pic>
    </p:spTree>
    <p:extLst>
      <p:ext uri="{BB962C8B-B14F-4D97-AF65-F5344CB8AC3E}">
        <p14:creationId xmlns:p14="http://schemas.microsoft.com/office/powerpoint/2010/main" val="1498878700"/>
      </p:ext>
    </p:extLst>
  </p:cSld>
  <p:clrMapOvr>
    <a:masterClrMapping/>
  </p:clrMapOvr>
  <p:transition>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带宽保障机制</a:t>
            </a:r>
          </a:p>
        </p:txBody>
      </p:sp>
      <p:sp>
        <p:nvSpPr>
          <p:cNvPr id="3" name="内容占位符 2"/>
          <p:cNvSpPr>
            <a:spLocks noGrp="1"/>
          </p:cNvSpPr>
          <p:nvPr>
            <p:ph sz="quarter" idx="1"/>
          </p:nvPr>
        </p:nvSpPr>
        <p:spPr/>
        <p:txBody>
          <a:bodyPr>
            <a:normAutofit lnSpcReduction="10000"/>
          </a:bodyPr>
          <a:lstStyle/>
          <a:p>
            <a:r>
              <a:rPr kumimoji="1" lang="zh-CN" altLang="en-US" dirty="0" smtClean="0"/>
              <a:t>优先分配窗口</a:t>
            </a:r>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pPr lvl="1"/>
            <a:r>
              <a:rPr kumimoji="1" lang="zh-CN" altLang="en-US" dirty="0" smtClean="0"/>
              <a:t>发送端：若有速率请求，则将速率请求放在包头的</a:t>
            </a:r>
            <a:r>
              <a:rPr kumimoji="1" lang="en-US" altLang="zh-CN" dirty="0" smtClean="0"/>
              <a:t>window</a:t>
            </a:r>
            <a:r>
              <a:rPr kumimoji="1" lang="zh-CN" altLang="en-US" dirty="0" smtClean="0"/>
              <a:t>域中，并将</a:t>
            </a:r>
            <a:r>
              <a:rPr kumimoji="1" lang="en-US" altLang="zh-CN" dirty="0" smtClean="0"/>
              <a:t>RSB</a:t>
            </a:r>
            <a:r>
              <a:rPr kumimoji="1" lang="zh-CN" altLang="en-US" dirty="0" smtClean="0"/>
              <a:t>和</a:t>
            </a:r>
            <a:r>
              <a:rPr kumimoji="1" lang="en-US" altLang="zh-CN" dirty="0" smtClean="0"/>
              <a:t>RAT</a:t>
            </a:r>
            <a:r>
              <a:rPr kumimoji="1" lang="en-US" altLang="en-US" dirty="0" smtClean="0"/>
              <a:t>置1。否则置0。</a:t>
            </a:r>
          </a:p>
          <a:p>
            <a:pPr lvl="1"/>
            <a:r>
              <a:rPr kumimoji="1" lang="en-US" altLang="en-US" dirty="0" smtClean="0"/>
              <a:t>交换机：</a:t>
            </a:r>
          </a:p>
          <a:p>
            <a:pPr lvl="2"/>
            <a:r>
              <a:rPr kumimoji="1" lang="zh-CN" altLang="en-US" dirty="0" smtClean="0"/>
              <a:t>初始时，待分配窗口为</a:t>
            </a:r>
            <a:r>
              <a:rPr kumimoji="1" lang="en-US" altLang="zh-CN" dirty="0" smtClean="0"/>
              <a:t>      </a:t>
            </a:r>
            <a:r>
              <a:rPr kumimoji="1" lang="zh-CN" altLang="en-US" dirty="0" smtClean="0"/>
              <a:t>。</a:t>
            </a:r>
            <a:endParaRPr kumimoji="1" lang="en-US" altLang="zh-CN" dirty="0" smtClean="0"/>
          </a:p>
          <a:p>
            <a:pPr lvl="2"/>
            <a:r>
              <a:rPr kumimoji="1" lang="en-US" altLang="en-US" dirty="0" smtClean="0"/>
              <a:t>若RSB和RAT为1，则将window中的速率转化成窗口</a:t>
            </a:r>
            <a:r>
              <a:rPr kumimoji="1" lang="zh-CN" altLang="en-US" dirty="0" smtClean="0"/>
              <a:t>，同时将</a:t>
            </a:r>
            <a:r>
              <a:rPr kumimoji="1" lang="en-US" altLang="zh-CN" dirty="0" smtClean="0"/>
              <a:t>RAT</a:t>
            </a:r>
            <a:r>
              <a:rPr kumimoji="1" lang="zh-CN" altLang="en-US" dirty="0" smtClean="0"/>
              <a:t>置</a:t>
            </a:r>
            <a:r>
              <a:rPr kumimoji="1" lang="en-US" altLang="zh-CN" dirty="0" smtClean="0"/>
              <a:t>0</a:t>
            </a:r>
            <a:r>
              <a:rPr kumimoji="1" lang="zh-CN" altLang="en-US" dirty="0" smtClean="0"/>
              <a:t>，并更新待分配给非速率请求流的窗口。</a:t>
            </a:r>
            <a:endParaRPr kumimoji="1" lang="en-US" altLang="zh-CN" dirty="0" smtClean="0"/>
          </a:p>
          <a:p>
            <a:pPr lvl="2"/>
            <a:r>
              <a:rPr kumimoji="1" lang="zh-CN" altLang="en-US" dirty="0" smtClean="0"/>
              <a:t>若</a:t>
            </a:r>
            <a:r>
              <a:rPr kumimoji="1" lang="en-US" altLang="zh-CN" dirty="0" smtClean="0"/>
              <a:t>RSB</a:t>
            </a:r>
            <a:r>
              <a:rPr kumimoji="1" lang="zh-CN" altLang="en-US" dirty="0" smtClean="0"/>
              <a:t>为</a:t>
            </a:r>
            <a:r>
              <a:rPr kumimoji="1" lang="en-US" altLang="zh-CN" dirty="0" smtClean="0"/>
              <a:t>1</a:t>
            </a:r>
            <a:r>
              <a:rPr kumimoji="1" lang="zh-CN" altLang="en-US" dirty="0" smtClean="0"/>
              <a:t>，</a:t>
            </a:r>
            <a:r>
              <a:rPr kumimoji="1" lang="en-US" altLang="zh-CN" dirty="0" smtClean="0"/>
              <a:t>RAT</a:t>
            </a:r>
            <a:r>
              <a:rPr kumimoji="1" lang="zh-CN" altLang="en-US" dirty="0" smtClean="0"/>
              <a:t>为</a:t>
            </a:r>
            <a:r>
              <a:rPr kumimoji="1" lang="en-US" altLang="zh-CN" dirty="0" smtClean="0"/>
              <a:t>0</a:t>
            </a:r>
            <a:r>
              <a:rPr kumimoji="1" lang="zh-CN" altLang="en-US" dirty="0" smtClean="0"/>
              <a:t>，</a:t>
            </a:r>
            <a:r>
              <a:rPr kumimoji="1" lang="en-US" altLang="zh-CN" dirty="0" smtClean="0"/>
              <a:t> </a:t>
            </a:r>
            <a:r>
              <a:rPr kumimoji="1" lang="zh-CN" altLang="en-US" dirty="0" smtClean="0"/>
              <a:t>则直接更新待分配给非速率请求流的窗口</a:t>
            </a:r>
            <a:endParaRPr kumimoji="1" lang="en-US" altLang="zh-CN" dirty="0" smtClean="0"/>
          </a:p>
          <a:p>
            <a:pPr lvl="1"/>
            <a:endParaRPr kumimoji="1" lang="en-US" altLang="zh-CN" dirty="0"/>
          </a:p>
          <a:p>
            <a:pPr lvl="1"/>
            <a:endParaRPr kumimoji="1" lang="en-US" altLang="zh-CN" dirty="0" smtClean="0"/>
          </a:p>
          <a:p>
            <a:pPr lvl="1"/>
            <a:endParaRPr kumimoji="1" lang="en-US" altLang="zh-CN" dirty="0"/>
          </a:p>
          <a:p>
            <a:pPr lvl="1"/>
            <a:endParaRPr kumimoji="1" lang="zh-CN" altLang="en-US" dirty="0"/>
          </a:p>
        </p:txBody>
      </p:sp>
      <p:pic>
        <p:nvPicPr>
          <p:cNvPr id="4" name="图片 3"/>
          <p:cNvPicPr>
            <a:picLocks noChangeAspect="1"/>
          </p:cNvPicPr>
          <p:nvPr/>
        </p:nvPicPr>
        <p:blipFill>
          <a:blip r:embed="rId3"/>
          <a:stretch>
            <a:fillRect/>
          </a:stretch>
        </p:blipFill>
        <p:spPr>
          <a:xfrm>
            <a:off x="1117599" y="1718733"/>
            <a:ext cx="6489700" cy="1972734"/>
          </a:xfrm>
          <a:prstGeom prst="rect">
            <a:avLst/>
          </a:prstGeom>
        </p:spPr>
      </p:pic>
      <p:pic>
        <p:nvPicPr>
          <p:cNvPr id="5" name="图片 4"/>
          <p:cNvPicPr>
            <a:picLocks noChangeAspect="1"/>
          </p:cNvPicPr>
          <p:nvPr/>
        </p:nvPicPr>
        <p:blipFill>
          <a:blip r:embed="rId4"/>
          <a:stretch>
            <a:fillRect/>
          </a:stretch>
        </p:blipFill>
        <p:spPr>
          <a:xfrm>
            <a:off x="4241801" y="4876807"/>
            <a:ext cx="416650" cy="309033"/>
          </a:xfrm>
          <a:prstGeom prst="rect">
            <a:avLst/>
          </a:prstGeom>
        </p:spPr>
      </p:pic>
      <p:sp>
        <p:nvSpPr>
          <p:cNvPr id="7" name="矩形标注 6"/>
          <p:cNvSpPr/>
          <p:nvPr/>
        </p:nvSpPr>
        <p:spPr>
          <a:xfrm>
            <a:off x="169333" y="2175933"/>
            <a:ext cx="948266" cy="685800"/>
          </a:xfrm>
          <a:prstGeom prst="wedgeRectCallout">
            <a:avLst>
              <a:gd name="adj1" fmla="val 173880"/>
              <a:gd name="adj2" fmla="val 45730"/>
            </a:avLst>
          </a:prstGeom>
          <a:ln/>
        </p:spPr>
        <p:style>
          <a:lnRef idx="1">
            <a:schemeClr val="accent1"/>
          </a:lnRef>
          <a:fillRef idx="3">
            <a:schemeClr val="accent1"/>
          </a:fillRef>
          <a:effectRef idx="2">
            <a:schemeClr val="accent1"/>
          </a:effectRef>
          <a:fontRef idx="minor">
            <a:schemeClr val="lt1"/>
          </a:fontRef>
        </p:style>
        <p:txBody>
          <a:bodyPr/>
          <a:lstStyle/>
          <a:p>
            <a:r>
              <a:rPr lang="zh-CN" altLang="en-US" dirty="0" smtClean="0">
                <a:solidFill>
                  <a:schemeClr val="tx1"/>
                </a:solidFill>
              </a:rPr>
              <a:t>是否为</a:t>
            </a:r>
            <a:r>
              <a:rPr lang="en-US" altLang="zh-CN" dirty="0" err="1" smtClean="0">
                <a:solidFill>
                  <a:schemeClr val="tx1"/>
                </a:solidFill>
              </a:rPr>
              <a:t>rSAB</a:t>
            </a:r>
            <a:r>
              <a:rPr lang="zh-CN" altLang="en-US" dirty="0" smtClean="0">
                <a:solidFill>
                  <a:schemeClr val="tx1"/>
                </a:solidFill>
              </a:rPr>
              <a:t>流</a:t>
            </a:r>
            <a:endParaRPr lang="zh-CN" altLang="en-US" dirty="0">
              <a:solidFill>
                <a:schemeClr val="tx1"/>
              </a:solidFill>
            </a:endParaRPr>
          </a:p>
        </p:txBody>
      </p:sp>
      <p:sp>
        <p:nvSpPr>
          <p:cNvPr id="8" name="矩形标注 7"/>
          <p:cNvSpPr/>
          <p:nvPr/>
        </p:nvSpPr>
        <p:spPr>
          <a:xfrm>
            <a:off x="3449319" y="1176867"/>
            <a:ext cx="1816948" cy="457200"/>
          </a:xfrm>
          <a:prstGeom prst="wedgeRectCallout">
            <a:avLst>
              <a:gd name="adj1" fmla="val -97570"/>
              <a:gd name="adj2" fmla="val 247685"/>
            </a:avLst>
          </a:prstGeom>
          <a:ln/>
        </p:spPr>
        <p:style>
          <a:lnRef idx="1">
            <a:schemeClr val="accent1"/>
          </a:lnRef>
          <a:fillRef idx="3">
            <a:schemeClr val="accent1"/>
          </a:fillRef>
          <a:effectRef idx="2">
            <a:schemeClr val="accent1"/>
          </a:effectRef>
          <a:fontRef idx="minor">
            <a:schemeClr val="lt1"/>
          </a:fontRef>
        </p:style>
        <p:txBody>
          <a:bodyPr/>
          <a:lstStyle/>
          <a:p>
            <a:r>
              <a:rPr lang="zh-CN" altLang="en-US" dirty="0" smtClean="0">
                <a:solidFill>
                  <a:srgbClr val="000000"/>
                </a:solidFill>
              </a:rPr>
              <a:t>是速率还是窗口</a:t>
            </a:r>
            <a:endParaRPr lang="zh-CN" altLang="en-US" dirty="0">
              <a:solidFill>
                <a:srgbClr val="000000"/>
              </a:solidFill>
            </a:endParaRPr>
          </a:p>
        </p:txBody>
      </p:sp>
    </p:spTree>
    <p:extLst>
      <p:ext uri="{BB962C8B-B14F-4D97-AF65-F5344CB8AC3E}">
        <p14:creationId xmlns:p14="http://schemas.microsoft.com/office/powerpoint/2010/main" val="1315802785"/>
      </p:ext>
    </p:extLst>
  </p:cSld>
  <p:clrMapOvr>
    <a:masterClrMapping/>
  </p:clrMapOvr>
  <p:transition>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rSAB</a:t>
            </a:r>
            <a:r>
              <a:rPr kumimoji="1" lang="en-US" altLang="en-US" dirty="0" err="1" smtClean="0"/>
              <a:t>交换机实现框图</a:t>
            </a:r>
            <a:endParaRPr kumimoji="1" lang="zh-CN" altLang="en-US" dirty="0"/>
          </a:p>
        </p:txBody>
      </p:sp>
      <p:sp>
        <p:nvSpPr>
          <p:cNvPr id="3" name="内容占位符 2"/>
          <p:cNvSpPr>
            <a:spLocks noGrp="1"/>
          </p:cNvSpPr>
          <p:nvPr>
            <p:ph sz="quarter" idx="1"/>
          </p:nvPr>
        </p:nvSpPr>
        <p:spPr/>
        <p:txBody>
          <a:bodyPr/>
          <a:lstStyle/>
          <a:p>
            <a:r>
              <a:rPr kumimoji="1" lang="zh-CN" altLang="en-US" dirty="0" smtClean="0"/>
              <a:t>在</a:t>
            </a:r>
            <a:r>
              <a:rPr kumimoji="1" lang="en-US" altLang="zh-CN" dirty="0" smtClean="0"/>
              <a:t>SAB</a:t>
            </a:r>
            <a:r>
              <a:rPr kumimoji="1" lang="zh-CN" altLang="en-US" dirty="0" smtClean="0"/>
              <a:t>基础上增加待分配缓存模块</a:t>
            </a:r>
            <a:endParaRPr kumimoji="1" lang="en-US" altLang="zh-CN" dirty="0"/>
          </a:p>
          <a:p>
            <a:pPr lvl="1"/>
            <a:r>
              <a:rPr kumimoji="1" lang="zh-CN" altLang="en-US" dirty="0" smtClean="0"/>
              <a:t>负责</a:t>
            </a:r>
            <a:r>
              <a:rPr kumimoji="1" lang="en-US" altLang="zh-CN" dirty="0" err="1" smtClean="0"/>
              <a:t>rSAB</a:t>
            </a:r>
            <a:r>
              <a:rPr kumimoji="1" lang="zh-CN" altLang="en-US" dirty="0" smtClean="0"/>
              <a:t>请求数据包解析和待分配窗口计算</a:t>
            </a:r>
            <a:endParaRPr kumimoji="1" lang="zh-CN" altLang="en-US" dirty="0"/>
          </a:p>
        </p:txBody>
      </p:sp>
      <p:pic>
        <p:nvPicPr>
          <p:cNvPr id="5" name="图片 4"/>
          <p:cNvPicPr>
            <a:picLocks noChangeAspect="1"/>
          </p:cNvPicPr>
          <p:nvPr/>
        </p:nvPicPr>
        <p:blipFill>
          <a:blip r:embed="rId2"/>
          <a:stretch>
            <a:fillRect/>
          </a:stretch>
        </p:blipFill>
        <p:spPr>
          <a:xfrm>
            <a:off x="634999" y="2222500"/>
            <a:ext cx="7154333" cy="3985780"/>
          </a:xfrm>
          <a:prstGeom prst="rect">
            <a:avLst/>
          </a:prstGeom>
        </p:spPr>
      </p:pic>
    </p:spTree>
    <p:extLst>
      <p:ext uri="{BB962C8B-B14F-4D97-AF65-F5344CB8AC3E}">
        <p14:creationId xmlns:p14="http://schemas.microsoft.com/office/powerpoint/2010/main" val="598195468"/>
      </p:ext>
    </p:extLst>
  </p:cSld>
  <p:clrMapOvr>
    <a:masterClrMapping/>
  </p:clrMapOvr>
  <p:transition>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457869" y="1289436"/>
            <a:ext cx="8649621" cy="54976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华文中宋" pitchFamily="2" charset="-122"/>
                <a:ea typeface="华文中宋" pitchFamily="2" charset="-122"/>
                <a:cs typeface="MS PGothic" charset="0"/>
              </a:defRPr>
            </a:lvl1pPr>
            <a:lvl2pPr marL="639763" indent="-273050" algn="l" rtl="0" eaLnBrk="1" fontAlgn="base" hangingPunct="1">
              <a:spcBef>
                <a:spcPts val="550"/>
              </a:spcBef>
              <a:spcAft>
                <a:spcPct val="0"/>
              </a:spcAft>
              <a:buClr>
                <a:schemeClr val="accent1"/>
              </a:buClr>
              <a:buSzPct val="70000"/>
              <a:buFont typeface="Wingdings" charset="2"/>
              <a:buChar char="Ø"/>
              <a:defRPr sz="2600" kern="1200">
                <a:solidFill>
                  <a:schemeClr val="tx1"/>
                </a:solidFill>
                <a:latin typeface="华文楷体" pitchFamily="2" charset="-122"/>
                <a:ea typeface="华文楷体" pitchFamily="2" charset="-122"/>
                <a:cs typeface="MS PGothic" charset="0"/>
              </a:defRPr>
            </a:lvl2pPr>
            <a:lvl3pPr marL="914400" indent="-228600" algn="l" rtl="0" eaLnBrk="1" fontAlgn="base" hangingPunct="1">
              <a:spcBef>
                <a:spcPts val="500"/>
              </a:spcBef>
              <a:spcAft>
                <a:spcPct val="0"/>
              </a:spcAft>
              <a:buClr>
                <a:schemeClr val="accent2"/>
              </a:buClr>
              <a:buSzPct val="75000"/>
              <a:buFont typeface="Wingdings" charset="2"/>
              <a:buChar char="ü"/>
              <a:defRPr sz="2300" kern="1200">
                <a:solidFill>
                  <a:schemeClr val="tx1"/>
                </a:solidFill>
                <a:latin typeface="华文楷体" pitchFamily="2" charset="-122"/>
                <a:ea typeface="华文楷体" pitchFamily="2" charset="-122"/>
                <a:cs typeface="MS PGothic" charset="0"/>
              </a:defRPr>
            </a:lvl3pPr>
            <a:lvl4pPr marL="1371600" indent="-228600" algn="l" rtl="0" eaLnBrk="1" fontAlgn="base" hangingPunct="1">
              <a:spcBef>
                <a:spcPts val="400"/>
              </a:spcBef>
              <a:spcAft>
                <a:spcPct val="0"/>
              </a:spcAft>
              <a:buClr>
                <a:srgbClr val="A5AB81"/>
              </a:buClr>
              <a:buSzPct val="75000"/>
              <a:buFont typeface="Wingdings" pitchFamily="2" charset="2"/>
              <a:buChar char=""/>
              <a:defRPr sz="2000" kern="1200">
                <a:solidFill>
                  <a:schemeClr val="tx1"/>
                </a:solidFill>
                <a:latin typeface="华文楷体" pitchFamily="2" charset="-122"/>
                <a:ea typeface="华文楷体" pitchFamily="2" charset="-122"/>
                <a:cs typeface="MS PGothic" charset="0"/>
              </a:defRPr>
            </a:lvl4pPr>
            <a:lvl5pPr marL="1828800" indent="-228600" algn="l" rtl="0" eaLnBrk="1" fontAlgn="base" hangingPunct="1">
              <a:spcBef>
                <a:spcPts val="400"/>
              </a:spcBef>
              <a:spcAft>
                <a:spcPct val="0"/>
              </a:spcAft>
              <a:buClr>
                <a:srgbClr val="D8B25C"/>
              </a:buClr>
              <a:buSzPct val="65000"/>
              <a:buFont typeface="Wingdings" pitchFamily="2" charset="2"/>
              <a:buChar char=""/>
              <a:defRPr sz="2000" kern="1200">
                <a:solidFill>
                  <a:schemeClr val="tx1"/>
                </a:solidFill>
                <a:latin typeface="华文楷体" pitchFamily="2" charset="-122"/>
                <a:ea typeface="华文楷体" pitchFamily="2" charset="-122"/>
                <a:cs typeface="MS PGothic" charset="0"/>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kumimoji="1" lang="zh-CN" altLang="en-US" dirty="0" smtClean="0"/>
              <a:t>无背景流量</a:t>
            </a:r>
            <a:endParaRPr kumimoji="1" lang="en-US" altLang="zh-CN" dirty="0" smtClean="0"/>
          </a:p>
          <a:p>
            <a:pPr lvl="1"/>
            <a:r>
              <a:rPr kumimoji="1" lang="zh-CN" altLang="en-US" dirty="0" smtClean="0"/>
              <a:t>负责</a:t>
            </a:r>
            <a:r>
              <a:rPr kumimoji="1" lang="en-US" altLang="zh-CN" dirty="0" err="1" smtClean="0"/>
              <a:t>rSAB</a:t>
            </a:r>
            <a:r>
              <a:rPr kumimoji="1" lang="zh-CN" altLang="en-US" dirty="0" smtClean="0"/>
              <a:t>请求数据包解析和待分配窗口计算</a:t>
            </a:r>
            <a:endParaRPr kumimoji="1" lang="zh-CN" altLang="en-US" dirty="0"/>
          </a:p>
        </p:txBody>
      </p:sp>
      <p:sp>
        <p:nvSpPr>
          <p:cNvPr id="2" name="标题 1"/>
          <p:cNvSpPr>
            <a:spLocks noGrp="1"/>
          </p:cNvSpPr>
          <p:nvPr>
            <p:ph type="title"/>
          </p:nvPr>
        </p:nvSpPr>
        <p:spPr/>
        <p:txBody>
          <a:bodyPr/>
          <a:lstStyle/>
          <a:p>
            <a:r>
              <a:rPr kumimoji="1" lang="zh-CN" altLang="en-US" dirty="0" smtClean="0"/>
              <a:t>模型验证</a:t>
            </a:r>
            <a:endParaRPr kumimoji="1" lang="en-US" altLang="zh-CN" dirty="0"/>
          </a:p>
        </p:txBody>
      </p:sp>
      <p:sp>
        <p:nvSpPr>
          <p:cNvPr id="3" name="内容占位符 2"/>
          <p:cNvSpPr>
            <a:spLocks noGrp="1"/>
          </p:cNvSpPr>
          <p:nvPr>
            <p:ph sz="quarter" idx="1"/>
          </p:nvPr>
        </p:nvSpPr>
        <p:spPr/>
        <p:txBody>
          <a:bodyPr/>
          <a:lstStyle/>
          <a:p>
            <a:pPr marL="0" indent="0">
              <a:buNone/>
            </a:pPr>
            <a:endParaRPr kumimoji="1" lang="en-US" altLang="zh-CN" dirty="0"/>
          </a:p>
          <a:p>
            <a:endParaRPr kumimoji="1" lang="en-US" altLang="zh-CN" dirty="0" smtClean="0"/>
          </a:p>
          <a:p>
            <a:endParaRPr kumimoji="1" lang="en-US" altLang="zh-CN" dirty="0"/>
          </a:p>
          <a:p>
            <a:endParaRPr kumimoji="1" lang="en-US" altLang="zh-CN" dirty="0" smtClean="0"/>
          </a:p>
          <a:p>
            <a:pPr marL="0" indent="0">
              <a:buNone/>
            </a:pPr>
            <a:r>
              <a:rPr kumimoji="1" lang="en-US" altLang="zh-CN" dirty="0"/>
              <a:t> </a:t>
            </a:r>
            <a:r>
              <a:rPr kumimoji="1" lang="en-US" altLang="zh-CN" dirty="0" smtClean="0"/>
              <a:t>                       </a:t>
            </a:r>
            <a:endParaRPr kumimoji="1" lang="zh-CN" altLang="en-US" dirty="0"/>
          </a:p>
        </p:txBody>
      </p:sp>
      <p:pic>
        <p:nvPicPr>
          <p:cNvPr id="5" name="图片 4"/>
          <p:cNvPicPr>
            <a:picLocks noChangeAspect="1"/>
          </p:cNvPicPr>
          <p:nvPr/>
        </p:nvPicPr>
        <p:blipFill>
          <a:blip r:embed="rId2"/>
          <a:stretch>
            <a:fillRect/>
          </a:stretch>
        </p:blipFill>
        <p:spPr>
          <a:xfrm>
            <a:off x="832071" y="1799632"/>
            <a:ext cx="7101626" cy="2339153"/>
          </a:xfrm>
          <a:prstGeom prst="rect">
            <a:avLst/>
          </a:prstGeom>
        </p:spPr>
      </p:pic>
      <p:pic>
        <p:nvPicPr>
          <p:cNvPr id="6" name="图片 5"/>
          <p:cNvPicPr>
            <a:picLocks noChangeAspect="1"/>
          </p:cNvPicPr>
          <p:nvPr/>
        </p:nvPicPr>
        <p:blipFill>
          <a:blip r:embed="rId3"/>
          <a:stretch>
            <a:fillRect/>
          </a:stretch>
        </p:blipFill>
        <p:spPr>
          <a:xfrm>
            <a:off x="649432" y="4352162"/>
            <a:ext cx="7567869" cy="2199154"/>
          </a:xfrm>
          <a:prstGeom prst="rect">
            <a:avLst/>
          </a:prstGeom>
        </p:spPr>
      </p:pic>
      <p:sp>
        <p:nvSpPr>
          <p:cNvPr id="7" name="文本框 6"/>
          <p:cNvSpPr txBox="1"/>
          <p:nvPr/>
        </p:nvSpPr>
        <p:spPr>
          <a:xfrm>
            <a:off x="3515861" y="3865119"/>
            <a:ext cx="1675096" cy="523220"/>
          </a:xfrm>
          <a:prstGeom prst="rect">
            <a:avLst/>
          </a:prstGeom>
          <a:noFill/>
        </p:spPr>
        <p:txBody>
          <a:bodyPr wrap="square" rtlCol="0">
            <a:spAutoFit/>
          </a:bodyPr>
          <a:lstStyle/>
          <a:p>
            <a:r>
              <a:rPr kumimoji="1" lang="zh-CN" altLang="en-US" sz="2800" b="1" dirty="0" smtClean="0">
                <a:latin typeface="+mn-ea"/>
                <a:cs typeface="华文中宋"/>
              </a:rPr>
              <a:t>时间保障</a:t>
            </a:r>
            <a:endParaRPr kumimoji="1" lang="zh-CN" altLang="en-US" sz="2800" b="1" dirty="0">
              <a:latin typeface="+mn-ea"/>
              <a:cs typeface="华文中宋"/>
            </a:endParaRPr>
          </a:p>
        </p:txBody>
      </p:sp>
      <p:sp>
        <p:nvSpPr>
          <p:cNvPr id="8" name="文本框 7"/>
          <p:cNvSpPr txBox="1"/>
          <p:nvPr/>
        </p:nvSpPr>
        <p:spPr>
          <a:xfrm>
            <a:off x="3613037" y="6280798"/>
            <a:ext cx="1675096" cy="523220"/>
          </a:xfrm>
          <a:prstGeom prst="rect">
            <a:avLst/>
          </a:prstGeom>
          <a:noFill/>
        </p:spPr>
        <p:txBody>
          <a:bodyPr wrap="square" rtlCol="0">
            <a:spAutoFit/>
          </a:bodyPr>
          <a:lstStyle/>
          <a:p>
            <a:r>
              <a:rPr kumimoji="1" lang="zh-CN" altLang="en-US" sz="2800" b="1" dirty="0" smtClean="0">
                <a:latin typeface="+mn-ea"/>
                <a:cs typeface="华文中宋"/>
              </a:rPr>
              <a:t>参数影响</a:t>
            </a:r>
            <a:endParaRPr kumimoji="1" lang="zh-CN" altLang="en-US" sz="2800" b="1" dirty="0">
              <a:latin typeface="+mn-ea"/>
              <a:cs typeface="华文中宋"/>
            </a:endParaRPr>
          </a:p>
        </p:txBody>
      </p:sp>
    </p:spTree>
    <p:extLst>
      <p:ext uri="{BB962C8B-B14F-4D97-AF65-F5344CB8AC3E}">
        <p14:creationId xmlns:p14="http://schemas.microsoft.com/office/powerpoint/2010/main" val="3576819608"/>
      </p:ext>
    </p:extLst>
  </p:cSld>
  <p:clrMapOvr>
    <a:masterClrMapping/>
  </p:clrMapOvr>
  <p:transition>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带宽保障机制验证</a:t>
            </a:r>
            <a:endParaRPr kumimoji="1" lang="zh-CN" altLang="en-US" dirty="0"/>
          </a:p>
        </p:txBody>
      </p:sp>
      <p:sp>
        <p:nvSpPr>
          <p:cNvPr id="3" name="内容占位符 2"/>
          <p:cNvSpPr>
            <a:spLocks noGrp="1"/>
          </p:cNvSpPr>
          <p:nvPr>
            <p:ph sz="quarter" idx="1"/>
          </p:nvPr>
        </p:nvSpPr>
        <p:spPr/>
        <p:txBody>
          <a:bodyPr/>
          <a:lstStyle/>
          <a:p>
            <a:r>
              <a:rPr kumimoji="1" lang="zh-CN" altLang="en-US" dirty="0" smtClean="0"/>
              <a:t>有背景流量</a:t>
            </a:r>
            <a:endParaRPr kumimoji="1" lang="en-US" altLang="zh-CN" dirty="0" smtClean="0"/>
          </a:p>
          <a:p>
            <a:pPr lvl="1"/>
            <a:r>
              <a:rPr kumimoji="1" lang="zh-CN" altLang="en-US" dirty="0" smtClean="0"/>
              <a:t>实验拓扑</a:t>
            </a:r>
            <a:endParaRPr kumimoji="1" lang="en-US" altLang="zh-CN" dirty="0" smtClean="0"/>
          </a:p>
          <a:p>
            <a:pPr lvl="2"/>
            <a:r>
              <a:rPr kumimoji="1" lang="en-US" altLang="zh-CN" dirty="0" smtClean="0"/>
              <a:t>3</a:t>
            </a:r>
            <a:r>
              <a:rPr kumimoji="1" lang="zh-CN" altLang="en-US" dirty="0" smtClean="0"/>
              <a:t>台物理机</a:t>
            </a:r>
            <a:endParaRPr kumimoji="1" lang="en-US" altLang="zh-CN" dirty="0"/>
          </a:p>
          <a:p>
            <a:pPr lvl="2"/>
            <a:r>
              <a:rPr kumimoji="1" lang="en-US" altLang="zh-CN" dirty="0" smtClean="0"/>
              <a:t>1</a:t>
            </a:r>
            <a:r>
              <a:rPr kumimoji="1" lang="zh-CN" altLang="en-US" dirty="0" smtClean="0"/>
              <a:t>个</a:t>
            </a:r>
            <a:r>
              <a:rPr kumimoji="1" lang="en-US" altLang="zh-CN" dirty="0" err="1" smtClean="0"/>
              <a:t>NetFPGA</a:t>
            </a:r>
            <a:endParaRPr kumimoji="1" lang="en-US" altLang="zh-CN" dirty="0" smtClean="0"/>
          </a:p>
          <a:p>
            <a:pPr lvl="1"/>
            <a:endParaRPr kumimoji="1" lang="en-US" altLang="zh-CN" dirty="0" smtClean="0"/>
          </a:p>
          <a:p>
            <a:pPr lvl="1"/>
            <a:r>
              <a:rPr kumimoji="1" lang="zh-CN" altLang="en-US" dirty="0" smtClean="0"/>
              <a:t>实验结果</a:t>
            </a:r>
            <a:endParaRPr kumimoji="1" lang="zh-CN" altLang="en-US" dirty="0"/>
          </a:p>
        </p:txBody>
      </p:sp>
      <p:pic>
        <p:nvPicPr>
          <p:cNvPr id="5" name="图片 4"/>
          <p:cNvPicPr>
            <a:picLocks noChangeAspect="1"/>
          </p:cNvPicPr>
          <p:nvPr/>
        </p:nvPicPr>
        <p:blipFill>
          <a:blip r:embed="rId2"/>
          <a:stretch>
            <a:fillRect/>
          </a:stretch>
        </p:blipFill>
        <p:spPr>
          <a:xfrm>
            <a:off x="3412064" y="1137036"/>
            <a:ext cx="4610100" cy="2476500"/>
          </a:xfrm>
          <a:prstGeom prst="rect">
            <a:avLst/>
          </a:prstGeom>
        </p:spPr>
      </p:pic>
      <p:sp>
        <p:nvSpPr>
          <p:cNvPr id="7" name="文本框 6"/>
          <p:cNvSpPr txBox="1"/>
          <p:nvPr/>
        </p:nvSpPr>
        <p:spPr>
          <a:xfrm>
            <a:off x="3549724" y="5845941"/>
            <a:ext cx="1675096" cy="523220"/>
          </a:xfrm>
          <a:prstGeom prst="rect">
            <a:avLst/>
          </a:prstGeom>
          <a:noFill/>
        </p:spPr>
        <p:txBody>
          <a:bodyPr wrap="square" rtlCol="0">
            <a:spAutoFit/>
          </a:bodyPr>
          <a:lstStyle/>
          <a:p>
            <a:r>
              <a:rPr kumimoji="1" lang="zh-CN" altLang="en-US" sz="2800" b="1" dirty="0" smtClean="0">
                <a:latin typeface="+mn-ea"/>
                <a:cs typeface="华文中宋"/>
              </a:rPr>
              <a:t>带宽保障</a:t>
            </a:r>
            <a:endParaRPr kumimoji="1" lang="zh-CN" altLang="en-US" sz="2800" b="1" dirty="0">
              <a:latin typeface="+mn-ea"/>
              <a:cs typeface="华文中宋"/>
            </a:endParaRPr>
          </a:p>
        </p:txBody>
      </p:sp>
      <p:pic>
        <p:nvPicPr>
          <p:cNvPr id="8" name="图片 7"/>
          <p:cNvPicPr>
            <a:picLocks noChangeAspect="1"/>
          </p:cNvPicPr>
          <p:nvPr/>
        </p:nvPicPr>
        <p:blipFill>
          <a:blip r:embed="rId3">
            <a:clrChange>
              <a:clrFrom>
                <a:srgbClr val="FFFFFF"/>
              </a:clrFrom>
              <a:clrTo>
                <a:srgbClr val="FFFFFF">
                  <a:alpha val="0"/>
                </a:srgbClr>
              </a:clrTo>
            </a:clrChange>
          </a:blip>
          <a:stretch>
            <a:fillRect/>
          </a:stretch>
        </p:blipFill>
        <p:spPr>
          <a:xfrm>
            <a:off x="867831" y="3908135"/>
            <a:ext cx="7137400" cy="2070100"/>
          </a:xfrm>
          <a:prstGeom prst="rect">
            <a:avLst/>
          </a:prstGeom>
        </p:spPr>
      </p:pic>
    </p:spTree>
    <p:extLst>
      <p:ext uri="{BB962C8B-B14F-4D97-AF65-F5344CB8AC3E}">
        <p14:creationId xmlns:p14="http://schemas.microsoft.com/office/powerpoint/2010/main" val="1870498145"/>
      </p:ext>
    </p:extLst>
  </p:cSld>
  <p:clrMapOvr>
    <a:masterClrMapping/>
  </p:clrMapOvr>
  <p:transition>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主要贡献</a:t>
            </a:r>
            <a:endParaRPr kumimoji="1" lang="zh-CN" altLang="en-US" dirty="0"/>
          </a:p>
        </p:txBody>
      </p:sp>
      <p:sp>
        <p:nvSpPr>
          <p:cNvPr id="3" name="内容占位符 2"/>
          <p:cNvSpPr>
            <a:spLocks noGrp="1"/>
          </p:cNvSpPr>
          <p:nvPr>
            <p:ph sz="quarter" idx="1"/>
          </p:nvPr>
        </p:nvSpPr>
        <p:spPr>
          <a:xfrm>
            <a:off x="305469" y="1221701"/>
            <a:ext cx="8649621" cy="5205720"/>
          </a:xfrm>
        </p:spPr>
        <p:txBody>
          <a:bodyPr/>
          <a:lstStyle/>
          <a:p>
            <a:r>
              <a:rPr kumimoji="1" lang="en-US" altLang="zh-CN" dirty="0" smtClean="0"/>
              <a:t>TCP </a:t>
            </a:r>
            <a:r>
              <a:rPr kumimoji="1" lang="en-US" altLang="zh-CN" dirty="0" err="1" smtClean="0"/>
              <a:t>Incast</a:t>
            </a:r>
            <a:r>
              <a:rPr kumimoji="1" lang="zh-CN" altLang="en-US" dirty="0" smtClean="0"/>
              <a:t>问题</a:t>
            </a:r>
            <a:endParaRPr kumimoji="1" lang="en-US" altLang="zh-CN" dirty="0" smtClean="0"/>
          </a:p>
          <a:p>
            <a:pPr lvl="1"/>
            <a:r>
              <a:rPr kumimoji="1" lang="zh-CN" altLang="en-US" dirty="0" smtClean="0"/>
              <a:t>吞吐量模型</a:t>
            </a:r>
            <a:endParaRPr kumimoji="1" lang="en-US" altLang="zh-CN" dirty="0" smtClean="0"/>
          </a:p>
          <a:p>
            <a:pPr lvl="2"/>
            <a:r>
              <a:rPr kumimoji="1" lang="zh-CN" altLang="en-US" dirty="0" smtClean="0"/>
              <a:t>首次建立</a:t>
            </a:r>
            <a:r>
              <a:rPr kumimoji="1" lang="en-US" altLang="zh-CN" dirty="0" err="1" smtClean="0"/>
              <a:t>Incast</a:t>
            </a:r>
            <a:r>
              <a:rPr kumimoji="1" lang="zh-CN" altLang="en-US" dirty="0" smtClean="0"/>
              <a:t>模式下</a:t>
            </a:r>
            <a:r>
              <a:rPr kumimoji="1" lang="en-US" altLang="zh-CN" dirty="0" smtClean="0"/>
              <a:t>TCP</a:t>
            </a:r>
            <a:r>
              <a:rPr kumimoji="1" lang="zh-CN" altLang="en-US" dirty="0" smtClean="0"/>
              <a:t>吞吐量的完整理论模型</a:t>
            </a:r>
            <a:endParaRPr kumimoji="1" lang="en-US" altLang="zh-CN" dirty="0"/>
          </a:p>
          <a:p>
            <a:pPr lvl="2"/>
            <a:r>
              <a:rPr kumimoji="1" lang="zh-CN" altLang="en-US" dirty="0" smtClean="0"/>
              <a:t>给出</a:t>
            </a:r>
            <a:r>
              <a:rPr kumimoji="1" lang="en-US" altLang="zh-CN" dirty="0" smtClean="0"/>
              <a:t>TCP </a:t>
            </a:r>
            <a:r>
              <a:rPr kumimoji="1" lang="en-US" altLang="zh-CN" dirty="0" err="1" smtClean="0"/>
              <a:t>Incast</a:t>
            </a:r>
            <a:r>
              <a:rPr kumimoji="1" lang="zh-CN" altLang="en-US" dirty="0" smtClean="0"/>
              <a:t>问题的根本原因</a:t>
            </a:r>
            <a:endParaRPr kumimoji="1" lang="en-US" altLang="zh-CN" dirty="0" smtClean="0"/>
          </a:p>
          <a:p>
            <a:pPr lvl="1"/>
            <a:r>
              <a:rPr kumimoji="1" lang="zh-CN" altLang="en-US" dirty="0" smtClean="0"/>
              <a:t>解决方案</a:t>
            </a:r>
            <a:r>
              <a:rPr kumimoji="1" lang="en-US" altLang="zh-CN" dirty="0" smtClean="0"/>
              <a:t>GIP</a:t>
            </a:r>
          </a:p>
          <a:p>
            <a:pPr lvl="2"/>
            <a:r>
              <a:rPr kumimoji="1" lang="zh-CN" altLang="en-US" dirty="0" smtClean="0"/>
              <a:t>提出利用数据块边界信息解决</a:t>
            </a:r>
            <a:r>
              <a:rPr kumimoji="1" lang="en-US" altLang="zh-CN" dirty="0" smtClean="0"/>
              <a:t>TCP </a:t>
            </a:r>
            <a:r>
              <a:rPr kumimoji="1" lang="en-US" altLang="zh-CN" dirty="0" err="1" smtClean="0"/>
              <a:t>Incast</a:t>
            </a:r>
            <a:r>
              <a:rPr kumimoji="1" lang="zh-CN" altLang="en-US" dirty="0" smtClean="0"/>
              <a:t>问题。</a:t>
            </a:r>
            <a:endParaRPr kumimoji="1" lang="en-US" altLang="zh-CN" dirty="0" smtClean="0"/>
          </a:p>
          <a:p>
            <a:pPr lvl="2"/>
            <a:r>
              <a:rPr kumimoji="1" lang="zh-CN" altLang="en-US" dirty="0" smtClean="0"/>
              <a:t>不需要高精度时钟的支持</a:t>
            </a:r>
            <a:endParaRPr kumimoji="1" lang="en-US" altLang="zh-CN" dirty="0" smtClean="0"/>
          </a:p>
          <a:p>
            <a:pPr lvl="2"/>
            <a:r>
              <a:rPr kumimoji="1" lang="zh-CN" altLang="en-US" dirty="0" smtClean="0"/>
              <a:t>不影响基于</a:t>
            </a:r>
            <a:r>
              <a:rPr kumimoji="1" lang="en-US" altLang="zh-CN" dirty="0" smtClean="0"/>
              <a:t>TCP</a:t>
            </a:r>
            <a:r>
              <a:rPr kumimoji="1" lang="zh-CN" altLang="en-US" dirty="0" smtClean="0"/>
              <a:t>的其他应用</a:t>
            </a:r>
            <a:endParaRPr kumimoji="1" lang="en-US" altLang="zh-CN" dirty="0" smtClean="0"/>
          </a:p>
          <a:p>
            <a:pPr lvl="2"/>
            <a:r>
              <a:rPr kumimoji="1" lang="zh-CN" altLang="en-US" dirty="0" smtClean="0"/>
              <a:t>只需要修改发送端</a:t>
            </a:r>
            <a:endParaRPr kumimoji="1" lang="en-US" altLang="zh-CN" dirty="0" smtClean="0"/>
          </a:p>
          <a:p>
            <a:pPr lvl="2"/>
            <a:r>
              <a:rPr kumimoji="1" lang="zh-CN" altLang="en-US" dirty="0" smtClean="0"/>
              <a:t>只添加约</a:t>
            </a:r>
            <a:r>
              <a:rPr kumimoji="1" lang="en-US" altLang="zh-CN" dirty="0" smtClean="0"/>
              <a:t>30</a:t>
            </a:r>
            <a:r>
              <a:rPr kumimoji="1" lang="zh-CN" altLang="en-US" dirty="0" smtClean="0"/>
              <a:t>行内核代码</a:t>
            </a:r>
            <a:endParaRPr kumimoji="1" lang="en-US" altLang="zh-CN" dirty="0" smtClean="0"/>
          </a:p>
          <a:p>
            <a:pPr lvl="1"/>
            <a:endParaRPr kumimoji="1" lang="en-US" altLang="zh-CN" dirty="0" smtClean="0"/>
          </a:p>
          <a:p>
            <a:pPr lvl="1"/>
            <a:endParaRPr kumimoji="1" lang="en-US" altLang="zh-CN" dirty="0" smtClean="0"/>
          </a:p>
          <a:p>
            <a:pPr lvl="1"/>
            <a:endParaRPr kumimoji="1" lang="en-US" altLang="zh-CN" dirty="0" smtClean="0"/>
          </a:p>
        </p:txBody>
      </p:sp>
    </p:spTree>
    <p:extLst>
      <p:ext uri="{BB962C8B-B14F-4D97-AF65-F5344CB8AC3E}">
        <p14:creationId xmlns:p14="http://schemas.microsoft.com/office/powerpoint/2010/main" val="3425201342"/>
      </p:ext>
    </p:extLst>
  </p:cSld>
  <p:clrMapOvr>
    <a:masterClrMapping/>
  </p:clrMapOvr>
  <p:transition>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主要贡献</a:t>
            </a:r>
            <a:endParaRPr kumimoji="1" lang="zh-CN" altLang="en-US" dirty="0"/>
          </a:p>
        </p:txBody>
      </p:sp>
      <p:sp>
        <p:nvSpPr>
          <p:cNvPr id="3" name="内容占位符 2"/>
          <p:cNvSpPr>
            <a:spLocks noGrp="1"/>
          </p:cNvSpPr>
          <p:nvPr>
            <p:ph sz="quarter" idx="1"/>
          </p:nvPr>
        </p:nvSpPr>
        <p:spPr>
          <a:xfrm>
            <a:off x="305469" y="1221701"/>
            <a:ext cx="8649621" cy="4897819"/>
          </a:xfrm>
        </p:spPr>
        <p:txBody>
          <a:bodyPr/>
          <a:lstStyle/>
          <a:p>
            <a:r>
              <a:rPr kumimoji="1" lang="zh-CN" altLang="en-US" dirty="0" smtClean="0"/>
              <a:t>业务高延迟问题</a:t>
            </a:r>
            <a:endParaRPr kumimoji="1" lang="en-US" altLang="zh-CN" dirty="0" smtClean="0"/>
          </a:p>
          <a:p>
            <a:pPr lvl="1"/>
            <a:r>
              <a:rPr lang="zh-CN" altLang="en-US" dirty="0" smtClean="0"/>
              <a:t>充分</a:t>
            </a:r>
            <a:r>
              <a:rPr lang="zh-CN" altLang="zh-CN" dirty="0" smtClean="0"/>
              <a:t>利用数据中心网络中缓冲</a:t>
            </a:r>
            <a:r>
              <a:rPr lang="zh-CN" altLang="zh-CN" dirty="0"/>
              <a:t>池大小比往返延时带宽积</a:t>
            </a:r>
            <a:r>
              <a:rPr lang="zh-CN" altLang="zh-CN" dirty="0" smtClean="0"/>
              <a:t>大的特点</a:t>
            </a:r>
            <a:endParaRPr kumimoji="1" lang="en-US" altLang="zh-CN" dirty="0" smtClean="0"/>
          </a:p>
          <a:p>
            <a:pPr lvl="1"/>
            <a:r>
              <a:rPr kumimoji="1" lang="zh-CN" altLang="en-US" dirty="0" smtClean="0"/>
              <a:t>收敛快速</a:t>
            </a:r>
            <a:endParaRPr kumimoji="1" lang="en-US" altLang="zh-CN" dirty="0" smtClean="0"/>
          </a:p>
          <a:p>
            <a:pPr lvl="1"/>
            <a:r>
              <a:rPr kumimoji="1" lang="zh-CN" altLang="en-US" dirty="0" smtClean="0"/>
              <a:t>极少丢包</a:t>
            </a:r>
            <a:endParaRPr kumimoji="1" lang="en-US" altLang="zh-CN" dirty="0" smtClean="0"/>
          </a:p>
          <a:p>
            <a:r>
              <a:rPr kumimoji="1" lang="zh-CN" altLang="en-US" dirty="0" smtClean="0"/>
              <a:t>虚拟机实时迁移业务</a:t>
            </a:r>
            <a:r>
              <a:rPr kumimoji="1" lang="en-US" altLang="zh-CN" dirty="0" smtClean="0"/>
              <a:t>SLA</a:t>
            </a:r>
          </a:p>
          <a:p>
            <a:pPr lvl="1"/>
            <a:r>
              <a:rPr kumimoji="1" lang="zh-CN" altLang="en-US" dirty="0" smtClean="0"/>
              <a:t>首次提出预先计算带宽需求来保障虚拟机实时迁移时间的问题</a:t>
            </a:r>
            <a:endParaRPr kumimoji="1" lang="en-US" altLang="zh-CN" dirty="0" smtClean="0"/>
          </a:p>
          <a:p>
            <a:pPr lvl="1"/>
            <a:r>
              <a:rPr kumimoji="1" lang="zh-CN" altLang="en-US" dirty="0" smtClean="0"/>
              <a:t>对该问题形式化描述并给出模型以及显式理论结果</a:t>
            </a:r>
            <a:endParaRPr kumimoji="1" lang="en-US" altLang="zh-CN" dirty="0" smtClean="0"/>
          </a:p>
          <a:p>
            <a:pPr lvl="1"/>
            <a:endParaRPr kumimoji="1" lang="en-US" altLang="zh-CN" dirty="0" smtClean="0"/>
          </a:p>
          <a:p>
            <a:pPr lvl="1"/>
            <a:endParaRPr kumimoji="1" lang="zh-CN" altLang="en-US" dirty="0"/>
          </a:p>
        </p:txBody>
      </p:sp>
    </p:spTree>
    <p:extLst>
      <p:ext uri="{BB962C8B-B14F-4D97-AF65-F5344CB8AC3E}">
        <p14:creationId xmlns:p14="http://schemas.microsoft.com/office/powerpoint/2010/main" val="805676700"/>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研究问题</a:t>
            </a:r>
            <a:endParaRPr kumimoji="1" lang="zh-CN" altLang="en-US" dirty="0"/>
          </a:p>
        </p:txBody>
      </p:sp>
      <p:pic>
        <p:nvPicPr>
          <p:cNvPr id="105" name="Picture 85" descr="server-gray.png"/>
          <p:cNvPicPr>
            <a:picLocks noChangeAspect="1"/>
          </p:cNvPicPr>
          <p:nvPr/>
        </p:nvPicPr>
        <p:blipFill>
          <a:blip r:embed="rId2" cstate="print"/>
          <a:srcRect/>
          <a:stretch>
            <a:fillRect/>
          </a:stretch>
        </p:blipFill>
        <p:spPr bwMode="auto">
          <a:xfrm>
            <a:off x="658689" y="5455781"/>
            <a:ext cx="915988" cy="973138"/>
          </a:xfrm>
          <a:prstGeom prst="rect">
            <a:avLst/>
          </a:prstGeom>
          <a:noFill/>
          <a:ln w="9525">
            <a:noFill/>
            <a:miter lim="800000"/>
            <a:headEnd/>
            <a:tailEnd/>
          </a:ln>
        </p:spPr>
      </p:pic>
      <p:pic>
        <p:nvPicPr>
          <p:cNvPr id="106" name="Picture 86" descr="server-gray.png"/>
          <p:cNvPicPr>
            <a:picLocks noChangeAspect="1"/>
          </p:cNvPicPr>
          <p:nvPr/>
        </p:nvPicPr>
        <p:blipFill>
          <a:blip r:embed="rId2" cstate="print"/>
          <a:srcRect/>
          <a:stretch>
            <a:fillRect/>
          </a:stretch>
        </p:blipFill>
        <p:spPr bwMode="auto">
          <a:xfrm>
            <a:off x="660277" y="4338478"/>
            <a:ext cx="914400" cy="973138"/>
          </a:xfrm>
          <a:prstGeom prst="rect">
            <a:avLst/>
          </a:prstGeom>
          <a:noFill/>
          <a:ln w="9525">
            <a:noFill/>
            <a:miter lim="800000"/>
            <a:headEnd/>
            <a:tailEnd/>
          </a:ln>
        </p:spPr>
      </p:pic>
      <p:pic>
        <p:nvPicPr>
          <p:cNvPr id="107" name="Picture 87" descr="server-gray.png"/>
          <p:cNvPicPr>
            <a:picLocks noChangeAspect="1"/>
          </p:cNvPicPr>
          <p:nvPr/>
        </p:nvPicPr>
        <p:blipFill>
          <a:blip r:embed="rId2" cstate="print"/>
          <a:srcRect/>
          <a:stretch>
            <a:fillRect/>
          </a:stretch>
        </p:blipFill>
        <p:spPr bwMode="auto">
          <a:xfrm>
            <a:off x="660277" y="3040747"/>
            <a:ext cx="914400" cy="974725"/>
          </a:xfrm>
          <a:prstGeom prst="rect">
            <a:avLst/>
          </a:prstGeom>
          <a:noFill/>
          <a:ln w="9525">
            <a:noFill/>
            <a:miter lim="800000"/>
            <a:headEnd/>
            <a:tailEnd/>
          </a:ln>
        </p:spPr>
      </p:pic>
      <p:pic>
        <p:nvPicPr>
          <p:cNvPr id="108" name="Picture 88" descr="server-gray.png"/>
          <p:cNvPicPr>
            <a:picLocks noChangeAspect="1"/>
          </p:cNvPicPr>
          <p:nvPr/>
        </p:nvPicPr>
        <p:blipFill>
          <a:blip r:embed="rId2" cstate="print"/>
          <a:srcRect/>
          <a:stretch>
            <a:fillRect/>
          </a:stretch>
        </p:blipFill>
        <p:spPr bwMode="auto">
          <a:xfrm>
            <a:off x="660277" y="1888619"/>
            <a:ext cx="914400" cy="974725"/>
          </a:xfrm>
          <a:prstGeom prst="rect">
            <a:avLst/>
          </a:prstGeom>
          <a:noFill/>
          <a:ln w="9525">
            <a:noFill/>
            <a:miter lim="800000"/>
            <a:headEnd/>
            <a:tailEnd/>
          </a:ln>
        </p:spPr>
      </p:pic>
      <p:pic>
        <p:nvPicPr>
          <p:cNvPr id="109" name="Content Placeholder 9" descr="switch.png"/>
          <p:cNvPicPr>
            <a:picLocks noChangeAspect="1"/>
          </p:cNvPicPr>
          <p:nvPr/>
        </p:nvPicPr>
        <p:blipFill>
          <a:blip r:embed="rId3" cstate="print"/>
          <a:srcRect/>
          <a:stretch>
            <a:fillRect/>
          </a:stretch>
        </p:blipFill>
        <p:spPr bwMode="auto">
          <a:xfrm>
            <a:off x="3192339" y="3676194"/>
            <a:ext cx="1643063" cy="692150"/>
          </a:xfrm>
          <a:prstGeom prst="rect">
            <a:avLst/>
          </a:prstGeom>
          <a:noFill/>
          <a:ln w="9525">
            <a:noFill/>
            <a:miter lim="800000"/>
            <a:headEnd/>
            <a:tailEnd/>
          </a:ln>
        </p:spPr>
      </p:pic>
      <p:pic>
        <p:nvPicPr>
          <p:cNvPr id="110" name="Picture 4" descr="server2.jpg"/>
          <p:cNvPicPr>
            <a:picLocks noChangeAspect="1"/>
          </p:cNvPicPr>
          <p:nvPr/>
        </p:nvPicPr>
        <p:blipFill>
          <a:blip r:embed="rId4" cstate="print"/>
          <a:srcRect/>
          <a:stretch>
            <a:fillRect/>
          </a:stretch>
        </p:blipFill>
        <p:spPr bwMode="auto">
          <a:xfrm>
            <a:off x="4987479" y="3487281"/>
            <a:ext cx="1149350" cy="1103313"/>
          </a:xfrm>
          <a:prstGeom prst="rect">
            <a:avLst/>
          </a:prstGeom>
          <a:noFill/>
          <a:ln w="9525">
            <a:noFill/>
            <a:miter lim="800000"/>
            <a:headEnd/>
            <a:tailEnd/>
          </a:ln>
        </p:spPr>
      </p:pic>
      <p:cxnSp>
        <p:nvCxnSpPr>
          <p:cNvPr id="111" name="Straight Connector 11"/>
          <p:cNvCxnSpPr>
            <a:endCxn id="110" idx="1"/>
          </p:cNvCxnSpPr>
          <p:nvPr/>
        </p:nvCxnSpPr>
        <p:spPr>
          <a:xfrm>
            <a:off x="4027960" y="4022269"/>
            <a:ext cx="959519" cy="1666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26"/>
          <p:cNvCxnSpPr/>
          <p:nvPr/>
        </p:nvCxnSpPr>
        <p:spPr>
          <a:xfrm>
            <a:off x="1517527" y="2149019"/>
            <a:ext cx="1674812" cy="17653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29"/>
          <p:cNvCxnSpPr/>
          <p:nvPr/>
        </p:nvCxnSpPr>
        <p:spPr>
          <a:xfrm>
            <a:off x="1517527" y="3444419"/>
            <a:ext cx="1674812" cy="5461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35"/>
          <p:cNvCxnSpPr/>
          <p:nvPr/>
        </p:nvCxnSpPr>
        <p:spPr>
          <a:xfrm flipV="1">
            <a:off x="1517527" y="4066719"/>
            <a:ext cx="1674812" cy="657225"/>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38"/>
          <p:cNvCxnSpPr/>
          <p:nvPr/>
        </p:nvCxnSpPr>
        <p:spPr>
          <a:xfrm flipV="1">
            <a:off x="1515939" y="4142919"/>
            <a:ext cx="1676400" cy="1800225"/>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6" name="Group 151"/>
          <p:cNvGrpSpPr>
            <a:grpSpLocks/>
          </p:cNvGrpSpPr>
          <p:nvPr/>
        </p:nvGrpSpPr>
        <p:grpSpPr bwMode="auto">
          <a:xfrm>
            <a:off x="3327445" y="3673435"/>
            <a:ext cx="1295400" cy="609600"/>
            <a:chOff x="4032" y="480"/>
            <a:chExt cx="768" cy="576"/>
          </a:xfrm>
          <a:gradFill>
            <a:gsLst>
              <a:gs pos="0">
                <a:schemeClr val="bg1"/>
              </a:gs>
              <a:gs pos="100000">
                <a:schemeClr val="hlink"/>
              </a:gs>
            </a:gsLst>
            <a:lin ang="0" scaled="1"/>
          </a:gradFill>
        </p:grpSpPr>
        <p:sp>
          <p:nvSpPr>
            <p:cNvPr id="117"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fontAlgn="auto">
                <a:spcBef>
                  <a:spcPts val="0"/>
                </a:spcBef>
                <a:spcAft>
                  <a:spcPts val="0"/>
                </a:spcAft>
                <a:defRPr/>
              </a:pPr>
              <a:endParaRPr lang="en-US">
                <a:solidFill>
                  <a:srgbClr val="333399"/>
                </a:solidFill>
                <a:latin typeface="+mn-lt"/>
                <a:ea typeface="+mn-ea"/>
              </a:endParaRPr>
            </a:p>
          </p:txBody>
        </p:sp>
        <p:sp>
          <p:nvSpPr>
            <p:cNvPr id="118"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pPr fontAlgn="auto">
                <a:spcBef>
                  <a:spcPts val="0"/>
                </a:spcBef>
                <a:spcAft>
                  <a:spcPts val="0"/>
                </a:spcAft>
                <a:defRPr/>
              </a:pPr>
              <a:endParaRPr lang="en-US">
                <a:latin typeface="+mn-lt"/>
                <a:ea typeface="+mn-ea"/>
              </a:endParaRPr>
            </a:p>
          </p:txBody>
        </p:sp>
      </p:grpSp>
      <p:sp>
        <p:nvSpPr>
          <p:cNvPr id="119" name="Rectangle 163"/>
          <p:cNvSpPr>
            <a:spLocks noChangeArrowheads="1"/>
          </p:cNvSpPr>
          <p:nvPr/>
        </p:nvSpPr>
        <p:spPr bwMode="auto">
          <a:xfrm>
            <a:off x="1306389" y="1890256"/>
            <a:ext cx="192088" cy="593725"/>
          </a:xfrm>
          <a:prstGeom prst="rect">
            <a:avLst/>
          </a:prstGeom>
          <a:gradFill rotWithShape="1">
            <a:gsLst>
              <a:gs pos="0">
                <a:srgbClr val="72280A"/>
              </a:gs>
              <a:gs pos="50000">
                <a:srgbClr val="F75615"/>
              </a:gs>
              <a:gs pos="100000">
                <a:srgbClr val="72280A"/>
              </a:gs>
            </a:gsLst>
            <a:lin ang="5400000" scaled="1"/>
          </a:gradFill>
          <a:ln w="9525">
            <a:noFill/>
            <a:miter lim="800000"/>
            <a:headEnd/>
            <a:tailEnd/>
          </a:ln>
        </p:spPr>
        <p:txBody>
          <a:bodyPr wrap="none" anchor="ctr"/>
          <a:lstStyle/>
          <a:p>
            <a:endParaRPr lang="en-US" altLang="zh-CN">
              <a:solidFill>
                <a:srgbClr val="333399"/>
              </a:solidFill>
            </a:endParaRPr>
          </a:p>
        </p:txBody>
      </p:sp>
      <p:sp>
        <p:nvSpPr>
          <p:cNvPr id="120" name="Rectangle 163"/>
          <p:cNvSpPr>
            <a:spLocks noChangeArrowheads="1"/>
          </p:cNvSpPr>
          <p:nvPr/>
        </p:nvSpPr>
        <p:spPr bwMode="auto">
          <a:xfrm>
            <a:off x="1077789" y="1906131"/>
            <a:ext cx="192088" cy="593725"/>
          </a:xfrm>
          <a:prstGeom prst="rect">
            <a:avLst/>
          </a:prstGeom>
          <a:gradFill rotWithShape="1">
            <a:gsLst>
              <a:gs pos="0">
                <a:srgbClr val="72280A"/>
              </a:gs>
              <a:gs pos="50000">
                <a:srgbClr val="F75615"/>
              </a:gs>
              <a:gs pos="100000">
                <a:srgbClr val="72280A"/>
              </a:gs>
            </a:gsLst>
            <a:lin ang="5400000" scaled="1"/>
          </a:gradFill>
          <a:ln w="9525">
            <a:noFill/>
            <a:miter lim="800000"/>
            <a:headEnd/>
            <a:tailEnd/>
          </a:ln>
        </p:spPr>
        <p:txBody>
          <a:bodyPr wrap="none" anchor="ctr"/>
          <a:lstStyle/>
          <a:p>
            <a:endParaRPr lang="en-US" altLang="zh-CN">
              <a:solidFill>
                <a:srgbClr val="333399"/>
              </a:solidFill>
            </a:endParaRPr>
          </a:p>
        </p:txBody>
      </p:sp>
      <p:sp>
        <p:nvSpPr>
          <p:cNvPr id="121" name="Rectangle 163"/>
          <p:cNvSpPr>
            <a:spLocks noChangeArrowheads="1"/>
          </p:cNvSpPr>
          <p:nvPr/>
        </p:nvSpPr>
        <p:spPr bwMode="auto">
          <a:xfrm>
            <a:off x="1306389" y="3157081"/>
            <a:ext cx="192088" cy="593725"/>
          </a:xfrm>
          <a:prstGeom prst="rect">
            <a:avLst/>
          </a:prstGeom>
          <a:gradFill rotWithShape="1">
            <a:gsLst>
              <a:gs pos="0">
                <a:srgbClr val="000082"/>
              </a:gs>
              <a:gs pos="30000">
                <a:srgbClr val="66008F"/>
              </a:gs>
              <a:gs pos="64999">
                <a:srgbClr val="BA0066"/>
              </a:gs>
              <a:gs pos="89999">
                <a:srgbClr val="FF0000"/>
              </a:gs>
              <a:gs pos="100000">
                <a:srgbClr val="FF8200"/>
              </a:gs>
            </a:gsLst>
            <a:lin ang="5400000"/>
          </a:gradFill>
          <a:ln w="9525">
            <a:noFill/>
            <a:miter lim="800000"/>
            <a:headEnd/>
            <a:tailEnd/>
          </a:ln>
        </p:spPr>
        <p:txBody>
          <a:bodyPr wrap="none" anchor="ctr"/>
          <a:lstStyle/>
          <a:p>
            <a:endParaRPr lang="en-US" altLang="zh-CN">
              <a:solidFill>
                <a:srgbClr val="333399"/>
              </a:solidFill>
            </a:endParaRPr>
          </a:p>
        </p:txBody>
      </p:sp>
      <p:sp>
        <p:nvSpPr>
          <p:cNvPr id="122" name="Rectangle 163"/>
          <p:cNvSpPr>
            <a:spLocks noChangeArrowheads="1"/>
          </p:cNvSpPr>
          <p:nvPr/>
        </p:nvSpPr>
        <p:spPr bwMode="auto">
          <a:xfrm>
            <a:off x="1077789" y="3157081"/>
            <a:ext cx="192088" cy="593725"/>
          </a:xfrm>
          <a:prstGeom prst="rect">
            <a:avLst/>
          </a:prstGeom>
          <a:gradFill rotWithShape="1">
            <a:gsLst>
              <a:gs pos="0">
                <a:srgbClr val="000082"/>
              </a:gs>
              <a:gs pos="30000">
                <a:srgbClr val="66008F"/>
              </a:gs>
              <a:gs pos="64999">
                <a:srgbClr val="BA0066"/>
              </a:gs>
              <a:gs pos="89999">
                <a:srgbClr val="FF0000"/>
              </a:gs>
              <a:gs pos="100000">
                <a:srgbClr val="FF8200"/>
              </a:gs>
            </a:gsLst>
            <a:lin ang="5400000"/>
          </a:gradFill>
          <a:ln w="9525">
            <a:noFill/>
            <a:miter lim="800000"/>
            <a:headEnd/>
            <a:tailEnd/>
          </a:ln>
        </p:spPr>
        <p:txBody>
          <a:bodyPr wrap="none" anchor="ctr"/>
          <a:lstStyle/>
          <a:p>
            <a:endParaRPr lang="en-US" altLang="zh-CN">
              <a:solidFill>
                <a:srgbClr val="333399"/>
              </a:solidFill>
            </a:endParaRPr>
          </a:p>
        </p:txBody>
      </p:sp>
      <p:sp>
        <p:nvSpPr>
          <p:cNvPr id="123" name="Rectangle 163"/>
          <p:cNvSpPr>
            <a:spLocks noChangeArrowheads="1"/>
          </p:cNvSpPr>
          <p:nvPr/>
        </p:nvSpPr>
        <p:spPr bwMode="auto">
          <a:xfrm>
            <a:off x="1306389" y="4404856"/>
            <a:ext cx="192088" cy="593725"/>
          </a:xfrm>
          <a:prstGeom prst="rect">
            <a:avLst/>
          </a:prstGeom>
          <a:gradFill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a:gradFill>
          <a:ln w="9525">
            <a:noFill/>
            <a:miter lim="800000"/>
            <a:headEnd/>
            <a:tailEnd/>
          </a:ln>
        </p:spPr>
        <p:txBody>
          <a:bodyPr wrap="none" anchor="ctr"/>
          <a:lstStyle/>
          <a:p>
            <a:endParaRPr lang="en-US" altLang="zh-CN">
              <a:solidFill>
                <a:srgbClr val="333399"/>
              </a:solidFill>
            </a:endParaRPr>
          </a:p>
        </p:txBody>
      </p:sp>
      <p:sp>
        <p:nvSpPr>
          <p:cNvPr id="124" name="Rectangle 163"/>
          <p:cNvSpPr>
            <a:spLocks noChangeArrowheads="1"/>
          </p:cNvSpPr>
          <p:nvPr/>
        </p:nvSpPr>
        <p:spPr bwMode="auto">
          <a:xfrm>
            <a:off x="1077789" y="4404856"/>
            <a:ext cx="192088" cy="593725"/>
          </a:xfrm>
          <a:prstGeom prst="rect">
            <a:avLst/>
          </a:prstGeom>
          <a:gradFill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a:gradFill>
          <a:ln w="9525">
            <a:noFill/>
            <a:miter lim="800000"/>
            <a:headEnd/>
            <a:tailEnd/>
          </a:ln>
        </p:spPr>
        <p:txBody>
          <a:bodyPr wrap="none" anchor="ctr"/>
          <a:lstStyle/>
          <a:p>
            <a:endParaRPr lang="en-US" altLang="zh-CN">
              <a:solidFill>
                <a:srgbClr val="333399"/>
              </a:solidFill>
            </a:endParaRPr>
          </a:p>
        </p:txBody>
      </p:sp>
      <p:sp>
        <p:nvSpPr>
          <p:cNvPr id="125" name="Rectangle 163"/>
          <p:cNvSpPr>
            <a:spLocks noChangeArrowheads="1"/>
          </p:cNvSpPr>
          <p:nvPr/>
        </p:nvSpPr>
        <p:spPr bwMode="auto">
          <a:xfrm>
            <a:off x="1306389" y="5700256"/>
            <a:ext cx="192088" cy="593725"/>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a:gradFill>
          <a:ln w="9525">
            <a:noFill/>
            <a:miter lim="800000"/>
            <a:headEnd/>
            <a:tailEnd/>
          </a:ln>
        </p:spPr>
        <p:txBody>
          <a:bodyPr wrap="none" anchor="ctr"/>
          <a:lstStyle/>
          <a:p>
            <a:endParaRPr lang="en-US" altLang="zh-CN">
              <a:solidFill>
                <a:srgbClr val="333399"/>
              </a:solidFill>
            </a:endParaRPr>
          </a:p>
        </p:txBody>
      </p:sp>
      <p:sp>
        <p:nvSpPr>
          <p:cNvPr id="126" name="Rectangle 163"/>
          <p:cNvSpPr>
            <a:spLocks noChangeArrowheads="1"/>
          </p:cNvSpPr>
          <p:nvPr/>
        </p:nvSpPr>
        <p:spPr bwMode="auto">
          <a:xfrm>
            <a:off x="1077789" y="5700256"/>
            <a:ext cx="192088" cy="593725"/>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a:gradFill>
          <a:ln w="9525">
            <a:noFill/>
            <a:miter lim="800000"/>
            <a:headEnd/>
            <a:tailEnd/>
          </a:ln>
        </p:spPr>
        <p:txBody>
          <a:bodyPr wrap="none" anchor="ctr"/>
          <a:lstStyle/>
          <a:p>
            <a:endParaRPr lang="en-US" altLang="zh-CN">
              <a:solidFill>
                <a:srgbClr val="333399"/>
              </a:solidFill>
            </a:endParaRPr>
          </a:p>
        </p:txBody>
      </p:sp>
      <p:pic>
        <p:nvPicPr>
          <p:cNvPr id="127" name="Picture 98" descr="bang.gif"/>
          <p:cNvPicPr>
            <a:picLocks noChangeAspect="1"/>
          </p:cNvPicPr>
          <p:nvPr/>
        </p:nvPicPr>
        <p:blipFill>
          <a:blip r:embed="rId5" cstate="print"/>
          <a:srcRect/>
          <a:stretch>
            <a:fillRect/>
          </a:stretch>
        </p:blipFill>
        <p:spPr bwMode="auto">
          <a:xfrm>
            <a:off x="2661183" y="3542101"/>
            <a:ext cx="884376" cy="884376"/>
          </a:xfrm>
          <a:prstGeom prst="rect">
            <a:avLst/>
          </a:prstGeom>
          <a:noFill/>
          <a:ln w="9525">
            <a:noFill/>
            <a:miter lim="800000"/>
            <a:headEnd/>
            <a:tailEnd/>
          </a:ln>
        </p:spPr>
      </p:pic>
      <p:grpSp>
        <p:nvGrpSpPr>
          <p:cNvPr id="128" name="Group 102"/>
          <p:cNvGrpSpPr>
            <a:grpSpLocks/>
          </p:cNvGrpSpPr>
          <p:nvPr/>
        </p:nvGrpSpPr>
        <p:grpSpPr bwMode="auto">
          <a:xfrm>
            <a:off x="1954089" y="5700256"/>
            <a:ext cx="2348880" cy="461963"/>
            <a:chOff x="2743200" y="5418892"/>
            <a:chExt cx="2348880" cy="461665"/>
          </a:xfrm>
        </p:grpSpPr>
        <p:sp>
          <p:nvSpPr>
            <p:cNvPr id="129" name="TextBox 100"/>
            <p:cNvSpPr txBox="1">
              <a:spLocks noChangeArrowheads="1"/>
            </p:cNvSpPr>
            <p:nvPr/>
          </p:nvSpPr>
          <p:spPr bwMode="auto">
            <a:xfrm>
              <a:off x="3187080" y="5418892"/>
              <a:ext cx="1905000" cy="461665"/>
            </a:xfrm>
            <a:prstGeom prst="rect">
              <a:avLst/>
            </a:prstGeom>
            <a:noFill/>
            <a:ln w="9525">
              <a:noFill/>
              <a:miter lim="800000"/>
              <a:headEnd/>
              <a:tailEnd/>
            </a:ln>
          </p:spPr>
          <p:txBody>
            <a:bodyPr>
              <a:spAutoFit/>
            </a:bodyPr>
            <a:lstStyle/>
            <a:p>
              <a:r>
                <a:rPr lang="en-US" altLang="zh-CN" sz="2400" b="1" dirty="0">
                  <a:solidFill>
                    <a:srgbClr val="FF0000"/>
                  </a:solidFill>
                  <a:latin typeface="Calibri" pitchFamily="34" charset="0"/>
                  <a:cs typeface="Arial" pitchFamily="34" charset="0"/>
                </a:rPr>
                <a:t>TCP timeout</a:t>
              </a:r>
              <a:endParaRPr lang="en-US" altLang="zh-CN" sz="2000" b="1" dirty="0">
                <a:solidFill>
                  <a:srgbClr val="FF0000"/>
                </a:solidFill>
                <a:latin typeface="Calibri" pitchFamily="34" charset="0"/>
              </a:endParaRPr>
            </a:p>
          </p:txBody>
        </p:sp>
        <p:sp>
          <p:nvSpPr>
            <p:cNvPr id="130" name="Left Arrow 101"/>
            <p:cNvSpPr/>
            <p:nvPr/>
          </p:nvSpPr>
          <p:spPr>
            <a:xfrm>
              <a:off x="2743200" y="5552225"/>
              <a:ext cx="443880" cy="250594"/>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a:solidFill>
                  <a:srgbClr val="FFFFFF"/>
                </a:solidFill>
              </a:endParaRPr>
            </a:p>
          </p:txBody>
        </p:sp>
      </p:grpSp>
      <p:sp>
        <p:nvSpPr>
          <p:cNvPr id="131" name="TextBox 40"/>
          <p:cNvSpPr txBox="1">
            <a:spLocks noChangeArrowheads="1"/>
          </p:cNvSpPr>
          <p:nvPr/>
        </p:nvSpPr>
        <p:spPr bwMode="auto">
          <a:xfrm>
            <a:off x="21705" y="2089259"/>
            <a:ext cx="560784" cy="400050"/>
          </a:xfrm>
          <a:prstGeom prst="rect">
            <a:avLst/>
          </a:prstGeom>
          <a:noFill/>
          <a:ln w="9525">
            <a:noFill/>
            <a:miter lim="800000"/>
            <a:headEnd/>
            <a:tailEnd/>
          </a:ln>
        </p:spPr>
        <p:txBody>
          <a:bodyPr wrap="square">
            <a:spAutoFit/>
          </a:bodyPr>
          <a:lstStyle/>
          <a:p>
            <a:r>
              <a:rPr lang="en-US" altLang="zh-CN" sz="2000" b="1" dirty="0" smtClean="0">
                <a:latin typeface="Calibri" pitchFamily="34" charset="0"/>
              </a:rPr>
              <a:t>S1</a:t>
            </a:r>
            <a:endParaRPr lang="en-US" altLang="zh-CN" sz="2000" b="1" dirty="0">
              <a:latin typeface="Calibri" pitchFamily="34" charset="0"/>
            </a:endParaRPr>
          </a:p>
        </p:txBody>
      </p:sp>
      <p:sp>
        <p:nvSpPr>
          <p:cNvPr id="132" name="TextBox 42"/>
          <p:cNvSpPr txBox="1">
            <a:spLocks noChangeArrowheads="1"/>
          </p:cNvSpPr>
          <p:nvPr/>
        </p:nvSpPr>
        <p:spPr bwMode="auto">
          <a:xfrm>
            <a:off x="21705" y="3109456"/>
            <a:ext cx="560784" cy="400050"/>
          </a:xfrm>
          <a:prstGeom prst="rect">
            <a:avLst/>
          </a:prstGeom>
          <a:noFill/>
          <a:ln w="9525">
            <a:noFill/>
            <a:miter lim="800000"/>
            <a:headEnd/>
            <a:tailEnd/>
          </a:ln>
        </p:spPr>
        <p:txBody>
          <a:bodyPr wrap="square">
            <a:spAutoFit/>
          </a:bodyPr>
          <a:lstStyle/>
          <a:p>
            <a:r>
              <a:rPr lang="en-US" altLang="zh-CN" sz="2000" b="1" dirty="0" smtClean="0">
                <a:latin typeface="Calibri" pitchFamily="34" charset="0"/>
              </a:rPr>
              <a:t>S2</a:t>
            </a:r>
            <a:endParaRPr lang="en-US" altLang="zh-CN" sz="2000" b="1" dirty="0">
              <a:latin typeface="Calibri" pitchFamily="34" charset="0"/>
            </a:endParaRPr>
          </a:p>
        </p:txBody>
      </p:sp>
      <p:sp>
        <p:nvSpPr>
          <p:cNvPr id="133" name="TextBox 43"/>
          <p:cNvSpPr txBox="1">
            <a:spLocks noChangeArrowheads="1"/>
          </p:cNvSpPr>
          <p:nvPr/>
        </p:nvSpPr>
        <p:spPr bwMode="auto">
          <a:xfrm>
            <a:off x="21705" y="4404856"/>
            <a:ext cx="636984" cy="400050"/>
          </a:xfrm>
          <a:prstGeom prst="rect">
            <a:avLst/>
          </a:prstGeom>
          <a:noFill/>
          <a:ln w="9525">
            <a:noFill/>
            <a:miter lim="800000"/>
            <a:headEnd/>
            <a:tailEnd/>
          </a:ln>
        </p:spPr>
        <p:txBody>
          <a:bodyPr wrap="square">
            <a:spAutoFit/>
          </a:bodyPr>
          <a:lstStyle/>
          <a:p>
            <a:r>
              <a:rPr lang="en-US" altLang="zh-CN" sz="2000" b="1" dirty="0" smtClean="0">
                <a:latin typeface="Calibri" pitchFamily="34" charset="0"/>
              </a:rPr>
              <a:t>S3</a:t>
            </a:r>
            <a:endParaRPr lang="en-US" altLang="zh-CN" sz="2000" b="1" dirty="0">
              <a:latin typeface="Calibri" pitchFamily="34" charset="0"/>
            </a:endParaRPr>
          </a:p>
        </p:txBody>
      </p:sp>
      <p:sp>
        <p:nvSpPr>
          <p:cNvPr id="134" name="TextBox 44"/>
          <p:cNvSpPr txBox="1">
            <a:spLocks noChangeArrowheads="1"/>
          </p:cNvSpPr>
          <p:nvPr/>
        </p:nvSpPr>
        <p:spPr bwMode="auto">
          <a:xfrm>
            <a:off x="21705" y="5624056"/>
            <a:ext cx="484584" cy="400050"/>
          </a:xfrm>
          <a:prstGeom prst="rect">
            <a:avLst/>
          </a:prstGeom>
          <a:noFill/>
          <a:ln w="9525">
            <a:noFill/>
            <a:miter lim="800000"/>
            <a:headEnd/>
            <a:tailEnd/>
          </a:ln>
        </p:spPr>
        <p:txBody>
          <a:bodyPr wrap="square">
            <a:spAutoFit/>
          </a:bodyPr>
          <a:lstStyle/>
          <a:p>
            <a:r>
              <a:rPr lang="en-US" altLang="zh-CN" sz="2000" b="1" dirty="0" smtClean="0">
                <a:latin typeface="Calibri" pitchFamily="34" charset="0"/>
              </a:rPr>
              <a:t>S4</a:t>
            </a:r>
            <a:endParaRPr lang="en-US" altLang="zh-CN" sz="2000" b="1" dirty="0">
              <a:latin typeface="Calibri" pitchFamily="34" charset="0"/>
            </a:endParaRPr>
          </a:p>
        </p:txBody>
      </p:sp>
      <p:sp>
        <p:nvSpPr>
          <p:cNvPr id="135" name="TextBox 45"/>
          <p:cNvSpPr txBox="1">
            <a:spLocks noChangeArrowheads="1"/>
          </p:cNvSpPr>
          <p:nvPr/>
        </p:nvSpPr>
        <p:spPr bwMode="auto">
          <a:xfrm>
            <a:off x="5134273" y="2953355"/>
            <a:ext cx="1221358" cy="400110"/>
          </a:xfrm>
          <a:prstGeom prst="rect">
            <a:avLst/>
          </a:prstGeom>
          <a:noFill/>
          <a:ln w="9525">
            <a:noFill/>
            <a:miter lim="800000"/>
            <a:headEnd/>
            <a:tailEnd/>
          </a:ln>
        </p:spPr>
        <p:txBody>
          <a:bodyPr wrap="square">
            <a:spAutoFit/>
          </a:bodyPr>
          <a:lstStyle/>
          <a:p>
            <a:r>
              <a:rPr lang="en-US" altLang="zh-CN" sz="2000" b="1" dirty="0" smtClean="0">
                <a:latin typeface="Calibri" pitchFamily="34" charset="0"/>
              </a:rPr>
              <a:t>Receiver</a:t>
            </a:r>
            <a:endParaRPr lang="en-US" altLang="zh-CN" sz="2000" b="1" dirty="0">
              <a:latin typeface="Calibri" pitchFamily="34" charset="0"/>
            </a:endParaRPr>
          </a:p>
        </p:txBody>
      </p:sp>
      <p:sp>
        <p:nvSpPr>
          <p:cNvPr id="136" name="TextBox 34"/>
          <p:cNvSpPr txBox="1">
            <a:spLocks noChangeArrowheads="1"/>
          </p:cNvSpPr>
          <p:nvPr/>
        </p:nvSpPr>
        <p:spPr bwMode="auto">
          <a:xfrm>
            <a:off x="3896040" y="5747823"/>
            <a:ext cx="2376264" cy="954107"/>
          </a:xfrm>
          <a:prstGeom prst="rect">
            <a:avLst/>
          </a:prstGeom>
          <a:noFill/>
          <a:ln w="9525">
            <a:noFill/>
            <a:miter lim="800000"/>
            <a:headEnd/>
            <a:tailEnd/>
          </a:ln>
        </p:spPr>
        <p:txBody>
          <a:bodyPr wrap="square">
            <a:spAutoFit/>
          </a:bodyPr>
          <a:lstStyle/>
          <a:p>
            <a:r>
              <a:rPr lang="zh-CN" altLang="en-US" sz="2000" b="1" dirty="0" smtClean="0">
                <a:solidFill>
                  <a:srgbClr val="0000CC"/>
                </a:solidFill>
                <a:latin typeface="Calibri" pitchFamily="34" charset="0"/>
                <a:cs typeface="Arial" pitchFamily="34" charset="0"/>
              </a:rPr>
              <a:t>（</a:t>
            </a:r>
            <a:r>
              <a:rPr lang="en-US" altLang="zh-CN" sz="2000" b="1" dirty="0" smtClean="0">
                <a:solidFill>
                  <a:srgbClr val="0000CC"/>
                </a:solidFill>
                <a:latin typeface="Calibri" pitchFamily="34" charset="0"/>
                <a:cs typeface="Arial" pitchFamily="34" charset="0"/>
              </a:rPr>
              <a:t>RTO</a:t>
            </a:r>
            <a:r>
              <a:rPr lang="en-US" altLang="zh-CN" sz="2000" b="1" baseline="-25000" dirty="0" smtClean="0">
                <a:solidFill>
                  <a:srgbClr val="0000CC"/>
                </a:solidFill>
                <a:latin typeface="Calibri" pitchFamily="34" charset="0"/>
                <a:cs typeface="Arial" pitchFamily="34" charset="0"/>
              </a:rPr>
              <a:t>min </a:t>
            </a:r>
            <a:r>
              <a:rPr lang="en-US" altLang="zh-CN" sz="2000" b="1" dirty="0">
                <a:solidFill>
                  <a:srgbClr val="0000CC"/>
                </a:solidFill>
                <a:latin typeface="Calibri" pitchFamily="34" charset="0"/>
                <a:cs typeface="Arial" pitchFamily="34" charset="0"/>
              </a:rPr>
              <a:t>= </a:t>
            </a:r>
            <a:r>
              <a:rPr lang="en-US" altLang="zh-CN" sz="2000" b="1" dirty="0" smtClean="0">
                <a:solidFill>
                  <a:srgbClr val="0000CC"/>
                </a:solidFill>
                <a:latin typeface="Calibri" pitchFamily="34" charset="0"/>
                <a:cs typeface="Arial" pitchFamily="34" charset="0"/>
              </a:rPr>
              <a:t>200 ms</a:t>
            </a:r>
            <a:r>
              <a:rPr lang="zh-CN" altLang="en-US" sz="2000" b="1" dirty="0" smtClean="0">
                <a:solidFill>
                  <a:srgbClr val="0000CC"/>
                </a:solidFill>
                <a:latin typeface="Calibri" pitchFamily="34" charset="0"/>
                <a:cs typeface="Arial" pitchFamily="34" charset="0"/>
              </a:rPr>
              <a:t>）</a:t>
            </a:r>
            <a:endParaRPr lang="en-US" altLang="zh-CN" sz="2000" b="1" dirty="0">
              <a:solidFill>
                <a:srgbClr val="0000CC"/>
              </a:solidFill>
              <a:latin typeface="Calibri" pitchFamily="34" charset="0"/>
              <a:cs typeface="Arial" pitchFamily="34" charset="0"/>
            </a:endParaRPr>
          </a:p>
          <a:p>
            <a:endParaRPr lang="en-US" altLang="zh-CN" b="1" dirty="0">
              <a:solidFill>
                <a:srgbClr val="FF0000"/>
              </a:solidFill>
              <a:latin typeface="Calibri" pitchFamily="34" charset="0"/>
            </a:endParaRPr>
          </a:p>
          <a:p>
            <a:endParaRPr lang="en-US" altLang="zh-CN" dirty="0">
              <a:latin typeface="Calibri" pitchFamily="34" charset="0"/>
            </a:endParaRPr>
          </a:p>
        </p:txBody>
      </p:sp>
      <p:pic>
        <p:nvPicPr>
          <p:cNvPr id="3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2304" y="2242681"/>
            <a:ext cx="2682786" cy="2403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 name="Rounded Rectangular Callout 5"/>
          <p:cNvSpPr/>
          <p:nvPr/>
        </p:nvSpPr>
        <p:spPr>
          <a:xfrm>
            <a:off x="6739467" y="5275552"/>
            <a:ext cx="2008997" cy="1033165"/>
          </a:xfrm>
          <a:prstGeom prst="wedgeRoundRectCallout">
            <a:avLst>
              <a:gd name="adj1" fmla="val -5002"/>
              <a:gd name="adj2" fmla="val -180881"/>
              <a:gd name="adj3" fmla="val 16667"/>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0" lang="zh-CN" altLang="en-US" sz="2800" i="1" dirty="0" smtClean="0">
                <a:solidFill>
                  <a:schemeClr val="tx1"/>
                </a:solidFill>
              </a:rPr>
              <a:t>吞吐量严重下降</a:t>
            </a:r>
            <a:endParaRPr kumimoji="0" lang="en-US" sz="2800" i="1" dirty="0">
              <a:solidFill>
                <a:schemeClr val="tx1"/>
              </a:solidFill>
            </a:endParaRPr>
          </a:p>
        </p:txBody>
      </p:sp>
      <p:sp>
        <p:nvSpPr>
          <p:cNvPr id="37" name="内容占位符 2"/>
          <p:cNvSpPr>
            <a:spLocks noGrp="1"/>
          </p:cNvSpPr>
          <p:nvPr>
            <p:ph sz="quarter" idx="1"/>
          </p:nvPr>
        </p:nvSpPr>
        <p:spPr>
          <a:xfrm>
            <a:off x="305469" y="1221701"/>
            <a:ext cx="8649621" cy="5497652"/>
          </a:xfrm>
        </p:spPr>
        <p:txBody>
          <a:bodyPr/>
          <a:lstStyle/>
          <a:p>
            <a:r>
              <a:rPr lang="en-US" altLang="zh-CN" dirty="0" smtClean="0"/>
              <a:t>TCP </a:t>
            </a:r>
            <a:r>
              <a:rPr lang="en-US" altLang="zh-CN" dirty="0" err="1" smtClean="0"/>
              <a:t>Incast</a:t>
            </a:r>
            <a:r>
              <a:rPr lang="zh-CN" altLang="en-US" dirty="0" smtClean="0"/>
              <a:t>问题</a:t>
            </a:r>
            <a:endParaRPr lang="en-US" altLang="zh-CN" sz="1200" b="1" dirty="0" smtClean="0">
              <a:solidFill>
                <a:schemeClr val="accent2">
                  <a:lumMod val="75000"/>
                </a:schemeClr>
              </a:solidFill>
              <a:latin typeface="宋体" pitchFamily="2" charset="-122"/>
              <a:ea typeface="宋体" pitchFamily="2" charset="-122"/>
              <a:cs typeface="+mn-cs"/>
            </a:endParaRPr>
          </a:p>
          <a:p>
            <a:pPr lvl="2"/>
            <a:endParaRPr lang="en-US" altLang="zh-CN" sz="1200" b="1" dirty="0" smtClean="0">
              <a:solidFill>
                <a:schemeClr val="accent2">
                  <a:lumMod val="75000"/>
                </a:schemeClr>
              </a:solidFill>
              <a:latin typeface="宋体" pitchFamily="2" charset="-122"/>
              <a:ea typeface="宋体" pitchFamily="2" charset="-122"/>
              <a:cs typeface="+mn-cs"/>
            </a:endParaRPr>
          </a:p>
        </p:txBody>
      </p:sp>
    </p:spTree>
    <p:extLst>
      <p:ext uri="{BB962C8B-B14F-4D97-AF65-F5344CB8AC3E}">
        <p14:creationId xmlns:p14="http://schemas.microsoft.com/office/powerpoint/2010/main" val="162955218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blinds(horizontal)">
                                      <p:cBhvr>
                                        <p:cTn id="7" dur="500"/>
                                        <p:tgtEl>
                                          <p:spTgt spid="105"/>
                                        </p:tgtEl>
                                      </p:cBhvr>
                                    </p:animEffect>
                                  </p:childTnLst>
                                </p:cTn>
                              </p:par>
                              <p:par>
                                <p:cTn id="8" presetID="3" presetClass="entr" presetSubtype="10" fill="hold" nodeType="with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blinds(horizontal)">
                                      <p:cBhvr>
                                        <p:cTn id="10" dur="500"/>
                                        <p:tgtEl>
                                          <p:spTgt spid="106"/>
                                        </p:tgtEl>
                                      </p:cBhvr>
                                    </p:animEffect>
                                  </p:childTnLst>
                                </p:cTn>
                              </p:par>
                              <p:par>
                                <p:cTn id="11" presetID="3" presetClass="entr" presetSubtype="10" fill="hold" nodeType="withEffect">
                                  <p:stCondLst>
                                    <p:cond delay="0"/>
                                  </p:stCondLst>
                                  <p:childTnLst>
                                    <p:set>
                                      <p:cBhvr>
                                        <p:cTn id="12" dur="1" fill="hold">
                                          <p:stCondLst>
                                            <p:cond delay="0"/>
                                          </p:stCondLst>
                                        </p:cTn>
                                        <p:tgtEl>
                                          <p:spTgt spid="107"/>
                                        </p:tgtEl>
                                        <p:attrNameLst>
                                          <p:attrName>style.visibility</p:attrName>
                                        </p:attrNameLst>
                                      </p:cBhvr>
                                      <p:to>
                                        <p:strVal val="visible"/>
                                      </p:to>
                                    </p:set>
                                    <p:animEffect transition="in" filter="blinds(horizontal)">
                                      <p:cBhvr>
                                        <p:cTn id="13" dur="500"/>
                                        <p:tgtEl>
                                          <p:spTgt spid="107"/>
                                        </p:tgtEl>
                                      </p:cBhvr>
                                    </p:animEffect>
                                  </p:childTnLst>
                                </p:cTn>
                              </p:par>
                              <p:par>
                                <p:cTn id="14" presetID="3" presetClass="entr" presetSubtype="10" fill="hold" nodeType="withEffect">
                                  <p:stCondLst>
                                    <p:cond delay="0"/>
                                  </p:stCondLst>
                                  <p:childTnLst>
                                    <p:set>
                                      <p:cBhvr>
                                        <p:cTn id="15" dur="1" fill="hold">
                                          <p:stCondLst>
                                            <p:cond delay="0"/>
                                          </p:stCondLst>
                                        </p:cTn>
                                        <p:tgtEl>
                                          <p:spTgt spid="108"/>
                                        </p:tgtEl>
                                        <p:attrNameLst>
                                          <p:attrName>style.visibility</p:attrName>
                                        </p:attrNameLst>
                                      </p:cBhvr>
                                      <p:to>
                                        <p:strVal val="visible"/>
                                      </p:to>
                                    </p:set>
                                    <p:animEffect transition="in" filter="blinds(horizontal)">
                                      <p:cBhvr>
                                        <p:cTn id="16" dur="500"/>
                                        <p:tgtEl>
                                          <p:spTgt spid="108"/>
                                        </p:tgtEl>
                                      </p:cBhvr>
                                    </p:animEffect>
                                  </p:childTnLst>
                                </p:cTn>
                              </p:par>
                              <p:par>
                                <p:cTn id="17" presetID="3" presetClass="entr" presetSubtype="10" fill="hold" nodeType="withEffect">
                                  <p:stCondLst>
                                    <p:cond delay="0"/>
                                  </p:stCondLst>
                                  <p:childTnLst>
                                    <p:set>
                                      <p:cBhvr>
                                        <p:cTn id="18" dur="1" fill="hold">
                                          <p:stCondLst>
                                            <p:cond delay="0"/>
                                          </p:stCondLst>
                                        </p:cTn>
                                        <p:tgtEl>
                                          <p:spTgt spid="109"/>
                                        </p:tgtEl>
                                        <p:attrNameLst>
                                          <p:attrName>style.visibility</p:attrName>
                                        </p:attrNameLst>
                                      </p:cBhvr>
                                      <p:to>
                                        <p:strVal val="visible"/>
                                      </p:to>
                                    </p:set>
                                    <p:animEffect transition="in" filter="blinds(horizontal)">
                                      <p:cBhvr>
                                        <p:cTn id="19" dur="500"/>
                                        <p:tgtEl>
                                          <p:spTgt spid="109"/>
                                        </p:tgtEl>
                                      </p:cBhvr>
                                    </p:animEffect>
                                  </p:childTnLst>
                                </p:cTn>
                              </p:par>
                              <p:par>
                                <p:cTn id="20" presetID="3" presetClass="entr" presetSubtype="10" fill="hold" nodeType="withEffect">
                                  <p:stCondLst>
                                    <p:cond delay="0"/>
                                  </p:stCondLst>
                                  <p:childTnLst>
                                    <p:set>
                                      <p:cBhvr>
                                        <p:cTn id="21" dur="1" fill="hold">
                                          <p:stCondLst>
                                            <p:cond delay="0"/>
                                          </p:stCondLst>
                                        </p:cTn>
                                        <p:tgtEl>
                                          <p:spTgt spid="110"/>
                                        </p:tgtEl>
                                        <p:attrNameLst>
                                          <p:attrName>style.visibility</p:attrName>
                                        </p:attrNameLst>
                                      </p:cBhvr>
                                      <p:to>
                                        <p:strVal val="visible"/>
                                      </p:to>
                                    </p:set>
                                    <p:animEffect transition="in" filter="blinds(horizontal)">
                                      <p:cBhvr>
                                        <p:cTn id="22" dur="500"/>
                                        <p:tgtEl>
                                          <p:spTgt spid="110"/>
                                        </p:tgtEl>
                                      </p:cBhvr>
                                    </p:animEffect>
                                  </p:childTnLst>
                                </p:cTn>
                              </p:par>
                              <p:par>
                                <p:cTn id="23" presetID="3" presetClass="entr" presetSubtype="10" fill="hold" nodeType="withEffect">
                                  <p:stCondLst>
                                    <p:cond delay="0"/>
                                  </p:stCondLst>
                                  <p:childTnLst>
                                    <p:set>
                                      <p:cBhvr>
                                        <p:cTn id="24" dur="1" fill="hold">
                                          <p:stCondLst>
                                            <p:cond delay="0"/>
                                          </p:stCondLst>
                                        </p:cTn>
                                        <p:tgtEl>
                                          <p:spTgt spid="111"/>
                                        </p:tgtEl>
                                        <p:attrNameLst>
                                          <p:attrName>style.visibility</p:attrName>
                                        </p:attrNameLst>
                                      </p:cBhvr>
                                      <p:to>
                                        <p:strVal val="visible"/>
                                      </p:to>
                                    </p:set>
                                    <p:animEffect transition="in" filter="blinds(horizontal)">
                                      <p:cBhvr>
                                        <p:cTn id="25" dur="500"/>
                                        <p:tgtEl>
                                          <p:spTgt spid="111"/>
                                        </p:tgtEl>
                                      </p:cBhvr>
                                    </p:animEffect>
                                  </p:childTnLst>
                                </p:cTn>
                              </p:par>
                              <p:par>
                                <p:cTn id="26" presetID="3" presetClass="entr" presetSubtype="10" fill="hold" nodeType="withEffect">
                                  <p:stCondLst>
                                    <p:cond delay="0"/>
                                  </p:stCondLst>
                                  <p:childTnLst>
                                    <p:set>
                                      <p:cBhvr>
                                        <p:cTn id="27" dur="1" fill="hold">
                                          <p:stCondLst>
                                            <p:cond delay="0"/>
                                          </p:stCondLst>
                                        </p:cTn>
                                        <p:tgtEl>
                                          <p:spTgt spid="112"/>
                                        </p:tgtEl>
                                        <p:attrNameLst>
                                          <p:attrName>style.visibility</p:attrName>
                                        </p:attrNameLst>
                                      </p:cBhvr>
                                      <p:to>
                                        <p:strVal val="visible"/>
                                      </p:to>
                                    </p:set>
                                    <p:animEffect transition="in" filter="blinds(horizontal)">
                                      <p:cBhvr>
                                        <p:cTn id="28" dur="500"/>
                                        <p:tgtEl>
                                          <p:spTgt spid="112"/>
                                        </p:tgtEl>
                                      </p:cBhvr>
                                    </p:animEffect>
                                  </p:childTnLst>
                                </p:cTn>
                              </p:par>
                              <p:par>
                                <p:cTn id="29" presetID="3" presetClass="entr" presetSubtype="10" fill="hold" nodeType="withEffect">
                                  <p:stCondLst>
                                    <p:cond delay="0"/>
                                  </p:stCondLst>
                                  <p:childTnLst>
                                    <p:set>
                                      <p:cBhvr>
                                        <p:cTn id="30" dur="1" fill="hold">
                                          <p:stCondLst>
                                            <p:cond delay="0"/>
                                          </p:stCondLst>
                                        </p:cTn>
                                        <p:tgtEl>
                                          <p:spTgt spid="113"/>
                                        </p:tgtEl>
                                        <p:attrNameLst>
                                          <p:attrName>style.visibility</p:attrName>
                                        </p:attrNameLst>
                                      </p:cBhvr>
                                      <p:to>
                                        <p:strVal val="visible"/>
                                      </p:to>
                                    </p:set>
                                    <p:animEffect transition="in" filter="blinds(horizontal)">
                                      <p:cBhvr>
                                        <p:cTn id="31" dur="500"/>
                                        <p:tgtEl>
                                          <p:spTgt spid="113"/>
                                        </p:tgtEl>
                                      </p:cBhvr>
                                    </p:animEffect>
                                  </p:childTnLst>
                                </p:cTn>
                              </p:par>
                              <p:par>
                                <p:cTn id="32" presetID="3" presetClass="entr" presetSubtype="10" fill="hold" nodeType="withEffect">
                                  <p:stCondLst>
                                    <p:cond delay="0"/>
                                  </p:stCondLst>
                                  <p:childTnLst>
                                    <p:set>
                                      <p:cBhvr>
                                        <p:cTn id="33" dur="1" fill="hold">
                                          <p:stCondLst>
                                            <p:cond delay="0"/>
                                          </p:stCondLst>
                                        </p:cTn>
                                        <p:tgtEl>
                                          <p:spTgt spid="114"/>
                                        </p:tgtEl>
                                        <p:attrNameLst>
                                          <p:attrName>style.visibility</p:attrName>
                                        </p:attrNameLst>
                                      </p:cBhvr>
                                      <p:to>
                                        <p:strVal val="visible"/>
                                      </p:to>
                                    </p:set>
                                    <p:animEffect transition="in" filter="blinds(horizontal)">
                                      <p:cBhvr>
                                        <p:cTn id="34" dur="500"/>
                                        <p:tgtEl>
                                          <p:spTgt spid="114"/>
                                        </p:tgtEl>
                                      </p:cBhvr>
                                    </p:animEffect>
                                  </p:childTnLst>
                                </p:cTn>
                              </p:par>
                              <p:par>
                                <p:cTn id="35" presetID="3" presetClass="entr" presetSubtype="10" fill="hold" nodeType="withEffect">
                                  <p:stCondLst>
                                    <p:cond delay="0"/>
                                  </p:stCondLst>
                                  <p:childTnLst>
                                    <p:set>
                                      <p:cBhvr>
                                        <p:cTn id="36" dur="1" fill="hold">
                                          <p:stCondLst>
                                            <p:cond delay="0"/>
                                          </p:stCondLst>
                                        </p:cTn>
                                        <p:tgtEl>
                                          <p:spTgt spid="115"/>
                                        </p:tgtEl>
                                        <p:attrNameLst>
                                          <p:attrName>style.visibility</p:attrName>
                                        </p:attrNameLst>
                                      </p:cBhvr>
                                      <p:to>
                                        <p:strVal val="visible"/>
                                      </p:to>
                                    </p:set>
                                    <p:animEffect transition="in" filter="blinds(horizontal)">
                                      <p:cBhvr>
                                        <p:cTn id="37" dur="500"/>
                                        <p:tgtEl>
                                          <p:spTgt spid="115"/>
                                        </p:tgtEl>
                                      </p:cBhvr>
                                    </p:animEffect>
                                  </p:childTnLst>
                                </p:cTn>
                              </p:par>
                              <p:par>
                                <p:cTn id="38" presetID="3" presetClass="entr" presetSubtype="10" fill="hold" nodeType="withEffect">
                                  <p:stCondLst>
                                    <p:cond delay="0"/>
                                  </p:stCondLst>
                                  <p:childTnLst>
                                    <p:set>
                                      <p:cBhvr>
                                        <p:cTn id="39" dur="1" fill="hold">
                                          <p:stCondLst>
                                            <p:cond delay="0"/>
                                          </p:stCondLst>
                                        </p:cTn>
                                        <p:tgtEl>
                                          <p:spTgt spid="116"/>
                                        </p:tgtEl>
                                        <p:attrNameLst>
                                          <p:attrName>style.visibility</p:attrName>
                                        </p:attrNameLst>
                                      </p:cBhvr>
                                      <p:to>
                                        <p:strVal val="visible"/>
                                      </p:to>
                                    </p:set>
                                    <p:animEffect transition="in" filter="blinds(horizontal)">
                                      <p:cBhvr>
                                        <p:cTn id="40" dur="500"/>
                                        <p:tgtEl>
                                          <p:spTgt spid="116"/>
                                        </p:tgtEl>
                                      </p:cBhvr>
                                    </p:animEffect>
                                  </p:childTnLst>
                                </p:cTn>
                              </p:par>
                              <p:par>
                                <p:cTn id="41" presetID="3" presetClass="entr" presetSubtype="10" fill="hold" grpId="4" nodeType="withEffect">
                                  <p:stCondLst>
                                    <p:cond delay="0"/>
                                  </p:stCondLst>
                                  <p:childTnLst>
                                    <p:set>
                                      <p:cBhvr>
                                        <p:cTn id="42" dur="1" fill="hold">
                                          <p:stCondLst>
                                            <p:cond delay="0"/>
                                          </p:stCondLst>
                                        </p:cTn>
                                        <p:tgtEl>
                                          <p:spTgt spid="119"/>
                                        </p:tgtEl>
                                        <p:attrNameLst>
                                          <p:attrName>style.visibility</p:attrName>
                                        </p:attrNameLst>
                                      </p:cBhvr>
                                      <p:to>
                                        <p:strVal val="visible"/>
                                      </p:to>
                                    </p:set>
                                    <p:animEffect transition="in" filter="blinds(horizontal)">
                                      <p:cBhvr>
                                        <p:cTn id="43" dur="500"/>
                                        <p:tgtEl>
                                          <p:spTgt spid="119"/>
                                        </p:tgtEl>
                                      </p:cBhvr>
                                    </p:animEffect>
                                  </p:childTnLst>
                                </p:cTn>
                              </p:par>
                              <p:par>
                                <p:cTn id="44" presetID="3" presetClass="entr" presetSubtype="10" fill="hold" grpId="4" nodeType="withEffect">
                                  <p:stCondLst>
                                    <p:cond delay="0"/>
                                  </p:stCondLst>
                                  <p:childTnLst>
                                    <p:set>
                                      <p:cBhvr>
                                        <p:cTn id="45" dur="1" fill="hold">
                                          <p:stCondLst>
                                            <p:cond delay="0"/>
                                          </p:stCondLst>
                                        </p:cTn>
                                        <p:tgtEl>
                                          <p:spTgt spid="120"/>
                                        </p:tgtEl>
                                        <p:attrNameLst>
                                          <p:attrName>style.visibility</p:attrName>
                                        </p:attrNameLst>
                                      </p:cBhvr>
                                      <p:to>
                                        <p:strVal val="visible"/>
                                      </p:to>
                                    </p:set>
                                    <p:animEffect transition="in" filter="blinds(horizontal)">
                                      <p:cBhvr>
                                        <p:cTn id="46" dur="500"/>
                                        <p:tgtEl>
                                          <p:spTgt spid="120"/>
                                        </p:tgtEl>
                                      </p:cBhvr>
                                    </p:animEffect>
                                  </p:childTnLst>
                                </p:cTn>
                              </p:par>
                              <p:par>
                                <p:cTn id="47" presetID="3" presetClass="entr" presetSubtype="10" fill="hold" grpId="4" nodeType="withEffect">
                                  <p:stCondLst>
                                    <p:cond delay="0"/>
                                  </p:stCondLst>
                                  <p:childTnLst>
                                    <p:set>
                                      <p:cBhvr>
                                        <p:cTn id="48" dur="1" fill="hold">
                                          <p:stCondLst>
                                            <p:cond delay="0"/>
                                          </p:stCondLst>
                                        </p:cTn>
                                        <p:tgtEl>
                                          <p:spTgt spid="121"/>
                                        </p:tgtEl>
                                        <p:attrNameLst>
                                          <p:attrName>style.visibility</p:attrName>
                                        </p:attrNameLst>
                                      </p:cBhvr>
                                      <p:to>
                                        <p:strVal val="visible"/>
                                      </p:to>
                                    </p:set>
                                    <p:animEffect transition="in" filter="blinds(horizontal)">
                                      <p:cBhvr>
                                        <p:cTn id="49" dur="500"/>
                                        <p:tgtEl>
                                          <p:spTgt spid="121"/>
                                        </p:tgtEl>
                                      </p:cBhvr>
                                    </p:animEffect>
                                  </p:childTnLst>
                                </p:cTn>
                              </p:par>
                              <p:par>
                                <p:cTn id="50" presetID="3" presetClass="entr" presetSubtype="10" fill="hold" grpId="4" nodeType="withEffect">
                                  <p:stCondLst>
                                    <p:cond delay="0"/>
                                  </p:stCondLst>
                                  <p:childTnLst>
                                    <p:set>
                                      <p:cBhvr>
                                        <p:cTn id="51" dur="1" fill="hold">
                                          <p:stCondLst>
                                            <p:cond delay="0"/>
                                          </p:stCondLst>
                                        </p:cTn>
                                        <p:tgtEl>
                                          <p:spTgt spid="122"/>
                                        </p:tgtEl>
                                        <p:attrNameLst>
                                          <p:attrName>style.visibility</p:attrName>
                                        </p:attrNameLst>
                                      </p:cBhvr>
                                      <p:to>
                                        <p:strVal val="visible"/>
                                      </p:to>
                                    </p:set>
                                    <p:animEffect transition="in" filter="blinds(horizontal)">
                                      <p:cBhvr>
                                        <p:cTn id="52" dur="500"/>
                                        <p:tgtEl>
                                          <p:spTgt spid="122"/>
                                        </p:tgtEl>
                                      </p:cBhvr>
                                    </p:animEffect>
                                  </p:childTnLst>
                                </p:cTn>
                              </p:par>
                              <p:par>
                                <p:cTn id="53" presetID="3" presetClass="entr" presetSubtype="10" fill="hold" grpId="4" nodeType="withEffect">
                                  <p:stCondLst>
                                    <p:cond delay="0"/>
                                  </p:stCondLst>
                                  <p:childTnLst>
                                    <p:set>
                                      <p:cBhvr>
                                        <p:cTn id="54" dur="1" fill="hold">
                                          <p:stCondLst>
                                            <p:cond delay="0"/>
                                          </p:stCondLst>
                                        </p:cTn>
                                        <p:tgtEl>
                                          <p:spTgt spid="123"/>
                                        </p:tgtEl>
                                        <p:attrNameLst>
                                          <p:attrName>style.visibility</p:attrName>
                                        </p:attrNameLst>
                                      </p:cBhvr>
                                      <p:to>
                                        <p:strVal val="visible"/>
                                      </p:to>
                                    </p:set>
                                    <p:animEffect transition="in" filter="blinds(horizontal)">
                                      <p:cBhvr>
                                        <p:cTn id="55" dur="500"/>
                                        <p:tgtEl>
                                          <p:spTgt spid="123"/>
                                        </p:tgtEl>
                                      </p:cBhvr>
                                    </p:animEffect>
                                  </p:childTnLst>
                                </p:cTn>
                              </p:par>
                              <p:par>
                                <p:cTn id="56" presetID="3" presetClass="entr" presetSubtype="10" fill="hold" grpId="4" nodeType="withEffect">
                                  <p:stCondLst>
                                    <p:cond delay="0"/>
                                  </p:stCondLst>
                                  <p:childTnLst>
                                    <p:set>
                                      <p:cBhvr>
                                        <p:cTn id="57" dur="1" fill="hold">
                                          <p:stCondLst>
                                            <p:cond delay="0"/>
                                          </p:stCondLst>
                                        </p:cTn>
                                        <p:tgtEl>
                                          <p:spTgt spid="124"/>
                                        </p:tgtEl>
                                        <p:attrNameLst>
                                          <p:attrName>style.visibility</p:attrName>
                                        </p:attrNameLst>
                                      </p:cBhvr>
                                      <p:to>
                                        <p:strVal val="visible"/>
                                      </p:to>
                                    </p:set>
                                    <p:animEffect transition="in" filter="blinds(horizontal)">
                                      <p:cBhvr>
                                        <p:cTn id="58" dur="500"/>
                                        <p:tgtEl>
                                          <p:spTgt spid="124"/>
                                        </p:tgtEl>
                                      </p:cBhvr>
                                    </p:animEffect>
                                  </p:childTnLst>
                                </p:cTn>
                              </p:par>
                              <p:par>
                                <p:cTn id="59" presetID="3" presetClass="entr" presetSubtype="10" fill="hold" grpId="4" nodeType="withEffect">
                                  <p:stCondLst>
                                    <p:cond delay="0"/>
                                  </p:stCondLst>
                                  <p:childTnLst>
                                    <p:set>
                                      <p:cBhvr>
                                        <p:cTn id="60" dur="1" fill="hold">
                                          <p:stCondLst>
                                            <p:cond delay="0"/>
                                          </p:stCondLst>
                                        </p:cTn>
                                        <p:tgtEl>
                                          <p:spTgt spid="125"/>
                                        </p:tgtEl>
                                        <p:attrNameLst>
                                          <p:attrName>style.visibility</p:attrName>
                                        </p:attrNameLst>
                                      </p:cBhvr>
                                      <p:to>
                                        <p:strVal val="visible"/>
                                      </p:to>
                                    </p:set>
                                    <p:animEffect transition="in" filter="blinds(horizontal)">
                                      <p:cBhvr>
                                        <p:cTn id="61" dur="500"/>
                                        <p:tgtEl>
                                          <p:spTgt spid="125"/>
                                        </p:tgtEl>
                                      </p:cBhvr>
                                    </p:animEffect>
                                  </p:childTnLst>
                                </p:cTn>
                              </p:par>
                              <p:par>
                                <p:cTn id="62" presetID="3" presetClass="entr" presetSubtype="10" fill="hold" grpId="4" nodeType="withEffect">
                                  <p:stCondLst>
                                    <p:cond delay="0"/>
                                  </p:stCondLst>
                                  <p:childTnLst>
                                    <p:set>
                                      <p:cBhvr>
                                        <p:cTn id="63" dur="1" fill="hold">
                                          <p:stCondLst>
                                            <p:cond delay="0"/>
                                          </p:stCondLst>
                                        </p:cTn>
                                        <p:tgtEl>
                                          <p:spTgt spid="126"/>
                                        </p:tgtEl>
                                        <p:attrNameLst>
                                          <p:attrName>style.visibility</p:attrName>
                                        </p:attrNameLst>
                                      </p:cBhvr>
                                      <p:to>
                                        <p:strVal val="visible"/>
                                      </p:to>
                                    </p:set>
                                    <p:animEffect transition="in" filter="blinds(horizontal)">
                                      <p:cBhvr>
                                        <p:cTn id="64" dur="500"/>
                                        <p:tgtEl>
                                          <p:spTgt spid="126"/>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131"/>
                                        </p:tgtEl>
                                        <p:attrNameLst>
                                          <p:attrName>style.visibility</p:attrName>
                                        </p:attrNameLst>
                                      </p:cBhvr>
                                      <p:to>
                                        <p:strVal val="visible"/>
                                      </p:to>
                                    </p:set>
                                    <p:animEffect transition="in" filter="blinds(horizontal)">
                                      <p:cBhvr>
                                        <p:cTn id="67" dur="500"/>
                                        <p:tgtEl>
                                          <p:spTgt spid="131"/>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132"/>
                                        </p:tgtEl>
                                        <p:attrNameLst>
                                          <p:attrName>style.visibility</p:attrName>
                                        </p:attrNameLst>
                                      </p:cBhvr>
                                      <p:to>
                                        <p:strVal val="visible"/>
                                      </p:to>
                                    </p:set>
                                    <p:animEffect transition="in" filter="blinds(horizontal)">
                                      <p:cBhvr>
                                        <p:cTn id="70" dur="500"/>
                                        <p:tgtEl>
                                          <p:spTgt spid="132"/>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133"/>
                                        </p:tgtEl>
                                        <p:attrNameLst>
                                          <p:attrName>style.visibility</p:attrName>
                                        </p:attrNameLst>
                                      </p:cBhvr>
                                      <p:to>
                                        <p:strVal val="visible"/>
                                      </p:to>
                                    </p:set>
                                    <p:animEffect transition="in" filter="blinds(horizontal)">
                                      <p:cBhvr>
                                        <p:cTn id="73" dur="500"/>
                                        <p:tgtEl>
                                          <p:spTgt spid="133"/>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134"/>
                                        </p:tgtEl>
                                        <p:attrNameLst>
                                          <p:attrName>style.visibility</p:attrName>
                                        </p:attrNameLst>
                                      </p:cBhvr>
                                      <p:to>
                                        <p:strVal val="visible"/>
                                      </p:to>
                                    </p:set>
                                    <p:animEffect transition="in" filter="blinds(horizontal)">
                                      <p:cBhvr>
                                        <p:cTn id="76" dur="500"/>
                                        <p:tgtEl>
                                          <p:spTgt spid="134"/>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135"/>
                                        </p:tgtEl>
                                        <p:attrNameLst>
                                          <p:attrName>style.visibility</p:attrName>
                                        </p:attrNameLst>
                                      </p:cBhvr>
                                      <p:to>
                                        <p:strVal val="visible"/>
                                      </p:to>
                                    </p:set>
                                    <p:animEffect transition="in" filter="blinds(horizontal)">
                                      <p:cBhvr>
                                        <p:cTn id="79" dur="500"/>
                                        <p:tgtEl>
                                          <p:spTgt spid="13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nodeType="clickEffect">
                                  <p:stCondLst>
                                    <p:cond delay="0"/>
                                  </p:stCondLst>
                                  <p:childTnLst>
                                    <p:animEffect transition="out" filter="fade">
                                      <p:cBhvr>
                                        <p:cTn id="83" dur="1000"/>
                                        <p:tgtEl>
                                          <p:spTgt spid="109"/>
                                        </p:tgtEl>
                                      </p:cBhvr>
                                    </p:animEffect>
                                    <p:set>
                                      <p:cBhvr>
                                        <p:cTn id="84" dur="1" fill="hold">
                                          <p:stCondLst>
                                            <p:cond delay="999"/>
                                          </p:stCondLst>
                                        </p:cTn>
                                        <p:tgtEl>
                                          <p:spTgt spid="109"/>
                                        </p:tgtEl>
                                        <p:attrNameLst>
                                          <p:attrName>style.visibility</p:attrName>
                                        </p:attrNameLst>
                                      </p:cBhvr>
                                      <p:to>
                                        <p:strVal val="hidden"/>
                                      </p:to>
                                    </p:set>
                                  </p:childTnLst>
                                </p:cTn>
                              </p:par>
                            </p:childTnLst>
                          </p:cTn>
                        </p:par>
                        <p:par>
                          <p:cTn id="85" fill="hold">
                            <p:stCondLst>
                              <p:cond delay="1000"/>
                            </p:stCondLst>
                            <p:childTnLst>
                              <p:par>
                                <p:cTn id="86" presetID="1" presetClass="entr" presetSubtype="0" fill="hold" grpId="0" nodeType="afterEffect">
                                  <p:stCondLst>
                                    <p:cond delay="0"/>
                                  </p:stCondLst>
                                  <p:childTnLst>
                                    <p:set>
                                      <p:cBhvr>
                                        <p:cTn id="87" dur="1" fill="hold">
                                          <p:stCondLst>
                                            <p:cond delay="0"/>
                                          </p:stCondLst>
                                        </p:cTn>
                                        <p:tgtEl>
                                          <p:spTgt spid="119"/>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120"/>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21"/>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22"/>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2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24"/>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25"/>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26"/>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0" presetClass="path" presetSubtype="0" accel="50000" decel="50000" fill="hold" grpId="1" nodeType="clickEffect">
                                  <p:stCondLst>
                                    <p:cond delay="0"/>
                                  </p:stCondLst>
                                  <p:childTnLst>
                                    <p:animMotion origin="layout" path="M 0.01267 -0.0037 C 0.0342 0.0266 0.10746 0.13371 0.14166 0.17789 C 0.17586 0.22207 0.18455 0.24636 0.2177 0.26139 C 0.25086 0.27643 0.3151 0.26648 0.34062 0.26787 " pathEditMode="relative" rAng="0" ptsTypes="aaaa">
                                      <p:cBhvr>
                                        <p:cTn id="105" dur="1000" fill="hold"/>
                                        <p:tgtEl>
                                          <p:spTgt spid="119"/>
                                        </p:tgtEl>
                                        <p:attrNameLst>
                                          <p:attrName>ppt_x</p:attrName>
                                          <p:attrName>ppt_y</p:attrName>
                                        </p:attrNameLst>
                                      </p:cBhvr>
                                      <p:rCtr x="164" y="140"/>
                                    </p:animMotion>
                                  </p:childTnLst>
                                </p:cTn>
                              </p:par>
                              <p:par>
                                <p:cTn id="106" presetID="0" presetClass="path" presetSubtype="0" accel="50000" decel="50000" fill="hold" grpId="1" nodeType="withEffect">
                                  <p:stCondLst>
                                    <p:cond delay="0"/>
                                  </p:stCondLst>
                                  <p:childTnLst>
                                    <p:animMotion origin="layout" path="M 0.00902 -0.00463 C 0.01458 -0.00324 0.02708 -0.01203 0.0427 0.00323 C 0.05833 0.0185 0.07777 0.05135 0.10295 0.08651 C 0.12812 0.12167 0.16823 0.18528 0.1934 0.21489 C 0.21857 0.2445 0.22916 0.2556 0.25364 0.26393 C 0.27812 0.27226 0.32222 0.26532 0.34027 0.26555 " pathEditMode="relative" rAng="0" ptsTypes="aaaaaa">
                                      <p:cBhvr>
                                        <p:cTn id="107" dur="1000" fill="hold"/>
                                        <p:tgtEl>
                                          <p:spTgt spid="120"/>
                                        </p:tgtEl>
                                        <p:attrNameLst>
                                          <p:attrName>ppt_x</p:attrName>
                                          <p:attrName>ppt_y</p:attrName>
                                        </p:attrNameLst>
                                      </p:cBhvr>
                                      <p:rCtr x="166" y="135"/>
                                    </p:animMotion>
                                  </p:childTnLst>
                                </p:cTn>
                              </p:par>
                              <p:par>
                                <p:cTn id="108" presetID="0" presetClass="path" presetSubtype="0" accel="50000" decel="50000" fill="hold" grpId="1" nodeType="withEffect">
                                  <p:stCondLst>
                                    <p:cond delay="200"/>
                                  </p:stCondLst>
                                  <p:childTnLst>
                                    <p:animMotion origin="layout" path="M 3.61111E-6 4.16146E-6 C 0.06458 0.02914 0.12934 0.05829 0.1651 0.0724 C 0.20086 0.08651 0.19357 0.08327 0.21458 0.08512 C 0.23559 0.08697 0.27517 0.08373 0.29114 0.08327 " pathEditMode="relative" rAng="0" ptsTypes="aaaa">
                                      <p:cBhvr>
                                        <p:cTn id="109" dur="1000" fill="hold"/>
                                        <p:tgtEl>
                                          <p:spTgt spid="121"/>
                                        </p:tgtEl>
                                        <p:attrNameLst>
                                          <p:attrName>ppt_x</p:attrName>
                                          <p:attrName>ppt_y</p:attrName>
                                        </p:attrNameLst>
                                      </p:cBhvr>
                                      <p:rCtr x="145" y="43"/>
                                    </p:animMotion>
                                  </p:childTnLst>
                                </p:cTn>
                              </p:par>
                              <p:par>
                                <p:cTn id="110" presetID="0" presetClass="path" presetSubtype="0" accel="50000" decel="50000" fill="hold" grpId="1" nodeType="withEffect">
                                  <p:stCondLst>
                                    <p:cond delay="200"/>
                                  </p:stCondLst>
                                  <p:childTnLst>
                                    <p:animMotion origin="layout" path="M 3.61111E-6 -0.00694 C -0.00295 -0.01203 -0.00643 -0.01758 0.02882 -0.00371 C 0.06406 0.01017 0.16753 0.06222 0.21145 0.07679 C 0.25538 0.09137 0.27534 0.08188 0.29218 0.08327 " pathEditMode="relative" rAng="0" ptsTypes="aaaa">
                                      <p:cBhvr>
                                        <p:cTn id="111" dur="1000" fill="hold"/>
                                        <p:tgtEl>
                                          <p:spTgt spid="122"/>
                                        </p:tgtEl>
                                        <p:attrNameLst>
                                          <p:attrName>ppt_x</p:attrName>
                                          <p:attrName>ppt_y</p:attrName>
                                        </p:attrNameLst>
                                      </p:cBhvr>
                                      <p:rCtr x="143" y="44"/>
                                    </p:animMotion>
                                  </p:childTnLst>
                                </p:cTn>
                              </p:par>
                              <p:par>
                                <p:cTn id="112" presetID="0" presetClass="path" presetSubtype="0" accel="50000" decel="50000" fill="hold" grpId="1" nodeType="withEffect">
                                  <p:stCondLst>
                                    <p:cond delay="400"/>
                                  </p:stCondLst>
                                  <p:childTnLst>
                                    <p:animMotion origin="layout" path="M 0.00208 0.00417 C 0.01666 -0.003 0.06336 -0.02752 0.08993 -0.04071 C 0.11649 -0.05389 0.14062 -0.06523 0.16111 -0.07448 C 0.18159 -0.08373 0.19913 -0.09299 0.21284 -0.09692 C 0.22656 -0.10085 0.2368 -0.09831 0.24305 -0.09854 " pathEditMode="relative" rAng="0" ptsTypes="aaaaa">
                                      <p:cBhvr>
                                        <p:cTn id="113" dur="1000" fill="hold"/>
                                        <p:tgtEl>
                                          <p:spTgt spid="123"/>
                                        </p:tgtEl>
                                        <p:attrNameLst>
                                          <p:attrName>ppt_x</p:attrName>
                                          <p:attrName>ppt_y</p:attrName>
                                        </p:attrNameLst>
                                      </p:cBhvr>
                                      <p:rCtr x="120" y="-53"/>
                                    </p:animMotion>
                                  </p:childTnLst>
                                </p:cTn>
                              </p:par>
                              <p:par>
                                <p:cTn id="114" presetID="0" presetClass="path" presetSubtype="0" accel="50000" decel="50000" fill="hold" grpId="1" nodeType="withEffect">
                                  <p:stCondLst>
                                    <p:cond delay="400"/>
                                  </p:stCondLst>
                                  <p:childTnLst>
                                    <p:animMotion origin="layout" path="M 3.61111E-6 -4.02036E-6 C 0.00625 0.00209 0.01267 0.00417 0.02048 0.00324 C 0.0283 0.00232 0.02743 0.00255 0.04687 -0.00624 C 0.06632 -0.01503 0.10902 -0.03423 0.13663 -0.0488 C 0.16423 -0.06338 0.19461 -0.08558 0.21267 -0.09368 C 0.23073 -0.10178 0.23836 -0.09623 0.24514 -0.09692 " pathEditMode="relative" rAng="0" ptsTypes="aaaaaa">
                                      <p:cBhvr>
                                        <p:cTn id="115" dur="1000" fill="hold"/>
                                        <p:tgtEl>
                                          <p:spTgt spid="124"/>
                                        </p:tgtEl>
                                        <p:attrNameLst>
                                          <p:attrName>ppt_x</p:attrName>
                                          <p:attrName>ppt_y</p:attrName>
                                        </p:attrNameLst>
                                      </p:cBhvr>
                                      <p:rCtr x="123" y="-49"/>
                                    </p:animMotion>
                                  </p:childTnLst>
                                </p:cTn>
                              </p:par>
                              <p:par>
                                <p:cTn id="116" presetID="0" presetClass="path" presetSubtype="0" accel="50000" decel="50000" fill="hold" grpId="1" nodeType="withEffect">
                                  <p:stCondLst>
                                    <p:cond delay="600"/>
                                  </p:stCondLst>
                                  <p:childTnLst>
                                    <p:animMotion origin="layout" path="M 0.02136 -0.02082 L 0.20695 -0.28614 " pathEditMode="relative" rAng="0" ptsTypes="AA">
                                      <p:cBhvr>
                                        <p:cTn id="117" dur="1000" fill="hold"/>
                                        <p:tgtEl>
                                          <p:spTgt spid="125"/>
                                        </p:tgtEl>
                                        <p:attrNameLst>
                                          <p:attrName>ppt_x</p:attrName>
                                          <p:attrName>ppt_y</p:attrName>
                                        </p:attrNameLst>
                                      </p:cBhvr>
                                      <p:rCtr x="93" y="-133"/>
                                    </p:animMotion>
                                  </p:childTnLst>
                                </p:cTn>
                              </p:par>
                              <p:par>
                                <p:cTn id="118" presetID="0" presetClass="path" presetSubtype="0" accel="50000" decel="50000" fill="hold" grpId="1" nodeType="withEffect">
                                  <p:stCondLst>
                                    <p:cond delay="600"/>
                                  </p:stCondLst>
                                  <p:childTnLst>
                                    <p:animMotion origin="layout" path="M 0.00937 0.00278 C 0.01823 0.0037 0.02708 0.00463 0.03333 0.00116 C 0.03958 -0.00231 0.0158 0.02637 0.0467 -0.01804 C 0.0776 -0.06245 0.14826 -0.164 0.21892 -0.26532 " pathEditMode="relative" rAng="0" ptsTypes="aaaA">
                                      <p:cBhvr>
                                        <p:cTn id="119" dur="1000" fill="hold"/>
                                        <p:tgtEl>
                                          <p:spTgt spid="126"/>
                                        </p:tgtEl>
                                        <p:attrNameLst>
                                          <p:attrName>ppt_x</p:attrName>
                                          <p:attrName>ppt_y</p:attrName>
                                        </p:attrNameLst>
                                      </p:cBhvr>
                                      <p:rCtr x="105" y="-122"/>
                                    </p:animMotion>
                                  </p:childTnLst>
                                </p:cTn>
                              </p:par>
                              <p:par>
                                <p:cTn id="120" presetID="1" presetClass="entr" presetSubtype="0" fill="hold" nodeType="withEffect">
                                  <p:stCondLst>
                                    <p:cond delay="1500"/>
                                  </p:stCondLst>
                                  <p:childTnLst>
                                    <p:set>
                                      <p:cBhvr>
                                        <p:cTn id="121" dur="1" fill="hold">
                                          <p:stCondLst>
                                            <p:cond delay="0"/>
                                          </p:stCondLst>
                                        </p:cTn>
                                        <p:tgtEl>
                                          <p:spTgt spid="127"/>
                                        </p:tgtEl>
                                        <p:attrNameLst>
                                          <p:attrName>style.visibility</p:attrName>
                                        </p:attrNameLst>
                                      </p:cBhvr>
                                      <p:to>
                                        <p:strVal val="visible"/>
                                      </p:to>
                                    </p:set>
                                  </p:childTnLst>
                                </p:cTn>
                              </p:par>
                              <p:par>
                                <p:cTn id="122" presetID="42" presetClass="path" presetSubtype="0" accel="50000" decel="50000" fill="hold" grpId="2" nodeType="withEffect">
                                  <p:stCondLst>
                                    <p:cond delay="2000"/>
                                  </p:stCondLst>
                                  <p:childTnLst>
                                    <p:animMotion origin="layout" path="M 0.21059 -0.2873 L 0.21059 0.24543 " pathEditMode="relative" rAng="0" ptsTypes="AA">
                                      <p:cBhvr>
                                        <p:cTn id="123" dur="1000" fill="hold"/>
                                        <p:tgtEl>
                                          <p:spTgt spid="125"/>
                                        </p:tgtEl>
                                        <p:attrNameLst>
                                          <p:attrName>ppt_x</p:attrName>
                                          <p:attrName>ppt_y</p:attrName>
                                        </p:attrNameLst>
                                      </p:cBhvr>
                                      <p:rCtr x="0" y="266"/>
                                    </p:animMotion>
                                  </p:childTnLst>
                                </p:cTn>
                              </p:par>
                              <p:par>
                                <p:cTn id="124" presetID="8" presetClass="emph" presetSubtype="0" fill="hold" grpId="3" nodeType="withEffect">
                                  <p:stCondLst>
                                    <p:cond delay="2000"/>
                                  </p:stCondLst>
                                  <p:childTnLst>
                                    <p:animRot by="-86400000">
                                      <p:cBhvr>
                                        <p:cTn id="125" dur="1000" fill="hold"/>
                                        <p:tgtEl>
                                          <p:spTgt spid="125"/>
                                        </p:tgtEl>
                                        <p:attrNameLst>
                                          <p:attrName>r</p:attrName>
                                        </p:attrNameLst>
                                      </p:cBhvr>
                                    </p:animRot>
                                  </p:childTnLst>
                                </p:cTn>
                              </p:par>
                              <p:par>
                                <p:cTn id="126" presetID="42" presetClass="path" presetSubtype="0" accel="50000" decel="50000" fill="hold" grpId="2" nodeType="withEffect">
                                  <p:stCondLst>
                                    <p:cond delay="2000"/>
                                  </p:stCondLst>
                                  <p:childTnLst>
                                    <p:animMotion origin="layout" path="M 0.21892 -0.26532 L 0.21892 0.24543 " pathEditMode="relative" rAng="0" ptsTypes="AA">
                                      <p:cBhvr>
                                        <p:cTn id="127" dur="1000" fill="hold"/>
                                        <p:tgtEl>
                                          <p:spTgt spid="126"/>
                                        </p:tgtEl>
                                        <p:attrNameLst>
                                          <p:attrName>ppt_x</p:attrName>
                                          <p:attrName>ppt_y</p:attrName>
                                        </p:attrNameLst>
                                      </p:cBhvr>
                                      <p:rCtr x="0" y="255"/>
                                    </p:animMotion>
                                  </p:childTnLst>
                                </p:cTn>
                              </p:par>
                              <p:par>
                                <p:cTn id="128" presetID="8" presetClass="emph" presetSubtype="0" fill="hold" grpId="3" nodeType="withEffect">
                                  <p:stCondLst>
                                    <p:cond delay="2000"/>
                                  </p:stCondLst>
                                  <p:childTnLst>
                                    <p:animRot by="-86400000">
                                      <p:cBhvr>
                                        <p:cTn id="129" dur="1000" fill="hold"/>
                                        <p:tgtEl>
                                          <p:spTgt spid="126"/>
                                        </p:tgtEl>
                                        <p:attrNameLst>
                                          <p:attrName>r</p:attrName>
                                        </p:attrNameLst>
                                      </p:cBhvr>
                                    </p:animRot>
                                  </p:childTnLst>
                                </p:cTn>
                              </p:par>
                            </p:childTnLst>
                          </p:cTn>
                        </p:par>
                        <p:par>
                          <p:cTn id="130" fill="hold">
                            <p:stCondLst>
                              <p:cond delay="3000"/>
                            </p:stCondLst>
                            <p:childTnLst>
                              <p:par>
                                <p:cTn id="131" presetID="63" presetClass="path" presetSubtype="0" accel="50000" decel="50000" fill="hold" grpId="2" nodeType="afterEffect">
                                  <p:stCondLst>
                                    <p:cond delay="0"/>
                                  </p:stCondLst>
                                  <p:childTnLst>
                                    <p:animMotion origin="layout" path="M 0.33541 0.26764 L 0.51041 0.26764 " pathEditMode="relative" rAng="0" ptsTypes="AA">
                                      <p:cBhvr>
                                        <p:cTn id="132" dur="1000" fill="hold"/>
                                        <p:tgtEl>
                                          <p:spTgt spid="119"/>
                                        </p:tgtEl>
                                        <p:attrNameLst>
                                          <p:attrName>ppt_x</p:attrName>
                                          <p:attrName>ppt_y</p:attrName>
                                        </p:attrNameLst>
                                      </p:cBhvr>
                                      <p:rCtr x="87" y="0"/>
                                    </p:animMotion>
                                  </p:childTnLst>
                                </p:cTn>
                              </p:par>
                              <p:par>
                                <p:cTn id="133" presetID="10" presetClass="exit" presetSubtype="0" fill="hold" grpId="3" nodeType="withEffect">
                                  <p:stCondLst>
                                    <p:cond delay="500"/>
                                  </p:stCondLst>
                                  <p:childTnLst>
                                    <p:animEffect transition="out" filter="fade">
                                      <p:cBhvr>
                                        <p:cTn id="134" dur="1000"/>
                                        <p:tgtEl>
                                          <p:spTgt spid="119"/>
                                        </p:tgtEl>
                                      </p:cBhvr>
                                    </p:animEffect>
                                    <p:set>
                                      <p:cBhvr>
                                        <p:cTn id="135" dur="1" fill="hold">
                                          <p:stCondLst>
                                            <p:cond delay="999"/>
                                          </p:stCondLst>
                                        </p:cTn>
                                        <p:tgtEl>
                                          <p:spTgt spid="119"/>
                                        </p:tgtEl>
                                        <p:attrNameLst>
                                          <p:attrName>style.visibility</p:attrName>
                                        </p:attrNameLst>
                                      </p:cBhvr>
                                      <p:to>
                                        <p:strVal val="hidden"/>
                                      </p:to>
                                    </p:set>
                                  </p:childTnLst>
                                </p:cTn>
                              </p:par>
                              <p:par>
                                <p:cTn id="136" presetID="63" presetClass="path" presetSubtype="0" accel="50000" decel="50000" fill="hold" grpId="2" nodeType="withEffect">
                                  <p:stCondLst>
                                    <p:cond delay="500"/>
                                  </p:stCondLst>
                                  <p:childTnLst>
                                    <p:animMotion origin="layout" path="M 0.33611 0.26463 L 0.53541 0.26532 " pathEditMode="relative" rAng="0" ptsTypes="AA">
                                      <p:cBhvr>
                                        <p:cTn id="137" dur="1000" fill="hold"/>
                                        <p:tgtEl>
                                          <p:spTgt spid="120"/>
                                        </p:tgtEl>
                                        <p:attrNameLst>
                                          <p:attrName>ppt_x</p:attrName>
                                          <p:attrName>ppt_y</p:attrName>
                                        </p:attrNameLst>
                                      </p:cBhvr>
                                      <p:rCtr x="100" y="0"/>
                                    </p:animMotion>
                                  </p:childTnLst>
                                </p:cTn>
                              </p:par>
                              <p:par>
                                <p:cTn id="138" presetID="10" presetClass="exit" presetSubtype="0" fill="hold" grpId="3" nodeType="withEffect">
                                  <p:stCondLst>
                                    <p:cond delay="1000"/>
                                  </p:stCondLst>
                                  <p:childTnLst>
                                    <p:animEffect transition="out" filter="fade">
                                      <p:cBhvr>
                                        <p:cTn id="139" dur="1000"/>
                                        <p:tgtEl>
                                          <p:spTgt spid="120"/>
                                        </p:tgtEl>
                                      </p:cBhvr>
                                    </p:animEffect>
                                    <p:set>
                                      <p:cBhvr>
                                        <p:cTn id="140" dur="1" fill="hold">
                                          <p:stCondLst>
                                            <p:cond delay="999"/>
                                          </p:stCondLst>
                                        </p:cTn>
                                        <p:tgtEl>
                                          <p:spTgt spid="120"/>
                                        </p:tgtEl>
                                        <p:attrNameLst>
                                          <p:attrName>style.visibility</p:attrName>
                                        </p:attrNameLst>
                                      </p:cBhvr>
                                      <p:to>
                                        <p:strVal val="hidden"/>
                                      </p:to>
                                    </p:set>
                                  </p:childTnLst>
                                </p:cTn>
                              </p:par>
                              <p:par>
                                <p:cTn id="141" presetID="1" presetClass="exit" presetSubtype="0" fill="hold" nodeType="withEffect">
                                  <p:stCondLst>
                                    <p:cond delay="1500"/>
                                  </p:stCondLst>
                                  <p:childTnLst>
                                    <p:set>
                                      <p:cBhvr>
                                        <p:cTn id="142" dur="1" fill="hold">
                                          <p:stCondLst>
                                            <p:cond delay="0"/>
                                          </p:stCondLst>
                                        </p:cTn>
                                        <p:tgtEl>
                                          <p:spTgt spid="127"/>
                                        </p:tgtEl>
                                        <p:attrNameLst>
                                          <p:attrName>style.visibility</p:attrName>
                                        </p:attrNameLst>
                                      </p:cBhvr>
                                      <p:to>
                                        <p:strVal val="hidden"/>
                                      </p:to>
                                    </p:set>
                                  </p:childTnLst>
                                </p:cTn>
                              </p:par>
                              <p:par>
                                <p:cTn id="143" presetID="63" presetClass="path" presetSubtype="0" accel="50000" decel="50000" fill="hold" grpId="2" nodeType="withEffect">
                                  <p:stCondLst>
                                    <p:cond delay="1000"/>
                                  </p:stCondLst>
                                  <p:childTnLst>
                                    <p:animMotion origin="layout" path="M 0.27864 0.08142 L 0.51041 0.08304 " pathEditMode="relative" rAng="0" ptsTypes="AA">
                                      <p:cBhvr>
                                        <p:cTn id="144" dur="1000" fill="hold"/>
                                        <p:tgtEl>
                                          <p:spTgt spid="121"/>
                                        </p:tgtEl>
                                        <p:attrNameLst>
                                          <p:attrName>ppt_x</p:attrName>
                                          <p:attrName>ppt_y</p:attrName>
                                        </p:attrNameLst>
                                      </p:cBhvr>
                                      <p:rCtr x="116" y="1"/>
                                    </p:animMotion>
                                  </p:childTnLst>
                                </p:cTn>
                              </p:par>
                              <p:par>
                                <p:cTn id="145" presetID="10" presetClass="exit" presetSubtype="0" fill="hold" grpId="3" nodeType="withEffect">
                                  <p:stCondLst>
                                    <p:cond delay="1500"/>
                                  </p:stCondLst>
                                  <p:childTnLst>
                                    <p:animEffect transition="out" filter="fade">
                                      <p:cBhvr>
                                        <p:cTn id="146" dur="1000"/>
                                        <p:tgtEl>
                                          <p:spTgt spid="121"/>
                                        </p:tgtEl>
                                      </p:cBhvr>
                                    </p:animEffect>
                                    <p:set>
                                      <p:cBhvr>
                                        <p:cTn id="147" dur="1" fill="hold">
                                          <p:stCondLst>
                                            <p:cond delay="999"/>
                                          </p:stCondLst>
                                        </p:cTn>
                                        <p:tgtEl>
                                          <p:spTgt spid="121"/>
                                        </p:tgtEl>
                                        <p:attrNameLst>
                                          <p:attrName>style.visibility</p:attrName>
                                        </p:attrNameLst>
                                      </p:cBhvr>
                                      <p:to>
                                        <p:strVal val="hidden"/>
                                      </p:to>
                                    </p:set>
                                  </p:childTnLst>
                                </p:cTn>
                              </p:par>
                              <p:par>
                                <p:cTn id="148" presetID="63" presetClass="path" presetSubtype="0" accel="50000" decel="50000" fill="hold" grpId="2" nodeType="withEffect">
                                  <p:stCondLst>
                                    <p:cond delay="1500"/>
                                  </p:stCondLst>
                                  <p:childTnLst>
                                    <p:animMotion origin="layout" path="M 0.28437 0.08304 L 0.53541 0.08258 " pathEditMode="relative" rAng="0" ptsTypes="AA">
                                      <p:cBhvr>
                                        <p:cTn id="149" dur="1000" fill="hold"/>
                                        <p:tgtEl>
                                          <p:spTgt spid="122"/>
                                        </p:tgtEl>
                                        <p:attrNameLst>
                                          <p:attrName>ppt_x</p:attrName>
                                          <p:attrName>ppt_y</p:attrName>
                                        </p:attrNameLst>
                                      </p:cBhvr>
                                      <p:rCtr x="126" y="0"/>
                                    </p:animMotion>
                                  </p:childTnLst>
                                </p:cTn>
                              </p:par>
                              <p:par>
                                <p:cTn id="150" presetID="10" presetClass="exit" presetSubtype="0" fill="hold" grpId="3" nodeType="withEffect">
                                  <p:stCondLst>
                                    <p:cond delay="1900"/>
                                  </p:stCondLst>
                                  <p:childTnLst>
                                    <p:animEffect transition="out" filter="fade">
                                      <p:cBhvr>
                                        <p:cTn id="151" dur="1000"/>
                                        <p:tgtEl>
                                          <p:spTgt spid="122"/>
                                        </p:tgtEl>
                                      </p:cBhvr>
                                    </p:animEffect>
                                    <p:set>
                                      <p:cBhvr>
                                        <p:cTn id="152" dur="1" fill="hold">
                                          <p:stCondLst>
                                            <p:cond delay="999"/>
                                          </p:stCondLst>
                                        </p:cTn>
                                        <p:tgtEl>
                                          <p:spTgt spid="122"/>
                                        </p:tgtEl>
                                        <p:attrNameLst>
                                          <p:attrName>style.visibility</p:attrName>
                                        </p:attrNameLst>
                                      </p:cBhvr>
                                      <p:to>
                                        <p:strVal val="hidden"/>
                                      </p:to>
                                    </p:set>
                                  </p:childTnLst>
                                </p:cTn>
                              </p:par>
                              <p:par>
                                <p:cTn id="153" presetID="63" presetClass="path" presetSubtype="0" accel="50000" decel="50000" fill="hold" grpId="2" nodeType="withEffect">
                                  <p:stCondLst>
                                    <p:cond delay="2000"/>
                                  </p:stCondLst>
                                  <p:childTnLst>
                                    <p:animMotion origin="layout" path="M 0.24253 -0.09877 L 0.51041 -0.09877 " pathEditMode="relative" rAng="0" ptsTypes="AA">
                                      <p:cBhvr>
                                        <p:cTn id="154" dur="1000" fill="hold"/>
                                        <p:tgtEl>
                                          <p:spTgt spid="123"/>
                                        </p:tgtEl>
                                        <p:attrNameLst>
                                          <p:attrName>ppt_x</p:attrName>
                                          <p:attrName>ppt_y</p:attrName>
                                        </p:attrNameLst>
                                      </p:cBhvr>
                                      <p:rCtr x="134" y="0"/>
                                    </p:animMotion>
                                  </p:childTnLst>
                                </p:cTn>
                              </p:par>
                              <p:par>
                                <p:cTn id="155" presetID="10" presetClass="exit" presetSubtype="0" fill="hold" grpId="3" nodeType="withEffect">
                                  <p:stCondLst>
                                    <p:cond delay="2500"/>
                                  </p:stCondLst>
                                  <p:childTnLst>
                                    <p:animEffect transition="out" filter="fade">
                                      <p:cBhvr>
                                        <p:cTn id="156" dur="1000"/>
                                        <p:tgtEl>
                                          <p:spTgt spid="123"/>
                                        </p:tgtEl>
                                      </p:cBhvr>
                                    </p:animEffect>
                                    <p:set>
                                      <p:cBhvr>
                                        <p:cTn id="157" dur="1" fill="hold">
                                          <p:stCondLst>
                                            <p:cond delay="999"/>
                                          </p:stCondLst>
                                        </p:cTn>
                                        <p:tgtEl>
                                          <p:spTgt spid="123"/>
                                        </p:tgtEl>
                                        <p:attrNameLst>
                                          <p:attrName>style.visibility</p:attrName>
                                        </p:attrNameLst>
                                      </p:cBhvr>
                                      <p:to>
                                        <p:strVal val="hidden"/>
                                      </p:to>
                                    </p:set>
                                  </p:childTnLst>
                                </p:cTn>
                              </p:par>
                              <p:par>
                                <p:cTn id="158" presetID="63" presetClass="path" presetSubtype="0" accel="50000" decel="50000" fill="hold" grpId="2" nodeType="withEffect">
                                  <p:stCondLst>
                                    <p:cond delay="2500"/>
                                  </p:stCondLst>
                                  <p:childTnLst>
                                    <p:animMotion origin="layout" path="M 0.26805 -0.09861 L 0.51909 -0.09722 " pathEditMode="relative" rAng="0" ptsTypes="AA">
                                      <p:cBhvr>
                                        <p:cTn id="159" dur="1000" fill="hold"/>
                                        <p:tgtEl>
                                          <p:spTgt spid="124"/>
                                        </p:tgtEl>
                                        <p:attrNameLst>
                                          <p:attrName>ppt_x</p:attrName>
                                          <p:attrName>ppt_y</p:attrName>
                                        </p:attrNameLst>
                                      </p:cBhvr>
                                      <p:rCtr x="126" y="1"/>
                                    </p:animMotion>
                                  </p:childTnLst>
                                </p:cTn>
                              </p:par>
                              <p:par>
                                <p:cTn id="160" presetID="10" presetClass="exit" presetSubtype="0" fill="hold" grpId="3" nodeType="withEffect">
                                  <p:stCondLst>
                                    <p:cond delay="3000"/>
                                  </p:stCondLst>
                                  <p:childTnLst>
                                    <p:animEffect transition="out" filter="fade">
                                      <p:cBhvr>
                                        <p:cTn id="161" dur="1000"/>
                                        <p:tgtEl>
                                          <p:spTgt spid="124"/>
                                        </p:tgtEl>
                                      </p:cBhvr>
                                    </p:animEffect>
                                    <p:set>
                                      <p:cBhvr>
                                        <p:cTn id="162" dur="1" fill="hold">
                                          <p:stCondLst>
                                            <p:cond delay="999"/>
                                          </p:stCondLst>
                                        </p:cTn>
                                        <p:tgtEl>
                                          <p:spTgt spid="124"/>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nodeType="clickEffect">
                                  <p:stCondLst>
                                    <p:cond delay="0"/>
                                  </p:stCondLst>
                                  <p:childTnLst>
                                    <p:set>
                                      <p:cBhvr>
                                        <p:cTn id="166" dur="1" fill="hold">
                                          <p:stCondLst>
                                            <p:cond delay="0"/>
                                          </p:stCondLst>
                                        </p:cTn>
                                        <p:tgtEl>
                                          <p:spTgt spid="128"/>
                                        </p:tgtEl>
                                        <p:attrNameLst>
                                          <p:attrName>style.visibility</p:attrName>
                                        </p:attrNameLst>
                                      </p:cBhvr>
                                      <p:to>
                                        <p:strVal val="visible"/>
                                      </p:to>
                                    </p:set>
                                    <p:animEffect transition="in" filter="blinds(horizontal)">
                                      <p:cBhvr>
                                        <p:cTn id="167" dur="500"/>
                                        <p:tgtEl>
                                          <p:spTgt spid="128"/>
                                        </p:tgtEl>
                                      </p:cBhvr>
                                    </p:animEffect>
                                  </p:childTnLst>
                                </p:cTn>
                              </p:par>
                            </p:childTnLst>
                          </p:cTn>
                        </p:par>
                      </p:childTnLst>
                    </p:cTn>
                  </p:par>
                  <p:par>
                    <p:cTn id="168" fill="hold">
                      <p:stCondLst>
                        <p:cond delay="indefinite"/>
                      </p:stCondLst>
                      <p:childTnLst>
                        <p:par>
                          <p:cTn id="169" fill="hold">
                            <p:stCondLst>
                              <p:cond delay="0"/>
                            </p:stCondLst>
                            <p:childTnLst>
                              <p:par>
                                <p:cTn id="170" presetID="0" presetClass="path" presetSubtype="0" accel="50000" decel="50000" fill="hold" nodeType="clickEffect">
                                  <p:stCondLst>
                                    <p:cond delay="0"/>
                                  </p:stCondLst>
                                  <p:childTnLst>
                                    <p:animMotion origin="layout" path="M -0.02586 -0.02106 C -0.00295 -0.05416 0.08073 -0.17407 0.11181 -0.2199 C 0.14289 -0.26597 0.1507 -0.28217 0.16111 -0.29699 C 0.17153 -0.3118 0.16806 -0.30648 0.17448 -0.30833 C 0.18091 -0.31018 0.14896 -0.30833 0.19948 -0.30833 C 0.25 -0.30833 0.41997 -0.30833 0.47796 -0.30833 " pathEditMode="relative" rAng="0" ptsTypes="aaaaaa">
                                      <p:cBhvr>
                                        <p:cTn id="171" dur="1500" fill="hold"/>
                                        <p:tgtEl>
                                          <p:spTgt spid="125"/>
                                        </p:tgtEl>
                                        <p:attrNameLst>
                                          <p:attrName>ppt_x</p:attrName>
                                          <p:attrName>ppt_y</p:attrName>
                                        </p:attrNameLst>
                                      </p:cBhvr>
                                      <p:rCtr x="252" y="-145"/>
                                    </p:animMotion>
                                  </p:childTnLst>
                                </p:cTn>
                              </p:par>
                              <p:par>
                                <p:cTn id="172" presetID="10" presetClass="exit" presetSubtype="0" fill="hold" nodeType="withEffect">
                                  <p:stCondLst>
                                    <p:cond delay="1000"/>
                                  </p:stCondLst>
                                  <p:childTnLst>
                                    <p:animEffect transition="out" filter="fade">
                                      <p:cBhvr>
                                        <p:cTn id="173" dur="1000"/>
                                        <p:tgtEl>
                                          <p:spTgt spid="125"/>
                                        </p:tgtEl>
                                      </p:cBhvr>
                                    </p:animEffect>
                                    <p:set>
                                      <p:cBhvr>
                                        <p:cTn id="174" dur="1" fill="hold">
                                          <p:stCondLst>
                                            <p:cond delay="999"/>
                                          </p:stCondLst>
                                        </p:cTn>
                                        <p:tgtEl>
                                          <p:spTgt spid="125"/>
                                        </p:tgtEl>
                                        <p:attrNameLst>
                                          <p:attrName>style.visibility</p:attrName>
                                        </p:attrNameLst>
                                      </p:cBhvr>
                                      <p:to>
                                        <p:strVal val="hidden"/>
                                      </p:to>
                                    </p:set>
                                  </p:childTnLst>
                                </p:cTn>
                              </p:par>
                              <p:par>
                                <p:cTn id="175" presetID="0" presetClass="path" presetSubtype="0" accel="50000" decel="50000" fill="hold" nodeType="withEffect">
                                  <p:stCondLst>
                                    <p:cond delay="500"/>
                                  </p:stCondLst>
                                  <p:childTnLst>
                                    <p:animMotion origin="layout" path="M -5.55556E-7 -7.40741E-7 C 0.00972 0.00093 0.0184 0.00162 0.025 -0.00162 C 0.0316 -0.00486 0.02274 0.00602 0.03906 -0.01921 C 0.05538 -0.04444 0.09583 -0.11042 0.12274 -0.15208 C 0.14965 -0.19352 0.17934 -0.24745 0.20104 -0.27014 C 0.22257 -0.29259 0.20556 -0.28518 0.25208 -0.28796 C 0.29861 -0.29074 0.43281 -0.2875 0.48038 -0.2875 " pathEditMode="relative" rAng="0" ptsTypes="aaaaaaa">
                                      <p:cBhvr>
                                        <p:cTn id="176" dur="1500" fill="hold"/>
                                        <p:tgtEl>
                                          <p:spTgt spid="126"/>
                                        </p:tgtEl>
                                        <p:attrNameLst>
                                          <p:attrName>ppt_x</p:attrName>
                                          <p:attrName>ppt_y</p:attrName>
                                        </p:attrNameLst>
                                      </p:cBhvr>
                                      <p:rCtr x="240" y="-143"/>
                                    </p:animMotion>
                                  </p:childTnLst>
                                </p:cTn>
                              </p:par>
                              <p:par>
                                <p:cTn id="177" presetID="10" presetClass="exit" presetSubtype="0" fill="hold" nodeType="withEffect">
                                  <p:stCondLst>
                                    <p:cond delay="1500"/>
                                  </p:stCondLst>
                                  <p:childTnLst>
                                    <p:animEffect transition="out" filter="fade">
                                      <p:cBhvr>
                                        <p:cTn id="178" dur="1000"/>
                                        <p:tgtEl>
                                          <p:spTgt spid="126"/>
                                        </p:tgtEl>
                                      </p:cBhvr>
                                    </p:animEffect>
                                    <p:set>
                                      <p:cBhvr>
                                        <p:cTn id="179" dur="1" fill="hold">
                                          <p:stCondLst>
                                            <p:cond delay="999"/>
                                          </p:stCondLst>
                                        </p:cTn>
                                        <p:tgtEl>
                                          <p:spTgt spid="126"/>
                                        </p:tgtEl>
                                        <p:attrNameLst>
                                          <p:attrName>style.visibility</p:attrName>
                                        </p:attrNameLst>
                                      </p:cBhvr>
                                      <p:to>
                                        <p:strVal val="hidden"/>
                                      </p:to>
                                    </p:set>
                                  </p:childTnLst>
                                </p:cTn>
                              </p:par>
                              <p:par>
                                <p:cTn id="180" presetID="3" presetClass="entr" presetSubtype="10" fill="hold" grpId="0" nodeType="withEffect">
                                  <p:stCondLst>
                                    <p:cond delay="0"/>
                                  </p:stCondLst>
                                  <p:childTnLst>
                                    <p:set>
                                      <p:cBhvr>
                                        <p:cTn id="181" dur="1" fill="hold">
                                          <p:stCondLst>
                                            <p:cond delay="0"/>
                                          </p:stCondLst>
                                        </p:cTn>
                                        <p:tgtEl>
                                          <p:spTgt spid="136"/>
                                        </p:tgtEl>
                                        <p:attrNameLst>
                                          <p:attrName>style.visibility</p:attrName>
                                        </p:attrNameLst>
                                      </p:cBhvr>
                                      <p:to>
                                        <p:strVal val="visible"/>
                                      </p:to>
                                    </p:set>
                                    <p:animEffect transition="in" filter="blinds(horizontal)">
                                      <p:cBhvr>
                                        <p:cTn id="182" dur="500"/>
                                        <p:tgtEl>
                                          <p:spTgt spid="136"/>
                                        </p:tgtEl>
                                      </p:cBhvr>
                                    </p:animEffec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nodeType="clickEffect">
                                  <p:stCondLst>
                                    <p:cond delay="0"/>
                                  </p:stCondLst>
                                  <p:childTnLst>
                                    <p:set>
                                      <p:cBhvr>
                                        <p:cTn id="186" dur="1" fill="hold">
                                          <p:stCondLst>
                                            <p:cond delay="0"/>
                                          </p:stCondLst>
                                        </p:cTn>
                                        <p:tgtEl>
                                          <p:spTgt spid="35"/>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19" grpId="1" animBg="1"/>
      <p:bldP spid="119" grpId="2" animBg="1"/>
      <p:bldP spid="119" grpId="3" animBg="1"/>
      <p:bldP spid="119" grpId="4" animBg="1"/>
      <p:bldP spid="120" grpId="0" animBg="1"/>
      <p:bldP spid="120" grpId="1" animBg="1"/>
      <p:bldP spid="120" grpId="2" animBg="1"/>
      <p:bldP spid="120" grpId="3" animBg="1"/>
      <p:bldP spid="120" grpId="4" animBg="1"/>
      <p:bldP spid="121" grpId="0" animBg="1"/>
      <p:bldP spid="121" grpId="1" animBg="1"/>
      <p:bldP spid="121" grpId="2" animBg="1"/>
      <p:bldP spid="121" grpId="3" animBg="1"/>
      <p:bldP spid="121" grpId="4" animBg="1"/>
      <p:bldP spid="122" grpId="0" animBg="1"/>
      <p:bldP spid="122" grpId="1" animBg="1"/>
      <p:bldP spid="122" grpId="2" animBg="1"/>
      <p:bldP spid="122" grpId="3" animBg="1"/>
      <p:bldP spid="122" grpId="4" animBg="1"/>
      <p:bldP spid="123" grpId="0" animBg="1"/>
      <p:bldP spid="123" grpId="1" animBg="1"/>
      <p:bldP spid="123" grpId="2" animBg="1"/>
      <p:bldP spid="123" grpId="3" animBg="1"/>
      <p:bldP spid="123" grpId="4" animBg="1"/>
      <p:bldP spid="124" grpId="0" animBg="1"/>
      <p:bldP spid="124" grpId="1" animBg="1"/>
      <p:bldP spid="124" grpId="2" animBg="1"/>
      <p:bldP spid="124" grpId="3" animBg="1"/>
      <p:bldP spid="124" grpId="4" animBg="1"/>
      <p:bldP spid="125" grpId="0" animBg="1"/>
      <p:bldP spid="125" grpId="1" animBg="1"/>
      <p:bldP spid="125" grpId="2" animBg="1"/>
      <p:bldP spid="125" grpId="3" animBg="1"/>
      <p:bldP spid="125" grpId="4" animBg="1"/>
      <p:bldP spid="126" grpId="0" animBg="1"/>
      <p:bldP spid="126" grpId="1" animBg="1"/>
      <p:bldP spid="126" grpId="2" animBg="1"/>
      <p:bldP spid="126" grpId="3" animBg="1"/>
      <p:bldP spid="126" grpId="4" animBg="1"/>
      <p:bldP spid="131" grpId="0"/>
      <p:bldP spid="132" grpId="0"/>
      <p:bldP spid="133" grpId="0"/>
      <p:bldP spid="134" grpId="0"/>
      <p:bldP spid="135" grpId="0"/>
      <p:bldP spid="136" grpId="0"/>
      <p:bldP spid="4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工作展望</a:t>
            </a:r>
            <a:endParaRPr kumimoji="1" lang="zh-CN" altLang="en-US" dirty="0"/>
          </a:p>
        </p:txBody>
      </p:sp>
      <p:sp>
        <p:nvSpPr>
          <p:cNvPr id="3" name="内容占位符 2"/>
          <p:cNvSpPr>
            <a:spLocks noGrp="1"/>
          </p:cNvSpPr>
          <p:nvPr>
            <p:ph sz="quarter" idx="1"/>
          </p:nvPr>
        </p:nvSpPr>
        <p:spPr/>
        <p:txBody>
          <a:bodyPr/>
          <a:lstStyle/>
          <a:p>
            <a:r>
              <a:rPr kumimoji="1" lang="en-US" altLang="zh-CN" dirty="0" smtClean="0"/>
              <a:t>SAB</a:t>
            </a:r>
            <a:r>
              <a:rPr kumimoji="1" lang="zh-CN" altLang="en-US" dirty="0" smtClean="0"/>
              <a:t>机制改进</a:t>
            </a:r>
            <a:endParaRPr kumimoji="1" lang="en-US" altLang="zh-CN" dirty="0" smtClean="0"/>
          </a:p>
          <a:p>
            <a:pPr lvl="1"/>
            <a:r>
              <a:rPr kumimoji="1" lang="zh-CN" altLang="en-US" dirty="0" smtClean="0"/>
              <a:t>更加精确的数</a:t>
            </a:r>
            <a:r>
              <a:rPr kumimoji="1" lang="en-US" altLang="zh-CN" dirty="0" smtClean="0"/>
              <a:t>N</a:t>
            </a:r>
            <a:r>
              <a:rPr kumimoji="1" lang="zh-CN" altLang="en-US" dirty="0" smtClean="0"/>
              <a:t>机制</a:t>
            </a:r>
            <a:endParaRPr kumimoji="1" lang="en-US" altLang="zh-CN" dirty="0" smtClean="0"/>
          </a:p>
          <a:p>
            <a:pPr lvl="1"/>
            <a:r>
              <a:rPr kumimoji="1" lang="zh-CN" altLang="en-US" dirty="0" smtClean="0"/>
              <a:t>彻底解决最大最小公平问题</a:t>
            </a:r>
            <a:endParaRPr kumimoji="1" lang="en-US" altLang="zh-CN" dirty="0" smtClean="0"/>
          </a:p>
          <a:p>
            <a:r>
              <a:rPr kumimoji="1" lang="en-US" altLang="en-US" dirty="0" smtClean="0"/>
              <a:t>SAB</a:t>
            </a:r>
            <a:r>
              <a:rPr kumimoji="1" lang="zh-CN" altLang="en-US" dirty="0" smtClean="0"/>
              <a:t>机制扩展</a:t>
            </a:r>
            <a:r>
              <a:rPr kumimoji="1" lang="zh-CN" altLang="en-US" dirty="0"/>
              <a:t>-</a:t>
            </a:r>
            <a:r>
              <a:rPr kumimoji="1" lang="zh-CN" altLang="en-US" dirty="0" smtClean="0"/>
              <a:t>提供</a:t>
            </a:r>
            <a:r>
              <a:rPr kumimoji="1" lang="en-US" altLang="en-US" dirty="0" smtClean="0"/>
              <a:t>延时区分的服务</a:t>
            </a:r>
          </a:p>
          <a:p>
            <a:pPr lvl="1"/>
            <a:r>
              <a:rPr kumimoji="1" lang="zh-CN" altLang="en-US" dirty="0" smtClean="0"/>
              <a:t>源端为不同类型的流设置不同的权重</a:t>
            </a:r>
            <a:endParaRPr kumimoji="1" lang="en-US" altLang="zh-CN" dirty="0" smtClean="0"/>
          </a:p>
          <a:p>
            <a:pPr lvl="1"/>
            <a:r>
              <a:rPr kumimoji="1" lang="zh-CN" altLang="en-US" dirty="0" smtClean="0"/>
              <a:t>交换机优先调度优先级高的流</a:t>
            </a:r>
            <a:endParaRPr kumimoji="1" lang="en-US" altLang="en-US" dirty="0" smtClean="0"/>
          </a:p>
          <a:p>
            <a:r>
              <a:rPr kumimoji="1" lang="zh-CN" altLang="en-US" dirty="0" smtClean="0"/>
              <a:t>带宽保障机制</a:t>
            </a:r>
            <a:r>
              <a:rPr kumimoji="1" lang="en-US" altLang="zh-CN" dirty="0" smtClean="0"/>
              <a:t>-</a:t>
            </a:r>
            <a:r>
              <a:rPr kumimoji="1" lang="zh-CN" altLang="en-US" dirty="0" smtClean="0"/>
              <a:t>保障虚拟机实时迁移需要的带宽</a:t>
            </a:r>
            <a:endParaRPr kumimoji="1" lang="en-US" altLang="zh-CN" dirty="0" smtClean="0"/>
          </a:p>
          <a:p>
            <a:pPr lvl="1"/>
            <a:r>
              <a:rPr kumimoji="1" lang="zh-CN" altLang="en-US" dirty="0" smtClean="0"/>
              <a:t>设计适合于数据中心网络的带宽保障机制</a:t>
            </a:r>
            <a:endParaRPr kumimoji="1" lang="en-US" altLang="zh-CN" dirty="0" smtClean="0"/>
          </a:p>
          <a:p>
            <a:pPr lvl="1"/>
            <a:r>
              <a:rPr kumimoji="1" lang="zh-CN" altLang="en-US" dirty="0" smtClean="0"/>
              <a:t>利用</a:t>
            </a:r>
            <a:r>
              <a:rPr kumimoji="1" lang="en-US" altLang="zh-CN" dirty="0" smtClean="0"/>
              <a:t>SDN</a:t>
            </a:r>
            <a:r>
              <a:rPr kumimoji="1" lang="zh-CN" altLang="en-US" dirty="0" smtClean="0"/>
              <a:t>等技术，实现带宽保障机制</a:t>
            </a:r>
            <a:endParaRPr kumimoji="1" lang="en-US" altLang="zh-CN" dirty="0" smtClean="0"/>
          </a:p>
          <a:p>
            <a:pPr lvl="1"/>
            <a:endParaRPr kumimoji="1" lang="en-US" altLang="en-US" dirty="0" smtClean="0"/>
          </a:p>
          <a:p>
            <a:pPr marL="366713" lvl="1" indent="0">
              <a:buNone/>
            </a:pPr>
            <a:endParaRPr kumimoji="1" lang="zh-CN" altLang="en-US" dirty="0"/>
          </a:p>
        </p:txBody>
      </p:sp>
    </p:spTree>
    <p:extLst>
      <p:ext uri="{BB962C8B-B14F-4D97-AF65-F5344CB8AC3E}">
        <p14:creationId xmlns:p14="http://schemas.microsoft.com/office/powerpoint/2010/main" val="109657773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论文情况</a:t>
            </a:r>
            <a:endParaRPr kumimoji="1" lang="zh-CN" altLang="en-US" dirty="0"/>
          </a:p>
        </p:txBody>
      </p:sp>
      <p:sp>
        <p:nvSpPr>
          <p:cNvPr id="5" name="文本框 4"/>
          <p:cNvSpPr txBox="1"/>
          <p:nvPr/>
        </p:nvSpPr>
        <p:spPr>
          <a:xfrm>
            <a:off x="305469" y="1257756"/>
            <a:ext cx="8649621" cy="5062924"/>
          </a:xfrm>
          <a:prstGeom prst="rect">
            <a:avLst/>
          </a:prstGeom>
          <a:noFill/>
        </p:spPr>
        <p:txBody>
          <a:bodyPr wrap="square" rtlCol="0">
            <a:spAutoFit/>
          </a:bodyPr>
          <a:lstStyle/>
          <a:p>
            <a:pPr marL="342900" lvl="0" indent="-342900" algn="just">
              <a:buFont typeface="+mj-lt"/>
              <a:buAutoNum type="arabicPeriod"/>
            </a:pPr>
            <a:r>
              <a:rPr lang="en-US" altLang="zh-CN" sz="1900" b="1" u="sng" dirty="0"/>
              <a:t>Jiao Zhang</a:t>
            </a:r>
            <a:r>
              <a:rPr lang="en-US" altLang="zh-CN" sz="1900" dirty="0"/>
              <a:t>, </a:t>
            </a:r>
            <a:r>
              <a:rPr lang="en-US" altLang="zh-CN" sz="1900" dirty="0" err="1"/>
              <a:t>Fengyuan</a:t>
            </a:r>
            <a:r>
              <a:rPr lang="en-US" altLang="zh-CN" sz="1900" dirty="0"/>
              <a:t> </a:t>
            </a:r>
            <a:r>
              <a:rPr lang="en-US" altLang="zh-CN" sz="1900" dirty="0" err="1"/>
              <a:t>Ren</a:t>
            </a:r>
            <a:r>
              <a:rPr lang="en-US" altLang="zh-CN" sz="1900" dirty="0"/>
              <a:t>, Li Tang, Chuang Lin, “Modeling and Solving TCP </a:t>
            </a:r>
            <a:r>
              <a:rPr lang="en-US" altLang="zh-CN" sz="1900" dirty="0" err="1"/>
              <a:t>Incast</a:t>
            </a:r>
            <a:r>
              <a:rPr lang="en-US" altLang="zh-CN" sz="1900" dirty="0"/>
              <a:t> Problem in Data Center Networks”, to appear in </a:t>
            </a:r>
            <a:r>
              <a:rPr lang="en-US" altLang="zh-CN" sz="1900" i="1" dirty="0"/>
              <a:t>IEEE </a:t>
            </a:r>
            <a:r>
              <a:rPr lang="en-US" altLang="zh-CN" sz="1900" b="1" i="1" dirty="0" smtClean="0"/>
              <a:t>TPDS</a:t>
            </a:r>
            <a:r>
              <a:rPr lang="en-US" altLang="zh-CN" sz="1900" dirty="0" smtClean="0"/>
              <a:t>. (</a:t>
            </a:r>
            <a:r>
              <a:rPr lang="en-US" altLang="zh-CN" sz="1900" dirty="0" smtClean="0">
                <a:solidFill>
                  <a:srgbClr val="FF0000"/>
                </a:solidFill>
              </a:rPr>
              <a:t>A</a:t>
            </a:r>
            <a:r>
              <a:rPr lang="zh-CN" altLang="en-US" sz="1900" dirty="0" smtClean="0">
                <a:solidFill>
                  <a:srgbClr val="FF0000"/>
                </a:solidFill>
              </a:rPr>
              <a:t>类</a:t>
            </a:r>
            <a:r>
              <a:rPr lang="en-US" altLang="zh-CN" sz="1900" dirty="0" smtClean="0"/>
              <a:t>)</a:t>
            </a:r>
          </a:p>
          <a:p>
            <a:pPr marL="342900" lvl="0" indent="-342900" algn="just">
              <a:buFont typeface="+mj-lt"/>
              <a:buAutoNum type="arabicPeriod"/>
            </a:pPr>
            <a:r>
              <a:rPr lang="en-US" altLang="zh-CN" sz="1900" b="1" u="sng" dirty="0"/>
              <a:t>Jiao Zhang</a:t>
            </a:r>
            <a:r>
              <a:rPr lang="en-US" altLang="zh-CN" sz="1900" dirty="0"/>
              <a:t>, </a:t>
            </a:r>
            <a:r>
              <a:rPr lang="en-US" altLang="zh-CN" sz="1900" dirty="0" err="1"/>
              <a:t>Fengyuan</a:t>
            </a:r>
            <a:r>
              <a:rPr lang="en-US" altLang="zh-CN" sz="1900" dirty="0"/>
              <a:t> </a:t>
            </a:r>
            <a:r>
              <a:rPr lang="en-US" altLang="zh-CN" sz="1900" dirty="0" err="1"/>
              <a:t>Ren</a:t>
            </a:r>
            <a:r>
              <a:rPr lang="en-US" altLang="zh-CN" sz="1900" dirty="0"/>
              <a:t>, </a:t>
            </a:r>
            <a:r>
              <a:rPr lang="en-US" altLang="zh-CN" sz="1900" dirty="0" smtClean="0"/>
              <a:t>Shan </a:t>
            </a:r>
            <a:r>
              <a:rPr lang="en-US" altLang="zh-CN" sz="1900" dirty="0" err="1" smtClean="0"/>
              <a:t>Gao</a:t>
            </a:r>
            <a:r>
              <a:rPr lang="en-US" altLang="zh-CN" sz="1900" dirty="0" smtClean="0"/>
              <a:t>, </a:t>
            </a:r>
            <a:r>
              <a:rPr lang="en-US" altLang="zh-CN" sz="1900" dirty="0" err="1" smtClean="0"/>
              <a:t>Hongkun</a:t>
            </a:r>
            <a:r>
              <a:rPr lang="en-US" altLang="zh-CN" sz="1900" dirty="0" smtClean="0"/>
              <a:t> Yang, </a:t>
            </a:r>
            <a:r>
              <a:rPr lang="en-US" altLang="zh-CN" sz="1900" dirty="0"/>
              <a:t>Chuang Lin, </a:t>
            </a:r>
            <a:r>
              <a:rPr lang="en-US" altLang="zh-CN" sz="1900" dirty="0" smtClean="0"/>
              <a:t>“Dynamic Routing for Data Integrity and Delay Differentiated Services in Wireless Sensor Networks”</a:t>
            </a:r>
            <a:r>
              <a:rPr lang="en-US" altLang="zh-CN" sz="1900" dirty="0"/>
              <a:t>, to appear in </a:t>
            </a:r>
            <a:r>
              <a:rPr lang="en-US" altLang="zh-CN" sz="1900" i="1" dirty="0"/>
              <a:t>IEEE </a:t>
            </a:r>
            <a:r>
              <a:rPr lang="en-US" altLang="zh-CN" sz="1900" b="1" i="1" dirty="0" smtClean="0"/>
              <a:t>TMC</a:t>
            </a:r>
            <a:r>
              <a:rPr lang="en-US" altLang="zh-CN" sz="1900" dirty="0" smtClean="0"/>
              <a:t>. </a:t>
            </a:r>
            <a:r>
              <a:rPr lang="en-US" altLang="zh-CN" sz="1900" dirty="0"/>
              <a:t>(</a:t>
            </a:r>
            <a:r>
              <a:rPr lang="en-US" altLang="zh-CN" sz="1900" dirty="0">
                <a:solidFill>
                  <a:srgbClr val="FF0000"/>
                </a:solidFill>
              </a:rPr>
              <a:t>A</a:t>
            </a:r>
            <a:r>
              <a:rPr lang="zh-CN" altLang="en-US" sz="1900" dirty="0">
                <a:solidFill>
                  <a:srgbClr val="FF0000"/>
                </a:solidFill>
              </a:rPr>
              <a:t>类</a:t>
            </a:r>
            <a:r>
              <a:rPr lang="en-US" altLang="zh-CN" sz="1900" dirty="0"/>
              <a:t>)</a:t>
            </a:r>
          </a:p>
          <a:p>
            <a:pPr marL="342900" indent="-342900" algn="just">
              <a:buFont typeface="+mj-lt"/>
              <a:buAutoNum type="arabicPeriod"/>
            </a:pPr>
            <a:r>
              <a:rPr lang="en-US" altLang="zh-CN" sz="1900" b="1" u="sng" dirty="0" smtClean="0"/>
              <a:t>Jiao Zhang</a:t>
            </a:r>
            <a:r>
              <a:rPr lang="en-US" altLang="zh-CN" sz="1900" dirty="0" smtClean="0"/>
              <a:t>, </a:t>
            </a:r>
            <a:r>
              <a:rPr lang="en-US" altLang="zh-CN" sz="1900" dirty="0" err="1" smtClean="0"/>
              <a:t>Fengyuan</a:t>
            </a:r>
            <a:r>
              <a:rPr lang="en-US" altLang="zh-CN" sz="1900" dirty="0" smtClean="0"/>
              <a:t> </a:t>
            </a:r>
            <a:r>
              <a:rPr lang="en-US" altLang="zh-CN" sz="1900" dirty="0" err="1" smtClean="0"/>
              <a:t>Ren</a:t>
            </a:r>
            <a:r>
              <a:rPr lang="en-US" altLang="zh-CN" sz="1900" dirty="0" smtClean="0"/>
              <a:t>, </a:t>
            </a:r>
            <a:r>
              <a:rPr lang="en-US" altLang="zh-CN" sz="1900" dirty="0" err="1" smtClean="0"/>
              <a:t>Xin</a:t>
            </a:r>
            <a:r>
              <a:rPr lang="en-US" altLang="zh-CN" sz="1900" dirty="0" smtClean="0"/>
              <a:t> </a:t>
            </a:r>
            <a:r>
              <a:rPr lang="en-US" altLang="zh-CN" sz="1900" dirty="0" err="1" smtClean="0"/>
              <a:t>Yue</a:t>
            </a:r>
            <a:r>
              <a:rPr lang="en-US" altLang="zh-CN" sz="1900" dirty="0" smtClean="0"/>
              <a:t>, Ran </a:t>
            </a:r>
            <a:r>
              <a:rPr lang="en-US" altLang="zh-CN" sz="1900" dirty="0" err="1" smtClean="0"/>
              <a:t>Shu</a:t>
            </a:r>
            <a:r>
              <a:rPr lang="en-US" altLang="zh-CN" sz="1900" dirty="0" smtClean="0"/>
              <a:t> and Chuang Lin, “Sharing Bandwidth by Allocating Switch Buffer in Data Center Networks”, in </a:t>
            </a:r>
            <a:r>
              <a:rPr lang="en-US" altLang="zh-CN" sz="1900" i="1" dirty="0" smtClean="0"/>
              <a:t>IEEE </a:t>
            </a:r>
            <a:r>
              <a:rPr lang="en-US" altLang="zh-CN" sz="1900" b="1" i="1" dirty="0" smtClean="0"/>
              <a:t>JSAC</a:t>
            </a:r>
            <a:r>
              <a:rPr lang="en-US" altLang="zh-CN" sz="1900" dirty="0" smtClean="0"/>
              <a:t>. (</a:t>
            </a:r>
            <a:r>
              <a:rPr lang="en-US" altLang="zh-CN" sz="1900" dirty="0" smtClean="0">
                <a:solidFill>
                  <a:srgbClr val="FF0000"/>
                </a:solidFill>
              </a:rPr>
              <a:t>A</a:t>
            </a:r>
            <a:r>
              <a:rPr lang="zh-CN" altLang="en-US" sz="1900" dirty="0" smtClean="0">
                <a:solidFill>
                  <a:srgbClr val="FF0000"/>
                </a:solidFill>
              </a:rPr>
              <a:t>类</a:t>
            </a:r>
            <a:r>
              <a:rPr lang="en-US" altLang="zh-CN" sz="1900" dirty="0" smtClean="0"/>
              <a:t>)</a:t>
            </a:r>
            <a:endParaRPr lang="en-US" altLang="zh-CN" sz="1900" b="1" dirty="0" smtClean="0"/>
          </a:p>
          <a:p>
            <a:pPr marL="342900" lvl="0" indent="-342900" algn="just">
              <a:buFont typeface="+mj-lt"/>
              <a:buAutoNum type="arabicPeriod"/>
            </a:pPr>
            <a:r>
              <a:rPr lang="en-US" altLang="zh-CN" sz="1900" b="1" u="sng" dirty="0" smtClean="0"/>
              <a:t>Jiao </a:t>
            </a:r>
            <a:r>
              <a:rPr lang="en-US" altLang="zh-CN" sz="1900" b="1" u="sng" dirty="0"/>
              <a:t>Zhang</a:t>
            </a:r>
            <a:r>
              <a:rPr lang="en-US" altLang="zh-CN" sz="1900" dirty="0"/>
              <a:t>, </a:t>
            </a:r>
            <a:r>
              <a:rPr lang="en-US" altLang="zh-CN" sz="1900" dirty="0" err="1"/>
              <a:t>Fengyuan</a:t>
            </a:r>
            <a:r>
              <a:rPr lang="en-US" altLang="zh-CN" sz="1900" dirty="0"/>
              <a:t> </a:t>
            </a:r>
            <a:r>
              <a:rPr lang="en-US" altLang="zh-CN" sz="1900" dirty="0" err="1"/>
              <a:t>Ren</a:t>
            </a:r>
            <a:r>
              <a:rPr lang="en-US" altLang="zh-CN" sz="1900" dirty="0"/>
              <a:t>, Chuang Lin. “Delay Guaranteed Live Migration of Virtual Machines”, to appear in </a:t>
            </a:r>
            <a:r>
              <a:rPr lang="en-US" altLang="zh-CN" sz="1900" i="1" dirty="0"/>
              <a:t>Proc. </a:t>
            </a:r>
            <a:r>
              <a:rPr lang="en-US" altLang="zh-CN" sz="1900" i="1" dirty="0" smtClean="0"/>
              <a:t>of IEEE </a:t>
            </a:r>
            <a:r>
              <a:rPr lang="en-US" altLang="zh-CN" sz="1900" b="1" i="1" dirty="0" smtClean="0"/>
              <a:t>INFOCOM</a:t>
            </a:r>
            <a:r>
              <a:rPr lang="en-US" altLang="zh-CN" sz="1900" dirty="0" smtClean="0"/>
              <a:t>, </a:t>
            </a:r>
            <a:r>
              <a:rPr lang="en-US" altLang="zh-CN" sz="1900" dirty="0"/>
              <a:t>Canada, 2014. </a:t>
            </a:r>
            <a:r>
              <a:rPr lang="en-US" altLang="zh-CN" sz="1900" dirty="0" smtClean="0"/>
              <a:t>(</a:t>
            </a:r>
            <a:r>
              <a:rPr lang="en-US" altLang="zh-CN" sz="1900" dirty="0" smtClean="0">
                <a:solidFill>
                  <a:srgbClr val="FF0000"/>
                </a:solidFill>
              </a:rPr>
              <a:t>A</a:t>
            </a:r>
            <a:r>
              <a:rPr lang="zh-CN" altLang="en-US" sz="1900" dirty="0" smtClean="0">
                <a:solidFill>
                  <a:srgbClr val="FF0000"/>
                </a:solidFill>
              </a:rPr>
              <a:t>类</a:t>
            </a:r>
            <a:r>
              <a:rPr lang="en-US" altLang="zh-CN" sz="1900" dirty="0" smtClean="0"/>
              <a:t>)</a:t>
            </a:r>
          </a:p>
          <a:p>
            <a:pPr marL="342900" indent="-342900" algn="just">
              <a:buFont typeface="+mj-lt"/>
              <a:buAutoNum type="arabicPeriod"/>
            </a:pPr>
            <a:r>
              <a:rPr lang="en-US" altLang="zh-CN" sz="1900" b="1" u="sng" dirty="0" smtClean="0"/>
              <a:t>Jiao Zhang</a:t>
            </a:r>
            <a:r>
              <a:rPr lang="en-US" altLang="zh-CN" sz="1900" dirty="0" smtClean="0"/>
              <a:t>, </a:t>
            </a:r>
            <a:r>
              <a:rPr lang="en-US" altLang="zh-CN" sz="1900" dirty="0" err="1" smtClean="0"/>
              <a:t>Fengyuan</a:t>
            </a:r>
            <a:r>
              <a:rPr lang="en-US" altLang="zh-CN" sz="1900" dirty="0" smtClean="0"/>
              <a:t> </a:t>
            </a:r>
            <a:r>
              <a:rPr lang="en-US" altLang="zh-CN" sz="1900" dirty="0" err="1" smtClean="0"/>
              <a:t>Ren</a:t>
            </a:r>
            <a:r>
              <a:rPr lang="en-US" altLang="zh-CN" sz="1900" dirty="0" smtClean="0"/>
              <a:t>, Chuang Lin, “Modeling and Understanding TCP </a:t>
            </a:r>
            <a:r>
              <a:rPr lang="en-US" altLang="zh-CN" sz="1900" dirty="0" err="1" smtClean="0"/>
              <a:t>Incast</a:t>
            </a:r>
            <a:r>
              <a:rPr lang="en-US" altLang="zh-CN" sz="1900" dirty="0" smtClean="0"/>
              <a:t> in Data Center Networks”, in </a:t>
            </a:r>
            <a:r>
              <a:rPr lang="en-US" altLang="zh-CN" sz="1900" i="1" dirty="0" smtClean="0"/>
              <a:t>Proc. of IEEE </a:t>
            </a:r>
            <a:r>
              <a:rPr lang="en-US" altLang="zh-CN" sz="1900" b="1" i="1" dirty="0" smtClean="0"/>
              <a:t>INFOCOM</a:t>
            </a:r>
            <a:r>
              <a:rPr lang="en-US" altLang="zh-CN" sz="1900" dirty="0" smtClean="0"/>
              <a:t>, 2011. (</a:t>
            </a:r>
            <a:r>
              <a:rPr lang="en-US" altLang="zh-CN" sz="1900" dirty="0" smtClean="0">
                <a:solidFill>
                  <a:srgbClr val="FF0000"/>
                </a:solidFill>
              </a:rPr>
              <a:t>A</a:t>
            </a:r>
            <a:r>
              <a:rPr lang="zh-CN" altLang="en-US" sz="1900" dirty="0" smtClean="0">
                <a:solidFill>
                  <a:srgbClr val="FF0000"/>
                </a:solidFill>
              </a:rPr>
              <a:t>类，他引</a:t>
            </a:r>
            <a:r>
              <a:rPr lang="en-US" altLang="zh-CN" sz="1900" dirty="0" smtClean="0">
                <a:solidFill>
                  <a:srgbClr val="FF0000"/>
                </a:solidFill>
              </a:rPr>
              <a:t>29</a:t>
            </a:r>
            <a:r>
              <a:rPr lang="zh-CN" altLang="en-US" sz="1900" dirty="0" smtClean="0">
                <a:solidFill>
                  <a:srgbClr val="FF0000"/>
                </a:solidFill>
              </a:rPr>
              <a:t>次</a:t>
            </a:r>
            <a:r>
              <a:rPr lang="en-US" altLang="zh-CN" sz="1900" dirty="0" smtClean="0"/>
              <a:t>)</a:t>
            </a:r>
          </a:p>
          <a:p>
            <a:pPr marL="342900" lvl="0" indent="-342900" algn="just">
              <a:buFont typeface="+mj-lt"/>
              <a:buAutoNum type="arabicPeriod"/>
            </a:pPr>
            <a:r>
              <a:rPr lang="en-US" altLang="zh-CN" sz="1900" dirty="0" err="1" smtClean="0"/>
              <a:t>Fengyuan</a:t>
            </a:r>
            <a:r>
              <a:rPr lang="en-US" altLang="zh-CN" sz="1900" dirty="0" smtClean="0"/>
              <a:t> </a:t>
            </a:r>
            <a:r>
              <a:rPr lang="en-US" altLang="zh-CN" sz="1900" dirty="0" err="1" smtClean="0"/>
              <a:t>Ren</a:t>
            </a:r>
            <a:r>
              <a:rPr lang="en-US" altLang="zh-CN" sz="1900" dirty="0" smtClean="0"/>
              <a:t>, </a:t>
            </a:r>
            <a:r>
              <a:rPr lang="en-US" altLang="zh-CN" sz="1900" b="1" u="sng" dirty="0" smtClean="0"/>
              <a:t>Jiao Zhang</a:t>
            </a:r>
            <a:r>
              <a:rPr lang="en-US" altLang="zh-CN" sz="1900" dirty="0" smtClean="0"/>
              <a:t>, </a:t>
            </a:r>
            <a:r>
              <a:rPr lang="en-US" altLang="zh-CN" sz="1900" dirty="0" err="1" smtClean="0"/>
              <a:t>Yongwei</a:t>
            </a:r>
            <a:r>
              <a:rPr lang="en-US" altLang="zh-CN" sz="1900" dirty="0" smtClean="0"/>
              <a:t> Wu, Tao He, </a:t>
            </a:r>
            <a:r>
              <a:rPr lang="en-US" altLang="zh-CN" sz="1900" dirty="0" err="1" smtClean="0"/>
              <a:t>Caifeng</a:t>
            </a:r>
            <a:r>
              <a:rPr lang="en-US" altLang="zh-CN" sz="1900" dirty="0" smtClean="0"/>
              <a:t> Chen, Chuang Lin,  “Attribute-Aware Data Aggregation Using Potential-Based Dynamic Routing in Wireless Sensor Networks”, in</a:t>
            </a:r>
            <a:r>
              <a:rPr lang="en-US" altLang="zh-CN" sz="1900" i="1" dirty="0" smtClean="0"/>
              <a:t> IEEE </a:t>
            </a:r>
            <a:r>
              <a:rPr lang="en-US" altLang="zh-CN" sz="1900" b="1" i="1" dirty="0" smtClean="0"/>
              <a:t>TPDS</a:t>
            </a:r>
            <a:r>
              <a:rPr lang="en-US" altLang="zh-CN" sz="1900" dirty="0" smtClean="0"/>
              <a:t>, May 2013. (</a:t>
            </a:r>
            <a:r>
              <a:rPr lang="en-US" altLang="zh-CN" sz="1900" dirty="0" smtClean="0">
                <a:solidFill>
                  <a:srgbClr val="FF0000"/>
                </a:solidFill>
              </a:rPr>
              <a:t>A</a:t>
            </a:r>
            <a:r>
              <a:rPr lang="zh-CN" altLang="en-US" sz="1900" dirty="0">
                <a:solidFill>
                  <a:srgbClr val="FF0000"/>
                </a:solidFill>
              </a:rPr>
              <a:t>类，</a:t>
            </a:r>
            <a:r>
              <a:rPr lang="zh-CN" altLang="en-US" sz="1900" dirty="0" smtClean="0">
                <a:solidFill>
                  <a:srgbClr val="FF0000"/>
                </a:solidFill>
              </a:rPr>
              <a:t>他引</a:t>
            </a:r>
            <a:r>
              <a:rPr lang="en-US" altLang="zh-CN" sz="1900" dirty="0">
                <a:solidFill>
                  <a:srgbClr val="FF0000"/>
                </a:solidFill>
              </a:rPr>
              <a:t>5</a:t>
            </a:r>
            <a:r>
              <a:rPr lang="zh-CN" altLang="en-US" sz="1900" dirty="0" smtClean="0">
                <a:solidFill>
                  <a:srgbClr val="FF0000"/>
                </a:solidFill>
              </a:rPr>
              <a:t>次</a:t>
            </a:r>
            <a:r>
              <a:rPr lang="en-US" altLang="zh-CN" sz="1900" dirty="0" smtClean="0"/>
              <a:t>) </a:t>
            </a:r>
            <a:endParaRPr lang="en-US" altLang="zh-CN" sz="1900" b="1" dirty="0" smtClean="0"/>
          </a:p>
          <a:p>
            <a:pPr marL="342900" indent="-342900" algn="just">
              <a:buFont typeface="+mj-lt"/>
              <a:buAutoNum type="arabicPeriod"/>
            </a:pPr>
            <a:r>
              <a:rPr lang="en-US" altLang="zh-CN" sz="1900" dirty="0" err="1" smtClean="0"/>
              <a:t>Fengyuan</a:t>
            </a:r>
            <a:r>
              <a:rPr lang="en-US" altLang="zh-CN" sz="1900" dirty="0" smtClean="0"/>
              <a:t> </a:t>
            </a:r>
            <a:r>
              <a:rPr lang="en-US" altLang="zh-CN" sz="1900" dirty="0" err="1" smtClean="0"/>
              <a:t>Ren</a:t>
            </a:r>
            <a:r>
              <a:rPr lang="en-US" altLang="zh-CN" sz="1900" dirty="0" smtClean="0"/>
              <a:t>,</a:t>
            </a:r>
            <a:r>
              <a:rPr lang="en-US" altLang="zh-CN" sz="1900" b="1" dirty="0" smtClean="0"/>
              <a:t> </a:t>
            </a:r>
            <a:r>
              <a:rPr lang="en-US" altLang="zh-CN" sz="1900" b="1" u="sng" dirty="0" smtClean="0"/>
              <a:t>Jiao Zhang</a:t>
            </a:r>
            <a:r>
              <a:rPr lang="en-US" altLang="zh-CN" sz="1900" dirty="0" smtClean="0"/>
              <a:t>, Tao He, Chuang Lin, </a:t>
            </a:r>
            <a:r>
              <a:rPr lang="en-US" altLang="zh-CN" sz="1900" dirty="0" err="1" smtClean="0"/>
              <a:t>Sajal</a:t>
            </a:r>
            <a:r>
              <a:rPr lang="en-US" altLang="zh-CN" sz="1900" dirty="0" smtClean="0"/>
              <a:t> K. Das, “EBRP: Energy-Balanced Routing Protocol for Data Gathering in Wireless Sensor Networks”, in </a:t>
            </a:r>
            <a:r>
              <a:rPr lang="en-US" altLang="zh-CN" sz="1900" i="1" dirty="0" smtClean="0"/>
              <a:t>IEEE Transactions on Parallel and Distributed Systems </a:t>
            </a:r>
            <a:r>
              <a:rPr lang="en-US" altLang="zh-CN" sz="1900" b="1" dirty="0" smtClean="0"/>
              <a:t>(</a:t>
            </a:r>
            <a:r>
              <a:rPr lang="en-US" altLang="zh-CN" sz="1900" b="1" i="1" dirty="0" smtClean="0"/>
              <a:t>TPDS</a:t>
            </a:r>
            <a:r>
              <a:rPr lang="en-US" altLang="zh-CN" sz="1900" b="1" dirty="0" smtClean="0"/>
              <a:t>)</a:t>
            </a:r>
            <a:r>
              <a:rPr lang="en-US" altLang="zh-CN" sz="1900" dirty="0" smtClean="0"/>
              <a:t>, 2011. (</a:t>
            </a:r>
            <a:r>
              <a:rPr lang="en-US" altLang="zh-CN" sz="1900" dirty="0" smtClean="0">
                <a:solidFill>
                  <a:srgbClr val="FF0000"/>
                </a:solidFill>
              </a:rPr>
              <a:t>A</a:t>
            </a:r>
            <a:r>
              <a:rPr lang="zh-CN" altLang="en-US" sz="1900" dirty="0">
                <a:solidFill>
                  <a:srgbClr val="FF0000"/>
                </a:solidFill>
              </a:rPr>
              <a:t>类，</a:t>
            </a:r>
            <a:r>
              <a:rPr lang="zh-CN" altLang="en-US" sz="1900" dirty="0" smtClean="0">
                <a:solidFill>
                  <a:srgbClr val="FF0000"/>
                </a:solidFill>
              </a:rPr>
              <a:t>他引</a:t>
            </a:r>
            <a:r>
              <a:rPr lang="en-US" altLang="zh-CN" sz="1900" dirty="0" smtClean="0">
                <a:solidFill>
                  <a:srgbClr val="FF0000"/>
                </a:solidFill>
              </a:rPr>
              <a:t>57</a:t>
            </a:r>
            <a:r>
              <a:rPr lang="zh-CN" altLang="en-US" sz="1900" dirty="0" smtClean="0">
                <a:solidFill>
                  <a:srgbClr val="FF0000"/>
                </a:solidFill>
              </a:rPr>
              <a:t>次</a:t>
            </a:r>
            <a:r>
              <a:rPr lang="en-US" altLang="zh-CN" sz="1900" dirty="0" smtClean="0"/>
              <a:t>) </a:t>
            </a:r>
          </a:p>
        </p:txBody>
      </p:sp>
    </p:spTree>
    <p:extLst>
      <p:ext uri="{BB962C8B-B14F-4D97-AF65-F5344CB8AC3E}">
        <p14:creationId xmlns:p14="http://schemas.microsoft.com/office/powerpoint/2010/main" val="3581685148"/>
      </p:ext>
    </p:extLst>
  </p:cSld>
  <p:clrMapOvr>
    <a:masterClrMapping/>
  </p:clrMapOvr>
  <p:transition>
    <p:fade thruBlk="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论文情况（续）</a:t>
            </a:r>
            <a:endParaRPr kumimoji="1" lang="zh-CN" altLang="en-US" dirty="0"/>
          </a:p>
        </p:txBody>
      </p:sp>
      <p:sp>
        <p:nvSpPr>
          <p:cNvPr id="3" name="内容占位符 2"/>
          <p:cNvSpPr>
            <a:spLocks noGrp="1"/>
          </p:cNvSpPr>
          <p:nvPr>
            <p:ph sz="quarter" idx="1"/>
          </p:nvPr>
        </p:nvSpPr>
        <p:spPr>
          <a:xfrm>
            <a:off x="305469" y="1221701"/>
            <a:ext cx="8649621" cy="5077499"/>
          </a:xfrm>
        </p:spPr>
        <p:txBody>
          <a:bodyPr>
            <a:normAutofit fontScale="55000" lnSpcReduction="20000"/>
          </a:bodyPr>
          <a:lstStyle/>
          <a:p>
            <a:pPr marL="342900" lvl="0" indent="-342900">
              <a:buFont typeface="+mj-lt"/>
              <a:buAutoNum type="arabicPeriod" startAt="8"/>
            </a:pPr>
            <a:r>
              <a:rPr lang="en-US" altLang="zh-CN" sz="3500" b="1" u="sng" dirty="0">
                <a:latin typeface="+mn-lt"/>
              </a:rPr>
              <a:t>Jiao Zhang</a:t>
            </a:r>
            <a:r>
              <a:rPr lang="en-US" altLang="zh-CN" sz="3500" dirty="0">
                <a:latin typeface="+mn-lt"/>
              </a:rPr>
              <a:t>, </a:t>
            </a:r>
            <a:r>
              <a:rPr lang="en-US" altLang="zh-CN" sz="3500" dirty="0" err="1">
                <a:latin typeface="+mn-lt"/>
              </a:rPr>
              <a:t>Fengyuan</a:t>
            </a:r>
            <a:r>
              <a:rPr lang="en-US" altLang="zh-CN" sz="3500" dirty="0">
                <a:latin typeface="+mn-lt"/>
              </a:rPr>
              <a:t> </a:t>
            </a:r>
            <a:r>
              <a:rPr lang="en-US" altLang="zh-CN" sz="3500" dirty="0" err="1">
                <a:latin typeface="+mn-lt"/>
              </a:rPr>
              <a:t>Ren</a:t>
            </a:r>
            <a:r>
              <a:rPr lang="en-US" altLang="zh-CN" sz="3500" dirty="0">
                <a:latin typeface="+mn-lt"/>
              </a:rPr>
              <a:t>, Li Tang and Chuang Lin, “Taming TCP </a:t>
            </a:r>
            <a:r>
              <a:rPr lang="en-US" altLang="zh-CN" sz="3500" dirty="0" err="1">
                <a:latin typeface="+mn-lt"/>
              </a:rPr>
              <a:t>Incast</a:t>
            </a:r>
            <a:r>
              <a:rPr lang="en-US" altLang="zh-CN" sz="3500" dirty="0">
                <a:latin typeface="+mn-lt"/>
              </a:rPr>
              <a:t> Throughput Collapse in Data Center Networks”, in Proc. of IEEE ICNP, Oct. 2013. </a:t>
            </a:r>
            <a:r>
              <a:rPr lang="en-US" altLang="zh-CN" sz="3600" dirty="0"/>
              <a:t>(</a:t>
            </a:r>
            <a:r>
              <a:rPr lang="en-US" altLang="zh-CN" sz="3500" dirty="0">
                <a:solidFill>
                  <a:srgbClr val="FF0000"/>
                </a:solidFill>
                <a:latin typeface="+mn-lt"/>
              </a:rPr>
              <a:t>B</a:t>
            </a:r>
            <a:r>
              <a:rPr lang="zh-CN" altLang="en-US" sz="3500" dirty="0">
                <a:solidFill>
                  <a:srgbClr val="FF0000"/>
                </a:solidFill>
                <a:latin typeface="+mn-lt"/>
              </a:rPr>
              <a:t>类</a:t>
            </a:r>
            <a:r>
              <a:rPr lang="en-US" altLang="zh-CN" sz="3600" dirty="0"/>
              <a:t>)</a:t>
            </a:r>
            <a:endParaRPr lang="en-US" altLang="zh-CN" sz="3600" b="1" dirty="0"/>
          </a:p>
          <a:p>
            <a:pPr marL="342900" indent="-342900">
              <a:buFont typeface="+mj-lt"/>
              <a:buAutoNum type="arabicPeriod" startAt="8"/>
            </a:pPr>
            <a:r>
              <a:rPr lang="en-US" altLang="zh-CN" sz="3400" b="1" u="sng" dirty="0" smtClean="0">
                <a:latin typeface="+mn-lt"/>
              </a:rPr>
              <a:t>Jiao </a:t>
            </a:r>
            <a:r>
              <a:rPr lang="en-US" altLang="zh-CN" sz="3400" b="1" u="sng" dirty="0">
                <a:latin typeface="+mn-lt"/>
              </a:rPr>
              <a:t>Zhang</a:t>
            </a:r>
            <a:r>
              <a:rPr lang="en-US" altLang="zh-CN" sz="3400" dirty="0">
                <a:latin typeface="+mn-lt"/>
              </a:rPr>
              <a:t>, </a:t>
            </a:r>
            <a:r>
              <a:rPr lang="en-US" altLang="zh-CN" sz="3400" dirty="0" err="1">
                <a:latin typeface="+mn-lt"/>
              </a:rPr>
              <a:t>Fengyuan</a:t>
            </a:r>
            <a:r>
              <a:rPr lang="en-US" altLang="zh-CN" sz="3400" dirty="0">
                <a:latin typeface="+mn-lt"/>
              </a:rPr>
              <a:t> </a:t>
            </a:r>
            <a:r>
              <a:rPr lang="en-US" altLang="zh-CN" sz="3400" dirty="0" err="1">
                <a:latin typeface="+mn-lt"/>
              </a:rPr>
              <a:t>Ren</a:t>
            </a:r>
            <a:r>
              <a:rPr lang="en-US" altLang="zh-CN" sz="3400" dirty="0">
                <a:latin typeface="+mn-lt"/>
              </a:rPr>
              <a:t>, and Chuang Lin, “Survey on Transport Control In Data Center Networks”, in </a:t>
            </a:r>
            <a:r>
              <a:rPr lang="en-US" altLang="zh-CN" sz="3400" b="1" i="1" dirty="0">
                <a:latin typeface="+mn-lt"/>
              </a:rPr>
              <a:t>IEEE Network</a:t>
            </a:r>
            <a:r>
              <a:rPr lang="en-US" altLang="zh-CN" sz="3400" i="1" dirty="0">
                <a:latin typeface="+mn-lt"/>
              </a:rPr>
              <a:t> Magazine</a:t>
            </a:r>
            <a:r>
              <a:rPr lang="en-US" altLang="zh-CN" sz="3400" dirty="0">
                <a:latin typeface="+mn-lt"/>
              </a:rPr>
              <a:t>,  Jul. 2013. </a:t>
            </a:r>
            <a:endParaRPr lang="en-US" altLang="zh-CN" sz="3400" b="1" dirty="0">
              <a:latin typeface="+mn-lt"/>
            </a:endParaRPr>
          </a:p>
          <a:p>
            <a:pPr marL="342900" lvl="0" indent="-342900">
              <a:buFont typeface="+mj-lt"/>
              <a:buAutoNum type="arabicPeriod" startAt="8"/>
            </a:pPr>
            <a:r>
              <a:rPr lang="en-US" altLang="zh-CN" sz="3400" b="1" u="sng" dirty="0" smtClean="0">
                <a:latin typeface="+mn-lt"/>
              </a:rPr>
              <a:t>Jiao </a:t>
            </a:r>
            <a:r>
              <a:rPr lang="en-US" altLang="zh-CN" sz="3400" b="1" u="sng" dirty="0">
                <a:latin typeface="+mn-lt"/>
              </a:rPr>
              <a:t>Zhang</a:t>
            </a:r>
            <a:r>
              <a:rPr lang="en-US" altLang="zh-CN" sz="3400" dirty="0">
                <a:latin typeface="+mn-lt"/>
              </a:rPr>
              <a:t>, </a:t>
            </a:r>
            <a:r>
              <a:rPr lang="en-US" altLang="zh-CN" sz="3400" dirty="0" err="1">
                <a:latin typeface="+mn-lt"/>
              </a:rPr>
              <a:t>Fengyuan</a:t>
            </a:r>
            <a:r>
              <a:rPr lang="en-US" altLang="zh-CN" sz="3400" dirty="0">
                <a:latin typeface="+mn-lt"/>
              </a:rPr>
              <a:t> </a:t>
            </a:r>
            <a:r>
              <a:rPr lang="en-US" altLang="zh-CN" sz="3400" dirty="0" err="1">
                <a:latin typeface="+mn-lt"/>
              </a:rPr>
              <a:t>Ren</a:t>
            </a:r>
            <a:r>
              <a:rPr lang="en-US" altLang="zh-CN" sz="3400" dirty="0">
                <a:latin typeface="+mn-lt"/>
              </a:rPr>
              <a:t>, Tao He, Chuang Lin. “Attribute-aware Data Aggregation Using Dynamic Routing in Wireless Sensor Networks”, in </a:t>
            </a:r>
            <a:r>
              <a:rPr lang="en-US" altLang="zh-CN" sz="3400" i="1" dirty="0">
                <a:latin typeface="+mn-lt"/>
              </a:rPr>
              <a:t>IEEE Int’l </a:t>
            </a:r>
            <a:r>
              <a:rPr lang="en-US" altLang="zh-CN" sz="3400" i="1" dirty="0" err="1">
                <a:latin typeface="+mn-lt"/>
              </a:rPr>
              <a:t>Symp</a:t>
            </a:r>
            <a:r>
              <a:rPr lang="en-US" altLang="zh-CN" sz="3400" i="1" dirty="0">
                <a:latin typeface="+mn-lt"/>
              </a:rPr>
              <a:t>. on A World of Wireless, Mobile and Multimedia Networks </a:t>
            </a:r>
            <a:r>
              <a:rPr lang="en-US" altLang="zh-CN" sz="3400" b="1" dirty="0">
                <a:latin typeface="+mn-lt"/>
              </a:rPr>
              <a:t>(</a:t>
            </a:r>
            <a:r>
              <a:rPr lang="en-US" altLang="zh-CN" sz="3400" b="1" i="1" dirty="0" err="1">
                <a:latin typeface="+mn-lt"/>
              </a:rPr>
              <a:t>WoWMoM</a:t>
            </a:r>
            <a:r>
              <a:rPr lang="en-US" altLang="zh-CN" sz="3400" b="1" dirty="0">
                <a:latin typeface="+mn-lt"/>
              </a:rPr>
              <a:t>)</a:t>
            </a:r>
            <a:r>
              <a:rPr lang="en-US" altLang="zh-CN" sz="3400" dirty="0">
                <a:latin typeface="+mn-lt"/>
              </a:rPr>
              <a:t>, 2010. </a:t>
            </a:r>
            <a:r>
              <a:rPr lang="en-US" altLang="zh-CN" sz="3400" dirty="0" smtClean="0">
                <a:latin typeface="+mn-lt"/>
              </a:rPr>
              <a:t>(</a:t>
            </a:r>
            <a:r>
              <a:rPr lang="en-US" altLang="zh-CN" sz="3400" dirty="0" smtClean="0">
                <a:solidFill>
                  <a:srgbClr val="FF0000"/>
                </a:solidFill>
                <a:latin typeface="+mn-lt"/>
              </a:rPr>
              <a:t>C</a:t>
            </a:r>
            <a:r>
              <a:rPr lang="zh-CN" altLang="en-US" sz="3400" dirty="0" smtClean="0">
                <a:solidFill>
                  <a:srgbClr val="FF0000"/>
                </a:solidFill>
                <a:latin typeface="+mn-lt"/>
              </a:rPr>
              <a:t>类</a:t>
            </a:r>
            <a:r>
              <a:rPr lang="en-US" altLang="zh-CN" sz="3400" dirty="0">
                <a:solidFill>
                  <a:srgbClr val="FF0000"/>
                </a:solidFill>
              </a:rPr>
              <a:t>,</a:t>
            </a:r>
            <a:r>
              <a:rPr lang="zh-CN" altLang="en-US" sz="3400" dirty="0" smtClean="0">
                <a:solidFill>
                  <a:srgbClr val="FF0000"/>
                </a:solidFill>
              </a:rPr>
              <a:t>他引</a:t>
            </a:r>
            <a:r>
              <a:rPr lang="en-US" altLang="zh-CN" sz="3400" dirty="0">
                <a:solidFill>
                  <a:srgbClr val="FF0000"/>
                </a:solidFill>
              </a:rPr>
              <a:t>5</a:t>
            </a:r>
            <a:r>
              <a:rPr lang="zh-CN" altLang="en-US" sz="3400" dirty="0" smtClean="0">
                <a:solidFill>
                  <a:srgbClr val="FF0000"/>
                </a:solidFill>
              </a:rPr>
              <a:t>次</a:t>
            </a:r>
            <a:r>
              <a:rPr lang="en-US" altLang="zh-CN" sz="3400" dirty="0" smtClean="0">
                <a:latin typeface="+mn-lt"/>
              </a:rPr>
              <a:t>)</a:t>
            </a:r>
            <a:endParaRPr lang="en-US" altLang="zh-CN" sz="3400" dirty="0">
              <a:latin typeface="+mn-lt"/>
            </a:endParaRPr>
          </a:p>
          <a:p>
            <a:pPr marL="342900" lvl="0" indent="-342900">
              <a:buFont typeface="+mj-lt"/>
              <a:buAutoNum type="arabicPeriod" startAt="8"/>
            </a:pPr>
            <a:r>
              <a:rPr lang="en-US" altLang="zh-CN" sz="3400" b="1" u="sng" dirty="0">
                <a:latin typeface="+mn-lt"/>
              </a:rPr>
              <a:t>Jiao Zhang</a:t>
            </a:r>
            <a:r>
              <a:rPr lang="en-US" altLang="zh-CN" sz="3400" dirty="0">
                <a:latin typeface="+mn-lt"/>
              </a:rPr>
              <a:t>, </a:t>
            </a:r>
            <a:r>
              <a:rPr lang="en-US" altLang="zh-CN" sz="3400" dirty="0" err="1">
                <a:latin typeface="+mn-lt"/>
              </a:rPr>
              <a:t>Qian</a:t>
            </a:r>
            <a:r>
              <a:rPr lang="en-US" altLang="zh-CN" sz="3400" dirty="0">
                <a:latin typeface="+mn-lt"/>
              </a:rPr>
              <a:t> Wu, </a:t>
            </a:r>
            <a:r>
              <a:rPr lang="en-US" altLang="zh-CN" sz="3400" dirty="0" err="1">
                <a:latin typeface="+mn-lt"/>
              </a:rPr>
              <a:t>Fengyuan</a:t>
            </a:r>
            <a:r>
              <a:rPr lang="en-US" altLang="zh-CN" sz="3400" dirty="0">
                <a:latin typeface="+mn-lt"/>
              </a:rPr>
              <a:t> </a:t>
            </a:r>
            <a:r>
              <a:rPr lang="en-US" altLang="zh-CN" sz="3400" dirty="0" err="1">
                <a:latin typeface="+mn-lt"/>
              </a:rPr>
              <a:t>Ren</a:t>
            </a:r>
            <a:r>
              <a:rPr lang="en-US" altLang="zh-CN" sz="3400" dirty="0">
                <a:latin typeface="+mn-lt"/>
              </a:rPr>
              <a:t>, Tao He, Chuang Lin. “Effective Data Aggregation Supported by Dynamic Routing in Wireless Sensor Networks”, in </a:t>
            </a:r>
            <a:r>
              <a:rPr lang="en-US" altLang="zh-CN" sz="3400" i="1" dirty="0">
                <a:latin typeface="+mn-lt"/>
              </a:rPr>
              <a:t>Proc. of IEEE Int’l Conf. on Communications </a:t>
            </a:r>
            <a:r>
              <a:rPr lang="en-US" altLang="zh-CN" sz="3400" b="1" dirty="0" smtClean="0">
                <a:latin typeface="+mn-lt"/>
              </a:rPr>
              <a:t>(</a:t>
            </a:r>
            <a:r>
              <a:rPr lang="en-US" altLang="zh-CN" sz="3400" b="1" i="1" dirty="0" smtClean="0">
                <a:latin typeface="+mn-lt"/>
              </a:rPr>
              <a:t>ICC</a:t>
            </a:r>
            <a:r>
              <a:rPr lang="en-US" altLang="zh-CN" sz="3400" b="1" dirty="0">
                <a:latin typeface="+mn-lt"/>
              </a:rPr>
              <a:t>)</a:t>
            </a:r>
            <a:r>
              <a:rPr lang="en-US" altLang="zh-CN" sz="3400" i="1" dirty="0">
                <a:latin typeface="+mn-lt"/>
              </a:rPr>
              <a:t>,</a:t>
            </a:r>
            <a:r>
              <a:rPr lang="en-US" altLang="zh-CN" sz="3400" dirty="0">
                <a:latin typeface="+mn-lt"/>
              </a:rPr>
              <a:t> 2010. </a:t>
            </a:r>
            <a:r>
              <a:rPr lang="en-US" altLang="zh-CN" sz="3400" dirty="0" smtClean="0">
                <a:latin typeface="+mn-lt"/>
              </a:rPr>
              <a:t>(</a:t>
            </a:r>
            <a:r>
              <a:rPr lang="en-US" altLang="zh-CN" sz="3400" dirty="0">
                <a:solidFill>
                  <a:srgbClr val="FF0000"/>
                </a:solidFill>
              </a:rPr>
              <a:t>C</a:t>
            </a:r>
            <a:r>
              <a:rPr lang="zh-CN" altLang="en-US" sz="3400" dirty="0" smtClean="0">
                <a:solidFill>
                  <a:srgbClr val="FF0000"/>
                </a:solidFill>
              </a:rPr>
              <a:t>类</a:t>
            </a:r>
            <a:r>
              <a:rPr lang="en-US" altLang="zh-CN" sz="3400" dirty="0" smtClean="0">
                <a:solidFill>
                  <a:srgbClr val="FF0000"/>
                </a:solidFill>
              </a:rPr>
              <a:t>,</a:t>
            </a:r>
            <a:r>
              <a:rPr lang="zh-CN" altLang="en-US" sz="3400" dirty="0" smtClean="0">
                <a:solidFill>
                  <a:srgbClr val="FF0000"/>
                </a:solidFill>
              </a:rPr>
              <a:t>他引</a:t>
            </a:r>
            <a:r>
              <a:rPr lang="en-US" altLang="zh-CN" sz="3400" dirty="0" smtClean="0">
                <a:solidFill>
                  <a:srgbClr val="FF0000"/>
                </a:solidFill>
              </a:rPr>
              <a:t>22</a:t>
            </a:r>
            <a:r>
              <a:rPr lang="zh-CN" altLang="en-US" sz="3400" dirty="0" smtClean="0">
                <a:solidFill>
                  <a:srgbClr val="FF0000"/>
                </a:solidFill>
              </a:rPr>
              <a:t>次</a:t>
            </a:r>
            <a:r>
              <a:rPr lang="en-US" altLang="zh-CN" sz="3400" dirty="0" smtClean="0">
                <a:latin typeface="+mn-lt"/>
              </a:rPr>
              <a:t>)</a:t>
            </a:r>
            <a:endParaRPr lang="en-US" altLang="zh-CN" sz="3400" dirty="0">
              <a:latin typeface="+mn-lt"/>
            </a:endParaRPr>
          </a:p>
          <a:p>
            <a:pPr marL="342900" indent="-342900">
              <a:buFont typeface="+mj-lt"/>
              <a:buAutoNum type="arabicPeriod" startAt="8"/>
            </a:pPr>
            <a:r>
              <a:rPr lang="en-US" altLang="zh-CN" sz="3400" dirty="0" err="1">
                <a:latin typeface="+mn-lt"/>
              </a:rPr>
              <a:t>Fengyuan</a:t>
            </a:r>
            <a:r>
              <a:rPr lang="en-US" altLang="zh-CN" sz="3400" dirty="0">
                <a:latin typeface="+mn-lt"/>
              </a:rPr>
              <a:t> </a:t>
            </a:r>
            <a:r>
              <a:rPr lang="en-US" altLang="zh-CN" sz="3400" dirty="0" err="1">
                <a:latin typeface="+mn-lt"/>
              </a:rPr>
              <a:t>Ren</a:t>
            </a:r>
            <a:r>
              <a:rPr lang="en-US" altLang="zh-CN" sz="3400" dirty="0">
                <a:latin typeface="+mn-lt"/>
              </a:rPr>
              <a:t>, </a:t>
            </a:r>
            <a:r>
              <a:rPr lang="en-US" altLang="zh-CN" sz="3400" dirty="0" err="1">
                <a:latin typeface="+mn-lt"/>
              </a:rPr>
              <a:t>Yinsheng</a:t>
            </a:r>
            <a:r>
              <a:rPr lang="en-US" altLang="zh-CN" sz="3400" dirty="0">
                <a:latin typeface="+mn-lt"/>
              </a:rPr>
              <a:t> </a:t>
            </a:r>
            <a:r>
              <a:rPr lang="en-US" altLang="zh-CN" sz="3400" dirty="0" err="1">
                <a:latin typeface="+mn-lt"/>
              </a:rPr>
              <a:t>Xu</a:t>
            </a:r>
            <a:r>
              <a:rPr lang="en-US" altLang="zh-CN" sz="3400" dirty="0">
                <a:latin typeface="+mn-lt"/>
              </a:rPr>
              <a:t>, </a:t>
            </a:r>
            <a:r>
              <a:rPr lang="en-US" altLang="zh-CN" sz="3400" dirty="0" err="1">
                <a:latin typeface="+mn-lt"/>
              </a:rPr>
              <a:t>Hongkun</a:t>
            </a:r>
            <a:r>
              <a:rPr lang="en-US" altLang="zh-CN" sz="3400" dirty="0">
                <a:latin typeface="+mn-lt"/>
              </a:rPr>
              <a:t> Yang, </a:t>
            </a:r>
            <a:r>
              <a:rPr lang="en-US" altLang="zh-CN" sz="3400" b="1" u="sng" dirty="0">
                <a:latin typeface="+mn-lt"/>
              </a:rPr>
              <a:t>Jiao Zhang</a:t>
            </a:r>
            <a:r>
              <a:rPr lang="en-US" altLang="zh-CN" sz="3400" dirty="0">
                <a:latin typeface="+mn-lt"/>
              </a:rPr>
              <a:t>, Chuang Lin, “Frequency-Domain Packet Scheduling with Stability Analysis for 3GPP LTE Uplink”, in </a:t>
            </a:r>
            <a:r>
              <a:rPr lang="en-US" altLang="zh-CN" sz="3400" i="1" dirty="0">
                <a:latin typeface="+mn-lt"/>
              </a:rPr>
              <a:t>IEEE Transactions on Mobile Computing </a:t>
            </a:r>
            <a:r>
              <a:rPr lang="en-US" altLang="zh-CN" sz="3400" b="1" dirty="0">
                <a:latin typeface="+mn-lt"/>
              </a:rPr>
              <a:t>(</a:t>
            </a:r>
            <a:r>
              <a:rPr lang="en-US" altLang="zh-CN" sz="3400" b="1" i="1" dirty="0">
                <a:latin typeface="+mn-lt"/>
              </a:rPr>
              <a:t>TMC</a:t>
            </a:r>
            <a:r>
              <a:rPr lang="en-US" altLang="zh-CN" sz="3400" b="1" dirty="0">
                <a:latin typeface="+mn-lt"/>
              </a:rPr>
              <a:t>)</a:t>
            </a:r>
            <a:r>
              <a:rPr lang="en-US" altLang="zh-CN" sz="3400" dirty="0">
                <a:latin typeface="+mn-lt"/>
              </a:rPr>
              <a:t>, 2012. </a:t>
            </a:r>
            <a:r>
              <a:rPr lang="en-US" altLang="zh-CN" sz="3400" dirty="0" smtClean="0">
                <a:latin typeface="+mn-lt"/>
              </a:rPr>
              <a:t>(</a:t>
            </a:r>
            <a:r>
              <a:rPr lang="en-US" altLang="zh-CN" sz="3400" dirty="0" smtClean="0">
                <a:solidFill>
                  <a:srgbClr val="FF0000"/>
                </a:solidFill>
                <a:latin typeface="+mn-lt"/>
              </a:rPr>
              <a:t>A</a:t>
            </a:r>
            <a:r>
              <a:rPr lang="zh-CN" altLang="en-US" sz="3400" dirty="0" smtClean="0">
                <a:solidFill>
                  <a:srgbClr val="FF0000"/>
                </a:solidFill>
                <a:latin typeface="+mn-lt"/>
              </a:rPr>
              <a:t>类</a:t>
            </a:r>
            <a:r>
              <a:rPr lang="en-US" altLang="zh-CN" sz="3400" dirty="0" smtClean="0">
                <a:latin typeface="+mn-lt"/>
              </a:rPr>
              <a:t>) </a:t>
            </a:r>
            <a:endParaRPr lang="en-US" altLang="zh-CN" sz="3400" b="1" dirty="0">
              <a:latin typeface="+mn-lt"/>
            </a:endParaRPr>
          </a:p>
          <a:p>
            <a:pPr marL="342900" lvl="0" indent="-342900">
              <a:buFont typeface="+mj-lt"/>
              <a:buAutoNum type="arabicPeriod" startAt="8"/>
            </a:pPr>
            <a:r>
              <a:rPr lang="en-US" altLang="zh-CN" sz="3400" dirty="0" err="1" smtClean="0">
                <a:latin typeface="+mn-lt"/>
              </a:rPr>
              <a:t>Hongkun</a:t>
            </a:r>
            <a:r>
              <a:rPr lang="en-US" altLang="zh-CN" sz="3400" dirty="0" smtClean="0">
                <a:latin typeface="+mn-lt"/>
              </a:rPr>
              <a:t> </a:t>
            </a:r>
            <a:r>
              <a:rPr lang="en-US" altLang="zh-CN" sz="3400" dirty="0">
                <a:latin typeface="+mn-lt"/>
              </a:rPr>
              <a:t>Yang, </a:t>
            </a:r>
            <a:r>
              <a:rPr lang="en-US" altLang="zh-CN" sz="3400" dirty="0" err="1">
                <a:latin typeface="+mn-lt"/>
              </a:rPr>
              <a:t>Fengyuan</a:t>
            </a:r>
            <a:r>
              <a:rPr lang="en-US" altLang="zh-CN" sz="3400" dirty="0">
                <a:latin typeface="+mn-lt"/>
              </a:rPr>
              <a:t> </a:t>
            </a:r>
            <a:r>
              <a:rPr lang="en-US" altLang="zh-CN" sz="3400" dirty="0" err="1">
                <a:latin typeface="+mn-lt"/>
              </a:rPr>
              <a:t>Ren</a:t>
            </a:r>
            <a:r>
              <a:rPr lang="en-US" altLang="zh-CN" sz="3400" dirty="0">
                <a:latin typeface="+mn-lt"/>
              </a:rPr>
              <a:t>, Chuang Lin, </a:t>
            </a:r>
            <a:r>
              <a:rPr lang="en-US" altLang="zh-CN" sz="3400" b="1" u="sng" dirty="0">
                <a:latin typeface="+mn-lt"/>
              </a:rPr>
              <a:t>Jiao Zhang</a:t>
            </a:r>
            <a:r>
              <a:rPr lang="en-US" altLang="zh-CN" sz="3400" dirty="0">
                <a:latin typeface="+mn-lt"/>
              </a:rPr>
              <a:t>. “Frequency-Domain Packet Scheduling for 3GPP LTE Uplink”, in </a:t>
            </a:r>
            <a:r>
              <a:rPr lang="en-US" altLang="zh-CN" sz="3400" i="1" dirty="0">
                <a:latin typeface="+mn-lt"/>
              </a:rPr>
              <a:t>Proc. of IEEE Int’l Conf. on Computer Communications </a:t>
            </a:r>
            <a:r>
              <a:rPr lang="en-US" altLang="zh-CN" sz="3400" b="1" dirty="0">
                <a:latin typeface="+mn-lt"/>
              </a:rPr>
              <a:t>(</a:t>
            </a:r>
            <a:r>
              <a:rPr lang="en-US" altLang="zh-CN" sz="3400" b="1" i="1" dirty="0">
                <a:latin typeface="+mn-lt"/>
              </a:rPr>
              <a:t>INFOCOM</a:t>
            </a:r>
            <a:r>
              <a:rPr lang="en-US" altLang="zh-CN" sz="3400" b="1" dirty="0">
                <a:latin typeface="+mn-lt"/>
              </a:rPr>
              <a:t>)</a:t>
            </a:r>
            <a:r>
              <a:rPr lang="en-US" altLang="zh-CN" sz="3400" i="1" dirty="0">
                <a:latin typeface="+mn-lt"/>
              </a:rPr>
              <a:t>, </a:t>
            </a:r>
            <a:r>
              <a:rPr lang="en-US" altLang="zh-CN" sz="3400" dirty="0">
                <a:latin typeface="+mn-lt"/>
              </a:rPr>
              <a:t>2010. </a:t>
            </a:r>
            <a:r>
              <a:rPr lang="en-US" altLang="zh-CN" sz="3400" dirty="0" smtClean="0">
                <a:latin typeface="+mn-lt"/>
              </a:rPr>
              <a:t>(</a:t>
            </a:r>
            <a:r>
              <a:rPr lang="en-US" altLang="zh-CN" sz="3400" dirty="0" smtClean="0">
                <a:solidFill>
                  <a:srgbClr val="FF0000"/>
                </a:solidFill>
                <a:latin typeface="+mn-lt"/>
              </a:rPr>
              <a:t>A</a:t>
            </a:r>
            <a:r>
              <a:rPr lang="zh-CN" altLang="en-US" sz="3400" dirty="0" smtClean="0">
                <a:solidFill>
                  <a:srgbClr val="FF0000"/>
                </a:solidFill>
                <a:latin typeface="+mn-lt"/>
              </a:rPr>
              <a:t>类</a:t>
            </a:r>
            <a:r>
              <a:rPr lang="en-US" altLang="zh-CN" sz="3400" dirty="0" smtClean="0">
                <a:latin typeface="+mn-lt"/>
              </a:rPr>
              <a:t>)</a:t>
            </a:r>
          </a:p>
          <a:p>
            <a:pPr marL="342900" lvl="0" indent="-342900">
              <a:buFont typeface="+mj-lt"/>
              <a:buAutoNum type="arabicPeriod" startAt="8"/>
            </a:pPr>
            <a:r>
              <a:rPr lang="en-US" altLang="zh-CN" sz="3400" dirty="0" smtClean="0">
                <a:latin typeface="+mn-lt"/>
              </a:rPr>
              <a:t>Ran </a:t>
            </a:r>
            <a:r>
              <a:rPr lang="en-US" altLang="zh-CN" sz="3400" dirty="0" err="1" smtClean="0">
                <a:latin typeface="+mn-lt"/>
              </a:rPr>
              <a:t>Shu</a:t>
            </a:r>
            <a:r>
              <a:rPr lang="en-US" altLang="zh-CN" sz="3400" dirty="0" smtClean="0">
                <a:latin typeface="+mn-lt"/>
              </a:rPr>
              <a:t>, Jiao Zhang, </a:t>
            </a:r>
            <a:r>
              <a:rPr lang="en-US" altLang="zh-CN" sz="3400" dirty="0" err="1" smtClean="0">
                <a:latin typeface="+mn-lt"/>
              </a:rPr>
              <a:t>Fengyuan</a:t>
            </a:r>
            <a:r>
              <a:rPr lang="en-US" altLang="zh-CN" sz="3400" dirty="0" smtClean="0">
                <a:latin typeface="+mn-lt"/>
              </a:rPr>
              <a:t> </a:t>
            </a:r>
            <a:r>
              <a:rPr lang="en-US" altLang="zh-CN" sz="3400" dirty="0" err="1" smtClean="0">
                <a:latin typeface="+mn-lt"/>
              </a:rPr>
              <a:t>Ren</a:t>
            </a:r>
            <a:r>
              <a:rPr lang="en-US" altLang="zh-CN" sz="3400" dirty="0" smtClean="0">
                <a:latin typeface="+mn-lt"/>
              </a:rPr>
              <a:t>, Chuang Lin. “</a:t>
            </a:r>
            <a:r>
              <a:rPr lang="en-US" altLang="zh-CN" sz="3400" dirty="0" err="1" smtClean="0">
                <a:latin typeface="+mn-lt"/>
              </a:rPr>
              <a:t>Analysing</a:t>
            </a:r>
            <a:r>
              <a:rPr lang="en-US" altLang="zh-CN" sz="3400" dirty="0" smtClean="0">
                <a:latin typeface="+mn-lt"/>
              </a:rPr>
              <a:t> Convergence of Quantized Congestion Notification in Data Center Ethernet”, in Proc. of IEEE/ACM </a:t>
            </a:r>
            <a:r>
              <a:rPr lang="en-US" altLang="zh-CN" sz="3400" dirty="0" err="1" smtClean="0">
                <a:latin typeface="+mn-lt"/>
              </a:rPr>
              <a:t>IWQoS</a:t>
            </a:r>
            <a:r>
              <a:rPr lang="en-US" altLang="zh-CN" sz="3400" dirty="0" smtClean="0">
                <a:latin typeface="+mn-lt"/>
              </a:rPr>
              <a:t>, 2014. (</a:t>
            </a:r>
            <a:r>
              <a:rPr lang="en-US" altLang="zh-CN" sz="3200" dirty="0">
                <a:solidFill>
                  <a:srgbClr val="FF0000"/>
                </a:solidFill>
              </a:rPr>
              <a:t>B</a:t>
            </a:r>
            <a:r>
              <a:rPr lang="zh-CN" altLang="en-US" sz="3200" dirty="0">
                <a:solidFill>
                  <a:srgbClr val="FF0000"/>
                </a:solidFill>
              </a:rPr>
              <a:t>类</a:t>
            </a:r>
            <a:r>
              <a:rPr lang="en-US" altLang="zh-CN" sz="3400" dirty="0" smtClean="0">
                <a:latin typeface="+mn-lt"/>
              </a:rPr>
              <a:t>)</a:t>
            </a:r>
            <a:endParaRPr lang="en-US" altLang="zh-CN" sz="3400" dirty="0">
              <a:latin typeface="+mn-lt"/>
            </a:endParaRPr>
          </a:p>
          <a:p>
            <a:endParaRPr kumimoji="1" lang="zh-CN" altLang="en-US" dirty="0"/>
          </a:p>
          <a:p>
            <a:endParaRPr kumimoji="1" lang="zh-CN" altLang="en-US" dirty="0"/>
          </a:p>
        </p:txBody>
      </p:sp>
    </p:spTree>
    <p:extLst>
      <p:ext uri="{BB962C8B-B14F-4D97-AF65-F5344CB8AC3E}">
        <p14:creationId xmlns:p14="http://schemas.microsoft.com/office/powerpoint/2010/main" val="62446918"/>
      </p:ext>
    </p:extLst>
  </p:cSld>
  <p:clrMapOvr>
    <a:masterClrMapping/>
  </p:clrMapOvr>
  <p:transition>
    <p:fade thruBlk="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2204864"/>
            <a:ext cx="7344816" cy="1938992"/>
          </a:xfrm>
          <a:prstGeom prst="rect">
            <a:avLst/>
          </a:prstGeom>
          <a:noFill/>
        </p:spPr>
        <p:txBody>
          <a:bodyPr wrap="square" rtlCol="0">
            <a:spAutoFit/>
          </a:bodyPr>
          <a:lstStyle/>
          <a:p>
            <a:r>
              <a:rPr lang="zh-CN" altLang="en-US" sz="5400" dirty="0" smtClean="0">
                <a:latin typeface="Adobe 楷体 Std R" pitchFamily="18" charset="-122"/>
                <a:ea typeface="Adobe 楷体 Std R" pitchFamily="18" charset="-122"/>
              </a:rPr>
              <a:t>恳请各位老师批评指正！</a:t>
            </a:r>
            <a:endParaRPr lang="en-US" altLang="zh-CN" sz="5400" dirty="0" smtClean="0">
              <a:latin typeface="Adobe 楷体 Std R" pitchFamily="18" charset="-122"/>
              <a:ea typeface="Adobe 楷体 Std R" pitchFamily="18" charset="-122"/>
            </a:endParaRPr>
          </a:p>
          <a:p>
            <a:pPr algn="ctr"/>
            <a:r>
              <a:rPr lang="zh-CN" altLang="en-US" sz="6600" dirty="0" smtClean="0">
                <a:latin typeface="Adobe 楷体 Std R" pitchFamily="18" charset="-122"/>
                <a:ea typeface="Adobe 楷体 Std R" pitchFamily="18" charset="-122"/>
              </a:rPr>
              <a:t>谢谢！</a:t>
            </a:r>
            <a:endParaRPr lang="zh-CN" altLang="en-US" sz="6600" dirty="0">
              <a:latin typeface="Adobe 楷体 Std R" pitchFamily="18" charset="-122"/>
              <a:ea typeface="Adobe 楷体 Std R" pitchFamily="18" charset="-122"/>
            </a:endParaRPr>
          </a:p>
        </p:txBody>
      </p:sp>
    </p:spTree>
    <p:extLst>
      <p:ext uri="{BB962C8B-B14F-4D97-AF65-F5344CB8AC3E}">
        <p14:creationId xmlns:p14="http://schemas.microsoft.com/office/powerpoint/2010/main" val="3571826392"/>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研究问题</a:t>
            </a:r>
          </a:p>
        </p:txBody>
      </p:sp>
      <p:sp>
        <p:nvSpPr>
          <p:cNvPr id="3" name="内容占位符 2"/>
          <p:cNvSpPr>
            <a:spLocks noGrp="1"/>
          </p:cNvSpPr>
          <p:nvPr>
            <p:ph sz="quarter" idx="1"/>
          </p:nvPr>
        </p:nvSpPr>
        <p:spPr/>
        <p:txBody>
          <a:bodyPr/>
          <a:lstStyle/>
          <a:p>
            <a:r>
              <a:rPr kumimoji="1" lang="zh-CN" altLang="en-US" dirty="0" smtClean="0"/>
              <a:t>短流高延迟问题</a:t>
            </a:r>
            <a:endParaRPr kumimoji="1" lang="en-US" altLang="zh-CN" dirty="0" smtClean="0"/>
          </a:p>
          <a:p>
            <a:pPr lvl="1"/>
            <a:r>
              <a:rPr lang="zh-CN" altLang="en-US" dirty="0" smtClean="0"/>
              <a:t>短流延时需求</a:t>
            </a:r>
            <a:endParaRPr lang="en-US" altLang="zh-CN" dirty="0" smtClean="0"/>
          </a:p>
          <a:p>
            <a:pPr lvl="2"/>
            <a:r>
              <a:rPr lang="en-US" altLang="zh-CN" dirty="0"/>
              <a:t>99%</a:t>
            </a:r>
            <a:r>
              <a:rPr lang="zh-CN" altLang="en-US" dirty="0"/>
              <a:t>的请求需要在</a:t>
            </a:r>
            <a:r>
              <a:rPr lang="en-US" altLang="zh-CN" dirty="0"/>
              <a:t>300ms</a:t>
            </a:r>
          </a:p>
          <a:p>
            <a:pPr lvl="2">
              <a:buNone/>
            </a:pPr>
            <a:r>
              <a:rPr lang="zh-CN" altLang="en-US" dirty="0"/>
              <a:t>   内完成 </a:t>
            </a:r>
            <a:r>
              <a:rPr lang="en-US" altLang="zh-CN" sz="1200" b="1" dirty="0">
                <a:solidFill>
                  <a:schemeClr val="accent2">
                    <a:lumMod val="75000"/>
                  </a:schemeClr>
                </a:solidFill>
                <a:latin typeface="宋体" pitchFamily="2" charset="-122"/>
                <a:ea typeface="宋体" pitchFamily="2" charset="-122"/>
              </a:rPr>
              <a:t>[Dynamo, SOSP 2007</a:t>
            </a:r>
            <a:r>
              <a:rPr lang="en-US" altLang="zh-CN" sz="1200" b="1" dirty="0" smtClean="0">
                <a:solidFill>
                  <a:schemeClr val="accent2">
                    <a:lumMod val="75000"/>
                  </a:schemeClr>
                </a:solidFill>
                <a:latin typeface="宋体" pitchFamily="2" charset="-122"/>
                <a:ea typeface="宋体" pitchFamily="2" charset="-122"/>
              </a:rPr>
              <a:t>]</a:t>
            </a:r>
            <a:endParaRPr lang="en-US" altLang="zh-CN" dirty="0"/>
          </a:p>
          <a:p>
            <a:pPr lvl="2"/>
            <a:r>
              <a:rPr lang="zh-CN" altLang="en-US" dirty="0"/>
              <a:t>延时每增加</a:t>
            </a:r>
            <a:r>
              <a:rPr lang="en-US" altLang="zh-CN" dirty="0"/>
              <a:t>100ms, </a:t>
            </a:r>
            <a:r>
              <a:rPr lang="zh-CN" altLang="en-US" dirty="0"/>
              <a:t>业务减</a:t>
            </a:r>
            <a:endParaRPr lang="en-US" altLang="zh-CN" dirty="0"/>
          </a:p>
          <a:p>
            <a:pPr lvl="2">
              <a:buNone/>
            </a:pPr>
            <a:r>
              <a:rPr lang="zh-CN" altLang="en-US" dirty="0"/>
              <a:t>    少</a:t>
            </a:r>
            <a:r>
              <a:rPr lang="en-US" altLang="zh-CN" dirty="0"/>
              <a:t>1% </a:t>
            </a:r>
            <a:r>
              <a:rPr lang="en-US" altLang="zh-CN" sz="1200" b="1" dirty="0">
                <a:solidFill>
                  <a:schemeClr val="accent2">
                    <a:lumMod val="75000"/>
                  </a:schemeClr>
                </a:solidFill>
                <a:latin typeface="宋体" pitchFamily="2" charset="-122"/>
                <a:ea typeface="宋体" pitchFamily="2" charset="-122"/>
              </a:rPr>
              <a:t>[D3</a:t>
            </a:r>
            <a:r>
              <a:rPr lang="zh-CN" altLang="en-US" sz="1200" b="1" dirty="0">
                <a:solidFill>
                  <a:schemeClr val="accent2">
                    <a:lumMod val="75000"/>
                  </a:schemeClr>
                </a:solidFill>
                <a:latin typeface="宋体" pitchFamily="2" charset="-122"/>
                <a:ea typeface="宋体" pitchFamily="2" charset="-122"/>
              </a:rPr>
              <a:t>，</a:t>
            </a:r>
            <a:r>
              <a:rPr lang="en-US" altLang="zh-CN" sz="1200" b="1" dirty="0">
                <a:solidFill>
                  <a:schemeClr val="accent2">
                    <a:lumMod val="75000"/>
                  </a:schemeClr>
                </a:solidFill>
                <a:latin typeface="宋体" pitchFamily="2" charset="-122"/>
                <a:ea typeface="宋体" pitchFamily="2" charset="-122"/>
              </a:rPr>
              <a:t>SIGCOMM 2010]</a:t>
            </a:r>
          </a:p>
          <a:p>
            <a:pPr lvl="1"/>
            <a:endParaRPr lang="en-US" altLang="zh-CN" dirty="0" smtClean="0"/>
          </a:p>
          <a:p>
            <a:pPr lvl="1"/>
            <a:r>
              <a:rPr lang="en-US" altLang="zh-CN" dirty="0" smtClean="0"/>
              <a:t>TCP</a:t>
            </a:r>
            <a:r>
              <a:rPr lang="zh-CN" altLang="en-US" dirty="0" smtClean="0"/>
              <a:t>不能满足短流延时需求</a:t>
            </a:r>
            <a:endParaRPr lang="en-US" altLang="zh-CN" dirty="0" smtClean="0"/>
          </a:p>
          <a:p>
            <a:pPr lvl="2"/>
            <a:r>
              <a:rPr kumimoji="1" lang="zh-CN" altLang="en-US" dirty="0" smtClean="0"/>
              <a:t>短流可能只包含几个包</a:t>
            </a:r>
            <a:r>
              <a:rPr kumimoji="1" lang="en-US" altLang="zh-CN" dirty="0" smtClean="0"/>
              <a:t> </a:t>
            </a:r>
            <a:r>
              <a:rPr lang="en-US" altLang="zh-CN" sz="1200" b="1" dirty="0" smtClean="0">
                <a:solidFill>
                  <a:schemeClr val="accent2">
                    <a:lumMod val="75000"/>
                  </a:schemeClr>
                </a:solidFill>
                <a:latin typeface="宋体" pitchFamily="2" charset="-122"/>
                <a:ea typeface="宋体" pitchFamily="2" charset="-122"/>
              </a:rPr>
              <a:t>[DCTCP</a:t>
            </a:r>
            <a:r>
              <a:rPr lang="zh-CN" altLang="en-US" sz="1200" b="1" dirty="0" smtClean="0">
                <a:solidFill>
                  <a:schemeClr val="accent2">
                    <a:lumMod val="75000"/>
                  </a:schemeClr>
                </a:solidFill>
                <a:latin typeface="宋体" pitchFamily="2" charset="-122"/>
                <a:ea typeface="宋体" pitchFamily="2" charset="-122"/>
              </a:rPr>
              <a:t>，</a:t>
            </a:r>
            <a:r>
              <a:rPr lang="en-US" altLang="zh-CN" sz="1200" b="1" dirty="0">
                <a:solidFill>
                  <a:schemeClr val="accent2">
                    <a:lumMod val="75000"/>
                  </a:schemeClr>
                </a:solidFill>
                <a:latin typeface="宋体" pitchFamily="2" charset="-122"/>
                <a:ea typeface="宋体" pitchFamily="2" charset="-122"/>
              </a:rPr>
              <a:t>SIGCOMM </a:t>
            </a:r>
            <a:r>
              <a:rPr lang="en-US" altLang="zh-CN" sz="1200" b="1" dirty="0" smtClean="0">
                <a:solidFill>
                  <a:schemeClr val="accent2">
                    <a:lumMod val="75000"/>
                  </a:schemeClr>
                </a:solidFill>
                <a:latin typeface="宋体" pitchFamily="2" charset="-122"/>
                <a:ea typeface="宋体" pitchFamily="2" charset="-122"/>
              </a:rPr>
              <a:t>2009]</a:t>
            </a:r>
            <a:endParaRPr kumimoji="1" lang="en-US" altLang="zh-CN" sz="1200" dirty="0"/>
          </a:p>
          <a:p>
            <a:pPr lvl="2"/>
            <a:r>
              <a:rPr kumimoji="1" lang="en-US" altLang="zh-CN" dirty="0"/>
              <a:t>TCP</a:t>
            </a:r>
            <a:r>
              <a:rPr kumimoji="1" lang="zh-CN" altLang="en-US" dirty="0"/>
              <a:t>收敛慢：短流一直处于慢启动阶段</a:t>
            </a:r>
            <a:endParaRPr kumimoji="1" lang="en-US" altLang="zh-CN" dirty="0"/>
          </a:p>
          <a:p>
            <a:pPr lvl="2"/>
            <a:r>
              <a:rPr kumimoji="1" lang="en-US" altLang="zh-CN" dirty="0"/>
              <a:t>TCP</a:t>
            </a:r>
            <a:r>
              <a:rPr kumimoji="1" lang="zh-CN" altLang="en-US" dirty="0"/>
              <a:t>丢包驱动</a:t>
            </a:r>
            <a:r>
              <a:rPr kumimoji="1" lang="zh-CN" altLang="en-US" dirty="0" smtClean="0"/>
              <a:t>：恢复丢失</a:t>
            </a:r>
            <a:r>
              <a:rPr kumimoji="1" lang="zh-CN" altLang="en-US" dirty="0"/>
              <a:t>包有时间开销</a:t>
            </a:r>
            <a:endParaRPr kumimoji="1" lang="en-US" altLang="zh-CN" dirty="0"/>
          </a:p>
          <a:p>
            <a:endParaRPr kumimoji="1" lang="zh-CN" altLang="en-US" dirty="0"/>
          </a:p>
        </p:txBody>
      </p:sp>
      <p:cxnSp>
        <p:nvCxnSpPr>
          <p:cNvPr id="15" name="直线连接符 14"/>
          <p:cNvCxnSpPr/>
          <p:nvPr/>
        </p:nvCxnSpPr>
        <p:spPr>
          <a:xfrm flipV="1">
            <a:off x="5214867" y="4572701"/>
            <a:ext cx="3459233" cy="19286"/>
          </a:xfrm>
          <a:prstGeom prst="line">
            <a:avLst/>
          </a:prstGeom>
          <a:ln>
            <a:solidFill>
              <a:srgbClr val="000000"/>
            </a:solidFill>
            <a:tailEnd type="triangle" w="lg"/>
          </a:ln>
        </p:spPr>
        <p:style>
          <a:lnRef idx="2">
            <a:schemeClr val="accent1"/>
          </a:lnRef>
          <a:fillRef idx="0">
            <a:schemeClr val="accent1"/>
          </a:fillRef>
          <a:effectRef idx="1">
            <a:schemeClr val="accent1"/>
          </a:effectRef>
          <a:fontRef idx="minor">
            <a:schemeClr val="tx1"/>
          </a:fontRef>
        </p:style>
      </p:cxnSp>
      <p:cxnSp>
        <p:nvCxnSpPr>
          <p:cNvPr id="16" name="直线连接符 15"/>
          <p:cNvCxnSpPr>
            <a:stCxn id="17" idx="0"/>
          </p:cNvCxnSpPr>
          <p:nvPr/>
        </p:nvCxnSpPr>
        <p:spPr>
          <a:xfrm flipV="1">
            <a:off x="5214867" y="1974835"/>
            <a:ext cx="13330" cy="2617153"/>
          </a:xfrm>
          <a:prstGeom prst="line">
            <a:avLst/>
          </a:prstGeom>
          <a:ln>
            <a:solidFill>
              <a:srgbClr val="000000"/>
            </a:solidFill>
            <a:tailEnd type="triangle" w="lg"/>
          </a:ln>
        </p:spPr>
        <p:style>
          <a:lnRef idx="2">
            <a:schemeClr val="accent1"/>
          </a:lnRef>
          <a:fillRef idx="0">
            <a:schemeClr val="accent1"/>
          </a:fillRef>
          <a:effectRef idx="1">
            <a:schemeClr val="accent1"/>
          </a:effectRef>
          <a:fontRef idx="minor">
            <a:schemeClr val="tx1"/>
          </a:fontRef>
        </p:style>
      </p:cxnSp>
      <p:sp>
        <p:nvSpPr>
          <p:cNvPr id="17" name="任意形状 16"/>
          <p:cNvSpPr/>
          <p:nvPr/>
        </p:nvSpPr>
        <p:spPr>
          <a:xfrm>
            <a:off x="5214867" y="1974833"/>
            <a:ext cx="3459233" cy="2617155"/>
          </a:xfrm>
          <a:custGeom>
            <a:avLst/>
            <a:gdLst>
              <a:gd name="connsiteX0" fmla="*/ 0 w 3232387"/>
              <a:gd name="connsiteY0" fmla="*/ 1174661 h 1174661"/>
              <a:gd name="connsiteX1" fmla="*/ 1077462 w 3232387"/>
              <a:gd name="connsiteY1" fmla="*/ 751298 h 1174661"/>
              <a:gd name="connsiteX2" fmla="*/ 1519992 w 3232387"/>
              <a:gd name="connsiteY2" fmla="*/ 791 h 1174661"/>
              <a:gd name="connsiteX3" fmla="*/ 1808598 w 3232387"/>
              <a:gd name="connsiteY3" fmla="*/ 597348 h 1174661"/>
              <a:gd name="connsiteX4" fmla="*/ 2116444 w 3232387"/>
              <a:gd name="connsiteY4" fmla="*/ 97010 h 1174661"/>
              <a:gd name="connsiteX5" fmla="*/ 2385810 w 3232387"/>
              <a:gd name="connsiteY5" fmla="*/ 578104 h 1174661"/>
              <a:gd name="connsiteX6" fmla="*/ 2712896 w 3232387"/>
              <a:gd name="connsiteY6" fmla="*/ 97010 h 1174661"/>
              <a:gd name="connsiteX7" fmla="*/ 2905300 w 3232387"/>
              <a:gd name="connsiteY7" fmla="*/ 539616 h 1174661"/>
              <a:gd name="connsiteX8" fmla="*/ 3232387 w 3232387"/>
              <a:gd name="connsiteY8" fmla="*/ 77766 h 117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32387" h="1174661">
                <a:moveTo>
                  <a:pt x="0" y="1174661"/>
                </a:moveTo>
                <a:cubicBezTo>
                  <a:pt x="412065" y="1060802"/>
                  <a:pt x="824130" y="946943"/>
                  <a:pt x="1077462" y="751298"/>
                </a:cubicBezTo>
                <a:cubicBezTo>
                  <a:pt x="1330794" y="555653"/>
                  <a:pt x="1398136" y="26449"/>
                  <a:pt x="1519992" y="791"/>
                </a:cubicBezTo>
                <a:cubicBezTo>
                  <a:pt x="1641848" y="-24867"/>
                  <a:pt x="1709189" y="581312"/>
                  <a:pt x="1808598" y="597348"/>
                </a:cubicBezTo>
                <a:cubicBezTo>
                  <a:pt x="1908007" y="613384"/>
                  <a:pt x="2020242" y="100217"/>
                  <a:pt x="2116444" y="97010"/>
                </a:cubicBezTo>
                <a:cubicBezTo>
                  <a:pt x="2212646" y="93803"/>
                  <a:pt x="2286401" y="578104"/>
                  <a:pt x="2385810" y="578104"/>
                </a:cubicBezTo>
                <a:cubicBezTo>
                  <a:pt x="2485219" y="578104"/>
                  <a:pt x="2626314" y="103425"/>
                  <a:pt x="2712896" y="97010"/>
                </a:cubicBezTo>
                <a:cubicBezTo>
                  <a:pt x="2799478" y="90595"/>
                  <a:pt x="2818718" y="542823"/>
                  <a:pt x="2905300" y="539616"/>
                </a:cubicBezTo>
                <a:cubicBezTo>
                  <a:pt x="2991882" y="536409"/>
                  <a:pt x="3232387" y="77766"/>
                  <a:pt x="3232387" y="77766"/>
                </a:cubicBezTo>
              </a:path>
            </a:pathLst>
          </a:cu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8" name="矩形 17"/>
          <p:cNvSpPr/>
          <p:nvPr/>
        </p:nvSpPr>
        <p:spPr>
          <a:xfrm>
            <a:off x="5214867" y="1585183"/>
            <a:ext cx="293304" cy="185329"/>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19" name="矩形 18"/>
          <p:cNvSpPr/>
          <p:nvPr/>
        </p:nvSpPr>
        <p:spPr>
          <a:xfrm>
            <a:off x="5548782" y="1580950"/>
            <a:ext cx="293304" cy="185329"/>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20" name="矩形 19"/>
          <p:cNvSpPr/>
          <p:nvPr/>
        </p:nvSpPr>
        <p:spPr>
          <a:xfrm>
            <a:off x="5889115" y="1580950"/>
            <a:ext cx="293304" cy="185329"/>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21" name="矩形 20"/>
          <p:cNvSpPr/>
          <p:nvPr/>
        </p:nvSpPr>
        <p:spPr>
          <a:xfrm>
            <a:off x="6220982" y="1580950"/>
            <a:ext cx="293304" cy="185329"/>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22" name="矩形 21"/>
          <p:cNvSpPr/>
          <p:nvPr/>
        </p:nvSpPr>
        <p:spPr>
          <a:xfrm>
            <a:off x="6554267" y="1576874"/>
            <a:ext cx="293304" cy="185329"/>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23" name="矩形 22"/>
          <p:cNvSpPr/>
          <p:nvPr/>
        </p:nvSpPr>
        <p:spPr>
          <a:xfrm>
            <a:off x="6889071" y="1576715"/>
            <a:ext cx="293304" cy="185329"/>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4" name="文本框 3"/>
          <p:cNvSpPr txBox="1"/>
          <p:nvPr/>
        </p:nvSpPr>
        <p:spPr>
          <a:xfrm>
            <a:off x="4305300" y="1483583"/>
            <a:ext cx="673100" cy="369332"/>
          </a:xfrm>
          <a:prstGeom prst="rect">
            <a:avLst/>
          </a:prstGeom>
          <a:noFill/>
        </p:spPr>
        <p:txBody>
          <a:bodyPr wrap="square" rtlCol="0">
            <a:spAutoFit/>
          </a:bodyPr>
          <a:lstStyle/>
          <a:p>
            <a:r>
              <a:rPr kumimoji="1" lang="zh-CN" altLang="en-US" dirty="0" smtClean="0"/>
              <a:t>短流</a:t>
            </a:r>
            <a:endParaRPr kumimoji="1" lang="zh-CN" altLang="en-US" dirty="0"/>
          </a:p>
        </p:txBody>
      </p:sp>
      <p:sp>
        <p:nvSpPr>
          <p:cNvPr id="14" name="文本框 13"/>
          <p:cNvSpPr txBox="1"/>
          <p:nvPr/>
        </p:nvSpPr>
        <p:spPr>
          <a:xfrm>
            <a:off x="5130800" y="2347183"/>
            <a:ext cx="673100" cy="369332"/>
          </a:xfrm>
          <a:prstGeom prst="rect">
            <a:avLst/>
          </a:prstGeom>
          <a:noFill/>
        </p:spPr>
        <p:txBody>
          <a:bodyPr wrap="square" rtlCol="0">
            <a:spAutoFit/>
          </a:bodyPr>
          <a:lstStyle/>
          <a:p>
            <a:r>
              <a:rPr kumimoji="1" lang="zh-CN" altLang="en-US" dirty="0" smtClean="0"/>
              <a:t>窗口</a:t>
            </a:r>
            <a:endParaRPr kumimoji="1" lang="zh-CN" altLang="en-US" dirty="0"/>
          </a:p>
        </p:txBody>
      </p:sp>
    </p:spTree>
    <p:extLst>
      <p:ext uri="{BB962C8B-B14F-4D97-AF65-F5344CB8AC3E}">
        <p14:creationId xmlns:p14="http://schemas.microsoft.com/office/powerpoint/2010/main" val="330548835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0" nodeType="clickEffect">
                                  <p:stCondLst>
                                    <p:cond delay="0"/>
                                  </p:stCondLst>
                                  <p:childTnLst>
                                    <p:animMotion origin="layout" path="M 3.79712E-6 3.63847E-6 L 0.01059 0.42433 " pathEditMode="relative" rAng="0" ptsTypes="AA">
                                      <p:cBhvr>
                                        <p:cTn id="30" dur="1000" fill="hold"/>
                                        <p:tgtEl>
                                          <p:spTgt spid="18"/>
                                        </p:tgtEl>
                                        <p:attrNameLst>
                                          <p:attrName>ppt_x</p:attrName>
                                          <p:attrName>ppt_y</p:attrName>
                                        </p:attrNameLst>
                                      </p:cBhvr>
                                      <p:rCtr x="521" y="21205"/>
                                    </p:animMotion>
                                  </p:childTnLst>
                                </p:cTn>
                              </p:par>
                            </p:childTnLst>
                          </p:cTn>
                        </p:par>
                        <p:par>
                          <p:cTn id="31" fill="hold">
                            <p:stCondLst>
                              <p:cond delay="1000"/>
                            </p:stCondLst>
                            <p:childTnLst>
                              <p:par>
                                <p:cTn id="32" presetID="0" presetClass="path" presetSubtype="0" accel="50000" decel="50000" fill="hold" grpId="0" nodeType="afterEffect">
                                  <p:stCondLst>
                                    <p:cond delay="0"/>
                                  </p:stCondLst>
                                  <p:childTnLst>
                                    <p:animMotion origin="layout" path="M 3.15095E-6 2.15527E-6 L 0.02379 0.4248 " pathEditMode="relative" rAng="0" ptsTypes="AA">
                                      <p:cBhvr>
                                        <p:cTn id="33" dur="1000" fill="hold"/>
                                        <p:tgtEl>
                                          <p:spTgt spid="19"/>
                                        </p:tgtEl>
                                        <p:attrNameLst>
                                          <p:attrName>ppt_x</p:attrName>
                                          <p:attrName>ppt_y</p:attrName>
                                        </p:attrNameLst>
                                      </p:cBhvr>
                                      <p:rCtr x="1181" y="21228"/>
                                    </p:animMotion>
                                  </p:childTnLst>
                                </p:cTn>
                              </p:par>
                              <p:par>
                                <p:cTn id="34" presetID="0" presetClass="path" presetSubtype="0" accel="50000" decel="50000" fill="hold" grpId="0" nodeType="withEffect">
                                  <p:stCondLst>
                                    <p:cond delay="0"/>
                                  </p:stCondLst>
                                  <p:childTnLst>
                                    <p:animMotion origin="layout" path="M -9.20618E-8 -2.5956E-6 L -0.01372 0.38795 " pathEditMode="relative" rAng="0" ptsTypes="AA">
                                      <p:cBhvr>
                                        <p:cTn id="35" dur="1000" fill="hold"/>
                                        <p:tgtEl>
                                          <p:spTgt spid="20"/>
                                        </p:tgtEl>
                                        <p:attrNameLst>
                                          <p:attrName>ppt_x</p:attrName>
                                          <p:attrName>ppt_y</p:attrName>
                                        </p:attrNameLst>
                                      </p:cBhvr>
                                      <p:rCtr x="-695" y="19397"/>
                                    </p:animMotion>
                                  </p:childTnLst>
                                </p:cTn>
                              </p:par>
                            </p:childTnLst>
                          </p:cTn>
                        </p:par>
                        <p:par>
                          <p:cTn id="36" fill="hold">
                            <p:stCondLst>
                              <p:cond delay="2000"/>
                            </p:stCondLst>
                            <p:childTnLst>
                              <p:par>
                                <p:cTn id="37" presetID="0" presetClass="path" presetSubtype="0" accel="50000" decel="50000" fill="hold" grpId="0" nodeType="afterEffect">
                                  <p:stCondLst>
                                    <p:cond delay="0"/>
                                  </p:stCondLst>
                                  <p:childTnLst>
                                    <p:animMotion origin="layout" path="M -1.9003E-6 -2.5956E-6 L 0.00018 0.42457 " pathEditMode="relative" rAng="0" ptsTypes="AA">
                                      <p:cBhvr>
                                        <p:cTn id="38" dur="1000" fill="hold"/>
                                        <p:tgtEl>
                                          <p:spTgt spid="21"/>
                                        </p:tgtEl>
                                        <p:attrNameLst>
                                          <p:attrName>ppt_x</p:attrName>
                                          <p:attrName>ppt_y</p:attrName>
                                        </p:attrNameLst>
                                      </p:cBhvr>
                                      <p:rCtr x="0" y="21228"/>
                                    </p:animMotion>
                                  </p:childTnLst>
                                </p:cTn>
                              </p:par>
                              <p:par>
                                <p:cTn id="39" presetID="0" presetClass="path" presetSubtype="0" accel="50000" decel="50000" fill="hold" grpId="0" nodeType="withEffect">
                                  <p:stCondLst>
                                    <p:cond delay="0"/>
                                  </p:stCondLst>
                                  <p:childTnLst>
                                    <p:animMotion origin="layout" path="M -1.44172E-6 2.15527E-6 L -0.03717 0.38748 " pathEditMode="relative" rAng="0" ptsTypes="AA">
                                      <p:cBhvr>
                                        <p:cTn id="40" dur="1000" fill="hold"/>
                                        <p:tgtEl>
                                          <p:spTgt spid="22"/>
                                        </p:tgtEl>
                                        <p:attrNameLst>
                                          <p:attrName>ppt_x</p:attrName>
                                          <p:attrName>ppt_y</p:attrName>
                                        </p:attrNameLst>
                                      </p:cBhvr>
                                      <p:rCtr x="-1859" y="19374"/>
                                    </p:animMotion>
                                  </p:childTnLst>
                                </p:cTn>
                              </p:par>
                              <p:par>
                                <p:cTn id="41" presetID="0" presetClass="path" presetSubtype="0" accel="50000" decel="50000" fill="hold" grpId="0" nodeType="withEffect">
                                  <p:stCondLst>
                                    <p:cond delay="0"/>
                                  </p:stCondLst>
                                  <p:childTnLst>
                                    <p:animMotion origin="layout" path="M -9.83151E-7 -2.5956E-6 L -0.07469 0.35064 " pathEditMode="relative" rAng="0" ptsTypes="AA">
                                      <p:cBhvr>
                                        <p:cTn id="42" dur="1000" fill="hold"/>
                                        <p:tgtEl>
                                          <p:spTgt spid="23"/>
                                        </p:tgtEl>
                                        <p:attrNameLst>
                                          <p:attrName>ppt_x</p:attrName>
                                          <p:attrName>ppt_y</p:attrName>
                                        </p:attrNameLst>
                                      </p:cBhvr>
                                      <p:rCtr x="-3735" y="1752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4"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研究问题</a:t>
            </a:r>
            <a:endParaRPr lang="zh-CN" altLang="en-US" dirty="0"/>
          </a:p>
        </p:txBody>
      </p:sp>
      <p:sp>
        <p:nvSpPr>
          <p:cNvPr id="3" name="内容占位符 2"/>
          <p:cNvSpPr>
            <a:spLocks noGrp="1"/>
          </p:cNvSpPr>
          <p:nvPr>
            <p:ph sz="quarter" idx="1"/>
          </p:nvPr>
        </p:nvSpPr>
        <p:spPr/>
        <p:txBody>
          <a:bodyPr/>
          <a:lstStyle/>
          <a:p>
            <a:r>
              <a:rPr lang="zh-CN" altLang="en-US" dirty="0" smtClean="0"/>
              <a:t>虚拟机实时迁移时业务</a:t>
            </a:r>
            <a:r>
              <a:rPr lang="en-US" altLang="zh-CN" dirty="0" smtClean="0"/>
              <a:t>SLA</a:t>
            </a:r>
            <a:r>
              <a:rPr lang="zh-CN" altLang="en-US" dirty="0" smtClean="0"/>
              <a:t>问题</a:t>
            </a:r>
            <a:endParaRPr lang="en-US" altLang="zh-CN" sz="1200" dirty="0" smtClean="0">
              <a:solidFill>
                <a:schemeClr val="accent2">
                  <a:lumMod val="75000"/>
                </a:schemeClr>
              </a:solidFill>
              <a:latin typeface="宋体" pitchFamily="2" charset="-122"/>
              <a:ea typeface="宋体" pitchFamily="2" charset="-122"/>
              <a:cs typeface="+mn-cs"/>
            </a:endParaRPr>
          </a:p>
          <a:p>
            <a:pPr lvl="1"/>
            <a:r>
              <a:rPr lang="zh-CN" altLang="en-US" dirty="0" smtClean="0"/>
              <a:t>亚马逊</a:t>
            </a:r>
            <a:r>
              <a:rPr lang="en-US" altLang="zh-CN" dirty="0" smtClean="0"/>
              <a:t>EC2</a:t>
            </a:r>
            <a:r>
              <a:rPr lang="zh-CN" altLang="en-US" dirty="0" smtClean="0"/>
              <a:t>平台每年正常运行时间需大于</a:t>
            </a:r>
            <a:r>
              <a:rPr lang="en-US" altLang="zh-CN" dirty="0" smtClean="0"/>
              <a:t>99.95%</a:t>
            </a:r>
            <a:endParaRPr lang="en-US" altLang="zh-CN" dirty="0"/>
          </a:p>
          <a:p>
            <a:pPr lvl="1"/>
            <a:r>
              <a:rPr lang="zh-CN" altLang="en-US" dirty="0" smtClean="0"/>
              <a:t>虚拟机实时迁移总迁移时间和宕机时间影响业务的响应时间</a:t>
            </a:r>
            <a:r>
              <a:rPr lang="en-US" altLang="zh-CN" sz="1200" b="1" dirty="0" smtClean="0">
                <a:solidFill>
                  <a:schemeClr val="accent2">
                    <a:lumMod val="75000"/>
                  </a:schemeClr>
                </a:solidFill>
                <a:latin typeface="宋体" pitchFamily="2" charset="-122"/>
                <a:ea typeface="宋体" pitchFamily="2" charset="-122"/>
                <a:cs typeface="+mn-cs"/>
              </a:rPr>
              <a:t>[NSDI 2005]</a:t>
            </a:r>
          </a:p>
          <a:p>
            <a:pPr lvl="2"/>
            <a:endParaRPr lang="en-US" altLang="zh-CN" sz="1200" b="1" dirty="0" smtClean="0">
              <a:solidFill>
                <a:schemeClr val="accent2">
                  <a:lumMod val="75000"/>
                </a:schemeClr>
              </a:solidFill>
              <a:latin typeface="宋体" pitchFamily="2" charset="-122"/>
              <a:ea typeface="宋体" pitchFamily="2" charset="-122"/>
              <a:cs typeface="+mn-cs"/>
            </a:endParaRPr>
          </a:p>
        </p:txBody>
      </p:sp>
      <p:sp>
        <p:nvSpPr>
          <p:cNvPr id="27" name="圆角矩形 26"/>
          <p:cNvSpPr/>
          <p:nvPr/>
        </p:nvSpPr>
        <p:spPr>
          <a:xfrm>
            <a:off x="492827" y="3455309"/>
            <a:ext cx="1546664" cy="1028501"/>
          </a:xfrm>
          <a:prstGeom prst="roundRect">
            <a:avLst/>
          </a:prstGeom>
          <a:solidFill>
            <a:schemeClr val="accent2"/>
          </a:solidFill>
          <a:ln/>
        </p:spPr>
        <p:style>
          <a:lnRef idx="1">
            <a:schemeClr val="accent1"/>
          </a:lnRef>
          <a:fillRef idx="3">
            <a:schemeClr val="accent1"/>
          </a:fillRef>
          <a:effectRef idx="2">
            <a:schemeClr val="accent1"/>
          </a:effectRef>
          <a:fontRef idx="minor">
            <a:schemeClr val="lt1"/>
          </a:fontRef>
        </p:style>
        <p:txBody>
          <a:bodyPr/>
          <a:lstStyle/>
          <a:p>
            <a:r>
              <a:rPr lang="en-US" altLang="zh-CN" dirty="0"/>
              <a:t> </a:t>
            </a:r>
            <a:r>
              <a:rPr lang="en-US" altLang="zh-CN" dirty="0" smtClean="0"/>
              <a:t> </a:t>
            </a:r>
            <a:r>
              <a:rPr lang="zh-CN" altLang="en-US" sz="2400" b="1" dirty="0" smtClean="0">
                <a:solidFill>
                  <a:schemeClr val="tx1"/>
                </a:solidFill>
              </a:rPr>
              <a:t>虚拟机</a:t>
            </a:r>
            <a:endParaRPr lang="zh-CN" altLang="en-US" sz="2400" b="1" dirty="0">
              <a:solidFill>
                <a:schemeClr val="tx1"/>
              </a:solidFill>
            </a:endParaRPr>
          </a:p>
        </p:txBody>
      </p:sp>
      <p:pic>
        <p:nvPicPr>
          <p:cNvPr id="28" name="图片 27" descr="59A2F3B0-8D66-461C-90E5-EA957C7C575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247" y="3987934"/>
            <a:ext cx="1320800" cy="292100"/>
          </a:xfrm>
          <a:prstGeom prst="rect">
            <a:avLst/>
          </a:prstGeom>
        </p:spPr>
      </p:pic>
      <p:sp>
        <p:nvSpPr>
          <p:cNvPr id="29" name="圆角矩形 28"/>
          <p:cNvSpPr/>
          <p:nvPr/>
        </p:nvSpPr>
        <p:spPr>
          <a:xfrm>
            <a:off x="4166246" y="3455309"/>
            <a:ext cx="1546664" cy="990014"/>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r>
              <a:rPr lang="en-US" altLang="zh-CN" dirty="0"/>
              <a:t> </a:t>
            </a:r>
            <a:r>
              <a:rPr lang="en-US" altLang="zh-CN" dirty="0" smtClean="0"/>
              <a:t> </a:t>
            </a:r>
            <a:r>
              <a:rPr lang="zh-CN" altLang="en-US" sz="2400" b="1" dirty="0" smtClean="0">
                <a:solidFill>
                  <a:schemeClr val="tx1"/>
                </a:solidFill>
              </a:rPr>
              <a:t>虚拟机</a:t>
            </a:r>
            <a:endParaRPr lang="zh-CN" altLang="en-US" sz="2400" b="1" dirty="0">
              <a:solidFill>
                <a:schemeClr val="tx1"/>
              </a:solidFill>
            </a:endParaRPr>
          </a:p>
        </p:txBody>
      </p:sp>
      <p:pic>
        <p:nvPicPr>
          <p:cNvPr id="30" name="图片 29" descr="59A2F3B0-8D66-461C-90E5-EA957C7C575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6666" y="3949446"/>
            <a:ext cx="1320800" cy="292100"/>
          </a:xfrm>
          <a:prstGeom prst="rect">
            <a:avLst/>
          </a:prstGeom>
        </p:spPr>
      </p:pic>
      <p:sp>
        <p:nvSpPr>
          <p:cNvPr id="31" name="虚尾箭头 30"/>
          <p:cNvSpPr/>
          <p:nvPr/>
        </p:nvSpPr>
        <p:spPr>
          <a:xfrm>
            <a:off x="2116479" y="3743970"/>
            <a:ext cx="1962517" cy="455648"/>
          </a:xfrm>
          <a:prstGeom prst="stripedRightArrow">
            <a:avLst/>
          </a:prstGeom>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32" name="矩形 31"/>
          <p:cNvSpPr/>
          <p:nvPr/>
        </p:nvSpPr>
        <p:spPr>
          <a:xfrm>
            <a:off x="545527" y="4591910"/>
            <a:ext cx="1436244" cy="449967"/>
          </a:xfrm>
          <a:prstGeom prst="rect">
            <a:avLst/>
          </a:prstGeom>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zh-CN" altLang="en-US" sz="2400" b="1" dirty="0" smtClean="0">
                <a:solidFill>
                  <a:schemeClr val="tx1"/>
                </a:solidFill>
              </a:rPr>
              <a:t>源主机</a:t>
            </a:r>
            <a:endParaRPr lang="zh-CN" altLang="en-US" sz="2400" b="1" dirty="0">
              <a:solidFill>
                <a:schemeClr val="tx1"/>
              </a:solidFill>
            </a:endParaRPr>
          </a:p>
        </p:txBody>
      </p:sp>
      <p:sp>
        <p:nvSpPr>
          <p:cNvPr id="33" name="矩形 32"/>
          <p:cNvSpPr/>
          <p:nvPr/>
        </p:nvSpPr>
        <p:spPr>
          <a:xfrm>
            <a:off x="4218946" y="4557814"/>
            <a:ext cx="1436244" cy="449967"/>
          </a:xfrm>
          <a:prstGeom prst="rect">
            <a:avLst/>
          </a:prstGeom>
          <a:solidFill>
            <a:srgbClr val="7F7F7F"/>
          </a:solidFill>
          <a:ln/>
        </p:spPr>
        <p:style>
          <a:lnRef idx="1">
            <a:schemeClr val="accent1"/>
          </a:lnRef>
          <a:fillRef idx="3">
            <a:schemeClr val="accent1"/>
          </a:fillRef>
          <a:effectRef idx="2">
            <a:schemeClr val="accent1"/>
          </a:effectRef>
          <a:fontRef idx="minor">
            <a:schemeClr val="lt1"/>
          </a:fontRef>
        </p:style>
        <p:txBody>
          <a:bodyPr/>
          <a:lstStyle/>
          <a:p>
            <a:pPr algn="ctr"/>
            <a:r>
              <a:rPr lang="zh-CN" altLang="en-US" sz="2400" b="1" dirty="0" smtClean="0">
                <a:solidFill>
                  <a:schemeClr val="tx1"/>
                </a:solidFill>
              </a:rPr>
              <a:t>目的主机</a:t>
            </a:r>
            <a:endParaRPr lang="zh-CN" altLang="en-US" sz="2400" b="1" dirty="0">
              <a:solidFill>
                <a:schemeClr val="tx1"/>
              </a:solidFill>
            </a:endParaRPr>
          </a:p>
        </p:txBody>
      </p:sp>
      <p:sp>
        <p:nvSpPr>
          <p:cNvPr id="34" name="右中括号 33"/>
          <p:cNvSpPr/>
          <p:nvPr/>
        </p:nvSpPr>
        <p:spPr>
          <a:xfrm rot="16200000">
            <a:off x="3291648" y="4630393"/>
            <a:ext cx="304800" cy="822960"/>
          </a:xfrm>
          <a:prstGeom prst="rightBracket">
            <a:avLst/>
          </a:prstGeom>
          <a:ln/>
          <a:scene3d>
            <a:camera prst="orthographicFront">
              <a:rot lat="0" lon="5400000" rev="0"/>
            </a:camera>
            <a:lightRig rig="threePt" dir="t"/>
          </a:scene3d>
        </p:spPr>
        <p:style>
          <a:lnRef idx="2">
            <a:schemeClr val="accent1"/>
          </a:lnRef>
          <a:fillRef idx="0">
            <a:schemeClr val="accent1"/>
          </a:fillRef>
          <a:effectRef idx="1">
            <a:schemeClr val="accent1"/>
          </a:effectRef>
          <a:fontRef idx="minor">
            <a:schemeClr val="tx1"/>
          </a:fontRef>
        </p:style>
        <p:txBody>
          <a:bodyPr/>
          <a:lstStyle/>
          <a:p>
            <a:endParaRPr lang="zh-CN" altLang="en-US"/>
          </a:p>
        </p:txBody>
      </p:sp>
      <p:sp>
        <p:nvSpPr>
          <p:cNvPr id="35" name="右中括号 34"/>
          <p:cNvSpPr/>
          <p:nvPr/>
        </p:nvSpPr>
        <p:spPr>
          <a:xfrm rot="5400000">
            <a:off x="3019061" y="3354206"/>
            <a:ext cx="170350" cy="3554479"/>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36" name="燕尾形 35"/>
          <p:cNvSpPr/>
          <p:nvPr/>
        </p:nvSpPr>
        <p:spPr>
          <a:xfrm>
            <a:off x="1924545" y="5414418"/>
            <a:ext cx="2654684" cy="673979"/>
          </a:xfrm>
          <a:prstGeom prst="chevron">
            <a:avLst/>
          </a:prstGeom>
          <a:ln/>
        </p:spPr>
        <p:style>
          <a:lnRef idx="1">
            <a:schemeClr val="accent1"/>
          </a:lnRef>
          <a:fillRef idx="3">
            <a:schemeClr val="accent1"/>
          </a:fillRef>
          <a:effectRef idx="2">
            <a:schemeClr val="accent1"/>
          </a:effectRef>
          <a:fontRef idx="minor">
            <a:schemeClr val="lt1"/>
          </a:fontRef>
        </p:style>
        <p:txBody>
          <a:bodyPr/>
          <a:lstStyle/>
          <a:p>
            <a:pPr algn="ctr"/>
            <a:r>
              <a:rPr lang="zh-CN" altLang="en-US" b="1" dirty="0" smtClean="0">
                <a:solidFill>
                  <a:srgbClr val="000000"/>
                </a:solidFill>
                <a:latin typeface="华文中宋"/>
                <a:ea typeface="华文中宋"/>
                <a:cs typeface="华文中宋"/>
              </a:rPr>
              <a:t>预拷贝</a:t>
            </a:r>
            <a:endParaRPr lang="en-US" altLang="zh-CN" b="1" dirty="0" smtClean="0">
              <a:solidFill>
                <a:srgbClr val="000000"/>
              </a:solidFill>
              <a:latin typeface="华文中宋"/>
              <a:ea typeface="华文中宋"/>
              <a:cs typeface="华文中宋"/>
            </a:endParaRPr>
          </a:p>
          <a:p>
            <a:pPr algn="ctr"/>
            <a:r>
              <a:rPr lang="zh-CN" altLang="en-US" b="1" dirty="0" smtClean="0">
                <a:solidFill>
                  <a:srgbClr val="000000"/>
                </a:solidFill>
                <a:latin typeface="华文中宋"/>
                <a:ea typeface="华文中宋"/>
                <a:cs typeface="华文中宋"/>
              </a:rPr>
              <a:t>阶段</a:t>
            </a:r>
            <a:endParaRPr lang="zh-CN" altLang="en-US" b="1" dirty="0">
              <a:solidFill>
                <a:srgbClr val="000000"/>
              </a:solidFill>
              <a:latin typeface="华文中宋"/>
              <a:ea typeface="华文中宋"/>
              <a:cs typeface="华文中宋"/>
            </a:endParaRPr>
          </a:p>
        </p:txBody>
      </p:sp>
      <p:sp>
        <p:nvSpPr>
          <p:cNvPr id="37" name="燕尾形 36"/>
          <p:cNvSpPr/>
          <p:nvPr/>
        </p:nvSpPr>
        <p:spPr>
          <a:xfrm>
            <a:off x="4378055" y="5414418"/>
            <a:ext cx="1388460" cy="673979"/>
          </a:xfrm>
          <a:prstGeom prst="chevron">
            <a:avLst/>
          </a:prstGeom>
          <a:ln/>
        </p:spPr>
        <p:style>
          <a:lnRef idx="1">
            <a:schemeClr val="accent1"/>
          </a:lnRef>
          <a:fillRef idx="3">
            <a:schemeClr val="accent1"/>
          </a:fillRef>
          <a:effectRef idx="2">
            <a:schemeClr val="accent1"/>
          </a:effectRef>
          <a:fontRef idx="minor">
            <a:schemeClr val="lt1"/>
          </a:fontRef>
        </p:style>
        <p:txBody>
          <a:bodyPr/>
          <a:lstStyle/>
          <a:p>
            <a:r>
              <a:rPr lang="zh-CN" altLang="en-US" b="1" dirty="0" smtClean="0">
                <a:solidFill>
                  <a:schemeClr val="tx1"/>
                </a:solidFill>
                <a:latin typeface="华文中宋"/>
                <a:ea typeface="华文中宋"/>
                <a:cs typeface="华文中宋"/>
              </a:rPr>
              <a:t>停机拷贝</a:t>
            </a:r>
            <a:endParaRPr lang="zh-CN" altLang="en-US" b="1" dirty="0">
              <a:solidFill>
                <a:schemeClr val="tx1"/>
              </a:solidFill>
              <a:latin typeface="华文中宋"/>
              <a:ea typeface="华文中宋"/>
              <a:cs typeface="华文中宋"/>
            </a:endParaRPr>
          </a:p>
        </p:txBody>
      </p:sp>
      <p:sp>
        <p:nvSpPr>
          <p:cNvPr id="38" name="燕尾形 37"/>
          <p:cNvSpPr/>
          <p:nvPr/>
        </p:nvSpPr>
        <p:spPr>
          <a:xfrm>
            <a:off x="615722" y="5410385"/>
            <a:ext cx="1463396" cy="716501"/>
          </a:xfrm>
          <a:prstGeom prst="chevron">
            <a:avLst/>
          </a:prstGeom>
          <a:ln/>
        </p:spPr>
        <p:style>
          <a:lnRef idx="1">
            <a:schemeClr val="accent1"/>
          </a:lnRef>
          <a:fillRef idx="3">
            <a:schemeClr val="accent1"/>
          </a:fillRef>
          <a:effectRef idx="2">
            <a:schemeClr val="accent1"/>
          </a:effectRef>
          <a:fontRef idx="minor">
            <a:schemeClr val="lt1"/>
          </a:fontRef>
        </p:style>
        <p:txBody>
          <a:bodyPr/>
          <a:lstStyle/>
          <a:p>
            <a:r>
              <a:rPr lang="zh-CN" altLang="en-US" b="1" dirty="0" smtClean="0">
                <a:solidFill>
                  <a:schemeClr val="tx1"/>
                </a:solidFill>
                <a:latin typeface="华文中宋"/>
                <a:ea typeface="华文中宋"/>
                <a:cs typeface="华文中宋"/>
              </a:rPr>
              <a:t>迁移之前</a:t>
            </a:r>
            <a:endParaRPr lang="zh-CN" altLang="en-US" b="1" dirty="0">
              <a:solidFill>
                <a:schemeClr val="tx1"/>
              </a:solidFill>
              <a:latin typeface="华文中宋"/>
              <a:ea typeface="华文中宋"/>
              <a:cs typeface="华文中宋"/>
            </a:endParaRPr>
          </a:p>
        </p:txBody>
      </p:sp>
      <p:sp>
        <p:nvSpPr>
          <p:cNvPr id="39" name="燕尾形 38"/>
          <p:cNvSpPr/>
          <p:nvPr/>
        </p:nvSpPr>
        <p:spPr>
          <a:xfrm>
            <a:off x="1773067" y="5344185"/>
            <a:ext cx="3993449" cy="782701"/>
          </a:xfrm>
          <a:prstGeom prst="chevron">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en-US" altLang="zh-CN" dirty="0" smtClean="0">
              <a:solidFill>
                <a:srgbClr val="FF0000"/>
              </a:solidFill>
            </a:endParaRPr>
          </a:p>
          <a:p>
            <a:r>
              <a:rPr lang="en-US" altLang="zh-CN" dirty="0" smtClean="0">
                <a:solidFill>
                  <a:srgbClr val="FF0000"/>
                </a:solidFill>
              </a:rPr>
              <a:t>               </a:t>
            </a:r>
            <a:endParaRPr lang="zh-CN" altLang="en-US" sz="2400" b="1" dirty="0">
              <a:solidFill>
                <a:srgbClr val="FF0000"/>
              </a:solidFill>
            </a:endParaRPr>
          </a:p>
        </p:txBody>
      </p:sp>
      <p:sp>
        <p:nvSpPr>
          <p:cNvPr id="40" name="燕尾形 39"/>
          <p:cNvSpPr/>
          <p:nvPr/>
        </p:nvSpPr>
        <p:spPr>
          <a:xfrm>
            <a:off x="4275108" y="5337219"/>
            <a:ext cx="1491407" cy="820791"/>
          </a:xfrm>
          <a:prstGeom prst="chevron">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zh-CN" altLang="en-US" sz="2400" b="1" dirty="0">
              <a:solidFill>
                <a:srgbClr val="FF0000"/>
              </a:solidFill>
            </a:endParaRPr>
          </a:p>
        </p:txBody>
      </p:sp>
      <p:sp>
        <p:nvSpPr>
          <p:cNvPr id="41" name="文本框 40"/>
          <p:cNvSpPr txBox="1"/>
          <p:nvPr/>
        </p:nvSpPr>
        <p:spPr>
          <a:xfrm>
            <a:off x="2732233" y="6234985"/>
            <a:ext cx="2412364" cy="400110"/>
          </a:xfrm>
          <a:prstGeom prst="rect">
            <a:avLst/>
          </a:prstGeom>
          <a:noFill/>
        </p:spPr>
        <p:txBody>
          <a:bodyPr wrap="square" rtlCol="0">
            <a:spAutoFit/>
          </a:bodyPr>
          <a:lstStyle/>
          <a:p>
            <a:r>
              <a:rPr lang="zh-CN" altLang="en-US" sz="2000" b="1" dirty="0" smtClean="0">
                <a:solidFill>
                  <a:srgbClr val="FF0000"/>
                </a:solidFill>
                <a:latin typeface="华文中宋"/>
                <a:ea typeface="华文中宋"/>
                <a:cs typeface="华文中宋"/>
              </a:rPr>
              <a:t>总迁移时间</a:t>
            </a:r>
            <a:endParaRPr lang="zh-CN" altLang="en-US" sz="2000" b="1" dirty="0">
              <a:solidFill>
                <a:srgbClr val="FF0000"/>
              </a:solidFill>
              <a:latin typeface="华文中宋"/>
              <a:ea typeface="华文中宋"/>
              <a:cs typeface="华文中宋"/>
            </a:endParaRPr>
          </a:p>
        </p:txBody>
      </p:sp>
      <p:sp>
        <p:nvSpPr>
          <p:cNvPr id="42" name="文本框 41"/>
          <p:cNvSpPr txBox="1"/>
          <p:nvPr/>
        </p:nvSpPr>
        <p:spPr>
          <a:xfrm>
            <a:off x="4361961" y="6215741"/>
            <a:ext cx="1327594" cy="400110"/>
          </a:xfrm>
          <a:prstGeom prst="rect">
            <a:avLst/>
          </a:prstGeom>
          <a:noFill/>
        </p:spPr>
        <p:txBody>
          <a:bodyPr wrap="square" rtlCol="0">
            <a:spAutoFit/>
          </a:bodyPr>
          <a:lstStyle/>
          <a:p>
            <a:r>
              <a:rPr lang="zh-CN" altLang="en-US" sz="2000" b="1" dirty="0" smtClean="0">
                <a:solidFill>
                  <a:srgbClr val="FF0000"/>
                </a:solidFill>
                <a:latin typeface="华文中宋"/>
                <a:ea typeface="华文中宋"/>
                <a:cs typeface="华文中宋"/>
              </a:rPr>
              <a:t>宕机时间</a:t>
            </a:r>
            <a:endParaRPr lang="zh-CN" altLang="en-US" sz="2000" b="1" dirty="0">
              <a:solidFill>
                <a:srgbClr val="FF0000"/>
              </a:solidFill>
              <a:latin typeface="华文中宋"/>
              <a:ea typeface="华文中宋"/>
              <a:cs typeface="华文中宋"/>
            </a:endParaRPr>
          </a:p>
        </p:txBody>
      </p:sp>
      <p:pic>
        <p:nvPicPr>
          <p:cNvPr id="21" name="Picture 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89555" y="3607749"/>
            <a:ext cx="3328272" cy="2691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椭圆 5"/>
          <p:cNvSpPr/>
          <p:nvPr/>
        </p:nvSpPr>
        <p:spPr>
          <a:xfrm>
            <a:off x="8311854" y="3928690"/>
            <a:ext cx="774426" cy="1708221"/>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6" name="文本框 25"/>
          <p:cNvSpPr txBox="1"/>
          <p:nvPr/>
        </p:nvSpPr>
        <p:spPr>
          <a:xfrm>
            <a:off x="6811102" y="3184381"/>
            <a:ext cx="2206725" cy="400110"/>
          </a:xfrm>
          <a:prstGeom prst="rect">
            <a:avLst/>
          </a:prstGeom>
          <a:noFill/>
        </p:spPr>
        <p:txBody>
          <a:bodyPr wrap="square" rtlCol="0">
            <a:spAutoFit/>
          </a:bodyPr>
          <a:lstStyle/>
          <a:p>
            <a:r>
              <a:rPr lang="zh-CN" altLang="en-US" sz="2000" b="1" dirty="0" smtClean="0">
                <a:solidFill>
                  <a:srgbClr val="FF0000"/>
                </a:solidFill>
                <a:latin typeface="华文中宋"/>
                <a:ea typeface="华文中宋"/>
                <a:cs typeface="华文中宋"/>
              </a:rPr>
              <a:t>频繁的带宽变化</a:t>
            </a:r>
            <a:endParaRPr lang="zh-CN" altLang="en-US" sz="2000" b="1" dirty="0">
              <a:solidFill>
                <a:srgbClr val="FF0000"/>
              </a:solidFill>
              <a:latin typeface="华文中宋"/>
              <a:ea typeface="华文中宋"/>
              <a:cs typeface="华文中宋"/>
            </a:endParaRPr>
          </a:p>
        </p:txBody>
      </p:sp>
    </p:spTree>
    <p:extLst>
      <p:ext uri="{BB962C8B-B14F-4D97-AF65-F5344CB8AC3E}">
        <p14:creationId xmlns:p14="http://schemas.microsoft.com/office/powerpoint/2010/main" val="186250205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0"/>
                                        </p:tgtEl>
                                        <p:attrNameLst>
                                          <p:attrName>style.visibility</p:attrName>
                                        </p:attrNameLst>
                                      </p:cBhvr>
                                      <p:to>
                                        <p:strVal val="visible"/>
                                      </p:to>
                                    </p:set>
                                  </p:childTnLst>
                                </p:cTn>
                              </p:par>
                              <p:par>
                                <p:cTn id="14" presetID="1" presetClass="exit" presetSubtype="0" fill="hold" grpId="1" nodeType="withEffect">
                                  <p:stCondLst>
                                    <p:cond delay="0"/>
                                  </p:stCondLst>
                                  <p:childTnLst>
                                    <p:set>
                                      <p:cBhvr>
                                        <p:cTn id="15" dur="1" fill="hold">
                                          <p:stCondLst>
                                            <p:cond delay="0"/>
                                          </p:stCondLst>
                                        </p:cTn>
                                        <p:tgtEl>
                                          <p:spTgt spid="39"/>
                                        </p:tgtEl>
                                        <p:attrNameLst>
                                          <p:attrName>style.visibility</p:attrName>
                                        </p:attrNameLst>
                                      </p:cBhvr>
                                      <p:to>
                                        <p:strVal val="hidden"/>
                                      </p:to>
                                    </p:set>
                                  </p:childTnLst>
                                </p:cTn>
                              </p:par>
                              <p:par>
                                <p:cTn id="16" presetID="1" presetClass="entr" presetSubtype="0"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childTnLst>
                                </p:cTn>
                              </p:par>
                              <p:par>
                                <p:cTn id="18" presetID="1" presetClass="exit" presetSubtype="0" fill="hold" grpId="1" nodeType="withEffect">
                                  <p:stCondLst>
                                    <p:cond delay="0"/>
                                  </p:stCondLst>
                                  <p:childTnLst>
                                    <p:set>
                                      <p:cBhvr>
                                        <p:cTn id="19" dur="1" fill="hold">
                                          <p:stCondLst>
                                            <p:cond delay="0"/>
                                          </p:stCondLst>
                                        </p:cTn>
                                        <p:tgtEl>
                                          <p:spTgt spid="41"/>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blinds(horizontal)">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40" grpId="0" animBg="1"/>
      <p:bldP spid="41" grpId="0"/>
      <p:bldP spid="41" grpId="1"/>
      <p:bldP spid="42" grpId="0"/>
      <p:bldP spid="6" grpId="0" animBg="1"/>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研究问题</a:t>
            </a:r>
            <a:endParaRPr lang="zh-CN" altLang="en-US" dirty="0"/>
          </a:p>
        </p:txBody>
      </p:sp>
      <p:cxnSp>
        <p:nvCxnSpPr>
          <p:cNvPr id="13" name="Straight Arrow Connector 66"/>
          <p:cNvCxnSpPr/>
          <p:nvPr/>
        </p:nvCxnSpPr>
        <p:spPr>
          <a:xfrm flipH="1">
            <a:off x="1073524" y="2051219"/>
            <a:ext cx="423977" cy="431068"/>
          </a:xfrm>
          <a:prstGeom prst="straightConnector1">
            <a:avLst/>
          </a:prstGeom>
          <a:ln w="19050" cmpd="sng">
            <a:solidFill>
              <a:srgbClr val="000000"/>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67"/>
          <p:cNvCxnSpPr>
            <a:stCxn id="30" idx="4"/>
            <a:endCxn id="29" idx="0"/>
          </p:cNvCxnSpPr>
          <p:nvPr/>
        </p:nvCxnSpPr>
        <p:spPr>
          <a:xfrm flipH="1">
            <a:off x="1496528" y="2219736"/>
            <a:ext cx="973" cy="262551"/>
          </a:xfrm>
          <a:prstGeom prst="straightConnector1">
            <a:avLst/>
          </a:prstGeom>
          <a:ln w="19050" cmpd="sng">
            <a:solidFill>
              <a:srgbClr val="000000"/>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68"/>
          <p:cNvCxnSpPr/>
          <p:nvPr/>
        </p:nvCxnSpPr>
        <p:spPr>
          <a:xfrm>
            <a:off x="1497500" y="2051219"/>
            <a:ext cx="428839" cy="431068"/>
          </a:xfrm>
          <a:prstGeom prst="straightConnector1">
            <a:avLst/>
          </a:prstGeom>
          <a:ln w="19050" cmpd="sng">
            <a:solidFill>
              <a:srgbClr val="000000"/>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sp>
        <p:nvSpPr>
          <p:cNvPr id="16" name="Oval 69"/>
          <p:cNvSpPr>
            <a:spLocks noChangeArrowheads="1"/>
          </p:cNvSpPr>
          <p:nvPr/>
        </p:nvSpPr>
        <p:spPr bwMode="auto">
          <a:xfrm>
            <a:off x="1291347" y="4216800"/>
            <a:ext cx="387025" cy="369620"/>
          </a:xfrm>
          <a:prstGeom prst="ellipse">
            <a:avLst/>
          </a:prstGeom>
          <a:solidFill>
            <a:schemeClr val="bg1"/>
          </a:solidFill>
          <a:ln w="19050" cmpd="sng">
            <a:solidFill>
              <a:srgbClr val="000000"/>
            </a:solidFill>
            <a:round/>
            <a:headEnd/>
            <a:tailEnd/>
          </a:ln>
          <a:effectLst>
            <a:outerShdw dist="25401" dir="2700000" algn="tl" rotWithShape="0">
              <a:srgbClr val="808080">
                <a:alpha val="39999"/>
              </a:srgbClr>
            </a:outerShdw>
          </a:effectLst>
        </p:spPr>
        <p:txBody>
          <a:bodyPr lIns="0" tIns="0" rIns="0" bIns="0" anchor="ctr"/>
          <a:lstStyle/>
          <a:p>
            <a:pPr algn="ctr"/>
            <a:endParaRPr lang="zh-CN" altLang="zh-CN" baseline="-25000">
              <a:solidFill>
                <a:srgbClr val="000000"/>
              </a:solidFill>
              <a:latin typeface="Corbel" pitchFamily="34" charset="0"/>
            </a:endParaRPr>
          </a:p>
        </p:txBody>
      </p:sp>
      <p:cxnSp>
        <p:nvCxnSpPr>
          <p:cNvPr id="17" name="Straight Arrow Connector 70"/>
          <p:cNvCxnSpPr>
            <a:endCxn id="16" idx="1"/>
          </p:cNvCxnSpPr>
          <p:nvPr/>
        </p:nvCxnSpPr>
        <p:spPr>
          <a:xfrm>
            <a:off x="1061854" y="3991490"/>
            <a:ext cx="286865" cy="279310"/>
          </a:xfrm>
          <a:prstGeom prst="straightConnector1">
            <a:avLst/>
          </a:prstGeom>
          <a:ln w="19050" cmpd="sng">
            <a:solidFill>
              <a:srgbClr val="000000"/>
            </a:solidFill>
            <a:headEnd type="none"/>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71"/>
          <p:cNvCxnSpPr>
            <a:stCxn id="31" idx="2"/>
            <a:endCxn id="16" idx="0"/>
          </p:cNvCxnSpPr>
          <p:nvPr/>
        </p:nvCxnSpPr>
        <p:spPr>
          <a:xfrm flipH="1">
            <a:off x="1484859" y="3998938"/>
            <a:ext cx="1945" cy="217862"/>
          </a:xfrm>
          <a:prstGeom prst="straightConnector1">
            <a:avLst/>
          </a:prstGeom>
          <a:ln w="19050" cmpd="sng">
            <a:solidFill>
              <a:srgbClr val="000000"/>
            </a:solidFill>
            <a:headEnd type="none"/>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72"/>
          <p:cNvCxnSpPr>
            <a:endCxn id="16" idx="7"/>
          </p:cNvCxnSpPr>
          <p:nvPr/>
        </p:nvCxnSpPr>
        <p:spPr>
          <a:xfrm flipH="1">
            <a:off x="1621971" y="3991490"/>
            <a:ext cx="292699" cy="279310"/>
          </a:xfrm>
          <a:prstGeom prst="straightConnector1">
            <a:avLst/>
          </a:prstGeom>
          <a:ln w="19050" cmpd="sng">
            <a:solidFill>
              <a:srgbClr val="000000"/>
            </a:solidFill>
            <a:headEnd type="none"/>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73"/>
          <p:cNvCxnSpPr/>
          <p:nvPr/>
        </p:nvCxnSpPr>
        <p:spPr>
          <a:xfrm>
            <a:off x="1073524" y="2752287"/>
            <a:ext cx="841147" cy="968274"/>
          </a:xfrm>
          <a:prstGeom prst="straightConnector1">
            <a:avLst/>
          </a:prstGeom>
          <a:ln w="19050" cmpd="sng">
            <a:solidFill>
              <a:srgbClr val="000000"/>
            </a:solidFill>
            <a:headEnd type="none"/>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74"/>
          <p:cNvCxnSpPr/>
          <p:nvPr/>
        </p:nvCxnSpPr>
        <p:spPr>
          <a:xfrm>
            <a:off x="1073524" y="2752286"/>
            <a:ext cx="413281" cy="968274"/>
          </a:xfrm>
          <a:prstGeom prst="straightConnector1">
            <a:avLst/>
          </a:prstGeom>
          <a:ln w="19050" cmpd="sng">
            <a:solidFill>
              <a:srgbClr val="000000"/>
            </a:solidFill>
            <a:headEnd type="none"/>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75"/>
          <p:cNvCxnSpPr/>
          <p:nvPr/>
        </p:nvCxnSpPr>
        <p:spPr>
          <a:xfrm flipH="1">
            <a:off x="1061854" y="2752287"/>
            <a:ext cx="864485" cy="968274"/>
          </a:xfrm>
          <a:prstGeom prst="straightConnector1">
            <a:avLst/>
          </a:prstGeom>
          <a:ln w="19050" cmpd="sng">
            <a:solidFill>
              <a:srgbClr val="000000"/>
            </a:solidFill>
            <a:headEnd type="none"/>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76"/>
          <p:cNvCxnSpPr>
            <a:stCxn id="29" idx="2"/>
            <a:endCxn id="31" idx="0"/>
          </p:cNvCxnSpPr>
          <p:nvPr/>
        </p:nvCxnSpPr>
        <p:spPr>
          <a:xfrm flipH="1">
            <a:off x="1486804" y="2759735"/>
            <a:ext cx="9724" cy="960825"/>
          </a:xfrm>
          <a:prstGeom prst="straightConnector1">
            <a:avLst/>
          </a:prstGeom>
          <a:ln w="19050" cmpd="sng">
            <a:solidFill>
              <a:srgbClr val="000000"/>
            </a:solidFill>
            <a:headEnd type="none"/>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77"/>
          <p:cNvCxnSpPr>
            <a:endCxn id="31" idx="0"/>
          </p:cNvCxnSpPr>
          <p:nvPr/>
        </p:nvCxnSpPr>
        <p:spPr>
          <a:xfrm flipH="1">
            <a:off x="1486804" y="2752287"/>
            <a:ext cx="439536" cy="968274"/>
          </a:xfrm>
          <a:prstGeom prst="straightConnector1">
            <a:avLst/>
          </a:prstGeom>
          <a:ln w="19050" cmpd="sng">
            <a:solidFill>
              <a:srgbClr val="000000"/>
            </a:solidFill>
            <a:headEnd type="none"/>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78"/>
          <p:cNvCxnSpPr>
            <a:stCxn id="29" idx="2"/>
          </p:cNvCxnSpPr>
          <p:nvPr/>
        </p:nvCxnSpPr>
        <p:spPr>
          <a:xfrm>
            <a:off x="1496528" y="2759735"/>
            <a:ext cx="418142" cy="960825"/>
          </a:xfrm>
          <a:prstGeom prst="straightConnector1">
            <a:avLst/>
          </a:prstGeom>
          <a:ln w="19050" cmpd="sng">
            <a:solidFill>
              <a:srgbClr val="000000"/>
            </a:solidFill>
            <a:headEnd type="none"/>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79"/>
          <p:cNvCxnSpPr/>
          <p:nvPr/>
        </p:nvCxnSpPr>
        <p:spPr>
          <a:xfrm flipH="1">
            <a:off x="1914670" y="2752287"/>
            <a:ext cx="11669" cy="968274"/>
          </a:xfrm>
          <a:prstGeom prst="straightConnector1">
            <a:avLst/>
          </a:prstGeom>
          <a:ln w="19050" cmpd="sng">
            <a:solidFill>
              <a:srgbClr val="000000"/>
            </a:solidFill>
            <a:headEnd type="none"/>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80"/>
          <p:cNvCxnSpPr/>
          <p:nvPr/>
        </p:nvCxnSpPr>
        <p:spPr>
          <a:xfrm flipH="1">
            <a:off x="1061854" y="2752287"/>
            <a:ext cx="11669" cy="968274"/>
          </a:xfrm>
          <a:prstGeom prst="straightConnector1">
            <a:avLst/>
          </a:prstGeom>
          <a:ln w="19050" cmpd="sng">
            <a:solidFill>
              <a:srgbClr val="000000"/>
            </a:solidFill>
            <a:headEnd type="none"/>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81"/>
          <p:cNvCxnSpPr>
            <a:stCxn id="29" idx="2"/>
          </p:cNvCxnSpPr>
          <p:nvPr/>
        </p:nvCxnSpPr>
        <p:spPr>
          <a:xfrm flipH="1">
            <a:off x="1061854" y="2759735"/>
            <a:ext cx="434673" cy="960825"/>
          </a:xfrm>
          <a:prstGeom prst="straightConnector1">
            <a:avLst/>
          </a:prstGeom>
          <a:ln w="19050" cmpd="sng">
            <a:solidFill>
              <a:srgbClr val="000000"/>
            </a:solidFill>
            <a:headEnd type="none"/>
            <a:tailEnd type="triangle" w="med" len="lg"/>
          </a:ln>
          <a:effectLst/>
        </p:spPr>
        <p:style>
          <a:lnRef idx="2">
            <a:schemeClr val="accent1"/>
          </a:lnRef>
          <a:fillRef idx="0">
            <a:schemeClr val="accent1"/>
          </a:fillRef>
          <a:effectRef idx="1">
            <a:schemeClr val="accent1"/>
          </a:effectRef>
          <a:fontRef idx="minor">
            <a:schemeClr val="tx1"/>
          </a:fontRef>
        </p:style>
      </p:cxnSp>
      <p:sp>
        <p:nvSpPr>
          <p:cNvPr id="29" name="Rectangle 82"/>
          <p:cNvSpPr/>
          <p:nvPr/>
        </p:nvSpPr>
        <p:spPr>
          <a:xfrm>
            <a:off x="781796" y="2482287"/>
            <a:ext cx="1430436" cy="277448"/>
          </a:xfrm>
          <a:prstGeom prst="rect">
            <a:avLst/>
          </a:prstGeom>
          <a:solidFill>
            <a:schemeClr val="bg1"/>
          </a:solidFill>
          <a:ln w="1905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r>
              <a:rPr lang="en-US" altLang="zh-CN" b="1" dirty="0">
                <a:solidFill>
                  <a:srgbClr val="000000"/>
                </a:solidFill>
                <a:ea typeface="ＭＳ Ｐゴシック" pitchFamily="34" charset="-128"/>
              </a:rPr>
              <a:t>Map</a:t>
            </a:r>
            <a:endParaRPr lang="en-US" altLang="zh-CN" sz="1600" b="1" dirty="0">
              <a:solidFill>
                <a:srgbClr val="000000"/>
              </a:solidFill>
              <a:ea typeface="ＭＳ Ｐゴシック" pitchFamily="34" charset="-128"/>
            </a:endParaRPr>
          </a:p>
        </p:txBody>
      </p:sp>
      <p:sp>
        <p:nvSpPr>
          <p:cNvPr id="30" name="Oval 83"/>
          <p:cNvSpPr>
            <a:spLocks noChangeArrowheads="1"/>
          </p:cNvSpPr>
          <p:nvPr/>
        </p:nvSpPr>
        <p:spPr bwMode="auto">
          <a:xfrm>
            <a:off x="1303988" y="1850116"/>
            <a:ext cx="387025" cy="369620"/>
          </a:xfrm>
          <a:prstGeom prst="ellipse">
            <a:avLst/>
          </a:prstGeom>
          <a:solidFill>
            <a:schemeClr val="bg1"/>
          </a:solidFill>
          <a:ln w="19050" cmpd="sng">
            <a:solidFill>
              <a:srgbClr val="000000"/>
            </a:solidFill>
            <a:round/>
            <a:headEnd/>
            <a:tailEnd/>
          </a:ln>
          <a:effectLst>
            <a:outerShdw dist="25401" dir="2700000" algn="tl" rotWithShape="0">
              <a:srgbClr val="808080">
                <a:alpha val="39999"/>
              </a:srgbClr>
            </a:outerShdw>
          </a:effectLst>
        </p:spPr>
        <p:txBody>
          <a:bodyPr lIns="0" tIns="0" rIns="0" bIns="0" anchor="ctr"/>
          <a:lstStyle/>
          <a:p>
            <a:pPr algn="ctr"/>
            <a:endParaRPr lang="zh-CN" altLang="zh-CN" baseline="-25000">
              <a:solidFill>
                <a:srgbClr val="000000"/>
              </a:solidFill>
              <a:latin typeface="Corbel" pitchFamily="34" charset="0"/>
            </a:endParaRPr>
          </a:p>
        </p:txBody>
      </p:sp>
      <p:sp>
        <p:nvSpPr>
          <p:cNvPr id="31" name="Rectangle 87"/>
          <p:cNvSpPr/>
          <p:nvPr/>
        </p:nvSpPr>
        <p:spPr>
          <a:xfrm>
            <a:off x="772072" y="3720560"/>
            <a:ext cx="1429464" cy="278378"/>
          </a:xfrm>
          <a:prstGeom prst="rect">
            <a:avLst/>
          </a:prstGeom>
          <a:solidFill>
            <a:schemeClr val="bg1"/>
          </a:solidFill>
          <a:ln w="1905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r>
              <a:rPr lang="en-US" altLang="zh-CN" b="1" dirty="0">
                <a:solidFill>
                  <a:schemeClr val="tx1"/>
                </a:solidFill>
                <a:ea typeface="ＭＳ Ｐゴシック" pitchFamily="34" charset="-128"/>
              </a:rPr>
              <a:t>Reduce</a:t>
            </a:r>
            <a:endParaRPr lang="en-US" altLang="zh-CN" sz="1600" b="1" dirty="0">
              <a:solidFill>
                <a:schemeClr val="tx1"/>
              </a:solidFill>
              <a:ea typeface="ＭＳ Ｐゴシック" pitchFamily="34" charset="-128"/>
            </a:endParaRPr>
          </a:p>
        </p:txBody>
      </p:sp>
      <p:sp>
        <p:nvSpPr>
          <p:cNvPr id="68" name="AutoShape 20"/>
          <p:cNvSpPr txBox="1">
            <a:spLocks noChangeArrowheads="1"/>
          </p:cNvSpPr>
          <p:nvPr/>
        </p:nvSpPr>
        <p:spPr bwMode="auto">
          <a:xfrm>
            <a:off x="755576" y="5013175"/>
            <a:ext cx="7848872" cy="998157"/>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anchor="ctr" anchorCtr="0" compatLnSpc="1">
            <a:prstTxWarp prst="textNoShape">
              <a:avLst/>
            </a:prstTxWarp>
          </a:bodyPr>
          <a:lstStyle/>
          <a:p>
            <a:pPr marL="0" lvl="1" indent="-342900" algn="ctr" eaLnBrk="0" hangingPunct="0">
              <a:defRPr/>
            </a:pPr>
            <a:r>
              <a:rPr lang="zh-CN" altLang="en-US" sz="2800" b="1" dirty="0" smtClean="0">
                <a:solidFill>
                  <a:schemeClr val="tx1"/>
                </a:solidFill>
              </a:rPr>
              <a:t>需要新的流量管理机制充分利用数据中心带宽资</a:t>
            </a:r>
            <a:endParaRPr lang="en-US" altLang="zh-CN" sz="2800" b="1" dirty="0" smtClean="0">
              <a:solidFill>
                <a:schemeClr val="tx1"/>
              </a:solidFill>
            </a:endParaRPr>
          </a:p>
          <a:p>
            <a:pPr marL="0" lvl="1" indent="-342900" algn="ctr" eaLnBrk="0" hangingPunct="0">
              <a:defRPr/>
            </a:pPr>
            <a:r>
              <a:rPr lang="zh-CN" altLang="en-US" sz="2800" b="1" dirty="0" smtClean="0">
                <a:solidFill>
                  <a:schemeClr val="tx1"/>
                </a:solidFill>
              </a:rPr>
              <a:t>源、提高业务性能</a:t>
            </a:r>
          </a:p>
        </p:txBody>
      </p:sp>
      <p:sp>
        <p:nvSpPr>
          <p:cNvPr id="70" name="TextBox 69"/>
          <p:cNvSpPr txBox="1"/>
          <p:nvPr/>
        </p:nvSpPr>
        <p:spPr>
          <a:xfrm>
            <a:off x="340024" y="1298278"/>
            <a:ext cx="2160240" cy="461665"/>
          </a:xfrm>
          <a:prstGeom prst="rect">
            <a:avLst/>
          </a:prstGeom>
          <a:noFill/>
        </p:spPr>
        <p:txBody>
          <a:bodyPr wrap="square" rtlCol="0">
            <a:spAutoFit/>
          </a:bodyPr>
          <a:lstStyle/>
          <a:p>
            <a:r>
              <a:rPr lang="en-US" altLang="zh-CN" sz="2400" b="1" dirty="0" smtClean="0">
                <a:latin typeface="+mn-ea"/>
              </a:rPr>
              <a:t>TCP </a:t>
            </a:r>
            <a:r>
              <a:rPr lang="en-US" altLang="zh-CN" sz="2400" b="1" dirty="0" err="1" smtClean="0">
                <a:latin typeface="+mn-ea"/>
              </a:rPr>
              <a:t>Incast</a:t>
            </a:r>
            <a:r>
              <a:rPr lang="zh-CN" altLang="en-US" sz="2400" b="1" dirty="0" smtClean="0">
                <a:latin typeface="+mn-ea"/>
              </a:rPr>
              <a:t>问题</a:t>
            </a:r>
            <a:endParaRPr lang="zh-CN" altLang="en-US" sz="2400" b="1" dirty="0">
              <a:latin typeface="+mn-ea"/>
            </a:endParaRPr>
          </a:p>
        </p:txBody>
      </p:sp>
      <p:sp>
        <p:nvSpPr>
          <p:cNvPr id="72" name="TextBox 71"/>
          <p:cNvSpPr txBox="1"/>
          <p:nvPr/>
        </p:nvSpPr>
        <p:spPr>
          <a:xfrm>
            <a:off x="2895600" y="1298278"/>
            <a:ext cx="2529032" cy="461665"/>
          </a:xfrm>
          <a:prstGeom prst="rect">
            <a:avLst/>
          </a:prstGeom>
          <a:noFill/>
        </p:spPr>
        <p:txBody>
          <a:bodyPr wrap="square" rtlCol="0">
            <a:spAutoFit/>
          </a:bodyPr>
          <a:lstStyle/>
          <a:p>
            <a:r>
              <a:rPr lang="zh-CN" altLang="en-US" sz="2400" b="1" dirty="0" smtClean="0"/>
              <a:t>短流高延迟问题</a:t>
            </a:r>
            <a:endParaRPr lang="zh-CN" altLang="en-US" sz="2400" b="1" dirty="0"/>
          </a:p>
        </p:txBody>
      </p:sp>
      <p:sp>
        <p:nvSpPr>
          <p:cNvPr id="73" name="TextBox 71"/>
          <p:cNvSpPr txBox="1"/>
          <p:nvPr/>
        </p:nvSpPr>
        <p:spPr>
          <a:xfrm>
            <a:off x="5883257" y="1226404"/>
            <a:ext cx="2721191" cy="830997"/>
          </a:xfrm>
          <a:prstGeom prst="rect">
            <a:avLst/>
          </a:prstGeom>
          <a:noFill/>
        </p:spPr>
        <p:txBody>
          <a:bodyPr wrap="square" rtlCol="0">
            <a:spAutoFit/>
          </a:bodyPr>
          <a:lstStyle/>
          <a:p>
            <a:r>
              <a:rPr lang="zh-CN" altLang="en-US" sz="2400" b="1" dirty="0" smtClean="0">
                <a:latin typeface="+mj-ea"/>
                <a:ea typeface="+mj-ea"/>
              </a:rPr>
              <a:t>虚拟机实时迁移业务</a:t>
            </a:r>
            <a:r>
              <a:rPr lang="en-US" altLang="zh-CN" sz="2400" b="1" dirty="0" smtClean="0">
                <a:latin typeface="+mj-ea"/>
                <a:ea typeface="+mj-ea"/>
              </a:rPr>
              <a:t>SLA</a:t>
            </a:r>
            <a:r>
              <a:rPr lang="zh-CN" altLang="en-US" sz="2400" b="1" dirty="0" smtClean="0">
                <a:latin typeface="+mj-ea"/>
                <a:ea typeface="+mj-ea"/>
              </a:rPr>
              <a:t>问题</a:t>
            </a:r>
            <a:endParaRPr lang="zh-CN" altLang="en-US" sz="2400" b="1" dirty="0">
              <a:latin typeface="+mj-ea"/>
              <a:ea typeface="+mj-ea"/>
            </a:endParaRPr>
          </a:p>
        </p:txBody>
      </p:sp>
      <p:pic>
        <p:nvPicPr>
          <p:cNvPr id="33"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26818" y="2068654"/>
            <a:ext cx="3328272" cy="2691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图片 3"/>
          <p:cNvPicPr>
            <a:picLocks noChangeAspect="1"/>
          </p:cNvPicPr>
          <p:nvPr/>
        </p:nvPicPr>
        <p:blipFill>
          <a:blip r:embed="rId4"/>
          <a:stretch>
            <a:fillRect/>
          </a:stretch>
        </p:blipFill>
        <p:spPr>
          <a:xfrm>
            <a:off x="2895600" y="1909540"/>
            <a:ext cx="2535165" cy="2661212"/>
          </a:xfrm>
          <a:prstGeom prst="rect">
            <a:avLst/>
          </a:prstGeom>
        </p:spPr>
      </p:pic>
    </p:spTree>
    <p:extLst>
      <p:ext uri="{BB962C8B-B14F-4D97-AF65-F5344CB8AC3E}">
        <p14:creationId xmlns:p14="http://schemas.microsoft.com/office/powerpoint/2010/main" val="246050087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研究现状</a:t>
            </a:r>
            <a:endParaRPr kumimoji="1" lang="zh-CN" altLang="en-US" dirty="0"/>
          </a:p>
        </p:txBody>
      </p:sp>
      <p:sp>
        <p:nvSpPr>
          <p:cNvPr id="3" name="内容占位符 2"/>
          <p:cNvSpPr>
            <a:spLocks noGrp="1"/>
          </p:cNvSpPr>
          <p:nvPr>
            <p:ph sz="quarter" idx="1"/>
          </p:nvPr>
        </p:nvSpPr>
        <p:spPr/>
        <p:txBody>
          <a:bodyPr/>
          <a:lstStyle/>
          <a:p>
            <a:endParaRPr kumimoji="1"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90306704"/>
              </p:ext>
            </p:extLst>
          </p:nvPr>
        </p:nvGraphicFramePr>
        <p:xfrm>
          <a:off x="334505" y="1058725"/>
          <a:ext cx="8593846" cy="5353282"/>
        </p:xfrm>
        <a:graphic>
          <a:graphicData uri="http://schemas.openxmlformats.org/drawingml/2006/table">
            <a:tbl>
              <a:tblPr firstRow="1" bandRow="1">
                <a:tableStyleId>{5C22544A-7EE6-4342-B048-85BDC9FD1C3A}</a:tableStyleId>
              </a:tblPr>
              <a:tblGrid>
                <a:gridCol w="904614"/>
                <a:gridCol w="3371165"/>
                <a:gridCol w="4318067"/>
              </a:tblGrid>
              <a:tr h="350006">
                <a:tc>
                  <a:txBody>
                    <a:bodyPr/>
                    <a:lstStyle/>
                    <a:p>
                      <a:r>
                        <a:rPr lang="zh-CN" altLang="en-US" sz="2000" dirty="0" smtClean="0">
                          <a:solidFill>
                            <a:schemeClr val="tx1"/>
                          </a:solidFill>
                        </a:rPr>
                        <a:t>年份</a:t>
                      </a:r>
                      <a:endParaRPr lang="zh-CN" altLang="en-US" sz="2000" dirty="0">
                        <a:solidFill>
                          <a:schemeClr val="tx1"/>
                        </a:solidFill>
                      </a:endParaRPr>
                    </a:p>
                  </a:txBody>
                  <a:tcPr/>
                </a:tc>
                <a:tc>
                  <a:txBody>
                    <a:bodyPr/>
                    <a:lstStyle/>
                    <a:p>
                      <a:r>
                        <a:rPr lang="zh-CN" altLang="en-US" sz="2000" dirty="0" smtClean="0">
                          <a:solidFill>
                            <a:schemeClr val="tx1"/>
                          </a:solidFill>
                        </a:rPr>
                        <a:t>体系结构</a:t>
                      </a:r>
                      <a:endParaRPr lang="zh-CN" altLang="en-US" sz="20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rgbClr val="FF0000"/>
                          </a:solidFill>
                        </a:rPr>
                        <a:t>流量管理</a:t>
                      </a:r>
                      <a:endParaRPr lang="zh-CN" altLang="en-US" sz="2000" dirty="0">
                        <a:solidFill>
                          <a:srgbClr val="FF0000"/>
                        </a:solidFill>
                      </a:endParaRPr>
                    </a:p>
                  </a:txBody>
                  <a:tcPr/>
                </a:tc>
              </a:tr>
              <a:tr h="619241">
                <a:tc>
                  <a:txBody>
                    <a:bodyPr/>
                    <a:lstStyle/>
                    <a:p>
                      <a:r>
                        <a:rPr lang="en-US" altLang="zh-CN" sz="2000" dirty="0" smtClean="0"/>
                        <a:t>2008</a:t>
                      </a:r>
                      <a:endParaRPr lang="zh-CN" alt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smtClean="0"/>
                        <a:t>Dcell</a:t>
                      </a:r>
                      <a:r>
                        <a:rPr lang="en-US" altLang="zh-CN" sz="2000" dirty="0" smtClean="0"/>
                        <a:t>,</a:t>
                      </a:r>
                      <a:r>
                        <a:rPr lang="en-US" altLang="zh-CN" sz="2000" baseline="0" dirty="0" smtClean="0"/>
                        <a:t> </a:t>
                      </a:r>
                      <a:r>
                        <a:rPr lang="en-US" altLang="zh-CN" sz="2000" baseline="0" dirty="0" err="1" smtClean="0"/>
                        <a:t>Pswitch</a:t>
                      </a:r>
                      <a:r>
                        <a:rPr lang="en-US" altLang="zh-CN" sz="2000" baseline="0" dirty="0" smtClean="0"/>
                        <a:t>, Fat-tree </a:t>
                      </a:r>
                      <a:r>
                        <a:rPr lang="en-US" altLang="zh-CN" sz="2000" b="1" kern="1200" dirty="0" smtClean="0">
                          <a:solidFill>
                            <a:schemeClr val="accent2">
                              <a:lumMod val="75000"/>
                            </a:schemeClr>
                          </a:solidFill>
                          <a:latin typeface="华文楷体" pitchFamily="2" charset="-122"/>
                          <a:ea typeface="华文楷体" pitchFamily="2" charset="-122"/>
                          <a:cs typeface="+mn-cs"/>
                        </a:rPr>
                        <a:t>[</a:t>
                      </a:r>
                      <a:r>
                        <a:rPr lang="en-US" altLang="zh-CN" sz="2000" b="1" kern="1200" dirty="0" smtClean="0">
                          <a:solidFill>
                            <a:schemeClr val="accent2">
                              <a:lumMod val="75000"/>
                            </a:schemeClr>
                          </a:solidFill>
                          <a:latin typeface="宋体" pitchFamily="2" charset="-122"/>
                          <a:ea typeface="宋体" pitchFamily="2" charset="-122"/>
                          <a:cs typeface="+mn-cs"/>
                        </a:rPr>
                        <a:t>SIGCOMM]</a:t>
                      </a:r>
                      <a:endParaRPr lang="zh-CN" altLang="en-US" sz="2000" b="1" kern="1200" dirty="0">
                        <a:solidFill>
                          <a:schemeClr val="accent2">
                            <a:lumMod val="75000"/>
                          </a:schemeClr>
                        </a:solidFill>
                        <a:latin typeface="宋体" pitchFamily="2" charset="-122"/>
                        <a:ea typeface="宋体" pitchFamily="2" charset="-122"/>
                        <a:cs typeface="+mn-cs"/>
                      </a:endParaRPr>
                    </a:p>
                  </a:txBody>
                  <a:tcPr/>
                </a:tc>
                <a:tc>
                  <a:txBody>
                    <a:bodyPr/>
                    <a:lstStyle/>
                    <a:p>
                      <a:endParaRPr lang="zh-CN" altLang="en-US" sz="2000" b="0" dirty="0">
                        <a:solidFill>
                          <a:schemeClr val="tx1"/>
                        </a:solidFill>
                      </a:endParaRPr>
                    </a:p>
                  </a:txBody>
                  <a:tcPr/>
                </a:tc>
              </a:tr>
              <a:tr h="1157712">
                <a:tc>
                  <a:txBody>
                    <a:bodyPr/>
                    <a:lstStyle/>
                    <a:p>
                      <a:r>
                        <a:rPr lang="en-US" altLang="zh-CN" sz="2000" dirty="0" smtClean="0"/>
                        <a:t>2009</a:t>
                      </a:r>
                      <a:endParaRPr lang="zh-CN" altLang="en-US" sz="2000" dirty="0"/>
                    </a:p>
                  </a:txBody>
                  <a:tcPr/>
                </a:tc>
                <a:tc>
                  <a:txBody>
                    <a:bodyPr/>
                    <a:lstStyle/>
                    <a:p>
                      <a:r>
                        <a:rPr lang="en-US" altLang="zh-CN" sz="2000" dirty="0" err="1" smtClean="0"/>
                        <a:t>PortLand</a:t>
                      </a:r>
                      <a:r>
                        <a:rPr lang="en-US" altLang="zh-CN" sz="2000" dirty="0" smtClean="0"/>
                        <a:t>,</a:t>
                      </a:r>
                      <a:r>
                        <a:rPr lang="en-US" altLang="zh-CN" sz="2000" baseline="0" dirty="0" smtClean="0"/>
                        <a:t> VL2, </a:t>
                      </a:r>
                      <a:r>
                        <a:rPr lang="en-US" altLang="zh-CN" sz="2000" baseline="0" dirty="0" err="1" smtClean="0"/>
                        <a:t>Bcube</a:t>
                      </a:r>
                      <a:r>
                        <a:rPr lang="en-US" altLang="zh-CN" sz="2000" baseline="0" dirty="0" smtClean="0"/>
                        <a:t> </a:t>
                      </a:r>
                      <a:r>
                        <a:rPr lang="en-US" altLang="zh-CN" sz="2000" b="1" kern="1200" dirty="0" smtClean="0">
                          <a:solidFill>
                            <a:schemeClr val="accent2">
                              <a:lumMod val="75000"/>
                            </a:schemeClr>
                          </a:solidFill>
                          <a:latin typeface="宋体" pitchFamily="2" charset="-122"/>
                          <a:ea typeface="宋体" pitchFamily="2" charset="-122"/>
                          <a:cs typeface="+mn-cs"/>
                        </a:rPr>
                        <a:t>[SIGCOMM]</a:t>
                      </a:r>
                    </a:p>
                    <a:p>
                      <a:r>
                        <a:rPr lang="en-US" altLang="zh-CN" sz="2000" baseline="0" dirty="0" smtClean="0"/>
                        <a:t>C-through, Flyways, NOX </a:t>
                      </a:r>
                      <a:r>
                        <a:rPr lang="en-US" altLang="zh-CN" sz="2000" b="1" kern="1200" dirty="0" smtClean="0">
                          <a:solidFill>
                            <a:schemeClr val="accent2">
                              <a:lumMod val="75000"/>
                            </a:schemeClr>
                          </a:solidFill>
                          <a:latin typeface="宋体" pitchFamily="2" charset="-122"/>
                          <a:ea typeface="宋体" pitchFamily="2" charset="-122"/>
                          <a:cs typeface="+mn-cs"/>
                        </a:rPr>
                        <a:t>[</a:t>
                      </a:r>
                      <a:r>
                        <a:rPr lang="en-US" altLang="zh-CN" sz="2000" b="1" kern="1200" dirty="0" err="1" smtClean="0">
                          <a:solidFill>
                            <a:schemeClr val="accent2">
                              <a:lumMod val="75000"/>
                            </a:schemeClr>
                          </a:solidFill>
                          <a:latin typeface="宋体" pitchFamily="2" charset="-122"/>
                          <a:ea typeface="宋体" pitchFamily="2" charset="-122"/>
                          <a:cs typeface="+mn-cs"/>
                        </a:rPr>
                        <a:t>HotNets</a:t>
                      </a:r>
                      <a:r>
                        <a:rPr lang="en-US" altLang="zh-CN" sz="2000" b="1" kern="1200" dirty="0" smtClean="0">
                          <a:solidFill>
                            <a:schemeClr val="accent2">
                              <a:lumMod val="75000"/>
                            </a:schemeClr>
                          </a:solidFill>
                          <a:latin typeface="宋体" pitchFamily="2" charset="-122"/>
                          <a:ea typeface="宋体" pitchFamily="2" charset="-122"/>
                          <a:cs typeface="+mn-cs"/>
                        </a:rPr>
                        <a:t>]</a:t>
                      </a:r>
                      <a:endParaRPr lang="zh-CN" altLang="en-US" sz="2000" b="1" kern="1200" dirty="0">
                        <a:solidFill>
                          <a:schemeClr val="accent2">
                            <a:lumMod val="75000"/>
                          </a:schemeClr>
                        </a:solidFill>
                        <a:latin typeface="宋体" pitchFamily="2" charset="-122"/>
                        <a:ea typeface="宋体" pitchFamily="2" charset="-122"/>
                        <a:cs typeface="+mn-cs"/>
                      </a:endParaRPr>
                    </a:p>
                  </a:txBody>
                  <a:tcPr/>
                </a:tc>
                <a:tc>
                  <a:txBody>
                    <a:bodyPr/>
                    <a:lstStyle/>
                    <a:p>
                      <a:endParaRPr lang="zh-CN" altLang="en-US" sz="2000" b="1" kern="1200" dirty="0">
                        <a:solidFill>
                          <a:schemeClr val="accent2">
                            <a:lumMod val="75000"/>
                          </a:schemeClr>
                        </a:solidFill>
                        <a:latin typeface="宋体" pitchFamily="2" charset="-122"/>
                        <a:ea typeface="宋体" pitchFamily="2" charset="-122"/>
                        <a:cs typeface="+mn-cs"/>
                      </a:endParaRPr>
                    </a:p>
                  </a:txBody>
                  <a:tcPr/>
                </a:tc>
              </a:tr>
              <a:tr h="888477">
                <a:tc>
                  <a:txBody>
                    <a:bodyPr/>
                    <a:lstStyle/>
                    <a:p>
                      <a:r>
                        <a:rPr lang="en-US" altLang="zh-CN" sz="2000" dirty="0" smtClean="0"/>
                        <a:t>2010</a:t>
                      </a:r>
                      <a:endParaRPr lang="zh-CN" altLang="en-US" sz="2000" dirty="0"/>
                    </a:p>
                  </a:txBody>
                  <a:tcPr/>
                </a:tc>
                <a:tc>
                  <a:txBody>
                    <a:bodyPr/>
                    <a:lstStyle/>
                    <a:p>
                      <a:r>
                        <a:rPr lang="en-US" altLang="zh-CN" sz="2000" dirty="0" smtClean="0"/>
                        <a:t>C-through,</a:t>
                      </a:r>
                      <a:r>
                        <a:rPr lang="en-US" altLang="zh-CN" sz="2000" baseline="0" dirty="0" smtClean="0"/>
                        <a:t> Helios </a:t>
                      </a:r>
                      <a:r>
                        <a:rPr lang="en-US" altLang="zh-CN" sz="2000" b="1" kern="1200" dirty="0" smtClean="0">
                          <a:solidFill>
                            <a:schemeClr val="accent2">
                              <a:lumMod val="75000"/>
                            </a:schemeClr>
                          </a:solidFill>
                          <a:latin typeface="华文楷体" pitchFamily="2" charset="-122"/>
                          <a:ea typeface="华文楷体" pitchFamily="2" charset="-122"/>
                          <a:cs typeface="+mn-cs"/>
                        </a:rPr>
                        <a:t>[</a:t>
                      </a:r>
                      <a:r>
                        <a:rPr lang="en-US" altLang="zh-CN" sz="2000" b="1" kern="1200" dirty="0" smtClean="0">
                          <a:solidFill>
                            <a:schemeClr val="accent2">
                              <a:lumMod val="75000"/>
                            </a:schemeClr>
                          </a:solidFill>
                          <a:latin typeface="宋体" pitchFamily="2" charset="-122"/>
                          <a:ea typeface="宋体" pitchFamily="2" charset="-122"/>
                          <a:cs typeface="+mn-cs"/>
                        </a:rPr>
                        <a:t>SIGCOMM</a:t>
                      </a:r>
                      <a:r>
                        <a:rPr lang="en-US" altLang="zh-CN" sz="2000" b="1" kern="1200" dirty="0" smtClean="0">
                          <a:solidFill>
                            <a:schemeClr val="accent2">
                              <a:lumMod val="75000"/>
                            </a:schemeClr>
                          </a:solidFill>
                          <a:latin typeface="华文楷体" pitchFamily="2" charset="-122"/>
                          <a:ea typeface="华文楷体" pitchFamily="2" charset="-122"/>
                          <a:cs typeface="+mn-cs"/>
                        </a:rPr>
                        <a:t>]</a:t>
                      </a:r>
                    </a:p>
                    <a:p>
                      <a:r>
                        <a:rPr lang="en-US" altLang="zh-CN" sz="2000" baseline="0" dirty="0" smtClean="0"/>
                        <a:t>Proteus, </a:t>
                      </a:r>
                      <a:r>
                        <a:rPr lang="en-US" altLang="zh-CN" sz="2000" baseline="0" dirty="0" err="1" smtClean="0"/>
                        <a:t>SideCar</a:t>
                      </a:r>
                      <a:r>
                        <a:rPr lang="en-US" altLang="zh-CN" sz="2000" baseline="0" dirty="0" smtClean="0"/>
                        <a:t> </a:t>
                      </a:r>
                      <a:r>
                        <a:rPr lang="en-US" altLang="zh-CN" sz="2000" b="1" kern="1200" dirty="0" smtClean="0">
                          <a:solidFill>
                            <a:schemeClr val="accent2">
                              <a:lumMod val="75000"/>
                            </a:schemeClr>
                          </a:solidFill>
                          <a:latin typeface="华文楷体" pitchFamily="2" charset="-122"/>
                          <a:ea typeface="华文楷体" pitchFamily="2" charset="-122"/>
                          <a:cs typeface="+mn-cs"/>
                        </a:rPr>
                        <a:t>[</a:t>
                      </a:r>
                      <a:r>
                        <a:rPr lang="en-US" altLang="zh-CN" sz="2000" b="1" kern="1200" dirty="0" err="1" smtClean="0">
                          <a:solidFill>
                            <a:schemeClr val="accent2">
                              <a:lumMod val="75000"/>
                            </a:schemeClr>
                          </a:solidFill>
                          <a:latin typeface="宋体" pitchFamily="2" charset="-122"/>
                          <a:ea typeface="宋体" pitchFamily="2" charset="-122"/>
                          <a:cs typeface="+mn-cs"/>
                        </a:rPr>
                        <a:t>HotNets</a:t>
                      </a:r>
                      <a:r>
                        <a:rPr lang="en-US" altLang="zh-CN" sz="2000" b="1" kern="1200" dirty="0" smtClean="0">
                          <a:solidFill>
                            <a:schemeClr val="accent2">
                              <a:lumMod val="75000"/>
                            </a:schemeClr>
                          </a:solidFill>
                          <a:latin typeface="华文楷体" pitchFamily="2" charset="-122"/>
                          <a:ea typeface="华文楷体" pitchFamily="2" charset="-122"/>
                          <a:cs typeface="+mn-cs"/>
                        </a:rPr>
                        <a:t>]</a:t>
                      </a:r>
                      <a:endParaRPr lang="zh-CN" altLang="en-US" sz="2000" b="1" kern="1200" dirty="0">
                        <a:solidFill>
                          <a:schemeClr val="accent2">
                            <a:lumMod val="75000"/>
                          </a:schemeClr>
                        </a:solidFill>
                        <a:latin typeface="华文楷体" pitchFamily="2" charset="-122"/>
                        <a:ea typeface="华文楷体" pitchFamily="2" charset="-122"/>
                        <a:cs typeface="+mn-cs"/>
                      </a:endParaRPr>
                    </a:p>
                  </a:txBody>
                  <a:tcPr/>
                </a:tc>
                <a:tc>
                  <a:txBody>
                    <a:bodyPr/>
                    <a:lstStyle/>
                    <a:p>
                      <a:r>
                        <a:rPr lang="en-US" altLang="zh-CN" sz="2000" b="0" dirty="0" smtClean="0">
                          <a:solidFill>
                            <a:schemeClr val="tx1"/>
                          </a:solidFill>
                        </a:rPr>
                        <a:t>DCTCP, DIFANE, Symbiotic</a:t>
                      </a:r>
                      <a:r>
                        <a:rPr lang="en-US" altLang="zh-CN" sz="2000" b="0" baseline="0" dirty="0" smtClean="0">
                          <a:solidFill>
                            <a:schemeClr val="tx1"/>
                          </a:solidFill>
                        </a:rPr>
                        <a:t> Routing</a:t>
                      </a:r>
                      <a:r>
                        <a:rPr lang="en-US" altLang="zh-CN" sz="2000" b="0" dirty="0" smtClean="0">
                          <a:solidFill>
                            <a:schemeClr val="tx1"/>
                          </a:solidFill>
                        </a:rPr>
                        <a:t>,</a:t>
                      </a:r>
                      <a:r>
                        <a:rPr lang="en-US" altLang="zh-CN" sz="2000" b="0" baseline="0" dirty="0" smtClean="0">
                          <a:solidFill>
                            <a:schemeClr val="tx1"/>
                          </a:solidFill>
                        </a:rPr>
                        <a:t> </a:t>
                      </a:r>
                      <a:r>
                        <a:rPr lang="en-US" altLang="zh-CN" sz="2000" b="0" dirty="0" smtClean="0">
                          <a:solidFill>
                            <a:schemeClr val="tx1"/>
                          </a:solidFill>
                        </a:rPr>
                        <a:t>MPTCP </a:t>
                      </a:r>
                      <a:r>
                        <a:rPr lang="en-US" altLang="zh-CN" sz="2000" b="1" kern="1200" dirty="0" smtClean="0">
                          <a:solidFill>
                            <a:schemeClr val="accent2">
                              <a:lumMod val="75000"/>
                            </a:schemeClr>
                          </a:solidFill>
                          <a:latin typeface="宋体" pitchFamily="2" charset="-122"/>
                          <a:ea typeface="宋体" pitchFamily="2" charset="-122"/>
                          <a:cs typeface="+mn-cs"/>
                        </a:rPr>
                        <a:t>[</a:t>
                      </a:r>
                      <a:r>
                        <a:rPr lang="en-US" altLang="zh-CN" sz="2000" b="1" kern="1200" dirty="0" err="1" smtClean="0">
                          <a:solidFill>
                            <a:schemeClr val="accent2">
                              <a:lumMod val="75000"/>
                            </a:schemeClr>
                          </a:solidFill>
                          <a:latin typeface="宋体" pitchFamily="2" charset="-122"/>
                          <a:ea typeface="宋体" pitchFamily="2" charset="-122"/>
                          <a:cs typeface="+mn-cs"/>
                        </a:rPr>
                        <a:t>HotNets</a:t>
                      </a:r>
                      <a:r>
                        <a:rPr lang="en-US" altLang="zh-CN" sz="2000" b="1" kern="1200" dirty="0" smtClean="0">
                          <a:solidFill>
                            <a:schemeClr val="accent2">
                              <a:lumMod val="75000"/>
                            </a:schemeClr>
                          </a:solidFill>
                          <a:latin typeface="宋体" pitchFamily="2" charset="-122"/>
                          <a:ea typeface="宋体" pitchFamily="2" charset="-122"/>
                          <a:cs typeface="+mn-cs"/>
                        </a:rPr>
                        <a:t>],</a:t>
                      </a:r>
                    </a:p>
                    <a:p>
                      <a:r>
                        <a:rPr lang="en-US" altLang="zh-CN" sz="2000" b="0" kern="1200" baseline="0" dirty="0" smtClean="0">
                          <a:solidFill>
                            <a:schemeClr val="tx1"/>
                          </a:solidFill>
                          <a:latin typeface="+mn-lt"/>
                          <a:ea typeface="+mn-ea"/>
                          <a:cs typeface="+mn-cs"/>
                        </a:rPr>
                        <a:t>ICTCP</a:t>
                      </a:r>
                      <a:r>
                        <a:rPr lang="en-US" altLang="zh-CN" sz="2000" b="0" dirty="0" smtClean="0">
                          <a:solidFill>
                            <a:schemeClr val="tx1"/>
                          </a:solidFill>
                        </a:rPr>
                        <a:t> </a:t>
                      </a:r>
                      <a:r>
                        <a:rPr lang="en-US" altLang="zh-CN" sz="2000" b="1" kern="1200" dirty="0" smtClean="0">
                          <a:solidFill>
                            <a:schemeClr val="accent2">
                              <a:lumMod val="75000"/>
                            </a:schemeClr>
                          </a:solidFill>
                          <a:latin typeface="宋体" pitchFamily="2" charset="-122"/>
                          <a:ea typeface="宋体" pitchFamily="2" charset="-122"/>
                          <a:cs typeface="+mn-cs"/>
                        </a:rPr>
                        <a:t>[</a:t>
                      </a:r>
                      <a:r>
                        <a:rPr lang="en-US" altLang="zh-CN" sz="2000" b="1" kern="1200" dirty="0" err="1" smtClean="0">
                          <a:solidFill>
                            <a:schemeClr val="accent2">
                              <a:lumMod val="75000"/>
                            </a:schemeClr>
                          </a:solidFill>
                          <a:latin typeface="宋体" pitchFamily="2" charset="-122"/>
                          <a:ea typeface="宋体" pitchFamily="2" charset="-122"/>
                          <a:cs typeface="+mn-cs"/>
                        </a:rPr>
                        <a:t>CoNext</a:t>
                      </a:r>
                      <a:r>
                        <a:rPr lang="en-US" altLang="zh-CN" sz="2000" b="1" kern="1200" dirty="0" smtClean="0">
                          <a:solidFill>
                            <a:schemeClr val="accent2">
                              <a:lumMod val="75000"/>
                            </a:schemeClr>
                          </a:solidFill>
                          <a:latin typeface="宋体" pitchFamily="2" charset="-122"/>
                          <a:ea typeface="宋体" pitchFamily="2" charset="-122"/>
                          <a:cs typeface="+mn-cs"/>
                        </a:rPr>
                        <a:t>], </a:t>
                      </a:r>
                      <a:r>
                        <a:rPr lang="en-US" altLang="zh-CN" sz="2000" b="0" dirty="0" smtClean="0">
                          <a:solidFill>
                            <a:schemeClr val="tx1"/>
                          </a:solidFill>
                        </a:rPr>
                        <a:t>SPAIN, Hedera</a:t>
                      </a:r>
                    </a:p>
                  </a:txBody>
                  <a:tcPr/>
                </a:tc>
              </a:tr>
              <a:tr h="619241">
                <a:tc>
                  <a:txBody>
                    <a:bodyPr/>
                    <a:lstStyle/>
                    <a:p>
                      <a:r>
                        <a:rPr lang="en-US" altLang="zh-CN" sz="2000" dirty="0" smtClean="0"/>
                        <a:t>2011</a:t>
                      </a:r>
                      <a:endParaRPr lang="zh-CN" altLang="en-US" sz="2000" dirty="0"/>
                    </a:p>
                  </a:txBody>
                  <a:tcPr/>
                </a:tc>
                <a:tc>
                  <a:txBody>
                    <a:bodyPr/>
                    <a:lstStyle/>
                    <a:p>
                      <a:r>
                        <a:rPr lang="en-US" altLang="zh-CN" sz="2000" dirty="0" err="1" smtClean="0"/>
                        <a:t>NetLord</a:t>
                      </a:r>
                      <a:r>
                        <a:rPr lang="en-US" altLang="zh-CN" sz="2000" dirty="0" smtClean="0"/>
                        <a:t>, Wireless  </a:t>
                      </a:r>
                      <a:endParaRPr lang="zh-CN" altLang="en-US" sz="2000" dirty="0">
                        <a:solidFill>
                          <a:srgbClr val="0070C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0" dirty="0" smtClean="0">
                          <a:solidFill>
                            <a:schemeClr val="tx1"/>
                          </a:solidFill>
                        </a:rPr>
                        <a:t>D3, MPTCP </a:t>
                      </a:r>
                      <a:r>
                        <a:rPr lang="en-US" altLang="zh-CN" sz="2000" b="1" kern="1200" dirty="0" smtClean="0">
                          <a:solidFill>
                            <a:schemeClr val="accent2">
                              <a:lumMod val="75000"/>
                            </a:schemeClr>
                          </a:solidFill>
                          <a:latin typeface="华文楷体" pitchFamily="2" charset="-122"/>
                          <a:ea typeface="华文楷体" pitchFamily="2" charset="-122"/>
                          <a:cs typeface="+mn-cs"/>
                        </a:rPr>
                        <a:t>[</a:t>
                      </a:r>
                      <a:r>
                        <a:rPr lang="en-US" altLang="zh-CN" sz="2000" b="1" kern="1200" dirty="0" smtClean="0">
                          <a:solidFill>
                            <a:schemeClr val="accent2">
                              <a:lumMod val="75000"/>
                            </a:schemeClr>
                          </a:solidFill>
                          <a:latin typeface="宋体" pitchFamily="2" charset="-122"/>
                          <a:ea typeface="宋体" pitchFamily="2" charset="-122"/>
                          <a:cs typeface="+mn-cs"/>
                        </a:rPr>
                        <a:t>SIGCOMM]</a:t>
                      </a:r>
                      <a:endParaRPr lang="en-US" altLang="zh-CN" sz="20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0" dirty="0" err="1" smtClean="0">
                          <a:solidFill>
                            <a:schemeClr val="tx1"/>
                          </a:solidFill>
                        </a:rPr>
                        <a:t>DevoFlow</a:t>
                      </a:r>
                      <a:r>
                        <a:rPr lang="en-US" altLang="zh-CN" sz="2000" b="0" dirty="0" smtClean="0">
                          <a:solidFill>
                            <a:schemeClr val="tx1"/>
                          </a:solidFill>
                        </a:rPr>
                        <a:t> </a:t>
                      </a:r>
                      <a:r>
                        <a:rPr lang="en-US" altLang="zh-CN" sz="2000" b="0" dirty="0" err="1" smtClean="0">
                          <a:solidFill>
                            <a:schemeClr val="tx1"/>
                          </a:solidFill>
                        </a:rPr>
                        <a:t>SeaWall</a:t>
                      </a:r>
                      <a:r>
                        <a:rPr lang="en-US" altLang="zh-CN" sz="2000" b="0" dirty="0" smtClean="0">
                          <a:solidFill>
                            <a:schemeClr val="tx1"/>
                          </a:solidFill>
                        </a:rPr>
                        <a:t> </a:t>
                      </a:r>
                      <a:r>
                        <a:rPr lang="en-US" altLang="zh-CN" sz="2000" b="1" kern="1200" dirty="0" smtClean="0">
                          <a:solidFill>
                            <a:schemeClr val="accent2">
                              <a:lumMod val="75000"/>
                            </a:schemeClr>
                          </a:solidFill>
                          <a:latin typeface="华文楷体" pitchFamily="2" charset="-122"/>
                          <a:ea typeface="华文楷体" pitchFamily="2" charset="-122"/>
                          <a:cs typeface="+mn-cs"/>
                        </a:rPr>
                        <a:t>[</a:t>
                      </a:r>
                      <a:r>
                        <a:rPr lang="en-US" altLang="zh-CN" sz="2000" b="1" kern="1200" dirty="0" smtClean="0">
                          <a:solidFill>
                            <a:schemeClr val="accent2">
                              <a:lumMod val="75000"/>
                            </a:schemeClr>
                          </a:solidFill>
                          <a:latin typeface="宋体" pitchFamily="2" charset="-122"/>
                          <a:ea typeface="宋体" pitchFamily="2" charset="-122"/>
                          <a:cs typeface="+mn-cs"/>
                        </a:rPr>
                        <a:t>NSDI]</a:t>
                      </a:r>
                      <a:endParaRPr lang="zh-CN" altLang="en-US" sz="2000" b="1" kern="1200" dirty="0" smtClean="0">
                        <a:solidFill>
                          <a:schemeClr val="accent2">
                            <a:lumMod val="75000"/>
                          </a:schemeClr>
                        </a:solidFill>
                        <a:latin typeface="宋体" pitchFamily="2" charset="-122"/>
                        <a:ea typeface="宋体" pitchFamily="2" charset="-122"/>
                        <a:cs typeface="+mn-cs"/>
                      </a:endParaRPr>
                    </a:p>
                  </a:txBody>
                  <a:tcPr/>
                </a:tc>
              </a:tr>
              <a:tr h="619241">
                <a:tc>
                  <a:txBody>
                    <a:bodyPr/>
                    <a:lstStyle/>
                    <a:p>
                      <a:r>
                        <a:rPr lang="en-US" altLang="zh-CN" sz="2000" dirty="0" smtClean="0"/>
                        <a:t>2012</a:t>
                      </a:r>
                      <a:endParaRPr lang="zh-CN" altLang="en-US" sz="2000" dirty="0"/>
                    </a:p>
                  </a:txBody>
                  <a:tcPr/>
                </a:tc>
                <a:tc>
                  <a:txBody>
                    <a:bodyPr/>
                    <a:lstStyle/>
                    <a:p>
                      <a:endParaRPr lang="zh-CN" altLang="en-US" sz="2000" dirty="0">
                        <a:solidFill>
                          <a:srgbClr val="0070C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0" dirty="0" smtClean="0">
                          <a:solidFill>
                            <a:schemeClr val="tx1"/>
                          </a:solidFill>
                        </a:rPr>
                        <a:t>D2TCP,</a:t>
                      </a:r>
                      <a:r>
                        <a:rPr lang="en-US" altLang="zh-CN" sz="2000" b="0" baseline="0" dirty="0" smtClean="0">
                          <a:solidFill>
                            <a:schemeClr val="tx1"/>
                          </a:solidFill>
                        </a:rPr>
                        <a:t> </a:t>
                      </a:r>
                      <a:r>
                        <a:rPr lang="en-US" altLang="zh-CN" sz="2000" b="0" baseline="0" dirty="0" err="1" smtClean="0">
                          <a:solidFill>
                            <a:schemeClr val="tx1"/>
                          </a:solidFill>
                        </a:rPr>
                        <a:t>DeTail</a:t>
                      </a:r>
                      <a:r>
                        <a:rPr lang="en-US" altLang="zh-CN" sz="2000" b="0" baseline="0" dirty="0" smtClean="0">
                          <a:solidFill>
                            <a:schemeClr val="tx1"/>
                          </a:solidFill>
                        </a:rPr>
                        <a:t>, PDQ, DRFQ </a:t>
                      </a:r>
                      <a:r>
                        <a:rPr lang="en-US" altLang="zh-CN" sz="2000" b="1" kern="1200" dirty="0" smtClean="0">
                          <a:solidFill>
                            <a:schemeClr val="accent2">
                              <a:lumMod val="75000"/>
                            </a:schemeClr>
                          </a:solidFill>
                          <a:latin typeface="华文楷体" pitchFamily="2" charset="-122"/>
                          <a:ea typeface="华文楷体" pitchFamily="2" charset="-122"/>
                          <a:cs typeface="+mn-cs"/>
                        </a:rPr>
                        <a:t>[</a:t>
                      </a:r>
                      <a:r>
                        <a:rPr lang="en-US" altLang="zh-CN" sz="2000" b="1" kern="1200" dirty="0" smtClean="0">
                          <a:solidFill>
                            <a:schemeClr val="accent2">
                              <a:lumMod val="75000"/>
                            </a:schemeClr>
                          </a:solidFill>
                          <a:latin typeface="宋体" pitchFamily="2" charset="-122"/>
                          <a:ea typeface="宋体" pitchFamily="2" charset="-122"/>
                          <a:cs typeface="+mn-cs"/>
                        </a:rPr>
                        <a:t>SIGCOMM]</a:t>
                      </a:r>
                      <a:endParaRPr lang="zh-CN" altLang="en-US" sz="2000" b="1" kern="1200" dirty="0" smtClean="0">
                        <a:solidFill>
                          <a:schemeClr val="accent2">
                            <a:lumMod val="75000"/>
                          </a:schemeClr>
                        </a:solidFill>
                        <a:latin typeface="宋体" pitchFamily="2" charset="-122"/>
                        <a:ea typeface="宋体" pitchFamily="2" charset="-122"/>
                        <a:cs typeface="+mn-cs"/>
                      </a:endParaRPr>
                    </a:p>
                  </a:txBody>
                  <a:tcPr/>
                </a:tc>
              </a:tr>
              <a:tr h="619241">
                <a:tc>
                  <a:txBody>
                    <a:bodyPr/>
                    <a:lstStyle/>
                    <a:p>
                      <a:r>
                        <a:rPr lang="en-US" altLang="zh-CN" sz="2000" dirty="0" smtClean="0"/>
                        <a:t>2013</a:t>
                      </a:r>
                      <a:endParaRPr lang="zh-CN" altLang="en-US" sz="2000" dirty="0"/>
                    </a:p>
                  </a:txBody>
                  <a:tcPr/>
                </a:tc>
                <a:tc>
                  <a:txBody>
                    <a:bodyPr/>
                    <a:lstStyle/>
                    <a:p>
                      <a:endParaRPr lang="zh-CN" altLang="en-US" sz="2000" dirty="0">
                        <a:solidFill>
                          <a:srgbClr val="0070C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0" dirty="0" err="1" smtClean="0">
                          <a:solidFill>
                            <a:schemeClr val="tx1"/>
                          </a:solidFill>
                        </a:rPr>
                        <a:t>pFabric</a:t>
                      </a:r>
                      <a:r>
                        <a:rPr lang="en-US" altLang="zh-CN" sz="2000" b="0" dirty="0" smtClean="0">
                          <a:solidFill>
                            <a:schemeClr val="tx1"/>
                          </a:solidFill>
                        </a:rPr>
                        <a:t>, </a:t>
                      </a:r>
                      <a:r>
                        <a:rPr lang="en-US" altLang="zh-CN" sz="2000" b="0" dirty="0" err="1" smtClean="0">
                          <a:solidFill>
                            <a:schemeClr val="tx1"/>
                          </a:solidFill>
                        </a:rPr>
                        <a:t>ElasticSwitch</a:t>
                      </a:r>
                      <a:r>
                        <a:rPr lang="en-US" altLang="zh-CN" sz="2000" b="0" dirty="0" smtClean="0">
                          <a:solidFill>
                            <a:schemeClr val="tx1"/>
                          </a:solidFill>
                        </a:rPr>
                        <a:t>,</a:t>
                      </a:r>
                      <a:r>
                        <a:rPr lang="en-US" altLang="zh-CN" sz="2000" b="0" baseline="0" dirty="0" smtClean="0">
                          <a:solidFill>
                            <a:schemeClr val="tx1"/>
                          </a:solidFill>
                        </a:rPr>
                        <a:t> Remy </a:t>
                      </a:r>
                      <a:r>
                        <a:rPr lang="en-US" altLang="zh-CN" sz="2000" b="1" kern="1200" dirty="0" smtClean="0">
                          <a:solidFill>
                            <a:schemeClr val="accent2">
                              <a:lumMod val="75000"/>
                            </a:schemeClr>
                          </a:solidFill>
                          <a:latin typeface="华文楷体" pitchFamily="2" charset="-122"/>
                          <a:ea typeface="华文楷体" pitchFamily="2" charset="-122"/>
                          <a:cs typeface="+mn-cs"/>
                        </a:rPr>
                        <a:t>[</a:t>
                      </a:r>
                      <a:r>
                        <a:rPr lang="en-US" altLang="zh-CN" sz="2000" b="1" kern="1200" dirty="0" smtClean="0">
                          <a:solidFill>
                            <a:schemeClr val="accent2">
                              <a:lumMod val="75000"/>
                            </a:schemeClr>
                          </a:solidFill>
                          <a:latin typeface="宋体" pitchFamily="2" charset="-122"/>
                          <a:ea typeface="宋体" pitchFamily="2" charset="-122"/>
                          <a:cs typeface="+mn-cs"/>
                        </a:rPr>
                        <a:t>SIGCOMM]</a:t>
                      </a:r>
                      <a:endParaRPr lang="zh-CN" altLang="en-US" sz="2000" b="1" kern="1200" dirty="0" smtClean="0">
                        <a:solidFill>
                          <a:schemeClr val="accent2">
                            <a:lumMod val="75000"/>
                          </a:schemeClr>
                        </a:solidFill>
                        <a:latin typeface="宋体" pitchFamily="2" charset="-122"/>
                        <a:ea typeface="宋体" pitchFamily="2" charset="-122"/>
                        <a:cs typeface="+mn-cs"/>
                      </a:endParaRPr>
                    </a:p>
                  </a:txBody>
                  <a:tcPr/>
                </a:tc>
              </a:tr>
            </a:tbl>
          </a:graphicData>
        </a:graphic>
      </p:graphicFrame>
      <p:sp>
        <p:nvSpPr>
          <p:cNvPr id="6" name="椭圆 5"/>
          <p:cNvSpPr/>
          <p:nvPr/>
        </p:nvSpPr>
        <p:spPr>
          <a:xfrm>
            <a:off x="4480651" y="1058725"/>
            <a:ext cx="1413680" cy="570424"/>
          </a:xfrm>
          <a:prstGeom prst="ellipse">
            <a:avLst/>
          </a:prstGeom>
          <a:solidFill>
            <a:schemeClr val="accent1">
              <a:alpha val="0"/>
            </a:schemeClr>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Tree>
    <p:extLst>
      <p:ext uri="{BB962C8B-B14F-4D97-AF65-F5344CB8AC3E}">
        <p14:creationId xmlns:p14="http://schemas.microsoft.com/office/powerpoint/2010/main" val="391338575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张娇-数据中心网络中流量管理关键技术研究-v4.pptx</Template>
  <TotalTime>9426</TotalTime>
  <Words>3360</Words>
  <Application>Microsoft Macintosh PowerPoint</Application>
  <PresentationFormat>全屏显示(4:3)</PresentationFormat>
  <Paragraphs>597</Paragraphs>
  <Slides>53</Slides>
  <Notes>31</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71" baseType="lpstr">
      <vt:lpstr>Adobe 楷体 Std R</vt:lpstr>
      <vt:lpstr>Arial</vt:lpstr>
      <vt:lpstr>Calibri</vt:lpstr>
      <vt:lpstr>Corbel</vt:lpstr>
      <vt:lpstr>MS PGothic</vt:lpstr>
      <vt:lpstr>ＭＳ Ｐゴシック</vt:lpstr>
      <vt:lpstr>Myriad Pro</vt:lpstr>
      <vt:lpstr>Times New Roman</vt:lpstr>
      <vt:lpstr>Tw Cen MT</vt:lpstr>
      <vt:lpstr>Wingdings</vt:lpstr>
      <vt:lpstr>黑体</vt:lpstr>
      <vt:lpstr>华文仿宋</vt:lpstr>
      <vt:lpstr>华文楷体</vt:lpstr>
      <vt:lpstr>华文隶书</vt:lpstr>
      <vt:lpstr>华文中宋</vt:lpstr>
      <vt:lpstr>宋体</vt:lpstr>
      <vt:lpstr>中性</vt:lpstr>
      <vt:lpstr>公式</vt:lpstr>
      <vt:lpstr>数据中心网络中流量控制与带宽分配</vt:lpstr>
      <vt:lpstr>提纲</vt:lpstr>
      <vt:lpstr>研究背景</vt:lpstr>
      <vt:lpstr>研究背景</vt:lpstr>
      <vt:lpstr>研究问题</vt:lpstr>
      <vt:lpstr>研究问题</vt:lpstr>
      <vt:lpstr>研究问题</vt:lpstr>
      <vt:lpstr>研究问题</vt:lpstr>
      <vt:lpstr>研究现状</vt:lpstr>
      <vt:lpstr>研究现状</vt:lpstr>
      <vt:lpstr>研究内容</vt:lpstr>
      <vt:lpstr>研究内容1</vt:lpstr>
      <vt:lpstr>TCP Incast问题的可能原因</vt:lpstr>
      <vt:lpstr>两类超时重传</vt:lpstr>
      <vt:lpstr>吞吐量模型</vt:lpstr>
      <vt:lpstr>吞吐量模型</vt:lpstr>
      <vt:lpstr>模型验证</vt:lpstr>
      <vt:lpstr>模型验证</vt:lpstr>
      <vt:lpstr>参数影响</vt:lpstr>
      <vt:lpstr>研究内容2</vt:lpstr>
      <vt:lpstr>现有解决方案</vt:lpstr>
      <vt:lpstr>解决方案</vt:lpstr>
      <vt:lpstr>Avoiding FLoss Timeout</vt:lpstr>
      <vt:lpstr>GIP实现</vt:lpstr>
      <vt:lpstr>实验配置</vt:lpstr>
      <vt:lpstr>实验结果：瓶颈是最后一跳</vt:lpstr>
      <vt:lpstr>实验结果：瓶颈不是最后一跳</vt:lpstr>
      <vt:lpstr>大规模仿真</vt:lpstr>
      <vt:lpstr>研究内容3</vt:lpstr>
      <vt:lpstr>研究动机</vt:lpstr>
      <vt:lpstr>SAB机制设计</vt:lpstr>
      <vt:lpstr>SAB整体流程</vt:lpstr>
      <vt:lpstr>SAB机制讨论</vt:lpstr>
      <vt:lpstr>SAB交换机实现</vt:lpstr>
      <vt:lpstr>SAB性能验证</vt:lpstr>
      <vt:lpstr>SAB性能验证</vt:lpstr>
      <vt:lpstr>SAB性能验证-仿真</vt:lpstr>
      <vt:lpstr>研究内容3</vt:lpstr>
      <vt:lpstr>迁移时业务SLA问题</vt:lpstr>
      <vt:lpstr>解决思路</vt:lpstr>
      <vt:lpstr>带宽计算模型</vt:lpstr>
      <vt:lpstr>带宽计算模型</vt:lpstr>
      <vt:lpstr>带宽保障机制</vt:lpstr>
      <vt:lpstr>带宽保障机制</vt:lpstr>
      <vt:lpstr>rSAB交换机实现框图</vt:lpstr>
      <vt:lpstr>模型验证</vt:lpstr>
      <vt:lpstr>带宽保障机制验证</vt:lpstr>
      <vt:lpstr>主要贡献</vt:lpstr>
      <vt:lpstr>主要贡献</vt:lpstr>
      <vt:lpstr>工作展望</vt:lpstr>
      <vt:lpstr>论文情况</vt:lpstr>
      <vt:lpstr>论文情况（续）</vt:lpstr>
      <vt:lpstr>PowerPoint 演示文稿</vt:lpstr>
    </vt:vector>
  </TitlesOfParts>
  <Company>berkeley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数据中心网络中流量管理关键技术研究</dc:title>
  <dc:creator>Jiao Zhang</dc:creator>
  <cp:lastModifiedBy>张晗</cp:lastModifiedBy>
  <cp:revision>364</cp:revision>
  <cp:lastPrinted>2014-03-11T03:56:27Z</cp:lastPrinted>
  <dcterms:created xsi:type="dcterms:W3CDTF">2014-03-05T13:43:05Z</dcterms:created>
  <dcterms:modified xsi:type="dcterms:W3CDTF">2017-12-18T23:59:08Z</dcterms:modified>
</cp:coreProperties>
</file>