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Lst>
  <p:notesMasterIdLst>
    <p:notesMasterId r:id="rId124"/>
  </p:notesMasterIdLst>
  <p:sldIdLst>
    <p:sldId id="256" r:id="rId2"/>
    <p:sldId id="664" r:id="rId3"/>
    <p:sldId id="762" r:id="rId4"/>
    <p:sldId id="665" r:id="rId5"/>
    <p:sldId id="780" r:id="rId6"/>
    <p:sldId id="666" r:id="rId7"/>
    <p:sldId id="667" r:id="rId8"/>
    <p:sldId id="668" r:id="rId9"/>
    <p:sldId id="669" r:id="rId10"/>
    <p:sldId id="671" r:id="rId11"/>
    <p:sldId id="766" r:id="rId12"/>
    <p:sldId id="767" r:id="rId13"/>
    <p:sldId id="670" r:id="rId14"/>
    <p:sldId id="779" r:id="rId15"/>
    <p:sldId id="798" r:id="rId16"/>
    <p:sldId id="764" r:id="rId17"/>
    <p:sldId id="763" r:id="rId18"/>
    <p:sldId id="781" r:id="rId19"/>
    <p:sldId id="799" r:id="rId20"/>
    <p:sldId id="778" r:id="rId21"/>
    <p:sldId id="675" r:id="rId22"/>
    <p:sldId id="676" r:id="rId23"/>
    <p:sldId id="677" r:id="rId24"/>
    <p:sldId id="768" r:id="rId25"/>
    <p:sldId id="679" r:id="rId26"/>
    <p:sldId id="796" r:id="rId27"/>
    <p:sldId id="678" r:id="rId28"/>
    <p:sldId id="680" r:id="rId29"/>
    <p:sldId id="681" r:id="rId30"/>
    <p:sldId id="769" r:id="rId31"/>
    <p:sldId id="770" r:id="rId32"/>
    <p:sldId id="771" r:id="rId33"/>
    <p:sldId id="772" r:id="rId34"/>
    <p:sldId id="774" r:id="rId35"/>
    <p:sldId id="775" r:id="rId36"/>
    <p:sldId id="776" r:id="rId37"/>
    <p:sldId id="797" r:id="rId38"/>
    <p:sldId id="683" r:id="rId39"/>
    <p:sldId id="777" r:id="rId40"/>
    <p:sldId id="684" r:id="rId41"/>
    <p:sldId id="685" r:id="rId42"/>
    <p:sldId id="686" r:id="rId43"/>
    <p:sldId id="792" r:id="rId44"/>
    <p:sldId id="688" r:id="rId45"/>
    <p:sldId id="687" r:id="rId46"/>
    <p:sldId id="689" r:id="rId47"/>
    <p:sldId id="793" r:id="rId48"/>
    <p:sldId id="690" r:id="rId49"/>
    <p:sldId id="691" r:id="rId50"/>
    <p:sldId id="800" r:id="rId51"/>
    <p:sldId id="794" r:id="rId52"/>
    <p:sldId id="693" r:id="rId53"/>
    <p:sldId id="694" r:id="rId54"/>
    <p:sldId id="795" r:id="rId55"/>
    <p:sldId id="698" r:id="rId56"/>
    <p:sldId id="782" r:id="rId57"/>
    <p:sldId id="696" r:id="rId58"/>
    <p:sldId id="697" r:id="rId59"/>
    <p:sldId id="699" r:id="rId60"/>
    <p:sldId id="700" r:id="rId61"/>
    <p:sldId id="701" r:id="rId62"/>
    <p:sldId id="702" r:id="rId63"/>
    <p:sldId id="704" r:id="rId64"/>
    <p:sldId id="789" r:id="rId65"/>
    <p:sldId id="706" r:id="rId66"/>
    <p:sldId id="707" r:id="rId67"/>
    <p:sldId id="708" r:id="rId68"/>
    <p:sldId id="709" r:id="rId69"/>
    <p:sldId id="710" r:id="rId70"/>
    <p:sldId id="711" r:id="rId71"/>
    <p:sldId id="790" r:id="rId72"/>
    <p:sldId id="713" r:id="rId73"/>
    <p:sldId id="714" r:id="rId74"/>
    <p:sldId id="715" r:id="rId75"/>
    <p:sldId id="791" r:id="rId76"/>
    <p:sldId id="718" r:id="rId77"/>
    <p:sldId id="719" r:id="rId78"/>
    <p:sldId id="788" r:id="rId79"/>
    <p:sldId id="801" r:id="rId80"/>
    <p:sldId id="723" r:id="rId81"/>
    <p:sldId id="721" r:id="rId82"/>
    <p:sldId id="722" r:id="rId83"/>
    <p:sldId id="784" r:id="rId84"/>
    <p:sldId id="724" r:id="rId85"/>
    <p:sldId id="725" r:id="rId86"/>
    <p:sldId id="726" r:id="rId87"/>
    <p:sldId id="727" r:id="rId88"/>
    <p:sldId id="728" r:id="rId89"/>
    <p:sldId id="802" r:id="rId90"/>
    <p:sldId id="730" r:id="rId91"/>
    <p:sldId id="783" r:id="rId92"/>
    <p:sldId id="803" r:id="rId93"/>
    <p:sldId id="733" r:id="rId94"/>
    <p:sldId id="735" r:id="rId95"/>
    <p:sldId id="736" r:id="rId96"/>
    <p:sldId id="737" r:id="rId97"/>
    <p:sldId id="804" r:id="rId98"/>
    <p:sldId id="740" r:id="rId99"/>
    <p:sldId id="741" r:id="rId100"/>
    <p:sldId id="742" r:id="rId101"/>
    <p:sldId id="805" r:id="rId102"/>
    <p:sldId id="806" r:id="rId103"/>
    <p:sldId id="744" r:id="rId104"/>
    <p:sldId id="745" r:id="rId105"/>
    <p:sldId id="748" r:id="rId106"/>
    <p:sldId id="746" r:id="rId107"/>
    <p:sldId id="747" r:id="rId108"/>
    <p:sldId id="809" r:id="rId109"/>
    <p:sldId id="749" r:id="rId110"/>
    <p:sldId id="750" r:id="rId111"/>
    <p:sldId id="807" r:id="rId112"/>
    <p:sldId id="751" r:id="rId113"/>
    <p:sldId id="752" r:id="rId114"/>
    <p:sldId id="753" r:id="rId115"/>
    <p:sldId id="808" r:id="rId116"/>
    <p:sldId id="755" r:id="rId117"/>
    <p:sldId id="756" r:id="rId118"/>
    <p:sldId id="757" r:id="rId119"/>
    <p:sldId id="758" r:id="rId120"/>
    <p:sldId id="759" r:id="rId121"/>
    <p:sldId id="760" r:id="rId122"/>
    <p:sldId id="663" r:id="rId1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579D512-800E-498E-B30E-F039DF7421E9}">
          <p14:sldIdLst>
            <p14:sldId id="256"/>
            <p14:sldId id="664"/>
            <p14:sldId id="762"/>
            <p14:sldId id="665"/>
            <p14:sldId id="780"/>
            <p14:sldId id="666"/>
            <p14:sldId id="667"/>
            <p14:sldId id="668"/>
            <p14:sldId id="669"/>
            <p14:sldId id="671"/>
            <p14:sldId id="766"/>
            <p14:sldId id="767"/>
            <p14:sldId id="670"/>
            <p14:sldId id="779"/>
            <p14:sldId id="798"/>
            <p14:sldId id="764"/>
            <p14:sldId id="763"/>
            <p14:sldId id="781"/>
            <p14:sldId id="799"/>
            <p14:sldId id="778"/>
            <p14:sldId id="675"/>
            <p14:sldId id="676"/>
            <p14:sldId id="677"/>
            <p14:sldId id="768"/>
            <p14:sldId id="679"/>
            <p14:sldId id="796"/>
            <p14:sldId id="678"/>
            <p14:sldId id="680"/>
            <p14:sldId id="681"/>
            <p14:sldId id="769"/>
            <p14:sldId id="770"/>
            <p14:sldId id="771"/>
            <p14:sldId id="772"/>
            <p14:sldId id="774"/>
            <p14:sldId id="775"/>
            <p14:sldId id="776"/>
            <p14:sldId id="797"/>
            <p14:sldId id="683"/>
            <p14:sldId id="777"/>
            <p14:sldId id="684"/>
            <p14:sldId id="685"/>
            <p14:sldId id="686"/>
            <p14:sldId id="792"/>
            <p14:sldId id="688"/>
            <p14:sldId id="687"/>
            <p14:sldId id="689"/>
            <p14:sldId id="793"/>
            <p14:sldId id="690"/>
            <p14:sldId id="691"/>
            <p14:sldId id="800"/>
            <p14:sldId id="794"/>
            <p14:sldId id="693"/>
            <p14:sldId id="694"/>
            <p14:sldId id="795"/>
            <p14:sldId id="698"/>
            <p14:sldId id="782"/>
            <p14:sldId id="696"/>
            <p14:sldId id="697"/>
            <p14:sldId id="699"/>
            <p14:sldId id="700"/>
            <p14:sldId id="701"/>
            <p14:sldId id="702"/>
            <p14:sldId id="704"/>
            <p14:sldId id="789"/>
            <p14:sldId id="706"/>
            <p14:sldId id="707"/>
            <p14:sldId id="708"/>
            <p14:sldId id="709"/>
            <p14:sldId id="710"/>
            <p14:sldId id="711"/>
            <p14:sldId id="790"/>
            <p14:sldId id="713"/>
            <p14:sldId id="714"/>
            <p14:sldId id="715"/>
            <p14:sldId id="791"/>
            <p14:sldId id="718"/>
            <p14:sldId id="719"/>
            <p14:sldId id="788"/>
            <p14:sldId id="801"/>
            <p14:sldId id="723"/>
            <p14:sldId id="721"/>
            <p14:sldId id="722"/>
            <p14:sldId id="784"/>
            <p14:sldId id="724"/>
            <p14:sldId id="725"/>
            <p14:sldId id="726"/>
            <p14:sldId id="727"/>
            <p14:sldId id="728"/>
            <p14:sldId id="802"/>
            <p14:sldId id="730"/>
            <p14:sldId id="783"/>
            <p14:sldId id="803"/>
            <p14:sldId id="733"/>
            <p14:sldId id="735"/>
            <p14:sldId id="736"/>
            <p14:sldId id="737"/>
            <p14:sldId id="804"/>
            <p14:sldId id="740"/>
            <p14:sldId id="741"/>
            <p14:sldId id="742"/>
            <p14:sldId id="805"/>
            <p14:sldId id="806"/>
            <p14:sldId id="744"/>
            <p14:sldId id="745"/>
            <p14:sldId id="748"/>
            <p14:sldId id="746"/>
            <p14:sldId id="747"/>
            <p14:sldId id="809"/>
            <p14:sldId id="749"/>
            <p14:sldId id="750"/>
            <p14:sldId id="807"/>
            <p14:sldId id="751"/>
            <p14:sldId id="752"/>
            <p14:sldId id="753"/>
            <p14:sldId id="808"/>
            <p14:sldId id="755"/>
            <p14:sldId id="756"/>
            <p14:sldId id="757"/>
            <p14:sldId id="758"/>
            <p14:sldId id="759"/>
            <p14:sldId id="760"/>
            <p14:sldId id="6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3300"/>
    <a:srgbClr val="4585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76" autoAdjust="0"/>
    <p:restoredTop sz="71160" autoAdjust="0"/>
  </p:normalViewPr>
  <p:slideViewPr>
    <p:cSldViewPr>
      <p:cViewPr varScale="1">
        <p:scale>
          <a:sx n="56" d="100"/>
          <a:sy n="56" d="100"/>
        </p:scale>
        <p:origin x="141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ian-pc\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ian-pc\Desktop\&#2227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tian-pc\Desktop\&#22270;.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ian-pc\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ian-pc\Desktop\&#26032;&#24314;%20Microsoft%20Excel%20&#24037;&#20316;&#349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ian-pc\Desktop\&#2227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ian-pc\Desktop\&#2227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ian-pc\Desktop\&#2227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ian-pc\Desktop\&#2227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ian-pc\Desktop\&#2227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ian-pc\Desktop\&#2227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下阈值</a:t>
            </a:r>
            <a:endParaRPr lang="en-US" altLang="zh-CN"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lower!$B$1</c:f>
              <c:strCache>
                <c:ptCount val="1"/>
                <c:pt idx="0">
                  <c:v>Lower Threshold</c:v>
                </c:pt>
              </c:strCache>
            </c:strRef>
          </c:tx>
          <c:spPr>
            <a:solidFill>
              <a:schemeClr val="accent1"/>
            </a:solidFill>
            <a:ln>
              <a:noFill/>
            </a:ln>
            <a:effectLst/>
            <a:sp3d/>
          </c:spPr>
          <c:invertIfNegative val="0"/>
          <c:cat>
            <c:strRef>
              <c:f>lower!$A$2:$A$6</c:f>
              <c:strCache>
                <c:ptCount val="5"/>
                <c:pt idx="0">
                  <c:v>q = 1.5</c:v>
                </c:pt>
                <c:pt idx="1">
                  <c:v>q = 1.1</c:v>
                </c:pt>
                <c:pt idx="2">
                  <c:v>q = 0.8</c:v>
                </c:pt>
                <c:pt idx="3">
                  <c:v>q = 0.2</c:v>
                </c:pt>
                <c:pt idx="4">
                  <c:v>q = -0.5</c:v>
                </c:pt>
              </c:strCache>
            </c:strRef>
          </c:cat>
          <c:val>
            <c:numRef>
              <c:f>lower!$B$2:$B$6</c:f>
              <c:numCache>
                <c:formatCode>General</c:formatCode>
                <c:ptCount val="5"/>
                <c:pt idx="0">
                  <c:v>1860</c:v>
                </c:pt>
                <c:pt idx="1">
                  <c:v>1243</c:v>
                </c:pt>
                <c:pt idx="2">
                  <c:v>652</c:v>
                </c:pt>
                <c:pt idx="3">
                  <c:v>43</c:v>
                </c:pt>
                <c:pt idx="4">
                  <c:v>11</c:v>
                </c:pt>
              </c:numCache>
            </c:numRef>
          </c:val>
          <c:extLst>
            <c:ext xmlns:c16="http://schemas.microsoft.com/office/drawing/2014/chart" uri="{C3380CC4-5D6E-409C-BE32-E72D297353CC}">
              <c16:uniqueId val="{00000000-0ED3-4924-A1CA-E0A65BA9E849}"/>
            </c:ext>
          </c:extLst>
        </c:ser>
        <c:dLbls>
          <c:showLegendKey val="0"/>
          <c:showVal val="0"/>
          <c:showCatName val="0"/>
          <c:showSerName val="0"/>
          <c:showPercent val="0"/>
          <c:showBubbleSize val="0"/>
        </c:dLbls>
        <c:gapWidth val="150"/>
        <c:shape val="box"/>
        <c:axId val="303967872"/>
        <c:axId val="303968264"/>
        <c:axId val="0"/>
      </c:bar3DChart>
      <c:catAx>
        <c:axId val="303967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03968264"/>
        <c:crosses val="autoZero"/>
        <c:auto val="1"/>
        <c:lblAlgn val="ctr"/>
        <c:lblOffset val="100"/>
        <c:noMultiLvlLbl val="0"/>
      </c:catAx>
      <c:valAx>
        <c:axId val="303968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03967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altLang="zh-CN" sz="1000" b="1" i="0" baseline="0" dirty="0" err="1">
                <a:effectLst/>
              </a:rPr>
              <a:t>Flase</a:t>
            </a:r>
            <a:r>
              <a:rPr lang="en-US" altLang="zh-CN" sz="1000" b="1" i="0" baseline="0" dirty="0">
                <a:effectLst/>
              </a:rPr>
              <a:t> Positive Rate</a:t>
            </a:r>
            <a:endParaRPr lang="zh-CN" altLang="zh-CN" sz="1000" dirty="0">
              <a:effectLst/>
            </a:endParaRPr>
          </a:p>
          <a:p>
            <a:pPr>
              <a:defRPr sz="1000"/>
            </a:pPr>
            <a:r>
              <a:rPr lang="en-US" altLang="zh-CN" sz="1000" b="0" i="0" baseline="0" dirty="0">
                <a:solidFill>
                  <a:srgbClr val="FF0000"/>
                </a:solidFill>
                <a:effectLst/>
              </a:rPr>
              <a:t>f = 10000</a:t>
            </a:r>
            <a:r>
              <a:rPr lang="zh-CN" altLang="zh-CN" sz="1000" b="1" i="0" baseline="0" dirty="0">
                <a:solidFill>
                  <a:srgbClr val="FF0000"/>
                </a:solidFill>
                <a:effectLst/>
              </a:rPr>
              <a:t> </a:t>
            </a:r>
            <a:endParaRPr lang="zh-CN" altLang="zh-CN" sz="1000" dirty="0">
              <a:solidFill>
                <a:srgbClr val="FF0000"/>
              </a:solidFill>
              <a:effectLst/>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flow!$B$15</c:f>
              <c:strCache>
                <c:ptCount val="1"/>
                <c:pt idx="0">
                  <c:v>Shannon</c:v>
                </c:pt>
              </c:strCache>
            </c:strRef>
          </c:tx>
          <c:spPr>
            <a:gradFill rotWithShape="1">
              <a:gsLst>
                <a:gs pos="0">
                  <a:schemeClr val="accent1">
                    <a:tint val="43000"/>
                    <a:satMod val="165000"/>
                  </a:schemeClr>
                </a:gs>
                <a:gs pos="55000">
                  <a:schemeClr val="accent1">
                    <a:tint val="83000"/>
                    <a:satMod val="155000"/>
                  </a:schemeClr>
                </a:gs>
                <a:gs pos="100000">
                  <a:schemeClr val="accent1">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flow!$A$16:$A$25</c:f>
              <c:strCache>
                <c:ptCount val="10"/>
                <c:pt idx="0">
                  <c:v>10s</c:v>
                </c:pt>
                <c:pt idx="1">
                  <c:v>20s</c:v>
                </c:pt>
                <c:pt idx="2">
                  <c:v>30s</c:v>
                </c:pt>
                <c:pt idx="3">
                  <c:v>40s</c:v>
                </c:pt>
                <c:pt idx="4">
                  <c:v>50s</c:v>
                </c:pt>
                <c:pt idx="5">
                  <c:v>60s</c:v>
                </c:pt>
                <c:pt idx="6">
                  <c:v>70s</c:v>
                </c:pt>
                <c:pt idx="7">
                  <c:v>80s</c:v>
                </c:pt>
                <c:pt idx="8">
                  <c:v>90s</c:v>
                </c:pt>
                <c:pt idx="9">
                  <c:v>100s</c:v>
                </c:pt>
              </c:strCache>
            </c:strRef>
          </c:cat>
          <c:val>
            <c:numRef>
              <c:f>flow!$B$16:$B$25</c:f>
              <c:numCache>
                <c:formatCode>0%</c:formatCode>
                <c:ptCount val="10"/>
                <c:pt idx="0">
                  <c:v>0.02</c:v>
                </c:pt>
                <c:pt idx="1">
                  <c:v>3.9E-2</c:v>
                </c:pt>
                <c:pt idx="2">
                  <c:v>0.04</c:v>
                </c:pt>
                <c:pt idx="3">
                  <c:v>4.1000000000000002E-2</c:v>
                </c:pt>
                <c:pt idx="4">
                  <c:v>0.26300000000000001</c:v>
                </c:pt>
                <c:pt idx="5">
                  <c:v>0.45</c:v>
                </c:pt>
                <c:pt idx="6">
                  <c:v>0.4</c:v>
                </c:pt>
                <c:pt idx="7">
                  <c:v>0.41299999999999998</c:v>
                </c:pt>
                <c:pt idx="8">
                  <c:v>0.39200000000000002</c:v>
                </c:pt>
                <c:pt idx="9">
                  <c:v>0.45</c:v>
                </c:pt>
              </c:numCache>
            </c:numRef>
          </c:val>
          <c:extLst>
            <c:ext xmlns:c16="http://schemas.microsoft.com/office/drawing/2014/chart" uri="{C3380CC4-5D6E-409C-BE32-E72D297353CC}">
              <c16:uniqueId val="{00000000-FF59-46EA-A3BF-2A3525E0344E}"/>
            </c:ext>
          </c:extLst>
        </c:ser>
        <c:ser>
          <c:idx val="1"/>
          <c:order val="1"/>
          <c:tx>
            <c:strRef>
              <c:f>flow!$C$15</c:f>
              <c:strCache>
                <c:ptCount val="1"/>
                <c:pt idx="0">
                  <c:v>APSE</c:v>
                </c:pt>
              </c:strCache>
            </c:strRef>
          </c:tx>
          <c:spPr>
            <a:gradFill rotWithShape="1">
              <a:gsLst>
                <a:gs pos="0">
                  <a:schemeClr val="accent2">
                    <a:tint val="43000"/>
                    <a:satMod val="165000"/>
                  </a:schemeClr>
                </a:gs>
                <a:gs pos="55000">
                  <a:schemeClr val="accent2">
                    <a:tint val="83000"/>
                    <a:satMod val="155000"/>
                  </a:schemeClr>
                </a:gs>
                <a:gs pos="100000">
                  <a:schemeClr val="accent2">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flow!$A$16:$A$25</c:f>
              <c:strCache>
                <c:ptCount val="10"/>
                <c:pt idx="0">
                  <c:v>10s</c:v>
                </c:pt>
                <c:pt idx="1">
                  <c:v>20s</c:v>
                </c:pt>
                <c:pt idx="2">
                  <c:v>30s</c:v>
                </c:pt>
                <c:pt idx="3">
                  <c:v>40s</c:v>
                </c:pt>
                <c:pt idx="4">
                  <c:v>50s</c:v>
                </c:pt>
                <c:pt idx="5">
                  <c:v>60s</c:v>
                </c:pt>
                <c:pt idx="6">
                  <c:v>70s</c:v>
                </c:pt>
                <c:pt idx="7">
                  <c:v>80s</c:v>
                </c:pt>
                <c:pt idx="8">
                  <c:v>90s</c:v>
                </c:pt>
                <c:pt idx="9">
                  <c:v>100s</c:v>
                </c:pt>
              </c:strCache>
            </c:strRef>
          </c:cat>
          <c:val>
            <c:numRef>
              <c:f>flow!$C$16:$C$25</c:f>
              <c:numCache>
                <c:formatCode>0%</c:formatCode>
                <c:ptCount val="10"/>
                <c:pt idx="0">
                  <c:v>0</c:v>
                </c:pt>
                <c:pt idx="1">
                  <c:v>0</c:v>
                </c:pt>
                <c:pt idx="2">
                  <c:v>0</c:v>
                </c:pt>
                <c:pt idx="3">
                  <c:v>0</c:v>
                </c:pt>
                <c:pt idx="4">
                  <c:v>0</c:v>
                </c:pt>
                <c:pt idx="5">
                  <c:v>0</c:v>
                </c:pt>
                <c:pt idx="6">
                  <c:v>2.1000000000000001E-2</c:v>
                </c:pt>
                <c:pt idx="7">
                  <c:v>0.121</c:v>
                </c:pt>
                <c:pt idx="8">
                  <c:v>0.13300000000000001</c:v>
                </c:pt>
                <c:pt idx="9">
                  <c:v>0.27300000000000002</c:v>
                </c:pt>
              </c:numCache>
            </c:numRef>
          </c:val>
          <c:extLst>
            <c:ext xmlns:c16="http://schemas.microsoft.com/office/drawing/2014/chart" uri="{C3380CC4-5D6E-409C-BE32-E72D297353CC}">
              <c16:uniqueId val="{00000001-FF59-46EA-A3BF-2A3525E0344E}"/>
            </c:ext>
          </c:extLst>
        </c:ser>
        <c:dLbls>
          <c:showLegendKey val="0"/>
          <c:showVal val="0"/>
          <c:showCatName val="0"/>
          <c:showSerName val="0"/>
          <c:showPercent val="0"/>
          <c:showBubbleSize val="0"/>
        </c:dLbls>
        <c:gapWidth val="100"/>
        <c:overlap val="-24"/>
        <c:axId val="259048088"/>
        <c:axId val="259048480"/>
      </c:barChart>
      <c:catAx>
        <c:axId val="25904808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9048480"/>
        <c:crosses val="autoZero"/>
        <c:auto val="1"/>
        <c:lblAlgn val="ctr"/>
        <c:lblOffset val="100"/>
        <c:noMultiLvlLbl val="0"/>
      </c:catAx>
      <c:valAx>
        <c:axId val="259048480"/>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9048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altLang="zh-CN" sz="1000" b="1" i="0" baseline="0" dirty="0" err="1">
                <a:effectLst/>
              </a:rPr>
              <a:t>Flase</a:t>
            </a:r>
            <a:r>
              <a:rPr lang="en-US" altLang="zh-CN" sz="1000" b="1" i="0" baseline="0" dirty="0">
                <a:effectLst/>
              </a:rPr>
              <a:t> Positive Rate</a:t>
            </a:r>
            <a:endParaRPr lang="zh-CN" altLang="zh-CN" sz="1000" dirty="0">
              <a:effectLst/>
            </a:endParaRPr>
          </a:p>
          <a:p>
            <a:pPr>
              <a:defRPr sz="1000"/>
            </a:pPr>
            <a:r>
              <a:rPr lang="en-US" altLang="zh-CN" sz="1000" b="0" i="0" baseline="0" dirty="0">
                <a:solidFill>
                  <a:srgbClr val="FF0000"/>
                </a:solidFill>
                <a:effectLst/>
              </a:rPr>
              <a:t>f = 20000</a:t>
            </a:r>
            <a:r>
              <a:rPr lang="zh-CN" altLang="zh-CN" sz="1000" b="1" i="0" baseline="0" dirty="0">
                <a:solidFill>
                  <a:srgbClr val="FF0000"/>
                </a:solidFill>
                <a:effectLst/>
              </a:rPr>
              <a:t> </a:t>
            </a:r>
            <a:endParaRPr lang="zh-CN" altLang="zh-CN" sz="1000" dirty="0">
              <a:solidFill>
                <a:srgbClr val="FF0000"/>
              </a:solidFill>
              <a:effectLst/>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flow!$F$15</c:f>
              <c:strCache>
                <c:ptCount val="1"/>
                <c:pt idx="0">
                  <c:v>Shannon</c:v>
                </c:pt>
              </c:strCache>
            </c:strRef>
          </c:tx>
          <c:spPr>
            <a:gradFill rotWithShape="1">
              <a:gsLst>
                <a:gs pos="0">
                  <a:schemeClr val="accent1">
                    <a:tint val="43000"/>
                    <a:satMod val="165000"/>
                  </a:schemeClr>
                </a:gs>
                <a:gs pos="55000">
                  <a:schemeClr val="accent1">
                    <a:tint val="83000"/>
                    <a:satMod val="155000"/>
                  </a:schemeClr>
                </a:gs>
                <a:gs pos="100000">
                  <a:schemeClr val="accent1">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flow!$E$16:$E$25</c:f>
              <c:strCache>
                <c:ptCount val="10"/>
                <c:pt idx="0">
                  <c:v>10s</c:v>
                </c:pt>
                <c:pt idx="1">
                  <c:v>20s</c:v>
                </c:pt>
                <c:pt idx="2">
                  <c:v>30s</c:v>
                </c:pt>
                <c:pt idx="3">
                  <c:v>40s</c:v>
                </c:pt>
                <c:pt idx="4">
                  <c:v>50s</c:v>
                </c:pt>
                <c:pt idx="5">
                  <c:v>60s</c:v>
                </c:pt>
                <c:pt idx="6">
                  <c:v>70s</c:v>
                </c:pt>
                <c:pt idx="7">
                  <c:v>80s</c:v>
                </c:pt>
                <c:pt idx="8">
                  <c:v>90s</c:v>
                </c:pt>
                <c:pt idx="9">
                  <c:v>100s</c:v>
                </c:pt>
              </c:strCache>
            </c:strRef>
          </c:cat>
          <c:val>
            <c:numRef>
              <c:f>flow!$F$16:$F$25</c:f>
              <c:numCache>
                <c:formatCode>0%</c:formatCode>
                <c:ptCount val="10"/>
                <c:pt idx="0">
                  <c:v>0</c:v>
                </c:pt>
                <c:pt idx="1">
                  <c:v>0.02</c:v>
                </c:pt>
                <c:pt idx="2">
                  <c:v>0.02</c:v>
                </c:pt>
                <c:pt idx="3">
                  <c:v>0.02</c:v>
                </c:pt>
                <c:pt idx="4">
                  <c:v>0.02</c:v>
                </c:pt>
                <c:pt idx="5">
                  <c:v>3.9E-2</c:v>
                </c:pt>
                <c:pt idx="6">
                  <c:v>4.2000000000000003E-2</c:v>
                </c:pt>
                <c:pt idx="7">
                  <c:v>0.11600000000000001</c:v>
                </c:pt>
                <c:pt idx="8">
                  <c:v>0.14000000000000001</c:v>
                </c:pt>
                <c:pt idx="9">
                  <c:v>0.224</c:v>
                </c:pt>
              </c:numCache>
            </c:numRef>
          </c:val>
          <c:extLst>
            <c:ext xmlns:c16="http://schemas.microsoft.com/office/drawing/2014/chart" uri="{C3380CC4-5D6E-409C-BE32-E72D297353CC}">
              <c16:uniqueId val="{00000000-DA6B-4311-851C-E01F274DB953}"/>
            </c:ext>
          </c:extLst>
        </c:ser>
        <c:ser>
          <c:idx val="1"/>
          <c:order val="1"/>
          <c:tx>
            <c:strRef>
              <c:f>flow!$G$15</c:f>
              <c:strCache>
                <c:ptCount val="1"/>
                <c:pt idx="0">
                  <c:v>APSE</c:v>
                </c:pt>
              </c:strCache>
            </c:strRef>
          </c:tx>
          <c:spPr>
            <a:gradFill rotWithShape="1">
              <a:gsLst>
                <a:gs pos="0">
                  <a:schemeClr val="accent2">
                    <a:tint val="43000"/>
                    <a:satMod val="165000"/>
                  </a:schemeClr>
                </a:gs>
                <a:gs pos="55000">
                  <a:schemeClr val="accent2">
                    <a:tint val="83000"/>
                    <a:satMod val="155000"/>
                  </a:schemeClr>
                </a:gs>
                <a:gs pos="100000">
                  <a:schemeClr val="accent2">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flow!$E$16:$E$25</c:f>
              <c:strCache>
                <c:ptCount val="10"/>
                <c:pt idx="0">
                  <c:v>10s</c:v>
                </c:pt>
                <c:pt idx="1">
                  <c:v>20s</c:v>
                </c:pt>
                <c:pt idx="2">
                  <c:v>30s</c:v>
                </c:pt>
                <c:pt idx="3">
                  <c:v>40s</c:v>
                </c:pt>
                <c:pt idx="4">
                  <c:v>50s</c:v>
                </c:pt>
                <c:pt idx="5">
                  <c:v>60s</c:v>
                </c:pt>
                <c:pt idx="6">
                  <c:v>70s</c:v>
                </c:pt>
                <c:pt idx="7">
                  <c:v>80s</c:v>
                </c:pt>
                <c:pt idx="8">
                  <c:v>90s</c:v>
                </c:pt>
                <c:pt idx="9">
                  <c:v>100s</c:v>
                </c:pt>
              </c:strCache>
            </c:strRef>
          </c:cat>
          <c:val>
            <c:numRef>
              <c:f>flow!$G$16:$G$25</c:f>
              <c:numCache>
                <c:formatCode>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1-DA6B-4311-851C-E01F274DB953}"/>
            </c:ext>
          </c:extLst>
        </c:ser>
        <c:dLbls>
          <c:showLegendKey val="0"/>
          <c:showVal val="0"/>
          <c:showCatName val="0"/>
          <c:showSerName val="0"/>
          <c:showPercent val="0"/>
          <c:showBubbleSize val="0"/>
        </c:dLbls>
        <c:gapWidth val="100"/>
        <c:overlap val="-24"/>
        <c:axId val="259045344"/>
        <c:axId val="259045736"/>
      </c:barChart>
      <c:catAx>
        <c:axId val="25904534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9045736"/>
        <c:crosses val="autoZero"/>
        <c:auto val="1"/>
        <c:lblAlgn val="ctr"/>
        <c:lblOffset val="100"/>
        <c:noMultiLvlLbl val="0"/>
      </c:catAx>
      <c:valAx>
        <c:axId val="259045736"/>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9045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上阈值</a:t>
            </a:r>
            <a:endParaRPr lang="en-US" altLang="zh-CN"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upper!$B$1</c:f>
              <c:strCache>
                <c:ptCount val="1"/>
                <c:pt idx="0">
                  <c:v>Upper Threshold</c:v>
                </c:pt>
              </c:strCache>
            </c:strRef>
          </c:tx>
          <c:spPr>
            <a:solidFill>
              <a:schemeClr val="accent1"/>
            </a:solidFill>
            <a:ln>
              <a:noFill/>
            </a:ln>
            <a:effectLst/>
            <a:sp3d/>
          </c:spPr>
          <c:invertIfNegative val="0"/>
          <c:cat>
            <c:strRef>
              <c:f>upper!$A$2:$A$6</c:f>
              <c:strCache>
                <c:ptCount val="5"/>
                <c:pt idx="0">
                  <c:v>q = 1.5</c:v>
                </c:pt>
                <c:pt idx="1">
                  <c:v>q = 1.1</c:v>
                </c:pt>
                <c:pt idx="2">
                  <c:v>q = 0.8</c:v>
                </c:pt>
                <c:pt idx="3">
                  <c:v>q = 0.2</c:v>
                </c:pt>
                <c:pt idx="4">
                  <c:v>q = -0.5</c:v>
                </c:pt>
              </c:strCache>
            </c:strRef>
          </c:cat>
          <c:val>
            <c:numRef>
              <c:f>upper!$B$2:$B$6</c:f>
              <c:numCache>
                <c:formatCode>General</c:formatCode>
                <c:ptCount val="5"/>
                <c:pt idx="0">
                  <c:v>36</c:v>
                </c:pt>
                <c:pt idx="1">
                  <c:v>73</c:v>
                </c:pt>
                <c:pt idx="2">
                  <c:v>95</c:v>
                </c:pt>
                <c:pt idx="3">
                  <c:v>303</c:v>
                </c:pt>
                <c:pt idx="4">
                  <c:v>123</c:v>
                </c:pt>
              </c:numCache>
            </c:numRef>
          </c:val>
          <c:extLst>
            <c:ext xmlns:c16="http://schemas.microsoft.com/office/drawing/2014/chart" uri="{C3380CC4-5D6E-409C-BE32-E72D297353CC}">
              <c16:uniqueId val="{00000000-4AEE-410A-B89C-CA48D3BA0EFB}"/>
            </c:ext>
          </c:extLst>
        </c:ser>
        <c:dLbls>
          <c:showLegendKey val="0"/>
          <c:showVal val="0"/>
          <c:showCatName val="0"/>
          <c:showSerName val="0"/>
          <c:showPercent val="0"/>
          <c:showBubbleSize val="0"/>
        </c:dLbls>
        <c:gapWidth val="150"/>
        <c:shape val="box"/>
        <c:axId val="304674224"/>
        <c:axId val="304673048"/>
        <c:axId val="0"/>
      </c:bar3DChart>
      <c:catAx>
        <c:axId val="3046742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04673048"/>
        <c:crosses val="autoZero"/>
        <c:auto val="1"/>
        <c:lblAlgn val="ctr"/>
        <c:lblOffset val="100"/>
        <c:noMultiLvlLbl val="0"/>
      </c:catAx>
      <c:valAx>
        <c:axId val="304673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04674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accent6">
                    <a:lumMod val="50000"/>
                  </a:schemeClr>
                </a:solidFill>
                <a:latin typeface="+mn-lt"/>
                <a:ea typeface="+mn-ea"/>
                <a:cs typeface="+mn-cs"/>
              </a:defRPr>
            </a:pPr>
            <a:r>
              <a:rPr lang="zh-CN" altLang="en-US" sz="2000" b="0" dirty="0" smtClean="0">
                <a:solidFill>
                  <a:schemeClr val="accent6">
                    <a:lumMod val="50000"/>
                  </a:schemeClr>
                </a:solidFill>
              </a:rPr>
              <a:t>检测到的异常</a:t>
            </a:r>
            <a:endParaRPr lang="en-US" altLang="zh-CN" sz="2000" b="0" dirty="0">
              <a:solidFill>
                <a:schemeClr val="accent6">
                  <a:lumMod val="50000"/>
                </a:schemeClr>
              </a:solidFill>
            </a:endParaRP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accent6">
                  <a:lumMod val="50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dte!$B$1</c:f>
              <c:strCache>
                <c:ptCount val="1"/>
                <c:pt idx="0">
                  <c:v>Detected Anomalies</c:v>
                </c:pt>
              </c:strCache>
            </c:strRef>
          </c:tx>
          <c:spPr>
            <a:solidFill>
              <a:schemeClr val="accent1"/>
            </a:solidFill>
            <a:ln>
              <a:noFill/>
            </a:ln>
            <a:effectLst/>
            <a:sp3d/>
          </c:spPr>
          <c:invertIfNegative val="0"/>
          <c:cat>
            <c:strRef>
              <c:f>dte!$A$2:$A$7</c:f>
              <c:strCache>
                <c:ptCount val="6"/>
                <c:pt idx="0">
                  <c:v>q = 1.5</c:v>
                </c:pt>
                <c:pt idx="1">
                  <c:v>q = 1.1</c:v>
                </c:pt>
                <c:pt idx="2">
                  <c:v>q = 0.8</c:v>
                </c:pt>
                <c:pt idx="3">
                  <c:v>q = 0.2</c:v>
                </c:pt>
                <c:pt idx="4">
                  <c:v>q = -0.5</c:v>
                </c:pt>
                <c:pt idx="5">
                  <c:v>DTE-FP</c:v>
                </c:pt>
              </c:strCache>
            </c:strRef>
          </c:cat>
          <c:val>
            <c:numRef>
              <c:f>dte!$B$2:$B$7</c:f>
              <c:numCache>
                <c:formatCode>General</c:formatCode>
                <c:ptCount val="6"/>
                <c:pt idx="0">
                  <c:v>841</c:v>
                </c:pt>
                <c:pt idx="1">
                  <c:v>448</c:v>
                </c:pt>
                <c:pt idx="2">
                  <c:v>168</c:v>
                </c:pt>
                <c:pt idx="3">
                  <c:v>445</c:v>
                </c:pt>
                <c:pt idx="4">
                  <c:v>105</c:v>
                </c:pt>
                <c:pt idx="5">
                  <c:v>1148</c:v>
                </c:pt>
              </c:numCache>
            </c:numRef>
          </c:val>
          <c:extLst>
            <c:ext xmlns:c16="http://schemas.microsoft.com/office/drawing/2014/chart" uri="{C3380CC4-5D6E-409C-BE32-E72D297353CC}">
              <c16:uniqueId val="{00000000-281E-4333-8EC7-B20EAC4E7C06}"/>
            </c:ext>
          </c:extLst>
        </c:ser>
        <c:dLbls>
          <c:showLegendKey val="0"/>
          <c:showVal val="0"/>
          <c:showCatName val="0"/>
          <c:showSerName val="0"/>
          <c:showPercent val="0"/>
          <c:showBubbleSize val="0"/>
        </c:dLbls>
        <c:gapWidth val="150"/>
        <c:shape val="box"/>
        <c:axId val="304671872"/>
        <c:axId val="304675008"/>
        <c:axId val="0"/>
      </c:bar3DChart>
      <c:catAx>
        <c:axId val="304671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04675008"/>
        <c:crosses val="autoZero"/>
        <c:auto val="1"/>
        <c:lblAlgn val="ctr"/>
        <c:lblOffset val="100"/>
        <c:noMultiLvlLbl val="0"/>
      </c:catAx>
      <c:valAx>
        <c:axId val="304675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04671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altLang="zh-CN" sz="1000" dirty="0"/>
              <a:t>Shannon Entropy for</a:t>
            </a:r>
            <a:r>
              <a:rPr lang="en-US" altLang="zh-CN" sz="1000" baseline="0" dirty="0"/>
              <a:t> Detection</a:t>
            </a:r>
            <a:endParaRPr lang="en-US" altLang="zh-CN" sz="1000" dirty="0"/>
          </a:p>
          <a:p>
            <a:pPr>
              <a:defRPr sz="1000"/>
            </a:pPr>
            <a:r>
              <a:rPr lang="en-US" altLang="zh-CN" sz="1000" dirty="0"/>
              <a:t>False</a:t>
            </a:r>
            <a:r>
              <a:rPr lang="en-US" altLang="zh-CN" sz="1000" baseline="0" dirty="0"/>
              <a:t> </a:t>
            </a:r>
            <a:r>
              <a:rPr lang="en-US" altLang="zh-CN" sz="1000" baseline="0" dirty="0">
                <a:solidFill>
                  <a:srgbClr val="FF0000"/>
                </a:solidFill>
              </a:rPr>
              <a:t>Negative</a:t>
            </a:r>
            <a:r>
              <a:rPr lang="en-US" altLang="zh-CN" sz="1000" baseline="0" dirty="0"/>
              <a:t> Rate</a:t>
            </a:r>
            <a:endParaRPr lang="zh-CN" sz="1000" dirty="0"/>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shannon!$B$1</c:f>
              <c:strCache>
                <c:ptCount val="1"/>
                <c:pt idx="0">
                  <c:v>f=10000</c:v>
                </c:pt>
              </c:strCache>
            </c:strRef>
          </c:tx>
          <c:spPr>
            <a:gradFill rotWithShape="1">
              <a:gsLst>
                <a:gs pos="0">
                  <a:schemeClr val="accent1">
                    <a:tint val="43000"/>
                    <a:satMod val="165000"/>
                  </a:schemeClr>
                </a:gs>
                <a:gs pos="55000">
                  <a:schemeClr val="accent1">
                    <a:tint val="83000"/>
                    <a:satMod val="155000"/>
                  </a:schemeClr>
                </a:gs>
                <a:gs pos="100000">
                  <a:schemeClr val="accent1">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shannon!$A$2:$A$11</c:f>
              <c:strCache>
                <c:ptCount val="10"/>
                <c:pt idx="0">
                  <c:v>10s</c:v>
                </c:pt>
                <c:pt idx="1">
                  <c:v>20s</c:v>
                </c:pt>
                <c:pt idx="2">
                  <c:v>30s</c:v>
                </c:pt>
                <c:pt idx="3">
                  <c:v>40s</c:v>
                </c:pt>
                <c:pt idx="4">
                  <c:v>50s</c:v>
                </c:pt>
                <c:pt idx="5">
                  <c:v>60s</c:v>
                </c:pt>
                <c:pt idx="6">
                  <c:v>70s</c:v>
                </c:pt>
                <c:pt idx="7">
                  <c:v>80s</c:v>
                </c:pt>
                <c:pt idx="8">
                  <c:v>90s</c:v>
                </c:pt>
                <c:pt idx="9">
                  <c:v>100s</c:v>
                </c:pt>
              </c:strCache>
            </c:strRef>
          </c:cat>
          <c:val>
            <c:numRef>
              <c:f>shannon!$B$2:$B$11</c:f>
              <c:numCache>
                <c:formatCode>0%</c:formatCode>
                <c:ptCount val="10"/>
                <c:pt idx="0">
                  <c:v>0</c:v>
                </c:pt>
                <c:pt idx="1">
                  <c:v>0.02</c:v>
                </c:pt>
                <c:pt idx="2">
                  <c:v>0.04</c:v>
                </c:pt>
                <c:pt idx="3">
                  <c:v>0.06</c:v>
                </c:pt>
                <c:pt idx="4">
                  <c:v>0.3</c:v>
                </c:pt>
                <c:pt idx="5">
                  <c:v>0.4</c:v>
                </c:pt>
                <c:pt idx="6">
                  <c:v>0.46</c:v>
                </c:pt>
                <c:pt idx="7">
                  <c:v>0.46</c:v>
                </c:pt>
                <c:pt idx="8">
                  <c:v>0.38</c:v>
                </c:pt>
                <c:pt idx="9">
                  <c:v>0.56000000000000005</c:v>
                </c:pt>
              </c:numCache>
            </c:numRef>
          </c:val>
          <c:extLst>
            <c:ext xmlns:c16="http://schemas.microsoft.com/office/drawing/2014/chart" uri="{C3380CC4-5D6E-409C-BE32-E72D297353CC}">
              <c16:uniqueId val="{00000000-D6C1-4232-BAF9-CE81B19161AA}"/>
            </c:ext>
          </c:extLst>
        </c:ser>
        <c:ser>
          <c:idx val="1"/>
          <c:order val="1"/>
          <c:tx>
            <c:strRef>
              <c:f>shannon!$C$1</c:f>
              <c:strCache>
                <c:ptCount val="1"/>
                <c:pt idx="0">
                  <c:v>f=20000</c:v>
                </c:pt>
              </c:strCache>
            </c:strRef>
          </c:tx>
          <c:spPr>
            <a:gradFill rotWithShape="1">
              <a:gsLst>
                <a:gs pos="0">
                  <a:schemeClr val="accent2">
                    <a:tint val="43000"/>
                    <a:satMod val="165000"/>
                  </a:schemeClr>
                </a:gs>
                <a:gs pos="55000">
                  <a:schemeClr val="accent2">
                    <a:tint val="83000"/>
                    <a:satMod val="155000"/>
                  </a:schemeClr>
                </a:gs>
                <a:gs pos="100000">
                  <a:schemeClr val="accent2">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shannon!$A$2:$A$11</c:f>
              <c:strCache>
                <c:ptCount val="10"/>
                <c:pt idx="0">
                  <c:v>10s</c:v>
                </c:pt>
                <c:pt idx="1">
                  <c:v>20s</c:v>
                </c:pt>
                <c:pt idx="2">
                  <c:v>30s</c:v>
                </c:pt>
                <c:pt idx="3">
                  <c:v>40s</c:v>
                </c:pt>
                <c:pt idx="4">
                  <c:v>50s</c:v>
                </c:pt>
                <c:pt idx="5">
                  <c:v>60s</c:v>
                </c:pt>
                <c:pt idx="6">
                  <c:v>70s</c:v>
                </c:pt>
                <c:pt idx="7">
                  <c:v>80s</c:v>
                </c:pt>
                <c:pt idx="8">
                  <c:v>90s</c:v>
                </c:pt>
                <c:pt idx="9">
                  <c:v>100s</c:v>
                </c:pt>
              </c:strCache>
            </c:strRef>
          </c:cat>
          <c:val>
            <c:numRef>
              <c:f>shannon!$C$2:$C$11</c:f>
              <c:numCache>
                <c:formatCode>0%</c:formatCode>
                <c:ptCount val="10"/>
                <c:pt idx="0">
                  <c:v>0</c:v>
                </c:pt>
                <c:pt idx="1">
                  <c:v>0.02</c:v>
                </c:pt>
                <c:pt idx="2">
                  <c:v>0.02</c:v>
                </c:pt>
                <c:pt idx="3">
                  <c:v>0.02</c:v>
                </c:pt>
                <c:pt idx="4">
                  <c:v>0.02</c:v>
                </c:pt>
                <c:pt idx="5">
                  <c:v>0.04</c:v>
                </c:pt>
                <c:pt idx="6">
                  <c:v>0.1</c:v>
                </c:pt>
                <c:pt idx="7">
                  <c:v>0.16</c:v>
                </c:pt>
                <c:pt idx="8">
                  <c:v>0.26</c:v>
                </c:pt>
                <c:pt idx="9">
                  <c:v>0.24</c:v>
                </c:pt>
              </c:numCache>
            </c:numRef>
          </c:val>
          <c:extLst>
            <c:ext xmlns:c16="http://schemas.microsoft.com/office/drawing/2014/chart" uri="{C3380CC4-5D6E-409C-BE32-E72D297353CC}">
              <c16:uniqueId val="{00000001-D6C1-4232-BAF9-CE81B19161AA}"/>
            </c:ext>
          </c:extLst>
        </c:ser>
        <c:ser>
          <c:idx val="2"/>
          <c:order val="2"/>
          <c:tx>
            <c:strRef>
              <c:f>shannon!$D$1</c:f>
              <c:strCache>
                <c:ptCount val="1"/>
                <c:pt idx="0">
                  <c:v>f=50000</c:v>
                </c:pt>
              </c:strCache>
            </c:strRef>
          </c:tx>
          <c:spPr>
            <a:gradFill rotWithShape="1">
              <a:gsLst>
                <a:gs pos="0">
                  <a:schemeClr val="accent3">
                    <a:tint val="43000"/>
                    <a:satMod val="165000"/>
                  </a:schemeClr>
                </a:gs>
                <a:gs pos="55000">
                  <a:schemeClr val="accent3">
                    <a:tint val="83000"/>
                    <a:satMod val="155000"/>
                  </a:schemeClr>
                </a:gs>
                <a:gs pos="100000">
                  <a:schemeClr val="accent3">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shannon!$A$2:$A$11</c:f>
              <c:strCache>
                <c:ptCount val="10"/>
                <c:pt idx="0">
                  <c:v>10s</c:v>
                </c:pt>
                <c:pt idx="1">
                  <c:v>20s</c:v>
                </c:pt>
                <c:pt idx="2">
                  <c:v>30s</c:v>
                </c:pt>
                <c:pt idx="3">
                  <c:v>40s</c:v>
                </c:pt>
                <c:pt idx="4">
                  <c:v>50s</c:v>
                </c:pt>
                <c:pt idx="5">
                  <c:v>60s</c:v>
                </c:pt>
                <c:pt idx="6">
                  <c:v>70s</c:v>
                </c:pt>
                <c:pt idx="7">
                  <c:v>80s</c:v>
                </c:pt>
                <c:pt idx="8">
                  <c:v>90s</c:v>
                </c:pt>
                <c:pt idx="9">
                  <c:v>100s</c:v>
                </c:pt>
              </c:strCache>
            </c:strRef>
          </c:cat>
          <c:val>
            <c:numRef>
              <c:f>shannon!$D$2:$D$11</c:f>
              <c:numCache>
                <c:formatCode>0%</c:formatCode>
                <c:ptCount val="10"/>
                <c:pt idx="0">
                  <c:v>0</c:v>
                </c:pt>
                <c:pt idx="1">
                  <c:v>0</c:v>
                </c:pt>
                <c:pt idx="2">
                  <c:v>0</c:v>
                </c:pt>
                <c:pt idx="3">
                  <c:v>0</c:v>
                </c:pt>
                <c:pt idx="4">
                  <c:v>0</c:v>
                </c:pt>
                <c:pt idx="5">
                  <c:v>0.02</c:v>
                </c:pt>
                <c:pt idx="6">
                  <c:v>0.04</c:v>
                </c:pt>
                <c:pt idx="7">
                  <c:v>0.04</c:v>
                </c:pt>
                <c:pt idx="8">
                  <c:v>0.04</c:v>
                </c:pt>
                <c:pt idx="9">
                  <c:v>0.04</c:v>
                </c:pt>
              </c:numCache>
            </c:numRef>
          </c:val>
          <c:extLst>
            <c:ext xmlns:c16="http://schemas.microsoft.com/office/drawing/2014/chart" uri="{C3380CC4-5D6E-409C-BE32-E72D297353CC}">
              <c16:uniqueId val="{00000002-D6C1-4232-BAF9-CE81B19161AA}"/>
            </c:ext>
          </c:extLst>
        </c:ser>
        <c:dLbls>
          <c:showLegendKey val="0"/>
          <c:showVal val="0"/>
          <c:showCatName val="0"/>
          <c:showSerName val="0"/>
          <c:showPercent val="0"/>
          <c:showBubbleSize val="0"/>
        </c:dLbls>
        <c:gapWidth val="100"/>
        <c:overlap val="-24"/>
        <c:axId val="264202640"/>
        <c:axId val="264203424"/>
      </c:barChart>
      <c:catAx>
        <c:axId val="2642026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64203424"/>
        <c:crosses val="autoZero"/>
        <c:auto val="1"/>
        <c:lblAlgn val="ctr"/>
        <c:lblOffset val="100"/>
        <c:noMultiLvlLbl val="0"/>
      </c:catAx>
      <c:valAx>
        <c:axId val="264203424"/>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64202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altLang="zh-CN" sz="1000" b="1" i="0" baseline="0" dirty="0">
                <a:effectLst/>
              </a:rPr>
              <a:t>Shannon Entropy for Detection</a:t>
            </a:r>
            <a:endParaRPr lang="zh-CN" altLang="zh-CN" sz="1000" dirty="0">
              <a:effectLst/>
            </a:endParaRPr>
          </a:p>
          <a:p>
            <a:pPr>
              <a:defRPr sz="1000"/>
            </a:pPr>
            <a:r>
              <a:rPr lang="en-US" altLang="zh-CN" sz="1000" b="1" i="0" baseline="0" dirty="0">
                <a:effectLst/>
              </a:rPr>
              <a:t>False </a:t>
            </a:r>
            <a:r>
              <a:rPr lang="en-US" altLang="zh-CN" sz="1000" b="1" i="0" baseline="0" dirty="0">
                <a:solidFill>
                  <a:srgbClr val="FF0000"/>
                </a:solidFill>
                <a:effectLst/>
              </a:rPr>
              <a:t>Positive</a:t>
            </a:r>
            <a:r>
              <a:rPr lang="en-US" altLang="zh-CN" sz="1000" b="1" i="0" baseline="0" dirty="0">
                <a:effectLst/>
              </a:rPr>
              <a:t> Rate</a:t>
            </a:r>
            <a:endParaRPr lang="zh-CN" altLang="zh-CN" sz="1000" dirty="0">
              <a:effectLst/>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shannon!$H$1</c:f>
              <c:strCache>
                <c:ptCount val="1"/>
                <c:pt idx="0">
                  <c:v>f=10000</c:v>
                </c:pt>
              </c:strCache>
            </c:strRef>
          </c:tx>
          <c:spPr>
            <a:gradFill rotWithShape="1">
              <a:gsLst>
                <a:gs pos="0">
                  <a:schemeClr val="accent1">
                    <a:tint val="43000"/>
                    <a:satMod val="165000"/>
                  </a:schemeClr>
                </a:gs>
                <a:gs pos="55000">
                  <a:schemeClr val="accent1">
                    <a:tint val="83000"/>
                    <a:satMod val="155000"/>
                  </a:schemeClr>
                </a:gs>
                <a:gs pos="100000">
                  <a:schemeClr val="accent1">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shannon!$G$2:$G$11</c:f>
              <c:strCache>
                <c:ptCount val="10"/>
                <c:pt idx="0">
                  <c:v>10s</c:v>
                </c:pt>
                <c:pt idx="1">
                  <c:v>20s</c:v>
                </c:pt>
                <c:pt idx="2">
                  <c:v>30s</c:v>
                </c:pt>
                <c:pt idx="3">
                  <c:v>40s</c:v>
                </c:pt>
                <c:pt idx="4">
                  <c:v>50s</c:v>
                </c:pt>
                <c:pt idx="5">
                  <c:v>60s</c:v>
                </c:pt>
                <c:pt idx="6">
                  <c:v>70s</c:v>
                </c:pt>
                <c:pt idx="7">
                  <c:v>80s</c:v>
                </c:pt>
                <c:pt idx="8">
                  <c:v>90s</c:v>
                </c:pt>
                <c:pt idx="9">
                  <c:v>100s</c:v>
                </c:pt>
              </c:strCache>
            </c:strRef>
          </c:cat>
          <c:val>
            <c:numRef>
              <c:f>shannon!$H$2:$H$11</c:f>
              <c:numCache>
                <c:formatCode>0%</c:formatCode>
                <c:ptCount val="10"/>
                <c:pt idx="0">
                  <c:v>0.02</c:v>
                </c:pt>
                <c:pt idx="1">
                  <c:v>3.9E-2</c:v>
                </c:pt>
                <c:pt idx="2">
                  <c:v>0.04</c:v>
                </c:pt>
                <c:pt idx="3">
                  <c:v>4.1000000000000002E-2</c:v>
                </c:pt>
                <c:pt idx="4">
                  <c:v>0.26300000000000001</c:v>
                </c:pt>
                <c:pt idx="5">
                  <c:v>0.45</c:v>
                </c:pt>
                <c:pt idx="6">
                  <c:v>0.4</c:v>
                </c:pt>
                <c:pt idx="7">
                  <c:v>0.41299999999999998</c:v>
                </c:pt>
                <c:pt idx="8">
                  <c:v>0.39200000000000002</c:v>
                </c:pt>
                <c:pt idx="9">
                  <c:v>0.45</c:v>
                </c:pt>
              </c:numCache>
            </c:numRef>
          </c:val>
          <c:extLst>
            <c:ext xmlns:c16="http://schemas.microsoft.com/office/drawing/2014/chart" uri="{C3380CC4-5D6E-409C-BE32-E72D297353CC}">
              <c16:uniqueId val="{00000000-B4AE-4A83-8D6F-081DDCD5833E}"/>
            </c:ext>
          </c:extLst>
        </c:ser>
        <c:ser>
          <c:idx val="1"/>
          <c:order val="1"/>
          <c:tx>
            <c:strRef>
              <c:f>shannon!$I$1</c:f>
              <c:strCache>
                <c:ptCount val="1"/>
                <c:pt idx="0">
                  <c:v>f=20000</c:v>
                </c:pt>
              </c:strCache>
            </c:strRef>
          </c:tx>
          <c:spPr>
            <a:gradFill rotWithShape="1">
              <a:gsLst>
                <a:gs pos="0">
                  <a:schemeClr val="accent2">
                    <a:tint val="43000"/>
                    <a:satMod val="165000"/>
                  </a:schemeClr>
                </a:gs>
                <a:gs pos="55000">
                  <a:schemeClr val="accent2">
                    <a:tint val="83000"/>
                    <a:satMod val="155000"/>
                  </a:schemeClr>
                </a:gs>
                <a:gs pos="100000">
                  <a:schemeClr val="accent2">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shannon!$G$2:$G$11</c:f>
              <c:strCache>
                <c:ptCount val="10"/>
                <c:pt idx="0">
                  <c:v>10s</c:v>
                </c:pt>
                <c:pt idx="1">
                  <c:v>20s</c:v>
                </c:pt>
                <c:pt idx="2">
                  <c:v>30s</c:v>
                </c:pt>
                <c:pt idx="3">
                  <c:v>40s</c:v>
                </c:pt>
                <c:pt idx="4">
                  <c:v>50s</c:v>
                </c:pt>
                <c:pt idx="5">
                  <c:v>60s</c:v>
                </c:pt>
                <c:pt idx="6">
                  <c:v>70s</c:v>
                </c:pt>
                <c:pt idx="7">
                  <c:v>80s</c:v>
                </c:pt>
                <c:pt idx="8">
                  <c:v>90s</c:v>
                </c:pt>
                <c:pt idx="9">
                  <c:v>100s</c:v>
                </c:pt>
              </c:strCache>
            </c:strRef>
          </c:cat>
          <c:val>
            <c:numRef>
              <c:f>shannon!$I$2:$I$11</c:f>
              <c:numCache>
                <c:formatCode>0%</c:formatCode>
                <c:ptCount val="10"/>
                <c:pt idx="0">
                  <c:v>0</c:v>
                </c:pt>
                <c:pt idx="1">
                  <c:v>0.02</c:v>
                </c:pt>
                <c:pt idx="2">
                  <c:v>0.02</c:v>
                </c:pt>
                <c:pt idx="3">
                  <c:v>0.02</c:v>
                </c:pt>
                <c:pt idx="4">
                  <c:v>0.02</c:v>
                </c:pt>
                <c:pt idx="5">
                  <c:v>3.9E-2</c:v>
                </c:pt>
                <c:pt idx="6">
                  <c:v>4.2000000000000003E-2</c:v>
                </c:pt>
                <c:pt idx="7">
                  <c:v>0.11600000000000001</c:v>
                </c:pt>
                <c:pt idx="8">
                  <c:v>0.14000000000000001</c:v>
                </c:pt>
                <c:pt idx="9">
                  <c:v>0.224</c:v>
                </c:pt>
              </c:numCache>
            </c:numRef>
          </c:val>
          <c:extLst>
            <c:ext xmlns:c16="http://schemas.microsoft.com/office/drawing/2014/chart" uri="{C3380CC4-5D6E-409C-BE32-E72D297353CC}">
              <c16:uniqueId val="{00000001-B4AE-4A83-8D6F-081DDCD5833E}"/>
            </c:ext>
          </c:extLst>
        </c:ser>
        <c:ser>
          <c:idx val="2"/>
          <c:order val="2"/>
          <c:tx>
            <c:strRef>
              <c:f>shannon!$J$1</c:f>
              <c:strCache>
                <c:ptCount val="1"/>
                <c:pt idx="0">
                  <c:v>f=50000</c:v>
                </c:pt>
              </c:strCache>
            </c:strRef>
          </c:tx>
          <c:spPr>
            <a:gradFill rotWithShape="1">
              <a:gsLst>
                <a:gs pos="0">
                  <a:schemeClr val="accent3">
                    <a:tint val="43000"/>
                    <a:satMod val="165000"/>
                  </a:schemeClr>
                </a:gs>
                <a:gs pos="55000">
                  <a:schemeClr val="accent3">
                    <a:tint val="83000"/>
                    <a:satMod val="155000"/>
                  </a:schemeClr>
                </a:gs>
                <a:gs pos="100000">
                  <a:schemeClr val="accent3">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shannon!$G$2:$G$11</c:f>
              <c:strCache>
                <c:ptCount val="10"/>
                <c:pt idx="0">
                  <c:v>10s</c:v>
                </c:pt>
                <c:pt idx="1">
                  <c:v>20s</c:v>
                </c:pt>
                <c:pt idx="2">
                  <c:v>30s</c:v>
                </c:pt>
                <c:pt idx="3">
                  <c:v>40s</c:v>
                </c:pt>
                <c:pt idx="4">
                  <c:v>50s</c:v>
                </c:pt>
                <c:pt idx="5">
                  <c:v>60s</c:v>
                </c:pt>
                <c:pt idx="6">
                  <c:v>70s</c:v>
                </c:pt>
                <c:pt idx="7">
                  <c:v>80s</c:v>
                </c:pt>
                <c:pt idx="8">
                  <c:v>90s</c:v>
                </c:pt>
                <c:pt idx="9">
                  <c:v>100s</c:v>
                </c:pt>
              </c:strCache>
            </c:strRef>
          </c:cat>
          <c:val>
            <c:numRef>
              <c:f>shannon!$J$2:$J$11</c:f>
              <c:numCache>
                <c:formatCode>0%</c:formatCode>
                <c:ptCount val="10"/>
                <c:pt idx="0">
                  <c:v>0</c:v>
                </c:pt>
                <c:pt idx="1">
                  <c:v>0</c:v>
                </c:pt>
                <c:pt idx="2">
                  <c:v>8.9999999999999993E-3</c:v>
                </c:pt>
                <c:pt idx="3">
                  <c:v>0</c:v>
                </c:pt>
                <c:pt idx="4">
                  <c:v>0</c:v>
                </c:pt>
                <c:pt idx="5">
                  <c:v>0.02</c:v>
                </c:pt>
                <c:pt idx="6">
                  <c:v>0.02</c:v>
                </c:pt>
                <c:pt idx="7">
                  <c:v>0</c:v>
                </c:pt>
                <c:pt idx="8">
                  <c:v>0.02</c:v>
                </c:pt>
                <c:pt idx="9">
                  <c:v>0.02</c:v>
                </c:pt>
              </c:numCache>
            </c:numRef>
          </c:val>
          <c:extLst>
            <c:ext xmlns:c16="http://schemas.microsoft.com/office/drawing/2014/chart" uri="{C3380CC4-5D6E-409C-BE32-E72D297353CC}">
              <c16:uniqueId val="{00000002-B4AE-4A83-8D6F-081DDCD5833E}"/>
            </c:ext>
          </c:extLst>
        </c:ser>
        <c:dLbls>
          <c:showLegendKey val="0"/>
          <c:showVal val="0"/>
          <c:showCatName val="0"/>
          <c:showSerName val="0"/>
          <c:showPercent val="0"/>
          <c:showBubbleSize val="0"/>
        </c:dLbls>
        <c:gapWidth val="100"/>
        <c:overlap val="-24"/>
        <c:axId val="264026528"/>
        <c:axId val="264028096"/>
      </c:barChart>
      <c:catAx>
        <c:axId val="2640265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64028096"/>
        <c:crosses val="autoZero"/>
        <c:auto val="1"/>
        <c:lblAlgn val="ctr"/>
        <c:lblOffset val="100"/>
        <c:noMultiLvlLbl val="0"/>
      </c:catAx>
      <c:valAx>
        <c:axId val="264028096"/>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6402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altLang="zh-CN" sz="1000" b="1" i="0" baseline="0" dirty="0">
                <a:effectLst/>
              </a:rPr>
              <a:t>APSE for Detection</a:t>
            </a:r>
            <a:endParaRPr lang="zh-CN" altLang="zh-CN" sz="1000" dirty="0">
              <a:effectLst/>
            </a:endParaRPr>
          </a:p>
          <a:p>
            <a:pPr>
              <a:defRPr sz="1000"/>
            </a:pPr>
            <a:r>
              <a:rPr lang="en-US" altLang="zh-CN" sz="1000" b="1" i="0" baseline="0" dirty="0">
                <a:effectLst/>
              </a:rPr>
              <a:t>False </a:t>
            </a:r>
            <a:r>
              <a:rPr lang="en-US" altLang="zh-CN" sz="1000" b="1" i="0" baseline="0" dirty="0">
                <a:solidFill>
                  <a:srgbClr val="FF0000"/>
                </a:solidFill>
                <a:effectLst/>
              </a:rPr>
              <a:t>Negative</a:t>
            </a:r>
            <a:r>
              <a:rPr lang="en-US" altLang="zh-CN" sz="1000" b="1" i="0" baseline="0" dirty="0">
                <a:effectLst/>
              </a:rPr>
              <a:t> Rate</a:t>
            </a:r>
            <a:endParaRPr lang="zh-CN" altLang="zh-CN" sz="1000" dirty="0">
              <a:effectLst/>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apse!$B$1</c:f>
              <c:strCache>
                <c:ptCount val="1"/>
                <c:pt idx="0">
                  <c:v>f=10000</c:v>
                </c:pt>
              </c:strCache>
            </c:strRef>
          </c:tx>
          <c:spPr>
            <a:gradFill rotWithShape="1">
              <a:gsLst>
                <a:gs pos="0">
                  <a:schemeClr val="accent1">
                    <a:tint val="43000"/>
                    <a:satMod val="165000"/>
                  </a:schemeClr>
                </a:gs>
                <a:gs pos="55000">
                  <a:schemeClr val="accent1">
                    <a:tint val="83000"/>
                    <a:satMod val="155000"/>
                  </a:schemeClr>
                </a:gs>
                <a:gs pos="100000">
                  <a:schemeClr val="accent1">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apse!$A$2:$A$11</c:f>
              <c:strCache>
                <c:ptCount val="10"/>
                <c:pt idx="0">
                  <c:v>10s</c:v>
                </c:pt>
                <c:pt idx="1">
                  <c:v>20s</c:v>
                </c:pt>
                <c:pt idx="2">
                  <c:v>30s</c:v>
                </c:pt>
                <c:pt idx="3">
                  <c:v>40s</c:v>
                </c:pt>
                <c:pt idx="4">
                  <c:v>50s</c:v>
                </c:pt>
                <c:pt idx="5">
                  <c:v>60s</c:v>
                </c:pt>
                <c:pt idx="6">
                  <c:v>70s</c:v>
                </c:pt>
                <c:pt idx="7">
                  <c:v>80s</c:v>
                </c:pt>
                <c:pt idx="8">
                  <c:v>90s</c:v>
                </c:pt>
                <c:pt idx="9">
                  <c:v>100s</c:v>
                </c:pt>
              </c:strCache>
            </c:strRef>
          </c:cat>
          <c:val>
            <c:numRef>
              <c:f>apse!$B$2:$B$11</c:f>
              <c:numCache>
                <c:formatCode>0%</c:formatCode>
                <c:ptCount val="10"/>
                <c:pt idx="0">
                  <c:v>0</c:v>
                </c:pt>
                <c:pt idx="1">
                  <c:v>0</c:v>
                </c:pt>
                <c:pt idx="2">
                  <c:v>0</c:v>
                </c:pt>
                <c:pt idx="3">
                  <c:v>0</c:v>
                </c:pt>
                <c:pt idx="4">
                  <c:v>0.08</c:v>
                </c:pt>
                <c:pt idx="5">
                  <c:v>0.1</c:v>
                </c:pt>
                <c:pt idx="6">
                  <c:v>0.08</c:v>
                </c:pt>
                <c:pt idx="7">
                  <c:v>0.2</c:v>
                </c:pt>
                <c:pt idx="8">
                  <c:v>0.22</c:v>
                </c:pt>
                <c:pt idx="9">
                  <c:v>0.36</c:v>
                </c:pt>
              </c:numCache>
            </c:numRef>
          </c:val>
          <c:extLst>
            <c:ext xmlns:c16="http://schemas.microsoft.com/office/drawing/2014/chart" uri="{C3380CC4-5D6E-409C-BE32-E72D297353CC}">
              <c16:uniqueId val="{00000000-AC96-46D4-BB34-4B5D8C7BF70F}"/>
            </c:ext>
          </c:extLst>
        </c:ser>
        <c:ser>
          <c:idx val="1"/>
          <c:order val="1"/>
          <c:tx>
            <c:strRef>
              <c:f>apse!$C$1</c:f>
              <c:strCache>
                <c:ptCount val="1"/>
                <c:pt idx="0">
                  <c:v>f=20000</c:v>
                </c:pt>
              </c:strCache>
            </c:strRef>
          </c:tx>
          <c:spPr>
            <a:gradFill rotWithShape="1">
              <a:gsLst>
                <a:gs pos="0">
                  <a:schemeClr val="accent2">
                    <a:tint val="43000"/>
                    <a:satMod val="165000"/>
                  </a:schemeClr>
                </a:gs>
                <a:gs pos="55000">
                  <a:schemeClr val="accent2">
                    <a:tint val="83000"/>
                    <a:satMod val="155000"/>
                  </a:schemeClr>
                </a:gs>
                <a:gs pos="100000">
                  <a:schemeClr val="accent2">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apse!$A$2:$A$11</c:f>
              <c:strCache>
                <c:ptCount val="10"/>
                <c:pt idx="0">
                  <c:v>10s</c:v>
                </c:pt>
                <c:pt idx="1">
                  <c:v>20s</c:v>
                </c:pt>
                <c:pt idx="2">
                  <c:v>30s</c:v>
                </c:pt>
                <c:pt idx="3">
                  <c:v>40s</c:v>
                </c:pt>
                <c:pt idx="4">
                  <c:v>50s</c:v>
                </c:pt>
                <c:pt idx="5">
                  <c:v>60s</c:v>
                </c:pt>
                <c:pt idx="6">
                  <c:v>70s</c:v>
                </c:pt>
                <c:pt idx="7">
                  <c:v>80s</c:v>
                </c:pt>
                <c:pt idx="8">
                  <c:v>90s</c:v>
                </c:pt>
                <c:pt idx="9">
                  <c:v>100s</c:v>
                </c:pt>
              </c:strCache>
            </c:strRef>
          </c:cat>
          <c:val>
            <c:numRef>
              <c:f>apse!$C$2:$C$11</c:f>
              <c:numCache>
                <c:formatCode>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1-AC96-46D4-BB34-4B5D8C7BF70F}"/>
            </c:ext>
          </c:extLst>
        </c:ser>
        <c:ser>
          <c:idx val="2"/>
          <c:order val="2"/>
          <c:tx>
            <c:strRef>
              <c:f>apse!$D$1</c:f>
              <c:strCache>
                <c:ptCount val="1"/>
                <c:pt idx="0">
                  <c:v>f=50000</c:v>
                </c:pt>
              </c:strCache>
            </c:strRef>
          </c:tx>
          <c:spPr>
            <a:gradFill rotWithShape="1">
              <a:gsLst>
                <a:gs pos="0">
                  <a:schemeClr val="accent3">
                    <a:tint val="43000"/>
                    <a:satMod val="165000"/>
                  </a:schemeClr>
                </a:gs>
                <a:gs pos="55000">
                  <a:schemeClr val="accent3">
                    <a:tint val="83000"/>
                    <a:satMod val="155000"/>
                  </a:schemeClr>
                </a:gs>
                <a:gs pos="100000">
                  <a:schemeClr val="accent3">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apse!$A$2:$A$11</c:f>
              <c:strCache>
                <c:ptCount val="10"/>
                <c:pt idx="0">
                  <c:v>10s</c:v>
                </c:pt>
                <c:pt idx="1">
                  <c:v>20s</c:v>
                </c:pt>
                <c:pt idx="2">
                  <c:v>30s</c:v>
                </c:pt>
                <c:pt idx="3">
                  <c:v>40s</c:v>
                </c:pt>
                <c:pt idx="4">
                  <c:v>50s</c:v>
                </c:pt>
                <c:pt idx="5">
                  <c:v>60s</c:v>
                </c:pt>
                <c:pt idx="6">
                  <c:v>70s</c:v>
                </c:pt>
                <c:pt idx="7">
                  <c:v>80s</c:v>
                </c:pt>
                <c:pt idx="8">
                  <c:v>90s</c:v>
                </c:pt>
                <c:pt idx="9">
                  <c:v>100s</c:v>
                </c:pt>
              </c:strCache>
            </c:strRef>
          </c:cat>
          <c:val>
            <c:numRef>
              <c:f>apse!$D$2:$D$11</c:f>
              <c:numCache>
                <c:formatCode>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2-AC96-46D4-BB34-4B5D8C7BF70F}"/>
            </c:ext>
          </c:extLst>
        </c:ser>
        <c:dLbls>
          <c:showLegendKey val="0"/>
          <c:showVal val="0"/>
          <c:showCatName val="0"/>
          <c:showSerName val="0"/>
          <c:showPercent val="0"/>
          <c:showBubbleSize val="0"/>
        </c:dLbls>
        <c:gapWidth val="100"/>
        <c:overlap val="-24"/>
        <c:axId val="258173712"/>
        <c:axId val="258174888"/>
      </c:barChart>
      <c:catAx>
        <c:axId val="25817371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8174888"/>
        <c:crosses val="autoZero"/>
        <c:auto val="1"/>
        <c:lblAlgn val="ctr"/>
        <c:lblOffset val="100"/>
        <c:noMultiLvlLbl val="0"/>
      </c:catAx>
      <c:valAx>
        <c:axId val="258174888"/>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81737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sz="1000" dirty="0"/>
              <a:t>APSE for Detection</a:t>
            </a:r>
            <a:endParaRPr lang="zh-CN" sz="1000" dirty="0"/>
          </a:p>
          <a:p>
            <a:pPr>
              <a:defRPr sz="1000"/>
            </a:pPr>
            <a:r>
              <a:rPr lang="en-US" sz="1000" dirty="0"/>
              <a:t>False </a:t>
            </a:r>
            <a:r>
              <a:rPr lang="en-US" sz="1000" dirty="0" smtClean="0">
                <a:solidFill>
                  <a:srgbClr val="FF0000"/>
                </a:solidFill>
              </a:rPr>
              <a:t>Positive</a:t>
            </a:r>
            <a:r>
              <a:rPr lang="en-US" sz="1000" dirty="0" smtClean="0"/>
              <a:t> Rate</a:t>
            </a:r>
            <a:endParaRPr lang="zh-CN" sz="1000" dirty="0"/>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apse!$I$1</c:f>
              <c:strCache>
                <c:ptCount val="1"/>
                <c:pt idx="0">
                  <c:v>f=10000</c:v>
                </c:pt>
              </c:strCache>
            </c:strRef>
          </c:tx>
          <c:spPr>
            <a:gradFill rotWithShape="1">
              <a:gsLst>
                <a:gs pos="0">
                  <a:schemeClr val="accent1">
                    <a:tint val="43000"/>
                    <a:satMod val="165000"/>
                  </a:schemeClr>
                </a:gs>
                <a:gs pos="55000">
                  <a:schemeClr val="accent1">
                    <a:tint val="83000"/>
                    <a:satMod val="155000"/>
                  </a:schemeClr>
                </a:gs>
                <a:gs pos="100000">
                  <a:schemeClr val="accent1">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apse!$H$2:$H$11</c:f>
              <c:strCache>
                <c:ptCount val="10"/>
                <c:pt idx="0">
                  <c:v>10s</c:v>
                </c:pt>
                <c:pt idx="1">
                  <c:v>20s</c:v>
                </c:pt>
                <c:pt idx="2">
                  <c:v>30s</c:v>
                </c:pt>
                <c:pt idx="3">
                  <c:v>40s</c:v>
                </c:pt>
                <c:pt idx="4">
                  <c:v>50s</c:v>
                </c:pt>
                <c:pt idx="5">
                  <c:v>60s</c:v>
                </c:pt>
                <c:pt idx="6">
                  <c:v>70s</c:v>
                </c:pt>
                <c:pt idx="7">
                  <c:v>80s</c:v>
                </c:pt>
                <c:pt idx="8">
                  <c:v>90s</c:v>
                </c:pt>
                <c:pt idx="9">
                  <c:v>100s</c:v>
                </c:pt>
              </c:strCache>
            </c:strRef>
          </c:cat>
          <c:val>
            <c:numRef>
              <c:f>apse!$I$2:$I$11</c:f>
              <c:numCache>
                <c:formatCode>0%</c:formatCode>
                <c:ptCount val="10"/>
                <c:pt idx="0">
                  <c:v>0</c:v>
                </c:pt>
                <c:pt idx="1">
                  <c:v>0</c:v>
                </c:pt>
                <c:pt idx="2">
                  <c:v>0</c:v>
                </c:pt>
                <c:pt idx="3">
                  <c:v>0</c:v>
                </c:pt>
                <c:pt idx="4">
                  <c:v>0</c:v>
                </c:pt>
                <c:pt idx="5">
                  <c:v>0</c:v>
                </c:pt>
                <c:pt idx="6">
                  <c:v>2.1000000000000001E-2</c:v>
                </c:pt>
                <c:pt idx="7">
                  <c:v>0.121</c:v>
                </c:pt>
                <c:pt idx="8">
                  <c:v>0.13300000000000001</c:v>
                </c:pt>
                <c:pt idx="9">
                  <c:v>0.27300000000000002</c:v>
                </c:pt>
              </c:numCache>
            </c:numRef>
          </c:val>
          <c:extLst>
            <c:ext xmlns:c16="http://schemas.microsoft.com/office/drawing/2014/chart" uri="{C3380CC4-5D6E-409C-BE32-E72D297353CC}">
              <c16:uniqueId val="{00000000-859A-4E8C-A193-67194E05CDBD}"/>
            </c:ext>
          </c:extLst>
        </c:ser>
        <c:ser>
          <c:idx val="1"/>
          <c:order val="1"/>
          <c:tx>
            <c:strRef>
              <c:f>apse!$J$1</c:f>
              <c:strCache>
                <c:ptCount val="1"/>
                <c:pt idx="0">
                  <c:v>f=20000</c:v>
                </c:pt>
              </c:strCache>
            </c:strRef>
          </c:tx>
          <c:spPr>
            <a:gradFill rotWithShape="1">
              <a:gsLst>
                <a:gs pos="0">
                  <a:schemeClr val="accent2">
                    <a:tint val="43000"/>
                    <a:satMod val="165000"/>
                  </a:schemeClr>
                </a:gs>
                <a:gs pos="55000">
                  <a:schemeClr val="accent2">
                    <a:tint val="83000"/>
                    <a:satMod val="155000"/>
                  </a:schemeClr>
                </a:gs>
                <a:gs pos="100000">
                  <a:schemeClr val="accent2">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apse!$H$2:$H$11</c:f>
              <c:strCache>
                <c:ptCount val="10"/>
                <c:pt idx="0">
                  <c:v>10s</c:v>
                </c:pt>
                <c:pt idx="1">
                  <c:v>20s</c:v>
                </c:pt>
                <c:pt idx="2">
                  <c:v>30s</c:v>
                </c:pt>
                <c:pt idx="3">
                  <c:v>40s</c:v>
                </c:pt>
                <c:pt idx="4">
                  <c:v>50s</c:v>
                </c:pt>
                <c:pt idx="5">
                  <c:v>60s</c:v>
                </c:pt>
                <c:pt idx="6">
                  <c:v>70s</c:v>
                </c:pt>
                <c:pt idx="7">
                  <c:v>80s</c:v>
                </c:pt>
                <c:pt idx="8">
                  <c:v>90s</c:v>
                </c:pt>
                <c:pt idx="9">
                  <c:v>100s</c:v>
                </c:pt>
              </c:strCache>
            </c:strRef>
          </c:cat>
          <c:val>
            <c:numRef>
              <c:f>apse!$J$2:$J$11</c:f>
              <c:numCache>
                <c:formatCode>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1-859A-4E8C-A193-67194E05CDBD}"/>
            </c:ext>
          </c:extLst>
        </c:ser>
        <c:ser>
          <c:idx val="2"/>
          <c:order val="2"/>
          <c:tx>
            <c:strRef>
              <c:f>apse!$K$1</c:f>
              <c:strCache>
                <c:ptCount val="1"/>
                <c:pt idx="0">
                  <c:v>f=50000</c:v>
                </c:pt>
              </c:strCache>
            </c:strRef>
          </c:tx>
          <c:spPr>
            <a:gradFill rotWithShape="1">
              <a:gsLst>
                <a:gs pos="0">
                  <a:schemeClr val="accent3">
                    <a:tint val="43000"/>
                    <a:satMod val="165000"/>
                  </a:schemeClr>
                </a:gs>
                <a:gs pos="55000">
                  <a:schemeClr val="accent3">
                    <a:tint val="83000"/>
                    <a:satMod val="155000"/>
                  </a:schemeClr>
                </a:gs>
                <a:gs pos="100000">
                  <a:schemeClr val="accent3">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apse!$H$2:$H$11</c:f>
              <c:strCache>
                <c:ptCount val="10"/>
                <c:pt idx="0">
                  <c:v>10s</c:v>
                </c:pt>
                <c:pt idx="1">
                  <c:v>20s</c:v>
                </c:pt>
                <c:pt idx="2">
                  <c:v>30s</c:v>
                </c:pt>
                <c:pt idx="3">
                  <c:v>40s</c:v>
                </c:pt>
                <c:pt idx="4">
                  <c:v>50s</c:v>
                </c:pt>
                <c:pt idx="5">
                  <c:v>60s</c:v>
                </c:pt>
                <c:pt idx="6">
                  <c:v>70s</c:v>
                </c:pt>
                <c:pt idx="7">
                  <c:v>80s</c:v>
                </c:pt>
                <c:pt idx="8">
                  <c:v>90s</c:v>
                </c:pt>
                <c:pt idx="9">
                  <c:v>100s</c:v>
                </c:pt>
              </c:strCache>
            </c:strRef>
          </c:cat>
          <c:val>
            <c:numRef>
              <c:f>apse!$K$2:$K$11</c:f>
              <c:numCache>
                <c:formatCode>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2-859A-4E8C-A193-67194E05CDBD}"/>
            </c:ext>
          </c:extLst>
        </c:ser>
        <c:dLbls>
          <c:showLegendKey val="0"/>
          <c:showVal val="0"/>
          <c:showCatName val="0"/>
          <c:showSerName val="0"/>
          <c:showPercent val="0"/>
          <c:showBubbleSize val="0"/>
        </c:dLbls>
        <c:gapWidth val="100"/>
        <c:overlap val="-24"/>
        <c:axId val="258171360"/>
        <c:axId val="258171752"/>
      </c:barChart>
      <c:catAx>
        <c:axId val="25817136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8171752"/>
        <c:crosses val="autoZero"/>
        <c:auto val="1"/>
        <c:lblAlgn val="ctr"/>
        <c:lblOffset val="100"/>
        <c:noMultiLvlLbl val="0"/>
      </c:catAx>
      <c:valAx>
        <c:axId val="258171752"/>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81713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altLang="zh-CN" sz="1000" dirty="0" err="1"/>
              <a:t>Flase</a:t>
            </a:r>
            <a:r>
              <a:rPr lang="en-US" altLang="zh-CN" sz="1000" baseline="0" dirty="0"/>
              <a:t> Negative Rate</a:t>
            </a:r>
            <a:endParaRPr lang="en-US" altLang="zh-CN" sz="1000" b="0" i="0" u="none" strike="noStrike" baseline="0" dirty="0">
              <a:effectLst/>
            </a:endParaRPr>
          </a:p>
          <a:p>
            <a:pPr>
              <a:defRPr sz="1000"/>
            </a:pPr>
            <a:r>
              <a:rPr lang="en-US" altLang="zh-CN" sz="1000" b="0" i="0" u="none" strike="noStrike" baseline="0" dirty="0">
                <a:solidFill>
                  <a:srgbClr val="FF0000"/>
                </a:solidFill>
                <a:effectLst/>
              </a:rPr>
              <a:t>f = 10000</a:t>
            </a:r>
            <a:r>
              <a:rPr lang="zh-CN" altLang="en-US" sz="1000" b="1" i="0" u="none" strike="noStrike" baseline="0" dirty="0">
                <a:solidFill>
                  <a:srgbClr val="FF0000"/>
                </a:solidFill>
              </a:rPr>
              <a:t> </a:t>
            </a:r>
            <a:endParaRPr lang="zh-CN" sz="1000" dirty="0">
              <a:solidFill>
                <a:srgbClr val="FF0000"/>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flow!$B$1</c:f>
              <c:strCache>
                <c:ptCount val="1"/>
                <c:pt idx="0">
                  <c:v>Shannon</c:v>
                </c:pt>
              </c:strCache>
            </c:strRef>
          </c:tx>
          <c:spPr>
            <a:gradFill rotWithShape="1">
              <a:gsLst>
                <a:gs pos="0">
                  <a:schemeClr val="accent1">
                    <a:tint val="43000"/>
                    <a:satMod val="165000"/>
                  </a:schemeClr>
                </a:gs>
                <a:gs pos="55000">
                  <a:schemeClr val="accent1">
                    <a:tint val="83000"/>
                    <a:satMod val="155000"/>
                  </a:schemeClr>
                </a:gs>
                <a:gs pos="100000">
                  <a:schemeClr val="accent1">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flow!$A$2:$A$11</c:f>
              <c:strCache>
                <c:ptCount val="10"/>
                <c:pt idx="0">
                  <c:v>10s</c:v>
                </c:pt>
                <c:pt idx="1">
                  <c:v>20s</c:v>
                </c:pt>
                <c:pt idx="2">
                  <c:v>30s</c:v>
                </c:pt>
                <c:pt idx="3">
                  <c:v>40s</c:v>
                </c:pt>
                <c:pt idx="4">
                  <c:v>50s</c:v>
                </c:pt>
                <c:pt idx="5">
                  <c:v>60s</c:v>
                </c:pt>
                <c:pt idx="6">
                  <c:v>70s</c:v>
                </c:pt>
                <c:pt idx="7">
                  <c:v>80s</c:v>
                </c:pt>
                <c:pt idx="8">
                  <c:v>90s</c:v>
                </c:pt>
                <c:pt idx="9">
                  <c:v>100s</c:v>
                </c:pt>
              </c:strCache>
            </c:strRef>
          </c:cat>
          <c:val>
            <c:numRef>
              <c:f>flow!$B$2:$B$11</c:f>
              <c:numCache>
                <c:formatCode>0%</c:formatCode>
                <c:ptCount val="10"/>
                <c:pt idx="0">
                  <c:v>0</c:v>
                </c:pt>
                <c:pt idx="1">
                  <c:v>0.02</c:v>
                </c:pt>
                <c:pt idx="2">
                  <c:v>0.04</c:v>
                </c:pt>
                <c:pt idx="3">
                  <c:v>0.06</c:v>
                </c:pt>
                <c:pt idx="4">
                  <c:v>0.3</c:v>
                </c:pt>
                <c:pt idx="5">
                  <c:v>0.4</c:v>
                </c:pt>
                <c:pt idx="6">
                  <c:v>0.46</c:v>
                </c:pt>
                <c:pt idx="7">
                  <c:v>0.46</c:v>
                </c:pt>
                <c:pt idx="8">
                  <c:v>0.38</c:v>
                </c:pt>
                <c:pt idx="9">
                  <c:v>0.56000000000000005</c:v>
                </c:pt>
              </c:numCache>
            </c:numRef>
          </c:val>
          <c:extLst>
            <c:ext xmlns:c16="http://schemas.microsoft.com/office/drawing/2014/chart" uri="{C3380CC4-5D6E-409C-BE32-E72D297353CC}">
              <c16:uniqueId val="{00000000-A7F9-4862-81B4-C4624A1661EF}"/>
            </c:ext>
          </c:extLst>
        </c:ser>
        <c:ser>
          <c:idx val="1"/>
          <c:order val="1"/>
          <c:tx>
            <c:strRef>
              <c:f>flow!$C$1</c:f>
              <c:strCache>
                <c:ptCount val="1"/>
                <c:pt idx="0">
                  <c:v>APSE</c:v>
                </c:pt>
              </c:strCache>
            </c:strRef>
          </c:tx>
          <c:spPr>
            <a:gradFill rotWithShape="1">
              <a:gsLst>
                <a:gs pos="0">
                  <a:schemeClr val="accent2">
                    <a:tint val="43000"/>
                    <a:satMod val="165000"/>
                  </a:schemeClr>
                </a:gs>
                <a:gs pos="55000">
                  <a:schemeClr val="accent2">
                    <a:tint val="83000"/>
                    <a:satMod val="155000"/>
                  </a:schemeClr>
                </a:gs>
                <a:gs pos="100000">
                  <a:schemeClr val="accent2">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flow!$A$2:$A$11</c:f>
              <c:strCache>
                <c:ptCount val="10"/>
                <c:pt idx="0">
                  <c:v>10s</c:v>
                </c:pt>
                <c:pt idx="1">
                  <c:v>20s</c:v>
                </c:pt>
                <c:pt idx="2">
                  <c:v>30s</c:v>
                </c:pt>
                <c:pt idx="3">
                  <c:v>40s</c:v>
                </c:pt>
                <c:pt idx="4">
                  <c:v>50s</c:v>
                </c:pt>
                <c:pt idx="5">
                  <c:v>60s</c:v>
                </c:pt>
                <c:pt idx="6">
                  <c:v>70s</c:v>
                </c:pt>
                <c:pt idx="7">
                  <c:v>80s</c:v>
                </c:pt>
                <c:pt idx="8">
                  <c:v>90s</c:v>
                </c:pt>
                <c:pt idx="9">
                  <c:v>100s</c:v>
                </c:pt>
              </c:strCache>
            </c:strRef>
          </c:cat>
          <c:val>
            <c:numRef>
              <c:f>flow!$C$2:$C$11</c:f>
              <c:numCache>
                <c:formatCode>0%</c:formatCode>
                <c:ptCount val="10"/>
                <c:pt idx="0">
                  <c:v>0</c:v>
                </c:pt>
                <c:pt idx="1">
                  <c:v>0</c:v>
                </c:pt>
                <c:pt idx="2">
                  <c:v>0</c:v>
                </c:pt>
                <c:pt idx="3">
                  <c:v>0</c:v>
                </c:pt>
                <c:pt idx="4">
                  <c:v>0.08</c:v>
                </c:pt>
                <c:pt idx="5">
                  <c:v>0.1</c:v>
                </c:pt>
                <c:pt idx="6">
                  <c:v>0.08</c:v>
                </c:pt>
                <c:pt idx="7">
                  <c:v>0.2</c:v>
                </c:pt>
                <c:pt idx="8">
                  <c:v>0.22</c:v>
                </c:pt>
                <c:pt idx="9">
                  <c:v>0.36</c:v>
                </c:pt>
              </c:numCache>
            </c:numRef>
          </c:val>
          <c:extLst>
            <c:ext xmlns:c16="http://schemas.microsoft.com/office/drawing/2014/chart" uri="{C3380CC4-5D6E-409C-BE32-E72D297353CC}">
              <c16:uniqueId val="{00000001-A7F9-4862-81B4-C4624A1661EF}"/>
            </c:ext>
          </c:extLst>
        </c:ser>
        <c:dLbls>
          <c:showLegendKey val="0"/>
          <c:showVal val="0"/>
          <c:showCatName val="0"/>
          <c:showSerName val="0"/>
          <c:showPercent val="0"/>
          <c:showBubbleSize val="0"/>
        </c:dLbls>
        <c:gapWidth val="100"/>
        <c:overlap val="-24"/>
        <c:axId val="258172536"/>
        <c:axId val="258172928"/>
      </c:barChart>
      <c:catAx>
        <c:axId val="25817253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8172928"/>
        <c:crosses val="autoZero"/>
        <c:auto val="1"/>
        <c:lblAlgn val="ctr"/>
        <c:lblOffset val="100"/>
        <c:noMultiLvlLbl val="0"/>
      </c:catAx>
      <c:valAx>
        <c:axId val="258172928"/>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8172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altLang="zh-CN" sz="1000" b="1" i="0" baseline="0" dirty="0" err="1">
                <a:effectLst/>
              </a:rPr>
              <a:t>Flase</a:t>
            </a:r>
            <a:r>
              <a:rPr lang="en-US" altLang="zh-CN" sz="1000" b="1" i="0" baseline="0" dirty="0">
                <a:effectLst/>
              </a:rPr>
              <a:t> Negative Rate</a:t>
            </a:r>
            <a:endParaRPr lang="zh-CN" altLang="zh-CN" sz="1000" dirty="0">
              <a:effectLst/>
            </a:endParaRPr>
          </a:p>
          <a:p>
            <a:pPr>
              <a:defRPr sz="1000"/>
            </a:pPr>
            <a:r>
              <a:rPr lang="en-US" altLang="zh-CN" sz="1000" b="0" i="0" baseline="0" dirty="0">
                <a:solidFill>
                  <a:srgbClr val="FF0000"/>
                </a:solidFill>
                <a:effectLst/>
              </a:rPr>
              <a:t>f = 20000</a:t>
            </a:r>
            <a:r>
              <a:rPr lang="zh-CN" altLang="zh-CN" sz="1000" b="1" i="0" baseline="0" dirty="0">
                <a:solidFill>
                  <a:srgbClr val="FF0000"/>
                </a:solidFill>
                <a:effectLst/>
              </a:rPr>
              <a:t> </a:t>
            </a:r>
            <a:endParaRPr lang="zh-CN" altLang="zh-CN" sz="1000" dirty="0">
              <a:solidFill>
                <a:srgbClr val="FF0000"/>
              </a:solidFill>
              <a:effectLst/>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flow!$F$1</c:f>
              <c:strCache>
                <c:ptCount val="1"/>
                <c:pt idx="0">
                  <c:v>Shannon</c:v>
                </c:pt>
              </c:strCache>
            </c:strRef>
          </c:tx>
          <c:spPr>
            <a:gradFill rotWithShape="1">
              <a:gsLst>
                <a:gs pos="0">
                  <a:schemeClr val="accent1">
                    <a:tint val="43000"/>
                    <a:satMod val="165000"/>
                  </a:schemeClr>
                </a:gs>
                <a:gs pos="55000">
                  <a:schemeClr val="accent1">
                    <a:tint val="83000"/>
                    <a:satMod val="155000"/>
                  </a:schemeClr>
                </a:gs>
                <a:gs pos="100000">
                  <a:schemeClr val="accent1">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flow!$E$2:$E$11</c:f>
              <c:strCache>
                <c:ptCount val="10"/>
                <c:pt idx="0">
                  <c:v>10s</c:v>
                </c:pt>
                <c:pt idx="1">
                  <c:v>20s</c:v>
                </c:pt>
                <c:pt idx="2">
                  <c:v>30s</c:v>
                </c:pt>
                <c:pt idx="3">
                  <c:v>40s</c:v>
                </c:pt>
                <c:pt idx="4">
                  <c:v>50s</c:v>
                </c:pt>
                <c:pt idx="5">
                  <c:v>60s</c:v>
                </c:pt>
                <c:pt idx="6">
                  <c:v>70s</c:v>
                </c:pt>
                <c:pt idx="7">
                  <c:v>80s</c:v>
                </c:pt>
                <c:pt idx="8">
                  <c:v>90s</c:v>
                </c:pt>
                <c:pt idx="9">
                  <c:v>100s</c:v>
                </c:pt>
              </c:strCache>
            </c:strRef>
          </c:cat>
          <c:val>
            <c:numRef>
              <c:f>flow!$F$2:$F$11</c:f>
              <c:numCache>
                <c:formatCode>0%</c:formatCode>
                <c:ptCount val="10"/>
                <c:pt idx="0">
                  <c:v>0</c:v>
                </c:pt>
                <c:pt idx="1">
                  <c:v>0.02</c:v>
                </c:pt>
                <c:pt idx="2">
                  <c:v>0.02</c:v>
                </c:pt>
                <c:pt idx="3">
                  <c:v>0.02</c:v>
                </c:pt>
                <c:pt idx="4">
                  <c:v>0.02</c:v>
                </c:pt>
                <c:pt idx="5">
                  <c:v>0.04</c:v>
                </c:pt>
                <c:pt idx="6">
                  <c:v>0.1</c:v>
                </c:pt>
                <c:pt idx="7">
                  <c:v>0.16</c:v>
                </c:pt>
                <c:pt idx="8">
                  <c:v>0.26</c:v>
                </c:pt>
                <c:pt idx="9">
                  <c:v>0.24</c:v>
                </c:pt>
              </c:numCache>
            </c:numRef>
          </c:val>
          <c:extLst>
            <c:ext xmlns:c16="http://schemas.microsoft.com/office/drawing/2014/chart" uri="{C3380CC4-5D6E-409C-BE32-E72D297353CC}">
              <c16:uniqueId val="{00000000-8DFD-44E1-8FD1-248F7C52EED0}"/>
            </c:ext>
          </c:extLst>
        </c:ser>
        <c:ser>
          <c:idx val="1"/>
          <c:order val="1"/>
          <c:tx>
            <c:strRef>
              <c:f>flow!$G$1</c:f>
              <c:strCache>
                <c:ptCount val="1"/>
                <c:pt idx="0">
                  <c:v>APSE</c:v>
                </c:pt>
              </c:strCache>
            </c:strRef>
          </c:tx>
          <c:spPr>
            <a:gradFill rotWithShape="1">
              <a:gsLst>
                <a:gs pos="0">
                  <a:schemeClr val="accent2">
                    <a:tint val="43000"/>
                    <a:satMod val="165000"/>
                  </a:schemeClr>
                </a:gs>
                <a:gs pos="55000">
                  <a:schemeClr val="accent2">
                    <a:tint val="83000"/>
                    <a:satMod val="155000"/>
                  </a:schemeClr>
                </a:gs>
                <a:gs pos="100000">
                  <a:schemeClr val="accent2">
                    <a:shade val="85000"/>
                  </a:schemeClr>
                </a:gs>
              </a:gsLst>
              <a:path path="circle">
                <a:fillToRect l="-40000" t="-90000" r="140000" b="190000"/>
              </a:path>
            </a:gradFill>
            <a:ln>
              <a:noFill/>
            </a:ln>
            <a:effectLst>
              <a:outerShdw blurRad="50800" dist="25400" dir="5400000" rotWithShape="0">
                <a:srgbClr val="000000">
                  <a:alpha val="45000"/>
                </a:srgbClr>
              </a:outerShdw>
            </a:effectLst>
          </c:spPr>
          <c:invertIfNegative val="0"/>
          <c:cat>
            <c:strRef>
              <c:f>flow!$E$2:$E$11</c:f>
              <c:strCache>
                <c:ptCount val="10"/>
                <c:pt idx="0">
                  <c:v>10s</c:v>
                </c:pt>
                <c:pt idx="1">
                  <c:v>20s</c:v>
                </c:pt>
                <c:pt idx="2">
                  <c:v>30s</c:v>
                </c:pt>
                <c:pt idx="3">
                  <c:v>40s</c:v>
                </c:pt>
                <c:pt idx="4">
                  <c:v>50s</c:v>
                </c:pt>
                <c:pt idx="5">
                  <c:v>60s</c:v>
                </c:pt>
                <c:pt idx="6">
                  <c:v>70s</c:v>
                </c:pt>
                <c:pt idx="7">
                  <c:v>80s</c:v>
                </c:pt>
                <c:pt idx="8">
                  <c:v>90s</c:v>
                </c:pt>
                <c:pt idx="9">
                  <c:v>100s</c:v>
                </c:pt>
              </c:strCache>
            </c:strRef>
          </c:cat>
          <c:val>
            <c:numRef>
              <c:f>flow!$G$2:$G$11</c:f>
              <c:numCache>
                <c:formatCode>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1-8DFD-44E1-8FD1-248F7C52EED0}"/>
            </c:ext>
          </c:extLst>
        </c:ser>
        <c:dLbls>
          <c:showLegendKey val="0"/>
          <c:showVal val="0"/>
          <c:showCatName val="0"/>
          <c:showSerName val="0"/>
          <c:showPercent val="0"/>
          <c:showBubbleSize val="0"/>
        </c:dLbls>
        <c:gapWidth val="100"/>
        <c:overlap val="-24"/>
        <c:axId val="259047304"/>
        <c:axId val="259046912"/>
      </c:barChart>
      <c:catAx>
        <c:axId val="2590473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9046912"/>
        <c:crosses val="autoZero"/>
        <c:auto val="1"/>
        <c:lblAlgn val="ctr"/>
        <c:lblOffset val="100"/>
        <c:noMultiLvlLbl val="0"/>
      </c:catAx>
      <c:valAx>
        <c:axId val="259046912"/>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59047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3B07780-65E1-42B1-9700-770D177C7125}" type="datetimeFigureOut">
              <a:rPr lang="zh-CN" altLang="en-US"/>
              <a:pPr>
                <a:defRPr/>
              </a:pPr>
              <a:t>2017/12/16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CC5BC6-A7BD-4428-8E49-C652F44C9825}" type="slidenum">
              <a:rPr lang="zh-CN" altLang="en-US"/>
              <a:pPr/>
              <a:t>‹#›</a:t>
            </a:fld>
            <a:endParaRPr lang="zh-CN" altLang="en-US"/>
          </a:p>
        </p:txBody>
      </p:sp>
    </p:spTree>
    <p:extLst>
      <p:ext uri="{BB962C8B-B14F-4D97-AF65-F5344CB8AC3E}">
        <p14:creationId xmlns:p14="http://schemas.microsoft.com/office/powerpoint/2010/main" val="3672847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尊敬的评委，下午好！我是尹霞教授</a:t>
            </a:r>
            <a:r>
              <a:rPr lang="en-US" altLang="zh-CN" dirty="0" smtClean="0"/>
              <a:t>12</a:t>
            </a:r>
            <a:r>
              <a:rPr lang="zh-CN" altLang="en-US" dirty="0" smtClean="0"/>
              <a:t>级的博士生田庚，我今天毕业答辩的题目是</a:t>
            </a:r>
            <a:r>
              <a:rPr lang="en-US" altLang="zh-CN" dirty="0" smtClean="0"/>
              <a:t>《</a:t>
            </a:r>
            <a:r>
              <a:rPr lang="zh-CN" altLang="en-US" dirty="0" smtClean="0"/>
              <a:t>基于分布式计算的网络流量异常检测技术研究</a:t>
            </a:r>
            <a:r>
              <a:rPr lang="en-US" altLang="zh-CN" dirty="0" smtClean="0"/>
              <a:t>》</a:t>
            </a:r>
            <a:r>
              <a:rPr lang="zh-CN" altLang="en-US" dirty="0" smtClean="0"/>
              <a:t>。</a:t>
            </a:r>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174E0B8-DF53-487E-AD6B-DAC9A5278F20}" type="slidenum">
              <a:rPr lang="zh-CN" altLang="en-US"/>
              <a:pPr eaLnBrk="1" hangingPunct="1"/>
              <a:t>1</a:t>
            </a:fld>
            <a:endParaRPr lang="zh-CN" altLang="en-US"/>
          </a:p>
        </p:txBody>
      </p:sp>
    </p:spTree>
    <p:extLst>
      <p:ext uri="{BB962C8B-B14F-4D97-AF65-F5344CB8AC3E}">
        <p14:creationId xmlns:p14="http://schemas.microsoft.com/office/powerpoint/2010/main" val="832412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表中是关于流量测度特征的主要文献。我们可以看到，常用的计数值主要包括字节数、数据包数、流数、源</a:t>
            </a:r>
            <a:r>
              <a:rPr lang="en-US" altLang="zh-CN" sz="1200" b="0" i="0" u="none" strike="noStrike" kern="1200" baseline="0" dirty="0" smtClean="0">
                <a:solidFill>
                  <a:schemeClr val="tx1"/>
                </a:solidFill>
                <a:latin typeface="+mn-lt"/>
                <a:ea typeface="+mn-ea"/>
                <a:cs typeface="+mn-cs"/>
              </a:rPr>
              <a:t>IP</a:t>
            </a:r>
            <a:r>
              <a:rPr lang="zh-CN" altLang="en-US" sz="1200" b="0" i="0" u="none" strike="noStrike" kern="1200" baseline="0" dirty="0" smtClean="0">
                <a:solidFill>
                  <a:schemeClr val="tx1"/>
                </a:solidFill>
                <a:latin typeface="+mn-lt"/>
                <a:ea typeface="+mn-ea"/>
                <a:cs typeface="+mn-cs"/>
              </a:rPr>
              <a:t>数、目的</a:t>
            </a:r>
            <a:r>
              <a:rPr lang="en-US" altLang="zh-CN" sz="1200" b="0" i="0" u="none" strike="noStrike" kern="1200" baseline="0" dirty="0" smtClean="0">
                <a:solidFill>
                  <a:schemeClr val="tx1"/>
                </a:solidFill>
                <a:latin typeface="+mn-lt"/>
                <a:ea typeface="+mn-ea"/>
                <a:cs typeface="+mn-cs"/>
              </a:rPr>
              <a:t>IP</a:t>
            </a:r>
            <a:r>
              <a:rPr lang="zh-CN" altLang="en-US" sz="1200" b="0" i="0" u="none" strike="noStrike" kern="1200" baseline="0" dirty="0" smtClean="0">
                <a:solidFill>
                  <a:schemeClr val="tx1"/>
                </a:solidFill>
                <a:latin typeface="+mn-lt"/>
                <a:ea typeface="+mn-ea"/>
                <a:cs typeface="+mn-cs"/>
              </a:rPr>
              <a:t>数、源端口号数、目的端口号数等，熵值主要使用香农熵、</a:t>
            </a:r>
            <a:r>
              <a:rPr lang="en-US" altLang="zh-CN" sz="1200" b="0" i="0" u="none" strike="noStrike" kern="1200" baseline="0" dirty="0" err="1" smtClean="0">
                <a:solidFill>
                  <a:schemeClr val="tx1"/>
                </a:solidFill>
                <a:latin typeface="+mn-lt"/>
                <a:ea typeface="+mn-ea"/>
                <a:cs typeface="+mn-cs"/>
              </a:rPr>
              <a:t>Tsallis</a:t>
            </a:r>
            <a:r>
              <a:rPr lang="zh-CN" altLang="en-US" sz="1200" b="0" i="0" u="none" strike="noStrike" kern="1200" baseline="0" dirty="0" smtClean="0">
                <a:solidFill>
                  <a:schemeClr val="tx1"/>
                </a:solidFill>
                <a:latin typeface="+mn-lt"/>
                <a:ea typeface="+mn-ea"/>
                <a:cs typeface="+mn-cs"/>
              </a:rPr>
              <a:t>熵、最大熵、相对熵等。</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下面从文献综述角度介绍当前常用的网络流量测度特征，其中，</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Lee【CCR13】</a:t>
            </a:r>
            <a:r>
              <a:rPr lang="zh-CN" altLang="en-US" sz="1200" b="0" i="0" u="none" strike="noStrike" kern="1200" baseline="0" dirty="0" smtClean="0">
                <a:solidFill>
                  <a:schemeClr val="tx1"/>
                </a:solidFill>
                <a:latin typeface="+mn-lt"/>
                <a:ea typeface="+mn-ea"/>
                <a:cs typeface="+mn-cs"/>
              </a:rPr>
              <a:t>使用了一个时间段内的作为流量测度特征，并使用统计分析的方法进行流量分析。</a:t>
            </a:r>
            <a:endParaRPr lang="en-US" altLang="zh-CN" sz="1200" b="0" i="0" u="none" strike="noStrike" kern="1200" baseline="0" dirty="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kern="1200" dirty="0" err="1" smtClean="0">
                <a:solidFill>
                  <a:schemeClr val="tx1"/>
                </a:solidFill>
                <a:latin typeface="+mn-lt"/>
                <a:ea typeface="+mn-ea"/>
                <a:cs typeface="+mn-cs"/>
              </a:rPr>
              <a:t>Hashdoop</a:t>
            </a:r>
            <a:r>
              <a:rPr kumimoji="0" lang="zh-CN" altLang="en-US" sz="1200" kern="1200" dirty="0" smtClean="0">
                <a:solidFill>
                  <a:schemeClr val="tx1"/>
                </a:solidFill>
                <a:latin typeface="+mn-lt"/>
                <a:ea typeface="+mn-ea"/>
                <a:cs typeface="+mn-cs"/>
              </a:rPr>
              <a:t>使用数据包数和字节数作为测度特征，采用了统计分析的方法进行网络异常检测，其主要利用</a:t>
            </a:r>
            <a:r>
              <a:rPr kumimoji="0" lang="en-US" altLang="zh-CN" sz="1200" kern="1200" dirty="0" smtClean="0">
                <a:solidFill>
                  <a:schemeClr val="tx1"/>
                </a:solidFill>
                <a:latin typeface="+mn-lt"/>
                <a:ea typeface="+mn-ea"/>
                <a:cs typeface="+mn-cs"/>
              </a:rPr>
              <a:t>Hadoop</a:t>
            </a:r>
            <a:r>
              <a:rPr kumimoji="0" lang="zh-CN" altLang="en-US" sz="1200" kern="1200" dirty="0" smtClean="0">
                <a:solidFill>
                  <a:schemeClr val="tx1"/>
                </a:solidFill>
                <a:latin typeface="+mn-lt"/>
                <a:ea typeface="+mn-ea"/>
                <a:cs typeface="+mn-cs"/>
              </a:rPr>
              <a:t>平台解决了流量数据的处理能力问题。</a:t>
            </a:r>
            <a:endParaRPr kumimoji="0" lang="en-US" altLang="zh-CN" sz="1200" kern="120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高速流量入侵检测系统</a:t>
            </a:r>
            <a:r>
              <a:rPr lang="en-US" altLang="zh-CN" sz="1200" b="0" i="0" u="none" strike="noStrike" kern="1200" baseline="0" dirty="0" err="1" smtClean="0">
                <a:solidFill>
                  <a:schemeClr val="tx1"/>
                </a:solidFill>
                <a:latin typeface="+mn-lt"/>
                <a:ea typeface="+mn-ea"/>
                <a:cs typeface="+mn-cs"/>
              </a:rPr>
              <a:t>HiFIND</a:t>
            </a:r>
            <a:r>
              <a:rPr lang="zh-CN" altLang="en-US" sz="1200" b="0" i="0" u="none" strike="noStrike" kern="1200" baseline="0" dirty="0" smtClean="0">
                <a:solidFill>
                  <a:schemeClr val="tx1"/>
                </a:solidFill>
                <a:latin typeface="+mn-lt"/>
                <a:ea typeface="+mn-ea"/>
                <a:cs typeface="+mn-cs"/>
              </a:rPr>
              <a:t>通过提取流数据中的源</a:t>
            </a:r>
            <a:r>
              <a:rPr lang="en-US" altLang="zh-CN" sz="1200" b="0" i="0" u="none" strike="noStrike" kern="1200" baseline="0" dirty="0" smtClean="0">
                <a:solidFill>
                  <a:schemeClr val="tx1"/>
                </a:solidFill>
                <a:latin typeface="+mn-lt"/>
                <a:ea typeface="+mn-ea"/>
                <a:cs typeface="+mn-cs"/>
              </a:rPr>
              <a:t>IP</a:t>
            </a:r>
            <a:r>
              <a:rPr lang="zh-CN" altLang="en-US" sz="1200" b="0" i="0" u="none" strike="noStrike" kern="1200" baseline="0" dirty="0" smtClean="0">
                <a:solidFill>
                  <a:schemeClr val="tx1"/>
                </a:solidFill>
                <a:latin typeface="+mn-lt"/>
                <a:ea typeface="+mn-ea"/>
                <a:cs typeface="+mn-cs"/>
              </a:rPr>
              <a:t>地址数、目的</a:t>
            </a:r>
            <a:r>
              <a:rPr lang="en-US" altLang="zh-CN" sz="1200" b="0" i="0" u="none" strike="noStrike" kern="1200" baseline="0" dirty="0" smtClean="0">
                <a:solidFill>
                  <a:schemeClr val="tx1"/>
                </a:solidFill>
                <a:latin typeface="+mn-lt"/>
                <a:ea typeface="+mn-ea"/>
                <a:cs typeface="+mn-cs"/>
              </a:rPr>
              <a:t>IP </a:t>
            </a:r>
            <a:r>
              <a:rPr lang="zh-CN" altLang="en-US" sz="1200" b="0" i="0" u="none" strike="noStrike" kern="1200" baseline="0" dirty="0" smtClean="0">
                <a:solidFill>
                  <a:schemeClr val="tx1"/>
                </a:solidFill>
                <a:latin typeface="+mn-lt"/>
                <a:ea typeface="+mn-ea"/>
                <a:cs typeface="+mn-cs"/>
              </a:rPr>
              <a:t>地址数、源端口号数、目的端口号数等作为流量测度特征，并使用指数加权移动平均值算法（ </a:t>
            </a:r>
            <a:r>
              <a:rPr lang="en-US" altLang="zh-CN" sz="1200" b="0" i="0" u="none" strike="noStrike" kern="1200" baseline="0" dirty="0" smtClean="0">
                <a:solidFill>
                  <a:schemeClr val="tx1"/>
                </a:solidFill>
                <a:latin typeface="+mn-lt"/>
                <a:ea typeface="+mn-ea"/>
                <a:cs typeface="+mn-cs"/>
              </a:rPr>
              <a:t>EWMA</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Holt-Winters </a:t>
            </a:r>
            <a:r>
              <a:rPr lang="zh-CN" altLang="en-US" sz="1200" b="0" i="0" u="none" strike="noStrike" kern="1200" baseline="0" dirty="0" smtClean="0">
                <a:solidFill>
                  <a:schemeClr val="tx1"/>
                </a:solidFill>
                <a:latin typeface="+mn-lt"/>
                <a:ea typeface="+mn-ea"/>
                <a:cs typeface="+mn-cs"/>
              </a:rPr>
              <a:t>预测算法来判断流量的变化，并根据变化进行流量异常的检测。</a:t>
            </a:r>
            <a:endParaRPr kumimoji="0" lang="en-US" altLang="zh-CN" sz="1200" kern="1200" dirty="0" smtClean="0">
              <a:solidFill>
                <a:srgbClr val="FF0000"/>
              </a:solidFill>
              <a:latin typeface="+mn-lt"/>
              <a:ea typeface="+mn-ea"/>
              <a:cs typeface="+mn-cs"/>
            </a:endParaRPr>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17</a:t>
            </a:fld>
            <a:endParaRPr lang="zh-CN" altLang="en-US"/>
          </a:p>
        </p:txBody>
      </p:sp>
    </p:spTree>
    <p:extLst>
      <p:ext uri="{BB962C8B-B14F-4D97-AF65-F5344CB8AC3E}">
        <p14:creationId xmlns:p14="http://schemas.microsoft.com/office/powerpoint/2010/main" val="476001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下面介绍一下异常检测方法，主要从基于流的方法和基于分布式计算的方法两个方面进行综述。</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19</a:t>
            </a:fld>
            <a:endParaRPr lang="zh-CN" altLang="en-US"/>
          </a:p>
        </p:txBody>
      </p:sp>
    </p:spTree>
    <p:extLst>
      <p:ext uri="{BB962C8B-B14F-4D97-AF65-F5344CB8AC3E}">
        <p14:creationId xmlns:p14="http://schemas.microsoft.com/office/powerpoint/2010/main" val="842373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目前使用的异常检测算法共有几大类、几十种，常用的检测算法主要包括统计分析类算法、分类算法、聚类算法、机器学习算法等，其中机器学习常采用分类算法和聚类算法。</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20</a:t>
            </a:fld>
            <a:endParaRPr lang="zh-CN" altLang="en-US"/>
          </a:p>
        </p:txBody>
      </p:sp>
    </p:spTree>
    <p:extLst>
      <p:ext uri="{BB962C8B-B14F-4D97-AF65-F5344CB8AC3E}">
        <p14:creationId xmlns:p14="http://schemas.microsoft.com/office/powerpoint/2010/main" val="2394100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基于分布式计算的检测方法，主要从基于</a:t>
            </a:r>
            <a:r>
              <a:rPr lang="en-US" altLang="zh-CN" dirty="0" smtClean="0"/>
              <a:t>Hadoop</a:t>
            </a:r>
            <a:r>
              <a:rPr lang="zh-CN" altLang="en-US" dirty="0" smtClean="0"/>
              <a:t>的异常检测和基于</a:t>
            </a:r>
            <a:r>
              <a:rPr lang="en-US" altLang="zh-CN" dirty="0" smtClean="0"/>
              <a:t>Spark</a:t>
            </a:r>
            <a:r>
              <a:rPr lang="zh-CN" altLang="en-US" dirty="0" smtClean="0"/>
              <a:t>的异常检测两个方面进行综述。我们能够发现，在分布式计算平台通常采用计数值和熵值作为流量测度特征，采用统计分析算法、分类算法、聚类算法等进行流量检测。</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21</a:t>
            </a:fld>
            <a:endParaRPr lang="zh-CN" altLang="en-US"/>
          </a:p>
        </p:txBody>
      </p:sp>
    </p:spTree>
    <p:extLst>
      <p:ext uri="{BB962C8B-B14F-4D97-AF65-F5344CB8AC3E}">
        <p14:creationId xmlns:p14="http://schemas.microsoft.com/office/powerpoint/2010/main" val="3316970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下面，再说明一下基于流数据、基于分布式计算环境，以改进流量测度特征为主，改进异常检测算法为辅的研究路线的必要性。</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22</a:t>
            </a:fld>
            <a:endParaRPr lang="zh-CN" altLang="en-US"/>
          </a:p>
        </p:txBody>
      </p:sp>
    </p:spTree>
    <p:extLst>
      <p:ext uri="{BB962C8B-B14F-4D97-AF65-F5344CB8AC3E}">
        <p14:creationId xmlns:p14="http://schemas.microsoft.com/office/powerpoint/2010/main" val="684728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下面介绍基于分布式计算的流量异常检测模型，其位于论文结构的红框部分。</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23</a:t>
            </a:fld>
            <a:endParaRPr lang="zh-CN" altLang="en-US"/>
          </a:p>
        </p:txBody>
      </p:sp>
    </p:spTree>
    <p:extLst>
      <p:ext uri="{BB962C8B-B14F-4D97-AF65-F5344CB8AC3E}">
        <p14:creationId xmlns:p14="http://schemas.microsoft.com/office/powerpoint/2010/main" val="2267996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主要包括：流量异常检测模型框架、流量测度特征的分布式计算模型、基于流量测度特征的异常检测模型等。三者是包含关系。</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24</a:t>
            </a:fld>
            <a:endParaRPr lang="zh-CN" altLang="en-US"/>
          </a:p>
        </p:txBody>
      </p:sp>
    </p:spTree>
    <p:extLst>
      <p:ext uri="{BB962C8B-B14F-4D97-AF65-F5344CB8AC3E}">
        <p14:creationId xmlns:p14="http://schemas.microsoft.com/office/powerpoint/2010/main" val="3108403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网络流量异常检测模型框架主要包括基于分布式计算的流量测度特征计算和基于流量测度特征的异常检测两个部分。</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25</a:t>
            </a:fld>
            <a:endParaRPr lang="zh-CN" altLang="en-US"/>
          </a:p>
        </p:txBody>
      </p:sp>
    </p:spTree>
    <p:extLst>
      <p:ext uri="{BB962C8B-B14F-4D97-AF65-F5344CB8AC3E}">
        <p14:creationId xmlns:p14="http://schemas.microsoft.com/office/powerpoint/2010/main" val="1317943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下面先介绍流量测度特征的分布式计算模型。</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26</a:t>
            </a:fld>
            <a:endParaRPr lang="zh-CN" altLang="en-US"/>
          </a:p>
        </p:txBody>
      </p:sp>
    </p:spTree>
    <p:extLst>
      <p:ext uri="{BB962C8B-B14F-4D97-AF65-F5344CB8AC3E}">
        <p14:creationId xmlns:p14="http://schemas.microsoft.com/office/powerpoint/2010/main" val="1908694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主要包括</a:t>
            </a:r>
            <a:r>
              <a:rPr lang="en-US" altLang="zh-CN" dirty="0" smtClean="0"/>
              <a:t>4</a:t>
            </a:r>
            <a:r>
              <a:rPr lang="zh-CN" altLang="en-US" dirty="0" smtClean="0"/>
              <a:t>个部分。首先定义了流特征和流特征的基本操作，在此基础上提出了基于</a:t>
            </a:r>
            <a:r>
              <a:rPr lang="en-US" altLang="zh-CN" dirty="0" err="1" smtClean="0"/>
              <a:t>MapReduce</a:t>
            </a:r>
            <a:r>
              <a:rPr lang="zh-CN" altLang="en-US" dirty="0" smtClean="0"/>
              <a:t>的流量测度特征计算模型</a:t>
            </a:r>
            <a:r>
              <a:rPr lang="zh-CN" altLang="en-US" baseline="0" dirty="0" smtClean="0"/>
              <a:t> 和 基于</a:t>
            </a:r>
            <a:r>
              <a:rPr lang="en-US" altLang="zh-CN" baseline="0" dirty="0" smtClean="0"/>
              <a:t>Spark</a:t>
            </a:r>
            <a:r>
              <a:rPr lang="zh-CN" altLang="en-US" baseline="0" dirty="0" smtClean="0"/>
              <a:t>的流量测度特征的计算模型。</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27</a:t>
            </a:fld>
            <a:endParaRPr lang="zh-CN" altLang="en-US"/>
          </a:p>
        </p:txBody>
      </p:sp>
    </p:spTree>
    <p:extLst>
      <p:ext uri="{BB962C8B-B14F-4D97-AF65-F5344CB8AC3E}">
        <p14:creationId xmlns:p14="http://schemas.microsoft.com/office/powerpoint/2010/main" val="48678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论文主要包括</a:t>
            </a:r>
            <a:r>
              <a:rPr lang="en-US" altLang="zh-CN" dirty="0" smtClean="0"/>
              <a:t>8</a:t>
            </a:r>
            <a:r>
              <a:rPr lang="zh-CN" altLang="en-US" dirty="0" smtClean="0"/>
              <a:t>个部分，分别为：</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a:t>
            </a:fld>
            <a:endParaRPr lang="zh-CN" altLang="en-US"/>
          </a:p>
        </p:txBody>
      </p:sp>
    </p:spTree>
    <p:extLst>
      <p:ext uri="{BB962C8B-B14F-4D97-AF65-F5344CB8AC3E}">
        <p14:creationId xmlns:p14="http://schemas.microsoft.com/office/powerpoint/2010/main" val="128736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下面介绍一下流特征的表达。任意的流都可以表示成流特征实例的集合。流特征实例是对流特征的实例化表示，如流特征：源端口</a:t>
            </a:r>
            <a:r>
              <a:rPr lang="zh-CN" altLang="en-US" baseline="0" dirty="0" smtClean="0"/>
              <a:t>  对应的 流特征实例为 </a:t>
            </a:r>
            <a:r>
              <a:rPr lang="en-US" altLang="zh-CN" baseline="0" dirty="0" smtClean="0"/>
              <a:t>80 </a:t>
            </a:r>
            <a:r>
              <a:rPr lang="zh-CN" altLang="en-US" baseline="0" dirty="0" smtClean="0"/>
              <a:t>。</a:t>
            </a:r>
            <a:endParaRPr lang="en-US" altLang="zh-CN" baseline="0" dirty="0" smtClean="0"/>
          </a:p>
          <a:p>
            <a:r>
              <a:rPr lang="zh-CN" altLang="en-US" baseline="0" dirty="0" smtClean="0"/>
              <a:t>流特征实例对可表示成</a:t>
            </a:r>
            <a:r>
              <a:rPr lang="en-US" altLang="zh-CN" baseline="0" dirty="0" smtClean="0"/>
              <a:t>&lt;</a:t>
            </a:r>
            <a:r>
              <a:rPr lang="zh-CN" altLang="en-US" baseline="0" dirty="0" smtClean="0"/>
              <a:t>流特征实例，流特征实例值</a:t>
            </a:r>
            <a:r>
              <a:rPr lang="en-US" altLang="zh-CN" baseline="0" dirty="0" smtClean="0"/>
              <a:t> &gt;</a:t>
            </a:r>
            <a:r>
              <a:rPr lang="zh-CN" altLang="en-US" baseline="0" dirty="0" smtClean="0"/>
              <a:t>的形式。其中，常采用流数或者字节数等作为流特征实例值。而流特征实例又分为了单一流特征实例、组合流特征实例、带属性的流特征实例等。下图为其之间的转换关系。</a:t>
            </a:r>
            <a:endParaRPr lang="zh-CN" altLang="en-US" dirty="0"/>
          </a:p>
        </p:txBody>
      </p:sp>
      <p:sp>
        <p:nvSpPr>
          <p:cNvPr id="4" name="灯片编号占位符 3"/>
          <p:cNvSpPr>
            <a:spLocks noGrp="1"/>
          </p:cNvSpPr>
          <p:nvPr>
            <p:ph type="sldNum" sz="quarter" idx="10"/>
          </p:nvPr>
        </p:nvSpPr>
        <p:spPr/>
        <p:txBody>
          <a:bodyPr/>
          <a:lstStyle/>
          <a:p>
            <a:fld id="{A03053E8-7A56-4E15-94D9-B4645AB43A01}" type="slidenum">
              <a:rPr lang="zh-CN" altLang="en-US" smtClean="0"/>
              <a:t>28</a:t>
            </a:fld>
            <a:endParaRPr lang="zh-CN" altLang="en-US"/>
          </a:p>
        </p:txBody>
      </p:sp>
    </p:spTree>
    <p:extLst>
      <p:ext uri="{BB962C8B-B14F-4D97-AF65-F5344CB8AC3E}">
        <p14:creationId xmlns:p14="http://schemas.microsoft.com/office/powerpoint/2010/main" val="4261001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下面介绍流特征实例对运算规则，有加运算和减运算</a:t>
            </a:r>
            <a:r>
              <a:rPr lang="en-US" altLang="zh-CN" dirty="0" smtClean="0"/>
              <a:t>2</a:t>
            </a:r>
            <a:r>
              <a:rPr lang="zh-CN" altLang="en-US" dirty="0" smtClean="0"/>
              <a:t>种，原理为：对相同</a:t>
            </a:r>
            <a:r>
              <a:rPr lang="en-US" altLang="zh-CN" dirty="0" smtClean="0"/>
              <a:t>key</a:t>
            </a:r>
            <a:r>
              <a:rPr lang="zh-CN" altLang="en-US" dirty="0" smtClean="0"/>
              <a:t>的</a:t>
            </a:r>
            <a:r>
              <a:rPr lang="en-US" altLang="zh-CN" dirty="0" smtClean="0"/>
              <a:t>value</a:t>
            </a:r>
            <a:r>
              <a:rPr lang="zh-CN" altLang="en-US" dirty="0" smtClean="0"/>
              <a:t>值进行相加和相减。</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29</a:t>
            </a:fld>
            <a:endParaRPr lang="zh-CN" altLang="en-US"/>
          </a:p>
        </p:txBody>
      </p:sp>
    </p:spTree>
    <p:extLst>
      <p:ext uri="{BB962C8B-B14F-4D97-AF65-F5344CB8AC3E}">
        <p14:creationId xmlns:p14="http://schemas.microsoft.com/office/powerpoint/2010/main" val="1611864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本文主要定义了</a:t>
            </a:r>
            <a:r>
              <a:rPr lang="en-US" altLang="zh-CN" dirty="0" smtClean="0"/>
              <a:t>8</a:t>
            </a:r>
            <a:r>
              <a:rPr lang="zh-CN" altLang="en-US" dirty="0" smtClean="0"/>
              <a:t>种流特征基本操作，包括：提取、组合、累加、重组、改变</a:t>
            </a:r>
            <a:r>
              <a:rPr lang="en-US" altLang="zh-CN" dirty="0" smtClean="0"/>
              <a:t>Key</a:t>
            </a:r>
            <a:r>
              <a:rPr lang="zh-CN" altLang="en-US" dirty="0" smtClean="0"/>
              <a:t>值、熵值计算、过滤、输出等。</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30</a:t>
            </a:fld>
            <a:endParaRPr lang="zh-CN" altLang="en-US"/>
          </a:p>
        </p:txBody>
      </p:sp>
    </p:spTree>
    <p:extLst>
      <p:ext uri="{BB962C8B-B14F-4D97-AF65-F5344CB8AC3E}">
        <p14:creationId xmlns:p14="http://schemas.microsoft.com/office/powerpoint/2010/main" val="2357188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在定义流特征和流特征基本操作的基础上，我们提出了基于</a:t>
            </a:r>
            <a:r>
              <a:rPr lang="en-US" altLang="zh-CN" dirty="0" err="1" smtClean="0"/>
              <a:t>MapReduce</a:t>
            </a:r>
            <a:r>
              <a:rPr lang="zh-CN" altLang="en-US" dirty="0" smtClean="0"/>
              <a:t>和</a:t>
            </a:r>
            <a:r>
              <a:rPr lang="en-US" altLang="zh-CN" dirty="0" smtClean="0"/>
              <a:t>Spark</a:t>
            </a:r>
            <a:r>
              <a:rPr lang="zh-CN" altLang="en-US" dirty="0" smtClean="0"/>
              <a:t>框架熵值和</a:t>
            </a:r>
            <a:r>
              <a:rPr lang="en-US" altLang="zh-CN" dirty="0" smtClean="0"/>
              <a:t>EFFIP</a:t>
            </a:r>
            <a:r>
              <a:rPr lang="zh-CN" altLang="en-US" dirty="0" smtClean="0"/>
              <a:t>两类流量度量特征的计算模型，共</a:t>
            </a:r>
            <a:r>
              <a:rPr lang="en-US" altLang="zh-CN" dirty="0" smtClean="0"/>
              <a:t>4</a:t>
            </a:r>
            <a:r>
              <a:rPr lang="zh-CN" altLang="en-US" dirty="0" smtClean="0"/>
              <a:t>大类，</a:t>
            </a:r>
            <a:r>
              <a:rPr lang="en-US" altLang="zh-CN" dirty="0" smtClean="0"/>
              <a:t>5</a:t>
            </a:r>
            <a:r>
              <a:rPr lang="zh-CN" altLang="en-US" dirty="0" smtClean="0"/>
              <a:t>种。具体包括</a:t>
            </a:r>
            <a:r>
              <a:rPr lang="zh-CN" altLang="en-US" b="1" dirty="0" smtClean="0">
                <a:solidFill>
                  <a:schemeClr val="accent6">
                    <a:lumMod val="50000"/>
                  </a:schemeClr>
                </a:solidFill>
              </a:rPr>
              <a:t>基于</a:t>
            </a:r>
            <a:r>
              <a:rPr lang="en-US" altLang="zh-CN" b="1" dirty="0" err="1" smtClean="0">
                <a:solidFill>
                  <a:schemeClr val="accent6">
                    <a:lumMod val="50000"/>
                  </a:schemeClr>
                </a:solidFill>
              </a:rPr>
              <a:t>Mapreduce</a:t>
            </a:r>
            <a:r>
              <a:rPr lang="zh-CN" altLang="en-US" b="1" dirty="0" smtClean="0">
                <a:solidFill>
                  <a:schemeClr val="accent6">
                    <a:lumMod val="50000"/>
                  </a:schemeClr>
                </a:solidFill>
              </a:rPr>
              <a:t>框架的熵值计算模型、基于</a:t>
            </a:r>
            <a:r>
              <a:rPr lang="en-US" altLang="zh-CN" b="1" dirty="0" err="1" smtClean="0">
                <a:solidFill>
                  <a:schemeClr val="accent6">
                    <a:lumMod val="50000"/>
                  </a:schemeClr>
                </a:solidFill>
              </a:rPr>
              <a:t>Mapreduce</a:t>
            </a:r>
            <a:r>
              <a:rPr lang="zh-CN" altLang="en-US" b="1" dirty="0" smtClean="0">
                <a:solidFill>
                  <a:schemeClr val="accent6">
                    <a:lumMod val="50000"/>
                  </a:schemeClr>
                </a:solidFill>
              </a:rPr>
              <a:t>框架的</a:t>
            </a:r>
            <a:r>
              <a:rPr lang="en-US" altLang="zh-CN" b="1" dirty="0" smtClean="0">
                <a:solidFill>
                  <a:schemeClr val="accent6">
                    <a:lumMod val="50000"/>
                  </a:schemeClr>
                </a:solidFill>
              </a:rPr>
              <a:t>EFFIP</a:t>
            </a:r>
            <a:r>
              <a:rPr lang="zh-CN" altLang="en-US" b="1" dirty="0" smtClean="0">
                <a:solidFill>
                  <a:schemeClr val="accent6">
                    <a:lumMod val="50000"/>
                  </a:schemeClr>
                </a:solidFill>
              </a:rPr>
              <a:t>计算模型、</a:t>
            </a:r>
            <a:r>
              <a:rPr lang="zh-CN" altLang="en-US" dirty="0" smtClean="0">
                <a:solidFill>
                  <a:schemeClr val="accent6">
                    <a:lumMod val="50000"/>
                  </a:schemeClr>
                </a:solidFill>
              </a:rPr>
              <a:t>基于</a:t>
            </a:r>
            <a:r>
              <a:rPr lang="en-US" altLang="zh-CN" dirty="0" smtClean="0">
                <a:solidFill>
                  <a:schemeClr val="accent6">
                    <a:lumMod val="50000"/>
                  </a:schemeClr>
                </a:solidFill>
              </a:rPr>
              <a:t>Spark</a:t>
            </a:r>
            <a:r>
              <a:rPr lang="zh-CN" altLang="en-US" dirty="0" smtClean="0">
                <a:solidFill>
                  <a:schemeClr val="accent6">
                    <a:lumMod val="50000"/>
                  </a:schemeClr>
                </a:solidFill>
              </a:rPr>
              <a:t>的熵值计算模型</a:t>
            </a:r>
            <a:r>
              <a:rPr lang="en-US" altLang="zh-CN" baseline="0" dirty="0" smtClean="0">
                <a:solidFill>
                  <a:schemeClr val="accent6">
                    <a:lumMod val="50000"/>
                  </a:schemeClr>
                </a:solidFill>
              </a:rPr>
              <a:t>  </a:t>
            </a:r>
            <a:r>
              <a:rPr lang="zh-CN" altLang="en-US" baseline="0" dirty="0" smtClean="0">
                <a:solidFill>
                  <a:schemeClr val="accent6">
                    <a:lumMod val="50000"/>
                  </a:schemeClr>
                </a:solidFill>
              </a:rPr>
              <a:t>和  </a:t>
            </a:r>
            <a:r>
              <a:rPr lang="zh-CN" altLang="en-US" dirty="0" smtClean="0">
                <a:solidFill>
                  <a:schemeClr val="accent6">
                    <a:lumMod val="50000"/>
                  </a:schemeClr>
                </a:solidFill>
              </a:rPr>
              <a:t>基于</a:t>
            </a:r>
            <a:r>
              <a:rPr lang="en-US" altLang="zh-CN" dirty="0" smtClean="0">
                <a:solidFill>
                  <a:schemeClr val="accent6">
                    <a:lumMod val="50000"/>
                  </a:schemeClr>
                </a:solidFill>
              </a:rPr>
              <a:t>Spark</a:t>
            </a:r>
            <a:r>
              <a:rPr lang="zh-CN" altLang="en-US" dirty="0" smtClean="0">
                <a:solidFill>
                  <a:schemeClr val="accent6">
                    <a:lumMod val="50000"/>
                  </a:schemeClr>
                </a:solidFill>
              </a:rPr>
              <a:t>框架的</a:t>
            </a:r>
            <a:r>
              <a:rPr lang="en-US" altLang="zh-CN" dirty="0" smtClean="0">
                <a:solidFill>
                  <a:schemeClr val="accent6">
                    <a:lumMod val="50000"/>
                  </a:schemeClr>
                </a:solidFill>
              </a:rPr>
              <a:t>EFFIP</a:t>
            </a:r>
            <a:r>
              <a:rPr lang="zh-CN" altLang="en-US" dirty="0" smtClean="0">
                <a:solidFill>
                  <a:schemeClr val="accent6">
                    <a:lumMod val="50000"/>
                  </a:schemeClr>
                </a:solidFill>
              </a:rPr>
              <a:t>计算模型。其中基于</a:t>
            </a:r>
            <a:r>
              <a:rPr lang="zh-CN" altLang="en-US" b="1" dirty="0" smtClean="0">
                <a:solidFill>
                  <a:schemeClr val="accent6">
                    <a:lumMod val="50000"/>
                  </a:schemeClr>
                </a:solidFill>
              </a:rPr>
              <a:t>基于</a:t>
            </a:r>
            <a:r>
              <a:rPr lang="en-US" altLang="zh-CN" b="1" dirty="0" err="1" smtClean="0">
                <a:solidFill>
                  <a:schemeClr val="accent6">
                    <a:lumMod val="50000"/>
                  </a:schemeClr>
                </a:solidFill>
              </a:rPr>
              <a:t>Mapreduce</a:t>
            </a:r>
            <a:r>
              <a:rPr lang="zh-CN" altLang="en-US" b="1" dirty="0" smtClean="0">
                <a:solidFill>
                  <a:schemeClr val="accent6">
                    <a:lumMod val="50000"/>
                  </a:schemeClr>
                </a:solidFill>
              </a:rPr>
              <a:t>框架的熵值计算模型部分，又包括：</a:t>
            </a:r>
            <a:r>
              <a:rPr lang="zh-CN" altLang="en-US" dirty="0" smtClean="0">
                <a:solidFill>
                  <a:schemeClr val="accent6">
                    <a:lumMod val="50000"/>
                  </a:schemeClr>
                </a:solidFill>
              </a:rPr>
              <a:t>一轮</a:t>
            </a:r>
            <a:r>
              <a:rPr lang="en-US" altLang="zh-CN" dirty="0" err="1" smtClean="0">
                <a:solidFill>
                  <a:schemeClr val="accent6">
                    <a:lumMod val="50000"/>
                  </a:schemeClr>
                </a:solidFill>
              </a:rPr>
              <a:t>Mapreduce</a:t>
            </a:r>
            <a:r>
              <a:rPr lang="zh-CN" altLang="en-US" dirty="0" smtClean="0">
                <a:solidFill>
                  <a:schemeClr val="accent6">
                    <a:lumMod val="50000"/>
                  </a:schemeClr>
                </a:solidFill>
              </a:rPr>
              <a:t>熵值计算模型 和 两轮</a:t>
            </a:r>
            <a:r>
              <a:rPr lang="en-US" altLang="zh-CN" dirty="0" err="1" smtClean="0">
                <a:solidFill>
                  <a:schemeClr val="accent6">
                    <a:lumMod val="50000"/>
                  </a:schemeClr>
                </a:solidFill>
              </a:rPr>
              <a:t>Mapreduce</a:t>
            </a:r>
            <a:r>
              <a:rPr lang="zh-CN" altLang="en-US" dirty="0" smtClean="0">
                <a:solidFill>
                  <a:schemeClr val="accent6">
                    <a:lumMod val="50000"/>
                  </a:schemeClr>
                </a:solidFill>
              </a:rPr>
              <a:t>熵值计算模型 。</a:t>
            </a:r>
            <a:endParaRPr lang="en-US" altLang="zh-CN" dirty="0" smtClean="0">
              <a:solidFill>
                <a:schemeClr val="accent6">
                  <a:lumMod val="50000"/>
                </a:schemeClr>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chemeClr val="accent6">
                  <a:lumMod val="50000"/>
                </a:schemeClr>
              </a:solidFill>
            </a:endParaRPr>
          </a:p>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31</a:t>
            </a:fld>
            <a:endParaRPr lang="zh-CN" altLang="en-US"/>
          </a:p>
        </p:txBody>
      </p:sp>
    </p:spTree>
    <p:extLst>
      <p:ext uri="{BB962C8B-B14F-4D97-AF65-F5344CB8AC3E}">
        <p14:creationId xmlns:p14="http://schemas.microsoft.com/office/powerpoint/2010/main" val="2667399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32</a:t>
            </a:fld>
            <a:endParaRPr lang="zh-CN" altLang="en-US"/>
          </a:p>
        </p:txBody>
      </p:sp>
    </p:spTree>
    <p:extLst>
      <p:ext uri="{BB962C8B-B14F-4D97-AF65-F5344CB8AC3E}">
        <p14:creationId xmlns:p14="http://schemas.microsoft.com/office/powerpoint/2010/main" val="664788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下面介绍基于流量测度特征的异常检测模型。</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37</a:t>
            </a:fld>
            <a:endParaRPr lang="zh-CN" altLang="en-US"/>
          </a:p>
        </p:txBody>
      </p:sp>
    </p:spTree>
    <p:extLst>
      <p:ext uri="{BB962C8B-B14F-4D97-AF65-F5344CB8AC3E}">
        <p14:creationId xmlns:p14="http://schemas.microsoft.com/office/powerpoint/2010/main" val="1121810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主要包括检测算法和检测框架</a:t>
            </a:r>
            <a:r>
              <a:rPr lang="en-US" altLang="zh-CN" dirty="0" smtClean="0"/>
              <a:t>2</a:t>
            </a:r>
            <a:r>
              <a:rPr lang="zh-CN" altLang="en-US" dirty="0" smtClean="0"/>
              <a:t>部分。基于熵值的检测方法主要包括基于恒定阈值和恒定变化率的检测算法等基础算法；基于有效流特征实例对的检测算法主要采用</a:t>
            </a:r>
            <a:r>
              <a:rPr lang="en-US" altLang="zh-CN" dirty="0" smtClean="0"/>
              <a:t>SMA</a:t>
            </a:r>
            <a:r>
              <a:rPr lang="zh-CN" altLang="en-US" dirty="0" smtClean="0"/>
              <a:t>预测算法；但我们提出的新的流量测度特征并不限于上述方法，可以进一步采用分类或者聚类算法。</a:t>
            </a:r>
            <a:endParaRPr lang="zh-CN" altLang="en-US" dirty="0"/>
          </a:p>
        </p:txBody>
      </p:sp>
      <p:sp>
        <p:nvSpPr>
          <p:cNvPr id="4" name="灯片编号占位符 3"/>
          <p:cNvSpPr>
            <a:spLocks noGrp="1"/>
          </p:cNvSpPr>
          <p:nvPr>
            <p:ph type="sldNum" sz="quarter" idx="10"/>
          </p:nvPr>
        </p:nvSpPr>
        <p:spPr/>
        <p:txBody>
          <a:bodyPr/>
          <a:lstStyle/>
          <a:p>
            <a:fld id="{A03053E8-7A56-4E15-94D9-B4645AB43A01}" type="slidenum">
              <a:rPr lang="zh-CN" altLang="en-US" smtClean="0"/>
              <a:t>38</a:t>
            </a:fld>
            <a:endParaRPr lang="zh-CN" altLang="en-US"/>
          </a:p>
        </p:txBody>
      </p:sp>
    </p:spTree>
    <p:extLst>
      <p:ext uri="{BB962C8B-B14F-4D97-AF65-F5344CB8AC3E}">
        <p14:creationId xmlns:p14="http://schemas.microsoft.com/office/powerpoint/2010/main" val="679408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异常检测框架部分主要包含了训练和检测两个阶段。训练阶段采用了正常流量或者标识异常的流量作为训练数据，尽可能选出能使正常和异常分类的检测参数。检测阶段就是利用训练得到的检测参数进行实际的检测。</a:t>
            </a:r>
            <a:endParaRPr lang="zh-CN" altLang="en-US" dirty="0"/>
          </a:p>
        </p:txBody>
      </p:sp>
      <p:sp>
        <p:nvSpPr>
          <p:cNvPr id="4" name="灯片编号占位符 3"/>
          <p:cNvSpPr>
            <a:spLocks noGrp="1"/>
          </p:cNvSpPr>
          <p:nvPr>
            <p:ph type="sldNum" sz="quarter" idx="10"/>
          </p:nvPr>
        </p:nvSpPr>
        <p:spPr/>
        <p:txBody>
          <a:bodyPr/>
          <a:lstStyle/>
          <a:p>
            <a:fld id="{A03053E8-7A56-4E15-94D9-B4645AB43A01}" type="slidenum">
              <a:rPr lang="zh-CN" altLang="en-US" smtClean="0"/>
              <a:t>39</a:t>
            </a:fld>
            <a:endParaRPr lang="zh-CN" altLang="en-US"/>
          </a:p>
        </p:txBody>
      </p:sp>
    </p:spTree>
    <p:extLst>
      <p:ext uri="{BB962C8B-B14F-4D97-AF65-F5344CB8AC3E}">
        <p14:creationId xmlns:p14="http://schemas.microsoft.com/office/powerpoint/2010/main" val="1868663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下面介绍双参数</a:t>
            </a:r>
            <a:r>
              <a:rPr lang="en-US" altLang="zh-CN" dirty="0" err="1" smtClean="0"/>
              <a:t>Tsallis</a:t>
            </a:r>
            <a:r>
              <a:rPr lang="zh-CN" altLang="en-US" dirty="0" smtClean="0"/>
              <a:t>熵（</a:t>
            </a:r>
            <a:r>
              <a:rPr lang="en-US" altLang="zh-CN" dirty="0" smtClean="0"/>
              <a:t>DTE</a:t>
            </a:r>
            <a:r>
              <a:rPr lang="zh-CN" altLang="en-US" dirty="0" smtClean="0"/>
              <a:t>）及其流量异常检测方法，其位于论文结构的红框部分。</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40</a:t>
            </a:fld>
            <a:endParaRPr lang="zh-CN" altLang="en-US"/>
          </a:p>
        </p:txBody>
      </p:sp>
    </p:spTree>
    <p:extLst>
      <p:ext uri="{BB962C8B-B14F-4D97-AF65-F5344CB8AC3E}">
        <p14:creationId xmlns:p14="http://schemas.microsoft.com/office/powerpoint/2010/main" val="4238174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41</a:t>
            </a:fld>
            <a:endParaRPr lang="zh-CN" altLang="en-US"/>
          </a:p>
        </p:txBody>
      </p:sp>
    </p:spTree>
    <p:extLst>
      <p:ext uri="{BB962C8B-B14F-4D97-AF65-F5344CB8AC3E}">
        <p14:creationId xmlns:p14="http://schemas.microsoft.com/office/powerpoint/2010/main" val="141073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3</a:t>
            </a:fld>
            <a:endParaRPr lang="zh-CN" altLang="en-US"/>
          </a:p>
        </p:txBody>
      </p:sp>
    </p:spTree>
    <p:extLst>
      <p:ext uri="{BB962C8B-B14F-4D97-AF65-F5344CB8AC3E}">
        <p14:creationId xmlns:p14="http://schemas.microsoft.com/office/powerpoint/2010/main" val="20100826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   我们  </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42</a:t>
            </a:fld>
            <a:endParaRPr lang="zh-CN" altLang="en-US"/>
          </a:p>
        </p:txBody>
      </p:sp>
    </p:spTree>
    <p:extLst>
      <p:ext uri="{BB962C8B-B14F-4D97-AF65-F5344CB8AC3E}">
        <p14:creationId xmlns:p14="http://schemas.microsoft.com/office/powerpoint/2010/main" val="1013055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这种改进流量测度特征就是</a:t>
            </a:r>
            <a:r>
              <a:rPr lang="en-US" altLang="zh-CN" dirty="0" smtClean="0"/>
              <a:t>DTE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43</a:t>
            </a:fld>
            <a:endParaRPr lang="zh-CN" altLang="en-US"/>
          </a:p>
        </p:txBody>
      </p:sp>
    </p:spTree>
    <p:extLst>
      <p:ext uri="{BB962C8B-B14F-4D97-AF65-F5344CB8AC3E}">
        <p14:creationId xmlns:p14="http://schemas.microsoft.com/office/powerpoint/2010/main" val="3657004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在介绍</a:t>
            </a:r>
            <a:r>
              <a:rPr lang="en-US" altLang="zh-CN" dirty="0" smtClean="0"/>
              <a:t>DTE</a:t>
            </a:r>
            <a:r>
              <a:rPr lang="zh-CN" altLang="en-US" dirty="0" smtClean="0"/>
              <a:t>之前，我们先了解一下</a:t>
            </a:r>
            <a:r>
              <a:rPr lang="en-US" altLang="zh-CN" dirty="0" err="1" smtClean="0"/>
              <a:t>Tsallis</a:t>
            </a:r>
            <a:r>
              <a:rPr lang="zh-CN" altLang="en-US" dirty="0" smtClean="0"/>
              <a:t>熵在流量检测中的特性。根据</a:t>
            </a:r>
            <a:r>
              <a:rPr lang="en-US" altLang="zh-CN" dirty="0" err="1" smtClean="0"/>
              <a:t>Tsallis</a:t>
            </a:r>
            <a:r>
              <a:rPr lang="zh-CN" altLang="en-US" dirty="0" smtClean="0"/>
              <a:t>熵的定义，我们知道</a:t>
            </a:r>
            <a:r>
              <a:rPr lang="en-US" altLang="zh-CN" dirty="0" smtClean="0"/>
              <a:t>q</a:t>
            </a:r>
            <a:r>
              <a:rPr lang="zh-CN" altLang="en-US" dirty="0" smtClean="0"/>
              <a:t>值越大，高概率事件越突出。但实验发现，</a:t>
            </a:r>
            <a:r>
              <a:rPr lang="en-US" altLang="zh-CN" dirty="0" smtClean="0"/>
              <a:t>q</a:t>
            </a:r>
            <a:r>
              <a:rPr lang="zh-CN" altLang="en-US" dirty="0" smtClean="0"/>
              <a:t>越大，熵值变化幅度越小。所以，并不是要一味的选择大的</a:t>
            </a:r>
            <a:r>
              <a:rPr lang="en-US" altLang="zh-CN" dirty="0" smtClean="0"/>
              <a:t>q</a:t>
            </a:r>
            <a:r>
              <a:rPr lang="zh-CN" altLang="en-US" dirty="0" smtClean="0"/>
              <a:t>值，应选择合适的</a:t>
            </a:r>
            <a:r>
              <a:rPr lang="en-US" altLang="zh-CN" dirty="0" smtClean="0"/>
              <a:t>q</a:t>
            </a:r>
            <a:r>
              <a:rPr lang="zh-CN" altLang="en-US" dirty="0" smtClean="0"/>
              <a:t>值。</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44</a:t>
            </a:fld>
            <a:endParaRPr lang="zh-CN" altLang="en-US"/>
          </a:p>
        </p:txBody>
      </p:sp>
    </p:spTree>
    <p:extLst>
      <p:ext uri="{BB962C8B-B14F-4D97-AF65-F5344CB8AC3E}">
        <p14:creationId xmlns:p14="http://schemas.microsoft.com/office/powerpoint/2010/main" val="412813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我们从</a:t>
            </a:r>
            <a:r>
              <a:rPr lang="en-US" altLang="zh-CN" sz="1200" b="1" dirty="0" err="1" smtClean="0">
                <a:solidFill>
                  <a:schemeClr val="accent6">
                    <a:lumMod val="50000"/>
                  </a:schemeClr>
                </a:solidFill>
                <a:latin typeface="+mn-ea"/>
                <a:ea typeface="+mn-ea"/>
              </a:rPr>
              <a:t>Tsallis</a:t>
            </a:r>
            <a:r>
              <a:rPr lang="zh-CN" altLang="en-US" sz="1200" b="1" dirty="0" smtClean="0">
                <a:solidFill>
                  <a:schemeClr val="accent6">
                    <a:lumMod val="50000"/>
                  </a:schemeClr>
                </a:solidFill>
                <a:latin typeface="+mn-ea"/>
                <a:ea typeface="+mn-ea"/>
              </a:rPr>
              <a:t>熵对于</a:t>
            </a:r>
            <a:r>
              <a:rPr lang="en-US" altLang="zh-CN" sz="1200" b="1" dirty="0" err="1" smtClean="0">
                <a:solidFill>
                  <a:schemeClr val="accent6">
                    <a:lumMod val="50000"/>
                  </a:schemeClr>
                </a:solidFill>
                <a:latin typeface="+mn-ea"/>
                <a:ea typeface="+mn-ea"/>
              </a:rPr>
              <a:t>DDoS</a:t>
            </a:r>
            <a:r>
              <a:rPr lang="zh-CN" altLang="en-US" sz="1200" b="1" dirty="0" smtClean="0">
                <a:solidFill>
                  <a:schemeClr val="accent6">
                    <a:lumMod val="50000"/>
                  </a:schemeClr>
                </a:solidFill>
                <a:latin typeface="+mn-ea"/>
                <a:ea typeface="+mn-ea"/>
              </a:rPr>
              <a:t>检测的敏感性实验中得知：</a:t>
            </a:r>
            <a:r>
              <a:rPr lang="en-US" altLang="zh-CN" b="1" dirty="0" smtClean="0">
                <a:solidFill>
                  <a:srgbClr val="FF0000"/>
                </a:solidFill>
              </a:rPr>
              <a:t>q &gt; 1</a:t>
            </a:r>
            <a:r>
              <a:rPr lang="en-US" altLang="zh-CN" b="1" dirty="0" smtClean="0"/>
              <a:t>, </a:t>
            </a:r>
            <a:r>
              <a:rPr lang="en-US" altLang="zh-CN" sz="1200" b="1" dirty="0" err="1" smtClean="0">
                <a:solidFill>
                  <a:schemeClr val="accent6">
                    <a:lumMod val="50000"/>
                  </a:schemeClr>
                </a:solidFill>
                <a:latin typeface="+mn-ea"/>
                <a:ea typeface="+mn-ea"/>
              </a:rPr>
              <a:t>Tsallis</a:t>
            </a:r>
            <a:r>
              <a:rPr lang="zh-CN" altLang="en-US" sz="1200" b="1" dirty="0" smtClean="0">
                <a:solidFill>
                  <a:schemeClr val="accent6">
                    <a:lumMod val="50000"/>
                  </a:schemeClr>
                </a:solidFill>
                <a:latin typeface="+mn-ea"/>
                <a:ea typeface="+mn-ea"/>
              </a:rPr>
              <a:t>熵</a:t>
            </a:r>
            <a:r>
              <a:rPr lang="zh-CN" altLang="en-US" b="1" dirty="0" smtClean="0"/>
              <a:t>对样本空间中的集中趋势敏感；</a:t>
            </a:r>
            <a:r>
              <a:rPr lang="en-US" altLang="zh-CN" b="1" dirty="0" smtClean="0">
                <a:solidFill>
                  <a:srgbClr val="FF0000"/>
                </a:solidFill>
              </a:rPr>
              <a:t>q &lt; 1</a:t>
            </a:r>
            <a:r>
              <a:rPr lang="en-US" altLang="zh-CN" b="1" dirty="0" smtClean="0"/>
              <a:t>, </a:t>
            </a:r>
            <a:r>
              <a:rPr lang="en-US" altLang="zh-CN" sz="1200" b="1" dirty="0" err="1" smtClean="0">
                <a:solidFill>
                  <a:schemeClr val="accent6">
                    <a:lumMod val="50000"/>
                  </a:schemeClr>
                </a:solidFill>
                <a:latin typeface="+mn-ea"/>
                <a:ea typeface="+mn-ea"/>
              </a:rPr>
              <a:t>Tsallis</a:t>
            </a:r>
            <a:r>
              <a:rPr lang="zh-CN" altLang="en-US" sz="1200" b="1" dirty="0" smtClean="0">
                <a:solidFill>
                  <a:schemeClr val="accent6">
                    <a:lumMod val="50000"/>
                  </a:schemeClr>
                </a:solidFill>
                <a:latin typeface="+mn-ea"/>
                <a:ea typeface="+mn-ea"/>
              </a:rPr>
              <a:t>熵</a:t>
            </a:r>
            <a:r>
              <a:rPr lang="zh-CN" altLang="en-US" b="1" dirty="0" smtClean="0"/>
              <a:t>对样本空间中的发散趋势敏感。</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1" dirty="0" smtClean="0">
              <a:solidFill>
                <a:schemeClr val="accent6">
                  <a:lumMod val="50000"/>
                </a:schemeClr>
              </a:solidFill>
              <a:latin typeface="+mn-ea"/>
              <a:ea typeface="+mn-ea"/>
            </a:endParaRPr>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45</a:t>
            </a:fld>
            <a:endParaRPr lang="zh-CN" altLang="en-US"/>
          </a:p>
        </p:txBody>
      </p:sp>
    </p:spTree>
    <p:extLst>
      <p:ext uri="{BB962C8B-B14F-4D97-AF65-F5344CB8AC3E}">
        <p14:creationId xmlns:p14="http://schemas.microsoft.com/office/powerpoint/2010/main" val="2734360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所以，根据</a:t>
            </a:r>
            <a:r>
              <a:rPr lang="en-US" altLang="zh-CN" sz="1200" b="1" dirty="0" err="1" smtClean="0">
                <a:solidFill>
                  <a:schemeClr val="accent6">
                    <a:lumMod val="50000"/>
                  </a:schemeClr>
                </a:solidFill>
                <a:latin typeface="+mn-ea"/>
                <a:ea typeface="+mn-ea"/>
              </a:rPr>
              <a:t>Tsallis</a:t>
            </a:r>
            <a:r>
              <a:rPr lang="zh-CN" altLang="en-US" sz="1200" b="1" dirty="0" smtClean="0">
                <a:solidFill>
                  <a:schemeClr val="accent6">
                    <a:lumMod val="50000"/>
                  </a:schemeClr>
                </a:solidFill>
                <a:latin typeface="+mn-ea"/>
                <a:ea typeface="+mn-ea"/>
              </a:rPr>
              <a:t>熵针对网络流量的特性，提出了</a:t>
            </a:r>
            <a:r>
              <a:rPr lang="en-US" altLang="zh-CN" sz="1200" b="1" dirty="0" smtClean="0">
                <a:solidFill>
                  <a:schemeClr val="accent6">
                    <a:lumMod val="50000"/>
                  </a:schemeClr>
                </a:solidFill>
                <a:latin typeface="+mn-ea"/>
                <a:ea typeface="+mn-ea"/>
              </a:rPr>
              <a:t>DTE</a:t>
            </a:r>
            <a:r>
              <a:rPr lang="zh-CN" altLang="en-US" sz="1200" b="1" dirty="0" smtClean="0">
                <a:solidFill>
                  <a:schemeClr val="accent6">
                    <a:lumMod val="50000"/>
                  </a:schemeClr>
                </a:solidFill>
                <a:latin typeface="+mn-ea"/>
                <a:ea typeface="+mn-ea"/>
              </a:rPr>
              <a:t>的设计依据：采用</a:t>
            </a:r>
            <a:r>
              <a:rPr lang="en-US" altLang="zh-CN" sz="1200" b="1" dirty="0" smtClean="0">
                <a:solidFill>
                  <a:schemeClr val="accent6">
                    <a:lumMod val="50000"/>
                  </a:schemeClr>
                </a:solidFill>
                <a:latin typeface="+mn-ea"/>
                <a:ea typeface="+mn-ea"/>
              </a:rPr>
              <a:t>q&lt;1</a:t>
            </a:r>
            <a:r>
              <a:rPr lang="zh-CN" altLang="en-US" sz="1200" b="1" dirty="0" smtClean="0">
                <a:solidFill>
                  <a:schemeClr val="accent6">
                    <a:lumMod val="50000"/>
                  </a:schemeClr>
                </a:solidFill>
                <a:latin typeface="+mn-ea"/>
                <a:ea typeface="+mn-ea"/>
              </a:rPr>
              <a:t>和</a:t>
            </a:r>
            <a:r>
              <a:rPr lang="en-US" altLang="zh-CN" sz="1200" b="1" dirty="0" smtClean="0">
                <a:solidFill>
                  <a:schemeClr val="accent6">
                    <a:lumMod val="50000"/>
                  </a:schemeClr>
                </a:solidFill>
                <a:latin typeface="+mn-ea"/>
                <a:ea typeface="+mn-ea"/>
              </a:rPr>
              <a:t>q&gt;1</a:t>
            </a:r>
            <a:r>
              <a:rPr lang="zh-CN" altLang="en-US" sz="1200" b="1" dirty="0" smtClean="0">
                <a:solidFill>
                  <a:schemeClr val="accent6">
                    <a:lumMod val="50000"/>
                  </a:schemeClr>
                </a:solidFill>
                <a:latin typeface="+mn-ea"/>
                <a:ea typeface="+mn-ea"/>
              </a:rPr>
              <a:t>两段</a:t>
            </a:r>
            <a:r>
              <a:rPr lang="en-US" altLang="zh-CN" sz="1200" b="1" dirty="0" err="1" smtClean="0">
                <a:solidFill>
                  <a:schemeClr val="accent6">
                    <a:lumMod val="50000"/>
                  </a:schemeClr>
                </a:solidFill>
                <a:latin typeface="+mn-ea"/>
                <a:ea typeface="+mn-ea"/>
              </a:rPr>
              <a:t>Tsallis</a:t>
            </a:r>
            <a:r>
              <a:rPr lang="zh-CN" altLang="en-US" sz="1200" b="1" dirty="0" smtClean="0">
                <a:solidFill>
                  <a:schemeClr val="accent6">
                    <a:lumMod val="50000"/>
                  </a:schemeClr>
                </a:solidFill>
                <a:latin typeface="+mn-ea"/>
                <a:ea typeface="+mn-ea"/>
              </a:rPr>
              <a:t>熵组成双参数</a:t>
            </a:r>
            <a:r>
              <a:rPr lang="en-US" altLang="zh-CN" sz="1200" b="1" dirty="0" err="1" smtClean="0">
                <a:solidFill>
                  <a:schemeClr val="accent6">
                    <a:lumMod val="50000"/>
                  </a:schemeClr>
                </a:solidFill>
                <a:latin typeface="+mn-ea"/>
                <a:ea typeface="+mn-ea"/>
              </a:rPr>
              <a:t>Tsallis</a:t>
            </a:r>
            <a:r>
              <a:rPr lang="zh-CN" altLang="en-US" sz="1200" b="1" dirty="0" smtClean="0">
                <a:solidFill>
                  <a:schemeClr val="accent6">
                    <a:lumMod val="50000"/>
                  </a:schemeClr>
                </a:solidFill>
                <a:latin typeface="+mn-ea"/>
                <a:ea typeface="+mn-ea"/>
              </a:rPr>
              <a:t>熵。我们从</a:t>
            </a:r>
            <a:r>
              <a:rPr lang="en-US" altLang="zh-CN" sz="1200" b="1" dirty="0" smtClean="0">
                <a:solidFill>
                  <a:schemeClr val="accent6">
                    <a:lumMod val="50000"/>
                  </a:schemeClr>
                </a:solidFill>
                <a:latin typeface="+mn-ea"/>
                <a:ea typeface="+mn-ea"/>
              </a:rPr>
              <a:t>DTE</a:t>
            </a:r>
            <a:r>
              <a:rPr lang="zh-CN" altLang="en-US" sz="1200" b="1" dirty="0" smtClean="0">
                <a:solidFill>
                  <a:schemeClr val="accent6">
                    <a:lumMod val="50000"/>
                  </a:schemeClr>
                </a:solidFill>
                <a:latin typeface="+mn-ea"/>
                <a:ea typeface="+mn-ea"/>
              </a:rPr>
              <a:t>的表达式可以看到，包含了针对高概率事件的</a:t>
            </a:r>
            <a:r>
              <a:rPr lang="en-US" altLang="zh-CN" sz="1200" b="1" dirty="0" smtClean="0">
                <a:solidFill>
                  <a:schemeClr val="accent6">
                    <a:lumMod val="50000"/>
                  </a:schemeClr>
                </a:solidFill>
                <a:latin typeface="+mn-ea"/>
                <a:ea typeface="+mn-ea"/>
              </a:rPr>
              <a:t>SH</a:t>
            </a:r>
            <a:r>
              <a:rPr lang="zh-CN" altLang="en-US" sz="1200" b="1" dirty="0" smtClean="0">
                <a:solidFill>
                  <a:schemeClr val="accent6">
                    <a:lumMod val="50000"/>
                  </a:schemeClr>
                </a:solidFill>
                <a:latin typeface="+mn-ea"/>
                <a:ea typeface="+mn-ea"/>
              </a:rPr>
              <a:t>熵值和针对低概率事件的</a:t>
            </a:r>
            <a:r>
              <a:rPr lang="en-US" altLang="zh-CN" sz="1200" b="1" dirty="0" err="1" smtClean="0">
                <a:solidFill>
                  <a:schemeClr val="accent6">
                    <a:lumMod val="50000"/>
                  </a:schemeClr>
                </a:solidFill>
                <a:latin typeface="+mn-ea"/>
                <a:ea typeface="+mn-ea"/>
              </a:rPr>
              <a:t>Sl</a:t>
            </a:r>
            <a:r>
              <a:rPr lang="zh-CN" altLang="en-US" sz="1200" b="1" dirty="0" smtClean="0">
                <a:solidFill>
                  <a:schemeClr val="accent6">
                    <a:lumMod val="50000"/>
                  </a:schemeClr>
                </a:solidFill>
                <a:latin typeface="+mn-ea"/>
                <a:ea typeface="+mn-ea"/>
              </a:rPr>
              <a:t>熵值。</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46</a:t>
            </a:fld>
            <a:endParaRPr lang="zh-CN" altLang="en-US"/>
          </a:p>
        </p:txBody>
      </p:sp>
    </p:spTree>
    <p:extLst>
      <p:ext uri="{BB962C8B-B14F-4D97-AF65-F5344CB8AC3E}">
        <p14:creationId xmlns:p14="http://schemas.microsoft.com/office/powerpoint/2010/main" val="386304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下面介绍</a:t>
            </a:r>
            <a:r>
              <a:rPr lang="zh-CN" altLang="en-US" dirty="0" smtClean="0">
                <a:solidFill>
                  <a:srgbClr val="FF0000"/>
                </a:solidFill>
              </a:rPr>
              <a:t>基于</a:t>
            </a:r>
            <a:r>
              <a:rPr lang="en-US" altLang="zh-CN" dirty="0" smtClean="0">
                <a:solidFill>
                  <a:srgbClr val="FF0000"/>
                </a:solidFill>
              </a:rPr>
              <a:t>DTE</a:t>
            </a:r>
            <a:r>
              <a:rPr lang="zh-CN" altLang="en-US" dirty="0" smtClean="0">
                <a:solidFill>
                  <a:srgbClr val="FF0000"/>
                </a:solidFill>
              </a:rPr>
              <a:t>的流量异常检测方法</a:t>
            </a:r>
            <a:r>
              <a:rPr lang="zh-CN" altLang="en-US" dirty="0" smtClean="0">
                <a:solidFill>
                  <a:schemeClr val="tx1"/>
                </a:solidFill>
              </a:rPr>
              <a:t>。</a:t>
            </a:r>
            <a:endParaRPr lang="en-US" altLang="zh-CN" dirty="0" smtClean="0">
              <a:solidFill>
                <a:srgbClr val="FF0000"/>
              </a:solidFill>
            </a:endParaRPr>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47</a:t>
            </a:fld>
            <a:endParaRPr lang="zh-CN" altLang="en-US"/>
          </a:p>
        </p:txBody>
      </p:sp>
    </p:spTree>
    <p:extLst>
      <p:ext uri="{BB962C8B-B14F-4D97-AF65-F5344CB8AC3E}">
        <p14:creationId xmlns:p14="http://schemas.microsoft.com/office/powerpoint/2010/main" val="2902297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我们以基于固定阈值的检测为例，对基于</a:t>
            </a:r>
            <a:r>
              <a:rPr lang="en-US" altLang="zh-CN" sz="1200" b="0" i="0" u="none" strike="noStrike" kern="1200" baseline="0" dirty="0" smtClean="0">
                <a:solidFill>
                  <a:schemeClr val="tx1"/>
                </a:solidFill>
                <a:latin typeface="+mn-lt"/>
                <a:ea typeface="+mn-ea"/>
                <a:cs typeface="+mn-cs"/>
              </a:rPr>
              <a:t>DTE</a:t>
            </a:r>
            <a:r>
              <a:rPr lang="zh-CN" altLang="en-US" sz="1200" b="0" i="0" u="none" strike="noStrike" kern="1200" baseline="0" dirty="0" smtClean="0">
                <a:solidFill>
                  <a:schemeClr val="tx1"/>
                </a:solidFill>
                <a:latin typeface="+mn-lt"/>
                <a:ea typeface="+mn-ea"/>
                <a:cs typeface="+mn-cs"/>
              </a:rPr>
              <a:t>的检测进行介绍。我们可以看到基于</a:t>
            </a:r>
            <a:r>
              <a:rPr lang="en-US" altLang="zh-CN" sz="1200" b="0" i="0" u="none" strike="noStrike" kern="1200" baseline="0" dirty="0" err="1" smtClean="0">
                <a:solidFill>
                  <a:schemeClr val="tx1"/>
                </a:solidFill>
                <a:latin typeface="+mn-lt"/>
                <a:ea typeface="+mn-ea"/>
                <a:cs typeface="+mn-cs"/>
              </a:rPr>
              <a:t>Tsallis</a:t>
            </a:r>
            <a:r>
              <a:rPr lang="zh-CN" altLang="en-US" sz="1200" b="0" i="0" u="none" strike="noStrike" kern="1200" baseline="0" dirty="0" smtClean="0">
                <a:solidFill>
                  <a:schemeClr val="tx1"/>
                </a:solidFill>
                <a:latin typeface="+mn-lt"/>
                <a:ea typeface="+mn-ea"/>
                <a:cs typeface="+mn-cs"/>
              </a:rPr>
              <a:t>熵的检测需要用</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个阈值进行，而基于</a:t>
            </a:r>
            <a:r>
              <a:rPr lang="en-US" altLang="zh-CN" sz="1200" b="0" i="0" u="none" strike="noStrike" kern="1200" baseline="0" dirty="0" smtClean="0">
                <a:solidFill>
                  <a:schemeClr val="tx1"/>
                </a:solidFill>
                <a:latin typeface="+mn-lt"/>
                <a:ea typeface="+mn-ea"/>
                <a:cs typeface="+mn-cs"/>
              </a:rPr>
              <a:t>DTE</a:t>
            </a:r>
            <a:r>
              <a:rPr lang="zh-CN" altLang="en-US" sz="1200" b="0" i="0" u="none" strike="noStrike" kern="1200" baseline="0" dirty="0" smtClean="0">
                <a:solidFill>
                  <a:schemeClr val="tx1"/>
                </a:solidFill>
                <a:latin typeface="+mn-lt"/>
                <a:ea typeface="+mn-ea"/>
                <a:cs typeface="+mn-cs"/>
              </a:rPr>
              <a:t>的检测，每一部分只有一个阈值。</a:t>
            </a:r>
            <a:r>
              <a:rPr lang="en-US" altLang="zh-CN" sz="1200" b="0" i="0" u="none" strike="noStrike" kern="1200" baseline="0" dirty="0" smtClean="0">
                <a:solidFill>
                  <a:schemeClr val="tx1"/>
                </a:solidFill>
                <a:latin typeface="+mn-lt"/>
                <a:ea typeface="+mn-ea"/>
                <a:cs typeface="+mn-cs"/>
              </a:rPr>
              <a:t>Q&lt;1</a:t>
            </a:r>
            <a:r>
              <a:rPr lang="zh-CN" altLang="en-US" sz="1200" b="0" i="0" u="none" strike="noStrike" kern="1200" baseline="0" dirty="0" smtClean="0">
                <a:solidFill>
                  <a:schemeClr val="tx1"/>
                </a:solidFill>
                <a:latin typeface="+mn-lt"/>
                <a:ea typeface="+mn-ea"/>
                <a:cs typeface="+mn-cs"/>
              </a:rPr>
              <a:t>部分采用上阈值，</a:t>
            </a:r>
            <a:r>
              <a:rPr lang="en-US" altLang="zh-CN" sz="1200" b="0" i="0" u="none" strike="noStrike" kern="1200" baseline="0" dirty="0" smtClean="0">
                <a:solidFill>
                  <a:schemeClr val="tx1"/>
                </a:solidFill>
                <a:latin typeface="+mn-lt"/>
                <a:ea typeface="+mn-ea"/>
                <a:cs typeface="+mn-cs"/>
              </a:rPr>
              <a:t>Q〉1</a:t>
            </a:r>
            <a:r>
              <a:rPr lang="zh-CN" altLang="en-US" sz="1200" b="0" i="0" u="none" strike="noStrike" kern="1200" baseline="0" dirty="0" smtClean="0">
                <a:solidFill>
                  <a:schemeClr val="tx1"/>
                </a:solidFill>
                <a:latin typeface="+mn-lt"/>
                <a:ea typeface="+mn-ea"/>
                <a:cs typeface="+mn-cs"/>
              </a:rPr>
              <a:t>部分采用下阈值，超出即异常。</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26FCDA88-D234-409D-99FA-B5BD8C020344}" type="slidenum">
              <a:rPr lang="zh-CN" altLang="en-US" smtClean="0"/>
              <a:pPr fontAlgn="base">
                <a:spcBef>
                  <a:spcPct val="0"/>
                </a:spcBef>
                <a:spcAft>
                  <a:spcPct val="0"/>
                </a:spcAft>
              </a:pPr>
              <a:t>48</a:t>
            </a:fld>
            <a:endParaRPr lang="zh-CN" altLang="en-US" smtClean="0"/>
          </a:p>
        </p:txBody>
      </p:sp>
    </p:spTree>
    <p:extLst>
      <p:ext uri="{BB962C8B-B14F-4D97-AF65-F5344CB8AC3E}">
        <p14:creationId xmlns:p14="http://schemas.microsoft.com/office/powerpoint/2010/main" val="4216499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u="none" strike="noStrike" kern="1200" baseline="0" dirty="0" smtClean="0">
                <a:solidFill>
                  <a:schemeClr val="tx1"/>
                </a:solidFill>
                <a:latin typeface="+mn-lt"/>
                <a:ea typeface="+mn-ea"/>
                <a:cs typeface="+mn-cs"/>
              </a:rPr>
              <a:t>为了达到更好的检测效果，和进行更进一步的分类，我们采用了带属性流特征实例计算</a:t>
            </a:r>
            <a:r>
              <a:rPr lang="en-US" altLang="zh-CN" sz="1200" b="0" i="0" u="none" strike="noStrike" kern="1200" baseline="0" dirty="0" smtClean="0">
                <a:solidFill>
                  <a:schemeClr val="tx1"/>
                </a:solidFill>
                <a:latin typeface="+mn-lt"/>
                <a:ea typeface="+mn-ea"/>
                <a:cs typeface="+mn-cs"/>
              </a:rPr>
              <a:t>DTE</a:t>
            </a:r>
            <a:r>
              <a:rPr lang="zh-CN" altLang="en-US" sz="1200" b="0" i="0" u="none" strike="noStrike" kern="1200" baseline="0" dirty="0" smtClean="0">
                <a:solidFill>
                  <a:schemeClr val="tx1"/>
                </a:solidFill>
                <a:latin typeface="+mn-lt"/>
                <a:ea typeface="+mn-ea"/>
                <a:cs typeface="+mn-cs"/>
              </a:rPr>
              <a:t>。带属性流特征由主要流特征和属性特征组成。</a:t>
            </a:r>
            <a:endParaRPr lang="en-US" altLang="zh-CN" sz="1200" b="0" i="0" u="none" strike="noStrike" kern="1200" baseline="0" dirty="0" smtClean="0">
              <a:solidFill>
                <a:schemeClr val="tx1"/>
              </a:solidFill>
              <a:latin typeface="+mn-lt"/>
              <a:ea typeface="+mn-ea"/>
              <a:cs typeface="+mn-cs"/>
            </a:endParaRP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26FCDA88-D234-409D-99FA-B5BD8C020344}" type="slidenum">
              <a:rPr lang="zh-CN" altLang="en-US" smtClean="0"/>
              <a:pPr fontAlgn="base">
                <a:spcBef>
                  <a:spcPct val="0"/>
                </a:spcBef>
                <a:spcAft>
                  <a:spcPct val="0"/>
                </a:spcAft>
              </a:pPr>
              <a:t>49</a:t>
            </a:fld>
            <a:endParaRPr lang="zh-CN" altLang="en-US" smtClean="0"/>
          </a:p>
        </p:txBody>
      </p:sp>
    </p:spTree>
    <p:extLst>
      <p:ext uri="{BB962C8B-B14F-4D97-AF65-F5344CB8AC3E}">
        <p14:creationId xmlns:p14="http://schemas.microsoft.com/office/powerpoint/2010/main" val="22821684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u="none" strike="noStrike" kern="1200" baseline="0" dirty="0" smtClean="0">
                <a:solidFill>
                  <a:schemeClr val="tx1"/>
                </a:solidFill>
                <a:latin typeface="+mn-lt"/>
                <a:ea typeface="+mn-ea"/>
                <a:cs typeface="+mn-cs"/>
              </a:rPr>
              <a:t>根据</a:t>
            </a:r>
            <a:r>
              <a:rPr lang="en-US" altLang="zh-CN" sz="1200" b="0" i="0" u="none" strike="noStrike" kern="1200" baseline="0" dirty="0" smtClean="0">
                <a:solidFill>
                  <a:schemeClr val="tx1"/>
                </a:solidFill>
                <a:latin typeface="+mn-lt"/>
                <a:ea typeface="+mn-ea"/>
                <a:cs typeface="+mn-cs"/>
              </a:rPr>
              <a:t>DTE</a:t>
            </a:r>
            <a:r>
              <a:rPr lang="zh-CN" altLang="en-US" sz="1200" b="0" i="0" u="none" strike="noStrike" kern="1200" baseline="0" dirty="0" smtClean="0">
                <a:solidFill>
                  <a:schemeClr val="tx1"/>
                </a:solidFill>
                <a:latin typeface="+mn-lt"/>
                <a:ea typeface="+mn-ea"/>
                <a:cs typeface="+mn-cs"/>
              </a:rPr>
              <a:t>的特性，我们可以将主要的网络异常进行分类。如</a:t>
            </a:r>
            <a:r>
              <a:rPr lang="en-US" altLang="zh-CN" sz="1200" b="0" i="0" u="none" strike="noStrike" kern="1200" baseline="0" dirty="0" smtClean="0">
                <a:solidFill>
                  <a:schemeClr val="tx1"/>
                </a:solidFill>
                <a:latin typeface="+mn-lt"/>
                <a:ea typeface="+mn-ea"/>
                <a:cs typeface="+mn-cs"/>
              </a:rPr>
              <a:t>q&gt;1</a:t>
            </a:r>
            <a:r>
              <a:rPr lang="zh-CN" altLang="en-US" sz="1200" b="0" i="0" u="none" strike="noStrike" kern="1200" baseline="0" dirty="0" smtClean="0">
                <a:solidFill>
                  <a:schemeClr val="tx1"/>
                </a:solidFill>
                <a:latin typeface="+mn-lt"/>
                <a:ea typeface="+mn-ea"/>
                <a:cs typeface="+mn-cs"/>
              </a:rPr>
              <a:t>时，</a:t>
            </a:r>
            <a:r>
              <a:rPr lang="en-US" altLang="zh-CN" sz="1200" b="0" i="0" u="none" strike="noStrike" kern="1200" baseline="0" dirty="0" smtClean="0">
                <a:solidFill>
                  <a:schemeClr val="tx1"/>
                </a:solidFill>
                <a:latin typeface="+mn-lt"/>
                <a:ea typeface="+mn-ea"/>
                <a:cs typeface="+mn-cs"/>
              </a:rPr>
              <a:t>SIP</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DIP</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DPT</a:t>
            </a:r>
            <a:r>
              <a:rPr lang="zh-CN" altLang="en-US" sz="1200" b="0" i="0" u="none" strike="noStrike" kern="1200" baseline="0" dirty="0" smtClean="0">
                <a:solidFill>
                  <a:schemeClr val="tx1"/>
                </a:solidFill>
                <a:latin typeface="+mn-lt"/>
                <a:ea typeface="+mn-ea"/>
                <a:cs typeface="+mn-cs"/>
              </a:rPr>
              <a:t>对应的</a:t>
            </a:r>
            <a:r>
              <a:rPr lang="en-US" altLang="zh-CN" sz="1200" b="0" i="0" u="none" strike="noStrike" kern="1200" baseline="0" dirty="0" smtClean="0">
                <a:solidFill>
                  <a:schemeClr val="tx1"/>
                </a:solidFill>
                <a:latin typeface="+mn-lt"/>
                <a:ea typeface="+mn-ea"/>
                <a:cs typeface="+mn-cs"/>
              </a:rPr>
              <a:t>DTE</a:t>
            </a:r>
            <a:r>
              <a:rPr lang="zh-CN" altLang="en-US" sz="1200" b="0" i="0" u="none" strike="noStrike" kern="1200" baseline="0" dirty="0" smtClean="0">
                <a:solidFill>
                  <a:schemeClr val="tx1"/>
                </a:solidFill>
                <a:latin typeface="+mn-lt"/>
                <a:ea typeface="+mn-ea"/>
                <a:cs typeface="+mn-cs"/>
              </a:rPr>
              <a:t>熵值下降且超出阈值，就表现出了</a:t>
            </a:r>
            <a:r>
              <a:rPr lang="en-US" altLang="zh-CN" sz="1200" b="0" i="0" u="none" strike="noStrike" kern="1200" baseline="0" dirty="0" err="1" smtClean="0">
                <a:solidFill>
                  <a:schemeClr val="tx1"/>
                </a:solidFill>
                <a:latin typeface="+mn-lt"/>
                <a:ea typeface="+mn-ea"/>
                <a:cs typeface="+mn-cs"/>
              </a:rPr>
              <a:t>DoS</a:t>
            </a:r>
            <a:r>
              <a:rPr lang="zh-CN" altLang="en-US" sz="1200" b="0" i="0" u="none" strike="noStrike" kern="1200" baseline="0" dirty="0" smtClean="0">
                <a:solidFill>
                  <a:schemeClr val="tx1"/>
                </a:solidFill>
                <a:latin typeface="+mn-lt"/>
                <a:ea typeface="+mn-ea"/>
                <a:cs typeface="+mn-cs"/>
              </a:rPr>
              <a:t>攻击的特性。通过协议号和</a:t>
            </a:r>
            <a:r>
              <a:rPr lang="en-US" altLang="zh-CN" sz="1200" b="0" i="0" u="none" strike="noStrike" kern="1200" baseline="0" dirty="0" smtClean="0">
                <a:solidFill>
                  <a:schemeClr val="tx1"/>
                </a:solidFill>
                <a:latin typeface="+mn-lt"/>
                <a:ea typeface="+mn-ea"/>
                <a:cs typeface="+mn-cs"/>
              </a:rPr>
              <a:t>TCP</a:t>
            </a:r>
            <a:r>
              <a:rPr lang="zh-CN" altLang="en-US" sz="1200" b="0" i="0" u="none" strike="noStrike" kern="1200" baseline="0" dirty="0" smtClean="0">
                <a:solidFill>
                  <a:schemeClr val="tx1"/>
                </a:solidFill>
                <a:latin typeface="+mn-lt"/>
                <a:ea typeface="+mn-ea"/>
                <a:cs typeface="+mn-cs"/>
              </a:rPr>
              <a:t>控制位等属性特征还可以进一步对异常类型进行区分。</a:t>
            </a:r>
            <a:endParaRPr lang="en-US" altLang="zh-CN" sz="1200" b="0" i="0" u="none" strike="noStrike" kern="1200" baseline="0" dirty="0" smtClean="0">
              <a:solidFill>
                <a:schemeClr val="tx1"/>
              </a:solidFill>
              <a:latin typeface="+mn-lt"/>
              <a:ea typeface="+mn-ea"/>
              <a:cs typeface="+mn-cs"/>
            </a:endParaRP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26FCDA88-D234-409D-99FA-B5BD8C020344}" type="slidenum">
              <a:rPr lang="zh-CN" altLang="en-US" smtClean="0"/>
              <a:pPr fontAlgn="base">
                <a:spcBef>
                  <a:spcPct val="0"/>
                </a:spcBef>
                <a:spcAft>
                  <a:spcPct val="0"/>
                </a:spcAft>
              </a:pPr>
              <a:t>50</a:t>
            </a:fld>
            <a:endParaRPr lang="zh-CN" altLang="en-US" smtClean="0"/>
          </a:p>
        </p:txBody>
      </p:sp>
    </p:spTree>
    <p:extLst>
      <p:ext uri="{BB962C8B-B14F-4D97-AF65-F5344CB8AC3E}">
        <p14:creationId xmlns:p14="http://schemas.microsoft.com/office/powerpoint/2010/main" val="4075300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下面介绍</a:t>
            </a:r>
            <a:r>
              <a:rPr lang="zh-CN" altLang="en-US" dirty="0" smtClean="0">
                <a:solidFill>
                  <a:srgbClr val="FF0000"/>
                </a:solidFill>
              </a:rPr>
              <a:t>基于</a:t>
            </a:r>
            <a:r>
              <a:rPr lang="en-US" altLang="zh-CN" dirty="0" smtClean="0">
                <a:solidFill>
                  <a:srgbClr val="FF0000"/>
                </a:solidFill>
              </a:rPr>
              <a:t>Hadoop</a:t>
            </a:r>
            <a:r>
              <a:rPr lang="zh-CN" altLang="en-US" dirty="0" smtClean="0">
                <a:solidFill>
                  <a:srgbClr val="FF0000"/>
                </a:solidFill>
              </a:rPr>
              <a:t>的</a:t>
            </a:r>
            <a:r>
              <a:rPr lang="en-US" altLang="zh-CN" dirty="0" smtClean="0">
                <a:solidFill>
                  <a:srgbClr val="FF0000"/>
                </a:solidFill>
              </a:rPr>
              <a:t>DTE</a:t>
            </a:r>
            <a:r>
              <a:rPr lang="zh-CN" altLang="en-US" dirty="0" smtClean="0">
                <a:solidFill>
                  <a:srgbClr val="FF0000"/>
                </a:solidFill>
              </a:rPr>
              <a:t>计算</a:t>
            </a:r>
            <a:endParaRPr lang="en-US" altLang="zh-CN" dirty="0" smtClean="0">
              <a:solidFill>
                <a:srgbClr val="FF0000"/>
              </a:solidFill>
            </a:endParaRPr>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51</a:t>
            </a:fld>
            <a:endParaRPr lang="zh-CN" altLang="en-US"/>
          </a:p>
        </p:txBody>
      </p:sp>
    </p:spTree>
    <p:extLst>
      <p:ext uri="{BB962C8B-B14F-4D97-AF65-F5344CB8AC3E}">
        <p14:creationId xmlns:p14="http://schemas.microsoft.com/office/powerpoint/2010/main" val="218763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首先介绍本文的研究背景。随着互联网的发展，</a:t>
            </a:r>
            <a:r>
              <a:rPr lang="zh-CN" altLang="en-US" sz="1200" dirty="0" smtClean="0">
                <a:solidFill>
                  <a:srgbClr val="0070C0"/>
                </a:solidFill>
              </a:rPr>
              <a:t>网民数量越来越多，到</a:t>
            </a:r>
            <a:r>
              <a:rPr lang="en-US" altLang="zh-CN" sz="1200" dirty="0" smtClean="0">
                <a:solidFill>
                  <a:srgbClr val="0070C0"/>
                </a:solidFill>
              </a:rPr>
              <a:t>2016</a:t>
            </a:r>
            <a:r>
              <a:rPr lang="zh-CN" altLang="en-US" sz="1200" dirty="0" smtClean="0">
                <a:solidFill>
                  <a:srgbClr val="0070C0"/>
                </a:solidFill>
              </a:rPr>
              <a:t>年</a:t>
            </a:r>
            <a:r>
              <a:rPr lang="en-US" altLang="zh-CN" sz="1200" dirty="0" smtClean="0">
                <a:solidFill>
                  <a:srgbClr val="0070C0"/>
                </a:solidFill>
              </a:rPr>
              <a:t>12</a:t>
            </a:r>
            <a:r>
              <a:rPr lang="zh-CN" altLang="en-US" sz="1200" dirty="0" smtClean="0">
                <a:solidFill>
                  <a:srgbClr val="0070C0"/>
                </a:solidFill>
              </a:rPr>
              <a:t>月，中国网民达到</a:t>
            </a:r>
            <a:r>
              <a:rPr lang="en-US" altLang="zh-CN" sz="1200" dirty="0" smtClean="0">
                <a:solidFill>
                  <a:srgbClr val="0070C0"/>
                </a:solidFill>
              </a:rPr>
              <a:t>7.31</a:t>
            </a:r>
            <a:r>
              <a:rPr lang="zh-CN" altLang="en-US" sz="1200" dirty="0" smtClean="0">
                <a:solidFill>
                  <a:srgbClr val="0070C0"/>
                </a:solidFill>
              </a:rPr>
              <a:t>亿；网络规模越来越大，网速越来越快，终端越来越多；应用也越来越丰富，这些都使得网络流量规模变得越来越大。</a:t>
            </a:r>
            <a:endParaRPr lang="en-US" altLang="zh-CN" sz="1200" dirty="0" smtClean="0">
              <a:solidFill>
                <a:srgbClr val="0070C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0070C0"/>
                </a:solidFill>
              </a:rPr>
              <a:t>另外，网络给人们带来便捷的同时，安全问题依然非常严峻，主要体现在：网络异常种类繁多且不断增加；自动化攻击软件让网络攻击门槛降低，使得传统安全威胁有增无减；新的安全问题又层出不穷。人们为了保护自身信息安全，全球一半以上的</a:t>
            </a:r>
            <a:r>
              <a:rPr lang="en-US" altLang="zh-CN" sz="1200" dirty="0" smtClean="0">
                <a:solidFill>
                  <a:srgbClr val="0070C0"/>
                </a:solidFill>
              </a:rPr>
              <a:t>Web</a:t>
            </a:r>
            <a:r>
              <a:rPr lang="zh-CN" altLang="en-US" sz="1200" dirty="0" smtClean="0">
                <a:solidFill>
                  <a:srgbClr val="0070C0"/>
                </a:solidFill>
              </a:rPr>
              <a:t>流量都采用了加密传输，且加密传输的比例不断增加，但半数以上的恶意攻击也隐藏在加密流量里。</a:t>
            </a:r>
            <a:endParaRPr lang="en-US" altLang="zh-CN" sz="1200" dirty="0" smtClean="0">
              <a:solidFill>
                <a:srgbClr val="0070C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solidFill>
                <a:srgbClr val="0070C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0070C0"/>
                </a:solidFill>
              </a:rPr>
              <a:t>传统流量</a:t>
            </a:r>
            <a:r>
              <a:rPr lang="zh-CN" altLang="en-US" sz="1200" smtClean="0">
                <a:solidFill>
                  <a:srgbClr val="0070C0"/>
                </a:solidFill>
              </a:rPr>
              <a:t>检测模式也存在</a:t>
            </a:r>
            <a:r>
              <a:rPr lang="zh-CN" altLang="en-US" sz="1200" dirty="0" smtClean="0">
                <a:solidFill>
                  <a:srgbClr val="0070C0"/>
                </a:solidFill>
              </a:rPr>
              <a:t>问题，如：基于单机</a:t>
            </a:r>
            <a:r>
              <a:rPr lang="zh-CN" altLang="en-US" sz="1200" smtClean="0">
                <a:solidFill>
                  <a:srgbClr val="0070C0"/>
                </a:solidFill>
              </a:rPr>
              <a:t>的检测  存储</a:t>
            </a:r>
            <a:r>
              <a:rPr lang="zh-CN" altLang="en-US" sz="1200" dirty="0" smtClean="0">
                <a:solidFill>
                  <a:srgbClr val="0070C0"/>
                </a:solidFill>
              </a:rPr>
              <a:t>及处理能力不足，基于分布式的检测部署麻烦、无全局视角等，这些都给网络流量检测带来了挑战。</a:t>
            </a:r>
            <a:endParaRPr lang="en-US" altLang="zh-CN" sz="1200" dirty="0" smtClean="0">
              <a:solidFill>
                <a:srgbClr val="0070C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0070C0"/>
                </a:solidFill>
              </a:rPr>
              <a:t>幸运的是，</a:t>
            </a:r>
            <a:r>
              <a:rPr lang="en-US" altLang="zh-CN" sz="1200" dirty="0" smtClean="0">
                <a:solidFill>
                  <a:srgbClr val="0070C0"/>
                </a:solidFill>
              </a:rPr>
              <a:t>Hadoop</a:t>
            </a:r>
            <a:r>
              <a:rPr lang="zh-CN" altLang="en-US" sz="1200" dirty="0" smtClean="0">
                <a:solidFill>
                  <a:srgbClr val="0070C0"/>
                </a:solidFill>
              </a:rPr>
              <a:t>、</a:t>
            </a:r>
            <a:r>
              <a:rPr lang="en-US" altLang="zh-CN" sz="1200" dirty="0" smtClean="0">
                <a:solidFill>
                  <a:srgbClr val="0070C0"/>
                </a:solidFill>
              </a:rPr>
              <a:t>Spark</a:t>
            </a:r>
            <a:r>
              <a:rPr lang="zh-CN" altLang="en-US" sz="1200" dirty="0" smtClean="0">
                <a:solidFill>
                  <a:srgbClr val="0070C0"/>
                </a:solidFill>
              </a:rPr>
              <a:t>等分布式计算平台正日渐成熟，为网络流量检测带来了新的机遇。</a:t>
            </a:r>
            <a:endParaRPr lang="en-US" altLang="zh-CN" sz="1200" dirty="0" smtClean="0">
              <a:solidFill>
                <a:srgbClr val="0070C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4</a:t>
            </a:fld>
            <a:endParaRPr lang="zh-CN" altLang="en-US"/>
          </a:p>
        </p:txBody>
      </p:sp>
    </p:spTree>
    <p:extLst>
      <p:ext uri="{BB962C8B-B14F-4D97-AF65-F5344CB8AC3E}">
        <p14:creationId xmlns:p14="http://schemas.microsoft.com/office/powerpoint/2010/main" val="274318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a:t>
            </a:r>
            <a:r>
              <a:rPr lang="zh-CN" altLang="en-US" dirty="0" smtClean="0">
                <a:solidFill>
                  <a:srgbClr val="FF0000"/>
                </a:solidFill>
              </a:rPr>
              <a:t>基于</a:t>
            </a:r>
            <a:r>
              <a:rPr lang="en-US" altLang="zh-CN" dirty="0" smtClean="0">
                <a:solidFill>
                  <a:srgbClr val="FF0000"/>
                </a:solidFill>
              </a:rPr>
              <a:t>Hadoop</a:t>
            </a:r>
            <a:r>
              <a:rPr lang="zh-CN" altLang="en-US" dirty="0" smtClean="0">
                <a:solidFill>
                  <a:srgbClr val="FF0000"/>
                </a:solidFill>
              </a:rPr>
              <a:t>的</a:t>
            </a:r>
            <a:r>
              <a:rPr lang="en-US" altLang="zh-CN" dirty="0" smtClean="0">
                <a:solidFill>
                  <a:srgbClr val="FF0000"/>
                </a:solidFill>
              </a:rPr>
              <a:t>DTE</a:t>
            </a:r>
            <a:r>
              <a:rPr lang="zh-CN" altLang="en-US" dirty="0" smtClean="0">
                <a:solidFill>
                  <a:srgbClr val="FF0000"/>
                </a:solidFill>
              </a:rPr>
              <a:t>计算</a:t>
            </a:r>
            <a:r>
              <a:rPr lang="zh-CN" altLang="en-US" dirty="0" smtClean="0">
                <a:solidFill>
                  <a:schemeClr val="tx1"/>
                </a:solidFill>
              </a:rPr>
              <a:t>部分，本章采用了一轮</a:t>
            </a:r>
            <a:r>
              <a:rPr lang="en-US" altLang="zh-CN" sz="1200" dirty="0" err="1" smtClean="0"/>
              <a:t>MapReduce</a:t>
            </a:r>
            <a:r>
              <a:rPr lang="zh-CN" altLang="en-US" sz="1200" dirty="0" smtClean="0">
                <a:solidFill>
                  <a:srgbClr val="FF0000"/>
                </a:solidFill>
              </a:rPr>
              <a:t>进行，具体过程如右图所示。这里不具体展开。</a:t>
            </a:r>
            <a:endParaRPr lang="en-US" altLang="zh-CN" sz="1200"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52</a:t>
            </a:fld>
            <a:endParaRPr lang="zh-CN" altLang="en-US" smtClean="0"/>
          </a:p>
        </p:txBody>
      </p:sp>
    </p:spTree>
    <p:extLst>
      <p:ext uri="{BB962C8B-B14F-4D97-AF65-F5344CB8AC3E}">
        <p14:creationId xmlns:p14="http://schemas.microsoft.com/office/powerpoint/2010/main" val="9108584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这是实现的伪代码。</a:t>
            </a:r>
            <a:endParaRPr lang="en-US" altLang="zh-CN"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53</a:t>
            </a:fld>
            <a:endParaRPr lang="zh-CN" altLang="en-US" smtClean="0"/>
          </a:p>
        </p:txBody>
      </p:sp>
    </p:spTree>
    <p:extLst>
      <p:ext uri="{BB962C8B-B14F-4D97-AF65-F5344CB8AC3E}">
        <p14:creationId xmlns:p14="http://schemas.microsoft.com/office/powerpoint/2010/main" val="1180500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a:t>
            </a:r>
            <a:r>
              <a:rPr lang="en-US" altLang="zh-CN" dirty="0" smtClean="0"/>
              <a:t>DTE</a:t>
            </a:r>
            <a:r>
              <a:rPr lang="zh-CN" altLang="en-US" dirty="0" smtClean="0"/>
              <a:t>流量测度特征及其方法评估。</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54</a:t>
            </a:fld>
            <a:endParaRPr lang="zh-CN" altLang="en-US"/>
          </a:p>
        </p:txBody>
      </p:sp>
    </p:spTree>
    <p:extLst>
      <p:ext uri="{BB962C8B-B14F-4D97-AF65-F5344CB8AC3E}">
        <p14:creationId xmlns:p14="http://schemas.microsoft.com/office/powerpoint/2010/main" val="3690974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55</a:t>
            </a:fld>
            <a:endParaRPr lang="zh-CN" altLang="en-US" smtClean="0"/>
          </a:p>
        </p:txBody>
      </p:sp>
    </p:spTree>
    <p:extLst>
      <p:ext uri="{BB962C8B-B14F-4D97-AF65-F5344CB8AC3E}">
        <p14:creationId xmlns:p14="http://schemas.microsoft.com/office/powerpoint/2010/main" val="176634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56</a:t>
            </a:fld>
            <a:endParaRPr lang="zh-CN" altLang="en-US" smtClean="0"/>
          </a:p>
        </p:txBody>
      </p:sp>
    </p:spTree>
    <p:extLst>
      <p:ext uri="{BB962C8B-B14F-4D97-AF65-F5344CB8AC3E}">
        <p14:creationId xmlns:p14="http://schemas.microsoft.com/office/powerpoint/2010/main" val="17415406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z="1200" b="0" i="0" u="none" strike="noStrike" kern="1200" baseline="0" dirty="0" smtClean="0">
              <a:solidFill>
                <a:schemeClr val="tx1"/>
              </a:solidFill>
              <a:latin typeface="+mn-lt"/>
              <a:ea typeface="+mn-ea"/>
              <a:cs typeface="+mn-cs"/>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57</a:t>
            </a:fld>
            <a:endParaRPr lang="zh-CN" altLang="en-US" smtClean="0"/>
          </a:p>
        </p:txBody>
      </p:sp>
    </p:spTree>
    <p:extLst>
      <p:ext uri="{BB962C8B-B14F-4D97-AF65-F5344CB8AC3E}">
        <p14:creationId xmlns:p14="http://schemas.microsoft.com/office/powerpoint/2010/main" val="1084643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这是自动训练的伪代码实现。</a:t>
            </a:r>
            <a:endParaRPr lang="en-US" altLang="zh-CN"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58</a:t>
            </a:fld>
            <a:endParaRPr lang="zh-CN" altLang="en-US" smtClean="0"/>
          </a:p>
        </p:txBody>
      </p:sp>
    </p:spTree>
    <p:extLst>
      <p:ext uri="{BB962C8B-B14F-4D97-AF65-F5344CB8AC3E}">
        <p14:creationId xmlns:p14="http://schemas.microsoft.com/office/powerpoint/2010/main" val="21071220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下面介绍一下，选取</a:t>
            </a:r>
            <a:r>
              <a:rPr lang="en-US" altLang="zh-CN" sz="1200" b="0" i="0" u="none" strike="noStrike" kern="1200" baseline="0" dirty="0" smtClean="0">
                <a:solidFill>
                  <a:schemeClr val="tx1"/>
                </a:solidFill>
                <a:latin typeface="+mn-lt"/>
                <a:ea typeface="+mn-ea"/>
                <a:cs typeface="+mn-cs"/>
              </a:rPr>
              <a:t>q</a:t>
            </a:r>
            <a:r>
              <a:rPr lang="zh-CN" altLang="en-US" sz="1200" b="0" i="0" u="none" strike="noStrike" kern="1200" baseline="0" dirty="0" smtClean="0">
                <a:solidFill>
                  <a:schemeClr val="tx1"/>
                </a:solidFill>
                <a:latin typeface="+mn-lt"/>
                <a:ea typeface="+mn-ea"/>
                <a:cs typeface="+mn-cs"/>
              </a:rPr>
              <a:t>值的过程。左图训练中，</a:t>
            </a:r>
            <a:r>
              <a:rPr lang="en-US" altLang="zh-CN" sz="1200" b="0" i="0" u="none" strike="noStrike" kern="1200" baseline="0" dirty="0" smtClean="0">
                <a:solidFill>
                  <a:schemeClr val="tx1"/>
                </a:solidFill>
                <a:latin typeface="+mn-lt"/>
                <a:ea typeface="+mn-ea"/>
                <a:cs typeface="+mn-cs"/>
              </a:rPr>
              <a:t>q=1.5</a:t>
            </a:r>
            <a:r>
              <a:rPr lang="zh-CN" altLang="en-US" sz="1200" b="0" i="0" u="none" strike="noStrike" kern="1200" baseline="0" dirty="0" smtClean="0">
                <a:solidFill>
                  <a:schemeClr val="tx1"/>
                </a:solidFill>
                <a:latin typeface="+mn-lt"/>
                <a:ea typeface="+mn-ea"/>
                <a:cs typeface="+mn-cs"/>
              </a:rPr>
              <a:t>时，检测效率最高，右图</a:t>
            </a:r>
            <a:r>
              <a:rPr lang="en-US" altLang="zh-CN" sz="1200" b="0" i="0" u="none" strike="noStrike" kern="1200" baseline="0" dirty="0" smtClean="0">
                <a:solidFill>
                  <a:schemeClr val="tx1"/>
                </a:solidFill>
                <a:latin typeface="+mn-lt"/>
                <a:ea typeface="+mn-ea"/>
                <a:cs typeface="+mn-cs"/>
              </a:rPr>
              <a:t>q=0.2</a:t>
            </a:r>
            <a:r>
              <a:rPr lang="zh-CN" altLang="en-US" sz="1200" b="0" i="0" u="none" strike="noStrike" kern="1200" baseline="0" dirty="0" smtClean="0">
                <a:solidFill>
                  <a:schemeClr val="tx1"/>
                </a:solidFill>
                <a:latin typeface="+mn-lt"/>
                <a:ea typeface="+mn-ea"/>
                <a:cs typeface="+mn-cs"/>
              </a:rPr>
              <a:t>时，检测效率最高，所以选择</a:t>
            </a:r>
            <a:r>
              <a:rPr lang="en-US" altLang="zh-CN" sz="1200" b="1" dirty="0" smtClean="0">
                <a:solidFill>
                  <a:schemeClr val="accent6">
                    <a:lumMod val="50000"/>
                  </a:schemeClr>
                </a:solidFill>
                <a:latin typeface="+mn-ea"/>
                <a:ea typeface="+mn-ea"/>
              </a:rPr>
              <a:t>&lt;1.5,0.2&gt;</a:t>
            </a:r>
            <a:r>
              <a:rPr lang="zh-CN" altLang="en-US" sz="1200" b="0" i="0" u="none" strike="noStrike" kern="1200" baseline="0" dirty="0" smtClean="0">
                <a:solidFill>
                  <a:schemeClr val="tx1"/>
                </a:solidFill>
                <a:latin typeface="+mn-lt"/>
                <a:ea typeface="+mn-ea"/>
                <a:cs typeface="+mn-cs"/>
              </a:rPr>
              <a:t>作为</a:t>
            </a:r>
            <a:r>
              <a:rPr lang="en-US" altLang="zh-CN" sz="1200" b="0" i="0" u="none" strike="noStrike" kern="1200" baseline="0" dirty="0" smtClean="0">
                <a:solidFill>
                  <a:schemeClr val="tx1"/>
                </a:solidFill>
                <a:latin typeface="+mn-lt"/>
                <a:ea typeface="+mn-ea"/>
                <a:cs typeface="+mn-cs"/>
              </a:rPr>
              <a:t>DTE</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q</a:t>
            </a:r>
            <a:r>
              <a:rPr lang="zh-CN" altLang="en-US" sz="1200" b="0" i="0" u="none" strike="noStrike" kern="1200" baseline="0" dirty="0" smtClean="0">
                <a:solidFill>
                  <a:schemeClr val="tx1"/>
                </a:solidFill>
                <a:latin typeface="+mn-lt"/>
                <a:ea typeface="+mn-ea"/>
                <a:cs typeface="+mn-cs"/>
              </a:rPr>
              <a:t>值对。</a:t>
            </a:r>
            <a:endParaRPr lang="zh-CN" altLang="en-US" sz="1200" b="1" dirty="0" smtClean="0">
              <a:solidFill>
                <a:schemeClr val="accent6">
                  <a:lumMod val="50000"/>
                </a:schemeClr>
              </a:solidFill>
              <a:latin typeface="+mn-ea"/>
              <a:ea typeface="+mn-ea"/>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59</a:t>
            </a:fld>
            <a:endParaRPr lang="zh-CN" altLang="en-US" smtClean="0"/>
          </a:p>
        </p:txBody>
      </p:sp>
    </p:spTree>
    <p:extLst>
      <p:ext uri="{BB962C8B-B14F-4D97-AF65-F5344CB8AC3E}">
        <p14:creationId xmlns:p14="http://schemas.microsoft.com/office/powerpoint/2010/main" val="26401230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通过对校园网实际流量进行检测，发现</a:t>
            </a:r>
            <a:r>
              <a:rPr lang="en-US" altLang="zh-CN" sz="1200" b="0" i="0" u="none" strike="noStrike" kern="1200" baseline="0" dirty="0" smtClean="0">
                <a:solidFill>
                  <a:schemeClr val="tx1"/>
                </a:solidFill>
                <a:latin typeface="+mn-lt"/>
                <a:ea typeface="+mn-ea"/>
                <a:cs typeface="+mn-cs"/>
              </a:rPr>
              <a:t>DTE</a:t>
            </a:r>
            <a:r>
              <a:rPr lang="zh-CN" altLang="en-US" sz="1200" b="1" dirty="0" smtClean="0">
                <a:solidFill>
                  <a:schemeClr val="accent6">
                    <a:lumMod val="50000"/>
                  </a:schemeClr>
                </a:solidFill>
                <a:latin typeface="+mn-ea"/>
                <a:ea typeface="+mn-ea"/>
              </a:rPr>
              <a:t>基于</a:t>
            </a:r>
            <a:r>
              <a:rPr lang="en-US" altLang="zh-CN" sz="1200" b="1" dirty="0" smtClean="0">
                <a:solidFill>
                  <a:schemeClr val="accent6">
                    <a:lumMod val="50000"/>
                  </a:schemeClr>
                </a:solidFill>
                <a:latin typeface="+mn-ea"/>
                <a:ea typeface="+mn-ea"/>
              </a:rPr>
              <a:t>DTE</a:t>
            </a:r>
            <a:r>
              <a:rPr lang="zh-CN" altLang="en-US" sz="1200" b="1" dirty="0" smtClean="0">
                <a:solidFill>
                  <a:schemeClr val="accent6">
                    <a:lumMod val="50000"/>
                  </a:schemeClr>
                </a:solidFill>
                <a:latin typeface="+mn-ea"/>
                <a:ea typeface="+mn-ea"/>
              </a:rPr>
              <a:t>的异常检测效果明显优于基于</a:t>
            </a:r>
            <a:r>
              <a:rPr lang="en-US" altLang="zh-CN" sz="1200" b="1" dirty="0" err="1" smtClean="0">
                <a:solidFill>
                  <a:schemeClr val="accent6">
                    <a:lumMod val="50000"/>
                  </a:schemeClr>
                </a:solidFill>
                <a:latin typeface="+mn-ea"/>
                <a:ea typeface="+mn-ea"/>
              </a:rPr>
              <a:t>Tsallis</a:t>
            </a:r>
            <a:r>
              <a:rPr lang="zh-CN" altLang="en-US" sz="1200" b="1" dirty="0" smtClean="0">
                <a:solidFill>
                  <a:schemeClr val="accent6">
                    <a:lumMod val="50000"/>
                  </a:schemeClr>
                </a:solidFill>
                <a:latin typeface="+mn-ea"/>
                <a:ea typeface="+mn-ea"/>
              </a:rPr>
              <a:t>熵的检测。</a:t>
            </a:r>
            <a:endParaRPr lang="en-US" altLang="zh-CN" sz="1200" b="0" i="0" u="none" strike="noStrike" kern="1200" baseline="0" dirty="0" smtClean="0">
              <a:solidFill>
                <a:schemeClr val="tx1"/>
              </a:solidFill>
              <a:latin typeface="+mn-lt"/>
              <a:ea typeface="+mn-ea"/>
              <a:cs typeface="+mn-cs"/>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60</a:t>
            </a:fld>
            <a:endParaRPr lang="zh-CN" altLang="en-US" smtClean="0"/>
          </a:p>
        </p:txBody>
      </p:sp>
    </p:spTree>
    <p:extLst>
      <p:ext uri="{BB962C8B-B14F-4D97-AF65-F5344CB8AC3E}">
        <p14:creationId xmlns:p14="http://schemas.microsoft.com/office/powerpoint/2010/main" val="39797179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下面介绍可调节分段熵（</a:t>
            </a:r>
            <a:r>
              <a:rPr lang="en-US" altLang="zh-CN" dirty="0" smtClean="0"/>
              <a:t>APE</a:t>
            </a:r>
            <a:r>
              <a:rPr lang="zh-CN" altLang="en-US" dirty="0" smtClean="0"/>
              <a:t>）及其流量异常检测方法，其位于。</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61</a:t>
            </a:fld>
            <a:endParaRPr lang="zh-CN" altLang="en-US"/>
          </a:p>
        </p:txBody>
      </p:sp>
    </p:spTree>
    <p:extLst>
      <p:ext uri="{BB962C8B-B14F-4D97-AF65-F5344CB8AC3E}">
        <p14:creationId xmlns:p14="http://schemas.microsoft.com/office/powerpoint/2010/main" val="276448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下面介绍国内外研究现状，其位于论文结构的红框部分。</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8</a:t>
            </a:fld>
            <a:endParaRPr lang="zh-CN" altLang="en-US"/>
          </a:p>
        </p:txBody>
      </p:sp>
    </p:spTree>
    <p:extLst>
      <p:ext uri="{BB962C8B-B14F-4D97-AF65-F5344CB8AC3E}">
        <p14:creationId xmlns:p14="http://schemas.microsoft.com/office/powerpoint/2010/main" val="16334196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ct val="0"/>
              </a:spcAft>
              <a:buClrTx/>
              <a:buSzTx/>
              <a:buFontTx/>
              <a:buNone/>
              <a:tabLst/>
              <a:defRPr/>
            </a:pPr>
            <a:endParaRPr lang="en-US" altLang="zh-CN"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26FCDA88-D234-409D-99FA-B5BD8C020344}" type="slidenum">
              <a:rPr lang="zh-CN" altLang="en-US" smtClean="0"/>
              <a:pPr fontAlgn="base">
                <a:spcBef>
                  <a:spcPct val="0"/>
                </a:spcBef>
                <a:spcAft>
                  <a:spcPct val="0"/>
                </a:spcAft>
              </a:pPr>
              <a:t>63</a:t>
            </a:fld>
            <a:endParaRPr lang="zh-CN" altLang="en-US" smtClean="0"/>
          </a:p>
        </p:txBody>
      </p:sp>
    </p:spTree>
    <p:extLst>
      <p:ext uri="{BB962C8B-B14F-4D97-AF65-F5344CB8AC3E}">
        <p14:creationId xmlns:p14="http://schemas.microsoft.com/office/powerpoint/2010/main" val="2195273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下面介绍可调节分段熵</a:t>
            </a:r>
            <a:r>
              <a:rPr lang="en-US" altLang="zh-CN" dirty="0" smtClean="0"/>
              <a:t>APE</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64</a:t>
            </a:fld>
            <a:endParaRPr lang="zh-CN" altLang="en-US"/>
          </a:p>
        </p:txBody>
      </p:sp>
    </p:spTree>
    <p:extLst>
      <p:ext uri="{BB962C8B-B14F-4D97-AF65-F5344CB8AC3E}">
        <p14:creationId xmlns:p14="http://schemas.microsoft.com/office/powerpoint/2010/main" val="8553317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具体过程为：将源样本空间</a:t>
            </a:r>
            <a:r>
              <a:rPr lang="en-US" altLang="zh-CN" dirty="0" smtClean="0"/>
              <a:t>A </a:t>
            </a:r>
            <a:r>
              <a:rPr lang="zh-CN" altLang="en-US" dirty="0" smtClean="0"/>
              <a:t>以分割阈值划分为高概率部分和低概率部分，其中，分割阈值</a:t>
            </a:r>
            <a:r>
              <a:rPr lang="en-US" altLang="zh-CN" dirty="0" smtClean="0"/>
              <a:t>a</a:t>
            </a:r>
            <a:r>
              <a:rPr lang="zh-CN" altLang="en-US" dirty="0" smtClean="0"/>
              <a:t>是一个比例值，一般用小于</a:t>
            </a:r>
            <a:r>
              <a:rPr lang="en-US" altLang="zh-CN" dirty="0" smtClean="0"/>
              <a:t>1</a:t>
            </a:r>
            <a:r>
              <a:rPr lang="zh-CN" altLang="en-US" dirty="0" smtClean="0"/>
              <a:t>的小数表示。低概率部分直接成为新的样本分布空间</a:t>
            </a:r>
            <a:r>
              <a:rPr lang="en-US" altLang="zh-CN" dirty="0" smtClean="0"/>
              <a:t>B </a:t>
            </a:r>
            <a:r>
              <a:rPr lang="zh-CN" altLang="en-US" dirty="0" smtClean="0"/>
              <a:t>，而高概率部分</a:t>
            </a:r>
            <a:r>
              <a:rPr lang="en-US" altLang="zh-CN" dirty="0" smtClean="0"/>
              <a:t>C </a:t>
            </a:r>
            <a:r>
              <a:rPr lang="zh-CN" altLang="en-US" dirty="0" smtClean="0"/>
              <a:t>则和另一个虚拟可调节的低概率部分</a:t>
            </a:r>
            <a:r>
              <a:rPr lang="en-US" altLang="zh-CN" dirty="0" smtClean="0"/>
              <a:t>D </a:t>
            </a:r>
            <a:r>
              <a:rPr lang="zh-CN" altLang="en-US" dirty="0" smtClean="0"/>
              <a:t>组合形成一个新分布</a:t>
            </a:r>
            <a:r>
              <a:rPr lang="en-US" altLang="zh-CN" dirty="0" smtClean="0"/>
              <a:t>E </a:t>
            </a:r>
            <a:r>
              <a:rPr lang="zh-CN" altLang="en-US" dirty="0" smtClean="0"/>
              <a:t>，</a:t>
            </a:r>
            <a:r>
              <a:rPr lang="en-US" altLang="zh-CN" dirty="0" smtClean="0"/>
              <a:t>D </a:t>
            </a:r>
            <a:r>
              <a:rPr lang="zh-CN" altLang="en-US" dirty="0" smtClean="0"/>
              <a:t>是由</a:t>
            </a:r>
            <a:r>
              <a:rPr lang="en-US" altLang="zh-CN" dirty="0" smtClean="0"/>
              <a:t>beta</a:t>
            </a:r>
            <a:r>
              <a:rPr lang="zh-CN" altLang="en-US" dirty="0" smtClean="0"/>
              <a:t>个相互不同的元素组成。最后，通过分别计算</a:t>
            </a:r>
            <a:r>
              <a:rPr lang="en-US" altLang="zh-CN" dirty="0" smtClean="0"/>
              <a:t>B </a:t>
            </a:r>
            <a:r>
              <a:rPr lang="zh-CN" altLang="en-US" dirty="0" smtClean="0"/>
              <a:t>和</a:t>
            </a:r>
            <a:r>
              <a:rPr lang="en-US" altLang="zh-CN" dirty="0" smtClean="0"/>
              <a:t>E </a:t>
            </a:r>
            <a:r>
              <a:rPr lang="zh-CN" altLang="en-US" dirty="0" smtClean="0"/>
              <a:t>的熵值来得到最终的</a:t>
            </a:r>
            <a:r>
              <a:rPr lang="en-US" altLang="zh-CN" dirty="0" smtClean="0"/>
              <a:t>APE</a:t>
            </a:r>
            <a:r>
              <a:rPr lang="zh-CN" altLang="en-US" dirty="0" smtClean="0"/>
              <a:t>熵。</a:t>
            </a:r>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65</a:t>
            </a:fld>
            <a:endParaRPr lang="zh-CN" altLang="en-US" smtClean="0"/>
          </a:p>
        </p:txBody>
      </p:sp>
    </p:spTree>
    <p:extLst>
      <p:ext uri="{BB962C8B-B14F-4D97-AF65-F5344CB8AC3E}">
        <p14:creationId xmlns:p14="http://schemas.microsoft.com/office/powerpoint/2010/main" val="17488914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66</a:t>
            </a:fld>
            <a:endParaRPr lang="zh-CN" altLang="en-US" smtClean="0"/>
          </a:p>
        </p:txBody>
      </p:sp>
    </p:spTree>
    <p:extLst>
      <p:ext uri="{BB962C8B-B14F-4D97-AF65-F5344CB8AC3E}">
        <p14:creationId xmlns:p14="http://schemas.microsoft.com/office/powerpoint/2010/main" val="1061389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67</a:t>
            </a:fld>
            <a:endParaRPr lang="zh-CN" altLang="en-US" smtClean="0"/>
          </a:p>
        </p:txBody>
      </p:sp>
    </p:spTree>
    <p:extLst>
      <p:ext uri="{BB962C8B-B14F-4D97-AF65-F5344CB8AC3E}">
        <p14:creationId xmlns:p14="http://schemas.microsoft.com/office/powerpoint/2010/main" val="39689055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下面我们看一下，</a:t>
            </a:r>
            <a:r>
              <a:rPr lang="en-US" altLang="zh-CN" dirty="0" smtClean="0"/>
              <a:t>APE</a:t>
            </a:r>
            <a:r>
              <a:rPr lang="zh-CN" altLang="en-US" dirty="0" smtClean="0"/>
              <a:t>对传统熵值</a:t>
            </a:r>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68</a:t>
            </a:fld>
            <a:endParaRPr lang="zh-CN" altLang="en-US" smtClean="0"/>
          </a:p>
        </p:txBody>
      </p:sp>
    </p:spTree>
    <p:extLst>
      <p:ext uri="{BB962C8B-B14F-4D97-AF65-F5344CB8AC3E}">
        <p14:creationId xmlns:p14="http://schemas.microsoft.com/office/powerpoint/2010/main" val="40164662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69</a:t>
            </a:fld>
            <a:endParaRPr lang="zh-CN" altLang="en-US" smtClean="0"/>
          </a:p>
        </p:txBody>
      </p:sp>
    </p:spTree>
    <p:extLst>
      <p:ext uri="{BB962C8B-B14F-4D97-AF65-F5344CB8AC3E}">
        <p14:creationId xmlns:p14="http://schemas.microsoft.com/office/powerpoint/2010/main" val="17003684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z="1200" b="0" i="0" u="none" strike="noStrike" kern="1200" baseline="0" dirty="0" smtClean="0">
              <a:solidFill>
                <a:schemeClr val="tx1"/>
              </a:solidFill>
              <a:latin typeface="+mn-lt"/>
              <a:ea typeface="+mn-ea"/>
              <a:cs typeface="+mn-cs"/>
            </a:endParaRPr>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70</a:t>
            </a:fld>
            <a:endParaRPr lang="zh-CN" altLang="en-US" smtClean="0"/>
          </a:p>
        </p:txBody>
      </p:sp>
    </p:spTree>
    <p:extLst>
      <p:ext uri="{BB962C8B-B14F-4D97-AF65-F5344CB8AC3E}">
        <p14:creationId xmlns:p14="http://schemas.microsoft.com/office/powerpoint/2010/main" val="35946152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我们提出了一种基于固定熵值变化率的检测算法。具体的原理是用当前值和之前几个时间片熵值的均值做比较。只要熵值变化率高于阈值即为异常。</a:t>
            </a:r>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72</a:t>
            </a:fld>
            <a:endParaRPr lang="zh-CN" altLang="en-US" smtClean="0"/>
          </a:p>
        </p:txBody>
      </p:sp>
    </p:spTree>
    <p:extLst>
      <p:ext uri="{BB962C8B-B14F-4D97-AF65-F5344CB8AC3E}">
        <p14:creationId xmlns:p14="http://schemas.microsoft.com/office/powerpoint/2010/main" val="27093480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如，</a:t>
            </a:r>
            <a:r>
              <a:rPr lang="en-US" altLang="zh-CN" dirty="0" err="1" smtClean="0"/>
              <a:t>DoS</a:t>
            </a:r>
            <a:r>
              <a:rPr lang="zh-CN" altLang="en-US" dirty="0" smtClean="0"/>
              <a:t>攻击的熵值变化率表现模式为，源</a:t>
            </a:r>
            <a:r>
              <a:rPr lang="en-US" altLang="zh-CN" dirty="0" smtClean="0"/>
              <a:t>IP</a:t>
            </a:r>
            <a:r>
              <a:rPr lang="zh-CN" altLang="en-US" dirty="0" smtClean="0"/>
              <a:t>、目的</a:t>
            </a:r>
            <a:r>
              <a:rPr lang="en-US" altLang="zh-CN" dirty="0" smtClean="0"/>
              <a:t>IP</a:t>
            </a:r>
            <a:r>
              <a:rPr lang="zh-CN" altLang="en-US" dirty="0" smtClean="0"/>
              <a:t>、目的端口对应的熵值变化率增加且超出阈值。</a:t>
            </a:r>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73</a:t>
            </a:fld>
            <a:endParaRPr lang="zh-CN" altLang="en-US" smtClean="0"/>
          </a:p>
        </p:txBody>
      </p:sp>
    </p:spTree>
    <p:extLst>
      <p:ext uri="{BB962C8B-B14F-4D97-AF65-F5344CB8AC3E}">
        <p14:creationId xmlns:p14="http://schemas.microsoft.com/office/powerpoint/2010/main" val="101657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主要从流量异常检测概述、流量测度特征、异常检测方法等方面进行介绍。</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9</a:t>
            </a:fld>
            <a:endParaRPr lang="zh-CN" altLang="en-US"/>
          </a:p>
        </p:txBody>
      </p:sp>
    </p:spTree>
    <p:extLst>
      <p:ext uri="{BB962C8B-B14F-4D97-AF65-F5344CB8AC3E}">
        <p14:creationId xmlns:p14="http://schemas.microsoft.com/office/powerpoint/2010/main" val="22606161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上表为基于</a:t>
            </a:r>
            <a:r>
              <a:rPr lang="en-US" altLang="zh-CN" dirty="0" smtClean="0"/>
              <a:t>APSE</a:t>
            </a:r>
            <a:r>
              <a:rPr lang="zh-CN" altLang="en-US" dirty="0" smtClean="0"/>
              <a:t>的异常分类</a:t>
            </a:r>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74</a:t>
            </a:fld>
            <a:endParaRPr lang="zh-CN" altLang="en-US" smtClean="0"/>
          </a:p>
        </p:txBody>
      </p:sp>
    </p:spTree>
    <p:extLst>
      <p:ext uri="{BB962C8B-B14F-4D97-AF65-F5344CB8AC3E}">
        <p14:creationId xmlns:p14="http://schemas.microsoft.com/office/powerpoint/2010/main" val="3579282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75</a:t>
            </a:fld>
            <a:endParaRPr lang="zh-CN" altLang="en-US"/>
          </a:p>
        </p:txBody>
      </p:sp>
    </p:spTree>
    <p:extLst>
      <p:ext uri="{BB962C8B-B14F-4D97-AF65-F5344CB8AC3E}">
        <p14:creationId xmlns:p14="http://schemas.microsoft.com/office/powerpoint/2010/main" val="4852945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采用了</a:t>
            </a:r>
            <a:r>
              <a:rPr lang="en-US" altLang="zh-CN" dirty="0" smtClean="0"/>
              <a:t>2</a:t>
            </a:r>
            <a:r>
              <a:rPr lang="zh-CN" altLang="en-US" dirty="0" smtClean="0"/>
              <a:t>轮</a:t>
            </a:r>
            <a:r>
              <a:rPr lang="en-US" altLang="zh-CN" dirty="0" smtClean="0">
                <a:solidFill>
                  <a:srgbClr val="002060"/>
                </a:solidFill>
                <a:latin typeface="+mn-ea"/>
              </a:rPr>
              <a:t>2</a:t>
            </a:r>
            <a:r>
              <a:rPr lang="zh-CN" altLang="en-US" dirty="0" smtClean="0">
                <a:solidFill>
                  <a:srgbClr val="002060"/>
                </a:solidFill>
                <a:latin typeface="+mn-ea"/>
              </a:rPr>
              <a:t>轮</a:t>
            </a:r>
            <a:r>
              <a:rPr lang="en-US" altLang="zh-CN" dirty="0" err="1" smtClean="0">
                <a:solidFill>
                  <a:srgbClr val="002060"/>
                </a:solidFill>
                <a:latin typeface="+mn-ea"/>
              </a:rPr>
              <a:t>MapReduce</a:t>
            </a:r>
            <a:r>
              <a:rPr lang="zh-CN" altLang="en-US" dirty="0" smtClean="0">
                <a:solidFill>
                  <a:schemeClr val="tx1"/>
                </a:solidFill>
                <a:latin typeface="+mn-lt"/>
              </a:rPr>
              <a:t>进行实现。</a:t>
            </a:r>
            <a:endParaRPr lang="en-US" altLang="zh-CN" dirty="0" smtClean="0">
              <a:solidFill>
                <a:srgbClr val="002060"/>
              </a:solidFill>
              <a:latin typeface="+mn-ea"/>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76</a:t>
            </a:fld>
            <a:endParaRPr lang="zh-CN" altLang="en-US" smtClean="0"/>
          </a:p>
        </p:txBody>
      </p:sp>
    </p:spTree>
    <p:extLst>
      <p:ext uri="{BB962C8B-B14F-4D97-AF65-F5344CB8AC3E}">
        <p14:creationId xmlns:p14="http://schemas.microsoft.com/office/powerpoint/2010/main" val="31951777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这是实现的伪代码。</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77</a:t>
            </a:fld>
            <a:endParaRPr lang="zh-CN" altLang="en-US"/>
          </a:p>
        </p:txBody>
      </p:sp>
    </p:spTree>
    <p:extLst>
      <p:ext uri="{BB962C8B-B14F-4D97-AF65-F5344CB8AC3E}">
        <p14:creationId xmlns:p14="http://schemas.microsoft.com/office/powerpoint/2010/main" val="12575462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79</a:t>
            </a:fld>
            <a:endParaRPr lang="zh-CN" altLang="en-US" smtClean="0"/>
          </a:p>
        </p:txBody>
      </p:sp>
    </p:spTree>
    <p:extLst>
      <p:ext uri="{BB962C8B-B14F-4D97-AF65-F5344CB8AC3E}">
        <p14:creationId xmlns:p14="http://schemas.microsoft.com/office/powerpoint/2010/main" val="5035094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训练过程，和基于</a:t>
            </a:r>
            <a:r>
              <a:rPr lang="en-US" altLang="zh-CN" dirty="0" smtClean="0"/>
              <a:t>DTE</a:t>
            </a:r>
            <a:r>
              <a:rPr lang="zh-CN" altLang="en-US" dirty="0" smtClean="0"/>
              <a:t>的训练过程基本相同，不同的地方为，此处需要训练获取的参数包含了分割阈值</a:t>
            </a:r>
            <a:r>
              <a:rPr lang="el-GR" altLang="zh-CN" sz="1200" b="1" dirty="0" smtClean="0">
                <a:solidFill>
                  <a:srgbClr val="FF0000"/>
                </a:solidFill>
                <a:latin typeface="+mn-ea"/>
              </a:rPr>
              <a:t>α</a:t>
            </a:r>
            <a:r>
              <a:rPr lang="zh-CN" altLang="en-US" sz="1200" b="1" dirty="0" smtClean="0">
                <a:solidFill>
                  <a:srgbClr val="FF0000"/>
                </a:solidFill>
                <a:latin typeface="+mn-ea"/>
              </a:rPr>
              <a:t>、和敏感因子</a:t>
            </a:r>
            <a:r>
              <a:rPr lang="el-GR" altLang="zh-CN" sz="1200" b="1" dirty="0" smtClean="0">
                <a:solidFill>
                  <a:srgbClr val="FF0000"/>
                </a:solidFill>
                <a:latin typeface="+mn-ea"/>
              </a:rPr>
              <a:t>β</a:t>
            </a:r>
            <a:r>
              <a:rPr lang="zh-CN" altLang="en-US" sz="1200" b="0" dirty="0" smtClean="0">
                <a:solidFill>
                  <a:schemeClr val="tx1"/>
                </a:solidFill>
                <a:latin typeface="+mn-lt"/>
              </a:rPr>
              <a:t>。</a:t>
            </a:r>
            <a:endParaRPr lang="en-US" altLang="zh-CN" sz="1200" b="1" dirty="0" smtClean="0">
              <a:solidFill>
                <a:srgbClr val="FF0000"/>
              </a:solidFill>
              <a:latin typeface="+mn-ea"/>
            </a:endParaRPr>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80</a:t>
            </a:fld>
            <a:endParaRPr lang="zh-CN" altLang="en-US" smtClean="0"/>
          </a:p>
        </p:txBody>
      </p:sp>
    </p:spTree>
    <p:extLst>
      <p:ext uri="{BB962C8B-B14F-4D97-AF65-F5344CB8AC3E}">
        <p14:creationId xmlns:p14="http://schemas.microsoft.com/office/powerpoint/2010/main" val="19285079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81</a:t>
            </a:fld>
            <a:endParaRPr lang="zh-CN" altLang="en-US" smtClean="0"/>
          </a:p>
        </p:txBody>
      </p:sp>
    </p:spTree>
    <p:extLst>
      <p:ext uri="{BB962C8B-B14F-4D97-AF65-F5344CB8AC3E}">
        <p14:creationId xmlns:p14="http://schemas.microsoft.com/office/powerpoint/2010/main" val="27675401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我们用误报率和漏报率进行最终的评估。左侧为基于香农熵的检测结果，右边为基于</a:t>
            </a:r>
            <a:r>
              <a:rPr lang="en-US" altLang="zh-CN" dirty="0" smtClean="0"/>
              <a:t>APSE</a:t>
            </a:r>
            <a:r>
              <a:rPr lang="zh-CN" altLang="en-US" dirty="0" smtClean="0"/>
              <a:t>的检测结果。我们可以看到</a:t>
            </a:r>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82</a:t>
            </a:fld>
            <a:endParaRPr lang="zh-CN" altLang="en-US" smtClean="0"/>
          </a:p>
        </p:txBody>
      </p:sp>
    </p:spTree>
    <p:extLst>
      <p:ext uri="{BB962C8B-B14F-4D97-AF65-F5344CB8AC3E}">
        <p14:creationId xmlns:p14="http://schemas.microsoft.com/office/powerpoint/2010/main" val="3671618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针对不同攻击规模的检测，</a:t>
            </a:r>
            <a:endParaRPr lang="en-US" altLang="zh-CN"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83</a:t>
            </a:fld>
            <a:endParaRPr lang="zh-CN" altLang="en-US" smtClean="0"/>
          </a:p>
        </p:txBody>
      </p:sp>
    </p:spTree>
    <p:extLst>
      <p:ext uri="{BB962C8B-B14F-4D97-AF65-F5344CB8AC3E}">
        <p14:creationId xmlns:p14="http://schemas.microsoft.com/office/powerpoint/2010/main" val="8794772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针对混合攻击检测，我们采用了</a:t>
            </a:r>
            <a:r>
              <a:rPr lang="en-US" altLang="zh-CN" dirty="0" smtClean="0"/>
              <a:t>10000</a:t>
            </a:r>
            <a:r>
              <a:rPr lang="zh-CN" altLang="en-US" dirty="0" smtClean="0"/>
              <a:t>条流的</a:t>
            </a:r>
            <a:r>
              <a:rPr lang="en-US" altLang="zh-CN" sz="1200" dirty="0" err="1" smtClean="0">
                <a:solidFill>
                  <a:schemeClr val="accent6">
                    <a:lumMod val="50000"/>
                  </a:schemeClr>
                </a:solidFill>
                <a:latin typeface="+mn-ea"/>
                <a:ea typeface="+mn-ea"/>
              </a:rPr>
              <a:t>DDoS</a:t>
            </a:r>
            <a:r>
              <a:rPr lang="en-US" altLang="zh-CN" sz="1200" dirty="0" smtClean="0">
                <a:solidFill>
                  <a:schemeClr val="accent6">
                    <a:lumMod val="50000"/>
                  </a:schemeClr>
                </a:solidFill>
                <a:latin typeface="+mn-ea"/>
                <a:ea typeface="+mn-ea"/>
              </a:rPr>
              <a:t> + </a:t>
            </a:r>
            <a:r>
              <a:rPr lang="en-US" altLang="zh-CN" sz="1200" dirty="0" err="1" smtClean="0">
                <a:solidFill>
                  <a:schemeClr val="accent6">
                    <a:lumMod val="50000"/>
                  </a:schemeClr>
                </a:solidFill>
                <a:latin typeface="+mn-ea"/>
                <a:ea typeface="+mn-ea"/>
              </a:rPr>
              <a:t>DRDoS</a:t>
            </a:r>
            <a:r>
              <a:rPr lang="zh-CN" altLang="en-US" sz="1200" dirty="0" smtClean="0">
                <a:solidFill>
                  <a:schemeClr val="tx1"/>
                </a:solidFill>
                <a:latin typeface="+mn-lt"/>
                <a:ea typeface="+mn-ea"/>
              </a:rPr>
              <a:t>的模式，结果证明</a:t>
            </a:r>
            <a:r>
              <a:rPr lang="en-US" altLang="zh-CN" sz="1200" b="1" dirty="0" smtClean="0">
                <a:solidFill>
                  <a:schemeClr val="accent6">
                    <a:lumMod val="50000"/>
                  </a:schemeClr>
                </a:solidFill>
                <a:latin typeface="+mn-ea"/>
                <a:ea typeface="+mn-ea"/>
              </a:rPr>
              <a:t>APSE</a:t>
            </a:r>
            <a:r>
              <a:rPr lang="zh-CN" altLang="en-US" sz="1200" b="1" dirty="0" smtClean="0">
                <a:solidFill>
                  <a:schemeClr val="accent6">
                    <a:lumMod val="50000"/>
                  </a:schemeClr>
                </a:solidFill>
                <a:latin typeface="+mn-ea"/>
                <a:ea typeface="+mn-ea"/>
              </a:rPr>
              <a:t>明显优于</a:t>
            </a:r>
            <a:r>
              <a:rPr lang="en-US" altLang="zh-CN" sz="1200" b="1" dirty="0" smtClean="0">
                <a:solidFill>
                  <a:schemeClr val="accent6">
                    <a:lumMod val="50000"/>
                  </a:schemeClr>
                </a:solidFill>
                <a:latin typeface="+mn-ea"/>
                <a:ea typeface="+mn-ea"/>
              </a:rPr>
              <a:t>Shannon</a:t>
            </a:r>
            <a:r>
              <a:rPr lang="zh-CN" altLang="en-US" sz="1200" b="1" dirty="0" smtClean="0">
                <a:solidFill>
                  <a:schemeClr val="accent6">
                    <a:lumMod val="50000"/>
                  </a:schemeClr>
                </a:solidFill>
                <a:latin typeface="+mn-ea"/>
                <a:ea typeface="+mn-ea"/>
              </a:rPr>
              <a:t>熵</a:t>
            </a:r>
            <a:r>
              <a:rPr lang="zh-CN" altLang="en-US" sz="1200" b="0" dirty="0" smtClean="0">
                <a:solidFill>
                  <a:schemeClr val="accent6">
                    <a:lumMod val="50000"/>
                  </a:schemeClr>
                </a:solidFill>
                <a:latin typeface="+mn-ea"/>
                <a:ea typeface="+mn-ea"/>
              </a:rPr>
              <a:t>。</a:t>
            </a:r>
            <a:endParaRPr lang="zh-CN" altLang="en-US" sz="1200" b="1" dirty="0" smtClean="0">
              <a:solidFill>
                <a:schemeClr val="accent6">
                  <a:lumMod val="50000"/>
                </a:schemeClr>
              </a:solidFill>
              <a:latin typeface="+mn-ea"/>
              <a:ea typeface="+mn-ea"/>
            </a:endParaRPr>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84</a:t>
            </a:fld>
            <a:endParaRPr lang="zh-CN" altLang="en-US" smtClean="0"/>
          </a:p>
        </p:txBody>
      </p:sp>
    </p:spTree>
    <p:extLst>
      <p:ext uri="{BB962C8B-B14F-4D97-AF65-F5344CB8AC3E}">
        <p14:creationId xmlns:p14="http://schemas.microsoft.com/office/powerpoint/2010/main" val="3171670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13</a:t>
            </a:fld>
            <a:endParaRPr lang="zh-CN" altLang="en-US"/>
          </a:p>
        </p:txBody>
      </p:sp>
    </p:spTree>
    <p:extLst>
      <p:ext uri="{BB962C8B-B14F-4D97-AF65-F5344CB8AC3E}">
        <p14:creationId xmlns:p14="http://schemas.microsoft.com/office/powerpoint/2010/main" val="11283873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t>对于校园网实际流量的检测也证明</a:t>
            </a:r>
            <a:r>
              <a:rPr lang="en-US" altLang="zh-CN" sz="1200" b="1" dirty="0" smtClean="0">
                <a:solidFill>
                  <a:schemeClr val="accent6">
                    <a:lumMod val="50000"/>
                  </a:schemeClr>
                </a:solidFill>
                <a:latin typeface="+mn-ea"/>
                <a:ea typeface="+mn-ea"/>
              </a:rPr>
              <a:t>APSE</a:t>
            </a:r>
            <a:r>
              <a:rPr lang="zh-CN" altLang="en-US" sz="1200" b="1" dirty="0" smtClean="0">
                <a:solidFill>
                  <a:schemeClr val="accent6">
                    <a:lumMod val="50000"/>
                  </a:schemeClr>
                </a:solidFill>
                <a:latin typeface="+mn-ea"/>
                <a:ea typeface="+mn-ea"/>
              </a:rPr>
              <a:t>优于</a:t>
            </a:r>
            <a:r>
              <a:rPr lang="en-US" altLang="zh-CN" sz="1200" b="1" dirty="0" smtClean="0">
                <a:solidFill>
                  <a:schemeClr val="accent6">
                    <a:lumMod val="50000"/>
                  </a:schemeClr>
                </a:solidFill>
                <a:latin typeface="+mn-ea"/>
                <a:ea typeface="+mn-ea"/>
              </a:rPr>
              <a:t>Shannon</a:t>
            </a:r>
            <a:r>
              <a:rPr lang="zh-CN" altLang="en-US" sz="1200" b="1" dirty="0" smtClean="0">
                <a:solidFill>
                  <a:schemeClr val="accent6">
                    <a:lumMod val="50000"/>
                  </a:schemeClr>
                </a:solidFill>
                <a:latin typeface="+mn-ea"/>
                <a:ea typeface="+mn-ea"/>
              </a:rPr>
              <a:t>熵</a:t>
            </a:r>
            <a:r>
              <a:rPr lang="zh-CN" altLang="en-US" sz="1200" b="0" dirty="0" smtClean="0">
                <a:solidFill>
                  <a:schemeClr val="tx1"/>
                </a:solidFill>
                <a:latin typeface="+mn-lt"/>
                <a:ea typeface="+mn-ea"/>
              </a:rPr>
              <a:t>。所以，可调节分段香农熵</a:t>
            </a:r>
            <a:r>
              <a:rPr lang="en-US" altLang="zh-CN" sz="1200" b="0" dirty="0" smtClean="0">
                <a:solidFill>
                  <a:schemeClr val="tx1"/>
                </a:solidFill>
                <a:latin typeface="+mn-lt"/>
                <a:ea typeface="+mn-ea"/>
              </a:rPr>
              <a:t>APSE</a:t>
            </a:r>
            <a:r>
              <a:rPr lang="zh-CN" altLang="en-US" sz="1200" b="0" dirty="0" smtClean="0">
                <a:solidFill>
                  <a:schemeClr val="tx1"/>
                </a:solidFill>
                <a:latin typeface="+mn-lt"/>
                <a:ea typeface="+mn-ea"/>
              </a:rPr>
              <a:t>是一种很好的流量测度特征。</a:t>
            </a:r>
            <a:endParaRPr lang="zh-CN" altLang="en-US" sz="1200" b="1" dirty="0" smtClean="0">
              <a:solidFill>
                <a:schemeClr val="accent6">
                  <a:lumMod val="50000"/>
                </a:schemeClr>
              </a:solidFill>
              <a:latin typeface="+mn-ea"/>
              <a:ea typeface="+mn-ea"/>
            </a:endParaRPr>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00323C14-77F1-43FA-AB3E-8082A3015B0E}" type="slidenum">
              <a:rPr lang="zh-CN" altLang="en-US" smtClean="0"/>
              <a:pPr fontAlgn="base">
                <a:spcBef>
                  <a:spcPct val="0"/>
                </a:spcBef>
                <a:spcAft>
                  <a:spcPct val="0"/>
                </a:spcAft>
              </a:pPr>
              <a:t>85</a:t>
            </a:fld>
            <a:endParaRPr lang="zh-CN" altLang="en-US" smtClean="0"/>
          </a:p>
        </p:txBody>
      </p:sp>
    </p:spTree>
    <p:extLst>
      <p:ext uri="{BB962C8B-B14F-4D97-AF65-F5344CB8AC3E}">
        <p14:creationId xmlns:p14="http://schemas.microsoft.com/office/powerpoint/2010/main" val="23032491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下面介绍：有效流特征实例对及其流量异常检测方法</a:t>
            </a:r>
            <a:r>
              <a:rPr lang="en-US" altLang="zh-CN" dirty="0" smtClean="0"/>
              <a:t>CEFF</a:t>
            </a:r>
            <a:r>
              <a:rPr lang="zh-CN" altLang="en-US" dirty="0" smtClean="0"/>
              <a:t>，其位于论文结果的红框部分。</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86</a:t>
            </a:fld>
            <a:endParaRPr lang="zh-CN" altLang="en-US"/>
          </a:p>
        </p:txBody>
      </p:sp>
    </p:spTree>
    <p:extLst>
      <p:ext uri="{BB962C8B-B14F-4D97-AF65-F5344CB8AC3E}">
        <p14:creationId xmlns:p14="http://schemas.microsoft.com/office/powerpoint/2010/main" val="38365063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87</a:t>
            </a:fld>
            <a:endParaRPr lang="zh-CN" altLang="en-US"/>
          </a:p>
        </p:txBody>
      </p:sp>
    </p:spTree>
    <p:extLst>
      <p:ext uri="{BB962C8B-B14F-4D97-AF65-F5344CB8AC3E}">
        <p14:creationId xmlns:p14="http://schemas.microsoft.com/office/powerpoint/2010/main" val="8832260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88</a:t>
            </a:fld>
            <a:endParaRPr lang="zh-CN" altLang="en-US"/>
          </a:p>
        </p:txBody>
      </p:sp>
    </p:spTree>
    <p:extLst>
      <p:ext uri="{BB962C8B-B14F-4D97-AF65-F5344CB8AC3E}">
        <p14:creationId xmlns:p14="http://schemas.microsoft.com/office/powerpoint/2010/main" val="32432306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89</a:t>
            </a:fld>
            <a:endParaRPr lang="zh-CN" altLang="en-US"/>
          </a:p>
        </p:txBody>
      </p:sp>
    </p:spTree>
    <p:extLst>
      <p:ext uri="{BB962C8B-B14F-4D97-AF65-F5344CB8AC3E}">
        <p14:creationId xmlns:p14="http://schemas.microsoft.com/office/powerpoint/2010/main" val="9796967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A14A2C-925F-44C5-B543-85F3EF882980}" type="slidenum">
              <a:rPr lang="zh-CN" altLang="en-US" smtClean="0"/>
              <a:t>90</a:t>
            </a:fld>
            <a:endParaRPr lang="zh-CN" altLang="en-US"/>
          </a:p>
        </p:txBody>
      </p:sp>
    </p:spTree>
    <p:extLst>
      <p:ext uri="{BB962C8B-B14F-4D97-AF65-F5344CB8AC3E}">
        <p14:creationId xmlns:p14="http://schemas.microsoft.com/office/powerpoint/2010/main" val="15269766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smtClean="0">
                <a:solidFill>
                  <a:schemeClr val="accent6">
                    <a:lumMod val="50000"/>
                  </a:schemeClr>
                </a:solidFill>
                <a:latin typeface="+mn-ea"/>
              </a:rPr>
              <a:t>EFFIP</a:t>
            </a:r>
            <a:r>
              <a:rPr lang="zh-CN" altLang="en-US" b="1" dirty="0" smtClean="0">
                <a:solidFill>
                  <a:schemeClr val="accent6">
                    <a:lumMod val="50000"/>
                  </a:schemeClr>
                </a:solidFill>
                <a:latin typeface="+mn-ea"/>
              </a:rPr>
              <a:t>的获取过程为每条流根据具体的</a:t>
            </a:r>
            <a:r>
              <a:rPr lang="en-US" altLang="zh-CN" b="1" dirty="0" smtClean="0">
                <a:solidFill>
                  <a:schemeClr val="accent6">
                    <a:lumMod val="50000"/>
                  </a:schemeClr>
                </a:solidFill>
                <a:latin typeface="+mn-ea"/>
              </a:rPr>
              <a:t>EFF</a:t>
            </a:r>
            <a:r>
              <a:rPr lang="zh-CN" altLang="en-US" b="1" dirty="0" smtClean="0">
                <a:solidFill>
                  <a:schemeClr val="accent6">
                    <a:lumMod val="50000"/>
                  </a:schemeClr>
                </a:solidFill>
                <a:latin typeface="+mn-ea"/>
              </a:rPr>
              <a:t>集生成对应的流特征实例对，一个时间片内所有的流特征实例对经过累加合并，生成</a:t>
            </a:r>
            <a:r>
              <a:rPr lang="en-US" altLang="zh-CN" b="1" dirty="0" smtClean="0">
                <a:solidFill>
                  <a:schemeClr val="accent6">
                    <a:lumMod val="50000"/>
                  </a:schemeClr>
                </a:solidFill>
                <a:latin typeface="+mn-ea"/>
              </a:rPr>
              <a:t>EFFIP</a:t>
            </a:r>
            <a:r>
              <a:rPr lang="zh-CN" altLang="en-US" b="1" dirty="0" smtClean="0">
                <a:solidFill>
                  <a:schemeClr val="accent6">
                    <a:lumMod val="50000"/>
                  </a:schemeClr>
                </a:solidFill>
                <a:latin typeface="+mn-ea"/>
              </a:rPr>
              <a:t>候选集，最后通过过滤，得到有效流特征实例对集。</a:t>
            </a:r>
            <a:endParaRPr lang="en-US" altLang="zh-CN" b="1" dirty="0" smtClean="0">
              <a:solidFill>
                <a:schemeClr val="accent6">
                  <a:lumMod val="50000"/>
                </a:schemeClr>
              </a:solidFill>
              <a:latin typeface="+mn-ea"/>
            </a:endParaRPr>
          </a:p>
        </p:txBody>
      </p:sp>
      <p:sp>
        <p:nvSpPr>
          <p:cNvPr id="4" name="灯片编号占位符 3"/>
          <p:cNvSpPr>
            <a:spLocks noGrp="1"/>
          </p:cNvSpPr>
          <p:nvPr>
            <p:ph type="sldNum" sz="quarter" idx="10"/>
          </p:nvPr>
        </p:nvSpPr>
        <p:spPr/>
        <p:txBody>
          <a:bodyPr/>
          <a:lstStyle/>
          <a:p>
            <a:fld id="{6FA14A2C-925F-44C5-B543-85F3EF882980}" type="slidenum">
              <a:rPr lang="zh-CN" altLang="en-US" smtClean="0"/>
              <a:t>91</a:t>
            </a:fld>
            <a:endParaRPr lang="zh-CN" altLang="en-US"/>
          </a:p>
        </p:txBody>
      </p:sp>
    </p:spTree>
    <p:extLst>
      <p:ext uri="{BB962C8B-B14F-4D97-AF65-F5344CB8AC3E}">
        <p14:creationId xmlns:p14="http://schemas.microsoft.com/office/powerpoint/2010/main" val="18653775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A14A2C-925F-44C5-B543-85F3EF882980}" type="slidenum">
              <a:rPr lang="zh-CN" altLang="en-US" smtClean="0"/>
              <a:t>94</a:t>
            </a:fld>
            <a:endParaRPr lang="zh-CN" altLang="en-US"/>
          </a:p>
        </p:txBody>
      </p:sp>
    </p:spTree>
    <p:extLst>
      <p:ext uri="{BB962C8B-B14F-4D97-AF65-F5344CB8AC3E}">
        <p14:creationId xmlns:p14="http://schemas.microsoft.com/office/powerpoint/2010/main" val="13957539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黄色框里的有效流特征实例对为异常</a:t>
            </a:r>
            <a:r>
              <a:rPr lang="en-US" altLang="zh-CN" dirty="0" smtClean="0"/>
              <a:t>EFFIP</a:t>
            </a:r>
            <a:r>
              <a:rPr lang="zh-CN" altLang="en-US" dirty="0" smtClean="0"/>
              <a:t>，红色框里为异常的有效流特征实例</a:t>
            </a:r>
            <a:r>
              <a:rPr lang="en-US" altLang="zh-CN" dirty="0" smtClean="0"/>
              <a:t>EFFI</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FA14A2C-925F-44C5-B543-85F3EF882980}" type="slidenum">
              <a:rPr lang="zh-CN" altLang="en-US" smtClean="0"/>
              <a:t>95</a:t>
            </a:fld>
            <a:endParaRPr lang="zh-CN" altLang="en-US"/>
          </a:p>
        </p:txBody>
      </p:sp>
    </p:spTree>
    <p:extLst>
      <p:ext uri="{BB962C8B-B14F-4D97-AF65-F5344CB8AC3E}">
        <p14:creationId xmlns:p14="http://schemas.microsoft.com/office/powerpoint/2010/main" val="20283955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给出了常见流量异常对应的</a:t>
            </a:r>
            <a:r>
              <a:rPr lang="en-US" altLang="zh-CN" dirty="0" smtClean="0"/>
              <a:t>EFF</a:t>
            </a:r>
          </a:p>
        </p:txBody>
      </p:sp>
      <p:sp>
        <p:nvSpPr>
          <p:cNvPr id="4" name="灯片编号占位符 3"/>
          <p:cNvSpPr>
            <a:spLocks noGrp="1"/>
          </p:cNvSpPr>
          <p:nvPr>
            <p:ph type="sldNum" sz="quarter" idx="10"/>
          </p:nvPr>
        </p:nvSpPr>
        <p:spPr/>
        <p:txBody>
          <a:bodyPr/>
          <a:lstStyle/>
          <a:p>
            <a:fld id="{6FA14A2C-925F-44C5-B543-85F3EF882980}" type="slidenum">
              <a:rPr lang="zh-CN" altLang="en-US" smtClean="0"/>
              <a:t>96</a:t>
            </a:fld>
            <a:endParaRPr lang="zh-CN" altLang="en-US"/>
          </a:p>
        </p:txBody>
      </p:sp>
    </p:spTree>
    <p:extLst>
      <p:ext uri="{BB962C8B-B14F-4D97-AF65-F5344CB8AC3E}">
        <p14:creationId xmlns:p14="http://schemas.microsoft.com/office/powerpoint/2010/main" val="3077020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下面介绍一下流量测度特征。</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15</a:t>
            </a:fld>
            <a:endParaRPr lang="zh-CN" altLang="en-US"/>
          </a:p>
        </p:txBody>
      </p:sp>
    </p:spTree>
    <p:extLst>
      <p:ext uri="{BB962C8B-B14F-4D97-AF65-F5344CB8AC3E}">
        <p14:creationId xmlns:p14="http://schemas.microsoft.com/office/powerpoint/2010/main" val="21923637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98</a:t>
            </a:fld>
            <a:endParaRPr lang="zh-CN" altLang="en-US" smtClean="0"/>
          </a:p>
        </p:txBody>
      </p:sp>
    </p:spTree>
    <p:extLst>
      <p:ext uri="{BB962C8B-B14F-4D97-AF65-F5344CB8AC3E}">
        <p14:creationId xmlns:p14="http://schemas.microsoft.com/office/powerpoint/2010/main" val="3998880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具体的实现过程也是</a:t>
            </a:r>
            <a:endParaRPr lang="en-US" altLang="zh-CN"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99</a:t>
            </a:fld>
            <a:endParaRPr lang="zh-CN" altLang="en-US" smtClean="0"/>
          </a:p>
        </p:txBody>
      </p:sp>
    </p:spTree>
    <p:extLst>
      <p:ext uri="{BB962C8B-B14F-4D97-AF65-F5344CB8AC3E}">
        <p14:creationId xmlns:p14="http://schemas.microsoft.com/office/powerpoint/2010/main" val="42288547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z="1200" b="0" i="0" u="none" strike="noStrike" kern="1200" baseline="0" dirty="0" smtClean="0">
              <a:solidFill>
                <a:schemeClr val="tx1"/>
              </a:solidFill>
              <a:latin typeface="+mn-lt"/>
              <a:ea typeface="+mn-ea"/>
              <a:cs typeface="+mn-cs"/>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100</a:t>
            </a:fld>
            <a:endParaRPr lang="zh-CN" altLang="en-US" smtClean="0"/>
          </a:p>
        </p:txBody>
      </p:sp>
    </p:spTree>
    <p:extLst>
      <p:ext uri="{BB962C8B-B14F-4D97-AF65-F5344CB8AC3E}">
        <p14:creationId xmlns:p14="http://schemas.microsoft.com/office/powerpoint/2010/main" val="25430665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AEB9533-DB6D-45A8-A864-C5697691E3C2}" type="slidenum">
              <a:rPr lang="zh-CN" altLang="en-US" smtClean="0"/>
              <a:pPr fontAlgn="base">
                <a:spcBef>
                  <a:spcPct val="0"/>
                </a:spcBef>
                <a:spcAft>
                  <a:spcPct val="0"/>
                </a:spcAft>
              </a:pPr>
              <a:t>102</a:t>
            </a:fld>
            <a:endParaRPr lang="zh-CN" altLang="en-US" smtClean="0"/>
          </a:p>
        </p:txBody>
      </p:sp>
    </p:spTree>
    <p:extLst>
      <p:ext uri="{BB962C8B-B14F-4D97-AF65-F5344CB8AC3E}">
        <p14:creationId xmlns:p14="http://schemas.microsoft.com/office/powerpoint/2010/main" val="121837338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100" dirty="0" smtClean="0"/>
              <a:t>数据集（</a:t>
            </a:r>
            <a:r>
              <a:rPr lang="en-US" altLang="zh-CN" sz="2100" dirty="0" smtClean="0"/>
              <a:t>2</a:t>
            </a:r>
            <a:r>
              <a:rPr lang="zh-CN" altLang="en-US" sz="2100" dirty="0" smtClean="0"/>
              <a:t>天，</a:t>
            </a:r>
            <a:r>
              <a:rPr lang="en-US" altLang="zh-CN" sz="2100" dirty="0" smtClean="0"/>
              <a:t>49</a:t>
            </a:r>
            <a:r>
              <a:rPr lang="zh-CN" altLang="en-US" sz="2100" dirty="0" smtClean="0"/>
              <a:t>小时）</a:t>
            </a:r>
            <a:endParaRPr lang="en-US" altLang="zh-CN" sz="2100" dirty="0" smtClean="0"/>
          </a:p>
          <a:p>
            <a:pPr lvl="1"/>
            <a:r>
              <a:rPr lang="zh-CN" altLang="en-US" sz="1500" dirty="0" smtClean="0"/>
              <a:t>电信流量</a:t>
            </a:r>
            <a:endParaRPr lang="en-US" altLang="zh-CN" sz="1500" dirty="0" smtClean="0"/>
          </a:p>
          <a:p>
            <a:pPr lvl="1"/>
            <a:r>
              <a:rPr lang="zh-CN" altLang="en-US" sz="1500" dirty="0" smtClean="0"/>
              <a:t>时间：</a:t>
            </a:r>
            <a:r>
              <a:rPr lang="en-US" altLang="zh-CN" sz="1500" dirty="0" smtClean="0"/>
              <a:t>2015-12-31 23:00:00    to 2016-1-2 23:59:40</a:t>
            </a:r>
          </a:p>
          <a:p>
            <a:pPr lvl="1"/>
            <a:r>
              <a:rPr lang="zh-CN" altLang="en-US" sz="1500" dirty="0" smtClean="0"/>
              <a:t>采样比</a:t>
            </a:r>
            <a:r>
              <a:rPr lang="en-US" altLang="zh-CN" sz="1500" dirty="0" smtClean="0"/>
              <a:t>1:5000</a:t>
            </a:r>
          </a:p>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104</a:t>
            </a:fld>
            <a:endParaRPr lang="zh-CN" altLang="en-US"/>
          </a:p>
        </p:txBody>
      </p:sp>
    </p:spTree>
    <p:extLst>
      <p:ext uri="{BB962C8B-B14F-4D97-AF65-F5344CB8AC3E}">
        <p14:creationId xmlns:p14="http://schemas.microsoft.com/office/powerpoint/2010/main" val="4614741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smtClean="0">
              <a:latin typeface="华文细黑" panose="02010600040101010101" pitchFamily="2" charset="-122"/>
              <a:ea typeface="华文细黑" panose="02010600040101010101" pitchFamily="2" charset="-122"/>
            </a:endParaRPr>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356B3C-8620-415E-B875-736B26F0C647}" type="slidenum">
              <a:rPr lang="zh-CN" altLang="en-US">
                <a:latin typeface="Calibri" panose="020F0502020204030204" pitchFamily="34" charset="0"/>
              </a:rPr>
              <a:pPr/>
              <a:t>112</a:t>
            </a:fld>
            <a:endParaRPr lang="zh-CN" altLang="en-US">
              <a:latin typeface="Calibri" panose="020F0502020204030204" pitchFamily="34" charset="0"/>
            </a:endParaRPr>
          </a:p>
        </p:txBody>
      </p:sp>
    </p:spTree>
    <p:extLst>
      <p:ext uri="{BB962C8B-B14F-4D97-AF65-F5344CB8AC3E}">
        <p14:creationId xmlns:p14="http://schemas.microsoft.com/office/powerpoint/2010/main" val="225719752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122</a:t>
            </a:fld>
            <a:endParaRPr lang="zh-CN" altLang="en-US"/>
          </a:p>
        </p:txBody>
      </p:sp>
    </p:spTree>
    <p:extLst>
      <p:ext uri="{BB962C8B-B14F-4D97-AF65-F5344CB8AC3E}">
        <p14:creationId xmlns:p14="http://schemas.microsoft.com/office/powerpoint/2010/main" val="41604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目前使用的流量测度特征主要包括计数值、熵值、和其它流量测度特征。其中计数值和熵是分布式计算环境下的最常用的。</a:t>
            </a:r>
            <a:endParaRPr lang="zh-CN" altLang="en-US" dirty="0"/>
          </a:p>
        </p:txBody>
      </p:sp>
      <p:sp>
        <p:nvSpPr>
          <p:cNvPr id="4" name="灯片编号占位符 3"/>
          <p:cNvSpPr>
            <a:spLocks noGrp="1"/>
          </p:cNvSpPr>
          <p:nvPr>
            <p:ph type="sldNum" sz="quarter" idx="10"/>
          </p:nvPr>
        </p:nvSpPr>
        <p:spPr/>
        <p:txBody>
          <a:bodyPr/>
          <a:lstStyle/>
          <a:p>
            <a:fld id="{22CC5BC6-A7BD-4428-8E49-C652F44C9825}" type="slidenum">
              <a:rPr lang="zh-CN" altLang="en-US" smtClean="0"/>
              <a:pPr/>
              <a:t>16</a:t>
            </a:fld>
            <a:endParaRPr lang="zh-CN" altLang="en-US"/>
          </a:p>
        </p:txBody>
      </p:sp>
    </p:spTree>
    <p:extLst>
      <p:ext uri="{BB962C8B-B14F-4D97-AF65-F5344CB8AC3E}">
        <p14:creationId xmlns:p14="http://schemas.microsoft.com/office/powerpoint/2010/main" val="103691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矩形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11" name="圆角矩形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12" name="圆角矩形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矩形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矩形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矩形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矩形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7" name="日期占位符 27"/>
          <p:cNvSpPr>
            <a:spLocks noGrp="1"/>
          </p:cNvSpPr>
          <p:nvPr>
            <p:ph type="dt" sz="half" idx="10"/>
          </p:nvPr>
        </p:nvSpPr>
        <p:spPr>
          <a:xfrm>
            <a:off x="6705600" y="4206875"/>
            <a:ext cx="960438" cy="457200"/>
          </a:xfrm>
        </p:spPr>
        <p:txBody>
          <a:bodyPr/>
          <a:lstStyle>
            <a:lvl1pPr>
              <a:defRPr/>
            </a:lvl1pPr>
          </a:lstStyle>
          <a:p>
            <a:pPr>
              <a:defRPr/>
            </a:pPr>
            <a:fld id="{42A5E25C-5612-4334-8E9C-8335D9AAFA8D}" type="datetimeFigureOut">
              <a:rPr lang="zh-CN" altLang="en-US"/>
              <a:pPr>
                <a:defRPr/>
              </a:pPr>
              <a:t>2017/12/16</a:t>
            </a:fld>
            <a:endParaRPr lang="zh-CN" altLang="en-US"/>
          </a:p>
        </p:txBody>
      </p:sp>
      <p:sp>
        <p:nvSpPr>
          <p:cNvPr id="18" name="页脚占位符 16"/>
          <p:cNvSpPr>
            <a:spLocks noGrp="1"/>
          </p:cNvSpPr>
          <p:nvPr>
            <p:ph type="ftr" sz="quarter" idx="11"/>
          </p:nvPr>
        </p:nvSpPr>
        <p:spPr>
          <a:xfrm>
            <a:off x="5410200" y="4205288"/>
            <a:ext cx="1295400" cy="457200"/>
          </a:xfrm>
        </p:spPr>
        <p:txBody>
          <a:bodyPr/>
          <a:lstStyle>
            <a:lvl1pPr>
              <a:defRPr/>
            </a:lvl1pPr>
          </a:lstStyle>
          <a:p>
            <a:pPr>
              <a:defRPr/>
            </a:pPr>
            <a:endParaRPr lang="zh-CN" altLang="en-US"/>
          </a:p>
        </p:txBody>
      </p:sp>
      <p:sp>
        <p:nvSpPr>
          <p:cNvPr id="19" name="灯片编号占位符 28"/>
          <p:cNvSpPr>
            <a:spLocks noGrp="1"/>
          </p:cNvSpPr>
          <p:nvPr>
            <p:ph type="sldNum" sz="quarter" idx="12"/>
          </p:nvPr>
        </p:nvSpPr>
        <p:spPr>
          <a:xfrm>
            <a:off x="8320088" y="1588"/>
            <a:ext cx="747712" cy="365125"/>
          </a:xfrm>
        </p:spPr>
        <p:txBody>
          <a:bodyPr/>
          <a:lstStyle>
            <a:lvl1pPr>
              <a:defRPr>
                <a:solidFill>
                  <a:schemeClr val="bg1"/>
                </a:solidFill>
              </a:defRPr>
            </a:lvl1pPr>
          </a:lstStyle>
          <a:p>
            <a:fld id="{5F247E75-7594-4AD6-9ED0-FAA070F5436C}" type="slidenum">
              <a:rPr lang="zh-CN" altLang="en-US"/>
              <a:pPr/>
              <a:t>‹#›</a:t>
            </a:fld>
            <a:endParaRPr lang="zh-CN" altLang="en-US"/>
          </a:p>
        </p:txBody>
      </p:sp>
    </p:spTree>
    <p:extLst>
      <p:ext uri="{BB962C8B-B14F-4D97-AF65-F5344CB8AC3E}">
        <p14:creationId xmlns:p14="http://schemas.microsoft.com/office/powerpoint/2010/main" val="151021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0668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灯片编号占位符 5"/>
          <p:cNvSpPr>
            <a:spLocks noGrp="1"/>
          </p:cNvSpPr>
          <p:nvPr>
            <p:ph type="sldNum" sz="quarter" idx="10"/>
          </p:nvPr>
        </p:nvSpPr>
        <p:spPr/>
        <p:txBody>
          <a:bodyPr/>
          <a:lstStyle>
            <a:lvl1pPr>
              <a:defRPr/>
            </a:lvl1pPr>
          </a:lstStyle>
          <a:p>
            <a:fld id="{C98FE918-19FA-4983-B002-79FF61081CDD}" type="slidenum">
              <a:rPr lang="zh-CN" altLang="en-US"/>
              <a:pPr/>
              <a:t>‹#›</a:t>
            </a:fld>
            <a:endParaRPr lang="zh-CN" altLang="en-US"/>
          </a:p>
        </p:txBody>
      </p:sp>
    </p:spTree>
    <p:extLst>
      <p:ext uri="{BB962C8B-B14F-4D97-AF65-F5344CB8AC3E}">
        <p14:creationId xmlns:p14="http://schemas.microsoft.com/office/powerpoint/2010/main" val="256621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EBD4EF96-563D-4A53-B494-EE08B35D8C13}" type="datetimeFigureOut">
              <a:rPr lang="zh-CN" altLang="en-US"/>
              <a:pPr>
                <a:defRPr/>
              </a:pPr>
              <a:t>2017/12/16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6EDB70E-DDC6-497C-AFC8-E7E8469B5B09}" type="slidenum">
              <a:rPr lang="zh-CN" altLang="en-US"/>
              <a:pPr/>
              <a:t>‹#›</a:t>
            </a:fld>
            <a:endParaRPr lang="zh-CN" altLang="en-US"/>
          </a:p>
        </p:txBody>
      </p:sp>
    </p:spTree>
    <p:extLst>
      <p:ext uri="{BB962C8B-B14F-4D97-AF65-F5344CB8AC3E}">
        <p14:creationId xmlns:p14="http://schemas.microsoft.com/office/powerpoint/2010/main" val="1092599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0C7A52D-FD94-479C-9BD8-93431121C22D}" type="datetimeFigureOut">
              <a:rPr lang="zh-CN" altLang="en-US" smtClean="0"/>
              <a:t>2017/12/16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E8FA07-6894-49EE-8F32-6DD4E7A4E747}" type="slidenum">
              <a:rPr lang="zh-CN" altLang="en-US" smtClean="0"/>
              <a:t>‹#›</a:t>
            </a:fld>
            <a:endParaRPr lang="zh-CN" altLang="en-US"/>
          </a:p>
        </p:txBody>
      </p:sp>
    </p:spTree>
    <p:extLst>
      <p:ext uri="{BB962C8B-B14F-4D97-AF65-F5344CB8AC3E}">
        <p14:creationId xmlns:p14="http://schemas.microsoft.com/office/powerpoint/2010/main" val="151730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066800"/>
          </a:xfr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457200" y="1772816"/>
            <a:ext cx="8229600" cy="4801720"/>
          </a:xfrm>
        </p:spPr>
        <p:txBody>
          <a:bodyPr/>
          <a:lstStyle>
            <a:lvl1pPr>
              <a:defRPr baseline="0">
                <a:ea typeface="微软雅黑" pitchFamily="34" charset="-122"/>
              </a:defRPr>
            </a:lvl1pPr>
            <a:lvl2pPr>
              <a:defRPr baseline="0">
                <a:solidFill>
                  <a:srgbClr val="45855A"/>
                </a:solidFill>
                <a:ea typeface="微软雅黑" pitchFamily="34" charset="-122"/>
              </a:defRPr>
            </a:lvl2pPr>
            <a:lvl3pPr>
              <a:defRPr baseline="0">
                <a:ea typeface="微软雅黑" pitchFamily="34" charset="-122"/>
              </a:defRPr>
            </a:lvl3pPr>
            <a:lvl4pPr>
              <a:defRPr baseline="0">
                <a:ea typeface="微软雅黑" pitchFamily="34" charset="-122"/>
              </a:defRPr>
            </a:lvl4pPr>
            <a:lvl5pPr>
              <a:defRPr baseline="0">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灯片编号占位符 5"/>
          <p:cNvSpPr>
            <a:spLocks noGrp="1"/>
          </p:cNvSpPr>
          <p:nvPr>
            <p:ph type="sldNum" sz="quarter" idx="10"/>
          </p:nvPr>
        </p:nvSpPr>
        <p:spPr/>
        <p:txBody>
          <a:bodyPr/>
          <a:lstStyle>
            <a:lvl1pPr>
              <a:defRPr/>
            </a:lvl1pPr>
          </a:lstStyle>
          <a:p>
            <a:fld id="{9CB300E0-0F70-45E0-B0DE-D7C42660F6D5}" type="slidenum">
              <a:rPr lang="zh-CN" altLang="en-US"/>
              <a:pPr/>
              <a:t>‹#›</a:t>
            </a:fld>
            <a:endParaRPr lang="zh-CN" altLang="en-US"/>
          </a:p>
        </p:txBody>
      </p:sp>
    </p:spTree>
    <p:extLst>
      <p:ext uri="{BB962C8B-B14F-4D97-AF65-F5344CB8AC3E}">
        <p14:creationId xmlns:p14="http://schemas.microsoft.com/office/powerpoint/2010/main" val="115264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fld id="{927B82E5-C1C4-4650-A78D-A27AE5F15528}" type="slidenum">
              <a:rPr lang="zh-CN" altLang="en-US"/>
              <a:pPr/>
              <a:t>‹#›</a:t>
            </a:fld>
            <a:endParaRPr lang="zh-CN" altLang="en-US"/>
          </a:p>
        </p:txBody>
      </p:sp>
    </p:spTree>
    <p:extLst>
      <p:ext uri="{BB962C8B-B14F-4D97-AF65-F5344CB8AC3E}">
        <p14:creationId xmlns:p14="http://schemas.microsoft.com/office/powerpoint/2010/main" val="132378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0668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772816"/>
            <a:ext cx="4038600" cy="5002571"/>
          </a:xfrm>
        </p:spPr>
        <p:txBody>
          <a:bodyPr/>
          <a:lstStyle>
            <a:lvl1pPr>
              <a:defRPr sz="2000"/>
            </a:lvl1pPr>
            <a:lvl2pPr>
              <a:defRPr sz="19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内容占位符 3"/>
          <p:cNvSpPr>
            <a:spLocks noGrp="1"/>
          </p:cNvSpPr>
          <p:nvPr>
            <p:ph sz="half" idx="2"/>
          </p:nvPr>
        </p:nvSpPr>
        <p:spPr>
          <a:xfrm>
            <a:off x="4648200" y="1772816"/>
            <a:ext cx="4038600" cy="5002571"/>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灯片编号占位符 6"/>
          <p:cNvSpPr>
            <a:spLocks noGrp="1"/>
          </p:cNvSpPr>
          <p:nvPr>
            <p:ph type="sldNum" sz="quarter" idx="10"/>
          </p:nvPr>
        </p:nvSpPr>
        <p:spPr/>
        <p:txBody>
          <a:bodyPr/>
          <a:lstStyle>
            <a:lvl1pPr>
              <a:defRPr/>
            </a:lvl1pPr>
          </a:lstStyle>
          <a:p>
            <a:fld id="{DE5C5D58-534D-47C8-925D-22D8293403DC}" type="slidenum">
              <a:rPr lang="zh-CN" altLang="en-US"/>
              <a:pPr/>
              <a:t>‹#›</a:t>
            </a:fld>
            <a:endParaRPr lang="zh-CN" altLang="en-US"/>
          </a:p>
        </p:txBody>
      </p:sp>
    </p:spTree>
    <p:extLst>
      <p:ext uri="{BB962C8B-B14F-4D97-AF65-F5344CB8AC3E}">
        <p14:creationId xmlns:p14="http://schemas.microsoft.com/office/powerpoint/2010/main" val="61311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630960"/>
            <a:ext cx="8382000" cy="1069848"/>
          </a:xfrm>
        </p:spPr>
        <p:txBody>
          <a:bodyPr/>
          <a:lstStyle>
            <a:lvl1pPr>
              <a:defRPr sz="4000" b="0" i="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81000" y="1772816"/>
            <a:ext cx="4041648" cy="576064"/>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721225" y="1772816"/>
            <a:ext cx="4041775" cy="576064"/>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381000" y="2348880"/>
            <a:ext cx="4041648" cy="4245839"/>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718304" y="2348880"/>
            <a:ext cx="4041775" cy="4245839"/>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灯片编号占位符 26"/>
          <p:cNvSpPr>
            <a:spLocks noGrp="1"/>
          </p:cNvSpPr>
          <p:nvPr>
            <p:ph type="sldNum" sz="quarter" idx="10"/>
          </p:nvPr>
        </p:nvSpPr>
        <p:spPr/>
        <p:txBody>
          <a:bodyPr/>
          <a:lstStyle>
            <a:lvl1pPr>
              <a:defRPr/>
            </a:lvl1pPr>
          </a:lstStyle>
          <a:p>
            <a:fld id="{207C8ED1-9DE2-4114-B086-9AF7664E5740}" type="slidenum">
              <a:rPr lang="zh-CN" altLang="en-US"/>
              <a:pPr/>
              <a:t>‹#›</a:t>
            </a:fld>
            <a:endParaRPr lang="zh-CN" altLang="en-US"/>
          </a:p>
        </p:txBody>
      </p:sp>
    </p:spTree>
    <p:extLst>
      <p:ext uri="{BB962C8B-B14F-4D97-AF65-F5344CB8AC3E}">
        <p14:creationId xmlns:p14="http://schemas.microsoft.com/office/powerpoint/2010/main" val="401903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069848"/>
          </a:xfrm>
        </p:spPr>
        <p:txBody>
          <a:bodyPr/>
          <a:lstStyle>
            <a:lvl1pPr>
              <a:defRPr sz="4000">
                <a:solidFill>
                  <a:schemeClr val="tx2"/>
                </a:solidFill>
              </a:defRPr>
            </a:lvl1pPr>
          </a:lstStyle>
          <a:p>
            <a:r>
              <a:rPr lang="zh-CN" altLang="en-US" smtClean="0"/>
              <a:t>单击此处编辑母版标题样式</a:t>
            </a:r>
            <a:endParaRPr lang="en-US"/>
          </a:p>
        </p:txBody>
      </p:sp>
      <p:sp>
        <p:nvSpPr>
          <p:cNvPr id="3" name="灯片编号占位符 4"/>
          <p:cNvSpPr>
            <a:spLocks noGrp="1"/>
          </p:cNvSpPr>
          <p:nvPr>
            <p:ph type="sldNum" sz="quarter" idx="10"/>
          </p:nvPr>
        </p:nvSpPr>
        <p:spPr/>
        <p:txBody>
          <a:bodyPr/>
          <a:lstStyle>
            <a:lvl1pPr>
              <a:defRPr/>
            </a:lvl1pPr>
          </a:lstStyle>
          <a:p>
            <a:fld id="{D5494E01-EA65-413B-A28A-5AFC680DDBA3}" type="slidenum">
              <a:rPr lang="zh-CN" altLang="en-US"/>
              <a:pPr/>
              <a:t>‹#›</a:t>
            </a:fld>
            <a:endParaRPr lang="zh-CN" altLang="en-US"/>
          </a:p>
        </p:txBody>
      </p:sp>
    </p:spTree>
    <p:extLst>
      <p:ext uri="{BB962C8B-B14F-4D97-AF65-F5344CB8AC3E}">
        <p14:creationId xmlns:p14="http://schemas.microsoft.com/office/powerpoint/2010/main" val="78960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689B39D0-68A8-403D-8457-DF3290BA1A8E}" type="slidenum">
              <a:rPr lang="zh-CN" altLang="en-US"/>
              <a:pPr/>
              <a:t>‹#›</a:t>
            </a:fld>
            <a:endParaRPr lang="zh-CN" altLang="en-US"/>
          </a:p>
        </p:txBody>
      </p:sp>
    </p:spTree>
    <p:extLst>
      <p:ext uri="{BB962C8B-B14F-4D97-AF65-F5344CB8AC3E}">
        <p14:creationId xmlns:p14="http://schemas.microsoft.com/office/powerpoint/2010/main" val="349720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smtClean="0"/>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灯片编号占位符 6"/>
          <p:cNvSpPr>
            <a:spLocks noGrp="1"/>
          </p:cNvSpPr>
          <p:nvPr>
            <p:ph type="sldNum" sz="quarter" idx="10"/>
          </p:nvPr>
        </p:nvSpPr>
        <p:spPr/>
        <p:txBody>
          <a:bodyPr/>
          <a:lstStyle>
            <a:lvl1pPr>
              <a:defRPr/>
            </a:lvl1pPr>
          </a:lstStyle>
          <a:p>
            <a:fld id="{637C5A51-8526-44B8-BBB7-AC1B9488778D}" type="slidenum">
              <a:rPr lang="zh-CN" altLang="en-US"/>
              <a:pPr/>
              <a:t>‹#›</a:t>
            </a:fld>
            <a:endParaRPr lang="zh-CN" altLang="en-US"/>
          </a:p>
        </p:txBody>
      </p:sp>
    </p:spTree>
    <p:extLst>
      <p:ext uri="{BB962C8B-B14F-4D97-AF65-F5344CB8AC3E}">
        <p14:creationId xmlns:p14="http://schemas.microsoft.com/office/powerpoint/2010/main" val="248345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AE293679-0553-4511-ACC1-D01A96171297}" type="datetimeFigureOut">
              <a:rPr lang="zh-CN" altLang="en-US"/>
              <a:pPr>
                <a:defRPr/>
              </a:pPr>
              <a:t>2017/12/16</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78CBCE23-9C38-439A-AC21-AD500377C3A9}" type="slidenum">
              <a:rPr lang="zh-CN" altLang="en-US"/>
              <a:pPr/>
              <a:t>‹#›</a:t>
            </a:fld>
            <a:endParaRPr lang="zh-CN" altLang="en-US"/>
          </a:p>
        </p:txBody>
      </p:sp>
    </p:spTree>
    <p:extLst>
      <p:ext uri="{BB962C8B-B14F-4D97-AF65-F5344CB8AC3E}">
        <p14:creationId xmlns:p14="http://schemas.microsoft.com/office/powerpoint/2010/main" val="311316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9" name="矩形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0" name="矩形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1" name="矩形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2" name="矩形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33" name="圆角矩形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34" name="圆角矩形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5" name="矩形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6" name="矩形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7" name="矩形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8" name="矩形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9" name="矩形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0" name="矩形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63" name="标题占位符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2064" name="文本占位符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6586538" y="612775"/>
            <a:ext cx="957262"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ltLang="zh-CN"/>
          </a:p>
        </p:txBody>
      </p:sp>
      <p:sp>
        <p:nvSpPr>
          <p:cNvPr id="3" name="页脚占位符 2"/>
          <p:cNvSpPr>
            <a:spLocks noGrp="1"/>
          </p:cNvSpPr>
          <p:nvPr>
            <p:ph type="ftr" sz="quarter" idx="3"/>
          </p:nvPr>
        </p:nvSpPr>
        <p:spPr>
          <a:xfrm>
            <a:off x="5257800" y="612775"/>
            <a:ext cx="1325563"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ltLang="zh-CN"/>
          </a:p>
        </p:txBody>
      </p:sp>
      <p:sp>
        <p:nvSpPr>
          <p:cNvPr id="23" name="灯片编号占位符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a:defRPr>
                <a:solidFill>
                  <a:srgbClr val="FFFFFF"/>
                </a:solidFill>
              </a:defRPr>
            </a:lvl1pPr>
          </a:lstStyle>
          <a:p>
            <a:fld id="{C2613FE8-CDEE-4155-AA53-620232E764C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5614" r:id="rId1"/>
    <p:sldLayoutId id="2147485615" r:id="rId2"/>
    <p:sldLayoutId id="2147485616" r:id="rId3"/>
    <p:sldLayoutId id="2147485617" r:id="rId4"/>
    <p:sldLayoutId id="2147485618" r:id="rId5"/>
    <p:sldLayoutId id="2147485619" r:id="rId6"/>
    <p:sldLayoutId id="2147485620" r:id="rId7"/>
    <p:sldLayoutId id="2147485621" r:id="rId8"/>
    <p:sldLayoutId id="2147485622" r:id="rId9"/>
    <p:sldLayoutId id="2147485623" r:id="rId10"/>
    <p:sldLayoutId id="2147485624" r:id="rId11"/>
    <p:sldLayoutId id="2147485625"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2.xml"/><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7.xml"/><Relationship Id="rId1" Type="http://schemas.openxmlformats.org/officeDocument/2006/relationships/slideLayout" Target="../slideLayouts/slideLayout1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8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68.xml"/><Relationship Id="rId1" Type="http://schemas.openxmlformats.org/officeDocument/2006/relationships/slideLayout" Target="../slideLayouts/slideLayout1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9.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1.xml"/><Relationship Id="rId1" Type="http://schemas.openxmlformats.org/officeDocument/2006/relationships/slideLayout" Target="../slideLayouts/slideLayout12.xml"/><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ctrTitle"/>
          </p:nvPr>
        </p:nvSpPr>
        <p:spPr>
          <a:xfrm>
            <a:off x="684213" y="1341438"/>
            <a:ext cx="7488237" cy="1470025"/>
          </a:xfrm>
        </p:spPr>
        <p:txBody>
          <a:bodyPr/>
          <a:lstStyle/>
          <a:p>
            <a:pPr algn="ctr" eaLnBrk="1" hangingPunct="1"/>
            <a:r>
              <a:rPr lang="zh-CN" altLang="en-US" b="1" dirty="0">
                <a:latin typeface="黑体" panose="02010609060101010101" pitchFamily="49" charset="-122"/>
                <a:ea typeface="黑体" panose="02010609060101010101" pitchFamily="49" charset="-122"/>
              </a:rPr>
              <a:t>基于分布式计算的网络流量</a:t>
            </a:r>
            <a:r>
              <a:rPr lang="en-US" altLang="zh-CN" b="1" dirty="0">
                <a:latin typeface="黑体" panose="02010609060101010101" pitchFamily="49" charset="-122"/>
                <a:ea typeface="黑体" panose="02010609060101010101" pitchFamily="49" charset="-122"/>
              </a:rPr>
              <a:t/>
            </a:r>
            <a:br>
              <a:rPr lang="en-US" altLang="zh-CN" b="1" dirty="0">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异常检测技术研究</a:t>
            </a:r>
            <a:endParaRPr lang="zh-CN" altLang="en-US" dirty="0" smtClean="0"/>
          </a:p>
        </p:txBody>
      </p:sp>
      <p:sp>
        <p:nvSpPr>
          <p:cNvPr id="8" name="Rectangle 3"/>
          <p:cNvSpPr>
            <a:spLocks noGrp="1" noChangeArrowheads="1"/>
          </p:cNvSpPr>
          <p:nvPr>
            <p:ph type="subTitle" idx="1"/>
          </p:nvPr>
        </p:nvSpPr>
        <p:spPr>
          <a:xfrm>
            <a:off x="539552" y="4365104"/>
            <a:ext cx="6400800" cy="2016223"/>
          </a:xfrm>
        </p:spPr>
        <p:txBody>
          <a:bodyPr>
            <a:normAutofit/>
          </a:bodyPr>
          <a:lstStyle/>
          <a:p>
            <a:pPr eaLnBrk="1" fontAlgn="auto" hangingPunct="1">
              <a:lnSpc>
                <a:spcPct val="80000"/>
              </a:lnSpc>
              <a:spcBef>
                <a:spcPts val="0"/>
              </a:spcBef>
              <a:spcAft>
                <a:spcPts val="0"/>
              </a:spcAft>
              <a:buClr>
                <a:schemeClr val="accent3"/>
              </a:buClr>
              <a:buFont typeface="Georgia"/>
              <a:buNone/>
              <a:defRPr/>
            </a:pPr>
            <a:r>
              <a:rPr lang="zh-CN" altLang="en-US" sz="2800" kern="0" dirty="0" smtClean="0">
                <a:solidFill>
                  <a:sysClr val="windowText" lastClr="000000"/>
                </a:solidFill>
              </a:rPr>
              <a:t>导      师：</a:t>
            </a:r>
            <a:r>
              <a:rPr lang="zh-CN" altLang="en-US" sz="2800" b="1" kern="0" dirty="0" smtClean="0">
                <a:solidFill>
                  <a:sysClr val="windowText" lastClr="000000"/>
                </a:solidFill>
                <a:effectLst>
                  <a:outerShdw blurRad="38100" dist="38100" dir="2700000" algn="tl">
                    <a:srgbClr val="C0C0C0"/>
                  </a:outerShdw>
                </a:effectLst>
              </a:rPr>
              <a:t>尹</a:t>
            </a:r>
            <a:r>
              <a:rPr lang="zh-CN" altLang="en-US" sz="2800" b="1" kern="0" dirty="0" smtClean="0">
                <a:solidFill>
                  <a:srgbClr val="FFFFFF"/>
                </a:solidFill>
              </a:rPr>
              <a:t>一</a:t>
            </a:r>
            <a:r>
              <a:rPr lang="zh-CN" altLang="en-US" sz="2800" b="1" kern="0" dirty="0" smtClean="0">
                <a:solidFill>
                  <a:sysClr val="windowText" lastClr="000000"/>
                </a:solidFill>
                <a:effectLst>
                  <a:outerShdw blurRad="38100" dist="38100" dir="2700000" algn="tl">
                    <a:srgbClr val="C0C0C0"/>
                  </a:outerShdw>
                </a:effectLst>
              </a:rPr>
              <a:t>霞</a:t>
            </a:r>
            <a:r>
              <a:rPr lang="zh-CN" altLang="en-US" sz="2800" kern="0" dirty="0" smtClean="0">
                <a:solidFill>
                  <a:srgbClr val="FFFFFF"/>
                </a:solidFill>
              </a:rPr>
              <a:t>一</a:t>
            </a:r>
            <a:r>
              <a:rPr lang="zh-CN" altLang="en-US" sz="2800" kern="0" dirty="0" smtClean="0">
                <a:solidFill>
                  <a:sysClr val="windowText" lastClr="000000"/>
                </a:solidFill>
              </a:rPr>
              <a:t>教</a:t>
            </a:r>
            <a:r>
              <a:rPr lang="zh-CN" altLang="en-US" sz="2800" kern="0" dirty="0">
                <a:solidFill>
                  <a:srgbClr val="FFFFFF"/>
                </a:solidFill>
              </a:rPr>
              <a:t>一</a:t>
            </a:r>
            <a:r>
              <a:rPr lang="zh-CN" altLang="en-US" sz="2800" kern="0" dirty="0" smtClean="0">
                <a:solidFill>
                  <a:sysClr val="windowText" lastClr="000000"/>
                </a:solidFill>
              </a:rPr>
              <a:t>授</a:t>
            </a:r>
          </a:p>
          <a:p>
            <a:pPr eaLnBrk="1" fontAlgn="auto" hangingPunct="1">
              <a:lnSpc>
                <a:spcPct val="80000"/>
              </a:lnSpc>
              <a:spcBef>
                <a:spcPts val="0"/>
              </a:spcBef>
              <a:spcAft>
                <a:spcPts val="0"/>
              </a:spcAft>
              <a:buClr>
                <a:schemeClr val="accent3"/>
              </a:buClr>
              <a:buFontTx/>
              <a:buNone/>
              <a:defRPr/>
            </a:pPr>
            <a:endParaRPr lang="en-US" altLang="zh-CN" sz="2800" kern="0" dirty="0" smtClean="0">
              <a:solidFill>
                <a:sysClr val="windowText" lastClr="000000"/>
              </a:solidFill>
            </a:endParaRPr>
          </a:p>
          <a:p>
            <a:pPr eaLnBrk="1" fontAlgn="auto" hangingPunct="1">
              <a:lnSpc>
                <a:spcPct val="80000"/>
              </a:lnSpc>
              <a:spcBef>
                <a:spcPts val="0"/>
              </a:spcBef>
              <a:spcAft>
                <a:spcPts val="0"/>
              </a:spcAft>
              <a:buClr>
                <a:schemeClr val="accent3"/>
              </a:buClr>
              <a:buFontTx/>
              <a:buNone/>
              <a:defRPr/>
            </a:pPr>
            <a:r>
              <a:rPr lang="zh-CN" altLang="en-US" sz="2800" kern="0" dirty="0" smtClean="0">
                <a:solidFill>
                  <a:sysClr val="windowText" lastClr="000000"/>
                </a:solidFill>
              </a:rPr>
              <a:t>研</a:t>
            </a:r>
            <a:r>
              <a:rPr lang="en-US" altLang="zh-CN" sz="2800" kern="0" dirty="0">
                <a:solidFill>
                  <a:srgbClr val="FFFFFF"/>
                </a:solidFill>
                <a:latin typeface="Consolas" pitchFamily="49" charset="0"/>
                <a:ea typeface="Gungsuh" pitchFamily="18" charset="-127"/>
              </a:rPr>
              <a:t> </a:t>
            </a:r>
            <a:r>
              <a:rPr lang="zh-CN" altLang="en-US" sz="2800" kern="0" dirty="0" smtClean="0">
                <a:solidFill>
                  <a:sysClr val="windowText" lastClr="000000"/>
                </a:solidFill>
              </a:rPr>
              <a:t>究</a:t>
            </a:r>
            <a:r>
              <a:rPr lang="en-US" altLang="zh-CN" sz="2800" kern="0" dirty="0" smtClean="0">
                <a:solidFill>
                  <a:srgbClr val="FFFFFF"/>
                </a:solidFill>
                <a:latin typeface="Consolas" pitchFamily="49" charset="0"/>
                <a:ea typeface="Gungsuh" pitchFamily="18" charset="-127"/>
              </a:rPr>
              <a:t> </a:t>
            </a:r>
            <a:r>
              <a:rPr lang="zh-CN" altLang="en-US" sz="2800" kern="0" dirty="0" smtClean="0">
                <a:solidFill>
                  <a:sysClr val="windowText" lastClr="000000"/>
                </a:solidFill>
              </a:rPr>
              <a:t>生：</a:t>
            </a:r>
            <a:r>
              <a:rPr lang="zh-CN" altLang="en-US" sz="2800" b="1" kern="0" dirty="0" smtClean="0">
                <a:solidFill>
                  <a:sysClr val="windowText" lastClr="000000"/>
                </a:solidFill>
                <a:effectLst>
                  <a:outerShdw blurRad="38100" dist="38100" dir="2700000" algn="tl">
                    <a:srgbClr val="C0C0C0"/>
                  </a:outerShdw>
                </a:effectLst>
              </a:rPr>
              <a:t>田   庚</a:t>
            </a:r>
            <a:r>
              <a:rPr lang="zh-CN" altLang="en-US" sz="2800" kern="0" dirty="0" smtClean="0">
                <a:solidFill>
                  <a:srgbClr val="FFFFFF"/>
                </a:solidFill>
              </a:rPr>
              <a:t>一一一一</a:t>
            </a:r>
          </a:p>
          <a:p>
            <a:pPr eaLnBrk="1" fontAlgn="auto" hangingPunct="1">
              <a:lnSpc>
                <a:spcPct val="80000"/>
              </a:lnSpc>
              <a:spcBef>
                <a:spcPts val="0"/>
              </a:spcBef>
              <a:spcAft>
                <a:spcPts val="0"/>
              </a:spcAft>
              <a:buClr>
                <a:schemeClr val="accent3"/>
              </a:buClr>
              <a:buFontTx/>
              <a:buNone/>
              <a:defRPr/>
            </a:pPr>
            <a:endParaRPr lang="zh-CN" altLang="en-US" sz="2800" kern="0" dirty="0" smtClean="0">
              <a:solidFill>
                <a:sysClr val="windowText" lastClr="000000"/>
              </a:solidFill>
            </a:endParaRPr>
          </a:p>
          <a:p>
            <a:pPr eaLnBrk="1" fontAlgn="auto" hangingPunct="1">
              <a:lnSpc>
                <a:spcPct val="80000"/>
              </a:lnSpc>
              <a:spcBef>
                <a:spcPts val="0"/>
              </a:spcBef>
              <a:spcAft>
                <a:spcPts val="0"/>
              </a:spcAft>
              <a:buClr>
                <a:schemeClr val="accent3"/>
              </a:buClr>
              <a:buFontTx/>
              <a:buNone/>
              <a:defRPr/>
            </a:pPr>
            <a:r>
              <a:rPr lang="en-US" altLang="zh-CN" sz="2800" kern="0" dirty="0" smtClean="0">
                <a:solidFill>
                  <a:sysClr val="windowText" lastClr="000000"/>
                </a:solidFill>
              </a:rPr>
              <a:t>2017 </a:t>
            </a:r>
            <a:r>
              <a:rPr lang="zh-CN" altLang="en-US" sz="2800" kern="0" dirty="0" smtClean="0">
                <a:solidFill>
                  <a:sysClr val="windowText" lastClr="000000"/>
                </a:solidFill>
              </a:rPr>
              <a:t>年 </a:t>
            </a:r>
            <a:r>
              <a:rPr lang="en-US" altLang="zh-CN" sz="2800" kern="0" dirty="0" smtClean="0">
                <a:solidFill>
                  <a:sysClr val="windowText" lastClr="000000"/>
                </a:solidFill>
              </a:rPr>
              <a:t>12 </a:t>
            </a:r>
            <a:r>
              <a:rPr lang="zh-CN" altLang="en-US" sz="2800" kern="0" dirty="0" smtClean="0">
                <a:solidFill>
                  <a:sysClr val="windowText" lastClr="000000"/>
                </a:solidFill>
              </a:rPr>
              <a:t>月</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716" y="479505"/>
            <a:ext cx="8229600" cy="845363"/>
          </a:xfrm>
        </p:spPr>
        <p:txBody>
          <a:bodyPr/>
          <a:lstStyle/>
          <a:p>
            <a:pPr algn="ctr"/>
            <a:r>
              <a:rPr lang="zh-CN" altLang="en-US" b="1" dirty="0" smtClean="0"/>
              <a:t>网络</a:t>
            </a:r>
            <a:r>
              <a:rPr lang="zh-CN" altLang="en-US" b="1" dirty="0"/>
              <a:t>流量异常检测概况</a:t>
            </a:r>
            <a:endParaRPr lang="zh-CN" altLang="en-US" dirty="0"/>
          </a:p>
        </p:txBody>
      </p:sp>
      <p:pic>
        <p:nvPicPr>
          <p:cNvPr id="4" name="图片 3"/>
          <p:cNvPicPr>
            <a:picLocks noChangeAspect="1"/>
          </p:cNvPicPr>
          <p:nvPr/>
        </p:nvPicPr>
        <p:blipFill>
          <a:blip r:embed="rId2"/>
          <a:stretch>
            <a:fillRect/>
          </a:stretch>
        </p:blipFill>
        <p:spPr>
          <a:xfrm>
            <a:off x="641218" y="2276872"/>
            <a:ext cx="7908595" cy="4446076"/>
          </a:xfrm>
          <a:prstGeom prst="rect">
            <a:avLst/>
          </a:prstGeom>
        </p:spPr>
      </p:pic>
      <p:sp>
        <p:nvSpPr>
          <p:cNvPr id="3" name="文本框 2"/>
          <p:cNvSpPr txBox="1"/>
          <p:nvPr/>
        </p:nvSpPr>
        <p:spPr>
          <a:xfrm>
            <a:off x="480716" y="1539260"/>
            <a:ext cx="5819475" cy="52322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smtClean="0">
                <a:solidFill>
                  <a:schemeClr val="accent6">
                    <a:lumMod val="50000"/>
                  </a:schemeClr>
                </a:solidFill>
                <a:latin typeface="+mn-ea"/>
                <a:ea typeface="+mn-ea"/>
              </a:rPr>
              <a:t>异常检测和入侵检测的关系</a:t>
            </a:r>
            <a:endParaRPr lang="zh-CN" altLang="en-US" sz="2800" b="1" dirty="0">
              <a:solidFill>
                <a:schemeClr val="accent6">
                  <a:lumMod val="50000"/>
                </a:schemeClr>
              </a:solidFill>
              <a:latin typeface="+mn-ea"/>
              <a:ea typeface="+mn-ea"/>
            </a:endParaRPr>
          </a:p>
        </p:txBody>
      </p:sp>
    </p:spTree>
    <p:extLst>
      <p:ext uri="{BB962C8B-B14F-4D97-AF65-F5344CB8AC3E}">
        <p14:creationId xmlns:p14="http://schemas.microsoft.com/office/powerpoint/2010/main" val="391946931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628650" y="641935"/>
            <a:ext cx="8191822" cy="994172"/>
          </a:xfrm>
        </p:spPr>
        <p:txBody>
          <a:bodyPr/>
          <a:lstStyle/>
          <a:p>
            <a:pPr algn="ctr"/>
            <a:r>
              <a:rPr lang="en-US" altLang="zh-CN" sz="3600" b="1" dirty="0">
                <a:solidFill>
                  <a:schemeClr val="accent6">
                    <a:lumMod val="50000"/>
                  </a:schemeClr>
                </a:solidFill>
              </a:rPr>
              <a:t>CEFF</a:t>
            </a:r>
            <a:r>
              <a:rPr lang="zh-CN" altLang="en-US" sz="3600" b="1" dirty="0" smtClean="0">
                <a:solidFill>
                  <a:schemeClr val="accent6">
                    <a:lumMod val="50000"/>
                  </a:schemeClr>
                </a:solidFill>
              </a:rPr>
              <a:t>基于</a:t>
            </a:r>
            <a:r>
              <a:rPr lang="en-US" altLang="zh-CN" sz="3600" b="1" dirty="0" smtClean="0">
                <a:solidFill>
                  <a:schemeClr val="accent6">
                    <a:lumMod val="50000"/>
                  </a:schemeClr>
                </a:solidFill>
              </a:rPr>
              <a:t>Spark</a:t>
            </a:r>
            <a:r>
              <a:rPr lang="zh-CN" altLang="en-US" sz="3600" b="1" dirty="0" smtClean="0">
                <a:solidFill>
                  <a:schemeClr val="accent6">
                    <a:lumMod val="50000"/>
                  </a:schemeClr>
                </a:solidFill>
              </a:rPr>
              <a:t> </a:t>
            </a:r>
            <a:r>
              <a:rPr lang="en-US" altLang="zh-CN" sz="3600" b="1" dirty="0">
                <a:solidFill>
                  <a:schemeClr val="accent6">
                    <a:lumMod val="50000"/>
                  </a:schemeClr>
                </a:solidFill>
              </a:rPr>
              <a:t>S</a:t>
            </a:r>
            <a:r>
              <a:rPr lang="en-US" altLang="zh-CN" sz="3600" b="1" dirty="0" smtClean="0">
                <a:solidFill>
                  <a:schemeClr val="accent6">
                    <a:lumMod val="50000"/>
                  </a:schemeClr>
                </a:solidFill>
              </a:rPr>
              <a:t>treaming</a:t>
            </a:r>
            <a:r>
              <a:rPr lang="zh-CN" altLang="en-US" sz="3600" b="1" dirty="0">
                <a:solidFill>
                  <a:schemeClr val="accent6">
                    <a:lumMod val="50000"/>
                  </a:schemeClr>
                </a:solidFill>
              </a:rPr>
              <a:t>的实现</a:t>
            </a:r>
            <a:endParaRPr lang="en-US" altLang="zh-CN" sz="3600" b="1" dirty="0">
              <a:solidFill>
                <a:schemeClr val="accent6">
                  <a:lumMod val="50000"/>
                </a:schemeClr>
              </a:solidFill>
            </a:endParaRPr>
          </a:p>
        </p:txBody>
      </p:sp>
      <p:pic>
        <p:nvPicPr>
          <p:cNvPr id="32" name="图片 31"/>
          <p:cNvPicPr>
            <a:picLocks noChangeAspect="1"/>
          </p:cNvPicPr>
          <p:nvPr/>
        </p:nvPicPr>
        <p:blipFill>
          <a:blip r:embed="rId3"/>
          <a:stretch>
            <a:fillRect/>
          </a:stretch>
        </p:blipFill>
        <p:spPr>
          <a:xfrm>
            <a:off x="628650" y="2936635"/>
            <a:ext cx="3764286" cy="2771429"/>
          </a:xfrm>
          <a:prstGeom prst="rect">
            <a:avLst/>
          </a:prstGeom>
        </p:spPr>
      </p:pic>
      <p:pic>
        <p:nvPicPr>
          <p:cNvPr id="33" name="图片 32"/>
          <p:cNvPicPr>
            <a:picLocks noChangeAspect="1"/>
          </p:cNvPicPr>
          <p:nvPr/>
        </p:nvPicPr>
        <p:blipFill>
          <a:blip r:embed="rId4"/>
          <a:stretch>
            <a:fillRect/>
          </a:stretch>
        </p:blipFill>
        <p:spPr>
          <a:xfrm>
            <a:off x="5027047" y="1764312"/>
            <a:ext cx="3378572" cy="4121429"/>
          </a:xfrm>
          <a:prstGeom prst="rect">
            <a:avLst/>
          </a:prstGeom>
        </p:spPr>
      </p:pic>
      <p:sp>
        <p:nvSpPr>
          <p:cNvPr id="5" name="矩形 4"/>
          <p:cNvSpPr/>
          <p:nvPr/>
        </p:nvSpPr>
        <p:spPr>
          <a:xfrm>
            <a:off x="772733" y="4187218"/>
            <a:ext cx="627844" cy="80415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2949" y="2050815"/>
            <a:ext cx="2791155" cy="461665"/>
          </a:xfrm>
          <a:prstGeom prst="rect">
            <a:avLst/>
          </a:prstGeom>
          <a:noFill/>
        </p:spPr>
        <p:txBody>
          <a:bodyPr wrap="square" rtlCol="0">
            <a:spAutoFit/>
          </a:bodyPr>
          <a:lstStyle/>
          <a:p>
            <a:r>
              <a:rPr lang="zh-CN" altLang="en-US" sz="2400" b="1" dirty="0" smtClean="0">
                <a:solidFill>
                  <a:schemeClr val="accent6">
                    <a:lumMod val="50000"/>
                  </a:schemeClr>
                </a:solidFill>
                <a:latin typeface="+mn-ea"/>
                <a:ea typeface="+mn-ea"/>
              </a:rPr>
              <a:t>数据集为</a:t>
            </a:r>
            <a:r>
              <a:rPr lang="en-US" altLang="zh-CN" sz="2400" b="1" dirty="0" err="1" smtClean="0">
                <a:solidFill>
                  <a:schemeClr val="accent6">
                    <a:lumMod val="50000"/>
                  </a:schemeClr>
                </a:solidFill>
                <a:latin typeface="+mn-ea"/>
                <a:ea typeface="+mn-ea"/>
              </a:rPr>
              <a:t>Dstream</a:t>
            </a:r>
            <a:endParaRPr lang="zh-CN" altLang="en-US" sz="2400" b="1" dirty="0">
              <a:solidFill>
                <a:schemeClr val="accent6">
                  <a:lumMod val="50000"/>
                </a:schemeClr>
              </a:solidFill>
              <a:latin typeface="+mn-ea"/>
              <a:ea typeface="+mn-ea"/>
            </a:endParaRPr>
          </a:p>
        </p:txBody>
      </p:sp>
    </p:spTree>
    <p:extLst>
      <p:ext uri="{BB962C8B-B14F-4D97-AF65-F5344CB8AC3E}">
        <p14:creationId xmlns:p14="http://schemas.microsoft.com/office/powerpoint/2010/main" val="11624988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有效流</a:t>
            </a:r>
            <a:r>
              <a:rPr lang="zh-CN" altLang="en-US" dirty="0" smtClean="0">
                <a:solidFill>
                  <a:schemeClr val="accent6">
                    <a:lumMod val="50000"/>
                  </a:schemeClr>
                </a:solidFill>
                <a:latin typeface="+mn-ea"/>
              </a:rPr>
              <a:t>特征实例对（</a:t>
            </a:r>
            <a:r>
              <a:rPr lang="en-US" altLang="zh-CN" dirty="0" smtClean="0">
                <a:solidFill>
                  <a:schemeClr val="accent6">
                    <a:lumMod val="50000"/>
                  </a:schemeClr>
                </a:solidFill>
                <a:latin typeface="+mn-ea"/>
              </a:rPr>
              <a:t>EFFIP</a:t>
            </a:r>
            <a:r>
              <a:rPr lang="zh-CN" altLang="en-US" dirty="0" smtClean="0">
                <a:solidFill>
                  <a:schemeClr val="accent6">
                    <a:lumMod val="50000"/>
                  </a:schemeClr>
                </a:solidFill>
                <a:latin typeface="+mn-ea"/>
              </a:rPr>
              <a:t>）</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smtClean="0">
                <a:solidFill>
                  <a:schemeClr val="accent6">
                    <a:lumMod val="50000"/>
                  </a:schemeClr>
                </a:solidFill>
                <a:latin typeface="+mn-ea"/>
              </a:rPr>
              <a:t>EFFIP</a:t>
            </a:r>
            <a:r>
              <a:rPr lang="zh-CN" altLang="en-US" dirty="0" smtClean="0">
                <a:solidFill>
                  <a:schemeClr val="accent6">
                    <a:lumMod val="50000"/>
                  </a:schemeClr>
                </a:solidFill>
                <a:latin typeface="+mn-ea"/>
              </a:rPr>
              <a:t>的</a:t>
            </a:r>
            <a:r>
              <a:rPr lang="zh-CN" altLang="en-US" dirty="0">
                <a:solidFill>
                  <a:schemeClr val="accent6">
                    <a:lumMod val="50000"/>
                  </a:schemeClr>
                </a:solidFill>
                <a:latin typeface="+mn-ea"/>
              </a:rPr>
              <a:t>异常检测和分类方法</a:t>
            </a:r>
            <a:r>
              <a:rPr lang="en-US" altLang="zh-CN" dirty="0">
                <a:solidFill>
                  <a:schemeClr val="accent6">
                    <a:lumMod val="50000"/>
                  </a:schemeClr>
                </a:solidFill>
                <a:latin typeface="+mn-ea"/>
              </a:rPr>
              <a:t>CEFF</a:t>
            </a:r>
          </a:p>
          <a:p>
            <a:pPr marL="623887" indent="-514350">
              <a:buFont typeface="+mj-lt"/>
              <a:buAutoNum type="arabicPeriod"/>
            </a:pPr>
            <a:r>
              <a:rPr lang="en-US" altLang="zh-CN" dirty="0">
                <a:solidFill>
                  <a:schemeClr val="accent6">
                    <a:lumMod val="50000"/>
                  </a:schemeClr>
                </a:solidFill>
                <a:latin typeface="+mn-ea"/>
              </a:rPr>
              <a:t>CEFF</a:t>
            </a: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Spark</a:t>
            </a:r>
            <a:r>
              <a:rPr lang="zh-CN" altLang="en-US" dirty="0">
                <a:solidFill>
                  <a:schemeClr val="accent6">
                    <a:lumMod val="50000"/>
                  </a:schemeClr>
                </a:solidFill>
                <a:latin typeface="+mn-ea"/>
              </a:rPr>
              <a:t>的实现</a:t>
            </a:r>
            <a:endParaRPr lang="en-US" altLang="zh-CN" dirty="0">
              <a:solidFill>
                <a:schemeClr val="accent6">
                  <a:lumMod val="50000"/>
                </a:schemeClr>
              </a:solidFill>
              <a:latin typeface="+mn-ea"/>
            </a:endParaRPr>
          </a:p>
          <a:p>
            <a:pPr marL="623887" indent="-514350">
              <a:buFont typeface="+mj-lt"/>
              <a:buAutoNum type="arabicPeriod"/>
            </a:pPr>
            <a:r>
              <a:rPr lang="en-US" altLang="zh-CN" dirty="0">
                <a:solidFill>
                  <a:srgbClr val="FF0000"/>
                </a:solidFill>
                <a:latin typeface="+mn-ea"/>
              </a:rPr>
              <a:t>CEFF</a:t>
            </a:r>
            <a:r>
              <a:rPr lang="zh-CN" altLang="en-US" dirty="0">
                <a:solidFill>
                  <a:srgbClr val="FF0000"/>
                </a:solidFill>
                <a:latin typeface="+mn-ea"/>
              </a:rPr>
              <a:t>方法评估</a:t>
            </a:r>
            <a:endParaRPr lang="en-US" altLang="zh-CN" dirty="0">
              <a:solidFill>
                <a:srgbClr val="FF0000"/>
              </a:solidFill>
              <a:latin typeface="+mn-ea"/>
            </a:endParaRPr>
          </a:p>
        </p:txBody>
      </p:sp>
      <p:sp>
        <p:nvSpPr>
          <p:cNvPr id="4" name="文本框 3"/>
          <p:cNvSpPr txBox="1"/>
          <p:nvPr/>
        </p:nvSpPr>
        <p:spPr>
          <a:xfrm>
            <a:off x="2247256" y="5791200"/>
            <a:ext cx="4670176" cy="461665"/>
          </a:xfrm>
          <a:prstGeom prst="rect">
            <a:avLst/>
          </a:prstGeom>
          <a:noFill/>
        </p:spPr>
        <p:txBody>
          <a:bodyPr wrap="square" rtlCol="0">
            <a:spAutoFit/>
          </a:bodyPr>
          <a:lstStyle/>
          <a:p>
            <a:pPr marL="87312" indent="-255588" algn="ctr" eaLnBrk="0" hangingPunct="0">
              <a:spcBef>
                <a:spcPts val="300"/>
              </a:spcBef>
              <a:buClr>
                <a:srgbClr val="A04DA3"/>
              </a:buClr>
              <a:buFont typeface="Georgia" panose="02040502050405020303" pitchFamily="18" charset="0"/>
              <a:buChar char="•"/>
            </a:pPr>
            <a:r>
              <a:rPr lang="en-US" altLang="zh-CN" sz="2400" b="1" dirty="0">
                <a:solidFill>
                  <a:schemeClr val="bg1">
                    <a:lumMod val="50000"/>
                  </a:schemeClr>
                </a:solidFill>
                <a:latin typeface="+mn-lt"/>
                <a:ea typeface="+mn-ea"/>
              </a:rPr>
              <a:t>ISCC 2017   Full Paper </a:t>
            </a:r>
            <a:endParaRPr lang="zh-CN" altLang="en-US" sz="2400" b="1" dirty="0">
              <a:solidFill>
                <a:schemeClr val="bg1">
                  <a:lumMod val="50000"/>
                </a:schemeClr>
              </a:solidFill>
              <a:latin typeface="+mn-lt"/>
              <a:ea typeface="+mn-ea"/>
            </a:endParaRPr>
          </a:p>
        </p:txBody>
      </p:sp>
      <p:sp>
        <p:nvSpPr>
          <p:cNvPr id="6" name="标题 8"/>
          <p:cNvSpPr txBox="1">
            <a:spLocks/>
          </p:cNvSpPr>
          <p:nvPr/>
        </p:nvSpPr>
        <p:spPr bwMode="auto">
          <a:xfrm>
            <a:off x="467544" y="589331"/>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smtClean="0">
                <a:solidFill>
                  <a:schemeClr val="accent6">
                    <a:lumMod val="50000"/>
                  </a:schemeClr>
                </a:solidFill>
              </a:rPr>
              <a:t>六、</a:t>
            </a:r>
            <a:r>
              <a:rPr lang="en-US" altLang="zh-CN" b="1" smtClean="0">
                <a:solidFill>
                  <a:schemeClr val="accent6">
                    <a:lumMod val="50000"/>
                  </a:schemeClr>
                </a:solidFill>
              </a:rPr>
              <a:t>EFFIP</a:t>
            </a:r>
            <a:r>
              <a:rPr lang="zh-CN" altLang="en-US" b="1" smtClean="0">
                <a:solidFill>
                  <a:schemeClr val="accent6">
                    <a:lumMod val="50000"/>
                  </a:schemeClr>
                </a:solidFill>
              </a:rPr>
              <a:t>及其流量异常检测方法</a:t>
            </a:r>
            <a:endParaRPr lang="zh-CN" altLang="en-US" b="1" dirty="0">
              <a:solidFill>
                <a:schemeClr val="accent6">
                  <a:lumMod val="50000"/>
                </a:schemeClr>
              </a:solidFill>
            </a:endParaRPr>
          </a:p>
        </p:txBody>
      </p:sp>
    </p:spTree>
    <p:extLst>
      <p:ext uri="{BB962C8B-B14F-4D97-AF65-F5344CB8AC3E}">
        <p14:creationId xmlns:p14="http://schemas.microsoft.com/office/powerpoint/2010/main" val="2400263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sz="quarter" idx="13"/>
          </p:nvPr>
        </p:nvSpPr>
        <p:spPr>
          <a:xfrm>
            <a:off x="683568" y="1924789"/>
            <a:ext cx="7772870" cy="4608512"/>
          </a:xfrm>
        </p:spPr>
        <p:txBody>
          <a:bodyPr>
            <a:normAutofit fontScale="92500" lnSpcReduction="10000"/>
          </a:bodyPr>
          <a:lstStyle/>
          <a:p>
            <a:pPr>
              <a:lnSpc>
                <a:spcPct val="150000"/>
              </a:lnSpc>
            </a:pPr>
            <a:r>
              <a:rPr lang="zh-CN" altLang="en-US" b="1" dirty="0" smtClean="0">
                <a:solidFill>
                  <a:schemeClr val="accent6">
                    <a:lumMod val="50000"/>
                  </a:schemeClr>
                </a:solidFill>
                <a:latin typeface="+mn-ea"/>
              </a:rPr>
              <a:t>评估目的：</a:t>
            </a:r>
            <a:endParaRPr lang="en-US" altLang="zh-CN" b="1" dirty="0" smtClean="0">
              <a:solidFill>
                <a:schemeClr val="accent6">
                  <a:lumMod val="50000"/>
                </a:schemeClr>
              </a:solidFill>
              <a:latin typeface="+mn-ea"/>
            </a:endParaRPr>
          </a:p>
          <a:p>
            <a:pPr lvl="1">
              <a:lnSpc>
                <a:spcPct val="150000"/>
              </a:lnSpc>
            </a:pPr>
            <a:r>
              <a:rPr lang="zh-CN" altLang="en-US" b="1" dirty="0" smtClean="0">
                <a:solidFill>
                  <a:srgbClr val="0070C0"/>
                </a:solidFill>
                <a:latin typeface="+mn-ea"/>
              </a:rPr>
              <a:t>对比基于熵的检测方法，验证</a:t>
            </a:r>
            <a:r>
              <a:rPr lang="en-US" altLang="zh-CN" b="1" dirty="0" smtClean="0">
                <a:solidFill>
                  <a:srgbClr val="0070C0"/>
                </a:solidFill>
                <a:latin typeface="+mn-ea"/>
              </a:rPr>
              <a:t>CEFF</a:t>
            </a:r>
            <a:r>
              <a:rPr lang="zh-CN" altLang="en-US" b="1" dirty="0" smtClean="0">
                <a:solidFill>
                  <a:srgbClr val="0070C0"/>
                </a:solidFill>
                <a:latin typeface="+mn-ea"/>
              </a:rPr>
              <a:t>方法的检测和分类效率</a:t>
            </a:r>
            <a:endParaRPr lang="en-US" altLang="zh-CN" b="1" dirty="0" smtClean="0">
              <a:solidFill>
                <a:srgbClr val="0070C0"/>
              </a:solidFill>
              <a:latin typeface="+mn-ea"/>
            </a:endParaRPr>
          </a:p>
          <a:p>
            <a:pPr>
              <a:lnSpc>
                <a:spcPct val="150000"/>
              </a:lnSpc>
            </a:pPr>
            <a:r>
              <a:rPr lang="zh-CN" altLang="en-US" b="1" dirty="0" smtClean="0">
                <a:solidFill>
                  <a:schemeClr val="accent6">
                    <a:lumMod val="50000"/>
                  </a:schemeClr>
                </a:solidFill>
                <a:latin typeface="+mn-ea"/>
              </a:rPr>
              <a:t>评估方法：</a:t>
            </a:r>
            <a:endParaRPr lang="en-US" altLang="zh-CN" b="1" dirty="0" smtClean="0">
              <a:solidFill>
                <a:schemeClr val="accent6">
                  <a:lumMod val="50000"/>
                </a:schemeClr>
              </a:solidFill>
              <a:latin typeface="+mn-ea"/>
            </a:endParaRPr>
          </a:p>
          <a:p>
            <a:pPr lvl="1">
              <a:lnSpc>
                <a:spcPct val="150000"/>
              </a:lnSpc>
            </a:pPr>
            <a:r>
              <a:rPr lang="zh-CN" altLang="en-US" b="1" dirty="0" smtClean="0">
                <a:solidFill>
                  <a:srgbClr val="0070C0"/>
                </a:solidFill>
                <a:latin typeface="+mn-ea"/>
              </a:rPr>
              <a:t>对比</a:t>
            </a:r>
            <a:r>
              <a:rPr lang="en-US" altLang="zh-CN" b="1" dirty="0" smtClean="0">
                <a:solidFill>
                  <a:srgbClr val="0070C0"/>
                </a:solidFill>
                <a:latin typeface="+mn-ea"/>
              </a:rPr>
              <a:t>CEFF</a:t>
            </a:r>
            <a:r>
              <a:rPr lang="zh-CN" altLang="en-US" b="1" dirty="0" smtClean="0">
                <a:solidFill>
                  <a:srgbClr val="0070C0"/>
                </a:solidFill>
                <a:latin typeface="+mn-ea"/>
              </a:rPr>
              <a:t>方法和基于</a:t>
            </a:r>
            <a:r>
              <a:rPr lang="en-US" altLang="zh-CN" b="1" dirty="0">
                <a:solidFill>
                  <a:srgbClr val="0070C0"/>
                </a:solidFill>
                <a:latin typeface="+mn-ea"/>
              </a:rPr>
              <a:t>Shannon</a:t>
            </a:r>
            <a:r>
              <a:rPr lang="zh-CN" altLang="en-US" b="1" dirty="0">
                <a:solidFill>
                  <a:srgbClr val="0070C0"/>
                </a:solidFill>
                <a:latin typeface="+mn-ea"/>
              </a:rPr>
              <a:t>熵的检测</a:t>
            </a:r>
            <a:r>
              <a:rPr lang="zh-CN" altLang="en-US" b="1" dirty="0" smtClean="0">
                <a:solidFill>
                  <a:srgbClr val="0070C0"/>
                </a:solidFill>
                <a:latin typeface="+mn-ea"/>
              </a:rPr>
              <a:t>方法的检测效果</a:t>
            </a:r>
            <a:endParaRPr lang="en-US" altLang="zh-CN" b="1" dirty="0" smtClean="0">
              <a:solidFill>
                <a:srgbClr val="0070C0"/>
              </a:solidFill>
              <a:latin typeface="+mn-ea"/>
            </a:endParaRPr>
          </a:p>
          <a:p>
            <a:pPr marL="365125" lvl="1" indent="-255588">
              <a:lnSpc>
                <a:spcPct val="150000"/>
              </a:lnSpc>
              <a:buClr>
                <a:srgbClr val="A04DA3"/>
              </a:buClr>
              <a:buFont typeface="Georgia" panose="02040502050405020303" pitchFamily="18" charset="0"/>
              <a:buChar char="•"/>
            </a:pPr>
            <a:r>
              <a:rPr lang="zh-CN" altLang="en-US" sz="2800" b="1" dirty="0" smtClean="0">
                <a:solidFill>
                  <a:schemeClr val="accent6">
                    <a:lumMod val="50000"/>
                  </a:schemeClr>
                </a:solidFill>
                <a:latin typeface="+mn-ea"/>
              </a:rPr>
              <a:t>检测过程</a:t>
            </a:r>
            <a:endParaRPr lang="en-US" altLang="zh-CN" sz="2800" b="1" dirty="0" smtClean="0">
              <a:solidFill>
                <a:schemeClr val="accent6">
                  <a:lumMod val="50000"/>
                </a:schemeClr>
              </a:solidFill>
              <a:latin typeface="+mn-ea"/>
            </a:endParaRPr>
          </a:p>
          <a:p>
            <a:pPr lvl="1">
              <a:lnSpc>
                <a:spcPct val="150000"/>
              </a:lnSpc>
            </a:pPr>
            <a:r>
              <a:rPr lang="zh-CN" altLang="en-US" b="1" dirty="0" smtClean="0">
                <a:solidFill>
                  <a:srgbClr val="0070C0"/>
                </a:solidFill>
                <a:latin typeface="+mn-ea"/>
              </a:rPr>
              <a:t>训练</a:t>
            </a:r>
            <a:r>
              <a:rPr lang="en-US" altLang="zh-CN" b="1" dirty="0">
                <a:solidFill>
                  <a:srgbClr val="0070C0"/>
                </a:solidFill>
                <a:latin typeface="+mn-ea"/>
              </a:rPr>
              <a:t>+</a:t>
            </a:r>
            <a:r>
              <a:rPr lang="zh-CN" altLang="en-US" b="1" dirty="0">
                <a:solidFill>
                  <a:srgbClr val="0070C0"/>
                </a:solidFill>
                <a:latin typeface="+mn-ea"/>
              </a:rPr>
              <a:t>检测</a:t>
            </a:r>
            <a:endParaRPr lang="en-US" altLang="zh-CN" b="1" dirty="0">
              <a:solidFill>
                <a:srgbClr val="0070C0"/>
              </a:solidFill>
              <a:latin typeface="+mn-ea"/>
            </a:endParaRPr>
          </a:p>
          <a:p>
            <a:pPr marL="171450" lvl="1">
              <a:spcBef>
                <a:spcPts val="750"/>
              </a:spcBef>
            </a:pPr>
            <a:endParaRPr lang="en-US" altLang="zh-CN" sz="2100" dirty="0"/>
          </a:p>
          <a:p>
            <a:pPr marL="342900" lvl="1" indent="0">
              <a:buNone/>
            </a:pPr>
            <a:endParaRPr lang="en-US" altLang="zh-CN" sz="2100" dirty="0"/>
          </a:p>
        </p:txBody>
      </p:sp>
      <p:sp>
        <p:nvSpPr>
          <p:cNvPr id="4" name="灯片编号占位符 3"/>
          <p:cNvSpPr>
            <a:spLocks noGrp="1"/>
          </p:cNvSpPr>
          <p:nvPr>
            <p:ph type="sldNum" sz="quarter" idx="12"/>
          </p:nvPr>
        </p:nvSpPr>
        <p:spPr/>
        <p:txBody>
          <a:bodyPr/>
          <a:lstStyle/>
          <a:p>
            <a:pPr>
              <a:defRPr/>
            </a:pPr>
            <a:fld id="{0A06BFDF-E808-4E42-A914-B63417185B6A}" type="slidenum">
              <a:rPr lang="zh-CN" altLang="en-US"/>
              <a:pPr>
                <a:defRPr/>
              </a:pPr>
              <a:t>102</a:t>
            </a:fld>
            <a:endParaRPr lang="zh-CN" altLang="en-US" dirty="0"/>
          </a:p>
        </p:txBody>
      </p:sp>
      <p:sp>
        <p:nvSpPr>
          <p:cNvPr id="7" name="标题 1"/>
          <p:cNvSpPr>
            <a:spLocks noGrp="1"/>
          </p:cNvSpPr>
          <p:nvPr>
            <p:ph type="title"/>
          </p:nvPr>
        </p:nvSpPr>
        <p:spPr>
          <a:xfrm>
            <a:off x="456965" y="620688"/>
            <a:ext cx="8229600" cy="1066800"/>
          </a:xfrm>
        </p:spPr>
        <p:txBody>
          <a:bodyPr/>
          <a:lstStyle/>
          <a:p>
            <a:pPr marL="109537" algn="ctr">
              <a:defRPr/>
            </a:pPr>
            <a:r>
              <a:rPr lang="en-US" altLang="zh-CN" b="1" dirty="0" smtClean="0">
                <a:solidFill>
                  <a:schemeClr val="accent6">
                    <a:lumMod val="50000"/>
                  </a:schemeClr>
                </a:solidFill>
                <a:latin typeface="+mn-ea"/>
                <a:ea typeface="+mn-ea"/>
              </a:rPr>
              <a:t>CEFF</a:t>
            </a:r>
            <a:r>
              <a:rPr lang="zh-CN" altLang="en-US" b="1" dirty="0" smtClean="0">
                <a:solidFill>
                  <a:schemeClr val="accent6">
                    <a:lumMod val="50000"/>
                  </a:schemeClr>
                </a:solidFill>
                <a:latin typeface="+mn-ea"/>
                <a:ea typeface="+mn-ea"/>
              </a:rPr>
              <a:t>方法评估</a:t>
            </a:r>
            <a:endParaRPr lang="en-US" altLang="zh-CN" b="1" dirty="0">
              <a:solidFill>
                <a:schemeClr val="accent6">
                  <a:lumMod val="50000"/>
                </a:schemeClr>
              </a:solidFill>
              <a:latin typeface="+mn-ea"/>
              <a:ea typeface="+mn-ea"/>
            </a:endParaRPr>
          </a:p>
        </p:txBody>
      </p:sp>
    </p:spTree>
    <p:extLst>
      <p:ext uri="{BB962C8B-B14F-4D97-AF65-F5344CB8AC3E}">
        <p14:creationId xmlns:p14="http://schemas.microsoft.com/office/powerpoint/2010/main" val="3340476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476672"/>
            <a:ext cx="8229600" cy="1066800"/>
          </a:xfrm>
        </p:spPr>
        <p:txBody>
          <a:bodyPr/>
          <a:lstStyle/>
          <a:p>
            <a:pPr algn="ctr"/>
            <a:r>
              <a:rPr lang="en-US" altLang="zh-CN" b="1" dirty="0" smtClean="0"/>
              <a:t>CEFF</a:t>
            </a:r>
            <a:r>
              <a:rPr lang="zh-CN" altLang="en-US" b="1" dirty="0" smtClean="0"/>
              <a:t>方法评估</a:t>
            </a:r>
            <a:endParaRPr lang="zh-CN" altLang="en-US" b="1" dirty="0"/>
          </a:p>
        </p:txBody>
      </p:sp>
      <p:sp>
        <p:nvSpPr>
          <p:cNvPr id="4" name="内容占位符 2"/>
          <p:cNvSpPr txBox="1">
            <a:spLocks/>
          </p:cNvSpPr>
          <p:nvPr/>
        </p:nvSpPr>
        <p:spPr bwMode="auto">
          <a:xfrm>
            <a:off x="685330" y="2420888"/>
            <a:ext cx="7772870" cy="380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zh-CN" altLang="en-US" b="1" dirty="0" smtClean="0">
                <a:solidFill>
                  <a:schemeClr val="accent6">
                    <a:lumMod val="50000"/>
                  </a:schemeClr>
                </a:solidFill>
                <a:latin typeface="+mn-ea"/>
              </a:rPr>
              <a:t>具体评估场景</a:t>
            </a:r>
            <a:endParaRPr lang="en-US" altLang="zh-CN" dirty="0" smtClean="0"/>
          </a:p>
          <a:p>
            <a:pPr marL="1217613" lvl="2" indent="-514350">
              <a:buFont typeface="+mj-lt"/>
              <a:buAutoNum type="arabicPeriod"/>
            </a:pPr>
            <a:r>
              <a:rPr lang="zh-CN" altLang="en-US" sz="2600" dirty="0">
                <a:solidFill>
                  <a:srgbClr val="002060"/>
                </a:solidFill>
              </a:rPr>
              <a:t>电信实际流量检测</a:t>
            </a:r>
            <a:endParaRPr lang="en-US" altLang="zh-CN" sz="2600" dirty="0">
              <a:solidFill>
                <a:srgbClr val="002060"/>
              </a:solidFill>
            </a:endParaRPr>
          </a:p>
          <a:p>
            <a:pPr marL="1217613" lvl="2" indent="-514350">
              <a:buFont typeface="+mj-lt"/>
              <a:buAutoNum type="arabicPeriod"/>
            </a:pPr>
            <a:r>
              <a:rPr lang="zh-CN" altLang="en-US" sz="2600" dirty="0" smtClean="0">
                <a:solidFill>
                  <a:srgbClr val="002060"/>
                </a:solidFill>
              </a:rPr>
              <a:t>在实际流量中注入异常</a:t>
            </a:r>
            <a:endParaRPr lang="en-US" altLang="zh-CN" sz="2600" dirty="0" smtClean="0">
              <a:solidFill>
                <a:srgbClr val="002060"/>
              </a:solidFill>
            </a:endParaRPr>
          </a:p>
          <a:p>
            <a:pPr marL="1436688" lvl="3" indent="-457200">
              <a:buFont typeface="+mj-ea"/>
              <a:buAutoNum type="circleNumDbPlain"/>
            </a:pPr>
            <a:r>
              <a:rPr lang="zh-CN" altLang="en-US" dirty="0" smtClean="0"/>
              <a:t>不同种类异常（</a:t>
            </a:r>
            <a:r>
              <a:rPr lang="en-US" altLang="zh-CN" dirty="0" smtClean="0"/>
              <a:t>6</a:t>
            </a:r>
            <a:r>
              <a:rPr lang="zh-CN" altLang="en-US" dirty="0" smtClean="0"/>
              <a:t>种）</a:t>
            </a:r>
            <a:endParaRPr lang="en-US" altLang="zh-CN" dirty="0" smtClean="0"/>
          </a:p>
          <a:p>
            <a:pPr marL="1436688" lvl="3" indent="-457200">
              <a:buFont typeface="+mj-ea"/>
              <a:buAutoNum type="circleNumDbPlain"/>
            </a:pPr>
            <a:r>
              <a:rPr lang="zh-CN" altLang="en-US" dirty="0" smtClean="0"/>
              <a:t>不同攻击规模（</a:t>
            </a:r>
            <a:r>
              <a:rPr lang="en-US" altLang="zh-CN" dirty="0" smtClean="0"/>
              <a:t>4</a:t>
            </a:r>
            <a:r>
              <a:rPr lang="zh-CN" altLang="en-US" dirty="0" smtClean="0"/>
              <a:t>种）</a:t>
            </a:r>
            <a:endParaRPr lang="en-US" altLang="zh-CN" dirty="0" smtClean="0"/>
          </a:p>
          <a:p>
            <a:pPr marL="1436688" lvl="3" indent="-457200">
              <a:buFont typeface="+mj-ea"/>
              <a:buAutoNum type="circleNumDbPlain"/>
            </a:pPr>
            <a:r>
              <a:rPr lang="zh-CN" altLang="en-US" dirty="0"/>
              <a:t>相同</a:t>
            </a:r>
            <a:r>
              <a:rPr lang="zh-CN" altLang="en-US" dirty="0" smtClean="0"/>
              <a:t>攻击规模的每类异常（</a:t>
            </a:r>
            <a:r>
              <a:rPr lang="en-US" altLang="zh-CN" dirty="0" smtClean="0"/>
              <a:t>10</a:t>
            </a:r>
            <a:r>
              <a:rPr lang="zh-CN" altLang="en-US" dirty="0" smtClean="0"/>
              <a:t>个）</a:t>
            </a:r>
            <a:endParaRPr lang="en-US" altLang="zh-CN" dirty="0" smtClean="0"/>
          </a:p>
        </p:txBody>
      </p:sp>
    </p:spTree>
    <p:extLst>
      <p:ext uri="{BB962C8B-B14F-4D97-AF65-F5344CB8AC3E}">
        <p14:creationId xmlns:p14="http://schemas.microsoft.com/office/powerpoint/2010/main" val="5410768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6965" y="476672"/>
            <a:ext cx="8229600" cy="1066800"/>
          </a:xfrm>
        </p:spPr>
        <p:txBody>
          <a:bodyPr/>
          <a:lstStyle/>
          <a:p>
            <a:pPr algn="ctr"/>
            <a:r>
              <a:rPr lang="en-US" altLang="zh-CN" b="1" dirty="0" smtClean="0"/>
              <a:t>CEFF</a:t>
            </a:r>
            <a:r>
              <a:rPr lang="zh-CN" altLang="en-US" b="1" dirty="0" smtClean="0"/>
              <a:t>方法评估</a:t>
            </a:r>
            <a:endParaRPr lang="zh-CN" altLang="en-US" b="1" dirty="0"/>
          </a:p>
        </p:txBody>
      </p:sp>
      <p:pic>
        <p:nvPicPr>
          <p:cNvPr id="2" name="图片 1"/>
          <p:cNvPicPr>
            <a:picLocks noChangeAspect="1"/>
          </p:cNvPicPr>
          <p:nvPr/>
        </p:nvPicPr>
        <p:blipFill>
          <a:blip r:embed="rId3"/>
          <a:stretch>
            <a:fillRect/>
          </a:stretch>
        </p:blipFill>
        <p:spPr>
          <a:xfrm>
            <a:off x="1547664" y="1535088"/>
            <a:ext cx="5742857" cy="4390476"/>
          </a:xfrm>
          <a:prstGeom prst="rect">
            <a:avLst/>
          </a:prstGeom>
        </p:spPr>
      </p:pic>
      <p:sp>
        <p:nvSpPr>
          <p:cNvPr id="5" name="文本框 4"/>
          <p:cNvSpPr txBox="1"/>
          <p:nvPr/>
        </p:nvSpPr>
        <p:spPr>
          <a:xfrm>
            <a:off x="3167609" y="6093296"/>
            <a:ext cx="2808312" cy="461665"/>
          </a:xfrm>
          <a:prstGeom prst="rect">
            <a:avLst/>
          </a:prstGeom>
          <a:noFill/>
        </p:spPr>
        <p:txBody>
          <a:bodyPr wrap="square" rtlCol="0">
            <a:spAutoFit/>
          </a:bodyPr>
          <a:lstStyle/>
          <a:p>
            <a:pPr algn="ctr"/>
            <a:r>
              <a:rPr lang="zh-CN" altLang="en-US" sz="2400" dirty="0" smtClean="0">
                <a:solidFill>
                  <a:schemeClr val="accent6">
                    <a:lumMod val="50000"/>
                  </a:schemeClr>
                </a:solidFill>
                <a:latin typeface="+mn-ea"/>
                <a:ea typeface="+mn-ea"/>
              </a:rPr>
              <a:t>电信实际流量</a:t>
            </a:r>
            <a:endParaRPr lang="zh-CN" altLang="en-US" sz="2400" dirty="0">
              <a:solidFill>
                <a:schemeClr val="accent6">
                  <a:lumMod val="50000"/>
                </a:schemeClr>
              </a:solidFill>
              <a:latin typeface="+mn-ea"/>
              <a:ea typeface="+mn-ea"/>
            </a:endParaRPr>
          </a:p>
        </p:txBody>
      </p:sp>
    </p:spTree>
    <p:extLst>
      <p:ext uri="{BB962C8B-B14F-4D97-AF65-F5344CB8AC3E}">
        <p14:creationId xmlns:p14="http://schemas.microsoft.com/office/powerpoint/2010/main" val="17481018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85330" y="1649353"/>
            <a:ext cx="7772870" cy="557851"/>
          </a:xfrm>
        </p:spPr>
        <p:txBody>
          <a:bodyPr>
            <a:normAutofit/>
          </a:bodyPr>
          <a:lstStyle/>
          <a:p>
            <a:r>
              <a:rPr lang="zh-CN" altLang="en-US" b="1" dirty="0">
                <a:solidFill>
                  <a:schemeClr val="accent6">
                    <a:lumMod val="50000"/>
                  </a:schemeClr>
                </a:solidFill>
              </a:rPr>
              <a:t>实际流量检测</a:t>
            </a:r>
            <a:endParaRPr lang="en-US" altLang="zh-CN" b="1" dirty="0">
              <a:solidFill>
                <a:schemeClr val="accent6">
                  <a:lumMod val="50000"/>
                </a:schemeClr>
              </a:solidFill>
            </a:endParaRPr>
          </a:p>
        </p:txBody>
      </p:sp>
      <p:pic>
        <p:nvPicPr>
          <p:cNvPr id="6" name="图片 5"/>
          <p:cNvPicPr>
            <a:picLocks noChangeAspect="1"/>
          </p:cNvPicPr>
          <p:nvPr/>
        </p:nvPicPr>
        <p:blipFill>
          <a:blip r:embed="rId2"/>
          <a:stretch>
            <a:fillRect/>
          </a:stretch>
        </p:blipFill>
        <p:spPr>
          <a:xfrm>
            <a:off x="1556474" y="2364093"/>
            <a:ext cx="6030582" cy="3135136"/>
          </a:xfrm>
          <a:prstGeom prst="rect">
            <a:avLst/>
          </a:prstGeom>
        </p:spPr>
      </p:pic>
      <p:sp>
        <p:nvSpPr>
          <p:cNvPr id="7" name="标题 1"/>
          <p:cNvSpPr>
            <a:spLocks noGrp="1"/>
          </p:cNvSpPr>
          <p:nvPr>
            <p:ph type="title"/>
          </p:nvPr>
        </p:nvSpPr>
        <p:spPr>
          <a:xfrm>
            <a:off x="456965" y="476672"/>
            <a:ext cx="8229600" cy="1066800"/>
          </a:xfrm>
        </p:spPr>
        <p:txBody>
          <a:bodyPr/>
          <a:lstStyle/>
          <a:p>
            <a:pPr algn="ctr"/>
            <a:r>
              <a:rPr lang="en-US" altLang="zh-CN" b="1" dirty="0" smtClean="0"/>
              <a:t>CEFF</a:t>
            </a:r>
            <a:r>
              <a:rPr lang="zh-CN" altLang="en-US" b="1" dirty="0" smtClean="0"/>
              <a:t>方法评估</a:t>
            </a:r>
            <a:endParaRPr lang="zh-CN" altLang="en-US" b="1" dirty="0"/>
          </a:p>
        </p:txBody>
      </p:sp>
      <p:sp>
        <p:nvSpPr>
          <p:cNvPr id="5" name="文本框 4"/>
          <p:cNvSpPr txBox="1"/>
          <p:nvPr/>
        </p:nvSpPr>
        <p:spPr>
          <a:xfrm>
            <a:off x="3095601" y="5656118"/>
            <a:ext cx="2952328" cy="830997"/>
          </a:xfrm>
          <a:prstGeom prst="rect">
            <a:avLst/>
          </a:prstGeom>
          <a:noFill/>
        </p:spPr>
        <p:txBody>
          <a:bodyPr wrap="square" rtlCol="0">
            <a:spAutoFit/>
          </a:bodyPr>
          <a:lstStyle/>
          <a:p>
            <a:r>
              <a:rPr lang="en-US" altLang="zh-CN" sz="2400" dirty="0" smtClean="0">
                <a:solidFill>
                  <a:srgbClr val="0070C0"/>
                </a:solidFill>
              </a:rPr>
              <a:t>CEFF</a:t>
            </a:r>
            <a:r>
              <a:rPr lang="zh-CN" altLang="en-US" sz="2400" dirty="0" smtClean="0">
                <a:solidFill>
                  <a:srgbClr val="0070C0"/>
                </a:solidFill>
              </a:rPr>
              <a:t>方法明显优于基于香农熵的检测方法</a:t>
            </a:r>
            <a:endParaRPr lang="zh-CN" altLang="en-US" sz="2400" dirty="0">
              <a:solidFill>
                <a:srgbClr val="0070C0"/>
              </a:solidFill>
            </a:endParaRPr>
          </a:p>
        </p:txBody>
      </p:sp>
    </p:spTree>
    <p:extLst>
      <p:ext uri="{BB962C8B-B14F-4D97-AF65-F5344CB8AC3E}">
        <p14:creationId xmlns:p14="http://schemas.microsoft.com/office/powerpoint/2010/main" val="259935220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45565" y="1514912"/>
            <a:ext cx="7772870" cy="557851"/>
          </a:xfrm>
        </p:spPr>
        <p:txBody>
          <a:bodyPr>
            <a:normAutofit/>
          </a:bodyPr>
          <a:lstStyle/>
          <a:p>
            <a:r>
              <a:rPr lang="zh-CN" altLang="en-US" b="1" dirty="0">
                <a:solidFill>
                  <a:schemeClr val="accent6">
                    <a:lumMod val="50000"/>
                  </a:schemeClr>
                </a:solidFill>
              </a:rPr>
              <a:t>注入异常</a:t>
            </a:r>
            <a:r>
              <a:rPr lang="zh-CN" altLang="en-US" b="1" dirty="0">
                <a:solidFill>
                  <a:srgbClr val="FF0000"/>
                </a:solidFill>
              </a:rPr>
              <a:t>检测</a:t>
            </a:r>
            <a:endParaRPr lang="en-US" altLang="zh-CN" b="1" dirty="0">
              <a:solidFill>
                <a:srgbClr val="FF0000"/>
              </a:solidFill>
            </a:endParaRPr>
          </a:p>
        </p:txBody>
      </p:sp>
      <p:pic>
        <p:nvPicPr>
          <p:cNvPr id="5" name="图片 4"/>
          <p:cNvPicPr>
            <a:picLocks noChangeAspect="1"/>
          </p:cNvPicPr>
          <p:nvPr/>
        </p:nvPicPr>
        <p:blipFill>
          <a:blip r:embed="rId2"/>
          <a:stretch>
            <a:fillRect/>
          </a:stretch>
        </p:blipFill>
        <p:spPr>
          <a:xfrm>
            <a:off x="1356779" y="2243371"/>
            <a:ext cx="5375461" cy="4105667"/>
          </a:xfrm>
          <a:prstGeom prst="rect">
            <a:avLst/>
          </a:prstGeom>
        </p:spPr>
      </p:pic>
      <p:sp>
        <p:nvSpPr>
          <p:cNvPr id="4" name="文本框 3"/>
          <p:cNvSpPr txBox="1"/>
          <p:nvPr/>
        </p:nvSpPr>
        <p:spPr>
          <a:xfrm>
            <a:off x="6156176" y="2996952"/>
            <a:ext cx="2952328" cy="3046988"/>
          </a:xfrm>
          <a:prstGeom prst="rect">
            <a:avLst/>
          </a:prstGeom>
          <a:noFill/>
        </p:spPr>
        <p:txBody>
          <a:bodyPr wrap="square" rtlCol="0">
            <a:spAutoFit/>
          </a:bodyPr>
          <a:lstStyle/>
          <a:p>
            <a:r>
              <a:rPr lang="en-US" altLang="zh-CN" sz="2400" dirty="0" smtClean="0">
                <a:solidFill>
                  <a:srgbClr val="0070C0"/>
                </a:solidFill>
              </a:rPr>
              <a:t>1</a:t>
            </a:r>
            <a:r>
              <a:rPr lang="zh-CN" altLang="en-US" sz="2400" dirty="0" smtClean="0">
                <a:solidFill>
                  <a:srgbClr val="0070C0"/>
                </a:solidFill>
              </a:rPr>
              <a:t>、异常规模对</a:t>
            </a:r>
            <a:r>
              <a:rPr lang="en-US" altLang="zh-CN" sz="2400" dirty="0" smtClean="0">
                <a:solidFill>
                  <a:srgbClr val="0070C0"/>
                </a:solidFill>
              </a:rPr>
              <a:t>CEFF</a:t>
            </a:r>
            <a:r>
              <a:rPr lang="zh-CN" altLang="en-US" sz="2400" dirty="0" smtClean="0">
                <a:solidFill>
                  <a:srgbClr val="0070C0"/>
                </a:solidFill>
              </a:rPr>
              <a:t>无影响，而基于香农熵</a:t>
            </a:r>
            <a:r>
              <a:rPr lang="zh-CN" altLang="en-US" sz="2400" dirty="0">
                <a:solidFill>
                  <a:srgbClr val="0070C0"/>
                </a:solidFill>
              </a:rPr>
              <a:t>的方法对于规模小的流量异常漏报</a:t>
            </a:r>
            <a:r>
              <a:rPr lang="zh-CN" altLang="en-US" sz="2400" dirty="0" smtClean="0">
                <a:solidFill>
                  <a:srgbClr val="0070C0"/>
                </a:solidFill>
              </a:rPr>
              <a:t>率较高</a:t>
            </a:r>
            <a:endParaRPr lang="en-US" altLang="zh-CN" sz="2400" dirty="0" smtClean="0">
              <a:solidFill>
                <a:srgbClr val="0070C0"/>
              </a:solidFill>
            </a:endParaRPr>
          </a:p>
          <a:p>
            <a:r>
              <a:rPr lang="en-US" altLang="zh-CN" sz="2400" dirty="0" smtClean="0">
                <a:solidFill>
                  <a:srgbClr val="0070C0"/>
                </a:solidFill>
              </a:rPr>
              <a:t>2</a:t>
            </a:r>
            <a:r>
              <a:rPr lang="zh-CN" altLang="en-US" sz="2400" dirty="0" smtClean="0">
                <a:solidFill>
                  <a:srgbClr val="0070C0"/>
                </a:solidFill>
              </a:rPr>
              <a:t>、</a:t>
            </a:r>
            <a:r>
              <a:rPr lang="en-US" altLang="zh-CN" sz="2400" dirty="0" smtClean="0">
                <a:solidFill>
                  <a:srgbClr val="0070C0"/>
                </a:solidFill>
              </a:rPr>
              <a:t>CEFF</a:t>
            </a:r>
            <a:r>
              <a:rPr lang="zh-CN" altLang="en-US" sz="2400" dirty="0" smtClean="0">
                <a:solidFill>
                  <a:srgbClr val="0070C0"/>
                </a:solidFill>
              </a:rPr>
              <a:t>方法明显优于基于香农熵的检测方法</a:t>
            </a:r>
            <a:endParaRPr lang="zh-CN" altLang="en-US" sz="2400" dirty="0">
              <a:solidFill>
                <a:srgbClr val="0070C0"/>
              </a:solidFill>
            </a:endParaRPr>
          </a:p>
        </p:txBody>
      </p:sp>
      <p:sp>
        <p:nvSpPr>
          <p:cNvPr id="7" name="标题 1"/>
          <p:cNvSpPr>
            <a:spLocks noGrp="1"/>
          </p:cNvSpPr>
          <p:nvPr>
            <p:ph type="title"/>
          </p:nvPr>
        </p:nvSpPr>
        <p:spPr>
          <a:xfrm>
            <a:off x="456965" y="476672"/>
            <a:ext cx="8229600" cy="1066800"/>
          </a:xfrm>
        </p:spPr>
        <p:txBody>
          <a:bodyPr/>
          <a:lstStyle/>
          <a:p>
            <a:pPr algn="ctr"/>
            <a:r>
              <a:rPr lang="en-US" altLang="zh-CN" b="1" dirty="0" smtClean="0"/>
              <a:t>CEFF</a:t>
            </a:r>
            <a:r>
              <a:rPr lang="zh-CN" altLang="en-US" b="1" dirty="0" smtClean="0"/>
              <a:t>方法评估</a:t>
            </a:r>
            <a:endParaRPr lang="zh-CN" altLang="en-US" b="1" dirty="0"/>
          </a:p>
        </p:txBody>
      </p:sp>
      <p:sp>
        <p:nvSpPr>
          <p:cNvPr id="2" name="文本框 1"/>
          <p:cNvSpPr txBox="1"/>
          <p:nvPr/>
        </p:nvSpPr>
        <p:spPr>
          <a:xfrm>
            <a:off x="827584" y="5373216"/>
            <a:ext cx="1080120" cy="461665"/>
          </a:xfrm>
          <a:prstGeom prst="rect">
            <a:avLst/>
          </a:prstGeom>
          <a:noFill/>
        </p:spPr>
        <p:txBody>
          <a:bodyPr wrap="square" rtlCol="0">
            <a:spAutoFit/>
          </a:bodyPr>
          <a:lstStyle/>
          <a:p>
            <a:r>
              <a:rPr lang="en-US" altLang="zh-CN" sz="2400" dirty="0" smtClean="0">
                <a:solidFill>
                  <a:srgbClr val="FF0000"/>
                </a:solidFill>
                <a:latin typeface="+mn-ea"/>
                <a:ea typeface="+mn-ea"/>
              </a:rPr>
              <a:t>CEFF</a:t>
            </a:r>
            <a:endParaRPr lang="zh-CN" altLang="en-US" sz="2400" dirty="0">
              <a:solidFill>
                <a:srgbClr val="FF0000"/>
              </a:solidFill>
              <a:latin typeface="+mn-ea"/>
              <a:ea typeface="+mn-ea"/>
            </a:endParaRPr>
          </a:p>
        </p:txBody>
      </p:sp>
      <p:sp>
        <p:nvSpPr>
          <p:cNvPr id="6" name="文本框 5"/>
          <p:cNvSpPr txBox="1"/>
          <p:nvPr/>
        </p:nvSpPr>
        <p:spPr>
          <a:xfrm>
            <a:off x="444110" y="3904530"/>
            <a:ext cx="432048" cy="1200329"/>
          </a:xfrm>
          <a:prstGeom prst="rect">
            <a:avLst/>
          </a:prstGeom>
          <a:noFill/>
        </p:spPr>
        <p:txBody>
          <a:bodyPr wrap="square" rtlCol="0">
            <a:spAutoFit/>
          </a:bodyPr>
          <a:lstStyle/>
          <a:p>
            <a:r>
              <a:rPr lang="zh-CN" altLang="en-US" sz="2400" dirty="0" smtClean="0">
                <a:solidFill>
                  <a:srgbClr val="0070C0"/>
                </a:solidFill>
                <a:latin typeface="+mn-ea"/>
                <a:ea typeface="+mn-ea"/>
              </a:rPr>
              <a:t>漏报率</a:t>
            </a:r>
            <a:endParaRPr lang="zh-CN" altLang="en-US" sz="2400" dirty="0">
              <a:solidFill>
                <a:srgbClr val="0070C0"/>
              </a:solidFill>
              <a:latin typeface="+mn-ea"/>
              <a:ea typeface="+mn-ea"/>
            </a:endParaRPr>
          </a:p>
        </p:txBody>
      </p:sp>
      <p:sp>
        <p:nvSpPr>
          <p:cNvPr id="8" name="文本框 7"/>
          <p:cNvSpPr txBox="1"/>
          <p:nvPr/>
        </p:nvSpPr>
        <p:spPr>
          <a:xfrm>
            <a:off x="482157" y="3174508"/>
            <a:ext cx="1666763" cy="461665"/>
          </a:xfrm>
          <a:prstGeom prst="rect">
            <a:avLst/>
          </a:prstGeom>
          <a:noFill/>
        </p:spPr>
        <p:txBody>
          <a:bodyPr wrap="square" rtlCol="0">
            <a:spAutoFit/>
          </a:bodyPr>
          <a:lstStyle/>
          <a:p>
            <a:r>
              <a:rPr lang="en-US" altLang="zh-CN" sz="2400" dirty="0">
                <a:solidFill>
                  <a:srgbClr val="FF0000"/>
                </a:solidFill>
                <a:latin typeface="+mn-ea"/>
                <a:ea typeface="+mn-ea"/>
              </a:rPr>
              <a:t>Shannon</a:t>
            </a:r>
            <a:endParaRPr lang="zh-CN" altLang="en-US" sz="2400" dirty="0">
              <a:solidFill>
                <a:srgbClr val="FF0000"/>
              </a:solidFill>
              <a:latin typeface="+mn-ea"/>
              <a:ea typeface="+mn-ea"/>
            </a:endParaRPr>
          </a:p>
        </p:txBody>
      </p:sp>
      <p:sp>
        <p:nvSpPr>
          <p:cNvPr id="9" name="矩形 8"/>
          <p:cNvSpPr/>
          <p:nvPr/>
        </p:nvSpPr>
        <p:spPr>
          <a:xfrm>
            <a:off x="3023542" y="3003264"/>
            <a:ext cx="1859872" cy="107380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2263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56965" y="476672"/>
            <a:ext cx="8229600" cy="1066800"/>
          </a:xfrm>
        </p:spPr>
        <p:txBody>
          <a:bodyPr/>
          <a:lstStyle/>
          <a:p>
            <a:pPr algn="ctr"/>
            <a:r>
              <a:rPr lang="en-US" altLang="zh-CN" b="1" dirty="0" smtClean="0"/>
              <a:t>CEFF</a:t>
            </a:r>
            <a:r>
              <a:rPr lang="zh-CN" altLang="en-US" b="1" dirty="0" smtClean="0"/>
              <a:t>方法评估</a:t>
            </a:r>
            <a:endParaRPr lang="zh-CN" altLang="en-US" b="1" dirty="0"/>
          </a:p>
        </p:txBody>
      </p:sp>
      <p:sp>
        <p:nvSpPr>
          <p:cNvPr id="8" name="内容占位符 2"/>
          <p:cNvSpPr>
            <a:spLocks noGrp="1"/>
          </p:cNvSpPr>
          <p:nvPr>
            <p:ph sz="quarter" idx="13"/>
          </p:nvPr>
        </p:nvSpPr>
        <p:spPr>
          <a:xfrm>
            <a:off x="445565" y="1514912"/>
            <a:ext cx="7772870" cy="557851"/>
          </a:xfrm>
        </p:spPr>
        <p:txBody>
          <a:bodyPr>
            <a:normAutofit/>
          </a:bodyPr>
          <a:lstStyle/>
          <a:p>
            <a:r>
              <a:rPr lang="zh-CN" altLang="en-US" b="1" dirty="0">
                <a:solidFill>
                  <a:schemeClr val="accent6">
                    <a:lumMod val="50000"/>
                  </a:schemeClr>
                </a:solidFill>
              </a:rPr>
              <a:t>注入</a:t>
            </a:r>
            <a:r>
              <a:rPr lang="zh-CN" altLang="en-US" b="1" dirty="0" smtClean="0">
                <a:solidFill>
                  <a:schemeClr val="accent6">
                    <a:lumMod val="50000"/>
                  </a:schemeClr>
                </a:solidFill>
              </a:rPr>
              <a:t>异常</a:t>
            </a:r>
            <a:r>
              <a:rPr lang="zh-CN" altLang="en-US" b="1" dirty="0" smtClean="0">
                <a:solidFill>
                  <a:srgbClr val="FF0000"/>
                </a:solidFill>
              </a:rPr>
              <a:t>分类</a:t>
            </a:r>
            <a:endParaRPr lang="en-US" altLang="zh-CN" b="1" dirty="0">
              <a:solidFill>
                <a:srgbClr val="FF0000"/>
              </a:solidFill>
            </a:endParaRPr>
          </a:p>
        </p:txBody>
      </p:sp>
      <p:pic>
        <p:nvPicPr>
          <p:cNvPr id="4" name="图片 3"/>
          <p:cNvPicPr>
            <a:picLocks noChangeAspect="1"/>
          </p:cNvPicPr>
          <p:nvPr/>
        </p:nvPicPr>
        <p:blipFill>
          <a:blip r:embed="rId2"/>
          <a:stretch>
            <a:fillRect/>
          </a:stretch>
        </p:blipFill>
        <p:spPr>
          <a:xfrm>
            <a:off x="1907704" y="2276872"/>
            <a:ext cx="4428571" cy="4323809"/>
          </a:xfrm>
          <a:prstGeom prst="rect">
            <a:avLst/>
          </a:prstGeom>
        </p:spPr>
      </p:pic>
      <p:sp>
        <p:nvSpPr>
          <p:cNvPr id="9" name="文本框 8"/>
          <p:cNvSpPr txBox="1"/>
          <p:nvPr/>
        </p:nvSpPr>
        <p:spPr>
          <a:xfrm>
            <a:off x="482157" y="3838611"/>
            <a:ext cx="432048" cy="1200329"/>
          </a:xfrm>
          <a:prstGeom prst="rect">
            <a:avLst/>
          </a:prstGeom>
          <a:noFill/>
        </p:spPr>
        <p:txBody>
          <a:bodyPr wrap="square" rtlCol="0">
            <a:spAutoFit/>
          </a:bodyPr>
          <a:lstStyle/>
          <a:p>
            <a:r>
              <a:rPr lang="zh-CN" altLang="en-US" sz="2400" dirty="0">
                <a:solidFill>
                  <a:srgbClr val="0070C0"/>
                </a:solidFill>
                <a:latin typeface="+mn-ea"/>
                <a:ea typeface="+mn-ea"/>
              </a:rPr>
              <a:t>误</a:t>
            </a:r>
            <a:r>
              <a:rPr lang="zh-CN" altLang="en-US" sz="2400" dirty="0" smtClean="0">
                <a:solidFill>
                  <a:srgbClr val="0070C0"/>
                </a:solidFill>
                <a:latin typeface="+mn-ea"/>
                <a:ea typeface="+mn-ea"/>
              </a:rPr>
              <a:t>报率</a:t>
            </a:r>
            <a:endParaRPr lang="zh-CN" altLang="en-US" sz="2400" dirty="0">
              <a:solidFill>
                <a:srgbClr val="0070C0"/>
              </a:solidFill>
              <a:latin typeface="+mn-ea"/>
              <a:ea typeface="+mn-ea"/>
            </a:endParaRPr>
          </a:p>
        </p:txBody>
      </p:sp>
      <p:sp>
        <p:nvSpPr>
          <p:cNvPr id="10" name="文本框 9"/>
          <p:cNvSpPr txBox="1"/>
          <p:nvPr/>
        </p:nvSpPr>
        <p:spPr>
          <a:xfrm>
            <a:off x="827584" y="5661248"/>
            <a:ext cx="1080120" cy="461665"/>
          </a:xfrm>
          <a:prstGeom prst="rect">
            <a:avLst/>
          </a:prstGeom>
          <a:noFill/>
        </p:spPr>
        <p:txBody>
          <a:bodyPr wrap="square" rtlCol="0">
            <a:spAutoFit/>
          </a:bodyPr>
          <a:lstStyle/>
          <a:p>
            <a:r>
              <a:rPr lang="en-US" altLang="zh-CN" sz="2400" dirty="0" smtClean="0">
                <a:solidFill>
                  <a:srgbClr val="FF0000"/>
                </a:solidFill>
                <a:latin typeface="+mn-ea"/>
                <a:ea typeface="+mn-ea"/>
              </a:rPr>
              <a:t>CEFF</a:t>
            </a:r>
            <a:endParaRPr lang="zh-CN" altLang="en-US" sz="2400" dirty="0">
              <a:solidFill>
                <a:srgbClr val="FF0000"/>
              </a:solidFill>
              <a:latin typeface="+mn-ea"/>
              <a:ea typeface="+mn-ea"/>
            </a:endParaRPr>
          </a:p>
        </p:txBody>
      </p:sp>
      <p:sp>
        <p:nvSpPr>
          <p:cNvPr id="11" name="文本框 10"/>
          <p:cNvSpPr txBox="1"/>
          <p:nvPr/>
        </p:nvSpPr>
        <p:spPr>
          <a:xfrm>
            <a:off x="482157" y="3174508"/>
            <a:ext cx="1666763" cy="461665"/>
          </a:xfrm>
          <a:prstGeom prst="rect">
            <a:avLst/>
          </a:prstGeom>
          <a:noFill/>
        </p:spPr>
        <p:txBody>
          <a:bodyPr wrap="square" rtlCol="0">
            <a:spAutoFit/>
          </a:bodyPr>
          <a:lstStyle/>
          <a:p>
            <a:r>
              <a:rPr lang="en-US" altLang="zh-CN" sz="2400" dirty="0">
                <a:solidFill>
                  <a:srgbClr val="FF0000"/>
                </a:solidFill>
                <a:latin typeface="+mn-ea"/>
                <a:ea typeface="+mn-ea"/>
              </a:rPr>
              <a:t>Shannon</a:t>
            </a:r>
            <a:endParaRPr lang="zh-CN" altLang="en-US" sz="2400" dirty="0">
              <a:solidFill>
                <a:srgbClr val="FF0000"/>
              </a:solidFill>
              <a:latin typeface="+mn-ea"/>
              <a:ea typeface="+mn-ea"/>
            </a:endParaRPr>
          </a:p>
        </p:txBody>
      </p:sp>
      <p:sp>
        <p:nvSpPr>
          <p:cNvPr id="12" name="文本框 11"/>
          <p:cNvSpPr txBox="1"/>
          <p:nvPr/>
        </p:nvSpPr>
        <p:spPr>
          <a:xfrm>
            <a:off x="6169536" y="4207943"/>
            <a:ext cx="2952328" cy="830997"/>
          </a:xfrm>
          <a:prstGeom prst="rect">
            <a:avLst/>
          </a:prstGeom>
          <a:noFill/>
        </p:spPr>
        <p:txBody>
          <a:bodyPr wrap="square" rtlCol="0">
            <a:spAutoFit/>
          </a:bodyPr>
          <a:lstStyle/>
          <a:p>
            <a:r>
              <a:rPr lang="en-US" altLang="zh-CN" sz="2400" dirty="0" smtClean="0">
                <a:solidFill>
                  <a:srgbClr val="0070C0"/>
                </a:solidFill>
              </a:rPr>
              <a:t>CEFF</a:t>
            </a:r>
            <a:r>
              <a:rPr lang="zh-CN" altLang="en-US" sz="2400" dirty="0" smtClean="0">
                <a:solidFill>
                  <a:srgbClr val="0070C0"/>
                </a:solidFill>
              </a:rPr>
              <a:t>方法明显优于基于香农熵的检测方法</a:t>
            </a:r>
            <a:endParaRPr lang="zh-CN" altLang="en-US" sz="2400" dirty="0">
              <a:solidFill>
                <a:srgbClr val="0070C0"/>
              </a:solidFill>
            </a:endParaRPr>
          </a:p>
        </p:txBody>
      </p:sp>
      <p:sp>
        <p:nvSpPr>
          <p:cNvPr id="13" name="矩形 12"/>
          <p:cNvSpPr/>
          <p:nvPr/>
        </p:nvSpPr>
        <p:spPr>
          <a:xfrm>
            <a:off x="4499992" y="3003263"/>
            <a:ext cx="383422" cy="120467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83627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56965" y="476672"/>
            <a:ext cx="8229600" cy="1066800"/>
          </a:xfrm>
        </p:spPr>
        <p:txBody>
          <a:bodyPr/>
          <a:lstStyle/>
          <a:p>
            <a:pPr algn="ctr"/>
            <a:r>
              <a:rPr lang="en-US" altLang="zh-CN" b="1" dirty="0" smtClean="0"/>
              <a:t>CEFF</a:t>
            </a:r>
            <a:r>
              <a:rPr lang="zh-CN" altLang="en-US" b="1" dirty="0" smtClean="0"/>
              <a:t>方法评估</a:t>
            </a:r>
            <a:endParaRPr lang="zh-CN" altLang="en-US" b="1" dirty="0"/>
          </a:p>
        </p:txBody>
      </p:sp>
      <p:sp>
        <p:nvSpPr>
          <p:cNvPr id="8" name="内容占位符 2"/>
          <p:cNvSpPr>
            <a:spLocks noGrp="1"/>
          </p:cNvSpPr>
          <p:nvPr>
            <p:ph sz="quarter" idx="13"/>
          </p:nvPr>
        </p:nvSpPr>
        <p:spPr>
          <a:xfrm>
            <a:off x="685330" y="1916832"/>
            <a:ext cx="7772870" cy="3312368"/>
          </a:xfrm>
        </p:spPr>
        <p:txBody>
          <a:bodyPr>
            <a:normAutofit/>
          </a:bodyPr>
          <a:lstStyle/>
          <a:p>
            <a:r>
              <a:rPr lang="zh-CN" altLang="en-US" b="1" dirty="0" smtClean="0">
                <a:solidFill>
                  <a:srgbClr val="0070C0"/>
                </a:solidFill>
              </a:rPr>
              <a:t>需要说明</a:t>
            </a:r>
            <a:endParaRPr lang="en-US" altLang="zh-CN" b="1" dirty="0" smtClean="0">
              <a:solidFill>
                <a:srgbClr val="0070C0"/>
              </a:solidFill>
            </a:endParaRPr>
          </a:p>
          <a:p>
            <a:r>
              <a:rPr lang="en-US" altLang="zh-CN" b="1" dirty="0" smtClean="0">
                <a:solidFill>
                  <a:schemeClr val="accent6">
                    <a:lumMod val="50000"/>
                  </a:schemeClr>
                </a:solidFill>
              </a:rPr>
              <a:t>EFFIP</a:t>
            </a:r>
            <a:r>
              <a:rPr lang="zh-CN" altLang="en-US" b="1" dirty="0" smtClean="0">
                <a:solidFill>
                  <a:schemeClr val="accent6">
                    <a:lumMod val="50000"/>
                  </a:schemeClr>
                </a:solidFill>
              </a:rPr>
              <a:t>还可以作为中间数据集保留</a:t>
            </a:r>
            <a:endParaRPr lang="en-US" altLang="zh-CN" b="1" dirty="0" smtClean="0">
              <a:solidFill>
                <a:schemeClr val="accent6">
                  <a:lumMod val="50000"/>
                </a:schemeClr>
              </a:solidFill>
            </a:endParaRPr>
          </a:p>
          <a:p>
            <a:pPr lvl="1"/>
            <a:r>
              <a:rPr lang="zh-CN" altLang="en-US" dirty="0" smtClean="0">
                <a:solidFill>
                  <a:srgbClr val="0070C0"/>
                </a:solidFill>
              </a:rPr>
              <a:t>包含了流数据的大部分有用信息</a:t>
            </a:r>
            <a:endParaRPr lang="en-US" altLang="zh-CN" dirty="0" smtClean="0">
              <a:solidFill>
                <a:srgbClr val="0070C0"/>
              </a:solidFill>
            </a:endParaRPr>
          </a:p>
          <a:p>
            <a:pPr lvl="1"/>
            <a:r>
              <a:rPr lang="zh-CN" altLang="en-US" dirty="0" smtClean="0">
                <a:solidFill>
                  <a:srgbClr val="0070C0"/>
                </a:solidFill>
              </a:rPr>
              <a:t>直接查询，</a:t>
            </a:r>
            <a:r>
              <a:rPr lang="en-US" altLang="zh-CN" dirty="0" smtClean="0">
                <a:solidFill>
                  <a:srgbClr val="0070C0"/>
                </a:solidFill>
              </a:rPr>
              <a:t>Top K</a:t>
            </a:r>
            <a:r>
              <a:rPr lang="zh-CN" altLang="en-US" dirty="0" smtClean="0">
                <a:solidFill>
                  <a:srgbClr val="0070C0"/>
                </a:solidFill>
              </a:rPr>
              <a:t>可以直接基于</a:t>
            </a:r>
            <a:r>
              <a:rPr lang="en-US" altLang="zh-CN" dirty="0" smtClean="0">
                <a:solidFill>
                  <a:srgbClr val="0070C0"/>
                </a:solidFill>
              </a:rPr>
              <a:t>EFFIP</a:t>
            </a:r>
            <a:r>
              <a:rPr lang="zh-CN" altLang="en-US" dirty="0" smtClean="0">
                <a:solidFill>
                  <a:srgbClr val="0070C0"/>
                </a:solidFill>
              </a:rPr>
              <a:t>进行</a:t>
            </a:r>
            <a:endParaRPr lang="en-US" altLang="zh-CN" dirty="0">
              <a:solidFill>
                <a:srgbClr val="0070C0"/>
              </a:solidFill>
            </a:endParaRPr>
          </a:p>
        </p:txBody>
      </p:sp>
    </p:spTree>
    <p:extLst>
      <p:ext uri="{BB962C8B-B14F-4D97-AF65-F5344CB8AC3E}">
        <p14:creationId xmlns:p14="http://schemas.microsoft.com/office/powerpoint/2010/main" val="310214402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251520" y="635478"/>
            <a:ext cx="8748464" cy="1066800"/>
          </a:xfrm>
        </p:spPr>
        <p:txBody>
          <a:bodyPr/>
          <a:lstStyle/>
          <a:p>
            <a:r>
              <a:rPr lang="zh-CN" altLang="en-US" sz="3600" b="1" dirty="0">
                <a:solidFill>
                  <a:schemeClr val="accent6">
                    <a:lumMod val="50000"/>
                  </a:schemeClr>
                </a:solidFill>
              </a:rPr>
              <a:t>七</a:t>
            </a:r>
            <a:r>
              <a:rPr lang="zh-CN" altLang="en-US" sz="3600" b="1" dirty="0" smtClean="0">
                <a:solidFill>
                  <a:schemeClr val="accent6">
                    <a:lumMod val="50000"/>
                  </a:schemeClr>
                </a:solidFill>
              </a:rPr>
              <a:t>、基于分布式计算的</a:t>
            </a:r>
            <a:r>
              <a:rPr lang="zh-CN" altLang="en-US" sz="3600" b="1" dirty="0">
                <a:solidFill>
                  <a:schemeClr val="accent6">
                    <a:lumMod val="50000"/>
                  </a:schemeClr>
                </a:solidFill>
              </a:rPr>
              <a:t>流量异常</a:t>
            </a:r>
            <a:r>
              <a:rPr lang="zh-CN" altLang="en-US" sz="3600" b="1" dirty="0" smtClean="0">
                <a:solidFill>
                  <a:schemeClr val="accent6">
                    <a:lumMod val="50000"/>
                  </a:schemeClr>
                </a:solidFill>
              </a:rPr>
              <a:t>检测</a:t>
            </a:r>
            <a:r>
              <a:rPr lang="zh-CN" altLang="en-US" sz="3600" b="1" dirty="0">
                <a:solidFill>
                  <a:schemeClr val="accent6">
                    <a:lumMod val="50000"/>
                  </a:schemeClr>
                </a:solidFill>
              </a:rPr>
              <a:t>系统</a:t>
            </a:r>
          </a:p>
        </p:txBody>
      </p:sp>
      <p:grpSp>
        <p:nvGrpSpPr>
          <p:cNvPr id="45" name="组合 44"/>
          <p:cNvGrpSpPr/>
          <p:nvPr/>
        </p:nvGrpSpPr>
        <p:grpSpPr>
          <a:xfrm>
            <a:off x="1043608" y="2348880"/>
            <a:ext cx="6937432" cy="3600400"/>
            <a:chOff x="1519308" y="2268455"/>
            <a:chExt cx="8584812" cy="4190636"/>
          </a:xfrm>
        </p:grpSpPr>
        <p:sp>
          <p:nvSpPr>
            <p:cNvPr id="46" name="矩形 45"/>
            <p:cNvSpPr/>
            <p:nvPr/>
          </p:nvSpPr>
          <p:spPr>
            <a:xfrm>
              <a:off x="2926080" y="2954633"/>
              <a:ext cx="880513"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srgbClr val="002060"/>
                  </a:solidFill>
                </a:rPr>
                <a:t>基于分布式计算的</a:t>
              </a:r>
              <a:r>
                <a:rPr lang="zh-CN" altLang="en-US" sz="1500" dirty="0">
                  <a:solidFill>
                    <a:srgbClr val="002060"/>
                  </a:solidFill>
                </a:rPr>
                <a:t>网络流量异常检测</a:t>
              </a:r>
              <a:r>
                <a:rPr lang="zh-CN" altLang="en-US" sz="1500" b="1" dirty="0">
                  <a:solidFill>
                    <a:srgbClr val="C00000"/>
                  </a:solidFill>
                </a:rPr>
                <a:t>模型</a:t>
              </a:r>
            </a:p>
          </p:txBody>
        </p:sp>
        <p:sp>
          <p:nvSpPr>
            <p:cNvPr id="47" name="矩形 46"/>
            <p:cNvSpPr/>
            <p:nvPr/>
          </p:nvSpPr>
          <p:spPr>
            <a:xfrm>
              <a:off x="9254035" y="2954633"/>
              <a:ext cx="850085" cy="3188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基于分布式计算的网络流量异常检测</a:t>
              </a:r>
              <a:r>
                <a:rPr lang="zh-CN" altLang="en-US" sz="1500" b="1" dirty="0">
                  <a:solidFill>
                    <a:srgbClr val="C00000"/>
                  </a:solidFill>
                </a:rPr>
                <a:t>系统</a:t>
              </a:r>
              <a:endParaRPr lang="zh-CN" altLang="en-US" sz="1500" dirty="0">
                <a:solidFill>
                  <a:srgbClr val="C00000"/>
                </a:solidFill>
              </a:endParaRPr>
            </a:p>
          </p:txBody>
        </p:sp>
        <p:cxnSp>
          <p:nvCxnSpPr>
            <p:cNvPr id="48" name="直接箭头连接符 47"/>
            <p:cNvCxnSpPr>
              <a:stCxn id="46" idx="3"/>
              <a:endCxn id="62" idx="1"/>
            </p:cNvCxnSpPr>
            <p:nvPr/>
          </p:nvCxnSpPr>
          <p:spPr>
            <a:xfrm flipV="1">
              <a:off x="3806593" y="3169115"/>
              <a:ext cx="1681094"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6" idx="3"/>
              <a:endCxn id="63" idx="1"/>
            </p:cNvCxnSpPr>
            <p:nvPr/>
          </p:nvCxnSpPr>
          <p:spPr>
            <a:xfrm flipV="1">
              <a:off x="3806593" y="4178196"/>
              <a:ext cx="1681092"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6" idx="3"/>
              <a:endCxn id="59" idx="1"/>
            </p:cNvCxnSpPr>
            <p:nvPr/>
          </p:nvCxnSpPr>
          <p:spPr>
            <a:xfrm>
              <a:off x="3806593" y="4549097"/>
              <a:ext cx="1681092"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2" idx="3"/>
              <a:endCxn id="47" idx="1"/>
            </p:cNvCxnSpPr>
            <p:nvPr/>
          </p:nvCxnSpPr>
          <p:spPr>
            <a:xfrm>
              <a:off x="7457079" y="3169115"/>
              <a:ext cx="1796956"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3" idx="3"/>
              <a:endCxn id="47" idx="1"/>
            </p:cNvCxnSpPr>
            <p:nvPr/>
          </p:nvCxnSpPr>
          <p:spPr>
            <a:xfrm>
              <a:off x="7457079" y="4178196"/>
              <a:ext cx="1796956"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9" idx="3"/>
              <a:endCxn id="47" idx="1"/>
            </p:cNvCxnSpPr>
            <p:nvPr/>
          </p:nvCxnSpPr>
          <p:spPr>
            <a:xfrm flipV="1">
              <a:off x="7457079" y="4549097"/>
              <a:ext cx="1796956"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6" idx="2"/>
              <a:endCxn id="47" idx="2"/>
            </p:cNvCxnSpPr>
            <p:nvPr/>
          </p:nvCxnSpPr>
          <p:spPr>
            <a:xfrm rot="16200000" flipH="1">
              <a:off x="6522707" y="2987190"/>
              <a:ext cx="12700" cy="6312741"/>
            </a:xfrm>
            <a:prstGeom prst="bentConnector3">
              <a:avLst>
                <a:gd name="adj1" fmla="val 360000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334000" y="2268455"/>
              <a:ext cx="2270760" cy="2478769"/>
              <a:chOff x="5013960" y="2063523"/>
              <a:chExt cx="2270760" cy="2478769"/>
            </a:xfrm>
          </p:grpSpPr>
          <p:sp>
            <p:nvSpPr>
              <p:cNvPr id="62" name="矩形 61"/>
              <p:cNvSpPr/>
              <p:nvPr/>
            </p:nvSpPr>
            <p:spPr>
              <a:xfrm>
                <a:off x="5167647" y="2566821"/>
                <a:ext cx="1969392" cy="79472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DTE</a:t>
                </a:r>
                <a:r>
                  <a:rPr lang="zh-CN" altLang="en-US" sz="1500" dirty="0">
                    <a:solidFill>
                      <a:schemeClr val="tx1"/>
                    </a:solidFill>
                  </a:rPr>
                  <a:t>及其流量</a:t>
                </a:r>
                <a:endParaRPr lang="en-US" altLang="zh-CN" sz="1500" dirty="0">
                  <a:solidFill>
                    <a:schemeClr val="tx1"/>
                  </a:solidFill>
                </a:endParaRPr>
              </a:p>
              <a:p>
                <a:pPr algn="ctr"/>
                <a:r>
                  <a:rPr lang="zh-CN" altLang="en-US" sz="1500" dirty="0">
                    <a:solidFill>
                      <a:schemeClr val="tx1"/>
                    </a:solidFill>
                  </a:rPr>
                  <a:t>异常检测方法</a:t>
                </a:r>
              </a:p>
            </p:txBody>
          </p:sp>
          <p:sp>
            <p:nvSpPr>
              <p:cNvPr id="63" name="矩形 62"/>
              <p:cNvSpPr/>
              <p:nvPr/>
            </p:nvSpPr>
            <p:spPr>
              <a:xfrm>
                <a:off x="5167645" y="3591862"/>
                <a:ext cx="1969394" cy="76280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APE</a:t>
                </a:r>
                <a:r>
                  <a:rPr lang="zh-CN" altLang="en-US" sz="1500" dirty="0">
                    <a:solidFill>
                      <a:schemeClr val="tx1"/>
                    </a:solidFill>
                  </a:rPr>
                  <a:t>及其流量异常检测方法</a:t>
                </a:r>
              </a:p>
            </p:txBody>
          </p:sp>
          <p:sp>
            <p:nvSpPr>
              <p:cNvPr id="64" name="文本框 63"/>
              <p:cNvSpPr txBox="1"/>
              <p:nvPr/>
            </p:nvSpPr>
            <p:spPr>
              <a:xfrm>
                <a:off x="5323479" y="2091638"/>
                <a:ext cx="1813560" cy="430887"/>
              </a:xfrm>
              <a:prstGeom prst="rect">
                <a:avLst/>
              </a:prstGeom>
              <a:noFill/>
            </p:spPr>
            <p:txBody>
              <a:bodyPr wrap="square" rtlCol="0">
                <a:spAutoFit/>
              </a:bodyPr>
              <a:lstStyle/>
              <a:p>
                <a:r>
                  <a:rPr lang="zh-CN" altLang="en-US" sz="1500" dirty="0">
                    <a:solidFill>
                      <a:srgbClr val="00B0F0"/>
                    </a:solidFill>
                  </a:rPr>
                  <a:t>基于熵的方法</a:t>
                </a:r>
              </a:p>
            </p:txBody>
          </p:sp>
          <p:sp>
            <p:nvSpPr>
              <p:cNvPr id="65" name="矩形 64"/>
              <p:cNvSpPr/>
              <p:nvPr/>
            </p:nvSpPr>
            <p:spPr>
              <a:xfrm>
                <a:off x="5013960" y="2063523"/>
                <a:ext cx="2270760" cy="2478769"/>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grpSp>
        <p:grpSp>
          <p:nvGrpSpPr>
            <p:cNvPr id="56" name="组合 55"/>
            <p:cNvGrpSpPr/>
            <p:nvPr/>
          </p:nvGrpSpPr>
          <p:grpSpPr>
            <a:xfrm>
              <a:off x="5326877" y="4930497"/>
              <a:ext cx="2404357" cy="1528594"/>
              <a:chOff x="5006837" y="4436005"/>
              <a:chExt cx="2404357" cy="1528594"/>
            </a:xfrm>
          </p:grpSpPr>
          <p:sp>
            <p:nvSpPr>
              <p:cNvPr id="59" name="矩形 58"/>
              <p:cNvSpPr/>
              <p:nvPr/>
            </p:nvSpPr>
            <p:spPr>
              <a:xfrm>
                <a:off x="5167645" y="4880411"/>
                <a:ext cx="1969394" cy="9684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rgbClr val="C00000"/>
                    </a:solidFill>
                  </a:rPr>
                  <a:t>EFFIP</a:t>
                </a:r>
                <a:r>
                  <a:rPr lang="zh-CN" altLang="en-US" sz="1500" dirty="0" smtClean="0">
                    <a:solidFill>
                      <a:schemeClr val="tx1"/>
                    </a:solidFill>
                  </a:rPr>
                  <a:t>及其</a:t>
                </a:r>
                <a:r>
                  <a:rPr lang="zh-CN" altLang="en-US" sz="1500" dirty="0">
                    <a:solidFill>
                      <a:schemeClr val="tx1"/>
                    </a:solidFill>
                  </a:rPr>
                  <a:t>流量异常检测和分类方法</a:t>
                </a:r>
                <a:r>
                  <a:rPr lang="en-US" altLang="zh-CN" sz="1500" b="1" dirty="0">
                    <a:solidFill>
                      <a:srgbClr val="C00000"/>
                    </a:solidFill>
                  </a:rPr>
                  <a:t>CEFF</a:t>
                </a:r>
                <a:endParaRPr lang="zh-CN" altLang="en-US" sz="1500" dirty="0">
                  <a:solidFill>
                    <a:schemeClr val="tx1"/>
                  </a:solidFill>
                </a:endParaRPr>
              </a:p>
            </p:txBody>
          </p:sp>
          <p:sp>
            <p:nvSpPr>
              <p:cNvPr id="60" name="文本框 59"/>
              <p:cNvSpPr txBox="1"/>
              <p:nvPr/>
            </p:nvSpPr>
            <p:spPr>
              <a:xfrm>
                <a:off x="5006837" y="4454527"/>
                <a:ext cx="2404357" cy="430887"/>
              </a:xfrm>
              <a:prstGeom prst="rect">
                <a:avLst/>
              </a:prstGeom>
              <a:noFill/>
            </p:spPr>
            <p:txBody>
              <a:bodyPr wrap="square" rtlCol="0">
                <a:spAutoFit/>
              </a:bodyPr>
              <a:lstStyle/>
              <a:p>
                <a:r>
                  <a:rPr lang="zh-CN" altLang="en-US" sz="1500" dirty="0">
                    <a:solidFill>
                      <a:srgbClr val="00B0F0"/>
                    </a:solidFill>
                  </a:rPr>
                  <a:t>基于频繁项的方法</a:t>
                </a:r>
              </a:p>
            </p:txBody>
          </p:sp>
          <p:sp>
            <p:nvSpPr>
              <p:cNvPr id="61" name="矩形 60"/>
              <p:cNvSpPr/>
              <p:nvPr/>
            </p:nvSpPr>
            <p:spPr>
              <a:xfrm>
                <a:off x="5025617" y="4436005"/>
                <a:ext cx="2270760" cy="152859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57" name="矩形 56"/>
            <p:cNvSpPr/>
            <p:nvPr/>
          </p:nvSpPr>
          <p:spPr>
            <a:xfrm>
              <a:off x="1519308" y="2965133"/>
              <a:ext cx="604881"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国内外研究</a:t>
              </a:r>
              <a:r>
                <a:rPr lang="zh-CN" altLang="en-US" sz="1500" dirty="0">
                  <a:solidFill>
                    <a:srgbClr val="C00000"/>
                  </a:solidFill>
                </a:rPr>
                <a:t>现状</a:t>
              </a:r>
            </a:p>
          </p:txBody>
        </p:sp>
        <p:cxnSp>
          <p:nvCxnSpPr>
            <p:cNvPr id="58" name="直接箭头连接符 57"/>
            <p:cNvCxnSpPr>
              <a:stCxn id="57" idx="3"/>
              <a:endCxn id="46" idx="1"/>
            </p:cNvCxnSpPr>
            <p:nvPr/>
          </p:nvCxnSpPr>
          <p:spPr>
            <a:xfrm flipV="1">
              <a:off x="2124189" y="4549097"/>
              <a:ext cx="801891" cy="1050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0610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486212"/>
            <a:ext cx="8229600" cy="1066800"/>
          </a:xfrm>
        </p:spPr>
        <p:txBody>
          <a:bodyPr/>
          <a:lstStyle/>
          <a:p>
            <a:pPr algn="ctr"/>
            <a:r>
              <a:rPr lang="zh-CN" altLang="en-US" b="1" dirty="0" smtClean="0"/>
              <a:t>网络</a:t>
            </a:r>
            <a:r>
              <a:rPr lang="zh-CN" altLang="en-US" b="1" dirty="0"/>
              <a:t>流量异常检测概况</a:t>
            </a:r>
            <a:endParaRPr lang="zh-CN" altLang="en-US" dirty="0"/>
          </a:p>
        </p:txBody>
      </p:sp>
      <p:sp>
        <p:nvSpPr>
          <p:cNvPr id="3" name="内容占位符 2"/>
          <p:cNvSpPr>
            <a:spLocks noGrp="1"/>
          </p:cNvSpPr>
          <p:nvPr>
            <p:ph sz="quarter" idx="13"/>
          </p:nvPr>
        </p:nvSpPr>
        <p:spPr>
          <a:xfrm>
            <a:off x="685330" y="1412776"/>
            <a:ext cx="7772870" cy="5328592"/>
          </a:xfrm>
        </p:spPr>
        <p:txBody>
          <a:bodyPr/>
          <a:lstStyle/>
          <a:p>
            <a:r>
              <a:rPr lang="zh-CN" altLang="en-US" b="1" dirty="0" smtClean="0"/>
              <a:t>误用检测 </a:t>
            </a:r>
            <a:r>
              <a:rPr lang="en-US" altLang="zh-CN" dirty="0" smtClean="0"/>
              <a:t>VS</a:t>
            </a:r>
            <a:r>
              <a:rPr lang="en-US" altLang="zh-CN" b="1" dirty="0" smtClean="0"/>
              <a:t> </a:t>
            </a:r>
            <a:r>
              <a:rPr lang="zh-CN" altLang="en-US" b="1" dirty="0" smtClean="0"/>
              <a:t>异常检测</a:t>
            </a:r>
            <a:endParaRPr lang="en-US" altLang="zh-CN" b="1" dirty="0" smtClean="0"/>
          </a:p>
          <a:p>
            <a:pPr lvl="1"/>
            <a:r>
              <a:rPr lang="zh-CN" altLang="en-US" sz="2400" dirty="0" smtClean="0"/>
              <a:t>误用检测</a:t>
            </a:r>
            <a:endParaRPr lang="en-US" altLang="zh-CN" sz="2400" dirty="0" smtClean="0"/>
          </a:p>
          <a:p>
            <a:pPr lvl="2"/>
            <a:r>
              <a:rPr lang="zh-CN" altLang="en-US" b="1" dirty="0" smtClean="0"/>
              <a:t>数据</a:t>
            </a:r>
            <a:r>
              <a:rPr lang="zh-CN" altLang="en-US" dirty="0" smtClean="0"/>
              <a:t>：数据包</a:t>
            </a:r>
            <a:endParaRPr lang="en-US" altLang="zh-CN" dirty="0" smtClean="0"/>
          </a:p>
          <a:p>
            <a:pPr lvl="2"/>
            <a:r>
              <a:rPr lang="zh-CN" altLang="en-US" b="1" dirty="0"/>
              <a:t>原理</a:t>
            </a:r>
            <a:r>
              <a:rPr lang="zh-CN" altLang="en-US" dirty="0" smtClean="0"/>
              <a:t>：规则匹配</a:t>
            </a:r>
            <a:endParaRPr lang="en-US" altLang="zh-CN" dirty="0" smtClean="0"/>
          </a:p>
          <a:p>
            <a:pPr lvl="2"/>
            <a:r>
              <a:rPr lang="zh-CN" altLang="en-US" b="1" dirty="0" smtClean="0"/>
              <a:t>优点</a:t>
            </a:r>
            <a:r>
              <a:rPr lang="zh-CN" altLang="en-US" dirty="0" smtClean="0"/>
              <a:t>：</a:t>
            </a:r>
            <a:r>
              <a:rPr lang="zh-CN" altLang="en-US" dirty="0"/>
              <a:t>漏报率、误报率</a:t>
            </a:r>
            <a:r>
              <a:rPr lang="zh-CN" altLang="en-US" dirty="0" smtClean="0"/>
              <a:t>较</a:t>
            </a:r>
            <a:r>
              <a:rPr lang="zh-CN" altLang="en-US" b="1" dirty="0" smtClean="0">
                <a:solidFill>
                  <a:srgbClr val="002060"/>
                </a:solidFill>
              </a:rPr>
              <a:t>低</a:t>
            </a:r>
            <a:endParaRPr lang="zh-CN" altLang="en-US" b="1" dirty="0">
              <a:solidFill>
                <a:srgbClr val="002060"/>
              </a:solidFill>
            </a:endParaRPr>
          </a:p>
          <a:p>
            <a:pPr lvl="2"/>
            <a:r>
              <a:rPr lang="zh-CN" altLang="en-US" b="1" dirty="0" smtClean="0"/>
              <a:t>缺点</a:t>
            </a:r>
            <a:r>
              <a:rPr lang="zh-CN" altLang="en-US" dirty="0" smtClean="0"/>
              <a:t>：</a:t>
            </a:r>
            <a:r>
              <a:rPr lang="zh-CN" altLang="en-US" b="1" dirty="0" smtClean="0">
                <a:solidFill>
                  <a:srgbClr val="002060"/>
                </a:solidFill>
              </a:rPr>
              <a:t>不能</a:t>
            </a:r>
            <a:r>
              <a:rPr lang="zh-CN" altLang="en-US" dirty="0" smtClean="0"/>
              <a:t>发现规则库之外的攻击</a:t>
            </a:r>
            <a:r>
              <a:rPr lang="en-US" altLang="zh-CN" dirty="0" smtClean="0"/>
              <a:t>/</a:t>
            </a:r>
            <a:r>
              <a:rPr lang="zh-CN" altLang="en-US" dirty="0" smtClean="0"/>
              <a:t>异常，</a:t>
            </a:r>
            <a:r>
              <a:rPr lang="zh-CN" altLang="en-US" b="1" dirty="0">
                <a:solidFill>
                  <a:srgbClr val="002060"/>
                </a:solidFill>
              </a:rPr>
              <a:t>难以</a:t>
            </a:r>
            <a:r>
              <a:rPr lang="zh-CN" altLang="en-US" dirty="0" smtClean="0"/>
              <a:t>对加密数据进行检测</a:t>
            </a:r>
            <a:endParaRPr lang="en-US" altLang="zh-CN" dirty="0" smtClean="0"/>
          </a:p>
          <a:p>
            <a:pPr lvl="1"/>
            <a:r>
              <a:rPr lang="zh-CN" altLang="en-US" sz="2400" dirty="0" smtClean="0"/>
              <a:t>异常检测</a:t>
            </a:r>
            <a:endParaRPr lang="en-US" altLang="zh-CN" sz="2400" dirty="0" smtClean="0"/>
          </a:p>
          <a:p>
            <a:pPr lvl="2"/>
            <a:r>
              <a:rPr lang="zh-CN" altLang="en-US" b="1" dirty="0" smtClean="0"/>
              <a:t>数据</a:t>
            </a:r>
            <a:r>
              <a:rPr lang="zh-CN" altLang="en-US" dirty="0" smtClean="0"/>
              <a:t>：数据包</a:t>
            </a:r>
            <a:r>
              <a:rPr lang="en-US" altLang="zh-CN" dirty="0" smtClean="0"/>
              <a:t>/</a:t>
            </a:r>
            <a:r>
              <a:rPr lang="zh-CN" altLang="en-US" dirty="0" smtClean="0"/>
              <a:t>流数据</a:t>
            </a:r>
            <a:endParaRPr lang="en-US" altLang="zh-CN" dirty="0" smtClean="0"/>
          </a:p>
          <a:p>
            <a:pPr lvl="2"/>
            <a:r>
              <a:rPr lang="zh-CN" altLang="en-US" b="1" dirty="0"/>
              <a:t>原理</a:t>
            </a:r>
            <a:r>
              <a:rPr lang="zh-CN" altLang="en-US" dirty="0" smtClean="0"/>
              <a:t>：发现偏离正常行为的异常行为</a:t>
            </a:r>
            <a:endParaRPr lang="en-US" altLang="zh-CN" dirty="0" smtClean="0"/>
          </a:p>
          <a:p>
            <a:pPr lvl="2"/>
            <a:r>
              <a:rPr lang="zh-CN" altLang="en-US" b="1" dirty="0"/>
              <a:t>优点</a:t>
            </a:r>
            <a:r>
              <a:rPr lang="zh-CN" altLang="en-US" dirty="0" smtClean="0"/>
              <a:t>：</a:t>
            </a:r>
            <a:r>
              <a:rPr lang="zh-CN" altLang="en-US" b="1" dirty="0" smtClean="0">
                <a:solidFill>
                  <a:srgbClr val="002060"/>
                </a:solidFill>
              </a:rPr>
              <a:t>能</a:t>
            </a:r>
            <a:r>
              <a:rPr lang="zh-CN" altLang="en-US" dirty="0"/>
              <a:t>发现规则库之外的攻击</a:t>
            </a:r>
            <a:r>
              <a:rPr lang="en-US" altLang="zh-CN" dirty="0"/>
              <a:t>/</a:t>
            </a:r>
            <a:r>
              <a:rPr lang="zh-CN" altLang="en-US" dirty="0"/>
              <a:t>异常</a:t>
            </a:r>
            <a:r>
              <a:rPr lang="zh-CN" altLang="en-US" dirty="0" smtClean="0"/>
              <a:t>，</a:t>
            </a:r>
            <a:r>
              <a:rPr lang="zh-CN" altLang="en-US" b="1" dirty="0" smtClean="0">
                <a:solidFill>
                  <a:srgbClr val="002060"/>
                </a:solidFill>
              </a:rPr>
              <a:t>能</a:t>
            </a:r>
            <a:r>
              <a:rPr lang="zh-CN" altLang="en-US" dirty="0"/>
              <a:t>对加密数据进行检测</a:t>
            </a:r>
            <a:endParaRPr lang="en-US" altLang="zh-CN" dirty="0"/>
          </a:p>
          <a:p>
            <a:pPr lvl="2"/>
            <a:r>
              <a:rPr lang="zh-CN" altLang="en-US" b="1" dirty="0" smtClean="0"/>
              <a:t>缺点</a:t>
            </a:r>
            <a:r>
              <a:rPr lang="zh-CN" altLang="en-US" dirty="0" smtClean="0"/>
              <a:t>：</a:t>
            </a:r>
            <a:r>
              <a:rPr lang="zh-CN" altLang="en-US" dirty="0"/>
              <a:t>漏报率、</a:t>
            </a:r>
            <a:r>
              <a:rPr lang="zh-CN" altLang="en-US" dirty="0" smtClean="0"/>
              <a:t>误报率较</a:t>
            </a:r>
            <a:r>
              <a:rPr lang="zh-CN" altLang="en-US" b="1" dirty="0" smtClean="0">
                <a:solidFill>
                  <a:srgbClr val="002060"/>
                </a:solidFill>
              </a:rPr>
              <a:t>高</a:t>
            </a:r>
            <a:endParaRPr lang="zh-CN" altLang="en-US" b="1" dirty="0">
              <a:solidFill>
                <a:srgbClr val="002060"/>
              </a:solidFill>
            </a:endParaRPr>
          </a:p>
        </p:txBody>
      </p:sp>
      <p:sp>
        <p:nvSpPr>
          <p:cNvPr id="4" name="文本框 3"/>
          <p:cNvSpPr txBox="1"/>
          <p:nvPr/>
        </p:nvSpPr>
        <p:spPr>
          <a:xfrm>
            <a:off x="5796136" y="2017911"/>
            <a:ext cx="3131840"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两者</a:t>
            </a:r>
            <a:r>
              <a:rPr lang="zh-CN" altLang="en-US" dirty="0" smtClean="0">
                <a:solidFill>
                  <a:srgbClr val="FF0000"/>
                </a:solidFill>
              </a:rPr>
              <a:t>互补</a:t>
            </a:r>
            <a:endParaRPr lang="en-US" altLang="zh-CN" dirty="0" smtClean="0">
              <a:solidFill>
                <a:srgbClr val="FF0000"/>
              </a:solidFill>
            </a:endParaRPr>
          </a:p>
          <a:p>
            <a:pPr marL="285750" indent="-285750">
              <a:buFont typeface="Wingdings" panose="05000000000000000000" pitchFamily="2" charset="2"/>
              <a:buChar char="l"/>
            </a:pPr>
            <a:r>
              <a:rPr lang="zh-CN" altLang="en-US" dirty="0" smtClean="0"/>
              <a:t>异常检测是一种非常</a:t>
            </a:r>
            <a:r>
              <a:rPr lang="zh-CN" altLang="en-US" dirty="0" smtClean="0">
                <a:solidFill>
                  <a:srgbClr val="FF0000"/>
                </a:solidFill>
              </a:rPr>
              <a:t>重要的检测方式</a:t>
            </a:r>
            <a:endParaRPr lang="zh-CN" altLang="en-US" dirty="0">
              <a:solidFill>
                <a:srgbClr val="FF0000"/>
              </a:solidFill>
            </a:endParaRPr>
          </a:p>
        </p:txBody>
      </p:sp>
    </p:spTree>
    <p:extLst>
      <p:ext uri="{BB962C8B-B14F-4D97-AF65-F5344CB8AC3E}">
        <p14:creationId xmlns:p14="http://schemas.microsoft.com/office/powerpoint/2010/main" val="290275307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sz="quarter" idx="13"/>
          </p:nvPr>
        </p:nvSpPr>
        <p:spPr>
          <a:xfrm>
            <a:off x="685330" y="2367093"/>
            <a:ext cx="7772870" cy="3366163"/>
          </a:xfrm>
        </p:spPr>
        <p:txBody>
          <a:bodyPr>
            <a:normAutofit lnSpcReduction="10000"/>
          </a:bodyPr>
          <a:lstStyle/>
          <a:p>
            <a:pPr marL="623887" indent="-514350">
              <a:buFont typeface="+mj-lt"/>
              <a:buAutoNum type="arabicPeriod"/>
            </a:pPr>
            <a:r>
              <a:rPr lang="zh-CN" altLang="en-US" dirty="0">
                <a:solidFill>
                  <a:schemeClr val="accent6">
                    <a:lumMod val="50000"/>
                  </a:schemeClr>
                </a:solidFill>
                <a:latin typeface="+mn-ea"/>
              </a:rPr>
              <a:t>设计</a:t>
            </a:r>
            <a:r>
              <a:rPr lang="zh-CN" altLang="en-US" dirty="0" smtClean="0">
                <a:solidFill>
                  <a:schemeClr val="accent6">
                    <a:lumMod val="50000"/>
                  </a:schemeClr>
                </a:solidFill>
                <a:latin typeface="+mn-ea"/>
              </a:rPr>
              <a:t>定位</a:t>
            </a:r>
            <a:endParaRPr lang="en-US" altLang="zh-CN" dirty="0" smtClean="0">
              <a:solidFill>
                <a:schemeClr val="accent6">
                  <a:lumMod val="50000"/>
                </a:schemeClr>
              </a:solidFill>
              <a:latin typeface="+mn-ea"/>
            </a:endParaRPr>
          </a:p>
          <a:p>
            <a:pPr marL="915987" lvl="1" indent="-514350">
              <a:buFont typeface="Arial" panose="020B0604020202020204" pitchFamily="34" charset="0"/>
              <a:buChar char="•"/>
            </a:pPr>
            <a:r>
              <a:rPr lang="zh-CN" altLang="en-US" dirty="0" smtClean="0">
                <a:solidFill>
                  <a:srgbClr val="0070C0"/>
                </a:solidFill>
                <a:latin typeface="+mn-ea"/>
              </a:rPr>
              <a:t>实际流量异常检测和实验平台</a:t>
            </a:r>
            <a:endParaRPr lang="en-US" altLang="zh-CN" dirty="0">
              <a:solidFill>
                <a:srgbClr val="0070C0"/>
              </a:solidFill>
              <a:latin typeface="+mn-ea"/>
            </a:endParaRPr>
          </a:p>
          <a:p>
            <a:pPr marL="623887" indent="-514350">
              <a:buFont typeface="+mj-lt"/>
              <a:buAutoNum type="arabicPeriod"/>
            </a:pPr>
            <a:r>
              <a:rPr lang="zh-CN" altLang="en-US" dirty="0" smtClean="0">
                <a:solidFill>
                  <a:schemeClr val="accent6">
                    <a:lumMod val="50000"/>
                  </a:schemeClr>
                </a:solidFill>
                <a:latin typeface="+mn-ea"/>
              </a:rPr>
              <a:t>主要功能</a:t>
            </a:r>
            <a:endParaRPr lang="en-US" altLang="zh-CN" dirty="0" smtClean="0">
              <a:solidFill>
                <a:schemeClr val="accent6">
                  <a:lumMod val="50000"/>
                </a:schemeClr>
              </a:solidFill>
              <a:latin typeface="+mn-ea"/>
            </a:endParaRPr>
          </a:p>
          <a:p>
            <a:pPr marL="915987" lvl="1" indent="-514350">
              <a:buFont typeface="Arial" panose="020B0604020202020204" pitchFamily="34" charset="0"/>
              <a:buChar char="•"/>
            </a:pPr>
            <a:r>
              <a:rPr lang="zh-CN" altLang="en-US" dirty="0" smtClean="0">
                <a:solidFill>
                  <a:srgbClr val="0070C0"/>
                </a:solidFill>
                <a:latin typeface="+mn-ea"/>
              </a:rPr>
              <a:t>离线流量异常检测和分类</a:t>
            </a:r>
            <a:endParaRPr lang="en-US" altLang="zh-CN" dirty="0" smtClean="0">
              <a:solidFill>
                <a:srgbClr val="0070C0"/>
              </a:solidFill>
              <a:latin typeface="+mn-ea"/>
            </a:endParaRPr>
          </a:p>
          <a:p>
            <a:pPr marL="915987" lvl="1" indent="-514350">
              <a:buFont typeface="Arial" panose="020B0604020202020204" pitchFamily="34" charset="0"/>
              <a:buChar char="•"/>
            </a:pPr>
            <a:r>
              <a:rPr lang="zh-CN" altLang="en-US" dirty="0">
                <a:solidFill>
                  <a:srgbClr val="0070C0"/>
                </a:solidFill>
                <a:latin typeface="+mn-ea"/>
              </a:rPr>
              <a:t>在线流量异常检测</a:t>
            </a:r>
            <a:r>
              <a:rPr lang="zh-CN" altLang="en-US" dirty="0" smtClean="0">
                <a:solidFill>
                  <a:srgbClr val="0070C0"/>
                </a:solidFill>
                <a:latin typeface="+mn-ea"/>
              </a:rPr>
              <a:t>和分类</a:t>
            </a:r>
            <a:endParaRPr lang="en-US" altLang="zh-CN" dirty="0" smtClean="0">
              <a:solidFill>
                <a:srgbClr val="0070C0"/>
              </a:solidFill>
              <a:latin typeface="+mn-ea"/>
            </a:endParaRPr>
          </a:p>
          <a:p>
            <a:pPr marL="915987" lvl="1" indent="-514350">
              <a:buFont typeface="Arial" panose="020B0604020202020204" pitchFamily="34" charset="0"/>
              <a:buChar char="•"/>
            </a:pPr>
            <a:r>
              <a:rPr lang="zh-CN" altLang="en-US" dirty="0" smtClean="0">
                <a:solidFill>
                  <a:srgbClr val="0070C0"/>
                </a:solidFill>
                <a:latin typeface="+mn-ea"/>
              </a:rPr>
              <a:t>流量异常查询</a:t>
            </a:r>
            <a:endParaRPr lang="en-US" altLang="zh-CN" dirty="0" smtClean="0">
              <a:solidFill>
                <a:srgbClr val="0070C0"/>
              </a:solidFill>
              <a:latin typeface="+mn-ea"/>
            </a:endParaRPr>
          </a:p>
          <a:p>
            <a:pPr marL="915987" lvl="1" indent="-514350">
              <a:buFont typeface="Arial" panose="020B0604020202020204" pitchFamily="34" charset="0"/>
              <a:buChar char="•"/>
            </a:pPr>
            <a:r>
              <a:rPr lang="zh-CN" altLang="en-US" dirty="0" smtClean="0">
                <a:solidFill>
                  <a:srgbClr val="0070C0"/>
                </a:solidFill>
                <a:latin typeface="+mn-ea"/>
              </a:rPr>
              <a:t>原始流量数据查询</a:t>
            </a:r>
            <a:endParaRPr lang="en-US" altLang="zh-CN" dirty="0" smtClean="0">
              <a:solidFill>
                <a:srgbClr val="0070C0"/>
              </a:solidFill>
              <a:latin typeface="+mn-ea"/>
            </a:endParaRPr>
          </a:p>
          <a:p>
            <a:pPr marL="623887" indent="-514350">
              <a:buFont typeface="+mj-lt"/>
              <a:buAutoNum type="arabicPeriod"/>
            </a:pPr>
            <a:r>
              <a:rPr lang="zh-CN" altLang="en-US" dirty="0" smtClean="0">
                <a:solidFill>
                  <a:schemeClr val="accent6">
                    <a:lumMod val="50000"/>
                  </a:schemeClr>
                </a:solidFill>
                <a:latin typeface="+mn-ea"/>
              </a:rPr>
              <a:t>系统设计</a:t>
            </a:r>
            <a:endParaRPr lang="en-US" altLang="zh-CN" dirty="0">
              <a:solidFill>
                <a:schemeClr val="accent6">
                  <a:lumMod val="50000"/>
                </a:schemeClr>
              </a:solidFill>
              <a:latin typeface="+mn-ea"/>
            </a:endParaRPr>
          </a:p>
        </p:txBody>
      </p:sp>
      <p:sp>
        <p:nvSpPr>
          <p:cNvPr id="5" name="标题 8"/>
          <p:cNvSpPr txBox="1">
            <a:spLocks/>
          </p:cNvSpPr>
          <p:nvPr/>
        </p:nvSpPr>
        <p:spPr bwMode="auto">
          <a:xfrm>
            <a:off x="251520" y="635478"/>
            <a:ext cx="874846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r>
              <a:rPr lang="zh-CN" altLang="en-US" sz="3600" b="1" smtClean="0"/>
              <a:t>七、基于分布式计算的流量异常检测系统</a:t>
            </a:r>
            <a:endParaRPr lang="zh-CN" altLang="en-US" sz="3600" b="1" dirty="0"/>
          </a:p>
        </p:txBody>
      </p:sp>
    </p:spTree>
    <p:extLst>
      <p:ext uri="{BB962C8B-B14F-4D97-AF65-F5344CB8AC3E}">
        <p14:creationId xmlns:p14="http://schemas.microsoft.com/office/powerpoint/2010/main" val="233679317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sz="quarter" idx="13"/>
          </p:nvPr>
        </p:nvSpPr>
        <p:spPr/>
        <p:txBody>
          <a:bodyPr>
            <a:normAutofit/>
          </a:bodyPr>
          <a:lstStyle/>
          <a:p>
            <a:r>
              <a:rPr lang="zh-CN" altLang="en-US" dirty="0" smtClean="0">
                <a:solidFill>
                  <a:schemeClr val="accent6">
                    <a:lumMod val="50000"/>
                  </a:schemeClr>
                </a:solidFill>
                <a:latin typeface="+mn-ea"/>
              </a:rPr>
              <a:t>系统设计</a:t>
            </a:r>
            <a:endParaRPr lang="en-US" altLang="zh-CN" dirty="0" smtClean="0">
              <a:solidFill>
                <a:schemeClr val="accent6">
                  <a:lumMod val="50000"/>
                </a:schemeClr>
              </a:solidFill>
              <a:latin typeface="+mn-ea"/>
            </a:endParaRPr>
          </a:p>
          <a:p>
            <a:pPr lvl="1"/>
            <a:r>
              <a:rPr lang="zh-CN" altLang="en-US" dirty="0" smtClean="0">
                <a:solidFill>
                  <a:srgbClr val="0070C0"/>
                </a:solidFill>
                <a:latin typeface="+mn-ea"/>
              </a:rPr>
              <a:t>平台选型</a:t>
            </a:r>
            <a:endParaRPr lang="en-US" altLang="zh-CN" dirty="0" smtClean="0">
              <a:solidFill>
                <a:srgbClr val="0070C0"/>
              </a:solidFill>
              <a:latin typeface="+mn-ea"/>
            </a:endParaRPr>
          </a:p>
          <a:p>
            <a:pPr lvl="2"/>
            <a:r>
              <a:rPr lang="en-US" altLang="zh-CN" dirty="0">
                <a:solidFill>
                  <a:schemeClr val="accent6">
                    <a:lumMod val="50000"/>
                  </a:schemeClr>
                </a:solidFill>
                <a:latin typeface="+mn-ea"/>
              </a:rPr>
              <a:t>Hadoop</a:t>
            </a:r>
            <a:r>
              <a:rPr lang="zh-CN" altLang="en-US" dirty="0">
                <a:solidFill>
                  <a:schemeClr val="accent6">
                    <a:lumMod val="50000"/>
                  </a:schemeClr>
                </a:solidFill>
                <a:latin typeface="+mn-ea"/>
              </a:rPr>
              <a:t>、</a:t>
            </a:r>
            <a:r>
              <a:rPr lang="en-US" altLang="zh-CN" dirty="0">
                <a:solidFill>
                  <a:schemeClr val="accent6">
                    <a:lumMod val="50000"/>
                  </a:schemeClr>
                </a:solidFill>
                <a:latin typeface="+mn-ea"/>
              </a:rPr>
              <a:t>Spark</a:t>
            </a:r>
            <a:r>
              <a:rPr lang="zh-CN" altLang="en-US" dirty="0">
                <a:solidFill>
                  <a:schemeClr val="accent6">
                    <a:lumMod val="50000"/>
                  </a:schemeClr>
                </a:solidFill>
                <a:latin typeface="+mn-ea"/>
              </a:rPr>
              <a:t>、</a:t>
            </a:r>
            <a:r>
              <a:rPr lang="en-US" altLang="zh-CN" dirty="0">
                <a:solidFill>
                  <a:schemeClr val="accent6">
                    <a:lumMod val="50000"/>
                  </a:schemeClr>
                </a:solidFill>
                <a:latin typeface="+mn-ea"/>
              </a:rPr>
              <a:t>Spark Streaming</a:t>
            </a:r>
          </a:p>
          <a:p>
            <a:pPr lvl="1"/>
            <a:r>
              <a:rPr lang="zh-CN" altLang="en-US" dirty="0" smtClean="0">
                <a:solidFill>
                  <a:srgbClr val="0070C0"/>
                </a:solidFill>
                <a:latin typeface="+mn-ea"/>
              </a:rPr>
              <a:t>模块设计</a:t>
            </a:r>
            <a:endParaRPr lang="en-US" altLang="zh-CN" dirty="0" smtClean="0">
              <a:solidFill>
                <a:srgbClr val="0070C0"/>
              </a:solidFill>
              <a:latin typeface="+mn-ea"/>
            </a:endParaRPr>
          </a:p>
          <a:p>
            <a:pPr lvl="2"/>
            <a:r>
              <a:rPr lang="zh-CN" altLang="en-US" dirty="0" smtClean="0">
                <a:solidFill>
                  <a:schemeClr val="accent6">
                    <a:lumMod val="50000"/>
                  </a:schemeClr>
                </a:solidFill>
                <a:latin typeface="+mn-ea"/>
              </a:rPr>
              <a:t>流量</a:t>
            </a:r>
            <a:r>
              <a:rPr lang="zh-CN" altLang="en-US" dirty="0">
                <a:solidFill>
                  <a:schemeClr val="accent6">
                    <a:lumMod val="50000"/>
                  </a:schemeClr>
                </a:solidFill>
                <a:latin typeface="+mn-ea"/>
              </a:rPr>
              <a:t>采集转换模块</a:t>
            </a:r>
            <a:endParaRPr lang="en-US" altLang="zh-CN" dirty="0">
              <a:solidFill>
                <a:schemeClr val="accent6">
                  <a:lumMod val="50000"/>
                </a:schemeClr>
              </a:solidFill>
              <a:latin typeface="+mn-ea"/>
            </a:endParaRPr>
          </a:p>
          <a:p>
            <a:pPr lvl="2"/>
            <a:r>
              <a:rPr lang="zh-CN" altLang="en-US" dirty="0">
                <a:solidFill>
                  <a:schemeClr val="accent6">
                    <a:lumMod val="50000"/>
                  </a:schemeClr>
                </a:solidFill>
                <a:latin typeface="+mn-ea"/>
              </a:rPr>
              <a:t>离线检测模块</a:t>
            </a:r>
            <a:endParaRPr lang="en-US" altLang="zh-CN" dirty="0">
              <a:solidFill>
                <a:schemeClr val="accent6">
                  <a:lumMod val="50000"/>
                </a:schemeClr>
              </a:solidFill>
              <a:latin typeface="+mn-ea"/>
            </a:endParaRPr>
          </a:p>
          <a:p>
            <a:pPr lvl="2"/>
            <a:r>
              <a:rPr lang="zh-CN" altLang="en-US" dirty="0">
                <a:solidFill>
                  <a:schemeClr val="accent6">
                    <a:lumMod val="50000"/>
                  </a:schemeClr>
                </a:solidFill>
                <a:latin typeface="+mn-ea"/>
              </a:rPr>
              <a:t>在线检测模块</a:t>
            </a:r>
            <a:endParaRPr lang="en-US" altLang="zh-CN" dirty="0">
              <a:solidFill>
                <a:schemeClr val="accent6">
                  <a:lumMod val="50000"/>
                </a:schemeClr>
              </a:solidFill>
              <a:latin typeface="+mn-ea"/>
            </a:endParaRPr>
          </a:p>
          <a:p>
            <a:pPr lvl="2"/>
            <a:r>
              <a:rPr lang="zh-CN" altLang="en-US" dirty="0">
                <a:solidFill>
                  <a:schemeClr val="accent6">
                    <a:lumMod val="50000"/>
                  </a:schemeClr>
                </a:solidFill>
                <a:latin typeface="+mn-ea"/>
              </a:rPr>
              <a:t>查询模块</a:t>
            </a:r>
            <a:endParaRPr lang="en-US" altLang="zh-CN" dirty="0">
              <a:solidFill>
                <a:schemeClr val="accent6">
                  <a:lumMod val="50000"/>
                </a:schemeClr>
              </a:solidFill>
              <a:latin typeface="+mn-ea"/>
            </a:endParaRPr>
          </a:p>
        </p:txBody>
      </p:sp>
      <p:sp>
        <p:nvSpPr>
          <p:cNvPr id="5" name="标题 8"/>
          <p:cNvSpPr txBox="1">
            <a:spLocks/>
          </p:cNvSpPr>
          <p:nvPr/>
        </p:nvSpPr>
        <p:spPr bwMode="auto">
          <a:xfrm>
            <a:off x="251520" y="635478"/>
            <a:ext cx="874846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r>
              <a:rPr lang="zh-CN" altLang="en-US" sz="3600" b="1" smtClean="0"/>
              <a:t>七、基于分布式计算的流量异常检测系统</a:t>
            </a:r>
            <a:endParaRPr lang="zh-CN" altLang="en-US" sz="3600" b="1" dirty="0"/>
          </a:p>
        </p:txBody>
      </p:sp>
    </p:spTree>
    <p:extLst>
      <p:ext uri="{BB962C8B-B14F-4D97-AF65-F5344CB8AC3E}">
        <p14:creationId xmlns:p14="http://schemas.microsoft.com/office/powerpoint/2010/main" val="37038699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标题 8"/>
          <p:cNvSpPr>
            <a:spLocks noGrp="1"/>
          </p:cNvSpPr>
          <p:nvPr>
            <p:ph type="title"/>
          </p:nvPr>
        </p:nvSpPr>
        <p:spPr>
          <a:xfrm>
            <a:off x="251520" y="635478"/>
            <a:ext cx="8748464" cy="1066800"/>
          </a:xfrm>
        </p:spPr>
        <p:txBody>
          <a:bodyPr/>
          <a:lstStyle/>
          <a:p>
            <a:r>
              <a:rPr lang="zh-CN" altLang="en-US" sz="3600" b="1" dirty="0"/>
              <a:t>七</a:t>
            </a:r>
            <a:r>
              <a:rPr lang="zh-CN" altLang="en-US" sz="3600" b="1" dirty="0" smtClean="0"/>
              <a:t>、基于分布式计算的</a:t>
            </a:r>
            <a:r>
              <a:rPr lang="zh-CN" altLang="en-US" sz="3600" b="1" dirty="0"/>
              <a:t>流量异常</a:t>
            </a:r>
            <a:r>
              <a:rPr lang="zh-CN" altLang="en-US" sz="3600" b="1" dirty="0" smtClean="0"/>
              <a:t>检测</a:t>
            </a:r>
            <a:r>
              <a:rPr lang="zh-CN" altLang="en-US" sz="3600" b="1" dirty="0"/>
              <a:t>系统</a:t>
            </a:r>
          </a:p>
        </p:txBody>
      </p:sp>
      <p:pic>
        <p:nvPicPr>
          <p:cNvPr id="3" name="图片 2"/>
          <p:cNvPicPr>
            <a:picLocks noChangeAspect="1"/>
          </p:cNvPicPr>
          <p:nvPr/>
        </p:nvPicPr>
        <p:blipFill>
          <a:blip r:embed="rId3"/>
          <a:stretch>
            <a:fillRect/>
          </a:stretch>
        </p:blipFill>
        <p:spPr>
          <a:xfrm>
            <a:off x="292080" y="1988840"/>
            <a:ext cx="8667343" cy="4090392"/>
          </a:xfrm>
          <a:prstGeom prst="rect">
            <a:avLst/>
          </a:prstGeom>
        </p:spPr>
      </p:pic>
      <p:sp>
        <p:nvSpPr>
          <p:cNvPr id="2" name="文本框 1"/>
          <p:cNvSpPr txBox="1"/>
          <p:nvPr/>
        </p:nvSpPr>
        <p:spPr>
          <a:xfrm>
            <a:off x="2249487" y="6134961"/>
            <a:ext cx="4752528" cy="461665"/>
          </a:xfrm>
          <a:prstGeom prst="rect">
            <a:avLst/>
          </a:prstGeom>
          <a:noFill/>
        </p:spPr>
        <p:txBody>
          <a:bodyPr wrap="square" rtlCol="0">
            <a:spAutoFit/>
          </a:bodyPr>
          <a:lstStyle/>
          <a:p>
            <a:pPr algn="ctr"/>
            <a:r>
              <a:rPr lang="zh-CN" altLang="en-US" sz="2400" b="1" dirty="0" smtClean="0">
                <a:solidFill>
                  <a:schemeClr val="accent6">
                    <a:lumMod val="50000"/>
                  </a:schemeClr>
                </a:solidFill>
                <a:latin typeface="+mn-ea"/>
                <a:ea typeface="+mn-ea"/>
              </a:rPr>
              <a:t>系统总框架</a:t>
            </a:r>
            <a:endParaRPr lang="zh-CN" altLang="en-US" sz="2400" b="1" dirty="0">
              <a:solidFill>
                <a:schemeClr val="accent6">
                  <a:lumMod val="50000"/>
                </a:schemeClr>
              </a:solidFill>
              <a:latin typeface="+mn-ea"/>
              <a:ea typeface="+mn-ea"/>
            </a:endParaRPr>
          </a:p>
        </p:txBody>
      </p:sp>
    </p:spTree>
    <p:extLst>
      <p:ext uri="{BB962C8B-B14F-4D97-AF65-F5344CB8AC3E}">
        <p14:creationId xmlns:p14="http://schemas.microsoft.com/office/powerpoint/2010/main" val="37456119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lstStyle/>
          <a:p>
            <a:r>
              <a:rPr lang="zh-CN" altLang="en-US" dirty="0">
                <a:solidFill>
                  <a:schemeClr val="accent6">
                    <a:lumMod val="50000"/>
                  </a:schemeClr>
                </a:solidFill>
                <a:latin typeface="+mn-ea"/>
              </a:rPr>
              <a:t>流量采集转换模块</a:t>
            </a:r>
            <a:endParaRPr lang="en-US" altLang="zh-CN" dirty="0">
              <a:solidFill>
                <a:schemeClr val="accent6">
                  <a:lumMod val="50000"/>
                </a:schemeClr>
              </a:solidFill>
              <a:latin typeface="+mn-ea"/>
            </a:endParaRPr>
          </a:p>
          <a:p>
            <a:pPr lvl="1"/>
            <a:r>
              <a:rPr lang="zh-CN" altLang="en-US" sz="2400" dirty="0">
                <a:solidFill>
                  <a:srgbClr val="002060"/>
                </a:solidFill>
                <a:latin typeface="+mn-ea"/>
              </a:rPr>
              <a:t>直接采集路由器上数据</a:t>
            </a:r>
            <a:endParaRPr lang="en-US" altLang="zh-CN" sz="2400" dirty="0">
              <a:solidFill>
                <a:srgbClr val="002060"/>
              </a:solidFill>
              <a:latin typeface="+mn-ea"/>
            </a:endParaRPr>
          </a:p>
          <a:p>
            <a:pPr lvl="1"/>
            <a:r>
              <a:rPr lang="zh-CN" altLang="en-US" sz="2400" dirty="0" smtClean="0">
                <a:solidFill>
                  <a:srgbClr val="002060"/>
                </a:solidFill>
                <a:latin typeface="+mn-ea"/>
              </a:rPr>
              <a:t>支持转换格式</a:t>
            </a:r>
            <a:endParaRPr lang="en-US" altLang="zh-CN" sz="2400" dirty="0" smtClean="0">
              <a:solidFill>
                <a:srgbClr val="002060"/>
              </a:solidFill>
              <a:latin typeface="+mn-ea"/>
            </a:endParaRPr>
          </a:p>
          <a:p>
            <a:pPr lvl="2"/>
            <a:r>
              <a:rPr lang="en-US" altLang="zh-CN" sz="2200" dirty="0" err="1" smtClean="0">
                <a:solidFill>
                  <a:schemeClr val="accent6">
                    <a:lumMod val="50000"/>
                  </a:schemeClr>
                </a:solidFill>
                <a:latin typeface="+mn-ea"/>
              </a:rPr>
              <a:t>NetFlow</a:t>
            </a:r>
            <a:r>
              <a:rPr lang="en-US" altLang="zh-CN" sz="2200" dirty="0" smtClean="0">
                <a:solidFill>
                  <a:schemeClr val="accent6">
                    <a:lumMod val="50000"/>
                  </a:schemeClr>
                </a:solidFill>
                <a:latin typeface="+mn-ea"/>
              </a:rPr>
              <a:t> </a:t>
            </a:r>
            <a:r>
              <a:rPr lang="en-US" altLang="zh-CN" sz="2200" dirty="0">
                <a:solidFill>
                  <a:schemeClr val="accent6">
                    <a:lumMod val="50000"/>
                  </a:schemeClr>
                </a:solidFill>
                <a:latin typeface="+mn-ea"/>
              </a:rPr>
              <a:t>v1,v5,v9</a:t>
            </a:r>
          </a:p>
          <a:p>
            <a:pPr lvl="2"/>
            <a:r>
              <a:rPr lang="en-US" altLang="zh-CN" sz="2200" dirty="0">
                <a:solidFill>
                  <a:schemeClr val="accent6">
                    <a:lumMod val="50000"/>
                  </a:schemeClr>
                </a:solidFill>
                <a:latin typeface="+mn-ea"/>
              </a:rPr>
              <a:t>IPFIX</a:t>
            </a:r>
          </a:p>
        </p:txBody>
      </p:sp>
      <p:grpSp>
        <p:nvGrpSpPr>
          <p:cNvPr id="29" name="组合 28"/>
          <p:cNvGrpSpPr/>
          <p:nvPr/>
        </p:nvGrpSpPr>
        <p:grpSpPr>
          <a:xfrm>
            <a:off x="5364088" y="1826429"/>
            <a:ext cx="2590015" cy="4505434"/>
            <a:chOff x="117689" y="902599"/>
            <a:chExt cx="2845931" cy="5478226"/>
          </a:xfrm>
        </p:grpSpPr>
        <p:sp>
          <p:nvSpPr>
            <p:cNvPr id="4" name="文本框 19"/>
            <p:cNvSpPr txBox="1"/>
            <p:nvPr/>
          </p:nvSpPr>
          <p:spPr>
            <a:xfrm rot="18045065">
              <a:off x="1006919" y="2406779"/>
              <a:ext cx="115744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t>IPFIX</a:t>
              </a:r>
              <a:endParaRPr lang="zh-CN" altLang="en-US" sz="1200" dirty="0"/>
            </a:p>
          </p:txBody>
        </p:sp>
        <p:sp>
          <p:nvSpPr>
            <p:cNvPr id="5" name="矩形 4"/>
            <p:cNvSpPr/>
            <p:nvPr/>
          </p:nvSpPr>
          <p:spPr>
            <a:xfrm>
              <a:off x="178367" y="4354348"/>
              <a:ext cx="1156086" cy="6497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tx1"/>
                  </a:solidFill>
                </a:rPr>
                <a:t>IPFIX Decoding</a:t>
              </a:r>
              <a:endParaRPr lang="zh-CN" altLang="en-US" sz="1200" dirty="0">
                <a:solidFill>
                  <a:schemeClr val="tx1"/>
                </a:solidFill>
              </a:endParaRPr>
            </a:p>
          </p:txBody>
        </p:sp>
        <p:sp>
          <p:nvSpPr>
            <p:cNvPr id="6" name="矩形 5"/>
            <p:cNvSpPr/>
            <p:nvPr/>
          </p:nvSpPr>
          <p:spPr>
            <a:xfrm>
              <a:off x="117689" y="3190016"/>
              <a:ext cx="2621013" cy="3190809"/>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a:p>
          </p:txBody>
        </p:sp>
        <p:sp>
          <p:nvSpPr>
            <p:cNvPr id="7" name="文本框 50"/>
            <p:cNvSpPr txBox="1"/>
            <p:nvPr/>
          </p:nvSpPr>
          <p:spPr>
            <a:xfrm>
              <a:off x="437489" y="6006048"/>
              <a:ext cx="219288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t>Traffic Collector</a:t>
              </a:r>
            </a:p>
          </p:txBody>
        </p:sp>
        <p:sp>
          <p:nvSpPr>
            <p:cNvPr id="8" name="矩形 7"/>
            <p:cNvSpPr/>
            <p:nvPr/>
          </p:nvSpPr>
          <p:spPr>
            <a:xfrm>
              <a:off x="182051" y="3607623"/>
              <a:ext cx="1156086" cy="431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tx1"/>
                  </a:solidFill>
                </a:rPr>
                <a:t>IPANON</a:t>
              </a:r>
              <a:endParaRPr lang="zh-CN" altLang="en-US" sz="1200" dirty="0">
                <a:solidFill>
                  <a:schemeClr val="tx1"/>
                </a:solidFill>
              </a:endParaRPr>
            </a:p>
          </p:txBody>
        </p:sp>
        <p:cxnSp>
          <p:nvCxnSpPr>
            <p:cNvPr id="9" name="直接箭头连接符 8"/>
            <p:cNvCxnSpPr>
              <a:stCxn id="8" idx="2"/>
              <a:endCxn id="5" idx="0"/>
            </p:cNvCxnSpPr>
            <p:nvPr/>
          </p:nvCxnSpPr>
          <p:spPr>
            <a:xfrm flipH="1">
              <a:off x="756410" y="4039423"/>
              <a:ext cx="3684" cy="314925"/>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右箭头 9"/>
            <p:cNvSpPr/>
            <p:nvPr/>
          </p:nvSpPr>
          <p:spPr>
            <a:xfrm rot="7158212">
              <a:off x="1159965" y="2501944"/>
              <a:ext cx="1266820" cy="241650"/>
            </a:xfrm>
            <a:prstGeom prst="rightArrow">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a:p>
          </p:txBody>
        </p:sp>
        <p:grpSp>
          <p:nvGrpSpPr>
            <p:cNvPr id="11" name="Group 18"/>
            <p:cNvGrpSpPr/>
            <p:nvPr/>
          </p:nvGrpSpPr>
          <p:grpSpPr>
            <a:xfrm>
              <a:off x="117690" y="902599"/>
              <a:ext cx="2845930" cy="1823619"/>
              <a:chOff x="568063" y="4028392"/>
              <a:chExt cx="2845930" cy="1823619"/>
            </a:xfrm>
          </p:grpSpPr>
          <p:sp>
            <p:nvSpPr>
              <p:cNvPr id="12" name="文本框 47"/>
              <p:cNvSpPr txBox="1"/>
              <p:nvPr/>
            </p:nvSpPr>
            <p:spPr>
              <a:xfrm>
                <a:off x="782694" y="4609522"/>
                <a:ext cx="2079056" cy="6155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solidFill>
                      <a:schemeClr val="bg1"/>
                    </a:solidFill>
                  </a:rPr>
                  <a:t>Telecom Network</a:t>
                </a:r>
                <a:endParaRPr lang="zh-CN" altLang="en-US" sz="1200" b="1" dirty="0">
                  <a:solidFill>
                    <a:schemeClr val="bg1"/>
                  </a:solidFill>
                </a:endParaRPr>
              </a:p>
            </p:txBody>
          </p:sp>
          <p:sp>
            <p:nvSpPr>
              <p:cNvPr id="13" name="文本框 48"/>
              <p:cNvSpPr txBox="1"/>
              <p:nvPr/>
            </p:nvSpPr>
            <p:spPr>
              <a:xfrm>
                <a:off x="1469129" y="5236458"/>
                <a:ext cx="891942" cy="6155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solidFill>
                      <a:schemeClr val="bg1"/>
                    </a:solidFill>
                  </a:rPr>
                  <a:t>Router</a:t>
                </a:r>
                <a:endParaRPr lang="zh-CN" altLang="en-US" sz="1200" b="1" dirty="0">
                  <a:solidFill>
                    <a:schemeClr val="bg1"/>
                  </a:solidFill>
                </a:endParaRPr>
              </a:p>
            </p:txBody>
          </p:sp>
          <p:sp>
            <p:nvSpPr>
              <p:cNvPr id="14" name="Cloud Callout 1"/>
              <p:cNvSpPr/>
              <p:nvPr/>
            </p:nvSpPr>
            <p:spPr>
              <a:xfrm>
                <a:off x="568063" y="4064409"/>
                <a:ext cx="2845930" cy="1344600"/>
              </a:xfrm>
              <a:prstGeom prst="cloud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a:p>
            </p:txBody>
          </p:sp>
          <p:pic>
            <p:nvPicPr>
              <p:cNvPr id="15" name="Picture 1178"/>
              <p:cNvPicPr>
                <a:picLocks noChangeAspect="1"/>
              </p:cNvPicPr>
              <p:nvPr/>
            </p:nvPicPr>
            <p:blipFill>
              <a:blip r:embed="rId2"/>
              <a:stretch>
                <a:fillRect/>
              </a:stretch>
            </p:blipFill>
            <p:spPr>
              <a:xfrm>
                <a:off x="1400284" y="4101124"/>
                <a:ext cx="471601" cy="471685"/>
              </a:xfrm>
              <a:prstGeom prst="rect">
                <a:avLst/>
              </a:prstGeom>
            </p:spPr>
          </p:pic>
          <p:pic>
            <p:nvPicPr>
              <p:cNvPr id="16" name="Picture 603"/>
              <p:cNvPicPr>
                <a:picLocks noChangeAspect="1"/>
              </p:cNvPicPr>
              <p:nvPr/>
            </p:nvPicPr>
            <p:blipFill>
              <a:blip r:embed="rId2"/>
              <a:stretch>
                <a:fillRect/>
              </a:stretch>
            </p:blipFill>
            <p:spPr>
              <a:xfrm>
                <a:off x="2609141" y="4028392"/>
                <a:ext cx="471601" cy="471685"/>
              </a:xfrm>
              <a:prstGeom prst="rect">
                <a:avLst/>
              </a:prstGeom>
            </p:spPr>
          </p:pic>
          <p:pic>
            <p:nvPicPr>
              <p:cNvPr id="17" name="Picture 604"/>
              <p:cNvPicPr>
                <a:picLocks noChangeAspect="1"/>
              </p:cNvPicPr>
              <p:nvPr/>
            </p:nvPicPr>
            <p:blipFill>
              <a:blip r:embed="rId2"/>
              <a:stretch>
                <a:fillRect/>
              </a:stretch>
            </p:blipFill>
            <p:spPr>
              <a:xfrm>
                <a:off x="1281257" y="5173166"/>
                <a:ext cx="471601" cy="471685"/>
              </a:xfrm>
              <a:prstGeom prst="rect">
                <a:avLst/>
              </a:prstGeom>
            </p:spPr>
          </p:pic>
          <p:pic>
            <p:nvPicPr>
              <p:cNvPr id="18" name="Picture 605"/>
              <p:cNvPicPr>
                <a:picLocks noChangeAspect="1"/>
              </p:cNvPicPr>
              <p:nvPr/>
            </p:nvPicPr>
            <p:blipFill>
              <a:blip r:embed="rId2"/>
              <a:stretch>
                <a:fillRect/>
              </a:stretch>
            </p:blipFill>
            <p:spPr>
              <a:xfrm>
                <a:off x="2532445" y="4832160"/>
                <a:ext cx="471601" cy="471685"/>
              </a:xfrm>
              <a:prstGeom prst="rect">
                <a:avLst/>
              </a:prstGeom>
            </p:spPr>
          </p:pic>
          <p:sp>
            <p:nvSpPr>
              <p:cNvPr id="19" name="TextBox 1179"/>
              <p:cNvSpPr txBox="1"/>
              <p:nvPr/>
            </p:nvSpPr>
            <p:spPr>
              <a:xfrm>
                <a:off x="699486" y="4597753"/>
                <a:ext cx="23644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b="1" dirty="0"/>
                  <a:t> Network</a:t>
                </a:r>
              </a:p>
            </p:txBody>
          </p:sp>
        </p:grpSp>
        <p:sp>
          <p:nvSpPr>
            <p:cNvPr id="20" name="文本框 19"/>
            <p:cNvSpPr txBox="1"/>
            <p:nvPr/>
          </p:nvSpPr>
          <p:spPr>
            <a:xfrm rot="18045065">
              <a:off x="1481383" y="2493229"/>
              <a:ext cx="115744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err="1"/>
                <a:t>NetFlow</a:t>
              </a:r>
              <a:endParaRPr lang="zh-CN" altLang="en-US" sz="1200" dirty="0"/>
            </a:p>
          </p:txBody>
        </p:sp>
        <p:sp>
          <p:nvSpPr>
            <p:cNvPr id="21" name="矩形 20"/>
            <p:cNvSpPr/>
            <p:nvPr/>
          </p:nvSpPr>
          <p:spPr>
            <a:xfrm>
              <a:off x="1501922" y="4343456"/>
              <a:ext cx="1156086" cy="6497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err="1">
                  <a:solidFill>
                    <a:schemeClr val="tx1"/>
                  </a:solidFill>
                </a:rPr>
                <a:t>Nfdump</a:t>
              </a:r>
              <a:endParaRPr lang="zh-CN" altLang="en-US" sz="1200" dirty="0">
                <a:solidFill>
                  <a:schemeClr val="tx1"/>
                </a:solidFill>
              </a:endParaRPr>
            </a:p>
          </p:txBody>
        </p:sp>
        <p:sp>
          <p:nvSpPr>
            <p:cNvPr id="22" name="矩形 21"/>
            <p:cNvSpPr/>
            <p:nvPr/>
          </p:nvSpPr>
          <p:spPr>
            <a:xfrm>
              <a:off x="1505606" y="3596731"/>
              <a:ext cx="1156086" cy="431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err="1">
                  <a:solidFill>
                    <a:schemeClr val="tx1"/>
                  </a:solidFill>
                </a:rPr>
                <a:t>Nfcapd</a:t>
              </a:r>
              <a:endParaRPr lang="zh-CN" altLang="en-US" sz="1200" dirty="0">
                <a:solidFill>
                  <a:schemeClr val="tx1"/>
                </a:solidFill>
              </a:endParaRPr>
            </a:p>
          </p:txBody>
        </p:sp>
        <p:cxnSp>
          <p:nvCxnSpPr>
            <p:cNvPr id="23" name="直接箭头连接符 22"/>
            <p:cNvCxnSpPr>
              <a:stCxn id="22" idx="2"/>
              <a:endCxn id="21" idx="0"/>
            </p:cNvCxnSpPr>
            <p:nvPr/>
          </p:nvCxnSpPr>
          <p:spPr>
            <a:xfrm flipH="1">
              <a:off x="2079965" y="4028531"/>
              <a:ext cx="3684" cy="314925"/>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flipH="1">
              <a:off x="760094" y="3158868"/>
              <a:ext cx="657404" cy="448755"/>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0"/>
              <a:endCxn id="22" idx="0"/>
            </p:cNvCxnSpPr>
            <p:nvPr/>
          </p:nvCxnSpPr>
          <p:spPr>
            <a:xfrm>
              <a:off x="1428196" y="3190016"/>
              <a:ext cx="655453" cy="406715"/>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 idx="2"/>
              <a:endCxn id="28" idx="0"/>
            </p:cNvCxnSpPr>
            <p:nvPr/>
          </p:nvCxnSpPr>
          <p:spPr>
            <a:xfrm>
              <a:off x="756410" y="5004128"/>
              <a:ext cx="718973" cy="420908"/>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1" idx="2"/>
              <a:endCxn id="28" idx="0"/>
            </p:cNvCxnSpPr>
            <p:nvPr/>
          </p:nvCxnSpPr>
          <p:spPr>
            <a:xfrm flipH="1">
              <a:off x="1475383" y="4993236"/>
              <a:ext cx="604582" cy="431800"/>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37488" y="5425036"/>
              <a:ext cx="2075790" cy="4933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tx1"/>
                  </a:solidFill>
                </a:rPr>
                <a:t>Text Format Flows</a:t>
              </a:r>
              <a:endParaRPr lang="zh-CN" altLang="en-US" sz="1200" dirty="0">
                <a:solidFill>
                  <a:schemeClr val="tx1"/>
                </a:solidFill>
              </a:endParaRPr>
            </a:p>
          </p:txBody>
        </p:sp>
      </p:grpSp>
      <p:sp>
        <p:nvSpPr>
          <p:cNvPr id="31" name="标题 8"/>
          <p:cNvSpPr>
            <a:spLocks noGrp="1"/>
          </p:cNvSpPr>
          <p:nvPr>
            <p:ph type="title"/>
          </p:nvPr>
        </p:nvSpPr>
        <p:spPr>
          <a:xfrm>
            <a:off x="251520" y="635478"/>
            <a:ext cx="8748464" cy="1066800"/>
          </a:xfrm>
        </p:spPr>
        <p:txBody>
          <a:bodyPr/>
          <a:lstStyle/>
          <a:p>
            <a:r>
              <a:rPr lang="zh-CN" altLang="en-US" sz="3600" b="1" dirty="0"/>
              <a:t>七</a:t>
            </a:r>
            <a:r>
              <a:rPr lang="zh-CN" altLang="en-US" sz="3600" b="1" dirty="0" smtClean="0"/>
              <a:t>、基于分布式计算的</a:t>
            </a:r>
            <a:r>
              <a:rPr lang="zh-CN" altLang="en-US" sz="3600" b="1" dirty="0"/>
              <a:t>流量异常</a:t>
            </a:r>
            <a:r>
              <a:rPr lang="zh-CN" altLang="en-US" sz="3600" b="1" dirty="0" smtClean="0"/>
              <a:t>检测</a:t>
            </a:r>
            <a:r>
              <a:rPr lang="zh-CN" altLang="en-US" sz="3600" b="1" dirty="0"/>
              <a:t>系统</a:t>
            </a:r>
          </a:p>
        </p:txBody>
      </p:sp>
    </p:spTree>
    <p:extLst>
      <p:ext uri="{BB962C8B-B14F-4D97-AF65-F5344CB8AC3E}">
        <p14:creationId xmlns:p14="http://schemas.microsoft.com/office/powerpoint/2010/main" val="34843053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704410" y="1701534"/>
            <a:ext cx="7772870" cy="1439434"/>
          </a:xfrm>
        </p:spPr>
        <p:txBody>
          <a:bodyPr>
            <a:normAutofit/>
          </a:bodyPr>
          <a:lstStyle/>
          <a:p>
            <a:r>
              <a:rPr lang="zh-CN" altLang="en-US" dirty="0">
                <a:solidFill>
                  <a:schemeClr val="accent6">
                    <a:lumMod val="50000"/>
                  </a:schemeClr>
                </a:solidFill>
                <a:latin typeface="+mn-ea"/>
              </a:rPr>
              <a:t>离线检测模块</a:t>
            </a:r>
            <a:endParaRPr lang="en-US" altLang="zh-CN" dirty="0">
              <a:solidFill>
                <a:schemeClr val="accent6">
                  <a:lumMod val="50000"/>
                </a:schemeClr>
              </a:solidFill>
              <a:latin typeface="+mn-ea"/>
            </a:endParaRPr>
          </a:p>
          <a:p>
            <a:pPr lvl="1"/>
            <a:r>
              <a:rPr lang="zh-CN" altLang="en-US" sz="2400" dirty="0">
                <a:latin typeface="+mn-ea"/>
              </a:rPr>
              <a:t>基于</a:t>
            </a:r>
            <a:r>
              <a:rPr lang="en-US" altLang="zh-CN" sz="2400" dirty="0">
                <a:latin typeface="+mn-ea"/>
              </a:rPr>
              <a:t>Hadoop</a:t>
            </a:r>
            <a:r>
              <a:rPr lang="zh-CN" altLang="en-US" sz="2400" dirty="0">
                <a:latin typeface="+mn-ea"/>
              </a:rPr>
              <a:t>的离线检测</a:t>
            </a:r>
            <a:endParaRPr lang="en-US" altLang="zh-CN" sz="2400" dirty="0">
              <a:latin typeface="+mn-ea"/>
            </a:endParaRPr>
          </a:p>
          <a:p>
            <a:pPr lvl="1"/>
            <a:r>
              <a:rPr lang="zh-CN" altLang="en-US" sz="2400" dirty="0" smtClean="0">
                <a:latin typeface="+mn-ea"/>
              </a:rPr>
              <a:t>基于</a:t>
            </a:r>
            <a:r>
              <a:rPr lang="en-US" altLang="zh-CN" sz="2400" dirty="0">
                <a:latin typeface="+mn-ea"/>
              </a:rPr>
              <a:t>Spark</a:t>
            </a:r>
            <a:r>
              <a:rPr lang="zh-CN" altLang="en-US" sz="2400" dirty="0">
                <a:latin typeface="+mn-ea"/>
              </a:rPr>
              <a:t>的离线</a:t>
            </a:r>
            <a:r>
              <a:rPr lang="zh-CN" altLang="en-US" sz="2400" dirty="0" smtClean="0">
                <a:latin typeface="+mn-ea"/>
              </a:rPr>
              <a:t>检测</a:t>
            </a:r>
            <a:endParaRPr lang="en-US" altLang="zh-CN" sz="2400" dirty="0">
              <a:latin typeface="+mn-ea"/>
            </a:endParaRPr>
          </a:p>
        </p:txBody>
      </p:sp>
      <p:sp>
        <p:nvSpPr>
          <p:cNvPr id="7" name="标题 8"/>
          <p:cNvSpPr>
            <a:spLocks noGrp="1"/>
          </p:cNvSpPr>
          <p:nvPr>
            <p:ph type="title"/>
          </p:nvPr>
        </p:nvSpPr>
        <p:spPr>
          <a:xfrm>
            <a:off x="251520" y="635478"/>
            <a:ext cx="8748464" cy="1066800"/>
          </a:xfrm>
        </p:spPr>
        <p:txBody>
          <a:bodyPr/>
          <a:lstStyle/>
          <a:p>
            <a:r>
              <a:rPr lang="zh-CN" altLang="en-US" sz="3600" b="1" dirty="0"/>
              <a:t>七</a:t>
            </a:r>
            <a:r>
              <a:rPr lang="zh-CN" altLang="en-US" sz="3600" b="1" dirty="0" smtClean="0"/>
              <a:t>、基于分布式计算的</a:t>
            </a:r>
            <a:r>
              <a:rPr lang="zh-CN" altLang="en-US" sz="3600" b="1" dirty="0"/>
              <a:t>流量异常</a:t>
            </a:r>
            <a:r>
              <a:rPr lang="zh-CN" altLang="en-US" sz="3600" b="1" dirty="0" smtClean="0"/>
              <a:t>检测</a:t>
            </a:r>
            <a:r>
              <a:rPr lang="zh-CN" altLang="en-US" sz="3600" b="1" dirty="0"/>
              <a:t>系统</a:t>
            </a:r>
          </a:p>
        </p:txBody>
      </p:sp>
      <p:pic>
        <p:nvPicPr>
          <p:cNvPr id="6" name="图片 5"/>
          <p:cNvPicPr>
            <a:picLocks noChangeAspect="1"/>
          </p:cNvPicPr>
          <p:nvPr/>
        </p:nvPicPr>
        <p:blipFill>
          <a:blip r:embed="rId2"/>
          <a:stretch>
            <a:fillRect/>
          </a:stretch>
        </p:blipFill>
        <p:spPr>
          <a:xfrm>
            <a:off x="1187624" y="3234315"/>
            <a:ext cx="7396035" cy="3490421"/>
          </a:xfrm>
          <a:prstGeom prst="rect">
            <a:avLst/>
          </a:prstGeom>
        </p:spPr>
      </p:pic>
      <p:sp>
        <p:nvSpPr>
          <p:cNvPr id="31" name="矩形 30"/>
          <p:cNvSpPr/>
          <p:nvPr/>
        </p:nvSpPr>
        <p:spPr>
          <a:xfrm>
            <a:off x="4716016" y="3287265"/>
            <a:ext cx="2592288" cy="323807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121157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541549" y="1847831"/>
            <a:ext cx="7772870" cy="1439434"/>
          </a:xfrm>
        </p:spPr>
        <p:txBody>
          <a:bodyPr>
            <a:normAutofit/>
          </a:bodyPr>
          <a:lstStyle/>
          <a:p>
            <a:r>
              <a:rPr lang="zh-CN" altLang="en-US" dirty="0">
                <a:solidFill>
                  <a:schemeClr val="accent6">
                    <a:lumMod val="50000"/>
                  </a:schemeClr>
                </a:solidFill>
                <a:latin typeface="+mn-ea"/>
              </a:rPr>
              <a:t>在</a:t>
            </a:r>
            <a:r>
              <a:rPr lang="zh-CN" altLang="en-US" dirty="0" smtClean="0">
                <a:solidFill>
                  <a:schemeClr val="accent6">
                    <a:lumMod val="50000"/>
                  </a:schemeClr>
                </a:solidFill>
                <a:latin typeface="+mn-ea"/>
              </a:rPr>
              <a:t>线</a:t>
            </a:r>
            <a:r>
              <a:rPr lang="zh-CN" altLang="en-US" dirty="0">
                <a:solidFill>
                  <a:schemeClr val="accent6">
                    <a:lumMod val="50000"/>
                  </a:schemeClr>
                </a:solidFill>
                <a:latin typeface="+mn-ea"/>
              </a:rPr>
              <a:t>检测模块</a:t>
            </a:r>
            <a:endParaRPr lang="en-US" altLang="zh-CN" dirty="0">
              <a:solidFill>
                <a:schemeClr val="accent6">
                  <a:lumMod val="50000"/>
                </a:schemeClr>
              </a:solidFill>
              <a:latin typeface="+mn-ea"/>
            </a:endParaRPr>
          </a:p>
          <a:p>
            <a:pPr lvl="1"/>
            <a:r>
              <a:rPr lang="zh-CN" altLang="en-US" sz="2400" dirty="0" smtClean="0">
                <a:latin typeface="+mn-ea"/>
              </a:rPr>
              <a:t>基于</a:t>
            </a:r>
            <a:r>
              <a:rPr lang="en-US" altLang="zh-CN" sz="2400" dirty="0" smtClean="0">
                <a:latin typeface="+mn-ea"/>
              </a:rPr>
              <a:t>Spark Streaming</a:t>
            </a:r>
            <a:r>
              <a:rPr lang="zh-CN" altLang="en-US" sz="2400" dirty="0" smtClean="0">
                <a:latin typeface="+mn-ea"/>
              </a:rPr>
              <a:t>的</a:t>
            </a:r>
            <a:r>
              <a:rPr lang="zh-CN" altLang="en-US" sz="2400" dirty="0">
                <a:latin typeface="+mn-ea"/>
              </a:rPr>
              <a:t>在</a:t>
            </a:r>
            <a:r>
              <a:rPr lang="zh-CN" altLang="en-US" sz="2400" dirty="0" smtClean="0">
                <a:latin typeface="+mn-ea"/>
              </a:rPr>
              <a:t>线检测</a:t>
            </a:r>
            <a:endParaRPr lang="en-US" altLang="zh-CN" sz="2400" dirty="0">
              <a:latin typeface="+mn-ea"/>
            </a:endParaRPr>
          </a:p>
        </p:txBody>
      </p:sp>
      <p:sp>
        <p:nvSpPr>
          <p:cNvPr id="7" name="标题 8"/>
          <p:cNvSpPr>
            <a:spLocks noGrp="1"/>
          </p:cNvSpPr>
          <p:nvPr>
            <p:ph type="title"/>
          </p:nvPr>
        </p:nvSpPr>
        <p:spPr>
          <a:xfrm>
            <a:off x="251520" y="635478"/>
            <a:ext cx="8748464" cy="1066800"/>
          </a:xfrm>
        </p:spPr>
        <p:txBody>
          <a:bodyPr/>
          <a:lstStyle/>
          <a:p>
            <a:r>
              <a:rPr lang="zh-CN" altLang="en-US" sz="3600" b="1" dirty="0"/>
              <a:t>七</a:t>
            </a:r>
            <a:r>
              <a:rPr lang="zh-CN" altLang="en-US" sz="3600" b="1" dirty="0" smtClean="0"/>
              <a:t>、基于分布式计算的</a:t>
            </a:r>
            <a:r>
              <a:rPr lang="zh-CN" altLang="en-US" sz="3600" b="1" dirty="0"/>
              <a:t>流量异常</a:t>
            </a:r>
            <a:r>
              <a:rPr lang="zh-CN" altLang="en-US" sz="3600" b="1" dirty="0" smtClean="0"/>
              <a:t>检测</a:t>
            </a:r>
            <a:r>
              <a:rPr lang="zh-CN" altLang="en-US" sz="3600" b="1" dirty="0"/>
              <a:t>系统</a:t>
            </a:r>
          </a:p>
        </p:txBody>
      </p:sp>
      <p:pic>
        <p:nvPicPr>
          <p:cNvPr id="6" name="图片 5"/>
          <p:cNvPicPr>
            <a:picLocks noChangeAspect="1"/>
          </p:cNvPicPr>
          <p:nvPr/>
        </p:nvPicPr>
        <p:blipFill>
          <a:blip r:embed="rId2"/>
          <a:stretch>
            <a:fillRect/>
          </a:stretch>
        </p:blipFill>
        <p:spPr>
          <a:xfrm>
            <a:off x="1187624" y="3234315"/>
            <a:ext cx="7396035" cy="3490421"/>
          </a:xfrm>
          <a:prstGeom prst="rect">
            <a:avLst/>
          </a:prstGeom>
        </p:spPr>
      </p:pic>
      <p:sp>
        <p:nvSpPr>
          <p:cNvPr id="31" name="矩形 30"/>
          <p:cNvSpPr/>
          <p:nvPr/>
        </p:nvSpPr>
        <p:spPr>
          <a:xfrm>
            <a:off x="3419872" y="3287265"/>
            <a:ext cx="1368152" cy="323807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197634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739317" y="1755229"/>
            <a:ext cx="7772870" cy="1495070"/>
          </a:xfrm>
        </p:spPr>
        <p:txBody>
          <a:bodyPr/>
          <a:lstStyle/>
          <a:p>
            <a:r>
              <a:rPr lang="zh-CN" altLang="en-US" dirty="0">
                <a:solidFill>
                  <a:schemeClr val="accent6">
                    <a:lumMod val="50000"/>
                  </a:schemeClr>
                </a:solidFill>
                <a:latin typeface="+mn-ea"/>
              </a:rPr>
              <a:t>查询</a:t>
            </a:r>
            <a:r>
              <a:rPr lang="zh-CN" altLang="en-US" dirty="0" smtClean="0">
                <a:solidFill>
                  <a:schemeClr val="accent6">
                    <a:lumMod val="50000"/>
                  </a:schemeClr>
                </a:solidFill>
                <a:latin typeface="+mn-ea"/>
              </a:rPr>
              <a:t>模块</a:t>
            </a:r>
            <a:endParaRPr lang="en-US" altLang="zh-CN" dirty="0" smtClean="0">
              <a:solidFill>
                <a:schemeClr val="accent6">
                  <a:lumMod val="50000"/>
                </a:schemeClr>
              </a:solidFill>
              <a:latin typeface="+mn-ea"/>
            </a:endParaRPr>
          </a:p>
          <a:p>
            <a:pPr lvl="1"/>
            <a:r>
              <a:rPr lang="en-US" altLang="zh-CN" sz="2400" dirty="0" smtClean="0">
                <a:solidFill>
                  <a:srgbClr val="002060"/>
                </a:solidFill>
                <a:latin typeface="+mn-ea"/>
              </a:rPr>
              <a:t>Hive</a:t>
            </a:r>
            <a:r>
              <a:rPr lang="zh-CN" altLang="en-US" sz="2400" dirty="0" smtClean="0">
                <a:solidFill>
                  <a:srgbClr val="002060"/>
                </a:solidFill>
                <a:latin typeface="+mn-ea"/>
              </a:rPr>
              <a:t>数据库</a:t>
            </a:r>
            <a:endParaRPr lang="en-US" altLang="zh-CN" sz="2400" dirty="0" smtClean="0">
              <a:solidFill>
                <a:srgbClr val="002060"/>
              </a:solidFill>
              <a:latin typeface="+mn-ea"/>
            </a:endParaRPr>
          </a:p>
          <a:p>
            <a:pPr lvl="1"/>
            <a:r>
              <a:rPr lang="en-US" altLang="zh-CN" sz="2400" dirty="0" smtClean="0">
                <a:solidFill>
                  <a:srgbClr val="002060"/>
                </a:solidFill>
                <a:latin typeface="+mn-ea"/>
              </a:rPr>
              <a:t>Web </a:t>
            </a:r>
            <a:r>
              <a:rPr lang="en-US" altLang="zh-CN" sz="2400" dirty="0">
                <a:solidFill>
                  <a:srgbClr val="002060"/>
                </a:solidFill>
                <a:latin typeface="+mn-ea"/>
              </a:rPr>
              <a:t>UI</a:t>
            </a:r>
          </a:p>
          <a:p>
            <a:pPr lvl="1"/>
            <a:endParaRPr lang="en-US" altLang="zh-CN" dirty="0" smtClean="0"/>
          </a:p>
        </p:txBody>
      </p:sp>
      <p:sp>
        <p:nvSpPr>
          <p:cNvPr id="7" name="标题 8"/>
          <p:cNvSpPr>
            <a:spLocks noGrp="1"/>
          </p:cNvSpPr>
          <p:nvPr>
            <p:ph type="title"/>
          </p:nvPr>
        </p:nvSpPr>
        <p:spPr>
          <a:xfrm>
            <a:off x="251520" y="635478"/>
            <a:ext cx="8748464" cy="1066800"/>
          </a:xfrm>
        </p:spPr>
        <p:txBody>
          <a:bodyPr/>
          <a:lstStyle/>
          <a:p>
            <a:r>
              <a:rPr lang="zh-CN" altLang="en-US" sz="3600" b="1" dirty="0"/>
              <a:t>七</a:t>
            </a:r>
            <a:r>
              <a:rPr lang="zh-CN" altLang="en-US" sz="3600" b="1" dirty="0" smtClean="0"/>
              <a:t>、基于分布式计算的</a:t>
            </a:r>
            <a:r>
              <a:rPr lang="zh-CN" altLang="en-US" sz="3600" b="1" dirty="0"/>
              <a:t>流量异常</a:t>
            </a:r>
            <a:r>
              <a:rPr lang="zh-CN" altLang="en-US" sz="3600" b="1" dirty="0" smtClean="0"/>
              <a:t>检测</a:t>
            </a:r>
            <a:r>
              <a:rPr lang="zh-CN" altLang="en-US" sz="3600" b="1" dirty="0"/>
              <a:t>系统</a:t>
            </a:r>
          </a:p>
        </p:txBody>
      </p:sp>
      <p:pic>
        <p:nvPicPr>
          <p:cNvPr id="6" name="图片 5"/>
          <p:cNvPicPr>
            <a:picLocks noChangeAspect="1"/>
          </p:cNvPicPr>
          <p:nvPr/>
        </p:nvPicPr>
        <p:blipFill>
          <a:blip r:embed="rId2"/>
          <a:stretch>
            <a:fillRect/>
          </a:stretch>
        </p:blipFill>
        <p:spPr>
          <a:xfrm>
            <a:off x="1187624" y="3234315"/>
            <a:ext cx="7396035" cy="3490421"/>
          </a:xfrm>
          <a:prstGeom prst="rect">
            <a:avLst/>
          </a:prstGeom>
        </p:spPr>
      </p:pic>
      <p:sp>
        <p:nvSpPr>
          <p:cNvPr id="8" name="矩形 7"/>
          <p:cNvSpPr/>
          <p:nvPr/>
        </p:nvSpPr>
        <p:spPr>
          <a:xfrm>
            <a:off x="7288051" y="3250299"/>
            <a:ext cx="1224136" cy="323807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993191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20688"/>
            <a:ext cx="7773338" cy="888394"/>
          </a:xfrm>
        </p:spPr>
        <p:txBody>
          <a:bodyPr/>
          <a:lstStyle/>
          <a:p>
            <a:pPr algn="ctr"/>
            <a:r>
              <a:rPr lang="zh-CN" altLang="en-US" b="1" dirty="0"/>
              <a:t>八</a:t>
            </a:r>
            <a:r>
              <a:rPr lang="zh-CN" altLang="en-US" b="1" dirty="0" smtClean="0"/>
              <a:t>、总结与展望</a:t>
            </a:r>
            <a:endParaRPr lang="zh-CN" altLang="en-US" b="1" dirty="0"/>
          </a:p>
        </p:txBody>
      </p:sp>
      <p:graphicFrame>
        <p:nvGraphicFramePr>
          <p:cNvPr id="3" name="表格 2"/>
          <p:cNvGraphicFramePr>
            <a:graphicFrameLocks noGrp="1"/>
          </p:cNvGraphicFramePr>
          <p:nvPr>
            <p:extLst>
              <p:ext uri="{D42A27DB-BD31-4B8C-83A1-F6EECF244321}">
                <p14:modId xmlns:p14="http://schemas.microsoft.com/office/powerpoint/2010/main" val="1654778484"/>
              </p:ext>
            </p:extLst>
          </p:nvPr>
        </p:nvGraphicFramePr>
        <p:xfrm>
          <a:off x="251520" y="3501008"/>
          <a:ext cx="8683577" cy="2727960"/>
        </p:xfrm>
        <a:graphic>
          <a:graphicData uri="http://schemas.openxmlformats.org/drawingml/2006/table">
            <a:tbl>
              <a:tblPr firstRow="1" bandRow="1">
                <a:tableStyleId>{5C22544A-7EE6-4342-B048-85BDC9FD1C3A}</a:tableStyleId>
              </a:tblPr>
              <a:tblGrid>
                <a:gridCol w="1008494">
                  <a:extLst>
                    <a:ext uri="{9D8B030D-6E8A-4147-A177-3AD203B41FA5}">
                      <a16:colId xmlns:a16="http://schemas.microsoft.com/office/drawing/2014/main" val="1623067548"/>
                    </a:ext>
                  </a:extLst>
                </a:gridCol>
                <a:gridCol w="1472528">
                  <a:extLst>
                    <a:ext uri="{9D8B030D-6E8A-4147-A177-3AD203B41FA5}">
                      <a16:colId xmlns:a16="http://schemas.microsoft.com/office/drawing/2014/main" val="1261649958"/>
                    </a:ext>
                  </a:extLst>
                </a:gridCol>
                <a:gridCol w="1119760">
                  <a:extLst>
                    <a:ext uri="{9D8B030D-6E8A-4147-A177-3AD203B41FA5}">
                      <a16:colId xmlns:a16="http://schemas.microsoft.com/office/drawing/2014/main" val="3571438564"/>
                    </a:ext>
                  </a:extLst>
                </a:gridCol>
                <a:gridCol w="1080120">
                  <a:extLst>
                    <a:ext uri="{9D8B030D-6E8A-4147-A177-3AD203B41FA5}">
                      <a16:colId xmlns:a16="http://schemas.microsoft.com/office/drawing/2014/main" val="3221922608"/>
                    </a:ext>
                  </a:extLst>
                </a:gridCol>
                <a:gridCol w="1008112">
                  <a:extLst>
                    <a:ext uri="{9D8B030D-6E8A-4147-A177-3AD203B41FA5}">
                      <a16:colId xmlns:a16="http://schemas.microsoft.com/office/drawing/2014/main" val="238702111"/>
                    </a:ext>
                  </a:extLst>
                </a:gridCol>
                <a:gridCol w="1754052">
                  <a:extLst>
                    <a:ext uri="{9D8B030D-6E8A-4147-A177-3AD203B41FA5}">
                      <a16:colId xmlns:a16="http://schemas.microsoft.com/office/drawing/2014/main" val="251061194"/>
                    </a:ext>
                  </a:extLst>
                </a:gridCol>
                <a:gridCol w="1240511">
                  <a:extLst>
                    <a:ext uri="{9D8B030D-6E8A-4147-A177-3AD203B41FA5}">
                      <a16:colId xmlns:a16="http://schemas.microsoft.com/office/drawing/2014/main" val="495563403"/>
                    </a:ext>
                  </a:extLst>
                </a:gridCol>
              </a:tblGrid>
              <a:tr h="278130">
                <a:tc>
                  <a:txBody>
                    <a:bodyPr/>
                    <a:lstStyle/>
                    <a:p>
                      <a:pPr algn="ctr"/>
                      <a:r>
                        <a:rPr lang="zh-CN" altLang="en-US" sz="1600" b="1" dirty="0" smtClean="0"/>
                        <a:t>方法</a:t>
                      </a:r>
                      <a:endParaRPr lang="zh-CN" altLang="en-US" sz="1600" b="1" dirty="0"/>
                    </a:p>
                  </a:txBody>
                  <a:tcPr marL="68580" marR="68580" marT="34290" marB="34290" anchor="ctr"/>
                </a:tc>
                <a:tc>
                  <a:txBody>
                    <a:bodyPr/>
                    <a:lstStyle/>
                    <a:p>
                      <a:pPr algn="ctr"/>
                      <a:r>
                        <a:rPr lang="zh-CN" altLang="en-US" sz="1600" dirty="0" smtClean="0"/>
                        <a:t>创新性</a:t>
                      </a:r>
                      <a:endParaRPr lang="zh-CN" altLang="en-US" sz="16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检测异常种类</a:t>
                      </a:r>
                    </a:p>
                  </a:txBody>
                  <a:tcPr marL="68580" marR="68580" marT="34290" marB="34290" anchor="ctr"/>
                </a:tc>
                <a:tc>
                  <a:txBody>
                    <a:bodyPr/>
                    <a:lstStyle/>
                    <a:p>
                      <a:pPr algn="ctr"/>
                      <a:r>
                        <a:rPr lang="zh-CN" altLang="en-US" sz="1600" dirty="0" smtClean="0"/>
                        <a:t>流量波动影响</a:t>
                      </a:r>
                      <a:endParaRPr lang="zh-CN" altLang="en-US" sz="1600" dirty="0"/>
                    </a:p>
                  </a:txBody>
                  <a:tcPr marL="68580" marR="68580" marT="34290" marB="34290" anchor="ctr"/>
                </a:tc>
                <a:tc>
                  <a:txBody>
                    <a:bodyPr/>
                    <a:lstStyle/>
                    <a:p>
                      <a:pPr algn="ctr"/>
                      <a:r>
                        <a:rPr lang="zh-CN" altLang="en-US" sz="1600" dirty="0" smtClean="0"/>
                        <a:t>异常规模影响</a:t>
                      </a:r>
                      <a:endParaRPr lang="zh-CN" altLang="en-US" sz="1600" dirty="0"/>
                    </a:p>
                  </a:txBody>
                  <a:tcPr marL="68580" marR="68580" marT="34290" marB="34290" anchor="ctr"/>
                </a:tc>
                <a:tc>
                  <a:txBody>
                    <a:bodyPr/>
                    <a:lstStyle/>
                    <a:p>
                      <a:pPr algn="ctr"/>
                      <a:r>
                        <a:rPr lang="zh-CN" altLang="en-US" sz="1600" dirty="0" smtClean="0"/>
                        <a:t>检测能力</a:t>
                      </a:r>
                      <a:endParaRPr lang="zh-CN" altLang="en-US" sz="1600" dirty="0"/>
                    </a:p>
                  </a:txBody>
                  <a:tcPr marL="68580" marR="68580" marT="34290" marB="34290" anchor="ctr"/>
                </a:tc>
                <a:tc>
                  <a:txBody>
                    <a:bodyPr/>
                    <a:lstStyle/>
                    <a:p>
                      <a:pPr algn="ctr"/>
                      <a:r>
                        <a:rPr lang="zh-CN" altLang="en-US" sz="1600" dirty="0" smtClean="0"/>
                        <a:t>分类性能</a:t>
                      </a:r>
                      <a:endParaRPr lang="zh-CN" altLang="en-US" sz="1600" dirty="0"/>
                    </a:p>
                  </a:txBody>
                  <a:tcPr marL="68580" marR="68580" marT="34290" marB="34290" anchor="ctr"/>
                </a:tc>
                <a:extLst>
                  <a:ext uri="{0D108BD9-81ED-4DB2-BD59-A6C34878D82A}">
                    <a16:rowId xmlns:a16="http://schemas.microsoft.com/office/drawing/2014/main" val="92658783"/>
                  </a:ext>
                </a:extLst>
              </a:tr>
              <a:tr h="685800">
                <a:tc>
                  <a:txBody>
                    <a:bodyPr/>
                    <a:lstStyle/>
                    <a:p>
                      <a:pPr algn="ctr"/>
                      <a:r>
                        <a:rPr lang="en-US" altLang="zh-CN" sz="1600" b="1" dirty="0" smtClean="0"/>
                        <a:t>DTE</a:t>
                      </a:r>
                      <a:endParaRPr lang="zh-CN" altLang="en-US" sz="1600" b="1"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70C0"/>
                          </a:solidFill>
                        </a:rPr>
                        <a:t>基于</a:t>
                      </a:r>
                      <a:r>
                        <a:rPr lang="en-US" altLang="zh-CN" sz="1600" dirty="0" err="1" smtClean="0">
                          <a:solidFill>
                            <a:srgbClr val="0070C0"/>
                          </a:solidFill>
                        </a:rPr>
                        <a:t>Tsallis</a:t>
                      </a:r>
                      <a:r>
                        <a:rPr lang="zh-CN" altLang="en-US" sz="1600" dirty="0" smtClean="0">
                          <a:solidFill>
                            <a:srgbClr val="0070C0"/>
                          </a:solidFill>
                        </a:rPr>
                        <a:t>熵的一种改进</a:t>
                      </a:r>
                      <a:endParaRPr lang="en-US" altLang="zh-CN" sz="1600" dirty="0" smtClean="0">
                        <a:solidFill>
                          <a:srgbClr val="0070C0"/>
                        </a:solidFill>
                      </a:endParaRPr>
                    </a:p>
                  </a:txBody>
                  <a:tcPr marL="68580" marR="68580" marT="34290" marB="34290" anchor="ctr"/>
                </a:tc>
                <a:tc>
                  <a:txBody>
                    <a:bodyPr/>
                    <a:lstStyle/>
                    <a:p>
                      <a:pPr algn="ctr"/>
                      <a:r>
                        <a:rPr lang="zh-CN" altLang="en-US" sz="1600" dirty="0" smtClean="0">
                          <a:solidFill>
                            <a:srgbClr val="0070C0"/>
                          </a:solidFill>
                        </a:rPr>
                        <a:t>已知异常</a:t>
                      </a:r>
                      <a:endParaRPr lang="en-US" altLang="zh-CN" sz="1600" dirty="0" smtClean="0">
                        <a:solidFill>
                          <a:srgbClr val="0070C0"/>
                        </a:solidFill>
                      </a:endParaRPr>
                    </a:p>
                    <a:p>
                      <a:pPr algn="ctr"/>
                      <a:r>
                        <a:rPr lang="zh-CN" altLang="en-US" sz="1600" dirty="0" smtClean="0">
                          <a:solidFill>
                            <a:srgbClr val="0070C0"/>
                          </a:solidFill>
                        </a:rPr>
                        <a:t>未知异常</a:t>
                      </a:r>
                      <a:endParaRPr lang="zh-CN" altLang="en-US" sz="1600" dirty="0">
                        <a:solidFill>
                          <a:srgbClr val="0070C0"/>
                        </a:solidFill>
                      </a:endParaRPr>
                    </a:p>
                  </a:txBody>
                  <a:tcPr marL="68580" marR="68580" marT="34290" marB="34290" anchor="ctr"/>
                </a:tc>
                <a:tc>
                  <a:txBody>
                    <a:bodyPr/>
                    <a:lstStyle/>
                    <a:p>
                      <a:pPr algn="ctr"/>
                      <a:r>
                        <a:rPr lang="zh-CN" altLang="en-US" sz="1600" dirty="0" smtClean="0">
                          <a:solidFill>
                            <a:srgbClr val="FF0000"/>
                          </a:solidFill>
                        </a:rPr>
                        <a:t>受影响</a:t>
                      </a:r>
                      <a:endParaRPr lang="zh-CN" altLang="en-US" sz="1600" dirty="0">
                        <a:solidFill>
                          <a:srgbClr val="FF0000"/>
                        </a:solidFill>
                      </a:endParaRPr>
                    </a:p>
                  </a:txBody>
                  <a:tcPr marL="68580" marR="68580" marT="34290" marB="34290" anchor="ctr"/>
                </a:tc>
                <a:tc>
                  <a:txBody>
                    <a:bodyPr/>
                    <a:lstStyle/>
                    <a:p>
                      <a:pPr algn="ctr"/>
                      <a:r>
                        <a:rPr lang="zh-CN" altLang="en-US" sz="1600" dirty="0" smtClean="0">
                          <a:solidFill>
                            <a:srgbClr val="FF0000"/>
                          </a:solidFill>
                        </a:rPr>
                        <a:t>大</a:t>
                      </a:r>
                      <a:endParaRPr lang="zh-CN" altLang="en-US" sz="1600" dirty="0">
                        <a:solidFill>
                          <a:srgbClr val="FF0000"/>
                        </a:solidFill>
                      </a:endParaRPr>
                    </a:p>
                  </a:txBody>
                  <a:tcPr marL="68580" marR="68580" marT="34290" marB="34290" anchor="ctr"/>
                </a:tc>
                <a:tc>
                  <a:txBody>
                    <a:bodyPr/>
                    <a:lstStyle/>
                    <a:p>
                      <a:pPr algn="ctr"/>
                      <a:r>
                        <a:rPr lang="zh-CN" altLang="en-US" sz="1600" dirty="0" smtClean="0">
                          <a:solidFill>
                            <a:srgbClr val="00B050"/>
                          </a:solidFill>
                        </a:rPr>
                        <a:t>对一定规模的异常检测能力强</a:t>
                      </a:r>
                      <a:endParaRPr lang="zh-CN" altLang="en-US" sz="1600" dirty="0">
                        <a:solidFill>
                          <a:srgbClr val="00B050"/>
                        </a:solidFill>
                      </a:endParaRPr>
                    </a:p>
                  </a:txBody>
                  <a:tcPr marL="68580" marR="68580" marT="34290" marB="34290" anchor="ctr"/>
                </a:tc>
                <a:tc>
                  <a:txBody>
                    <a:bodyPr/>
                    <a:lstStyle/>
                    <a:p>
                      <a:pPr algn="ctr"/>
                      <a:r>
                        <a:rPr lang="zh-CN" altLang="en-US" sz="1600" dirty="0" smtClean="0">
                          <a:solidFill>
                            <a:srgbClr val="FF0000"/>
                          </a:solidFill>
                        </a:rPr>
                        <a:t>受异常规模影响</a:t>
                      </a:r>
                      <a:endParaRPr lang="zh-CN" altLang="en-US" sz="1600" dirty="0">
                        <a:solidFill>
                          <a:srgbClr val="FF0000"/>
                        </a:solidFill>
                      </a:endParaRPr>
                    </a:p>
                  </a:txBody>
                  <a:tcPr marL="68580" marR="68580" marT="34290" marB="34290" anchor="ctr"/>
                </a:tc>
                <a:extLst>
                  <a:ext uri="{0D108BD9-81ED-4DB2-BD59-A6C34878D82A}">
                    <a16:rowId xmlns:a16="http://schemas.microsoft.com/office/drawing/2014/main" val="3707845835"/>
                  </a:ext>
                </a:extLst>
              </a:tr>
              <a:tr h="685800">
                <a:tc>
                  <a:txBody>
                    <a:bodyPr/>
                    <a:lstStyle/>
                    <a:p>
                      <a:pPr algn="ctr"/>
                      <a:r>
                        <a:rPr lang="en-US" altLang="zh-CN" sz="1600" b="1" dirty="0" smtClean="0"/>
                        <a:t>APE</a:t>
                      </a:r>
                      <a:endParaRPr lang="zh-CN" altLang="en-US" sz="1600" b="1"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70C0"/>
                          </a:solidFill>
                        </a:rPr>
                        <a:t>对传统熵的一种模式创新</a:t>
                      </a:r>
                      <a:endParaRPr lang="en-US" altLang="zh-CN" sz="1600" dirty="0" smtClean="0">
                        <a:solidFill>
                          <a:srgbClr val="0070C0"/>
                        </a:solidFill>
                      </a:endParaRPr>
                    </a:p>
                  </a:txBody>
                  <a:tcPr marL="68580" marR="68580" marT="34290" marB="34290" anchor="ctr"/>
                </a:tc>
                <a:tc>
                  <a:txBody>
                    <a:bodyPr/>
                    <a:lstStyle/>
                    <a:p>
                      <a:pPr algn="ctr"/>
                      <a:r>
                        <a:rPr lang="zh-CN" altLang="en-US" sz="1600" dirty="0" smtClean="0">
                          <a:solidFill>
                            <a:srgbClr val="0070C0"/>
                          </a:solidFill>
                        </a:rPr>
                        <a:t>已知异常</a:t>
                      </a:r>
                      <a:endParaRPr lang="en-US" altLang="zh-CN" sz="1600" dirty="0" smtClean="0">
                        <a:solidFill>
                          <a:srgbClr val="0070C0"/>
                        </a:solidFill>
                      </a:endParaRPr>
                    </a:p>
                    <a:p>
                      <a:pPr algn="ctr"/>
                      <a:r>
                        <a:rPr lang="zh-CN" altLang="en-US" sz="1600" dirty="0" smtClean="0">
                          <a:solidFill>
                            <a:srgbClr val="0070C0"/>
                          </a:solidFill>
                        </a:rPr>
                        <a:t>未知异常</a:t>
                      </a:r>
                    </a:p>
                  </a:txBody>
                  <a:tcPr marL="68580" marR="68580" marT="34290" marB="34290" anchor="ctr"/>
                </a:tc>
                <a:tc>
                  <a:txBody>
                    <a:bodyPr/>
                    <a:lstStyle/>
                    <a:p>
                      <a:pPr algn="ctr"/>
                      <a:r>
                        <a:rPr lang="zh-CN" altLang="en-US" sz="1600" dirty="0" smtClean="0">
                          <a:solidFill>
                            <a:srgbClr val="00B050"/>
                          </a:solidFill>
                        </a:rPr>
                        <a:t>基本不受影响</a:t>
                      </a:r>
                      <a:endParaRPr lang="zh-CN" altLang="en-US" sz="1600" dirty="0">
                        <a:solidFill>
                          <a:srgbClr val="00B050"/>
                        </a:solidFill>
                      </a:endParaRPr>
                    </a:p>
                  </a:txBody>
                  <a:tcPr marL="68580" marR="68580" marT="34290" marB="34290" anchor="ctr"/>
                </a:tc>
                <a:tc>
                  <a:txBody>
                    <a:bodyPr/>
                    <a:lstStyle/>
                    <a:p>
                      <a:pPr algn="ctr"/>
                      <a:r>
                        <a:rPr lang="zh-CN" altLang="en-US" sz="1600" dirty="0" smtClean="0">
                          <a:solidFill>
                            <a:srgbClr val="00B050"/>
                          </a:solidFill>
                        </a:rPr>
                        <a:t>小</a:t>
                      </a:r>
                      <a:endParaRPr lang="zh-CN" altLang="en-US" sz="1600" dirty="0">
                        <a:solidFill>
                          <a:srgbClr val="00B050"/>
                        </a:solidFill>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B050"/>
                          </a:solidFill>
                        </a:rPr>
                        <a:t>对一定规模的异常检测能力强</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FF0000"/>
                          </a:solidFill>
                        </a:rPr>
                        <a:t>受异常规模影响</a:t>
                      </a:r>
                    </a:p>
                  </a:txBody>
                  <a:tcPr marL="68580" marR="68580" marT="34290" marB="34290" anchor="ctr"/>
                </a:tc>
                <a:extLst>
                  <a:ext uri="{0D108BD9-81ED-4DB2-BD59-A6C34878D82A}">
                    <a16:rowId xmlns:a16="http://schemas.microsoft.com/office/drawing/2014/main" val="1543826849"/>
                  </a:ext>
                </a:extLst>
              </a:tr>
              <a:tr h="685800">
                <a:tc>
                  <a:txBody>
                    <a:bodyPr/>
                    <a:lstStyle/>
                    <a:p>
                      <a:pPr algn="ctr"/>
                      <a:r>
                        <a:rPr lang="en-US" altLang="zh-CN" sz="1600" b="1" dirty="0" smtClean="0"/>
                        <a:t>CEFF</a:t>
                      </a:r>
                      <a:endParaRPr lang="zh-CN" altLang="en-US" sz="1600" b="1"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70C0"/>
                          </a:solidFill>
                        </a:rPr>
                        <a:t>进行快速、细致的检测，</a:t>
                      </a:r>
                      <a:endParaRPr lang="en-US" altLang="zh-CN" sz="1600" dirty="0" smtClean="0">
                        <a:solidFill>
                          <a:srgbClr val="0070C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70C0"/>
                          </a:solidFill>
                        </a:rPr>
                        <a:t>有效的分类</a:t>
                      </a:r>
                      <a:endParaRPr lang="en-US" altLang="zh-CN" sz="1600" dirty="0" smtClean="0">
                        <a:solidFill>
                          <a:srgbClr val="0070C0"/>
                        </a:solidFill>
                      </a:endParaRPr>
                    </a:p>
                  </a:txBody>
                  <a:tcPr marL="68580" marR="68580" marT="34290" marB="34290" anchor="ctr"/>
                </a:tc>
                <a:tc>
                  <a:txBody>
                    <a:bodyPr/>
                    <a:lstStyle/>
                    <a:p>
                      <a:pPr algn="ctr"/>
                      <a:r>
                        <a:rPr lang="zh-CN" altLang="en-US" sz="1600" dirty="0" smtClean="0">
                          <a:solidFill>
                            <a:srgbClr val="0070C0"/>
                          </a:solidFill>
                        </a:rPr>
                        <a:t>已知异常</a:t>
                      </a:r>
                      <a:endParaRPr lang="en-US" altLang="zh-CN" sz="1600" dirty="0" smtClean="0">
                        <a:solidFill>
                          <a:srgbClr val="0070C0"/>
                        </a:solidFill>
                      </a:endParaRPr>
                    </a:p>
                    <a:p>
                      <a:pPr algn="ctr"/>
                      <a:r>
                        <a:rPr lang="zh-CN" altLang="en-US" sz="1600" dirty="0" smtClean="0">
                          <a:solidFill>
                            <a:srgbClr val="0070C0"/>
                          </a:solidFill>
                        </a:rPr>
                        <a:t>未知异常</a:t>
                      </a:r>
                    </a:p>
                  </a:txBody>
                  <a:tcPr marL="68580" marR="68580" marT="34290" marB="34290" anchor="ctr"/>
                </a:tc>
                <a:tc>
                  <a:txBody>
                    <a:bodyPr/>
                    <a:lstStyle/>
                    <a:p>
                      <a:pPr algn="ctr"/>
                      <a:r>
                        <a:rPr lang="zh-CN" altLang="en-US" sz="1600" dirty="0" smtClean="0">
                          <a:solidFill>
                            <a:srgbClr val="0066FF"/>
                          </a:solidFill>
                        </a:rPr>
                        <a:t>不受影响</a:t>
                      </a:r>
                      <a:endParaRPr lang="zh-CN" altLang="en-US" sz="1600" dirty="0">
                        <a:solidFill>
                          <a:srgbClr val="0066FF"/>
                        </a:solidFill>
                      </a:endParaRPr>
                    </a:p>
                  </a:txBody>
                  <a:tcPr marL="68580" marR="68580" marT="34290" marB="34290" anchor="ctr"/>
                </a:tc>
                <a:tc>
                  <a:txBody>
                    <a:bodyPr/>
                    <a:lstStyle/>
                    <a:p>
                      <a:pPr algn="ctr"/>
                      <a:r>
                        <a:rPr lang="zh-CN" altLang="en-US" sz="1600" dirty="0" smtClean="0">
                          <a:solidFill>
                            <a:srgbClr val="0066FF"/>
                          </a:solidFill>
                        </a:rPr>
                        <a:t>不受影响</a:t>
                      </a:r>
                      <a:endParaRPr lang="zh-CN" altLang="en-US" sz="1600" dirty="0">
                        <a:solidFill>
                          <a:srgbClr val="0066FF"/>
                        </a:solidFill>
                      </a:endParaRPr>
                    </a:p>
                  </a:txBody>
                  <a:tcPr marL="68580" marR="68580" marT="34290" marB="34290" anchor="ctr"/>
                </a:tc>
                <a:tc>
                  <a:txBody>
                    <a:bodyPr/>
                    <a:lstStyle/>
                    <a:p>
                      <a:pPr algn="ctr"/>
                      <a:r>
                        <a:rPr lang="zh-CN" altLang="en-US" sz="1600" dirty="0" smtClean="0">
                          <a:solidFill>
                            <a:srgbClr val="0066FF"/>
                          </a:solidFill>
                        </a:rPr>
                        <a:t>强</a:t>
                      </a:r>
                      <a:endParaRPr lang="en-US" altLang="zh-CN" sz="1600" dirty="0" smtClean="0">
                        <a:solidFill>
                          <a:srgbClr val="0066FF"/>
                        </a:solidFill>
                      </a:endParaRPr>
                    </a:p>
                    <a:p>
                      <a:pPr algn="ctr"/>
                      <a:r>
                        <a:rPr lang="zh-CN" altLang="en-US" sz="1600" dirty="0" smtClean="0">
                          <a:solidFill>
                            <a:srgbClr val="FF0000"/>
                          </a:solidFill>
                        </a:rPr>
                        <a:t>但不能检测无集中点的异常</a:t>
                      </a:r>
                      <a:endParaRPr lang="zh-CN" altLang="en-US" sz="1600" dirty="0">
                        <a:solidFill>
                          <a:srgbClr val="FF0000"/>
                        </a:solidFill>
                      </a:endParaRPr>
                    </a:p>
                  </a:txBody>
                  <a:tcPr marL="68580" marR="68580" marT="34290" marB="34290" anchor="ctr"/>
                </a:tc>
                <a:tc>
                  <a:txBody>
                    <a:bodyPr/>
                    <a:lstStyle/>
                    <a:p>
                      <a:pPr algn="ctr"/>
                      <a:r>
                        <a:rPr lang="zh-CN" altLang="en-US" sz="1600" dirty="0" smtClean="0">
                          <a:solidFill>
                            <a:srgbClr val="0066FF"/>
                          </a:solidFill>
                        </a:rPr>
                        <a:t>强</a:t>
                      </a:r>
                      <a:endParaRPr lang="en-US" altLang="zh-CN" sz="1600" dirty="0" smtClean="0">
                        <a:solidFill>
                          <a:srgbClr val="0066FF"/>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70C0"/>
                          </a:solidFill>
                        </a:rPr>
                        <a:t>受异常规模影响</a:t>
                      </a:r>
                    </a:p>
                  </a:txBody>
                  <a:tcPr marL="68580" marR="68580" marT="34290" marB="34290" anchor="ctr"/>
                </a:tc>
                <a:extLst>
                  <a:ext uri="{0D108BD9-81ED-4DB2-BD59-A6C34878D82A}">
                    <a16:rowId xmlns:a16="http://schemas.microsoft.com/office/drawing/2014/main" val="1666332265"/>
                  </a:ext>
                </a:extLst>
              </a:tr>
            </a:tbl>
          </a:graphicData>
        </a:graphic>
      </p:graphicFrame>
      <p:sp>
        <p:nvSpPr>
          <p:cNvPr id="4" name="文本框 3"/>
          <p:cNvSpPr txBox="1"/>
          <p:nvPr/>
        </p:nvSpPr>
        <p:spPr>
          <a:xfrm>
            <a:off x="611560" y="1898797"/>
            <a:ext cx="1944216" cy="523220"/>
          </a:xfrm>
          <a:prstGeom prst="rect">
            <a:avLst/>
          </a:prstGeom>
          <a:noFill/>
        </p:spPr>
        <p:txBody>
          <a:bodyPr wrap="square" rtlCol="0">
            <a:spAutoFit/>
          </a:bodyPr>
          <a:lstStyle/>
          <a:p>
            <a:r>
              <a:rPr lang="zh-CN" altLang="en-US" sz="2800" b="1" dirty="0" smtClean="0">
                <a:solidFill>
                  <a:schemeClr val="accent6">
                    <a:lumMod val="50000"/>
                  </a:schemeClr>
                </a:solidFill>
                <a:latin typeface="+mn-ea"/>
                <a:ea typeface="+mn-ea"/>
              </a:rPr>
              <a:t>方法比较</a:t>
            </a:r>
            <a:endParaRPr lang="zh-CN" altLang="en-US" sz="2800" b="1" dirty="0">
              <a:solidFill>
                <a:schemeClr val="accent6">
                  <a:lumMod val="50000"/>
                </a:schemeClr>
              </a:solidFill>
              <a:latin typeface="+mn-ea"/>
              <a:ea typeface="+mn-ea"/>
            </a:endParaRPr>
          </a:p>
        </p:txBody>
      </p:sp>
      <p:sp>
        <p:nvSpPr>
          <p:cNvPr id="5" name="文本框 4"/>
          <p:cNvSpPr txBox="1"/>
          <p:nvPr/>
        </p:nvSpPr>
        <p:spPr>
          <a:xfrm>
            <a:off x="6588224" y="2422879"/>
            <a:ext cx="1940690" cy="923330"/>
          </a:xfrm>
          <a:prstGeom prst="rect">
            <a:avLst/>
          </a:prstGeom>
          <a:noFill/>
        </p:spPr>
        <p:txBody>
          <a:bodyPr wrap="square" rtlCol="0">
            <a:spAutoFit/>
          </a:bodyPr>
          <a:lstStyle/>
          <a:p>
            <a:r>
              <a:rPr lang="zh-CN" altLang="en-US" dirty="0" smtClean="0">
                <a:solidFill>
                  <a:srgbClr val="0070C0"/>
                </a:solidFill>
              </a:rPr>
              <a:t>蓝色：明显优势</a:t>
            </a:r>
            <a:endParaRPr lang="en-US" altLang="zh-CN" dirty="0" smtClean="0">
              <a:solidFill>
                <a:srgbClr val="0070C0"/>
              </a:solidFill>
            </a:endParaRPr>
          </a:p>
          <a:p>
            <a:r>
              <a:rPr lang="zh-CN" altLang="en-US" dirty="0" smtClean="0">
                <a:solidFill>
                  <a:srgbClr val="00B050"/>
                </a:solidFill>
              </a:rPr>
              <a:t>绿色：较大优势</a:t>
            </a:r>
            <a:endParaRPr lang="en-US" altLang="zh-CN" dirty="0" smtClean="0">
              <a:solidFill>
                <a:srgbClr val="00B050"/>
              </a:solidFill>
            </a:endParaRPr>
          </a:p>
          <a:p>
            <a:r>
              <a:rPr lang="zh-CN" altLang="en-US" dirty="0" smtClean="0">
                <a:solidFill>
                  <a:srgbClr val="FF0000"/>
                </a:solidFill>
              </a:rPr>
              <a:t>红色：明显劣势</a:t>
            </a:r>
            <a:endParaRPr lang="zh-CN" altLang="en-US" dirty="0">
              <a:solidFill>
                <a:srgbClr val="FF0000"/>
              </a:solidFill>
            </a:endParaRPr>
          </a:p>
        </p:txBody>
      </p:sp>
    </p:spTree>
    <p:extLst>
      <p:ext uri="{BB962C8B-B14F-4D97-AF65-F5344CB8AC3E}">
        <p14:creationId xmlns:p14="http://schemas.microsoft.com/office/powerpoint/2010/main" val="32284558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8171" y="620688"/>
            <a:ext cx="7773338" cy="888394"/>
          </a:xfrm>
        </p:spPr>
        <p:txBody>
          <a:bodyPr/>
          <a:lstStyle/>
          <a:p>
            <a:pPr algn="ctr"/>
            <a:r>
              <a:rPr lang="zh-CN" altLang="en-US" b="1" dirty="0"/>
              <a:t>八</a:t>
            </a:r>
            <a:r>
              <a:rPr lang="zh-CN" altLang="en-US" b="1" dirty="0" smtClean="0"/>
              <a:t>、总结与展望</a:t>
            </a:r>
            <a:endParaRPr lang="zh-CN" altLang="en-US" b="1" dirty="0"/>
          </a:p>
        </p:txBody>
      </p:sp>
      <p:sp>
        <p:nvSpPr>
          <p:cNvPr id="5" name="内容占位符 2"/>
          <p:cNvSpPr>
            <a:spLocks noGrp="1"/>
          </p:cNvSpPr>
          <p:nvPr>
            <p:ph sz="quarter" idx="13"/>
          </p:nvPr>
        </p:nvSpPr>
        <p:spPr>
          <a:xfrm>
            <a:off x="107504" y="1527239"/>
            <a:ext cx="8928992" cy="5184576"/>
          </a:xfrm>
        </p:spPr>
        <p:txBody>
          <a:bodyPr>
            <a:normAutofit/>
          </a:bodyPr>
          <a:lstStyle/>
          <a:p>
            <a:pPr>
              <a:lnSpc>
                <a:spcPct val="150000"/>
              </a:lnSpc>
            </a:pPr>
            <a:r>
              <a:rPr lang="zh-CN" altLang="en-US" b="1" dirty="0" smtClean="0">
                <a:solidFill>
                  <a:schemeClr val="accent6">
                    <a:lumMod val="50000"/>
                  </a:schemeClr>
                </a:solidFill>
                <a:latin typeface="+mn-ea"/>
              </a:rPr>
              <a:t>论文主要</a:t>
            </a:r>
            <a:r>
              <a:rPr lang="zh-CN" altLang="en-US" b="1" dirty="0">
                <a:solidFill>
                  <a:schemeClr val="accent6">
                    <a:lumMod val="50000"/>
                  </a:schemeClr>
                </a:solidFill>
                <a:latin typeface="+mn-ea"/>
              </a:rPr>
              <a:t>工作</a:t>
            </a:r>
            <a:endParaRPr lang="en-US" altLang="zh-CN" b="1" dirty="0">
              <a:solidFill>
                <a:schemeClr val="accent6">
                  <a:lumMod val="50000"/>
                </a:schemeClr>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研究了</a:t>
            </a:r>
            <a:r>
              <a:rPr lang="zh-CN" altLang="en-US" sz="1800" dirty="0" smtClean="0">
                <a:solidFill>
                  <a:schemeClr val="accent6">
                    <a:lumMod val="50000"/>
                  </a:schemeClr>
                </a:solidFill>
                <a:latin typeface="+mn-ea"/>
              </a:rPr>
              <a:t>基于分布式计算框架的网络</a:t>
            </a:r>
            <a:r>
              <a:rPr lang="zh-CN" altLang="en-US" sz="1800" dirty="0">
                <a:solidFill>
                  <a:schemeClr val="accent6">
                    <a:lumMod val="50000"/>
                  </a:schemeClr>
                </a:solidFill>
                <a:latin typeface="+mn-ea"/>
              </a:rPr>
              <a:t>流量异常</a:t>
            </a:r>
            <a:r>
              <a:rPr lang="zh-CN" altLang="en-US" sz="1800" dirty="0" smtClean="0">
                <a:solidFill>
                  <a:schemeClr val="accent6">
                    <a:lumMod val="50000"/>
                  </a:schemeClr>
                </a:solidFill>
                <a:latin typeface="+mn-ea"/>
              </a:rPr>
              <a:t>检测</a:t>
            </a:r>
            <a:r>
              <a:rPr lang="zh-CN" altLang="en-US" sz="1800" b="1" dirty="0" smtClean="0">
                <a:solidFill>
                  <a:schemeClr val="tx1"/>
                </a:solidFill>
                <a:latin typeface="+mn-ea"/>
              </a:rPr>
              <a:t>模型</a:t>
            </a:r>
            <a:endParaRPr lang="en-US" altLang="zh-CN" sz="1800" b="1" dirty="0">
              <a:solidFill>
                <a:schemeClr val="tx1"/>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提出了三种新的用于网络流量异常检测</a:t>
            </a:r>
            <a:r>
              <a:rPr lang="zh-CN" altLang="en-US" sz="1800" dirty="0" smtClean="0">
                <a:solidFill>
                  <a:schemeClr val="accent6">
                    <a:lumMod val="50000"/>
                  </a:schemeClr>
                </a:solidFill>
                <a:latin typeface="+mn-ea"/>
              </a:rPr>
              <a:t>的</a:t>
            </a:r>
            <a:r>
              <a:rPr lang="zh-CN" altLang="en-US" sz="1800" dirty="0" smtClean="0">
                <a:solidFill>
                  <a:schemeClr val="tx1"/>
                </a:solidFill>
                <a:latin typeface="+mn-ea"/>
              </a:rPr>
              <a:t>流量测度特征</a:t>
            </a:r>
            <a:r>
              <a:rPr lang="zh-CN" altLang="en-US" sz="1800" dirty="0" smtClean="0">
                <a:latin typeface="+mn-ea"/>
              </a:rPr>
              <a:t>：</a:t>
            </a:r>
            <a:endParaRPr lang="en-US" altLang="zh-CN" sz="1800" dirty="0">
              <a:latin typeface="+mn-ea"/>
            </a:endParaRPr>
          </a:p>
          <a:p>
            <a:pPr marL="1046163" lvl="2" indent="-342900">
              <a:lnSpc>
                <a:spcPct val="150000"/>
              </a:lnSpc>
              <a:buFont typeface="+mj-lt"/>
              <a:buAutoNum type="arabicPeriod"/>
            </a:pPr>
            <a:r>
              <a:rPr lang="en-US" altLang="zh-CN" sz="1650" b="1" i="1" dirty="0">
                <a:solidFill>
                  <a:schemeClr val="tx1"/>
                </a:solidFill>
                <a:latin typeface="+mn-ea"/>
              </a:rPr>
              <a:t>DTE</a:t>
            </a:r>
            <a:r>
              <a:rPr lang="zh-CN" altLang="en-US" sz="1650" dirty="0">
                <a:solidFill>
                  <a:srgbClr val="00B0F0"/>
                </a:solidFill>
                <a:latin typeface="+mn-ea"/>
              </a:rPr>
              <a:t>：</a:t>
            </a:r>
            <a:r>
              <a:rPr lang="zh-CN" altLang="en-US" sz="1650" dirty="0">
                <a:latin typeface="+mn-ea"/>
              </a:rPr>
              <a:t>双参数</a:t>
            </a:r>
            <a:r>
              <a:rPr lang="en-US" altLang="zh-CN" sz="1650" dirty="0" err="1">
                <a:latin typeface="+mn-ea"/>
              </a:rPr>
              <a:t>Tsallis</a:t>
            </a:r>
            <a:r>
              <a:rPr lang="zh-CN" altLang="en-US" sz="1650" dirty="0">
                <a:latin typeface="+mn-ea"/>
              </a:rPr>
              <a:t>熵</a:t>
            </a:r>
            <a:r>
              <a:rPr lang="zh-CN" altLang="en-US" sz="1650" dirty="0" smtClean="0">
                <a:latin typeface="+mn-ea"/>
              </a:rPr>
              <a:t>（</a:t>
            </a:r>
            <a:r>
              <a:rPr lang="en-US" altLang="zh-CN" sz="1650" dirty="0">
                <a:latin typeface="+mn-ea"/>
              </a:rPr>
              <a:t>D</a:t>
            </a:r>
            <a:r>
              <a:rPr lang="en-US" altLang="zh-CN" sz="1650" dirty="0" smtClean="0">
                <a:latin typeface="+mn-ea"/>
              </a:rPr>
              <a:t>ouble </a:t>
            </a:r>
            <a:r>
              <a:rPr lang="en-US" altLang="zh-CN" sz="1650" dirty="0">
                <a:latin typeface="+mn-ea"/>
              </a:rPr>
              <a:t>q </a:t>
            </a:r>
            <a:r>
              <a:rPr lang="en-US" altLang="zh-CN" sz="1650" dirty="0" err="1" smtClean="0">
                <a:latin typeface="+mn-ea"/>
              </a:rPr>
              <a:t>Tsallis</a:t>
            </a:r>
            <a:r>
              <a:rPr lang="en-US" altLang="zh-CN" sz="1650" dirty="0" smtClean="0">
                <a:latin typeface="+mn-ea"/>
              </a:rPr>
              <a:t> </a:t>
            </a:r>
            <a:r>
              <a:rPr lang="en-US" altLang="zh-CN" sz="1650" dirty="0">
                <a:latin typeface="+mn-ea"/>
              </a:rPr>
              <a:t>Entropy</a:t>
            </a:r>
            <a:r>
              <a:rPr lang="zh-CN" altLang="en-US" sz="1650" dirty="0">
                <a:latin typeface="+mn-ea"/>
              </a:rPr>
              <a:t>）</a:t>
            </a:r>
            <a:endParaRPr lang="en-US" altLang="zh-CN" sz="1650" dirty="0">
              <a:latin typeface="+mn-ea"/>
            </a:endParaRPr>
          </a:p>
          <a:p>
            <a:pPr marL="1046163" lvl="2" indent="-342900">
              <a:lnSpc>
                <a:spcPct val="150000"/>
              </a:lnSpc>
              <a:buFont typeface="+mj-lt"/>
              <a:buAutoNum type="arabicPeriod"/>
            </a:pPr>
            <a:r>
              <a:rPr lang="en-US" altLang="zh-CN" sz="1650" b="1" i="1" dirty="0">
                <a:solidFill>
                  <a:schemeClr val="tx1"/>
                </a:solidFill>
                <a:latin typeface="+mn-ea"/>
              </a:rPr>
              <a:t>APE</a:t>
            </a:r>
            <a:r>
              <a:rPr lang="zh-CN" altLang="en-US" sz="1650" dirty="0">
                <a:solidFill>
                  <a:srgbClr val="00B0F0"/>
                </a:solidFill>
                <a:latin typeface="+mn-ea"/>
              </a:rPr>
              <a:t>：</a:t>
            </a:r>
            <a:r>
              <a:rPr lang="zh-CN" altLang="en-US" sz="1650" dirty="0">
                <a:latin typeface="+mn-ea"/>
              </a:rPr>
              <a:t>可调节分段熵（</a:t>
            </a:r>
            <a:r>
              <a:rPr lang="en-US" altLang="zh-CN" sz="1650" dirty="0">
                <a:latin typeface="+mn-ea"/>
              </a:rPr>
              <a:t>Adjustable P</a:t>
            </a:r>
            <a:r>
              <a:rPr lang="en-US" altLang="zh-CN" sz="1650" dirty="0" smtClean="0">
                <a:latin typeface="+mn-ea"/>
              </a:rPr>
              <a:t>iecewise </a:t>
            </a:r>
            <a:r>
              <a:rPr lang="en-US" altLang="zh-CN" sz="1650" dirty="0">
                <a:latin typeface="+mn-ea"/>
              </a:rPr>
              <a:t>E</a:t>
            </a:r>
            <a:r>
              <a:rPr lang="en-US" altLang="zh-CN" sz="1650" dirty="0" smtClean="0">
                <a:latin typeface="+mn-ea"/>
              </a:rPr>
              <a:t>ntropy</a:t>
            </a:r>
            <a:r>
              <a:rPr lang="zh-CN" altLang="en-US" sz="1650" dirty="0">
                <a:latin typeface="+mn-ea"/>
              </a:rPr>
              <a:t>）</a:t>
            </a:r>
            <a:endParaRPr lang="en-US" altLang="zh-CN" sz="1650" dirty="0">
              <a:latin typeface="+mn-ea"/>
            </a:endParaRPr>
          </a:p>
          <a:p>
            <a:pPr marL="1046163" lvl="2" indent="-342900">
              <a:lnSpc>
                <a:spcPct val="150000"/>
              </a:lnSpc>
              <a:buFont typeface="+mj-lt"/>
              <a:buAutoNum type="arabicPeriod"/>
            </a:pPr>
            <a:r>
              <a:rPr lang="en-US" altLang="zh-CN" sz="1650" b="1" i="1" dirty="0" smtClean="0">
                <a:solidFill>
                  <a:schemeClr val="tx1"/>
                </a:solidFill>
                <a:latin typeface="+mn-ea"/>
              </a:rPr>
              <a:t>EFFIP</a:t>
            </a:r>
            <a:r>
              <a:rPr lang="zh-CN" altLang="en-US" sz="1650" dirty="0" smtClean="0">
                <a:solidFill>
                  <a:srgbClr val="00B0F0"/>
                </a:solidFill>
                <a:latin typeface="+mn-ea"/>
              </a:rPr>
              <a:t>：</a:t>
            </a:r>
            <a:r>
              <a:rPr lang="zh-CN" altLang="en-US" sz="1650" dirty="0">
                <a:latin typeface="+mn-ea"/>
              </a:rPr>
              <a:t>有效流</a:t>
            </a:r>
            <a:r>
              <a:rPr lang="zh-CN" altLang="en-US" sz="1650" dirty="0" smtClean="0">
                <a:latin typeface="+mn-ea"/>
              </a:rPr>
              <a:t>特征实例对（</a:t>
            </a:r>
            <a:r>
              <a:rPr lang="en-US" altLang="zh-CN" sz="1650" dirty="0">
                <a:latin typeface="+mn-ea"/>
              </a:rPr>
              <a:t>E</a:t>
            </a:r>
            <a:r>
              <a:rPr lang="en-US" altLang="zh-CN" sz="1650" dirty="0" smtClean="0">
                <a:latin typeface="+mn-ea"/>
              </a:rPr>
              <a:t>fficient </a:t>
            </a:r>
            <a:r>
              <a:rPr lang="en-US" altLang="zh-CN" sz="1650" dirty="0">
                <a:latin typeface="+mn-ea"/>
              </a:rPr>
              <a:t>F</a:t>
            </a:r>
            <a:r>
              <a:rPr lang="en-US" altLang="zh-CN" sz="1650" dirty="0" smtClean="0">
                <a:latin typeface="+mn-ea"/>
              </a:rPr>
              <a:t>low Feature Instance Pair</a:t>
            </a:r>
            <a:r>
              <a:rPr lang="zh-CN" altLang="en-US" sz="1650" dirty="0" smtClean="0">
                <a:latin typeface="+mn-ea"/>
              </a:rPr>
              <a:t>）</a:t>
            </a:r>
            <a:endParaRPr lang="en-US" altLang="zh-CN" sz="1650" dirty="0">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研究</a:t>
            </a:r>
            <a:r>
              <a:rPr lang="zh-CN" altLang="en-US" sz="1800" dirty="0" smtClean="0">
                <a:solidFill>
                  <a:schemeClr val="accent6">
                    <a:lumMod val="50000"/>
                  </a:schemeClr>
                </a:solidFill>
                <a:latin typeface="+mn-ea"/>
              </a:rPr>
              <a:t>了可在分布式计算框架下实现的基于</a:t>
            </a:r>
            <a:r>
              <a:rPr lang="en-US" altLang="zh-CN" sz="1800" dirty="0">
                <a:solidFill>
                  <a:schemeClr val="tx1"/>
                </a:solidFill>
                <a:latin typeface="+mn-ea"/>
              </a:rPr>
              <a:t>DTE</a:t>
            </a:r>
            <a:r>
              <a:rPr lang="zh-CN" altLang="en-US" sz="1800" dirty="0" smtClean="0">
                <a:solidFill>
                  <a:schemeClr val="accent6">
                    <a:lumMod val="50000"/>
                  </a:schemeClr>
                </a:solidFill>
                <a:latin typeface="+mn-ea"/>
              </a:rPr>
              <a:t>的网络流量</a:t>
            </a:r>
            <a:r>
              <a:rPr lang="zh-CN" altLang="en-US" sz="1800" dirty="0">
                <a:solidFill>
                  <a:schemeClr val="accent6">
                    <a:lumMod val="50000"/>
                  </a:schemeClr>
                </a:solidFill>
                <a:latin typeface="+mn-ea"/>
              </a:rPr>
              <a:t>异常检测方法</a:t>
            </a:r>
            <a:endParaRPr lang="en-US" altLang="zh-CN" sz="1800" dirty="0">
              <a:solidFill>
                <a:schemeClr val="accent6">
                  <a:lumMod val="50000"/>
                </a:schemeClr>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研究了可在分布式计算框架下实现的基于</a:t>
            </a:r>
            <a:r>
              <a:rPr lang="en-US" altLang="zh-CN" sz="1800" dirty="0">
                <a:solidFill>
                  <a:schemeClr val="tx1"/>
                </a:solidFill>
                <a:latin typeface="+mn-ea"/>
              </a:rPr>
              <a:t>APE</a:t>
            </a:r>
            <a:r>
              <a:rPr lang="zh-CN" altLang="en-US" sz="1800" dirty="0">
                <a:solidFill>
                  <a:schemeClr val="accent6">
                    <a:lumMod val="50000"/>
                  </a:schemeClr>
                </a:solidFill>
                <a:latin typeface="+mn-ea"/>
              </a:rPr>
              <a:t>的网络流量异常检测方法</a:t>
            </a:r>
            <a:endParaRPr lang="en-US" altLang="zh-CN" sz="1800" dirty="0">
              <a:solidFill>
                <a:schemeClr val="accent6">
                  <a:lumMod val="50000"/>
                </a:schemeClr>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研究了可在分布式计算框架下实现的基于</a:t>
            </a:r>
            <a:r>
              <a:rPr lang="en-US" altLang="zh-CN" sz="1800" dirty="0" smtClean="0">
                <a:solidFill>
                  <a:schemeClr val="tx1"/>
                </a:solidFill>
                <a:latin typeface="+mn-ea"/>
              </a:rPr>
              <a:t>EFFIP</a:t>
            </a:r>
            <a:r>
              <a:rPr lang="zh-CN" altLang="en-US" sz="1800" dirty="0" smtClean="0">
                <a:solidFill>
                  <a:schemeClr val="accent6">
                    <a:lumMod val="50000"/>
                  </a:schemeClr>
                </a:solidFill>
                <a:latin typeface="+mn-ea"/>
              </a:rPr>
              <a:t>的</a:t>
            </a:r>
            <a:r>
              <a:rPr lang="zh-CN" altLang="en-US" sz="1800" dirty="0">
                <a:solidFill>
                  <a:schemeClr val="accent6">
                    <a:lumMod val="50000"/>
                  </a:schemeClr>
                </a:solidFill>
                <a:latin typeface="+mn-ea"/>
              </a:rPr>
              <a:t>流量异常检测和分类方法</a:t>
            </a:r>
            <a:endParaRPr lang="en-US" altLang="zh-CN" sz="1800" dirty="0">
              <a:solidFill>
                <a:schemeClr val="accent6">
                  <a:lumMod val="50000"/>
                </a:schemeClr>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设计</a:t>
            </a:r>
            <a:r>
              <a:rPr lang="zh-CN" altLang="en-US" sz="1800" dirty="0" smtClean="0">
                <a:solidFill>
                  <a:schemeClr val="accent6">
                    <a:lumMod val="50000"/>
                  </a:schemeClr>
                </a:solidFill>
                <a:latin typeface="+mn-ea"/>
              </a:rPr>
              <a:t>完成</a:t>
            </a:r>
            <a:r>
              <a:rPr lang="zh-CN" altLang="en-US" sz="1800" dirty="0">
                <a:solidFill>
                  <a:schemeClr val="accent6">
                    <a:lumMod val="50000"/>
                  </a:schemeClr>
                </a:solidFill>
                <a:latin typeface="+mn-ea"/>
              </a:rPr>
              <a:t>了</a:t>
            </a:r>
            <a:r>
              <a:rPr lang="zh-CN" altLang="en-US" sz="1800" dirty="0" smtClean="0">
                <a:solidFill>
                  <a:schemeClr val="accent6">
                    <a:lumMod val="50000"/>
                  </a:schemeClr>
                </a:solidFill>
                <a:latin typeface="+mn-ea"/>
              </a:rPr>
              <a:t>基于分布式计算框架的</a:t>
            </a:r>
            <a:r>
              <a:rPr lang="zh-CN" altLang="en-US" sz="1800" dirty="0">
                <a:solidFill>
                  <a:schemeClr val="accent6">
                    <a:lumMod val="50000"/>
                  </a:schemeClr>
                </a:solidFill>
                <a:latin typeface="+mn-ea"/>
              </a:rPr>
              <a:t>网络流量异常检测</a:t>
            </a:r>
            <a:r>
              <a:rPr lang="zh-CN" altLang="en-US" sz="1800" b="1" dirty="0" smtClean="0">
                <a:solidFill>
                  <a:schemeClr val="tx1"/>
                </a:solidFill>
                <a:latin typeface="+mn-ea"/>
              </a:rPr>
              <a:t>系统</a:t>
            </a:r>
            <a:endParaRPr lang="en-US" altLang="zh-CN" sz="1800" b="1" dirty="0" smtClean="0">
              <a:solidFill>
                <a:schemeClr val="tx1"/>
              </a:solidFill>
              <a:latin typeface="+mn-ea"/>
            </a:endParaRPr>
          </a:p>
          <a:p>
            <a:pPr marL="411162" lvl="1" indent="0">
              <a:lnSpc>
                <a:spcPct val="150000"/>
              </a:lnSpc>
              <a:buNone/>
            </a:pPr>
            <a:r>
              <a:rPr lang="en-US" altLang="zh-CN" sz="1800" b="1" dirty="0" smtClean="0">
                <a:solidFill>
                  <a:schemeClr val="tx1"/>
                </a:solidFill>
                <a:latin typeface="+mn-ea"/>
              </a:rPr>
              <a:t>1</a:t>
            </a:r>
            <a:r>
              <a:rPr lang="zh-CN" altLang="en-US" sz="1800" b="1" dirty="0" smtClean="0">
                <a:solidFill>
                  <a:schemeClr val="tx1"/>
                </a:solidFill>
                <a:latin typeface="+mn-ea"/>
              </a:rPr>
              <a:t>个模型 </a:t>
            </a:r>
            <a:r>
              <a:rPr lang="en-US" altLang="zh-CN" sz="1800" b="1" dirty="0" smtClean="0">
                <a:solidFill>
                  <a:schemeClr val="tx1"/>
                </a:solidFill>
                <a:latin typeface="+mn-ea"/>
              </a:rPr>
              <a:t>+ 3</a:t>
            </a:r>
            <a:r>
              <a:rPr lang="zh-CN" altLang="en-US" sz="1800" b="1" dirty="0" smtClean="0">
                <a:solidFill>
                  <a:schemeClr val="tx1"/>
                </a:solidFill>
                <a:latin typeface="+mn-ea"/>
              </a:rPr>
              <a:t>种流量测度特征 </a:t>
            </a:r>
            <a:r>
              <a:rPr lang="en-US" altLang="zh-CN" sz="1800" b="1" dirty="0" smtClean="0">
                <a:solidFill>
                  <a:schemeClr val="tx1"/>
                </a:solidFill>
                <a:latin typeface="+mn-ea"/>
              </a:rPr>
              <a:t>+ 3</a:t>
            </a:r>
            <a:r>
              <a:rPr lang="zh-CN" altLang="en-US" sz="1800" b="1" dirty="0" smtClean="0">
                <a:solidFill>
                  <a:schemeClr val="tx1"/>
                </a:solidFill>
                <a:latin typeface="+mn-ea"/>
              </a:rPr>
              <a:t>种检测分类方法 </a:t>
            </a:r>
            <a:r>
              <a:rPr lang="en-US" altLang="zh-CN" sz="1800" b="1" dirty="0" smtClean="0">
                <a:solidFill>
                  <a:schemeClr val="tx1"/>
                </a:solidFill>
                <a:latin typeface="+mn-ea"/>
              </a:rPr>
              <a:t>+ 1</a:t>
            </a:r>
            <a:r>
              <a:rPr lang="zh-CN" altLang="en-US" sz="1800" b="1" dirty="0" smtClean="0">
                <a:solidFill>
                  <a:schemeClr val="tx1"/>
                </a:solidFill>
                <a:latin typeface="+mn-ea"/>
              </a:rPr>
              <a:t>个流量异常检测、实验系统</a:t>
            </a:r>
            <a:endParaRPr lang="en-US" altLang="zh-CN" sz="1800" b="1" dirty="0">
              <a:solidFill>
                <a:schemeClr val="tx1"/>
              </a:solidFill>
              <a:latin typeface="+mn-ea"/>
            </a:endParaRPr>
          </a:p>
          <a:p>
            <a:pPr lvl="1"/>
            <a:endParaRPr lang="en-US" altLang="zh-CN" dirty="0" smtClean="0">
              <a:latin typeface="+mn-ea"/>
            </a:endParaRPr>
          </a:p>
          <a:p>
            <a:pPr lvl="1"/>
            <a:endParaRPr lang="zh-CN" altLang="en-US" dirty="0">
              <a:latin typeface="+mn-ea"/>
            </a:endParaRPr>
          </a:p>
        </p:txBody>
      </p:sp>
    </p:spTree>
    <p:extLst>
      <p:ext uri="{BB962C8B-B14F-4D97-AF65-F5344CB8AC3E}">
        <p14:creationId xmlns:p14="http://schemas.microsoft.com/office/powerpoint/2010/main" val="105893825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679" y="836712"/>
            <a:ext cx="8229600" cy="1066800"/>
          </a:xfrm>
        </p:spPr>
        <p:txBody>
          <a:bodyPr/>
          <a:lstStyle/>
          <a:p>
            <a:pPr algn="ctr"/>
            <a:r>
              <a:rPr lang="zh-CN" altLang="en-US" b="1" dirty="0" smtClean="0"/>
              <a:t>已发表学术论文</a:t>
            </a:r>
            <a:endParaRPr lang="zh-CN" altLang="en-US" b="1" dirty="0"/>
          </a:p>
        </p:txBody>
      </p:sp>
      <p:sp>
        <p:nvSpPr>
          <p:cNvPr id="3" name="内容占位符 2"/>
          <p:cNvSpPr>
            <a:spLocks noGrp="1"/>
          </p:cNvSpPr>
          <p:nvPr>
            <p:ph sz="quarter" idx="13"/>
          </p:nvPr>
        </p:nvSpPr>
        <p:spPr>
          <a:xfrm>
            <a:off x="333003" y="1988840"/>
            <a:ext cx="8568951" cy="4292972"/>
          </a:xfrm>
        </p:spPr>
        <p:txBody>
          <a:bodyPr>
            <a:noAutofit/>
          </a:bodyPr>
          <a:lstStyle/>
          <a:p>
            <a:r>
              <a:rPr lang="en-US" altLang="zh-CN" sz="1800" dirty="0">
                <a:latin typeface="华文仿宋" panose="02010600040101010101" pitchFamily="2" charset="-122"/>
                <a:ea typeface="华文仿宋" panose="02010600040101010101" pitchFamily="2" charset="-122"/>
              </a:rPr>
              <a:t>[1] </a:t>
            </a:r>
            <a:r>
              <a:rPr lang="en-US" altLang="zh-CN" sz="1800" b="1" dirty="0" err="1">
                <a:latin typeface="华文仿宋" panose="02010600040101010101" pitchFamily="2" charset="-122"/>
                <a:ea typeface="华文仿宋" panose="02010600040101010101" pitchFamily="2" charset="-122"/>
              </a:rPr>
              <a:t>Geng</a:t>
            </a:r>
            <a:r>
              <a:rPr lang="en-US" altLang="zh-CN" sz="1800" b="1" dirty="0">
                <a:latin typeface="华文仿宋" panose="02010600040101010101" pitchFamily="2" charset="-122"/>
                <a:ea typeface="华文仿宋" panose="02010600040101010101" pitchFamily="2" charset="-122"/>
              </a:rPr>
              <a:t> Tian</a:t>
            </a:r>
            <a:r>
              <a:rPr lang="en-US" altLang="zh-CN" sz="1800" dirty="0">
                <a:latin typeface="华文仿宋" panose="02010600040101010101" pitchFamily="2" charset="-122"/>
                <a:ea typeface="华文仿宋" panose="02010600040101010101" pitchFamily="2" charset="-122"/>
              </a:rPr>
              <a:t>, </a:t>
            </a:r>
            <a:r>
              <a:rPr lang="en-US" altLang="zh-CN" sz="1800" dirty="0" err="1">
                <a:latin typeface="华文仿宋" panose="02010600040101010101" pitchFamily="2" charset="-122"/>
                <a:ea typeface="华文仿宋" panose="02010600040101010101" pitchFamily="2" charset="-122"/>
              </a:rPr>
              <a:t>ZhiliangWang</a:t>
            </a:r>
            <a:r>
              <a:rPr lang="en-US" altLang="zh-CN" sz="1800" dirty="0">
                <a:latin typeface="华文仿宋" panose="02010600040101010101" pitchFamily="2" charset="-122"/>
                <a:ea typeface="华文仿宋" panose="02010600040101010101" pitchFamily="2" charset="-122"/>
              </a:rPr>
              <a:t>, Xia Yin, </a:t>
            </a:r>
            <a:r>
              <a:rPr lang="en-US" altLang="zh-CN" sz="1800" dirty="0" err="1">
                <a:latin typeface="华文仿宋" panose="02010600040101010101" pitchFamily="2" charset="-122"/>
                <a:ea typeface="华文仿宋" panose="02010600040101010101" pitchFamily="2" charset="-122"/>
              </a:rPr>
              <a:t>Zimu</a:t>
            </a:r>
            <a:r>
              <a:rPr lang="en-US" altLang="zh-CN" sz="1800" dirty="0">
                <a:latin typeface="华文仿宋" panose="02010600040101010101" pitchFamily="2" charset="-122"/>
                <a:ea typeface="华文仿宋" panose="02010600040101010101" pitchFamily="2" charset="-122"/>
              </a:rPr>
              <a:t> Li, </a:t>
            </a:r>
            <a:r>
              <a:rPr lang="en-US" altLang="zh-CN" sz="1800" dirty="0" err="1">
                <a:latin typeface="华文仿宋" panose="02010600040101010101" pitchFamily="2" charset="-122"/>
                <a:ea typeface="华文仿宋" panose="02010600040101010101" pitchFamily="2" charset="-122"/>
              </a:rPr>
              <a:t>Xingang</a:t>
            </a:r>
            <a:r>
              <a:rPr lang="en-US" altLang="zh-CN" sz="1800" dirty="0">
                <a:latin typeface="华文仿宋" panose="02010600040101010101" pitchFamily="2" charset="-122"/>
                <a:ea typeface="华文仿宋" panose="02010600040101010101" pitchFamily="2" charset="-122"/>
              </a:rPr>
              <a:t> Shi. “Adjustable Piecewise Entropy for Network Traffic Anomaly Detection.” IEEE International Conference on Computer Communications (</a:t>
            </a:r>
            <a:r>
              <a:rPr lang="en-US" altLang="zh-CN" sz="1800" b="1" dirty="0">
                <a:latin typeface="华文仿宋" panose="02010600040101010101" pitchFamily="2" charset="-122"/>
                <a:ea typeface="华文仿宋" panose="02010600040101010101" pitchFamily="2" charset="-122"/>
              </a:rPr>
              <a:t>INFOCOM</a:t>
            </a:r>
            <a:r>
              <a:rPr lang="en-US" altLang="zh-CN" sz="1800" dirty="0">
                <a:latin typeface="华文仿宋" panose="02010600040101010101" pitchFamily="2" charset="-122"/>
                <a:ea typeface="华文仿宋" panose="02010600040101010101" pitchFamily="2" charset="-122"/>
              </a:rPr>
              <a:t>), pp.59-60, 2015. (EI</a:t>
            </a:r>
            <a:r>
              <a:rPr lang="zh-CN" altLang="en-US" sz="1800" dirty="0">
                <a:latin typeface="华文仿宋" panose="02010600040101010101" pitchFamily="2" charset="-122"/>
                <a:ea typeface="华文仿宋" panose="02010600040101010101" pitchFamily="2" charset="-122"/>
              </a:rPr>
              <a:t>检索</a:t>
            </a:r>
            <a:r>
              <a:rPr lang="en-US" altLang="zh-CN" sz="1800" dirty="0">
                <a:latin typeface="华文仿宋" panose="02010600040101010101" pitchFamily="2" charset="-122"/>
                <a:ea typeface="华文仿宋" panose="02010600040101010101" pitchFamily="2" charset="-122"/>
              </a:rPr>
              <a:t>,</a:t>
            </a:r>
            <a:r>
              <a:rPr lang="en-US" altLang="zh-CN" sz="1800" b="1" dirty="0">
                <a:solidFill>
                  <a:srgbClr val="0070C0"/>
                </a:solidFill>
                <a:latin typeface="华文仿宋" panose="02010600040101010101" pitchFamily="2" charset="-122"/>
                <a:ea typeface="华文仿宋" panose="02010600040101010101" pitchFamily="2" charset="-122"/>
              </a:rPr>
              <a:t>CCF A</a:t>
            </a:r>
            <a:r>
              <a:rPr lang="zh-CN" altLang="en-US" sz="1800" dirty="0">
                <a:latin typeface="华文仿宋" panose="02010600040101010101" pitchFamily="2" charset="-122"/>
                <a:ea typeface="华文仿宋" panose="02010600040101010101" pitchFamily="2" charset="-122"/>
              </a:rPr>
              <a:t>类会议</a:t>
            </a:r>
            <a:r>
              <a:rPr lang="en-US" altLang="zh-CN" sz="1800" dirty="0">
                <a:latin typeface="华文仿宋" panose="02010600040101010101" pitchFamily="2" charset="-122"/>
                <a:ea typeface="华文仿宋" panose="02010600040101010101" pitchFamily="2" charset="-122"/>
              </a:rPr>
              <a:t>)</a:t>
            </a:r>
          </a:p>
          <a:p>
            <a:r>
              <a:rPr lang="en-US" altLang="zh-CN" sz="1800" dirty="0">
                <a:latin typeface="华文仿宋" panose="02010600040101010101" pitchFamily="2" charset="-122"/>
                <a:ea typeface="华文仿宋" panose="02010600040101010101" pitchFamily="2" charset="-122"/>
              </a:rPr>
              <a:t>[2] </a:t>
            </a:r>
            <a:r>
              <a:rPr lang="en-US" altLang="zh-CN" sz="1800" b="1" dirty="0" err="1">
                <a:latin typeface="华文仿宋" panose="02010600040101010101" pitchFamily="2" charset="-122"/>
                <a:ea typeface="华文仿宋" panose="02010600040101010101" pitchFamily="2" charset="-122"/>
              </a:rPr>
              <a:t>Geng</a:t>
            </a:r>
            <a:r>
              <a:rPr lang="en-US" altLang="zh-CN" sz="1800" b="1" dirty="0">
                <a:latin typeface="华文仿宋" panose="02010600040101010101" pitchFamily="2" charset="-122"/>
                <a:ea typeface="华文仿宋" panose="02010600040101010101" pitchFamily="2" charset="-122"/>
              </a:rPr>
              <a:t> Tian</a:t>
            </a:r>
            <a:r>
              <a:rPr lang="en-US" altLang="zh-CN" sz="1800" dirty="0">
                <a:latin typeface="华文仿宋" panose="02010600040101010101" pitchFamily="2" charset="-122"/>
                <a:ea typeface="华文仿宋" panose="02010600040101010101" pitchFamily="2" charset="-122"/>
              </a:rPr>
              <a:t>, </a:t>
            </a:r>
            <a:r>
              <a:rPr lang="en-US" altLang="zh-CN" sz="1800" dirty="0" err="1">
                <a:latin typeface="华文仿宋" panose="02010600040101010101" pitchFamily="2" charset="-122"/>
                <a:ea typeface="华文仿宋" panose="02010600040101010101" pitchFamily="2" charset="-122"/>
              </a:rPr>
              <a:t>Zhiliang</a:t>
            </a:r>
            <a:r>
              <a:rPr lang="en-US" altLang="zh-CN" sz="1800" dirty="0">
                <a:latin typeface="华文仿宋" panose="02010600040101010101" pitchFamily="2" charset="-122"/>
                <a:ea typeface="华文仿宋" panose="02010600040101010101" pitchFamily="2" charset="-122"/>
              </a:rPr>
              <a:t> Wang, Xia Yin, </a:t>
            </a:r>
            <a:r>
              <a:rPr lang="en-US" altLang="zh-CN" sz="1800" dirty="0" err="1">
                <a:latin typeface="华文仿宋" panose="02010600040101010101" pitchFamily="2" charset="-122"/>
                <a:ea typeface="华文仿宋" panose="02010600040101010101" pitchFamily="2" charset="-122"/>
              </a:rPr>
              <a:t>Zimu</a:t>
            </a:r>
            <a:r>
              <a:rPr lang="en-US" altLang="zh-CN" sz="1800" dirty="0">
                <a:latin typeface="华文仿宋" panose="02010600040101010101" pitchFamily="2" charset="-122"/>
                <a:ea typeface="华文仿宋" panose="02010600040101010101" pitchFamily="2" charset="-122"/>
              </a:rPr>
              <a:t> Li, </a:t>
            </a:r>
            <a:r>
              <a:rPr lang="en-US" altLang="zh-CN" sz="1800" dirty="0" err="1">
                <a:latin typeface="华文仿宋" panose="02010600040101010101" pitchFamily="2" charset="-122"/>
                <a:ea typeface="华文仿宋" panose="02010600040101010101" pitchFamily="2" charset="-122"/>
              </a:rPr>
              <a:t>Xingang</a:t>
            </a:r>
            <a:r>
              <a:rPr lang="en-US" altLang="zh-CN" sz="1800" dirty="0">
                <a:latin typeface="华文仿宋" panose="02010600040101010101" pitchFamily="2" charset="-122"/>
                <a:ea typeface="华文仿宋" panose="02010600040101010101" pitchFamily="2" charset="-122"/>
              </a:rPr>
              <a:t> Shi. “Mining Network Traffic Anomaly Based on Adjustable Piecewise Entropy.” IEEE/ACM International Symposium on Quality of Service (</a:t>
            </a:r>
            <a:r>
              <a:rPr lang="en-US" altLang="zh-CN" sz="1800" b="1" dirty="0">
                <a:latin typeface="华文仿宋" panose="02010600040101010101" pitchFamily="2" charset="-122"/>
                <a:ea typeface="华文仿宋" panose="02010600040101010101" pitchFamily="2" charset="-122"/>
              </a:rPr>
              <a:t>IWQOS</a:t>
            </a:r>
            <a:r>
              <a:rPr lang="en-US" altLang="zh-CN" sz="1800" dirty="0">
                <a:latin typeface="华文仿宋" panose="02010600040101010101" pitchFamily="2" charset="-122"/>
                <a:ea typeface="华文仿宋" panose="02010600040101010101" pitchFamily="2" charset="-122"/>
              </a:rPr>
              <a:t>), pp.299-308, 2015. (EI</a:t>
            </a:r>
            <a:r>
              <a:rPr lang="zh-CN" altLang="en-US" sz="1800" dirty="0">
                <a:latin typeface="华文仿宋" panose="02010600040101010101" pitchFamily="2" charset="-122"/>
                <a:ea typeface="华文仿宋" panose="02010600040101010101" pitchFamily="2" charset="-122"/>
              </a:rPr>
              <a:t>检索</a:t>
            </a:r>
            <a:r>
              <a:rPr lang="en-US" altLang="zh-CN" sz="1800" dirty="0">
                <a:latin typeface="华文仿宋" panose="02010600040101010101" pitchFamily="2" charset="-122"/>
                <a:ea typeface="华文仿宋" panose="02010600040101010101" pitchFamily="2" charset="-122"/>
              </a:rPr>
              <a:t>,</a:t>
            </a:r>
            <a:r>
              <a:rPr lang="en-US" altLang="zh-CN" sz="1800" b="1" dirty="0">
                <a:solidFill>
                  <a:srgbClr val="0070C0"/>
                </a:solidFill>
                <a:latin typeface="华文仿宋" panose="02010600040101010101" pitchFamily="2" charset="-122"/>
                <a:ea typeface="华文仿宋" panose="02010600040101010101" pitchFamily="2" charset="-122"/>
              </a:rPr>
              <a:t>CCF B</a:t>
            </a:r>
            <a:r>
              <a:rPr lang="zh-CN" altLang="en-US" sz="1800" dirty="0">
                <a:latin typeface="华文仿宋" panose="02010600040101010101" pitchFamily="2" charset="-122"/>
                <a:ea typeface="华文仿宋" panose="02010600040101010101" pitchFamily="2" charset="-122"/>
              </a:rPr>
              <a:t>类会议</a:t>
            </a:r>
            <a:r>
              <a:rPr lang="en-US" altLang="zh-CN" sz="1800" dirty="0">
                <a:latin typeface="华文仿宋" panose="02010600040101010101" pitchFamily="2" charset="-122"/>
                <a:ea typeface="华文仿宋" panose="02010600040101010101" pitchFamily="2" charset="-122"/>
              </a:rPr>
              <a:t>)</a:t>
            </a:r>
          </a:p>
          <a:p>
            <a:r>
              <a:rPr lang="en-US" altLang="zh-CN" sz="1800" dirty="0">
                <a:latin typeface="华文仿宋" panose="02010600040101010101" pitchFamily="2" charset="-122"/>
                <a:ea typeface="华文仿宋" panose="02010600040101010101" pitchFamily="2" charset="-122"/>
              </a:rPr>
              <a:t>[3] </a:t>
            </a:r>
            <a:r>
              <a:rPr lang="en-US" altLang="zh-CN" sz="1800" b="1" dirty="0" err="1">
                <a:latin typeface="华文仿宋" panose="02010600040101010101" pitchFamily="2" charset="-122"/>
                <a:ea typeface="华文仿宋" panose="02010600040101010101" pitchFamily="2" charset="-122"/>
              </a:rPr>
              <a:t>Geng</a:t>
            </a:r>
            <a:r>
              <a:rPr lang="en-US" altLang="zh-CN" sz="1800" b="1" dirty="0">
                <a:latin typeface="华文仿宋" panose="02010600040101010101" pitchFamily="2" charset="-122"/>
                <a:ea typeface="华文仿宋" panose="02010600040101010101" pitchFamily="2" charset="-122"/>
              </a:rPr>
              <a:t> Tian</a:t>
            </a:r>
            <a:r>
              <a:rPr lang="en-US" altLang="zh-CN" sz="1800" dirty="0">
                <a:latin typeface="华文仿宋" panose="02010600040101010101" pitchFamily="2" charset="-122"/>
                <a:ea typeface="华文仿宋" panose="02010600040101010101" pitchFamily="2" charset="-122"/>
              </a:rPr>
              <a:t>, </a:t>
            </a:r>
            <a:r>
              <a:rPr lang="en-US" altLang="zh-CN" sz="1800" dirty="0" err="1">
                <a:latin typeface="华文仿宋" panose="02010600040101010101" pitchFamily="2" charset="-122"/>
                <a:ea typeface="华文仿宋" panose="02010600040101010101" pitchFamily="2" charset="-122"/>
              </a:rPr>
              <a:t>Zhiliang</a:t>
            </a:r>
            <a:r>
              <a:rPr lang="en-US" altLang="zh-CN" sz="1800" dirty="0">
                <a:latin typeface="华文仿宋" panose="02010600040101010101" pitchFamily="2" charset="-122"/>
                <a:ea typeface="华文仿宋" panose="02010600040101010101" pitchFamily="2" charset="-122"/>
              </a:rPr>
              <a:t> Wang, Xia Yin, </a:t>
            </a:r>
            <a:r>
              <a:rPr lang="en-US" altLang="zh-CN" sz="1800" dirty="0" err="1">
                <a:latin typeface="华文仿宋" panose="02010600040101010101" pitchFamily="2" charset="-122"/>
                <a:ea typeface="华文仿宋" panose="02010600040101010101" pitchFamily="2" charset="-122"/>
              </a:rPr>
              <a:t>Zimu</a:t>
            </a:r>
            <a:r>
              <a:rPr lang="en-US" altLang="zh-CN" sz="1800" dirty="0">
                <a:latin typeface="华文仿宋" panose="02010600040101010101" pitchFamily="2" charset="-122"/>
                <a:ea typeface="华文仿宋" panose="02010600040101010101" pitchFamily="2" charset="-122"/>
              </a:rPr>
              <a:t> Li, </a:t>
            </a:r>
            <a:r>
              <a:rPr lang="en-US" altLang="zh-CN" sz="1800" dirty="0" err="1">
                <a:latin typeface="华文仿宋" panose="02010600040101010101" pitchFamily="2" charset="-122"/>
                <a:ea typeface="华文仿宋" panose="02010600040101010101" pitchFamily="2" charset="-122"/>
              </a:rPr>
              <a:t>Xingang</a:t>
            </a:r>
            <a:r>
              <a:rPr lang="en-US" altLang="zh-CN" sz="1800" dirty="0">
                <a:latin typeface="华文仿宋" panose="02010600040101010101" pitchFamily="2" charset="-122"/>
                <a:ea typeface="华文仿宋" panose="02010600040101010101" pitchFamily="2" charset="-122"/>
              </a:rPr>
              <a:t> Shi. “TADOOP: Mining Network Traffic Anomalies with Hadoop.” EAI International Conference on Security and Privacy in Communication Networks (</a:t>
            </a:r>
            <a:r>
              <a:rPr lang="en-US" altLang="zh-CN" sz="1800" b="1" dirty="0" err="1">
                <a:latin typeface="华文仿宋" panose="02010600040101010101" pitchFamily="2" charset="-122"/>
                <a:ea typeface="华文仿宋" panose="02010600040101010101" pitchFamily="2" charset="-122"/>
              </a:rPr>
              <a:t>SecureComm</a:t>
            </a:r>
            <a:r>
              <a:rPr lang="en-US" altLang="zh-CN" sz="1800" dirty="0">
                <a:latin typeface="华文仿宋" panose="02010600040101010101" pitchFamily="2" charset="-122"/>
                <a:ea typeface="华文仿宋" panose="02010600040101010101" pitchFamily="2" charset="-122"/>
              </a:rPr>
              <a:t>), pp.175-192, 2015.(EI</a:t>
            </a:r>
            <a:r>
              <a:rPr lang="zh-CN" altLang="en-US" sz="1800" dirty="0">
                <a:latin typeface="华文仿宋" panose="02010600040101010101" pitchFamily="2" charset="-122"/>
                <a:ea typeface="华文仿宋" panose="02010600040101010101" pitchFamily="2" charset="-122"/>
              </a:rPr>
              <a:t>检索</a:t>
            </a:r>
            <a:r>
              <a:rPr lang="en-US" altLang="zh-CN" sz="1800" dirty="0">
                <a:latin typeface="华文仿宋" panose="02010600040101010101" pitchFamily="2" charset="-122"/>
                <a:ea typeface="华文仿宋" panose="02010600040101010101" pitchFamily="2" charset="-122"/>
              </a:rPr>
              <a:t>,</a:t>
            </a:r>
            <a:r>
              <a:rPr lang="en-US" altLang="zh-CN" sz="1800" b="1" dirty="0">
                <a:solidFill>
                  <a:srgbClr val="0070C0"/>
                </a:solidFill>
                <a:latin typeface="华文仿宋" panose="02010600040101010101" pitchFamily="2" charset="-122"/>
                <a:ea typeface="华文仿宋" panose="02010600040101010101" pitchFamily="2" charset="-122"/>
              </a:rPr>
              <a:t>CCF C</a:t>
            </a:r>
            <a:r>
              <a:rPr lang="zh-CN" altLang="en-US" sz="1800" dirty="0">
                <a:latin typeface="华文仿宋" panose="02010600040101010101" pitchFamily="2" charset="-122"/>
                <a:ea typeface="华文仿宋" panose="02010600040101010101" pitchFamily="2" charset="-122"/>
              </a:rPr>
              <a:t>类会议</a:t>
            </a:r>
            <a:r>
              <a:rPr lang="en-US" altLang="zh-CN" sz="1800" dirty="0">
                <a:latin typeface="华文仿宋" panose="02010600040101010101" pitchFamily="2" charset="-122"/>
                <a:ea typeface="华文仿宋" panose="02010600040101010101" pitchFamily="2" charset="-122"/>
              </a:rPr>
              <a:t>)</a:t>
            </a:r>
          </a:p>
          <a:p>
            <a:r>
              <a:rPr lang="en-US" altLang="zh-CN" sz="1800" dirty="0">
                <a:latin typeface="华文仿宋" panose="02010600040101010101" pitchFamily="2" charset="-122"/>
                <a:ea typeface="华文仿宋" panose="02010600040101010101" pitchFamily="2" charset="-122"/>
              </a:rPr>
              <a:t>[4] </a:t>
            </a:r>
            <a:r>
              <a:rPr lang="en-US" altLang="zh-CN" sz="1800" b="1" dirty="0" err="1">
                <a:latin typeface="华文仿宋" panose="02010600040101010101" pitchFamily="2" charset="-122"/>
                <a:ea typeface="华文仿宋" panose="02010600040101010101" pitchFamily="2" charset="-122"/>
              </a:rPr>
              <a:t>Geng</a:t>
            </a:r>
            <a:r>
              <a:rPr lang="en-US" altLang="zh-CN" sz="1800" b="1" dirty="0">
                <a:latin typeface="华文仿宋" panose="02010600040101010101" pitchFamily="2" charset="-122"/>
                <a:ea typeface="华文仿宋" panose="02010600040101010101" pitchFamily="2" charset="-122"/>
              </a:rPr>
              <a:t> Tian</a:t>
            </a:r>
            <a:r>
              <a:rPr lang="en-US" altLang="zh-CN" sz="1800" dirty="0">
                <a:latin typeface="华文仿宋" panose="02010600040101010101" pitchFamily="2" charset="-122"/>
                <a:ea typeface="华文仿宋" panose="02010600040101010101" pitchFamily="2" charset="-122"/>
              </a:rPr>
              <a:t>, </a:t>
            </a:r>
            <a:r>
              <a:rPr lang="en-US" altLang="zh-CN" sz="1800" dirty="0" err="1">
                <a:latin typeface="华文仿宋" panose="02010600040101010101" pitchFamily="2" charset="-122"/>
                <a:ea typeface="华文仿宋" panose="02010600040101010101" pitchFamily="2" charset="-122"/>
              </a:rPr>
              <a:t>Zhiliang</a:t>
            </a:r>
            <a:r>
              <a:rPr lang="en-US" altLang="zh-CN" sz="1800" dirty="0">
                <a:latin typeface="华文仿宋" panose="02010600040101010101" pitchFamily="2" charset="-122"/>
                <a:ea typeface="华文仿宋" panose="02010600040101010101" pitchFamily="2" charset="-122"/>
              </a:rPr>
              <a:t> Wang, Xia Yin, </a:t>
            </a:r>
            <a:r>
              <a:rPr lang="en-US" altLang="zh-CN" sz="1800" dirty="0" err="1">
                <a:latin typeface="华文仿宋" panose="02010600040101010101" pitchFamily="2" charset="-122"/>
                <a:ea typeface="华文仿宋" panose="02010600040101010101" pitchFamily="2" charset="-122"/>
              </a:rPr>
              <a:t>Zimu</a:t>
            </a:r>
            <a:r>
              <a:rPr lang="en-US" altLang="zh-CN" sz="1800" dirty="0">
                <a:latin typeface="华文仿宋" panose="02010600040101010101" pitchFamily="2" charset="-122"/>
                <a:ea typeface="华文仿宋" panose="02010600040101010101" pitchFamily="2" charset="-122"/>
              </a:rPr>
              <a:t> Li, </a:t>
            </a:r>
            <a:r>
              <a:rPr lang="en-US" altLang="zh-CN" sz="1800" dirty="0" err="1">
                <a:latin typeface="华文仿宋" panose="02010600040101010101" pitchFamily="2" charset="-122"/>
                <a:ea typeface="华文仿宋" panose="02010600040101010101" pitchFamily="2" charset="-122"/>
              </a:rPr>
              <a:t>Xingang</a:t>
            </a:r>
            <a:r>
              <a:rPr lang="en-US" altLang="zh-CN" sz="1800" dirty="0">
                <a:latin typeface="华文仿宋" panose="02010600040101010101" pitchFamily="2" charset="-122"/>
                <a:ea typeface="华文仿宋" panose="02010600040101010101" pitchFamily="2" charset="-122"/>
              </a:rPr>
              <a:t> Shi. “CEFF: An Efficient </a:t>
            </a:r>
            <a:r>
              <a:rPr lang="en-US" altLang="zh-CN" sz="1800" dirty="0" err="1">
                <a:latin typeface="华文仿宋" panose="02010600040101010101" pitchFamily="2" charset="-122"/>
                <a:ea typeface="华文仿宋" panose="02010600040101010101" pitchFamily="2" charset="-122"/>
              </a:rPr>
              <a:t>pproach</a:t>
            </a:r>
            <a:r>
              <a:rPr lang="en-US" altLang="zh-CN" sz="1800" dirty="0">
                <a:latin typeface="华文仿宋" panose="02010600040101010101" pitchFamily="2" charset="-122"/>
                <a:ea typeface="华文仿宋" panose="02010600040101010101" pitchFamily="2" charset="-122"/>
              </a:rPr>
              <a:t> for Traffic Anomaly Detection and Classification.” IEEE Symposium on Computers and Communications (</a:t>
            </a:r>
            <a:r>
              <a:rPr lang="en-US" altLang="zh-CN" sz="1800" b="1" dirty="0">
                <a:latin typeface="华文仿宋" panose="02010600040101010101" pitchFamily="2" charset="-122"/>
                <a:ea typeface="华文仿宋" panose="02010600040101010101" pitchFamily="2" charset="-122"/>
              </a:rPr>
              <a:t>ISCC</a:t>
            </a:r>
            <a:r>
              <a:rPr lang="en-US" altLang="zh-CN" sz="1800" dirty="0">
                <a:latin typeface="华文仿宋" panose="02010600040101010101" pitchFamily="2" charset="-122"/>
                <a:ea typeface="华文仿宋" panose="02010600040101010101" pitchFamily="2" charset="-122"/>
              </a:rPr>
              <a:t>), pp.779-786, 2017. (EI</a:t>
            </a:r>
            <a:r>
              <a:rPr lang="zh-CN" altLang="en-US" sz="1800" dirty="0">
                <a:latin typeface="华文仿宋" panose="02010600040101010101" pitchFamily="2" charset="-122"/>
                <a:ea typeface="华文仿宋" panose="02010600040101010101" pitchFamily="2" charset="-122"/>
              </a:rPr>
              <a:t>检索</a:t>
            </a:r>
            <a:r>
              <a:rPr lang="en-US" altLang="zh-CN" sz="1800" dirty="0">
                <a:latin typeface="华文仿宋" panose="02010600040101010101" pitchFamily="2" charset="-122"/>
                <a:ea typeface="华文仿宋" panose="02010600040101010101" pitchFamily="2" charset="-122"/>
              </a:rPr>
              <a:t>,</a:t>
            </a:r>
            <a:r>
              <a:rPr lang="en-US" altLang="zh-CN" sz="1800" b="1" dirty="0">
                <a:solidFill>
                  <a:srgbClr val="0070C0"/>
                </a:solidFill>
                <a:latin typeface="华文仿宋" panose="02010600040101010101" pitchFamily="2" charset="-122"/>
                <a:ea typeface="华文仿宋" panose="02010600040101010101" pitchFamily="2" charset="-122"/>
              </a:rPr>
              <a:t>CCF C</a:t>
            </a:r>
            <a:r>
              <a:rPr lang="zh-CN" altLang="en-US" sz="1800" dirty="0">
                <a:latin typeface="华文仿宋" panose="02010600040101010101" pitchFamily="2" charset="-122"/>
                <a:ea typeface="华文仿宋" panose="02010600040101010101" pitchFamily="2" charset="-122"/>
              </a:rPr>
              <a:t>类会议</a:t>
            </a:r>
            <a:r>
              <a:rPr lang="en-US" altLang="zh-CN" sz="1800" dirty="0">
                <a:latin typeface="华文仿宋" panose="02010600040101010101" pitchFamily="2" charset="-122"/>
                <a:ea typeface="华文仿宋" panose="02010600040101010101" pitchFamily="2" charset="-122"/>
              </a:rPr>
              <a:t>)</a:t>
            </a:r>
            <a:endParaRPr lang="zh-CN" altLang="en-US" sz="18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2678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486212"/>
            <a:ext cx="8229600" cy="1066800"/>
          </a:xfrm>
        </p:spPr>
        <p:txBody>
          <a:bodyPr/>
          <a:lstStyle/>
          <a:p>
            <a:pPr algn="ctr"/>
            <a:r>
              <a:rPr lang="zh-CN" altLang="en-US" b="1" dirty="0" smtClean="0"/>
              <a:t>网络</a:t>
            </a:r>
            <a:r>
              <a:rPr lang="zh-CN" altLang="en-US" b="1" dirty="0"/>
              <a:t>流量异常检测概况</a:t>
            </a:r>
            <a:endParaRPr lang="zh-CN" altLang="en-US" dirty="0"/>
          </a:p>
        </p:txBody>
      </p:sp>
      <p:sp>
        <p:nvSpPr>
          <p:cNvPr id="3" name="内容占位符 2"/>
          <p:cNvSpPr>
            <a:spLocks noGrp="1"/>
          </p:cNvSpPr>
          <p:nvPr>
            <p:ph sz="quarter" idx="13"/>
          </p:nvPr>
        </p:nvSpPr>
        <p:spPr>
          <a:xfrm>
            <a:off x="685330" y="1553012"/>
            <a:ext cx="7772870" cy="4396268"/>
          </a:xfrm>
        </p:spPr>
        <p:txBody>
          <a:bodyPr/>
          <a:lstStyle/>
          <a:p>
            <a:r>
              <a:rPr lang="zh-CN" altLang="en-US" b="1" dirty="0" smtClean="0">
                <a:solidFill>
                  <a:schemeClr val="accent6">
                    <a:lumMod val="50000"/>
                  </a:schemeClr>
                </a:solidFill>
                <a:latin typeface="+mn-ea"/>
              </a:rPr>
              <a:t>研究目标</a:t>
            </a:r>
            <a:endParaRPr lang="en-US" altLang="zh-CN" b="1" dirty="0" smtClean="0">
              <a:solidFill>
                <a:schemeClr val="accent6">
                  <a:lumMod val="50000"/>
                </a:schemeClr>
              </a:solidFill>
              <a:latin typeface="+mn-ea"/>
            </a:endParaRPr>
          </a:p>
          <a:p>
            <a:pPr lvl="1"/>
            <a:r>
              <a:rPr lang="zh-CN" altLang="en-US" sz="2400" dirty="0" smtClean="0">
                <a:solidFill>
                  <a:srgbClr val="002060"/>
                </a:solidFill>
              </a:rPr>
              <a:t>流数据</a:t>
            </a:r>
            <a:endParaRPr lang="en-US" altLang="zh-CN" sz="2400" dirty="0" smtClean="0">
              <a:solidFill>
                <a:srgbClr val="002060"/>
              </a:solidFill>
            </a:endParaRPr>
          </a:p>
          <a:p>
            <a:pPr lvl="1"/>
            <a:r>
              <a:rPr lang="zh-CN" altLang="en-US" sz="2400" dirty="0">
                <a:solidFill>
                  <a:srgbClr val="002060"/>
                </a:solidFill>
              </a:rPr>
              <a:t>基于</a:t>
            </a:r>
            <a:r>
              <a:rPr lang="zh-CN" altLang="en-US" sz="2400" dirty="0" smtClean="0">
                <a:solidFill>
                  <a:srgbClr val="002060"/>
                </a:solidFill>
              </a:rPr>
              <a:t>网络</a:t>
            </a:r>
            <a:endParaRPr lang="en-US" altLang="zh-CN" sz="2400" dirty="0" smtClean="0">
              <a:solidFill>
                <a:srgbClr val="002060"/>
              </a:solidFill>
            </a:endParaRPr>
          </a:p>
          <a:p>
            <a:pPr lvl="1"/>
            <a:r>
              <a:rPr lang="zh-CN" altLang="en-US" sz="2400" dirty="0" smtClean="0">
                <a:solidFill>
                  <a:srgbClr val="002060"/>
                </a:solidFill>
              </a:rPr>
              <a:t>被动式</a:t>
            </a:r>
            <a:endParaRPr lang="en-US" altLang="zh-CN" sz="2400" dirty="0" smtClean="0">
              <a:solidFill>
                <a:srgbClr val="002060"/>
              </a:solidFill>
            </a:endParaRPr>
          </a:p>
          <a:p>
            <a:pPr lvl="1"/>
            <a:r>
              <a:rPr lang="zh-CN" altLang="en-US" sz="2400" dirty="0" smtClean="0">
                <a:solidFill>
                  <a:srgbClr val="002060"/>
                </a:solidFill>
              </a:rPr>
              <a:t>集中式</a:t>
            </a:r>
            <a:endParaRPr lang="en-US" altLang="zh-CN" sz="2400" dirty="0" smtClean="0">
              <a:solidFill>
                <a:srgbClr val="002060"/>
              </a:solidFill>
            </a:endParaRPr>
          </a:p>
          <a:p>
            <a:pPr lvl="1"/>
            <a:r>
              <a:rPr lang="zh-CN" altLang="en-US" sz="2400" dirty="0" smtClean="0">
                <a:solidFill>
                  <a:srgbClr val="002060"/>
                </a:solidFill>
              </a:rPr>
              <a:t>在线检测、离线检测</a:t>
            </a:r>
            <a:endParaRPr lang="en-US" altLang="zh-CN" sz="2400" dirty="0" smtClean="0">
              <a:solidFill>
                <a:srgbClr val="002060"/>
              </a:solidFill>
            </a:endParaRPr>
          </a:p>
          <a:p>
            <a:pPr lvl="1"/>
            <a:r>
              <a:rPr lang="zh-CN" altLang="en-US" sz="2400" dirty="0">
                <a:solidFill>
                  <a:srgbClr val="002060"/>
                </a:solidFill>
              </a:rPr>
              <a:t>异常</a:t>
            </a:r>
            <a:r>
              <a:rPr lang="zh-CN" altLang="en-US" sz="2400" dirty="0" smtClean="0">
                <a:solidFill>
                  <a:srgbClr val="002060"/>
                </a:solidFill>
              </a:rPr>
              <a:t>检测</a:t>
            </a:r>
            <a:endParaRPr lang="en-US" altLang="zh-CN" sz="2400" dirty="0" smtClean="0">
              <a:solidFill>
                <a:srgbClr val="002060"/>
              </a:solidFill>
            </a:endParaRPr>
          </a:p>
          <a:p>
            <a:pPr marL="411162" lvl="1" indent="0">
              <a:buNone/>
            </a:pPr>
            <a:r>
              <a:rPr lang="zh-CN" altLang="en-US" b="1" dirty="0" smtClean="0">
                <a:solidFill>
                  <a:srgbClr val="002060"/>
                </a:solidFill>
              </a:rPr>
              <a:t>基于</a:t>
            </a:r>
            <a:r>
              <a:rPr lang="zh-CN" altLang="en-US" b="1" dirty="0" smtClean="0">
                <a:solidFill>
                  <a:srgbClr val="FF0000"/>
                </a:solidFill>
              </a:rPr>
              <a:t>流数据</a:t>
            </a:r>
            <a:r>
              <a:rPr lang="zh-CN" altLang="en-US" b="1" dirty="0" smtClean="0">
                <a:solidFill>
                  <a:srgbClr val="002060"/>
                </a:solidFill>
              </a:rPr>
              <a:t>，对一个</a:t>
            </a:r>
            <a:r>
              <a:rPr lang="zh-CN" altLang="en-US" b="1" dirty="0" smtClean="0">
                <a:solidFill>
                  <a:srgbClr val="FF0000"/>
                </a:solidFill>
              </a:rPr>
              <a:t>网络</a:t>
            </a:r>
            <a:r>
              <a:rPr lang="zh-CN" altLang="en-US" b="1" dirty="0" smtClean="0">
                <a:solidFill>
                  <a:srgbClr val="002060"/>
                </a:solidFill>
              </a:rPr>
              <a:t>进行</a:t>
            </a:r>
            <a:r>
              <a:rPr lang="zh-CN" altLang="en-US" b="1" dirty="0" smtClean="0">
                <a:solidFill>
                  <a:srgbClr val="FF0000"/>
                </a:solidFill>
              </a:rPr>
              <a:t>被动式</a:t>
            </a:r>
            <a:r>
              <a:rPr lang="zh-CN" altLang="en-US" b="1" dirty="0" smtClean="0">
                <a:solidFill>
                  <a:srgbClr val="002060"/>
                </a:solidFill>
              </a:rPr>
              <a:t>、</a:t>
            </a:r>
            <a:r>
              <a:rPr lang="zh-CN" altLang="en-US" b="1" dirty="0" smtClean="0">
                <a:solidFill>
                  <a:srgbClr val="FF0000"/>
                </a:solidFill>
              </a:rPr>
              <a:t>集中式</a:t>
            </a:r>
            <a:r>
              <a:rPr lang="zh-CN" altLang="en-US" b="1" dirty="0" smtClean="0">
                <a:solidFill>
                  <a:srgbClr val="002060"/>
                </a:solidFill>
              </a:rPr>
              <a:t>的</a:t>
            </a:r>
            <a:r>
              <a:rPr lang="zh-CN" altLang="en-US" b="1" dirty="0" smtClean="0">
                <a:solidFill>
                  <a:srgbClr val="FF0000"/>
                </a:solidFill>
              </a:rPr>
              <a:t>在线</a:t>
            </a:r>
            <a:r>
              <a:rPr lang="zh-CN" altLang="en-US" b="1" dirty="0" smtClean="0">
                <a:solidFill>
                  <a:srgbClr val="002060"/>
                </a:solidFill>
              </a:rPr>
              <a:t>和</a:t>
            </a:r>
            <a:r>
              <a:rPr lang="zh-CN" altLang="en-US" b="1" dirty="0" smtClean="0">
                <a:solidFill>
                  <a:srgbClr val="FF0000"/>
                </a:solidFill>
              </a:rPr>
              <a:t>离线</a:t>
            </a:r>
            <a:r>
              <a:rPr lang="zh-CN" altLang="en-US" b="1" dirty="0">
                <a:solidFill>
                  <a:srgbClr val="002060"/>
                </a:solidFill>
              </a:rPr>
              <a:t> </a:t>
            </a:r>
            <a:r>
              <a:rPr lang="zh-CN" altLang="en-US" b="1" dirty="0" smtClean="0">
                <a:solidFill>
                  <a:srgbClr val="FF0000"/>
                </a:solidFill>
              </a:rPr>
              <a:t>异常检测</a:t>
            </a:r>
            <a:endParaRPr lang="en-US" altLang="zh-CN" b="1" dirty="0" smtClean="0">
              <a:solidFill>
                <a:srgbClr val="FF0000"/>
              </a:solidFill>
            </a:endParaRPr>
          </a:p>
          <a:p>
            <a:pPr lvl="1"/>
            <a:endParaRPr lang="zh-CN" altLang="en-US" b="1" dirty="0">
              <a:solidFill>
                <a:srgbClr val="002060"/>
              </a:solidFill>
            </a:endParaRPr>
          </a:p>
        </p:txBody>
      </p:sp>
    </p:spTree>
    <p:extLst>
      <p:ext uri="{BB962C8B-B14F-4D97-AF65-F5344CB8AC3E}">
        <p14:creationId xmlns:p14="http://schemas.microsoft.com/office/powerpoint/2010/main" val="333340727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816" y="404664"/>
            <a:ext cx="8229600" cy="1066800"/>
          </a:xfrm>
        </p:spPr>
        <p:txBody>
          <a:bodyPr/>
          <a:lstStyle/>
          <a:p>
            <a:pPr algn="ctr"/>
            <a:r>
              <a:rPr lang="zh-CN" altLang="en-US" b="1" dirty="0" smtClean="0"/>
              <a:t>研究成果</a:t>
            </a:r>
            <a:endParaRPr lang="zh-CN" altLang="en-US" b="1" dirty="0"/>
          </a:p>
        </p:txBody>
      </p:sp>
      <p:sp>
        <p:nvSpPr>
          <p:cNvPr id="3" name="内容占位符 2"/>
          <p:cNvSpPr>
            <a:spLocks noGrp="1"/>
          </p:cNvSpPr>
          <p:nvPr>
            <p:ph sz="quarter" idx="13"/>
          </p:nvPr>
        </p:nvSpPr>
        <p:spPr>
          <a:xfrm>
            <a:off x="395536" y="1471464"/>
            <a:ext cx="8355330" cy="5197896"/>
          </a:xfrm>
        </p:spPr>
        <p:txBody>
          <a:bodyPr>
            <a:noAutofit/>
          </a:bodyPr>
          <a:lstStyle/>
          <a:p>
            <a:r>
              <a:rPr lang="en-US" altLang="zh-CN" sz="1800" dirty="0" smtClean="0">
                <a:latin typeface="华文仿宋" panose="02010600040101010101" pitchFamily="2" charset="-122"/>
                <a:ea typeface="华文仿宋" panose="02010600040101010101" pitchFamily="2" charset="-122"/>
              </a:rPr>
              <a:t>[</a:t>
            </a:r>
            <a:r>
              <a:rPr lang="en-US" altLang="zh-CN" sz="1800" dirty="0">
                <a:latin typeface="华文仿宋" panose="02010600040101010101" pitchFamily="2" charset="-122"/>
                <a:ea typeface="华文仿宋" panose="02010600040101010101" pitchFamily="2" charset="-122"/>
              </a:rPr>
              <a:t>1</a:t>
            </a:r>
            <a:r>
              <a:rPr lang="en-US" altLang="zh-CN" sz="1800" dirty="0" smtClean="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尹霞、</a:t>
            </a:r>
            <a:r>
              <a:rPr lang="zh-CN" altLang="en-US" sz="1800" b="1" dirty="0">
                <a:latin typeface="华文仿宋" panose="02010600040101010101" pitchFamily="2" charset="-122"/>
                <a:ea typeface="华文仿宋" panose="02010600040101010101" pitchFamily="2" charset="-122"/>
              </a:rPr>
              <a:t>田庚</a:t>
            </a:r>
            <a:r>
              <a:rPr lang="zh-CN" altLang="en-US" sz="1800" dirty="0">
                <a:latin typeface="华文仿宋" panose="02010600040101010101" pitchFamily="2" charset="-122"/>
                <a:ea typeface="华文仿宋" panose="02010600040101010101" pitchFamily="2" charset="-122"/>
              </a:rPr>
              <a:t>、王之梁、施新刚、李子木</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基于可调节分段</a:t>
            </a:r>
            <a:r>
              <a:rPr lang="en-US" altLang="zh-CN" sz="1800" dirty="0">
                <a:latin typeface="华文仿宋" panose="02010600040101010101" pitchFamily="2" charset="-122"/>
                <a:ea typeface="华文仿宋" panose="02010600040101010101" pitchFamily="2" charset="-122"/>
              </a:rPr>
              <a:t>Shannon </a:t>
            </a:r>
            <a:r>
              <a:rPr lang="zh-CN" altLang="en-US" sz="1800" dirty="0">
                <a:latin typeface="华文仿宋" panose="02010600040101010101" pitchFamily="2" charset="-122"/>
                <a:ea typeface="华文仿宋" panose="02010600040101010101" pitchFamily="2" charset="-122"/>
              </a:rPr>
              <a:t>熵的网络流量异常检测方法</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中国发明专利</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申请号</a:t>
            </a:r>
            <a:r>
              <a:rPr lang="en-US" altLang="zh-CN" sz="1800" dirty="0">
                <a:latin typeface="华文仿宋" panose="02010600040101010101" pitchFamily="2" charset="-122"/>
                <a:ea typeface="华文仿宋" panose="02010600040101010101" pitchFamily="2" charset="-122"/>
              </a:rPr>
              <a:t>: CN201510031010.6, </a:t>
            </a:r>
            <a:r>
              <a:rPr lang="zh-CN" altLang="en-US" sz="1800" dirty="0">
                <a:latin typeface="华文仿宋" panose="02010600040101010101" pitchFamily="2" charset="-122"/>
                <a:ea typeface="华文仿宋" panose="02010600040101010101" pitchFamily="2" charset="-122"/>
              </a:rPr>
              <a:t>公布号</a:t>
            </a:r>
            <a:r>
              <a:rPr lang="en-US" altLang="zh-CN" sz="1800" dirty="0">
                <a:latin typeface="华文仿宋" panose="02010600040101010101" pitchFamily="2" charset="-122"/>
                <a:ea typeface="华文仿宋" panose="02010600040101010101" pitchFamily="2" charset="-122"/>
              </a:rPr>
              <a:t>:CN104539489A, 2015.4.22) </a:t>
            </a:r>
            <a:r>
              <a:rPr lang="zh-CN" altLang="en-US" sz="1800" b="1" dirty="0" smtClean="0">
                <a:solidFill>
                  <a:srgbClr val="FF0000"/>
                </a:solidFill>
                <a:latin typeface="华文仿宋" panose="02010600040101010101" pitchFamily="2" charset="-122"/>
                <a:ea typeface="华文仿宋" panose="02010600040101010101" pitchFamily="2" charset="-122"/>
              </a:rPr>
              <a:t>已</a:t>
            </a:r>
            <a:r>
              <a:rPr lang="zh-CN" altLang="en-US" sz="1800" b="1" dirty="0">
                <a:solidFill>
                  <a:srgbClr val="FF0000"/>
                </a:solidFill>
                <a:latin typeface="华文仿宋" panose="02010600040101010101" pitchFamily="2" charset="-122"/>
                <a:ea typeface="华文仿宋" panose="02010600040101010101" pitchFamily="2" charset="-122"/>
              </a:rPr>
              <a:t>授权</a:t>
            </a:r>
            <a:endParaRPr lang="en-US" altLang="zh-CN" sz="1800" b="1" dirty="0">
              <a:solidFill>
                <a:srgbClr val="FF0000"/>
              </a:solidFill>
              <a:latin typeface="华文仿宋" panose="02010600040101010101" pitchFamily="2" charset="-122"/>
              <a:ea typeface="华文仿宋" panose="02010600040101010101" pitchFamily="2" charset="-122"/>
            </a:endParaRPr>
          </a:p>
          <a:p>
            <a:r>
              <a:rPr lang="en-US" altLang="zh-CN" sz="1800" dirty="0" smtClean="0">
                <a:latin typeface="华文仿宋" panose="02010600040101010101" pitchFamily="2" charset="-122"/>
                <a:ea typeface="华文仿宋" panose="02010600040101010101" pitchFamily="2" charset="-122"/>
              </a:rPr>
              <a:t>[2] </a:t>
            </a:r>
            <a:r>
              <a:rPr lang="zh-CN" altLang="en-US" sz="1800" dirty="0">
                <a:latin typeface="华文仿宋" panose="02010600040101010101" pitchFamily="2" charset="-122"/>
                <a:ea typeface="华文仿宋" panose="02010600040101010101" pitchFamily="2" charset="-122"/>
              </a:rPr>
              <a:t>王之梁、</a:t>
            </a:r>
            <a:r>
              <a:rPr lang="zh-CN" altLang="en-US" sz="1800" b="1" dirty="0">
                <a:latin typeface="华文仿宋" panose="02010600040101010101" pitchFamily="2" charset="-122"/>
                <a:ea typeface="华文仿宋" panose="02010600040101010101" pitchFamily="2" charset="-122"/>
              </a:rPr>
              <a:t>田庚</a:t>
            </a:r>
            <a:r>
              <a:rPr lang="zh-CN" altLang="en-US" sz="1800" dirty="0">
                <a:latin typeface="华文仿宋" panose="02010600040101010101" pitchFamily="2" charset="-122"/>
                <a:ea typeface="华文仿宋" panose="02010600040101010101" pitchFamily="2" charset="-122"/>
              </a:rPr>
              <a:t>、尹霞、施新刚、李子木</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基于可调节分段</a:t>
            </a:r>
            <a:r>
              <a:rPr lang="en-US" altLang="zh-CN" sz="1800" dirty="0" err="1">
                <a:latin typeface="华文仿宋" panose="02010600040101010101" pitchFamily="2" charset="-122"/>
                <a:ea typeface="华文仿宋" panose="02010600040101010101" pitchFamily="2" charset="-122"/>
              </a:rPr>
              <a:t>Tsallis</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熵的网络流量异常检测方法</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中国发明专利</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申请号</a:t>
            </a:r>
            <a:r>
              <a:rPr lang="en-US" altLang="zh-CN" sz="1800" dirty="0">
                <a:latin typeface="华文仿宋" panose="02010600040101010101" pitchFamily="2" charset="-122"/>
                <a:ea typeface="华文仿宋" panose="02010600040101010101" pitchFamily="2" charset="-122"/>
              </a:rPr>
              <a:t>: CN201510031006.X, </a:t>
            </a:r>
            <a:r>
              <a:rPr lang="zh-CN" altLang="en-US" sz="1800" dirty="0">
                <a:latin typeface="华文仿宋" panose="02010600040101010101" pitchFamily="2" charset="-122"/>
                <a:ea typeface="华文仿宋" panose="02010600040101010101" pitchFamily="2" charset="-122"/>
              </a:rPr>
              <a:t>公布号</a:t>
            </a:r>
            <a:r>
              <a:rPr lang="en-US" altLang="zh-CN" sz="1800" dirty="0">
                <a:latin typeface="华文仿宋" panose="02010600040101010101" pitchFamily="2" charset="-122"/>
                <a:ea typeface="华文仿宋" panose="02010600040101010101" pitchFamily="2" charset="-122"/>
              </a:rPr>
              <a:t>:CN104539488A, 2015.4.22) </a:t>
            </a:r>
            <a:r>
              <a:rPr lang="zh-CN" altLang="en-US" sz="1800" b="1" dirty="0" smtClean="0">
                <a:solidFill>
                  <a:srgbClr val="FF0000"/>
                </a:solidFill>
                <a:latin typeface="华文仿宋" panose="02010600040101010101" pitchFamily="2" charset="-122"/>
                <a:ea typeface="华文仿宋" panose="02010600040101010101" pitchFamily="2" charset="-122"/>
              </a:rPr>
              <a:t>已</a:t>
            </a:r>
            <a:r>
              <a:rPr lang="zh-CN" altLang="en-US" sz="1800" b="1" dirty="0">
                <a:solidFill>
                  <a:srgbClr val="FF0000"/>
                </a:solidFill>
                <a:latin typeface="华文仿宋" panose="02010600040101010101" pitchFamily="2" charset="-122"/>
                <a:ea typeface="华文仿宋" panose="02010600040101010101" pitchFamily="2" charset="-122"/>
              </a:rPr>
              <a:t>授权</a:t>
            </a:r>
            <a:endParaRPr lang="en-US" altLang="zh-CN" sz="1800" b="1" dirty="0" smtClean="0">
              <a:solidFill>
                <a:srgbClr val="FF0000"/>
              </a:solidFill>
              <a:latin typeface="华文仿宋" panose="02010600040101010101" pitchFamily="2" charset="-122"/>
              <a:ea typeface="华文仿宋" panose="02010600040101010101" pitchFamily="2" charset="-122"/>
            </a:endParaRPr>
          </a:p>
          <a:p>
            <a:r>
              <a:rPr lang="en-US" altLang="zh-CN" sz="1800" dirty="0" smtClean="0">
                <a:latin typeface="华文仿宋" panose="02010600040101010101" pitchFamily="2" charset="-122"/>
                <a:ea typeface="华文仿宋" panose="02010600040101010101" pitchFamily="2" charset="-122"/>
              </a:rPr>
              <a:t>[3]</a:t>
            </a:r>
            <a:r>
              <a:rPr lang="zh-CN" altLang="en-US" sz="1800" dirty="0">
                <a:latin typeface="华文仿宋" panose="02010600040101010101" pitchFamily="2" charset="-122"/>
                <a:ea typeface="华文仿宋" panose="02010600040101010101" pitchFamily="2" charset="-122"/>
              </a:rPr>
              <a:t>王之梁、</a:t>
            </a:r>
            <a:r>
              <a:rPr lang="zh-CN" altLang="en-US" sz="1800" b="1" dirty="0">
                <a:latin typeface="华文仿宋" panose="02010600040101010101" pitchFamily="2" charset="-122"/>
                <a:ea typeface="华文仿宋" panose="02010600040101010101" pitchFamily="2" charset="-122"/>
              </a:rPr>
              <a:t>田庚</a:t>
            </a:r>
            <a:r>
              <a:rPr lang="zh-CN" altLang="en-US" sz="1800" dirty="0">
                <a:latin typeface="华文仿宋" panose="02010600040101010101" pitchFamily="2" charset="-122"/>
                <a:ea typeface="华文仿宋" panose="02010600040101010101" pitchFamily="2" charset="-122"/>
              </a:rPr>
              <a:t>、尹霞、施新刚、李子木</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基于可调节分段熵的网络流量异常检测方法</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中国发明专利</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（申请号</a:t>
            </a:r>
            <a:r>
              <a:rPr lang="en-US" altLang="zh-CN" sz="1800" dirty="0">
                <a:latin typeface="华文仿宋" panose="02010600040101010101" pitchFamily="2" charset="-122"/>
                <a:ea typeface="华文仿宋" panose="02010600040101010101" pitchFamily="2" charset="-122"/>
              </a:rPr>
              <a:t>: CN201510030470.7, </a:t>
            </a:r>
            <a:r>
              <a:rPr lang="zh-CN" altLang="en-US" sz="1800" dirty="0">
                <a:latin typeface="华文仿宋" panose="02010600040101010101" pitchFamily="2" charset="-122"/>
                <a:ea typeface="华文仿宋" panose="02010600040101010101" pitchFamily="2" charset="-122"/>
              </a:rPr>
              <a:t>公布号</a:t>
            </a:r>
            <a:r>
              <a:rPr lang="en-US" altLang="zh-CN" sz="1800" dirty="0">
                <a:latin typeface="华文仿宋" panose="02010600040101010101" pitchFamily="2" charset="-122"/>
                <a:ea typeface="华文仿宋" panose="02010600040101010101" pitchFamily="2" charset="-122"/>
              </a:rPr>
              <a:t>: C-N104579846A, 2015.04.29</a:t>
            </a:r>
            <a:r>
              <a:rPr lang="zh-CN" altLang="en-US" sz="1800" dirty="0">
                <a:latin typeface="华文仿宋" panose="02010600040101010101" pitchFamily="2" charset="-122"/>
                <a:ea typeface="华文仿宋" panose="02010600040101010101" pitchFamily="2" charset="-122"/>
              </a:rPr>
              <a:t>） 已</a:t>
            </a:r>
            <a:r>
              <a:rPr lang="zh-CN" altLang="en-US" sz="1800" dirty="0" smtClean="0">
                <a:latin typeface="华文仿宋" panose="02010600040101010101" pitchFamily="2" charset="-122"/>
                <a:ea typeface="华文仿宋" panose="02010600040101010101" pitchFamily="2" charset="-122"/>
              </a:rPr>
              <a:t>公开</a:t>
            </a:r>
            <a:endParaRPr lang="zh-CN" altLang="en-US" sz="1800" dirty="0">
              <a:latin typeface="华文仿宋" panose="02010600040101010101" pitchFamily="2" charset="-122"/>
              <a:ea typeface="华文仿宋" panose="02010600040101010101" pitchFamily="2" charset="-122"/>
            </a:endParaRPr>
          </a:p>
          <a:p>
            <a:r>
              <a:rPr lang="en-US" altLang="zh-CN" sz="1800" dirty="0">
                <a:latin typeface="华文仿宋" panose="02010600040101010101" pitchFamily="2" charset="-122"/>
                <a:ea typeface="华文仿宋" panose="02010600040101010101" pitchFamily="2" charset="-122"/>
              </a:rPr>
              <a:t>[4] </a:t>
            </a:r>
            <a:r>
              <a:rPr lang="zh-CN" altLang="en-US" sz="1800" dirty="0">
                <a:latin typeface="华文仿宋" panose="02010600040101010101" pitchFamily="2" charset="-122"/>
                <a:ea typeface="华文仿宋" panose="02010600040101010101" pitchFamily="2" charset="-122"/>
              </a:rPr>
              <a:t>王之梁、</a:t>
            </a:r>
            <a:r>
              <a:rPr lang="zh-CN" altLang="en-US" sz="1800" b="1" dirty="0">
                <a:latin typeface="华文仿宋" panose="02010600040101010101" pitchFamily="2" charset="-122"/>
                <a:ea typeface="华文仿宋" panose="02010600040101010101" pitchFamily="2" charset="-122"/>
              </a:rPr>
              <a:t>田庚</a:t>
            </a:r>
            <a:r>
              <a:rPr lang="zh-CN" altLang="en-US" sz="1800" dirty="0">
                <a:latin typeface="华文仿宋" panose="02010600040101010101" pitchFamily="2" charset="-122"/>
                <a:ea typeface="华文仿宋" panose="02010600040101010101" pitchFamily="2" charset="-122"/>
              </a:rPr>
              <a:t>、尹霞、施新刚、李子木</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一种基于双参数</a:t>
            </a:r>
            <a:r>
              <a:rPr lang="en-US" altLang="zh-CN" sz="1800" dirty="0" err="1">
                <a:latin typeface="华文仿宋" panose="02010600040101010101" pitchFamily="2" charset="-122"/>
                <a:ea typeface="华文仿宋" panose="02010600040101010101" pitchFamily="2" charset="-122"/>
              </a:rPr>
              <a:t>Tsallis</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熵对的网络流量异常检测方法</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中国发明专利</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申请号</a:t>
            </a:r>
            <a:r>
              <a:rPr lang="en-US" altLang="zh-CN" sz="1800" dirty="0">
                <a:latin typeface="华文仿宋" panose="02010600040101010101" pitchFamily="2" charset="-122"/>
                <a:ea typeface="华文仿宋" panose="02010600040101010101" pitchFamily="2" charset="-122"/>
              </a:rPr>
              <a:t>: CN201510695454.X, </a:t>
            </a:r>
            <a:r>
              <a:rPr lang="zh-CN" altLang="en-US" sz="1800" dirty="0">
                <a:latin typeface="华文仿宋" panose="02010600040101010101" pitchFamily="2" charset="-122"/>
                <a:ea typeface="华文仿宋" panose="02010600040101010101" pitchFamily="2" charset="-122"/>
              </a:rPr>
              <a:t>公布号</a:t>
            </a:r>
            <a:r>
              <a:rPr lang="en-US" altLang="zh-CN" sz="1800" dirty="0">
                <a:latin typeface="华文仿宋" panose="02010600040101010101" pitchFamily="2" charset="-122"/>
                <a:ea typeface="华文仿宋" panose="02010600040101010101" pitchFamily="2" charset="-122"/>
              </a:rPr>
              <a:t>:CN105306297A, 2016.2.3) </a:t>
            </a:r>
            <a:r>
              <a:rPr lang="zh-CN" altLang="en-US" sz="1800" dirty="0">
                <a:latin typeface="华文仿宋" panose="02010600040101010101" pitchFamily="2" charset="-122"/>
                <a:ea typeface="华文仿宋" panose="02010600040101010101" pitchFamily="2" charset="-122"/>
              </a:rPr>
              <a:t>已公开</a:t>
            </a:r>
          </a:p>
          <a:p>
            <a:r>
              <a:rPr lang="en-US" altLang="zh-CN" sz="1800" dirty="0">
                <a:latin typeface="华文仿宋" panose="02010600040101010101" pitchFamily="2" charset="-122"/>
                <a:ea typeface="华文仿宋" panose="02010600040101010101" pitchFamily="2" charset="-122"/>
              </a:rPr>
              <a:t>[5] </a:t>
            </a:r>
            <a:r>
              <a:rPr lang="zh-CN" altLang="en-US" sz="1800" dirty="0">
                <a:latin typeface="华文仿宋" panose="02010600040101010101" pitchFamily="2" charset="-122"/>
                <a:ea typeface="华文仿宋" panose="02010600040101010101" pitchFamily="2" charset="-122"/>
              </a:rPr>
              <a:t>王之梁、</a:t>
            </a:r>
            <a:r>
              <a:rPr lang="zh-CN" altLang="en-US" sz="1800" b="1" dirty="0">
                <a:latin typeface="华文仿宋" panose="02010600040101010101" pitchFamily="2" charset="-122"/>
                <a:ea typeface="华文仿宋" panose="02010600040101010101" pitchFamily="2" charset="-122"/>
              </a:rPr>
              <a:t>田庚</a:t>
            </a:r>
            <a:r>
              <a:rPr lang="zh-CN" altLang="en-US" sz="1800" dirty="0">
                <a:latin typeface="华文仿宋" panose="02010600040101010101" pitchFamily="2" charset="-122"/>
                <a:ea typeface="华文仿宋" panose="02010600040101010101" pitchFamily="2" charset="-122"/>
              </a:rPr>
              <a:t>、尹霞、施新刚、李子木、周超</a:t>
            </a:r>
            <a:r>
              <a:rPr lang="en-US" altLang="zh-CN" sz="1800" dirty="0">
                <a:latin typeface="华文仿宋" panose="02010600040101010101" pitchFamily="2" charset="-122"/>
                <a:ea typeface="华文仿宋" panose="02010600040101010101" pitchFamily="2" charset="-122"/>
              </a:rPr>
              <a:t>.</a:t>
            </a:r>
            <a:r>
              <a:rPr lang="zh-CN" altLang="en-US" sz="1800" dirty="0">
                <a:latin typeface="华文仿宋" panose="02010600040101010101" pitchFamily="2" charset="-122"/>
                <a:ea typeface="华文仿宋" panose="02010600040101010101" pitchFamily="2" charset="-122"/>
              </a:rPr>
              <a:t>基于</a:t>
            </a:r>
            <a:r>
              <a:rPr lang="en-US" altLang="zh-CN" sz="1800" dirty="0">
                <a:latin typeface="华文仿宋" panose="02010600040101010101" pitchFamily="2" charset="-122"/>
                <a:ea typeface="华文仿宋" panose="02010600040101010101" pitchFamily="2" charset="-122"/>
              </a:rPr>
              <a:t>Hadoop</a:t>
            </a:r>
            <a:r>
              <a:rPr lang="zh-CN" altLang="en-US" sz="1800" dirty="0">
                <a:latin typeface="华文仿宋" panose="02010600040101010101" pitchFamily="2" charset="-122"/>
                <a:ea typeface="华文仿宋" panose="02010600040101010101" pitchFamily="2" charset="-122"/>
              </a:rPr>
              <a:t>的边缘网出口网络流量异常检测方法、系统</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中国发明专利</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申请号</a:t>
            </a:r>
            <a:r>
              <a:rPr lang="en-US" altLang="zh-CN" sz="1800" dirty="0">
                <a:latin typeface="华文仿宋" panose="02010600040101010101" pitchFamily="2" charset="-122"/>
                <a:ea typeface="华文仿宋" panose="02010600040101010101" pitchFamily="2" charset="-122"/>
              </a:rPr>
              <a:t>: CN201610114854.1, </a:t>
            </a:r>
            <a:r>
              <a:rPr lang="zh-CN" altLang="en-US" sz="1800" dirty="0">
                <a:latin typeface="华文仿宋" panose="02010600040101010101" pitchFamily="2" charset="-122"/>
                <a:ea typeface="华文仿宋" panose="02010600040101010101" pitchFamily="2" charset="-122"/>
              </a:rPr>
              <a:t>公布号</a:t>
            </a:r>
            <a:r>
              <a:rPr lang="en-US" altLang="zh-CN" sz="1800" dirty="0">
                <a:latin typeface="华文仿宋" panose="02010600040101010101" pitchFamily="2" charset="-122"/>
                <a:ea typeface="华文仿宋" panose="02010600040101010101" pitchFamily="2" charset="-122"/>
              </a:rPr>
              <a:t>: CN105553787A, 2016.5.4) </a:t>
            </a:r>
            <a:r>
              <a:rPr lang="zh-CN" altLang="en-US" sz="1800" dirty="0">
                <a:latin typeface="华文仿宋" panose="02010600040101010101" pitchFamily="2" charset="-122"/>
                <a:ea typeface="华文仿宋" panose="02010600040101010101" pitchFamily="2" charset="-122"/>
              </a:rPr>
              <a:t>已公开</a:t>
            </a:r>
          </a:p>
          <a:p>
            <a:r>
              <a:rPr lang="en-US" altLang="zh-CN" sz="1800" dirty="0">
                <a:latin typeface="华文仿宋" panose="02010600040101010101" pitchFamily="2" charset="-122"/>
                <a:ea typeface="华文仿宋" panose="02010600040101010101" pitchFamily="2" charset="-122"/>
              </a:rPr>
              <a:t>[6] </a:t>
            </a:r>
            <a:r>
              <a:rPr lang="zh-CN" altLang="en-US" sz="1800" dirty="0">
                <a:latin typeface="华文仿宋" panose="02010600040101010101" pitchFamily="2" charset="-122"/>
                <a:ea typeface="华文仿宋" panose="02010600040101010101" pitchFamily="2" charset="-122"/>
              </a:rPr>
              <a:t>王之梁、</a:t>
            </a:r>
            <a:r>
              <a:rPr lang="zh-CN" altLang="en-US" sz="1800" b="1" dirty="0">
                <a:latin typeface="华文仿宋" panose="02010600040101010101" pitchFamily="2" charset="-122"/>
                <a:ea typeface="华文仿宋" panose="02010600040101010101" pitchFamily="2" charset="-122"/>
              </a:rPr>
              <a:t>田庚</a:t>
            </a:r>
            <a:r>
              <a:rPr lang="zh-CN" altLang="en-US" sz="1800" dirty="0">
                <a:latin typeface="华文仿宋" panose="02010600040101010101" pitchFamily="2" charset="-122"/>
                <a:ea typeface="华文仿宋" panose="02010600040101010101" pitchFamily="2" charset="-122"/>
              </a:rPr>
              <a:t>、尹霞、施新刚</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基于有效频繁流特征的网络流量异常检测和分类方法</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中国发明专利</a:t>
            </a:r>
            <a:r>
              <a:rPr lang="en-US" altLang="zh-CN" sz="1800" dirty="0">
                <a:latin typeface="华文仿宋" panose="02010600040101010101" pitchFamily="2" charset="-122"/>
                <a:ea typeface="华文仿宋" panose="02010600040101010101" pitchFamily="2" charset="-122"/>
              </a:rPr>
              <a:t>. (</a:t>
            </a:r>
            <a:r>
              <a:rPr lang="zh-CN" altLang="en-US" sz="1800" dirty="0">
                <a:latin typeface="华文仿宋" panose="02010600040101010101" pitchFamily="2" charset="-122"/>
                <a:ea typeface="华文仿宋" panose="02010600040101010101" pitchFamily="2" charset="-122"/>
              </a:rPr>
              <a:t>申请号</a:t>
            </a:r>
            <a:r>
              <a:rPr lang="en-US" altLang="zh-CN" sz="1800" dirty="0">
                <a:latin typeface="华文仿宋" panose="02010600040101010101" pitchFamily="2" charset="-122"/>
                <a:ea typeface="华文仿宋" panose="02010600040101010101" pitchFamily="2" charset="-122"/>
              </a:rPr>
              <a:t>: 2017104579159, </a:t>
            </a:r>
            <a:r>
              <a:rPr lang="zh-CN" altLang="en-US" sz="1800" dirty="0">
                <a:latin typeface="华文仿宋" panose="02010600040101010101" pitchFamily="2" charset="-122"/>
                <a:ea typeface="华文仿宋" panose="02010600040101010101" pitchFamily="2" charset="-122"/>
              </a:rPr>
              <a:t>公布号</a:t>
            </a:r>
            <a:r>
              <a:rPr lang="en-US" altLang="zh-CN" sz="1800" dirty="0">
                <a:latin typeface="华文仿宋" panose="02010600040101010101" pitchFamily="2" charset="-122"/>
                <a:ea typeface="华文仿宋" panose="02010600040101010101" pitchFamily="2" charset="-122"/>
              </a:rPr>
              <a:t>: CN107154947A,2017.9.12) </a:t>
            </a:r>
            <a:r>
              <a:rPr lang="zh-CN" altLang="en-US" sz="1800" dirty="0">
                <a:latin typeface="华文仿宋" panose="02010600040101010101" pitchFamily="2" charset="-122"/>
                <a:ea typeface="华文仿宋" panose="02010600040101010101" pitchFamily="2" charset="-122"/>
              </a:rPr>
              <a:t>已公开</a:t>
            </a:r>
          </a:p>
        </p:txBody>
      </p:sp>
    </p:spTree>
    <p:extLst>
      <p:ext uri="{BB962C8B-B14F-4D97-AF65-F5344CB8AC3E}">
        <p14:creationId xmlns:p14="http://schemas.microsoft.com/office/powerpoint/2010/main" val="249261013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066800"/>
          </a:xfrm>
        </p:spPr>
        <p:txBody>
          <a:bodyPr/>
          <a:lstStyle/>
          <a:p>
            <a:pPr algn="ctr"/>
            <a:r>
              <a:rPr lang="zh-CN" altLang="en-US" b="1" dirty="0" smtClean="0"/>
              <a:t>参与的科研项目</a:t>
            </a:r>
            <a:endParaRPr lang="zh-CN" altLang="en-US" b="1" dirty="0"/>
          </a:p>
        </p:txBody>
      </p:sp>
      <p:sp>
        <p:nvSpPr>
          <p:cNvPr id="3" name="内容占位符 2"/>
          <p:cNvSpPr>
            <a:spLocks noGrp="1"/>
          </p:cNvSpPr>
          <p:nvPr>
            <p:ph sz="quarter" idx="13"/>
          </p:nvPr>
        </p:nvSpPr>
        <p:spPr>
          <a:xfrm>
            <a:off x="628650" y="2199872"/>
            <a:ext cx="7707201" cy="3506273"/>
          </a:xfrm>
        </p:spPr>
        <p:txBody>
          <a:bodyPr>
            <a:normAutofit/>
          </a:bodyPr>
          <a:lstStyle/>
          <a:p>
            <a:r>
              <a:rPr lang="en-US" altLang="zh-CN" sz="2000" dirty="0">
                <a:latin typeface="华文仿宋" panose="02010600040101010101" pitchFamily="2" charset="-122"/>
                <a:ea typeface="华文仿宋" panose="02010600040101010101" pitchFamily="2" charset="-122"/>
              </a:rPr>
              <a:t>[1] </a:t>
            </a:r>
            <a:r>
              <a:rPr lang="zh-CN" altLang="en-US" sz="2000" dirty="0">
                <a:latin typeface="华文仿宋" panose="02010600040101010101" pitchFamily="2" charset="-122"/>
                <a:ea typeface="华文仿宋" panose="02010600040101010101" pitchFamily="2" charset="-122"/>
              </a:rPr>
              <a:t>清华</a:t>
            </a:r>
            <a:r>
              <a:rPr lang="en-US" altLang="zh-CN" sz="2000" dirty="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思科联合实验室项目，“</a:t>
            </a:r>
            <a:r>
              <a:rPr lang="en-US" altLang="zh-CN" sz="2000" dirty="0" err="1">
                <a:latin typeface="华文仿宋" panose="02010600040101010101" pitchFamily="2" charset="-122"/>
                <a:ea typeface="华文仿宋" panose="02010600040101010101" pitchFamily="2" charset="-122"/>
              </a:rPr>
              <a:t>OnePK</a:t>
            </a:r>
            <a:r>
              <a:rPr lang="en-US" altLang="zh-CN" sz="2000" dirty="0">
                <a:latin typeface="华文仿宋" panose="02010600040101010101" pitchFamily="2" charset="-122"/>
                <a:ea typeface="华文仿宋" panose="02010600040101010101" pitchFamily="2" charset="-122"/>
              </a:rPr>
              <a:t> based Network Traffic Data Collection and Analysis”</a:t>
            </a:r>
          </a:p>
          <a:p>
            <a:r>
              <a:rPr lang="en-US" altLang="zh-CN" sz="2000" dirty="0">
                <a:latin typeface="华文仿宋" panose="02010600040101010101" pitchFamily="2" charset="-122"/>
                <a:ea typeface="华文仿宋" panose="02010600040101010101" pitchFamily="2" charset="-122"/>
              </a:rPr>
              <a:t>[2] </a:t>
            </a:r>
            <a:r>
              <a:rPr lang="zh-CN" altLang="en-US" sz="2000" dirty="0">
                <a:latin typeface="华文仿宋" panose="02010600040101010101" pitchFamily="2" charset="-122"/>
                <a:ea typeface="华文仿宋" panose="02010600040101010101" pitchFamily="2" charset="-122"/>
              </a:rPr>
              <a:t>清华</a:t>
            </a:r>
            <a:r>
              <a:rPr lang="en-US" altLang="zh-CN" sz="2000" dirty="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思科联合实验室项目，“</a:t>
            </a:r>
            <a:r>
              <a:rPr lang="en-US" altLang="zh-CN" sz="2000" dirty="0">
                <a:latin typeface="华文仿宋" panose="02010600040101010101" pitchFamily="2" charset="-122"/>
                <a:ea typeface="华文仿宋" panose="02010600040101010101" pitchFamily="2" charset="-122"/>
              </a:rPr>
              <a:t>Big Data Analytics over Network Traffic for Abnormal detection and Diagnosis”</a:t>
            </a:r>
          </a:p>
          <a:p>
            <a:r>
              <a:rPr lang="en-US" altLang="zh-CN" sz="2000" dirty="0">
                <a:latin typeface="华文仿宋" panose="02010600040101010101" pitchFamily="2" charset="-122"/>
                <a:ea typeface="华文仿宋" panose="02010600040101010101" pitchFamily="2" charset="-122"/>
              </a:rPr>
              <a:t>[3] </a:t>
            </a:r>
            <a:r>
              <a:rPr lang="zh-CN" altLang="en-US" sz="2000" dirty="0">
                <a:latin typeface="华文仿宋" panose="02010600040101010101" pitchFamily="2" charset="-122"/>
                <a:ea typeface="华文仿宋" panose="02010600040101010101" pitchFamily="2" charset="-122"/>
              </a:rPr>
              <a:t>清华</a:t>
            </a:r>
            <a:r>
              <a:rPr lang="en-US" altLang="zh-CN" sz="2000" dirty="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电信联合实验室项目，“网络流量异常检测技术研究”</a:t>
            </a:r>
          </a:p>
        </p:txBody>
      </p:sp>
    </p:spTree>
    <p:extLst>
      <p:ext uri="{BB962C8B-B14F-4D97-AF65-F5344CB8AC3E}">
        <p14:creationId xmlns:p14="http://schemas.microsoft.com/office/powerpoint/2010/main" val="85293642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2852936"/>
            <a:ext cx="2520280" cy="1066800"/>
          </a:xfrm>
        </p:spPr>
        <p:txBody>
          <a:bodyPr/>
          <a:lstStyle/>
          <a:p>
            <a:r>
              <a:rPr lang="zh-CN" altLang="en-US" sz="8000" dirty="0" smtClean="0"/>
              <a:t>谢谢</a:t>
            </a:r>
            <a:endParaRPr lang="zh-CN" altLang="en-US" sz="8000" dirty="0"/>
          </a:p>
        </p:txBody>
      </p:sp>
    </p:spTree>
    <p:extLst>
      <p:ext uri="{BB962C8B-B14F-4D97-AF65-F5344CB8AC3E}">
        <p14:creationId xmlns:p14="http://schemas.microsoft.com/office/powerpoint/2010/main" val="188028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626" y="476672"/>
            <a:ext cx="8229600" cy="936104"/>
          </a:xfrm>
        </p:spPr>
        <p:txBody>
          <a:bodyPr/>
          <a:lstStyle/>
          <a:p>
            <a:pPr algn="ctr"/>
            <a:r>
              <a:rPr lang="zh-CN" altLang="en-US" b="1" dirty="0" smtClean="0"/>
              <a:t>网络流量异常检测概况</a:t>
            </a:r>
            <a:endParaRPr lang="en-US" altLang="zh-CN" b="1" dirty="0"/>
          </a:p>
        </p:txBody>
      </p:sp>
      <p:pic>
        <p:nvPicPr>
          <p:cNvPr id="12" name="图片 11"/>
          <p:cNvPicPr>
            <a:picLocks noChangeAspect="1"/>
          </p:cNvPicPr>
          <p:nvPr/>
        </p:nvPicPr>
        <p:blipFill>
          <a:blip r:embed="rId3"/>
          <a:stretch>
            <a:fillRect/>
          </a:stretch>
        </p:blipFill>
        <p:spPr>
          <a:xfrm>
            <a:off x="1158768" y="2197132"/>
            <a:ext cx="6826461" cy="3768282"/>
          </a:xfrm>
          <a:prstGeom prst="rect">
            <a:avLst/>
          </a:prstGeom>
        </p:spPr>
      </p:pic>
      <p:sp>
        <p:nvSpPr>
          <p:cNvPr id="27" name="文本框 26"/>
          <p:cNvSpPr txBox="1"/>
          <p:nvPr/>
        </p:nvSpPr>
        <p:spPr>
          <a:xfrm>
            <a:off x="537626" y="1588212"/>
            <a:ext cx="3962366" cy="52322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smtClean="0">
                <a:solidFill>
                  <a:schemeClr val="accent6">
                    <a:lumMod val="50000"/>
                  </a:schemeClr>
                </a:solidFill>
                <a:latin typeface="+mn-ea"/>
                <a:ea typeface="+mn-ea"/>
              </a:rPr>
              <a:t>异常检测方法和过程</a:t>
            </a:r>
            <a:endParaRPr lang="zh-CN" altLang="en-US" sz="2800" b="1" dirty="0">
              <a:solidFill>
                <a:schemeClr val="accent6">
                  <a:lumMod val="50000"/>
                </a:schemeClr>
              </a:solidFill>
              <a:latin typeface="+mn-ea"/>
              <a:ea typeface="+mn-ea"/>
            </a:endParaRPr>
          </a:p>
        </p:txBody>
      </p:sp>
      <p:sp>
        <p:nvSpPr>
          <p:cNvPr id="3" name="文本框 2"/>
          <p:cNvSpPr txBox="1"/>
          <p:nvPr/>
        </p:nvSpPr>
        <p:spPr>
          <a:xfrm>
            <a:off x="215515" y="6117162"/>
            <a:ext cx="8712968" cy="461665"/>
          </a:xfrm>
          <a:prstGeom prst="rect">
            <a:avLst/>
          </a:prstGeom>
          <a:noFill/>
        </p:spPr>
        <p:txBody>
          <a:bodyPr wrap="square" rtlCol="0">
            <a:spAutoFit/>
          </a:bodyPr>
          <a:lstStyle/>
          <a:p>
            <a:pPr algn="ctr"/>
            <a:r>
              <a:rPr lang="zh-CN" altLang="en-US" sz="2400" b="1" dirty="0" smtClean="0">
                <a:solidFill>
                  <a:schemeClr val="accent6">
                    <a:lumMod val="50000"/>
                  </a:schemeClr>
                </a:solidFill>
              </a:rPr>
              <a:t>数据分析过程 </a:t>
            </a:r>
            <a:r>
              <a:rPr lang="en-US" altLang="zh-CN" sz="2400" b="1" dirty="0" smtClean="0">
                <a:solidFill>
                  <a:schemeClr val="accent6">
                    <a:lumMod val="50000"/>
                  </a:schemeClr>
                </a:solidFill>
              </a:rPr>
              <a:t>= </a:t>
            </a:r>
            <a:r>
              <a:rPr lang="zh-CN" altLang="en-US" sz="2400" b="1" dirty="0" smtClean="0">
                <a:solidFill>
                  <a:srgbClr val="0066FF"/>
                </a:solidFill>
              </a:rPr>
              <a:t>提取流量测度特征 </a:t>
            </a:r>
            <a:r>
              <a:rPr lang="en-US" altLang="zh-CN" sz="2400" b="1" dirty="0" smtClean="0">
                <a:solidFill>
                  <a:schemeClr val="accent6">
                    <a:lumMod val="50000"/>
                  </a:schemeClr>
                </a:solidFill>
              </a:rPr>
              <a:t>+ </a:t>
            </a:r>
            <a:r>
              <a:rPr lang="zh-CN" altLang="en-US" sz="2400" b="1" dirty="0" smtClean="0">
                <a:solidFill>
                  <a:srgbClr val="0066FF"/>
                </a:solidFill>
              </a:rPr>
              <a:t>采用异常检测算法</a:t>
            </a:r>
            <a:endParaRPr lang="zh-CN" altLang="en-US" sz="2400" b="1" dirty="0">
              <a:solidFill>
                <a:srgbClr val="0066FF"/>
              </a:solidFill>
            </a:endParaRPr>
          </a:p>
        </p:txBody>
      </p:sp>
    </p:spTree>
    <p:extLst>
      <p:ext uri="{BB962C8B-B14F-4D97-AF65-F5344CB8AC3E}">
        <p14:creationId xmlns:p14="http://schemas.microsoft.com/office/powerpoint/2010/main" val="165288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626" y="476672"/>
            <a:ext cx="8229600" cy="1066800"/>
          </a:xfrm>
        </p:spPr>
        <p:txBody>
          <a:bodyPr/>
          <a:lstStyle/>
          <a:p>
            <a:pPr algn="ctr"/>
            <a:r>
              <a:rPr lang="zh-CN" altLang="en-US" b="1" dirty="0" smtClean="0"/>
              <a:t>网络流量异常检测概况</a:t>
            </a:r>
            <a:endParaRPr lang="en-US" altLang="zh-CN" b="1" dirty="0"/>
          </a:p>
        </p:txBody>
      </p:sp>
      <p:sp>
        <p:nvSpPr>
          <p:cNvPr id="27" name="文本框 26"/>
          <p:cNvSpPr txBox="1"/>
          <p:nvPr/>
        </p:nvSpPr>
        <p:spPr>
          <a:xfrm>
            <a:off x="971600" y="2060848"/>
            <a:ext cx="4968552" cy="20313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smtClean="0">
                <a:solidFill>
                  <a:schemeClr val="accent6">
                    <a:lumMod val="50000"/>
                  </a:schemeClr>
                </a:solidFill>
                <a:latin typeface="+mn-ea"/>
                <a:ea typeface="+mn-ea"/>
              </a:rPr>
              <a:t>研究的两个角度</a:t>
            </a:r>
            <a:endParaRPr lang="en-US" altLang="zh-CN" sz="2800" b="1" dirty="0" smtClean="0">
              <a:solidFill>
                <a:schemeClr val="accent6">
                  <a:lumMod val="50000"/>
                </a:schemeClr>
              </a:solidFill>
              <a:latin typeface="+mn-ea"/>
              <a:ea typeface="+mn-ea"/>
            </a:endParaRPr>
          </a:p>
          <a:p>
            <a:pPr marL="971550" lvl="1" indent="-514350">
              <a:lnSpc>
                <a:spcPct val="150000"/>
              </a:lnSpc>
              <a:buFont typeface="+mj-ea"/>
              <a:buAutoNum type="circleNumDbPlain"/>
            </a:pPr>
            <a:r>
              <a:rPr lang="zh-CN" altLang="en-US" sz="2800" b="1" dirty="0" smtClean="0">
                <a:solidFill>
                  <a:srgbClr val="002060"/>
                </a:solidFill>
              </a:rPr>
              <a:t>改进流量测度特征</a:t>
            </a:r>
            <a:endParaRPr lang="en-US" altLang="zh-CN" sz="2800" b="1" dirty="0" smtClean="0">
              <a:solidFill>
                <a:srgbClr val="002060"/>
              </a:solidFill>
            </a:endParaRPr>
          </a:p>
          <a:p>
            <a:pPr marL="971550" lvl="1" indent="-514350">
              <a:lnSpc>
                <a:spcPct val="150000"/>
              </a:lnSpc>
              <a:buFont typeface="+mj-ea"/>
              <a:buAutoNum type="circleNumDbPlain"/>
            </a:pPr>
            <a:r>
              <a:rPr lang="zh-CN" altLang="en-US" sz="2800" b="1" dirty="0" smtClean="0">
                <a:solidFill>
                  <a:srgbClr val="002060"/>
                </a:solidFill>
              </a:rPr>
              <a:t>改进流量异常检测算法</a:t>
            </a:r>
            <a:endParaRPr lang="zh-CN" altLang="en-US" sz="2800" b="1" dirty="0">
              <a:solidFill>
                <a:srgbClr val="002060"/>
              </a:solidFill>
            </a:endParaRPr>
          </a:p>
        </p:txBody>
      </p:sp>
    </p:spTree>
    <p:extLst>
      <p:ext uri="{BB962C8B-B14F-4D97-AF65-F5344CB8AC3E}">
        <p14:creationId xmlns:p14="http://schemas.microsoft.com/office/powerpoint/2010/main" val="4099381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712"/>
            <a:ext cx="8229600" cy="1066800"/>
          </a:xfrm>
        </p:spPr>
        <p:txBody>
          <a:bodyPr/>
          <a:lstStyle/>
          <a:p>
            <a:r>
              <a:rPr lang="zh-CN" altLang="en-US" b="1" dirty="0" smtClean="0"/>
              <a:t>二、国内外研究现状</a:t>
            </a:r>
            <a:endParaRPr lang="en-US" altLang="zh-CN" b="1" dirty="0"/>
          </a:p>
        </p:txBody>
      </p:sp>
      <p:sp>
        <p:nvSpPr>
          <p:cNvPr id="3" name="内容占位符 2"/>
          <p:cNvSpPr>
            <a:spLocks noGrp="1"/>
          </p:cNvSpPr>
          <p:nvPr>
            <p:ph sz="quarter" idx="13"/>
          </p:nvPr>
        </p:nvSpPr>
        <p:spPr>
          <a:xfrm>
            <a:off x="628650" y="2204864"/>
            <a:ext cx="7831782" cy="3888432"/>
          </a:xfrm>
        </p:spPr>
        <p:txBody>
          <a:bodyPr>
            <a:noAutofit/>
          </a:bodyPr>
          <a:lstStyle/>
          <a:p>
            <a:pPr marL="623887" indent="-514350">
              <a:buFont typeface="+mj-lt"/>
              <a:buAutoNum type="arabicPeriod"/>
            </a:pPr>
            <a:r>
              <a:rPr lang="zh-CN" altLang="en-US" dirty="0" smtClean="0">
                <a:solidFill>
                  <a:schemeClr val="accent6">
                    <a:lumMod val="50000"/>
                  </a:schemeClr>
                </a:solidFill>
                <a:latin typeface="+mn-ea"/>
              </a:rPr>
              <a:t>网络</a:t>
            </a:r>
            <a:r>
              <a:rPr lang="zh-CN" altLang="en-US" dirty="0">
                <a:solidFill>
                  <a:schemeClr val="accent6">
                    <a:lumMod val="50000"/>
                  </a:schemeClr>
                </a:solidFill>
                <a:latin typeface="+mn-ea"/>
              </a:rPr>
              <a:t>流量异常检测</a:t>
            </a:r>
            <a:r>
              <a:rPr lang="zh-CN" altLang="en-US" dirty="0" smtClean="0">
                <a:solidFill>
                  <a:schemeClr val="accent6">
                    <a:lumMod val="50000"/>
                  </a:schemeClr>
                </a:solidFill>
                <a:latin typeface="+mn-ea"/>
              </a:rPr>
              <a:t>概述</a:t>
            </a:r>
            <a:endParaRPr lang="en-US" altLang="zh-CN" dirty="0" smtClean="0">
              <a:solidFill>
                <a:schemeClr val="accent6">
                  <a:lumMod val="50000"/>
                </a:schemeClr>
              </a:solidFill>
              <a:latin typeface="+mn-ea"/>
            </a:endParaRPr>
          </a:p>
          <a:p>
            <a:pPr marL="623887" indent="-514350">
              <a:buFont typeface="+mj-lt"/>
              <a:buAutoNum type="arabicPeriod"/>
            </a:pPr>
            <a:r>
              <a:rPr lang="zh-CN" altLang="en-US" dirty="0" smtClean="0">
                <a:solidFill>
                  <a:srgbClr val="FF0000"/>
                </a:solidFill>
                <a:latin typeface="+mn-ea"/>
              </a:rPr>
              <a:t>网络流量测度特征</a:t>
            </a:r>
            <a:endParaRPr lang="en-US" altLang="zh-CN" dirty="0" smtClean="0">
              <a:solidFill>
                <a:srgbClr val="FF0000"/>
              </a:solidFill>
              <a:latin typeface="+mn-ea"/>
            </a:endParaRPr>
          </a:p>
          <a:p>
            <a:pPr marL="623887" indent="-514350">
              <a:buFont typeface="+mj-lt"/>
              <a:buAutoNum type="arabicPeriod"/>
            </a:pPr>
            <a:r>
              <a:rPr lang="zh-CN" altLang="en-US" dirty="0" smtClean="0">
                <a:solidFill>
                  <a:schemeClr val="accent6">
                    <a:lumMod val="50000"/>
                  </a:schemeClr>
                </a:solidFill>
                <a:latin typeface="+mn-ea"/>
              </a:rPr>
              <a:t>网络流量异常检测方法</a:t>
            </a:r>
            <a:endParaRPr lang="en-US" altLang="zh-CN" dirty="0" smtClean="0">
              <a:solidFill>
                <a:schemeClr val="accent6">
                  <a:lumMod val="50000"/>
                </a:schemeClr>
              </a:solidFill>
              <a:latin typeface="+mn-ea"/>
            </a:endParaRPr>
          </a:p>
        </p:txBody>
      </p:sp>
    </p:spTree>
    <p:extLst>
      <p:ext uri="{BB962C8B-B14F-4D97-AF65-F5344CB8AC3E}">
        <p14:creationId xmlns:p14="http://schemas.microsoft.com/office/powerpoint/2010/main" val="3938286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28650" y="1654784"/>
            <a:ext cx="7886700" cy="5086583"/>
          </a:xfrm>
        </p:spPr>
        <p:txBody>
          <a:bodyPr>
            <a:normAutofit/>
          </a:bodyPr>
          <a:lstStyle/>
          <a:p>
            <a:pPr lvl="1"/>
            <a:r>
              <a:rPr lang="zh-CN" altLang="en-US" b="1" dirty="0" smtClean="0">
                <a:solidFill>
                  <a:schemeClr val="accent6">
                    <a:lumMod val="50000"/>
                  </a:schemeClr>
                </a:solidFill>
                <a:latin typeface="+mn-ea"/>
              </a:rPr>
              <a:t>计数值</a:t>
            </a:r>
            <a:endParaRPr lang="en-US" altLang="zh-CN" b="1" dirty="0" smtClean="0">
              <a:solidFill>
                <a:schemeClr val="accent6">
                  <a:lumMod val="50000"/>
                </a:schemeClr>
              </a:solidFill>
              <a:latin typeface="+mn-ea"/>
            </a:endParaRPr>
          </a:p>
          <a:p>
            <a:pPr lvl="1"/>
            <a:r>
              <a:rPr lang="zh-CN" altLang="en-US" b="1" dirty="0">
                <a:solidFill>
                  <a:schemeClr val="accent6">
                    <a:lumMod val="50000"/>
                  </a:schemeClr>
                </a:solidFill>
                <a:latin typeface="+mn-ea"/>
              </a:rPr>
              <a:t>熵</a:t>
            </a:r>
            <a:r>
              <a:rPr lang="zh-CN" altLang="en-US" b="1" dirty="0" smtClean="0">
                <a:solidFill>
                  <a:schemeClr val="accent6">
                    <a:lumMod val="50000"/>
                  </a:schemeClr>
                </a:solidFill>
                <a:latin typeface="+mn-ea"/>
              </a:rPr>
              <a:t>值</a:t>
            </a:r>
            <a:endParaRPr lang="en-US" altLang="zh-CN" b="1" dirty="0" smtClean="0">
              <a:solidFill>
                <a:schemeClr val="accent6">
                  <a:lumMod val="50000"/>
                </a:schemeClr>
              </a:solidFill>
              <a:latin typeface="+mn-ea"/>
            </a:endParaRPr>
          </a:p>
          <a:p>
            <a:pPr lvl="1"/>
            <a:r>
              <a:rPr lang="zh-CN" altLang="en-US" b="1" dirty="0" smtClean="0">
                <a:solidFill>
                  <a:schemeClr val="accent6">
                    <a:lumMod val="50000"/>
                  </a:schemeClr>
                </a:solidFill>
                <a:latin typeface="+mn-ea"/>
              </a:rPr>
              <a:t>其它</a:t>
            </a:r>
            <a:endParaRPr lang="en-US" altLang="zh-CN" b="1" dirty="0" smtClean="0">
              <a:solidFill>
                <a:schemeClr val="accent6">
                  <a:lumMod val="50000"/>
                </a:schemeClr>
              </a:solidFill>
              <a:latin typeface="+mn-ea"/>
            </a:endParaRPr>
          </a:p>
          <a:p>
            <a:pPr lvl="1"/>
            <a:endParaRPr lang="en-US" altLang="zh-CN" dirty="0"/>
          </a:p>
          <a:p>
            <a:pPr marL="411162" lvl="1" indent="0">
              <a:buNone/>
            </a:pPr>
            <a:endParaRPr lang="en-US" altLang="zh-CN" b="1" dirty="0" smtClean="0">
              <a:solidFill>
                <a:srgbClr val="C00000"/>
              </a:solidFill>
            </a:endParaRPr>
          </a:p>
          <a:p>
            <a:pPr marL="411162" lvl="1" indent="0">
              <a:buNone/>
            </a:pPr>
            <a:endParaRPr lang="en-US" altLang="zh-CN" b="1" dirty="0">
              <a:solidFill>
                <a:srgbClr val="C00000"/>
              </a:solidFill>
            </a:endParaRPr>
          </a:p>
          <a:p>
            <a:pPr marL="411162" lvl="1" indent="0">
              <a:buNone/>
            </a:pPr>
            <a:endParaRPr lang="en-US" altLang="zh-CN" b="1" dirty="0" smtClean="0">
              <a:solidFill>
                <a:srgbClr val="C00000"/>
              </a:solidFill>
            </a:endParaRPr>
          </a:p>
          <a:p>
            <a:pPr marL="411162" lvl="1" indent="0">
              <a:buNone/>
            </a:pPr>
            <a:endParaRPr lang="en-US" altLang="zh-CN" b="1" dirty="0">
              <a:solidFill>
                <a:srgbClr val="C00000"/>
              </a:solidFill>
            </a:endParaRPr>
          </a:p>
          <a:p>
            <a:pPr marL="411162" lvl="1" indent="0">
              <a:buNone/>
            </a:pPr>
            <a:endParaRPr lang="en-US" altLang="zh-CN" b="1" dirty="0" smtClean="0">
              <a:solidFill>
                <a:srgbClr val="C00000"/>
              </a:solidFill>
            </a:endParaRPr>
          </a:p>
          <a:p>
            <a:pPr marL="411162" lvl="1" indent="0">
              <a:buNone/>
            </a:pPr>
            <a:r>
              <a:rPr lang="zh-CN" altLang="en-US" dirty="0"/>
              <a:t>目前，</a:t>
            </a:r>
            <a:r>
              <a:rPr lang="zh-CN" altLang="en-US" b="1" dirty="0" smtClean="0">
                <a:solidFill>
                  <a:srgbClr val="C00000"/>
                </a:solidFill>
              </a:rPr>
              <a:t>计数值、熵值</a:t>
            </a:r>
            <a:r>
              <a:rPr lang="zh-CN" altLang="en-US" dirty="0" smtClean="0"/>
              <a:t>是基于分布式计算的网络流量异常检测中最常用的流量测度特征</a:t>
            </a:r>
            <a:endParaRPr lang="en-US" altLang="zh-CN" dirty="0"/>
          </a:p>
          <a:p>
            <a:endParaRPr lang="en-US" altLang="zh-CN" sz="2100" dirty="0"/>
          </a:p>
          <a:p>
            <a:endParaRPr lang="en-US" altLang="zh-CN" sz="2100" dirty="0"/>
          </a:p>
          <a:p>
            <a:endParaRPr lang="en-US" altLang="zh-CN" sz="2100" dirty="0"/>
          </a:p>
        </p:txBody>
      </p:sp>
      <p:sp>
        <p:nvSpPr>
          <p:cNvPr id="5" name="标题 1"/>
          <p:cNvSpPr>
            <a:spLocks noGrp="1"/>
          </p:cNvSpPr>
          <p:nvPr>
            <p:ph type="title"/>
          </p:nvPr>
        </p:nvSpPr>
        <p:spPr>
          <a:xfrm>
            <a:off x="537626" y="476672"/>
            <a:ext cx="8229600" cy="1066800"/>
          </a:xfrm>
        </p:spPr>
        <p:txBody>
          <a:bodyPr/>
          <a:lstStyle/>
          <a:p>
            <a:pPr marL="109537" indent="0" algn="ctr">
              <a:buNone/>
            </a:pPr>
            <a:r>
              <a:rPr lang="zh-CN" altLang="en-US" b="1" dirty="0" smtClean="0">
                <a:solidFill>
                  <a:schemeClr val="accent6">
                    <a:lumMod val="50000"/>
                  </a:schemeClr>
                </a:solidFill>
                <a:latin typeface="+mn-ea"/>
              </a:rPr>
              <a:t>网络</a:t>
            </a:r>
            <a:r>
              <a:rPr lang="zh-CN" altLang="en-US" b="1" dirty="0">
                <a:solidFill>
                  <a:schemeClr val="accent6">
                    <a:lumMod val="50000"/>
                  </a:schemeClr>
                </a:solidFill>
                <a:latin typeface="+mn-ea"/>
              </a:rPr>
              <a:t>流量测度特征</a:t>
            </a:r>
            <a:endParaRPr lang="en-US" altLang="zh-CN" b="1" dirty="0">
              <a:solidFill>
                <a:schemeClr val="accent6">
                  <a:lumMod val="50000"/>
                </a:schemeClr>
              </a:solidFill>
              <a:latin typeface="+mn-ea"/>
            </a:endParaRPr>
          </a:p>
        </p:txBody>
      </p:sp>
      <p:pic>
        <p:nvPicPr>
          <p:cNvPr id="6" name="图片 5"/>
          <p:cNvPicPr>
            <a:picLocks noChangeAspect="1"/>
          </p:cNvPicPr>
          <p:nvPr/>
        </p:nvPicPr>
        <p:blipFill>
          <a:blip r:embed="rId3"/>
          <a:stretch>
            <a:fillRect/>
          </a:stretch>
        </p:blipFill>
        <p:spPr>
          <a:xfrm>
            <a:off x="3043417" y="2204864"/>
            <a:ext cx="5723809" cy="3104762"/>
          </a:xfrm>
          <a:prstGeom prst="rect">
            <a:avLst/>
          </a:prstGeom>
        </p:spPr>
      </p:pic>
    </p:spTree>
    <p:extLst>
      <p:ext uri="{BB962C8B-B14F-4D97-AF65-F5344CB8AC3E}">
        <p14:creationId xmlns:p14="http://schemas.microsoft.com/office/powerpoint/2010/main" val="3381734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4310" y="404664"/>
            <a:ext cx="8229600" cy="936104"/>
          </a:xfrm>
        </p:spPr>
        <p:txBody>
          <a:bodyPr/>
          <a:lstStyle/>
          <a:p>
            <a:pPr algn="ctr"/>
            <a:r>
              <a:rPr lang="zh-CN" altLang="en-US" b="1" dirty="0"/>
              <a:t>文献综述</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1790140434"/>
              </p:ext>
            </p:extLst>
          </p:nvPr>
        </p:nvGraphicFramePr>
        <p:xfrm>
          <a:off x="351946" y="1340768"/>
          <a:ext cx="8434327" cy="4635062"/>
        </p:xfrm>
        <a:graphic>
          <a:graphicData uri="http://schemas.openxmlformats.org/drawingml/2006/table">
            <a:tbl>
              <a:tblPr firstRow="1" bandRow="1">
                <a:tableStyleId>{5C22544A-7EE6-4342-B048-85BDC9FD1C3A}</a:tableStyleId>
              </a:tblPr>
              <a:tblGrid>
                <a:gridCol w="1187417">
                  <a:extLst>
                    <a:ext uri="{9D8B030D-6E8A-4147-A177-3AD203B41FA5}">
                      <a16:colId xmlns:a16="http://schemas.microsoft.com/office/drawing/2014/main" val="3211210711"/>
                    </a:ext>
                  </a:extLst>
                </a:gridCol>
                <a:gridCol w="2714714">
                  <a:extLst>
                    <a:ext uri="{9D8B030D-6E8A-4147-A177-3AD203B41FA5}">
                      <a16:colId xmlns:a16="http://schemas.microsoft.com/office/drawing/2014/main" val="99481695"/>
                    </a:ext>
                  </a:extLst>
                </a:gridCol>
                <a:gridCol w="2347860">
                  <a:extLst>
                    <a:ext uri="{9D8B030D-6E8A-4147-A177-3AD203B41FA5}">
                      <a16:colId xmlns:a16="http://schemas.microsoft.com/office/drawing/2014/main" val="1761193017"/>
                    </a:ext>
                  </a:extLst>
                </a:gridCol>
                <a:gridCol w="2184336">
                  <a:extLst>
                    <a:ext uri="{9D8B030D-6E8A-4147-A177-3AD203B41FA5}">
                      <a16:colId xmlns:a16="http://schemas.microsoft.com/office/drawing/2014/main" val="1636168681"/>
                    </a:ext>
                  </a:extLst>
                </a:gridCol>
              </a:tblGrid>
              <a:tr h="445370">
                <a:tc>
                  <a:txBody>
                    <a:bodyPr/>
                    <a:lstStyle/>
                    <a:p>
                      <a:pPr algn="ctr"/>
                      <a:endParaRPr lang="zh-CN" altLang="en-US" dirty="0"/>
                    </a:p>
                  </a:txBody>
                  <a:tcPr anchor="ctr"/>
                </a:tc>
                <a:tc>
                  <a:txBody>
                    <a:bodyPr/>
                    <a:lstStyle/>
                    <a:p>
                      <a:pPr algn="ctr"/>
                      <a:r>
                        <a:rPr lang="zh-CN" altLang="en-US" dirty="0" smtClean="0"/>
                        <a:t>计数值</a:t>
                      </a:r>
                      <a:endParaRPr lang="zh-CN" altLang="en-US" dirty="0"/>
                    </a:p>
                  </a:txBody>
                  <a:tcPr anchor="ctr"/>
                </a:tc>
                <a:tc>
                  <a:txBody>
                    <a:bodyPr/>
                    <a:lstStyle/>
                    <a:p>
                      <a:pPr algn="ctr"/>
                      <a:r>
                        <a:rPr lang="zh-CN" altLang="en-US" dirty="0" smtClean="0"/>
                        <a:t>熵值</a:t>
                      </a:r>
                      <a:endParaRPr lang="zh-CN" altLang="en-US" dirty="0"/>
                    </a:p>
                  </a:txBody>
                  <a:tcPr anchor="ctr"/>
                </a:tc>
                <a:tc>
                  <a:txBody>
                    <a:bodyPr/>
                    <a:lstStyle/>
                    <a:p>
                      <a:pPr algn="ctr"/>
                      <a:r>
                        <a:rPr lang="zh-CN" altLang="en-US" dirty="0" smtClean="0"/>
                        <a:t>其它</a:t>
                      </a:r>
                      <a:endParaRPr lang="zh-CN" altLang="en-US" dirty="0"/>
                    </a:p>
                  </a:txBody>
                  <a:tcPr anchor="ctr"/>
                </a:tc>
                <a:extLst>
                  <a:ext uri="{0D108BD9-81ED-4DB2-BD59-A6C34878D82A}">
                    <a16:rowId xmlns:a16="http://schemas.microsoft.com/office/drawing/2014/main" val="1815582877"/>
                  </a:ext>
                </a:extLst>
              </a:tr>
              <a:tr h="1152128">
                <a:tc>
                  <a:txBody>
                    <a:bodyPr/>
                    <a:lstStyle/>
                    <a:p>
                      <a:pPr marL="0" algn="ctr" rtl="0" eaLnBrk="1" latinLnBrk="0" hangingPunct="1"/>
                      <a:r>
                        <a:rPr kumimoji="0" lang="zh-CN" altLang="en-US" b="1" kern="1200" dirty="0" smtClean="0">
                          <a:solidFill>
                            <a:srgbClr val="002060"/>
                          </a:solidFill>
                          <a:latin typeface="+mn-lt"/>
                          <a:ea typeface="+mn-ea"/>
                          <a:cs typeface="+mn-cs"/>
                        </a:rPr>
                        <a:t>统计分析</a:t>
                      </a:r>
                      <a:endParaRPr kumimoji="0" lang="zh-CN" altLang="en-US" b="1" kern="1200" dirty="0">
                        <a:solidFill>
                          <a:srgbClr val="002060"/>
                        </a:solidFill>
                        <a:latin typeface="+mn-lt"/>
                        <a:ea typeface="+mn-ea"/>
                        <a:cs typeface="+mn-cs"/>
                      </a:endParaRPr>
                    </a:p>
                  </a:txBody>
                  <a:tcPr anchor="ctr"/>
                </a:tc>
                <a:tc>
                  <a:txBody>
                    <a:bodyPr/>
                    <a:lstStyle/>
                    <a:p>
                      <a:pPr marL="0" algn="ctr" rtl="0" eaLnBrk="1" latinLnBrk="0" hangingPunct="1"/>
                      <a:r>
                        <a:rPr kumimoji="0" lang="en-US" altLang="zh-CN" sz="1600" kern="1200" dirty="0" smtClean="0">
                          <a:solidFill>
                            <a:schemeClr val="dk1"/>
                          </a:solidFill>
                          <a:latin typeface="+mn-lt"/>
                          <a:ea typeface="+mn-ea"/>
                          <a:cs typeface="+mn-cs"/>
                        </a:rPr>
                        <a:t>Lee</a:t>
                      </a:r>
                      <a:r>
                        <a:rPr kumimoji="0" lang="en-US" altLang="zh-CN" sz="1600" kern="1200" dirty="0" smtClean="0">
                          <a:solidFill>
                            <a:srgbClr val="FF0000"/>
                          </a:solidFill>
                          <a:latin typeface="+mn-lt"/>
                          <a:ea typeface="+mn-ea"/>
                          <a:cs typeface="+mn-cs"/>
                        </a:rPr>
                        <a:t>[CCR13]</a:t>
                      </a:r>
                    </a:p>
                    <a:p>
                      <a:pPr marL="0" algn="ctr" rtl="0" eaLnBrk="1" latinLnBrk="0" hangingPunct="1"/>
                      <a:r>
                        <a:rPr kumimoji="0" lang="en-US" altLang="zh-CN" sz="1600" kern="1200" dirty="0" err="1" smtClean="0">
                          <a:solidFill>
                            <a:schemeClr val="tx1"/>
                          </a:solidFill>
                          <a:latin typeface="+mn-lt"/>
                          <a:ea typeface="+mn-ea"/>
                          <a:cs typeface="+mn-cs"/>
                        </a:rPr>
                        <a:t>Hashdoop</a:t>
                      </a:r>
                      <a:endParaRPr kumimoji="0" lang="en-US" altLang="zh-CN" sz="1600" kern="1200" dirty="0" smtClean="0">
                        <a:solidFill>
                          <a:schemeClr val="tx1"/>
                        </a:solidFill>
                        <a:latin typeface="+mn-lt"/>
                        <a:ea typeface="+mn-ea"/>
                        <a:cs typeface="+mn-cs"/>
                      </a:endParaRPr>
                    </a:p>
                    <a:p>
                      <a:pPr marL="0" algn="ctr" rtl="0" eaLnBrk="1" latinLnBrk="0" hangingPunct="1"/>
                      <a:r>
                        <a:rPr kumimoji="0" lang="en-US" altLang="zh-CN" sz="1600" kern="1200" dirty="0" smtClean="0">
                          <a:solidFill>
                            <a:srgbClr val="FF0000"/>
                          </a:solidFill>
                          <a:latin typeface="+mn-lt"/>
                          <a:ea typeface="+mn-ea"/>
                          <a:cs typeface="+mn-cs"/>
                        </a:rPr>
                        <a:t>[INFOCOM WKSP14]</a:t>
                      </a:r>
                    </a:p>
                  </a:txBody>
                  <a:tcPr anchor="ctr"/>
                </a:tc>
                <a:tc>
                  <a:txBody>
                    <a:bodyPr/>
                    <a:lstStyle/>
                    <a:p>
                      <a:pPr marL="0" algn="ctr" rtl="0" eaLnBrk="1" latinLnBrk="0" hangingPunct="1"/>
                      <a:r>
                        <a:rPr kumimoji="0" lang="en-US" altLang="zh-CN" sz="1600" b="0" i="0" u="none" strike="noStrike" kern="1200" baseline="0" dirty="0" err="1" smtClean="0">
                          <a:solidFill>
                            <a:schemeClr val="dk1"/>
                          </a:solidFill>
                          <a:latin typeface="+mn-lt"/>
                          <a:ea typeface="+mn-ea"/>
                          <a:cs typeface="+mn-cs"/>
                        </a:rPr>
                        <a:t>Tsallis</a:t>
                      </a:r>
                      <a:r>
                        <a:rPr kumimoji="0" lang="zh-CN" altLang="en-US" sz="1600" b="0" i="0" u="none" strike="noStrike" kern="1200" baseline="0" dirty="0" smtClean="0">
                          <a:solidFill>
                            <a:schemeClr val="dk1"/>
                          </a:solidFill>
                          <a:latin typeface="+mn-lt"/>
                          <a:ea typeface="+mn-ea"/>
                          <a:cs typeface="+mn-cs"/>
                        </a:rPr>
                        <a:t>熵</a:t>
                      </a:r>
                      <a:r>
                        <a:rPr kumimoji="0" lang="en-US" altLang="zh-CN" sz="1600" b="0" i="0" u="none" strike="noStrike" kern="1200" baseline="0" dirty="0" smtClean="0">
                          <a:solidFill>
                            <a:srgbClr val="FF0000"/>
                          </a:solidFill>
                          <a:latin typeface="+mn-lt"/>
                          <a:ea typeface="+mn-ea"/>
                          <a:cs typeface="+mn-cs"/>
                        </a:rPr>
                        <a:t>[PAM09]</a:t>
                      </a:r>
                    </a:p>
                    <a:p>
                      <a:pPr marL="0" algn="ctr" rtl="0" eaLnBrk="1" latinLnBrk="0" hangingPunct="1"/>
                      <a:r>
                        <a:rPr kumimoji="0" lang="en-US" altLang="zh-CN" sz="1600" b="0" i="0" u="none" strike="noStrike" kern="1200" baseline="0" dirty="0" err="1" smtClean="0">
                          <a:solidFill>
                            <a:schemeClr val="dk1"/>
                          </a:solidFill>
                          <a:latin typeface="+mn-lt"/>
                          <a:ea typeface="+mn-ea"/>
                          <a:cs typeface="+mn-cs"/>
                        </a:rPr>
                        <a:t>Tsallis</a:t>
                      </a:r>
                      <a:r>
                        <a:rPr kumimoji="0" lang="zh-CN" altLang="en-US" sz="1600" b="0" i="0" u="none" strike="noStrike" kern="1200" baseline="0" dirty="0" smtClean="0">
                          <a:solidFill>
                            <a:schemeClr val="dk1"/>
                          </a:solidFill>
                          <a:latin typeface="+mn-lt"/>
                          <a:ea typeface="+mn-ea"/>
                          <a:cs typeface="+mn-cs"/>
                        </a:rPr>
                        <a:t>熵</a:t>
                      </a:r>
                      <a:r>
                        <a:rPr kumimoji="0" lang="en-US" altLang="zh-CN" sz="1600" b="0" i="0" u="none" strike="noStrike" kern="1200" baseline="0" dirty="0" smtClean="0">
                          <a:solidFill>
                            <a:srgbClr val="FF0000"/>
                          </a:solidFill>
                          <a:latin typeface="+mn-lt"/>
                          <a:ea typeface="+mn-ea"/>
                          <a:cs typeface="+mn-cs"/>
                        </a:rPr>
                        <a:t>[CN11]</a:t>
                      </a:r>
                      <a:endParaRPr kumimoji="0" lang="zh-CN" altLang="en-US" sz="1600" b="0" i="0" u="none" strike="noStrike" kern="1200" baseline="0" dirty="0" smtClean="0">
                        <a:solidFill>
                          <a:srgbClr val="FF0000"/>
                        </a:solidFill>
                        <a:latin typeface="+mn-lt"/>
                        <a:ea typeface="+mn-ea"/>
                        <a:cs typeface="+mn-cs"/>
                      </a:endParaRPr>
                    </a:p>
                  </a:txBody>
                  <a:tcPr anchor="ctr"/>
                </a:tc>
                <a:tc>
                  <a:txBody>
                    <a:bodyPr/>
                    <a:lstStyle/>
                    <a:p>
                      <a:pPr algn="ctr"/>
                      <a:endParaRPr lang="en-US" altLang="zh-CN" sz="1600" dirty="0" smtClean="0">
                        <a:solidFill>
                          <a:srgbClr val="FF0000"/>
                        </a:solidFill>
                      </a:endParaRPr>
                    </a:p>
                  </a:txBody>
                  <a:tcPr anchor="ctr"/>
                </a:tc>
                <a:extLst>
                  <a:ext uri="{0D108BD9-81ED-4DB2-BD59-A6C34878D82A}">
                    <a16:rowId xmlns:a16="http://schemas.microsoft.com/office/drawing/2014/main" val="2752848820"/>
                  </a:ext>
                </a:extLst>
              </a:tr>
              <a:tr h="7593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002060"/>
                          </a:solidFill>
                        </a:rPr>
                        <a:t>分类</a:t>
                      </a:r>
                    </a:p>
                  </a:txBody>
                  <a:tcPr anchor="ctr"/>
                </a:tc>
                <a:tc>
                  <a:txBody>
                    <a:bodyPr/>
                    <a:lstStyle/>
                    <a:p>
                      <a:pPr algn="ctr"/>
                      <a:r>
                        <a:rPr kumimoji="0" lang="en-US" altLang="zh-CN" sz="1600" b="0" i="0" u="none" strike="noStrike" kern="1200" baseline="0" dirty="0" err="1" smtClean="0">
                          <a:solidFill>
                            <a:schemeClr val="dk1"/>
                          </a:solidFill>
                          <a:latin typeface="+mn-lt"/>
                          <a:ea typeface="+mn-ea"/>
                          <a:cs typeface="+mn-cs"/>
                        </a:rPr>
                        <a:t>HiFIND</a:t>
                      </a:r>
                      <a:r>
                        <a:rPr kumimoji="0" lang="en-US" altLang="zh-CN" sz="1600" b="0" i="0" u="none" strike="noStrike" kern="1200" baseline="0" dirty="0" smtClean="0">
                          <a:solidFill>
                            <a:srgbClr val="FF0000"/>
                          </a:solidFill>
                          <a:latin typeface="+mn-lt"/>
                          <a:ea typeface="+mn-ea"/>
                          <a:cs typeface="+mn-cs"/>
                        </a:rPr>
                        <a:t>[CN13]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FIM</a:t>
                      </a:r>
                      <a:r>
                        <a:rPr kumimoji="0" lang="en-US" altLang="zh-CN" sz="1600" b="0" i="0" u="none" strike="noStrike" kern="1200" baseline="0" dirty="0" smtClean="0">
                          <a:solidFill>
                            <a:srgbClr val="FF0000"/>
                          </a:solidFill>
                          <a:latin typeface="+mn-lt"/>
                          <a:ea typeface="+mn-ea"/>
                          <a:cs typeface="+mn-cs"/>
                        </a:rPr>
                        <a:t>[SIGCOMM10]</a:t>
                      </a:r>
                      <a:endParaRPr lang="en-US" altLang="zh-CN" sz="1600" dirty="0" smtClean="0">
                        <a:solidFill>
                          <a:srgbClr val="FF0000"/>
                        </a:solidFill>
                      </a:endParaRPr>
                    </a:p>
                  </a:txBody>
                  <a:tcPr anchor="ctr"/>
                </a:tc>
                <a:tc>
                  <a:txBody>
                    <a:bodyPr/>
                    <a:lstStyle/>
                    <a:p>
                      <a:pPr marL="0" algn="ctr" rtl="0" eaLnBrk="1" latinLnBrk="0" hangingPunct="1"/>
                      <a:r>
                        <a:rPr kumimoji="0" lang="zh-CN" altLang="en-US" sz="1600" b="0" i="0" u="none" strike="noStrike" kern="1200" baseline="0" dirty="0" smtClean="0">
                          <a:solidFill>
                            <a:schemeClr val="dk1"/>
                          </a:solidFill>
                          <a:latin typeface="+mn-lt"/>
                          <a:ea typeface="+mn-ea"/>
                          <a:cs typeface="+mn-cs"/>
                        </a:rPr>
                        <a:t>最大熵</a:t>
                      </a:r>
                      <a:r>
                        <a:rPr kumimoji="0" lang="en-US" altLang="zh-CN" sz="1600" b="0" i="0" u="none" strike="noStrike" kern="1200" baseline="0" dirty="0" smtClean="0">
                          <a:solidFill>
                            <a:srgbClr val="FF0000"/>
                          </a:solidFill>
                          <a:latin typeface="+mn-lt"/>
                          <a:ea typeface="+mn-ea"/>
                          <a:cs typeface="+mn-cs"/>
                        </a:rPr>
                        <a:t>[IMC05]</a:t>
                      </a:r>
                    </a:p>
                    <a:p>
                      <a:pPr marL="0" algn="ctr" rtl="0" eaLnBrk="1" latinLnBrk="0" hangingPunct="1"/>
                      <a:r>
                        <a:rPr lang="zh-CN" altLang="en-US" sz="1600" dirty="0" smtClean="0"/>
                        <a:t>相对熵</a:t>
                      </a:r>
                      <a:r>
                        <a:rPr lang="en-US" altLang="zh-CN" sz="1600" dirty="0" smtClean="0">
                          <a:solidFill>
                            <a:srgbClr val="FF0000"/>
                          </a:solidFill>
                        </a:rPr>
                        <a:t>[Big Data 15]</a:t>
                      </a:r>
                      <a:endParaRPr kumimoji="0" lang="en-US" altLang="zh-CN" sz="1600" b="0" i="0" u="none" strike="noStrike" kern="1200" baseline="0" dirty="0" smtClean="0">
                        <a:solidFill>
                          <a:srgbClr val="FF0000"/>
                        </a:solidFill>
                        <a:latin typeface="+mn-lt"/>
                        <a:ea typeface="+mn-ea"/>
                        <a:cs typeface="+mn-cs"/>
                      </a:endParaRPr>
                    </a:p>
                  </a:txBody>
                  <a:tcPr anchor="ctr"/>
                </a:tc>
                <a:tc>
                  <a:txBody>
                    <a:bodyPr/>
                    <a:lstStyle/>
                    <a:p>
                      <a:pPr algn="ctr"/>
                      <a:r>
                        <a:rPr lang="en-US" altLang="zh-CN" sz="1600" dirty="0" err="1" smtClean="0">
                          <a:solidFill>
                            <a:schemeClr val="tx1"/>
                          </a:solidFill>
                        </a:rPr>
                        <a:t>Brauckhoff</a:t>
                      </a:r>
                      <a:r>
                        <a:rPr lang="en-US" altLang="zh-CN" sz="1600" dirty="0" smtClean="0">
                          <a:solidFill>
                            <a:srgbClr val="FF0000"/>
                          </a:solidFill>
                        </a:rPr>
                        <a:t>[TON12]</a:t>
                      </a:r>
                    </a:p>
                  </a:txBody>
                  <a:tcPr anchor="ctr"/>
                </a:tc>
                <a:extLst>
                  <a:ext uri="{0D108BD9-81ED-4DB2-BD59-A6C34878D82A}">
                    <a16:rowId xmlns:a16="http://schemas.microsoft.com/office/drawing/2014/main" val="1555769853"/>
                  </a:ext>
                </a:extLst>
              </a:tr>
              <a:tr h="7593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002060"/>
                          </a:solidFill>
                        </a:rPr>
                        <a:t>聚类</a:t>
                      </a:r>
                    </a:p>
                  </a:txBody>
                  <a:tcPr anchor="ctr"/>
                </a:tc>
                <a:tc>
                  <a:txBody>
                    <a:bodyPr/>
                    <a:lstStyle/>
                    <a:p>
                      <a:pPr algn="ctr"/>
                      <a:endParaRPr lang="zh-CN" altLang="en-US" sz="1600" dirty="0"/>
                    </a:p>
                  </a:txBody>
                  <a:tcPr anchor="ctr"/>
                </a:tc>
                <a:tc>
                  <a:txBody>
                    <a:bodyPr/>
                    <a:lstStyle/>
                    <a:p>
                      <a:pPr algn="ctr"/>
                      <a:r>
                        <a:rPr kumimoji="0" lang="zh-CN" altLang="en-US" sz="1600" b="0" i="0" u="none" strike="noStrike" kern="1200" baseline="0" dirty="0" smtClean="0">
                          <a:solidFill>
                            <a:schemeClr val="dk1"/>
                          </a:solidFill>
                          <a:latin typeface="+mn-lt"/>
                          <a:ea typeface="+mn-ea"/>
                          <a:cs typeface="+mn-cs"/>
                        </a:rPr>
                        <a:t>香农熵</a:t>
                      </a:r>
                      <a:r>
                        <a:rPr kumimoji="0" lang="en-US" altLang="zh-CN" sz="1600" b="0" i="0" u="none" strike="noStrike" kern="1200" baseline="0" dirty="0" smtClean="0">
                          <a:solidFill>
                            <a:srgbClr val="FF0000"/>
                          </a:solidFill>
                          <a:latin typeface="+mn-lt"/>
                          <a:ea typeface="+mn-ea"/>
                          <a:cs typeface="+mn-cs"/>
                        </a:rPr>
                        <a:t>[SIGCOMM05]</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相对熵</a:t>
                      </a:r>
                      <a:r>
                        <a:rPr lang="en-US" altLang="zh-CN" sz="1600" dirty="0" smtClean="0">
                          <a:solidFill>
                            <a:srgbClr val="FF0000"/>
                          </a:solidFill>
                        </a:rPr>
                        <a:t>[CICS 14]</a:t>
                      </a:r>
                    </a:p>
                  </a:txBody>
                  <a:tcPr anchor="ctr"/>
                </a:tc>
                <a:tc>
                  <a:txBody>
                    <a:bodyPr/>
                    <a:lstStyle/>
                    <a:p>
                      <a:pPr algn="ctr"/>
                      <a:endParaRPr lang="zh-CN" altLang="en-US" sz="1600" dirty="0"/>
                    </a:p>
                  </a:txBody>
                  <a:tcPr anchor="ctr"/>
                </a:tc>
                <a:extLst>
                  <a:ext uri="{0D108BD9-81ED-4DB2-BD59-A6C34878D82A}">
                    <a16:rowId xmlns:a16="http://schemas.microsoft.com/office/drawing/2014/main" val="2865180211"/>
                  </a:ext>
                </a:extLst>
              </a:tr>
              <a:tr h="759391">
                <a:tc>
                  <a:txBody>
                    <a:bodyPr/>
                    <a:lstStyle/>
                    <a:p>
                      <a:pPr algn="ctr"/>
                      <a:r>
                        <a:rPr lang="zh-CN" altLang="en-US" b="1" dirty="0" smtClean="0">
                          <a:solidFill>
                            <a:srgbClr val="002060"/>
                          </a:solidFill>
                        </a:rPr>
                        <a:t>机器学习</a:t>
                      </a:r>
                      <a:endParaRPr lang="zh-CN" altLang="en-US" b="1" dirty="0">
                        <a:solidFill>
                          <a:srgbClr val="002060"/>
                        </a:solidFill>
                      </a:endParaRPr>
                    </a:p>
                  </a:txBody>
                  <a:tcPr anchor="ctr"/>
                </a:tc>
                <a:tc>
                  <a:txBody>
                    <a:bodyPr/>
                    <a:lstStyle/>
                    <a:p>
                      <a:pPr algn="ctr"/>
                      <a:endParaRPr lang="zh-CN" altLang="en-US" sz="1600" dirty="0"/>
                    </a:p>
                  </a:txBody>
                  <a:tcPr anchor="ctr"/>
                </a:tc>
                <a:tc>
                  <a:txBody>
                    <a:bodyPr/>
                    <a:lstStyle/>
                    <a:p>
                      <a:pPr algn="ctr"/>
                      <a:endParaRPr lang="zh-CN" altLang="en-US" sz="1600" dirty="0"/>
                    </a:p>
                  </a:txBody>
                  <a:tcPr anchor="ctr"/>
                </a:tc>
                <a:tc>
                  <a:txBody>
                    <a:bodyPr/>
                    <a:lstStyle/>
                    <a:p>
                      <a:pPr algn="ctr"/>
                      <a:r>
                        <a:rPr kumimoji="0" lang="en-US" altLang="zh-CN" sz="1600" b="0" i="0" u="none" strike="noStrike" kern="1200" baseline="0" dirty="0" smtClean="0">
                          <a:solidFill>
                            <a:schemeClr val="dk1"/>
                          </a:solidFill>
                          <a:latin typeface="+mn-lt"/>
                          <a:ea typeface="+mn-ea"/>
                          <a:cs typeface="+mn-cs"/>
                        </a:rPr>
                        <a:t>Xiang</a:t>
                      </a:r>
                    </a:p>
                    <a:p>
                      <a:pPr algn="ctr"/>
                      <a:r>
                        <a:rPr kumimoji="0" lang="en-US" altLang="zh-CN" sz="1600" b="0" i="0" u="none" strike="noStrike" kern="1200" baseline="0" dirty="0" smtClean="0">
                          <a:solidFill>
                            <a:srgbClr val="FF0000"/>
                          </a:solidFill>
                          <a:latin typeface="+mn-lt"/>
                          <a:ea typeface="+mn-ea"/>
                          <a:cs typeface="+mn-cs"/>
                        </a:rPr>
                        <a:t>[AISec14]</a:t>
                      </a:r>
                      <a:endParaRPr lang="zh-CN" altLang="en-US" sz="1600" dirty="0">
                        <a:solidFill>
                          <a:srgbClr val="FF0000"/>
                        </a:solidFill>
                      </a:endParaRPr>
                    </a:p>
                  </a:txBody>
                  <a:tcPr anchor="ctr"/>
                </a:tc>
                <a:extLst>
                  <a:ext uri="{0D108BD9-81ED-4DB2-BD59-A6C34878D82A}">
                    <a16:rowId xmlns:a16="http://schemas.microsoft.com/office/drawing/2014/main" val="2147954908"/>
                  </a:ext>
                </a:extLst>
              </a:tr>
              <a:tr h="759391">
                <a:tc>
                  <a:txBody>
                    <a:bodyPr/>
                    <a:lstStyle/>
                    <a:p>
                      <a:pPr algn="ctr"/>
                      <a:r>
                        <a:rPr lang="zh-CN" altLang="en-US" b="1" dirty="0" smtClean="0">
                          <a:solidFill>
                            <a:srgbClr val="002060"/>
                          </a:solidFill>
                        </a:rPr>
                        <a:t>其它</a:t>
                      </a:r>
                      <a:endParaRPr lang="zh-CN" altLang="en-US" b="1" dirty="0">
                        <a:solidFill>
                          <a:srgbClr val="002060"/>
                        </a:solidFill>
                      </a:endParaRPr>
                    </a:p>
                  </a:txBody>
                  <a:tcPr anchor="ctr"/>
                </a:tc>
                <a:tc>
                  <a:txBody>
                    <a:bodyPr/>
                    <a:lstStyle/>
                    <a:p>
                      <a:pPr algn="ctr"/>
                      <a:endParaRPr lang="zh-CN" altLang="en-US" sz="1600"/>
                    </a:p>
                  </a:txBody>
                  <a:tcPr anchor="ctr"/>
                </a:tc>
                <a:tc>
                  <a:txBody>
                    <a:bodyPr/>
                    <a:lstStyle/>
                    <a:p>
                      <a:pPr algn="ctr"/>
                      <a:endParaRPr lang="zh-CN" altLang="en-US" sz="16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URCA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FF0000"/>
                          </a:solidFill>
                        </a:rPr>
                        <a:t>[INFOCOM10]</a:t>
                      </a:r>
                    </a:p>
                  </a:txBody>
                  <a:tcPr anchor="ctr"/>
                </a:tc>
                <a:extLst>
                  <a:ext uri="{0D108BD9-81ED-4DB2-BD59-A6C34878D82A}">
                    <a16:rowId xmlns:a16="http://schemas.microsoft.com/office/drawing/2014/main" val="4221344563"/>
                  </a:ext>
                </a:extLst>
              </a:tr>
            </a:tbl>
          </a:graphicData>
        </a:graphic>
      </p:graphicFrame>
      <p:sp>
        <p:nvSpPr>
          <p:cNvPr id="4" name="文本框 3"/>
          <p:cNvSpPr txBox="1"/>
          <p:nvPr/>
        </p:nvSpPr>
        <p:spPr>
          <a:xfrm>
            <a:off x="1907704" y="6237312"/>
            <a:ext cx="4392488" cy="461665"/>
          </a:xfrm>
          <a:prstGeom prst="rect">
            <a:avLst/>
          </a:prstGeom>
          <a:noFill/>
        </p:spPr>
        <p:txBody>
          <a:bodyPr wrap="square" rtlCol="0">
            <a:spAutoFit/>
          </a:bodyPr>
          <a:lstStyle/>
          <a:p>
            <a:pPr algn="ctr"/>
            <a:r>
              <a:rPr lang="zh-CN" altLang="en-US" sz="2400" b="1" dirty="0" smtClean="0">
                <a:solidFill>
                  <a:schemeClr val="accent6">
                    <a:lumMod val="50000"/>
                  </a:schemeClr>
                </a:solidFill>
                <a:latin typeface="+mn-ea"/>
                <a:ea typeface="+mn-ea"/>
              </a:rPr>
              <a:t>按网络</a:t>
            </a:r>
            <a:r>
              <a:rPr lang="zh-CN" altLang="en-US" sz="2400" b="1" dirty="0">
                <a:solidFill>
                  <a:schemeClr val="accent6">
                    <a:lumMod val="50000"/>
                  </a:schemeClr>
                </a:solidFill>
                <a:latin typeface="+mn-ea"/>
                <a:ea typeface="+mn-ea"/>
              </a:rPr>
              <a:t>流量测度</a:t>
            </a:r>
            <a:r>
              <a:rPr lang="zh-CN" altLang="en-US" sz="2400" b="1" dirty="0" smtClean="0">
                <a:solidFill>
                  <a:schemeClr val="accent6">
                    <a:lumMod val="50000"/>
                  </a:schemeClr>
                </a:solidFill>
                <a:latin typeface="+mn-ea"/>
                <a:ea typeface="+mn-ea"/>
              </a:rPr>
              <a:t>特征分类</a:t>
            </a:r>
            <a:endParaRPr lang="en-US" altLang="zh-CN" sz="2400" b="1" dirty="0">
              <a:solidFill>
                <a:schemeClr val="accent6">
                  <a:lumMod val="50000"/>
                </a:schemeClr>
              </a:solidFill>
              <a:latin typeface="+mn-ea"/>
              <a:ea typeface="+mn-ea"/>
            </a:endParaRPr>
          </a:p>
        </p:txBody>
      </p:sp>
    </p:spTree>
    <p:extLst>
      <p:ext uri="{BB962C8B-B14F-4D97-AF65-F5344CB8AC3E}">
        <p14:creationId xmlns:p14="http://schemas.microsoft.com/office/powerpoint/2010/main" val="3628708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23528" y="1654784"/>
            <a:ext cx="8568952" cy="5086583"/>
          </a:xfrm>
        </p:spPr>
        <p:txBody>
          <a:bodyPr>
            <a:normAutofit/>
          </a:bodyPr>
          <a:lstStyle/>
          <a:p>
            <a:r>
              <a:rPr lang="zh-CN" altLang="en-US" b="1" dirty="0">
                <a:solidFill>
                  <a:srgbClr val="0070C0"/>
                </a:solidFill>
                <a:latin typeface="+mn-ea"/>
              </a:rPr>
              <a:t>计数值</a:t>
            </a:r>
            <a:r>
              <a:rPr lang="zh-CN" altLang="en-US" b="1" dirty="0" smtClean="0">
                <a:solidFill>
                  <a:schemeClr val="accent6">
                    <a:lumMod val="50000"/>
                  </a:schemeClr>
                </a:solidFill>
                <a:latin typeface="+mn-ea"/>
              </a:rPr>
              <a:t>用于</a:t>
            </a:r>
            <a:r>
              <a:rPr lang="zh-CN" altLang="en-US" b="1" dirty="0">
                <a:solidFill>
                  <a:schemeClr val="accent6">
                    <a:lumMod val="50000"/>
                  </a:schemeClr>
                </a:solidFill>
                <a:latin typeface="+mn-ea"/>
              </a:rPr>
              <a:t>网络流量异常</a:t>
            </a:r>
            <a:r>
              <a:rPr lang="zh-CN" altLang="en-US" b="1" dirty="0" smtClean="0">
                <a:solidFill>
                  <a:schemeClr val="accent6">
                    <a:lumMod val="50000"/>
                  </a:schemeClr>
                </a:solidFill>
                <a:latin typeface="+mn-ea"/>
              </a:rPr>
              <a:t>检测的优点和</a:t>
            </a:r>
            <a:r>
              <a:rPr lang="zh-CN" altLang="en-US" b="1" dirty="0">
                <a:solidFill>
                  <a:schemeClr val="accent6">
                    <a:lumMod val="50000"/>
                  </a:schemeClr>
                </a:solidFill>
                <a:latin typeface="+mn-ea"/>
              </a:rPr>
              <a:t>存在</a:t>
            </a:r>
            <a:r>
              <a:rPr lang="zh-CN" altLang="en-US" b="1" dirty="0" smtClean="0">
                <a:solidFill>
                  <a:schemeClr val="accent6">
                    <a:lumMod val="50000"/>
                  </a:schemeClr>
                </a:solidFill>
                <a:latin typeface="+mn-ea"/>
              </a:rPr>
              <a:t>问题</a:t>
            </a:r>
            <a:endParaRPr lang="en-US" altLang="zh-CN" b="1" dirty="0" smtClean="0">
              <a:solidFill>
                <a:schemeClr val="accent6">
                  <a:lumMod val="50000"/>
                </a:schemeClr>
              </a:solidFill>
              <a:latin typeface="+mn-ea"/>
            </a:endParaRPr>
          </a:p>
          <a:p>
            <a:pPr lvl="1"/>
            <a:r>
              <a:rPr lang="zh-CN" altLang="en-US" b="1" dirty="0" smtClean="0">
                <a:solidFill>
                  <a:schemeClr val="accent6">
                    <a:lumMod val="50000"/>
                  </a:schemeClr>
                </a:solidFill>
                <a:latin typeface="+mn-ea"/>
              </a:rPr>
              <a:t>优点：</a:t>
            </a:r>
            <a:r>
              <a:rPr lang="zh-CN" altLang="en-US" dirty="0" smtClean="0">
                <a:solidFill>
                  <a:schemeClr val="accent6">
                    <a:lumMod val="50000"/>
                  </a:schemeClr>
                </a:solidFill>
                <a:latin typeface="+mn-ea"/>
              </a:rPr>
              <a:t>简单、快速，特别适用于分布式计算环境</a:t>
            </a:r>
            <a:endParaRPr lang="en-US" altLang="zh-CN" dirty="0">
              <a:solidFill>
                <a:schemeClr val="accent6">
                  <a:lumMod val="50000"/>
                </a:schemeClr>
              </a:solidFill>
              <a:latin typeface="+mn-ea"/>
            </a:endParaRPr>
          </a:p>
          <a:p>
            <a:pPr lvl="1"/>
            <a:r>
              <a:rPr lang="zh-CN" altLang="en-US" b="1" dirty="0" smtClean="0">
                <a:solidFill>
                  <a:schemeClr val="accent6">
                    <a:lumMod val="50000"/>
                  </a:schemeClr>
                </a:solidFill>
                <a:latin typeface="+mn-ea"/>
              </a:rPr>
              <a:t>问题：</a:t>
            </a:r>
            <a:r>
              <a:rPr lang="zh-CN" altLang="en-US" dirty="0" smtClean="0">
                <a:solidFill>
                  <a:schemeClr val="accent6">
                    <a:lumMod val="50000"/>
                  </a:schemeClr>
                </a:solidFill>
                <a:latin typeface="+mn-ea"/>
              </a:rPr>
              <a:t>检测效率相对较低</a:t>
            </a:r>
            <a:endParaRPr lang="en-US" altLang="zh-CN" dirty="0" smtClean="0">
              <a:solidFill>
                <a:schemeClr val="accent6">
                  <a:lumMod val="50000"/>
                </a:schemeClr>
              </a:solidFill>
              <a:latin typeface="+mn-ea"/>
            </a:endParaRPr>
          </a:p>
          <a:p>
            <a:r>
              <a:rPr lang="zh-CN" altLang="en-US" b="1" dirty="0" smtClean="0">
                <a:solidFill>
                  <a:srgbClr val="0070C0"/>
                </a:solidFill>
                <a:latin typeface="+mn-ea"/>
              </a:rPr>
              <a:t>熵</a:t>
            </a:r>
            <a:r>
              <a:rPr lang="zh-CN" altLang="en-US" b="1" dirty="0">
                <a:solidFill>
                  <a:schemeClr val="accent6">
                    <a:lumMod val="50000"/>
                  </a:schemeClr>
                </a:solidFill>
                <a:latin typeface="+mn-ea"/>
              </a:rPr>
              <a:t>用于网络流量异常检测的优点和存在问题</a:t>
            </a:r>
            <a:endParaRPr lang="en-US" altLang="zh-CN" b="1" dirty="0">
              <a:solidFill>
                <a:schemeClr val="accent6">
                  <a:lumMod val="50000"/>
                </a:schemeClr>
              </a:solidFill>
              <a:latin typeface="+mn-ea"/>
            </a:endParaRPr>
          </a:p>
          <a:p>
            <a:pPr lvl="1"/>
            <a:r>
              <a:rPr lang="zh-CN" altLang="en-US" b="1" dirty="0">
                <a:solidFill>
                  <a:schemeClr val="accent6">
                    <a:lumMod val="50000"/>
                  </a:schemeClr>
                </a:solidFill>
                <a:latin typeface="+mn-ea"/>
              </a:rPr>
              <a:t>优点</a:t>
            </a:r>
            <a:r>
              <a:rPr lang="zh-CN" altLang="en-US" b="1" dirty="0" smtClean="0">
                <a:solidFill>
                  <a:schemeClr val="accent6">
                    <a:lumMod val="50000"/>
                  </a:schemeClr>
                </a:solidFill>
                <a:latin typeface="+mn-ea"/>
              </a:rPr>
              <a:t>：</a:t>
            </a:r>
            <a:r>
              <a:rPr lang="zh-CN" altLang="en-US" dirty="0" smtClean="0">
                <a:solidFill>
                  <a:schemeClr val="accent6">
                    <a:lumMod val="50000"/>
                  </a:schemeClr>
                </a:solidFill>
                <a:latin typeface="+mn-ea"/>
              </a:rPr>
              <a:t>简单、检测效率较高，适用于分布式计算环境</a:t>
            </a:r>
            <a:endParaRPr lang="en-US" altLang="zh-CN" dirty="0">
              <a:solidFill>
                <a:schemeClr val="accent6">
                  <a:lumMod val="50000"/>
                </a:schemeClr>
              </a:solidFill>
              <a:latin typeface="+mn-ea"/>
            </a:endParaRPr>
          </a:p>
          <a:p>
            <a:pPr lvl="1"/>
            <a:r>
              <a:rPr lang="zh-CN" altLang="en-US" b="1" dirty="0">
                <a:solidFill>
                  <a:schemeClr val="accent6">
                    <a:lumMod val="50000"/>
                  </a:schemeClr>
                </a:solidFill>
                <a:latin typeface="+mn-ea"/>
              </a:rPr>
              <a:t>问题</a:t>
            </a:r>
            <a:r>
              <a:rPr lang="zh-CN" altLang="en-US" b="1" dirty="0" smtClean="0">
                <a:solidFill>
                  <a:schemeClr val="accent6">
                    <a:lumMod val="50000"/>
                  </a:schemeClr>
                </a:solidFill>
                <a:latin typeface="+mn-ea"/>
              </a:rPr>
              <a:t>：</a:t>
            </a:r>
            <a:endParaRPr lang="en-US" altLang="zh-CN" b="1" dirty="0" smtClean="0">
              <a:solidFill>
                <a:schemeClr val="accent6">
                  <a:lumMod val="50000"/>
                </a:schemeClr>
              </a:solidFill>
              <a:latin typeface="+mn-ea"/>
            </a:endParaRPr>
          </a:p>
          <a:p>
            <a:pPr marL="1160463" lvl="2" indent="-457200">
              <a:buFont typeface="+mj-ea"/>
              <a:buAutoNum type="circleNumDbPlain"/>
            </a:pPr>
            <a:r>
              <a:rPr lang="zh-CN" altLang="en-US" dirty="0" smtClean="0">
                <a:solidFill>
                  <a:srgbClr val="0070C0"/>
                </a:solidFill>
                <a:latin typeface="+mn-ea"/>
              </a:rPr>
              <a:t>受流量波动影响</a:t>
            </a:r>
            <a:endParaRPr lang="en-US" altLang="zh-CN" dirty="0" smtClean="0">
              <a:solidFill>
                <a:srgbClr val="0070C0"/>
              </a:solidFill>
              <a:latin typeface="+mn-ea"/>
            </a:endParaRPr>
          </a:p>
          <a:p>
            <a:pPr marL="1160463" lvl="2" indent="-457200">
              <a:buFont typeface="+mj-ea"/>
              <a:buAutoNum type="circleNumDbPlain"/>
            </a:pPr>
            <a:r>
              <a:rPr lang="zh-CN" altLang="en-US" dirty="0" smtClean="0">
                <a:solidFill>
                  <a:srgbClr val="0070C0"/>
                </a:solidFill>
                <a:latin typeface="+mn-ea"/>
              </a:rPr>
              <a:t>受流量规模影响</a:t>
            </a:r>
            <a:endParaRPr lang="en-US" altLang="zh-CN" dirty="0" smtClean="0">
              <a:solidFill>
                <a:srgbClr val="0070C0"/>
              </a:solidFill>
              <a:latin typeface="+mn-ea"/>
            </a:endParaRPr>
          </a:p>
          <a:p>
            <a:pPr marL="1160463" lvl="2" indent="-457200">
              <a:buFont typeface="+mj-ea"/>
              <a:buAutoNum type="circleNumDbPlain"/>
            </a:pPr>
            <a:r>
              <a:rPr lang="zh-CN" altLang="en-US" dirty="0" smtClean="0">
                <a:solidFill>
                  <a:srgbClr val="0070C0"/>
                </a:solidFill>
                <a:latin typeface="+mn-ea"/>
              </a:rPr>
              <a:t>受熵值本身的抵消特性影响</a:t>
            </a:r>
            <a:endParaRPr lang="en-US" altLang="zh-CN" dirty="0">
              <a:solidFill>
                <a:srgbClr val="0070C0"/>
              </a:solidFill>
              <a:latin typeface="+mn-ea"/>
            </a:endParaRPr>
          </a:p>
          <a:p>
            <a:pPr lvl="1"/>
            <a:r>
              <a:rPr lang="zh-CN" altLang="en-US" b="1" dirty="0">
                <a:solidFill>
                  <a:schemeClr val="accent6">
                    <a:lumMod val="50000"/>
                  </a:schemeClr>
                </a:solidFill>
                <a:latin typeface="+mn-ea"/>
              </a:rPr>
              <a:t>结论</a:t>
            </a:r>
            <a:r>
              <a:rPr lang="zh-CN" altLang="en-US" b="1" dirty="0" smtClean="0">
                <a:solidFill>
                  <a:schemeClr val="accent6">
                    <a:lumMod val="50000"/>
                  </a:schemeClr>
                </a:solidFill>
                <a:latin typeface="+mn-ea"/>
              </a:rPr>
              <a:t>：</a:t>
            </a:r>
            <a:r>
              <a:rPr lang="zh-CN" altLang="en-US" dirty="0" smtClean="0">
                <a:solidFill>
                  <a:srgbClr val="0070C0"/>
                </a:solidFill>
                <a:latin typeface="+mn-ea"/>
              </a:rPr>
              <a:t>不论是计数值还是熵，都非常适用于分布式计算环境，且都有较大的改进空间，来提高检测效率。</a:t>
            </a:r>
            <a:endParaRPr lang="en-US" altLang="zh-CN" dirty="0">
              <a:solidFill>
                <a:srgbClr val="0070C0"/>
              </a:solidFill>
              <a:latin typeface="+mn-ea"/>
            </a:endParaRPr>
          </a:p>
          <a:p>
            <a:pPr lvl="1"/>
            <a:endParaRPr lang="en-US" altLang="zh-CN" b="1" dirty="0">
              <a:solidFill>
                <a:schemeClr val="accent6">
                  <a:lumMod val="50000"/>
                </a:schemeClr>
              </a:solidFill>
              <a:latin typeface="+mn-ea"/>
            </a:endParaRPr>
          </a:p>
          <a:p>
            <a:pPr marL="109537" indent="0">
              <a:buNone/>
            </a:pPr>
            <a:endParaRPr lang="en-US" altLang="zh-CN" sz="2100" dirty="0"/>
          </a:p>
          <a:p>
            <a:endParaRPr lang="en-US" altLang="zh-CN" sz="2100" dirty="0"/>
          </a:p>
        </p:txBody>
      </p:sp>
      <p:sp>
        <p:nvSpPr>
          <p:cNvPr id="5" name="标题 1"/>
          <p:cNvSpPr>
            <a:spLocks noGrp="1"/>
          </p:cNvSpPr>
          <p:nvPr>
            <p:ph type="title"/>
          </p:nvPr>
        </p:nvSpPr>
        <p:spPr>
          <a:xfrm>
            <a:off x="537626" y="476672"/>
            <a:ext cx="8229600" cy="1066800"/>
          </a:xfrm>
        </p:spPr>
        <p:txBody>
          <a:bodyPr/>
          <a:lstStyle/>
          <a:p>
            <a:pPr marL="109537" indent="0" algn="ctr">
              <a:buNone/>
            </a:pPr>
            <a:r>
              <a:rPr lang="zh-CN" altLang="en-US" b="1" dirty="0" smtClean="0">
                <a:solidFill>
                  <a:schemeClr val="accent6">
                    <a:lumMod val="50000"/>
                  </a:schemeClr>
                </a:solidFill>
                <a:latin typeface="+mn-ea"/>
              </a:rPr>
              <a:t>网络</a:t>
            </a:r>
            <a:r>
              <a:rPr lang="zh-CN" altLang="en-US" b="1" dirty="0">
                <a:solidFill>
                  <a:schemeClr val="accent6">
                    <a:lumMod val="50000"/>
                  </a:schemeClr>
                </a:solidFill>
                <a:latin typeface="+mn-ea"/>
              </a:rPr>
              <a:t>流量测度特征</a:t>
            </a:r>
            <a:endParaRPr lang="en-US" altLang="zh-CN" b="1" dirty="0">
              <a:solidFill>
                <a:schemeClr val="accent6">
                  <a:lumMod val="50000"/>
                </a:schemeClr>
              </a:solidFill>
              <a:latin typeface="+mn-ea"/>
            </a:endParaRPr>
          </a:p>
        </p:txBody>
      </p:sp>
    </p:spTree>
    <p:extLst>
      <p:ext uri="{BB962C8B-B14F-4D97-AF65-F5344CB8AC3E}">
        <p14:creationId xmlns:p14="http://schemas.microsoft.com/office/powerpoint/2010/main" val="3368045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712"/>
            <a:ext cx="8229600" cy="1066800"/>
          </a:xfrm>
        </p:spPr>
        <p:txBody>
          <a:bodyPr/>
          <a:lstStyle/>
          <a:p>
            <a:r>
              <a:rPr lang="zh-CN" altLang="en-US" b="1" dirty="0" smtClean="0"/>
              <a:t>二、国内外研究现状</a:t>
            </a:r>
            <a:endParaRPr lang="en-US" altLang="zh-CN" b="1" dirty="0"/>
          </a:p>
        </p:txBody>
      </p:sp>
      <p:sp>
        <p:nvSpPr>
          <p:cNvPr id="3" name="内容占位符 2"/>
          <p:cNvSpPr>
            <a:spLocks noGrp="1"/>
          </p:cNvSpPr>
          <p:nvPr>
            <p:ph sz="quarter" idx="13"/>
          </p:nvPr>
        </p:nvSpPr>
        <p:spPr>
          <a:xfrm>
            <a:off x="628650" y="2204864"/>
            <a:ext cx="7831782" cy="3888432"/>
          </a:xfrm>
        </p:spPr>
        <p:txBody>
          <a:bodyPr>
            <a:noAutofit/>
          </a:bodyPr>
          <a:lstStyle/>
          <a:p>
            <a:pPr marL="623887" indent="-514350">
              <a:buFont typeface="+mj-lt"/>
              <a:buAutoNum type="arabicPeriod"/>
            </a:pPr>
            <a:r>
              <a:rPr lang="zh-CN" altLang="en-US" dirty="0" smtClean="0">
                <a:solidFill>
                  <a:schemeClr val="accent6">
                    <a:lumMod val="50000"/>
                  </a:schemeClr>
                </a:solidFill>
                <a:latin typeface="+mn-ea"/>
              </a:rPr>
              <a:t>网络</a:t>
            </a:r>
            <a:r>
              <a:rPr lang="zh-CN" altLang="en-US" dirty="0">
                <a:solidFill>
                  <a:schemeClr val="accent6">
                    <a:lumMod val="50000"/>
                  </a:schemeClr>
                </a:solidFill>
                <a:latin typeface="+mn-ea"/>
              </a:rPr>
              <a:t>流量异常检测</a:t>
            </a:r>
            <a:r>
              <a:rPr lang="zh-CN" altLang="en-US" dirty="0" smtClean="0">
                <a:solidFill>
                  <a:schemeClr val="accent6">
                    <a:lumMod val="50000"/>
                  </a:schemeClr>
                </a:solidFill>
                <a:latin typeface="+mn-ea"/>
              </a:rPr>
              <a:t>概述</a:t>
            </a:r>
            <a:endParaRPr lang="en-US" altLang="zh-CN" dirty="0" smtClean="0">
              <a:solidFill>
                <a:schemeClr val="accent6">
                  <a:lumMod val="50000"/>
                </a:schemeClr>
              </a:solidFill>
              <a:latin typeface="+mn-ea"/>
            </a:endParaRPr>
          </a:p>
          <a:p>
            <a:pPr marL="623887" indent="-514350">
              <a:buFont typeface="+mj-lt"/>
              <a:buAutoNum type="arabicPeriod"/>
            </a:pPr>
            <a:r>
              <a:rPr lang="zh-CN" altLang="en-US" dirty="0" smtClean="0">
                <a:solidFill>
                  <a:schemeClr val="accent6">
                    <a:lumMod val="50000"/>
                  </a:schemeClr>
                </a:solidFill>
                <a:latin typeface="+mn-ea"/>
              </a:rPr>
              <a:t>网络流量测度特征</a:t>
            </a:r>
            <a:endParaRPr lang="en-US" altLang="zh-CN" dirty="0" smtClean="0">
              <a:solidFill>
                <a:schemeClr val="accent6">
                  <a:lumMod val="50000"/>
                </a:schemeClr>
              </a:solidFill>
              <a:latin typeface="+mn-ea"/>
            </a:endParaRPr>
          </a:p>
          <a:p>
            <a:pPr marL="623887" indent="-514350">
              <a:buFont typeface="+mj-lt"/>
              <a:buAutoNum type="arabicPeriod"/>
            </a:pPr>
            <a:r>
              <a:rPr lang="zh-CN" altLang="en-US" dirty="0" smtClean="0">
                <a:solidFill>
                  <a:srgbClr val="FF0000"/>
                </a:solidFill>
                <a:latin typeface="+mn-ea"/>
              </a:rPr>
              <a:t>网络流量异常检测方法</a:t>
            </a:r>
            <a:endParaRPr lang="en-US" altLang="zh-CN" dirty="0" smtClean="0">
              <a:solidFill>
                <a:srgbClr val="FF0000"/>
              </a:solidFill>
              <a:latin typeface="+mn-ea"/>
            </a:endParaRPr>
          </a:p>
          <a:p>
            <a:pPr marL="915987" lvl="1" indent="-514350">
              <a:buFont typeface="Arial" panose="020B0604020202020204" pitchFamily="34" charset="0"/>
              <a:buChar char="•"/>
            </a:pPr>
            <a:r>
              <a:rPr lang="zh-CN" altLang="en-US" dirty="0" smtClean="0">
                <a:solidFill>
                  <a:srgbClr val="002060"/>
                </a:solidFill>
                <a:latin typeface="+mn-ea"/>
              </a:rPr>
              <a:t>基于</a:t>
            </a:r>
            <a:r>
              <a:rPr lang="zh-CN" altLang="en-US" dirty="0" smtClean="0">
                <a:solidFill>
                  <a:srgbClr val="C00000"/>
                </a:solidFill>
                <a:latin typeface="+mn-ea"/>
              </a:rPr>
              <a:t>流</a:t>
            </a:r>
            <a:r>
              <a:rPr lang="zh-CN" altLang="en-US" dirty="0" smtClean="0">
                <a:solidFill>
                  <a:srgbClr val="002060"/>
                </a:solidFill>
                <a:latin typeface="+mn-ea"/>
              </a:rPr>
              <a:t>的流量异常检测方法</a:t>
            </a:r>
            <a:endParaRPr lang="en-US" altLang="zh-CN" dirty="0" smtClean="0">
              <a:solidFill>
                <a:srgbClr val="002060"/>
              </a:solidFill>
              <a:latin typeface="+mn-ea"/>
            </a:endParaRPr>
          </a:p>
          <a:p>
            <a:pPr marL="915987" lvl="1" indent="-514350">
              <a:buFont typeface="Arial" panose="020B0604020202020204" pitchFamily="34" charset="0"/>
              <a:buChar char="•"/>
            </a:pPr>
            <a:r>
              <a:rPr lang="zh-CN" altLang="en-US" dirty="0" smtClean="0">
                <a:solidFill>
                  <a:srgbClr val="002060"/>
                </a:solidFill>
                <a:latin typeface="+mn-ea"/>
              </a:rPr>
              <a:t>基于</a:t>
            </a:r>
            <a:r>
              <a:rPr lang="zh-CN" altLang="en-US" dirty="0" smtClean="0">
                <a:solidFill>
                  <a:srgbClr val="C00000"/>
                </a:solidFill>
                <a:latin typeface="+mn-ea"/>
              </a:rPr>
              <a:t>分布式计算</a:t>
            </a:r>
            <a:r>
              <a:rPr lang="zh-CN" altLang="en-US" dirty="0" smtClean="0">
                <a:solidFill>
                  <a:srgbClr val="002060"/>
                </a:solidFill>
                <a:latin typeface="+mn-ea"/>
              </a:rPr>
              <a:t>的流量异常检测方法</a:t>
            </a:r>
            <a:endParaRPr lang="en-US" altLang="zh-CN" dirty="0" smtClean="0">
              <a:solidFill>
                <a:srgbClr val="002060"/>
              </a:solidFill>
              <a:latin typeface="+mn-ea"/>
            </a:endParaRPr>
          </a:p>
        </p:txBody>
      </p:sp>
    </p:spTree>
    <p:extLst>
      <p:ext uri="{BB962C8B-B14F-4D97-AF65-F5344CB8AC3E}">
        <p14:creationId xmlns:p14="http://schemas.microsoft.com/office/powerpoint/2010/main" val="751347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目录</a:t>
            </a:r>
          </a:p>
        </p:txBody>
      </p:sp>
      <p:sp>
        <p:nvSpPr>
          <p:cNvPr id="3" name="内容占位符 2"/>
          <p:cNvSpPr>
            <a:spLocks noGrp="1"/>
          </p:cNvSpPr>
          <p:nvPr>
            <p:ph sz="quarter" idx="13"/>
          </p:nvPr>
        </p:nvSpPr>
        <p:spPr>
          <a:xfrm>
            <a:off x="628650" y="2226468"/>
            <a:ext cx="8407846" cy="4082851"/>
          </a:xfrm>
        </p:spPr>
        <p:txBody>
          <a:bodyPr>
            <a:normAutofit/>
          </a:bodyPr>
          <a:lstStyle/>
          <a:p>
            <a:pPr marL="681037" indent="-571500">
              <a:buFont typeface="+mj-ea"/>
              <a:buAutoNum type="ea1JpnChsDbPeriod"/>
            </a:pPr>
            <a:r>
              <a:rPr lang="zh-CN" altLang="en-US" sz="2600" dirty="0" smtClean="0"/>
              <a:t>研究</a:t>
            </a:r>
            <a:r>
              <a:rPr lang="zh-CN" altLang="en-US" sz="2600" dirty="0"/>
              <a:t>背景和意义</a:t>
            </a:r>
            <a:endParaRPr lang="en-US" altLang="zh-CN" sz="2600" dirty="0"/>
          </a:p>
          <a:p>
            <a:pPr marL="681037" indent="-571500">
              <a:buFont typeface="+mj-ea"/>
              <a:buAutoNum type="ea1JpnChsDbPeriod"/>
            </a:pPr>
            <a:r>
              <a:rPr lang="zh-CN" altLang="en-US" sz="2600" dirty="0" smtClean="0"/>
              <a:t>国内外</a:t>
            </a:r>
            <a:r>
              <a:rPr lang="zh-CN" altLang="en-US" sz="2600" dirty="0"/>
              <a:t>研究现状</a:t>
            </a:r>
            <a:endParaRPr lang="en-US" altLang="zh-CN" sz="2600" dirty="0"/>
          </a:p>
          <a:p>
            <a:pPr marL="681037" indent="-571500">
              <a:buFont typeface="+mj-ea"/>
              <a:buAutoNum type="ea1JpnChsDbPeriod"/>
            </a:pPr>
            <a:r>
              <a:rPr lang="zh-CN" altLang="en-US" sz="2600" dirty="0" smtClean="0"/>
              <a:t>基于</a:t>
            </a:r>
            <a:r>
              <a:rPr lang="zh-CN" altLang="en-US" sz="2600" dirty="0"/>
              <a:t>分布式计算的流量异常检测模型</a:t>
            </a:r>
            <a:endParaRPr lang="en-US" altLang="zh-CN" sz="2600" dirty="0"/>
          </a:p>
          <a:p>
            <a:pPr marL="681037" indent="-571500">
              <a:buFont typeface="+mj-ea"/>
              <a:buAutoNum type="ea1JpnChsDbPeriod"/>
            </a:pPr>
            <a:r>
              <a:rPr lang="zh-CN" altLang="en-US" sz="2600" dirty="0" smtClean="0"/>
              <a:t>双参数</a:t>
            </a:r>
            <a:r>
              <a:rPr lang="en-US" altLang="zh-CN" sz="2600" dirty="0" err="1" smtClean="0"/>
              <a:t>Tsallis</a:t>
            </a:r>
            <a:r>
              <a:rPr lang="zh-CN" altLang="en-US" sz="2600" dirty="0" smtClean="0"/>
              <a:t>熵及其</a:t>
            </a:r>
            <a:r>
              <a:rPr lang="zh-CN" altLang="en-US" sz="2600" dirty="0"/>
              <a:t>流量异常检测方法</a:t>
            </a:r>
            <a:endParaRPr lang="en-US" altLang="zh-CN" sz="2600" dirty="0"/>
          </a:p>
          <a:p>
            <a:pPr marL="681037" indent="-571500">
              <a:buFont typeface="+mj-ea"/>
              <a:buAutoNum type="ea1JpnChsDbPeriod"/>
            </a:pPr>
            <a:r>
              <a:rPr lang="zh-CN" altLang="en-US" sz="2600" dirty="0" smtClean="0"/>
              <a:t>可调节分段熵及其</a:t>
            </a:r>
            <a:r>
              <a:rPr lang="zh-CN" altLang="en-US" sz="2600" dirty="0"/>
              <a:t>流量异常检测方法</a:t>
            </a:r>
            <a:endParaRPr lang="en-US" altLang="zh-CN" sz="2600" dirty="0"/>
          </a:p>
          <a:p>
            <a:pPr marL="681037" indent="-571500">
              <a:buFont typeface="+mj-ea"/>
              <a:buAutoNum type="ea1JpnChsDbPeriod"/>
            </a:pPr>
            <a:r>
              <a:rPr lang="zh-CN" altLang="en-US" sz="2600" dirty="0" smtClean="0"/>
              <a:t>有效流特征实例对及其</a:t>
            </a:r>
            <a:r>
              <a:rPr lang="zh-CN" altLang="en-US" sz="2600" dirty="0"/>
              <a:t>流量异常检测和分类</a:t>
            </a:r>
            <a:r>
              <a:rPr lang="zh-CN" altLang="en-US" sz="2600" dirty="0" smtClean="0"/>
              <a:t>方法</a:t>
            </a:r>
            <a:endParaRPr lang="en-US" altLang="zh-CN" sz="2600" dirty="0"/>
          </a:p>
          <a:p>
            <a:pPr marL="681037" indent="-571500">
              <a:buFont typeface="+mj-ea"/>
              <a:buAutoNum type="ea1JpnChsDbPeriod"/>
            </a:pPr>
            <a:r>
              <a:rPr lang="zh-CN" altLang="en-US" sz="2600" dirty="0" smtClean="0"/>
              <a:t>基于分布式计算的</a:t>
            </a:r>
            <a:r>
              <a:rPr lang="zh-CN" altLang="en-US" sz="2600" dirty="0"/>
              <a:t>流量异常检测和分类</a:t>
            </a:r>
            <a:r>
              <a:rPr lang="zh-CN" altLang="en-US" sz="2600" dirty="0" smtClean="0"/>
              <a:t>系统</a:t>
            </a:r>
            <a:endParaRPr lang="en-US" altLang="zh-CN" sz="2600" dirty="0" smtClean="0"/>
          </a:p>
          <a:p>
            <a:pPr marL="681037" indent="-571500">
              <a:buFont typeface="+mj-ea"/>
              <a:buAutoNum type="ea1JpnChsDbPeriod"/>
            </a:pPr>
            <a:r>
              <a:rPr lang="zh-CN" altLang="en-US" sz="2600" dirty="0" smtClean="0"/>
              <a:t>结论与展望</a:t>
            </a:r>
            <a:endParaRPr lang="en-US" altLang="zh-CN" sz="2600" dirty="0"/>
          </a:p>
        </p:txBody>
      </p:sp>
    </p:spTree>
    <p:extLst>
      <p:ext uri="{BB962C8B-B14F-4D97-AF65-F5344CB8AC3E}">
        <p14:creationId xmlns:p14="http://schemas.microsoft.com/office/powerpoint/2010/main" val="1862084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626" y="476672"/>
            <a:ext cx="8229600" cy="1066800"/>
          </a:xfrm>
        </p:spPr>
        <p:txBody>
          <a:bodyPr/>
          <a:lstStyle/>
          <a:p>
            <a:pPr algn="ctr"/>
            <a:r>
              <a:rPr lang="zh-CN" altLang="en-US" b="1" dirty="0" smtClean="0"/>
              <a:t>网络流量异常检测</a:t>
            </a:r>
            <a:r>
              <a:rPr lang="zh-CN" altLang="en-US" b="1" dirty="0"/>
              <a:t>方法</a:t>
            </a:r>
            <a:endParaRPr lang="en-US" altLang="zh-CN" b="1" dirty="0"/>
          </a:p>
        </p:txBody>
      </p:sp>
      <p:graphicFrame>
        <p:nvGraphicFramePr>
          <p:cNvPr id="3" name="表格 2"/>
          <p:cNvGraphicFramePr>
            <a:graphicFrameLocks noGrp="1"/>
          </p:cNvGraphicFramePr>
          <p:nvPr>
            <p:extLst>
              <p:ext uri="{D42A27DB-BD31-4B8C-83A1-F6EECF244321}">
                <p14:modId xmlns:p14="http://schemas.microsoft.com/office/powerpoint/2010/main" val="3564048433"/>
              </p:ext>
            </p:extLst>
          </p:nvPr>
        </p:nvGraphicFramePr>
        <p:xfrm>
          <a:off x="1043608" y="2348880"/>
          <a:ext cx="6984776" cy="3856023"/>
        </p:xfrm>
        <a:graphic>
          <a:graphicData uri="http://schemas.openxmlformats.org/drawingml/2006/table">
            <a:tbl>
              <a:tblPr firstRow="1" bandRow="1">
                <a:tableStyleId>{5C22544A-7EE6-4342-B048-85BDC9FD1C3A}</a:tableStyleId>
              </a:tblPr>
              <a:tblGrid>
                <a:gridCol w="1746194">
                  <a:extLst>
                    <a:ext uri="{9D8B030D-6E8A-4147-A177-3AD203B41FA5}">
                      <a16:colId xmlns:a16="http://schemas.microsoft.com/office/drawing/2014/main" val="1704519711"/>
                    </a:ext>
                  </a:extLst>
                </a:gridCol>
                <a:gridCol w="1746194">
                  <a:extLst>
                    <a:ext uri="{9D8B030D-6E8A-4147-A177-3AD203B41FA5}">
                      <a16:colId xmlns:a16="http://schemas.microsoft.com/office/drawing/2014/main" val="1074561766"/>
                    </a:ext>
                  </a:extLst>
                </a:gridCol>
                <a:gridCol w="1746194">
                  <a:extLst>
                    <a:ext uri="{9D8B030D-6E8A-4147-A177-3AD203B41FA5}">
                      <a16:colId xmlns:a16="http://schemas.microsoft.com/office/drawing/2014/main" val="2371250446"/>
                    </a:ext>
                  </a:extLst>
                </a:gridCol>
                <a:gridCol w="1746194">
                  <a:extLst>
                    <a:ext uri="{9D8B030D-6E8A-4147-A177-3AD203B41FA5}">
                      <a16:colId xmlns:a16="http://schemas.microsoft.com/office/drawing/2014/main" val="4108531683"/>
                    </a:ext>
                  </a:extLst>
                </a:gridCol>
              </a:tblGrid>
              <a:tr h="428447">
                <a:tc>
                  <a:txBody>
                    <a:bodyPr/>
                    <a:lstStyle/>
                    <a:p>
                      <a:pPr algn="ctr"/>
                      <a:r>
                        <a:rPr lang="zh-CN" altLang="en-US" dirty="0" smtClean="0"/>
                        <a:t>统计分析</a:t>
                      </a:r>
                      <a:endParaRPr lang="zh-CN" altLang="en-US" dirty="0"/>
                    </a:p>
                  </a:txBody>
                  <a:tcPr anchor="ctr"/>
                </a:tc>
                <a:tc>
                  <a:txBody>
                    <a:bodyPr/>
                    <a:lstStyle/>
                    <a:p>
                      <a:pPr algn="ctr"/>
                      <a:r>
                        <a:rPr lang="zh-CN" altLang="en-US" dirty="0" smtClean="0"/>
                        <a:t>分类</a:t>
                      </a:r>
                      <a:endParaRPr lang="zh-CN" altLang="en-US" dirty="0"/>
                    </a:p>
                  </a:txBody>
                  <a:tcPr anchor="ctr"/>
                </a:tc>
                <a:tc>
                  <a:txBody>
                    <a:bodyPr/>
                    <a:lstStyle/>
                    <a:p>
                      <a:pPr algn="ctr"/>
                      <a:r>
                        <a:rPr lang="zh-CN" altLang="en-US" dirty="0" smtClean="0"/>
                        <a:t>聚类</a:t>
                      </a:r>
                      <a:endParaRPr lang="zh-CN" altLang="en-US" dirty="0"/>
                    </a:p>
                  </a:txBody>
                  <a:tcPr anchor="ctr"/>
                </a:tc>
                <a:tc>
                  <a:txBody>
                    <a:bodyPr/>
                    <a:lstStyle/>
                    <a:p>
                      <a:pPr algn="ctr"/>
                      <a:r>
                        <a:rPr lang="zh-CN" altLang="en-US" dirty="0" smtClean="0"/>
                        <a:t>机器学习</a:t>
                      </a:r>
                      <a:endParaRPr lang="zh-CN" altLang="en-US" dirty="0"/>
                    </a:p>
                  </a:txBody>
                  <a:tcPr anchor="ctr"/>
                </a:tc>
                <a:extLst>
                  <a:ext uri="{0D108BD9-81ED-4DB2-BD59-A6C34878D82A}">
                    <a16:rowId xmlns:a16="http://schemas.microsoft.com/office/drawing/2014/main" val="4288117891"/>
                  </a:ext>
                </a:extLst>
              </a:tr>
              <a:tr h="428447">
                <a:tc>
                  <a:txBody>
                    <a:bodyPr/>
                    <a:lstStyle/>
                    <a:p>
                      <a:pPr algn="ctr"/>
                      <a:r>
                        <a:rPr lang="zh-CN" altLang="en-US" dirty="0" smtClean="0"/>
                        <a:t>方差分析</a:t>
                      </a:r>
                      <a:endParaRPr lang="zh-CN" altLang="en-US" dirty="0"/>
                    </a:p>
                  </a:txBody>
                  <a:tcPr anchor="ctr"/>
                </a:tc>
                <a:tc>
                  <a:txBody>
                    <a:bodyPr/>
                    <a:lstStyle/>
                    <a:p>
                      <a:pPr algn="ctr"/>
                      <a:r>
                        <a:rPr lang="zh-CN" altLang="en-US" dirty="0" smtClean="0"/>
                        <a:t>决策树</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K-Means</a:t>
                      </a:r>
                      <a:r>
                        <a:rPr lang="zh-CN" altLang="en-US" dirty="0" smtClean="0"/>
                        <a:t>聚类</a:t>
                      </a:r>
                    </a:p>
                  </a:txBody>
                  <a:tcPr anchor="ctr"/>
                </a:tc>
                <a:tc>
                  <a:txBody>
                    <a:bodyPr/>
                    <a:lstStyle/>
                    <a:p>
                      <a:pPr algn="ctr"/>
                      <a:r>
                        <a:rPr lang="zh-CN" altLang="en-US" dirty="0" smtClean="0"/>
                        <a:t>线性回归</a:t>
                      </a:r>
                      <a:endParaRPr lang="zh-CN" altLang="en-US" dirty="0"/>
                    </a:p>
                  </a:txBody>
                  <a:tcPr anchor="ctr"/>
                </a:tc>
                <a:extLst>
                  <a:ext uri="{0D108BD9-81ED-4DB2-BD59-A6C34878D82A}">
                    <a16:rowId xmlns:a16="http://schemas.microsoft.com/office/drawing/2014/main" val="3111459185"/>
                  </a:ext>
                </a:extLst>
              </a:tr>
              <a:tr h="428447">
                <a:tc>
                  <a:txBody>
                    <a:bodyPr/>
                    <a:lstStyle/>
                    <a:p>
                      <a:pPr algn="ctr"/>
                      <a:r>
                        <a:rPr lang="zh-CN" altLang="en-US" dirty="0" smtClean="0"/>
                        <a:t>时间序列分析</a:t>
                      </a:r>
                      <a:endParaRPr lang="zh-CN" altLang="en-US" dirty="0"/>
                    </a:p>
                  </a:txBody>
                  <a:tcPr anchor="ctr"/>
                </a:tc>
                <a:tc>
                  <a:txBody>
                    <a:bodyPr/>
                    <a:lstStyle/>
                    <a:p>
                      <a:pPr algn="ctr"/>
                      <a:r>
                        <a:rPr lang="en-US" altLang="zh-CN" dirty="0" smtClean="0"/>
                        <a:t>K-Means</a:t>
                      </a:r>
                      <a:endParaRPr lang="zh-CN" altLang="en-US" dirty="0"/>
                    </a:p>
                  </a:txBody>
                  <a:tcPr anchor="ctr"/>
                </a:tc>
                <a:tc>
                  <a:txBody>
                    <a:bodyPr/>
                    <a:lstStyle/>
                    <a:p>
                      <a:pPr algn="ctr"/>
                      <a:r>
                        <a:rPr lang="zh-CN" altLang="en-US" dirty="0" smtClean="0"/>
                        <a:t>层次聚类</a:t>
                      </a:r>
                      <a:endParaRPr lang="zh-CN" altLang="en-US" dirty="0"/>
                    </a:p>
                  </a:txBody>
                  <a:tcPr anchor="ctr"/>
                </a:tc>
                <a:tc>
                  <a:txBody>
                    <a:bodyPr/>
                    <a:lstStyle/>
                    <a:p>
                      <a:pPr algn="ctr"/>
                      <a:r>
                        <a:rPr lang="zh-CN" altLang="en-US" dirty="0" smtClean="0"/>
                        <a:t>逻辑回归</a:t>
                      </a:r>
                      <a:endParaRPr lang="zh-CN" altLang="en-US" dirty="0"/>
                    </a:p>
                  </a:txBody>
                  <a:tcPr anchor="ctr"/>
                </a:tc>
                <a:extLst>
                  <a:ext uri="{0D108BD9-81ED-4DB2-BD59-A6C34878D82A}">
                    <a16:rowId xmlns:a16="http://schemas.microsoft.com/office/drawing/2014/main" val="2128681707"/>
                  </a:ext>
                </a:extLst>
              </a:tr>
              <a:tr h="428447">
                <a:tc>
                  <a:txBody>
                    <a:bodyPr/>
                    <a:lstStyle/>
                    <a:p>
                      <a:pPr algn="ctr"/>
                      <a:r>
                        <a:rPr lang="en-US" altLang="zh-CN" dirty="0" smtClean="0"/>
                        <a:t>PCA</a:t>
                      </a:r>
                    </a:p>
                  </a:txBody>
                  <a:tcPr anchor="ctr"/>
                </a:tc>
                <a:tc>
                  <a:txBody>
                    <a:bodyPr/>
                    <a:lstStyle/>
                    <a:p>
                      <a:pPr algn="ctr"/>
                      <a:r>
                        <a:rPr lang="en-US" altLang="zh-CN" dirty="0" smtClean="0"/>
                        <a:t>K-NN</a:t>
                      </a:r>
                      <a:endParaRPr lang="zh-CN" altLang="en-US" dirty="0"/>
                    </a:p>
                  </a:txBody>
                  <a:tcPr anchor="ctr"/>
                </a:tc>
                <a:tc>
                  <a:txBody>
                    <a:bodyPr/>
                    <a:lstStyle/>
                    <a:p>
                      <a:pPr algn="ctr"/>
                      <a:r>
                        <a:rPr lang="en-US" altLang="zh-CN" dirty="0" smtClean="0"/>
                        <a:t>SOM</a:t>
                      </a:r>
                      <a:r>
                        <a:rPr lang="zh-CN" altLang="en-US" dirty="0" smtClean="0"/>
                        <a:t>聚类</a:t>
                      </a:r>
                      <a:endParaRPr lang="zh-CN" altLang="en-US" dirty="0"/>
                    </a:p>
                  </a:txBody>
                  <a:tcPr anchor="ctr"/>
                </a:tc>
                <a:tc>
                  <a:txBody>
                    <a:bodyPr/>
                    <a:lstStyle/>
                    <a:p>
                      <a:pPr algn="ctr"/>
                      <a:r>
                        <a:rPr lang="zh-CN" altLang="en-US" dirty="0" smtClean="0"/>
                        <a:t>决策树</a:t>
                      </a:r>
                      <a:endParaRPr lang="zh-CN" altLang="en-US" dirty="0"/>
                    </a:p>
                  </a:txBody>
                  <a:tcPr anchor="ctr"/>
                </a:tc>
                <a:extLst>
                  <a:ext uri="{0D108BD9-81ED-4DB2-BD59-A6C34878D82A}">
                    <a16:rowId xmlns:a16="http://schemas.microsoft.com/office/drawing/2014/main" val="144765200"/>
                  </a:ext>
                </a:extLst>
              </a:tr>
              <a:tr h="428447">
                <a:tc>
                  <a:txBody>
                    <a:bodyPr/>
                    <a:lstStyle/>
                    <a:p>
                      <a:pPr algn="ctr"/>
                      <a:r>
                        <a:rPr lang="zh-CN" altLang="en-US" dirty="0" smtClean="0"/>
                        <a:t>马尔可夫过程</a:t>
                      </a:r>
                      <a:endParaRPr lang="zh-CN" altLang="en-US" dirty="0"/>
                    </a:p>
                  </a:txBody>
                  <a:tcPr anchor="ctr"/>
                </a:tc>
                <a:tc>
                  <a:txBody>
                    <a:bodyPr/>
                    <a:lstStyle/>
                    <a:p>
                      <a:pPr algn="ctr"/>
                      <a:r>
                        <a:rPr lang="en-US" altLang="zh-CN" dirty="0" smtClean="0"/>
                        <a:t>SVM</a:t>
                      </a:r>
                      <a:endParaRPr lang="zh-CN" altLang="en-US" dirty="0"/>
                    </a:p>
                  </a:txBody>
                  <a:tcPr anchor="ctr"/>
                </a:tc>
                <a:tc>
                  <a:txBody>
                    <a:bodyPr/>
                    <a:lstStyle/>
                    <a:p>
                      <a:pPr algn="ctr"/>
                      <a:r>
                        <a:rPr lang="en-US" altLang="zh-CN" dirty="0" smtClean="0"/>
                        <a:t>FCM</a:t>
                      </a:r>
                      <a:r>
                        <a:rPr lang="zh-CN" altLang="en-US" dirty="0" smtClean="0"/>
                        <a:t>聚类</a:t>
                      </a:r>
                      <a:endParaRPr lang="zh-CN" altLang="en-US" dirty="0"/>
                    </a:p>
                  </a:txBody>
                  <a:tcPr anchor="ctr"/>
                </a:tc>
                <a:tc>
                  <a:txBody>
                    <a:bodyPr/>
                    <a:lstStyle/>
                    <a:p>
                      <a:pPr algn="ctr"/>
                      <a:r>
                        <a:rPr lang="en-US" altLang="zh-CN" dirty="0" smtClean="0"/>
                        <a:t>SVM</a:t>
                      </a:r>
                      <a:endParaRPr lang="zh-CN" altLang="en-US" dirty="0"/>
                    </a:p>
                  </a:txBody>
                  <a:tcPr anchor="ctr"/>
                </a:tc>
                <a:extLst>
                  <a:ext uri="{0D108BD9-81ED-4DB2-BD59-A6C34878D82A}">
                    <a16:rowId xmlns:a16="http://schemas.microsoft.com/office/drawing/2014/main" val="4273431480"/>
                  </a:ext>
                </a:extLst>
              </a:tr>
              <a:tr h="428447">
                <a:tc>
                  <a:txBody>
                    <a:bodyPr/>
                    <a:lstStyle/>
                    <a:p>
                      <a:pPr algn="ctr"/>
                      <a:endParaRPr lang="zh-CN" altLang="en-US"/>
                    </a:p>
                  </a:txBody>
                  <a:tcPr anchor="ctr"/>
                </a:tc>
                <a:tc>
                  <a:txBody>
                    <a:bodyPr/>
                    <a:lstStyle/>
                    <a:p>
                      <a:pPr algn="ctr"/>
                      <a:r>
                        <a:rPr lang="zh-CN" altLang="en-US" dirty="0" smtClean="0"/>
                        <a:t>贝叶斯</a:t>
                      </a:r>
                      <a:endParaRPr lang="zh-CN" altLang="en-US" dirty="0"/>
                    </a:p>
                  </a:txBody>
                  <a:tcPr anchor="ctr"/>
                </a:tc>
                <a:tc>
                  <a:txBody>
                    <a:bodyPr/>
                    <a:lstStyle/>
                    <a:p>
                      <a:pPr algn="ctr"/>
                      <a:endParaRPr lang="zh-CN" altLang="en-US"/>
                    </a:p>
                  </a:txBody>
                  <a:tcPr anchor="ctr"/>
                </a:tc>
                <a:tc>
                  <a:txBody>
                    <a:bodyPr/>
                    <a:lstStyle/>
                    <a:p>
                      <a:pPr algn="ctr"/>
                      <a:r>
                        <a:rPr lang="zh-CN" altLang="en-US" dirty="0" smtClean="0"/>
                        <a:t>贝叶斯</a:t>
                      </a:r>
                      <a:endParaRPr lang="zh-CN" altLang="en-US" dirty="0"/>
                    </a:p>
                  </a:txBody>
                  <a:tcPr anchor="ctr"/>
                </a:tc>
                <a:extLst>
                  <a:ext uri="{0D108BD9-81ED-4DB2-BD59-A6C34878D82A}">
                    <a16:rowId xmlns:a16="http://schemas.microsoft.com/office/drawing/2014/main" val="2550899410"/>
                  </a:ext>
                </a:extLst>
              </a:tr>
              <a:tr h="428447">
                <a:tc>
                  <a:txBody>
                    <a:bodyPr/>
                    <a:lstStyle/>
                    <a:p>
                      <a:pPr algn="ctr"/>
                      <a:endParaRPr lang="zh-CN" altLang="en-US"/>
                    </a:p>
                  </a:txBody>
                  <a:tcPr anchor="ctr"/>
                </a:tc>
                <a:tc>
                  <a:txBody>
                    <a:bodyPr/>
                    <a:lstStyle/>
                    <a:p>
                      <a:pPr algn="ctr"/>
                      <a:r>
                        <a:rPr lang="zh-CN" altLang="en-US" dirty="0" smtClean="0"/>
                        <a:t>关联规则</a:t>
                      </a:r>
                      <a:endParaRPr lang="zh-CN" altLang="en-US" dirty="0"/>
                    </a:p>
                  </a:txBody>
                  <a:tcPr anchor="ctr"/>
                </a:tc>
                <a:tc>
                  <a:txBody>
                    <a:bodyPr/>
                    <a:lstStyle/>
                    <a:p>
                      <a:pPr algn="ctr"/>
                      <a:endParaRPr lang="zh-CN" altLang="en-US"/>
                    </a:p>
                  </a:txBody>
                  <a:tcPr anchor="ctr"/>
                </a:tc>
                <a:tc>
                  <a:txBody>
                    <a:bodyPr/>
                    <a:lstStyle/>
                    <a:p>
                      <a:pPr algn="ctr"/>
                      <a:r>
                        <a:rPr lang="en-US" altLang="zh-CN" dirty="0" smtClean="0"/>
                        <a:t>K-Means</a:t>
                      </a:r>
                      <a:endParaRPr lang="zh-CN" altLang="en-US" dirty="0"/>
                    </a:p>
                  </a:txBody>
                  <a:tcPr anchor="ctr"/>
                </a:tc>
                <a:extLst>
                  <a:ext uri="{0D108BD9-81ED-4DB2-BD59-A6C34878D82A}">
                    <a16:rowId xmlns:a16="http://schemas.microsoft.com/office/drawing/2014/main" val="3619359027"/>
                  </a:ext>
                </a:extLst>
              </a:tr>
              <a:tr h="428447">
                <a:tc>
                  <a:txBody>
                    <a:bodyPr/>
                    <a:lstStyle/>
                    <a:p>
                      <a:pPr algn="ctr"/>
                      <a:endParaRPr lang="zh-CN" altLang="en-US"/>
                    </a:p>
                  </a:txBody>
                  <a:tcPr anchor="ctr"/>
                </a:tc>
                <a:tc>
                  <a:txBody>
                    <a:bodyPr/>
                    <a:lstStyle/>
                    <a:p>
                      <a:pPr algn="ctr"/>
                      <a:r>
                        <a:rPr lang="zh-CN" altLang="en-US" dirty="0" smtClean="0"/>
                        <a:t>人工神经网络</a:t>
                      </a:r>
                      <a:endParaRPr lang="zh-CN" altLang="en-US" dirty="0"/>
                    </a:p>
                  </a:txBody>
                  <a:tcPr anchor="ctr"/>
                </a:tc>
                <a:tc>
                  <a:txBody>
                    <a:bodyPr/>
                    <a:lstStyle/>
                    <a:p>
                      <a:pPr algn="ctr"/>
                      <a:endParaRPr lang="zh-CN" altLang="en-US"/>
                    </a:p>
                  </a:txBody>
                  <a:tcPr anchor="ctr"/>
                </a:tc>
                <a:tc>
                  <a:txBody>
                    <a:bodyPr/>
                    <a:lstStyle/>
                    <a:p>
                      <a:pPr algn="ctr"/>
                      <a:r>
                        <a:rPr lang="en-US" altLang="zh-CN" dirty="0" smtClean="0"/>
                        <a:t>K-NN</a:t>
                      </a:r>
                      <a:endParaRPr lang="zh-CN" altLang="en-US" dirty="0"/>
                    </a:p>
                  </a:txBody>
                  <a:tcPr anchor="ctr"/>
                </a:tc>
                <a:extLst>
                  <a:ext uri="{0D108BD9-81ED-4DB2-BD59-A6C34878D82A}">
                    <a16:rowId xmlns:a16="http://schemas.microsoft.com/office/drawing/2014/main" val="1615378751"/>
                  </a:ext>
                </a:extLst>
              </a:tr>
              <a:tr h="428447">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r>
                        <a:rPr lang="zh-CN" altLang="en-US" dirty="0" smtClean="0"/>
                        <a:t>随机森林</a:t>
                      </a:r>
                      <a:endParaRPr lang="zh-CN" altLang="en-US" dirty="0"/>
                    </a:p>
                  </a:txBody>
                  <a:tcPr anchor="ctr"/>
                </a:tc>
                <a:extLst>
                  <a:ext uri="{0D108BD9-81ED-4DB2-BD59-A6C34878D82A}">
                    <a16:rowId xmlns:a16="http://schemas.microsoft.com/office/drawing/2014/main" val="1425239963"/>
                  </a:ext>
                </a:extLst>
              </a:tr>
            </a:tbl>
          </a:graphicData>
        </a:graphic>
      </p:graphicFrame>
      <p:sp>
        <p:nvSpPr>
          <p:cNvPr id="4" name="文本框 3"/>
          <p:cNvSpPr txBox="1"/>
          <p:nvPr/>
        </p:nvSpPr>
        <p:spPr>
          <a:xfrm>
            <a:off x="1014251" y="6353403"/>
            <a:ext cx="4349837" cy="400110"/>
          </a:xfrm>
          <a:prstGeom prst="rect">
            <a:avLst/>
          </a:prstGeom>
          <a:noFill/>
        </p:spPr>
        <p:txBody>
          <a:bodyPr wrap="square" rtlCol="0">
            <a:spAutoFit/>
          </a:bodyPr>
          <a:lstStyle/>
          <a:p>
            <a:r>
              <a:rPr lang="zh-CN" altLang="en-US" sz="2000" b="1" dirty="0" smtClean="0">
                <a:solidFill>
                  <a:schemeClr val="accent6">
                    <a:lumMod val="50000"/>
                  </a:schemeClr>
                </a:solidFill>
              </a:rPr>
              <a:t>机器学习常采用分类算法和聚类</a:t>
            </a:r>
            <a:r>
              <a:rPr lang="zh-CN" altLang="en-US" sz="2000" b="1" dirty="0">
                <a:solidFill>
                  <a:schemeClr val="accent6">
                    <a:lumMod val="50000"/>
                  </a:schemeClr>
                </a:solidFill>
              </a:rPr>
              <a:t>算法</a:t>
            </a:r>
          </a:p>
        </p:txBody>
      </p:sp>
      <p:sp>
        <p:nvSpPr>
          <p:cNvPr id="7" name="内容占位符 2"/>
          <p:cNvSpPr>
            <a:spLocks noGrp="1"/>
          </p:cNvSpPr>
          <p:nvPr>
            <p:ph sz="quarter" idx="13"/>
          </p:nvPr>
        </p:nvSpPr>
        <p:spPr>
          <a:xfrm>
            <a:off x="628650" y="1654785"/>
            <a:ext cx="7886700" cy="622087"/>
          </a:xfrm>
        </p:spPr>
        <p:txBody>
          <a:bodyPr>
            <a:normAutofit/>
          </a:bodyPr>
          <a:lstStyle/>
          <a:p>
            <a:pPr marL="109537" indent="0">
              <a:buNone/>
            </a:pPr>
            <a:r>
              <a:rPr lang="zh-CN" altLang="en-US" b="1" dirty="0" smtClean="0">
                <a:solidFill>
                  <a:schemeClr val="accent6">
                    <a:lumMod val="50000"/>
                  </a:schemeClr>
                </a:solidFill>
                <a:latin typeface="+mn-ea"/>
              </a:rPr>
              <a:t>基于流数据的异常检测常用</a:t>
            </a:r>
            <a:r>
              <a:rPr lang="zh-CN" altLang="en-US" b="1" dirty="0">
                <a:solidFill>
                  <a:schemeClr val="accent6">
                    <a:lumMod val="50000"/>
                  </a:schemeClr>
                </a:solidFill>
                <a:latin typeface="+mn-ea"/>
              </a:rPr>
              <a:t>检测算法</a:t>
            </a:r>
            <a:endParaRPr lang="en-US" altLang="zh-CN" b="1" dirty="0">
              <a:solidFill>
                <a:schemeClr val="accent6">
                  <a:lumMod val="50000"/>
                </a:schemeClr>
              </a:solidFill>
              <a:latin typeface="+mn-ea"/>
            </a:endParaRPr>
          </a:p>
          <a:p>
            <a:endParaRPr lang="en-US" altLang="zh-CN" sz="2100" dirty="0"/>
          </a:p>
        </p:txBody>
      </p:sp>
    </p:spTree>
    <p:extLst>
      <p:ext uri="{BB962C8B-B14F-4D97-AF65-F5344CB8AC3E}">
        <p14:creationId xmlns:p14="http://schemas.microsoft.com/office/powerpoint/2010/main" val="2628390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25760" y="1350832"/>
            <a:ext cx="7886700" cy="5246519"/>
          </a:xfrm>
        </p:spPr>
        <p:txBody>
          <a:bodyPr>
            <a:normAutofit/>
          </a:bodyPr>
          <a:lstStyle/>
          <a:p>
            <a:pPr marL="171450" lvl="1">
              <a:spcBef>
                <a:spcPts val="750"/>
              </a:spcBef>
            </a:pPr>
            <a:r>
              <a:rPr lang="zh-CN" altLang="en-US" sz="2800" b="1" dirty="0" smtClean="0">
                <a:solidFill>
                  <a:schemeClr val="accent6">
                    <a:lumMod val="75000"/>
                  </a:schemeClr>
                </a:solidFill>
                <a:latin typeface="+mn-ea"/>
              </a:rPr>
              <a:t>基于分布式计算的网络流量异常检测方法</a:t>
            </a:r>
            <a:endParaRPr lang="en-US" altLang="zh-CN" sz="2800" b="1" dirty="0">
              <a:solidFill>
                <a:schemeClr val="accent6">
                  <a:lumMod val="75000"/>
                </a:schemeClr>
              </a:solidFill>
              <a:latin typeface="+mn-ea"/>
            </a:endParaRPr>
          </a:p>
          <a:p>
            <a:pPr marL="514350" lvl="2">
              <a:spcBef>
                <a:spcPts val="750"/>
              </a:spcBef>
            </a:pPr>
            <a:r>
              <a:rPr lang="zh-CN" altLang="en-US" dirty="0">
                <a:solidFill>
                  <a:schemeClr val="accent6">
                    <a:lumMod val="75000"/>
                  </a:schemeClr>
                </a:solidFill>
              </a:rPr>
              <a:t>基于</a:t>
            </a:r>
            <a:r>
              <a:rPr lang="en-US" altLang="zh-CN" dirty="0">
                <a:solidFill>
                  <a:schemeClr val="accent6">
                    <a:lumMod val="75000"/>
                  </a:schemeClr>
                </a:solidFill>
              </a:rPr>
              <a:t>Hadoop</a:t>
            </a:r>
            <a:r>
              <a:rPr lang="zh-CN" altLang="en-US" dirty="0">
                <a:solidFill>
                  <a:schemeClr val="accent6">
                    <a:lumMod val="75000"/>
                  </a:schemeClr>
                </a:solidFill>
              </a:rPr>
              <a:t>的异常检测</a:t>
            </a:r>
            <a:endParaRPr lang="en-US" altLang="zh-CN" dirty="0">
              <a:solidFill>
                <a:schemeClr val="accent6">
                  <a:lumMod val="75000"/>
                </a:schemeClr>
              </a:solidFill>
            </a:endParaRPr>
          </a:p>
          <a:p>
            <a:pPr marL="857250" lvl="3">
              <a:spcBef>
                <a:spcPts val="750"/>
              </a:spcBef>
            </a:pPr>
            <a:r>
              <a:rPr lang="zh-CN" altLang="en-US" sz="1650" dirty="0" smtClean="0"/>
              <a:t>基于计数值的统计分析方法</a:t>
            </a:r>
            <a:r>
              <a:rPr lang="en-US" altLang="zh-CN" sz="1650" dirty="0" err="1" smtClean="0">
                <a:solidFill>
                  <a:srgbClr val="C00000"/>
                </a:solidFill>
              </a:rPr>
              <a:t>Hashdoop</a:t>
            </a:r>
            <a:r>
              <a:rPr lang="en-US" altLang="zh-CN" sz="1650" dirty="0" smtClean="0">
                <a:solidFill>
                  <a:srgbClr val="C00000"/>
                </a:solidFill>
              </a:rPr>
              <a:t>[INFOCOM 14]</a:t>
            </a:r>
            <a:endParaRPr lang="en-US" altLang="zh-CN" sz="1650" dirty="0">
              <a:solidFill>
                <a:srgbClr val="C00000"/>
              </a:solidFill>
            </a:endParaRPr>
          </a:p>
          <a:p>
            <a:pPr marL="857250" lvl="3">
              <a:spcBef>
                <a:spcPts val="750"/>
              </a:spcBef>
            </a:pPr>
            <a:r>
              <a:rPr lang="zh-CN" altLang="en-US" sz="1650" dirty="0"/>
              <a:t>基于熵</a:t>
            </a:r>
            <a:r>
              <a:rPr lang="zh-CN" altLang="en-US" sz="1650" dirty="0" smtClean="0"/>
              <a:t>的统计分析方法 </a:t>
            </a:r>
            <a:r>
              <a:rPr lang="en-US" altLang="zh-CN" sz="1650" dirty="0" smtClean="0">
                <a:solidFill>
                  <a:srgbClr val="C00000"/>
                </a:solidFill>
              </a:rPr>
              <a:t>Song</a:t>
            </a:r>
            <a:r>
              <a:rPr lang="en-US" altLang="zh-CN" sz="1650" dirty="0">
                <a:solidFill>
                  <a:srgbClr val="C00000"/>
                </a:solidFill>
              </a:rPr>
              <a:t>[</a:t>
            </a:r>
            <a:r>
              <a:rPr lang="en-US" altLang="zh-CN" sz="1650" dirty="0" smtClean="0">
                <a:solidFill>
                  <a:srgbClr val="C00000"/>
                </a:solidFill>
              </a:rPr>
              <a:t>IJSA 14]</a:t>
            </a:r>
            <a:endParaRPr lang="en-US" altLang="zh-CN" sz="1650" dirty="0">
              <a:solidFill>
                <a:srgbClr val="C00000"/>
              </a:solidFill>
            </a:endParaRPr>
          </a:p>
          <a:p>
            <a:pPr marL="857250" lvl="3">
              <a:spcBef>
                <a:spcPts val="750"/>
              </a:spcBef>
            </a:pPr>
            <a:r>
              <a:rPr lang="zh-CN" altLang="en-US" sz="1650" dirty="0" smtClean="0"/>
              <a:t>决策树分类方法</a:t>
            </a:r>
            <a:r>
              <a:rPr lang="en-US" altLang="zh-CN" sz="1650" dirty="0" err="1">
                <a:solidFill>
                  <a:srgbClr val="C00000"/>
                </a:solidFill>
              </a:rPr>
              <a:t>Mukund</a:t>
            </a:r>
            <a:r>
              <a:rPr lang="en-US" altLang="zh-CN" sz="1650" dirty="0">
                <a:solidFill>
                  <a:srgbClr val="C00000"/>
                </a:solidFill>
              </a:rPr>
              <a:t>[I</a:t>
            </a:r>
            <a:r>
              <a:rPr lang="en-US" altLang="zh-CN" sz="1650" dirty="0" smtClean="0">
                <a:solidFill>
                  <a:srgbClr val="C00000"/>
                </a:solidFill>
              </a:rPr>
              <a:t>CACCI 16]</a:t>
            </a:r>
          </a:p>
          <a:p>
            <a:pPr marL="857250" lvl="3">
              <a:spcBef>
                <a:spcPts val="750"/>
              </a:spcBef>
            </a:pPr>
            <a:r>
              <a:rPr lang="zh-CN" altLang="en-US" sz="1650" dirty="0"/>
              <a:t>分层</a:t>
            </a:r>
            <a:r>
              <a:rPr lang="zh-CN" altLang="en-US" sz="1650" dirty="0" smtClean="0"/>
              <a:t>聚类</a:t>
            </a:r>
            <a:r>
              <a:rPr lang="en-US" altLang="zh-CN" sz="1650" dirty="0">
                <a:solidFill>
                  <a:srgbClr val="C00000"/>
                </a:solidFill>
              </a:rPr>
              <a:t>Yu[</a:t>
            </a:r>
            <a:r>
              <a:rPr lang="en-US" altLang="zh-CN" sz="1650" dirty="0" smtClean="0">
                <a:solidFill>
                  <a:srgbClr val="C00000"/>
                </a:solidFill>
              </a:rPr>
              <a:t>CACC 13]</a:t>
            </a:r>
          </a:p>
          <a:p>
            <a:pPr marL="857250" lvl="3">
              <a:spcBef>
                <a:spcPts val="750"/>
              </a:spcBef>
            </a:pPr>
            <a:r>
              <a:rPr lang="zh-CN" altLang="en-US" sz="1650" dirty="0" smtClean="0"/>
              <a:t>贝叶斯分类</a:t>
            </a:r>
            <a:r>
              <a:rPr lang="en-US" altLang="zh-CN" sz="1650" dirty="0" err="1" smtClean="0">
                <a:solidFill>
                  <a:srgbClr val="C00000"/>
                </a:solidFill>
              </a:rPr>
              <a:t>Veetil</a:t>
            </a:r>
            <a:r>
              <a:rPr lang="en-US" altLang="zh-CN" sz="1650" dirty="0" smtClean="0">
                <a:solidFill>
                  <a:srgbClr val="C00000"/>
                </a:solidFill>
              </a:rPr>
              <a:t>[DCSI 13]</a:t>
            </a:r>
            <a:endParaRPr lang="en-US" altLang="zh-CN" sz="1650" dirty="0">
              <a:solidFill>
                <a:srgbClr val="C00000"/>
              </a:solidFill>
            </a:endParaRPr>
          </a:p>
          <a:p>
            <a:pPr marL="514350" lvl="2">
              <a:spcBef>
                <a:spcPts val="750"/>
              </a:spcBef>
            </a:pPr>
            <a:r>
              <a:rPr lang="zh-CN" altLang="en-US" dirty="0">
                <a:solidFill>
                  <a:schemeClr val="accent6">
                    <a:lumMod val="75000"/>
                  </a:schemeClr>
                </a:solidFill>
              </a:rPr>
              <a:t>基于</a:t>
            </a:r>
            <a:r>
              <a:rPr lang="en-US" altLang="zh-CN" dirty="0">
                <a:solidFill>
                  <a:schemeClr val="accent6">
                    <a:lumMod val="75000"/>
                  </a:schemeClr>
                </a:solidFill>
              </a:rPr>
              <a:t>Spark</a:t>
            </a:r>
            <a:r>
              <a:rPr lang="zh-CN" altLang="en-US" dirty="0">
                <a:solidFill>
                  <a:schemeClr val="accent6">
                    <a:lumMod val="75000"/>
                  </a:schemeClr>
                </a:solidFill>
              </a:rPr>
              <a:t>的异常检测</a:t>
            </a:r>
            <a:endParaRPr lang="en-US" altLang="zh-CN" dirty="0">
              <a:solidFill>
                <a:schemeClr val="accent6">
                  <a:lumMod val="75000"/>
                </a:schemeClr>
              </a:solidFill>
            </a:endParaRPr>
          </a:p>
          <a:p>
            <a:pPr marL="857250" lvl="3">
              <a:spcBef>
                <a:spcPts val="750"/>
              </a:spcBef>
            </a:pPr>
            <a:r>
              <a:rPr lang="zh-CN" altLang="en-US" sz="1650" dirty="0"/>
              <a:t>基于熵</a:t>
            </a:r>
            <a:r>
              <a:rPr lang="zh-CN" altLang="en-US" sz="1650" dirty="0" smtClean="0"/>
              <a:t>的分类方法</a:t>
            </a:r>
            <a:r>
              <a:rPr lang="en-US" altLang="zh-CN" sz="1650" dirty="0" err="1">
                <a:solidFill>
                  <a:srgbClr val="C00000"/>
                </a:solidFill>
              </a:rPr>
              <a:t>Rettig</a:t>
            </a:r>
            <a:r>
              <a:rPr lang="en-US" altLang="zh-CN" sz="1650" dirty="0" smtClean="0">
                <a:solidFill>
                  <a:srgbClr val="C00000"/>
                </a:solidFill>
              </a:rPr>
              <a:t>[Big </a:t>
            </a:r>
            <a:r>
              <a:rPr lang="en-US" altLang="zh-CN" sz="1650" dirty="0">
                <a:solidFill>
                  <a:srgbClr val="C00000"/>
                </a:solidFill>
              </a:rPr>
              <a:t>D</a:t>
            </a:r>
            <a:r>
              <a:rPr lang="en-US" altLang="zh-CN" sz="1650" dirty="0" smtClean="0">
                <a:solidFill>
                  <a:srgbClr val="C00000"/>
                </a:solidFill>
              </a:rPr>
              <a:t>ata 15]</a:t>
            </a:r>
            <a:endParaRPr lang="en-US" altLang="zh-CN" sz="1650" dirty="0">
              <a:solidFill>
                <a:srgbClr val="C00000"/>
              </a:solidFill>
            </a:endParaRPr>
          </a:p>
          <a:p>
            <a:pPr marL="857250" lvl="3">
              <a:spcBef>
                <a:spcPts val="750"/>
              </a:spcBef>
            </a:pPr>
            <a:r>
              <a:rPr lang="zh-CN" altLang="en-US" sz="1650" dirty="0" smtClean="0"/>
              <a:t>基于相对熵</a:t>
            </a:r>
            <a:r>
              <a:rPr lang="zh-CN" altLang="en-US" sz="1650" dirty="0"/>
              <a:t>的</a:t>
            </a:r>
            <a:r>
              <a:rPr lang="zh-CN" altLang="en-US" sz="1650" dirty="0" smtClean="0"/>
              <a:t>聚类方法</a:t>
            </a:r>
            <a:r>
              <a:rPr lang="en-US" altLang="zh-CN" sz="1650" dirty="0" err="1">
                <a:solidFill>
                  <a:srgbClr val="C00000"/>
                </a:solidFill>
              </a:rPr>
              <a:t>Solaimani</a:t>
            </a:r>
            <a:r>
              <a:rPr lang="en-US" altLang="zh-CN" sz="1650" dirty="0">
                <a:solidFill>
                  <a:srgbClr val="C00000"/>
                </a:solidFill>
              </a:rPr>
              <a:t>[</a:t>
            </a:r>
            <a:r>
              <a:rPr lang="en-US" altLang="zh-CN" sz="1650" dirty="0" smtClean="0">
                <a:solidFill>
                  <a:srgbClr val="C00000"/>
                </a:solidFill>
              </a:rPr>
              <a:t>CICS 14]</a:t>
            </a:r>
          </a:p>
          <a:p>
            <a:pPr marL="857250" lvl="3">
              <a:spcBef>
                <a:spcPts val="750"/>
              </a:spcBef>
            </a:pPr>
            <a:r>
              <a:rPr lang="en-US" altLang="zh-CN" sz="1650" dirty="0" smtClean="0"/>
              <a:t>K-Means</a:t>
            </a:r>
            <a:r>
              <a:rPr lang="zh-CN" altLang="en-US" sz="1650" dirty="0" smtClean="0"/>
              <a:t>聚类方法</a:t>
            </a:r>
            <a:r>
              <a:rPr lang="en-US" altLang="zh-CN" sz="1650" dirty="0" err="1"/>
              <a:t>Kumari</a:t>
            </a:r>
            <a:r>
              <a:rPr lang="en-US" altLang="zh-CN" sz="1650" dirty="0" smtClean="0">
                <a:solidFill>
                  <a:srgbClr val="C00000"/>
                </a:solidFill>
              </a:rPr>
              <a:t>[RAIT 16]</a:t>
            </a:r>
            <a:endParaRPr lang="en-US" altLang="zh-CN" sz="1650" dirty="0">
              <a:solidFill>
                <a:srgbClr val="C00000"/>
              </a:solidFill>
            </a:endParaRPr>
          </a:p>
          <a:p>
            <a:pPr marL="857250" lvl="3">
              <a:spcBef>
                <a:spcPts val="750"/>
              </a:spcBef>
            </a:pPr>
            <a:r>
              <a:rPr lang="zh-CN" altLang="en-US" sz="1650" dirty="0" smtClean="0"/>
              <a:t>基于</a:t>
            </a:r>
            <a:r>
              <a:rPr lang="en-US" altLang="zh-CN" sz="1650" dirty="0" smtClean="0"/>
              <a:t>5</a:t>
            </a:r>
            <a:r>
              <a:rPr lang="zh-CN" altLang="en-US" sz="1650" dirty="0" smtClean="0"/>
              <a:t>种</a:t>
            </a:r>
            <a:r>
              <a:rPr lang="zh-CN" altLang="en-US" sz="1650" dirty="0"/>
              <a:t>机器学习算法</a:t>
            </a:r>
            <a:r>
              <a:rPr lang="en-US" altLang="zh-CN" sz="1650" dirty="0" err="1">
                <a:solidFill>
                  <a:srgbClr val="C00000"/>
                </a:solidFill>
              </a:rPr>
              <a:t>Kumari</a:t>
            </a:r>
            <a:r>
              <a:rPr lang="en-US" altLang="zh-CN" sz="1650" dirty="0">
                <a:solidFill>
                  <a:srgbClr val="C00000"/>
                </a:solidFill>
              </a:rPr>
              <a:t> [ICCSP 16]</a:t>
            </a:r>
          </a:p>
          <a:p>
            <a:pPr marL="857250" lvl="3">
              <a:spcBef>
                <a:spcPts val="750"/>
              </a:spcBef>
            </a:pPr>
            <a:r>
              <a:rPr lang="zh-CN" altLang="en-US" sz="1650" dirty="0" smtClean="0"/>
              <a:t>基于神经网络分类方法</a:t>
            </a:r>
            <a:r>
              <a:rPr lang="en-US" altLang="zh-CN" sz="1650" dirty="0">
                <a:solidFill>
                  <a:srgbClr val="C00000"/>
                </a:solidFill>
              </a:rPr>
              <a:t>Hsieh[I</a:t>
            </a:r>
            <a:r>
              <a:rPr lang="en-US" altLang="zh-CN" sz="1650" dirty="0" smtClean="0">
                <a:solidFill>
                  <a:srgbClr val="C00000"/>
                </a:solidFill>
              </a:rPr>
              <a:t>CASI 16]</a:t>
            </a:r>
            <a:endParaRPr lang="en-US" altLang="zh-CN" sz="1650" dirty="0">
              <a:solidFill>
                <a:srgbClr val="C00000"/>
              </a:solidFill>
            </a:endParaRPr>
          </a:p>
        </p:txBody>
      </p:sp>
      <p:sp>
        <p:nvSpPr>
          <p:cNvPr id="5" name="标题 1"/>
          <p:cNvSpPr>
            <a:spLocks noGrp="1"/>
          </p:cNvSpPr>
          <p:nvPr>
            <p:ph type="title"/>
          </p:nvPr>
        </p:nvSpPr>
        <p:spPr>
          <a:xfrm>
            <a:off x="454310" y="404664"/>
            <a:ext cx="8229600" cy="936104"/>
          </a:xfrm>
        </p:spPr>
        <p:txBody>
          <a:bodyPr/>
          <a:lstStyle/>
          <a:p>
            <a:pPr algn="ctr"/>
            <a:r>
              <a:rPr lang="zh-CN" altLang="en-US" b="1" dirty="0"/>
              <a:t>文献综述</a:t>
            </a:r>
            <a:endParaRPr lang="en-US" altLang="zh-CN" dirty="0"/>
          </a:p>
        </p:txBody>
      </p:sp>
      <p:sp>
        <p:nvSpPr>
          <p:cNvPr id="6" name="文本框 5"/>
          <p:cNvSpPr txBox="1"/>
          <p:nvPr/>
        </p:nvSpPr>
        <p:spPr>
          <a:xfrm>
            <a:off x="6300192" y="3271334"/>
            <a:ext cx="2212268" cy="1405513"/>
          </a:xfrm>
          <a:prstGeom prst="rect">
            <a:avLst/>
          </a:prstGeom>
          <a:noFill/>
        </p:spPr>
        <p:txBody>
          <a:bodyPr wrap="square" rtlCol="0">
            <a:spAutoFit/>
          </a:bodyPr>
          <a:lstStyle/>
          <a:p>
            <a:pPr marL="457200" lvl="3" indent="-457200">
              <a:spcBef>
                <a:spcPts val="750"/>
              </a:spcBef>
              <a:buFont typeface="+mj-ea"/>
              <a:buAutoNum type="circleNumDbPlain"/>
            </a:pPr>
            <a:r>
              <a:rPr lang="zh-CN" altLang="en-US" sz="2400" b="1" dirty="0" smtClean="0">
                <a:solidFill>
                  <a:srgbClr val="002060"/>
                </a:solidFill>
                <a:latin typeface="+mn-ea"/>
                <a:ea typeface="+mn-ea"/>
              </a:rPr>
              <a:t>统计分析法</a:t>
            </a:r>
            <a:endParaRPr lang="en-US" altLang="zh-CN" sz="2400" b="1" dirty="0" smtClean="0">
              <a:solidFill>
                <a:srgbClr val="002060"/>
              </a:solidFill>
              <a:latin typeface="+mn-ea"/>
              <a:ea typeface="+mn-ea"/>
            </a:endParaRPr>
          </a:p>
          <a:p>
            <a:pPr marL="457200" lvl="3" indent="-457200">
              <a:spcBef>
                <a:spcPts val="750"/>
              </a:spcBef>
              <a:buFont typeface="+mj-ea"/>
              <a:buAutoNum type="circleNumDbPlain"/>
            </a:pPr>
            <a:r>
              <a:rPr lang="zh-CN" altLang="en-US" sz="2400" b="1" dirty="0" smtClean="0">
                <a:solidFill>
                  <a:srgbClr val="002060"/>
                </a:solidFill>
                <a:latin typeface="+mn-ea"/>
                <a:ea typeface="+mn-ea"/>
              </a:rPr>
              <a:t>分类法</a:t>
            </a:r>
            <a:endParaRPr lang="en-US" altLang="zh-CN" sz="2400" b="1" dirty="0" smtClean="0">
              <a:solidFill>
                <a:srgbClr val="002060"/>
              </a:solidFill>
              <a:latin typeface="+mn-ea"/>
              <a:ea typeface="+mn-ea"/>
            </a:endParaRPr>
          </a:p>
          <a:p>
            <a:pPr marL="457200" lvl="3" indent="-457200">
              <a:spcBef>
                <a:spcPts val="750"/>
              </a:spcBef>
              <a:buFont typeface="+mj-ea"/>
              <a:buAutoNum type="circleNumDbPlain"/>
            </a:pPr>
            <a:r>
              <a:rPr lang="zh-CN" altLang="en-US" sz="2400" b="1" dirty="0" smtClean="0">
                <a:solidFill>
                  <a:srgbClr val="002060"/>
                </a:solidFill>
                <a:latin typeface="+mn-ea"/>
                <a:ea typeface="+mn-ea"/>
              </a:rPr>
              <a:t>聚类法</a:t>
            </a:r>
            <a:endParaRPr lang="en-US" altLang="zh-CN" sz="2400" b="1" dirty="0">
              <a:solidFill>
                <a:srgbClr val="002060"/>
              </a:solidFill>
              <a:latin typeface="+mn-ea"/>
              <a:ea typeface="+mn-ea"/>
            </a:endParaRPr>
          </a:p>
        </p:txBody>
      </p:sp>
    </p:spTree>
    <p:extLst>
      <p:ext uri="{BB962C8B-B14F-4D97-AF65-F5344CB8AC3E}">
        <p14:creationId xmlns:p14="http://schemas.microsoft.com/office/powerpoint/2010/main" val="2343449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1066800"/>
          </a:xfrm>
        </p:spPr>
        <p:txBody>
          <a:bodyPr/>
          <a:lstStyle/>
          <a:p>
            <a:pPr algn="ctr"/>
            <a:r>
              <a:rPr lang="zh-CN" altLang="en-US" b="1" dirty="0" smtClean="0">
                <a:solidFill>
                  <a:schemeClr val="accent6">
                    <a:lumMod val="50000"/>
                  </a:schemeClr>
                </a:solidFill>
              </a:rPr>
              <a:t>本章总结</a:t>
            </a:r>
            <a:endParaRPr lang="en-US" altLang="zh-CN" b="1" dirty="0">
              <a:solidFill>
                <a:schemeClr val="accent6">
                  <a:lumMod val="50000"/>
                </a:schemeClr>
              </a:solidFill>
            </a:endParaRPr>
          </a:p>
        </p:txBody>
      </p:sp>
      <p:sp>
        <p:nvSpPr>
          <p:cNvPr id="3" name="内容占位符 2"/>
          <p:cNvSpPr>
            <a:spLocks noGrp="1"/>
          </p:cNvSpPr>
          <p:nvPr>
            <p:ph sz="quarter" idx="13"/>
          </p:nvPr>
        </p:nvSpPr>
        <p:spPr>
          <a:xfrm>
            <a:off x="628650" y="1549710"/>
            <a:ext cx="7886700" cy="5112568"/>
          </a:xfrm>
        </p:spPr>
        <p:txBody>
          <a:bodyPr>
            <a:normAutofit lnSpcReduction="10000"/>
          </a:bodyPr>
          <a:lstStyle/>
          <a:p>
            <a:pPr marL="171450" lvl="1">
              <a:spcBef>
                <a:spcPts val="750"/>
              </a:spcBef>
            </a:pPr>
            <a:r>
              <a:rPr lang="zh-CN" altLang="en-US" sz="2100" dirty="0"/>
              <a:t>基于分布式</a:t>
            </a:r>
            <a:r>
              <a:rPr lang="zh-CN" altLang="en-US" sz="2100" dirty="0" smtClean="0"/>
              <a:t>计算环境进行流量</a:t>
            </a:r>
            <a:r>
              <a:rPr lang="zh-CN" altLang="en-US" sz="2100" dirty="0"/>
              <a:t>检测的必要性</a:t>
            </a:r>
            <a:endParaRPr lang="en-US" altLang="zh-CN" sz="2100" dirty="0"/>
          </a:p>
          <a:p>
            <a:pPr marL="674688" lvl="2" indent="-457200">
              <a:spcBef>
                <a:spcPts val="750"/>
              </a:spcBef>
              <a:buFont typeface="+mj-ea"/>
              <a:buAutoNum type="circleNumDbPlain"/>
            </a:pPr>
            <a:r>
              <a:rPr lang="zh-CN" altLang="en-US" sz="1900" dirty="0" smtClean="0"/>
              <a:t>单机检测</a:t>
            </a:r>
            <a:r>
              <a:rPr lang="zh-CN" altLang="en-US" sz="1900" dirty="0"/>
              <a:t>模式不能满足对一个大的网络的流量</a:t>
            </a:r>
            <a:r>
              <a:rPr lang="zh-CN" altLang="en-US" sz="1900" dirty="0" smtClean="0"/>
              <a:t>检测需要</a:t>
            </a:r>
            <a:endParaRPr lang="en-US" altLang="zh-CN" sz="1900" dirty="0"/>
          </a:p>
          <a:p>
            <a:pPr marL="674688" lvl="2" indent="-457200">
              <a:spcBef>
                <a:spcPts val="750"/>
              </a:spcBef>
              <a:buFont typeface="+mj-ea"/>
              <a:buAutoNum type="circleNumDbPlain"/>
            </a:pPr>
            <a:r>
              <a:rPr lang="zh-CN" altLang="en-US" sz="1900" dirty="0"/>
              <a:t>流量的剧增急需使用分布式计算技术进行流量数据的处理</a:t>
            </a:r>
            <a:endParaRPr lang="en-US" altLang="zh-CN" sz="1900" dirty="0"/>
          </a:p>
          <a:p>
            <a:pPr marL="674688" lvl="2" indent="-457200">
              <a:spcBef>
                <a:spcPts val="750"/>
              </a:spcBef>
              <a:buFont typeface="+mj-ea"/>
              <a:buAutoNum type="circleNumDbPlain"/>
            </a:pPr>
            <a:r>
              <a:rPr lang="zh-CN" altLang="en-US" sz="1900" dirty="0"/>
              <a:t>分布式计算平台逐渐成熟，为海量数据的存储和处理创造了条件</a:t>
            </a:r>
            <a:endParaRPr lang="en-US" altLang="zh-CN" sz="1900" dirty="0"/>
          </a:p>
          <a:p>
            <a:pPr marL="171450" lvl="1">
              <a:spcBef>
                <a:spcPts val="750"/>
              </a:spcBef>
            </a:pPr>
            <a:r>
              <a:rPr lang="zh-CN" altLang="en-US" sz="2100" dirty="0" smtClean="0"/>
              <a:t>基于流数据检测的必要性（优势）</a:t>
            </a:r>
            <a:endParaRPr lang="en-US" altLang="zh-CN" sz="2100" dirty="0"/>
          </a:p>
          <a:p>
            <a:pPr marL="674688" lvl="2" indent="-457200">
              <a:spcBef>
                <a:spcPts val="750"/>
              </a:spcBef>
              <a:buFont typeface="+mj-ea"/>
              <a:buAutoNum type="circleNumDbPlain"/>
            </a:pPr>
            <a:r>
              <a:rPr lang="zh-CN" altLang="en-US" sz="1900" dirty="0" smtClean="0"/>
              <a:t>数据采集简单，被动接收数据，对网络正常运行几乎不产生影响</a:t>
            </a:r>
            <a:endParaRPr lang="en-US" altLang="zh-CN" sz="1900" dirty="0" smtClean="0"/>
          </a:p>
          <a:p>
            <a:pPr marL="674688" lvl="2" indent="-457200">
              <a:spcBef>
                <a:spcPts val="750"/>
              </a:spcBef>
              <a:buFont typeface="+mj-ea"/>
              <a:buAutoNum type="circleNumDbPlain"/>
            </a:pPr>
            <a:r>
              <a:rPr lang="zh-CN" altLang="en-US" sz="1900" dirty="0"/>
              <a:t>须处理的数据量相对较少，可以进行快速的检测</a:t>
            </a:r>
            <a:endParaRPr lang="en-US" altLang="zh-CN" sz="1900" dirty="0"/>
          </a:p>
          <a:p>
            <a:pPr marL="674688" lvl="2" indent="-457200">
              <a:spcBef>
                <a:spcPts val="750"/>
              </a:spcBef>
              <a:buFont typeface="+mj-ea"/>
              <a:buAutoNum type="circleNumDbPlain"/>
            </a:pPr>
            <a:r>
              <a:rPr lang="zh-CN" altLang="en-US" sz="1900" dirty="0" smtClean="0"/>
              <a:t>可以克服加密数据的对检测影响，是未来异常检测重要的研究方向</a:t>
            </a:r>
            <a:endParaRPr lang="en-US" altLang="zh-CN" sz="1900" dirty="0" smtClean="0"/>
          </a:p>
          <a:p>
            <a:pPr marL="674688" lvl="2" indent="-457200">
              <a:spcBef>
                <a:spcPts val="750"/>
              </a:spcBef>
              <a:buFont typeface="+mj-ea"/>
              <a:buAutoNum type="circleNumDbPlain"/>
            </a:pPr>
            <a:r>
              <a:rPr lang="zh-CN" altLang="en-US" sz="1900" dirty="0" smtClean="0"/>
              <a:t>可较快的发现对整个网络性能或者安全产生影响的异常流量</a:t>
            </a:r>
            <a:endParaRPr lang="en-US" altLang="zh-CN" sz="1900" dirty="0" smtClean="0"/>
          </a:p>
          <a:p>
            <a:pPr marL="171450" lvl="1">
              <a:spcBef>
                <a:spcPts val="750"/>
              </a:spcBef>
            </a:pPr>
            <a:r>
              <a:rPr lang="zh-CN" altLang="en-US" sz="2100" dirty="0" smtClean="0"/>
              <a:t>对流量</a:t>
            </a:r>
            <a:r>
              <a:rPr lang="zh-CN" altLang="en-US" sz="2100" dirty="0"/>
              <a:t>测度</a:t>
            </a:r>
            <a:r>
              <a:rPr lang="zh-CN" altLang="en-US" sz="2100" dirty="0" smtClean="0"/>
              <a:t>特征改进的必要性</a:t>
            </a:r>
            <a:endParaRPr lang="en-US" altLang="zh-CN" sz="2100" dirty="0"/>
          </a:p>
          <a:p>
            <a:pPr marL="674688" lvl="2" indent="-457200">
              <a:spcBef>
                <a:spcPts val="750"/>
              </a:spcBef>
              <a:buFont typeface="+mj-ea"/>
              <a:buAutoNum type="circleNumDbPlain"/>
            </a:pPr>
            <a:r>
              <a:rPr lang="zh-CN" altLang="en-US" sz="1900" dirty="0"/>
              <a:t>计数值和熵都适用于分布式计算</a:t>
            </a:r>
            <a:r>
              <a:rPr lang="zh-CN" altLang="en-US" sz="1900" dirty="0" smtClean="0"/>
              <a:t>平台</a:t>
            </a:r>
            <a:endParaRPr lang="en-US" altLang="zh-CN" sz="1900" dirty="0" smtClean="0"/>
          </a:p>
          <a:p>
            <a:pPr marL="674688" lvl="2" indent="-457200">
              <a:spcBef>
                <a:spcPts val="750"/>
              </a:spcBef>
              <a:buFont typeface="+mj-ea"/>
              <a:buAutoNum type="circleNumDbPlain"/>
            </a:pPr>
            <a:r>
              <a:rPr lang="zh-CN" altLang="en-US" sz="1900" dirty="0"/>
              <a:t>计数</a:t>
            </a:r>
            <a:r>
              <a:rPr lang="zh-CN" altLang="en-US" sz="1900" dirty="0" smtClean="0"/>
              <a:t>值和熵值作为流量测度特征还存在问题，有待改进</a:t>
            </a:r>
            <a:endParaRPr lang="en-US" altLang="zh-CN" sz="1900" dirty="0" smtClean="0"/>
          </a:p>
          <a:p>
            <a:pPr marL="674688" lvl="2" indent="-457200">
              <a:spcBef>
                <a:spcPts val="750"/>
              </a:spcBef>
              <a:buFont typeface="+mj-ea"/>
              <a:buAutoNum type="circleNumDbPlain"/>
            </a:pPr>
            <a:r>
              <a:rPr lang="zh-CN" altLang="en-US" sz="1900" dirty="0" smtClean="0"/>
              <a:t>改进流量测度特征影响范围较大，可被不同的检测算法所使用</a:t>
            </a:r>
            <a:endParaRPr lang="en-US" altLang="zh-CN" sz="1900" dirty="0"/>
          </a:p>
        </p:txBody>
      </p:sp>
    </p:spTree>
    <p:extLst>
      <p:ext uri="{BB962C8B-B14F-4D97-AF65-F5344CB8AC3E}">
        <p14:creationId xmlns:p14="http://schemas.microsoft.com/office/powerpoint/2010/main" val="3914761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959033" y="2060848"/>
            <a:ext cx="7225464" cy="3791050"/>
            <a:chOff x="1519308" y="2268455"/>
            <a:chExt cx="8584812" cy="4190636"/>
          </a:xfrm>
        </p:grpSpPr>
        <p:sp>
          <p:nvSpPr>
            <p:cNvPr id="25" name="矩形 24"/>
            <p:cNvSpPr/>
            <p:nvPr/>
          </p:nvSpPr>
          <p:spPr>
            <a:xfrm>
              <a:off x="2926080" y="2954633"/>
              <a:ext cx="880513" cy="3188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srgbClr val="002060"/>
                  </a:solidFill>
                </a:rPr>
                <a:t>基于分布式计算的</a:t>
              </a:r>
              <a:r>
                <a:rPr lang="zh-CN" altLang="en-US" sz="1500" dirty="0">
                  <a:solidFill>
                    <a:srgbClr val="002060"/>
                  </a:solidFill>
                </a:rPr>
                <a:t>网络流量异常检测</a:t>
              </a:r>
              <a:r>
                <a:rPr lang="zh-CN" altLang="en-US" sz="1500" b="1" dirty="0">
                  <a:solidFill>
                    <a:srgbClr val="C00000"/>
                  </a:solidFill>
                </a:rPr>
                <a:t>模型</a:t>
              </a:r>
            </a:p>
          </p:txBody>
        </p:sp>
        <p:sp>
          <p:nvSpPr>
            <p:cNvPr id="26" name="矩形 25"/>
            <p:cNvSpPr/>
            <p:nvPr/>
          </p:nvSpPr>
          <p:spPr>
            <a:xfrm>
              <a:off x="9254035" y="2954633"/>
              <a:ext cx="850085"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基于分布式计算的网络流量异常检测</a:t>
              </a:r>
              <a:r>
                <a:rPr lang="zh-CN" altLang="en-US" sz="1500" b="1" dirty="0">
                  <a:solidFill>
                    <a:srgbClr val="C00000"/>
                  </a:solidFill>
                </a:rPr>
                <a:t>系统</a:t>
              </a:r>
              <a:endParaRPr lang="zh-CN" altLang="en-US" sz="1500" dirty="0">
                <a:solidFill>
                  <a:srgbClr val="C00000"/>
                </a:solidFill>
              </a:endParaRPr>
            </a:p>
          </p:txBody>
        </p:sp>
        <p:cxnSp>
          <p:nvCxnSpPr>
            <p:cNvPr id="27" name="直接箭头连接符 26"/>
            <p:cNvCxnSpPr>
              <a:stCxn id="25" idx="3"/>
              <a:endCxn id="41" idx="1"/>
            </p:cNvCxnSpPr>
            <p:nvPr/>
          </p:nvCxnSpPr>
          <p:spPr>
            <a:xfrm flipV="1">
              <a:off x="3806593" y="3169115"/>
              <a:ext cx="1681094"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5" idx="3"/>
              <a:endCxn id="42" idx="1"/>
            </p:cNvCxnSpPr>
            <p:nvPr/>
          </p:nvCxnSpPr>
          <p:spPr>
            <a:xfrm flipV="1">
              <a:off x="3806593" y="4178196"/>
              <a:ext cx="1681092"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3"/>
              <a:endCxn id="38" idx="1"/>
            </p:cNvCxnSpPr>
            <p:nvPr/>
          </p:nvCxnSpPr>
          <p:spPr>
            <a:xfrm>
              <a:off x="3806593" y="4549097"/>
              <a:ext cx="1681092"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1" idx="3"/>
              <a:endCxn id="26" idx="1"/>
            </p:cNvCxnSpPr>
            <p:nvPr/>
          </p:nvCxnSpPr>
          <p:spPr>
            <a:xfrm>
              <a:off x="7457079" y="3169115"/>
              <a:ext cx="1796956"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2" idx="3"/>
              <a:endCxn id="26" idx="1"/>
            </p:cNvCxnSpPr>
            <p:nvPr/>
          </p:nvCxnSpPr>
          <p:spPr>
            <a:xfrm>
              <a:off x="7457079" y="4178196"/>
              <a:ext cx="1796956"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8" idx="3"/>
              <a:endCxn id="26" idx="1"/>
            </p:cNvCxnSpPr>
            <p:nvPr/>
          </p:nvCxnSpPr>
          <p:spPr>
            <a:xfrm flipV="1">
              <a:off x="7457079" y="4549097"/>
              <a:ext cx="1796956"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5" idx="2"/>
              <a:endCxn id="26" idx="2"/>
            </p:cNvCxnSpPr>
            <p:nvPr/>
          </p:nvCxnSpPr>
          <p:spPr>
            <a:xfrm rot="16200000" flipH="1">
              <a:off x="6522707" y="2987190"/>
              <a:ext cx="12700" cy="6312741"/>
            </a:xfrm>
            <a:prstGeom prst="bentConnector3">
              <a:avLst>
                <a:gd name="adj1" fmla="val 360000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334000" y="2268455"/>
              <a:ext cx="2270760" cy="2478769"/>
              <a:chOff x="5013960" y="2063523"/>
              <a:chExt cx="2270760" cy="2478769"/>
            </a:xfrm>
          </p:grpSpPr>
          <p:sp>
            <p:nvSpPr>
              <p:cNvPr id="41" name="矩形 40"/>
              <p:cNvSpPr/>
              <p:nvPr/>
            </p:nvSpPr>
            <p:spPr>
              <a:xfrm>
                <a:off x="5167647" y="2566821"/>
                <a:ext cx="1969392" cy="79472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DTE</a:t>
                </a:r>
                <a:r>
                  <a:rPr lang="zh-CN" altLang="en-US" sz="1500" dirty="0">
                    <a:solidFill>
                      <a:schemeClr val="tx1"/>
                    </a:solidFill>
                  </a:rPr>
                  <a:t>及其流量</a:t>
                </a:r>
                <a:endParaRPr lang="en-US" altLang="zh-CN" sz="1500" dirty="0">
                  <a:solidFill>
                    <a:schemeClr val="tx1"/>
                  </a:solidFill>
                </a:endParaRPr>
              </a:p>
              <a:p>
                <a:pPr algn="ctr"/>
                <a:r>
                  <a:rPr lang="zh-CN" altLang="en-US" sz="1500" dirty="0">
                    <a:solidFill>
                      <a:schemeClr val="tx1"/>
                    </a:solidFill>
                  </a:rPr>
                  <a:t>异常检测方法</a:t>
                </a:r>
              </a:p>
            </p:txBody>
          </p:sp>
          <p:sp>
            <p:nvSpPr>
              <p:cNvPr id="42" name="矩形 41"/>
              <p:cNvSpPr/>
              <p:nvPr/>
            </p:nvSpPr>
            <p:spPr>
              <a:xfrm>
                <a:off x="5167645" y="3591862"/>
                <a:ext cx="1969394" cy="76280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APE</a:t>
                </a:r>
                <a:r>
                  <a:rPr lang="zh-CN" altLang="en-US" sz="1500" dirty="0">
                    <a:solidFill>
                      <a:schemeClr val="tx1"/>
                    </a:solidFill>
                  </a:rPr>
                  <a:t>及其流量异常检测方法</a:t>
                </a:r>
              </a:p>
            </p:txBody>
          </p:sp>
          <p:sp>
            <p:nvSpPr>
              <p:cNvPr id="43" name="文本框 42"/>
              <p:cNvSpPr txBox="1"/>
              <p:nvPr/>
            </p:nvSpPr>
            <p:spPr>
              <a:xfrm>
                <a:off x="5323479" y="2091638"/>
                <a:ext cx="1813560" cy="430887"/>
              </a:xfrm>
              <a:prstGeom prst="rect">
                <a:avLst/>
              </a:prstGeom>
              <a:noFill/>
            </p:spPr>
            <p:txBody>
              <a:bodyPr wrap="square" rtlCol="0">
                <a:spAutoFit/>
              </a:bodyPr>
              <a:lstStyle/>
              <a:p>
                <a:r>
                  <a:rPr lang="zh-CN" altLang="en-US" sz="1500" dirty="0">
                    <a:solidFill>
                      <a:srgbClr val="00B0F0"/>
                    </a:solidFill>
                  </a:rPr>
                  <a:t>基于熵的方法</a:t>
                </a:r>
              </a:p>
            </p:txBody>
          </p:sp>
          <p:sp>
            <p:nvSpPr>
              <p:cNvPr id="44" name="矩形 43"/>
              <p:cNvSpPr/>
              <p:nvPr/>
            </p:nvSpPr>
            <p:spPr>
              <a:xfrm>
                <a:off x="5013960" y="2063523"/>
                <a:ext cx="2270760" cy="2478769"/>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grpSp>
        <p:grpSp>
          <p:nvGrpSpPr>
            <p:cNvPr id="35" name="组合 34"/>
            <p:cNvGrpSpPr/>
            <p:nvPr/>
          </p:nvGrpSpPr>
          <p:grpSpPr>
            <a:xfrm>
              <a:off x="5326877" y="4930497"/>
              <a:ext cx="2404357" cy="1528594"/>
              <a:chOff x="5006837" y="4436005"/>
              <a:chExt cx="2404357" cy="1528594"/>
            </a:xfrm>
          </p:grpSpPr>
          <p:sp>
            <p:nvSpPr>
              <p:cNvPr id="38" name="矩形 37"/>
              <p:cNvSpPr/>
              <p:nvPr/>
            </p:nvSpPr>
            <p:spPr>
              <a:xfrm>
                <a:off x="5167645" y="4880411"/>
                <a:ext cx="1969394" cy="9684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rgbClr val="C00000"/>
                    </a:solidFill>
                  </a:rPr>
                  <a:t>EFFIP</a:t>
                </a:r>
                <a:r>
                  <a:rPr lang="zh-CN" altLang="en-US" sz="1500" dirty="0" smtClean="0">
                    <a:solidFill>
                      <a:schemeClr val="tx1"/>
                    </a:solidFill>
                  </a:rPr>
                  <a:t>及其</a:t>
                </a:r>
                <a:r>
                  <a:rPr lang="zh-CN" altLang="en-US" sz="1500" dirty="0">
                    <a:solidFill>
                      <a:schemeClr val="tx1"/>
                    </a:solidFill>
                  </a:rPr>
                  <a:t>流量异常检测和分类方法</a:t>
                </a:r>
                <a:r>
                  <a:rPr lang="en-US" altLang="zh-CN" sz="1500" b="1" dirty="0">
                    <a:solidFill>
                      <a:srgbClr val="C00000"/>
                    </a:solidFill>
                  </a:rPr>
                  <a:t>CEFF</a:t>
                </a:r>
                <a:endParaRPr lang="zh-CN" altLang="en-US" sz="1500" dirty="0">
                  <a:solidFill>
                    <a:schemeClr val="tx1"/>
                  </a:solidFill>
                </a:endParaRPr>
              </a:p>
            </p:txBody>
          </p:sp>
          <p:sp>
            <p:nvSpPr>
              <p:cNvPr id="39" name="文本框 38"/>
              <p:cNvSpPr txBox="1"/>
              <p:nvPr/>
            </p:nvSpPr>
            <p:spPr>
              <a:xfrm>
                <a:off x="5006837" y="4454527"/>
                <a:ext cx="2404357" cy="430887"/>
              </a:xfrm>
              <a:prstGeom prst="rect">
                <a:avLst/>
              </a:prstGeom>
              <a:noFill/>
            </p:spPr>
            <p:txBody>
              <a:bodyPr wrap="square" rtlCol="0">
                <a:spAutoFit/>
              </a:bodyPr>
              <a:lstStyle/>
              <a:p>
                <a:r>
                  <a:rPr lang="zh-CN" altLang="en-US" sz="1500" dirty="0">
                    <a:solidFill>
                      <a:srgbClr val="00B0F0"/>
                    </a:solidFill>
                  </a:rPr>
                  <a:t>基于频繁项的方法</a:t>
                </a:r>
              </a:p>
            </p:txBody>
          </p:sp>
          <p:sp>
            <p:nvSpPr>
              <p:cNvPr id="40" name="矩形 39"/>
              <p:cNvSpPr/>
              <p:nvPr/>
            </p:nvSpPr>
            <p:spPr>
              <a:xfrm>
                <a:off x="5025617" y="4436005"/>
                <a:ext cx="2270760" cy="152859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6" name="矩形 35"/>
            <p:cNvSpPr/>
            <p:nvPr/>
          </p:nvSpPr>
          <p:spPr>
            <a:xfrm>
              <a:off x="1519308" y="2965133"/>
              <a:ext cx="604881"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国内外研究</a:t>
              </a:r>
              <a:r>
                <a:rPr lang="zh-CN" altLang="en-US" sz="1500" dirty="0">
                  <a:solidFill>
                    <a:srgbClr val="C00000"/>
                  </a:solidFill>
                </a:rPr>
                <a:t>现状</a:t>
              </a:r>
            </a:p>
          </p:txBody>
        </p:sp>
        <p:cxnSp>
          <p:nvCxnSpPr>
            <p:cNvPr id="37" name="直接箭头连接符 36"/>
            <p:cNvCxnSpPr>
              <a:stCxn id="36" idx="3"/>
              <a:endCxn id="25" idx="1"/>
            </p:cNvCxnSpPr>
            <p:nvPr/>
          </p:nvCxnSpPr>
          <p:spPr>
            <a:xfrm flipV="1">
              <a:off x="2124189" y="4549097"/>
              <a:ext cx="801891" cy="1050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标题 1"/>
          <p:cNvSpPr>
            <a:spLocks noGrp="1"/>
          </p:cNvSpPr>
          <p:nvPr>
            <p:ph type="title"/>
          </p:nvPr>
        </p:nvSpPr>
        <p:spPr>
          <a:xfrm>
            <a:off x="456965" y="548680"/>
            <a:ext cx="8229600" cy="1066800"/>
          </a:xfrm>
        </p:spPr>
        <p:txBody>
          <a:bodyPr>
            <a:noAutofit/>
          </a:bodyPr>
          <a:lstStyle/>
          <a:p>
            <a:r>
              <a:rPr lang="zh-CN" altLang="en-US" sz="3500" b="1" dirty="0" smtClean="0"/>
              <a:t>三、基于分布式计算的</a:t>
            </a:r>
            <a:r>
              <a:rPr lang="zh-CN" altLang="en-US" sz="3500" b="1" dirty="0"/>
              <a:t>流量异常检测模型</a:t>
            </a:r>
            <a:endParaRPr lang="en-US" altLang="zh-CN" sz="3500" b="1" dirty="0"/>
          </a:p>
        </p:txBody>
      </p:sp>
    </p:spTree>
    <p:extLst>
      <p:ext uri="{BB962C8B-B14F-4D97-AF65-F5344CB8AC3E}">
        <p14:creationId xmlns:p14="http://schemas.microsoft.com/office/powerpoint/2010/main" val="78805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548680"/>
            <a:ext cx="8229600" cy="1066800"/>
          </a:xfrm>
        </p:spPr>
        <p:txBody>
          <a:bodyPr>
            <a:noAutofit/>
          </a:bodyPr>
          <a:lstStyle/>
          <a:p>
            <a:r>
              <a:rPr lang="zh-CN" altLang="en-US" sz="3500" b="1" dirty="0" smtClean="0"/>
              <a:t>三、基于分布式计算的</a:t>
            </a:r>
            <a:r>
              <a:rPr lang="zh-CN" altLang="en-US" sz="3500" b="1" dirty="0"/>
              <a:t>流量异常检测模型</a:t>
            </a:r>
            <a:endParaRPr lang="en-US" altLang="zh-CN" sz="3500" b="1" dirty="0"/>
          </a:p>
        </p:txBody>
      </p:sp>
      <p:sp>
        <p:nvSpPr>
          <p:cNvPr id="3" name="内容占位符 2"/>
          <p:cNvSpPr>
            <a:spLocks noGrp="1"/>
          </p:cNvSpPr>
          <p:nvPr>
            <p:ph sz="quarter" idx="13"/>
          </p:nvPr>
        </p:nvSpPr>
        <p:spPr>
          <a:xfrm>
            <a:off x="685330" y="1988840"/>
            <a:ext cx="7772870" cy="4058899"/>
          </a:xfrm>
        </p:spPr>
        <p:txBody>
          <a:bodyPr>
            <a:normAutofit/>
          </a:bodyPr>
          <a:lstStyle/>
          <a:p>
            <a:pPr marL="439737" lvl="1" indent="-514350">
              <a:spcBef>
                <a:spcPts val="750"/>
              </a:spcBef>
              <a:buFont typeface="+mj-lt"/>
              <a:buAutoNum type="arabicPeriod"/>
            </a:pPr>
            <a:r>
              <a:rPr lang="zh-CN" altLang="en-US" sz="2800" dirty="0" smtClean="0">
                <a:solidFill>
                  <a:schemeClr val="accent6">
                    <a:lumMod val="50000"/>
                  </a:schemeClr>
                </a:solidFill>
                <a:latin typeface="+mn-ea"/>
              </a:rPr>
              <a:t>网络流量异常检测模型框架</a:t>
            </a:r>
            <a:endParaRPr lang="en-US" altLang="zh-CN" sz="2800" dirty="0" smtClean="0">
              <a:solidFill>
                <a:schemeClr val="accent6">
                  <a:lumMod val="50000"/>
                </a:schemeClr>
              </a:solidFill>
              <a:latin typeface="+mn-ea"/>
            </a:endParaRPr>
          </a:p>
          <a:p>
            <a:pPr marL="439737" lvl="1" indent="-514350">
              <a:spcBef>
                <a:spcPts val="750"/>
              </a:spcBef>
              <a:buFont typeface="+mj-lt"/>
              <a:buAutoNum type="arabicPeriod"/>
            </a:pPr>
            <a:r>
              <a:rPr lang="zh-CN" altLang="en-US" sz="2800" dirty="0" smtClean="0">
                <a:solidFill>
                  <a:schemeClr val="accent6">
                    <a:lumMod val="50000"/>
                  </a:schemeClr>
                </a:solidFill>
                <a:latin typeface="+mn-ea"/>
              </a:rPr>
              <a:t>流量测度特征的分布式计算模型</a:t>
            </a:r>
            <a:endParaRPr lang="en-US" altLang="zh-CN" sz="2800" dirty="0" smtClean="0">
              <a:solidFill>
                <a:schemeClr val="accent6">
                  <a:lumMod val="50000"/>
                </a:schemeClr>
              </a:solidFill>
              <a:latin typeface="+mn-ea"/>
            </a:endParaRPr>
          </a:p>
          <a:p>
            <a:pPr marL="439737" lvl="1" indent="-514350">
              <a:spcBef>
                <a:spcPts val="750"/>
              </a:spcBef>
              <a:buFont typeface="+mj-lt"/>
              <a:buAutoNum type="arabicPeriod"/>
            </a:pPr>
            <a:r>
              <a:rPr lang="zh-CN" altLang="en-US" sz="2800" dirty="0" smtClean="0">
                <a:solidFill>
                  <a:schemeClr val="accent6">
                    <a:lumMod val="50000"/>
                  </a:schemeClr>
                </a:solidFill>
                <a:latin typeface="+mn-ea"/>
              </a:rPr>
              <a:t>基于流量测度特征的异常检测模型</a:t>
            </a:r>
            <a:endParaRPr lang="en-US" altLang="zh-CN" sz="2800" dirty="0">
              <a:solidFill>
                <a:schemeClr val="accent6">
                  <a:lumMod val="50000"/>
                </a:schemeClr>
              </a:solidFill>
              <a:latin typeface="+mn-ea"/>
            </a:endParaRPr>
          </a:p>
        </p:txBody>
      </p:sp>
      <p:grpSp>
        <p:nvGrpSpPr>
          <p:cNvPr id="9" name="组合 8"/>
          <p:cNvGrpSpPr/>
          <p:nvPr/>
        </p:nvGrpSpPr>
        <p:grpSpPr>
          <a:xfrm>
            <a:off x="1745216" y="4324190"/>
            <a:ext cx="5707104" cy="1723549"/>
            <a:chOff x="1259632" y="4324190"/>
            <a:chExt cx="5707104" cy="1723549"/>
          </a:xfrm>
        </p:grpSpPr>
        <p:sp>
          <p:nvSpPr>
            <p:cNvPr id="5" name="文本框 4"/>
            <p:cNvSpPr txBox="1"/>
            <p:nvPr/>
          </p:nvSpPr>
          <p:spPr>
            <a:xfrm>
              <a:off x="1259632" y="4793376"/>
              <a:ext cx="1945332" cy="707886"/>
            </a:xfrm>
            <a:prstGeom prst="rect">
              <a:avLst/>
            </a:prstGeom>
            <a:noFill/>
          </p:spPr>
          <p:txBody>
            <a:bodyPr wrap="square" rtlCol="0">
              <a:spAutoFit/>
            </a:bodyPr>
            <a:lstStyle/>
            <a:p>
              <a:pPr marL="0" lvl="1">
                <a:spcBef>
                  <a:spcPts val="750"/>
                </a:spcBef>
              </a:pPr>
              <a:r>
                <a:rPr lang="zh-CN" altLang="en-US" sz="2000" dirty="0">
                  <a:solidFill>
                    <a:srgbClr val="002060"/>
                  </a:solidFill>
                  <a:latin typeface="+mn-ea"/>
                </a:rPr>
                <a:t>网络流量异常检测模型框架</a:t>
              </a:r>
              <a:endParaRPr lang="en-US" altLang="zh-CN" sz="2000" dirty="0">
                <a:solidFill>
                  <a:srgbClr val="002060"/>
                </a:solidFill>
                <a:latin typeface="+mn-ea"/>
              </a:endParaRPr>
            </a:p>
          </p:txBody>
        </p:sp>
        <p:sp>
          <p:nvSpPr>
            <p:cNvPr id="6" name="左大括号 5"/>
            <p:cNvSpPr/>
            <p:nvPr/>
          </p:nvSpPr>
          <p:spPr>
            <a:xfrm>
              <a:off x="3275856" y="4324190"/>
              <a:ext cx="1152598" cy="17235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4624244" y="4324190"/>
              <a:ext cx="2342492" cy="707886"/>
            </a:xfrm>
            <a:prstGeom prst="rect">
              <a:avLst/>
            </a:prstGeom>
            <a:noFill/>
          </p:spPr>
          <p:txBody>
            <a:bodyPr wrap="square" rtlCol="0">
              <a:spAutoFit/>
            </a:bodyPr>
            <a:lstStyle/>
            <a:p>
              <a:pPr marL="0" lvl="1">
                <a:spcBef>
                  <a:spcPts val="750"/>
                </a:spcBef>
              </a:pPr>
              <a:r>
                <a:rPr lang="zh-CN" altLang="en-US" sz="2000" dirty="0">
                  <a:solidFill>
                    <a:srgbClr val="002060"/>
                  </a:solidFill>
                  <a:latin typeface="+mn-ea"/>
                </a:rPr>
                <a:t>流量测度特征的分布式计算模型</a:t>
              </a:r>
              <a:endParaRPr lang="en-US" altLang="zh-CN" sz="2000" dirty="0">
                <a:solidFill>
                  <a:srgbClr val="002060"/>
                </a:solidFill>
                <a:latin typeface="+mn-ea"/>
              </a:endParaRPr>
            </a:p>
          </p:txBody>
        </p:sp>
        <p:sp>
          <p:nvSpPr>
            <p:cNvPr id="8" name="文本框 7"/>
            <p:cNvSpPr txBox="1"/>
            <p:nvPr/>
          </p:nvSpPr>
          <p:spPr>
            <a:xfrm>
              <a:off x="4624244" y="5318927"/>
              <a:ext cx="2270484" cy="707886"/>
            </a:xfrm>
            <a:prstGeom prst="rect">
              <a:avLst/>
            </a:prstGeom>
            <a:noFill/>
          </p:spPr>
          <p:txBody>
            <a:bodyPr wrap="square" rtlCol="0">
              <a:spAutoFit/>
            </a:bodyPr>
            <a:lstStyle/>
            <a:p>
              <a:pPr marL="0" lvl="1">
                <a:spcBef>
                  <a:spcPts val="750"/>
                </a:spcBef>
              </a:pPr>
              <a:r>
                <a:rPr lang="zh-CN" altLang="en-US" sz="2000" dirty="0">
                  <a:solidFill>
                    <a:srgbClr val="002060"/>
                  </a:solidFill>
                  <a:latin typeface="+mn-ea"/>
                </a:rPr>
                <a:t>基于流量测度特征的异常检测模型</a:t>
              </a:r>
              <a:endParaRPr lang="en-US" altLang="zh-CN" sz="2000" dirty="0">
                <a:solidFill>
                  <a:srgbClr val="002060"/>
                </a:solidFill>
                <a:latin typeface="+mn-ea"/>
              </a:endParaRPr>
            </a:p>
          </p:txBody>
        </p:sp>
      </p:grpSp>
    </p:spTree>
    <p:extLst>
      <p:ext uri="{BB962C8B-B14F-4D97-AF65-F5344CB8AC3E}">
        <p14:creationId xmlns:p14="http://schemas.microsoft.com/office/powerpoint/2010/main" val="2789486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1076200" y="1340768"/>
            <a:ext cx="7029450" cy="5400675"/>
          </a:xfrm>
          <a:prstGeom prst="rect">
            <a:avLst/>
          </a:prstGeom>
        </p:spPr>
      </p:pic>
      <p:sp>
        <p:nvSpPr>
          <p:cNvPr id="59" name="标题 1"/>
          <p:cNvSpPr>
            <a:spLocks noGrp="1"/>
          </p:cNvSpPr>
          <p:nvPr>
            <p:ph type="title"/>
          </p:nvPr>
        </p:nvSpPr>
        <p:spPr>
          <a:xfrm>
            <a:off x="476125" y="404664"/>
            <a:ext cx="8229600" cy="1066800"/>
          </a:xfrm>
        </p:spPr>
        <p:txBody>
          <a:bodyPr>
            <a:noAutofit/>
          </a:bodyPr>
          <a:lstStyle/>
          <a:p>
            <a:pPr marL="171450" lvl="1" algn="ctr">
              <a:spcBef>
                <a:spcPts val="750"/>
              </a:spcBef>
            </a:pPr>
            <a:r>
              <a:rPr lang="zh-CN" altLang="en-US" sz="3600" b="1" dirty="0" smtClean="0">
                <a:solidFill>
                  <a:schemeClr val="accent6">
                    <a:lumMod val="50000"/>
                  </a:schemeClr>
                </a:solidFill>
              </a:rPr>
              <a:t>网络</a:t>
            </a:r>
            <a:r>
              <a:rPr lang="zh-CN" altLang="en-US" sz="3600" b="1" dirty="0">
                <a:solidFill>
                  <a:schemeClr val="accent6">
                    <a:lumMod val="50000"/>
                  </a:schemeClr>
                </a:solidFill>
              </a:rPr>
              <a:t>流量异常检测模型框架</a:t>
            </a:r>
            <a:endParaRPr lang="en-US" altLang="zh-CN" sz="3600" b="1" dirty="0">
              <a:solidFill>
                <a:schemeClr val="accent6">
                  <a:lumMod val="50000"/>
                </a:schemeClr>
              </a:solidFill>
            </a:endParaRPr>
          </a:p>
        </p:txBody>
      </p:sp>
      <p:sp>
        <p:nvSpPr>
          <p:cNvPr id="2" name="矩形 1"/>
          <p:cNvSpPr/>
          <p:nvPr/>
        </p:nvSpPr>
        <p:spPr>
          <a:xfrm>
            <a:off x="6374227" y="3140968"/>
            <a:ext cx="1368152"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74227" y="5301208"/>
            <a:ext cx="1368152"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1744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548680"/>
            <a:ext cx="8229600" cy="1066800"/>
          </a:xfrm>
        </p:spPr>
        <p:txBody>
          <a:bodyPr>
            <a:noAutofit/>
          </a:bodyPr>
          <a:lstStyle/>
          <a:p>
            <a:r>
              <a:rPr lang="zh-CN" altLang="en-US" sz="3500" b="1" dirty="0" smtClean="0"/>
              <a:t>三、基于分布式计算的</a:t>
            </a:r>
            <a:r>
              <a:rPr lang="zh-CN" altLang="en-US" sz="3500" b="1" dirty="0"/>
              <a:t>流量异常检测模型</a:t>
            </a:r>
            <a:endParaRPr lang="en-US" altLang="zh-CN" sz="3500" b="1" dirty="0"/>
          </a:p>
        </p:txBody>
      </p:sp>
      <p:sp>
        <p:nvSpPr>
          <p:cNvPr id="3" name="内容占位符 2"/>
          <p:cNvSpPr>
            <a:spLocks noGrp="1"/>
          </p:cNvSpPr>
          <p:nvPr>
            <p:ph sz="quarter" idx="13"/>
          </p:nvPr>
        </p:nvSpPr>
        <p:spPr>
          <a:xfrm>
            <a:off x="685330" y="1646058"/>
            <a:ext cx="7772870" cy="4058899"/>
          </a:xfrm>
        </p:spPr>
        <p:txBody>
          <a:bodyPr>
            <a:normAutofit/>
          </a:bodyPr>
          <a:lstStyle/>
          <a:p>
            <a:pPr marL="439737" lvl="1" indent="-514350">
              <a:spcBef>
                <a:spcPts val="750"/>
              </a:spcBef>
              <a:buFont typeface="+mj-lt"/>
              <a:buAutoNum type="arabicPeriod"/>
            </a:pPr>
            <a:r>
              <a:rPr lang="zh-CN" altLang="en-US" sz="2800" dirty="0" smtClean="0">
                <a:solidFill>
                  <a:schemeClr val="accent6">
                    <a:lumMod val="50000"/>
                  </a:schemeClr>
                </a:solidFill>
                <a:latin typeface="+mn-ea"/>
              </a:rPr>
              <a:t>网络流量异常检测模型框架</a:t>
            </a:r>
            <a:endParaRPr lang="en-US" altLang="zh-CN" sz="2800" dirty="0" smtClean="0">
              <a:solidFill>
                <a:schemeClr val="accent6">
                  <a:lumMod val="50000"/>
                </a:schemeClr>
              </a:solidFill>
              <a:latin typeface="+mn-ea"/>
            </a:endParaRPr>
          </a:p>
          <a:p>
            <a:pPr marL="439737" lvl="1" indent="-514350">
              <a:spcBef>
                <a:spcPts val="750"/>
              </a:spcBef>
              <a:buFont typeface="+mj-lt"/>
              <a:buAutoNum type="arabicPeriod"/>
            </a:pPr>
            <a:r>
              <a:rPr lang="zh-CN" altLang="en-US" sz="2800" dirty="0" smtClean="0">
                <a:solidFill>
                  <a:srgbClr val="FF0000"/>
                </a:solidFill>
                <a:latin typeface="+mn-ea"/>
              </a:rPr>
              <a:t>流量测度特征的分布式计算模型</a:t>
            </a:r>
            <a:endParaRPr lang="en-US" altLang="zh-CN" sz="2800" dirty="0" smtClean="0">
              <a:solidFill>
                <a:srgbClr val="FF0000"/>
              </a:solidFill>
              <a:latin typeface="+mn-ea"/>
            </a:endParaRPr>
          </a:p>
          <a:p>
            <a:pPr marL="439737" lvl="1" indent="-514350">
              <a:spcBef>
                <a:spcPts val="750"/>
              </a:spcBef>
              <a:buFont typeface="+mj-lt"/>
              <a:buAutoNum type="arabicPeriod"/>
            </a:pPr>
            <a:r>
              <a:rPr lang="zh-CN" altLang="en-US" sz="2800" dirty="0" smtClean="0">
                <a:solidFill>
                  <a:schemeClr val="accent6">
                    <a:lumMod val="50000"/>
                  </a:schemeClr>
                </a:solidFill>
                <a:latin typeface="+mn-ea"/>
              </a:rPr>
              <a:t>基于流量测度特征的异常检测模型</a:t>
            </a:r>
            <a:endParaRPr lang="en-US" altLang="zh-CN" sz="2800" dirty="0">
              <a:solidFill>
                <a:schemeClr val="accent6">
                  <a:lumMod val="50000"/>
                </a:schemeClr>
              </a:solidFill>
              <a:latin typeface="+mn-ea"/>
            </a:endParaRPr>
          </a:p>
        </p:txBody>
      </p:sp>
      <p:pic>
        <p:nvPicPr>
          <p:cNvPr id="4" name="图片 3"/>
          <p:cNvPicPr>
            <a:picLocks noChangeAspect="1"/>
          </p:cNvPicPr>
          <p:nvPr/>
        </p:nvPicPr>
        <p:blipFill>
          <a:blip r:embed="rId3"/>
          <a:stretch>
            <a:fillRect/>
          </a:stretch>
        </p:blipFill>
        <p:spPr>
          <a:xfrm>
            <a:off x="2555776" y="3514209"/>
            <a:ext cx="4146478" cy="3185709"/>
          </a:xfrm>
          <a:prstGeom prst="rect">
            <a:avLst/>
          </a:prstGeom>
        </p:spPr>
      </p:pic>
      <p:sp>
        <p:nvSpPr>
          <p:cNvPr id="5" name="矩形 4"/>
          <p:cNvSpPr/>
          <p:nvPr/>
        </p:nvSpPr>
        <p:spPr>
          <a:xfrm>
            <a:off x="2627784" y="3933056"/>
            <a:ext cx="3960440" cy="12241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8106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548680"/>
            <a:ext cx="8229600" cy="1066800"/>
          </a:xfrm>
        </p:spPr>
        <p:txBody>
          <a:bodyPr>
            <a:noAutofit/>
          </a:bodyPr>
          <a:lstStyle/>
          <a:p>
            <a:pPr marL="171450" lvl="1" algn="ctr">
              <a:spcBef>
                <a:spcPts val="750"/>
              </a:spcBef>
            </a:pPr>
            <a:r>
              <a:rPr lang="zh-CN" altLang="en-US" sz="3600" b="1" dirty="0" smtClean="0">
                <a:solidFill>
                  <a:schemeClr val="accent6">
                    <a:lumMod val="50000"/>
                  </a:schemeClr>
                </a:solidFill>
              </a:rPr>
              <a:t>流量</a:t>
            </a:r>
            <a:r>
              <a:rPr lang="zh-CN" altLang="en-US" sz="3600" b="1" dirty="0">
                <a:solidFill>
                  <a:schemeClr val="accent6">
                    <a:lumMod val="50000"/>
                  </a:schemeClr>
                </a:solidFill>
              </a:rPr>
              <a:t>测度特征的分布式计算模型</a:t>
            </a:r>
            <a:endParaRPr lang="en-US" altLang="zh-CN" sz="3600" b="1" dirty="0">
              <a:solidFill>
                <a:schemeClr val="accent6">
                  <a:lumMod val="50000"/>
                </a:schemeClr>
              </a:solidFill>
            </a:endParaRPr>
          </a:p>
        </p:txBody>
      </p:sp>
      <p:sp>
        <p:nvSpPr>
          <p:cNvPr id="3" name="内容占位符 2"/>
          <p:cNvSpPr>
            <a:spLocks noGrp="1"/>
          </p:cNvSpPr>
          <p:nvPr>
            <p:ph sz="quarter" idx="13"/>
          </p:nvPr>
        </p:nvSpPr>
        <p:spPr>
          <a:xfrm>
            <a:off x="685330" y="1844824"/>
            <a:ext cx="7772870" cy="3986891"/>
          </a:xfrm>
        </p:spPr>
        <p:txBody>
          <a:bodyPr>
            <a:normAutofit/>
          </a:bodyPr>
          <a:lstStyle/>
          <a:p>
            <a:pPr marL="382587" lvl="1" indent="-457200">
              <a:spcBef>
                <a:spcPts val="750"/>
              </a:spcBef>
              <a:buFont typeface="+mj-lt"/>
              <a:buAutoNum type="arabicPeriod"/>
            </a:pPr>
            <a:r>
              <a:rPr lang="zh-CN" altLang="en-US" sz="2400" dirty="0" smtClean="0">
                <a:solidFill>
                  <a:schemeClr val="accent6">
                    <a:lumMod val="50000"/>
                  </a:schemeClr>
                </a:solidFill>
              </a:rPr>
              <a:t>流特征的表达</a:t>
            </a:r>
            <a:endParaRPr lang="en-US" altLang="zh-CN" sz="2400" dirty="0" smtClean="0">
              <a:solidFill>
                <a:schemeClr val="accent6">
                  <a:lumMod val="50000"/>
                </a:schemeClr>
              </a:solidFill>
            </a:endParaRPr>
          </a:p>
          <a:p>
            <a:pPr marL="382587" lvl="1" indent="-457200">
              <a:spcBef>
                <a:spcPts val="750"/>
              </a:spcBef>
              <a:buFont typeface="+mj-lt"/>
              <a:buAutoNum type="arabicPeriod"/>
            </a:pPr>
            <a:r>
              <a:rPr lang="zh-CN" altLang="en-US" sz="2400" dirty="0">
                <a:solidFill>
                  <a:schemeClr val="accent6">
                    <a:lumMod val="50000"/>
                  </a:schemeClr>
                </a:solidFill>
              </a:rPr>
              <a:t>流</a:t>
            </a:r>
            <a:r>
              <a:rPr lang="zh-CN" altLang="en-US" sz="2400" dirty="0" smtClean="0">
                <a:solidFill>
                  <a:schemeClr val="accent6">
                    <a:lumMod val="50000"/>
                  </a:schemeClr>
                </a:solidFill>
              </a:rPr>
              <a:t>特征的基本操作</a:t>
            </a:r>
            <a:endParaRPr lang="en-US" altLang="zh-CN" sz="2400" dirty="0" smtClean="0">
              <a:solidFill>
                <a:schemeClr val="accent6">
                  <a:lumMod val="50000"/>
                </a:schemeClr>
              </a:solidFill>
            </a:endParaRPr>
          </a:p>
          <a:p>
            <a:pPr marL="382587" lvl="1" indent="-457200">
              <a:spcBef>
                <a:spcPts val="750"/>
              </a:spcBef>
              <a:buFont typeface="+mj-lt"/>
              <a:buAutoNum type="arabicPeriod"/>
            </a:pPr>
            <a:r>
              <a:rPr lang="zh-CN" altLang="en-US" sz="2400" dirty="0" smtClean="0">
                <a:solidFill>
                  <a:schemeClr val="accent6">
                    <a:lumMod val="50000"/>
                  </a:schemeClr>
                </a:solidFill>
              </a:rPr>
              <a:t>基于</a:t>
            </a:r>
            <a:r>
              <a:rPr lang="en-US" altLang="zh-CN" sz="2400" dirty="0" err="1" smtClean="0">
                <a:solidFill>
                  <a:schemeClr val="accent6">
                    <a:lumMod val="50000"/>
                  </a:schemeClr>
                </a:solidFill>
              </a:rPr>
              <a:t>MapReduce</a:t>
            </a:r>
            <a:r>
              <a:rPr lang="zh-CN" altLang="en-US" sz="2400" dirty="0" smtClean="0">
                <a:solidFill>
                  <a:schemeClr val="accent6">
                    <a:lumMod val="50000"/>
                  </a:schemeClr>
                </a:solidFill>
              </a:rPr>
              <a:t>的流量测度特征计算模型</a:t>
            </a:r>
            <a:endParaRPr lang="en-US" altLang="zh-CN" sz="2400" dirty="0" smtClean="0">
              <a:solidFill>
                <a:schemeClr val="accent6">
                  <a:lumMod val="50000"/>
                </a:schemeClr>
              </a:solidFill>
            </a:endParaRPr>
          </a:p>
          <a:p>
            <a:pPr marL="382587" lvl="1" indent="-457200">
              <a:spcBef>
                <a:spcPts val="750"/>
              </a:spcBef>
              <a:buFont typeface="+mj-lt"/>
              <a:buAutoNum type="arabicPeriod"/>
            </a:pPr>
            <a:r>
              <a:rPr lang="zh-CN" altLang="en-US" sz="2400" dirty="0" smtClean="0">
                <a:solidFill>
                  <a:schemeClr val="accent6">
                    <a:lumMod val="50000"/>
                  </a:schemeClr>
                </a:solidFill>
              </a:rPr>
              <a:t>基于</a:t>
            </a:r>
            <a:r>
              <a:rPr lang="en-US" altLang="zh-CN" sz="2400" dirty="0" smtClean="0">
                <a:solidFill>
                  <a:schemeClr val="accent6">
                    <a:lumMod val="50000"/>
                  </a:schemeClr>
                </a:solidFill>
              </a:rPr>
              <a:t>Spark</a:t>
            </a:r>
            <a:r>
              <a:rPr lang="zh-CN" altLang="en-US" sz="2400" dirty="0" smtClean="0">
                <a:solidFill>
                  <a:schemeClr val="accent6">
                    <a:lumMod val="50000"/>
                  </a:schemeClr>
                </a:solidFill>
              </a:rPr>
              <a:t>的</a:t>
            </a:r>
            <a:r>
              <a:rPr lang="zh-CN" altLang="en-US" sz="2400" dirty="0">
                <a:solidFill>
                  <a:schemeClr val="accent6">
                    <a:lumMod val="50000"/>
                  </a:schemeClr>
                </a:solidFill>
              </a:rPr>
              <a:t>流量测度特征计算</a:t>
            </a:r>
            <a:r>
              <a:rPr lang="zh-CN" altLang="en-US" sz="2400" dirty="0" smtClean="0">
                <a:solidFill>
                  <a:schemeClr val="accent6">
                    <a:lumMod val="50000"/>
                  </a:schemeClr>
                </a:solidFill>
              </a:rPr>
              <a:t>模型</a:t>
            </a:r>
            <a:endParaRPr lang="en-US" altLang="zh-CN" sz="2400" dirty="0">
              <a:solidFill>
                <a:schemeClr val="accent6">
                  <a:lumMod val="50000"/>
                </a:schemeClr>
              </a:solidFill>
            </a:endParaRPr>
          </a:p>
        </p:txBody>
      </p:sp>
      <p:sp>
        <p:nvSpPr>
          <p:cNvPr id="4" name="文本框 3"/>
          <p:cNvSpPr txBox="1"/>
          <p:nvPr/>
        </p:nvSpPr>
        <p:spPr>
          <a:xfrm>
            <a:off x="456965" y="4005064"/>
            <a:ext cx="8229600" cy="2554545"/>
          </a:xfrm>
          <a:prstGeom prst="rect">
            <a:avLst/>
          </a:prstGeom>
          <a:noFill/>
        </p:spPr>
        <p:txBody>
          <a:bodyPr wrap="square" rtlCol="0">
            <a:spAutoFit/>
          </a:bodyPr>
          <a:lstStyle/>
          <a:p>
            <a:pPr marL="0" lvl="1" algn="ctr" eaLnBrk="0" hangingPunct="0">
              <a:spcBef>
                <a:spcPts val="750"/>
              </a:spcBef>
              <a:buClr>
                <a:schemeClr val="accent2"/>
              </a:buClr>
            </a:pPr>
            <a:r>
              <a:rPr lang="zh-CN" altLang="en-US" sz="2000" b="1" dirty="0">
                <a:solidFill>
                  <a:schemeClr val="accent6">
                    <a:lumMod val="50000"/>
                  </a:schemeClr>
                </a:solidFill>
                <a:latin typeface="+mn-lt"/>
                <a:ea typeface="+mn-ea"/>
              </a:rPr>
              <a:t>分布式计算平台选型：</a:t>
            </a:r>
            <a:endParaRPr lang="en-US" altLang="zh-CN" sz="2000" b="1" dirty="0">
              <a:solidFill>
                <a:schemeClr val="accent6">
                  <a:lumMod val="50000"/>
                </a:schemeClr>
              </a:solidFill>
              <a:latin typeface="+mn-lt"/>
              <a:ea typeface="+mn-ea"/>
            </a:endParaRPr>
          </a:p>
          <a:p>
            <a:pPr marL="382587" lvl="1" indent="-457200" eaLnBrk="0" hangingPunct="0">
              <a:spcBef>
                <a:spcPts val="750"/>
              </a:spcBef>
              <a:buClr>
                <a:schemeClr val="accent2"/>
              </a:buClr>
              <a:buFont typeface="+mj-ea"/>
              <a:buAutoNum type="circleNumDbPlain"/>
            </a:pPr>
            <a:r>
              <a:rPr lang="en-US" altLang="zh-CN" sz="2000" dirty="0">
                <a:solidFill>
                  <a:schemeClr val="accent6">
                    <a:lumMod val="50000"/>
                  </a:schemeClr>
                </a:solidFill>
                <a:latin typeface="+mn-lt"/>
                <a:ea typeface="+mn-ea"/>
              </a:rPr>
              <a:t>Hadoop</a:t>
            </a:r>
            <a:r>
              <a:rPr lang="zh-CN" altLang="en-US" sz="2000" dirty="0">
                <a:solidFill>
                  <a:schemeClr val="accent6">
                    <a:lumMod val="50000"/>
                  </a:schemeClr>
                </a:solidFill>
                <a:latin typeface="+mn-lt"/>
                <a:ea typeface="+mn-ea"/>
              </a:rPr>
              <a:t>：最早被认可和广泛使用的分布式存储、计算平台</a:t>
            </a:r>
            <a:r>
              <a:rPr lang="zh-CN" altLang="en-US" sz="2000" dirty="0" smtClean="0">
                <a:solidFill>
                  <a:schemeClr val="accent6">
                    <a:lumMod val="50000"/>
                  </a:schemeClr>
                </a:solidFill>
                <a:latin typeface="+mn-lt"/>
                <a:ea typeface="+mn-ea"/>
              </a:rPr>
              <a:t>，可用于</a:t>
            </a:r>
            <a:r>
              <a:rPr lang="zh-CN" altLang="en-US" sz="2000" dirty="0">
                <a:solidFill>
                  <a:srgbClr val="00B0F0"/>
                </a:solidFill>
                <a:latin typeface="+mn-lt"/>
                <a:ea typeface="+mn-ea"/>
              </a:rPr>
              <a:t>离线检测</a:t>
            </a:r>
            <a:endParaRPr lang="en-US" altLang="zh-CN" sz="2000" dirty="0">
              <a:solidFill>
                <a:srgbClr val="00B0F0"/>
              </a:solidFill>
              <a:latin typeface="+mn-lt"/>
              <a:ea typeface="+mn-ea"/>
            </a:endParaRPr>
          </a:p>
          <a:p>
            <a:pPr marL="382587" lvl="1" indent="-457200" eaLnBrk="0" hangingPunct="0">
              <a:spcBef>
                <a:spcPts val="750"/>
              </a:spcBef>
              <a:buClr>
                <a:schemeClr val="accent2"/>
              </a:buClr>
              <a:buFont typeface="+mj-ea"/>
              <a:buAutoNum type="circleNumDbPlain"/>
            </a:pPr>
            <a:r>
              <a:rPr lang="en-US" altLang="zh-CN" sz="2000" dirty="0">
                <a:solidFill>
                  <a:schemeClr val="accent6">
                    <a:lumMod val="50000"/>
                  </a:schemeClr>
                </a:solidFill>
                <a:latin typeface="+mn-lt"/>
                <a:ea typeface="+mn-ea"/>
              </a:rPr>
              <a:t>Spark</a:t>
            </a:r>
            <a:r>
              <a:rPr lang="zh-CN" altLang="en-US" sz="2000" dirty="0">
                <a:solidFill>
                  <a:schemeClr val="accent6">
                    <a:lumMod val="50000"/>
                  </a:schemeClr>
                </a:solidFill>
                <a:latin typeface="+mn-lt"/>
                <a:ea typeface="+mn-ea"/>
              </a:rPr>
              <a:t>：分布式计算的后期之秀</a:t>
            </a:r>
            <a:r>
              <a:rPr lang="zh-CN" altLang="en-US" sz="2000" dirty="0" smtClean="0">
                <a:solidFill>
                  <a:schemeClr val="accent6">
                    <a:lumMod val="50000"/>
                  </a:schemeClr>
                </a:solidFill>
                <a:latin typeface="+mn-lt"/>
                <a:ea typeface="+mn-ea"/>
              </a:rPr>
              <a:t>，计算能力强，已</a:t>
            </a:r>
            <a:r>
              <a:rPr lang="zh-CN" altLang="en-US" sz="2000" dirty="0">
                <a:solidFill>
                  <a:schemeClr val="accent6">
                    <a:lumMod val="50000"/>
                  </a:schemeClr>
                </a:solidFill>
                <a:latin typeface="+mn-lt"/>
                <a:ea typeface="+mn-ea"/>
              </a:rPr>
              <a:t>形成较为完整的生态系统</a:t>
            </a:r>
            <a:r>
              <a:rPr lang="zh-CN" altLang="en-US" sz="2000" dirty="0" smtClean="0">
                <a:solidFill>
                  <a:schemeClr val="accent6">
                    <a:lumMod val="50000"/>
                  </a:schemeClr>
                </a:solidFill>
                <a:latin typeface="+mn-lt"/>
                <a:ea typeface="+mn-ea"/>
              </a:rPr>
              <a:t>，可用于</a:t>
            </a:r>
            <a:r>
              <a:rPr lang="zh-CN" altLang="en-US" sz="2000" dirty="0">
                <a:solidFill>
                  <a:srgbClr val="00B0F0"/>
                </a:solidFill>
                <a:latin typeface="+mn-lt"/>
                <a:ea typeface="+mn-ea"/>
              </a:rPr>
              <a:t>离线检测</a:t>
            </a:r>
            <a:endParaRPr lang="en-US" altLang="zh-CN" sz="2000" dirty="0">
              <a:solidFill>
                <a:srgbClr val="00B0F0"/>
              </a:solidFill>
              <a:latin typeface="+mn-lt"/>
              <a:ea typeface="+mn-ea"/>
            </a:endParaRPr>
          </a:p>
          <a:p>
            <a:pPr marL="382587" lvl="1" indent="-457200" eaLnBrk="0" hangingPunct="0">
              <a:spcBef>
                <a:spcPts val="750"/>
              </a:spcBef>
              <a:buClr>
                <a:schemeClr val="accent2"/>
              </a:buClr>
              <a:buFont typeface="+mj-ea"/>
              <a:buAutoNum type="circleNumDbPlain"/>
            </a:pPr>
            <a:r>
              <a:rPr lang="en-US" altLang="zh-CN" sz="2000" dirty="0">
                <a:solidFill>
                  <a:schemeClr val="accent6">
                    <a:lumMod val="50000"/>
                  </a:schemeClr>
                </a:solidFill>
                <a:latin typeface="+mn-lt"/>
                <a:ea typeface="+mn-ea"/>
              </a:rPr>
              <a:t>Spark Streaming</a:t>
            </a:r>
            <a:r>
              <a:rPr lang="zh-CN" altLang="en-US" sz="2000" dirty="0">
                <a:solidFill>
                  <a:schemeClr val="accent6">
                    <a:lumMod val="50000"/>
                  </a:schemeClr>
                </a:solidFill>
                <a:latin typeface="+mn-lt"/>
                <a:ea typeface="+mn-ea"/>
              </a:rPr>
              <a:t>：</a:t>
            </a:r>
            <a:r>
              <a:rPr lang="en-US" altLang="zh-CN" sz="2000" dirty="0">
                <a:solidFill>
                  <a:schemeClr val="accent6">
                    <a:lumMod val="50000"/>
                  </a:schemeClr>
                </a:solidFill>
                <a:latin typeface="+mn-lt"/>
                <a:ea typeface="+mn-ea"/>
              </a:rPr>
              <a:t>Spark</a:t>
            </a:r>
            <a:r>
              <a:rPr lang="zh-CN" altLang="en-US" sz="2000" dirty="0">
                <a:solidFill>
                  <a:schemeClr val="accent6">
                    <a:lumMod val="50000"/>
                  </a:schemeClr>
                </a:solidFill>
                <a:latin typeface="+mn-lt"/>
                <a:ea typeface="+mn-ea"/>
              </a:rPr>
              <a:t>生态系统中用于流式计算的平台</a:t>
            </a:r>
            <a:r>
              <a:rPr lang="zh-CN" altLang="en-US" sz="2000" dirty="0" smtClean="0">
                <a:solidFill>
                  <a:schemeClr val="accent6">
                    <a:lumMod val="50000"/>
                  </a:schemeClr>
                </a:solidFill>
                <a:latin typeface="+mn-lt"/>
                <a:ea typeface="+mn-ea"/>
              </a:rPr>
              <a:t>，可用于</a:t>
            </a:r>
            <a:r>
              <a:rPr lang="zh-CN" altLang="en-US" sz="2000" dirty="0">
                <a:solidFill>
                  <a:srgbClr val="00B0F0"/>
                </a:solidFill>
                <a:latin typeface="+mn-lt"/>
                <a:ea typeface="+mn-ea"/>
              </a:rPr>
              <a:t>在线检测</a:t>
            </a:r>
          </a:p>
        </p:txBody>
      </p:sp>
    </p:spTree>
    <p:extLst>
      <p:ext uri="{BB962C8B-B14F-4D97-AF65-F5344CB8AC3E}">
        <p14:creationId xmlns:p14="http://schemas.microsoft.com/office/powerpoint/2010/main" val="1881867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339752" y="3789040"/>
            <a:ext cx="6760280" cy="3024336"/>
          </a:xfrm>
          <a:prstGeom prst="rect">
            <a:avLst/>
          </a:prstGeom>
        </p:spPr>
      </p:pic>
      <p:sp>
        <p:nvSpPr>
          <p:cNvPr id="33795" name="内容占位符 2"/>
          <p:cNvSpPr>
            <a:spLocks noGrp="1"/>
          </p:cNvSpPr>
          <p:nvPr>
            <p:ph sz="quarter" idx="13"/>
          </p:nvPr>
        </p:nvSpPr>
        <p:spPr>
          <a:xfrm>
            <a:off x="419129" y="1543473"/>
            <a:ext cx="7772870" cy="5121988"/>
          </a:xfrm>
        </p:spPr>
        <p:txBody>
          <a:bodyPr>
            <a:normAutofit lnSpcReduction="10000"/>
          </a:bodyPr>
          <a:lstStyle/>
          <a:p>
            <a:pPr>
              <a:defRPr/>
            </a:pPr>
            <a:r>
              <a:rPr lang="en-US" altLang="zh-CN" b="1" dirty="0" smtClean="0">
                <a:solidFill>
                  <a:schemeClr val="accent6">
                    <a:lumMod val="50000"/>
                  </a:schemeClr>
                </a:solidFill>
                <a:latin typeface="+mn-ea"/>
              </a:rPr>
              <a:t>1. </a:t>
            </a:r>
            <a:r>
              <a:rPr lang="zh-CN" altLang="en-US" b="1" dirty="0" smtClean="0">
                <a:solidFill>
                  <a:schemeClr val="accent6">
                    <a:lumMod val="50000"/>
                  </a:schemeClr>
                </a:solidFill>
                <a:latin typeface="+mn-ea"/>
              </a:rPr>
              <a:t>流</a:t>
            </a:r>
            <a:r>
              <a:rPr lang="zh-CN" altLang="en-US" b="1" dirty="0">
                <a:solidFill>
                  <a:schemeClr val="accent6">
                    <a:lumMod val="50000"/>
                  </a:schemeClr>
                </a:solidFill>
                <a:latin typeface="+mn-ea"/>
              </a:rPr>
              <a:t>特征</a:t>
            </a:r>
            <a:r>
              <a:rPr lang="zh-CN" altLang="en-US" b="1" dirty="0" smtClean="0">
                <a:solidFill>
                  <a:schemeClr val="accent6">
                    <a:lumMod val="50000"/>
                  </a:schemeClr>
                </a:solidFill>
                <a:latin typeface="+mn-ea"/>
              </a:rPr>
              <a:t>表达</a:t>
            </a:r>
            <a:endParaRPr lang="en-US" altLang="zh-CN" b="1" dirty="0">
              <a:solidFill>
                <a:schemeClr val="accent6">
                  <a:lumMod val="50000"/>
                </a:schemeClr>
              </a:solidFill>
              <a:latin typeface="+mn-ea"/>
            </a:endParaRPr>
          </a:p>
          <a:p>
            <a:pPr marL="868362" lvl="1" indent="-457200">
              <a:buFont typeface="+mj-ea"/>
              <a:buAutoNum type="circleNumDbPlain"/>
              <a:defRPr/>
            </a:pPr>
            <a:r>
              <a:rPr lang="zh-CN" altLang="en-US" sz="2000" b="1" dirty="0">
                <a:solidFill>
                  <a:srgbClr val="002060"/>
                </a:solidFill>
              </a:rPr>
              <a:t>流</a:t>
            </a:r>
            <a:endParaRPr lang="en-US" altLang="zh-CN" sz="2000" dirty="0"/>
          </a:p>
          <a:p>
            <a:pPr lvl="2">
              <a:defRPr/>
            </a:pPr>
            <a:r>
              <a:rPr lang="zh-CN" altLang="en-US" sz="2000" dirty="0"/>
              <a:t>任意流：</a:t>
            </a:r>
            <a:r>
              <a:rPr lang="zh-CN" altLang="en-US" sz="2000" b="1" dirty="0">
                <a:solidFill>
                  <a:srgbClr val="002060"/>
                </a:solidFill>
              </a:rPr>
              <a:t>流</a:t>
            </a:r>
            <a:r>
              <a:rPr lang="zh-CN" altLang="en-US" sz="2000" b="1" dirty="0" smtClean="0">
                <a:solidFill>
                  <a:srgbClr val="002060"/>
                </a:solidFill>
              </a:rPr>
              <a:t>特征</a:t>
            </a:r>
            <a:r>
              <a:rPr lang="zh-CN" altLang="en-US" sz="2000" b="1" dirty="0">
                <a:solidFill>
                  <a:srgbClr val="002060"/>
                </a:solidFill>
              </a:rPr>
              <a:t>实例</a:t>
            </a:r>
            <a:r>
              <a:rPr lang="zh-CN" altLang="en-US" sz="2000" b="1" dirty="0" smtClean="0">
                <a:solidFill>
                  <a:srgbClr val="002060"/>
                </a:solidFill>
              </a:rPr>
              <a:t>的</a:t>
            </a:r>
            <a:r>
              <a:rPr lang="zh-CN" altLang="en-US" sz="2000" b="1" dirty="0">
                <a:solidFill>
                  <a:srgbClr val="002060"/>
                </a:solidFill>
              </a:rPr>
              <a:t>集合</a:t>
            </a:r>
            <a:r>
              <a:rPr lang="zh-CN" altLang="en-US" sz="2000" dirty="0"/>
              <a:t>， </a:t>
            </a:r>
            <a:r>
              <a:rPr lang="en-US" altLang="zh-CN" sz="2000" i="1" dirty="0" smtClean="0">
                <a:solidFill>
                  <a:schemeClr val="tx1"/>
                </a:solidFill>
              </a:rPr>
              <a:t>F </a:t>
            </a:r>
            <a:r>
              <a:rPr lang="en-US" altLang="zh-CN" sz="2000" dirty="0">
                <a:solidFill>
                  <a:schemeClr val="tx1"/>
                </a:solidFill>
                <a:sym typeface="Wingdings" panose="05000000000000000000" pitchFamily="2" charset="2"/>
              </a:rPr>
              <a:t>= </a:t>
            </a:r>
            <a:r>
              <a:rPr lang="en-US" altLang="zh-CN" sz="2000" dirty="0" smtClean="0">
                <a:solidFill>
                  <a:schemeClr val="tx1"/>
                </a:solidFill>
                <a:sym typeface="Wingdings" panose="05000000000000000000" pitchFamily="2" charset="2"/>
              </a:rPr>
              <a:t>{</a:t>
            </a:r>
            <a:r>
              <a:rPr lang="en-US" altLang="zh-CN" sz="2000" dirty="0" err="1" smtClean="0">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srcIp</a:t>
            </a:r>
            <a:r>
              <a:rPr lang="en-US" altLang="zh-CN" sz="2000" i="1" dirty="0">
                <a:solidFill>
                  <a:schemeClr val="tx1"/>
                </a:solidFill>
                <a:sym typeface="Wingdings" panose="05000000000000000000" pitchFamily="2" charset="2"/>
              </a:rPr>
              <a:t>, </a:t>
            </a:r>
            <a:r>
              <a:rPr lang="en-US" altLang="zh-CN" sz="2000" dirty="0" err="1">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srcPt</a:t>
            </a:r>
            <a:r>
              <a:rPr lang="en-US" altLang="zh-CN" sz="2000" i="1" dirty="0">
                <a:solidFill>
                  <a:schemeClr val="tx1"/>
                </a:solidFill>
                <a:sym typeface="Wingdings" panose="05000000000000000000" pitchFamily="2" charset="2"/>
              </a:rPr>
              <a:t>, </a:t>
            </a:r>
            <a:r>
              <a:rPr lang="en-US" altLang="zh-CN" sz="2000" dirty="0" err="1">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dstIp</a:t>
            </a:r>
            <a:r>
              <a:rPr lang="en-US" altLang="zh-CN" sz="2000" i="1" dirty="0">
                <a:solidFill>
                  <a:schemeClr val="tx1"/>
                </a:solidFill>
                <a:sym typeface="Wingdings" panose="05000000000000000000" pitchFamily="2" charset="2"/>
              </a:rPr>
              <a:t>, </a:t>
            </a:r>
            <a:r>
              <a:rPr lang="en-US" altLang="zh-CN" sz="2000" dirty="0" err="1">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dstPt</a:t>
            </a:r>
            <a:r>
              <a:rPr lang="en-US" altLang="zh-CN" sz="2000" i="1" dirty="0">
                <a:solidFill>
                  <a:schemeClr val="tx1"/>
                </a:solidFill>
                <a:sym typeface="Wingdings" panose="05000000000000000000" pitchFamily="2" charset="2"/>
              </a:rPr>
              <a:t>, </a:t>
            </a:r>
            <a:r>
              <a:rPr lang="en-US" altLang="zh-CN" sz="2000" dirty="0" err="1">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srcAS</a:t>
            </a:r>
            <a:r>
              <a:rPr lang="en-US" altLang="zh-CN" sz="2000" i="1" dirty="0">
                <a:solidFill>
                  <a:schemeClr val="tx1"/>
                </a:solidFill>
                <a:sym typeface="Wingdings" panose="05000000000000000000" pitchFamily="2" charset="2"/>
              </a:rPr>
              <a:t>, </a:t>
            </a:r>
            <a:r>
              <a:rPr lang="en-US" altLang="zh-CN" sz="2000" dirty="0" err="1">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dstAS</a:t>
            </a:r>
            <a:r>
              <a:rPr lang="en-US" altLang="zh-CN" sz="2000" i="1" dirty="0">
                <a:solidFill>
                  <a:schemeClr val="tx1"/>
                </a:solidFill>
                <a:sym typeface="Wingdings" panose="05000000000000000000" pitchFamily="2" charset="2"/>
              </a:rPr>
              <a:t>, </a:t>
            </a:r>
            <a:r>
              <a:rPr lang="en-US" altLang="zh-CN" sz="2000" dirty="0" err="1">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beginTime</a:t>
            </a:r>
            <a:r>
              <a:rPr lang="en-US" altLang="zh-CN" sz="2000" i="1" dirty="0">
                <a:solidFill>
                  <a:schemeClr val="tx1"/>
                </a:solidFill>
                <a:sym typeface="Wingdings" panose="05000000000000000000" pitchFamily="2" charset="2"/>
              </a:rPr>
              <a:t>, </a:t>
            </a:r>
            <a:r>
              <a:rPr lang="en-US" altLang="zh-CN" sz="2000" dirty="0" err="1">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endTime</a:t>
            </a:r>
            <a:r>
              <a:rPr lang="en-US" altLang="zh-CN" sz="2000" i="1" dirty="0">
                <a:solidFill>
                  <a:schemeClr val="tx1"/>
                </a:solidFill>
                <a:sym typeface="Wingdings" panose="05000000000000000000" pitchFamily="2" charset="2"/>
              </a:rPr>
              <a:t>, </a:t>
            </a:r>
            <a:r>
              <a:rPr lang="en-US" altLang="zh-CN" sz="2000" dirty="0" err="1">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protocol</a:t>
            </a:r>
            <a:r>
              <a:rPr lang="en-US" altLang="zh-CN" sz="2000" i="1" dirty="0">
                <a:solidFill>
                  <a:schemeClr val="tx1"/>
                </a:solidFill>
                <a:sym typeface="Wingdings" panose="05000000000000000000" pitchFamily="2" charset="2"/>
              </a:rPr>
              <a:t>, </a:t>
            </a:r>
            <a:r>
              <a:rPr lang="en-US" altLang="zh-CN" sz="2000" dirty="0" err="1">
                <a:solidFill>
                  <a:schemeClr val="tx1"/>
                </a:solidFill>
                <a:sym typeface="Wingdings" panose="05000000000000000000" pitchFamily="2" charset="2"/>
              </a:rPr>
              <a:t>V_</a:t>
            </a:r>
            <a:r>
              <a:rPr lang="en-US" altLang="zh-CN" sz="2000" i="1" dirty="0" err="1" smtClean="0">
                <a:solidFill>
                  <a:schemeClr val="tx1"/>
                </a:solidFill>
                <a:sym typeface="Wingdings" panose="05000000000000000000" pitchFamily="2" charset="2"/>
              </a:rPr>
              <a:t>TCP_control_bit</a:t>
            </a:r>
            <a:r>
              <a:rPr lang="en-US" altLang="zh-CN" sz="2000" dirty="0">
                <a:solidFill>
                  <a:schemeClr val="tx1"/>
                </a:solidFill>
                <a:sym typeface="Wingdings" panose="05000000000000000000" pitchFamily="2" charset="2"/>
              </a:rPr>
              <a:t>}</a:t>
            </a:r>
          </a:p>
          <a:p>
            <a:pPr marL="868362" lvl="1" indent="-457200">
              <a:buFont typeface="+mj-lt"/>
              <a:buAutoNum type="circleNumDbPlain"/>
              <a:defRPr/>
            </a:pPr>
            <a:r>
              <a:rPr lang="zh-CN" altLang="en-US" sz="2000" b="1" dirty="0">
                <a:solidFill>
                  <a:srgbClr val="002060"/>
                </a:solidFill>
                <a:sym typeface="Wingdings" panose="05000000000000000000" pitchFamily="2" charset="2"/>
              </a:rPr>
              <a:t>流特征实例对 </a:t>
            </a:r>
            <a:r>
              <a:rPr lang="en-US" altLang="zh-CN" sz="2000" dirty="0">
                <a:solidFill>
                  <a:srgbClr val="002060"/>
                </a:solidFill>
                <a:sym typeface="Wingdings" panose="05000000000000000000" pitchFamily="2" charset="2"/>
              </a:rPr>
              <a:t>(</a:t>
            </a:r>
            <a:r>
              <a:rPr lang="en-US" altLang="zh-CN" sz="2000" i="1" dirty="0">
                <a:solidFill>
                  <a:srgbClr val="002060"/>
                </a:solidFill>
                <a:sym typeface="Wingdings" panose="05000000000000000000" pitchFamily="2" charset="2"/>
              </a:rPr>
              <a:t>Flow Feature Instance  Pair</a:t>
            </a:r>
            <a:r>
              <a:rPr lang="zh-CN" altLang="en-US" sz="2000" i="1" dirty="0">
                <a:solidFill>
                  <a:srgbClr val="002060"/>
                </a:solidFill>
                <a:sym typeface="Wingdings" panose="05000000000000000000" pitchFamily="2" charset="2"/>
              </a:rPr>
              <a:t>，</a:t>
            </a:r>
            <a:r>
              <a:rPr lang="en-US" altLang="zh-CN" sz="2000" i="1" dirty="0">
                <a:solidFill>
                  <a:srgbClr val="002060"/>
                </a:solidFill>
                <a:sym typeface="Wingdings" panose="05000000000000000000" pitchFamily="2" charset="2"/>
              </a:rPr>
              <a:t>FFIP </a:t>
            </a:r>
            <a:r>
              <a:rPr lang="en-US" altLang="zh-CN" sz="2000" dirty="0">
                <a:solidFill>
                  <a:srgbClr val="002060"/>
                </a:solidFill>
                <a:sym typeface="Wingdings" panose="05000000000000000000" pitchFamily="2" charset="2"/>
              </a:rPr>
              <a:t>) </a:t>
            </a:r>
          </a:p>
          <a:p>
            <a:pPr lvl="2">
              <a:defRPr/>
            </a:pPr>
            <a:r>
              <a:rPr lang="en-US" altLang="zh-CN" sz="2000" dirty="0">
                <a:solidFill>
                  <a:srgbClr val="00B0F0"/>
                </a:solidFill>
                <a:sym typeface="Wingdings" panose="05000000000000000000" pitchFamily="2" charset="2"/>
              </a:rPr>
              <a:t>&lt;</a:t>
            </a:r>
            <a:r>
              <a:rPr lang="zh-CN" altLang="en-US" sz="2000" dirty="0">
                <a:solidFill>
                  <a:srgbClr val="00B0F0"/>
                </a:solidFill>
                <a:sym typeface="Wingdings" panose="05000000000000000000" pitchFamily="2" charset="2"/>
              </a:rPr>
              <a:t>流特征实例，流特征实例值</a:t>
            </a:r>
            <a:r>
              <a:rPr lang="en-US" altLang="zh-CN" sz="2000" dirty="0">
                <a:solidFill>
                  <a:srgbClr val="00B0F0"/>
                </a:solidFill>
                <a:sym typeface="Wingdings" panose="05000000000000000000" pitchFamily="2" charset="2"/>
              </a:rPr>
              <a:t>&gt;</a:t>
            </a:r>
          </a:p>
          <a:p>
            <a:pPr lvl="2">
              <a:defRPr/>
            </a:pPr>
            <a:r>
              <a:rPr lang="zh-CN" altLang="en-US" sz="2000" dirty="0">
                <a:solidFill>
                  <a:srgbClr val="002060"/>
                </a:solidFill>
                <a:sym typeface="Wingdings" panose="05000000000000000000" pitchFamily="2" charset="2"/>
              </a:rPr>
              <a:t>流特征实例</a:t>
            </a:r>
            <a:endParaRPr lang="en-US" altLang="zh-CN" sz="2000" dirty="0">
              <a:solidFill>
                <a:srgbClr val="002060"/>
              </a:solidFill>
              <a:sym typeface="Wingdings" panose="05000000000000000000" pitchFamily="2" charset="2"/>
            </a:endParaRPr>
          </a:p>
          <a:p>
            <a:pPr lvl="3">
              <a:defRPr/>
            </a:pPr>
            <a:r>
              <a:rPr lang="zh-CN" altLang="en-US" sz="2000" dirty="0">
                <a:sym typeface="Wingdings" panose="05000000000000000000" pitchFamily="2" charset="2"/>
              </a:rPr>
              <a:t>单一流</a:t>
            </a:r>
            <a:r>
              <a:rPr lang="zh-CN" altLang="en-US" sz="2000" dirty="0" smtClean="0">
                <a:sym typeface="Wingdings" panose="05000000000000000000" pitchFamily="2" charset="2"/>
              </a:rPr>
              <a:t>特征实例</a:t>
            </a:r>
            <a:endParaRPr lang="en-US" altLang="zh-CN" sz="2000" dirty="0">
              <a:sym typeface="Wingdings" panose="05000000000000000000" pitchFamily="2" charset="2"/>
            </a:endParaRPr>
          </a:p>
          <a:p>
            <a:pPr lvl="3">
              <a:defRPr/>
            </a:pPr>
            <a:r>
              <a:rPr lang="zh-CN" altLang="en-US" sz="2000" dirty="0">
                <a:sym typeface="Wingdings" panose="05000000000000000000" pitchFamily="2" charset="2"/>
              </a:rPr>
              <a:t>组合流</a:t>
            </a:r>
            <a:r>
              <a:rPr lang="zh-CN" altLang="en-US" sz="2000" dirty="0" smtClean="0">
                <a:sym typeface="Wingdings" panose="05000000000000000000" pitchFamily="2" charset="2"/>
              </a:rPr>
              <a:t>特征实例</a:t>
            </a:r>
            <a:endParaRPr lang="en-US" altLang="zh-CN" sz="2000" dirty="0">
              <a:sym typeface="Wingdings" panose="05000000000000000000" pitchFamily="2" charset="2"/>
            </a:endParaRPr>
          </a:p>
          <a:p>
            <a:pPr lvl="3">
              <a:defRPr/>
            </a:pPr>
            <a:r>
              <a:rPr lang="zh-CN" altLang="en-US" sz="2000" dirty="0">
                <a:sym typeface="Wingdings" panose="05000000000000000000" pitchFamily="2" charset="2"/>
              </a:rPr>
              <a:t>带属性流</a:t>
            </a:r>
            <a:r>
              <a:rPr lang="zh-CN" altLang="en-US" sz="2000" dirty="0" smtClean="0">
                <a:sym typeface="Wingdings" panose="05000000000000000000" pitchFamily="2" charset="2"/>
              </a:rPr>
              <a:t>特征实例</a:t>
            </a:r>
            <a:endParaRPr lang="en-US" altLang="zh-CN" sz="2000" dirty="0">
              <a:sym typeface="Wingdings" panose="05000000000000000000" pitchFamily="2" charset="2"/>
            </a:endParaRPr>
          </a:p>
          <a:p>
            <a:pPr lvl="2">
              <a:defRPr/>
            </a:pPr>
            <a:r>
              <a:rPr lang="zh-CN" altLang="en-US" sz="2000" dirty="0">
                <a:solidFill>
                  <a:srgbClr val="002060"/>
                </a:solidFill>
                <a:sym typeface="Wingdings" panose="05000000000000000000" pitchFamily="2" charset="2"/>
              </a:rPr>
              <a:t>流特征实例值</a:t>
            </a:r>
            <a:endParaRPr lang="en-US" altLang="zh-CN" sz="2000" dirty="0">
              <a:solidFill>
                <a:srgbClr val="002060"/>
              </a:solidFill>
              <a:sym typeface="Wingdings" panose="05000000000000000000" pitchFamily="2" charset="2"/>
            </a:endParaRPr>
          </a:p>
          <a:p>
            <a:pPr lvl="3">
              <a:defRPr/>
            </a:pPr>
            <a:r>
              <a:rPr lang="zh-CN" altLang="en-US" sz="2000" dirty="0">
                <a:sym typeface="Wingdings" panose="05000000000000000000" pitchFamily="2" charset="2"/>
              </a:rPr>
              <a:t>流数</a:t>
            </a:r>
            <a:endParaRPr lang="en-US" altLang="zh-CN" sz="2000" dirty="0">
              <a:sym typeface="Wingdings" panose="05000000000000000000" pitchFamily="2" charset="2"/>
            </a:endParaRPr>
          </a:p>
          <a:p>
            <a:pPr lvl="3">
              <a:defRPr/>
            </a:pPr>
            <a:r>
              <a:rPr lang="zh-CN" altLang="en-US" sz="2000" dirty="0">
                <a:sym typeface="Wingdings" panose="05000000000000000000" pitchFamily="2" charset="2"/>
              </a:rPr>
              <a:t>字节</a:t>
            </a:r>
            <a:r>
              <a:rPr lang="zh-CN" altLang="en-US" sz="2000" dirty="0" smtClean="0">
                <a:sym typeface="Wingdings" panose="05000000000000000000" pitchFamily="2" charset="2"/>
              </a:rPr>
              <a:t>数</a:t>
            </a:r>
            <a:endParaRPr lang="en-US" altLang="zh-CN" sz="2000" dirty="0" smtClean="0">
              <a:sym typeface="Wingdings" panose="05000000000000000000" pitchFamily="2" charset="2"/>
            </a:endParaRPr>
          </a:p>
          <a:p>
            <a:pPr lvl="3">
              <a:defRPr/>
            </a:pPr>
            <a:r>
              <a:rPr lang="en-US" altLang="zh-CN" sz="2000" dirty="0" smtClean="0">
                <a:sym typeface="Wingdings" panose="05000000000000000000" pitchFamily="2" charset="2"/>
              </a:rPr>
              <a:t>……</a:t>
            </a:r>
            <a:endParaRPr lang="en-US" altLang="zh-CN" sz="2000" dirty="0">
              <a:sym typeface="Wingdings" panose="05000000000000000000" pitchFamily="2" charset="2"/>
            </a:endParaRPr>
          </a:p>
        </p:txBody>
      </p:sp>
      <p:sp>
        <p:nvSpPr>
          <p:cNvPr id="7" name="标题 1"/>
          <p:cNvSpPr>
            <a:spLocks noGrp="1"/>
          </p:cNvSpPr>
          <p:nvPr>
            <p:ph type="title"/>
          </p:nvPr>
        </p:nvSpPr>
        <p:spPr>
          <a:xfrm>
            <a:off x="425037" y="476672"/>
            <a:ext cx="8229600" cy="1066800"/>
          </a:xfrm>
        </p:spPr>
        <p:txBody>
          <a:bodyPr>
            <a:noAutofit/>
          </a:bodyPr>
          <a:lstStyle/>
          <a:p>
            <a:pPr marL="171450" lvl="1" algn="ctr">
              <a:spcBef>
                <a:spcPts val="750"/>
              </a:spcBef>
            </a:pPr>
            <a:r>
              <a:rPr lang="zh-CN" altLang="en-US" sz="3600" b="1" dirty="0" smtClean="0">
                <a:solidFill>
                  <a:schemeClr val="accent6">
                    <a:lumMod val="50000"/>
                  </a:schemeClr>
                </a:solidFill>
              </a:rPr>
              <a:t>流量</a:t>
            </a:r>
            <a:r>
              <a:rPr lang="zh-CN" altLang="en-US" sz="3600" b="1" dirty="0">
                <a:solidFill>
                  <a:schemeClr val="accent6">
                    <a:lumMod val="50000"/>
                  </a:schemeClr>
                </a:solidFill>
              </a:rPr>
              <a:t>测度特征的分布式计算模型</a:t>
            </a:r>
            <a:endParaRPr lang="en-US" altLang="zh-CN" sz="3600" b="1" dirty="0">
              <a:solidFill>
                <a:schemeClr val="accent6">
                  <a:lumMod val="50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59801480"/>
              </p:ext>
            </p:extLst>
          </p:nvPr>
        </p:nvGraphicFramePr>
        <p:xfrm>
          <a:off x="5598137" y="1489792"/>
          <a:ext cx="3056500" cy="741680"/>
        </p:xfrm>
        <a:graphic>
          <a:graphicData uri="http://schemas.openxmlformats.org/drawingml/2006/table">
            <a:tbl>
              <a:tblPr firstRow="1" bandRow="1">
                <a:tableStyleId>{5C22544A-7EE6-4342-B048-85BDC9FD1C3A}</a:tableStyleId>
              </a:tblPr>
              <a:tblGrid>
                <a:gridCol w="1528250">
                  <a:extLst>
                    <a:ext uri="{9D8B030D-6E8A-4147-A177-3AD203B41FA5}">
                      <a16:colId xmlns:a16="http://schemas.microsoft.com/office/drawing/2014/main" val="3108920683"/>
                    </a:ext>
                  </a:extLst>
                </a:gridCol>
                <a:gridCol w="1528250">
                  <a:extLst>
                    <a:ext uri="{9D8B030D-6E8A-4147-A177-3AD203B41FA5}">
                      <a16:colId xmlns:a16="http://schemas.microsoft.com/office/drawing/2014/main" val="2504965746"/>
                    </a:ext>
                  </a:extLst>
                </a:gridCol>
              </a:tblGrid>
              <a:tr h="370840">
                <a:tc>
                  <a:txBody>
                    <a:bodyPr/>
                    <a:lstStyle/>
                    <a:p>
                      <a:pPr algn="ctr"/>
                      <a:r>
                        <a:rPr lang="zh-CN" altLang="en-US" dirty="0" smtClean="0"/>
                        <a:t>流特征</a:t>
                      </a:r>
                      <a:endParaRPr lang="zh-CN" altLang="en-US" dirty="0"/>
                    </a:p>
                  </a:txBody>
                  <a:tcPr/>
                </a:tc>
                <a:tc>
                  <a:txBody>
                    <a:bodyPr/>
                    <a:lstStyle/>
                    <a:p>
                      <a:pPr algn="ctr"/>
                      <a:r>
                        <a:rPr lang="zh-CN" altLang="en-US" dirty="0" smtClean="0"/>
                        <a:t>流特征实例</a:t>
                      </a:r>
                      <a:endParaRPr lang="zh-CN" altLang="en-US" dirty="0"/>
                    </a:p>
                  </a:txBody>
                  <a:tcPr/>
                </a:tc>
                <a:extLst>
                  <a:ext uri="{0D108BD9-81ED-4DB2-BD59-A6C34878D82A}">
                    <a16:rowId xmlns:a16="http://schemas.microsoft.com/office/drawing/2014/main" val="767509410"/>
                  </a:ext>
                </a:extLst>
              </a:tr>
              <a:tr h="370840">
                <a:tc>
                  <a:txBody>
                    <a:bodyPr/>
                    <a:lstStyle/>
                    <a:p>
                      <a:pPr algn="ctr"/>
                      <a:r>
                        <a:rPr lang="zh-CN" altLang="en-US" dirty="0" smtClean="0"/>
                        <a:t>源端口</a:t>
                      </a:r>
                      <a:endParaRPr lang="zh-CN" altLang="en-US" dirty="0"/>
                    </a:p>
                  </a:txBody>
                  <a:tcPr/>
                </a:tc>
                <a:tc>
                  <a:txBody>
                    <a:bodyPr/>
                    <a:lstStyle/>
                    <a:p>
                      <a:pPr algn="ctr"/>
                      <a:r>
                        <a:rPr lang="en-US" altLang="zh-CN" dirty="0" smtClean="0"/>
                        <a:t>80</a:t>
                      </a:r>
                      <a:endParaRPr lang="zh-CN" altLang="en-US" dirty="0"/>
                    </a:p>
                  </a:txBody>
                  <a:tcPr/>
                </a:tc>
                <a:extLst>
                  <a:ext uri="{0D108BD9-81ED-4DB2-BD59-A6C34878D82A}">
                    <a16:rowId xmlns:a16="http://schemas.microsoft.com/office/drawing/2014/main" val="747776446"/>
                  </a:ext>
                </a:extLst>
              </a:tr>
            </a:tbl>
          </a:graphicData>
        </a:graphic>
      </p:graphicFrame>
    </p:spTree>
    <p:extLst>
      <p:ext uri="{BB962C8B-B14F-4D97-AF65-F5344CB8AC3E}">
        <p14:creationId xmlns:p14="http://schemas.microsoft.com/office/powerpoint/2010/main" val="1102352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sz="quarter" idx="13"/>
          </p:nvPr>
        </p:nvSpPr>
        <p:spPr>
          <a:xfrm>
            <a:off x="251520" y="1988840"/>
            <a:ext cx="8640960" cy="3705976"/>
          </a:xfrm>
        </p:spPr>
        <p:txBody>
          <a:bodyPr/>
          <a:lstStyle/>
          <a:p>
            <a:pPr marL="868362" lvl="1" indent="-457200">
              <a:buFont typeface="+mj-ea"/>
              <a:buAutoNum type="circleNumDbPlain" startAt="3"/>
              <a:defRPr/>
            </a:pPr>
            <a:r>
              <a:rPr lang="zh-CN" altLang="en-US" sz="2400" b="1" dirty="0" smtClean="0">
                <a:solidFill>
                  <a:srgbClr val="002060"/>
                </a:solidFill>
              </a:rPr>
              <a:t>流</a:t>
            </a:r>
            <a:r>
              <a:rPr lang="zh-CN" altLang="en-US" sz="2400" b="1" dirty="0">
                <a:solidFill>
                  <a:srgbClr val="002060"/>
                </a:solidFill>
              </a:rPr>
              <a:t>特征实例对</a:t>
            </a:r>
            <a:r>
              <a:rPr lang="en-US" altLang="zh-CN" sz="2400" b="1" dirty="0">
                <a:solidFill>
                  <a:srgbClr val="002060"/>
                </a:solidFill>
              </a:rPr>
              <a:t>&lt;k , v&gt;</a:t>
            </a:r>
            <a:r>
              <a:rPr lang="zh-CN" altLang="en-US" sz="2400" b="1" dirty="0" smtClean="0">
                <a:solidFill>
                  <a:srgbClr val="002060"/>
                </a:solidFill>
              </a:rPr>
              <a:t>运算</a:t>
            </a:r>
            <a:endParaRPr lang="en-US" altLang="zh-CN" sz="2400" b="1" dirty="0" smtClean="0">
              <a:solidFill>
                <a:srgbClr val="002060"/>
              </a:solidFill>
            </a:endParaRPr>
          </a:p>
          <a:p>
            <a:pPr marL="411162" lvl="1" indent="0">
              <a:buNone/>
              <a:defRPr/>
            </a:pPr>
            <a:endParaRPr lang="en-US" altLang="zh-CN" sz="2400" b="1" dirty="0">
              <a:solidFill>
                <a:srgbClr val="002060"/>
              </a:solidFill>
            </a:endParaRPr>
          </a:p>
          <a:p>
            <a:pPr lvl="2">
              <a:defRPr/>
            </a:pPr>
            <a:r>
              <a:rPr lang="zh-CN" altLang="en-US" sz="2000" dirty="0"/>
              <a:t>“</a:t>
            </a:r>
            <a:r>
              <a:rPr lang="en-US" altLang="zh-CN" sz="2000" dirty="0"/>
              <a:t>+</a:t>
            </a:r>
            <a:r>
              <a:rPr lang="zh-CN" altLang="en-US" sz="2000" dirty="0"/>
              <a:t>”运算：</a:t>
            </a:r>
            <a:r>
              <a:rPr lang="en-US" altLang="zh-CN" sz="2000" dirty="0"/>
              <a:t> &lt;k , v 1&gt; + &lt;k , v 2&gt; = &lt;k , v 1 + v 2&gt;</a:t>
            </a:r>
          </a:p>
          <a:p>
            <a:pPr lvl="2">
              <a:defRPr/>
            </a:pPr>
            <a:r>
              <a:rPr lang="zh-CN" altLang="en-US" sz="2000" dirty="0"/>
              <a:t>“</a:t>
            </a:r>
            <a:r>
              <a:rPr lang="en-US" altLang="zh-CN" sz="2000" dirty="0"/>
              <a:t>-</a:t>
            </a:r>
            <a:r>
              <a:rPr lang="zh-CN" altLang="en-US" sz="2000" dirty="0"/>
              <a:t>” 运算： </a:t>
            </a:r>
            <a:r>
              <a:rPr lang="en-US" altLang="zh-CN" sz="2000" dirty="0"/>
              <a:t>&lt;k , v 1&gt; - &lt;k , v 2&gt; = &lt;k , v 1 - v 2</a:t>
            </a:r>
            <a:r>
              <a:rPr lang="en-US" altLang="zh-CN" sz="2000" dirty="0" smtClean="0"/>
              <a:t>&gt;</a:t>
            </a:r>
          </a:p>
          <a:p>
            <a:pPr lvl="2">
              <a:defRPr/>
            </a:pPr>
            <a:endParaRPr lang="en-US" altLang="zh-CN" dirty="0"/>
          </a:p>
          <a:p>
            <a:pPr marL="703263" lvl="2" indent="0">
              <a:buNone/>
              <a:defRPr/>
            </a:pPr>
            <a:r>
              <a:rPr lang="zh-CN" altLang="en-US" dirty="0" smtClean="0">
                <a:solidFill>
                  <a:srgbClr val="C00000"/>
                </a:solidFill>
              </a:rPr>
              <a:t>原理：</a:t>
            </a:r>
            <a:r>
              <a:rPr lang="zh-CN" altLang="en-US" dirty="0" smtClean="0">
                <a:solidFill>
                  <a:srgbClr val="00B0F0"/>
                </a:solidFill>
              </a:rPr>
              <a:t>对相同</a:t>
            </a:r>
            <a:r>
              <a:rPr lang="en-US" altLang="zh-CN" dirty="0">
                <a:solidFill>
                  <a:srgbClr val="00B0F0"/>
                </a:solidFill>
              </a:rPr>
              <a:t>key</a:t>
            </a:r>
            <a:r>
              <a:rPr lang="zh-CN" altLang="en-US" dirty="0">
                <a:solidFill>
                  <a:srgbClr val="00B0F0"/>
                </a:solidFill>
              </a:rPr>
              <a:t>的</a:t>
            </a:r>
            <a:r>
              <a:rPr lang="en-US" altLang="zh-CN" dirty="0" smtClean="0">
                <a:solidFill>
                  <a:srgbClr val="00B0F0"/>
                </a:solidFill>
              </a:rPr>
              <a:t>value</a:t>
            </a:r>
            <a:r>
              <a:rPr lang="zh-CN" altLang="en-US" dirty="0" smtClean="0">
                <a:solidFill>
                  <a:srgbClr val="00B0F0"/>
                </a:solidFill>
              </a:rPr>
              <a:t>值进行</a:t>
            </a:r>
            <a:r>
              <a:rPr lang="zh-CN" altLang="en-US" dirty="0">
                <a:solidFill>
                  <a:srgbClr val="00B0F0"/>
                </a:solidFill>
              </a:rPr>
              <a:t>相加或者相减</a:t>
            </a:r>
          </a:p>
          <a:p>
            <a:pPr lvl="2">
              <a:defRPr/>
            </a:pPr>
            <a:endParaRPr lang="en-US" altLang="zh-CN" dirty="0"/>
          </a:p>
          <a:p>
            <a:pPr lvl="2">
              <a:defRPr/>
            </a:pPr>
            <a:endParaRPr lang="zh-CN" altLang="en-US" dirty="0"/>
          </a:p>
          <a:p>
            <a:pPr lvl="2">
              <a:defRPr/>
            </a:pPr>
            <a:endParaRPr lang="zh-CN" altLang="en-US" dirty="0"/>
          </a:p>
          <a:p>
            <a:pPr lvl="2">
              <a:defRPr/>
            </a:pPr>
            <a:endParaRPr lang="zh-CN" altLang="en-US" dirty="0" smtClean="0"/>
          </a:p>
        </p:txBody>
      </p:sp>
      <p:sp>
        <p:nvSpPr>
          <p:cNvPr id="5" name="标题 1"/>
          <p:cNvSpPr>
            <a:spLocks noGrp="1"/>
          </p:cNvSpPr>
          <p:nvPr>
            <p:ph type="title"/>
          </p:nvPr>
        </p:nvSpPr>
        <p:spPr>
          <a:xfrm>
            <a:off x="456965" y="548680"/>
            <a:ext cx="8229600" cy="1066800"/>
          </a:xfrm>
        </p:spPr>
        <p:txBody>
          <a:bodyPr>
            <a:noAutofit/>
          </a:bodyPr>
          <a:lstStyle/>
          <a:p>
            <a:pPr marL="171450" lvl="1" algn="ctr">
              <a:spcBef>
                <a:spcPts val="750"/>
              </a:spcBef>
            </a:pPr>
            <a:r>
              <a:rPr lang="zh-CN" altLang="en-US" sz="3600" b="1" dirty="0" smtClean="0">
                <a:solidFill>
                  <a:schemeClr val="accent6">
                    <a:lumMod val="50000"/>
                  </a:schemeClr>
                </a:solidFill>
              </a:rPr>
              <a:t>流量</a:t>
            </a:r>
            <a:r>
              <a:rPr lang="zh-CN" altLang="en-US" sz="3600" b="1" dirty="0">
                <a:solidFill>
                  <a:schemeClr val="accent6">
                    <a:lumMod val="50000"/>
                  </a:schemeClr>
                </a:solidFill>
              </a:rPr>
              <a:t>测度特征的分布式计算模型</a:t>
            </a:r>
            <a:endParaRPr lang="en-US" altLang="zh-CN" sz="3600" b="1" dirty="0">
              <a:solidFill>
                <a:schemeClr val="accent6">
                  <a:lumMod val="50000"/>
                </a:schemeClr>
              </a:solidFill>
            </a:endParaRPr>
          </a:p>
        </p:txBody>
      </p:sp>
    </p:spTree>
    <p:extLst>
      <p:ext uri="{BB962C8B-B14F-4D97-AF65-F5344CB8AC3E}">
        <p14:creationId xmlns:p14="http://schemas.microsoft.com/office/powerpoint/2010/main" val="1408182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620688"/>
            <a:ext cx="8229600" cy="1066800"/>
          </a:xfrm>
        </p:spPr>
        <p:txBody>
          <a:bodyPr/>
          <a:lstStyle/>
          <a:p>
            <a:r>
              <a:rPr lang="zh-CN" altLang="en-US" b="1" dirty="0"/>
              <a:t>一、研究背景和意义</a:t>
            </a:r>
            <a:endParaRPr lang="zh-CN" altLang="en-US" dirty="0"/>
          </a:p>
        </p:txBody>
      </p:sp>
      <p:sp>
        <p:nvSpPr>
          <p:cNvPr id="3" name="内容占位符 2"/>
          <p:cNvSpPr>
            <a:spLocks noGrp="1"/>
          </p:cNvSpPr>
          <p:nvPr>
            <p:ph sz="quarter" idx="13"/>
          </p:nvPr>
        </p:nvSpPr>
        <p:spPr>
          <a:xfrm>
            <a:off x="685330" y="1988841"/>
            <a:ext cx="7772870" cy="3888431"/>
          </a:xfrm>
        </p:spPr>
        <p:txBody>
          <a:bodyPr/>
          <a:lstStyle/>
          <a:p>
            <a:pPr marL="623887" lvl="1" indent="-514350">
              <a:buClr>
                <a:srgbClr val="A04DA3"/>
              </a:buClr>
              <a:buFont typeface="+mj-lt"/>
              <a:buAutoNum type="arabicPeriod"/>
            </a:pPr>
            <a:r>
              <a:rPr lang="zh-CN" altLang="en-US" sz="2800" dirty="0" smtClean="0">
                <a:solidFill>
                  <a:schemeClr val="accent6">
                    <a:lumMod val="50000"/>
                  </a:schemeClr>
                </a:solidFill>
                <a:latin typeface="+mn-ea"/>
              </a:rPr>
              <a:t>研究背景</a:t>
            </a:r>
            <a:endParaRPr lang="en-US" altLang="zh-CN" sz="2800" dirty="0" smtClean="0">
              <a:solidFill>
                <a:schemeClr val="accent6">
                  <a:lumMod val="50000"/>
                </a:schemeClr>
              </a:solidFill>
              <a:latin typeface="+mn-ea"/>
            </a:endParaRPr>
          </a:p>
          <a:p>
            <a:pPr marL="623887" lvl="1" indent="-514350">
              <a:buClr>
                <a:srgbClr val="A04DA3"/>
              </a:buClr>
              <a:buFont typeface="+mj-lt"/>
              <a:buAutoNum type="arabicPeriod"/>
            </a:pPr>
            <a:r>
              <a:rPr lang="zh-CN" altLang="en-US" sz="2800" dirty="0" smtClean="0">
                <a:solidFill>
                  <a:schemeClr val="accent6">
                    <a:lumMod val="50000"/>
                  </a:schemeClr>
                </a:solidFill>
                <a:latin typeface="+mn-ea"/>
              </a:rPr>
              <a:t>研究意义</a:t>
            </a:r>
            <a:endParaRPr lang="en-US" altLang="zh-CN" sz="2800" dirty="0" smtClean="0">
              <a:solidFill>
                <a:schemeClr val="accent6">
                  <a:lumMod val="50000"/>
                </a:schemeClr>
              </a:solidFill>
              <a:latin typeface="+mn-ea"/>
            </a:endParaRPr>
          </a:p>
          <a:p>
            <a:pPr marL="623887" lvl="1" indent="-514350">
              <a:buClr>
                <a:srgbClr val="A04DA3"/>
              </a:buClr>
              <a:buFont typeface="+mj-lt"/>
              <a:buAutoNum type="arabicPeriod"/>
            </a:pPr>
            <a:r>
              <a:rPr lang="zh-CN" altLang="en-US" sz="2800" dirty="0" smtClean="0">
                <a:solidFill>
                  <a:schemeClr val="accent6">
                    <a:lumMod val="50000"/>
                  </a:schemeClr>
                </a:solidFill>
                <a:latin typeface="+mn-ea"/>
              </a:rPr>
              <a:t>研究方向</a:t>
            </a:r>
            <a:endParaRPr lang="en-US" altLang="zh-CN" sz="2800" dirty="0" smtClean="0">
              <a:solidFill>
                <a:schemeClr val="accent6">
                  <a:lumMod val="50000"/>
                </a:schemeClr>
              </a:solidFill>
              <a:latin typeface="+mn-ea"/>
            </a:endParaRPr>
          </a:p>
          <a:p>
            <a:pPr marL="623887" lvl="1" indent="-514350">
              <a:buClr>
                <a:srgbClr val="A04DA3"/>
              </a:buClr>
              <a:buFont typeface="+mj-lt"/>
              <a:buAutoNum type="arabicPeriod"/>
            </a:pPr>
            <a:r>
              <a:rPr lang="zh-CN" altLang="en-US" sz="2800" dirty="0" smtClean="0">
                <a:solidFill>
                  <a:schemeClr val="accent6">
                    <a:lumMod val="50000"/>
                  </a:schemeClr>
                </a:solidFill>
                <a:latin typeface="+mn-ea"/>
              </a:rPr>
              <a:t>主要工作</a:t>
            </a:r>
            <a:endParaRPr lang="zh-CN" altLang="en-US" sz="2800" dirty="0">
              <a:solidFill>
                <a:schemeClr val="accent6">
                  <a:lumMod val="50000"/>
                </a:schemeClr>
              </a:solidFill>
              <a:latin typeface="+mn-ea"/>
            </a:endParaRPr>
          </a:p>
        </p:txBody>
      </p:sp>
    </p:spTree>
    <p:extLst>
      <p:ext uri="{BB962C8B-B14F-4D97-AF65-F5344CB8AC3E}">
        <p14:creationId xmlns:p14="http://schemas.microsoft.com/office/powerpoint/2010/main" val="19169507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sz="quarter" idx="13"/>
          </p:nvPr>
        </p:nvSpPr>
        <p:spPr>
          <a:xfrm>
            <a:off x="125760" y="1916832"/>
            <a:ext cx="8892480" cy="4752528"/>
          </a:xfrm>
        </p:spPr>
        <p:txBody>
          <a:bodyPr/>
          <a:lstStyle/>
          <a:p>
            <a:pPr marL="566737" lvl="2" indent="-457200">
              <a:buClr>
                <a:srgbClr val="A04DA3"/>
              </a:buClr>
              <a:buFont typeface="+mj-ea"/>
              <a:buAutoNum type="circleNumDbPlain"/>
              <a:defRPr/>
            </a:pPr>
            <a:r>
              <a:rPr lang="zh-CN" altLang="en-US" sz="2000" b="1" dirty="0">
                <a:solidFill>
                  <a:schemeClr val="accent6">
                    <a:lumMod val="50000"/>
                  </a:schemeClr>
                </a:solidFill>
              </a:rPr>
              <a:t>提取：</a:t>
            </a:r>
            <a:r>
              <a:rPr lang="en-US" altLang="zh-CN" sz="2000" b="1" dirty="0">
                <a:solidFill>
                  <a:schemeClr val="accent6">
                    <a:lumMod val="50000"/>
                  </a:schemeClr>
                </a:solidFill>
              </a:rPr>
              <a:t>Extract( )</a:t>
            </a:r>
            <a:r>
              <a:rPr lang="zh-CN" altLang="en-US" sz="2000" b="1" dirty="0">
                <a:solidFill>
                  <a:schemeClr val="accent6">
                    <a:lumMod val="50000"/>
                  </a:schemeClr>
                </a:solidFill>
              </a:rPr>
              <a:t>，</a:t>
            </a:r>
            <a:r>
              <a:rPr lang="zh-CN" altLang="en-US" sz="2000" dirty="0"/>
              <a:t>将每条流中的流特征实例提取</a:t>
            </a:r>
            <a:r>
              <a:rPr lang="zh-CN" altLang="en-US" sz="2000" dirty="0" smtClean="0"/>
              <a:t>出来。</a:t>
            </a:r>
            <a:endParaRPr lang="en-US" altLang="zh-CN" sz="2000" dirty="0"/>
          </a:p>
          <a:p>
            <a:pPr marL="566737" lvl="2" indent="-457200">
              <a:buClr>
                <a:srgbClr val="A04DA3"/>
              </a:buClr>
              <a:buFont typeface="+mj-ea"/>
              <a:buAutoNum type="circleNumDbPlain"/>
              <a:defRPr/>
            </a:pPr>
            <a:r>
              <a:rPr lang="zh-CN" altLang="en-US" sz="2000" b="1" dirty="0">
                <a:solidFill>
                  <a:schemeClr val="accent6">
                    <a:lumMod val="50000"/>
                  </a:schemeClr>
                </a:solidFill>
              </a:rPr>
              <a:t>组合：</a:t>
            </a:r>
            <a:r>
              <a:rPr lang="en-US" altLang="zh-CN" sz="2000" b="1" dirty="0">
                <a:solidFill>
                  <a:schemeClr val="accent6">
                    <a:lumMod val="50000"/>
                  </a:schemeClr>
                </a:solidFill>
              </a:rPr>
              <a:t>Combine( </a:t>
            </a:r>
            <a:r>
              <a:rPr lang="en-US" altLang="zh-CN" sz="2000" b="1" dirty="0" smtClean="0">
                <a:solidFill>
                  <a:schemeClr val="accent6">
                    <a:lumMod val="50000"/>
                  </a:schemeClr>
                </a:solidFill>
              </a:rPr>
              <a:t>)</a:t>
            </a:r>
            <a:r>
              <a:rPr lang="zh-CN" altLang="en-US" sz="2000" b="1" dirty="0">
                <a:solidFill>
                  <a:schemeClr val="accent6">
                    <a:lumMod val="50000"/>
                  </a:schemeClr>
                </a:solidFill>
              </a:rPr>
              <a:t>，</a:t>
            </a:r>
            <a:r>
              <a:rPr lang="zh-CN" altLang="en-US" sz="2000" dirty="0"/>
              <a:t>完成流特征的组合以生成最终的流特征实例和流特征实例</a:t>
            </a:r>
            <a:r>
              <a:rPr lang="zh-CN" altLang="en-US" sz="2000" dirty="0" smtClean="0"/>
              <a:t>对。</a:t>
            </a:r>
            <a:endParaRPr lang="en-US" altLang="zh-CN" sz="2000" dirty="0"/>
          </a:p>
          <a:p>
            <a:pPr marL="566737" lvl="2" indent="-457200">
              <a:buClr>
                <a:srgbClr val="A04DA3"/>
              </a:buClr>
              <a:buFont typeface="+mj-ea"/>
              <a:buAutoNum type="circleNumDbPlain"/>
              <a:defRPr/>
            </a:pPr>
            <a:r>
              <a:rPr lang="zh-CN" altLang="en-US" sz="2000" b="1" dirty="0">
                <a:solidFill>
                  <a:schemeClr val="accent6">
                    <a:lumMod val="50000"/>
                  </a:schemeClr>
                </a:solidFill>
              </a:rPr>
              <a:t>累加：</a:t>
            </a:r>
            <a:r>
              <a:rPr lang="en-US" altLang="zh-CN" sz="2000" b="1" dirty="0">
                <a:solidFill>
                  <a:schemeClr val="accent6">
                    <a:lumMod val="50000"/>
                  </a:schemeClr>
                </a:solidFill>
              </a:rPr>
              <a:t>Accumulate( </a:t>
            </a:r>
            <a:r>
              <a:rPr lang="en-US" altLang="zh-CN" sz="2000" b="1" dirty="0" smtClean="0">
                <a:solidFill>
                  <a:schemeClr val="accent6">
                    <a:lumMod val="50000"/>
                  </a:schemeClr>
                </a:solidFill>
              </a:rPr>
              <a:t>)</a:t>
            </a:r>
            <a:r>
              <a:rPr lang="zh-CN" altLang="en-US" sz="2000" b="1" dirty="0">
                <a:solidFill>
                  <a:schemeClr val="accent6">
                    <a:lumMod val="50000"/>
                  </a:schemeClr>
                </a:solidFill>
              </a:rPr>
              <a:t>，</a:t>
            </a:r>
            <a:r>
              <a:rPr lang="zh-CN" altLang="en-US" sz="2000" dirty="0"/>
              <a:t>根据流特征实例对运算规则并利用分布式计算框架对流特征实例对进行累加操作，最终完成具有相同流特征实例的流特征实例对的</a:t>
            </a:r>
            <a:r>
              <a:rPr lang="zh-CN" altLang="en-US" sz="2000" dirty="0" smtClean="0"/>
              <a:t>合并。</a:t>
            </a:r>
            <a:endParaRPr lang="en-US" altLang="zh-CN" sz="2000" dirty="0"/>
          </a:p>
          <a:p>
            <a:pPr marL="566737" lvl="2" indent="-457200">
              <a:buClr>
                <a:srgbClr val="A04DA3"/>
              </a:buClr>
              <a:buFont typeface="+mj-ea"/>
              <a:buAutoNum type="circleNumDbPlain"/>
              <a:defRPr/>
            </a:pPr>
            <a:r>
              <a:rPr lang="zh-CN" altLang="en-US" sz="2000" b="1" dirty="0">
                <a:solidFill>
                  <a:schemeClr val="accent6">
                    <a:lumMod val="50000"/>
                  </a:schemeClr>
                </a:solidFill>
              </a:rPr>
              <a:t>重组：</a:t>
            </a:r>
            <a:r>
              <a:rPr lang="en-US" altLang="zh-CN" sz="2000" b="1" dirty="0">
                <a:solidFill>
                  <a:schemeClr val="accent6">
                    <a:lumMod val="50000"/>
                  </a:schemeClr>
                </a:solidFill>
              </a:rPr>
              <a:t>Regroup( </a:t>
            </a:r>
            <a:r>
              <a:rPr lang="en-US" altLang="zh-CN" sz="2000" b="1" dirty="0" smtClean="0">
                <a:solidFill>
                  <a:schemeClr val="accent6">
                    <a:lumMod val="50000"/>
                  </a:schemeClr>
                </a:solidFill>
              </a:rPr>
              <a:t>)</a:t>
            </a:r>
            <a:r>
              <a:rPr lang="zh-CN" altLang="en-US" sz="2000" b="1" dirty="0" smtClean="0">
                <a:solidFill>
                  <a:schemeClr val="accent6">
                    <a:lumMod val="50000"/>
                  </a:schemeClr>
                </a:solidFill>
              </a:rPr>
              <a:t>，</a:t>
            </a:r>
            <a:r>
              <a:rPr lang="zh-CN" altLang="en-US" sz="2000" dirty="0"/>
              <a:t>一是将同一时间片内不同种类的流特征实例对进行重新的分组，二是将每一个分组内具有相同流特征实例的流特征实例对进行合并</a:t>
            </a:r>
            <a:r>
              <a:rPr lang="zh-CN" altLang="en-US" sz="2000" dirty="0">
                <a:solidFill>
                  <a:schemeClr val="accent6">
                    <a:lumMod val="50000"/>
                  </a:schemeClr>
                </a:solidFill>
              </a:rPr>
              <a:t>。</a:t>
            </a:r>
            <a:endParaRPr lang="en-US" altLang="zh-CN" sz="2000" dirty="0">
              <a:solidFill>
                <a:schemeClr val="accent6">
                  <a:lumMod val="50000"/>
                </a:schemeClr>
              </a:solidFill>
            </a:endParaRPr>
          </a:p>
          <a:p>
            <a:pPr marL="566737" lvl="2" indent="-457200">
              <a:buClr>
                <a:srgbClr val="A04DA3"/>
              </a:buClr>
              <a:buFont typeface="+mj-ea"/>
              <a:buAutoNum type="circleNumDbPlain"/>
              <a:defRPr/>
            </a:pPr>
            <a:r>
              <a:rPr lang="zh-CN" altLang="en-US" sz="2000" b="1" dirty="0">
                <a:solidFill>
                  <a:schemeClr val="accent6">
                    <a:lumMod val="50000"/>
                  </a:schemeClr>
                </a:solidFill>
              </a:rPr>
              <a:t>改变</a:t>
            </a:r>
            <a:r>
              <a:rPr lang="en-US" altLang="zh-CN" sz="2000" b="1" dirty="0">
                <a:solidFill>
                  <a:schemeClr val="accent6">
                    <a:lumMod val="50000"/>
                  </a:schemeClr>
                </a:solidFill>
              </a:rPr>
              <a:t>Key</a:t>
            </a:r>
            <a:r>
              <a:rPr lang="zh-CN" altLang="en-US" sz="2000" b="1" dirty="0">
                <a:solidFill>
                  <a:schemeClr val="accent6">
                    <a:lumMod val="50000"/>
                  </a:schemeClr>
                </a:solidFill>
              </a:rPr>
              <a:t>值：</a:t>
            </a:r>
            <a:r>
              <a:rPr lang="en-US" altLang="zh-CN" sz="2000" b="1" dirty="0" err="1">
                <a:solidFill>
                  <a:schemeClr val="accent6">
                    <a:lumMod val="50000"/>
                  </a:schemeClr>
                </a:solidFill>
              </a:rPr>
              <a:t>ChangeKey</a:t>
            </a:r>
            <a:r>
              <a:rPr lang="en-US" altLang="zh-CN" sz="2000" b="1" dirty="0">
                <a:solidFill>
                  <a:schemeClr val="accent6">
                    <a:lumMod val="50000"/>
                  </a:schemeClr>
                </a:solidFill>
              </a:rPr>
              <a:t>( </a:t>
            </a:r>
            <a:r>
              <a:rPr lang="en-US" altLang="zh-CN" sz="2000" b="1" dirty="0" smtClean="0">
                <a:solidFill>
                  <a:schemeClr val="accent6">
                    <a:lumMod val="50000"/>
                  </a:schemeClr>
                </a:solidFill>
              </a:rPr>
              <a:t>)</a:t>
            </a:r>
            <a:r>
              <a:rPr lang="zh-CN" altLang="en-US" sz="2000" b="1" dirty="0" smtClean="0">
                <a:solidFill>
                  <a:schemeClr val="accent6">
                    <a:lumMod val="50000"/>
                  </a:schemeClr>
                </a:solidFill>
              </a:rPr>
              <a:t>，</a:t>
            </a:r>
            <a:r>
              <a:rPr lang="zh-CN" altLang="en-US" sz="2000" dirty="0"/>
              <a:t>改变</a:t>
            </a:r>
            <a:r>
              <a:rPr lang="en-US" altLang="zh-CN" sz="2000" dirty="0"/>
              <a:t>Key </a:t>
            </a:r>
            <a:r>
              <a:rPr lang="zh-CN" altLang="en-US" sz="2000" dirty="0" smtClean="0"/>
              <a:t>值。</a:t>
            </a:r>
            <a:endParaRPr lang="en-US" altLang="zh-CN" sz="2000" dirty="0">
              <a:solidFill>
                <a:schemeClr val="accent6">
                  <a:lumMod val="50000"/>
                </a:schemeClr>
              </a:solidFill>
            </a:endParaRPr>
          </a:p>
          <a:p>
            <a:pPr marL="566737" lvl="2" indent="-457200">
              <a:buClr>
                <a:srgbClr val="A04DA3"/>
              </a:buClr>
              <a:buFont typeface="+mj-ea"/>
              <a:buAutoNum type="circleNumDbPlain"/>
              <a:defRPr/>
            </a:pPr>
            <a:r>
              <a:rPr lang="zh-CN" altLang="en-US" sz="2000" b="1" dirty="0">
                <a:solidFill>
                  <a:schemeClr val="accent6">
                    <a:lumMod val="50000"/>
                  </a:schemeClr>
                </a:solidFill>
              </a:rPr>
              <a:t>熵值计算：</a:t>
            </a:r>
            <a:r>
              <a:rPr lang="en-US" altLang="zh-CN" sz="2000" b="1" dirty="0" err="1">
                <a:solidFill>
                  <a:schemeClr val="accent6">
                    <a:lumMod val="50000"/>
                  </a:schemeClr>
                </a:solidFill>
              </a:rPr>
              <a:t>ComputeEntropy</a:t>
            </a:r>
            <a:r>
              <a:rPr lang="en-US" altLang="zh-CN" sz="2000" b="1" dirty="0">
                <a:solidFill>
                  <a:schemeClr val="accent6">
                    <a:lumMod val="50000"/>
                  </a:schemeClr>
                </a:solidFill>
              </a:rPr>
              <a:t>( </a:t>
            </a:r>
            <a:r>
              <a:rPr lang="en-US" altLang="zh-CN" sz="2000" b="1" dirty="0" smtClean="0">
                <a:solidFill>
                  <a:schemeClr val="accent6">
                    <a:lumMod val="50000"/>
                  </a:schemeClr>
                </a:solidFill>
              </a:rPr>
              <a:t>)</a:t>
            </a:r>
            <a:r>
              <a:rPr lang="zh-CN" altLang="en-US" sz="2000" b="1" dirty="0" smtClean="0">
                <a:solidFill>
                  <a:schemeClr val="accent6">
                    <a:lumMod val="50000"/>
                  </a:schemeClr>
                </a:solidFill>
              </a:rPr>
              <a:t>，</a:t>
            </a:r>
            <a:r>
              <a:rPr lang="zh-CN" altLang="en-US" sz="2000" dirty="0"/>
              <a:t>完成熵值</a:t>
            </a:r>
            <a:r>
              <a:rPr lang="zh-CN" altLang="en-US" sz="2000" dirty="0" smtClean="0"/>
              <a:t>计算。</a:t>
            </a:r>
            <a:endParaRPr lang="en-US" altLang="zh-CN" sz="2000" dirty="0">
              <a:solidFill>
                <a:schemeClr val="accent6">
                  <a:lumMod val="50000"/>
                </a:schemeClr>
              </a:solidFill>
            </a:endParaRPr>
          </a:p>
          <a:p>
            <a:pPr marL="566737" lvl="2" indent="-457200">
              <a:buClr>
                <a:srgbClr val="A04DA3"/>
              </a:buClr>
              <a:buFont typeface="+mj-ea"/>
              <a:buAutoNum type="circleNumDbPlain"/>
              <a:defRPr/>
            </a:pPr>
            <a:r>
              <a:rPr lang="zh-CN" altLang="en-US" sz="2000" b="1" dirty="0">
                <a:solidFill>
                  <a:schemeClr val="accent6">
                    <a:lumMod val="50000"/>
                  </a:schemeClr>
                </a:solidFill>
              </a:rPr>
              <a:t>过滤：</a:t>
            </a:r>
            <a:r>
              <a:rPr lang="en-US" altLang="zh-CN" sz="2000" b="1" dirty="0">
                <a:solidFill>
                  <a:schemeClr val="accent6">
                    <a:lumMod val="50000"/>
                  </a:schemeClr>
                </a:solidFill>
              </a:rPr>
              <a:t>Filter( </a:t>
            </a:r>
            <a:r>
              <a:rPr lang="en-US" altLang="zh-CN" sz="2000" b="1" dirty="0" smtClean="0">
                <a:solidFill>
                  <a:schemeClr val="accent6">
                    <a:lumMod val="50000"/>
                  </a:schemeClr>
                </a:solidFill>
              </a:rPr>
              <a:t>)</a:t>
            </a:r>
            <a:r>
              <a:rPr lang="zh-CN" altLang="en-US" sz="2000" b="1" dirty="0">
                <a:solidFill>
                  <a:schemeClr val="accent6">
                    <a:lumMod val="50000"/>
                  </a:schemeClr>
                </a:solidFill>
              </a:rPr>
              <a:t>，</a:t>
            </a:r>
            <a:r>
              <a:rPr lang="zh-CN" altLang="en-US" sz="2000" dirty="0"/>
              <a:t>将流特征实例对中</a:t>
            </a:r>
            <a:r>
              <a:rPr lang="en-US" altLang="zh-CN" sz="2000" dirty="0"/>
              <a:t>Value </a:t>
            </a:r>
            <a:r>
              <a:rPr lang="zh-CN" altLang="en-US" sz="2000" dirty="0"/>
              <a:t>值小于过滤阈值的流特征实例对过滤</a:t>
            </a:r>
            <a:r>
              <a:rPr lang="zh-CN" altLang="en-US" sz="2000" dirty="0" smtClean="0"/>
              <a:t>掉。</a:t>
            </a:r>
            <a:endParaRPr lang="en-US" altLang="zh-CN" sz="2000" dirty="0"/>
          </a:p>
          <a:p>
            <a:pPr marL="566737" lvl="2" indent="-457200">
              <a:buClr>
                <a:srgbClr val="A04DA3"/>
              </a:buClr>
              <a:buFont typeface="+mj-ea"/>
              <a:buAutoNum type="circleNumDbPlain"/>
              <a:defRPr/>
            </a:pPr>
            <a:r>
              <a:rPr lang="zh-CN" altLang="en-US" sz="2000" b="1" dirty="0">
                <a:solidFill>
                  <a:schemeClr val="accent6">
                    <a:lumMod val="50000"/>
                  </a:schemeClr>
                </a:solidFill>
              </a:rPr>
              <a:t>输出：</a:t>
            </a:r>
            <a:r>
              <a:rPr lang="en-US" altLang="zh-CN" sz="2000" b="1" dirty="0">
                <a:solidFill>
                  <a:schemeClr val="accent6">
                    <a:lumMod val="50000"/>
                  </a:schemeClr>
                </a:solidFill>
              </a:rPr>
              <a:t>Output( </a:t>
            </a:r>
            <a:r>
              <a:rPr lang="en-US" altLang="zh-CN" sz="2000" b="1" dirty="0" smtClean="0">
                <a:solidFill>
                  <a:schemeClr val="accent6">
                    <a:lumMod val="50000"/>
                  </a:schemeClr>
                </a:solidFill>
              </a:rPr>
              <a:t>)</a:t>
            </a:r>
            <a:r>
              <a:rPr lang="zh-CN" altLang="en-US" sz="2000" b="1" dirty="0" smtClean="0">
                <a:solidFill>
                  <a:schemeClr val="accent6">
                    <a:lumMod val="50000"/>
                  </a:schemeClr>
                </a:solidFill>
              </a:rPr>
              <a:t>，</a:t>
            </a:r>
            <a:r>
              <a:rPr lang="zh-CN" altLang="en-US" sz="2000" dirty="0"/>
              <a:t>设</a:t>
            </a:r>
            <a:r>
              <a:rPr lang="zh-CN" altLang="en-US" sz="2000" dirty="0" smtClean="0"/>
              <a:t>定格式</a:t>
            </a:r>
            <a:r>
              <a:rPr lang="zh-CN" altLang="en-US" sz="2000" dirty="0"/>
              <a:t>并</a:t>
            </a:r>
            <a:r>
              <a:rPr lang="zh-CN" altLang="en-US" sz="2000" dirty="0" smtClean="0"/>
              <a:t>输出。</a:t>
            </a:r>
            <a:endParaRPr lang="zh-CN" altLang="en-US" sz="2000" dirty="0"/>
          </a:p>
          <a:p>
            <a:pPr lvl="2">
              <a:defRPr/>
            </a:pPr>
            <a:endParaRPr lang="zh-CN" altLang="en-US" sz="2000" dirty="0"/>
          </a:p>
          <a:p>
            <a:pPr lvl="2">
              <a:defRPr/>
            </a:pPr>
            <a:endParaRPr lang="zh-CN" altLang="en-US" sz="2000" dirty="0" smtClean="0"/>
          </a:p>
        </p:txBody>
      </p:sp>
      <p:sp>
        <p:nvSpPr>
          <p:cNvPr id="6" name="标题 1"/>
          <p:cNvSpPr>
            <a:spLocks noGrp="1"/>
          </p:cNvSpPr>
          <p:nvPr>
            <p:ph type="title"/>
          </p:nvPr>
        </p:nvSpPr>
        <p:spPr>
          <a:xfrm>
            <a:off x="0" y="1307367"/>
            <a:ext cx="8229600" cy="720080"/>
          </a:xfrm>
        </p:spPr>
        <p:txBody>
          <a:bodyPr>
            <a:noAutofit/>
          </a:bodyPr>
          <a:lstStyle/>
          <a:p>
            <a:pPr marL="171450" lvl="1">
              <a:spcBef>
                <a:spcPts val="750"/>
              </a:spcBef>
            </a:pPr>
            <a:r>
              <a:rPr lang="en-US" altLang="zh-CN" sz="2800" b="1" dirty="0" smtClean="0">
                <a:solidFill>
                  <a:schemeClr val="accent6">
                    <a:lumMod val="50000"/>
                  </a:schemeClr>
                </a:solidFill>
              </a:rPr>
              <a:t>2. </a:t>
            </a:r>
            <a:r>
              <a:rPr lang="zh-CN" altLang="en-US" sz="2800" b="1" dirty="0" smtClean="0">
                <a:solidFill>
                  <a:schemeClr val="accent6">
                    <a:lumMod val="50000"/>
                  </a:schemeClr>
                </a:solidFill>
              </a:rPr>
              <a:t>流</a:t>
            </a:r>
            <a:r>
              <a:rPr lang="zh-CN" altLang="en-US" sz="2800" b="1" dirty="0">
                <a:solidFill>
                  <a:schemeClr val="accent6">
                    <a:lumMod val="50000"/>
                  </a:schemeClr>
                </a:solidFill>
              </a:rPr>
              <a:t>特征的基本操作</a:t>
            </a:r>
            <a:endParaRPr lang="en-US" altLang="zh-CN" sz="2800" b="1" dirty="0">
              <a:solidFill>
                <a:schemeClr val="accent6">
                  <a:lumMod val="50000"/>
                </a:schemeClr>
              </a:solidFill>
            </a:endParaRPr>
          </a:p>
        </p:txBody>
      </p:sp>
      <p:sp>
        <p:nvSpPr>
          <p:cNvPr id="4" name="标题 1"/>
          <p:cNvSpPr txBox="1">
            <a:spLocks/>
          </p:cNvSpPr>
          <p:nvPr/>
        </p:nvSpPr>
        <p:spPr bwMode="auto">
          <a:xfrm>
            <a:off x="457200" y="404664"/>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marL="171450" lvl="1" algn="ctr">
              <a:spcBef>
                <a:spcPts val="750"/>
              </a:spcBef>
            </a:pPr>
            <a:r>
              <a:rPr lang="zh-CN" altLang="en-US" sz="3600" b="1" kern="0" smtClean="0">
                <a:solidFill>
                  <a:schemeClr val="accent6">
                    <a:lumMod val="50000"/>
                  </a:schemeClr>
                </a:solidFill>
              </a:rPr>
              <a:t>流量测度特征的分布式计算模型</a:t>
            </a:r>
            <a:endParaRPr lang="en-US" altLang="zh-CN" sz="3600" b="1" kern="0" dirty="0">
              <a:solidFill>
                <a:schemeClr val="accent6">
                  <a:lumMod val="50000"/>
                </a:schemeClr>
              </a:solidFill>
            </a:endParaRPr>
          </a:p>
        </p:txBody>
      </p:sp>
    </p:spTree>
    <p:extLst>
      <p:ext uri="{BB962C8B-B14F-4D97-AF65-F5344CB8AC3E}">
        <p14:creationId xmlns:p14="http://schemas.microsoft.com/office/powerpoint/2010/main" val="1736604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sz="quarter" idx="13"/>
          </p:nvPr>
        </p:nvSpPr>
        <p:spPr>
          <a:xfrm>
            <a:off x="683568" y="2708920"/>
            <a:ext cx="7560840" cy="1872208"/>
          </a:xfrm>
        </p:spPr>
        <p:txBody>
          <a:bodyPr/>
          <a:lstStyle/>
          <a:p>
            <a:pPr marL="566737" lvl="2" indent="-457200">
              <a:buClr>
                <a:srgbClr val="A04DA3"/>
              </a:buClr>
              <a:buFont typeface="+mj-ea"/>
              <a:buAutoNum type="circleNumDbPlain"/>
              <a:defRPr/>
            </a:pPr>
            <a:r>
              <a:rPr lang="zh-CN" altLang="en-US" b="1" dirty="0">
                <a:solidFill>
                  <a:schemeClr val="accent6">
                    <a:lumMod val="50000"/>
                  </a:schemeClr>
                </a:solidFill>
              </a:rPr>
              <a:t>基于</a:t>
            </a:r>
            <a:r>
              <a:rPr lang="en-US" altLang="zh-CN" b="1" dirty="0" err="1" smtClean="0">
                <a:solidFill>
                  <a:schemeClr val="accent6">
                    <a:lumMod val="50000"/>
                  </a:schemeClr>
                </a:solidFill>
              </a:rPr>
              <a:t>Mapreduce</a:t>
            </a:r>
            <a:r>
              <a:rPr lang="zh-CN" altLang="en-US" b="1" dirty="0" smtClean="0">
                <a:solidFill>
                  <a:schemeClr val="accent6">
                    <a:lumMod val="50000"/>
                  </a:schemeClr>
                </a:solidFill>
              </a:rPr>
              <a:t>框架的熵</a:t>
            </a:r>
            <a:r>
              <a:rPr lang="zh-CN" altLang="en-US" b="1" dirty="0">
                <a:solidFill>
                  <a:schemeClr val="accent6">
                    <a:lumMod val="50000"/>
                  </a:schemeClr>
                </a:solidFill>
              </a:rPr>
              <a:t>值计算</a:t>
            </a:r>
            <a:r>
              <a:rPr lang="zh-CN" altLang="en-US" b="1" dirty="0" smtClean="0">
                <a:solidFill>
                  <a:schemeClr val="accent6">
                    <a:lumMod val="50000"/>
                  </a:schemeClr>
                </a:solidFill>
              </a:rPr>
              <a:t>模型</a:t>
            </a:r>
            <a:endParaRPr lang="en-US" altLang="zh-CN" b="1" dirty="0" smtClean="0">
              <a:solidFill>
                <a:schemeClr val="accent6">
                  <a:lumMod val="50000"/>
                </a:schemeClr>
              </a:solidFill>
            </a:endParaRPr>
          </a:p>
          <a:p>
            <a:pPr marL="823912" lvl="3" indent="-457200">
              <a:buClr>
                <a:srgbClr val="A04DA3"/>
              </a:buClr>
              <a:buFont typeface="+mj-ea"/>
              <a:buAutoNum type="circleNumDbPlain"/>
              <a:defRPr/>
            </a:pPr>
            <a:r>
              <a:rPr lang="zh-CN" altLang="en-US" dirty="0">
                <a:solidFill>
                  <a:schemeClr val="accent6">
                    <a:lumMod val="50000"/>
                  </a:schemeClr>
                </a:solidFill>
              </a:rPr>
              <a:t>基于</a:t>
            </a:r>
            <a:r>
              <a:rPr lang="zh-CN" altLang="en-US" dirty="0" smtClean="0">
                <a:solidFill>
                  <a:schemeClr val="accent6">
                    <a:lumMod val="50000"/>
                  </a:schemeClr>
                </a:solidFill>
              </a:rPr>
              <a:t>一轮</a:t>
            </a:r>
            <a:r>
              <a:rPr lang="en-US" altLang="zh-CN" dirty="0" err="1" smtClean="0">
                <a:solidFill>
                  <a:schemeClr val="accent6">
                    <a:lumMod val="50000"/>
                  </a:schemeClr>
                </a:solidFill>
              </a:rPr>
              <a:t>Mapreduce</a:t>
            </a:r>
            <a:r>
              <a:rPr lang="zh-CN" altLang="en-US" dirty="0" smtClean="0">
                <a:solidFill>
                  <a:schemeClr val="accent6">
                    <a:lumMod val="50000"/>
                  </a:schemeClr>
                </a:solidFill>
              </a:rPr>
              <a:t>的</a:t>
            </a:r>
            <a:r>
              <a:rPr lang="zh-CN" altLang="en-US" dirty="0">
                <a:solidFill>
                  <a:schemeClr val="accent6">
                    <a:lumMod val="50000"/>
                  </a:schemeClr>
                </a:solidFill>
              </a:rPr>
              <a:t>熵值计算</a:t>
            </a:r>
            <a:r>
              <a:rPr lang="zh-CN" altLang="en-US" dirty="0" smtClean="0">
                <a:solidFill>
                  <a:schemeClr val="accent6">
                    <a:lumMod val="50000"/>
                  </a:schemeClr>
                </a:solidFill>
              </a:rPr>
              <a:t>模型</a:t>
            </a:r>
            <a:endParaRPr lang="en-US" altLang="zh-CN" dirty="0" smtClean="0">
              <a:solidFill>
                <a:schemeClr val="accent6">
                  <a:lumMod val="50000"/>
                </a:schemeClr>
              </a:solidFill>
            </a:endParaRPr>
          </a:p>
          <a:p>
            <a:pPr marL="823912" lvl="3" indent="-457200">
              <a:buClr>
                <a:srgbClr val="A04DA3"/>
              </a:buClr>
              <a:buFont typeface="+mj-ea"/>
              <a:buAutoNum type="circleNumDbPlain"/>
              <a:defRPr/>
            </a:pPr>
            <a:r>
              <a:rPr lang="zh-CN" altLang="en-US" dirty="0" smtClean="0">
                <a:solidFill>
                  <a:schemeClr val="accent6">
                    <a:lumMod val="50000"/>
                  </a:schemeClr>
                </a:solidFill>
              </a:rPr>
              <a:t>基于两轮</a:t>
            </a:r>
            <a:r>
              <a:rPr lang="en-US" altLang="zh-CN" dirty="0" err="1" smtClean="0">
                <a:solidFill>
                  <a:schemeClr val="accent6">
                    <a:lumMod val="50000"/>
                  </a:schemeClr>
                </a:solidFill>
              </a:rPr>
              <a:t>Mapreduce</a:t>
            </a:r>
            <a:r>
              <a:rPr lang="zh-CN" altLang="en-US" dirty="0" smtClean="0">
                <a:solidFill>
                  <a:schemeClr val="accent6">
                    <a:lumMod val="50000"/>
                  </a:schemeClr>
                </a:solidFill>
              </a:rPr>
              <a:t>的</a:t>
            </a:r>
            <a:r>
              <a:rPr lang="zh-CN" altLang="en-US" dirty="0">
                <a:solidFill>
                  <a:schemeClr val="accent6">
                    <a:lumMod val="50000"/>
                  </a:schemeClr>
                </a:solidFill>
              </a:rPr>
              <a:t>熵值计算模型</a:t>
            </a:r>
            <a:endParaRPr lang="en-US" altLang="zh-CN" dirty="0">
              <a:solidFill>
                <a:schemeClr val="accent6">
                  <a:lumMod val="50000"/>
                </a:schemeClr>
              </a:solidFill>
            </a:endParaRPr>
          </a:p>
          <a:p>
            <a:pPr marL="566737" lvl="2" indent="-457200">
              <a:buClr>
                <a:srgbClr val="A04DA3"/>
              </a:buClr>
              <a:buFont typeface="+mj-ea"/>
              <a:buAutoNum type="circleNumDbPlain"/>
              <a:defRPr/>
            </a:pPr>
            <a:r>
              <a:rPr lang="zh-CN" altLang="en-US" b="1" dirty="0" smtClean="0">
                <a:solidFill>
                  <a:schemeClr val="accent6">
                    <a:lumMod val="50000"/>
                  </a:schemeClr>
                </a:solidFill>
              </a:rPr>
              <a:t>基于</a:t>
            </a:r>
            <a:r>
              <a:rPr lang="en-US" altLang="zh-CN" b="1" dirty="0" err="1" smtClean="0">
                <a:solidFill>
                  <a:schemeClr val="accent6">
                    <a:lumMod val="50000"/>
                  </a:schemeClr>
                </a:solidFill>
              </a:rPr>
              <a:t>Mapreduce</a:t>
            </a:r>
            <a:r>
              <a:rPr lang="zh-CN" altLang="en-US" b="1" dirty="0" smtClean="0">
                <a:solidFill>
                  <a:schemeClr val="accent6">
                    <a:lumMod val="50000"/>
                  </a:schemeClr>
                </a:solidFill>
              </a:rPr>
              <a:t>框架的</a:t>
            </a:r>
            <a:r>
              <a:rPr lang="en-US" altLang="zh-CN" b="1" dirty="0" smtClean="0">
                <a:solidFill>
                  <a:schemeClr val="accent6">
                    <a:lumMod val="50000"/>
                  </a:schemeClr>
                </a:solidFill>
              </a:rPr>
              <a:t>EFFIP</a:t>
            </a:r>
            <a:r>
              <a:rPr lang="zh-CN" altLang="en-US" b="1" dirty="0" smtClean="0">
                <a:solidFill>
                  <a:schemeClr val="accent6">
                    <a:lumMod val="50000"/>
                  </a:schemeClr>
                </a:solidFill>
              </a:rPr>
              <a:t>计算模型</a:t>
            </a:r>
            <a:endParaRPr lang="en-US" altLang="zh-CN" b="1" dirty="0">
              <a:solidFill>
                <a:schemeClr val="accent6">
                  <a:lumMod val="50000"/>
                </a:schemeClr>
              </a:solidFill>
            </a:endParaRPr>
          </a:p>
          <a:p>
            <a:pPr lvl="2">
              <a:defRPr/>
            </a:pPr>
            <a:endParaRPr lang="zh-CN" altLang="en-US" dirty="0"/>
          </a:p>
          <a:p>
            <a:pPr lvl="2">
              <a:defRPr/>
            </a:pPr>
            <a:endParaRPr lang="zh-CN" altLang="en-US" dirty="0" smtClean="0"/>
          </a:p>
        </p:txBody>
      </p:sp>
      <p:sp>
        <p:nvSpPr>
          <p:cNvPr id="6" name="标题 1"/>
          <p:cNvSpPr>
            <a:spLocks noGrp="1"/>
          </p:cNvSpPr>
          <p:nvPr>
            <p:ph type="title"/>
          </p:nvPr>
        </p:nvSpPr>
        <p:spPr>
          <a:xfrm>
            <a:off x="251520" y="1772816"/>
            <a:ext cx="9144000" cy="720080"/>
          </a:xfrm>
        </p:spPr>
        <p:txBody>
          <a:bodyPr>
            <a:noAutofit/>
          </a:bodyPr>
          <a:lstStyle/>
          <a:p>
            <a:pPr marL="171450" lvl="1">
              <a:spcBef>
                <a:spcPts val="750"/>
              </a:spcBef>
            </a:pPr>
            <a:r>
              <a:rPr lang="en-US" altLang="zh-CN" sz="3000" b="1" dirty="0" smtClean="0">
                <a:solidFill>
                  <a:schemeClr val="accent6">
                    <a:lumMod val="50000"/>
                  </a:schemeClr>
                </a:solidFill>
              </a:rPr>
              <a:t>3. </a:t>
            </a:r>
            <a:r>
              <a:rPr lang="zh-CN" altLang="en-US" sz="3000" b="1" dirty="0" smtClean="0">
                <a:solidFill>
                  <a:schemeClr val="accent6">
                    <a:lumMod val="50000"/>
                  </a:schemeClr>
                </a:solidFill>
              </a:rPr>
              <a:t>基于</a:t>
            </a:r>
            <a:r>
              <a:rPr lang="en-US" altLang="zh-CN" sz="3000" b="1" dirty="0" err="1">
                <a:solidFill>
                  <a:schemeClr val="accent6">
                    <a:lumMod val="50000"/>
                  </a:schemeClr>
                </a:solidFill>
              </a:rPr>
              <a:t>MapReduce</a:t>
            </a:r>
            <a:r>
              <a:rPr lang="zh-CN" altLang="en-US" sz="3000" b="1" dirty="0">
                <a:solidFill>
                  <a:schemeClr val="accent6">
                    <a:lumMod val="50000"/>
                  </a:schemeClr>
                </a:solidFill>
              </a:rPr>
              <a:t>的流量测度特征计算模型</a:t>
            </a:r>
            <a:endParaRPr lang="en-US" altLang="zh-CN" sz="3000" b="1" dirty="0">
              <a:solidFill>
                <a:schemeClr val="accent6">
                  <a:lumMod val="50000"/>
                </a:schemeClr>
              </a:solidFill>
            </a:endParaRPr>
          </a:p>
        </p:txBody>
      </p:sp>
      <p:sp>
        <p:nvSpPr>
          <p:cNvPr id="4" name="标题 1"/>
          <p:cNvSpPr txBox="1">
            <a:spLocks/>
          </p:cNvSpPr>
          <p:nvPr/>
        </p:nvSpPr>
        <p:spPr bwMode="auto">
          <a:xfrm>
            <a:off x="456965" y="54868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marL="171450" lvl="1" algn="ctr">
              <a:spcBef>
                <a:spcPts val="750"/>
              </a:spcBef>
            </a:pPr>
            <a:r>
              <a:rPr lang="zh-CN" altLang="en-US" sz="3600" b="1" kern="0" smtClean="0">
                <a:solidFill>
                  <a:schemeClr val="accent6">
                    <a:lumMod val="50000"/>
                  </a:schemeClr>
                </a:solidFill>
              </a:rPr>
              <a:t>流量测度特征的分布式计算模型</a:t>
            </a:r>
            <a:endParaRPr lang="en-US" altLang="zh-CN" sz="3600" b="1" kern="0" dirty="0">
              <a:solidFill>
                <a:schemeClr val="accent6">
                  <a:lumMod val="50000"/>
                </a:schemeClr>
              </a:solidFill>
            </a:endParaRPr>
          </a:p>
        </p:txBody>
      </p:sp>
      <p:sp>
        <p:nvSpPr>
          <p:cNvPr id="5" name="内容占位符 2"/>
          <p:cNvSpPr txBox="1">
            <a:spLocks/>
          </p:cNvSpPr>
          <p:nvPr/>
        </p:nvSpPr>
        <p:spPr bwMode="auto">
          <a:xfrm>
            <a:off x="683568" y="5445224"/>
            <a:ext cx="756084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566737" lvl="2" indent="-457200">
              <a:buClr>
                <a:srgbClr val="A04DA3"/>
              </a:buClr>
              <a:buFont typeface="+mj-ea"/>
              <a:buAutoNum type="circleNumDbPlain"/>
              <a:defRPr/>
            </a:pPr>
            <a:r>
              <a:rPr lang="zh-CN" altLang="en-US" dirty="0" smtClean="0">
                <a:solidFill>
                  <a:schemeClr val="accent6">
                    <a:lumMod val="50000"/>
                  </a:schemeClr>
                </a:solidFill>
              </a:rPr>
              <a:t>基于</a:t>
            </a:r>
            <a:r>
              <a:rPr lang="en-US" altLang="zh-CN" dirty="0" smtClean="0">
                <a:solidFill>
                  <a:schemeClr val="accent6">
                    <a:lumMod val="50000"/>
                  </a:schemeClr>
                </a:solidFill>
              </a:rPr>
              <a:t>Spark</a:t>
            </a:r>
            <a:r>
              <a:rPr lang="zh-CN" altLang="en-US" dirty="0" smtClean="0">
                <a:solidFill>
                  <a:schemeClr val="accent6">
                    <a:lumMod val="50000"/>
                  </a:schemeClr>
                </a:solidFill>
              </a:rPr>
              <a:t>的熵值计算模型</a:t>
            </a:r>
            <a:endParaRPr lang="en-US" altLang="zh-CN" dirty="0" smtClean="0">
              <a:solidFill>
                <a:schemeClr val="accent6">
                  <a:lumMod val="50000"/>
                </a:schemeClr>
              </a:solidFill>
            </a:endParaRPr>
          </a:p>
          <a:p>
            <a:pPr marL="566737" lvl="2" indent="-457200">
              <a:buClr>
                <a:srgbClr val="A04DA3"/>
              </a:buClr>
              <a:buFont typeface="+mj-ea"/>
              <a:buAutoNum type="circleNumDbPlain"/>
              <a:defRPr/>
            </a:pPr>
            <a:r>
              <a:rPr lang="zh-CN" altLang="en-US" dirty="0" smtClean="0">
                <a:solidFill>
                  <a:schemeClr val="accent6">
                    <a:lumMod val="50000"/>
                  </a:schemeClr>
                </a:solidFill>
              </a:rPr>
              <a:t>基于</a:t>
            </a:r>
            <a:r>
              <a:rPr lang="en-US" altLang="zh-CN" dirty="0" smtClean="0">
                <a:solidFill>
                  <a:schemeClr val="accent6">
                    <a:lumMod val="50000"/>
                  </a:schemeClr>
                </a:solidFill>
              </a:rPr>
              <a:t>Spark</a:t>
            </a:r>
            <a:r>
              <a:rPr lang="zh-CN" altLang="en-US" dirty="0" smtClean="0">
                <a:solidFill>
                  <a:schemeClr val="accent6">
                    <a:lumMod val="50000"/>
                  </a:schemeClr>
                </a:solidFill>
              </a:rPr>
              <a:t>框架的</a:t>
            </a:r>
            <a:r>
              <a:rPr lang="en-US" altLang="zh-CN" dirty="0" smtClean="0">
                <a:solidFill>
                  <a:schemeClr val="accent6">
                    <a:lumMod val="50000"/>
                  </a:schemeClr>
                </a:solidFill>
              </a:rPr>
              <a:t>EFFIP</a:t>
            </a:r>
            <a:r>
              <a:rPr lang="zh-CN" altLang="en-US" dirty="0" smtClean="0">
                <a:solidFill>
                  <a:schemeClr val="accent6">
                    <a:lumMod val="50000"/>
                  </a:schemeClr>
                </a:solidFill>
              </a:rPr>
              <a:t>计算模型</a:t>
            </a:r>
            <a:endParaRPr lang="en-US" altLang="zh-CN" dirty="0" smtClean="0">
              <a:solidFill>
                <a:schemeClr val="accent6">
                  <a:lumMod val="50000"/>
                </a:schemeClr>
              </a:solidFill>
            </a:endParaRPr>
          </a:p>
          <a:p>
            <a:pPr marL="365125" lvl="2" indent="-255588">
              <a:buClr>
                <a:srgbClr val="A04DA3"/>
              </a:buClr>
              <a:buFont typeface="Georgia" panose="02040502050405020303" pitchFamily="18" charset="0"/>
              <a:buChar char="•"/>
              <a:defRPr/>
            </a:pPr>
            <a:endParaRPr lang="en-US" altLang="zh-CN" dirty="0" smtClean="0">
              <a:solidFill>
                <a:schemeClr val="accent6">
                  <a:lumMod val="50000"/>
                </a:schemeClr>
              </a:solidFill>
            </a:endParaRPr>
          </a:p>
          <a:p>
            <a:pPr lvl="2">
              <a:defRPr/>
            </a:pPr>
            <a:endParaRPr lang="zh-CN" altLang="en-US" dirty="0" smtClean="0"/>
          </a:p>
          <a:p>
            <a:pPr lvl="2">
              <a:defRPr/>
            </a:pPr>
            <a:endParaRPr lang="zh-CN" altLang="en-US" dirty="0" smtClean="0"/>
          </a:p>
        </p:txBody>
      </p:sp>
      <p:sp>
        <p:nvSpPr>
          <p:cNvPr id="7" name="标题 1"/>
          <p:cNvSpPr txBox="1">
            <a:spLocks/>
          </p:cNvSpPr>
          <p:nvPr/>
        </p:nvSpPr>
        <p:spPr bwMode="auto">
          <a:xfrm>
            <a:off x="354125" y="4581128"/>
            <a:ext cx="843528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marL="171450" lvl="1">
              <a:spcBef>
                <a:spcPts val="750"/>
              </a:spcBef>
            </a:pPr>
            <a:r>
              <a:rPr lang="en-US" altLang="zh-CN" sz="2800" b="1" kern="0" smtClean="0">
                <a:solidFill>
                  <a:schemeClr val="accent6">
                    <a:lumMod val="50000"/>
                  </a:schemeClr>
                </a:solidFill>
              </a:rPr>
              <a:t>4. </a:t>
            </a:r>
            <a:r>
              <a:rPr lang="zh-CN" altLang="en-US" sz="2800" b="1" kern="0" smtClean="0">
                <a:solidFill>
                  <a:schemeClr val="accent6">
                    <a:lumMod val="50000"/>
                  </a:schemeClr>
                </a:solidFill>
              </a:rPr>
              <a:t>基于</a:t>
            </a:r>
            <a:r>
              <a:rPr lang="en-US" altLang="zh-CN" sz="2800" b="1" kern="0" smtClean="0">
                <a:solidFill>
                  <a:schemeClr val="accent6">
                    <a:lumMod val="50000"/>
                  </a:schemeClr>
                </a:solidFill>
              </a:rPr>
              <a:t>Spark</a:t>
            </a:r>
            <a:r>
              <a:rPr lang="zh-CN" altLang="en-US" sz="2800" b="1" kern="0" smtClean="0">
                <a:solidFill>
                  <a:schemeClr val="accent6">
                    <a:lumMod val="50000"/>
                  </a:schemeClr>
                </a:solidFill>
              </a:rPr>
              <a:t>的流量测度特征计算模型</a:t>
            </a:r>
            <a:endParaRPr lang="en-US" altLang="zh-CN" sz="2800" b="1" kern="0" dirty="0">
              <a:solidFill>
                <a:schemeClr val="accent6">
                  <a:lumMod val="50000"/>
                </a:schemeClr>
              </a:solidFill>
            </a:endParaRPr>
          </a:p>
        </p:txBody>
      </p:sp>
    </p:spTree>
    <p:extLst>
      <p:ext uri="{BB962C8B-B14F-4D97-AF65-F5344CB8AC3E}">
        <p14:creationId xmlns:p14="http://schemas.microsoft.com/office/powerpoint/2010/main" val="1042809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sz="quarter" idx="13"/>
          </p:nvPr>
        </p:nvSpPr>
        <p:spPr>
          <a:xfrm>
            <a:off x="1636908" y="6021288"/>
            <a:ext cx="5472608" cy="432048"/>
          </a:xfrm>
        </p:spPr>
        <p:txBody>
          <a:bodyPr/>
          <a:lstStyle/>
          <a:p>
            <a:pPr marL="366712" lvl="3" indent="0" algn="ctr">
              <a:buClr>
                <a:srgbClr val="A04DA3"/>
              </a:buClr>
              <a:buNone/>
              <a:defRPr/>
            </a:pPr>
            <a:r>
              <a:rPr lang="zh-CN" altLang="en-US" dirty="0" smtClean="0">
                <a:solidFill>
                  <a:schemeClr val="accent6">
                    <a:lumMod val="50000"/>
                  </a:schemeClr>
                </a:solidFill>
              </a:rPr>
              <a:t>基于一轮</a:t>
            </a:r>
            <a:r>
              <a:rPr lang="en-US" altLang="zh-CN" dirty="0" err="1" smtClean="0">
                <a:solidFill>
                  <a:schemeClr val="accent6">
                    <a:lumMod val="50000"/>
                  </a:schemeClr>
                </a:solidFill>
              </a:rPr>
              <a:t>Mapreduce</a:t>
            </a:r>
            <a:r>
              <a:rPr lang="zh-CN" altLang="en-US" dirty="0" smtClean="0">
                <a:solidFill>
                  <a:schemeClr val="accent6">
                    <a:lumMod val="50000"/>
                  </a:schemeClr>
                </a:solidFill>
              </a:rPr>
              <a:t>的</a:t>
            </a:r>
            <a:r>
              <a:rPr lang="zh-CN" altLang="en-US" dirty="0">
                <a:solidFill>
                  <a:schemeClr val="accent6">
                    <a:lumMod val="50000"/>
                  </a:schemeClr>
                </a:solidFill>
              </a:rPr>
              <a:t>熵值计算</a:t>
            </a:r>
            <a:r>
              <a:rPr lang="zh-CN" altLang="en-US" dirty="0" smtClean="0">
                <a:solidFill>
                  <a:schemeClr val="accent6">
                    <a:lumMod val="50000"/>
                  </a:schemeClr>
                </a:solidFill>
              </a:rPr>
              <a:t>模型</a:t>
            </a:r>
            <a:endParaRPr lang="en-US" altLang="zh-CN" dirty="0" smtClean="0">
              <a:solidFill>
                <a:schemeClr val="accent6">
                  <a:lumMod val="50000"/>
                </a:schemeClr>
              </a:solidFill>
            </a:endParaRPr>
          </a:p>
          <a:p>
            <a:pPr marL="365125" lvl="2" indent="-255588" algn="ctr">
              <a:buClr>
                <a:srgbClr val="A04DA3"/>
              </a:buClr>
              <a:buFont typeface="Georgia" panose="02040502050405020303" pitchFamily="18" charset="0"/>
              <a:buChar char="•"/>
              <a:defRPr/>
            </a:pPr>
            <a:endParaRPr lang="en-US" altLang="zh-CN" b="1" dirty="0">
              <a:solidFill>
                <a:schemeClr val="accent6">
                  <a:lumMod val="50000"/>
                </a:schemeClr>
              </a:solidFill>
            </a:endParaRPr>
          </a:p>
          <a:p>
            <a:pPr lvl="2" algn="ctr">
              <a:defRPr/>
            </a:pPr>
            <a:endParaRPr lang="zh-CN" altLang="en-US" dirty="0"/>
          </a:p>
          <a:p>
            <a:pPr lvl="2" algn="ctr">
              <a:defRPr/>
            </a:pPr>
            <a:endParaRPr lang="zh-CN" altLang="en-US" dirty="0" smtClean="0"/>
          </a:p>
        </p:txBody>
      </p:sp>
      <p:pic>
        <p:nvPicPr>
          <p:cNvPr id="2" name="图片 1"/>
          <p:cNvPicPr>
            <a:picLocks noChangeAspect="1"/>
          </p:cNvPicPr>
          <p:nvPr/>
        </p:nvPicPr>
        <p:blipFill>
          <a:blip r:embed="rId3"/>
          <a:stretch>
            <a:fillRect/>
          </a:stretch>
        </p:blipFill>
        <p:spPr>
          <a:xfrm>
            <a:off x="1776705" y="1530996"/>
            <a:ext cx="5518582" cy="4300063"/>
          </a:xfrm>
          <a:prstGeom prst="rect">
            <a:avLst/>
          </a:prstGeom>
        </p:spPr>
      </p:pic>
      <p:sp>
        <p:nvSpPr>
          <p:cNvPr id="7" name="标题 1"/>
          <p:cNvSpPr txBox="1">
            <a:spLocks/>
          </p:cNvSpPr>
          <p:nvPr/>
        </p:nvSpPr>
        <p:spPr bwMode="auto">
          <a:xfrm>
            <a:off x="0" y="620687"/>
            <a:ext cx="9144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marL="171450" lvl="1" algn="ctr">
              <a:spcBef>
                <a:spcPts val="750"/>
              </a:spcBef>
            </a:pPr>
            <a:r>
              <a:rPr lang="zh-CN" altLang="en-US" sz="3000" b="1" kern="0" dirty="0" smtClean="0">
                <a:solidFill>
                  <a:schemeClr val="accent6">
                    <a:lumMod val="50000"/>
                  </a:schemeClr>
                </a:solidFill>
              </a:rPr>
              <a:t>基于</a:t>
            </a:r>
            <a:r>
              <a:rPr lang="en-US" altLang="zh-CN" sz="3000" b="1" kern="0" dirty="0" err="1" smtClean="0">
                <a:solidFill>
                  <a:schemeClr val="accent6">
                    <a:lumMod val="50000"/>
                  </a:schemeClr>
                </a:solidFill>
              </a:rPr>
              <a:t>MapReduce</a:t>
            </a:r>
            <a:r>
              <a:rPr lang="zh-CN" altLang="en-US" sz="3000" b="1" kern="0" dirty="0" smtClean="0">
                <a:solidFill>
                  <a:schemeClr val="accent6">
                    <a:lumMod val="50000"/>
                  </a:schemeClr>
                </a:solidFill>
              </a:rPr>
              <a:t>的流量测度特征计算模型</a:t>
            </a:r>
            <a:endParaRPr lang="en-US" altLang="zh-CN" sz="3000" b="1" kern="0" dirty="0">
              <a:solidFill>
                <a:schemeClr val="accent6">
                  <a:lumMod val="50000"/>
                </a:schemeClr>
              </a:solidFill>
            </a:endParaRPr>
          </a:p>
        </p:txBody>
      </p:sp>
    </p:spTree>
    <p:extLst>
      <p:ext uri="{BB962C8B-B14F-4D97-AF65-F5344CB8AC3E}">
        <p14:creationId xmlns:p14="http://schemas.microsoft.com/office/powerpoint/2010/main" val="1279476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sz="quarter" idx="13"/>
          </p:nvPr>
        </p:nvSpPr>
        <p:spPr>
          <a:xfrm>
            <a:off x="1619672" y="6098664"/>
            <a:ext cx="5472608" cy="432048"/>
          </a:xfrm>
        </p:spPr>
        <p:txBody>
          <a:bodyPr/>
          <a:lstStyle/>
          <a:p>
            <a:pPr marL="366712" lvl="3" indent="0" algn="ctr">
              <a:buClr>
                <a:srgbClr val="A04DA3"/>
              </a:buClr>
              <a:buNone/>
              <a:defRPr/>
            </a:pPr>
            <a:r>
              <a:rPr lang="zh-CN" altLang="en-US" dirty="0" smtClean="0">
                <a:solidFill>
                  <a:schemeClr val="accent6">
                    <a:lumMod val="50000"/>
                  </a:schemeClr>
                </a:solidFill>
              </a:rPr>
              <a:t>基于两</a:t>
            </a:r>
            <a:r>
              <a:rPr lang="zh-CN" altLang="en-US" dirty="0">
                <a:solidFill>
                  <a:schemeClr val="accent6">
                    <a:lumMod val="50000"/>
                  </a:schemeClr>
                </a:solidFill>
              </a:rPr>
              <a:t>轮</a:t>
            </a:r>
            <a:r>
              <a:rPr lang="en-US" altLang="zh-CN" dirty="0" err="1" smtClean="0">
                <a:solidFill>
                  <a:schemeClr val="accent6">
                    <a:lumMod val="50000"/>
                  </a:schemeClr>
                </a:solidFill>
              </a:rPr>
              <a:t>Mapreduce</a:t>
            </a:r>
            <a:r>
              <a:rPr lang="zh-CN" altLang="en-US" dirty="0" smtClean="0">
                <a:solidFill>
                  <a:schemeClr val="accent6">
                    <a:lumMod val="50000"/>
                  </a:schemeClr>
                </a:solidFill>
              </a:rPr>
              <a:t>的</a:t>
            </a:r>
            <a:r>
              <a:rPr lang="zh-CN" altLang="en-US" dirty="0">
                <a:solidFill>
                  <a:schemeClr val="accent6">
                    <a:lumMod val="50000"/>
                  </a:schemeClr>
                </a:solidFill>
              </a:rPr>
              <a:t>熵值计算</a:t>
            </a:r>
            <a:r>
              <a:rPr lang="zh-CN" altLang="en-US" dirty="0" smtClean="0">
                <a:solidFill>
                  <a:schemeClr val="accent6">
                    <a:lumMod val="50000"/>
                  </a:schemeClr>
                </a:solidFill>
              </a:rPr>
              <a:t>模型</a:t>
            </a:r>
            <a:endParaRPr lang="en-US" altLang="zh-CN" dirty="0" smtClean="0">
              <a:solidFill>
                <a:schemeClr val="accent6">
                  <a:lumMod val="50000"/>
                </a:schemeClr>
              </a:solidFill>
            </a:endParaRPr>
          </a:p>
          <a:p>
            <a:pPr marL="365125" lvl="2" indent="-255588" algn="ctr">
              <a:buClr>
                <a:srgbClr val="A04DA3"/>
              </a:buClr>
              <a:buFont typeface="Georgia" panose="02040502050405020303" pitchFamily="18" charset="0"/>
              <a:buChar char="•"/>
              <a:defRPr/>
            </a:pPr>
            <a:endParaRPr lang="en-US" altLang="zh-CN" b="1" dirty="0">
              <a:solidFill>
                <a:schemeClr val="accent6">
                  <a:lumMod val="50000"/>
                </a:schemeClr>
              </a:solidFill>
            </a:endParaRPr>
          </a:p>
          <a:p>
            <a:pPr lvl="2" algn="ctr">
              <a:defRPr/>
            </a:pPr>
            <a:endParaRPr lang="zh-CN" altLang="en-US" dirty="0"/>
          </a:p>
          <a:p>
            <a:pPr lvl="2" algn="ctr">
              <a:defRPr/>
            </a:pPr>
            <a:endParaRPr lang="zh-CN" altLang="en-US" dirty="0" smtClean="0"/>
          </a:p>
        </p:txBody>
      </p:sp>
      <p:pic>
        <p:nvPicPr>
          <p:cNvPr id="3" name="图片 2"/>
          <p:cNvPicPr>
            <a:picLocks noChangeAspect="1"/>
          </p:cNvPicPr>
          <p:nvPr/>
        </p:nvPicPr>
        <p:blipFill>
          <a:blip r:embed="rId2"/>
          <a:stretch>
            <a:fillRect/>
          </a:stretch>
        </p:blipFill>
        <p:spPr>
          <a:xfrm>
            <a:off x="1064567" y="1402240"/>
            <a:ext cx="6942857" cy="4619048"/>
          </a:xfrm>
          <a:prstGeom prst="rect">
            <a:avLst/>
          </a:prstGeom>
        </p:spPr>
      </p:pic>
      <p:sp>
        <p:nvSpPr>
          <p:cNvPr id="7" name="标题 1"/>
          <p:cNvSpPr txBox="1">
            <a:spLocks/>
          </p:cNvSpPr>
          <p:nvPr/>
        </p:nvSpPr>
        <p:spPr bwMode="auto">
          <a:xfrm>
            <a:off x="0" y="620687"/>
            <a:ext cx="9144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marL="171450" lvl="1" algn="ctr">
              <a:spcBef>
                <a:spcPts val="750"/>
              </a:spcBef>
            </a:pPr>
            <a:r>
              <a:rPr lang="zh-CN" altLang="en-US" sz="3000" b="1" kern="0" dirty="0" smtClean="0">
                <a:solidFill>
                  <a:schemeClr val="accent6">
                    <a:lumMod val="50000"/>
                  </a:schemeClr>
                </a:solidFill>
              </a:rPr>
              <a:t>基于</a:t>
            </a:r>
            <a:r>
              <a:rPr lang="en-US" altLang="zh-CN" sz="3000" b="1" kern="0" dirty="0" err="1" smtClean="0">
                <a:solidFill>
                  <a:schemeClr val="accent6">
                    <a:lumMod val="50000"/>
                  </a:schemeClr>
                </a:solidFill>
              </a:rPr>
              <a:t>MapReduce</a:t>
            </a:r>
            <a:r>
              <a:rPr lang="zh-CN" altLang="en-US" sz="3000" b="1" kern="0" dirty="0" smtClean="0">
                <a:solidFill>
                  <a:schemeClr val="accent6">
                    <a:lumMod val="50000"/>
                  </a:schemeClr>
                </a:solidFill>
              </a:rPr>
              <a:t>的流量测度特征计算模型</a:t>
            </a:r>
            <a:endParaRPr lang="en-US" altLang="zh-CN" sz="3000" b="1" kern="0" dirty="0">
              <a:solidFill>
                <a:schemeClr val="accent6">
                  <a:lumMod val="50000"/>
                </a:schemeClr>
              </a:solidFill>
            </a:endParaRPr>
          </a:p>
        </p:txBody>
      </p:sp>
    </p:spTree>
    <p:extLst>
      <p:ext uri="{BB962C8B-B14F-4D97-AF65-F5344CB8AC3E}">
        <p14:creationId xmlns:p14="http://schemas.microsoft.com/office/powerpoint/2010/main" val="1234944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sz="quarter" idx="13"/>
          </p:nvPr>
        </p:nvSpPr>
        <p:spPr>
          <a:xfrm>
            <a:off x="1619672" y="6098664"/>
            <a:ext cx="5472608" cy="432048"/>
          </a:xfrm>
        </p:spPr>
        <p:txBody>
          <a:bodyPr/>
          <a:lstStyle/>
          <a:p>
            <a:pPr marL="366712" lvl="3" indent="0" algn="ctr">
              <a:buClr>
                <a:srgbClr val="A04DA3"/>
              </a:buClr>
              <a:buNone/>
              <a:defRPr/>
            </a:pPr>
            <a:r>
              <a:rPr lang="zh-CN" altLang="en-US" dirty="0" smtClean="0">
                <a:solidFill>
                  <a:schemeClr val="accent6">
                    <a:lumMod val="50000"/>
                  </a:schemeClr>
                </a:solidFill>
              </a:rPr>
              <a:t>基于</a:t>
            </a:r>
            <a:r>
              <a:rPr lang="en-US" altLang="zh-CN" dirty="0" err="1" smtClean="0">
                <a:solidFill>
                  <a:schemeClr val="accent6">
                    <a:lumMod val="50000"/>
                  </a:schemeClr>
                </a:solidFill>
              </a:rPr>
              <a:t>Mapreduce</a:t>
            </a:r>
            <a:r>
              <a:rPr lang="zh-CN" altLang="en-US" dirty="0" smtClean="0">
                <a:solidFill>
                  <a:schemeClr val="accent6">
                    <a:lumMod val="50000"/>
                  </a:schemeClr>
                </a:solidFill>
              </a:rPr>
              <a:t>的</a:t>
            </a:r>
            <a:r>
              <a:rPr lang="en-US" altLang="zh-CN" dirty="0" smtClean="0">
                <a:solidFill>
                  <a:schemeClr val="accent6">
                    <a:lumMod val="50000"/>
                  </a:schemeClr>
                </a:solidFill>
              </a:rPr>
              <a:t>EFFIP</a:t>
            </a:r>
            <a:r>
              <a:rPr lang="zh-CN" altLang="en-US" dirty="0" smtClean="0">
                <a:solidFill>
                  <a:schemeClr val="accent6">
                    <a:lumMod val="50000"/>
                  </a:schemeClr>
                </a:solidFill>
              </a:rPr>
              <a:t>计算模型</a:t>
            </a:r>
            <a:endParaRPr lang="en-US" altLang="zh-CN" dirty="0" smtClean="0">
              <a:solidFill>
                <a:schemeClr val="accent6">
                  <a:lumMod val="50000"/>
                </a:schemeClr>
              </a:solidFill>
            </a:endParaRPr>
          </a:p>
          <a:p>
            <a:pPr marL="365125" lvl="2" indent="-255588" algn="ctr">
              <a:buClr>
                <a:srgbClr val="A04DA3"/>
              </a:buClr>
              <a:buFont typeface="Georgia" panose="02040502050405020303" pitchFamily="18" charset="0"/>
              <a:buChar char="•"/>
              <a:defRPr/>
            </a:pPr>
            <a:endParaRPr lang="en-US" altLang="zh-CN" b="1" dirty="0">
              <a:solidFill>
                <a:schemeClr val="accent6">
                  <a:lumMod val="50000"/>
                </a:schemeClr>
              </a:solidFill>
            </a:endParaRPr>
          </a:p>
          <a:p>
            <a:pPr lvl="2" algn="ctr">
              <a:defRPr/>
            </a:pPr>
            <a:endParaRPr lang="zh-CN" altLang="en-US" dirty="0"/>
          </a:p>
          <a:p>
            <a:pPr lvl="2" algn="ctr">
              <a:defRPr/>
            </a:pPr>
            <a:endParaRPr lang="zh-CN" altLang="en-US" dirty="0" smtClean="0"/>
          </a:p>
        </p:txBody>
      </p:sp>
      <p:pic>
        <p:nvPicPr>
          <p:cNvPr id="2" name="图片 1"/>
          <p:cNvPicPr>
            <a:picLocks noChangeAspect="1"/>
          </p:cNvPicPr>
          <p:nvPr/>
        </p:nvPicPr>
        <p:blipFill>
          <a:blip r:embed="rId2"/>
          <a:stretch>
            <a:fillRect/>
          </a:stretch>
        </p:blipFill>
        <p:spPr>
          <a:xfrm>
            <a:off x="1555043" y="1443525"/>
            <a:ext cx="5961905" cy="4552381"/>
          </a:xfrm>
          <a:prstGeom prst="rect">
            <a:avLst/>
          </a:prstGeom>
        </p:spPr>
      </p:pic>
      <p:sp>
        <p:nvSpPr>
          <p:cNvPr id="7" name="标题 1"/>
          <p:cNvSpPr txBox="1">
            <a:spLocks/>
          </p:cNvSpPr>
          <p:nvPr/>
        </p:nvSpPr>
        <p:spPr bwMode="auto">
          <a:xfrm>
            <a:off x="0" y="620687"/>
            <a:ext cx="9144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marL="171450" lvl="1" algn="ctr">
              <a:spcBef>
                <a:spcPts val="750"/>
              </a:spcBef>
            </a:pPr>
            <a:r>
              <a:rPr lang="zh-CN" altLang="en-US" sz="3000" b="1" kern="0" dirty="0" smtClean="0">
                <a:solidFill>
                  <a:schemeClr val="accent6">
                    <a:lumMod val="50000"/>
                  </a:schemeClr>
                </a:solidFill>
              </a:rPr>
              <a:t>基于</a:t>
            </a:r>
            <a:r>
              <a:rPr lang="en-US" altLang="zh-CN" sz="3000" b="1" kern="0" dirty="0" err="1" smtClean="0">
                <a:solidFill>
                  <a:schemeClr val="accent6">
                    <a:lumMod val="50000"/>
                  </a:schemeClr>
                </a:solidFill>
              </a:rPr>
              <a:t>MapReduce</a:t>
            </a:r>
            <a:r>
              <a:rPr lang="zh-CN" altLang="en-US" sz="3000" b="1" kern="0" dirty="0" smtClean="0">
                <a:solidFill>
                  <a:schemeClr val="accent6">
                    <a:lumMod val="50000"/>
                  </a:schemeClr>
                </a:solidFill>
              </a:rPr>
              <a:t>的流量测度特征计算模型</a:t>
            </a:r>
            <a:endParaRPr lang="en-US" altLang="zh-CN" sz="3000" b="1" kern="0" dirty="0">
              <a:solidFill>
                <a:schemeClr val="accent6">
                  <a:lumMod val="50000"/>
                </a:schemeClr>
              </a:solidFill>
            </a:endParaRPr>
          </a:p>
        </p:txBody>
      </p:sp>
    </p:spTree>
    <p:extLst>
      <p:ext uri="{BB962C8B-B14F-4D97-AF65-F5344CB8AC3E}">
        <p14:creationId xmlns:p14="http://schemas.microsoft.com/office/powerpoint/2010/main" val="25610468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sz="quarter" idx="13"/>
          </p:nvPr>
        </p:nvSpPr>
        <p:spPr>
          <a:xfrm>
            <a:off x="755576" y="1700808"/>
            <a:ext cx="7560840" cy="2880320"/>
          </a:xfrm>
        </p:spPr>
        <p:txBody>
          <a:bodyPr/>
          <a:lstStyle/>
          <a:p>
            <a:pPr marL="365125" lvl="2" indent="-255588">
              <a:buClr>
                <a:srgbClr val="A04DA3"/>
              </a:buClr>
              <a:buFont typeface="Georgia" panose="02040502050405020303" pitchFamily="18" charset="0"/>
              <a:buChar char="•"/>
              <a:defRPr/>
            </a:pPr>
            <a:r>
              <a:rPr lang="zh-CN" altLang="en-US" b="1" dirty="0" smtClean="0">
                <a:solidFill>
                  <a:schemeClr val="accent6">
                    <a:lumMod val="50000"/>
                  </a:schemeClr>
                </a:solidFill>
              </a:rPr>
              <a:t>基于</a:t>
            </a:r>
            <a:r>
              <a:rPr lang="en-US" altLang="zh-CN" b="1" dirty="0" smtClean="0">
                <a:solidFill>
                  <a:schemeClr val="accent6">
                    <a:lumMod val="50000"/>
                  </a:schemeClr>
                </a:solidFill>
              </a:rPr>
              <a:t>Spark</a:t>
            </a:r>
            <a:r>
              <a:rPr lang="zh-CN" altLang="en-US" b="1" dirty="0" smtClean="0">
                <a:solidFill>
                  <a:schemeClr val="accent6">
                    <a:lumMod val="50000"/>
                  </a:schemeClr>
                </a:solidFill>
              </a:rPr>
              <a:t>的熵</a:t>
            </a:r>
            <a:r>
              <a:rPr lang="zh-CN" altLang="en-US" b="1" dirty="0">
                <a:solidFill>
                  <a:schemeClr val="accent6">
                    <a:lumMod val="50000"/>
                  </a:schemeClr>
                </a:solidFill>
              </a:rPr>
              <a:t>值计算</a:t>
            </a:r>
            <a:r>
              <a:rPr lang="zh-CN" altLang="en-US" b="1" dirty="0" smtClean="0">
                <a:solidFill>
                  <a:schemeClr val="accent6">
                    <a:lumMod val="50000"/>
                  </a:schemeClr>
                </a:solidFill>
              </a:rPr>
              <a:t>模型</a:t>
            </a:r>
            <a:endParaRPr lang="en-US" altLang="zh-CN" b="1" dirty="0" smtClean="0">
              <a:solidFill>
                <a:schemeClr val="accent6">
                  <a:lumMod val="50000"/>
                </a:schemeClr>
              </a:solidFill>
            </a:endParaRPr>
          </a:p>
          <a:p>
            <a:pPr marL="365125" lvl="2" indent="-255588">
              <a:buClr>
                <a:srgbClr val="A04DA3"/>
              </a:buClr>
              <a:buFont typeface="Georgia" panose="02040502050405020303" pitchFamily="18" charset="0"/>
              <a:buChar char="•"/>
              <a:defRPr/>
            </a:pPr>
            <a:endParaRPr lang="en-US" altLang="zh-CN" b="1" dirty="0">
              <a:solidFill>
                <a:schemeClr val="accent6">
                  <a:lumMod val="50000"/>
                </a:schemeClr>
              </a:solidFill>
            </a:endParaRPr>
          </a:p>
          <a:p>
            <a:pPr lvl="2">
              <a:defRPr/>
            </a:pPr>
            <a:endParaRPr lang="zh-CN" altLang="en-US" dirty="0"/>
          </a:p>
          <a:p>
            <a:pPr lvl="2">
              <a:defRPr/>
            </a:pPr>
            <a:endParaRPr lang="zh-CN" altLang="en-US" dirty="0" smtClean="0"/>
          </a:p>
        </p:txBody>
      </p:sp>
      <p:sp>
        <p:nvSpPr>
          <p:cNvPr id="6" name="标题 1"/>
          <p:cNvSpPr>
            <a:spLocks noGrp="1"/>
          </p:cNvSpPr>
          <p:nvPr>
            <p:ph type="title"/>
          </p:nvPr>
        </p:nvSpPr>
        <p:spPr>
          <a:xfrm>
            <a:off x="318356" y="620688"/>
            <a:ext cx="8435280" cy="720080"/>
          </a:xfrm>
        </p:spPr>
        <p:txBody>
          <a:bodyPr>
            <a:noAutofit/>
          </a:bodyPr>
          <a:lstStyle/>
          <a:p>
            <a:pPr marL="171450" lvl="1" algn="ctr">
              <a:spcBef>
                <a:spcPts val="750"/>
              </a:spcBef>
            </a:pPr>
            <a:r>
              <a:rPr lang="zh-CN" altLang="en-US" sz="3200" b="1" dirty="0" smtClean="0">
                <a:solidFill>
                  <a:schemeClr val="accent6">
                    <a:lumMod val="50000"/>
                  </a:schemeClr>
                </a:solidFill>
              </a:rPr>
              <a:t>基于</a:t>
            </a:r>
            <a:r>
              <a:rPr lang="en-US" altLang="zh-CN" sz="3200" b="1" dirty="0" smtClean="0">
                <a:solidFill>
                  <a:schemeClr val="accent6">
                    <a:lumMod val="50000"/>
                  </a:schemeClr>
                </a:solidFill>
              </a:rPr>
              <a:t>Spark</a:t>
            </a:r>
            <a:r>
              <a:rPr lang="zh-CN" altLang="en-US" sz="3200" b="1" dirty="0" smtClean="0">
                <a:solidFill>
                  <a:schemeClr val="accent6">
                    <a:lumMod val="50000"/>
                  </a:schemeClr>
                </a:solidFill>
              </a:rPr>
              <a:t>的</a:t>
            </a:r>
            <a:r>
              <a:rPr lang="zh-CN" altLang="en-US" sz="3200" b="1" dirty="0">
                <a:solidFill>
                  <a:schemeClr val="accent6">
                    <a:lumMod val="50000"/>
                  </a:schemeClr>
                </a:solidFill>
              </a:rPr>
              <a:t>流量测度特征计算模型</a:t>
            </a:r>
            <a:endParaRPr lang="en-US" altLang="zh-CN" sz="3200" b="1" dirty="0">
              <a:solidFill>
                <a:schemeClr val="accent6">
                  <a:lumMod val="50000"/>
                </a:schemeClr>
              </a:solidFill>
            </a:endParaRPr>
          </a:p>
        </p:txBody>
      </p:sp>
      <p:pic>
        <p:nvPicPr>
          <p:cNvPr id="2" name="图片 1"/>
          <p:cNvPicPr>
            <a:picLocks noChangeAspect="1"/>
          </p:cNvPicPr>
          <p:nvPr/>
        </p:nvPicPr>
        <p:blipFill>
          <a:blip r:embed="rId2"/>
          <a:stretch>
            <a:fillRect/>
          </a:stretch>
        </p:blipFill>
        <p:spPr>
          <a:xfrm>
            <a:off x="827584" y="2564904"/>
            <a:ext cx="7567484" cy="3450033"/>
          </a:xfrm>
          <a:prstGeom prst="rect">
            <a:avLst/>
          </a:prstGeom>
        </p:spPr>
      </p:pic>
    </p:spTree>
    <p:extLst>
      <p:ext uri="{BB962C8B-B14F-4D97-AF65-F5344CB8AC3E}">
        <p14:creationId xmlns:p14="http://schemas.microsoft.com/office/powerpoint/2010/main" val="3196294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sz="quarter" idx="13"/>
          </p:nvPr>
        </p:nvSpPr>
        <p:spPr>
          <a:xfrm>
            <a:off x="638799" y="1700808"/>
            <a:ext cx="7560840" cy="2880320"/>
          </a:xfrm>
        </p:spPr>
        <p:txBody>
          <a:bodyPr/>
          <a:lstStyle/>
          <a:p>
            <a:pPr marL="365125" lvl="2" indent="-255588">
              <a:buClr>
                <a:srgbClr val="A04DA3"/>
              </a:buClr>
              <a:buFont typeface="Georgia" panose="02040502050405020303" pitchFamily="18" charset="0"/>
              <a:buChar char="•"/>
              <a:defRPr/>
            </a:pPr>
            <a:r>
              <a:rPr lang="zh-CN" altLang="en-US" b="1" dirty="0" smtClean="0">
                <a:solidFill>
                  <a:schemeClr val="accent6">
                    <a:lumMod val="50000"/>
                  </a:schemeClr>
                </a:solidFill>
              </a:rPr>
              <a:t>基于</a:t>
            </a:r>
            <a:r>
              <a:rPr lang="en-US" altLang="zh-CN" b="1" dirty="0">
                <a:solidFill>
                  <a:schemeClr val="accent6">
                    <a:lumMod val="50000"/>
                  </a:schemeClr>
                </a:solidFill>
              </a:rPr>
              <a:t>Spark</a:t>
            </a:r>
            <a:r>
              <a:rPr lang="zh-CN" altLang="en-US" b="1" dirty="0" smtClean="0">
                <a:solidFill>
                  <a:schemeClr val="accent6">
                    <a:lumMod val="50000"/>
                  </a:schemeClr>
                </a:solidFill>
              </a:rPr>
              <a:t>框架的</a:t>
            </a:r>
            <a:r>
              <a:rPr lang="en-US" altLang="zh-CN" b="1" dirty="0" smtClean="0">
                <a:solidFill>
                  <a:schemeClr val="accent6">
                    <a:lumMod val="50000"/>
                  </a:schemeClr>
                </a:solidFill>
              </a:rPr>
              <a:t>EFFIP</a:t>
            </a:r>
            <a:r>
              <a:rPr lang="zh-CN" altLang="en-US" b="1" dirty="0" smtClean="0">
                <a:solidFill>
                  <a:schemeClr val="accent6">
                    <a:lumMod val="50000"/>
                  </a:schemeClr>
                </a:solidFill>
              </a:rPr>
              <a:t>计算</a:t>
            </a:r>
            <a:r>
              <a:rPr lang="zh-CN" altLang="en-US" b="1" dirty="0">
                <a:solidFill>
                  <a:schemeClr val="accent6">
                    <a:lumMod val="50000"/>
                  </a:schemeClr>
                </a:solidFill>
              </a:rPr>
              <a:t>模型</a:t>
            </a:r>
            <a:endParaRPr lang="en-US" altLang="zh-CN" b="1" dirty="0">
              <a:solidFill>
                <a:schemeClr val="accent6">
                  <a:lumMod val="50000"/>
                </a:schemeClr>
              </a:solidFill>
            </a:endParaRPr>
          </a:p>
          <a:p>
            <a:pPr marL="365125" lvl="2" indent="-255588">
              <a:buClr>
                <a:srgbClr val="A04DA3"/>
              </a:buClr>
              <a:buFont typeface="Georgia" panose="02040502050405020303" pitchFamily="18" charset="0"/>
              <a:buChar char="•"/>
              <a:defRPr/>
            </a:pPr>
            <a:endParaRPr lang="en-US" altLang="zh-CN" b="1" dirty="0">
              <a:solidFill>
                <a:schemeClr val="accent6">
                  <a:lumMod val="50000"/>
                </a:schemeClr>
              </a:solidFill>
            </a:endParaRPr>
          </a:p>
          <a:p>
            <a:pPr lvl="2">
              <a:defRPr/>
            </a:pPr>
            <a:endParaRPr lang="zh-CN" altLang="en-US" dirty="0"/>
          </a:p>
          <a:p>
            <a:pPr lvl="2">
              <a:defRPr/>
            </a:pPr>
            <a:endParaRPr lang="zh-CN" altLang="en-US" dirty="0" smtClean="0"/>
          </a:p>
        </p:txBody>
      </p:sp>
      <p:sp>
        <p:nvSpPr>
          <p:cNvPr id="6" name="标题 1"/>
          <p:cNvSpPr>
            <a:spLocks noGrp="1"/>
          </p:cNvSpPr>
          <p:nvPr>
            <p:ph type="title"/>
          </p:nvPr>
        </p:nvSpPr>
        <p:spPr>
          <a:xfrm>
            <a:off x="318356" y="620688"/>
            <a:ext cx="8435280" cy="720080"/>
          </a:xfrm>
        </p:spPr>
        <p:txBody>
          <a:bodyPr>
            <a:noAutofit/>
          </a:bodyPr>
          <a:lstStyle/>
          <a:p>
            <a:pPr marL="171450" lvl="1" algn="ctr">
              <a:spcBef>
                <a:spcPts val="750"/>
              </a:spcBef>
            </a:pPr>
            <a:r>
              <a:rPr lang="zh-CN" altLang="en-US" sz="3200" b="1" dirty="0" smtClean="0">
                <a:solidFill>
                  <a:schemeClr val="accent6">
                    <a:lumMod val="50000"/>
                  </a:schemeClr>
                </a:solidFill>
              </a:rPr>
              <a:t>基于</a:t>
            </a:r>
            <a:r>
              <a:rPr lang="en-US" altLang="zh-CN" sz="3200" b="1" dirty="0" smtClean="0">
                <a:solidFill>
                  <a:schemeClr val="accent6">
                    <a:lumMod val="50000"/>
                  </a:schemeClr>
                </a:solidFill>
              </a:rPr>
              <a:t>Spark</a:t>
            </a:r>
            <a:r>
              <a:rPr lang="zh-CN" altLang="en-US" sz="3200" b="1" dirty="0" smtClean="0">
                <a:solidFill>
                  <a:schemeClr val="accent6">
                    <a:lumMod val="50000"/>
                  </a:schemeClr>
                </a:solidFill>
              </a:rPr>
              <a:t>的</a:t>
            </a:r>
            <a:r>
              <a:rPr lang="zh-CN" altLang="en-US" sz="3200" b="1" dirty="0">
                <a:solidFill>
                  <a:schemeClr val="accent6">
                    <a:lumMod val="50000"/>
                  </a:schemeClr>
                </a:solidFill>
              </a:rPr>
              <a:t>流量测度特征计算模型</a:t>
            </a:r>
            <a:endParaRPr lang="en-US" altLang="zh-CN" sz="3200" b="1" dirty="0">
              <a:solidFill>
                <a:schemeClr val="accent6">
                  <a:lumMod val="50000"/>
                </a:schemeClr>
              </a:solidFill>
            </a:endParaRPr>
          </a:p>
        </p:txBody>
      </p:sp>
      <p:pic>
        <p:nvPicPr>
          <p:cNvPr id="2" name="图片 1"/>
          <p:cNvPicPr>
            <a:picLocks noChangeAspect="1"/>
          </p:cNvPicPr>
          <p:nvPr/>
        </p:nvPicPr>
        <p:blipFill>
          <a:blip r:embed="rId2"/>
          <a:stretch>
            <a:fillRect/>
          </a:stretch>
        </p:blipFill>
        <p:spPr>
          <a:xfrm>
            <a:off x="971600" y="2564904"/>
            <a:ext cx="7228039" cy="3284564"/>
          </a:xfrm>
          <a:prstGeom prst="rect">
            <a:avLst/>
          </a:prstGeom>
        </p:spPr>
      </p:pic>
    </p:spTree>
    <p:extLst>
      <p:ext uri="{BB962C8B-B14F-4D97-AF65-F5344CB8AC3E}">
        <p14:creationId xmlns:p14="http://schemas.microsoft.com/office/powerpoint/2010/main" val="1260162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548680"/>
            <a:ext cx="8229600" cy="1066800"/>
          </a:xfrm>
        </p:spPr>
        <p:txBody>
          <a:bodyPr>
            <a:noAutofit/>
          </a:bodyPr>
          <a:lstStyle/>
          <a:p>
            <a:r>
              <a:rPr lang="zh-CN" altLang="en-US" sz="3500" b="1" dirty="0" smtClean="0"/>
              <a:t>三、基于分布式计算的</a:t>
            </a:r>
            <a:r>
              <a:rPr lang="zh-CN" altLang="en-US" sz="3500" b="1" dirty="0"/>
              <a:t>流量异常检测模型</a:t>
            </a:r>
            <a:endParaRPr lang="en-US" altLang="zh-CN" sz="3500" b="1" dirty="0"/>
          </a:p>
        </p:txBody>
      </p:sp>
      <p:sp>
        <p:nvSpPr>
          <p:cNvPr id="3" name="内容占位符 2"/>
          <p:cNvSpPr>
            <a:spLocks noGrp="1"/>
          </p:cNvSpPr>
          <p:nvPr>
            <p:ph sz="quarter" idx="13"/>
          </p:nvPr>
        </p:nvSpPr>
        <p:spPr>
          <a:xfrm>
            <a:off x="685330" y="1615480"/>
            <a:ext cx="7772870" cy="4058899"/>
          </a:xfrm>
        </p:spPr>
        <p:txBody>
          <a:bodyPr>
            <a:normAutofit/>
          </a:bodyPr>
          <a:lstStyle/>
          <a:p>
            <a:pPr marL="439737" lvl="1" indent="-514350">
              <a:spcBef>
                <a:spcPts val="750"/>
              </a:spcBef>
              <a:buFont typeface="+mj-lt"/>
              <a:buAutoNum type="arabicPeriod"/>
            </a:pPr>
            <a:r>
              <a:rPr lang="zh-CN" altLang="en-US" sz="2800" dirty="0" smtClean="0">
                <a:solidFill>
                  <a:schemeClr val="accent6">
                    <a:lumMod val="50000"/>
                  </a:schemeClr>
                </a:solidFill>
                <a:latin typeface="+mn-ea"/>
              </a:rPr>
              <a:t>网络流量异常检测模型框架</a:t>
            </a:r>
            <a:endParaRPr lang="en-US" altLang="zh-CN" sz="2800" dirty="0" smtClean="0">
              <a:solidFill>
                <a:schemeClr val="accent6">
                  <a:lumMod val="50000"/>
                </a:schemeClr>
              </a:solidFill>
              <a:latin typeface="+mn-ea"/>
            </a:endParaRPr>
          </a:p>
          <a:p>
            <a:pPr marL="439737" lvl="1" indent="-514350">
              <a:spcBef>
                <a:spcPts val="750"/>
              </a:spcBef>
              <a:buFont typeface="+mj-lt"/>
              <a:buAutoNum type="arabicPeriod"/>
            </a:pPr>
            <a:r>
              <a:rPr lang="zh-CN" altLang="en-US" sz="2800" dirty="0" smtClean="0">
                <a:solidFill>
                  <a:schemeClr val="accent6">
                    <a:lumMod val="50000"/>
                  </a:schemeClr>
                </a:solidFill>
                <a:latin typeface="+mn-ea"/>
              </a:rPr>
              <a:t>流量测度特征的分布式计算模型</a:t>
            </a:r>
            <a:endParaRPr lang="en-US" altLang="zh-CN" sz="2800" dirty="0" smtClean="0">
              <a:solidFill>
                <a:schemeClr val="accent6">
                  <a:lumMod val="50000"/>
                </a:schemeClr>
              </a:solidFill>
              <a:latin typeface="+mn-ea"/>
            </a:endParaRPr>
          </a:p>
          <a:p>
            <a:pPr marL="439737" lvl="1" indent="-514350">
              <a:spcBef>
                <a:spcPts val="750"/>
              </a:spcBef>
              <a:buFont typeface="+mj-lt"/>
              <a:buAutoNum type="arabicPeriod"/>
            </a:pPr>
            <a:r>
              <a:rPr lang="zh-CN" altLang="en-US" sz="2800" dirty="0" smtClean="0">
                <a:solidFill>
                  <a:srgbClr val="FF0000"/>
                </a:solidFill>
                <a:latin typeface="+mn-ea"/>
              </a:rPr>
              <a:t>基于流量测度特征的异常检测模型</a:t>
            </a:r>
            <a:endParaRPr lang="en-US" altLang="zh-CN" sz="2800" dirty="0">
              <a:solidFill>
                <a:srgbClr val="FF0000"/>
              </a:solidFill>
              <a:latin typeface="+mn-ea"/>
            </a:endParaRPr>
          </a:p>
        </p:txBody>
      </p:sp>
      <p:pic>
        <p:nvPicPr>
          <p:cNvPr id="4" name="图片 3"/>
          <p:cNvPicPr>
            <a:picLocks noChangeAspect="1"/>
          </p:cNvPicPr>
          <p:nvPr/>
        </p:nvPicPr>
        <p:blipFill>
          <a:blip r:embed="rId3"/>
          <a:stretch>
            <a:fillRect/>
          </a:stretch>
        </p:blipFill>
        <p:spPr>
          <a:xfrm>
            <a:off x="2483768" y="3356992"/>
            <a:ext cx="4146478" cy="3185709"/>
          </a:xfrm>
          <a:prstGeom prst="rect">
            <a:avLst/>
          </a:prstGeom>
        </p:spPr>
      </p:pic>
      <p:sp>
        <p:nvSpPr>
          <p:cNvPr id="5" name="矩形 4"/>
          <p:cNvSpPr/>
          <p:nvPr/>
        </p:nvSpPr>
        <p:spPr>
          <a:xfrm>
            <a:off x="2555776" y="4949845"/>
            <a:ext cx="3981451" cy="1592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95485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380972" y="692696"/>
            <a:ext cx="8378130" cy="588671"/>
          </a:xfrm>
        </p:spPr>
        <p:txBody>
          <a:bodyPr>
            <a:normAutofit fontScale="90000"/>
          </a:bodyPr>
          <a:lstStyle/>
          <a:p>
            <a:pPr algn="ctr">
              <a:defRPr/>
            </a:pPr>
            <a:r>
              <a:rPr lang="zh-CN" altLang="en-US" b="1" dirty="0" smtClean="0">
                <a:solidFill>
                  <a:schemeClr val="accent6">
                    <a:lumMod val="50000"/>
                  </a:schemeClr>
                </a:solidFill>
              </a:rPr>
              <a:t>基于</a:t>
            </a:r>
            <a:r>
              <a:rPr lang="zh-CN" altLang="en-US" b="1" dirty="0">
                <a:solidFill>
                  <a:schemeClr val="accent6">
                    <a:lumMod val="50000"/>
                  </a:schemeClr>
                </a:solidFill>
              </a:rPr>
              <a:t>流量测度特征的异常检测</a:t>
            </a:r>
            <a:r>
              <a:rPr lang="zh-CN" altLang="en-US" b="1" dirty="0" smtClean="0">
                <a:solidFill>
                  <a:schemeClr val="accent6">
                    <a:lumMod val="50000"/>
                  </a:schemeClr>
                </a:solidFill>
              </a:rPr>
              <a:t>模型</a:t>
            </a:r>
            <a:endParaRPr lang="en-US" altLang="zh-CN" b="1" dirty="0"/>
          </a:p>
        </p:txBody>
      </p:sp>
      <p:sp>
        <p:nvSpPr>
          <p:cNvPr id="43" name="内容占位符 2"/>
          <p:cNvSpPr>
            <a:spLocks noGrp="1"/>
          </p:cNvSpPr>
          <p:nvPr>
            <p:ph sz="quarter" idx="13"/>
          </p:nvPr>
        </p:nvSpPr>
        <p:spPr>
          <a:xfrm>
            <a:off x="789617" y="1700808"/>
            <a:ext cx="7560840" cy="4464496"/>
          </a:xfrm>
        </p:spPr>
        <p:txBody>
          <a:bodyPr/>
          <a:lstStyle/>
          <a:p>
            <a:pPr marL="365125" lvl="2" indent="-255588">
              <a:buClr>
                <a:srgbClr val="A04DA3"/>
              </a:buClr>
              <a:buFont typeface="Georgia" panose="02040502050405020303" pitchFamily="18" charset="0"/>
              <a:buChar char="•"/>
              <a:defRPr/>
            </a:pPr>
            <a:r>
              <a:rPr lang="zh-CN" altLang="en-US" b="1" dirty="0" smtClean="0">
                <a:solidFill>
                  <a:schemeClr val="accent6">
                    <a:lumMod val="50000"/>
                  </a:schemeClr>
                </a:solidFill>
              </a:rPr>
              <a:t>基于流量测度特征的检测算法</a:t>
            </a:r>
            <a:endParaRPr lang="en-US" altLang="zh-CN" b="1" dirty="0" smtClean="0">
              <a:solidFill>
                <a:schemeClr val="accent6">
                  <a:lumMod val="50000"/>
                </a:schemeClr>
              </a:solidFill>
            </a:endParaRPr>
          </a:p>
          <a:p>
            <a:pPr marL="622300" lvl="3" indent="-255588">
              <a:buClr>
                <a:srgbClr val="A04DA3"/>
              </a:buClr>
              <a:buFont typeface="Georgia" panose="02040502050405020303" pitchFamily="18" charset="0"/>
              <a:buChar char="•"/>
              <a:defRPr/>
            </a:pPr>
            <a:r>
              <a:rPr lang="zh-CN" altLang="en-US" dirty="0" smtClean="0">
                <a:solidFill>
                  <a:schemeClr val="accent6">
                    <a:lumMod val="50000"/>
                  </a:schemeClr>
                </a:solidFill>
              </a:rPr>
              <a:t>基于熵值的检测算法（恒定阈值、恒定变化率）</a:t>
            </a:r>
            <a:endParaRPr lang="en-US" altLang="zh-CN" dirty="0" smtClean="0">
              <a:solidFill>
                <a:schemeClr val="accent6">
                  <a:lumMod val="50000"/>
                </a:schemeClr>
              </a:solidFill>
            </a:endParaRPr>
          </a:p>
          <a:p>
            <a:pPr marL="622300" lvl="3" indent="-255588">
              <a:buClr>
                <a:srgbClr val="A04DA3"/>
              </a:buClr>
              <a:buFont typeface="Georgia" panose="02040502050405020303" pitchFamily="18" charset="0"/>
              <a:buChar char="•"/>
              <a:defRPr/>
            </a:pPr>
            <a:r>
              <a:rPr lang="zh-CN" altLang="en-US" dirty="0" smtClean="0">
                <a:solidFill>
                  <a:schemeClr val="accent6">
                    <a:lumMod val="50000"/>
                  </a:schemeClr>
                </a:solidFill>
              </a:rPr>
              <a:t>基于</a:t>
            </a:r>
            <a:r>
              <a:rPr lang="en-US" altLang="zh-CN" dirty="0" smtClean="0">
                <a:solidFill>
                  <a:schemeClr val="accent6">
                    <a:lumMod val="50000"/>
                  </a:schemeClr>
                </a:solidFill>
              </a:rPr>
              <a:t>EFFIP</a:t>
            </a:r>
            <a:r>
              <a:rPr lang="zh-CN" altLang="en-US" dirty="0" smtClean="0">
                <a:solidFill>
                  <a:schemeClr val="accent6">
                    <a:lumMod val="50000"/>
                  </a:schemeClr>
                </a:solidFill>
              </a:rPr>
              <a:t>的检测算法（</a:t>
            </a:r>
            <a:r>
              <a:rPr lang="en-US" altLang="zh-CN" dirty="0" smtClean="0">
                <a:solidFill>
                  <a:schemeClr val="accent6">
                    <a:lumMod val="50000"/>
                  </a:schemeClr>
                </a:solidFill>
              </a:rPr>
              <a:t>SMA</a:t>
            </a:r>
            <a:r>
              <a:rPr lang="zh-CN" altLang="en-US" dirty="0" smtClean="0">
                <a:solidFill>
                  <a:schemeClr val="accent6">
                    <a:lumMod val="50000"/>
                  </a:schemeClr>
                </a:solidFill>
              </a:rPr>
              <a:t>预测算法）</a:t>
            </a:r>
            <a:endParaRPr lang="en-US" altLang="zh-CN" dirty="0" smtClean="0">
              <a:solidFill>
                <a:schemeClr val="accent6">
                  <a:lumMod val="50000"/>
                </a:schemeClr>
              </a:solidFill>
            </a:endParaRPr>
          </a:p>
          <a:p>
            <a:pPr marL="622300" lvl="3" indent="-255588">
              <a:buClr>
                <a:srgbClr val="A04DA3"/>
              </a:buClr>
              <a:buFont typeface="Georgia" panose="02040502050405020303" pitchFamily="18" charset="0"/>
              <a:buChar char="•"/>
              <a:defRPr/>
            </a:pPr>
            <a:r>
              <a:rPr lang="zh-CN" altLang="en-US" dirty="0" smtClean="0">
                <a:solidFill>
                  <a:schemeClr val="accent6">
                    <a:lumMod val="50000"/>
                  </a:schemeClr>
                </a:solidFill>
              </a:rPr>
              <a:t>其它检测算法（分类算法、聚类算法</a:t>
            </a:r>
            <a:r>
              <a:rPr lang="en-US" altLang="zh-CN" dirty="0" smtClean="0">
                <a:solidFill>
                  <a:schemeClr val="accent6">
                    <a:lumMod val="50000"/>
                  </a:schemeClr>
                </a:solidFill>
              </a:rPr>
              <a:t>……</a:t>
            </a:r>
            <a:r>
              <a:rPr lang="zh-CN" altLang="en-US" dirty="0" smtClean="0">
                <a:solidFill>
                  <a:schemeClr val="accent6">
                    <a:lumMod val="50000"/>
                  </a:schemeClr>
                </a:solidFill>
              </a:rPr>
              <a:t>）</a:t>
            </a:r>
            <a:endParaRPr lang="en-US" altLang="zh-CN" dirty="0" smtClean="0">
              <a:solidFill>
                <a:schemeClr val="accent6">
                  <a:lumMod val="50000"/>
                </a:schemeClr>
              </a:solidFill>
            </a:endParaRPr>
          </a:p>
          <a:p>
            <a:pPr marL="365125" lvl="2" indent="-255588">
              <a:buClr>
                <a:srgbClr val="A04DA3"/>
              </a:buClr>
              <a:buFont typeface="Georgia" panose="02040502050405020303" pitchFamily="18" charset="0"/>
              <a:buChar char="•"/>
              <a:defRPr/>
            </a:pPr>
            <a:r>
              <a:rPr lang="zh-CN" altLang="en-US" b="1" dirty="0" smtClean="0">
                <a:solidFill>
                  <a:schemeClr val="accent6">
                    <a:lumMod val="50000"/>
                  </a:schemeClr>
                </a:solidFill>
              </a:rPr>
              <a:t>基于流量测度特征的异常检测框架</a:t>
            </a:r>
            <a:endParaRPr lang="en-US" altLang="zh-CN" b="1" dirty="0">
              <a:solidFill>
                <a:schemeClr val="accent6">
                  <a:lumMod val="50000"/>
                </a:schemeClr>
              </a:solidFill>
            </a:endParaRPr>
          </a:p>
          <a:p>
            <a:pPr lvl="2">
              <a:defRPr/>
            </a:pPr>
            <a:endParaRPr lang="zh-CN" altLang="en-US" dirty="0"/>
          </a:p>
          <a:p>
            <a:pPr lvl="2">
              <a:defRPr/>
            </a:pPr>
            <a:endParaRPr lang="zh-CN" altLang="en-US" dirty="0" smtClean="0"/>
          </a:p>
        </p:txBody>
      </p:sp>
    </p:spTree>
    <p:extLst>
      <p:ext uri="{BB962C8B-B14F-4D97-AF65-F5344CB8AC3E}">
        <p14:creationId xmlns:p14="http://schemas.microsoft.com/office/powerpoint/2010/main" val="11527131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588458" y="699733"/>
            <a:ext cx="7806690" cy="588671"/>
          </a:xfrm>
        </p:spPr>
        <p:txBody>
          <a:bodyPr>
            <a:normAutofit fontScale="90000"/>
          </a:bodyPr>
          <a:lstStyle/>
          <a:p>
            <a:pPr marL="109537" lvl="2">
              <a:buClr>
                <a:srgbClr val="A04DA3"/>
              </a:buClr>
              <a:defRPr/>
            </a:pPr>
            <a:r>
              <a:rPr lang="zh-CN" altLang="en-US" b="1" dirty="0" smtClean="0">
                <a:solidFill>
                  <a:schemeClr val="accent6">
                    <a:lumMod val="50000"/>
                  </a:schemeClr>
                </a:solidFill>
              </a:rPr>
              <a:t> 基于</a:t>
            </a:r>
            <a:r>
              <a:rPr lang="zh-CN" altLang="en-US" b="1" dirty="0">
                <a:solidFill>
                  <a:schemeClr val="accent6">
                    <a:lumMod val="50000"/>
                  </a:schemeClr>
                </a:solidFill>
              </a:rPr>
              <a:t>流量测度特征的异常检测框架</a:t>
            </a:r>
            <a:endParaRPr lang="en-US" altLang="zh-CN" b="1" dirty="0">
              <a:solidFill>
                <a:schemeClr val="accent6">
                  <a:lumMod val="50000"/>
                </a:schemeClr>
              </a:solidFill>
            </a:endParaRPr>
          </a:p>
        </p:txBody>
      </p:sp>
      <p:grpSp>
        <p:nvGrpSpPr>
          <p:cNvPr id="7" name="组合 6"/>
          <p:cNvGrpSpPr/>
          <p:nvPr/>
        </p:nvGrpSpPr>
        <p:grpSpPr>
          <a:xfrm>
            <a:off x="395536" y="1844824"/>
            <a:ext cx="8355329" cy="4390087"/>
            <a:chOff x="388621" y="1456116"/>
            <a:chExt cx="8355329" cy="4390087"/>
          </a:xfrm>
        </p:grpSpPr>
        <p:sp>
          <p:nvSpPr>
            <p:cNvPr id="2" name="矩形 1"/>
            <p:cNvSpPr/>
            <p:nvPr/>
          </p:nvSpPr>
          <p:spPr>
            <a:xfrm>
              <a:off x="1428750" y="2605527"/>
              <a:ext cx="1211580" cy="45160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正常的</a:t>
              </a:r>
              <a:r>
                <a:rPr lang="en-US" altLang="zh-CN" sz="1200" dirty="0">
                  <a:solidFill>
                    <a:schemeClr val="tx1"/>
                  </a:solidFill>
                </a:rPr>
                <a:t>M</a:t>
              </a:r>
              <a:r>
                <a:rPr lang="en-US" altLang="zh-CN" sz="1200" dirty="0" smtClean="0">
                  <a:solidFill>
                    <a:schemeClr val="tx1"/>
                  </a:solidFill>
                </a:rPr>
                <a:t>atric</a:t>
              </a:r>
              <a:r>
                <a:rPr lang="zh-CN" altLang="en-US" sz="1200" dirty="0">
                  <a:solidFill>
                    <a:schemeClr val="tx1"/>
                  </a:solidFill>
                </a:rPr>
                <a:t>集合</a:t>
              </a:r>
              <a:endParaRPr lang="en-US" altLang="zh-CN" sz="1200" dirty="0" smtClean="0">
                <a:solidFill>
                  <a:schemeClr val="tx1"/>
                </a:solidFill>
              </a:endParaRPr>
            </a:p>
          </p:txBody>
        </p:sp>
        <p:sp>
          <p:nvSpPr>
            <p:cNvPr id="5" name="矩形 4"/>
            <p:cNvSpPr/>
            <p:nvPr/>
          </p:nvSpPr>
          <p:spPr>
            <a:xfrm>
              <a:off x="3154680" y="2595865"/>
              <a:ext cx="1165860" cy="45160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标识异常的</a:t>
              </a:r>
              <a:r>
                <a:rPr lang="en-US" altLang="zh-CN" sz="1200" dirty="0" smtClean="0">
                  <a:solidFill>
                    <a:schemeClr val="tx1"/>
                  </a:solidFill>
                </a:rPr>
                <a:t>Matric</a:t>
              </a:r>
              <a:r>
                <a:rPr lang="zh-CN" altLang="en-US" sz="1200" dirty="0" smtClean="0">
                  <a:solidFill>
                    <a:schemeClr val="tx1"/>
                  </a:solidFill>
                </a:rPr>
                <a:t>集合</a:t>
              </a:r>
              <a:endParaRPr lang="zh-CN" altLang="en-US" sz="1200" dirty="0">
                <a:solidFill>
                  <a:schemeClr val="tx1"/>
                </a:solidFill>
              </a:endParaRPr>
            </a:p>
          </p:txBody>
        </p:sp>
        <p:sp>
          <p:nvSpPr>
            <p:cNvPr id="6" name="矩形 5"/>
            <p:cNvSpPr/>
            <p:nvPr/>
          </p:nvSpPr>
          <p:spPr>
            <a:xfrm>
              <a:off x="2247816" y="3456860"/>
              <a:ext cx="1325880" cy="45219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检测结果</a:t>
              </a:r>
              <a:endParaRPr lang="zh-CN" altLang="en-US" sz="1200" dirty="0">
                <a:solidFill>
                  <a:schemeClr val="tx1"/>
                </a:solidFill>
              </a:endParaRPr>
            </a:p>
          </p:txBody>
        </p:sp>
        <p:cxnSp>
          <p:nvCxnSpPr>
            <p:cNvPr id="4" name="直接箭头连接符 3"/>
            <p:cNvCxnSpPr>
              <a:stCxn id="2" idx="2"/>
              <a:endCxn id="6" idx="0"/>
            </p:cNvCxnSpPr>
            <p:nvPr/>
          </p:nvCxnSpPr>
          <p:spPr>
            <a:xfrm>
              <a:off x="2034540" y="3057131"/>
              <a:ext cx="876216" cy="39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2"/>
              <a:endCxn id="6" idx="0"/>
            </p:cNvCxnSpPr>
            <p:nvPr/>
          </p:nvCxnSpPr>
          <p:spPr>
            <a:xfrm flipH="1">
              <a:off x="2910756" y="3047470"/>
              <a:ext cx="826854" cy="409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211580" y="2437004"/>
              <a:ext cx="3406140" cy="1603258"/>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菱形 10"/>
            <p:cNvSpPr/>
            <p:nvPr/>
          </p:nvSpPr>
          <p:spPr>
            <a:xfrm>
              <a:off x="1985963" y="4251835"/>
              <a:ext cx="1857375" cy="83415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漏报、误报满足要求？</a:t>
              </a:r>
              <a:endParaRPr lang="zh-CN" altLang="en-US" sz="1200" dirty="0">
                <a:solidFill>
                  <a:schemeClr val="tx1"/>
                </a:solidFill>
              </a:endParaRPr>
            </a:p>
          </p:txBody>
        </p:sp>
        <p:cxnSp>
          <p:nvCxnSpPr>
            <p:cNvPr id="20" name="肘形连接符 19"/>
            <p:cNvCxnSpPr>
              <a:stCxn id="23" idx="1"/>
              <a:endCxn id="10" idx="0"/>
            </p:cNvCxnSpPr>
            <p:nvPr/>
          </p:nvCxnSpPr>
          <p:spPr>
            <a:xfrm rot="10800000" flipH="1">
              <a:off x="2251710" y="2437005"/>
              <a:ext cx="662940" cy="3086657"/>
            </a:xfrm>
            <a:prstGeom prst="bentConnector4">
              <a:avLst>
                <a:gd name="adj1" fmla="val -182759"/>
                <a:gd name="adj2" fmla="val 10555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251710" y="5297561"/>
              <a:ext cx="1325880" cy="45219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调整检测参数</a:t>
              </a:r>
              <a:endParaRPr lang="zh-CN" altLang="en-US" sz="1200" dirty="0">
                <a:solidFill>
                  <a:schemeClr val="tx1"/>
                </a:solidFill>
              </a:endParaRPr>
            </a:p>
          </p:txBody>
        </p:sp>
        <p:cxnSp>
          <p:nvCxnSpPr>
            <p:cNvPr id="22" name="直接箭头连接符 21"/>
            <p:cNvCxnSpPr>
              <a:stCxn id="6" idx="2"/>
              <a:endCxn id="11" idx="0"/>
            </p:cNvCxnSpPr>
            <p:nvPr/>
          </p:nvCxnSpPr>
          <p:spPr>
            <a:xfrm>
              <a:off x="2910756" y="3909059"/>
              <a:ext cx="3894" cy="34277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2"/>
              <a:endCxn id="23" idx="0"/>
            </p:cNvCxnSpPr>
            <p:nvPr/>
          </p:nvCxnSpPr>
          <p:spPr>
            <a:xfrm>
              <a:off x="2914650" y="5085988"/>
              <a:ext cx="0" cy="21157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71937" y="4442812"/>
              <a:ext cx="1325880" cy="45219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FF0000"/>
                  </a:solidFill>
                </a:rPr>
                <a:t>检测参数</a:t>
              </a:r>
              <a:r>
                <a:rPr lang="zh-CN" altLang="en-US" sz="1200" dirty="0">
                  <a:solidFill>
                    <a:srgbClr val="FF0000"/>
                  </a:solidFill>
                </a:rPr>
                <a:t>确定</a:t>
              </a:r>
            </a:p>
          </p:txBody>
        </p:sp>
        <p:sp>
          <p:nvSpPr>
            <p:cNvPr id="28" name="文本框 27"/>
            <p:cNvSpPr txBox="1"/>
            <p:nvPr/>
          </p:nvSpPr>
          <p:spPr>
            <a:xfrm>
              <a:off x="2201704" y="3119756"/>
              <a:ext cx="514350" cy="276999"/>
            </a:xfrm>
            <a:prstGeom prst="rect">
              <a:avLst/>
            </a:prstGeom>
            <a:noFill/>
          </p:spPr>
          <p:txBody>
            <a:bodyPr wrap="square" rtlCol="0">
              <a:spAutoFit/>
            </a:bodyPr>
            <a:lstStyle/>
            <a:p>
              <a:r>
                <a:rPr lang="zh-CN" altLang="en-US" sz="1200" dirty="0" smtClean="0"/>
                <a:t>检测</a:t>
              </a:r>
              <a:endParaRPr lang="zh-CN" altLang="en-US" sz="1200" dirty="0"/>
            </a:p>
          </p:txBody>
        </p:sp>
        <p:sp>
          <p:nvSpPr>
            <p:cNvPr id="32" name="文本框 31"/>
            <p:cNvSpPr txBox="1"/>
            <p:nvPr/>
          </p:nvSpPr>
          <p:spPr>
            <a:xfrm>
              <a:off x="3066459" y="3141564"/>
              <a:ext cx="514350" cy="276999"/>
            </a:xfrm>
            <a:prstGeom prst="rect">
              <a:avLst/>
            </a:prstGeom>
            <a:noFill/>
          </p:spPr>
          <p:txBody>
            <a:bodyPr wrap="square" rtlCol="0">
              <a:spAutoFit/>
            </a:bodyPr>
            <a:lstStyle/>
            <a:p>
              <a:r>
                <a:rPr lang="zh-CN" altLang="en-US" sz="1200" dirty="0" smtClean="0"/>
                <a:t>检测</a:t>
              </a:r>
              <a:endParaRPr lang="zh-CN" altLang="en-US" sz="1200" dirty="0"/>
            </a:p>
          </p:txBody>
        </p:sp>
        <p:cxnSp>
          <p:nvCxnSpPr>
            <p:cNvPr id="50176" name="直接箭头连接符 50175"/>
            <p:cNvCxnSpPr>
              <a:stCxn id="11" idx="3"/>
              <a:endCxn id="30" idx="1"/>
            </p:cNvCxnSpPr>
            <p:nvPr/>
          </p:nvCxnSpPr>
          <p:spPr>
            <a:xfrm>
              <a:off x="3843338" y="4668911"/>
              <a:ext cx="228599"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0177" name="文本框 50176"/>
            <p:cNvSpPr txBox="1"/>
            <p:nvPr/>
          </p:nvSpPr>
          <p:spPr>
            <a:xfrm>
              <a:off x="514350" y="2851110"/>
              <a:ext cx="328613" cy="830997"/>
            </a:xfrm>
            <a:prstGeom prst="rect">
              <a:avLst/>
            </a:prstGeom>
            <a:noFill/>
          </p:spPr>
          <p:txBody>
            <a:bodyPr wrap="square" rtlCol="0">
              <a:spAutoFit/>
            </a:bodyPr>
            <a:lstStyle/>
            <a:p>
              <a:r>
                <a:rPr lang="zh-CN" altLang="en-US" sz="1200" b="1" dirty="0"/>
                <a:t>训练阶段</a:t>
              </a:r>
            </a:p>
          </p:txBody>
        </p:sp>
        <p:sp>
          <p:nvSpPr>
            <p:cNvPr id="37" name="文本框 36"/>
            <p:cNvSpPr txBox="1"/>
            <p:nvPr/>
          </p:nvSpPr>
          <p:spPr>
            <a:xfrm>
              <a:off x="8232457" y="2851110"/>
              <a:ext cx="328613" cy="830997"/>
            </a:xfrm>
            <a:prstGeom prst="rect">
              <a:avLst/>
            </a:prstGeom>
            <a:noFill/>
          </p:spPr>
          <p:txBody>
            <a:bodyPr wrap="square" rtlCol="0">
              <a:spAutoFit/>
            </a:bodyPr>
            <a:lstStyle/>
            <a:p>
              <a:r>
                <a:rPr lang="zh-CN" altLang="en-US" sz="1200" b="1" dirty="0"/>
                <a:t>检测阶段</a:t>
              </a:r>
            </a:p>
          </p:txBody>
        </p:sp>
        <p:sp>
          <p:nvSpPr>
            <p:cNvPr id="38" name="矩形 37"/>
            <p:cNvSpPr/>
            <p:nvPr/>
          </p:nvSpPr>
          <p:spPr>
            <a:xfrm>
              <a:off x="6434406" y="1931273"/>
              <a:ext cx="1211580" cy="45160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实际流量</a:t>
              </a:r>
              <a:endParaRPr lang="zh-CN" altLang="en-US" sz="1200" dirty="0">
                <a:solidFill>
                  <a:schemeClr val="tx1"/>
                </a:solidFill>
              </a:endParaRPr>
            </a:p>
          </p:txBody>
        </p:sp>
        <p:sp>
          <p:nvSpPr>
            <p:cNvPr id="39" name="矩形 38"/>
            <p:cNvSpPr/>
            <p:nvPr/>
          </p:nvSpPr>
          <p:spPr>
            <a:xfrm>
              <a:off x="6446520" y="4702147"/>
              <a:ext cx="1211580" cy="45160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FF0000"/>
                  </a:solidFill>
                </a:rPr>
                <a:t>检测结果</a:t>
              </a:r>
              <a:endParaRPr lang="zh-CN" altLang="en-US" sz="1200" dirty="0">
                <a:solidFill>
                  <a:srgbClr val="FF0000"/>
                </a:solidFill>
              </a:endParaRPr>
            </a:p>
          </p:txBody>
        </p:sp>
        <p:cxnSp>
          <p:nvCxnSpPr>
            <p:cNvPr id="50180" name="直接箭头连接符 50179"/>
            <p:cNvCxnSpPr>
              <a:stCxn id="38" idx="2"/>
              <a:endCxn id="33" idx="0"/>
            </p:cNvCxnSpPr>
            <p:nvPr/>
          </p:nvCxnSpPr>
          <p:spPr>
            <a:xfrm>
              <a:off x="7040196" y="2382877"/>
              <a:ext cx="7827" cy="8507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184" name="肘形连接符 50183"/>
            <p:cNvCxnSpPr>
              <a:stCxn id="30" idx="0"/>
            </p:cNvCxnSpPr>
            <p:nvPr/>
          </p:nvCxnSpPr>
          <p:spPr>
            <a:xfrm rot="5400000" flipH="1" flipV="1">
              <a:off x="5670978" y="3073594"/>
              <a:ext cx="433118" cy="2305319"/>
            </a:xfrm>
            <a:prstGeom prst="bentConnector2">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7040196" y="2692971"/>
              <a:ext cx="514350" cy="276999"/>
            </a:xfrm>
            <a:prstGeom prst="rect">
              <a:avLst/>
            </a:prstGeom>
            <a:noFill/>
          </p:spPr>
          <p:txBody>
            <a:bodyPr wrap="square" rtlCol="0">
              <a:spAutoFit/>
            </a:bodyPr>
            <a:lstStyle/>
            <a:p>
              <a:r>
                <a:rPr lang="zh-CN" altLang="en-US" sz="1200" dirty="0" smtClean="0"/>
                <a:t>转换</a:t>
              </a:r>
              <a:endParaRPr lang="zh-CN" altLang="en-US" sz="1200" dirty="0"/>
            </a:p>
          </p:txBody>
        </p:sp>
        <p:sp>
          <p:nvSpPr>
            <p:cNvPr id="29" name="矩形 28"/>
            <p:cNvSpPr/>
            <p:nvPr/>
          </p:nvSpPr>
          <p:spPr>
            <a:xfrm>
              <a:off x="388621" y="1456116"/>
              <a:ext cx="5226366" cy="4390086"/>
            </a:xfrm>
            <a:prstGeom prst="rect">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1" name="矩形 30"/>
            <p:cNvSpPr/>
            <p:nvPr/>
          </p:nvSpPr>
          <p:spPr>
            <a:xfrm>
              <a:off x="5877877" y="1456116"/>
              <a:ext cx="2866073" cy="4390087"/>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 name="矩形 32"/>
            <p:cNvSpPr/>
            <p:nvPr/>
          </p:nvSpPr>
          <p:spPr>
            <a:xfrm>
              <a:off x="6442233" y="3233632"/>
              <a:ext cx="1211580" cy="45160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Matric</a:t>
              </a:r>
              <a:r>
                <a:rPr lang="zh-CN" altLang="en-US" sz="1200" dirty="0" smtClean="0">
                  <a:solidFill>
                    <a:schemeClr val="tx1"/>
                  </a:solidFill>
                </a:rPr>
                <a:t>集合</a:t>
              </a:r>
              <a:endParaRPr lang="zh-CN" altLang="en-US" sz="1200" dirty="0">
                <a:solidFill>
                  <a:schemeClr val="tx1"/>
                </a:solidFill>
              </a:endParaRPr>
            </a:p>
          </p:txBody>
        </p:sp>
        <p:cxnSp>
          <p:nvCxnSpPr>
            <p:cNvPr id="34" name="直接箭头连接符 33"/>
            <p:cNvCxnSpPr>
              <a:stCxn id="33" idx="2"/>
              <a:endCxn id="39" idx="0"/>
            </p:cNvCxnSpPr>
            <p:nvPr/>
          </p:nvCxnSpPr>
          <p:spPr>
            <a:xfrm>
              <a:off x="7048023" y="3685236"/>
              <a:ext cx="4287" cy="101691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048023" y="4028868"/>
              <a:ext cx="514350" cy="276999"/>
            </a:xfrm>
            <a:prstGeom prst="rect">
              <a:avLst/>
            </a:prstGeom>
            <a:noFill/>
          </p:spPr>
          <p:txBody>
            <a:bodyPr wrap="square" rtlCol="0">
              <a:spAutoFit/>
            </a:bodyPr>
            <a:lstStyle/>
            <a:p>
              <a:r>
                <a:rPr lang="zh-CN" altLang="en-US" sz="1200" dirty="0" smtClean="0"/>
                <a:t>检测</a:t>
              </a:r>
              <a:endParaRPr lang="zh-CN" altLang="en-US" sz="1200" dirty="0"/>
            </a:p>
          </p:txBody>
        </p:sp>
        <p:sp>
          <p:nvSpPr>
            <p:cNvPr id="40" name="矩形 39"/>
            <p:cNvSpPr/>
            <p:nvPr/>
          </p:nvSpPr>
          <p:spPr>
            <a:xfrm>
              <a:off x="1428750" y="1590303"/>
              <a:ext cx="1211580" cy="4516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002060"/>
                  </a:solidFill>
                </a:rPr>
                <a:t>正常流量集合</a:t>
              </a:r>
              <a:endParaRPr lang="zh-CN" altLang="en-US" sz="1200" dirty="0">
                <a:solidFill>
                  <a:srgbClr val="002060"/>
                </a:solidFill>
              </a:endParaRPr>
            </a:p>
          </p:txBody>
        </p:sp>
        <p:sp>
          <p:nvSpPr>
            <p:cNvPr id="41" name="矩形 40"/>
            <p:cNvSpPr/>
            <p:nvPr/>
          </p:nvSpPr>
          <p:spPr>
            <a:xfrm>
              <a:off x="3154680" y="1580641"/>
              <a:ext cx="1165860" cy="4516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002060"/>
                  </a:solidFill>
                </a:rPr>
                <a:t>标识异常的流量集合</a:t>
              </a:r>
              <a:endParaRPr lang="zh-CN" altLang="en-US" sz="1200" dirty="0">
                <a:solidFill>
                  <a:srgbClr val="002060"/>
                </a:solidFill>
              </a:endParaRPr>
            </a:p>
          </p:txBody>
        </p:sp>
        <p:cxnSp>
          <p:nvCxnSpPr>
            <p:cNvPr id="42" name="直接箭头连接符 41"/>
            <p:cNvCxnSpPr>
              <a:stCxn id="40" idx="2"/>
              <a:endCxn id="2" idx="0"/>
            </p:cNvCxnSpPr>
            <p:nvPr/>
          </p:nvCxnSpPr>
          <p:spPr>
            <a:xfrm>
              <a:off x="2034540" y="2041907"/>
              <a:ext cx="0" cy="56362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1" idx="2"/>
              <a:endCxn id="5" idx="0"/>
            </p:cNvCxnSpPr>
            <p:nvPr/>
          </p:nvCxnSpPr>
          <p:spPr>
            <a:xfrm>
              <a:off x="3737610" y="2032246"/>
              <a:ext cx="0" cy="56361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737611" y="4305867"/>
              <a:ext cx="212984" cy="276999"/>
            </a:xfrm>
            <a:prstGeom prst="rect">
              <a:avLst/>
            </a:prstGeom>
            <a:noFill/>
          </p:spPr>
          <p:txBody>
            <a:bodyPr wrap="square" rtlCol="0">
              <a:spAutoFit/>
            </a:bodyPr>
            <a:lstStyle/>
            <a:p>
              <a:r>
                <a:rPr lang="en-US" altLang="zh-CN" sz="1200" dirty="0" smtClean="0"/>
                <a:t>Y</a:t>
              </a:r>
              <a:endParaRPr lang="zh-CN" altLang="en-US" sz="1200" dirty="0"/>
            </a:p>
          </p:txBody>
        </p:sp>
        <p:sp>
          <p:nvSpPr>
            <p:cNvPr id="35" name="文本框 34"/>
            <p:cNvSpPr txBox="1"/>
            <p:nvPr/>
          </p:nvSpPr>
          <p:spPr>
            <a:xfrm>
              <a:off x="2963267" y="5034173"/>
              <a:ext cx="212984" cy="276999"/>
            </a:xfrm>
            <a:prstGeom prst="rect">
              <a:avLst/>
            </a:prstGeom>
            <a:noFill/>
          </p:spPr>
          <p:txBody>
            <a:bodyPr wrap="square" rtlCol="0">
              <a:spAutoFit/>
            </a:bodyPr>
            <a:lstStyle/>
            <a:p>
              <a:r>
                <a:rPr lang="en-US" altLang="zh-CN" sz="1200" dirty="0"/>
                <a:t>N</a:t>
              </a:r>
              <a:endParaRPr lang="zh-CN" altLang="en-US" sz="1200" dirty="0"/>
            </a:p>
          </p:txBody>
        </p:sp>
      </p:grpSp>
      <p:sp>
        <p:nvSpPr>
          <p:cNvPr id="43" name="矩形 42"/>
          <p:cNvSpPr/>
          <p:nvPr/>
        </p:nvSpPr>
        <p:spPr>
          <a:xfrm>
            <a:off x="469411" y="3081678"/>
            <a:ext cx="459731" cy="11394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173812" y="3081678"/>
            <a:ext cx="459731" cy="11394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4107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630" y="414568"/>
            <a:ext cx="8229600" cy="1066800"/>
          </a:xfrm>
        </p:spPr>
        <p:txBody>
          <a:bodyPr/>
          <a:lstStyle/>
          <a:p>
            <a:r>
              <a:rPr lang="zh-CN" altLang="en-US" b="1" dirty="0" smtClean="0"/>
              <a:t>一、研究背景和意义</a:t>
            </a:r>
            <a:endParaRPr lang="zh-CN" altLang="en-US" b="1" dirty="0"/>
          </a:p>
        </p:txBody>
      </p:sp>
      <p:sp>
        <p:nvSpPr>
          <p:cNvPr id="3" name="内容占位符 2"/>
          <p:cNvSpPr>
            <a:spLocks noGrp="1"/>
          </p:cNvSpPr>
          <p:nvPr>
            <p:ph sz="quarter" idx="13"/>
          </p:nvPr>
        </p:nvSpPr>
        <p:spPr>
          <a:xfrm>
            <a:off x="755576" y="1551947"/>
            <a:ext cx="7598654" cy="5117413"/>
          </a:xfrm>
        </p:spPr>
        <p:txBody>
          <a:bodyPr>
            <a:noAutofit/>
          </a:bodyPr>
          <a:lstStyle/>
          <a:p>
            <a:pPr marL="109537" indent="0">
              <a:buNone/>
            </a:pPr>
            <a:r>
              <a:rPr lang="en-US" altLang="zh-CN" sz="2400" b="1" dirty="0" smtClean="0">
                <a:solidFill>
                  <a:schemeClr val="accent6">
                    <a:lumMod val="50000"/>
                  </a:schemeClr>
                </a:solidFill>
                <a:latin typeface="+mn-ea"/>
              </a:rPr>
              <a:t>1.  </a:t>
            </a:r>
            <a:r>
              <a:rPr lang="zh-CN" altLang="en-US" sz="2400" b="1" dirty="0" smtClean="0">
                <a:solidFill>
                  <a:schemeClr val="accent6">
                    <a:lumMod val="50000"/>
                  </a:schemeClr>
                </a:solidFill>
                <a:latin typeface="+mn-ea"/>
              </a:rPr>
              <a:t>研究背景</a:t>
            </a:r>
            <a:endParaRPr lang="en-US" altLang="zh-CN" sz="2400" b="1" dirty="0" smtClean="0">
              <a:solidFill>
                <a:schemeClr val="accent6">
                  <a:lumMod val="50000"/>
                </a:schemeClr>
              </a:solidFill>
              <a:latin typeface="+mn-ea"/>
            </a:endParaRPr>
          </a:p>
          <a:p>
            <a:r>
              <a:rPr lang="zh-CN" altLang="en-US" sz="1800" dirty="0"/>
              <a:t>网络流量规模越来越</a:t>
            </a:r>
            <a:r>
              <a:rPr lang="zh-CN" altLang="en-US" sz="1800" dirty="0" smtClean="0"/>
              <a:t>大</a:t>
            </a:r>
            <a:endParaRPr lang="en-US" altLang="zh-CN" sz="1800" dirty="0" smtClean="0"/>
          </a:p>
          <a:p>
            <a:pPr lvl="1"/>
            <a:r>
              <a:rPr lang="zh-CN" altLang="en-US" sz="1600" dirty="0">
                <a:solidFill>
                  <a:srgbClr val="0070C0"/>
                </a:solidFill>
              </a:rPr>
              <a:t>网民数量越来越多 </a:t>
            </a:r>
            <a:endParaRPr lang="en-US" altLang="zh-CN" sz="1600" dirty="0">
              <a:solidFill>
                <a:srgbClr val="0070C0"/>
              </a:solidFill>
            </a:endParaRPr>
          </a:p>
          <a:p>
            <a:pPr lvl="1"/>
            <a:r>
              <a:rPr lang="zh-CN" altLang="en-US" sz="1600" dirty="0" smtClean="0">
                <a:solidFill>
                  <a:srgbClr val="0070C0"/>
                </a:solidFill>
              </a:rPr>
              <a:t>网络规模越来越大</a:t>
            </a:r>
            <a:endParaRPr lang="en-US" altLang="zh-CN" sz="1600" dirty="0" smtClean="0">
              <a:solidFill>
                <a:srgbClr val="0070C0"/>
              </a:solidFill>
            </a:endParaRPr>
          </a:p>
          <a:p>
            <a:pPr lvl="1"/>
            <a:r>
              <a:rPr lang="zh-CN" altLang="en-US" sz="1600" dirty="0" smtClean="0">
                <a:solidFill>
                  <a:srgbClr val="0070C0"/>
                </a:solidFill>
              </a:rPr>
              <a:t>应用越来越丰富</a:t>
            </a:r>
            <a:endParaRPr lang="en-US" altLang="zh-CN" sz="1600" dirty="0" smtClean="0">
              <a:solidFill>
                <a:srgbClr val="0070C0"/>
              </a:solidFill>
            </a:endParaRPr>
          </a:p>
          <a:p>
            <a:pPr marL="365125" lvl="1" indent="-255588">
              <a:buClr>
                <a:srgbClr val="A04DA3"/>
              </a:buClr>
              <a:buFont typeface="Georgia" panose="02040502050405020303" pitchFamily="18" charset="0"/>
              <a:buChar char="•"/>
            </a:pPr>
            <a:r>
              <a:rPr lang="zh-CN" altLang="en-US" sz="1800" dirty="0" smtClean="0">
                <a:solidFill>
                  <a:schemeClr val="tx1"/>
                </a:solidFill>
              </a:rPr>
              <a:t>网络</a:t>
            </a:r>
            <a:r>
              <a:rPr lang="zh-CN" altLang="en-US" sz="1800" dirty="0">
                <a:solidFill>
                  <a:schemeClr val="tx1"/>
                </a:solidFill>
              </a:rPr>
              <a:t>安全问题依然严峻</a:t>
            </a:r>
            <a:endParaRPr lang="en-US" altLang="zh-CN" sz="1800" dirty="0">
              <a:solidFill>
                <a:schemeClr val="tx1"/>
              </a:solidFill>
            </a:endParaRPr>
          </a:p>
          <a:p>
            <a:pPr lvl="1"/>
            <a:r>
              <a:rPr lang="zh-CN" altLang="en-US" sz="1600" dirty="0">
                <a:solidFill>
                  <a:srgbClr val="0070C0"/>
                </a:solidFill>
              </a:rPr>
              <a:t>网络</a:t>
            </a:r>
            <a:r>
              <a:rPr lang="zh-CN" altLang="en-US" sz="1600" dirty="0" smtClean="0">
                <a:solidFill>
                  <a:srgbClr val="0070C0"/>
                </a:solidFill>
              </a:rPr>
              <a:t>异常</a:t>
            </a:r>
            <a:r>
              <a:rPr lang="zh-CN" altLang="en-US" sz="1600" dirty="0">
                <a:solidFill>
                  <a:srgbClr val="0070C0"/>
                </a:solidFill>
              </a:rPr>
              <a:t>种类繁多</a:t>
            </a:r>
            <a:endParaRPr lang="en-US" altLang="zh-CN" sz="1600" dirty="0">
              <a:solidFill>
                <a:srgbClr val="0070C0"/>
              </a:solidFill>
            </a:endParaRPr>
          </a:p>
          <a:p>
            <a:pPr lvl="1"/>
            <a:r>
              <a:rPr lang="zh-CN" altLang="en-US" sz="1600" dirty="0">
                <a:solidFill>
                  <a:srgbClr val="0070C0"/>
                </a:solidFill>
              </a:rPr>
              <a:t>传统安全威胁没有减少</a:t>
            </a:r>
            <a:endParaRPr lang="en-US" altLang="zh-CN" sz="1600" dirty="0">
              <a:solidFill>
                <a:srgbClr val="0070C0"/>
              </a:solidFill>
            </a:endParaRPr>
          </a:p>
          <a:p>
            <a:pPr lvl="1"/>
            <a:r>
              <a:rPr lang="zh-CN" altLang="en-US" sz="1600" dirty="0">
                <a:solidFill>
                  <a:srgbClr val="0070C0"/>
                </a:solidFill>
              </a:rPr>
              <a:t>新的安全问题层出不穷</a:t>
            </a:r>
            <a:endParaRPr lang="en-US" altLang="zh-CN" sz="1600" dirty="0">
              <a:solidFill>
                <a:srgbClr val="0070C0"/>
              </a:solidFill>
            </a:endParaRPr>
          </a:p>
          <a:p>
            <a:pPr lvl="1"/>
            <a:r>
              <a:rPr lang="zh-CN" altLang="en-US" sz="1600" dirty="0">
                <a:solidFill>
                  <a:srgbClr val="0070C0"/>
                </a:solidFill>
              </a:rPr>
              <a:t>加密传输成为主流</a:t>
            </a:r>
            <a:endParaRPr lang="en-US" altLang="zh-CN" sz="1600" dirty="0">
              <a:solidFill>
                <a:srgbClr val="0070C0"/>
              </a:solidFill>
            </a:endParaRPr>
          </a:p>
          <a:p>
            <a:pPr marL="365125" lvl="1" indent="-255588">
              <a:buClr>
                <a:srgbClr val="A04DA3"/>
              </a:buClr>
              <a:buFont typeface="Georgia" panose="02040502050405020303" pitchFamily="18" charset="0"/>
              <a:buChar char="•"/>
            </a:pPr>
            <a:r>
              <a:rPr lang="zh-CN" altLang="en-US" sz="1800" dirty="0">
                <a:solidFill>
                  <a:schemeClr val="tx1"/>
                </a:solidFill>
              </a:rPr>
              <a:t>传统检测模式问题</a:t>
            </a:r>
            <a:endParaRPr lang="en-US" altLang="zh-CN" sz="1800" dirty="0">
              <a:solidFill>
                <a:schemeClr val="tx1"/>
              </a:solidFill>
            </a:endParaRPr>
          </a:p>
          <a:p>
            <a:pPr lvl="1"/>
            <a:r>
              <a:rPr lang="zh-CN" altLang="en-US" sz="1600" dirty="0">
                <a:solidFill>
                  <a:srgbClr val="0070C0"/>
                </a:solidFill>
              </a:rPr>
              <a:t>基于单机的检测存储及处理能力不足</a:t>
            </a:r>
            <a:endParaRPr lang="en-US" altLang="zh-CN" sz="1600" dirty="0">
              <a:solidFill>
                <a:srgbClr val="0070C0"/>
              </a:solidFill>
            </a:endParaRPr>
          </a:p>
          <a:p>
            <a:pPr lvl="1"/>
            <a:r>
              <a:rPr lang="zh-CN" altLang="en-US" sz="1600" dirty="0">
                <a:solidFill>
                  <a:srgbClr val="0070C0"/>
                </a:solidFill>
              </a:rPr>
              <a:t>基于分布式的检测部署麻烦、无全局视角</a:t>
            </a:r>
            <a:endParaRPr lang="en-US" altLang="zh-CN" sz="1600" dirty="0">
              <a:solidFill>
                <a:srgbClr val="0070C0"/>
              </a:solidFill>
            </a:endParaRPr>
          </a:p>
          <a:p>
            <a:pPr marL="365125" lvl="1" indent="-255588">
              <a:buClr>
                <a:srgbClr val="A04DA3"/>
              </a:buClr>
              <a:buFont typeface="Georgia" panose="02040502050405020303" pitchFamily="18" charset="0"/>
              <a:buChar char="•"/>
            </a:pPr>
            <a:r>
              <a:rPr lang="zh-CN" altLang="en-US" sz="1800" dirty="0">
                <a:solidFill>
                  <a:schemeClr val="tx1"/>
                </a:solidFill>
              </a:rPr>
              <a:t>分布式计算技术日益</a:t>
            </a:r>
            <a:r>
              <a:rPr lang="zh-CN" altLang="en-US" sz="1800" dirty="0" smtClean="0">
                <a:solidFill>
                  <a:schemeClr val="tx1"/>
                </a:solidFill>
              </a:rPr>
              <a:t>成熟</a:t>
            </a:r>
            <a:endParaRPr lang="en-US" altLang="zh-CN" sz="1800" dirty="0" smtClean="0">
              <a:solidFill>
                <a:schemeClr val="tx1"/>
              </a:solidFill>
            </a:endParaRPr>
          </a:p>
          <a:p>
            <a:pPr lvl="1"/>
            <a:r>
              <a:rPr lang="en-US" altLang="zh-CN" sz="1600" dirty="0">
                <a:solidFill>
                  <a:srgbClr val="0070C0"/>
                </a:solidFill>
              </a:rPr>
              <a:t>Hadoop</a:t>
            </a:r>
            <a:r>
              <a:rPr lang="zh-CN" altLang="en-US" sz="1600" dirty="0">
                <a:solidFill>
                  <a:srgbClr val="0070C0"/>
                </a:solidFill>
              </a:rPr>
              <a:t>、</a:t>
            </a:r>
            <a:r>
              <a:rPr lang="en-US" altLang="zh-CN" sz="1600" dirty="0">
                <a:solidFill>
                  <a:srgbClr val="0070C0"/>
                </a:solidFill>
              </a:rPr>
              <a:t>Spark</a:t>
            </a:r>
            <a:r>
              <a:rPr lang="zh-CN" altLang="en-US" sz="1600" dirty="0">
                <a:solidFill>
                  <a:srgbClr val="0070C0"/>
                </a:solidFill>
              </a:rPr>
              <a:t>、</a:t>
            </a:r>
            <a:r>
              <a:rPr lang="en-US" altLang="zh-CN" sz="1600" dirty="0">
                <a:solidFill>
                  <a:srgbClr val="0070C0"/>
                </a:solidFill>
              </a:rPr>
              <a:t>Storm</a:t>
            </a:r>
            <a:r>
              <a:rPr lang="zh-CN" altLang="en-US" sz="1600" dirty="0">
                <a:solidFill>
                  <a:srgbClr val="0070C0"/>
                </a:solidFill>
              </a:rPr>
              <a:t>、</a:t>
            </a:r>
            <a:r>
              <a:rPr lang="en-US" altLang="zh-CN" sz="1600" dirty="0">
                <a:solidFill>
                  <a:srgbClr val="0070C0"/>
                </a:solidFill>
              </a:rPr>
              <a:t>Flume ……</a:t>
            </a:r>
          </a:p>
          <a:p>
            <a:pPr marL="109537" lvl="2" indent="0">
              <a:buClr>
                <a:srgbClr val="A04DA3"/>
              </a:buClr>
              <a:buNone/>
            </a:pPr>
            <a:endParaRPr lang="en-US" altLang="zh-CN" sz="1800" dirty="0">
              <a:solidFill>
                <a:srgbClr val="0070C0"/>
              </a:solidFill>
            </a:endParaRPr>
          </a:p>
          <a:p>
            <a:pPr marL="109537" lvl="2" indent="0">
              <a:buClr>
                <a:srgbClr val="A04DA3"/>
              </a:buClr>
              <a:buNone/>
            </a:pPr>
            <a:endParaRPr lang="en-US" altLang="zh-CN" sz="1800" b="1" dirty="0">
              <a:solidFill>
                <a:srgbClr val="002060"/>
              </a:solidFill>
            </a:endParaRPr>
          </a:p>
          <a:p>
            <a:pPr marL="365125" lvl="2" indent="-255588">
              <a:buClr>
                <a:srgbClr val="A04DA3"/>
              </a:buClr>
              <a:buFont typeface="Georgia" panose="02040502050405020303" pitchFamily="18" charset="0"/>
              <a:buChar char="•"/>
            </a:pPr>
            <a:endParaRPr lang="en-US" altLang="zh-CN" sz="1800" b="1" dirty="0">
              <a:solidFill>
                <a:srgbClr val="002060"/>
              </a:solidFill>
            </a:endParaRPr>
          </a:p>
          <a:p>
            <a:pPr lvl="2"/>
            <a:endParaRPr lang="en-US" altLang="zh-CN" sz="1800" dirty="0" smtClean="0"/>
          </a:p>
        </p:txBody>
      </p:sp>
      <p:grpSp>
        <p:nvGrpSpPr>
          <p:cNvPr id="16" name="组合 15"/>
          <p:cNvGrpSpPr/>
          <p:nvPr/>
        </p:nvGrpSpPr>
        <p:grpSpPr>
          <a:xfrm>
            <a:off x="4788024" y="1916832"/>
            <a:ext cx="2676308" cy="2386586"/>
            <a:chOff x="5580112" y="1628800"/>
            <a:chExt cx="2676308" cy="2386586"/>
          </a:xfrm>
        </p:grpSpPr>
        <p:grpSp>
          <p:nvGrpSpPr>
            <p:cNvPr id="6" name="组合 5"/>
            <p:cNvGrpSpPr/>
            <p:nvPr/>
          </p:nvGrpSpPr>
          <p:grpSpPr>
            <a:xfrm>
              <a:off x="6304246" y="1628800"/>
              <a:ext cx="1165860" cy="1154430"/>
              <a:chOff x="9646920" y="1690688"/>
              <a:chExt cx="1554480" cy="1539240"/>
            </a:xfrm>
            <a:solidFill>
              <a:srgbClr val="00B0F0"/>
            </a:solidFill>
          </p:grpSpPr>
          <p:sp>
            <p:nvSpPr>
              <p:cNvPr id="4" name="椭圆 3"/>
              <p:cNvSpPr/>
              <p:nvPr/>
            </p:nvSpPr>
            <p:spPr>
              <a:xfrm>
                <a:off x="9646920" y="1690688"/>
                <a:ext cx="1554480" cy="153924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5" name="文本框 4"/>
              <p:cNvSpPr txBox="1"/>
              <p:nvPr/>
            </p:nvSpPr>
            <p:spPr>
              <a:xfrm>
                <a:off x="10006161" y="1952355"/>
                <a:ext cx="891841" cy="1107996"/>
              </a:xfrm>
              <a:prstGeom prst="rect">
                <a:avLst/>
              </a:prstGeom>
              <a:grpFill/>
            </p:spPr>
            <p:txBody>
              <a:bodyPr wrap="square" rtlCol="0">
                <a:spAutoFit/>
              </a:bodyPr>
              <a:lstStyle/>
              <a:p>
                <a:pPr algn="ctr"/>
                <a:r>
                  <a:rPr lang="en-US" altLang="zh-CN" sz="1200" dirty="0"/>
                  <a:t>7.31</a:t>
                </a:r>
                <a:r>
                  <a:rPr lang="zh-CN" altLang="en-US" sz="1200" dirty="0"/>
                  <a:t>亿</a:t>
                </a:r>
                <a:endParaRPr lang="en-US" altLang="zh-CN" sz="1200" dirty="0"/>
              </a:p>
              <a:p>
                <a:pPr algn="ctr"/>
                <a:r>
                  <a:rPr lang="en-US" altLang="zh-CN" sz="1200" dirty="0"/>
                  <a:t>95.1%</a:t>
                </a:r>
              </a:p>
              <a:p>
                <a:pPr algn="ctr"/>
                <a:r>
                  <a:rPr lang="en-US" altLang="zh-CN" sz="1200" dirty="0"/>
                  <a:t>31.5%</a:t>
                </a:r>
              </a:p>
              <a:p>
                <a:pPr algn="ctr"/>
                <a:r>
                  <a:rPr lang="en-US" altLang="zh-CN" sz="1200" dirty="0"/>
                  <a:t>25</a:t>
                </a:r>
                <a:r>
                  <a:rPr lang="en-US" altLang="zh-CN" sz="1200" dirty="0" smtClean="0"/>
                  <a:t>%</a:t>
                </a:r>
                <a:endParaRPr lang="en-US" altLang="zh-CN" sz="1200" dirty="0"/>
              </a:p>
            </p:txBody>
          </p:sp>
        </p:grpSp>
        <p:grpSp>
          <p:nvGrpSpPr>
            <p:cNvPr id="8" name="组合 7"/>
            <p:cNvGrpSpPr/>
            <p:nvPr/>
          </p:nvGrpSpPr>
          <p:grpSpPr>
            <a:xfrm>
              <a:off x="5580112" y="2860956"/>
              <a:ext cx="1165860" cy="1154430"/>
              <a:chOff x="9646920" y="1690688"/>
              <a:chExt cx="1554480" cy="1539240"/>
            </a:xfrm>
            <a:solidFill>
              <a:srgbClr val="FFFF00"/>
            </a:solidFill>
          </p:grpSpPr>
          <p:sp>
            <p:nvSpPr>
              <p:cNvPr id="9" name="椭圆 8"/>
              <p:cNvSpPr/>
              <p:nvPr/>
            </p:nvSpPr>
            <p:spPr>
              <a:xfrm>
                <a:off x="9646920" y="1690688"/>
                <a:ext cx="1554480" cy="153924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10" name="文本框 9"/>
              <p:cNvSpPr txBox="1"/>
              <p:nvPr/>
            </p:nvSpPr>
            <p:spPr>
              <a:xfrm>
                <a:off x="9935247" y="1858328"/>
                <a:ext cx="977828" cy="1200328"/>
              </a:xfrm>
              <a:prstGeom prst="rect">
                <a:avLst/>
              </a:prstGeom>
              <a:grpFill/>
            </p:spPr>
            <p:txBody>
              <a:bodyPr wrap="square" rtlCol="0">
                <a:spAutoFit/>
              </a:bodyPr>
              <a:lstStyle/>
              <a:p>
                <a:pPr algn="ctr"/>
                <a:r>
                  <a:rPr lang="en-US" altLang="zh-CN" sz="1050" dirty="0" err="1">
                    <a:solidFill>
                      <a:srgbClr val="002060"/>
                    </a:solidFill>
                  </a:rPr>
                  <a:t>DDoS</a:t>
                </a:r>
                <a:r>
                  <a:rPr lang="en-US" altLang="zh-CN" sz="1050" dirty="0">
                    <a:solidFill>
                      <a:srgbClr val="002060"/>
                    </a:solidFill>
                  </a:rPr>
                  <a:t>  Scan  Spam  </a:t>
                </a:r>
              </a:p>
              <a:p>
                <a:pPr algn="ctr"/>
                <a:r>
                  <a:rPr lang="zh-CN" altLang="en-US" sz="1050" dirty="0">
                    <a:solidFill>
                      <a:srgbClr val="002060"/>
                    </a:solidFill>
                  </a:rPr>
                  <a:t>钓鱼 </a:t>
                </a:r>
                <a:endParaRPr lang="en-US" altLang="zh-CN" sz="1050" dirty="0">
                  <a:solidFill>
                    <a:srgbClr val="002060"/>
                  </a:solidFill>
                </a:endParaRPr>
              </a:p>
              <a:p>
                <a:pPr algn="ctr"/>
                <a:r>
                  <a:rPr lang="zh-CN" altLang="en-US" sz="1050" dirty="0">
                    <a:solidFill>
                      <a:srgbClr val="002060"/>
                    </a:solidFill>
                  </a:rPr>
                  <a:t>恶意邮件</a:t>
                </a:r>
                <a:endParaRPr lang="zh-CN" altLang="en-US" sz="1050" b="1" dirty="0">
                  <a:solidFill>
                    <a:srgbClr val="002060"/>
                  </a:solidFill>
                </a:endParaRPr>
              </a:p>
            </p:txBody>
          </p:sp>
        </p:grpSp>
        <p:grpSp>
          <p:nvGrpSpPr>
            <p:cNvPr id="11" name="组合 10"/>
            <p:cNvGrpSpPr/>
            <p:nvPr/>
          </p:nvGrpSpPr>
          <p:grpSpPr>
            <a:xfrm>
              <a:off x="7090560" y="2860956"/>
              <a:ext cx="1165860" cy="1154430"/>
              <a:chOff x="9646920" y="1799565"/>
              <a:chExt cx="1554480" cy="1539240"/>
            </a:xfrm>
            <a:solidFill>
              <a:srgbClr val="C00000"/>
            </a:solidFill>
          </p:grpSpPr>
          <p:sp>
            <p:nvSpPr>
              <p:cNvPr id="12" name="椭圆 11"/>
              <p:cNvSpPr/>
              <p:nvPr/>
            </p:nvSpPr>
            <p:spPr>
              <a:xfrm>
                <a:off x="9646920" y="1799565"/>
                <a:ext cx="1554480" cy="153924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文本框 12"/>
              <p:cNvSpPr txBox="1"/>
              <p:nvPr/>
            </p:nvSpPr>
            <p:spPr>
              <a:xfrm>
                <a:off x="9849584" y="2203818"/>
                <a:ext cx="1149152" cy="861775"/>
              </a:xfrm>
              <a:prstGeom prst="rect">
                <a:avLst/>
              </a:prstGeom>
              <a:grpFill/>
            </p:spPr>
            <p:txBody>
              <a:bodyPr wrap="square" rtlCol="0">
                <a:spAutoFit/>
              </a:bodyPr>
              <a:lstStyle/>
              <a:p>
                <a:pPr algn="ctr"/>
                <a:r>
                  <a:rPr lang="zh-CN" altLang="en-US" sz="1200" dirty="0">
                    <a:solidFill>
                      <a:schemeClr val="bg1"/>
                    </a:solidFill>
                  </a:rPr>
                  <a:t>网络敲诈 </a:t>
                </a:r>
                <a:endParaRPr lang="en-US" altLang="zh-CN" sz="1200" dirty="0">
                  <a:solidFill>
                    <a:schemeClr val="bg1"/>
                  </a:solidFill>
                </a:endParaRPr>
              </a:p>
              <a:p>
                <a:pPr algn="ctr"/>
                <a:r>
                  <a:rPr lang="en-US" altLang="zh-CN" sz="1200" dirty="0">
                    <a:solidFill>
                      <a:schemeClr val="bg1"/>
                    </a:solidFill>
                  </a:rPr>
                  <a:t>Zero-day</a:t>
                </a:r>
              </a:p>
              <a:p>
                <a:pPr algn="ctr"/>
                <a:r>
                  <a:rPr lang="en-US" altLang="zh-CN" sz="1200" dirty="0">
                    <a:solidFill>
                      <a:schemeClr val="bg1"/>
                    </a:solidFill>
                  </a:rPr>
                  <a:t>……  </a:t>
                </a:r>
                <a:endParaRPr lang="zh-CN" altLang="en-US" sz="1200" dirty="0">
                  <a:solidFill>
                    <a:schemeClr val="bg1"/>
                  </a:solidFill>
                </a:endParaRPr>
              </a:p>
            </p:txBody>
          </p:sp>
        </p:grpSp>
      </p:grpSp>
    </p:spTree>
    <p:extLst>
      <p:ext uri="{BB962C8B-B14F-4D97-AF65-F5344CB8AC3E}">
        <p14:creationId xmlns:p14="http://schemas.microsoft.com/office/powerpoint/2010/main" val="40345891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b="1" dirty="0" smtClean="0"/>
              <a:t>四、</a:t>
            </a:r>
            <a:r>
              <a:rPr lang="en-US" altLang="zh-CN" b="1" dirty="0" smtClean="0"/>
              <a:t>DTE</a:t>
            </a:r>
            <a:r>
              <a:rPr lang="zh-CN" altLang="en-US" b="1" dirty="0" smtClean="0"/>
              <a:t>及其流量</a:t>
            </a:r>
            <a:r>
              <a:rPr lang="zh-CN" altLang="en-US" b="1" dirty="0"/>
              <a:t>异常</a:t>
            </a:r>
            <a:r>
              <a:rPr lang="zh-CN" altLang="en-US" b="1" dirty="0" smtClean="0"/>
              <a:t>检测方法</a:t>
            </a:r>
            <a:endParaRPr lang="zh-CN" altLang="en-US" b="1" dirty="0"/>
          </a:p>
        </p:txBody>
      </p:sp>
      <p:grpSp>
        <p:nvGrpSpPr>
          <p:cNvPr id="45" name="组合 44"/>
          <p:cNvGrpSpPr/>
          <p:nvPr/>
        </p:nvGrpSpPr>
        <p:grpSpPr>
          <a:xfrm>
            <a:off x="959268" y="2492896"/>
            <a:ext cx="7225464" cy="3791050"/>
            <a:chOff x="1519308" y="2268455"/>
            <a:chExt cx="8584812" cy="4190636"/>
          </a:xfrm>
        </p:grpSpPr>
        <p:sp>
          <p:nvSpPr>
            <p:cNvPr id="46" name="矩形 45"/>
            <p:cNvSpPr/>
            <p:nvPr/>
          </p:nvSpPr>
          <p:spPr>
            <a:xfrm>
              <a:off x="2926080" y="2954633"/>
              <a:ext cx="880513"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srgbClr val="002060"/>
                  </a:solidFill>
                </a:rPr>
                <a:t>基于分布式计算的</a:t>
              </a:r>
              <a:r>
                <a:rPr lang="zh-CN" altLang="en-US" sz="1500" dirty="0">
                  <a:solidFill>
                    <a:srgbClr val="002060"/>
                  </a:solidFill>
                </a:rPr>
                <a:t>网络流量异常检测</a:t>
              </a:r>
              <a:r>
                <a:rPr lang="zh-CN" altLang="en-US" sz="1500" b="1" dirty="0">
                  <a:solidFill>
                    <a:srgbClr val="C00000"/>
                  </a:solidFill>
                </a:rPr>
                <a:t>模型</a:t>
              </a:r>
            </a:p>
          </p:txBody>
        </p:sp>
        <p:sp>
          <p:nvSpPr>
            <p:cNvPr id="47" name="矩形 46"/>
            <p:cNvSpPr/>
            <p:nvPr/>
          </p:nvSpPr>
          <p:spPr>
            <a:xfrm>
              <a:off x="9254035" y="2954633"/>
              <a:ext cx="850085"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基于分布式计算的网络流量异常检测</a:t>
              </a:r>
              <a:r>
                <a:rPr lang="zh-CN" altLang="en-US" sz="1500" b="1" dirty="0">
                  <a:solidFill>
                    <a:srgbClr val="C00000"/>
                  </a:solidFill>
                </a:rPr>
                <a:t>系统</a:t>
              </a:r>
              <a:endParaRPr lang="zh-CN" altLang="en-US" sz="1500" dirty="0">
                <a:solidFill>
                  <a:srgbClr val="C00000"/>
                </a:solidFill>
              </a:endParaRPr>
            </a:p>
          </p:txBody>
        </p:sp>
        <p:cxnSp>
          <p:nvCxnSpPr>
            <p:cNvPr id="48" name="直接箭头连接符 47"/>
            <p:cNvCxnSpPr>
              <a:stCxn id="46" idx="3"/>
              <a:endCxn id="62" idx="1"/>
            </p:cNvCxnSpPr>
            <p:nvPr/>
          </p:nvCxnSpPr>
          <p:spPr>
            <a:xfrm flipV="1">
              <a:off x="3806593" y="3169115"/>
              <a:ext cx="1681094"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6" idx="3"/>
              <a:endCxn id="63" idx="1"/>
            </p:cNvCxnSpPr>
            <p:nvPr/>
          </p:nvCxnSpPr>
          <p:spPr>
            <a:xfrm flipV="1">
              <a:off x="3806593" y="4178196"/>
              <a:ext cx="1681092"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6" idx="3"/>
              <a:endCxn id="59" idx="1"/>
            </p:cNvCxnSpPr>
            <p:nvPr/>
          </p:nvCxnSpPr>
          <p:spPr>
            <a:xfrm>
              <a:off x="3806593" y="4549097"/>
              <a:ext cx="1681092"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2" idx="3"/>
              <a:endCxn id="47" idx="1"/>
            </p:cNvCxnSpPr>
            <p:nvPr/>
          </p:nvCxnSpPr>
          <p:spPr>
            <a:xfrm>
              <a:off x="7457079" y="3169115"/>
              <a:ext cx="1796956"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3" idx="3"/>
              <a:endCxn id="47" idx="1"/>
            </p:cNvCxnSpPr>
            <p:nvPr/>
          </p:nvCxnSpPr>
          <p:spPr>
            <a:xfrm>
              <a:off x="7457079" y="4178196"/>
              <a:ext cx="1796956"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9" idx="3"/>
              <a:endCxn id="47" idx="1"/>
            </p:cNvCxnSpPr>
            <p:nvPr/>
          </p:nvCxnSpPr>
          <p:spPr>
            <a:xfrm flipV="1">
              <a:off x="7457079" y="4549097"/>
              <a:ext cx="1796956"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6" idx="2"/>
              <a:endCxn id="47" idx="2"/>
            </p:cNvCxnSpPr>
            <p:nvPr/>
          </p:nvCxnSpPr>
          <p:spPr>
            <a:xfrm rot="16200000" flipH="1">
              <a:off x="6522707" y="2987190"/>
              <a:ext cx="12700" cy="6312741"/>
            </a:xfrm>
            <a:prstGeom prst="bentConnector3">
              <a:avLst>
                <a:gd name="adj1" fmla="val 360000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334000" y="2268455"/>
              <a:ext cx="2270760" cy="2478769"/>
              <a:chOff x="5013960" y="2063523"/>
              <a:chExt cx="2270760" cy="2478769"/>
            </a:xfrm>
          </p:grpSpPr>
          <p:sp>
            <p:nvSpPr>
              <p:cNvPr id="62" name="矩形 61"/>
              <p:cNvSpPr/>
              <p:nvPr/>
            </p:nvSpPr>
            <p:spPr>
              <a:xfrm>
                <a:off x="5167647" y="2566821"/>
                <a:ext cx="1969392" cy="7947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DTE</a:t>
                </a:r>
                <a:r>
                  <a:rPr lang="zh-CN" altLang="en-US" sz="1500" dirty="0">
                    <a:solidFill>
                      <a:schemeClr val="tx1"/>
                    </a:solidFill>
                  </a:rPr>
                  <a:t>及其流量</a:t>
                </a:r>
                <a:endParaRPr lang="en-US" altLang="zh-CN" sz="1500" dirty="0">
                  <a:solidFill>
                    <a:schemeClr val="tx1"/>
                  </a:solidFill>
                </a:endParaRPr>
              </a:p>
              <a:p>
                <a:pPr algn="ctr"/>
                <a:r>
                  <a:rPr lang="zh-CN" altLang="en-US" sz="1500" dirty="0">
                    <a:solidFill>
                      <a:schemeClr val="tx1"/>
                    </a:solidFill>
                  </a:rPr>
                  <a:t>异常检测方法</a:t>
                </a:r>
              </a:p>
            </p:txBody>
          </p:sp>
          <p:sp>
            <p:nvSpPr>
              <p:cNvPr id="63" name="矩形 62"/>
              <p:cNvSpPr/>
              <p:nvPr/>
            </p:nvSpPr>
            <p:spPr>
              <a:xfrm>
                <a:off x="5167645" y="3591862"/>
                <a:ext cx="1969394" cy="76280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APE</a:t>
                </a:r>
                <a:r>
                  <a:rPr lang="zh-CN" altLang="en-US" sz="1500" dirty="0">
                    <a:solidFill>
                      <a:schemeClr val="tx1"/>
                    </a:solidFill>
                  </a:rPr>
                  <a:t>及其流量异常检测方法</a:t>
                </a:r>
              </a:p>
            </p:txBody>
          </p:sp>
          <p:sp>
            <p:nvSpPr>
              <p:cNvPr id="64" name="文本框 63"/>
              <p:cNvSpPr txBox="1"/>
              <p:nvPr/>
            </p:nvSpPr>
            <p:spPr>
              <a:xfrm>
                <a:off x="5323479" y="2091638"/>
                <a:ext cx="1813560" cy="430887"/>
              </a:xfrm>
              <a:prstGeom prst="rect">
                <a:avLst/>
              </a:prstGeom>
              <a:noFill/>
            </p:spPr>
            <p:txBody>
              <a:bodyPr wrap="square" rtlCol="0">
                <a:spAutoFit/>
              </a:bodyPr>
              <a:lstStyle/>
              <a:p>
                <a:r>
                  <a:rPr lang="zh-CN" altLang="en-US" sz="1500" dirty="0">
                    <a:solidFill>
                      <a:srgbClr val="00B0F0"/>
                    </a:solidFill>
                  </a:rPr>
                  <a:t>基于熵的方法</a:t>
                </a:r>
              </a:p>
            </p:txBody>
          </p:sp>
          <p:sp>
            <p:nvSpPr>
              <p:cNvPr id="65" name="矩形 64"/>
              <p:cNvSpPr/>
              <p:nvPr/>
            </p:nvSpPr>
            <p:spPr>
              <a:xfrm>
                <a:off x="5013960" y="2063523"/>
                <a:ext cx="2270760" cy="2478769"/>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grpSp>
        <p:grpSp>
          <p:nvGrpSpPr>
            <p:cNvPr id="56" name="组合 55"/>
            <p:cNvGrpSpPr/>
            <p:nvPr/>
          </p:nvGrpSpPr>
          <p:grpSpPr>
            <a:xfrm>
              <a:off x="5326877" y="4930497"/>
              <a:ext cx="2404357" cy="1528594"/>
              <a:chOff x="5006837" y="4436005"/>
              <a:chExt cx="2404357" cy="1528594"/>
            </a:xfrm>
          </p:grpSpPr>
          <p:sp>
            <p:nvSpPr>
              <p:cNvPr id="59" name="矩形 58"/>
              <p:cNvSpPr/>
              <p:nvPr/>
            </p:nvSpPr>
            <p:spPr>
              <a:xfrm>
                <a:off x="5167645" y="4880411"/>
                <a:ext cx="1969394" cy="9684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rgbClr val="C00000"/>
                    </a:solidFill>
                  </a:rPr>
                  <a:t>EFFIP</a:t>
                </a:r>
                <a:r>
                  <a:rPr lang="zh-CN" altLang="en-US" sz="1500" dirty="0" smtClean="0">
                    <a:solidFill>
                      <a:schemeClr val="tx1"/>
                    </a:solidFill>
                  </a:rPr>
                  <a:t>及其</a:t>
                </a:r>
                <a:r>
                  <a:rPr lang="zh-CN" altLang="en-US" sz="1500" dirty="0">
                    <a:solidFill>
                      <a:schemeClr val="tx1"/>
                    </a:solidFill>
                  </a:rPr>
                  <a:t>流量异常检测和分类方法</a:t>
                </a:r>
                <a:r>
                  <a:rPr lang="en-US" altLang="zh-CN" sz="1500" b="1" dirty="0">
                    <a:solidFill>
                      <a:srgbClr val="C00000"/>
                    </a:solidFill>
                  </a:rPr>
                  <a:t>CEFF</a:t>
                </a:r>
                <a:endParaRPr lang="zh-CN" altLang="en-US" sz="1500" dirty="0">
                  <a:solidFill>
                    <a:schemeClr val="tx1"/>
                  </a:solidFill>
                </a:endParaRPr>
              </a:p>
            </p:txBody>
          </p:sp>
          <p:sp>
            <p:nvSpPr>
              <p:cNvPr id="60" name="文本框 59"/>
              <p:cNvSpPr txBox="1"/>
              <p:nvPr/>
            </p:nvSpPr>
            <p:spPr>
              <a:xfrm>
                <a:off x="5006837" y="4454527"/>
                <a:ext cx="2404357" cy="430887"/>
              </a:xfrm>
              <a:prstGeom prst="rect">
                <a:avLst/>
              </a:prstGeom>
              <a:noFill/>
            </p:spPr>
            <p:txBody>
              <a:bodyPr wrap="square" rtlCol="0">
                <a:spAutoFit/>
              </a:bodyPr>
              <a:lstStyle/>
              <a:p>
                <a:r>
                  <a:rPr lang="zh-CN" altLang="en-US" sz="1500" dirty="0">
                    <a:solidFill>
                      <a:srgbClr val="00B0F0"/>
                    </a:solidFill>
                  </a:rPr>
                  <a:t>基于频繁项的方法</a:t>
                </a:r>
              </a:p>
            </p:txBody>
          </p:sp>
          <p:sp>
            <p:nvSpPr>
              <p:cNvPr id="61" name="矩形 60"/>
              <p:cNvSpPr/>
              <p:nvPr/>
            </p:nvSpPr>
            <p:spPr>
              <a:xfrm>
                <a:off x="5025617" y="4436005"/>
                <a:ext cx="2270760" cy="152859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57" name="矩形 56"/>
            <p:cNvSpPr/>
            <p:nvPr/>
          </p:nvSpPr>
          <p:spPr>
            <a:xfrm>
              <a:off x="1519308" y="2965133"/>
              <a:ext cx="604881"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国内外研究</a:t>
              </a:r>
              <a:r>
                <a:rPr lang="zh-CN" altLang="en-US" sz="1500" dirty="0">
                  <a:solidFill>
                    <a:srgbClr val="C00000"/>
                  </a:solidFill>
                </a:rPr>
                <a:t>现状</a:t>
              </a:r>
            </a:p>
          </p:txBody>
        </p:sp>
        <p:cxnSp>
          <p:nvCxnSpPr>
            <p:cNvPr id="58" name="直接箭头连接符 57"/>
            <p:cNvCxnSpPr>
              <a:stCxn id="57" idx="3"/>
              <a:endCxn id="46" idx="1"/>
            </p:cNvCxnSpPr>
            <p:nvPr/>
          </p:nvCxnSpPr>
          <p:spPr>
            <a:xfrm flipV="1">
              <a:off x="2124189" y="4549097"/>
              <a:ext cx="801891" cy="1050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6401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912168"/>
            <a:ext cx="8229600" cy="1066800"/>
          </a:xfrm>
        </p:spPr>
        <p:txBody>
          <a:bodyPr/>
          <a:lstStyle/>
          <a:p>
            <a:pPr algn="ctr"/>
            <a:r>
              <a:rPr lang="zh-CN" altLang="en-US" b="1" dirty="0">
                <a:solidFill>
                  <a:schemeClr val="accent6">
                    <a:lumMod val="50000"/>
                  </a:schemeClr>
                </a:solidFill>
              </a:rPr>
              <a:t>四、</a:t>
            </a:r>
            <a:r>
              <a:rPr lang="en-US" altLang="zh-CN" b="1" dirty="0">
                <a:solidFill>
                  <a:schemeClr val="accent6">
                    <a:lumMod val="50000"/>
                  </a:schemeClr>
                </a:solidFill>
              </a:rPr>
              <a:t>DTE</a:t>
            </a:r>
            <a:r>
              <a:rPr lang="zh-CN" altLang="en-US" b="1" dirty="0">
                <a:solidFill>
                  <a:schemeClr val="accent6">
                    <a:lumMod val="50000"/>
                  </a:schemeClr>
                </a:solidFill>
              </a:rPr>
              <a:t>及其流量异常检测方法</a:t>
            </a:r>
            <a:endParaRPr lang="en-US" altLang="zh-CN" b="1" dirty="0">
              <a:solidFill>
                <a:schemeClr val="accent6">
                  <a:lumMod val="50000"/>
                </a:schemeClr>
              </a:solidFill>
            </a:endParaRPr>
          </a:p>
        </p:txBody>
      </p:sp>
      <p:sp>
        <p:nvSpPr>
          <p:cNvPr id="5" name="内容占位符 2"/>
          <p:cNvSpPr>
            <a:spLocks noGrp="1"/>
          </p:cNvSpPr>
          <p:nvPr>
            <p:ph sz="quarter" idx="13"/>
          </p:nvPr>
        </p:nvSpPr>
        <p:spPr/>
        <p:txBody>
          <a:bodyPr>
            <a:normAutofit/>
          </a:bodyPr>
          <a:lstStyle/>
          <a:p>
            <a:pPr marL="566737" indent="-457200">
              <a:buFont typeface="+mj-lt"/>
              <a:buAutoNum type="arabicPeriod"/>
              <a:defRPr/>
            </a:pPr>
            <a:r>
              <a:rPr lang="zh-CN" altLang="en-US" dirty="0">
                <a:solidFill>
                  <a:schemeClr val="accent6">
                    <a:lumMod val="50000"/>
                  </a:schemeClr>
                </a:solidFill>
              </a:rPr>
              <a:t>研究背景</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双</a:t>
            </a:r>
            <a:r>
              <a:rPr lang="zh-CN" altLang="en-US" dirty="0" smtClean="0">
                <a:solidFill>
                  <a:schemeClr val="accent6">
                    <a:lumMod val="50000"/>
                  </a:schemeClr>
                </a:solidFill>
              </a:rPr>
              <a:t>参数</a:t>
            </a:r>
            <a:r>
              <a:rPr lang="en-US" altLang="zh-CN" dirty="0" err="1" smtClean="0">
                <a:solidFill>
                  <a:schemeClr val="accent6">
                    <a:lumMod val="50000"/>
                  </a:schemeClr>
                </a:solidFill>
              </a:rPr>
              <a:t>Tsallis</a:t>
            </a:r>
            <a:r>
              <a:rPr lang="zh-CN" altLang="en-US" dirty="0">
                <a:solidFill>
                  <a:schemeClr val="accent6">
                    <a:lumMod val="50000"/>
                  </a:schemeClr>
                </a:solidFill>
              </a:rPr>
              <a:t>熵（</a:t>
            </a:r>
            <a:r>
              <a:rPr lang="en-US" altLang="zh-CN" dirty="0">
                <a:solidFill>
                  <a:schemeClr val="accent6">
                    <a:lumMod val="50000"/>
                  </a:schemeClr>
                </a:solidFill>
              </a:rPr>
              <a:t>DTE</a:t>
            </a:r>
            <a:r>
              <a:rPr lang="zh-CN" altLang="en-US" dirty="0">
                <a:solidFill>
                  <a:schemeClr val="accent6">
                    <a:lumMod val="50000"/>
                  </a:schemeClr>
                </a:solidFill>
              </a:rPr>
              <a:t>）</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基于</a:t>
            </a:r>
            <a:r>
              <a:rPr lang="en-US" altLang="zh-CN" dirty="0">
                <a:solidFill>
                  <a:schemeClr val="accent6">
                    <a:lumMod val="50000"/>
                  </a:schemeClr>
                </a:solidFill>
              </a:rPr>
              <a:t>DTE</a:t>
            </a:r>
            <a:r>
              <a:rPr lang="zh-CN" altLang="en-US" dirty="0">
                <a:solidFill>
                  <a:schemeClr val="accent6">
                    <a:lumMod val="50000"/>
                  </a:schemeClr>
                </a:solidFill>
              </a:rPr>
              <a:t>的流量异常检测方法</a:t>
            </a:r>
            <a:endParaRPr lang="en-US" altLang="zh-CN" dirty="0">
              <a:solidFill>
                <a:schemeClr val="accent6">
                  <a:lumMod val="50000"/>
                </a:schemeClr>
              </a:solidFill>
            </a:endParaRPr>
          </a:p>
          <a:p>
            <a:pPr marL="566737" indent="-457200">
              <a:buFont typeface="+mj-lt"/>
              <a:buAutoNum type="arabicPeriod"/>
              <a:defRPr/>
            </a:pPr>
            <a:r>
              <a:rPr lang="zh-CN" altLang="en-US" dirty="0" smtClean="0">
                <a:solidFill>
                  <a:schemeClr val="accent6">
                    <a:lumMod val="50000"/>
                  </a:schemeClr>
                </a:solidFill>
              </a:rPr>
              <a:t>基于</a:t>
            </a:r>
            <a:r>
              <a:rPr lang="en-US" altLang="zh-CN" dirty="0">
                <a:solidFill>
                  <a:schemeClr val="accent6">
                    <a:lumMod val="50000"/>
                  </a:schemeClr>
                </a:solidFill>
              </a:rPr>
              <a:t>Hadoop</a:t>
            </a:r>
            <a:r>
              <a:rPr lang="zh-CN" altLang="en-US" dirty="0" smtClean="0">
                <a:solidFill>
                  <a:schemeClr val="accent6">
                    <a:lumMod val="50000"/>
                  </a:schemeClr>
                </a:solidFill>
              </a:rPr>
              <a:t>的</a:t>
            </a:r>
            <a:r>
              <a:rPr lang="en-US" altLang="zh-CN" dirty="0" smtClean="0">
                <a:solidFill>
                  <a:schemeClr val="accent6">
                    <a:lumMod val="50000"/>
                  </a:schemeClr>
                </a:solidFill>
              </a:rPr>
              <a:t>DTE</a:t>
            </a:r>
            <a:r>
              <a:rPr lang="zh-CN" altLang="en-US" dirty="0">
                <a:solidFill>
                  <a:schemeClr val="accent6">
                    <a:lumMod val="50000"/>
                  </a:schemeClr>
                </a:solidFill>
              </a:rPr>
              <a:t>计算</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基于</a:t>
            </a:r>
            <a:r>
              <a:rPr lang="en-US" altLang="zh-CN" dirty="0" smtClean="0">
                <a:solidFill>
                  <a:schemeClr val="accent6">
                    <a:lumMod val="50000"/>
                  </a:schemeClr>
                </a:solidFill>
              </a:rPr>
              <a:t>DTE</a:t>
            </a:r>
            <a:r>
              <a:rPr lang="zh-CN" altLang="en-US" dirty="0" smtClean="0">
                <a:solidFill>
                  <a:schemeClr val="accent6">
                    <a:lumMod val="50000"/>
                  </a:schemeClr>
                </a:solidFill>
              </a:rPr>
              <a:t>的流量异常检测方法评估</a:t>
            </a:r>
            <a:endParaRPr lang="en-US" altLang="zh-CN" dirty="0">
              <a:solidFill>
                <a:schemeClr val="accent6">
                  <a:lumMod val="50000"/>
                </a:schemeClr>
              </a:solidFill>
            </a:endParaRPr>
          </a:p>
        </p:txBody>
      </p:sp>
      <p:sp>
        <p:nvSpPr>
          <p:cNvPr id="4" name="文本框 3"/>
          <p:cNvSpPr txBox="1"/>
          <p:nvPr/>
        </p:nvSpPr>
        <p:spPr>
          <a:xfrm>
            <a:off x="1650269" y="5717660"/>
            <a:ext cx="5842992" cy="461665"/>
          </a:xfrm>
          <a:prstGeom prst="rect">
            <a:avLst/>
          </a:prstGeom>
          <a:noFill/>
        </p:spPr>
        <p:txBody>
          <a:bodyPr wrap="square" rtlCol="0">
            <a:spAutoFit/>
          </a:bodyPr>
          <a:lstStyle/>
          <a:p>
            <a:pPr marL="87312" indent="-255588" eaLnBrk="0" hangingPunct="0">
              <a:spcBef>
                <a:spcPts val="300"/>
              </a:spcBef>
              <a:buClr>
                <a:srgbClr val="A04DA3"/>
              </a:buClr>
              <a:buFont typeface="Georgia" panose="02040502050405020303" pitchFamily="18" charset="0"/>
              <a:buChar char="•"/>
              <a:defRPr/>
            </a:pPr>
            <a:r>
              <a:rPr lang="en-US" altLang="zh-CN" sz="2400" b="1" dirty="0" err="1">
                <a:solidFill>
                  <a:schemeClr val="bg1">
                    <a:lumMod val="50000"/>
                  </a:schemeClr>
                </a:solidFill>
                <a:latin typeface="+mn-lt"/>
                <a:ea typeface="+mn-ea"/>
              </a:rPr>
              <a:t>SecureComm</a:t>
            </a:r>
            <a:r>
              <a:rPr lang="en-US" altLang="zh-CN" sz="2400" b="1" dirty="0">
                <a:solidFill>
                  <a:schemeClr val="bg1">
                    <a:lumMod val="50000"/>
                  </a:schemeClr>
                </a:solidFill>
                <a:latin typeface="+mn-lt"/>
                <a:ea typeface="+mn-ea"/>
              </a:rPr>
              <a:t> 2015   Full Paper</a:t>
            </a:r>
            <a:endParaRPr lang="zh-CN" altLang="en-US" sz="2400" b="1" dirty="0">
              <a:solidFill>
                <a:schemeClr val="bg1">
                  <a:lumMod val="50000"/>
                </a:schemeClr>
              </a:solidFill>
              <a:latin typeface="+mn-lt"/>
              <a:ea typeface="+mn-ea"/>
            </a:endParaRPr>
          </a:p>
        </p:txBody>
      </p:sp>
    </p:spTree>
    <p:extLst>
      <p:ext uri="{BB962C8B-B14F-4D97-AF65-F5344CB8AC3E}">
        <p14:creationId xmlns:p14="http://schemas.microsoft.com/office/powerpoint/2010/main" val="2492441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908720"/>
            <a:ext cx="8229600" cy="1066800"/>
          </a:xfrm>
        </p:spPr>
        <p:txBody>
          <a:bodyPr/>
          <a:lstStyle/>
          <a:p>
            <a:pPr algn="ctr"/>
            <a:r>
              <a:rPr lang="zh-CN" altLang="en-US" b="1" dirty="0">
                <a:solidFill>
                  <a:schemeClr val="accent6">
                    <a:lumMod val="50000"/>
                  </a:schemeClr>
                </a:solidFill>
              </a:rPr>
              <a:t>四、</a:t>
            </a:r>
            <a:r>
              <a:rPr lang="en-US" altLang="zh-CN" b="1" dirty="0">
                <a:solidFill>
                  <a:schemeClr val="accent6">
                    <a:lumMod val="50000"/>
                  </a:schemeClr>
                </a:solidFill>
              </a:rPr>
              <a:t>DTE</a:t>
            </a:r>
            <a:r>
              <a:rPr lang="zh-CN" altLang="en-US" b="1" dirty="0">
                <a:solidFill>
                  <a:schemeClr val="accent6">
                    <a:lumMod val="50000"/>
                  </a:schemeClr>
                </a:solidFill>
              </a:rPr>
              <a:t>及其流量异常检测方法</a:t>
            </a:r>
            <a:endParaRPr lang="en-US" altLang="zh-CN" b="1" dirty="0">
              <a:solidFill>
                <a:schemeClr val="accent6">
                  <a:lumMod val="50000"/>
                </a:schemeClr>
              </a:solidFill>
            </a:endParaRPr>
          </a:p>
        </p:txBody>
      </p:sp>
      <p:sp>
        <p:nvSpPr>
          <p:cNvPr id="3" name="内容占位符 2"/>
          <p:cNvSpPr>
            <a:spLocks noGrp="1"/>
          </p:cNvSpPr>
          <p:nvPr>
            <p:ph sz="quarter" idx="13"/>
          </p:nvPr>
        </p:nvSpPr>
        <p:spPr/>
        <p:txBody>
          <a:bodyPr>
            <a:normAutofit/>
          </a:bodyPr>
          <a:lstStyle/>
          <a:p>
            <a:pPr>
              <a:lnSpc>
                <a:spcPct val="150000"/>
              </a:lnSpc>
              <a:buFont typeface="Arial" panose="020B0604020202020204" pitchFamily="34" charset="0"/>
              <a:buChar char="•"/>
              <a:defRPr/>
            </a:pPr>
            <a:r>
              <a:rPr lang="zh-CN" altLang="en-US" b="1" dirty="0" smtClean="0">
                <a:solidFill>
                  <a:schemeClr val="accent6">
                    <a:lumMod val="50000"/>
                  </a:schemeClr>
                </a:solidFill>
              </a:rPr>
              <a:t>研究</a:t>
            </a:r>
            <a:r>
              <a:rPr lang="zh-CN" altLang="en-US" b="1" dirty="0">
                <a:solidFill>
                  <a:schemeClr val="accent6">
                    <a:lumMod val="50000"/>
                  </a:schemeClr>
                </a:solidFill>
              </a:rPr>
              <a:t>背景</a:t>
            </a:r>
            <a:endParaRPr lang="en-US" altLang="zh-CN" b="1" dirty="0">
              <a:solidFill>
                <a:schemeClr val="accent6">
                  <a:lumMod val="50000"/>
                </a:schemeClr>
              </a:solidFill>
            </a:endParaRPr>
          </a:p>
          <a:p>
            <a:pPr marL="622300" lvl="3" indent="-255588">
              <a:lnSpc>
                <a:spcPct val="150000"/>
              </a:lnSpc>
              <a:buClr>
                <a:srgbClr val="A04DA3"/>
              </a:buClr>
              <a:buFont typeface="Georgia" panose="02040502050405020303" pitchFamily="18" charset="0"/>
              <a:buChar char="•"/>
              <a:defRPr/>
            </a:pPr>
            <a:r>
              <a:rPr lang="en-US" altLang="zh-CN" sz="2400" dirty="0">
                <a:solidFill>
                  <a:schemeClr val="accent6">
                    <a:lumMod val="50000"/>
                  </a:schemeClr>
                </a:solidFill>
                <a:latin typeface="+mn-ea"/>
              </a:rPr>
              <a:t>	</a:t>
            </a:r>
            <a:r>
              <a:rPr lang="zh-CN" altLang="en-US" sz="2400" dirty="0">
                <a:solidFill>
                  <a:schemeClr val="accent6">
                    <a:lumMod val="50000"/>
                  </a:schemeClr>
                </a:solidFill>
                <a:latin typeface="+mn-ea"/>
              </a:rPr>
              <a:t>基于熵值的检测</a:t>
            </a:r>
            <a:r>
              <a:rPr lang="zh-CN" altLang="en-US" sz="2400" dirty="0" smtClean="0">
                <a:solidFill>
                  <a:schemeClr val="accent6">
                    <a:lumMod val="50000"/>
                  </a:schemeClr>
                </a:solidFill>
                <a:latin typeface="+mn-ea"/>
              </a:rPr>
              <a:t>证明非常有效</a:t>
            </a:r>
            <a:endParaRPr lang="en-US" altLang="zh-CN" sz="2400" dirty="0">
              <a:solidFill>
                <a:schemeClr val="accent6">
                  <a:lumMod val="50000"/>
                </a:schemeClr>
              </a:solidFill>
              <a:latin typeface="+mn-ea"/>
            </a:endParaRPr>
          </a:p>
          <a:p>
            <a:pPr marL="622300" lvl="3" indent="-255588">
              <a:lnSpc>
                <a:spcPct val="150000"/>
              </a:lnSpc>
              <a:buClr>
                <a:srgbClr val="A04DA3"/>
              </a:buClr>
              <a:buFont typeface="Georgia" panose="02040502050405020303" pitchFamily="18" charset="0"/>
              <a:buChar char="•"/>
              <a:defRPr/>
            </a:pPr>
            <a:r>
              <a:rPr lang="en-US" altLang="zh-CN" sz="2400" dirty="0">
                <a:solidFill>
                  <a:schemeClr val="accent6">
                    <a:lumMod val="50000"/>
                  </a:schemeClr>
                </a:solidFill>
                <a:latin typeface="+mn-ea"/>
              </a:rPr>
              <a:t>	</a:t>
            </a:r>
            <a:r>
              <a:rPr lang="en-US" altLang="zh-CN" sz="2400" dirty="0" err="1">
                <a:solidFill>
                  <a:schemeClr val="accent6">
                    <a:lumMod val="50000"/>
                  </a:schemeClr>
                </a:solidFill>
                <a:latin typeface="+mn-ea"/>
              </a:rPr>
              <a:t>Tsallis</a:t>
            </a:r>
            <a:r>
              <a:rPr lang="zh-CN" altLang="en-US" sz="2400" dirty="0">
                <a:solidFill>
                  <a:schemeClr val="accent6">
                    <a:lumMod val="50000"/>
                  </a:schemeClr>
                </a:solidFill>
                <a:latin typeface="+mn-ea"/>
              </a:rPr>
              <a:t>熵比</a:t>
            </a:r>
            <a:r>
              <a:rPr lang="en-US" altLang="zh-CN" sz="2400" dirty="0">
                <a:solidFill>
                  <a:schemeClr val="accent6">
                    <a:lumMod val="50000"/>
                  </a:schemeClr>
                </a:solidFill>
                <a:latin typeface="+mn-ea"/>
              </a:rPr>
              <a:t>Shannon</a:t>
            </a:r>
            <a:r>
              <a:rPr lang="zh-CN" altLang="en-US" sz="2400" dirty="0">
                <a:solidFill>
                  <a:schemeClr val="accent6">
                    <a:lumMod val="50000"/>
                  </a:schemeClr>
                </a:solidFill>
                <a:latin typeface="+mn-ea"/>
              </a:rPr>
              <a:t>熵更加灵活有效</a:t>
            </a:r>
            <a:endParaRPr lang="en-US" altLang="zh-CN" sz="2400" dirty="0">
              <a:solidFill>
                <a:schemeClr val="accent6">
                  <a:lumMod val="50000"/>
                </a:schemeClr>
              </a:solidFill>
              <a:latin typeface="+mn-ea"/>
            </a:endParaRPr>
          </a:p>
          <a:p>
            <a:pPr marL="622300" lvl="3" indent="-255588">
              <a:lnSpc>
                <a:spcPct val="150000"/>
              </a:lnSpc>
              <a:buClr>
                <a:srgbClr val="A04DA3"/>
              </a:buClr>
              <a:buFont typeface="Georgia" panose="02040502050405020303" pitchFamily="18" charset="0"/>
              <a:buChar char="•"/>
              <a:defRPr/>
            </a:pPr>
            <a:r>
              <a:rPr lang="en-US" altLang="zh-CN" sz="2400" dirty="0">
                <a:solidFill>
                  <a:schemeClr val="accent6">
                    <a:lumMod val="50000"/>
                  </a:schemeClr>
                </a:solidFill>
                <a:latin typeface="+mn-ea"/>
              </a:rPr>
              <a:t>	</a:t>
            </a:r>
            <a:r>
              <a:rPr lang="zh-CN" altLang="en-US" sz="2400" dirty="0">
                <a:solidFill>
                  <a:schemeClr val="accent6">
                    <a:lumMod val="50000"/>
                  </a:schemeClr>
                </a:solidFill>
                <a:latin typeface="+mn-ea"/>
              </a:rPr>
              <a:t>充分</a:t>
            </a:r>
            <a:r>
              <a:rPr lang="zh-CN" altLang="en-US" sz="2400" dirty="0" smtClean="0">
                <a:solidFill>
                  <a:schemeClr val="accent6">
                    <a:lumMod val="50000"/>
                  </a:schemeClr>
                </a:solidFill>
                <a:latin typeface="+mn-ea"/>
              </a:rPr>
              <a:t>发挥</a:t>
            </a:r>
            <a:r>
              <a:rPr lang="en-US" altLang="zh-CN" sz="2400" dirty="0" err="1">
                <a:solidFill>
                  <a:schemeClr val="accent6">
                    <a:lumMod val="50000"/>
                  </a:schemeClr>
                </a:solidFill>
                <a:latin typeface="+mn-ea"/>
              </a:rPr>
              <a:t>T</a:t>
            </a:r>
            <a:r>
              <a:rPr lang="en-US" altLang="zh-CN" sz="2400" dirty="0" err="1" smtClean="0">
                <a:solidFill>
                  <a:schemeClr val="accent6">
                    <a:lumMod val="50000"/>
                  </a:schemeClr>
                </a:solidFill>
                <a:latin typeface="+mn-ea"/>
              </a:rPr>
              <a:t>sallis</a:t>
            </a:r>
            <a:r>
              <a:rPr lang="zh-CN" altLang="en-US" sz="2400" dirty="0">
                <a:solidFill>
                  <a:schemeClr val="accent6">
                    <a:lumMod val="50000"/>
                  </a:schemeClr>
                </a:solidFill>
                <a:latin typeface="+mn-ea"/>
              </a:rPr>
              <a:t>熵的检测</a:t>
            </a:r>
            <a:r>
              <a:rPr lang="zh-CN" altLang="en-US" sz="2400" dirty="0" smtClean="0">
                <a:solidFill>
                  <a:schemeClr val="accent6">
                    <a:lumMod val="50000"/>
                  </a:schemeClr>
                </a:solidFill>
                <a:latin typeface="+mn-ea"/>
              </a:rPr>
              <a:t>优势，研究用于流量异常检测的</a:t>
            </a:r>
            <a:r>
              <a:rPr lang="en-US" altLang="zh-CN" sz="2400" dirty="0" err="1" smtClean="0">
                <a:solidFill>
                  <a:schemeClr val="accent6">
                    <a:lumMod val="50000"/>
                  </a:schemeClr>
                </a:solidFill>
                <a:latin typeface="+mn-ea"/>
              </a:rPr>
              <a:t>Tsallis</a:t>
            </a:r>
            <a:r>
              <a:rPr lang="zh-CN" altLang="en-US" sz="2400" dirty="0" smtClean="0">
                <a:solidFill>
                  <a:schemeClr val="accent6">
                    <a:lumMod val="50000"/>
                  </a:schemeClr>
                </a:solidFill>
                <a:latin typeface="+mn-ea"/>
              </a:rPr>
              <a:t>熵改进方法</a:t>
            </a:r>
            <a:endParaRPr lang="en-US" altLang="zh-CN" sz="2400" dirty="0">
              <a:solidFill>
                <a:schemeClr val="accent6">
                  <a:lumMod val="50000"/>
                </a:schemeClr>
              </a:solidFill>
              <a:latin typeface="+mn-ea"/>
            </a:endParaRPr>
          </a:p>
        </p:txBody>
      </p:sp>
    </p:spTree>
    <p:extLst>
      <p:ext uri="{BB962C8B-B14F-4D97-AF65-F5344CB8AC3E}">
        <p14:creationId xmlns:p14="http://schemas.microsoft.com/office/powerpoint/2010/main" val="257911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912168"/>
            <a:ext cx="8229600" cy="1066800"/>
          </a:xfrm>
        </p:spPr>
        <p:txBody>
          <a:bodyPr/>
          <a:lstStyle/>
          <a:p>
            <a:pPr algn="ctr"/>
            <a:r>
              <a:rPr lang="zh-CN" altLang="en-US" b="1" dirty="0">
                <a:solidFill>
                  <a:schemeClr val="accent6">
                    <a:lumMod val="50000"/>
                  </a:schemeClr>
                </a:solidFill>
              </a:rPr>
              <a:t>四、</a:t>
            </a:r>
            <a:r>
              <a:rPr lang="en-US" altLang="zh-CN" b="1" dirty="0">
                <a:solidFill>
                  <a:schemeClr val="accent6">
                    <a:lumMod val="50000"/>
                  </a:schemeClr>
                </a:solidFill>
              </a:rPr>
              <a:t>DTE</a:t>
            </a:r>
            <a:r>
              <a:rPr lang="zh-CN" altLang="en-US" b="1" dirty="0">
                <a:solidFill>
                  <a:schemeClr val="accent6">
                    <a:lumMod val="50000"/>
                  </a:schemeClr>
                </a:solidFill>
              </a:rPr>
              <a:t>及其流量异常检测方法</a:t>
            </a:r>
            <a:endParaRPr lang="en-US" altLang="zh-CN" b="1" dirty="0">
              <a:solidFill>
                <a:schemeClr val="accent6">
                  <a:lumMod val="50000"/>
                </a:schemeClr>
              </a:solidFill>
            </a:endParaRPr>
          </a:p>
        </p:txBody>
      </p:sp>
      <p:sp>
        <p:nvSpPr>
          <p:cNvPr id="5" name="内容占位符 2"/>
          <p:cNvSpPr>
            <a:spLocks noGrp="1"/>
          </p:cNvSpPr>
          <p:nvPr>
            <p:ph sz="quarter" idx="13"/>
          </p:nvPr>
        </p:nvSpPr>
        <p:spPr/>
        <p:txBody>
          <a:bodyPr>
            <a:normAutofit/>
          </a:bodyPr>
          <a:lstStyle/>
          <a:p>
            <a:pPr marL="566737" indent="-457200">
              <a:buFont typeface="+mj-lt"/>
              <a:buAutoNum type="arabicPeriod"/>
              <a:defRPr/>
            </a:pPr>
            <a:r>
              <a:rPr lang="zh-CN" altLang="en-US" dirty="0">
                <a:solidFill>
                  <a:schemeClr val="accent6">
                    <a:lumMod val="50000"/>
                  </a:schemeClr>
                </a:solidFill>
              </a:rPr>
              <a:t>研究背景</a:t>
            </a:r>
            <a:endParaRPr lang="en-US" altLang="zh-CN" dirty="0">
              <a:solidFill>
                <a:schemeClr val="accent6">
                  <a:lumMod val="50000"/>
                </a:schemeClr>
              </a:solidFill>
            </a:endParaRPr>
          </a:p>
          <a:p>
            <a:pPr marL="566737" indent="-457200">
              <a:buFont typeface="+mj-lt"/>
              <a:buAutoNum type="arabicPeriod"/>
              <a:defRPr/>
            </a:pPr>
            <a:r>
              <a:rPr lang="zh-CN" altLang="en-US" dirty="0">
                <a:solidFill>
                  <a:srgbClr val="FF0000"/>
                </a:solidFill>
              </a:rPr>
              <a:t>双</a:t>
            </a:r>
            <a:r>
              <a:rPr lang="zh-CN" altLang="en-US" dirty="0" smtClean="0">
                <a:solidFill>
                  <a:srgbClr val="FF0000"/>
                </a:solidFill>
              </a:rPr>
              <a:t>参数</a:t>
            </a:r>
            <a:r>
              <a:rPr lang="en-US" altLang="zh-CN" dirty="0" err="1" smtClean="0">
                <a:solidFill>
                  <a:srgbClr val="FF0000"/>
                </a:solidFill>
              </a:rPr>
              <a:t>Tsallis</a:t>
            </a:r>
            <a:r>
              <a:rPr lang="zh-CN" altLang="en-US" dirty="0">
                <a:solidFill>
                  <a:srgbClr val="FF0000"/>
                </a:solidFill>
              </a:rPr>
              <a:t>熵（</a:t>
            </a:r>
            <a:r>
              <a:rPr lang="en-US" altLang="zh-CN" dirty="0">
                <a:solidFill>
                  <a:srgbClr val="FF0000"/>
                </a:solidFill>
              </a:rPr>
              <a:t>DTE</a:t>
            </a:r>
            <a:r>
              <a:rPr lang="zh-CN" altLang="en-US" dirty="0">
                <a:solidFill>
                  <a:srgbClr val="FF0000"/>
                </a:solidFill>
              </a:rPr>
              <a:t>）</a:t>
            </a:r>
            <a:endParaRPr lang="en-US" altLang="zh-CN" dirty="0">
              <a:solidFill>
                <a:srgbClr val="FF0000"/>
              </a:solidFill>
            </a:endParaRPr>
          </a:p>
          <a:p>
            <a:pPr marL="566737" indent="-457200">
              <a:buFont typeface="+mj-lt"/>
              <a:buAutoNum type="arabicPeriod"/>
              <a:defRPr/>
            </a:pPr>
            <a:r>
              <a:rPr lang="zh-CN" altLang="en-US" dirty="0">
                <a:solidFill>
                  <a:schemeClr val="accent6">
                    <a:lumMod val="50000"/>
                  </a:schemeClr>
                </a:solidFill>
              </a:rPr>
              <a:t>基于</a:t>
            </a:r>
            <a:r>
              <a:rPr lang="en-US" altLang="zh-CN" dirty="0">
                <a:solidFill>
                  <a:schemeClr val="accent6">
                    <a:lumMod val="50000"/>
                  </a:schemeClr>
                </a:solidFill>
              </a:rPr>
              <a:t>DTE</a:t>
            </a:r>
            <a:r>
              <a:rPr lang="zh-CN" altLang="en-US" dirty="0">
                <a:solidFill>
                  <a:schemeClr val="accent6">
                    <a:lumMod val="50000"/>
                  </a:schemeClr>
                </a:solidFill>
              </a:rPr>
              <a:t>的流量异常检测方法</a:t>
            </a:r>
            <a:endParaRPr lang="en-US" altLang="zh-CN" dirty="0">
              <a:solidFill>
                <a:schemeClr val="accent6">
                  <a:lumMod val="50000"/>
                </a:schemeClr>
              </a:solidFill>
            </a:endParaRPr>
          </a:p>
          <a:p>
            <a:pPr marL="566737" indent="-457200">
              <a:buFont typeface="+mj-lt"/>
              <a:buAutoNum type="arabicPeriod"/>
              <a:defRPr/>
            </a:pPr>
            <a:r>
              <a:rPr lang="zh-CN" altLang="en-US" dirty="0" smtClean="0">
                <a:solidFill>
                  <a:schemeClr val="accent6">
                    <a:lumMod val="50000"/>
                  </a:schemeClr>
                </a:solidFill>
              </a:rPr>
              <a:t>基于</a:t>
            </a:r>
            <a:r>
              <a:rPr lang="en-US" altLang="zh-CN" dirty="0">
                <a:solidFill>
                  <a:schemeClr val="accent6">
                    <a:lumMod val="50000"/>
                  </a:schemeClr>
                </a:solidFill>
              </a:rPr>
              <a:t>Hadoop</a:t>
            </a:r>
            <a:r>
              <a:rPr lang="zh-CN" altLang="en-US" dirty="0" smtClean="0">
                <a:solidFill>
                  <a:schemeClr val="accent6">
                    <a:lumMod val="50000"/>
                  </a:schemeClr>
                </a:solidFill>
              </a:rPr>
              <a:t>的</a:t>
            </a:r>
            <a:r>
              <a:rPr lang="en-US" altLang="zh-CN" dirty="0" smtClean="0">
                <a:solidFill>
                  <a:schemeClr val="accent6">
                    <a:lumMod val="50000"/>
                  </a:schemeClr>
                </a:solidFill>
              </a:rPr>
              <a:t>DTE</a:t>
            </a:r>
            <a:r>
              <a:rPr lang="zh-CN" altLang="en-US" dirty="0">
                <a:solidFill>
                  <a:schemeClr val="accent6">
                    <a:lumMod val="50000"/>
                  </a:schemeClr>
                </a:solidFill>
              </a:rPr>
              <a:t>计算</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基于</a:t>
            </a:r>
            <a:r>
              <a:rPr lang="en-US" altLang="zh-CN" dirty="0" smtClean="0">
                <a:solidFill>
                  <a:schemeClr val="accent6">
                    <a:lumMod val="50000"/>
                  </a:schemeClr>
                </a:solidFill>
              </a:rPr>
              <a:t>DTE</a:t>
            </a:r>
            <a:r>
              <a:rPr lang="zh-CN" altLang="en-US" dirty="0" smtClean="0">
                <a:solidFill>
                  <a:schemeClr val="accent6">
                    <a:lumMod val="50000"/>
                  </a:schemeClr>
                </a:solidFill>
              </a:rPr>
              <a:t>的流量异常检测方法评估</a:t>
            </a:r>
            <a:endParaRPr lang="en-US" altLang="zh-CN" dirty="0">
              <a:solidFill>
                <a:schemeClr val="accent6">
                  <a:lumMod val="50000"/>
                </a:schemeClr>
              </a:solidFill>
            </a:endParaRPr>
          </a:p>
        </p:txBody>
      </p:sp>
      <p:sp>
        <p:nvSpPr>
          <p:cNvPr id="4" name="文本框 3"/>
          <p:cNvSpPr txBox="1"/>
          <p:nvPr/>
        </p:nvSpPr>
        <p:spPr>
          <a:xfrm>
            <a:off x="1650269" y="5717660"/>
            <a:ext cx="5842992" cy="461665"/>
          </a:xfrm>
          <a:prstGeom prst="rect">
            <a:avLst/>
          </a:prstGeom>
          <a:noFill/>
        </p:spPr>
        <p:txBody>
          <a:bodyPr wrap="square" rtlCol="0">
            <a:spAutoFit/>
          </a:bodyPr>
          <a:lstStyle/>
          <a:p>
            <a:pPr marL="87312" indent="-255588" eaLnBrk="0" hangingPunct="0">
              <a:spcBef>
                <a:spcPts val="300"/>
              </a:spcBef>
              <a:buClr>
                <a:srgbClr val="A04DA3"/>
              </a:buClr>
              <a:buFont typeface="Georgia" panose="02040502050405020303" pitchFamily="18" charset="0"/>
              <a:buChar char="•"/>
              <a:defRPr/>
            </a:pPr>
            <a:r>
              <a:rPr lang="en-US" altLang="zh-CN" sz="2400" b="1" dirty="0" err="1">
                <a:solidFill>
                  <a:schemeClr val="bg1">
                    <a:lumMod val="50000"/>
                  </a:schemeClr>
                </a:solidFill>
                <a:latin typeface="+mn-lt"/>
                <a:ea typeface="+mn-ea"/>
              </a:rPr>
              <a:t>SecureComm</a:t>
            </a:r>
            <a:r>
              <a:rPr lang="en-US" altLang="zh-CN" sz="2400" b="1" dirty="0">
                <a:solidFill>
                  <a:schemeClr val="bg1">
                    <a:lumMod val="50000"/>
                  </a:schemeClr>
                </a:solidFill>
                <a:latin typeface="+mn-lt"/>
                <a:ea typeface="+mn-ea"/>
              </a:rPr>
              <a:t> 2015   Full Paper</a:t>
            </a:r>
            <a:endParaRPr lang="zh-CN" altLang="en-US" sz="2400" b="1" dirty="0">
              <a:solidFill>
                <a:schemeClr val="bg1">
                  <a:lumMod val="50000"/>
                </a:schemeClr>
              </a:solidFill>
              <a:latin typeface="+mn-lt"/>
              <a:ea typeface="+mn-ea"/>
            </a:endParaRPr>
          </a:p>
        </p:txBody>
      </p:sp>
    </p:spTree>
    <p:extLst>
      <p:ext uri="{BB962C8B-B14F-4D97-AF65-F5344CB8AC3E}">
        <p14:creationId xmlns:p14="http://schemas.microsoft.com/office/powerpoint/2010/main" val="24819798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627476" y="2033789"/>
            <a:ext cx="5591846" cy="38159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ea"/>
              <a:buAutoNum type="circleNumDbPlain"/>
              <a:defRPr/>
            </a:pPr>
            <a:r>
              <a:rPr lang="en-US" altLang="zh-CN" sz="2400" b="1" dirty="0" err="1">
                <a:solidFill>
                  <a:schemeClr val="accent6">
                    <a:lumMod val="50000"/>
                  </a:schemeClr>
                </a:solidFill>
                <a:latin typeface="+mn-ea"/>
              </a:rPr>
              <a:t>Tsallis</a:t>
            </a:r>
            <a:r>
              <a:rPr lang="zh-CN" altLang="en-US" sz="2400" b="1" dirty="0">
                <a:solidFill>
                  <a:schemeClr val="accent6">
                    <a:lumMod val="50000"/>
                  </a:schemeClr>
                </a:solidFill>
                <a:latin typeface="+mn-ea"/>
              </a:rPr>
              <a:t>熵针对正常流量的稳定性</a:t>
            </a:r>
          </a:p>
        </p:txBody>
      </p:sp>
      <p:pic>
        <p:nvPicPr>
          <p:cNvPr id="4" name="图片 3"/>
          <p:cNvPicPr>
            <a:picLocks noChangeAspect="1"/>
          </p:cNvPicPr>
          <p:nvPr/>
        </p:nvPicPr>
        <p:blipFill>
          <a:blip r:embed="rId3"/>
          <a:stretch>
            <a:fillRect/>
          </a:stretch>
        </p:blipFill>
        <p:spPr>
          <a:xfrm>
            <a:off x="98080" y="2852936"/>
            <a:ext cx="6121242" cy="3312368"/>
          </a:xfrm>
          <a:prstGeom prst="rect">
            <a:avLst/>
          </a:prstGeom>
        </p:spPr>
      </p:pic>
      <p:sp>
        <p:nvSpPr>
          <p:cNvPr id="16" name="文本框 15"/>
          <p:cNvSpPr txBox="1"/>
          <p:nvPr/>
        </p:nvSpPr>
        <p:spPr>
          <a:xfrm>
            <a:off x="6084168" y="3631957"/>
            <a:ext cx="2853598" cy="1754326"/>
          </a:xfrm>
          <a:prstGeom prst="rect">
            <a:avLst/>
          </a:prstGeom>
          <a:noFill/>
        </p:spPr>
        <p:txBody>
          <a:bodyPr wrap="square" rtlCol="0">
            <a:spAutoFit/>
          </a:bodyPr>
          <a:lstStyle/>
          <a:p>
            <a:r>
              <a:rPr lang="en-US" altLang="zh-CN" b="1" dirty="0" err="1">
                <a:latin typeface="宋体" panose="02010600030101010101" pitchFamily="2" charset="-122"/>
              </a:rPr>
              <a:t>Tallis</a:t>
            </a:r>
            <a:r>
              <a:rPr lang="zh-CN" altLang="en-US" b="1" dirty="0">
                <a:latin typeface="宋体" panose="02010600030101010101" pitchFamily="2" charset="-122"/>
              </a:rPr>
              <a:t>熵定义：</a:t>
            </a:r>
            <a:endParaRPr lang="en-US" altLang="zh-CN" b="1" dirty="0">
              <a:latin typeface="宋体" panose="02010600030101010101" pitchFamily="2" charset="-122"/>
            </a:endParaRPr>
          </a:p>
          <a:p>
            <a:r>
              <a:rPr lang="en-US" altLang="zh-CN" b="1" dirty="0">
                <a:solidFill>
                  <a:srgbClr val="C00000"/>
                </a:solidFill>
                <a:latin typeface="宋体" panose="02010600030101010101" pitchFamily="2" charset="-122"/>
              </a:rPr>
              <a:t>q</a:t>
            </a:r>
            <a:r>
              <a:rPr lang="zh-CN" altLang="en-US" b="1" dirty="0">
                <a:solidFill>
                  <a:srgbClr val="C00000"/>
                </a:solidFill>
                <a:latin typeface="宋体" panose="02010600030101010101" pitchFamily="2" charset="-122"/>
              </a:rPr>
              <a:t>越大，高</a:t>
            </a:r>
            <a:r>
              <a:rPr lang="zh-CN" altLang="en-US" b="1" dirty="0" smtClean="0">
                <a:solidFill>
                  <a:srgbClr val="C00000"/>
                </a:solidFill>
                <a:latin typeface="宋体" panose="02010600030101010101" pitchFamily="2" charset="-122"/>
              </a:rPr>
              <a:t>概率事件越</a:t>
            </a:r>
            <a:r>
              <a:rPr lang="zh-CN" altLang="en-US" b="1" dirty="0">
                <a:solidFill>
                  <a:srgbClr val="C00000"/>
                </a:solidFill>
                <a:latin typeface="宋体" panose="02010600030101010101" pitchFamily="2" charset="-122"/>
              </a:rPr>
              <a:t>突出</a:t>
            </a:r>
            <a:endParaRPr lang="en-US" altLang="zh-CN" b="1" dirty="0">
              <a:solidFill>
                <a:srgbClr val="C00000"/>
              </a:solidFill>
              <a:latin typeface="宋体" panose="02010600030101010101" pitchFamily="2" charset="-122"/>
            </a:endParaRPr>
          </a:p>
          <a:p>
            <a:r>
              <a:rPr lang="zh-CN" altLang="en-US" b="1" dirty="0">
                <a:latin typeface="宋体" panose="02010600030101010101" pitchFamily="2" charset="-122"/>
              </a:rPr>
              <a:t>实验发现：</a:t>
            </a:r>
            <a:endParaRPr lang="en-US" altLang="zh-CN" b="1" dirty="0">
              <a:latin typeface="宋体" panose="02010600030101010101" pitchFamily="2" charset="-122"/>
            </a:endParaRPr>
          </a:p>
          <a:p>
            <a:r>
              <a:rPr lang="en-US" altLang="zh-CN" b="1" dirty="0">
                <a:solidFill>
                  <a:srgbClr val="C00000"/>
                </a:solidFill>
                <a:latin typeface="宋体" panose="02010600030101010101" pitchFamily="2" charset="-122"/>
              </a:rPr>
              <a:t>q</a:t>
            </a:r>
            <a:r>
              <a:rPr lang="zh-CN" altLang="en-US" b="1" dirty="0">
                <a:solidFill>
                  <a:srgbClr val="C00000"/>
                </a:solidFill>
                <a:latin typeface="宋体" panose="02010600030101010101" pitchFamily="2" charset="-122"/>
              </a:rPr>
              <a:t>越大，熵值变化越小</a:t>
            </a:r>
            <a:endParaRPr lang="en-US" altLang="zh-CN" b="1" dirty="0">
              <a:solidFill>
                <a:srgbClr val="C00000"/>
              </a:solidFill>
              <a:latin typeface="宋体" panose="02010600030101010101" pitchFamily="2" charset="-122"/>
            </a:endParaRPr>
          </a:p>
          <a:p>
            <a:r>
              <a:rPr lang="zh-CN" altLang="en-US" b="1" dirty="0" smtClean="0">
                <a:latin typeface="宋体" panose="02010600030101010101" pitchFamily="2" charset="-122"/>
              </a:rPr>
              <a:t>结论：</a:t>
            </a:r>
            <a:endParaRPr lang="en-US" altLang="zh-CN" b="1" dirty="0">
              <a:latin typeface="宋体" panose="02010600030101010101" pitchFamily="2" charset="-122"/>
            </a:endParaRPr>
          </a:p>
          <a:p>
            <a:r>
              <a:rPr lang="zh-CN" altLang="en-US" b="1" dirty="0" smtClean="0">
                <a:solidFill>
                  <a:srgbClr val="C00000"/>
                </a:solidFill>
                <a:latin typeface="宋体" panose="02010600030101010101" pitchFamily="2" charset="-122"/>
              </a:rPr>
              <a:t>选择</a:t>
            </a:r>
            <a:r>
              <a:rPr lang="zh-CN" altLang="en-US" b="1" dirty="0">
                <a:solidFill>
                  <a:srgbClr val="C00000"/>
                </a:solidFill>
                <a:latin typeface="宋体" panose="02010600030101010101" pitchFamily="2" charset="-122"/>
              </a:rPr>
              <a:t>合适的</a:t>
            </a:r>
            <a:r>
              <a:rPr lang="en-US" altLang="zh-CN" b="1" dirty="0">
                <a:solidFill>
                  <a:srgbClr val="C00000"/>
                </a:solidFill>
                <a:latin typeface="宋体" panose="02010600030101010101" pitchFamily="2" charset="-122"/>
              </a:rPr>
              <a:t>q</a:t>
            </a:r>
            <a:r>
              <a:rPr lang="zh-CN" altLang="en-US" b="1" dirty="0">
                <a:solidFill>
                  <a:srgbClr val="C00000"/>
                </a:solidFill>
                <a:latin typeface="宋体" panose="02010600030101010101" pitchFamily="2" charset="-122"/>
              </a:rPr>
              <a:t>值</a:t>
            </a:r>
          </a:p>
        </p:txBody>
      </p:sp>
      <p:sp>
        <p:nvSpPr>
          <p:cNvPr id="8" name="标题 1"/>
          <p:cNvSpPr>
            <a:spLocks noGrp="1"/>
          </p:cNvSpPr>
          <p:nvPr>
            <p:ph type="title"/>
          </p:nvPr>
        </p:nvSpPr>
        <p:spPr>
          <a:xfrm>
            <a:off x="467544" y="593120"/>
            <a:ext cx="8229600" cy="1066800"/>
          </a:xfrm>
        </p:spPr>
        <p:txBody>
          <a:bodyPr/>
          <a:lstStyle/>
          <a:p>
            <a:pPr algn="ctr"/>
            <a:r>
              <a:rPr lang="en-US" altLang="zh-CN" b="1" dirty="0" err="1">
                <a:solidFill>
                  <a:schemeClr val="accent6">
                    <a:lumMod val="50000"/>
                  </a:schemeClr>
                </a:solidFill>
                <a:latin typeface="+mn-ea"/>
                <a:ea typeface="+mn-ea"/>
              </a:rPr>
              <a:t>Tsallis</a:t>
            </a:r>
            <a:r>
              <a:rPr lang="zh-CN" altLang="en-US" b="1" dirty="0" smtClean="0">
                <a:solidFill>
                  <a:schemeClr val="accent6">
                    <a:lumMod val="50000"/>
                  </a:schemeClr>
                </a:solidFill>
                <a:latin typeface="+mn-ea"/>
                <a:ea typeface="+mn-ea"/>
              </a:rPr>
              <a:t>熵在流量检测中的特性</a:t>
            </a:r>
            <a:endParaRPr lang="en-US" altLang="zh-CN" b="1" dirty="0">
              <a:solidFill>
                <a:schemeClr val="accent6">
                  <a:lumMod val="50000"/>
                </a:schemeClr>
              </a:solidFill>
              <a:latin typeface="+mn-ea"/>
              <a:ea typeface="+mn-ea"/>
            </a:endParaRPr>
          </a:p>
        </p:txBody>
      </p:sp>
      <p:pic>
        <p:nvPicPr>
          <p:cNvPr id="2" name="图片 1"/>
          <p:cNvPicPr>
            <a:picLocks noChangeAspect="1"/>
          </p:cNvPicPr>
          <p:nvPr/>
        </p:nvPicPr>
        <p:blipFill>
          <a:blip r:embed="rId4"/>
          <a:stretch>
            <a:fillRect/>
          </a:stretch>
        </p:blipFill>
        <p:spPr>
          <a:xfrm>
            <a:off x="6235835" y="3063711"/>
            <a:ext cx="2718444" cy="357471"/>
          </a:xfrm>
          <a:prstGeom prst="rect">
            <a:avLst/>
          </a:prstGeom>
        </p:spPr>
      </p:pic>
    </p:spTree>
    <p:extLst>
      <p:ext uri="{BB962C8B-B14F-4D97-AF65-F5344CB8AC3E}">
        <p14:creationId xmlns:p14="http://schemas.microsoft.com/office/powerpoint/2010/main" val="9934382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93120"/>
            <a:ext cx="8229600" cy="1066800"/>
          </a:xfrm>
        </p:spPr>
        <p:txBody>
          <a:bodyPr/>
          <a:lstStyle/>
          <a:p>
            <a:pPr algn="ctr"/>
            <a:r>
              <a:rPr lang="en-US" altLang="zh-CN" b="1" dirty="0" err="1">
                <a:solidFill>
                  <a:schemeClr val="accent6">
                    <a:lumMod val="50000"/>
                  </a:schemeClr>
                </a:solidFill>
                <a:latin typeface="+mn-ea"/>
                <a:ea typeface="+mn-ea"/>
              </a:rPr>
              <a:t>Tsallis</a:t>
            </a:r>
            <a:r>
              <a:rPr lang="zh-CN" altLang="en-US" b="1" dirty="0" smtClean="0">
                <a:solidFill>
                  <a:schemeClr val="accent6">
                    <a:lumMod val="50000"/>
                  </a:schemeClr>
                </a:solidFill>
                <a:latin typeface="+mn-ea"/>
                <a:ea typeface="+mn-ea"/>
              </a:rPr>
              <a:t>熵在流量检测中的特性</a:t>
            </a:r>
            <a:endParaRPr lang="en-US" altLang="zh-CN" b="1" dirty="0">
              <a:solidFill>
                <a:schemeClr val="accent6">
                  <a:lumMod val="50000"/>
                </a:schemeClr>
              </a:solidFill>
              <a:latin typeface="+mn-ea"/>
              <a:ea typeface="+mn-ea"/>
            </a:endParaRPr>
          </a:p>
        </p:txBody>
      </p:sp>
      <p:pic>
        <p:nvPicPr>
          <p:cNvPr id="5" name="内容占位符 4"/>
          <p:cNvPicPr>
            <a:picLocks noGrp="1" noChangeAspect="1"/>
          </p:cNvPicPr>
          <p:nvPr>
            <p:ph sz="quarter" idx="13"/>
          </p:nvPr>
        </p:nvPicPr>
        <p:blipFill>
          <a:blip r:embed="rId3"/>
          <a:stretch>
            <a:fillRect/>
          </a:stretch>
        </p:blipFill>
        <p:spPr>
          <a:xfrm>
            <a:off x="226457" y="3165499"/>
            <a:ext cx="6450806" cy="3071813"/>
          </a:xfrm>
          <a:prstGeom prst="rect">
            <a:avLst/>
          </a:prstGeom>
        </p:spPr>
      </p:pic>
      <p:sp>
        <p:nvSpPr>
          <p:cNvPr id="7" name="文本框 6"/>
          <p:cNvSpPr txBox="1"/>
          <p:nvPr/>
        </p:nvSpPr>
        <p:spPr>
          <a:xfrm>
            <a:off x="1032756" y="2165115"/>
            <a:ext cx="5555468" cy="461665"/>
          </a:xfrm>
          <a:prstGeom prst="rect">
            <a:avLst/>
          </a:prstGeom>
          <a:noFill/>
        </p:spPr>
        <p:txBody>
          <a:bodyPr wrap="square" rtlCol="0">
            <a:spAutoFit/>
          </a:bodyPr>
          <a:lstStyle/>
          <a:p>
            <a:pPr marL="457200" indent="-457200">
              <a:buFont typeface="+mj-ea"/>
              <a:buAutoNum type="circleNumDbPlain" startAt="2"/>
            </a:pPr>
            <a:r>
              <a:rPr lang="en-US" altLang="zh-CN" sz="2400" b="1" dirty="0" err="1">
                <a:solidFill>
                  <a:schemeClr val="accent6">
                    <a:lumMod val="50000"/>
                  </a:schemeClr>
                </a:solidFill>
                <a:latin typeface="+mn-ea"/>
                <a:ea typeface="+mn-ea"/>
              </a:rPr>
              <a:t>Tsallis</a:t>
            </a:r>
            <a:r>
              <a:rPr lang="zh-CN" altLang="en-US" sz="2400" b="1" dirty="0">
                <a:solidFill>
                  <a:schemeClr val="accent6">
                    <a:lumMod val="50000"/>
                  </a:schemeClr>
                </a:solidFill>
                <a:latin typeface="+mn-ea"/>
                <a:ea typeface="+mn-ea"/>
              </a:rPr>
              <a:t>熵对于</a:t>
            </a:r>
            <a:r>
              <a:rPr lang="en-US" altLang="zh-CN" sz="2400" b="1" dirty="0" err="1">
                <a:solidFill>
                  <a:schemeClr val="accent6">
                    <a:lumMod val="50000"/>
                  </a:schemeClr>
                </a:solidFill>
                <a:latin typeface="+mn-ea"/>
                <a:ea typeface="+mn-ea"/>
              </a:rPr>
              <a:t>DDoS</a:t>
            </a:r>
            <a:r>
              <a:rPr lang="zh-CN" altLang="en-US" sz="2400" b="1" dirty="0">
                <a:solidFill>
                  <a:schemeClr val="accent6">
                    <a:lumMod val="50000"/>
                  </a:schemeClr>
                </a:solidFill>
                <a:latin typeface="+mn-ea"/>
                <a:ea typeface="+mn-ea"/>
              </a:rPr>
              <a:t>检测的</a:t>
            </a:r>
            <a:r>
              <a:rPr lang="zh-CN" altLang="en-US" sz="2400" b="1" dirty="0" smtClean="0">
                <a:solidFill>
                  <a:schemeClr val="accent6">
                    <a:lumMod val="50000"/>
                  </a:schemeClr>
                </a:solidFill>
                <a:latin typeface="+mn-ea"/>
                <a:ea typeface="+mn-ea"/>
              </a:rPr>
              <a:t>敏感性</a:t>
            </a:r>
            <a:endParaRPr lang="zh-CN" altLang="en-US" sz="2400" b="1" dirty="0">
              <a:solidFill>
                <a:schemeClr val="accent6">
                  <a:lumMod val="50000"/>
                </a:schemeClr>
              </a:solidFill>
              <a:latin typeface="+mn-ea"/>
              <a:ea typeface="+mn-ea"/>
            </a:endParaRPr>
          </a:p>
        </p:txBody>
      </p:sp>
      <p:sp>
        <p:nvSpPr>
          <p:cNvPr id="8" name="文本框 7"/>
          <p:cNvSpPr txBox="1"/>
          <p:nvPr/>
        </p:nvSpPr>
        <p:spPr>
          <a:xfrm>
            <a:off x="6846570" y="3509049"/>
            <a:ext cx="2148840" cy="646331"/>
          </a:xfrm>
          <a:prstGeom prst="rect">
            <a:avLst/>
          </a:prstGeom>
          <a:noFill/>
        </p:spPr>
        <p:txBody>
          <a:bodyPr wrap="square" rtlCol="0">
            <a:spAutoFit/>
          </a:bodyPr>
          <a:lstStyle/>
          <a:p>
            <a:r>
              <a:rPr lang="en-US" altLang="zh-CN" b="1" dirty="0">
                <a:solidFill>
                  <a:srgbClr val="FF0000"/>
                </a:solidFill>
              </a:rPr>
              <a:t>q &gt; 1</a:t>
            </a:r>
            <a:r>
              <a:rPr lang="en-US" altLang="zh-CN" b="1" dirty="0"/>
              <a:t>, </a:t>
            </a:r>
            <a:r>
              <a:rPr lang="zh-CN" altLang="en-US" b="1" dirty="0" smtClean="0"/>
              <a:t>对样本空间</a:t>
            </a:r>
            <a:r>
              <a:rPr lang="zh-CN" altLang="en-US" b="1" dirty="0"/>
              <a:t>中的集中趋势敏感</a:t>
            </a:r>
          </a:p>
        </p:txBody>
      </p:sp>
      <p:sp>
        <p:nvSpPr>
          <p:cNvPr id="9" name="文本框 8"/>
          <p:cNvSpPr txBox="1"/>
          <p:nvPr/>
        </p:nvSpPr>
        <p:spPr>
          <a:xfrm>
            <a:off x="6846570" y="5231390"/>
            <a:ext cx="2148840" cy="646331"/>
          </a:xfrm>
          <a:prstGeom prst="rect">
            <a:avLst/>
          </a:prstGeom>
          <a:noFill/>
        </p:spPr>
        <p:txBody>
          <a:bodyPr wrap="square" rtlCol="0">
            <a:spAutoFit/>
          </a:bodyPr>
          <a:lstStyle/>
          <a:p>
            <a:r>
              <a:rPr lang="en-US" altLang="zh-CN" b="1" dirty="0">
                <a:solidFill>
                  <a:srgbClr val="FF0000"/>
                </a:solidFill>
              </a:rPr>
              <a:t>q &lt; 1</a:t>
            </a:r>
            <a:r>
              <a:rPr lang="en-US" altLang="zh-CN" b="1" dirty="0"/>
              <a:t>, </a:t>
            </a:r>
            <a:r>
              <a:rPr lang="zh-CN" altLang="en-US" b="1" dirty="0" smtClean="0"/>
              <a:t>对样本空间</a:t>
            </a:r>
            <a:r>
              <a:rPr lang="zh-CN" altLang="en-US" b="1" dirty="0"/>
              <a:t>中的发散趋势敏感</a:t>
            </a:r>
          </a:p>
        </p:txBody>
      </p:sp>
      <p:sp>
        <p:nvSpPr>
          <p:cNvPr id="12" name="矩形 11"/>
          <p:cNvSpPr/>
          <p:nvPr/>
        </p:nvSpPr>
        <p:spPr>
          <a:xfrm>
            <a:off x="4137660" y="3192133"/>
            <a:ext cx="320040" cy="92606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矩形 12"/>
          <p:cNvSpPr/>
          <p:nvPr/>
        </p:nvSpPr>
        <p:spPr>
          <a:xfrm>
            <a:off x="2443877" y="3184791"/>
            <a:ext cx="320040" cy="92606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矩形 13"/>
          <p:cNvSpPr/>
          <p:nvPr/>
        </p:nvSpPr>
        <p:spPr>
          <a:xfrm>
            <a:off x="715805" y="3192133"/>
            <a:ext cx="320040" cy="92606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矩形 14"/>
          <p:cNvSpPr/>
          <p:nvPr/>
        </p:nvSpPr>
        <p:spPr>
          <a:xfrm>
            <a:off x="5852160" y="4753157"/>
            <a:ext cx="320040" cy="92606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6" name="矩形 15"/>
          <p:cNvSpPr/>
          <p:nvPr/>
        </p:nvSpPr>
        <p:spPr>
          <a:xfrm>
            <a:off x="4160520" y="4768360"/>
            <a:ext cx="320040" cy="92606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7" name="矩形 16"/>
          <p:cNvSpPr/>
          <p:nvPr/>
        </p:nvSpPr>
        <p:spPr>
          <a:xfrm>
            <a:off x="2443877" y="4745101"/>
            <a:ext cx="320040" cy="92606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8" name="矩形 17"/>
          <p:cNvSpPr/>
          <p:nvPr/>
        </p:nvSpPr>
        <p:spPr>
          <a:xfrm>
            <a:off x="715805" y="4745101"/>
            <a:ext cx="320040" cy="92606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9" name="矩形 18"/>
          <p:cNvSpPr/>
          <p:nvPr/>
        </p:nvSpPr>
        <p:spPr>
          <a:xfrm>
            <a:off x="5865733" y="3184790"/>
            <a:ext cx="320040" cy="92606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13044774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28650" y="1828776"/>
            <a:ext cx="7687766" cy="4624560"/>
          </a:xfrm>
        </p:spPr>
        <p:txBody>
          <a:bodyPr>
            <a:normAutofit/>
          </a:bodyPr>
          <a:lstStyle/>
          <a:p>
            <a:r>
              <a:rPr lang="en-US" altLang="zh-CN" b="1" dirty="0" smtClean="0">
                <a:solidFill>
                  <a:schemeClr val="accent6">
                    <a:lumMod val="50000"/>
                  </a:schemeClr>
                </a:solidFill>
                <a:latin typeface="+mn-ea"/>
              </a:rPr>
              <a:t>DTE</a:t>
            </a:r>
            <a:r>
              <a:rPr lang="zh-CN" altLang="en-US" b="1" dirty="0" smtClean="0">
                <a:solidFill>
                  <a:schemeClr val="accent6">
                    <a:lumMod val="50000"/>
                  </a:schemeClr>
                </a:solidFill>
                <a:latin typeface="+mn-ea"/>
              </a:rPr>
              <a:t>设计依据</a:t>
            </a:r>
            <a:endParaRPr lang="zh-CN" altLang="en-US" b="1" dirty="0">
              <a:solidFill>
                <a:schemeClr val="accent6">
                  <a:lumMod val="50000"/>
                </a:schemeClr>
              </a:solidFill>
              <a:latin typeface="+mn-ea"/>
            </a:endParaRPr>
          </a:p>
          <a:p>
            <a:pPr lvl="1"/>
            <a:r>
              <a:rPr lang="en-US" altLang="zh-CN" sz="2400" dirty="0">
                <a:solidFill>
                  <a:srgbClr val="002060"/>
                </a:solidFill>
                <a:latin typeface="+mn-ea"/>
              </a:rPr>
              <a:t>q &lt; 1</a:t>
            </a:r>
            <a:r>
              <a:rPr lang="zh-CN" altLang="en-US" sz="2400" dirty="0">
                <a:solidFill>
                  <a:srgbClr val="002060"/>
                </a:solidFill>
                <a:latin typeface="+mn-ea"/>
              </a:rPr>
              <a:t>，针对低概率流特征敏感</a:t>
            </a:r>
            <a:endParaRPr lang="en-US" altLang="zh-CN" sz="2400" dirty="0">
              <a:solidFill>
                <a:srgbClr val="002060"/>
              </a:solidFill>
              <a:latin typeface="+mn-ea"/>
            </a:endParaRPr>
          </a:p>
          <a:p>
            <a:pPr lvl="1"/>
            <a:r>
              <a:rPr lang="en-US" altLang="zh-CN" sz="2400" dirty="0">
                <a:solidFill>
                  <a:srgbClr val="002060"/>
                </a:solidFill>
                <a:latin typeface="+mn-ea"/>
              </a:rPr>
              <a:t>q &gt; 1,   </a:t>
            </a:r>
            <a:r>
              <a:rPr lang="zh-CN" altLang="en-US" sz="2400" dirty="0">
                <a:solidFill>
                  <a:srgbClr val="002060"/>
                </a:solidFill>
                <a:latin typeface="+mn-ea"/>
              </a:rPr>
              <a:t>针对高概率流特征敏感</a:t>
            </a:r>
            <a:endParaRPr lang="en-US" altLang="zh-CN" sz="2400" dirty="0">
              <a:solidFill>
                <a:srgbClr val="002060"/>
              </a:solidFill>
              <a:latin typeface="+mn-ea"/>
            </a:endParaRPr>
          </a:p>
          <a:p>
            <a:pPr lvl="1"/>
            <a:endParaRPr lang="en-US" altLang="zh-CN" sz="1800" dirty="0"/>
          </a:p>
          <a:p>
            <a:pPr marL="365125" lvl="1" indent="-255588">
              <a:buClr>
                <a:srgbClr val="A04DA3"/>
              </a:buClr>
              <a:buFont typeface="Georgia" panose="02040502050405020303" pitchFamily="18" charset="0"/>
              <a:buChar char="•"/>
            </a:pPr>
            <a:r>
              <a:rPr lang="en-US" altLang="zh-CN" sz="2800" b="1" dirty="0">
                <a:solidFill>
                  <a:schemeClr val="accent6">
                    <a:lumMod val="50000"/>
                  </a:schemeClr>
                </a:solidFill>
                <a:latin typeface="+mn-ea"/>
              </a:rPr>
              <a:t>DTE</a:t>
            </a:r>
            <a:r>
              <a:rPr lang="zh-CN" altLang="en-US" sz="2800" b="1" dirty="0" smtClean="0">
                <a:solidFill>
                  <a:schemeClr val="accent6">
                    <a:lumMod val="50000"/>
                  </a:schemeClr>
                </a:solidFill>
                <a:latin typeface="+mn-ea"/>
              </a:rPr>
              <a:t>表达式：</a:t>
            </a:r>
            <a:endParaRPr lang="en-US" altLang="zh-CN" sz="2800" b="1" dirty="0">
              <a:solidFill>
                <a:schemeClr val="accent6">
                  <a:lumMod val="50000"/>
                </a:schemeClr>
              </a:solidFill>
              <a:latin typeface="+mn-ea"/>
            </a:endParaRPr>
          </a:p>
        </p:txBody>
      </p:sp>
      <p:pic>
        <p:nvPicPr>
          <p:cNvPr id="7" name="图片 6"/>
          <p:cNvPicPr>
            <a:picLocks noChangeAspect="1"/>
          </p:cNvPicPr>
          <p:nvPr/>
        </p:nvPicPr>
        <p:blipFill>
          <a:blip r:embed="rId3"/>
          <a:stretch>
            <a:fillRect/>
          </a:stretch>
        </p:blipFill>
        <p:spPr>
          <a:xfrm>
            <a:off x="1216182" y="4152195"/>
            <a:ext cx="4898503" cy="1725078"/>
          </a:xfrm>
          <a:prstGeom prst="rect">
            <a:avLst/>
          </a:prstGeom>
        </p:spPr>
      </p:pic>
      <p:grpSp>
        <p:nvGrpSpPr>
          <p:cNvPr id="12" name="组合 11"/>
          <p:cNvGrpSpPr/>
          <p:nvPr/>
        </p:nvGrpSpPr>
        <p:grpSpPr>
          <a:xfrm>
            <a:off x="2138027" y="4858375"/>
            <a:ext cx="6178389" cy="823719"/>
            <a:chOff x="2020746" y="4509120"/>
            <a:chExt cx="6178389" cy="823719"/>
          </a:xfrm>
        </p:grpSpPr>
        <p:sp>
          <p:nvSpPr>
            <p:cNvPr id="2" name="文本框 1"/>
            <p:cNvSpPr txBox="1"/>
            <p:nvPr/>
          </p:nvSpPr>
          <p:spPr>
            <a:xfrm>
              <a:off x="5940152" y="4509120"/>
              <a:ext cx="2258983" cy="400110"/>
            </a:xfrm>
            <a:prstGeom prst="rect">
              <a:avLst/>
            </a:prstGeom>
            <a:noFill/>
          </p:spPr>
          <p:txBody>
            <a:bodyPr wrap="square" rtlCol="0">
              <a:spAutoFit/>
            </a:bodyPr>
            <a:lstStyle/>
            <a:p>
              <a:r>
                <a:rPr lang="zh-CN" altLang="en-US" sz="2000" b="1" dirty="0">
                  <a:solidFill>
                    <a:schemeClr val="accent6">
                      <a:lumMod val="50000"/>
                    </a:schemeClr>
                  </a:solidFill>
                </a:rPr>
                <a:t>针对</a:t>
              </a:r>
              <a:r>
                <a:rPr lang="zh-CN" altLang="en-US" sz="2000" b="1" dirty="0">
                  <a:solidFill>
                    <a:srgbClr val="FF0000"/>
                  </a:solidFill>
                </a:rPr>
                <a:t>低</a:t>
              </a:r>
              <a:r>
                <a:rPr lang="zh-CN" altLang="en-US" sz="2000" b="1" dirty="0">
                  <a:solidFill>
                    <a:schemeClr val="accent6">
                      <a:lumMod val="50000"/>
                    </a:schemeClr>
                  </a:solidFill>
                </a:rPr>
                <a:t>概率流特征</a:t>
              </a:r>
            </a:p>
          </p:txBody>
        </p:sp>
        <p:sp>
          <p:nvSpPr>
            <p:cNvPr id="8" name="文本框 7"/>
            <p:cNvSpPr txBox="1"/>
            <p:nvPr/>
          </p:nvSpPr>
          <p:spPr>
            <a:xfrm>
              <a:off x="5940152" y="4932729"/>
              <a:ext cx="2258983" cy="400110"/>
            </a:xfrm>
            <a:prstGeom prst="rect">
              <a:avLst/>
            </a:prstGeom>
            <a:noFill/>
          </p:spPr>
          <p:txBody>
            <a:bodyPr wrap="square" rtlCol="0">
              <a:spAutoFit/>
            </a:bodyPr>
            <a:lstStyle/>
            <a:p>
              <a:r>
                <a:rPr lang="zh-CN" altLang="en-US" sz="2000" b="1" dirty="0">
                  <a:solidFill>
                    <a:schemeClr val="accent6">
                      <a:lumMod val="50000"/>
                    </a:schemeClr>
                  </a:solidFill>
                </a:rPr>
                <a:t>针对</a:t>
              </a:r>
              <a:r>
                <a:rPr lang="zh-CN" altLang="en-US" sz="2000" b="1" dirty="0">
                  <a:solidFill>
                    <a:srgbClr val="FF0000"/>
                  </a:solidFill>
                </a:rPr>
                <a:t>高</a:t>
              </a:r>
              <a:r>
                <a:rPr lang="zh-CN" altLang="en-US" sz="2000" b="1" dirty="0">
                  <a:solidFill>
                    <a:schemeClr val="accent6">
                      <a:lumMod val="50000"/>
                    </a:schemeClr>
                  </a:solidFill>
                </a:rPr>
                <a:t>概率流特征</a:t>
              </a:r>
            </a:p>
          </p:txBody>
        </p:sp>
        <p:cxnSp>
          <p:nvCxnSpPr>
            <p:cNvPr id="9" name="直接连接符 8"/>
            <p:cNvCxnSpPr/>
            <p:nvPr/>
          </p:nvCxnSpPr>
          <p:spPr>
            <a:xfrm>
              <a:off x="2020746" y="4918773"/>
              <a:ext cx="5972650"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flipV="1">
            <a:off x="2260334" y="4629924"/>
            <a:ext cx="2242055" cy="2886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标题 1"/>
          <p:cNvSpPr>
            <a:spLocks noGrp="1"/>
          </p:cNvSpPr>
          <p:nvPr>
            <p:ph type="title"/>
          </p:nvPr>
        </p:nvSpPr>
        <p:spPr>
          <a:xfrm>
            <a:off x="357733" y="613840"/>
            <a:ext cx="8229600" cy="1066800"/>
          </a:xfrm>
        </p:spPr>
        <p:txBody>
          <a:bodyPr/>
          <a:lstStyle/>
          <a:p>
            <a:pPr algn="ctr"/>
            <a:r>
              <a:rPr lang="zh-CN" altLang="en-US" b="1" dirty="0" smtClean="0">
                <a:solidFill>
                  <a:schemeClr val="accent6">
                    <a:lumMod val="50000"/>
                  </a:schemeClr>
                </a:solidFill>
                <a:latin typeface="+mn-ea"/>
              </a:rPr>
              <a:t>双</a:t>
            </a:r>
            <a:r>
              <a:rPr lang="zh-CN" altLang="en-US" b="1" dirty="0">
                <a:solidFill>
                  <a:schemeClr val="accent6">
                    <a:lumMod val="50000"/>
                  </a:schemeClr>
                </a:solidFill>
                <a:latin typeface="+mn-ea"/>
              </a:rPr>
              <a:t>参数</a:t>
            </a:r>
            <a:r>
              <a:rPr lang="en-US" altLang="zh-CN" b="1" dirty="0" err="1">
                <a:solidFill>
                  <a:schemeClr val="accent6">
                    <a:lumMod val="50000"/>
                  </a:schemeClr>
                </a:solidFill>
                <a:latin typeface="+mn-ea"/>
              </a:rPr>
              <a:t>Tsallis</a:t>
            </a:r>
            <a:r>
              <a:rPr lang="zh-CN" altLang="en-US" b="1" dirty="0" smtClean="0">
                <a:solidFill>
                  <a:schemeClr val="accent6">
                    <a:lumMod val="50000"/>
                  </a:schemeClr>
                </a:solidFill>
                <a:latin typeface="+mn-ea"/>
              </a:rPr>
              <a:t>熵（</a:t>
            </a:r>
            <a:r>
              <a:rPr lang="en-US" altLang="zh-CN" b="1" dirty="0" smtClean="0">
                <a:solidFill>
                  <a:schemeClr val="accent6">
                    <a:lumMod val="50000"/>
                  </a:schemeClr>
                </a:solidFill>
                <a:latin typeface="+mn-ea"/>
              </a:rPr>
              <a:t>DTE</a:t>
            </a:r>
            <a:r>
              <a:rPr lang="zh-CN" altLang="en-US" b="1" dirty="0" smtClean="0">
                <a:solidFill>
                  <a:schemeClr val="accent6">
                    <a:lumMod val="50000"/>
                  </a:schemeClr>
                </a:solidFill>
                <a:latin typeface="+mn-ea"/>
              </a:rPr>
              <a:t>）</a:t>
            </a:r>
            <a:endParaRPr lang="en-US" altLang="zh-CN" b="1" dirty="0">
              <a:solidFill>
                <a:schemeClr val="accent6">
                  <a:lumMod val="50000"/>
                </a:schemeClr>
              </a:solidFill>
            </a:endParaRPr>
          </a:p>
        </p:txBody>
      </p:sp>
    </p:spTree>
    <p:extLst>
      <p:ext uri="{BB962C8B-B14F-4D97-AF65-F5344CB8AC3E}">
        <p14:creationId xmlns:p14="http://schemas.microsoft.com/office/powerpoint/2010/main" val="26522586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912168"/>
            <a:ext cx="8229600" cy="1066800"/>
          </a:xfrm>
        </p:spPr>
        <p:txBody>
          <a:bodyPr/>
          <a:lstStyle/>
          <a:p>
            <a:pPr algn="ctr"/>
            <a:r>
              <a:rPr lang="zh-CN" altLang="en-US" b="1" dirty="0">
                <a:solidFill>
                  <a:schemeClr val="accent6">
                    <a:lumMod val="50000"/>
                  </a:schemeClr>
                </a:solidFill>
              </a:rPr>
              <a:t>四、</a:t>
            </a:r>
            <a:r>
              <a:rPr lang="en-US" altLang="zh-CN" b="1" dirty="0">
                <a:solidFill>
                  <a:schemeClr val="accent6">
                    <a:lumMod val="50000"/>
                  </a:schemeClr>
                </a:solidFill>
              </a:rPr>
              <a:t>DTE</a:t>
            </a:r>
            <a:r>
              <a:rPr lang="zh-CN" altLang="en-US" b="1" dirty="0">
                <a:solidFill>
                  <a:schemeClr val="accent6">
                    <a:lumMod val="50000"/>
                  </a:schemeClr>
                </a:solidFill>
              </a:rPr>
              <a:t>及其流量异常检测方法</a:t>
            </a:r>
            <a:endParaRPr lang="en-US" altLang="zh-CN" b="1" dirty="0">
              <a:solidFill>
                <a:schemeClr val="accent6">
                  <a:lumMod val="50000"/>
                </a:schemeClr>
              </a:solidFill>
            </a:endParaRPr>
          </a:p>
        </p:txBody>
      </p:sp>
      <p:sp>
        <p:nvSpPr>
          <p:cNvPr id="5" name="内容占位符 2"/>
          <p:cNvSpPr>
            <a:spLocks noGrp="1"/>
          </p:cNvSpPr>
          <p:nvPr>
            <p:ph sz="quarter" idx="13"/>
          </p:nvPr>
        </p:nvSpPr>
        <p:spPr/>
        <p:txBody>
          <a:bodyPr>
            <a:normAutofit/>
          </a:bodyPr>
          <a:lstStyle/>
          <a:p>
            <a:pPr marL="566737" indent="-457200">
              <a:buFont typeface="+mj-lt"/>
              <a:buAutoNum type="arabicPeriod"/>
              <a:defRPr/>
            </a:pPr>
            <a:r>
              <a:rPr lang="zh-CN" altLang="en-US" dirty="0">
                <a:solidFill>
                  <a:schemeClr val="accent6">
                    <a:lumMod val="50000"/>
                  </a:schemeClr>
                </a:solidFill>
              </a:rPr>
              <a:t>研究背景</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双</a:t>
            </a:r>
            <a:r>
              <a:rPr lang="zh-CN" altLang="en-US" dirty="0" smtClean="0">
                <a:solidFill>
                  <a:schemeClr val="accent6">
                    <a:lumMod val="50000"/>
                  </a:schemeClr>
                </a:solidFill>
              </a:rPr>
              <a:t>参数</a:t>
            </a:r>
            <a:r>
              <a:rPr lang="en-US" altLang="zh-CN" dirty="0" err="1" smtClean="0">
                <a:solidFill>
                  <a:schemeClr val="accent6">
                    <a:lumMod val="50000"/>
                  </a:schemeClr>
                </a:solidFill>
              </a:rPr>
              <a:t>Tsallis</a:t>
            </a:r>
            <a:r>
              <a:rPr lang="zh-CN" altLang="en-US" dirty="0">
                <a:solidFill>
                  <a:schemeClr val="accent6">
                    <a:lumMod val="50000"/>
                  </a:schemeClr>
                </a:solidFill>
              </a:rPr>
              <a:t>熵（</a:t>
            </a:r>
            <a:r>
              <a:rPr lang="en-US" altLang="zh-CN" dirty="0">
                <a:solidFill>
                  <a:schemeClr val="accent6">
                    <a:lumMod val="50000"/>
                  </a:schemeClr>
                </a:solidFill>
              </a:rPr>
              <a:t>DTE</a:t>
            </a:r>
            <a:r>
              <a:rPr lang="zh-CN" altLang="en-US" dirty="0">
                <a:solidFill>
                  <a:schemeClr val="accent6">
                    <a:lumMod val="50000"/>
                  </a:schemeClr>
                </a:solidFill>
              </a:rPr>
              <a:t>）</a:t>
            </a:r>
            <a:endParaRPr lang="en-US" altLang="zh-CN" dirty="0">
              <a:solidFill>
                <a:schemeClr val="accent6">
                  <a:lumMod val="50000"/>
                </a:schemeClr>
              </a:solidFill>
            </a:endParaRPr>
          </a:p>
          <a:p>
            <a:pPr marL="566737" indent="-457200">
              <a:buFont typeface="+mj-lt"/>
              <a:buAutoNum type="arabicPeriod"/>
              <a:defRPr/>
            </a:pPr>
            <a:r>
              <a:rPr lang="zh-CN" altLang="en-US" dirty="0">
                <a:solidFill>
                  <a:srgbClr val="FF0000"/>
                </a:solidFill>
              </a:rPr>
              <a:t>基于</a:t>
            </a:r>
            <a:r>
              <a:rPr lang="en-US" altLang="zh-CN" dirty="0">
                <a:solidFill>
                  <a:srgbClr val="FF0000"/>
                </a:solidFill>
              </a:rPr>
              <a:t>DTE</a:t>
            </a:r>
            <a:r>
              <a:rPr lang="zh-CN" altLang="en-US" dirty="0">
                <a:solidFill>
                  <a:srgbClr val="FF0000"/>
                </a:solidFill>
              </a:rPr>
              <a:t>的流量异常检测方法</a:t>
            </a:r>
            <a:endParaRPr lang="en-US" altLang="zh-CN" dirty="0">
              <a:solidFill>
                <a:srgbClr val="FF0000"/>
              </a:solidFill>
            </a:endParaRPr>
          </a:p>
          <a:p>
            <a:pPr marL="566737" indent="-457200">
              <a:buFont typeface="+mj-lt"/>
              <a:buAutoNum type="arabicPeriod"/>
              <a:defRPr/>
            </a:pPr>
            <a:r>
              <a:rPr lang="zh-CN" altLang="en-US" dirty="0" smtClean="0">
                <a:solidFill>
                  <a:schemeClr val="accent6">
                    <a:lumMod val="50000"/>
                  </a:schemeClr>
                </a:solidFill>
              </a:rPr>
              <a:t>基于</a:t>
            </a:r>
            <a:r>
              <a:rPr lang="en-US" altLang="zh-CN" dirty="0">
                <a:solidFill>
                  <a:schemeClr val="accent6">
                    <a:lumMod val="50000"/>
                  </a:schemeClr>
                </a:solidFill>
              </a:rPr>
              <a:t>Hadoop</a:t>
            </a:r>
            <a:r>
              <a:rPr lang="zh-CN" altLang="en-US" dirty="0" smtClean="0">
                <a:solidFill>
                  <a:schemeClr val="accent6">
                    <a:lumMod val="50000"/>
                  </a:schemeClr>
                </a:solidFill>
              </a:rPr>
              <a:t>的</a:t>
            </a:r>
            <a:r>
              <a:rPr lang="en-US" altLang="zh-CN" dirty="0" smtClean="0">
                <a:solidFill>
                  <a:schemeClr val="accent6">
                    <a:lumMod val="50000"/>
                  </a:schemeClr>
                </a:solidFill>
              </a:rPr>
              <a:t>DTE</a:t>
            </a:r>
            <a:r>
              <a:rPr lang="zh-CN" altLang="en-US" dirty="0">
                <a:solidFill>
                  <a:schemeClr val="accent6">
                    <a:lumMod val="50000"/>
                  </a:schemeClr>
                </a:solidFill>
              </a:rPr>
              <a:t>计算</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基于</a:t>
            </a:r>
            <a:r>
              <a:rPr lang="en-US" altLang="zh-CN" dirty="0" smtClean="0">
                <a:solidFill>
                  <a:schemeClr val="accent6">
                    <a:lumMod val="50000"/>
                  </a:schemeClr>
                </a:solidFill>
              </a:rPr>
              <a:t>DTE</a:t>
            </a:r>
            <a:r>
              <a:rPr lang="zh-CN" altLang="en-US" dirty="0" smtClean="0">
                <a:solidFill>
                  <a:schemeClr val="accent6">
                    <a:lumMod val="50000"/>
                  </a:schemeClr>
                </a:solidFill>
              </a:rPr>
              <a:t>的流量异常检测方法评估</a:t>
            </a:r>
            <a:endParaRPr lang="en-US" altLang="zh-CN" dirty="0">
              <a:solidFill>
                <a:schemeClr val="accent6">
                  <a:lumMod val="50000"/>
                </a:schemeClr>
              </a:solidFill>
            </a:endParaRPr>
          </a:p>
        </p:txBody>
      </p:sp>
      <p:sp>
        <p:nvSpPr>
          <p:cNvPr id="4" name="文本框 3"/>
          <p:cNvSpPr txBox="1"/>
          <p:nvPr/>
        </p:nvSpPr>
        <p:spPr>
          <a:xfrm>
            <a:off x="1650269" y="5717660"/>
            <a:ext cx="5842992" cy="461665"/>
          </a:xfrm>
          <a:prstGeom prst="rect">
            <a:avLst/>
          </a:prstGeom>
          <a:noFill/>
        </p:spPr>
        <p:txBody>
          <a:bodyPr wrap="square" rtlCol="0">
            <a:spAutoFit/>
          </a:bodyPr>
          <a:lstStyle/>
          <a:p>
            <a:pPr marL="87312" indent="-255588" eaLnBrk="0" hangingPunct="0">
              <a:spcBef>
                <a:spcPts val="300"/>
              </a:spcBef>
              <a:buClr>
                <a:srgbClr val="A04DA3"/>
              </a:buClr>
              <a:buFont typeface="Georgia" panose="02040502050405020303" pitchFamily="18" charset="0"/>
              <a:buChar char="•"/>
              <a:defRPr/>
            </a:pPr>
            <a:r>
              <a:rPr lang="en-US" altLang="zh-CN" sz="2400" b="1" dirty="0" err="1">
                <a:solidFill>
                  <a:schemeClr val="bg1">
                    <a:lumMod val="50000"/>
                  </a:schemeClr>
                </a:solidFill>
                <a:latin typeface="+mn-lt"/>
                <a:ea typeface="+mn-ea"/>
              </a:rPr>
              <a:t>SecureComm</a:t>
            </a:r>
            <a:r>
              <a:rPr lang="en-US" altLang="zh-CN" sz="2400" b="1" dirty="0">
                <a:solidFill>
                  <a:schemeClr val="bg1">
                    <a:lumMod val="50000"/>
                  </a:schemeClr>
                </a:solidFill>
                <a:latin typeface="+mn-lt"/>
                <a:ea typeface="+mn-ea"/>
              </a:rPr>
              <a:t> 2015   Full Paper</a:t>
            </a:r>
            <a:endParaRPr lang="zh-CN" altLang="en-US" sz="2400" b="1" dirty="0">
              <a:solidFill>
                <a:schemeClr val="bg1">
                  <a:lumMod val="50000"/>
                </a:schemeClr>
              </a:solidFill>
              <a:latin typeface="+mn-lt"/>
              <a:ea typeface="+mn-ea"/>
            </a:endParaRPr>
          </a:p>
        </p:txBody>
      </p:sp>
    </p:spTree>
    <p:extLst>
      <p:ext uri="{BB962C8B-B14F-4D97-AF65-F5344CB8AC3E}">
        <p14:creationId xmlns:p14="http://schemas.microsoft.com/office/powerpoint/2010/main" val="36774510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sz="quarter" idx="13"/>
          </p:nvPr>
        </p:nvSpPr>
        <p:spPr>
          <a:xfrm>
            <a:off x="511362" y="1527182"/>
            <a:ext cx="6874873" cy="3156372"/>
          </a:xfrm>
        </p:spPr>
        <p:txBody>
          <a:bodyPr rtlCol="0">
            <a:normAutofit/>
          </a:bodyPr>
          <a:lstStyle/>
          <a:p>
            <a:pPr>
              <a:defRPr/>
            </a:pPr>
            <a:r>
              <a:rPr lang="zh-CN" altLang="en-US" b="1" dirty="0">
                <a:solidFill>
                  <a:srgbClr val="002060"/>
                </a:solidFill>
                <a:latin typeface="+mj-ea"/>
                <a:ea typeface="+mj-ea"/>
              </a:rPr>
              <a:t>基于</a:t>
            </a:r>
            <a:r>
              <a:rPr lang="en-US" altLang="zh-CN" b="1" dirty="0">
                <a:solidFill>
                  <a:srgbClr val="002060"/>
                </a:solidFill>
                <a:latin typeface="+mj-ea"/>
                <a:ea typeface="+mj-ea"/>
              </a:rPr>
              <a:t>DTE</a:t>
            </a:r>
            <a:r>
              <a:rPr lang="zh-CN" altLang="en-US" b="1" dirty="0">
                <a:solidFill>
                  <a:srgbClr val="002060"/>
                </a:solidFill>
                <a:latin typeface="+mj-ea"/>
                <a:ea typeface="+mj-ea"/>
              </a:rPr>
              <a:t>的流量</a:t>
            </a:r>
            <a:r>
              <a:rPr lang="zh-CN" altLang="en-US" b="1" dirty="0" smtClean="0">
                <a:solidFill>
                  <a:srgbClr val="002060"/>
                </a:solidFill>
                <a:latin typeface="+mj-ea"/>
                <a:ea typeface="+mj-ea"/>
              </a:rPr>
              <a:t>异常</a:t>
            </a:r>
            <a:r>
              <a:rPr lang="zh-CN" altLang="en-US" b="1" dirty="0">
                <a:solidFill>
                  <a:srgbClr val="002060"/>
                </a:solidFill>
                <a:latin typeface="+mj-ea"/>
                <a:ea typeface="+mj-ea"/>
              </a:rPr>
              <a:t>判别</a:t>
            </a:r>
            <a:r>
              <a:rPr lang="zh-CN" altLang="en-US" b="1" dirty="0" smtClean="0">
                <a:solidFill>
                  <a:srgbClr val="002060"/>
                </a:solidFill>
                <a:latin typeface="+mj-ea"/>
                <a:ea typeface="+mj-ea"/>
              </a:rPr>
              <a:t>方法</a:t>
            </a:r>
            <a:endParaRPr lang="en-US" altLang="zh-CN" b="1" dirty="0">
              <a:solidFill>
                <a:srgbClr val="002060"/>
              </a:solidFill>
              <a:latin typeface="+mj-ea"/>
              <a:ea typeface="+mj-ea"/>
            </a:endParaRPr>
          </a:p>
          <a:p>
            <a:pPr lvl="1">
              <a:defRPr/>
            </a:pPr>
            <a:r>
              <a:rPr lang="zh-CN" altLang="en-US" sz="2400" b="1" dirty="0">
                <a:solidFill>
                  <a:srgbClr val="00B0F0"/>
                </a:solidFill>
                <a:latin typeface="+mj-ea"/>
                <a:ea typeface="+mj-ea"/>
              </a:rPr>
              <a:t>基于固定阈值的检测</a:t>
            </a:r>
            <a:endParaRPr lang="en-US" altLang="zh-CN" sz="2400" b="1" dirty="0">
              <a:solidFill>
                <a:srgbClr val="00B0F0"/>
              </a:solidFill>
              <a:latin typeface="+mj-ea"/>
              <a:ea typeface="+mj-ea"/>
            </a:endParaRPr>
          </a:p>
          <a:p>
            <a:pPr lvl="1">
              <a:defRPr/>
            </a:pPr>
            <a:r>
              <a:rPr lang="zh-CN" altLang="en-US" sz="2400" b="1" dirty="0">
                <a:latin typeface="+mj-ea"/>
                <a:ea typeface="+mj-ea"/>
              </a:rPr>
              <a:t>基于固定熵值变化率的检测</a:t>
            </a:r>
            <a:endParaRPr lang="en-US" altLang="zh-CN" sz="2400" b="1" dirty="0">
              <a:latin typeface="+mj-ea"/>
              <a:ea typeface="+mj-ea"/>
            </a:endParaRPr>
          </a:p>
          <a:p>
            <a:pPr lvl="1">
              <a:defRPr/>
            </a:pPr>
            <a:endParaRPr lang="en-US" altLang="zh-CN" sz="1950" b="1" dirty="0">
              <a:solidFill>
                <a:srgbClr val="002060"/>
              </a:solidFill>
              <a:latin typeface="+mj-ea"/>
              <a:ea typeface="+mj-ea"/>
            </a:endParaRPr>
          </a:p>
        </p:txBody>
      </p:sp>
      <p:grpSp>
        <p:nvGrpSpPr>
          <p:cNvPr id="6" name="组合 5"/>
          <p:cNvGrpSpPr/>
          <p:nvPr/>
        </p:nvGrpSpPr>
        <p:grpSpPr>
          <a:xfrm>
            <a:off x="289973" y="3135967"/>
            <a:ext cx="8672377" cy="3095174"/>
            <a:chOff x="303201" y="2869106"/>
            <a:chExt cx="8672377" cy="3095174"/>
          </a:xfrm>
        </p:grpSpPr>
        <p:sp>
          <p:nvSpPr>
            <p:cNvPr id="17" name="文本框 16"/>
            <p:cNvSpPr txBox="1"/>
            <p:nvPr/>
          </p:nvSpPr>
          <p:spPr>
            <a:xfrm>
              <a:off x="5485857" y="5594948"/>
              <a:ext cx="2503714" cy="369332"/>
            </a:xfrm>
            <a:prstGeom prst="rect">
              <a:avLst/>
            </a:prstGeom>
            <a:noFill/>
          </p:spPr>
          <p:txBody>
            <a:bodyPr wrap="square" rtlCol="0">
              <a:spAutoFit/>
            </a:bodyPr>
            <a:lstStyle/>
            <a:p>
              <a:r>
                <a:rPr lang="zh-CN" altLang="en-US" b="1" dirty="0">
                  <a:solidFill>
                    <a:srgbClr val="002060"/>
                  </a:solidFill>
                  <a:latin typeface="+mn-ea"/>
                </a:rPr>
                <a:t>基于</a:t>
              </a:r>
              <a:r>
                <a:rPr lang="en-US" altLang="zh-CN" b="1" dirty="0">
                  <a:solidFill>
                    <a:srgbClr val="002060"/>
                  </a:solidFill>
                  <a:latin typeface="+mn-ea"/>
                </a:rPr>
                <a:t>DTE</a:t>
              </a:r>
              <a:r>
                <a:rPr lang="zh-CN" altLang="en-US" b="1" dirty="0">
                  <a:solidFill>
                    <a:srgbClr val="002060"/>
                  </a:solidFill>
                  <a:latin typeface="+mn-ea"/>
                </a:rPr>
                <a:t>的检测</a:t>
              </a:r>
            </a:p>
          </p:txBody>
        </p:sp>
        <p:pic>
          <p:nvPicPr>
            <p:cNvPr id="2" name="图片 1"/>
            <p:cNvPicPr>
              <a:picLocks noChangeAspect="1"/>
            </p:cNvPicPr>
            <p:nvPr/>
          </p:nvPicPr>
          <p:blipFill>
            <a:blip r:embed="rId3"/>
            <a:stretch>
              <a:fillRect/>
            </a:stretch>
          </p:blipFill>
          <p:spPr>
            <a:xfrm>
              <a:off x="303201" y="3182166"/>
              <a:ext cx="2986804" cy="2335984"/>
            </a:xfrm>
            <a:prstGeom prst="rect">
              <a:avLst/>
            </a:prstGeom>
          </p:spPr>
        </p:pic>
        <p:cxnSp>
          <p:nvCxnSpPr>
            <p:cNvPr id="4" name="直接连接符 3"/>
            <p:cNvCxnSpPr/>
            <p:nvPr/>
          </p:nvCxnSpPr>
          <p:spPr>
            <a:xfrm>
              <a:off x="716347" y="3753212"/>
              <a:ext cx="2233627" cy="0"/>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4"/>
            <a:stretch>
              <a:fillRect/>
            </a:stretch>
          </p:blipFill>
          <p:spPr>
            <a:xfrm>
              <a:off x="3518057" y="3182166"/>
              <a:ext cx="5457521" cy="2335984"/>
            </a:xfrm>
            <a:prstGeom prst="rect">
              <a:avLst/>
            </a:prstGeom>
          </p:spPr>
        </p:pic>
        <p:cxnSp>
          <p:nvCxnSpPr>
            <p:cNvPr id="10" name="直接连接符 9"/>
            <p:cNvCxnSpPr/>
            <p:nvPr/>
          </p:nvCxnSpPr>
          <p:spPr>
            <a:xfrm>
              <a:off x="3392135" y="2869106"/>
              <a:ext cx="9659" cy="3064385"/>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4746" y="5594948"/>
              <a:ext cx="2503714" cy="369332"/>
            </a:xfrm>
            <a:prstGeom prst="rect">
              <a:avLst/>
            </a:prstGeom>
            <a:noFill/>
          </p:spPr>
          <p:txBody>
            <a:bodyPr wrap="square" rtlCol="0">
              <a:spAutoFit/>
            </a:bodyPr>
            <a:lstStyle/>
            <a:p>
              <a:r>
                <a:rPr lang="zh-CN" altLang="en-US" b="1" dirty="0">
                  <a:solidFill>
                    <a:srgbClr val="002060"/>
                  </a:solidFill>
                  <a:latin typeface="+mn-ea"/>
                </a:rPr>
                <a:t>基于</a:t>
              </a:r>
              <a:r>
                <a:rPr lang="en-US" altLang="zh-CN" b="1" dirty="0" err="1">
                  <a:solidFill>
                    <a:srgbClr val="002060"/>
                  </a:solidFill>
                  <a:latin typeface="+mn-ea"/>
                </a:rPr>
                <a:t>Tsallis</a:t>
              </a:r>
              <a:r>
                <a:rPr lang="zh-CN" altLang="en-US" b="1" dirty="0">
                  <a:solidFill>
                    <a:srgbClr val="002060"/>
                  </a:solidFill>
                  <a:latin typeface="+mn-ea"/>
                </a:rPr>
                <a:t>熵的检测</a:t>
              </a:r>
            </a:p>
          </p:txBody>
        </p:sp>
        <p:sp>
          <p:nvSpPr>
            <p:cNvPr id="12" name="文本框 11"/>
            <p:cNvSpPr txBox="1"/>
            <p:nvPr/>
          </p:nvSpPr>
          <p:spPr>
            <a:xfrm>
              <a:off x="5142956" y="3614712"/>
              <a:ext cx="1014594" cy="369332"/>
            </a:xfrm>
            <a:prstGeom prst="rect">
              <a:avLst/>
            </a:prstGeom>
            <a:noFill/>
          </p:spPr>
          <p:txBody>
            <a:bodyPr wrap="square" rtlCol="0">
              <a:spAutoFit/>
            </a:bodyPr>
            <a:lstStyle/>
            <a:p>
              <a:r>
                <a:rPr lang="zh-CN" altLang="en-US" dirty="0" smtClean="0"/>
                <a:t>上阈值</a:t>
              </a:r>
              <a:endParaRPr lang="zh-CN" altLang="en-US" dirty="0"/>
            </a:p>
          </p:txBody>
        </p:sp>
        <p:sp>
          <p:nvSpPr>
            <p:cNvPr id="18" name="文本框 17"/>
            <p:cNvSpPr txBox="1"/>
            <p:nvPr/>
          </p:nvSpPr>
          <p:spPr>
            <a:xfrm>
              <a:off x="7989571" y="4095997"/>
              <a:ext cx="986007" cy="369332"/>
            </a:xfrm>
            <a:prstGeom prst="rect">
              <a:avLst/>
            </a:prstGeom>
            <a:noFill/>
          </p:spPr>
          <p:txBody>
            <a:bodyPr wrap="square" rtlCol="0">
              <a:spAutoFit/>
            </a:bodyPr>
            <a:lstStyle/>
            <a:p>
              <a:r>
                <a:rPr lang="zh-CN" altLang="en-US" dirty="0"/>
                <a:t>下</a:t>
              </a:r>
              <a:r>
                <a:rPr lang="zh-CN" altLang="en-US" dirty="0" smtClean="0"/>
                <a:t>阈值</a:t>
              </a:r>
              <a:endParaRPr lang="zh-CN" altLang="en-US" dirty="0"/>
            </a:p>
          </p:txBody>
        </p:sp>
        <p:cxnSp>
          <p:nvCxnSpPr>
            <p:cNvPr id="21" name="直接连接符 20"/>
            <p:cNvCxnSpPr/>
            <p:nvPr/>
          </p:nvCxnSpPr>
          <p:spPr>
            <a:xfrm>
              <a:off x="716347" y="4225070"/>
              <a:ext cx="2233627" cy="0"/>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85331" y="3511712"/>
              <a:ext cx="723709" cy="276999"/>
            </a:xfrm>
            <a:prstGeom prst="rect">
              <a:avLst/>
            </a:prstGeom>
            <a:noFill/>
          </p:spPr>
          <p:txBody>
            <a:bodyPr wrap="square" rtlCol="0">
              <a:spAutoFit/>
            </a:bodyPr>
            <a:lstStyle/>
            <a:p>
              <a:r>
                <a:rPr lang="zh-CN" altLang="en-US" sz="1200" dirty="0"/>
                <a:t>上阈值</a:t>
              </a:r>
            </a:p>
          </p:txBody>
        </p:sp>
        <p:sp>
          <p:nvSpPr>
            <p:cNvPr id="23" name="文本框 22"/>
            <p:cNvSpPr txBox="1"/>
            <p:nvPr/>
          </p:nvSpPr>
          <p:spPr>
            <a:xfrm>
              <a:off x="668061" y="4225070"/>
              <a:ext cx="723709" cy="276999"/>
            </a:xfrm>
            <a:prstGeom prst="rect">
              <a:avLst/>
            </a:prstGeom>
            <a:noFill/>
          </p:spPr>
          <p:txBody>
            <a:bodyPr wrap="square" rtlCol="0">
              <a:spAutoFit/>
            </a:bodyPr>
            <a:lstStyle/>
            <a:p>
              <a:r>
                <a:rPr lang="zh-CN" altLang="en-US" sz="1200" dirty="0"/>
                <a:t>下阈值</a:t>
              </a:r>
            </a:p>
          </p:txBody>
        </p:sp>
      </p:grpSp>
      <p:sp>
        <p:nvSpPr>
          <p:cNvPr id="19" name="标题 1"/>
          <p:cNvSpPr>
            <a:spLocks noGrp="1"/>
          </p:cNvSpPr>
          <p:nvPr>
            <p:ph type="title"/>
          </p:nvPr>
        </p:nvSpPr>
        <p:spPr>
          <a:xfrm>
            <a:off x="511362" y="519390"/>
            <a:ext cx="8229600" cy="1066800"/>
          </a:xfrm>
        </p:spPr>
        <p:txBody>
          <a:bodyPr/>
          <a:lstStyle/>
          <a:p>
            <a:pPr algn="ctr"/>
            <a:r>
              <a:rPr lang="zh-CN" altLang="en-US" b="1" dirty="0" smtClean="0">
                <a:solidFill>
                  <a:schemeClr val="accent6">
                    <a:lumMod val="50000"/>
                  </a:schemeClr>
                </a:solidFill>
              </a:rPr>
              <a:t>基于</a:t>
            </a:r>
            <a:r>
              <a:rPr lang="en-US" altLang="zh-CN" b="1" dirty="0" smtClean="0">
                <a:solidFill>
                  <a:schemeClr val="accent6">
                    <a:lumMod val="50000"/>
                  </a:schemeClr>
                </a:solidFill>
              </a:rPr>
              <a:t>DTE</a:t>
            </a:r>
            <a:r>
              <a:rPr lang="zh-CN" altLang="en-US" b="1" dirty="0" smtClean="0">
                <a:solidFill>
                  <a:schemeClr val="accent6">
                    <a:lumMod val="50000"/>
                  </a:schemeClr>
                </a:solidFill>
              </a:rPr>
              <a:t>流量</a:t>
            </a:r>
            <a:r>
              <a:rPr lang="zh-CN" altLang="en-US" b="1" dirty="0">
                <a:solidFill>
                  <a:schemeClr val="accent6">
                    <a:lumMod val="50000"/>
                  </a:schemeClr>
                </a:solidFill>
              </a:rPr>
              <a:t>异常检测方法</a:t>
            </a:r>
            <a:endParaRPr lang="en-US" altLang="zh-CN" b="1" dirty="0">
              <a:solidFill>
                <a:schemeClr val="accent6">
                  <a:lumMod val="50000"/>
                </a:schemeClr>
              </a:solidFill>
            </a:endParaRPr>
          </a:p>
        </p:txBody>
      </p:sp>
    </p:spTree>
    <p:extLst>
      <p:ext uri="{BB962C8B-B14F-4D97-AF65-F5344CB8AC3E}">
        <p14:creationId xmlns:p14="http://schemas.microsoft.com/office/powerpoint/2010/main" val="8962658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sz="quarter" idx="13"/>
          </p:nvPr>
        </p:nvSpPr>
        <p:spPr>
          <a:xfrm>
            <a:off x="1043608" y="1850939"/>
            <a:ext cx="6547298" cy="485969"/>
          </a:xfrm>
        </p:spPr>
        <p:txBody>
          <a:bodyPr rtlCol="0">
            <a:noAutofit/>
          </a:bodyPr>
          <a:lstStyle/>
          <a:p>
            <a:pPr>
              <a:defRPr/>
            </a:pPr>
            <a:r>
              <a:rPr lang="zh-CN" altLang="en-US" b="1" dirty="0">
                <a:solidFill>
                  <a:schemeClr val="accent6">
                    <a:lumMod val="50000"/>
                  </a:schemeClr>
                </a:solidFill>
              </a:rPr>
              <a:t>基于</a:t>
            </a:r>
            <a:r>
              <a:rPr lang="en-US" altLang="zh-CN" b="1" dirty="0">
                <a:solidFill>
                  <a:schemeClr val="accent6">
                    <a:lumMod val="50000"/>
                  </a:schemeClr>
                </a:solidFill>
              </a:rPr>
              <a:t>DTE</a:t>
            </a:r>
            <a:r>
              <a:rPr lang="zh-CN" altLang="en-US" b="1" dirty="0" smtClean="0">
                <a:solidFill>
                  <a:schemeClr val="accent6">
                    <a:lumMod val="50000"/>
                  </a:schemeClr>
                </a:solidFill>
              </a:rPr>
              <a:t>的常用异常分类</a:t>
            </a:r>
            <a:endParaRPr lang="en-US" altLang="zh-CN" b="1" dirty="0" smtClean="0">
              <a:solidFill>
                <a:schemeClr val="accent6">
                  <a:lumMod val="50000"/>
                </a:schemeClr>
              </a:solidFill>
            </a:endParaRPr>
          </a:p>
          <a:p>
            <a:pPr lvl="1">
              <a:defRPr/>
            </a:pPr>
            <a:r>
              <a:rPr lang="zh-CN" altLang="en-US" dirty="0" smtClean="0">
                <a:solidFill>
                  <a:srgbClr val="0070C0"/>
                </a:solidFill>
              </a:rPr>
              <a:t>带属性的流特征实例</a:t>
            </a:r>
            <a:endParaRPr lang="en-US" altLang="zh-CN" dirty="0">
              <a:solidFill>
                <a:srgbClr val="0070C0"/>
              </a:solidFill>
            </a:endParaRPr>
          </a:p>
        </p:txBody>
      </p:sp>
      <p:sp>
        <p:nvSpPr>
          <p:cNvPr id="9" name="标题 1"/>
          <p:cNvSpPr>
            <a:spLocks noGrp="1"/>
          </p:cNvSpPr>
          <p:nvPr>
            <p:ph type="title"/>
          </p:nvPr>
        </p:nvSpPr>
        <p:spPr>
          <a:xfrm>
            <a:off x="511362" y="519390"/>
            <a:ext cx="8229600" cy="1066800"/>
          </a:xfrm>
        </p:spPr>
        <p:txBody>
          <a:bodyPr/>
          <a:lstStyle/>
          <a:p>
            <a:pPr algn="ctr"/>
            <a:r>
              <a:rPr lang="en-US" altLang="zh-CN" b="1" dirty="0" smtClean="0">
                <a:solidFill>
                  <a:schemeClr val="accent6">
                    <a:lumMod val="50000"/>
                  </a:schemeClr>
                </a:solidFill>
              </a:rPr>
              <a:t>4.3 </a:t>
            </a:r>
            <a:r>
              <a:rPr lang="zh-CN" altLang="en-US" b="1" dirty="0" smtClean="0">
                <a:solidFill>
                  <a:schemeClr val="accent6">
                    <a:lumMod val="50000"/>
                  </a:schemeClr>
                </a:solidFill>
              </a:rPr>
              <a:t>基于</a:t>
            </a:r>
            <a:r>
              <a:rPr lang="en-US" altLang="zh-CN" b="1" dirty="0" smtClean="0">
                <a:solidFill>
                  <a:schemeClr val="accent6">
                    <a:lumMod val="50000"/>
                  </a:schemeClr>
                </a:solidFill>
              </a:rPr>
              <a:t>DTE</a:t>
            </a:r>
            <a:r>
              <a:rPr lang="zh-CN" altLang="en-US" b="1" dirty="0" smtClean="0">
                <a:solidFill>
                  <a:schemeClr val="accent6">
                    <a:lumMod val="50000"/>
                  </a:schemeClr>
                </a:solidFill>
              </a:rPr>
              <a:t>流量异常分类方法</a:t>
            </a:r>
            <a:endParaRPr lang="en-US" altLang="zh-CN" b="1" dirty="0">
              <a:solidFill>
                <a:schemeClr val="accent6">
                  <a:lumMod val="50000"/>
                </a:schemeClr>
              </a:solidFill>
            </a:endParaRPr>
          </a:p>
        </p:txBody>
      </p:sp>
      <p:pic>
        <p:nvPicPr>
          <p:cNvPr id="2" name="图片 1"/>
          <p:cNvPicPr>
            <a:picLocks noChangeAspect="1"/>
          </p:cNvPicPr>
          <p:nvPr/>
        </p:nvPicPr>
        <p:blipFill>
          <a:blip r:embed="rId3"/>
          <a:stretch>
            <a:fillRect/>
          </a:stretch>
        </p:blipFill>
        <p:spPr>
          <a:xfrm>
            <a:off x="350201" y="3068960"/>
            <a:ext cx="8551921" cy="2795365"/>
          </a:xfrm>
          <a:prstGeom prst="rect">
            <a:avLst/>
          </a:prstGeom>
        </p:spPr>
      </p:pic>
    </p:spTree>
    <p:extLst>
      <p:ext uri="{BB962C8B-B14F-4D97-AF65-F5344CB8AC3E}">
        <p14:creationId xmlns:p14="http://schemas.microsoft.com/office/powerpoint/2010/main" val="2456533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620688"/>
            <a:ext cx="8229600" cy="1066800"/>
          </a:xfrm>
        </p:spPr>
        <p:txBody>
          <a:bodyPr/>
          <a:lstStyle/>
          <a:p>
            <a:r>
              <a:rPr lang="zh-CN" altLang="en-US" b="1" dirty="0"/>
              <a:t>一、研究背景和意义</a:t>
            </a:r>
            <a:endParaRPr lang="zh-CN" altLang="en-US" dirty="0"/>
          </a:p>
        </p:txBody>
      </p:sp>
      <p:sp>
        <p:nvSpPr>
          <p:cNvPr id="3" name="内容占位符 2"/>
          <p:cNvSpPr>
            <a:spLocks noGrp="1"/>
          </p:cNvSpPr>
          <p:nvPr>
            <p:ph sz="quarter" idx="13"/>
          </p:nvPr>
        </p:nvSpPr>
        <p:spPr>
          <a:xfrm>
            <a:off x="685330" y="1988841"/>
            <a:ext cx="7772870" cy="4752528"/>
          </a:xfrm>
        </p:spPr>
        <p:txBody>
          <a:bodyPr/>
          <a:lstStyle/>
          <a:p>
            <a:pPr marL="109537" lvl="2" indent="0">
              <a:buClr>
                <a:srgbClr val="A04DA3"/>
              </a:buClr>
              <a:buNone/>
            </a:pPr>
            <a:r>
              <a:rPr lang="en-US" altLang="zh-CN" b="1" dirty="0" smtClean="0">
                <a:solidFill>
                  <a:schemeClr val="accent6">
                    <a:lumMod val="50000"/>
                  </a:schemeClr>
                </a:solidFill>
                <a:latin typeface="+mn-ea"/>
              </a:rPr>
              <a:t>2.  </a:t>
            </a:r>
            <a:r>
              <a:rPr lang="zh-CN" altLang="en-US" b="1" dirty="0" smtClean="0">
                <a:solidFill>
                  <a:schemeClr val="accent6">
                    <a:lumMod val="50000"/>
                  </a:schemeClr>
                </a:solidFill>
                <a:latin typeface="+mn-ea"/>
              </a:rPr>
              <a:t>网络流量异常检测的研究</a:t>
            </a:r>
            <a:r>
              <a:rPr lang="zh-CN" altLang="en-US" b="1" dirty="0">
                <a:solidFill>
                  <a:schemeClr val="accent6">
                    <a:lumMod val="50000"/>
                  </a:schemeClr>
                </a:solidFill>
                <a:latin typeface="+mn-ea"/>
              </a:rPr>
              <a:t>意义</a:t>
            </a:r>
            <a:endParaRPr lang="en-US" altLang="zh-CN" b="1" dirty="0">
              <a:solidFill>
                <a:schemeClr val="accent6">
                  <a:lumMod val="50000"/>
                </a:schemeClr>
              </a:solidFill>
              <a:latin typeface="+mn-ea"/>
            </a:endParaRPr>
          </a:p>
          <a:p>
            <a:pPr marL="365125" lvl="1" indent="-255588">
              <a:buClr>
                <a:srgbClr val="A04DA3"/>
              </a:buClr>
              <a:buFont typeface="Georgia" panose="02040502050405020303" pitchFamily="18" charset="0"/>
              <a:buChar char="•"/>
            </a:pPr>
            <a:r>
              <a:rPr lang="en-US" altLang="zh-CN" sz="1800" dirty="0">
                <a:solidFill>
                  <a:schemeClr val="tx1"/>
                </a:solidFill>
              </a:rPr>
              <a:t>ISP/</a:t>
            </a:r>
            <a:r>
              <a:rPr lang="zh-CN" altLang="en-US" sz="1800" dirty="0">
                <a:solidFill>
                  <a:schemeClr val="tx1"/>
                </a:solidFill>
              </a:rPr>
              <a:t>云商</a:t>
            </a:r>
            <a:r>
              <a:rPr lang="en-US" altLang="zh-CN" sz="1800" dirty="0">
                <a:solidFill>
                  <a:schemeClr val="tx1"/>
                </a:solidFill>
              </a:rPr>
              <a:t>/</a:t>
            </a:r>
            <a:r>
              <a:rPr lang="zh-CN" altLang="en-US" sz="1800" dirty="0">
                <a:solidFill>
                  <a:schemeClr val="tx1"/>
                </a:solidFill>
              </a:rPr>
              <a:t>边缘网管理部门需要</a:t>
            </a:r>
            <a:r>
              <a:rPr lang="zh-CN" altLang="en-US" sz="1800" b="1" i="1" dirty="0">
                <a:solidFill>
                  <a:schemeClr val="tx1"/>
                </a:solidFill>
              </a:rPr>
              <a:t>保障网络安全运行</a:t>
            </a:r>
            <a:r>
              <a:rPr lang="zh-CN" altLang="en-US" sz="1800" dirty="0">
                <a:solidFill>
                  <a:schemeClr val="tx1"/>
                </a:solidFill>
              </a:rPr>
              <a:t>，对网络异常检测有实际需求</a:t>
            </a:r>
            <a:endParaRPr lang="en-US" altLang="zh-CN" sz="1800" dirty="0">
              <a:solidFill>
                <a:schemeClr val="tx1"/>
              </a:solidFill>
            </a:endParaRPr>
          </a:p>
          <a:p>
            <a:pPr marL="365125" lvl="1" indent="-255588">
              <a:buClr>
                <a:srgbClr val="A04DA3"/>
              </a:buClr>
              <a:buFont typeface="Georgia" panose="02040502050405020303" pitchFamily="18" charset="0"/>
              <a:buChar char="•"/>
            </a:pPr>
            <a:r>
              <a:rPr lang="zh-CN" altLang="en-US" sz="1800" dirty="0">
                <a:solidFill>
                  <a:schemeClr val="tx1"/>
                </a:solidFill>
              </a:rPr>
              <a:t>研究可以适用于</a:t>
            </a:r>
            <a:r>
              <a:rPr lang="zh-CN" altLang="en-US" sz="1800" b="1" i="1" dirty="0">
                <a:solidFill>
                  <a:schemeClr val="tx1"/>
                </a:solidFill>
              </a:rPr>
              <a:t>分布式计算框架</a:t>
            </a:r>
            <a:r>
              <a:rPr lang="zh-CN" altLang="en-US" sz="1800" dirty="0">
                <a:solidFill>
                  <a:schemeClr val="tx1"/>
                </a:solidFill>
              </a:rPr>
              <a:t>的网络流量异常检测技术对</a:t>
            </a:r>
            <a:r>
              <a:rPr lang="zh-CN" altLang="en-US" sz="1800" b="1" i="1" dirty="0">
                <a:solidFill>
                  <a:schemeClr val="tx1"/>
                </a:solidFill>
              </a:rPr>
              <a:t>提高检测能力</a:t>
            </a:r>
            <a:r>
              <a:rPr lang="zh-CN" altLang="en-US" sz="1800" dirty="0">
                <a:solidFill>
                  <a:schemeClr val="tx1"/>
                </a:solidFill>
              </a:rPr>
              <a:t>具有重要意义</a:t>
            </a:r>
            <a:endParaRPr lang="en-US" altLang="zh-CN" sz="1800" dirty="0">
              <a:solidFill>
                <a:schemeClr val="tx1"/>
              </a:solidFill>
            </a:endParaRPr>
          </a:p>
          <a:p>
            <a:pPr marL="365125" lvl="1" indent="-255588">
              <a:buClr>
                <a:srgbClr val="A04DA3"/>
              </a:buClr>
              <a:buFont typeface="Georgia" panose="02040502050405020303" pitchFamily="18" charset="0"/>
              <a:buChar char="•"/>
            </a:pPr>
            <a:r>
              <a:rPr lang="zh-CN" altLang="en-US" sz="1800" dirty="0">
                <a:solidFill>
                  <a:schemeClr val="tx1"/>
                </a:solidFill>
              </a:rPr>
              <a:t>研究可以适用于</a:t>
            </a:r>
            <a:r>
              <a:rPr lang="zh-CN" altLang="en-US" sz="1800" b="1" i="1" dirty="0">
                <a:solidFill>
                  <a:schemeClr val="tx1"/>
                </a:solidFill>
              </a:rPr>
              <a:t>网络新特点</a:t>
            </a:r>
            <a:r>
              <a:rPr lang="zh-CN" altLang="en-US" sz="1800" dirty="0">
                <a:solidFill>
                  <a:schemeClr val="tx1"/>
                </a:solidFill>
              </a:rPr>
              <a:t>的异常检测方法对</a:t>
            </a:r>
            <a:r>
              <a:rPr lang="zh-CN" altLang="en-US" sz="1800" b="1" i="1" dirty="0">
                <a:solidFill>
                  <a:schemeClr val="tx1"/>
                </a:solidFill>
              </a:rPr>
              <a:t>提高检测效率</a:t>
            </a:r>
            <a:r>
              <a:rPr lang="zh-CN" altLang="en-US" sz="1800" dirty="0">
                <a:solidFill>
                  <a:schemeClr val="tx1"/>
                </a:solidFill>
              </a:rPr>
              <a:t>具有重要</a:t>
            </a:r>
            <a:r>
              <a:rPr lang="zh-CN" altLang="en-US" sz="1800" dirty="0" smtClean="0">
                <a:solidFill>
                  <a:schemeClr val="tx1"/>
                </a:solidFill>
              </a:rPr>
              <a:t>意义</a:t>
            </a:r>
            <a:endParaRPr lang="en-US" altLang="zh-CN" sz="1800" dirty="0" smtClean="0">
              <a:solidFill>
                <a:schemeClr val="tx1"/>
              </a:solidFill>
            </a:endParaRPr>
          </a:p>
          <a:p>
            <a:pPr marL="109537" lvl="2" indent="0">
              <a:buClr>
                <a:srgbClr val="A04DA3"/>
              </a:buClr>
              <a:buNone/>
            </a:pPr>
            <a:r>
              <a:rPr lang="en-US" altLang="zh-CN" b="1" dirty="0" smtClean="0">
                <a:solidFill>
                  <a:schemeClr val="accent6">
                    <a:lumMod val="50000"/>
                  </a:schemeClr>
                </a:solidFill>
                <a:latin typeface="+mn-ea"/>
              </a:rPr>
              <a:t>3.  </a:t>
            </a:r>
            <a:r>
              <a:rPr lang="zh-CN" altLang="en-US" b="1" dirty="0" smtClean="0">
                <a:solidFill>
                  <a:schemeClr val="accent6">
                    <a:lumMod val="50000"/>
                  </a:schemeClr>
                </a:solidFill>
                <a:latin typeface="+mn-ea"/>
              </a:rPr>
              <a:t>研究</a:t>
            </a:r>
            <a:r>
              <a:rPr lang="zh-CN" altLang="en-US" b="1" dirty="0">
                <a:solidFill>
                  <a:schemeClr val="accent6">
                    <a:lumMod val="50000"/>
                  </a:schemeClr>
                </a:solidFill>
                <a:latin typeface="+mn-ea"/>
              </a:rPr>
              <a:t>方向</a:t>
            </a:r>
            <a:endParaRPr lang="en-US" altLang="zh-CN" b="1" dirty="0">
              <a:solidFill>
                <a:schemeClr val="accent6">
                  <a:lumMod val="50000"/>
                </a:schemeClr>
              </a:solidFill>
              <a:latin typeface="+mn-ea"/>
            </a:endParaRPr>
          </a:p>
          <a:p>
            <a:pPr marL="109537" lvl="2" indent="0">
              <a:buClr>
                <a:srgbClr val="A04DA3"/>
              </a:buClr>
              <a:buNone/>
            </a:pPr>
            <a:r>
              <a:rPr lang="zh-CN" altLang="en-US" sz="2000" b="1" dirty="0">
                <a:solidFill>
                  <a:srgbClr val="002060"/>
                </a:solidFill>
              </a:rPr>
              <a:t>研究目标</a:t>
            </a:r>
            <a:endParaRPr lang="en-US" altLang="zh-CN" sz="2000" b="1" dirty="0">
              <a:solidFill>
                <a:srgbClr val="002060"/>
              </a:solidFill>
            </a:endParaRPr>
          </a:p>
          <a:p>
            <a:pPr marL="365125" lvl="1" indent="-255588">
              <a:buClr>
                <a:srgbClr val="A04DA3"/>
              </a:buClr>
              <a:buFont typeface="Georgia" panose="02040502050405020303" pitchFamily="18" charset="0"/>
              <a:buChar char="•"/>
            </a:pPr>
            <a:r>
              <a:rPr lang="zh-CN" altLang="en-US" sz="1800" dirty="0">
                <a:solidFill>
                  <a:schemeClr val="tx1"/>
                </a:solidFill>
              </a:rPr>
              <a:t>提高网络层流量异常检测能力和性能</a:t>
            </a:r>
            <a:endParaRPr lang="en-US" altLang="zh-CN" sz="1800" dirty="0">
              <a:solidFill>
                <a:schemeClr val="tx1"/>
              </a:solidFill>
            </a:endParaRPr>
          </a:p>
          <a:p>
            <a:pPr marL="365125" lvl="1" indent="-255588">
              <a:buClr>
                <a:srgbClr val="A04DA3"/>
              </a:buClr>
              <a:buFont typeface="Georgia" panose="02040502050405020303" pitchFamily="18" charset="0"/>
              <a:buChar char="•"/>
            </a:pPr>
            <a:r>
              <a:rPr lang="zh-CN" altLang="en-US" sz="1800" dirty="0" smtClean="0">
                <a:solidFill>
                  <a:schemeClr val="tx1"/>
                </a:solidFill>
              </a:rPr>
              <a:t>研究应对</a:t>
            </a:r>
            <a:r>
              <a:rPr lang="zh-CN" altLang="en-US" sz="1800" dirty="0">
                <a:solidFill>
                  <a:schemeClr val="tx1"/>
                </a:solidFill>
              </a:rPr>
              <a:t>网络新特点的异常检测技术</a:t>
            </a:r>
            <a:endParaRPr lang="en-US" altLang="zh-CN" sz="1800" dirty="0">
              <a:solidFill>
                <a:schemeClr val="tx1"/>
              </a:solidFill>
            </a:endParaRPr>
          </a:p>
          <a:p>
            <a:pPr marL="109537" lvl="2" indent="0">
              <a:buClr>
                <a:srgbClr val="A04DA3"/>
              </a:buClr>
              <a:buNone/>
            </a:pPr>
            <a:r>
              <a:rPr lang="zh-CN" altLang="en-US" sz="2000" b="1" dirty="0">
                <a:solidFill>
                  <a:srgbClr val="002060"/>
                </a:solidFill>
              </a:rPr>
              <a:t>研究技术路线</a:t>
            </a:r>
            <a:endParaRPr lang="en-US" altLang="zh-CN" sz="2000" b="1" dirty="0">
              <a:solidFill>
                <a:srgbClr val="002060"/>
              </a:solidFill>
            </a:endParaRPr>
          </a:p>
          <a:p>
            <a:pPr marL="365125" lvl="1" indent="-255588">
              <a:buClr>
                <a:srgbClr val="A04DA3"/>
              </a:buClr>
              <a:buFont typeface="Georgia" panose="02040502050405020303" pitchFamily="18" charset="0"/>
              <a:buChar char="•"/>
            </a:pPr>
            <a:r>
              <a:rPr lang="zh-CN" altLang="en-US" sz="1800" dirty="0">
                <a:solidFill>
                  <a:schemeClr val="tx1"/>
                </a:solidFill>
              </a:rPr>
              <a:t>采用分布式</a:t>
            </a:r>
            <a:r>
              <a:rPr lang="zh-CN" altLang="en-US" sz="1800" dirty="0" smtClean="0">
                <a:solidFill>
                  <a:schemeClr val="tx1"/>
                </a:solidFill>
              </a:rPr>
              <a:t>计算技术保证海量</a:t>
            </a:r>
            <a:r>
              <a:rPr lang="zh-CN" altLang="en-US" sz="1800" dirty="0">
                <a:solidFill>
                  <a:schemeClr val="tx1"/>
                </a:solidFill>
              </a:rPr>
              <a:t>数据的存储、计算和</a:t>
            </a:r>
            <a:r>
              <a:rPr lang="zh-CN" altLang="en-US" sz="1800" dirty="0" smtClean="0">
                <a:solidFill>
                  <a:schemeClr val="tx1"/>
                </a:solidFill>
              </a:rPr>
              <a:t>分析能力</a:t>
            </a:r>
            <a:endParaRPr lang="en-US" altLang="zh-CN" sz="1800" dirty="0">
              <a:solidFill>
                <a:schemeClr val="tx1"/>
              </a:solidFill>
            </a:endParaRPr>
          </a:p>
          <a:p>
            <a:pPr marL="365125" lvl="1" indent="-255588">
              <a:buClr>
                <a:srgbClr val="A04DA3"/>
              </a:buClr>
              <a:buFont typeface="Georgia" panose="02040502050405020303" pitchFamily="18" charset="0"/>
              <a:buChar char="•"/>
            </a:pPr>
            <a:r>
              <a:rPr lang="zh-CN" altLang="en-US" sz="1800" dirty="0">
                <a:solidFill>
                  <a:schemeClr val="tx1"/>
                </a:solidFill>
              </a:rPr>
              <a:t>基于流</a:t>
            </a:r>
            <a:r>
              <a:rPr lang="zh-CN" altLang="en-US" sz="1800" dirty="0" smtClean="0">
                <a:solidFill>
                  <a:schemeClr val="tx1"/>
                </a:solidFill>
              </a:rPr>
              <a:t>数据分析进行网络流量异常检测</a:t>
            </a:r>
            <a:endParaRPr lang="en-US" altLang="zh-CN" sz="1800" dirty="0">
              <a:solidFill>
                <a:schemeClr val="tx1"/>
              </a:solidFill>
            </a:endParaRPr>
          </a:p>
          <a:p>
            <a:pPr marL="109537" lvl="1" indent="0">
              <a:buClr>
                <a:srgbClr val="A04DA3"/>
              </a:buClr>
              <a:buNone/>
            </a:pPr>
            <a:endParaRPr lang="zh-CN" altLang="en-US" dirty="0"/>
          </a:p>
        </p:txBody>
      </p:sp>
    </p:spTree>
    <p:extLst>
      <p:ext uri="{BB962C8B-B14F-4D97-AF65-F5344CB8AC3E}">
        <p14:creationId xmlns:p14="http://schemas.microsoft.com/office/powerpoint/2010/main" val="384555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sz="quarter" idx="13"/>
          </p:nvPr>
        </p:nvSpPr>
        <p:spPr>
          <a:xfrm>
            <a:off x="1043608" y="1850939"/>
            <a:ext cx="6547298" cy="485969"/>
          </a:xfrm>
        </p:spPr>
        <p:txBody>
          <a:bodyPr rtlCol="0">
            <a:noAutofit/>
          </a:bodyPr>
          <a:lstStyle/>
          <a:p>
            <a:pPr>
              <a:defRPr/>
            </a:pPr>
            <a:r>
              <a:rPr lang="zh-CN" altLang="en-US" b="1" dirty="0">
                <a:solidFill>
                  <a:schemeClr val="accent6">
                    <a:lumMod val="50000"/>
                  </a:schemeClr>
                </a:solidFill>
              </a:rPr>
              <a:t>基于</a:t>
            </a:r>
            <a:r>
              <a:rPr lang="en-US" altLang="zh-CN" b="1" dirty="0">
                <a:solidFill>
                  <a:schemeClr val="accent6">
                    <a:lumMod val="50000"/>
                  </a:schemeClr>
                </a:solidFill>
              </a:rPr>
              <a:t>DTE</a:t>
            </a:r>
            <a:r>
              <a:rPr lang="zh-CN" altLang="en-US" b="1" dirty="0" smtClean="0">
                <a:solidFill>
                  <a:schemeClr val="accent6">
                    <a:lumMod val="50000"/>
                  </a:schemeClr>
                </a:solidFill>
              </a:rPr>
              <a:t>的常用异常</a:t>
            </a:r>
            <a:r>
              <a:rPr lang="zh-CN" altLang="en-US" b="1" dirty="0">
                <a:solidFill>
                  <a:schemeClr val="accent6">
                    <a:lumMod val="50000"/>
                  </a:schemeClr>
                </a:solidFill>
              </a:rPr>
              <a:t>分类</a:t>
            </a:r>
            <a:endParaRPr lang="en-US" altLang="zh-CN" b="1" dirty="0">
              <a:solidFill>
                <a:schemeClr val="accent6">
                  <a:lumMod val="50000"/>
                </a:schemeClr>
              </a:solidFill>
            </a:endParaRPr>
          </a:p>
        </p:txBody>
      </p:sp>
      <p:grpSp>
        <p:nvGrpSpPr>
          <p:cNvPr id="6" name="组合 5"/>
          <p:cNvGrpSpPr/>
          <p:nvPr/>
        </p:nvGrpSpPr>
        <p:grpSpPr>
          <a:xfrm>
            <a:off x="1042731" y="2601657"/>
            <a:ext cx="7197016" cy="3850484"/>
            <a:chOff x="271252" y="2602852"/>
            <a:chExt cx="7197016" cy="3850484"/>
          </a:xfrm>
        </p:grpSpPr>
        <p:pic>
          <p:nvPicPr>
            <p:cNvPr id="3" name="图片 2"/>
            <p:cNvPicPr>
              <a:picLocks noChangeAspect="1"/>
            </p:cNvPicPr>
            <p:nvPr/>
          </p:nvPicPr>
          <p:blipFill>
            <a:blip r:embed="rId3"/>
            <a:stretch>
              <a:fillRect/>
            </a:stretch>
          </p:blipFill>
          <p:spPr>
            <a:xfrm>
              <a:off x="271252" y="2602854"/>
              <a:ext cx="7197016" cy="3850482"/>
            </a:xfrm>
            <a:prstGeom prst="rect">
              <a:avLst/>
            </a:prstGeom>
          </p:spPr>
        </p:pic>
        <p:sp>
          <p:nvSpPr>
            <p:cNvPr id="15" name="矩形 14"/>
            <p:cNvSpPr/>
            <p:nvPr/>
          </p:nvSpPr>
          <p:spPr>
            <a:xfrm>
              <a:off x="5508104" y="2602852"/>
              <a:ext cx="1907069" cy="385048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9" name="标题 1"/>
          <p:cNvSpPr>
            <a:spLocks noGrp="1"/>
          </p:cNvSpPr>
          <p:nvPr>
            <p:ph type="title"/>
          </p:nvPr>
        </p:nvSpPr>
        <p:spPr>
          <a:xfrm>
            <a:off x="511362" y="519390"/>
            <a:ext cx="8229600" cy="1066800"/>
          </a:xfrm>
        </p:spPr>
        <p:txBody>
          <a:bodyPr/>
          <a:lstStyle/>
          <a:p>
            <a:pPr algn="ctr"/>
            <a:r>
              <a:rPr lang="en-US" altLang="zh-CN" b="1" dirty="0" smtClean="0">
                <a:solidFill>
                  <a:schemeClr val="accent6">
                    <a:lumMod val="50000"/>
                  </a:schemeClr>
                </a:solidFill>
              </a:rPr>
              <a:t>4.3 </a:t>
            </a:r>
            <a:r>
              <a:rPr lang="zh-CN" altLang="en-US" b="1" dirty="0" smtClean="0">
                <a:solidFill>
                  <a:schemeClr val="accent6">
                    <a:lumMod val="50000"/>
                  </a:schemeClr>
                </a:solidFill>
              </a:rPr>
              <a:t>基于</a:t>
            </a:r>
            <a:r>
              <a:rPr lang="en-US" altLang="zh-CN" b="1" dirty="0" smtClean="0">
                <a:solidFill>
                  <a:schemeClr val="accent6">
                    <a:lumMod val="50000"/>
                  </a:schemeClr>
                </a:solidFill>
              </a:rPr>
              <a:t>DTE</a:t>
            </a:r>
            <a:r>
              <a:rPr lang="zh-CN" altLang="en-US" b="1" dirty="0" smtClean="0">
                <a:solidFill>
                  <a:schemeClr val="accent6">
                    <a:lumMod val="50000"/>
                  </a:schemeClr>
                </a:solidFill>
              </a:rPr>
              <a:t>流量异常分类方法</a:t>
            </a:r>
            <a:endParaRPr lang="en-US" altLang="zh-CN" b="1" dirty="0">
              <a:solidFill>
                <a:schemeClr val="accent6">
                  <a:lumMod val="50000"/>
                </a:schemeClr>
              </a:solidFill>
            </a:endParaRPr>
          </a:p>
        </p:txBody>
      </p:sp>
      <p:sp>
        <p:nvSpPr>
          <p:cNvPr id="8" name="矩形 7"/>
          <p:cNvSpPr/>
          <p:nvPr/>
        </p:nvSpPr>
        <p:spPr>
          <a:xfrm>
            <a:off x="1042732" y="3140968"/>
            <a:ext cx="7197016" cy="1008112"/>
          </a:xfrm>
          <a:prstGeom prst="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1340427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912168"/>
            <a:ext cx="8229600" cy="1066800"/>
          </a:xfrm>
        </p:spPr>
        <p:txBody>
          <a:bodyPr/>
          <a:lstStyle/>
          <a:p>
            <a:pPr algn="ctr"/>
            <a:r>
              <a:rPr lang="zh-CN" altLang="en-US" b="1" dirty="0">
                <a:solidFill>
                  <a:schemeClr val="accent6">
                    <a:lumMod val="50000"/>
                  </a:schemeClr>
                </a:solidFill>
              </a:rPr>
              <a:t>四、</a:t>
            </a:r>
            <a:r>
              <a:rPr lang="en-US" altLang="zh-CN" b="1" dirty="0">
                <a:solidFill>
                  <a:schemeClr val="accent6">
                    <a:lumMod val="50000"/>
                  </a:schemeClr>
                </a:solidFill>
              </a:rPr>
              <a:t>DTE</a:t>
            </a:r>
            <a:r>
              <a:rPr lang="zh-CN" altLang="en-US" b="1" dirty="0">
                <a:solidFill>
                  <a:schemeClr val="accent6">
                    <a:lumMod val="50000"/>
                  </a:schemeClr>
                </a:solidFill>
              </a:rPr>
              <a:t>及其流量异常检测方法</a:t>
            </a:r>
            <a:endParaRPr lang="en-US" altLang="zh-CN" b="1" dirty="0">
              <a:solidFill>
                <a:schemeClr val="accent6">
                  <a:lumMod val="50000"/>
                </a:schemeClr>
              </a:solidFill>
            </a:endParaRPr>
          </a:p>
        </p:txBody>
      </p:sp>
      <p:sp>
        <p:nvSpPr>
          <p:cNvPr id="5" name="内容占位符 2"/>
          <p:cNvSpPr>
            <a:spLocks noGrp="1"/>
          </p:cNvSpPr>
          <p:nvPr>
            <p:ph sz="quarter" idx="13"/>
          </p:nvPr>
        </p:nvSpPr>
        <p:spPr/>
        <p:txBody>
          <a:bodyPr>
            <a:normAutofit/>
          </a:bodyPr>
          <a:lstStyle/>
          <a:p>
            <a:pPr marL="566737" indent="-457200">
              <a:buFont typeface="+mj-lt"/>
              <a:buAutoNum type="arabicPeriod"/>
              <a:defRPr/>
            </a:pPr>
            <a:r>
              <a:rPr lang="zh-CN" altLang="en-US" dirty="0">
                <a:solidFill>
                  <a:schemeClr val="accent6">
                    <a:lumMod val="50000"/>
                  </a:schemeClr>
                </a:solidFill>
              </a:rPr>
              <a:t>研究背景</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双</a:t>
            </a:r>
            <a:r>
              <a:rPr lang="zh-CN" altLang="en-US" dirty="0" smtClean="0">
                <a:solidFill>
                  <a:schemeClr val="accent6">
                    <a:lumMod val="50000"/>
                  </a:schemeClr>
                </a:solidFill>
              </a:rPr>
              <a:t>参数</a:t>
            </a:r>
            <a:r>
              <a:rPr lang="en-US" altLang="zh-CN" dirty="0" err="1" smtClean="0">
                <a:solidFill>
                  <a:schemeClr val="accent6">
                    <a:lumMod val="50000"/>
                  </a:schemeClr>
                </a:solidFill>
              </a:rPr>
              <a:t>Tsallis</a:t>
            </a:r>
            <a:r>
              <a:rPr lang="zh-CN" altLang="en-US" dirty="0">
                <a:solidFill>
                  <a:schemeClr val="accent6">
                    <a:lumMod val="50000"/>
                  </a:schemeClr>
                </a:solidFill>
              </a:rPr>
              <a:t>熵（</a:t>
            </a:r>
            <a:r>
              <a:rPr lang="en-US" altLang="zh-CN" dirty="0">
                <a:solidFill>
                  <a:schemeClr val="accent6">
                    <a:lumMod val="50000"/>
                  </a:schemeClr>
                </a:solidFill>
              </a:rPr>
              <a:t>DTE</a:t>
            </a:r>
            <a:r>
              <a:rPr lang="zh-CN" altLang="en-US" dirty="0">
                <a:solidFill>
                  <a:schemeClr val="accent6">
                    <a:lumMod val="50000"/>
                  </a:schemeClr>
                </a:solidFill>
              </a:rPr>
              <a:t>）</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基于</a:t>
            </a:r>
            <a:r>
              <a:rPr lang="en-US" altLang="zh-CN" dirty="0">
                <a:solidFill>
                  <a:schemeClr val="accent6">
                    <a:lumMod val="50000"/>
                  </a:schemeClr>
                </a:solidFill>
              </a:rPr>
              <a:t>DTE</a:t>
            </a:r>
            <a:r>
              <a:rPr lang="zh-CN" altLang="en-US" dirty="0">
                <a:solidFill>
                  <a:schemeClr val="accent6">
                    <a:lumMod val="50000"/>
                  </a:schemeClr>
                </a:solidFill>
              </a:rPr>
              <a:t>的流量异常检测方法</a:t>
            </a:r>
            <a:endParaRPr lang="en-US" altLang="zh-CN" dirty="0">
              <a:solidFill>
                <a:schemeClr val="accent6">
                  <a:lumMod val="50000"/>
                </a:schemeClr>
              </a:solidFill>
            </a:endParaRPr>
          </a:p>
          <a:p>
            <a:pPr marL="566737" indent="-457200">
              <a:buFont typeface="+mj-lt"/>
              <a:buAutoNum type="arabicPeriod"/>
              <a:defRPr/>
            </a:pPr>
            <a:r>
              <a:rPr lang="zh-CN" altLang="en-US" dirty="0" smtClean="0">
                <a:solidFill>
                  <a:srgbClr val="FF0000"/>
                </a:solidFill>
              </a:rPr>
              <a:t>基于</a:t>
            </a:r>
            <a:r>
              <a:rPr lang="en-US" altLang="zh-CN" dirty="0">
                <a:solidFill>
                  <a:srgbClr val="FF0000"/>
                </a:solidFill>
              </a:rPr>
              <a:t>Hadoop</a:t>
            </a:r>
            <a:r>
              <a:rPr lang="zh-CN" altLang="en-US" dirty="0" smtClean="0">
                <a:solidFill>
                  <a:srgbClr val="FF0000"/>
                </a:solidFill>
              </a:rPr>
              <a:t>的</a:t>
            </a:r>
            <a:r>
              <a:rPr lang="en-US" altLang="zh-CN" dirty="0" smtClean="0">
                <a:solidFill>
                  <a:srgbClr val="FF0000"/>
                </a:solidFill>
              </a:rPr>
              <a:t>DTE</a:t>
            </a:r>
            <a:r>
              <a:rPr lang="zh-CN" altLang="en-US" dirty="0">
                <a:solidFill>
                  <a:srgbClr val="FF0000"/>
                </a:solidFill>
              </a:rPr>
              <a:t>计算</a:t>
            </a:r>
            <a:endParaRPr lang="en-US" altLang="zh-CN" dirty="0">
              <a:solidFill>
                <a:srgbClr val="FF0000"/>
              </a:solidFill>
            </a:endParaRPr>
          </a:p>
          <a:p>
            <a:pPr marL="566737" indent="-457200">
              <a:buFont typeface="+mj-lt"/>
              <a:buAutoNum type="arabicPeriod"/>
              <a:defRPr/>
            </a:pPr>
            <a:r>
              <a:rPr lang="zh-CN" altLang="en-US" dirty="0">
                <a:solidFill>
                  <a:schemeClr val="accent6">
                    <a:lumMod val="50000"/>
                  </a:schemeClr>
                </a:solidFill>
              </a:rPr>
              <a:t>基于</a:t>
            </a:r>
            <a:r>
              <a:rPr lang="en-US" altLang="zh-CN" dirty="0" smtClean="0">
                <a:solidFill>
                  <a:schemeClr val="accent6">
                    <a:lumMod val="50000"/>
                  </a:schemeClr>
                </a:solidFill>
              </a:rPr>
              <a:t>DTE</a:t>
            </a:r>
            <a:r>
              <a:rPr lang="zh-CN" altLang="en-US" dirty="0" smtClean="0">
                <a:solidFill>
                  <a:schemeClr val="accent6">
                    <a:lumMod val="50000"/>
                  </a:schemeClr>
                </a:solidFill>
              </a:rPr>
              <a:t>的流量异常检测方法评估</a:t>
            </a:r>
            <a:endParaRPr lang="en-US" altLang="zh-CN" dirty="0">
              <a:solidFill>
                <a:schemeClr val="accent6">
                  <a:lumMod val="50000"/>
                </a:schemeClr>
              </a:solidFill>
            </a:endParaRPr>
          </a:p>
        </p:txBody>
      </p:sp>
      <p:sp>
        <p:nvSpPr>
          <p:cNvPr id="4" name="文本框 3"/>
          <p:cNvSpPr txBox="1"/>
          <p:nvPr/>
        </p:nvSpPr>
        <p:spPr>
          <a:xfrm>
            <a:off x="1650269" y="5717660"/>
            <a:ext cx="5842992" cy="461665"/>
          </a:xfrm>
          <a:prstGeom prst="rect">
            <a:avLst/>
          </a:prstGeom>
          <a:noFill/>
        </p:spPr>
        <p:txBody>
          <a:bodyPr wrap="square" rtlCol="0">
            <a:spAutoFit/>
          </a:bodyPr>
          <a:lstStyle/>
          <a:p>
            <a:pPr marL="87312" indent="-255588" eaLnBrk="0" hangingPunct="0">
              <a:spcBef>
                <a:spcPts val="300"/>
              </a:spcBef>
              <a:buClr>
                <a:srgbClr val="A04DA3"/>
              </a:buClr>
              <a:buFont typeface="Georgia" panose="02040502050405020303" pitchFamily="18" charset="0"/>
              <a:buChar char="•"/>
              <a:defRPr/>
            </a:pPr>
            <a:r>
              <a:rPr lang="en-US" altLang="zh-CN" sz="2400" b="1" dirty="0" err="1">
                <a:solidFill>
                  <a:schemeClr val="bg1">
                    <a:lumMod val="50000"/>
                  </a:schemeClr>
                </a:solidFill>
                <a:latin typeface="+mn-lt"/>
                <a:ea typeface="+mn-ea"/>
              </a:rPr>
              <a:t>SecureComm</a:t>
            </a:r>
            <a:r>
              <a:rPr lang="en-US" altLang="zh-CN" sz="2400" b="1" dirty="0">
                <a:solidFill>
                  <a:schemeClr val="bg1">
                    <a:lumMod val="50000"/>
                  </a:schemeClr>
                </a:solidFill>
                <a:latin typeface="+mn-lt"/>
                <a:ea typeface="+mn-ea"/>
              </a:rPr>
              <a:t> 2015   Full Paper</a:t>
            </a:r>
            <a:endParaRPr lang="zh-CN" altLang="en-US" sz="2400" b="1" dirty="0">
              <a:solidFill>
                <a:schemeClr val="bg1">
                  <a:lumMod val="50000"/>
                </a:schemeClr>
              </a:solidFill>
              <a:latin typeface="+mn-lt"/>
              <a:ea typeface="+mn-ea"/>
            </a:endParaRPr>
          </a:p>
        </p:txBody>
      </p:sp>
    </p:spTree>
    <p:extLst>
      <p:ext uri="{BB962C8B-B14F-4D97-AF65-F5344CB8AC3E}">
        <p14:creationId xmlns:p14="http://schemas.microsoft.com/office/powerpoint/2010/main" val="29830218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412029" y="2911108"/>
            <a:ext cx="2558336" cy="1545385"/>
          </a:xfrm>
        </p:spPr>
        <p:txBody>
          <a:bodyPr>
            <a:noAutofit/>
          </a:bodyPr>
          <a:lstStyle/>
          <a:p>
            <a:r>
              <a:rPr lang="zh-CN" altLang="en-US" sz="2400" b="1" dirty="0">
                <a:solidFill>
                  <a:schemeClr val="accent6">
                    <a:lumMod val="50000"/>
                  </a:schemeClr>
                </a:solidFill>
                <a:latin typeface="+mn-ea"/>
              </a:rPr>
              <a:t>熵值</a:t>
            </a:r>
            <a:r>
              <a:rPr lang="zh-CN" altLang="en-US" sz="2400" b="1" dirty="0" smtClean="0">
                <a:solidFill>
                  <a:schemeClr val="accent6">
                    <a:lumMod val="50000"/>
                  </a:schemeClr>
                </a:solidFill>
                <a:latin typeface="+mn-ea"/>
              </a:rPr>
              <a:t>计算</a:t>
            </a:r>
            <a:endParaRPr lang="en-US" altLang="zh-CN" sz="2400" b="1" dirty="0" smtClean="0">
              <a:solidFill>
                <a:schemeClr val="accent6">
                  <a:lumMod val="50000"/>
                </a:schemeClr>
              </a:solidFill>
              <a:latin typeface="+mn-ea"/>
            </a:endParaRPr>
          </a:p>
          <a:p>
            <a:endParaRPr lang="en-US" altLang="zh-CN" sz="2100" dirty="0"/>
          </a:p>
          <a:p>
            <a:r>
              <a:rPr lang="zh-CN" altLang="en-US" sz="2100" dirty="0" smtClean="0"/>
              <a:t>一轮</a:t>
            </a:r>
            <a:r>
              <a:rPr lang="en-US" altLang="zh-CN" sz="2100" dirty="0" err="1" smtClean="0"/>
              <a:t>MapR</a:t>
            </a:r>
            <a:r>
              <a:rPr lang="en-US" altLang="zh-CN" sz="2100" dirty="0" err="1"/>
              <a:t>educe</a:t>
            </a:r>
            <a:endParaRPr lang="en-US" altLang="zh-CN" sz="2100" dirty="0"/>
          </a:p>
          <a:p>
            <a:endParaRPr lang="en-US" altLang="zh-CN" sz="2100" dirty="0"/>
          </a:p>
        </p:txBody>
      </p:sp>
      <p:grpSp>
        <p:nvGrpSpPr>
          <p:cNvPr id="2" name="组合 1"/>
          <p:cNvGrpSpPr/>
          <p:nvPr/>
        </p:nvGrpSpPr>
        <p:grpSpPr>
          <a:xfrm>
            <a:off x="3354748" y="1895283"/>
            <a:ext cx="4961668" cy="4640096"/>
            <a:chOff x="2706676" y="1813240"/>
            <a:chExt cx="4517579" cy="4068800"/>
          </a:xfrm>
        </p:grpSpPr>
        <p:sp>
          <p:nvSpPr>
            <p:cNvPr id="9" name="矩形 8"/>
            <p:cNvSpPr/>
            <p:nvPr/>
          </p:nvSpPr>
          <p:spPr>
            <a:xfrm>
              <a:off x="4520902" y="1813240"/>
              <a:ext cx="695459"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流</a:t>
              </a:r>
              <a:endParaRPr lang="zh-CN" altLang="en-US" sz="1200" dirty="0"/>
            </a:p>
          </p:txBody>
        </p:sp>
        <p:sp>
          <p:nvSpPr>
            <p:cNvPr id="10" name="矩形 9"/>
            <p:cNvSpPr/>
            <p:nvPr/>
          </p:nvSpPr>
          <p:spPr>
            <a:xfrm>
              <a:off x="3527655" y="3188370"/>
              <a:ext cx="2684362"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初始流特征实例对</a:t>
              </a:r>
              <a:r>
                <a:rPr lang="zh-CN" altLang="en-US" sz="1200" dirty="0"/>
                <a:t>集</a:t>
              </a:r>
              <a:r>
                <a:rPr lang="zh-CN" altLang="en-US" sz="1200" dirty="0" smtClean="0"/>
                <a:t>：</a:t>
              </a:r>
              <a:r>
                <a:rPr lang="en-US" altLang="zh-CN" sz="1200" dirty="0" smtClean="0"/>
                <a:t>&lt;FFI , 1&gt;</a:t>
              </a:r>
              <a:endParaRPr lang="zh-CN" altLang="en-US" sz="1200" dirty="0"/>
            </a:p>
          </p:txBody>
        </p:sp>
        <p:cxnSp>
          <p:nvCxnSpPr>
            <p:cNvPr id="11" name="直接箭头连接符 10"/>
            <p:cNvCxnSpPr>
              <a:stCxn id="9" idx="2"/>
              <a:endCxn id="10" idx="0"/>
            </p:cNvCxnSpPr>
            <p:nvPr/>
          </p:nvCxnSpPr>
          <p:spPr>
            <a:xfrm>
              <a:off x="4868632" y="2199607"/>
              <a:ext cx="1204" cy="98876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471490" y="2524013"/>
              <a:ext cx="1041579" cy="276999"/>
            </a:xfrm>
            <a:prstGeom prst="rect">
              <a:avLst/>
            </a:prstGeom>
            <a:noFill/>
          </p:spPr>
          <p:txBody>
            <a:bodyPr wrap="square" rtlCol="0">
              <a:spAutoFit/>
            </a:bodyPr>
            <a:lstStyle/>
            <a:p>
              <a:r>
                <a:rPr lang="zh-CN" altLang="en-US" sz="1200" dirty="0" smtClean="0"/>
                <a:t>选取流特征</a:t>
              </a:r>
              <a:endParaRPr lang="zh-CN" altLang="en-US" sz="1200" dirty="0"/>
            </a:p>
          </p:txBody>
        </p:sp>
        <p:sp>
          <p:nvSpPr>
            <p:cNvPr id="13" name="矩形 12"/>
            <p:cNvSpPr/>
            <p:nvPr/>
          </p:nvSpPr>
          <p:spPr>
            <a:xfrm>
              <a:off x="3649831" y="4350744"/>
              <a:ext cx="2439287"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最终流特征实例</a:t>
              </a:r>
              <a:r>
                <a:rPr lang="zh-CN" altLang="en-US" sz="1200" dirty="0"/>
                <a:t>对：</a:t>
              </a:r>
              <a:r>
                <a:rPr lang="en-US" altLang="zh-CN" sz="1200" dirty="0"/>
                <a:t>&lt;FFI , </a:t>
              </a:r>
              <a:r>
                <a:rPr lang="en-US" altLang="zh-CN" sz="1200" b="1" dirty="0" smtClean="0">
                  <a:solidFill>
                    <a:srgbClr val="C00000"/>
                  </a:solidFill>
                </a:rPr>
                <a:t>n</a:t>
              </a:r>
              <a:r>
                <a:rPr lang="en-US" altLang="zh-CN" sz="1200" dirty="0" smtClean="0"/>
                <a:t>&gt;</a:t>
              </a:r>
              <a:endParaRPr lang="zh-CN" altLang="en-US" sz="1200" dirty="0"/>
            </a:p>
          </p:txBody>
        </p:sp>
        <p:cxnSp>
          <p:nvCxnSpPr>
            <p:cNvPr id="14" name="直接箭头连接符 13"/>
            <p:cNvCxnSpPr>
              <a:stCxn id="10" idx="2"/>
              <a:endCxn id="13" idx="0"/>
            </p:cNvCxnSpPr>
            <p:nvPr/>
          </p:nvCxnSpPr>
          <p:spPr>
            <a:xfrm flipH="1">
              <a:off x="4869475" y="3574736"/>
              <a:ext cx="361" cy="77600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247203" y="3781301"/>
              <a:ext cx="1543856" cy="276999"/>
            </a:xfrm>
            <a:prstGeom prst="rect">
              <a:avLst/>
            </a:prstGeom>
            <a:noFill/>
          </p:spPr>
          <p:txBody>
            <a:bodyPr wrap="square" rtlCol="0">
              <a:spAutoFit/>
            </a:bodyPr>
            <a:lstStyle/>
            <a:p>
              <a:r>
                <a:rPr lang="zh-CN" altLang="en-US" sz="1200" dirty="0"/>
                <a:t>实例</a:t>
              </a:r>
              <a:r>
                <a:rPr lang="zh-CN" altLang="en-US" sz="1200" dirty="0" smtClean="0"/>
                <a:t>对“</a:t>
              </a:r>
              <a:r>
                <a:rPr lang="en-US" altLang="zh-CN" sz="1200" dirty="0" smtClean="0"/>
                <a:t>+</a:t>
              </a:r>
              <a:r>
                <a:rPr lang="zh-CN" altLang="en-US" sz="1200" dirty="0" smtClean="0"/>
                <a:t>”运算</a:t>
              </a:r>
              <a:endParaRPr lang="zh-CN" altLang="en-US" sz="1200" dirty="0"/>
            </a:p>
          </p:txBody>
        </p:sp>
        <p:sp>
          <p:nvSpPr>
            <p:cNvPr id="16" name="矩形 15"/>
            <p:cNvSpPr/>
            <p:nvPr/>
          </p:nvSpPr>
          <p:spPr>
            <a:xfrm>
              <a:off x="4261834" y="5495674"/>
              <a:ext cx="1215791"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熵</a:t>
              </a:r>
              <a:r>
                <a:rPr lang="en-US" altLang="zh-CN" sz="1200" dirty="0"/>
                <a:t>:</a:t>
              </a:r>
              <a:r>
                <a:rPr lang="en-US" altLang="zh-CN" sz="1200" dirty="0" smtClean="0"/>
                <a:t>DTE</a:t>
              </a:r>
              <a:endParaRPr lang="zh-CN" altLang="en-US" sz="1200" dirty="0"/>
            </a:p>
          </p:txBody>
        </p:sp>
        <p:cxnSp>
          <p:nvCxnSpPr>
            <p:cNvPr id="17" name="直接箭头连接符 16"/>
            <p:cNvCxnSpPr>
              <a:stCxn id="13" idx="2"/>
              <a:endCxn id="16" idx="0"/>
            </p:cNvCxnSpPr>
            <p:nvPr/>
          </p:nvCxnSpPr>
          <p:spPr>
            <a:xfrm>
              <a:off x="4869475" y="4737110"/>
              <a:ext cx="255" cy="75856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61693" y="4941676"/>
              <a:ext cx="905063" cy="276999"/>
            </a:xfrm>
            <a:prstGeom prst="rect">
              <a:avLst/>
            </a:prstGeom>
            <a:noFill/>
          </p:spPr>
          <p:txBody>
            <a:bodyPr wrap="square" rtlCol="0">
              <a:spAutoFit/>
            </a:bodyPr>
            <a:lstStyle/>
            <a:p>
              <a:r>
                <a:rPr lang="zh-CN" altLang="en-US" sz="1200" dirty="0" smtClean="0"/>
                <a:t>熵值计算</a:t>
              </a:r>
              <a:endParaRPr lang="zh-CN" altLang="en-US" sz="1200" dirty="0"/>
            </a:p>
          </p:txBody>
        </p:sp>
        <p:sp>
          <p:nvSpPr>
            <p:cNvPr id="22" name="文本框 21"/>
            <p:cNvSpPr txBox="1"/>
            <p:nvPr/>
          </p:nvSpPr>
          <p:spPr>
            <a:xfrm>
              <a:off x="2706676" y="3771852"/>
              <a:ext cx="943156" cy="276999"/>
            </a:xfrm>
            <a:prstGeom prst="rect">
              <a:avLst/>
            </a:prstGeom>
            <a:noFill/>
          </p:spPr>
          <p:txBody>
            <a:bodyPr wrap="square" rtlCol="0">
              <a:spAutoFit/>
            </a:bodyPr>
            <a:lstStyle/>
            <a:p>
              <a:r>
                <a:rPr lang="en-US" altLang="zh-CN" sz="1200" dirty="0" smtClean="0">
                  <a:solidFill>
                    <a:srgbClr val="C00000"/>
                  </a:solidFill>
                </a:rPr>
                <a:t>Reduce</a:t>
              </a:r>
              <a:endParaRPr lang="zh-CN" altLang="en-US" sz="1200" dirty="0">
                <a:solidFill>
                  <a:srgbClr val="C00000"/>
                </a:solidFill>
              </a:endParaRPr>
            </a:p>
          </p:txBody>
        </p:sp>
        <p:cxnSp>
          <p:nvCxnSpPr>
            <p:cNvPr id="24" name="直接箭头连接符 23"/>
            <p:cNvCxnSpPr>
              <a:stCxn id="9" idx="2"/>
              <a:endCxn id="35" idx="0"/>
            </p:cNvCxnSpPr>
            <p:nvPr/>
          </p:nvCxnSpPr>
          <p:spPr>
            <a:xfrm flipH="1">
              <a:off x="3039857" y="2199606"/>
              <a:ext cx="1828775" cy="3259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5" idx="2"/>
              <a:endCxn id="10" idx="0"/>
            </p:cNvCxnSpPr>
            <p:nvPr/>
          </p:nvCxnSpPr>
          <p:spPr>
            <a:xfrm>
              <a:off x="3039857" y="2802536"/>
              <a:ext cx="1829979" cy="3858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2"/>
              <a:endCxn id="22" idx="0"/>
            </p:cNvCxnSpPr>
            <p:nvPr/>
          </p:nvCxnSpPr>
          <p:spPr>
            <a:xfrm flipH="1">
              <a:off x="3178254" y="3574736"/>
              <a:ext cx="1691582" cy="19711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2" idx="2"/>
              <a:endCxn id="13" idx="0"/>
            </p:cNvCxnSpPr>
            <p:nvPr/>
          </p:nvCxnSpPr>
          <p:spPr>
            <a:xfrm>
              <a:off x="3178254" y="4048851"/>
              <a:ext cx="1691221" cy="3018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2"/>
              <a:endCxn id="36" idx="0"/>
            </p:cNvCxnSpPr>
            <p:nvPr/>
          </p:nvCxnSpPr>
          <p:spPr>
            <a:xfrm flipH="1">
              <a:off x="3594547" y="2199606"/>
              <a:ext cx="1274085" cy="3259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6" idx="2"/>
              <a:endCxn id="10" idx="0"/>
            </p:cNvCxnSpPr>
            <p:nvPr/>
          </p:nvCxnSpPr>
          <p:spPr>
            <a:xfrm>
              <a:off x="3594547" y="2802536"/>
              <a:ext cx="1275289" cy="3858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2" idx="0"/>
            </p:cNvCxnSpPr>
            <p:nvPr/>
          </p:nvCxnSpPr>
          <p:spPr>
            <a:xfrm flipH="1">
              <a:off x="3178254" y="3574735"/>
              <a:ext cx="1092326" cy="1971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2" idx="2"/>
              <a:endCxn id="16" idx="0"/>
            </p:cNvCxnSpPr>
            <p:nvPr/>
          </p:nvCxnSpPr>
          <p:spPr>
            <a:xfrm>
              <a:off x="3178254" y="4048851"/>
              <a:ext cx="1691476" cy="14468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706676" y="2525537"/>
              <a:ext cx="666361" cy="276999"/>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36" name="文本框 35"/>
            <p:cNvSpPr txBox="1"/>
            <p:nvPr/>
          </p:nvSpPr>
          <p:spPr>
            <a:xfrm>
              <a:off x="3261366" y="2525537"/>
              <a:ext cx="666361" cy="276999"/>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37" name="文本框 36"/>
            <p:cNvSpPr txBox="1"/>
            <p:nvPr/>
          </p:nvSpPr>
          <p:spPr>
            <a:xfrm>
              <a:off x="3860414" y="2525537"/>
              <a:ext cx="666361" cy="276999"/>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cxnSp>
          <p:nvCxnSpPr>
            <p:cNvPr id="38" name="直接箭头连接符 37"/>
            <p:cNvCxnSpPr>
              <a:stCxn id="9" idx="2"/>
              <a:endCxn id="37" idx="0"/>
            </p:cNvCxnSpPr>
            <p:nvPr/>
          </p:nvCxnSpPr>
          <p:spPr>
            <a:xfrm flipH="1">
              <a:off x="4193595" y="2199606"/>
              <a:ext cx="675037" cy="3259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7" idx="2"/>
              <a:endCxn id="10" idx="0"/>
            </p:cNvCxnSpPr>
            <p:nvPr/>
          </p:nvCxnSpPr>
          <p:spPr>
            <a:xfrm>
              <a:off x="4193595" y="2802536"/>
              <a:ext cx="676241" cy="3858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2" idx="0"/>
            </p:cNvCxnSpPr>
            <p:nvPr/>
          </p:nvCxnSpPr>
          <p:spPr>
            <a:xfrm flipH="1">
              <a:off x="3178254" y="3580797"/>
              <a:ext cx="749474" cy="1910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068678" y="1890343"/>
              <a:ext cx="989046" cy="276999"/>
            </a:xfrm>
            <a:prstGeom prst="rect">
              <a:avLst/>
            </a:prstGeom>
            <a:noFill/>
          </p:spPr>
          <p:txBody>
            <a:bodyPr wrap="square" rtlCol="0">
              <a:spAutoFit/>
            </a:bodyPr>
            <a:lstStyle/>
            <a:p>
              <a:r>
                <a:rPr lang="en-US" altLang="zh-CN" sz="1200" b="1" i="1" dirty="0">
                  <a:solidFill>
                    <a:srgbClr val="C00000"/>
                  </a:solidFill>
                </a:rPr>
                <a:t>Hadoop</a:t>
              </a:r>
              <a:endParaRPr lang="zh-CN" altLang="en-US" sz="1200" b="1" i="1" dirty="0">
                <a:solidFill>
                  <a:srgbClr val="C00000"/>
                </a:solidFill>
              </a:endParaRPr>
            </a:p>
          </p:txBody>
        </p:sp>
        <p:sp>
          <p:nvSpPr>
            <p:cNvPr id="51" name="文本框 50"/>
            <p:cNvSpPr txBox="1"/>
            <p:nvPr/>
          </p:nvSpPr>
          <p:spPr>
            <a:xfrm>
              <a:off x="5404156" y="2524013"/>
              <a:ext cx="666361" cy="276999"/>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52" name="文本框 51"/>
            <p:cNvSpPr txBox="1"/>
            <p:nvPr/>
          </p:nvSpPr>
          <p:spPr>
            <a:xfrm>
              <a:off x="5958846" y="2524013"/>
              <a:ext cx="666361" cy="276999"/>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53" name="文本框 52"/>
            <p:cNvSpPr txBox="1"/>
            <p:nvPr/>
          </p:nvSpPr>
          <p:spPr>
            <a:xfrm>
              <a:off x="6557894" y="2524013"/>
              <a:ext cx="666361" cy="276999"/>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cxnSp>
          <p:nvCxnSpPr>
            <p:cNvPr id="54" name="直接箭头连接符 53"/>
            <p:cNvCxnSpPr>
              <a:stCxn id="9" idx="2"/>
              <a:endCxn id="51" idx="0"/>
            </p:cNvCxnSpPr>
            <p:nvPr/>
          </p:nvCxnSpPr>
          <p:spPr>
            <a:xfrm>
              <a:off x="4868632" y="2199606"/>
              <a:ext cx="868705" cy="3244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9" idx="2"/>
              <a:endCxn id="52" idx="0"/>
            </p:cNvCxnSpPr>
            <p:nvPr/>
          </p:nvCxnSpPr>
          <p:spPr>
            <a:xfrm>
              <a:off x="4868632" y="2199606"/>
              <a:ext cx="1423395" cy="3244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9" idx="2"/>
              <a:endCxn id="53" idx="0"/>
            </p:cNvCxnSpPr>
            <p:nvPr/>
          </p:nvCxnSpPr>
          <p:spPr>
            <a:xfrm>
              <a:off x="4868632" y="2199606"/>
              <a:ext cx="2022443" cy="3244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1" idx="2"/>
              <a:endCxn id="10" idx="0"/>
            </p:cNvCxnSpPr>
            <p:nvPr/>
          </p:nvCxnSpPr>
          <p:spPr>
            <a:xfrm flipH="1">
              <a:off x="4869836" y="2801012"/>
              <a:ext cx="867501" cy="3873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2" idx="2"/>
              <a:endCxn id="10" idx="0"/>
            </p:cNvCxnSpPr>
            <p:nvPr/>
          </p:nvCxnSpPr>
          <p:spPr>
            <a:xfrm flipH="1">
              <a:off x="4869836" y="2801012"/>
              <a:ext cx="1422191" cy="3873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3" idx="2"/>
              <a:endCxn id="10" idx="0"/>
            </p:cNvCxnSpPr>
            <p:nvPr/>
          </p:nvCxnSpPr>
          <p:spPr>
            <a:xfrm flipH="1">
              <a:off x="4869836" y="2801012"/>
              <a:ext cx="2021239" cy="3873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标题 1"/>
          <p:cNvSpPr>
            <a:spLocks noGrp="1"/>
          </p:cNvSpPr>
          <p:nvPr>
            <p:ph type="title"/>
          </p:nvPr>
        </p:nvSpPr>
        <p:spPr>
          <a:xfrm>
            <a:off x="512531" y="501654"/>
            <a:ext cx="8229600" cy="1066800"/>
          </a:xfrm>
        </p:spPr>
        <p:txBody>
          <a:bodyPr/>
          <a:lstStyle/>
          <a:p>
            <a:pPr algn="ctr"/>
            <a:r>
              <a:rPr lang="zh-CN" altLang="en-US" b="1" dirty="0" smtClean="0">
                <a:solidFill>
                  <a:schemeClr val="accent6">
                    <a:lumMod val="50000"/>
                  </a:schemeClr>
                </a:solidFill>
              </a:rPr>
              <a:t>基于</a:t>
            </a:r>
            <a:r>
              <a:rPr lang="en-US" altLang="zh-CN" b="1" dirty="0">
                <a:solidFill>
                  <a:schemeClr val="accent6">
                    <a:lumMod val="50000"/>
                  </a:schemeClr>
                </a:solidFill>
              </a:rPr>
              <a:t>Hadoop</a:t>
            </a:r>
            <a:r>
              <a:rPr lang="zh-CN" altLang="en-US" b="1" dirty="0">
                <a:solidFill>
                  <a:schemeClr val="accent6">
                    <a:lumMod val="50000"/>
                  </a:schemeClr>
                </a:solidFill>
              </a:rPr>
              <a:t>的</a:t>
            </a:r>
            <a:r>
              <a:rPr lang="en-US" altLang="zh-CN" b="1" dirty="0">
                <a:solidFill>
                  <a:schemeClr val="accent6">
                    <a:lumMod val="50000"/>
                  </a:schemeClr>
                </a:solidFill>
              </a:rPr>
              <a:t>DTE</a:t>
            </a:r>
            <a:r>
              <a:rPr lang="zh-CN" altLang="en-US" b="1" dirty="0">
                <a:solidFill>
                  <a:schemeClr val="accent6">
                    <a:lumMod val="50000"/>
                  </a:schemeClr>
                </a:solidFill>
              </a:rPr>
              <a:t>计算</a:t>
            </a:r>
            <a:endParaRPr lang="en-US" altLang="zh-CN" b="1" dirty="0">
              <a:solidFill>
                <a:schemeClr val="accent6">
                  <a:lumMod val="50000"/>
                </a:schemeClr>
              </a:solidFill>
            </a:endParaRPr>
          </a:p>
        </p:txBody>
      </p:sp>
    </p:spTree>
    <p:extLst>
      <p:ext uri="{BB962C8B-B14F-4D97-AF65-F5344CB8AC3E}">
        <p14:creationId xmlns:p14="http://schemas.microsoft.com/office/powerpoint/2010/main" val="39514889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628650" y="1988840"/>
            <a:ext cx="2385007" cy="437043"/>
          </a:xfrm>
        </p:spPr>
        <p:txBody>
          <a:bodyPr/>
          <a:lstStyle/>
          <a:p>
            <a:r>
              <a:rPr lang="zh-CN" altLang="en-US" b="1" dirty="0">
                <a:solidFill>
                  <a:schemeClr val="accent6">
                    <a:lumMod val="50000"/>
                  </a:schemeClr>
                </a:solidFill>
              </a:rPr>
              <a:t>熵</a:t>
            </a:r>
            <a:r>
              <a:rPr lang="zh-CN" altLang="en-US" b="1" dirty="0" smtClean="0">
                <a:solidFill>
                  <a:schemeClr val="accent6">
                    <a:lumMod val="50000"/>
                  </a:schemeClr>
                </a:solidFill>
              </a:rPr>
              <a:t>值计算</a:t>
            </a:r>
            <a:endParaRPr lang="en-US" altLang="zh-CN" b="1" dirty="0" smtClean="0">
              <a:solidFill>
                <a:schemeClr val="accent6">
                  <a:lumMod val="50000"/>
                </a:schemeClr>
              </a:solidFill>
            </a:endParaRPr>
          </a:p>
        </p:txBody>
      </p:sp>
      <p:pic>
        <p:nvPicPr>
          <p:cNvPr id="5" name="图片 4"/>
          <p:cNvPicPr>
            <a:picLocks noChangeAspect="1"/>
          </p:cNvPicPr>
          <p:nvPr/>
        </p:nvPicPr>
        <p:blipFill>
          <a:blip r:embed="rId3"/>
          <a:stretch>
            <a:fillRect/>
          </a:stretch>
        </p:blipFill>
        <p:spPr>
          <a:xfrm>
            <a:off x="136034" y="2866839"/>
            <a:ext cx="4219620" cy="3442481"/>
          </a:xfrm>
          <a:prstGeom prst="rect">
            <a:avLst/>
          </a:prstGeom>
        </p:spPr>
      </p:pic>
      <p:pic>
        <p:nvPicPr>
          <p:cNvPr id="2" name="图片 1"/>
          <p:cNvPicPr>
            <a:picLocks noChangeAspect="1"/>
          </p:cNvPicPr>
          <p:nvPr/>
        </p:nvPicPr>
        <p:blipFill>
          <a:blip r:embed="rId4"/>
          <a:stretch>
            <a:fillRect/>
          </a:stretch>
        </p:blipFill>
        <p:spPr>
          <a:xfrm>
            <a:off x="4221686" y="2109320"/>
            <a:ext cx="3714286" cy="4200000"/>
          </a:xfrm>
          <a:prstGeom prst="rect">
            <a:avLst/>
          </a:prstGeom>
        </p:spPr>
      </p:pic>
      <p:pic>
        <p:nvPicPr>
          <p:cNvPr id="3" name="图片 2"/>
          <p:cNvPicPr>
            <a:picLocks noChangeAspect="1"/>
          </p:cNvPicPr>
          <p:nvPr/>
        </p:nvPicPr>
        <p:blipFill>
          <a:blip r:embed="rId5"/>
          <a:stretch>
            <a:fillRect/>
          </a:stretch>
        </p:blipFill>
        <p:spPr>
          <a:xfrm>
            <a:off x="6879714" y="3103492"/>
            <a:ext cx="2264286" cy="2464286"/>
          </a:xfrm>
          <a:prstGeom prst="rect">
            <a:avLst/>
          </a:prstGeom>
        </p:spPr>
      </p:pic>
      <p:sp>
        <p:nvSpPr>
          <p:cNvPr id="7" name="文本框 6"/>
          <p:cNvSpPr txBox="1"/>
          <p:nvPr/>
        </p:nvSpPr>
        <p:spPr>
          <a:xfrm>
            <a:off x="3013657" y="4963481"/>
            <a:ext cx="1545464" cy="323165"/>
          </a:xfrm>
          <a:prstGeom prst="rect">
            <a:avLst/>
          </a:prstGeom>
          <a:noFill/>
        </p:spPr>
        <p:txBody>
          <a:bodyPr wrap="square" rtlCol="0">
            <a:spAutoFit/>
          </a:bodyPr>
          <a:lstStyle/>
          <a:p>
            <a:r>
              <a:rPr lang="en-US" altLang="zh-CN" sz="1500" b="1" dirty="0">
                <a:solidFill>
                  <a:srgbClr val="002060"/>
                </a:solidFill>
              </a:rPr>
              <a:t>1</a:t>
            </a:r>
            <a:r>
              <a:rPr lang="zh-CN" altLang="en-US" sz="1500" b="1" dirty="0">
                <a:solidFill>
                  <a:srgbClr val="002060"/>
                </a:solidFill>
              </a:rPr>
              <a:t>轮</a:t>
            </a:r>
            <a:r>
              <a:rPr lang="en-US" altLang="zh-CN" sz="1500" b="1" dirty="0" err="1">
                <a:solidFill>
                  <a:srgbClr val="002060"/>
                </a:solidFill>
              </a:rPr>
              <a:t>MapReduce</a:t>
            </a:r>
            <a:endParaRPr lang="zh-CN" altLang="en-US" sz="1500" b="1" dirty="0">
              <a:solidFill>
                <a:srgbClr val="002060"/>
              </a:solidFill>
            </a:endParaRPr>
          </a:p>
        </p:txBody>
      </p:sp>
      <p:sp>
        <p:nvSpPr>
          <p:cNvPr id="9" name="标题 1"/>
          <p:cNvSpPr>
            <a:spLocks noGrp="1"/>
          </p:cNvSpPr>
          <p:nvPr>
            <p:ph type="title"/>
          </p:nvPr>
        </p:nvSpPr>
        <p:spPr>
          <a:xfrm>
            <a:off x="444321" y="562695"/>
            <a:ext cx="8229600" cy="1066800"/>
          </a:xfrm>
        </p:spPr>
        <p:txBody>
          <a:bodyPr/>
          <a:lstStyle/>
          <a:p>
            <a:pPr algn="ctr"/>
            <a:r>
              <a:rPr lang="zh-CN" altLang="en-US" b="1" dirty="0" smtClean="0">
                <a:solidFill>
                  <a:schemeClr val="accent6">
                    <a:lumMod val="50000"/>
                  </a:schemeClr>
                </a:solidFill>
              </a:rPr>
              <a:t>基于</a:t>
            </a:r>
            <a:r>
              <a:rPr lang="en-US" altLang="zh-CN" b="1" dirty="0">
                <a:solidFill>
                  <a:schemeClr val="accent6">
                    <a:lumMod val="50000"/>
                  </a:schemeClr>
                </a:solidFill>
              </a:rPr>
              <a:t>Hadoop</a:t>
            </a:r>
            <a:r>
              <a:rPr lang="zh-CN" altLang="en-US" b="1" dirty="0">
                <a:solidFill>
                  <a:schemeClr val="accent6">
                    <a:lumMod val="50000"/>
                  </a:schemeClr>
                </a:solidFill>
              </a:rPr>
              <a:t>的</a:t>
            </a:r>
            <a:r>
              <a:rPr lang="en-US" altLang="zh-CN" b="1" dirty="0">
                <a:solidFill>
                  <a:schemeClr val="accent6">
                    <a:lumMod val="50000"/>
                  </a:schemeClr>
                </a:solidFill>
              </a:rPr>
              <a:t>DTE</a:t>
            </a:r>
            <a:r>
              <a:rPr lang="zh-CN" altLang="en-US" b="1" dirty="0">
                <a:solidFill>
                  <a:schemeClr val="accent6">
                    <a:lumMod val="50000"/>
                  </a:schemeClr>
                </a:solidFill>
              </a:rPr>
              <a:t>计算</a:t>
            </a:r>
            <a:endParaRPr lang="en-US" altLang="zh-CN" b="1" dirty="0">
              <a:solidFill>
                <a:schemeClr val="accent6">
                  <a:lumMod val="50000"/>
                </a:schemeClr>
              </a:solidFill>
            </a:endParaRPr>
          </a:p>
        </p:txBody>
      </p:sp>
    </p:spTree>
    <p:extLst>
      <p:ext uri="{BB962C8B-B14F-4D97-AF65-F5344CB8AC3E}">
        <p14:creationId xmlns:p14="http://schemas.microsoft.com/office/powerpoint/2010/main" val="12652992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5" y="912168"/>
            <a:ext cx="8229600" cy="1066800"/>
          </a:xfrm>
        </p:spPr>
        <p:txBody>
          <a:bodyPr/>
          <a:lstStyle/>
          <a:p>
            <a:pPr algn="ctr"/>
            <a:r>
              <a:rPr lang="zh-CN" altLang="en-US" b="1" dirty="0">
                <a:solidFill>
                  <a:schemeClr val="accent6">
                    <a:lumMod val="50000"/>
                  </a:schemeClr>
                </a:solidFill>
              </a:rPr>
              <a:t>四、</a:t>
            </a:r>
            <a:r>
              <a:rPr lang="en-US" altLang="zh-CN" b="1" dirty="0">
                <a:solidFill>
                  <a:schemeClr val="accent6">
                    <a:lumMod val="50000"/>
                  </a:schemeClr>
                </a:solidFill>
              </a:rPr>
              <a:t>DTE</a:t>
            </a:r>
            <a:r>
              <a:rPr lang="zh-CN" altLang="en-US" b="1" dirty="0">
                <a:solidFill>
                  <a:schemeClr val="accent6">
                    <a:lumMod val="50000"/>
                  </a:schemeClr>
                </a:solidFill>
              </a:rPr>
              <a:t>及其流量异常检测方法</a:t>
            </a:r>
            <a:endParaRPr lang="en-US" altLang="zh-CN" b="1" dirty="0">
              <a:solidFill>
                <a:schemeClr val="accent6">
                  <a:lumMod val="50000"/>
                </a:schemeClr>
              </a:solidFill>
            </a:endParaRPr>
          </a:p>
        </p:txBody>
      </p:sp>
      <p:sp>
        <p:nvSpPr>
          <p:cNvPr id="5" name="内容占位符 2"/>
          <p:cNvSpPr>
            <a:spLocks noGrp="1"/>
          </p:cNvSpPr>
          <p:nvPr>
            <p:ph sz="quarter" idx="13"/>
          </p:nvPr>
        </p:nvSpPr>
        <p:spPr/>
        <p:txBody>
          <a:bodyPr>
            <a:normAutofit/>
          </a:bodyPr>
          <a:lstStyle/>
          <a:p>
            <a:pPr marL="566737" indent="-457200">
              <a:buFont typeface="+mj-lt"/>
              <a:buAutoNum type="arabicPeriod"/>
              <a:defRPr/>
            </a:pPr>
            <a:r>
              <a:rPr lang="zh-CN" altLang="en-US" dirty="0">
                <a:solidFill>
                  <a:schemeClr val="accent6">
                    <a:lumMod val="50000"/>
                  </a:schemeClr>
                </a:solidFill>
              </a:rPr>
              <a:t>研究背景</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双</a:t>
            </a:r>
            <a:r>
              <a:rPr lang="zh-CN" altLang="en-US" dirty="0" smtClean="0">
                <a:solidFill>
                  <a:schemeClr val="accent6">
                    <a:lumMod val="50000"/>
                  </a:schemeClr>
                </a:solidFill>
              </a:rPr>
              <a:t>参数</a:t>
            </a:r>
            <a:r>
              <a:rPr lang="en-US" altLang="zh-CN" dirty="0" err="1" smtClean="0">
                <a:solidFill>
                  <a:schemeClr val="accent6">
                    <a:lumMod val="50000"/>
                  </a:schemeClr>
                </a:solidFill>
              </a:rPr>
              <a:t>Tsallis</a:t>
            </a:r>
            <a:r>
              <a:rPr lang="zh-CN" altLang="en-US" dirty="0">
                <a:solidFill>
                  <a:schemeClr val="accent6">
                    <a:lumMod val="50000"/>
                  </a:schemeClr>
                </a:solidFill>
              </a:rPr>
              <a:t>熵（</a:t>
            </a:r>
            <a:r>
              <a:rPr lang="en-US" altLang="zh-CN" dirty="0">
                <a:solidFill>
                  <a:schemeClr val="accent6">
                    <a:lumMod val="50000"/>
                  </a:schemeClr>
                </a:solidFill>
              </a:rPr>
              <a:t>DTE</a:t>
            </a:r>
            <a:r>
              <a:rPr lang="zh-CN" altLang="en-US" dirty="0">
                <a:solidFill>
                  <a:schemeClr val="accent6">
                    <a:lumMod val="50000"/>
                  </a:schemeClr>
                </a:solidFill>
              </a:rPr>
              <a:t>）</a:t>
            </a:r>
            <a:endParaRPr lang="en-US" altLang="zh-CN" dirty="0">
              <a:solidFill>
                <a:schemeClr val="accent6">
                  <a:lumMod val="50000"/>
                </a:schemeClr>
              </a:solidFill>
            </a:endParaRPr>
          </a:p>
          <a:p>
            <a:pPr marL="566737" indent="-457200">
              <a:buFont typeface="+mj-lt"/>
              <a:buAutoNum type="arabicPeriod"/>
              <a:defRPr/>
            </a:pPr>
            <a:r>
              <a:rPr lang="zh-CN" altLang="en-US" dirty="0">
                <a:solidFill>
                  <a:schemeClr val="accent6">
                    <a:lumMod val="50000"/>
                  </a:schemeClr>
                </a:solidFill>
              </a:rPr>
              <a:t>基于</a:t>
            </a:r>
            <a:r>
              <a:rPr lang="en-US" altLang="zh-CN" dirty="0">
                <a:solidFill>
                  <a:schemeClr val="accent6">
                    <a:lumMod val="50000"/>
                  </a:schemeClr>
                </a:solidFill>
              </a:rPr>
              <a:t>DTE</a:t>
            </a:r>
            <a:r>
              <a:rPr lang="zh-CN" altLang="en-US" dirty="0">
                <a:solidFill>
                  <a:schemeClr val="accent6">
                    <a:lumMod val="50000"/>
                  </a:schemeClr>
                </a:solidFill>
              </a:rPr>
              <a:t>的流量异常检测方法</a:t>
            </a:r>
            <a:endParaRPr lang="en-US" altLang="zh-CN" dirty="0">
              <a:solidFill>
                <a:schemeClr val="accent6">
                  <a:lumMod val="50000"/>
                </a:schemeClr>
              </a:solidFill>
            </a:endParaRPr>
          </a:p>
          <a:p>
            <a:pPr marL="566737" indent="-457200">
              <a:buFont typeface="+mj-lt"/>
              <a:buAutoNum type="arabicPeriod"/>
              <a:defRPr/>
            </a:pPr>
            <a:r>
              <a:rPr lang="zh-CN" altLang="en-US" dirty="0" smtClean="0">
                <a:solidFill>
                  <a:schemeClr val="accent6">
                    <a:lumMod val="50000"/>
                  </a:schemeClr>
                </a:solidFill>
              </a:rPr>
              <a:t>基于</a:t>
            </a:r>
            <a:r>
              <a:rPr lang="en-US" altLang="zh-CN" dirty="0">
                <a:solidFill>
                  <a:schemeClr val="accent6">
                    <a:lumMod val="50000"/>
                  </a:schemeClr>
                </a:solidFill>
              </a:rPr>
              <a:t>Hadoop</a:t>
            </a:r>
            <a:r>
              <a:rPr lang="zh-CN" altLang="en-US" dirty="0" smtClean="0">
                <a:solidFill>
                  <a:schemeClr val="accent6">
                    <a:lumMod val="50000"/>
                  </a:schemeClr>
                </a:solidFill>
              </a:rPr>
              <a:t>的</a:t>
            </a:r>
            <a:r>
              <a:rPr lang="en-US" altLang="zh-CN" dirty="0" smtClean="0">
                <a:solidFill>
                  <a:schemeClr val="accent6">
                    <a:lumMod val="50000"/>
                  </a:schemeClr>
                </a:solidFill>
              </a:rPr>
              <a:t>DTE</a:t>
            </a:r>
            <a:r>
              <a:rPr lang="zh-CN" altLang="en-US" dirty="0">
                <a:solidFill>
                  <a:schemeClr val="accent6">
                    <a:lumMod val="50000"/>
                  </a:schemeClr>
                </a:solidFill>
              </a:rPr>
              <a:t>计算</a:t>
            </a:r>
            <a:endParaRPr lang="en-US" altLang="zh-CN" dirty="0">
              <a:solidFill>
                <a:schemeClr val="accent6">
                  <a:lumMod val="50000"/>
                </a:schemeClr>
              </a:solidFill>
            </a:endParaRPr>
          </a:p>
          <a:p>
            <a:pPr marL="566737" indent="-457200">
              <a:buFont typeface="+mj-lt"/>
              <a:buAutoNum type="arabicPeriod"/>
              <a:defRPr/>
            </a:pPr>
            <a:r>
              <a:rPr lang="zh-CN" altLang="en-US" dirty="0">
                <a:solidFill>
                  <a:srgbClr val="FF0000"/>
                </a:solidFill>
              </a:rPr>
              <a:t>基于</a:t>
            </a:r>
            <a:r>
              <a:rPr lang="en-US" altLang="zh-CN" dirty="0" smtClean="0">
                <a:solidFill>
                  <a:srgbClr val="FF0000"/>
                </a:solidFill>
              </a:rPr>
              <a:t>DTE</a:t>
            </a:r>
            <a:r>
              <a:rPr lang="zh-CN" altLang="en-US" dirty="0" smtClean="0">
                <a:solidFill>
                  <a:srgbClr val="FF0000"/>
                </a:solidFill>
              </a:rPr>
              <a:t>的流量异常检测方法评估</a:t>
            </a:r>
            <a:endParaRPr lang="en-US" altLang="zh-CN" dirty="0">
              <a:solidFill>
                <a:srgbClr val="FF0000"/>
              </a:solidFill>
            </a:endParaRPr>
          </a:p>
        </p:txBody>
      </p:sp>
      <p:sp>
        <p:nvSpPr>
          <p:cNvPr id="4" name="文本框 3"/>
          <p:cNvSpPr txBox="1"/>
          <p:nvPr/>
        </p:nvSpPr>
        <p:spPr>
          <a:xfrm>
            <a:off x="1650269" y="5717660"/>
            <a:ext cx="5842992" cy="461665"/>
          </a:xfrm>
          <a:prstGeom prst="rect">
            <a:avLst/>
          </a:prstGeom>
          <a:noFill/>
        </p:spPr>
        <p:txBody>
          <a:bodyPr wrap="square" rtlCol="0">
            <a:spAutoFit/>
          </a:bodyPr>
          <a:lstStyle/>
          <a:p>
            <a:pPr marL="87312" indent="-255588" eaLnBrk="0" hangingPunct="0">
              <a:spcBef>
                <a:spcPts val="300"/>
              </a:spcBef>
              <a:buClr>
                <a:srgbClr val="A04DA3"/>
              </a:buClr>
              <a:buFont typeface="Georgia" panose="02040502050405020303" pitchFamily="18" charset="0"/>
              <a:buChar char="•"/>
              <a:defRPr/>
            </a:pPr>
            <a:r>
              <a:rPr lang="en-US" altLang="zh-CN" sz="2400" b="1" dirty="0" err="1">
                <a:solidFill>
                  <a:schemeClr val="bg1">
                    <a:lumMod val="50000"/>
                  </a:schemeClr>
                </a:solidFill>
                <a:latin typeface="+mn-lt"/>
                <a:ea typeface="+mn-ea"/>
              </a:rPr>
              <a:t>SecureComm</a:t>
            </a:r>
            <a:r>
              <a:rPr lang="en-US" altLang="zh-CN" sz="2400" b="1" dirty="0">
                <a:solidFill>
                  <a:schemeClr val="bg1">
                    <a:lumMod val="50000"/>
                  </a:schemeClr>
                </a:solidFill>
                <a:latin typeface="+mn-lt"/>
                <a:ea typeface="+mn-ea"/>
              </a:rPr>
              <a:t> 2015   Full Paper</a:t>
            </a:r>
            <a:endParaRPr lang="zh-CN" altLang="en-US" sz="2400" b="1" dirty="0">
              <a:solidFill>
                <a:schemeClr val="bg1">
                  <a:lumMod val="50000"/>
                </a:schemeClr>
              </a:solidFill>
              <a:latin typeface="+mn-lt"/>
              <a:ea typeface="+mn-ea"/>
            </a:endParaRPr>
          </a:p>
        </p:txBody>
      </p:sp>
    </p:spTree>
    <p:extLst>
      <p:ext uri="{BB962C8B-B14F-4D97-AF65-F5344CB8AC3E}">
        <p14:creationId xmlns:p14="http://schemas.microsoft.com/office/powerpoint/2010/main" val="7818751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sz="quarter" idx="13"/>
          </p:nvPr>
        </p:nvSpPr>
        <p:spPr>
          <a:xfrm>
            <a:off x="683568" y="1924789"/>
            <a:ext cx="7772870" cy="4608512"/>
          </a:xfrm>
        </p:spPr>
        <p:txBody>
          <a:bodyPr>
            <a:normAutofit/>
          </a:bodyPr>
          <a:lstStyle/>
          <a:p>
            <a:pPr>
              <a:lnSpc>
                <a:spcPct val="150000"/>
              </a:lnSpc>
            </a:pPr>
            <a:r>
              <a:rPr lang="zh-CN" altLang="en-US" b="1" dirty="0" smtClean="0">
                <a:solidFill>
                  <a:schemeClr val="accent6">
                    <a:lumMod val="50000"/>
                  </a:schemeClr>
                </a:solidFill>
                <a:latin typeface="+mn-ea"/>
              </a:rPr>
              <a:t>评估目的：</a:t>
            </a:r>
            <a:endParaRPr lang="en-US" altLang="zh-CN" b="1" dirty="0" smtClean="0">
              <a:solidFill>
                <a:schemeClr val="accent6">
                  <a:lumMod val="50000"/>
                </a:schemeClr>
              </a:solidFill>
              <a:latin typeface="+mn-ea"/>
            </a:endParaRPr>
          </a:p>
          <a:p>
            <a:pPr lvl="1">
              <a:lnSpc>
                <a:spcPct val="150000"/>
              </a:lnSpc>
            </a:pPr>
            <a:r>
              <a:rPr lang="zh-CN" altLang="en-US" b="1" dirty="0" smtClean="0">
                <a:solidFill>
                  <a:srgbClr val="0070C0"/>
                </a:solidFill>
                <a:latin typeface="+mn-ea"/>
              </a:rPr>
              <a:t>对比</a:t>
            </a:r>
            <a:r>
              <a:rPr lang="en-US" altLang="zh-CN" b="1" dirty="0" smtClean="0">
                <a:solidFill>
                  <a:srgbClr val="0070C0"/>
                </a:solidFill>
                <a:latin typeface="+mn-ea"/>
              </a:rPr>
              <a:t>DTE</a:t>
            </a:r>
            <a:r>
              <a:rPr lang="zh-CN" altLang="en-US" b="1" dirty="0" smtClean="0">
                <a:solidFill>
                  <a:srgbClr val="0070C0"/>
                </a:solidFill>
                <a:latin typeface="+mn-ea"/>
              </a:rPr>
              <a:t>和</a:t>
            </a:r>
            <a:r>
              <a:rPr lang="en-US" altLang="zh-CN" b="1" dirty="0" err="1" smtClean="0">
                <a:solidFill>
                  <a:srgbClr val="0070C0"/>
                </a:solidFill>
                <a:latin typeface="+mn-ea"/>
              </a:rPr>
              <a:t>Tsallis</a:t>
            </a:r>
            <a:r>
              <a:rPr lang="zh-CN" altLang="en-US" b="1" dirty="0" smtClean="0">
                <a:solidFill>
                  <a:srgbClr val="0070C0"/>
                </a:solidFill>
                <a:latin typeface="+mn-ea"/>
              </a:rPr>
              <a:t>熵对异常流量的区分效率</a:t>
            </a:r>
            <a:endParaRPr lang="en-US" altLang="zh-CN" b="1" dirty="0" smtClean="0">
              <a:solidFill>
                <a:srgbClr val="0070C0"/>
              </a:solidFill>
              <a:latin typeface="+mn-ea"/>
            </a:endParaRPr>
          </a:p>
          <a:p>
            <a:pPr>
              <a:lnSpc>
                <a:spcPct val="150000"/>
              </a:lnSpc>
            </a:pPr>
            <a:r>
              <a:rPr lang="zh-CN" altLang="en-US" b="1" dirty="0" smtClean="0">
                <a:solidFill>
                  <a:schemeClr val="accent6">
                    <a:lumMod val="50000"/>
                  </a:schemeClr>
                </a:solidFill>
                <a:latin typeface="+mn-ea"/>
              </a:rPr>
              <a:t>评估方法：</a:t>
            </a:r>
            <a:endParaRPr lang="en-US" altLang="zh-CN" b="1" dirty="0" smtClean="0">
              <a:solidFill>
                <a:schemeClr val="accent6">
                  <a:lumMod val="50000"/>
                </a:schemeClr>
              </a:solidFill>
              <a:latin typeface="+mn-ea"/>
            </a:endParaRPr>
          </a:p>
          <a:p>
            <a:pPr lvl="1">
              <a:lnSpc>
                <a:spcPct val="150000"/>
              </a:lnSpc>
            </a:pPr>
            <a:r>
              <a:rPr lang="zh-CN" altLang="en-US" b="1" dirty="0">
                <a:solidFill>
                  <a:srgbClr val="0070C0"/>
                </a:solidFill>
                <a:latin typeface="+mn-ea"/>
              </a:rPr>
              <a:t>分别基于</a:t>
            </a:r>
            <a:r>
              <a:rPr lang="en-US" altLang="zh-CN" b="1" dirty="0">
                <a:solidFill>
                  <a:srgbClr val="0070C0"/>
                </a:solidFill>
                <a:latin typeface="+mn-ea"/>
              </a:rPr>
              <a:t>DTE</a:t>
            </a:r>
            <a:r>
              <a:rPr lang="zh-CN" altLang="en-US" b="1" dirty="0">
                <a:solidFill>
                  <a:srgbClr val="0070C0"/>
                </a:solidFill>
                <a:latin typeface="+mn-ea"/>
              </a:rPr>
              <a:t>和</a:t>
            </a:r>
            <a:r>
              <a:rPr lang="en-US" altLang="zh-CN" b="1" dirty="0" err="1">
                <a:solidFill>
                  <a:srgbClr val="0070C0"/>
                </a:solidFill>
                <a:latin typeface="+mn-ea"/>
              </a:rPr>
              <a:t>Tsallis</a:t>
            </a:r>
            <a:r>
              <a:rPr lang="zh-CN" altLang="en-US" b="1" dirty="0">
                <a:solidFill>
                  <a:srgbClr val="0070C0"/>
                </a:solidFill>
                <a:latin typeface="+mn-ea"/>
              </a:rPr>
              <a:t>熵，利用最简单的基于恒定阈值的检测方法进行异常</a:t>
            </a:r>
            <a:r>
              <a:rPr lang="zh-CN" altLang="en-US" b="1" dirty="0" smtClean="0">
                <a:solidFill>
                  <a:srgbClr val="0070C0"/>
                </a:solidFill>
                <a:latin typeface="+mn-ea"/>
              </a:rPr>
              <a:t>检测</a:t>
            </a:r>
            <a:endParaRPr lang="en-US" altLang="zh-CN" b="1" dirty="0" smtClean="0">
              <a:solidFill>
                <a:srgbClr val="0070C0"/>
              </a:solidFill>
              <a:latin typeface="+mn-ea"/>
            </a:endParaRPr>
          </a:p>
          <a:p>
            <a:pPr marL="365125" lvl="1" indent="-255588">
              <a:lnSpc>
                <a:spcPct val="150000"/>
              </a:lnSpc>
              <a:buClr>
                <a:srgbClr val="A04DA3"/>
              </a:buClr>
              <a:buFont typeface="Georgia" panose="02040502050405020303" pitchFamily="18" charset="0"/>
              <a:buChar char="•"/>
            </a:pPr>
            <a:r>
              <a:rPr lang="zh-CN" altLang="en-US" sz="2800" b="1" dirty="0">
                <a:solidFill>
                  <a:schemeClr val="accent6">
                    <a:lumMod val="50000"/>
                  </a:schemeClr>
                </a:solidFill>
                <a:latin typeface="+mn-ea"/>
              </a:rPr>
              <a:t>检测过程</a:t>
            </a:r>
            <a:endParaRPr lang="en-US" altLang="zh-CN" sz="2800" b="1" dirty="0">
              <a:solidFill>
                <a:schemeClr val="accent6">
                  <a:lumMod val="50000"/>
                </a:schemeClr>
              </a:solidFill>
              <a:latin typeface="+mn-ea"/>
            </a:endParaRPr>
          </a:p>
          <a:p>
            <a:pPr lvl="1">
              <a:lnSpc>
                <a:spcPct val="150000"/>
              </a:lnSpc>
            </a:pPr>
            <a:r>
              <a:rPr lang="zh-CN" altLang="en-US" b="1" dirty="0">
                <a:solidFill>
                  <a:srgbClr val="0070C0"/>
                </a:solidFill>
                <a:latin typeface="+mn-ea"/>
              </a:rPr>
              <a:t>训练</a:t>
            </a:r>
            <a:r>
              <a:rPr lang="en-US" altLang="zh-CN" b="1" dirty="0">
                <a:solidFill>
                  <a:srgbClr val="0070C0"/>
                </a:solidFill>
                <a:latin typeface="+mn-ea"/>
              </a:rPr>
              <a:t>+</a:t>
            </a:r>
            <a:r>
              <a:rPr lang="zh-CN" altLang="en-US" b="1" dirty="0">
                <a:solidFill>
                  <a:srgbClr val="0070C0"/>
                </a:solidFill>
                <a:latin typeface="+mn-ea"/>
              </a:rPr>
              <a:t>检测</a:t>
            </a:r>
            <a:endParaRPr lang="en-US" altLang="zh-CN" b="1" dirty="0">
              <a:solidFill>
                <a:srgbClr val="0070C0"/>
              </a:solidFill>
              <a:latin typeface="+mn-ea"/>
            </a:endParaRPr>
          </a:p>
          <a:p>
            <a:pPr marL="171450" lvl="1">
              <a:spcBef>
                <a:spcPts val="750"/>
              </a:spcBef>
            </a:pPr>
            <a:endParaRPr lang="en-US" altLang="zh-CN" sz="2100" dirty="0"/>
          </a:p>
          <a:p>
            <a:pPr marL="342900" lvl="1" indent="0">
              <a:buNone/>
            </a:pPr>
            <a:endParaRPr lang="en-US" altLang="zh-CN" sz="2100" dirty="0"/>
          </a:p>
        </p:txBody>
      </p:sp>
      <p:sp>
        <p:nvSpPr>
          <p:cNvPr id="4" name="灯片编号占位符 3"/>
          <p:cNvSpPr>
            <a:spLocks noGrp="1"/>
          </p:cNvSpPr>
          <p:nvPr>
            <p:ph type="sldNum" sz="quarter" idx="12"/>
          </p:nvPr>
        </p:nvSpPr>
        <p:spPr/>
        <p:txBody>
          <a:bodyPr/>
          <a:lstStyle/>
          <a:p>
            <a:pPr>
              <a:defRPr/>
            </a:pPr>
            <a:fld id="{0A06BFDF-E808-4E42-A914-B63417185B6A}" type="slidenum">
              <a:rPr lang="zh-CN" altLang="en-US"/>
              <a:pPr>
                <a:defRPr/>
              </a:pPr>
              <a:t>55</a:t>
            </a:fld>
            <a:endParaRPr lang="zh-CN" altLang="en-US" dirty="0"/>
          </a:p>
        </p:txBody>
      </p:sp>
      <p:sp>
        <p:nvSpPr>
          <p:cNvPr id="7" name="标题 1"/>
          <p:cNvSpPr>
            <a:spLocks noGrp="1"/>
          </p:cNvSpPr>
          <p:nvPr>
            <p:ph type="title"/>
          </p:nvPr>
        </p:nvSpPr>
        <p:spPr>
          <a:xfrm>
            <a:off x="456965" y="620688"/>
            <a:ext cx="8229600" cy="1066800"/>
          </a:xfrm>
        </p:spPr>
        <p:txBody>
          <a:bodyPr/>
          <a:lstStyle/>
          <a:p>
            <a:pPr marL="109537">
              <a:defRPr/>
            </a:pPr>
            <a:r>
              <a:rPr lang="zh-CN" altLang="en-US" b="1" dirty="0">
                <a:solidFill>
                  <a:schemeClr val="accent6">
                    <a:lumMod val="50000"/>
                  </a:schemeClr>
                </a:solidFill>
                <a:latin typeface="+mn-ea"/>
                <a:ea typeface="+mn-ea"/>
              </a:rPr>
              <a:t>基于</a:t>
            </a:r>
            <a:r>
              <a:rPr lang="en-US" altLang="zh-CN" b="1" dirty="0">
                <a:solidFill>
                  <a:schemeClr val="accent6">
                    <a:lumMod val="50000"/>
                  </a:schemeClr>
                </a:solidFill>
                <a:latin typeface="+mn-ea"/>
                <a:ea typeface="+mn-ea"/>
              </a:rPr>
              <a:t>DTE</a:t>
            </a:r>
            <a:r>
              <a:rPr lang="zh-CN" altLang="en-US" b="1" dirty="0">
                <a:solidFill>
                  <a:schemeClr val="accent6">
                    <a:lumMod val="50000"/>
                  </a:schemeClr>
                </a:solidFill>
                <a:latin typeface="+mn-ea"/>
                <a:ea typeface="+mn-ea"/>
              </a:rPr>
              <a:t>的流量异常检测方法评估</a:t>
            </a:r>
            <a:endParaRPr lang="en-US" altLang="zh-CN" b="1" dirty="0">
              <a:solidFill>
                <a:schemeClr val="accent6">
                  <a:lumMod val="50000"/>
                </a:schemeClr>
              </a:solidFill>
              <a:latin typeface="+mn-ea"/>
              <a:ea typeface="+mn-ea"/>
            </a:endParaRPr>
          </a:p>
        </p:txBody>
      </p:sp>
    </p:spTree>
    <p:extLst>
      <p:ext uri="{BB962C8B-B14F-4D97-AF65-F5344CB8AC3E}">
        <p14:creationId xmlns:p14="http://schemas.microsoft.com/office/powerpoint/2010/main" val="24136704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sz="quarter" idx="13"/>
          </p:nvPr>
        </p:nvSpPr>
        <p:spPr>
          <a:xfrm>
            <a:off x="683568" y="1939876"/>
            <a:ext cx="7772870" cy="4536504"/>
          </a:xfrm>
        </p:spPr>
        <p:txBody>
          <a:bodyPr>
            <a:normAutofit lnSpcReduction="10000"/>
          </a:bodyPr>
          <a:lstStyle/>
          <a:p>
            <a:pPr>
              <a:lnSpc>
                <a:spcPct val="150000"/>
              </a:lnSpc>
            </a:pPr>
            <a:r>
              <a:rPr lang="zh-CN" altLang="en-US" b="1" dirty="0" smtClean="0">
                <a:solidFill>
                  <a:schemeClr val="accent6">
                    <a:lumMod val="50000"/>
                  </a:schemeClr>
                </a:solidFill>
                <a:latin typeface="+mn-ea"/>
              </a:rPr>
              <a:t>训练具体步骤：</a:t>
            </a:r>
            <a:endParaRPr lang="en-US" altLang="zh-CN" b="1" dirty="0" smtClean="0">
              <a:solidFill>
                <a:schemeClr val="accent6">
                  <a:lumMod val="50000"/>
                </a:schemeClr>
              </a:solidFill>
              <a:latin typeface="+mn-ea"/>
            </a:endParaRPr>
          </a:p>
          <a:p>
            <a:pPr marL="868362" lvl="1" indent="-457200">
              <a:lnSpc>
                <a:spcPct val="150000"/>
              </a:lnSpc>
              <a:buFont typeface="+mj-lt"/>
              <a:buAutoNum type="arabicPeriod"/>
            </a:pPr>
            <a:r>
              <a:rPr lang="zh-CN" altLang="en-US" sz="2400" dirty="0" smtClean="0">
                <a:solidFill>
                  <a:srgbClr val="002060"/>
                </a:solidFill>
                <a:latin typeface="+mn-ea"/>
              </a:rPr>
              <a:t>标记异常数据：</a:t>
            </a:r>
            <a:endParaRPr lang="en-US" altLang="zh-CN" sz="2400" dirty="0" smtClean="0">
              <a:solidFill>
                <a:srgbClr val="002060"/>
              </a:solidFill>
              <a:latin typeface="+mn-ea"/>
            </a:endParaRPr>
          </a:p>
          <a:p>
            <a:pPr marL="1133475" lvl="2" indent="-457200">
              <a:lnSpc>
                <a:spcPct val="150000"/>
              </a:lnSpc>
              <a:buFont typeface="Arial" panose="020B0604020202020204" pitchFamily="34" charset="0"/>
              <a:buChar char="•"/>
            </a:pPr>
            <a:r>
              <a:rPr lang="en-US" altLang="zh-CN" sz="2200" dirty="0" smtClean="0">
                <a:solidFill>
                  <a:srgbClr val="002060"/>
                </a:solidFill>
                <a:latin typeface="+mn-ea"/>
              </a:rPr>
              <a:t>1.3T </a:t>
            </a:r>
            <a:r>
              <a:rPr lang="en-US" altLang="zh-CN" sz="2200" dirty="0">
                <a:solidFill>
                  <a:srgbClr val="002060"/>
                </a:solidFill>
                <a:latin typeface="+mn-ea"/>
              </a:rPr>
              <a:t>IPFIX </a:t>
            </a:r>
            <a:r>
              <a:rPr lang="zh-CN" altLang="en-US" sz="2200" dirty="0">
                <a:solidFill>
                  <a:srgbClr val="002060"/>
                </a:solidFill>
                <a:latin typeface="+mn-ea"/>
              </a:rPr>
              <a:t>清华校园网流</a:t>
            </a:r>
            <a:r>
              <a:rPr lang="zh-CN" altLang="en-US" sz="2200" dirty="0" smtClean="0">
                <a:solidFill>
                  <a:srgbClr val="002060"/>
                </a:solidFill>
                <a:latin typeface="+mn-ea"/>
              </a:rPr>
              <a:t>数据的</a:t>
            </a:r>
            <a:r>
              <a:rPr lang="zh-CN" altLang="en-US" sz="2200" dirty="0" smtClean="0">
                <a:solidFill>
                  <a:srgbClr val="0070C0"/>
                </a:solidFill>
                <a:latin typeface="+mn-ea"/>
              </a:rPr>
              <a:t>异常时间片</a:t>
            </a:r>
            <a:endParaRPr lang="en-US" altLang="zh-CN" sz="2200" dirty="0">
              <a:solidFill>
                <a:srgbClr val="0070C0"/>
              </a:solidFill>
              <a:latin typeface="+mn-ea"/>
            </a:endParaRPr>
          </a:p>
          <a:p>
            <a:pPr marL="868362" lvl="1" indent="-457200">
              <a:lnSpc>
                <a:spcPct val="150000"/>
              </a:lnSpc>
              <a:buFont typeface="+mj-lt"/>
              <a:buAutoNum type="arabicPeriod"/>
            </a:pPr>
            <a:r>
              <a:rPr lang="zh-CN" altLang="en-US" sz="2400" dirty="0" smtClean="0">
                <a:solidFill>
                  <a:srgbClr val="002060"/>
                </a:solidFill>
                <a:latin typeface="+mn-ea"/>
              </a:rPr>
              <a:t>设定候选</a:t>
            </a:r>
            <a:r>
              <a:rPr lang="zh-CN" altLang="en-US" sz="2400" dirty="0">
                <a:solidFill>
                  <a:srgbClr val="002060"/>
                </a:solidFill>
                <a:latin typeface="+mn-ea"/>
              </a:rPr>
              <a:t>参数</a:t>
            </a:r>
            <a:endParaRPr lang="en-US" altLang="zh-CN" sz="2400" dirty="0">
              <a:solidFill>
                <a:srgbClr val="002060"/>
              </a:solidFill>
              <a:latin typeface="+mn-ea"/>
            </a:endParaRPr>
          </a:p>
          <a:p>
            <a:pPr lvl="2">
              <a:lnSpc>
                <a:spcPct val="150000"/>
              </a:lnSpc>
              <a:buFont typeface="Arial" panose="020B0604020202020204" pitchFamily="34" charset="0"/>
              <a:buChar char="•"/>
            </a:pPr>
            <a:r>
              <a:rPr lang="en-US" altLang="zh-CN" sz="2200" b="1" dirty="0">
                <a:solidFill>
                  <a:srgbClr val="FF0000"/>
                </a:solidFill>
                <a:latin typeface="+mn-ea"/>
              </a:rPr>
              <a:t>q</a:t>
            </a:r>
            <a:r>
              <a:rPr lang="en-US" altLang="zh-CN" sz="2200" dirty="0">
                <a:solidFill>
                  <a:srgbClr val="002060"/>
                </a:solidFill>
                <a:latin typeface="+mn-ea"/>
              </a:rPr>
              <a:t> = 1.5, 1.1, 0.8, 0.2, -0.5</a:t>
            </a:r>
          </a:p>
          <a:p>
            <a:pPr lvl="2">
              <a:lnSpc>
                <a:spcPct val="150000"/>
              </a:lnSpc>
              <a:buFont typeface="Arial" panose="020B0604020202020204" pitchFamily="34" charset="0"/>
              <a:buChar char="•"/>
            </a:pPr>
            <a:r>
              <a:rPr lang="zh-CN" altLang="en-US" sz="2200" dirty="0" smtClean="0">
                <a:solidFill>
                  <a:srgbClr val="002060"/>
                </a:solidFill>
                <a:latin typeface="+mn-ea"/>
              </a:rPr>
              <a:t>最大误报率（</a:t>
            </a:r>
            <a:r>
              <a:rPr lang="en-US" altLang="zh-CN" sz="2200" dirty="0" smtClean="0">
                <a:solidFill>
                  <a:srgbClr val="002060"/>
                </a:solidFill>
                <a:latin typeface="+mn-ea"/>
              </a:rPr>
              <a:t>MFPR</a:t>
            </a:r>
            <a:r>
              <a:rPr lang="zh-CN" altLang="en-US" sz="2200" dirty="0" smtClean="0">
                <a:solidFill>
                  <a:srgbClr val="002060"/>
                </a:solidFill>
                <a:latin typeface="+mn-ea"/>
              </a:rPr>
              <a:t>）</a:t>
            </a:r>
            <a:r>
              <a:rPr lang="en-US" altLang="zh-CN" sz="2200" dirty="0" smtClean="0">
                <a:solidFill>
                  <a:srgbClr val="002060"/>
                </a:solidFill>
                <a:latin typeface="+mn-ea"/>
              </a:rPr>
              <a:t> </a:t>
            </a:r>
            <a:r>
              <a:rPr lang="en-US" altLang="zh-CN" sz="2200" dirty="0">
                <a:solidFill>
                  <a:srgbClr val="002060"/>
                </a:solidFill>
                <a:latin typeface="+mn-ea"/>
              </a:rPr>
              <a:t>= 0%, 1%, 2%, 5%</a:t>
            </a:r>
          </a:p>
          <a:p>
            <a:pPr marL="868362" lvl="1" indent="-457200">
              <a:lnSpc>
                <a:spcPct val="150000"/>
              </a:lnSpc>
              <a:buFont typeface="+mj-lt"/>
              <a:buAutoNum type="arabicPeriod"/>
            </a:pPr>
            <a:r>
              <a:rPr lang="zh-CN" altLang="en-US" sz="2400" dirty="0">
                <a:solidFill>
                  <a:srgbClr val="002060"/>
                </a:solidFill>
                <a:latin typeface="+mn-ea"/>
              </a:rPr>
              <a:t>自动训练</a:t>
            </a:r>
            <a:endParaRPr lang="en-US" altLang="zh-CN" sz="2400" dirty="0">
              <a:solidFill>
                <a:srgbClr val="002060"/>
              </a:solidFill>
              <a:latin typeface="+mn-ea"/>
            </a:endParaRPr>
          </a:p>
          <a:p>
            <a:pPr marL="868362" lvl="1" indent="-457200">
              <a:lnSpc>
                <a:spcPct val="150000"/>
              </a:lnSpc>
              <a:buFont typeface="+mj-lt"/>
              <a:buAutoNum type="arabicPeriod"/>
            </a:pPr>
            <a:r>
              <a:rPr lang="zh-CN" altLang="en-US" sz="2400" dirty="0">
                <a:solidFill>
                  <a:srgbClr val="002060"/>
                </a:solidFill>
                <a:latin typeface="+mn-ea"/>
              </a:rPr>
              <a:t>选取</a:t>
            </a:r>
            <a:r>
              <a:rPr lang="zh-CN" altLang="en-US" sz="2400" dirty="0" smtClean="0">
                <a:solidFill>
                  <a:srgbClr val="002060"/>
                </a:solidFill>
                <a:latin typeface="+mn-ea"/>
              </a:rPr>
              <a:t>最终检测参数</a:t>
            </a:r>
            <a:endParaRPr lang="en-US" altLang="zh-CN" sz="2400" dirty="0">
              <a:solidFill>
                <a:srgbClr val="002060"/>
              </a:solidFill>
              <a:latin typeface="+mn-ea"/>
            </a:endParaRPr>
          </a:p>
          <a:p>
            <a:pPr marL="171450" lvl="1">
              <a:spcBef>
                <a:spcPts val="750"/>
              </a:spcBef>
            </a:pPr>
            <a:endParaRPr lang="en-US" altLang="zh-CN" sz="2100" dirty="0"/>
          </a:p>
          <a:p>
            <a:pPr marL="342900" lvl="1" indent="0">
              <a:buNone/>
            </a:pPr>
            <a:endParaRPr lang="en-US" altLang="zh-CN" sz="2100" dirty="0"/>
          </a:p>
        </p:txBody>
      </p:sp>
      <p:sp>
        <p:nvSpPr>
          <p:cNvPr id="4" name="灯片编号占位符 3"/>
          <p:cNvSpPr>
            <a:spLocks noGrp="1"/>
          </p:cNvSpPr>
          <p:nvPr>
            <p:ph type="sldNum" sz="quarter" idx="12"/>
          </p:nvPr>
        </p:nvSpPr>
        <p:spPr/>
        <p:txBody>
          <a:bodyPr/>
          <a:lstStyle/>
          <a:p>
            <a:pPr>
              <a:defRPr/>
            </a:pPr>
            <a:fld id="{0A06BFDF-E808-4E42-A914-B63417185B6A}" type="slidenum">
              <a:rPr lang="zh-CN" altLang="en-US"/>
              <a:pPr>
                <a:defRPr/>
              </a:pPr>
              <a:t>56</a:t>
            </a:fld>
            <a:endParaRPr lang="zh-CN" altLang="en-US" dirty="0"/>
          </a:p>
        </p:txBody>
      </p:sp>
      <p:sp>
        <p:nvSpPr>
          <p:cNvPr id="7" name="标题 1"/>
          <p:cNvSpPr>
            <a:spLocks noGrp="1"/>
          </p:cNvSpPr>
          <p:nvPr>
            <p:ph type="title"/>
          </p:nvPr>
        </p:nvSpPr>
        <p:spPr>
          <a:xfrm>
            <a:off x="87759" y="620688"/>
            <a:ext cx="8964487" cy="1066800"/>
          </a:xfrm>
        </p:spPr>
        <p:txBody>
          <a:bodyPr/>
          <a:lstStyle/>
          <a:p>
            <a:pPr marL="109537" algn="ctr">
              <a:defRPr/>
            </a:pPr>
            <a:r>
              <a:rPr lang="zh-CN" altLang="en-US" b="1" dirty="0" smtClean="0">
                <a:solidFill>
                  <a:schemeClr val="accent6">
                    <a:lumMod val="50000"/>
                  </a:schemeClr>
                </a:solidFill>
                <a:latin typeface="+mn-ea"/>
                <a:ea typeface="+mn-ea"/>
              </a:rPr>
              <a:t>基于</a:t>
            </a:r>
            <a:r>
              <a:rPr lang="en-US" altLang="zh-CN" b="1" dirty="0">
                <a:solidFill>
                  <a:schemeClr val="accent6">
                    <a:lumMod val="50000"/>
                  </a:schemeClr>
                </a:solidFill>
                <a:latin typeface="+mn-ea"/>
                <a:ea typeface="+mn-ea"/>
              </a:rPr>
              <a:t>DTE</a:t>
            </a:r>
            <a:r>
              <a:rPr lang="zh-CN" altLang="en-US" b="1" dirty="0">
                <a:solidFill>
                  <a:schemeClr val="accent6">
                    <a:lumMod val="50000"/>
                  </a:schemeClr>
                </a:solidFill>
                <a:latin typeface="+mn-ea"/>
                <a:ea typeface="+mn-ea"/>
              </a:rPr>
              <a:t>的流量异常检测方法评估</a:t>
            </a:r>
            <a:endParaRPr lang="en-US" altLang="zh-CN" b="1" dirty="0">
              <a:solidFill>
                <a:schemeClr val="accent6">
                  <a:lumMod val="50000"/>
                </a:schemeClr>
              </a:solidFill>
              <a:latin typeface="+mn-ea"/>
              <a:ea typeface="+mn-ea"/>
            </a:endParaRPr>
          </a:p>
        </p:txBody>
      </p:sp>
    </p:spTree>
    <p:extLst>
      <p:ext uri="{BB962C8B-B14F-4D97-AF65-F5344CB8AC3E}">
        <p14:creationId xmlns:p14="http://schemas.microsoft.com/office/powerpoint/2010/main" val="10579921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685331" y="2253318"/>
            <a:ext cx="3378421" cy="4056131"/>
          </a:xfrm>
        </p:spPr>
        <p:txBody>
          <a:bodyPr>
            <a:normAutofit/>
          </a:bodyPr>
          <a:lstStyle/>
          <a:p>
            <a:r>
              <a:rPr lang="zh-CN" altLang="en-US" sz="2100" b="1" dirty="0">
                <a:solidFill>
                  <a:srgbClr val="002060"/>
                </a:solidFill>
              </a:rPr>
              <a:t>训练准备</a:t>
            </a:r>
            <a:endParaRPr lang="en-US" altLang="zh-CN" sz="2100" b="1" dirty="0">
              <a:solidFill>
                <a:srgbClr val="002060"/>
              </a:solidFill>
            </a:endParaRPr>
          </a:p>
          <a:p>
            <a:pPr lvl="1"/>
            <a:r>
              <a:rPr lang="zh-CN" altLang="en-US" sz="1950" dirty="0"/>
              <a:t>流数据</a:t>
            </a:r>
            <a:r>
              <a:rPr lang="en-US" altLang="zh-CN" sz="1950" dirty="0"/>
              <a:t>/</a:t>
            </a:r>
            <a:r>
              <a:rPr lang="zh-CN" altLang="en-US" sz="1950" dirty="0"/>
              <a:t>熵</a:t>
            </a:r>
            <a:endParaRPr lang="en-US" altLang="zh-CN" sz="1950" dirty="0"/>
          </a:p>
          <a:p>
            <a:pPr lvl="2"/>
            <a:r>
              <a:rPr lang="zh-CN" altLang="en-US" sz="1800" dirty="0"/>
              <a:t>没有异常数据</a:t>
            </a:r>
            <a:endParaRPr lang="en-US" altLang="zh-CN" sz="1800" dirty="0"/>
          </a:p>
          <a:p>
            <a:pPr lvl="2"/>
            <a:r>
              <a:rPr lang="zh-CN" altLang="en-US" sz="1800" dirty="0"/>
              <a:t>标识异常数据</a:t>
            </a:r>
            <a:endParaRPr lang="en-US" altLang="zh-CN" sz="1800" dirty="0"/>
          </a:p>
          <a:p>
            <a:pPr lvl="1"/>
            <a:r>
              <a:rPr lang="en-US" altLang="zh-CN" sz="1950" dirty="0"/>
              <a:t>q</a:t>
            </a:r>
            <a:r>
              <a:rPr lang="zh-CN" altLang="en-US" sz="1950" dirty="0" smtClean="0"/>
              <a:t>值</a:t>
            </a:r>
            <a:r>
              <a:rPr lang="zh-CN" altLang="en-US" sz="1950" dirty="0"/>
              <a:t>候选集</a:t>
            </a:r>
            <a:endParaRPr lang="en-US" altLang="zh-CN" sz="1950" dirty="0"/>
          </a:p>
          <a:p>
            <a:pPr lvl="1"/>
            <a:r>
              <a:rPr lang="zh-CN" altLang="en-US" sz="1950" dirty="0"/>
              <a:t>设置最大</a:t>
            </a:r>
            <a:r>
              <a:rPr lang="zh-CN" altLang="en-US" sz="1950" dirty="0" smtClean="0"/>
              <a:t>误报率</a:t>
            </a:r>
            <a:endParaRPr lang="en-US" altLang="zh-CN" sz="1950" dirty="0" smtClean="0"/>
          </a:p>
          <a:p>
            <a:pPr marL="365125" lvl="1" indent="-255588">
              <a:buClr>
                <a:srgbClr val="A04DA3"/>
              </a:buClr>
              <a:buFont typeface="Georgia" panose="02040502050405020303" pitchFamily="18" charset="0"/>
              <a:buChar char="•"/>
            </a:pPr>
            <a:r>
              <a:rPr lang="zh-CN" altLang="en-US" sz="2100" b="1" dirty="0" smtClean="0">
                <a:solidFill>
                  <a:srgbClr val="FF0000"/>
                </a:solidFill>
              </a:rPr>
              <a:t>训练原理：</a:t>
            </a:r>
            <a:endParaRPr lang="en-US" altLang="zh-CN" sz="2100" b="1" dirty="0" smtClean="0">
              <a:solidFill>
                <a:srgbClr val="FF0000"/>
              </a:solidFill>
            </a:endParaRPr>
          </a:p>
          <a:p>
            <a:pPr lvl="1"/>
            <a:r>
              <a:rPr lang="zh-CN" altLang="en-US" sz="1950" dirty="0" smtClean="0"/>
              <a:t>通过改变</a:t>
            </a:r>
            <a:r>
              <a:rPr lang="en-US" altLang="zh-CN" sz="1950" dirty="0" smtClean="0"/>
              <a:t>q</a:t>
            </a:r>
            <a:r>
              <a:rPr lang="zh-CN" altLang="en-US" sz="1950" dirty="0" smtClean="0"/>
              <a:t>值和阈值，不断重复检测的过程，通过</a:t>
            </a:r>
            <a:r>
              <a:rPr lang="zh-CN" altLang="en-US" sz="1950" dirty="0"/>
              <a:t>设置最大</a:t>
            </a:r>
            <a:r>
              <a:rPr lang="zh-CN" altLang="en-US" sz="1950" dirty="0" smtClean="0"/>
              <a:t>误报率，一</a:t>
            </a:r>
            <a:r>
              <a:rPr lang="zh-CN" altLang="en-US" sz="1950" dirty="0"/>
              <a:t>步步得到最终结果</a:t>
            </a:r>
            <a:endParaRPr lang="en-US" altLang="zh-CN" sz="1950" dirty="0"/>
          </a:p>
          <a:p>
            <a:pPr lvl="1"/>
            <a:endParaRPr lang="en-US" altLang="zh-CN" sz="1950" dirty="0"/>
          </a:p>
        </p:txBody>
      </p:sp>
      <p:grpSp>
        <p:nvGrpSpPr>
          <p:cNvPr id="5146" name="组合 5145"/>
          <p:cNvGrpSpPr/>
          <p:nvPr/>
        </p:nvGrpSpPr>
        <p:grpSpPr>
          <a:xfrm>
            <a:off x="3761657" y="2253318"/>
            <a:ext cx="4127778" cy="4056131"/>
            <a:chOff x="6338834" y="1657610"/>
            <a:chExt cx="4939392" cy="5062680"/>
          </a:xfrm>
        </p:grpSpPr>
        <p:sp>
          <p:nvSpPr>
            <p:cNvPr id="8" name="矩形 7"/>
            <p:cNvSpPr/>
            <p:nvPr/>
          </p:nvSpPr>
          <p:spPr>
            <a:xfrm>
              <a:off x="9626498" y="1657610"/>
              <a:ext cx="1596572" cy="67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训练数据</a:t>
              </a:r>
              <a:endParaRPr lang="zh-CN" altLang="en-US" sz="1400" dirty="0"/>
            </a:p>
          </p:txBody>
        </p:sp>
        <p:sp>
          <p:nvSpPr>
            <p:cNvPr id="25" name="矩形 24"/>
            <p:cNvSpPr/>
            <p:nvPr/>
          </p:nvSpPr>
          <p:spPr>
            <a:xfrm>
              <a:off x="9623597" y="2905084"/>
              <a:ext cx="1596572" cy="67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DTE</a:t>
              </a:r>
              <a:r>
                <a:rPr lang="zh-CN" altLang="en-US" sz="1400" dirty="0" smtClean="0"/>
                <a:t>计算</a:t>
              </a:r>
              <a:endParaRPr lang="zh-CN" altLang="en-US" sz="1400" dirty="0"/>
            </a:p>
          </p:txBody>
        </p:sp>
        <p:sp>
          <p:nvSpPr>
            <p:cNvPr id="26" name="矩形 25"/>
            <p:cNvSpPr/>
            <p:nvPr/>
          </p:nvSpPr>
          <p:spPr>
            <a:xfrm>
              <a:off x="9623597" y="3907277"/>
              <a:ext cx="1596572" cy="67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检测</a:t>
              </a:r>
              <a:endParaRPr lang="zh-CN" altLang="en-US" sz="1400" dirty="0"/>
            </a:p>
          </p:txBody>
        </p:sp>
        <p:cxnSp>
          <p:nvCxnSpPr>
            <p:cNvPr id="14" name="直接箭头连接符 13"/>
            <p:cNvCxnSpPr>
              <a:stCxn id="8" idx="2"/>
              <a:endCxn id="25" idx="0"/>
            </p:cNvCxnSpPr>
            <p:nvPr/>
          </p:nvCxnSpPr>
          <p:spPr>
            <a:xfrm flipH="1">
              <a:off x="10421883" y="2329086"/>
              <a:ext cx="2901" cy="57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5" idx="2"/>
              <a:endCxn id="26" idx="0"/>
            </p:cNvCxnSpPr>
            <p:nvPr/>
          </p:nvCxnSpPr>
          <p:spPr>
            <a:xfrm>
              <a:off x="10421883" y="3576560"/>
              <a:ext cx="0" cy="330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21" name="菱形 5120"/>
            <p:cNvSpPr/>
            <p:nvPr/>
          </p:nvSpPr>
          <p:spPr>
            <a:xfrm>
              <a:off x="9565540" y="4845990"/>
              <a:ext cx="1712686" cy="74518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超出</a:t>
              </a:r>
              <a:r>
                <a:rPr lang="en-US" altLang="zh-CN" sz="1400" dirty="0" smtClean="0">
                  <a:solidFill>
                    <a:schemeClr val="tx1"/>
                  </a:solidFill>
                </a:rPr>
                <a:t>MFPR</a:t>
              </a:r>
              <a:r>
                <a:rPr lang="zh-CN" altLang="en-US" sz="1400" dirty="0" smtClean="0">
                  <a:solidFill>
                    <a:schemeClr val="tx1"/>
                  </a:solidFill>
                </a:rPr>
                <a:t>？</a:t>
              </a:r>
              <a:endParaRPr lang="zh-CN" altLang="en-US" sz="1400" dirty="0">
                <a:solidFill>
                  <a:schemeClr val="tx1"/>
                </a:solidFill>
              </a:endParaRPr>
            </a:p>
          </p:txBody>
        </p:sp>
        <p:cxnSp>
          <p:nvCxnSpPr>
            <p:cNvPr id="5123" name="直接箭头连接符 5122"/>
            <p:cNvCxnSpPr>
              <a:stCxn id="26" idx="2"/>
              <a:endCxn id="5121" idx="0"/>
            </p:cNvCxnSpPr>
            <p:nvPr/>
          </p:nvCxnSpPr>
          <p:spPr>
            <a:xfrm>
              <a:off x="10421883" y="4578753"/>
              <a:ext cx="0" cy="267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623597" y="6048814"/>
              <a:ext cx="1596572" cy="67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获得阈值</a:t>
              </a:r>
              <a:endParaRPr lang="zh-CN" altLang="en-US" sz="1400" dirty="0"/>
            </a:p>
          </p:txBody>
        </p:sp>
        <p:cxnSp>
          <p:nvCxnSpPr>
            <p:cNvPr id="5125" name="直接箭头连接符 5124"/>
            <p:cNvCxnSpPr>
              <a:stCxn id="5121" idx="2"/>
              <a:endCxn id="36" idx="0"/>
            </p:cNvCxnSpPr>
            <p:nvPr/>
          </p:nvCxnSpPr>
          <p:spPr>
            <a:xfrm>
              <a:off x="10421883" y="5591174"/>
              <a:ext cx="0" cy="45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29" name="文本框 5128"/>
            <p:cNvSpPr txBox="1"/>
            <p:nvPr/>
          </p:nvSpPr>
          <p:spPr>
            <a:xfrm>
              <a:off x="10421883" y="5683663"/>
              <a:ext cx="449943" cy="410369"/>
            </a:xfrm>
            <a:prstGeom prst="rect">
              <a:avLst/>
            </a:prstGeom>
            <a:noFill/>
          </p:spPr>
          <p:txBody>
            <a:bodyPr wrap="square" rtlCol="0">
              <a:spAutoFit/>
            </a:bodyPr>
            <a:lstStyle/>
            <a:p>
              <a:r>
                <a:rPr lang="en-US" altLang="zh-CN" sz="1400" dirty="0" smtClean="0"/>
                <a:t>Y</a:t>
              </a:r>
              <a:endParaRPr lang="zh-CN" altLang="en-US" sz="1400" dirty="0"/>
            </a:p>
          </p:txBody>
        </p:sp>
        <p:cxnSp>
          <p:nvCxnSpPr>
            <p:cNvPr id="5131" name="肘形连接符 5130"/>
            <p:cNvCxnSpPr>
              <a:stCxn id="5121" idx="1"/>
              <a:endCxn id="47" idx="2"/>
            </p:cNvCxnSpPr>
            <p:nvPr/>
          </p:nvCxnSpPr>
          <p:spPr>
            <a:xfrm rot="10800000">
              <a:off x="8556500" y="3582696"/>
              <a:ext cx="1009041" cy="1635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940361" y="2911219"/>
              <a:ext cx="1232276" cy="67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改变阈值</a:t>
              </a:r>
              <a:endParaRPr lang="zh-CN" altLang="en-US" sz="1400" dirty="0"/>
            </a:p>
          </p:txBody>
        </p:sp>
        <p:sp>
          <p:nvSpPr>
            <p:cNvPr id="52" name="矩形 51"/>
            <p:cNvSpPr/>
            <p:nvPr/>
          </p:nvSpPr>
          <p:spPr>
            <a:xfrm>
              <a:off x="6338834" y="2930346"/>
              <a:ext cx="1232276" cy="67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改变</a:t>
              </a:r>
              <a:r>
                <a:rPr lang="en-US" altLang="zh-CN" sz="1400" dirty="0" smtClean="0"/>
                <a:t>q</a:t>
              </a:r>
              <a:r>
                <a:rPr lang="zh-CN" altLang="en-US" sz="1400" dirty="0" smtClean="0"/>
                <a:t>值</a:t>
              </a:r>
              <a:endParaRPr lang="zh-CN" altLang="en-US" sz="1400" dirty="0"/>
            </a:p>
          </p:txBody>
        </p:sp>
        <p:cxnSp>
          <p:nvCxnSpPr>
            <p:cNvPr id="5139" name="肘形连接符 5138"/>
            <p:cNvCxnSpPr>
              <a:stCxn id="36" idx="1"/>
              <a:endCxn id="52" idx="2"/>
            </p:cNvCxnSpPr>
            <p:nvPr/>
          </p:nvCxnSpPr>
          <p:spPr>
            <a:xfrm rot="10800000">
              <a:off x="6954973" y="3601822"/>
              <a:ext cx="2668625" cy="27827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41" name="肘形连接符 5140"/>
            <p:cNvCxnSpPr>
              <a:stCxn id="52" idx="0"/>
            </p:cNvCxnSpPr>
            <p:nvPr/>
          </p:nvCxnSpPr>
          <p:spPr>
            <a:xfrm rot="5400000" flipH="1" flipV="1">
              <a:off x="8467476" y="958094"/>
              <a:ext cx="459748" cy="34847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43" name="肘形连接符 5142"/>
            <p:cNvCxnSpPr/>
            <p:nvPr/>
          </p:nvCxnSpPr>
          <p:spPr>
            <a:xfrm rot="5400000" flipH="1" flipV="1">
              <a:off x="9402532" y="1903291"/>
              <a:ext cx="209010" cy="1865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8964449" y="4868377"/>
              <a:ext cx="449943" cy="410369"/>
            </a:xfrm>
            <a:prstGeom prst="rect">
              <a:avLst/>
            </a:prstGeom>
            <a:noFill/>
          </p:spPr>
          <p:txBody>
            <a:bodyPr wrap="square" rtlCol="0">
              <a:spAutoFit/>
            </a:bodyPr>
            <a:lstStyle/>
            <a:p>
              <a:r>
                <a:rPr lang="en-US" altLang="zh-CN" sz="1400" dirty="0"/>
                <a:t>N</a:t>
              </a:r>
              <a:endParaRPr lang="zh-CN" altLang="en-US" sz="1400" dirty="0"/>
            </a:p>
          </p:txBody>
        </p:sp>
      </p:grpSp>
      <p:sp>
        <p:nvSpPr>
          <p:cNvPr id="5147" name="文本框 5146"/>
          <p:cNvSpPr txBox="1"/>
          <p:nvPr/>
        </p:nvSpPr>
        <p:spPr>
          <a:xfrm>
            <a:off x="8210081" y="3577880"/>
            <a:ext cx="696686" cy="1569660"/>
          </a:xfrm>
          <a:prstGeom prst="rect">
            <a:avLst/>
          </a:prstGeom>
          <a:noFill/>
        </p:spPr>
        <p:txBody>
          <a:bodyPr wrap="square" rtlCol="0">
            <a:spAutoFit/>
          </a:bodyPr>
          <a:lstStyle/>
          <a:p>
            <a:r>
              <a:rPr lang="zh-CN" altLang="en-US" sz="2400" b="1" dirty="0">
                <a:solidFill>
                  <a:srgbClr val="002060"/>
                </a:solidFill>
                <a:latin typeface="+mn-ea"/>
                <a:ea typeface="+mn-ea"/>
              </a:rPr>
              <a:t>训练过程</a:t>
            </a:r>
          </a:p>
        </p:txBody>
      </p:sp>
      <p:sp>
        <p:nvSpPr>
          <p:cNvPr id="28" name="标题 1"/>
          <p:cNvSpPr>
            <a:spLocks noGrp="1"/>
          </p:cNvSpPr>
          <p:nvPr>
            <p:ph type="title"/>
          </p:nvPr>
        </p:nvSpPr>
        <p:spPr>
          <a:xfrm>
            <a:off x="456965" y="620688"/>
            <a:ext cx="8229600" cy="1066800"/>
          </a:xfrm>
        </p:spPr>
        <p:txBody>
          <a:bodyPr/>
          <a:lstStyle/>
          <a:p>
            <a:pPr marL="109537">
              <a:defRPr/>
            </a:pPr>
            <a:r>
              <a:rPr lang="zh-CN" altLang="en-US" b="1" dirty="0">
                <a:solidFill>
                  <a:schemeClr val="accent6">
                    <a:lumMod val="50000"/>
                  </a:schemeClr>
                </a:solidFill>
                <a:latin typeface="+mn-ea"/>
                <a:ea typeface="+mn-ea"/>
              </a:rPr>
              <a:t>基于</a:t>
            </a:r>
            <a:r>
              <a:rPr lang="en-US" altLang="zh-CN" b="1" dirty="0">
                <a:solidFill>
                  <a:schemeClr val="accent6">
                    <a:lumMod val="50000"/>
                  </a:schemeClr>
                </a:solidFill>
                <a:latin typeface="+mn-ea"/>
                <a:ea typeface="+mn-ea"/>
              </a:rPr>
              <a:t>DTE</a:t>
            </a:r>
            <a:r>
              <a:rPr lang="zh-CN" altLang="en-US" b="1" dirty="0">
                <a:solidFill>
                  <a:schemeClr val="accent6">
                    <a:lumMod val="50000"/>
                  </a:schemeClr>
                </a:solidFill>
                <a:latin typeface="+mn-ea"/>
                <a:ea typeface="+mn-ea"/>
              </a:rPr>
              <a:t>的流量异常检测方法评估</a:t>
            </a:r>
            <a:endParaRPr lang="en-US" altLang="zh-CN" b="1" dirty="0">
              <a:solidFill>
                <a:schemeClr val="accent6">
                  <a:lumMod val="50000"/>
                </a:schemeClr>
              </a:solidFill>
              <a:latin typeface="+mn-ea"/>
              <a:ea typeface="+mn-ea"/>
            </a:endParaRPr>
          </a:p>
        </p:txBody>
      </p:sp>
    </p:spTree>
    <p:extLst>
      <p:ext uri="{BB962C8B-B14F-4D97-AF65-F5344CB8AC3E}">
        <p14:creationId xmlns:p14="http://schemas.microsoft.com/office/powerpoint/2010/main" val="8976999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a:xfrm>
            <a:off x="3486150" y="5624514"/>
            <a:ext cx="2171700" cy="273844"/>
          </a:xfrm>
        </p:spPr>
        <p:txBody>
          <a:bodyPr/>
          <a:lstStyle/>
          <a:p>
            <a:pPr>
              <a:defRPr/>
            </a:pPr>
            <a:r>
              <a:rPr lang="en-US" altLang="zh-CN" dirty="0" smtClean="0"/>
              <a:t>Geng Tian, </a:t>
            </a:r>
            <a:r>
              <a:rPr lang="en-US" altLang="zh-CN" dirty="0"/>
              <a:t>Tsinghua University</a:t>
            </a:r>
            <a:endParaRPr lang="zh-CN" altLang="en-US" dirty="0"/>
          </a:p>
        </p:txBody>
      </p:sp>
      <p:pic>
        <p:nvPicPr>
          <p:cNvPr id="2" name="图片 1"/>
          <p:cNvPicPr>
            <a:picLocks noChangeAspect="1"/>
          </p:cNvPicPr>
          <p:nvPr/>
        </p:nvPicPr>
        <p:blipFill>
          <a:blip r:embed="rId3"/>
          <a:stretch>
            <a:fillRect/>
          </a:stretch>
        </p:blipFill>
        <p:spPr>
          <a:xfrm>
            <a:off x="2485931" y="812346"/>
            <a:ext cx="4705100" cy="5632256"/>
          </a:xfrm>
          <a:prstGeom prst="rect">
            <a:avLst/>
          </a:prstGeom>
        </p:spPr>
      </p:pic>
      <p:sp>
        <p:nvSpPr>
          <p:cNvPr id="3" name="文本框 2"/>
          <p:cNvSpPr txBox="1"/>
          <p:nvPr/>
        </p:nvSpPr>
        <p:spPr>
          <a:xfrm>
            <a:off x="323529" y="3107833"/>
            <a:ext cx="2065342" cy="830997"/>
          </a:xfrm>
          <a:prstGeom prst="rect">
            <a:avLst/>
          </a:prstGeom>
          <a:noFill/>
        </p:spPr>
        <p:txBody>
          <a:bodyPr wrap="square" rtlCol="0">
            <a:spAutoFit/>
          </a:bodyPr>
          <a:lstStyle/>
          <a:p>
            <a:pPr algn="ctr"/>
            <a:r>
              <a:rPr lang="en-US" altLang="zh-CN" sz="2400" b="1" dirty="0">
                <a:solidFill>
                  <a:schemeClr val="accent6">
                    <a:lumMod val="50000"/>
                  </a:schemeClr>
                </a:solidFill>
                <a:latin typeface="+mn-ea"/>
                <a:ea typeface="+mn-ea"/>
              </a:rPr>
              <a:t>Auto-Train</a:t>
            </a:r>
            <a:r>
              <a:rPr lang="zh-CN" altLang="en-US" sz="2400" b="1" dirty="0">
                <a:solidFill>
                  <a:schemeClr val="accent6">
                    <a:lumMod val="50000"/>
                  </a:schemeClr>
                </a:solidFill>
                <a:latin typeface="+mn-ea"/>
                <a:ea typeface="+mn-ea"/>
              </a:rPr>
              <a:t>伪代码</a:t>
            </a:r>
          </a:p>
        </p:txBody>
      </p:sp>
      <p:sp>
        <p:nvSpPr>
          <p:cNvPr id="4" name="文本框 3"/>
          <p:cNvSpPr txBox="1"/>
          <p:nvPr/>
        </p:nvSpPr>
        <p:spPr>
          <a:xfrm>
            <a:off x="7305151" y="3212976"/>
            <a:ext cx="1513226" cy="830997"/>
          </a:xfrm>
          <a:prstGeom prst="rect">
            <a:avLst/>
          </a:prstGeom>
          <a:noFill/>
        </p:spPr>
        <p:txBody>
          <a:bodyPr wrap="square" rtlCol="0">
            <a:spAutoFit/>
          </a:bodyPr>
          <a:lstStyle/>
          <a:p>
            <a:r>
              <a:rPr lang="zh-CN" altLang="en-US" sz="2400" b="1" dirty="0">
                <a:solidFill>
                  <a:schemeClr val="accent6">
                    <a:lumMod val="50000"/>
                  </a:schemeClr>
                </a:solidFill>
                <a:latin typeface="+mn-ea"/>
                <a:ea typeface="+mn-ea"/>
              </a:rPr>
              <a:t>逐步逼近最终结果</a:t>
            </a:r>
          </a:p>
        </p:txBody>
      </p:sp>
    </p:spTree>
    <p:extLst>
      <p:ext uri="{BB962C8B-B14F-4D97-AF65-F5344CB8AC3E}">
        <p14:creationId xmlns:p14="http://schemas.microsoft.com/office/powerpoint/2010/main" val="6360949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79273" y="5949280"/>
            <a:ext cx="8784976" cy="461665"/>
          </a:xfrm>
          <a:prstGeom prst="rect">
            <a:avLst/>
          </a:prstGeom>
          <a:noFill/>
        </p:spPr>
        <p:txBody>
          <a:bodyPr wrap="square" rtlCol="0">
            <a:spAutoFit/>
          </a:bodyPr>
          <a:lstStyle/>
          <a:p>
            <a:pPr algn="ctr"/>
            <a:r>
              <a:rPr lang="zh-CN" altLang="en-US" sz="2400" b="1" dirty="0">
                <a:solidFill>
                  <a:schemeClr val="accent6">
                    <a:lumMod val="50000"/>
                  </a:schemeClr>
                </a:solidFill>
                <a:latin typeface="+mn-ea"/>
                <a:ea typeface="+mn-ea"/>
              </a:rPr>
              <a:t>根据训练效果得出最终的使用</a:t>
            </a:r>
            <a:r>
              <a:rPr lang="en-US" altLang="zh-CN" sz="2400" b="1" dirty="0">
                <a:solidFill>
                  <a:schemeClr val="accent6">
                    <a:lumMod val="50000"/>
                  </a:schemeClr>
                </a:solidFill>
                <a:latin typeface="+mn-ea"/>
                <a:ea typeface="+mn-ea"/>
              </a:rPr>
              <a:t>q</a:t>
            </a:r>
            <a:r>
              <a:rPr lang="zh-CN" altLang="en-US" sz="2400" b="1" dirty="0">
                <a:solidFill>
                  <a:schemeClr val="accent6">
                    <a:lumMod val="50000"/>
                  </a:schemeClr>
                </a:solidFill>
                <a:latin typeface="+mn-ea"/>
                <a:ea typeface="+mn-ea"/>
              </a:rPr>
              <a:t>值：</a:t>
            </a:r>
            <a:r>
              <a:rPr lang="en-US" altLang="zh-CN" sz="2400" b="1" dirty="0">
                <a:solidFill>
                  <a:schemeClr val="accent6">
                    <a:lumMod val="50000"/>
                  </a:schemeClr>
                </a:solidFill>
                <a:latin typeface="+mn-ea"/>
                <a:ea typeface="+mn-ea"/>
              </a:rPr>
              <a:t>&lt;</a:t>
            </a:r>
            <a:r>
              <a:rPr lang="en-US" altLang="zh-CN" sz="2400" b="1" dirty="0" err="1">
                <a:solidFill>
                  <a:schemeClr val="accent6">
                    <a:lumMod val="50000"/>
                  </a:schemeClr>
                </a:solidFill>
                <a:latin typeface="+mn-ea"/>
                <a:ea typeface="+mn-ea"/>
              </a:rPr>
              <a:t>qh</a:t>
            </a:r>
            <a:r>
              <a:rPr lang="en-US" altLang="zh-CN" sz="2400" b="1" dirty="0">
                <a:solidFill>
                  <a:schemeClr val="accent6">
                    <a:lumMod val="50000"/>
                  </a:schemeClr>
                </a:solidFill>
                <a:latin typeface="+mn-ea"/>
                <a:ea typeface="+mn-ea"/>
              </a:rPr>
              <a:t> , </a:t>
            </a:r>
            <a:r>
              <a:rPr lang="en-US" altLang="zh-CN" sz="2400" b="1" dirty="0" err="1">
                <a:solidFill>
                  <a:schemeClr val="accent6">
                    <a:lumMod val="50000"/>
                  </a:schemeClr>
                </a:solidFill>
                <a:latin typeface="+mn-ea"/>
                <a:ea typeface="+mn-ea"/>
              </a:rPr>
              <a:t>ql</a:t>
            </a:r>
            <a:r>
              <a:rPr lang="en-US" altLang="zh-CN" sz="2400" b="1" dirty="0">
                <a:solidFill>
                  <a:schemeClr val="accent6">
                    <a:lumMod val="50000"/>
                  </a:schemeClr>
                </a:solidFill>
                <a:latin typeface="+mn-ea"/>
                <a:ea typeface="+mn-ea"/>
              </a:rPr>
              <a:t>&gt; = &lt;1.5,0.2&gt;</a:t>
            </a:r>
            <a:endParaRPr lang="zh-CN" altLang="en-US" sz="2400" b="1" dirty="0">
              <a:solidFill>
                <a:schemeClr val="accent6">
                  <a:lumMod val="50000"/>
                </a:schemeClr>
              </a:solidFill>
              <a:latin typeface="+mn-ea"/>
              <a:ea typeface="+mn-ea"/>
            </a:endParaRPr>
          </a:p>
        </p:txBody>
      </p:sp>
      <p:grpSp>
        <p:nvGrpSpPr>
          <p:cNvPr id="5" name="组合 4"/>
          <p:cNvGrpSpPr/>
          <p:nvPr/>
        </p:nvGrpSpPr>
        <p:grpSpPr>
          <a:xfrm>
            <a:off x="571144" y="2636912"/>
            <a:ext cx="8001233" cy="3185198"/>
            <a:chOff x="685332" y="2421946"/>
            <a:chExt cx="7773335" cy="2759699"/>
          </a:xfrm>
        </p:grpSpPr>
        <p:graphicFrame>
          <p:nvGraphicFramePr>
            <p:cNvPr id="12" name="图表 11"/>
            <p:cNvGraphicFramePr>
              <a:graphicFrameLocks/>
            </p:cNvGraphicFramePr>
            <p:nvPr>
              <p:extLst>
                <p:ext uri="{D42A27DB-BD31-4B8C-83A1-F6EECF244321}">
                  <p14:modId xmlns:p14="http://schemas.microsoft.com/office/powerpoint/2010/main" val="4188778911"/>
                </p:ext>
              </p:extLst>
            </p:nvPr>
          </p:nvGraphicFramePr>
          <p:xfrm>
            <a:off x="685332" y="2421946"/>
            <a:ext cx="3886664" cy="23018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a:graphicFrameLocks/>
            </p:cNvGraphicFramePr>
            <p:nvPr>
              <p:extLst>
                <p:ext uri="{D42A27DB-BD31-4B8C-83A1-F6EECF244321}">
                  <p14:modId xmlns:p14="http://schemas.microsoft.com/office/powerpoint/2010/main" val="3334596870"/>
                </p:ext>
              </p:extLst>
            </p:nvPr>
          </p:nvGraphicFramePr>
          <p:xfrm>
            <a:off x="4571999" y="2421946"/>
            <a:ext cx="3886668" cy="2301890"/>
          </p:xfrm>
          <a:graphic>
            <a:graphicData uri="http://schemas.openxmlformats.org/drawingml/2006/chart">
              <c:chart xmlns:c="http://schemas.openxmlformats.org/drawingml/2006/chart" xmlns:r="http://schemas.openxmlformats.org/officeDocument/2006/relationships" r:id="rId4"/>
            </a:graphicData>
          </a:graphic>
        </p:graphicFrame>
        <p:sp>
          <p:nvSpPr>
            <p:cNvPr id="16" name="矩形 15"/>
            <p:cNvSpPr/>
            <p:nvPr/>
          </p:nvSpPr>
          <p:spPr>
            <a:xfrm>
              <a:off x="1354210" y="2850642"/>
              <a:ext cx="483515" cy="166849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7" name="矩形 16"/>
            <p:cNvSpPr/>
            <p:nvPr/>
          </p:nvSpPr>
          <p:spPr>
            <a:xfrm>
              <a:off x="6970635" y="2833801"/>
              <a:ext cx="483515" cy="166849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文本框 1"/>
            <p:cNvSpPr txBox="1"/>
            <p:nvPr/>
          </p:nvSpPr>
          <p:spPr>
            <a:xfrm>
              <a:off x="4102329" y="4861651"/>
              <a:ext cx="1292632" cy="319994"/>
            </a:xfrm>
            <a:prstGeom prst="rect">
              <a:avLst/>
            </a:prstGeom>
            <a:noFill/>
          </p:spPr>
          <p:txBody>
            <a:bodyPr wrap="square" rtlCol="0">
              <a:spAutoFit/>
            </a:bodyPr>
            <a:lstStyle/>
            <a:p>
              <a:r>
                <a:rPr lang="en-US" altLang="zh-CN" b="1" dirty="0" smtClean="0"/>
                <a:t>MFPR = 0%</a:t>
              </a:r>
              <a:endParaRPr lang="zh-CN" altLang="en-US" b="1" dirty="0"/>
            </a:p>
          </p:txBody>
        </p:sp>
      </p:grpSp>
      <p:sp>
        <p:nvSpPr>
          <p:cNvPr id="6" name="文本框 5"/>
          <p:cNvSpPr txBox="1"/>
          <p:nvPr/>
        </p:nvSpPr>
        <p:spPr>
          <a:xfrm>
            <a:off x="571144" y="1814658"/>
            <a:ext cx="4577262" cy="738664"/>
          </a:xfrm>
          <a:prstGeom prst="rect">
            <a:avLst/>
          </a:prstGeom>
          <a:noFill/>
        </p:spPr>
        <p:txBody>
          <a:bodyPr wrap="square" rtlCol="0">
            <a:spAutoFit/>
          </a:bodyPr>
          <a:lstStyle/>
          <a:p>
            <a:pPr marL="365125" indent="-255588" eaLnBrk="0" hangingPunct="0">
              <a:lnSpc>
                <a:spcPct val="150000"/>
              </a:lnSpc>
              <a:spcBef>
                <a:spcPts val="300"/>
              </a:spcBef>
              <a:buClr>
                <a:srgbClr val="A04DA3"/>
              </a:buClr>
              <a:buFont typeface="Georgia" panose="02040502050405020303" pitchFamily="18" charset="0"/>
              <a:buChar char="•"/>
            </a:pPr>
            <a:r>
              <a:rPr lang="zh-CN" altLang="en-US" sz="2800" b="1" dirty="0">
                <a:solidFill>
                  <a:schemeClr val="accent6">
                    <a:lumMod val="50000"/>
                  </a:schemeClr>
                </a:solidFill>
                <a:latin typeface="+mn-ea"/>
                <a:ea typeface="+mn-ea"/>
              </a:rPr>
              <a:t>选取最终检测参数示例</a:t>
            </a:r>
            <a:endParaRPr lang="en-US" altLang="zh-CN" sz="2800" b="1" dirty="0">
              <a:solidFill>
                <a:schemeClr val="accent6">
                  <a:lumMod val="50000"/>
                </a:schemeClr>
              </a:solidFill>
              <a:latin typeface="+mn-ea"/>
              <a:ea typeface="+mn-ea"/>
            </a:endParaRPr>
          </a:p>
        </p:txBody>
      </p:sp>
      <p:sp>
        <p:nvSpPr>
          <p:cNvPr id="18" name="标题 1"/>
          <p:cNvSpPr>
            <a:spLocks noGrp="1"/>
          </p:cNvSpPr>
          <p:nvPr>
            <p:ph type="title"/>
          </p:nvPr>
        </p:nvSpPr>
        <p:spPr>
          <a:xfrm>
            <a:off x="87759" y="620688"/>
            <a:ext cx="8964487" cy="1066800"/>
          </a:xfrm>
        </p:spPr>
        <p:txBody>
          <a:bodyPr/>
          <a:lstStyle/>
          <a:p>
            <a:pPr marL="109537" algn="ctr">
              <a:defRPr/>
            </a:pPr>
            <a:r>
              <a:rPr lang="zh-CN" altLang="en-US" b="1" dirty="0" smtClean="0">
                <a:solidFill>
                  <a:schemeClr val="accent6">
                    <a:lumMod val="50000"/>
                  </a:schemeClr>
                </a:solidFill>
                <a:latin typeface="+mn-ea"/>
                <a:ea typeface="+mn-ea"/>
              </a:rPr>
              <a:t>基于</a:t>
            </a:r>
            <a:r>
              <a:rPr lang="en-US" altLang="zh-CN" b="1" dirty="0">
                <a:solidFill>
                  <a:schemeClr val="accent6">
                    <a:lumMod val="50000"/>
                  </a:schemeClr>
                </a:solidFill>
                <a:latin typeface="+mn-ea"/>
                <a:ea typeface="+mn-ea"/>
              </a:rPr>
              <a:t>DTE</a:t>
            </a:r>
            <a:r>
              <a:rPr lang="zh-CN" altLang="en-US" b="1" dirty="0">
                <a:solidFill>
                  <a:schemeClr val="accent6">
                    <a:lumMod val="50000"/>
                  </a:schemeClr>
                </a:solidFill>
                <a:latin typeface="+mn-ea"/>
                <a:ea typeface="+mn-ea"/>
              </a:rPr>
              <a:t>的流量异常检测方法评估</a:t>
            </a:r>
            <a:endParaRPr lang="en-US" altLang="zh-CN" b="1" dirty="0">
              <a:solidFill>
                <a:schemeClr val="accent6">
                  <a:lumMod val="50000"/>
                </a:schemeClr>
              </a:solidFill>
              <a:latin typeface="+mn-ea"/>
              <a:ea typeface="+mn-ea"/>
            </a:endParaRPr>
          </a:p>
        </p:txBody>
      </p:sp>
    </p:spTree>
    <p:extLst>
      <p:ext uri="{BB962C8B-B14F-4D97-AF65-F5344CB8AC3E}">
        <p14:creationId xmlns:p14="http://schemas.microsoft.com/office/powerpoint/2010/main" val="283646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066800"/>
          </a:xfrm>
        </p:spPr>
        <p:txBody>
          <a:bodyPr/>
          <a:lstStyle/>
          <a:p>
            <a:r>
              <a:rPr lang="zh-CN" altLang="en-US" b="1" dirty="0" smtClean="0"/>
              <a:t>一、研究背景和意义</a:t>
            </a:r>
            <a:endParaRPr lang="zh-CN" altLang="en-US" b="1" dirty="0"/>
          </a:p>
        </p:txBody>
      </p:sp>
      <p:sp>
        <p:nvSpPr>
          <p:cNvPr id="3" name="内容占位符 2"/>
          <p:cNvSpPr>
            <a:spLocks noGrp="1"/>
          </p:cNvSpPr>
          <p:nvPr>
            <p:ph sz="quarter" idx="13"/>
          </p:nvPr>
        </p:nvSpPr>
        <p:spPr>
          <a:xfrm>
            <a:off x="457200" y="1844824"/>
            <a:ext cx="8435280" cy="4536504"/>
          </a:xfrm>
        </p:spPr>
        <p:txBody>
          <a:bodyPr>
            <a:normAutofit lnSpcReduction="10000"/>
          </a:bodyPr>
          <a:lstStyle/>
          <a:p>
            <a:pPr>
              <a:lnSpc>
                <a:spcPct val="150000"/>
              </a:lnSpc>
            </a:pPr>
            <a:r>
              <a:rPr lang="en-US" altLang="zh-CN" sz="2400" b="1" dirty="0" smtClean="0">
                <a:solidFill>
                  <a:schemeClr val="accent6">
                    <a:lumMod val="50000"/>
                  </a:schemeClr>
                </a:solidFill>
                <a:latin typeface="+mn-ea"/>
              </a:rPr>
              <a:t>4.  </a:t>
            </a:r>
            <a:r>
              <a:rPr lang="zh-CN" altLang="en-US" sz="2400" b="1" dirty="0">
                <a:solidFill>
                  <a:schemeClr val="accent6">
                    <a:lumMod val="50000"/>
                  </a:schemeClr>
                </a:solidFill>
                <a:latin typeface="+mn-ea"/>
              </a:rPr>
              <a:t>本文</a:t>
            </a:r>
            <a:r>
              <a:rPr lang="zh-CN" altLang="en-US" sz="2400" b="1" dirty="0" smtClean="0">
                <a:solidFill>
                  <a:schemeClr val="accent6">
                    <a:lumMod val="50000"/>
                  </a:schemeClr>
                </a:solidFill>
                <a:latin typeface="+mn-ea"/>
              </a:rPr>
              <a:t>主要</a:t>
            </a:r>
            <a:r>
              <a:rPr lang="zh-CN" altLang="en-US" sz="2400" b="1" dirty="0">
                <a:solidFill>
                  <a:schemeClr val="accent6">
                    <a:lumMod val="50000"/>
                  </a:schemeClr>
                </a:solidFill>
                <a:latin typeface="+mn-ea"/>
              </a:rPr>
              <a:t>工作</a:t>
            </a:r>
            <a:endParaRPr lang="en-US" altLang="zh-CN" sz="2400" b="1" dirty="0">
              <a:solidFill>
                <a:schemeClr val="accent6">
                  <a:lumMod val="50000"/>
                </a:schemeClr>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研究了</a:t>
            </a:r>
            <a:r>
              <a:rPr lang="zh-CN" altLang="en-US" sz="1800" dirty="0" smtClean="0">
                <a:solidFill>
                  <a:schemeClr val="accent6">
                    <a:lumMod val="50000"/>
                  </a:schemeClr>
                </a:solidFill>
                <a:latin typeface="+mn-ea"/>
              </a:rPr>
              <a:t>基于分布式计算框架的网络</a:t>
            </a:r>
            <a:r>
              <a:rPr lang="zh-CN" altLang="en-US" sz="1800" dirty="0">
                <a:solidFill>
                  <a:schemeClr val="accent6">
                    <a:lumMod val="50000"/>
                  </a:schemeClr>
                </a:solidFill>
                <a:latin typeface="+mn-ea"/>
              </a:rPr>
              <a:t>流量异常</a:t>
            </a:r>
            <a:r>
              <a:rPr lang="zh-CN" altLang="en-US" sz="1800" dirty="0" smtClean="0">
                <a:solidFill>
                  <a:schemeClr val="accent6">
                    <a:lumMod val="50000"/>
                  </a:schemeClr>
                </a:solidFill>
                <a:latin typeface="+mn-ea"/>
              </a:rPr>
              <a:t>检测</a:t>
            </a:r>
            <a:r>
              <a:rPr lang="zh-CN" altLang="en-US" sz="1800" b="1" dirty="0" smtClean="0">
                <a:solidFill>
                  <a:schemeClr val="tx1"/>
                </a:solidFill>
                <a:latin typeface="+mn-ea"/>
              </a:rPr>
              <a:t>模型</a:t>
            </a:r>
            <a:endParaRPr lang="en-US" altLang="zh-CN" sz="1800" b="1" dirty="0">
              <a:solidFill>
                <a:schemeClr val="tx1"/>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提出了三种新的用于网络流量异常检测</a:t>
            </a:r>
            <a:r>
              <a:rPr lang="zh-CN" altLang="en-US" sz="1800" dirty="0" smtClean="0">
                <a:solidFill>
                  <a:schemeClr val="accent6">
                    <a:lumMod val="50000"/>
                  </a:schemeClr>
                </a:solidFill>
                <a:latin typeface="+mn-ea"/>
              </a:rPr>
              <a:t>的</a:t>
            </a:r>
            <a:r>
              <a:rPr lang="zh-CN" altLang="en-US" sz="1800" dirty="0" smtClean="0">
                <a:solidFill>
                  <a:schemeClr val="tx1"/>
                </a:solidFill>
                <a:latin typeface="+mn-ea"/>
              </a:rPr>
              <a:t>流量测度特征</a:t>
            </a:r>
            <a:r>
              <a:rPr lang="zh-CN" altLang="en-US" sz="1800" dirty="0" smtClean="0">
                <a:latin typeface="+mn-ea"/>
              </a:rPr>
              <a:t>：</a:t>
            </a:r>
            <a:endParaRPr lang="en-US" altLang="zh-CN" sz="1800" dirty="0">
              <a:latin typeface="+mn-ea"/>
            </a:endParaRPr>
          </a:p>
          <a:p>
            <a:pPr marL="1046163" lvl="2" indent="-342900">
              <a:lnSpc>
                <a:spcPct val="150000"/>
              </a:lnSpc>
              <a:buFont typeface="+mj-lt"/>
              <a:buAutoNum type="arabicPeriod"/>
            </a:pPr>
            <a:r>
              <a:rPr lang="en-US" altLang="zh-CN" sz="1650" b="1" i="1" dirty="0">
                <a:solidFill>
                  <a:schemeClr val="tx1"/>
                </a:solidFill>
                <a:latin typeface="+mn-ea"/>
              </a:rPr>
              <a:t>DTE</a:t>
            </a:r>
            <a:r>
              <a:rPr lang="zh-CN" altLang="en-US" sz="1650" dirty="0">
                <a:solidFill>
                  <a:srgbClr val="00B0F0"/>
                </a:solidFill>
                <a:latin typeface="+mn-ea"/>
              </a:rPr>
              <a:t>：</a:t>
            </a:r>
            <a:r>
              <a:rPr lang="zh-CN" altLang="en-US" sz="1650" dirty="0">
                <a:latin typeface="+mn-ea"/>
              </a:rPr>
              <a:t>双参数</a:t>
            </a:r>
            <a:r>
              <a:rPr lang="en-US" altLang="zh-CN" sz="1650" dirty="0" err="1">
                <a:latin typeface="+mn-ea"/>
              </a:rPr>
              <a:t>Tsallis</a:t>
            </a:r>
            <a:r>
              <a:rPr lang="zh-CN" altLang="en-US" sz="1650" dirty="0">
                <a:latin typeface="+mn-ea"/>
              </a:rPr>
              <a:t>熵</a:t>
            </a:r>
            <a:r>
              <a:rPr lang="zh-CN" altLang="en-US" sz="1650" dirty="0" smtClean="0">
                <a:latin typeface="+mn-ea"/>
              </a:rPr>
              <a:t>（</a:t>
            </a:r>
            <a:r>
              <a:rPr lang="en-US" altLang="zh-CN" sz="1650" dirty="0">
                <a:latin typeface="+mn-ea"/>
              </a:rPr>
              <a:t>D</a:t>
            </a:r>
            <a:r>
              <a:rPr lang="en-US" altLang="zh-CN" sz="1650" dirty="0" smtClean="0">
                <a:latin typeface="+mn-ea"/>
              </a:rPr>
              <a:t>ouble </a:t>
            </a:r>
            <a:r>
              <a:rPr lang="en-US" altLang="zh-CN" sz="1650" dirty="0">
                <a:latin typeface="+mn-ea"/>
              </a:rPr>
              <a:t>q </a:t>
            </a:r>
            <a:r>
              <a:rPr lang="en-US" altLang="zh-CN" sz="1650" dirty="0" err="1" smtClean="0">
                <a:latin typeface="+mn-ea"/>
              </a:rPr>
              <a:t>Tsallis</a:t>
            </a:r>
            <a:r>
              <a:rPr lang="en-US" altLang="zh-CN" sz="1650" dirty="0" smtClean="0">
                <a:latin typeface="+mn-ea"/>
              </a:rPr>
              <a:t> </a:t>
            </a:r>
            <a:r>
              <a:rPr lang="en-US" altLang="zh-CN" sz="1650" dirty="0">
                <a:latin typeface="+mn-ea"/>
              </a:rPr>
              <a:t>Entropy</a:t>
            </a:r>
            <a:r>
              <a:rPr lang="zh-CN" altLang="en-US" sz="1650" dirty="0">
                <a:latin typeface="+mn-ea"/>
              </a:rPr>
              <a:t>）</a:t>
            </a:r>
            <a:endParaRPr lang="en-US" altLang="zh-CN" sz="1650" dirty="0">
              <a:latin typeface="+mn-ea"/>
            </a:endParaRPr>
          </a:p>
          <a:p>
            <a:pPr marL="1046163" lvl="2" indent="-342900">
              <a:lnSpc>
                <a:spcPct val="150000"/>
              </a:lnSpc>
              <a:buFont typeface="+mj-lt"/>
              <a:buAutoNum type="arabicPeriod"/>
            </a:pPr>
            <a:r>
              <a:rPr lang="en-US" altLang="zh-CN" sz="1650" b="1" i="1" dirty="0">
                <a:solidFill>
                  <a:schemeClr val="tx1"/>
                </a:solidFill>
                <a:latin typeface="+mn-ea"/>
              </a:rPr>
              <a:t>APE</a:t>
            </a:r>
            <a:r>
              <a:rPr lang="zh-CN" altLang="en-US" sz="1650" dirty="0">
                <a:solidFill>
                  <a:srgbClr val="00B0F0"/>
                </a:solidFill>
                <a:latin typeface="+mn-ea"/>
              </a:rPr>
              <a:t>：</a:t>
            </a:r>
            <a:r>
              <a:rPr lang="zh-CN" altLang="en-US" sz="1650" dirty="0">
                <a:latin typeface="+mn-ea"/>
              </a:rPr>
              <a:t>可调节分段熵（</a:t>
            </a:r>
            <a:r>
              <a:rPr lang="en-US" altLang="zh-CN" sz="1650" dirty="0">
                <a:latin typeface="+mn-ea"/>
              </a:rPr>
              <a:t>Adjustable P</a:t>
            </a:r>
            <a:r>
              <a:rPr lang="en-US" altLang="zh-CN" sz="1650" dirty="0" smtClean="0">
                <a:latin typeface="+mn-ea"/>
              </a:rPr>
              <a:t>iecewise </a:t>
            </a:r>
            <a:r>
              <a:rPr lang="en-US" altLang="zh-CN" sz="1650" dirty="0">
                <a:latin typeface="+mn-ea"/>
              </a:rPr>
              <a:t>E</a:t>
            </a:r>
            <a:r>
              <a:rPr lang="en-US" altLang="zh-CN" sz="1650" dirty="0" smtClean="0">
                <a:latin typeface="+mn-ea"/>
              </a:rPr>
              <a:t>ntropy</a:t>
            </a:r>
            <a:r>
              <a:rPr lang="zh-CN" altLang="en-US" sz="1650" dirty="0">
                <a:latin typeface="+mn-ea"/>
              </a:rPr>
              <a:t>）</a:t>
            </a:r>
            <a:endParaRPr lang="en-US" altLang="zh-CN" sz="1650" dirty="0">
              <a:latin typeface="+mn-ea"/>
            </a:endParaRPr>
          </a:p>
          <a:p>
            <a:pPr marL="1046163" lvl="2" indent="-342900">
              <a:lnSpc>
                <a:spcPct val="150000"/>
              </a:lnSpc>
              <a:buFont typeface="+mj-lt"/>
              <a:buAutoNum type="arabicPeriod"/>
            </a:pPr>
            <a:r>
              <a:rPr lang="en-US" altLang="zh-CN" sz="1650" b="1" i="1" dirty="0" smtClean="0">
                <a:solidFill>
                  <a:schemeClr val="tx1"/>
                </a:solidFill>
                <a:latin typeface="+mn-ea"/>
              </a:rPr>
              <a:t>EFFIP</a:t>
            </a:r>
            <a:r>
              <a:rPr lang="zh-CN" altLang="en-US" sz="1650" dirty="0" smtClean="0">
                <a:solidFill>
                  <a:srgbClr val="00B0F0"/>
                </a:solidFill>
                <a:latin typeface="+mn-ea"/>
              </a:rPr>
              <a:t>：</a:t>
            </a:r>
            <a:r>
              <a:rPr lang="zh-CN" altLang="en-US" sz="1650" dirty="0">
                <a:latin typeface="+mn-ea"/>
              </a:rPr>
              <a:t>有效流</a:t>
            </a:r>
            <a:r>
              <a:rPr lang="zh-CN" altLang="en-US" sz="1650" dirty="0" smtClean="0">
                <a:latin typeface="+mn-ea"/>
              </a:rPr>
              <a:t>特征实例对（</a:t>
            </a:r>
            <a:r>
              <a:rPr lang="en-US" altLang="zh-CN" sz="1650" dirty="0">
                <a:latin typeface="+mn-ea"/>
              </a:rPr>
              <a:t>E</a:t>
            </a:r>
            <a:r>
              <a:rPr lang="en-US" altLang="zh-CN" sz="1650" dirty="0" smtClean="0">
                <a:latin typeface="+mn-ea"/>
              </a:rPr>
              <a:t>fficient </a:t>
            </a:r>
            <a:r>
              <a:rPr lang="en-US" altLang="zh-CN" sz="1650" dirty="0">
                <a:latin typeface="+mn-ea"/>
              </a:rPr>
              <a:t>F</a:t>
            </a:r>
            <a:r>
              <a:rPr lang="en-US" altLang="zh-CN" sz="1650" dirty="0" smtClean="0">
                <a:latin typeface="+mn-ea"/>
              </a:rPr>
              <a:t>low Feature Instance Pair</a:t>
            </a:r>
            <a:r>
              <a:rPr lang="zh-CN" altLang="en-US" sz="1650" dirty="0" smtClean="0">
                <a:latin typeface="+mn-ea"/>
              </a:rPr>
              <a:t>）</a:t>
            </a:r>
            <a:endParaRPr lang="en-US" altLang="zh-CN" sz="1650" dirty="0">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研究</a:t>
            </a:r>
            <a:r>
              <a:rPr lang="zh-CN" altLang="en-US" sz="1800" dirty="0" smtClean="0">
                <a:solidFill>
                  <a:schemeClr val="accent6">
                    <a:lumMod val="50000"/>
                  </a:schemeClr>
                </a:solidFill>
                <a:latin typeface="+mn-ea"/>
              </a:rPr>
              <a:t>了可在分布式计算框架下实现的基于</a:t>
            </a:r>
            <a:r>
              <a:rPr lang="en-US" altLang="zh-CN" sz="1800" dirty="0">
                <a:solidFill>
                  <a:schemeClr val="tx1"/>
                </a:solidFill>
                <a:latin typeface="+mn-ea"/>
              </a:rPr>
              <a:t>DTE</a:t>
            </a:r>
            <a:r>
              <a:rPr lang="zh-CN" altLang="en-US" sz="1800" dirty="0" smtClean="0">
                <a:solidFill>
                  <a:schemeClr val="accent6">
                    <a:lumMod val="50000"/>
                  </a:schemeClr>
                </a:solidFill>
                <a:latin typeface="+mn-ea"/>
              </a:rPr>
              <a:t>的网络流量</a:t>
            </a:r>
            <a:r>
              <a:rPr lang="zh-CN" altLang="en-US" sz="1800" dirty="0">
                <a:solidFill>
                  <a:schemeClr val="accent6">
                    <a:lumMod val="50000"/>
                  </a:schemeClr>
                </a:solidFill>
                <a:latin typeface="+mn-ea"/>
              </a:rPr>
              <a:t>异常检测方法</a:t>
            </a:r>
            <a:endParaRPr lang="en-US" altLang="zh-CN" sz="1800" dirty="0">
              <a:solidFill>
                <a:schemeClr val="accent6">
                  <a:lumMod val="50000"/>
                </a:schemeClr>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研究了可在分布式计算框架下实现的基于</a:t>
            </a:r>
            <a:r>
              <a:rPr lang="en-US" altLang="zh-CN" sz="1800" dirty="0">
                <a:solidFill>
                  <a:schemeClr val="tx1"/>
                </a:solidFill>
                <a:latin typeface="+mn-ea"/>
              </a:rPr>
              <a:t>APE</a:t>
            </a:r>
            <a:r>
              <a:rPr lang="zh-CN" altLang="en-US" sz="1800" dirty="0">
                <a:solidFill>
                  <a:schemeClr val="accent6">
                    <a:lumMod val="50000"/>
                  </a:schemeClr>
                </a:solidFill>
                <a:latin typeface="+mn-ea"/>
              </a:rPr>
              <a:t>的网络流量异常检测方法</a:t>
            </a:r>
            <a:endParaRPr lang="en-US" altLang="zh-CN" sz="1800" dirty="0">
              <a:solidFill>
                <a:schemeClr val="accent6">
                  <a:lumMod val="50000"/>
                </a:schemeClr>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研究了可在分布式计算框架下实现的基于</a:t>
            </a:r>
            <a:r>
              <a:rPr lang="en-US" altLang="zh-CN" sz="1800" dirty="0" smtClean="0">
                <a:solidFill>
                  <a:schemeClr val="tx1"/>
                </a:solidFill>
                <a:latin typeface="+mn-ea"/>
              </a:rPr>
              <a:t>EFFIP</a:t>
            </a:r>
            <a:r>
              <a:rPr lang="zh-CN" altLang="en-US" sz="1800" dirty="0" smtClean="0">
                <a:solidFill>
                  <a:schemeClr val="accent6">
                    <a:lumMod val="50000"/>
                  </a:schemeClr>
                </a:solidFill>
                <a:latin typeface="+mn-ea"/>
              </a:rPr>
              <a:t>的</a:t>
            </a:r>
            <a:r>
              <a:rPr lang="zh-CN" altLang="en-US" sz="1800" dirty="0">
                <a:solidFill>
                  <a:schemeClr val="accent6">
                    <a:lumMod val="50000"/>
                  </a:schemeClr>
                </a:solidFill>
                <a:latin typeface="+mn-ea"/>
              </a:rPr>
              <a:t>流量异常检测和分类方法</a:t>
            </a:r>
            <a:endParaRPr lang="en-US" altLang="zh-CN" sz="1800" dirty="0">
              <a:solidFill>
                <a:schemeClr val="accent6">
                  <a:lumMod val="50000"/>
                </a:schemeClr>
              </a:solidFill>
              <a:latin typeface="+mn-ea"/>
            </a:endParaRPr>
          </a:p>
          <a:p>
            <a:pPr marL="754062" lvl="1" indent="-342900">
              <a:lnSpc>
                <a:spcPct val="150000"/>
              </a:lnSpc>
              <a:buFont typeface="+mj-lt"/>
              <a:buAutoNum type="arabicPeriod"/>
            </a:pPr>
            <a:r>
              <a:rPr lang="zh-CN" altLang="en-US" sz="1800" dirty="0">
                <a:solidFill>
                  <a:schemeClr val="accent6">
                    <a:lumMod val="50000"/>
                  </a:schemeClr>
                </a:solidFill>
                <a:latin typeface="+mn-ea"/>
              </a:rPr>
              <a:t>设计</a:t>
            </a:r>
            <a:r>
              <a:rPr lang="zh-CN" altLang="en-US" sz="1800" dirty="0" smtClean="0">
                <a:solidFill>
                  <a:schemeClr val="accent6">
                    <a:lumMod val="50000"/>
                  </a:schemeClr>
                </a:solidFill>
                <a:latin typeface="+mn-ea"/>
              </a:rPr>
              <a:t>完成</a:t>
            </a:r>
            <a:r>
              <a:rPr lang="zh-CN" altLang="en-US" sz="1800" dirty="0">
                <a:solidFill>
                  <a:schemeClr val="accent6">
                    <a:lumMod val="50000"/>
                  </a:schemeClr>
                </a:solidFill>
                <a:latin typeface="+mn-ea"/>
              </a:rPr>
              <a:t>了</a:t>
            </a:r>
            <a:r>
              <a:rPr lang="zh-CN" altLang="en-US" sz="1800" dirty="0" smtClean="0">
                <a:solidFill>
                  <a:schemeClr val="accent6">
                    <a:lumMod val="50000"/>
                  </a:schemeClr>
                </a:solidFill>
                <a:latin typeface="+mn-ea"/>
              </a:rPr>
              <a:t>基于多种分布式计算</a:t>
            </a:r>
            <a:r>
              <a:rPr lang="zh-CN" altLang="en-US" sz="1800" dirty="0">
                <a:solidFill>
                  <a:schemeClr val="accent6">
                    <a:lumMod val="50000"/>
                  </a:schemeClr>
                </a:solidFill>
                <a:latin typeface="+mn-ea"/>
              </a:rPr>
              <a:t>平台</a:t>
            </a:r>
            <a:r>
              <a:rPr lang="zh-CN" altLang="en-US" sz="1800" dirty="0" smtClean="0">
                <a:solidFill>
                  <a:schemeClr val="accent6">
                    <a:lumMod val="50000"/>
                  </a:schemeClr>
                </a:solidFill>
                <a:latin typeface="+mn-ea"/>
              </a:rPr>
              <a:t>的</a:t>
            </a:r>
            <a:r>
              <a:rPr lang="zh-CN" altLang="en-US" sz="1800" dirty="0">
                <a:solidFill>
                  <a:schemeClr val="accent6">
                    <a:lumMod val="50000"/>
                  </a:schemeClr>
                </a:solidFill>
                <a:latin typeface="+mn-ea"/>
              </a:rPr>
              <a:t>网络流量异常</a:t>
            </a:r>
            <a:r>
              <a:rPr lang="zh-CN" altLang="en-US" sz="1800" dirty="0" smtClean="0">
                <a:solidFill>
                  <a:schemeClr val="accent6">
                    <a:lumMod val="50000"/>
                  </a:schemeClr>
                </a:solidFill>
                <a:latin typeface="+mn-ea"/>
              </a:rPr>
              <a:t>检测和实验</a:t>
            </a:r>
            <a:r>
              <a:rPr lang="zh-CN" altLang="en-US" sz="1800" b="1" dirty="0" smtClean="0">
                <a:solidFill>
                  <a:schemeClr val="tx1"/>
                </a:solidFill>
                <a:latin typeface="+mn-ea"/>
              </a:rPr>
              <a:t>系统</a:t>
            </a:r>
            <a:endParaRPr lang="en-US" altLang="zh-CN" sz="1800" b="1" dirty="0">
              <a:solidFill>
                <a:schemeClr val="tx1"/>
              </a:solidFill>
              <a:latin typeface="+mn-ea"/>
            </a:endParaRPr>
          </a:p>
          <a:p>
            <a:pPr lvl="1"/>
            <a:endParaRPr lang="en-US" altLang="zh-CN" dirty="0" smtClean="0">
              <a:latin typeface="+mn-ea"/>
            </a:endParaRPr>
          </a:p>
          <a:p>
            <a:pPr lvl="1"/>
            <a:endParaRPr lang="zh-CN" altLang="en-US" dirty="0">
              <a:latin typeface="+mn-ea"/>
            </a:endParaRPr>
          </a:p>
        </p:txBody>
      </p:sp>
    </p:spTree>
    <p:extLst>
      <p:ext uri="{BB962C8B-B14F-4D97-AF65-F5344CB8AC3E}">
        <p14:creationId xmlns:p14="http://schemas.microsoft.com/office/powerpoint/2010/main" val="10478393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59632" y="1910172"/>
            <a:ext cx="6192688" cy="3672408"/>
            <a:chOff x="1569563" y="1688524"/>
            <a:chExt cx="6192688" cy="3672408"/>
          </a:xfrm>
        </p:grpSpPr>
        <p:graphicFrame>
          <p:nvGraphicFramePr>
            <p:cNvPr id="14" name="图表 13"/>
            <p:cNvGraphicFramePr>
              <a:graphicFrameLocks/>
            </p:cNvGraphicFramePr>
            <p:nvPr>
              <p:extLst>
                <p:ext uri="{D42A27DB-BD31-4B8C-83A1-F6EECF244321}">
                  <p14:modId xmlns:p14="http://schemas.microsoft.com/office/powerpoint/2010/main" val="4282846670"/>
                </p:ext>
              </p:extLst>
            </p:nvPr>
          </p:nvGraphicFramePr>
          <p:xfrm>
            <a:off x="1569563" y="1688524"/>
            <a:ext cx="6192688" cy="3672408"/>
          </p:xfrm>
          <a:graphic>
            <a:graphicData uri="http://schemas.openxmlformats.org/drawingml/2006/chart">
              <c:chart xmlns:c="http://schemas.openxmlformats.org/drawingml/2006/chart" xmlns:r="http://schemas.openxmlformats.org/officeDocument/2006/relationships" r:id="rId3"/>
            </a:graphicData>
          </a:graphic>
        </p:graphicFrame>
        <p:sp>
          <p:nvSpPr>
            <p:cNvPr id="16" name="矩形 15"/>
            <p:cNvSpPr/>
            <p:nvPr/>
          </p:nvSpPr>
          <p:spPr>
            <a:xfrm>
              <a:off x="6444208" y="2217155"/>
              <a:ext cx="1002958" cy="314377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12" name="文本框 11"/>
          <p:cNvSpPr txBox="1"/>
          <p:nvPr/>
        </p:nvSpPr>
        <p:spPr>
          <a:xfrm>
            <a:off x="2411525" y="5880378"/>
            <a:ext cx="4320480" cy="461665"/>
          </a:xfrm>
          <a:prstGeom prst="rect">
            <a:avLst/>
          </a:prstGeom>
          <a:noFill/>
        </p:spPr>
        <p:txBody>
          <a:bodyPr wrap="square" rtlCol="0">
            <a:spAutoFit/>
          </a:bodyPr>
          <a:lstStyle/>
          <a:p>
            <a:r>
              <a:rPr lang="zh-CN" altLang="en-US" sz="2400" b="1" dirty="0" smtClean="0">
                <a:solidFill>
                  <a:schemeClr val="accent6">
                    <a:lumMod val="50000"/>
                  </a:schemeClr>
                </a:solidFill>
                <a:latin typeface="+mn-ea"/>
                <a:ea typeface="+mn-ea"/>
              </a:rPr>
              <a:t>基于</a:t>
            </a:r>
            <a:r>
              <a:rPr lang="en-US" altLang="zh-CN" sz="2400" b="1" dirty="0" smtClean="0">
                <a:solidFill>
                  <a:schemeClr val="accent6">
                    <a:lumMod val="50000"/>
                  </a:schemeClr>
                </a:solidFill>
                <a:latin typeface="+mn-ea"/>
                <a:ea typeface="+mn-ea"/>
              </a:rPr>
              <a:t>DTE</a:t>
            </a:r>
            <a:r>
              <a:rPr lang="zh-CN" altLang="en-US" sz="2400" b="1" dirty="0" smtClean="0">
                <a:solidFill>
                  <a:schemeClr val="accent6">
                    <a:lumMod val="50000"/>
                  </a:schemeClr>
                </a:solidFill>
                <a:latin typeface="+mn-ea"/>
                <a:ea typeface="+mn-ea"/>
              </a:rPr>
              <a:t>的异常检测</a:t>
            </a:r>
            <a:r>
              <a:rPr lang="zh-CN" altLang="en-US" sz="2400" b="1" dirty="0">
                <a:solidFill>
                  <a:schemeClr val="accent6">
                    <a:lumMod val="50000"/>
                  </a:schemeClr>
                </a:solidFill>
                <a:latin typeface="+mn-ea"/>
                <a:ea typeface="+mn-ea"/>
              </a:rPr>
              <a:t>效果明显</a:t>
            </a:r>
          </a:p>
        </p:txBody>
      </p:sp>
      <p:sp>
        <p:nvSpPr>
          <p:cNvPr id="8" name="标题 1"/>
          <p:cNvSpPr>
            <a:spLocks noGrp="1"/>
          </p:cNvSpPr>
          <p:nvPr>
            <p:ph type="title"/>
          </p:nvPr>
        </p:nvSpPr>
        <p:spPr>
          <a:xfrm>
            <a:off x="87759" y="620688"/>
            <a:ext cx="8964487" cy="1066800"/>
          </a:xfrm>
        </p:spPr>
        <p:txBody>
          <a:bodyPr/>
          <a:lstStyle/>
          <a:p>
            <a:pPr marL="109537" algn="ctr">
              <a:defRPr/>
            </a:pPr>
            <a:r>
              <a:rPr lang="zh-CN" altLang="en-US" b="1" dirty="0" smtClean="0">
                <a:solidFill>
                  <a:schemeClr val="accent6">
                    <a:lumMod val="50000"/>
                  </a:schemeClr>
                </a:solidFill>
                <a:latin typeface="+mn-ea"/>
                <a:ea typeface="+mn-ea"/>
              </a:rPr>
              <a:t>基于</a:t>
            </a:r>
            <a:r>
              <a:rPr lang="en-US" altLang="zh-CN" b="1" dirty="0">
                <a:solidFill>
                  <a:schemeClr val="accent6">
                    <a:lumMod val="50000"/>
                  </a:schemeClr>
                </a:solidFill>
                <a:latin typeface="+mn-ea"/>
                <a:ea typeface="+mn-ea"/>
              </a:rPr>
              <a:t>DTE</a:t>
            </a:r>
            <a:r>
              <a:rPr lang="zh-CN" altLang="en-US" b="1" dirty="0">
                <a:solidFill>
                  <a:schemeClr val="accent6">
                    <a:lumMod val="50000"/>
                  </a:schemeClr>
                </a:solidFill>
                <a:latin typeface="+mn-ea"/>
                <a:ea typeface="+mn-ea"/>
              </a:rPr>
              <a:t>的流量异常检测方法评估</a:t>
            </a:r>
            <a:endParaRPr lang="en-US" altLang="zh-CN" b="1" dirty="0">
              <a:solidFill>
                <a:schemeClr val="accent6">
                  <a:lumMod val="50000"/>
                </a:schemeClr>
              </a:solidFill>
              <a:latin typeface="+mn-ea"/>
              <a:ea typeface="+mn-ea"/>
            </a:endParaRPr>
          </a:p>
        </p:txBody>
      </p:sp>
    </p:spTree>
    <p:extLst>
      <p:ext uri="{BB962C8B-B14F-4D97-AF65-F5344CB8AC3E}">
        <p14:creationId xmlns:p14="http://schemas.microsoft.com/office/powerpoint/2010/main" val="32108866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五、</a:t>
            </a:r>
            <a:r>
              <a:rPr lang="en-US" altLang="zh-CN" b="1" dirty="0" smtClean="0">
                <a:solidFill>
                  <a:schemeClr val="accent6">
                    <a:lumMod val="50000"/>
                  </a:schemeClr>
                </a:solidFill>
              </a:rPr>
              <a:t>APE</a:t>
            </a:r>
            <a:r>
              <a:rPr lang="zh-CN" altLang="en-US" b="1" dirty="0" smtClean="0">
                <a:solidFill>
                  <a:schemeClr val="accent6">
                    <a:lumMod val="50000"/>
                  </a:schemeClr>
                </a:solidFill>
              </a:rPr>
              <a:t>及其流量</a:t>
            </a:r>
            <a:r>
              <a:rPr lang="zh-CN" altLang="en-US" b="1" dirty="0">
                <a:solidFill>
                  <a:schemeClr val="accent6">
                    <a:lumMod val="50000"/>
                  </a:schemeClr>
                </a:solidFill>
              </a:rPr>
              <a:t>异常</a:t>
            </a:r>
            <a:r>
              <a:rPr lang="zh-CN" altLang="en-US" b="1" dirty="0" smtClean="0">
                <a:solidFill>
                  <a:schemeClr val="accent6">
                    <a:lumMod val="50000"/>
                  </a:schemeClr>
                </a:solidFill>
              </a:rPr>
              <a:t>检测</a:t>
            </a:r>
            <a:r>
              <a:rPr lang="zh-CN" altLang="en-US" b="1" dirty="0">
                <a:solidFill>
                  <a:schemeClr val="accent6">
                    <a:lumMod val="50000"/>
                  </a:schemeClr>
                </a:solidFill>
              </a:rPr>
              <a:t>方法</a:t>
            </a:r>
          </a:p>
        </p:txBody>
      </p:sp>
      <p:grpSp>
        <p:nvGrpSpPr>
          <p:cNvPr id="45" name="组合 44"/>
          <p:cNvGrpSpPr/>
          <p:nvPr/>
        </p:nvGrpSpPr>
        <p:grpSpPr>
          <a:xfrm>
            <a:off x="971600" y="2204864"/>
            <a:ext cx="6937432" cy="3836084"/>
            <a:chOff x="1519308" y="2268455"/>
            <a:chExt cx="8584812" cy="4190636"/>
          </a:xfrm>
        </p:grpSpPr>
        <p:sp>
          <p:nvSpPr>
            <p:cNvPr id="46" name="矩形 45"/>
            <p:cNvSpPr/>
            <p:nvPr/>
          </p:nvSpPr>
          <p:spPr>
            <a:xfrm>
              <a:off x="2926080" y="2954633"/>
              <a:ext cx="880513"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srgbClr val="002060"/>
                  </a:solidFill>
                </a:rPr>
                <a:t>基于分布式计算的</a:t>
              </a:r>
              <a:r>
                <a:rPr lang="zh-CN" altLang="en-US" sz="1500" dirty="0">
                  <a:solidFill>
                    <a:srgbClr val="002060"/>
                  </a:solidFill>
                </a:rPr>
                <a:t>网络流量异常检测</a:t>
              </a:r>
              <a:r>
                <a:rPr lang="zh-CN" altLang="en-US" sz="1500" b="1" dirty="0">
                  <a:solidFill>
                    <a:srgbClr val="C00000"/>
                  </a:solidFill>
                </a:rPr>
                <a:t>模型</a:t>
              </a:r>
            </a:p>
          </p:txBody>
        </p:sp>
        <p:sp>
          <p:nvSpPr>
            <p:cNvPr id="47" name="矩形 46"/>
            <p:cNvSpPr/>
            <p:nvPr/>
          </p:nvSpPr>
          <p:spPr>
            <a:xfrm>
              <a:off x="9254035" y="2954633"/>
              <a:ext cx="850085"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基于分布式计算的网络流量异常检测</a:t>
              </a:r>
              <a:r>
                <a:rPr lang="zh-CN" altLang="en-US" sz="1500" b="1" dirty="0">
                  <a:solidFill>
                    <a:srgbClr val="C00000"/>
                  </a:solidFill>
                </a:rPr>
                <a:t>系统</a:t>
              </a:r>
              <a:endParaRPr lang="zh-CN" altLang="en-US" sz="1500" dirty="0">
                <a:solidFill>
                  <a:srgbClr val="C00000"/>
                </a:solidFill>
              </a:endParaRPr>
            </a:p>
          </p:txBody>
        </p:sp>
        <p:cxnSp>
          <p:nvCxnSpPr>
            <p:cNvPr id="48" name="直接箭头连接符 47"/>
            <p:cNvCxnSpPr>
              <a:stCxn id="46" idx="3"/>
              <a:endCxn id="62" idx="1"/>
            </p:cNvCxnSpPr>
            <p:nvPr/>
          </p:nvCxnSpPr>
          <p:spPr>
            <a:xfrm flipV="1">
              <a:off x="3806593" y="3169115"/>
              <a:ext cx="1681094"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6" idx="3"/>
              <a:endCxn id="63" idx="1"/>
            </p:cNvCxnSpPr>
            <p:nvPr/>
          </p:nvCxnSpPr>
          <p:spPr>
            <a:xfrm flipV="1">
              <a:off x="3806593" y="4178196"/>
              <a:ext cx="1681092"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6" idx="3"/>
              <a:endCxn id="59" idx="1"/>
            </p:cNvCxnSpPr>
            <p:nvPr/>
          </p:nvCxnSpPr>
          <p:spPr>
            <a:xfrm>
              <a:off x="3806593" y="4549097"/>
              <a:ext cx="1681092"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2" idx="3"/>
              <a:endCxn id="47" idx="1"/>
            </p:cNvCxnSpPr>
            <p:nvPr/>
          </p:nvCxnSpPr>
          <p:spPr>
            <a:xfrm>
              <a:off x="7457079" y="3169115"/>
              <a:ext cx="1796956"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3" idx="3"/>
              <a:endCxn id="47" idx="1"/>
            </p:cNvCxnSpPr>
            <p:nvPr/>
          </p:nvCxnSpPr>
          <p:spPr>
            <a:xfrm>
              <a:off x="7457079" y="4178196"/>
              <a:ext cx="1796956"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9" idx="3"/>
              <a:endCxn id="47" idx="1"/>
            </p:cNvCxnSpPr>
            <p:nvPr/>
          </p:nvCxnSpPr>
          <p:spPr>
            <a:xfrm flipV="1">
              <a:off x="7457079" y="4549097"/>
              <a:ext cx="1796956"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6" idx="2"/>
              <a:endCxn id="47" idx="2"/>
            </p:cNvCxnSpPr>
            <p:nvPr/>
          </p:nvCxnSpPr>
          <p:spPr>
            <a:xfrm rot="16200000" flipH="1">
              <a:off x="6522707" y="2987190"/>
              <a:ext cx="12700" cy="6312741"/>
            </a:xfrm>
            <a:prstGeom prst="bentConnector3">
              <a:avLst>
                <a:gd name="adj1" fmla="val 360000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334000" y="2268455"/>
              <a:ext cx="2270760" cy="2478769"/>
              <a:chOff x="5013960" y="2063523"/>
              <a:chExt cx="2270760" cy="2478769"/>
            </a:xfrm>
          </p:grpSpPr>
          <p:sp>
            <p:nvSpPr>
              <p:cNvPr id="62" name="矩形 61"/>
              <p:cNvSpPr/>
              <p:nvPr/>
            </p:nvSpPr>
            <p:spPr>
              <a:xfrm>
                <a:off x="5167647" y="2566821"/>
                <a:ext cx="1969392" cy="79472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DTE</a:t>
                </a:r>
                <a:r>
                  <a:rPr lang="zh-CN" altLang="en-US" sz="1500" dirty="0">
                    <a:solidFill>
                      <a:schemeClr val="tx1"/>
                    </a:solidFill>
                  </a:rPr>
                  <a:t>及其流量</a:t>
                </a:r>
                <a:endParaRPr lang="en-US" altLang="zh-CN" sz="1500" dirty="0">
                  <a:solidFill>
                    <a:schemeClr val="tx1"/>
                  </a:solidFill>
                </a:endParaRPr>
              </a:p>
              <a:p>
                <a:pPr algn="ctr"/>
                <a:r>
                  <a:rPr lang="zh-CN" altLang="en-US" sz="1500" dirty="0">
                    <a:solidFill>
                      <a:schemeClr val="tx1"/>
                    </a:solidFill>
                  </a:rPr>
                  <a:t>异常检测方法</a:t>
                </a:r>
              </a:p>
            </p:txBody>
          </p:sp>
          <p:sp>
            <p:nvSpPr>
              <p:cNvPr id="63" name="矩形 62"/>
              <p:cNvSpPr/>
              <p:nvPr/>
            </p:nvSpPr>
            <p:spPr>
              <a:xfrm>
                <a:off x="5167645" y="3591862"/>
                <a:ext cx="1969394" cy="7628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APE</a:t>
                </a:r>
                <a:r>
                  <a:rPr lang="zh-CN" altLang="en-US" sz="1500" dirty="0">
                    <a:solidFill>
                      <a:schemeClr val="tx1"/>
                    </a:solidFill>
                  </a:rPr>
                  <a:t>及其流量异常检测方法</a:t>
                </a:r>
              </a:p>
            </p:txBody>
          </p:sp>
          <p:sp>
            <p:nvSpPr>
              <p:cNvPr id="64" name="文本框 63"/>
              <p:cNvSpPr txBox="1"/>
              <p:nvPr/>
            </p:nvSpPr>
            <p:spPr>
              <a:xfrm>
                <a:off x="5323479" y="2091638"/>
                <a:ext cx="1813560" cy="430887"/>
              </a:xfrm>
              <a:prstGeom prst="rect">
                <a:avLst/>
              </a:prstGeom>
              <a:noFill/>
            </p:spPr>
            <p:txBody>
              <a:bodyPr wrap="square" rtlCol="0">
                <a:spAutoFit/>
              </a:bodyPr>
              <a:lstStyle/>
              <a:p>
                <a:r>
                  <a:rPr lang="zh-CN" altLang="en-US" sz="1500" dirty="0">
                    <a:solidFill>
                      <a:srgbClr val="00B0F0"/>
                    </a:solidFill>
                  </a:rPr>
                  <a:t>基于熵的方法</a:t>
                </a:r>
              </a:p>
            </p:txBody>
          </p:sp>
          <p:sp>
            <p:nvSpPr>
              <p:cNvPr id="65" name="矩形 64"/>
              <p:cNvSpPr/>
              <p:nvPr/>
            </p:nvSpPr>
            <p:spPr>
              <a:xfrm>
                <a:off x="5013960" y="2063523"/>
                <a:ext cx="2270760" cy="2478769"/>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grpSp>
        <p:grpSp>
          <p:nvGrpSpPr>
            <p:cNvPr id="56" name="组合 55"/>
            <p:cNvGrpSpPr/>
            <p:nvPr/>
          </p:nvGrpSpPr>
          <p:grpSpPr>
            <a:xfrm>
              <a:off x="5326877" y="4930497"/>
              <a:ext cx="2404357" cy="1528594"/>
              <a:chOff x="5006837" y="4436005"/>
              <a:chExt cx="2404357" cy="1528594"/>
            </a:xfrm>
          </p:grpSpPr>
          <p:sp>
            <p:nvSpPr>
              <p:cNvPr id="59" name="矩形 58"/>
              <p:cNvSpPr/>
              <p:nvPr/>
            </p:nvSpPr>
            <p:spPr>
              <a:xfrm>
                <a:off x="5167645" y="4880411"/>
                <a:ext cx="1969394" cy="9684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rgbClr val="C00000"/>
                    </a:solidFill>
                  </a:rPr>
                  <a:t>EFFIP</a:t>
                </a:r>
                <a:r>
                  <a:rPr lang="zh-CN" altLang="en-US" sz="1500" dirty="0" smtClean="0">
                    <a:solidFill>
                      <a:schemeClr val="tx1"/>
                    </a:solidFill>
                  </a:rPr>
                  <a:t>及其</a:t>
                </a:r>
                <a:r>
                  <a:rPr lang="zh-CN" altLang="en-US" sz="1500" dirty="0">
                    <a:solidFill>
                      <a:schemeClr val="tx1"/>
                    </a:solidFill>
                  </a:rPr>
                  <a:t>流量异常检测和分类方法</a:t>
                </a:r>
                <a:r>
                  <a:rPr lang="en-US" altLang="zh-CN" sz="1500" b="1" dirty="0">
                    <a:solidFill>
                      <a:srgbClr val="C00000"/>
                    </a:solidFill>
                  </a:rPr>
                  <a:t>CEFF</a:t>
                </a:r>
                <a:endParaRPr lang="zh-CN" altLang="en-US" sz="1500" dirty="0">
                  <a:solidFill>
                    <a:schemeClr val="tx1"/>
                  </a:solidFill>
                </a:endParaRPr>
              </a:p>
            </p:txBody>
          </p:sp>
          <p:sp>
            <p:nvSpPr>
              <p:cNvPr id="60" name="文本框 59"/>
              <p:cNvSpPr txBox="1"/>
              <p:nvPr/>
            </p:nvSpPr>
            <p:spPr>
              <a:xfrm>
                <a:off x="5006837" y="4454527"/>
                <a:ext cx="2404357" cy="430887"/>
              </a:xfrm>
              <a:prstGeom prst="rect">
                <a:avLst/>
              </a:prstGeom>
              <a:noFill/>
            </p:spPr>
            <p:txBody>
              <a:bodyPr wrap="square" rtlCol="0">
                <a:spAutoFit/>
              </a:bodyPr>
              <a:lstStyle/>
              <a:p>
                <a:r>
                  <a:rPr lang="zh-CN" altLang="en-US" sz="1500" dirty="0">
                    <a:solidFill>
                      <a:srgbClr val="00B0F0"/>
                    </a:solidFill>
                  </a:rPr>
                  <a:t>基于频繁项的方法</a:t>
                </a:r>
              </a:p>
            </p:txBody>
          </p:sp>
          <p:sp>
            <p:nvSpPr>
              <p:cNvPr id="61" name="矩形 60"/>
              <p:cNvSpPr/>
              <p:nvPr/>
            </p:nvSpPr>
            <p:spPr>
              <a:xfrm>
                <a:off x="5025617" y="4436005"/>
                <a:ext cx="2270760" cy="152859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57" name="矩形 56"/>
            <p:cNvSpPr/>
            <p:nvPr/>
          </p:nvSpPr>
          <p:spPr>
            <a:xfrm>
              <a:off x="1519308" y="2965133"/>
              <a:ext cx="604881"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国内外研究</a:t>
              </a:r>
              <a:r>
                <a:rPr lang="zh-CN" altLang="en-US" sz="1500" dirty="0">
                  <a:solidFill>
                    <a:srgbClr val="C00000"/>
                  </a:solidFill>
                </a:rPr>
                <a:t>现状</a:t>
              </a:r>
            </a:p>
          </p:txBody>
        </p:sp>
        <p:cxnSp>
          <p:nvCxnSpPr>
            <p:cNvPr id="58" name="直接箭头连接符 57"/>
            <p:cNvCxnSpPr>
              <a:stCxn id="57" idx="3"/>
              <a:endCxn id="46" idx="1"/>
            </p:cNvCxnSpPr>
            <p:nvPr/>
          </p:nvCxnSpPr>
          <p:spPr>
            <a:xfrm flipV="1">
              <a:off x="2124189" y="4549097"/>
              <a:ext cx="801891" cy="1050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03844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85330" y="2279137"/>
            <a:ext cx="7772870" cy="3658344"/>
          </a:xfrm>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可调节分段熵</a:t>
            </a:r>
            <a:r>
              <a:rPr lang="zh-CN" altLang="en-US" dirty="0" smtClean="0">
                <a:solidFill>
                  <a:schemeClr val="accent6">
                    <a:lumMod val="50000"/>
                  </a:schemeClr>
                </a:solidFill>
                <a:latin typeface="+mn-ea"/>
              </a:rPr>
              <a:t>（</a:t>
            </a:r>
            <a:r>
              <a:rPr lang="en-US" altLang="zh-CN" dirty="0">
                <a:solidFill>
                  <a:schemeClr val="accent6">
                    <a:lumMod val="50000"/>
                  </a:schemeClr>
                </a:solidFill>
                <a:latin typeface="+mn-ea"/>
              </a:rPr>
              <a:t>APE</a:t>
            </a:r>
            <a:r>
              <a:rPr lang="zh-CN" altLang="en-US" dirty="0" smtClean="0">
                <a:solidFill>
                  <a:schemeClr val="accent6">
                    <a:lumMod val="50000"/>
                  </a:schemeClr>
                </a:solidFill>
                <a:latin typeface="+mn-ea"/>
              </a:rPr>
              <a:t>）</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APE</a:t>
            </a:r>
            <a:r>
              <a:rPr lang="zh-CN" altLang="en-US" dirty="0">
                <a:solidFill>
                  <a:schemeClr val="accent6">
                    <a:lumMod val="50000"/>
                  </a:schemeClr>
                </a:solidFill>
                <a:latin typeface="+mn-ea"/>
              </a:rPr>
              <a:t>的异常检测方法</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Hadoop</a:t>
            </a:r>
            <a:r>
              <a:rPr lang="zh-CN" altLang="en-US" dirty="0">
                <a:solidFill>
                  <a:schemeClr val="accent6">
                    <a:lumMod val="50000"/>
                  </a:schemeClr>
                </a:solidFill>
                <a:latin typeface="+mn-ea"/>
              </a:rPr>
              <a:t>的</a:t>
            </a:r>
            <a:r>
              <a:rPr lang="en-US" altLang="zh-CN" dirty="0">
                <a:solidFill>
                  <a:schemeClr val="accent6">
                    <a:lumMod val="50000"/>
                  </a:schemeClr>
                </a:solidFill>
                <a:latin typeface="+mn-ea"/>
              </a:rPr>
              <a:t>APE</a:t>
            </a:r>
            <a:r>
              <a:rPr lang="zh-CN" altLang="en-US" dirty="0">
                <a:solidFill>
                  <a:schemeClr val="accent6">
                    <a:lumMod val="50000"/>
                  </a:schemeClr>
                </a:solidFill>
                <a:latin typeface="+mn-ea"/>
              </a:rPr>
              <a:t>计算</a:t>
            </a:r>
            <a:endParaRPr lang="en-US" altLang="zh-CN" dirty="0">
              <a:solidFill>
                <a:schemeClr val="accent6">
                  <a:lumMod val="50000"/>
                </a:schemeClr>
              </a:solidFill>
              <a:latin typeface="+mn-ea"/>
            </a:endParaRPr>
          </a:p>
          <a:p>
            <a:pPr marL="623887" indent="-514350">
              <a:buFont typeface="+mj-lt"/>
              <a:buAutoNum type="arabicPeriod"/>
            </a:pPr>
            <a:r>
              <a:rPr lang="en-US" altLang="zh-CN" dirty="0" smtClean="0">
                <a:solidFill>
                  <a:schemeClr val="accent6">
                    <a:lumMod val="50000"/>
                  </a:schemeClr>
                </a:solidFill>
                <a:latin typeface="+mn-ea"/>
              </a:rPr>
              <a:t>APE</a:t>
            </a:r>
            <a:r>
              <a:rPr lang="zh-CN" altLang="en-US" dirty="0">
                <a:solidFill>
                  <a:schemeClr val="accent6">
                    <a:lumMod val="50000"/>
                  </a:schemeClr>
                </a:solidFill>
                <a:latin typeface="+mn-ea"/>
              </a:rPr>
              <a:t>方法评估</a:t>
            </a:r>
            <a:endParaRPr lang="en-US" altLang="zh-CN" dirty="0">
              <a:solidFill>
                <a:schemeClr val="accent6">
                  <a:lumMod val="50000"/>
                </a:schemeClr>
              </a:solidFill>
              <a:latin typeface="+mn-ea"/>
            </a:endParaRPr>
          </a:p>
          <a:p>
            <a:endParaRPr lang="en-US" altLang="zh-CN" sz="2100" dirty="0"/>
          </a:p>
        </p:txBody>
      </p:sp>
      <p:sp>
        <p:nvSpPr>
          <p:cNvPr id="4" name="文本框 3"/>
          <p:cNvSpPr txBox="1"/>
          <p:nvPr/>
        </p:nvSpPr>
        <p:spPr>
          <a:xfrm>
            <a:off x="2267744" y="5373216"/>
            <a:ext cx="4977508" cy="869469"/>
          </a:xfrm>
          <a:prstGeom prst="rect">
            <a:avLst/>
          </a:prstGeom>
          <a:noFill/>
        </p:spPr>
        <p:txBody>
          <a:bodyPr wrap="square" rtlCol="0">
            <a:spAutoFit/>
          </a:bodyPr>
          <a:lstStyle>
            <a:defPPr>
              <a:defRPr lang="zh-CN"/>
            </a:defPPr>
            <a:lvl1pPr marL="87312" indent="-255588" eaLnBrk="0" hangingPunct="0">
              <a:spcBef>
                <a:spcPts val="300"/>
              </a:spcBef>
              <a:buClr>
                <a:srgbClr val="A04DA3"/>
              </a:buClr>
              <a:buFont typeface="Georgia" panose="02040502050405020303" pitchFamily="18" charset="0"/>
              <a:buChar char="•"/>
              <a:defRPr sz="2400" b="1">
                <a:latin typeface="+mn-lt"/>
                <a:ea typeface="+mn-ea"/>
              </a:defRPr>
            </a:lvl1pPr>
          </a:lstStyle>
          <a:p>
            <a:r>
              <a:rPr lang="en-US" altLang="zh-CN" dirty="0">
                <a:solidFill>
                  <a:schemeClr val="bg1">
                    <a:lumMod val="50000"/>
                  </a:schemeClr>
                </a:solidFill>
              </a:rPr>
              <a:t>INFOCOM 2015  Poster</a:t>
            </a:r>
          </a:p>
          <a:p>
            <a:r>
              <a:rPr lang="en-US" altLang="zh-CN" dirty="0">
                <a:solidFill>
                  <a:schemeClr val="bg1">
                    <a:lumMod val="50000"/>
                  </a:schemeClr>
                </a:solidFill>
              </a:rPr>
              <a:t>IWQOS 2015  Full Paper</a:t>
            </a:r>
            <a:endParaRPr lang="zh-CN" altLang="en-US" dirty="0">
              <a:solidFill>
                <a:schemeClr val="bg1">
                  <a:lumMod val="50000"/>
                </a:schemeClr>
              </a:solidFill>
            </a:endParaRPr>
          </a:p>
        </p:txBody>
      </p:sp>
      <p:sp>
        <p:nvSpPr>
          <p:cNvPr id="6" name="标题 8"/>
          <p:cNvSpPr txBox="1">
            <a:spLocks/>
          </p:cNvSpPr>
          <p:nvPr/>
        </p:nvSpPr>
        <p:spPr bwMode="auto">
          <a:xfrm>
            <a:off x="467544" y="758364"/>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五、</a:t>
            </a:r>
            <a:r>
              <a:rPr lang="en-US" altLang="zh-CN" b="1" dirty="0" smtClean="0">
                <a:solidFill>
                  <a:schemeClr val="accent6">
                    <a:lumMod val="50000"/>
                  </a:schemeClr>
                </a:solidFill>
              </a:rPr>
              <a:t>APE</a:t>
            </a:r>
            <a:r>
              <a:rPr lang="zh-CN" altLang="en-US" b="1" dirty="0" smtClean="0">
                <a:solidFill>
                  <a:schemeClr val="accent6">
                    <a:lumMod val="50000"/>
                  </a:schemeClr>
                </a:solidFill>
              </a:rPr>
              <a:t>及其流量异常检测方法</a:t>
            </a:r>
            <a:endParaRPr lang="zh-CN" altLang="en-US" b="1" dirty="0">
              <a:solidFill>
                <a:schemeClr val="accent6">
                  <a:lumMod val="50000"/>
                </a:schemeClr>
              </a:solidFill>
            </a:endParaRPr>
          </a:p>
        </p:txBody>
      </p:sp>
    </p:spTree>
    <p:extLst>
      <p:ext uri="{BB962C8B-B14F-4D97-AF65-F5344CB8AC3E}">
        <p14:creationId xmlns:p14="http://schemas.microsoft.com/office/powerpoint/2010/main" val="15121515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85330" y="2060849"/>
            <a:ext cx="8011814" cy="3384375"/>
          </a:xfrm>
        </p:spPr>
        <p:txBody>
          <a:bodyPr>
            <a:normAutofit/>
          </a:bodyPr>
          <a:lstStyle/>
          <a:p>
            <a:r>
              <a:rPr lang="zh-CN" altLang="en-US" b="1" dirty="0" smtClean="0">
                <a:solidFill>
                  <a:schemeClr val="accent6">
                    <a:lumMod val="50000"/>
                  </a:schemeClr>
                </a:solidFill>
                <a:latin typeface="+mn-ea"/>
              </a:rPr>
              <a:t>研究</a:t>
            </a:r>
            <a:r>
              <a:rPr lang="zh-CN" altLang="en-US" b="1" dirty="0">
                <a:solidFill>
                  <a:schemeClr val="accent6">
                    <a:lumMod val="50000"/>
                  </a:schemeClr>
                </a:solidFill>
                <a:latin typeface="+mn-ea"/>
              </a:rPr>
              <a:t>背景</a:t>
            </a:r>
            <a:endParaRPr lang="en-US" altLang="zh-CN" b="1" dirty="0">
              <a:solidFill>
                <a:schemeClr val="accent6">
                  <a:lumMod val="50000"/>
                </a:schemeClr>
              </a:solidFill>
              <a:latin typeface="+mn-ea"/>
            </a:endParaRPr>
          </a:p>
          <a:p>
            <a:pPr lvl="1"/>
            <a:r>
              <a:rPr lang="zh-CN" altLang="en-US" dirty="0"/>
              <a:t>基于传统熵的异常检测存在问题</a:t>
            </a:r>
            <a:endParaRPr lang="en-US" altLang="zh-CN" dirty="0"/>
          </a:p>
          <a:p>
            <a:pPr lvl="2"/>
            <a:r>
              <a:rPr lang="zh-CN" altLang="en-US" sz="2600" dirty="0"/>
              <a:t>问题</a:t>
            </a:r>
            <a:r>
              <a:rPr lang="en-US" altLang="zh-CN" sz="2600" dirty="0"/>
              <a:t>1</a:t>
            </a:r>
            <a:r>
              <a:rPr lang="zh-CN" altLang="en-US" sz="2600" dirty="0"/>
              <a:t>：</a:t>
            </a:r>
            <a:r>
              <a:rPr lang="zh-CN" altLang="zh-CN" sz="2600" dirty="0"/>
              <a:t>样本空间数量剧烈波动对熵值的影响</a:t>
            </a:r>
            <a:r>
              <a:rPr lang="zh-CN" altLang="en-US" sz="2600" dirty="0"/>
              <a:t>大</a:t>
            </a:r>
            <a:endParaRPr lang="en-US" altLang="zh-CN" sz="2600" dirty="0"/>
          </a:p>
          <a:p>
            <a:pPr lvl="2"/>
            <a:r>
              <a:rPr lang="zh-CN" altLang="en-US" sz="2600" dirty="0"/>
              <a:t>问题</a:t>
            </a:r>
            <a:r>
              <a:rPr lang="en-US" altLang="zh-CN" sz="2600" dirty="0"/>
              <a:t>2</a:t>
            </a:r>
            <a:r>
              <a:rPr lang="zh-CN" altLang="en-US" sz="2600" dirty="0"/>
              <a:t>：</a:t>
            </a:r>
            <a:r>
              <a:rPr lang="zh-CN" altLang="zh-CN" sz="2600" dirty="0"/>
              <a:t>对大样本空间的检测不敏感</a:t>
            </a:r>
            <a:endParaRPr lang="en-US" altLang="zh-CN" sz="2600" dirty="0"/>
          </a:p>
          <a:p>
            <a:pPr lvl="2"/>
            <a:r>
              <a:rPr lang="zh-CN" altLang="en-US" sz="2600" dirty="0"/>
              <a:t>问题</a:t>
            </a:r>
            <a:r>
              <a:rPr lang="en-US" altLang="zh-CN" sz="2600" dirty="0"/>
              <a:t>3</a:t>
            </a:r>
            <a:r>
              <a:rPr lang="zh-CN" altLang="en-US" sz="2600" dirty="0"/>
              <a:t>：</a:t>
            </a:r>
            <a:r>
              <a:rPr lang="zh-CN" altLang="zh-CN" sz="2600" dirty="0"/>
              <a:t>混合异常在熵值存在抵消问题</a:t>
            </a:r>
            <a:endParaRPr lang="en-US" altLang="zh-CN" sz="2600" dirty="0"/>
          </a:p>
          <a:p>
            <a:pPr lvl="1"/>
            <a:r>
              <a:rPr lang="zh-CN" altLang="en-US" dirty="0"/>
              <a:t>解决方法</a:t>
            </a:r>
            <a:endParaRPr lang="en-US" altLang="zh-CN" dirty="0"/>
          </a:p>
          <a:p>
            <a:pPr marL="857250" lvl="3">
              <a:spcBef>
                <a:spcPts val="750"/>
              </a:spcBef>
            </a:pPr>
            <a:r>
              <a:rPr lang="en-US" altLang="zh-CN" sz="2600" b="1" dirty="0"/>
              <a:t>APE</a:t>
            </a:r>
            <a:r>
              <a:rPr lang="zh-CN" altLang="en-US" sz="2600" b="1" dirty="0"/>
              <a:t>（</a:t>
            </a:r>
            <a:r>
              <a:rPr lang="en-US" altLang="zh-CN" sz="2600" b="1" dirty="0"/>
              <a:t>Adjustable Piecewise Entropy</a:t>
            </a:r>
            <a:r>
              <a:rPr lang="zh-CN" altLang="en-US" sz="2600" b="1" dirty="0" smtClean="0"/>
              <a:t>）</a:t>
            </a:r>
            <a:endParaRPr lang="en-US" altLang="zh-CN" sz="2600" b="1" dirty="0"/>
          </a:p>
        </p:txBody>
      </p:sp>
      <p:sp>
        <p:nvSpPr>
          <p:cNvPr id="4" name="灯片编号占位符 3"/>
          <p:cNvSpPr>
            <a:spLocks noGrp="1"/>
          </p:cNvSpPr>
          <p:nvPr>
            <p:ph type="sldNum" sz="quarter" idx="12"/>
          </p:nvPr>
        </p:nvSpPr>
        <p:spPr/>
        <p:txBody>
          <a:bodyPr/>
          <a:lstStyle/>
          <a:p>
            <a:pPr>
              <a:defRPr/>
            </a:pPr>
            <a:fld id="{E107B9D3-C0CD-44A2-9C94-82BDE99CD594}" type="slidenum">
              <a:rPr lang="zh-CN" altLang="en-US"/>
              <a:pPr>
                <a:defRPr/>
              </a:pPr>
              <a:t>63</a:t>
            </a:fld>
            <a:endParaRPr lang="zh-CN" altLang="en-US"/>
          </a:p>
        </p:txBody>
      </p:sp>
      <p:sp>
        <p:nvSpPr>
          <p:cNvPr id="6"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五、</a:t>
            </a:r>
            <a:r>
              <a:rPr lang="en-US" altLang="zh-CN" b="1" dirty="0" smtClean="0">
                <a:solidFill>
                  <a:schemeClr val="accent6">
                    <a:lumMod val="50000"/>
                  </a:schemeClr>
                </a:solidFill>
              </a:rPr>
              <a:t>APE</a:t>
            </a:r>
            <a:r>
              <a:rPr lang="zh-CN" altLang="en-US" b="1" dirty="0" smtClean="0">
                <a:solidFill>
                  <a:schemeClr val="accent6">
                    <a:lumMod val="50000"/>
                  </a:schemeClr>
                </a:solidFill>
              </a:rPr>
              <a:t>及其流量</a:t>
            </a:r>
            <a:r>
              <a:rPr lang="zh-CN" altLang="en-US" b="1" dirty="0">
                <a:solidFill>
                  <a:schemeClr val="accent6">
                    <a:lumMod val="50000"/>
                  </a:schemeClr>
                </a:solidFill>
              </a:rPr>
              <a:t>异常</a:t>
            </a:r>
            <a:r>
              <a:rPr lang="zh-CN" altLang="en-US" b="1" dirty="0" smtClean="0">
                <a:solidFill>
                  <a:schemeClr val="accent6">
                    <a:lumMod val="50000"/>
                  </a:schemeClr>
                </a:solidFill>
              </a:rPr>
              <a:t>检测</a:t>
            </a:r>
            <a:r>
              <a:rPr lang="zh-CN" altLang="en-US" b="1" dirty="0">
                <a:solidFill>
                  <a:schemeClr val="accent6">
                    <a:lumMod val="50000"/>
                  </a:schemeClr>
                </a:solidFill>
              </a:rPr>
              <a:t>方法</a:t>
            </a:r>
          </a:p>
        </p:txBody>
      </p:sp>
    </p:spTree>
    <p:extLst>
      <p:ext uri="{BB962C8B-B14F-4D97-AF65-F5344CB8AC3E}">
        <p14:creationId xmlns:p14="http://schemas.microsoft.com/office/powerpoint/2010/main" val="41573355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85330" y="2279137"/>
            <a:ext cx="7772870" cy="3658344"/>
          </a:xfrm>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rgbClr val="FF0000"/>
                </a:solidFill>
                <a:latin typeface="+mn-ea"/>
              </a:rPr>
              <a:t>可调节分段熵</a:t>
            </a:r>
            <a:r>
              <a:rPr lang="zh-CN" altLang="en-US" dirty="0" smtClean="0">
                <a:solidFill>
                  <a:srgbClr val="FF0000"/>
                </a:solidFill>
                <a:latin typeface="+mn-ea"/>
              </a:rPr>
              <a:t>（</a:t>
            </a:r>
            <a:r>
              <a:rPr lang="en-US" altLang="zh-CN" dirty="0">
                <a:solidFill>
                  <a:srgbClr val="FF0000"/>
                </a:solidFill>
                <a:latin typeface="+mn-ea"/>
              </a:rPr>
              <a:t>APE</a:t>
            </a:r>
            <a:r>
              <a:rPr lang="zh-CN" altLang="en-US" dirty="0" smtClean="0">
                <a:solidFill>
                  <a:srgbClr val="FF0000"/>
                </a:solidFill>
                <a:latin typeface="+mn-ea"/>
              </a:rPr>
              <a:t>）</a:t>
            </a:r>
            <a:endParaRPr lang="en-US" altLang="zh-CN" dirty="0">
              <a:solidFill>
                <a:srgbClr val="FF0000"/>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APE</a:t>
            </a:r>
            <a:r>
              <a:rPr lang="zh-CN" altLang="en-US" dirty="0">
                <a:solidFill>
                  <a:schemeClr val="accent6">
                    <a:lumMod val="50000"/>
                  </a:schemeClr>
                </a:solidFill>
                <a:latin typeface="+mn-ea"/>
              </a:rPr>
              <a:t>的异常检测方法</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Hadoop</a:t>
            </a:r>
            <a:r>
              <a:rPr lang="zh-CN" altLang="en-US" dirty="0">
                <a:solidFill>
                  <a:schemeClr val="accent6">
                    <a:lumMod val="50000"/>
                  </a:schemeClr>
                </a:solidFill>
                <a:latin typeface="+mn-ea"/>
              </a:rPr>
              <a:t>的</a:t>
            </a:r>
            <a:r>
              <a:rPr lang="en-US" altLang="zh-CN" dirty="0">
                <a:solidFill>
                  <a:schemeClr val="accent6">
                    <a:lumMod val="50000"/>
                  </a:schemeClr>
                </a:solidFill>
                <a:latin typeface="+mn-ea"/>
              </a:rPr>
              <a:t>APE</a:t>
            </a:r>
            <a:r>
              <a:rPr lang="zh-CN" altLang="en-US" dirty="0">
                <a:solidFill>
                  <a:schemeClr val="accent6">
                    <a:lumMod val="50000"/>
                  </a:schemeClr>
                </a:solidFill>
                <a:latin typeface="+mn-ea"/>
              </a:rPr>
              <a:t>计算</a:t>
            </a:r>
            <a:endParaRPr lang="en-US" altLang="zh-CN" dirty="0">
              <a:solidFill>
                <a:schemeClr val="accent6">
                  <a:lumMod val="50000"/>
                </a:schemeClr>
              </a:solidFill>
              <a:latin typeface="+mn-ea"/>
            </a:endParaRPr>
          </a:p>
          <a:p>
            <a:pPr marL="623887" indent="-514350">
              <a:buFont typeface="+mj-lt"/>
              <a:buAutoNum type="arabicPeriod"/>
            </a:pPr>
            <a:r>
              <a:rPr lang="en-US" altLang="zh-CN" dirty="0" smtClean="0">
                <a:solidFill>
                  <a:schemeClr val="accent6">
                    <a:lumMod val="50000"/>
                  </a:schemeClr>
                </a:solidFill>
                <a:latin typeface="+mn-ea"/>
              </a:rPr>
              <a:t>APE</a:t>
            </a:r>
            <a:r>
              <a:rPr lang="zh-CN" altLang="en-US" dirty="0">
                <a:solidFill>
                  <a:schemeClr val="accent6">
                    <a:lumMod val="50000"/>
                  </a:schemeClr>
                </a:solidFill>
                <a:latin typeface="+mn-ea"/>
              </a:rPr>
              <a:t>方法评估</a:t>
            </a:r>
            <a:endParaRPr lang="en-US" altLang="zh-CN" dirty="0">
              <a:solidFill>
                <a:schemeClr val="accent6">
                  <a:lumMod val="50000"/>
                </a:schemeClr>
              </a:solidFill>
              <a:latin typeface="+mn-ea"/>
            </a:endParaRPr>
          </a:p>
          <a:p>
            <a:endParaRPr lang="en-US" altLang="zh-CN" sz="2100" dirty="0"/>
          </a:p>
        </p:txBody>
      </p:sp>
      <p:sp>
        <p:nvSpPr>
          <p:cNvPr id="6" name="标题 8"/>
          <p:cNvSpPr txBox="1">
            <a:spLocks/>
          </p:cNvSpPr>
          <p:nvPr/>
        </p:nvSpPr>
        <p:spPr bwMode="auto">
          <a:xfrm>
            <a:off x="467544" y="758364"/>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五、</a:t>
            </a:r>
            <a:r>
              <a:rPr lang="en-US" altLang="zh-CN" b="1" dirty="0" smtClean="0">
                <a:solidFill>
                  <a:schemeClr val="accent6">
                    <a:lumMod val="50000"/>
                  </a:schemeClr>
                </a:solidFill>
              </a:rPr>
              <a:t>APE</a:t>
            </a:r>
            <a:r>
              <a:rPr lang="zh-CN" altLang="en-US" b="1" dirty="0" smtClean="0">
                <a:solidFill>
                  <a:schemeClr val="accent6">
                    <a:lumMod val="50000"/>
                  </a:schemeClr>
                </a:solidFill>
              </a:rPr>
              <a:t>及其流量异常检测方法</a:t>
            </a:r>
            <a:endParaRPr lang="zh-CN" altLang="en-US" b="1" dirty="0">
              <a:solidFill>
                <a:schemeClr val="accent6">
                  <a:lumMod val="50000"/>
                </a:schemeClr>
              </a:solidFill>
            </a:endParaRPr>
          </a:p>
        </p:txBody>
      </p:sp>
      <p:sp>
        <p:nvSpPr>
          <p:cNvPr id="5" name="文本框 4"/>
          <p:cNvSpPr txBox="1"/>
          <p:nvPr/>
        </p:nvSpPr>
        <p:spPr>
          <a:xfrm>
            <a:off x="2267744" y="5373216"/>
            <a:ext cx="4977508" cy="869469"/>
          </a:xfrm>
          <a:prstGeom prst="rect">
            <a:avLst/>
          </a:prstGeom>
          <a:noFill/>
        </p:spPr>
        <p:txBody>
          <a:bodyPr wrap="square" rtlCol="0">
            <a:spAutoFit/>
          </a:bodyPr>
          <a:lstStyle>
            <a:defPPr>
              <a:defRPr lang="zh-CN"/>
            </a:defPPr>
            <a:lvl1pPr marL="87312" indent="-255588" eaLnBrk="0" hangingPunct="0">
              <a:spcBef>
                <a:spcPts val="300"/>
              </a:spcBef>
              <a:buClr>
                <a:srgbClr val="A04DA3"/>
              </a:buClr>
              <a:buFont typeface="Georgia" panose="02040502050405020303" pitchFamily="18" charset="0"/>
              <a:buChar char="•"/>
              <a:defRPr sz="2400" b="1">
                <a:latin typeface="+mn-lt"/>
                <a:ea typeface="+mn-ea"/>
              </a:defRPr>
            </a:lvl1pPr>
          </a:lstStyle>
          <a:p>
            <a:r>
              <a:rPr lang="en-US" altLang="zh-CN" dirty="0">
                <a:solidFill>
                  <a:schemeClr val="bg1">
                    <a:lumMod val="50000"/>
                  </a:schemeClr>
                </a:solidFill>
              </a:rPr>
              <a:t>INFOCOM 2015  Poster</a:t>
            </a:r>
          </a:p>
          <a:p>
            <a:r>
              <a:rPr lang="en-US" altLang="zh-CN" dirty="0">
                <a:solidFill>
                  <a:schemeClr val="bg1">
                    <a:lumMod val="50000"/>
                  </a:schemeClr>
                </a:solidFill>
              </a:rPr>
              <a:t>IWQOS 2015  Full Paper</a:t>
            </a:r>
            <a:endParaRPr lang="zh-CN" altLang="en-US" dirty="0">
              <a:solidFill>
                <a:schemeClr val="bg1">
                  <a:lumMod val="50000"/>
                </a:schemeClr>
              </a:solidFill>
            </a:endParaRPr>
          </a:p>
        </p:txBody>
      </p:sp>
    </p:spTree>
    <p:extLst>
      <p:ext uri="{BB962C8B-B14F-4D97-AF65-F5344CB8AC3E}">
        <p14:creationId xmlns:p14="http://schemas.microsoft.com/office/powerpoint/2010/main" val="23852514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
          <p:cNvSpPr>
            <a:spLocks noGrp="1"/>
          </p:cNvSpPr>
          <p:nvPr>
            <p:ph sz="quarter" idx="13"/>
          </p:nvPr>
        </p:nvSpPr>
        <p:spPr>
          <a:xfrm>
            <a:off x="628650" y="2119280"/>
            <a:ext cx="8068494" cy="1381727"/>
          </a:xfrm>
        </p:spPr>
        <p:txBody>
          <a:bodyPr>
            <a:normAutofit/>
          </a:bodyPr>
          <a:lstStyle/>
          <a:p>
            <a:r>
              <a:rPr lang="en-US" altLang="zh-CN" b="1" dirty="0" smtClean="0">
                <a:solidFill>
                  <a:schemeClr val="accent6">
                    <a:lumMod val="50000"/>
                  </a:schemeClr>
                </a:solidFill>
                <a:latin typeface="+mn-ea"/>
              </a:rPr>
              <a:t>APE</a:t>
            </a:r>
            <a:r>
              <a:rPr lang="zh-CN" altLang="en-US" b="1" dirty="0" smtClean="0">
                <a:solidFill>
                  <a:schemeClr val="accent6">
                    <a:lumMod val="50000"/>
                  </a:schemeClr>
                </a:solidFill>
                <a:latin typeface="+mn-ea"/>
              </a:rPr>
              <a:t>原理</a:t>
            </a:r>
            <a:endParaRPr lang="en-US" altLang="zh-CN" b="1" dirty="0">
              <a:solidFill>
                <a:schemeClr val="accent6">
                  <a:lumMod val="50000"/>
                </a:schemeClr>
              </a:solidFill>
              <a:latin typeface="+mn-ea"/>
            </a:endParaRPr>
          </a:p>
          <a:p>
            <a:pPr lvl="1"/>
            <a:r>
              <a:rPr lang="zh-CN" altLang="en-US" sz="2000" dirty="0"/>
              <a:t>高概率元素和低概率元素</a:t>
            </a:r>
            <a:r>
              <a:rPr lang="zh-CN" altLang="en-US" sz="2000" dirty="0" smtClean="0"/>
              <a:t>分离</a:t>
            </a:r>
            <a:r>
              <a:rPr lang="en-US" altLang="zh-CN" sz="2000" dirty="0" smtClean="0"/>
              <a:t>,</a:t>
            </a:r>
            <a:r>
              <a:rPr lang="zh-CN" altLang="en-US" sz="2000" dirty="0" smtClean="0"/>
              <a:t>避免相互抵消的负面影响</a:t>
            </a:r>
            <a:endParaRPr lang="en-US" altLang="zh-CN" sz="2000" dirty="0" smtClean="0"/>
          </a:p>
          <a:p>
            <a:pPr lvl="1"/>
            <a:r>
              <a:rPr lang="zh-CN" altLang="en-US" sz="2000" dirty="0" smtClean="0"/>
              <a:t>加入虚拟元素样本，减小流量波动的影响</a:t>
            </a:r>
            <a:endParaRPr lang="en-US" altLang="zh-CN" sz="2000" dirty="0" smtClean="0"/>
          </a:p>
          <a:p>
            <a:pPr lvl="1"/>
            <a:endParaRPr lang="zh-CN" altLang="en-US" sz="2400" dirty="0"/>
          </a:p>
        </p:txBody>
      </p:sp>
      <p:pic>
        <p:nvPicPr>
          <p:cNvPr id="10" name="图片 9"/>
          <p:cNvPicPr>
            <a:picLocks noChangeAspect="1"/>
          </p:cNvPicPr>
          <p:nvPr/>
        </p:nvPicPr>
        <p:blipFill>
          <a:blip r:embed="rId3"/>
          <a:stretch>
            <a:fillRect/>
          </a:stretch>
        </p:blipFill>
        <p:spPr>
          <a:xfrm>
            <a:off x="432108" y="3645024"/>
            <a:ext cx="8372756" cy="2732721"/>
          </a:xfrm>
          <a:prstGeom prst="rect">
            <a:avLst/>
          </a:prstGeom>
        </p:spPr>
      </p:pic>
      <p:sp>
        <p:nvSpPr>
          <p:cNvPr id="6"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可调节分段熵（</a:t>
            </a:r>
            <a:r>
              <a:rPr lang="en-US" altLang="zh-CN" b="1" dirty="0" smtClean="0">
                <a:solidFill>
                  <a:schemeClr val="accent6">
                    <a:lumMod val="50000"/>
                  </a:schemeClr>
                </a:solidFill>
              </a:rPr>
              <a:t>APE</a:t>
            </a:r>
            <a:r>
              <a:rPr lang="zh-CN" altLang="en-US" b="1" dirty="0" smtClean="0">
                <a:solidFill>
                  <a:schemeClr val="accent6">
                    <a:lumMod val="50000"/>
                  </a:schemeClr>
                </a:solidFill>
              </a:rPr>
              <a:t>）</a:t>
            </a:r>
            <a:endParaRPr lang="zh-CN" altLang="en-US" b="1" dirty="0">
              <a:solidFill>
                <a:schemeClr val="accent6">
                  <a:lumMod val="50000"/>
                </a:schemeClr>
              </a:solidFill>
            </a:endParaRPr>
          </a:p>
        </p:txBody>
      </p:sp>
    </p:spTree>
    <p:extLst>
      <p:ext uri="{BB962C8B-B14F-4D97-AF65-F5344CB8AC3E}">
        <p14:creationId xmlns:p14="http://schemas.microsoft.com/office/powerpoint/2010/main" val="18599189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a:xfrm>
            <a:off x="695909" y="2215635"/>
            <a:ext cx="7772870" cy="3714858"/>
          </a:xfrm>
        </p:spPr>
        <p:txBody>
          <a:bodyPr/>
          <a:lstStyle/>
          <a:p>
            <a:r>
              <a:rPr lang="en-US" altLang="zh-CN" b="1" dirty="0">
                <a:solidFill>
                  <a:schemeClr val="accent6">
                    <a:lumMod val="50000"/>
                  </a:schemeClr>
                </a:solidFill>
                <a:latin typeface="+mn-ea"/>
              </a:rPr>
              <a:t>APE</a:t>
            </a:r>
            <a:r>
              <a:rPr lang="zh-CN" altLang="en-US" b="1" dirty="0">
                <a:solidFill>
                  <a:schemeClr val="accent6">
                    <a:lumMod val="50000"/>
                  </a:schemeClr>
                </a:solidFill>
                <a:latin typeface="+mn-ea"/>
              </a:rPr>
              <a:t>是一种熵值生成模式</a:t>
            </a:r>
            <a:endParaRPr lang="en-US" altLang="zh-CN" b="1" dirty="0">
              <a:solidFill>
                <a:schemeClr val="accent6">
                  <a:lumMod val="50000"/>
                </a:schemeClr>
              </a:solidFill>
              <a:latin typeface="+mn-ea"/>
            </a:endParaRPr>
          </a:p>
          <a:p>
            <a:pPr lvl="1"/>
            <a:r>
              <a:rPr lang="en-US" altLang="zh-CN" sz="2400" dirty="0"/>
              <a:t>APSE = APE + Shannon Entropy</a:t>
            </a:r>
          </a:p>
          <a:p>
            <a:pPr lvl="1"/>
            <a:r>
              <a:rPr lang="en-US" altLang="zh-CN" sz="2400" dirty="0"/>
              <a:t>APTE = APE + </a:t>
            </a:r>
            <a:r>
              <a:rPr lang="en-US" altLang="zh-CN" sz="2400" dirty="0" err="1"/>
              <a:t>Tsallis</a:t>
            </a:r>
            <a:r>
              <a:rPr lang="en-US" altLang="zh-CN" sz="2400" dirty="0"/>
              <a:t> Entropy</a:t>
            </a:r>
          </a:p>
          <a:p>
            <a:pPr lvl="1"/>
            <a:r>
              <a:rPr lang="en-US" altLang="zh-CN" sz="2400" dirty="0" smtClean="0"/>
              <a:t>……</a:t>
            </a:r>
          </a:p>
          <a:p>
            <a:pPr marL="365125" lvl="1" indent="-255588">
              <a:buClr>
                <a:srgbClr val="A04DA3"/>
              </a:buClr>
              <a:buFont typeface="Georgia" panose="02040502050405020303" pitchFamily="18" charset="0"/>
              <a:buChar char="•"/>
            </a:pPr>
            <a:r>
              <a:rPr lang="en-US" altLang="zh-CN" sz="2800" b="1" dirty="0">
                <a:solidFill>
                  <a:schemeClr val="accent6">
                    <a:lumMod val="50000"/>
                  </a:schemeClr>
                </a:solidFill>
                <a:latin typeface="+mn-ea"/>
              </a:rPr>
              <a:t>APE</a:t>
            </a:r>
            <a:r>
              <a:rPr lang="zh-CN" altLang="en-US" sz="2800" b="1" dirty="0">
                <a:solidFill>
                  <a:schemeClr val="accent6">
                    <a:lumMod val="50000"/>
                  </a:schemeClr>
                </a:solidFill>
                <a:latin typeface="+mn-ea"/>
              </a:rPr>
              <a:t>需要生成具体</a:t>
            </a:r>
            <a:r>
              <a:rPr lang="zh-CN" altLang="en-US" sz="2800" b="1" dirty="0" smtClean="0">
                <a:solidFill>
                  <a:schemeClr val="accent6">
                    <a:lumMod val="50000"/>
                  </a:schemeClr>
                </a:solidFill>
                <a:latin typeface="+mn-ea"/>
              </a:rPr>
              <a:t>的</a:t>
            </a:r>
            <a:r>
              <a:rPr lang="en-US" altLang="zh-CN" sz="2800" b="1" dirty="0">
                <a:solidFill>
                  <a:schemeClr val="accent6">
                    <a:lumMod val="50000"/>
                  </a:schemeClr>
                </a:solidFill>
                <a:latin typeface="+mn-ea"/>
              </a:rPr>
              <a:t>APE</a:t>
            </a:r>
            <a:r>
              <a:rPr lang="zh-CN" altLang="en-US" sz="2800" b="1" dirty="0" smtClean="0">
                <a:solidFill>
                  <a:schemeClr val="accent6">
                    <a:lumMod val="50000"/>
                  </a:schemeClr>
                </a:solidFill>
                <a:latin typeface="+mn-ea"/>
              </a:rPr>
              <a:t>实例</a:t>
            </a:r>
            <a:r>
              <a:rPr lang="zh-CN" altLang="en-US" sz="2800" b="1" dirty="0">
                <a:solidFill>
                  <a:schemeClr val="accent6">
                    <a:lumMod val="50000"/>
                  </a:schemeClr>
                </a:solidFill>
                <a:latin typeface="+mn-ea"/>
              </a:rPr>
              <a:t>来使用</a:t>
            </a:r>
            <a:endParaRPr lang="en-US" altLang="zh-CN" sz="2800" b="1" dirty="0">
              <a:solidFill>
                <a:schemeClr val="accent6">
                  <a:lumMod val="50000"/>
                </a:schemeClr>
              </a:solidFill>
              <a:latin typeface="+mn-ea"/>
            </a:endParaRPr>
          </a:p>
        </p:txBody>
      </p:sp>
      <p:sp>
        <p:nvSpPr>
          <p:cNvPr id="4" name="灯片编号占位符 3"/>
          <p:cNvSpPr>
            <a:spLocks noGrp="1"/>
          </p:cNvSpPr>
          <p:nvPr>
            <p:ph type="sldNum" sz="quarter" idx="12"/>
          </p:nvPr>
        </p:nvSpPr>
        <p:spPr/>
        <p:txBody>
          <a:bodyPr/>
          <a:lstStyle/>
          <a:p>
            <a:pPr>
              <a:defRPr/>
            </a:pPr>
            <a:fld id="{4835006B-0B31-4265-A69A-FA2D6D8DC7DE}" type="slidenum">
              <a:rPr lang="zh-CN" altLang="en-US"/>
              <a:pPr>
                <a:defRPr/>
              </a:pPr>
              <a:t>66</a:t>
            </a:fld>
            <a:endParaRPr lang="zh-CN" altLang="en-US"/>
          </a:p>
        </p:txBody>
      </p:sp>
      <p:sp>
        <p:nvSpPr>
          <p:cNvPr id="10" name="Rectangle 3"/>
          <p:cNvSpPr>
            <a:spLocks noChangeArrowheads="1"/>
          </p:cNvSpPr>
          <p:nvPr/>
        </p:nvSpPr>
        <p:spPr bwMode="auto">
          <a:xfrm>
            <a:off x="0" y="85557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0" y="1479550"/>
            <a:ext cx="513602" cy="42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lvl1pPr indent="330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247650" defTabSz="685800"/>
            <a:r>
              <a:rPr lang="zh-CN" altLang="zh-CN" sz="975">
                <a:latin typeface="Times New Roman" panose="02020603050405020304" pitchFamily="18" charset="0"/>
                <a:cs typeface="Times New Roman" panose="02020603050405020304" pitchFamily="18" charset="0"/>
              </a:rPr>
              <a:t>，</a:t>
            </a:r>
            <a:endParaRPr lang="zh-CN" altLang="zh-CN" sz="825"/>
          </a:p>
          <a:p>
            <a:pPr indent="247650" defTabSz="685800"/>
            <a:endParaRPr lang="zh-CN" altLang="zh-CN" sz="1350"/>
          </a:p>
        </p:txBody>
      </p:sp>
      <p:sp>
        <p:nvSpPr>
          <p:cNvPr id="12" name="Rectangle 5"/>
          <p:cNvSpPr>
            <a:spLocks noChangeArrowheads="1"/>
          </p:cNvSpPr>
          <p:nvPr/>
        </p:nvSpPr>
        <p:spPr bwMode="auto">
          <a:xfrm>
            <a:off x="0" y="2076342"/>
            <a:ext cx="513602" cy="21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indent="247650" defTabSz="685800" eaLnBrk="0" hangingPunct="0"/>
            <a:r>
              <a:rPr lang="zh-CN" altLang="zh-CN" sz="975">
                <a:latin typeface="Times New Roman" panose="02020603050405020304" pitchFamily="18" charset="0"/>
                <a:cs typeface="Times New Roman" panose="02020603050405020304" pitchFamily="18" charset="0"/>
              </a:rPr>
              <a:t>，</a:t>
            </a:r>
            <a:endParaRPr lang="zh-CN" altLang="zh-CN" sz="1350">
              <a:latin typeface="Arial" panose="020B0604020202020204" pitchFamily="34" charset="0"/>
            </a:endParaRPr>
          </a:p>
        </p:txBody>
      </p:sp>
      <p:sp>
        <p:nvSpPr>
          <p:cNvPr id="9"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可</a:t>
            </a:r>
            <a:r>
              <a:rPr lang="zh-CN" altLang="en-US" b="1" dirty="0">
                <a:solidFill>
                  <a:schemeClr val="accent6">
                    <a:lumMod val="50000"/>
                  </a:schemeClr>
                </a:solidFill>
              </a:rPr>
              <a:t>调节分段熵（</a:t>
            </a:r>
            <a:r>
              <a:rPr lang="en-US" altLang="zh-CN" b="1" dirty="0">
                <a:solidFill>
                  <a:schemeClr val="accent6">
                    <a:lumMod val="50000"/>
                  </a:schemeClr>
                </a:solidFill>
              </a:rPr>
              <a:t>APE</a:t>
            </a:r>
            <a:r>
              <a:rPr lang="zh-CN" altLang="en-US" b="1" dirty="0">
                <a:solidFill>
                  <a:schemeClr val="accent6">
                    <a:lumMod val="50000"/>
                  </a:schemeClr>
                </a:solidFill>
              </a:rPr>
              <a:t>）</a:t>
            </a:r>
          </a:p>
        </p:txBody>
      </p:sp>
    </p:spTree>
    <p:extLst>
      <p:ext uri="{BB962C8B-B14F-4D97-AF65-F5344CB8AC3E}">
        <p14:creationId xmlns:p14="http://schemas.microsoft.com/office/powerpoint/2010/main" val="30480489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835006B-0B31-4265-A69A-FA2D6D8DC7DE}" type="slidenum">
              <a:rPr lang="zh-CN" altLang="en-US"/>
              <a:pPr>
                <a:defRPr/>
              </a:pPr>
              <a:t>67</a:t>
            </a:fld>
            <a:endParaRPr lang="zh-CN" altLang="en-US"/>
          </a:p>
        </p:txBody>
      </p:sp>
      <p:sp>
        <p:nvSpPr>
          <p:cNvPr id="13" name="内容占位符 4"/>
          <p:cNvSpPr txBox="1">
            <a:spLocks/>
          </p:cNvSpPr>
          <p:nvPr/>
        </p:nvSpPr>
        <p:spPr>
          <a:xfrm>
            <a:off x="628650" y="2060848"/>
            <a:ext cx="7886700" cy="372092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chemeClr val="accent6">
                    <a:lumMod val="50000"/>
                  </a:schemeClr>
                </a:solidFill>
                <a:latin typeface="+mn-ea"/>
              </a:rPr>
              <a:t>APE</a:t>
            </a:r>
            <a:r>
              <a:rPr lang="zh-CN" altLang="en-US" b="1" dirty="0">
                <a:solidFill>
                  <a:schemeClr val="accent6">
                    <a:lumMod val="50000"/>
                  </a:schemeClr>
                </a:solidFill>
                <a:latin typeface="+mn-ea"/>
              </a:rPr>
              <a:t>参数</a:t>
            </a:r>
            <a:r>
              <a:rPr lang="en-US" altLang="zh-CN" b="1" dirty="0">
                <a:solidFill>
                  <a:schemeClr val="accent6">
                    <a:lumMod val="50000"/>
                  </a:schemeClr>
                </a:solidFill>
                <a:latin typeface="+mn-ea"/>
              </a:rPr>
              <a:t> </a:t>
            </a:r>
          </a:p>
          <a:p>
            <a:pPr lvl="1"/>
            <a:r>
              <a:rPr lang="zh-CN" altLang="en-US" sz="1800" i="1" dirty="0">
                <a:solidFill>
                  <a:schemeClr val="accent6">
                    <a:lumMod val="50000"/>
                  </a:schemeClr>
                </a:solidFill>
                <a:latin typeface="+mn-ea"/>
              </a:rPr>
              <a:t>分割参数</a:t>
            </a:r>
            <a:r>
              <a:rPr lang="el-GR" altLang="zh-CN" sz="1800" i="1" dirty="0">
                <a:solidFill>
                  <a:schemeClr val="accent6">
                    <a:lumMod val="50000"/>
                  </a:schemeClr>
                </a:solidFill>
                <a:latin typeface="+mn-ea"/>
              </a:rPr>
              <a:t>α</a:t>
            </a:r>
            <a:endParaRPr lang="en-US" altLang="zh-CN" sz="1800" i="1" dirty="0">
              <a:solidFill>
                <a:schemeClr val="accent6">
                  <a:lumMod val="50000"/>
                </a:schemeClr>
              </a:solidFill>
              <a:latin typeface="+mn-ea"/>
            </a:endParaRPr>
          </a:p>
          <a:p>
            <a:pPr lvl="1"/>
            <a:r>
              <a:rPr lang="zh-CN" altLang="en-US" sz="1800" i="1" dirty="0" smtClean="0">
                <a:solidFill>
                  <a:schemeClr val="accent6">
                    <a:lumMod val="50000"/>
                  </a:schemeClr>
                </a:solidFill>
                <a:latin typeface="+mn-ea"/>
              </a:rPr>
              <a:t>敏感</a:t>
            </a:r>
            <a:r>
              <a:rPr lang="zh-CN" altLang="en-US" sz="1800" i="1" dirty="0">
                <a:solidFill>
                  <a:schemeClr val="accent6">
                    <a:lumMod val="50000"/>
                  </a:schemeClr>
                </a:solidFill>
                <a:latin typeface="+mn-ea"/>
              </a:rPr>
              <a:t>因子</a:t>
            </a:r>
            <a:r>
              <a:rPr lang="el-GR" altLang="zh-CN" sz="1800" i="1" dirty="0">
                <a:solidFill>
                  <a:schemeClr val="accent6">
                    <a:lumMod val="50000"/>
                  </a:schemeClr>
                </a:solidFill>
                <a:latin typeface="+mn-ea"/>
              </a:rPr>
              <a:t>β</a:t>
            </a:r>
            <a:endParaRPr lang="en-US" altLang="zh-CN" sz="1800" i="1" dirty="0">
              <a:solidFill>
                <a:schemeClr val="accent6">
                  <a:lumMod val="50000"/>
                </a:schemeClr>
              </a:solidFill>
              <a:latin typeface="+mn-ea"/>
            </a:endParaRPr>
          </a:p>
          <a:p>
            <a:pPr lvl="2"/>
            <a:r>
              <a:rPr lang="zh-CN" altLang="en-US" sz="1800" i="1" dirty="0">
                <a:solidFill>
                  <a:schemeClr val="accent6">
                    <a:lumMod val="50000"/>
                  </a:schemeClr>
                </a:solidFill>
                <a:latin typeface="+mn-ea"/>
              </a:rPr>
              <a:t>只针对高概率部分熵值</a:t>
            </a:r>
            <a:endParaRPr lang="en-US" altLang="zh-CN" sz="1800" i="1" dirty="0">
              <a:solidFill>
                <a:schemeClr val="accent6">
                  <a:lumMod val="50000"/>
                </a:schemeClr>
              </a:solidFill>
              <a:latin typeface="+mn-ea"/>
            </a:endParaRPr>
          </a:p>
          <a:p>
            <a:pPr lvl="2"/>
            <a:r>
              <a:rPr lang="el-GR" altLang="zh-CN" sz="1800" i="1" dirty="0">
                <a:solidFill>
                  <a:schemeClr val="accent6">
                    <a:lumMod val="50000"/>
                  </a:schemeClr>
                </a:solidFill>
                <a:latin typeface="+mn-ea"/>
              </a:rPr>
              <a:t>β</a:t>
            </a:r>
            <a:r>
              <a:rPr lang="zh-CN" altLang="en-US" sz="1800" dirty="0">
                <a:solidFill>
                  <a:schemeClr val="accent6">
                    <a:lumMod val="50000"/>
                  </a:schemeClr>
                </a:solidFill>
                <a:latin typeface="+mn-ea"/>
              </a:rPr>
              <a:t>越大，熵值波动越小</a:t>
            </a:r>
            <a:endParaRPr lang="en-US" altLang="zh-CN" sz="1800" dirty="0">
              <a:solidFill>
                <a:schemeClr val="accent6">
                  <a:lumMod val="50000"/>
                </a:schemeClr>
              </a:solidFill>
              <a:latin typeface="+mn-ea"/>
            </a:endParaRPr>
          </a:p>
          <a:p>
            <a:pPr lvl="2"/>
            <a:r>
              <a:rPr lang="el-GR" altLang="zh-CN" sz="1800" i="1" dirty="0">
                <a:solidFill>
                  <a:schemeClr val="accent6">
                    <a:lumMod val="50000"/>
                  </a:schemeClr>
                </a:solidFill>
                <a:latin typeface="+mn-ea"/>
              </a:rPr>
              <a:t>β</a:t>
            </a:r>
            <a:r>
              <a:rPr lang="zh-CN" altLang="en-US" sz="1800" dirty="0">
                <a:solidFill>
                  <a:schemeClr val="accent6">
                    <a:lumMod val="50000"/>
                  </a:schemeClr>
                </a:solidFill>
                <a:latin typeface="+mn-ea"/>
              </a:rPr>
              <a:t>越小，熵值波动越大</a:t>
            </a:r>
            <a:endParaRPr lang="en-US" altLang="zh-CN" sz="1800" dirty="0">
              <a:solidFill>
                <a:schemeClr val="accent6">
                  <a:lumMod val="50000"/>
                </a:schemeClr>
              </a:solidFill>
              <a:latin typeface="+mn-ea"/>
            </a:endParaRPr>
          </a:p>
          <a:p>
            <a:pPr lvl="2"/>
            <a:endParaRPr lang="zh-CN" altLang="en-US" sz="1500" dirty="0"/>
          </a:p>
          <a:p>
            <a:endParaRPr lang="zh-CN" altLang="en-US" sz="2100" dirty="0"/>
          </a:p>
        </p:txBody>
      </p:sp>
      <p:pic>
        <p:nvPicPr>
          <p:cNvPr id="2" name="图片 1"/>
          <p:cNvPicPr>
            <a:picLocks noChangeAspect="1"/>
          </p:cNvPicPr>
          <p:nvPr/>
        </p:nvPicPr>
        <p:blipFill>
          <a:blip r:embed="rId3"/>
          <a:stretch>
            <a:fillRect/>
          </a:stretch>
        </p:blipFill>
        <p:spPr>
          <a:xfrm>
            <a:off x="1907704" y="4077072"/>
            <a:ext cx="5328592" cy="2598390"/>
          </a:xfrm>
          <a:prstGeom prst="rect">
            <a:avLst/>
          </a:prstGeom>
        </p:spPr>
      </p:pic>
      <p:sp>
        <p:nvSpPr>
          <p:cNvPr id="7"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可</a:t>
            </a:r>
            <a:r>
              <a:rPr lang="zh-CN" altLang="en-US" b="1" dirty="0">
                <a:solidFill>
                  <a:schemeClr val="accent6">
                    <a:lumMod val="50000"/>
                  </a:schemeClr>
                </a:solidFill>
              </a:rPr>
              <a:t>调节分段熵（</a:t>
            </a:r>
            <a:r>
              <a:rPr lang="en-US" altLang="zh-CN" b="1" dirty="0">
                <a:solidFill>
                  <a:schemeClr val="accent6">
                    <a:lumMod val="50000"/>
                  </a:schemeClr>
                </a:solidFill>
              </a:rPr>
              <a:t>APE</a:t>
            </a:r>
            <a:r>
              <a:rPr lang="zh-CN" altLang="en-US" b="1" dirty="0">
                <a:solidFill>
                  <a:schemeClr val="accent6">
                    <a:lumMod val="50000"/>
                  </a:schemeClr>
                </a:solidFill>
              </a:rPr>
              <a:t>）</a:t>
            </a:r>
          </a:p>
        </p:txBody>
      </p:sp>
    </p:spTree>
    <p:extLst>
      <p:ext uri="{BB962C8B-B14F-4D97-AF65-F5344CB8AC3E}">
        <p14:creationId xmlns:p14="http://schemas.microsoft.com/office/powerpoint/2010/main" val="20573174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sz="quarter" idx="13"/>
          </p:nvPr>
        </p:nvSpPr>
        <p:spPr>
          <a:xfrm>
            <a:off x="685330" y="2060849"/>
            <a:ext cx="7772870" cy="3730352"/>
          </a:xfrm>
        </p:spPr>
        <p:txBody>
          <a:bodyPr>
            <a:normAutofit/>
          </a:bodyPr>
          <a:lstStyle/>
          <a:p>
            <a:r>
              <a:rPr lang="zh-CN" altLang="en-US" sz="2400" b="1" dirty="0">
                <a:solidFill>
                  <a:schemeClr val="accent6">
                    <a:lumMod val="50000"/>
                  </a:schemeClr>
                </a:solidFill>
              </a:rPr>
              <a:t>问题</a:t>
            </a:r>
            <a:r>
              <a:rPr lang="en-US" altLang="zh-CN" sz="2400" b="1" dirty="0">
                <a:solidFill>
                  <a:schemeClr val="accent6">
                    <a:lumMod val="50000"/>
                  </a:schemeClr>
                </a:solidFill>
              </a:rPr>
              <a:t>1</a:t>
            </a:r>
            <a:r>
              <a:rPr lang="zh-CN" altLang="en-US" sz="2400" b="1" dirty="0">
                <a:solidFill>
                  <a:schemeClr val="accent6">
                    <a:lumMod val="50000"/>
                  </a:schemeClr>
                </a:solidFill>
              </a:rPr>
              <a:t>：流数变化，熵值降低，影响异常检测</a:t>
            </a:r>
            <a:endParaRPr lang="en-US" altLang="zh-CN" sz="2400" b="1" dirty="0">
              <a:solidFill>
                <a:schemeClr val="accent6">
                  <a:lumMod val="50000"/>
                </a:schemeClr>
              </a:solidFill>
            </a:endParaRPr>
          </a:p>
        </p:txBody>
      </p:sp>
      <p:grpSp>
        <p:nvGrpSpPr>
          <p:cNvPr id="17" name="组合 16"/>
          <p:cNvGrpSpPr/>
          <p:nvPr/>
        </p:nvGrpSpPr>
        <p:grpSpPr>
          <a:xfrm>
            <a:off x="3600548" y="2708920"/>
            <a:ext cx="5363940" cy="3960440"/>
            <a:chOff x="3716030" y="2647335"/>
            <a:chExt cx="4819265" cy="3613617"/>
          </a:xfrm>
        </p:grpSpPr>
        <p:pic>
          <p:nvPicPr>
            <p:cNvPr id="6" name="图片 5"/>
            <p:cNvPicPr>
              <a:picLocks noChangeAspect="1"/>
            </p:cNvPicPr>
            <p:nvPr/>
          </p:nvPicPr>
          <p:blipFill>
            <a:blip r:embed="rId3"/>
            <a:stretch>
              <a:fillRect/>
            </a:stretch>
          </p:blipFill>
          <p:spPr>
            <a:xfrm>
              <a:off x="3716030" y="2647335"/>
              <a:ext cx="4778920" cy="3613617"/>
            </a:xfrm>
            <a:prstGeom prst="rect">
              <a:avLst/>
            </a:prstGeom>
          </p:spPr>
        </p:pic>
        <p:cxnSp>
          <p:nvCxnSpPr>
            <p:cNvPr id="9" name="直接连接符 8"/>
            <p:cNvCxnSpPr/>
            <p:nvPr/>
          </p:nvCxnSpPr>
          <p:spPr>
            <a:xfrm>
              <a:off x="4357372" y="4454142"/>
              <a:ext cx="3711388" cy="53788"/>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4221469" y="3893848"/>
              <a:ext cx="3856622" cy="1082398"/>
              <a:chOff x="4485035" y="3482368"/>
              <a:chExt cx="3856622" cy="1082398"/>
            </a:xfrm>
          </p:grpSpPr>
          <p:cxnSp>
            <p:nvCxnSpPr>
              <p:cNvPr id="11" name="直接连接符 10"/>
              <p:cNvCxnSpPr/>
              <p:nvPr/>
            </p:nvCxnSpPr>
            <p:spPr>
              <a:xfrm>
                <a:off x="4630269" y="3482368"/>
                <a:ext cx="3711388" cy="53788"/>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00520" y="3518327"/>
                <a:ext cx="906333" cy="861775"/>
              </a:xfrm>
              <a:prstGeom prst="rect">
                <a:avLst/>
              </a:prstGeom>
              <a:noFill/>
            </p:spPr>
            <p:txBody>
              <a:bodyPr wrap="square" rtlCol="0">
                <a:spAutoFit/>
              </a:bodyPr>
              <a:lstStyle/>
              <a:p>
                <a:r>
                  <a:rPr lang="zh-CN" altLang="en-US" b="1" dirty="0"/>
                  <a:t>下</a:t>
                </a:r>
                <a:r>
                  <a:rPr lang="zh-CN" altLang="en-US" b="1" dirty="0" smtClean="0"/>
                  <a:t>阈值</a:t>
                </a:r>
                <a:endParaRPr lang="zh-CN" altLang="en-US" b="1" dirty="0"/>
              </a:p>
            </p:txBody>
          </p:sp>
          <p:sp>
            <p:nvSpPr>
              <p:cNvPr id="10" name="文本框 9"/>
              <p:cNvSpPr txBox="1"/>
              <p:nvPr/>
            </p:nvSpPr>
            <p:spPr>
              <a:xfrm>
                <a:off x="4485035" y="3702992"/>
                <a:ext cx="906335" cy="861774"/>
              </a:xfrm>
              <a:prstGeom prst="rect">
                <a:avLst/>
              </a:prstGeom>
              <a:noFill/>
            </p:spPr>
            <p:txBody>
              <a:bodyPr wrap="square" rtlCol="0">
                <a:spAutoFit/>
              </a:bodyPr>
              <a:lstStyle/>
              <a:p>
                <a:r>
                  <a:rPr lang="zh-CN" altLang="en-US" b="1" dirty="0"/>
                  <a:t>上</a:t>
                </a:r>
                <a:r>
                  <a:rPr lang="zh-CN" altLang="en-US" b="1" dirty="0" smtClean="0"/>
                  <a:t>阈值</a:t>
                </a:r>
                <a:endParaRPr lang="zh-CN" altLang="en-US" b="1" dirty="0"/>
              </a:p>
            </p:txBody>
          </p:sp>
        </p:grpSp>
        <p:sp>
          <p:nvSpPr>
            <p:cNvPr id="12" name="文本框 11"/>
            <p:cNvSpPr txBox="1"/>
            <p:nvPr/>
          </p:nvSpPr>
          <p:spPr>
            <a:xfrm>
              <a:off x="7827079" y="3488447"/>
              <a:ext cx="708216" cy="492443"/>
            </a:xfrm>
            <a:prstGeom prst="rect">
              <a:avLst/>
            </a:prstGeom>
            <a:noFill/>
          </p:spPr>
          <p:txBody>
            <a:bodyPr wrap="square" rtlCol="0">
              <a:spAutoFit/>
            </a:bodyPr>
            <a:lstStyle/>
            <a:p>
              <a:r>
                <a:rPr lang="en-US" altLang="zh-CN" b="1" dirty="0" err="1">
                  <a:solidFill>
                    <a:srgbClr val="FF0000"/>
                  </a:solidFill>
                </a:rPr>
                <a:t>S_h</a:t>
              </a:r>
              <a:endParaRPr lang="zh-CN" altLang="en-US" b="1" dirty="0">
                <a:solidFill>
                  <a:srgbClr val="FF0000"/>
                </a:solidFill>
              </a:endParaRPr>
            </a:p>
          </p:txBody>
        </p:sp>
        <p:sp>
          <p:nvSpPr>
            <p:cNvPr id="13" name="文本框 12"/>
            <p:cNvSpPr txBox="1"/>
            <p:nvPr/>
          </p:nvSpPr>
          <p:spPr>
            <a:xfrm>
              <a:off x="7903646" y="5194149"/>
              <a:ext cx="591304" cy="861775"/>
            </a:xfrm>
            <a:prstGeom prst="rect">
              <a:avLst/>
            </a:prstGeom>
            <a:noFill/>
          </p:spPr>
          <p:txBody>
            <a:bodyPr wrap="square" rtlCol="0">
              <a:spAutoFit/>
            </a:bodyPr>
            <a:lstStyle/>
            <a:p>
              <a:r>
                <a:rPr lang="en-US" altLang="zh-CN" b="1" dirty="0" err="1">
                  <a:solidFill>
                    <a:schemeClr val="tx2">
                      <a:lumMod val="75000"/>
                    </a:schemeClr>
                  </a:solidFill>
                </a:rPr>
                <a:t>S_l</a:t>
              </a:r>
              <a:r>
                <a:rPr lang="en-US" altLang="zh-CN" b="1" dirty="0">
                  <a:solidFill>
                    <a:schemeClr val="tx2">
                      <a:lumMod val="75000"/>
                    </a:schemeClr>
                  </a:solidFill>
                </a:rPr>
                <a:t> </a:t>
              </a:r>
              <a:endParaRPr lang="zh-CN" altLang="en-US" b="1" dirty="0">
                <a:solidFill>
                  <a:schemeClr val="tx2">
                    <a:lumMod val="75000"/>
                  </a:schemeClr>
                </a:solidFill>
              </a:endParaRPr>
            </a:p>
          </p:txBody>
        </p:sp>
        <p:sp>
          <p:nvSpPr>
            <p:cNvPr id="16" name="矩形 15"/>
            <p:cNvSpPr/>
            <p:nvPr/>
          </p:nvSpPr>
          <p:spPr>
            <a:xfrm>
              <a:off x="7252438" y="2647335"/>
              <a:ext cx="813185" cy="3087408"/>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17934" y="3806458"/>
            <a:ext cx="3382614" cy="1477328"/>
          </a:xfrm>
          <a:prstGeom prst="rect">
            <a:avLst/>
          </a:prstGeom>
          <a:noFill/>
        </p:spPr>
        <p:txBody>
          <a:bodyPr wrap="square" rtlCol="0">
            <a:spAutoFit/>
          </a:bodyPr>
          <a:lstStyle/>
          <a:p>
            <a:r>
              <a:rPr lang="en-US" altLang="zh-CN" dirty="0">
                <a:solidFill>
                  <a:srgbClr val="002060"/>
                </a:solidFill>
              </a:rPr>
              <a:t>Shannon</a:t>
            </a:r>
            <a:r>
              <a:rPr lang="zh-CN" altLang="en-US" dirty="0">
                <a:solidFill>
                  <a:srgbClr val="002060"/>
                </a:solidFill>
              </a:rPr>
              <a:t>：</a:t>
            </a:r>
            <a:r>
              <a:rPr lang="zh-CN" altLang="en-US" dirty="0"/>
              <a:t>黑色，流数变少，下降</a:t>
            </a:r>
            <a:r>
              <a:rPr lang="zh-CN" altLang="en-US" dirty="0" smtClean="0"/>
              <a:t>明显</a:t>
            </a:r>
            <a:endParaRPr lang="en-US" altLang="zh-CN" dirty="0" smtClean="0"/>
          </a:p>
          <a:p>
            <a:r>
              <a:rPr lang="en-US" altLang="zh-CN" dirty="0" smtClean="0">
                <a:solidFill>
                  <a:srgbClr val="002060"/>
                </a:solidFill>
              </a:rPr>
              <a:t>APSE</a:t>
            </a:r>
            <a:r>
              <a:rPr lang="zh-CN" altLang="en-US" dirty="0">
                <a:solidFill>
                  <a:srgbClr val="002060"/>
                </a:solidFill>
              </a:rPr>
              <a:t>：</a:t>
            </a:r>
            <a:r>
              <a:rPr lang="zh-CN" altLang="en-US" dirty="0"/>
              <a:t>红色，无影响；蓝色，下降明显，向上超出阈值算异常，对检测无影响</a:t>
            </a:r>
            <a:endParaRPr lang="en-US" altLang="zh-CN" dirty="0"/>
          </a:p>
        </p:txBody>
      </p:sp>
      <p:sp>
        <p:nvSpPr>
          <p:cNvPr id="19"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可</a:t>
            </a:r>
            <a:r>
              <a:rPr lang="zh-CN" altLang="en-US" b="1" dirty="0">
                <a:solidFill>
                  <a:schemeClr val="accent6">
                    <a:lumMod val="50000"/>
                  </a:schemeClr>
                </a:solidFill>
              </a:rPr>
              <a:t>调节分段熵（</a:t>
            </a:r>
            <a:r>
              <a:rPr lang="en-US" altLang="zh-CN" b="1" dirty="0">
                <a:solidFill>
                  <a:schemeClr val="accent6">
                    <a:lumMod val="50000"/>
                  </a:schemeClr>
                </a:solidFill>
              </a:rPr>
              <a:t>APE</a:t>
            </a:r>
            <a:r>
              <a:rPr lang="zh-CN" altLang="en-US" b="1" dirty="0">
                <a:solidFill>
                  <a:schemeClr val="accent6">
                    <a:lumMod val="50000"/>
                  </a:schemeClr>
                </a:solidFill>
              </a:rPr>
              <a:t>）</a:t>
            </a:r>
          </a:p>
        </p:txBody>
      </p:sp>
    </p:spTree>
    <p:extLst>
      <p:ext uri="{BB962C8B-B14F-4D97-AF65-F5344CB8AC3E}">
        <p14:creationId xmlns:p14="http://schemas.microsoft.com/office/powerpoint/2010/main" val="35534833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13"/>
          <p:cNvSpPr>
            <a:spLocks noGrp="1"/>
          </p:cNvSpPr>
          <p:nvPr>
            <p:ph sz="quarter" idx="13"/>
          </p:nvPr>
        </p:nvSpPr>
        <p:spPr>
          <a:xfrm>
            <a:off x="611560" y="1827350"/>
            <a:ext cx="5576226" cy="1134848"/>
          </a:xfrm>
        </p:spPr>
        <p:txBody>
          <a:bodyPr/>
          <a:lstStyle/>
          <a:p>
            <a:r>
              <a:rPr lang="zh-CN" altLang="en-US" sz="2400" dirty="0">
                <a:solidFill>
                  <a:schemeClr val="accent6">
                    <a:lumMod val="50000"/>
                  </a:schemeClr>
                </a:solidFill>
              </a:rPr>
              <a:t>问题</a:t>
            </a:r>
            <a:r>
              <a:rPr lang="en-US" altLang="zh-CN" sz="2400" dirty="0">
                <a:solidFill>
                  <a:schemeClr val="accent6">
                    <a:lumMod val="50000"/>
                  </a:schemeClr>
                </a:solidFill>
              </a:rPr>
              <a:t>2</a:t>
            </a:r>
            <a:r>
              <a:rPr lang="zh-CN" altLang="en-US" sz="2400" dirty="0">
                <a:solidFill>
                  <a:schemeClr val="accent6">
                    <a:lumMod val="50000"/>
                  </a:schemeClr>
                </a:solidFill>
              </a:rPr>
              <a:t>：</a:t>
            </a:r>
            <a:r>
              <a:rPr lang="zh-CN" altLang="zh-CN" sz="2400" dirty="0">
                <a:solidFill>
                  <a:schemeClr val="accent6">
                    <a:lumMod val="50000"/>
                  </a:schemeClr>
                </a:solidFill>
              </a:rPr>
              <a:t>对大样本空间的检测不敏感</a:t>
            </a:r>
            <a:endParaRPr lang="en-US" altLang="zh-CN" sz="2400" b="1" dirty="0">
              <a:solidFill>
                <a:schemeClr val="accent6">
                  <a:lumMod val="50000"/>
                </a:schemeClr>
              </a:solidFill>
            </a:endParaRPr>
          </a:p>
          <a:p>
            <a:pPr lvl="1"/>
            <a:r>
              <a:rPr lang="zh-CN" altLang="en-US" sz="1800" dirty="0">
                <a:solidFill>
                  <a:srgbClr val="002060"/>
                </a:solidFill>
              </a:rPr>
              <a:t>分离，减少数量</a:t>
            </a:r>
            <a:endParaRPr lang="en-US" altLang="zh-CN" sz="1800" b="1" dirty="0">
              <a:solidFill>
                <a:srgbClr val="002060"/>
              </a:solidFill>
            </a:endParaRPr>
          </a:p>
          <a:p>
            <a:pPr lvl="1"/>
            <a:r>
              <a:rPr lang="zh-CN" altLang="en-US" sz="1800" dirty="0">
                <a:solidFill>
                  <a:srgbClr val="002060"/>
                </a:solidFill>
              </a:rPr>
              <a:t>使用</a:t>
            </a:r>
            <a:r>
              <a:rPr lang="zh-CN" altLang="en-US" sz="1800" b="1" dirty="0">
                <a:solidFill>
                  <a:srgbClr val="002060"/>
                </a:solidFill>
              </a:rPr>
              <a:t>检测敏感参数</a:t>
            </a:r>
            <a:r>
              <a:rPr lang="zh-CN" altLang="en-US" sz="1800" dirty="0">
                <a:solidFill>
                  <a:srgbClr val="002060"/>
                </a:solidFill>
              </a:rPr>
              <a:t>可调节</a:t>
            </a:r>
            <a:endParaRPr lang="en-US" altLang="zh-CN" sz="1800" b="1" dirty="0">
              <a:solidFill>
                <a:srgbClr val="002060"/>
              </a:solidFill>
            </a:endParaRPr>
          </a:p>
        </p:txBody>
      </p:sp>
      <p:grpSp>
        <p:nvGrpSpPr>
          <p:cNvPr id="6" name="组合 5"/>
          <p:cNvGrpSpPr/>
          <p:nvPr/>
        </p:nvGrpSpPr>
        <p:grpSpPr>
          <a:xfrm>
            <a:off x="3707904" y="2962198"/>
            <a:ext cx="4628711" cy="3583518"/>
            <a:chOff x="3399673" y="2950698"/>
            <a:chExt cx="4628711" cy="3583518"/>
          </a:xfrm>
        </p:grpSpPr>
        <p:pic>
          <p:nvPicPr>
            <p:cNvPr id="5" name="图片 4"/>
            <p:cNvPicPr>
              <a:picLocks noChangeAspect="1"/>
            </p:cNvPicPr>
            <p:nvPr/>
          </p:nvPicPr>
          <p:blipFill>
            <a:blip r:embed="rId3"/>
            <a:stretch>
              <a:fillRect/>
            </a:stretch>
          </p:blipFill>
          <p:spPr>
            <a:xfrm>
              <a:off x="3399673" y="2950698"/>
              <a:ext cx="4628711" cy="3583518"/>
            </a:xfrm>
            <a:prstGeom prst="rect">
              <a:avLst/>
            </a:prstGeom>
          </p:spPr>
        </p:pic>
        <p:sp>
          <p:nvSpPr>
            <p:cNvPr id="11" name="矩形 10"/>
            <p:cNvSpPr/>
            <p:nvPr/>
          </p:nvSpPr>
          <p:spPr>
            <a:xfrm>
              <a:off x="5649828" y="3514802"/>
              <a:ext cx="434340" cy="1546427"/>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250374" y="4003793"/>
            <a:ext cx="3097490" cy="1477328"/>
          </a:xfrm>
          <a:prstGeom prst="rect">
            <a:avLst/>
          </a:prstGeom>
          <a:noFill/>
        </p:spPr>
        <p:txBody>
          <a:bodyPr wrap="square" rtlCol="0">
            <a:spAutoFit/>
          </a:bodyPr>
          <a:lstStyle/>
          <a:p>
            <a:r>
              <a:rPr lang="en-US" altLang="zh-CN" dirty="0">
                <a:solidFill>
                  <a:srgbClr val="002060"/>
                </a:solidFill>
              </a:rPr>
              <a:t>Shannon</a:t>
            </a:r>
            <a:r>
              <a:rPr lang="zh-CN" altLang="en-US" dirty="0">
                <a:solidFill>
                  <a:srgbClr val="002060"/>
                </a:solidFill>
              </a:rPr>
              <a:t>：</a:t>
            </a:r>
            <a:r>
              <a:rPr lang="zh-CN" altLang="en-US" dirty="0"/>
              <a:t>黑色，异常时熵值变化不明显</a:t>
            </a:r>
            <a:endParaRPr lang="en-US" altLang="zh-CN" dirty="0"/>
          </a:p>
          <a:p>
            <a:r>
              <a:rPr lang="en-US" altLang="zh-CN" dirty="0">
                <a:solidFill>
                  <a:srgbClr val="002060"/>
                </a:solidFill>
              </a:rPr>
              <a:t>APSE</a:t>
            </a:r>
            <a:r>
              <a:rPr lang="zh-CN" altLang="en-US" dirty="0">
                <a:solidFill>
                  <a:srgbClr val="002060"/>
                </a:solidFill>
              </a:rPr>
              <a:t>：</a:t>
            </a:r>
            <a:r>
              <a:rPr lang="zh-CN" altLang="en-US" dirty="0"/>
              <a:t>红色、蓝色，</a:t>
            </a:r>
            <a:r>
              <a:rPr lang="zh-CN" altLang="en-US" dirty="0">
                <a:solidFill>
                  <a:srgbClr val="002060"/>
                </a:solidFill>
              </a:rPr>
              <a:t>相同的异常规模，不同的敏感参数，熵值变化不同</a:t>
            </a:r>
          </a:p>
        </p:txBody>
      </p:sp>
      <p:sp>
        <p:nvSpPr>
          <p:cNvPr id="9"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可</a:t>
            </a:r>
            <a:r>
              <a:rPr lang="zh-CN" altLang="en-US" b="1" dirty="0">
                <a:solidFill>
                  <a:schemeClr val="accent6">
                    <a:lumMod val="50000"/>
                  </a:schemeClr>
                </a:solidFill>
              </a:rPr>
              <a:t>调节分段熵（</a:t>
            </a:r>
            <a:r>
              <a:rPr lang="en-US" altLang="zh-CN" b="1" dirty="0">
                <a:solidFill>
                  <a:schemeClr val="accent6">
                    <a:lumMod val="50000"/>
                  </a:schemeClr>
                </a:solidFill>
              </a:rPr>
              <a:t>APE</a:t>
            </a:r>
            <a:r>
              <a:rPr lang="zh-CN" altLang="en-US" b="1" dirty="0">
                <a:solidFill>
                  <a:schemeClr val="accent6">
                    <a:lumMod val="50000"/>
                  </a:schemeClr>
                </a:solidFill>
              </a:rPr>
              <a:t>）</a:t>
            </a:r>
          </a:p>
        </p:txBody>
      </p:sp>
    </p:spTree>
    <p:extLst>
      <p:ext uri="{BB962C8B-B14F-4D97-AF65-F5344CB8AC3E}">
        <p14:creationId xmlns:p14="http://schemas.microsoft.com/office/powerpoint/2010/main" val="1782213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一、研究背景和意义</a:t>
            </a:r>
          </a:p>
        </p:txBody>
      </p:sp>
      <p:sp>
        <p:nvSpPr>
          <p:cNvPr id="3" name="内容占位符 2"/>
          <p:cNvSpPr>
            <a:spLocks noGrp="1"/>
          </p:cNvSpPr>
          <p:nvPr>
            <p:ph sz="quarter" idx="13"/>
          </p:nvPr>
        </p:nvSpPr>
        <p:spPr>
          <a:xfrm>
            <a:off x="628650" y="2226469"/>
            <a:ext cx="7886700" cy="3537632"/>
          </a:xfrm>
        </p:spPr>
        <p:txBody>
          <a:bodyPr>
            <a:normAutofit/>
          </a:bodyPr>
          <a:lstStyle/>
          <a:p>
            <a:r>
              <a:rPr lang="zh-CN" altLang="en-US" sz="2400" b="1" dirty="0" smtClean="0">
                <a:solidFill>
                  <a:srgbClr val="002060"/>
                </a:solidFill>
              </a:rPr>
              <a:t>论文结构</a:t>
            </a:r>
            <a:endParaRPr lang="en-US" altLang="zh-CN" sz="2400" b="1" dirty="0">
              <a:solidFill>
                <a:srgbClr val="002060"/>
              </a:solidFill>
            </a:endParaRPr>
          </a:p>
        </p:txBody>
      </p:sp>
      <p:grpSp>
        <p:nvGrpSpPr>
          <p:cNvPr id="24" name="组合 23"/>
          <p:cNvGrpSpPr/>
          <p:nvPr/>
        </p:nvGrpSpPr>
        <p:grpSpPr>
          <a:xfrm>
            <a:off x="882088" y="2564904"/>
            <a:ext cx="7379824" cy="3791050"/>
            <a:chOff x="1519308" y="2268455"/>
            <a:chExt cx="8584812" cy="4190636"/>
          </a:xfrm>
        </p:grpSpPr>
        <p:sp>
          <p:nvSpPr>
            <p:cNvPr id="25" name="矩形 24"/>
            <p:cNvSpPr/>
            <p:nvPr/>
          </p:nvSpPr>
          <p:spPr>
            <a:xfrm>
              <a:off x="2926080" y="2954633"/>
              <a:ext cx="880513"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srgbClr val="002060"/>
                  </a:solidFill>
                </a:rPr>
                <a:t>基于分布式计算的</a:t>
              </a:r>
              <a:r>
                <a:rPr lang="zh-CN" altLang="en-US" sz="1500" dirty="0">
                  <a:solidFill>
                    <a:srgbClr val="002060"/>
                  </a:solidFill>
                </a:rPr>
                <a:t>网络流量异常检测</a:t>
              </a:r>
              <a:r>
                <a:rPr lang="zh-CN" altLang="en-US" sz="1500" b="1" dirty="0">
                  <a:solidFill>
                    <a:srgbClr val="C00000"/>
                  </a:solidFill>
                </a:rPr>
                <a:t>模型</a:t>
              </a:r>
            </a:p>
          </p:txBody>
        </p:sp>
        <p:sp>
          <p:nvSpPr>
            <p:cNvPr id="26" name="矩形 25"/>
            <p:cNvSpPr/>
            <p:nvPr/>
          </p:nvSpPr>
          <p:spPr>
            <a:xfrm>
              <a:off x="9254035" y="2954633"/>
              <a:ext cx="850085"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基于分布式计算的网络流量异常检测</a:t>
              </a:r>
              <a:r>
                <a:rPr lang="zh-CN" altLang="en-US" sz="1500" b="1" dirty="0">
                  <a:solidFill>
                    <a:srgbClr val="C00000"/>
                  </a:solidFill>
                </a:rPr>
                <a:t>系统</a:t>
              </a:r>
              <a:endParaRPr lang="zh-CN" altLang="en-US" sz="1500" dirty="0">
                <a:solidFill>
                  <a:srgbClr val="C00000"/>
                </a:solidFill>
              </a:endParaRPr>
            </a:p>
          </p:txBody>
        </p:sp>
        <p:cxnSp>
          <p:nvCxnSpPr>
            <p:cNvPr id="27" name="直接箭头连接符 26"/>
            <p:cNvCxnSpPr>
              <a:stCxn id="25" idx="3"/>
              <a:endCxn id="41" idx="1"/>
            </p:cNvCxnSpPr>
            <p:nvPr/>
          </p:nvCxnSpPr>
          <p:spPr>
            <a:xfrm flipV="1">
              <a:off x="3806593" y="3169115"/>
              <a:ext cx="1681094"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5" idx="3"/>
              <a:endCxn id="42" idx="1"/>
            </p:cNvCxnSpPr>
            <p:nvPr/>
          </p:nvCxnSpPr>
          <p:spPr>
            <a:xfrm flipV="1">
              <a:off x="3806593" y="4178196"/>
              <a:ext cx="1681092"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3"/>
              <a:endCxn id="38" idx="1"/>
            </p:cNvCxnSpPr>
            <p:nvPr/>
          </p:nvCxnSpPr>
          <p:spPr>
            <a:xfrm>
              <a:off x="3806593" y="4549097"/>
              <a:ext cx="1681092"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1" idx="3"/>
              <a:endCxn id="26" idx="1"/>
            </p:cNvCxnSpPr>
            <p:nvPr/>
          </p:nvCxnSpPr>
          <p:spPr>
            <a:xfrm>
              <a:off x="7457079" y="3169115"/>
              <a:ext cx="1796956"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2" idx="3"/>
              <a:endCxn id="26" idx="1"/>
            </p:cNvCxnSpPr>
            <p:nvPr/>
          </p:nvCxnSpPr>
          <p:spPr>
            <a:xfrm>
              <a:off x="7457079" y="4178196"/>
              <a:ext cx="1796956"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8" idx="3"/>
              <a:endCxn id="26" idx="1"/>
            </p:cNvCxnSpPr>
            <p:nvPr/>
          </p:nvCxnSpPr>
          <p:spPr>
            <a:xfrm flipV="1">
              <a:off x="7457079" y="4549097"/>
              <a:ext cx="1796956"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5" idx="2"/>
              <a:endCxn id="26" idx="2"/>
            </p:cNvCxnSpPr>
            <p:nvPr/>
          </p:nvCxnSpPr>
          <p:spPr>
            <a:xfrm rot="16200000" flipH="1">
              <a:off x="6522707" y="2987190"/>
              <a:ext cx="12700" cy="6312741"/>
            </a:xfrm>
            <a:prstGeom prst="bentConnector3">
              <a:avLst>
                <a:gd name="adj1" fmla="val 360000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334000" y="2268455"/>
              <a:ext cx="2270760" cy="2478769"/>
              <a:chOff x="5013960" y="2063523"/>
              <a:chExt cx="2270760" cy="2478769"/>
            </a:xfrm>
          </p:grpSpPr>
          <p:sp>
            <p:nvSpPr>
              <p:cNvPr id="41" name="矩形 40"/>
              <p:cNvSpPr/>
              <p:nvPr/>
            </p:nvSpPr>
            <p:spPr>
              <a:xfrm>
                <a:off x="5167647" y="2566821"/>
                <a:ext cx="1969392" cy="79472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DTE</a:t>
                </a:r>
                <a:r>
                  <a:rPr lang="zh-CN" altLang="en-US" sz="1500" dirty="0">
                    <a:solidFill>
                      <a:schemeClr val="tx1"/>
                    </a:solidFill>
                  </a:rPr>
                  <a:t>及其流量</a:t>
                </a:r>
                <a:endParaRPr lang="en-US" altLang="zh-CN" sz="1500" dirty="0">
                  <a:solidFill>
                    <a:schemeClr val="tx1"/>
                  </a:solidFill>
                </a:endParaRPr>
              </a:p>
              <a:p>
                <a:pPr algn="ctr"/>
                <a:r>
                  <a:rPr lang="zh-CN" altLang="en-US" sz="1500" dirty="0">
                    <a:solidFill>
                      <a:schemeClr val="tx1"/>
                    </a:solidFill>
                  </a:rPr>
                  <a:t>异常检测方法</a:t>
                </a:r>
              </a:p>
            </p:txBody>
          </p:sp>
          <p:sp>
            <p:nvSpPr>
              <p:cNvPr id="42" name="矩形 41"/>
              <p:cNvSpPr/>
              <p:nvPr/>
            </p:nvSpPr>
            <p:spPr>
              <a:xfrm>
                <a:off x="5167645" y="3591862"/>
                <a:ext cx="1969394" cy="76280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APE</a:t>
                </a:r>
                <a:r>
                  <a:rPr lang="zh-CN" altLang="en-US" sz="1500" dirty="0">
                    <a:solidFill>
                      <a:schemeClr val="tx1"/>
                    </a:solidFill>
                  </a:rPr>
                  <a:t>及其流量异常检测方法</a:t>
                </a:r>
              </a:p>
            </p:txBody>
          </p:sp>
          <p:sp>
            <p:nvSpPr>
              <p:cNvPr id="43" name="文本框 42"/>
              <p:cNvSpPr txBox="1"/>
              <p:nvPr/>
            </p:nvSpPr>
            <p:spPr>
              <a:xfrm>
                <a:off x="5323479" y="2091638"/>
                <a:ext cx="1813560" cy="430887"/>
              </a:xfrm>
              <a:prstGeom prst="rect">
                <a:avLst/>
              </a:prstGeom>
              <a:noFill/>
            </p:spPr>
            <p:txBody>
              <a:bodyPr wrap="square" rtlCol="0">
                <a:spAutoFit/>
              </a:bodyPr>
              <a:lstStyle/>
              <a:p>
                <a:r>
                  <a:rPr lang="zh-CN" altLang="en-US" sz="1500" dirty="0">
                    <a:solidFill>
                      <a:srgbClr val="00B0F0"/>
                    </a:solidFill>
                  </a:rPr>
                  <a:t>基于熵的方法</a:t>
                </a:r>
              </a:p>
            </p:txBody>
          </p:sp>
          <p:sp>
            <p:nvSpPr>
              <p:cNvPr id="44" name="矩形 43"/>
              <p:cNvSpPr/>
              <p:nvPr/>
            </p:nvSpPr>
            <p:spPr>
              <a:xfrm>
                <a:off x="5013960" y="2063523"/>
                <a:ext cx="2270760" cy="2478769"/>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grpSp>
        <p:grpSp>
          <p:nvGrpSpPr>
            <p:cNvPr id="35" name="组合 34"/>
            <p:cNvGrpSpPr/>
            <p:nvPr/>
          </p:nvGrpSpPr>
          <p:grpSpPr>
            <a:xfrm>
              <a:off x="5326877" y="4930497"/>
              <a:ext cx="2404357" cy="1528594"/>
              <a:chOff x="5006837" y="4436005"/>
              <a:chExt cx="2404357" cy="1528594"/>
            </a:xfrm>
          </p:grpSpPr>
          <p:sp>
            <p:nvSpPr>
              <p:cNvPr id="38" name="矩形 37"/>
              <p:cNvSpPr/>
              <p:nvPr/>
            </p:nvSpPr>
            <p:spPr>
              <a:xfrm>
                <a:off x="5167645" y="4880411"/>
                <a:ext cx="1969394" cy="9684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rgbClr val="C00000"/>
                    </a:solidFill>
                  </a:rPr>
                  <a:t>EFFIP</a:t>
                </a:r>
                <a:r>
                  <a:rPr lang="zh-CN" altLang="en-US" sz="1500" dirty="0" smtClean="0">
                    <a:solidFill>
                      <a:schemeClr val="tx1"/>
                    </a:solidFill>
                  </a:rPr>
                  <a:t>及其</a:t>
                </a:r>
                <a:r>
                  <a:rPr lang="zh-CN" altLang="en-US" sz="1500" dirty="0">
                    <a:solidFill>
                      <a:schemeClr val="tx1"/>
                    </a:solidFill>
                  </a:rPr>
                  <a:t>流量异常检测和分类方法</a:t>
                </a:r>
                <a:r>
                  <a:rPr lang="en-US" altLang="zh-CN" sz="1500" b="1" dirty="0">
                    <a:solidFill>
                      <a:srgbClr val="C00000"/>
                    </a:solidFill>
                  </a:rPr>
                  <a:t>CEFF</a:t>
                </a:r>
                <a:endParaRPr lang="zh-CN" altLang="en-US" sz="1500" dirty="0">
                  <a:solidFill>
                    <a:schemeClr val="tx1"/>
                  </a:solidFill>
                </a:endParaRPr>
              </a:p>
            </p:txBody>
          </p:sp>
          <p:sp>
            <p:nvSpPr>
              <p:cNvPr id="39" name="文本框 38"/>
              <p:cNvSpPr txBox="1"/>
              <p:nvPr/>
            </p:nvSpPr>
            <p:spPr>
              <a:xfrm>
                <a:off x="5006837" y="4454527"/>
                <a:ext cx="2404357" cy="430887"/>
              </a:xfrm>
              <a:prstGeom prst="rect">
                <a:avLst/>
              </a:prstGeom>
              <a:noFill/>
            </p:spPr>
            <p:txBody>
              <a:bodyPr wrap="square" rtlCol="0">
                <a:spAutoFit/>
              </a:bodyPr>
              <a:lstStyle/>
              <a:p>
                <a:r>
                  <a:rPr lang="zh-CN" altLang="en-US" sz="1500" dirty="0">
                    <a:solidFill>
                      <a:srgbClr val="00B0F0"/>
                    </a:solidFill>
                  </a:rPr>
                  <a:t>基于频繁项的方法</a:t>
                </a:r>
              </a:p>
            </p:txBody>
          </p:sp>
          <p:sp>
            <p:nvSpPr>
              <p:cNvPr id="40" name="矩形 39"/>
              <p:cNvSpPr/>
              <p:nvPr/>
            </p:nvSpPr>
            <p:spPr>
              <a:xfrm>
                <a:off x="5025617" y="4436005"/>
                <a:ext cx="2270760" cy="152859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6" name="矩形 35"/>
            <p:cNvSpPr/>
            <p:nvPr/>
          </p:nvSpPr>
          <p:spPr>
            <a:xfrm>
              <a:off x="1519308" y="2965133"/>
              <a:ext cx="604881"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国内外研究</a:t>
              </a:r>
              <a:r>
                <a:rPr lang="zh-CN" altLang="en-US" sz="1500" dirty="0">
                  <a:solidFill>
                    <a:srgbClr val="C00000"/>
                  </a:solidFill>
                </a:rPr>
                <a:t>现状</a:t>
              </a:r>
            </a:p>
          </p:txBody>
        </p:sp>
        <p:cxnSp>
          <p:nvCxnSpPr>
            <p:cNvPr id="37" name="直接箭头连接符 36"/>
            <p:cNvCxnSpPr>
              <a:stCxn id="36" idx="3"/>
              <a:endCxn id="25" idx="1"/>
            </p:cNvCxnSpPr>
            <p:nvPr/>
          </p:nvCxnSpPr>
          <p:spPr>
            <a:xfrm flipV="1">
              <a:off x="2124189" y="4549097"/>
              <a:ext cx="801891" cy="1050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51520" y="6368033"/>
            <a:ext cx="2141242" cy="369332"/>
          </a:xfrm>
          <a:prstGeom prst="rect">
            <a:avLst/>
          </a:prstGeom>
          <a:noFill/>
        </p:spPr>
        <p:txBody>
          <a:bodyPr wrap="square" rtlCol="0">
            <a:spAutoFit/>
          </a:bodyPr>
          <a:lstStyle/>
          <a:p>
            <a:r>
              <a:rPr lang="en-US" altLang="zh-CN" b="1" dirty="0" smtClean="0"/>
              <a:t>8</a:t>
            </a:r>
            <a:r>
              <a:rPr lang="zh-CN" altLang="en-US" b="1" dirty="0" smtClean="0"/>
              <a:t>章、</a:t>
            </a:r>
            <a:r>
              <a:rPr lang="en-US" altLang="zh-CN" b="1" dirty="0" smtClean="0"/>
              <a:t>6</a:t>
            </a:r>
            <a:r>
              <a:rPr lang="zh-CN" altLang="en-US" b="1" dirty="0" smtClean="0"/>
              <a:t>个主体部分</a:t>
            </a:r>
            <a:endParaRPr lang="zh-CN" altLang="en-US" b="1" dirty="0"/>
          </a:p>
        </p:txBody>
      </p:sp>
    </p:spTree>
    <p:extLst>
      <p:ext uri="{BB962C8B-B14F-4D97-AF65-F5344CB8AC3E}">
        <p14:creationId xmlns:p14="http://schemas.microsoft.com/office/powerpoint/2010/main" val="1440030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3"/>
          <p:cNvSpPr>
            <a:spLocks noGrp="1"/>
          </p:cNvSpPr>
          <p:nvPr>
            <p:ph sz="quarter" idx="13"/>
          </p:nvPr>
        </p:nvSpPr>
        <p:spPr>
          <a:xfrm>
            <a:off x="695909" y="1881192"/>
            <a:ext cx="7772870" cy="946721"/>
          </a:xfrm>
        </p:spPr>
        <p:txBody>
          <a:bodyPr/>
          <a:lstStyle/>
          <a:p>
            <a:r>
              <a:rPr lang="zh-CN" altLang="en-US" sz="2400" b="1" dirty="0">
                <a:solidFill>
                  <a:schemeClr val="accent6">
                    <a:lumMod val="50000"/>
                  </a:schemeClr>
                </a:solidFill>
                <a:latin typeface="+mn-ea"/>
              </a:rPr>
              <a:t>问题</a:t>
            </a:r>
            <a:r>
              <a:rPr lang="en-US" altLang="zh-CN" sz="2400" b="1" dirty="0">
                <a:solidFill>
                  <a:schemeClr val="accent6">
                    <a:lumMod val="50000"/>
                  </a:schemeClr>
                </a:solidFill>
                <a:latin typeface="+mn-ea"/>
              </a:rPr>
              <a:t> 3</a:t>
            </a:r>
            <a:r>
              <a:rPr lang="zh-CN" altLang="en-US" sz="2400" b="1" dirty="0">
                <a:solidFill>
                  <a:schemeClr val="accent6">
                    <a:lumMod val="50000"/>
                  </a:schemeClr>
                </a:solidFill>
                <a:latin typeface="+mn-ea"/>
              </a:rPr>
              <a:t>：</a:t>
            </a:r>
            <a:r>
              <a:rPr lang="zh-CN" altLang="zh-CN" sz="2400" dirty="0">
                <a:solidFill>
                  <a:schemeClr val="accent6">
                    <a:lumMod val="50000"/>
                  </a:schemeClr>
                </a:solidFill>
                <a:latin typeface="+mn-ea"/>
              </a:rPr>
              <a:t>混合异常在熵值存在抵消问题</a:t>
            </a:r>
            <a:endParaRPr lang="en-US" altLang="zh-CN" sz="2400" dirty="0">
              <a:solidFill>
                <a:schemeClr val="accent6">
                  <a:lumMod val="50000"/>
                </a:schemeClr>
              </a:solidFill>
              <a:latin typeface="+mn-ea"/>
            </a:endParaRPr>
          </a:p>
          <a:p>
            <a:pPr lvl="1"/>
            <a:r>
              <a:rPr lang="zh-CN" altLang="en-US" sz="1800" dirty="0">
                <a:solidFill>
                  <a:srgbClr val="002060"/>
                </a:solidFill>
              </a:rPr>
              <a:t>高低概率样本对应熵值分离</a:t>
            </a:r>
            <a:endParaRPr lang="en-US" altLang="zh-CN" sz="1800" dirty="0">
              <a:solidFill>
                <a:srgbClr val="002060"/>
              </a:solidFill>
            </a:endParaRPr>
          </a:p>
        </p:txBody>
      </p:sp>
      <p:pic>
        <p:nvPicPr>
          <p:cNvPr id="2" name="图片 1"/>
          <p:cNvPicPr>
            <a:picLocks noChangeAspect="1"/>
          </p:cNvPicPr>
          <p:nvPr/>
        </p:nvPicPr>
        <p:blipFill>
          <a:blip r:embed="rId3"/>
          <a:stretch>
            <a:fillRect/>
          </a:stretch>
        </p:blipFill>
        <p:spPr>
          <a:xfrm>
            <a:off x="3348622" y="2655802"/>
            <a:ext cx="5234564" cy="3983036"/>
          </a:xfrm>
          <a:prstGeom prst="rect">
            <a:avLst/>
          </a:prstGeom>
        </p:spPr>
      </p:pic>
      <p:sp>
        <p:nvSpPr>
          <p:cNvPr id="5" name="矩形 4"/>
          <p:cNvSpPr/>
          <p:nvPr/>
        </p:nvSpPr>
        <p:spPr>
          <a:xfrm>
            <a:off x="5724128" y="3502974"/>
            <a:ext cx="679416" cy="1642361"/>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3529" y="4324155"/>
            <a:ext cx="3024336" cy="646331"/>
          </a:xfrm>
          <a:prstGeom prst="rect">
            <a:avLst/>
          </a:prstGeom>
          <a:noFill/>
        </p:spPr>
        <p:txBody>
          <a:bodyPr wrap="square" rtlCol="0">
            <a:spAutoFit/>
          </a:bodyPr>
          <a:lstStyle/>
          <a:p>
            <a:r>
              <a:rPr lang="en-US" altLang="zh-CN" dirty="0">
                <a:solidFill>
                  <a:schemeClr val="accent6">
                    <a:lumMod val="50000"/>
                  </a:schemeClr>
                </a:solidFill>
              </a:rPr>
              <a:t>Shannon</a:t>
            </a:r>
            <a:r>
              <a:rPr lang="zh-CN" altLang="en-US" dirty="0"/>
              <a:t>：黑色，抵消明显</a:t>
            </a:r>
            <a:endParaRPr lang="en-US" altLang="zh-CN" dirty="0"/>
          </a:p>
          <a:p>
            <a:r>
              <a:rPr lang="en-US" altLang="zh-CN" b="1" dirty="0">
                <a:solidFill>
                  <a:schemeClr val="accent6">
                    <a:lumMod val="50000"/>
                  </a:schemeClr>
                </a:solidFill>
              </a:rPr>
              <a:t>APSE</a:t>
            </a:r>
            <a:r>
              <a:rPr lang="zh-CN" altLang="en-US" b="1" dirty="0">
                <a:solidFill>
                  <a:schemeClr val="accent6">
                    <a:lumMod val="50000"/>
                  </a:schemeClr>
                </a:solidFill>
              </a:rPr>
              <a:t>：</a:t>
            </a:r>
            <a:r>
              <a:rPr lang="zh-CN" altLang="en-US" dirty="0"/>
              <a:t>蓝色、红色，无抵消</a:t>
            </a:r>
          </a:p>
        </p:txBody>
      </p:sp>
      <p:sp>
        <p:nvSpPr>
          <p:cNvPr id="10" name="标题 8"/>
          <p:cNvSpPr>
            <a:spLocks noGrp="1"/>
          </p:cNvSpPr>
          <p:nvPr>
            <p:ph type="title"/>
          </p:nvPr>
        </p:nvSpPr>
        <p:spPr>
          <a:xfrm>
            <a:off x="467544" y="758364"/>
            <a:ext cx="8229600" cy="1066800"/>
          </a:xfrm>
        </p:spPr>
        <p:txBody>
          <a:bodyPr/>
          <a:lstStyle/>
          <a:p>
            <a:pPr algn="ctr"/>
            <a:r>
              <a:rPr lang="en-US" altLang="zh-CN" b="1" dirty="0">
                <a:solidFill>
                  <a:schemeClr val="accent6">
                    <a:lumMod val="50000"/>
                  </a:schemeClr>
                </a:solidFill>
              </a:rPr>
              <a:t>5.2 </a:t>
            </a:r>
            <a:r>
              <a:rPr lang="zh-CN" altLang="en-US" b="1" dirty="0">
                <a:solidFill>
                  <a:schemeClr val="accent6">
                    <a:lumMod val="50000"/>
                  </a:schemeClr>
                </a:solidFill>
              </a:rPr>
              <a:t>可调节分段熵（</a:t>
            </a:r>
            <a:r>
              <a:rPr lang="en-US" altLang="zh-CN" b="1" dirty="0">
                <a:solidFill>
                  <a:schemeClr val="accent6">
                    <a:lumMod val="50000"/>
                  </a:schemeClr>
                </a:solidFill>
              </a:rPr>
              <a:t>APE</a:t>
            </a:r>
            <a:r>
              <a:rPr lang="zh-CN" altLang="en-US" b="1" dirty="0">
                <a:solidFill>
                  <a:schemeClr val="accent6">
                    <a:lumMod val="50000"/>
                  </a:schemeClr>
                </a:solidFill>
              </a:rPr>
              <a:t>）</a:t>
            </a:r>
          </a:p>
        </p:txBody>
      </p:sp>
    </p:spTree>
    <p:extLst>
      <p:ext uri="{BB962C8B-B14F-4D97-AF65-F5344CB8AC3E}">
        <p14:creationId xmlns:p14="http://schemas.microsoft.com/office/powerpoint/2010/main" val="25768736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85330" y="2279137"/>
            <a:ext cx="7772870" cy="3658344"/>
          </a:xfrm>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可调节分段熵</a:t>
            </a:r>
            <a:r>
              <a:rPr lang="zh-CN" altLang="en-US" dirty="0" smtClean="0">
                <a:solidFill>
                  <a:schemeClr val="accent6">
                    <a:lumMod val="50000"/>
                  </a:schemeClr>
                </a:solidFill>
                <a:latin typeface="+mn-ea"/>
              </a:rPr>
              <a:t>（</a:t>
            </a:r>
            <a:r>
              <a:rPr lang="en-US" altLang="zh-CN" dirty="0">
                <a:solidFill>
                  <a:schemeClr val="accent6">
                    <a:lumMod val="50000"/>
                  </a:schemeClr>
                </a:solidFill>
                <a:latin typeface="+mn-ea"/>
              </a:rPr>
              <a:t>APE</a:t>
            </a:r>
            <a:r>
              <a:rPr lang="zh-CN" altLang="en-US" dirty="0" smtClean="0">
                <a:solidFill>
                  <a:schemeClr val="accent6">
                    <a:lumMod val="50000"/>
                  </a:schemeClr>
                </a:solidFill>
                <a:latin typeface="+mn-ea"/>
              </a:rPr>
              <a:t>）</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rgbClr val="FF0000"/>
                </a:solidFill>
                <a:latin typeface="+mn-ea"/>
              </a:rPr>
              <a:t>基于</a:t>
            </a:r>
            <a:r>
              <a:rPr lang="en-US" altLang="zh-CN" dirty="0">
                <a:solidFill>
                  <a:srgbClr val="FF0000"/>
                </a:solidFill>
                <a:latin typeface="+mn-ea"/>
              </a:rPr>
              <a:t>APE</a:t>
            </a:r>
            <a:r>
              <a:rPr lang="zh-CN" altLang="en-US" dirty="0">
                <a:solidFill>
                  <a:srgbClr val="FF0000"/>
                </a:solidFill>
                <a:latin typeface="+mn-ea"/>
              </a:rPr>
              <a:t>的异常检测方法</a:t>
            </a:r>
            <a:endParaRPr lang="en-US" altLang="zh-CN" dirty="0">
              <a:solidFill>
                <a:srgbClr val="FF0000"/>
              </a:solidFill>
              <a:latin typeface="+mn-ea"/>
            </a:endParaRPr>
          </a:p>
          <a:p>
            <a:pPr marL="623887" indent="-514350">
              <a:buFont typeface="+mj-lt"/>
              <a:buAutoNum type="arabicPeriod"/>
            </a:pPr>
            <a:r>
              <a:rPr lang="zh-CN" altLang="en-US" dirty="0" smtClean="0">
                <a:solidFill>
                  <a:schemeClr val="accent6">
                    <a:lumMod val="50000"/>
                  </a:schemeClr>
                </a:solidFill>
                <a:latin typeface="+mn-ea"/>
              </a:rPr>
              <a:t>基于</a:t>
            </a:r>
            <a:r>
              <a:rPr lang="en-US" altLang="zh-CN" dirty="0">
                <a:solidFill>
                  <a:schemeClr val="accent6">
                    <a:lumMod val="50000"/>
                  </a:schemeClr>
                </a:solidFill>
                <a:latin typeface="+mn-ea"/>
              </a:rPr>
              <a:t>Hadoop</a:t>
            </a:r>
            <a:r>
              <a:rPr lang="zh-CN" altLang="en-US" dirty="0" smtClean="0">
                <a:solidFill>
                  <a:schemeClr val="accent6">
                    <a:lumMod val="50000"/>
                  </a:schemeClr>
                </a:solidFill>
                <a:latin typeface="+mn-ea"/>
              </a:rPr>
              <a:t>的</a:t>
            </a:r>
            <a:r>
              <a:rPr lang="en-US" altLang="zh-CN" dirty="0" smtClean="0">
                <a:solidFill>
                  <a:schemeClr val="accent6">
                    <a:lumMod val="50000"/>
                  </a:schemeClr>
                </a:solidFill>
                <a:latin typeface="+mn-ea"/>
              </a:rPr>
              <a:t>APE</a:t>
            </a:r>
            <a:r>
              <a:rPr lang="zh-CN" altLang="en-US" dirty="0">
                <a:solidFill>
                  <a:schemeClr val="accent6">
                    <a:lumMod val="50000"/>
                  </a:schemeClr>
                </a:solidFill>
                <a:latin typeface="+mn-ea"/>
              </a:rPr>
              <a:t>计算</a:t>
            </a:r>
            <a:endParaRPr lang="en-US" altLang="zh-CN" dirty="0">
              <a:solidFill>
                <a:schemeClr val="accent6">
                  <a:lumMod val="50000"/>
                </a:schemeClr>
              </a:solidFill>
              <a:latin typeface="+mn-ea"/>
            </a:endParaRPr>
          </a:p>
          <a:p>
            <a:pPr marL="623887" indent="-514350">
              <a:buFont typeface="+mj-lt"/>
              <a:buAutoNum type="arabicPeriod"/>
            </a:pPr>
            <a:r>
              <a:rPr lang="en-US" altLang="zh-CN" dirty="0">
                <a:solidFill>
                  <a:schemeClr val="accent6">
                    <a:lumMod val="50000"/>
                  </a:schemeClr>
                </a:solidFill>
                <a:latin typeface="+mn-ea"/>
              </a:rPr>
              <a:t>APE</a:t>
            </a:r>
            <a:r>
              <a:rPr lang="zh-CN" altLang="en-US" dirty="0">
                <a:solidFill>
                  <a:schemeClr val="accent6">
                    <a:lumMod val="50000"/>
                  </a:schemeClr>
                </a:solidFill>
                <a:latin typeface="+mn-ea"/>
              </a:rPr>
              <a:t>方法评估</a:t>
            </a:r>
            <a:endParaRPr lang="en-US" altLang="zh-CN" dirty="0">
              <a:solidFill>
                <a:schemeClr val="accent6">
                  <a:lumMod val="50000"/>
                </a:schemeClr>
              </a:solidFill>
              <a:latin typeface="+mn-ea"/>
            </a:endParaRPr>
          </a:p>
          <a:p>
            <a:endParaRPr lang="en-US" altLang="zh-CN" sz="2100" dirty="0"/>
          </a:p>
        </p:txBody>
      </p:sp>
      <p:sp>
        <p:nvSpPr>
          <p:cNvPr id="6" name="标题 8"/>
          <p:cNvSpPr txBox="1">
            <a:spLocks/>
          </p:cNvSpPr>
          <p:nvPr/>
        </p:nvSpPr>
        <p:spPr bwMode="auto">
          <a:xfrm>
            <a:off x="467544" y="758364"/>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五、</a:t>
            </a:r>
            <a:r>
              <a:rPr lang="en-US" altLang="zh-CN" b="1" dirty="0" smtClean="0">
                <a:solidFill>
                  <a:schemeClr val="accent6">
                    <a:lumMod val="50000"/>
                  </a:schemeClr>
                </a:solidFill>
              </a:rPr>
              <a:t>APE</a:t>
            </a:r>
            <a:r>
              <a:rPr lang="zh-CN" altLang="en-US" b="1" dirty="0" smtClean="0">
                <a:solidFill>
                  <a:schemeClr val="accent6">
                    <a:lumMod val="50000"/>
                  </a:schemeClr>
                </a:solidFill>
              </a:rPr>
              <a:t>及其流量异常检测方法</a:t>
            </a:r>
            <a:endParaRPr lang="zh-CN" altLang="en-US" b="1" dirty="0">
              <a:solidFill>
                <a:schemeClr val="accent6">
                  <a:lumMod val="50000"/>
                </a:schemeClr>
              </a:solidFill>
            </a:endParaRPr>
          </a:p>
        </p:txBody>
      </p:sp>
      <p:sp>
        <p:nvSpPr>
          <p:cNvPr id="5" name="文本框 4"/>
          <p:cNvSpPr txBox="1"/>
          <p:nvPr/>
        </p:nvSpPr>
        <p:spPr>
          <a:xfrm>
            <a:off x="2267744" y="5373216"/>
            <a:ext cx="4977508" cy="869469"/>
          </a:xfrm>
          <a:prstGeom prst="rect">
            <a:avLst/>
          </a:prstGeom>
          <a:noFill/>
        </p:spPr>
        <p:txBody>
          <a:bodyPr wrap="square" rtlCol="0">
            <a:spAutoFit/>
          </a:bodyPr>
          <a:lstStyle>
            <a:defPPr>
              <a:defRPr lang="zh-CN"/>
            </a:defPPr>
            <a:lvl1pPr marL="87312" indent="-255588" eaLnBrk="0" hangingPunct="0">
              <a:spcBef>
                <a:spcPts val="300"/>
              </a:spcBef>
              <a:buClr>
                <a:srgbClr val="A04DA3"/>
              </a:buClr>
              <a:buFont typeface="Georgia" panose="02040502050405020303" pitchFamily="18" charset="0"/>
              <a:buChar char="•"/>
              <a:defRPr sz="2400" b="1">
                <a:latin typeface="+mn-lt"/>
                <a:ea typeface="+mn-ea"/>
              </a:defRPr>
            </a:lvl1pPr>
          </a:lstStyle>
          <a:p>
            <a:r>
              <a:rPr lang="en-US" altLang="zh-CN" dirty="0">
                <a:solidFill>
                  <a:schemeClr val="bg1">
                    <a:lumMod val="50000"/>
                  </a:schemeClr>
                </a:solidFill>
              </a:rPr>
              <a:t>INFOCOM 2015  Poster</a:t>
            </a:r>
          </a:p>
          <a:p>
            <a:r>
              <a:rPr lang="en-US" altLang="zh-CN" dirty="0">
                <a:solidFill>
                  <a:schemeClr val="bg1">
                    <a:lumMod val="50000"/>
                  </a:schemeClr>
                </a:solidFill>
              </a:rPr>
              <a:t>IWQOS 2015  Full Paper</a:t>
            </a:r>
            <a:endParaRPr lang="zh-CN" altLang="en-US" dirty="0">
              <a:solidFill>
                <a:schemeClr val="bg1">
                  <a:lumMod val="50000"/>
                </a:schemeClr>
              </a:solidFill>
            </a:endParaRPr>
          </a:p>
        </p:txBody>
      </p:sp>
    </p:spTree>
    <p:extLst>
      <p:ext uri="{BB962C8B-B14F-4D97-AF65-F5344CB8AC3E}">
        <p14:creationId xmlns:p14="http://schemas.microsoft.com/office/powerpoint/2010/main" val="9644387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3"/>
          <p:cNvSpPr>
            <a:spLocks noGrp="1"/>
          </p:cNvSpPr>
          <p:nvPr>
            <p:ph sz="quarter" idx="13"/>
          </p:nvPr>
        </p:nvSpPr>
        <p:spPr>
          <a:xfrm>
            <a:off x="685799" y="1947666"/>
            <a:ext cx="7772870" cy="2568080"/>
          </a:xfrm>
        </p:spPr>
        <p:txBody>
          <a:bodyPr>
            <a:normAutofit/>
          </a:bodyPr>
          <a:lstStyle/>
          <a:p>
            <a:r>
              <a:rPr lang="zh-CN" altLang="en-US" b="1" dirty="0">
                <a:solidFill>
                  <a:schemeClr val="accent6">
                    <a:lumMod val="50000"/>
                  </a:schemeClr>
                </a:solidFill>
                <a:latin typeface="+mn-ea"/>
              </a:rPr>
              <a:t>基于</a:t>
            </a:r>
            <a:r>
              <a:rPr lang="en-US" altLang="zh-CN" b="1" dirty="0">
                <a:solidFill>
                  <a:schemeClr val="accent6">
                    <a:lumMod val="50000"/>
                  </a:schemeClr>
                </a:solidFill>
                <a:latin typeface="+mn-ea"/>
              </a:rPr>
              <a:t>APSE</a:t>
            </a:r>
            <a:r>
              <a:rPr lang="zh-CN" altLang="en-US" b="1" dirty="0">
                <a:solidFill>
                  <a:schemeClr val="accent6">
                    <a:lumMod val="50000"/>
                  </a:schemeClr>
                </a:solidFill>
                <a:latin typeface="+mn-ea"/>
              </a:rPr>
              <a:t>的异常检测方法</a:t>
            </a:r>
            <a:endParaRPr lang="en-US" altLang="zh-CN" b="1" dirty="0">
              <a:solidFill>
                <a:schemeClr val="accent6">
                  <a:lumMod val="50000"/>
                </a:schemeClr>
              </a:solidFill>
              <a:latin typeface="+mn-ea"/>
            </a:endParaRPr>
          </a:p>
          <a:p>
            <a:pPr lvl="1">
              <a:defRPr/>
            </a:pPr>
            <a:r>
              <a:rPr lang="zh-CN" altLang="en-US" sz="2400" dirty="0">
                <a:latin typeface="+mj-ea"/>
              </a:rPr>
              <a:t>基于固定阈值的检测</a:t>
            </a:r>
            <a:endParaRPr lang="en-US" altLang="zh-CN" sz="2400" dirty="0">
              <a:latin typeface="+mj-ea"/>
            </a:endParaRPr>
          </a:p>
          <a:p>
            <a:pPr lvl="1">
              <a:defRPr/>
            </a:pPr>
            <a:r>
              <a:rPr lang="zh-CN" altLang="en-US" sz="2400" dirty="0">
                <a:solidFill>
                  <a:srgbClr val="00B0F0"/>
                </a:solidFill>
                <a:latin typeface="+mj-ea"/>
              </a:rPr>
              <a:t>基于固定熵值变化率的检测</a:t>
            </a:r>
            <a:endParaRPr lang="en-US" altLang="zh-CN" sz="2400" dirty="0">
              <a:solidFill>
                <a:srgbClr val="00B0F0"/>
              </a:solidFill>
              <a:latin typeface="+mj-ea"/>
            </a:endParaRPr>
          </a:p>
          <a:p>
            <a:pPr lvl="2">
              <a:defRPr/>
            </a:pPr>
            <a:r>
              <a:rPr lang="zh-CN" altLang="en-US" sz="2000" dirty="0">
                <a:latin typeface="+mj-ea"/>
              </a:rPr>
              <a:t>超过即异常</a:t>
            </a:r>
            <a:endParaRPr lang="en-US" altLang="zh-CN" sz="2000" dirty="0">
              <a:latin typeface="+mj-ea"/>
            </a:endParaRPr>
          </a:p>
          <a:p>
            <a:endParaRPr lang="en-US" altLang="zh-CN" sz="2100" b="1" dirty="0"/>
          </a:p>
        </p:txBody>
      </p:sp>
      <p:pic>
        <p:nvPicPr>
          <p:cNvPr id="3" name="图片 2"/>
          <p:cNvPicPr>
            <a:picLocks noChangeAspect="1"/>
          </p:cNvPicPr>
          <p:nvPr/>
        </p:nvPicPr>
        <p:blipFill>
          <a:blip r:embed="rId3"/>
          <a:stretch>
            <a:fillRect/>
          </a:stretch>
        </p:blipFill>
        <p:spPr>
          <a:xfrm>
            <a:off x="3419872" y="3717032"/>
            <a:ext cx="4770248" cy="2592526"/>
          </a:xfrm>
          <a:prstGeom prst="rect">
            <a:avLst/>
          </a:prstGeom>
        </p:spPr>
      </p:pic>
      <p:sp>
        <p:nvSpPr>
          <p:cNvPr id="6"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基于</a:t>
            </a:r>
            <a:r>
              <a:rPr lang="en-US" altLang="zh-CN" b="1" dirty="0" smtClean="0">
                <a:solidFill>
                  <a:schemeClr val="accent6">
                    <a:lumMod val="50000"/>
                  </a:schemeClr>
                </a:solidFill>
              </a:rPr>
              <a:t>APE</a:t>
            </a:r>
            <a:r>
              <a:rPr lang="zh-CN" altLang="en-US" b="1" dirty="0" smtClean="0">
                <a:solidFill>
                  <a:schemeClr val="accent6">
                    <a:lumMod val="50000"/>
                  </a:schemeClr>
                </a:solidFill>
              </a:rPr>
              <a:t>的流量</a:t>
            </a:r>
            <a:r>
              <a:rPr lang="zh-CN" altLang="en-US" b="1" dirty="0">
                <a:solidFill>
                  <a:schemeClr val="accent6">
                    <a:lumMod val="50000"/>
                  </a:schemeClr>
                </a:solidFill>
              </a:rPr>
              <a:t>异常</a:t>
            </a:r>
            <a:r>
              <a:rPr lang="zh-CN" altLang="en-US" b="1" dirty="0" smtClean="0">
                <a:solidFill>
                  <a:schemeClr val="accent6">
                    <a:lumMod val="50000"/>
                  </a:schemeClr>
                </a:solidFill>
              </a:rPr>
              <a:t>检测</a:t>
            </a:r>
            <a:r>
              <a:rPr lang="zh-CN" altLang="en-US" b="1" dirty="0">
                <a:solidFill>
                  <a:schemeClr val="accent6">
                    <a:lumMod val="50000"/>
                  </a:schemeClr>
                </a:solidFill>
              </a:rPr>
              <a:t>方法</a:t>
            </a:r>
          </a:p>
        </p:txBody>
      </p:sp>
    </p:spTree>
    <p:extLst>
      <p:ext uri="{BB962C8B-B14F-4D97-AF65-F5344CB8AC3E}">
        <p14:creationId xmlns:p14="http://schemas.microsoft.com/office/powerpoint/2010/main" val="36938569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3"/>
          <p:cNvSpPr>
            <a:spLocks noGrp="1"/>
          </p:cNvSpPr>
          <p:nvPr>
            <p:ph sz="quarter" idx="13"/>
          </p:nvPr>
        </p:nvSpPr>
        <p:spPr>
          <a:xfrm>
            <a:off x="684861" y="1842789"/>
            <a:ext cx="7772870" cy="2568080"/>
          </a:xfrm>
        </p:spPr>
        <p:txBody>
          <a:bodyPr>
            <a:normAutofit/>
          </a:bodyPr>
          <a:lstStyle/>
          <a:p>
            <a:r>
              <a:rPr lang="zh-CN" altLang="en-US" b="1" dirty="0"/>
              <a:t>基于</a:t>
            </a:r>
            <a:r>
              <a:rPr lang="en-US" altLang="zh-CN" b="1" dirty="0"/>
              <a:t>APSE</a:t>
            </a:r>
            <a:r>
              <a:rPr lang="zh-CN" altLang="en-US" b="1" dirty="0"/>
              <a:t>的异常检测方法</a:t>
            </a:r>
            <a:endParaRPr lang="en-US" altLang="zh-CN" b="1" dirty="0"/>
          </a:p>
          <a:p>
            <a:pPr lvl="1">
              <a:defRPr/>
            </a:pPr>
            <a:r>
              <a:rPr lang="zh-CN" altLang="en-US" sz="2400" dirty="0">
                <a:latin typeface="+mj-ea"/>
              </a:rPr>
              <a:t>基于固定阈值的检测</a:t>
            </a:r>
            <a:endParaRPr lang="en-US" altLang="zh-CN" sz="2400" dirty="0">
              <a:latin typeface="+mj-ea"/>
            </a:endParaRPr>
          </a:p>
          <a:p>
            <a:pPr lvl="1">
              <a:defRPr/>
            </a:pPr>
            <a:r>
              <a:rPr lang="zh-CN" altLang="en-US" sz="2400" b="1" dirty="0">
                <a:solidFill>
                  <a:srgbClr val="00B0F0"/>
                </a:solidFill>
                <a:latin typeface="+mj-ea"/>
              </a:rPr>
              <a:t>基于固定熵值变化率的检测</a:t>
            </a:r>
            <a:endParaRPr lang="en-US" altLang="zh-CN" sz="2400" b="1" dirty="0">
              <a:solidFill>
                <a:srgbClr val="00B0F0"/>
              </a:solidFill>
              <a:latin typeface="+mj-ea"/>
            </a:endParaRPr>
          </a:p>
          <a:p>
            <a:endParaRPr lang="en-US" altLang="zh-CN" sz="2100" b="1" dirty="0"/>
          </a:p>
        </p:txBody>
      </p:sp>
      <p:sp>
        <p:nvSpPr>
          <p:cNvPr id="4" name="灯片编号占位符 3"/>
          <p:cNvSpPr>
            <a:spLocks noGrp="1"/>
          </p:cNvSpPr>
          <p:nvPr>
            <p:ph type="sldNum" sz="quarter" idx="12"/>
          </p:nvPr>
        </p:nvSpPr>
        <p:spPr/>
        <p:txBody>
          <a:bodyPr/>
          <a:lstStyle/>
          <a:p>
            <a:pPr>
              <a:defRPr/>
            </a:pPr>
            <a:fld id="{4835006B-0B31-4265-A69A-FA2D6D8DC7DE}" type="slidenum">
              <a:rPr lang="zh-CN" altLang="en-US"/>
              <a:pPr>
                <a:defRPr/>
              </a:pPr>
              <a:t>73</a:t>
            </a:fld>
            <a:endParaRPr lang="zh-CN" altLang="en-US" dirty="0"/>
          </a:p>
        </p:txBody>
      </p:sp>
      <p:pic>
        <p:nvPicPr>
          <p:cNvPr id="5" name="图片 4"/>
          <p:cNvPicPr>
            <a:picLocks noChangeAspect="1"/>
          </p:cNvPicPr>
          <p:nvPr/>
        </p:nvPicPr>
        <p:blipFill>
          <a:blip r:embed="rId3"/>
          <a:stretch>
            <a:fillRect/>
          </a:stretch>
        </p:blipFill>
        <p:spPr>
          <a:xfrm>
            <a:off x="539552" y="3670327"/>
            <a:ext cx="5675267" cy="2566984"/>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731179577"/>
              </p:ext>
            </p:extLst>
          </p:nvPr>
        </p:nvGraphicFramePr>
        <p:xfrm>
          <a:off x="6804131" y="3670327"/>
          <a:ext cx="1840231" cy="2566985"/>
        </p:xfrm>
        <a:graphic>
          <a:graphicData uri="http://schemas.openxmlformats.org/drawingml/2006/table">
            <a:tbl>
              <a:tblPr firstRow="1" bandRow="1">
                <a:tableStyleId>{5C22544A-7EE6-4342-B048-85BDC9FD1C3A}</a:tableStyleId>
              </a:tblPr>
              <a:tblGrid>
                <a:gridCol w="961250">
                  <a:extLst>
                    <a:ext uri="{9D8B030D-6E8A-4147-A177-3AD203B41FA5}">
                      <a16:colId xmlns:a16="http://schemas.microsoft.com/office/drawing/2014/main" val="3100771672"/>
                    </a:ext>
                  </a:extLst>
                </a:gridCol>
                <a:gridCol w="878981">
                  <a:extLst>
                    <a:ext uri="{9D8B030D-6E8A-4147-A177-3AD203B41FA5}">
                      <a16:colId xmlns:a16="http://schemas.microsoft.com/office/drawing/2014/main" val="2451370667"/>
                    </a:ext>
                  </a:extLst>
                </a:gridCol>
              </a:tblGrid>
              <a:tr h="513397">
                <a:tc>
                  <a:txBody>
                    <a:bodyPr/>
                    <a:lstStyle/>
                    <a:p>
                      <a:pPr algn="l"/>
                      <a:r>
                        <a:rPr lang="en-US" altLang="zh-CN" sz="1400" b="1" dirty="0" smtClean="0"/>
                        <a:t> </a:t>
                      </a:r>
                      <a:r>
                        <a:rPr lang="zh-CN" altLang="en-US" sz="1400" b="1" dirty="0" smtClean="0"/>
                        <a:t>流特征</a:t>
                      </a:r>
                      <a:endParaRPr lang="zh-CN" altLang="en-US" sz="1400" b="1" dirty="0"/>
                    </a:p>
                  </a:txBody>
                  <a:tcPr marL="68580" marR="68580" marT="34290" marB="34290" anchor="ctr"/>
                </a:tc>
                <a:tc>
                  <a:txBody>
                    <a:bodyPr/>
                    <a:lstStyle/>
                    <a:p>
                      <a:pPr algn="ctr"/>
                      <a:r>
                        <a:rPr lang="zh-CN" altLang="en-US" sz="1400" b="1" dirty="0" smtClean="0"/>
                        <a:t>熵变化率</a:t>
                      </a:r>
                      <a:endParaRPr lang="zh-CN" altLang="en-US" sz="1400" b="1" dirty="0"/>
                    </a:p>
                  </a:txBody>
                  <a:tcPr marL="68580" marR="68580" marT="34290" marB="34290" anchor="ctr"/>
                </a:tc>
                <a:extLst>
                  <a:ext uri="{0D108BD9-81ED-4DB2-BD59-A6C34878D82A}">
                    <a16:rowId xmlns:a16="http://schemas.microsoft.com/office/drawing/2014/main" val="445202411"/>
                  </a:ext>
                </a:extLst>
              </a:tr>
              <a:tr h="513397">
                <a:tc>
                  <a:txBody>
                    <a:bodyPr/>
                    <a:lstStyle/>
                    <a:p>
                      <a:pPr algn="l"/>
                      <a:r>
                        <a:rPr lang="zh-CN" altLang="en-US" sz="1400" b="1" dirty="0" smtClean="0"/>
                        <a:t>源</a:t>
                      </a:r>
                      <a:r>
                        <a:rPr lang="en-US" altLang="zh-CN" sz="1400" b="1" dirty="0" smtClean="0"/>
                        <a:t>IP</a:t>
                      </a:r>
                      <a:endParaRPr lang="zh-CN" altLang="en-US" sz="1400" b="1" dirty="0"/>
                    </a:p>
                  </a:txBody>
                  <a:tcPr marL="68580" marR="68580" marT="34290" marB="34290" anchor="ctr"/>
                </a:tc>
                <a:tc>
                  <a:txBody>
                    <a:bodyPr/>
                    <a:lstStyle/>
                    <a:p>
                      <a:pPr algn="ctr"/>
                      <a:endParaRPr lang="zh-CN" altLang="en-US" sz="1400" b="1" dirty="0"/>
                    </a:p>
                  </a:txBody>
                  <a:tcPr marL="68580" marR="68580" marT="34290" marB="34290" anchor="ctr"/>
                </a:tc>
                <a:extLst>
                  <a:ext uri="{0D108BD9-81ED-4DB2-BD59-A6C34878D82A}">
                    <a16:rowId xmlns:a16="http://schemas.microsoft.com/office/drawing/2014/main" val="3256015864"/>
                  </a:ext>
                </a:extLst>
              </a:tr>
              <a:tr h="513397">
                <a:tc>
                  <a:txBody>
                    <a:bodyPr/>
                    <a:lstStyle/>
                    <a:p>
                      <a:pPr algn="l"/>
                      <a:r>
                        <a:rPr lang="zh-CN" altLang="en-US" sz="1400" b="1" dirty="0" smtClean="0"/>
                        <a:t>源端口</a:t>
                      </a:r>
                      <a:endParaRPr lang="zh-CN" altLang="en-US" sz="1400" b="1" dirty="0"/>
                    </a:p>
                  </a:txBody>
                  <a:tcPr marL="68580" marR="68580" marT="34290" marB="34290" anchor="ctr"/>
                </a:tc>
                <a:tc>
                  <a:txBody>
                    <a:bodyPr/>
                    <a:lstStyle/>
                    <a:p>
                      <a:pPr algn="ctr"/>
                      <a:endParaRPr lang="zh-CN" altLang="en-US" sz="1400" b="1"/>
                    </a:p>
                  </a:txBody>
                  <a:tcPr marL="68580" marR="68580" marT="34290" marB="34290" anchor="ctr"/>
                </a:tc>
                <a:extLst>
                  <a:ext uri="{0D108BD9-81ED-4DB2-BD59-A6C34878D82A}">
                    <a16:rowId xmlns:a16="http://schemas.microsoft.com/office/drawing/2014/main" val="1358966467"/>
                  </a:ext>
                </a:extLst>
              </a:tr>
              <a:tr h="513397">
                <a:tc>
                  <a:txBody>
                    <a:bodyPr/>
                    <a:lstStyle/>
                    <a:p>
                      <a:pPr algn="l"/>
                      <a:r>
                        <a:rPr lang="zh-CN" altLang="en-US" sz="1400" b="1" dirty="0" smtClean="0"/>
                        <a:t>目的</a:t>
                      </a:r>
                      <a:r>
                        <a:rPr lang="en-US" altLang="zh-CN" sz="1400" b="1" dirty="0" smtClean="0"/>
                        <a:t>IP</a:t>
                      </a:r>
                      <a:endParaRPr lang="zh-CN" altLang="en-US" sz="1400" b="1" dirty="0"/>
                    </a:p>
                  </a:txBody>
                  <a:tcPr marL="68580" marR="68580" marT="34290" marB="34290" anchor="ctr"/>
                </a:tc>
                <a:tc>
                  <a:txBody>
                    <a:bodyPr/>
                    <a:lstStyle/>
                    <a:p>
                      <a:pPr algn="ctr"/>
                      <a:endParaRPr lang="zh-CN" altLang="en-US" sz="1400" b="1"/>
                    </a:p>
                  </a:txBody>
                  <a:tcPr marL="68580" marR="68580" marT="34290" marB="34290" anchor="ctr"/>
                </a:tc>
                <a:extLst>
                  <a:ext uri="{0D108BD9-81ED-4DB2-BD59-A6C34878D82A}">
                    <a16:rowId xmlns:a16="http://schemas.microsoft.com/office/drawing/2014/main" val="2859815257"/>
                  </a:ext>
                </a:extLst>
              </a:tr>
              <a:tr h="513397">
                <a:tc>
                  <a:txBody>
                    <a:bodyPr/>
                    <a:lstStyle/>
                    <a:p>
                      <a:pPr algn="l"/>
                      <a:r>
                        <a:rPr lang="zh-CN" altLang="en-US" sz="1400" b="1" dirty="0" smtClean="0"/>
                        <a:t>目的端口</a:t>
                      </a:r>
                      <a:endParaRPr lang="zh-CN" altLang="en-US" sz="1400" b="1" dirty="0"/>
                    </a:p>
                  </a:txBody>
                  <a:tcPr marL="68580" marR="68580" marT="34290" marB="34290" anchor="ctr"/>
                </a:tc>
                <a:tc>
                  <a:txBody>
                    <a:bodyPr/>
                    <a:lstStyle/>
                    <a:p>
                      <a:pPr algn="ctr"/>
                      <a:endParaRPr lang="zh-CN" altLang="en-US" sz="1400" b="1" dirty="0"/>
                    </a:p>
                  </a:txBody>
                  <a:tcPr marL="68580" marR="68580" marT="34290" marB="34290" anchor="ctr"/>
                </a:tc>
                <a:extLst>
                  <a:ext uri="{0D108BD9-81ED-4DB2-BD59-A6C34878D82A}">
                    <a16:rowId xmlns:a16="http://schemas.microsoft.com/office/drawing/2014/main" val="4121738889"/>
                  </a:ext>
                </a:extLst>
              </a:tr>
            </a:tbl>
          </a:graphicData>
        </a:graphic>
      </p:graphicFrame>
      <p:sp>
        <p:nvSpPr>
          <p:cNvPr id="8" name="下箭头 7"/>
          <p:cNvSpPr/>
          <p:nvPr/>
        </p:nvSpPr>
        <p:spPr>
          <a:xfrm rot="10800000">
            <a:off x="7981421" y="4267772"/>
            <a:ext cx="43434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10800000">
            <a:off x="7981421" y="5287643"/>
            <a:ext cx="43434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10800000">
            <a:off x="7981421" y="5774992"/>
            <a:ext cx="43434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基于</a:t>
            </a:r>
            <a:r>
              <a:rPr lang="en-US" altLang="zh-CN" b="1" dirty="0">
                <a:solidFill>
                  <a:schemeClr val="accent6">
                    <a:lumMod val="50000"/>
                  </a:schemeClr>
                </a:solidFill>
              </a:rPr>
              <a:t>APE</a:t>
            </a:r>
            <a:r>
              <a:rPr lang="zh-CN" altLang="en-US" b="1" dirty="0">
                <a:solidFill>
                  <a:schemeClr val="accent6">
                    <a:lumMod val="50000"/>
                  </a:schemeClr>
                </a:solidFill>
              </a:rPr>
              <a:t>的流量异常检测方法</a:t>
            </a:r>
          </a:p>
        </p:txBody>
      </p:sp>
    </p:spTree>
    <p:extLst>
      <p:ext uri="{BB962C8B-B14F-4D97-AF65-F5344CB8AC3E}">
        <p14:creationId xmlns:p14="http://schemas.microsoft.com/office/powerpoint/2010/main" val="28746589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pPr algn="ctr"/>
            <a:r>
              <a:rPr lang="zh-CN" altLang="en-US" b="1" dirty="0" smtClean="0">
                <a:solidFill>
                  <a:schemeClr val="accent6">
                    <a:lumMod val="50000"/>
                  </a:schemeClr>
                </a:solidFill>
              </a:rPr>
              <a:t>基于</a:t>
            </a:r>
            <a:r>
              <a:rPr lang="en-US" altLang="zh-CN" b="1" dirty="0">
                <a:solidFill>
                  <a:schemeClr val="accent6">
                    <a:lumMod val="50000"/>
                  </a:schemeClr>
                </a:solidFill>
              </a:rPr>
              <a:t>APE</a:t>
            </a:r>
            <a:r>
              <a:rPr lang="zh-CN" altLang="en-US" b="1" dirty="0">
                <a:solidFill>
                  <a:schemeClr val="accent6">
                    <a:lumMod val="50000"/>
                  </a:schemeClr>
                </a:solidFill>
              </a:rPr>
              <a:t>的流量异常检测方法</a:t>
            </a:r>
            <a:endParaRPr lang="en-US" altLang="zh-CN" b="1" dirty="0"/>
          </a:p>
        </p:txBody>
      </p:sp>
      <p:sp>
        <p:nvSpPr>
          <p:cNvPr id="8" name="内容占位符 7"/>
          <p:cNvSpPr>
            <a:spLocks noGrp="1"/>
          </p:cNvSpPr>
          <p:nvPr>
            <p:ph sz="quarter" idx="13"/>
          </p:nvPr>
        </p:nvSpPr>
        <p:spPr>
          <a:xfrm>
            <a:off x="571970" y="2518271"/>
            <a:ext cx="7886700" cy="831164"/>
          </a:xfrm>
        </p:spPr>
        <p:txBody>
          <a:bodyPr>
            <a:normAutofit/>
          </a:bodyPr>
          <a:lstStyle/>
          <a:p>
            <a:r>
              <a:rPr lang="zh-CN" altLang="en-US" sz="2400" b="1" dirty="0">
                <a:solidFill>
                  <a:schemeClr val="accent6">
                    <a:lumMod val="50000"/>
                  </a:schemeClr>
                </a:solidFill>
                <a:latin typeface="+mn-ea"/>
              </a:rPr>
              <a:t>基于</a:t>
            </a:r>
            <a:r>
              <a:rPr lang="en-US" altLang="zh-CN" sz="2400" b="1" dirty="0" smtClean="0">
                <a:solidFill>
                  <a:schemeClr val="accent6">
                    <a:lumMod val="50000"/>
                  </a:schemeClr>
                </a:solidFill>
                <a:latin typeface="+mn-ea"/>
              </a:rPr>
              <a:t>APSE</a:t>
            </a:r>
            <a:r>
              <a:rPr lang="zh-CN" altLang="en-US" sz="2400" b="1" dirty="0">
                <a:solidFill>
                  <a:schemeClr val="accent6">
                    <a:lumMod val="50000"/>
                  </a:schemeClr>
                </a:solidFill>
                <a:latin typeface="+mn-ea"/>
              </a:rPr>
              <a:t>的异常分类</a:t>
            </a:r>
            <a:endParaRPr lang="en-US" altLang="zh-CN" sz="2400" b="1" dirty="0">
              <a:solidFill>
                <a:schemeClr val="accent6">
                  <a:lumMod val="50000"/>
                </a:schemeClr>
              </a:solidFill>
              <a:latin typeface="+mn-ea"/>
            </a:endParaRPr>
          </a:p>
        </p:txBody>
      </p:sp>
      <p:sp>
        <p:nvSpPr>
          <p:cNvPr id="4" name="灯片编号占位符 3"/>
          <p:cNvSpPr>
            <a:spLocks noGrp="1"/>
          </p:cNvSpPr>
          <p:nvPr>
            <p:ph type="sldNum" sz="quarter" idx="12"/>
          </p:nvPr>
        </p:nvSpPr>
        <p:spPr/>
        <p:txBody>
          <a:bodyPr/>
          <a:lstStyle/>
          <a:p>
            <a:pPr>
              <a:defRPr/>
            </a:pPr>
            <a:fld id="{4835006B-0B31-4265-A69A-FA2D6D8DC7DE}" type="slidenum">
              <a:rPr lang="zh-CN" altLang="en-US"/>
              <a:pPr>
                <a:defRPr/>
              </a:pPr>
              <a:t>74</a:t>
            </a:fld>
            <a:endParaRPr lang="zh-CN" altLang="en-US" dirty="0"/>
          </a:p>
        </p:txBody>
      </p:sp>
      <p:pic>
        <p:nvPicPr>
          <p:cNvPr id="2" name="图片 1"/>
          <p:cNvPicPr>
            <a:picLocks noChangeAspect="1"/>
          </p:cNvPicPr>
          <p:nvPr/>
        </p:nvPicPr>
        <p:blipFill>
          <a:blip r:embed="rId3"/>
          <a:stretch>
            <a:fillRect/>
          </a:stretch>
        </p:blipFill>
        <p:spPr>
          <a:xfrm>
            <a:off x="745731" y="3349435"/>
            <a:ext cx="7733766" cy="1806954"/>
          </a:xfrm>
          <a:prstGeom prst="rect">
            <a:avLst/>
          </a:prstGeom>
        </p:spPr>
      </p:pic>
    </p:spTree>
    <p:extLst>
      <p:ext uri="{BB962C8B-B14F-4D97-AF65-F5344CB8AC3E}">
        <p14:creationId xmlns:p14="http://schemas.microsoft.com/office/powerpoint/2010/main" val="38373850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85330" y="2279137"/>
            <a:ext cx="7772870" cy="3658344"/>
          </a:xfrm>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可调节分段熵</a:t>
            </a:r>
            <a:r>
              <a:rPr lang="zh-CN" altLang="en-US" dirty="0" smtClean="0">
                <a:solidFill>
                  <a:schemeClr val="accent6">
                    <a:lumMod val="50000"/>
                  </a:schemeClr>
                </a:solidFill>
                <a:latin typeface="+mn-ea"/>
              </a:rPr>
              <a:t>（</a:t>
            </a:r>
            <a:r>
              <a:rPr lang="en-US" altLang="zh-CN" dirty="0">
                <a:solidFill>
                  <a:schemeClr val="accent6">
                    <a:lumMod val="50000"/>
                  </a:schemeClr>
                </a:solidFill>
                <a:latin typeface="+mn-ea"/>
              </a:rPr>
              <a:t>APE</a:t>
            </a:r>
            <a:r>
              <a:rPr lang="zh-CN" altLang="en-US" dirty="0" smtClean="0">
                <a:solidFill>
                  <a:schemeClr val="accent6">
                    <a:lumMod val="50000"/>
                  </a:schemeClr>
                </a:solidFill>
                <a:latin typeface="+mn-ea"/>
              </a:rPr>
              <a:t>）</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APE</a:t>
            </a:r>
            <a:r>
              <a:rPr lang="zh-CN" altLang="en-US" dirty="0">
                <a:solidFill>
                  <a:schemeClr val="accent6">
                    <a:lumMod val="50000"/>
                  </a:schemeClr>
                </a:solidFill>
                <a:latin typeface="+mn-ea"/>
              </a:rPr>
              <a:t>的异常检测方法</a:t>
            </a:r>
            <a:endParaRPr lang="en-US" altLang="zh-CN" dirty="0">
              <a:solidFill>
                <a:schemeClr val="accent6">
                  <a:lumMod val="50000"/>
                </a:schemeClr>
              </a:solidFill>
              <a:latin typeface="+mn-ea"/>
            </a:endParaRPr>
          </a:p>
          <a:p>
            <a:pPr marL="623887" indent="-514350">
              <a:buFont typeface="+mj-lt"/>
              <a:buAutoNum type="arabicPeriod"/>
            </a:pPr>
            <a:r>
              <a:rPr lang="zh-CN" altLang="en-US" dirty="0" smtClean="0">
                <a:solidFill>
                  <a:srgbClr val="FF0000"/>
                </a:solidFill>
                <a:latin typeface="+mn-ea"/>
              </a:rPr>
              <a:t>基于</a:t>
            </a:r>
            <a:r>
              <a:rPr lang="en-US" altLang="zh-CN" dirty="0">
                <a:solidFill>
                  <a:srgbClr val="FF0000"/>
                </a:solidFill>
                <a:latin typeface="+mn-ea"/>
              </a:rPr>
              <a:t>Hadoop</a:t>
            </a:r>
            <a:r>
              <a:rPr lang="zh-CN" altLang="en-US" dirty="0" smtClean="0">
                <a:solidFill>
                  <a:srgbClr val="FF0000"/>
                </a:solidFill>
                <a:latin typeface="+mn-ea"/>
              </a:rPr>
              <a:t>的</a:t>
            </a:r>
            <a:r>
              <a:rPr lang="en-US" altLang="zh-CN" dirty="0" smtClean="0">
                <a:solidFill>
                  <a:srgbClr val="FF0000"/>
                </a:solidFill>
                <a:latin typeface="+mn-ea"/>
              </a:rPr>
              <a:t>APE</a:t>
            </a:r>
            <a:r>
              <a:rPr lang="zh-CN" altLang="en-US" dirty="0">
                <a:solidFill>
                  <a:srgbClr val="FF0000"/>
                </a:solidFill>
                <a:latin typeface="+mn-ea"/>
              </a:rPr>
              <a:t>计算</a:t>
            </a:r>
            <a:endParaRPr lang="en-US" altLang="zh-CN" dirty="0">
              <a:solidFill>
                <a:srgbClr val="FF0000"/>
              </a:solidFill>
              <a:latin typeface="+mn-ea"/>
            </a:endParaRPr>
          </a:p>
          <a:p>
            <a:pPr marL="623887" indent="-514350">
              <a:buFont typeface="+mj-lt"/>
              <a:buAutoNum type="arabicPeriod"/>
            </a:pPr>
            <a:r>
              <a:rPr lang="en-US" altLang="zh-CN" dirty="0">
                <a:solidFill>
                  <a:schemeClr val="accent6">
                    <a:lumMod val="50000"/>
                  </a:schemeClr>
                </a:solidFill>
                <a:latin typeface="+mn-ea"/>
              </a:rPr>
              <a:t>APE</a:t>
            </a:r>
            <a:r>
              <a:rPr lang="zh-CN" altLang="en-US" dirty="0">
                <a:solidFill>
                  <a:schemeClr val="accent6">
                    <a:lumMod val="50000"/>
                  </a:schemeClr>
                </a:solidFill>
                <a:latin typeface="+mn-ea"/>
              </a:rPr>
              <a:t>方法评估</a:t>
            </a:r>
            <a:endParaRPr lang="en-US" altLang="zh-CN" dirty="0">
              <a:solidFill>
                <a:schemeClr val="accent6">
                  <a:lumMod val="50000"/>
                </a:schemeClr>
              </a:solidFill>
              <a:latin typeface="+mn-ea"/>
            </a:endParaRPr>
          </a:p>
          <a:p>
            <a:endParaRPr lang="en-US" altLang="zh-CN" sz="2100" dirty="0"/>
          </a:p>
        </p:txBody>
      </p:sp>
      <p:sp>
        <p:nvSpPr>
          <p:cNvPr id="6" name="标题 8"/>
          <p:cNvSpPr txBox="1">
            <a:spLocks/>
          </p:cNvSpPr>
          <p:nvPr/>
        </p:nvSpPr>
        <p:spPr bwMode="auto">
          <a:xfrm>
            <a:off x="467544" y="758364"/>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五、</a:t>
            </a:r>
            <a:r>
              <a:rPr lang="en-US" altLang="zh-CN" b="1" dirty="0" smtClean="0">
                <a:solidFill>
                  <a:schemeClr val="accent6">
                    <a:lumMod val="50000"/>
                  </a:schemeClr>
                </a:solidFill>
              </a:rPr>
              <a:t>APE</a:t>
            </a:r>
            <a:r>
              <a:rPr lang="zh-CN" altLang="en-US" b="1" dirty="0" smtClean="0">
                <a:solidFill>
                  <a:schemeClr val="accent6">
                    <a:lumMod val="50000"/>
                  </a:schemeClr>
                </a:solidFill>
              </a:rPr>
              <a:t>及其流量异常检测方法</a:t>
            </a:r>
            <a:endParaRPr lang="zh-CN" altLang="en-US" b="1" dirty="0">
              <a:solidFill>
                <a:schemeClr val="accent6">
                  <a:lumMod val="50000"/>
                </a:schemeClr>
              </a:solidFill>
            </a:endParaRPr>
          </a:p>
        </p:txBody>
      </p:sp>
      <p:sp>
        <p:nvSpPr>
          <p:cNvPr id="5" name="文本框 4"/>
          <p:cNvSpPr txBox="1"/>
          <p:nvPr/>
        </p:nvSpPr>
        <p:spPr>
          <a:xfrm>
            <a:off x="2267744" y="5373216"/>
            <a:ext cx="4977508" cy="869469"/>
          </a:xfrm>
          <a:prstGeom prst="rect">
            <a:avLst/>
          </a:prstGeom>
          <a:noFill/>
        </p:spPr>
        <p:txBody>
          <a:bodyPr wrap="square" rtlCol="0">
            <a:spAutoFit/>
          </a:bodyPr>
          <a:lstStyle>
            <a:defPPr>
              <a:defRPr lang="zh-CN"/>
            </a:defPPr>
            <a:lvl1pPr marL="87312" indent="-255588" eaLnBrk="0" hangingPunct="0">
              <a:spcBef>
                <a:spcPts val="300"/>
              </a:spcBef>
              <a:buClr>
                <a:srgbClr val="A04DA3"/>
              </a:buClr>
              <a:buFont typeface="Georgia" panose="02040502050405020303" pitchFamily="18" charset="0"/>
              <a:buChar char="•"/>
              <a:defRPr sz="2400" b="1">
                <a:latin typeface="+mn-lt"/>
                <a:ea typeface="+mn-ea"/>
              </a:defRPr>
            </a:lvl1pPr>
          </a:lstStyle>
          <a:p>
            <a:r>
              <a:rPr lang="en-US" altLang="zh-CN" dirty="0">
                <a:solidFill>
                  <a:schemeClr val="bg1">
                    <a:lumMod val="50000"/>
                  </a:schemeClr>
                </a:solidFill>
              </a:rPr>
              <a:t>INFOCOM 2015  Poster</a:t>
            </a:r>
          </a:p>
          <a:p>
            <a:r>
              <a:rPr lang="en-US" altLang="zh-CN" dirty="0">
                <a:solidFill>
                  <a:schemeClr val="bg1">
                    <a:lumMod val="50000"/>
                  </a:schemeClr>
                </a:solidFill>
              </a:rPr>
              <a:t>IWQOS 2015  Full Paper</a:t>
            </a:r>
            <a:endParaRPr lang="zh-CN" altLang="en-US" dirty="0">
              <a:solidFill>
                <a:schemeClr val="bg1">
                  <a:lumMod val="50000"/>
                </a:schemeClr>
              </a:solidFill>
            </a:endParaRPr>
          </a:p>
        </p:txBody>
      </p:sp>
    </p:spTree>
    <p:extLst>
      <p:ext uri="{BB962C8B-B14F-4D97-AF65-F5344CB8AC3E}">
        <p14:creationId xmlns:p14="http://schemas.microsoft.com/office/powerpoint/2010/main" val="35465478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187588" y="2351497"/>
            <a:ext cx="3580707" cy="1128524"/>
          </a:xfrm>
        </p:spPr>
        <p:txBody>
          <a:bodyPr>
            <a:noAutofit/>
          </a:bodyPr>
          <a:lstStyle/>
          <a:p>
            <a:r>
              <a:rPr lang="zh-CN" altLang="en-US" dirty="0">
                <a:solidFill>
                  <a:schemeClr val="accent6">
                    <a:lumMod val="50000"/>
                  </a:schemeClr>
                </a:solidFill>
                <a:latin typeface="+mn-ea"/>
              </a:rPr>
              <a:t>熵值</a:t>
            </a:r>
            <a:r>
              <a:rPr lang="zh-CN" altLang="en-US" dirty="0" smtClean="0">
                <a:solidFill>
                  <a:schemeClr val="accent6">
                    <a:lumMod val="50000"/>
                  </a:schemeClr>
                </a:solidFill>
                <a:latin typeface="+mn-ea"/>
              </a:rPr>
              <a:t>计算</a:t>
            </a:r>
            <a:endParaRPr lang="en-US" altLang="zh-CN" dirty="0" smtClean="0">
              <a:solidFill>
                <a:schemeClr val="accent6">
                  <a:lumMod val="50000"/>
                </a:schemeClr>
              </a:solidFill>
              <a:latin typeface="+mn-ea"/>
            </a:endParaRPr>
          </a:p>
          <a:p>
            <a:pPr lvl="1"/>
            <a:r>
              <a:rPr lang="en-US" altLang="zh-CN" dirty="0" smtClean="0">
                <a:solidFill>
                  <a:srgbClr val="002060"/>
                </a:solidFill>
                <a:latin typeface="+mn-ea"/>
              </a:rPr>
              <a:t>2</a:t>
            </a:r>
            <a:r>
              <a:rPr lang="zh-CN" altLang="en-US" dirty="0" smtClean="0">
                <a:solidFill>
                  <a:srgbClr val="002060"/>
                </a:solidFill>
                <a:latin typeface="+mn-ea"/>
              </a:rPr>
              <a:t>轮</a:t>
            </a:r>
            <a:r>
              <a:rPr lang="en-US" altLang="zh-CN" dirty="0" err="1" smtClean="0">
                <a:solidFill>
                  <a:srgbClr val="002060"/>
                </a:solidFill>
                <a:latin typeface="+mn-ea"/>
              </a:rPr>
              <a:t>MapReduce</a:t>
            </a:r>
            <a:endParaRPr lang="en-US" altLang="zh-CN" dirty="0">
              <a:solidFill>
                <a:srgbClr val="002060"/>
              </a:solidFill>
              <a:latin typeface="+mn-ea"/>
            </a:endParaRPr>
          </a:p>
          <a:p>
            <a:endParaRPr lang="en-US" altLang="zh-CN" dirty="0">
              <a:solidFill>
                <a:schemeClr val="accent6">
                  <a:lumMod val="50000"/>
                </a:schemeClr>
              </a:solidFill>
              <a:latin typeface="+mn-ea"/>
            </a:endParaRPr>
          </a:p>
        </p:txBody>
      </p:sp>
      <p:grpSp>
        <p:nvGrpSpPr>
          <p:cNvPr id="5" name="组合 4"/>
          <p:cNvGrpSpPr/>
          <p:nvPr/>
        </p:nvGrpSpPr>
        <p:grpSpPr>
          <a:xfrm>
            <a:off x="3871408" y="2060848"/>
            <a:ext cx="4805048" cy="4354550"/>
            <a:chOff x="3544995" y="847933"/>
            <a:chExt cx="6406731" cy="5806067"/>
          </a:xfrm>
        </p:grpSpPr>
        <p:sp>
          <p:nvSpPr>
            <p:cNvPr id="9" name="矩形 8"/>
            <p:cNvSpPr/>
            <p:nvPr/>
          </p:nvSpPr>
          <p:spPr>
            <a:xfrm>
              <a:off x="6027869" y="847933"/>
              <a:ext cx="927279"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流</a:t>
              </a:r>
              <a:endParaRPr lang="zh-CN" altLang="en-US" sz="1200" dirty="0"/>
            </a:p>
          </p:txBody>
        </p:sp>
        <p:sp>
          <p:nvSpPr>
            <p:cNvPr id="10" name="矩形 9"/>
            <p:cNvSpPr/>
            <p:nvPr/>
          </p:nvSpPr>
          <p:spPr>
            <a:xfrm>
              <a:off x="4810219" y="2254719"/>
              <a:ext cx="3579149"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初始流特征实例对</a:t>
              </a:r>
              <a:r>
                <a:rPr lang="zh-CN" altLang="en-US" sz="1200" dirty="0"/>
                <a:t>集</a:t>
              </a:r>
              <a:r>
                <a:rPr lang="zh-CN" altLang="en-US" sz="1200" dirty="0" smtClean="0"/>
                <a:t>：</a:t>
              </a:r>
              <a:r>
                <a:rPr lang="en-US" altLang="zh-CN" sz="1200" dirty="0" smtClean="0"/>
                <a:t>&lt;FFI , 1&gt;</a:t>
              </a:r>
              <a:endParaRPr lang="zh-CN" altLang="en-US" sz="1200" dirty="0"/>
            </a:p>
          </p:txBody>
        </p:sp>
        <p:cxnSp>
          <p:nvCxnSpPr>
            <p:cNvPr id="11" name="直接箭头连接符 10"/>
            <p:cNvCxnSpPr>
              <a:stCxn id="9" idx="2"/>
              <a:endCxn id="10" idx="0"/>
            </p:cNvCxnSpPr>
            <p:nvPr/>
          </p:nvCxnSpPr>
          <p:spPr>
            <a:xfrm>
              <a:off x="6491509" y="936368"/>
              <a:ext cx="290" cy="131835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866442" y="3484511"/>
              <a:ext cx="3252382"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最终流特征实例</a:t>
              </a:r>
              <a:r>
                <a:rPr lang="zh-CN" altLang="en-US" sz="1200" dirty="0"/>
                <a:t>对：</a:t>
              </a:r>
              <a:r>
                <a:rPr lang="en-US" altLang="zh-CN" sz="1200" dirty="0"/>
                <a:t>&lt;FFI , </a:t>
              </a:r>
              <a:r>
                <a:rPr lang="en-US" altLang="zh-CN" sz="1200" b="1" dirty="0" smtClean="0">
                  <a:solidFill>
                    <a:srgbClr val="C00000"/>
                  </a:solidFill>
                </a:rPr>
                <a:t>n</a:t>
              </a:r>
              <a:r>
                <a:rPr lang="en-US" altLang="zh-CN" sz="1200" dirty="0" smtClean="0"/>
                <a:t>&gt;</a:t>
              </a:r>
              <a:endParaRPr lang="zh-CN" altLang="en-US" sz="1200" dirty="0"/>
            </a:p>
          </p:txBody>
        </p:sp>
        <p:cxnSp>
          <p:nvCxnSpPr>
            <p:cNvPr id="14" name="直接箭头连接符 13"/>
            <p:cNvCxnSpPr>
              <a:stCxn id="10" idx="2"/>
              <a:endCxn id="13" idx="0"/>
            </p:cNvCxnSpPr>
            <p:nvPr/>
          </p:nvCxnSpPr>
          <p:spPr>
            <a:xfrm>
              <a:off x="6491799" y="2769874"/>
              <a:ext cx="834" cy="103467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662936" y="2969094"/>
              <a:ext cx="2058473" cy="369332"/>
            </a:xfrm>
            <a:prstGeom prst="rect">
              <a:avLst/>
            </a:prstGeom>
            <a:noFill/>
          </p:spPr>
          <p:txBody>
            <a:bodyPr wrap="square" rtlCol="0">
              <a:spAutoFit/>
            </a:bodyPr>
            <a:lstStyle/>
            <a:p>
              <a:r>
                <a:rPr lang="zh-CN" altLang="en-US" sz="1200" dirty="0"/>
                <a:t>实例</a:t>
              </a:r>
              <a:r>
                <a:rPr lang="zh-CN" altLang="en-US" sz="1200" dirty="0" smtClean="0"/>
                <a:t>对“</a:t>
              </a:r>
              <a:r>
                <a:rPr lang="en-US" altLang="zh-CN" sz="1200" dirty="0" smtClean="0"/>
                <a:t>+</a:t>
              </a:r>
              <a:r>
                <a:rPr lang="zh-CN" altLang="en-US" sz="1200" dirty="0" smtClean="0"/>
                <a:t>”运算</a:t>
              </a:r>
              <a:endParaRPr lang="zh-CN" altLang="en-US" sz="1200" dirty="0"/>
            </a:p>
          </p:txBody>
        </p:sp>
        <p:sp>
          <p:nvSpPr>
            <p:cNvPr id="16" name="矩形 15"/>
            <p:cNvSpPr/>
            <p:nvPr/>
          </p:nvSpPr>
          <p:spPr>
            <a:xfrm>
              <a:off x="5682445" y="6138845"/>
              <a:ext cx="1621055"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熵</a:t>
              </a:r>
              <a:r>
                <a:rPr lang="en-US" altLang="zh-CN" sz="1200" dirty="0" smtClean="0"/>
                <a:t>:APE</a:t>
              </a:r>
              <a:endParaRPr lang="zh-CN" altLang="en-US" sz="1200" dirty="0"/>
            </a:p>
          </p:txBody>
        </p:sp>
        <p:cxnSp>
          <p:nvCxnSpPr>
            <p:cNvPr id="17" name="直接箭头连接符 16"/>
            <p:cNvCxnSpPr>
              <a:stCxn id="13" idx="2"/>
              <a:endCxn id="16" idx="0"/>
            </p:cNvCxnSpPr>
            <p:nvPr/>
          </p:nvCxnSpPr>
          <p:spPr>
            <a:xfrm>
              <a:off x="6492633" y="3999666"/>
              <a:ext cx="340" cy="213917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961252" y="5591777"/>
              <a:ext cx="1206751" cy="369332"/>
            </a:xfrm>
            <a:prstGeom prst="rect">
              <a:avLst/>
            </a:prstGeom>
            <a:noFill/>
          </p:spPr>
          <p:txBody>
            <a:bodyPr wrap="square" rtlCol="0">
              <a:spAutoFit/>
            </a:bodyPr>
            <a:lstStyle/>
            <a:p>
              <a:r>
                <a:rPr lang="zh-CN" altLang="en-US" sz="1200" dirty="0" smtClean="0"/>
                <a:t>熵值计算</a:t>
              </a:r>
              <a:endParaRPr lang="zh-CN" altLang="en-US" sz="1200" dirty="0"/>
            </a:p>
          </p:txBody>
        </p:sp>
        <p:sp>
          <p:nvSpPr>
            <p:cNvPr id="22" name="文本框 21"/>
            <p:cNvSpPr txBox="1"/>
            <p:nvPr/>
          </p:nvSpPr>
          <p:spPr>
            <a:xfrm>
              <a:off x="3608900" y="2956496"/>
              <a:ext cx="1257541" cy="369332"/>
            </a:xfrm>
            <a:prstGeom prst="rect">
              <a:avLst/>
            </a:prstGeom>
            <a:noFill/>
          </p:spPr>
          <p:txBody>
            <a:bodyPr wrap="square" rtlCol="0">
              <a:spAutoFit/>
            </a:bodyPr>
            <a:lstStyle/>
            <a:p>
              <a:r>
                <a:rPr lang="en-US" altLang="zh-CN" sz="1200" dirty="0" smtClean="0">
                  <a:solidFill>
                    <a:srgbClr val="C00000"/>
                  </a:solidFill>
                </a:rPr>
                <a:t>Reduce</a:t>
              </a:r>
              <a:endParaRPr lang="zh-CN" altLang="en-US" sz="1200" dirty="0">
                <a:solidFill>
                  <a:srgbClr val="C00000"/>
                </a:solidFill>
              </a:endParaRPr>
            </a:p>
          </p:txBody>
        </p:sp>
        <p:cxnSp>
          <p:nvCxnSpPr>
            <p:cNvPr id="26" name="直接箭头连接符 25"/>
            <p:cNvCxnSpPr>
              <a:stCxn id="10" idx="2"/>
              <a:endCxn id="22" idx="0"/>
            </p:cNvCxnSpPr>
            <p:nvPr/>
          </p:nvCxnSpPr>
          <p:spPr>
            <a:xfrm flipH="1">
              <a:off x="4237671" y="2769873"/>
              <a:ext cx="2362123" cy="1866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2" idx="2"/>
              <a:endCxn id="13" idx="0"/>
            </p:cNvCxnSpPr>
            <p:nvPr/>
          </p:nvCxnSpPr>
          <p:spPr>
            <a:xfrm>
              <a:off x="4237671" y="3325828"/>
              <a:ext cx="2254961" cy="1586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2" idx="0"/>
            </p:cNvCxnSpPr>
            <p:nvPr/>
          </p:nvCxnSpPr>
          <p:spPr>
            <a:xfrm flipH="1">
              <a:off x="4237671" y="2769874"/>
              <a:ext cx="1456436" cy="186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2" idx="0"/>
            </p:cNvCxnSpPr>
            <p:nvPr/>
          </p:nvCxnSpPr>
          <p:spPr>
            <a:xfrm flipH="1">
              <a:off x="4237671" y="2777956"/>
              <a:ext cx="999300" cy="1785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091571" y="950737"/>
              <a:ext cx="1318728" cy="369332"/>
            </a:xfrm>
            <a:prstGeom prst="rect">
              <a:avLst/>
            </a:prstGeom>
            <a:noFill/>
          </p:spPr>
          <p:txBody>
            <a:bodyPr wrap="square" rtlCol="0">
              <a:spAutoFit/>
            </a:bodyPr>
            <a:lstStyle/>
            <a:p>
              <a:r>
                <a:rPr lang="en-US" altLang="zh-CN" sz="1200" b="1" i="1" dirty="0">
                  <a:solidFill>
                    <a:srgbClr val="C00000"/>
                  </a:solidFill>
                </a:rPr>
                <a:t>Hadoop</a:t>
              </a:r>
              <a:endParaRPr lang="zh-CN" altLang="en-US" sz="1200" b="1" i="1" dirty="0">
                <a:solidFill>
                  <a:srgbClr val="C00000"/>
                </a:solidFill>
              </a:endParaRPr>
            </a:p>
          </p:txBody>
        </p:sp>
        <p:grpSp>
          <p:nvGrpSpPr>
            <p:cNvPr id="3" name="组合 2"/>
            <p:cNvGrpSpPr/>
            <p:nvPr/>
          </p:nvGrpSpPr>
          <p:grpSpPr>
            <a:xfrm>
              <a:off x="3544995" y="1363088"/>
              <a:ext cx="6406731" cy="891631"/>
              <a:chOff x="3544995" y="1591688"/>
              <a:chExt cx="6406731" cy="891631"/>
            </a:xfrm>
          </p:grpSpPr>
          <p:sp>
            <p:nvSpPr>
              <p:cNvPr id="12" name="文本框 11"/>
              <p:cNvSpPr txBox="1"/>
              <p:nvPr/>
            </p:nvSpPr>
            <p:spPr>
              <a:xfrm>
                <a:off x="5961252" y="1841223"/>
                <a:ext cx="1388772" cy="369332"/>
              </a:xfrm>
              <a:prstGeom prst="rect">
                <a:avLst/>
              </a:prstGeom>
              <a:noFill/>
            </p:spPr>
            <p:txBody>
              <a:bodyPr wrap="square" rtlCol="0">
                <a:spAutoFit/>
              </a:bodyPr>
              <a:lstStyle/>
              <a:p>
                <a:r>
                  <a:rPr lang="zh-CN" altLang="en-US" sz="1200" dirty="0"/>
                  <a:t>提</a:t>
                </a:r>
                <a:r>
                  <a:rPr lang="zh-CN" altLang="en-US" sz="1200" dirty="0" smtClean="0"/>
                  <a:t>取流特征</a:t>
                </a:r>
                <a:endParaRPr lang="zh-CN" altLang="en-US" sz="1200" dirty="0"/>
              </a:p>
            </p:txBody>
          </p:sp>
          <p:cxnSp>
            <p:nvCxnSpPr>
              <p:cNvPr id="24" name="直接箭头连接符 23"/>
              <p:cNvCxnSpPr>
                <a:stCxn id="9" idx="2"/>
                <a:endCxn id="35" idx="0"/>
              </p:cNvCxnSpPr>
              <p:nvPr/>
            </p:nvCxnSpPr>
            <p:spPr>
              <a:xfrm flipH="1">
                <a:off x="3989236" y="1591688"/>
                <a:ext cx="2502272" cy="1884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5" idx="2"/>
                <a:endCxn id="10" idx="0"/>
              </p:cNvCxnSpPr>
              <p:nvPr/>
            </p:nvCxnSpPr>
            <p:spPr>
              <a:xfrm>
                <a:off x="3989236" y="2149500"/>
                <a:ext cx="2610557" cy="3338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2"/>
                <a:endCxn id="36" idx="0"/>
              </p:cNvCxnSpPr>
              <p:nvPr/>
            </p:nvCxnSpPr>
            <p:spPr>
              <a:xfrm flipH="1">
                <a:off x="4777426" y="1591688"/>
                <a:ext cx="1714083" cy="2050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6" idx="2"/>
                <a:endCxn id="10" idx="0"/>
              </p:cNvCxnSpPr>
              <p:nvPr/>
            </p:nvCxnSpPr>
            <p:spPr>
              <a:xfrm>
                <a:off x="4777426" y="2166051"/>
                <a:ext cx="1822368" cy="3172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544995" y="1780168"/>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36" name="文本框 35"/>
              <p:cNvSpPr txBox="1"/>
              <p:nvPr/>
            </p:nvSpPr>
            <p:spPr>
              <a:xfrm>
                <a:off x="4333184" y="1796719"/>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37" name="文本框 36"/>
              <p:cNvSpPr txBox="1"/>
              <p:nvPr/>
            </p:nvSpPr>
            <p:spPr>
              <a:xfrm>
                <a:off x="5114424" y="1797057"/>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cxnSp>
            <p:nvCxnSpPr>
              <p:cNvPr id="38" name="直接箭头连接符 37"/>
              <p:cNvCxnSpPr>
                <a:stCxn id="9" idx="2"/>
                <a:endCxn id="37" idx="0"/>
              </p:cNvCxnSpPr>
              <p:nvPr/>
            </p:nvCxnSpPr>
            <p:spPr>
              <a:xfrm flipH="1">
                <a:off x="5558666" y="1591688"/>
                <a:ext cx="932843" cy="2053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7" idx="2"/>
                <a:endCxn id="10" idx="0"/>
              </p:cNvCxnSpPr>
              <p:nvPr/>
            </p:nvCxnSpPr>
            <p:spPr>
              <a:xfrm>
                <a:off x="5558666" y="2166390"/>
                <a:ext cx="1041128" cy="3169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7545149" y="1807959"/>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52" name="文本框 51"/>
              <p:cNvSpPr txBox="1"/>
              <p:nvPr/>
            </p:nvSpPr>
            <p:spPr>
              <a:xfrm>
                <a:off x="8258399" y="1796719"/>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53" name="文本框 52"/>
              <p:cNvSpPr txBox="1"/>
              <p:nvPr/>
            </p:nvSpPr>
            <p:spPr>
              <a:xfrm>
                <a:off x="9063245" y="1807959"/>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cxnSp>
            <p:nvCxnSpPr>
              <p:cNvPr id="54" name="直接箭头连接符 53"/>
              <p:cNvCxnSpPr>
                <a:stCxn id="9" idx="2"/>
                <a:endCxn id="51" idx="0"/>
              </p:cNvCxnSpPr>
              <p:nvPr/>
            </p:nvCxnSpPr>
            <p:spPr>
              <a:xfrm>
                <a:off x="6491508" y="1591688"/>
                <a:ext cx="1497881" cy="2162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9" idx="2"/>
                <a:endCxn id="52" idx="0"/>
              </p:cNvCxnSpPr>
              <p:nvPr/>
            </p:nvCxnSpPr>
            <p:spPr>
              <a:xfrm>
                <a:off x="6491508" y="1591688"/>
                <a:ext cx="2211132" cy="2050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9" idx="2"/>
                <a:endCxn id="53" idx="0"/>
              </p:cNvCxnSpPr>
              <p:nvPr/>
            </p:nvCxnSpPr>
            <p:spPr>
              <a:xfrm>
                <a:off x="6491508" y="1591688"/>
                <a:ext cx="3015977" cy="2162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1" idx="2"/>
                <a:endCxn id="10" idx="0"/>
              </p:cNvCxnSpPr>
              <p:nvPr/>
            </p:nvCxnSpPr>
            <p:spPr>
              <a:xfrm flipH="1">
                <a:off x="6599794" y="2177291"/>
                <a:ext cx="1389596" cy="3060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2" idx="2"/>
                <a:endCxn id="10" idx="0"/>
              </p:cNvCxnSpPr>
              <p:nvPr/>
            </p:nvCxnSpPr>
            <p:spPr>
              <a:xfrm flipH="1">
                <a:off x="6599794" y="2166051"/>
                <a:ext cx="2102847" cy="3172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3" idx="2"/>
                <a:endCxn id="10" idx="0"/>
              </p:cNvCxnSpPr>
              <p:nvPr/>
            </p:nvCxnSpPr>
            <p:spPr>
              <a:xfrm flipH="1">
                <a:off x="6599794" y="2177291"/>
                <a:ext cx="2907692" cy="3060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3889956" y="4881507"/>
              <a:ext cx="5238803"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最终流特征实例</a:t>
              </a:r>
              <a:r>
                <a:rPr lang="zh-CN" altLang="en-US" sz="1200" dirty="0"/>
                <a:t>对：</a:t>
              </a:r>
              <a:r>
                <a:rPr lang="en-US" altLang="zh-CN" sz="1200" dirty="0" smtClean="0"/>
                <a:t>&lt;</a:t>
              </a:r>
              <a:r>
                <a:rPr lang="en-US" altLang="zh-CN" sz="1200" dirty="0" err="1" smtClean="0"/>
                <a:t>timeBin</a:t>
              </a:r>
              <a:r>
                <a:rPr lang="en-US" altLang="zh-CN" sz="1200" dirty="0" smtClean="0"/>
                <a:t> , FFI + </a:t>
              </a:r>
              <a:r>
                <a:rPr lang="en-US" altLang="zh-CN" sz="1200" b="1" dirty="0" smtClean="0">
                  <a:solidFill>
                    <a:srgbClr val="C00000"/>
                  </a:solidFill>
                </a:rPr>
                <a:t>n</a:t>
              </a:r>
              <a:r>
                <a:rPr lang="en-US" altLang="zh-CN" sz="1200" dirty="0" smtClean="0"/>
                <a:t>&gt;</a:t>
              </a:r>
              <a:endParaRPr lang="zh-CN" altLang="en-US" sz="1200" dirty="0"/>
            </a:p>
          </p:txBody>
        </p:sp>
        <p:grpSp>
          <p:nvGrpSpPr>
            <p:cNvPr id="42" name="组合 41"/>
            <p:cNvGrpSpPr/>
            <p:nvPr/>
          </p:nvGrpSpPr>
          <p:grpSpPr>
            <a:xfrm>
              <a:off x="3544995" y="3999666"/>
              <a:ext cx="6406731" cy="891631"/>
              <a:chOff x="3544995" y="1591688"/>
              <a:chExt cx="6406731" cy="891631"/>
            </a:xfrm>
          </p:grpSpPr>
          <p:sp>
            <p:nvSpPr>
              <p:cNvPr id="43" name="文本框 42"/>
              <p:cNvSpPr txBox="1"/>
              <p:nvPr/>
            </p:nvSpPr>
            <p:spPr>
              <a:xfrm>
                <a:off x="5961252" y="1841223"/>
                <a:ext cx="1388772" cy="369332"/>
              </a:xfrm>
              <a:prstGeom prst="rect">
                <a:avLst/>
              </a:prstGeom>
              <a:noFill/>
            </p:spPr>
            <p:txBody>
              <a:bodyPr wrap="square" rtlCol="0">
                <a:spAutoFit/>
              </a:bodyPr>
              <a:lstStyle/>
              <a:p>
                <a:r>
                  <a:rPr lang="zh-CN" altLang="en-US" sz="1200" dirty="0"/>
                  <a:t>提</a:t>
                </a:r>
                <a:r>
                  <a:rPr lang="zh-CN" altLang="en-US" sz="1200" dirty="0" smtClean="0"/>
                  <a:t>取流特征</a:t>
                </a:r>
                <a:endParaRPr lang="zh-CN" altLang="en-US" sz="1200" dirty="0"/>
              </a:p>
            </p:txBody>
          </p:sp>
          <p:cxnSp>
            <p:nvCxnSpPr>
              <p:cNvPr id="44" name="直接箭头连接符 43"/>
              <p:cNvCxnSpPr>
                <a:endCxn id="48" idx="0"/>
              </p:cNvCxnSpPr>
              <p:nvPr/>
            </p:nvCxnSpPr>
            <p:spPr>
              <a:xfrm flipH="1">
                <a:off x="3989236" y="1591688"/>
                <a:ext cx="2502273" cy="1884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8" idx="2"/>
              </p:cNvCxnSpPr>
              <p:nvPr/>
            </p:nvCxnSpPr>
            <p:spPr>
              <a:xfrm>
                <a:off x="3989236" y="2149500"/>
                <a:ext cx="2502563" cy="3338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50" idx="0"/>
              </p:cNvCxnSpPr>
              <p:nvPr/>
            </p:nvCxnSpPr>
            <p:spPr>
              <a:xfrm flipH="1">
                <a:off x="4777426" y="1591688"/>
                <a:ext cx="1714084" cy="2050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0" idx="2"/>
              </p:cNvCxnSpPr>
              <p:nvPr/>
            </p:nvCxnSpPr>
            <p:spPr>
              <a:xfrm>
                <a:off x="4777426" y="2166051"/>
                <a:ext cx="1714372" cy="3172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544995" y="1780168"/>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50" name="文本框 49"/>
              <p:cNvSpPr txBox="1"/>
              <p:nvPr/>
            </p:nvSpPr>
            <p:spPr>
              <a:xfrm>
                <a:off x="4333184" y="1796719"/>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55" name="文本框 54"/>
              <p:cNvSpPr txBox="1"/>
              <p:nvPr/>
            </p:nvSpPr>
            <p:spPr>
              <a:xfrm>
                <a:off x="5114424" y="1797057"/>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cxnSp>
            <p:nvCxnSpPr>
              <p:cNvPr id="56" name="直接箭头连接符 55"/>
              <p:cNvCxnSpPr>
                <a:endCxn id="55" idx="0"/>
              </p:cNvCxnSpPr>
              <p:nvPr/>
            </p:nvCxnSpPr>
            <p:spPr>
              <a:xfrm flipH="1">
                <a:off x="5558666" y="1591688"/>
                <a:ext cx="932844" cy="2053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5" idx="2"/>
              </p:cNvCxnSpPr>
              <p:nvPr/>
            </p:nvCxnSpPr>
            <p:spPr>
              <a:xfrm>
                <a:off x="5558666" y="2166390"/>
                <a:ext cx="933133" cy="3169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7545149" y="1807959"/>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61" name="文本框 60"/>
              <p:cNvSpPr txBox="1"/>
              <p:nvPr/>
            </p:nvSpPr>
            <p:spPr>
              <a:xfrm>
                <a:off x="8258399" y="1796719"/>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sp>
            <p:nvSpPr>
              <p:cNvPr id="62" name="文本框 61"/>
              <p:cNvSpPr txBox="1"/>
              <p:nvPr/>
            </p:nvSpPr>
            <p:spPr>
              <a:xfrm>
                <a:off x="9063245" y="1807959"/>
                <a:ext cx="888481" cy="369332"/>
              </a:xfrm>
              <a:prstGeom prst="rect">
                <a:avLst/>
              </a:prstGeom>
              <a:noFill/>
            </p:spPr>
            <p:txBody>
              <a:bodyPr wrap="square" rtlCol="0">
                <a:spAutoFit/>
              </a:bodyPr>
              <a:lstStyle/>
              <a:p>
                <a:r>
                  <a:rPr lang="en-US" altLang="zh-CN" sz="1200" dirty="0" smtClean="0">
                    <a:solidFill>
                      <a:srgbClr val="C00000"/>
                    </a:solidFill>
                  </a:rPr>
                  <a:t>Map</a:t>
                </a:r>
                <a:endParaRPr lang="zh-CN" altLang="en-US" sz="1200" dirty="0">
                  <a:solidFill>
                    <a:srgbClr val="C00000"/>
                  </a:solidFill>
                </a:endParaRPr>
              </a:p>
            </p:txBody>
          </p:sp>
          <p:cxnSp>
            <p:nvCxnSpPr>
              <p:cNvPr id="64" name="直接箭头连接符 63"/>
              <p:cNvCxnSpPr>
                <a:endCxn id="59" idx="0"/>
              </p:cNvCxnSpPr>
              <p:nvPr/>
            </p:nvCxnSpPr>
            <p:spPr>
              <a:xfrm>
                <a:off x="6491508" y="1591688"/>
                <a:ext cx="1497881" cy="2162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61" idx="0"/>
              </p:cNvCxnSpPr>
              <p:nvPr/>
            </p:nvCxnSpPr>
            <p:spPr>
              <a:xfrm>
                <a:off x="6491508" y="1591688"/>
                <a:ext cx="2211132" cy="2050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62" idx="0"/>
              </p:cNvCxnSpPr>
              <p:nvPr/>
            </p:nvCxnSpPr>
            <p:spPr>
              <a:xfrm>
                <a:off x="6491508" y="1591688"/>
                <a:ext cx="3015977" cy="2162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9" idx="2"/>
              </p:cNvCxnSpPr>
              <p:nvPr/>
            </p:nvCxnSpPr>
            <p:spPr>
              <a:xfrm flipH="1">
                <a:off x="6491800" y="2177291"/>
                <a:ext cx="1497589" cy="3060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1" idx="2"/>
              </p:cNvCxnSpPr>
              <p:nvPr/>
            </p:nvCxnSpPr>
            <p:spPr>
              <a:xfrm flipH="1">
                <a:off x="6491800" y="2166051"/>
                <a:ext cx="2210840" cy="3172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2" idx="2"/>
              </p:cNvCxnSpPr>
              <p:nvPr/>
            </p:nvCxnSpPr>
            <p:spPr>
              <a:xfrm flipH="1">
                <a:off x="6491800" y="2177291"/>
                <a:ext cx="3015685" cy="3060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2" name="文本框 71"/>
            <p:cNvSpPr txBox="1"/>
            <p:nvPr/>
          </p:nvSpPr>
          <p:spPr>
            <a:xfrm>
              <a:off x="3608900" y="5593075"/>
              <a:ext cx="1257541" cy="369332"/>
            </a:xfrm>
            <a:prstGeom prst="rect">
              <a:avLst/>
            </a:prstGeom>
            <a:noFill/>
          </p:spPr>
          <p:txBody>
            <a:bodyPr wrap="square" rtlCol="0">
              <a:spAutoFit/>
            </a:bodyPr>
            <a:lstStyle/>
            <a:p>
              <a:r>
                <a:rPr lang="en-US" altLang="zh-CN" sz="1200" dirty="0" smtClean="0">
                  <a:solidFill>
                    <a:srgbClr val="C00000"/>
                  </a:solidFill>
                </a:rPr>
                <a:t>Reduce</a:t>
              </a:r>
              <a:endParaRPr lang="zh-CN" altLang="en-US" sz="1200" dirty="0">
                <a:solidFill>
                  <a:srgbClr val="C00000"/>
                </a:solidFill>
              </a:endParaRPr>
            </a:p>
          </p:txBody>
        </p:sp>
        <p:cxnSp>
          <p:nvCxnSpPr>
            <p:cNvPr id="73" name="直接箭头连接符 72"/>
            <p:cNvCxnSpPr>
              <a:endCxn id="72" idx="0"/>
            </p:cNvCxnSpPr>
            <p:nvPr/>
          </p:nvCxnSpPr>
          <p:spPr>
            <a:xfrm flipH="1">
              <a:off x="4237671" y="5406452"/>
              <a:ext cx="2254129" cy="1866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72" idx="2"/>
            </p:cNvCxnSpPr>
            <p:nvPr/>
          </p:nvCxnSpPr>
          <p:spPr>
            <a:xfrm>
              <a:off x="4237671" y="5962407"/>
              <a:ext cx="2254963" cy="1586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72" idx="0"/>
            </p:cNvCxnSpPr>
            <p:nvPr/>
          </p:nvCxnSpPr>
          <p:spPr>
            <a:xfrm flipH="1">
              <a:off x="4237671" y="5406452"/>
              <a:ext cx="1456436" cy="1866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endCxn id="72" idx="0"/>
            </p:cNvCxnSpPr>
            <p:nvPr/>
          </p:nvCxnSpPr>
          <p:spPr>
            <a:xfrm flipH="1">
              <a:off x="4237671" y="5414535"/>
              <a:ext cx="999300" cy="1785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7"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基于</a:t>
            </a:r>
            <a:r>
              <a:rPr lang="en-US" altLang="zh-CN" b="1" dirty="0">
                <a:solidFill>
                  <a:schemeClr val="accent6">
                    <a:lumMod val="50000"/>
                  </a:schemeClr>
                </a:solidFill>
              </a:rPr>
              <a:t>Hadoop</a:t>
            </a:r>
            <a:r>
              <a:rPr lang="zh-CN" altLang="en-US" b="1" dirty="0">
                <a:solidFill>
                  <a:schemeClr val="accent6">
                    <a:lumMod val="50000"/>
                  </a:schemeClr>
                </a:solidFill>
              </a:rPr>
              <a:t>的</a:t>
            </a:r>
            <a:r>
              <a:rPr lang="en-US" altLang="zh-CN" b="1" dirty="0">
                <a:solidFill>
                  <a:schemeClr val="accent6">
                    <a:lumMod val="50000"/>
                  </a:schemeClr>
                </a:solidFill>
              </a:rPr>
              <a:t>APE</a:t>
            </a:r>
            <a:r>
              <a:rPr lang="zh-CN" altLang="en-US" b="1" dirty="0">
                <a:solidFill>
                  <a:schemeClr val="accent6">
                    <a:lumMod val="50000"/>
                  </a:schemeClr>
                </a:solidFill>
              </a:rPr>
              <a:t>计算</a:t>
            </a:r>
          </a:p>
        </p:txBody>
      </p:sp>
    </p:spTree>
    <p:extLst>
      <p:ext uri="{BB962C8B-B14F-4D97-AF65-F5344CB8AC3E}">
        <p14:creationId xmlns:p14="http://schemas.microsoft.com/office/powerpoint/2010/main" val="38278469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28650" y="2011678"/>
            <a:ext cx="4892040" cy="459581"/>
          </a:xfrm>
        </p:spPr>
        <p:txBody>
          <a:bodyPr>
            <a:noAutofit/>
          </a:bodyPr>
          <a:lstStyle/>
          <a:p>
            <a:r>
              <a:rPr lang="en-US" altLang="zh-CN" sz="2100" b="1" dirty="0"/>
              <a:t>2</a:t>
            </a:r>
            <a:r>
              <a:rPr lang="zh-CN" altLang="en-US" sz="2100" b="1" dirty="0"/>
              <a:t>轮</a:t>
            </a:r>
            <a:r>
              <a:rPr lang="en-US" altLang="zh-CN" sz="2100" b="1" dirty="0" err="1"/>
              <a:t>MapReduce</a:t>
            </a:r>
            <a:r>
              <a:rPr lang="zh-CN" altLang="en-US" sz="2100" b="1" dirty="0"/>
              <a:t>实现</a:t>
            </a:r>
            <a:r>
              <a:rPr lang="en-US" altLang="zh-CN" sz="2100" b="1" dirty="0"/>
              <a:t>APSE</a:t>
            </a:r>
            <a:r>
              <a:rPr lang="zh-CN" altLang="en-US" sz="2100" b="1" dirty="0"/>
              <a:t>计算</a:t>
            </a:r>
            <a:endParaRPr lang="en-US" altLang="zh-CN" sz="2100" b="1" dirty="0"/>
          </a:p>
        </p:txBody>
      </p:sp>
      <p:pic>
        <p:nvPicPr>
          <p:cNvPr id="4" name="图片 3"/>
          <p:cNvPicPr>
            <a:picLocks noChangeAspect="1"/>
          </p:cNvPicPr>
          <p:nvPr/>
        </p:nvPicPr>
        <p:blipFill>
          <a:blip r:embed="rId3"/>
          <a:stretch>
            <a:fillRect/>
          </a:stretch>
        </p:blipFill>
        <p:spPr>
          <a:xfrm>
            <a:off x="205931" y="3598131"/>
            <a:ext cx="2855177" cy="2278779"/>
          </a:xfrm>
          <a:prstGeom prst="rect">
            <a:avLst/>
          </a:prstGeom>
        </p:spPr>
      </p:pic>
      <p:pic>
        <p:nvPicPr>
          <p:cNvPr id="5" name="图片 4"/>
          <p:cNvPicPr>
            <a:picLocks noChangeAspect="1"/>
          </p:cNvPicPr>
          <p:nvPr/>
        </p:nvPicPr>
        <p:blipFill>
          <a:blip r:embed="rId4"/>
          <a:stretch>
            <a:fillRect/>
          </a:stretch>
        </p:blipFill>
        <p:spPr>
          <a:xfrm>
            <a:off x="3394610" y="2945724"/>
            <a:ext cx="2850000" cy="1321429"/>
          </a:xfrm>
          <a:prstGeom prst="rect">
            <a:avLst/>
          </a:prstGeom>
        </p:spPr>
      </p:pic>
      <p:pic>
        <p:nvPicPr>
          <p:cNvPr id="6" name="图片 5"/>
          <p:cNvPicPr>
            <a:picLocks noChangeAspect="1"/>
          </p:cNvPicPr>
          <p:nvPr/>
        </p:nvPicPr>
        <p:blipFill>
          <a:blip r:embed="rId5"/>
          <a:stretch>
            <a:fillRect/>
          </a:stretch>
        </p:blipFill>
        <p:spPr>
          <a:xfrm>
            <a:off x="3405324" y="4626910"/>
            <a:ext cx="2807143" cy="1250000"/>
          </a:xfrm>
          <a:prstGeom prst="rect">
            <a:avLst/>
          </a:prstGeom>
        </p:spPr>
      </p:pic>
      <p:pic>
        <p:nvPicPr>
          <p:cNvPr id="7" name="图片 6"/>
          <p:cNvPicPr>
            <a:picLocks noChangeAspect="1"/>
          </p:cNvPicPr>
          <p:nvPr/>
        </p:nvPicPr>
        <p:blipFill>
          <a:blip r:embed="rId6"/>
          <a:stretch>
            <a:fillRect/>
          </a:stretch>
        </p:blipFill>
        <p:spPr>
          <a:xfrm>
            <a:off x="6556683" y="1826910"/>
            <a:ext cx="2385714" cy="4050000"/>
          </a:xfrm>
          <a:prstGeom prst="rect">
            <a:avLst/>
          </a:prstGeom>
        </p:spPr>
      </p:pic>
      <p:sp>
        <p:nvSpPr>
          <p:cNvPr id="8" name="文本框 7"/>
          <p:cNvSpPr txBox="1"/>
          <p:nvPr/>
        </p:nvSpPr>
        <p:spPr>
          <a:xfrm>
            <a:off x="1182035" y="3260189"/>
            <a:ext cx="902970" cy="369332"/>
          </a:xfrm>
          <a:prstGeom prst="rect">
            <a:avLst/>
          </a:prstGeom>
          <a:noFill/>
        </p:spPr>
        <p:txBody>
          <a:bodyPr wrap="square" rtlCol="0">
            <a:spAutoFit/>
          </a:bodyPr>
          <a:lstStyle/>
          <a:p>
            <a:r>
              <a:rPr lang="en-US" altLang="zh-CN" b="1" dirty="0"/>
              <a:t>map 1</a:t>
            </a:r>
            <a:endParaRPr lang="zh-CN" altLang="en-US" b="1" dirty="0"/>
          </a:p>
        </p:txBody>
      </p:sp>
      <p:sp>
        <p:nvSpPr>
          <p:cNvPr id="9" name="文本框 8"/>
          <p:cNvSpPr txBox="1"/>
          <p:nvPr/>
        </p:nvSpPr>
        <p:spPr>
          <a:xfrm>
            <a:off x="4368125" y="4280661"/>
            <a:ext cx="902970" cy="369332"/>
          </a:xfrm>
          <a:prstGeom prst="rect">
            <a:avLst/>
          </a:prstGeom>
          <a:noFill/>
        </p:spPr>
        <p:txBody>
          <a:bodyPr wrap="square" rtlCol="0">
            <a:spAutoFit/>
          </a:bodyPr>
          <a:lstStyle/>
          <a:p>
            <a:r>
              <a:rPr lang="en-US" altLang="zh-CN" b="1" dirty="0"/>
              <a:t>map 2</a:t>
            </a:r>
            <a:endParaRPr lang="zh-CN" altLang="en-US" b="1" dirty="0"/>
          </a:p>
        </p:txBody>
      </p:sp>
      <p:sp>
        <p:nvSpPr>
          <p:cNvPr id="10" name="文本框 9"/>
          <p:cNvSpPr txBox="1"/>
          <p:nvPr/>
        </p:nvSpPr>
        <p:spPr>
          <a:xfrm>
            <a:off x="4402415" y="2577591"/>
            <a:ext cx="1118275" cy="369332"/>
          </a:xfrm>
          <a:prstGeom prst="rect">
            <a:avLst/>
          </a:prstGeom>
          <a:noFill/>
        </p:spPr>
        <p:txBody>
          <a:bodyPr wrap="square" rtlCol="0">
            <a:spAutoFit/>
          </a:bodyPr>
          <a:lstStyle/>
          <a:p>
            <a:r>
              <a:rPr lang="en-US" altLang="zh-CN" b="1" dirty="0"/>
              <a:t>reduce 1</a:t>
            </a:r>
            <a:endParaRPr lang="zh-CN" altLang="en-US" b="1" dirty="0"/>
          </a:p>
        </p:txBody>
      </p:sp>
      <p:sp>
        <p:nvSpPr>
          <p:cNvPr id="11" name="文本框 10"/>
          <p:cNvSpPr txBox="1"/>
          <p:nvPr/>
        </p:nvSpPr>
        <p:spPr>
          <a:xfrm>
            <a:off x="7397076" y="1480661"/>
            <a:ext cx="1118275" cy="369332"/>
          </a:xfrm>
          <a:prstGeom prst="rect">
            <a:avLst/>
          </a:prstGeom>
          <a:noFill/>
        </p:spPr>
        <p:txBody>
          <a:bodyPr wrap="square" rtlCol="0">
            <a:spAutoFit/>
          </a:bodyPr>
          <a:lstStyle/>
          <a:p>
            <a:r>
              <a:rPr lang="en-US" altLang="zh-CN" b="1" dirty="0"/>
              <a:t>reduce 2</a:t>
            </a:r>
            <a:endParaRPr lang="zh-CN" altLang="en-US" b="1" dirty="0"/>
          </a:p>
        </p:txBody>
      </p:sp>
      <p:sp>
        <p:nvSpPr>
          <p:cNvPr id="13" name="标题 8"/>
          <p:cNvSpPr>
            <a:spLocks noGrp="1"/>
          </p:cNvSpPr>
          <p:nvPr>
            <p:ph type="title"/>
          </p:nvPr>
        </p:nvSpPr>
        <p:spPr>
          <a:xfrm>
            <a:off x="467544" y="758364"/>
            <a:ext cx="8229600" cy="1066800"/>
          </a:xfrm>
        </p:spPr>
        <p:txBody>
          <a:bodyPr/>
          <a:lstStyle/>
          <a:p>
            <a:pPr algn="ctr"/>
            <a:r>
              <a:rPr lang="zh-CN" altLang="en-US" b="1" dirty="0" smtClean="0">
                <a:solidFill>
                  <a:schemeClr val="accent6">
                    <a:lumMod val="50000"/>
                  </a:schemeClr>
                </a:solidFill>
              </a:rPr>
              <a:t>基于</a:t>
            </a:r>
            <a:r>
              <a:rPr lang="en-US" altLang="zh-CN" b="1" dirty="0">
                <a:solidFill>
                  <a:schemeClr val="accent6">
                    <a:lumMod val="50000"/>
                  </a:schemeClr>
                </a:solidFill>
              </a:rPr>
              <a:t>Hadoop</a:t>
            </a:r>
            <a:r>
              <a:rPr lang="zh-CN" altLang="en-US" b="1" dirty="0">
                <a:solidFill>
                  <a:schemeClr val="accent6">
                    <a:lumMod val="50000"/>
                  </a:schemeClr>
                </a:solidFill>
              </a:rPr>
              <a:t>的</a:t>
            </a:r>
            <a:r>
              <a:rPr lang="en-US" altLang="zh-CN" b="1" dirty="0">
                <a:solidFill>
                  <a:schemeClr val="accent6">
                    <a:lumMod val="50000"/>
                  </a:schemeClr>
                </a:solidFill>
              </a:rPr>
              <a:t>APE</a:t>
            </a:r>
            <a:r>
              <a:rPr lang="zh-CN" altLang="en-US" b="1" dirty="0">
                <a:solidFill>
                  <a:schemeClr val="accent6">
                    <a:lumMod val="50000"/>
                  </a:schemeClr>
                </a:solidFill>
              </a:rPr>
              <a:t>计算</a:t>
            </a:r>
          </a:p>
        </p:txBody>
      </p:sp>
    </p:spTree>
    <p:extLst>
      <p:ext uri="{BB962C8B-B14F-4D97-AF65-F5344CB8AC3E}">
        <p14:creationId xmlns:p14="http://schemas.microsoft.com/office/powerpoint/2010/main" val="40293393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85330" y="2279137"/>
            <a:ext cx="7772870" cy="3658344"/>
          </a:xfrm>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可调节分段熵</a:t>
            </a:r>
            <a:r>
              <a:rPr lang="zh-CN" altLang="en-US" dirty="0" smtClean="0">
                <a:solidFill>
                  <a:schemeClr val="accent6">
                    <a:lumMod val="50000"/>
                  </a:schemeClr>
                </a:solidFill>
                <a:latin typeface="+mn-ea"/>
              </a:rPr>
              <a:t>（</a:t>
            </a:r>
            <a:r>
              <a:rPr lang="en-US" altLang="zh-CN" dirty="0">
                <a:solidFill>
                  <a:schemeClr val="accent6">
                    <a:lumMod val="50000"/>
                  </a:schemeClr>
                </a:solidFill>
                <a:latin typeface="+mn-ea"/>
              </a:rPr>
              <a:t>APE</a:t>
            </a:r>
            <a:r>
              <a:rPr lang="zh-CN" altLang="en-US" dirty="0" smtClean="0">
                <a:solidFill>
                  <a:schemeClr val="accent6">
                    <a:lumMod val="50000"/>
                  </a:schemeClr>
                </a:solidFill>
                <a:latin typeface="+mn-ea"/>
              </a:rPr>
              <a:t>）</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APE</a:t>
            </a:r>
            <a:r>
              <a:rPr lang="zh-CN" altLang="en-US" dirty="0">
                <a:solidFill>
                  <a:schemeClr val="accent6">
                    <a:lumMod val="50000"/>
                  </a:schemeClr>
                </a:solidFill>
                <a:latin typeface="+mn-ea"/>
              </a:rPr>
              <a:t>的异常检测方法</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Hadoop</a:t>
            </a:r>
            <a:r>
              <a:rPr lang="zh-CN" altLang="en-US" dirty="0">
                <a:solidFill>
                  <a:schemeClr val="accent6">
                    <a:lumMod val="50000"/>
                  </a:schemeClr>
                </a:solidFill>
                <a:latin typeface="+mn-ea"/>
              </a:rPr>
              <a:t>的</a:t>
            </a:r>
            <a:r>
              <a:rPr lang="en-US" altLang="zh-CN" dirty="0">
                <a:solidFill>
                  <a:schemeClr val="accent6">
                    <a:lumMod val="50000"/>
                  </a:schemeClr>
                </a:solidFill>
                <a:latin typeface="+mn-ea"/>
              </a:rPr>
              <a:t>APE</a:t>
            </a:r>
            <a:r>
              <a:rPr lang="zh-CN" altLang="en-US" dirty="0">
                <a:solidFill>
                  <a:schemeClr val="accent6">
                    <a:lumMod val="50000"/>
                  </a:schemeClr>
                </a:solidFill>
                <a:latin typeface="+mn-ea"/>
              </a:rPr>
              <a:t>计算</a:t>
            </a:r>
            <a:endParaRPr lang="en-US" altLang="zh-CN" dirty="0">
              <a:solidFill>
                <a:schemeClr val="accent6">
                  <a:lumMod val="50000"/>
                </a:schemeClr>
              </a:solidFill>
              <a:latin typeface="+mn-ea"/>
            </a:endParaRPr>
          </a:p>
          <a:p>
            <a:pPr marL="623887" indent="-514350">
              <a:buFont typeface="+mj-lt"/>
              <a:buAutoNum type="arabicPeriod"/>
            </a:pPr>
            <a:r>
              <a:rPr lang="zh-CN" altLang="en-US" dirty="0" smtClean="0">
                <a:solidFill>
                  <a:srgbClr val="FF0000"/>
                </a:solidFill>
                <a:latin typeface="+mn-ea"/>
              </a:rPr>
              <a:t>基于</a:t>
            </a:r>
            <a:r>
              <a:rPr lang="en-US" altLang="zh-CN" dirty="0" smtClean="0">
                <a:solidFill>
                  <a:srgbClr val="FF0000"/>
                </a:solidFill>
                <a:latin typeface="+mn-ea"/>
              </a:rPr>
              <a:t>APE</a:t>
            </a:r>
            <a:r>
              <a:rPr lang="zh-CN" altLang="en-US" dirty="0" smtClean="0">
                <a:solidFill>
                  <a:srgbClr val="FF0000"/>
                </a:solidFill>
                <a:latin typeface="+mn-ea"/>
              </a:rPr>
              <a:t>的流量异常检测方法评估</a:t>
            </a:r>
            <a:endParaRPr lang="en-US" altLang="zh-CN" dirty="0">
              <a:solidFill>
                <a:srgbClr val="FF0000"/>
              </a:solidFill>
              <a:latin typeface="+mn-ea"/>
            </a:endParaRPr>
          </a:p>
          <a:p>
            <a:endParaRPr lang="en-US" altLang="zh-CN" sz="2100" dirty="0"/>
          </a:p>
        </p:txBody>
      </p:sp>
      <p:sp>
        <p:nvSpPr>
          <p:cNvPr id="6" name="标题 8"/>
          <p:cNvSpPr txBox="1">
            <a:spLocks/>
          </p:cNvSpPr>
          <p:nvPr/>
        </p:nvSpPr>
        <p:spPr bwMode="auto">
          <a:xfrm>
            <a:off x="467544" y="758364"/>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五、</a:t>
            </a:r>
            <a:r>
              <a:rPr lang="en-US" altLang="zh-CN" b="1" dirty="0" smtClean="0">
                <a:solidFill>
                  <a:schemeClr val="accent6">
                    <a:lumMod val="50000"/>
                  </a:schemeClr>
                </a:solidFill>
              </a:rPr>
              <a:t>APE</a:t>
            </a:r>
            <a:r>
              <a:rPr lang="zh-CN" altLang="en-US" b="1" dirty="0" smtClean="0">
                <a:solidFill>
                  <a:schemeClr val="accent6">
                    <a:lumMod val="50000"/>
                  </a:schemeClr>
                </a:solidFill>
              </a:rPr>
              <a:t>及其流量异常检测方法</a:t>
            </a:r>
            <a:endParaRPr lang="zh-CN" altLang="en-US" b="1" dirty="0">
              <a:solidFill>
                <a:schemeClr val="accent6">
                  <a:lumMod val="50000"/>
                </a:schemeClr>
              </a:solidFill>
            </a:endParaRPr>
          </a:p>
        </p:txBody>
      </p:sp>
      <p:sp>
        <p:nvSpPr>
          <p:cNvPr id="5" name="文本框 4"/>
          <p:cNvSpPr txBox="1"/>
          <p:nvPr/>
        </p:nvSpPr>
        <p:spPr>
          <a:xfrm>
            <a:off x="2267744" y="5373216"/>
            <a:ext cx="4977508" cy="869469"/>
          </a:xfrm>
          <a:prstGeom prst="rect">
            <a:avLst/>
          </a:prstGeom>
          <a:noFill/>
        </p:spPr>
        <p:txBody>
          <a:bodyPr wrap="square" rtlCol="0">
            <a:spAutoFit/>
          </a:bodyPr>
          <a:lstStyle>
            <a:defPPr>
              <a:defRPr lang="zh-CN"/>
            </a:defPPr>
            <a:lvl1pPr marL="87312" indent="-255588" eaLnBrk="0" hangingPunct="0">
              <a:spcBef>
                <a:spcPts val="300"/>
              </a:spcBef>
              <a:buClr>
                <a:srgbClr val="A04DA3"/>
              </a:buClr>
              <a:buFont typeface="Georgia" panose="02040502050405020303" pitchFamily="18" charset="0"/>
              <a:buChar char="•"/>
              <a:defRPr sz="2400" b="1">
                <a:latin typeface="+mn-lt"/>
                <a:ea typeface="+mn-ea"/>
              </a:defRPr>
            </a:lvl1pPr>
          </a:lstStyle>
          <a:p>
            <a:r>
              <a:rPr lang="en-US" altLang="zh-CN" dirty="0">
                <a:solidFill>
                  <a:schemeClr val="bg1">
                    <a:lumMod val="50000"/>
                  </a:schemeClr>
                </a:solidFill>
              </a:rPr>
              <a:t>INFOCOM 2015  Poster</a:t>
            </a:r>
          </a:p>
          <a:p>
            <a:r>
              <a:rPr lang="en-US" altLang="zh-CN" dirty="0">
                <a:solidFill>
                  <a:schemeClr val="bg1">
                    <a:lumMod val="50000"/>
                  </a:schemeClr>
                </a:solidFill>
              </a:rPr>
              <a:t>IWQOS 2015  Full Paper</a:t>
            </a:r>
            <a:endParaRPr lang="zh-CN" altLang="en-US" dirty="0">
              <a:solidFill>
                <a:schemeClr val="bg1">
                  <a:lumMod val="50000"/>
                </a:schemeClr>
              </a:solidFill>
            </a:endParaRPr>
          </a:p>
        </p:txBody>
      </p:sp>
    </p:spTree>
    <p:extLst>
      <p:ext uri="{BB962C8B-B14F-4D97-AF65-F5344CB8AC3E}">
        <p14:creationId xmlns:p14="http://schemas.microsoft.com/office/powerpoint/2010/main" val="443613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sz="quarter" idx="13"/>
          </p:nvPr>
        </p:nvSpPr>
        <p:spPr>
          <a:xfrm>
            <a:off x="683568" y="1924789"/>
            <a:ext cx="7772870" cy="4608512"/>
          </a:xfrm>
        </p:spPr>
        <p:txBody>
          <a:bodyPr>
            <a:normAutofit fontScale="92500" lnSpcReduction="10000"/>
          </a:bodyPr>
          <a:lstStyle/>
          <a:p>
            <a:pPr>
              <a:lnSpc>
                <a:spcPct val="150000"/>
              </a:lnSpc>
            </a:pPr>
            <a:r>
              <a:rPr lang="zh-CN" altLang="en-US" b="1" dirty="0" smtClean="0">
                <a:solidFill>
                  <a:schemeClr val="accent6">
                    <a:lumMod val="50000"/>
                  </a:schemeClr>
                </a:solidFill>
                <a:latin typeface="+mn-ea"/>
              </a:rPr>
              <a:t>评估目的：</a:t>
            </a:r>
            <a:endParaRPr lang="en-US" altLang="zh-CN" b="1" dirty="0" smtClean="0">
              <a:solidFill>
                <a:schemeClr val="accent6">
                  <a:lumMod val="50000"/>
                </a:schemeClr>
              </a:solidFill>
              <a:latin typeface="+mn-ea"/>
            </a:endParaRPr>
          </a:p>
          <a:p>
            <a:pPr lvl="1">
              <a:lnSpc>
                <a:spcPct val="150000"/>
              </a:lnSpc>
            </a:pPr>
            <a:r>
              <a:rPr lang="zh-CN" altLang="en-US" b="1" dirty="0" smtClean="0">
                <a:solidFill>
                  <a:srgbClr val="0070C0"/>
                </a:solidFill>
                <a:latin typeface="+mn-ea"/>
              </a:rPr>
              <a:t>对比</a:t>
            </a:r>
            <a:r>
              <a:rPr lang="en-US" altLang="zh-CN" b="1" dirty="0">
                <a:solidFill>
                  <a:srgbClr val="0070C0"/>
                </a:solidFill>
                <a:latin typeface="+mn-ea"/>
              </a:rPr>
              <a:t>APS</a:t>
            </a:r>
            <a:r>
              <a:rPr lang="en-US" altLang="zh-CN" b="1" dirty="0" smtClean="0">
                <a:solidFill>
                  <a:srgbClr val="0070C0"/>
                </a:solidFill>
                <a:latin typeface="+mn-ea"/>
              </a:rPr>
              <a:t>E</a:t>
            </a:r>
            <a:r>
              <a:rPr lang="zh-CN" altLang="en-US" b="1" dirty="0" smtClean="0">
                <a:solidFill>
                  <a:srgbClr val="0070C0"/>
                </a:solidFill>
                <a:latin typeface="+mn-ea"/>
              </a:rPr>
              <a:t>和</a:t>
            </a:r>
            <a:r>
              <a:rPr lang="en-US" altLang="zh-CN" b="1" dirty="0" smtClean="0">
                <a:solidFill>
                  <a:srgbClr val="0070C0"/>
                </a:solidFill>
                <a:latin typeface="+mn-ea"/>
              </a:rPr>
              <a:t>Shannon</a:t>
            </a:r>
            <a:r>
              <a:rPr lang="zh-CN" altLang="en-US" b="1" dirty="0" smtClean="0">
                <a:solidFill>
                  <a:srgbClr val="0070C0"/>
                </a:solidFill>
                <a:latin typeface="+mn-ea"/>
              </a:rPr>
              <a:t>熵对异常流量的区分效率</a:t>
            </a:r>
            <a:endParaRPr lang="en-US" altLang="zh-CN" b="1" dirty="0" smtClean="0">
              <a:solidFill>
                <a:srgbClr val="0070C0"/>
              </a:solidFill>
              <a:latin typeface="+mn-ea"/>
            </a:endParaRPr>
          </a:p>
          <a:p>
            <a:pPr lvl="1">
              <a:lnSpc>
                <a:spcPct val="150000"/>
              </a:lnSpc>
            </a:pPr>
            <a:r>
              <a:rPr lang="zh-CN" altLang="en-US" b="1" dirty="0">
                <a:solidFill>
                  <a:srgbClr val="0070C0"/>
                </a:solidFill>
                <a:latin typeface="+mn-ea"/>
              </a:rPr>
              <a:t>验证</a:t>
            </a:r>
            <a:r>
              <a:rPr lang="zh-CN" altLang="en-US" b="1" dirty="0" smtClean="0">
                <a:solidFill>
                  <a:srgbClr val="0070C0"/>
                </a:solidFill>
                <a:latin typeface="+mn-ea"/>
              </a:rPr>
              <a:t>基于</a:t>
            </a:r>
            <a:r>
              <a:rPr lang="en-US" altLang="zh-CN" b="1" dirty="0" smtClean="0">
                <a:solidFill>
                  <a:srgbClr val="0070C0"/>
                </a:solidFill>
                <a:latin typeface="+mn-ea"/>
              </a:rPr>
              <a:t>APSE</a:t>
            </a:r>
            <a:r>
              <a:rPr lang="zh-CN" altLang="en-US" b="1" dirty="0" smtClean="0">
                <a:solidFill>
                  <a:srgbClr val="0070C0"/>
                </a:solidFill>
                <a:latin typeface="+mn-ea"/>
              </a:rPr>
              <a:t>的检测方法的检测效率</a:t>
            </a:r>
            <a:endParaRPr lang="en-US" altLang="zh-CN" b="1" dirty="0" smtClean="0">
              <a:solidFill>
                <a:srgbClr val="0070C0"/>
              </a:solidFill>
              <a:latin typeface="+mn-ea"/>
            </a:endParaRPr>
          </a:p>
          <a:p>
            <a:pPr>
              <a:lnSpc>
                <a:spcPct val="150000"/>
              </a:lnSpc>
            </a:pPr>
            <a:r>
              <a:rPr lang="zh-CN" altLang="en-US" b="1" dirty="0" smtClean="0">
                <a:solidFill>
                  <a:schemeClr val="accent6">
                    <a:lumMod val="50000"/>
                  </a:schemeClr>
                </a:solidFill>
                <a:latin typeface="+mn-ea"/>
              </a:rPr>
              <a:t>评估方法：</a:t>
            </a:r>
            <a:endParaRPr lang="en-US" altLang="zh-CN" b="1" dirty="0" smtClean="0">
              <a:solidFill>
                <a:schemeClr val="accent6">
                  <a:lumMod val="50000"/>
                </a:schemeClr>
              </a:solidFill>
              <a:latin typeface="+mn-ea"/>
            </a:endParaRPr>
          </a:p>
          <a:p>
            <a:pPr lvl="1">
              <a:lnSpc>
                <a:spcPct val="150000"/>
              </a:lnSpc>
            </a:pPr>
            <a:r>
              <a:rPr lang="zh-CN" altLang="en-US" b="1" dirty="0">
                <a:solidFill>
                  <a:srgbClr val="0070C0"/>
                </a:solidFill>
                <a:latin typeface="+mn-ea"/>
              </a:rPr>
              <a:t>分别</a:t>
            </a:r>
            <a:r>
              <a:rPr lang="zh-CN" altLang="en-US" b="1" dirty="0" smtClean="0">
                <a:solidFill>
                  <a:srgbClr val="0070C0"/>
                </a:solidFill>
                <a:latin typeface="+mn-ea"/>
              </a:rPr>
              <a:t>基于</a:t>
            </a:r>
            <a:r>
              <a:rPr lang="en-US" altLang="zh-CN" b="1" dirty="0">
                <a:solidFill>
                  <a:srgbClr val="0070C0"/>
                </a:solidFill>
                <a:latin typeface="+mn-ea"/>
              </a:rPr>
              <a:t>APSE</a:t>
            </a:r>
            <a:r>
              <a:rPr lang="zh-CN" altLang="en-US" b="1" dirty="0">
                <a:solidFill>
                  <a:srgbClr val="0070C0"/>
                </a:solidFill>
                <a:latin typeface="+mn-ea"/>
              </a:rPr>
              <a:t>和</a:t>
            </a:r>
            <a:r>
              <a:rPr lang="en-US" altLang="zh-CN" b="1" dirty="0">
                <a:solidFill>
                  <a:srgbClr val="0070C0"/>
                </a:solidFill>
                <a:latin typeface="+mn-ea"/>
              </a:rPr>
              <a:t>Shannon</a:t>
            </a:r>
            <a:r>
              <a:rPr lang="zh-CN" altLang="en-US" b="1" dirty="0" smtClean="0">
                <a:solidFill>
                  <a:srgbClr val="0070C0"/>
                </a:solidFill>
                <a:latin typeface="+mn-ea"/>
              </a:rPr>
              <a:t>熵</a:t>
            </a:r>
            <a:r>
              <a:rPr lang="zh-CN" altLang="en-US" b="1" dirty="0">
                <a:solidFill>
                  <a:srgbClr val="0070C0"/>
                </a:solidFill>
                <a:latin typeface="+mn-ea"/>
              </a:rPr>
              <a:t>，</a:t>
            </a:r>
            <a:r>
              <a:rPr lang="zh-CN" altLang="en-US" b="1" dirty="0" smtClean="0">
                <a:solidFill>
                  <a:srgbClr val="0070C0"/>
                </a:solidFill>
                <a:latin typeface="+mn-ea"/>
              </a:rPr>
              <a:t>利用基于恒定熵值变化率作为阈值</a:t>
            </a:r>
            <a:r>
              <a:rPr lang="zh-CN" altLang="en-US" b="1" dirty="0">
                <a:solidFill>
                  <a:srgbClr val="0070C0"/>
                </a:solidFill>
                <a:latin typeface="+mn-ea"/>
              </a:rPr>
              <a:t>的检测方法进行异常</a:t>
            </a:r>
            <a:r>
              <a:rPr lang="zh-CN" altLang="en-US" b="1" dirty="0" smtClean="0">
                <a:solidFill>
                  <a:srgbClr val="0070C0"/>
                </a:solidFill>
                <a:latin typeface="+mn-ea"/>
              </a:rPr>
              <a:t>检测</a:t>
            </a:r>
            <a:endParaRPr lang="en-US" altLang="zh-CN" b="1" dirty="0" smtClean="0">
              <a:solidFill>
                <a:srgbClr val="0070C0"/>
              </a:solidFill>
              <a:latin typeface="+mn-ea"/>
            </a:endParaRPr>
          </a:p>
          <a:p>
            <a:pPr marL="365125" lvl="1" indent="-255588">
              <a:lnSpc>
                <a:spcPct val="150000"/>
              </a:lnSpc>
              <a:buClr>
                <a:srgbClr val="A04DA3"/>
              </a:buClr>
              <a:buFont typeface="Georgia" panose="02040502050405020303" pitchFamily="18" charset="0"/>
              <a:buChar char="•"/>
            </a:pPr>
            <a:r>
              <a:rPr lang="zh-CN" altLang="en-US" sz="2800" b="1" dirty="0">
                <a:solidFill>
                  <a:schemeClr val="accent6">
                    <a:lumMod val="50000"/>
                  </a:schemeClr>
                </a:solidFill>
                <a:latin typeface="+mn-ea"/>
              </a:rPr>
              <a:t>检测过程</a:t>
            </a:r>
            <a:endParaRPr lang="en-US" altLang="zh-CN" sz="2800" b="1" dirty="0">
              <a:solidFill>
                <a:schemeClr val="accent6">
                  <a:lumMod val="50000"/>
                </a:schemeClr>
              </a:solidFill>
              <a:latin typeface="+mn-ea"/>
            </a:endParaRPr>
          </a:p>
          <a:p>
            <a:pPr lvl="1">
              <a:lnSpc>
                <a:spcPct val="150000"/>
              </a:lnSpc>
            </a:pPr>
            <a:r>
              <a:rPr lang="zh-CN" altLang="en-US" b="1" dirty="0">
                <a:solidFill>
                  <a:srgbClr val="0070C0"/>
                </a:solidFill>
                <a:latin typeface="+mn-ea"/>
              </a:rPr>
              <a:t>训练</a:t>
            </a:r>
            <a:r>
              <a:rPr lang="en-US" altLang="zh-CN" b="1" dirty="0">
                <a:solidFill>
                  <a:srgbClr val="0070C0"/>
                </a:solidFill>
                <a:latin typeface="+mn-ea"/>
              </a:rPr>
              <a:t>+</a:t>
            </a:r>
            <a:r>
              <a:rPr lang="zh-CN" altLang="en-US" b="1" dirty="0">
                <a:solidFill>
                  <a:srgbClr val="0070C0"/>
                </a:solidFill>
                <a:latin typeface="+mn-ea"/>
              </a:rPr>
              <a:t>检测</a:t>
            </a:r>
            <a:endParaRPr lang="en-US" altLang="zh-CN" b="1" dirty="0">
              <a:solidFill>
                <a:srgbClr val="0070C0"/>
              </a:solidFill>
              <a:latin typeface="+mn-ea"/>
            </a:endParaRPr>
          </a:p>
          <a:p>
            <a:pPr marL="171450" lvl="1">
              <a:spcBef>
                <a:spcPts val="750"/>
              </a:spcBef>
            </a:pPr>
            <a:endParaRPr lang="en-US" altLang="zh-CN" sz="2100" dirty="0"/>
          </a:p>
          <a:p>
            <a:pPr marL="342900" lvl="1" indent="0">
              <a:buNone/>
            </a:pPr>
            <a:endParaRPr lang="en-US" altLang="zh-CN" sz="2100" dirty="0"/>
          </a:p>
        </p:txBody>
      </p:sp>
      <p:sp>
        <p:nvSpPr>
          <p:cNvPr id="4" name="灯片编号占位符 3"/>
          <p:cNvSpPr>
            <a:spLocks noGrp="1"/>
          </p:cNvSpPr>
          <p:nvPr>
            <p:ph type="sldNum" sz="quarter" idx="12"/>
          </p:nvPr>
        </p:nvSpPr>
        <p:spPr/>
        <p:txBody>
          <a:bodyPr/>
          <a:lstStyle/>
          <a:p>
            <a:pPr>
              <a:defRPr/>
            </a:pPr>
            <a:fld id="{0A06BFDF-E808-4E42-A914-B63417185B6A}" type="slidenum">
              <a:rPr lang="zh-CN" altLang="en-US"/>
              <a:pPr>
                <a:defRPr/>
              </a:pPr>
              <a:t>79</a:t>
            </a:fld>
            <a:endParaRPr lang="zh-CN" altLang="en-US" dirty="0"/>
          </a:p>
        </p:txBody>
      </p:sp>
      <p:sp>
        <p:nvSpPr>
          <p:cNvPr id="7" name="标题 1"/>
          <p:cNvSpPr>
            <a:spLocks noGrp="1"/>
          </p:cNvSpPr>
          <p:nvPr>
            <p:ph type="title"/>
          </p:nvPr>
        </p:nvSpPr>
        <p:spPr>
          <a:xfrm>
            <a:off x="456965" y="620688"/>
            <a:ext cx="8229600" cy="1066800"/>
          </a:xfrm>
        </p:spPr>
        <p:txBody>
          <a:bodyPr/>
          <a:lstStyle/>
          <a:p>
            <a:pPr marL="109537">
              <a:defRPr/>
            </a:pPr>
            <a:r>
              <a:rPr lang="zh-CN" altLang="en-US" b="1" dirty="0" smtClean="0">
                <a:solidFill>
                  <a:schemeClr val="accent6">
                    <a:lumMod val="50000"/>
                  </a:schemeClr>
                </a:solidFill>
                <a:latin typeface="+mn-ea"/>
                <a:ea typeface="+mn-ea"/>
              </a:rPr>
              <a:t>基于</a:t>
            </a:r>
            <a:r>
              <a:rPr lang="en-US" altLang="zh-CN" b="1" dirty="0">
                <a:solidFill>
                  <a:schemeClr val="accent6">
                    <a:lumMod val="50000"/>
                  </a:schemeClr>
                </a:solidFill>
                <a:latin typeface="+mn-ea"/>
                <a:ea typeface="+mn-ea"/>
              </a:rPr>
              <a:t>AP</a:t>
            </a:r>
            <a:r>
              <a:rPr lang="en-US" altLang="zh-CN" b="1" dirty="0" smtClean="0">
                <a:solidFill>
                  <a:schemeClr val="accent6">
                    <a:lumMod val="50000"/>
                  </a:schemeClr>
                </a:solidFill>
                <a:latin typeface="+mn-ea"/>
                <a:ea typeface="+mn-ea"/>
              </a:rPr>
              <a:t>E</a:t>
            </a:r>
            <a:r>
              <a:rPr lang="zh-CN" altLang="en-US" b="1" dirty="0">
                <a:solidFill>
                  <a:schemeClr val="accent6">
                    <a:lumMod val="50000"/>
                  </a:schemeClr>
                </a:solidFill>
                <a:latin typeface="+mn-ea"/>
                <a:ea typeface="+mn-ea"/>
              </a:rPr>
              <a:t>的流量异常检测方法评估</a:t>
            </a:r>
            <a:endParaRPr lang="en-US" altLang="zh-CN" b="1" dirty="0">
              <a:solidFill>
                <a:schemeClr val="accent6">
                  <a:lumMod val="50000"/>
                </a:schemeClr>
              </a:solidFill>
              <a:latin typeface="+mn-ea"/>
              <a:ea typeface="+mn-ea"/>
            </a:endParaRPr>
          </a:p>
        </p:txBody>
      </p:sp>
    </p:spTree>
    <p:extLst>
      <p:ext uri="{BB962C8B-B14F-4D97-AF65-F5344CB8AC3E}">
        <p14:creationId xmlns:p14="http://schemas.microsoft.com/office/powerpoint/2010/main" val="2819266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b="1" dirty="0" smtClean="0"/>
              <a:t>二、国内外研究现状</a:t>
            </a:r>
            <a:endParaRPr lang="zh-CN" altLang="en-US" b="1" dirty="0"/>
          </a:p>
        </p:txBody>
      </p:sp>
      <p:grpSp>
        <p:nvGrpSpPr>
          <p:cNvPr id="46" name="组合 45"/>
          <p:cNvGrpSpPr/>
          <p:nvPr/>
        </p:nvGrpSpPr>
        <p:grpSpPr>
          <a:xfrm>
            <a:off x="959268" y="2348880"/>
            <a:ext cx="7225464" cy="3863058"/>
            <a:chOff x="1519308" y="2268455"/>
            <a:chExt cx="8584812" cy="4190636"/>
          </a:xfrm>
        </p:grpSpPr>
        <p:sp>
          <p:nvSpPr>
            <p:cNvPr id="47" name="矩形 46"/>
            <p:cNvSpPr/>
            <p:nvPr/>
          </p:nvSpPr>
          <p:spPr>
            <a:xfrm>
              <a:off x="2926080" y="2954633"/>
              <a:ext cx="880513"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srgbClr val="002060"/>
                  </a:solidFill>
                </a:rPr>
                <a:t>基于分布式计算的</a:t>
              </a:r>
              <a:r>
                <a:rPr lang="zh-CN" altLang="en-US" sz="1500" dirty="0">
                  <a:solidFill>
                    <a:srgbClr val="002060"/>
                  </a:solidFill>
                </a:rPr>
                <a:t>网络流量异常检测</a:t>
              </a:r>
              <a:r>
                <a:rPr lang="zh-CN" altLang="en-US" sz="1500" b="1" dirty="0">
                  <a:solidFill>
                    <a:srgbClr val="C00000"/>
                  </a:solidFill>
                </a:rPr>
                <a:t>模型</a:t>
              </a:r>
            </a:p>
          </p:txBody>
        </p:sp>
        <p:sp>
          <p:nvSpPr>
            <p:cNvPr id="48" name="矩形 47"/>
            <p:cNvSpPr/>
            <p:nvPr/>
          </p:nvSpPr>
          <p:spPr>
            <a:xfrm>
              <a:off x="9254035" y="2954633"/>
              <a:ext cx="850085"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基于分布式计算的网络流量异常检测</a:t>
              </a:r>
              <a:r>
                <a:rPr lang="zh-CN" altLang="en-US" sz="1500" b="1" dirty="0">
                  <a:solidFill>
                    <a:srgbClr val="C00000"/>
                  </a:solidFill>
                </a:rPr>
                <a:t>系统</a:t>
              </a:r>
              <a:endParaRPr lang="zh-CN" altLang="en-US" sz="1500" dirty="0">
                <a:solidFill>
                  <a:srgbClr val="C00000"/>
                </a:solidFill>
              </a:endParaRPr>
            </a:p>
          </p:txBody>
        </p:sp>
        <p:cxnSp>
          <p:nvCxnSpPr>
            <p:cNvPr id="49" name="直接箭头连接符 48"/>
            <p:cNvCxnSpPr>
              <a:stCxn id="47" idx="3"/>
              <a:endCxn id="63" idx="1"/>
            </p:cNvCxnSpPr>
            <p:nvPr/>
          </p:nvCxnSpPr>
          <p:spPr>
            <a:xfrm flipV="1">
              <a:off x="3806593" y="3169115"/>
              <a:ext cx="1681094"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7" idx="3"/>
              <a:endCxn id="64" idx="1"/>
            </p:cNvCxnSpPr>
            <p:nvPr/>
          </p:nvCxnSpPr>
          <p:spPr>
            <a:xfrm flipV="1">
              <a:off x="3806593" y="4178196"/>
              <a:ext cx="1681092"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7" idx="3"/>
              <a:endCxn id="60" idx="1"/>
            </p:cNvCxnSpPr>
            <p:nvPr/>
          </p:nvCxnSpPr>
          <p:spPr>
            <a:xfrm>
              <a:off x="3806593" y="4549097"/>
              <a:ext cx="1681092"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3" idx="3"/>
              <a:endCxn id="48" idx="1"/>
            </p:cNvCxnSpPr>
            <p:nvPr/>
          </p:nvCxnSpPr>
          <p:spPr>
            <a:xfrm>
              <a:off x="7457079" y="3169115"/>
              <a:ext cx="1796956"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64" idx="3"/>
              <a:endCxn id="48" idx="1"/>
            </p:cNvCxnSpPr>
            <p:nvPr/>
          </p:nvCxnSpPr>
          <p:spPr>
            <a:xfrm>
              <a:off x="7457079" y="4178196"/>
              <a:ext cx="1796956"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60" idx="3"/>
              <a:endCxn id="48" idx="1"/>
            </p:cNvCxnSpPr>
            <p:nvPr/>
          </p:nvCxnSpPr>
          <p:spPr>
            <a:xfrm flipV="1">
              <a:off x="7457079" y="4549097"/>
              <a:ext cx="1796956"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7" idx="2"/>
              <a:endCxn id="48" idx="2"/>
            </p:cNvCxnSpPr>
            <p:nvPr/>
          </p:nvCxnSpPr>
          <p:spPr>
            <a:xfrm rot="16200000" flipH="1">
              <a:off x="6522707" y="2987190"/>
              <a:ext cx="12700" cy="6312741"/>
            </a:xfrm>
            <a:prstGeom prst="bentConnector3">
              <a:avLst>
                <a:gd name="adj1" fmla="val 360000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5334000" y="2268455"/>
              <a:ext cx="2270760" cy="2478769"/>
              <a:chOff x="5013960" y="2063523"/>
              <a:chExt cx="2270760" cy="2478769"/>
            </a:xfrm>
          </p:grpSpPr>
          <p:sp>
            <p:nvSpPr>
              <p:cNvPr id="63" name="矩形 62"/>
              <p:cNvSpPr/>
              <p:nvPr/>
            </p:nvSpPr>
            <p:spPr>
              <a:xfrm>
                <a:off x="5167647" y="2566821"/>
                <a:ext cx="1969392" cy="79472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DTE</a:t>
                </a:r>
                <a:r>
                  <a:rPr lang="zh-CN" altLang="en-US" sz="1500" dirty="0">
                    <a:solidFill>
                      <a:schemeClr val="tx1"/>
                    </a:solidFill>
                  </a:rPr>
                  <a:t>及其流量</a:t>
                </a:r>
                <a:endParaRPr lang="en-US" altLang="zh-CN" sz="1500" dirty="0">
                  <a:solidFill>
                    <a:schemeClr val="tx1"/>
                  </a:solidFill>
                </a:endParaRPr>
              </a:p>
              <a:p>
                <a:pPr algn="ctr"/>
                <a:r>
                  <a:rPr lang="zh-CN" altLang="en-US" sz="1500" dirty="0">
                    <a:solidFill>
                      <a:schemeClr val="tx1"/>
                    </a:solidFill>
                  </a:rPr>
                  <a:t>异常检测方法</a:t>
                </a:r>
              </a:p>
            </p:txBody>
          </p:sp>
          <p:sp>
            <p:nvSpPr>
              <p:cNvPr id="64" name="矩形 63"/>
              <p:cNvSpPr/>
              <p:nvPr/>
            </p:nvSpPr>
            <p:spPr>
              <a:xfrm>
                <a:off x="5167645" y="3591862"/>
                <a:ext cx="1969394" cy="76280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APE</a:t>
                </a:r>
                <a:r>
                  <a:rPr lang="zh-CN" altLang="en-US" sz="1500" dirty="0">
                    <a:solidFill>
                      <a:schemeClr val="tx1"/>
                    </a:solidFill>
                  </a:rPr>
                  <a:t>及其流量异常检测方法</a:t>
                </a:r>
              </a:p>
            </p:txBody>
          </p:sp>
          <p:sp>
            <p:nvSpPr>
              <p:cNvPr id="65" name="文本框 64"/>
              <p:cNvSpPr txBox="1"/>
              <p:nvPr/>
            </p:nvSpPr>
            <p:spPr>
              <a:xfrm>
                <a:off x="5323479" y="2091638"/>
                <a:ext cx="1813560" cy="430887"/>
              </a:xfrm>
              <a:prstGeom prst="rect">
                <a:avLst/>
              </a:prstGeom>
              <a:noFill/>
            </p:spPr>
            <p:txBody>
              <a:bodyPr wrap="square" rtlCol="0">
                <a:spAutoFit/>
              </a:bodyPr>
              <a:lstStyle/>
              <a:p>
                <a:r>
                  <a:rPr lang="zh-CN" altLang="en-US" sz="1500" dirty="0">
                    <a:solidFill>
                      <a:srgbClr val="00B0F0"/>
                    </a:solidFill>
                  </a:rPr>
                  <a:t>基于熵的方法</a:t>
                </a:r>
              </a:p>
            </p:txBody>
          </p:sp>
          <p:sp>
            <p:nvSpPr>
              <p:cNvPr id="66" name="矩形 65"/>
              <p:cNvSpPr/>
              <p:nvPr/>
            </p:nvSpPr>
            <p:spPr>
              <a:xfrm>
                <a:off x="5013960" y="2063523"/>
                <a:ext cx="2270760" cy="2478769"/>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grpSp>
        <p:grpSp>
          <p:nvGrpSpPr>
            <p:cNvPr id="57" name="组合 56"/>
            <p:cNvGrpSpPr/>
            <p:nvPr/>
          </p:nvGrpSpPr>
          <p:grpSpPr>
            <a:xfrm>
              <a:off x="5326877" y="4930497"/>
              <a:ext cx="2404357" cy="1528594"/>
              <a:chOff x="5006837" y="4436005"/>
              <a:chExt cx="2404357" cy="1528594"/>
            </a:xfrm>
          </p:grpSpPr>
          <p:sp>
            <p:nvSpPr>
              <p:cNvPr id="60" name="矩形 59"/>
              <p:cNvSpPr/>
              <p:nvPr/>
            </p:nvSpPr>
            <p:spPr>
              <a:xfrm>
                <a:off x="5167645" y="4880411"/>
                <a:ext cx="1969394" cy="9684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rgbClr val="C00000"/>
                    </a:solidFill>
                  </a:rPr>
                  <a:t>EFFIP</a:t>
                </a:r>
                <a:r>
                  <a:rPr lang="zh-CN" altLang="en-US" sz="1500" dirty="0" smtClean="0">
                    <a:solidFill>
                      <a:schemeClr val="tx1"/>
                    </a:solidFill>
                  </a:rPr>
                  <a:t>及其</a:t>
                </a:r>
                <a:r>
                  <a:rPr lang="zh-CN" altLang="en-US" sz="1500" dirty="0">
                    <a:solidFill>
                      <a:schemeClr val="tx1"/>
                    </a:solidFill>
                  </a:rPr>
                  <a:t>流量异常检测和分类方法</a:t>
                </a:r>
                <a:r>
                  <a:rPr lang="en-US" altLang="zh-CN" sz="1500" b="1" dirty="0">
                    <a:solidFill>
                      <a:srgbClr val="C00000"/>
                    </a:solidFill>
                  </a:rPr>
                  <a:t>CEFF</a:t>
                </a:r>
                <a:endParaRPr lang="zh-CN" altLang="en-US" sz="1500" dirty="0">
                  <a:solidFill>
                    <a:schemeClr val="tx1"/>
                  </a:solidFill>
                </a:endParaRPr>
              </a:p>
            </p:txBody>
          </p:sp>
          <p:sp>
            <p:nvSpPr>
              <p:cNvPr id="61" name="文本框 60"/>
              <p:cNvSpPr txBox="1"/>
              <p:nvPr/>
            </p:nvSpPr>
            <p:spPr>
              <a:xfrm>
                <a:off x="5006837" y="4454527"/>
                <a:ext cx="2404357" cy="430887"/>
              </a:xfrm>
              <a:prstGeom prst="rect">
                <a:avLst/>
              </a:prstGeom>
              <a:noFill/>
            </p:spPr>
            <p:txBody>
              <a:bodyPr wrap="square" rtlCol="0">
                <a:spAutoFit/>
              </a:bodyPr>
              <a:lstStyle/>
              <a:p>
                <a:r>
                  <a:rPr lang="zh-CN" altLang="en-US" sz="1500" dirty="0">
                    <a:solidFill>
                      <a:srgbClr val="00B0F0"/>
                    </a:solidFill>
                  </a:rPr>
                  <a:t>基于频繁项的方法</a:t>
                </a:r>
              </a:p>
            </p:txBody>
          </p:sp>
          <p:sp>
            <p:nvSpPr>
              <p:cNvPr id="62" name="矩形 61"/>
              <p:cNvSpPr/>
              <p:nvPr/>
            </p:nvSpPr>
            <p:spPr>
              <a:xfrm>
                <a:off x="5025617" y="4436005"/>
                <a:ext cx="2270760" cy="152859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58" name="矩形 57"/>
            <p:cNvSpPr/>
            <p:nvPr/>
          </p:nvSpPr>
          <p:spPr>
            <a:xfrm>
              <a:off x="1519308" y="2965133"/>
              <a:ext cx="604881" cy="3188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国内外研究</a:t>
              </a:r>
              <a:r>
                <a:rPr lang="zh-CN" altLang="en-US" sz="1500" dirty="0">
                  <a:solidFill>
                    <a:srgbClr val="C00000"/>
                  </a:solidFill>
                </a:rPr>
                <a:t>现状</a:t>
              </a:r>
            </a:p>
          </p:txBody>
        </p:sp>
        <p:cxnSp>
          <p:nvCxnSpPr>
            <p:cNvPr id="59" name="直接箭头连接符 58"/>
            <p:cNvCxnSpPr>
              <a:stCxn id="58" idx="3"/>
              <a:endCxn id="47" idx="1"/>
            </p:cNvCxnSpPr>
            <p:nvPr/>
          </p:nvCxnSpPr>
          <p:spPr>
            <a:xfrm flipV="1">
              <a:off x="2124189" y="4549097"/>
              <a:ext cx="801891" cy="1050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77548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8"/>
          <p:cNvSpPr txBox="1">
            <a:spLocks/>
          </p:cNvSpPr>
          <p:nvPr/>
        </p:nvSpPr>
        <p:spPr bwMode="auto">
          <a:xfrm>
            <a:off x="0" y="405745"/>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基于</a:t>
            </a:r>
            <a:r>
              <a:rPr lang="en-US" altLang="zh-CN" b="1" dirty="0" smtClean="0">
                <a:solidFill>
                  <a:schemeClr val="accent6">
                    <a:lumMod val="50000"/>
                  </a:schemeClr>
                </a:solidFill>
              </a:rPr>
              <a:t>APE</a:t>
            </a:r>
            <a:r>
              <a:rPr lang="zh-CN" altLang="en-US" b="1" dirty="0" smtClean="0">
                <a:solidFill>
                  <a:schemeClr val="accent6">
                    <a:lumMod val="50000"/>
                  </a:schemeClr>
                </a:solidFill>
              </a:rPr>
              <a:t>的流量异常检测方法评估</a:t>
            </a:r>
            <a:endParaRPr lang="zh-CN" altLang="en-US" b="1" dirty="0">
              <a:solidFill>
                <a:schemeClr val="accent6">
                  <a:lumMod val="50000"/>
                </a:schemeClr>
              </a:solidFill>
            </a:endParaRPr>
          </a:p>
        </p:txBody>
      </p:sp>
      <p:sp>
        <p:nvSpPr>
          <p:cNvPr id="24" name="内容占位符 2"/>
          <p:cNvSpPr>
            <a:spLocks noGrp="1"/>
          </p:cNvSpPr>
          <p:nvPr>
            <p:ph sz="quarter" idx="13"/>
          </p:nvPr>
        </p:nvSpPr>
        <p:spPr>
          <a:xfrm>
            <a:off x="685565" y="1844824"/>
            <a:ext cx="7772870" cy="4536504"/>
          </a:xfrm>
        </p:spPr>
        <p:txBody>
          <a:bodyPr>
            <a:normAutofit/>
          </a:bodyPr>
          <a:lstStyle/>
          <a:p>
            <a:r>
              <a:rPr lang="zh-CN" altLang="en-US" b="1" dirty="0" smtClean="0">
                <a:solidFill>
                  <a:schemeClr val="accent6">
                    <a:lumMod val="50000"/>
                  </a:schemeClr>
                </a:solidFill>
                <a:latin typeface="+mn-ea"/>
              </a:rPr>
              <a:t>具体步骤：</a:t>
            </a:r>
            <a:endParaRPr lang="en-US" altLang="zh-CN" b="1" dirty="0" smtClean="0">
              <a:solidFill>
                <a:schemeClr val="accent6">
                  <a:lumMod val="50000"/>
                </a:schemeClr>
              </a:solidFill>
              <a:latin typeface="+mn-ea"/>
            </a:endParaRPr>
          </a:p>
          <a:p>
            <a:pPr marL="925512" lvl="1" indent="-514350">
              <a:buFont typeface="+mj-lt"/>
              <a:buAutoNum type="arabicPeriod"/>
            </a:pPr>
            <a:r>
              <a:rPr lang="zh-CN" altLang="en-US" b="1" dirty="0" smtClean="0">
                <a:solidFill>
                  <a:schemeClr val="accent6">
                    <a:lumMod val="50000"/>
                  </a:schemeClr>
                </a:solidFill>
                <a:latin typeface="+mn-ea"/>
              </a:rPr>
              <a:t>训练</a:t>
            </a:r>
            <a:endParaRPr lang="en-US" altLang="zh-CN" b="1" dirty="0" smtClean="0">
              <a:solidFill>
                <a:schemeClr val="accent6">
                  <a:lumMod val="50000"/>
                </a:schemeClr>
              </a:solidFill>
              <a:latin typeface="+mn-ea"/>
            </a:endParaRPr>
          </a:p>
          <a:p>
            <a:pPr marL="1133475" lvl="2" indent="-457200">
              <a:buFont typeface="+mj-ea"/>
              <a:buAutoNum type="circleNumDbPlain"/>
            </a:pPr>
            <a:r>
              <a:rPr lang="zh-CN" altLang="en-US" sz="2200" dirty="0" smtClean="0">
                <a:solidFill>
                  <a:srgbClr val="002060"/>
                </a:solidFill>
                <a:latin typeface="+mn-ea"/>
              </a:rPr>
              <a:t>标记异常数据</a:t>
            </a:r>
            <a:r>
              <a:rPr lang="zh-CN" altLang="en-US" sz="2200" dirty="0">
                <a:solidFill>
                  <a:srgbClr val="002060"/>
                </a:solidFill>
                <a:latin typeface="+mn-ea"/>
              </a:rPr>
              <a:t>：</a:t>
            </a:r>
            <a:r>
              <a:rPr lang="en-US" altLang="zh-CN" sz="2200" dirty="0">
                <a:solidFill>
                  <a:srgbClr val="002060"/>
                </a:solidFill>
                <a:latin typeface="+mn-ea"/>
              </a:rPr>
              <a:t>IPFIX </a:t>
            </a:r>
            <a:r>
              <a:rPr lang="zh-CN" altLang="en-US" sz="2200" dirty="0">
                <a:solidFill>
                  <a:srgbClr val="002060"/>
                </a:solidFill>
                <a:latin typeface="+mn-ea"/>
              </a:rPr>
              <a:t>清华校园网流数据</a:t>
            </a:r>
            <a:endParaRPr lang="en-US" altLang="zh-CN" sz="2200" dirty="0">
              <a:solidFill>
                <a:srgbClr val="002060"/>
              </a:solidFill>
              <a:latin typeface="+mn-ea"/>
            </a:endParaRPr>
          </a:p>
          <a:p>
            <a:pPr marL="1133475" lvl="2" indent="-457200">
              <a:buFont typeface="+mj-ea"/>
              <a:buAutoNum type="circleNumDbPlain"/>
            </a:pPr>
            <a:r>
              <a:rPr lang="zh-CN" altLang="en-US" sz="2200" dirty="0">
                <a:solidFill>
                  <a:srgbClr val="002060"/>
                </a:solidFill>
                <a:latin typeface="+mn-ea"/>
              </a:rPr>
              <a:t>设定候选参数</a:t>
            </a:r>
            <a:endParaRPr lang="en-US" altLang="zh-CN" sz="2200" dirty="0">
              <a:solidFill>
                <a:srgbClr val="002060"/>
              </a:solidFill>
              <a:latin typeface="+mn-ea"/>
            </a:endParaRPr>
          </a:p>
          <a:p>
            <a:pPr marL="1436688" lvl="3" indent="-457200">
              <a:buFont typeface="+mj-lt"/>
              <a:buAutoNum type="alphaLcParenR"/>
            </a:pPr>
            <a:r>
              <a:rPr lang="zh-CN" altLang="en-US" sz="2000" dirty="0" smtClean="0">
                <a:solidFill>
                  <a:srgbClr val="002060"/>
                </a:solidFill>
                <a:latin typeface="+mn-ea"/>
              </a:rPr>
              <a:t>时间片长度</a:t>
            </a:r>
            <a:endParaRPr lang="en-US" altLang="zh-CN" sz="2000" dirty="0" smtClean="0">
              <a:solidFill>
                <a:srgbClr val="002060"/>
              </a:solidFill>
              <a:latin typeface="+mn-ea"/>
            </a:endParaRPr>
          </a:p>
          <a:p>
            <a:pPr marL="1436688" lvl="3" indent="-457200">
              <a:buFont typeface="+mj-lt"/>
              <a:buAutoNum type="alphaLcParenR"/>
            </a:pPr>
            <a:r>
              <a:rPr lang="el-GR" altLang="zh-CN" sz="2000" b="1" dirty="0" smtClean="0">
                <a:solidFill>
                  <a:srgbClr val="FF0000"/>
                </a:solidFill>
                <a:latin typeface="+mn-ea"/>
              </a:rPr>
              <a:t>α</a:t>
            </a:r>
            <a:r>
              <a:rPr lang="zh-CN" altLang="en-US" sz="2000" b="1" dirty="0" smtClean="0">
                <a:solidFill>
                  <a:srgbClr val="FF0000"/>
                </a:solidFill>
                <a:latin typeface="+mn-ea"/>
              </a:rPr>
              <a:t>、</a:t>
            </a:r>
            <a:r>
              <a:rPr lang="el-GR" altLang="zh-CN" sz="2000" b="1" dirty="0">
                <a:solidFill>
                  <a:srgbClr val="FF0000"/>
                </a:solidFill>
                <a:latin typeface="+mn-ea"/>
              </a:rPr>
              <a:t>β</a:t>
            </a:r>
            <a:endParaRPr lang="en-US" altLang="zh-CN" sz="2000" b="1" dirty="0">
              <a:solidFill>
                <a:srgbClr val="FF0000"/>
              </a:solidFill>
              <a:latin typeface="+mn-ea"/>
            </a:endParaRPr>
          </a:p>
          <a:p>
            <a:pPr marL="1436688" lvl="3" indent="-457200">
              <a:buFont typeface="+mj-lt"/>
              <a:buAutoNum type="alphaLcParenR"/>
            </a:pPr>
            <a:r>
              <a:rPr lang="zh-CN" altLang="en-US" sz="2000" dirty="0" smtClean="0">
                <a:solidFill>
                  <a:srgbClr val="002060"/>
                </a:solidFill>
                <a:latin typeface="+mn-ea"/>
              </a:rPr>
              <a:t>最大误报率</a:t>
            </a:r>
            <a:endParaRPr lang="en-US" altLang="zh-CN" sz="2000" dirty="0" smtClean="0">
              <a:solidFill>
                <a:srgbClr val="002060"/>
              </a:solidFill>
              <a:latin typeface="+mn-ea"/>
            </a:endParaRPr>
          </a:p>
          <a:p>
            <a:pPr marL="1436688" lvl="3" indent="-457200">
              <a:buFont typeface="+mj-lt"/>
              <a:buAutoNum type="alphaLcParenR"/>
            </a:pPr>
            <a:r>
              <a:rPr lang="zh-CN" altLang="en-US" sz="2000" dirty="0" smtClean="0">
                <a:solidFill>
                  <a:srgbClr val="002060"/>
                </a:solidFill>
                <a:latin typeface="+mn-ea"/>
              </a:rPr>
              <a:t>检测阈值</a:t>
            </a:r>
            <a:endParaRPr lang="en-US" altLang="zh-CN" sz="2000" dirty="0">
              <a:solidFill>
                <a:srgbClr val="002060"/>
              </a:solidFill>
              <a:latin typeface="+mn-ea"/>
            </a:endParaRPr>
          </a:p>
          <a:p>
            <a:pPr marL="1133475" lvl="2" indent="-457200">
              <a:buFont typeface="+mj-ea"/>
              <a:buAutoNum type="circleNumDbPlain"/>
            </a:pPr>
            <a:r>
              <a:rPr lang="zh-CN" altLang="en-US" sz="2200" dirty="0">
                <a:solidFill>
                  <a:srgbClr val="002060"/>
                </a:solidFill>
                <a:latin typeface="+mn-ea"/>
              </a:rPr>
              <a:t>自动训练</a:t>
            </a:r>
            <a:endParaRPr lang="en-US" altLang="zh-CN" sz="2200" dirty="0">
              <a:solidFill>
                <a:srgbClr val="002060"/>
              </a:solidFill>
              <a:latin typeface="+mn-ea"/>
            </a:endParaRPr>
          </a:p>
          <a:p>
            <a:pPr marL="1133475" lvl="2" indent="-457200">
              <a:buFont typeface="+mj-ea"/>
              <a:buAutoNum type="circleNumDbPlain"/>
            </a:pPr>
            <a:r>
              <a:rPr lang="zh-CN" altLang="en-US" sz="2200" dirty="0">
                <a:solidFill>
                  <a:srgbClr val="002060"/>
                </a:solidFill>
                <a:latin typeface="+mn-ea"/>
              </a:rPr>
              <a:t>选取最终检测</a:t>
            </a:r>
            <a:r>
              <a:rPr lang="zh-CN" altLang="en-US" sz="2200" dirty="0" smtClean="0">
                <a:solidFill>
                  <a:srgbClr val="002060"/>
                </a:solidFill>
                <a:latin typeface="+mn-ea"/>
              </a:rPr>
              <a:t>参数</a:t>
            </a:r>
            <a:endParaRPr lang="en-US" altLang="zh-CN" b="1" dirty="0" smtClean="0">
              <a:solidFill>
                <a:schemeClr val="accent6">
                  <a:lumMod val="50000"/>
                </a:schemeClr>
              </a:solidFill>
              <a:latin typeface="+mn-ea"/>
            </a:endParaRPr>
          </a:p>
          <a:p>
            <a:pPr marL="925512" lvl="1" indent="-514350">
              <a:buFont typeface="+mj-lt"/>
              <a:buAutoNum type="arabicPeriod"/>
            </a:pPr>
            <a:r>
              <a:rPr lang="zh-CN" altLang="en-US" b="1" dirty="0">
                <a:solidFill>
                  <a:schemeClr val="accent6">
                    <a:lumMod val="50000"/>
                  </a:schemeClr>
                </a:solidFill>
                <a:latin typeface="+mn-ea"/>
              </a:rPr>
              <a:t>检测</a:t>
            </a:r>
            <a:endParaRPr lang="en-US" altLang="zh-CN" b="1" dirty="0" smtClean="0">
              <a:solidFill>
                <a:schemeClr val="accent6">
                  <a:lumMod val="50000"/>
                </a:schemeClr>
              </a:solidFill>
              <a:latin typeface="+mn-ea"/>
            </a:endParaRPr>
          </a:p>
          <a:p>
            <a:pPr marL="171450" lvl="1">
              <a:spcBef>
                <a:spcPts val="750"/>
              </a:spcBef>
            </a:pPr>
            <a:endParaRPr lang="en-US" altLang="zh-CN" sz="2100" dirty="0"/>
          </a:p>
          <a:p>
            <a:pPr marL="342900" lvl="1" indent="0">
              <a:buNone/>
            </a:pPr>
            <a:endParaRPr lang="en-US" altLang="zh-CN" sz="2100" dirty="0"/>
          </a:p>
        </p:txBody>
      </p:sp>
    </p:spTree>
    <p:extLst>
      <p:ext uri="{BB962C8B-B14F-4D97-AF65-F5344CB8AC3E}">
        <p14:creationId xmlns:p14="http://schemas.microsoft.com/office/powerpoint/2010/main" val="29317945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sz="quarter" idx="13"/>
          </p:nvPr>
        </p:nvSpPr>
        <p:spPr>
          <a:xfrm>
            <a:off x="685330" y="1939876"/>
            <a:ext cx="7772870" cy="3809415"/>
          </a:xfrm>
        </p:spPr>
        <p:txBody>
          <a:bodyPr/>
          <a:lstStyle/>
          <a:p>
            <a:r>
              <a:rPr lang="zh-CN" altLang="en-US" b="1" dirty="0" smtClean="0">
                <a:solidFill>
                  <a:schemeClr val="accent6">
                    <a:lumMod val="50000"/>
                  </a:schemeClr>
                </a:solidFill>
                <a:latin typeface="+mn-ea"/>
              </a:rPr>
              <a:t>具体评估场景</a:t>
            </a:r>
            <a:endParaRPr lang="en-US" altLang="zh-CN" sz="2800" dirty="0"/>
          </a:p>
          <a:p>
            <a:pPr marL="1217613" lvl="2" indent="-514350">
              <a:buFont typeface="+mj-lt"/>
              <a:buAutoNum type="arabicPeriod"/>
            </a:pPr>
            <a:r>
              <a:rPr lang="zh-CN" altLang="en-US" sz="2600" dirty="0"/>
              <a:t>注入异常</a:t>
            </a:r>
            <a:endParaRPr lang="en-US" altLang="zh-CN" sz="2600" dirty="0"/>
          </a:p>
          <a:p>
            <a:pPr marL="1436688" lvl="3" indent="-457200">
              <a:buFont typeface="+mj-ea"/>
              <a:buAutoNum type="circleNumDbPlain"/>
            </a:pPr>
            <a:r>
              <a:rPr lang="zh-CN" altLang="en-US" dirty="0"/>
              <a:t>不同流数</a:t>
            </a:r>
            <a:endParaRPr lang="en-US" altLang="zh-CN" dirty="0"/>
          </a:p>
          <a:p>
            <a:pPr marL="1436688" lvl="3" indent="-457200">
              <a:buFont typeface="+mj-ea"/>
              <a:buAutoNum type="circleNumDbPlain"/>
            </a:pPr>
            <a:r>
              <a:rPr lang="zh-CN" altLang="en-US" dirty="0"/>
              <a:t>不同攻击规模</a:t>
            </a:r>
            <a:endParaRPr lang="en-US" altLang="zh-CN" dirty="0"/>
          </a:p>
          <a:p>
            <a:pPr marL="1436688" lvl="3" indent="-457200">
              <a:buFont typeface="+mj-ea"/>
              <a:buAutoNum type="circleNumDbPlain"/>
            </a:pPr>
            <a:r>
              <a:rPr lang="zh-CN" altLang="en-US" dirty="0"/>
              <a:t>混合攻击</a:t>
            </a:r>
            <a:endParaRPr lang="en-US" altLang="zh-CN" dirty="0"/>
          </a:p>
          <a:p>
            <a:pPr marL="1217613" lvl="2" indent="-514350">
              <a:buFont typeface="+mj-ea"/>
              <a:buAutoNum type="arabicPeriod"/>
            </a:pPr>
            <a:r>
              <a:rPr lang="zh-CN" altLang="en-US" sz="2600" dirty="0"/>
              <a:t>清华校园网实际流量检测</a:t>
            </a:r>
            <a:endParaRPr lang="en-US" altLang="zh-CN" sz="2600" dirty="0"/>
          </a:p>
        </p:txBody>
      </p:sp>
      <p:sp>
        <p:nvSpPr>
          <p:cNvPr id="4" name="灯片编号占位符 3"/>
          <p:cNvSpPr>
            <a:spLocks noGrp="1"/>
          </p:cNvSpPr>
          <p:nvPr>
            <p:ph type="sldNum" sz="quarter" idx="12"/>
          </p:nvPr>
        </p:nvSpPr>
        <p:spPr/>
        <p:txBody>
          <a:bodyPr/>
          <a:lstStyle/>
          <a:p>
            <a:pPr>
              <a:defRPr/>
            </a:pPr>
            <a:fld id="{4835006B-0B31-4265-A69A-FA2D6D8DC7DE}" type="slidenum">
              <a:rPr lang="zh-CN" altLang="en-US"/>
              <a:pPr>
                <a:defRPr/>
              </a:pPr>
              <a:t>81</a:t>
            </a:fld>
            <a:endParaRPr lang="zh-CN" altLang="en-US"/>
          </a:p>
        </p:txBody>
      </p:sp>
      <p:sp>
        <p:nvSpPr>
          <p:cNvPr id="6" name="标题 8"/>
          <p:cNvSpPr>
            <a:spLocks noGrp="1"/>
          </p:cNvSpPr>
          <p:nvPr>
            <p:ph type="title"/>
          </p:nvPr>
        </p:nvSpPr>
        <p:spPr>
          <a:xfrm>
            <a:off x="0" y="620688"/>
            <a:ext cx="9144000" cy="1066800"/>
          </a:xfrm>
        </p:spPr>
        <p:txBody>
          <a:bodyPr/>
          <a:lstStyle/>
          <a:p>
            <a:pPr algn="ctr"/>
            <a:r>
              <a:rPr lang="zh-CN" altLang="en-US" b="1" dirty="0" smtClean="0">
                <a:solidFill>
                  <a:schemeClr val="accent6">
                    <a:lumMod val="50000"/>
                  </a:schemeClr>
                </a:solidFill>
              </a:rPr>
              <a:t>基于</a:t>
            </a:r>
            <a:r>
              <a:rPr lang="en-US" altLang="zh-CN" b="1" dirty="0" smtClean="0">
                <a:solidFill>
                  <a:schemeClr val="accent6">
                    <a:lumMod val="50000"/>
                  </a:schemeClr>
                </a:solidFill>
              </a:rPr>
              <a:t>APE</a:t>
            </a:r>
            <a:r>
              <a:rPr lang="zh-CN" altLang="en-US" b="1" dirty="0" smtClean="0">
                <a:solidFill>
                  <a:schemeClr val="accent6">
                    <a:lumMod val="50000"/>
                  </a:schemeClr>
                </a:solidFill>
              </a:rPr>
              <a:t>的流量</a:t>
            </a:r>
            <a:r>
              <a:rPr lang="zh-CN" altLang="en-US" b="1" dirty="0">
                <a:solidFill>
                  <a:schemeClr val="accent6">
                    <a:lumMod val="50000"/>
                  </a:schemeClr>
                </a:solidFill>
              </a:rPr>
              <a:t>异常</a:t>
            </a:r>
            <a:r>
              <a:rPr lang="zh-CN" altLang="en-US" b="1" dirty="0" smtClean="0">
                <a:solidFill>
                  <a:schemeClr val="accent6">
                    <a:lumMod val="50000"/>
                  </a:schemeClr>
                </a:solidFill>
              </a:rPr>
              <a:t>检测方法评估</a:t>
            </a:r>
            <a:endParaRPr lang="zh-CN" altLang="en-US" b="1" dirty="0">
              <a:solidFill>
                <a:schemeClr val="accent6">
                  <a:lumMod val="50000"/>
                </a:schemeClr>
              </a:solidFill>
            </a:endParaRPr>
          </a:p>
        </p:txBody>
      </p:sp>
    </p:spTree>
    <p:extLst>
      <p:ext uri="{BB962C8B-B14F-4D97-AF65-F5344CB8AC3E}">
        <p14:creationId xmlns:p14="http://schemas.microsoft.com/office/powerpoint/2010/main" val="33828739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sz="quarter" idx="13"/>
          </p:nvPr>
        </p:nvSpPr>
        <p:spPr>
          <a:xfrm>
            <a:off x="578324" y="1422825"/>
            <a:ext cx="7886700" cy="459581"/>
          </a:xfrm>
        </p:spPr>
        <p:txBody>
          <a:bodyPr>
            <a:noAutofit/>
          </a:bodyPr>
          <a:lstStyle/>
          <a:p>
            <a:pPr marL="623887" indent="-514350">
              <a:buFont typeface="+mj-ea"/>
              <a:buAutoNum type="circleNumDbPlain"/>
            </a:pPr>
            <a:r>
              <a:rPr lang="zh-CN" altLang="en-US" b="1" dirty="0">
                <a:solidFill>
                  <a:schemeClr val="accent6">
                    <a:lumMod val="50000"/>
                  </a:schemeClr>
                </a:solidFill>
                <a:latin typeface="+mn-ea"/>
              </a:rPr>
              <a:t>注入异常</a:t>
            </a:r>
            <a:r>
              <a:rPr lang="en-US" altLang="zh-CN" b="1" dirty="0">
                <a:solidFill>
                  <a:schemeClr val="accent6">
                    <a:lumMod val="50000"/>
                  </a:schemeClr>
                </a:solidFill>
                <a:latin typeface="+mn-ea"/>
              </a:rPr>
              <a:t>——</a:t>
            </a:r>
            <a:r>
              <a:rPr lang="zh-CN" altLang="en-US" b="1" dirty="0">
                <a:solidFill>
                  <a:schemeClr val="accent6">
                    <a:lumMod val="50000"/>
                  </a:schemeClr>
                </a:solidFill>
                <a:latin typeface="+mn-ea"/>
              </a:rPr>
              <a:t>不同流数（时间片大小）</a:t>
            </a:r>
            <a:endParaRPr lang="en-US" altLang="zh-CN" b="1" dirty="0">
              <a:solidFill>
                <a:schemeClr val="accent6">
                  <a:lumMod val="50000"/>
                </a:schemeClr>
              </a:solidFill>
              <a:latin typeface="+mn-ea"/>
            </a:endParaRPr>
          </a:p>
        </p:txBody>
      </p:sp>
      <p:sp>
        <p:nvSpPr>
          <p:cNvPr id="9" name="文本框 8"/>
          <p:cNvSpPr txBox="1"/>
          <p:nvPr/>
        </p:nvSpPr>
        <p:spPr>
          <a:xfrm>
            <a:off x="1166818" y="5842780"/>
            <a:ext cx="6709711" cy="923330"/>
          </a:xfrm>
          <a:prstGeom prst="rect">
            <a:avLst/>
          </a:prstGeom>
          <a:noFill/>
        </p:spPr>
        <p:txBody>
          <a:bodyPr wrap="square" rtlCol="0">
            <a:spAutoFit/>
          </a:bodyPr>
          <a:lstStyle/>
          <a:p>
            <a:r>
              <a:rPr lang="zh-CN" altLang="en-US" b="1" dirty="0"/>
              <a:t>结论</a:t>
            </a:r>
            <a:r>
              <a:rPr lang="zh-CN" altLang="en-US" b="1" dirty="0" smtClean="0"/>
              <a:t>：</a:t>
            </a:r>
            <a:endParaRPr lang="en-US" altLang="zh-CN" b="1" dirty="0" smtClean="0"/>
          </a:p>
          <a:p>
            <a:r>
              <a:rPr lang="en-US" altLang="zh-CN" dirty="0" smtClean="0">
                <a:solidFill>
                  <a:srgbClr val="002060"/>
                </a:solidFill>
              </a:rPr>
              <a:t>1</a:t>
            </a:r>
            <a:r>
              <a:rPr lang="zh-CN" altLang="en-US" dirty="0">
                <a:solidFill>
                  <a:srgbClr val="002060"/>
                </a:solidFill>
              </a:rPr>
              <a:t>、时间间隔越小</a:t>
            </a:r>
            <a:r>
              <a:rPr lang="en-US" altLang="zh-CN" dirty="0">
                <a:solidFill>
                  <a:srgbClr val="002060"/>
                </a:solidFill>
                <a:sym typeface="Wingdings" panose="05000000000000000000" pitchFamily="2" charset="2"/>
              </a:rPr>
              <a:t></a:t>
            </a:r>
            <a:r>
              <a:rPr lang="zh-CN" altLang="en-US" dirty="0">
                <a:solidFill>
                  <a:srgbClr val="002060"/>
                </a:solidFill>
              </a:rPr>
              <a:t>样本空间越小</a:t>
            </a:r>
            <a:r>
              <a:rPr lang="en-US" altLang="zh-CN" dirty="0">
                <a:solidFill>
                  <a:srgbClr val="002060"/>
                </a:solidFill>
                <a:sym typeface="Wingdings" panose="05000000000000000000" pitchFamily="2" charset="2"/>
              </a:rPr>
              <a:t></a:t>
            </a:r>
            <a:r>
              <a:rPr lang="zh-CN" altLang="en-US" dirty="0">
                <a:solidFill>
                  <a:srgbClr val="002060"/>
                </a:solidFill>
              </a:rPr>
              <a:t>越易于检测同样规模的异常</a:t>
            </a:r>
            <a:endParaRPr lang="en-US" altLang="zh-CN" dirty="0">
              <a:solidFill>
                <a:srgbClr val="002060"/>
              </a:solidFill>
            </a:endParaRPr>
          </a:p>
          <a:p>
            <a:r>
              <a:rPr lang="en-US" altLang="zh-CN" dirty="0"/>
              <a:t>2</a:t>
            </a:r>
            <a:r>
              <a:rPr lang="zh-CN" altLang="en-US" dirty="0"/>
              <a:t>、</a:t>
            </a:r>
            <a:r>
              <a:rPr lang="en-US" altLang="zh-CN" dirty="0"/>
              <a:t>APSE</a:t>
            </a:r>
            <a:r>
              <a:rPr lang="zh-CN" altLang="en-US" dirty="0"/>
              <a:t>优于</a:t>
            </a:r>
            <a:r>
              <a:rPr lang="en-US" altLang="zh-CN" dirty="0"/>
              <a:t>Shannon</a:t>
            </a:r>
            <a:r>
              <a:rPr lang="zh-CN" altLang="en-US" dirty="0"/>
              <a:t>熵</a:t>
            </a:r>
          </a:p>
        </p:txBody>
      </p:sp>
      <p:grpSp>
        <p:nvGrpSpPr>
          <p:cNvPr id="6" name="组合 5"/>
          <p:cNvGrpSpPr/>
          <p:nvPr/>
        </p:nvGrpSpPr>
        <p:grpSpPr>
          <a:xfrm>
            <a:off x="747673" y="1921777"/>
            <a:ext cx="7712759" cy="4003761"/>
            <a:chOff x="607465" y="1921777"/>
            <a:chExt cx="7712759" cy="4003761"/>
          </a:xfrm>
        </p:grpSpPr>
        <p:grpSp>
          <p:nvGrpSpPr>
            <p:cNvPr id="2" name="组合 1"/>
            <p:cNvGrpSpPr/>
            <p:nvPr/>
          </p:nvGrpSpPr>
          <p:grpSpPr>
            <a:xfrm>
              <a:off x="940660" y="1921777"/>
              <a:ext cx="7162028" cy="4003761"/>
              <a:chOff x="40104" y="2060915"/>
              <a:chExt cx="9549371" cy="5338348"/>
            </a:xfrm>
          </p:grpSpPr>
          <p:graphicFrame>
            <p:nvGraphicFramePr>
              <p:cNvPr id="14" name="图表 13"/>
              <p:cNvGraphicFramePr>
                <a:graphicFrameLocks/>
              </p:cNvGraphicFramePr>
              <p:nvPr>
                <p:extLst>
                  <p:ext uri="{D42A27DB-BD31-4B8C-83A1-F6EECF244321}">
                    <p14:modId xmlns:p14="http://schemas.microsoft.com/office/powerpoint/2010/main" val="2419837707"/>
                  </p:ext>
                </p:extLst>
              </p:nvPr>
            </p:nvGraphicFramePr>
            <p:xfrm>
              <a:off x="40104" y="2060915"/>
              <a:ext cx="4653818" cy="2533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14"/>
              <p:cNvGraphicFramePr>
                <a:graphicFrameLocks/>
              </p:cNvGraphicFramePr>
              <p:nvPr>
                <p:extLst>
                  <p:ext uri="{D42A27DB-BD31-4B8C-83A1-F6EECF244321}">
                    <p14:modId xmlns:p14="http://schemas.microsoft.com/office/powerpoint/2010/main" val="4259242272"/>
                  </p:ext>
                </p:extLst>
              </p:nvPr>
            </p:nvGraphicFramePr>
            <p:xfrm>
              <a:off x="40104" y="4594546"/>
              <a:ext cx="4653817" cy="28047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图表 15"/>
              <p:cNvGraphicFramePr>
                <a:graphicFrameLocks/>
              </p:cNvGraphicFramePr>
              <p:nvPr>
                <p:extLst>
                  <p:ext uri="{D42A27DB-BD31-4B8C-83A1-F6EECF244321}">
                    <p14:modId xmlns:p14="http://schemas.microsoft.com/office/powerpoint/2010/main" val="2011179833"/>
                  </p:ext>
                </p:extLst>
              </p:nvPr>
            </p:nvGraphicFramePr>
            <p:xfrm>
              <a:off x="4937760" y="2111790"/>
              <a:ext cx="4651715" cy="24827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图表 16"/>
              <p:cNvGraphicFramePr>
                <a:graphicFrameLocks/>
              </p:cNvGraphicFramePr>
              <p:nvPr>
                <p:extLst>
                  <p:ext uri="{D42A27DB-BD31-4B8C-83A1-F6EECF244321}">
                    <p14:modId xmlns:p14="http://schemas.microsoft.com/office/powerpoint/2010/main" val="3718624811"/>
                  </p:ext>
                </p:extLst>
              </p:nvPr>
            </p:nvGraphicFramePr>
            <p:xfrm>
              <a:off x="4937760" y="4594543"/>
              <a:ext cx="4651715" cy="2804720"/>
            </p:xfrm>
            <a:graphic>
              <a:graphicData uri="http://schemas.openxmlformats.org/drawingml/2006/chart">
                <c:chart xmlns:c="http://schemas.openxmlformats.org/drawingml/2006/chart" xmlns:r="http://schemas.openxmlformats.org/officeDocument/2006/relationships" r:id="rId6"/>
              </a:graphicData>
            </a:graphic>
          </p:graphicFrame>
        </p:grpSp>
        <p:sp>
          <p:nvSpPr>
            <p:cNvPr id="3" name="文本框 2"/>
            <p:cNvSpPr txBox="1"/>
            <p:nvPr/>
          </p:nvSpPr>
          <p:spPr>
            <a:xfrm flipH="1">
              <a:off x="607465" y="3360333"/>
              <a:ext cx="286147" cy="923330"/>
            </a:xfrm>
            <a:prstGeom prst="rect">
              <a:avLst/>
            </a:prstGeom>
            <a:noFill/>
          </p:spPr>
          <p:txBody>
            <a:bodyPr wrap="square" rtlCol="0">
              <a:spAutoFit/>
            </a:bodyPr>
            <a:lstStyle/>
            <a:p>
              <a:r>
                <a:rPr lang="zh-CN" altLang="en-US" b="1" dirty="0">
                  <a:solidFill>
                    <a:srgbClr val="FF0000"/>
                  </a:solidFill>
                </a:rPr>
                <a:t>香农熵</a:t>
              </a:r>
            </a:p>
          </p:txBody>
        </p:sp>
        <p:sp>
          <p:nvSpPr>
            <p:cNvPr id="13" name="文本框 12"/>
            <p:cNvSpPr txBox="1"/>
            <p:nvPr/>
          </p:nvSpPr>
          <p:spPr>
            <a:xfrm>
              <a:off x="7965892" y="3221835"/>
              <a:ext cx="354332" cy="1200329"/>
            </a:xfrm>
            <a:prstGeom prst="rect">
              <a:avLst/>
            </a:prstGeom>
            <a:noFill/>
          </p:spPr>
          <p:txBody>
            <a:bodyPr wrap="square" rtlCol="0">
              <a:spAutoFit/>
            </a:bodyPr>
            <a:lstStyle/>
            <a:p>
              <a:r>
                <a:rPr lang="en-US" altLang="zh-CN" b="1" dirty="0">
                  <a:solidFill>
                    <a:srgbClr val="FF0000"/>
                  </a:solidFill>
                </a:rPr>
                <a:t>APSE</a:t>
              </a:r>
            </a:p>
          </p:txBody>
        </p:sp>
        <p:cxnSp>
          <p:nvCxnSpPr>
            <p:cNvPr id="5" name="直接连接符 4"/>
            <p:cNvCxnSpPr/>
            <p:nvPr/>
          </p:nvCxnSpPr>
          <p:spPr>
            <a:xfrm>
              <a:off x="4521674" y="2418183"/>
              <a:ext cx="0" cy="323948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191432" y="3821998"/>
              <a:ext cx="6653769" cy="0"/>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1917" y="2251896"/>
              <a:ext cx="338295" cy="923330"/>
            </a:xfrm>
            <a:prstGeom prst="rect">
              <a:avLst/>
            </a:prstGeom>
            <a:noFill/>
          </p:spPr>
          <p:txBody>
            <a:bodyPr wrap="square" rtlCol="0">
              <a:spAutoFit/>
            </a:bodyPr>
            <a:lstStyle/>
            <a:p>
              <a:r>
                <a:rPr lang="zh-CN" altLang="en-US" dirty="0"/>
                <a:t>漏报率</a:t>
              </a:r>
            </a:p>
          </p:txBody>
        </p:sp>
        <p:sp>
          <p:nvSpPr>
            <p:cNvPr id="20" name="文本框 19"/>
            <p:cNvSpPr txBox="1"/>
            <p:nvPr/>
          </p:nvSpPr>
          <p:spPr>
            <a:xfrm flipH="1">
              <a:off x="607465" y="4412103"/>
              <a:ext cx="321966" cy="923330"/>
            </a:xfrm>
            <a:prstGeom prst="rect">
              <a:avLst/>
            </a:prstGeom>
            <a:noFill/>
          </p:spPr>
          <p:txBody>
            <a:bodyPr wrap="square" rtlCol="0">
              <a:spAutoFit/>
            </a:bodyPr>
            <a:lstStyle/>
            <a:p>
              <a:r>
                <a:rPr lang="zh-CN" altLang="en-US" dirty="0"/>
                <a:t>误报率</a:t>
              </a:r>
            </a:p>
          </p:txBody>
        </p:sp>
      </p:grpSp>
      <p:sp>
        <p:nvSpPr>
          <p:cNvPr id="21" name="标题 8"/>
          <p:cNvSpPr txBox="1">
            <a:spLocks/>
          </p:cNvSpPr>
          <p:nvPr/>
        </p:nvSpPr>
        <p:spPr bwMode="auto">
          <a:xfrm>
            <a:off x="0" y="405745"/>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基于</a:t>
            </a:r>
            <a:r>
              <a:rPr lang="en-US" altLang="zh-CN" b="1" dirty="0" smtClean="0">
                <a:solidFill>
                  <a:schemeClr val="accent6">
                    <a:lumMod val="50000"/>
                  </a:schemeClr>
                </a:solidFill>
              </a:rPr>
              <a:t>APE</a:t>
            </a:r>
            <a:r>
              <a:rPr lang="zh-CN" altLang="en-US" b="1" dirty="0" smtClean="0">
                <a:solidFill>
                  <a:schemeClr val="accent6">
                    <a:lumMod val="50000"/>
                  </a:schemeClr>
                </a:solidFill>
              </a:rPr>
              <a:t>的流量异常检测方法评估</a:t>
            </a:r>
            <a:endParaRPr lang="zh-CN" altLang="en-US" b="1" dirty="0">
              <a:solidFill>
                <a:schemeClr val="accent6">
                  <a:lumMod val="50000"/>
                </a:schemeClr>
              </a:solidFill>
            </a:endParaRPr>
          </a:p>
        </p:txBody>
      </p:sp>
    </p:spTree>
    <p:extLst>
      <p:ext uri="{BB962C8B-B14F-4D97-AF65-F5344CB8AC3E}">
        <p14:creationId xmlns:p14="http://schemas.microsoft.com/office/powerpoint/2010/main" val="41207273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表 13"/>
          <p:cNvGraphicFramePr>
            <a:graphicFrameLocks/>
          </p:cNvGraphicFramePr>
          <p:nvPr>
            <p:extLst>
              <p:ext uri="{D42A27DB-BD31-4B8C-83A1-F6EECF244321}">
                <p14:modId xmlns:p14="http://schemas.microsoft.com/office/powerpoint/2010/main" val="3796012619"/>
              </p:ext>
            </p:extLst>
          </p:nvPr>
        </p:nvGraphicFramePr>
        <p:xfrm>
          <a:off x="990304" y="1846872"/>
          <a:ext cx="3553013" cy="20113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14"/>
          <p:cNvGraphicFramePr>
            <a:graphicFrameLocks/>
          </p:cNvGraphicFramePr>
          <p:nvPr>
            <p:extLst>
              <p:ext uri="{D42A27DB-BD31-4B8C-83A1-F6EECF244321}">
                <p14:modId xmlns:p14="http://schemas.microsoft.com/office/powerpoint/2010/main" val="4143907606"/>
              </p:ext>
            </p:extLst>
          </p:nvPr>
        </p:nvGraphicFramePr>
        <p:xfrm>
          <a:off x="4644364" y="1916455"/>
          <a:ext cx="3468217" cy="19390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图表 15"/>
          <p:cNvGraphicFramePr>
            <a:graphicFrameLocks/>
          </p:cNvGraphicFramePr>
          <p:nvPr>
            <p:extLst>
              <p:ext uri="{D42A27DB-BD31-4B8C-83A1-F6EECF244321}">
                <p14:modId xmlns:p14="http://schemas.microsoft.com/office/powerpoint/2010/main" val="2392045968"/>
              </p:ext>
            </p:extLst>
          </p:nvPr>
        </p:nvGraphicFramePr>
        <p:xfrm>
          <a:off x="1003922" y="3856158"/>
          <a:ext cx="3570164" cy="19305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图表 16"/>
          <p:cNvGraphicFramePr>
            <a:graphicFrameLocks/>
          </p:cNvGraphicFramePr>
          <p:nvPr>
            <p:extLst>
              <p:ext uri="{D42A27DB-BD31-4B8C-83A1-F6EECF244321}">
                <p14:modId xmlns:p14="http://schemas.microsoft.com/office/powerpoint/2010/main" val="191884747"/>
              </p:ext>
            </p:extLst>
          </p:nvPr>
        </p:nvGraphicFramePr>
        <p:xfrm>
          <a:off x="4667099" y="3831991"/>
          <a:ext cx="3692021" cy="1954749"/>
        </p:xfrm>
        <a:graphic>
          <a:graphicData uri="http://schemas.openxmlformats.org/drawingml/2006/chart">
            <c:chart xmlns:c="http://schemas.openxmlformats.org/drawingml/2006/chart" xmlns:r="http://schemas.openxmlformats.org/officeDocument/2006/relationships" r:id="rId6"/>
          </a:graphicData>
        </a:graphic>
      </p:graphicFrame>
      <p:sp>
        <p:nvSpPr>
          <p:cNvPr id="11" name="内容占位符 2"/>
          <p:cNvSpPr>
            <a:spLocks noGrp="1"/>
          </p:cNvSpPr>
          <p:nvPr>
            <p:ph sz="quarter" idx="13"/>
          </p:nvPr>
        </p:nvSpPr>
        <p:spPr>
          <a:xfrm>
            <a:off x="628650" y="1365117"/>
            <a:ext cx="7886700" cy="459581"/>
          </a:xfrm>
        </p:spPr>
        <p:txBody>
          <a:bodyPr>
            <a:noAutofit/>
          </a:bodyPr>
          <a:lstStyle/>
          <a:p>
            <a:pPr marL="566737" indent="-457200">
              <a:buFont typeface="+mj-ea"/>
              <a:buAutoNum type="circleNumDbPlain" startAt="2"/>
            </a:pPr>
            <a:r>
              <a:rPr lang="zh-CN" altLang="en-US" b="1" dirty="0" smtClean="0">
                <a:solidFill>
                  <a:schemeClr val="accent6">
                    <a:lumMod val="50000"/>
                  </a:schemeClr>
                </a:solidFill>
              </a:rPr>
              <a:t>注入异常</a:t>
            </a:r>
            <a:r>
              <a:rPr lang="en-US" altLang="zh-CN" b="1" dirty="0">
                <a:solidFill>
                  <a:schemeClr val="accent6">
                    <a:lumMod val="50000"/>
                  </a:schemeClr>
                </a:solidFill>
              </a:rPr>
              <a:t>——</a:t>
            </a:r>
            <a:r>
              <a:rPr lang="zh-CN" altLang="en-US" b="1" dirty="0" smtClean="0">
                <a:solidFill>
                  <a:schemeClr val="accent6">
                    <a:lumMod val="50000"/>
                  </a:schemeClr>
                </a:solidFill>
              </a:rPr>
              <a:t>不同</a:t>
            </a:r>
            <a:r>
              <a:rPr lang="zh-CN" altLang="en-US" b="1" dirty="0">
                <a:solidFill>
                  <a:schemeClr val="accent6">
                    <a:lumMod val="50000"/>
                  </a:schemeClr>
                </a:solidFill>
              </a:rPr>
              <a:t>攻击规模</a:t>
            </a:r>
            <a:endParaRPr lang="en-US" altLang="zh-CN" b="1" dirty="0">
              <a:solidFill>
                <a:schemeClr val="accent6">
                  <a:lumMod val="50000"/>
                </a:schemeClr>
              </a:solidFill>
            </a:endParaRPr>
          </a:p>
        </p:txBody>
      </p:sp>
      <p:sp>
        <p:nvSpPr>
          <p:cNvPr id="12" name="文本框 11"/>
          <p:cNvSpPr txBox="1"/>
          <p:nvPr/>
        </p:nvSpPr>
        <p:spPr>
          <a:xfrm>
            <a:off x="2769922" y="5748471"/>
            <a:ext cx="3604156" cy="1015663"/>
          </a:xfrm>
          <a:prstGeom prst="rect">
            <a:avLst/>
          </a:prstGeom>
          <a:noFill/>
        </p:spPr>
        <p:txBody>
          <a:bodyPr wrap="square" rtlCol="0">
            <a:spAutoFit/>
          </a:bodyPr>
          <a:lstStyle/>
          <a:p>
            <a:r>
              <a:rPr lang="zh-CN" altLang="en-US" sz="2000" b="1" dirty="0">
                <a:solidFill>
                  <a:schemeClr val="accent6">
                    <a:lumMod val="50000"/>
                  </a:schemeClr>
                </a:solidFill>
              </a:rPr>
              <a:t>结论</a:t>
            </a:r>
            <a:r>
              <a:rPr lang="zh-CN" altLang="en-US" sz="2000" b="1" dirty="0" smtClean="0">
                <a:solidFill>
                  <a:schemeClr val="accent6">
                    <a:lumMod val="50000"/>
                  </a:schemeClr>
                </a:solidFill>
              </a:rPr>
              <a:t>：</a:t>
            </a:r>
            <a:endParaRPr lang="en-US" altLang="zh-CN" sz="2000" b="1" dirty="0">
              <a:solidFill>
                <a:schemeClr val="accent6">
                  <a:lumMod val="50000"/>
                </a:schemeClr>
              </a:solidFill>
            </a:endParaRPr>
          </a:p>
          <a:p>
            <a:r>
              <a:rPr lang="en-US" altLang="zh-CN" sz="2000" b="1" dirty="0">
                <a:solidFill>
                  <a:schemeClr val="accent6">
                    <a:lumMod val="50000"/>
                  </a:schemeClr>
                </a:solidFill>
              </a:rPr>
              <a:t>1</a:t>
            </a:r>
            <a:r>
              <a:rPr lang="zh-CN" altLang="en-US" sz="2000" b="1" dirty="0">
                <a:solidFill>
                  <a:schemeClr val="accent6">
                    <a:lumMod val="50000"/>
                  </a:schemeClr>
                </a:solidFill>
              </a:rPr>
              <a:t>、攻击规模越大越容易检测</a:t>
            </a:r>
            <a:endParaRPr lang="en-US" altLang="zh-CN" sz="2000" b="1" dirty="0">
              <a:solidFill>
                <a:schemeClr val="accent6">
                  <a:lumMod val="50000"/>
                </a:schemeClr>
              </a:solidFill>
            </a:endParaRPr>
          </a:p>
          <a:p>
            <a:r>
              <a:rPr lang="en-US" altLang="zh-CN" sz="2000" b="1" dirty="0">
                <a:solidFill>
                  <a:schemeClr val="accent6">
                    <a:lumMod val="50000"/>
                  </a:schemeClr>
                </a:solidFill>
              </a:rPr>
              <a:t>2</a:t>
            </a:r>
            <a:r>
              <a:rPr lang="zh-CN" altLang="en-US" sz="2000" b="1" dirty="0">
                <a:solidFill>
                  <a:schemeClr val="accent6">
                    <a:lumMod val="50000"/>
                  </a:schemeClr>
                </a:solidFill>
              </a:rPr>
              <a:t>、</a:t>
            </a:r>
            <a:r>
              <a:rPr lang="en-US" altLang="zh-CN" sz="2000" b="1" dirty="0">
                <a:solidFill>
                  <a:schemeClr val="accent6">
                    <a:lumMod val="50000"/>
                  </a:schemeClr>
                </a:solidFill>
              </a:rPr>
              <a:t>APSE</a:t>
            </a:r>
            <a:r>
              <a:rPr lang="zh-CN" altLang="en-US" sz="2000" b="1" dirty="0">
                <a:solidFill>
                  <a:schemeClr val="accent6">
                    <a:lumMod val="50000"/>
                  </a:schemeClr>
                </a:solidFill>
              </a:rPr>
              <a:t>优于</a:t>
            </a:r>
            <a:r>
              <a:rPr lang="en-US" altLang="zh-CN" sz="2000" b="1" dirty="0">
                <a:solidFill>
                  <a:schemeClr val="accent6">
                    <a:lumMod val="50000"/>
                  </a:schemeClr>
                </a:solidFill>
              </a:rPr>
              <a:t>Shannon</a:t>
            </a:r>
            <a:endParaRPr lang="zh-CN" altLang="en-US" sz="2000" b="1" dirty="0">
              <a:solidFill>
                <a:schemeClr val="accent6">
                  <a:lumMod val="50000"/>
                </a:schemeClr>
              </a:solidFill>
            </a:endParaRPr>
          </a:p>
        </p:txBody>
      </p:sp>
      <p:sp>
        <p:nvSpPr>
          <p:cNvPr id="9" name="文本框 8"/>
          <p:cNvSpPr txBox="1"/>
          <p:nvPr/>
        </p:nvSpPr>
        <p:spPr>
          <a:xfrm flipH="1">
            <a:off x="611560" y="3394493"/>
            <a:ext cx="515225" cy="923330"/>
          </a:xfrm>
          <a:prstGeom prst="rect">
            <a:avLst/>
          </a:prstGeom>
          <a:noFill/>
        </p:spPr>
        <p:txBody>
          <a:bodyPr wrap="square" rtlCol="0">
            <a:spAutoFit/>
          </a:bodyPr>
          <a:lstStyle/>
          <a:p>
            <a:r>
              <a:rPr lang="zh-CN" altLang="en-US" b="1" dirty="0">
                <a:solidFill>
                  <a:srgbClr val="FF0000"/>
                </a:solidFill>
              </a:rPr>
              <a:t>香农熵</a:t>
            </a:r>
          </a:p>
        </p:txBody>
      </p:sp>
      <p:sp>
        <p:nvSpPr>
          <p:cNvPr id="13" name="文本框 12"/>
          <p:cNvSpPr txBox="1"/>
          <p:nvPr/>
        </p:nvSpPr>
        <p:spPr>
          <a:xfrm>
            <a:off x="8184677" y="3182507"/>
            <a:ext cx="354332" cy="1200329"/>
          </a:xfrm>
          <a:prstGeom prst="rect">
            <a:avLst/>
          </a:prstGeom>
          <a:noFill/>
        </p:spPr>
        <p:txBody>
          <a:bodyPr wrap="square" rtlCol="0">
            <a:spAutoFit/>
          </a:bodyPr>
          <a:lstStyle/>
          <a:p>
            <a:r>
              <a:rPr lang="en-US" altLang="zh-CN" b="1" dirty="0">
                <a:solidFill>
                  <a:srgbClr val="FF0000"/>
                </a:solidFill>
              </a:rPr>
              <a:t>APSE</a:t>
            </a:r>
          </a:p>
        </p:txBody>
      </p:sp>
      <p:sp>
        <p:nvSpPr>
          <p:cNvPr id="18" name="文本框 17"/>
          <p:cNvSpPr txBox="1"/>
          <p:nvPr/>
        </p:nvSpPr>
        <p:spPr>
          <a:xfrm>
            <a:off x="630997" y="2357677"/>
            <a:ext cx="476689" cy="923330"/>
          </a:xfrm>
          <a:prstGeom prst="rect">
            <a:avLst/>
          </a:prstGeom>
          <a:noFill/>
        </p:spPr>
        <p:txBody>
          <a:bodyPr wrap="square" rtlCol="0">
            <a:spAutoFit/>
          </a:bodyPr>
          <a:lstStyle/>
          <a:p>
            <a:r>
              <a:rPr lang="zh-CN" altLang="en-US" dirty="0">
                <a:solidFill>
                  <a:schemeClr val="accent6">
                    <a:lumMod val="50000"/>
                  </a:schemeClr>
                </a:solidFill>
              </a:rPr>
              <a:t>漏报率</a:t>
            </a:r>
          </a:p>
        </p:txBody>
      </p:sp>
      <p:sp>
        <p:nvSpPr>
          <p:cNvPr id="19" name="文本框 18"/>
          <p:cNvSpPr txBox="1"/>
          <p:nvPr/>
        </p:nvSpPr>
        <p:spPr>
          <a:xfrm>
            <a:off x="634881" y="4478126"/>
            <a:ext cx="260665" cy="923330"/>
          </a:xfrm>
          <a:prstGeom prst="rect">
            <a:avLst/>
          </a:prstGeom>
          <a:noFill/>
        </p:spPr>
        <p:txBody>
          <a:bodyPr wrap="square" rtlCol="0">
            <a:spAutoFit/>
          </a:bodyPr>
          <a:lstStyle/>
          <a:p>
            <a:r>
              <a:rPr lang="zh-CN" altLang="en-US" dirty="0">
                <a:solidFill>
                  <a:schemeClr val="accent6">
                    <a:lumMod val="50000"/>
                  </a:schemeClr>
                </a:solidFill>
              </a:rPr>
              <a:t>误报率</a:t>
            </a:r>
          </a:p>
        </p:txBody>
      </p:sp>
      <p:cxnSp>
        <p:nvCxnSpPr>
          <p:cNvPr id="20" name="直接连接符 19"/>
          <p:cNvCxnSpPr/>
          <p:nvPr/>
        </p:nvCxnSpPr>
        <p:spPr>
          <a:xfrm>
            <a:off x="4646181" y="2325469"/>
            <a:ext cx="0" cy="323948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1126785" y="3855465"/>
            <a:ext cx="6954460" cy="1370"/>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3" name="标题 8"/>
          <p:cNvSpPr txBox="1">
            <a:spLocks/>
          </p:cNvSpPr>
          <p:nvPr/>
        </p:nvSpPr>
        <p:spPr bwMode="auto">
          <a:xfrm>
            <a:off x="0" y="405745"/>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基于</a:t>
            </a:r>
            <a:r>
              <a:rPr lang="en-US" altLang="zh-CN" b="1" dirty="0" smtClean="0">
                <a:solidFill>
                  <a:schemeClr val="accent6">
                    <a:lumMod val="50000"/>
                  </a:schemeClr>
                </a:solidFill>
              </a:rPr>
              <a:t>APE</a:t>
            </a:r>
            <a:r>
              <a:rPr lang="zh-CN" altLang="en-US" b="1" dirty="0" smtClean="0">
                <a:solidFill>
                  <a:schemeClr val="accent6">
                    <a:lumMod val="50000"/>
                  </a:schemeClr>
                </a:solidFill>
              </a:rPr>
              <a:t>的流量异常检测方法评估</a:t>
            </a:r>
            <a:endParaRPr lang="zh-CN" altLang="en-US" b="1" dirty="0">
              <a:solidFill>
                <a:schemeClr val="accent6">
                  <a:lumMod val="50000"/>
                </a:schemeClr>
              </a:solidFill>
            </a:endParaRPr>
          </a:p>
        </p:txBody>
      </p:sp>
    </p:spTree>
    <p:extLst>
      <p:ext uri="{BB962C8B-B14F-4D97-AF65-F5344CB8AC3E}">
        <p14:creationId xmlns:p14="http://schemas.microsoft.com/office/powerpoint/2010/main" val="30124973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sz="quarter" idx="13"/>
          </p:nvPr>
        </p:nvSpPr>
        <p:spPr>
          <a:xfrm>
            <a:off x="628650" y="1629523"/>
            <a:ext cx="7886700" cy="912300"/>
          </a:xfrm>
        </p:spPr>
        <p:txBody>
          <a:bodyPr>
            <a:noAutofit/>
          </a:bodyPr>
          <a:lstStyle/>
          <a:p>
            <a:pPr marL="566737" indent="-457200">
              <a:buFont typeface="+mj-ea"/>
              <a:buAutoNum type="circleNumDbPlain" startAt="3"/>
            </a:pPr>
            <a:r>
              <a:rPr lang="zh-CN" altLang="en-US" b="1" dirty="0" smtClean="0">
                <a:solidFill>
                  <a:schemeClr val="accent6">
                    <a:lumMod val="50000"/>
                  </a:schemeClr>
                </a:solidFill>
                <a:latin typeface="+mn-ea"/>
              </a:rPr>
              <a:t>注入异常</a:t>
            </a:r>
            <a:r>
              <a:rPr lang="en-US" altLang="zh-CN" b="1" dirty="0" smtClean="0">
                <a:solidFill>
                  <a:schemeClr val="accent6">
                    <a:lumMod val="50000"/>
                  </a:schemeClr>
                </a:solidFill>
                <a:latin typeface="+mn-ea"/>
              </a:rPr>
              <a:t>——</a:t>
            </a:r>
            <a:r>
              <a:rPr lang="zh-CN" altLang="en-US" b="1" dirty="0" smtClean="0">
                <a:solidFill>
                  <a:schemeClr val="accent6">
                    <a:lumMod val="50000"/>
                  </a:schemeClr>
                </a:solidFill>
                <a:latin typeface="+mn-ea"/>
              </a:rPr>
              <a:t>混合</a:t>
            </a:r>
            <a:r>
              <a:rPr lang="zh-CN" altLang="en-US" b="1" dirty="0">
                <a:solidFill>
                  <a:schemeClr val="accent6">
                    <a:lumMod val="50000"/>
                  </a:schemeClr>
                </a:solidFill>
                <a:latin typeface="+mn-ea"/>
              </a:rPr>
              <a:t>攻击</a:t>
            </a:r>
            <a:endParaRPr lang="en-US" altLang="zh-CN" b="1" dirty="0">
              <a:solidFill>
                <a:schemeClr val="accent6">
                  <a:lumMod val="50000"/>
                </a:schemeClr>
              </a:solidFill>
              <a:latin typeface="+mn-ea"/>
            </a:endParaRPr>
          </a:p>
          <a:p>
            <a:pPr lvl="1"/>
            <a:r>
              <a:rPr lang="en-US" altLang="zh-CN" sz="2400" dirty="0" smtClean="0"/>
              <a:t>10000 </a:t>
            </a:r>
            <a:r>
              <a:rPr lang="en-US" altLang="zh-CN" sz="2400" dirty="0" err="1"/>
              <a:t>DDoS</a:t>
            </a:r>
            <a:r>
              <a:rPr lang="en-US" altLang="zh-CN" sz="2400" dirty="0"/>
              <a:t> + </a:t>
            </a:r>
            <a:r>
              <a:rPr lang="en-US" altLang="zh-CN" sz="2400" dirty="0" err="1"/>
              <a:t>DRDoS</a:t>
            </a:r>
            <a:endParaRPr lang="en-US" altLang="zh-CN" sz="2400" b="1" dirty="0"/>
          </a:p>
          <a:p>
            <a:endParaRPr lang="en-US" altLang="zh-CN" b="1" dirty="0"/>
          </a:p>
        </p:txBody>
      </p:sp>
      <p:sp>
        <p:nvSpPr>
          <p:cNvPr id="4" name="灯片编号占位符 3"/>
          <p:cNvSpPr>
            <a:spLocks noGrp="1"/>
          </p:cNvSpPr>
          <p:nvPr>
            <p:ph type="sldNum" sz="quarter" idx="12"/>
          </p:nvPr>
        </p:nvSpPr>
        <p:spPr/>
        <p:txBody>
          <a:bodyPr/>
          <a:lstStyle/>
          <a:p>
            <a:pPr>
              <a:defRPr/>
            </a:pPr>
            <a:fld id="{4835006B-0B31-4265-A69A-FA2D6D8DC7DE}" type="slidenum">
              <a:rPr lang="zh-CN" altLang="en-US"/>
              <a:pPr>
                <a:defRPr/>
              </a:pPr>
              <a:t>84</a:t>
            </a:fld>
            <a:endParaRPr lang="zh-CN" altLang="en-US"/>
          </a:p>
        </p:txBody>
      </p:sp>
      <p:sp>
        <p:nvSpPr>
          <p:cNvPr id="14" name="文本框 13"/>
          <p:cNvSpPr txBox="1"/>
          <p:nvPr/>
        </p:nvSpPr>
        <p:spPr>
          <a:xfrm>
            <a:off x="2488874" y="5929607"/>
            <a:ext cx="4608512" cy="707886"/>
          </a:xfrm>
          <a:prstGeom prst="rect">
            <a:avLst/>
          </a:prstGeom>
          <a:noFill/>
        </p:spPr>
        <p:txBody>
          <a:bodyPr wrap="square" rtlCol="0">
            <a:spAutoFit/>
          </a:bodyPr>
          <a:lstStyle/>
          <a:p>
            <a:r>
              <a:rPr lang="zh-CN" altLang="en-US" sz="2000" b="1" dirty="0">
                <a:solidFill>
                  <a:schemeClr val="accent6">
                    <a:lumMod val="50000"/>
                  </a:schemeClr>
                </a:solidFill>
                <a:latin typeface="+mn-ea"/>
                <a:ea typeface="+mn-ea"/>
              </a:rPr>
              <a:t>攻击种类</a:t>
            </a:r>
            <a:r>
              <a:rPr lang="zh-CN" altLang="en-US" sz="2000" b="1" dirty="0" smtClean="0">
                <a:solidFill>
                  <a:schemeClr val="accent6">
                    <a:lumMod val="50000"/>
                  </a:schemeClr>
                </a:solidFill>
                <a:latin typeface="+mn-ea"/>
                <a:ea typeface="+mn-ea"/>
              </a:rPr>
              <a:t>：</a:t>
            </a:r>
            <a:r>
              <a:rPr lang="en-US" altLang="zh-CN" sz="2000" dirty="0" smtClean="0">
                <a:solidFill>
                  <a:schemeClr val="accent6">
                    <a:lumMod val="50000"/>
                  </a:schemeClr>
                </a:solidFill>
                <a:latin typeface="+mn-ea"/>
                <a:ea typeface="+mn-ea"/>
              </a:rPr>
              <a:t>10000 </a:t>
            </a:r>
            <a:r>
              <a:rPr lang="en-US" altLang="zh-CN" sz="2000" dirty="0" err="1">
                <a:solidFill>
                  <a:schemeClr val="accent6">
                    <a:lumMod val="50000"/>
                  </a:schemeClr>
                </a:solidFill>
                <a:latin typeface="+mn-ea"/>
                <a:ea typeface="+mn-ea"/>
              </a:rPr>
              <a:t>DDoS</a:t>
            </a:r>
            <a:r>
              <a:rPr lang="en-US" altLang="zh-CN" sz="2000" dirty="0">
                <a:solidFill>
                  <a:schemeClr val="accent6">
                    <a:lumMod val="50000"/>
                  </a:schemeClr>
                </a:solidFill>
                <a:latin typeface="+mn-ea"/>
                <a:ea typeface="+mn-ea"/>
              </a:rPr>
              <a:t> + </a:t>
            </a:r>
            <a:r>
              <a:rPr lang="en-US" altLang="zh-CN" sz="2000" dirty="0" err="1" smtClean="0">
                <a:solidFill>
                  <a:schemeClr val="accent6">
                    <a:lumMod val="50000"/>
                  </a:schemeClr>
                </a:solidFill>
                <a:latin typeface="+mn-ea"/>
                <a:ea typeface="+mn-ea"/>
              </a:rPr>
              <a:t>DRDoS</a:t>
            </a:r>
            <a:endParaRPr lang="en-US" altLang="zh-CN" sz="2000" dirty="0">
              <a:solidFill>
                <a:schemeClr val="accent6">
                  <a:lumMod val="50000"/>
                </a:schemeClr>
              </a:solidFill>
              <a:latin typeface="+mn-ea"/>
              <a:ea typeface="+mn-ea"/>
            </a:endParaRPr>
          </a:p>
          <a:p>
            <a:r>
              <a:rPr lang="zh-CN" altLang="en-US" sz="2000" b="1" dirty="0">
                <a:solidFill>
                  <a:schemeClr val="accent6">
                    <a:lumMod val="50000"/>
                  </a:schemeClr>
                </a:solidFill>
                <a:latin typeface="+mn-ea"/>
                <a:ea typeface="+mn-ea"/>
              </a:rPr>
              <a:t>结论</a:t>
            </a:r>
            <a:r>
              <a:rPr lang="zh-CN" altLang="en-US" sz="2000" b="1" dirty="0" smtClean="0">
                <a:solidFill>
                  <a:schemeClr val="accent6">
                    <a:lumMod val="50000"/>
                  </a:schemeClr>
                </a:solidFill>
                <a:latin typeface="+mn-ea"/>
                <a:ea typeface="+mn-ea"/>
              </a:rPr>
              <a:t>：</a:t>
            </a:r>
            <a:r>
              <a:rPr lang="en-US" altLang="zh-CN" sz="2000" b="1" dirty="0" smtClean="0">
                <a:solidFill>
                  <a:schemeClr val="accent6">
                    <a:lumMod val="50000"/>
                  </a:schemeClr>
                </a:solidFill>
                <a:latin typeface="+mn-ea"/>
                <a:ea typeface="+mn-ea"/>
              </a:rPr>
              <a:t>APSE</a:t>
            </a:r>
            <a:r>
              <a:rPr lang="zh-CN" altLang="en-US" sz="2000" b="1" dirty="0">
                <a:solidFill>
                  <a:schemeClr val="accent6">
                    <a:lumMod val="50000"/>
                  </a:schemeClr>
                </a:solidFill>
                <a:latin typeface="+mn-ea"/>
                <a:ea typeface="+mn-ea"/>
              </a:rPr>
              <a:t>明显优于</a:t>
            </a:r>
            <a:r>
              <a:rPr lang="en-US" altLang="zh-CN" sz="2000" b="1" dirty="0">
                <a:solidFill>
                  <a:schemeClr val="accent6">
                    <a:lumMod val="50000"/>
                  </a:schemeClr>
                </a:solidFill>
                <a:latin typeface="+mn-ea"/>
                <a:ea typeface="+mn-ea"/>
              </a:rPr>
              <a:t>Shannon</a:t>
            </a:r>
            <a:r>
              <a:rPr lang="zh-CN" altLang="en-US" sz="2000" b="1" dirty="0">
                <a:solidFill>
                  <a:schemeClr val="accent6">
                    <a:lumMod val="50000"/>
                  </a:schemeClr>
                </a:solidFill>
                <a:latin typeface="+mn-ea"/>
                <a:ea typeface="+mn-ea"/>
              </a:rPr>
              <a:t>熵</a:t>
            </a:r>
          </a:p>
        </p:txBody>
      </p:sp>
      <p:sp>
        <p:nvSpPr>
          <p:cNvPr id="9" name="标题 8"/>
          <p:cNvSpPr>
            <a:spLocks noGrp="1"/>
          </p:cNvSpPr>
          <p:nvPr>
            <p:ph type="title"/>
          </p:nvPr>
        </p:nvSpPr>
        <p:spPr>
          <a:xfrm>
            <a:off x="0" y="620688"/>
            <a:ext cx="9144000" cy="1066800"/>
          </a:xfrm>
        </p:spPr>
        <p:txBody>
          <a:bodyPr/>
          <a:lstStyle/>
          <a:p>
            <a:pPr algn="ctr"/>
            <a:r>
              <a:rPr lang="zh-CN" altLang="en-US" b="1" dirty="0" smtClean="0">
                <a:solidFill>
                  <a:schemeClr val="accent6">
                    <a:lumMod val="50000"/>
                  </a:schemeClr>
                </a:solidFill>
              </a:rPr>
              <a:t>基于</a:t>
            </a:r>
            <a:r>
              <a:rPr lang="en-US" altLang="zh-CN" b="1" dirty="0" smtClean="0">
                <a:solidFill>
                  <a:schemeClr val="accent6">
                    <a:lumMod val="50000"/>
                  </a:schemeClr>
                </a:solidFill>
              </a:rPr>
              <a:t>APE</a:t>
            </a:r>
            <a:r>
              <a:rPr lang="zh-CN" altLang="en-US" b="1" dirty="0" smtClean="0">
                <a:solidFill>
                  <a:schemeClr val="accent6">
                    <a:lumMod val="50000"/>
                  </a:schemeClr>
                </a:solidFill>
              </a:rPr>
              <a:t>的流量</a:t>
            </a:r>
            <a:r>
              <a:rPr lang="zh-CN" altLang="en-US" b="1" dirty="0">
                <a:solidFill>
                  <a:schemeClr val="accent6">
                    <a:lumMod val="50000"/>
                  </a:schemeClr>
                </a:solidFill>
              </a:rPr>
              <a:t>异常</a:t>
            </a:r>
            <a:r>
              <a:rPr lang="zh-CN" altLang="en-US" b="1" dirty="0" smtClean="0">
                <a:solidFill>
                  <a:schemeClr val="accent6">
                    <a:lumMod val="50000"/>
                  </a:schemeClr>
                </a:solidFill>
              </a:rPr>
              <a:t>检测方法评估</a:t>
            </a:r>
            <a:endParaRPr lang="zh-CN" altLang="en-US" b="1" dirty="0">
              <a:solidFill>
                <a:schemeClr val="accent6">
                  <a:lumMod val="50000"/>
                </a:schemeClr>
              </a:solidFill>
            </a:endParaRPr>
          </a:p>
        </p:txBody>
      </p:sp>
      <p:grpSp>
        <p:nvGrpSpPr>
          <p:cNvPr id="6" name="组合 5"/>
          <p:cNvGrpSpPr/>
          <p:nvPr/>
        </p:nvGrpSpPr>
        <p:grpSpPr>
          <a:xfrm>
            <a:off x="1259632" y="2676002"/>
            <a:ext cx="6562941" cy="2985246"/>
            <a:chOff x="1259632" y="2636913"/>
            <a:chExt cx="6562941" cy="2985246"/>
          </a:xfrm>
        </p:grpSpPr>
        <p:pic>
          <p:nvPicPr>
            <p:cNvPr id="2" name="图片 1"/>
            <p:cNvPicPr>
              <a:picLocks noChangeAspect="1"/>
            </p:cNvPicPr>
            <p:nvPr/>
          </p:nvPicPr>
          <p:blipFill>
            <a:blip r:embed="rId3"/>
            <a:stretch>
              <a:fillRect/>
            </a:stretch>
          </p:blipFill>
          <p:spPr>
            <a:xfrm>
              <a:off x="1259632" y="2636913"/>
              <a:ext cx="6562941" cy="2985246"/>
            </a:xfrm>
            <a:prstGeom prst="rect">
              <a:avLst/>
            </a:prstGeom>
          </p:spPr>
        </p:pic>
        <p:sp>
          <p:nvSpPr>
            <p:cNvPr id="5" name="矩形 4"/>
            <p:cNvSpPr/>
            <p:nvPr/>
          </p:nvSpPr>
          <p:spPr>
            <a:xfrm>
              <a:off x="7092280" y="3373452"/>
              <a:ext cx="504056" cy="224870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652120" y="3373452"/>
              <a:ext cx="504056" cy="224870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89074" y="3368095"/>
              <a:ext cx="504056" cy="224870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03848" y="3362739"/>
              <a:ext cx="504056" cy="224870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88360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835006B-0B31-4265-A69A-FA2D6D8DC7DE}" type="slidenum">
              <a:rPr lang="zh-CN" altLang="en-US"/>
              <a:pPr>
                <a:defRPr/>
              </a:pPr>
              <a:t>85</a:t>
            </a:fld>
            <a:endParaRPr lang="zh-CN" altLang="en-US"/>
          </a:p>
        </p:txBody>
      </p:sp>
      <p:pic>
        <p:nvPicPr>
          <p:cNvPr id="7" name="图片 6"/>
          <p:cNvPicPr>
            <a:picLocks noChangeAspect="1"/>
          </p:cNvPicPr>
          <p:nvPr/>
        </p:nvPicPr>
        <p:blipFill>
          <a:blip r:embed="rId3"/>
          <a:stretch>
            <a:fillRect/>
          </a:stretch>
        </p:blipFill>
        <p:spPr>
          <a:xfrm>
            <a:off x="1710927" y="3933056"/>
            <a:ext cx="5722144" cy="971550"/>
          </a:xfrm>
          <a:prstGeom prst="rect">
            <a:avLst/>
          </a:prstGeom>
        </p:spPr>
      </p:pic>
      <p:sp>
        <p:nvSpPr>
          <p:cNvPr id="11" name="内容占位符 2"/>
          <p:cNvSpPr txBox="1">
            <a:spLocks/>
          </p:cNvSpPr>
          <p:nvPr/>
        </p:nvSpPr>
        <p:spPr>
          <a:xfrm>
            <a:off x="628650" y="2320106"/>
            <a:ext cx="7886700" cy="56245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a:solidFill>
                  <a:schemeClr val="accent6">
                    <a:lumMod val="50000"/>
                  </a:schemeClr>
                </a:solidFill>
              </a:rPr>
              <a:t>校园网实际流量</a:t>
            </a:r>
            <a:r>
              <a:rPr lang="zh-CN" altLang="en-US" sz="2400" b="1" dirty="0" smtClean="0">
                <a:solidFill>
                  <a:schemeClr val="accent6">
                    <a:lumMod val="50000"/>
                  </a:schemeClr>
                </a:solidFill>
              </a:rPr>
              <a:t>检测</a:t>
            </a:r>
            <a:endParaRPr lang="en-US" altLang="zh-CN" sz="2400" b="1" dirty="0">
              <a:solidFill>
                <a:schemeClr val="accent6">
                  <a:lumMod val="50000"/>
                </a:schemeClr>
              </a:solidFill>
            </a:endParaRPr>
          </a:p>
        </p:txBody>
      </p:sp>
      <p:sp>
        <p:nvSpPr>
          <p:cNvPr id="12" name="文本框 11"/>
          <p:cNvSpPr txBox="1"/>
          <p:nvPr/>
        </p:nvSpPr>
        <p:spPr>
          <a:xfrm>
            <a:off x="2692312" y="5373216"/>
            <a:ext cx="3759375" cy="400110"/>
          </a:xfrm>
          <a:prstGeom prst="rect">
            <a:avLst/>
          </a:prstGeom>
          <a:noFill/>
        </p:spPr>
        <p:txBody>
          <a:bodyPr wrap="square" rtlCol="0">
            <a:spAutoFit/>
          </a:bodyPr>
          <a:lstStyle/>
          <a:p>
            <a:r>
              <a:rPr lang="zh-CN" altLang="en-US" sz="2000" b="1" dirty="0">
                <a:solidFill>
                  <a:schemeClr val="accent6">
                    <a:lumMod val="50000"/>
                  </a:schemeClr>
                </a:solidFill>
                <a:latin typeface="+mn-ea"/>
                <a:ea typeface="+mn-ea"/>
              </a:rPr>
              <a:t>结论：</a:t>
            </a:r>
            <a:r>
              <a:rPr lang="en-US" altLang="zh-CN" sz="2000" b="1" dirty="0">
                <a:solidFill>
                  <a:schemeClr val="accent6">
                    <a:lumMod val="50000"/>
                  </a:schemeClr>
                </a:solidFill>
                <a:latin typeface="+mn-ea"/>
                <a:ea typeface="+mn-ea"/>
              </a:rPr>
              <a:t>APSE</a:t>
            </a:r>
            <a:r>
              <a:rPr lang="zh-CN" altLang="en-US" sz="2000" b="1" dirty="0">
                <a:solidFill>
                  <a:schemeClr val="accent6">
                    <a:lumMod val="50000"/>
                  </a:schemeClr>
                </a:solidFill>
                <a:latin typeface="+mn-ea"/>
                <a:ea typeface="+mn-ea"/>
              </a:rPr>
              <a:t>优于</a:t>
            </a:r>
            <a:r>
              <a:rPr lang="en-US" altLang="zh-CN" sz="2000" b="1" dirty="0">
                <a:solidFill>
                  <a:schemeClr val="accent6">
                    <a:lumMod val="50000"/>
                  </a:schemeClr>
                </a:solidFill>
                <a:latin typeface="+mn-ea"/>
                <a:ea typeface="+mn-ea"/>
              </a:rPr>
              <a:t>Shannon</a:t>
            </a:r>
            <a:r>
              <a:rPr lang="zh-CN" altLang="en-US" sz="2000" b="1" dirty="0">
                <a:solidFill>
                  <a:schemeClr val="accent6">
                    <a:lumMod val="50000"/>
                  </a:schemeClr>
                </a:solidFill>
                <a:latin typeface="+mn-ea"/>
                <a:ea typeface="+mn-ea"/>
              </a:rPr>
              <a:t>熵</a:t>
            </a:r>
          </a:p>
        </p:txBody>
      </p:sp>
      <p:sp>
        <p:nvSpPr>
          <p:cNvPr id="9" name="标题 8"/>
          <p:cNvSpPr>
            <a:spLocks noGrp="1"/>
          </p:cNvSpPr>
          <p:nvPr>
            <p:ph type="title"/>
          </p:nvPr>
        </p:nvSpPr>
        <p:spPr>
          <a:xfrm>
            <a:off x="0" y="620688"/>
            <a:ext cx="9144000" cy="1066800"/>
          </a:xfrm>
        </p:spPr>
        <p:txBody>
          <a:bodyPr/>
          <a:lstStyle/>
          <a:p>
            <a:pPr algn="ctr"/>
            <a:r>
              <a:rPr lang="zh-CN" altLang="en-US" b="1" dirty="0" smtClean="0">
                <a:solidFill>
                  <a:schemeClr val="accent6">
                    <a:lumMod val="50000"/>
                  </a:schemeClr>
                </a:solidFill>
              </a:rPr>
              <a:t>基于</a:t>
            </a:r>
            <a:r>
              <a:rPr lang="en-US" altLang="zh-CN" b="1" dirty="0" smtClean="0">
                <a:solidFill>
                  <a:schemeClr val="accent6">
                    <a:lumMod val="50000"/>
                  </a:schemeClr>
                </a:solidFill>
              </a:rPr>
              <a:t>APE</a:t>
            </a:r>
            <a:r>
              <a:rPr lang="zh-CN" altLang="en-US" b="1" dirty="0" smtClean="0">
                <a:solidFill>
                  <a:schemeClr val="accent6">
                    <a:lumMod val="50000"/>
                  </a:schemeClr>
                </a:solidFill>
              </a:rPr>
              <a:t>的流量</a:t>
            </a:r>
            <a:r>
              <a:rPr lang="zh-CN" altLang="en-US" b="1" dirty="0">
                <a:solidFill>
                  <a:schemeClr val="accent6">
                    <a:lumMod val="50000"/>
                  </a:schemeClr>
                </a:solidFill>
              </a:rPr>
              <a:t>异常</a:t>
            </a:r>
            <a:r>
              <a:rPr lang="zh-CN" altLang="en-US" b="1" dirty="0" smtClean="0">
                <a:solidFill>
                  <a:schemeClr val="accent6">
                    <a:lumMod val="50000"/>
                  </a:schemeClr>
                </a:solidFill>
              </a:rPr>
              <a:t>检测方法评估</a:t>
            </a:r>
            <a:endParaRPr lang="zh-CN" altLang="en-US" b="1" dirty="0">
              <a:solidFill>
                <a:schemeClr val="accent6">
                  <a:lumMod val="50000"/>
                </a:schemeClr>
              </a:solidFill>
            </a:endParaRPr>
          </a:p>
        </p:txBody>
      </p:sp>
      <p:sp>
        <p:nvSpPr>
          <p:cNvPr id="3" name="文本框 2"/>
          <p:cNvSpPr txBox="1"/>
          <p:nvPr/>
        </p:nvSpPr>
        <p:spPr>
          <a:xfrm>
            <a:off x="971600" y="3223140"/>
            <a:ext cx="6842398" cy="369332"/>
          </a:xfrm>
          <a:prstGeom prst="rect">
            <a:avLst/>
          </a:prstGeom>
          <a:noFill/>
        </p:spPr>
        <p:txBody>
          <a:bodyPr wrap="square" rtlCol="0">
            <a:spAutoFit/>
          </a:bodyPr>
          <a:lstStyle/>
          <a:p>
            <a:r>
              <a:rPr lang="zh-CN" altLang="en-US" dirty="0" smtClean="0"/>
              <a:t>数据集：清华校园网</a:t>
            </a:r>
            <a:r>
              <a:rPr lang="en-US" altLang="zh-CN" dirty="0" smtClean="0"/>
              <a:t>2014-12-10 </a:t>
            </a:r>
            <a:r>
              <a:rPr lang="en-US" altLang="zh-CN" dirty="0"/>
              <a:t>2:00:00 to </a:t>
            </a:r>
            <a:r>
              <a:rPr lang="en-US" altLang="zh-CN" dirty="0" smtClean="0"/>
              <a:t>2014-12-11 10:00:00</a:t>
            </a:r>
            <a:r>
              <a:rPr lang="zh-CN" altLang="en-US" dirty="0" smtClean="0"/>
              <a:t>数据</a:t>
            </a:r>
            <a:endParaRPr lang="zh-CN" altLang="en-US" dirty="0"/>
          </a:p>
        </p:txBody>
      </p:sp>
    </p:spTree>
    <p:extLst>
      <p:ext uri="{BB962C8B-B14F-4D97-AF65-F5344CB8AC3E}">
        <p14:creationId xmlns:p14="http://schemas.microsoft.com/office/powerpoint/2010/main" val="18527815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67544" y="589331"/>
            <a:ext cx="8229600" cy="1066800"/>
          </a:xfrm>
        </p:spPr>
        <p:txBody>
          <a:bodyPr/>
          <a:lstStyle/>
          <a:p>
            <a:pPr algn="ctr"/>
            <a:r>
              <a:rPr lang="zh-CN" altLang="en-US" b="1" dirty="0">
                <a:solidFill>
                  <a:schemeClr val="accent6">
                    <a:lumMod val="50000"/>
                  </a:schemeClr>
                </a:solidFill>
              </a:rPr>
              <a:t>六</a:t>
            </a:r>
            <a:r>
              <a:rPr lang="zh-CN" altLang="en-US" b="1" dirty="0" smtClean="0">
                <a:solidFill>
                  <a:schemeClr val="accent6">
                    <a:lumMod val="50000"/>
                  </a:schemeClr>
                </a:solidFill>
              </a:rPr>
              <a:t>、</a:t>
            </a:r>
            <a:r>
              <a:rPr lang="en-US" altLang="zh-CN" b="1" dirty="0" smtClean="0">
                <a:solidFill>
                  <a:schemeClr val="accent6">
                    <a:lumMod val="50000"/>
                  </a:schemeClr>
                </a:solidFill>
              </a:rPr>
              <a:t>EFFIP</a:t>
            </a:r>
            <a:r>
              <a:rPr lang="zh-CN" altLang="en-US" b="1" dirty="0" smtClean="0">
                <a:solidFill>
                  <a:schemeClr val="accent6">
                    <a:lumMod val="50000"/>
                  </a:schemeClr>
                </a:solidFill>
              </a:rPr>
              <a:t>及其</a:t>
            </a:r>
            <a:r>
              <a:rPr lang="zh-CN" altLang="en-US" b="1" dirty="0">
                <a:solidFill>
                  <a:schemeClr val="accent6">
                    <a:lumMod val="50000"/>
                  </a:schemeClr>
                </a:solidFill>
              </a:rPr>
              <a:t>流量异常检测方法</a:t>
            </a:r>
          </a:p>
        </p:txBody>
      </p:sp>
      <p:grpSp>
        <p:nvGrpSpPr>
          <p:cNvPr id="45" name="组合 44"/>
          <p:cNvGrpSpPr/>
          <p:nvPr/>
        </p:nvGrpSpPr>
        <p:grpSpPr>
          <a:xfrm>
            <a:off x="909936" y="2060848"/>
            <a:ext cx="7344816" cy="3960440"/>
            <a:chOff x="1519308" y="2268455"/>
            <a:chExt cx="8584812" cy="4190636"/>
          </a:xfrm>
        </p:grpSpPr>
        <p:sp>
          <p:nvSpPr>
            <p:cNvPr id="46" name="矩形 45"/>
            <p:cNvSpPr/>
            <p:nvPr/>
          </p:nvSpPr>
          <p:spPr>
            <a:xfrm>
              <a:off x="2926080" y="2954633"/>
              <a:ext cx="880513"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srgbClr val="002060"/>
                  </a:solidFill>
                </a:rPr>
                <a:t>基于分布式计算的</a:t>
              </a:r>
              <a:r>
                <a:rPr lang="zh-CN" altLang="en-US" sz="1500" dirty="0">
                  <a:solidFill>
                    <a:srgbClr val="002060"/>
                  </a:solidFill>
                </a:rPr>
                <a:t>网络流量异常检测</a:t>
              </a:r>
              <a:r>
                <a:rPr lang="zh-CN" altLang="en-US" sz="1500" b="1" dirty="0">
                  <a:solidFill>
                    <a:srgbClr val="C00000"/>
                  </a:solidFill>
                </a:rPr>
                <a:t>模型</a:t>
              </a:r>
            </a:p>
          </p:txBody>
        </p:sp>
        <p:sp>
          <p:nvSpPr>
            <p:cNvPr id="47" name="矩形 46"/>
            <p:cNvSpPr/>
            <p:nvPr/>
          </p:nvSpPr>
          <p:spPr>
            <a:xfrm>
              <a:off x="9254035" y="2954633"/>
              <a:ext cx="850085"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基于分布式计算的网络流量异常检测</a:t>
              </a:r>
              <a:r>
                <a:rPr lang="zh-CN" altLang="en-US" sz="1500" b="1" dirty="0">
                  <a:solidFill>
                    <a:srgbClr val="C00000"/>
                  </a:solidFill>
                </a:rPr>
                <a:t>系统</a:t>
              </a:r>
              <a:endParaRPr lang="zh-CN" altLang="en-US" sz="1500" dirty="0">
                <a:solidFill>
                  <a:srgbClr val="C00000"/>
                </a:solidFill>
              </a:endParaRPr>
            </a:p>
          </p:txBody>
        </p:sp>
        <p:cxnSp>
          <p:nvCxnSpPr>
            <p:cNvPr id="48" name="直接箭头连接符 47"/>
            <p:cNvCxnSpPr>
              <a:stCxn id="46" idx="3"/>
              <a:endCxn id="62" idx="1"/>
            </p:cNvCxnSpPr>
            <p:nvPr/>
          </p:nvCxnSpPr>
          <p:spPr>
            <a:xfrm flipV="1">
              <a:off x="3806593" y="3169115"/>
              <a:ext cx="1681094"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6" idx="3"/>
              <a:endCxn id="63" idx="1"/>
            </p:cNvCxnSpPr>
            <p:nvPr/>
          </p:nvCxnSpPr>
          <p:spPr>
            <a:xfrm flipV="1">
              <a:off x="3806593" y="4178196"/>
              <a:ext cx="1681092"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6" idx="3"/>
              <a:endCxn id="59" idx="1"/>
            </p:cNvCxnSpPr>
            <p:nvPr/>
          </p:nvCxnSpPr>
          <p:spPr>
            <a:xfrm>
              <a:off x="3806593" y="4549097"/>
              <a:ext cx="1681092"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2" idx="3"/>
              <a:endCxn id="47" idx="1"/>
            </p:cNvCxnSpPr>
            <p:nvPr/>
          </p:nvCxnSpPr>
          <p:spPr>
            <a:xfrm>
              <a:off x="7457079" y="3169115"/>
              <a:ext cx="1796956" cy="13799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3" idx="3"/>
              <a:endCxn id="47" idx="1"/>
            </p:cNvCxnSpPr>
            <p:nvPr/>
          </p:nvCxnSpPr>
          <p:spPr>
            <a:xfrm>
              <a:off x="7457079" y="4178196"/>
              <a:ext cx="1796956" cy="3709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9" idx="3"/>
              <a:endCxn id="47" idx="1"/>
            </p:cNvCxnSpPr>
            <p:nvPr/>
          </p:nvCxnSpPr>
          <p:spPr>
            <a:xfrm flipV="1">
              <a:off x="7457079" y="4549097"/>
              <a:ext cx="1796956" cy="131005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6" idx="2"/>
              <a:endCxn id="47" idx="2"/>
            </p:cNvCxnSpPr>
            <p:nvPr/>
          </p:nvCxnSpPr>
          <p:spPr>
            <a:xfrm rot="16200000" flipH="1">
              <a:off x="6522707" y="2987190"/>
              <a:ext cx="12700" cy="6312741"/>
            </a:xfrm>
            <a:prstGeom prst="bentConnector3">
              <a:avLst>
                <a:gd name="adj1" fmla="val 360000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334000" y="2268455"/>
              <a:ext cx="2270760" cy="2478769"/>
              <a:chOff x="5013960" y="2063523"/>
              <a:chExt cx="2270760" cy="2478769"/>
            </a:xfrm>
          </p:grpSpPr>
          <p:sp>
            <p:nvSpPr>
              <p:cNvPr id="62" name="矩形 61"/>
              <p:cNvSpPr/>
              <p:nvPr/>
            </p:nvSpPr>
            <p:spPr>
              <a:xfrm>
                <a:off x="5167647" y="2566821"/>
                <a:ext cx="1969392" cy="79472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DTE</a:t>
                </a:r>
                <a:r>
                  <a:rPr lang="zh-CN" altLang="en-US" sz="1500" dirty="0">
                    <a:solidFill>
                      <a:schemeClr val="tx1"/>
                    </a:solidFill>
                  </a:rPr>
                  <a:t>及其流量</a:t>
                </a:r>
                <a:endParaRPr lang="en-US" altLang="zh-CN" sz="1500" dirty="0">
                  <a:solidFill>
                    <a:schemeClr val="tx1"/>
                  </a:solidFill>
                </a:endParaRPr>
              </a:p>
              <a:p>
                <a:pPr algn="ctr"/>
                <a:r>
                  <a:rPr lang="zh-CN" altLang="en-US" sz="1500" dirty="0">
                    <a:solidFill>
                      <a:schemeClr val="tx1"/>
                    </a:solidFill>
                  </a:rPr>
                  <a:t>异常检测方法</a:t>
                </a:r>
              </a:p>
            </p:txBody>
          </p:sp>
          <p:sp>
            <p:nvSpPr>
              <p:cNvPr id="63" name="矩形 62"/>
              <p:cNvSpPr/>
              <p:nvPr/>
            </p:nvSpPr>
            <p:spPr>
              <a:xfrm>
                <a:off x="5167645" y="3591862"/>
                <a:ext cx="1969394" cy="76280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rgbClr val="C00000"/>
                    </a:solidFill>
                  </a:rPr>
                  <a:t>APE</a:t>
                </a:r>
                <a:r>
                  <a:rPr lang="zh-CN" altLang="en-US" sz="1500" dirty="0">
                    <a:solidFill>
                      <a:schemeClr val="tx1"/>
                    </a:solidFill>
                  </a:rPr>
                  <a:t>及其流量异常检测方法</a:t>
                </a:r>
              </a:p>
            </p:txBody>
          </p:sp>
          <p:sp>
            <p:nvSpPr>
              <p:cNvPr id="64" name="文本框 63"/>
              <p:cNvSpPr txBox="1"/>
              <p:nvPr/>
            </p:nvSpPr>
            <p:spPr>
              <a:xfrm>
                <a:off x="5323479" y="2091638"/>
                <a:ext cx="1813560" cy="430887"/>
              </a:xfrm>
              <a:prstGeom prst="rect">
                <a:avLst/>
              </a:prstGeom>
              <a:noFill/>
            </p:spPr>
            <p:txBody>
              <a:bodyPr wrap="square" rtlCol="0">
                <a:spAutoFit/>
              </a:bodyPr>
              <a:lstStyle/>
              <a:p>
                <a:r>
                  <a:rPr lang="zh-CN" altLang="en-US" sz="1500" dirty="0">
                    <a:solidFill>
                      <a:srgbClr val="00B0F0"/>
                    </a:solidFill>
                  </a:rPr>
                  <a:t>基于熵的方法</a:t>
                </a:r>
              </a:p>
            </p:txBody>
          </p:sp>
          <p:sp>
            <p:nvSpPr>
              <p:cNvPr id="65" name="矩形 64"/>
              <p:cNvSpPr/>
              <p:nvPr/>
            </p:nvSpPr>
            <p:spPr>
              <a:xfrm>
                <a:off x="5013960" y="2063523"/>
                <a:ext cx="2270760" cy="2478769"/>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grpSp>
        <p:grpSp>
          <p:nvGrpSpPr>
            <p:cNvPr id="56" name="组合 55"/>
            <p:cNvGrpSpPr/>
            <p:nvPr/>
          </p:nvGrpSpPr>
          <p:grpSpPr>
            <a:xfrm>
              <a:off x="5326877" y="4930497"/>
              <a:ext cx="2404357" cy="1528594"/>
              <a:chOff x="5006837" y="4436005"/>
              <a:chExt cx="2404357" cy="1528594"/>
            </a:xfrm>
          </p:grpSpPr>
          <p:sp>
            <p:nvSpPr>
              <p:cNvPr id="59" name="矩形 58"/>
              <p:cNvSpPr/>
              <p:nvPr/>
            </p:nvSpPr>
            <p:spPr>
              <a:xfrm>
                <a:off x="5167645" y="4880411"/>
                <a:ext cx="1969394" cy="968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solidFill>
                      <a:srgbClr val="C00000"/>
                    </a:solidFill>
                  </a:rPr>
                  <a:t>EFFIP</a:t>
                </a:r>
                <a:r>
                  <a:rPr lang="zh-CN" altLang="en-US" sz="1500" dirty="0" smtClean="0">
                    <a:solidFill>
                      <a:schemeClr val="tx1"/>
                    </a:solidFill>
                  </a:rPr>
                  <a:t>及其</a:t>
                </a:r>
                <a:r>
                  <a:rPr lang="zh-CN" altLang="en-US" sz="1500" dirty="0">
                    <a:solidFill>
                      <a:schemeClr val="tx1"/>
                    </a:solidFill>
                  </a:rPr>
                  <a:t>流量异常检测和分类方法</a:t>
                </a:r>
                <a:r>
                  <a:rPr lang="en-US" altLang="zh-CN" sz="1500" b="1" dirty="0">
                    <a:solidFill>
                      <a:srgbClr val="C00000"/>
                    </a:solidFill>
                  </a:rPr>
                  <a:t>CEFF</a:t>
                </a:r>
                <a:endParaRPr lang="zh-CN" altLang="en-US" sz="1500" dirty="0">
                  <a:solidFill>
                    <a:schemeClr val="tx1"/>
                  </a:solidFill>
                </a:endParaRPr>
              </a:p>
            </p:txBody>
          </p:sp>
          <p:sp>
            <p:nvSpPr>
              <p:cNvPr id="60" name="文本框 59"/>
              <p:cNvSpPr txBox="1"/>
              <p:nvPr/>
            </p:nvSpPr>
            <p:spPr>
              <a:xfrm>
                <a:off x="5006837" y="4454527"/>
                <a:ext cx="2404357" cy="430887"/>
              </a:xfrm>
              <a:prstGeom prst="rect">
                <a:avLst/>
              </a:prstGeom>
              <a:noFill/>
            </p:spPr>
            <p:txBody>
              <a:bodyPr wrap="square" rtlCol="0">
                <a:spAutoFit/>
              </a:bodyPr>
              <a:lstStyle/>
              <a:p>
                <a:r>
                  <a:rPr lang="zh-CN" altLang="en-US" sz="1500" dirty="0">
                    <a:solidFill>
                      <a:srgbClr val="00B0F0"/>
                    </a:solidFill>
                  </a:rPr>
                  <a:t>基于频繁项的方法</a:t>
                </a:r>
              </a:p>
            </p:txBody>
          </p:sp>
          <p:sp>
            <p:nvSpPr>
              <p:cNvPr id="61" name="矩形 60"/>
              <p:cNvSpPr/>
              <p:nvPr/>
            </p:nvSpPr>
            <p:spPr>
              <a:xfrm>
                <a:off x="5025617" y="4436005"/>
                <a:ext cx="2270760" cy="152859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57" name="矩形 56"/>
            <p:cNvSpPr/>
            <p:nvPr/>
          </p:nvSpPr>
          <p:spPr>
            <a:xfrm>
              <a:off x="1519308" y="2965133"/>
              <a:ext cx="604881" cy="318892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rgbClr val="002060"/>
                  </a:solidFill>
                </a:rPr>
                <a:t>国内外研究</a:t>
              </a:r>
              <a:r>
                <a:rPr lang="zh-CN" altLang="en-US" sz="1500" dirty="0">
                  <a:solidFill>
                    <a:srgbClr val="C00000"/>
                  </a:solidFill>
                </a:rPr>
                <a:t>现状</a:t>
              </a:r>
            </a:p>
          </p:txBody>
        </p:sp>
        <p:cxnSp>
          <p:nvCxnSpPr>
            <p:cNvPr id="58" name="直接箭头连接符 57"/>
            <p:cNvCxnSpPr>
              <a:stCxn id="57" idx="3"/>
              <a:endCxn id="46" idx="1"/>
            </p:cNvCxnSpPr>
            <p:nvPr/>
          </p:nvCxnSpPr>
          <p:spPr>
            <a:xfrm flipV="1">
              <a:off x="2124189" y="4549097"/>
              <a:ext cx="801891" cy="1050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57514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有效流</a:t>
            </a:r>
            <a:r>
              <a:rPr lang="zh-CN" altLang="en-US" dirty="0" smtClean="0">
                <a:solidFill>
                  <a:schemeClr val="accent6">
                    <a:lumMod val="50000"/>
                  </a:schemeClr>
                </a:solidFill>
                <a:latin typeface="+mn-ea"/>
              </a:rPr>
              <a:t>特征实例对（</a:t>
            </a:r>
            <a:r>
              <a:rPr lang="en-US" altLang="zh-CN" dirty="0" smtClean="0">
                <a:solidFill>
                  <a:schemeClr val="accent6">
                    <a:lumMod val="50000"/>
                  </a:schemeClr>
                </a:solidFill>
                <a:latin typeface="+mn-ea"/>
              </a:rPr>
              <a:t>EFFIP</a:t>
            </a:r>
            <a:r>
              <a:rPr lang="zh-CN" altLang="en-US" dirty="0" smtClean="0">
                <a:solidFill>
                  <a:schemeClr val="accent6">
                    <a:lumMod val="50000"/>
                  </a:schemeClr>
                </a:solidFill>
                <a:latin typeface="+mn-ea"/>
              </a:rPr>
              <a:t>）</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smtClean="0">
                <a:solidFill>
                  <a:schemeClr val="accent6">
                    <a:lumMod val="50000"/>
                  </a:schemeClr>
                </a:solidFill>
                <a:latin typeface="+mn-ea"/>
              </a:rPr>
              <a:t>EFFIP</a:t>
            </a:r>
            <a:r>
              <a:rPr lang="zh-CN" altLang="en-US" dirty="0" smtClean="0">
                <a:solidFill>
                  <a:schemeClr val="accent6">
                    <a:lumMod val="50000"/>
                  </a:schemeClr>
                </a:solidFill>
                <a:latin typeface="+mn-ea"/>
              </a:rPr>
              <a:t>的</a:t>
            </a:r>
            <a:r>
              <a:rPr lang="zh-CN" altLang="en-US" dirty="0">
                <a:solidFill>
                  <a:schemeClr val="accent6">
                    <a:lumMod val="50000"/>
                  </a:schemeClr>
                </a:solidFill>
                <a:latin typeface="+mn-ea"/>
              </a:rPr>
              <a:t>异常检测和分类方法</a:t>
            </a:r>
            <a:r>
              <a:rPr lang="en-US" altLang="zh-CN" dirty="0">
                <a:solidFill>
                  <a:schemeClr val="accent6">
                    <a:lumMod val="50000"/>
                  </a:schemeClr>
                </a:solidFill>
                <a:latin typeface="+mn-ea"/>
              </a:rPr>
              <a:t>CEFF</a:t>
            </a:r>
          </a:p>
          <a:p>
            <a:pPr marL="623887" indent="-514350">
              <a:buFont typeface="+mj-lt"/>
              <a:buAutoNum type="arabicPeriod"/>
            </a:pPr>
            <a:r>
              <a:rPr lang="en-US" altLang="zh-CN" dirty="0">
                <a:solidFill>
                  <a:schemeClr val="accent6">
                    <a:lumMod val="50000"/>
                  </a:schemeClr>
                </a:solidFill>
                <a:latin typeface="+mn-ea"/>
              </a:rPr>
              <a:t>CEFF</a:t>
            </a: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Spark</a:t>
            </a:r>
            <a:r>
              <a:rPr lang="zh-CN" altLang="en-US" dirty="0">
                <a:solidFill>
                  <a:schemeClr val="accent6">
                    <a:lumMod val="50000"/>
                  </a:schemeClr>
                </a:solidFill>
                <a:latin typeface="+mn-ea"/>
              </a:rPr>
              <a:t>的实现</a:t>
            </a:r>
            <a:endParaRPr lang="en-US" altLang="zh-CN" dirty="0">
              <a:solidFill>
                <a:schemeClr val="accent6">
                  <a:lumMod val="50000"/>
                </a:schemeClr>
              </a:solidFill>
              <a:latin typeface="+mn-ea"/>
            </a:endParaRPr>
          </a:p>
          <a:p>
            <a:pPr marL="623887" indent="-514350">
              <a:buFont typeface="+mj-lt"/>
              <a:buAutoNum type="arabicPeriod"/>
            </a:pPr>
            <a:r>
              <a:rPr lang="en-US" altLang="zh-CN" dirty="0">
                <a:solidFill>
                  <a:schemeClr val="accent6">
                    <a:lumMod val="50000"/>
                  </a:schemeClr>
                </a:solidFill>
                <a:latin typeface="+mn-ea"/>
              </a:rPr>
              <a:t>CEFF</a:t>
            </a:r>
            <a:r>
              <a:rPr lang="zh-CN" altLang="en-US" dirty="0">
                <a:solidFill>
                  <a:schemeClr val="accent6">
                    <a:lumMod val="50000"/>
                  </a:schemeClr>
                </a:solidFill>
                <a:latin typeface="+mn-ea"/>
              </a:rPr>
              <a:t>方法评估</a:t>
            </a:r>
            <a:endParaRPr lang="en-US" altLang="zh-CN" dirty="0">
              <a:solidFill>
                <a:schemeClr val="accent6">
                  <a:lumMod val="50000"/>
                </a:schemeClr>
              </a:solidFill>
              <a:latin typeface="+mn-ea"/>
            </a:endParaRPr>
          </a:p>
        </p:txBody>
      </p:sp>
      <p:sp>
        <p:nvSpPr>
          <p:cNvPr id="4" name="文本框 3"/>
          <p:cNvSpPr txBox="1"/>
          <p:nvPr/>
        </p:nvSpPr>
        <p:spPr>
          <a:xfrm>
            <a:off x="2247256" y="5791200"/>
            <a:ext cx="4670176" cy="461665"/>
          </a:xfrm>
          <a:prstGeom prst="rect">
            <a:avLst/>
          </a:prstGeom>
          <a:noFill/>
        </p:spPr>
        <p:txBody>
          <a:bodyPr wrap="square" rtlCol="0">
            <a:spAutoFit/>
          </a:bodyPr>
          <a:lstStyle/>
          <a:p>
            <a:pPr marL="87312" indent="-255588" algn="ctr" eaLnBrk="0" hangingPunct="0">
              <a:spcBef>
                <a:spcPts val="300"/>
              </a:spcBef>
              <a:buClr>
                <a:srgbClr val="A04DA3"/>
              </a:buClr>
              <a:buFont typeface="Georgia" panose="02040502050405020303" pitchFamily="18" charset="0"/>
              <a:buChar char="•"/>
            </a:pPr>
            <a:r>
              <a:rPr lang="en-US" altLang="zh-CN" sz="2400" b="1" dirty="0">
                <a:solidFill>
                  <a:schemeClr val="bg1">
                    <a:lumMod val="50000"/>
                  </a:schemeClr>
                </a:solidFill>
                <a:latin typeface="+mn-lt"/>
                <a:ea typeface="+mn-ea"/>
              </a:rPr>
              <a:t>ISCC 2017   Full Paper </a:t>
            </a:r>
            <a:endParaRPr lang="zh-CN" altLang="en-US" sz="2400" b="1" dirty="0">
              <a:solidFill>
                <a:schemeClr val="bg1">
                  <a:lumMod val="50000"/>
                </a:schemeClr>
              </a:solidFill>
              <a:latin typeface="+mn-lt"/>
              <a:ea typeface="+mn-ea"/>
            </a:endParaRPr>
          </a:p>
        </p:txBody>
      </p:sp>
      <p:sp>
        <p:nvSpPr>
          <p:cNvPr id="6" name="标题 8"/>
          <p:cNvSpPr txBox="1">
            <a:spLocks/>
          </p:cNvSpPr>
          <p:nvPr/>
        </p:nvSpPr>
        <p:spPr bwMode="auto">
          <a:xfrm>
            <a:off x="467544" y="589331"/>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smtClean="0">
                <a:solidFill>
                  <a:schemeClr val="accent6">
                    <a:lumMod val="50000"/>
                  </a:schemeClr>
                </a:solidFill>
              </a:rPr>
              <a:t>六、</a:t>
            </a:r>
            <a:r>
              <a:rPr lang="en-US" altLang="zh-CN" b="1" smtClean="0">
                <a:solidFill>
                  <a:schemeClr val="accent6">
                    <a:lumMod val="50000"/>
                  </a:schemeClr>
                </a:solidFill>
              </a:rPr>
              <a:t>EFFIP</a:t>
            </a:r>
            <a:r>
              <a:rPr lang="zh-CN" altLang="en-US" b="1" smtClean="0">
                <a:solidFill>
                  <a:schemeClr val="accent6">
                    <a:lumMod val="50000"/>
                  </a:schemeClr>
                </a:solidFill>
              </a:rPr>
              <a:t>及其流量异常检测方法</a:t>
            </a:r>
            <a:endParaRPr lang="zh-CN" altLang="en-US" b="1" dirty="0">
              <a:solidFill>
                <a:schemeClr val="accent6">
                  <a:lumMod val="50000"/>
                </a:schemeClr>
              </a:solidFill>
            </a:endParaRPr>
          </a:p>
        </p:txBody>
      </p:sp>
    </p:spTree>
    <p:extLst>
      <p:ext uri="{BB962C8B-B14F-4D97-AF65-F5344CB8AC3E}">
        <p14:creationId xmlns:p14="http://schemas.microsoft.com/office/powerpoint/2010/main" val="14220644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r>
              <a:rPr lang="zh-CN" altLang="en-US" b="1" dirty="0" smtClean="0">
                <a:solidFill>
                  <a:schemeClr val="accent6">
                    <a:lumMod val="50000"/>
                  </a:schemeClr>
                </a:solidFill>
                <a:latin typeface="+mn-ea"/>
              </a:rPr>
              <a:t>研究</a:t>
            </a:r>
            <a:r>
              <a:rPr lang="zh-CN" altLang="en-US" b="1" dirty="0">
                <a:solidFill>
                  <a:schemeClr val="accent6">
                    <a:lumMod val="50000"/>
                  </a:schemeClr>
                </a:solidFill>
                <a:latin typeface="+mn-ea"/>
              </a:rPr>
              <a:t>背景</a:t>
            </a:r>
            <a:endParaRPr lang="en-US" altLang="zh-CN" b="1" dirty="0">
              <a:solidFill>
                <a:schemeClr val="accent6">
                  <a:lumMod val="50000"/>
                </a:schemeClr>
              </a:solidFill>
              <a:latin typeface="+mn-ea"/>
            </a:endParaRPr>
          </a:p>
          <a:p>
            <a:pPr lvl="1"/>
            <a:r>
              <a:rPr lang="zh-CN" altLang="en-US" sz="2400" dirty="0"/>
              <a:t>基于熵的检测运算相对复杂</a:t>
            </a:r>
            <a:endParaRPr lang="en-US" altLang="zh-CN" sz="2400" dirty="0"/>
          </a:p>
          <a:p>
            <a:pPr lvl="1"/>
            <a:r>
              <a:rPr lang="zh-CN" altLang="en-US" sz="2400" dirty="0"/>
              <a:t>基于频繁项挖据的检测多轮计算，计算复杂度</a:t>
            </a:r>
            <a:r>
              <a:rPr lang="zh-CN" altLang="en-US" sz="2400" dirty="0" smtClean="0"/>
              <a:t>高</a:t>
            </a:r>
            <a:endParaRPr lang="en-US" altLang="zh-CN" sz="2400" dirty="0" smtClean="0"/>
          </a:p>
          <a:p>
            <a:pPr lvl="1"/>
            <a:r>
              <a:rPr lang="zh-CN" altLang="en-US" sz="2400" dirty="0"/>
              <a:t>为了</a:t>
            </a:r>
            <a:r>
              <a:rPr lang="zh-CN" altLang="en-US" sz="2400" dirty="0" smtClean="0"/>
              <a:t>克服基于熵值进行检测受异常流量规模影响的问题</a:t>
            </a:r>
            <a:endParaRPr lang="en-US" altLang="zh-CN" sz="2400" dirty="0"/>
          </a:p>
          <a:p>
            <a:pPr lvl="1"/>
            <a:r>
              <a:rPr lang="zh-CN" altLang="en-US" sz="2400" dirty="0" smtClean="0"/>
              <a:t>研究快速的异常检测方法</a:t>
            </a:r>
            <a:endParaRPr lang="en-US" altLang="zh-CN" sz="2400" dirty="0"/>
          </a:p>
          <a:p>
            <a:pPr lvl="1"/>
            <a:r>
              <a:rPr lang="zh-CN" altLang="en-US" sz="2400" dirty="0" smtClean="0"/>
              <a:t>研究有效</a:t>
            </a:r>
            <a:r>
              <a:rPr lang="zh-CN" altLang="en-US" sz="2400" dirty="0"/>
              <a:t>的</a:t>
            </a:r>
            <a:r>
              <a:rPr lang="zh-CN" altLang="en-US" sz="2400" dirty="0" smtClean="0"/>
              <a:t>分类方法</a:t>
            </a:r>
            <a:endParaRPr lang="en-US" altLang="zh-CN" sz="2400" dirty="0"/>
          </a:p>
        </p:txBody>
      </p:sp>
      <p:sp>
        <p:nvSpPr>
          <p:cNvPr id="5" name="标题 8"/>
          <p:cNvSpPr txBox="1">
            <a:spLocks/>
          </p:cNvSpPr>
          <p:nvPr/>
        </p:nvSpPr>
        <p:spPr bwMode="auto">
          <a:xfrm>
            <a:off x="467544" y="589331"/>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六、</a:t>
            </a:r>
            <a:r>
              <a:rPr lang="en-US" altLang="zh-CN" b="1" dirty="0" smtClean="0">
                <a:solidFill>
                  <a:schemeClr val="accent6">
                    <a:lumMod val="50000"/>
                  </a:schemeClr>
                </a:solidFill>
              </a:rPr>
              <a:t>EFFIP</a:t>
            </a:r>
            <a:r>
              <a:rPr lang="zh-CN" altLang="en-US" b="1" dirty="0" smtClean="0">
                <a:solidFill>
                  <a:schemeClr val="accent6">
                    <a:lumMod val="50000"/>
                  </a:schemeClr>
                </a:solidFill>
              </a:rPr>
              <a:t>及其流量异常检测方法</a:t>
            </a:r>
            <a:endParaRPr lang="zh-CN" altLang="en-US" b="1" dirty="0">
              <a:solidFill>
                <a:schemeClr val="accent6">
                  <a:lumMod val="50000"/>
                </a:schemeClr>
              </a:solidFill>
            </a:endParaRPr>
          </a:p>
        </p:txBody>
      </p:sp>
    </p:spTree>
    <p:extLst>
      <p:ext uri="{BB962C8B-B14F-4D97-AF65-F5344CB8AC3E}">
        <p14:creationId xmlns:p14="http://schemas.microsoft.com/office/powerpoint/2010/main" val="3120512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rgbClr val="FF0000"/>
                </a:solidFill>
                <a:latin typeface="+mn-ea"/>
              </a:rPr>
              <a:t>有效流</a:t>
            </a:r>
            <a:r>
              <a:rPr lang="zh-CN" altLang="en-US" dirty="0" smtClean="0">
                <a:solidFill>
                  <a:srgbClr val="FF0000"/>
                </a:solidFill>
                <a:latin typeface="+mn-ea"/>
              </a:rPr>
              <a:t>特征实例对（</a:t>
            </a:r>
            <a:r>
              <a:rPr lang="en-US" altLang="zh-CN" dirty="0" smtClean="0">
                <a:solidFill>
                  <a:srgbClr val="FF0000"/>
                </a:solidFill>
                <a:latin typeface="+mn-ea"/>
              </a:rPr>
              <a:t>EFFIP</a:t>
            </a:r>
            <a:r>
              <a:rPr lang="zh-CN" altLang="en-US" dirty="0" smtClean="0">
                <a:solidFill>
                  <a:srgbClr val="FF0000"/>
                </a:solidFill>
                <a:latin typeface="+mn-ea"/>
              </a:rPr>
              <a:t>）</a:t>
            </a:r>
            <a:endParaRPr lang="en-US" altLang="zh-CN" dirty="0">
              <a:solidFill>
                <a:srgbClr val="FF0000"/>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smtClean="0">
                <a:solidFill>
                  <a:schemeClr val="accent6">
                    <a:lumMod val="50000"/>
                  </a:schemeClr>
                </a:solidFill>
                <a:latin typeface="+mn-ea"/>
              </a:rPr>
              <a:t>EFFIP</a:t>
            </a:r>
            <a:r>
              <a:rPr lang="zh-CN" altLang="en-US" dirty="0" smtClean="0">
                <a:solidFill>
                  <a:schemeClr val="accent6">
                    <a:lumMod val="50000"/>
                  </a:schemeClr>
                </a:solidFill>
                <a:latin typeface="+mn-ea"/>
              </a:rPr>
              <a:t>的</a:t>
            </a:r>
            <a:r>
              <a:rPr lang="zh-CN" altLang="en-US" dirty="0">
                <a:solidFill>
                  <a:schemeClr val="accent6">
                    <a:lumMod val="50000"/>
                  </a:schemeClr>
                </a:solidFill>
                <a:latin typeface="+mn-ea"/>
              </a:rPr>
              <a:t>异常检测和分类方法</a:t>
            </a:r>
            <a:r>
              <a:rPr lang="en-US" altLang="zh-CN" dirty="0">
                <a:solidFill>
                  <a:schemeClr val="accent6">
                    <a:lumMod val="50000"/>
                  </a:schemeClr>
                </a:solidFill>
                <a:latin typeface="+mn-ea"/>
              </a:rPr>
              <a:t>CEFF</a:t>
            </a:r>
          </a:p>
          <a:p>
            <a:pPr marL="623887" indent="-514350">
              <a:buFont typeface="+mj-lt"/>
              <a:buAutoNum type="arabicPeriod"/>
            </a:pPr>
            <a:r>
              <a:rPr lang="en-US" altLang="zh-CN" dirty="0">
                <a:solidFill>
                  <a:schemeClr val="accent6">
                    <a:lumMod val="50000"/>
                  </a:schemeClr>
                </a:solidFill>
                <a:latin typeface="+mn-ea"/>
              </a:rPr>
              <a:t>CEFF</a:t>
            </a: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Spark</a:t>
            </a:r>
            <a:r>
              <a:rPr lang="zh-CN" altLang="en-US" dirty="0">
                <a:solidFill>
                  <a:schemeClr val="accent6">
                    <a:lumMod val="50000"/>
                  </a:schemeClr>
                </a:solidFill>
                <a:latin typeface="+mn-ea"/>
              </a:rPr>
              <a:t>的实现</a:t>
            </a:r>
            <a:endParaRPr lang="en-US" altLang="zh-CN" dirty="0">
              <a:solidFill>
                <a:schemeClr val="accent6">
                  <a:lumMod val="50000"/>
                </a:schemeClr>
              </a:solidFill>
              <a:latin typeface="+mn-ea"/>
            </a:endParaRPr>
          </a:p>
          <a:p>
            <a:pPr marL="623887" indent="-514350">
              <a:buFont typeface="+mj-lt"/>
              <a:buAutoNum type="arabicPeriod"/>
            </a:pPr>
            <a:r>
              <a:rPr lang="en-US" altLang="zh-CN" dirty="0">
                <a:solidFill>
                  <a:schemeClr val="accent6">
                    <a:lumMod val="50000"/>
                  </a:schemeClr>
                </a:solidFill>
                <a:latin typeface="+mn-ea"/>
              </a:rPr>
              <a:t>CEFF</a:t>
            </a:r>
            <a:r>
              <a:rPr lang="zh-CN" altLang="en-US" dirty="0">
                <a:solidFill>
                  <a:schemeClr val="accent6">
                    <a:lumMod val="50000"/>
                  </a:schemeClr>
                </a:solidFill>
                <a:latin typeface="+mn-ea"/>
              </a:rPr>
              <a:t>方法评估</a:t>
            </a:r>
            <a:endParaRPr lang="en-US" altLang="zh-CN" dirty="0">
              <a:solidFill>
                <a:schemeClr val="accent6">
                  <a:lumMod val="50000"/>
                </a:schemeClr>
              </a:solidFill>
              <a:latin typeface="+mn-ea"/>
            </a:endParaRPr>
          </a:p>
        </p:txBody>
      </p:sp>
      <p:sp>
        <p:nvSpPr>
          <p:cNvPr id="4" name="文本框 3"/>
          <p:cNvSpPr txBox="1"/>
          <p:nvPr/>
        </p:nvSpPr>
        <p:spPr>
          <a:xfrm>
            <a:off x="2247256" y="5791200"/>
            <a:ext cx="4670176" cy="461665"/>
          </a:xfrm>
          <a:prstGeom prst="rect">
            <a:avLst/>
          </a:prstGeom>
          <a:noFill/>
        </p:spPr>
        <p:txBody>
          <a:bodyPr wrap="square" rtlCol="0">
            <a:spAutoFit/>
          </a:bodyPr>
          <a:lstStyle/>
          <a:p>
            <a:pPr marL="87312" indent="-255588" algn="ctr" eaLnBrk="0" hangingPunct="0">
              <a:spcBef>
                <a:spcPts val="300"/>
              </a:spcBef>
              <a:buClr>
                <a:srgbClr val="A04DA3"/>
              </a:buClr>
              <a:buFont typeface="Georgia" panose="02040502050405020303" pitchFamily="18" charset="0"/>
              <a:buChar char="•"/>
            </a:pPr>
            <a:r>
              <a:rPr lang="en-US" altLang="zh-CN" sz="2400" b="1" dirty="0">
                <a:solidFill>
                  <a:schemeClr val="bg1">
                    <a:lumMod val="50000"/>
                  </a:schemeClr>
                </a:solidFill>
                <a:latin typeface="+mn-lt"/>
                <a:ea typeface="+mn-ea"/>
              </a:rPr>
              <a:t>ISCC 2017   Full Paper </a:t>
            </a:r>
            <a:endParaRPr lang="zh-CN" altLang="en-US" sz="2400" b="1" dirty="0">
              <a:solidFill>
                <a:schemeClr val="bg1">
                  <a:lumMod val="50000"/>
                </a:schemeClr>
              </a:solidFill>
              <a:latin typeface="+mn-lt"/>
              <a:ea typeface="+mn-ea"/>
            </a:endParaRPr>
          </a:p>
        </p:txBody>
      </p:sp>
      <p:sp>
        <p:nvSpPr>
          <p:cNvPr id="6" name="标题 8"/>
          <p:cNvSpPr txBox="1">
            <a:spLocks/>
          </p:cNvSpPr>
          <p:nvPr/>
        </p:nvSpPr>
        <p:spPr bwMode="auto">
          <a:xfrm>
            <a:off x="467544" y="589331"/>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smtClean="0">
                <a:solidFill>
                  <a:schemeClr val="accent6">
                    <a:lumMod val="50000"/>
                  </a:schemeClr>
                </a:solidFill>
              </a:rPr>
              <a:t>六、</a:t>
            </a:r>
            <a:r>
              <a:rPr lang="en-US" altLang="zh-CN" b="1" smtClean="0">
                <a:solidFill>
                  <a:schemeClr val="accent6">
                    <a:lumMod val="50000"/>
                  </a:schemeClr>
                </a:solidFill>
              </a:rPr>
              <a:t>EFFIP</a:t>
            </a:r>
            <a:r>
              <a:rPr lang="zh-CN" altLang="en-US" b="1" smtClean="0">
                <a:solidFill>
                  <a:schemeClr val="accent6">
                    <a:lumMod val="50000"/>
                  </a:schemeClr>
                </a:solidFill>
              </a:rPr>
              <a:t>及其流量异常检测方法</a:t>
            </a:r>
            <a:endParaRPr lang="zh-CN" altLang="en-US" b="1" dirty="0">
              <a:solidFill>
                <a:schemeClr val="accent6">
                  <a:lumMod val="50000"/>
                </a:schemeClr>
              </a:solidFill>
            </a:endParaRPr>
          </a:p>
        </p:txBody>
      </p:sp>
    </p:spTree>
    <p:extLst>
      <p:ext uri="{BB962C8B-B14F-4D97-AF65-F5344CB8AC3E}">
        <p14:creationId xmlns:p14="http://schemas.microsoft.com/office/powerpoint/2010/main" val="2345360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712"/>
            <a:ext cx="8229600" cy="1066800"/>
          </a:xfrm>
        </p:spPr>
        <p:txBody>
          <a:bodyPr/>
          <a:lstStyle/>
          <a:p>
            <a:r>
              <a:rPr lang="zh-CN" altLang="en-US" b="1" dirty="0" smtClean="0"/>
              <a:t>二、国内外研究现状</a:t>
            </a:r>
            <a:endParaRPr lang="en-US" altLang="zh-CN" b="1" dirty="0"/>
          </a:p>
        </p:txBody>
      </p:sp>
      <p:sp>
        <p:nvSpPr>
          <p:cNvPr id="3" name="内容占位符 2"/>
          <p:cNvSpPr>
            <a:spLocks noGrp="1"/>
          </p:cNvSpPr>
          <p:nvPr>
            <p:ph sz="quarter" idx="13"/>
          </p:nvPr>
        </p:nvSpPr>
        <p:spPr>
          <a:xfrm>
            <a:off x="628650" y="2204864"/>
            <a:ext cx="7831782" cy="3888432"/>
          </a:xfrm>
        </p:spPr>
        <p:txBody>
          <a:bodyPr>
            <a:noAutofit/>
          </a:bodyPr>
          <a:lstStyle/>
          <a:p>
            <a:pPr marL="623887" indent="-514350">
              <a:buFont typeface="+mj-lt"/>
              <a:buAutoNum type="arabicPeriod"/>
            </a:pPr>
            <a:r>
              <a:rPr lang="zh-CN" altLang="en-US" dirty="0" smtClean="0"/>
              <a:t>网络</a:t>
            </a:r>
            <a:r>
              <a:rPr lang="zh-CN" altLang="en-US" dirty="0"/>
              <a:t>流量异常检测</a:t>
            </a:r>
            <a:r>
              <a:rPr lang="zh-CN" altLang="en-US" dirty="0" smtClean="0"/>
              <a:t>概述</a:t>
            </a:r>
            <a:endParaRPr lang="en-US" altLang="zh-CN" dirty="0" smtClean="0"/>
          </a:p>
          <a:p>
            <a:pPr marL="623887" indent="-514350">
              <a:buFont typeface="+mj-lt"/>
              <a:buAutoNum type="arabicPeriod"/>
            </a:pPr>
            <a:r>
              <a:rPr lang="zh-CN" altLang="en-US" dirty="0" smtClean="0"/>
              <a:t>网络流量测度特征</a:t>
            </a:r>
            <a:endParaRPr lang="en-US" altLang="zh-CN" dirty="0" smtClean="0"/>
          </a:p>
          <a:p>
            <a:pPr marL="623887" indent="-514350">
              <a:buFont typeface="+mj-lt"/>
              <a:buAutoNum type="arabicPeriod"/>
            </a:pPr>
            <a:r>
              <a:rPr lang="zh-CN" altLang="en-US" dirty="0" smtClean="0"/>
              <a:t>网络流量异常检测方法</a:t>
            </a:r>
            <a:endParaRPr lang="en-US" altLang="zh-CN" dirty="0" smtClean="0"/>
          </a:p>
        </p:txBody>
      </p:sp>
    </p:spTree>
    <p:extLst>
      <p:ext uri="{BB962C8B-B14F-4D97-AF65-F5344CB8AC3E}">
        <p14:creationId xmlns:p14="http://schemas.microsoft.com/office/powerpoint/2010/main" val="24461964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3728" y="4221088"/>
            <a:ext cx="2005614" cy="516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流量</a:t>
            </a:r>
            <a:r>
              <a:rPr lang="zh-CN" altLang="en-US" sz="2000" b="1" dirty="0" smtClean="0"/>
              <a:t>异常模式</a:t>
            </a:r>
            <a:endParaRPr lang="zh-CN" altLang="en-US" sz="2000" b="1" dirty="0"/>
          </a:p>
        </p:txBody>
      </p:sp>
      <p:sp>
        <p:nvSpPr>
          <p:cNvPr id="6" name="矩形 5"/>
          <p:cNvSpPr/>
          <p:nvPr/>
        </p:nvSpPr>
        <p:spPr>
          <a:xfrm>
            <a:off x="5259815" y="4221088"/>
            <a:ext cx="1179027" cy="516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EFF</a:t>
            </a:r>
            <a:endParaRPr lang="zh-CN" altLang="en-US" sz="2000" b="1" dirty="0"/>
          </a:p>
        </p:txBody>
      </p:sp>
      <p:cxnSp>
        <p:nvCxnSpPr>
          <p:cNvPr id="8" name="直接箭头连接符 7"/>
          <p:cNvCxnSpPr>
            <a:stCxn id="4" idx="3"/>
            <a:endCxn id="6" idx="1"/>
          </p:cNvCxnSpPr>
          <p:nvPr/>
        </p:nvCxnSpPr>
        <p:spPr>
          <a:xfrm>
            <a:off x="4129342" y="4479413"/>
            <a:ext cx="11304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2574746146"/>
              </p:ext>
            </p:extLst>
          </p:nvPr>
        </p:nvGraphicFramePr>
        <p:xfrm>
          <a:off x="2123728" y="5127484"/>
          <a:ext cx="4315115" cy="1013824"/>
        </p:xfrm>
        <a:graphic>
          <a:graphicData uri="http://schemas.openxmlformats.org/drawingml/2006/table">
            <a:tbl>
              <a:tblPr firstRow="1" bandRow="1">
                <a:tableStyleId>{5C22544A-7EE6-4342-B048-85BDC9FD1C3A}</a:tableStyleId>
              </a:tblPr>
              <a:tblGrid>
                <a:gridCol w="863023">
                  <a:extLst>
                    <a:ext uri="{9D8B030D-6E8A-4147-A177-3AD203B41FA5}">
                      <a16:colId xmlns:a16="http://schemas.microsoft.com/office/drawing/2014/main" val="20000"/>
                    </a:ext>
                  </a:extLst>
                </a:gridCol>
                <a:gridCol w="863023">
                  <a:extLst>
                    <a:ext uri="{9D8B030D-6E8A-4147-A177-3AD203B41FA5}">
                      <a16:colId xmlns:a16="http://schemas.microsoft.com/office/drawing/2014/main" val="20001"/>
                    </a:ext>
                  </a:extLst>
                </a:gridCol>
                <a:gridCol w="863023">
                  <a:extLst>
                    <a:ext uri="{9D8B030D-6E8A-4147-A177-3AD203B41FA5}">
                      <a16:colId xmlns:a16="http://schemas.microsoft.com/office/drawing/2014/main" val="20002"/>
                    </a:ext>
                  </a:extLst>
                </a:gridCol>
                <a:gridCol w="863023">
                  <a:extLst>
                    <a:ext uri="{9D8B030D-6E8A-4147-A177-3AD203B41FA5}">
                      <a16:colId xmlns:a16="http://schemas.microsoft.com/office/drawing/2014/main" val="20003"/>
                    </a:ext>
                  </a:extLst>
                </a:gridCol>
                <a:gridCol w="863023">
                  <a:extLst>
                    <a:ext uri="{9D8B030D-6E8A-4147-A177-3AD203B41FA5}">
                      <a16:colId xmlns:a16="http://schemas.microsoft.com/office/drawing/2014/main" val="20004"/>
                    </a:ext>
                  </a:extLst>
                </a:gridCol>
              </a:tblGrid>
              <a:tr h="533764">
                <a:tc>
                  <a:txBody>
                    <a:bodyPr/>
                    <a:lstStyle/>
                    <a:p>
                      <a:pPr algn="ctr">
                        <a:lnSpc>
                          <a:spcPct val="150000"/>
                        </a:lnSpc>
                      </a:pPr>
                      <a:r>
                        <a:rPr lang="en-US" altLang="zh-CN" sz="1500" dirty="0" err="1" smtClean="0"/>
                        <a:t>DoS</a:t>
                      </a:r>
                      <a:endParaRPr lang="zh-CN" altLang="en-US" sz="1500" dirty="0"/>
                    </a:p>
                  </a:txBody>
                  <a:tcPr marL="68580" marR="68580" marT="34290" marB="34290"/>
                </a:tc>
                <a:tc>
                  <a:txBody>
                    <a:bodyPr/>
                    <a:lstStyle/>
                    <a:p>
                      <a:pPr algn="ctr">
                        <a:lnSpc>
                          <a:spcPct val="150000"/>
                        </a:lnSpc>
                      </a:pPr>
                      <a:r>
                        <a:rPr lang="en-US" altLang="zh-CN" sz="1500" dirty="0" smtClean="0"/>
                        <a:t>SIP</a:t>
                      </a:r>
                      <a:endParaRPr lang="zh-CN" altLang="en-US" sz="1500" dirty="0"/>
                    </a:p>
                  </a:txBody>
                  <a:tcPr marL="68580" marR="68580" marT="34290" marB="34290"/>
                </a:tc>
                <a:tc>
                  <a:txBody>
                    <a:bodyPr/>
                    <a:lstStyle/>
                    <a:p>
                      <a:pPr algn="ctr">
                        <a:lnSpc>
                          <a:spcPct val="150000"/>
                        </a:lnSpc>
                      </a:pPr>
                      <a:r>
                        <a:rPr lang="en-US" altLang="zh-CN" sz="1500" dirty="0" smtClean="0">
                          <a:solidFill>
                            <a:schemeClr val="tx1"/>
                          </a:solidFill>
                        </a:rPr>
                        <a:t>SPT</a:t>
                      </a:r>
                      <a:endParaRPr lang="zh-CN" altLang="en-US" sz="1500" dirty="0">
                        <a:solidFill>
                          <a:schemeClr val="tx1"/>
                        </a:solidFill>
                      </a:endParaRPr>
                    </a:p>
                  </a:txBody>
                  <a:tcPr marL="68580" marR="68580" marT="34290" marB="34290"/>
                </a:tc>
                <a:tc>
                  <a:txBody>
                    <a:bodyPr/>
                    <a:lstStyle/>
                    <a:p>
                      <a:pPr algn="ctr">
                        <a:lnSpc>
                          <a:spcPct val="150000"/>
                        </a:lnSpc>
                      </a:pPr>
                      <a:r>
                        <a:rPr lang="en-US" altLang="zh-CN" sz="1500" dirty="0" smtClean="0"/>
                        <a:t>DIP</a:t>
                      </a:r>
                      <a:endParaRPr lang="zh-CN" altLang="en-US" sz="1500" dirty="0"/>
                    </a:p>
                  </a:txBody>
                  <a:tcPr marL="68580" marR="68580" marT="34290" marB="34290"/>
                </a:tc>
                <a:tc>
                  <a:txBody>
                    <a:bodyPr/>
                    <a:lstStyle/>
                    <a:p>
                      <a:pPr algn="ctr">
                        <a:lnSpc>
                          <a:spcPct val="150000"/>
                        </a:lnSpc>
                      </a:pPr>
                      <a:r>
                        <a:rPr lang="en-US" altLang="zh-CN" sz="1500" dirty="0" smtClean="0"/>
                        <a:t>DPT</a:t>
                      </a:r>
                      <a:endParaRPr lang="zh-CN" altLang="en-US" sz="1500" dirty="0"/>
                    </a:p>
                  </a:txBody>
                  <a:tcPr marL="68580" marR="68580" marT="34290" marB="34290"/>
                </a:tc>
                <a:extLst>
                  <a:ext uri="{0D108BD9-81ED-4DB2-BD59-A6C34878D82A}">
                    <a16:rowId xmlns:a16="http://schemas.microsoft.com/office/drawing/2014/main" val="10000"/>
                  </a:ext>
                </a:extLst>
              </a:tr>
              <a:tr h="457814">
                <a:tc>
                  <a:txBody>
                    <a:bodyPr/>
                    <a:lstStyle/>
                    <a:p>
                      <a:pPr algn="ctr">
                        <a:lnSpc>
                          <a:spcPct val="150000"/>
                        </a:lnSpc>
                      </a:pPr>
                      <a:r>
                        <a:rPr lang="en-US" altLang="zh-CN" sz="1500" b="1" dirty="0" smtClean="0"/>
                        <a:t>EFFIP</a:t>
                      </a:r>
                      <a:endParaRPr lang="zh-CN" altLang="en-US" sz="1500" b="1" dirty="0"/>
                    </a:p>
                  </a:txBody>
                  <a:tcPr marL="68580" marR="68580" marT="34290" marB="34290"/>
                </a:tc>
                <a:tc>
                  <a:txBody>
                    <a:bodyPr/>
                    <a:lstStyle/>
                    <a:p>
                      <a:pPr algn="ctr">
                        <a:lnSpc>
                          <a:spcPct val="150000"/>
                        </a:lnSpc>
                      </a:pPr>
                      <a:r>
                        <a:rPr lang="zh-CN" altLang="en-US" sz="1800" dirty="0" smtClean="0"/>
                        <a:t>•</a:t>
                      </a:r>
                      <a:endParaRPr lang="zh-CN" altLang="en-US" sz="1800" dirty="0"/>
                    </a:p>
                  </a:txBody>
                  <a:tcPr marL="68580" marR="68580" marT="34290" marB="34290"/>
                </a:tc>
                <a:tc>
                  <a:txBody>
                    <a:bodyPr/>
                    <a:lstStyle/>
                    <a:p>
                      <a:pPr algn="ctr">
                        <a:lnSpc>
                          <a:spcPct val="150000"/>
                        </a:lnSpc>
                      </a:pPr>
                      <a:endParaRPr lang="zh-CN" altLang="en-US" sz="1800" dirty="0"/>
                    </a:p>
                  </a:txBody>
                  <a:tcPr marL="68580" marR="68580" marT="34290" marB="3429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dirty="0" smtClean="0"/>
                        <a:t>•</a:t>
                      </a:r>
                    </a:p>
                  </a:txBody>
                  <a:tcPr marL="68580" marR="68580" marT="34290" marB="3429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dirty="0" smtClean="0"/>
                        <a:t>•</a:t>
                      </a:r>
                    </a:p>
                  </a:txBody>
                  <a:tcPr marL="68580" marR="68580" marT="34290" marB="34290"/>
                </a:tc>
                <a:extLst>
                  <a:ext uri="{0D108BD9-81ED-4DB2-BD59-A6C34878D82A}">
                    <a16:rowId xmlns:a16="http://schemas.microsoft.com/office/drawing/2014/main" val="10001"/>
                  </a:ext>
                </a:extLst>
              </a:tr>
            </a:tbl>
          </a:graphicData>
        </a:graphic>
      </p:graphicFrame>
      <p:sp>
        <p:nvSpPr>
          <p:cNvPr id="11" name="标题 8"/>
          <p:cNvSpPr txBox="1">
            <a:spLocks/>
          </p:cNvSpPr>
          <p:nvPr/>
        </p:nvSpPr>
        <p:spPr bwMode="auto">
          <a:xfrm>
            <a:off x="467544" y="589331"/>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有效流特征实例对（</a:t>
            </a:r>
            <a:r>
              <a:rPr lang="en-US" altLang="zh-CN" b="1" dirty="0" smtClean="0">
                <a:solidFill>
                  <a:schemeClr val="accent6">
                    <a:lumMod val="50000"/>
                  </a:schemeClr>
                </a:solidFill>
              </a:rPr>
              <a:t>EFFIP</a:t>
            </a:r>
            <a:r>
              <a:rPr lang="zh-CN" altLang="en-US" b="1" dirty="0" smtClean="0">
                <a:solidFill>
                  <a:schemeClr val="accent6">
                    <a:lumMod val="50000"/>
                  </a:schemeClr>
                </a:solidFill>
              </a:rPr>
              <a:t>）</a:t>
            </a:r>
            <a:endParaRPr lang="zh-CN" altLang="en-US" b="1" dirty="0">
              <a:solidFill>
                <a:schemeClr val="accent6">
                  <a:lumMod val="50000"/>
                </a:schemeClr>
              </a:solidFill>
            </a:endParaRPr>
          </a:p>
        </p:txBody>
      </p:sp>
      <p:sp>
        <p:nvSpPr>
          <p:cNvPr id="12" name="内容占位符 2"/>
          <p:cNvSpPr txBox="1">
            <a:spLocks/>
          </p:cNvSpPr>
          <p:nvPr/>
        </p:nvSpPr>
        <p:spPr bwMode="auto">
          <a:xfrm>
            <a:off x="338094" y="2177906"/>
            <a:ext cx="8712967" cy="191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zh-CN" altLang="en-US" b="1" dirty="0" smtClean="0">
                <a:solidFill>
                  <a:schemeClr val="accent6">
                    <a:lumMod val="50000"/>
                  </a:schemeClr>
                </a:solidFill>
                <a:latin typeface="+mn-ea"/>
              </a:rPr>
              <a:t>有效流特征（</a:t>
            </a:r>
            <a:r>
              <a:rPr lang="en-US" altLang="zh-CN" b="1" dirty="0" smtClean="0">
                <a:solidFill>
                  <a:schemeClr val="accent6">
                    <a:lumMod val="50000"/>
                  </a:schemeClr>
                </a:solidFill>
                <a:latin typeface="+mn-ea"/>
              </a:rPr>
              <a:t>Efficient Flow Feature</a:t>
            </a:r>
            <a:r>
              <a:rPr lang="zh-CN" altLang="en-US" b="1" dirty="0" smtClean="0">
                <a:solidFill>
                  <a:schemeClr val="accent6">
                    <a:lumMod val="50000"/>
                  </a:schemeClr>
                </a:solidFill>
                <a:latin typeface="+mn-ea"/>
              </a:rPr>
              <a:t>，</a:t>
            </a:r>
            <a:r>
              <a:rPr lang="en-US" altLang="zh-CN" b="1" dirty="0" smtClean="0">
                <a:solidFill>
                  <a:schemeClr val="accent6">
                    <a:lumMod val="50000"/>
                  </a:schemeClr>
                </a:solidFill>
                <a:latin typeface="+mn-ea"/>
              </a:rPr>
              <a:t>EFF</a:t>
            </a:r>
            <a:r>
              <a:rPr lang="zh-CN" altLang="en-US" b="1" dirty="0" smtClean="0">
                <a:solidFill>
                  <a:schemeClr val="accent6">
                    <a:lumMod val="50000"/>
                  </a:schemeClr>
                </a:solidFill>
                <a:latin typeface="+mn-ea"/>
              </a:rPr>
              <a:t>）</a:t>
            </a:r>
            <a:endParaRPr lang="en-US" altLang="zh-CN" b="1" dirty="0" smtClean="0">
              <a:solidFill>
                <a:schemeClr val="accent6">
                  <a:lumMod val="50000"/>
                </a:schemeClr>
              </a:solidFill>
              <a:latin typeface="+mn-ea"/>
            </a:endParaRPr>
          </a:p>
          <a:p>
            <a:pPr lvl="1"/>
            <a:r>
              <a:rPr lang="zh-CN" altLang="en-US" b="1" dirty="0" smtClean="0">
                <a:solidFill>
                  <a:schemeClr val="accent6">
                    <a:lumMod val="50000"/>
                  </a:schemeClr>
                </a:solidFill>
                <a:latin typeface="+mn-ea"/>
              </a:rPr>
              <a:t>定义</a:t>
            </a:r>
            <a:endParaRPr lang="en-US" altLang="zh-CN" b="1" dirty="0" smtClean="0">
              <a:solidFill>
                <a:schemeClr val="accent6">
                  <a:lumMod val="50000"/>
                </a:schemeClr>
              </a:solidFill>
              <a:latin typeface="+mn-ea"/>
            </a:endParaRPr>
          </a:p>
          <a:p>
            <a:pPr lvl="2"/>
            <a:r>
              <a:rPr lang="zh-CN" altLang="en-US" dirty="0"/>
              <a:t>与某类异常有对应关系的流特征</a:t>
            </a:r>
            <a:endParaRPr lang="en-US" altLang="zh-CN" dirty="0"/>
          </a:p>
          <a:p>
            <a:pPr lvl="1"/>
            <a:r>
              <a:rPr lang="en-US" altLang="zh-CN" b="1" dirty="0" smtClean="0">
                <a:solidFill>
                  <a:schemeClr val="accent6">
                    <a:lumMod val="50000"/>
                  </a:schemeClr>
                </a:solidFill>
                <a:latin typeface="+mn-ea"/>
              </a:rPr>
              <a:t>EFF</a:t>
            </a:r>
            <a:r>
              <a:rPr lang="zh-CN" altLang="en-US" b="1" dirty="0" smtClean="0">
                <a:solidFill>
                  <a:schemeClr val="accent6">
                    <a:lumMod val="50000"/>
                  </a:schemeClr>
                </a:solidFill>
                <a:latin typeface="+mn-ea"/>
              </a:rPr>
              <a:t>获取</a:t>
            </a:r>
            <a:endParaRPr lang="en-US" altLang="zh-CN" b="1" dirty="0" smtClean="0">
              <a:solidFill>
                <a:schemeClr val="accent6">
                  <a:lumMod val="50000"/>
                </a:schemeClr>
              </a:solidFill>
              <a:latin typeface="+mn-ea"/>
            </a:endParaRPr>
          </a:p>
        </p:txBody>
      </p:sp>
    </p:spTree>
    <p:extLst>
      <p:ext uri="{BB962C8B-B14F-4D97-AF65-F5344CB8AC3E}">
        <p14:creationId xmlns:p14="http://schemas.microsoft.com/office/powerpoint/2010/main" val="95802807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p:cNvSpPr txBox="1">
            <a:spLocks/>
          </p:cNvSpPr>
          <p:nvPr/>
        </p:nvSpPr>
        <p:spPr bwMode="auto">
          <a:xfrm>
            <a:off x="539552" y="459891"/>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dirty="0" smtClean="0">
                <a:solidFill>
                  <a:schemeClr val="accent6">
                    <a:lumMod val="50000"/>
                  </a:schemeClr>
                </a:solidFill>
              </a:rPr>
              <a:t>有效流特征实例对（</a:t>
            </a:r>
            <a:r>
              <a:rPr lang="en-US" altLang="zh-CN" b="1" dirty="0" smtClean="0">
                <a:solidFill>
                  <a:schemeClr val="accent6">
                    <a:lumMod val="50000"/>
                  </a:schemeClr>
                </a:solidFill>
              </a:rPr>
              <a:t>EFFIP</a:t>
            </a:r>
            <a:r>
              <a:rPr lang="zh-CN" altLang="en-US" b="1" dirty="0" smtClean="0">
                <a:solidFill>
                  <a:schemeClr val="accent6">
                    <a:lumMod val="50000"/>
                  </a:schemeClr>
                </a:solidFill>
              </a:rPr>
              <a:t>）</a:t>
            </a:r>
            <a:endParaRPr lang="zh-CN" altLang="en-US" b="1" dirty="0">
              <a:solidFill>
                <a:schemeClr val="accent6">
                  <a:lumMod val="50000"/>
                </a:schemeClr>
              </a:solidFill>
            </a:endParaRPr>
          </a:p>
        </p:txBody>
      </p:sp>
      <p:sp>
        <p:nvSpPr>
          <p:cNvPr id="2" name="内容占位符 1"/>
          <p:cNvSpPr>
            <a:spLocks noGrp="1"/>
          </p:cNvSpPr>
          <p:nvPr>
            <p:ph sz="quarter" idx="13"/>
          </p:nvPr>
        </p:nvSpPr>
        <p:spPr>
          <a:xfrm>
            <a:off x="760463" y="1700808"/>
            <a:ext cx="7765639" cy="4014235"/>
          </a:xfrm>
        </p:spPr>
        <p:txBody>
          <a:bodyPr/>
          <a:lstStyle/>
          <a:p>
            <a:r>
              <a:rPr lang="en-US" altLang="zh-CN" b="1" dirty="0">
                <a:solidFill>
                  <a:schemeClr val="accent6">
                    <a:lumMod val="50000"/>
                  </a:schemeClr>
                </a:solidFill>
                <a:latin typeface="+mn-ea"/>
              </a:rPr>
              <a:t>EFFIP</a:t>
            </a:r>
            <a:r>
              <a:rPr lang="zh-CN" altLang="en-US" b="1" dirty="0" smtClean="0">
                <a:solidFill>
                  <a:schemeClr val="accent6">
                    <a:lumMod val="50000"/>
                  </a:schemeClr>
                </a:solidFill>
                <a:latin typeface="+mn-ea"/>
              </a:rPr>
              <a:t>获取过程</a:t>
            </a:r>
            <a:endParaRPr lang="en-US" altLang="zh-CN" b="1" dirty="0">
              <a:solidFill>
                <a:schemeClr val="accent6">
                  <a:lumMod val="50000"/>
                </a:schemeClr>
              </a:solidFill>
              <a:latin typeface="+mn-ea"/>
            </a:endParaRPr>
          </a:p>
        </p:txBody>
      </p:sp>
      <p:pic>
        <p:nvPicPr>
          <p:cNvPr id="3" name="图片 2"/>
          <p:cNvPicPr>
            <a:picLocks noChangeAspect="1"/>
          </p:cNvPicPr>
          <p:nvPr/>
        </p:nvPicPr>
        <p:blipFill>
          <a:blip r:embed="rId3"/>
          <a:stretch>
            <a:fillRect/>
          </a:stretch>
        </p:blipFill>
        <p:spPr>
          <a:xfrm>
            <a:off x="539552" y="2276873"/>
            <a:ext cx="8207462" cy="4181160"/>
          </a:xfrm>
          <a:prstGeom prst="rect">
            <a:avLst/>
          </a:prstGeom>
        </p:spPr>
      </p:pic>
    </p:spTree>
    <p:extLst>
      <p:ext uri="{BB962C8B-B14F-4D97-AF65-F5344CB8AC3E}">
        <p14:creationId xmlns:p14="http://schemas.microsoft.com/office/powerpoint/2010/main" val="1690145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有效流</a:t>
            </a:r>
            <a:r>
              <a:rPr lang="zh-CN" altLang="en-US" dirty="0" smtClean="0">
                <a:solidFill>
                  <a:schemeClr val="accent6">
                    <a:lumMod val="50000"/>
                  </a:schemeClr>
                </a:solidFill>
                <a:latin typeface="+mn-ea"/>
              </a:rPr>
              <a:t>特征实例对（</a:t>
            </a:r>
            <a:r>
              <a:rPr lang="en-US" altLang="zh-CN" dirty="0" smtClean="0">
                <a:solidFill>
                  <a:schemeClr val="accent6">
                    <a:lumMod val="50000"/>
                  </a:schemeClr>
                </a:solidFill>
                <a:latin typeface="+mn-ea"/>
              </a:rPr>
              <a:t>EFFIP</a:t>
            </a:r>
            <a:r>
              <a:rPr lang="zh-CN" altLang="en-US" dirty="0" smtClean="0">
                <a:solidFill>
                  <a:schemeClr val="accent6">
                    <a:lumMod val="50000"/>
                  </a:schemeClr>
                </a:solidFill>
                <a:latin typeface="+mn-ea"/>
              </a:rPr>
              <a:t>）</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rgbClr val="FF0000"/>
                </a:solidFill>
                <a:latin typeface="+mn-ea"/>
              </a:rPr>
              <a:t>基于</a:t>
            </a:r>
            <a:r>
              <a:rPr lang="en-US" altLang="zh-CN" dirty="0" smtClean="0">
                <a:solidFill>
                  <a:srgbClr val="FF0000"/>
                </a:solidFill>
                <a:latin typeface="+mn-ea"/>
              </a:rPr>
              <a:t>EFFIP</a:t>
            </a:r>
            <a:r>
              <a:rPr lang="zh-CN" altLang="en-US" dirty="0" smtClean="0">
                <a:solidFill>
                  <a:srgbClr val="FF0000"/>
                </a:solidFill>
                <a:latin typeface="+mn-ea"/>
              </a:rPr>
              <a:t>的</a:t>
            </a:r>
            <a:r>
              <a:rPr lang="zh-CN" altLang="en-US" dirty="0">
                <a:solidFill>
                  <a:srgbClr val="FF0000"/>
                </a:solidFill>
                <a:latin typeface="+mn-ea"/>
              </a:rPr>
              <a:t>异常检测和分类方法</a:t>
            </a:r>
            <a:r>
              <a:rPr lang="en-US" altLang="zh-CN" dirty="0">
                <a:solidFill>
                  <a:srgbClr val="FF0000"/>
                </a:solidFill>
                <a:latin typeface="+mn-ea"/>
              </a:rPr>
              <a:t>CEFF</a:t>
            </a:r>
          </a:p>
          <a:p>
            <a:pPr marL="623887" indent="-514350">
              <a:buFont typeface="+mj-lt"/>
              <a:buAutoNum type="arabicPeriod"/>
            </a:pPr>
            <a:r>
              <a:rPr lang="en-US" altLang="zh-CN" dirty="0">
                <a:solidFill>
                  <a:schemeClr val="accent6">
                    <a:lumMod val="50000"/>
                  </a:schemeClr>
                </a:solidFill>
                <a:latin typeface="+mn-ea"/>
              </a:rPr>
              <a:t>CEFF</a:t>
            </a:r>
            <a:r>
              <a:rPr lang="zh-CN" altLang="en-US" dirty="0">
                <a:solidFill>
                  <a:schemeClr val="accent6">
                    <a:lumMod val="50000"/>
                  </a:schemeClr>
                </a:solidFill>
                <a:latin typeface="+mn-ea"/>
              </a:rPr>
              <a:t>基于</a:t>
            </a:r>
            <a:r>
              <a:rPr lang="en-US" altLang="zh-CN" dirty="0">
                <a:solidFill>
                  <a:schemeClr val="accent6">
                    <a:lumMod val="50000"/>
                  </a:schemeClr>
                </a:solidFill>
                <a:latin typeface="+mn-ea"/>
              </a:rPr>
              <a:t>Spark</a:t>
            </a:r>
            <a:r>
              <a:rPr lang="zh-CN" altLang="en-US" dirty="0">
                <a:solidFill>
                  <a:schemeClr val="accent6">
                    <a:lumMod val="50000"/>
                  </a:schemeClr>
                </a:solidFill>
                <a:latin typeface="+mn-ea"/>
              </a:rPr>
              <a:t>的实现</a:t>
            </a:r>
            <a:endParaRPr lang="en-US" altLang="zh-CN" dirty="0">
              <a:solidFill>
                <a:schemeClr val="accent6">
                  <a:lumMod val="50000"/>
                </a:schemeClr>
              </a:solidFill>
              <a:latin typeface="+mn-ea"/>
            </a:endParaRPr>
          </a:p>
          <a:p>
            <a:pPr marL="623887" indent="-514350">
              <a:buFont typeface="+mj-lt"/>
              <a:buAutoNum type="arabicPeriod"/>
            </a:pPr>
            <a:r>
              <a:rPr lang="en-US" altLang="zh-CN" dirty="0">
                <a:solidFill>
                  <a:schemeClr val="accent6">
                    <a:lumMod val="50000"/>
                  </a:schemeClr>
                </a:solidFill>
                <a:latin typeface="+mn-ea"/>
              </a:rPr>
              <a:t>CEFF</a:t>
            </a:r>
            <a:r>
              <a:rPr lang="zh-CN" altLang="en-US" dirty="0">
                <a:solidFill>
                  <a:schemeClr val="accent6">
                    <a:lumMod val="50000"/>
                  </a:schemeClr>
                </a:solidFill>
                <a:latin typeface="+mn-ea"/>
              </a:rPr>
              <a:t>方法评估</a:t>
            </a:r>
            <a:endParaRPr lang="en-US" altLang="zh-CN" dirty="0">
              <a:solidFill>
                <a:schemeClr val="accent6">
                  <a:lumMod val="50000"/>
                </a:schemeClr>
              </a:solidFill>
              <a:latin typeface="+mn-ea"/>
            </a:endParaRPr>
          </a:p>
        </p:txBody>
      </p:sp>
      <p:sp>
        <p:nvSpPr>
          <p:cNvPr id="4" name="文本框 3"/>
          <p:cNvSpPr txBox="1"/>
          <p:nvPr/>
        </p:nvSpPr>
        <p:spPr>
          <a:xfrm>
            <a:off x="2247256" y="5791200"/>
            <a:ext cx="4670176" cy="461665"/>
          </a:xfrm>
          <a:prstGeom prst="rect">
            <a:avLst/>
          </a:prstGeom>
          <a:noFill/>
        </p:spPr>
        <p:txBody>
          <a:bodyPr wrap="square" rtlCol="0">
            <a:spAutoFit/>
          </a:bodyPr>
          <a:lstStyle/>
          <a:p>
            <a:pPr marL="87312" indent="-255588" algn="ctr" eaLnBrk="0" hangingPunct="0">
              <a:spcBef>
                <a:spcPts val="300"/>
              </a:spcBef>
              <a:buClr>
                <a:srgbClr val="A04DA3"/>
              </a:buClr>
              <a:buFont typeface="Georgia" panose="02040502050405020303" pitchFamily="18" charset="0"/>
              <a:buChar char="•"/>
            </a:pPr>
            <a:r>
              <a:rPr lang="en-US" altLang="zh-CN" sz="2400" b="1" dirty="0">
                <a:solidFill>
                  <a:schemeClr val="bg1">
                    <a:lumMod val="50000"/>
                  </a:schemeClr>
                </a:solidFill>
                <a:latin typeface="+mn-lt"/>
                <a:ea typeface="+mn-ea"/>
              </a:rPr>
              <a:t>ISCC 2017   Full Paper </a:t>
            </a:r>
            <a:endParaRPr lang="zh-CN" altLang="en-US" sz="2400" b="1" dirty="0">
              <a:solidFill>
                <a:schemeClr val="bg1">
                  <a:lumMod val="50000"/>
                </a:schemeClr>
              </a:solidFill>
              <a:latin typeface="+mn-lt"/>
              <a:ea typeface="+mn-ea"/>
            </a:endParaRPr>
          </a:p>
        </p:txBody>
      </p:sp>
      <p:sp>
        <p:nvSpPr>
          <p:cNvPr id="6" name="标题 8"/>
          <p:cNvSpPr txBox="1">
            <a:spLocks/>
          </p:cNvSpPr>
          <p:nvPr/>
        </p:nvSpPr>
        <p:spPr bwMode="auto">
          <a:xfrm>
            <a:off x="467544" y="589331"/>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smtClean="0">
                <a:solidFill>
                  <a:schemeClr val="accent6">
                    <a:lumMod val="50000"/>
                  </a:schemeClr>
                </a:solidFill>
              </a:rPr>
              <a:t>六、</a:t>
            </a:r>
            <a:r>
              <a:rPr lang="en-US" altLang="zh-CN" b="1" smtClean="0">
                <a:solidFill>
                  <a:schemeClr val="accent6">
                    <a:lumMod val="50000"/>
                  </a:schemeClr>
                </a:solidFill>
              </a:rPr>
              <a:t>EFFIP</a:t>
            </a:r>
            <a:r>
              <a:rPr lang="zh-CN" altLang="en-US" b="1" smtClean="0">
                <a:solidFill>
                  <a:schemeClr val="accent6">
                    <a:lumMod val="50000"/>
                  </a:schemeClr>
                </a:solidFill>
              </a:rPr>
              <a:t>及其流量异常检测方法</a:t>
            </a:r>
            <a:endParaRPr lang="zh-CN" altLang="en-US" b="1" dirty="0">
              <a:solidFill>
                <a:schemeClr val="accent6">
                  <a:lumMod val="50000"/>
                </a:schemeClr>
              </a:solidFill>
            </a:endParaRPr>
          </a:p>
        </p:txBody>
      </p:sp>
    </p:spTree>
    <p:extLst>
      <p:ext uri="{BB962C8B-B14F-4D97-AF65-F5344CB8AC3E}">
        <p14:creationId xmlns:p14="http://schemas.microsoft.com/office/powerpoint/2010/main" val="32999107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p:cNvSpPr>
            <a:spLocks noGrp="1"/>
          </p:cNvSpPr>
          <p:nvPr>
            <p:ph type="title"/>
          </p:nvPr>
        </p:nvSpPr>
        <p:spPr>
          <a:xfrm>
            <a:off x="0" y="476672"/>
            <a:ext cx="9144000" cy="1066800"/>
          </a:xfrm>
        </p:spPr>
        <p:txBody>
          <a:bodyPr/>
          <a:lstStyle/>
          <a:p>
            <a:pPr algn="ctr"/>
            <a:r>
              <a:rPr lang="zh-CN" altLang="en-US" sz="3600" b="1" dirty="0" smtClean="0">
                <a:solidFill>
                  <a:schemeClr val="accent6">
                    <a:lumMod val="50000"/>
                  </a:schemeClr>
                </a:solidFill>
              </a:rPr>
              <a:t>基于</a:t>
            </a:r>
            <a:r>
              <a:rPr lang="en-US" altLang="zh-CN" sz="3600" b="1" dirty="0" smtClean="0">
                <a:solidFill>
                  <a:schemeClr val="accent6">
                    <a:lumMod val="50000"/>
                  </a:schemeClr>
                </a:solidFill>
              </a:rPr>
              <a:t>EFFIP</a:t>
            </a:r>
            <a:r>
              <a:rPr lang="zh-CN" altLang="en-US" sz="3600" b="1" dirty="0" smtClean="0">
                <a:solidFill>
                  <a:schemeClr val="accent6">
                    <a:lumMod val="50000"/>
                  </a:schemeClr>
                </a:solidFill>
              </a:rPr>
              <a:t>的异常检测和分类方法</a:t>
            </a:r>
            <a:r>
              <a:rPr lang="en-US" altLang="zh-CN" sz="3600" b="1" dirty="0" smtClean="0">
                <a:solidFill>
                  <a:schemeClr val="accent6">
                    <a:lumMod val="50000"/>
                  </a:schemeClr>
                </a:solidFill>
              </a:rPr>
              <a:t>CEFF</a:t>
            </a:r>
            <a:endParaRPr lang="zh-CN" altLang="en-US" sz="3600" b="1" dirty="0">
              <a:solidFill>
                <a:schemeClr val="accent6">
                  <a:lumMod val="50000"/>
                </a:schemeClr>
              </a:solidFill>
            </a:endParaRPr>
          </a:p>
        </p:txBody>
      </p:sp>
      <p:sp>
        <p:nvSpPr>
          <p:cNvPr id="2" name="内容占位符 1"/>
          <p:cNvSpPr>
            <a:spLocks noGrp="1"/>
          </p:cNvSpPr>
          <p:nvPr>
            <p:ph sz="quarter" idx="13"/>
          </p:nvPr>
        </p:nvSpPr>
        <p:spPr/>
        <p:txBody>
          <a:bodyPr/>
          <a:lstStyle/>
          <a:p>
            <a:pPr marL="623887" indent="-514350">
              <a:buFont typeface="+mj-lt"/>
              <a:buAutoNum type="arabicPeriod"/>
            </a:pPr>
            <a:r>
              <a:rPr lang="zh-CN" altLang="en-US" dirty="0" smtClean="0">
                <a:solidFill>
                  <a:schemeClr val="accent6">
                    <a:lumMod val="50000"/>
                  </a:schemeClr>
                </a:solidFill>
                <a:latin typeface="+mn-ea"/>
              </a:rPr>
              <a:t>基于</a:t>
            </a:r>
            <a:r>
              <a:rPr lang="en-US" altLang="zh-CN" dirty="0" smtClean="0">
                <a:solidFill>
                  <a:schemeClr val="accent6">
                    <a:lumMod val="50000"/>
                  </a:schemeClr>
                </a:solidFill>
                <a:latin typeface="+mn-ea"/>
              </a:rPr>
              <a:t>SMA</a:t>
            </a:r>
            <a:r>
              <a:rPr lang="zh-CN" altLang="en-US" dirty="0" smtClean="0">
                <a:solidFill>
                  <a:schemeClr val="accent6">
                    <a:lumMod val="50000"/>
                  </a:schemeClr>
                </a:solidFill>
                <a:latin typeface="+mn-ea"/>
              </a:rPr>
              <a:t>预测算法的检测方法</a:t>
            </a:r>
            <a:endParaRPr lang="en-US" altLang="zh-CN" dirty="0" smtClean="0">
              <a:solidFill>
                <a:schemeClr val="accent6">
                  <a:lumMod val="50000"/>
                </a:schemeClr>
              </a:solidFill>
              <a:latin typeface="+mn-ea"/>
            </a:endParaRPr>
          </a:p>
          <a:p>
            <a:pPr marL="623887" indent="-514350">
              <a:buFont typeface="+mj-lt"/>
              <a:buAutoNum type="arabicPeriod"/>
            </a:pPr>
            <a:r>
              <a:rPr lang="zh-CN" altLang="en-US" dirty="0" smtClean="0">
                <a:solidFill>
                  <a:schemeClr val="accent6">
                    <a:lumMod val="50000"/>
                  </a:schemeClr>
                </a:solidFill>
                <a:latin typeface="+mn-ea"/>
              </a:rPr>
              <a:t>基于</a:t>
            </a:r>
            <a:r>
              <a:rPr lang="en-US" altLang="zh-CN" dirty="0" smtClean="0">
                <a:solidFill>
                  <a:schemeClr val="accent6">
                    <a:lumMod val="50000"/>
                  </a:schemeClr>
                </a:solidFill>
                <a:latin typeface="+mn-ea"/>
              </a:rPr>
              <a:t>EFF</a:t>
            </a:r>
            <a:r>
              <a:rPr lang="zh-CN" altLang="en-US" dirty="0" smtClean="0">
                <a:solidFill>
                  <a:schemeClr val="accent6">
                    <a:lumMod val="50000"/>
                  </a:schemeClr>
                </a:solidFill>
                <a:latin typeface="+mn-ea"/>
              </a:rPr>
              <a:t>的异常分类方法</a:t>
            </a:r>
            <a:endParaRPr lang="zh-CN" altLang="en-US" dirty="0">
              <a:solidFill>
                <a:schemeClr val="accent6">
                  <a:lumMod val="50000"/>
                </a:schemeClr>
              </a:solidFill>
              <a:latin typeface="+mn-ea"/>
            </a:endParaRPr>
          </a:p>
        </p:txBody>
      </p:sp>
    </p:spTree>
    <p:extLst>
      <p:ext uri="{BB962C8B-B14F-4D97-AF65-F5344CB8AC3E}">
        <p14:creationId xmlns:p14="http://schemas.microsoft.com/office/powerpoint/2010/main" val="15804221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950159" y="4725144"/>
            <a:ext cx="5243682" cy="1877485"/>
          </a:xfrm>
          <a:prstGeom prst="rect">
            <a:avLst/>
          </a:prstGeom>
        </p:spPr>
      </p:pic>
      <p:sp>
        <p:nvSpPr>
          <p:cNvPr id="9" name="内容占位符 2"/>
          <p:cNvSpPr>
            <a:spLocks noGrp="1"/>
          </p:cNvSpPr>
          <p:nvPr>
            <p:ph sz="quarter" idx="13"/>
          </p:nvPr>
        </p:nvSpPr>
        <p:spPr>
          <a:xfrm>
            <a:off x="685331" y="1529016"/>
            <a:ext cx="7773338" cy="3914923"/>
          </a:xfrm>
        </p:spPr>
        <p:txBody>
          <a:bodyPr>
            <a:normAutofit/>
          </a:bodyPr>
          <a:lstStyle/>
          <a:p>
            <a:pPr marL="566737" indent="-457200">
              <a:buFont typeface="+mj-lt"/>
              <a:buAutoNum type="arabicPeriod"/>
            </a:pPr>
            <a:r>
              <a:rPr lang="zh-CN" altLang="en-US" dirty="0">
                <a:solidFill>
                  <a:schemeClr val="accent6">
                    <a:lumMod val="50000"/>
                  </a:schemeClr>
                </a:solidFill>
                <a:latin typeface="+mn-ea"/>
              </a:rPr>
              <a:t>基于</a:t>
            </a:r>
            <a:r>
              <a:rPr lang="en-US" altLang="zh-CN" dirty="0" smtClean="0">
                <a:solidFill>
                  <a:schemeClr val="accent6">
                    <a:lumMod val="50000"/>
                  </a:schemeClr>
                </a:solidFill>
                <a:latin typeface="+mn-ea"/>
              </a:rPr>
              <a:t>SMA</a:t>
            </a:r>
            <a:r>
              <a:rPr lang="zh-CN" altLang="en-US" dirty="0" smtClean="0">
                <a:solidFill>
                  <a:schemeClr val="accent6">
                    <a:lumMod val="50000"/>
                  </a:schemeClr>
                </a:solidFill>
                <a:latin typeface="+mn-ea"/>
              </a:rPr>
              <a:t>（</a:t>
            </a:r>
            <a:r>
              <a:rPr lang="en-US" altLang="zh-CN" dirty="0">
                <a:solidFill>
                  <a:schemeClr val="accent6">
                    <a:lumMod val="50000"/>
                  </a:schemeClr>
                </a:solidFill>
              </a:rPr>
              <a:t>S-shaped Moving Average</a:t>
            </a:r>
            <a:r>
              <a:rPr lang="zh-CN" altLang="en-US" dirty="0" smtClean="0">
                <a:solidFill>
                  <a:schemeClr val="accent6">
                    <a:lumMod val="50000"/>
                  </a:schemeClr>
                </a:solidFill>
                <a:latin typeface="+mn-ea"/>
              </a:rPr>
              <a:t>）的</a:t>
            </a:r>
            <a:r>
              <a:rPr lang="zh-CN" altLang="en-US" dirty="0">
                <a:solidFill>
                  <a:schemeClr val="accent6">
                    <a:lumMod val="50000"/>
                  </a:schemeClr>
                </a:solidFill>
                <a:latin typeface="+mn-ea"/>
              </a:rPr>
              <a:t>检测算法</a:t>
            </a:r>
            <a:endParaRPr lang="en-US" altLang="zh-CN" dirty="0">
              <a:solidFill>
                <a:schemeClr val="accent6">
                  <a:lumMod val="50000"/>
                </a:schemeClr>
              </a:solidFill>
              <a:latin typeface="+mn-ea"/>
            </a:endParaRPr>
          </a:p>
          <a:p>
            <a:pPr lvl="1"/>
            <a:r>
              <a:rPr lang="zh-CN" altLang="en-US" sz="2400" dirty="0"/>
              <a:t>使用</a:t>
            </a:r>
            <a:r>
              <a:rPr lang="en-US" altLang="zh-CN" sz="2400" dirty="0"/>
              <a:t>SMA</a:t>
            </a:r>
            <a:r>
              <a:rPr lang="zh-CN" altLang="en-US" sz="2400" dirty="0"/>
              <a:t>预测下一个时间片</a:t>
            </a:r>
            <a:r>
              <a:rPr lang="en-US" altLang="zh-CN" sz="2400" dirty="0" smtClean="0"/>
              <a:t>EFFIP</a:t>
            </a:r>
            <a:r>
              <a:rPr lang="zh-CN" altLang="en-US" sz="2400" dirty="0" smtClean="0"/>
              <a:t>的</a:t>
            </a:r>
            <a:r>
              <a:rPr lang="zh-CN" altLang="en-US" sz="2400" dirty="0"/>
              <a:t>值（流数、字节</a:t>
            </a:r>
            <a:r>
              <a:rPr lang="zh-CN" altLang="en-US" sz="2400" dirty="0" smtClean="0"/>
              <a:t>数 </a:t>
            </a:r>
            <a:r>
              <a:rPr lang="en-US" altLang="zh-CN" sz="2400" dirty="0" smtClean="0"/>
              <a:t>……</a:t>
            </a:r>
            <a:r>
              <a:rPr lang="zh-CN" altLang="en-US" sz="2400" dirty="0"/>
              <a:t>）</a:t>
            </a:r>
            <a:endParaRPr lang="en-US" altLang="zh-CN" sz="2400" dirty="0"/>
          </a:p>
          <a:p>
            <a:pPr lvl="1"/>
            <a:r>
              <a:rPr lang="zh-CN" altLang="en-US" sz="2400" dirty="0"/>
              <a:t>使用</a:t>
            </a:r>
            <a:r>
              <a:rPr lang="en-US" altLang="zh-CN" sz="2400" dirty="0" smtClean="0"/>
              <a:t>EFFIP</a:t>
            </a:r>
            <a:r>
              <a:rPr lang="zh-CN" altLang="en-US" sz="2400" dirty="0" smtClean="0"/>
              <a:t>的</a:t>
            </a:r>
            <a:r>
              <a:rPr lang="zh-CN" altLang="en-US" sz="2400" dirty="0"/>
              <a:t>采纳值进行计算</a:t>
            </a:r>
            <a:endParaRPr lang="en-US" altLang="zh-CN" sz="2400" dirty="0"/>
          </a:p>
          <a:p>
            <a:pPr lvl="2"/>
            <a:r>
              <a:rPr lang="zh-CN" altLang="en-US" sz="2200" dirty="0"/>
              <a:t>当正常时，实际值为采纳值</a:t>
            </a:r>
            <a:endParaRPr lang="en-US" altLang="zh-CN" sz="2200" dirty="0"/>
          </a:p>
          <a:p>
            <a:pPr lvl="2"/>
            <a:r>
              <a:rPr lang="zh-CN" altLang="en-US" sz="2200" dirty="0"/>
              <a:t>当异常时，预测值为采纳</a:t>
            </a:r>
            <a:r>
              <a:rPr lang="zh-CN" altLang="en-US" sz="2200" dirty="0" smtClean="0"/>
              <a:t>值</a:t>
            </a:r>
            <a:endParaRPr lang="en-US" altLang="zh-CN" sz="2200" dirty="0" smtClean="0"/>
          </a:p>
          <a:p>
            <a:pPr lvl="2"/>
            <a:r>
              <a:rPr lang="zh-CN" altLang="en-US" sz="2200" dirty="0" smtClean="0"/>
              <a:t>无</a:t>
            </a:r>
            <a:r>
              <a:rPr lang="en-US" altLang="zh-CN" sz="2200" dirty="0" smtClean="0"/>
              <a:t>EFFIP</a:t>
            </a:r>
            <a:r>
              <a:rPr lang="zh-CN" altLang="en-US" sz="2200" dirty="0" smtClean="0"/>
              <a:t>时，筛选阈值为采纳值</a:t>
            </a:r>
            <a:endParaRPr lang="en-US" altLang="zh-CN" sz="2200" dirty="0"/>
          </a:p>
          <a:p>
            <a:pPr lvl="1"/>
            <a:endParaRPr lang="en-US" altLang="zh-CN" sz="1800" dirty="0"/>
          </a:p>
          <a:p>
            <a:pPr lvl="1"/>
            <a:endParaRPr lang="en-US" altLang="zh-CN" sz="1800" dirty="0"/>
          </a:p>
        </p:txBody>
      </p:sp>
      <p:sp>
        <p:nvSpPr>
          <p:cNvPr id="7" name="标题 8"/>
          <p:cNvSpPr>
            <a:spLocks noGrp="1"/>
          </p:cNvSpPr>
          <p:nvPr>
            <p:ph type="title"/>
          </p:nvPr>
        </p:nvSpPr>
        <p:spPr>
          <a:xfrm>
            <a:off x="0" y="476672"/>
            <a:ext cx="9144000" cy="1066800"/>
          </a:xfrm>
        </p:spPr>
        <p:txBody>
          <a:bodyPr/>
          <a:lstStyle/>
          <a:p>
            <a:pPr algn="ctr"/>
            <a:r>
              <a:rPr lang="zh-CN" altLang="en-US" sz="3600" b="1" dirty="0" smtClean="0">
                <a:solidFill>
                  <a:schemeClr val="accent6">
                    <a:lumMod val="50000"/>
                  </a:schemeClr>
                </a:solidFill>
              </a:rPr>
              <a:t>基于</a:t>
            </a:r>
            <a:r>
              <a:rPr lang="en-US" altLang="zh-CN" sz="3600" b="1" dirty="0" smtClean="0">
                <a:solidFill>
                  <a:schemeClr val="accent6">
                    <a:lumMod val="50000"/>
                  </a:schemeClr>
                </a:solidFill>
              </a:rPr>
              <a:t>EFFIP</a:t>
            </a:r>
            <a:r>
              <a:rPr lang="zh-CN" altLang="en-US" sz="3600" b="1" dirty="0" smtClean="0">
                <a:solidFill>
                  <a:schemeClr val="accent6">
                    <a:lumMod val="50000"/>
                  </a:schemeClr>
                </a:solidFill>
              </a:rPr>
              <a:t>的异常检测和分类方法</a:t>
            </a:r>
            <a:r>
              <a:rPr lang="en-US" altLang="zh-CN" sz="3600" b="1" dirty="0" smtClean="0">
                <a:solidFill>
                  <a:schemeClr val="accent6">
                    <a:lumMod val="50000"/>
                  </a:schemeClr>
                </a:solidFill>
              </a:rPr>
              <a:t>CEFF</a:t>
            </a:r>
            <a:endParaRPr lang="zh-CN" altLang="en-US" sz="3600" b="1" dirty="0">
              <a:solidFill>
                <a:schemeClr val="accent6">
                  <a:lumMod val="50000"/>
                </a:schemeClr>
              </a:solidFill>
            </a:endParaRPr>
          </a:p>
        </p:txBody>
      </p:sp>
    </p:spTree>
    <p:extLst>
      <p:ext uri="{BB962C8B-B14F-4D97-AF65-F5344CB8AC3E}">
        <p14:creationId xmlns:p14="http://schemas.microsoft.com/office/powerpoint/2010/main" val="237402351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sz="quarter" idx="13"/>
          </p:nvPr>
        </p:nvSpPr>
        <p:spPr>
          <a:xfrm>
            <a:off x="683568" y="1700808"/>
            <a:ext cx="7773338" cy="3914923"/>
          </a:xfrm>
        </p:spPr>
        <p:txBody>
          <a:bodyPr>
            <a:normAutofit/>
          </a:bodyPr>
          <a:lstStyle/>
          <a:p>
            <a:r>
              <a:rPr lang="zh-CN" altLang="en-US" b="1" dirty="0">
                <a:solidFill>
                  <a:schemeClr val="accent6">
                    <a:lumMod val="50000"/>
                  </a:schemeClr>
                </a:solidFill>
                <a:latin typeface="+mn-ea"/>
              </a:rPr>
              <a:t>基于</a:t>
            </a:r>
            <a:r>
              <a:rPr lang="en-US" altLang="zh-CN" b="1" dirty="0">
                <a:solidFill>
                  <a:schemeClr val="accent6">
                    <a:lumMod val="50000"/>
                  </a:schemeClr>
                </a:solidFill>
                <a:latin typeface="+mn-ea"/>
              </a:rPr>
              <a:t>SMA</a:t>
            </a:r>
            <a:r>
              <a:rPr lang="zh-CN" altLang="en-US" b="1" dirty="0">
                <a:solidFill>
                  <a:schemeClr val="accent6">
                    <a:lumMod val="50000"/>
                  </a:schemeClr>
                </a:solidFill>
                <a:latin typeface="+mn-ea"/>
              </a:rPr>
              <a:t>的异常检测示例</a:t>
            </a:r>
            <a:endParaRPr lang="en-US" altLang="zh-CN" b="1" dirty="0">
              <a:solidFill>
                <a:schemeClr val="accent6">
                  <a:lumMod val="50000"/>
                </a:schemeClr>
              </a:solidFill>
              <a:latin typeface="+mn-ea"/>
            </a:endParaRPr>
          </a:p>
          <a:p>
            <a:pPr lvl="1"/>
            <a:endParaRPr lang="en-US" altLang="zh-CN" sz="1800" dirty="0"/>
          </a:p>
        </p:txBody>
      </p:sp>
      <p:sp>
        <p:nvSpPr>
          <p:cNvPr id="6" name="标题 8"/>
          <p:cNvSpPr txBox="1">
            <a:spLocks/>
          </p:cNvSpPr>
          <p:nvPr/>
        </p:nvSpPr>
        <p:spPr bwMode="auto">
          <a:xfrm>
            <a:off x="0" y="476672"/>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sz="3600" b="1" smtClean="0">
                <a:solidFill>
                  <a:schemeClr val="accent6">
                    <a:lumMod val="50000"/>
                  </a:schemeClr>
                </a:solidFill>
              </a:rPr>
              <a:t>基于</a:t>
            </a:r>
            <a:r>
              <a:rPr lang="en-US" altLang="zh-CN" sz="3600" b="1" smtClean="0">
                <a:solidFill>
                  <a:schemeClr val="accent6">
                    <a:lumMod val="50000"/>
                  </a:schemeClr>
                </a:solidFill>
              </a:rPr>
              <a:t>EFFIP</a:t>
            </a:r>
            <a:r>
              <a:rPr lang="zh-CN" altLang="en-US" sz="3600" b="1" smtClean="0">
                <a:solidFill>
                  <a:schemeClr val="accent6">
                    <a:lumMod val="50000"/>
                  </a:schemeClr>
                </a:solidFill>
              </a:rPr>
              <a:t>的异常检测和分类方法</a:t>
            </a:r>
            <a:r>
              <a:rPr lang="en-US" altLang="zh-CN" sz="3600" b="1" smtClean="0">
                <a:solidFill>
                  <a:schemeClr val="accent6">
                    <a:lumMod val="50000"/>
                  </a:schemeClr>
                </a:solidFill>
              </a:rPr>
              <a:t>CEFF</a:t>
            </a:r>
            <a:endParaRPr lang="zh-CN" altLang="en-US" sz="3600" b="1" dirty="0">
              <a:solidFill>
                <a:schemeClr val="accent6">
                  <a:lumMod val="50000"/>
                </a:schemeClr>
              </a:solidFill>
            </a:endParaRPr>
          </a:p>
        </p:txBody>
      </p:sp>
      <p:grpSp>
        <p:nvGrpSpPr>
          <p:cNvPr id="4" name="组合 3"/>
          <p:cNvGrpSpPr/>
          <p:nvPr/>
        </p:nvGrpSpPr>
        <p:grpSpPr>
          <a:xfrm>
            <a:off x="467544" y="2348880"/>
            <a:ext cx="5000283" cy="4204942"/>
            <a:chOff x="1123767" y="2348880"/>
            <a:chExt cx="5000283" cy="4204942"/>
          </a:xfrm>
        </p:grpSpPr>
        <p:pic>
          <p:nvPicPr>
            <p:cNvPr id="5" name="图片 4"/>
            <p:cNvPicPr>
              <a:picLocks noChangeAspect="1"/>
            </p:cNvPicPr>
            <p:nvPr/>
          </p:nvPicPr>
          <p:blipFill>
            <a:blip r:embed="rId3"/>
            <a:stretch>
              <a:fillRect/>
            </a:stretch>
          </p:blipFill>
          <p:spPr>
            <a:xfrm>
              <a:off x="1123767" y="2348880"/>
              <a:ext cx="5000283" cy="4204942"/>
            </a:xfrm>
            <a:prstGeom prst="rect">
              <a:avLst/>
            </a:prstGeom>
          </p:spPr>
        </p:pic>
        <p:sp>
          <p:nvSpPr>
            <p:cNvPr id="8" name="矩形 7"/>
            <p:cNvSpPr/>
            <p:nvPr/>
          </p:nvSpPr>
          <p:spPr>
            <a:xfrm>
              <a:off x="3247256" y="2924944"/>
              <a:ext cx="1036712" cy="2690788"/>
            </a:xfrm>
            <a:prstGeom prst="rect">
              <a:avLst/>
            </a:prstGeom>
            <a:noFill/>
            <a:ln w="508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58838" y="3297189"/>
            <a:ext cx="4172938" cy="2585323"/>
          </a:xfrm>
          <a:prstGeom prst="rect">
            <a:avLst/>
          </a:prstGeom>
          <a:noFill/>
        </p:spPr>
        <p:txBody>
          <a:bodyPr wrap="square" rtlCol="0">
            <a:spAutoFit/>
          </a:bodyPr>
          <a:lstStyle/>
          <a:p>
            <a:r>
              <a:rPr lang="zh-CN" altLang="en-US" sz="2400" dirty="0" smtClean="0">
                <a:latin typeface="+mn-ea"/>
                <a:ea typeface="+mn-ea"/>
              </a:rPr>
              <a:t>黑色：当前</a:t>
            </a:r>
            <a:r>
              <a:rPr lang="en-US" altLang="zh-CN" sz="2400" dirty="0" smtClean="0">
                <a:latin typeface="+mn-ea"/>
                <a:ea typeface="+mn-ea"/>
              </a:rPr>
              <a:t>EFFIP</a:t>
            </a:r>
            <a:r>
              <a:rPr lang="zh-CN" altLang="en-US" sz="2400" dirty="0" smtClean="0">
                <a:latin typeface="+mn-ea"/>
                <a:ea typeface="+mn-ea"/>
              </a:rPr>
              <a:t>值</a:t>
            </a:r>
            <a:endParaRPr lang="en-US" altLang="zh-CN" sz="2400" dirty="0" smtClean="0">
              <a:latin typeface="+mn-ea"/>
              <a:ea typeface="+mn-ea"/>
            </a:endParaRPr>
          </a:p>
          <a:p>
            <a:r>
              <a:rPr lang="zh-CN" altLang="en-US" sz="2400" dirty="0" smtClean="0">
                <a:solidFill>
                  <a:srgbClr val="FF0000"/>
                </a:solidFill>
                <a:latin typeface="+mn-ea"/>
                <a:ea typeface="+mn-ea"/>
              </a:rPr>
              <a:t>红色：预测值</a:t>
            </a:r>
            <a:endParaRPr lang="en-US" altLang="zh-CN" sz="2400" dirty="0" smtClean="0">
              <a:solidFill>
                <a:srgbClr val="FF0000"/>
              </a:solidFill>
              <a:latin typeface="+mn-ea"/>
              <a:ea typeface="+mn-ea"/>
            </a:endParaRPr>
          </a:p>
          <a:p>
            <a:r>
              <a:rPr lang="zh-CN" altLang="en-US" sz="2400" dirty="0" smtClean="0">
                <a:solidFill>
                  <a:srgbClr val="0070C0"/>
                </a:solidFill>
                <a:latin typeface="+mn-ea"/>
                <a:ea typeface="+mn-ea"/>
              </a:rPr>
              <a:t>蓝色：检测阈值</a:t>
            </a:r>
            <a:endParaRPr lang="en-US" altLang="zh-CN" sz="2400" dirty="0" smtClean="0">
              <a:solidFill>
                <a:srgbClr val="0070C0"/>
              </a:solidFill>
              <a:latin typeface="+mn-ea"/>
              <a:ea typeface="+mn-ea"/>
            </a:endParaRPr>
          </a:p>
          <a:p>
            <a:endParaRPr lang="en-US" altLang="zh-CN" sz="2400" dirty="0">
              <a:solidFill>
                <a:srgbClr val="0070C0"/>
              </a:solidFill>
              <a:latin typeface="+mn-ea"/>
              <a:ea typeface="+mn-ea"/>
            </a:endParaRPr>
          </a:p>
          <a:p>
            <a:r>
              <a:rPr lang="zh-CN" altLang="en-US" sz="2400" dirty="0" smtClean="0">
                <a:solidFill>
                  <a:srgbClr val="0070C0"/>
                </a:solidFill>
                <a:latin typeface="+mn-ea"/>
                <a:ea typeface="+mn-ea"/>
              </a:rPr>
              <a:t>异常</a:t>
            </a:r>
            <a:r>
              <a:rPr lang="en-US" altLang="zh-CN" sz="2400" dirty="0" smtClean="0">
                <a:solidFill>
                  <a:srgbClr val="0070C0"/>
                </a:solidFill>
                <a:latin typeface="+mn-ea"/>
                <a:ea typeface="+mn-ea"/>
              </a:rPr>
              <a:t>EFFI</a:t>
            </a:r>
            <a:r>
              <a:rPr lang="zh-CN" altLang="en-US" sz="2400" dirty="0" smtClean="0">
                <a:solidFill>
                  <a:srgbClr val="0070C0"/>
                </a:solidFill>
                <a:latin typeface="+mn-ea"/>
                <a:ea typeface="+mn-ea"/>
                <a:sym typeface="Wingdings" panose="05000000000000000000" pitchFamily="2" charset="2"/>
              </a:rPr>
              <a:t>（</a:t>
            </a:r>
            <a:r>
              <a:rPr lang="zh-CN" altLang="en-US" sz="2400" dirty="0" smtClean="0">
                <a:solidFill>
                  <a:srgbClr val="FF0000"/>
                </a:solidFill>
                <a:latin typeface="+mn-ea"/>
                <a:ea typeface="+mn-ea"/>
                <a:sym typeface="Wingdings" panose="05000000000000000000" pitchFamily="2" charset="2"/>
              </a:rPr>
              <a:t>红色框内</a:t>
            </a:r>
            <a:r>
              <a:rPr lang="zh-CN" altLang="en-US" sz="2400" dirty="0" smtClean="0">
                <a:solidFill>
                  <a:srgbClr val="0070C0"/>
                </a:solidFill>
                <a:latin typeface="+mn-ea"/>
                <a:ea typeface="+mn-ea"/>
                <a:sym typeface="Wingdings" panose="05000000000000000000" pitchFamily="2" charset="2"/>
              </a:rPr>
              <a:t>）</a:t>
            </a:r>
            <a:endParaRPr lang="en-US" altLang="zh-CN" sz="2400" dirty="0" smtClean="0">
              <a:solidFill>
                <a:srgbClr val="0070C0"/>
              </a:solidFill>
              <a:latin typeface="+mn-ea"/>
              <a:ea typeface="+mn-ea"/>
            </a:endParaRPr>
          </a:p>
          <a:p>
            <a:r>
              <a:rPr lang="en-US" altLang="zh-CN" dirty="0"/>
              <a:t>sip: 192.168.1.2-dip: </a:t>
            </a:r>
            <a:r>
              <a:rPr lang="en-US" altLang="zh-CN" dirty="0" smtClean="0"/>
              <a:t>192.168.1.20-dpt:80</a:t>
            </a:r>
          </a:p>
          <a:p>
            <a:r>
              <a:rPr lang="zh-CN" altLang="en-US" sz="2400" dirty="0" smtClean="0">
                <a:solidFill>
                  <a:srgbClr val="0070C0"/>
                </a:solidFill>
                <a:latin typeface="+mn-ea"/>
                <a:ea typeface="+mn-ea"/>
              </a:rPr>
              <a:t>异常</a:t>
            </a:r>
            <a:r>
              <a:rPr lang="en-US" altLang="zh-CN" sz="2400" dirty="0" smtClean="0">
                <a:solidFill>
                  <a:srgbClr val="0070C0"/>
                </a:solidFill>
                <a:latin typeface="+mn-ea"/>
                <a:ea typeface="+mn-ea"/>
              </a:rPr>
              <a:t>EFFIP</a:t>
            </a:r>
            <a:r>
              <a:rPr lang="zh-CN" altLang="en-US" sz="2400" dirty="0" smtClean="0">
                <a:solidFill>
                  <a:srgbClr val="0070C0"/>
                </a:solidFill>
                <a:latin typeface="+mn-ea"/>
                <a:ea typeface="+mn-ea"/>
              </a:rPr>
              <a:t>的值</a:t>
            </a:r>
            <a:r>
              <a:rPr lang="zh-CN" altLang="en-US" sz="2400" dirty="0" smtClean="0">
                <a:solidFill>
                  <a:srgbClr val="0070C0"/>
                </a:solidFill>
                <a:latin typeface="+mn-ea"/>
                <a:ea typeface="+mn-ea"/>
                <a:sym typeface="Wingdings" panose="05000000000000000000" pitchFamily="2" charset="2"/>
              </a:rPr>
              <a:t>（</a:t>
            </a:r>
            <a:r>
              <a:rPr lang="zh-CN" altLang="en-US" sz="2400" dirty="0" smtClean="0">
                <a:solidFill>
                  <a:srgbClr val="FFC000"/>
                </a:solidFill>
                <a:latin typeface="+mn-ea"/>
                <a:ea typeface="+mn-ea"/>
                <a:sym typeface="Wingdings" panose="05000000000000000000" pitchFamily="2" charset="2"/>
              </a:rPr>
              <a:t>黄色框内</a:t>
            </a:r>
            <a:r>
              <a:rPr lang="zh-CN" altLang="en-US" sz="2400" dirty="0" smtClean="0">
                <a:solidFill>
                  <a:srgbClr val="0070C0"/>
                </a:solidFill>
                <a:latin typeface="+mn-ea"/>
                <a:ea typeface="+mn-ea"/>
                <a:sym typeface="Wingdings" panose="05000000000000000000" pitchFamily="2" charset="2"/>
              </a:rPr>
              <a:t>）</a:t>
            </a:r>
            <a:endParaRPr lang="zh-CN" altLang="en-US" sz="2400" dirty="0">
              <a:solidFill>
                <a:srgbClr val="0070C0"/>
              </a:solidFill>
              <a:latin typeface="+mn-ea"/>
              <a:ea typeface="+mn-ea"/>
            </a:endParaRPr>
          </a:p>
        </p:txBody>
      </p:sp>
      <p:sp>
        <p:nvSpPr>
          <p:cNvPr id="10" name="矩形 9"/>
          <p:cNvSpPr/>
          <p:nvPr/>
        </p:nvSpPr>
        <p:spPr>
          <a:xfrm>
            <a:off x="467544" y="2492896"/>
            <a:ext cx="432048" cy="3408799"/>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09207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87623" y="2636912"/>
            <a:ext cx="5273661" cy="2291576"/>
          </a:xfrm>
          <a:prstGeom prst="rect">
            <a:avLst/>
          </a:prstGeom>
        </p:spPr>
      </p:pic>
      <p:pic>
        <p:nvPicPr>
          <p:cNvPr id="4" name="图片 3"/>
          <p:cNvPicPr>
            <a:picLocks noChangeAspect="1"/>
          </p:cNvPicPr>
          <p:nvPr/>
        </p:nvPicPr>
        <p:blipFill>
          <a:blip r:embed="rId4"/>
          <a:stretch>
            <a:fillRect/>
          </a:stretch>
        </p:blipFill>
        <p:spPr>
          <a:xfrm>
            <a:off x="1187623" y="5581795"/>
            <a:ext cx="4481574" cy="906481"/>
          </a:xfrm>
          <a:prstGeom prst="rect">
            <a:avLst/>
          </a:prstGeom>
        </p:spPr>
      </p:pic>
      <p:sp>
        <p:nvSpPr>
          <p:cNvPr id="7" name="文本框 6"/>
          <p:cNvSpPr txBox="1"/>
          <p:nvPr/>
        </p:nvSpPr>
        <p:spPr>
          <a:xfrm>
            <a:off x="658698" y="5085184"/>
            <a:ext cx="5713502" cy="492443"/>
          </a:xfrm>
          <a:prstGeom prst="rect">
            <a:avLst/>
          </a:prstGeom>
          <a:noFill/>
        </p:spPr>
        <p:txBody>
          <a:bodyPr wrap="square" rtlCol="0">
            <a:spAutoFit/>
          </a:bodyPr>
          <a:lstStyle/>
          <a:p>
            <a:pPr marL="657225" lvl="1" indent="-246063" eaLnBrk="0" hangingPunct="0">
              <a:spcBef>
                <a:spcPts val="300"/>
              </a:spcBef>
              <a:buClr>
                <a:schemeClr val="accent2"/>
              </a:buClr>
              <a:buFont typeface="Georgia" panose="02040502050405020303" pitchFamily="18" charset="0"/>
              <a:buChar char="▫"/>
            </a:pPr>
            <a:r>
              <a:rPr lang="zh-CN" altLang="en-US" sz="2600" dirty="0">
                <a:solidFill>
                  <a:schemeClr val="accent2"/>
                </a:solidFill>
                <a:latin typeface="+mn-lt"/>
                <a:ea typeface="+mn-ea"/>
              </a:rPr>
              <a:t>基于</a:t>
            </a:r>
            <a:r>
              <a:rPr lang="zh-CN" altLang="en-US" sz="2600" b="1" dirty="0">
                <a:solidFill>
                  <a:srgbClr val="0070C0"/>
                </a:solidFill>
                <a:latin typeface="+mn-lt"/>
                <a:ea typeface="+mn-ea"/>
              </a:rPr>
              <a:t>字节数</a:t>
            </a:r>
            <a:r>
              <a:rPr lang="zh-CN" altLang="en-US" sz="2600" dirty="0">
                <a:solidFill>
                  <a:schemeClr val="accent2"/>
                </a:solidFill>
                <a:latin typeface="+mn-lt"/>
                <a:ea typeface="+mn-ea"/>
              </a:rPr>
              <a:t>的</a:t>
            </a:r>
            <a:r>
              <a:rPr lang="en-US" altLang="zh-CN" sz="2600" dirty="0">
                <a:solidFill>
                  <a:schemeClr val="accent2"/>
                </a:solidFill>
                <a:latin typeface="+mn-lt"/>
                <a:ea typeface="+mn-ea"/>
              </a:rPr>
              <a:t>EFF</a:t>
            </a:r>
            <a:r>
              <a:rPr lang="zh-CN" altLang="en-US" sz="2600" dirty="0">
                <a:solidFill>
                  <a:schemeClr val="accent2"/>
                </a:solidFill>
                <a:latin typeface="+mn-lt"/>
                <a:ea typeface="+mn-ea"/>
              </a:rPr>
              <a:t>异常分类示例</a:t>
            </a:r>
            <a:endParaRPr lang="en-US" altLang="zh-CN" sz="2600" dirty="0">
              <a:solidFill>
                <a:schemeClr val="accent2"/>
              </a:solidFill>
              <a:latin typeface="+mn-lt"/>
              <a:ea typeface="+mn-ea"/>
            </a:endParaRPr>
          </a:p>
        </p:txBody>
      </p:sp>
      <p:sp>
        <p:nvSpPr>
          <p:cNvPr id="5" name="内容占位符 4"/>
          <p:cNvSpPr>
            <a:spLocks noGrp="1"/>
          </p:cNvSpPr>
          <p:nvPr>
            <p:ph sz="quarter" idx="13"/>
          </p:nvPr>
        </p:nvSpPr>
        <p:spPr>
          <a:xfrm>
            <a:off x="685565" y="1675686"/>
            <a:ext cx="7772870" cy="3424107"/>
          </a:xfrm>
        </p:spPr>
        <p:txBody>
          <a:bodyPr/>
          <a:lstStyle/>
          <a:p>
            <a:r>
              <a:rPr lang="zh-CN" altLang="en-US" b="1" dirty="0" smtClean="0">
                <a:solidFill>
                  <a:schemeClr val="accent6">
                    <a:lumMod val="50000"/>
                  </a:schemeClr>
                </a:solidFill>
                <a:latin typeface="+mn-ea"/>
              </a:rPr>
              <a:t>常用基于</a:t>
            </a:r>
            <a:r>
              <a:rPr lang="en-US" altLang="zh-CN" b="1" dirty="0" smtClean="0">
                <a:solidFill>
                  <a:schemeClr val="accent6">
                    <a:lumMod val="50000"/>
                  </a:schemeClr>
                </a:solidFill>
                <a:latin typeface="+mn-ea"/>
              </a:rPr>
              <a:t>EFF</a:t>
            </a:r>
            <a:r>
              <a:rPr lang="zh-CN" altLang="en-US" b="1" dirty="0" smtClean="0">
                <a:solidFill>
                  <a:schemeClr val="accent6">
                    <a:lumMod val="50000"/>
                  </a:schemeClr>
                </a:solidFill>
                <a:latin typeface="+mn-ea"/>
              </a:rPr>
              <a:t>的异常分类</a:t>
            </a:r>
            <a:endParaRPr lang="en-US" altLang="zh-CN" b="1" dirty="0" smtClean="0">
              <a:solidFill>
                <a:schemeClr val="accent6">
                  <a:lumMod val="50000"/>
                </a:schemeClr>
              </a:solidFill>
              <a:latin typeface="+mn-ea"/>
            </a:endParaRPr>
          </a:p>
          <a:p>
            <a:pPr lvl="1"/>
            <a:r>
              <a:rPr lang="zh-CN" altLang="en-US" dirty="0" smtClean="0"/>
              <a:t>基于</a:t>
            </a:r>
            <a:r>
              <a:rPr lang="zh-CN" altLang="en-US" b="1" dirty="0" smtClean="0">
                <a:solidFill>
                  <a:srgbClr val="0070C0"/>
                </a:solidFill>
              </a:rPr>
              <a:t>流数</a:t>
            </a:r>
            <a:r>
              <a:rPr lang="zh-CN" altLang="en-US" dirty="0" smtClean="0"/>
              <a:t>的</a:t>
            </a:r>
            <a:r>
              <a:rPr lang="en-US" altLang="zh-CN" dirty="0"/>
              <a:t>EFF</a:t>
            </a:r>
            <a:r>
              <a:rPr lang="zh-CN" altLang="en-US" dirty="0"/>
              <a:t>异常分类</a:t>
            </a:r>
          </a:p>
        </p:txBody>
      </p:sp>
      <p:sp>
        <p:nvSpPr>
          <p:cNvPr id="8" name="标题 8"/>
          <p:cNvSpPr>
            <a:spLocks noGrp="1"/>
          </p:cNvSpPr>
          <p:nvPr>
            <p:ph type="title"/>
          </p:nvPr>
        </p:nvSpPr>
        <p:spPr>
          <a:xfrm>
            <a:off x="0" y="476672"/>
            <a:ext cx="9144000" cy="1066800"/>
          </a:xfrm>
        </p:spPr>
        <p:txBody>
          <a:bodyPr/>
          <a:lstStyle/>
          <a:p>
            <a:pPr algn="ctr"/>
            <a:r>
              <a:rPr lang="zh-CN" altLang="en-US" sz="3600" b="1" dirty="0" smtClean="0">
                <a:solidFill>
                  <a:schemeClr val="accent6">
                    <a:lumMod val="50000"/>
                  </a:schemeClr>
                </a:solidFill>
              </a:rPr>
              <a:t>基于</a:t>
            </a:r>
            <a:r>
              <a:rPr lang="en-US" altLang="zh-CN" sz="3600" b="1" dirty="0" smtClean="0">
                <a:solidFill>
                  <a:schemeClr val="accent6">
                    <a:lumMod val="50000"/>
                  </a:schemeClr>
                </a:solidFill>
              </a:rPr>
              <a:t>EFFIP</a:t>
            </a:r>
            <a:r>
              <a:rPr lang="zh-CN" altLang="en-US" sz="3600" b="1" dirty="0" smtClean="0">
                <a:solidFill>
                  <a:schemeClr val="accent6">
                    <a:lumMod val="50000"/>
                  </a:schemeClr>
                </a:solidFill>
              </a:rPr>
              <a:t>的异常检测和分类方法</a:t>
            </a:r>
            <a:r>
              <a:rPr lang="en-US" altLang="zh-CN" sz="3600" b="1" dirty="0" smtClean="0">
                <a:solidFill>
                  <a:schemeClr val="accent6">
                    <a:lumMod val="50000"/>
                  </a:schemeClr>
                </a:solidFill>
              </a:rPr>
              <a:t>CEFF</a:t>
            </a:r>
            <a:endParaRPr lang="zh-CN" altLang="en-US" sz="3600" b="1" dirty="0">
              <a:solidFill>
                <a:schemeClr val="accent6">
                  <a:lumMod val="50000"/>
                </a:schemeClr>
              </a:solidFill>
            </a:endParaRPr>
          </a:p>
        </p:txBody>
      </p:sp>
      <p:sp>
        <p:nvSpPr>
          <p:cNvPr id="3" name="文本框 2"/>
          <p:cNvSpPr txBox="1"/>
          <p:nvPr/>
        </p:nvSpPr>
        <p:spPr>
          <a:xfrm>
            <a:off x="6620697" y="3068960"/>
            <a:ext cx="2359188" cy="1200329"/>
          </a:xfrm>
          <a:prstGeom prst="rect">
            <a:avLst/>
          </a:prstGeom>
          <a:noFill/>
        </p:spPr>
        <p:txBody>
          <a:bodyPr wrap="square" rtlCol="0">
            <a:spAutoFit/>
          </a:bodyPr>
          <a:lstStyle/>
          <a:p>
            <a:r>
              <a:rPr lang="en-US" altLang="zh-CN" sz="2400" dirty="0" err="1" smtClean="0">
                <a:solidFill>
                  <a:schemeClr val="accent6">
                    <a:lumMod val="50000"/>
                  </a:schemeClr>
                </a:solidFill>
                <a:latin typeface="+mn-ea"/>
                <a:ea typeface="+mn-ea"/>
              </a:rPr>
              <a:t>DoS</a:t>
            </a:r>
            <a:r>
              <a:rPr lang="zh-CN" altLang="en-US" sz="2400" dirty="0" smtClean="0">
                <a:solidFill>
                  <a:schemeClr val="accent6">
                    <a:lumMod val="50000"/>
                  </a:schemeClr>
                </a:solidFill>
                <a:latin typeface="+mn-ea"/>
                <a:ea typeface="+mn-ea"/>
              </a:rPr>
              <a:t>、</a:t>
            </a:r>
            <a:r>
              <a:rPr lang="en-US" altLang="zh-CN" sz="2400" dirty="0" err="1" smtClean="0">
                <a:solidFill>
                  <a:schemeClr val="accent6">
                    <a:lumMod val="50000"/>
                  </a:schemeClr>
                </a:solidFill>
                <a:latin typeface="+mn-ea"/>
                <a:ea typeface="+mn-ea"/>
              </a:rPr>
              <a:t>DDoS</a:t>
            </a:r>
            <a:r>
              <a:rPr lang="zh-CN" altLang="en-US" sz="2400" dirty="0" smtClean="0">
                <a:solidFill>
                  <a:schemeClr val="accent6">
                    <a:lumMod val="50000"/>
                  </a:schemeClr>
                </a:solidFill>
                <a:latin typeface="+mn-ea"/>
                <a:ea typeface="+mn-ea"/>
              </a:rPr>
              <a:t>、</a:t>
            </a:r>
            <a:r>
              <a:rPr lang="en-US" altLang="zh-CN" sz="2400" dirty="0" err="1" smtClean="0">
                <a:solidFill>
                  <a:schemeClr val="accent6">
                    <a:lumMod val="50000"/>
                  </a:schemeClr>
                </a:solidFill>
                <a:latin typeface="+mn-ea"/>
                <a:ea typeface="+mn-ea"/>
              </a:rPr>
              <a:t>PortScan</a:t>
            </a:r>
            <a:r>
              <a:rPr lang="zh-CN" altLang="en-US" sz="2400" dirty="0" smtClean="0">
                <a:solidFill>
                  <a:schemeClr val="accent6">
                    <a:lumMod val="50000"/>
                  </a:schemeClr>
                </a:solidFill>
                <a:latin typeface="+mn-ea"/>
                <a:ea typeface="+mn-ea"/>
              </a:rPr>
              <a:t>、</a:t>
            </a:r>
            <a:r>
              <a:rPr lang="en-US" altLang="zh-CN" sz="2400" dirty="0" smtClean="0">
                <a:solidFill>
                  <a:schemeClr val="accent6">
                    <a:lumMod val="50000"/>
                  </a:schemeClr>
                </a:solidFill>
                <a:latin typeface="+mn-ea"/>
                <a:ea typeface="+mn-ea"/>
              </a:rPr>
              <a:t>Network Scan</a:t>
            </a:r>
            <a:endParaRPr lang="zh-CN" altLang="en-US" sz="2400" dirty="0">
              <a:solidFill>
                <a:schemeClr val="accent6">
                  <a:lumMod val="50000"/>
                </a:schemeClr>
              </a:solidFill>
              <a:latin typeface="+mn-ea"/>
              <a:ea typeface="+mn-ea"/>
            </a:endParaRPr>
          </a:p>
        </p:txBody>
      </p:sp>
      <p:sp>
        <p:nvSpPr>
          <p:cNvPr id="9" name="文本框 8"/>
          <p:cNvSpPr txBox="1"/>
          <p:nvPr/>
        </p:nvSpPr>
        <p:spPr>
          <a:xfrm>
            <a:off x="6651137" y="5804202"/>
            <a:ext cx="2359188" cy="461665"/>
          </a:xfrm>
          <a:prstGeom prst="rect">
            <a:avLst/>
          </a:prstGeom>
          <a:noFill/>
        </p:spPr>
        <p:txBody>
          <a:bodyPr wrap="square" rtlCol="0">
            <a:spAutoFit/>
          </a:bodyPr>
          <a:lstStyle/>
          <a:p>
            <a:r>
              <a:rPr lang="en-US" altLang="zh-CN" sz="2400" dirty="0" smtClean="0">
                <a:solidFill>
                  <a:schemeClr val="accent6">
                    <a:lumMod val="50000"/>
                  </a:schemeClr>
                </a:solidFill>
                <a:latin typeface="+mn-ea"/>
                <a:ea typeface="+mn-ea"/>
              </a:rPr>
              <a:t>Volume Burst</a:t>
            </a:r>
            <a:endParaRPr lang="zh-CN" altLang="en-US" sz="2400" dirty="0">
              <a:solidFill>
                <a:schemeClr val="accent6">
                  <a:lumMod val="50000"/>
                </a:schemeClr>
              </a:solidFill>
              <a:latin typeface="+mn-ea"/>
              <a:ea typeface="+mn-ea"/>
            </a:endParaRPr>
          </a:p>
        </p:txBody>
      </p:sp>
    </p:spTree>
    <p:extLst>
      <p:ext uri="{BB962C8B-B14F-4D97-AF65-F5344CB8AC3E}">
        <p14:creationId xmlns:p14="http://schemas.microsoft.com/office/powerpoint/2010/main" val="41660992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623887" indent="-514350">
              <a:buFont typeface="+mj-lt"/>
              <a:buAutoNum type="arabicPeriod"/>
            </a:pPr>
            <a:r>
              <a:rPr lang="zh-CN" altLang="en-US" dirty="0">
                <a:solidFill>
                  <a:schemeClr val="accent6">
                    <a:lumMod val="50000"/>
                  </a:schemeClr>
                </a:solidFill>
                <a:latin typeface="+mn-ea"/>
              </a:rPr>
              <a:t>研究背景</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有效流</a:t>
            </a:r>
            <a:r>
              <a:rPr lang="zh-CN" altLang="en-US" dirty="0" smtClean="0">
                <a:solidFill>
                  <a:schemeClr val="accent6">
                    <a:lumMod val="50000"/>
                  </a:schemeClr>
                </a:solidFill>
                <a:latin typeface="+mn-ea"/>
              </a:rPr>
              <a:t>特征实例对（</a:t>
            </a:r>
            <a:r>
              <a:rPr lang="en-US" altLang="zh-CN" dirty="0" smtClean="0">
                <a:solidFill>
                  <a:schemeClr val="accent6">
                    <a:lumMod val="50000"/>
                  </a:schemeClr>
                </a:solidFill>
                <a:latin typeface="+mn-ea"/>
              </a:rPr>
              <a:t>EFFIP</a:t>
            </a:r>
            <a:r>
              <a:rPr lang="zh-CN" altLang="en-US" dirty="0" smtClean="0">
                <a:solidFill>
                  <a:schemeClr val="accent6">
                    <a:lumMod val="50000"/>
                  </a:schemeClr>
                </a:solidFill>
                <a:latin typeface="+mn-ea"/>
              </a:rPr>
              <a:t>）</a:t>
            </a:r>
            <a:endParaRPr lang="en-US" altLang="zh-CN" dirty="0">
              <a:solidFill>
                <a:schemeClr val="accent6">
                  <a:lumMod val="50000"/>
                </a:schemeClr>
              </a:solidFill>
              <a:latin typeface="+mn-ea"/>
            </a:endParaRPr>
          </a:p>
          <a:p>
            <a:pPr marL="623887" indent="-514350">
              <a:buFont typeface="+mj-lt"/>
              <a:buAutoNum type="arabicPeriod"/>
            </a:pPr>
            <a:r>
              <a:rPr lang="zh-CN" altLang="en-US" dirty="0">
                <a:solidFill>
                  <a:schemeClr val="accent6">
                    <a:lumMod val="50000"/>
                  </a:schemeClr>
                </a:solidFill>
                <a:latin typeface="+mn-ea"/>
              </a:rPr>
              <a:t>基于</a:t>
            </a:r>
            <a:r>
              <a:rPr lang="en-US" altLang="zh-CN" dirty="0" smtClean="0">
                <a:solidFill>
                  <a:schemeClr val="accent6">
                    <a:lumMod val="50000"/>
                  </a:schemeClr>
                </a:solidFill>
                <a:latin typeface="+mn-ea"/>
              </a:rPr>
              <a:t>EFFIP</a:t>
            </a:r>
            <a:r>
              <a:rPr lang="zh-CN" altLang="en-US" dirty="0" smtClean="0">
                <a:solidFill>
                  <a:schemeClr val="accent6">
                    <a:lumMod val="50000"/>
                  </a:schemeClr>
                </a:solidFill>
                <a:latin typeface="+mn-ea"/>
              </a:rPr>
              <a:t>的</a:t>
            </a:r>
            <a:r>
              <a:rPr lang="zh-CN" altLang="en-US" dirty="0">
                <a:solidFill>
                  <a:schemeClr val="accent6">
                    <a:lumMod val="50000"/>
                  </a:schemeClr>
                </a:solidFill>
                <a:latin typeface="+mn-ea"/>
              </a:rPr>
              <a:t>异常检测和分类方法</a:t>
            </a:r>
            <a:r>
              <a:rPr lang="en-US" altLang="zh-CN" dirty="0">
                <a:solidFill>
                  <a:schemeClr val="accent6">
                    <a:lumMod val="50000"/>
                  </a:schemeClr>
                </a:solidFill>
                <a:latin typeface="+mn-ea"/>
              </a:rPr>
              <a:t>CEFF</a:t>
            </a:r>
          </a:p>
          <a:p>
            <a:pPr marL="623887" indent="-514350">
              <a:buFont typeface="+mj-lt"/>
              <a:buAutoNum type="arabicPeriod"/>
            </a:pPr>
            <a:r>
              <a:rPr lang="en-US" altLang="zh-CN" dirty="0">
                <a:solidFill>
                  <a:srgbClr val="FF0000"/>
                </a:solidFill>
                <a:latin typeface="+mn-ea"/>
              </a:rPr>
              <a:t>CEFF</a:t>
            </a:r>
            <a:r>
              <a:rPr lang="zh-CN" altLang="en-US" dirty="0">
                <a:solidFill>
                  <a:srgbClr val="FF0000"/>
                </a:solidFill>
                <a:latin typeface="+mn-ea"/>
              </a:rPr>
              <a:t>基于</a:t>
            </a:r>
            <a:r>
              <a:rPr lang="en-US" altLang="zh-CN" dirty="0">
                <a:solidFill>
                  <a:srgbClr val="FF0000"/>
                </a:solidFill>
                <a:latin typeface="+mn-ea"/>
              </a:rPr>
              <a:t>Spark</a:t>
            </a:r>
            <a:r>
              <a:rPr lang="zh-CN" altLang="en-US" dirty="0">
                <a:solidFill>
                  <a:srgbClr val="FF0000"/>
                </a:solidFill>
                <a:latin typeface="+mn-ea"/>
              </a:rPr>
              <a:t>的实现</a:t>
            </a:r>
            <a:endParaRPr lang="en-US" altLang="zh-CN" dirty="0">
              <a:solidFill>
                <a:srgbClr val="FF0000"/>
              </a:solidFill>
              <a:latin typeface="+mn-ea"/>
            </a:endParaRPr>
          </a:p>
          <a:p>
            <a:pPr marL="623887" indent="-514350">
              <a:buFont typeface="+mj-lt"/>
              <a:buAutoNum type="arabicPeriod"/>
            </a:pPr>
            <a:r>
              <a:rPr lang="en-US" altLang="zh-CN" dirty="0">
                <a:solidFill>
                  <a:schemeClr val="accent6">
                    <a:lumMod val="50000"/>
                  </a:schemeClr>
                </a:solidFill>
                <a:latin typeface="+mn-ea"/>
              </a:rPr>
              <a:t>CEFF</a:t>
            </a:r>
            <a:r>
              <a:rPr lang="zh-CN" altLang="en-US" dirty="0">
                <a:solidFill>
                  <a:schemeClr val="accent6">
                    <a:lumMod val="50000"/>
                  </a:schemeClr>
                </a:solidFill>
                <a:latin typeface="+mn-ea"/>
              </a:rPr>
              <a:t>方法评估</a:t>
            </a:r>
            <a:endParaRPr lang="en-US" altLang="zh-CN" dirty="0">
              <a:solidFill>
                <a:schemeClr val="accent6">
                  <a:lumMod val="50000"/>
                </a:schemeClr>
              </a:solidFill>
              <a:latin typeface="+mn-ea"/>
            </a:endParaRPr>
          </a:p>
        </p:txBody>
      </p:sp>
      <p:sp>
        <p:nvSpPr>
          <p:cNvPr id="4" name="文本框 3"/>
          <p:cNvSpPr txBox="1"/>
          <p:nvPr/>
        </p:nvSpPr>
        <p:spPr>
          <a:xfrm>
            <a:off x="2247256" y="5791200"/>
            <a:ext cx="4670176" cy="461665"/>
          </a:xfrm>
          <a:prstGeom prst="rect">
            <a:avLst/>
          </a:prstGeom>
          <a:noFill/>
        </p:spPr>
        <p:txBody>
          <a:bodyPr wrap="square" rtlCol="0">
            <a:spAutoFit/>
          </a:bodyPr>
          <a:lstStyle/>
          <a:p>
            <a:pPr marL="87312" indent="-255588" algn="ctr" eaLnBrk="0" hangingPunct="0">
              <a:spcBef>
                <a:spcPts val="300"/>
              </a:spcBef>
              <a:buClr>
                <a:srgbClr val="A04DA3"/>
              </a:buClr>
              <a:buFont typeface="Georgia" panose="02040502050405020303" pitchFamily="18" charset="0"/>
              <a:buChar char="•"/>
            </a:pPr>
            <a:r>
              <a:rPr lang="en-US" altLang="zh-CN" sz="2400" b="1" dirty="0">
                <a:solidFill>
                  <a:schemeClr val="bg1">
                    <a:lumMod val="50000"/>
                  </a:schemeClr>
                </a:solidFill>
                <a:latin typeface="+mn-lt"/>
                <a:ea typeface="+mn-ea"/>
              </a:rPr>
              <a:t>ISCC 2017   Full Paper </a:t>
            </a:r>
            <a:endParaRPr lang="zh-CN" altLang="en-US" sz="2400" b="1" dirty="0">
              <a:solidFill>
                <a:schemeClr val="bg1">
                  <a:lumMod val="50000"/>
                </a:schemeClr>
              </a:solidFill>
              <a:latin typeface="+mn-lt"/>
              <a:ea typeface="+mn-ea"/>
            </a:endParaRPr>
          </a:p>
        </p:txBody>
      </p:sp>
      <p:sp>
        <p:nvSpPr>
          <p:cNvPr id="6" name="标题 8"/>
          <p:cNvSpPr txBox="1">
            <a:spLocks/>
          </p:cNvSpPr>
          <p:nvPr/>
        </p:nvSpPr>
        <p:spPr bwMode="auto">
          <a:xfrm>
            <a:off x="467544" y="589331"/>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ea typeface="微软雅黑" pitchFamily="34" charset="-122"/>
              </a:defRPr>
            </a:lvl2pPr>
            <a:lvl3pPr algn="l" rtl="0" eaLnBrk="0" fontAlgn="base" hangingPunct="0">
              <a:spcBef>
                <a:spcPct val="0"/>
              </a:spcBef>
              <a:spcAft>
                <a:spcPct val="0"/>
              </a:spcAft>
              <a:defRPr sz="4000">
                <a:solidFill>
                  <a:schemeClr val="tx2"/>
                </a:solidFill>
                <a:latin typeface="Verdana" pitchFamily="34" charset="0"/>
                <a:ea typeface="微软雅黑" pitchFamily="34" charset="-122"/>
              </a:defRPr>
            </a:lvl3pPr>
            <a:lvl4pPr algn="l" rtl="0" eaLnBrk="0" fontAlgn="base" hangingPunct="0">
              <a:spcBef>
                <a:spcPct val="0"/>
              </a:spcBef>
              <a:spcAft>
                <a:spcPct val="0"/>
              </a:spcAft>
              <a:defRPr sz="4000">
                <a:solidFill>
                  <a:schemeClr val="tx2"/>
                </a:solidFill>
                <a:latin typeface="Verdana" pitchFamily="34" charset="0"/>
                <a:ea typeface="微软雅黑" pitchFamily="34" charset="-122"/>
              </a:defRPr>
            </a:lvl4pPr>
            <a:lvl5pPr algn="l" rtl="0" eaLnBrk="0" fontAlgn="base" hangingPunct="0">
              <a:spcBef>
                <a:spcPct val="0"/>
              </a:spcBef>
              <a:spcAft>
                <a:spcPct val="0"/>
              </a:spcAft>
              <a:defRPr sz="4000">
                <a:solidFill>
                  <a:schemeClr val="tx2"/>
                </a:solidFill>
                <a:latin typeface="Verdana" pitchFamily="34" charset="0"/>
                <a:ea typeface="微软雅黑" pitchFamily="34" charset="-122"/>
              </a:defRPr>
            </a:lvl5pPr>
            <a:lvl6pPr marL="457200" algn="l" rtl="0" fontAlgn="base">
              <a:spcBef>
                <a:spcPct val="0"/>
              </a:spcBef>
              <a:spcAft>
                <a:spcPct val="0"/>
              </a:spcAft>
              <a:defRPr sz="4000">
                <a:solidFill>
                  <a:schemeClr val="tx2"/>
                </a:solidFill>
                <a:latin typeface="Verdana" pitchFamily="34" charset="0"/>
                <a:ea typeface="微软雅黑" pitchFamily="34" charset="-122"/>
              </a:defRPr>
            </a:lvl6pPr>
            <a:lvl7pPr marL="914400" algn="l" rtl="0" fontAlgn="base">
              <a:spcBef>
                <a:spcPct val="0"/>
              </a:spcBef>
              <a:spcAft>
                <a:spcPct val="0"/>
              </a:spcAft>
              <a:defRPr sz="4000">
                <a:solidFill>
                  <a:schemeClr val="tx2"/>
                </a:solidFill>
                <a:latin typeface="Verdana" pitchFamily="34" charset="0"/>
                <a:ea typeface="微软雅黑" pitchFamily="34" charset="-122"/>
              </a:defRPr>
            </a:lvl7pPr>
            <a:lvl8pPr marL="1371600" algn="l" rtl="0" fontAlgn="base">
              <a:spcBef>
                <a:spcPct val="0"/>
              </a:spcBef>
              <a:spcAft>
                <a:spcPct val="0"/>
              </a:spcAft>
              <a:defRPr sz="4000">
                <a:solidFill>
                  <a:schemeClr val="tx2"/>
                </a:solidFill>
                <a:latin typeface="Verdana" pitchFamily="34" charset="0"/>
                <a:ea typeface="微软雅黑" pitchFamily="34" charset="-122"/>
              </a:defRPr>
            </a:lvl8pPr>
            <a:lvl9pPr marL="1828800" algn="l" rtl="0" fontAlgn="base">
              <a:spcBef>
                <a:spcPct val="0"/>
              </a:spcBef>
              <a:spcAft>
                <a:spcPct val="0"/>
              </a:spcAft>
              <a:defRPr sz="4000">
                <a:solidFill>
                  <a:schemeClr val="tx2"/>
                </a:solidFill>
                <a:latin typeface="Verdana" pitchFamily="34" charset="0"/>
                <a:ea typeface="微软雅黑" pitchFamily="34" charset="-122"/>
              </a:defRPr>
            </a:lvl9pPr>
          </a:lstStyle>
          <a:p>
            <a:pPr algn="ctr"/>
            <a:r>
              <a:rPr lang="zh-CN" altLang="en-US" b="1" smtClean="0">
                <a:solidFill>
                  <a:schemeClr val="accent6">
                    <a:lumMod val="50000"/>
                  </a:schemeClr>
                </a:solidFill>
              </a:rPr>
              <a:t>六、</a:t>
            </a:r>
            <a:r>
              <a:rPr lang="en-US" altLang="zh-CN" b="1" smtClean="0">
                <a:solidFill>
                  <a:schemeClr val="accent6">
                    <a:lumMod val="50000"/>
                  </a:schemeClr>
                </a:solidFill>
              </a:rPr>
              <a:t>EFFIP</a:t>
            </a:r>
            <a:r>
              <a:rPr lang="zh-CN" altLang="en-US" b="1" smtClean="0">
                <a:solidFill>
                  <a:schemeClr val="accent6">
                    <a:lumMod val="50000"/>
                  </a:schemeClr>
                </a:solidFill>
              </a:rPr>
              <a:t>及其流量异常检测方法</a:t>
            </a:r>
            <a:endParaRPr lang="zh-CN" altLang="en-US" b="1" dirty="0">
              <a:solidFill>
                <a:schemeClr val="accent6">
                  <a:lumMod val="50000"/>
                </a:schemeClr>
              </a:solidFill>
            </a:endParaRPr>
          </a:p>
        </p:txBody>
      </p:sp>
    </p:spTree>
    <p:extLst>
      <p:ext uri="{BB962C8B-B14F-4D97-AF65-F5344CB8AC3E}">
        <p14:creationId xmlns:p14="http://schemas.microsoft.com/office/powerpoint/2010/main" val="37120241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144054" y="1629713"/>
            <a:ext cx="4479501" cy="5045525"/>
          </a:xfrm>
        </p:spPr>
        <p:txBody>
          <a:bodyPr>
            <a:noAutofit/>
          </a:bodyPr>
          <a:lstStyle/>
          <a:p>
            <a:pPr marL="623887" indent="-514350">
              <a:buFont typeface="+mj-lt"/>
              <a:buAutoNum type="arabicPeriod"/>
            </a:pPr>
            <a:r>
              <a:rPr lang="zh-CN" altLang="en-US" dirty="0" smtClean="0">
                <a:solidFill>
                  <a:schemeClr val="accent6">
                    <a:lumMod val="50000"/>
                  </a:schemeClr>
                </a:solidFill>
                <a:latin typeface="+mn-ea"/>
              </a:rPr>
              <a:t>基于</a:t>
            </a:r>
            <a:r>
              <a:rPr lang="en-US" altLang="zh-CN" dirty="0" smtClean="0">
                <a:solidFill>
                  <a:schemeClr val="accent6">
                    <a:lumMod val="50000"/>
                  </a:schemeClr>
                </a:solidFill>
                <a:latin typeface="+mn-ea"/>
              </a:rPr>
              <a:t>Spark</a:t>
            </a:r>
            <a:r>
              <a:rPr lang="zh-CN" altLang="en-US" dirty="0" smtClean="0">
                <a:solidFill>
                  <a:schemeClr val="accent6">
                    <a:lumMod val="50000"/>
                  </a:schemeClr>
                </a:solidFill>
                <a:latin typeface="+mn-ea"/>
              </a:rPr>
              <a:t>的</a:t>
            </a:r>
            <a:r>
              <a:rPr lang="en-US" altLang="zh-CN" dirty="0" smtClean="0">
                <a:solidFill>
                  <a:schemeClr val="accent6">
                    <a:lumMod val="50000"/>
                  </a:schemeClr>
                </a:solidFill>
                <a:latin typeface="+mn-ea"/>
              </a:rPr>
              <a:t>EFFIP</a:t>
            </a:r>
            <a:r>
              <a:rPr lang="zh-CN" altLang="en-US" dirty="0" smtClean="0">
                <a:solidFill>
                  <a:schemeClr val="accent6">
                    <a:lumMod val="50000"/>
                  </a:schemeClr>
                </a:solidFill>
                <a:latin typeface="+mn-ea"/>
              </a:rPr>
              <a:t>计算</a:t>
            </a:r>
            <a:endParaRPr lang="en-US" altLang="zh-CN" dirty="0" smtClean="0">
              <a:solidFill>
                <a:schemeClr val="accent6">
                  <a:lumMod val="50000"/>
                </a:schemeClr>
              </a:solidFill>
              <a:latin typeface="+mn-ea"/>
            </a:endParaRPr>
          </a:p>
          <a:p>
            <a:pPr marL="623887" indent="-514350">
              <a:buFont typeface="+mj-lt"/>
              <a:buAutoNum type="arabicPeriod"/>
            </a:pPr>
            <a:r>
              <a:rPr lang="zh-CN" altLang="en-US" dirty="0" smtClean="0">
                <a:solidFill>
                  <a:schemeClr val="accent6">
                    <a:lumMod val="50000"/>
                  </a:schemeClr>
                </a:solidFill>
                <a:latin typeface="+mn-ea"/>
              </a:rPr>
              <a:t>基于</a:t>
            </a:r>
            <a:r>
              <a:rPr lang="en-US" altLang="zh-CN" dirty="0" smtClean="0">
                <a:solidFill>
                  <a:schemeClr val="accent6">
                    <a:lumMod val="50000"/>
                  </a:schemeClr>
                </a:solidFill>
                <a:latin typeface="+mn-ea"/>
              </a:rPr>
              <a:t>SMA</a:t>
            </a:r>
            <a:r>
              <a:rPr lang="zh-CN" altLang="en-US" dirty="0" smtClean="0">
                <a:solidFill>
                  <a:schemeClr val="accent6">
                    <a:lumMod val="50000"/>
                  </a:schemeClr>
                </a:solidFill>
                <a:latin typeface="+mn-ea"/>
              </a:rPr>
              <a:t>的训练和检测</a:t>
            </a:r>
            <a:endParaRPr lang="en-US" altLang="zh-CN" dirty="0" smtClean="0">
              <a:solidFill>
                <a:schemeClr val="accent6">
                  <a:lumMod val="50000"/>
                </a:schemeClr>
              </a:solidFill>
              <a:latin typeface="+mn-ea"/>
            </a:endParaRPr>
          </a:p>
          <a:p>
            <a:pPr marL="915987" lvl="1" indent="-514350">
              <a:buFont typeface="Arial" panose="020B0604020202020204" pitchFamily="34" charset="0"/>
              <a:buChar char="•"/>
            </a:pPr>
            <a:r>
              <a:rPr lang="zh-CN" altLang="en-US" dirty="0" smtClean="0">
                <a:solidFill>
                  <a:schemeClr val="accent6">
                    <a:lumMod val="50000"/>
                  </a:schemeClr>
                </a:solidFill>
                <a:latin typeface="+mn-ea"/>
              </a:rPr>
              <a:t>训练：检测阈值</a:t>
            </a:r>
            <a:endParaRPr lang="en-US" altLang="zh-CN" dirty="0" smtClean="0">
              <a:solidFill>
                <a:schemeClr val="accent6">
                  <a:lumMod val="50000"/>
                </a:schemeClr>
              </a:solidFill>
              <a:latin typeface="+mn-ea"/>
            </a:endParaRPr>
          </a:p>
          <a:p>
            <a:pPr marL="915987" lvl="1" indent="-514350">
              <a:buFont typeface="Arial" panose="020B0604020202020204" pitchFamily="34" charset="0"/>
              <a:buChar char="•"/>
            </a:pPr>
            <a:r>
              <a:rPr lang="zh-CN" altLang="en-US" dirty="0" smtClean="0">
                <a:solidFill>
                  <a:schemeClr val="accent6">
                    <a:lumMod val="50000"/>
                  </a:schemeClr>
                </a:solidFill>
                <a:latin typeface="+mn-ea"/>
              </a:rPr>
              <a:t>检测：区分</a:t>
            </a:r>
            <a:r>
              <a:rPr lang="en-US" altLang="zh-CN" dirty="0" smtClean="0">
                <a:solidFill>
                  <a:schemeClr val="accent6">
                    <a:lumMod val="50000"/>
                  </a:schemeClr>
                </a:solidFill>
                <a:latin typeface="+mn-ea"/>
              </a:rPr>
              <a:t>4</a:t>
            </a:r>
            <a:r>
              <a:rPr lang="zh-CN" altLang="en-US" dirty="0" smtClean="0">
                <a:solidFill>
                  <a:schemeClr val="accent6">
                    <a:lumMod val="50000"/>
                  </a:schemeClr>
                </a:solidFill>
                <a:latin typeface="+mn-ea"/>
              </a:rPr>
              <a:t>种状态</a:t>
            </a:r>
            <a:endParaRPr lang="en-US" altLang="zh-CN" dirty="0" smtClean="0">
              <a:solidFill>
                <a:schemeClr val="accent6">
                  <a:lumMod val="50000"/>
                </a:schemeClr>
              </a:solidFill>
              <a:latin typeface="+mn-ea"/>
            </a:endParaRPr>
          </a:p>
          <a:p>
            <a:pPr marL="1181100" lvl="2" indent="-514350">
              <a:buFont typeface="Arial" panose="020B0604020202020204" pitchFamily="34" charset="0"/>
              <a:buChar char="•"/>
            </a:pPr>
            <a:r>
              <a:rPr lang="zh-CN" altLang="en-US" dirty="0" smtClean="0">
                <a:solidFill>
                  <a:srgbClr val="0070C0"/>
                </a:solidFill>
                <a:latin typeface="+mn-ea"/>
              </a:rPr>
              <a:t>正常</a:t>
            </a:r>
            <a:r>
              <a:rPr lang="en-US" altLang="zh-CN" dirty="0" smtClean="0">
                <a:solidFill>
                  <a:srgbClr val="0070C0"/>
                </a:solidFill>
                <a:latin typeface="+mn-ea"/>
                <a:sym typeface="Wingdings" panose="05000000000000000000" pitchFamily="2" charset="2"/>
              </a:rPr>
              <a:t></a:t>
            </a:r>
            <a:r>
              <a:rPr lang="zh-CN" altLang="en-US" dirty="0" smtClean="0">
                <a:solidFill>
                  <a:srgbClr val="0070C0"/>
                </a:solidFill>
                <a:latin typeface="+mn-ea"/>
                <a:sym typeface="Wingdings" panose="05000000000000000000" pitchFamily="2" charset="2"/>
              </a:rPr>
              <a:t>正常</a:t>
            </a:r>
            <a:endParaRPr lang="en-US" altLang="zh-CN" dirty="0" smtClean="0">
              <a:solidFill>
                <a:srgbClr val="0070C0"/>
              </a:solidFill>
              <a:latin typeface="+mn-ea"/>
              <a:sym typeface="Wingdings" panose="05000000000000000000" pitchFamily="2" charset="2"/>
            </a:endParaRPr>
          </a:p>
          <a:p>
            <a:pPr marL="1181100" lvl="2" indent="-514350">
              <a:buFont typeface="Arial" panose="020B0604020202020204" pitchFamily="34" charset="0"/>
              <a:buChar char="•"/>
            </a:pPr>
            <a:r>
              <a:rPr lang="zh-CN" altLang="en-US" dirty="0">
                <a:solidFill>
                  <a:srgbClr val="0070C0"/>
                </a:solidFill>
                <a:latin typeface="+mn-ea"/>
              </a:rPr>
              <a:t>正常</a:t>
            </a:r>
            <a:r>
              <a:rPr lang="en-US" altLang="zh-CN" dirty="0" smtClean="0">
                <a:solidFill>
                  <a:srgbClr val="0070C0"/>
                </a:solidFill>
                <a:latin typeface="+mn-ea"/>
                <a:sym typeface="Wingdings" panose="05000000000000000000" pitchFamily="2" charset="2"/>
              </a:rPr>
              <a:t></a:t>
            </a:r>
            <a:r>
              <a:rPr lang="zh-CN" altLang="en-US" dirty="0" smtClean="0">
                <a:solidFill>
                  <a:srgbClr val="0070C0"/>
                </a:solidFill>
                <a:latin typeface="+mn-ea"/>
                <a:sym typeface="Wingdings" panose="05000000000000000000" pitchFamily="2" charset="2"/>
              </a:rPr>
              <a:t>异常</a:t>
            </a:r>
            <a:endParaRPr lang="en-US" altLang="zh-CN" dirty="0">
              <a:solidFill>
                <a:srgbClr val="0070C0"/>
              </a:solidFill>
              <a:latin typeface="+mn-ea"/>
            </a:endParaRPr>
          </a:p>
          <a:p>
            <a:pPr marL="1181100" lvl="2" indent="-514350">
              <a:buFont typeface="Arial" panose="020B0604020202020204" pitchFamily="34" charset="0"/>
              <a:buChar char="•"/>
            </a:pPr>
            <a:r>
              <a:rPr lang="zh-CN" altLang="en-US" dirty="0" smtClean="0">
                <a:solidFill>
                  <a:srgbClr val="0070C0"/>
                </a:solidFill>
                <a:latin typeface="+mn-ea"/>
              </a:rPr>
              <a:t>异常</a:t>
            </a:r>
            <a:r>
              <a:rPr lang="en-US" altLang="zh-CN" dirty="0">
                <a:solidFill>
                  <a:srgbClr val="0070C0"/>
                </a:solidFill>
                <a:latin typeface="+mn-ea"/>
                <a:sym typeface="Wingdings" panose="05000000000000000000" pitchFamily="2" charset="2"/>
              </a:rPr>
              <a:t></a:t>
            </a:r>
            <a:r>
              <a:rPr lang="zh-CN" altLang="en-US" dirty="0">
                <a:solidFill>
                  <a:srgbClr val="0070C0"/>
                </a:solidFill>
                <a:latin typeface="+mn-ea"/>
                <a:sym typeface="Wingdings" panose="05000000000000000000" pitchFamily="2" charset="2"/>
              </a:rPr>
              <a:t>正常</a:t>
            </a:r>
            <a:endParaRPr lang="en-US" altLang="zh-CN" dirty="0">
              <a:solidFill>
                <a:srgbClr val="0070C0"/>
              </a:solidFill>
              <a:latin typeface="+mn-ea"/>
            </a:endParaRPr>
          </a:p>
          <a:p>
            <a:pPr marL="1181100" lvl="2" indent="-514350">
              <a:buFont typeface="Arial" panose="020B0604020202020204" pitchFamily="34" charset="0"/>
              <a:buChar char="•"/>
            </a:pPr>
            <a:r>
              <a:rPr lang="zh-CN" altLang="en-US" dirty="0" smtClean="0">
                <a:solidFill>
                  <a:srgbClr val="0070C0"/>
                </a:solidFill>
                <a:latin typeface="+mn-ea"/>
              </a:rPr>
              <a:t>异常</a:t>
            </a:r>
            <a:r>
              <a:rPr lang="en-US" altLang="zh-CN" dirty="0" smtClean="0">
                <a:solidFill>
                  <a:srgbClr val="0070C0"/>
                </a:solidFill>
                <a:latin typeface="+mn-ea"/>
                <a:sym typeface="Wingdings" panose="05000000000000000000" pitchFamily="2" charset="2"/>
              </a:rPr>
              <a:t></a:t>
            </a:r>
            <a:r>
              <a:rPr lang="zh-CN" altLang="en-US" dirty="0" smtClean="0">
                <a:solidFill>
                  <a:srgbClr val="0070C0"/>
                </a:solidFill>
                <a:latin typeface="+mn-ea"/>
                <a:sym typeface="Wingdings" panose="05000000000000000000" pitchFamily="2" charset="2"/>
              </a:rPr>
              <a:t>异常</a:t>
            </a:r>
            <a:endParaRPr lang="en-US" altLang="zh-CN" dirty="0" smtClean="0">
              <a:solidFill>
                <a:srgbClr val="0070C0"/>
              </a:solidFill>
              <a:latin typeface="+mn-ea"/>
            </a:endParaRPr>
          </a:p>
          <a:p>
            <a:pPr marL="915987" lvl="1" indent="-514350">
              <a:buFont typeface="+mj-lt"/>
              <a:buAutoNum type="arabicPeriod"/>
            </a:pPr>
            <a:endParaRPr lang="en-US" altLang="zh-CN" dirty="0" smtClean="0">
              <a:solidFill>
                <a:schemeClr val="accent6">
                  <a:lumMod val="50000"/>
                </a:schemeClr>
              </a:solidFill>
              <a:latin typeface="+mn-ea"/>
            </a:endParaRPr>
          </a:p>
          <a:p>
            <a:endParaRPr lang="en-US" altLang="zh-CN" dirty="0">
              <a:solidFill>
                <a:schemeClr val="accent6">
                  <a:lumMod val="50000"/>
                </a:schemeClr>
              </a:solidFill>
              <a:latin typeface="+mn-ea"/>
            </a:endParaRPr>
          </a:p>
        </p:txBody>
      </p:sp>
      <p:grpSp>
        <p:nvGrpSpPr>
          <p:cNvPr id="3" name="组合 2"/>
          <p:cNvGrpSpPr/>
          <p:nvPr/>
        </p:nvGrpSpPr>
        <p:grpSpPr>
          <a:xfrm>
            <a:off x="4301786" y="2564904"/>
            <a:ext cx="4842215" cy="4110335"/>
            <a:chOff x="3202508" y="1726208"/>
            <a:chExt cx="4842215" cy="4110335"/>
          </a:xfrm>
        </p:grpSpPr>
        <p:sp>
          <p:nvSpPr>
            <p:cNvPr id="78" name="矩形 77"/>
            <p:cNvSpPr/>
            <p:nvPr/>
          </p:nvSpPr>
          <p:spPr>
            <a:xfrm>
              <a:off x="5158407" y="1726208"/>
              <a:ext cx="695459"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流</a:t>
              </a:r>
              <a:endParaRPr lang="zh-CN" altLang="en-US" sz="1200" dirty="0"/>
            </a:p>
          </p:txBody>
        </p:sp>
        <p:sp>
          <p:nvSpPr>
            <p:cNvPr id="79" name="矩形 78"/>
            <p:cNvSpPr/>
            <p:nvPr/>
          </p:nvSpPr>
          <p:spPr>
            <a:xfrm>
              <a:off x="4287336" y="3101338"/>
              <a:ext cx="2439287"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初始流特征实例对：</a:t>
              </a:r>
              <a:r>
                <a:rPr lang="en-US" altLang="zh-CN" sz="1200" dirty="0" smtClean="0"/>
                <a:t>&lt;FFI , 1&gt;</a:t>
              </a:r>
              <a:endParaRPr lang="zh-CN" altLang="en-US" sz="1200" dirty="0"/>
            </a:p>
          </p:txBody>
        </p:sp>
        <p:cxnSp>
          <p:nvCxnSpPr>
            <p:cNvPr id="80" name="直接箭头连接符 79"/>
            <p:cNvCxnSpPr>
              <a:stCxn id="78" idx="2"/>
              <a:endCxn id="79" idx="0"/>
            </p:cNvCxnSpPr>
            <p:nvPr/>
          </p:nvCxnSpPr>
          <p:spPr>
            <a:xfrm>
              <a:off x="5506136" y="2112574"/>
              <a:ext cx="843" cy="98876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108994" y="2436981"/>
              <a:ext cx="1041579" cy="276999"/>
            </a:xfrm>
            <a:prstGeom prst="rect">
              <a:avLst/>
            </a:prstGeom>
            <a:noFill/>
          </p:spPr>
          <p:txBody>
            <a:bodyPr wrap="square" rtlCol="0">
              <a:spAutoFit/>
            </a:bodyPr>
            <a:lstStyle/>
            <a:p>
              <a:r>
                <a:rPr lang="zh-CN" altLang="en-US" sz="1200" dirty="0" smtClean="0"/>
                <a:t>选取流特征</a:t>
              </a:r>
              <a:endParaRPr lang="zh-CN" altLang="en-US" sz="1200" dirty="0"/>
            </a:p>
          </p:txBody>
        </p:sp>
        <p:sp>
          <p:nvSpPr>
            <p:cNvPr id="82" name="矩形 81"/>
            <p:cNvSpPr/>
            <p:nvPr/>
          </p:nvSpPr>
          <p:spPr>
            <a:xfrm>
              <a:off x="4287336" y="4263712"/>
              <a:ext cx="2439287"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最终流特征实例</a:t>
              </a:r>
              <a:r>
                <a:rPr lang="zh-CN" altLang="en-US" sz="1200" dirty="0"/>
                <a:t>对：</a:t>
              </a:r>
              <a:r>
                <a:rPr lang="en-US" altLang="zh-CN" sz="1200" dirty="0"/>
                <a:t>&lt;FFI , </a:t>
              </a:r>
              <a:r>
                <a:rPr lang="en-US" altLang="zh-CN" sz="1200" b="1" dirty="0" smtClean="0">
                  <a:solidFill>
                    <a:srgbClr val="C00000"/>
                  </a:solidFill>
                </a:rPr>
                <a:t>n</a:t>
              </a:r>
              <a:r>
                <a:rPr lang="en-US" altLang="zh-CN" sz="1200" dirty="0" smtClean="0"/>
                <a:t>&gt;</a:t>
              </a:r>
              <a:endParaRPr lang="zh-CN" altLang="en-US" sz="1200" dirty="0"/>
            </a:p>
          </p:txBody>
        </p:sp>
        <p:cxnSp>
          <p:nvCxnSpPr>
            <p:cNvPr id="83" name="直接箭头连接符 82"/>
            <p:cNvCxnSpPr>
              <a:stCxn id="79" idx="2"/>
              <a:endCxn id="82" idx="0"/>
            </p:cNvCxnSpPr>
            <p:nvPr/>
          </p:nvCxnSpPr>
          <p:spPr>
            <a:xfrm>
              <a:off x="5506979" y="3487704"/>
              <a:ext cx="0" cy="77600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4884707" y="3694268"/>
              <a:ext cx="1543856" cy="276999"/>
            </a:xfrm>
            <a:prstGeom prst="rect">
              <a:avLst/>
            </a:prstGeom>
            <a:noFill/>
          </p:spPr>
          <p:txBody>
            <a:bodyPr wrap="square" rtlCol="0">
              <a:spAutoFit/>
            </a:bodyPr>
            <a:lstStyle/>
            <a:p>
              <a:r>
                <a:rPr lang="zh-CN" altLang="en-US" sz="1200" dirty="0"/>
                <a:t>实例</a:t>
              </a:r>
              <a:r>
                <a:rPr lang="zh-CN" altLang="en-US" sz="1200" dirty="0" smtClean="0"/>
                <a:t>对“</a:t>
              </a:r>
              <a:r>
                <a:rPr lang="en-US" altLang="zh-CN" sz="1200" dirty="0" smtClean="0"/>
                <a:t>+</a:t>
              </a:r>
              <a:r>
                <a:rPr lang="zh-CN" altLang="en-US" sz="1200" dirty="0" smtClean="0"/>
                <a:t>”运算</a:t>
              </a:r>
              <a:endParaRPr lang="zh-CN" altLang="en-US" sz="1200" dirty="0"/>
            </a:p>
          </p:txBody>
        </p:sp>
        <p:sp>
          <p:nvSpPr>
            <p:cNvPr id="87" name="矩形 86"/>
            <p:cNvSpPr/>
            <p:nvPr/>
          </p:nvSpPr>
          <p:spPr>
            <a:xfrm>
              <a:off x="4899751" y="5450177"/>
              <a:ext cx="1215791"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EFF</a:t>
              </a:r>
              <a:r>
                <a:rPr lang="zh-CN" altLang="en-US" sz="1200" dirty="0" smtClean="0"/>
                <a:t>实例对集</a:t>
              </a:r>
              <a:endParaRPr lang="zh-CN" altLang="en-US" sz="1200" dirty="0"/>
            </a:p>
          </p:txBody>
        </p:sp>
        <p:cxnSp>
          <p:nvCxnSpPr>
            <p:cNvPr id="88" name="直接箭头连接符 87"/>
            <p:cNvCxnSpPr>
              <a:stCxn id="82" idx="2"/>
              <a:endCxn id="87" idx="0"/>
            </p:cNvCxnSpPr>
            <p:nvPr/>
          </p:nvCxnSpPr>
          <p:spPr>
            <a:xfrm>
              <a:off x="5506980" y="4650078"/>
              <a:ext cx="667" cy="80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5204104" y="4911627"/>
              <a:ext cx="905063" cy="276999"/>
            </a:xfrm>
            <a:prstGeom prst="rect">
              <a:avLst/>
            </a:prstGeom>
            <a:noFill/>
          </p:spPr>
          <p:txBody>
            <a:bodyPr wrap="square" rtlCol="0">
              <a:spAutoFit/>
            </a:bodyPr>
            <a:lstStyle/>
            <a:p>
              <a:r>
                <a:rPr lang="en-US" altLang="zh-CN" sz="1200" dirty="0" smtClean="0"/>
                <a:t>FILTER</a:t>
              </a:r>
              <a:endParaRPr lang="zh-CN" altLang="en-US" sz="1200" dirty="0"/>
            </a:p>
          </p:txBody>
        </p:sp>
        <p:sp>
          <p:nvSpPr>
            <p:cNvPr id="96" name="文本框 95"/>
            <p:cNvSpPr txBox="1"/>
            <p:nvPr/>
          </p:nvSpPr>
          <p:spPr>
            <a:xfrm>
              <a:off x="7089611" y="2263553"/>
              <a:ext cx="834206" cy="276999"/>
            </a:xfrm>
            <a:prstGeom prst="rect">
              <a:avLst/>
            </a:prstGeom>
            <a:noFill/>
          </p:spPr>
          <p:txBody>
            <a:bodyPr wrap="square" rtlCol="0">
              <a:spAutoFit/>
            </a:bodyPr>
            <a:lstStyle/>
            <a:p>
              <a:r>
                <a:rPr lang="en-US" altLang="zh-CN" sz="1200" dirty="0" err="1" smtClean="0">
                  <a:solidFill>
                    <a:srgbClr val="002060"/>
                  </a:solidFill>
                </a:rPr>
                <a:t>FlatMap</a:t>
              </a:r>
              <a:endParaRPr lang="zh-CN" altLang="en-US" sz="1200" dirty="0">
                <a:solidFill>
                  <a:srgbClr val="002060"/>
                </a:solidFill>
              </a:endParaRPr>
            </a:p>
          </p:txBody>
        </p:sp>
        <p:cxnSp>
          <p:nvCxnSpPr>
            <p:cNvPr id="97" name="直接箭头连接符 96"/>
            <p:cNvCxnSpPr>
              <a:stCxn id="78" idx="2"/>
              <a:endCxn id="96" idx="0"/>
            </p:cNvCxnSpPr>
            <p:nvPr/>
          </p:nvCxnSpPr>
          <p:spPr>
            <a:xfrm>
              <a:off x="5506137" y="2112574"/>
              <a:ext cx="2000577" cy="15097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6" idx="2"/>
              <a:endCxn id="99" idx="0"/>
            </p:cNvCxnSpPr>
            <p:nvPr/>
          </p:nvCxnSpPr>
          <p:spPr>
            <a:xfrm>
              <a:off x="7506714" y="2540552"/>
              <a:ext cx="0" cy="9937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6968705" y="2639927"/>
              <a:ext cx="1076018" cy="276999"/>
            </a:xfrm>
            <a:prstGeom prst="rect">
              <a:avLst/>
            </a:prstGeom>
            <a:noFill/>
          </p:spPr>
          <p:txBody>
            <a:bodyPr wrap="square" rtlCol="0">
              <a:spAutoFit/>
            </a:bodyPr>
            <a:lstStyle/>
            <a:p>
              <a:r>
                <a:rPr lang="en-US" altLang="zh-CN" sz="1200" dirty="0" err="1" smtClean="0">
                  <a:solidFill>
                    <a:srgbClr val="002060"/>
                  </a:solidFill>
                </a:rPr>
                <a:t>MapToPair</a:t>
              </a:r>
              <a:endParaRPr lang="zh-CN" altLang="en-US" sz="1200" dirty="0">
                <a:solidFill>
                  <a:srgbClr val="002060"/>
                </a:solidFill>
              </a:endParaRPr>
            </a:p>
          </p:txBody>
        </p:sp>
        <p:cxnSp>
          <p:nvCxnSpPr>
            <p:cNvPr id="100" name="直接箭头连接符 99"/>
            <p:cNvCxnSpPr>
              <a:stCxn id="99" idx="2"/>
              <a:endCxn id="79" idx="0"/>
            </p:cNvCxnSpPr>
            <p:nvPr/>
          </p:nvCxnSpPr>
          <p:spPr>
            <a:xfrm flipH="1">
              <a:off x="5506980" y="2916926"/>
              <a:ext cx="1999734" cy="18441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6476083" y="3675161"/>
              <a:ext cx="1289244" cy="276999"/>
            </a:xfrm>
            <a:prstGeom prst="rect">
              <a:avLst/>
            </a:prstGeom>
            <a:noFill/>
          </p:spPr>
          <p:txBody>
            <a:bodyPr wrap="square" rtlCol="0">
              <a:spAutoFit/>
            </a:bodyPr>
            <a:lstStyle/>
            <a:p>
              <a:r>
                <a:rPr lang="en-US" altLang="zh-CN" sz="1200" dirty="0" err="1" smtClean="0">
                  <a:solidFill>
                    <a:srgbClr val="002060"/>
                  </a:solidFill>
                </a:rPr>
                <a:t>ReduceByKey</a:t>
              </a:r>
              <a:endParaRPr lang="zh-CN" altLang="en-US" sz="1200" dirty="0">
                <a:solidFill>
                  <a:srgbClr val="002060"/>
                </a:solidFill>
              </a:endParaRPr>
            </a:p>
          </p:txBody>
        </p:sp>
        <p:cxnSp>
          <p:nvCxnSpPr>
            <p:cNvPr id="102" name="直接箭头连接符 101"/>
            <p:cNvCxnSpPr>
              <a:stCxn id="79" idx="2"/>
              <a:endCxn id="101" idx="0"/>
            </p:cNvCxnSpPr>
            <p:nvPr/>
          </p:nvCxnSpPr>
          <p:spPr>
            <a:xfrm>
              <a:off x="5506980" y="3487704"/>
              <a:ext cx="1613725" cy="18745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101" idx="2"/>
              <a:endCxn id="82" idx="0"/>
            </p:cNvCxnSpPr>
            <p:nvPr/>
          </p:nvCxnSpPr>
          <p:spPr>
            <a:xfrm flipH="1">
              <a:off x="5506980" y="3952160"/>
              <a:ext cx="1613725" cy="31155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3961321" y="1741038"/>
              <a:ext cx="976282" cy="276999"/>
            </a:xfrm>
            <a:prstGeom prst="rect">
              <a:avLst/>
            </a:prstGeom>
            <a:noFill/>
          </p:spPr>
          <p:txBody>
            <a:bodyPr wrap="square" rtlCol="0">
              <a:spAutoFit/>
            </a:bodyPr>
            <a:lstStyle/>
            <a:p>
              <a:r>
                <a:rPr lang="en-US" altLang="zh-CN" sz="1200" b="1" i="1" dirty="0">
                  <a:solidFill>
                    <a:srgbClr val="002060"/>
                  </a:solidFill>
                </a:rPr>
                <a:t>Spark</a:t>
              </a:r>
            </a:p>
          </p:txBody>
        </p:sp>
        <p:sp>
          <p:nvSpPr>
            <p:cNvPr id="106" name="文本框 105"/>
            <p:cNvSpPr txBox="1"/>
            <p:nvPr/>
          </p:nvSpPr>
          <p:spPr>
            <a:xfrm>
              <a:off x="3323414" y="2226469"/>
              <a:ext cx="834206" cy="276999"/>
            </a:xfrm>
            <a:prstGeom prst="rect">
              <a:avLst/>
            </a:prstGeom>
            <a:noFill/>
          </p:spPr>
          <p:txBody>
            <a:bodyPr wrap="square" rtlCol="0">
              <a:spAutoFit/>
            </a:bodyPr>
            <a:lstStyle/>
            <a:p>
              <a:r>
                <a:rPr lang="en-US" altLang="zh-CN" sz="1200" dirty="0" err="1" smtClean="0">
                  <a:solidFill>
                    <a:srgbClr val="002060"/>
                  </a:solidFill>
                </a:rPr>
                <a:t>FlatMap</a:t>
              </a:r>
              <a:endParaRPr lang="zh-CN" altLang="en-US" sz="1200" dirty="0">
                <a:solidFill>
                  <a:srgbClr val="002060"/>
                </a:solidFill>
              </a:endParaRPr>
            </a:p>
          </p:txBody>
        </p:sp>
        <p:cxnSp>
          <p:nvCxnSpPr>
            <p:cNvPr id="107" name="直接箭头连接符 106"/>
            <p:cNvCxnSpPr>
              <a:stCxn id="78" idx="2"/>
              <a:endCxn id="106" idx="0"/>
            </p:cNvCxnSpPr>
            <p:nvPr/>
          </p:nvCxnSpPr>
          <p:spPr>
            <a:xfrm flipH="1">
              <a:off x="3740517" y="2112574"/>
              <a:ext cx="1765620" cy="11389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6" idx="2"/>
              <a:endCxn id="109" idx="0"/>
            </p:cNvCxnSpPr>
            <p:nvPr/>
          </p:nvCxnSpPr>
          <p:spPr>
            <a:xfrm>
              <a:off x="3740517" y="2503468"/>
              <a:ext cx="0" cy="9937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3202508" y="2602843"/>
              <a:ext cx="1076018" cy="276999"/>
            </a:xfrm>
            <a:prstGeom prst="rect">
              <a:avLst/>
            </a:prstGeom>
            <a:noFill/>
          </p:spPr>
          <p:txBody>
            <a:bodyPr wrap="square" rtlCol="0">
              <a:spAutoFit/>
            </a:bodyPr>
            <a:lstStyle/>
            <a:p>
              <a:r>
                <a:rPr lang="en-US" altLang="zh-CN" sz="1200" dirty="0" err="1" smtClean="0">
                  <a:solidFill>
                    <a:srgbClr val="002060"/>
                  </a:solidFill>
                </a:rPr>
                <a:t>MapToPair</a:t>
              </a:r>
              <a:endParaRPr lang="zh-CN" altLang="en-US" sz="1200" dirty="0">
                <a:solidFill>
                  <a:srgbClr val="002060"/>
                </a:solidFill>
              </a:endParaRPr>
            </a:p>
          </p:txBody>
        </p:sp>
        <p:cxnSp>
          <p:nvCxnSpPr>
            <p:cNvPr id="110" name="直接箭头连接符 109"/>
            <p:cNvCxnSpPr>
              <a:stCxn id="109" idx="2"/>
              <a:endCxn id="79" idx="0"/>
            </p:cNvCxnSpPr>
            <p:nvPr/>
          </p:nvCxnSpPr>
          <p:spPr>
            <a:xfrm>
              <a:off x="3740517" y="2879842"/>
              <a:ext cx="1766463" cy="2214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3580343" y="3695292"/>
              <a:ext cx="1289244" cy="276999"/>
            </a:xfrm>
            <a:prstGeom prst="rect">
              <a:avLst/>
            </a:prstGeom>
            <a:noFill/>
          </p:spPr>
          <p:txBody>
            <a:bodyPr wrap="square" rtlCol="0">
              <a:spAutoFit/>
            </a:bodyPr>
            <a:lstStyle/>
            <a:p>
              <a:r>
                <a:rPr lang="en-US" altLang="zh-CN" sz="1200" dirty="0" err="1" smtClean="0">
                  <a:solidFill>
                    <a:srgbClr val="002060"/>
                  </a:solidFill>
                </a:rPr>
                <a:t>ReduceByKey</a:t>
              </a:r>
              <a:endParaRPr lang="zh-CN" altLang="en-US" sz="1200" dirty="0">
                <a:solidFill>
                  <a:srgbClr val="002060"/>
                </a:solidFill>
              </a:endParaRPr>
            </a:p>
          </p:txBody>
        </p:sp>
        <p:cxnSp>
          <p:nvCxnSpPr>
            <p:cNvPr id="113" name="直接箭头连接符 112"/>
            <p:cNvCxnSpPr>
              <a:stCxn id="79" idx="2"/>
              <a:endCxn id="112" idx="0"/>
            </p:cNvCxnSpPr>
            <p:nvPr/>
          </p:nvCxnSpPr>
          <p:spPr>
            <a:xfrm flipH="1">
              <a:off x="4224965" y="3487704"/>
              <a:ext cx="1282015" cy="20758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12" idx="2"/>
              <a:endCxn id="82" idx="0"/>
            </p:cNvCxnSpPr>
            <p:nvPr/>
          </p:nvCxnSpPr>
          <p:spPr>
            <a:xfrm>
              <a:off x="4224965" y="3972291"/>
              <a:ext cx="1282015" cy="29142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标题 1"/>
          <p:cNvSpPr>
            <a:spLocks noGrp="1"/>
          </p:cNvSpPr>
          <p:nvPr>
            <p:ph type="title"/>
          </p:nvPr>
        </p:nvSpPr>
        <p:spPr>
          <a:xfrm>
            <a:off x="1" y="491423"/>
            <a:ext cx="9144000" cy="993361"/>
          </a:xfrm>
        </p:spPr>
        <p:txBody>
          <a:bodyPr/>
          <a:lstStyle/>
          <a:p>
            <a:pPr algn="ctr"/>
            <a:r>
              <a:rPr lang="en-US" altLang="zh-CN" sz="3200" b="1" dirty="0" smtClean="0">
                <a:solidFill>
                  <a:schemeClr val="accent6">
                    <a:lumMod val="50000"/>
                  </a:schemeClr>
                </a:solidFill>
              </a:rPr>
              <a:t>CEFF</a:t>
            </a:r>
            <a:r>
              <a:rPr lang="zh-CN" altLang="en-US" sz="3200" b="1" dirty="0">
                <a:solidFill>
                  <a:schemeClr val="accent6">
                    <a:lumMod val="50000"/>
                  </a:schemeClr>
                </a:solidFill>
              </a:rPr>
              <a:t>基于</a:t>
            </a:r>
            <a:r>
              <a:rPr lang="en-US" altLang="zh-CN" sz="3200" b="1" dirty="0" smtClean="0">
                <a:solidFill>
                  <a:schemeClr val="accent6">
                    <a:lumMod val="50000"/>
                  </a:schemeClr>
                </a:solidFill>
              </a:rPr>
              <a:t>Spark</a:t>
            </a:r>
            <a:r>
              <a:rPr lang="zh-CN" altLang="en-US" sz="3200" b="1" dirty="0" smtClean="0">
                <a:solidFill>
                  <a:schemeClr val="accent6">
                    <a:lumMod val="50000"/>
                  </a:schemeClr>
                </a:solidFill>
              </a:rPr>
              <a:t>的</a:t>
            </a:r>
            <a:r>
              <a:rPr lang="zh-CN" altLang="en-US" sz="3200" b="1" dirty="0">
                <a:solidFill>
                  <a:schemeClr val="accent6">
                    <a:lumMod val="50000"/>
                  </a:schemeClr>
                </a:solidFill>
              </a:rPr>
              <a:t>实现</a:t>
            </a:r>
            <a:endParaRPr lang="en-US" altLang="zh-CN" sz="3200" b="1" dirty="0">
              <a:solidFill>
                <a:schemeClr val="accent6">
                  <a:lumMod val="50000"/>
                </a:schemeClr>
              </a:solidFill>
            </a:endParaRPr>
          </a:p>
        </p:txBody>
      </p:sp>
      <p:cxnSp>
        <p:nvCxnSpPr>
          <p:cNvPr id="5" name="直接箭头连接符 4"/>
          <p:cNvCxnSpPr/>
          <p:nvPr/>
        </p:nvCxnSpPr>
        <p:spPr>
          <a:xfrm>
            <a:off x="4679621" y="1916832"/>
            <a:ext cx="1289244" cy="4320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125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611560" y="620688"/>
            <a:ext cx="7886700" cy="651599"/>
          </a:xfrm>
        </p:spPr>
        <p:txBody>
          <a:bodyPr/>
          <a:lstStyle/>
          <a:p>
            <a:pPr algn="ctr"/>
            <a:r>
              <a:rPr lang="en-US" altLang="zh-CN" b="1" dirty="0">
                <a:solidFill>
                  <a:schemeClr val="accent6">
                    <a:lumMod val="50000"/>
                  </a:schemeClr>
                </a:solidFill>
              </a:rPr>
              <a:t>CEFF</a:t>
            </a:r>
            <a:r>
              <a:rPr lang="zh-CN" altLang="en-US" b="1" dirty="0">
                <a:solidFill>
                  <a:schemeClr val="accent6">
                    <a:lumMod val="50000"/>
                  </a:schemeClr>
                </a:solidFill>
              </a:rPr>
              <a:t>基于</a:t>
            </a:r>
            <a:r>
              <a:rPr lang="en-US" altLang="zh-CN" b="1" dirty="0" smtClean="0">
                <a:solidFill>
                  <a:schemeClr val="accent6">
                    <a:lumMod val="50000"/>
                  </a:schemeClr>
                </a:solidFill>
              </a:rPr>
              <a:t>Spark</a:t>
            </a:r>
            <a:r>
              <a:rPr lang="zh-CN" altLang="en-US" b="1" dirty="0" smtClean="0">
                <a:solidFill>
                  <a:schemeClr val="accent6">
                    <a:lumMod val="50000"/>
                  </a:schemeClr>
                </a:solidFill>
              </a:rPr>
              <a:t>的</a:t>
            </a:r>
            <a:r>
              <a:rPr lang="zh-CN" altLang="en-US" b="1" dirty="0">
                <a:solidFill>
                  <a:schemeClr val="accent6">
                    <a:lumMod val="50000"/>
                  </a:schemeClr>
                </a:solidFill>
              </a:rPr>
              <a:t>实现</a:t>
            </a:r>
            <a:endParaRPr lang="en-US" altLang="zh-CN" b="1" dirty="0">
              <a:solidFill>
                <a:schemeClr val="accent6">
                  <a:lumMod val="50000"/>
                </a:schemeClr>
              </a:solidFill>
            </a:endParaRPr>
          </a:p>
        </p:txBody>
      </p:sp>
      <p:pic>
        <p:nvPicPr>
          <p:cNvPr id="5" name="图片 4"/>
          <p:cNvPicPr>
            <a:picLocks noChangeAspect="1"/>
          </p:cNvPicPr>
          <p:nvPr/>
        </p:nvPicPr>
        <p:blipFill>
          <a:blip r:embed="rId3"/>
          <a:stretch>
            <a:fillRect/>
          </a:stretch>
        </p:blipFill>
        <p:spPr>
          <a:xfrm>
            <a:off x="5004048" y="1412777"/>
            <a:ext cx="2898114" cy="5256582"/>
          </a:xfrm>
          <a:prstGeom prst="rect">
            <a:avLst/>
          </a:prstGeom>
        </p:spPr>
      </p:pic>
      <p:grpSp>
        <p:nvGrpSpPr>
          <p:cNvPr id="4" name="组合 3"/>
          <p:cNvGrpSpPr/>
          <p:nvPr/>
        </p:nvGrpSpPr>
        <p:grpSpPr>
          <a:xfrm>
            <a:off x="1578626" y="1412776"/>
            <a:ext cx="3137390" cy="5256583"/>
            <a:chOff x="1050360" y="1412776"/>
            <a:chExt cx="3137390" cy="5256583"/>
          </a:xfrm>
        </p:grpSpPr>
        <p:pic>
          <p:nvPicPr>
            <p:cNvPr id="3" name="图片 2"/>
            <p:cNvPicPr>
              <a:picLocks noChangeAspect="1"/>
            </p:cNvPicPr>
            <p:nvPr/>
          </p:nvPicPr>
          <p:blipFill>
            <a:blip r:embed="rId4"/>
            <a:stretch>
              <a:fillRect/>
            </a:stretch>
          </p:blipFill>
          <p:spPr>
            <a:xfrm>
              <a:off x="1050360" y="1412776"/>
              <a:ext cx="3137390" cy="5256583"/>
            </a:xfrm>
            <a:prstGeom prst="rect">
              <a:avLst/>
            </a:prstGeom>
          </p:spPr>
        </p:pic>
        <p:sp>
          <p:nvSpPr>
            <p:cNvPr id="36" name="矩形 35"/>
            <p:cNvSpPr/>
            <p:nvPr/>
          </p:nvSpPr>
          <p:spPr>
            <a:xfrm>
              <a:off x="1259633" y="1916832"/>
              <a:ext cx="288032" cy="79208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flipH="1">
            <a:off x="179512" y="3533235"/>
            <a:ext cx="1578626" cy="1015663"/>
          </a:xfrm>
          <a:prstGeom prst="rect">
            <a:avLst/>
          </a:prstGeom>
          <a:noFill/>
        </p:spPr>
        <p:txBody>
          <a:bodyPr wrap="square" rtlCol="0">
            <a:spAutoFit/>
          </a:bodyPr>
          <a:lstStyle/>
          <a:p>
            <a:r>
              <a:rPr lang="en-US" altLang="zh-CN" sz="2000" dirty="0" smtClean="0">
                <a:solidFill>
                  <a:schemeClr val="accent6">
                    <a:lumMod val="50000"/>
                  </a:schemeClr>
                </a:solidFill>
                <a:latin typeface="+mn-ea"/>
                <a:ea typeface="+mn-ea"/>
              </a:rPr>
              <a:t>EFFIP</a:t>
            </a:r>
            <a:r>
              <a:rPr lang="zh-CN" altLang="en-US" sz="2000" dirty="0" smtClean="0">
                <a:solidFill>
                  <a:schemeClr val="accent6">
                    <a:lumMod val="50000"/>
                  </a:schemeClr>
                </a:solidFill>
                <a:latin typeface="+mn-ea"/>
                <a:ea typeface="+mn-ea"/>
              </a:rPr>
              <a:t>获取：</a:t>
            </a:r>
            <a:r>
              <a:rPr lang="en-US" altLang="zh-CN" sz="2000" dirty="0" smtClean="0">
                <a:solidFill>
                  <a:schemeClr val="accent6">
                    <a:lumMod val="50000"/>
                  </a:schemeClr>
                </a:solidFill>
                <a:latin typeface="+mn-ea"/>
                <a:ea typeface="+mn-ea"/>
              </a:rPr>
              <a:t>RDD</a:t>
            </a:r>
            <a:r>
              <a:rPr lang="zh-CN" altLang="en-US" sz="2000" dirty="0" smtClean="0">
                <a:solidFill>
                  <a:schemeClr val="accent6">
                    <a:lumMod val="50000"/>
                  </a:schemeClr>
                </a:solidFill>
                <a:latin typeface="+mn-ea"/>
                <a:ea typeface="+mn-ea"/>
              </a:rPr>
              <a:t>转换过程</a:t>
            </a:r>
            <a:endParaRPr lang="zh-CN" altLang="en-US" sz="2000" dirty="0">
              <a:solidFill>
                <a:schemeClr val="accent6">
                  <a:lumMod val="50000"/>
                </a:schemeClr>
              </a:solidFill>
              <a:latin typeface="+mn-ea"/>
              <a:ea typeface="+mn-ea"/>
            </a:endParaRPr>
          </a:p>
        </p:txBody>
      </p:sp>
      <p:sp>
        <p:nvSpPr>
          <p:cNvPr id="8" name="文本框 7"/>
          <p:cNvSpPr txBox="1"/>
          <p:nvPr/>
        </p:nvSpPr>
        <p:spPr>
          <a:xfrm flipH="1">
            <a:off x="7552654" y="3506947"/>
            <a:ext cx="1275079" cy="707886"/>
          </a:xfrm>
          <a:prstGeom prst="rect">
            <a:avLst/>
          </a:prstGeom>
          <a:noFill/>
        </p:spPr>
        <p:txBody>
          <a:bodyPr wrap="square" rtlCol="0">
            <a:spAutoFit/>
          </a:bodyPr>
          <a:lstStyle/>
          <a:p>
            <a:r>
              <a:rPr lang="zh-CN" altLang="en-US" sz="2000" dirty="0" smtClean="0">
                <a:solidFill>
                  <a:schemeClr val="accent6">
                    <a:lumMod val="50000"/>
                  </a:schemeClr>
                </a:solidFill>
                <a:latin typeface="+mn-ea"/>
                <a:ea typeface="+mn-ea"/>
              </a:rPr>
              <a:t>基于</a:t>
            </a:r>
            <a:r>
              <a:rPr lang="en-US" altLang="zh-CN" sz="2000" dirty="0" smtClean="0">
                <a:solidFill>
                  <a:schemeClr val="accent6">
                    <a:lumMod val="50000"/>
                  </a:schemeClr>
                </a:solidFill>
                <a:latin typeface="+mn-ea"/>
                <a:ea typeface="+mn-ea"/>
              </a:rPr>
              <a:t>SMA</a:t>
            </a:r>
            <a:r>
              <a:rPr lang="zh-CN" altLang="en-US" sz="2000" dirty="0" smtClean="0">
                <a:solidFill>
                  <a:schemeClr val="accent6">
                    <a:lumMod val="50000"/>
                  </a:schemeClr>
                </a:solidFill>
                <a:latin typeface="+mn-ea"/>
                <a:ea typeface="+mn-ea"/>
              </a:rPr>
              <a:t>的检测</a:t>
            </a:r>
            <a:endParaRPr lang="zh-CN" altLang="en-US" sz="2000" dirty="0">
              <a:solidFill>
                <a:schemeClr val="accent6">
                  <a:lumMod val="50000"/>
                </a:schemeClr>
              </a:solidFill>
              <a:latin typeface="+mn-ea"/>
              <a:ea typeface="+mn-ea"/>
            </a:endParaRPr>
          </a:p>
        </p:txBody>
      </p:sp>
    </p:spTree>
    <p:extLst>
      <p:ext uri="{BB962C8B-B14F-4D97-AF65-F5344CB8AC3E}">
        <p14:creationId xmlns:p14="http://schemas.microsoft.com/office/powerpoint/2010/main" val="20226241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21865</TotalTime>
  <Words>8454</Words>
  <Application>Microsoft Office PowerPoint</Application>
  <PresentationFormat>全屏显示(4:3)</PresentationFormat>
  <Paragraphs>1202</Paragraphs>
  <Slides>122</Slides>
  <Notes>86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122</vt:i4>
      </vt:variant>
    </vt:vector>
  </HeadingPairs>
  <TitlesOfParts>
    <vt:vector size="137" baseType="lpstr">
      <vt:lpstr>Gungsuh</vt:lpstr>
      <vt:lpstr>黑体</vt:lpstr>
      <vt:lpstr>华文仿宋</vt:lpstr>
      <vt:lpstr>华文细黑</vt:lpstr>
      <vt:lpstr>宋体</vt:lpstr>
      <vt:lpstr>微软雅黑</vt:lpstr>
      <vt:lpstr>Arial</vt:lpstr>
      <vt:lpstr>Calibri</vt:lpstr>
      <vt:lpstr>Consolas</vt:lpstr>
      <vt:lpstr>Georgia</vt:lpstr>
      <vt:lpstr>Times New Roman</vt:lpstr>
      <vt:lpstr>Verdana</vt:lpstr>
      <vt:lpstr>Wingdings</vt:lpstr>
      <vt:lpstr>Wingdings 2</vt:lpstr>
      <vt:lpstr>都市</vt:lpstr>
      <vt:lpstr>基于分布式计算的网络流量 异常检测技术研究</vt:lpstr>
      <vt:lpstr>目录</vt:lpstr>
      <vt:lpstr>一、研究背景和意义</vt:lpstr>
      <vt:lpstr>一、研究背景和意义</vt:lpstr>
      <vt:lpstr>一、研究背景和意义</vt:lpstr>
      <vt:lpstr>一、研究背景和意义</vt:lpstr>
      <vt:lpstr>一、研究背景和意义</vt:lpstr>
      <vt:lpstr>二、国内外研究现状</vt:lpstr>
      <vt:lpstr>二、国内外研究现状</vt:lpstr>
      <vt:lpstr>网络流量异常检测概况</vt:lpstr>
      <vt:lpstr>网络流量异常检测概况</vt:lpstr>
      <vt:lpstr>网络流量异常检测概况</vt:lpstr>
      <vt:lpstr>网络流量异常检测概况</vt:lpstr>
      <vt:lpstr>网络流量异常检测概况</vt:lpstr>
      <vt:lpstr>二、国内外研究现状</vt:lpstr>
      <vt:lpstr>网络流量测度特征</vt:lpstr>
      <vt:lpstr>文献综述</vt:lpstr>
      <vt:lpstr>网络流量测度特征</vt:lpstr>
      <vt:lpstr>二、国内外研究现状</vt:lpstr>
      <vt:lpstr>网络流量异常检测方法</vt:lpstr>
      <vt:lpstr>文献综述</vt:lpstr>
      <vt:lpstr>本章总结</vt:lpstr>
      <vt:lpstr>三、基于分布式计算的流量异常检测模型</vt:lpstr>
      <vt:lpstr>三、基于分布式计算的流量异常检测模型</vt:lpstr>
      <vt:lpstr>网络流量异常检测模型框架</vt:lpstr>
      <vt:lpstr>三、基于分布式计算的流量异常检测模型</vt:lpstr>
      <vt:lpstr>流量测度特征的分布式计算模型</vt:lpstr>
      <vt:lpstr>流量测度特征的分布式计算模型</vt:lpstr>
      <vt:lpstr>流量测度特征的分布式计算模型</vt:lpstr>
      <vt:lpstr>2. 流特征的基本操作</vt:lpstr>
      <vt:lpstr>3. 基于MapReduce的流量测度特征计算模型</vt:lpstr>
      <vt:lpstr>PowerPoint 演示文稿</vt:lpstr>
      <vt:lpstr>PowerPoint 演示文稿</vt:lpstr>
      <vt:lpstr>PowerPoint 演示文稿</vt:lpstr>
      <vt:lpstr>基于Spark的流量测度特征计算模型</vt:lpstr>
      <vt:lpstr>基于Spark的流量测度特征计算模型</vt:lpstr>
      <vt:lpstr>三、基于分布式计算的流量异常检测模型</vt:lpstr>
      <vt:lpstr>基于流量测度特征的异常检测模型</vt:lpstr>
      <vt:lpstr> 基于流量测度特征的异常检测框架</vt:lpstr>
      <vt:lpstr>四、DTE及其流量异常检测方法</vt:lpstr>
      <vt:lpstr>四、DTE及其流量异常检测方法</vt:lpstr>
      <vt:lpstr>四、DTE及其流量异常检测方法</vt:lpstr>
      <vt:lpstr>四、DTE及其流量异常检测方法</vt:lpstr>
      <vt:lpstr>Tsallis熵在流量检测中的特性</vt:lpstr>
      <vt:lpstr>Tsallis熵在流量检测中的特性</vt:lpstr>
      <vt:lpstr>双参数Tsallis熵（DTE）</vt:lpstr>
      <vt:lpstr>四、DTE及其流量异常检测方法</vt:lpstr>
      <vt:lpstr>基于DTE流量异常检测方法</vt:lpstr>
      <vt:lpstr>4.3 基于DTE流量异常分类方法</vt:lpstr>
      <vt:lpstr>4.3 基于DTE流量异常分类方法</vt:lpstr>
      <vt:lpstr>四、DTE及其流量异常检测方法</vt:lpstr>
      <vt:lpstr>基于Hadoop的DTE计算</vt:lpstr>
      <vt:lpstr>基于Hadoop的DTE计算</vt:lpstr>
      <vt:lpstr>四、DTE及其流量异常检测方法</vt:lpstr>
      <vt:lpstr>基于DTE的流量异常检测方法评估</vt:lpstr>
      <vt:lpstr>基于DTE的流量异常检测方法评估</vt:lpstr>
      <vt:lpstr>基于DTE的流量异常检测方法评估</vt:lpstr>
      <vt:lpstr>PowerPoint 演示文稿</vt:lpstr>
      <vt:lpstr>基于DTE的流量异常检测方法评估</vt:lpstr>
      <vt:lpstr>基于DTE的流量异常检测方法评估</vt:lpstr>
      <vt:lpstr>五、APE及其流量异常检测方法</vt:lpstr>
      <vt:lpstr>PowerPoint 演示文稿</vt:lpstr>
      <vt:lpstr>五、APE及其流量异常检测方法</vt:lpstr>
      <vt:lpstr>PowerPoint 演示文稿</vt:lpstr>
      <vt:lpstr>可调节分段熵（APE）</vt:lpstr>
      <vt:lpstr>可调节分段熵（APE）</vt:lpstr>
      <vt:lpstr>可调节分段熵（APE）</vt:lpstr>
      <vt:lpstr>可调节分段熵（APE）</vt:lpstr>
      <vt:lpstr>可调节分段熵（APE）</vt:lpstr>
      <vt:lpstr>5.2 可调节分段熵（APE）</vt:lpstr>
      <vt:lpstr>PowerPoint 演示文稿</vt:lpstr>
      <vt:lpstr>基于APE的流量异常检测方法</vt:lpstr>
      <vt:lpstr>基于APE的流量异常检测方法</vt:lpstr>
      <vt:lpstr>基于APE的流量异常检测方法</vt:lpstr>
      <vt:lpstr>PowerPoint 演示文稿</vt:lpstr>
      <vt:lpstr>基于Hadoop的APE计算</vt:lpstr>
      <vt:lpstr>基于Hadoop的APE计算</vt:lpstr>
      <vt:lpstr>PowerPoint 演示文稿</vt:lpstr>
      <vt:lpstr>基于APE的流量异常检测方法评估</vt:lpstr>
      <vt:lpstr>PowerPoint 演示文稿</vt:lpstr>
      <vt:lpstr>基于APE的流量异常检测方法评估</vt:lpstr>
      <vt:lpstr>PowerPoint 演示文稿</vt:lpstr>
      <vt:lpstr>PowerPoint 演示文稿</vt:lpstr>
      <vt:lpstr>基于APE的流量异常检测方法评估</vt:lpstr>
      <vt:lpstr>基于APE的流量异常检测方法评估</vt:lpstr>
      <vt:lpstr>六、EFFIP及其流量异常检测方法</vt:lpstr>
      <vt:lpstr>PowerPoint 演示文稿</vt:lpstr>
      <vt:lpstr>PowerPoint 演示文稿</vt:lpstr>
      <vt:lpstr>PowerPoint 演示文稿</vt:lpstr>
      <vt:lpstr>PowerPoint 演示文稿</vt:lpstr>
      <vt:lpstr>PowerPoint 演示文稿</vt:lpstr>
      <vt:lpstr>PowerPoint 演示文稿</vt:lpstr>
      <vt:lpstr>基于EFFIP的异常检测和分类方法CEFF</vt:lpstr>
      <vt:lpstr>基于EFFIP的异常检测和分类方法CEFF</vt:lpstr>
      <vt:lpstr>PowerPoint 演示文稿</vt:lpstr>
      <vt:lpstr>基于EFFIP的异常检测和分类方法CEFF</vt:lpstr>
      <vt:lpstr>PowerPoint 演示文稿</vt:lpstr>
      <vt:lpstr>CEFF基于Spark的实现</vt:lpstr>
      <vt:lpstr>CEFF基于Spark的实现</vt:lpstr>
      <vt:lpstr>CEFF基于Spark Streaming的实现</vt:lpstr>
      <vt:lpstr>PowerPoint 演示文稿</vt:lpstr>
      <vt:lpstr>CEFF方法评估</vt:lpstr>
      <vt:lpstr>CEFF方法评估</vt:lpstr>
      <vt:lpstr>CEFF方法评估</vt:lpstr>
      <vt:lpstr>CEFF方法评估</vt:lpstr>
      <vt:lpstr>CEFF方法评估</vt:lpstr>
      <vt:lpstr>CEFF方法评估</vt:lpstr>
      <vt:lpstr>CEFF方法评估</vt:lpstr>
      <vt:lpstr>七、基于分布式计算的流量异常检测系统</vt:lpstr>
      <vt:lpstr>PowerPoint 演示文稿</vt:lpstr>
      <vt:lpstr>PowerPoint 演示文稿</vt:lpstr>
      <vt:lpstr>七、基于分布式计算的流量异常检测系统</vt:lpstr>
      <vt:lpstr>七、基于分布式计算的流量异常检测系统</vt:lpstr>
      <vt:lpstr>七、基于分布式计算的流量异常检测系统</vt:lpstr>
      <vt:lpstr>七、基于分布式计算的流量异常检测系统</vt:lpstr>
      <vt:lpstr>七、基于分布式计算的流量异常检测系统</vt:lpstr>
      <vt:lpstr>八、总结与展望</vt:lpstr>
      <vt:lpstr>八、总结与展望</vt:lpstr>
      <vt:lpstr>已发表学术论文</vt:lpstr>
      <vt:lpstr>研究成果</vt:lpstr>
      <vt:lpstr>参与的科研项目</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网络集成测试研究</dc:title>
  <dc:creator>YaoJY</dc:creator>
  <cp:lastModifiedBy>tian-pc</cp:lastModifiedBy>
  <cp:revision>1323</cp:revision>
  <dcterms:created xsi:type="dcterms:W3CDTF">2011-09-14T18:24:58Z</dcterms:created>
  <dcterms:modified xsi:type="dcterms:W3CDTF">2017-12-16T13:20:52Z</dcterms:modified>
</cp:coreProperties>
</file>