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4" r:id="rId4"/>
    <p:sldId id="258" r:id="rId5"/>
    <p:sldId id="265" r:id="rId6"/>
    <p:sldId id="266" r:id="rId7"/>
    <p:sldId id="259" r:id="rId8"/>
    <p:sldId id="260" r:id="rId9"/>
    <p:sldId id="263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50000"/>
  </p:normalViewPr>
  <p:slideViewPr>
    <p:cSldViewPr snapToGrid="0" snapToObjects="1">
      <p:cViewPr varScale="1">
        <p:scale>
          <a:sx n="64" d="100"/>
          <a:sy n="64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C627C-C7F9-2548-947E-0056AEBD34C4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C2C09-1CD8-1F43-8CA4-23F346F4D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48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0913F-683A-8A44-8051-AD94C5261B5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6C1D-C2D7-4440-9FB3-898CA01FAA0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1424" y="1412776"/>
            <a:ext cx="10753195" cy="1828800"/>
          </a:xfrm>
        </p:spPr>
        <p:txBody>
          <a:bodyPr anchor="b"/>
          <a:lstStyle>
            <a:lvl1pPr algn="ctr">
              <a:defRPr sz="4800" cap="all" baseline="0">
                <a:solidFill>
                  <a:schemeClr val="tx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775519" cy="134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A4A80-683C-FB40-8095-959F29A51E6A}" type="datetimeFigureOut">
              <a:rPr kumimoji="1" lang="zh-CN" altLang="en-US" smtClean="0"/>
              <a:t>17/12/19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6777-DEFB-1E44-8C3D-4F56D8B6F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8289" y="1848678"/>
            <a:ext cx="8483421" cy="1228509"/>
          </a:xfrm>
        </p:spPr>
        <p:txBody>
          <a:bodyPr/>
          <a:lstStyle/>
          <a:p>
            <a:r>
              <a:rPr kumimoji="1" lang="zh-CN" altLang="en-US" dirty="0" smtClean="0">
                <a:latin typeface="华文中宋"/>
                <a:ea typeface="华文中宋"/>
                <a:cs typeface="华文中宋"/>
              </a:rPr>
              <a:t>数据中心</a:t>
            </a:r>
            <a:r>
              <a:rPr kumimoji="1" lang="zh-CN" altLang="en-US" dirty="0" smtClean="0">
                <a:latin typeface="华文中宋"/>
                <a:ea typeface="华文中宋"/>
                <a:cs typeface="华文中宋"/>
              </a:rPr>
              <a:t>网络</a:t>
            </a:r>
            <a:r>
              <a:rPr kumimoji="1" lang="zh-CN" altLang="en-US" dirty="0" smtClean="0">
                <a:latin typeface="华文中宋"/>
                <a:ea typeface="华文中宋"/>
                <a:cs typeface="华文中宋"/>
              </a:rPr>
              <a:t>速率和延迟优化</a:t>
            </a:r>
            <a:endParaRPr kumimoji="1" lang="zh-CN" altLang="en-US" dirty="0">
              <a:latin typeface="华文中宋"/>
              <a:ea typeface="华文中宋"/>
              <a:cs typeface="华文中宋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11286" y="489857"/>
            <a:ext cx="627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>
                <a:latin typeface="华文隶书"/>
                <a:ea typeface="华文隶书"/>
                <a:cs typeface="华文隶书"/>
              </a:rPr>
              <a:t>论文框架</a:t>
            </a:r>
            <a:endParaRPr kumimoji="1" lang="zh-CN" altLang="en-US" sz="4000" dirty="0"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1892077" y="1987929"/>
            <a:ext cx="8407846" cy="40828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7" indent="-571500">
              <a:buFont typeface="+mj-ea"/>
              <a:buAutoNum type="ea1JpnChsDbPeriod"/>
            </a:pPr>
            <a:r>
              <a:rPr lang="zh-CN" altLang="en-US" sz="2600" dirty="0" smtClean="0"/>
              <a:t>研究背景和意义</a:t>
            </a:r>
            <a:endParaRPr lang="en-US" altLang="zh-CN" sz="2600" dirty="0" smtClean="0"/>
          </a:p>
          <a:p>
            <a:pPr marL="681037" indent="-571500">
              <a:buFont typeface="+mj-ea"/>
              <a:buAutoNum type="ea1JpnChsDbPeriod"/>
            </a:pPr>
            <a:r>
              <a:rPr lang="zh-CN" altLang="en-US" sz="2600" dirty="0" smtClean="0"/>
              <a:t>国内外研究现状</a:t>
            </a:r>
            <a:endParaRPr lang="en-US" altLang="zh-CN" sz="2600" dirty="0" smtClean="0"/>
          </a:p>
          <a:p>
            <a:pPr marL="681037" indent="-571500">
              <a:buFont typeface="+mj-ea"/>
              <a:buAutoNum type="ea1JpnChsDbPeriod"/>
            </a:pPr>
            <a:r>
              <a:rPr lang="zh-CN" altLang="en-US" sz="2600" dirty="0" smtClean="0"/>
              <a:t>数据中心网络速率和延迟传输优化</a:t>
            </a:r>
            <a:r>
              <a:rPr lang="zh-CN" altLang="en-US" sz="2600" dirty="0" smtClean="0"/>
              <a:t>模型</a:t>
            </a:r>
            <a:endParaRPr lang="en-US" altLang="zh-CN" sz="2600" dirty="0" smtClean="0"/>
          </a:p>
          <a:p>
            <a:pPr marL="681037" indent="-571500">
              <a:buFont typeface="+mj-ea"/>
              <a:buAutoNum type="ea1JpnChsDbPeriod"/>
            </a:pPr>
            <a:r>
              <a:rPr lang="zh-CN" altLang="en-US" sz="2600" dirty="0" smtClean="0"/>
              <a:t>“越拥塞，越区分”的期限敏感流传输优化方案</a:t>
            </a:r>
            <a:endParaRPr lang="zh-CN" altLang="en-US" sz="2600" dirty="0" smtClean="0"/>
          </a:p>
          <a:p>
            <a:pPr marL="681037" indent="-571500">
              <a:buFont typeface="+mj-ea"/>
              <a:buAutoNum type="ea1JpnChsDbPeriod"/>
            </a:pPr>
            <a:r>
              <a:rPr lang="zh-CN" altLang="en-US" sz="2600" dirty="0" smtClean="0"/>
              <a:t>累计传输时间的混合流传输优化方案</a:t>
            </a:r>
            <a:endParaRPr lang="zh-CN" altLang="en-US" sz="2600" dirty="0"/>
          </a:p>
          <a:p>
            <a:pPr marL="681037" indent="-571500">
              <a:buFont typeface="+mj-ea"/>
              <a:buAutoNum type="ea1JpnChsDbPeriod"/>
            </a:pPr>
            <a:r>
              <a:rPr lang="zh-CN" altLang="en-US" sz="2600" dirty="0"/>
              <a:t>紧急</a:t>
            </a:r>
            <a:r>
              <a:rPr lang="zh-CN" altLang="en-US" sz="2600" dirty="0" smtClean="0"/>
              <a:t>程度已知的</a:t>
            </a:r>
            <a:r>
              <a:rPr lang="zh-CN" altLang="en-US" sz="2600" dirty="0"/>
              <a:t>任务级别传输优化方案</a:t>
            </a:r>
            <a:endParaRPr lang="en-US" altLang="zh-CN" sz="2600" dirty="0"/>
          </a:p>
          <a:p>
            <a:pPr marL="681037" indent="-571500">
              <a:buFont typeface="+mj-ea"/>
              <a:buAutoNum type="ea1JpnChsDbPeriod"/>
            </a:pPr>
            <a:r>
              <a:rPr lang="zh-CN" altLang="en-US" sz="2600" dirty="0" smtClean="0"/>
              <a:t>数据</a:t>
            </a:r>
            <a:r>
              <a:rPr lang="zh-CN" altLang="en-US" sz="2600" smtClean="0"/>
              <a:t>中心网络速率和延迟传输优化</a:t>
            </a:r>
            <a:r>
              <a:rPr lang="zh-CN" altLang="en-US" sz="2600" dirty="0" smtClean="0"/>
              <a:t>系统</a:t>
            </a:r>
            <a:endParaRPr lang="en-US" altLang="zh-CN" sz="2600" dirty="0" smtClean="0"/>
          </a:p>
          <a:p>
            <a:pPr marL="681037" indent="-571500">
              <a:buFont typeface="+mj-ea"/>
              <a:buAutoNum type="ea1JpnChsDbPeriod"/>
            </a:pPr>
            <a:r>
              <a:rPr lang="zh-CN" altLang="en-US" sz="2600" dirty="0" smtClean="0"/>
              <a:t>结论与展望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85637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研究问题</a:t>
            </a:r>
            <a:endParaRPr kumimoji="1" lang="zh-CN" altLang="en-US" dirty="0"/>
          </a:p>
        </p:txBody>
      </p:sp>
      <p:sp>
        <p:nvSpPr>
          <p:cNvPr id="37" name="内容占位符 2"/>
          <p:cNvSpPr>
            <a:spLocks noGrp="1"/>
          </p:cNvSpPr>
          <p:nvPr>
            <p:ph sz="quarter" idx="1"/>
          </p:nvPr>
        </p:nvSpPr>
        <p:spPr>
          <a:xfrm>
            <a:off x="224748" y="1431615"/>
            <a:ext cx="10995031" cy="54976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基于“越拥塞，越控制”设计的数据中心期限敏感流传输优化方案</a:t>
            </a:r>
            <a:endParaRPr lang="en-US" altLang="zh-CN" sz="12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7648" y="2008741"/>
            <a:ext cx="7354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3200" dirty="0" smtClean="0"/>
              <a:t>OLDI=</a:t>
            </a:r>
            <a:r>
              <a:rPr kumimoji="1" lang="en-US" altLang="zh-CN" sz="3200" dirty="0" err="1" smtClean="0"/>
              <a:t>OnLine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/>
              <a:t>Data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Intensive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application</a:t>
            </a:r>
            <a:endParaRPr kumimoji="1" lang="zh-CN" altLang="en-US" sz="3200" dirty="0"/>
          </a:p>
          <a:p>
            <a:pPr marL="457200" indent="-457200">
              <a:buFont typeface="Arial" charset="0"/>
              <a:buChar char="•"/>
            </a:pPr>
            <a:r>
              <a:rPr kumimoji="1" lang="zh-CN" altLang="en-US" sz="3200" dirty="0" smtClean="0"/>
              <a:t>传输大量</a:t>
            </a:r>
            <a:r>
              <a:rPr kumimoji="1" lang="zh-CN" altLang="en-US" sz="3200" dirty="0"/>
              <a:t>数据，有期限限制</a:t>
            </a:r>
          </a:p>
          <a:p>
            <a:pPr marL="457200" indent="-457200" fontAlgn="base">
              <a:buSzPct val="100000"/>
              <a:buFont typeface="Arial" charset="0"/>
              <a:buChar char="•"/>
            </a:pPr>
            <a:r>
              <a:rPr kumimoji="1" lang="en-US" altLang="zh-CN" sz="3200" dirty="0" smtClean="0"/>
              <a:t>P</a:t>
            </a:r>
            <a:r>
              <a:rPr kumimoji="1" lang="en-US" altLang="zh-CN" sz="3200" dirty="0" smtClean="0">
                <a:sym typeface="Wingdings" pitchFamily="2" charset="2"/>
              </a:rPr>
              <a:t>artition-aggregate</a:t>
            </a:r>
            <a:r>
              <a:rPr kumimoji="1" lang="en-US" altLang="zh-CN" sz="3200" dirty="0" smtClean="0"/>
              <a:t> </a:t>
            </a:r>
            <a:endParaRPr kumimoji="1" lang="en-US" altLang="zh-CN" sz="3200" dirty="0"/>
          </a:p>
          <a:p>
            <a:pPr marL="914400" lvl="1" indent="-457200" fontAlgn="base">
              <a:buFont typeface="Arial" charset="0"/>
              <a:buChar char="•"/>
            </a:pPr>
            <a:r>
              <a:rPr kumimoji="1" lang="zh-CN" altLang="en-US" sz="3200" dirty="0"/>
              <a:t>树形结构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kumimoji="1" lang="en-US" altLang="zh-CN" sz="3200" dirty="0"/>
              <a:t>Root node sends query</a:t>
            </a:r>
          </a:p>
          <a:p>
            <a:pPr marL="914400" lvl="1" indent="-457200" fontAlgn="base">
              <a:buFont typeface="Arial" charset="0"/>
              <a:buChar char="•"/>
            </a:pPr>
            <a:r>
              <a:rPr kumimoji="1" lang="en-US" altLang="zh-CN" sz="3200" dirty="0"/>
              <a:t>Leaf nodes respond with data </a:t>
            </a:r>
            <a:endParaRPr kumimoji="1" lang="zh-CN" alt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kumimoji="1" lang="zh-CN" altLang="en-US" sz="3200" dirty="0" smtClean="0"/>
              <a:t>错失期限</a:t>
            </a:r>
            <a:r>
              <a:rPr kumimoji="1" lang="en-US" altLang="zh-CN" sz="3200" dirty="0" smtClean="0"/>
              <a:t>-&gt;</a:t>
            </a:r>
            <a:r>
              <a:rPr kumimoji="1" lang="zh-CN" altLang="en-US" sz="3200" dirty="0" smtClean="0"/>
              <a:t>性能受影响</a:t>
            </a:r>
            <a:r>
              <a:rPr kumimoji="1" lang="en-US" altLang="zh-CN" sz="3200" dirty="0" smtClean="0"/>
              <a:t>-&gt;</a:t>
            </a:r>
            <a:r>
              <a:rPr kumimoji="1" lang="zh-CN" altLang="en-US" sz="3200" dirty="0" smtClean="0"/>
              <a:t>影响用户</a:t>
            </a:r>
            <a:r>
              <a:rPr kumimoji="1" lang="zh-CN" altLang="en-US" sz="3200" dirty="0" smtClean="0"/>
              <a:t>体验</a:t>
            </a:r>
          </a:p>
        </p:txBody>
      </p:sp>
      <p:sp>
        <p:nvSpPr>
          <p:cNvPr id="145" name="Oval 23"/>
          <p:cNvSpPr/>
          <p:nvPr/>
        </p:nvSpPr>
        <p:spPr>
          <a:xfrm>
            <a:off x="10305379" y="3913741"/>
            <a:ext cx="533400" cy="533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24"/>
          <p:cNvSpPr/>
          <p:nvPr/>
        </p:nvSpPr>
        <p:spPr>
          <a:xfrm>
            <a:off x="8324179" y="3913741"/>
            <a:ext cx="533400" cy="533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25"/>
          <p:cNvSpPr/>
          <p:nvPr/>
        </p:nvSpPr>
        <p:spPr>
          <a:xfrm>
            <a:off x="8933779" y="2885041"/>
            <a:ext cx="533400" cy="533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26"/>
          <p:cNvSpPr/>
          <p:nvPr/>
        </p:nvSpPr>
        <p:spPr>
          <a:xfrm>
            <a:off x="10686379" y="2885041"/>
            <a:ext cx="533400" cy="533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7"/>
          <p:cNvSpPr/>
          <p:nvPr/>
        </p:nvSpPr>
        <p:spPr>
          <a:xfrm>
            <a:off x="9848179" y="1742041"/>
            <a:ext cx="533400" cy="533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27"/>
          <p:cNvSpPr/>
          <p:nvPr/>
        </p:nvSpPr>
        <p:spPr>
          <a:xfrm>
            <a:off x="9314779" y="3913741"/>
            <a:ext cx="533400" cy="533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28"/>
          <p:cNvSpPr/>
          <p:nvPr/>
        </p:nvSpPr>
        <p:spPr>
          <a:xfrm>
            <a:off x="11295979" y="3913741"/>
            <a:ext cx="533400" cy="533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50"/>
          <p:cNvSpPr/>
          <p:nvPr/>
        </p:nvSpPr>
        <p:spPr>
          <a:xfrm>
            <a:off x="9355811" y="2123042"/>
            <a:ext cx="492369" cy="779585"/>
          </a:xfrm>
          <a:custGeom>
            <a:avLst/>
            <a:gdLst>
              <a:gd name="connsiteX0" fmla="*/ 580292 w 580292"/>
              <a:gd name="connsiteY0" fmla="*/ 0 h 668216"/>
              <a:gd name="connsiteX1" fmla="*/ 105507 w 580292"/>
              <a:gd name="connsiteY1" fmla="*/ 123093 h 668216"/>
              <a:gd name="connsiteX2" fmla="*/ 0 w 580292"/>
              <a:gd name="connsiteY2" fmla="*/ 668216 h 66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92" h="668216">
                <a:moveTo>
                  <a:pt x="580292" y="0"/>
                </a:moveTo>
                <a:cubicBezTo>
                  <a:pt x="391257" y="5862"/>
                  <a:pt x="202222" y="11724"/>
                  <a:pt x="105507" y="123093"/>
                </a:cubicBezTo>
                <a:cubicBezTo>
                  <a:pt x="8792" y="234462"/>
                  <a:pt x="17585" y="583224"/>
                  <a:pt x="0" y="668216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51"/>
          <p:cNvSpPr/>
          <p:nvPr/>
        </p:nvSpPr>
        <p:spPr>
          <a:xfrm>
            <a:off x="8628979" y="3342241"/>
            <a:ext cx="381000" cy="609600"/>
          </a:xfrm>
          <a:custGeom>
            <a:avLst/>
            <a:gdLst>
              <a:gd name="connsiteX0" fmla="*/ 580292 w 580292"/>
              <a:gd name="connsiteY0" fmla="*/ 0 h 668216"/>
              <a:gd name="connsiteX1" fmla="*/ 105507 w 580292"/>
              <a:gd name="connsiteY1" fmla="*/ 123093 h 668216"/>
              <a:gd name="connsiteX2" fmla="*/ 0 w 580292"/>
              <a:gd name="connsiteY2" fmla="*/ 668216 h 66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92" h="668216">
                <a:moveTo>
                  <a:pt x="580292" y="0"/>
                </a:moveTo>
                <a:cubicBezTo>
                  <a:pt x="391257" y="5862"/>
                  <a:pt x="202222" y="11724"/>
                  <a:pt x="105507" y="123093"/>
                </a:cubicBezTo>
                <a:cubicBezTo>
                  <a:pt x="8792" y="234462"/>
                  <a:pt x="17585" y="583224"/>
                  <a:pt x="0" y="668216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54"/>
          <p:cNvSpPr/>
          <p:nvPr/>
        </p:nvSpPr>
        <p:spPr>
          <a:xfrm>
            <a:off x="10381579" y="3342241"/>
            <a:ext cx="381000" cy="685800"/>
          </a:xfrm>
          <a:custGeom>
            <a:avLst/>
            <a:gdLst>
              <a:gd name="connsiteX0" fmla="*/ 580292 w 580292"/>
              <a:gd name="connsiteY0" fmla="*/ 0 h 668216"/>
              <a:gd name="connsiteX1" fmla="*/ 105507 w 580292"/>
              <a:gd name="connsiteY1" fmla="*/ 123093 h 668216"/>
              <a:gd name="connsiteX2" fmla="*/ 0 w 580292"/>
              <a:gd name="connsiteY2" fmla="*/ 668216 h 66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92" h="668216">
                <a:moveTo>
                  <a:pt x="580292" y="0"/>
                </a:moveTo>
                <a:cubicBezTo>
                  <a:pt x="391257" y="5862"/>
                  <a:pt x="202222" y="11724"/>
                  <a:pt x="105507" y="123093"/>
                </a:cubicBezTo>
                <a:cubicBezTo>
                  <a:pt x="8792" y="234462"/>
                  <a:pt x="17585" y="583224"/>
                  <a:pt x="0" y="668216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55"/>
          <p:cNvSpPr/>
          <p:nvPr/>
        </p:nvSpPr>
        <p:spPr>
          <a:xfrm>
            <a:off x="9390979" y="2199242"/>
            <a:ext cx="685800" cy="720969"/>
          </a:xfrm>
          <a:custGeom>
            <a:avLst/>
            <a:gdLst>
              <a:gd name="connsiteX0" fmla="*/ 0 w 753207"/>
              <a:gd name="connsiteY0" fmla="*/ 597877 h 597877"/>
              <a:gd name="connsiteX1" fmla="*/ 633046 w 753207"/>
              <a:gd name="connsiteY1" fmla="*/ 351693 h 597877"/>
              <a:gd name="connsiteX2" fmla="*/ 720969 w 753207"/>
              <a:gd name="connsiteY2" fmla="*/ 0 h 5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207" h="597877">
                <a:moveTo>
                  <a:pt x="0" y="597877"/>
                </a:moveTo>
                <a:cubicBezTo>
                  <a:pt x="256442" y="524608"/>
                  <a:pt x="512885" y="451339"/>
                  <a:pt x="633046" y="351693"/>
                </a:cubicBezTo>
                <a:cubicBezTo>
                  <a:pt x="753207" y="252047"/>
                  <a:pt x="709246" y="41031"/>
                  <a:pt x="720969" y="0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56"/>
          <p:cNvSpPr/>
          <p:nvPr/>
        </p:nvSpPr>
        <p:spPr>
          <a:xfrm>
            <a:off x="8781379" y="3342242"/>
            <a:ext cx="381000" cy="609601"/>
          </a:xfrm>
          <a:custGeom>
            <a:avLst/>
            <a:gdLst>
              <a:gd name="connsiteX0" fmla="*/ 0 w 753207"/>
              <a:gd name="connsiteY0" fmla="*/ 597877 h 597877"/>
              <a:gd name="connsiteX1" fmla="*/ 633046 w 753207"/>
              <a:gd name="connsiteY1" fmla="*/ 351693 h 597877"/>
              <a:gd name="connsiteX2" fmla="*/ 720969 w 753207"/>
              <a:gd name="connsiteY2" fmla="*/ 0 h 5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207" h="597877">
                <a:moveTo>
                  <a:pt x="0" y="597877"/>
                </a:moveTo>
                <a:cubicBezTo>
                  <a:pt x="256442" y="524608"/>
                  <a:pt x="512885" y="451339"/>
                  <a:pt x="633046" y="351693"/>
                </a:cubicBezTo>
                <a:cubicBezTo>
                  <a:pt x="753207" y="252047"/>
                  <a:pt x="709246" y="41031"/>
                  <a:pt x="720969" y="0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57"/>
          <p:cNvSpPr/>
          <p:nvPr/>
        </p:nvSpPr>
        <p:spPr>
          <a:xfrm>
            <a:off x="10686379" y="3342241"/>
            <a:ext cx="228600" cy="609600"/>
          </a:xfrm>
          <a:custGeom>
            <a:avLst/>
            <a:gdLst>
              <a:gd name="connsiteX0" fmla="*/ 0 w 753207"/>
              <a:gd name="connsiteY0" fmla="*/ 597877 h 597877"/>
              <a:gd name="connsiteX1" fmla="*/ 633046 w 753207"/>
              <a:gd name="connsiteY1" fmla="*/ 351693 h 597877"/>
              <a:gd name="connsiteX2" fmla="*/ 720969 w 753207"/>
              <a:gd name="connsiteY2" fmla="*/ 0 h 59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207" h="597877">
                <a:moveTo>
                  <a:pt x="0" y="597877"/>
                </a:moveTo>
                <a:cubicBezTo>
                  <a:pt x="256442" y="524608"/>
                  <a:pt x="512885" y="451339"/>
                  <a:pt x="633046" y="351693"/>
                </a:cubicBezTo>
                <a:cubicBezTo>
                  <a:pt x="753207" y="252047"/>
                  <a:pt x="709246" y="41031"/>
                  <a:pt x="720969" y="0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59"/>
          <p:cNvSpPr/>
          <p:nvPr/>
        </p:nvSpPr>
        <p:spPr>
          <a:xfrm>
            <a:off x="10381580" y="2046841"/>
            <a:ext cx="533400" cy="838200"/>
          </a:xfrm>
          <a:custGeom>
            <a:avLst/>
            <a:gdLst>
              <a:gd name="connsiteX0" fmla="*/ 0 w 597877"/>
              <a:gd name="connsiteY0" fmla="*/ 67408 h 788377"/>
              <a:gd name="connsiteX1" fmla="*/ 457200 w 597877"/>
              <a:gd name="connsiteY1" fmla="*/ 120161 h 788377"/>
              <a:gd name="connsiteX2" fmla="*/ 597877 w 597877"/>
              <a:gd name="connsiteY2" fmla="*/ 788377 h 78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77" h="788377">
                <a:moveTo>
                  <a:pt x="0" y="67408"/>
                </a:moveTo>
                <a:cubicBezTo>
                  <a:pt x="178777" y="33704"/>
                  <a:pt x="357554" y="0"/>
                  <a:pt x="457200" y="120161"/>
                </a:cubicBezTo>
                <a:cubicBezTo>
                  <a:pt x="556846" y="240322"/>
                  <a:pt x="580293" y="671146"/>
                  <a:pt x="597877" y="788377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60"/>
          <p:cNvSpPr/>
          <p:nvPr/>
        </p:nvSpPr>
        <p:spPr>
          <a:xfrm>
            <a:off x="11143579" y="3266041"/>
            <a:ext cx="457200" cy="685800"/>
          </a:xfrm>
          <a:custGeom>
            <a:avLst/>
            <a:gdLst>
              <a:gd name="connsiteX0" fmla="*/ 0 w 597877"/>
              <a:gd name="connsiteY0" fmla="*/ 67408 h 788377"/>
              <a:gd name="connsiteX1" fmla="*/ 457200 w 597877"/>
              <a:gd name="connsiteY1" fmla="*/ 120161 h 788377"/>
              <a:gd name="connsiteX2" fmla="*/ 597877 w 597877"/>
              <a:gd name="connsiteY2" fmla="*/ 788377 h 78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77" h="788377">
                <a:moveTo>
                  <a:pt x="0" y="67408"/>
                </a:moveTo>
                <a:cubicBezTo>
                  <a:pt x="178777" y="33704"/>
                  <a:pt x="357554" y="0"/>
                  <a:pt x="457200" y="120161"/>
                </a:cubicBezTo>
                <a:cubicBezTo>
                  <a:pt x="556846" y="240322"/>
                  <a:pt x="580293" y="671146"/>
                  <a:pt x="597877" y="788377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62"/>
          <p:cNvSpPr/>
          <p:nvPr/>
        </p:nvSpPr>
        <p:spPr>
          <a:xfrm>
            <a:off x="9390979" y="3266041"/>
            <a:ext cx="381000" cy="762000"/>
          </a:xfrm>
          <a:custGeom>
            <a:avLst/>
            <a:gdLst>
              <a:gd name="connsiteX0" fmla="*/ 0 w 597877"/>
              <a:gd name="connsiteY0" fmla="*/ 67408 h 788377"/>
              <a:gd name="connsiteX1" fmla="*/ 457200 w 597877"/>
              <a:gd name="connsiteY1" fmla="*/ 120161 h 788377"/>
              <a:gd name="connsiteX2" fmla="*/ 597877 w 597877"/>
              <a:gd name="connsiteY2" fmla="*/ 788377 h 78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877" h="788377">
                <a:moveTo>
                  <a:pt x="0" y="67408"/>
                </a:moveTo>
                <a:cubicBezTo>
                  <a:pt x="178777" y="33704"/>
                  <a:pt x="357554" y="0"/>
                  <a:pt x="457200" y="120161"/>
                </a:cubicBezTo>
                <a:cubicBezTo>
                  <a:pt x="556846" y="240322"/>
                  <a:pt x="580293" y="671146"/>
                  <a:pt x="597877" y="788377"/>
                </a:cubicBezTo>
              </a:path>
            </a:pathLst>
          </a:cu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63"/>
          <p:cNvSpPr/>
          <p:nvPr/>
        </p:nvSpPr>
        <p:spPr>
          <a:xfrm>
            <a:off x="9320641" y="3359827"/>
            <a:ext cx="298939" cy="592015"/>
          </a:xfrm>
          <a:custGeom>
            <a:avLst/>
            <a:gdLst>
              <a:gd name="connsiteX0" fmla="*/ 52754 w 369277"/>
              <a:gd name="connsiteY0" fmla="*/ 0 h 527538"/>
              <a:gd name="connsiteX1" fmla="*/ 52754 w 369277"/>
              <a:gd name="connsiteY1" fmla="*/ 316523 h 527538"/>
              <a:gd name="connsiteX2" fmla="*/ 369277 w 369277"/>
              <a:gd name="connsiteY2" fmla="*/ 527538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277" h="527538">
                <a:moveTo>
                  <a:pt x="52754" y="0"/>
                </a:moveTo>
                <a:cubicBezTo>
                  <a:pt x="26377" y="114300"/>
                  <a:pt x="0" y="228600"/>
                  <a:pt x="52754" y="316523"/>
                </a:cubicBezTo>
                <a:cubicBezTo>
                  <a:pt x="105508" y="404446"/>
                  <a:pt x="331177" y="477715"/>
                  <a:pt x="369277" y="527538"/>
                </a:cubicBezTo>
              </a:path>
            </a:pathLst>
          </a:cu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64"/>
          <p:cNvSpPr/>
          <p:nvPr/>
        </p:nvSpPr>
        <p:spPr>
          <a:xfrm>
            <a:off x="11067379" y="3342241"/>
            <a:ext cx="457200" cy="609600"/>
          </a:xfrm>
          <a:custGeom>
            <a:avLst/>
            <a:gdLst>
              <a:gd name="connsiteX0" fmla="*/ 52754 w 369277"/>
              <a:gd name="connsiteY0" fmla="*/ 0 h 527538"/>
              <a:gd name="connsiteX1" fmla="*/ 52754 w 369277"/>
              <a:gd name="connsiteY1" fmla="*/ 316523 h 527538"/>
              <a:gd name="connsiteX2" fmla="*/ 369277 w 369277"/>
              <a:gd name="connsiteY2" fmla="*/ 527538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277" h="527538">
                <a:moveTo>
                  <a:pt x="52754" y="0"/>
                </a:moveTo>
                <a:cubicBezTo>
                  <a:pt x="26377" y="114300"/>
                  <a:pt x="0" y="228600"/>
                  <a:pt x="52754" y="316523"/>
                </a:cubicBezTo>
                <a:cubicBezTo>
                  <a:pt x="105508" y="404446"/>
                  <a:pt x="331177" y="477715"/>
                  <a:pt x="369277" y="527538"/>
                </a:cubicBezTo>
              </a:path>
            </a:pathLst>
          </a:cu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65"/>
          <p:cNvSpPr/>
          <p:nvPr/>
        </p:nvSpPr>
        <p:spPr>
          <a:xfrm>
            <a:off x="10152979" y="2199241"/>
            <a:ext cx="685800" cy="685800"/>
          </a:xfrm>
          <a:custGeom>
            <a:avLst/>
            <a:gdLst>
              <a:gd name="connsiteX0" fmla="*/ 52754 w 369277"/>
              <a:gd name="connsiteY0" fmla="*/ 0 h 527538"/>
              <a:gd name="connsiteX1" fmla="*/ 52754 w 369277"/>
              <a:gd name="connsiteY1" fmla="*/ 316523 h 527538"/>
              <a:gd name="connsiteX2" fmla="*/ 369277 w 369277"/>
              <a:gd name="connsiteY2" fmla="*/ 527538 h 52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277" h="527538">
                <a:moveTo>
                  <a:pt x="52754" y="0"/>
                </a:moveTo>
                <a:cubicBezTo>
                  <a:pt x="26377" y="114300"/>
                  <a:pt x="0" y="228600"/>
                  <a:pt x="52754" y="316523"/>
                </a:cubicBezTo>
                <a:cubicBezTo>
                  <a:pt x="105508" y="404446"/>
                  <a:pt x="331177" y="477715"/>
                  <a:pt x="369277" y="527538"/>
                </a:cubicBezTo>
              </a:path>
            </a:pathLst>
          </a:cu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67"/>
          <p:cNvCxnSpPr>
            <a:stCxn id="161" idx="4"/>
            <a:endCxn id="169" idx="0"/>
          </p:cNvCxnSpPr>
          <p:nvPr/>
        </p:nvCxnSpPr>
        <p:spPr>
          <a:xfrm flipH="1">
            <a:off x="9200479" y="2275441"/>
            <a:ext cx="914400" cy="60960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72"/>
          <p:cNvCxnSpPr>
            <a:stCxn id="169" idx="4"/>
            <a:endCxn id="168" idx="0"/>
          </p:cNvCxnSpPr>
          <p:nvPr/>
        </p:nvCxnSpPr>
        <p:spPr>
          <a:xfrm flipH="1">
            <a:off x="8590879" y="3418441"/>
            <a:ext cx="609600" cy="49530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74"/>
          <p:cNvCxnSpPr>
            <a:stCxn id="169" idx="4"/>
          </p:cNvCxnSpPr>
          <p:nvPr/>
        </p:nvCxnSpPr>
        <p:spPr>
          <a:xfrm>
            <a:off x="9200479" y="3418441"/>
            <a:ext cx="381000" cy="49530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76"/>
          <p:cNvCxnSpPr>
            <a:endCxn id="167" idx="0"/>
          </p:cNvCxnSpPr>
          <p:nvPr/>
        </p:nvCxnSpPr>
        <p:spPr>
          <a:xfrm flipH="1">
            <a:off x="10572079" y="3418441"/>
            <a:ext cx="381000" cy="49530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78"/>
          <p:cNvCxnSpPr/>
          <p:nvPr/>
        </p:nvCxnSpPr>
        <p:spPr>
          <a:xfrm>
            <a:off x="10953079" y="3418441"/>
            <a:ext cx="609600" cy="49530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80"/>
          <p:cNvCxnSpPr>
            <a:stCxn id="161" idx="4"/>
          </p:cNvCxnSpPr>
          <p:nvPr/>
        </p:nvCxnSpPr>
        <p:spPr>
          <a:xfrm>
            <a:off x="10114880" y="2275441"/>
            <a:ext cx="800101" cy="60960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4178" y="166504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kumimoji="1" lang="zh-CN" altLang="en-US" dirty="0" smtClean="0"/>
              <a:t>流传输时间设计的数据中心混合流传输优化方案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不同的流需求不同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有期限的流需要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  截止时间之前完成</a:t>
            </a:r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错失期限的流数目</a:t>
            </a:r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少</a:t>
            </a:r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]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无期限的流需要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/>
              <a:t>流完时间少</a:t>
            </a:r>
            <a:r>
              <a:rPr lang="en-US" altLang="zh-CN" dirty="0" smtClean="0"/>
              <a:t> </a:t>
            </a:r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流完成时间 小</a:t>
            </a:r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]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DCTCP,</a:t>
            </a:r>
            <a:r>
              <a:rPr lang="zh-CN" altLang="en-US" dirty="0" smtClean="0"/>
              <a:t> </a:t>
            </a:r>
            <a:r>
              <a:rPr lang="en-US" altLang="zh-CN" dirty="0" smtClean="0"/>
              <a:t>D2TCP,</a:t>
            </a:r>
            <a:r>
              <a:rPr lang="zh-CN" altLang="en-US" dirty="0" smtClean="0"/>
              <a:t> </a:t>
            </a:r>
            <a:r>
              <a:rPr lang="en-US" altLang="zh-CN" dirty="0" smtClean="0"/>
              <a:t>L2</a:t>
            </a:r>
            <a:r>
              <a:rPr lang="en-US" altLang="zh-CN" dirty="0" smtClean="0"/>
              <a:t>DCT</a:t>
            </a:r>
            <a:r>
              <a:rPr lang="zh-CN" altLang="en-US" dirty="0" smtClean="0"/>
              <a:t> </a:t>
            </a:r>
            <a:r>
              <a:rPr lang="zh-CN" altLang="en-US" dirty="0" smtClean="0"/>
              <a:t>等</a:t>
            </a:r>
            <a:r>
              <a:rPr lang="zh-CN" altLang="en-US" dirty="0" smtClean="0"/>
              <a:t>不能</a:t>
            </a:r>
            <a:r>
              <a:rPr lang="zh-CN" altLang="en-US" dirty="0" smtClean="0"/>
              <a:t>同时满足两个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2"/>
            <a:r>
              <a:rPr kumimoji="1" lang="en-US" altLang="zh-CN" dirty="0" smtClean="0"/>
              <a:t>DCTCP</a:t>
            </a:r>
            <a:r>
              <a:rPr kumimoji="1" lang="zh-CN" altLang="en-US" dirty="0" smtClean="0"/>
              <a:t> 只是保证排队延迟小</a:t>
            </a:r>
          </a:p>
          <a:p>
            <a:pPr lvl="2"/>
            <a:r>
              <a:rPr kumimoji="1" lang="en-US" altLang="zh-CN" dirty="0" smtClean="0"/>
              <a:t>D2TCP</a:t>
            </a:r>
            <a:r>
              <a:rPr kumimoji="1" lang="zh-CN" altLang="en-US" dirty="0" smtClean="0"/>
              <a:t> 满足错失期限的流的数目少</a:t>
            </a:r>
          </a:p>
          <a:p>
            <a:pPr lvl="2"/>
            <a:r>
              <a:rPr kumimoji="1" lang="en-US" altLang="zh-CN" dirty="0" smtClean="0"/>
              <a:t>L2DCT</a:t>
            </a:r>
            <a:r>
              <a:rPr kumimoji="1" lang="zh-CN" altLang="en-US" dirty="0" smtClean="0"/>
              <a:t> 优化流平均完成时间</a:t>
            </a:r>
            <a:endParaRPr kumimoji="1" lang="zh-CN" altLang="en-US" dirty="0"/>
          </a:p>
        </p:txBody>
      </p:sp>
      <p:sp>
        <p:nvSpPr>
          <p:cNvPr id="52" name="Rounded Rectangular Callout 5"/>
          <p:cNvSpPr/>
          <p:nvPr/>
        </p:nvSpPr>
        <p:spPr>
          <a:xfrm>
            <a:off x="12822215" y="4476931"/>
            <a:ext cx="2008997" cy="1033165"/>
          </a:xfrm>
          <a:prstGeom prst="wedgeRoundRectCallout">
            <a:avLst>
              <a:gd name="adj1" fmla="val -5002"/>
              <a:gd name="adj2" fmla="val -180881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800" i="1" dirty="0" smtClean="0">
                <a:solidFill>
                  <a:schemeClr val="tx1"/>
                </a:solidFill>
              </a:rPr>
              <a:t>吞吐量严重下降</a:t>
            </a:r>
            <a:endParaRPr kumimoji="0"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4178" y="166504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kumimoji="1" lang="zh-CN" altLang="en-US" dirty="0" smtClean="0"/>
              <a:t>紧急程度和网络拥塞调度设计的任务级别传输优化方案</a:t>
            </a:r>
            <a:endParaRPr kumimoji="1" lang="en-US" altLang="zh-CN" dirty="0" smtClean="0"/>
          </a:p>
        </p:txBody>
      </p:sp>
      <p:sp>
        <p:nvSpPr>
          <p:cNvPr id="52" name="Rounded Rectangular Callout 5"/>
          <p:cNvSpPr/>
          <p:nvPr/>
        </p:nvSpPr>
        <p:spPr>
          <a:xfrm>
            <a:off x="12822215" y="4476931"/>
            <a:ext cx="2008997" cy="1033165"/>
          </a:xfrm>
          <a:prstGeom prst="wedgeRoundRectCallout">
            <a:avLst>
              <a:gd name="adj1" fmla="val -5002"/>
              <a:gd name="adj2" fmla="val -180881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800" i="1" dirty="0" smtClean="0">
                <a:solidFill>
                  <a:schemeClr val="tx1"/>
                </a:solidFill>
              </a:rPr>
              <a:t>吞吐量严重下降</a:t>
            </a:r>
            <a:endParaRPr kumimoji="0"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4178" y="1665046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kumimoji="1" lang="zh-CN" altLang="en-US" dirty="0" smtClean="0"/>
              <a:t>网络拥塞程度调度的</a:t>
            </a:r>
            <a:r>
              <a:rPr kumimoji="1" lang="en-US" altLang="zh-CN" dirty="0" smtClean="0"/>
              <a:t>erasure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coding</a:t>
            </a:r>
            <a:r>
              <a:rPr kumimoji="1" lang="zh-CN" altLang="en-US" dirty="0" smtClean="0"/>
              <a:t> 存储系统传输优化方案</a:t>
            </a:r>
            <a:endParaRPr kumimoji="1" lang="en-US" altLang="zh-CN" dirty="0" smtClean="0"/>
          </a:p>
        </p:txBody>
      </p:sp>
      <p:sp>
        <p:nvSpPr>
          <p:cNvPr id="52" name="Rounded Rectangular Callout 5"/>
          <p:cNvSpPr/>
          <p:nvPr/>
        </p:nvSpPr>
        <p:spPr>
          <a:xfrm>
            <a:off x="12822215" y="4476931"/>
            <a:ext cx="2008997" cy="1033165"/>
          </a:xfrm>
          <a:prstGeom prst="wedgeRoundRectCallout">
            <a:avLst>
              <a:gd name="adj1" fmla="val -5002"/>
              <a:gd name="adj2" fmla="val -180881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800" i="1" dirty="0" smtClean="0">
                <a:solidFill>
                  <a:schemeClr val="tx1"/>
                </a:solidFill>
              </a:rPr>
              <a:t>吞吐量严重下降</a:t>
            </a:r>
            <a:endParaRPr kumimoji="0"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虚拟机实时迁移时业务</a:t>
            </a:r>
            <a:r>
              <a:rPr lang="en-US" altLang="zh-CN" dirty="0" smtClean="0"/>
              <a:t>SLA</a:t>
            </a:r>
            <a:r>
              <a:rPr lang="zh-CN" altLang="en-US" dirty="0" smtClean="0"/>
              <a:t>问题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dirty="0" smtClean="0"/>
              <a:t>亚马逊</a:t>
            </a:r>
            <a:r>
              <a:rPr lang="en-US" altLang="zh-CN" dirty="0" smtClean="0"/>
              <a:t>EC2</a:t>
            </a:r>
            <a:r>
              <a:rPr lang="zh-CN" altLang="en-US" dirty="0" smtClean="0"/>
              <a:t>平台每年正常运行时间需大于</a:t>
            </a:r>
            <a:r>
              <a:rPr lang="en-US" altLang="zh-CN" dirty="0" smtClean="0"/>
              <a:t>99.95%</a:t>
            </a:r>
            <a:endParaRPr lang="en-US" altLang="zh-CN" dirty="0"/>
          </a:p>
          <a:p>
            <a:pPr lvl="1"/>
            <a:r>
              <a:rPr lang="zh-CN" altLang="en-US" dirty="0" smtClean="0"/>
              <a:t>虚拟机实时迁移总迁移时间和宕机时间影响业务的响应时间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[NSDI 2005]</a:t>
            </a:r>
          </a:p>
          <a:p>
            <a:pPr lvl="2"/>
            <a:endParaRPr lang="en-US" altLang="zh-CN" sz="12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016827" y="3455310"/>
            <a:ext cx="1546664" cy="1028501"/>
          </a:xfrm>
          <a:prstGeom prst="roundRect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/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虚拟机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图片 27" descr="59A2F3B0-8D66-461C-90E5-EA957C7C57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47" y="3987934"/>
            <a:ext cx="1320800" cy="292100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5690246" y="3455309"/>
            <a:ext cx="1546664" cy="9900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/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虚拟机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30" name="图片 29" descr="59A2F3B0-8D66-461C-90E5-EA957C7C57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66" y="3949446"/>
            <a:ext cx="1320800" cy="292100"/>
          </a:xfrm>
          <a:prstGeom prst="rect">
            <a:avLst/>
          </a:prstGeom>
        </p:spPr>
      </p:pic>
      <p:sp>
        <p:nvSpPr>
          <p:cNvPr id="31" name="虚尾箭头 30"/>
          <p:cNvSpPr/>
          <p:nvPr/>
        </p:nvSpPr>
        <p:spPr>
          <a:xfrm>
            <a:off x="3640480" y="3743970"/>
            <a:ext cx="1962517" cy="455648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069527" y="4591911"/>
            <a:ext cx="1436244" cy="449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源主机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42946" y="4557815"/>
            <a:ext cx="1436244" cy="449967"/>
          </a:xfrm>
          <a:prstGeom prst="rect">
            <a:avLst/>
          </a:prstGeom>
          <a:solidFill>
            <a:srgbClr val="7F7F7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目的主机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右中括号 33"/>
          <p:cNvSpPr/>
          <p:nvPr/>
        </p:nvSpPr>
        <p:spPr>
          <a:xfrm rot="16200000">
            <a:off x="4815648" y="4630393"/>
            <a:ext cx="304800" cy="822960"/>
          </a:xfrm>
          <a:prstGeom prst="rightBracket">
            <a:avLst/>
          </a:prstGeom>
          <a:ln/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 rot="5400000">
            <a:off x="4543061" y="3354207"/>
            <a:ext cx="170350" cy="3554479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燕尾形 35"/>
          <p:cNvSpPr/>
          <p:nvPr/>
        </p:nvSpPr>
        <p:spPr>
          <a:xfrm>
            <a:off x="3448545" y="5414419"/>
            <a:ext cx="2654684" cy="673979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华文中宋"/>
                <a:ea typeface="华文中宋"/>
                <a:cs typeface="华文中宋"/>
              </a:rPr>
              <a:t>预拷贝</a:t>
            </a:r>
            <a:endParaRPr lang="en-US" altLang="zh-CN" b="1" dirty="0">
              <a:solidFill>
                <a:srgbClr val="000000"/>
              </a:solidFill>
              <a:latin typeface="华文中宋"/>
              <a:ea typeface="华文中宋"/>
              <a:cs typeface="华文中宋"/>
            </a:endParaRPr>
          </a:p>
          <a:p>
            <a:pPr algn="ctr"/>
            <a:r>
              <a:rPr lang="zh-CN" altLang="en-US" b="1" dirty="0">
                <a:solidFill>
                  <a:srgbClr val="000000"/>
                </a:solidFill>
                <a:latin typeface="华文中宋"/>
                <a:ea typeface="华文中宋"/>
                <a:cs typeface="华文中宋"/>
              </a:rPr>
              <a:t>阶段</a:t>
            </a:r>
            <a:endParaRPr lang="zh-CN" altLang="en-US" b="1" dirty="0">
              <a:solidFill>
                <a:srgbClr val="000000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5902055" y="5414419"/>
            <a:ext cx="1388460" cy="673979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华文中宋"/>
                <a:ea typeface="华文中宋"/>
                <a:cs typeface="华文中宋"/>
              </a:rPr>
              <a:t>停机拷贝</a:t>
            </a:r>
            <a:endParaRPr lang="zh-CN" altLang="en-US" b="1" dirty="0">
              <a:solidFill>
                <a:schemeClr val="tx1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2139722" y="5410386"/>
            <a:ext cx="1463396" cy="716501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华文中宋"/>
                <a:ea typeface="华文中宋"/>
                <a:cs typeface="华文中宋"/>
              </a:rPr>
              <a:t>迁移之前</a:t>
            </a:r>
            <a:endParaRPr lang="zh-CN" altLang="en-US" b="1" dirty="0">
              <a:solidFill>
                <a:schemeClr val="tx1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3297068" y="5344186"/>
            <a:ext cx="3993449" cy="782701"/>
          </a:xfrm>
          <a:prstGeom prst="chevro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5799109" y="5337220"/>
            <a:ext cx="1491407" cy="820791"/>
          </a:xfrm>
          <a:prstGeom prst="chevron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56233" y="6234985"/>
            <a:ext cx="241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总迁移时间</a:t>
            </a:r>
            <a:endParaRPr lang="zh-CN" altLang="en-US" sz="2000" b="1" dirty="0">
              <a:solidFill>
                <a:srgbClr val="FF0000"/>
              </a:solidFill>
              <a:latin typeface="华文中宋"/>
              <a:ea typeface="华文中宋"/>
              <a:cs typeface="华文中宋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85961" y="6215741"/>
            <a:ext cx="132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宕机时间</a:t>
            </a:r>
            <a:endParaRPr lang="zh-CN" altLang="en-US" sz="2000" b="1" dirty="0">
              <a:solidFill>
                <a:srgbClr val="FF0000"/>
              </a:solidFill>
              <a:latin typeface="华文中宋"/>
              <a:ea typeface="华文中宋"/>
              <a:cs typeface="华文中宋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55" y="3607750"/>
            <a:ext cx="3328272" cy="26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9835854" y="3928691"/>
            <a:ext cx="774426" cy="170822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335103" y="3184381"/>
            <a:ext cx="220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频繁的带宽变化</a:t>
            </a:r>
            <a:endParaRPr lang="zh-CN" altLang="en-US" sz="2000" b="1" dirty="0">
              <a:solidFill>
                <a:srgbClr val="FF0000"/>
              </a:solidFill>
              <a:latin typeface="华文中宋"/>
              <a:ea typeface="华文中宋"/>
              <a:cs typeface="华文中宋"/>
            </a:endParaRP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1" grpId="0"/>
      <p:bldP spid="41" grpId="1"/>
      <p:bldP spid="42" grpId="0"/>
      <p:bldP spid="6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cxnSp>
        <p:nvCxnSpPr>
          <p:cNvPr id="13" name="Straight Arrow Connector 66"/>
          <p:cNvCxnSpPr/>
          <p:nvPr/>
        </p:nvCxnSpPr>
        <p:spPr>
          <a:xfrm flipH="1">
            <a:off x="2597525" y="2051219"/>
            <a:ext cx="423977" cy="43106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7"/>
          <p:cNvCxnSpPr>
            <a:stCxn id="30" idx="4"/>
            <a:endCxn id="29" idx="0"/>
          </p:cNvCxnSpPr>
          <p:nvPr/>
        </p:nvCxnSpPr>
        <p:spPr>
          <a:xfrm flipH="1">
            <a:off x="3020529" y="2219737"/>
            <a:ext cx="973" cy="2625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68"/>
          <p:cNvCxnSpPr/>
          <p:nvPr/>
        </p:nvCxnSpPr>
        <p:spPr>
          <a:xfrm>
            <a:off x="3021501" y="2051219"/>
            <a:ext cx="428839" cy="431068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2815348" y="4216800"/>
            <a:ext cx="387025" cy="36962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  <a:round/>
            <a:headEnd/>
            <a:tailEnd/>
          </a:ln>
          <a:effectLst>
            <a:outerShdw dist="25401" dir="2700000" algn="tl" rotWithShape="0">
              <a:srgbClr val="808080">
                <a:alpha val="39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zh-CN" baseline="-25000">
              <a:solidFill>
                <a:srgbClr val="000000"/>
              </a:solidFill>
              <a:latin typeface="Corbel" pitchFamily="34" charset="0"/>
            </a:endParaRPr>
          </a:p>
        </p:txBody>
      </p:sp>
      <p:cxnSp>
        <p:nvCxnSpPr>
          <p:cNvPr id="17" name="Straight Arrow Connector 70"/>
          <p:cNvCxnSpPr>
            <a:endCxn id="16" idx="1"/>
          </p:cNvCxnSpPr>
          <p:nvPr/>
        </p:nvCxnSpPr>
        <p:spPr>
          <a:xfrm>
            <a:off x="2585855" y="3991490"/>
            <a:ext cx="286865" cy="27931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1"/>
          <p:cNvCxnSpPr>
            <a:stCxn id="31" idx="2"/>
            <a:endCxn id="16" idx="0"/>
          </p:cNvCxnSpPr>
          <p:nvPr/>
        </p:nvCxnSpPr>
        <p:spPr>
          <a:xfrm flipH="1">
            <a:off x="3008860" y="3998938"/>
            <a:ext cx="1945" cy="217862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72"/>
          <p:cNvCxnSpPr>
            <a:endCxn id="16" idx="7"/>
          </p:cNvCxnSpPr>
          <p:nvPr/>
        </p:nvCxnSpPr>
        <p:spPr>
          <a:xfrm flipH="1">
            <a:off x="3145972" y="3991490"/>
            <a:ext cx="292699" cy="27931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3"/>
          <p:cNvCxnSpPr/>
          <p:nvPr/>
        </p:nvCxnSpPr>
        <p:spPr>
          <a:xfrm>
            <a:off x="2597525" y="2752287"/>
            <a:ext cx="841147" cy="9682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4"/>
          <p:cNvCxnSpPr/>
          <p:nvPr/>
        </p:nvCxnSpPr>
        <p:spPr>
          <a:xfrm>
            <a:off x="2597525" y="2752286"/>
            <a:ext cx="413281" cy="9682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5"/>
          <p:cNvCxnSpPr/>
          <p:nvPr/>
        </p:nvCxnSpPr>
        <p:spPr>
          <a:xfrm flipH="1">
            <a:off x="2585855" y="2752287"/>
            <a:ext cx="864485" cy="9682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6"/>
          <p:cNvCxnSpPr>
            <a:stCxn id="29" idx="2"/>
            <a:endCxn id="31" idx="0"/>
          </p:cNvCxnSpPr>
          <p:nvPr/>
        </p:nvCxnSpPr>
        <p:spPr>
          <a:xfrm flipH="1">
            <a:off x="3010804" y="2759736"/>
            <a:ext cx="9724" cy="96082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7"/>
          <p:cNvCxnSpPr>
            <a:endCxn id="31" idx="0"/>
          </p:cNvCxnSpPr>
          <p:nvPr/>
        </p:nvCxnSpPr>
        <p:spPr>
          <a:xfrm flipH="1">
            <a:off x="3010804" y="2752287"/>
            <a:ext cx="439536" cy="9682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8"/>
          <p:cNvCxnSpPr>
            <a:stCxn id="29" idx="2"/>
          </p:cNvCxnSpPr>
          <p:nvPr/>
        </p:nvCxnSpPr>
        <p:spPr>
          <a:xfrm>
            <a:off x="3020528" y="2759736"/>
            <a:ext cx="418142" cy="96082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9"/>
          <p:cNvCxnSpPr/>
          <p:nvPr/>
        </p:nvCxnSpPr>
        <p:spPr>
          <a:xfrm flipH="1">
            <a:off x="3438671" y="2752287"/>
            <a:ext cx="11669" cy="9682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80"/>
          <p:cNvCxnSpPr/>
          <p:nvPr/>
        </p:nvCxnSpPr>
        <p:spPr>
          <a:xfrm flipH="1">
            <a:off x="2585855" y="2752287"/>
            <a:ext cx="11669" cy="9682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1"/>
          <p:cNvCxnSpPr>
            <a:stCxn id="29" idx="2"/>
          </p:cNvCxnSpPr>
          <p:nvPr/>
        </p:nvCxnSpPr>
        <p:spPr>
          <a:xfrm flipH="1">
            <a:off x="2585855" y="2759736"/>
            <a:ext cx="434673" cy="960825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82"/>
          <p:cNvSpPr/>
          <p:nvPr/>
        </p:nvSpPr>
        <p:spPr>
          <a:xfrm>
            <a:off x="2305796" y="2482287"/>
            <a:ext cx="1430436" cy="277448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rgbClr val="000000"/>
                </a:solidFill>
                <a:ea typeface="ＭＳ Ｐゴシック" pitchFamily="34" charset="-128"/>
              </a:rPr>
              <a:t>Map</a:t>
            </a:r>
            <a:endParaRPr lang="en-US" altLang="zh-CN" sz="1600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30" name="Oval 83"/>
          <p:cNvSpPr>
            <a:spLocks noChangeArrowheads="1"/>
          </p:cNvSpPr>
          <p:nvPr/>
        </p:nvSpPr>
        <p:spPr bwMode="auto">
          <a:xfrm>
            <a:off x="2827989" y="1850116"/>
            <a:ext cx="387025" cy="369620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  <a:round/>
            <a:headEnd/>
            <a:tailEnd/>
          </a:ln>
          <a:effectLst>
            <a:outerShdw dist="25401" dir="2700000" algn="tl" rotWithShape="0">
              <a:srgbClr val="808080">
                <a:alpha val="39999"/>
              </a:srgbClr>
            </a:outerShdw>
          </a:effectLst>
        </p:spPr>
        <p:txBody>
          <a:bodyPr lIns="0" tIns="0" rIns="0" bIns="0" anchor="ctr"/>
          <a:lstStyle/>
          <a:p>
            <a:pPr algn="ctr"/>
            <a:endParaRPr lang="zh-CN" altLang="zh-CN" baseline="-25000">
              <a:solidFill>
                <a:srgbClr val="000000"/>
              </a:solidFill>
              <a:latin typeface="Corbel" pitchFamily="34" charset="0"/>
            </a:endParaRPr>
          </a:p>
        </p:txBody>
      </p:sp>
      <p:sp>
        <p:nvSpPr>
          <p:cNvPr id="31" name="Rectangle 87"/>
          <p:cNvSpPr/>
          <p:nvPr/>
        </p:nvSpPr>
        <p:spPr>
          <a:xfrm>
            <a:off x="2296072" y="3720560"/>
            <a:ext cx="1429464" cy="278378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a typeface="ＭＳ Ｐゴシック" pitchFamily="34" charset="-128"/>
              </a:rPr>
              <a:t>Reduce</a:t>
            </a:r>
            <a:endParaRPr lang="en-US" altLang="zh-CN" sz="16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68" name="AutoShape 20"/>
          <p:cNvSpPr txBox="1">
            <a:spLocks noChangeArrowheads="1"/>
          </p:cNvSpPr>
          <p:nvPr/>
        </p:nvSpPr>
        <p:spPr bwMode="auto">
          <a:xfrm>
            <a:off x="2279576" y="5013176"/>
            <a:ext cx="7848872" cy="99815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1" indent="-342900" algn="ctr" eaLnBrk="0" hangingPunct="0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需要新的流量管理机制充分利用数据中心带宽资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lvl="1" indent="-342900" algn="ctr" eaLnBrk="0" hangingPunct="0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源、提高业务性能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64024" y="1298279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TCP </a:t>
            </a:r>
            <a:r>
              <a:rPr lang="en-US" altLang="zh-CN" sz="2400" b="1" dirty="0" err="1">
                <a:latin typeface="+mn-ea"/>
              </a:rPr>
              <a:t>Incast</a:t>
            </a:r>
            <a:r>
              <a:rPr lang="zh-CN" altLang="en-US" sz="2400" b="1" dirty="0">
                <a:latin typeface="+mn-ea"/>
              </a:rPr>
              <a:t>问题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19600" y="1298279"/>
            <a:ext cx="252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短流高延迟问题</a:t>
            </a:r>
            <a:endParaRPr lang="zh-CN" altLang="en-US" sz="2400" b="1" dirty="0"/>
          </a:p>
        </p:txBody>
      </p:sp>
      <p:sp>
        <p:nvSpPr>
          <p:cNvPr id="73" name="TextBox 71"/>
          <p:cNvSpPr txBox="1"/>
          <p:nvPr/>
        </p:nvSpPr>
        <p:spPr>
          <a:xfrm>
            <a:off x="7407258" y="1226405"/>
            <a:ext cx="2721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虚拟机实时迁移业务</a:t>
            </a:r>
            <a:r>
              <a:rPr lang="en-US" altLang="zh-CN" sz="2400" b="1" dirty="0">
                <a:latin typeface="+mj-ea"/>
                <a:ea typeface="+mj-ea"/>
              </a:rPr>
              <a:t>SLA</a:t>
            </a:r>
            <a:r>
              <a:rPr lang="zh-CN" altLang="en-US" sz="2400" b="1" dirty="0">
                <a:latin typeface="+mj-ea"/>
                <a:ea typeface="+mj-ea"/>
              </a:rPr>
              <a:t>问题</a:t>
            </a:r>
            <a:endParaRPr lang="zh-CN" altLang="en-US" sz="2400" b="1" dirty="0">
              <a:latin typeface="+mj-ea"/>
              <a:ea typeface="+mj-ea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818" y="2068655"/>
            <a:ext cx="3328272" cy="26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1" y="1909540"/>
            <a:ext cx="2535165" cy="26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3517057" y="2082798"/>
            <a:ext cx="2934543" cy="396239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关键问题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05597" y="2082798"/>
            <a:ext cx="3623734" cy="396239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解决方案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/>
              <a:t>针对三个关键问题进行建模分析和解决方案设计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79324" y="2755044"/>
            <a:ext cx="822960" cy="154601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流量控制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9324" y="4927591"/>
            <a:ext cx="822960" cy="8805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带宽分配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7604" y="2755044"/>
            <a:ext cx="2607747" cy="61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TCP </a:t>
            </a:r>
            <a:r>
              <a:rPr lang="en-US" altLang="zh-CN" sz="2400" b="1" dirty="0" err="1">
                <a:solidFill>
                  <a:schemeClr val="tx1"/>
                </a:solidFill>
              </a:rPr>
              <a:t>Incast</a:t>
            </a:r>
            <a:r>
              <a:rPr lang="zh-CN" altLang="en-US" sz="2400" b="1" dirty="0">
                <a:solidFill>
                  <a:schemeClr val="tx1"/>
                </a:solidFill>
              </a:rPr>
              <a:t>问题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9599" y="2738114"/>
            <a:ext cx="3214699" cy="61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吞吐量模型和</a:t>
            </a:r>
            <a:r>
              <a:rPr lang="en-US" altLang="zh-CN" sz="2400" b="1" dirty="0">
                <a:solidFill>
                  <a:schemeClr val="tx1"/>
                </a:solidFill>
              </a:rPr>
              <a:t>GIP</a:t>
            </a:r>
            <a:r>
              <a:rPr lang="zh-CN" altLang="en-US" sz="2400" b="1" dirty="0">
                <a:solidFill>
                  <a:schemeClr val="tx1"/>
                </a:solidFill>
              </a:rPr>
              <a:t>机制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7604" y="3993718"/>
            <a:ext cx="2607747" cy="61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短流高延迟问题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7604" y="5193445"/>
            <a:ext cx="2607747" cy="61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VM</a:t>
            </a:r>
            <a:r>
              <a:rPr lang="zh-CN" altLang="en-US" sz="2400" b="1" dirty="0">
                <a:solidFill>
                  <a:schemeClr val="tx1"/>
                </a:solidFill>
              </a:rPr>
              <a:t>实时迁移延时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9599" y="3993718"/>
            <a:ext cx="3214699" cy="61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SAB</a:t>
            </a:r>
            <a:r>
              <a:rPr lang="zh-CN" altLang="en-US" sz="2400" b="1" dirty="0">
                <a:solidFill>
                  <a:schemeClr val="tx1"/>
                </a:solidFill>
              </a:rPr>
              <a:t>机制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9599" y="5193445"/>
            <a:ext cx="3214699" cy="614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带宽模型和</a:t>
            </a:r>
            <a:r>
              <a:rPr lang="en-US" altLang="zh-CN" sz="2400" b="1" dirty="0" err="1">
                <a:solidFill>
                  <a:schemeClr val="tx1"/>
                </a:solidFill>
              </a:rPr>
              <a:t>rSAB</a:t>
            </a:r>
            <a:r>
              <a:rPr lang="zh-CN" altLang="en-US" sz="2400" b="1" dirty="0">
                <a:solidFill>
                  <a:schemeClr val="tx1"/>
                </a:solidFill>
              </a:rPr>
              <a:t>机制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076789" y="3285063"/>
            <a:ext cx="389469" cy="47921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076789" y="5159580"/>
            <a:ext cx="389469" cy="47921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6265350" y="2977722"/>
            <a:ext cx="592650" cy="16930"/>
          </a:xfrm>
          <a:prstGeom prst="line">
            <a:avLst/>
          </a:prstGeom>
          <a:ln w="38100" cmpd="sng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6282283" y="4281585"/>
            <a:ext cx="592650" cy="16930"/>
          </a:xfrm>
          <a:prstGeom prst="line">
            <a:avLst/>
          </a:prstGeom>
          <a:ln w="38100" cmpd="sng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6282283" y="5449987"/>
            <a:ext cx="592650" cy="16930"/>
          </a:xfrm>
          <a:prstGeom prst="line">
            <a:avLst/>
          </a:prstGeom>
          <a:ln w="38100" cmpd="sng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2"/>
            <a:endCxn id="11" idx="0"/>
          </p:cNvCxnSpPr>
          <p:nvPr/>
        </p:nvCxnSpPr>
        <p:spPr>
          <a:xfrm>
            <a:off x="8566948" y="4608399"/>
            <a:ext cx="0" cy="585047"/>
          </a:xfrm>
          <a:prstGeom prst="line">
            <a:avLst/>
          </a:prstGeom>
          <a:ln w="38100" cmpd="sng"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6260256" y="3195320"/>
            <a:ext cx="292944" cy="0"/>
          </a:xfrm>
          <a:prstGeom prst="line">
            <a:avLst/>
          </a:prstGeom>
          <a:ln w="38100" cmpd="sng"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6553200" y="3178387"/>
            <a:ext cx="0" cy="1105738"/>
          </a:xfrm>
          <a:prstGeom prst="line">
            <a:avLst/>
          </a:prstGeom>
          <a:ln w="38100" cmpd="sng">
            <a:headEnd type="none"/>
            <a:tailEnd type="non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398</Words>
  <Application>Microsoft Macintosh PowerPoint</Application>
  <PresentationFormat>宽屏</PresentationFormat>
  <Paragraphs>82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Calibri</vt:lpstr>
      <vt:lpstr>Calibri Light</vt:lpstr>
      <vt:lpstr>Corbel</vt:lpstr>
      <vt:lpstr>ＭＳ Ｐゴシック</vt:lpstr>
      <vt:lpstr>Wingdings</vt:lpstr>
      <vt:lpstr>黑体</vt:lpstr>
      <vt:lpstr>华文隶书</vt:lpstr>
      <vt:lpstr>华文中宋</vt:lpstr>
      <vt:lpstr>宋体</vt:lpstr>
      <vt:lpstr>Arial</vt:lpstr>
      <vt:lpstr>Office 主题</vt:lpstr>
      <vt:lpstr>数据中心网络速率和延迟优化</vt:lpstr>
      <vt:lpstr>目录</vt:lpstr>
      <vt:lpstr>研究问题</vt:lpstr>
      <vt:lpstr>研究问题</vt:lpstr>
      <vt:lpstr>研究问题</vt:lpstr>
      <vt:lpstr>研究问题</vt:lpstr>
      <vt:lpstr>研究问题</vt:lpstr>
      <vt:lpstr>研究问题</vt:lpstr>
      <vt:lpstr>研究内容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数据中心网络中速率控制和应用性能优化</dc:title>
  <dc:creator>张晗</dc:creator>
  <cp:lastModifiedBy>张晗</cp:lastModifiedBy>
  <cp:revision>32</cp:revision>
  <dcterms:created xsi:type="dcterms:W3CDTF">2017-12-18T23:59:37Z</dcterms:created>
  <dcterms:modified xsi:type="dcterms:W3CDTF">2017-12-20T03:03:21Z</dcterms:modified>
</cp:coreProperties>
</file>