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5" r:id="rId9"/>
    <p:sldId id="266" r:id="rId10"/>
    <p:sldId id="267" r:id="rId11"/>
    <p:sldId id="268" r:id="rId12"/>
    <p:sldId id="264" r:id="rId13"/>
    <p:sldId id="269" r:id="rId14"/>
    <p:sldId id="270" r:id="rId15"/>
    <p:sldId id="271" r:id="rId16"/>
    <p:sldId id="272" r:id="rId17"/>
    <p:sldId id="273" r:id="rId18"/>
    <p:sldId id="274" r:id="rId19"/>
    <p:sldId id="27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271"/>
    <p:restoredTop sz="78292"/>
  </p:normalViewPr>
  <p:slideViewPr>
    <p:cSldViewPr snapToGrid="0" snapToObjects="1">
      <p:cViewPr>
        <p:scale>
          <a:sx n="73" d="100"/>
          <a:sy n="73" d="100"/>
        </p:scale>
        <p:origin x="144"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2D970C-AAC2-ED46-B8DC-6D48D1A0675E}" type="datetimeFigureOut">
              <a:rPr kumimoji="1" lang="zh-CN" altLang="en-US" smtClean="0"/>
              <a:t>17/12/8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A1FBAE-BC33-B941-8556-9F37B496153B}" type="slidenum">
              <a:rPr kumimoji="1" lang="zh-CN" altLang="en-US" smtClean="0"/>
              <a:t>‹#›</a:t>
            </a:fld>
            <a:endParaRPr kumimoji="1" lang="zh-CN" altLang="en-US"/>
          </a:p>
        </p:txBody>
      </p:sp>
    </p:spTree>
    <p:extLst>
      <p:ext uri="{BB962C8B-B14F-4D97-AF65-F5344CB8AC3E}">
        <p14:creationId xmlns:p14="http://schemas.microsoft.com/office/powerpoint/2010/main" val="1662981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Good</a:t>
            </a:r>
            <a:r>
              <a:rPr kumimoji="1" lang="zh-CN" altLang="en-US" dirty="0" smtClean="0"/>
              <a:t> </a:t>
            </a:r>
            <a:r>
              <a:rPr kumimoji="1" lang="en-US" altLang="zh-CN" dirty="0" smtClean="0"/>
              <a:t>Morning</a:t>
            </a:r>
            <a:r>
              <a:rPr kumimoji="1" lang="zh-CN" altLang="en-US" dirty="0" smtClean="0"/>
              <a:t>，</a:t>
            </a:r>
            <a:r>
              <a:rPr kumimoji="1" lang="en-US" altLang="zh-CN" dirty="0" smtClean="0"/>
              <a:t>I</a:t>
            </a:r>
            <a:r>
              <a:rPr kumimoji="1" lang="zh-CN" altLang="en-US" dirty="0" smtClean="0"/>
              <a:t> </a:t>
            </a:r>
            <a:r>
              <a:rPr kumimoji="1" lang="en-US" altLang="zh-CN" dirty="0" smtClean="0"/>
              <a:t>am</a:t>
            </a:r>
            <a:r>
              <a:rPr kumimoji="1" lang="zh-CN" altLang="en-US" dirty="0" smtClean="0"/>
              <a:t> </a:t>
            </a:r>
            <a:r>
              <a:rPr kumimoji="1" lang="en-US" altLang="zh-CN" dirty="0" smtClean="0"/>
              <a:t>XX,</a:t>
            </a:r>
            <a:r>
              <a:rPr kumimoji="1" lang="zh-CN" altLang="en-US" dirty="0" smtClean="0"/>
              <a:t> </a:t>
            </a:r>
            <a:r>
              <a:rPr kumimoji="1" lang="en-US" altLang="zh-CN" dirty="0" smtClean="0"/>
              <a:t>very</a:t>
            </a:r>
            <a:r>
              <a:rPr kumimoji="1" lang="zh-CN" altLang="en-US" baseline="0" dirty="0" smtClean="0"/>
              <a:t> </a:t>
            </a:r>
            <a:r>
              <a:rPr kumimoji="1" lang="en-US" altLang="zh-CN" baseline="0" dirty="0" smtClean="0"/>
              <a:t>happy</a:t>
            </a:r>
            <a:r>
              <a:rPr kumimoji="1" lang="zh-CN" altLang="en-US" baseline="0" dirty="0" smtClean="0"/>
              <a:t> </a:t>
            </a:r>
            <a:r>
              <a:rPr kumimoji="1" lang="en-US" altLang="zh-CN" baseline="0" dirty="0" smtClean="0"/>
              <a:t>to</a:t>
            </a:r>
            <a:r>
              <a:rPr kumimoji="1" lang="zh-CN" altLang="en-US" baseline="0" dirty="0" smtClean="0"/>
              <a:t> </a:t>
            </a:r>
            <a:r>
              <a:rPr kumimoji="1" lang="en-US" altLang="zh-CN" baseline="0" dirty="0" smtClean="0"/>
              <a:t>meet</a:t>
            </a:r>
            <a:r>
              <a:rPr kumimoji="1" lang="zh-CN" altLang="en-US" baseline="0" dirty="0" smtClean="0"/>
              <a:t> </a:t>
            </a:r>
            <a:r>
              <a:rPr kumimoji="1" lang="en-US" altLang="zh-CN" baseline="0" dirty="0" smtClean="0"/>
              <a:t>all</a:t>
            </a:r>
            <a:r>
              <a:rPr kumimoji="1" lang="zh-CN" altLang="en-US" baseline="0" dirty="0" smtClean="0"/>
              <a:t> </a:t>
            </a:r>
            <a:r>
              <a:rPr kumimoji="1" lang="en-US" altLang="zh-CN" baseline="0" dirty="0" smtClean="0"/>
              <a:t>of</a:t>
            </a:r>
            <a:r>
              <a:rPr kumimoji="1" lang="zh-CN" altLang="en-US" baseline="0" dirty="0" smtClean="0"/>
              <a:t> </a:t>
            </a:r>
            <a:r>
              <a:rPr kumimoji="1" lang="en-US" altLang="zh-CN" baseline="0" dirty="0" smtClean="0"/>
              <a:t>you</a:t>
            </a:r>
            <a:r>
              <a:rPr kumimoji="1" lang="zh-CN" altLang="en-US" baseline="0" dirty="0" smtClean="0"/>
              <a:t> </a:t>
            </a:r>
            <a:r>
              <a:rPr kumimoji="1" lang="en-US" altLang="zh-CN" baseline="0" dirty="0" smtClean="0"/>
              <a:t>here.</a:t>
            </a:r>
            <a:r>
              <a:rPr kumimoji="1" lang="zh-CN" altLang="en-US" baseline="0" dirty="0" smtClean="0"/>
              <a:t> </a:t>
            </a:r>
            <a:r>
              <a:rPr kumimoji="1" lang="en-US" altLang="zh-CN" baseline="0" dirty="0" smtClean="0"/>
              <a:t>Today</a:t>
            </a:r>
            <a:r>
              <a:rPr kumimoji="1" lang="zh-CN" altLang="en-US" baseline="0" dirty="0" smtClean="0"/>
              <a:t> </a:t>
            </a:r>
            <a:r>
              <a:rPr kumimoji="1" lang="en-US" altLang="zh-CN" baseline="0" dirty="0" smtClean="0"/>
              <a:t>my</a:t>
            </a:r>
            <a:r>
              <a:rPr kumimoji="1" lang="zh-CN" altLang="en-US" baseline="0" dirty="0" smtClean="0"/>
              <a:t> </a:t>
            </a:r>
            <a:r>
              <a:rPr kumimoji="1" lang="en-US" altLang="zh-CN" baseline="0" dirty="0" smtClean="0"/>
              <a:t>topic</a:t>
            </a:r>
            <a:r>
              <a:rPr kumimoji="1" lang="zh-CN" altLang="en-US" baseline="0" dirty="0" smtClean="0"/>
              <a:t> </a:t>
            </a:r>
            <a:r>
              <a:rPr kumimoji="1" lang="en-US" altLang="zh-CN" baseline="0" dirty="0" smtClean="0"/>
              <a:t>is</a:t>
            </a:r>
            <a:r>
              <a:rPr kumimoji="1" lang="zh-CN" altLang="en-US" baseline="0" dirty="0" smtClean="0"/>
              <a:t> </a:t>
            </a:r>
            <a:r>
              <a:rPr kumimoji="1" lang="en-US" altLang="zh-CN" sz="1200" b="1" dirty="0" smtClean="0"/>
              <a:t>Joint</a:t>
            </a:r>
            <a:r>
              <a:rPr kumimoji="1" lang="zh-CN" altLang="en-US" sz="1200" b="1" dirty="0" smtClean="0"/>
              <a:t> </a:t>
            </a:r>
            <a:r>
              <a:rPr kumimoji="1" lang="en-US" altLang="zh-CN" sz="1200" b="1" dirty="0" smtClean="0"/>
              <a:t>source</a:t>
            </a:r>
            <a:r>
              <a:rPr kumimoji="1" lang="zh-CN" altLang="en-US" sz="1200" b="1" dirty="0" smtClean="0"/>
              <a:t> </a:t>
            </a:r>
            <a:r>
              <a:rPr kumimoji="1" lang="en-US" altLang="zh-CN" sz="1200" b="1" dirty="0" smtClean="0"/>
              <a:t>selection</a:t>
            </a:r>
            <a:r>
              <a:rPr kumimoji="1" lang="zh-CN" altLang="en-US" sz="1200" b="1" dirty="0" smtClean="0"/>
              <a:t> </a:t>
            </a:r>
            <a:r>
              <a:rPr kumimoji="1" lang="en-US" altLang="zh-CN" sz="1200" b="1" dirty="0" smtClean="0"/>
              <a:t>and</a:t>
            </a:r>
            <a:r>
              <a:rPr kumimoji="1" lang="zh-CN" altLang="en-US" sz="1200" b="1" dirty="0" smtClean="0"/>
              <a:t> </a:t>
            </a:r>
            <a:r>
              <a:rPr lang="en-US" altLang="zh-CN" sz="1200" b="1" dirty="0" smtClean="0"/>
              <a:t>transfer optimization for erasure coding storage system </a:t>
            </a:r>
            <a:endParaRPr kumimoji="1" lang="zh-CN" altLang="en-US" dirty="0"/>
          </a:p>
        </p:txBody>
      </p:sp>
      <p:sp>
        <p:nvSpPr>
          <p:cNvPr id="4" name="幻灯片编号占位符 3"/>
          <p:cNvSpPr>
            <a:spLocks noGrp="1"/>
          </p:cNvSpPr>
          <p:nvPr>
            <p:ph type="sldNum" sz="quarter" idx="10"/>
          </p:nvPr>
        </p:nvSpPr>
        <p:spPr/>
        <p:txBody>
          <a:bodyPr/>
          <a:lstStyle/>
          <a:p>
            <a:fld id="{3DA1FBAE-BC33-B941-8556-9F37B496153B}" type="slidenum">
              <a:rPr kumimoji="1" lang="zh-CN" altLang="en-US" smtClean="0"/>
              <a:t>1</a:t>
            </a:fld>
            <a:endParaRPr kumimoji="1" lang="zh-CN" altLang="en-US"/>
          </a:p>
        </p:txBody>
      </p:sp>
    </p:spTree>
    <p:extLst>
      <p:ext uri="{BB962C8B-B14F-4D97-AF65-F5344CB8AC3E}">
        <p14:creationId xmlns:p14="http://schemas.microsoft.com/office/powerpoint/2010/main" val="630668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We consider a non-blocking data center that consists of n </a:t>
            </a:r>
            <a:endParaRPr lang="en-US" altLang="zh-CN" dirty="0" smtClean="0"/>
          </a:p>
          <a:p>
            <a:r>
              <a:rPr lang="en-US" altLang="zh-CN" sz="1200" kern="1200" dirty="0" smtClean="0">
                <a:solidFill>
                  <a:schemeClr val="tx1"/>
                </a:solidFill>
                <a:effectLst/>
                <a:latin typeface="+mn-lt"/>
                <a:ea typeface="+mn-ea"/>
                <a:cs typeface="+mn-cs"/>
              </a:rPr>
              <a:t>storage nodes, denoted by S </a:t>
            </a:r>
            <a:endParaRPr lang="en-US" altLang="zh-CN" dirty="0" smtClean="0"/>
          </a:p>
          <a:p>
            <a:endParaRPr kumimoji="1" lang="zh-CN" altLang="en-US" dirty="0" smtClean="0"/>
          </a:p>
          <a:p>
            <a:r>
              <a:rPr lang="en-US" altLang="zh-CN" sz="1200" kern="1200" dirty="0" smtClean="0">
                <a:solidFill>
                  <a:schemeClr val="tx1"/>
                </a:solidFill>
                <a:effectLst/>
                <a:latin typeface="+mn-lt"/>
                <a:ea typeface="+mn-ea"/>
                <a:cs typeface="+mn-cs"/>
              </a:rPr>
              <a:t>Then r files, </a:t>
            </a:r>
            <a:r>
              <a:rPr lang="zh-CN" altLang="en-US"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denoted by F </a:t>
            </a:r>
            <a:endParaRPr lang="en-US" altLang="zh-CN" dirty="0" smtClean="0"/>
          </a:p>
          <a:p>
            <a:endParaRPr kumimoji="1" lang="zh-CN" altLang="en-US" dirty="0" smtClean="0"/>
          </a:p>
          <a:p>
            <a:r>
              <a:rPr lang="en-US" altLang="zh-CN" sz="1200" kern="1200" dirty="0" smtClean="0">
                <a:solidFill>
                  <a:schemeClr val="tx1"/>
                </a:solidFill>
                <a:effectLst/>
                <a:latin typeface="+mn-lt"/>
                <a:ea typeface="+mn-ea"/>
                <a:cs typeface="+mn-cs"/>
              </a:rPr>
              <a:t>For each file fi, we partition it into </a:t>
            </a:r>
            <a:r>
              <a:rPr lang="en-US" altLang="zh-CN" sz="1200" kern="1200" dirty="0" err="1" smtClean="0">
                <a:solidFill>
                  <a:schemeClr val="tx1"/>
                </a:solidFill>
                <a:effectLst/>
                <a:latin typeface="+mn-lt"/>
                <a:ea typeface="+mn-ea"/>
                <a:cs typeface="+mn-cs"/>
              </a:rPr>
              <a:t>ki</a:t>
            </a:r>
            <a:r>
              <a:rPr lang="en-US" altLang="zh-CN" sz="1200" kern="1200" dirty="0" smtClean="0">
                <a:solidFill>
                  <a:schemeClr val="tx1"/>
                </a:solidFill>
                <a:effectLst/>
                <a:latin typeface="+mn-lt"/>
                <a:ea typeface="+mn-ea"/>
                <a:cs typeface="+mn-cs"/>
              </a:rPr>
              <a:t> fixed-size trunks </a:t>
            </a:r>
            <a:r>
              <a:rPr lang="zh-CN" altLang="en-US"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and then encode it using an (</a:t>
            </a:r>
            <a:r>
              <a:rPr lang="en-US" altLang="zh-CN" sz="1200" kern="1200" dirty="0" err="1" smtClean="0">
                <a:solidFill>
                  <a:schemeClr val="tx1"/>
                </a:solidFill>
                <a:effectLst/>
                <a:latin typeface="+mn-lt"/>
                <a:ea typeface="+mn-ea"/>
                <a:cs typeface="+mn-cs"/>
              </a:rPr>
              <a:t>ni,ki</a:t>
            </a:r>
            <a:r>
              <a:rPr lang="en-US" altLang="zh-CN" sz="1200" kern="1200" dirty="0" smtClean="0">
                <a:solidFill>
                  <a:schemeClr val="tx1"/>
                </a:solidFill>
                <a:effectLst/>
                <a:latin typeface="+mn-lt"/>
                <a:ea typeface="+mn-ea"/>
                <a:cs typeface="+mn-cs"/>
              </a:rPr>
              <a:t>) MDS erasure code to </a:t>
            </a:r>
            <a:endParaRPr lang="en-US" altLang="zh-CN" dirty="0" smtClean="0"/>
          </a:p>
          <a:p>
            <a:r>
              <a:rPr lang="en-US" altLang="zh-CN" sz="1200" kern="1200" dirty="0" smtClean="0">
                <a:solidFill>
                  <a:schemeClr val="tx1"/>
                </a:solidFill>
                <a:effectLst/>
                <a:latin typeface="+mn-lt"/>
                <a:ea typeface="+mn-ea"/>
                <a:cs typeface="+mn-cs"/>
              </a:rPr>
              <a:t>generate </a:t>
            </a:r>
            <a:r>
              <a:rPr lang="en-US" altLang="zh-CN" sz="1200" kern="1200" dirty="0" err="1" smtClean="0">
                <a:solidFill>
                  <a:schemeClr val="tx1"/>
                </a:solidFill>
                <a:effectLst/>
                <a:latin typeface="+mn-lt"/>
                <a:ea typeface="+mn-ea"/>
                <a:cs typeface="+mn-cs"/>
              </a:rPr>
              <a:t>ni</a:t>
            </a:r>
            <a:r>
              <a:rPr lang="en-US" altLang="zh-CN" sz="1200" kern="1200" dirty="0" smtClean="0">
                <a:solidFill>
                  <a:schemeClr val="tx1"/>
                </a:solidFill>
                <a:effectLst/>
                <a:latin typeface="+mn-lt"/>
                <a:ea typeface="+mn-ea"/>
                <a:cs typeface="+mn-cs"/>
              </a:rPr>
              <a:t> distinct trunks of the same size for fi </a:t>
            </a:r>
            <a:endParaRPr lang="zh-CN" altLang="en-US"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a:t>
            </a:r>
            <a:r>
              <a:rPr lang="en-US" altLang="zh-CN" sz="1200" kern="1200" dirty="0" err="1" smtClean="0">
                <a:solidFill>
                  <a:schemeClr val="tx1"/>
                </a:solidFill>
                <a:effectLst/>
                <a:latin typeface="+mn-lt"/>
                <a:ea typeface="+mn-ea"/>
                <a:cs typeface="+mn-cs"/>
              </a:rPr>
              <a:t>ni</a:t>
            </a:r>
            <a:r>
              <a:rPr lang="en-US" altLang="zh-CN" sz="1200" kern="1200" dirty="0" smtClean="0">
                <a:solidFill>
                  <a:schemeClr val="tx1"/>
                </a:solidFill>
                <a:effectLst/>
                <a:latin typeface="+mn-lt"/>
                <a:ea typeface="+mn-ea"/>
                <a:cs typeface="+mn-cs"/>
              </a:rPr>
              <a:t> </a:t>
            </a:r>
            <a:r>
              <a:rPr lang="zh-CN" altLang="en-US"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distinct shares are stored at </a:t>
            </a:r>
            <a:r>
              <a:rPr lang="en-US" altLang="zh-CN" sz="1200" kern="1200" dirty="0" err="1" smtClean="0">
                <a:solidFill>
                  <a:schemeClr val="tx1"/>
                </a:solidFill>
                <a:effectLst/>
                <a:latin typeface="+mn-lt"/>
                <a:ea typeface="+mn-ea"/>
                <a:cs typeface="+mn-cs"/>
              </a:rPr>
              <a:t>ni</a:t>
            </a:r>
            <a:r>
              <a:rPr lang="en-US" altLang="zh-CN" sz="1200" kern="1200" dirty="0" smtClean="0">
                <a:solidFill>
                  <a:schemeClr val="tx1"/>
                </a:solidFill>
                <a:effectLst/>
                <a:latin typeface="+mn-lt"/>
                <a:ea typeface="+mn-ea"/>
                <a:cs typeface="+mn-cs"/>
              </a:rPr>
              <a:t> machines. </a:t>
            </a:r>
            <a:endParaRPr lang="en-US" altLang="zh-CN" dirty="0" smtClean="0"/>
          </a:p>
          <a:p>
            <a:r>
              <a:rPr lang="en-US" altLang="zh-CN" sz="1200" kern="1200" dirty="0" smtClean="0">
                <a:solidFill>
                  <a:schemeClr val="tx1"/>
                </a:solidFill>
                <a:effectLst/>
                <a:latin typeface="+mn-lt"/>
                <a:ea typeface="+mn-ea"/>
                <a:cs typeface="+mn-cs"/>
              </a:rPr>
              <a:t>The m clients, denoted by </a:t>
            </a:r>
            <a:r>
              <a:rPr lang="zh-CN" altLang="en-US"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C </a:t>
            </a:r>
            <a:endParaRPr lang="zh-CN" altLang="en-US"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Assume all the L requests arrive at time (k) </a:t>
            </a:r>
            <a:endParaRPr lang="en-US" altLang="zh-CN" dirty="0" smtClean="0"/>
          </a:p>
          <a:p>
            <a:r>
              <a:rPr lang="en-US" altLang="zh-CN" sz="1200" kern="1200" dirty="0" smtClean="0">
                <a:solidFill>
                  <a:schemeClr val="tx1"/>
                </a:solidFill>
                <a:effectLst/>
                <a:latin typeface="+mn-lt"/>
                <a:ea typeface="+mn-ea"/>
                <a:cs typeface="+mn-cs"/>
              </a:rPr>
              <a:t>0 and the k − </a:t>
            </a:r>
            <a:r>
              <a:rPr lang="en-US" altLang="zh-CN" sz="1200" kern="1200" dirty="0" err="1" smtClean="0">
                <a:solidFill>
                  <a:schemeClr val="tx1"/>
                </a:solidFill>
                <a:effectLst/>
                <a:latin typeface="+mn-lt"/>
                <a:ea typeface="+mn-ea"/>
                <a:cs typeface="+mn-cs"/>
              </a:rPr>
              <a:t>th</a:t>
            </a:r>
            <a:r>
              <a:rPr lang="en-US" altLang="zh-CN" sz="1200" kern="1200" dirty="0" smtClean="0">
                <a:solidFill>
                  <a:schemeClr val="tx1"/>
                </a:solidFill>
                <a:effectLst/>
                <a:latin typeface="+mn-lt"/>
                <a:ea typeface="+mn-ea"/>
                <a:cs typeface="+mn-cs"/>
              </a:rPr>
              <a:t> request denoted by </a:t>
            </a:r>
            <a:r>
              <a:rPr lang="en-US" altLang="zh-CN" sz="1200" kern="1200" dirty="0" err="1" smtClean="0">
                <a:solidFill>
                  <a:schemeClr val="tx1"/>
                </a:solidFill>
                <a:effectLst/>
                <a:latin typeface="+mn-lt"/>
                <a:ea typeface="+mn-ea"/>
                <a:cs typeface="+mn-cs"/>
              </a:rPr>
              <a:t>Tf</a:t>
            </a:r>
            <a:r>
              <a:rPr lang="en-US" altLang="zh-CN" sz="1200" kern="1200" dirty="0" smtClean="0">
                <a:solidFill>
                  <a:schemeClr val="tx1"/>
                </a:solidFill>
                <a:effectLst/>
                <a:latin typeface="+mn-lt"/>
                <a:ea typeface="+mn-ea"/>
                <a:cs typeface="+mn-cs"/>
              </a:rPr>
              <a:t> k means requesting file </a:t>
            </a:r>
            <a:r>
              <a:rPr lang="en-US" altLang="zh-CN" sz="1200" kern="1200" dirty="0" err="1" smtClean="0">
                <a:solidFill>
                  <a:schemeClr val="tx1"/>
                </a:solidFill>
                <a:effectLst/>
                <a:latin typeface="+mn-lt"/>
                <a:ea typeface="+mn-ea"/>
                <a:cs typeface="+mn-cs"/>
              </a:rPr>
              <a:t>fk</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fk</a:t>
            </a:r>
            <a:r>
              <a:rPr lang="en-US" altLang="zh-CN" sz="1200" kern="1200" dirty="0" smtClean="0">
                <a:solidFill>
                  <a:schemeClr val="tx1"/>
                </a:solidFill>
                <a:effectLst/>
                <a:latin typeface="+mn-lt"/>
                <a:ea typeface="+mn-ea"/>
                <a:cs typeface="+mn-cs"/>
              </a:rPr>
              <a:t> ∈ F). The k-</a:t>
            </a:r>
            <a:r>
              <a:rPr lang="en-US" altLang="zh-CN" sz="1200" kern="1200" dirty="0" err="1" smtClean="0">
                <a:solidFill>
                  <a:schemeClr val="tx1"/>
                </a:solidFill>
                <a:effectLst/>
                <a:latin typeface="+mn-lt"/>
                <a:ea typeface="+mn-ea"/>
                <a:cs typeface="+mn-cs"/>
              </a:rPr>
              <a:t>th</a:t>
            </a:r>
            <a:r>
              <a:rPr lang="en-US" altLang="zh-CN" sz="1200" kern="1200" dirty="0" smtClean="0">
                <a:solidFill>
                  <a:schemeClr val="tx1"/>
                </a:solidFill>
                <a:effectLst/>
                <a:latin typeface="+mn-lt"/>
                <a:ea typeface="+mn-ea"/>
                <a:cs typeface="+mn-cs"/>
              </a:rPr>
              <a:t> request T(k)consists of parallel </a:t>
            </a:r>
            <a:r>
              <a:rPr lang="zh-CN" altLang="en-US" sz="1200" kern="1200" baseline="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fk</a:t>
            </a:r>
            <a:r>
              <a:rPr lang="zh-CN" altLang="en-US"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subtasks, each subtask is a flow from a server to the client </a:t>
            </a:r>
            <a:endParaRPr lang="en-US" altLang="zh-CN" dirty="0" smtClean="0"/>
          </a:p>
          <a:p>
            <a:endParaRPr lang="zh-CN" altLang="en-US" dirty="0" smtClean="0"/>
          </a:p>
          <a:p>
            <a:r>
              <a:rPr lang="en-US" altLang="zh-CN" sz="1200" kern="1200" dirty="0" smtClean="0">
                <a:solidFill>
                  <a:schemeClr val="tx1"/>
                </a:solidFill>
                <a:effectLst/>
                <a:latin typeface="+mn-lt"/>
                <a:ea typeface="+mn-ea"/>
                <a:cs typeface="+mn-cs"/>
              </a:rPr>
              <a:t>As the non-blocking model’s ingress and egress ports have unit </a:t>
            </a:r>
            <a:endParaRPr lang="en-US" altLang="zh-CN" dirty="0" smtClean="0"/>
          </a:p>
          <a:p>
            <a:r>
              <a:rPr lang="en-US" altLang="zh-CN" sz="1200" kern="1200" dirty="0" smtClean="0">
                <a:solidFill>
                  <a:schemeClr val="tx1"/>
                </a:solidFill>
                <a:effectLst/>
                <a:latin typeface="+mn-lt"/>
                <a:ea typeface="+mn-ea"/>
                <a:cs typeface="+mn-cs"/>
              </a:rPr>
              <a:t>capacity, so the transfer time for sub-task t(</a:t>
            </a:r>
            <a:r>
              <a:rPr lang="en-US" altLang="zh-CN" sz="1200" kern="1200" dirty="0" err="1" smtClean="0">
                <a:solidFill>
                  <a:schemeClr val="tx1"/>
                </a:solidFill>
                <a:effectLst/>
                <a:latin typeface="+mn-lt"/>
                <a:ea typeface="+mn-ea"/>
                <a:cs typeface="+mn-cs"/>
              </a:rPr>
              <a:t>k,fk</a:t>
            </a:r>
            <a:r>
              <a:rPr lang="en-US" altLang="zh-CN" sz="1200" kern="1200" dirty="0" smtClean="0">
                <a:solidFill>
                  <a:schemeClr val="tx1"/>
                </a:solidFill>
                <a:effectLst/>
                <a:latin typeface="+mn-lt"/>
                <a:ea typeface="+mn-ea"/>
                <a:cs typeface="+mn-cs"/>
              </a:rPr>
              <a:t>) is t(</a:t>
            </a:r>
            <a:r>
              <a:rPr lang="en-US" altLang="zh-CN" sz="1200" kern="1200" dirty="0" err="1" smtClean="0">
                <a:solidFill>
                  <a:schemeClr val="tx1"/>
                </a:solidFill>
                <a:effectLst/>
                <a:latin typeface="+mn-lt"/>
                <a:ea typeface="+mn-ea"/>
                <a:cs typeface="+mn-cs"/>
              </a:rPr>
              <a:t>k,fk</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i,j</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i,j</a:t>
            </a:r>
            <a:r>
              <a:rPr lang="en-US" altLang="zh-CN" sz="1200" kern="1200" dirty="0" smtClean="0">
                <a:solidFill>
                  <a:schemeClr val="tx1"/>
                </a:solidFill>
                <a:effectLst/>
                <a:latin typeface="+mn-lt"/>
                <a:ea typeface="+mn-ea"/>
                <a:cs typeface="+mn-cs"/>
              </a:rPr>
              <a:t> </a:t>
            </a:r>
            <a:endParaRPr lang="en-US" altLang="zh-CN" dirty="0" smtClean="0"/>
          </a:p>
          <a:p>
            <a:r>
              <a:rPr lang="en-US" altLang="zh-CN" sz="1200" kern="1200" dirty="0" smtClean="0">
                <a:solidFill>
                  <a:schemeClr val="tx1"/>
                </a:solidFill>
                <a:effectLst/>
                <a:latin typeface="+mn-lt"/>
                <a:ea typeface="+mn-ea"/>
                <a:cs typeface="+mn-cs"/>
              </a:rPr>
              <a:t>The problem of non-preemptive Idealized File Access Time Minimization (IFATM) Problem can be defined as </a:t>
            </a:r>
            <a:endParaRPr lang="en-US" altLang="zh-CN" dirty="0" smtClean="0"/>
          </a:p>
          <a:p>
            <a:endParaRPr lang="en-US" altLang="zh-CN" dirty="0" smtClean="0"/>
          </a:p>
          <a:p>
            <a:endParaRPr lang="zh-CN" altLang="en-US" dirty="0" smtClean="0"/>
          </a:p>
          <a:p>
            <a:endParaRPr lang="en-US" altLang="zh-CN" dirty="0" smtClean="0"/>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3DA1FBAE-BC33-B941-8556-9F37B496153B}" type="slidenum">
              <a:rPr kumimoji="1" lang="zh-CN" altLang="en-US" smtClean="0"/>
              <a:t>12</a:t>
            </a:fld>
            <a:endParaRPr kumimoji="1" lang="zh-CN" altLang="en-US"/>
          </a:p>
        </p:txBody>
      </p:sp>
    </p:spTree>
    <p:extLst>
      <p:ext uri="{BB962C8B-B14F-4D97-AF65-F5344CB8AC3E}">
        <p14:creationId xmlns:p14="http://schemas.microsoft.com/office/powerpoint/2010/main" val="1387036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we firstly consider a simple case, in which </a:t>
            </a:r>
            <a:r>
              <a:rPr lang="en-US" altLang="zh-CN" sz="1200" kern="1200" dirty="0" err="1" smtClean="0">
                <a:solidFill>
                  <a:schemeClr val="tx1"/>
                </a:solidFill>
                <a:effectLst/>
                <a:latin typeface="+mn-lt"/>
                <a:ea typeface="+mn-ea"/>
                <a:cs typeface="+mn-cs"/>
              </a:rPr>
              <a:t>ni</a:t>
            </a:r>
            <a:r>
              <a:rPr lang="en-US" altLang="zh-CN" sz="1200" kern="1200" dirty="0" smtClean="0">
                <a:solidFill>
                  <a:schemeClr val="tx1"/>
                </a:solidFill>
                <a:effectLst/>
                <a:latin typeface="+mn-lt"/>
                <a:ea typeface="+mn-ea"/>
                <a:cs typeface="+mn-cs"/>
              </a:rPr>
              <a:t> = </a:t>
            </a:r>
            <a:r>
              <a:rPr lang="en-US" altLang="zh-CN" sz="1200" kern="1200" dirty="0" err="1" smtClean="0">
                <a:solidFill>
                  <a:schemeClr val="tx1"/>
                </a:solidFill>
                <a:effectLst/>
                <a:latin typeface="+mn-lt"/>
                <a:ea typeface="+mn-ea"/>
                <a:cs typeface="+mn-cs"/>
              </a:rPr>
              <a:t>ki</a:t>
            </a:r>
            <a:r>
              <a:rPr lang="en-US" altLang="zh-CN" sz="1200" kern="1200" dirty="0" smtClean="0">
                <a:solidFill>
                  <a:schemeClr val="tx1"/>
                </a:solidFill>
                <a:effectLst/>
                <a:latin typeface="+mn-lt"/>
                <a:ea typeface="+mn-ea"/>
                <a:cs typeface="+mn-cs"/>
              </a:rPr>
              <a:t> and </a:t>
            </a:r>
            <a:r>
              <a:rPr lang="en-US" altLang="zh-CN" sz="1200" kern="1200" dirty="0" err="1" smtClean="0">
                <a:solidFill>
                  <a:schemeClr val="tx1"/>
                </a:solidFill>
                <a:effectLst/>
                <a:latin typeface="+mn-lt"/>
                <a:ea typeface="+mn-ea"/>
                <a:cs typeface="+mn-cs"/>
              </a:rPr>
              <a:t>ni</a:t>
            </a:r>
            <a:r>
              <a:rPr lang="en-US" altLang="zh-CN" sz="1200" kern="1200" dirty="0" smtClean="0">
                <a:solidFill>
                  <a:schemeClr val="tx1"/>
                </a:solidFill>
                <a:effectLst/>
                <a:latin typeface="+mn-lt"/>
                <a:ea typeface="+mn-ea"/>
                <a:cs typeface="+mn-cs"/>
              </a:rPr>
              <a:t> equals to total number of servers. That means that every server stores one chunk and all chunks are needed when accessing the file. We further assume all the requests arrive simultaneously. As a result, the Simple idealized File Access Time Minimization (SIFATM) problem can be defined as </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3DA1FBAE-BC33-B941-8556-9F37B496153B}" type="slidenum">
              <a:rPr kumimoji="1" lang="zh-CN" altLang="en-US" smtClean="0"/>
              <a:t>13</a:t>
            </a:fld>
            <a:endParaRPr kumimoji="1" lang="zh-CN" altLang="en-US"/>
          </a:p>
        </p:txBody>
      </p:sp>
    </p:spTree>
    <p:extLst>
      <p:ext uri="{BB962C8B-B14F-4D97-AF65-F5344CB8AC3E}">
        <p14:creationId xmlns:p14="http://schemas.microsoft.com/office/powerpoint/2010/main" val="12895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best solution to the problem of minimizing completion time of concurrent open shop problem is a 2-approximate solution that is proposed at [20]. According to the relationship between concurrent open shop problem and SIFATM problem, we change the algorithm to adapt to SIFATM problem just as Algorithm 1 shown </a:t>
            </a:r>
            <a:endParaRPr lang="en-US" altLang="zh-CN" dirty="0" smtClean="0"/>
          </a:p>
          <a:p>
            <a:endParaRPr kumimoji="1" lang="zh-CN" altLang="en-US" dirty="0" smtClean="0"/>
          </a:p>
          <a:p>
            <a:endParaRPr kumimoji="1" lang="zh-CN" altLang="en-US" dirty="0" smtClean="0"/>
          </a:p>
          <a:p>
            <a:r>
              <a:rPr lang="en-US" altLang="zh-CN" sz="1200" kern="1200" dirty="0" smtClean="0">
                <a:solidFill>
                  <a:schemeClr val="tx1"/>
                </a:solidFill>
                <a:effectLst/>
                <a:latin typeface="+mn-lt"/>
                <a:ea typeface="+mn-ea"/>
                <a:cs typeface="+mn-cs"/>
              </a:rPr>
              <a:t>In practice, file request occurs online and the load of </a:t>
            </a:r>
            <a:endParaRPr lang="en-US" altLang="zh-CN" dirty="0" smtClean="0"/>
          </a:p>
          <a:p>
            <a:r>
              <a:rPr lang="en-US" altLang="zh-CN" sz="1200" kern="1200" dirty="0" smtClean="0">
                <a:solidFill>
                  <a:schemeClr val="tx1"/>
                </a:solidFill>
                <a:effectLst/>
                <a:latin typeface="+mn-lt"/>
                <a:ea typeface="+mn-ea"/>
                <a:cs typeface="+mn-cs"/>
              </a:rPr>
              <a:t>each port varies with time. On average, all ports would have </a:t>
            </a:r>
            <a:endParaRPr lang="en-US" altLang="zh-CN" dirty="0" smtClean="0"/>
          </a:p>
          <a:p>
            <a:r>
              <a:rPr lang="en-US" altLang="zh-CN" sz="1200" kern="1200" dirty="0" smtClean="0">
                <a:solidFill>
                  <a:schemeClr val="tx1"/>
                </a:solidFill>
                <a:effectLst/>
                <a:latin typeface="+mn-lt"/>
                <a:ea typeface="+mn-ea"/>
                <a:cs typeface="+mn-cs"/>
              </a:rPr>
              <a:t>the same load since today’s data centers generally assign </a:t>
            </a:r>
            <a:endParaRPr lang="en-US" altLang="zh-CN" dirty="0" smtClean="0"/>
          </a:p>
          <a:p>
            <a:r>
              <a:rPr lang="en-US" altLang="zh-CN" sz="1200" kern="1200" dirty="0" smtClean="0">
                <a:solidFill>
                  <a:schemeClr val="tx1"/>
                </a:solidFill>
                <a:effectLst/>
                <a:latin typeface="+mn-lt"/>
                <a:ea typeface="+mn-ea"/>
                <a:cs typeface="+mn-cs"/>
              </a:rPr>
              <a:t>jobs with load balancing [14], [19], [10]. In this case, the </a:t>
            </a:r>
            <a:endParaRPr lang="en-US" altLang="zh-CN" dirty="0" smtClean="0"/>
          </a:p>
          <a:p>
            <a:r>
              <a:rPr lang="en-US" altLang="zh-CN" sz="1200" kern="1200" dirty="0" smtClean="0">
                <a:solidFill>
                  <a:schemeClr val="tx1"/>
                </a:solidFill>
                <a:effectLst/>
                <a:latin typeface="+mn-lt"/>
                <a:ea typeface="+mn-ea"/>
                <a:cs typeface="+mn-cs"/>
              </a:rPr>
              <a:t>scheduler does not need to take the load diversity of ports into </a:t>
            </a:r>
            <a:endParaRPr lang="en-US" altLang="zh-CN" dirty="0" smtClean="0"/>
          </a:p>
          <a:p>
            <a:r>
              <a:rPr lang="en-US" altLang="zh-CN" sz="1200" kern="1200" dirty="0" smtClean="0">
                <a:solidFill>
                  <a:schemeClr val="tx1"/>
                </a:solidFill>
                <a:effectLst/>
                <a:latin typeface="+mn-lt"/>
                <a:ea typeface="+mn-ea"/>
                <a:cs typeface="+mn-cs"/>
              </a:rPr>
              <a:t>account (</a:t>
            </a:r>
            <a:r>
              <a:rPr lang="en-US" altLang="zh-CN" sz="1200" b="0" kern="1200" dirty="0" smtClean="0">
                <a:solidFill>
                  <a:schemeClr val="tx1"/>
                </a:solidFill>
                <a:effectLst/>
                <a:latin typeface="+mn-lt"/>
                <a:ea typeface="+mn-ea"/>
                <a:cs typeface="+mn-cs"/>
              </a:rPr>
              <a:t>relaxation 1</a:t>
            </a:r>
            <a:r>
              <a:rPr lang="en-US" altLang="zh-CN" sz="1200" kern="1200" dirty="0" smtClean="0">
                <a:solidFill>
                  <a:schemeClr val="tx1"/>
                </a:solidFill>
                <a:effectLst/>
                <a:latin typeface="+mn-lt"/>
                <a:ea typeface="+mn-ea"/>
                <a:cs typeface="+mn-cs"/>
              </a:rPr>
              <a:t>) [19]. What’s more, for the distributed </a:t>
            </a:r>
            <a:endParaRPr lang="en-US" altLang="zh-CN" dirty="0" smtClean="0"/>
          </a:p>
          <a:p>
            <a:r>
              <a:rPr lang="en-US" altLang="zh-CN" sz="1200" kern="1200" dirty="0" smtClean="0">
                <a:solidFill>
                  <a:schemeClr val="tx1"/>
                </a:solidFill>
                <a:effectLst/>
                <a:latin typeface="+mn-lt"/>
                <a:ea typeface="+mn-ea"/>
                <a:cs typeface="+mn-cs"/>
              </a:rPr>
              <a:t>erasure coding storage system, each client knows the chunk </a:t>
            </a:r>
            <a:endParaRPr lang="en-US" altLang="zh-CN" dirty="0" smtClean="0"/>
          </a:p>
          <a:p>
            <a:r>
              <a:rPr lang="en-US" altLang="zh-CN" sz="1200" kern="1200" dirty="0" smtClean="0">
                <a:solidFill>
                  <a:schemeClr val="tx1"/>
                </a:solidFill>
                <a:effectLst/>
                <a:latin typeface="+mn-lt"/>
                <a:ea typeface="+mn-ea"/>
                <a:cs typeface="+mn-cs"/>
              </a:rPr>
              <a:t>information of all files. Based on this, we can compute the load </a:t>
            </a:r>
            <a:endParaRPr lang="en-US" altLang="zh-CN" dirty="0" smtClean="0"/>
          </a:p>
          <a:p>
            <a:r>
              <a:rPr lang="en-US" altLang="zh-CN" sz="1200" kern="1200" dirty="0" smtClean="0">
                <a:solidFill>
                  <a:schemeClr val="tx1"/>
                </a:solidFill>
                <a:effectLst/>
                <a:latin typeface="+mn-lt"/>
                <a:ea typeface="+mn-ea"/>
                <a:cs typeface="+mn-cs"/>
              </a:rPr>
              <a:t>of server side (</a:t>
            </a:r>
            <a:r>
              <a:rPr lang="en-US" altLang="zh-CN" sz="1200" b="0" kern="1200" dirty="0" smtClean="0">
                <a:solidFill>
                  <a:schemeClr val="tx1"/>
                </a:solidFill>
                <a:effectLst/>
                <a:latin typeface="+mn-lt"/>
                <a:ea typeface="+mn-ea"/>
                <a:cs typeface="+mn-cs"/>
              </a:rPr>
              <a:t>fact 1</a:t>
            </a:r>
            <a:r>
              <a:rPr lang="en-US" altLang="zh-CN" sz="1200" kern="1200" dirty="0" smtClean="0">
                <a:solidFill>
                  <a:schemeClr val="tx1"/>
                </a:solidFill>
                <a:effectLst/>
                <a:latin typeface="+mn-lt"/>
                <a:ea typeface="+mn-ea"/>
                <a:cs typeface="+mn-cs"/>
              </a:rPr>
              <a:t>). Also, for the erasure coding storage </a:t>
            </a:r>
            <a:endParaRPr lang="en-US" altLang="zh-CN" dirty="0" smtClean="0"/>
          </a:p>
          <a:p>
            <a:r>
              <a:rPr lang="en-US" altLang="zh-CN" sz="1200" kern="1200" dirty="0" smtClean="0">
                <a:solidFill>
                  <a:schemeClr val="tx1"/>
                </a:solidFill>
                <a:effectLst/>
                <a:latin typeface="+mn-lt"/>
                <a:ea typeface="+mn-ea"/>
                <a:cs typeface="+mn-cs"/>
              </a:rPr>
              <a:t>system, a file’s trunks have the same size (</a:t>
            </a:r>
            <a:r>
              <a:rPr lang="en-US" altLang="zh-CN" sz="1200" b="0" kern="1200" dirty="0" smtClean="0">
                <a:solidFill>
                  <a:schemeClr val="tx1"/>
                </a:solidFill>
                <a:effectLst/>
                <a:latin typeface="+mn-lt"/>
                <a:ea typeface="+mn-ea"/>
                <a:cs typeface="+mn-cs"/>
              </a:rPr>
              <a:t>fact 2</a:t>
            </a:r>
            <a:r>
              <a:rPr lang="en-US" altLang="zh-CN" sz="1200" kern="1200" dirty="0" smtClean="0">
                <a:solidFill>
                  <a:schemeClr val="tx1"/>
                </a:solidFill>
                <a:effectLst/>
                <a:latin typeface="+mn-lt"/>
                <a:ea typeface="+mn-ea"/>
                <a:cs typeface="+mn-cs"/>
              </a:rPr>
              <a:t>). We can </a:t>
            </a:r>
            <a:endParaRPr lang="en-US" altLang="zh-CN" dirty="0" smtClean="0"/>
          </a:p>
          <a:p>
            <a:r>
              <a:rPr lang="en-US" altLang="zh-CN" sz="1200" kern="1200" dirty="0" smtClean="0">
                <a:solidFill>
                  <a:schemeClr val="tx1"/>
                </a:solidFill>
                <a:effectLst/>
                <a:latin typeface="+mn-lt"/>
                <a:ea typeface="+mn-ea"/>
                <a:cs typeface="+mn-cs"/>
              </a:rPr>
              <a:t>define file fb’s compress ratio as αfb = trunk size of fb and file size of fb </a:t>
            </a:r>
            <a:endParaRPr lang="en-US" altLang="zh-CN" dirty="0" smtClean="0"/>
          </a:p>
          <a:p>
            <a:r>
              <a:rPr lang="en-US" altLang="zh-CN" sz="1200" kern="1200" dirty="0" smtClean="0">
                <a:solidFill>
                  <a:schemeClr val="tx1"/>
                </a:solidFill>
                <a:effectLst/>
                <a:latin typeface="+mn-lt"/>
                <a:ea typeface="+mn-ea"/>
                <a:cs typeface="+mn-cs"/>
              </a:rPr>
              <a:t>compute chunk size according to this. Then we get the online schedule Algorithm 2. </a:t>
            </a:r>
            <a:endParaRPr lang="en-US" altLang="zh-CN" dirty="0" smtClean="0"/>
          </a:p>
          <a:p>
            <a:endParaRPr kumimoji="1" lang="zh-CN" altLang="en-US" dirty="0" smtClean="0"/>
          </a:p>
          <a:p>
            <a:endParaRPr kumimoji="1" lang="zh-CN" altLang="en-US" dirty="0" smtClean="0"/>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3DA1FBAE-BC33-B941-8556-9F37B496153B}" type="slidenum">
              <a:rPr kumimoji="1" lang="zh-CN" altLang="en-US" smtClean="0"/>
              <a:t>14</a:t>
            </a:fld>
            <a:endParaRPr kumimoji="1" lang="zh-CN" altLang="en-US"/>
          </a:p>
        </p:txBody>
      </p:sp>
    </p:spTree>
    <p:extLst>
      <p:ext uri="{BB962C8B-B14F-4D97-AF65-F5344CB8AC3E}">
        <p14:creationId xmlns:p14="http://schemas.microsoft.com/office/powerpoint/2010/main" val="1380171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Algorithm 3 tries to find sources with smallest load. This </a:t>
            </a:r>
            <a:endParaRPr lang="en-US" altLang="zh-CN" dirty="0" smtClean="0"/>
          </a:p>
          <a:p>
            <a:r>
              <a:rPr lang="en-US" altLang="zh-CN" sz="1200" kern="1200" dirty="0" smtClean="0">
                <a:solidFill>
                  <a:schemeClr val="tx1"/>
                </a:solidFill>
                <a:effectLst/>
                <a:latin typeface="+mn-lt"/>
                <a:ea typeface="+mn-ea"/>
                <a:cs typeface="+mn-cs"/>
              </a:rPr>
              <a:t>makes sense, because file access time is decided by the slowest trunk. The smallest load first heuristic indeed tries to </a:t>
            </a:r>
            <a:r>
              <a:rPr lang="en-US" altLang="zh-CN" sz="1200" i="1" kern="1200" dirty="0" smtClean="0">
                <a:solidFill>
                  <a:schemeClr val="tx1"/>
                </a:solidFill>
                <a:effectLst/>
                <a:latin typeface="+mn-lt"/>
                <a:ea typeface="+mn-ea"/>
                <a:cs typeface="+mn-cs"/>
              </a:rPr>
              <a:t>minimize the maximum transfer time of trunks</a:t>
            </a:r>
            <a:r>
              <a:rPr lang="en-US" altLang="zh-CN" sz="1200" kern="1200" dirty="0" smtClean="0">
                <a:solidFill>
                  <a:schemeClr val="tx1"/>
                </a:solidFill>
                <a:effectLst/>
                <a:latin typeface="+mn-lt"/>
                <a:ea typeface="+mn-ea"/>
                <a:cs typeface="+mn-cs"/>
              </a:rPr>
              <a:t>. As FAT is decided by the maximum transfer time of trunks, so that FAT reduces </a:t>
            </a:r>
            <a:endParaRPr lang="zh-CN" altLang="en-US" sz="1200" kern="1200" dirty="0" smtClean="0">
              <a:solidFill>
                <a:schemeClr val="tx1"/>
              </a:solidFill>
              <a:effectLst/>
              <a:latin typeface="+mn-lt"/>
              <a:ea typeface="+mn-ea"/>
              <a:cs typeface="+mn-cs"/>
            </a:endParaRPr>
          </a:p>
          <a:p>
            <a:endParaRPr lang="zh-CN" altLang="en-US" sz="1200" kern="1200" dirty="0" smtClean="0">
              <a:solidFill>
                <a:schemeClr val="tx1"/>
              </a:solidFill>
              <a:effectLst/>
              <a:latin typeface="+mn-lt"/>
              <a:ea typeface="+mn-ea"/>
              <a:cs typeface="+mn-cs"/>
            </a:endParaRPr>
          </a:p>
          <a:p>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In D-Target, client manager is the heart of the system. When a new file request arrives, it computes the priority (Algorithm 2) and the chooses sources (Algorithm 3) for each request. After computing the priority of each file request, it calculates the bandwidth of each trunk. Procedure of client manager is shown at Algorithm 4 </a:t>
            </a:r>
            <a:endParaRPr lang="en-US" altLang="zh-CN" dirty="0" smtClean="0"/>
          </a:p>
          <a:p>
            <a:endParaRPr lang="zh-CN" altLang="en-US" dirty="0" smtClean="0"/>
          </a:p>
          <a:p>
            <a:endParaRPr lang="zh-CN" altLang="en-US" dirty="0" smtClean="0"/>
          </a:p>
          <a:p>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3DA1FBAE-BC33-B941-8556-9F37B496153B}" type="slidenum">
              <a:rPr kumimoji="1" lang="zh-CN" altLang="en-US" smtClean="0"/>
              <a:t>15</a:t>
            </a:fld>
            <a:endParaRPr kumimoji="1" lang="zh-CN" altLang="en-US"/>
          </a:p>
        </p:txBody>
      </p:sp>
    </p:spTree>
    <p:extLst>
      <p:ext uri="{BB962C8B-B14F-4D97-AF65-F5344CB8AC3E}">
        <p14:creationId xmlns:p14="http://schemas.microsoft.com/office/powerpoint/2010/main" val="1113502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we thoroughly evaluate the performance of D-Target by trace-driven simulation</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Fig. 3(a) shows the result of average FAT. We can see that factor of improvement for D-Target is 2.5, while for </a:t>
            </a:r>
            <a:r>
              <a:rPr lang="en-US" altLang="zh-CN" sz="1200" kern="1200" dirty="0" err="1" smtClean="0">
                <a:solidFill>
                  <a:schemeClr val="tx1"/>
                </a:solidFill>
                <a:effectLst/>
                <a:latin typeface="+mn-lt"/>
                <a:ea typeface="+mn-ea"/>
                <a:cs typeface="+mn-cs"/>
              </a:rPr>
              <a:t>Aalo</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Barrat</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pFarbric</a:t>
            </a:r>
            <a:r>
              <a:rPr lang="en-US" altLang="zh-CN" sz="1200" kern="1200" dirty="0" smtClean="0">
                <a:solidFill>
                  <a:schemeClr val="tx1"/>
                </a:solidFill>
                <a:effectLst/>
                <a:latin typeface="+mn-lt"/>
                <a:ea typeface="+mn-ea"/>
                <a:cs typeface="+mn-cs"/>
              </a:rPr>
              <a:t> are 1.5, 1.2, 0.8, respectively. For the distributed erasure coding storage system, the response always contains parallel chunks and according to the width of the response, we divide them into four groups. We can see that factor of improvement for D-Target is 2.2, 2.4, 2.8, 3, when parallel chunk number is [2,6), [6,10), [10,14) and [14,20] respectively. Factor of improvement becomes larger with the increasing of parallel of chunks. The reason for this is that, for bigger number of parallel chunk, collision between requests become higher, so that the necessity of doing source selection and traffic control are larger. </a:t>
            </a:r>
            <a:endParaRPr lang="en-US" altLang="zh-CN" dirty="0" smtClean="0"/>
          </a:p>
          <a:p>
            <a:r>
              <a:rPr lang="en-US" altLang="zh-CN" sz="1200" kern="1200" dirty="0" smtClean="0">
                <a:solidFill>
                  <a:schemeClr val="tx1"/>
                </a:solidFill>
                <a:effectLst/>
                <a:latin typeface="+mn-lt"/>
                <a:ea typeface="+mn-ea"/>
                <a:cs typeface="+mn-cs"/>
              </a:rPr>
              <a:t>In modern erasure coding storage system, when requests arrive, scheduler always uses random source selection to choose sources. In this paper, we purpose the </a:t>
            </a:r>
            <a:r>
              <a:rPr lang="en-US" altLang="zh-CN" sz="1200" i="1" kern="1200" dirty="0" smtClean="0">
                <a:solidFill>
                  <a:schemeClr val="tx1"/>
                </a:solidFill>
                <a:effectLst/>
                <a:latin typeface="+mn-lt"/>
                <a:ea typeface="+mn-ea"/>
                <a:cs typeface="+mn-cs"/>
              </a:rPr>
              <a:t>smallest load first </a:t>
            </a:r>
            <a:r>
              <a:rPr lang="en-US" altLang="zh-CN" sz="1200" kern="1200" dirty="0" smtClean="0">
                <a:solidFill>
                  <a:schemeClr val="tx1"/>
                </a:solidFill>
                <a:effectLst/>
                <a:latin typeface="+mn-lt"/>
                <a:ea typeface="+mn-ea"/>
                <a:cs typeface="+mn-cs"/>
              </a:rPr>
              <a:t>heuristic to choose sources. In this case, less collides will occur. Fig. 3(b) shows the results that all the transfer methods use </a:t>
            </a:r>
            <a:r>
              <a:rPr lang="en-US" altLang="zh-CN" sz="1200" i="1" kern="1200" dirty="0" smtClean="0">
                <a:solidFill>
                  <a:schemeClr val="tx1"/>
                </a:solidFill>
                <a:effectLst/>
                <a:latin typeface="+mn-lt"/>
                <a:ea typeface="+mn-ea"/>
                <a:cs typeface="+mn-cs"/>
              </a:rPr>
              <a:t>smallest load first </a:t>
            </a:r>
            <a:r>
              <a:rPr lang="en-US" altLang="zh-CN" sz="1200" kern="1200" dirty="0" smtClean="0">
                <a:solidFill>
                  <a:schemeClr val="tx1"/>
                </a:solidFill>
                <a:effectLst/>
                <a:latin typeface="+mn-lt"/>
                <a:ea typeface="+mn-ea"/>
                <a:cs typeface="+mn-cs"/>
              </a:rPr>
              <a:t>heuristic to select sources. We can see that gap between D-Target and other methods become small. D-Target performs about 1.9×, 1.7×, 2× better than TCP, </a:t>
            </a:r>
            <a:r>
              <a:rPr lang="en-US" altLang="zh-CN" sz="1200" kern="1200" dirty="0" err="1" smtClean="0">
                <a:solidFill>
                  <a:schemeClr val="tx1"/>
                </a:solidFill>
                <a:effectLst/>
                <a:latin typeface="+mn-lt"/>
                <a:ea typeface="+mn-ea"/>
                <a:cs typeface="+mn-cs"/>
              </a:rPr>
              <a:t>Aalo</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Barrat</a:t>
            </a:r>
            <a:r>
              <a:rPr lang="en-US" altLang="zh-CN" sz="1200" kern="1200" dirty="0" smtClean="0">
                <a:solidFill>
                  <a:schemeClr val="tx1"/>
                </a:solidFill>
                <a:effectLst/>
                <a:latin typeface="+mn-lt"/>
                <a:ea typeface="+mn-ea"/>
                <a:cs typeface="+mn-cs"/>
              </a:rPr>
              <a:t> and </a:t>
            </a:r>
            <a:r>
              <a:rPr lang="en-US" altLang="zh-CN" sz="1200" kern="1200" dirty="0" err="1" smtClean="0">
                <a:solidFill>
                  <a:schemeClr val="tx1"/>
                </a:solidFill>
                <a:effectLst/>
                <a:latin typeface="+mn-lt"/>
                <a:ea typeface="+mn-ea"/>
                <a:cs typeface="+mn-cs"/>
              </a:rPr>
              <a:t>pFabric</a:t>
            </a:r>
            <a:r>
              <a:rPr lang="en-US" altLang="zh-CN" sz="1200" kern="1200" dirty="0" smtClean="0">
                <a:solidFill>
                  <a:schemeClr val="tx1"/>
                </a:solidFill>
                <a:effectLst/>
                <a:latin typeface="+mn-lt"/>
                <a:ea typeface="+mn-ea"/>
                <a:cs typeface="+mn-cs"/>
              </a:rPr>
              <a:t>, respectively. </a:t>
            </a:r>
            <a:endParaRPr lang="en-US" altLang="zh-CN" dirty="0" smtClean="0"/>
          </a:p>
          <a:p>
            <a:r>
              <a:rPr lang="en-US" altLang="zh-CN" sz="1200" kern="1200" dirty="0" smtClean="0">
                <a:solidFill>
                  <a:schemeClr val="tx1"/>
                </a:solidFill>
                <a:effectLst/>
                <a:latin typeface="+mn-lt"/>
                <a:ea typeface="+mn-ea"/>
                <a:cs typeface="+mn-cs"/>
              </a:rPr>
              <a:t>Fig. 3(c) shows average file access time (FAT) comparison for different methods . We can see that with </a:t>
            </a:r>
            <a:r>
              <a:rPr lang="en-US" altLang="zh-CN" sz="1200" i="1" kern="1200" dirty="0" smtClean="0">
                <a:solidFill>
                  <a:schemeClr val="tx1"/>
                </a:solidFill>
                <a:effectLst/>
                <a:latin typeface="+mn-lt"/>
                <a:ea typeface="+mn-ea"/>
                <a:cs typeface="+mn-cs"/>
              </a:rPr>
              <a:t>smallest load first </a:t>
            </a:r>
            <a:r>
              <a:rPr lang="en-US" altLang="zh-CN" sz="1200" kern="1200" dirty="0" smtClean="0">
                <a:solidFill>
                  <a:schemeClr val="tx1"/>
                </a:solidFill>
                <a:effectLst/>
                <a:latin typeface="+mn-lt"/>
                <a:ea typeface="+mn-ea"/>
                <a:cs typeface="+mn-cs"/>
              </a:rPr>
              <a:t>heuristic source selection, D-Target, </a:t>
            </a:r>
            <a:r>
              <a:rPr lang="en-US" altLang="zh-CN" sz="1200" kern="1200" dirty="0" err="1" smtClean="0">
                <a:solidFill>
                  <a:schemeClr val="tx1"/>
                </a:solidFill>
                <a:effectLst/>
                <a:latin typeface="+mn-lt"/>
                <a:ea typeface="+mn-ea"/>
                <a:cs typeface="+mn-cs"/>
              </a:rPr>
              <a:t>Aalo</a:t>
            </a:r>
            <a:r>
              <a:rPr lang="en-US" altLang="zh-CN" sz="1200" kern="1200" dirty="0" smtClean="0">
                <a:solidFill>
                  <a:schemeClr val="tx1"/>
                </a:solidFill>
                <a:effectLst/>
                <a:latin typeface="+mn-lt"/>
                <a:ea typeface="+mn-ea"/>
                <a:cs typeface="+mn-cs"/>
              </a:rPr>
              <a:t> [8], </a:t>
            </a:r>
            <a:r>
              <a:rPr lang="en-US" altLang="zh-CN" sz="1200" kern="1200" dirty="0" err="1" smtClean="0">
                <a:solidFill>
                  <a:schemeClr val="tx1"/>
                </a:solidFill>
                <a:effectLst/>
                <a:latin typeface="+mn-lt"/>
                <a:ea typeface="+mn-ea"/>
                <a:cs typeface="+mn-cs"/>
              </a:rPr>
              <a:t>Barrat</a:t>
            </a:r>
            <a:r>
              <a:rPr lang="en-US" altLang="zh-CN" sz="1200" kern="1200" dirty="0" smtClean="0">
                <a:solidFill>
                  <a:schemeClr val="tx1"/>
                </a:solidFill>
                <a:effectLst/>
                <a:latin typeface="+mn-lt"/>
                <a:ea typeface="+mn-ea"/>
                <a:cs typeface="+mn-cs"/>
              </a:rPr>
              <a:t> [14], </a:t>
            </a:r>
            <a:r>
              <a:rPr lang="en-US" altLang="zh-CN" sz="1200" kern="1200" dirty="0" err="1" smtClean="0">
                <a:solidFill>
                  <a:schemeClr val="tx1"/>
                </a:solidFill>
                <a:effectLst/>
                <a:latin typeface="+mn-lt"/>
                <a:ea typeface="+mn-ea"/>
                <a:cs typeface="+mn-cs"/>
              </a:rPr>
              <a:t>pFabric</a:t>
            </a:r>
            <a:r>
              <a:rPr lang="en-US" altLang="zh-CN" sz="1200" kern="1200" dirty="0" smtClean="0">
                <a:solidFill>
                  <a:schemeClr val="tx1"/>
                </a:solidFill>
                <a:effectLst/>
                <a:latin typeface="+mn-lt"/>
                <a:ea typeface="+mn-ea"/>
                <a:cs typeface="+mn-cs"/>
              </a:rPr>
              <a:t> [5] and TCP perform about 30%, 30%, 27%, 33%, 20% better than random source selection respectively. </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3DA1FBAE-BC33-B941-8556-9F37B496153B}" type="slidenum">
              <a:rPr kumimoji="1" lang="zh-CN" altLang="en-US" smtClean="0"/>
              <a:t>16</a:t>
            </a:fld>
            <a:endParaRPr kumimoji="1" lang="zh-CN" altLang="en-US"/>
          </a:p>
        </p:txBody>
      </p:sp>
    </p:spTree>
    <p:extLst>
      <p:ext uri="{BB962C8B-B14F-4D97-AF65-F5344CB8AC3E}">
        <p14:creationId xmlns:p14="http://schemas.microsoft.com/office/powerpoint/2010/main" val="860516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Fig.4(a) shows that with the increase of n, factor of </a:t>
            </a:r>
            <a:r>
              <a:rPr lang="en-US" altLang="zh-CN" sz="1200" kern="1200" dirty="0" err="1" smtClean="0">
                <a:solidFill>
                  <a:schemeClr val="tx1"/>
                </a:solidFill>
                <a:effectLst/>
                <a:latin typeface="+mn-lt"/>
                <a:ea typeface="+mn-ea"/>
                <a:cs typeface="+mn-cs"/>
              </a:rPr>
              <a:t>im</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provement</a:t>
            </a:r>
            <a:r>
              <a:rPr lang="en-US" altLang="zh-CN" sz="1200" kern="1200" dirty="0" smtClean="0">
                <a:solidFill>
                  <a:schemeClr val="tx1"/>
                </a:solidFill>
                <a:effectLst/>
                <a:latin typeface="+mn-lt"/>
                <a:ea typeface="+mn-ea"/>
                <a:cs typeface="+mn-cs"/>
              </a:rPr>
              <a:t> for D-Target becomes larger. When n is 4, factor of improvement is 1.8 and when n is 18, factor of improvement is 2.5. D-Target performs better for larger value of n. The reason for this is that for larger n, conflicts between nodes become higher, so that it is more necessary to optimize source selections and transfer. </a:t>
            </a:r>
            <a:endParaRPr lang="en-US" altLang="zh-CN" dirty="0" smtClean="0"/>
          </a:p>
          <a:p>
            <a:r>
              <a:rPr lang="en-US" altLang="zh-CN" sz="1200" kern="1200" dirty="0" smtClean="0">
                <a:solidFill>
                  <a:schemeClr val="tx1"/>
                </a:solidFill>
                <a:effectLst/>
                <a:latin typeface="+mn-lt"/>
                <a:ea typeface="+mn-ea"/>
                <a:cs typeface="+mn-cs"/>
              </a:rPr>
              <a:t>Fig.4(b) shows that with the increase of k, D-Target per- forms better. When k is 3, factor of improvement is 2.2 and when k is 7, factor of improvement is 2.5, which is about 20% larger. For larger value of k, D-Target improves higher due to less collides. </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3DA1FBAE-BC33-B941-8556-9F37B496153B}" type="slidenum">
              <a:rPr kumimoji="1" lang="zh-CN" altLang="en-US" smtClean="0"/>
              <a:t>17</a:t>
            </a:fld>
            <a:endParaRPr kumimoji="1" lang="zh-CN" altLang="en-US"/>
          </a:p>
        </p:txBody>
      </p:sp>
    </p:spTree>
    <p:extLst>
      <p:ext uri="{BB962C8B-B14F-4D97-AF65-F5344CB8AC3E}">
        <p14:creationId xmlns:p14="http://schemas.microsoft.com/office/powerpoint/2010/main" val="1455590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From Fig. 5(a), we can see that factor of improvement for the 2-approximate method is 2.4, while for the online method is 2.1. The online method has about 15% performance loss. Fig. 5(b) demonstrates the distribution of FAT, we can see that more than 80% of the FAT is less than 300s for the 2- approximate method, while that for the online method is about 65%. Fig. 5(c) shows the performance of the two methods that are without </a:t>
            </a:r>
            <a:r>
              <a:rPr lang="en-US" altLang="zh-CN" sz="1200" i="1" kern="1200" dirty="0" smtClean="0">
                <a:solidFill>
                  <a:schemeClr val="tx1"/>
                </a:solidFill>
                <a:effectLst/>
                <a:latin typeface="+mn-lt"/>
                <a:ea typeface="+mn-ea"/>
                <a:cs typeface="+mn-cs"/>
              </a:rPr>
              <a:t>smallest load first </a:t>
            </a:r>
            <a:r>
              <a:rPr lang="en-US" altLang="zh-CN" sz="1200" kern="1200" dirty="0" smtClean="0">
                <a:solidFill>
                  <a:schemeClr val="tx1"/>
                </a:solidFill>
                <a:effectLst/>
                <a:latin typeface="+mn-lt"/>
                <a:ea typeface="+mn-ea"/>
                <a:cs typeface="+mn-cs"/>
              </a:rPr>
              <a:t>heuristic, we can see that performance gap between the online and 2-approximate is about 18%. Fig. 5(d) shows the distribution of FAT. We can see that about 80% of the FAT is within 350s, which is about 30% worse than the method with SLF. </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3DA1FBAE-BC33-B941-8556-9F37B496153B}" type="slidenum">
              <a:rPr kumimoji="1" lang="zh-CN" altLang="en-US" smtClean="0"/>
              <a:t>18</a:t>
            </a:fld>
            <a:endParaRPr kumimoji="1" lang="zh-CN" altLang="en-US"/>
          </a:p>
        </p:txBody>
      </p:sp>
    </p:spTree>
    <p:extLst>
      <p:ext uri="{BB962C8B-B14F-4D97-AF65-F5344CB8AC3E}">
        <p14:creationId xmlns:p14="http://schemas.microsoft.com/office/powerpoint/2010/main" val="328298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Social networking and e-commerce activities are popular these days and more and more data are stored in the online storage. Also, businesses are relying on big data analytics for business intelligence and are migrating their traditional IT infrastructure to the cloud. In this trend, cloud storage services like Amazon’s Cloud drive, Apple’s iCloud, </a:t>
            </a:r>
            <a:r>
              <a:rPr lang="en-US" altLang="zh-CN" sz="1200" kern="1200" dirty="0" err="1" smtClean="0">
                <a:solidFill>
                  <a:schemeClr val="tx1"/>
                </a:solidFill>
                <a:effectLst/>
                <a:latin typeface="+mn-lt"/>
                <a:ea typeface="+mn-ea"/>
                <a:cs typeface="+mn-cs"/>
              </a:rPr>
              <a:t>DropBox</a:t>
            </a:r>
            <a:r>
              <a:rPr lang="en-US" altLang="zh-CN" sz="1200" kern="1200" dirty="0" smtClean="0">
                <a:solidFill>
                  <a:schemeClr val="tx1"/>
                </a:solidFill>
                <a:effectLst/>
                <a:latin typeface="+mn-lt"/>
                <a:ea typeface="+mn-ea"/>
                <a:cs typeface="+mn-cs"/>
              </a:rPr>
              <a:t>, Google Drive, Microsoft’s SkyDrive, AT&amp;T Locker stores redundant information on distributed servers to increase reliability for storage systems </a:t>
            </a:r>
            <a:endParaRPr lang="en-US" altLang="zh-CN" dirty="0" smtClean="0"/>
          </a:p>
          <a:p>
            <a:endParaRPr kumimoji="1" lang="zh-CN" altLang="en-US" dirty="0" smtClean="0"/>
          </a:p>
          <a:p>
            <a:endParaRPr kumimoji="1"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Erasure coding has been widely used by companies such as Google and Facebook [23] [27], since it provides space- optimal data redundancy to protect against data loss. In erasure coding storage system, (n, k) MDS erasure code is used to divide file into n chunks. When a user fetches the file, any subset of k out of n chunks are needed to reconstruct it </a:t>
            </a:r>
            <a:endParaRPr lang="en-US" altLang="zh-CN" dirty="0" smtClean="0"/>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3DA1FBAE-BC33-B941-8556-9F37B496153B}" type="slidenum">
              <a:rPr kumimoji="1" lang="zh-CN" altLang="en-US" smtClean="0"/>
              <a:t>2</a:t>
            </a:fld>
            <a:endParaRPr kumimoji="1" lang="zh-CN" altLang="en-US"/>
          </a:p>
        </p:txBody>
      </p:sp>
    </p:spTree>
    <p:extLst>
      <p:ext uri="{BB962C8B-B14F-4D97-AF65-F5344CB8AC3E}">
        <p14:creationId xmlns:p14="http://schemas.microsoft.com/office/powerpoint/2010/main" val="1858721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We can see two processes affect the accessing latency of the distributed erasure coding storage system. Firstly, inefficient </a:t>
            </a:r>
            <a:r>
              <a:rPr lang="zh-CN" altLang="en-US" sz="1200" kern="1200" baseline="0" dirty="0" smtClean="0">
                <a:solidFill>
                  <a:schemeClr val="tx1"/>
                </a:solidFill>
                <a:effectLst/>
                <a:latin typeface="+mn-lt"/>
                <a:ea typeface="+mn-ea"/>
                <a:cs typeface="+mn-cs"/>
              </a:rPr>
              <a:t> </a:t>
            </a:r>
            <a:r>
              <a:rPr lang="en-US" altLang="zh-CN" sz="1200" kern="1200" baseline="0" dirty="0" smtClean="0">
                <a:solidFill>
                  <a:schemeClr val="tx1"/>
                </a:solidFill>
                <a:effectLst/>
                <a:latin typeface="+mn-lt"/>
                <a:ea typeface="+mn-ea"/>
                <a:cs typeface="+mn-cs"/>
              </a:rPr>
              <a:t>s</a:t>
            </a:r>
            <a:r>
              <a:rPr lang="en-US" altLang="zh-CN" sz="1200" kern="1200" dirty="0" smtClean="0">
                <a:solidFill>
                  <a:schemeClr val="tx1"/>
                </a:solidFill>
                <a:effectLst/>
                <a:latin typeface="+mn-lt"/>
                <a:ea typeface="+mn-ea"/>
                <a:cs typeface="+mn-cs"/>
              </a:rPr>
              <a:t>ource selection can lead to flows conflict at server nodes</a:t>
            </a:r>
            <a:r>
              <a:rPr lang="zh-CN" altLang="en-US" sz="120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random source selection will make some nodes have heavy load and this will magnify latency.</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smtClean="0">
                <a:solidFill>
                  <a:schemeClr val="tx1"/>
                </a:solidFill>
                <a:effectLst/>
                <a:latin typeface="+mn-lt"/>
                <a:ea typeface="+mn-ea"/>
                <a:cs typeface="+mn-cs"/>
              </a:rPr>
              <a:t>tcp</a:t>
            </a:r>
            <a:r>
              <a:rPr lang="en-US" altLang="zh-CN" sz="1200" kern="1200" dirty="0" smtClean="0">
                <a:solidFill>
                  <a:schemeClr val="tx1"/>
                </a:solidFill>
                <a:effectLst/>
                <a:latin typeface="+mn-lt"/>
                <a:ea typeface="+mn-ea"/>
                <a:cs typeface="+mn-cs"/>
              </a:rPr>
              <a:t> is not a good choice for distributed storage system. TCP is fair transfer method, but in erasure coding storage system, a file can be reconstructed only when the client receives all the chunks. </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In this paper, we try to minimize average file access time (FAT) for distributed erasure coding storage system. We joint source selection and trunk transfer together to optimize </a:t>
            </a:r>
            <a:endParaRPr kumimoji="1"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3DA1FBAE-BC33-B941-8556-9F37B496153B}" type="slidenum">
              <a:rPr kumimoji="1" lang="zh-CN" altLang="en-US" smtClean="0"/>
              <a:t>3</a:t>
            </a:fld>
            <a:endParaRPr kumimoji="1" lang="zh-CN" altLang="en-US"/>
          </a:p>
        </p:txBody>
      </p:sp>
    </p:spTree>
    <p:extLst>
      <p:ext uri="{BB962C8B-B14F-4D97-AF65-F5344CB8AC3E}">
        <p14:creationId xmlns:p14="http://schemas.microsoft.com/office/powerpoint/2010/main" val="1983690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What</a:t>
            </a:r>
            <a:r>
              <a:rPr lang="zh-CN" altLang="en-US" dirty="0" smtClean="0"/>
              <a:t> </a:t>
            </a:r>
            <a:r>
              <a:rPr lang="en-US" altLang="zh-CN" dirty="0" smtClean="0"/>
              <a:t>we</a:t>
            </a:r>
            <a:r>
              <a:rPr lang="zh-CN" altLang="en-US" dirty="0" smtClean="0"/>
              <a:t> </a:t>
            </a:r>
            <a:r>
              <a:rPr lang="en-US" altLang="zh-CN" dirty="0" smtClean="0"/>
              <a:t>do</a:t>
            </a:r>
            <a:r>
              <a:rPr lang="zh-CN" altLang="en-US" baseline="0" dirty="0" smtClean="0"/>
              <a:t> </a:t>
            </a:r>
            <a:r>
              <a:rPr lang="en-US" altLang="zh-CN" baseline="0" dirty="0" smtClean="0"/>
              <a:t>in</a:t>
            </a:r>
            <a:r>
              <a:rPr lang="zh-CN" altLang="en-US" baseline="0" dirty="0" smtClean="0"/>
              <a:t> </a:t>
            </a:r>
            <a:r>
              <a:rPr lang="en-US" altLang="zh-CN" baseline="0" dirty="0" smtClean="0"/>
              <a:t>this</a:t>
            </a:r>
            <a:r>
              <a:rPr lang="zh-CN" altLang="en-US" baseline="0" dirty="0" smtClean="0"/>
              <a:t> </a:t>
            </a:r>
            <a:r>
              <a:rPr lang="en-US" altLang="zh-CN" baseline="0" dirty="0" smtClean="0"/>
              <a:t>paper:</a:t>
            </a:r>
            <a:endParaRPr lang="zh-CN" altLang="en-US" baseline="0" dirty="0" smtClean="0"/>
          </a:p>
          <a:p>
            <a:endParaRPr lang="zh-CN" altLang="en-US" dirty="0" smtClean="0"/>
          </a:p>
          <a:p>
            <a:r>
              <a:rPr lang="en-US" altLang="zh-CN" dirty="0" smtClean="0"/>
              <a:t>We are the </a:t>
            </a:r>
            <a:r>
              <a:rPr lang="en-US" altLang="zh-CN" b="1" dirty="0" smtClean="0">
                <a:solidFill>
                  <a:srgbClr val="FF0000"/>
                </a:solidFill>
              </a:rPr>
              <a:t>first</a:t>
            </a:r>
            <a:r>
              <a:rPr lang="en-US" altLang="zh-CN" dirty="0" smtClean="0">
                <a:solidFill>
                  <a:srgbClr val="FF0000"/>
                </a:solidFill>
              </a:rPr>
              <a:t> </a:t>
            </a:r>
            <a:r>
              <a:rPr lang="en-US" altLang="zh-CN" dirty="0" smtClean="0"/>
              <a:t>to joint source selection and chunk transfer together to optimize in distributed erasure coding storage system </a:t>
            </a:r>
            <a:endParaRPr lang="zh-CN" altLang="en-US" dirty="0" smtClean="0"/>
          </a:p>
          <a:p>
            <a:endParaRPr lang="en-US" altLang="zh-CN" dirty="0" smtClean="0"/>
          </a:p>
          <a:p>
            <a:r>
              <a:rPr lang="en-US" altLang="zh-CN" dirty="0" smtClean="0"/>
              <a:t>We formulate Idealized File Access Time Minimization (IFATM) problem, study its hardness, and derive a non- preemptive scheduling algorithm that is 2-approximate optimal. </a:t>
            </a:r>
            <a:endParaRPr lang="zh-CN" altLang="en-US" dirty="0" smtClean="0"/>
          </a:p>
          <a:p>
            <a:endParaRPr kumimoji="1" lang="zh-CN" altLang="en-US" dirty="0" smtClean="0"/>
          </a:p>
          <a:p>
            <a:r>
              <a:rPr lang="en-US" altLang="zh-CN" dirty="0" smtClean="0"/>
              <a:t>We further design D-Target, a scheduler to select efficient sources and allocate bandwidth to chunks </a:t>
            </a:r>
          </a:p>
          <a:p>
            <a:r>
              <a:rPr lang="en-US" altLang="zh-CN" dirty="0" smtClean="0"/>
              <a:t>Trace-driven simulation shows that D-Target performs D- Target performs 2.5, 1.7, 1.8, 3.6</a:t>
            </a:r>
            <a:r>
              <a:rPr lang="zh-CN" altLang="en-US" dirty="0" smtClean="0"/>
              <a:t> </a:t>
            </a:r>
            <a:r>
              <a:rPr lang="en-US" altLang="zh-CN" dirty="0" smtClean="0"/>
              <a:t>better than TCP, </a:t>
            </a:r>
            <a:r>
              <a:rPr lang="en-US" altLang="zh-CN" dirty="0" err="1" smtClean="0"/>
              <a:t>Barrat</a:t>
            </a:r>
            <a:r>
              <a:rPr lang="en-US" altLang="zh-CN" dirty="0" smtClean="0"/>
              <a:t> , </a:t>
            </a:r>
            <a:r>
              <a:rPr lang="en-US" altLang="zh-CN" dirty="0" err="1" smtClean="0"/>
              <a:t>Aalo</a:t>
            </a:r>
            <a:r>
              <a:rPr lang="en-US" altLang="zh-CN" dirty="0" smtClean="0"/>
              <a:t> , </a:t>
            </a:r>
            <a:r>
              <a:rPr lang="en-US" altLang="zh-CN" dirty="0" err="1" smtClean="0"/>
              <a:t>pFabric</a:t>
            </a:r>
            <a:r>
              <a:rPr lang="en-US" altLang="zh-CN" dirty="0" smtClean="0"/>
              <a:t>  respectively.</a:t>
            </a:r>
          </a:p>
          <a:p>
            <a:endParaRPr kumimoji="1" lang="zh-CN" altLang="en-US" dirty="0"/>
          </a:p>
        </p:txBody>
      </p:sp>
      <p:sp>
        <p:nvSpPr>
          <p:cNvPr id="4" name="幻灯片编号占位符 3"/>
          <p:cNvSpPr>
            <a:spLocks noGrp="1"/>
          </p:cNvSpPr>
          <p:nvPr>
            <p:ph type="sldNum" sz="quarter" idx="10"/>
          </p:nvPr>
        </p:nvSpPr>
        <p:spPr/>
        <p:txBody>
          <a:bodyPr/>
          <a:lstStyle/>
          <a:p>
            <a:fld id="{3DA1FBAE-BC33-B941-8556-9F37B496153B}" type="slidenum">
              <a:rPr kumimoji="1" lang="zh-CN" altLang="en-US" smtClean="0"/>
              <a:t>4</a:t>
            </a:fld>
            <a:endParaRPr kumimoji="1" lang="zh-CN" altLang="en-US"/>
          </a:p>
        </p:txBody>
      </p:sp>
    </p:spTree>
    <p:extLst>
      <p:ext uri="{BB962C8B-B14F-4D97-AF65-F5344CB8AC3E}">
        <p14:creationId xmlns:p14="http://schemas.microsoft.com/office/powerpoint/2010/main" val="1415505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we consider two files A and B, both encoded and stored at n = 3 machines. A request to retrieve file A can be completed after it is successfully processed by 2 distinct nodes chosen from {S1, S2, S3}. It is similar for file B, which can be chosen from {S2, S3, S4}. To simplify the problem, we assume capacity of all links is 1 and chunk size of file A and file B is also 1. Firstly, we consider two requests RA and RB that arrive simultaneously at t = 0 to fetch file A and file B respectively. For RA, file A has 3 source selection options: (S1, S2), (S1, S3), (S2, S3), while file B has (S2, S3), (S2, S4), (S3, S4). If the scheduler uses random source selection, a common case maybe RA chooses (S 2, S 3) and RB chooses (S 3, S 4). If the transfer policy is TCP, then </a:t>
            </a:r>
            <a:r>
              <a:rPr lang="en-US" altLang="zh-CN" sz="1200" kern="1200" dirty="0" err="1" smtClean="0">
                <a:solidFill>
                  <a:schemeClr val="tx1"/>
                </a:solidFill>
                <a:effectLst/>
                <a:latin typeface="+mn-lt"/>
                <a:ea typeface="+mn-ea"/>
                <a:cs typeface="+mn-cs"/>
              </a:rPr>
              <a:t>thefileaccesstimeforRA</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istA</a:t>
            </a:r>
            <a:r>
              <a:rPr lang="en-US" altLang="zh-CN" sz="1200" kern="1200" dirty="0" smtClean="0">
                <a:solidFill>
                  <a:schemeClr val="tx1"/>
                </a:solidFill>
                <a:effectLst/>
                <a:latin typeface="+mn-lt"/>
                <a:ea typeface="+mn-ea"/>
                <a:cs typeface="+mn-cs"/>
              </a:rPr>
              <a:t> =2andforRB </a:t>
            </a:r>
            <a:r>
              <a:rPr lang="en-US" altLang="zh-CN" sz="1200" kern="1200" dirty="0" err="1" smtClean="0">
                <a:solidFill>
                  <a:schemeClr val="tx1"/>
                </a:solidFill>
                <a:effectLst/>
                <a:latin typeface="+mn-lt"/>
                <a:ea typeface="+mn-ea"/>
                <a:cs typeface="+mn-cs"/>
              </a:rPr>
              <a:t>istB</a:t>
            </a:r>
            <a:r>
              <a:rPr lang="en-US" altLang="zh-CN" sz="1200" kern="1200" dirty="0" smtClean="0">
                <a:solidFill>
                  <a:schemeClr val="tx1"/>
                </a:solidFill>
                <a:effectLst/>
                <a:latin typeface="+mn-lt"/>
                <a:ea typeface="+mn-ea"/>
                <a:cs typeface="+mn-cs"/>
              </a:rPr>
              <a:t> =2. The AFAT(average file access time) is 2. However, if RA chooses (S1, S2) and RB chooses (S3, S4), the AFAT is 1. From the simple example, we can see, for the erasure coding storage system, efficient source selection for request can reduce AFAT, thus user experience will be better. </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What’s more, only </a:t>
            </a:r>
            <a:r>
              <a:rPr lang="en-US" altLang="zh-CN" sz="1200" kern="1200" dirty="0" err="1" smtClean="0">
                <a:solidFill>
                  <a:schemeClr val="tx1"/>
                </a:solidFill>
                <a:effectLst/>
                <a:latin typeface="+mn-lt"/>
                <a:ea typeface="+mn-ea"/>
                <a:cs typeface="+mn-cs"/>
              </a:rPr>
              <a:t>tcp</a:t>
            </a:r>
            <a:r>
              <a:rPr lang="en-US" altLang="zh-CN" sz="1200" kern="1200" dirty="0" smtClean="0">
                <a:solidFill>
                  <a:schemeClr val="tx1"/>
                </a:solidFill>
                <a:effectLst/>
                <a:latin typeface="+mn-lt"/>
                <a:ea typeface="+mn-ea"/>
                <a:cs typeface="+mn-cs"/>
              </a:rPr>
              <a:t>-fair transfer is not enough for the distributed storage system. Just think the simple case, there are two request for file A, RA1 arrives at t = 0 and RA2 arrives at t = 0.1. RA1 chooses(S1,S2) as the sources and RA2 chooses (S2,S3) as the sources. For TCP transfer, FAT( file </a:t>
            </a:r>
            <a:r>
              <a:rPr lang="en-US" altLang="zh-CN" sz="1200" kern="1200" dirty="0" err="1" smtClean="0">
                <a:solidFill>
                  <a:schemeClr val="tx1"/>
                </a:solidFill>
                <a:effectLst/>
                <a:latin typeface="+mn-lt"/>
                <a:ea typeface="+mn-ea"/>
                <a:cs typeface="+mn-cs"/>
              </a:rPr>
              <a:t>accesstime</a:t>
            </a:r>
            <a:r>
              <a:rPr lang="en-US" altLang="zh-CN" sz="1200" kern="1200" dirty="0" smtClean="0">
                <a:solidFill>
                  <a:schemeClr val="tx1"/>
                </a:solidFill>
                <a:effectLst/>
                <a:latin typeface="+mn-lt"/>
                <a:ea typeface="+mn-ea"/>
                <a:cs typeface="+mn-cs"/>
              </a:rPr>
              <a:t>)forRA1 </a:t>
            </a:r>
            <a:r>
              <a:rPr lang="en-US" altLang="zh-CN" sz="1200" kern="1200" dirty="0" err="1" smtClean="0">
                <a:solidFill>
                  <a:schemeClr val="tx1"/>
                </a:solidFill>
                <a:effectLst/>
                <a:latin typeface="+mn-lt"/>
                <a:ea typeface="+mn-ea"/>
                <a:cs typeface="+mn-cs"/>
              </a:rPr>
              <a:t>ist</a:t>
            </a:r>
            <a:r>
              <a:rPr lang="en-US" altLang="zh-CN" sz="1200" kern="1200" dirty="0" smtClean="0">
                <a:solidFill>
                  <a:schemeClr val="tx1"/>
                </a:solidFill>
                <a:effectLst/>
                <a:latin typeface="+mn-lt"/>
                <a:ea typeface="+mn-ea"/>
                <a:cs typeface="+mn-cs"/>
              </a:rPr>
              <a:t>=1.9andFATforRA2 </a:t>
            </a:r>
            <a:r>
              <a:rPr lang="en-US" altLang="zh-CN" sz="1200" kern="1200" dirty="0" err="1" smtClean="0">
                <a:solidFill>
                  <a:schemeClr val="tx1"/>
                </a:solidFill>
                <a:effectLst/>
                <a:latin typeface="+mn-lt"/>
                <a:ea typeface="+mn-ea"/>
                <a:cs typeface="+mn-cs"/>
              </a:rPr>
              <a:t>ist</a:t>
            </a:r>
            <a:r>
              <a:rPr lang="en-US" altLang="zh-CN" sz="1200" kern="1200" dirty="0" smtClean="0">
                <a:solidFill>
                  <a:schemeClr val="tx1"/>
                </a:solidFill>
                <a:effectLst/>
                <a:latin typeface="+mn-lt"/>
                <a:ea typeface="+mn-ea"/>
                <a:cs typeface="+mn-cs"/>
              </a:rPr>
              <a:t>=2.0,so that AFAT( average file access time) is (1.9 + 2.0)/2 = 1.95. However, if we let RA1 have higher priority than RA2 . Then FATforRA1 </a:t>
            </a:r>
            <a:r>
              <a:rPr lang="en-US" altLang="zh-CN" sz="1200" kern="1200" dirty="0" err="1" smtClean="0">
                <a:solidFill>
                  <a:schemeClr val="tx1"/>
                </a:solidFill>
                <a:effectLst/>
                <a:latin typeface="+mn-lt"/>
                <a:ea typeface="+mn-ea"/>
                <a:cs typeface="+mn-cs"/>
              </a:rPr>
              <a:t>ist</a:t>
            </a:r>
            <a:r>
              <a:rPr lang="en-US" altLang="zh-CN" sz="1200" kern="1200" dirty="0" smtClean="0">
                <a:solidFill>
                  <a:schemeClr val="tx1"/>
                </a:solidFill>
                <a:effectLst/>
                <a:latin typeface="+mn-lt"/>
                <a:ea typeface="+mn-ea"/>
                <a:cs typeface="+mn-cs"/>
              </a:rPr>
              <a:t>=1andFATforRA2 </a:t>
            </a:r>
            <a:r>
              <a:rPr lang="en-US" altLang="zh-CN" sz="1200" kern="1200" dirty="0" err="1" smtClean="0">
                <a:solidFill>
                  <a:schemeClr val="tx1"/>
                </a:solidFill>
                <a:effectLst/>
                <a:latin typeface="+mn-lt"/>
                <a:ea typeface="+mn-ea"/>
                <a:cs typeface="+mn-cs"/>
              </a:rPr>
              <a:t>ist</a:t>
            </a:r>
            <a:r>
              <a:rPr lang="en-US" altLang="zh-CN" sz="1200" kern="1200" dirty="0" smtClean="0">
                <a:solidFill>
                  <a:schemeClr val="tx1"/>
                </a:solidFill>
                <a:effectLst/>
                <a:latin typeface="+mn-lt"/>
                <a:ea typeface="+mn-ea"/>
                <a:cs typeface="+mn-cs"/>
              </a:rPr>
              <a:t>=2,sothat AFAT is (1 + 2)/2 = 1.5. We can see, incorporating task level optimization can improve much on reducing AFAT for file transfer in distributed storage system. </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3DA1FBAE-BC33-B941-8556-9F37B496153B}" type="slidenum">
              <a:rPr kumimoji="1" lang="zh-CN" altLang="en-US" smtClean="0"/>
              <a:t>5</a:t>
            </a:fld>
            <a:endParaRPr kumimoji="1" lang="zh-CN" altLang="en-US"/>
          </a:p>
        </p:txBody>
      </p:sp>
    </p:spTree>
    <p:extLst>
      <p:ext uri="{BB962C8B-B14F-4D97-AF65-F5344CB8AC3E}">
        <p14:creationId xmlns:p14="http://schemas.microsoft.com/office/powerpoint/2010/main" val="1679895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Previous work mainly focus on </a:t>
            </a:r>
            <a:r>
              <a:rPr kumimoji="1" lang="en-US" altLang="zh-CN" b="1" dirty="0" smtClean="0">
                <a:solidFill>
                  <a:srgbClr val="FF0000"/>
                </a:solidFill>
              </a:rPr>
              <a:t>efficient encoding and decoding</a:t>
            </a:r>
            <a:r>
              <a:rPr kumimoji="1" lang="en-US" altLang="zh-CN" dirty="0" smtClean="0"/>
              <a:t>, Overhead of CPU will significantly reduce.</a:t>
            </a:r>
          </a:p>
          <a:p>
            <a:r>
              <a:rPr kumimoji="1" lang="en-US" altLang="zh-CN" dirty="0" smtClean="0"/>
              <a:t>When accessing file or one blocks that are sufficient to recover all the data.</a:t>
            </a:r>
            <a:r>
              <a:rPr kumimoji="1" lang="zh-CN" altLang="en-US" dirty="0" smtClean="0"/>
              <a:t> </a:t>
            </a:r>
            <a:r>
              <a:rPr kumimoji="1" lang="en-US" altLang="zh-CN" dirty="0" smtClean="0"/>
              <a:t>This</a:t>
            </a:r>
            <a:r>
              <a:rPr kumimoji="1" lang="zh-CN" altLang="en-US" dirty="0" smtClean="0"/>
              <a:t> </a:t>
            </a:r>
            <a:r>
              <a:rPr kumimoji="1" lang="en-US" altLang="zh-CN" dirty="0" smtClean="0"/>
              <a:t>process</a:t>
            </a:r>
            <a:r>
              <a:rPr kumimoji="1" lang="zh-CN" altLang="en-US" dirty="0" smtClean="0"/>
              <a:t> </a:t>
            </a:r>
            <a:r>
              <a:rPr kumimoji="1" lang="en-US" altLang="zh-CN" dirty="0" smtClean="0"/>
              <a:t>can</a:t>
            </a:r>
            <a:r>
              <a:rPr kumimoji="1" lang="zh-CN" altLang="en-US" dirty="0" smtClean="0"/>
              <a:t> </a:t>
            </a:r>
            <a:r>
              <a:rPr kumimoji="1" lang="en-US" altLang="zh-CN" dirty="0" smtClean="0"/>
              <a:t>add</a:t>
            </a:r>
            <a:r>
              <a:rPr kumimoji="1" lang="zh-CN" altLang="en-US" dirty="0" smtClean="0"/>
              <a:t> </a:t>
            </a:r>
            <a:r>
              <a:rPr kumimoji="1" lang="en-US" altLang="zh-CN" b="1" dirty="0" smtClean="0">
                <a:solidFill>
                  <a:srgbClr val="FF0000"/>
                </a:solidFill>
              </a:rPr>
              <a:t>heavy</a:t>
            </a:r>
            <a:r>
              <a:rPr kumimoji="1" lang="zh-CN" altLang="en-US" b="1" dirty="0" smtClean="0">
                <a:solidFill>
                  <a:srgbClr val="FF0000"/>
                </a:solidFill>
              </a:rPr>
              <a:t> </a:t>
            </a:r>
            <a:r>
              <a:rPr kumimoji="1" lang="en-US" altLang="zh-CN" b="1" dirty="0" smtClean="0">
                <a:solidFill>
                  <a:srgbClr val="FF0000"/>
                </a:solidFill>
              </a:rPr>
              <a:t>burden</a:t>
            </a:r>
            <a:r>
              <a:rPr kumimoji="1" lang="zh-CN" altLang="en-US" b="1" dirty="0" smtClean="0">
                <a:solidFill>
                  <a:srgbClr val="FF0000"/>
                </a:solidFill>
              </a:rPr>
              <a:t> </a:t>
            </a:r>
            <a:r>
              <a:rPr kumimoji="1" lang="en-US" altLang="zh-CN" dirty="0" smtClean="0"/>
              <a:t>to</a:t>
            </a:r>
            <a:r>
              <a:rPr kumimoji="1" lang="zh-CN" altLang="en-US" dirty="0" smtClean="0"/>
              <a:t> </a:t>
            </a:r>
            <a:r>
              <a:rPr kumimoji="1" lang="en-US" altLang="zh-CN" dirty="0" smtClean="0"/>
              <a:t>network.</a:t>
            </a:r>
            <a:endParaRPr kumimoji="1" lang="zh-CN" altLang="en-US" dirty="0" smtClean="0"/>
          </a:p>
          <a:p>
            <a:r>
              <a:rPr lang="en-US" altLang="zh-CN" dirty="0" smtClean="0"/>
              <a:t>Still now, lots of methods have been proposed to reduce applications’ transfer latency in data center. According to schedule granularity, we can divide them into two kinds: </a:t>
            </a:r>
            <a:r>
              <a:rPr lang="en-US" altLang="zh-CN" b="1" dirty="0" smtClean="0">
                <a:solidFill>
                  <a:srgbClr val="FF0000"/>
                </a:solidFill>
              </a:rPr>
              <a:t>flow level optimization and task level optimization</a:t>
            </a:r>
            <a:r>
              <a:rPr lang="en-US" altLang="zh-CN" dirty="0" smtClean="0"/>
              <a:t>. </a:t>
            </a:r>
          </a:p>
          <a:p>
            <a:endParaRPr kumimoji="1" lang="zh-CN" altLang="en-US" dirty="0"/>
          </a:p>
        </p:txBody>
      </p:sp>
      <p:sp>
        <p:nvSpPr>
          <p:cNvPr id="4" name="幻灯片编号占位符 3"/>
          <p:cNvSpPr>
            <a:spLocks noGrp="1"/>
          </p:cNvSpPr>
          <p:nvPr>
            <p:ph type="sldNum" sz="quarter" idx="10"/>
          </p:nvPr>
        </p:nvSpPr>
        <p:spPr/>
        <p:txBody>
          <a:bodyPr/>
          <a:lstStyle/>
          <a:p>
            <a:fld id="{3DA1FBAE-BC33-B941-8556-9F37B496153B}" type="slidenum">
              <a:rPr kumimoji="1" lang="zh-CN" altLang="en-US" smtClean="0"/>
              <a:t>6</a:t>
            </a:fld>
            <a:endParaRPr kumimoji="1" lang="zh-CN" altLang="en-US"/>
          </a:p>
        </p:txBody>
      </p:sp>
    </p:spTree>
    <p:extLst>
      <p:ext uri="{BB962C8B-B14F-4D97-AF65-F5344CB8AC3E}">
        <p14:creationId xmlns:p14="http://schemas.microsoft.com/office/powerpoint/2010/main" val="31308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DCTCP,</a:t>
            </a:r>
            <a:r>
              <a:rPr kumimoji="1" lang="zh-CN" altLang="en-US" dirty="0" smtClean="0"/>
              <a:t> </a:t>
            </a:r>
            <a:r>
              <a:rPr kumimoji="1" lang="en-US" altLang="zh-CN" dirty="0" smtClean="0"/>
              <a:t>D2TCP,L2DCT,PDQ,pFarbic,LPD</a:t>
            </a:r>
            <a:r>
              <a:rPr kumimoji="1" lang="zh-CN" altLang="en-US" dirty="0" smtClean="0"/>
              <a:t> </a:t>
            </a:r>
            <a:r>
              <a:rPr kumimoji="1" lang="en-US" altLang="zh-CN" dirty="0" smtClean="0"/>
              <a:t>and</a:t>
            </a:r>
            <a:r>
              <a:rPr kumimoji="1" lang="zh-CN" altLang="en-US" dirty="0" smtClean="0"/>
              <a:t> </a:t>
            </a:r>
            <a:r>
              <a:rPr kumimoji="1" lang="en-US" altLang="zh-CN" dirty="0" smtClean="0"/>
              <a:t>D3</a:t>
            </a:r>
            <a:r>
              <a:rPr kumimoji="1" lang="zh-CN" altLang="en-US" dirty="0" smtClean="0"/>
              <a:t> </a:t>
            </a:r>
            <a:r>
              <a:rPr kumimoji="1" lang="en-US" altLang="zh-CN" dirty="0" smtClean="0"/>
              <a:t>are</a:t>
            </a:r>
            <a:r>
              <a:rPr kumimoji="1" lang="zh-CN" altLang="en-US" dirty="0" smtClean="0"/>
              <a:t> </a:t>
            </a:r>
            <a:r>
              <a:rPr kumimoji="1" lang="en-US" altLang="zh-CN" b="1" dirty="0" smtClean="0">
                <a:solidFill>
                  <a:srgbClr val="FF0000"/>
                </a:solidFill>
              </a:rPr>
              <a:t>flow</a:t>
            </a:r>
            <a:r>
              <a:rPr kumimoji="1" lang="zh-CN" altLang="en-US" b="1" dirty="0" smtClean="0">
                <a:solidFill>
                  <a:srgbClr val="FF0000"/>
                </a:solidFill>
              </a:rPr>
              <a:t> </a:t>
            </a:r>
            <a:r>
              <a:rPr kumimoji="1" lang="en-US" altLang="zh-CN" b="1" dirty="0" smtClean="0">
                <a:solidFill>
                  <a:srgbClr val="FF0000"/>
                </a:solidFill>
              </a:rPr>
              <a:t>level</a:t>
            </a:r>
            <a:r>
              <a:rPr kumimoji="1" lang="zh-CN" altLang="en-US" b="1" dirty="0" smtClean="0">
                <a:solidFill>
                  <a:srgbClr val="FF0000"/>
                </a:solidFill>
              </a:rPr>
              <a:t> </a:t>
            </a:r>
            <a:r>
              <a:rPr kumimoji="1" lang="en-US" altLang="zh-CN" b="1" dirty="0" smtClean="0">
                <a:solidFill>
                  <a:srgbClr val="FF0000"/>
                </a:solidFill>
              </a:rPr>
              <a:t>methods</a:t>
            </a:r>
            <a:r>
              <a:rPr kumimoji="1" lang="en-US" altLang="zh-CN" dirty="0" smtClean="0"/>
              <a:t>.</a:t>
            </a:r>
            <a:endParaRPr kumimoji="1" lang="zh-CN" altLang="en-US" dirty="0" smtClean="0"/>
          </a:p>
          <a:p>
            <a:pPr lvl="1"/>
            <a:r>
              <a:rPr kumimoji="1" lang="en-US" altLang="zh-CN" dirty="0" smtClean="0"/>
              <a:t>DCTCP</a:t>
            </a:r>
            <a:r>
              <a:rPr kumimoji="1" lang="zh-CN" altLang="en-US" dirty="0" smtClean="0"/>
              <a:t> </a:t>
            </a:r>
            <a:r>
              <a:rPr kumimoji="1" lang="en-US" altLang="zh-CN" dirty="0" smtClean="0"/>
              <a:t>–</a:t>
            </a:r>
            <a:r>
              <a:rPr kumimoji="1" lang="zh-CN" altLang="en-US" dirty="0" smtClean="0"/>
              <a:t> </a:t>
            </a:r>
            <a:r>
              <a:rPr kumimoji="1" lang="en-US" altLang="zh-CN" dirty="0" smtClean="0"/>
              <a:t>fair</a:t>
            </a:r>
            <a:r>
              <a:rPr kumimoji="1" lang="zh-CN" altLang="en-US" dirty="0" smtClean="0"/>
              <a:t> </a:t>
            </a:r>
            <a:r>
              <a:rPr kumimoji="1" lang="en-US" altLang="zh-CN" dirty="0" smtClean="0"/>
              <a:t>sharing</a:t>
            </a:r>
            <a:endParaRPr kumimoji="1" lang="zh-CN" altLang="en-US" dirty="0" smtClean="0"/>
          </a:p>
          <a:p>
            <a:pPr lvl="1"/>
            <a:r>
              <a:rPr kumimoji="1" lang="en-US" altLang="zh-CN" dirty="0" smtClean="0"/>
              <a:t>D2TCP,</a:t>
            </a:r>
            <a:r>
              <a:rPr kumimoji="1" lang="zh-CN" altLang="en-US" dirty="0" smtClean="0"/>
              <a:t> </a:t>
            </a:r>
            <a:r>
              <a:rPr kumimoji="1" lang="en-US" altLang="zh-CN" dirty="0" smtClean="0"/>
              <a:t>LPD</a:t>
            </a:r>
            <a:r>
              <a:rPr kumimoji="1" lang="zh-CN" altLang="en-US" dirty="0" smtClean="0"/>
              <a:t> </a:t>
            </a:r>
            <a:r>
              <a:rPr kumimoji="1" lang="en-US" altLang="zh-CN" dirty="0" smtClean="0"/>
              <a:t>and</a:t>
            </a:r>
            <a:r>
              <a:rPr kumimoji="1" lang="zh-CN" altLang="en-US" dirty="0" smtClean="0"/>
              <a:t> </a:t>
            </a:r>
            <a:r>
              <a:rPr kumimoji="1" lang="en-US" altLang="zh-CN" dirty="0" smtClean="0"/>
              <a:t>D3</a:t>
            </a:r>
            <a:r>
              <a:rPr kumimoji="1" lang="zh-CN" altLang="en-US" dirty="0" smtClean="0"/>
              <a:t> </a:t>
            </a:r>
            <a:r>
              <a:rPr kumimoji="1" lang="en-US" altLang="zh-CN" dirty="0" smtClean="0"/>
              <a:t>are</a:t>
            </a:r>
            <a:r>
              <a:rPr kumimoji="1" lang="zh-CN" altLang="en-US" dirty="0" smtClean="0"/>
              <a:t> </a:t>
            </a:r>
            <a:r>
              <a:rPr kumimoji="1" lang="en-US" altLang="zh-CN" dirty="0" smtClean="0"/>
              <a:t>deadline-aware</a:t>
            </a:r>
            <a:r>
              <a:rPr kumimoji="1" lang="zh-CN" altLang="en-US" dirty="0" smtClean="0"/>
              <a:t> </a:t>
            </a:r>
            <a:r>
              <a:rPr kumimoji="1" lang="en-US" altLang="zh-CN" dirty="0" smtClean="0"/>
              <a:t>methods.</a:t>
            </a:r>
            <a:endParaRPr kumimoji="1" lang="zh-CN" altLang="en-US" dirty="0" smtClean="0"/>
          </a:p>
          <a:p>
            <a:r>
              <a:rPr kumimoji="1" lang="en-US" altLang="zh-CN" dirty="0" err="1" smtClean="0"/>
              <a:t>Barrat</a:t>
            </a:r>
            <a:r>
              <a:rPr kumimoji="1" lang="en-US" altLang="zh-CN" dirty="0" smtClean="0"/>
              <a:t>,</a:t>
            </a:r>
            <a:r>
              <a:rPr kumimoji="1" lang="zh-CN" altLang="en-US" dirty="0" smtClean="0"/>
              <a:t> </a:t>
            </a:r>
            <a:r>
              <a:rPr kumimoji="1" lang="en-US" altLang="zh-CN" dirty="0" err="1" smtClean="0"/>
              <a:t>Varys,Aalo</a:t>
            </a:r>
            <a:r>
              <a:rPr kumimoji="1" lang="en-US" altLang="zh-CN" dirty="0" smtClean="0"/>
              <a:t>,</a:t>
            </a:r>
            <a:r>
              <a:rPr kumimoji="1" lang="zh-CN" altLang="en-US" dirty="0" smtClean="0"/>
              <a:t> </a:t>
            </a:r>
            <a:r>
              <a:rPr kumimoji="1" lang="en-US" altLang="zh-CN" dirty="0" err="1" smtClean="0"/>
              <a:t>Sunflow</a:t>
            </a:r>
            <a:r>
              <a:rPr kumimoji="1" lang="zh-CN" altLang="en-US" dirty="0" smtClean="0"/>
              <a:t> </a:t>
            </a:r>
            <a:r>
              <a:rPr kumimoji="1" lang="en-US" altLang="zh-CN" dirty="0" smtClean="0"/>
              <a:t>regard</a:t>
            </a:r>
            <a:r>
              <a:rPr kumimoji="1" lang="zh-CN" altLang="en-US" dirty="0" smtClean="0"/>
              <a:t> </a:t>
            </a:r>
            <a:r>
              <a:rPr kumimoji="1" lang="en-US" altLang="zh-CN" dirty="0" smtClean="0"/>
              <a:t>flows</a:t>
            </a:r>
            <a:r>
              <a:rPr kumimoji="1" lang="zh-CN" altLang="en-US" dirty="0" smtClean="0"/>
              <a:t> </a:t>
            </a:r>
            <a:r>
              <a:rPr kumimoji="1" lang="en-US" altLang="zh-CN" dirty="0" smtClean="0"/>
              <a:t>of</a:t>
            </a:r>
            <a:r>
              <a:rPr kumimoji="1" lang="zh-CN" altLang="en-US" dirty="0" smtClean="0"/>
              <a:t> </a:t>
            </a:r>
            <a:r>
              <a:rPr kumimoji="1" lang="en-US" altLang="zh-CN" dirty="0" smtClean="0"/>
              <a:t>applications</a:t>
            </a:r>
            <a:r>
              <a:rPr kumimoji="1" lang="zh-CN" altLang="en-US" dirty="0" smtClean="0"/>
              <a:t> </a:t>
            </a:r>
            <a:r>
              <a:rPr kumimoji="1" lang="en-US" altLang="zh-CN" b="1" dirty="0" smtClean="0">
                <a:solidFill>
                  <a:srgbClr val="FF0000"/>
                </a:solidFill>
              </a:rPr>
              <a:t>as</a:t>
            </a:r>
            <a:r>
              <a:rPr kumimoji="1" lang="zh-CN" altLang="en-US" b="1" dirty="0" smtClean="0">
                <a:solidFill>
                  <a:srgbClr val="FF0000"/>
                </a:solidFill>
              </a:rPr>
              <a:t> </a:t>
            </a:r>
            <a:r>
              <a:rPr kumimoji="1" lang="en-US" altLang="zh-CN" b="1" dirty="0" smtClean="0">
                <a:solidFill>
                  <a:srgbClr val="FF0000"/>
                </a:solidFill>
              </a:rPr>
              <a:t>a</a:t>
            </a:r>
            <a:r>
              <a:rPr kumimoji="1" lang="zh-CN" altLang="en-US" b="1" dirty="0" smtClean="0">
                <a:solidFill>
                  <a:srgbClr val="FF0000"/>
                </a:solidFill>
              </a:rPr>
              <a:t> </a:t>
            </a:r>
            <a:r>
              <a:rPr kumimoji="1" lang="en-US" altLang="zh-CN" b="1" dirty="0" smtClean="0">
                <a:solidFill>
                  <a:srgbClr val="FF0000"/>
                </a:solidFill>
              </a:rPr>
              <a:t>whole</a:t>
            </a:r>
            <a:r>
              <a:rPr kumimoji="1" lang="en-US" altLang="zh-CN" dirty="0" smtClean="0"/>
              <a:t>.</a:t>
            </a:r>
            <a:endParaRPr kumimoji="1" lang="zh-CN" altLang="en-US" dirty="0" smtClean="0"/>
          </a:p>
          <a:p>
            <a:pPr lvl="1"/>
            <a:r>
              <a:rPr kumimoji="1" lang="en-US" altLang="zh-CN" dirty="0" err="1" smtClean="0"/>
              <a:t>Barrat</a:t>
            </a:r>
            <a:r>
              <a:rPr kumimoji="1" lang="zh-CN" altLang="en-US" dirty="0" smtClean="0"/>
              <a:t> </a:t>
            </a:r>
            <a:r>
              <a:rPr kumimoji="1" lang="en-US" altLang="zh-CN" dirty="0" smtClean="0"/>
              <a:t>schedules</a:t>
            </a:r>
            <a:r>
              <a:rPr kumimoji="1" lang="zh-CN" altLang="en-US" dirty="0" smtClean="0"/>
              <a:t> </a:t>
            </a:r>
            <a:r>
              <a:rPr kumimoji="1" lang="en-US" altLang="zh-CN" dirty="0" smtClean="0"/>
              <a:t>task</a:t>
            </a:r>
            <a:r>
              <a:rPr kumimoji="1" lang="zh-CN" altLang="en-US" dirty="0" smtClean="0"/>
              <a:t> </a:t>
            </a:r>
            <a:r>
              <a:rPr kumimoji="1" lang="en-US" altLang="zh-CN" dirty="0" smtClean="0"/>
              <a:t>in</a:t>
            </a:r>
            <a:r>
              <a:rPr kumimoji="1" lang="zh-CN" altLang="en-US" dirty="0" smtClean="0"/>
              <a:t> </a:t>
            </a:r>
            <a:r>
              <a:rPr kumimoji="1" lang="en-US" altLang="zh-CN" dirty="0" smtClean="0"/>
              <a:t>FIFO</a:t>
            </a:r>
            <a:r>
              <a:rPr kumimoji="1" lang="zh-CN" altLang="en-US" dirty="0" smtClean="0"/>
              <a:t> </a:t>
            </a:r>
            <a:r>
              <a:rPr kumimoji="1" lang="en-US" altLang="zh-CN" dirty="0" smtClean="0"/>
              <a:t>order</a:t>
            </a:r>
            <a:r>
              <a:rPr kumimoji="1" lang="zh-CN" altLang="en-US" dirty="0" smtClean="0"/>
              <a:t> </a:t>
            </a:r>
            <a:r>
              <a:rPr kumimoji="1" lang="en-US" altLang="zh-CN" dirty="0" smtClean="0"/>
              <a:t>but</a:t>
            </a:r>
            <a:r>
              <a:rPr kumimoji="1" lang="zh-CN" altLang="en-US" dirty="0" smtClean="0"/>
              <a:t> </a:t>
            </a:r>
            <a:r>
              <a:rPr kumimoji="1" lang="en-US" altLang="zh-CN" dirty="0" smtClean="0"/>
              <a:t>avoids</a:t>
            </a:r>
            <a:r>
              <a:rPr kumimoji="1" lang="zh-CN" altLang="en-US" dirty="0" smtClean="0"/>
              <a:t> </a:t>
            </a:r>
            <a:r>
              <a:rPr kumimoji="1" lang="en-US" altLang="zh-CN" dirty="0" smtClean="0"/>
              <a:t>head-of-line</a:t>
            </a:r>
            <a:r>
              <a:rPr kumimoji="1" lang="zh-CN" altLang="en-US" dirty="0" smtClean="0"/>
              <a:t> </a:t>
            </a:r>
            <a:r>
              <a:rPr kumimoji="1" lang="en-US" altLang="zh-CN" dirty="0" smtClean="0"/>
              <a:t>blocking</a:t>
            </a:r>
            <a:r>
              <a:rPr kumimoji="1" lang="zh-CN" altLang="en-US" dirty="0" smtClean="0"/>
              <a:t> </a:t>
            </a:r>
            <a:r>
              <a:rPr kumimoji="1" lang="en-US" altLang="zh-CN" dirty="0" smtClean="0"/>
              <a:t>by</a:t>
            </a:r>
            <a:r>
              <a:rPr kumimoji="1" lang="zh-CN" altLang="en-US" dirty="0" smtClean="0"/>
              <a:t> </a:t>
            </a:r>
            <a:r>
              <a:rPr kumimoji="1" lang="en-US" altLang="zh-CN" dirty="0" smtClean="0"/>
              <a:t>dynamic</a:t>
            </a:r>
            <a:r>
              <a:rPr kumimoji="1" lang="zh-CN" altLang="en-US" dirty="0" smtClean="0"/>
              <a:t> </a:t>
            </a:r>
            <a:r>
              <a:rPr kumimoji="1" lang="en-US" altLang="zh-CN" dirty="0" smtClean="0"/>
              <a:t>changing</a:t>
            </a:r>
            <a:r>
              <a:rPr kumimoji="1" lang="zh-CN" altLang="en-US" dirty="0" smtClean="0"/>
              <a:t> </a:t>
            </a:r>
            <a:r>
              <a:rPr kumimoji="1" lang="en-US" altLang="zh-CN" dirty="0" smtClean="0"/>
              <a:t>the</a:t>
            </a:r>
            <a:r>
              <a:rPr kumimoji="1" lang="zh-CN" altLang="en-US" dirty="0" smtClean="0"/>
              <a:t> </a:t>
            </a:r>
            <a:r>
              <a:rPr lang="en-US" altLang="zh-CN" dirty="0" smtClean="0"/>
              <a:t>level of multiplexing in the network </a:t>
            </a:r>
          </a:p>
          <a:p>
            <a:pPr lvl="1"/>
            <a:r>
              <a:rPr kumimoji="1" lang="en-US" altLang="zh-CN" dirty="0" err="1" smtClean="0"/>
              <a:t>Varys</a:t>
            </a:r>
            <a:r>
              <a:rPr kumimoji="1" lang="zh-CN" altLang="en-US" dirty="0" smtClean="0"/>
              <a:t> </a:t>
            </a:r>
            <a:r>
              <a:rPr kumimoji="1" lang="en-US" altLang="zh-CN" dirty="0" smtClean="0"/>
              <a:t>and</a:t>
            </a:r>
            <a:r>
              <a:rPr kumimoji="1" lang="zh-CN" altLang="en-US" dirty="0" smtClean="0"/>
              <a:t> </a:t>
            </a:r>
            <a:r>
              <a:rPr kumimoji="1" lang="en-US" altLang="zh-CN" dirty="0" err="1" smtClean="0"/>
              <a:t>Aalo</a:t>
            </a:r>
            <a:r>
              <a:rPr kumimoji="1" lang="en-US" altLang="zh-CN" dirty="0" smtClean="0"/>
              <a:t>,</a:t>
            </a:r>
            <a:r>
              <a:rPr kumimoji="1" lang="zh-CN" altLang="en-US" dirty="0" smtClean="0"/>
              <a:t> </a:t>
            </a:r>
            <a:r>
              <a:rPr kumimoji="1" lang="en-US" altLang="zh-CN" dirty="0" err="1" smtClean="0"/>
              <a:t>sunflows</a:t>
            </a:r>
            <a:r>
              <a:rPr kumimoji="1" lang="zh-CN" altLang="en-US" dirty="0" smtClean="0"/>
              <a:t> </a:t>
            </a:r>
            <a:r>
              <a:rPr kumimoji="1" lang="en-US" altLang="zh-CN" dirty="0" smtClean="0"/>
              <a:t>try</a:t>
            </a:r>
            <a:r>
              <a:rPr kumimoji="1" lang="zh-CN" altLang="en-US" dirty="0" smtClean="0"/>
              <a:t> </a:t>
            </a:r>
            <a:r>
              <a:rPr kumimoji="1" lang="en-US" altLang="zh-CN" dirty="0" smtClean="0"/>
              <a:t>to</a:t>
            </a:r>
            <a:r>
              <a:rPr kumimoji="1" lang="zh-CN" altLang="en-US" dirty="0" smtClean="0"/>
              <a:t> </a:t>
            </a:r>
            <a:r>
              <a:rPr kumimoji="1" lang="en-US" altLang="zh-CN" dirty="0" smtClean="0"/>
              <a:t>minimize</a:t>
            </a:r>
            <a:r>
              <a:rPr kumimoji="1" lang="zh-CN" altLang="en-US" dirty="0" smtClean="0"/>
              <a:t> </a:t>
            </a:r>
            <a:r>
              <a:rPr kumimoji="1" lang="en-US" altLang="zh-CN" dirty="0" smtClean="0"/>
              <a:t>average</a:t>
            </a:r>
            <a:r>
              <a:rPr kumimoji="1" lang="zh-CN" altLang="en-US" dirty="0" smtClean="0"/>
              <a:t> </a:t>
            </a:r>
            <a:r>
              <a:rPr kumimoji="1" lang="en-US" altLang="zh-CN" dirty="0" err="1" smtClean="0"/>
              <a:t>coflow</a:t>
            </a:r>
            <a:r>
              <a:rPr kumimoji="1" lang="zh-CN" altLang="en-US" dirty="0" smtClean="0"/>
              <a:t> </a:t>
            </a:r>
            <a:r>
              <a:rPr kumimoji="1" lang="en-US" altLang="zh-CN" dirty="0" smtClean="0"/>
              <a:t>completion</a:t>
            </a:r>
            <a:r>
              <a:rPr kumimoji="1" lang="zh-CN" altLang="en-US" dirty="0" smtClean="0"/>
              <a:t> </a:t>
            </a:r>
            <a:r>
              <a:rPr kumimoji="1" lang="en-US" altLang="zh-CN" dirty="0" smtClean="0"/>
              <a:t>time.</a:t>
            </a:r>
            <a:endParaRPr kumimoji="1" lang="zh-CN" altLang="en-US" dirty="0" smtClean="0"/>
          </a:p>
          <a:p>
            <a:r>
              <a:rPr lang="en-US" altLang="zh-CN" dirty="0" smtClean="0"/>
              <a:t>In erasure coding storage system, file access will generate parallel flows. We think just flow level optimization is not enough, task level schedule methods should be considered to make the transfer efficiency </a:t>
            </a:r>
          </a:p>
          <a:p>
            <a:endParaRPr kumimoji="1" lang="zh-CN" altLang="en-US" dirty="0"/>
          </a:p>
        </p:txBody>
      </p:sp>
      <p:sp>
        <p:nvSpPr>
          <p:cNvPr id="4" name="幻灯片编号占位符 3"/>
          <p:cNvSpPr>
            <a:spLocks noGrp="1"/>
          </p:cNvSpPr>
          <p:nvPr>
            <p:ph type="sldNum" sz="quarter" idx="10"/>
          </p:nvPr>
        </p:nvSpPr>
        <p:spPr/>
        <p:txBody>
          <a:bodyPr/>
          <a:lstStyle/>
          <a:p>
            <a:fld id="{3DA1FBAE-BC33-B941-8556-9F37B496153B}" type="slidenum">
              <a:rPr kumimoji="1" lang="zh-CN" altLang="en-US" smtClean="0"/>
              <a:t>7</a:t>
            </a:fld>
            <a:endParaRPr kumimoji="1" lang="zh-CN" altLang="en-US"/>
          </a:p>
        </p:txBody>
      </p:sp>
    </p:spTree>
    <p:extLst>
      <p:ext uri="{BB962C8B-B14F-4D97-AF65-F5344CB8AC3E}">
        <p14:creationId xmlns:p14="http://schemas.microsoft.com/office/powerpoint/2010/main" val="655858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Recent studies regard the data center as a big switch, where all ports have normalized united capacity. All flows compete for the ingress and egress bandwidth. Such abstraction is reasonable and matches with recent full bisection bandwidth topologies widely used in current production data centers. In this paper, we use this assumption and only take the contention of ingress and egress ports into consideration. </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3DA1FBAE-BC33-B941-8556-9F37B496153B}" type="slidenum">
              <a:rPr kumimoji="1" lang="zh-CN" altLang="en-US" smtClean="0"/>
              <a:t>8</a:t>
            </a:fld>
            <a:endParaRPr kumimoji="1" lang="zh-CN" altLang="en-US"/>
          </a:p>
        </p:txBody>
      </p:sp>
    </p:spTree>
    <p:extLst>
      <p:ext uri="{BB962C8B-B14F-4D97-AF65-F5344CB8AC3E}">
        <p14:creationId xmlns:p14="http://schemas.microsoft.com/office/powerpoint/2010/main" val="669908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Recent studies regard the data center as a big switch, where all ports have normalized united capacity. All flows compete for the ingress and egress bandwidth. Such abstraction is reasonable and matches with recent full bisection bandwidth topologies widely used in current production data centers. In this paper, we use this assumption and only take the contention of ingress and egress ports into consideration. </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3DA1FBAE-BC33-B941-8556-9F37B496153B}" type="slidenum">
              <a:rPr kumimoji="1" lang="zh-CN" altLang="en-US" smtClean="0"/>
              <a:t>9</a:t>
            </a:fld>
            <a:endParaRPr kumimoji="1" lang="zh-CN" altLang="en-US"/>
          </a:p>
        </p:txBody>
      </p:sp>
    </p:spTree>
    <p:extLst>
      <p:ext uri="{BB962C8B-B14F-4D97-AF65-F5344CB8AC3E}">
        <p14:creationId xmlns:p14="http://schemas.microsoft.com/office/powerpoint/2010/main" val="1473144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865958D9-A61A-0947-B62D-974FBEEAE55E}" type="datetimeFigureOut">
              <a:rPr kumimoji="1" lang="zh-CN" altLang="en-US" smtClean="0"/>
              <a:t>17/12/8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B8DB1C5-C056-0C49-9509-32D999E3F0AC}" type="slidenum">
              <a:rPr kumimoji="1" lang="zh-CN" altLang="en-US" smtClean="0"/>
              <a:t>‹#›</a:t>
            </a:fld>
            <a:endParaRPr kumimoji="1" lang="zh-CN" altLang="en-US"/>
          </a:p>
        </p:txBody>
      </p:sp>
    </p:spTree>
    <p:extLst>
      <p:ext uri="{BB962C8B-B14F-4D97-AF65-F5344CB8AC3E}">
        <p14:creationId xmlns:p14="http://schemas.microsoft.com/office/powerpoint/2010/main" val="221558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65958D9-A61A-0947-B62D-974FBEEAE55E}" type="datetimeFigureOut">
              <a:rPr kumimoji="1" lang="zh-CN" altLang="en-US" smtClean="0"/>
              <a:t>17/12/8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B8DB1C5-C056-0C49-9509-32D999E3F0AC}" type="slidenum">
              <a:rPr kumimoji="1" lang="zh-CN" altLang="en-US" smtClean="0"/>
              <a:t>‹#›</a:t>
            </a:fld>
            <a:endParaRPr kumimoji="1" lang="zh-CN" altLang="en-US"/>
          </a:p>
        </p:txBody>
      </p:sp>
    </p:spTree>
    <p:extLst>
      <p:ext uri="{BB962C8B-B14F-4D97-AF65-F5344CB8AC3E}">
        <p14:creationId xmlns:p14="http://schemas.microsoft.com/office/powerpoint/2010/main" val="1789366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65958D9-A61A-0947-B62D-974FBEEAE55E}" type="datetimeFigureOut">
              <a:rPr kumimoji="1" lang="zh-CN" altLang="en-US" smtClean="0"/>
              <a:t>17/12/8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B8DB1C5-C056-0C49-9509-32D999E3F0AC}" type="slidenum">
              <a:rPr kumimoji="1" lang="zh-CN" altLang="en-US" smtClean="0"/>
              <a:t>‹#›</a:t>
            </a:fld>
            <a:endParaRPr kumimoji="1" lang="zh-CN" altLang="en-US"/>
          </a:p>
        </p:txBody>
      </p:sp>
    </p:spTree>
    <p:extLst>
      <p:ext uri="{BB962C8B-B14F-4D97-AF65-F5344CB8AC3E}">
        <p14:creationId xmlns:p14="http://schemas.microsoft.com/office/powerpoint/2010/main" val="1987231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865958D9-A61A-0947-B62D-974FBEEAE55E}" type="datetimeFigureOut">
              <a:rPr kumimoji="1" lang="zh-CN" altLang="en-US" smtClean="0"/>
              <a:t>17/12/8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B8DB1C5-C056-0C49-9509-32D999E3F0AC}" type="slidenum">
              <a:rPr kumimoji="1" lang="zh-CN" altLang="en-US" smtClean="0"/>
              <a:t>‹#›</a:t>
            </a:fld>
            <a:endParaRPr kumimoji="1" lang="zh-CN" altLang="en-US"/>
          </a:p>
        </p:txBody>
      </p:sp>
    </p:spTree>
    <p:extLst>
      <p:ext uri="{BB962C8B-B14F-4D97-AF65-F5344CB8AC3E}">
        <p14:creationId xmlns:p14="http://schemas.microsoft.com/office/powerpoint/2010/main" val="653468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865958D9-A61A-0947-B62D-974FBEEAE55E}" type="datetimeFigureOut">
              <a:rPr kumimoji="1" lang="zh-CN" altLang="en-US" smtClean="0"/>
              <a:t>17/12/8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2B8DB1C5-C056-0C49-9509-32D999E3F0AC}" type="slidenum">
              <a:rPr kumimoji="1" lang="zh-CN" altLang="en-US" smtClean="0"/>
              <a:t>‹#›</a:t>
            </a:fld>
            <a:endParaRPr kumimoji="1" lang="zh-CN" altLang="en-US"/>
          </a:p>
        </p:txBody>
      </p:sp>
    </p:spTree>
    <p:extLst>
      <p:ext uri="{BB962C8B-B14F-4D97-AF65-F5344CB8AC3E}">
        <p14:creationId xmlns:p14="http://schemas.microsoft.com/office/powerpoint/2010/main" val="2130794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865958D9-A61A-0947-B62D-974FBEEAE55E}" type="datetimeFigureOut">
              <a:rPr kumimoji="1" lang="zh-CN" altLang="en-US" smtClean="0"/>
              <a:t>17/12/8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2B8DB1C5-C056-0C49-9509-32D999E3F0AC}" type="slidenum">
              <a:rPr kumimoji="1" lang="zh-CN" altLang="en-US" smtClean="0"/>
              <a:t>‹#›</a:t>
            </a:fld>
            <a:endParaRPr kumimoji="1" lang="zh-CN" altLang="en-US"/>
          </a:p>
        </p:txBody>
      </p:sp>
    </p:spTree>
    <p:extLst>
      <p:ext uri="{BB962C8B-B14F-4D97-AF65-F5344CB8AC3E}">
        <p14:creationId xmlns:p14="http://schemas.microsoft.com/office/powerpoint/2010/main" val="1239036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865958D9-A61A-0947-B62D-974FBEEAE55E}" type="datetimeFigureOut">
              <a:rPr kumimoji="1" lang="zh-CN" altLang="en-US" smtClean="0"/>
              <a:t>17/12/8</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2B8DB1C5-C056-0C49-9509-32D999E3F0AC}" type="slidenum">
              <a:rPr kumimoji="1" lang="zh-CN" altLang="en-US" smtClean="0"/>
              <a:t>‹#›</a:t>
            </a:fld>
            <a:endParaRPr kumimoji="1" lang="zh-CN" altLang="en-US"/>
          </a:p>
        </p:txBody>
      </p:sp>
    </p:spTree>
    <p:extLst>
      <p:ext uri="{BB962C8B-B14F-4D97-AF65-F5344CB8AC3E}">
        <p14:creationId xmlns:p14="http://schemas.microsoft.com/office/powerpoint/2010/main" val="1884661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865958D9-A61A-0947-B62D-974FBEEAE55E}" type="datetimeFigureOut">
              <a:rPr kumimoji="1" lang="zh-CN" altLang="en-US" smtClean="0"/>
              <a:t>17/12/8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2B8DB1C5-C056-0C49-9509-32D999E3F0AC}" type="slidenum">
              <a:rPr kumimoji="1" lang="zh-CN" altLang="en-US" smtClean="0"/>
              <a:t>‹#›</a:t>
            </a:fld>
            <a:endParaRPr kumimoji="1" lang="zh-CN" altLang="en-US"/>
          </a:p>
        </p:txBody>
      </p:sp>
    </p:spTree>
    <p:extLst>
      <p:ext uri="{BB962C8B-B14F-4D97-AF65-F5344CB8AC3E}">
        <p14:creationId xmlns:p14="http://schemas.microsoft.com/office/powerpoint/2010/main" val="1605908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5958D9-A61A-0947-B62D-974FBEEAE55E}" type="datetimeFigureOut">
              <a:rPr kumimoji="1" lang="zh-CN" altLang="en-US" smtClean="0"/>
              <a:t>17/12/8</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2B8DB1C5-C056-0C49-9509-32D999E3F0AC}" type="slidenum">
              <a:rPr kumimoji="1" lang="zh-CN" altLang="en-US" smtClean="0"/>
              <a:t>‹#›</a:t>
            </a:fld>
            <a:endParaRPr kumimoji="1" lang="zh-CN" altLang="en-US"/>
          </a:p>
        </p:txBody>
      </p:sp>
    </p:spTree>
    <p:extLst>
      <p:ext uri="{BB962C8B-B14F-4D97-AF65-F5344CB8AC3E}">
        <p14:creationId xmlns:p14="http://schemas.microsoft.com/office/powerpoint/2010/main" val="1350573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865958D9-A61A-0947-B62D-974FBEEAE55E}" type="datetimeFigureOut">
              <a:rPr kumimoji="1" lang="zh-CN" altLang="en-US" smtClean="0"/>
              <a:t>17/12/8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2B8DB1C5-C056-0C49-9509-32D999E3F0AC}" type="slidenum">
              <a:rPr kumimoji="1" lang="zh-CN" altLang="en-US" smtClean="0"/>
              <a:t>‹#›</a:t>
            </a:fld>
            <a:endParaRPr kumimoji="1" lang="zh-CN" altLang="en-US"/>
          </a:p>
        </p:txBody>
      </p:sp>
    </p:spTree>
    <p:extLst>
      <p:ext uri="{BB962C8B-B14F-4D97-AF65-F5344CB8AC3E}">
        <p14:creationId xmlns:p14="http://schemas.microsoft.com/office/powerpoint/2010/main" val="76065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865958D9-A61A-0947-B62D-974FBEEAE55E}" type="datetimeFigureOut">
              <a:rPr kumimoji="1" lang="zh-CN" altLang="en-US" smtClean="0"/>
              <a:t>17/12/8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2B8DB1C5-C056-0C49-9509-32D999E3F0AC}" type="slidenum">
              <a:rPr kumimoji="1" lang="zh-CN" altLang="en-US" smtClean="0"/>
              <a:t>‹#›</a:t>
            </a:fld>
            <a:endParaRPr kumimoji="1" lang="zh-CN" altLang="en-US"/>
          </a:p>
        </p:txBody>
      </p:sp>
    </p:spTree>
    <p:extLst>
      <p:ext uri="{BB962C8B-B14F-4D97-AF65-F5344CB8AC3E}">
        <p14:creationId xmlns:p14="http://schemas.microsoft.com/office/powerpoint/2010/main" val="16058944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5958D9-A61A-0947-B62D-974FBEEAE55E}" type="datetimeFigureOut">
              <a:rPr kumimoji="1" lang="zh-CN" altLang="en-US" smtClean="0"/>
              <a:t>17/12/8</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8DB1C5-C056-0C49-9509-32D999E3F0AC}" type="slidenum">
              <a:rPr kumimoji="1" lang="zh-CN" altLang="en-US" smtClean="0"/>
              <a:t>‹#›</a:t>
            </a:fld>
            <a:endParaRPr kumimoji="1" lang="zh-CN" altLang="en-US"/>
          </a:p>
        </p:txBody>
      </p:sp>
    </p:spTree>
    <p:extLst>
      <p:ext uri="{BB962C8B-B14F-4D97-AF65-F5344CB8AC3E}">
        <p14:creationId xmlns:p14="http://schemas.microsoft.com/office/powerpoint/2010/main" val="1947346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jpe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jpeg"/><Relationship Id="rId1" Type="http://schemas.openxmlformats.org/officeDocument/2006/relationships/tags" Target="../tags/tag4.x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4.jpeg"/><Relationship Id="rId5" Type="http://schemas.openxmlformats.org/officeDocument/2006/relationships/image" Target="../media/image5.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5.png"/><Relationship Id="rId5" Type="http://schemas.openxmlformats.org/officeDocument/2006/relationships/image" Target="../media/image4.jpeg"/><Relationship Id="rId1" Type="http://schemas.openxmlformats.org/officeDocument/2006/relationships/tags" Target="../tags/tag2.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en-US" altLang="zh-CN" sz="4800" b="1" dirty="0" smtClean="0"/>
              <a:t>Joint</a:t>
            </a:r>
            <a:r>
              <a:rPr kumimoji="1" lang="zh-CN" altLang="en-US" sz="4800" b="1" dirty="0" smtClean="0"/>
              <a:t> </a:t>
            </a:r>
            <a:r>
              <a:rPr kumimoji="1" lang="en-US" altLang="zh-CN" sz="4800" b="1" dirty="0" smtClean="0"/>
              <a:t>source</a:t>
            </a:r>
            <a:r>
              <a:rPr kumimoji="1" lang="zh-CN" altLang="en-US" sz="4800" b="1" dirty="0" smtClean="0"/>
              <a:t> </a:t>
            </a:r>
            <a:r>
              <a:rPr kumimoji="1" lang="en-US" altLang="zh-CN" sz="4800" b="1" dirty="0" smtClean="0"/>
              <a:t>selection</a:t>
            </a:r>
            <a:r>
              <a:rPr kumimoji="1" lang="zh-CN" altLang="en-US" sz="4800" b="1" dirty="0" smtClean="0"/>
              <a:t> </a:t>
            </a:r>
            <a:r>
              <a:rPr kumimoji="1" lang="en-US" altLang="zh-CN" sz="4800" b="1" dirty="0" smtClean="0"/>
              <a:t>and</a:t>
            </a:r>
            <a:r>
              <a:rPr kumimoji="1" lang="zh-CN" altLang="en-US" sz="4800" b="1" dirty="0" smtClean="0"/>
              <a:t> </a:t>
            </a:r>
            <a:r>
              <a:rPr lang="en-US" altLang="zh-CN" sz="4800" b="1" dirty="0"/>
              <a:t>transfer optimization for erasure coding storage system </a:t>
            </a:r>
            <a:endParaRPr kumimoji="1" lang="zh-CN" altLang="en-US" sz="4800" b="1" dirty="0"/>
          </a:p>
        </p:txBody>
      </p:sp>
      <p:sp>
        <p:nvSpPr>
          <p:cNvPr id="3" name="副标题 2"/>
          <p:cNvSpPr>
            <a:spLocks noGrp="1"/>
          </p:cNvSpPr>
          <p:nvPr>
            <p:ph type="subTitle" idx="1"/>
          </p:nvPr>
        </p:nvSpPr>
        <p:spPr/>
        <p:txBody>
          <a:bodyPr/>
          <a:lstStyle/>
          <a:p>
            <a:r>
              <a:rPr lang="hr-HR" altLang="zh-CN" dirty="0"/>
              <a:t>Han </a:t>
            </a:r>
            <a:r>
              <a:rPr lang="hr-HR" altLang="zh-CN" dirty="0" err="1" smtClean="0"/>
              <a:t>Zhang</a:t>
            </a:r>
            <a:r>
              <a:rPr lang="hr-HR" altLang="zh-CN" dirty="0" smtClean="0"/>
              <a:t>, </a:t>
            </a:r>
            <a:r>
              <a:rPr lang="hr-HR" altLang="zh-CN" dirty="0" err="1"/>
              <a:t>Xingang</a:t>
            </a:r>
            <a:r>
              <a:rPr lang="hr-HR" altLang="zh-CN" dirty="0"/>
              <a:t> </a:t>
            </a:r>
            <a:r>
              <a:rPr lang="hr-HR" altLang="zh-CN" dirty="0" err="1" smtClean="0"/>
              <a:t>Shi</a:t>
            </a:r>
            <a:r>
              <a:rPr lang="hr-HR" altLang="zh-CN" dirty="0" smtClean="0"/>
              <a:t>, </a:t>
            </a:r>
            <a:r>
              <a:rPr lang="hr-HR" altLang="zh-CN" dirty="0" err="1"/>
              <a:t>YingYa</a:t>
            </a:r>
            <a:r>
              <a:rPr lang="hr-HR" altLang="zh-CN" dirty="0"/>
              <a:t> </a:t>
            </a:r>
            <a:r>
              <a:rPr lang="hr-HR" altLang="zh-CN" dirty="0" err="1" smtClean="0"/>
              <a:t>Guo,Haijun</a:t>
            </a:r>
            <a:r>
              <a:rPr lang="hr-HR" altLang="zh-CN" dirty="0" smtClean="0"/>
              <a:t> </a:t>
            </a:r>
            <a:r>
              <a:rPr lang="hr-HR" altLang="zh-CN" dirty="0" err="1" smtClean="0"/>
              <a:t>Geng</a:t>
            </a:r>
            <a:r>
              <a:rPr lang="hr-HR" altLang="zh-CN" dirty="0" smtClean="0"/>
              <a:t>, </a:t>
            </a:r>
            <a:r>
              <a:rPr lang="hr-HR" altLang="zh-CN" dirty="0" err="1"/>
              <a:t>Zhiliang</a:t>
            </a:r>
            <a:r>
              <a:rPr lang="hr-HR" altLang="zh-CN" dirty="0"/>
              <a:t> </a:t>
            </a:r>
            <a:r>
              <a:rPr lang="hr-HR" altLang="zh-CN" dirty="0" err="1" smtClean="0"/>
              <a:t>Wang,Xia</a:t>
            </a:r>
            <a:r>
              <a:rPr lang="hr-HR" altLang="zh-CN" dirty="0" smtClean="0"/>
              <a:t> </a:t>
            </a:r>
            <a:r>
              <a:rPr lang="hr-HR" altLang="zh-CN" dirty="0" err="1" smtClean="0"/>
              <a:t>Yin</a:t>
            </a:r>
            <a:endParaRPr lang="hr-HR" altLang="zh-CN" dirty="0" smtClean="0"/>
          </a:p>
          <a:p>
            <a:endParaRPr kumimoji="1" lang="zh-CN" altLang="en-US" dirty="0"/>
          </a:p>
        </p:txBody>
      </p:sp>
      <p:pic>
        <p:nvPicPr>
          <p:cNvPr id="4" name="图片 3"/>
          <p:cNvPicPr>
            <a:picLocks noChangeAspect="1"/>
          </p:cNvPicPr>
          <p:nvPr/>
        </p:nvPicPr>
        <p:blipFill>
          <a:blip r:embed="rId3"/>
          <a:stretch>
            <a:fillRect/>
          </a:stretch>
        </p:blipFill>
        <p:spPr>
          <a:xfrm>
            <a:off x="5465372" y="4429919"/>
            <a:ext cx="1261256" cy="1142270"/>
          </a:xfrm>
          <a:prstGeom prst="rect">
            <a:avLst/>
          </a:prstGeom>
        </p:spPr>
      </p:pic>
    </p:spTree>
    <p:extLst>
      <p:ext uri="{BB962C8B-B14F-4D97-AF65-F5344CB8AC3E}">
        <p14:creationId xmlns:p14="http://schemas.microsoft.com/office/powerpoint/2010/main" val="2707447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Title 1"/>
          <p:cNvSpPr>
            <a:spLocks noGrp="1"/>
          </p:cNvSpPr>
          <p:nvPr>
            <p:ph type="title"/>
          </p:nvPr>
        </p:nvSpPr>
        <p:spPr>
          <a:xfrm>
            <a:off x="1524000" y="67028"/>
            <a:ext cx="9144000" cy="1143000"/>
          </a:xfrm>
        </p:spPr>
        <p:txBody>
          <a:bodyPr>
            <a:normAutofit/>
          </a:bodyPr>
          <a:lstStyle/>
          <a:p>
            <a:pPr algn="ctr"/>
            <a:r>
              <a:rPr kumimoji="1" lang="en-US" b="1" dirty="0"/>
              <a:t>DC Fabric: Just a Giant Switch</a:t>
            </a:r>
          </a:p>
        </p:txBody>
      </p:sp>
      <p:sp>
        <p:nvSpPr>
          <p:cNvPr id="359" name="Rectangle 358"/>
          <p:cNvSpPr/>
          <p:nvPr/>
        </p:nvSpPr>
        <p:spPr>
          <a:xfrm rot="16200000" flipH="1">
            <a:off x="8847441" y="1837041"/>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200" kern="0" dirty="0">
                <a:solidFill>
                  <a:schemeClr val="bg1"/>
                </a:solidFill>
                <a:latin typeface="Calibri"/>
              </a:rPr>
              <a:t>H1</a:t>
            </a:r>
          </a:p>
        </p:txBody>
      </p:sp>
      <p:cxnSp>
        <p:nvCxnSpPr>
          <p:cNvPr id="360" name="Straight Connector 359"/>
          <p:cNvCxnSpPr>
            <a:stCxn id="359" idx="0"/>
          </p:cNvCxnSpPr>
          <p:nvPr/>
        </p:nvCxnSpPr>
        <p:spPr>
          <a:xfrm rot="16200000" flipH="1" flipV="1">
            <a:off x="8174390" y="1787252"/>
            <a:ext cx="452426" cy="914400"/>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361" name="Rectangle 360"/>
          <p:cNvSpPr/>
          <p:nvPr/>
        </p:nvSpPr>
        <p:spPr>
          <a:xfrm rot="16200000" flipH="1">
            <a:off x="8847441" y="2294241"/>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200" kern="0" dirty="0">
                <a:solidFill>
                  <a:schemeClr val="bg1"/>
                </a:solidFill>
                <a:latin typeface="Calibri"/>
              </a:rPr>
              <a:t>H2</a:t>
            </a:r>
          </a:p>
        </p:txBody>
      </p:sp>
      <p:sp>
        <p:nvSpPr>
          <p:cNvPr id="362" name="Rectangle 361"/>
          <p:cNvSpPr/>
          <p:nvPr/>
        </p:nvSpPr>
        <p:spPr>
          <a:xfrm rot="16200000" flipH="1">
            <a:off x="8847441" y="2751441"/>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200" kern="0" dirty="0">
                <a:solidFill>
                  <a:schemeClr val="bg1"/>
                </a:solidFill>
                <a:latin typeface="Calibri"/>
              </a:rPr>
              <a:t>H3</a:t>
            </a:r>
          </a:p>
        </p:txBody>
      </p:sp>
      <p:cxnSp>
        <p:nvCxnSpPr>
          <p:cNvPr id="363" name="Straight Connector 362"/>
          <p:cNvCxnSpPr>
            <a:stCxn id="361" idx="0"/>
          </p:cNvCxnSpPr>
          <p:nvPr/>
        </p:nvCxnSpPr>
        <p:spPr>
          <a:xfrm rot="16200000" flipV="1">
            <a:off x="8398216" y="2015852"/>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4" name="Straight Connector 363"/>
          <p:cNvCxnSpPr>
            <a:stCxn id="362" idx="0"/>
          </p:cNvCxnSpPr>
          <p:nvPr/>
        </p:nvCxnSpPr>
        <p:spPr>
          <a:xfrm rot="16200000" flipV="1">
            <a:off x="8169616" y="2244452"/>
            <a:ext cx="461974"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365" name="Rectangle 364"/>
          <p:cNvSpPr/>
          <p:nvPr/>
        </p:nvSpPr>
        <p:spPr>
          <a:xfrm rot="16200000" flipH="1">
            <a:off x="8847441" y="3286964"/>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200" kern="0" dirty="0">
                <a:solidFill>
                  <a:schemeClr val="bg1"/>
                </a:solidFill>
                <a:latin typeface="Calibri"/>
              </a:rPr>
              <a:t>H4</a:t>
            </a:r>
          </a:p>
        </p:txBody>
      </p:sp>
      <p:cxnSp>
        <p:nvCxnSpPr>
          <p:cNvPr id="366" name="Straight Connector 365"/>
          <p:cNvCxnSpPr>
            <a:stCxn id="365" idx="0"/>
          </p:cNvCxnSpPr>
          <p:nvPr/>
        </p:nvCxnSpPr>
        <p:spPr>
          <a:xfrm rot="16200000" flipH="1" flipV="1">
            <a:off x="8175452" y="3236113"/>
            <a:ext cx="450303"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367" name="Rectangle 366"/>
          <p:cNvSpPr/>
          <p:nvPr/>
        </p:nvSpPr>
        <p:spPr>
          <a:xfrm rot="16200000" flipH="1">
            <a:off x="8847441" y="3744164"/>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200" kern="0" dirty="0">
                <a:solidFill>
                  <a:schemeClr val="bg1"/>
                </a:solidFill>
                <a:latin typeface="Calibri"/>
              </a:rPr>
              <a:t>H5</a:t>
            </a:r>
          </a:p>
        </p:txBody>
      </p:sp>
      <p:sp>
        <p:nvSpPr>
          <p:cNvPr id="368" name="Rectangle 367"/>
          <p:cNvSpPr/>
          <p:nvPr/>
        </p:nvSpPr>
        <p:spPr>
          <a:xfrm rot="16200000" flipH="1">
            <a:off x="8847441" y="4201364"/>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kern="0" dirty="0">
                <a:solidFill>
                  <a:schemeClr val="bg1"/>
                </a:solidFill>
                <a:latin typeface="Calibri"/>
              </a:rPr>
              <a:t>H6</a:t>
            </a:r>
          </a:p>
        </p:txBody>
      </p:sp>
      <p:cxnSp>
        <p:nvCxnSpPr>
          <p:cNvPr id="369" name="Straight Connector 368"/>
          <p:cNvCxnSpPr>
            <a:stCxn id="367" idx="0"/>
          </p:cNvCxnSpPr>
          <p:nvPr/>
        </p:nvCxnSpPr>
        <p:spPr>
          <a:xfrm rot="16200000" flipV="1">
            <a:off x="8397155" y="3464713"/>
            <a:ext cx="6897"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0" name="Straight Connector 369"/>
          <p:cNvCxnSpPr>
            <a:stCxn id="368" idx="0"/>
          </p:cNvCxnSpPr>
          <p:nvPr/>
        </p:nvCxnSpPr>
        <p:spPr>
          <a:xfrm rot="16200000" flipV="1">
            <a:off x="8168555" y="3693313"/>
            <a:ext cx="464097"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371" name="Rectangle 370"/>
          <p:cNvSpPr/>
          <p:nvPr/>
        </p:nvSpPr>
        <p:spPr>
          <a:xfrm rot="16200000" flipH="1">
            <a:off x="8847440" y="4732641"/>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200" kern="0" dirty="0">
                <a:solidFill>
                  <a:schemeClr val="bg1"/>
                </a:solidFill>
                <a:latin typeface="Calibri"/>
              </a:rPr>
              <a:t>H7</a:t>
            </a:r>
          </a:p>
        </p:txBody>
      </p:sp>
      <p:cxnSp>
        <p:nvCxnSpPr>
          <p:cNvPr id="372" name="Straight Connector 371"/>
          <p:cNvCxnSpPr>
            <a:stCxn id="371" idx="0"/>
          </p:cNvCxnSpPr>
          <p:nvPr/>
        </p:nvCxnSpPr>
        <p:spPr>
          <a:xfrm rot="16200000" flipH="1" flipV="1">
            <a:off x="8174389" y="4682852"/>
            <a:ext cx="452426"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373" name="Rectangle 372"/>
          <p:cNvSpPr/>
          <p:nvPr/>
        </p:nvSpPr>
        <p:spPr>
          <a:xfrm rot="16200000" flipH="1">
            <a:off x="8847440" y="5189841"/>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200" kern="0" dirty="0">
                <a:solidFill>
                  <a:schemeClr val="bg1"/>
                </a:solidFill>
                <a:latin typeface="Calibri"/>
              </a:rPr>
              <a:t>H8</a:t>
            </a:r>
          </a:p>
        </p:txBody>
      </p:sp>
      <p:sp>
        <p:nvSpPr>
          <p:cNvPr id="374" name="Rectangle 373"/>
          <p:cNvSpPr/>
          <p:nvPr/>
        </p:nvSpPr>
        <p:spPr>
          <a:xfrm rot="16200000" flipH="1">
            <a:off x="8847440" y="5647041"/>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200" kern="0" dirty="0">
                <a:solidFill>
                  <a:schemeClr val="bg1"/>
                </a:solidFill>
                <a:latin typeface="Calibri"/>
              </a:rPr>
              <a:t>H9</a:t>
            </a:r>
          </a:p>
        </p:txBody>
      </p:sp>
      <p:cxnSp>
        <p:nvCxnSpPr>
          <p:cNvPr id="375" name="Straight Connector 374"/>
          <p:cNvCxnSpPr>
            <a:stCxn id="373" idx="0"/>
          </p:cNvCxnSpPr>
          <p:nvPr/>
        </p:nvCxnSpPr>
        <p:spPr>
          <a:xfrm rot="16200000" flipV="1">
            <a:off x="8398215" y="4911452"/>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6" name="Straight Connector 375"/>
          <p:cNvCxnSpPr>
            <a:stCxn id="374" idx="0"/>
          </p:cNvCxnSpPr>
          <p:nvPr/>
        </p:nvCxnSpPr>
        <p:spPr>
          <a:xfrm rot="16200000" flipV="1">
            <a:off x="8169615" y="5140052"/>
            <a:ext cx="461974"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377" name="Rectangle 376"/>
          <p:cNvSpPr/>
          <p:nvPr/>
        </p:nvSpPr>
        <p:spPr>
          <a:xfrm rot="5400000">
            <a:off x="2760621" y="1837041"/>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200" kern="0" dirty="0">
                <a:solidFill>
                  <a:schemeClr val="bg1"/>
                </a:solidFill>
                <a:latin typeface="Calibri"/>
              </a:rPr>
              <a:t>H1</a:t>
            </a:r>
          </a:p>
        </p:txBody>
      </p:sp>
      <p:sp>
        <p:nvSpPr>
          <p:cNvPr id="378" name="Rectangle 377"/>
          <p:cNvSpPr/>
          <p:nvPr/>
        </p:nvSpPr>
        <p:spPr>
          <a:xfrm rot="5400000">
            <a:off x="2760621" y="2294241"/>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200" kern="0" dirty="0">
                <a:solidFill>
                  <a:schemeClr val="bg1"/>
                </a:solidFill>
                <a:latin typeface="Calibri"/>
              </a:rPr>
              <a:t>H2</a:t>
            </a:r>
          </a:p>
        </p:txBody>
      </p:sp>
      <p:sp>
        <p:nvSpPr>
          <p:cNvPr id="379" name="Rectangle 378"/>
          <p:cNvSpPr/>
          <p:nvPr/>
        </p:nvSpPr>
        <p:spPr>
          <a:xfrm rot="5400000">
            <a:off x="2760621" y="2751441"/>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200" kern="0" dirty="0">
                <a:solidFill>
                  <a:schemeClr val="bg1"/>
                </a:solidFill>
                <a:latin typeface="Calibri"/>
              </a:rPr>
              <a:t>H3</a:t>
            </a:r>
          </a:p>
        </p:txBody>
      </p:sp>
      <p:sp>
        <p:nvSpPr>
          <p:cNvPr id="380" name="Rectangle 379"/>
          <p:cNvSpPr/>
          <p:nvPr/>
        </p:nvSpPr>
        <p:spPr>
          <a:xfrm rot="5400000">
            <a:off x="2760621" y="3286964"/>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200" kern="0" dirty="0">
                <a:solidFill>
                  <a:schemeClr val="bg1"/>
                </a:solidFill>
                <a:latin typeface="Calibri"/>
              </a:rPr>
              <a:t>H4</a:t>
            </a:r>
          </a:p>
        </p:txBody>
      </p:sp>
      <p:sp>
        <p:nvSpPr>
          <p:cNvPr id="381" name="Rectangle 380"/>
          <p:cNvSpPr/>
          <p:nvPr/>
        </p:nvSpPr>
        <p:spPr>
          <a:xfrm rot="5400000">
            <a:off x="2760621" y="3744164"/>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200" kern="0" dirty="0">
                <a:solidFill>
                  <a:schemeClr val="bg1"/>
                </a:solidFill>
                <a:latin typeface="Calibri"/>
              </a:rPr>
              <a:t>H5</a:t>
            </a:r>
          </a:p>
        </p:txBody>
      </p:sp>
      <p:sp>
        <p:nvSpPr>
          <p:cNvPr id="382" name="Rectangle 381"/>
          <p:cNvSpPr/>
          <p:nvPr/>
        </p:nvSpPr>
        <p:spPr>
          <a:xfrm rot="5400000">
            <a:off x="2760621" y="4201364"/>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kern="0" dirty="0">
                <a:solidFill>
                  <a:schemeClr val="bg1"/>
                </a:solidFill>
                <a:latin typeface="Calibri"/>
              </a:rPr>
              <a:t>H6</a:t>
            </a:r>
          </a:p>
        </p:txBody>
      </p:sp>
      <p:sp>
        <p:nvSpPr>
          <p:cNvPr id="383" name="Rectangle 382"/>
          <p:cNvSpPr/>
          <p:nvPr/>
        </p:nvSpPr>
        <p:spPr>
          <a:xfrm rot="5400000">
            <a:off x="2760622" y="4732641"/>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200" kern="0" dirty="0">
                <a:solidFill>
                  <a:schemeClr val="bg1"/>
                </a:solidFill>
                <a:latin typeface="Calibri"/>
              </a:rPr>
              <a:t>H7</a:t>
            </a:r>
          </a:p>
        </p:txBody>
      </p:sp>
      <p:sp>
        <p:nvSpPr>
          <p:cNvPr id="384" name="Rectangle 383"/>
          <p:cNvSpPr/>
          <p:nvPr/>
        </p:nvSpPr>
        <p:spPr>
          <a:xfrm rot="5400000">
            <a:off x="2760622" y="5189841"/>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200" kern="0" dirty="0">
                <a:solidFill>
                  <a:schemeClr val="bg1"/>
                </a:solidFill>
                <a:latin typeface="Calibri"/>
              </a:rPr>
              <a:t>H8</a:t>
            </a:r>
          </a:p>
        </p:txBody>
      </p:sp>
      <p:sp>
        <p:nvSpPr>
          <p:cNvPr id="385" name="Rectangle 384"/>
          <p:cNvSpPr/>
          <p:nvPr/>
        </p:nvSpPr>
        <p:spPr>
          <a:xfrm rot="5400000">
            <a:off x="2760622" y="5647041"/>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200" kern="0" dirty="0">
                <a:solidFill>
                  <a:schemeClr val="bg1"/>
                </a:solidFill>
                <a:latin typeface="Calibri"/>
              </a:rPr>
              <a:t>H9</a:t>
            </a:r>
          </a:p>
        </p:txBody>
      </p:sp>
      <p:grpSp>
        <p:nvGrpSpPr>
          <p:cNvPr id="386" name="Group 385"/>
          <p:cNvGrpSpPr/>
          <p:nvPr/>
        </p:nvGrpSpPr>
        <p:grpSpPr>
          <a:xfrm>
            <a:off x="3133381" y="2018239"/>
            <a:ext cx="914401" cy="3810000"/>
            <a:chOff x="1609379" y="2018153"/>
            <a:chExt cx="914401" cy="3810000"/>
          </a:xfrm>
        </p:grpSpPr>
        <p:cxnSp>
          <p:nvCxnSpPr>
            <p:cNvPr id="387" name="Straight Connector 386"/>
            <p:cNvCxnSpPr>
              <a:stCxn id="377" idx="0"/>
            </p:cNvCxnSpPr>
            <p:nvPr/>
          </p:nvCxnSpPr>
          <p:spPr>
            <a:xfrm rot="5400000" flipV="1">
              <a:off x="1840366" y="1787166"/>
              <a:ext cx="452426"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8" name="Straight Connector 387"/>
            <p:cNvCxnSpPr>
              <a:stCxn id="378" idx="0"/>
            </p:cNvCxnSpPr>
            <p:nvPr/>
          </p:nvCxnSpPr>
          <p:spPr>
            <a:xfrm rot="5400000" flipH="1" flipV="1">
              <a:off x="2064192" y="2015766"/>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9" name="Straight Connector 388"/>
            <p:cNvCxnSpPr>
              <a:stCxn id="379" idx="0"/>
            </p:cNvCxnSpPr>
            <p:nvPr/>
          </p:nvCxnSpPr>
          <p:spPr>
            <a:xfrm rot="5400000" flipH="1" flipV="1">
              <a:off x="1835592" y="2244366"/>
              <a:ext cx="4619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0" name="Straight Connector 389"/>
            <p:cNvCxnSpPr>
              <a:stCxn id="380" idx="0"/>
            </p:cNvCxnSpPr>
            <p:nvPr/>
          </p:nvCxnSpPr>
          <p:spPr>
            <a:xfrm rot="5400000" flipV="1">
              <a:off x="1841427" y="3236027"/>
              <a:ext cx="450303"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1" name="Straight Connector 390"/>
            <p:cNvCxnSpPr>
              <a:stCxn id="381" idx="0"/>
            </p:cNvCxnSpPr>
            <p:nvPr/>
          </p:nvCxnSpPr>
          <p:spPr>
            <a:xfrm rot="5400000" flipH="1" flipV="1">
              <a:off x="2063130" y="3464627"/>
              <a:ext cx="6897"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2" name="Straight Connector 391"/>
            <p:cNvCxnSpPr>
              <a:stCxn id="382" idx="0"/>
            </p:cNvCxnSpPr>
            <p:nvPr/>
          </p:nvCxnSpPr>
          <p:spPr>
            <a:xfrm rot="5400000" flipH="1" flipV="1">
              <a:off x="1834530" y="3693227"/>
              <a:ext cx="464097"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3" name="Straight Connector 392"/>
            <p:cNvCxnSpPr>
              <a:stCxn id="383" idx="0"/>
            </p:cNvCxnSpPr>
            <p:nvPr/>
          </p:nvCxnSpPr>
          <p:spPr>
            <a:xfrm rot="5400000" flipV="1">
              <a:off x="1840367" y="4682766"/>
              <a:ext cx="452426"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4" name="Straight Connector 393"/>
            <p:cNvCxnSpPr>
              <a:stCxn id="384" idx="0"/>
            </p:cNvCxnSpPr>
            <p:nvPr/>
          </p:nvCxnSpPr>
          <p:spPr>
            <a:xfrm rot="5400000" flipH="1" flipV="1">
              <a:off x="2064193" y="4911366"/>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5" name="Straight Connector 394"/>
            <p:cNvCxnSpPr>
              <a:stCxn id="385" idx="0"/>
            </p:cNvCxnSpPr>
            <p:nvPr/>
          </p:nvCxnSpPr>
          <p:spPr>
            <a:xfrm rot="5400000" flipH="1" flipV="1">
              <a:off x="1835593" y="5139966"/>
              <a:ext cx="461974" cy="9144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3882280" y="2019996"/>
            <a:ext cx="4218132" cy="3810492"/>
            <a:chOff x="2358280" y="2019996"/>
            <a:chExt cx="4218132" cy="3810492"/>
          </a:xfrm>
        </p:grpSpPr>
        <p:cxnSp>
          <p:nvCxnSpPr>
            <p:cNvPr id="397" name="Straight Arrow Connector 396"/>
            <p:cNvCxnSpPr/>
            <p:nvPr/>
          </p:nvCxnSpPr>
          <p:spPr>
            <a:xfrm rot="16200000" flipH="1" flipV="1">
              <a:off x="5223062" y="1927859"/>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398" name="Straight Arrow Connector 397"/>
            <p:cNvCxnSpPr/>
            <p:nvPr/>
          </p:nvCxnSpPr>
          <p:spPr>
            <a:xfrm rot="16200000" flipH="1" flipV="1">
              <a:off x="4803962" y="2346959"/>
              <a:ext cx="15240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399" name="Straight Arrow Connector 398"/>
            <p:cNvCxnSpPr/>
            <p:nvPr/>
          </p:nvCxnSpPr>
          <p:spPr>
            <a:xfrm rot="16200000" flipV="1">
              <a:off x="5223062" y="2613659"/>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p:nvPr/>
          </p:nvCxnSpPr>
          <p:spPr>
            <a:xfrm rot="16200000" flipH="1" flipV="1">
              <a:off x="5489762" y="3032759"/>
              <a:ext cx="1524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401" name="Straight Arrow Connector 400"/>
            <p:cNvCxnSpPr/>
            <p:nvPr/>
          </p:nvCxnSpPr>
          <p:spPr>
            <a:xfrm rot="16200000" flipH="1" flipV="1">
              <a:off x="5070662" y="3451859"/>
              <a:ext cx="9906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402" name="Straight Arrow Connector 401"/>
            <p:cNvCxnSpPr>
              <a:stCxn id="438" idx="0"/>
            </p:cNvCxnSpPr>
            <p:nvPr/>
          </p:nvCxnSpPr>
          <p:spPr>
            <a:xfrm rot="16200000" flipV="1">
              <a:off x="4461278" y="3375444"/>
              <a:ext cx="21856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403" name="Straight Arrow Connector 402"/>
            <p:cNvCxnSpPr/>
            <p:nvPr/>
          </p:nvCxnSpPr>
          <p:spPr>
            <a:xfrm rot="16200000" flipV="1">
              <a:off x="4879816" y="3795107"/>
              <a:ext cx="1332439" cy="1819425"/>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404" name="Straight Arrow Connector 403"/>
            <p:cNvCxnSpPr>
              <a:stCxn id="438" idx="0"/>
            </p:cNvCxnSpPr>
            <p:nvPr/>
          </p:nvCxnSpPr>
          <p:spPr>
            <a:xfrm rot="16200000" flipV="1">
              <a:off x="5299478" y="4213644"/>
              <a:ext cx="5092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sp>
          <p:nvSpPr>
            <p:cNvPr id="405" name="Rectangle 404"/>
            <p:cNvSpPr/>
            <p:nvPr/>
          </p:nvSpPr>
          <p:spPr>
            <a:xfrm rot="16200000" flipH="1">
              <a:off x="5965803" y="3808991"/>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0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3477877"/>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0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6" y="3477877"/>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0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3570088"/>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0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3570088"/>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1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366230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1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366230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1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375451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1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4" y="375451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1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3846667"/>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1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6" y="3846667"/>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1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39388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1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39388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1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403109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1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403109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2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4123302"/>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2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4" y="4123302"/>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2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0" y="42173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2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4" y="42173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2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0" y="430959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2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3" y="4309591"/>
              <a:ext cx="92211" cy="72579"/>
            </a:xfrm>
            <a:prstGeom prst="rect">
              <a:avLst/>
            </a:prstGeom>
            <a:noFill/>
            <a:extLst>
              <a:ext uri="{909E8E84-426E-40dd-AFC4-6F175D3DCCD1}">
                <a14:hiddenFill xmlns="" xmlns:a14="http://schemas.microsoft.com/office/drawing/2010/main">
                  <a:solidFill>
                    <a:srgbClr val="FFFFFF"/>
                  </a:solidFill>
                </a14:hiddenFill>
              </a:ext>
            </a:extLst>
          </p:spPr>
        </p:pic>
        <p:sp>
          <p:nvSpPr>
            <p:cNvPr id="426" name="Rectangle 425"/>
            <p:cNvSpPr/>
            <p:nvPr/>
          </p:nvSpPr>
          <p:spPr>
            <a:xfrm rot="16200000" flipH="1">
              <a:off x="5957000" y="5219880"/>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2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3" y="4888766"/>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2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7" y="4888766"/>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2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3" y="4980977"/>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3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6" y="4980977"/>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3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2" y="507318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3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6" y="507318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3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2" y="516540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3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5" y="516540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3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3" y="5257556"/>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3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7" y="5257556"/>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3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3" y="5349768"/>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3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6" y="5349768"/>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3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2" y="5441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4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6" y="5441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4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2" y="553419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4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5" y="553419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4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1" y="5628268"/>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4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5" y="5628268"/>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4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1" y="57204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4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4" y="5720480"/>
              <a:ext cx="92211" cy="72579"/>
            </a:xfrm>
            <a:prstGeom prst="rect">
              <a:avLst/>
            </a:prstGeom>
            <a:noFill/>
            <a:extLst>
              <a:ext uri="{909E8E84-426E-40dd-AFC4-6F175D3DCCD1}">
                <a14:hiddenFill xmlns="" xmlns:a14="http://schemas.microsoft.com/office/drawing/2010/main">
                  <a:solidFill>
                    <a:srgbClr val="FFFFFF"/>
                  </a:solidFill>
                </a14:hiddenFill>
              </a:ext>
            </a:extLst>
          </p:spPr>
        </p:pic>
        <p:cxnSp>
          <p:nvCxnSpPr>
            <p:cNvPr id="447" name="Straight Arrow Connector 446"/>
            <p:cNvCxnSpPr/>
            <p:nvPr/>
          </p:nvCxnSpPr>
          <p:spPr>
            <a:xfrm rot="16200000" flipH="1" flipV="1">
              <a:off x="4384862" y="2766059"/>
              <a:ext cx="23622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sp>
          <p:nvSpPr>
            <p:cNvPr id="448" name="Rectangle 447"/>
            <p:cNvSpPr/>
            <p:nvPr/>
          </p:nvSpPr>
          <p:spPr>
            <a:xfrm rot="16200000" flipH="1">
              <a:off x="5965803" y="238759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4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205648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5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6" y="205648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5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214869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5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214869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5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2240906"/>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5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2240906"/>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5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2333117"/>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5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4" y="2333117"/>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5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242527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5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6" y="242527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5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251748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6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251748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6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2609696"/>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6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2609696"/>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6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2701908"/>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6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4" y="2701908"/>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6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0" y="279598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6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4" y="279598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6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0" y="2888197"/>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6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3" y="2888197"/>
              <a:ext cx="92211" cy="72579"/>
            </a:xfrm>
            <a:prstGeom prst="rect">
              <a:avLst/>
            </a:prstGeom>
            <a:noFill/>
            <a:extLst>
              <a:ext uri="{909E8E84-426E-40dd-AFC4-6F175D3DCCD1}">
                <a14:hiddenFill xmlns="" xmlns:a14="http://schemas.microsoft.com/office/drawing/2010/main">
                  <a:solidFill>
                    <a:srgbClr val="FFFFFF"/>
                  </a:solidFill>
                </a14:hiddenFill>
              </a:ext>
            </a:extLst>
          </p:spPr>
        </p:pic>
        <p:grpSp>
          <p:nvGrpSpPr>
            <p:cNvPr id="469" name="Group 468"/>
            <p:cNvGrpSpPr/>
            <p:nvPr/>
          </p:nvGrpSpPr>
          <p:grpSpPr>
            <a:xfrm>
              <a:off x="2447579" y="2514600"/>
              <a:ext cx="1859281" cy="2871458"/>
              <a:chOff x="2447578" y="2514514"/>
              <a:chExt cx="1859281" cy="2871458"/>
            </a:xfrm>
          </p:grpSpPr>
          <p:cxnSp>
            <p:nvCxnSpPr>
              <p:cNvPr id="549" name="Straight Arrow Connector 548"/>
              <p:cNvCxnSpPr/>
              <p:nvPr/>
            </p:nvCxnSpPr>
            <p:spPr>
              <a:xfrm rot="5400000" flipV="1">
                <a:off x="3034319" y="1927773"/>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550" name="Straight Arrow Connector 549"/>
              <p:cNvCxnSpPr/>
              <p:nvPr/>
            </p:nvCxnSpPr>
            <p:spPr>
              <a:xfrm rot="5400000" flipV="1">
                <a:off x="2615219" y="2346873"/>
                <a:ext cx="15240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551" name="Straight Arrow Connector 550"/>
              <p:cNvCxnSpPr/>
              <p:nvPr/>
            </p:nvCxnSpPr>
            <p:spPr>
              <a:xfrm rot="5400000" flipV="1">
                <a:off x="2196119" y="2765973"/>
                <a:ext cx="23622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552" name="Straight Arrow Connector 551"/>
              <p:cNvCxnSpPr/>
              <p:nvPr/>
            </p:nvCxnSpPr>
            <p:spPr>
              <a:xfrm rot="5400000" flipH="1" flipV="1">
                <a:off x="3034319" y="2613573"/>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553" name="Straight Arrow Connector 552"/>
              <p:cNvCxnSpPr/>
              <p:nvPr/>
            </p:nvCxnSpPr>
            <p:spPr>
              <a:xfrm rot="5400000" flipV="1">
                <a:off x="3301019" y="3032673"/>
                <a:ext cx="1524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554" name="Straight Arrow Connector 553"/>
              <p:cNvCxnSpPr/>
              <p:nvPr/>
            </p:nvCxnSpPr>
            <p:spPr>
              <a:xfrm rot="5400000" flipV="1">
                <a:off x="2881919" y="3451773"/>
                <a:ext cx="9906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555" name="Straight Arrow Connector 554"/>
              <p:cNvCxnSpPr>
                <a:stCxn id="498" idx="0"/>
              </p:cNvCxnSpPr>
              <p:nvPr/>
            </p:nvCxnSpPr>
            <p:spPr>
              <a:xfrm rot="5400000" flipH="1" flipV="1">
                <a:off x="2296245" y="3375358"/>
                <a:ext cx="21856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556" name="Straight Arrow Connector 555"/>
              <p:cNvCxnSpPr/>
              <p:nvPr/>
            </p:nvCxnSpPr>
            <p:spPr>
              <a:xfrm rot="5400000" flipH="1" flipV="1">
                <a:off x="2730927" y="3795021"/>
                <a:ext cx="1332439" cy="1819425"/>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557" name="Straight Arrow Connector 556"/>
              <p:cNvCxnSpPr>
                <a:stCxn id="498" idx="0"/>
              </p:cNvCxnSpPr>
              <p:nvPr/>
            </p:nvCxnSpPr>
            <p:spPr>
              <a:xfrm rot="5400000" flipH="1" flipV="1">
                <a:off x="3134445" y="4213558"/>
                <a:ext cx="5092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358280" y="2019996"/>
              <a:ext cx="251499" cy="3810492"/>
              <a:chOff x="2358279" y="2019910"/>
              <a:chExt cx="251499" cy="3810492"/>
            </a:xfrm>
          </p:grpSpPr>
          <p:grpSp>
            <p:nvGrpSpPr>
              <p:cNvPr id="483" name="Group 482"/>
              <p:cNvGrpSpPr/>
              <p:nvPr/>
            </p:nvGrpSpPr>
            <p:grpSpPr>
              <a:xfrm rot="5400000">
                <a:off x="1999169" y="2387511"/>
                <a:ext cx="978209" cy="243008"/>
                <a:chOff x="5220661" y="3675707"/>
                <a:chExt cx="978209" cy="243008"/>
              </a:xfrm>
            </p:grpSpPr>
            <p:sp>
              <p:nvSpPr>
                <p:cNvPr id="528" name="Rectangle 527"/>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52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3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3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3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3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3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3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3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3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3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3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4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4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4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4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4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4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4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4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4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484" name="Group 483"/>
              <p:cNvGrpSpPr/>
              <p:nvPr/>
            </p:nvGrpSpPr>
            <p:grpSpPr>
              <a:xfrm rot="5400000">
                <a:off x="1994599" y="3808905"/>
                <a:ext cx="978209" cy="243008"/>
                <a:chOff x="5220661" y="3680277"/>
                <a:chExt cx="978209" cy="243008"/>
              </a:xfrm>
            </p:grpSpPr>
            <p:sp>
              <p:nvSpPr>
                <p:cNvPr id="507" name="Rectangle 506"/>
                <p:cNvSpPr/>
                <p:nvPr/>
              </p:nvSpPr>
              <p:spPr>
                <a:xfrm>
                  <a:off x="5220661" y="368027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50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0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1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1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1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1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1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1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1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1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1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1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2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2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2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2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2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2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2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2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485" name="Group 484"/>
              <p:cNvGrpSpPr/>
              <p:nvPr/>
            </p:nvGrpSpPr>
            <p:grpSpPr>
              <a:xfrm rot="5400000">
                <a:off x="1990678" y="5219794"/>
                <a:ext cx="978209" cy="243008"/>
                <a:chOff x="5220661" y="3675707"/>
                <a:chExt cx="978209" cy="243008"/>
              </a:xfrm>
            </p:grpSpPr>
            <p:sp>
              <p:nvSpPr>
                <p:cNvPr id="486" name="Rectangle 485"/>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8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8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8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9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9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9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9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9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9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9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9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9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9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0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0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0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0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0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0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0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 xmlns:a14="http://schemas.microsoft.com/office/drawing/2010/main">
                      <a:solidFill>
                        <a:srgbClr val="FFFFFF"/>
                      </a:solidFill>
                    </a14:hiddenFill>
                  </a:ext>
                </a:extLst>
              </p:spPr>
            </p:pic>
          </p:grpSp>
        </p:grpSp>
        <p:sp>
          <p:nvSpPr>
            <p:cNvPr id="471" name="Cube 470"/>
            <p:cNvSpPr/>
            <p:nvPr/>
          </p:nvSpPr>
          <p:spPr>
            <a:xfrm rot="5400000" flipH="1">
              <a:off x="4207127" y="282940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flipH="1">
              <a:off x="4208668" y="2975732"/>
              <a:ext cx="401955" cy="5295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73" name="Rectangle 83"/>
            <p:cNvSpPr/>
            <p:nvPr/>
          </p:nvSpPr>
          <p:spPr>
            <a:xfrm rot="5400000">
              <a:off x="4412375" y="2632705"/>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74" name="Rectangle 83"/>
            <p:cNvSpPr/>
            <p:nvPr/>
          </p:nvSpPr>
          <p:spPr>
            <a:xfrm rot="5400000">
              <a:off x="4495241" y="3101823"/>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75" name="Cube 474"/>
            <p:cNvSpPr/>
            <p:nvPr/>
          </p:nvSpPr>
          <p:spPr>
            <a:xfrm rot="5400000" flipH="1">
              <a:off x="4203206" y="3692743"/>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flipH="1">
              <a:off x="4204747" y="3839067"/>
              <a:ext cx="401955" cy="5295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77" name="Rectangle 83"/>
            <p:cNvSpPr/>
            <p:nvPr/>
          </p:nvSpPr>
          <p:spPr>
            <a:xfrm rot="5400000">
              <a:off x="4408454" y="3496040"/>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78" name="Rectangle 83"/>
            <p:cNvSpPr/>
            <p:nvPr/>
          </p:nvSpPr>
          <p:spPr>
            <a:xfrm rot="5400000">
              <a:off x="4491320" y="3965158"/>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79" name="Cube 478"/>
            <p:cNvSpPr/>
            <p:nvPr/>
          </p:nvSpPr>
          <p:spPr>
            <a:xfrm rot="5400000" flipH="1">
              <a:off x="4190085" y="4569439"/>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flipH="1">
              <a:off x="4191626" y="4715763"/>
              <a:ext cx="401955" cy="5295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81" name="Rectangle 83"/>
            <p:cNvSpPr/>
            <p:nvPr/>
          </p:nvSpPr>
          <p:spPr>
            <a:xfrm rot="5400000">
              <a:off x="4395333" y="4372736"/>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82" name="Rectangle 83"/>
            <p:cNvSpPr/>
            <p:nvPr/>
          </p:nvSpPr>
          <p:spPr>
            <a:xfrm rot="5400000">
              <a:off x="4478199" y="4841854"/>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
        <p:nvSpPr>
          <p:cNvPr id="558" name="Rectangle 557"/>
          <p:cNvSpPr/>
          <p:nvPr/>
        </p:nvSpPr>
        <p:spPr>
          <a:xfrm>
            <a:off x="3874129" y="1809254"/>
            <a:ext cx="4235870" cy="4269324"/>
          </a:xfrm>
          <a:prstGeom prst="rect">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solidFill>
                <a:srgbClr val="000000"/>
              </a:solidFill>
            </a:endParaRPr>
          </a:p>
        </p:txBody>
      </p:sp>
      <p:sp>
        <p:nvSpPr>
          <p:cNvPr id="559" name="Rectangle 23"/>
          <p:cNvSpPr>
            <a:spLocks noChangeArrowheads="1"/>
          </p:cNvSpPr>
          <p:nvPr/>
        </p:nvSpPr>
        <p:spPr bwMode="auto">
          <a:xfrm>
            <a:off x="3822646" y="1801073"/>
            <a:ext cx="4419600" cy="419312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a:p>
        </p:txBody>
      </p:sp>
      <p:grpSp>
        <p:nvGrpSpPr>
          <p:cNvPr id="560" name="Group 32"/>
          <p:cNvGrpSpPr/>
          <p:nvPr/>
        </p:nvGrpSpPr>
        <p:grpSpPr>
          <a:xfrm>
            <a:off x="4148793" y="2649401"/>
            <a:ext cx="3604331" cy="2504835"/>
            <a:chOff x="1040728" y="3511051"/>
            <a:chExt cx="2777155" cy="1642242"/>
          </a:xfrm>
          <a:effectLst/>
        </p:grpSpPr>
        <p:sp>
          <p:nvSpPr>
            <p:cNvPr id="561" name="Freeform 560"/>
            <p:cNvSpPr/>
            <p:nvPr/>
          </p:nvSpPr>
          <p:spPr>
            <a:xfrm>
              <a:off x="1040728" y="3511051"/>
              <a:ext cx="1384147" cy="81837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tx1">
                  <a:lumMod val="65000"/>
                  <a:lumOff val="3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562" name="Freeform 561"/>
            <p:cNvSpPr/>
            <p:nvPr/>
          </p:nvSpPr>
          <p:spPr>
            <a:xfrm flipH="1" flipV="1">
              <a:off x="2411547" y="4311599"/>
              <a:ext cx="1384147" cy="81837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tx1">
                  <a:lumMod val="65000"/>
                  <a:lumOff val="3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563" name="Freeform 562"/>
            <p:cNvSpPr/>
            <p:nvPr/>
          </p:nvSpPr>
          <p:spPr>
            <a:xfrm flipH="1">
              <a:off x="2433736" y="3534367"/>
              <a:ext cx="1384147" cy="81837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tx1">
                  <a:lumMod val="65000"/>
                  <a:lumOff val="3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564" name="Freeform 563"/>
            <p:cNvSpPr/>
            <p:nvPr/>
          </p:nvSpPr>
          <p:spPr>
            <a:xfrm flipV="1">
              <a:off x="1062916" y="4334915"/>
              <a:ext cx="1384147" cy="81837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tx1">
                  <a:lumMod val="65000"/>
                  <a:lumOff val="3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565" name="Rectangle 564"/>
          <p:cNvSpPr/>
          <p:nvPr/>
        </p:nvSpPr>
        <p:spPr>
          <a:xfrm>
            <a:off x="2770985" y="1826675"/>
            <a:ext cx="373586" cy="871258"/>
          </a:xfrm>
          <a:prstGeom prst="rect">
            <a:avLst/>
          </a:prstGeom>
          <a:solidFill>
            <a:schemeClr val="bg1">
              <a:alpha val="62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solidFill>
                <a:srgbClr val="000000"/>
              </a:solidFill>
            </a:endParaRPr>
          </a:p>
        </p:txBody>
      </p:sp>
      <p:sp>
        <p:nvSpPr>
          <p:cNvPr id="566" name="Rectangle 565"/>
          <p:cNvSpPr/>
          <p:nvPr/>
        </p:nvSpPr>
        <p:spPr>
          <a:xfrm>
            <a:off x="2770985" y="3241142"/>
            <a:ext cx="373586" cy="1376126"/>
          </a:xfrm>
          <a:prstGeom prst="rect">
            <a:avLst/>
          </a:prstGeom>
          <a:solidFill>
            <a:schemeClr val="bg1">
              <a:alpha val="62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solidFill>
                <a:srgbClr val="000000"/>
              </a:solidFill>
            </a:endParaRPr>
          </a:p>
        </p:txBody>
      </p:sp>
      <p:grpSp>
        <p:nvGrpSpPr>
          <p:cNvPr id="567" name="Group 566"/>
          <p:cNvGrpSpPr/>
          <p:nvPr/>
        </p:nvGrpSpPr>
        <p:grpSpPr>
          <a:xfrm>
            <a:off x="1830129" y="2323302"/>
            <a:ext cx="821958" cy="1281913"/>
            <a:chOff x="306129" y="2323301"/>
            <a:chExt cx="821958" cy="1281913"/>
          </a:xfrm>
        </p:grpSpPr>
        <p:grpSp>
          <p:nvGrpSpPr>
            <p:cNvPr id="568" name="Group 567"/>
            <p:cNvGrpSpPr/>
            <p:nvPr/>
          </p:nvGrpSpPr>
          <p:grpSpPr>
            <a:xfrm>
              <a:off x="306129" y="2323301"/>
              <a:ext cx="821958" cy="1281913"/>
              <a:chOff x="-304800" y="2106301"/>
              <a:chExt cx="1501201" cy="2341253"/>
            </a:xfrm>
          </p:grpSpPr>
          <p:sp>
            <p:nvSpPr>
              <p:cNvPr id="583" name="Line 31"/>
              <p:cNvSpPr>
                <a:spLocks noChangeShapeType="1"/>
              </p:cNvSpPr>
              <p:nvPr/>
            </p:nvSpPr>
            <p:spPr bwMode="auto">
              <a:xfrm>
                <a:off x="1186393" y="2106301"/>
                <a:ext cx="0" cy="2341253"/>
              </a:xfrm>
              <a:prstGeom prst="line">
                <a:avLst/>
              </a:prstGeom>
              <a:noFill/>
              <a:ln w="25400">
                <a:solidFill>
                  <a:srgbClr val="000000"/>
                </a:solidFill>
                <a:round/>
                <a:headEnd/>
                <a:tailEnd/>
              </a:ln>
              <a:effectLst/>
            </p:spPr>
            <p:txBody>
              <a:bodyPr wrap="none" anchor="ctr">
                <a:prstTxWarp prst="textNoShape">
                  <a:avLst/>
                </a:prstTxWarp>
              </a:bodyPr>
              <a:lstStyle/>
              <a:p>
                <a:endParaRPr lang="en-US" sz="2400"/>
              </a:p>
            </p:txBody>
          </p:sp>
          <p:sp>
            <p:nvSpPr>
              <p:cNvPr id="584" name="Freeform 33"/>
              <p:cNvSpPr>
                <a:spLocks/>
              </p:cNvSpPr>
              <p:nvPr/>
            </p:nvSpPr>
            <p:spPr bwMode="auto">
              <a:xfrm>
                <a:off x="67989" y="2394379"/>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585" name="Line 34"/>
              <p:cNvSpPr>
                <a:spLocks noChangeShapeType="1"/>
              </p:cNvSpPr>
              <p:nvPr/>
            </p:nvSpPr>
            <p:spPr bwMode="auto">
              <a:xfrm>
                <a:off x="-304800" y="2118062"/>
                <a:ext cx="1498773" cy="0"/>
              </a:xfrm>
              <a:prstGeom prst="line">
                <a:avLst/>
              </a:prstGeom>
              <a:noFill/>
              <a:ln w="25400">
                <a:solidFill>
                  <a:srgbClr val="333333"/>
                </a:solidFill>
                <a:round/>
                <a:headEnd/>
                <a:tailEnd/>
              </a:ln>
              <a:effectLst/>
            </p:spPr>
            <p:txBody>
              <a:bodyPr wrap="none" anchor="ctr">
                <a:prstTxWarp prst="textNoShape">
                  <a:avLst/>
                </a:prstTxWarp>
              </a:bodyPr>
              <a:lstStyle/>
              <a:p>
                <a:endParaRPr lang="en-US" sz="2400"/>
              </a:p>
            </p:txBody>
          </p:sp>
          <p:sp>
            <p:nvSpPr>
              <p:cNvPr id="586" name="Freeform 35"/>
              <p:cNvSpPr>
                <a:spLocks/>
              </p:cNvSpPr>
              <p:nvPr/>
            </p:nvSpPr>
            <p:spPr bwMode="auto">
              <a:xfrm>
                <a:off x="67989" y="2653909"/>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587" name="Line 32"/>
              <p:cNvSpPr>
                <a:spLocks noChangeShapeType="1"/>
              </p:cNvSpPr>
              <p:nvPr/>
            </p:nvSpPr>
            <p:spPr bwMode="auto">
              <a:xfrm>
                <a:off x="-302372" y="4434840"/>
                <a:ext cx="1498773" cy="0"/>
              </a:xfrm>
              <a:prstGeom prst="line">
                <a:avLst/>
              </a:prstGeom>
              <a:noFill/>
              <a:ln w="25400">
                <a:solidFill>
                  <a:srgbClr val="333333"/>
                </a:solidFill>
                <a:round/>
                <a:headEnd/>
                <a:tailEnd/>
              </a:ln>
              <a:effectLst/>
            </p:spPr>
            <p:txBody>
              <a:bodyPr wrap="none" anchor="ctr">
                <a:prstTxWarp prst="textNoShape">
                  <a:avLst/>
                </a:prstTxWarp>
              </a:bodyPr>
              <a:lstStyle/>
              <a:p>
                <a:endParaRPr lang="en-US" sz="2400"/>
              </a:p>
            </p:txBody>
          </p:sp>
          <p:sp>
            <p:nvSpPr>
              <p:cNvPr id="588" name="Freeform 33"/>
              <p:cNvSpPr>
                <a:spLocks/>
              </p:cNvSpPr>
              <p:nvPr/>
            </p:nvSpPr>
            <p:spPr bwMode="auto">
              <a:xfrm>
                <a:off x="67988" y="2898228"/>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589" name="Freeform 35"/>
              <p:cNvSpPr>
                <a:spLocks/>
              </p:cNvSpPr>
              <p:nvPr/>
            </p:nvSpPr>
            <p:spPr bwMode="auto">
              <a:xfrm>
                <a:off x="67988" y="3157758"/>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590" name="Freeform 33"/>
              <p:cNvSpPr>
                <a:spLocks/>
              </p:cNvSpPr>
              <p:nvPr/>
            </p:nvSpPr>
            <p:spPr bwMode="auto">
              <a:xfrm>
                <a:off x="67988" y="3411136"/>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591" name="Freeform 35"/>
              <p:cNvSpPr>
                <a:spLocks/>
              </p:cNvSpPr>
              <p:nvPr/>
            </p:nvSpPr>
            <p:spPr bwMode="auto">
              <a:xfrm>
                <a:off x="67988" y="3670666"/>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592" name="Freeform 35"/>
              <p:cNvSpPr>
                <a:spLocks/>
              </p:cNvSpPr>
              <p:nvPr/>
            </p:nvSpPr>
            <p:spPr bwMode="auto">
              <a:xfrm>
                <a:off x="73667" y="3934647"/>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593" name="Freeform 33"/>
              <p:cNvSpPr>
                <a:spLocks/>
              </p:cNvSpPr>
              <p:nvPr/>
            </p:nvSpPr>
            <p:spPr bwMode="auto">
              <a:xfrm>
                <a:off x="73667" y="4188025"/>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grpSp>
        <p:sp>
          <p:nvSpPr>
            <p:cNvPr id="569" name="Rectangle 568"/>
            <p:cNvSpPr/>
            <p:nvPr/>
          </p:nvSpPr>
          <p:spPr>
            <a:xfrm rot="5400000">
              <a:off x="1001204" y="2363364"/>
              <a:ext cx="135976" cy="88173"/>
            </a:xfrm>
            <a:prstGeom prst="rect">
              <a:avLst/>
            </a:prstGeom>
            <a:gradFill>
              <a:gsLst>
                <a:gs pos="0">
                  <a:schemeClr val="accent6">
                    <a:lumMod val="30000"/>
                  </a:schemeClr>
                </a:gs>
                <a:gs pos="100000">
                  <a:schemeClr val="accent6"/>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0" name="Rectangle 569"/>
            <p:cNvSpPr/>
            <p:nvPr/>
          </p:nvSpPr>
          <p:spPr>
            <a:xfrm rot="5400000">
              <a:off x="913030" y="2363365"/>
              <a:ext cx="135976" cy="88173"/>
            </a:xfrm>
            <a:prstGeom prst="rect">
              <a:avLst/>
            </a:prstGeom>
            <a:gradFill>
              <a:gsLst>
                <a:gs pos="0">
                  <a:schemeClr val="accent6">
                    <a:lumMod val="30000"/>
                  </a:schemeClr>
                </a:gs>
                <a:gs pos="100000">
                  <a:schemeClr val="accent6"/>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1" name="Rectangle 570"/>
            <p:cNvSpPr/>
            <p:nvPr/>
          </p:nvSpPr>
          <p:spPr>
            <a:xfrm rot="5400000">
              <a:off x="822894" y="2363365"/>
              <a:ext cx="135976" cy="88173"/>
            </a:xfrm>
            <a:prstGeom prst="rect">
              <a:avLst/>
            </a:prstGeom>
            <a:gradFill>
              <a:gsLst>
                <a:gs pos="0">
                  <a:schemeClr val="accent6">
                    <a:lumMod val="30000"/>
                  </a:schemeClr>
                </a:gs>
                <a:gs pos="100000">
                  <a:schemeClr val="accent6"/>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2" name="Rectangle 571"/>
            <p:cNvSpPr/>
            <p:nvPr/>
          </p:nvSpPr>
          <p:spPr>
            <a:xfrm rot="5400000">
              <a:off x="734720" y="2363366"/>
              <a:ext cx="135976" cy="88173"/>
            </a:xfrm>
            <a:prstGeom prst="rect">
              <a:avLst/>
            </a:prstGeom>
            <a:gradFill>
              <a:gsLst>
                <a:gs pos="0">
                  <a:schemeClr val="accent6">
                    <a:lumMod val="30000"/>
                  </a:schemeClr>
                </a:gs>
                <a:gs pos="100000">
                  <a:schemeClr val="accent6"/>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3" name="Rectangle 572"/>
            <p:cNvSpPr/>
            <p:nvPr/>
          </p:nvSpPr>
          <p:spPr>
            <a:xfrm rot="5400000">
              <a:off x="999127" y="3063430"/>
              <a:ext cx="135976" cy="88173"/>
            </a:xfrm>
            <a:prstGeom prst="rect">
              <a:avLst/>
            </a:prstGeom>
            <a:gradFill>
              <a:gsLst>
                <a:gs pos="0">
                  <a:schemeClr val="accent3">
                    <a:lumMod val="50000"/>
                  </a:schemeClr>
                </a:gs>
                <a:gs pos="100000">
                  <a:schemeClr val="accent3"/>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4" name="Rectangle 573"/>
            <p:cNvSpPr/>
            <p:nvPr/>
          </p:nvSpPr>
          <p:spPr>
            <a:xfrm rot="5400000">
              <a:off x="907457" y="3063936"/>
              <a:ext cx="135976" cy="88173"/>
            </a:xfrm>
            <a:prstGeom prst="rect">
              <a:avLst/>
            </a:prstGeom>
            <a:gradFill>
              <a:gsLst>
                <a:gs pos="0">
                  <a:schemeClr val="accent3">
                    <a:lumMod val="50000"/>
                  </a:schemeClr>
                </a:gs>
                <a:gs pos="100000">
                  <a:schemeClr val="accent3"/>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5" name="Rectangle 574"/>
            <p:cNvSpPr/>
            <p:nvPr/>
          </p:nvSpPr>
          <p:spPr>
            <a:xfrm rot="5400000">
              <a:off x="558371" y="2363364"/>
              <a:ext cx="135976" cy="88173"/>
            </a:xfrm>
            <a:prstGeom prst="rect">
              <a:avLst/>
            </a:prstGeom>
            <a:gradFill>
              <a:gsLst>
                <a:gs pos="0">
                  <a:schemeClr val="accent4">
                    <a:lumMod val="50000"/>
                  </a:schemeClr>
                </a:gs>
                <a:gs pos="100000">
                  <a:schemeClr val="accent4"/>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6" name="Rectangle 575"/>
            <p:cNvSpPr/>
            <p:nvPr/>
          </p:nvSpPr>
          <p:spPr>
            <a:xfrm rot="5400000">
              <a:off x="646546" y="2364204"/>
              <a:ext cx="135976" cy="88173"/>
            </a:xfrm>
            <a:prstGeom prst="rect">
              <a:avLst/>
            </a:prstGeom>
            <a:gradFill>
              <a:gsLst>
                <a:gs pos="0">
                  <a:schemeClr val="accent4">
                    <a:lumMod val="50000"/>
                  </a:schemeClr>
                </a:gs>
                <a:gs pos="100000">
                  <a:schemeClr val="accent4"/>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7" name="Rectangle 576"/>
            <p:cNvSpPr/>
            <p:nvPr/>
          </p:nvSpPr>
          <p:spPr>
            <a:xfrm rot="5400000">
              <a:off x="995630" y="3346704"/>
              <a:ext cx="135976" cy="88173"/>
            </a:xfrm>
            <a:prstGeom prst="rect">
              <a:avLst/>
            </a:prstGeom>
            <a:gradFill>
              <a:gsLst>
                <a:gs pos="0">
                  <a:schemeClr val="accent6">
                    <a:lumMod val="50000"/>
                  </a:schemeClr>
                </a:gs>
                <a:gs pos="100000">
                  <a:srgbClr val="FFFF00"/>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8" name="Rectangle 577"/>
            <p:cNvSpPr/>
            <p:nvPr/>
          </p:nvSpPr>
          <p:spPr>
            <a:xfrm rot="5400000">
              <a:off x="907456" y="3346704"/>
              <a:ext cx="135976" cy="88173"/>
            </a:xfrm>
            <a:prstGeom prst="rect">
              <a:avLst/>
            </a:prstGeom>
            <a:gradFill>
              <a:gsLst>
                <a:gs pos="0">
                  <a:schemeClr val="accent6">
                    <a:lumMod val="50000"/>
                  </a:schemeClr>
                </a:gs>
                <a:gs pos="100000">
                  <a:srgbClr val="FFFF00"/>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9" name="Rectangle 578"/>
            <p:cNvSpPr/>
            <p:nvPr/>
          </p:nvSpPr>
          <p:spPr>
            <a:xfrm rot="5400000">
              <a:off x="815799" y="3346704"/>
              <a:ext cx="135976" cy="88173"/>
            </a:xfrm>
            <a:prstGeom prst="rect">
              <a:avLst/>
            </a:prstGeom>
            <a:gradFill>
              <a:gsLst>
                <a:gs pos="0">
                  <a:schemeClr val="accent6">
                    <a:lumMod val="50000"/>
                  </a:schemeClr>
                </a:gs>
                <a:gs pos="100000">
                  <a:srgbClr val="FFFF00"/>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80" name="Rectangle 579"/>
            <p:cNvSpPr/>
            <p:nvPr/>
          </p:nvSpPr>
          <p:spPr>
            <a:xfrm rot="5400000">
              <a:off x="727625" y="3346704"/>
              <a:ext cx="135976" cy="88173"/>
            </a:xfrm>
            <a:prstGeom prst="rect">
              <a:avLst/>
            </a:prstGeom>
            <a:gradFill>
              <a:gsLst>
                <a:gs pos="0">
                  <a:schemeClr val="accent6">
                    <a:lumMod val="50000"/>
                  </a:schemeClr>
                </a:gs>
                <a:gs pos="100000">
                  <a:srgbClr val="FFFF00"/>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81" name="Rectangle 580"/>
            <p:cNvSpPr/>
            <p:nvPr/>
          </p:nvSpPr>
          <p:spPr>
            <a:xfrm rot="5400000">
              <a:off x="638774" y="3346704"/>
              <a:ext cx="135976" cy="88173"/>
            </a:xfrm>
            <a:prstGeom prst="rect">
              <a:avLst/>
            </a:prstGeom>
            <a:gradFill>
              <a:gsLst>
                <a:gs pos="0">
                  <a:schemeClr val="accent6">
                    <a:lumMod val="50000"/>
                  </a:schemeClr>
                </a:gs>
                <a:gs pos="100000">
                  <a:srgbClr val="FFFF00"/>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82" name="Rectangle 581"/>
            <p:cNvSpPr/>
            <p:nvPr/>
          </p:nvSpPr>
          <p:spPr>
            <a:xfrm rot="5400000">
              <a:off x="550600" y="3346704"/>
              <a:ext cx="135976" cy="88173"/>
            </a:xfrm>
            <a:prstGeom prst="rect">
              <a:avLst/>
            </a:prstGeom>
            <a:gradFill>
              <a:gsLst>
                <a:gs pos="0">
                  <a:schemeClr val="accent6">
                    <a:lumMod val="50000"/>
                  </a:schemeClr>
                </a:gs>
                <a:gs pos="100000">
                  <a:srgbClr val="FFFF00"/>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594" name="Group 593"/>
          <p:cNvGrpSpPr/>
          <p:nvPr/>
        </p:nvGrpSpPr>
        <p:grpSpPr>
          <a:xfrm>
            <a:off x="3135517" y="2027977"/>
            <a:ext cx="5721790" cy="3355235"/>
            <a:chOff x="1611517" y="2027976"/>
            <a:chExt cx="5721790" cy="3355235"/>
          </a:xfrm>
        </p:grpSpPr>
        <p:sp>
          <p:nvSpPr>
            <p:cNvPr id="595" name="Freeform 594"/>
            <p:cNvSpPr/>
            <p:nvPr/>
          </p:nvSpPr>
          <p:spPr>
            <a:xfrm>
              <a:off x="1611517" y="2027976"/>
              <a:ext cx="5703683" cy="905347"/>
            </a:xfrm>
            <a:custGeom>
              <a:avLst/>
              <a:gdLst>
                <a:gd name="connsiteX0" fmla="*/ 0 w 5703683"/>
                <a:gd name="connsiteY0" fmla="*/ 905347 h 905347"/>
                <a:gd name="connsiteX1" fmla="*/ 1638677 w 5703683"/>
                <a:gd name="connsiteY1" fmla="*/ 416460 h 905347"/>
                <a:gd name="connsiteX2" fmla="*/ 3947311 w 5703683"/>
                <a:gd name="connsiteY2" fmla="*/ 651850 h 905347"/>
                <a:gd name="connsiteX3" fmla="*/ 5703683 w 5703683"/>
                <a:gd name="connsiteY3" fmla="*/ 0 h 905347"/>
              </a:gdLst>
              <a:ahLst/>
              <a:cxnLst>
                <a:cxn ang="0">
                  <a:pos x="connsiteX0" y="connsiteY0"/>
                </a:cxn>
                <a:cxn ang="0">
                  <a:pos x="connsiteX1" y="connsiteY1"/>
                </a:cxn>
                <a:cxn ang="0">
                  <a:pos x="connsiteX2" y="connsiteY2"/>
                </a:cxn>
                <a:cxn ang="0">
                  <a:pos x="connsiteX3" y="connsiteY3"/>
                </a:cxn>
              </a:cxnLst>
              <a:rect l="l" t="t" r="r" b="b"/>
              <a:pathLst>
                <a:path w="5703683" h="905347">
                  <a:moveTo>
                    <a:pt x="0" y="905347"/>
                  </a:moveTo>
                  <a:cubicBezTo>
                    <a:pt x="490396" y="682028"/>
                    <a:pt x="980792" y="458709"/>
                    <a:pt x="1638677" y="416460"/>
                  </a:cubicBezTo>
                  <a:cubicBezTo>
                    <a:pt x="2296562" y="374210"/>
                    <a:pt x="3269810" y="721260"/>
                    <a:pt x="3947311" y="651850"/>
                  </a:cubicBezTo>
                  <a:cubicBezTo>
                    <a:pt x="4624812" y="582440"/>
                    <a:pt x="5164247" y="291220"/>
                    <a:pt x="5703683" y="0"/>
                  </a:cubicBezTo>
                </a:path>
              </a:pathLst>
            </a:custGeom>
            <a:noFill/>
            <a:ln w="50800">
              <a:solidFill>
                <a:srgbClr val="0033CC"/>
              </a:solidFill>
              <a:prstDash val="dash"/>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6" name="Freeform 595"/>
            <p:cNvSpPr/>
            <p:nvPr/>
          </p:nvSpPr>
          <p:spPr>
            <a:xfrm>
              <a:off x="1623507" y="2847551"/>
              <a:ext cx="5685576" cy="2535660"/>
            </a:xfrm>
            <a:custGeom>
              <a:avLst/>
              <a:gdLst>
                <a:gd name="connsiteX0" fmla="*/ 0 w 5703683"/>
                <a:gd name="connsiteY0" fmla="*/ 905347 h 905347"/>
                <a:gd name="connsiteX1" fmla="*/ 1638677 w 5703683"/>
                <a:gd name="connsiteY1" fmla="*/ 416460 h 905347"/>
                <a:gd name="connsiteX2" fmla="*/ 3947311 w 5703683"/>
                <a:gd name="connsiteY2" fmla="*/ 651850 h 905347"/>
                <a:gd name="connsiteX3" fmla="*/ 5703683 w 5703683"/>
                <a:gd name="connsiteY3" fmla="*/ 0 h 905347"/>
                <a:gd name="connsiteX0" fmla="*/ 0 w 5703683"/>
                <a:gd name="connsiteY0" fmla="*/ 905347 h 905347"/>
                <a:gd name="connsiteX1" fmla="*/ 1457608 w 5703683"/>
                <a:gd name="connsiteY1" fmla="*/ 461727 h 905347"/>
                <a:gd name="connsiteX2" fmla="*/ 3947311 w 5703683"/>
                <a:gd name="connsiteY2" fmla="*/ 651850 h 905347"/>
                <a:gd name="connsiteX3" fmla="*/ 5703683 w 5703683"/>
                <a:gd name="connsiteY3" fmla="*/ 0 h 905347"/>
                <a:gd name="connsiteX0" fmla="*/ 0 w 5703683"/>
                <a:gd name="connsiteY0" fmla="*/ 905347 h 1850177"/>
                <a:gd name="connsiteX1" fmla="*/ 1457608 w 5703683"/>
                <a:gd name="connsiteY1" fmla="*/ 461727 h 1850177"/>
                <a:gd name="connsiteX2" fmla="*/ 4119327 w 5703683"/>
                <a:gd name="connsiteY2" fmla="*/ 1846907 h 1850177"/>
                <a:gd name="connsiteX3" fmla="*/ 5703683 w 5703683"/>
                <a:gd name="connsiteY3" fmla="*/ 0 h 1850177"/>
                <a:gd name="connsiteX0" fmla="*/ 0 w 5685576"/>
                <a:gd name="connsiteY0" fmla="*/ 480764 h 2519073"/>
                <a:gd name="connsiteX1" fmla="*/ 1457608 w 5685576"/>
                <a:gd name="connsiteY1" fmla="*/ 37144 h 2519073"/>
                <a:gd name="connsiteX2" fmla="*/ 4119327 w 5685576"/>
                <a:gd name="connsiteY2" fmla="*/ 1422324 h 2519073"/>
                <a:gd name="connsiteX3" fmla="*/ 5685576 w 5685576"/>
                <a:gd name="connsiteY3" fmla="*/ 2463472 h 2519073"/>
                <a:gd name="connsiteX0" fmla="*/ 0 w 5685576"/>
                <a:gd name="connsiteY0" fmla="*/ 567479 h 3024924"/>
                <a:gd name="connsiteX1" fmla="*/ 1457608 w 5685576"/>
                <a:gd name="connsiteY1" fmla="*/ 123859 h 3024924"/>
                <a:gd name="connsiteX2" fmla="*/ 3259247 w 5685576"/>
                <a:gd name="connsiteY2" fmla="*/ 2858005 h 3024924"/>
                <a:gd name="connsiteX3" fmla="*/ 5685576 w 5685576"/>
                <a:gd name="connsiteY3" fmla="*/ 2550187 h 3024924"/>
                <a:gd name="connsiteX0" fmla="*/ 0 w 5685576"/>
                <a:gd name="connsiteY0" fmla="*/ 282401 h 2713327"/>
                <a:gd name="connsiteX1" fmla="*/ 1846907 w 5685576"/>
                <a:gd name="connsiteY1" fmla="*/ 200919 h 2713327"/>
                <a:gd name="connsiteX2" fmla="*/ 3259247 w 5685576"/>
                <a:gd name="connsiteY2" fmla="*/ 2572927 h 2713327"/>
                <a:gd name="connsiteX3" fmla="*/ 5685576 w 5685576"/>
                <a:gd name="connsiteY3" fmla="*/ 2265109 h 2713327"/>
                <a:gd name="connsiteX0" fmla="*/ 0 w 5685576"/>
                <a:gd name="connsiteY0" fmla="*/ 225344 h 2649653"/>
                <a:gd name="connsiteX1" fmla="*/ 1819746 w 5685576"/>
                <a:gd name="connsiteY1" fmla="*/ 234397 h 2649653"/>
                <a:gd name="connsiteX2" fmla="*/ 3259247 w 5685576"/>
                <a:gd name="connsiteY2" fmla="*/ 2515870 h 2649653"/>
                <a:gd name="connsiteX3" fmla="*/ 5685576 w 5685576"/>
                <a:gd name="connsiteY3" fmla="*/ 2208052 h 2649653"/>
                <a:gd name="connsiteX0" fmla="*/ 0 w 5685576"/>
                <a:gd name="connsiteY0" fmla="*/ 368203 h 2792512"/>
                <a:gd name="connsiteX1" fmla="*/ 1819746 w 5685576"/>
                <a:gd name="connsiteY1" fmla="*/ 377256 h 2792512"/>
                <a:gd name="connsiteX2" fmla="*/ 3259247 w 5685576"/>
                <a:gd name="connsiteY2" fmla="*/ 2658729 h 2792512"/>
                <a:gd name="connsiteX3" fmla="*/ 5685576 w 5685576"/>
                <a:gd name="connsiteY3" fmla="*/ 2350911 h 2792512"/>
                <a:gd name="connsiteX0" fmla="*/ 0 w 5685576"/>
                <a:gd name="connsiteY0" fmla="*/ 368203 h 2959225"/>
                <a:gd name="connsiteX1" fmla="*/ 1819746 w 5685576"/>
                <a:gd name="connsiteY1" fmla="*/ 377256 h 2959225"/>
                <a:gd name="connsiteX2" fmla="*/ 3259247 w 5685576"/>
                <a:gd name="connsiteY2" fmla="*/ 2658729 h 2959225"/>
                <a:gd name="connsiteX3" fmla="*/ 5685576 w 5685576"/>
                <a:gd name="connsiteY3" fmla="*/ 2744186 h 2959225"/>
                <a:gd name="connsiteX0" fmla="*/ 0 w 5685576"/>
                <a:gd name="connsiteY0" fmla="*/ 368203 h 2851073"/>
                <a:gd name="connsiteX1" fmla="*/ 1819746 w 5685576"/>
                <a:gd name="connsiteY1" fmla="*/ 377256 h 2851073"/>
                <a:gd name="connsiteX2" fmla="*/ 3259247 w 5685576"/>
                <a:gd name="connsiteY2" fmla="*/ 2658729 h 2851073"/>
                <a:gd name="connsiteX3" fmla="*/ 5685576 w 5685576"/>
                <a:gd name="connsiteY3" fmla="*/ 2744186 h 2851073"/>
                <a:gd name="connsiteX0" fmla="*/ 0 w 5685576"/>
                <a:gd name="connsiteY0" fmla="*/ 211946 h 2589264"/>
                <a:gd name="connsiteX1" fmla="*/ 1819746 w 5685576"/>
                <a:gd name="connsiteY1" fmla="*/ 220999 h 2589264"/>
                <a:gd name="connsiteX2" fmla="*/ 3114392 w 5685576"/>
                <a:gd name="connsiteY2" fmla="*/ 2305835 h 2589264"/>
                <a:gd name="connsiteX3" fmla="*/ 5685576 w 5685576"/>
                <a:gd name="connsiteY3" fmla="*/ 2587929 h 2589264"/>
                <a:gd name="connsiteX0" fmla="*/ 0 w 5685576"/>
                <a:gd name="connsiteY0" fmla="*/ 211946 h 2591669"/>
                <a:gd name="connsiteX1" fmla="*/ 1819746 w 5685576"/>
                <a:gd name="connsiteY1" fmla="*/ 220999 h 2591669"/>
                <a:gd name="connsiteX2" fmla="*/ 3114392 w 5685576"/>
                <a:gd name="connsiteY2" fmla="*/ 2305835 h 2591669"/>
                <a:gd name="connsiteX3" fmla="*/ 5685576 w 5685576"/>
                <a:gd name="connsiteY3" fmla="*/ 2587929 h 2591669"/>
                <a:gd name="connsiteX0" fmla="*/ 0 w 5685576"/>
                <a:gd name="connsiteY0" fmla="*/ 211946 h 2596828"/>
                <a:gd name="connsiteX1" fmla="*/ 1819746 w 5685576"/>
                <a:gd name="connsiteY1" fmla="*/ 220999 h 2596828"/>
                <a:gd name="connsiteX2" fmla="*/ 3114392 w 5685576"/>
                <a:gd name="connsiteY2" fmla="*/ 2305835 h 2596828"/>
                <a:gd name="connsiteX3" fmla="*/ 5685576 w 5685576"/>
                <a:gd name="connsiteY3" fmla="*/ 2587929 h 2596828"/>
                <a:gd name="connsiteX0" fmla="*/ 0 w 5685576"/>
                <a:gd name="connsiteY0" fmla="*/ 201983 h 2578529"/>
                <a:gd name="connsiteX1" fmla="*/ 1855960 w 5685576"/>
                <a:gd name="connsiteY1" fmla="*/ 228912 h 2578529"/>
                <a:gd name="connsiteX2" fmla="*/ 3114392 w 5685576"/>
                <a:gd name="connsiteY2" fmla="*/ 2295872 h 2578529"/>
                <a:gd name="connsiteX3" fmla="*/ 5685576 w 5685576"/>
                <a:gd name="connsiteY3" fmla="*/ 2577966 h 2578529"/>
                <a:gd name="connsiteX0" fmla="*/ 0 w 5685576"/>
                <a:gd name="connsiteY0" fmla="*/ 286934 h 2663481"/>
                <a:gd name="connsiteX1" fmla="*/ 1855960 w 5685576"/>
                <a:gd name="connsiteY1" fmla="*/ 313863 h 2663481"/>
                <a:gd name="connsiteX2" fmla="*/ 3114392 w 5685576"/>
                <a:gd name="connsiteY2" fmla="*/ 2380823 h 2663481"/>
                <a:gd name="connsiteX3" fmla="*/ 5685576 w 5685576"/>
                <a:gd name="connsiteY3" fmla="*/ 2662917 h 2663481"/>
                <a:gd name="connsiteX0" fmla="*/ 0 w 5685576"/>
                <a:gd name="connsiteY0" fmla="*/ 245625 h 2622172"/>
                <a:gd name="connsiteX1" fmla="*/ 1855960 w 5685576"/>
                <a:gd name="connsiteY1" fmla="*/ 272554 h 2622172"/>
                <a:gd name="connsiteX2" fmla="*/ 3114392 w 5685576"/>
                <a:gd name="connsiteY2" fmla="*/ 2339514 h 2622172"/>
                <a:gd name="connsiteX3" fmla="*/ 5685576 w 5685576"/>
                <a:gd name="connsiteY3" fmla="*/ 2621608 h 2622172"/>
                <a:gd name="connsiteX0" fmla="*/ 0 w 5685576"/>
                <a:gd name="connsiteY0" fmla="*/ 200214 h 2576198"/>
                <a:gd name="connsiteX1" fmla="*/ 1855960 w 5685576"/>
                <a:gd name="connsiteY1" fmla="*/ 227143 h 2576198"/>
                <a:gd name="connsiteX2" fmla="*/ 3268301 w 5685576"/>
                <a:gd name="connsiteY2" fmla="*/ 2267290 h 2576198"/>
                <a:gd name="connsiteX3" fmla="*/ 5685576 w 5685576"/>
                <a:gd name="connsiteY3" fmla="*/ 2576197 h 2576198"/>
                <a:gd name="connsiteX0" fmla="*/ 0 w 5685576"/>
                <a:gd name="connsiteY0" fmla="*/ 85675 h 2461658"/>
                <a:gd name="connsiteX1" fmla="*/ 1982709 w 5685576"/>
                <a:gd name="connsiteY1" fmla="*/ 452251 h 2461658"/>
                <a:gd name="connsiteX2" fmla="*/ 3268301 w 5685576"/>
                <a:gd name="connsiteY2" fmla="*/ 2152751 h 2461658"/>
                <a:gd name="connsiteX3" fmla="*/ 5685576 w 5685576"/>
                <a:gd name="connsiteY3" fmla="*/ 2461658 h 2461658"/>
                <a:gd name="connsiteX0" fmla="*/ 0 w 5685576"/>
                <a:gd name="connsiteY0" fmla="*/ 127357 h 2503340"/>
                <a:gd name="connsiteX1" fmla="*/ 1982709 w 5685576"/>
                <a:gd name="connsiteY1" fmla="*/ 493933 h 2503340"/>
                <a:gd name="connsiteX2" fmla="*/ 3268301 w 5685576"/>
                <a:gd name="connsiteY2" fmla="*/ 2194433 h 2503340"/>
                <a:gd name="connsiteX3" fmla="*/ 5685576 w 5685576"/>
                <a:gd name="connsiteY3" fmla="*/ 2503340 h 2503340"/>
              </a:gdLst>
              <a:ahLst/>
              <a:cxnLst>
                <a:cxn ang="0">
                  <a:pos x="connsiteX0" y="connsiteY0"/>
                </a:cxn>
                <a:cxn ang="0">
                  <a:pos x="connsiteX1" y="connsiteY1"/>
                </a:cxn>
                <a:cxn ang="0">
                  <a:pos x="connsiteX2" y="connsiteY2"/>
                </a:cxn>
                <a:cxn ang="0">
                  <a:pos x="connsiteX3" y="connsiteY3"/>
                </a:cxn>
              </a:cxnLst>
              <a:rect l="l" t="t" r="r" b="b"/>
              <a:pathLst>
                <a:path w="5685576" h="2503340">
                  <a:moveTo>
                    <a:pt x="0" y="127357"/>
                  </a:moveTo>
                  <a:cubicBezTo>
                    <a:pt x="490396" y="-95962"/>
                    <a:pt x="1419885" y="-56156"/>
                    <a:pt x="1982709" y="493933"/>
                  </a:cubicBezTo>
                  <a:cubicBezTo>
                    <a:pt x="2545533" y="1044022"/>
                    <a:pt x="2651157" y="1859532"/>
                    <a:pt x="3268301" y="2194433"/>
                  </a:cubicBezTo>
                  <a:cubicBezTo>
                    <a:pt x="3885445" y="2529334"/>
                    <a:pt x="5046551" y="2472790"/>
                    <a:pt x="5685576" y="2503340"/>
                  </a:cubicBezTo>
                </a:path>
              </a:pathLst>
            </a:custGeom>
            <a:noFill/>
            <a:ln w="50800">
              <a:solidFill>
                <a:srgbClr val="0033CC"/>
              </a:solidFill>
              <a:prstDash val="dash"/>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7" name="Freeform 596"/>
            <p:cNvSpPr/>
            <p:nvPr/>
          </p:nvSpPr>
          <p:spPr>
            <a:xfrm>
              <a:off x="1629624" y="2618263"/>
              <a:ext cx="5703683" cy="1763614"/>
            </a:xfrm>
            <a:custGeom>
              <a:avLst/>
              <a:gdLst>
                <a:gd name="connsiteX0" fmla="*/ 0 w 5703683"/>
                <a:gd name="connsiteY0" fmla="*/ 318010 h 1757511"/>
                <a:gd name="connsiteX1" fmla="*/ 688063 w 5703683"/>
                <a:gd name="connsiteY1" fmla="*/ 37353 h 1757511"/>
                <a:gd name="connsiteX2" fmla="*/ 1385180 w 5703683"/>
                <a:gd name="connsiteY2" fmla="*/ 46406 h 1757511"/>
                <a:gd name="connsiteX3" fmla="*/ 2806574 w 5703683"/>
                <a:gd name="connsiteY3" fmla="*/ 435705 h 1757511"/>
                <a:gd name="connsiteX4" fmla="*/ 3974471 w 5703683"/>
                <a:gd name="connsiteY4" fmla="*/ 1187143 h 1757511"/>
                <a:gd name="connsiteX5" fmla="*/ 4970352 w 5703683"/>
                <a:gd name="connsiteY5" fmla="*/ 1413480 h 1757511"/>
                <a:gd name="connsiteX6" fmla="*/ 5703683 w 5703683"/>
                <a:gd name="connsiteY6" fmla="*/ 1757511 h 1757511"/>
                <a:gd name="connsiteX0" fmla="*/ 0 w 5703683"/>
                <a:gd name="connsiteY0" fmla="*/ 318010 h 1757511"/>
                <a:gd name="connsiteX1" fmla="*/ 688063 w 5703683"/>
                <a:gd name="connsiteY1" fmla="*/ 37353 h 1757511"/>
                <a:gd name="connsiteX2" fmla="*/ 1385180 w 5703683"/>
                <a:gd name="connsiteY2" fmla="*/ 46406 h 1757511"/>
                <a:gd name="connsiteX3" fmla="*/ 2806574 w 5703683"/>
                <a:gd name="connsiteY3" fmla="*/ 435705 h 1757511"/>
                <a:gd name="connsiteX4" fmla="*/ 3938257 w 5703683"/>
                <a:gd name="connsiteY4" fmla="*/ 987967 h 1757511"/>
                <a:gd name="connsiteX5" fmla="*/ 4970352 w 5703683"/>
                <a:gd name="connsiteY5" fmla="*/ 1413480 h 1757511"/>
                <a:gd name="connsiteX6" fmla="*/ 5703683 w 5703683"/>
                <a:gd name="connsiteY6" fmla="*/ 1757511 h 1757511"/>
                <a:gd name="connsiteX0" fmla="*/ 0 w 5703683"/>
                <a:gd name="connsiteY0" fmla="*/ 318010 h 1757511"/>
                <a:gd name="connsiteX1" fmla="*/ 688063 w 5703683"/>
                <a:gd name="connsiteY1" fmla="*/ 37353 h 1757511"/>
                <a:gd name="connsiteX2" fmla="*/ 1385180 w 5703683"/>
                <a:gd name="connsiteY2" fmla="*/ 46406 h 1757511"/>
                <a:gd name="connsiteX3" fmla="*/ 2806574 w 5703683"/>
                <a:gd name="connsiteY3" fmla="*/ 435705 h 1757511"/>
                <a:gd name="connsiteX4" fmla="*/ 4970352 w 5703683"/>
                <a:gd name="connsiteY4" fmla="*/ 1413480 h 1757511"/>
                <a:gd name="connsiteX5" fmla="*/ 5703683 w 5703683"/>
                <a:gd name="connsiteY5" fmla="*/ 1757511 h 1757511"/>
                <a:gd name="connsiteX0" fmla="*/ 0 w 5703683"/>
                <a:gd name="connsiteY0" fmla="*/ 317439 h 1756940"/>
                <a:gd name="connsiteX1" fmla="*/ 688063 w 5703683"/>
                <a:gd name="connsiteY1" fmla="*/ 36782 h 1756940"/>
                <a:gd name="connsiteX2" fmla="*/ 1385180 w 5703683"/>
                <a:gd name="connsiteY2" fmla="*/ 45835 h 1756940"/>
                <a:gd name="connsiteX3" fmla="*/ 3213980 w 5703683"/>
                <a:gd name="connsiteY3" fmla="*/ 426081 h 1756940"/>
                <a:gd name="connsiteX4" fmla="*/ 4970352 w 5703683"/>
                <a:gd name="connsiteY4" fmla="*/ 1412909 h 1756940"/>
                <a:gd name="connsiteX5" fmla="*/ 5703683 w 5703683"/>
                <a:gd name="connsiteY5" fmla="*/ 1756940 h 1756940"/>
                <a:gd name="connsiteX0" fmla="*/ 0 w 5703683"/>
                <a:gd name="connsiteY0" fmla="*/ 300808 h 1740309"/>
                <a:gd name="connsiteX1" fmla="*/ 688063 w 5703683"/>
                <a:gd name="connsiteY1" fmla="*/ 20151 h 1740309"/>
                <a:gd name="connsiteX2" fmla="*/ 1883121 w 5703683"/>
                <a:gd name="connsiteY2" fmla="*/ 65418 h 1740309"/>
                <a:gd name="connsiteX3" fmla="*/ 3213980 w 5703683"/>
                <a:gd name="connsiteY3" fmla="*/ 409450 h 1740309"/>
                <a:gd name="connsiteX4" fmla="*/ 4970352 w 5703683"/>
                <a:gd name="connsiteY4" fmla="*/ 1396278 h 1740309"/>
                <a:gd name="connsiteX5" fmla="*/ 5703683 w 5703683"/>
                <a:gd name="connsiteY5" fmla="*/ 1740309 h 1740309"/>
                <a:gd name="connsiteX0" fmla="*/ 0 w 5703683"/>
                <a:gd name="connsiteY0" fmla="*/ 310711 h 1750212"/>
                <a:gd name="connsiteX1" fmla="*/ 688063 w 5703683"/>
                <a:gd name="connsiteY1" fmla="*/ 30054 h 1750212"/>
                <a:gd name="connsiteX2" fmla="*/ 1883121 w 5703683"/>
                <a:gd name="connsiteY2" fmla="*/ 75321 h 1750212"/>
                <a:gd name="connsiteX3" fmla="*/ 3503691 w 5703683"/>
                <a:gd name="connsiteY3" fmla="*/ 627583 h 1750212"/>
                <a:gd name="connsiteX4" fmla="*/ 4970352 w 5703683"/>
                <a:gd name="connsiteY4" fmla="*/ 1406181 h 1750212"/>
                <a:gd name="connsiteX5" fmla="*/ 5703683 w 5703683"/>
                <a:gd name="connsiteY5" fmla="*/ 1750212 h 1750212"/>
                <a:gd name="connsiteX0" fmla="*/ 0 w 5703683"/>
                <a:gd name="connsiteY0" fmla="*/ 310711 h 1750212"/>
                <a:gd name="connsiteX1" fmla="*/ 688063 w 5703683"/>
                <a:gd name="connsiteY1" fmla="*/ 30054 h 1750212"/>
                <a:gd name="connsiteX2" fmla="*/ 1883121 w 5703683"/>
                <a:gd name="connsiteY2" fmla="*/ 75321 h 1750212"/>
                <a:gd name="connsiteX3" fmla="*/ 3503691 w 5703683"/>
                <a:gd name="connsiteY3" fmla="*/ 627583 h 1750212"/>
                <a:gd name="connsiteX4" fmla="*/ 4970352 w 5703683"/>
                <a:gd name="connsiteY4" fmla="*/ 1406181 h 1750212"/>
                <a:gd name="connsiteX5" fmla="*/ 5703683 w 5703683"/>
                <a:gd name="connsiteY5" fmla="*/ 1750212 h 1750212"/>
                <a:gd name="connsiteX0" fmla="*/ 0 w 5703683"/>
                <a:gd name="connsiteY0" fmla="*/ 310711 h 1750212"/>
                <a:gd name="connsiteX1" fmla="*/ 688063 w 5703683"/>
                <a:gd name="connsiteY1" fmla="*/ 30054 h 1750212"/>
                <a:gd name="connsiteX2" fmla="*/ 1883121 w 5703683"/>
                <a:gd name="connsiteY2" fmla="*/ 75321 h 1750212"/>
                <a:gd name="connsiteX3" fmla="*/ 3503691 w 5703683"/>
                <a:gd name="connsiteY3" fmla="*/ 627583 h 1750212"/>
                <a:gd name="connsiteX4" fmla="*/ 4970352 w 5703683"/>
                <a:gd name="connsiteY4" fmla="*/ 1406181 h 1750212"/>
                <a:gd name="connsiteX5" fmla="*/ 5703683 w 5703683"/>
                <a:gd name="connsiteY5" fmla="*/ 1750212 h 1750212"/>
                <a:gd name="connsiteX0" fmla="*/ 0 w 5703683"/>
                <a:gd name="connsiteY0" fmla="*/ 310711 h 1750212"/>
                <a:gd name="connsiteX1" fmla="*/ 688063 w 5703683"/>
                <a:gd name="connsiteY1" fmla="*/ 30054 h 1750212"/>
                <a:gd name="connsiteX2" fmla="*/ 1883121 w 5703683"/>
                <a:gd name="connsiteY2" fmla="*/ 75321 h 1750212"/>
                <a:gd name="connsiteX3" fmla="*/ 3503691 w 5703683"/>
                <a:gd name="connsiteY3" fmla="*/ 627583 h 1750212"/>
                <a:gd name="connsiteX4" fmla="*/ 5703683 w 5703683"/>
                <a:gd name="connsiteY4" fmla="*/ 1750212 h 1750212"/>
                <a:gd name="connsiteX0" fmla="*/ 0 w 5703683"/>
                <a:gd name="connsiteY0" fmla="*/ 336666 h 1776167"/>
                <a:gd name="connsiteX1" fmla="*/ 1041148 w 5703683"/>
                <a:gd name="connsiteY1" fmla="*/ 19795 h 1776167"/>
                <a:gd name="connsiteX2" fmla="*/ 1883121 w 5703683"/>
                <a:gd name="connsiteY2" fmla="*/ 101276 h 1776167"/>
                <a:gd name="connsiteX3" fmla="*/ 3503691 w 5703683"/>
                <a:gd name="connsiteY3" fmla="*/ 653538 h 1776167"/>
                <a:gd name="connsiteX4" fmla="*/ 5703683 w 5703683"/>
                <a:gd name="connsiteY4" fmla="*/ 1776167 h 1776167"/>
                <a:gd name="connsiteX0" fmla="*/ 0 w 5703683"/>
                <a:gd name="connsiteY0" fmla="*/ 320154 h 1759655"/>
                <a:gd name="connsiteX1" fmla="*/ 1041148 w 5703683"/>
                <a:gd name="connsiteY1" fmla="*/ 3283 h 1759655"/>
                <a:gd name="connsiteX2" fmla="*/ 2372008 w 5703683"/>
                <a:gd name="connsiteY2" fmla="*/ 184352 h 1759655"/>
                <a:gd name="connsiteX3" fmla="*/ 3503691 w 5703683"/>
                <a:gd name="connsiteY3" fmla="*/ 637026 h 1759655"/>
                <a:gd name="connsiteX4" fmla="*/ 5703683 w 5703683"/>
                <a:gd name="connsiteY4" fmla="*/ 1759655 h 1759655"/>
                <a:gd name="connsiteX0" fmla="*/ 0 w 5703683"/>
                <a:gd name="connsiteY0" fmla="*/ 324113 h 1763614"/>
                <a:gd name="connsiteX1" fmla="*/ 1041148 w 5703683"/>
                <a:gd name="connsiteY1" fmla="*/ 7242 h 1763614"/>
                <a:gd name="connsiteX2" fmla="*/ 2372008 w 5703683"/>
                <a:gd name="connsiteY2" fmla="*/ 188311 h 1763614"/>
                <a:gd name="connsiteX3" fmla="*/ 4372824 w 5703683"/>
                <a:gd name="connsiteY3" fmla="*/ 1093658 h 1763614"/>
                <a:gd name="connsiteX4" fmla="*/ 5703683 w 5703683"/>
                <a:gd name="connsiteY4" fmla="*/ 1763614 h 176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3683" h="1763614">
                  <a:moveTo>
                    <a:pt x="0" y="324113"/>
                  </a:moveTo>
                  <a:cubicBezTo>
                    <a:pt x="228600" y="206418"/>
                    <a:pt x="645813" y="29876"/>
                    <a:pt x="1041148" y="7242"/>
                  </a:cubicBezTo>
                  <a:cubicBezTo>
                    <a:pt x="1436483" y="-15392"/>
                    <a:pt x="1816729" y="7242"/>
                    <a:pt x="2372008" y="188311"/>
                  </a:cubicBezTo>
                  <a:cubicBezTo>
                    <a:pt x="2927287" y="369380"/>
                    <a:pt x="3817545" y="831107"/>
                    <a:pt x="4372824" y="1093658"/>
                  </a:cubicBezTo>
                  <a:cubicBezTo>
                    <a:pt x="4928103" y="1356209"/>
                    <a:pt x="5245351" y="1529733"/>
                    <a:pt x="5703683" y="1763614"/>
                  </a:cubicBezTo>
                </a:path>
              </a:pathLst>
            </a:custGeom>
            <a:noFill/>
            <a:ln w="50800">
              <a:solidFill>
                <a:srgbClr val="0033CC"/>
              </a:solidFill>
              <a:prstDash val="dash"/>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8" name="Group 597"/>
          <p:cNvGrpSpPr/>
          <p:nvPr/>
        </p:nvGrpSpPr>
        <p:grpSpPr>
          <a:xfrm>
            <a:off x="1819783" y="4280688"/>
            <a:ext cx="821958" cy="1281913"/>
            <a:chOff x="295783" y="4280687"/>
            <a:chExt cx="821958" cy="1281913"/>
          </a:xfrm>
        </p:grpSpPr>
        <p:grpSp>
          <p:nvGrpSpPr>
            <p:cNvPr id="599" name="Group 598"/>
            <p:cNvGrpSpPr/>
            <p:nvPr/>
          </p:nvGrpSpPr>
          <p:grpSpPr>
            <a:xfrm>
              <a:off x="295783" y="4280687"/>
              <a:ext cx="821958" cy="1281913"/>
              <a:chOff x="-304800" y="2106301"/>
              <a:chExt cx="1501201" cy="2341253"/>
            </a:xfrm>
          </p:grpSpPr>
          <p:sp>
            <p:nvSpPr>
              <p:cNvPr id="608" name="Line 31"/>
              <p:cNvSpPr>
                <a:spLocks noChangeShapeType="1"/>
              </p:cNvSpPr>
              <p:nvPr/>
            </p:nvSpPr>
            <p:spPr bwMode="auto">
              <a:xfrm>
                <a:off x="1186393" y="2106301"/>
                <a:ext cx="0" cy="2341253"/>
              </a:xfrm>
              <a:prstGeom prst="line">
                <a:avLst/>
              </a:prstGeom>
              <a:noFill/>
              <a:ln w="25400">
                <a:solidFill>
                  <a:srgbClr val="000000"/>
                </a:solidFill>
                <a:round/>
                <a:headEnd/>
                <a:tailEnd/>
              </a:ln>
              <a:effectLst/>
            </p:spPr>
            <p:txBody>
              <a:bodyPr wrap="none" anchor="ctr">
                <a:prstTxWarp prst="textNoShape">
                  <a:avLst/>
                </a:prstTxWarp>
              </a:bodyPr>
              <a:lstStyle/>
              <a:p>
                <a:endParaRPr lang="en-US" sz="2400"/>
              </a:p>
            </p:txBody>
          </p:sp>
          <p:sp>
            <p:nvSpPr>
              <p:cNvPr id="609" name="Freeform 33"/>
              <p:cNvSpPr>
                <a:spLocks/>
              </p:cNvSpPr>
              <p:nvPr/>
            </p:nvSpPr>
            <p:spPr bwMode="auto">
              <a:xfrm>
                <a:off x="67989" y="2394379"/>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610" name="Line 34"/>
              <p:cNvSpPr>
                <a:spLocks noChangeShapeType="1"/>
              </p:cNvSpPr>
              <p:nvPr/>
            </p:nvSpPr>
            <p:spPr bwMode="auto">
              <a:xfrm>
                <a:off x="-304800" y="2118062"/>
                <a:ext cx="1498773" cy="0"/>
              </a:xfrm>
              <a:prstGeom prst="line">
                <a:avLst/>
              </a:prstGeom>
              <a:noFill/>
              <a:ln w="25400">
                <a:solidFill>
                  <a:srgbClr val="333333"/>
                </a:solidFill>
                <a:round/>
                <a:headEnd/>
                <a:tailEnd/>
              </a:ln>
              <a:effectLst/>
            </p:spPr>
            <p:txBody>
              <a:bodyPr wrap="none" anchor="ctr">
                <a:prstTxWarp prst="textNoShape">
                  <a:avLst/>
                </a:prstTxWarp>
              </a:bodyPr>
              <a:lstStyle/>
              <a:p>
                <a:endParaRPr lang="en-US" sz="2400"/>
              </a:p>
            </p:txBody>
          </p:sp>
          <p:sp>
            <p:nvSpPr>
              <p:cNvPr id="611" name="Freeform 35"/>
              <p:cNvSpPr>
                <a:spLocks/>
              </p:cNvSpPr>
              <p:nvPr/>
            </p:nvSpPr>
            <p:spPr bwMode="auto">
              <a:xfrm>
                <a:off x="67989" y="2653909"/>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612" name="Line 32"/>
              <p:cNvSpPr>
                <a:spLocks noChangeShapeType="1"/>
              </p:cNvSpPr>
              <p:nvPr/>
            </p:nvSpPr>
            <p:spPr bwMode="auto">
              <a:xfrm>
                <a:off x="-302372" y="4434840"/>
                <a:ext cx="1498773" cy="0"/>
              </a:xfrm>
              <a:prstGeom prst="line">
                <a:avLst/>
              </a:prstGeom>
              <a:noFill/>
              <a:ln w="25400">
                <a:solidFill>
                  <a:srgbClr val="333333"/>
                </a:solidFill>
                <a:round/>
                <a:headEnd/>
                <a:tailEnd/>
              </a:ln>
              <a:effectLst/>
            </p:spPr>
            <p:txBody>
              <a:bodyPr wrap="none" anchor="ctr">
                <a:prstTxWarp prst="textNoShape">
                  <a:avLst/>
                </a:prstTxWarp>
              </a:bodyPr>
              <a:lstStyle/>
              <a:p>
                <a:endParaRPr lang="en-US" sz="2400"/>
              </a:p>
            </p:txBody>
          </p:sp>
          <p:sp>
            <p:nvSpPr>
              <p:cNvPr id="613" name="Freeform 33"/>
              <p:cNvSpPr>
                <a:spLocks/>
              </p:cNvSpPr>
              <p:nvPr/>
            </p:nvSpPr>
            <p:spPr bwMode="auto">
              <a:xfrm>
                <a:off x="67988" y="2898228"/>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614" name="Freeform 35"/>
              <p:cNvSpPr>
                <a:spLocks/>
              </p:cNvSpPr>
              <p:nvPr/>
            </p:nvSpPr>
            <p:spPr bwMode="auto">
              <a:xfrm>
                <a:off x="67988" y="3157758"/>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615" name="Freeform 33"/>
              <p:cNvSpPr>
                <a:spLocks/>
              </p:cNvSpPr>
              <p:nvPr/>
            </p:nvSpPr>
            <p:spPr bwMode="auto">
              <a:xfrm>
                <a:off x="67988" y="3411136"/>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616" name="Freeform 35"/>
              <p:cNvSpPr>
                <a:spLocks/>
              </p:cNvSpPr>
              <p:nvPr/>
            </p:nvSpPr>
            <p:spPr bwMode="auto">
              <a:xfrm>
                <a:off x="67988" y="3670666"/>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617" name="Freeform 35"/>
              <p:cNvSpPr>
                <a:spLocks/>
              </p:cNvSpPr>
              <p:nvPr/>
            </p:nvSpPr>
            <p:spPr bwMode="auto">
              <a:xfrm>
                <a:off x="73667" y="3934647"/>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618" name="Freeform 33"/>
              <p:cNvSpPr>
                <a:spLocks/>
              </p:cNvSpPr>
              <p:nvPr/>
            </p:nvSpPr>
            <p:spPr bwMode="auto">
              <a:xfrm>
                <a:off x="73667" y="4188025"/>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grpSp>
        <p:sp>
          <p:nvSpPr>
            <p:cNvPr id="600" name="Rectangle 599"/>
            <p:cNvSpPr/>
            <p:nvPr/>
          </p:nvSpPr>
          <p:spPr>
            <a:xfrm rot="5400000">
              <a:off x="990858" y="4320750"/>
              <a:ext cx="135976" cy="88173"/>
            </a:xfrm>
            <a:prstGeom prst="rect">
              <a:avLst/>
            </a:prstGeom>
            <a:gradFill>
              <a:gsLst>
                <a:gs pos="0">
                  <a:schemeClr val="bg2">
                    <a:lumMod val="50000"/>
                  </a:schemeClr>
                </a:gs>
                <a:gs pos="100000">
                  <a:schemeClr val="bg2"/>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01" name="Rectangle 600"/>
            <p:cNvSpPr/>
            <p:nvPr/>
          </p:nvSpPr>
          <p:spPr>
            <a:xfrm rot="5400000">
              <a:off x="902684" y="4320751"/>
              <a:ext cx="135976" cy="88173"/>
            </a:xfrm>
            <a:prstGeom prst="rect">
              <a:avLst/>
            </a:prstGeom>
            <a:gradFill>
              <a:gsLst>
                <a:gs pos="0">
                  <a:schemeClr val="bg2">
                    <a:lumMod val="50000"/>
                  </a:schemeClr>
                </a:gs>
                <a:gs pos="100000">
                  <a:schemeClr val="bg2"/>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02" name="Rectangle 601"/>
            <p:cNvSpPr/>
            <p:nvPr/>
          </p:nvSpPr>
          <p:spPr>
            <a:xfrm rot="5400000">
              <a:off x="812548" y="4320751"/>
              <a:ext cx="135976" cy="88173"/>
            </a:xfrm>
            <a:prstGeom prst="rect">
              <a:avLst/>
            </a:prstGeom>
            <a:gradFill>
              <a:gsLst>
                <a:gs pos="0">
                  <a:schemeClr val="bg2">
                    <a:lumMod val="50000"/>
                  </a:schemeClr>
                </a:gs>
                <a:gs pos="100000">
                  <a:schemeClr val="bg2"/>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03" name="Rectangle 602"/>
            <p:cNvSpPr/>
            <p:nvPr/>
          </p:nvSpPr>
          <p:spPr>
            <a:xfrm rot="5400000">
              <a:off x="985284" y="5162551"/>
              <a:ext cx="135976" cy="88173"/>
            </a:xfrm>
            <a:prstGeom prst="rect">
              <a:avLst/>
            </a:prstGeom>
            <a:gradFill>
              <a:gsLst>
                <a:gs pos="0">
                  <a:schemeClr val="tx2"/>
                </a:gs>
                <a:gs pos="100000">
                  <a:schemeClr val="tx2">
                    <a:lumMod val="40000"/>
                    <a:lumOff val="60000"/>
                  </a:schemeClr>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04" name="Rectangle 603"/>
            <p:cNvSpPr/>
            <p:nvPr/>
          </p:nvSpPr>
          <p:spPr>
            <a:xfrm rot="5400000">
              <a:off x="897110" y="5162551"/>
              <a:ext cx="135976" cy="88173"/>
            </a:xfrm>
            <a:prstGeom prst="rect">
              <a:avLst/>
            </a:prstGeom>
            <a:gradFill>
              <a:gsLst>
                <a:gs pos="0">
                  <a:schemeClr val="tx2"/>
                </a:gs>
                <a:gs pos="100000">
                  <a:schemeClr val="tx2">
                    <a:lumMod val="40000"/>
                    <a:lumOff val="60000"/>
                  </a:schemeClr>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05" name="Rectangle 604"/>
            <p:cNvSpPr/>
            <p:nvPr/>
          </p:nvSpPr>
          <p:spPr>
            <a:xfrm rot="5400000">
              <a:off x="805453" y="5162551"/>
              <a:ext cx="135976" cy="88173"/>
            </a:xfrm>
            <a:prstGeom prst="rect">
              <a:avLst/>
            </a:prstGeom>
            <a:gradFill>
              <a:gsLst>
                <a:gs pos="0">
                  <a:schemeClr val="tx2"/>
                </a:gs>
                <a:gs pos="100000">
                  <a:schemeClr val="tx2">
                    <a:lumMod val="40000"/>
                    <a:lumOff val="60000"/>
                  </a:schemeClr>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06" name="Rectangle 605"/>
            <p:cNvSpPr/>
            <p:nvPr/>
          </p:nvSpPr>
          <p:spPr>
            <a:xfrm rot="5400000">
              <a:off x="717279" y="5162551"/>
              <a:ext cx="135976" cy="88173"/>
            </a:xfrm>
            <a:prstGeom prst="rect">
              <a:avLst/>
            </a:prstGeom>
            <a:gradFill>
              <a:gsLst>
                <a:gs pos="0">
                  <a:schemeClr val="tx2"/>
                </a:gs>
                <a:gs pos="100000">
                  <a:schemeClr val="tx2">
                    <a:lumMod val="40000"/>
                    <a:lumOff val="60000"/>
                  </a:schemeClr>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07" name="Rectangle 606"/>
            <p:cNvSpPr/>
            <p:nvPr/>
          </p:nvSpPr>
          <p:spPr>
            <a:xfrm rot="5400000">
              <a:off x="628428" y="5162551"/>
              <a:ext cx="135976" cy="88173"/>
            </a:xfrm>
            <a:prstGeom prst="rect">
              <a:avLst/>
            </a:prstGeom>
            <a:gradFill>
              <a:gsLst>
                <a:gs pos="0">
                  <a:schemeClr val="tx2"/>
                </a:gs>
                <a:gs pos="100000">
                  <a:schemeClr val="tx2">
                    <a:lumMod val="40000"/>
                    <a:lumOff val="60000"/>
                  </a:schemeClr>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619" name="Rectangle 618"/>
          <p:cNvSpPr/>
          <p:nvPr/>
        </p:nvSpPr>
        <p:spPr>
          <a:xfrm>
            <a:off x="2761931" y="5168587"/>
            <a:ext cx="373586" cy="891219"/>
          </a:xfrm>
          <a:prstGeom prst="rect">
            <a:avLst/>
          </a:prstGeom>
          <a:solidFill>
            <a:schemeClr val="bg1">
              <a:alpha val="62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solidFill>
                <a:srgbClr val="000000"/>
              </a:solidFill>
            </a:endParaRPr>
          </a:p>
        </p:txBody>
      </p:sp>
      <p:sp>
        <p:nvSpPr>
          <p:cNvPr id="620" name="Rectangle 619"/>
          <p:cNvSpPr/>
          <p:nvPr/>
        </p:nvSpPr>
        <p:spPr>
          <a:xfrm>
            <a:off x="2760422" y="4644428"/>
            <a:ext cx="373586" cy="506994"/>
          </a:xfrm>
          <a:prstGeom prst="rect">
            <a:avLst/>
          </a:prstGeom>
          <a:solidFill>
            <a:schemeClr val="bg1">
              <a:alpha val="62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solidFill>
                <a:srgbClr val="000000"/>
              </a:solidFill>
            </a:endParaRPr>
          </a:p>
        </p:txBody>
      </p:sp>
      <p:grpSp>
        <p:nvGrpSpPr>
          <p:cNvPr id="621" name="Group 620"/>
          <p:cNvGrpSpPr/>
          <p:nvPr/>
        </p:nvGrpSpPr>
        <p:grpSpPr>
          <a:xfrm>
            <a:off x="3155051" y="2108020"/>
            <a:ext cx="5696980" cy="3576992"/>
            <a:chOff x="1631051" y="2108020"/>
            <a:chExt cx="5696980" cy="3576992"/>
          </a:xfrm>
        </p:grpSpPr>
        <p:sp>
          <p:nvSpPr>
            <p:cNvPr id="622" name="Freeform 621"/>
            <p:cNvSpPr/>
            <p:nvPr/>
          </p:nvSpPr>
          <p:spPr>
            <a:xfrm>
              <a:off x="1631051" y="2108020"/>
              <a:ext cx="5631256" cy="3278038"/>
            </a:xfrm>
            <a:custGeom>
              <a:avLst/>
              <a:gdLst>
                <a:gd name="connsiteX0" fmla="*/ 0 w 5703683"/>
                <a:gd name="connsiteY0" fmla="*/ 905347 h 905347"/>
                <a:gd name="connsiteX1" fmla="*/ 1638677 w 5703683"/>
                <a:gd name="connsiteY1" fmla="*/ 416460 h 905347"/>
                <a:gd name="connsiteX2" fmla="*/ 3947311 w 5703683"/>
                <a:gd name="connsiteY2" fmla="*/ 651850 h 905347"/>
                <a:gd name="connsiteX3" fmla="*/ 5703683 w 5703683"/>
                <a:gd name="connsiteY3" fmla="*/ 0 h 905347"/>
                <a:gd name="connsiteX0" fmla="*/ 0 w 5703683"/>
                <a:gd name="connsiteY0" fmla="*/ 905347 h 905347"/>
                <a:gd name="connsiteX1" fmla="*/ 1457608 w 5703683"/>
                <a:gd name="connsiteY1" fmla="*/ 461727 h 905347"/>
                <a:gd name="connsiteX2" fmla="*/ 3947311 w 5703683"/>
                <a:gd name="connsiteY2" fmla="*/ 651850 h 905347"/>
                <a:gd name="connsiteX3" fmla="*/ 5703683 w 5703683"/>
                <a:gd name="connsiteY3" fmla="*/ 0 h 905347"/>
                <a:gd name="connsiteX0" fmla="*/ 0 w 5703683"/>
                <a:gd name="connsiteY0" fmla="*/ 905347 h 1850177"/>
                <a:gd name="connsiteX1" fmla="*/ 1457608 w 5703683"/>
                <a:gd name="connsiteY1" fmla="*/ 461727 h 1850177"/>
                <a:gd name="connsiteX2" fmla="*/ 4119327 w 5703683"/>
                <a:gd name="connsiteY2" fmla="*/ 1846907 h 1850177"/>
                <a:gd name="connsiteX3" fmla="*/ 5703683 w 5703683"/>
                <a:gd name="connsiteY3" fmla="*/ 0 h 1850177"/>
                <a:gd name="connsiteX0" fmla="*/ 0 w 5685576"/>
                <a:gd name="connsiteY0" fmla="*/ 480764 h 2519073"/>
                <a:gd name="connsiteX1" fmla="*/ 1457608 w 5685576"/>
                <a:gd name="connsiteY1" fmla="*/ 37144 h 2519073"/>
                <a:gd name="connsiteX2" fmla="*/ 4119327 w 5685576"/>
                <a:gd name="connsiteY2" fmla="*/ 1422324 h 2519073"/>
                <a:gd name="connsiteX3" fmla="*/ 5685576 w 5685576"/>
                <a:gd name="connsiteY3" fmla="*/ 2463472 h 2519073"/>
                <a:gd name="connsiteX0" fmla="*/ 0 w 5685576"/>
                <a:gd name="connsiteY0" fmla="*/ 567479 h 3024924"/>
                <a:gd name="connsiteX1" fmla="*/ 1457608 w 5685576"/>
                <a:gd name="connsiteY1" fmla="*/ 123859 h 3024924"/>
                <a:gd name="connsiteX2" fmla="*/ 3259247 w 5685576"/>
                <a:gd name="connsiteY2" fmla="*/ 2858005 h 3024924"/>
                <a:gd name="connsiteX3" fmla="*/ 5685576 w 5685576"/>
                <a:gd name="connsiteY3" fmla="*/ 2550187 h 3024924"/>
                <a:gd name="connsiteX0" fmla="*/ 0 w 5685576"/>
                <a:gd name="connsiteY0" fmla="*/ 282401 h 2713327"/>
                <a:gd name="connsiteX1" fmla="*/ 1846907 w 5685576"/>
                <a:gd name="connsiteY1" fmla="*/ 200919 h 2713327"/>
                <a:gd name="connsiteX2" fmla="*/ 3259247 w 5685576"/>
                <a:gd name="connsiteY2" fmla="*/ 2572927 h 2713327"/>
                <a:gd name="connsiteX3" fmla="*/ 5685576 w 5685576"/>
                <a:gd name="connsiteY3" fmla="*/ 2265109 h 2713327"/>
                <a:gd name="connsiteX0" fmla="*/ 0 w 5685576"/>
                <a:gd name="connsiteY0" fmla="*/ 225344 h 2649653"/>
                <a:gd name="connsiteX1" fmla="*/ 1819746 w 5685576"/>
                <a:gd name="connsiteY1" fmla="*/ 234397 h 2649653"/>
                <a:gd name="connsiteX2" fmla="*/ 3259247 w 5685576"/>
                <a:gd name="connsiteY2" fmla="*/ 2515870 h 2649653"/>
                <a:gd name="connsiteX3" fmla="*/ 5685576 w 5685576"/>
                <a:gd name="connsiteY3" fmla="*/ 2208052 h 2649653"/>
                <a:gd name="connsiteX0" fmla="*/ 0 w 5685576"/>
                <a:gd name="connsiteY0" fmla="*/ 368203 h 2792512"/>
                <a:gd name="connsiteX1" fmla="*/ 1819746 w 5685576"/>
                <a:gd name="connsiteY1" fmla="*/ 377256 h 2792512"/>
                <a:gd name="connsiteX2" fmla="*/ 3259247 w 5685576"/>
                <a:gd name="connsiteY2" fmla="*/ 2658729 h 2792512"/>
                <a:gd name="connsiteX3" fmla="*/ 5685576 w 5685576"/>
                <a:gd name="connsiteY3" fmla="*/ 2350911 h 2792512"/>
                <a:gd name="connsiteX0" fmla="*/ 0 w 5685576"/>
                <a:gd name="connsiteY0" fmla="*/ 368203 h 2959225"/>
                <a:gd name="connsiteX1" fmla="*/ 1819746 w 5685576"/>
                <a:gd name="connsiteY1" fmla="*/ 377256 h 2959225"/>
                <a:gd name="connsiteX2" fmla="*/ 3259247 w 5685576"/>
                <a:gd name="connsiteY2" fmla="*/ 2658729 h 2959225"/>
                <a:gd name="connsiteX3" fmla="*/ 5685576 w 5685576"/>
                <a:gd name="connsiteY3" fmla="*/ 2744186 h 2959225"/>
                <a:gd name="connsiteX0" fmla="*/ 0 w 5685576"/>
                <a:gd name="connsiteY0" fmla="*/ 368203 h 2851073"/>
                <a:gd name="connsiteX1" fmla="*/ 1819746 w 5685576"/>
                <a:gd name="connsiteY1" fmla="*/ 377256 h 2851073"/>
                <a:gd name="connsiteX2" fmla="*/ 3259247 w 5685576"/>
                <a:gd name="connsiteY2" fmla="*/ 2658729 h 2851073"/>
                <a:gd name="connsiteX3" fmla="*/ 5685576 w 5685576"/>
                <a:gd name="connsiteY3" fmla="*/ 2744186 h 2851073"/>
                <a:gd name="connsiteX0" fmla="*/ 0 w 5685576"/>
                <a:gd name="connsiteY0" fmla="*/ 211946 h 2589264"/>
                <a:gd name="connsiteX1" fmla="*/ 1819746 w 5685576"/>
                <a:gd name="connsiteY1" fmla="*/ 220999 h 2589264"/>
                <a:gd name="connsiteX2" fmla="*/ 3114392 w 5685576"/>
                <a:gd name="connsiteY2" fmla="*/ 2305835 h 2589264"/>
                <a:gd name="connsiteX3" fmla="*/ 5685576 w 5685576"/>
                <a:gd name="connsiteY3" fmla="*/ 2587929 h 2589264"/>
                <a:gd name="connsiteX0" fmla="*/ 0 w 5685576"/>
                <a:gd name="connsiteY0" fmla="*/ 211946 h 2591669"/>
                <a:gd name="connsiteX1" fmla="*/ 1819746 w 5685576"/>
                <a:gd name="connsiteY1" fmla="*/ 220999 h 2591669"/>
                <a:gd name="connsiteX2" fmla="*/ 3114392 w 5685576"/>
                <a:gd name="connsiteY2" fmla="*/ 2305835 h 2591669"/>
                <a:gd name="connsiteX3" fmla="*/ 5685576 w 5685576"/>
                <a:gd name="connsiteY3" fmla="*/ 2587929 h 2591669"/>
                <a:gd name="connsiteX0" fmla="*/ 0 w 5685576"/>
                <a:gd name="connsiteY0" fmla="*/ 211946 h 2596828"/>
                <a:gd name="connsiteX1" fmla="*/ 1819746 w 5685576"/>
                <a:gd name="connsiteY1" fmla="*/ 220999 h 2596828"/>
                <a:gd name="connsiteX2" fmla="*/ 3114392 w 5685576"/>
                <a:gd name="connsiteY2" fmla="*/ 2305835 h 2596828"/>
                <a:gd name="connsiteX3" fmla="*/ 5685576 w 5685576"/>
                <a:gd name="connsiteY3" fmla="*/ 2587929 h 2596828"/>
                <a:gd name="connsiteX0" fmla="*/ 0 w 5685576"/>
                <a:gd name="connsiteY0" fmla="*/ 201983 h 2578529"/>
                <a:gd name="connsiteX1" fmla="*/ 1855960 w 5685576"/>
                <a:gd name="connsiteY1" fmla="*/ 228912 h 2578529"/>
                <a:gd name="connsiteX2" fmla="*/ 3114392 w 5685576"/>
                <a:gd name="connsiteY2" fmla="*/ 2295872 h 2578529"/>
                <a:gd name="connsiteX3" fmla="*/ 5685576 w 5685576"/>
                <a:gd name="connsiteY3" fmla="*/ 2577966 h 2578529"/>
                <a:gd name="connsiteX0" fmla="*/ 0 w 5685576"/>
                <a:gd name="connsiteY0" fmla="*/ 286934 h 2663481"/>
                <a:gd name="connsiteX1" fmla="*/ 1855960 w 5685576"/>
                <a:gd name="connsiteY1" fmla="*/ 313863 h 2663481"/>
                <a:gd name="connsiteX2" fmla="*/ 3114392 w 5685576"/>
                <a:gd name="connsiteY2" fmla="*/ 2380823 h 2663481"/>
                <a:gd name="connsiteX3" fmla="*/ 5685576 w 5685576"/>
                <a:gd name="connsiteY3" fmla="*/ 2662917 h 2663481"/>
                <a:gd name="connsiteX0" fmla="*/ 0 w 5685576"/>
                <a:gd name="connsiteY0" fmla="*/ 245625 h 2622172"/>
                <a:gd name="connsiteX1" fmla="*/ 1855960 w 5685576"/>
                <a:gd name="connsiteY1" fmla="*/ 272554 h 2622172"/>
                <a:gd name="connsiteX2" fmla="*/ 3114392 w 5685576"/>
                <a:gd name="connsiteY2" fmla="*/ 2339514 h 2622172"/>
                <a:gd name="connsiteX3" fmla="*/ 5685576 w 5685576"/>
                <a:gd name="connsiteY3" fmla="*/ 2621608 h 2622172"/>
                <a:gd name="connsiteX0" fmla="*/ 0 w 5685576"/>
                <a:gd name="connsiteY0" fmla="*/ 200214 h 2576198"/>
                <a:gd name="connsiteX1" fmla="*/ 1855960 w 5685576"/>
                <a:gd name="connsiteY1" fmla="*/ 227143 h 2576198"/>
                <a:gd name="connsiteX2" fmla="*/ 3268301 w 5685576"/>
                <a:gd name="connsiteY2" fmla="*/ 2267290 h 2576198"/>
                <a:gd name="connsiteX3" fmla="*/ 5685576 w 5685576"/>
                <a:gd name="connsiteY3" fmla="*/ 2576197 h 2576198"/>
                <a:gd name="connsiteX0" fmla="*/ 0 w 5685576"/>
                <a:gd name="connsiteY0" fmla="*/ 85675 h 2461658"/>
                <a:gd name="connsiteX1" fmla="*/ 1982709 w 5685576"/>
                <a:gd name="connsiteY1" fmla="*/ 452251 h 2461658"/>
                <a:gd name="connsiteX2" fmla="*/ 3268301 w 5685576"/>
                <a:gd name="connsiteY2" fmla="*/ 2152751 h 2461658"/>
                <a:gd name="connsiteX3" fmla="*/ 5685576 w 5685576"/>
                <a:gd name="connsiteY3" fmla="*/ 2461658 h 2461658"/>
                <a:gd name="connsiteX0" fmla="*/ 0 w 5685576"/>
                <a:gd name="connsiteY0" fmla="*/ 127357 h 2503340"/>
                <a:gd name="connsiteX1" fmla="*/ 1982709 w 5685576"/>
                <a:gd name="connsiteY1" fmla="*/ 493933 h 2503340"/>
                <a:gd name="connsiteX2" fmla="*/ 3268301 w 5685576"/>
                <a:gd name="connsiteY2" fmla="*/ 2194433 h 2503340"/>
                <a:gd name="connsiteX3" fmla="*/ 5685576 w 5685576"/>
                <a:gd name="connsiteY3" fmla="*/ 2503340 h 2503340"/>
                <a:gd name="connsiteX0" fmla="*/ 0 w 5839485"/>
                <a:gd name="connsiteY0" fmla="*/ 87023 h 2454068"/>
                <a:gd name="connsiteX1" fmla="*/ 2136618 w 5839485"/>
                <a:gd name="connsiteY1" fmla="*/ 444661 h 2454068"/>
                <a:gd name="connsiteX2" fmla="*/ 3422210 w 5839485"/>
                <a:gd name="connsiteY2" fmla="*/ 2145161 h 2454068"/>
                <a:gd name="connsiteX3" fmla="*/ 5839485 w 5839485"/>
                <a:gd name="connsiteY3" fmla="*/ 2454068 h 2454068"/>
                <a:gd name="connsiteX0" fmla="*/ 0 w 5839485"/>
                <a:gd name="connsiteY0" fmla="*/ 470153 h 2845611"/>
                <a:gd name="connsiteX1" fmla="*/ 1692998 w 5839485"/>
                <a:gd name="connsiteY1" fmla="*/ 121684 h 2845611"/>
                <a:gd name="connsiteX2" fmla="*/ 3422210 w 5839485"/>
                <a:gd name="connsiteY2" fmla="*/ 2528291 h 2845611"/>
                <a:gd name="connsiteX3" fmla="*/ 5839485 w 5839485"/>
                <a:gd name="connsiteY3" fmla="*/ 2837198 h 2845611"/>
                <a:gd name="connsiteX0" fmla="*/ 0 w 5667470"/>
                <a:gd name="connsiteY0" fmla="*/ 2280923 h 4368875"/>
                <a:gd name="connsiteX1" fmla="*/ 1692998 w 5667470"/>
                <a:gd name="connsiteY1" fmla="*/ 1932454 h 4368875"/>
                <a:gd name="connsiteX2" fmla="*/ 3422210 w 5667470"/>
                <a:gd name="connsiteY2" fmla="*/ 4339061 h 4368875"/>
                <a:gd name="connsiteX3" fmla="*/ 5667470 w 5667470"/>
                <a:gd name="connsiteY3" fmla="*/ 172 h 4368875"/>
                <a:gd name="connsiteX0" fmla="*/ 0 w 5667470"/>
                <a:gd name="connsiteY0" fmla="*/ 2281396 h 2281396"/>
                <a:gd name="connsiteX1" fmla="*/ 1692998 w 5667470"/>
                <a:gd name="connsiteY1" fmla="*/ 1932927 h 2281396"/>
                <a:gd name="connsiteX2" fmla="*/ 3168713 w 5667470"/>
                <a:gd name="connsiteY2" fmla="*/ 1354218 h 2281396"/>
                <a:gd name="connsiteX3" fmla="*/ 5667470 w 5667470"/>
                <a:gd name="connsiteY3" fmla="*/ 645 h 2281396"/>
                <a:gd name="connsiteX0" fmla="*/ 0 w 5667470"/>
                <a:gd name="connsiteY0" fmla="*/ 2281361 h 2281361"/>
                <a:gd name="connsiteX1" fmla="*/ 1611517 w 5667470"/>
                <a:gd name="connsiteY1" fmla="*/ 1539617 h 2281361"/>
                <a:gd name="connsiteX2" fmla="*/ 3168713 w 5667470"/>
                <a:gd name="connsiteY2" fmla="*/ 1354183 h 2281361"/>
                <a:gd name="connsiteX3" fmla="*/ 5667470 w 5667470"/>
                <a:gd name="connsiteY3" fmla="*/ 610 h 2281361"/>
                <a:gd name="connsiteX0" fmla="*/ 0 w 5667470"/>
                <a:gd name="connsiteY0" fmla="*/ 2281665 h 2281665"/>
                <a:gd name="connsiteX1" fmla="*/ 1611517 w 5667470"/>
                <a:gd name="connsiteY1" fmla="*/ 1539921 h 2281665"/>
                <a:gd name="connsiteX2" fmla="*/ 3956364 w 5667470"/>
                <a:gd name="connsiteY2" fmla="*/ 970151 h 2281665"/>
                <a:gd name="connsiteX3" fmla="*/ 5667470 w 5667470"/>
                <a:gd name="connsiteY3" fmla="*/ 914 h 2281665"/>
                <a:gd name="connsiteX0" fmla="*/ 0 w 5667470"/>
                <a:gd name="connsiteY0" fmla="*/ 2281297 h 2281297"/>
                <a:gd name="connsiteX1" fmla="*/ 1611517 w 5667470"/>
                <a:gd name="connsiteY1" fmla="*/ 1539553 h 2281297"/>
                <a:gd name="connsiteX2" fmla="*/ 3087231 w 5667470"/>
                <a:gd name="connsiteY2" fmla="*/ 1488191 h 2281297"/>
                <a:gd name="connsiteX3" fmla="*/ 5667470 w 5667470"/>
                <a:gd name="connsiteY3" fmla="*/ 546 h 2281297"/>
                <a:gd name="connsiteX0" fmla="*/ 0 w 5667470"/>
                <a:gd name="connsiteY0" fmla="*/ 2281309 h 2281309"/>
                <a:gd name="connsiteX1" fmla="*/ 1294646 w 5667470"/>
                <a:gd name="connsiteY1" fmla="*/ 1718326 h 2281309"/>
                <a:gd name="connsiteX2" fmla="*/ 3087231 w 5667470"/>
                <a:gd name="connsiteY2" fmla="*/ 1488203 h 2281309"/>
                <a:gd name="connsiteX3" fmla="*/ 5667470 w 5667470"/>
                <a:gd name="connsiteY3" fmla="*/ 558 h 2281309"/>
                <a:gd name="connsiteX0" fmla="*/ 0 w 5667470"/>
                <a:gd name="connsiteY0" fmla="*/ 2281307 h 2281307"/>
                <a:gd name="connsiteX1" fmla="*/ 1466662 w 5667470"/>
                <a:gd name="connsiteY1" fmla="*/ 1682573 h 2281307"/>
                <a:gd name="connsiteX2" fmla="*/ 3087231 w 5667470"/>
                <a:gd name="connsiteY2" fmla="*/ 1488201 h 2281307"/>
                <a:gd name="connsiteX3" fmla="*/ 5667470 w 5667470"/>
                <a:gd name="connsiteY3" fmla="*/ 556 h 2281307"/>
                <a:gd name="connsiteX0" fmla="*/ 0 w 5667470"/>
                <a:gd name="connsiteY0" fmla="*/ 2281307 h 2281307"/>
                <a:gd name="connsiteX1" fmla="*/ 1466662 w 5667470"/>
                <a:gd name="connsiteY1" fmla="*/ 1682573 h 2281307"/>
                <a:gd name="connsiteX2" fmla="*/ 3087231 w 5667470"/>
                <a:gd name="connsiteY2" fmla="*/ 1488201 h 2281307"/>
                <a:gd name="connsiteX3" fmla="*/ 5667470 w 5667470"/>
                <a:gd name="connsiteY3" fmla="*/ 556 h 2281307"/>
                <a:gd name="connsiteX0" fmla="*/ 0 w 5667470"/>
                <a:gd name="connsiteY0" fmla="*/ 2281327 h 2281327"/>
                <a:gd name="connsiteX1" fmla="*/ 1466662 w 5667470"/>
                <a:gd name="connsiteY1" fmla="*/ 1682593 h 2281327"/>
                <a:gd name="connsiteX2" fmla="*/ 3259247 w 5667470"/>
                <a:gd name="connsiteY2" fmla="*/ 1443530 h 2281327"/>
                <a:gd name="connsiteX3" fmla="*/ 5667470 w 5667470"/>
                <a:gd name="connsiteY3" fmla="*/ 576 h 2281327"/>
                <a:gd name="connsiteX0" fmla="*/ 0 w 5667470"/>
                <a:gd name="connsiteY0" fmla="*/ 2308130 h 2308130"/>
                <a:gd name="connsiteX1" fmla="*/ 1466662 w 5667470"/>
                <a:gd name="connsiteY1" fmla="*/ 1709396 h 2308130"/>
                <a:gd name="connsiteX2" fmla="*/ 3259247 w 5667470"/>
                <a:gd name="connsiteY2" fmla="*/ 1470333 h 2308130"/>
                <a:gd name="connsiteX3" fmla="*/ 5667470 w 5667470"/>
                <a:gd name="connsiteY3" fmla="*/ 565 h 2308130"/>
                <a:gd name="connsiteX0" fmla="*/ 0 w 5667470"/>
                <a:gd name="connsiteY0" fmla="*/ 2307565 h 2307565"/>
                <a:gd name="connsiteX1" fmla="*/ 1466662 w 5667470"/>
                <a:gd name="connsiteY1" fmla="*/ 1708831 h 2307565"/>
                <a:gd name="connsiteX2" fmla="*/ 3259247 w 5667470"/>
                <a:gd name="connsiteY2" fmla="*/ 1469768 h 2307565"/>
                <a:gd name="connsiteX3" fmla="*/ 5667470 w 5667470"/>
                <a:gd name="connsiteY3" fmla="*/ 0 h 2307565"/>
                <a:gd name="connsiteX0" fmla="*/ 0 w 5667470"/>
                <a:gd name="connsiteY0" fmla="*/ 2271813 h 2271813"/>
                <a:gd name="connsiteX1" fmla="*/ 1466662 w 5667470"/>
                <a:gd name="connsiteY1" fmla="*/ 1673079 h 2271813"/>
                <a:gd name="connsiteX2" fmla="*/ 3259247 w 5667470"/>
                <a:gd name="connsiteY2" fmla="*/ 1434016 h 2271813"/>
                <a:gd name="connsiteX3" fmla="*/ 5667470 w 5667470"/>
                <a:gd name="connsiteY3" fmla="*/ 0 h 2271813"/>
                <a:gd name="connsiteX0" fmla="*/ 0 w 5667470"/>
                <a:gd name="connsiteY0" fmla="*/ 2271813 h 2271813"/>
                <a:gd name="connsiteX1" fmla="*/ 1466662 w 5667470"/>
                <a:gd name="connsiteY1" fmla="*/ 1673079 h 2271813"/>
                <a:gd name="connsiteX2" fmla="*/ 3259247 w 5667470"/>
                <a:gd name="connsiteY2" fmla="*/ 1434016 h 2271813"/>
                <a:gd name="connsiteX3" fmla="*/ 5667470 w 5667470"/>
                <a:gd name="connsiteY3" fmla="*/ 0 h 2271813"/>
                <a:gd name="connsiteX0" fmla="*/ 0 w 5558828"/>
                <a:gd name="connsiteY0" fmla="*/ 2227123 h 2227123"/>
                <a:gd name="connsiteX1" fmla="*/ 1466662 w 5558828"/>
                <a:gd name="connsiteY1" fmla="*/ 1628389 h 2227123"/>
                <a:gd name="connsiteX2" fmla="*/ 3259247 w 5558828"/>
                <a:gd name="connsiteY2" fmla="*/ 1389326 h 2227123"/>
                <a:gd name="connsiteX3" fmla="*/ 5558828 w 5558828"/>
                <a:gd name="connsiteY3" fmla="*/ 0 h 2227123"/>
                <a:gd name="connsiteX0" fmla="*/ 0 w 5640309"/>
                <a:gd name="connsiteY0" fmla="*/ 2271814 h 2271814"/>
                <a:gd name="connsiteX1" fmla="*/ 1466662 w 5640309"/>
                <a:gd name="connsiteY1" fmla="*/ 1673080 h 2271814"/>
                <a:gd name="connsiteX2" fmla="*/ 3259247 w 5640309"/>
                <a:gd name="connsiteY2" fmla="*/ 1434017 h 2271814"/>
                <a:gd name="connsiteX3" fmla="*/ 5640309 w 5640309"/>
                <a:gd name="connsiteY3" fmla="*/ 0 h 2271814"/>
                <a:gd name="connsiteX0" fmla="*/ 0 w 5640309"/>
                <a:gd name="connsiteY0" fmla="*/ 2271814 h 2271814"/>
                <a:gd name="connsiteX1" fmla="*/ 1466662 w 5640309"/>
                <a:gd name="connsiteY1" fmla="*/ 1673080 h 2271814"/>
                <a:gd name="connsiteX2" fmla="*/ 3069125 w 5640309"/>
                <a:gd name="connsiteY2" fmla="*/ 1541274 h 2271814"/>
                <a:gd name="connsiteX3" fmla="*/ 5640309 w 5640309"/>
                <a:gd name="connsiteY3" fmla="*/ 0 h 2271814"/>
                <a:gd name="connsiteX0" fmla="*/ 0 w 5640309"/>
                <a:gd name="connsiteY0" fmla="*/ 2271814 h 2271814"/>
                <a:gd name="connsiteX1" fmla="*/ 1312753 w 5640309"/>
                <a:gd name="connsiteY1" fmla="*/ 1753522 h 2271814"/>
                <a:gd name="connsiteX2" fmla="*/ 3069125 w 5640309"/>
                <a:gd name="connsiteY2" fmla="*/ 1541274 h 2271814"/>
                <a:gd name="connsiteX3" fmla="*/ 5640309 w 5640309"/>
                <a:gd name="connsiteY3" fmla="*/ 0 h 2271814"/>
                <a:gd name="connsiteX0" fmla="*/ 0 w 5640309"/>
                <a:gd name="connsiteY0" fmla="*/ 2271814 h 2271814"/>
                <a:gd name="connsiteX1" fmla="*/ 1312753 w 5640309"/>
                <a:gd name="connsiteY1" fmla="*/ 1753522 h 2271814"/>
                <a:gd name="connsiteX2" fmla="*/ 3223034 w 5640309"/>
                <a:gd name="connsiteY2" fmla="*/ 1487645 h 2271814"/>
                <a:gd name="connsiteX3" fmla="*/ 5640309 w 5640309"/>
                <a:gd name="connsiteY3" fmla="*/ 0 h 2271814"/>
                <a:gd name="connsiteX0" fmla="*/ 0 w 5631256"/>
                <a:gd name="connsiteY0" fmla="*/ 2781284 h 2781284"/>
                <a:gd name="connsiteX1" fmla="*/ 1303700 w 5631256"/>
                <a:gd name="connsiteY1" fmla="*/ 1753522 h 2781284"/>
                <a:gd name="connsiteX2" fmla="*/ 3213981 w 5631256"/>
                <a:gd name="connsiteY2" fmla="*/ 1487645 h 2781284"/>
                <a:gd name="connsiteX3" fmla="*/ 5631256 w 5631256"/>
                <a:gd name="connsiteY3" fmla="*/ 0 h 2781284"/>
                <a:gd name="connsiteX0" fmla="*/ 0 w 5631256"/>
                <a:gd name="connsiteY0" fmla="*/ 2781284 h 3322994"/>
                <a:gd name="connsiteX1" fmla="*/ 1376128 w 5631256"/>
                <a:gd name="connsiteY1" fmla="*/ 3290870 h 3322994"/>
                <a:gd name="connsiteX2" fmla="*/ 3213981 w 5631256"/>
                <a:gd name="connsiteY2" fmla="*/ 1487645 h 3322994"/>
                <a:gd name="connsiteX3" fmla="*/ 5631256 w 5631256"/>
                <a:gd name="connsiteY3" fmla="*/ 0 h 3322994"/>
                <a:gd name="connsiteX0" fmla="*/ 0 w 5631256"/>
                <a:gd name="connsiteY0" fmla="*/ 2781284 h 3308751"/>
                <a:gd name="connsiteX1" fmla="*/ 1376128 w 5631256"/>
                <a:gd name="connsiteY1" fmla="*/ 3290870 h 3308751"/>
                <a:gd name="connsiteX2" fmla="*/ 3213981 w 5631256"/>
                <a:gd name="connsiteY2" fmla="*/ 1487645 h 3308751"/>
                <a:gd name="connsiteX3" fmla="*/ 5631256 w 5631256"/>
                <a:gd name="connsiteY3" fmla="*/ 0 h 3308751"/>
                <a:gd name="connsiteX0" fmla="*/ 0 w 5631256"/>
                <a:gd name="connsiteY0" fmla="*/ 2781284 h 3329281"/>
                <a:gd name="connsiteX1" fmla="*/ 1376128 w 5631256"/>
                <a:gd name="connsiteY1" fmla="*/ 3290870 h 3329281"/>
                <a:gd name="connsiteX2" fmla="*/ 3213981 w 5631256"/>
                <a:gd name="connsiteY2" fmla="*/ 1487645 h 3329281"/>
                <a:gd name="connsiteX3" fmla="*/ 5631256 w 5631256"/>
                <a:gd name="connsiteY3" fmla="*/ 0 h 3329281"/>
                <a:gd name="connsiteX0" fmla="*/ 0 w 5631256"/>
                <a:gd name="connsiteY0" fmla="*/ 2781284 h 3201745"/>
                <a:gd name="connsiteX1" fmla="*/ 1656785 w 5631256"/>
                <a:gd name="connsiteY1" fmla="*/ 3147861 h 3201745"/>
                <a:gd name="connsiteX2" fmla="*/ 3213981 w 5631256"/>
                <a:gd name="connsiteY2" fmla="*/ 1487645 h 3201745"/>
                <a:gd name="connsiteX3" fmla="*/ 5631256 w 5631256"/>
                <a:gd name="connsiteY3" fmla="*/ 0 h 3201745"/>
                <a:gd name="connsiteX0" fmla="*/ 0 w 5631256"/>
                <a:gd name="connsiteY0" fmla="*/ 2781284 h 3036625"/>
                <a:gd name="connsiteX1" fmla="*/ 2109459 w 5631256"/>
                <a:gd name="connsiteY1" fmla="*/ 2924409 h 3036625"/>
                <a:gd name="connsiteX2" fmla="*/ 3213981 w 5631256"/>
                <a:gd name="connsiteY2" fmla="*/ 1487645 h 3036625"/>
                <a:gd name="connsiteX3" fmla="*/ 5631256 w 5631256"/>
                <a:gd name="connsiteY3" fmla="*/ 0 h 3036625"/>
                <a:gd name="connsiteX0" fmla="*/ 0 w 5631256"/>
                <a:gd name="connsiteY0" fmla="*/ 2781284 h 3068497"/>
                <a:gd name="connsiteX1" fmla="*/ 2109459 w 5631256"/>
                <a:gd name="connsiteY1" fmla="*/ 2924409 h 3068497"/>
                <a:gd name="connsiteX2" fmla="*/ 3431264 w 5631256"/>
                <a:gd name="connsiteY2" fmla="*/ 1407203 h 3068497"/>
                <a:gd name="connsiteX3" fmla="*/ 5631256 w 5631256"/>
                <a:gd name="connsiteY3" fmla="*/ 0 h 3068497"/>
                <a:gd name="connsiteX0" fmla="*/ 0 w 5631256"/>
                <a:gd name="connsiteY0" fmla="*/ 2781284 h 3068497"/>
                <a:gd name="connsiteX1" fmla="*/ 2109459 w 5631256"/>
                <a:gd name="connsiteY1" fmla="*/ 2924409 h 3068497"/>
                <a:gd name="connsiteX2" fmla="*/ 3431264 w 5631256"/>
                <a:gd name="connsiteY2" fmla="*/ 1407203 h 3068497"/>
                <a:gd name="connsiteX3" fmla="*/ 5631256 w 5631256"/>
                <a:gd name="connsiteY3" fmla="*/ 0 h 3068497"/>
                <a:gd name="connsiteX0" fmla="*/ 0 w 5631256"/>
                <a:gd name="connsiteY0" fmla="*/ 2781284 h 3233875"/>
                <a:gd name="connsiteX1" fmla="*/ 1548144 w 5631256"/>
                <a:gd name="connsiteY1" fmla="*/ 3147861 h 3233875"/>
                <a:gd name="connsiteX2" fmla="*/ 3431264 w 5631256"/>
                <a:gd name="connsiteY2" fmla="*/ 1407203 h 3233875"/>
                <a:gd name="connsiteX3" fmla="*/ 5631256 w 5631256"/>
                <a:gd name="connsiteY3" fmla="*/ 0 h 3233875"/>
                <a:gd name="connsiteX0" fmla="*/ 0 w 5631256"/>
                <a:gd name="connsiteY0" fmla="*/ 2781284 h 3219281"/>
                <a:gd name="connsiteX1" fmla="*/ 1548144 w 5631256"/>
                <a:gd name="connsiteY1" fmla="*/ 3147861 h 3219281"/>
                <a:gd name="connsiteX2" fmla="*/ 3558012 w 5631256"/>
                <a:gd name="connsiteY2" fmla="*/ 1612778 h 3219281"/>
                <a:gd name="connsiteX3" fmla="*/ 5631256 w 5631256"/>
                <a:gd name="connsiteY3" fmla="*/ 0 h 3219281"/>
                <a:gd name="connsiteX0" fmla="*/ 0 w 5631256"/>
                <a:gd name="connsiteY0" fmla="*/ 2781284 h 3219281"/>
                <a:gd name="connsiteX1" fmla="*/ 1548144 w 5631256"/>
                <a:gd name="connsiteY1" fmla="*/ 3147861 h 3219281"/>
                <a:gd name="connsiteX2" fmla="*/ 3558012 w 5631256"/>
                <a:gd name="connsiteY2" fmla="*/ 1612778 h 3219281"/>
                <a:gd name="connsiteX3" fmla="*/ 5631256 w 5631256"/>
                <a:gd name="connsiteY3" fmla="*/ 0 h 3219281"/>
                <a:gd name="connsiteX0" fmla="*/ 0 w 5631256"/>
                <a:gd name="connsiteY0" fmla="*/ 2781284 h 3226812"/>
                <a:gd name="connsiteX1" fmla="*/ 1665839 w 5631256"/>
                <a:gd name="connsiteY1" fmla="*/ 3156800 h 3226812"/>
                <a:gd name="connsiteX2" fmla="*/ 3558012 w 5631256"/>
                <a:gd name="connsiteY2" fmla="*/ 1612778 h 3226812"/>
                <a:gd name="connsiteX3" fmla="*/ 5631256 w 5631256"/>
                <a:gd name="connsiteY3" fmla="*/ 0 h 3226812"/>
                <a:gd name="connsiteX0" fmla="*/ 0 w 5631256"/>
                <a:gd name="connsiteY0" fmla="*/ 2781284 h 3236258"/>
                <a:gd name="connsiteX1" fmla="*/ 1665839 w 5631256"/>
                <a:gd name="connsiteY1" fmla="*/ 3156800 h 3236258"/>
                <a:gd name="connsiteX2" fmla="*/ 3449370 w 5631256"/>
                <a:gd name="connsiteY2" fmla="*/ 1478707 h 3236258"/>
                <a:gd name="connsiteX3" fmla="*/ 5631256 w 5631256"/>
                <a:gd name="connsiteY3" fmla="*/ 0 h 3236258"/>
                <a:gd name="connsiteX0" fmla="*/ 0 w 5631256"/>
                <a:gd name="connsiteY0" fmla="*/ 2781284 h 3236258"/>
                <a:gd name="connsiteX1" fmla="*/ 1665839 w 5631256"/>
                <a:gd name="connsiteY1" fmla="*/ 3156800 h 3236258"/>
                <a:gd name="connsiteX2" fmla="*/ 3449370 w 5631256"/>
                <a:gd name="connsiteY2" fmla="*/ 1478707 h 3236258"/>
                <a:gd name="connsiteX3" fmla="*/ 5631256 w 5631256"/>
                <a:gd name="connsiteY3" fmla="*/ 0 h 3236258"/>
              </a:gdLst>
              <a:ahLst/>
              <a:cxnLst>
                <a:cxn ang="0">
                  <a:pos x="connsiteX0" y="connsiteY0"/>
                </a:cxn>
                <a:cxn ang="0">
                  <a:pos x="connsiteX1" y="connsiteY1"/>
                </a:cxn>
                <a:cxn ang="0">
                  <a:pos x="connsiteX2" y="connsiteY2"/>
                </a:cxn>
                <a:cxn ang="0">
                  <a:pos x="connsiteX3" y="connsiteY3"/>
                </a:cxn>
              </a:cxnLst>
              <a:rect l="l" t="t" r="r" b="b"/>
              <a:pathLst>
                <a:path w="5631256" h="3236258">
                  <a:moveTo>
                    <a:pt x="0" y="2781284"/>
                  </a:moveTo>
                  <a:cubicBezTo>
                    <a:pt x="671466" y="3112125"/>
                    <a:pt x="1090944" y="3373896"/>
                    <a:pt x="1665839" y="3156800"/>
                  </a:cubicBezTo>
                  <a:cubicBezTo>
                    <a:pt x="2240734" y="2939704"/>
                    <a:pt x="2879002" y="2094221"/>
                    <a:pt x="3449370" y="1478707"/>
                  </a:cubicBezTo>
                  <a:cubicBezTo>
                    <a:pt x="4019738" y="863193"/>
                    <a:pt x="4974124" y="282282"/>
                    <a:pt x="5631256" y="0"/>
                  </a:cubicBezTo>
                </a:path>
              </a:pathLst>
            </a:custGeom>
            <a:noFill/>
            <a:ln w="50800">
              <a:solidFill>
                <a:srgbClr val="C00000"/>
              </a:solidFill>
              <a:prstDash val="dash"/>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3" name="Freeform 622"/>
            <p:cNvSpPr/>
            <p:nvPr/>
          </p:nvSpPr>
          <p:spPr>
            <a:xfrm>
              <a:off x="1633402" y="4929737"/>
              <a:ext cx="5694629" cy="755275"/>
            </a:xfrm>
            <a:custGeom>
              <a:avLst/>
              <a:gdLst>
                <a:gd name="connsiteX0" fmla="*/ 0 w 5703683"/>
                <a:gd name="connsiteY0" fmla="*/ 905347 h 905347"/>
                <a:gd name="connsiteX1" fmla="*/ 1638677 w 5703683"/>
                <a:gd name="connsiteY1" fmla="*/ 416460 h 905347"/>
                <a:gd name="connsiteX2" fmla="*/ 3947311 w 5703683"/>
                <a:gd name="connsiteY2" fmla="*/ 651850 h 905347"/>
                <a:gd name="connsiteX3" fmla="*/ 5703683 w 5703683"/>
                <a:gd name="connsiteY3" fmla="*/ 0 h 905347"/>
                <a:gd name="connsiteX0" fmla="*/ 0 w 5703683"/>
                <a:gd name="connsiteY0" fmla="*/ 905347 h 905347"/>
                <a:gd name="connsiteX1" fmla="*/ 1457608 w 5703683"/>
                <a:gd name="connsiteY1" fmla="*/ 461727 h 905347"/>
                <a:gd name="connsiteX2" fmla="*/ 3947311 w 5703683"/>
                <a:gd name="connsiteY2" fmla="*/ 651850 h 905347"/>
                <a:gd name="connsiteX3" fmla="*/ 5703683 w 5703683"/>
                <a:gd name="connsiteY3" fmla="*/ 0 h 905347"/>
                <a:gd name="connsiteX0" fmla="*/ 0 w 5703683"/>
                <a:gd name="connsiteY0" fmla="*/ 905347 h 1850177"/>
                <a:gd name="connsiteX1" fmla="*/ 1457608 w 5703683"/>
                <a:gd name="connsiteY1" fmla="*/ 461727 h 1850177"/>
                <a:gd name="connsiteX2" fmla="*/ 4119327 w 5703683"/>
                <a:gd name="connsiteY2" fmla="*/ 1846907 h 1850177"/>
                <a:gd name="connsiteX3" fmla="*/ 5703683 w 5703683"/>
                <a:gd name="connsiteY3" fmla="*/ 0 h 1850177"/>
                <a:gd name="connsiteX0" fmla="*/ 0 w 5685576"/>
                <a:gd name="connsiteY0" fmla="*/ 480764 h 2519073"/>
                <a:gd name="connsiteX1" fmla="*/ 1457608 w 5685576"/>
                <a:gd name="connsiteY1" fmla="*/ 37144 h 2519073"/>
                <a:gd name="connsiteX2" fmla="*/ 4119327 w 5685576"/>
                <a:gd name="connsiteY2" fmla="*/ 1422324 h 2519073"/>
                <a:gd name="connsiteX3" fmla="*/ 5685576 w 5685576"/>
                <a:gd name="connsiteY3" fmla="*/ 2463472 h 2519073"/>
                <a:gd name="connsiteX0" fmla="*/ 0 w 5685576"/>
                <a:gd name="connsiteY0" fmla="*/ 567479 h 3024924"/>
                <a:gd name="connsiteX1" fmla="*/ 1457608 w 5685576"/>
                <a:gd name="connsiteY1" fmla="*/ 123859 h 3024924"/>
                <a:gd name="connsiteX2" fmla="*/ 3259247 w 5685576"/>
                <a:gd name="connsiteY2" fmla="*/ 2858005 h 3024924"/>
                <a:gd name="connsiteX3" fmla="*/ 5685576 w 5685576"/>
                <a:gd name="connsiteY3" fmla="*/ 2550187 h 3024924"/>
                <a:gd name="connsiteX0" fmla="*/ 0 w 5685576"/>
                <a:gd name="connsiteY0" fmla="*/ 282401 h 2713327"/>
                <a:gd name="connsiteX1" fmla="*/ 1846907 w 5685576"/>
                <a:gd name="connsiteY1" fmla="*/ 200919 h 2713327"/>
                <a:gd name="connsiteX2" fmla="*/ 3259247 w 5685576"/>
                <a:gd name="connsiteY2" fmla="*/ 2572927 h 2713327"/>
                <a:gd name="connsiteX3" fmla="*/ 5685576 w 5685576"/>
                <a:gd name="connsiteY3" fmla="*/ 2265109 h 2713327"/>
                <a:gd name="connsiteX0" fmla="*/ 0 w 5685576"/>
                <a:gd name="connsiteY0" fmla="*/ 225344 h 2649653"/>
                <a:gd name="connsiteX1" fmla="*/ 1819746 w 5685576"/>
                <a:gd name="connsiteY1" fmla="*/ 234397 h 2649653"/>
                <a:gd name="connsiteX2" fmla="*/ 3259247 w 5685576"/>
                <a:gd name="connsiteY2" fmla="*/ 2515870 h 2649653"/>
                <a:gd name="connsiteX3" fmla="*/ 5685576 w 5685576"/>
                <a:gd name="connsiteY3" fmla="*/ 2208052 h 2649653"/>
                <a:gd name="connsiteX0" fmla="*/ 0 w 5685576"/>
                <a:gd name="connsiteY0" fmla="*/ 368203 h 2792512"/>
                <a:gd name="connsiteX1" fmla="*/ 1819746 w 5685576"/>
                <a:gd name="connsiteY1" fmla="*/ 377256 h 2792512"/>
                <a:gd name="connsiteX2" fmla="*/ 3259247 w 5685576"/>
                <a:gd name="connsiteY2" fmla="*/ 2658729 h 2792512"/>
                <a:gd name="connsiteX3" fmla="*/ 5685576 w 5685576"/>
                <a:gd name="connsiteY3" fmla="*/ 2350911 h 2792512"/>
                <a:gd name="connsiteX0" fmla="*/ 0 w 5685576"/>
                <a:gd name="connsiteY0" fmla="*/ 368203 h 2959225"/>
                <a:gd name="connsiteX1" fmla="*/ 1819746 w 5685576"/>
                <a:gd name="connsiteY1" fmla="*/ 377256 h 2959225"/>
                <a:gd name="connsiteX2" fmla="*/ 3259247 w 5685576"/>
                <a:gd name="connsiteY2" fmla="*/ 2658729 h 2959225"/>
                <a:gd name="connsiteX3" fmla="*/ 5685576 w 5685576"/>
                <a:gd name="connsiteY3" fmla="*/ 2744186 h 2959225"/>
                <a:gd name="connsiteX0" fmla="*/ 0 w 5685576"/>
                <a:gd name="connsiteY0" fmla="*/ 368203 h 2851073"/>
                <a:gd name="connsiteX1" fmla="*/ 1819746 w 5685576"/>
                <a:gd name="connsiteY1" fmla="*/ 377256 h 2851073"/>
                <a:gd name="connsiteX2" fmla="*/ 3259247 w 5685576"/>
                <a:gd name="connsiteY2" fmla="*/ 2658729 h 2851073"/>
                <a:gd name="connsiteX3" fmla="*/ 5685576 w 5685576"/>
                <a:gd name="connsiteY3" fmla="*/ 2744186 h 2851073"/>
                <a:gd name="connsiteX0" fmla="*/ 0 w 5685576"/>
                <a:gd name="connsiteY0" fmla="*/ 211946 h 2589264"/>
                <a:gd name="connsiteX1" fmla="*/ 1819746 w 5685576"/>
                <a:gd name="connsiteY1" fmla="*/ 220999 h 2589264"/>
                <a:gd name="connsiteX2" fmla="*/ 3114392 w 5685576"/>
                <a:gd name="connsiteY2" fmla="*/ 2305835 h 2589264"/>
                <a:gd name="connsiteX3" fmla="*/ 5685576 w 5685576"/>
                <a:gd name="connsiteY3" fmla="*/ 2587929 h 2589264"/>
                <a:gd name="connsiteX0" fmla="*/ 0 w 5685576"/>
                <a:gd name="connsiteY0" fmla="*/ 211946 h 2591669"/>
                <a:gd name="connsiteX1" fmla="*/ 1819746 w 5685576"/>
                <a:gd name="connsiteY1" fmla="*/ 220999 h 2591669"/>
                <a:gd name="connsiteX2" fmla="*/ 3114392 w 5685576"/>
                <a:gd name="connsiteY2" fmla="*/ 2305835 h 2591669"/>
                <a:gd name="connsiteX3" fmla="*/ 5685576 w 5685576"/>
                <a:gd name="connsiteY3" fmla="*/ 2587929 h 2591669"/>
                <a:gd name="connsiteX0" fmla="*/ 0 w 5685576"/>
                <a:gd name="connsiteY0" fmla="*/ 211946 h 2596828"/>
                <a:gd name="connsiteX1" fmla="*/ 1819746 w 5685576"/>
                <a:gd name="connsiteY1" fmla="*/ 220999 h 2596828"/>
                <a:gd name="connsiteX2" fmla="*/ 3114392 w 5685576"/>
                <a:gd name="connsiteY2" fmla="*/ 2305835 h 2596828"/>
                <a:gd name="connsiteX3" fmla="*/ 5685576 w 5685576"/>
                <a:gd name="connsiteY3" fmla="*/ 2587929 h 2596828"/>
                <a:gd name="connsiteX0" fmla="*/ 0 w 5685576"/>
                <a:gd name="connsiteY0" fmla="*/ 201983 h 2578529"/>
                <a:gd name="connsiteX1" fmla="*/ 1855960 w 5685576"/>
                <a:gd name="connsiteY1" fmla="*/ 228912 h 2578529"/>
                <a:gd name="connsiteX2" fmla="*/ 3114392 w 5685576"/>
                <a:gd name="connsiteY2" fmla="*/ 2295872 h 2578529"/>
                <a:gd name="connsiteX3" fmla="*/ 5685576 w 5685576"/>
                <a:gd name="connsiteY3" fmla="*/ 2577966 h 2578529"/>
                <a:gd name="connsiteX0" fmla="*/ 0 w 5685576"/>
                <a:gd name="connsiteY0" fmla="*/ 286934 h 2663481"/>
                <a:gd name="connsiteX1" fmla="*/ 1855960 w 5685576"/>
                <a:gd name="connsiteY1" fmla="*/ 313863 h 2663481"/>
                <a:gd name="connsiteX2" fmla="*/ 3114392 w 5685576"/>
                <a:gd name="connsiteY2" fmla="*/ 2380823 h 2663481"/>
                <a:gd name="connsiteX3" fmla="*/ 5685576 w 5685576"/>
                <a:gd name="connsiteY3" fmla="*/ 2662917 h 2663481"/>
                <a:gd name="connsiteX0" fmla="*/ 0 w 5685576"/>
                <a:gd name="connsiteY0" fmla="*/ 245625 h 2622172"/>
                <a:gd name="connsiteX1" fmla="*/ 1855960 w 5685576"/>
                <a:gd name="connsiteY1" fmla="*/ 272554 h 2622172"/>
                <a:gd name="connsiteX2" fmla="*/ 3114392 w 5685576"/>
                <a:gd name="connsiteY2" fmla="*/ 2339514 h 2622172"/>
                <a:gd name="connsiteX3" fmla="*/ 5685576 w 5685576"/>
                <a:gd name="connsiteY3" fmla="*/ 2621608 h 2622172"/>
                <a:gd name="connsiteX0" fmla="*/ 0 w 5685576"/>
                <a:gd name="connsiteY0" fmla="*/ 200214 h 2576198"/>
                <a:gd name="connsiteX1" fmla="*/ 1855960 w 5685576"/>
                <a:gd name="connsiteY1" fmla="*/ 227143 h 2576198"/>
                <a:gd name="connsiteX2" fmla="*/ 3268301 w 5685576"/>
                <a:gd name="connsiteY2" fmla="*/ 2267290 h 2576198"/>
                <a:gd name="connsiteX3" fmla="*/ 5685576 w 5685576"/>
                <a:gd name="connsiteY3" fmla="*/ 2576197 h 2576198"/>
                <a:gd name="connsiteX0" fmla="*/ 0 w 5685576"/>
                <a:gd name="connsiteY0" fmla="*/ 85675 h 2461658"/>
                <a:gd name="connsiteX1" fmla="*/ 1982709 w 5685576"/>
                <a:gd name="connsiteY1" fmla="*/ 452251 h 2461658"/>
                <a:gd name="connsiteX2" fmla="*/ 3268301 w 5685576"/>
                <a:gd name="connsiteY2" fmla="*/ 2152751 h 2461658"/>
                <a:gd name="connsiteX3" fmla="*/ 5685576 w 5685576"/>
                <a:gd name="connsiteY3" fmla="*/ 2461658 h 2461658"/>
                <a:gd name="connsiteX0" fmla="*/ 0 w 5685576"/>
                <a:gd name="connsiteY0" fmla="*/ 127357 h 2503340"/>
                <a:gd name="connsiteX1" fmla="*/ 1982709 w 5685576"/>
                <a:gd name="connsiteY1" fmla="*/ 493933 h 2503340"/>
                <a:gd name="connsiteX2" fmla="*/ 3268301 w 5685576"/>
                <a:gd name="connsiteY2" fmla="*/ 2194433 h 2503340"/>
                <a:gd name="connsiteX3" fmla="*/ 5685576 w 5685576"/>
                <a:gd name="connsiteY3" fmla="*/ 2503340 h 2503340"/>
                <a:gd name="connsiteX0" fmla="*/ 0 w 5839485"/>
                <a:gd name="connsiteY0" fmla="*/ 87023 h 2454068"/>
                <a:gd name="connsiteX1" fmla="*/ 2136618 w 5839485"/>
                <a:gd name="connsiteY1" fmla="*/ 444661 h 2454068"/>
                <a:gd name="connsiteX2" fmla="*/ 3422210 w 5839485"/>
                <a:gd name="connsiteY2" fmla="*/ 2145161 h 2454068"/>
                <a:gd name="connsiteX3" fmla="*/ 5839485 w 5839485"/>
                <a:gd name="connsiteY3" fmla="*/ 2454068 h 2454068"/>
                <a:gd name="connsiteX0" fmla="*/ 0 w 5839485"/>
                <a:gd name="connsiteY0" fmla="*/ 470153 h 2845611"/>
                <a:gd name="connsiteX1" fmla="*/ 1692998 w 5839485"/>
                <a:gd name="connsiteY1" fmla="*/ 121684 h 2845611"/>
                <a:gd name="connsiteX2" fmla="*/ 3422210 w 5839485"/>
                <a:gd name="connsiteY2" fmla="*/ 2528291 h 2845611"/>
                <a:gd name="connsiteX3" fmla="*/ 5839485 w 5839485"/>
                <a:gd name="connsiteY3" fmla="*/ 2837198 h 2845611"/>
                <a:gd name="connsiteX0" fmla="*/ 0 w 5667470"/>
                <a:gd name="connsiteY0" fmla="*/ 2280923 h 4368875"/>
                <a:gd name="connsiteX1" fmla="*/ 1692998 w 5667470"/>
                <a:gd name="connsiteY1" fmla="*/ 1932454 h 4368875"/>
                <a:gd name="connsiteX2" fmla="*/ 3422210 w 5667470"/>
                <a:gd name="connsiteY2" fmla="*/ 4339061 h 4368875"/>
                <a:gd name="connsiteX3" fmla="*/ 5667470 w 5667470"/>
                <a:gd name="connsiteY3" fmla="*/ 172 h 4368875"/>
                <a:gd name="connsiteX0" fmla="*/ 0 w 5667470"/>
                <a:gd name="connsiteY0" fmla="*/ 2281396 h 2281396"/>
                <a:gd name="connsiteX1" fmla="*/ 1692998 w 5667470"/>
                <a:gd name="connsiteY1" fmla="*/ 1932927 h 2281396"/>
                <a:gd name="connsiteX2" fmla="*/ 3168713 w 5667470"/>
                <a:gd name="connsiteY2" fmla="*/ 1354218 h 2281396"/>
                <a:gd name="connsiteX3" fmla="*/ 5667470 w 5667470"/>
                <a:gd name="connsiteY3" fmla="*/ 645 h 2281396"/>
                <a:gd name="connsiteX0" fmla="*/ 0 w 5667470"/>
                <a:gd name="connsiteY0" fmla="*/ 2281361 h 2281361"/>
                <a:gd name="connsiteX1" fmla="*/ 1611517 w 5667470"/>
                <a:gd name="connsiteY1" fmla="*/ 1539617 h 2281361"/>
                <a:gd name="connsiteX2" fmla="*/ 3168713 w 5667470"/>
                <a:gd name="connsiteY2" fmla="*/ 1354183 h 2281361"/>
                <a:gd name="connsiteX3" fmla="*/ 5667470 w 5667470"/>
                <a:gd name="connsiteY3" fmla="*/ 610 h 2281361"/>
                <a:gd name="connsiteX0" fmla="*/ 0 w 5667470"/>
                <a:gd name="connsiteY0" fmla="*/ 2281665 h 2281665"/>
                <a:gd name="connsiteX1" fmla="*/ 1611517 w 5667470"/>
                <a:gd name="connsiteY1" fmla="*/ 1539921 h 2281665"/>
                <a:gd name="connsiteX2" fmla="*/ 3956364 w 5667470"/>
                <a:gd name="connsiteY2" fmla="*/ 970151 h 2281665"/>
                <a:gd name="connsiteX3" fmla="*/ 5667470 w 5667470"/>
                <a:gd name="connsiteY3" fmla="*/ 914 h 2281665"/>
                <a:gd name="connsiteX0" fmla="*/ 0 w 5667470"/>
                <a:gd name="connsiteY0" fmla="*/ 2281297 h 2281297"/>
                <a:gd name="connsiteX1" fmla="*/ 1611517 w 5667470"/>
                <a:gd name="connsiteY1" fmla="*/ 1539553 h 2281297"/>
                <a:gd name="connsiteX2" fmla="*/ 3087231 w 5667470"/>
                <a:gd name="connsiteY2" fmla="*/ 1488191 h 2281297"/>
                <a:gd name="connsiteX3" fmla="*/ 5667470 w 5667470"/>
                <a:gd name="connsiteY3" fmla="*/ 546 h 2281297"/>
                <a:gd name="connsiteX0" fmla="*/ 0 w 5667470"/>
                <a:gd name="connsiteY0" fmla="*/ 2281309 h 2281309"/>
                <a:gd name="connsiteX1" fmla="*/ 1294646 w 5667470"/>
                <a:gd name="connsiteY1" fmla="*/ 1718326 h 2281309"/>
                <a:gd name="connsiteX2" fmla="*/ 3087231 w 5667470"/>
                <a:gd name="connsiteY2" fmla="*/ 1488203 h 2281309"/>
                <a:gd name="connsiteX3" fmla="*/ 5667470 w 5667470"/>
                <a:gd name="connsiteY3" fmla="*/ 558 h 2281309"/>
                <a:gd name="connsiteX0" fmla="*/ 0 w 5667470"/>
                <a:gd name="connsiteY0" fmla="*/ 2281307 h 2281307"/>
                <a:gd name="connsiteX1" fmla="*/ 1466662 w 5667470"/>
                <a:gd name="connsiteY1" fmla="*/ 1682573 h 2281307"/>
                <a:gd name="connsiteX2" fmla="*/ 3087231 w 5667470"/>
                <a:gd name="connsiteY2" fmla="*/ 1488201 h 2281307"/>
                <a:gd name="connsiteX3" fmla="*/ 5667470 w 5667470"/>
                <a:gd name="connsiteY3" fmla="*/ 556 h 2281307"/>
                <a:gd name="connsiteX0" fmla="*/ 0 w 5667470"/>
                <a:gd name="connsiteY0" fmla="*/ 2281307 h 2281307"/>
                <a:gd name="connsiteX1" fmla="*/ 1466662 w 5667470"/>
                <a:gd name="connsiteY1" fmla="*/ 1682573 h 2281307"/>
                <a:gd name="connsiteX2" fmla="*/ 3087231 w 5667470"/>
                <a:gd name="connsiteY2" fmla="*/ 1488201 h 2281307"/>
                <a:gd name="connsiteX3" fmla="*/ 5667470 w 5667470"/>
                <a:gd name="connsiteY3" fmla="*/ 556 h 2281307"/>
                <a:gd name="connsiteX0" fmla="*/ 0 w 5667470"/>
                <a:gd name="connsiteY0" fmla="*/ 2281327 h 2281327"/>
                <a:gd name="connsiteX1" fmla="*/ 1466662 w 5667470"/>
                <a:gd name="connsiteY1" fmla="*/ 1682593 h 2281327"/>
                <a:gd name="connsiteX2" fmla="*/ 3259247 w 5667470"/>
                <a:gd name="connsiteY2" fmla="*/ 1443530 h 2281327"/>
                <a:gd name="connsiteX3" fmla="*/ 5667470 w 5667470"/>
                <a:gd name="connsiteY3" fmla="*/ 576 h 2281327"/>
                <a:gd name="connsiteX0" fmla="*/ 0 w 5667470"/>
                <a:gd name="connsiteY0" fmla="*/ 2308130 h 2308130"/>
                <a:gd name="connsiteX1" fmla="*/ 1466662 w 5667470"/>
                <a:gd name="connsiteY1" fmla="*/ 1709396 h 2308130"/>
                <a:gd name="connsiteX2" fmla="*/ 3259247 w 5667470"/>
                <a:gd name="connsiteY2" fmla="*/ 1470333 h 2308130"/>
                <a:gd name="connsiteX3" fmla="*/ 5667470 w 5667470"/>
                <a:gd name="connsiteY3" fmla="*/ 565 h 2308130"/>
                <a:gd name="connsiteX0" fmla="*/ 0 w 5667470"/>
                <a:gd name="connsiteY0" fmla="*/ 2307565 h 2307565"/>
                <a:gd name="connsiteX1" fmla="*/ 1466662 w 5667470"/>
                <a:gd name="connsiteY1" fmla="*/ 1708831 h 2307565"/>
                <a:gd name="connsiteX2" fmla="*/ 3259247 w 5667470"/>
                <a:gd name="connsiteY2" fmla="*/ 1469768 h 2307565"/>
                <a:gd name="connsiteX3" fmla="*/ 5667470 w 5667470"/>
                <a:gd name="connsiteY3" fmla="*/ 0 h 2307565"/>
                <a:gd name="connsiteX0" fmla="*/ 0 w 5667470"/>
                <a:gd name="connsiteY0" fmla="*/ 2271813 h 2271813"/>
                <a:gd name="connsiteX1" fmla="*/ 1466662 w 5667470"/>
                <a:gd name="connsiteY1" fmla="*/ 1673079 h 2271813"/>
                <a:gd name="connsiteX2" fmla="*/ 3259247 w 5667470"/>
                <a:gd name="connsiteY2" fmla="*/ 1434016 h 2271813"/>
                <a:gd name="connsiteX3" fmla="*/ 5667470 w 5667470"/>
                <a:gd name="connsiteY3" fmla="*/ 0 h 2271813"/>
                <a:gd name="connsiteX0" fmla="*/ 0 w 5667470"/>
                <a:gd name="connsiteY0" fmla="*/ 2271813 h 2271813"/>
                <a:gd name="connsiteX1" fmla="*/ 1466662 w 5667470"/>
                <a:gd name="connsiteY1" fmla="*/ 1673079 h 2271813"/>
                <a:gd name="connsiteX2" fmla="*/ 3259247 w 5667470"/>
                <a:gd name="connsiteY2" fmla="*/ 1434016 h 2271813"/>
                <a:gd name="connsiteX3" fmla="*/ 5667470 w 5667470"/>
                <a:gd name="connsiteY3" fmla="*/ 0 h 2271813"/>
                <a:gd name="connsiteX0" fmla="*/ 0 w 5558828"/>
                <a:gd name="connsiteY0" fmla="*/ 2227123 h 2227123"/>
                <a:gd name="connsiteX1" fmla="*/ 1466662 w 5558828"/>
                <a:gd name="connsiteY1" fmla="*/ 1628389 h 2227123"/>
                <a:gd name="connsiteX2" fmla="*/ 3259247 w 5558828"/>
                <a:gd name="connsiteY2" fmla="*/ 1389326 h 2227123"/>
                <a:gd name="connsiteX3" fmla="*/ 5558828 w 5558828"/>
                <a:gd name="connsiteY3" fmla="*/ 0 h 2227123"/>
                <a:gd name="connsiteX0" fmla="*/ 0 w 5640309"/>
                <a:gd name="connsiteY0" fmla="*/ 2271814 h 2271814"/>
                <a:gd name="connsiteX1" fmla="*/ 1466662 w 5640309"/>
                <a:gd name="connsiteY1" fmla="*/ 1673080 h 2271814"/>
                <a:gd name="connsiteX2" fmla="*/ 3259247 w 5640309"/>
                <a:gd name="connsiteY2" fmla="*/ 1434017 h 2271814"/>
                <a:gd name="connsiteX3" fmla="*/ 5640309 w 5640309"/>
                <a:gd name="connsiteY3" fmla="*/ 0 h 2271814"/>
                <a:gd name="connsiteX0" fmla="*/ 0 w 5640309"/>
                <a:gd name="connsiteY0" fmla="*/ 2271814 h 2271814"/>
                <a:gd name="connsiteX1" fmla="*/ 1466662 w 5640309"/>
                <a:gd name="connsiteY1" fmla="*/ 1673080 h 2271814"/>
                <a:gd name="connsiteX2" fmla="*/ 3069125 w 5640309"/>
                <a:gd name="connsiteY2" fmla="*/ 1541274 h 2271814"/>
                <a:gd name="connsiteX3" fmla="*/ 5640309 w 5640309"/>
                <a:gd name="connsiteY3" fmla="*/ 0 h 2271814"/>
                <a:gd name="connsiteX0" fmla="*/ 0 w 5640309"/>
                <a:gd name="connsiteY0" fmla="*/ 2271814 h 2271814"/>
                <a:gd name="connsiteX1" fmla="*/ 1312753 w 5640309"/>
                <a:gd name="connsiteY1" fmla="*/ 1753522 h 2271814"/>
                <a:gd name="connsiteX2" fmla="*/ 3069125 w 5640309"/>
                <a:gd name="connsiteY2" fmla="*/ 1541274 h 2271814"/>
                <a:gd name="connsiteX3" fmla="*/ 5640309 w 5640309"/>
                <a:gd name="connsiteY3" fmla="*/ 0 h 2271814"/>
                <a:gd name="connsiteX0" fmla="*/ 0 w 5640309"/>
                <a:gd name="connsiteY0" fmla="*/ 2271814 h 2271814"/>
                <a:gd name="connsiteX1" fmla="*/ 1312753 w 5640309"/>
                <a:gd name="connsiteY1" fmla="*/ 1753522 h 2271814"/>
                <a:gd name="connsiteX2" fmla="*/ 3223034 w 5640309"/>
                <a:gd name="connsiteY2" fmla="*/ 1487645 h 2271814"/>
                <a:gd name="connsiteX3" fmla="*/ 5640309 w 5640309"/>
                <a:gd name="connsiteY3" fmla="*/ 0 h 2271814"/>
                <a:gd name="connsiteX0" fmla="*/ 0 w 5631256"/>
                <a:gd name="connsiteY0" fmla="*/ 2781284 h 2781284"/>
                <a:gd name="connsiteX1" fmla="*/ 1303700 w 5631256"/>
                <a:gd name="connsiteY1" fmla="*/ 1753522 h 2781284"/>
                <a:gd name="connsiteX2" fmla="*/ 3213981 w 5631256"/>
                <a:gd name="connsiteY2" fmla="*/ 1487645 h 2781284"/>
                <a:gd name="connsiteX3" fmla="*/ 5631256 w 5631256"/>
                <a:gd name="connsiteY3" fmla="*/ 0 h 2781284"/>
                <a:gd name="connsiteX0" fmla="*/ 0 w 5631256"/>
                <a:gd name="connsiteY0" fmla="*/ 2781284 h 3322994"/>
                <a:gd name="connsiteX1" fmla="*/ 1376128 w 5631256"/>
                <a:gd name="connsiteY1" fmla="*/ 3290870 h 3322994"/>
                <a:gd name="connsiteX2" fmla="*/ 3213981 w 5631256"/>
                <a:gd name="connsiteY2" fmla="*/ 1487645 h 3322994"/>
                <a:gd name="connsiteX3" fmla="*/ 5631256 w 5631256"/>
                <a:gd name="connsiteY3" fmla="*/ 0 h 3322994"/>
                <a:gd name="connsiteX0" fmla="*/ 0 w 5631256"/>
                <a:gd name="connsiteY0" fmla="*/ 2781284 h 3308751"/>
                <a:gd name="connsiteX1" fmla="*/ 1376128 w 5631256"/>
                <a:gd name="connsiteY1" fmla="*/ 3290870 h 3308751"/>
                <a:gd name="connsiteX2" fmla="*/ 3213981 w 5631256"/>
                <a:gd name="connsiteY2" fmla="*/ 1487645 h 3308751"/>
                <a:gd name="connsiteX3" fmla="*/ 5631256 w 5631256"/>
                <a:gd name="connsiteY3" fmla="*/ 0 h 3308751"/>
                <a:gd name="connsiteX0" fmla="*/ 0 w 5631256"/>
                <a:gd name="connsiteY0" fmla="*/ 2781284 h 3329281"/>
                <a:gd name="connsiteX1" fmla="*/ 1376128 w 5631256"/>
                <a:gd name="connsiteY1" fmla="*/ 3290870 h 3329281"/>
                <a:gd name="connsiteX2" fmla="*/ 3213981 w 5631256"/>
                <a:gd name="connsiteY2" fmla="*/ 1487645 h 3329281"/>
                <a:gd name="connsiteX3" fmla="*/ 5631256 w 5631256"/>
                <a:gd name="connsiteY3" fmla="*/ 0 h 3329281"/>
                <a:gd name="connsiteX0" fmla="*/ 0 w 5631256"/>
                <a:gd name="connsiteY0" fmla="*/ 2781284 h 3201745"/>
                <a:gd name="connsiteX1" fmla="*/ 1656785 w 5631256"/>
                <a:gd name="connsiteY1" fmla="*/ 3147861 h 3201745"/>
                <a:gd name="connsiteX2" fmla="*/ 3213981 w 5631256"/>
                <a:gd name="connsiteY2" fmla="*/ 1487645 h 3201745"/>
                <a:gd name="connsiteX3" fmla="*/ 5631256 w 5631256"/>
                <a:gd name="connsiteY3" fmla="*/ 0 h 3201745"/>
                <a:gd name="connsiteX0" fmla="*/ 0 w 5631256"/>
                <a:gd name="connsiteY0" fmla="*/ 2781284 h 3036625"/>
                <a:gd name="connsiteX1" fmla="*/ 2109459 w 5631256"/>
                <a:gd name="connsiteY1" fmla="*/ 2924409 h 3036625"/>
                <a:gd name="connsiteX2" fmla="*/ 3213981 w 5631256"/>
                <a:gd name="connsiteY2" fmla="*/ 1487645 h 3036625"/>
                <a:gd name="connsiteX3" fmla="*/ 5631256 w 5631256"/>
                <a:gd name="connsiteY3" fmla="*/ 0 h 3036625"/>
                <a:gd name="connsiteX0" fmla="*/ 0 w 5631256"/>
                <a:gd name="connsiteY0" fmla="*/ 2781284 h 3068497"/>
                <a:gd name="connsiteX1" fmla="*/ 2109459 w 5631256"/>
                <a:gd name="connsiteY1" fmla="*/ 2924409 h 3068497"/>
                <a:gd name="connsiteX2" fmla="*/ 3431264 w 5631256"/>
                <a:gd name="connsiteY2" fmla="*/ 1407203 h 3068497"/>
                <a:gd name="connsiteX3" fmla="*/ 5631256 w 5631256"/>
                <a:gd name="connsiteY3" fmla="*/ 0 h 3068497"/>
                <a:gd name="connsiteX0" fmla="*/ 0 w 5631256"/>
                <a:gd name="connsiteY0" fmla="*/ 2781284 h 3068497"/>
                <a:gd name="connsiteX1" fmla="*/ 2109459 w 5631256"/>
                <a:gd name="connsiteY1" fmla="*/ 2924409 h 3068497"/>
                <a:gd name="connsiteX2" fmla="*/ 3431264 w 5631256"/>
                <a:gd name="connsiteY2" fmla="*/ 1407203 h 3068497"/>
                <a:gd name="connsiteX3" fmla="*/ 5631256 w 5631256"/>
                <a:gd name="connsiteY3" fmla="*/ 0 h 3068497"/>
                <a:gd name="connsiteX0" fmla="*/ 0 w 5631256"/>
                <a:gd name="connsiteY0" fmla="*/ 2781284 h 3233875"/>
                <a:gd name="connsiteX1" fmla="*/ 1548144 w 5631256"/>
                <a:gd name="connsiteY1" fmla="*/ 3147861 h 3233875"/>
                <a:gd name="connsiteX2" fmla="*/ 3431264 w 5631256"/>
                <a:gd name="connsiteY2" fmla="*/ 1407203 h 3233875"/>
                <a:gd name="connsiteX3" fmla="*/ 5631256 w 5631256"/>
                <a:gd name="connsiteY3" fmla="*/ 0 h 3233875"/>
                <a:gd name="connsiteX0" fmla="*/ 0 w 5631256"/>
                <a:gd name="connsiteY0" fmla="*/ 2781284 h 3219281"/>
                <a:gd name="connsiteX1" fmla="*/ 1548144 w 5631256"/>
                <a:gd name="connsiteY1" fmla="*/ 3147861 h 3219281"/>
                <a:gd name="connsiteX2" fmla="*/ 3558012 w 5631256"/>
                <a:gd name="connsiteY2" fmla="*/ 1612778 h 3219281"/>
                <a:gd name="connsiteX3" fmla="*/ 5631256 w 5631256"/>
                <a:gd name="connsiteY3" fmla="*/ 0 h 3219281"/>
                <a:gd name="connsiteX0" fmla="*/ 0 w 5631256"/>
                <a:gd name="connsiteY0" fmla="*/ 2781284 h 3219281"/>
                <a:gd name="connsiteX1" fmla="*/ 1548144 w 5631256"/>
                <a:gd name="connsiteY1" fmla="*/ 3147861 h 3219281"/>
                <a:gd name="connsiteX2" fmla="*/ 3558012 w 5631256"/>
                <a:gd name="connsiteY2" fmla="*/ 1612778 h 3219281"/>
                <a:gd name="connsiteX3" fmla="*/ 5631256 w 5631256"/>
                <a:gd name="connsiteY3" fmla="*/ 0 h 3219281"/>
                <a:gd name="connsiteX0" fmla="*/ 0 w 5631256"/>
                <a:gd name="connsiteY0" fmla="*/ 2781284 h 3226812"/>
                <a:gd name="connsiteX1" fmla="*/ 1665839 w 5631256"/>
                <a:gd name="connsiteY1" fmla="*/ 3156800 h 3226812"/>
                <a:gd name="connsiteX2" fmla="*/ 3558012 w 5631256"/>
                <a:gd name="connsiteY2" fmla="*/ 1612778 h 3226812"/>
                <a:gd name="connsiteX3" fmla="*/ 5631256 w 5631256"/>
                <a:gd name="connsiteY3" fmla="*/ 0 h 3226812"/>
                <a:gd name="connsiteX0" fmla="*/ 0 w 5631256"/>
                <a:gd name="connsiteY0" fmla="*/ 2781284 h 3236258"/>
                <a:gd name="connsiteX1" fmla="*/ 1665839 w 5631256"/>
                <a:gd name="connsiteY1" fmla="*/ 3156800 h 3236258"/>
                <a:gd name="connsiteX2" fmla="*/ 3449370 w 5631256"/>
                <a:gd name="connsiteY2" fmla="*/ 1478707 h 3236258"/>
                <a:gd name="connsiteX3" fmla="*/ 5631256 w 5631256"/>
                <a:gd name="connsiteY3" fmla="*/ 0 h 3236258"/>
                <a:gd name="connsiteX0" fmla="*/ 0 w 5631256"/>
                <a:gd name="connsiteY0" fmla="*/ 2781284 h 3236258"/>
                <a:gd name="connsiteX1" fmla="*/ 1665839 w 5631256"/>
                <a:gd name="connsiteY1" fmla="*/ 3156800 h 3236258"/>
                <a:gd name="connsiteX2" fmla="*/ 3449370 w 5631256"/>
                <a:gd name="connsiteY2" fmla="*/ 1478707 h 3236258"/>
                <a:gd name="connsiteX3" fmla="*/ 5631256 w 5631256"/>
                <a:gd name="connsiteY3" fmla="*/ 0 h 3236258"/>
                <a:gd name="connsiteX0" fmla="*/ 0 w 5658416"/>
                <a:gd name="connsiteY0" fmla="*/ 2611461 h 3205085"/>
                <a:gd name="connsiteX1" fmla="*/ 1692999 w 5658416"/>
                <a:gd name="connsiteY1" fmla="*/ 3156800 h 3205085"/>
                <a:gd name="connsiteX2" fmla="*/ 3476530 w 5658416"/>
                <a:gd name="connsiteY2" fmla="*/ 1478707 h 3205085"/>
                <a:gd name="connsiteX3" fmla="*/ 5658416 w 5658416"/>
                <a:gd name="connsiteY3" fmla="*/ 0 h 3205085"/>
                <a:gd name="connsiteX0" fmla="*/ 0 w 5694629"/>
                <a:gd name="connsiteY0" fmla="*/ 1136596 h 1730220"/>
                <a:gd name="connsiteX1" fmla="*/ 1692999 w 5694629"/>
                <a:gd name="connsiteY1" fmla="*/ 1681935 h 1730220"/>
                <a:gd name="connsiteX2" fmla="*/ 3476530 w 5694629"/>
                <a:gd name="connsiteY2" fmla="*/ 3842 h 1730220"/>
                <a:gd name="connsiteX3" fmla="*/ 5694629 w 5694629"/>
                <a:gd name="connsiteY3" fmla="*/ 1143991 h 1730220"/>
                <a:gd name="connsiteX0" fmla="*/ 0 w 5694629"/>
                <a:gd name="connsiteY0" fmla="*/ 0 h 614322"/>
                <a:gd name="connsiteX1" fmla="*/ 1692999 w 5694629"/>
                <a:gd name="connsiteY1" fmla="*/ 545339 h 614322"/>
                <a:gd name="connsiteX2" fmla="*/ 4327555 w 5694629"/>
                <a:gd name="connsiteY2" fmla="*/ 547605 h 614322"/>
                <a:gd name="connsiteX3" fmla="*/ 5694629 w 5694629"/>
                <a:gd name="connsiteY3" fmla="*/ 7395 h 614322"/>
                <a:gd name="connsiteX0" fmla="*/ 0 w 5694629"/>
                <a:gd name="connsiteY0" fmla="*/ 0 h 745649"/>
                <a:gd name="connsiteX1" fmla="*/ 1692999 w 5694629"/>
                <a:gd name="connsiteY1" fmla="*/ 545339 h 745649"/>
                <a:gd name="connsiteX2" fmla="*/ 4010684 w 5694629"/>
                <a:gd name="connsiteY2" fmla="*/ 717429 h 745649"/>
                <a:gd name="connsiteX3" fmla="*/ 5694629 w 5694629"/>
                <a:gd name="connsiteY3" fmla="*/ 7395 h 745649"/>
              </a:gdLst>
              <a:ahLst/>
              <a:cxnLst>
                <a:cxn ang="0">
                  <a:pos x="connsiteX0" y="connsiteY0"/>
                </a:cxn>
                <a:cxn ang="0">
                  <a:pos x="connsiteX1" y="connsiteY1"/>
                </a:cxn>
                <a:cxn ang="0">
                  <a:pos x="connsiteX2" y="connsiteY2"/>
                </a:cxn>
                <a:cxn ang="0">
                  <a:pos x="connsiteX3" y="connsiteY3"/>
                </a:cxn>
              </a:cxnLst>
              <a:rect l="l" t="t" r="r" b="b"/>
              <a:pathLst>
                <a:path w="5694629" h="745649">
                  <a:moveTo>
                    <a:pt x="0" y="0"/>
                  </a:moveTo>
                  <a:cubicBezTo>
                    <a:pt x="671466" y="330841"/>
                    <a:pt x="1024552" y="425768"/>
                    <a:pt x="1692999" y="545339"/>
                  </a:cubicBezTo>
                  <a:cubicBezTo>
                    <a:pt x="2361446" y="664911"/>
                    <a:pt x="3343746" y="807086"/>
                    <a:pt x="4010684" y="717429"/>
                  </a:cubicBezTo>
                  <a:cubicBezTo>
                    <a:pt x="4677622" y="627772"/>
                    <a:pt x="5037497" y="289677"/>
                    <a:pt x="5694629" y="7395"/>
                  </a:cubicBezTo>
                </a:path>
              </a:pathLst>
            </a:custGeom>
            <a:noFill/>
            <a:ln w="50800">
              <a:solidFill>
                <a:srgbClr val="C00000"/>
              </a:solidFill>
              <a:prstDash val="dash"/>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4" name="Group 623"/>
          <p:cNvGrpSpPr/>
          <p:nvPr/>
        </p:nvGrpSpPr>
        <p:grpSpPr>
          <a:xfrm>
            <a:off x="1828800" y="5725180"/>
            <a:ext cx="8382000" cy="523220"/>
            <a:chOff x="228600" y="1828800"/>
            <a:chExt cx="8382000" cy="523220"/>
          </a:xfrm>
        </p:grpSpPr>
        <p:sp>
          <p:nvSpPr>
            <p:cNvPr id="625" name="TextBox 624"/>
            <p:cNvSpPr txBox="1"/>
            <p:nvPr/>
          </p:nvSpPr>
          <p:spPr>
            <a:xfrm>
              <a:off x="228600" y="1828800"/>
              <a:ext cx="762000" cy="523220"/>
            </a:xfrm>
            <a:prstGeom prst="rect">
              <a:avLst/>
            </a:prstGeom>
            <a:noFill/>
          </p:spPr>
          <p:txBody>
            <a:bodyPr wrap="square" rtlCol="0">
              <a:spAutoFit/>
            </a:bodyPr>
            <a:lstStyle/>
            <a:p>
              <a:r>
                <a:rPr lang="en-US" sz="2800" b="1" dirty="0">
                  <a:solidFill>
                    <a:schemeClr val="bg1">
                      <a:lumMod val="50000"/>
                    </a:schemeClr>
                  </a:solidFill>
                  <a:latin typeface="Verdana" pitchFamily="34" charset="0"/>
                  <a:ea typeface="Verdana" pitchFamily="34" charset="0"/>
                  <a:cs typeface="Verdana" pitchFamily="34" charset="0"/>
                </a:rPr>
                <a:t>TX</a:t>
              </a:r>
            </a:p>
          </p:txBody>
        </p:sp>
        <p:sp>
          <p:nvSpPr>
            <p:cNvPr id="626" name="TextBox 625"/>
            <p:cNvSpPr txBox="1"/>
            <p:nvPr/>
          </p:nvSpPr>
          <p:spPr>
            <a:xfrm>
              <a:off x="7848600" y="1828800"/>
              <a:ext cx="762000" cy="523220"/>
            </a:xfrm>
            <a:prstGeom prst="rect">
              <a:avLst/>
            </a:prstGeom>
            <a:noFill/>
          </p:spPr>
          <p:txBody>
            <a:bodyPr wrap="square" rtlCol="0">
              <a:spAutoFit/>
            </a:bodyPr>
            <a:lstStyle/>
            <a:p>
              <a:r>
                <a:rPr lang="en-US" sz="2800" b="1" dirty="0">
                  <a:solidFill>
                    <a:schemeClr val="bg1">
                      <a:lumMod val="50000"/>
                    </a:schemeClr>
                  </a:solidFill>
                  <a:latin typeface="Verdana" pitchFamily="34" charset="0"/>
                  <a:ea typeface="Verdana" pitchFamily="34" charset="0"/>
                  <a:cs typeface="Verdana" pitchFamily="34" charset="0"/>
                </a:rPr>
                <a:t>RX</a:t>
              </a:r>
            </a:p>
          </p:txBody>
        </p:sp>
      </p:grpSp>
    </p:spTree>
    <p:custDataLst>
      <p:tags r:id="rId1"/>
    </p:custDataLst>
    <p:extLst>
      <p:ext uri="{BB962C8B-B14F-4D97-AF65-F5344CB8AC3E}">
        <p14:creationId xmlns:p14="http://schemas.microsoft.com/office/powerpoint/2010/main" val="1889947178"/>
      </p:ext>
    </p:extLst>
  </p:cSld>
  <p:clrMapOvr>
    <a:masterClrMapping/>
  </p:clrMapOvr>
  <mc:AlternateContent xmlns:mc="http://schemas.openxmlformats.org/markup-compatibility/2006" xmlns:p14="http://schemas.microsoft.com/office/powerpoint/2010/main">
    <mc:Choice Requires="p14">
      <p:transition spd="slow" p14:dur="2000" advTm="26712"/>
    </mc:Choice>
    <mc:Fallback xmlns="">
      <p:transition spd="slow" advTm="267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0"/>
                                        </p:tgtEl>
                                        <p:attrNameLst>
                                          <p:attrName>style.visibility</p:attrName>
                                        </p:attrNameLst>
                                      </p:cBhvr>
                                      <p:to>
                                        <p:strVal val="visible"/>
                                      </p:to>
                                    </p:set>
                                    <p:animEffect transition="in" filter="fade">
                                      <p:cBhvr>
                                        <p:cTn id="7" dur="500"/>
                                        <p:tgtEl>
                                          <p:spTgt spid="5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9"/>
                                        </p:tgtEl>
                                        <p:attrNameLst>
                                          <p:attrName>style.visibility</p:attrName>
                                        </p:attrNameLst>
                                      </p:cBhvr>
                                      <p:to>
                                        <p:strVal val="visible"/>
                                      </p:to>
                                    </p:set>
                                    <p:animEffect transition="in" filter="fade">
                                      <p:cBhvr>
                                        <p:cTn id="10" dur="500"/>
                                        <p:tgtEl>
                                          <p:spTgt spid="55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67"/>
                                        </p:tgtEl>
                                        <p:attrNameLst>
                                          <p:attrName>style.visibility</p:attrName>
                                        </p:attrNameLst>
                                      </p:cBhvr>
                                      <p:to>
                                        <p:strVal val="visible"/>
                                      </p:to>
                                    </p:set>
                                    <p:animEffect transition="in" filter="fade">
                                      <p:cBhvr>
                                        <p:cTn id="15" dur="500"/>
                                        <p:tgtEl>
                                          <p:spTgt spid="567"/>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56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6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2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19"/>
                                        </p:tgtEl>
                                        <p:attrNameLst>
                                          <p:attrName>style.visibility</p:attrName>
                                        </p:attrNameLst>
                                      </p:cBhvr>
                                      <p:to>
                                        <p:strVal val="visible"/>
                                      </p:to>
                                    </p:set>
                                  </p:childTnLst>
                                </p:cTn>
                              </p:par>
                              <p:par>
                                <p:cTn id="24" presetID="10" presetClass="exit" presetSubtype="0" fill="hold" nodeType="withEffect">
                                  <p:stCondLst>
                                    <p:cond delay="0"/>
                                  </p:stCondLst>
                                  <p:childTnLst>
                                    <p:animEffect transition="out" filter="fade">
                                      <p:cBhvr>
                                        <p:cTn id="25" dur="500"/>
                                        <p:tgtEl>
                                          <p:spTgt spid="560"/>
                                        </p:tgtEl>
                                      </p:cBhvr>
                                    </p:animEffect>
                                    <p:set>
                                      <p:cBhvr>
                                        <p:cTn id="26" dur="1" fill="hold">
                                          <p:stCondLst>
                                            <p:cond delay="499"/>
                                          </p:stCondLst>
                                        </p:cTn>
                                        <p:tgtEl>
                                          <p:spTgt spid="560"/>
                                        </p:tgtEl>
                                        <p:attrNameLst>
                                          <p:attrName>style.visibility</p:attrName>
                                        </p:attrNameLst>
                                      </p:cBhvr>
                                      <p:to>
                                        <p:strVal val="hidden"/>
                                      </p:to>
                                    </p:se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594"/>
                                        </p:tgtEl>
                                        <p:attrNameLst>
                                          <p:attrName>style.visibility</p:attrName>
                                        </p:attrNameLst>
                                      </p:cBhvr>
                                      <p:to>
                                        <p:strVal val="visible"/>
                                      </p:to>
                                    </p:set>
                                    <p:animEffect transition="in" filter="wipe(left)">
                                      <p:cBhvr>
                                        <p:cTn id="30" dur="500"/>
                                        <p:tgtEl>
                                          <p:spTgt spid="594"/>
                                        </p:tgtEl>
                                      </p:cBhvr>
                                    </p:animEffect>
                                  </p:childTnLst>
                                </p:cTn>
                              </p:par>
                            </p:childTnLst>
                          </p:cTn>
                        </p:par>
                        <p:par>
                          <p:cTn id="31" fill="hold">
                            <p:stCondLst>
                              <p:cond delay="1000"/>
                            </p:stCondLst>
                            <p:childTnLst>
                              <p:par>
                                <p:cTn id="32" presetID="1" presetClass="exit" presetSubtype="0" fill="hold" grpId="1" nodeType="afterEffect">
                                  <p:stCondLst>
                                    <p:cond delay="0"/>
                                  </p:stCondLst>
                                  <p:childTnLst>
                                    <p:set>
                                      <p:cBhvr>
                                        <p:cTn id="33" dur="1" fill="hold">
                                          <p:stCondLst>
                                            <p:cond delay="0"/>
                                          </p:stCondLst>
                                        </p:cTn>
                                        <p:tgtEl>
                                          <p:spTgt spid="620"/>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598"/>
                                        </p:tgtEl>
                                        <p:attrNameLst>
                                          <p:attrName>style.visibility</p:attrName>
                                        </p:attrNameLst>
                                      </p:cBhvr>
                                      <p:to>
                                        <p:strVal val="visible"/>
                                      </p:to>
                                    </p:set>
                                  </p:childTnLst>
                                </p:cTn>
                              </p:par>
                              <p:par>
                                <p:cTn id="36" presetID="22" presetClass="entr" presetSubtype="8" fill="hold" nodeType="withEffect">
                                  <p:stCondLst>
                                    <p:cond delay="0"/>
                                  </p:stCondLst>
                                  <p:childTnLst>
                                    <p:set>
                                      <p:cBhvr>
                                        <p:cTn id="37" dur="1" fill="hold">
                                          <p:stCondLst>
                                            <p:cond delay="0"/>
                                          </p:stCondLst>
                                        </p:cTn>
                                        <p:tgtEl>
                                          <p:spTgt spid="621"/>
                                        </p:tgtEl>
                                        <p:attrNameLst>
                                          <p:attrName>style.visibility</p:attrName>
                                        </p:attrNameLst>
                                      </p:cBhvr>
                                      <p:to>
                                        <p:strVal val="visible"/>
                                      </p:to>
                                    </p:set>
                                    <p:animEffect transition="in" filter="wipe(left)">
                                      <p:cBhvr>
                                        <p:cTn id="38" dur="500"/>
                                        <p:tgtEl>
                                          <p:spTgt spid="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 grpId="0" animBg="1"/>
      <p:bldP spid="565" grpId="0" animBg="1"/>
      <p:bldP spid="566" grpId="0" animBg="1"/>
      <p:bldP spid="619" grpId="0" animBg="1"/>
      <p:bldP spid="620" grpId="0" animBg="1"/>
      <p:bldP spid="620"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15"/>
          <p:cNvSpPr/>
          <p:nvPr/>
        </p:nvSpPr>
        <p:spPr>
          <a:xfrm rot="16200000" flipH="1">
            <a:off x="8847441" y="1837041"/>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200" kern="0" dirty="0">
                <a:solidFill>
                  <a:schemeClr val="bg1"/>
                </a:solidFill>
                <a:latin typeface="Calibri"/>
              </a:rPr>
              <a:t>H1</a:t>
            </a:r>
          </a:p>
        </p:txBody>
      </p:sp>
      <p:cxnSp>
        <p:nvCxnSpPr>
          <p:cNvPr id="117" name="Straight Connector 116"/>
          <p:cNvCxnSpPr>
            <a:stCxn id="116" idx="0"/>
          </p:cNvCxnSpPr>
          <p:nvPr/>
        </p:nvCxnSpPr>
        <p:spPr>
          <a:xfrm rot="16200000" flipH="1" flipV="1">
            <a:off x="8174390" y="1787252"/>
            <a:ext cx="452426" cy="914400"/>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rot="16200000" flipH="1">
            <a:off x="8847441" y="2294241"/>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200" kern="0" dirty="0">
                <a:solidFill>
                  <a:schemeClr val="bg1"/>
                </a:solidFill>
                <a:latin typeface="Calibri"/>
              </a:rPr>
              <a:t>H2</a:t>
            </a:r>
          </a:p>
        </p:txBody>
      </p:sp>
      <p:sp>
        <p:nvSpPr>
          <p:cNvPr id="128" name="Rectangle 127"/>
          <p:cNvSpPr/>
          <p:nvPr/>
        </p:nvSpPr>
        <p:spPr>
          <a:xfrm rot="16200000" flipH="1">
            <a:off x="8847441" y="2751441"/>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200" kern="0" dirty="0">
                <a:solidFill>
                  <a:schemeClr val="bg1"/>
                </a:solidFill>
                <a:latin typeface="Calibri"/>
              </a:rPr>
              <a:t>H3</a:t>
            </a:r>
          </a:p>
        </p:txBody>
      </p:sp>
      <p:cxnSp>
        <p:nvCxnSpPr>
          <p:cNvPr id="129" name="Straight Connector 128"/>
          <p:cNvCxnSpPr>
            <a:stCxn id="127" idx="0"/>
          </p:cNvCxnSpPr>
          <p:nvPr/>
        </p:nvCxnSpPr>
        <p:spPr>
          <a:xfrm rot="16200000" flipV="1">
            <a:off x="8398216" y="2015852"/>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128" idx="0"/>
          </p:cNvCxnSpPr>
          <p:nvPr/>
        </p:nvCxnSpPr>
        <p:spPr>
          <a:xfrm rot="16200000" flipV="1">
            <a:off x="8169616" y="2244452"/>
            <a:ext cx="461974"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131" name="Rectangle 130"/>
          <p:cNvSpPr/>
          <p:nvPr/>
        </p:nvSpPr>
        <p:spPr>
          <a:xfrm rot="16200000" flipH="1">
            <a:off x="8847441" y="3286964"/>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200" kern="0" dirty="0">
                <a:solidFill>
                  <a:schemeClr val="bg1"/>
                </a:solidFill>
                <a:latin typeface="Calibri"/>
              </a:rPr>
              <a:t>H4</a:t>
            </a:r>
          </a:p>
        </p:txBody>
      </p:sp>
      <p:cxnSp>
        <p:nvCxnSpPr>
          <p:cNvPr id="132" name="Straight Connector 131"/>
          <p:cNvCxnSpPr>
            <a:stCxn id="131" idx="0"/>
          </p:cNvCxnSpPr>
          <p:nvPr/>
        </p:nvCxnSpPr>
        <p:spPr>
          <a:xfrm rot="16200000" flipH="1" flipV="1">
            <a:off x="8175452" y="3236113"/>
            <a:ext cx="450303"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rot="16200000" flipH="1">
            <a:off x="8847441" y="3744164"/>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200" kern="0" dirty="0">
                <a:solidFill>
                  <a:schemeClr val="bg1"/>
                </a:solidFill>
                <a:latin typeface="Calibri"/>
              </a:rPr>
              <a:t>H5</a:t>
            </a:r>
          </a:p>
        </p:txBody>
      </p:sp>
      <p:sp>
        <p:nvSpPr>
          <p:cNvPr id="134" name="Rectangle 133"/>
          <p:cNvSpPr/>
          <p:nvPr/>
        </p:nvSpPr>
        <p:spPr>
          <a:xfrm rot="16200000" flipH="1">
            <a:off x="8847441" y="4201364"/>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kern="0" dirty="0">
                <a:solidFill>
                  <a:schemeClr val="bg1"/>
                </a:solidFill>
                <a:latin typeface="Calibri"/>
              </a:rPr>
              <a:t>H6</a:t>
            </a:r>
          </a:p>
        </p:txBody>
      </p:sp>
      <p:cxnSp>
        <p:nvCxnSpPr>
          <p:cNvPr id="135" name="Straight Connector 134"/>
          <p:cNvCxnSpPr>
            <a:stCxn id="133" idx="0"/>
          </p:cNvCxnSpPr>
          <p:nvPr/>
        </p:nvCxnSpPr>
        <p:spPr>
          <a:xfrm rot="16200000" flipV="1">
            <a:off x="8397155" y="3464713"/>
            <a:ext cx="6897"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134" idx="0"/>
          </p:cNvCxnSpPr>
          <p:nvPr/>
        </p:nvCxnSpPr>
        <p:spPr>
          <a:xfrm rot="16200000" flipV="1">
            <a:off x="8168555" y="3693313"/>
            <a:ext cx="464097"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142" name="Rectangle 141"/>
          <p:cNvSpPr/>
          <p:nvPr/>
        </p:nvSpPr>
        <p:spPr>
          <a:xfrm rot="16200000" flipH="1">
            <a:off x="8847440" y="4732641"/>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200" kern="0" dirty="0">
                <a:solidFill>
                  <a:schemeClr val="bg1"/>
                </a:solidFill>
                <a:latin typeface="Calibri"/>
              </a:rPr>
              <a:t>H7</a:t>
            </a:r>
          </a:p>
        </p:txBody>
      </p:sp>
      <p:cxnSp>
        <p:nvCxnSpPr>
          <p:cNvPr id="143" name="Straight Connector 142"/>
          <p:cNvCxnSpPr>
            <a:stCxn id="142" idx="0"/>
          </p:cNvCxnSpPr>
          <p:nvPr/>
        </p:nvCxnSpPr>
        <p:spPr>
          <a:xfrm rot="16200000" flipH="1" flipV="1">
            <a:off x="8174389" y="4682852"/>
            <a:ext cx="452426"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144" name="Rectangle 143"/>
          <p:cNvSpPr/>
          <p:nvPr/>
        </p:nvSpPr>
        <p:spPr>
          <a:xfrm rot="16200000" flipH="1">
            <a:off x="8847440" y="5189841"/>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200" kern="0" dirty="0">
                <a:solidFill>
                  <a:schemeClr val="bg1"/>
                </a:solidFill>
                <a:latin typeface="Calibri"/>
              </a:rPr>
              <a:t>H8</a:t>
            </a:r>
          </a:p>
        </p:txBody>
      </p:sp>
      <p:sp>
        <p:nvSpPr>
          <p:cNvPr id="145" name="Rectangle 144"/>
          <p:cNvSpPr/>
          <p:nvPr/>
        </p:nvSpPr>
        <p:spPr>
          <a:xfrm rot="16200000" flipH="1">
            <a:off x="8847440" y="5647041"/>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200" kern="0" dirty="0">
                <a:solidFill>
                  <a:schemeClr val="bg1"/>
                </a:solidFill>
                <a:latin typeface="Calibri"/>
              </a:rPr>
              <a:t>H9</a:t>
            </a:r>
          </a:p>
        </p:txBody>
      </p:sp>
      <p:cxnSp>
        <p:nvCxnSpPr>
          <p:cNvPr id="146" name="Straight Connector 145"/>
          <p:cNvCxnSpPr>
            <a:stCxn id="144" idx="0"/>
          </p:cNvCxnSpPr>
          <p:nvPr/>
        </p:nvCxnSpPr>
        <p:spPr>
          <a:xfrm rot="16200000" flipV="1">
            <a:off x="8398215" y="4911452"/>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7" name="Straight Connector 146"/>
          <p:cNvCxnSpPr>
            <a:stCxn id="145" idx="0"/>
          </p:cNvCxnSpPr>
          <p:nvPr/>
        </p:nvCxnSpPr>
        <p:spPr>
          <a:xfrm rot="16200000" flipV="1">
            <a:off x="8169615" y="5140052"/>
            <a:ext cx="461974"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267" name="Rectangle 266"/>
          <p:cNvSpPr/>
          <p:nvPr/>
        </p:nvSpPr>
        <p:spPr>
          <a:xfrm rot="5400000">
            <a:off x="2760621" y="1837041"/>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200" kern="0" dirty="0">
                <a:solidFill>
                  <a:schemeClr val="bg1"/>
                </a:solidFill>
                <a:latin typeface="Calibri"/>
              </a:rPr>
              <a:t>H1</a:t>
            </a:r>
          </a:p>
        </p:txBody>
      </p:sp>
      <p:sp>
        <p:nvSpPr>
          <p:cNvPr id="268" name="Rectangle 267"/>
          <p:cNvSpPr/>
          <p:nvPr/>
        </p:nvSpPr>
        <p:spPr>
          <a:xfrm rot="5400000">
            <a:off x="2760621" y="2294241"/>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200" kern="0" dirty="0">
                <a:solidFill>
                  <a:schemeClr val="bg1"/>
                </a:solidFill>
                <a:latin typeface="Calibri"/>
              </a:rPr>
              <a:t>H2</a:t>
            </a:r>
          </a:p>
        </p:txBody>
      </p:sp>
      <p:sp>
        <p:nvSpPr>
          <p:cNvPr id="269" name="Rectangle 268"/>
          <p:cNvSpPr/>
          <p:nvPr/>
        </p:nvSpPr>
        <p:spPr>
          <a:xfrm rot="5400000">
            <a:off x="2760621" y="2751441"/>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200" kern="0" dirty="0">
                <a:solidFill>
                  <a:schemeClr val="bg1"/>
                </a:solidFill>
                <a:latin typeface="Calibri"/>
              </a:rPr>
              <a:t>H3</a:t>
            </a:r>
          </a:p>
        </p:txBody>
      </p:sp>
      <p:sp>
        <p:nvSpPr>
          <p:cNvPr id="270" name="Rectangle 269"/>
          <p:cNvSpPr/>
          <p:nvPr/>
        </p:nvSpPr>
        <p:spPr>
          <a:xfrm rot="5400000">
            <a:off x="2760621" y="3286964"/>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200" kern="0" dirty="0">
                <a:solidFill>
                  <a:schemeClr val="bg1"/>
                </a:solidFill>
                <a:latin typeface="Calibri"/>
              </a:rPr>
              <a:t>H4</a:t>
            </a:r>
          </a:p>
        </p:txBody>
      </p:sp>
      <p:sp>
        <p:nvSpPr>
          <p:cNvPr id="271" name="Rectangle 270"/>
          <p:cNvSpPr/>
          <p:nvPr/>
        </p:nvSpPr>
        <p:spPr>
          <a:xfrm rot="5400000">
            <a:off x="2760621" y="3744164"/>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200" kern="0" dirty="0">
                <a:solidFill>
                  <a:schemeClr val="bg1"/>
                </a:solidFill>
                <a:latin typeface="Calibri"/>
              </a:rPr>
              <a:t>H5</a:t>
            </a:r>
          </a:p>
        </p:txBody>
      </p:sp>
      <p:sp>
        <p:nvSpPr>
          <p:cNvPr id="272" name="Rectangle 271"/>
          <p:cNvSpPr/>
          <p:nvPr/>
        </p:nvSpPr>
        <p:spPr>
          <a:xfrm rot="5400000">
            <a:off x="2760621" y="4201364"/>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kern="0" dirty="0">
                <a:solidFill>
                  <a:schemeClr val="bg1"/>
                </a:solidFill>
                <a:latin typeface="Calibri"/>
              </a:rPr>
              <a:t>H6</a:t>
            </a:r>
          </a:p>
        </p:txBody>
      </p:sp>
      <p:sp>
        <p:nvSpPr>
          <p:cNvPr id="273" name="Rectangle 272"/>
          <p:cNvSpPr/>
          <p:nvPr/>
        </p:nvSpPr>
        <p:spPr>
          <a:xfrm rot="5400000">
            <a:off x="2760622" y="4732641"/>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200" kern="0" dirty="0">
                <a:solidFill>
                  <a:schemeClr val="bg1"/>
                </a:solidFill>
                <a:latin typeface="Calibri"/>
              </a:rPr>
              <a:t>H7</a:t>
            </a:r>
          </a:p>
        </p:txBody>
      </p:sp>
      <p:sp>
        <p:nvSpPr>
          <p:cNvPr id="274" name="Rectangle 273"/>
          <p:cNvSpPr/>
          <p:nvPr/>
        </p:nvSpPr>
        <p:spPr>
          <a:xfrm rot="5400000">
            <a:off x="2760622" y="5189841"/>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200" kern="0" dirty="0">
                <a:solidFill>
                  <a:schemeClr val="bg1"/>
                </a:solidFill>
                <a:latin typeface="Calibri"/>
              </a:rPr>
              <a:t>H8</a:t>
            </a:r>
          </a:p>
        </p:txBody>
      </p:sp>
      <p:sp>
        <p:nvSpPr>
          <p:cNvPr id="275" name="Rectangle 274"/>
          <p:cNvSpPr/>
          <p:nvPr/>
        </p:nvSpPr>
        <p:spPr>
          <a:xfrm rot="5400000">
            <a:off x="2760622" y="5647041"/>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200" kern="0" dirty="0">
                <a:solidFill>
                  <a:schemeClr val="bg1"/>
                </a:solidFill>
                <a:latin typeface="Calibri"/>
              </a:rPr>
              <a:t>H9</a:t>
            </a:r>
          </a:p>
        </p:txBody>
      </p:sp>
      <p:grpSp>
        <p:nvGrpSpPr>
          <p:cNvPr id="276" name="Group 275"/>
          <p:cNvGrpSpPr/>
          <p:nvPr/>
        </p:nvGrpSpPr>
        <p:grpSpPr>
          <a:xfrm>
            <a:off x="3133381" y="2018239"/>
            <a:ext cx="914401" cy="3810000"/>
            <a:chOff x="1609379" y="2018153"/>
            <a:chExt cx="914401" cy="3810000"/>
          </a:xfrm>
        </p:grpSpPr>
        <p:cxnSp>
          <p:nvCxnSpPr>
            <p:cNvPr id="277" name="Straight Connector 276"/>
            <p:cNvCxnSpPr>
              <a:stCxn id="267" idx="0"/>
            </p:cNvCxnSpPr>
            <p:nvPr/>
          </p:nvCxnSpPr>
          <p:spPr>
            <a:xfrm rot="5400000" flipV="1">
              <a:off x="1840366" y="1787166"/>
              <a:ext cx="452426"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8" name="Straight Connector 277"/>
            <p:cNvCxnSpPr>
              <a:stCxn id="268" idx="0"/>
            </p:cNvCxnSpPr>
            <p:nvPr/>
          </p:nvCxnSpPr>
          <p:spPr>
            <a:xfrm rot="5400000" flipH="1" flipV="1">
              <a:off x="2064192" y="2015766"/>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9" name="Straight Connector 278"/>
            <p:cNvCxnSpPr>
              <a:stCxn id="269" idx="0"/>
            </p:cNvCxnSpPr>
            <p:nvPr/>
          </p:nvCxnSpPr>
          <p:spPr>
            <a:xfrm rot="5400000" flipH="1" flipV="1">
              <a:off x="1835592" y="2244366"/>
              <a:ext cx="4619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0" name="Straight Connector 279"/>
            <p:cNvCxnSpPr>
              <a:stCxn id="270" idx="0"/>
            </p:cNvCxnSpPr>
            <p:nvPr/>
          </p:nvCxnSpPr>
          <p:spPr>
            <a:xfrm rot="5400000" flipV="1">
              <a:off x="1841427" y="3236027"/>
              <a:ext cx="450303"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1" name="Straight Connector 280"/>
            <p:cNvCxnSpPr>
              <a:stCxn id="271" idx="0"/>
            </p:cNvCxnSpPr>
            <p:nvPr/>
          </p:nvCxnSpPr>
          <p:spPr>
            <a:xfrm rot="5400000" flipH="1" flipV="1">
              <a:off x="2063130" y="3464627"/>
              <a:ext cx="6897"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2" name="Straight Connector 281"/>
            <p:cNvCxnSpPr>
              <a:stCxn id="272" idx="0"/>
            </p:cNvCxnSpPr>
            <p:nvPr/>
          </p:nvCxnSpPr>
          <p:spPr>
            <a:xfrm rot="5400000" flipH="1" flipV="1">
              <a:off x="1834530" y="3693227"/>
              <a:ext cx="464097"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3" name="Straight Connector 282"/>
            <p:cNvCxnSpPr>
              <a:stCxn id="273" idx="0"/>
            </p:cNvCxnSpPr>
            <p:nvPr/>
          </p:nvCxnSpPr>
          <p:spPr>
            <a:xfrm rot="5400000" flipV="1">
              <a:off x="1840367" y="4682766"/>
              <a:ext cx="452426"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4" name="Straight Connector 283"/>
            <p:cNvCxnSpPr>
              <a:stCxn id="274" idx="0"/>
            </p:cNvCxnSpPr>
            <p:nvPr/>
          </p:nvCxnSpPr>
          <p:spPr>
            <a:xfrm rot="5400000" flipH="1" flipV="1">
              <a:off x="2064193" y="4911366"/>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5" name="Straight Connector 284"/>
            <p:cNvCxnSpPr>
              <a:stCxn id="275" idx="0"/>
            </p:cNvCxnSpPr>
            <p:nvPr/>
          </p:nvCxnSpPr>
          <p:spPr>
            <a:xfrm rot="5400000" flipH="1" flipV="1">
              <a:off x="1835593" y="5139966"/>
              <a:ext cx="461974" cy="9144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 name="Group 2"/>
          <p:cNvGrpSpPr/>
          <p:nvPr/>
        </p:nvGrpSpPr>
        <p:grpSpPr>
          <a:xfrm>
            <a:off x="3882280" y="2019996"/>
            <a:ext cx="4218132" cy="3810492"/>
            <a:chOff x="2358280" y="2019996"/>
            <a:chExt cx="4218132" cy="3810492"/>
          </a:xfrm>
        </p:grpSpPr>
        <p:cxnSp>
          <p:nvCxnSpPr>
            <p:cNvPr id="118" name="Straight Arrow Connector 117"/>
            <p:cNvCxnSpPr/>
            <p:nvPr/>
          </p:nvCxnSpPr>
          <p:spPr>
            <a:xfrm rot="16200000" flipH="1" flipV="1">
              <a:off x="5223062" y="1927859"/>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rot="16200000" flipH="1" flipV="1">
              <a:off x="4803962" y="2346959"/>
              <a:ext cx="15240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rot="16200000" flipV="1">
              <a:off x="5223062" y="2613659"/>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rot="16200000" flipH="1" flipV="1">
              <a:off x="5489762" y="3032759"/>
              <a:ext cx="1524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rot="16200000" flipH="1" flipV="1">
              <a:off x="5070662" y="3451859"/>
              <a:ext cx="9906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161" idx="0"/>
            </p:cNvCxnSpPr>
            <p:nvPr/>
          </p:nvCxnSpPr>
          <p:spPr>
            <a:xfrm rot="16200000" flipV="1">
              <a:off x="4461278" y="3375444"/>
              <a:ext cx="21856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rot="16200000" flipV="1">
              <a:off x="4879816" y="3795107"/>
              <a:ext cx="1332439" cy="1819425"/>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a:stCxn id="161" idx="0"/>
            </p:cNvCxnSpPr>
            <p:nvPr/>
          </p:nvCxnSpPr>
          <p:spPr>
            <a:xfrm rot="16200000" flipV="1">
              <a:off x="5299478" y="4213644"/>
              <a:ext cx="5092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sp>
          <p:nvSpPr>
            <p:cNvPr id="178" name="Rectangle 177"/>
            <p:cNvSpPr/>
            <p:nvPr/>
          </p:nvSpPr>
          <p:spPr>
            <a:xfrm rot="16200000" flipH="1">
              <a:off x="5965803" y="3808991"/>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17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3477877"/>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8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6" y="3477877"/>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8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3570088"/>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8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3570088"/>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8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366230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8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366230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8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375451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8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4" y="375451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8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3846667"/>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8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6" y="3846667"/>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8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39388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9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39388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9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403109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9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403109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9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4123302"/>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9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4" y="4123302"/>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9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0" y="42173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9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4" y="42173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9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0" y="430959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9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3" y="4309591"/>
              <a:ext cx="92211" cy="72579"/>
            </a:xfrm>
            <a:prstGeom prst="rect">
              <a:avLst/>
            </a:prstGeom>
            <a:noFill/>
            <a:extLst>
              <a:ext uri="{909E8E84-426E-40dd-AFC4-6F175D3DCCD1}">
                <a14:hiddenFill xmlns="" xmlns:a14="http://schemas.microsoft.com/office/drawing/2010/main">
                  <a:solidFill>
                    <a:srgbClr val="FFFFFF"/>
                  </a:solidFill>
                </a14:hiddenFill>
              </a:ext>
            </a:extLst>
          </p:spPr>
        </p:pic>
        <p:sp>
          <p:nvSpPr>
            <p:cNvPr id="149" name="Rectangle 148"/>
            <p:cNvSpPr/>
            <p:nvPr/>
          </p:nvSpPr>
          <p:spPr>
            <a:xfrm rot="16200000" flipH="1">
              <a:off x="5957000" y="5219880"/>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15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3" y="4888766"/>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5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7" y="4888766"/>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5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3" y="4980977"/>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5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6" y="4980977"/>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5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2" y="507318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5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6" y="507318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5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2" y="516540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5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5" y="516540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5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3" y="5257556"/>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5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7" y="5257556"/>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6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3" y="5349768"/>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6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6" y="5349768"/>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6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2" y="5441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6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6" y="5441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6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2" y="553419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6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5" y="553419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6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1" y="5628268"/>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6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5" y="5628268"/>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6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73351" y="57204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6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62074" y="5720480"/>
              <a:ext cx="92211" cy="72579"/>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20" name="Straight Arrow Connector 119"/>
            <p:cNvCxnSpPr/>
            <p:nvPr/>
          </p:nvCxnSpPr>
          <p:spPr>
            <a:xfrm rot="16200000" flipH="1" flipV="1">
              <a:off x="4384862" y="2766059"/>
              <a:ext cx="23622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sp>
          <p:nvSpPr>
            <p:cNvPr id="199" name="Rectangle 198"/>
            <p:cNvSpPr/>
            <p:nvPr/>
          </p:nvSpPr>
          <p:spPr>
            <a:xfrm rot="16200000" flipH="1">
              <a:off x="5965803" y="238759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20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205648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0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6" y="205648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0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214869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0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214869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0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2240906"/>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0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2240906"/>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0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2333117"/>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0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4" y="2333117"/>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0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242527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0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6" y="242527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1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2" y="251748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1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251748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1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2609696"/>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1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5" y="2609696"/>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1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1" y="2701908"/>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1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4" y="2701908"/>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1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0" y="279598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1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4" y="279598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1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364860" y="2888197"/>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1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rot="16200000" flipH="1">
              <a:off x="6453583" y="2888197"/>
              <a:ext cx="92211" cy="72579"/>
            </a:xfrm>
            <a:prstGeom prst="rect">
              <a:avLst/>
            </a:prstGeom>
            <a:noFill/>
            <a:extLst>
              <a:ext uri="{909E8E84-426E-40dd-AFC4-6F175D3DCCD1}">
                <a14:hiddenFill xmlns="" xmlns:a14="http://schemas.microsoft.com/office/drawing/2010/main">
                  <a:solidFill>
                    <a:srgbClr val="FFFFFF"/>
                  </a:solidFill>
                </a14:hiddenFill>
              </a:ext>
            </a:extLst>
          </p:spPr>
        </p:pic>
        <p:grpSp>
          <p:nvGrpSpPr>
            <p:cNvPr id="256" name="Group 255"/>
            <p:cNvGrpSpPr/>
            <p:nvPr/>
          </p:nvGrpSpPr>
          <p:grpSpPr>
            <a:xfrm>
              <a:off x="2447579" y="2514600"/>
              <a:ext cx="1859281" cy="2871458"/>
              <a:chOff x="2447578" y="2514514"/>
              <a:chExt cx="1859281" cy="2871458"/>
            </a:xfrm>
          </p:grpSpPr>
          <p:cxnSp>
            <p:nvCxnSpPr>
              <p:cNvPr id="257" name="Straight Arrow Connector 256"/>
              <p:cNvCxnSpPr/>
              <p:nvPr/>
            </p:nvCxnSpPr>
            <p:spPr>
              <a:xfrm rot="5400000" flipV="1">
                <a:off x="3034319" y="1927773"/>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58" name="Straight Arrow Connector 257"/>
              <p:cNvCxnSpPr/>
              <p:nvPr/>
            </p:nvCxnSpPr>
            <p:spPr>
              <a:xfrm rot="5400000" flipV="1">
                <a:off x="2615219" y="2346873"/>
                <a:ext cx="15240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59" name="Straight Arrow Connector 258"/>
              <p:cNvCxnSpPr/>
              <p:nvPr/>
            </p:nvCxnSpPr>
            <p:spPr>
              <a:xfrm rot="5400000" flipV="1">
                <a:off x="2196119" y="2765973"/>
                <a:ext cx="23622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60" name="Straight Arrow Connector 259"/>
              <p:cNvCxnSpPr/>
              <p:nvPr/>
            </p:nvCxnSpPr>
            <p:spPr>
              <a:xfrm rot="5400000" flipH="1" flipV="1">
                <a:off x="3034319" y="2613573"/>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rot="5400000" flipV="1">
                <a:off x="3301019" y="3032673"/>
                <a:ext cx="1524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62" name="Straight Arrow Connector 261"/>
              <p:cNvCxnSpPr/>
              <p:nvPr/>
            </p:nvCxnSpPr>
            <p:spPr>
              <a:xfrm rot="5400000" flipV="1">
                <a:off x="2881919" y="3451773"/>
                <a:ext cx="9906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63" name="Straight Arrow Connector 262"/>
              <p:cNvCxnSpPr>
                <a:stCxn id="302" idx="0"/>
              </p:cNvCxnSpPr>
              <p:nvPr/>
            </p:nvCxnSpPr>
            <p:spPr>
              <a:xfrm rot="5400000" flipH="1" flipV="1">
                <a:off x="2296245" y="3375358"/>
                <a:ext cx="21856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64" name="Straight Arrow Connector 263"/>
              <p:cNvCxnSpPr/>
              <p:nvPr/>
            </p:nvCxnSpPr>
            <p:spPr>
              <a:xfrm rot="5400000" flipH="1" flipV="1">
                <a:off x="2730927" y="3795021"/>
                <a:ext cx="1332439" cy="1819425"/>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a:stCxn id="302" idx="0"/>
              </p:cNvCxnSpPr>
              <p:nvPr/>
            </p:nvCxnSpPr>
            <p:spPr>
              <a:xfrm rot="5400000" flipH="1" flipV="1">
                <a:off x="3134445" y="4213558"/>
                <a:ext cx="5092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grpSp>
        <p:grpSp>
          <p:nvGrpSpPr>
            <p:cNvPr id="286" name="Group 285"/>
            <p:cNvGrpSpPr/>
            <p:nvPr/>
          </p:nvGrpSpPr>
          <p:grpSpPr>
            <a:xfrm>
              <a:off x="2358280" y="2019996"/>
              <a:ext cx="251499" cy="3810492"/>
              <a:chOff x="2358279" y="2019910"/>
              <a:chExt cx="251499" cy="3810492"/>
            </a:xfrm>
          </p:grpSpPr>
          <p:grpSp>
            <p:nvGrpSpPr>
              <p:cNvPr id="287" name="Group 286"/>
              <p:cNvGrpSpPr/>
              <p:nvPr/>
            </p:nvGrpSpPr>
            <p:grpSpPr>
              <a:xfrm rot="5400000">
                <a:off x="1999169" y="2387511"/>
                <a:ext cx="978209" cy="243008"/>
                <a:chOff x="5220661" y="3675707"/>
                <a:chExt cx="978209" cy="243008"/>
              </a:xfrm>
            </p:grpSpPr>
            <p:sp>
              <p:nvSpPr>
                <p:cNvPr id="332" name="Rectangle 331"/>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33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3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3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3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3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3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3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4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4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4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4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4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4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4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4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4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4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5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5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5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288" name="Group 287"/>
              <p:cNvGrpSpPr/>
              <p:nvPr/>
            </p:nvGrpSpPr>
            <p:grpSpPr>
              <a:xfrm rot="5400000">
                <a:off x="1994599" y="3808905"/>
                <a:ext cx="978209" cy="243008"/>
                <a:chOff x="5220661" y="3680277"/>
                <a:chExt cx="978209" cy="243008"/>
              </a:xfrm>
            </p:grpSpPr>
            <p:sp>
              <p:nvSpPr>
                <p:cNvPr id="311" name="Rectangle 310"/>
                <p:cNvSpPr/>
                <p:nvPr/>
              </p:nvSpPr>
              <p:spPr>
                <a:xfrm>
                  <a:off x="5220661" y="368027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31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1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1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1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1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1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1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1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2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2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2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2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2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2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2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2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2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2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3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3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289" name="Group 288"/>
              <p:cNvGrpSpPr/>
              <p:nvPr/>
            </p:nvGrpSpPr>
            <p:grpSpPr>
              <a:xfrm rot="5400000">
                <a:off x="1990678" y="5219794"/>
                <a:ext cx="978209" cy="243008"/>
                <a:chOff x="5220661" y="3675707"/>
                <a:chExt cx="978209" cy="243008"/>
              </a:xfrm>
            </p:grpSpPr>
            <p:sp>
              <p:nvSpPr>
                <p:cNvPr id="290" name="Rectangle 289"/>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29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9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9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9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9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9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9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9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9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0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01"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02"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03"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04"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05"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06"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07"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08"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09"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10" name="Picture 8" descr="Ethernet Network Connector Rj-45 Lan Female Clip Art"/>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 xmlns:a14="http://schemas.microsoft.com/office/drawing/2010/main">
                      <a:solidFill>
                        <a:srgbClr val="FFFFFF"/>
                      </a:solidFill>
                    </a14:hiddenFill>
                  </a:ext>
                </a:extLst>
              </p:spPr>
            </p:pic>
          </p:grpSp>
        </p:grpSp>
        <p:sp>
          <p:nvSpPr>
            <p:cNvPr id="111" name="Cube 110"/>
            <p:cNvSpPr/>
            <p:nvPr/>
          </p:nvSpPr>
          <p:spPr>
            <a:xfrm rot="5400000" flipH="1">
              <a:off x="4207127" y="282940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flipH="1">
              <a:off x="4208668" y="2975732"/>
              <a:ext cx="401955" cy="5295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13" name="Rectangle 83"/>
            <p:cNvSpPr/>
            <p:nvPr/>
          </p:nvSpPr>
          <p:spPr>
            <a:xfrm rot="5400000">
              <a:off x="4412375" y="2632705"/>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4" name="Rectangle 83"/>
            <p:cNvSpPr/>
            <p:nvPr/>
          </p:nvSpPr>
          <p:spPr>
            <a:xfrm rot="5400000">
              <a:off x="4495241" y="3101823"/>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5" name="Cube 64"/>
            <p:cNvSpPr/>
            <p:nvPr/>
          </p:nvSpPr>
          <p:spPr>
            <a:xfrm rot="5400000" flipH="1">
              <a:off x="4203206" y="3692743"/>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flipH="1">
              <a:off x="4204747" y="3839067"/>
              <a:ext cx="401955" cy="5295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7" name="Rectangle 83"/>
            <p:cNvSpPr/>
            <p:nvPr/>
          </p:nvSpPr>
          <p:spPr>
            <a:xfrm rot="5400000">
              <a:off x="4408454" y="3496040"/>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8" name="Rectangle 83"/>
            <p:cNvSpPr/>
            <p:nvPr/>
          </p:nvSpPr>
          <p:spPr>
            <a:xfrm rot="5400000">
              <a:off x="4491320" y="3965158"/>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1" name="Cube 60"/>
            <p:cNvSpPr/>
            <p:nvPr/>
          </p:nvSpPr>
          <p:spPr>
            <a:xfrm rot="5400000" flipH="1">
              <a:off x="4190085" y="4569439"/>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flipH="1">
              <a:off x="4191626" y="4715763"/>
              <a:ext cx="401955" cy="5295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3" name="Rectangle 83"/>
            <p:cNvSpPr/>
            <p:nvPr/>
          </p:nvSpPr>
          <p:spPr>
            <a:xfrm rot="5400000">
              <a:off x="4395333" y="4372736"/>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4" name="Rectangle 83"/>
            <p:cNvSpPr/>
            <p:nvPr/>
          </p:nvSpPr>
          <p:spPr>
            <a:xfrm rot="5400000">
              <a:off x="4478199" y="4841854"/>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
        <p:nvSpPr>
          <p:cNvPr id="355" name="Rectangle 354"/>
          <p:cNvSpPr/>
          <p:nvPr/>
        </p:nvSpPr>
        <p:spPr>
          <a:xfrm>
            <a:off x="3874129" y="1809254"/>
            <a:ext cx="4235870" cy="4269324"/>
          </a:xfrm>
          <a:prstGeom prst="rect">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solidFill>
                <a:srgbClr val="000000"/>
              </a:solidFill>
            </a:endParaRPr>
          </a:p>
        </p:txBody>
      </p:sp>
      <p:sp>
        <p:nvSpPr>
          <p:cNvPr id="358" name="Rectangle 23"/>
          <p:cNvSpPr>
            <a:spLocks noChangeArrowheads="1"/>
          </p:cNvSpPr>
          <p:nvPr/>
        </p:nvSpPr>
        <p:spPr bwMode="auto">
          <a:xfrm>
            <a:off x="3822646" y="1801073"/>
            <a:ext cx="4419600" cy="419312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prstTxWarp prst="textNoShape">
              <a:avLst/>
            </a:prstTxWarp>
          </a:bodyPr>
          <a:lstStyle/>
          <a:p>
            <a:endParaRPr lang="en-US" sz="2400"/>
          </a:p>
        </p:txBody>
      </p:sp>
      <p:sp>
        <p:nvSpPr>
          <p:cNvPr id="385" name="Rectangle 384"/>
          <p:cNvSpPr/>
          <p:nvPr/>
        </p:nvSpPr>
        <p:spPr>
          <a:xfrm>
            <a:off x="2770985" y="1826675"/>
            <a:ext cx="373586" cy="871258"/>
          </a:xfrm>
          <a:prstGeom prst="rect">
            <a:avLst/>
          </a:prstGeom>
          <a:solidFill>
            <a:schemeClr val="bg1">
              <a:alpha val="62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solidFill>
                <a:srgbClr val="000000"/>
              </a:solidFill>
            </a:endParaRPr>
          </a:p>
        </p:txBody>
      </p:sp>
      <p:sp>
        <p:nvSpPr>
          <p:cNvPr id="389" name="Rectangle 388"/>
          <p:cNvSpPr/>
          <p:nvPr/>
        </p:nvSpPr>
        <p:spPr>
          <a:xfrm>
            <a:off x="2770985" y="3241142"/>
            <a:ext cx="373586" cy="1376126"/>
          </a:xfrm>
          <a:prstGeom prst="rect">
            <a:avLst/>
          </a:prstGeom>
          <a:solidFill>
            <a:schemeClr val="bg1">
              <a:alpha val="62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solidFill>
                <a:srgbClr val="000000"/>
              </a:solidFill>
            </a:endParaRPr>
          </a:p>
        </p:txBody>
      </p:sp>
      <p:grpSp>
        <p:nvGrpSpPr>
          <p:cNvPr id="229" name="Group 228"/>
          <p:cNvGrpSpPr/>
          <p:nvPr/>
        </p:nvGrpSpPr>
        <p:grpSpPr>
          <a:xfrm>
            <a:off x="1830129" y="2323302"/>
            <a:ext cx="821958" cy="1281913"/>
            <a:chOff x="306129" y="2323301"/>
            <a:chExt cx="821958" cy="1281913"/>
          </a:xfrm>
        </p:grpSpPr>
        <p:grpSp>
          <p:nvGrpSpPr>
            <p:cNvPr id="227" name="Group 226"/>
            <p:cNvGrpSpPr/>
            <p:nvPr/>
          </p:nvGrpSpPr>
          <p:grpSpPr>
            <a:xfrm>
              <a:off x="306129" y="2323301"/>
              <a:ext cx="821958" cy="1281913"/>
              <a:chOff x="-304800" y="2106301"/>
              <a:chExt cx="1501201" cy="2341253"/>
            </a:xfrm>
          </p:grpSpPr>
          <p:sp>
            <p:nvSpPr>
              <p:cNvPr id="366" name="Line 31"/>
              <p:cNvSpPr>
                <a:spLocks noChangeShapeType="1"/>
              </p:cNvSpPr>
              <p:nvPr/>
            </p:nvSpPr>
            <p:spPr bwMode="auto">
              <a:xfrm>
                <a:off x="1186393" y="2106301"/>
                <a:ext cx="0" cy="2341253"/>
              </a:xfrm>
              <a:prstGeom prst="line">
                <a:avLst/>
              </a:prstGeom>
              <a:noFill/>
              <a:ln w="25400">
                <a:solidFill>
                  <a:srgbClr val="000000"/>
                </a:solidFill>
                <a:round/>
                <a:headEnd/>
                <a:tailEnd/>
              </a:ln>
              <a:effectLst/>
            </p:spPr>
            <p:txBody>
              <a:bodyPr wrap="none" anchor="ctr">
                <a:prstTxWarp prst="textNoShape">
                  <a:avLst/>
                </a:prstTxWarp>
              </a:bodyPr>
              <a:lstStyle/>
              <a:p>
                <a:endParaRPr lang="en-US" sz="2400"/>
              </a:p>
            </p:txBody>
          </p:sp>
          <p:sp>
            <p:nvSpPr>
              <p:cNvPr id="367" name="Freeform 33"/>
              <p:cNvSpPr>
                <a:spLocks/>
              </p:cNvSpPr>
              <p:nvPr/>
            </p:nvSpPr>
            <p:spPr bwMode="auto">
              <a:xfrm>
                <a:off x="67989" y="2394379"/>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368" name="Line 34"/>
              <p:cNvSpPr>
                <a:spLocks noChangeShapeType="1"/>
              </p:cNvSpPr>
              <p:nvPr/>
            </p:nvSpPr>
            <p:spPr bwMode="auto">
              <a:xfrm>
                <a:off x="-304800" y="2118062"/>
                <a:ext cx="1498773" cy="0"/>
              </a:xfrm>
              <a:prstGeom prst="line">
                <a:avLst/>
              </a:prstGeom>
              <a:noFill/>
              <a:ln w="25400">
                <a:solidFill>
                  <a:srgbClr val="333333"/>
                </a:solidFill>
                <a:round/>
                <a:headEnd/>
                <a:tailEnd/>
              </a:ln>
              <a:effectLst/>
            </p:spPr>
            <p:txBody>
              <a:bodyPr wrap="none" anchor="ctr">
                <a:prstTxWarp prst="textNoShape">
                  <a:avLst/>
                </a:prstTxWarp>
              </a:bodyPr>
              <a:lstStyle/>
              <a:p>
                <a:endParaRPr lang="en-US" sz="2400"/>
              </a:p>
            </p:txBody>
          </p:sp>
          <p:sp>
            <p:nvSpPr>
              <p:cNvPr id="369" name="Freeform 35"/>
              <p:cNvSpPr>
                <a:spLocks/>
              </p:cNvSpPr>
              <p:nvPr/>
            </p:nvSpPr>
            <p:spPr bwMode="auto">
              <a:xfrm>
                <a:off x="67989" y="2653909"/>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377" name="Line 32"/>
              <p:cNvSpPr>
                <a:spLocks noChangeShapeType="1"/>
              </p:cNvSpPr>
              <p:nvPr/>
            </p:nvSpPr>
            <p:spPr bwMode="auto">
              <a:xfrm>
                <a:off x="-302372" y="4434840"/>
                <a:ext cx="1498773" cy="0"/>
              </a:xfrm>
              <a:prstGeom prst="line">
                <a:avLst/>
              </a:prstGeom>
              <a:noFill/>
              <a:ln w="25400">
                <a:solidFill>
                  <a:srgbClr val="333333"/>
                </a:solidFill>
                <a:round/>
                <a:headEnd/>
                <a:tailEnd/>
              </a:ln>
              <a:effectLst/>
            </p:spPr>
            <p:txBody>
              <a:bodyPr wrap="none" anchor="ctr">
                <a:prstTxWarp prst="textNoShape">
                  <a:avLst/>
                </a:prstTxWarp>
              </a:bodyPr>
              <a:lstStyle/>
              <a:p>
                <a:endParaRPr lang="en-US" sz="2400"/>
              </a:p>
            </p:txBody>
          </p:sp>
          <p:sp>
            <p:nvSpPr>
              <p:cNvPr id="378" name="Freeform 33"/>
              <p:cNvSpPr>
                <a:spLocks/>
              </p:cNvSpPr>
              <p:nvPr/>
            </p:nvSpPr>
            <p:spPr bwMode="auto">
              <a:xfrm>
                <a:off x="67988" y="2898228"/>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379" name="Freeform 35"/>
              <p:cNvSpPr>
                <a:spLocks/>
              </p:cNvSpPr>
              <p:nvPr/>
            </p:nvSpPr>
            <p:spPr bwMode="auto">
              <a:xfrm>
                <a:off x="67988" y="3157758"/>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380" name="Freeform 33"/>
              <p:cNvSpPr>
                <a:spLocks/>
              </p:cNvSpPr>
              <p:nvPr/>
            </p:nvSpPr>
            <p:spPr bwMode="auto">
              <a:xfrm>
                <a:off x="67988" y="3411136"/>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381" name="Freeform 35"/>
              <p:cNvSpPr>
                <a:spLocks/>
              </p:cNvSpPr>
              <p:nvPr/>
            </p:nvSpPr>
            <p:spPr bwMode="auto">
              <a:xfrm>
                <a:off x="67988" y="3670666"/>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382" name="Freeform 35"/>
              <p:cNvSpPr>
                <a:spLocks/>
              </p:cNvSpPr>
              <p:nvPr/>
            </p:nvSpPr>
            <p:spPr bwMode="auto">
              <a:xfrm>
                <a:off x="73667" y="3934647"/>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383" name="Freeform 33"/>
              <p:cNvSpPr>
                <a:spLocks/>
              </p:cNvSpPr>
              <p:nvPr/>
            </p:nvSpPr>
            <p:spPr bwMode="auto">
              <a:xfrm>
                <a:off x="73667" y="4188025"/>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grpSp>
        <p:sp>
          <p:nvSpPr>
            <p:cNvPr id="390" name="Rectangle 389"/>
            <p:cNvSpPr/>
            <p:nvPr/>
          </p:nvSpPr>
          <p:spPr>
            <a:xfrm rot="5400000">
              <a:off x="1001204" y="2363364"/>
              <a:ext cx="135976" cy="88173"/>
            </a:xfrm>
            <a:prstGeom prst="rect">
              <a:avLst/>
            </a:prstGeom>
            <a:gradFill>
              <a:gsLst>
                <a:gs pos="0">
                  <a:schemeClr val="accent6">
                    <a:lumMod val="30000"/>
                  </a:schemeClr>
                </a:gs>
                <a:gs pos="100000">
                  <a:schemeClr val="accent6"/>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1" name="Rectangle 390"/>
            <p:cNvSpPr/>
            <p:nvPr/>
          </p:nvSpPr>
          <p:spPr>
            <a:xfrm rot="5400000">
              <a:off x="913030" y="2363365"/>
              <a:ext cx="135976" cy="88173"/>
            </a:xfrm>
            <a:prstGeom prst="rect">
              <a:avLst/>
            </a:prstGeom>
            <a:gradFill>
              <a:gsLst>
                <a:gs pos="0">
                  <a:schemeClr val="accent6">
                    <a:lumMod val="30000"/>
                  </a:schemeClr>
                </a:gs>
                <a:gs pos="100000">
                  <a:schemeClr val="accent6"/>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2" name="Rectangle 391"/>
            <p:cNvSpPr/>
            <p:nvPr/>
          </p:nvSpPr>
          <p:spPr>
            <a:xfrm rot="5400000">
              <a:off x="822894" y="2363365"/>
              <a:ext cx="135976" cy="88173"/>
            </a:xfrm>
            <a:prstGeom prst="rect">
              <a:avLst/>
            </a:prstGeom>
            <a:gradFill>
              <a:gsLst>
                <a:gs pos="0">
                  <a:schemeClr val="accent6">
                    <a:lumMod val="30000"/>
                  </a:schemeClr>
                </a:gs>
                <a:gs pos="100000">
                  <a:schemeClr val="accent6"/>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3" name="Rectangle 392"/>
            <p:cNvSpPr/>
            <p:nvPr/>
          </p:nvSpPr>
          <p:spPr>
            <a:xfrm rot="5400000">
              <a:off x="734720" y="2363366"/>
              <a:ext cx="135976" cy="88173"/>
            </a:xfrm>
            <a:prstGeom prst="rect">
              <a:avLst/>
            </a:prstGeom>
            <a:gradFill>
              <a:gsLst>
                <a:gs pos="0">
                  <a:schemeClr val="accent6">
                    <a:lumMod val="30000"/>
                  </a:schemeClr>
                </a:gs>
                <a:gs pos="100000">
                  <a:schemeClr val="accent6"/>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4" name="Rectangle 393"/>
            <p:cNvSpPr/>
            <p:nvPr/>
          </p:nvSpPr>
          <p:spPr>
            <a:xfrm rot="5400000">
              <a:off x="999127" y="3063430"/>
              <a:ext cx="135976" cy="88173"/>
            </a:xfrm>
            <a:prstGeom prst="rect">
              <a:avLst/>
            </a:prstGeom>
            <a:gradFill>
              <a:gsLst>
                <a:gs pos="0">
                  <a:schemeClr val="accent3">
                    <a:lumMod val="50000"/>
                  </a:schemeClr>
                </a:gs>
                <a:gs pos="100000">
                  <a:schemeClr val="accent3"/>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6" name="Rectangle 395"/>
            <p:cNvSpPr/>
            <p:nvPr/>
          </p:nvSpPr>
          <p:spPr>
            <a:xfrm rot="5400000">
              <a:off x="907457" y="3063936"/>
              <a:ext cx="135976" cy="88173"/>
            </a:xfrm>
            <a:prstGeom prst="rect">
              <a:avLst/>
            </a:prstGeom>
            <a:gradFill>
              <a:gsLst>
                <a:gs pos="0">
                  <a:schemeClr val="accent3">
                    <a:lumMod val="50000"/>
                  </a:schemeClr>
                </a:gs>
                <a:gs pos="100000">
                  <a:schemeClr val="accent3"/>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7" name="Rectangle 396"/>
            <p:cNvSpPr/>
            <p:nvPr/>
          </p:nvSpPr>
          <p:spPr>
            <a:xfrm rot="5400000">
              <a:off x="558371" y="2363364"/>
              <a:ext cx="135976" cy="88173"/>
            </a:xfrm>
            <a:prstGeom prst="rect">
              <a:avLst/>
            </a:prstGeom>
            <a:gradFill>
              <a:gsLst>
                <a:gs pos="0">
                  <a:schemeClr val="accent4">
                    <a:lumMod val="50000"/>
                  </a:schemeClr>
                </a:gs>
                <a:gs pos="100000">
                  <a:schemeClr val="accent4"/>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8" name="Rectangle 397"/>
            <p:cNvSpPr/>
            <p:nvPr/>
          </p:nvSpPr>
          <p:spPr>
            <a:xfrm rot="5400000">
              <a:off x="646546" y="2364204"/>
              <a:ext cx="135976" cy="88173"/>
            </a:xfrm>
            <a:prstGeom prst="rect">
              <a:avLst/>
            </a:prstGeom>
            <a:gradFill>
              <a:gsLst>
                <a:gs pos="0">
                  <a:schemeClr val="accent4">
                    <a:lumMod val="50000"/>
                  </a:schemeClr>
                </a:gs>
                <a:gs pos="100000">
                  <a:schemeClr val="accent4"/>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9" name="Rectangle 398"/>
            <p:cNvSpPr/>
            <p:nvPr/>
          </p:nvSpPr>
          <p:spPr>
            <a:xfrm rot="5400000">
              <a:off x="995630" y="3346704"/>
              <a:ext cx="135976" cy="88173"/>
            </a:xfrm>
            <a:prstGeom prst="rect">
              <a:avLst/>
            </a:prstGeom>
            <a:gradFill>
              <a:gsLst>
                <a:gs pos="0">
                  <a:schemeClr val="accent6">
                    <a:lumMod val="50000"/>
                  </a:schemeClr>
                </a:gs>
                <a:gs pos="100000">
                  <a:srgbClr val="FFFF00"/>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1" name="Rectangle 400"/>
            <p:cNvSpPr/>
            <p:nvPr/>
          </p:nvSpPr>
          <p:spPr>
            <a:xfrm rot="5400000">
              <a:off x="907456" y="3346704"/>
              <a:ext cx="135976" cy="88173"/>
            </a:xfrm>
            <a:prstGeom prst="rect">
              <a:avLst/>
            </a:prstGeom>
            <a:gradFill>
              <a:gsLst>
                <a:gs pos="0">
                  <a:schemeClr val="accent6">
                    <a:lumMod val="50000"/>
                  </a:schemeClr>
                </a:gs>
                <a:gs pos="100000">
                  <a:srgbClr val="FFFF00"/>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2" name="Rectangle 401"/>
            <p:cNvSpPr/>
            <p:nvPr/>
          </p:nvSpPr>
          <p:spPr>
            <a:xfrm rot="5400000">
              <a:off x="815799" y="3346704"/>
              <a:ext cx="135976" cy="88173"/>
            </a:xfrm>
            <a:prstGeom prst="rect">
              <a:avLst/>
            </a:prstGeom>
            <a:gradFill>
              <a:gsLst>
                <a:gs pos="0">
                  <a:schemeClr val="accent6">
                    <a:lumMod val="50000"/>
                  </a:schemeClr>
                </a:gs>
                <a:gs pos="100000">
                  <a:srgbClr val="FFFF00"/>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3" name="Rectangle 402"/>
            <p:cNvSpPr/>
            <p:nvPr/>
          </p:nvSpPr>
          <p:spPr>
            <a:xfrm rot="5400000">
              <a:off x="727625" y="3346704"/>
              <a:ext cx="135976" cy="88173"/>
            </a:xfrm>
            <a:prstGeom prst="rect">
              <a:avLst/>
            </a:prstGeom>
            <a:gradFill>
              <a:gsLst>
                <a:gs pos="0">
                  <a:schemeClr val="accent6">
                    <a:lumMod val="50000"/>
                  </a:schemeClr>
                </a:gs>
                <a:gs pos="100000">
                  <a:srgbClr val="FFFF00"/>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4" name="Rectangle 403"/>
            <p:cNvSpPr/>
            <p:nvPr/>
          </p:nvSpPr>
          <p:spPr>
            <a:xfrm rot="5400000">
              <a:off x="638774" y="3346704"/>
              <a:ext cx="135976" cy="88173"/>
            </a:xfrm>
            <a:prstGeom prst="rect">
              <a:avLst/>
            </a:prstGeom>
            <a:gradFill>
              <a:gsLst>
                <a:gs pos="0">
                  <a:schemeClr val="accent6">
                    <a:lumMod val="50000"/>
                  </a:schemeClr>
                </a:gs>
                <a:gs pos="100000">
                  <a:srgbClr val="FFFF00"/>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5" name="Rectangle 404"/>
            <p:cNvSpPr/>
            <p:nvPr/>
          </p:nvSpPr>
          <p:spPr>
            <a:xfrm rot="5400000">
              <a:off x="550600" y="3346704"/>
              <a:ext cx="135976" cy="88173"/>
            </a:xfrm>
            <a:prstGeom prst="rect">
              <a:avLst/>
            </a:prstGeom>
            <a:gradFill>
              <a:gsLst>
                <a:gs pos="0">
                  <a:schemeClr val="accent6">
                    <a:lumMod val="50000"/>
                  </a:schemeClr>
                </a:gs>
                <a:gs pos="100000">
                  <a:srgbClr val="FFFF00"/>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233" name="Group 232"/>
          <p:cNvGrpSpPr/>
          <p:nvPr/>
        </p:nvGrpSpPr>
        <p:grpSpPr>
          <a:xfrm>
            <a:off x="3135517" y="2027977"/>
            <a:ext cx="5721790" cy="3355235"/>
            <a:chOff x="1611517" y="2027976"/>
            <a:chExt cx="5721790" cy="3355235"/>
          </a:xfrm>
        </p:grpSpPr>
        <p:sp>
          <p:nvSpPr>
            <p:cNvPr id="231" name="Freeform 230"/>
            <p:cNvSpPr/>
            <p:nvPr/>
          </p:nvSpPr>
          <p:spPr>
            <a:xfrm>
              <a:off x="1611517" y="2027976"/>
              <a:ext cx="5703683" cy="905347"/>
            </a:xfrm>
            <a:custGeom>
              <a:avLst/>
              <a:gdLst>
                <a:gd name="connsiteX0" fmla="*/ 0 w 5703683"/>
                <a:gd name="connsiteY0" fmla="*/ 905347 h 905347"/>
                <a:gd name="connsiteX1" fmla="*/ 1638677 w 5703683"/>
                <a:gd name="connsiteY1" fmla="*/ 416460 h 905347"/>
                <a:gd name="connsiteX2" fmla="*/ 3947311 w 5703683"/>
                <a:gd name="connsiteY2" fmla="*/ 651850 h 905347"/>
                <a:gd name="connsiteX3" fmla="*/ 5703683 w 5703683"/>
                <a:gd name="connsiteY3" fmla="*/ 0 h 905347"/>
              </a:gdLst>
              <a:ahLst/>
              <a:cxnLst>
                <a:cxn ang="0">
                  <a:pos x="connsiteX0" y="connsiteY0"/>
                </a:cxn>
                <a:cxn ang="0">
                  <a:pos x="connsiteX1" y="connsiteY1"/>
                </a:cxn>
                <a:cxn ang="0">
                  <a:pos x="connsiteX2" y="connsiteY2"/>
                </a:cxn>
                <a:cxn ang="0">
                  <a:pos x="connsiteX3" y="connsiteY3"/>
                </a:cxn>
              </a:cxnLst>
              <a:rect l="l" t="t" r="r" b="b"/>
              <a:pathLst>
                <a:path w="5703683" h="905347">
                  <a:moveTo>
                    <a:pt x="0" y="905347"/>
                  </a:moveTo>
                  <a:cubicBezTo>
                    <a:pt x="490396" y="682028"/>
                    <a:pt x="980792" y="458709"/>
                    <a:pt x="1638677" y="416460"/>
                  </a:cubicBezTo>
                  <a:cubicBezTo>
                    <a:pt x="2296562" y="374210"/>
                    <a:pt x="3269810" y="721260"/>
                    <a:pt x="3947311" y="651850"/>
                  </a:cubicBezTo>
                  <a:cubicBezTo>
                    <a:pt x="4624812" y="582440"/>
                    <a:pt x="5164247" y="291220"/>
                    <a:pt x="5703683" y="0"/>
                  </a:cubicBezTo>
                </a:path>
              </a:pathLst>
            </a:custGeom>
            <a:noFill/>
            <a:ln w="50800">
              <a:solidFill>
                <a:srgbClr val="0033CC"/>
              </a:solidFill>
              <a:prstDash val="dash"/>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Freeform 405"/>
            <p:cNvSpPr/>
            <p:nvPr/>
          </p:nvSpPr>
          <p:spPr>
            <a:xfrm>
              <a:off x="1623507" y="2847551"/>
              <a:ext cx="5685576" cy="2535660"/>
            </a:xfrm>
            <a:custGeom>
              <a:avLst/>
              <a:gdLst>
                <a:gd name="connsiteX0" fmla="*/ 0 w 5703683"/>
                <a:gd name="connsiteY0" fmla="*/ 905347 h 905347"/>
                <a:gd name="connsiteX1" fmla="*/ 1638677 w 5703683"/>
                <a:gd name="connsiteY1" fmla="*/ 416460 h 905347"/>
                <a:gd name="connsiteX2" fmla="*/ 3947311 w 5703683"/>
                <a:gd name="connsiteY2" fmla="*/ 651850 h 905347"/>
                <a:gd name="connsiteX3" fmla="*/ 5703683 w 5703683"/>
                <a:gd name="connsiteY3" fmla="*/ 0 h 905347"/>
                <a:gd name="connsiteX0" fmla="*/ 0 w 5703683"/>
                <a:gd name="connsiteY0" fmla="*/ 905347 h 905347"/>
                <a:gd name="connsiteX1" fmla="*/ 1457608 w 5703683"/>
                <a:gd name="connsiteY1" fmla="*/ 461727 h 905347"/>
                <a:gd name="connsiteX2" fmla="*/ 3947311 w 5703683"/>
                <a:gd name="connsiteY2" fmla="*/ 651850 h 905347"/>
                <a:gd name="connsiteX3" fmla="*/ 5703683 w 5703683"/>
                <a:gd name="connsiteY3" fmla="*/ 0 h 905347"/>
                <a:gd name="connsiteX0" fmla="*/ 0 w 5703683"/>
                <a:gd name="connsiteY0" fmla="*/ 905347 h 1850177"/>
                <a:gd name="connsiteX1" fmla="*/ 1457608 w 5703683"/>
                <a:gd name="connsiteY1" fmla="*/ 461727 h 1850177"/>
                <a:gd name="connsiteX2" fmla="*/ 4119327 w 5703683"/>
                <a:gd name="connsiteY2" fmla="*/ 1846907 h 1850177"/>
                <a:gd name="connsiteX3" fmla="*/ 5703683 w 5703683"/>
                <a:gd name="connsiteY3" fmla="*/ 0 h 1850177"/>
                <a:gd name="connsiteX0" fmla="*/ 0 w 5685576"/>
                <a:gd name="connsiteY0" fmla="*/ 480764 h 2519073"/>
                <a:gd name="connsiteX1" fmla="*/ 1457608 w 5685576"/>
                <a:gd name="connsiteY1" fmla="*/ 37144 h 2519073"/>
                <a:gd name="connsiteX2" fmla="*/ 4119327 w 5685576"/>
                <a:gd name="connsiteY2" fmla="*/ 1422324 h 2519073"/>
                <a:gd name="connsiteX3" fmla="*/ 5685576 w 5685576"/>
                <a:gd name="connsiteY3" fmla="*/ 2463472 h 2519073"/>
                <a:gd name="connsiteX0" fmla="*/ 0 w 5685576"/>
                <a:gd name="connsiteY0" fmla="*/ 567479 h 3024924"/>
                <a:gd name="connsiteX1" fmla="*/ 1457608 w 5685576"/>
                <a:gd name="connsiteY1" fmla="*/ 123859 h 3024924"/>
                <a:gd name="connsiteX2" fmla="*/ 3259247 w 5685576"/>
                <a:gd name="connsiteY2" fmla="*/ 2858005 h 3024924"/>
                <a:gd name="connsiteX3" fmla="*/ 5685576 w 5685576"/>
                <a:gd name="connsiteY3" fmla="*/ 2550187 h 3024924"/>
                <a:gd name="connsiteX0" fmla="*/ 0 w 5685576"/>
                <a:gd name="connsiteY0" fmla="*/ 282401 h 2713327"/>
                <a:gd name="connsiteX1" fmla="*/ 1846907 w 5685576"/>
                <a:gd name="connsiteY1" fmla="*/ 200919 h 2713327"/>
                <a:gd name="connsiteX2" fmla="*/ 3259247 w 5685576"/>
                <a:gd name="connsiteY2" fmla="*/ 2572927 h 2713327"/>
                <a:gd name="connsiteX3" fmla="*/ 5685576 w 5685576"/>
                <a:gd name="connsiteY3" fmla="*/ 2265109 h 2713327"/>
                <a:gd name="connsiteX0" fmla="*/ 0 w 5685576"/>
                <a:gd name="connsiteY0" fmla="*/ 225344 h 2649653"/>
                <a:gd name="connsiteX1" fmla="*/ 1819746 w 5685576"/>
                <a:gd name="connsiteY1" fmla="*/ 234397 h 2649653"/>
                <a:gd name="connsiteX2" fmla="*/ 3259247 w 5685576"/>
                <a:gd name="connsiteY2" fmla="*/ 2515870 h 2649653"/>
                <a:gd name="connsiteX3" fmla="*/ 5685576 w 5685576"/>
                <a:gd name="connsiteY3" fmla="*/ 2208052 h 2649653"/>
                <a:gd name="connsiteX0" fmla="*/ 0 w 5685576"/>
                <a:gd name="connsiteY0" fmla="*/ 368203 h 2792512"/>
                <a:gd name="connsiteX1" fmla="*/ 1819746 w 5685576"/>
                <a:gd name="connsiteY1" fmla="*/ 377256 h 2792512"/>
                <a:gd name="connsiteX2" fmla="*/ 3259247 w 5685576"/>
                <a:gd name="connsiteY2" fmla="*/ 2658729 h 2792512"/>
                <a:gd name="connsiteX3" fmla="*/ 5685576 w 5685576"/>
                <a:gd name="connsiteY3" fmla="*/ 2350911 h 2792512"/>
                <a:gd name="connsiteX0" fmla="*/ 0 w 5685576"/>
                <a:gd name="connsiteY0" fmla="*/ 368203 h 2959225"/>
                <a:gd name="connsiteX1" fmla="*/ 1819746 w 5685576"/>
                <a:gd name="connsiteY1" fmla="*/ 377256 h 2959225"/>
                <a:gd name="connsiteX2" fmla="*/ 3259247 w 5685576"/>
                <a:gd name="connsiteY2" fmla="*/ 2658729 h 2959225"/>
                <a:gd name="connsiteX3" fmla="*/ 5685576 w 5685576"/>
                <a:gd name="connsiteY3" fmla="*/ 2744186 h 2959225"/>
                <a:gd name="connsiteX0" fmla="*/ 0 w 5685576"/>
                <a:gd name="connsiteY0" fmla="*/ 368203 h 2851073"/>
                <a:gd name="connsiteX1" fmla="*/ 1819746 w 5685576"/>
                <a:gd name="connsiteY1" fmla="*/ 377256 h 2851073"/>
                <a:gd name="connsiteX2" fmla="*/ 3259247 w 5685576"/>
                <a:gd name="connsiteY2" fmla="*/ 2658729 h 2851073"/>
                <a:gd name="connsiteX3" fmla="*/ 5685576 w 5685576"/>
                <a:gd name="connsiteY3" fmla="*/ 2744186 h 2851073"/>
                <a:gd name="connsiteX0" fmla="*/ 0 w 5685576"/>
                <a:gd name="connsiteY0" fmla="*/ 211946 h 2589264"/>
                <a:gd name="connsiteX1" fmla="*/ 1819746 w 5685576"/>
                <a:gd name="connsiteY1" fmla="*/ 220999 h 2589264"/>
                <a:gd name="connsiteX2" fmla="*/ 3114392 w 5685576"/>
                <a:gd name="connsiteY2" fmla="*/ 2305835 h 2589264"/>
                <a:gd name="connsiteX3" fmla="*/ 5685576 w 5685576"/>
                <a:gd name="connsiteY3" fmla="*/ 2587929 h 2589264"/>
                <a:gd name="connsiteX0" fmla="*/ 0 w 5685576"/>
                <a:gd name="connsiteY0" fmla="*/ 211946 h 2591669"/>
                <a:gd name="connsiteX1" fmla="*/ 1819746 w 5685576"/>
                <a:gd name="connsiteY1" fmla="*/ 220999 h 2591669"/>
                <a:gd name="connsiteX2" fmla="*/ 3114392 w 5685576"/>
                <a:gd name="connsiteY2" fmla="*/ 2305835 h 2591669"/>
                <a:gd name="connsiteX3" fmla="*/ 5685576 w 5685576"/>
                <a:gd name="connsiteY3" fmla="*/ 2587929 h 2591669"/>
                <a:gd name="connsiteX0" fmla="*/ 0 w 5685576"/>
                <a:gd name="connsiteY0" fmla="*/ 211946 h 2596828"/>
                <a:gd name="connsiteX1" fmla="*/ 1819746 w 5685576"/>
                <a:gd name="connsiteY1" fmla="*/ 220999 h 2596828"/>
                <a:gd name="connsiteX2" fmla="*/ 3114392 w 5685576"/>
                <a:gd name="connsiteY2" fmla="*/ 2305835 h 2596828"/>
                <a:gd name="connsiteX3" fmla="*/ 5685576 w 5685576"/>
                <a:gd name="connsiteY3" fmla="*/ 2587929 h 2596828"/>
                <a:gd name="connsiteX0" fmla="*/ 0 w 5685576"/>
                <a:gd name="connsiteY0" fmla="*/ 201983 h 2578529"/>
                <a:gd name="connsiteX1" fmla="*/ 1855960 w 5685576"/>
                <a:gd name="connsiteY1" fmla="*/ 228912 h 2578529"/>
                <a:gd name="connsiteX2" fmla="*/ 3114392 w 5685576"/>
                <a:gd name="connsiteY2" fmla="*/ 2295872 h 2578529"/>
                <a:gd name="connsiteX3" fmla="*/ 5685576 w 5685576"/>
                <a:gd name="connsiteY3" fmla="*/ 2577966 h 2578529"/>
                <a:gd name="connsiteX0" fmla="*/ 0 w 5685576"/>
                <a:gd name="connsiteY0" fmla="*/ 286934 h 2663481"/>
                <a:gd name="connsiteX1" fmla="*/ 1855960 w 5685576"/>
                <a:gd name="connsiteY1" fmla="*/ 313863 h 2663481"/>
                <a:gd name="connsiteX2" fmla="*/ 3114392 w 5685576"/>
                <a:gd name="connsiteY2" fmla="*/ 2380823 h 2663481"/>
                <a:gd name="connsiteX3" fmla="*/ 5685576 w 5685576"/>
                <a:gd name="connsiteY3" fmla="*/ 2662917 h 2663481"/>
                <a:gd name="connsiteX0" fmla="*/ 0 w 5685576"/>
                <a:gd name="connsiteY0" fmla="*/ 245625 h 2622172"/>
                <a:gd name="connsiteX1" fmla="*/ 1855960 w 5685576"/>
                <a:gd name="connsiteY1" fmla="*/ 272554 h 2622172"/>
                <a:gd name="connsiteX2" fmla="*/ 3114392 w 5685576"/>
                <a:gd name="connsiteY2" fmla="*/ 2339514 h 2622172"/>
                <a:gd name="connsiteX3" fmla="*/ 5685576 w 5685576"/>
                <a:gd name="connsiteY3" fmla="*/ 2621608 h 2622172"/>
                <a:gd name="connsiteX0" fmla="*/ 0 w 5685576"/>
                <a:gd name="connsiteY0" fmla="*/ 200214 h 2576198"/>
                <a:gd name="connsiteX1" fmla="*/ 1855960 w 5685576"/>
                <a:gd name="connsiteY1" fmla="*/ 227143 h 2576198"/>
                <a:gd name="connsiteX2" fmla="*/ 3268301 w 5685576"/>
                <a:gd name="connsiteY2" fmla="*/ 2267290 h 2576198"/>
                <a:gd name="connsiteX3" fmla="*/ 5685576 w 5685576"/>
                <a:gd name="connsiteY3" fmla="*/ 2576197 h 2576198"/>
                <a:gd name="connsiteX0" fmla="*/ 0 w 5685576"/>
                <a:gd name="connsiteY0" fmla="*/ 85675 h 2461658"/>
                <a:gd name="connsiteX1" fmla="*/ 1982709 w 5685576"/>
                <a:gd name="connsiteY1" fmla="*/ 452251 h 2461658"/>
                <a:gd name="connsiteX2" fmla="*/ 3268301 w 5685576"/>
                <a:gd name="connsiteY2" fmla="*/ 2152751 h 2461658"/>
                <a:gd name="connsiteX3" fmla="*/ 5685576 w 5685576"/>
                <a:gd name="connsiteY3" fmla="*/ 2461658 h 2461658"/>
                <a:gd name="connsiteX0" fmla="*/ 0 w 5685576"/>
                <a:gd name="connsiteY0" fmla="*/ 127357 h 2503340"/>
                <a:gd name="connsiteX1" fmla="*/ 1982709 w 5685576"/>
                <a:gd name="connsiteY1" fmla="*/ 493933 h 2503340"/>
                <a:gd name="connsiteX2" fmla="*/ 3268301 w 5685576"/>
                <a:gd name="connsiteY2" fmla="*/ 2194433 h 2503340"/>
                <a:gd name="connsiteX3" fmla="*/ 5685576 w 5685576"/>
                <a:gd name="connsiteY3" fmla="*/ 2503340 h 2503340"/>
              </a:gdLst>
              <a:ahLst/>
              <a:cxnLst>
                <a:cxn ang="0">
                  <a:pos x="connsiteX0" y="connsiteY0"/>
                </a:cxn>
                <a:cxn ang="0">
                  <a:pos x="connsiteX1" y="connsiteY1"/>
                </a:cxn>
                <a:cxn ang="0">
                  <a:pos x="connsiteX2" y="connsiteY2"/>
                </a:cxn>
                <a:cxn ang="0">
                  <a:pos x="connsiteX3" y="connsiteY3"/>
                </a:cxn>
              </a:cxnLst>
              <a:rect l="l" t="t" r="r" b="b"/>
              <a:pathLst>
                <a:path w="5685576" h="2503340">
                  <a:moveTo>
                    <a:pt x="0" y="127357"/>
                  </a:moveTo>
                  <a:cubicBezTo>
                    <a:pt x="490396" y="-95962"/>
                    <a:pt x="1419885" y="-56156"/>
                    <a:pt x="1982709" y="493933"/>
                  </a:cubicBezTo>
                  <a:cubicBezTo>
                    <a:pt x="2545533" y="1044022"/>
                    <a:pt x="2651157" y="1859532"/>
                    <a:pt x="3268301" y="2194433"/>
                  </a:cubicBezTo>
                  <a:cubicBezTo>
                    <a:pt x="3885445" y="2529334"/>
                    <a:pt x="5046551" y="2472790"/>
                    <a:pt x="5685576" y="2503340"/>
                  </a:cubicBezTo>
                </a:path>
              </a:pathLst>
            </a:custGeom>
            <a:noFill/>
            <a:ln w="50800">
              <a:solidFill>
                <a:srgbClr val="0033CC"/>
              </a:solidFill>
              <a:prstDash val="dash"/>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Freeform 231"/>
            <p:cNvSpPr/>
            <p:nvPr/>
          </p:nvSpPr>
          <p:spPr>
            <a:xfrm>
              <a:off x="1629624" y="2618263"/>
              <a:ext cx="5703683" cy="1763614"/>
            </a:xfrm>
            <a:custGeom>
              <a:avLst/>
              <a:gdLst>
                <a:gd name="connsiteX0" fmla="*/ 0 w 5703683"/>
                <a:gd name="connsiteY0" fmla="*/ 318010 h 1757511"/>
                <a:gd name="connsiteX1" fmla="*/ 688063 w 5703683"/>
                <a:gd name="connsiteY1" fmla="*/ 37353 h 1757511"/>
                <a:gd name="connsiteX2" fmla="*/ 1385180 w 5703683"/>
                <a:gd name="connsiteY2" fmla="*/ 46406 h 1757511"/>
                <a:gd name="connsiteX3" fmla="*/ 2806574 w 5703683"/>
                <a:gd name="connsiteY3" fmla="*/ 435705 h 1757511"/>
                <a:gd name="connsiteX4" fmla="*/ 3974471 w 5703683"/>
                <a:gd name="connsiteY4" fmla="*/ 1187143 h 1757511"/>
                <a:gd name="connsiteX5" fmla="*/ 4970352 w 5703683"/>
                <a:gd name="connsiteY5" fmla="*/ 1413480 h 1757511"/>
                <a:gd name="connsiteX6" fmla="*/ 5703683 w 5703683"/>
                <a:gd name="connsiteY6" fmla="*/ 1757511 h 1757511"/>
                <a:gd name="connsiteX0" fmla="*/ 0 w 5703683"/>
                <a:gd name="connsiteY0" fmla="*/ 318010 h 1757511"/>
                <a:gd name="connsiteX1" fmla="*/ 688063 w 5703683"/>
                <a:gd name="connsiteY1" fmla="*/ 37353 h 1757511"/>
                <a:gd name="connsiteX2" fmla="*/ 1385180 w 5703683"/>
                <a:gd name="connsiteY2" fmla="*/ 46406 h 1757511"/>
                <a:gd name="connsiteX3" fmla="*/ 2806574 w 5703683"/>
                <a:gd name="connsiteY3" fmla="*/ 435705 h 1757511"/>
                <a:gd name="connsiteX4" fmla="*/ 3938257 w 5703683"/>
                <a:gd name="connsiteY4" fmla="*/ 987967 h 1757511"/>
                <a:gd name="connsiteX5" fmla="*/ 4970352 w 5703683"/>
                <a:gd name="connsiteY5" fmla="*/ 1413480 h 1757511"/>
                <a:gd name="connsiteX6" fmla="*/ 5703683 w 5703683"/>
                <a:gd name="connsiteY6" fmla="*/ 1757511 h 1757511"/>
                <a:gd name="connsiteX0" fmla="*/ 0 w 5703683"/>
                <a:gd name="connsiteY0" fmla="*/ 318010 h 1757511"/>
                <a:gd name="connsiteX1" fmla="*/ 688063 w 5703683"/>
                <a:gd name="connsiteY1" fmla="*/ 37353 h 1757511"/>
                <a:gd name="connsiteX2" fmla="*/ 1385180 w 5703683"/>
                <a:gd name="connsiteY2" fmla="*/ 46406 h 1757511"/>
                <a:gd name="connsiteX3" fmla="*/ 2806574 w 5703683"/>
                <a:gd name="connsiteY3" fmla="*/ 435705 h 1757511"/>
                <a:gd name="connsiteX4" fmla="*/ 4970352 w 5703683"/>
                <a:gd name="connsiteY4" fmla="*/ 1413480 h 1757511"/>
                <a:gd name="connsiteX5" fmla="*/ 5703683 w 5703683"/>
                <a:gd name="connsiteY5" fmla="*/ 1757511 h 1757511"/>
                <a:gd name="connsiteX0" fmla="*/ 0 w 5703683"/>
                <a:gd name="connsiteY0" fmla="*/ 317439 h 1756940"/>
                <a:gd name="connsiteX1" fmla="*/ 688063 w 5703683"/>
                <a:gd name="connsiteY1" fmla="*/ 36782 h 1756940"/>
                <a:gd name="connsiteX2" fmla="*/ 1385180 w 5703683"/>
                <a:gd name="connsiteY2" fmla="*/ 45835 h 1756940"/>
                <a:gd name="connsiteX3" fmla="*/ 3213980 w 5703683"/>
                <a:gd name="connsiteY3" fmla="*/ 426081 h 1756940"/>
                <a:gd name="connsiteX4" fmla="*/ 4970352 w 5703683"/>
                <a:gd name="connsiteY4" fmla="*/ 1412909 h 1756940"/>
                <a:gd name="connsiteX5" fmla="*/ 5703683 w 5703683"/>
                <a:gd name="connsiteY5" fmla="*/ 1756940 h 1756940"/>
                <a:gd name="connsiteX0" fmla="*/ 0 w 5703683"/>
                <a:gd name="connsiteY0" fmla="*/ 300808 h 1740309"/>
                <a:gd name="connsiteX1" fmla="*/ 688063 w 5703683"/>
                <a:gd name="connsiteY1" fmla="*/ 20151 h 1740309"/>
                <a:gd name="connsiteX2" fmla="*/ 1883121 w 5703683"/>
                <a:gd name="connsiteY2" fmla="*/ 65418 h 1740309"/>
                <a:gd name="connsiteX3" fmla="*/ 3213980 w 5703683"/>
                <a:gd name="connsiteY3" fmla="*/ 409450 h 1740309"/>
                <a:gd name="connsiteX4" fmla="*/ 4970352 w 5703683"/>
                <a:gd name="connsiteY4" fmla="*/ 1396278 h 1740309"/>
                <a:gd name="connsiteX5" fmla="*/ 5703683 w 5703683"/>
                <a:gd name="connsiteY5" fmla="*/ 1740309 h 1740309"/>
                <a:gd name="connsiteX0" fmla="*/ 0 w 5703683"/>
                <a:gd name="connsiteY0" fmla="*/ 310711 h 1750212"/>
                <a:gd name="connsiteX1" fmla="*/ 688063 w 5703683"/>
                <a:gd name="connsiteY1" fmla="*/ 30054 h 1750212"/>
                <a:gd name="connsiteX2" fmla="*/ 1883121 w 5703683"/>
                <a:gd name="connsiteY2" fmla="*/ 75321 h 1750212"/>
                <a:gd name="connsiteX3" fmla="*/ 3503691 w 5703683"/>
                <a:gd name="connsiteY3" fmla="*/ 627583 h 1750212"/>
                <a:gd name="connsiteX4" fmla="*/ 4970352 w 5703683"/>
                <a:gd name="connsiteY4" fmla="*/ 1406181 h 1750212"/>
                <a:gd name="connsiteX5" fmla="*/ 5703683 w 5703683"/>
                <a:gd name="connsiteY5" fmla="*/ 1750212 h 1750212"/>
                <a:gd name="connsiteX0" fmla="*/ 0 w 5703683"/>
                <a:gd name="connsiteY0" fmla="*/ 310711 h 1750212"/>
                <a:gd name="connsiteX1" fmla="*/ 688063 w 5703683"/>
                <a:gd name="connsiteY1" fmla="*/ 30054 h 1750212"/>
                <a:gd name="connsiteX2" fmla="*/ 1883121 w 5703683"/>
                <a:gd name="connsiteY2" fmla="*/ 75321 h 1750212"/>
                <a:gd name="connsiteX3" fmla="*/ 3503691 w 5703683"/>
                <a:gd name="connsiteY3" fmla="*/ 627583 h 1750212"/>
                <a:gd name="connsiteX4" fmla="*/ 4970352 w 5703683"/>
                <a:gd name="connsiteY4" fmla="*/ 1406181 h 1750212"/>
                <a:gd name="connsiteX5" fmla="*/ 5703683 w 5703683"/>
                <a:gd name="connsiteY5" fmla="*/ 1750212 h 1750212"/>
                <a:gd name="connsiteX0" fmla="*/ 0 w 5703683"/>
                <a:gd name="connsiteY0" fmla="*/ 310711 h 1750212"/>
                <a:gd name="connsiteX1" fmla="*/ 688063 w 5703683"/>
                <a:gd name="connsiteY1" fmla="*/ 30054 h 1750212"/>
                <a:gd name="connsiteX2" fmla="*/ 1883121 w 5703683"/>
                <a:gd name="connsiteY2" fmla="*/ 75321 h 1750212"/>
                <a:gd name="connsiteX3" fmla="*/ 3503691 w 5703683"/>
                <a:gd name="connsiteY3" fmla="*/ 627583 h 1750212"/>
                <a:gd name="connsiteX4" fmla="*/ 4970352 w 5703683"/>
                <a:gd name="connsiteY4" fmla="*/ 1406181 h 1750212"/>
                <a:gd name="connsiteX5" fmla="*/ 5703683 w 5703683"/>
                <a:gd name="connsiteY5" fmla="*/ 1750212 h 1750212"/>
                <a:gd name="connsiteX0" fmla="*/ 0 w 5703683"/>
                <a:gd name="connsiteY0" fmla="*/ 310711 h 1750212"/>
                <a:gd name="connsiteX1" fmla="*/ 688063 w 5703683"/>
                <a:gd name="connsiteY1" fmla="*/ 30054 h 1750212"/>
                <a:gd name="connsiteX2" fmla="*/ 1883121 w 5703683"/>
                <a:gd name="connsiteY2" fmla="*/ 75321 h 1750212"/>
                <a:gd name="connsiteX3" fmla="*/ 3503691 w 5703683"/>
                <a:gd name="connsiteY3" fmla="*/ 627583 h 1750212"/>
                <a:gd name="connsiteX4" fmla="*/ 5703683 w 5703683"/>
                <a:gd name="connsiteY4" fmla="*/ 1750212 h 1750212"/>
                <a:gd name="connsiteX0" fmla="*/ 0 w 5703683"/>
                <a:gd name="connsiteY0" fmla="*/ 336666 h 1776167"/>
                <a:gd name="connsiteX1" fmla="*/ 1041148 w 5703683"/>
                <a:gd name="connsiteY1" fmla="*/ 19795 h 1776167"/>
                <a:gd name="connsiteX2" fmla="*/ 1883121 w 5703683"/>
                <a:gd name="connsiteY2" fmla="*/ 101276 h 1776167"/>
                <a:gd name="connsiteX3" fmla="*/ 3503691 w 5703683"/>
                <a:gd name="connsiteY3" fmla="*/ 653538 h 1776167"/>
                <a:gd name="connsiteX4" fmla="*/ 5703683 w 5703683"/>
                <a:gd name="connsiteY4" fmla="*/ 1776167 h 1776167"/>
                <a:gd name="connsiteX0" fmla="*/ 0 w 5703683"/>
                <a:gd name="connsiteY0" fmla="*/ 320154 h 1759655"/>
                <a:gd name="connsiteX1" fmla="*/ 1041148 w 5703683"/>
                <a:gd name="connsiteY1" fmla="*/ 3283 h 1759655"/>
                <a:gd name="connsiteX2" fmla="*/ 2372008 w 5703683"/>
                <a:gd name="connsiteY2" fmla="*/ 184352 h 1759655"/>
                <a:gd name="connsiteX3" fmla="*/ 3503691 w 5703683"/>
                <a:gd name="connsiteY3" fmla="*/ 637026 h 1759655"/>
                <a:gd name="connsiteX4" fmla="*/ 5703683 w 5703683"/>
                <a:gd name="connsiteY4" fmla="*/ 1759655 h 1759655"/>
                <a:gd name="connsiteX0" fmla="*/ 0 w 5703683"/>
                <a:gd name="connsiteY0" fmla="*/ 324113 h 1763614"/>
                <a:gd name="connsiteX1" fmla="*/ 1041148 w 5703683"/>
                <a:gd name="connsiteY1" fmla="*/ 7242 h 1763614"/>
                <a:gd name="connsiteX2" fmla="*/ 2372008 w 5703683"/>
                <a:gd name="connsiteY2" fmla="*/ 188311 h 1763614"/>
                <a:gd name="connsiteX3" fmla="*/ 4372824 w 5703683"/>
                <a:gd name="connsiteY3" fmla="*/ 1093658 h 1763614"/>
                <a:gd name="connsiteX4" fmla="*/ 5703683 w 5703683"/>
                <a:gd name="connsiteY4" fmla="*/ 1763614 h 176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3683" h="1763614">
                  <a:moveTo>
                    <a:pt x="0" y="324113"/>
                  </a:moveTo>
                  <a:cubicBezTo>
                    <a:pt x="228600" y="206418"/>
                    <a:pt x="645813" y="29876"/>
                    <a:pt x="1041148" y="7242"/>
                  </a:cubicBezTo>
                  <a:cubicBezTo>
                    <a:pt x="1436483" y="-15392"/>
                    <a:pt x="1816729" y="7242"/>
                    <a:pt x="2372008" y="188311"/>
                  </a:cubicBezTo>
                  <a:cubicBezTo>
                    <a:pt x="2927287" y="369380"/>
                    <a:pt x="3817545" y="831107"/>
                    <a:pt x="4372824" y="1093658"/>
                  </a:cubicBezTo>
                  <a:cubicBezTo>
                    <a:pt x="4928103" y="1356209"/>
                    <a:pt x="5245351" y="1529733"/>
                    <a:pt x="5703683" y="1763614"/>
                  </a:cubicBezTo>
                </a:path>
              </a:pathLst>
            </a:custGeom>
            <a:noFill/>
            <a:ln w="50800">
              <a:solidFill>
                <a:srgbClr val="0033CC"/>
              </a:solidFill>
              <a:prstDash val="dash"/>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9" name="Group 238"/>
          <p:cNvGrpSpPr/>
          <p:nvPr/>
        </p:nvGrpSpPr>
        <p:grpSpPr>
          <a:xfrm>
            <a:off x="1819783" y="4280688"/>
            <a:ext cx="821958" cy="1281913"/>
            <a:chOff x="295783" y="4280687"/>
            <a:chExt cx="821958" cy="1281913"/>
          </a:xfrm>
        </p:grpSpPr>
        <p:grpSp>
          <p:nvGrpSpPr>
            <p:cNvPr id="408" name="Group 407"/>
            <p:cNvGrpSpPr/>
            <p:nvPr/>
          </p:nvGrpSpPr>
          <p:grpSpPr>
            <a:xfrm>
              <a:off x="295783" y="4280687"/>
              <a:ext cx="821958" cy="1281913"/>
              <a:chOff x="-304800" y="2106301"/>
              <a:chExt cx="1501201" cy="2341253"/>
            </a:xfrm>
          </p:grpSpPr>
          <p:sp>
            <p:nvSpPr>
              <p:cNvPr id="423" name="Line 31"/>
              <p:cNvSpPr>
                <a:spLocks noChangeShapeType="1"/>
              </p:cNvSpPr>
              <p:nvPr/>
            </p:nvSpPr>
            <p:spPr bwMode="auto">
              <a:xfrm>
                <a:off x="1186393" y="2106301"/>
                <a:ext cx="0" cy="2341253"/>
              </a:xfrm>
              <a:prstGeom prst="line">
                <a:avLst/>
              </a:prstGeom>
              <a:noFill/>
              <a:ln w="25400">
                <a:solidFill>
                  <a:srgbClr val="000000"/>
                </a:solidFill>
                <a:round/>
                <a:headEnd/>
                <a:tailEnd/>
              </a:ln>
              <a:effectLst/>
            </p:spPr>
            <p:txBody>
              <a:bodyPr wrap="none" anchor="ctr">
                <a:prstTxWarp prst="textNoShape">
                  <a:avLst/>
                </a:prstTxWarp>
              </a:bodyPr>
              <a:lstStyle/>
              <a:p>
                <a:endParaRPr lang="en-US" sz="2400"/>
              </a:p>
            </p:txBody>
          </p:sp>
          <p:sp>
            <p:nvSpPr>
              <p:cNvPr id="424" name="Freeform 33"/>
              <p:cNvSpPr>
                <a:spLocks/>
              </p:cNvSpPr>
              <p:nvPr/>
            </p:nvSpPr>
            <p:spPr bwMode="auto">
              <a:xfrm>
                <a:off x="67989" y="2394379"/>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425" name="Line 34"/>
              <p:cNvSpPr>
                <a:spLocks noChangeShapeType="1"/>
              </p:cNvSpPr>
              <p:nvPr/>
            </p:nvSpPr>
            <p:spPr bwMode="auto">
              <a:xfrm>
                <a:off x="-304800" y="2118062"/>
                <a:ext cx="1498773" cy="0"/>
              </a:xfrm>
              <a:prstGeom prst="line">
                <a:avLst/>
              </a:prstGeom>
              <a:noFill/>
              <a:ln w="25400">
                <a:solidFill>
                  <a:srgbClr val="333333"/>
                </a:solidFill>
                <a:round/>
                <a:headEnd/>
                <a:tailEnd/>
              </a:ln>
              <a:effectLst/>
            </p:spPr>
            <p:txBody>
              <a:bodyPr wrap="none" anchor="ctr">
                <a:prstTxWarp prst="textNoShape">
                  <a:avLst/>
                </a:prstTxWarp>
              </a:bodyPr>
              <a:lstStyle/>
              <a:p>
                <a:endParaRPr lang="en-US" sz="2400"/>
              </a:p>
            </p:txBody>
          </p:sp>
          <p:sp>
            <p:nvSpPr>
              <p:cNvPr id="426" name="Freeform 35"/>
              <p:cNvSpPr>
                <a:spLocks/>
              </p:cNvSpPr>
              <p:nvPr/>
            </p:nvSpPr>
            <p:spPr bwMode="auto">
              <a:xfrm>
                <a:off x="67989" y="2653909"/>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427" name="Line 32"/>
              <p:cNvSpPr>
                <a:spLocks noChangeShapeType="1"/>
              </p:cNvSpPr>
              <p:nvPr/>
            </p:nvSpPr>
            <p:spPr bwMode="auto">
              <a:xfrm>
                <a:off x="-302372" y="4434840"/>
                <a:ext cx="1498773" cy="0"/>
              </a:xfrm>
              <a:prstGeom prst="line">
                <a:avLst/>
              </a:prstGeom>
              <a:noFill/>
              <a:ln w="25400">
                <a:solidFill>
                  <a:srgbClr val="333333"/>
                </a:solidFill>
                <a:round/>
                <a:headEnd/>
                <a:tailEnd/>
              </a:ln>
              <a:effectLst/>
            </p:spPr>
            <p:txBody>
              <a:bodyPr wrap="none" anchor="ctr">
                <a:prstTxWarp prst="textNoShape">
                  <a:avLst/>
                </a:prstTxWarp>
              </a:bodyPr>
              <a:lstStyle/>
              <a:p>
                <a:endParaRPr lang="en-US" sz="2400"/>
              </a:p>
            </p:txBody>
          </p:sp>
          <p:sp>
            <p:nvSpPr>
              <p:cNvPr id="428" name="Freeform 33"/>
              <p:cNvSpPr>
                <a:spLocks/>
              </p:cNvSpPr>
              <p:nvPr/>
            </p:nvSpPr>
            <p:spPr bwMode="auto">
              <a:xfrm>
                <a:off x="67988" y="2898228"/>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429" name="Freeform 35"/>
              <p:cNvSpPr>
                <a:spLocks/>
              </p:cNvSpPr>
              <p:nvPr/>
            </p:nvSpPr>
            <p:spPr bwMode="auto">
              <a:xfrm>
                <a:off x="67988" y="3157758"/>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430" name="Freeform 33"/>
              <p:cNvSpPr>
                <a:spLocks/>
              </p:cNvSpPr>
              <p:nvPr/>
            </p:nvSpPr>
            <p:spPr bwMode="auto">
              <a:xfrm>
                <a:off x="67988" y="3411136"/>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431" name="Freeform 35"/>
              <p:cNvSpPr>
                <a:spLocks/>
              </p:cNvSpPr>
              <p:nvPr/>
            </p:nvSpPr>
            <p:spPr bwMode="auto">
              <a:xfrm>
                <a:off x="67988" y="3670666"/>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432" name="Freeform 35"/>
              <p:cNvSpPr>
                <a:spLocks/>
              </p:cNvSpPr>
              <p:nvPr/>
            </p:nvSpPr>
            <p:spPr bwMode="auto">
              <a:xfrm>
                <a:off x="73667" y="3934647"/>
                <a:ext cx="1101369" cy="2596"/>
              </a:xfrm>
              <a:custGeom>
                <a:avLst/>
                <a:gdLst>
                  <a:gd name="T0" fmla="*/ 388 w 388"/>
                  <a:gd name="T1" fmla="*/ 1 h 1"/>
                  <a:gd name="T2" fmla="*/ 0 w 388"/>
                  <a:gd name="T3" fmla="*/ 0 h 1"/>
                  <a:gd name="T4" fmla="*/ 0 60000 65536"/>
                  <a:gd name="T5" fmla="*/ 0 60000 65536"/>
                  <a:gd name="T6" fmla="*/ 0 w 388"/>
                  <a:gd name="T7" fmla="*/ 0 h 1"/>
                  <a:gd name="T8" fmla="*/ 388 w 388"/>
                  <a:gd name="T9" fmla="*/ 1 h 1"/>
                </a:gdLst>
                <a:ahLst/>
                <a:cxnLst>
                  <a:cxn ang="T4">
                    <a:pos x="T0" y="T1"/>
                  </a:cxn>
                  <a:cxn ang="T5">
                    <a:pos x="T2" y="T3"/>
                  </a:cxn>
                </a:cxnLst>
                <a:rect l="T6" t="T7" r="T8" b="T9"/>
                <a:pathLst>
                  <a:path w="388" h="1">
                    <a:moveTo>
                      <a:pt x="388" y="1"/>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sp>
            <p:nvSpPr>
              <p:cNvPr id="433" name="Freeform 33"/>
              <p:cNvSpPr>
                <a:spLocks/>
              </p:cNvSpPr>
              <p:nvPr/>
            </p:nvSpPr>
            <p:spPr bwMode="auto">
              <a:xfrm>
                <a:off x="73667" y="4188025"/>
                <a:ext cx="1107047" cy="2596"/>
              </a:xfrm>
              <a:custGeom>
                <a:avLst/>
                <a:gdLst>
                  <a:gd name="T0" fmla="*/ 390 w 390"/>
                  <a:gd name="T1" fmla="*/ 0 h 1"/>
                  <a:gd name="T2" fmla="*/ 0 w 390"/>
                  <a:gd name="T3" fmla="*/ 0 h 1"/>
                  <a:gd name="T4" fmla="*/ 0 60000 65536"/>
                  <a:gd name="T5" fmla="*/ 0 60000 65536"/>
                  <a:gd name="T6" fmla="*/ 0 w 390"/>
                  <a:gd name="T7" fmla="*/ 0 h 1"/>
                  <a:gd name="T8" fmla="*/ 390 w 390"/>
                  <a:gd name="T9" fmla="*/ 1 h 1"/>
                </a:gdLst>
                <a:ahLst/>
                <a:cxnLst>
                  <a:cxn ang="T4">
                    <a:pos x="T0" y="T1"/>
                  </a:cxn>
                  <a:cxn ang="T5">
                    <a:pos x="T2" y="T3"/>
                  </a:cxn>
                </a:cxnLst>
                <a:rect l="T6" t="T7" r="T8" b="T9"/>
                <a:pathLst>
                  <a:path w="390" h="1">
                    <a:moveTo>
                      <a:pt x="390" y="0"/>
                    </a:moveTo>
                    <a:lnTo>
                      <a:pt x="0" y="0"/>
                    </a:lnTo>
                  </a:path>
                </a:pathLst>
              </a:custGeom>
              <a:noFill/>
              <a:ln w="15875">
                <a:solidFill>
                  <a:srgbClr val="333333"/>
                </a:solidFill>
                <a:round/>
                <a:headEnd/>
                <a:tailEnd/>
              </a:ln>
              <a:effectLst/>
            </p:spPr>
            <p:txBody>
              <a:bodyPr>
                <a:prstTxWarp prst="textNoShape">
                  <a:avLst/>
                </a:prstTxWarp>
              </a:bodyPr>
              <a:lstStyle/>
              <a:p>
                <a:endParaRPr lang="en-US" sz="2400"/>
              </a:p>
            </p:txBody>
          </p:sp>
        </p:grpSp>
        <p:sp>
          <p:nvSpPr>
            <p:cNvPr id="409" name="Rectangle 408"/>
            <p:cNvSpPr/>
            <p:nvPr/>
          </p:nvSpPr>
          <p:spPr>
            <a:xfrm rot="5400000">
              <a:off x="990858" y="4320750"/>
              <a:ext cx="135976" cy="88173"/>
            </a:xfrm>
            <a:prstGeom prst="rect">
              <a:avLst/>
            </a:prstGeom>
            <a:gradFill>
              <a:gsLst>
                <a:gs pos="0">
                  <a:schemeClr val="bg2">
                    <a:lumMod val="50000"/>
                  </a:schemeClr>
                </a:gs>
                <a:gs pos="100000">
                  <a:schemeClr val="bg2"/>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0" name="Rectangle 409"/>
            <p:cNvSpPr/>
            <p:nvPr/>
          </p:nvSpPr>
          <p:spPr>
            <a:xfrm rot="5400000">
              <a:off x="902684" y="4320751"/>
              <a:ext cx="135976" cy="88173"/>
            </a:xfrm>
            <a:prstGeom prst="rect">
              <a:avLst/>
            </a:prstGeom>
            <a:gradFill>
              <a:gsLst>
                <a:gs pos="0">
                  <a:schemeClr val="bg2">
                    <a:lumMod val="50000"/>
                  </a:schemeClr>
                </a:gs>
                <a:gs pos="100000">
                  <a:schemeClr val="bg2"/>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1" name="Rectangle 410"/>
            <p:cNvSpPr/>
            <p:nvPr/>
          </p:nvSpPr>
          <p:spPr>
            <a:xfrm rot="5400000">
              <a:off x="812548" y="4320751"/>
              <a:ext cx="135976" cy="88173"/>
            </a:xfrm>
            <a:prstGeom prst="rect">
              <a:avLst/>
            </a:prstGeom>
            <a:gradFill>
              <a:gsLst>
                <a:gs pos="0">
                  <a:schemeClr val="bg2">
                    <a:lumMod val="50000"/>
                  </a:schemeClr>
                </a:gs>
                <a:gs pos="100000">
                  <a:schemeClr val="bg2"/>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7" name="Rectangle 416"/>
            <p:cNvSpPr/>
            <p:nvPr/>
          </p:nvSpPr>
          <p:spPr>
            <a:xfrm rot="5400000">
              <a:off x="985284" y="5162551"/>
              <a:ext cx="135976" cy="88173"/>
            </a:xfrm>
            <a:prstGeom prst="rect">
              <a:avLst/>
            </a:prstGeom>
            <a:gradFill>
              <a:gsLst>
                <a:gs pos="0">
                  <a:schemeClr val="tx2"/>
                </a:gs>
                <a:gs pos="100000">
                  <a:schemeClr val="tx2">
                    <a:lumMod val="40000"/>
                    <a:lumOff val="60000"/>
                  </a:schemeClr>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8" name="Rectangle 417"/>
            <p:cNvSpPr/>
            <p:nvPr/>
          </p:nvSpPr>
          <p:spPr>
            <a:xfrm rot="5400000">
              <a:off x="897110" y="5162551"/>
              <a:ext cx="135976" cy="88173"/>
            </a:xfrm>
            <a:prstGeom prst="rect">
              <a:avLst/>
            </a:prstGeom>
            <a:gradFill>
              <a:gsLst>
                <a:gs pos="0">
                  <a:schemeClr val="tx2"/>
                </a:gs>
                <a:gs pos="100000">
                  <a:schemeClr val="tx2">
                    <a:lumMod val="40000"/>
                    <a:lumOff val="60000"/>
                  </a:schemeClr>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9" name="Rectangle 418"/>
            <p:cNvSpPr/>
            <p:nvPr/>
          </p:nvSpPr>
          <p:spPr>
            <a:xfrm rot="5400000">
              <a:off x="805453" y="5162551"/>
              <a:ext cx="135976" cy="88173"/>
            </a:xfrm>
            <a:prstGeom prst="rect">
              <a:avLst/>
            </a:prstGeom>
            <a:gradFill>
              <a:gsLst>
                <a:gs pos="0">
                  <a:schemeClr val="tx2"/>
                </a:gs>
                <a:gs pos="100000">
                  <a:schemeClr val="tx2">
                    <a:lumMod val="40000"/>
                    <a:lumOff val="60000"/>
                  </a:schemeClr>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0" name="Rectangle 419"/>
            <p:cNvSpPr/>
            <p:nvPr/>
          </p:nvSpPr>
          <p:spPr>
            <a:xfrm rot="5400000">
              <a:off x="717279" y="5162551"/>
              <a:ext cx="135976" cy="88173"/>
            </a:xfrm>
            <a:prstGeom prst="rect">
              <a:avLst/>
            </a:prstGeom>
            <a:gradFill>
              <a:gsLst>
                <a:gs pos="0">
                  <a:schemeClr val="tx2"/>
                </a:gs>
                <a:gs pos="100000">
                  <a:schemeClr val="tx2">
                    <a:lumMod val="40000"/>
                    <a:lumOff val="60000"/>
                  </a:schemeClr>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1" name="Rectangle 420"/>
            <p:cNvSpPr/>
            <p:nvPr/>
          </p:nvSpPr>
          <p:spPr>
            <a:xfrm rot="5400000">
              <a:off x="628428" y="5162551"/>
              <a:ext cx="135976" cy="88173"/>
            </a:xfrm>
            <a:prstGeom prst="rect">
              <a:avLst/>
            </a:prstGeom>
            <a:gradFill>
              <a:gsLst>
                <a:gs pos="0">
                  <a:schemeClr val="tx2"/>
                </a:gs>
                <a:gs pos="100000">
                  <a:schemeClr val="tx2">
                    <a:lumMod val="40000"/>
                    <a:lumOff val="60000"/>
                  </a:schemeClr>
                </a:gs>
              </a:gsLst>
            </a:gra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434" name="Rectangle 433"/>
          <p:cNvSpPr/>
          <p:nvPr/>
        </p:nvSpPr>
        <p:spPr>
          <a:xfrm>
            <a:off x="2761931" y="5168587"/>
            <a:ext cx="373586" cy="891219"/>
          </a:xfrm>
          <a:prstGeom prst="rect">
            <a:avLst/>
          </a:prstGeom>
          <a:solidFill>
            <a:schemeClr val="bg1">
              <a:alpha val="62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400" dirty="0">
              <a:solidFill>
                <a:srgbClr val="000000"/>
              </a:solidFill>
            </a:endParaRPr>
          </a:p>
        </p:txBody>
      </p:sp>
      <p:grpSp>
        <p:nvGrpSpPr>
          <p:cNvPr id="238" name="Group 237"/>
          <p:cNvGrpSpPr/>
          <p:nvPr/>
        </p:nvGrpSpPr>
        <p:grpSpPr>
          <a:xfrm>
            <a:off x="3155051" y="2108020"/>
            <a:ext cx="5696980" cy="3576992"/>
            <a:chOff x="1631051" y="2108020"/>
            <a:chExt cx="5696980" cy="3576992"/>
          </a:xfrm>
        </p:grpSpPr>
        <p:sp>
          <p:nvSpPr>
            <p:cNvPr id="436" name="Freeform 435"/>
            <p:cNvSpPr/>
            <p:nvPr/>
          </p:nvSpPr>
          <p:spPr>
            <a:xfrm>
              <a:off x="1631051" y="2108020"/>
              <a:ext cx="5631256" cy="3278038"/>
            </a:xfrm>
            <a:custGeom>
              <a:avLst/>
              <a:gdLst>
                <a:gd name="connsiteX0" fmla="*/ 0 w 5703683"/>
                <a:gd name="connsiteY0" fmla="*/ 905347 h 905347"/>
                <a:gd name="connsiteX1" fmla="*/ 1638677 w 5703683"/>
                <a:gd name="connsiteY1" fmla="*/ 416460 h 905347"/>
                <a:gd name="connsiteX2" fmla="*/ 3947311 w 5703683"/>
                <a:gd name="connsiteY2" fmla="*/ 651850 h 905347"/>
                <a:gd name="connsiteX3" fmla="*/ 5703683 w 5703683"/>
                <a:gd name="connsiteY3" fmla="*/ 0 h 905347"/>
                <a:gd name="connsiteX0" fmla="*/ 0 w 5703683"/>
                <a:gd name="connsiteY0" fmla="*/ 905347 h 905347"/>
                <a:gd name="connsiteX1" fmla="*/ 1457608 w 5703683"/>
                <a:gd name="connsiteY1" fmla="*/ 461727 h 905347"/>
                <a:gd name="connsiteX2" fmla="*/ 3947311 w 5703683"/>
                <a:gd name="connsiteY2" fmla="*/ 651850 h 905347"/>
                <a:gd name="connsiteX3" fmla="*/ 5703683 w 5703683"/>
                <a:gd name="connsiteY3" fmla="*/ 0 h 905347"/>
                <a:gd name="connsiteX0" fmla="*/ 0 w 5703683"/>
                <a:gd name="connsiteY0" fmla="*/ 905347 h 1850177"/>
                <a:gd name="connsiteX1" fmla="*/ 1457608 w 5703683"/>
                <a:gd name="connsiteY1" fmla="*/ 461727 h 1850177"/>
                <a:gd name="connsiteX2" fmla="*/ 4119327 w 5703683"/>
                <a:gd name="connsiteY2" fmla="*/ 1846907 h 1850177"/>
                <a:gd name="connsiteX3" fmla="*/ 5703683 w 5703683"/>
                <a:gd name="connsiteY3" fmla="*/ 0 h 1850177"/>
                <a:gd name="connsiteX0" fmla="*/ 0 w 5685576"/>
                <a:gd name="connsiteY0" fmla="*/ 480764 h 2519073"/>
                <a:gd name="connsiteX1" fmla="*/ 1457608 w 5685576"/>
                <a:gd name="connsiteY1" fmla="*/ 37144 h 2519073"/>
                <a:gd name="connsiteX2" fmla="*/ 4119327 w 5685576"/>
                <a:gd name="connsiteY2" fmla="*/ 1422324 h 2519073"/>
                <a:gd name="connsiteX3" fmla="*/ 5685576 w 5685576"/>
                <a:gd name="connsiteY3" fmla="*/ 2463472 h 2519073"/>
                <a:gd name="connsiteX0" fmla="*/ 0 w 5685576"/>
                <a:gd name="connsiteY0" fmla="*/ 567479 h 3024924"/>
                <a:gd name="connsiteX1" fmla="*/ 1457608 w 5685576"/>
                <a:gd name="connsiteY1" fmla="*/ 123859 h 3024924"/>
                <a:gd name="connsiteX2" fmla="*/ 3259247 w 5685576"/>
                <a:gd name="connsiteY2" fmla="*/ 2858005 h 3024924"/>
                <a:gd name="connsiteX3" fmla="*/ 5685576 w 5685576"/>
                <a:gd name="connsiteY3" fmla="*/ 2550187 h 3024924"/>
                <a:gd name="connsiteX0" fmla="*/ 0 w 5685576"/>
                <a:gd name="connsiteY0" fmla="*/ 282401 h 2713327"/>
                <a:gd name="connsiteX1" fmla="*/ 1846907 w 5685576"/>
                <a:gd name="connsiteY1" fmla="*/ 200919 h 2713327"/>
                <a:gd name="connsiteX2" fmla="*/ 3259247 w 5685576"/>
                <a:gd name="connsiteY2" fmla="*/ 2572927 h 2713327"/>
                <a:gd name="connsiteX3" fmla="*/ 5685576 w 5685576"/>
                <a:gd name="connsiteY3" fmla="*/ 2265109 h 2713327"/>
                <a:gd name="connsiteX0" fmla="*/ 0 w 5685576"/>
                <a:gd name="connsiteY0" fmla="*/ 225344 h 2649653"/>
                <a:gd name="connsiteX1" fmla="*/ 1819746 w 5685576"/>
                <a:gd name="connsiteY1" fmla="*/ 234397 h 2649653"/>
                <a:gd name="connsiteX2" fmla="*/ 3259247 w 5685576"/>
                <a:gd name="connsiteY2" fmla="*/ 2515870 h 2649653"/>
                <a:gd name="connsiteX3" fmla="*/ 5685576 w 5685576"/>
                <a:gd name="connsiteY3" fmla="*/ 2208052 h 2649653"/>
                <a:gd name="connsiteX0" fmla="*/ 0 w 5685576"/>
                <a:gd name="connsiteY0" fmla="*/ 368203 h 2792512"/>
                <a:gd name="connsiteX1" fmla="*/ 1819746 w 5685576"/>
                <a:gd name="connsiteY1" fmla="*/ 377256 h 2792512"/>
                <a:gd name="connsiteX2" fmla="*/ 3259247 w 5685576"/>
                <a:gd name="connsiteY2" fmla="*/ 2658729 h 2792512"/>
                <a:gd name="connsiteX3" fmla="*/ 5685576 w 5685576"/>
                <a:gd name="connsiteY3" fmla="*/ 2350911 h 2792512"/>
                <a:gd name="connsiteX0" fmla="*/ 0 w 5685576"/>
                <a:gd name="connsiteY0" fmla="*/ 368203 h 2959225"/>
                <a:gd name="connsiteX1" fmla="*/ 1819746 w 5685576"/>
                <a:gd name="connsiteY1" fmla="*/ 377256 h 2959225"/>
                <a:gd name="connsiteX2" fmla="*/ 3259247 w 5685576"/>
                <a:gd name="connsiteY2" fmla="*/ 2658729 h 2959225"/>
                <a:gd name="connsiteX3" fmla="*/ 5685576 w 5685576"/>
                <a:gd name="connsiteY3" fmla="*/ 2744186 h 2959225"/>
                <a:gd name="connsiteX0" fmla="*/ 0 w 5685576"/>
                <a:gd name="connsiteY0" fmla="*/ 368203 h 2851073"/>
                <a:gd name="connsiteX1" fmla="*/ 1819746 w 5685576"/>
                <a:gd name="connsiteY1" fmla="*/ 377256 h 2851073"/>
                <a:gd name="connsiteX2" fmla="*/ 3259247 w 5685576"/>
                <a:gd name="connsiteY2" fmla="*/ 2658729 h 2851073"/>
                <a:gd name="connsiteX3" fmla="*/ 5685576 w 5685576"/>
                <a:gd name="connsiteY3" fmla="*/ 2744186 h 2851073"/>
                <a:gd name="connsiteX0" fmla="*/ 0 w 5685576"/>
                <a:gd name="connsiteY0" fmla="*/ 211946 h 2589264"/>
                <a:gd name="connsiteX1" fmla="*/ 1819746 w 5685576"/>
                <a:gd name="connsiteY1" fmla="*/ 220999 h 2589264"/>
                <a:gd name="connsiteX2" fmla="*/ 3114392 w 5685576"/>
                <a:gd name="connsiteY2" fmla="*/ 2305835 h 2589264"/>
                <a:gd name="connsiteX3" fmla="*/ 5685576 w 5685576"/>
                <a:gd name="connsiteY3" fmla="*/ 2587929 h 2589264"/>
                <a:gd name="connsiteX0" fmla="*/ 0 w 5685576"/>
                <a:gd name="connsiteY0" fmla="*/ 211946 h 2591669"/>
                <a:gd name="connsiteX1" fmla="*/ 1819746 w 5685576"/>
                <a:gd name="connsiteY1" fmla="*/ 220999 h 2591669"/>
                <a:gd name="connsiteX2" fmla="*/ 3114392 w 5685576"/>
                <a:gd name="connsiteY2" fmla="*/ 2305835 h 2591669"/>
                <a:gd name="connsiteX3" fmla="*/ 5685576 w 5685576"/>
                <a:gd name="connsiteY3" fmla="*/ 2587929 h 2591669"/>
                <a:gd name="connsiteX0" fmla="*/ 0 w 5685576"/>
                <a:gd name="connsiteY0" fmla="*/ 211946 h 2596828"/>
                <a:gd name="connsiteX1" fmla="*/ 1819746 w 5685576"/>
                <a:gd name="connsiteY1" fmla="*/ 220999 h 2596828"/>
                <a:gd name="connsiteX2" fmla="*/ 3114392 w 5685576"/>
                <a:gd name="connsiteY2" fmla="*/ 2305835 h 2596828"/>
                <a:gd name="connsiteX3" fmla="*/ 5685576 w 5685576"/>
                <a:gd name="connsiteY3" fmla="*/ 2587929 h 2596828"/>
                <a:gd name="connsiteX0" fmla="*/ 0 w 5685576"/>
                <a:gd name="connsiteY0" fmla="*/ 201983 h 2578529"/>
                <a:gd name="connsiteX1" fmla="*/ 1855960 w 5685576"/>
                <a:gd name="connsiteY1" fmla="*/ 228912 h 2578529"/>
                <a:gd name="connsiteX2" fmla="*/ 3114392 w 5685576"/>
                <a:gd name="connsiteY2" fmla="*/ 2295872 h 2578529"/>
                <a:gd name="connsiteX3" fmla="*/ 5685576 w 5685576"/>
                <a:gd name="connsiteY3" fmla="*/ 2577966 h 2578529"/>
                <a:gd name="connsiteX0" fmla="*/ 0 w 5685576"/>
                <a:gd name="connsiteY0" fmla="*/ 286934 h 2663481"/>
                <a:gd name="connsiteX1" fmla="*/ 1855960 w 5685576"/>
                <a:gd name="connsiteY1" fmla="*/ 313863 h 2663481"/>
                <a:gd name="connsiteX2" fmla="*/ 3114392 w 5685576"/>
                <a:gd name="connsiteY2" fmla="*/ 2380823 h 2663481"/>
                <a:gd name="connsiteX3" fmla="*/ 5685576 w 5685576"/>
                <a:gd name="connsiteY3" fmla="*/ 2662917 h 2663481"/>
                <a:gd name="connsiteX0" fmla="*/ 0 w 5685576"/>
                <a:gd name="connsiteY0" fmla="*/ 245625 h 2622172"/>
                <a:gd name="connsiteX1" fmla="*/ 1855960 w 5685576"/>
                <a:gd name="connsiteY1" fmla="*/ 272554 h 2622172"/>
                <a:gd name="connsiteX2" fmla="*/ 3114392 w 5685576"/>
                <a:gd name="connsiteY2" fmla="*/ 2339514 h 2622172"/>
                <a:gd name="connsiteX3" fmla="*/ 5685576 w 5685576"/>
                <a:gd name="connsiteY3" fmla="*/ 2621608 h 2622172"/>
                <a:gd name="connsiteX0" fmla="*/ 0 w 5685576"/>
                <a:gd name="connsiteY0" fmla="*/ 200214 h 2576198"/>
                <a:gd name="connsiteX1" fmla="*/ 1855960 w 5685576"/>
                <a:gd name="connsiteY1" fmla="*/ 227143 h 2576198"/>
                <a:gd name="connsiteX2" fmla="*/ 3268301 w 5685576"/>
                <a:gd name="connsiteY2" fmla="*/ 2267290 h 2576198"/>
                <a:gd name="connsiteX3" fmla="*/ 5685576 w 5685576"/>
                <a:gd name="connsiteY3" fmla="*/ 2576197 h 2576198"/>
                <a:gd name="connsiteX0" fmla="*/ 0 w 5685576"/>
                <a:gd name="connsiteY0" fmla="*/ 85675 h 2461658"/>
                <a:gd name="connsiteX1" fmla="*/ 1982709 w 5685576"/>
                <a:gd name="connsiteY1" fmla="*/ 452251 h 2461658"/>
                <a:gd name="connsiteX2" fmla="*/ 3268301 w 5685576"/>
                <a:gd name="connsiteY2" fmla="*/ 2152751 h 2461658"/>
                <a:gd name="connsiteX3" fmla="*/ 5685576 w 5685576"/>
                <a:gd name="connsiteY3" fmla="*/ 2461658 h 2461658"/>
                <a:gd name="connsiteX0" fmla="*/ 0 w 5685576"/>
                <a:gd name="connsiteY0" fmla="*/ 127357 h 2503340"/>
                <a:gd name="connsiteX1" fmla="*/ 1982709 w 5685576"/>
                <a:gd name="connsiteY1" fmla="*/ 493933 h 2503340"/>
                <a:gd name="connsiteX2" fmla="*/ 3268301 w 5685576"/>
                <a:gd name="connsiteY2" fmla="*/ 2194433 h 2503340"/>
                <a:gd name="connsiteX3" fmla="*/ 5685576 w 5685576"/>
                <a:gd name="connsiteY3" fmla="*/ 2503340 h 2503340"/>
                <a:gd name="connsiteX0" fmla="*/ 0 w 5839485"/>
                <a:gd name="connsiteY0" fmla="*/ 87023 h 2454068"/>
                <a:gd name="connsiteX1" fmla="*/ 2136618 w 5839485"/>
                <a:gd name="connsiteY1" fmla="*/ 444661 h 2454068"/>
                <a:gd name="connsiteX2" fmla="*/ 3422210 w 5839485"/>
                <a:gd name="connsiteY2" fmla="*/ 2145161 h 2454068"/>
                <a:gd name="connsiteX3" fmla="*/ 5839485 w 5839485"/>
                <a:gd name="connsiteY3" fmla="*/ 2454068 h 2454068"/>
                <a:gd name="connsiteX0" fmla="*/ 0 w 5839485"/>
                <a:gd name="connsiteY0" fmla="*/ 470153 h 2845611"/>
                <a:gd name="connsiteX1" fmla="*/ 1692998 w 5839485"/>
                <a:gd name="connsiteY1" fmla="*/ 121684 h 2845611"/>
                <a:gd name="connsiteX2" fmla="*/ 3422210 w 5839485"/>
                <a:gd name="connsiteY2" fmla="*/ 2528291 h 2845611"/>
                <a:gd name="connsiteX3" fmla="*/ 5839485 w 5839485"/>
                <a:gd name="connsiteY3" fmla="*/ 2837198 h 2845611"/>
                <a:gd name="connsiteX0" fmla="*/ 0 w 5667470"/>
                <a:gd name="connsiteY0" fmla="*/ 2280923 h 4368875"/>
                <a:gd name="connsiteX1" fmla="*/ 1692998 w 5667470"/>
                <a:gd name="connsiteY1" fmla="*/ 1932454 h 4368875"/>
                <a:gd name="connsiteX2" fmla="*/ 3422210 w 5667470"/>
                <a:gd name="connsiteY2" fmla="*/ 4339061 h 4368875"/>
                <a:gd name="connsiteX3" fmla="*/ 5667470 w 5667470"/>
                <a:gd name="connsiteY3" fmla="*/ 172 h 4368875"/>
                <a:gd name="connsiteX0" fmla="*/ 0 w 5667470"/>
                <a:gd name="connsiteY0" fmla="*/ 2281396 h 2281396"/>
                <a:gd name="connsiteX1" fmla="*/ 1692998 w 5667470"/>
                <a:gd name="connsiteY1" fmla="*/ 1932927 h 2281396"/>
                <a:gd name="connsiteX2" fmla="*/ 3168713 w 5667470"/>
                <a:gd name="connsiteY2" fmla="*/ 1354218 h 2281396"/>
                <a:gd name="connsiteX3" fmla="*/ 5667470 w 5667470"/>
                <a:gd name="connsiteY3" fmla="*/ 645 h 2281396"/>
                <a:gd name="connsiteX0" fmla="*/ 0 w 5667470"/>
                <a:gd name="connsiteY0" fmla="*/ 2281361 h 2281361"/>
                <a:gd name="connsiteX1" fmla="*/ 1611517 w 5667470"/>
                <a:gd name="connsiteY1" fmla="*/ 1539617 h 2281361"/>
                <a:gd name="connsiteX2" fmla="*/ 3168713 w 5667470"/>
                <a:gd name="connsiteY2" fmla="*/ 1354183 h 2281361"/>
                <a:gd name="connsiteX3" fmla="*/ 5667470 w 5667470"/>
                <a:gd name="connsiteY3" fmla="*/ 610 h 2281361"/>
                <a:gd name="connsiteX0" fmla="*/ 0 w 5667470"/>
                <a:gd name="connsiteY0" fmla="*/ 2281665 h 2281665"/>
                <a:gd name="connsiteX1" fmla="*/ 1611517 w 5667470"/>
                <a:gd name="connsiteY1" fmla="*/ 1539921 h 2281665"/>
                <a:gd name="connsiteX2" fmla="*/ 3956364 w 5667470"/>
                <a:gd name="connsiteY2" fmla="*/ 970151 h 2281665"/>
                <a:gd name="connsiteX3" fmla="*/ 5667470 w 5667470"/>
                <a:gd name="connsiteY3" fmla="*/ 914 h 2281665"/>
                <a:gd name="connsiteX0" fmla="*/ 0 w 5667470"/>
                <a:gd name="connsiteY0" fmla="*/ 2281297 h 2281297"/>
                <a:gd name="connsiteX1" fmla="*/ 1611517 w 5667470"/>
                <a:gd name="connsiteY1" fmla="*/ 1539553 h 2281297"/>
                <a:gd name="connsiteX2" fmla="*/ 3087231 w 5667470"/>
                <a:gd name="connsiteY2" fmla="*/ 1488191 h 2281297"/>
                <a:gd name="connsiteX3" fmla="*/ 5667470 w 5667470"/>
                <a:gd name="connsiteY3" fmla="*/ 546 h 2281297"/>
                <a:gd name="connsiteX0" fmla="*/ 0 w 5667470"/>
                <a:gd name="connsiteY0" fmla="*/ 2281309 h 2281309"/>
                <a:gd name="connsiteX1" fmla="*/ 1294646 w 5667470"/>
                <a:gd name="connsiteY1" fmla="*/ 1718326 h 2281309"/>
                <a:gd name="connsiteX2" fmla="*/ 3087231 w 5667470"/>
                <a:gd name="connsiteY2" fmla="*/ 1488203 h 2281309"/>
                <a:gd name="connsiteX3" fmla="*/ 5667470 w 5667470"/>
                <a:gd name="connsiteY3" fmla="*/ 558 h 2281309"/>
                <a:gd name="connsiteX0" fmla="*/ 0 w 5667470"/>
                <a:gd name="connsiteY0" fmla="*/ 2281307 h 2281307"/>
                <a:gd name="connsiteX1" fmla="*/ 1466662 w 5667470"/>
                <a:gd name="connsiteY1" fmla="*/ 1682573 h 2281307"/>
                <a:gd name="connsiteX2" fmla="*/ 3087231 w 5667470"/>
                <a:gd name="connsiteY2" fmla="*/ 1488201 h 2281307"/>
                <a:gd name="connsiteX3" fmla="*/ 5667470 w 5667470"/>
                <a:gd name="connsiteY3" fmla="*/ 556 h 2281307"/>
                <a:gd name="connsiteX0" fmla="*/ 0 w 5667470"/>
                <a:gd name="connsiteY0" fmla="*/ 2281307 h 2281307"/>
                <a:gd name="connsiteX1" fmla="*/ 1466662 w 5667470"/>
                <a:gd name="connsiteY1" fmla="*/ 1682573 h 2281307"/>
                <a:gd name="connsiteX2" fmla="*/ 3087231 w 5667470"/>
                <a:gd name="connsiteY2" fmla="*/ 1488201 h 2281307"/>
                <a:gd name="connsiteX3" fmla="*/ 5667470 w 5667470"/>
                <a:gd name="connsiteY3" fmla="*/ 556 h 2281307"/>
                <a:gd name="connsiteX0" fmla="*/ 0 w 5667470"/>
                <a:gd name="connsiteY0" fmla="*/ 2281327 h 2281327"/>
                <a:gd name="connsiteX1" fmla="*/ 1466662 w 5667470"/>
                <a:gd name="connsiteY1" fmla="*/ 1682593 h 2281327"/>
                <a:gd name="connsiteX2" fmla="*/ 3259247 w 5667470"/>
                <a:gd name="connsiteY2" fmla="*/ 1443530 h 2281327"/>
                <a:gd name="connsiteX3" fmla="*/ 5667470 w 5667470"/>
                <a:gd name="connsiteY3" fmla="*/ 576 h 2281327"/>
                <a:gd name="connsiteX0" fmla="*/ 0 w 5667470"/>
                <a:gd name="connsiteY0" fmla="*/ 2308130 h 2308130"/>
                <a:gd name="connsiteX1" fmla="*/ 1466662 w 5667470"/>
                <a:gd name="connsiteY1" fmla="*/ 1709396 h 2308130"/>
                <a:gd name="connsiteX2" fmla="*/ 3259247 w 5667470"/>
                <a:gd name="connsiteY2" fmla="*/ 1470333 h 2308130"/>
                <a:gd name="connsiteX3" fmla="*/ 5667470 w 5667470"/>
                <a:gd name="connsiteY3" fmla="*/ 565 h 2308130"/>
                <a:gd name="connsiteX0" fmla="*/ 0 w 5667470"/>
                <a:gd name="connsiteY0" fmla="*/ 2307565 h 2307565"/>
                <a:gd name="connsiteX1" fmla="*/ 1466662 w 5667470"/>
                <a:gd name="connsiteY1" fmla="*/ 1708831 h 2307565"/>
                <a:gd name="connsiteX2" fmla="*/ 3259247 w 5667470"/>
                <a:gd name="connsiteY2" fmla="*/ 1469768 h 2307565"/>
                <a:gd name="connsiteX3" fmla="*/ 5667470 w 5667470"/>
                <a:gd name="connsiteY3" fmla="*/ 0 h 2307565"/>
                <a:gd name="connsiteX0" fmla="*/ 0 w 5667470"/>
                <a:gd name="connsiteY0" fmla="*/ 2271813 h 2271813"/>
                <a:gd name="connsiteX1" fmla="*/ 1466662 w 5667470"/>
                <a:gd name="connsiteY1" fmla="*/ 1673079 h 2271813"/>
                <a:gd name="connsiteX2" fmla="*/ 3259247 w 5667470"/>
                <a:gd name="connsiteY2" fmla="*/ 1434016 h 2271813"/>
                <a:gd name="connsiteX3" fmla="*/ 5667470 w 5667470"/>
                <a:gd name="connsiteY3" fmla="*/ 0 h 2271813"/>
                <a:gd name="connsiteX0" fmla="*/ 0 w 5667470"/>
                <a:gd name="connsiteY0" fmla="*/ 2271813 h 2271813"/>
                <a:gd name="connsiteX1" fmla="*/ 1466662 w 5667470"/>
                <a:gd name="connsiteY1" fmla="*/ 1673079 h 2271813"/>
                <a:gd name="connsiteX2" fmla="*/ 3259247 w 5667470"/>
                <a:gd name="connsiteY2" fmla="*/ 1434016 h 2271813"/>
                <a:gd name="connsiteX3" fmla="*/ 5667470 w 5667470"/>
                <a:gd name="connsiteY3" fmla="*/ 0 h 2271813"/>
                <a:gd name="connsiteX0" fmla="*/ 0 w 5558828"/>
                <a:gd name="connsiteY0" fmla="*/ 2227123 h 2227123"/>
                <a:gd name="connsiteX1" fmla="*/ 1466662 w 5558828"/>
                <a:gd name="connsiteY1" fmla="*/ 1628389 h 2227123"/>
                <a:gd name="connsiteX2" fmla="*/ 3259247 w 5558828"/>
                <a:gd name="connsiteY2" fmla="*/ 1389326 h 2227123"/>
                <a:gd name="connsiteX3" fmla="*/ 5558828 w 5558828"/>
                <a:gd name="connsiteY3" fmla="*/ 0 h 2227123"/>
                <a:gd name="connsiteX0" fmla="*/ 0 w 5640309"/>
                <a:gd name="connsiteY0" fmla="*/ 2271814 h 2271814"/>
                <a:gd name="connsiteX1" fmla="*/ 1466662 w 5640309"/>
                <a:gd name="connsiteY1" fmla="*/ 1673080 h 2271814"/>
                <a:gd name="connsiteX2" fmla="*/ 3259247 w 5640309"/>
                <a:gd name="connsiteY2" fmla="*/ 1434017 h 2271814"/>
                <a:gd name="connsiteX3" fmla="*/ 5640309 w 5640309"/>
                <a:gd name="connsiteY3" fmla="*/ 0 h 2271814"/>
                <a:gd name="connsiteX0" fmla="*/ 0 w 5640309"/>
                <a:gd name="connsiteY0" fmla="*/ 2271814 h 2271814"/>
                <a:gd name="connsiteX1" fmla="*/ 1466662 w 5640309"/>
                <a:gd name="connsiteY1" fmla="*/ 1673080 h 2271814"/>
                <a:gd name="connsiteX2" fmla="*/ 3069125 w 5640309"/>
                <a:gd name="connsiteY2" fmla="*/ 1541274 h 2271814"/>
                <a:gd name="connsiteX3" fmla="*/ 5640309 w 5640309"/>
                <a:gd name="connsiteY3" fmla="*/ 0 h 2271814"/>
                <a:gd name="connsiteX0" fmla="*/ 0 w 5640309"/>
                <a:gd name="connsiteY0" fmla="*/ 2271814 h 2271814"/>
                <a:gd name="connsiteX1" fmla="*/ 1312753 w 5640309"/>
                <a:gd name="connsiteY1" fmla="*/ 1753522 h 2271814"/>
                <a:gd name="connsiteX2" fmla="*/ 3069125 w 5640309"/>
                <a:gd name="connsiteY2" fmla="*/ 1541274 h 2271814"/>
                <a:gd name="connsiteX3" fmla="*/ 5640309 w 5640309"/>
                <a:gd name="connsiteY3" fmla="*/ 0 h 2271814"/>
                <a:gd name="connsiteX0" fmla="*/ 0 w 5640309"/>
                <a:gd name="connsiteY0" fmla="*/ 2271814 h 2271814"/>
                <a:gd name="connsiteX1" fmla="*/ 1312753 w 5640309"/>
                <a:gd name="connsiteY1" fmla="*/ 1753522 h 2271814"/>
                <a:gd name="connsiteX2" fmla="*/ 3223034 w 5640309"/>
                <a:gd name="connsiteY2" fmla="*/ 1487645 h 2271814"/>
                <a:gd name="connsiteX3" fmla="*/ 5640309 w 5640309"/>
                <a:gd name="connsiteY3" fmla="*/ 0 h 2271814"/>
                <a:gd name="connsiteX0" fmla="*/ 0 w 5631256"/>
                <a:gd name="connsiteY0" fmla="*/ 2781284 h 2781284"/>
                <a:gd name="connsiteX1" fmla="*/ 1303700 w 5631256"/>
                <a:gd name="connsiteY1" fmla="*/ 1753522 h 2781284"/>
                <a:gd name="connsiteX2" fmla="*/ 3213981 w 5631256"/>
                <a:gd name="connsiteY2" fmla="*/ 1487645 h 2781284"/>
                <a:gd name="connsiteX3" fmla="*/ 5631256 w 5631256"/>
                <a:gd name="connsiteY3" fmla="*/ 0 h 2781284"/>
                <a:gd name="connsiteX0" fmla="*/ 0 w 5631256"/>
                <a:gd name="connsiteY0" fmla="*/ 2781284 h 3322994"/>
                <a:gd name="connsiteX1" fmla="*/ 1376128 w 5631256"/>
                <a:gd name="connsiteY1" fmla="*/ 3290870 h 3322994"/>
                <a:gd name="connsiteX2" fmla="*/ 3213981 w 5631256"/>
                <a:gd name="connsiteY2" fmla="*/ 1487645 h 3322994"/>
                <a:gd name="connsiteX3" fmla="*/ 5631256 w 5631256"/>
                <a:gd name="connsiteY3" fmla="*/ 0 h 3322994"/>
                <a:gd name="connsiteX0" fmla="*/ 0 w 5631256"/>
                <a:gd name="connsiteY0" fmla="*/ 2781284 h 3308751"/>
                <a:gd name="connsiteX1" fmla="*/ 1376128 w 5631256"/>
                <a:gd name="connsiteY1" fmla="*/ 3290870 h 3308751"/>
                <a:gd name="connsiteX2" fmla="*/ 3213981 w 5631256"/>
                <a:gd name="connsiteY2" fmla="*/ 1487645 h 3308751"/>
                <a:gd name="connsiteX3" fmla="*/ 5631256 w 5631256"/>
                <a:gd name="connsiteY3" fmla="*/ 0 h 3308751"/>
                <a:gd name="connsiteX0" fmla="*/ 0 w 5631256"/>
                <a:gd name="connsiteY0" fmla="*/ 2781284 h 3329281"/>
                <a:gd name="connsiteX1" fmla="*/ 1376128 w 5631256"/>
                <a:gd name="connsiteY1" fmla="*/ 3290870 h 3329281"/>
                <a:gd name="connsiteX2" fmla="*/ 3213981 w 5631256"/>
                <a:gd name="connsiteY2" fmla="*/ 1487645 h 3329281"/>
                <a:gd name="connsiteX3" fmla="*/ 5631256 w 5631256"/>
                <a:gd name="connsiteY3" fmla="*/ 0 h 3329281"/>
                <a:gd name="connsiteX0" fmla="*/ 0 w 5631256"/>
                <a:gd name="connsiteY0" fmla="*/ 2781284 h 3201745"/>
                <a:gd name="connsiteX1" fmla="*/ 1656785 w 5631256"/>
                <a:gd name="connsiteY1" fmla="*/ 3147861 h 3201745"/>
                <a:gd name="connsiteX2" fmla="*/ 3213981 w 5631256"/>
                <a:gd name="connsiteY2" fmla="*/ 1487645 h 3201745"/>
                <a:gd name="connsiteX3" fmla="*/ 5631256 w 5631256"/>
                <a:gd name="connsiteY3" fmla="*/ 0 h 3201745"/>
                <a:gd name="connsiteX0" fmla="*/ 0 w 5631256"/>
                <a:gd name="connsiteY0" fmla="*/ 2781284 h 3036625"/>
                <a:gd name="connsiteX1" fmla="*/ 2109459 w 5631256"/>
                <a:gd name="connsiteY1" fmla="*/ 2924409 h 3036625"/>
                <a:gd name="connsiteX2" fmla="*/ 3213981 w 5631256"/>
                <a:gd name="connsiteY2" fmla="*/ 1487645 h 3036625"/>
                <a:gd name="connsiteX3" fmla="*/ 5631256 w 5631256"/>
                <a:gd name="connsiteY3" fmla="*/ 0 h 3036625"/>
                <a:gd name="connsiteX0" fmla="*/ 0 w 5631256"/>
                <a:gd name="connsiteY0" fmla="*/ 2781284 h 3068497"/>
                <a:gd name="connsiteX1" fmla="*/ 2109459 w 5631256"/>
                <a:gd name="connsiteY1" fmla="*/ 2924409 h 3068497"/>
                <a:gd name="connsiteX2" fmla="*/ 3431264 w 5631256"/>
                <a:gd name="connsiteY2" fmla="*/ 1407203 h 3068497"/>
                <a:gd name="connsiteX3" fmla="*/ 5631256 w 5631256"/>
                <a:gd name="connsiteY3" fmla="*/ 0 h 3068497"/>
                <a:gd name="connsiteX0" fmla="*/ 0 w 5631256"/>
                <a:gd name="connsiteY0" fmla="*/ 2781284 h 3068497"/>
                <a:gd name="connsiteX1" fmla="*/ 2109459 w 5631256"/>
                <a:gd name="connsiteY1" fmla="*/ 2924409 h 3068497"/>
                <a:gd name="connsiteX2" fmla="*/ 3431264 w 5631256"/>
                <a:gd name="connsiteY2" fmla="*/ 1407203 h 3068497"/>
                <a:gd name="connsiteX3" fmla="*/ 5631256 w 5631256"/>
                <a:gd name="connsiteY3" fmla="*/ 0 h 3068497"/>
                <a:gd name="connsiteX0" fmla="*/ 0 w 5631256"/>
                <a:gd name="connsiteY0" fmla="*/ 2781284 h 3233875"/>
                <a:gd name="connsiteX1" fmla="*/ 1548144 w 5631256"/>
                <a:gd name="connsiteY1" fmla="*/ 3147861 h 3233875"/>
                <a:gd name="connsiteX2" fmla="*/ 3431264 w 5631256"/>
                <a:gd name="connsiteY2" fmla="*/ 1407203 h 3233875"/>
                <a:gd name="connsiteX3" fmla="*/ 5631256 w 5631256"/>
                <a:gd name="connsiteY3" fmla="*/ 0 h 3233875"/>
                <a:gd name="connsiteX0" fmla="*/ 0 w 5631256"/>
                <a:gd name="connsiteY0" fmla="*/ 2781284 h 3219281"/>
                <a:gd name="connsiteX1" fmla="*/ 1548144 w 5631256"/>
                <a:gd name="connsiteY1" fmla="*/ 3147861 h 3219281"/>
                <a:gd name="connsiteX2" fmla="*/ 3558012 w 5631256"/>
                <a:gd name="connsiteY2" fmla="*/ 1612778 h 3219281"/>
                <a:gd name="connsiteX3" fmla="*/ 5631256 w 5631256"/>
                <a:gd name="connsiteY3" fmla="*/ 0 h 3219281"/>
                <a:gd name="connsiteX0" fmla="*/ 0 w 5631256"/>
                <a:gd name="connsiteY0" fmla="*/ 2781284 h 3219281"/>
                <a:gd name="connsiteX1" fmla="*/ 1548144 w 5631256"/>
                <a:gd name="connsiteY1" fmla="*/ 3147861 h 3219281"/>
                <a:gd name="connsiteX2" fmla="*/ 3558012 w 5631256"/>
                <a:gd name="connsiteY2" fmla="*/ 1612778 h 3219281"/>
                <a:gd name="connsiteX3" fmla="*/ 5631256 w 5631256"/>
                <a:gd name="connsiteY3" fmla="*/ 0 h 3219281"/>
                <a:gd name="connsiteX0" fmla="*/ 0 w 5631256"/>
                <a:gd name="connsiteY0" fmla="*/ 2781284 h 3226812"/>
                <a:gd name="connsiteX1" fmla="*/ 1665839 w 5631256"/>
                <a:gd name="connsiteY1" fmla="*/ 3156800 h 3226812"/>
                <a:gd name="connsiteX2" fmla="*/ 3558012 w 5631256"/>
                <a:gd name="connsiteY2" fmla="*/ 1612778 h 3226812"/>
                <a:gd name="connsiteX3" fmla="*/ 5631256 w 5631256"/>
                <a:gd name="connsiteY3" fmla="*/ 0 h 3226812"/>
                <a:gd name="connsiteX0" fmla="*/ 0 w 5631256"/>
                <a:gd name="connsiteY0" fmla="*/ 2781284 h 3236258"/>
                <a:gd name="connsiteX1" fmla="*/ 1665839 w 5631256"/>
                <a:gd name="connsiteY1" fmla="*/ 3156800 h 3236258"/>
                <a:gd name="connsiteX2" fmla="*/ 3449370 w 5631256"/>
                <a:gd name="connsiteY2" fmla="*/ 1478707 h 3236258"/>
                <a:gd name="connsiteX3" fmla="*/ 5631256 w 5631256"/>
                <a:gd name="connsiteY3" fmla="*/ 0 h 3236258"/>
                <a:gd name="connsiteX0" fmla="*/ 0 w 5631256"/>
                <a:gd name="connsiteY0" fmla="*/ 2781284 h 3236258"/>
                <a:gd name="connsiteX1" fmla="*/ 1665839 w 5631256"/>
                <a:gd name="connsiteY1" fmla="*/ 3156800 h 3236258"/>
                <a:gd name="connsiteX2" fmla="*/ 3449370 w 5631256"/>
                <a:gd name="connsiteY2" fmla="*/ 1478707 h 3236258"/>
                <a:gd name="connsiteX3" fmla="*/ 5631256 w 5631256"/>
                <a:gd name="connsiteY3" fmla="*/ 0 h 3236258"/>
              </a:gdLst>
              <a:ahLst/>
              <a:cxnLst>
                <a:cxn ang="0">
                  <a:pos x="connsiteX0" y="connsiteY0"/>
                </a:cxn>
                <a:cxn ang="0">
                  <a:pos x="connsiteX1" y="connsiteY1"/>
                </a:cxn>
                <a:cxn ang="0">
                  <a:pos x="connsiteX2" y="connsiteY2"/>
                </a:cxn>
                <a:cxn ang="0">
                  <a:pos x="connsiteX3" y="connsiteY3"/>
                </a:cxn>
              </a:cxnLst>
              <a:rect l="l" t="t" r="r" b="b"/>
              <a:pathLst>
                <a:path w="5631256" h="3236258">
                  <a:moveTo>
                    <a:pt x="0" y="2781284"/>
                  </a:moveTo>
                  <a:cubicBezTo>
                    <a:pt x="671466" y="3112125"/>
                    <a:pt x="1090944" y="3373896"/>
                    <a:pt x="1665839" y="3156800"/>
                  </a:cubicBezTo>
                  <a:cubicBezTo>
                    <a:pt x="2240734" y="2939704"/>
                    <a:pt x="2879002" y="2094221"/>
                    <a:pt x="3449370" y="1478707"/>
                  </a:cubicBezTo>
                  <a:cubicBezTo>
                    <a:pt x="4019738" y="863193"/>
                    <a:pt x="4974124" y="282282"/>
                    <a:pt x="5631256" y="0"/>
                  </a:cubicBezTo>
                </a:path>
              </a:pathLst>
            </a:custGeom>
            <a:noFill/>
            <a:ln w="50800">
              <a:solidFill>
                <a:srgbClr val="C00000"/>
              </a:solidFill>
              <a:prstDash val="dash"/>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Freeform 437"/>
            <p:cNvSpPr/>
            <p:nvPr/>
          </p:nvSpPr>
          <p:spPr>
            <a:xfrm>
              <a:off x="1633402" y="4929737"/>
              <a:ext cx="5694629" cy="755275"/>
            </a:xfrm>
            <a:custGeom>
              <a:avLst/>
              <a:gdLst>
                <a:gd name="connsiteX0" fmla="*/ 0 w 5703683"/>
                <a:gd name="connsiteY0" fmla="*/ 905347 h 905347"/>
                <a:gd name="connsiteX1" fmla="*/ 1638677 w 5703683"/>
                <a:gd name="connsiteY1" fmla="*/ 416460 h 905347"/>
                <a:gd name="connsiteX2" fmla="*/ 3947311 w 5703683"/>
                <a:gd name="connsiteY2" fmla="*/ 651850 h 905347"/>
                <a:gd name="connsiteX3" fmla="*/ 5703683 w 5703683"/>
                <a:gd name="connsiteY3" fmla="*/ 0 h 905347"/>
                <a:gd name="connsiteX0" fmla="*/ 0 w 5703683"/>
                <a:gd name="connsiteY0" fmla="*/ 905347 h 905347"/>
                <a:gd name="connsiteX1" fmla="*/ 1457608 w 5703683"/>
                <a:gd name="connsiteY1" fmla="*/ 461727 h 905347"/>
                <a:gd name="connsiteX2" fmla="*/ 3947311 w 5703683"/>
                <a:gd name="connsiteY2" fmla="*/ 651850 h 905347"/>
                <a:gd name="connsiteX3" fmla="*/ 5703683 w 5703683"/>
                <a:gd name="connsiteY3" fmla="*/ 0 h 905347"/>
                <a:gd name="connsiteX0" fmla="*/ 0 w 5703683"/>
                <a:gd name="connsiteY0" fmla="*/ 905347 h 1850177"/>
                <a:gd name="connsiteX1" fmla="*/ 1457608 w 5703683"/>
                <a:gd name="connsiteY1" fmla="*/ 461727 h 1850177"/>
                <a:gd name="connsiteX2" fmla="*/ 4119327 w 5703683"/>
                <a:gd name="connsiteY2" fmla="*/ 1846907 h 1850177"/>
                <a:gd name="connsiteX3" fmla="*/ 5703683 w 5703683"/>
                <a:gd name="connsiteY3" fmla="*/ 0 h 1850177"/>
                <a:gd name="connsiteX0" fmla="*/ 0 w 5685576"/>
                <a:gd name="connsiteY0" fmla="*/ 480764 h 2519073"/>
                <a:gd name="connsiteX1" fmla="*/ 1457608 w 5685576"/>
                <a:gd name="connsiteY1" fmla="*/ 37144 h 2519073"/>
                <a:gd name="connsiteX2" fmla="*/ 4119327 w 5685576"/>
                <a:gd name="connsiteY2" fmla="*/ 1422324 h 2519073"/>
                <a:gd name="connsiteX3" fmla="*/ 5685576 w 5685576"/>
                <a:gd name="connsiteY3" fmla="*/ 2463472 h 2519073"/>
                <a:gd name="connsiteX0" fmla="*/ 0 w 5685576"/>
                <a:gd name="connsiteY0" fmla="*/ 567479 h 3024924"/>
                <a:gd name="connsiteX1" fmla="*/ 1457608 w 5685576"/>
                <a:gd name="connsiteY1" fmla="*/ 123859 h 3024924"/>
                <a:gd name="connsiteX2" fmla="*/ 3259247 w 5685576"/>
                <a:gd name="connsiteY2" fmla="*/ 2858005 h 3024924"/>
                <a:gd name="connsiteX3" fmla="*/ 5685576 w 5685576"/>
                <a:gd name="connsiteY3" fmla="*/ 2550187 h 3024924"/>
                <a:gd name="connsiteX0" fmla="*/ 0 w 5685576"/>
                <a:gd name="connsiteY0" fmla="*/ 282401 h 2713327"/>
                <a:gd name="connsiteX1" fmla="*/ 1846907 w 5685576"/>
                <a:gd name="connsiteY1" fmla="*/ 200919 h 2713327"/>
                <a:gd name="connsiteX2" fmla="*/ 3259247 w 5685576"/>
                <a:gd name="connsiteY2" fmla="*/ 2572927 h 2713327"/>
                <a:gd name="connsiteX3" fmla="*/ 5685576 w 5685576"/>
                <a:gd name="connsiteY3" fmla="*/ 2265109 h 2713327"/>
                <a:gd name="connsiteX0" fmla="*/ 0 w 5685576"/>
                <a:gd name="connsiteY0" fmla="*/ 225344 h 2649653"/>
                <a:gd name="connsiteX1" fmla="*/ 1819746 w 5685576"/>
                <a:gd name="connsiteY1" fmla="*/ 234397 h 2649653"/>
                <a:gd name="connsiteX2" fmla="*/ 3259247 w 5685576"/>
                <a:gd name="connsiteY2" fmla="*/ 2515870 h 2649653"/>
                <a:gd name="connsiteX3" fmla="*/ 5685576 w 5685576"/>
                <a:gd name="connsiteY3" fmla="*/ 2208052 h 2649653"/>
                <a:gd name="connsiteX0" fmla="*/ 0 w 5685576"/>
                <a:gd name="connsiteY0" fmla="*/ 368203 h 2792512"/>
                <a:gd name="connsiteX1" fmla="*/ 1819746 w 5685576"/>
                <a:gd name="connsiteY1" fmla="*/ 377256 h 2792512"/>
                <a:gd name="connsiteX2" fmla="*/ 3259247 w 5685576"/>
                <a:gd name="connsiteY2" fmla="*/ 2658729 h 2792512"/>
                <a:gd name="connsiteX3" fmla="*/ 5685576 w 5685576"/>
                <a:gd name="connsiteY3" fmla="*/ 2350911 h 2792512"/>
                <a:gd name="connsiteX0" fmla="*/ 0 w 5685576"/>
                <a:gd name="connsiteY0" fmla="*/ 368203 h 2959225"/>
                <a:gd name="connsiteX1" fmla="*/ 1819746 w 5685576"/>
                <a:gd name="connsiteY1" fmla="*/ 377256 h 2959225"/>
                <a:gd name="connsiteX2" fmla="*/ 3259247 w 5685576"/>
                <a:gd name="connsiteY2" fmla="*/ 2658729 h 2959225"/>
                <a:gd name="connsiteX3" fmla="*/ 5685576 w 5685576"/>
                <a:gd name="connsiteY3" fmla="*/ 2744186 h 2959225"/>
                <a:gd name="connsiteX0" fmla="*/ 0 w 5685576"/>
                <a:gd name="connsiteY0" fmla="*/ 368203 h 2851073"/>
                <a:gd name="connsiteX1" fmla="*/ 1819746 w 5685576"/>
                <a:gd name="connsiteY1" fmla="*/ 377256 h 2851073"/>
                <a:gd name="connsiteX2" fmla="*/ 3259247 w 5685576"/>
                <a:gd name="connsiteY2" fmla="*/ 2658729 h 2851073"/>
                <a:gd name="connsiteX3" fmla="*/ 5685576 w 5685576"/>
                <a:gd name="connsiteY3" fmla="*/ 2744186 h 2851073"/>
                <a:gd name="connsiteX0" fmla="*/ 0 w 5685576"/>
                <a:gd name="connsiteY0" fmla="*/ 211946 h 2589264"/>
                <a:gd name="connsiteX1" fmla="*/ 1819746 w 5685576"/>
                <a:gd name="connsiteY1" fmla="*/ 220999 h 2589264"/>
                <a:gd name="connsiteX2" fmla="*/ 3114392 w 5685576"/>
                <a:gd name="connsiteY2" fmla="*/ 2305835 h 2589264"/>
                <a:gd name="connsiteX3" fmla="*/ 5685576 w 5685576"/>
                <a:gd name="connsiteY3" fmla="*/ 2587929 h 2589264"/>
                <a:gd name="connsiteX0" fmla="*/ 0 w 5685576"/>
                <a:gd name="connsiteY0" fmla="*/ 211946 h 2591669"/>
                <a:gd name="connsiteX1" fmla="*/ 1819746 w 5685576"/>
                <a:gd name="connsiteY1" fmla="*/ 220999 h 2591669"/>
                <a:gd name="connsiteX2" fmla="*/ 3114392 w 5685576"/>
                <a:gd name="connsiteY2" fmla="*/ 2305835 h 2591669"/>
                <a:gd name="connsiteX3" fmla="*/ 5685576 w 5685576"/>
                <a:gd name="connsiteY3" fmla="*/ 2587929 h 2591669"/>
                <a:gd name="connsiteX0" fmla="*/ 0 w 5685576"/>
                <a:gd name="connsiteY0" fmla="*/ 211946 h 2596828"/>
                <a:gd name="connsiteX1" fmla="*/ 1819746 w 5685576"/>
                <a:gd name="connsiteY1" fmla="*/ 220999 h 2596828"/>
                <a:gd name="connsiteX2" fmla="*/ 3114392 w 5685576"/>
                <a:gd name="connsiteY2" fmla="*/ 2305835 h 2596828"/>
                <a:gd name="connsiteX3" fmla="*/ 5685576 w 5685576"/>
                <a:gd name="connsiteY3" fmla="*/ 2587929 h 2596828"/>
                <a:gd name="connsiteX0" fmla="*/ 0 w 5685576"/>
                <a:gd name="connsiteY0" fmla="*/ 201983 h 2578529"/>
                <a:gd name="connsiteX1" fmla="*/ 1855960 w 5685576"/>
                <a:gd name="connsiteY1" fmla="*/ 228912 h 2578529"/>
                <a:gd name="connsiteX2" fmla="*/ 3114392 w 5685576"/>
                <a:gd name="connsiteY2" fmla="*/ 2295872 h 2578529"/>
                <a:gd name="connsiteX3" fmla="*/ 5685576 w 5685576"/>
                <a:gd name="connsiteY3" fmla="*/ 2577966 h 2578529"/>
                <a:gd name="connsiteX0" fmla="*/ 0 w 5685576"/>
                <a:gd name="connsiteY0" fmla="*/ 286934 h 2663481"/>
                <a:gd name="connsiteX1" fmla="*/ 1855960 w 5685576"/>
                <a:gd name="connsiteY1" fmla="*/ 313863 h 2663481"/>
                <a:gd name="connsiteX2" fmla="*/ 3114392 w 5685576"/>
                <a:gd name="connsiteY2" fmla="*/ 2380823 h 2663481"/>
                <a:gd name="connsiteX3" fmla="*/ 5685576 w 5685576"/>
                <a:gd name="connsiteY3" fmla="*/ 2662917 h 2663481"/>
                <a:gd name="connsiteX0" fmla="*/ 0 w 5685576"/>
                <a:gd name="connsiteY0" fmla="*/ 245625 h 2622172"/>
                <a:gd name="connsiteX1" fmla="*/ 1855960 w 5685576"/>
                <a:gd name="connsiteY1" fmla="*/ 272554 h 2622172"/>
                <a:gd name="connsiteX2" fmla="*/ 3114392 w 5685576"/>
                <a:gd name="connsiteY2" fmla="*/ 2339514 h 2622172"/>
                <a:gd name="connsiteX3" fmla="*/ 5685576 w 5685576"/>
                <a:gd name="connsiteY3" fmla="*/ 2621608 h 2622172"/>
                <a:gd name="connsiteX0" fmla="*/ 0 w 5685576"/>
                <a:gd name="connsiteY0" fmla="*/ 200214 h 2576198"/>
                <a:gd name="connsiteX1" fmla="*/ 1855960 w 5685576"/>
                <a:gd name="connsiteY1" fmla="*/ 227143 h 2576198"/>
                <a:gd name="connsiteX2" fmla="*/ 3268301 w 5685576"/>
                <a:gd name="connsiteY2" fmla="*/ 2267290 h 2576198"/>
                <a:gd name="connsiteX3" fmla="*/ 5685576 w 5685576"/>
                <a:gd name="connsiteY3" fmla="*/ 2576197 h 2576198"/>
                <a:gd name="connsiteX0" fmla="*/ 0 w 5685576"/>
                <a:gd name="connsiteY0" fmla="*/ 85675 h 2461658"/>
                <a:gd name="connsiteX1" fmla="*/ 1982709 w 5685576"/>
                <a:gd name="connsiteY1" fmla="*/ 452251 h 2461658"/>
                <a:gd name="connsiteX2" fmla="*/ 3268301 w 5685576"/>
                <a:gd name="connsiteY2" fmla="*/ 2152751 h 2461658"/>
                <a:gd name="connsiteX3" fmla="*/ 5685576 w 5685576"/>
                <a:gd name="connsiteY3" fmla="*/ 2461658 h 2461658"/>
                <a:gd name="connsiteX0" fmla="*/ 0 w 5685576"/>
                <a:gd name="connsiteY0" fmla="*/ 127357 h 2503340"/>
                <a:gd name="connsiteX1" fmla="*/ 1982709 w 5685576"/>
                <a:gd name="connsiteY1" fmla="*/ 493933 h 2503340"/>
                <a:gd name="connsiteX2" fmla="*/ 3268301 w 5685576"/>
                <a:gd name="connsiteY2" fmla="*/ 2194433 h 2503340"/>
                <a:gd name="connsiteX3" fmla="*/ 5685576 w 5685576"/>
                <a:gd name="connsiteY3" fmla="*/ 2503340 h 2503340"/>
                <a:gd name="connsiteX0" fmla="*/ 0 w 5839485"/>
                <a:gd name="connsiteY0" fmla="*/ 87023 h 2454068"/>
                <a:gd name="connsiteX1" fmla="*/ 2136618 w 5839485"/>
                <a:gd name="connsiteY1" fmla="*/ 444661 h 2454068"/>
                <a:gd name="connsiteX2" fmla="*/ 3422210 w 5839485"/>
                <a:gd name="connsiteY2" fmla="*/ 2145161 h 2454068"/>
                <a:gd name="connsiteX3" fmla="*/ 5839485 w 5839485"/>
                <a:gd name="connsiteY3" fmla="*/ 2454068 h 2454068"/>
                <a:gd name="connsiteX0" fmla="*/ 0 w 5839485"/>
                <a:gd name="connsiteY0" fmla="*/ 470153 h 2845611"/>
                <a:gd name="connsiteX1" fmla="*/ 1692998 w 5839485"/>
                <a:gd name="connsiteY1" fmla="*/ 121684 h 2845611"/>
                <a:gd name="connsiteX2" fmla="*/ 3422210 w 5839485"/>
                <a:gd name="connsiteY2" fmla="*/ 2528291 h 2845611"/>
                <a:gd name="connsiteX3" fmla="*/ 5839485 w 5839485"/>
                <a:gd name="connsiteY3" fmla="*/ 2837198 h 2845611"/>
                <a:gd name="connsiteX0" fmla="*/ 0 w 5667470"/>
                <a:gd name="connsiteY0" fmla="*/ 2280923 h 4368875"/>
                <a:gd name="connsiteX1" fmla="*/ 1692998 w 5667470"/>
                <a:gd name="connsiteY1" fmla="*/ 1932454 h 4368875"/>
                <a:gd name="connsiteX2" fmla="*/ 3422210 w 5667470"/>
                <a:gd name="connsiteY2" fmla="*/ 4339061 h 4368875"/>
                <a:gd name="connsiteX3" fmla="*/ 5667470 w 5667470"/>
                <a:gd name="connsiteY3" fmla="*/ 172 h 4368875"/>
                <a:gd name="connsiteX0" fmla="*/ 0 w 5667470"/>
                <a:gd name="connsiteY0" fmla="*/ 2281396 h 2281396"/>
                <a:gd name="connsiteX1" fmla="*/ 1692998 w 5667470"/>
                <a:gd name="connsiteY1" fmla="*/ 1932927 h 2281396"/>
                <a:gd name="connsiteX2" fmla="*/ 3168713 w 5667470"/>
                <a:gd name="connsiteY2" fmla="*/ 1354218 h 2281396"/>
                <a:gd name="connsiteX3" fmla="*/ 5667470 w 5667470"/>
                <a:gd name="connsiteY3" fmla="*/ 645 h 2281396"/>
                <a:gd name="connsiteX0" fmla="*/ 0 w 5667470"/>
                <a:gd name="connsiteY0" fmla="*/ 2281361 h 2281361"/>
                <a:gd name="connsiteX1" fmla="*/ 1611517 w 5667470"/>
                <a:gd name="connsiteY1" fmla="*/ 1539617 h 2281361"/>
                <a:gd name="connsiteX2" fmla="*/ 3168713 w 5667470"/>
                <a:gd name="connsiteY2" fmla="*/ 1354183 h 2281361"/>
                <a:gd name="connsiteX3" fmla="*/ 5667470 w 5667470"/>
                <a:gd name="connsiteY3" fmla="*/ 610 h 2281361"/>
                <a:gd name="connsiteX0" fmla="*/ 0 w 5667470"/>
                <a:gd name="connsiteY0" fmla="*/ 2281665 h 2281665"/>
                <a:gd name="connsiteX1" fmla="*/ 1611517 w 5667470"/>
                <a:gd name="connsiteY1" fmla="*/ 1539921 h 2281665"/>
                <a:gd name="connsiteX2" fmla="*/ 3956364 w 5667470"/>
                <a:gd name="connsiteY2" fmla="*/ 970151 h 2281665"/>
                <a:gd name="connsiteX3" fmla="*/ 5667470 w 5667470"/>
                <a:gd name="connsiteY3" fmla="*/ 914 h 2281665"/>
                <a:gd name="connsiteX0" fmla="*/ 0 w 5667470"/>
                <a:gd name="connsiteY0" fmla="*/ 2281297 h 2281297"/>
                <a:gd name="connsiteX1" fmla="*/ 1611517 w 5667470"/>
                <a:gd name="connsiteY1" fmla="*/ 1539553 h 2281297"/>
                <a:gd name="connsiteX2" fmla="*/ 3087231 w 5667470"/>
                <a:gd name="connsiteY2" fmla="*/ 1488191 h 2281297"/>
                <a:gd name="connsiteX3" fmla="*/ 5667470 w 5667470"/>
                <a:gd name="connsiteY3" fmla="*/ 546 h 2281297"/>
                <a:gd name="connsiteX0" fmla="*/ 0 w 5667470"/>
                <a:gd name="connsiteY0" fmla="*/ 2281309 h 2281309"/>
                <a:gd name="connsiteX1" fmla="*/ 1294646 w 5667470"/>
                <a:gd name="connsiteY1" fmla="*/ 1718326 h 2281309"/>
                <a:gd name="connsiteX2" fmla="*/ 3087231 w 5667470"/>
                <a:gd name="connsiteY2" fmla="*/ 1488203 h 2281309"/>
                <a:gd name="connsiteX3" fmla="*/ 5667470 w 5667470"/>
                <a:gd name="connsiteY3" fmla="*/ 558 h 2281309"/>
                <a:gd name="connsiteX0" fmla="*/ 0 w 5667470"/>
                <a:gd name="connsiteY0" fmla="*/ 2281307 h 2281307"/>
                <a:gd name="connsiteX1" fmla="*/ 1466662 w 5667470"/>
                <a:gd name="connsiteY1" fmla="*/ 1682573 h 2281307"/>
                <a:gd name="connsiteX2" fmla="*/ 3087231 w 5667470"/>
                <a:gd name="connsiteY2" fmla="*/ 1488201 h 2281307"/>
                <a:gd name="connsiteX3" fmla="*/ 5667470 w 5667470"/>
                <a:gd name="connsiteY3" fmla="*/ 556 h 2281307"/>
                <a:gd name="connsiteX0" fmla="*/ 0 w 5667470"/>
                <a:gd name="connsiteY0" fmla="*/ 2281307 h 2281307"/>
                <a:gd name="connsiteX1" fmla="*/ 1466662 w 5667470"/>
                <a:gd name="connsiteY1" fmla="*/ 1682573 h 2281307"/>
                <a:gd name="connsiteX2" fmla="*/ 3087231 w 5667470"/>
                <a:gd name="connsiteY2" fmla="*/ 1488201 h 2281307"/>
                <a:gd name="connsiteX3" fmla="*/ 5667470 w 5667470"/>
                <a:gd name="connsiteY3" fmla="*/ 556 h 2281307"/>
                <a:gd name="connsiteX0" fmla="*/ 0 w 5667470"/>
                <a:gd name="connsiteY0" fmla="*/ 2281327 h 2281327"/>
                <a:gd name="connsiteX1" fmla="*/ 1466662 w 5667470"/>
                <a:gd name="connsiteY1" fmla="*/ 1682593 h 2281327"/>
                <a:gd name="connsiteX2" fmla="*/ 3259247 w 5667470"/>
                <a:gd name="connsiteY2" fmla="*/ 1443530 h 2281327"/>
                <a:gd name="connsiteX3" fmla="*/ 5667470 w 5667470"/>
                <a:gd name="connsiteY3" fmla="*/ 576 h 2281327"/>
                <a:gd name="connsiteX0" fmla="*/ 0 w 5667470"/>
                <a:gd name="connsiteY0" fmla="*/ 2308130 h 2308130"/>
                <a:gd name="connsiteX1" fmla="*/ 1466662 w 5667470"/>
                <a:gd name="connsiteY1" fmla="*/ 1709396 h 2308130"/>
                <a:gd name="connsiteX2" fmla="*/ 3259247 w 5667470"/>
                <a:gd name="connsiteY2" fmla="*/ 1470333 h 2308130"/>
                <a:gd name="connsiteX3" fmla="*/ 5667470 w 5667470"/>
                <a:gd name="connsiteY3" fmla="*/ 565 h 2308130"/>
                <a:gd name="connsiteX0" fmla="*/ 0 w 5667470"/>
                <a:gd name="connsiteY0" fmla="*/ 2307565 h 2307565"/>
                <a:gd name="connsiteX1" fmla="*/ 1466662 w 5667470"/>
                <a:gd name="connsiteY1" fmla="*/ 1708831 h 2307565"/>
                <a:gd name="connsiteX2" fmla="*/ 3259247 w 5667470"/>
                <a:gd name="connsiteY2" fmla="*/ 1469768 h 2307565"/>
                <a:gd name="connsiteX3" fmla="*/ 5667470 w 5667470"/>
                <a:gd name="connsiteY3" fmla="*/ 0 h 2307565"/>
                <a:gd name="connsiteX0" fmla="*/ 0 w 5667470"/>
                <a:gd name="connsiteY0" fmla="*/ 2271813 h 2271813"/>
                <a:gd name="connsiteX1" fmla="*/ 1466662 w 5667470"/>
                <a:gd name="connsiteY1" fmla="*/ 1673079 h 2271813"/>
                <a:gd name="connsiteX2" fmla="*/ 3259247 w 5667470"/>
                <a:gd name="connsiteY2" fmla="*/ 1434016 h 2271813"/>
                <a:gd name="connsiteX3" fmla="*/ 5667470 w 5667470"/>
                <a:gd name="connsiteY3" fmla="*/ 0 h 2271813"/>
                <a:gd name="connsiteX0" fmla="*/ 0 w 5667470"/>
                <a:gd name="connsiteY0" fmla="*/ 2271813 h 2271813"/>
                <a:gd name="connsiteX1" fmla="*/ 1466662 w 5667470"/>
                <a:gd name="connsiteY1" fmla="*/ 1673079 h 2271813"/>
                <a:gd name="connsiteX2" fmla="*/ 3259247 w 5667470"/>
                <a:gd name="connsiteY2" fmla="*/ 1434016 h 2271813"/>
                <a:gd name="connsiteX3" fmla="*/ 5667470 w 5667470"/>
                <a:gd name="connsiteY3" fmla="*/ 0 h 2271813"/>
                <a:gd name="connsiteX0" fmla="*/ 0 w 5558828"/>
                <a:gd name="connsiteY0" fmla="*/ 2227123 h 2227123"/>
                <a:gd name="connsiteX1" fmla="*/ 1466662 w 5558828"/>
                <a:gd name="connsiteY1" fmla="*/ 1628389 h 2227123"/>
                <a:gd name="connsiteX2" fmla="*/ 3259247 w 5558828"/>
                <a:gd name="connsiteY2" fmla="*/ 1389326 h 2227123"/>
                <a:gd name="connsiteX3" fmla="*/ 5558828 w 5558828"/>
                <a:gd name="connsiteY3" fmla="*/ 0 h 2227123"/>
                <a:gd name="connsiteX0" fmla="*/ 0 w 5640309"/>
                <a:gd name="connsiteY0" fmla="*/ 2271814 h 2271814"/>
                <a:gd name="connsiteX1" fmla="*/ 1466662 w 5640309"/>
                <a:gd name="connsiteY1" fmla="*/ 1673080 h 2271814"/>
                <a:gd name="connsiteX2" fmla="*/ 3259247 w 5640309"/>
                <a:gd name="connsiteY2" fmla="*/ 1434017 h 2271814"/>
                <a:gd name="connsiteX3" fmla="*/ 5640309 w 5640309"/>
                <a:gd name="connsiteY3" fmla="*/ 0 h 2271814"/>
                <a:gd name="connsiteX0" fmla="*/ 0 w 5640309"/>
                <a:gd name="connsiteY0" fmla="*/ 2271814 h 2271814"/>
                <a:gd name="connsiteX1" fmla="*/ 1466662 w 5640309"/>
                <a:gd name="connsiteY1" fmla="*/ 1673080 h 2271814"/>
                <a:gd name="connsiteX2" fmla="*/ 3069125 w 5640309"/>
                <a:gd name="connsiteY2" fmla="*/ 1541274 h 2271814"/>
                <a:gd name="connsiteX3" fmla="*/ 5640309 w 5640309"/>
                <a:gd name="connsiteY3" fmla="*/ 0 h 2271814"/>
                <a:gd name="connsiteX0" fmla="*/ 0 w 5640309"/>
                <a:gd name="connsiteY0" fmla="*/ 2271814 h 2271814"/>
                <a:gd name="connsiteX1" fmla="*/ 1312753 w 5640309"/>
                <a:gd name="connsiteY1" fmla="*/ 1753522 h 2271814"/>
                <a:gd name="connsiteX2" fmla="*/ 3069125 w 5640309"/>
                <a:gd name="connsiteY2" fmla="*/ 1541274 h 2271814"/>
                <a:gd name="connsiteX3" fmla="*/ 5640309 w 5640309"/>
                <a:gd name="connsiteY3" fmla="*/ 0 h 2271814"/>
                <a:gd name="connsiteX0" fmla="*/ 0 w 5640309"/>
                <a:gd name="connsiteY0" fmla="*/ 2271814 h 2271814"/>
                <a:gd name="connsiteX1" fmla="*/ 1312753 w 5640309"/>
                <a:gd name="connsiteY1" fmla="*/ 1753522 h 2271814"/>
                <a:gd name="connsiteX2" fmla="*/ 3223034 w 5640309"/>
                <a:gd name="connsiteY2" fmla="*/ 1487645 h 2271814"/>
                <a:gd name="connsiteX3" fmla="*/ 5640309 w 5640309"/>
                <a:gd name="connsiteY3" fmla="*/ 0 h 2271814"/>
                <a:gd name="connsiteX0" fmla="*/ 0 w 5631256"/>
                <a:gd name="connsiteY0" fmla="*/ 2781284 h 2781284"/>
                <a:gd name="connsiteX1" fmla="*/ 1303700 w 5631256"/>
                <a:gd name="connsiteY1" fmla="*/ 1753522 h 2781284"/>
                <a:gd name="connsiteX2" fmla="*/ 3213981 w 5631256"/>
                <a:gd name="connsiteY2" fmla="*/ 1487645 h 2781284"/>
                <a:gd name="connsiteX3" fmla="*/ 5631256 w 5631256"/>
                <a:gd name="connsiteY3" fmla="*/ 0 h 2781284"/>
                <a:gd name="connsiteX0" fmla="*/ 0 w 5631256"/>
                <a:gd name="connsiteY0" fmla="*/ 2781284 h 3322994"/>
                <a:gd name="connsiteX1" fmla="*/ 1376128 w 5631256"/>
                <a:gd name="connsiteY1" fmla="*/ 3290870 h 3322994"/>
                <a:gd name="connsiteX2" fmla="*/ 3213981 w 5631256"/>
                <a:gd name="connsiteY2" fmla="*/ 1487645 h 3322994"/>
                <a:gd name="connsiteX3" fmla="*/ 5631256 w 5631256"/>
                <a:gd name="connsiteY3" fmla="*/ 0 h 3322994"/>
                <a:gd name="connsiteX0" fmla="*/ 0 w 5631256"/>
                <a:gd name="connsiteY0" fmla="*/ 2781284 h 3308751"/>
                <a:gd name="connsiteX1" fmla="*/ 1376128 w 5631256"/>
                <a:gd name="connsiteY1" fmla="*/ 3290870 h 3308751"/>
                <a:gd name="connsiteX2" fmla="*/ 3213981 w 5631256"/>
                <a:gd name="connsiteY2" fmla="*/ 1487645 h 3308751"/>
                <a:gd name="connsiteX3" fmla="*/ 5631256 w 5631256"/>
                <a:gd name="connsiteY3" fmla="*/ 0 h 3308751"/>
                <a:gd name="connsiteX0" fmla="*/ 0 w 5631256"/>
                <a:gd name="connsiteY0" fmla="*/ 2781284 h 3329281"/>
                <a:gd name="connsiteX1" fmla="*/ 1376128 w 5631256"/>
                <a:gd name="connsiteY1" fmla="*/ 3290870 h 3329281"/>
                <a:gd name="connsiteX2" fmla="*/ 3213981 w 5631256"/>
                <a:gd name="connsiteY2" fmla="*/ 1487645 h 3329281"/>
                <a:gd name="connsiteX3" fmla="*/ 5631256 w 5631256"/>
                <a:gd name="connsiteY3" fmla="*/ 0 h 3329281"/>
                <a:gd name="connsiteX0" fmla="*/ 0 w 5631256"/>
                <a:gd name="connsiteY0" fmla="*/ 2781284 h 3201745"/>
                <a:gd name="connsiteX1" fmla="*/ 1656785 w 5631256"/>
                <a:gd name="connsiteY1" fmla="*/ 3147861 h 3201745"/>
                <a:gd name="connsiteX2" fmla="*/ 3213981 w 5631256"/>
                <a:gd name="connsiteY2" fmla="*/ 1487645 h 3201745"/>
                <a:gd name="connsiteX3" fmla="*/ 5631256 w 5631256"/>
                <a:gd name="connsiteY3" fmla="*/ 0 h 3201745"/>
                <a:gd name="connsiteX0" fmla="*/ 0 w 5631256"/>
                <a:gd name="connsiteY0" fmla="*/ 2781284 h 3036625"/>
                <a:gd name="connsiteX1" fmla="*/ 2109459 w 5631256"/>
                <a:gd name="connsiteY1" fmla="*/ 2924409 h 3036625"/>
                <a:gd name="connsiteX2" fmla="*/ 3213981 w 5631256"/>
                <a:gd name="connsiteY2" fmla="*/ 1487645 h 3036625"/>
                <a:gd name="connsiteX3" fmla="*/ 5631256 w 5631256"/>
                <a:gd name="connsiteY3" fmla="*/ 0 h 3036625"/>
                <a:gd name="connsiteX0" fmla="*/ 0 w 5631256"/>
                <a:gd name="connsiteY0" fmla="*/ 2781284 h 3068497"/>
                <a:gd name="connsiteX1" fmla="*/ 2109459 w 5631256"/>
                <a:gd name="connsiteY1" fmla="*/ 2924409 h 3068497"/>
                <a:gd name="connsiteX2" fmla="*/ 3431264 w 5631256"/>
                <a:gd name="connsiteY2" fmla="*/ 1407203 h 3068497"/>
                <a:gd name="connsiteX3" fmla="*/ 5631256 w 5631256"/>
                <a:gd name="connsiteY3" fmla="*/ 0 h 3068497"/>
                <a:gd name="connsiteX0" fmla="*/ 0 w 5631256"/>
                <a:gd name="connsiteY0" fmla="*/ 2781284 h 3068497"/>
                <a:gd name="connsiteX1" fmla="*/ 2109459 w 5631256"/>
                <a:gd name="connsiteY1" fmla="*/ 2924409 h 3068497"/>
                <a:gd name="connsiteX2" fmla="*/ 3431264 w 5631256"/>
                <a:gd name="connsiteY2" fmla="*/ 1407203 h 3068497"/>
                <a:gd name="connsiteX3" fmla="*/ 5631256 w 5631256"/>
                <a:gd name="connsiteY3" fmla="*/ 0 h 3068497"/>
                <a:gd name="connsiteX0" fmla="*/ 0 w 5631256"/>
                <a:gd name="connsiteY0" fmla="*/ 2781284 h 3233875"/>
                <a:gd name="connsiteX1" fmla="*/ 1548144 w 5631256"/>
                <a:gd name="connsiteY1" fmla="*/ 3147861 h 3233875"/>
                <a:gd name="connsiteX2" fmla="*/ 3431264 w 5631256"/>
                <a:gd name="connsiteY2" fmla="*/ 1407203 h 3233875"/>
                <a:gd name="connsiteX3" fmla="*/ 5631256 w 5631256"/>
                <a:gd name="connsiteY3" fmla="*/ 0 h 3233875"/>
                <a:gd name="connsiteX0" fmla="*/ 0 w 5631256"/>
                <a:gd name="connsiteY0" fmla="*/ 2781284 h 3219281"/>
                <a:gd name="connsiteX1" fmla="*/ 1548144 w 5631256"/>
                <a:gd name="connsiteY1" fmla="*/ 3147861 h 3219281"/>
                <a:gd name="connsiteX2" fmla="*/ 3558012 w 5631256"/>
                <a:gd name="connsiteY2" fmla="*/ 1612778 h 3219281"/>
                <a:gd name="connsiteX3" fmla="*/ 5631256 w 5631256"/>
                <a:gd name="connsiteY3" fmla="*/ 0 h 3219281"/>
                <a:gd name="connsiteX0" fmla="*/ 0 w 5631256"/>
                <a:gd name="connsiteY0" fmla="*/ 2781284 h 3219281"/>
                <a:gd name="connsiteX1" fmla="*/ 1548144 w 5631256"/>
                <a:gd name="connsiteY1" fmla="*/ 3147861 h 3219281"/>
                <a:gd name="connsiteX2" fmla="*/ 3558012 w 5631256"/>
                <a:gd name="connsiteY2" fmla="*/ 1612778 h 3219281"/>
                <a:gd name="connsiteX3" fmla="*/ 5631256 w 5631256"/>
                <a:gd name="connsiteY3" fmla="*/ 0 h 3219281"/>
                <a:gd name="connsiteX0" fmla="*/ 0 w 5631256"/>
                <a:gd name="connsiteY0" fmla="*/ 2781284 h 3226812"/>
                <a:gd name="connsiteX1" fmla="*/ 1665839 w 5631256"/>
                <a:gd name="connsiteY1" fmla="*/ 3156800 h 3226812"/>
                <a:gd name="connsiteX2" fmla="*/ 3558012 w 5631256"/>
                <a:gd name="connsiteY2" fmla="*/ 1612778 h 3226812"/>
                <a:gd name="connsiteX3" fmla="*/ 5631256 w 5631256"/>
                <a:gd name="connsiteY3" fmla="*/ 0 h 3226812"/>
                <a:gd name="connsiteX0" fmla="*/ 0 w 5631256"/>
                <a:gd name="connsiteY0" fmla="*/ 2781284 h 3236258"/>
                <a:gd name="connsiteX1" fmla="*/ 1665839 w 5631256"/>
                <a:gd name="connsiteY1" fmla="*/ 3156800 h 3236258"/>
                <a:gd name="connsiteX2" fmla="*/ 3449370 w 5631256"/>
                <a:gd name="connsiteY2" fmla="*/ 1478707 h 3236258"/>
                <a:gd name="connsiteX3" fmla="*/ 5631256 w 5631256"/>
                <a:gd name="connsiteY3" fmla="*/ 0 h 3236258"/>
                <a:gd name="connsiteX0" fmla="*/ 0 w 5631256"/>
                <a:gd name="connsiteY0" fmla="*/ 2781284 h 3236258"/>
                <a:gd name="connsiteX1" fmla="*/ 1665839 w 5631256"/>
                <a:gd name="connsiteY1" fmla="*/ 3156800 h 3236258"/>
                <a:gd name="connsiteX2" fmla="*/ 3449370 w 5631256"/>
                <a:gd name="connsiteY2" fmla="*/ 1478707 h 3236258"/>
                <a:gd name="connsiteX3" fmla="*/ 5631256 w 5631256"/>
                <a:gd name="connsiteY3" fmla="*/ 0 h 3236258"/>
                <a:gd name="connsiteX0" fmla="*/ 0 w 5658416"/>
                <a:gd name="connsiteY0" fmla="*/ 2611461 h 3205085"/>
                <a:gd name="connsiteX1" fmla="*/ 1692999 w 5658416"/>
                <a:gd name="connsiteY1" fmla="*/ 3156800 h 3205085"/>
                <a:gd name="connsiteX2" fmla="*/ 3476530 w 5658416"/>
                <a:gd name="connsiteY2" fmla="*/ 1478707 h 3205085"/>
                <a:gd name="connsiteX3" fmla="*/ 5658416 w 5658416"/>
                <a:gd name="connsiteY3" fmla="*/ 0 h 3205085"/>
                <a:gd name="connsiteX0" fmla="*/ 0 w 5694629"/>
                <a:gd name="connsiteY0" fmla="*/ 1136596 h 1730220"/>
                <a:gd name="connsiteX1" fmla="*/ 1692999 w 5694629"/>
                <a:gd name="connsiteY1" fmla="*/ 1681935 h 1730220"/>
                <a:gd name="connsiteX2" fmla="*/ 3476530 w 5694629"/>
                <a:gd name="connsiteY2" fmla="*/ 3842 h 1730220"/>
                <a:gd name="connsiteX3" fmla="*/ 5694629 w 5694629"/>
                <a:gd name="connsiteY3" fmla="*/ 1143991 h 1730220"/>
                <a:gd name="connsiteX0" fmla="*/ 0 w 5694629"/>
                <a:gd name="connsiteY0" fmla="*/ 0 h 614322"/>
                <a:gd name="connsiteX1" fmla="*/ 1692999 w 5694629"/>
                <a:gd name="connsiteY1" fmla="*/ 545339 h 614322"/>
                <a:gd name="connsiteX2" fmla="*/ 4327555 w 5694629"/>
                <a:gd name="connsiteY2" fmla="*/ 547605 h 614322"/>
                <a:gd name="connsiteX3" fmla="*/ 5694629 w 5694629"/>
                <a:gd name="connsiteY3" fmla="*/ 7395 h 614322"/>
                <a:gd name="connsiteX0" fmla="*/ 0 w 5694629"/>
                <a:gd name="connsiteY0" fmla="*/ 0 h 745649"/>
                <a:gd name="connsiteX1" fmla="*/ 1692999 w 5694629"/>
                <a:gd name="connsiteY1" fmla="*/ 545339 h 745649"/>
                <a:gd name="connsiteX2" fmla="*/ 4010684 w 5694629"/>
                <a:gd name="connsiteY2" fmla="*/ 717429 h 745649"/>
                <a:gd name="connsiteX3" fmla="*/ 5694629 w 5694629"/>
                <a:gd name="connsiteY3" fmla="*/ 7395 h 745649"/>
              </a:gdLst>
              <a:ahLst/>
              <a:cxnLst>
                <a:cxn ang="0">
                  <a:pos x="connsiteX0" y="connsiteY0"/>
                </a:cxn>
                <a:cxn ang="0">
                  <a:pos x="connsiteX1" y="connsiteY1"/>
                </a:cxn>
                <a:cxn ang="0">
                  <a:pos x="connsiteX2" y="connsiteY2"/>
                </a:cxn>
                <a:cxn ang="0">
                  <a:pos x="connsiteX3" y="connsiteY3"/>
                </a:cxn>
              </a:cxnLst>
              <a:rect l="l" t="t" r="r" b="b"/>
              <a:pathLst>
                <a:path w="5694629" h="745649">
                  <a:moveTo>
                    <a:pt x="0" y="0"/>
                  </a:moveTo>
                  <a:cubicBezTo>
                    <a:pt x="671466" y="330841"/>
                    <a:pt x="1024552" y="425768"/>
                    <a:pt x="1692999" y="545339"/>
                  </a:cubicBezTo>
                  <a:cubicBezTo>
                    <a:pt x="2361446" y="664911"/>
                    <a:pt x="3343746" y="807086"/>
                    <a:pt x="4010684" y="717429"/>
                  </a:cubicBezTo>
                  <a:cubicBezTo>
                    <a:pt x="4677622" y="627772"/>
                    <a:pt x="5037497" y="289677"/>
                    <a:pt x="5694629" y="7395"/>
                  </a:cubicBezTo>
                </a:path>
              </a:pathLst>
            </a:custGeom>
            <a:noFill/>
            <a:ln w="50800">
              <a:solidFill>
                <a:srgbClr val="C00000"/>
              </a:solidFill>
              <a:prstDash val="dash"/>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9" name="TextBox 438"/>
          <p:cNvSpPr txBox="1"/>
          <p:nvPr/>
        </p:nvSpPr>
        <p:spPr>
          <a:xfrm>
            <a:off x="5506841" y="276769"/>
            <a:ext cx="5206317" cy="954107"/>
          </a:xfrm>
          <a:prstGeom prst="rect">
            <a:avLst/>
          </a:prstGeom>
          <a:noFill/>
        </p:spPr>
        <p:txBody>
          <a:bodyPr wrap="square" rtlCol="0">
            <a:spAutoFit/>
          </a:bodyPr>
          <a:lstStyle/>
          <a:p>
            <a:r>
              <a:rPr lang="en-US" sz="2800" dirty="0">
                <a:latin typeface="Verdana" pitchFamily="34" charset="0"/>
                <a:ea typeface="Verdana" pitchFamily="34" charset="0"/>
                <a:cs typeface="Verdana" pitchFamily="34" charset="0"/>
              </a:rPr>
              <a:t>Ports have </a:t>
            </a:r>
            <a:r>
              <a:rPr lang="en-US" sz="2800" dirty="0">
                <a:solidFill>
                  <a:srgbClr val="FF0000"/>
                </a:solidFill>
                <a:latin typeface="Verdana" pitchFamily="34" charset="0"/>
                <a:ea typeface="Verdana" pitchFamily="34" charset="0"/>
                <a:cs typeface="Verdana" pitchFamily="34" charset="0"/>
              </a:rPr>
              <a:t>unit capacity</a:t>
            </a:r>
          </a:p>
          <a:p>
            <a:r>
              <a:rPr lang="en-US" sz="2800" dirty="0">
                <a:latin typeface="Verdana" pitchFamily="34" charset="0"/>
                <a:ea typeface="Verdana" pitchFamily="34" charset="0"/>
                <a:cs typeface="Verdana" pitchFamily="34" charset="0"/>
              </a:rPr>
              <a:t>Flows contend at ports only</a:t>
            </a:r>
            <a:endParaRPr lang="en-US" sz="2400" dirty="0">
              <a:latin typeface="Verdana" pitchFamily="34" charset="0"/>
              <a:ea typeface="Verdana" pitchFamily="34" charset="0"/>
              <a:cs typeface="Verdana" pitchFamily="34" charset="0"/>
            </a:endParaRPr>
          </a:p>
        </p:txBody>
      </p:sp>
      <p:sp>
        <p:nvSpPr>
          <p:cNvPr id="440" name="Rounded Rectangle 439"/>
          <p:cNvSpPr/>
          <p:nvPr/>
        </p:nvSpPr>
        <p:spPr>
          <a:xfrm>
            <a:off x="1645024" y="200686"/>
            <a:ext cx="3765176" cy="147571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Verdana" pitchFamily="34" charset="0"/>
                <a:ea typeface="Verdana" pitchFamily="34" charset="0"/>
                <a:cs typeface="Verdana" pitchFamily="34" charset="0"/>
              </a:rPr>
              <a:t>DC transport = </a:t>
            </a:r>
            <a:r>
              <a:rPr lang="en-US" sz="2800" dirty="0" smtClean="0">
                <a:latin typeface="Verdana" pitchFamily="34" charset="0"/>
                <a:ea typeface="Verdana" pitchFamily="34" charset="0"/>
                <a:cs typeface="Verdana" pitchFamily="34" charset="0"/>
              </a:rPr>
              <a:t>scheduling </a:t>
            </a:r>
            <a:r>
              <a:rPr lang="en-US" sz="2800" dirty="0">
                <a:latin typeface="Verdana" pitchFamily="34" charset="0"/>
                <a:ea typeface="Verdana" pitchFamily="34" charset="0"/>
                <a:cs typeface="Verdana" pitchFamily="34" charset="0"/>
              </a:rPr>
              <a:t>on giant switch</a:t>
            </a:r>
          </a:p>
        </p:txBody>
      </p:sp>
      <p:grpSp>
        <p:nvGrpSpPr>
          <p:cNvPr id="141" name="Group 140"/>
          <p:cNvGrpSpPr/>
          <p:nvPr/>
        </p:nvGrpSpPr>
        <p:grpSpPr>
          <a:xfrm>
            <a:off x="3429001" y="2407451"/>
            <a:ext cx="4971603" cy="4214747"/>
            <a:chOff x="1905000" y="2407450"/>
            <a:chExt cx="4971603" cy="4214747"/>
          </a:xfrm>
        </p:grpSpPr>
        <p:cxnSp>
          <p:nvCxnSpPr>
            <p:cNvPr id="246" name="Straight Arrow Connector 245"/>
            <p:cNvCxnSpPr/>
            <p:nvPr/>
          </p:nvCxnSpPr>
          <p:spPr>
            <a:xfrm flipH="1" flipV="1">
              <a:off x="2066581" y="2970592"/>
              <a:ext cx="1133820" cy="282060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41" name="Straight Arrow Connector 440"/>
            <p:cNvCxnSpPr/>
            <p:nvPr/>
          </p:nvCxnSpPr>
          <p:spPr>
            <a:xfrm flipH="1" flipV="1">
              <a:off x="1905000" y="5168586"/>
              <a:ext cx="1295400" cy="63429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42" name="Straight Arrow Connector 441"/>
            <p:cNvCxnSpPr/>
            <p:nvPr/>
          </p:nvCxnSpPr>
          <p:spPr>
            <a:xfrm flipV="1">
              <a:off x="5546035" y="2407450"/>
              <a:ext cx="1235765" cy="339542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43" name="Straight Arrow Connector 442"/>
            <p:cNvCxnSpPr/>
            <p:nvPr/>
          </p:nvCxnSpPr>
          <p:spPr>
            <a:xfrm flipV="1">
              <a:off x="5565962" y="4299775"/>
              <a:ext cx="1310641" cy="149142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44" name="Straight Arrow Connector 443"/>
            <p:cNvCxnSpPr/>
            <p:nvPr/>
          </p:nvCxnSpPr>
          <p:spPr>
            <a:xfrm flipV="1">
              <a:off x="5565962" y="5293845"/>
              <a:ext cx="1215838" cy="50903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44" name="TextBox 243"/>
            <p:cNvSpPr txBox="1"/>
            <p:nvPr/>
          </p:nvSpPr>
          <p:spPr>
            <a:xfrm>
              <a:off x="2572197" y="5791200"/>
              <a:ext cx="3828603"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a:latin typeface="Verdana" pitchFamily="34" charset="0"/>
                  <a:ea typeface="Verdana" pitchFamily="34" charset="0"/>
                  <a:cs typeface="Verdana" pitchFamily="34" charset="0"/>
                </a:rPr>
                <a:t>ingress &amp; egress </a:t>
              </a:r>
            </a:p>
            <a:p>
              <a:pPr algn="ctr"/>
              <a:r>
                <a:rPr lang="en-US" sz="2400" dirty="0">
                  <a:latin typeface="Verdana" pitchFamily="34" charset="0"/>
                  <a:ea typeface="Verdana" pitchFamily="34" charset="0"/>
                  <a:cs typeface="Verdana" pitchFamily="34" charset="0"/>
                </a:rPr>
                <a:t>capacity constraints</a:t>
              </a:r>
            </a:p>
          </p:txBody>
        </p:sp>
      </p:grpSp>
      <p:grpSp>
        <p:nvGrpSpPr>
          <p:cNvPr id="353" name="Group 352"/>
          <p:cNvGrpSpPr/>
          <p:nvPr/>
        </p:nvGrpSpPr>
        <p:grpSpPr>
          <a:xfrm>
            <a:off x="1828800" y="5725180"/>
            <a:ext cx="8382000" cy="523220"/>
            <a:chOff x="228600" y="1828800"/>
            <a:chExt cx="8382000" cy="523220"/>
          </a:xfrm>
        </p:grpSpPr>
        <p:sp>
          <p:nvSpPr>
            <p:cNvPr id="354" name="TextBox 353"/>
            <p:cNvSpPr txBox="1"/>
            <p:nvPr/>
          </p:nvSpPr>
          <p:spPr>
            <a:xfrm>
              <a:off x="228600" y="1828800"/>
              <a:ext cx="762000" cy="523220"/>
            </a:xfrm>
            <a:prstGeom prst="rect">
              <a:avLst/>
            </a:prstGeom>
            <a:noFill/>
          </p:spPr>
          <p:txBody>
            <a:bodyPr wrap="square" rtlCol="0">
              <a:spAutoFit/>
            </a:bodyPr>
            <a:lstStyle/>
            <a:p>
              <a:r>
                <a:rPr lang="en-US" sz="2800" b="1" dirty="0">
                  <a:solidFill>
                    <a:schemeClr val="bg1">
                      <a:lumMod val="50000"/>
                    </a:schemeClr>
                  </a:solidFill>
                  <a:latin typeface="Verdana" pitchFamily="34" charset="0"/>
                  <a:ea typeface="Verdana" pitchFamily="34" charset="0"/>
                  <a:cs typeface="Verdana" pitchFamily="34" charset="0"/>
                </a:rPr>
                <a:t>TX</a:t>
              </a:r>
            </a:p>
          </p:txBody>
        </p:sp>
        <p:sp>
          <p:nvSpPr>
            <p:cNvPr id="356" name="TextBox 355"/>
            <p:cNvSpPr txBox="1"/>
            <p:nvPr/>
          </p:nvSpPr>
          <p:spPr>
            <a:xfrm>
              <a:off x="7848600" y="1828800"/>
              <a:ext cx="762000" cy="523220"/>
            </a:xfrm>
            <a:prstGeom prst="rect">
              <a:avLst/>
            </a:prstGeom>
            <a:noFill/>
          </p:spPr>
          <p:txBody>
            <a:bodyPr wrap="square" rtlCol="0">
              <a:spAutoFit/>
            </a:bodyPr>
            <a:lstStyle/>
            <a:p>
              <a:r>
                <a:rPr lang="en-US" sz="2800" b="1" dirty="0">
                  <a:solidFill>
                    <a:schemeClr val="bg1">
                      <a:lumMod val="50000"/>
                    </a:schemeClr>
                  </a:solidFill>
                  <a:latin typeface="Verdana" pitchFamily="34" charset="0"/>
                  <a:ea typeface="Verdana" pitchFamily="34" charset="0"/>
                  <a:cs typeface="Verdana" pitchFamily="34" charset="0"/>
                </a:rPr>
                <a:t>RX</a:t>
              </a:r>
            </a:p>
          </p:txBody>
        </p:sp>
      </p:grpSp>
    </p:spTree>
    <p:custDataLst>
      <p:tags r:id="rId1"/>
    </p:custDataLst>
    <p:extLst>
      <p:ext uri="{BB962C8B-B14F-4D97-AF65-F5344CB8AC3E}">
        <p14:creationId xmlns:p14="http://schemas.microsoft.com/office/powerpoint/2010/main" val="855636226"/>
      </p:ext>
    </p:extLst>
  </p:cSld>
  <p:clrMapOvr>
    <a:masterClrMapping/>
  </p:clrMapOvr>
  <mc:AlternateContent xmlns:mc="http://schemas.openxmlformats.org/markup-compatibility/2006" xmlns:p14="http://schemas.microsoft.com/office/powerpoint/2010/main">
    <mc:Choice Requires="p14">
      <p:transition spd="slow" p14:dur="2000" advTm="53900"/>
    </mc:Choice>
    <mc:Fallback xmlns="">
      <p:transition spd="slow" advTm="539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40"/>
                                        </p:tgtEl>
                                        <p:attrNameLst>
                                          <p:attrName>style.visibility</p:attrName>
                                        </p:attrNameLst>
                                      </p:cBhvr>
                                      <p:to>
                                        <p:strVal val="visible"/>
                                      </p:to>
                                    </p:set>
                                    <p:anim calcmode="lin" valueType="num">
                                      <p:cBhvr>
                                        <p:cTn id="7" dur="500" fill="hold"/>
                                        <p:tgtEl>
                                          <p:spTgt spid="440"/>
                                        </p:tgtEl>
                                        <p:attrNameLst>
                                          <p:attrName>ppt_w</p:attrName>
                                        </p:attrNameLst>
                                      </p:cBhvr>
                                      <p:tavLst>
                                        <p:tav tm="0">
                                          <p:val>
                                            <p:fltVal val="0"/>
                                          </p:val>
                                        </p:tav>
                                        <p:tav tm="100000">
                                          <p:val>
                                            <p:strVal val="#ppt_w"/>
                                          </p:val>
                                        </p:tav>
                                      </p:tavLst>
                                    </p:anim>
                                    <p:anim calcmode="lin" valueType="num">
                                      <p:cBhvr>
                                        <p:cTn id="8" dur="500" fill="hold"/>
                                        <p:tgtEl>
                                          <p:spTgt spid="440"/>
                                        </p:tgtEl>
                                        <p:attrNameLst>
                                          <p:attrName>ppt_h</p:attrName>
                                        </p:attrNameLst>
                                      </p:cBhvr>
                                      <p:tavLst>
                                        <p:tav tm="0">
                                          <p:val>
                                            <p:fltVal val="0"/>
                                          </p:val>
                                        </p:tav>
                                        <p:tav tm="100000">
                                          <p:val>
                                            <p:strVal val="#ppt_h"/>
                                          </p:val>
                                        </p:tav>
                                      </p:tavLst>
                                    </p:anim>
                                    <p:animEffect transition="in" filter="fade">
                                      <p:cBhvr>
                                        <p:cTn id="9" dur="500"/>
                                        <p:tgtEl>
                                          <p:spTgt spid="44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39">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39">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b="1" dirty="0" smtClean="0"/>
              <a:t>Problem Formulation</a:t>
            </a:r>
            <a:endParaRPr kumimoji="1" lang="zh-CN" altLang="en-US" b="1" dirty="0"/>
          </a:p>
        </p:txBody>
      </p:sp>
      <p:sp>
        <p:nvSpPr>
          <p:cNvPr id="5" name="内容占位符 4"/>
          <p:cNvSpPr>
            <a:spLocks noGrp="1"/>
          </p:cNvSpPr>
          <p:nvPr>
            <p:ph idx="1"/>
          </p:nvPr>
        </p:nvSpPr>
        <p:spPr>
          <a:xfrm>
            <a:off x="838200" y="1825625"/>
            <a:ext cx="10515600" cy="438604"/>
          </a:xfrm>
        </p:spPr>
        <p:txBody>
          <a:bodyPr>
            <a:normAutofit lnSpcReduction="10000"/>
          </a:bodyPr>
          <a:lstStyle/>
          <a:p>
            <a:r>
              <a:rPr lang="en-US" altLang="zh-CN" b="1" dirty="0"/>
              <a:t>Idealized File Access Time Minimization (IFATM) </a:t>
            </a:r>
            <a:r>
              <a:rPr lang="en-US" altLang="zh-CN" dirty="0"/>
              <a:t>Problem </a:t>
            </a:r>
            <a:endParaRPr lang="en-US" altLang="zh-CN" dirty="0"/>
          </a:p>
        </p:txBody>
      </p:sp>
      <p:pic>
        <p:nvPicPr>
          <p:cNvPr id="6" name="图片 5"/>
          <p:cNvPicPr>
            <a:picLocks noChangeAspect="1"/>
          </p:cNvPicPr>
          <p:nvPr/>
        </p:nvPicPr>
        <p:blipFill>
          <a:blip r:embed="rId3"/>
          <a:stretch>
            <a:fillRect/>
          </a:stretch>
        </p:blipFill>
        <p:spPr>
          <a:xfrm>
            <a:off x="3167743" y="2264229"/>
            <a:ext cx="5334000" cy="2781300"/>
          </a:xfrm>
          <a:prstGeom prst="rect">
            <a:avLst/>
          </a:prstGeom>
        </p:spPr>
      </p:pic>
      <p:sp>
        <p:nvSpPr>
          <p:cNvPr id="7" name="内容占位符 4"/>
          <p:cNvSpPr txBox="1">
            <a:spLocks/>
          </p:cNvSpPr>
          <p:nvPr/>
        </p:nvSpPr>
        <p:spPr>
          <a:xfrm>
            <a:off x="1005114" y="5584146"/>
            <a:ext cx="10515600" cy="43860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zh-CN" dirty="0" smtClean="0"/>
              <a:t>We</a:t>
            </a:r>
            <a:r>
              <a:rPr lang="zh-CN" altLang="en-US" dirty="0" smtClean="0"/>
              <a:t> </a:t>
            </a:r>
            <a:r>
              <a:rPr lang="en-US" altLang="zh-CN" dirty="0" smtClean="0"/>
              <a:t>try</a:t>
            </a:r>
            <a:r>
              <a:rPr lang="zh-CN" altLang="en-US" dirty="0" smtClean="0"/>
              <a:t> </a:t>
            </a:r>
            <a:r>
              <a:rPr lang="en-US" altLang="zh-CN" dirty="0" smtClean="0"/>
              <a:t>to</a:t>
            </a:r>
            <a:r>
              <a:rPr lang="zh-CN" altLang="en-US" dirty="0" smtClean="0"/>
              <a:t> </a:t>
            </a:r>
            <a:r>
              <a:rPr lang="en-US" altLang="zh-CN" b="1" dirty="0" smtClean="0"/>
              <a:t>simplify</a:t>
            </a:r>
            <a:r>
              <a:rPr lang="zh-CN" altLang="en-US" b="1" dirty="0" smtClean="0"/>
              <a:t> </a:t>
            </a:r>
            <a:r>
              <a:rPr lang="en-US" altLang="zh-CN" dirty="0" smtClean="0"/>
              <a:t>the</a:t>
            </a:r>
            <a:r>
              <a:rPr lang="zh-CN" altLang="en-US" dirty="0" smtClean="0"/>
              <a:t> </a:t>
            </a:r>
            <a:r>
              <a:rPr lang="en-US" altLang="zh-CN" dirty="0" smtClean="0"/>
              <a:t>problem</a:t>
            </a:r>
            <a:endParaRPr lang="en-US" altLang="zh-CN" dirty="0"/>
          </a:p>
        </p:txBody>
      </p:sp>
    </p:spTree>
    <p:extLst>
      <p:ext uri="{BB962C8B-B14F-4D97-AF65-F5344CB8AC3E}">
        <p14:creationId xmlns:p14="http://schemas.microsoft.com/office/powerpoint/2010/main" val="625843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SIFATM</a:t>
            </a:r>
            <a:r>
              <a:rPr lang="zh-CN" altLang="en-US" b="1" dirty="0" smtClean="0"/>
              <a:t> </a:t>
            </a:r>
            <a:r>
              <a:rPr lang="en-US" altLang="zh-CN" b="1" dirty="0" smtClean="0"/>
              <a:t> </a:t>
            </a:r>
            <a:r>
              <a:rPr lang="en-US" altLang="zh-CN" b="1" dirty="0"/>
              <a:t>problem</a:t>
            </a:r>
            <a:endParaRPr kumimoji="1" lang="zh-CN" altLang="en-US" b="1" dirty="0"/>
          </a:p>
        </p:txBody>
      </p:sp>
      <p:sp>
        <p:nvSpPr>
          <p:cNvPr id="3" name="内容占位符 2"/>
          <p:cNvSpPr>
            <a:spLocks noGrp="1"/>
          </p:cNvSpPr>
          <p:nvPr>
            <p:ph idx="1"/>
          </p:nvPr>
        </p:nvSpPr>
        <p:spPr>
          <a:xfrm>
            <a:off x="838200" y="1825625"/>
            <a:ext cx="10515600" cy="639082"/>
          </a:xfrm>
        </p:spPr>
        <p:txBody>
          <a:bodyPr/>
          <a:lstStyle/>
          <a:p>
            <a:r>
              <a:rPr lang="en-US" altLang="zh-CN" b="1" dirty="0"/>
              <a:t>Simple idealized File Access Time Minimization (SIFATM) problem </a:t>
            </a:r>
            <a:endParaRPr lang="en-US" altLang="zh-CN" b="1" dirty="0"/>
          </a:p>
          <a:p>
            <a:endParaRPr kumimoji="1" lang="zh-CN" altLang="en-US" b="1" dirty="0"/>
          </a:p>
        </p:txBody>
      </p:sp>
      <p:pic>
        <p:nvPicPr>
          <p:cNvPr id="4" name="图片 3"/>
          <p:cNvPicPr>
            <a:picLocks noChangeAspect="1"/>
          </p:cNvPicPr>
          <p:nvPr/>
        </p:nvPicPr>
        <p:blipFill>
          <a:blip r:embed="rId3"/>
          <a:stretch>
            <a:fillRect/>
          </a:stretch>
        </p:blipFill>
        <p:spPr>
          <a:xfrm>
            <a:off x="3721100" y="2464707"/>
            <a:ext cx="4749800" cy="2247900"/>
          </a:xfrm>
          <a:prstGeom prst="rect">
            <a:avLst/>
          </a:prstGeom>
        </p:spPr>
      </p:pic>
      <p:sp>
        <p:nvSpPr>
          <p:cNvPr id="5" name="内容占位符 2"/>
          <p:cNvSpPr txBox="1">
            <a:spLocks/>
          </p:cNvSpPr>
          <p:nvPr/>
        </p:nvSpPr>
        <p:spPr>
          <a:xfrm>
            <a:off x="838200" y="5032147"/>
            <a:ext cx="10515600" cy="100579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zh-CN" dirty="0"/>
              <a:t>Simple idealized File Access Time </a:t>
            </a:r>
            <a:r>
              <a:rPr lang="en-US" altLang="zh-CN" dirty="0" smtClean="0"/>
              <a:t>Minimization </a:t>
            </a:r>
            <a:r>
              <a:rPr lang="en-US" altLang="zh-CN" dirty="0"/>
              <a:t>(SIFATM) problem is equivalent to the problem of minimizing the sum of job completion time in a </a:t>
            </a:r>
            <a:r>
              <a:rPr lang="en-US" altLang="zh-CN" b="1" dirty="0">
                <a:solidFill>
                  <a:srgbClr val="FF0000"/>
                </a:solidFill>
              </a:rPr>
              <a:t>concurrent open shop </a:t>
            </a:r>
            <a:endParaRPr lang="en-US" altLang="zh-CN" b="1" dirty="0">
              <a:solidFill>
                <a:srgbClr val="FF0000"/>
              </a:solidFill>
            </a:endParaRPr>
          </a:p>
          <a:p>
            <a:endParaRPr kumimoji="1" lang="zh-CN" altLang="en-US" dirty="0"/>
          </a:p>
        </p:txBody>
      </p:sp>
    </p:spTree>
    <p:extLst>
      <p:ext uri="{BB962C8B-B14F-4D97-AF65-F5344CB8AC3E}">
        <p14:creationId xmlns:p14="http://schemas.microsoft.com/office/powerpoint/2010/main" val="77115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ALGORITHM AND SYSTEM DESIGN </a:t>
            </a:r>
            <a:endParaRPr kumimoji="1" lang="zh-CN" altLang="en-US" b="1" dirty="0"/>
          </a:p>
        </p:txBody>
      </p:sp>
      <p:sp>
        <p:nvSpPr>
          <p:cNvPr id="3" name="内容占位符 2"/>
          <p:cNvSpPr>
            <a:spLocks noGrp="1"/>
          </p:cNvSpPr>
          <p:nvPr>
            <p:ph idx="1"/>
          </p:nvPr>
        </p:nvSpPr>
        <p:spPr>
          <a:xfrm>
            <a:off x="1225350" y="1792288"/>
            <a:ext cx="4724600" cy="4351338"/>
          </a:xfrm>
        </p:spPr>
        <p:txBody>
          <a:bodyPr/>
          <a:lstStyle/>
          <a:p>
            <a:r>
              <a:rPr lang="en-US" altLang="zh-CN" dirty="0"/>
              <a:t>A</a:t>
            </a:r>
            <a:r>
              <a:rPr lang="en-US" altLang="zh-CN" dirty="0" smtClean="0"/>
              <a:t> </a:t>
            </a:r>
            <a:r>
              <a:rPr lang="en-US" altLang="zh-CN" dirty="0"/>
              <a:t>2-approximate solution </a:t>
            </a:r>
            <a:endParaRPr lang="en-US" altLang="zh-CN" dirty="0"/>
          </a:p>
          <a:p>
            <a:endParaRPr kumimoji="1" lang="zh-CN" altLang="en-US" dirty="0"/>
          </a:p>
        </p:txBody>
      </p:sp>
      <p:pic>
        <p:nvPicPr>
          <p:cNvPr id="4" name="图片 3"/>
          <p:cNvPicPr>
            <a:picLocks noChangeAspect="1"/>
          </p:cNvPicPr>
          <p:nvPr/>
        </p:nvPicPr>
        <p:blipFill>
          <a:blip r:embed="rId3"/>
          <a:stretch>
            <a:fillRect/>
          </a:stretch>
        </p:blipFill>
        <p:spPr>
          <a:xfrm>
            <a:off x="1054300" y="2320131"/>
            <a:ext cx="5041700" cy="4452938"/>
          </a:xfrm>
          <a:prstGeom prst="rect">
            <a:avLst/>
          </a:prstGeom>
        </p:spPr>
      </p:pic>
      <p:pic>
        <p:nvPicPr>
          <p:cNvPr id="5" name="图片 4"/>
          <p:cNvPicPr>
            <a:picLocks noChangeAspect="1"/>
          </p:cNvPicPr>
          <p:nvPr/>
        </p:nvPicPr>
        <p:blipFill>
          <a:blip r:embed="rId4"/>
          <a:stretch>
            <a:fillRect/>
          </a:stretch>
        </p:blipFill>
        <p:spPr>
          <a:xfrm>
            <a:off x="5949950" y="2235200"/>
            <a:ext cx="5549900" cy="4622800"/>
          </a:xfrm>
          <a:prstGeom prst="rect">
            <a:avLst/>
          </a:prstGeom>
        </p:spPr>
      </p:pic>
      <p:sp>
        <p:nvSpPr>
          <p:cNvPr id="6" name="内容占位符 2"/>
          <p:cNvSpPr txBox="1">
            <a:spLocks/>
          </p:cNvSpPr>
          <p:nvPr/>
        </p:nvSpPr>
        <p:spPr>
          <a:xfrm>
            <a:off x="6775250" y="1792288"/>
            <a:ext cx="4724600" cy="44291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zh-CN" dirty="0" smtClean="0"/>
              <a:t>Online</a:t>
            </a:r>
            <a:r>
              <a:rPr lang="zh-CN" altLang="en-US" dirty="0" smtClean="0"/>
              <a:t> </a:t>
            </a:r>
            <a:r>
              <a:rPr lang="en-US" altLang="zh-CN" dirty="0" smtClean="0"/>
              <a:t>solution</a:t>
            </a:r>
            <a:endParaRPr kumimoji="1" lang="zh-CN" altLang="en-US" dirty="0"/>
          </a:p>
        </p:txBody>
      </p:sp>
    </p:spTree>
    <p:extLst>
      <p:ext uri="{BB962C8B-B14F-4D97-AF65-F5344CB8AC3E}">
        <p14:creationId xmlns:p14="http://schemas.microsoft.com/office/powerpoint/2010/main" val="1592594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ALGORITHM AND SYSTEM DESIGN </a:t>
            </a:r>
            <a:endParaRPr kumimoji="1" lang="zh-CN" altLang="en-US" dirty="0"/>
          </a:p>
        </p:txBody>
      </p:sp>
      <p:pic>
        <p:nvPicPr>
          <p:cNvPr id="4" name="内容占位符 3"/>
          <p:cNvPicPr>
            <a:picLocks noGrp="1" noChangeAspect="1"/>
          </p:cNvPicPr>
          <p:nvPr>
            <p:ph idx="1"/>
          </p:nvPr>
        </p:nvPicPr>
        <p:blipFill>
          <a:blip r:embed="rId3"/>
          <a:stretch>
            <a:fillRect/>
          </a:stretch>
        </p:blipFill>
        <p:spPr>
          <a:xfrm>
            <a:off x="734786" y="2118972"/>
            <a:ext cx="5613400" cy="3822700"/>
          </a:xfrm>
          <a:prstGeom prst="rect">
            <a:avLst/>
          </a:prstGeom>
        </p:spPr>
      </p:pic>
      <p:pic>
        <p:nvPicPr>
          <p:cNvPr id="5" name="图片 4"/>
          <p:cNvPicPr>
            <a:picLocks noChangeAspect="1"/>
          </p:cNvPicPr>
          <p:nvPr/>
        </p:nvPicPr>
        <p:blipFill>
          <a:blip r:embed="rId4"/>
          <a:stretch>
            <a:fillRect/>
          </a:stretch>
        </p:blipFill>
        <p:spPr>
          <a:xfrm>
            <a:off x="6348186" y="2118972"/>
            <a:ext cx="5461000" cy="3701256"/>
          </a:xfrm>
          <a:prstGeom prst="rect">
            <a:avLst/>
          </a:prstGeom>
        </p:spPr>
      </p:pic>
    </p:spTree>
    <p:extLst>
      <p:ext uri="{BB962C8B-B14F-4D97-AF65-F5344CB8AC3E}">
        <p14:creationId xmlns:p14="http://schemas.microsoft.com/office/powerpoint/2010/main" val="14025867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b="1" dirty="0" smtClean="0"/>
              <a:t>Evaluation</a:t>
            </a:r>
            <a:endParaRPr kumimoji="1" lang="zh-CN" altLang="en-US" b="1" dirty="0"/>
          </a:p>
        </p:txBody>
      </p:sp>
      <p:pic>
        <p:nvPicPr>
          <p:cNvPr id="4" name="图片 3"/>
          <p:cNvPicPr>
            <a:picLocks noChangeAspect="1"/>
          </p:cNvPicPr>
          <p:nvPr/>
        </p:nvPicPr>
        <p:blipFill>
          <a:blip r:embed="rId3"/>
          <a:stretch>
            <a:fillRect/>
          </a:stretch>
        </p:blipFill>
        <p:spPr>
          <a:xfrm>
            <a:off x="838200" y="1520825"/>
            <a:ext cx="10934700" cy="3581400"/>
          </a:xfrm>
          <a:prstGeom prst="rect">
            <a:avLst/>
          </a:prstGeom>
        </p:spPr>
      </p:pic>
    </p:spTree>
    <p:extLst>
      <p:ext uri="{BB962C8B-B14F-4D97-AF65-F5344CB8AC3E}">
        <p14:creationId xmlns:p14="http://schemas.microsoft.com/office/powerpoint/2010/main" val="4074871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b="1" dirty="0"/>
              <a:t>Evaluation</a:t>
            </a:r>
            <a:endParaRPr kumimoji="1" lang="zh-CN" altLang="en-US" dirty="0"/>
          </a:p>
        </p:txBody>
      </p:sp>
      <p:pic>
        <p:nvPicPr>
          <p:cNvPr id="4" name="内容占位符 3"/>
          <p:cNvPicPr>
            <a:picLocks noGrp="1" noChangeAspect="1"/>
          </p:cNvPicPr>
          <p:nvPr>
            <p:ph idx="1"/>
          </p:nvPr>
        </p:nvPicPr>
        <p:blipFill>
          <a:blip r:embed="rId3"/>
          <a:stretch>
            <a:fillRect/>
          </a:stretch>
        </p:blipFill>
        <p:spPr>
          <a:xfrm>
            <a:off x="1117600" y="1690688"/>
            <a:ext cx="9956800" cy="3276600"/>
          </a:xfrm>
          <a:prstGeom prst="rect">
            <a:avLst/>
          </a:prstGeom>
        </p:spPr>
      </p:pic>
    </p:spTree>
    <p:extLst>
      <p:ext uri="{BB962C8B-B14F-4D97-AF65-F5344CB8AC3E}">
        <p14:creationId xmlns:p14="http://schemas.microsoft.com/office/powerpoint/2010/main" val="4371164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b="1" dirty="0"/>
              <a:t>Evaluation</a:t>
            </a:r>
            <a:endParaRPr kumimoji="1" lang="zh-CN" altLang="en-US" dirty="0"/>
          </a:p>
        </p:txBody>
      </p:sp>
      <p:pic>
        <p:nvPicPr>
          <p:cNvPr id="4" name="图片 3"/>
          <p:cNvPicPr>
            <a:picLocks noChangeAspect="1"/>
          </p:cNvPicPr>
          <p:nvPr/>
        </p:nvPicPr>
        <p:blipFill>
          <a:blip r:embed="rId3"/>
          <a:stretch>
            <a:fillRect/>
          </a:stretch>
        </p:blipFill>
        <p:spPr>
          <a:xfrm>
            <a:off x="942521" y="1916793"/>
            <a:ext cx="10858500" cy="2908300"/>
          </a:xfrm>
          <a:prstGeom prst="rect">
            <a:avLst/>
          </a:prstGeom>
        </p:spPr>
      </p:pic>
    </p:spTree>
    <p:extLst>
      <p:ext uri="{BB962C8B-B14F-4D97-AF65-F5344CB8AC3E}">
        <p14:creationId xmlns:p14="http://schemas.microsoft.com/office/powerpoint/2010/main" val="18768555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gn="ctr">
              <a:buNone/>
            </a:pPr>
            <a:r>
              <a:rPr kumimoji="1" lang="en-US" altLang="zh-CN" sz="6000" b="1" dirty="0" smtClean="0"/>
              <a:t>Thanks</a:t>
            </a:r>
            <a:endParaRPr kumimoji="1" lang="zh-CN" altLang="en-US" sz="6000" b="1" dirty="0"/>
          </a:p>
        </p:txBody>
      </p:sp>
    </p:spTree>
    <p:extLst>
      <p:ext uri="{BB962C8B-B14F-4D97-AF65-F5344CB8AC3E}">
        <p14:creationId xmlns:p14="http://schemas.microsoft.com/office/powerpoint/2010/main" val="15450324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b="1" dirty="0" smtClean="0"/>
              <a:t>Introduction</a:t>
            </a:r>
            <a:endParaRPr kumimoji="1" lang="zh-CN" altLang="en-US" b="1" dirty="0"/>
          </a:p>
        </p:txBody>
      </p:sp>
      <p:sp>
        <p:nvSpPr>
          <p:cNvPr id="3" name="内容占位符 2"/>
          <p:cNvSpPr>
            <a:spLocks noGrp="1"/>
          </p:cNvSpPr>
          <p:nvPr>
            <p:ph idx="1"/>
          </p:nvPr>
        </p:nvSpPr>
        <p:spPr>
          <a:xfrm>
            <a:off x="838200" y="1480852"/>
            <a:ext cx="10515600" cy="2176748"/>
          </a:xfrm>
        </p:spPr>
        <p:txBody>
          <a:bodyPr/>
          <a:lstStyle/>
          <a:p>
            <a:r>
              <a:rPr kumimoji="1" lang="en-US" altLang="zh-CN" dirty="0"/>
              <a:t>S</a:t>
            </a:r>
            <a:r>
              <a:rPr kumimoji="1" lang="en-US" altLang="zh-CN" dirty="0" smtClean="0"/>
              <a:t>ocial</a:t>
            </a:r>
            <a:r>
              <a:rPr kumimoji="1" lang="zh-CN" altLang="en-US" dirty="0" smtClean="0"/>
              <a:t> </a:t>
            </a:r>
            <a:r>
              <a:rPr kumimoji="1" lang="en-US" altLang="zh-CN" dirty="0" smtClean="0"/>
              <a:t>networking</a:t>
            </a:r>
            <a:r>
              <a:rPr kumimoji="1" lang="zh-CN" altLang="en-US" dirty="0" smtClean="0"/>
              <a:t> </a:t>
            </a:r>
            <a:r>
              <a:rPr kumimoji="1" lang="en-US" altLang="zh-CN" dirty="0" smtClean="0"/>
              <a:t>and</a:t>
            </a:r>
            <a:r>
              <a:rPr kumimoji="1" lang="zh-CN" altLang="en-US" dirty="0" smtClean="0"/>
              <a:t> </a:t>
            </a:r>
            <a:r>
              <a:rPr kumimoji="1" lang="en-US" altLang="zh-CN" dirty="0" smtClean="0"/>
              <a:t>e-commerce</a:t>
            </a:r>
            <a:r>
              <a:rPr kumimoji="1" lang="zh-CN" altLang="en-US" dirty="0" smtClean="0"/>
              <a:t> </a:t>
            </a:r>
            <a:r>
              <a:rPr kumimoji="1" lang="en-US" altLang="zh-CN" dirty="0" smtClean="0"/>
              <a:t>activities</a:t>
            </a:r>
            <a:r>
              <a:rPr kumimoji="1" lang="zh-CN" altLang="en-US" dirty="0" smtClean="0"/>
              <a:t> </a:t>
            </a:r>
            <a:r>
              <a:rPr kumimoji="1" lang="en-US" altLang="zh-CN" dirty="0" smtClean="0"/>
              <a:t>are</a:t>
            </a:r>
            <a:r>
              <a:rPr kumimoji="1" lang="zh-CN" altLang="en-US" dirty="0" smtClean="0"/>
              <a:t> </a:t>
            </a:r>
            <a:r>
              <a:rPr kumimoji="1" lang="en-US" altLang="zh-CN" dirty="0" smtClean="0"/>
              <a:t>popular.</a:t>
            </a:r>
            <a:endParaRPr kumimoji="1" lang="zh-CN" altLang="en-US" dirty="0" smtClean="0"/>
          </a:p>
          <a:p>
            <a:r>
              <a:rPr kumimoji="1" lang="en-US" altLang="zh-CN" dirty="0" smtClean="0"/>
              <a:t>Erasure</a:t>
            </a:r>
            <a:r>
              <a:rPr kumimoji="1" lang="zh-CN" altLang="en-US" dirty="0" smtClean="0"/>
              <a:t> </a:t>
            </a:r>
            <a:r>
              <a:rPr kumimoji="1" lang="en-US" altLang="zh-CN" dirty="0" smtClean="0"/>
              <a:t>coding</a:t>
            </a:r>
            <a:r>
              <a:rPr kumimoji="1" lang="zh-CN" altLang="en-US" dirty="0" smtClean="0"/>
              <a:t> </a:t>
            </a:r>
            <a:r>
              <a:rPr kumimoji="1" lang="en-US" altLang="zh-CN" dirty="0" smtClean="0"/>
              <a:t>storage</a:t>
            </a:r>
            <a:r>
              <a:rPr kumimoji="1" lang="zh-CN" altLang="en-US" dirty="0" smtClean="0"/>
              <a:t> </a:t>
            </a:r>
            <a:r>
              <a:rPr kumimoji="1" lang="en-US" altLang="zh-CN" dirty="0" smtClean="0"/>
              <a:t>system</a:t>
            </a:r>
            <a:r>
              <a:rPr kumimoji="1" lang="zh-CN" altLang="en-US" dirty="0" smtClean="0"/>
              <a:t> </a:t>
            </a:r>
            <a:r>
              <a:rPr kumimoji="1" lang="en-US" altLang="zh-CN" dirty="0" smtClean="0"/>
              <a:t>has</a:t>
            </a:r>
            <a:r>
              <a:rPr kumimoji="1" lang="zh-CN" altLang="en-US" dirty="0" smtClean="0"/>
              <a:t> </a:t>
            </a:r>
            <a:r>
              <a:rPr kumimoji="1" lang="en-US" altLang="zh-CN" dirty="0" smtClean="0"/>
              <a:t>been</a:t>
            </a:r>
            <a:r>
              <a:rPr kumimoji="1" lang="zh-CN" altLang="en-US" dirty="0" smtClean="0"/>
              <a:t> </a:t>
            </a:r>
            <a:r>
              <a:rPr kumimoji="1" lang="en-US" altLang="zh-CN" dirty="0" smtClean="0"/>
              <a:t>widely</a:t>
            </a:r>
            <a:r>
              <a:rPr kumimoji="1" lang="zh-CN" altLang="en-US" dirty="0" smtClean="0"/>
              <a:t> </a:t>
            </a:r>
            <a:r>
              <a:rPr kumimoji="1" lang="en-US" altLang="zh-CN" dirty="0" smtClean="0"/>
              <a:t>used</a:t>
            </a:r>
            <a:r>
              <a:rPr kumimoji="1" lang="zh-CN" altLang="en-US" dirty="0" smtClean="0"/>
              <a:t> </a:t>
            </a:r>
            <a:r>
              <a:rPr kumimoji="1" lang="en-US" altLang="zh-CN" dirty="0" smtClean="0"/>
              <a:t>by</a:t>
            </a:r>
            <a:r>
              <a:rPr kumimoji="1" lang="zh-CN" altLang="en-US" dirty="0" smtClean="0"/>
              <a:t> </a:t>
            </a:r>
            <a:r>
              <a:rPr kumimoji="1" lang="en-US" altLang="zh-CN" dirty="0" smtClean="0"/>
              <a:t>companies.</a:t>
            </a:r>
            <a:endParaRPr kumimoji="1" lang="zh-CN" altLang="en-US" dirty="0" smtClean="0"/>
          </a:p>
          <a:p>
            <a:r>
              <a:rPr kumimoji="1" lang="en-US" altLang="zh-CN" dirty="0" smtClean="0"/>
              <a:t>(</a:t>
            </a:r>
            <a:r>
              <a:rPr kumimoji="1" lang="en-US" altLang="zh-CN" dirty="0" err="1" smtClean="0"/>
              <a:t>n,k</a:t>
            </a:r>
            <a:r>
              <a:rPr kumimoji="1" lang="en-US" altLang="zh-CN" dirty="0" smtClean="0"/>
              <a:t>)</a:t>
            </a:r>
            <a:r>
              <a:rPr kumimoji="1" lang="zh-CN" altLang="en-US" dirty="0" smtClean="0"/>
              <a:t> </a:t>
            </a:r>
            <a:r>
              <a:rPr lang="en-US" altLang="zh-CN" dirty="0"/>
              <a:t>MDS erasure code is used to </a:t>
            </a:r>
            <a:r>
              <a:rPr lang="en-US" altLang="zh-CN" dirty="0">
                <a:solidFill>
                  <a:srgbClr val="FF0000"/>
                </a:solidFill>
              </a:rPr>
              <a:t>divide file into n </a:t>
            </a:r>
            <a:r>
              <a:rPr lang="en-US" altLang="zh-CN" dirty="0" smtClean="0">
                <a:solidFill>
                  <a:srgbClr val="FF0000"/>
                </a:solidFill>
              </a:rPr>
              <a:t>chunks,</a:t>
            </a:r>
            <a:r>
              <a:rPr lang="zh-CN" altLang="en-US" dirty="0" smtClean="0"/>
              <a:t> </a:t>
            </a:r>
            <a:r>
              <a:rPr lang="en-US" altLang="zh-CN" dirty="0" smtClean="0"/>
              <a:t>any </a:t>
            </a:r>
            <a:r>
              <a:rPr lang="en-US" altLang="zh-CN" dirty="0"/>
              <a:t>subset of k out of n chunks are needed to </a:t>
            </a:r>
            <a:r>
              <a:rPr lang="en-US" altLang="zh-CN" dirty="0">
                <a:solidFill>
                  <a:srgbClr val="FF0000"/>
                </a:solidFill>
              </a:rPr>
              <a:t>reconstruct </a:t>
            </a:r>
            <a:r>
              <a:rPr lang="en-US" altLang="zh-CN" dirty="0" smtClean="0">
                <a:solidFill>
                  <a:srgbClr val="FF0000"/>
                </a:solidFill>
              </a:rPr>
              <a:t>it.</a:t>
            </a:r>
            <a:endParaRPr lang="zh-CN" altLang="en-US" dirty="0" smtClean="0">
              <a:solidFill>
                <a:srgbClr val="FF0000"/>
              </a:solidFill>
            </a:endParaRPr>
          </a:p>
          <a:p>
            <a:endParaRPr lang="en-US" altLang="zh-CN" dirty="0"/>
          </a:p>
          <a:p>
            <a:endParaRPr lang="en-US" altLang="zh-CN" dirty="0"/>
          </a:p>
        </p:txBody>
      </p:sp>
      <p:pic>
        <p:nvPicPr>
          <p:cNvPr id="4" name="图片 3"/>
          <p:cNvPicPr>
            <a:picLocks noChangeAspect="1"/>
          </p:cNvPicPr>
          <p:nvPr/>
        </p:nvPicPr>
        <p:blipFill>
          <a:blip r:embed="rId3"/>
          <a:stretch>
            <a:fillRect/>
          </a:stretch>
        </p:blipFill>
        <p:spPr>
          <a:xfrm>
            <a:off x="718175" y="3319176"/>
            <a:ext cx="4368800" cy="2908300"/>
          </a:xfrm>
          <a:prstGeom prst="rect">
            <a:avLst/>
          </a:prstGeom>
        </p:spPr>
      </p:pic>
      <p:sp>
        <p:nvSpPr>
          <p:cNvPr id="5" name="文本框 4"/>
          <p:cNvSpPr txBox="1"/>
          <p:nvPr/>
        </p:nvSpPr>
        <p:spPr>
          <a:xfrm>
            <a:off x="4898785" y="4111541"/>
            <a:ext cx="6455015" cy="1661993"/>
          </a:xfrm>
          <a:prstGeom prst="rect">
            <a:avLst/>
          </a:prstGeom>
          <a:noFill/>
        </p:spPr>
        <p:txBody>
          <a:bodyPr wrap="square" rtlCol="0">
            <a:spAutoFit/>
          </a:bodyPr>
          <a:lstStyle/>
          <a:p>
            <a:r>
              <a:rPr lang="en-US" altLang="zh-CN" sz="2800" dirty="0" smtClean="0"/>
              <a:t>Chunks </a:t>
            </a:r>
            <a:r>
              <a:rPr lang="en-US" altLang="zh-CN" sz="2800" dirty="0"/>
              <a:t>are stored at the servers in the cloud and the clients receive requests and select sources for each request. </a:t>
            </a:r>
          </a:p>
          <a:p>
            <a:endParaRPr kumimoji="1" lang="zh-CN" altLang="en-US" dirty="0"/>
          </a:p>
        </p:txBody>
      </p:sp>
    </p:spTree>
    <p:extLst>
      <p:ext uri="{BB962C8B-B14F-4D97-AF65-F5344CB8AC3E}">
        <p14:creationId xmlns:p14="http://schemas.microsoft.com/office/powerpoint/2010/main" val="187533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checkerboard(across)">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b="1" dirty="0" smtClean="0"/>
              <a:t>Introduction</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sz="3600" b="1" dirty="0" smtClean="0"/>
              <a:t>Two</a:t>
            </a:r>
            <a:r>
              <a:rPr kumimoji="1" lang="zh-CN" altLang="en-US" sz="3600" b="1" dirty="0" smtClean="0"/>
              <a:t> </a:t>
            </a:r>
            <a:r>
              <a:rPr kumimoji="1" lang="en-US" altLang="zh-CN" sz="3600" b="1" dirty="0" smtClean="0"/>
              <a:t>Processes</a:t>
            </a:r>
            <a:r>
              <a:rPr kumimoji="1" lang="zh-CN" altLang="en-US" sz="3600" b="1" dirty="0" smtClean="0"/>
              <a:t> </a:t>
            </a:r>
            <a:r>
              <a:rPr kumimoji="1" lang="en-US" altLang="zh-CN" sz="3600" b="1" dirty="0" smtClean="0"/>
              <a:t>can</a:t>
            </a:r>
            <a:r>
              <a:rPr kumimoji="1" lang="zh-CN" altLang="en-US" sz="3600" b="1" dirty="0" smtClean="0"/>
              <a:t> </a:t>
            </a:r>
            <a:r>
              <a:rPr kumimoji="1" lang="en-US" altLang="zh-CN" sz="3600" b="1" dirty="0" smtClean="0"/>
              <a:t>affect</a:t>
            </a:r>
            <a:r>
              <a:rPr kumimoji="1" lang="zh-CN" altLang="en-US" sz="3600" b="1" dirty="0" smtClean="0"/>
              <a:t> </a:t>
            </a:r>
            <a:r>
              <a:rPr kumimoji="1" lang="en-US" altLang="zh-CN" sz="3600" b="1" dirty="0" smtClean="0"/>
              <a:t>the</a:t>
            </a:r>
            <a:r>
              <a:rPr kumimoji="1" lang="zh-CN" altLang="en-US" sz="3600" b="1" dirty="0" smtClean="0"/>
              <a:t> </a:t>
            </a:r>
            <a:r>
              <a:rPr kumimoji="1" lang="en-US" altLang="zh-CN" sz="3600" b="1" dirty="0" smtClean="0"/>
              <a:t>latency:</a:t>
            </a:r>
            <a:endParaRPr kumimoji="1" lang="zh-CN" altLang="en-US" sz="3600" b="1" dirty="0"/>
          </a:p>
          <a:p>
            <a:r>
              <a:rPr kumimoji="1" lang="en-US" altLang="zh-CN" dirty="0" smtClean="0"/>
              <a:t>Inefficient</a:t>
            </a:r>
            <a:r>
              <a:rPr kumimoji="1" lang="zh-CN" altLang="en-US" dirty="0" smtClean="0"/>
              <a:t> </a:t>
            </a:r>
            <a:r>
              <a:rPr kumimoji="1" lang="en-US" altLang="zh-CN" dirty="0" smtClean="0"/>
              <a:t>source</a:t>
            </a:r>
            <a:r>
              <a:rPr kumimoji="1" lang="zh-CN" altLang="en-US" dirty="0" smtClean="0"/>
              <a:t> </a:t>
            </a:r>
            <a:r>
              <a:rPr kumimoji="1" lang="en-US" altLang="zh-CN" dirty="0" smtClean="0"/>
              <a:t>selection</a:t>
            </a:r>
            <a:r>
              <a:rPr kumimoji="1" lang="zh-CN" altLang="en-US" dirty="0" smtClean="0"/>
              <a:t> </a:t>
            </a:r>
            <a:r>
              <a:rPr kumimoji="1" lang="en-US" altLang="zh-CN" dirty="0" smtClean="0"/>
              <a:t>can</a:t>
            </a:r>
            <a:r>
              <a:rPr kumimoji="1" lang="zh-CN" altLang="en-US" dirty="0" smtClean="0"/>
              <a:t> </a:t>
            </a:r>
            <a:r>
              <a:rPr kumimoji="1" lang="en-US" altLang="zh-CN" dirty="0" smtClean="0"/>
              <a:t>lead</a:t>
            </a:r>
            <a:r>
              <a:rPr kumimoji="1" lang="zh-CN" altLang="en-US" dirty="0" smtClean="0"/>
              <a:t> </a:t>
            </a:r>
            <a:r>
              <a:rPr kumimoji="1" lang="en-US" altLang="zh-CN" dirty="0" smtClean="0"/>
              <a:t>to</a:t>
            </a:r>
            <a:r>
              <a:rPr kumimoji="1" lang="zh-CN" altLang="en-US" dirty="0" smtClean="0"/>
              <a:t> </a:t>
            </a:r>
            <a:r>
              <a:rPr kumimoji="1" lang="en-US" altLang="zh-CN" dirty="0" smtClean="0"/>
              <a:t>flows</a:t>
            </a:r>
            <a:r>
              <a:rPr kumimoji="1" lang="zh-CN" altLang="en-US" dirty="0" smtClean="0"/>
              <a:t> </a:t>
            </a:r>
            <a:r>
              <a:rPr kumimoji="1" lang="en-US" altLang="zh-CN" dirty="0" smtClean="0"/>
              <a:t>conflict</a:t>
            </a:r>
            <a:r>
              <a:rPr kumimoji="1" lang="zh-CN" altLang="en-US" dirty="0" smtClean="0"/>
              <a:t> </a:t>
            </a:r>
            <a:r>
              <a:rPr kumimoji="1" lang="en-US" altLang="zh-CN" dirty="0" smtClean="0"/>
              <a:t>at</a:t>
            </a:r>
            <a:r>
              <a:rPr kumimoji="1" lang="zh-CN" altLang="en-US" dirty="0" smtClean="0"/>
              <a:t> </a:t>
            </a:r>
            <a:r>
              <a:rPr kumimoji="1" lang="en-US" altLang="zh-CN" dirty="0" smtClean="0"/>
              <a:t>server</a:t>
            </a:r>
            <a:r>
              <a:rPr kumimoji="1" lang="zh-CN" altLang="en-US" dirty="0" smtClean="0"/>
              <a:t> </a:t>
            </a:r>
            <a:r>
              <a:rPr kumimoji="1" lang="en-US" altLang="zh-CN" dirty="0" smtClean="0"/>
              <a:t>nodes.</a:t>
            </a:r>
            <a:endParaRPr kumimoji="1" lang="zh-CN" altLang="en-US" dirty="0" smtClean="0"/>
          </a:p>
          <a:p>
            <a:pPr lvl="1"/>
            <a:r>
              <a:rPr lang="en-US" altLang="zh-CN" dirty="0">
                <a:solidFill>
                  <a:srgbClr val="FF0000"/>
                </a:solidFill>
              </a:rPr>
              <a:t>random source selection </a:t>
            </a:r>
            <a:r>
              <a:rPr lang="en-US" altLang="zh-CN" dirty="0"/>
              <a:t>will make some nodes have heavy load and this will magnify </a:t>
            </a:r>
            <a:r>
              <a:rPr lang="en-US" altLang="zh-CN" dirty="0" smtClean="0"/>
              <a:t>latency</a:t>
            </a:r>
          </a:p>
          <a:p>
            <a:r>
              <a:rPr lang="en-US" altLang="zh-CN" dirty="0" smtClean="0"/>
              <a:t>TCP</a:t>
            </a:r>
            <a:r>
              <a:rPr lang="zh-CN" altLang="en-US" dirty="0" smtClean="0"/>
              <a:t> </a:t>
            </a:r>
            <a:r>
              <a:rPr lang="en-US" altLang="zh-CN" dirty="0" smtClean="0"/>
              <a:t>is </a:t>
            </a:r>
            <a:r>
              <a:rPr lang="en-US" altLang="zh-CN" dirty="0"/>
              <a:t>not a good choice for distributed storage </a:t>
            </a:r>
            <a:r>
              <a:rPr lang="en-US" altLang="zh-CN" dirty="0" smtClean="0"/>
              <a:t>system.</a:t>
            </a:r>
            <a:endParaRPr lang="zh-CN" altLang="en-US" dirty="0" smtClean="0"/>
          </a:p>
          <a:p>
            <a:pPr lvl="1"/>
            <a:r>
              <a:rPr lang="en-US" altLang="zh-CN" dirty="0" smtClean="0"/>
              <a:t>For </a:t>
            </a:r>
            <a:r>
              <a:rPr lang="en-US" altLang="zh-CN" dirty="0"/>
              <a:t>TCP transfer, different chunks may get different bandwidth and </a:t>
            </a:r>
            <a:r>
              <a:rPr lang="en-US" altLang="zh-CN" dirty="0">
                <a:solidFill>
                  <a:srgbClr val="FF0000"/>
                </a:solidFill>
              </a:rPr>
              <a:t>the last finish chunk may finish </a:t>
            </a:r>
            <a:r>
              <a:rPr lang="en-US" altLang="zh-CN" dirty="0" smtClean="0">
                <a:solidFill>
                  <a:srgbClr val="FF0000"/>
                </a:solidFill>
              </a:rPr>
              <a:t>late</a:t>
            </a:r>
            <a:r>
              <a:rPr lang="en-US" altLang="zh-CN" dirty="0" smtClean="0"/>
              <a:t>.</a:t>
            </a:r>
            <a:endParaRPr lang="zh-CN" altLang="en-US" dirty="0" smtClean="0"/>
          </a:p>
          <a:p>
            <a:pPr marL="0" indent="0">
              <a:buNone/>
            </a:pPr>
            <a:r>
              <a:rPr lang="en-US" altLang="zh-CN" b="1" dirty="0" smtClean="0">
                <a:solidFill>
                  <a:srgbClr val="FF0000"/>
                </a:solidFill>
              </a:rPr>
              <a:t>Minimize</a:t>
            </a:r>
            <a:r>
              <a:rPr lang="zh-CN" altLang="en-US" b="1" dirty="0" smtClean="0">
                <a:solidFill>
                  <a:srgbClr val="FF0000"/>
                </a:solidFill>
              </a:rPr>
              <a:t> </a:t>
            </a:r>
            <a:r>
              <a:rPr lang="en-US" altLang="zh-CN" b="1" dirty="0" smtClean="0">
                <a:solidFill>
                  <a:srgbClr val="FF0000"/>
                </a:solidFill>
              </a:rPr>
              <a:t>average</a:t>
            </a:r>
            <a:r>
              <a:rPr lang="zh-CN" altLang="en-US" b="1" dirty="0" smtClean="0">
                <a:solidFill>
                  <a:srgbClr val="FF0000"/>
                </a:solidFill>
              </a:rPr>
              <a:t> </a:t>
            </a:r>
            <a:r>
              <a:rPr lang="en-US" altLang="zh-CN" b="1" dirty="0">
                <a:solidFill>
                  <a:srgbClr val="FF0000"/>
                </a:solidFill>
              </a:rPr>
              <a:t>F</a:t>
            </a:r>
            <a:r>
              <a:rPr lang="en-US" altLang="zh-CN" b="1" dirty="0" smtClean="0">
                <a:solidFill>
                  <a:srgbClr val="FF0000"/>
                </a:solidFill>
              </a:rPr>
              <a:t>ile</a:t>
            </a:r>
            <a:r>
              <a:rPr lang="zh-CN" altLang="en-US" b="1" dirty="0" smtClean="0">
                <a:solidFill>
                  <a:srgbClr val="FF0000"/>
                </a:solidFill>
              </a:rPr>
              <a:t> </a:t>
            </a:r>
            <a:r>
              <a:rPr lang="en-US" altLang="zh-CN" b="1" dirty="0">
                <a:solidFill>
                  <a:srgbClr val="FF0000"/>
                </a:solidFill>
              </a:rPr>
              <a:t>A</a:t>
            </a:r>
            <a:r>
              <a:rPr lang="en-US" altLang="zh-CN" b="1" dirty="0" smtClean="0">
                <a:solidFill>
                  <a:srgbClr val="FF0000"/>
                </a:solidFill>
              </a:rPr>
              <a:t>ccess</a:t>
            </a:r>
            <a:r>
              <a:rPr lang="zh-CN" altLang="en-US" b="1" dirty="0" smtClean="0">
                <a:solidFill>
                  <a:srgbClr val="FF0000"/>
                </a:solidFill>
              </a:rPr>
              <a:t> </a:t>
            </a:r>
            <a:r>
              <a:rPr lang="en-US" altLang="zh-CN" b="1" dirty="0">
                <a:solidFill>
                  <a:srgbClr val="FF0000"/>
                </a:solidFill>
              </a:rPr>
              <a:t>T</a:t>
            </a:r>
            <a:r>
              <a:rPr lang="en-US" altLang="zh-CN" b="1" dirty="0" smtClean="0">
                <a:solidFill>
                  <a:srgbClr val="FF0000"/>
                </a:solidFill>
              </a:rPr>
              <a:t>ime</a:t>
            </a:r>
            <a:r>
              <a:rPr lang="zh-CN" altLang="en-US" b="1" dirty="0" smtClean="0">
                <a:solidFill>
                  <a:srgbClr val="FF0000"/>
                </a:solidFill>
              </a:rPr>
              <a:t> </a:t>
            </a:r>
            <a:r>
              <a:rPr lang="en-US" altLang="zh-CN" b="1" dirty="0" smtClean="0">
                <a:solidFill>
                  <a:srgbClr val="FF0000"/>
                </a:solidFill>
              </a:rPr>
              <a:t>(FAT).</a:t>
            </a:r>
            <a:endParaRPr lang="zh-CN" altLang="en-US" b="1" dirty="0" smtClean="0">
              <a:solidFill>
                <a:srgbClr val="FF0000"/>
              </a:solidFill>
            </a:endParaRPr>
          </a:p>
          <a:p>
            <a:pPr marL="0" indent="0">
              <a:buNone/>
            </a:pPr>
            <a:r>
              <a:rPr lang="en-US" altLang="zh-CN" dirty="0" smtClean="0"/>
              <a:t>Joint</a:t>
            </a:r>
            <a:r>
              <a:rPr lang="zh-CN" altLang="en-US" dirty="0" smtClean="0"/>
              <a:t> </a:t>
            </a:r>
            <a:r>
              <a:rPr lang="en-US" altLang="zh-CN" dirty="0" smtClean="0"/>
              <a:t>source</a:t>
            </a:r>
            <a:r>
              <a:rPr lang="zh-CN" altLang="en-US" dirty="0" smtClean="0"/>
              <a:t> </a:t>
            </a:r>
            <a:r>
              <a:rPr lang="en-US" altLang="zh-CN" dirty="0" smtClean="0"/>
              <a:t>selection</a:t>
            </a:r>
            <a:r>
              <a:rPr lang="zh-CN" altLang="en-US" dirty="0" smtClean="0"/>
              <a:t> </a:t>
            </a:r>
            <a:r>
              <a:rPr lang="en-US" altLang="zh-CN" dirty="0" smtClean="0"/>
              <a:t>and</a:t>
            </a:r>
            <a:r>
              <a:rPr lang="zh-CN" altLang="en-US" dirty="0" smtClean="0"/>
              <a:t> </a:t>
            </a:r>
            <a:r>
              <a:rPr lang="en-US" altLang="zh-CN" dirty="0" smtClean="0"/>
              <a:t>chunk</a:t>
            </a:r>
            <a:r>
              <a:rPr lang="zh-CN" altLang="en-US" dirty="0" smtClean="0"/>
              <a:t> </a:t>
            </a:r>
            <a:r>
              <a:rPr lang="en-US" altLang="zh-CN" dirty="0" smtClean="0"/>
              <a:t>transfer</a:t>
            </a:r>
            <a:r>
              <a:rPr lang="zh-CN" altLang="en-US" dirty="0" smtClean="0"/>
              <a:t> </a:t>
            </a:r>
            <a:r>
              <a:rPr lang="en-US" altLang="zh-CN" dirty="0" smtClean="0"/>
              <a:t>together</a:t>
            </a:r>
            <a:r>
              <a:rPr lang="zh-CN" altLang="en-US" dirty="0" smtClean="0"/>
              <a:t> </a:t>
            </a:r>
            <a:r>
              <a:rPr lang="en-US" altLang="zh-CN" dirty="0" smtClean="0"/>
              <a:t>to</a:t>
            </a:r>
            <a:r>
              <a:rPr lang="zh-CN" altLang="en-US" dirty="0" smtClean="0"/>
              <a:t> </a:t>
            </a:r>
            <a:r>
              <a:rPr lang="en-US" altLang="zh-CN" dirty="0" smtClean="0"/>
              <a:t>optimize.</a:t>
            </a:r>
          </a:p>
          <a:p>
            <a:pPr lvl="1"/>
            <a:endParaRPr lang="zh-CN" altLang="en-US" dirty="0" smtClean="0"/>
          </a:p>
          <a:p>
            <a:endParaRPr lang="en-US" altLang="zh-CN" dirty="0" smtClean="0"/>
          </a:p>
          <a:p>
            <a:endParaRPr kumimoji="1" lang="zh-CN" altLang="en-US" dirty="0"/>
          </a:p>
        </p:txBody>
      </p:sp>
    </p:spTree>
    <p:extLst>
      <p:ext uri="{BB962C8B-B14F-4D97-AF65-F5344CB8AC3E}">
        <p14:creationId xmlns:p14="http://schemas.microsoft.com/office/powerpoint/2010/main" val="191030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b="1" dirty="0" smtClean="0"/>
              <a:t>Contributions</a:t>
            </a:r>
            <a:endParaRPr kumimoji="1" lang="zh-CN" altLang="en-US" b="1" dirty="0"/>
          </a:p>
        </p:txBody>
      </p:sp>
      <p:sp>
        <p:nvSpPr>
          <p:cNvPr id="3" name="内容占位符 2"/>
          <p:cNvSpPr>
            <a:spLocks noGrp="1"/>
          </p:cNvSpPr>
          <p:nvPr>
            <p:ph idx="1"/>
          </p:nvPr>
        </p:nvSpPr>
        <p:spPr/>
        <p:txBody>
          <a:bodyPr/>
          <a:lstStyle/>
          <a:p>
            <a:r>
              <a:rPr lang="en-US" altLang="zh-CN" dirty="0"/>
              <a:t>We are the </a:t>
            </a:r>
            <a:r>
              <a:rPr lang="en-US" altLang="zh-CN" b="1" dirty="0">
                <a:solidFill>
                  <a:srgbClr val="FF0000"/>
                </a:solidFill>
              </a:rPr>
              <a:t>first</a:t>
            </a:r>
            <a:r>
              <a:rPr lang="en-US" altLang="zh-CN" dirty="0">
                <a:solidFill>
                  <a:srgbClr val="FF0000"/>
                </a:solidFill>
              </a:rPr>
              <a:t> </a:t>
            </a:r>
            <a:r>
              <a:rPr lang="en-US" altLang="zh-CN" dirty="0"/>
              <a:t>to joint source selection and chunk transfer together to optimize in distributed erasure coding storage system </a:t>
            </a:r>
          </a:p>
          <a:p>
            <a:r>
              <a:rPr lang="en-US" altLang="zh-CN" dirty="0"/>
              <a:t>We formulate Idealized File Access Time Minimization (IFATM) problem, study its hardness, and derive a non- preemptive scheduling algorithm that </a:t>
            </a:r>
            <a:r>
              <a:rPr lang="en-US" altLang="zh-CN" b="1" dirty="0">
                <a:solidFill>
                  <a:srgbClr val="FF0000"/>
                </a:solidFill>
              </a:rPr>
              <a:t>is 2-approximate optimal</a:t>
            </a:r>
            <a:r>
              <a:rPr lang="en-US" altLang="zh-CN" dirty="0"/>
              <a:t>. </a:t>
            </a:r>
            <a:endParaRPr kumimoji="1" lang="zh-CN" altLang="en-US" dirty="0"/>
          </a:p>
          <a:p>
            <a:r>
              <a:rPr lang="en-US" altLang="zh-CN" dirty="0"/>
              <a:t>We further design D-Target, a </a:t>
            </a:r>
            <a:r>
              <a:rPr lang="en-US" altLang="zh-CN" b="1" dirty="0">
                <a:solidFill>
                  <a:srgbClr val="FF0000"/>
                </a:solidFill>
              </a:rPr>
              <a:t>scheduler</a:t>
            </a:r>
            <a:r>
              <a:rPr lang="en-US" altLang="zh-CN" dirty="0"/>
              <a:t> to select efficient sources and allocate bandwidth to chunks </a:t>
            </a:r>
          </a:p>
          <a:p>
            <a:r>
              <a:rPr lang="en-US" altLang="zh-CN" dirty="0"/>
              <a:t>Trace-driven simulation shows that D-Target performs </a:t>
            </a:r>
            <a:r>
              <a:rPr lang="en-US" altLang="zh-CN" dirty="0" smtClean="0"/>
              <a:t>2.5</a:t>
            </a:r>
            <a:r>
              <a:rPr lang="en-US" altLang="zh-CN" dirty="0" smtClean="0"/>
              <a:t>, 1.7, 1.8, 3.6</a:t>
            </a:r>
            <a:r>
              <a:rPr lang="zh-CN" altLang="en-US" dirty="0"/>
              <a:t> </a:t>
            </a:r>
            <a:r>
              <a:rPr lang="en-US" altLang="zh-CN" b="1" dirty="0" smtClean="0">
                <a:solidFill>
                  <a:srgbClr val="FF0000"/>
                </a:solidFill>
              </a:rPr>
              <a:t>better </a:t>
            </a:r>
            <a:r>
              <a:rPr lang="en-US" altLang="zh-CN" b="1" dirty="0">
                <a:solidFill>
                  <a:srgbClr val="FF0000"/>
                </a:solidFill>
              </a:rPr>
              <a:t>than </a:t>
            </a:r>
            <a:r>
              <a:rPr lang="en-US" altLang="zh-CN" dirty="0"/>
              <a:t>TCP, </a:t>
            </a:r>
            <a:r>
              <a:rPr lang="en-US" altLang="zh-CN" dirty="0" err="1"/>
              <a:t>Barrat</a:t>
            </a:r>
            <a:r>
              <a:rPr lang="en-US" altLang="zh-CN" dirty="0"/>
              <a:t> </a:t>
            </a:r>
            <a:r>
              <a:rPr lang="en-US" altLang="zh-CN" dirty="0" smtClean="0"/>
              <a:t>, </a:t>
            </a:r>
            <a:r>
              <a:rPr lang="en-US" altLang="zh-CN" dirty="0" err="1"/>
              <a:t>Aalo</a:t>
            </a:r>
            <a:r>
              <a:rPr lang="en-US" altLang="zh-CN" dirty="0"/>
              <a:t> </a:t>
            </a:r>
            <a:r>
              <a:rPr lang="en-US" altLang="zh-CN" dirty="0" smtClean="0"/>
              <a:t>, </a:t>
            </a:r>
            <a:r>
              <a:rPr lang="en-US" altLang="zh-CN" dirty="0" err="1"/>
              <a:t>pFabric</a:t>
            </a:r>
            <a:r>
              <a:rPr lang="en-US" altLang="zh-CN" dirty="0"/>
              <a:t> </a:t>
            </a:r>
            <a:r>
              <a:rPr lang="en-US" altLang="zh-CN" dirty="0" smtClean="0"/>
              <a:t> respectively</a:t>
            </a:r>
            <a:r>
              <a:rPr lang="en-US" altLang="zh-CN" dirty="0"/>
              <a:t>.</a:t>
            </a:r>
          </a:p>
          <a:p>
            <a:endParaRPr lang="zh-CN" altLang="en-US" dirty="0" smtClean="0"/>
          </a:p>
        </p:txBody>
      </p:sp>
    </p:spTree>
    <p:extLst>
      <p:ext uri="{BB962C8B-B14F-4D97-AF65-F5344CB8AC3E}">
        <p14:creationId xmlns:p14="http://schemas.microsoft.com/office/powerpoint/2010/main" val="40306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checkerboard(across)">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b="1" dirty="0" smtClean="0"/>
              <a:t>Motivation</a:t>
            </a:r>
            <a:endParaRPr kumimoji="1" lang="zh-CN" altLang="en-US" b="1" dirty="0"/>
          </a:p>
        </p:txBody>
      </p:sp>
      <p:sp>
        <p:nvSpPr>
          <p:cNvPr id="3" name="内容占位符 2"/>
          <p:cNvSpPr>
            <a:spLocks noGrp="1"/>
          </p:cNvSpPr>
          <p:nvPr>
            <p:ph idx="1"/>
          </p:nvPr>
        </p:nvSpPr>
        <p:spPr>
          <a:xfrm>
            <a:off x="5476506" y="1859640"/>
            <a:ext cx="6410693" cy="4378257"/>
          </a:xfrm>
        </p:spPr>
        <p:txBody>
          <a:bodyPr>
            <a:normAutofit fontScale="92500" lnSpcReduction="10000"/>
          </a:bodyPr>
          <a:lstStyle/>
          <a:p>
            <a:r>
              <a:rPr kumimoji="1" lang="en-US" altLang="zh-CN" dirty="0" smtClean="0"/>
              <a:t>R</a:t>
            </a:r>
            <a:r>
              <a:rPr kumimoji="1" lang="en-US" altLang="zh-CN" baseline="-25000" dirty="0" smtClean="0"/>
              <a:t>A</a:t>
            </a:r>
            <a:r>
              <a:rPr kumimoji="1" lang="zh-CN" altLang="en-US" baseline="-25000" dirty="0" smtClean="0"/>
              <a:t> </a:t>
            </a:r>
            <a:r>
              <a:rPr kumimoji="1" lang="en-US" altLang="zh-CN" dirty="0" smtClean="0"/>
              <a:t>and</a:t>
            </a:r>
            <a:r>
              <a:rPr kumimoji="1" lang="zh-CN" altLang="en-US" dirty="0" smtClean="0"/>
              <a:t> </a:t>
            </a:r>
            <a:r>
              <a:rPr kumimoji="1" lang="en-US" altLang="zh-CN" dirty="0" smtClean="0"/>
              <a:t>R</a:t>
            </a:r>
            <a:r>
              <a:rPr kumimoji="1" lang="en-US" altLang="zh-CN" baseline="-25000" dirty="0" smtClean="0"/>
              <a:t>B</a:t>
            </a:r>
            <a:r>
              <a:rPr kumimoji="1" lang="zh-CN" altLang="en-US" dirty="0" smtClean="0"/>
              <a:t> </a:t>
            </a:r>
            <a:r>
              <a:rPr kumimoji="1" lang="en-US" altLang="zh-CN" dirty="0" smtClean="0"/>
              <a:t>arrive</a:t>
            </a:r>
            <a:r>
              <a:rPr kumimoji="1" lang="zh-CN" altLang="en-US" dirty="0" smtClean="0"/>
              <a:t> </a:t>
            </a:r>
            <a:r>
              <a:rPr kumimoji="1" lang="en-US" altLang="zh-CN" dirty="0" smtClean="0"/>
              <a:t>at</a:t>
            </a:r>
            <a:r>
              <a:rPr kumimoji="1" lang="zh-CN" altLang="en-US" dirty="0" smtClean="0"/>
              <a:t> </a:t>
            </a:r>
            <a:r>
              <a:rPr kumimoji="1" lang="en-US" altLang="zh-CN" dirty="0" smtClean="0"/>
              <a:t>t</a:t>
            </a:r>
            <a:r>
              <a:rPr kumimoji="1" lang="zh-CN" altLang="en-US" dirty="0" smtClean="0"/>
              <a:t> </a:t>
            </a:r>
            <a:r>
              <a:rPr kumimoji="1" lang="en-US" altLang="zh-CN" dirty="0" smtClean="0"/>
              <a:t>=</a:t>
            </a:r>
            <a:r>
              <a:rPr kumimoji="1" lang="zh-CN" altLang="en-US" dirty="0" smtClean="0"/>
              <a:t> </a:t>
            </a:r>
            <a:r>
              <a:rPr kumimoji="1" lang="en-US" altLang="zh-CN" dirty="0" smtClean="0"/>
              <a:t>0 </a:t>
            </a:r>
            <a:r>
              <a:rPr kumimoji="1" lang="en-US" altLang="zh-CN" dirty="0"/>
              <a:t>.</a:t>
            </a:r>
            <a:r>
              <a:rPr kumimoji="1" lang="en-US" altLang="zh-CN" dirty="0" smtClean="0"/>
              <a:t>If</a:t>
            </a:r>
            <a:r>
              <a:rPr kumimoji="1" lang="zh-CN" altLang="en-US" dirty="0" smtClean="0"/>
              <a:t> </a:t>
            </a:r>
            <a:r>
              <a:rPr kumimoji="1" lang="en-US" altLang="zh-CN" dirty="0"/>
              <a:t>A</a:t>
            </a:r>
            <a:r>
              <a:rPr kumimoji="1" lang="zh-CN" altLang="en-US" dirty="0"/>
              <a:t> </a:t>
            </a:r>
            <a:r>
              <a:rPr kumimoji="1" lang="en-US" altLang="zh-CN" dirty="0"/>
              <a:t>chooses</a:t>
            </a:r>
            <a:r>
              <a:rPr kumimoji="1" lang="zh-CN" altLang="en-US" dirty="0"/>
              <a:t> </a:t>
            </a:r>
            <a:r>
              <a:rPr kumimoji="1" lang="en-US" altLang="zh-CN" dirty="0"/>
              <a:t>(S1,S2)</a:t>
            </a:r>
            <a:r>
              <a:rPr kumimoji="1" lang="zh-CN" altLang="en-US" dirty="0"/>
              <a:t> </a:t>
            </a:r>
            <a:r>
              <a:rPr kumimoji="1" lang="en-US" altLang="zh-CN" dirty="0"/>
              <a:t>and</a:t>
            </a:r>
            <a:r>
              <a:rPr kumimoji="1" lang="zh-CN" altLang="en-US" dirty="0"/>
              <a:t> </a:t>
            </a:r>
            <a:r>
              <a:rPr kumimoji="1" lang="en-US" altLang="zh-CN" dirty="0"/>
              <a:t>B</a:t>
            </a:r>
            <a:r>
              <a:rPr kumimoji="1" lang="zh-CN" altLang="en-US" dirty="0"/>
              <a:t> </a:t>
            </a:r>
            <a:r>
              <a:rPr kumimoji="1" lang="en-US" altLang="zh-CN" dirty="0"/>
              <a:t>chooses</a:t>
            </a:r>
            <a:r>
              <a:rPr kumimoji="1" lang="zh-CN" altLang="en-US" dirty="0"/>
              <a:t> </a:t>
            </a:r>
            <a:r>
              <a:rPr kumimoji="1" lang="en-US" altLang="zh-CN" dirty="0"/>
              <a:t>(S3,S4),</a:t>
            </a:r>
            <a:r>
              <a:rPr kumimoji="1" lang="zh-CN" altLang="en-US" dirty="0"/>
              <a:t> </a:t>
            </a:r>
            <a:r>
              <a:rPr kumimoji="1" lang="en-US" altLang="zh-CN" dirty="0"/>
              <a:t>AFAT</a:t>
            </a:r>
            <a:r>
              <a:rPr kumimoji="1" lang="zh-CN" altLang="en-US" dirty="0"/>
              <a:t> </a:t>
            </a:r>
            <a:r>
              <a:rPr kumimoji="1" lang="en-US" altLang="zh-CN" dirty="0"/>
              <a:t>is</a:t>
            </a:r>
            <a:r>
              <a:rPr kumimoji="1" lang="zh-CN" altLang="en-US" dirty="0"/>
              <a:t> </a:t>
            </a:r>
            <a:r>
              <a:rPr kumimoji="1" lang="en-US" altLang="zh-CN" dirty="0"/>
              <a:t>1.</a:t>
            </a:r>
            <a:endParaRPr kumimoji="1" lang="zh-CN" altLang="en-US" dirty="0"/>
          </a:p>
          <a:p>
            <a:r>
              <a:rPr kumimoji="1" lang="en-US" altLang="zh-CN" dirty="0" smtClean="0"/>
              <a:t>Two</a:t>
            </a:r>
            <a:r>
              <a:rPr kumimoji="1" lang="zh-CN" altLang="en-US" dirty="0" smtClean="0"/>
              <a:t> </a:t>
            </a:r>
            <a:r>
              <a:rPr kumimoji="1" lang="en-US" altLang="zh-CN" dirty="0" smtClean="0"/>
              <a:t>requests</a:t>
            </a:r>
            <a:r>
              <a:rPr kumimoji="1" lang="zh-CN" altLang="en-US" dirty="0" smtClean="0"/>
              <a:t> </a:t>
            </a:r>
            <a:r>
              <a:rPr kumimoji="1" lang="en-US" altLang="zh-CN" dirty="0" smtClean="0"/>
              <a:t>arrive</a:t>
            </a:r>
            <a:r>
              <a:rPr kumimoji="1" lang="zh-CN" altLang="en-US" dirty="0" smtClean="0"/>
              <a:t> </a:t>
            </a:r>
            <a:r>
              <a:rPr kumimoji="1" lang="en-US" altLang="zh-CN" dirty="0" smtClean="0"/>
              <a:t>at</a:t>
            </a:r>
            <a:r>
              <a:rPr kumimoji="1" lang="zh-CN" altLang="en-US" dirty="0" smtClean="0"/>
              <a:t> </a:t>
            </a:r>
            <a:r>
              <a:rPr kumimoji="1" lang="en-US" altLang="zh-CN" dirty="0" smtClean="0"/>
              <a:t>t</a:t>
            </a:r>
            <a:r>
              <a:rPr kumimoji="1" lang="zh-CN" altLang="en-US" dirty="0" smtClean="0"/>
              <a:t> </a:t>
            </a:r>
            <a:r>
              <a:rPr kumimoji="1" lang="en-US" altLang="zh-CN" dirty="0" smtClean="0"/>
              <a:t>=</a:t>
            </a:r>
            <a:r>
              <a:rPr kumimoji="1" lang="zh-CN" altLang="en-US" dirty="0" smtClean="0"/>
              <a:t> </a:t>
            </a:r>
            <a:r>
              <a:rPr kumimoji="1" lang="en-US" altLang="zh-CN" dirty="0" smtClean="0"/>
              <a:t>0 .If</a:t>
            </a:r>
            <a:r>
              <a:rPr kumimoji="1" lang="zh-CN" altLang="en-US" dirty="0" smtClean="0"/>
              <a:t> </a:t>
            </a:r>
            <a:r>
              <a:rPr kumimoji="1" lang="en-US" altLang="zh-CN" dirty="0" smtClean="0"/>
              <a:t>A</a:t>
            </a:r>
            <a:r>
              <a:rPr kumimoji="1" lang="zh-CN" altLang="en-US" dirty="0" smtClean="0"/>
              <a:t> </a:t>
            </a:r>
            <a:r>
              <a:rPr kumimoji="1" lang="en-US" altLang="zh-CN" dirty="0" smtClean="0"/>
              <a:t>chooses</a:t>
            </a:r>
            <a:r>
              <a:rPr kumimoji="1" lang="zh-CN" altLang="en-US" dirty="0" smtClean="0"/>
              <a:t> </a:t>
            </a:r>
            <a:r>
              <a:rPr kumimoji="1" lang="en-US" altLang="zh-CN" dirty="0" smtClean="0"/>
              <a:t>(S2,S3)</a:t>
            </a:r>
            <a:r>
              <a:rPr kumimoji="1" lang="zh-CN" altLang="en-US" dirty="0" smtClean="0"/>
              <a:t> </a:t>
            </a:r>
            <a:r>
              <a:rPr kumimoji="1" lang="en-US" altLang="zh-CN" dirty="0" smtClean="0"/>
              <a:t>and</a:t>
            </a:r>
            <a:r>
              <a:rPr kumimoji="1" lang="zh-CN" altLang="en-US" dirty="0" smtClean="0"/>
              <a:t> </a:t>
            </a:r>
            <a:r>
              <a:rPr kumimoji="1" lang="en-US" altLang="zh-CN" dirty="0" smtClean="0"/>
              <a:t>B</a:t>
            </a:r>
            <a:r>
              <a:rPr kumimoji="1" lang="zh-CN" altLang="en-US" dirty="0" smtClean="0"/>
              <a:t> </a:t>
            </a:r>
            <a:r>
              <a:rPr kumimoji="1" lang="en-US" altLang="zh-CN" dirty="0" smtClean="0"/>
              <a:t>chooses</a:t>
            </a:r>
            <a:r>
              <a:rPr kumimoji="1" lang="zh-CN" altLang="en-US" dirty="0" smtClean="0"/>
              <a:t> </a:t>
            </a:r>
            <a:r>
              <a:rPr kumimoji="1" lang="en-US" altLang="zh-CN" dirty="0" smtClean="0"/>
              <a:t>(S3,S4),</a:t>
            </a:r>
            <a:r>
              <a:rPr kumimoji="1" lang="zh-CN" altLang="en-US" dirty="0" smtClean="0"/>
              <a:t> </a:t>
            </a:r>
            <a:r>
              <a:rPr kumimoji="1" lang="en-US" altLang="zh-CN" dirty="0" smtClean="0"/>
              <a:t>AFAT</a:t>
            </a:r>
            <a:r>
              <a:rPr kumimoji="1" lang="zh-CN" altLang="en-US" dirty="0" smtClean="0"/>
              <a:t> </a:t>
            </a:r>
            <a:r>
              <a:rPr kumimoji="1" lang="en-US" altLang="zh-CN" dirty="0" smtClean="0"/>
              <a:t>is</a:t>
            </a:r>
            <a:r>
              <a:rPr kumimoji="1" lang="zh-CN" altLang="en-US" dirty="0" smtClean="0"/>
              <a:t> </a:t>
            </a:r>
            <a:r>
              <a:rPr kumimoji="1" lang="en-US" altLang="zh-CN" dirty="0" smtClean="0"/>
              <a:t>2.</a:t>
            </a:r>
            <a:endParaRPr kumimoji="1" lang="zh-CN" altLang="en-US" dirty="0" smtClean="0"/>
          </a:p>
          <a:p>
            <a:r>
              <a:rPr kumimoji="1" lang="en-US" altLang="zh-CN" dirty="0" smtClean="0"/>
              <a:t>R</a:t>
            </a:r>
            <a:r>
              <a:rPr kumimoji="1" lang="en-US" altLang="zh-CN" baseline="-25000" dirty="0" smtClean="0"/>
              <a:t>A1</a:t>
            </a:r>
            <a:r>
              <a:rPr kumimoji="1" lang="zh-CN" altLang="en-US" dirty="0" smtClean="0"/>
              <a:t> </a:t>
            </a:r>
            <a:r>
              <a:rPr kumimoji="1" lang="en-US" altLang="zh-CN" dirty="0" smtClean="0"/>
              <a:t>arrives</a:t>
            </a:r>
            <a:r>
              <a:rPr kumimoji="1" lang="zh-CN" altLang="en-US" dirty="0" smtClean="0"/>
              <a:t> </a:t>
            </a:r>
            <a:r>
              <a:rPr kumimoji="1" lang="en-US" altLang="zh-CN" dirty="0" smtClean="0"/>
              <a:t>at</a:t>
            </a:r>
            <a:r>
              <a:rPr kumimoji="1" lang="zh-CN" altLang="en-US" dirty="0" smtClean="0"/>
              <a:t> </a:t>
            </a:r>
            <a:r>
              <a:rPr kumimoji="1" lang="en-US" altLang="zh-CN" dirty="0" smtClean="0"/>
              <a:t>t=0,R</a:t>
            </a:r>
            <a:r>
              <a:rPr kumimoji="1" lang="en-US" altLang="zh-CN" baseline="-25000" dirty="0" smtClean="0"/>
              <a:t>A2</a:t>
            </a:r>
            <a:r>
              <a:rPr kumimoji="1" lang="zh-CN" altLang="en-US" dirty="0" smtClean="0"/>
              <a:t> </a:t>
            </a:r>
            <a:r>
              <a:rPr kumimoji="1" lang="en-US" altLang="zh-CN" dirty="0" smtClean="0"/>
              <a:t>arrives</a:t>
            </a:r>
            <a:r>
              <a:rPr kumimoji="1" lang="zh-CN" altLang="en-US" dirty="0" smtClean="0"/>
              <a:t> </a:t>
            </a:r>
            <a:r>
              <a:rPr kumimoji="1" lang="en-US" altLang="zh-CN" dirty="0" smtClean="0"/>
              <a:t>at</a:t>
            </a:r>
            <a:r>
              <a:rPr kumimoji="1" lang="zh-CN" altLang="en-US" dirty="0" smtClean="0"/>
              <a:t> </a:t>
            </a:r>
            <a:r>
              <a:rPr kumimoji="1" lang="en-US" altLang="zh-CN" dirty="0" smtClean="0"/>
              <a:t>t=0.1.</a:t>
            </a:r>
            <a:r>
              <a:rPr kumimoji="1" lang="zh-CN" altLang="en-US" dirty="0" smtClean="0"/>
              <a:t> </a:t>
            </a:r>
            <a:r>
              <a:rPr kumimoji="1" lang="en-US" altLang="zh-CN" dirty="0" smtClean="0"/>
              <a:t>R</a:t>
            </a:r>
            <a:r>
              <a:rPr kumimoji="1" lang="en-US" altLang="zh-CN" baseline="-25000" dirty="0" smtClean="0"/>
              <a:t>A1</a:t>
            </a:r>
            <a:r>
              <a:rPr kumimoji="1" lang="zh-CN" altLang="en-US" dirty="0"/>
              <a:t> </a:t>
            </a:r>
            <a:r>
              <a:rPr kumimoji="1" lang="en-US" altLang="zh-CN" dirty="0" smtClean="0"/>
              <a:t>chooses</a:t>
            </a:r>
            <a:r>
              <a:rPr kumimoji="1" lang="zh-CN" altLang="en-US" dirty="0" smtClean="0"/>
              <a:t> </a:t>
            </a:r>
            <a:r>
              <a:rPr kumimoji="1" lang="en-US" altLang="zh-CN" dirty="0" smtClean="0"/>
              <a:t>(S1,S2),</a:t>
            </a:r>
            <a:r>
              <a:rPr kumimoji="1" lang="zh-CN" altLang="en-US" dirty="0" smtClean="0"/>
              <a:t> </a:t>
            </a:r>
            <a:r>
              <a:rPr kumimoji="1" lang="en-US" altLang="zh-CN" dirty="0" smtClean="0"/>
              <a:t>R</a:t>
            </a:r>
            <a:r>
              <a:rPr kumimoji="1" lang="en-US" altLang="zh-CN" baseline="-25000" dirty="0" smtClean="0"/>
              <a:t>A2</a:t>
            </a:r>
            <a:r>
              <a:rPr kumimoji="1" lang="zh-CN" altLang="en-US" dirty="0" smtClean="0"/>
              <a:t>  </a:t>
            </a:r>
            <a:r>
              <a:rPr kumimoji="1" lang="en-US" altLang="zh-CN" dirty="0" smtClean="0"/>
              <a:t>chooses</a:t>
            </a:r>
            <a:r>
              <a:rPr kumimoji="1" lang="zh-CN" altLang="en-US" dirty="0" smtClean="0"/>
              <a:t> </a:t>
            </a:r>
            <a:r>
              <a:rPr kumimoji="1" lang="en-US" altLang="zh-CN" dirty="0" smtClean="0"/>
              <a:t>(S2,S3).</a:t>
            </a:r>
            <a:r>
              <a:rPr kumimoji="1" lang="zh-CN" altLang="en-US" dirty="0" smtClean="0"/>
              <a:t> </a:t>
            </a:r>
            <a:r>
              <a:rPr kumimoji="1" lang="en-US" altLang="zh-CN" dirty="0" smtClean="0"/>
              <a:t>If</a:t>
            </a:r>
            <a:r>
              <a:rPr kumimoji="1" lang="zh-CN" altLang="en-US" dirty="0" smtClean="0"/>
              <a:t> </a:t>
            </a:r>
            <a:r>
              <a:rPr kumimoji="1" lang="en-US" altLang="zh-CN" dirty="0" smtClean="0"/>
              <a:t>random</a:t>
            </a:r>
            <a:r>
              <a:rPr kumimoji="1" lang="zh-CN" altLang="en-US" dirty="0" smtClean="0"/>
              <a:t> </a:t>
            </a:r>
            <a:r>
              <a:rPr kumimoji="1" lang="en-US" altLang="zh-CN" dirty="0" smtClean="0"/>
              <a:t>selection.</a:t>
            </a:r>
            <a:r>
              <a:rPr kumimoji="1" lang="zh-CN" altLang="en-US" dirty="0" smtClean="0"/>
              <a:t> </a:t>
            </a:r>
            <a:r>
              <a:rPr kumimoji="1" lang="en-US" altLang="zh-CN" dirty="0" smtClean="0"/>
              <a:t>For</a:t>
            </a:r>
            <a:r>
              <a:rPr kumimoji="1" lang="zh-CN" altLang="en-US" dirty="0"/>
              <a:t> </a:t>
            </a:r>
            <a:r>
              <a:rPr kumimoji="1" lang="en-US" altLang="zh-CN" dirty="0" smtClean="0"/>
              <a:t>TCP,</a:t>
            </a:r>
            <a:r>
              <a:rPr kumimoji="1" lang="zh-CN" altLang="en-US" dirty="0" smtClean="0"/>
              <a:t> </a:t>
            </a:r>
            <a:r>
              <a:rPr kumimoji="1" lang="en-US" altLang="zh-CN" dirty="0" smtClean="0"/>
              <a:t>FAT1=1.9.</a:t>
            </a:r>
            <a:r>
              <a:rPr kumimoji="1" lang="zh-CN" altLang="en-US" dirty="0" smtClean="0"/>
              <a:t> </a:t>
            </a:r>
            <a:r>
              <a:rPr kumimoji="1" lang="en-US" altLang="zh-CN" dirty="0" smtClean="0"/>
              <a:t>FAT2=2</a:t>
            </a:r>
            <a:r>
              <a:rPr kumimoji="1" lang="zh-CN" altLang="en-US" dirty="0" smtClean="0"/>
              <a:t>， </a:t>
            </a:r>
            <a:r>
              <a:rPr kumimoji="1" lang="en-US" altLang="zh-CN" dirty="0" smtClean="0"/>
              <a:t>AFAT=1.95.</a:t>
            </a:r>
            <a:endParaRPr kumimoji="1" lang="zh-CN" altLang="en-US" dirty="0" smtClean="0"/>
          </a:p>
          <a:p>
            <a:r>
              <a:rPr kumimoji="1" lang="en-US" altLang="zh-CN" dirty="0" smtClean="0"/>
              <a:t>R</a:t>
            </a:r>
            <a:r>
              <a:rPr kumimoji="1" lang="en-US" altLang="zh-CN" baseline="-25000" dirty="0" smtClean="0"/>
              <a:t>A1</a:t>
            </a:r>
            <a:r>
              <a:rPr kumimoji="1" lang="zh-CN" altLang="en-US" dirty="0" smtClean="0"/>
              <a:t> </a:t>
            </a:r>
            <a:r>
              <a:rPr kumimoji="1" lang="en-US" altLang="zh-CN" dirty="0" smtClean="0"/>
              <a:t>arrives</a:t>
            </a:r>
            <a:r>
              <a:rPr kumimoji="1" lang="zh-CN" altLang="en-US" dirty="0" smtClean="0"/>
              <a:t> </a:t>
            </a:r>
            <a:r>
              <a:rPr kumimoji="1" lang="en-US" altLang="zh-CN" dirty="0" smtClean="0"/>
              <a:t>at</a:t>
            </a:r>
            <a:r>
              <a:rPr kumimoji="1" lang="zh-CN" altLang="en-US" dirty="0" smtClean="0"/>
              <a:t> </a:t>
            </a:r>
            <a:r>
              <a:rPr kumimoji="1" lang="en-US" altLang="zh-CN" dirty="0" smtClean="0"/>
              <a:t>t=0,R</a:t>
            </a:r>
            <a:r>
              <a:rPr kumimoji="1" lang="en-US" altLang="zh-CN" baseline="-25000" dirty="0" smtClean="0"/>
              <a:t>A2</a:t>
            </a:r>
            <a:r>
              <a:rPr kumimoji="1" lang="zh-CN" altLang="en-US" dirty="0" smtClean="0"/>
              <a:t> </a:t>
            </a:r>
            <a:r>
              <a:rPr kumimoji="1" lang="en-US" altLang="zh-CN" dirty="0" smtClean="0"/>
              <a:t>arrives</a:t>
            </a:r>
            <a:r>
              <a:rPr kumimoji="1" lang="zh-CN" altLang="en-US" dirty="0" smtClean="0"/>
              <a:t> </a:t>
            </a:r>
            <a:r>
              <a:rPr kumimoji="1" lang="en-US" altLang="zh-CN" dirty="0" smtClean="0"/>
              <a:t>at</a:t>
            </a:r>
            <a:r>
              <a:rPr kumimoji="1" lang="zh-CN" altLang="en-US" dirty="0" smtClean="0"/>
              <a:t> </a:t>
            </a:r>
            <a:r>
              <a:rPr kumimoji="1" lang="en-US" altLang="zh-CN" dirty="0" smtClean="0"/>
              <a:t>t=0.1.</a:t>
            </a:r>
            <a:r>
              <a:rPr kumimoji="1" lang="zh-CN" altLang="en-US" dirty="0" smtClean="0"/>
              <a:t> </a:t>
            </a:r>
            <a:r>
              <a:rPr kumimoji="1" lang="en-US" altLang="zh-CN" dirty="0" smtClean="0"/>
              <a:t>R</a:t>
            </a:r>
            <a:r>
              <a:rPr kumimoji="1" lang="en-US" altLang="zh-CN" baseline="-25000" dirty="0" smtClean="0"/>
              <a:t>A1</a:t>
            </a:r>
            <a:r>
              <a:rPr kumimoji="1" lang="zh-CN" altLang="en-US" dirty="0" smtClean="0"/>
              <a:t> </a:t>
            </a:r>
            <a:r>
              <a:rPr kumimoji="1" lang="en-US" altLang="zh-CN" dirty="0" smtClean="0"/>
              <a:t>chooses</a:t>
            </a:r>
            <a:r>
              <a:rPr kumimoji="1" lang="zh-CN" altLang="en-US" dirty="0" smtClean="0"/>
              <a:t> </a:t>
            </a:r>
            <a:r>
              <a:rPr kumimoji="1" lang="en-US" altLang="zh-CN" dirty="0" smtClean="0"/>
              <a:t>(S1,S2),</a:t>
            </a:r>
            <a:r>
              <a:rPr kumimoji="1" lang="zh-CN" altLang="en-US" dirty="0" smtClean="0"/>
              <a:t> </a:t>
            </a:r>
            <a:r>
              <a:rPr kumimoji="1" lang="en-US" altLang="zh-CN" dirty="0" smtClean="0"/>
              <a:t>R</a:t>
            </a:r>
            <a:r>
              <a:rPr kumimoji="1" lang="en-US" altLang="zh-CN" baseline="-25000" dirty="0" smtClean="0"/>
              <a:t>A2</a:t>
            </a:r>
            <a:r>
              <a:rPr kumimoji="1" lang="zh-CN" altLang="en-US" dirty="0" smtClean="0"/>
              <a:t>  </a:t>
            </a:r>
            <a:r>
              <a:rPr kumimoji="1" lang="en-US" altLang="zh-CN" dirty="0" smtClean="0"/>
              <a:t>chooses</a:t>
            </a:r>
            <a:r>
              <a:rPr kumimoji="1" lang="zh-CN" altLang="en-US" dirty="0" smtClean="0"/>
              <a:t> </a:t>
            </a:r>
            <a:r>
              <a:rPr kumimoji="1" lang="en-US" altLang="zh-CN" dirty="0" smtClean="0"/>
              <a:t>(S2,S3).</a:t>
            </a:r>
            <a:r>
              <a:rPr kumimoji="1" lang="zh-CN" altLang="en-US" dirty="0" smtClean="0"/>
              <a:t> </a:t>
            </a:r>
            <a:r>
              <a:rPr kumimoji="1" lang="en-US" altLang="zh-CN" dirty="0" smtClean="0"/>
              <a:t>If</a:t>
            </a:r>
            <a:r>
              <a:rPr kumimoji="1" lang="zh-CN" altLang="en-US" dirty="0" smtClean="0"/>
              <a:t> </a:t>
            </a:r>
            <a:r>
              <a:rPr kumimoji="1" lang="en-US" altLang="zh-CN" dirty="0" smtClean="0"/>
              <a:t>random</a:t>
            </a:r>
            <a:r>
              <a:rPr kumimoji="1" lang="zh-CN" altLang="en-US" dirty="0" smtClean="0"/>
              <a:t> </a:t>
            </a:r>
            <a:r>
              <a:rPr kumimoji="1" lang="en-US" altLang="zh-CN" dirty="0" smtClean="0"/>
              <a:t>selection.</a:t>
            </a:r>
            <a:r>
              <a:rPr kumimoji="1" lang="zh-CN" altLang="en-US" dirty="0" smtClean="0"/>
              <a:t> </a:t>
            </a:r>
            <a:r>
              <a:rPr kumimoji="1" lang="en-US" altLang="zh-CN" dirty="0" smtClean="0"/>
              <a:t>If</a:t>
            </a:r>
            <a:r>
              <a:rPr kumimoji="1" lang="zh-CN" altLang="en-US" dirty="0" smtClean="0"/>
              <a:t> </a:t>
            </a:r>
            <a:r>
              <a:rPr kumimoji="1" lang="en-US" altLang="zh-CN" dirty="0" smtClean="0"/>
              <a:t>A1</a:t>
            </a:r>
            <a:r>
              <a:rPr kumimoji="1" lang="zh-CN" altLang="en-US" dirty="0" smtClean="0"/>
              <a:t> </a:t>
            </a:r>
            <a:r>
              <a:rPr kumimoji="1" lang="en-US" altLang="zh-CN" dirty="0" smtClean="0"/>
              <a:t>has</a:t>
            </a:r>
            <a:r>
              <a:rPr kumimoji="1" lang="zh-CN" altLang="en-US" dirty="0" smtClean="0"/>
              <a:t> </a:t>
            </a:r>
            <a:r>
              <a:rPr kumimoji="1" lang="en-US" altLang="zh-CN" dirty="0" smtClean="0"/>
              <a:t>higher</a:t>
            </a:r>
            <a:r>
              <a:rPr kumimoji="1" lang="zh-CN" altLang="en-US" dirty="0" smtClean="0"/>
              <a:t> </a:t>
            </a:r>
            <a:r>
              <a:rPr kumimoji="1" lang="en-US" altLang="zh-CN" dirty="0" smtClean="0"/>
              <a:t>priority,</a:t>
            </a:r>
            <a:r>
              <a:rPr kumimoji="1" lang="zh-CN" altLang="en-US" dirty="0" smtClean="0"/>
              <a:t> </a:t>
            </a:r>
            <a:r>
              <a:rPr kumimoji="1" lang="en-US" altLang="zh-CN" dirty="0" smtClean="0"/>
              <a:t>FAT1</a:t>
            </a:r>
            <a:r>
              <a:rPr kumimoji="1" lang="zh-CN" altLang="en-US" dirty="0" smtClean="0"/>
              <a:t> </a:t>
            </a:r>
            <a:r>
              <a:rPr kumimoji="1" lang="en-US" altLang="zh-CN" dirty="0" smtClean="0"/>
              <a:t>=</a:t>
            </a:r>
            <a:r>
              <a:rPr kumimoji="1" lang="zh-CN" altLang="en-US" dirty="0" smtClean="0"/>
              <a:t> </a:t>
            </a:r>
            <a:r>
              <a:rPr kumimoji="1" lang="en-US" altLang="zh-CN" dirty="0" smtClean="0"/>
              <a:t>1,</a:t>
            </a:r>
            <a:r>
              <a:rPr kumimoji="1" lang="zh-CN" altLang="en-US" dirty="0" smtClean="0"/>
              <a:t> </a:t>
            </a:r>
            <a:r>
              <a:rPr kumimoji="1" lang="en-US" altLang="zh-CN" dirty="0" smtClean="0"/>
              <a:t>FAT2</a:t>
            </a:r>
            <a:r>
              <a:rPr kumimoji="1" lang="zh-CN" altLang="en-US" dirty="0" smtClean="0"/>
              <a:t> </a:t>
            </a:r>
            <a:r>
              <a:rPr kumimoji="1" lang="en-US" altLang="zh-CN" dirty="0" smtClean="0"/>
              <a:t>=</a:t>
            </a:r>
            <a:r>
              <a:rPr kumimoji="1" lang="zh-CN" altLang="en-US" dirty="0" smtClean="0"/>
              <a:t> </a:t>
            </a:r>
            <a:r>
              <a:rPr kumimoji="1" lang="en-US" altLang="zh-CN" dirty="0" smtClean="0"/>
              <a:t>2,</a:t>
            </a:r>
            <a:r>
              <a:rPr kumimoji="1" lang="zh-CN" altLang="en-US" dirty="0" smtClean="0"/>
              <a:t> </a:t>
            </a:r>
            <a:r>
              <a:rPr kumimoji="1" lang="en-US" altLang="zh-CN" dirty="0" smtClean="0"/>
              <a:t>AFAT</a:t>
            </a:r>
            <a:r>
              <a:rPr kumimoji="1" lang="zh-CN" altLang="en-US" dirty="0" smtClean="0"/>
              <a:t> </a:t>
            </a:r>
            <a:r>
              <a:rPr kumimoji="1" lang="en-US" altLang="zh-CN" dirty="0" smtClean="0"/>
              <a:t>=</a:t>
            </a:r>
            <a:r>
              <a:rPr kumimoji="1" lang="zh-CN" altLang="en-US" dirty="0" smtClean="0"/>
              <a:t> </a:t>
            </a:r>
            <a:r>
              <a:rPr kumimoji="1" lang="en-US" altLang="zh-CN" dirty="0" smtClean="0"/>
              <a:t>(1+2)/2=1.5.</a:t>
            </a:r>
            <a:endParaRPr kumimoji="1" lang="zh-CN" altLang="en-US" dirty="0" smtClean="0"/>
          </a:p>
          <a:p>
            <a:endParaRPr kumimoji="1" lang="zh-CN" altLang="en-US" dirty="0" smtClean="0"/>
          </a:p>
          <a:p>
            <a:endParaRPr kumimoji="1" lang="en-US" altLang="zh-CN" dirty="0" smtClean="0"/>
          </a:p>
          <a:p>
            <a:endParaRPr kumimoji="1" lang="zh-CN" altLang="en-US" dirty="0"/>
          </a:p>
        </p:txBody>
      </p:sp>
      <p:pic>
        <p:nvPicPr>
          <p:cNvPr id="5" name="图片 4"/>
          <p:cNvPicPr>
            <a:picLocks noChangeAspect="1"/>
          </p:cNvPicPr>
          <p:nvPr/>
        </p:nvPicPr>
        <p:blipFill>
          <a:blip r:embed="rId3"/>
          <a:stretch>
            <a:fillRect/>
          </a:stretch>
        </p:blipFill>
        <p:spPr>
          <a:xfrm>
            <a:off x="609879" y="1690688"/>
            <a:ext cx="4330700" cy="2781300"/>
          </a:xfrm>
          <a:prstGeom prst="rect">
            <a:avLst/>
          </a:prstGeom>
        </p:spPr>
      </p:pic>
      <p:sp>
        <p:nvSpPr>
          <p:cNvPr id="6" name="矩形 5"/>
          <p:cNvSpPr/>
          <p:nvPr/>
        </p:nvSpPr>
        <p:spPr>
          <a:xfrm>
            <a:off x="838200" y="4483571"/>
            <a:ext cx="4288436" cy="1754326"/>
          </a:xfrm>
          <a:prstGeom prst="rect">
            <a:avLst/>
          </a:prstGeom>
        </p:spPr>
        <p:txBody>
          <a:bodyPr wrap="square">
            <a:spAutoFit/>
          </a:bodyPr>
          <a:lstStyle/>
          <a:p>
            <a:r>
              <a:rPr kumimoji="1" lang="en-US" altLang="zh-CN" dirty="0" smtClean="0"/>
              <a:t>File</a:t>
            </a:r>
            <a:r>
              <a:rPr kumimoji="1" lang="zh-CN" altLang="en-US" dirty="0" smtClean="0"/>
              <a:t> </a:t>
            </a:r>
            <a:r>
              <a:rPr kumimoji="1" lang="en-US" altLang="zh-CN" dirty="0" smtClean="0"/>
              <a:t>A’s</a:t>
            </a:r>
            <a:r>
              <a:rPr kumimoji="1" lang="zh-CN" altLang="en-US" dirty="0" smtClean="0"/>
              <a:t> </a:t>
            </a:r>
            <a:r>
              <a:rPr kumimoji="1" lang="en-US" altLang="zh-CN" dirty="0" smtClean="0"/>
              <a:t>chunks</a:t>
            </a:r>
            <a:r>
              <a:rPr kumimoji="1" lang="zh-CN" altLang="en-US" dirty="0" smtClean="0"/>
              <a:t> </a:t>
            </a:r>
            <a:r>
              <a:rPr kumimoji="1" lang="en-US" altLang="zh-CN" dirty="0" smtClean="0"/>
              <a:t>are</a:t>
            </a:r>
            <a:r>
              <a:rPr kumimoji="1" lang="zh-CN" altLang="en-US" dirty="0" smtClean="0"/>
              <a:t> </a:t>
            </a:r>
            <a:r>
              <a:rPr kumimoji="1" lang="en-US" altLang="zh-CN" dirty="0" smtClean="0"/>
              <a:t>stored</a:t>
            </a:r>
            <a:r>
              <a:rPr kumimoji="1" lang="zh-CN" altLang="en-US" dirty="0" smtClean="0"/>
              <a:t> </a:t>
            </a:r>
            <a:r>
              <a:rPr kumimoji="1" lang="en-US" altLang="zh-CN" dirty="0" smtClean="0"/>
              <a:t>at</a:t>
            </a:r>
            <a:r>
              <a:rPr kumimoji="1" lang="zh-CN" altLang="en-US" dirty="0" smtClean="0"/>
              <a:t> </a:t>
            </a:r>
            <a:r>
              <a:rPr kumimoji="1" lang="en-US" altLang="zh-CN" dirty="0" smtClean="0"/>
              <a:t>machines</a:t>
            </a:r>
            <a:r>
              <a:rPr kumimoji="1" lang="zh-CN" altLang="en-US" dirty="0" smtClean="0"/>
              <a:t> </a:t>
            </a:r>
            <a:r>
              <a:rPr kumimoji="1" lang="en-US" altLang="zh-CN" dirty="0" smtClean="0"/>
              <a:t>S1,S2,S3.</a:t>
            </a:r>
            <a:r>
              <a:rPr kumimoji="1" lang="zh-CN" altLang="en-US" dirty="0" smtClean="0"/>
              <a:t> </a:t>
            </a:r>
            <a:r>
              <a:rPr kumimoji="1" lang="en-US" altLang="zh-CN" dirty="0" smtClean="0"/>
              <a:t>File</a:t>
            </a:r>
            <a:r>
              <a:rPr kumimoji="1" lang="zh-CN" altLang="en-US" dirty="0" smtClean="0"/>
              <a:t> </a:t>
            </a:r>
            <a:r>
              <a:rPr kumimoji="1" lang="en-US" altLang="zh-CN" dirty="0" smtClean="0"/>
              <a:t>B</a:t>
            </a:r>
            <a:r>
              <a:rPr kumimoji="1" lang="zh-CN" altLang="en-US" dirty="0" smtClean="0"/>
              <a:t> </a:t>
            </a:r>
            <a:r>
              <a:rPr kumimoji="1" lang="en-US" altLang="zh-CN" dirty="0" smtClean="0"/>
              <a:t>is</a:t>
            </a:r>
            <a:r>
              <a:rPr kumimoji="1" lang="zh-CN" altLang="en-US" dirty="0" smtClean="0"/>
              <a:t> </a:t>
            </a:r>
            <a:r>
              <a:rPr kumimoji="1" lang="en-US" altLang="zh-CN" dirty="0" smtClean="0"/>
              <a:t>stored</a:t>
            </a:r>
            <a:r>
              <a:rPr kumimoji="1" lang="zh-CN" altLang="en-US" dirty="0" smtClean="0"/>
              <a:t> </a:t>
            </a:r>
            <a:r>
              <a:rPr kumimoji="1" lang="en-US" altLang="zh-CN" dirty="0" smtClean="0"/>
              <a:t>at</a:t>
            </a:r>
            <a:r>
              <a:rPr kumimoji="1" lang="zh-CN" altLang="en-US" dirty="0" smtClean="0"/>
              <a:t> </a:t>
            </a:r>
            <a:r>
              <a:rPr kumimoji="1" lang="en-US" altLang="zh-CN" dirty="0" smtClean="0"/>
              <a:t>machines</a:t>
            </a:r>
            <a:r>
              <a:rPr kumimoji="1" lang="zh-CN" altLang="en-US" dirty="0" smtClean="0"/>
              <a:t> </a:t>
            </a:r>
            <a:r>
              <a:rPr kumimoji="1" lang="en-US" altLang="zh-CN" dirty="0" smtClean="0"/>
              <a:t>S2,S3,S4.</a:t>
            </a:r>
            <a:r>
              <a:rPr kumimoji="1" lang="zh-CN" altLang="en-US" dirty="0" smtClean="0"/>
              <a:t> </a:t>
            </a:r>
            <a:r>
              <a:rPr kumimoji="1" lang="en-US" altLang="zh-CN" dirty="0" smtClean="0"/>
              <a:t>Link</a:t>
            </a:r>
            <a:r>
              <a:rPr kumimoji="1" lang="zh-CN" altLang="en-US" dirty="0" smtClean="0"/>
              <a:t> </a:t>
            </a:r>
            <a:r>
              <a:rPr kumimoji="1" lang="en-US" altLang="zh-CN" dirty="0" smtClean="0"/>
              <a:t>capacity</a:t>
            </a:r>
            <a:r>
              <a:rPr kumimoji="1" lang="zh-CN" altLang="en-US" dirty="0" smtClean="0"/>
              <a:t> </a:t>
            </a:r>
            <a:r>
              <a:rPr kumimoji="1" lang="en-US" altLang="zh-CN" dirty="0" smtClean="0"/>
              <a:t>is</a:t>
            </a:r>
            <a:r>
              <a:rPr kumimoji="1" lang="zh-CN" altLang="en-US" dirty="0" smtClean="0"/>
              <a:t> </a:t>
            </a:r>
            <a:r>
              <a:rPr kumimoji="1" lang="en-US" altLang="zh-CN" dirty="0" smtClean="0"/>
              <a:t>1,</a:t>
            </a:r>
            <a:r>
              <a:rPr kumimoji="1" lang="zh-CN" altLang="en-US" dirty="0" smtClean="0"/>
              <a:t> </a:t>
            </a:r>
            <a:r>
              <a:rPr kumimoji="1" lang="en-US" altLang="zh-CN" dirty="0" smtClean="0"/>
              <a:t>two</a:t>
            </a:r>
            <a:r>
              <a:rPr kumimoji="1" lang="zh-CN" altLang="en-US" dirty="0" smtClean="0"/>
              <a:t> </a:t>
            </a:r>
            <a:r>
              <a:rPr kumimoji="1" lang="en-US" altLang="zh-CN" dirty="0" smtClean="0"/>
              <a:t>requests</a:t>
            </a:r>
            <a:r>
              <a:rPr kumimoji="1" lang="zh-CN" altLang="en-US" dirty="0" smtClean="0"/>
              <a:t> </a:t>
            </a:r>
            <a:r>
              <a:rPr kumimoji="1" lang="en-US" altLang="zh-CN" dirty="0" smtClean="0"/>
              <a:t>arrive</a:t>
            </a:r>
            <a:r>
              <a:rPr kumimoji="1" lang="zh-CN" altLang="en-US" dirty="0" smtClean="0"/>
              <a:t> </a:t>
            </a:r>
            <a:r>
              <a:rPr kumimoji="1" lang="en-US" altLang="zh-CN" dirty="0" smtClean="0"/>
              <a:t>at</a:t>
            </a:r>
            <a:r>
              <a:rPr kumimoji="1" lang="zh-CN" altLang="en-US" dirty="0" smtClean="0"/>
              <a:t> </a:t>
            </a:r>
            <a:r>
              <a:rPr kumimoji="1" lang="en-US" altLang="zh-CN" dirty="0" smtClean="0"/>
              <a:t>t</a:t>
            </a:r>
            <a:r>
              <a:rPr kumimoji="1" lang="zh-CN" altLang="en-US" dirty="0" smtClean="0"/>
              <a:t> </a:t>
            </a:r>
            <a:r>
              <a:rPr kumimoji="1" lang="en-US" altLang="zh-CN" dirty="0" smtClean="0"/>
              <a:t>=</a:t>
            </a:r>
            <a:r>
              <a:rPr kumimoji="1" lang="zh-CN" altLang="en-US" dirty="0" smtClean="0"/>
              <a:t> </a:t>
            </a:r>
            <a:r>
              <a:rPr kumimoji="1" lang="en-US" altLang="zh-CN" dirty="0" smtClean="0"/>
              <a:t>0</a:t>
            </a:r>
            <a:endParaRPr kumimoji="1" lang="zh-CN" altLang="en-US" dirty="0" smtClean="0"/>
          </a:p>
          <a:p>
            <a:r>
              <a:rPr kumimoji="1" lang="zh-CN" altLang="en-US" dirty="0" smtClean="0"/>
              <a:t> </a:t>
            </a:r>
            <a:r>
              <a:rPr kumimoji="1" lang="en-US" altLang="zh-CN" dirty="0" smtClean="0"/>
              <a:t>For</a:t>
            </a:r>
            <a:r>
              <a:rPr kumimoji="1" lang="zh-CN" altLang="en-US" dirty="0" smtClean="0"/>
              <a:t> </a:t>
            </a:r>
            <a:r>
              <a:rPr kumimoji="1" lang="en-US" altLang="zh-CN" dirty="0" smtClean="0"/>
              <a:t>R</a:t>
            </a:r>
            <a:r>
              <a:rPr kumimoji="1" lang="en-US" altLang="zh-CN" baseline="-25000" dirty="0" smtClean="0"/>
              <a:t>A</a:t>
            </a:r>
            <a:r>
              <a:rPr kumimoji="1" lang="en-US" altLang="zh-CN" dirty="0" smtClean="0"/>
              <a:t>,3</a:t>
            </a:r>
            <a:r>
              <a:rPr kumimoji="1" lang="zh-CN" altLang="en-US" dirty="0" smtClean="0"/>
              <a:t> </a:t>
            </a:r>
            <a:r>
              <a:rPr kumimoji="1" lang="en-US" altLang="zh-CN" dirty="0" smtClean="0"/>
              <a:t>options</a:t>
            </a:r>
            <a:r>
              <a:rPr kumimoji="1" lang="zh-CN" altLang="en-US" dirty="0" smtClean="0"/>
              <a:t>：</a:t>
            </a:r>
            <a:r>
              <a:rPr kumimoji="1" lang="en-US" altLang="zh-CN" dirty="0" smtClean="0"/>
              <a:t>(S1,S2),(S1,S3),(S2,S3), R</a:t>
            </a:r>
            <a:r>
              <a:rPr kumimoji="1" lang="en-US" altLang="zh-CN" baseline="-25000" dirty="0" smtClean="0"/>
              <a:t>B</a:t>
            </a:r>
            <a:r>
              <a:rPr kumimoji="1" lang="en-US" altLang="zh-CN" dirty="0" smtClean="0"/>
              <a:t>,3</a:t>
            </a:r>
            <a:r>
              <a:rPr kumimoji="1" lang="zh-CN" altLang="en-US" dirty="0" smtClean="0"/>
              <a:t> </a:t>
            </a:r>
            <a:r>
              <a:rPr kumimoji="1" lang="en-US" altLang="zh-CN" dirty="0" smtClean="0"/>
              <a:t>options</a:t>
            </a:r>
            <a:r>
              <a:rPr kumimoji="1" lang="zh-CN" altLang="en-US" dirty="0" smtClean="0"/>
              <a:t>：</a:t>
            </a:r>
            <a:r>
              <a:rPr kumimoji="1" lang="en-US" altLang="zh-CN" dirty="0" smtClean="0"/>
              <a:t>(S2,S3),(S3,S4),(S2,S4</a:t>
            </a:r>
            <a:r>
              <a:rPr kumimoji="1" lang="en-US" altLang="zh-CN" dirty="0"/>
              <a:t>)</a:t>
            </a:r>
            <a:endParaRPr lang="en-US" altLang="zh-CN" dirty="0"/>
          </a:p>
        </p:txBody>
      </p:sp>
    </p:spTree>
    <p:extLst>
      <p:ext uri="{BB962C8B-B14F-4D97-AF65-F5344CB8AC3E}">
        <p14:creationId xmlns:p14="http://schemas.microsoft.com/office/powerpoint/2010/main" val="99523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dissolve">
                                      <p:cBhvr>
                                        <p:cTn id="17" dur="500"/>
                                        <p:tgtEl>
                                          <p:spTgt spid="3">
                                            <p:txEl>
                                              <p:pRg st="0" end="0"/>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dissolve">
                                      <p:cBhvr>
                                        <p:cTn id="20" dur="500"/>
                                        <p:tgtEl>
                                          <p:spTgt spid="3">
                                            <p:txEl>
                                              <p:pRg st="1" end="1"/>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dissolve">
                                      <p:cBhvr>
                                        <p:cTn id="23" dur="500"/>
                                        <p:tgtEl>
                                          <p:spTgt spid="3">
                                            <p:txEl>
                                              <p:pRg st="2" end="2"/>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dissolv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b="1" dirty="0" smtClean="0"/>
              <a:t>Background</a:t>
            </a:r>
            <a:r>
              <a:rPr kumimoji="1" lang="zh-CN" altLang="en-US" b="1" dirty="0" smtClean="0"/>
              <a:t> </a:t>
            </a:r>
            <a:r>
              <a:rPr kumimoji="1" lang="en-US" altLang="zh-CN" b="1" dirty="0" smtClean="0"/>
              <a:t>and</a:t>
            </a:r>
            <a:r>
              <a:rPr kumimoji="1" lang="zh-CN" altLang="en-US" b="1" dirty="0" smtClean="0"/>
              <a:t> </a:t>
            </a:r>
            <a:r>
              <a:rPr kumimoji="1" lang="en-US" altLang="zh-CN" b="1" dirty="0" smtClean="0"/>
              <a:t>Related</a:t>
            </a:r>
            <a:r>
              <a:rPr kumimoji="1" lang="zh-CN" altLang="en-US" b="1" dirty="0" smtClean="0"/>
              <a:t> </a:t>
            </a:r>
            <a:r>
              <a:rPr kumimoji="1" lang="en-US" altLang="zh-CN" b="1" dirty="0" smtClean="0"/>
              <a:t>work</a:t>
            </a:r>
            <a:endParaRPr kumimoji="1" lang="zh-CN" altLang="en-US" b="1" dirty="0"/>
          </a:p>
        </p:txBody>
      </p:sp>
      <p:sp>
        <p:nvSpPr>
          <p:cNvPr id="3" name="内容占位符 2"/>
          <p:cNvSpPr>
            <a:spLocks noGrp="1"/>
          </p:cNvSpPr>
          <p:nvPr>
            <p:ph idx="1"/>
          </p:nvPr>
        </p:nvSpPr>
        <p:spPr/>
        <p:txBody>
          <a:bodyPr/>
          <a:lstStyle/>
          <a:p>
            <a:r>
              <a:rPr kumimoji="1" lang="en-US" altLang="zh-CN" dirty="0" smtClean="0"/>
              <a:t>Previous work mainly focus on </a:t>
            </a:r>
            <a:r>
              <a:rPr kumimoji="1" lang="en-US" altLang="zh-CN" b="1" dirty="0" smtClean="0">
                <a:solidFill>
                  <a:srgbClr val="FF0000"/>
                </a:solidFill>
              </a:rPr>
              <a:t>efficient encoding and decoding</a:t>
            </a:r>
            <a:r>
              <a:rPr kumimoji="1" lang="en-US" altLang="zh-CN" dirty="0" smtClean="0"/>
              <a:t>, Overhead of CPU will significantly reduce.</a:t>
            </a:r>
          </a:p>
          <a:p>
            <a:r>
              <a:rPr kumimoji="1" lang="en-US" altLang="zh-CN" dirty="0" smtClean="0"/>
              <a:t>When accessing file or one blocks that are sufficient to recover all the data.</a:t>
            </a:r>
            <a:r>
              <a:rPr kumimoji="1" lang="zh-CN" altLang="en-US" dirty="0" smtClean="0"/>
              <a:t> </a:t>
            </a:r>
            <a:r>
              <a:rPr kumimoji="1" lang="en-US" altLang="zh-CN" dirty="0" smtClean="0"/>
              <a:t>This</a:t>
            </a:r>
            <a:r>
              <a:rPr kumimoji="1" lang="zh-CN" altLang="en-US" dirty="0" smtClean="0"/>
              <a:t> </a:t>
            </a:r>
            <a:r>
              <a:rPr kumimoji="1" lang="en-US" altLang="zh-CN" dirty="0" smtClean="0"/>
              <a:t>process</a:t>
            </a:r>
            <a:r>
              <a:rPr kumimoji="1" lang="zh-CN" altLang="en-US" dirty="0" smtClean="0"/>
              <a:t> </a:t>
            </a:r>
            <a:r>
              <a:rPr kumimoji="1" lang="en-US" altLang="zh-CN" dirty="0" smtClean="0"/>
              <a:t>can</a:t>
            </a:r>
            <a:r>
              <a:rPr kumimoji="1" lang="zh-CN" altLang="en-US" dirty="0" smtClean="0"/>
              <a:t> </a:t>
            </a:r>
            <a:r>
              <a:rPr kumimoji="1" lang="en-US" altLang="zh-CN" dirty="0" smtClean="0"/>
              <a:t>add</a:t>
            </a:r>
            <a:r>
              <a:rPr kumimoji="1" lang="zh-CN" altLang="en-US" dirty="0" smtClean="0"/>
              <a:t> </a:t>
            </a:r>
            <a:r>
              <a:rPr kumimoji="1" lang="en-US" altLang="zh-CN" b="1" dirty="0" smtClean="0">
                <a:solidFill>
                  <a:srgbClr val="FF0000"/>
                </a:solidFill>
              </a:rPr>
              <a:t>heavy</a:t>
            </a:r>
            <a:r>
              <a:rPr kumimoji="1" lang="zh-CN" altLang="en-US" b="1" dirty="0" smtClean="0">
                <a:solidFill>
                  <a:srgbClr val="FF0000"/>
                </a:solidFill>
              </a:rPr>
              <a:t> </a:t>
            </a:r>
            <a:r>
              <a:rPr kumimoji="1" lang="en-US" altLang="zh-CN" b="1" dirty="0" smtClean="0">
                <a:solidFill>
                  <a:srgbClr val="FF0000"/>
                </a:solidFill>
              </a:rPr>
              <a:t>burden</a:t>
            </a:r>
            <a:r>
              <a:rPr kumimoji="1" lang="zh-CN" altLang="en-US" b="1" dirty="0" smtClean="0">
                <a:solidFill>
                  <a:srgbClr val="FF0000"/>
                </a:solidFill>
              </a:rPr>
              <a:t> </a:t>
            </a:r>
            <a:r>
              <a:rPr kumimoji="1" lang="en-US" altLang="zh-CN" dirty="0" smtClean="0"/>
              <a:t>to</a:t>
            </a:r>
            <a:r>
              <a:rPr kumimoji="1" lang="zh-CN" altLang="en-US" dirty="0" smtClean="0"/>
              <a:t> </a:t>
            </a:r>
            <a:r>
              <a:rPr kumimoji="1" lang="en-US" altLang="zh-CN" dirty="0" smtClean="0"/>
              <a:t>network.</a:t>
            </a:r>
            <a:endParaRPr kumimoji="1" lang="zh-CN" altLang="en-US" dirty="0" smtClean="0"/>
          </a:p>
          <a:p>
            <a:r>
              <a:rPr lang="en-US" altLang="zh-CN" dirty="0"/>
              <a:t>Still now, lots of methods have been proposed to reduce applications’ transfer latency in data center. According to schedule granularity, we can divide them into two kinds: </a:t>
            </a:r>
            <a:r>
              <a:rPr lang="en-US" altLang="zh-CN" b="1" dirty="0">
                <a:solidFill>
                  <a:srgbClr val="FF0000"/>
                </a:solidFill>
              </a:rPr>
              <a:t>flow level optimization and task level optimization</a:t>
            </a:r>
            <a:r>
              <a:rPr lang="en-US" altLang="zh-CN" dirty="0"/>
              <a:t>. </a:t>
            </a:r>
          </a:p>
          <a:p>
            <a:endParaRPr kumimoji="1" lang="en-US" altLang="zh-CN" dirty="0" smtClean="0"/>
          </a:p>
          <a:p>
            <a:endParaRPr kumimoji="1" lang="zh-CN" altLang="en-US" dirty="0"/>
          </a:p>
        </p:txBody>
      </p:sp>
    </p:spTree>
    <p:extLst>
      <p:ext uri="{BB962C8B-B14F-4D97-AF65-F5344CB8AC3E}">
        <p14:creationId xmlns:p14="http://schemas.microsoft.com/office/powerpoint/2010/main" val="17604811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b="1" dirty="0"/>
              <a:t>Background</a:t>
            </a:r>
            <a:r>
              <a:rPr kumimoji="1" lang="zh-CN" altLang="en-US" b="1" dirty="0"/>
              <a:t> </a:t>
            </a:r>
            <a:r>
              <a:rPr kumimoji="1" lang="en-US" altLang="zh-CN" b="1" dirty="0"/>
              <a:t>and</a:t>
            </a:r>
            <a:r>
              <a:rPr kumimoji="1" lang="zh-CN" altLang="en-US" b="1" dirty="0"/>
              <a:t> </a:t>
            </a:r>
            <a:r>
              <a:rPr kumimoji="1" lang="en-US" altLang="zh-CN" b="1" dirty="0"/>
              <a:t>Related</a:t>
            </a:r>
            <a:r>
              <a:rPr kumimoji="1" lang="zh-CN" altLang="en-US" b="1" dirty="0"/>
              <a:t> </a:t>
            </a:r>
            <a:r>
              <a:rPr kumimoji="1" lang="en-US" altLang="zh-CN" b="1" dirty="0"/>
              <a:t>work</a:t>
            </a:r>
            <a:endParaRPr kumimoji="1" lang="zh-CN" altLang="en-US" b="1" dirty="0"/>
          </a:p>
        </p:txBody>
      </p:sp>
      <p:sp>
        <p:nvSpPr>
          <p:cNvPr id="3" name="内容占位符 2"/>
          <p:cNvSpPr>
            <a:spLocks noGrp="1"/>
          </p:cNvSpPr>
          <p:nvPr>
            <p:ph idx="1"/>
          </p:nvPr>
        </p:nvSpPr>
        <p:spPr/>
        <p:txBody>
          <a:bodyPr>
            <a:normAutofit lnSpcReduction="10000"/>
          </a:bodyPr>
          <a:lstStyle/>
          <a:p>
            <a:r>
              <a:rPr kumimoji="1" lang="en-US" altLang="zh-CN" dirty="0" smtClean="0"/>
              <a:t>DCTCP,</a:t>
            </a:r>
            <a:r>
              <a:rPr kumimoji="1" lang="zh-CN" altLang="en-US" dirty="0" smtClean="0"/>
              <a:t> </a:t>
            </a:r>
            <a:r>
              <a:rPr kumimoji="1" lang="en-US" altLang="zh-CN" dirty="0" smtClean="0"/>
              <a:t>D2TCP,L2DCT,PDQ,pFarbic,LPD</a:t>
            </a:r>
            <a:r>
              <a:rPr kumimoji="1" lang="zh-CN" altLang="en-US" dirty="0" smtClean="0"/>
              <a:t> </a:t>
            </a:r>
            <a:r>
              <a:rPr kumimoji="1" lang="en-US" altLang="zh-CN" dirty="0" smtClean="0"/>
              <a:t>and</a:t>
            </a:r>
            <a:r>
              <a:rPr kumimoji="1" lang="zh-CN" altLang="en-US" dirty="0" smtClean="0"/>
              <a:t> </a:t>
            </a:r>
            <a:r>
              <a:rPr kumimoji="1" lang="en-US" altLang="zh-CN" dirty="0" smtClean="0"/>
              <a:t>D3</a:t>
            </a:r>
            <a:r>
              <a:rPr kumimoji="1" lang="zh-CN" altLang="en-US" dirty="0" smtClean="0"/>
              <a:t> </a:t>
            </a:r>
            <a:r>
              <a:rPr kumimoji="1" lang="en-US" altLang="zh-CN" dirty="0" smtClean="0"/>
              <a:t>are</a:t>
            </a:r>
            <a:r>
              <a:rPr kumimoji="1" lang="zh-CN" altLang="en-US" dirty="0" smtClean="0"/>
              <a:t> </a:t>
            </a:r>
            <a:r>
              <a:rPr kumimoji="1" lang="en-US" altLang="zh-CN" b="1" dirty="0" smtClean="0">
                <a:solidFill>
                  <a:srgbClr val="FF0000"/>
                </a:solidFill>
              </a:rPr>
              <a:t>flow</a:t>
            </a:r>
            <a:r>
              <a:rPr kumimoji="1" lang="zh-CN" altLang="en-US" b="1" dirty="0" smtClean="0">
                <a:solidFill>
                  <a:srgbClr val="FF0000"/>
                </a:solidFill>
              </a:rPr>
              <a:t> </a:t>
            </a:r>
            <a:r>
              <a:rPr kumimoji="1" lang="en-US" altLang="zh-CN" b="1" dirty="0" smtClean="0">
                <a:solidFill>
                  <a:srgbClr val="FF0000"/>
                </a:solidFill>
              </a:rPr>
              <a:t>level</a:t>
            </a:r>
            <a:r>
              <a:rPr kumimoji="1" lang="zh-CN" altLang="en-US" b="1" dirty="0" smtClean="0">
                <a:solidFill>
                  <a:srgbClr val="FF0000"/>
                </a:solidFill>
              </a:rPr>
              <a:t> </a:t>
            </a:r>
            <a:r>
              <a:rPr kumimoji="1" lang="en-US" altLang="zh-CN" b="1" dirty="0" smtClean="0">
                <a:solidFill>
                  <a:srgbClr val="FF0000"/>
                </a:solidFill>
              </a:rPr>
              <a:t>methods</a:t>
            </a:r>
            <a:r>
              <a:rPr kumimoji="1" lang="en-US" altLang="zh-CN" dirty="0" smtClean="0"/>
              <a:t>.</a:t>
            </a:r>
            <a:endParaRPr kumimoji="1" lang="zh-CN" altLang="en-US" dirty="0" smtClean="0"/>
          </a:p>
          <a:p>
            <a:pPr lvl="1"/>
            <a:r>
              <a:rPr kumimoji="1" lang="en-US" altLang="zh-CN" dirty="0" smtClean="0"/>
              <a:t>DCTCP</a:t>
            </a:r>
            <a:r>
              <a:rPr kumimoji="1" lang="zh-CN" altLang="en-US" dirty="0" smtClean="0"/>
              <a:t> </a:t>
            </a:r>
            <a:r>
              <a:rPr kumimoji="1" lang="en-US" altLang="zh-CN" dirty="0" smtClean="0"/>
              <a:t>–</a:t>
            </a:r>
            <a:r>
              <a:rPr kumimoji="1" lang="zh-CN" altLang="en-US" dirty="0" smtClean="0"/>
              <a:t> </a:t>
            </a:r>
            <a:r>
              <a:rPr kumimoji="1" lang="en-US" altLang="zh-CN" dirty="0" smtClean="0"/>
              <a:t>fair</a:t>
            </a:r>
            <a:r>
              <a:rPr kumimoji="1" lang="zh-CN" altLang="en-US" dirty="0" smtClean="0"/>
              <a:t> </a:t>
            </a:r>
            <a:r>
              <a:rPr kumimoji="1" lang="en-US" altLang="zh-CN" dirty="0" smtClean="0"/>
              <a:t>sharing</a:t>
            </a:r>
            <a:endParaRPr kumimoji="1" lang="zh-CN" altLang="en-US" dirty="0" smtClean="0"/>
          </a:p>
          <a:p>
            <a:pPr lvl="1"/>
            <a:r>
              <a:rPr kumimoji="1" lang="en-US" altLang="zh-CN" dirty="0" smtClean="0"/>
              <a:t>D2TCP,</a:t>
            </a:r>
            <a:r>
              <a:rPr kumimoji="1" lang="zh-CN" altLang="en-US" dirty="0" smtClean="0"/>
              <a:t> </a:t>
            </a:r>
            <a:r>
              <a:rPr kumimoji="1" lang="en-US" altLang="zh-CN" dirty="0" smtClean="0"/>
              <a:t>LPD</a:t>
            </a:r>
            <a:r>
              <a:rPr kumimoji="1" lang="zh-CN" altLang="en-US" dirty="0" smtClean="0"/>
              <a:t> </a:t>
            </a:r>
            <a:r>
              <a:rPr kumimoji="1" lang="en-US" altLang="zh-CN" dirty="0" smtClean="0"/>
              <a:t>and</a:t>
            </a:r>
            <a:r>
              <a:rPr kumimoji="1" lang="zh-CN" altLang="en-US" dirty="0" smtClean="0"/>
              <a:t> </a:t>
            </a:r>
            <a:r>
              <a:rPr kumimoji="1" lang="en-US" altLang="zh-CN" dirty="0" smtClean="0"/>
              <a:t>D3</a:t>
            </a:r>
            <a:r>
              <a:rPr kumimoji="1" lang="zh-CN" altLang="en-US" dirty="0" smtClean="0"/>
              <a:t> </a:t>
            </a:r>
            <a:r>
              <a:rPr kumimoji="1" lang="en-US" altLang="zh-CN" dirty="0" smtClean="0"/>
              <a:t>are</a:t>
            </a:r>
            <a:r>
              <a:rPr kumimoji="1" lang="zh-CN" altLang="en-US" dirty="0" smtClean="0"/>
              <a:t> </a:t>
            </a:r>
            <a:r>
              <a:rPr kumimoji="1" lang="en-US" altLang="zh-CN" dirty="0" smtClean="0"/>
              <a:t>deadline-aware</a:t>
            </a:r>
            <a:r>
              <a:rPr kumimoji="1" lang="zh-CN" altLang="en-US" dirty="0" smtClean="0"/>
              <a:t> </a:t>
            </a:r>
            <a:r>
              <a:rPr kumimoji="1" lang="en-US" altLang="zh-CN" dirty="0" smtClean="0"/>
              <a:t>methods.</a:t>
            </a:r>
            <a:endParaRPr kumimoji="1" lang="zh-CN" altLang="en-US" dirty="0" smtClean="0"/>
          </a:p>
          <a:p>
            <a:r>
              <a:rPr kumimoji="1" lang="en-US" altLang="zh-CN" dirty="0" err="1" smtClean="0"/>
              <a:t>Barrat</a:t>
            </a:r>
            <a:r>
              <a:rPr kumimoji="1" lang="en-US" altLang="zh-CN" dirty="0" smtClean="0"/>
              <a:t>,</a:t>
            </a:r>
            <a:r>
              <a:rPr kumimoji="1" lang="zh-CN" altLang="en-US" dirty="0" smtClean="0"/>
              <a:t> </a:t>
            </a:r>
            <a:r>
              <a:rPr kumimoji="1" lang="en-US" altLang="zh-CN" dirty="0" err="1" smtClean="0"/>
              <a:t>Varys,Aalo</a:t>
            </a:r>
            <a:r>
              <a:rPr kumimoji="1" lang="en-US" altLang="zh-CN" dirty="0" smtClean="0"/>
              <a:t>,</a:t>
            </a:r>
            <a:r>
              <a:rPr kumimoji="1" lang="zh-CN" altLang="en-US" dirty="0" smtClean="0"/>
              <a:t> </a:t>
            </a:r>
            <a:r>
              <a:rPr kumimoji="1" lang="en-US" altLang="zh-CN" dirty="0" err="1" smtClean="0"/>
              <a:t>Sunflow</a:t>
            </a:r>
            <a:r>
              <a:rPr kumimoji="1" lang="zh-CN" altLang="en-US" dirty="0" smtClean="0"/>
              <a:t> </a:t>
            </a:r>
            <a:r>
              <a:rPr kumimoji="1" lang="en-US" altLang="zh-CN" dirty="0" smtClean="0"/>
              <a:t>regard</a:t>
            </a:r>
            <a:r>
              <a:rPr kumimoji="1" lang="zh-CN" altLang="en-US" dirty="0" smtClean="0"/>
              <a:t> </a:t>
            </a:r>
            <a:r>
              <a:rPr kumimoji="1" lang="en-US" altLang="zh-CN" dirty="0" smtClean="0"/>
              <a:t>flows</a:t>
            </a:r>
            <a:r>
              <a:rPr kumimoji="1" lang="zh-CN" altLang="en-US" dirty="0" smtClean="0"/>
              <a:t> </a:t>
            </a:r>
            <a:r>
              <a:rPr kumimoji="1" lang="en-US" altLang="zh-CN" dirty="0" smtClean="0"/>
              <a:t>of</a:t>
            </a:r>
            <a:r>
              <a:rPr kumimoji="1" lang="zh-CN" altLang="en-US" dirty="0" smtClean="0"/>
              <a:t> </a:t>
            </a:r>
            <a:r>
              <a:rPr kumimoji="1" lang="en-US" altLang="zh-CN" dirty="0" smtClean="0"/>
              <a:t>applications</a:t>
            </a:r>
            <a:r>
              <a:rPr kumimoji="1" lang="zh-CN" altLang="en-US" dirty="0" smtClean="0"/>
              <a:t> </a:t>
            </a:r>
            <a:r>
              <a:rPr kumimoji="1" lang="en-US" altLang="zh-CN" b="1" dirty="0" smtClean="0">
                <a:solidFill>
                  <a:srgbClr val="FF0000"/>
                </a:solidFill>
              </a:rPr>
              <a:t>as</a:t>
            </a:r>
            <a:r>
              <a:rPr kumimoji="1" lang="zh-CN" altLang="en-US" b="1" dirty="0" smtClean="0">
                <a:solidFill>
                  <a:srgbClr val="FF0000"/>
                </a:solidFill>
              </a:rPr>
              <a:t> </a:t>
            </a:r>
            <a:r>
              <a:rPr kumimoji="1" lang="en-US" altLang="zh-CN" b="1" dirty="0" smtClean="0">
                <a:solidFill>
                  <a:srgbClr val="FF0000"/>
                </a:solidFill>
              </a:rPr>
              <a:t>a</a:t>
            </a:r>
            <a:r>
              <a:rPr kumimoji="1" lang="zh-CN" altLang="en-US" b="1" dirty="0" smtClean="0">
                <a:solidFill>
                  <a:srgbClr val="FF0000"/>
                </a:solidFill>
              </a:rPr>
              <a:t> </a:t>
            </a:r>
            <a:r>
              <a:rPr kumimoji="1" lang="en-US" altLang="zh-CN" b="1" dirty="0" smtClean="0">
                <a:solidFill>
                  <a:srgbClr val="FF0000"/>
                </a:solidFill>
              </a:rPr>
              <a:t>whole</a:t>
            </a:r>
            <a:r>
              <a:rPr kumimoji="1" lang="en-US" altLang="zh-CN" dirty="0" smtClean="0"/>
              <a:t>.</a:t>
            </a:r>
            <a:endParaRPr kumimoji="1" lang="zh-CN" altLang="en-US" dirty="0" smtClean="0"/>
          </a:p>
          <a:p>
            <a:pPr lvl="1"/>
            <a:r>
              <a:rPr kumimoji="1" lang="en-US" altLang="zh-CN" dirty="0" err="1" smtClean="0"/>
              <a:t>Barrat</a:t>
            </a:r>
            <a:r>
              <a:rPr kumimoji="1" lang="zh-CN" altLang="en-US" dirty="0" smtClean="0"/>
              <a:t> </a:t>
            </a:r>
            <a:r>
              <a:rPr kumimoji="1" lang="en-US" altLang="zh-CN" dirty="0" smtClean="0"/>
              <a:t>schedules</a:t>
            </a:r>
            <a:r>
              <a:rPr kumimoji="1" lang="zh-CN" altLang="en-US" dirty="0" smtClean="0"/>
              <a:t> </a:t>
            </a:r>
            <a:r>
              <a:rPr kumimoji="1" lang="en-US" altLang="zh-CN" dirty="0" smtClean="0"/>
              <a:t>task</a:t>
            </a:r>
            <a:r>
              <a:rPr kumimoji="1" lang="zh-CN" altLang="en-US" dirty="0" smtClean="0"/>
              <a:t> </a:t>
            </a:r>
            <a:r>
              <a:rPr kumimoji="1" lang="en-US" altLang="zh-CN" dirty="0" smtClean="0"/>
              <a:t>in</a:t>
            </a:r>
            <a:r>
              <a:rPr kumimoji="1" lang="zh-CN" altLang="en-US" dirty="0" smtClean="0"/>
              <a:t> </a:t>
            </a:r>
            <a:r>
              <a:rPr kumimoji="1" lang="en-US" altLang="zh-CN" dirty="0" smtClean="0"/>
              <a:t>FIFO</a:t>
            </a:r>
            <a:r>
              <a:rPr kumimoji="1" lang="zh-CN" altLang="en-US" dirty="0" smtClean="0"/>
              <a:t> </a:t>
            </a:r>
            <a:r>
              <a:rPr kumimoji="1" lang="en-US" altLang="zh-CN" dirty="0" smtClean="0"/>
              <a:t>order</a:t>
            </a:r>
            <a:r>
              <a:rPr kumimoji="1" lang="zh-CN" altLang="en-US" dirty="0" smtClean="0"/>
              <a:t> </a:t>
            </a:r>
            <a:r>
              <a:rPr kumimoji="1" lang="en-US" altLang="zh-CN" dirty="0" smtClean="0"/>
              <a:t>but</a:t>
            </a:r>
            <a:r>
              <a:rPr kumimoji="1" lang="zh-CN" altLang="en-US" dirty="0" smtClean="0"/>
              <a:t> </a:t>
            </a:r>
            <a:r>
              <a:rPr kumimoji="1" lang="en-US" altLang="zh-CN" dirty="0" smtClean="0"/>
              <a:t>avoids</a:t>
            </a:r>
            <a:r>
              <a:rPr kumimoji="1" lang="zh-CN" altLang="en-US" dirty="0" smtClean="0"/>
              <a:t> </a:t>
            </a:r>
            <a:r>
              <a:rPr kumimoji="1" lang="en-US" altLang="zh-CN" dirty="0" smtClean="0"/>
              <a:t>head-of-line</a:t>
            </a:r>
            <a:r>
              <a:rPr kumimoji="1" lang="zh-CN" altLang="en-US" dirty="0" smtClean="0"/>
              <a:t> </a:t>
            </a:r>
            <a:r>
              <a:rPr kumimoji="1" lang="en-US" altLang="zh-CN" dirty="0" smtClean="0"/>
              <a:t>blocking</a:t>
            </a:r>
            <a:r>
              <a:rPr kumimoji="1" lang="zh-CN" altLang="en-US" dirty="0" smtClean="0"/>
              <a:t> </a:t>
            </a:r>
            <a:r>
              <a:rPr kumimoji="1" lang="en-US" altLang="zh-CN" dirty="0" smtClean="0"/>
              <a:t>by</a:t>
            </a:r>
            <a:r>
              <a:rPr kumimoji="1" lang="zh-CN" altLang="en-US" dirty="0" smtClean="0"/>
              <a:t> </a:t>
            </a:r>
            <a:r>
              <a:rPr kumimoji="1" lang="en-US" altLang="zh-CN" dirty="0" smtClean="0"/>
              <a:t>dynamic</a:t>
            </a:r>
            <a:r>
              <a:rPr kumimoji="1" lang="zh-CN" altLang="en-US" dirty="0" smtClean="0"/>
              <a:t> </a:t>
            </a:r>
            <a:r>
              <a:rPr kumimoji="1" lang="en-US" altLang="zh-CN" dirty="0" smtClean="0"/>
              <a:t>changing</a:t>
            </a:r>
            <a:r>
              <a:rPr kumimoji="1" lang="zh-CN" altLang="en-US" dirty="0" smtClean="0"/>
              <a:t> </a:t>
            </a:r>
            <a:r>
              <a:rPr kumimoji="1" lang="en-US" altLang="zh-CN" dirty="0" smtClean="0"/>
              <a:t>the</a:t>
            </a:r>
            <a:r>
              <a:rPr kumimoji="1" lang="zh-CN" altLang="en-US" dirty="0" smtClean="0"/>
              <a:t> </a:t>
            </a:r>
            <a:r>
              <a:rPr lang="en-US" altLang="zh-CN" dirty="0"/>
              <a:t>level of multiplexing in the network </a:t>
            </a:r>
          </a:p>
          <a:p>
            <a:pPr lvl="1"/>
            <a:r>
              <a:rPr kumimoji="1" lang="en-US" altLang="zh-CN" dirty="0" err="1" smtClean="0"/>
              <a:t>Varys</a:t>
            </a:r>
            <a:r>
              <a:rPr kumimoji="1" lang="zh-CN" altLang="en-US" dirty="0"/>
              <a:t> </a:t>
            </a:r>
            <a:r>
              <a:rPr kumimoji="1" lang="en-US" altLang="zh-CN" dirty="0" smtClean="0"/>
              <a:t>and</a:t>
            </a:r>
            <a:r>
              <a:rPr kumimoji="1" lang="zh-CN" altLang="en-US" dirty="0" smtClean="0"/>
              <a:t> </a:t>
            </a:r>
            <a:r>
              <a:rPr kumimoji="1" lang="en-US" altLang="zh-CN" dirty="0" err="1" smtClean="0"/>
              <a:t>Aalo</a:t>
            </a:r>
            <a:r>
              <a:rPr kumimoji="1" lang="en-US" altLang="zh-CN" dirty="0" smtClean="0"/>
              <a:t>,</a:t>
            </a:r>
            <a:r>
              <a:rPr kumimoji="1" lang="zh-CN" altLang="en-US" dirty="0" smtClean="0"/>
              <a:t> </a:t>
            </a:r>
            <a:r>
              <a:rPr kumimoji="1" lang="en-US" altLang="zh-CN" dirty="0" err="1" smtClean="0"/>
              <a:t>sunflows</a:t>
            </a:r>
            <a:r>
              <a:rPr kumimoji="1" lang="zh-CN" altLang="en-US" dirty="0" smtClean="0"/>
              <a:t> </a:t>
            </a:r>
            <a:r>
              <a:rPr kumimoji="1" lang="en-US" altLang="zh-CN" dirty="0" smtClean="0"/>
              <a:t>try</a:t>
            </a:r>
            <a:r>
              <a:rPr kumimoji="1" lang="zh-CN" altLang="en-US" dirty="0" smtClean="0"/>
              <a:t> </a:t>
            </a:r>
            <a:r>
              <a:rPr kumimoji="1" lang="en-US" altLang="zh-CN" dirty="0" smtClean="0"/>
              <a:t>to</a:t>
            </a:r>
            <a:r>
              <a:rPr kumimoji="1" lang="zh-CN" altLang="en-US" dirty="0" smtClean="0"/>
              <a:t> </a:t>
            </a:r>
            <a:r>
              <a:rPr kumimoji="1" lang="en-US" altLang="zh-CN" dirty="0" smtClean="0"/>
              <a:t>minimize</a:t>
            </a:r>
            <a:r>
              <a:rPr kumimoji="1" lang="zh-CN" altLang="en-US" dirty="0" smtClean="0"/>
              <a:t> </a:t>
            </a:r>
            <a:r>
              <a:rPr kumimoji="1" lang="en-US" altLang="zh-CN" dirty="0" smtClean="0"/>
              <a:t>average</a:t>
            </a:r>
            <a:r>
              <a:rPr kumimoji="1" lang="zh-CN" altLang="en-US" dirty="0" smtClean="0"/>
              <a:t> </a:t>
            </a:r>
            <a:r>
              <a:rPr kumimoji="1" lang="en-US" altLang="zh-CN" dirty="0" err="1" smtClean="0"/>
              <a:t>coflow</a:t>
            </a:r>
            <a:r>
              <a:rPr kumimoji="1" lang="zh-CN" altLang="en-US" dirty="0" smtClean="0"/>
              <a:t> </a:t>
            </a:r>
            <a:r>
              <a:rPr kumimoji="1" lang="en-US" altLang="zh-CN" dirty="0" smtClean="0"/>
              <a:t>completion</a:t>
            </a:r>
            <a:r>
              <a:rPr kumimoji="1" lang="zh-CN" altLang="en-US" dirty="0" smtClean="0"/>
              <a:t> </a:t>
            </a:r>
            <a:r>
              <a:rPr kumimoji="1" lang="en-US" altLang="zh-CN" dirty="0" smtClean="0"/>
              <a:t>time.</a:t>
            </a:r>
            <a:endParaRPr kumimoji="1" lang="zh-CN" altLang="en-US" dirty="0" smtClean="0"/>
          </a:p>
          <a:p>
            <a:r>
              <a:rPr lang="en-US" altLang="zh-CN" dirty="0"/>
              <a:t>In erasure coding storage system, file access will generate parallel flows. We think </a:t>
            </a:r>
            <a:r>
              <a:rPr lang="en-US" altLang="zh-CN" dirty="0">
                <a:solidFill>
                  <a:srgbClr val="FF0000"/>
                </a:solidFill>
              </a:rPr>
              <a:t>just flow level optimization is not enough</a:t>
            </a:r>
            <a:r>
              <a:rPr lang="en-US" altLang="zh-CN" dirty="0"/>
              <a:t>, task level schedule methods should be considered to make the transfer efficiency </a:t>
            </a:r>
          </a:p>
          <a:p>
            <a:endParaRPr kumimoji="1" lang="zh-CN" altLang="en-US" dirty="0"/>
          </a:p>
        </p:txBody>
      </p:sp>
    </p:spTree>
    <p:extLst>
      <p:ext uri="{BB962C8B-B14F-4D97-AF65-F5344CB8AC3E}">
        <p14:creationId xmlns:p14="http://schemas.microsoft.com/office/powerpoint/2010/main" val="160553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checkerboard(across)">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 name="Group 113"/>
          <p:cNvGrpSpPr/>
          <p:nvPr/>
        </p:nvGrpSpPr>
        <p:grpSpPr>
          <a:xfrm>
            <a:off x="2438401" y="2133600"/>
            <a:ext cx="4193123" cy="3572220"/>
            <a:chOff x="2553762" y="2124177"/>
            <a:chExt cx="4193123" cy="3572220"/>
          </a:xfrm>
        </p:grpSpPr>
        <p:sp>
          <p:nvSpPr>
            <p:cNvPr id="6" name="Rectangle 5"/>
            <p:cNvSpPr/>
            <p:nvPr/>
          </p:nvSpPr>
          <p:spPr>
            <a:xfrm>
              <a:off x="2553762" y="533400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200" kern="0" dirty="0">
                  <a:solidFill>
                    <a:schemeClr val="bg1"/>
                  </a:solidFill>
                  <a:latin typeface="Calibri"/>
                </a:rPr>
                <a:t>H1</a:t>
              </a:r>
            </a:p>
          </p:txBody>
        </p:sp>
        <p:cxnSp>
          <p:nvCxnSpPr>
            <p:cNvPr id="7" name="Straight Connector 6"/>
            <p:cNvCxnSpPr>
              <a:stCxn id="6" idx="0"/>
            </p:cNvCxnSpPr>
            <p:nvPr/>
          </p:nvCxnSpPr>
          <p:spPr>
            <a:xfrm flipV="1">
              <a:off x="2745324" y="4419600"/>
              <a:ext cx="452426"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3241685" y="2636519"/>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3241685" y="2636519"/>
              <a:ext cx="15240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3241685" y="2636519"/>
              <a:ext cx="23622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flipV="1">
              <a:off x="3927485" y="2636519"/>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4613285" y="2636519"/>
              <a:ext cx="1524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4613285" y="2636519"/>
              <a:ext cx="9906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05" idx="0"/>
            </p:cNvCxnSpPr>
            <p:nvPr/>
          </p:nvCxnSpPr>
          <p:spPr>
            <a:xfrm flipH="1" flipV="1">
              <a:off x="3927485" y="2636520"/>
              <a:ext cx="21856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flipV="1">
              <a:off x="4765685" y="2636520"/>
              <a:ext cx="1332439" cy="1819425"/>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05" idx="0"/>
            </p:cNvCxnSpPr>
            <p:nvPr/>
          </p:nvCxnSpPr>
          <p:spPr>
            <a:xfrm flipH="1" flipV="1">
              <a:off x="5603885" y="2636520"/>
              <a:ext cx="5092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3010962" y="533400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200" kern="0" dirty="0">
                  <a:solidFill>
                    <a:schemeClr val="bg1"/>
                  </a:solidFill>
                  <a:latin typeface="Calibri"/>
                </a:rPr>
                <a:t>H2</a:t>
              </a:r>
            </a:p>
          </p:txBody>
        </p:sp>
        <p:sp>
          <p:nvSpPr>
            <p:cNvPr id="18" name="Rectangle 17"/>
            <p:cNvSpPr/>
            <p:nvPr/>
          </p:nvSpPr>
          <p:spPr>
            <a:xfrm>
              <a:off x="3468162" y="5334000"/>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200" kern="0" dirty="0">
                  <a:solidFill>
                    <a:schemeClr val="bg1"/>
                  </a:solidFill>
                  <a:latin typeface="Calibri"/>
                </a:rPr>
                <a:t>H3</a:t>
              </a:r>
            </a:p>
          </p:txBody>
        </p:sp>
        <p:cxnSp>
          <p:nvCxnSpPr>
            <p:cNvPr id="19" name="Straight Connector 18"/>
            <p:cNvCxnSpPr>
              <a:stCxn id="17" idx="0"/>
            </p:cNvCxnSpPr>
            <p:nvPr/>
          </p:nvCxnSpPr>
          <p:spPr>
            <a:xfrm flipH="1" flipV="1">
              <a:off x="3197750" y="4419600"/>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8" idx="0"/>
            </p:cNvCxnSpPr>
            <p:nvPr/>
          </p:nvCxnSpPr>
          <p:spPr>
            <a:xfrm flipH="1" flipV="1">
              <a:off x="3197750" y="4419600"/>
              <a:ext cx="461974"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4003685" y="533400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200" kern="0" dirty="0">
                  <a:solidFill>
                    <a:schemeClr val="bg1"/>
                  </a:solidFill>
                  <a:latin typeface="Calibri"/>
                </a:rPr>
                <a:t>H4</a:t>
              </a:r>
            </a:p>
          </p:txBody>
        </p:sp>
        <p:cxnSp>
          <p:nvCxnSpPr>
            <p:cNvPr id="22" name="Straight Connector 21"/>
            <p:cNvCxnSpPr>
              <a:stCxn id="21" idx="0"/>
            </p:cNvCxnSpPr>
            <p:nvPr/>
          </p:nvCxnSpPr>
          <p:spPr>
            <a:xfrm flipV="1">
              <a:off x="4195247" y="4419600"/>
              <a:ext cx="450303"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4460885" y="5334000"/>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200" kern="0" dirty="0">
                  <a:solidFill>
                    <a:schemeClr val="bg1"/>
                  </a:solidFill>
                  <a:latin typeface="Calibri"/>
                </a:rPr>
                <a:t>H5</a:t>
              </a:r>
            </a:p>
          </p:txBody>
        </p:sp>
        <p:sp>
          <p:nvSpPr>
            <p:cNvPr id="24" name="Rectangle 23"/>
            <p:cNvSpPr/>
            <p:nvPr/>
          </p:nvSpPr>
          <p:spPr>
            <a:xfrm>
              <a:off x="4918085" y="5334000"/>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kern="0" dirty="0">
                  <a:solidFill>
                    <a:schemeClr val="bg1"/>
                  </a:solidFill>
                  <a:latin typeface="Calibri"/>
                </a:rPr>
                <a:t>H6</a:t>
              </a:r>
            </a:p>
          </p:txBody>
        </p:sp>
        <p:cxnSp>
          <p:nvCxnSpPr>
            <p:cNvPr id="25" name="Straight Connector 24"/>
            <p:cNvCxnSpPr>
              <a:stCxn id="23" idx="0"/>
            </p:cNvCxnSpPr>
            <p:nvPr/>
          </p:nvCxnSpPr>
          <p:spPr>
            <a:xfrm flipH="1" flipV="1">
              <a:off x="4645550" y="4419600"/>
              <a:ext cx="6897"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24" idx="0"/>
            </p:cNvCxnSpPr>
            <p:nvPr/>
          </p:nvCxnSpPr>
          <p:spPr>
            <a:xfrm flipH="1" flipV="1">
              <a:off x="4645550" y="4419600"/>
              <a:ext cx="464097" cy="914400"/>
            </a:xfrm>
            <a:prstGeom prst="line">
              <a:avLst/>
            </a:prstGeom>
          </p:spPr>
          <p:style>
            <a:lnRef idx="2">
              <a:schemeClr val="accent1"/>
            </a:lnRef>
            <a:fillRef idx="0">
              <a:schemeClr val="accent1"/>
            </a:fillRef>
            <a:effectRef idx="1">
              <a:schemeClr val="accent1"/>
            </a:effectRef>
            <a:fontRef idx="minor">
              <a:schemeClr val="tx1"/>
            </a:fontRef>
          </p:style>
        </p:cxnSp>
        <p:grpSp>
          <p:nvGrpSpPr>
            <p:cNvPr id="27" name="Group 26"/>
            <p:cNvGrpSpPr/>
            <p:nvPr/>
          </p:nvGrpSpPr>
          <p:grpSpPr>
            <a:xfrm>
              <a:off x="3622685" y="2124177"/>
              <a:ext cx="545969" cy="678181"/>
              <a:chOff x="1027560" y="1988818"/>
              <a:chExt cx="545969" cy="678181"/>
            </a:xfrm>
          </p:grpSpPr>
          <p:sp>
            <p:nvSpPr>
              <p:cNvPr id="28" name="Cube 27"/>
              <p:cNvSpPr/>
              <p:nvPr/>
            </p:nvSpPr>
            <p:spPr>
              <a:xfrm flipH="1">
                <a:off x="1027560" y="198881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171574" y="2133601"/>
                <a:ext cx="401955" cy="5295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0" name="Rectangle 83"/>
              <p:cNvSpPr/>
              <p:nvPr/>
            </p:nvSpPr>
            <p:spPr>
              <a:xfrm>
                <a:off x="1028484" y="2005964"/>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Rectangle 83"/>
              <p:cNvSpPr/>
              <p:nvPr/>
            </p:nvSpPr>
            <p:spPr>
              <a:xfrm>
                <a:off x="1037545" y="1988820"/>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grpSp>
          <p:nvGrpSpPr>
            <p:cNvPr id="32" name="Group 31"/>
            <p:cNvGrpSpPr/>
            <p:nvPr/>
          </p:nvGrpSpPr>
          <p:grpSpPr>
            <a:xfrm>
              <a:off x="2747082" y="4333601"/>
              <a:ext cx="978209" cy="243008"/>
              <a:chOff x="5220661" y="3675707"/>
              <a:chExt cx="978209" cy="243008"/>
            </a:xfrm>
          </p:grpSpPr>
          <p:sp>
            <p:nvSpPr>
              <p:cNvPr id="33" name="Rectangle 32"/>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34"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5"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6"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7"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8"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9"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0"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1"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2"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3"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4"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5"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6"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7"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8"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9"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0"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1"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2"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3"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54" name="Group 53"/>
            <p:cNvGrpSpPr/>
            <p:nvPr/>
          </p:nvGrpSpPr>
          <p:grpSpPr>
            <a:xfrm>
              <a:off x="4168476" y="4333601"/>
              <a:ext cx="978209" cy="243008"/>
              <a:chOff x="5220661" y="3675707"/>
              <a:chExt cx="978209" cy="243008"/>
            </a:xfrm>
          </p:grpSpPr>
          <p:sp>
            <p:nvSpPr>
              <p:cNvPr id="55" name="Rectangle 54"/>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56"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7"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8"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9"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60"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61"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62"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63"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64"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65"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66"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67"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68"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72"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73"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74"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75"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76" name="Group 75"/>
            <p:cNvGrpSpPr/>
            <p:nvPr/>
          </p:nvGrpSpPr>
          <p:grpSpPr>
            <a:xfrm>
              <a:off x="4486020" y="2128098"/>
              <a:ext cx="545969" cy="678181"/>
              <a:chOff x="1027560" y="1988818"/>
              <a:chExt cx="545969" cy="678181"/>
            </a:xfrm>
          </p:grpSpPr>
          <p:sp>
            <p:nvSpPr>
              <p:cNvPr id="77" name="Cube 76"/>
              <p:cNvSpPr/>
              <p:nvPr/>
            </p:nvSpPr>
            <p:spPr>
              <a:xfrm flipH="1">
                <a:off x="1027560" y="198881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171574" y="2133601"/>
                <a:ext cx="401955" cy="5295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9" name="Rectangle 83"/>
              <p:cNvSpPr/>
              <p:nvPr/>
            </p:nvSpPr>
            <p:spPr>
              <a:xfrm>
                <a:off x="1028484" y="2005964"/>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0" name="Rectangle 83"/>
              <p:cNvSpPr/>
              <p:nvPr/>
            </p:nvSpPr>
            <p:spPr>
              <a:xfrm>
                <a:off x="1037545" y="1988820"/>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grpSp>
          <p:nvGrpSpPr>
            <p:cNvPr id="81" name="Group 80"/>
            <p:cNvGrpSpPr/>
            <p:nvPr/>
          </p:nvGrpSpPr>
          <p:grpSpPr>
            <a:xfrm>
              <a:off x="5362716" y="2141219"/>
              <a:ext cx="545969" cy="678181"/>
              <a:chOff x="1027560" y="1988818"/>
              <a:chExt cx="545969" cy="678181"/>
            </a:xfrm>
          </p:grpSpPr>
          <p:sp>
            <p:nvSpPr>
              <p:cNvPr id="82" name="Cube 81"/>
              <p:cNvSpPr/>
              <p:nvPr/>
            </p:nvSpPr>
            <p:spPr>
              <a:xfrm flipH="1">
                <a:off x="1027560" y="198881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171574" y="2133601"/>
                <a:ext cx="401955" cy="5295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4" name="Rectangle 83"/>
              <p:cNvSpPr/>
              <p:nvPr/>
            </p:nvSpPr>
            <p:spPr>
              <a:xfrm>
                <a:off x="1028484" y="2005964"/>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5" name="Rectangle 83"/>
              <p:cNvSpPr/>
              <p:nvPr/>
            </p:nvSpPr>
            <p:spPr>
              <a:xfrm>
                <a:off x="1037545" y="1988820"/>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
          <p:nvSpPr>
            <p:cNvPr id="86" name="Rectangle 85"/>
            <p:cNvSpPr/>
            <p:nvPr/>
          </p:nvSpPr>
          <p:spPr>
            <a:xfrm>
              <a:off x="5449362" y="5333999"/>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200" kern="0" dirty="0">
                  <a:solidFill>
                    <a:schemeClr val="bg1"/>
                  </a:solidFill>
                  <a:latin typeface="Calibri"/>
                </a:rPr>
                <a:t>H7</a:t>
              </a:r>
            </a:p>
          </p:txBody>
        </p:sp>
        <p:cxnSp>
          <p:nvCxnSpPr>
            <p:cNvPr id="87" name="Straight Connector 86"/>
            <p:cNvCxnSpPr>
              <a:stCxn id="86" idx="0"/>
            </p:cNvCxnSpPr>
            <p:nvPr/>
          </p:nvCxnSpPr>
          <p:spPr>
            <a:xfrm flipV="1">
              <a:off x="5640924" y="4419599"/>
              <a:ext cx="452426"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88" name="Rectangle 87"/>
            <p:cNvSpPr/>
            <p:nvPr/>
          </p:nvSpPr>
          <p:spPr>
            <a:xfrm>
              <a:off x="5906562" y="5333999"/>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200" kern="0" dirty="0">
                  <a:solidFill>
                    <a:schemeClr val="bg1"/>
                  </a:solidFill>
                  <a:latin typeface="Calibri"/>
                </a:rPr>
                <a:t>H8</a:t>
              </a:r>
            </a:p>
          </p:txBody>
        </p:sp>
        <p:sp>
          <p:nvSpPr>
            <p:cNvPr id="89" name="Rectangle 88"/>
            <p:cNvSpPr/>
            <p:nvPr/>
          </p:nvSpPr>
          <p:spPr>
            <a:xfrm>
              <a:off x="6363762" y="5333999"/>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200" kern="0" dirty="0">
                  <a:solidFill>
                    <a:schemeClr val="bg1"/>
                  </a:solidFill>
                  <a:latin typeface="Calibri"/>
                </a:rPr>
                <a:t>H9</a:t>
              </a:r>
            </a:p>
          </p:txBody>
        </p:sp>
        <p:cxnSp>
          <p:nvCxnSpPr>
            <p:cNvPr id="90" name="Straight Connector 89"/>
            <p:cNvCxnSpPr>
              <a:stCxn id="88" idx="0"/>
            </p:cNvCxnSpPr>
            <p:nvPr/>
          </p:nvCxnSpPr>
          <p:spPr>
            <a:xfrm flipH="1" flipV="1">
              <a:off x="6093350" y="4419599"/>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p:cNvCxnSpPr>
              <a:stCxn id="89" idx="0"/>
            </p:cNvCxnSpPr>
            <p:nvPr/>
          </p:nvCxnSpPr>
          <p:spPr>
            <a:xfrm flipH="1" flipV="1">
              <a:off x="6093350" y="4419599"/>
              <a:ext cx="461974" cy="914400"/>
            </a:xfrm>
            <a:prstGeom prst="line">
              <a:avLst/>
            </a:prstGeom>
          </p:spPr>
          <p:style>
            <a:lnRef idx="2">
              <a:schemeClr val="accent1"/>
            </a:lnRef>
            <a:fillRef idx="0">
              <a:schemeClr val="accent1"/>
            </a:fillRef>
            <a:effectRef idx="1">
              <a:schemeClr val="accent1"/>
            </a:effectRef>
            <a:fontRef idx="minor">
              <a:schemeClr val="tx1"/>
            </a:fontRef>
          </p:style>
        </p:cxnSp>
        <p:grpSp>
          <p:nvGrpSpPr>
            <p:cNvPr id="92" name="Group 91"/>
            <p:cNvGrpSpPr/>
            <p:nvPr/>
          </p:nvGrpSpPr>
          <p:grpSpPr>
            <a:xfrm>
              <a:off x="5579365" y="4342092"/>
              <a:ext cx="978209" cy="243008"/>
              <a:chOff x="5220661" y="3675707"/>
              <a:chExt cx="978209" cy="243008"/>
            </a:xfrm>
          </p:grpSpPr>
          <p:sp>
            <p:nvSpPr>
              <p:cNvPr id="93" name="Rectangle 92"/>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94"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95"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96"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97"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98"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99"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00"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01"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02"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03"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04"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05"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06"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07"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08"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09"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10"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11"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12"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13" name="Picture 8" descr="Ethernet Network Connector Rj-45 Lan Female Clip Ar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 xmlns:a14="http://schemas.microsoft.com/office/drawing/2010/main">
                    <a:solidFill>
                      <a:srgbClr val="FFFFFF"/>
                    </a:solidFill>
                  </a14:hiddenFill>
                </a:ext>
              </a:extLst>
            </p:spPr>
          </p:pic>
        </p:grpSp>
      </p:grpSp>
      <p:sp>
        <p:nvSpPr>
          <p:cNvPr id="116" name="Title 1"/>
          <p:cNvSpPr>
            <a:spLocks noGrp="1"/>
          </p:cNvSpPr>
          <p:nvPr>
            <p:ph type="title"/>
          </p:nvPr>
        </p:nvSpPr>
        <p:spPr>
          <a:xfrm>
            <a:off x="1525991" y="82901"/>
            <a:ext cx="9144000" cy="1143000"/>
          </a:xfrm>
        </p:spPr>
        <p:txBody>
          <a:bodyPr vert="horz" lIns="91440" tIns="45720" rIns="91440" bIns="45720" rtlCol="0" anchor="ctr">
            <a:normAutofit/>
          </a:bodyPr>
          <a:lstStyle/>
          <a:p>
            <a:pPr algn="ctr"/>
            <a:r>
              <a:rPr kumimoji="1" lang="en-US" b="1" dirty="0"/>
              <a:t>DC Fabric: Just a Giant Switch</a:t>
            </a:r>
          </a:p>
        </p:txBody>
      </p:sp>
    </p:spTree>
    <p:custDataLst>
      <p:tags r:id="rId1"/>
    </p:custDataLst>
    <p:extLst>
      <p:ext uri="{BB962C8B-B14F-4D97-AF65-F5344CB8AC3E}">
        <p14:creationId xmlns:p14="http://schemas.microsoft.com/office/powerpoint/2010/main" val="356426808"/>
      </p:ext>
    </p:extLst>
  </p:cSld>
  <p:clrMapOvr>
    <a:masterClrMapping/>
  </p:clrMapOvr>
  <mc:AlternateContent xmlns:mc="http://schemas.openxmlformats.org/markup-compatibility/2006" xmlns:p14="http://schemas.microsoft.com/office/powerpoint/2010/main">
    <mc:Choice Requires="p14">
      <p:transition spd="slow" p14:dur="2000" advClick="0" advTm="13154"/>
    </mc:Choice>
    <mc:Fallback xmlns="">
      <p:transition spd="slow" advClick="0" advTm="131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5400000">
                                      <p:cBhvr>
                                        <p:cTn id="6" dur="750" fill="hold"/>
                                        <p:tgtEl>
                                          <p:spTgt spid="1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160322" y="1826678"/>
            <a:ext cx="3059879" cy="4193123"/>
            <a:chOff x="4636321" y="1826677"/>
            <a:chExt cx="3059879" cy="4193123"/>
          </a:xfrm>
        </p:grpSpPr>
        <p:sp>
          <p:nvSpPr>
            <p:cNvPr id="116" name="Rectangle 115"/>
            <p:cNvSpPr/>
            <p:nvPr/>
          </p:nvSpPr>
          <p:spPr>
            <a:xfrm rot="16200000" flipH="1">
              <a:off x="7323440" y="183704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200" kern="0" dirty="0">
                  <a:solidFill>
                    <a:schemeClr val="bg1"/>
                  </a:solidFill>
                  <a:latin typeface="Calibri"/>
                </a:rPr>
                <a:t>H1</a:t>
              </a:r>
            </a:p>
          </p:txBody>
        </p:sp>
        <p:cxnSp>
          <p:nvCxnSpPr>
            <p:cNvPr id="117" name="Straight Connector 116"/>
            <p:cNvCxnSpPr>
              <a:stCxn id="116" idx="0"/>
            </p:cNvCxnSpPr>
            <p:nvPr/>
          </p:nvCxnSpPr>
          <p:spPr>
            <a:xfrm rot="16200000" flipH="1" flipV="1">
              <a:off x="6650390" y="1787252"/>
              <a:ext cx="452426"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rot="16200000" flipH="1" flipV="1">
              <a:off x="5223062" y="1927859"/>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rot="16200000" flipH="1" flipV="1">
              <a:off x="4803962" y="2346959"/>
              <a:ext cx="15240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rot="16200000" flipV="1">
              <a:off x="5223062" y="2613659"/>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rot="16200000" flipH="1" flipV="1">
              <a:off x="5489762" y="3032759"/>
              <a:ext cx="1524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rot="16200000" flipH="1" flipV="1">
              <a:off x="5070662" y="3451859"/>
              <a:ext cx="9906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161" idx="0"/>
            </p:cNvCxnSpPr>
            <p:nvPr/>
          </p:nvCxnSpPr>
          <p:spPr>
            <a:xfrm rot="16200000" flipV="1">
              <a:off x="4461278" y="3375444"/>
              <a:ext cx="21856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rot="16200000" flipV="1">
              <a:off x="4879816" y="3795107"/>
              <a:ext cx="1332439" cy="1819425"/>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a:stCxn id="161" idx="0"/>
            </p:cNvCxnSpPr>
            <p:nvPr/>
          </p:nvCxnSpPr>
          <p:spPr>
            <a:xfrm rot="16200000" flipV="1">
              <a:off x="5299478" y="4213644"/>
              <a:ext cx="5092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rot="16200000" flipH="1">
              <a:off x="7323440" y="229424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200" kern="0" dirty="0">
                  <a:solidFill>
                    <a:schemeClr val="bg1"/>
                  </a:solidFill>
                  <a:latin typeface="Calibri"/>
                </a:rPr>
                <a:t>H2</a:t>
              </a:r>
            </a:p>
          </p:txBody>
        </p:sp>
        <p:sp>
          <p:nvSpPr>
            <p:cNvPr id="128" name="Rectangle 127"/>
            <p:cNvSpPr/>
            <p:nvPr/>
          </p:nvSpPr>
          <p:spPr>
            <a:xfrm rot="16200000" flipH="1">
              <a:off x="7323440" y="2751440"/>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200" kern="0" dirty="0">
                  <a:solidFill>
                    <a:schemeClr val="bg1"/>
                  </a:solidFill>
                  <a:latin typeface="Calibri"/>
                </a:rPr>
                <a:t>H3</a:t>
              </a:r>
            </a:p>
          </p:txBody>
        </p:sp>
        <p:cxnSp>
          <p:nvCxnSpPr>
            <p:cNvPr id="129" name="Straight Connector 128"/>
            <p:cNvCxnSpPr>
              <a:stCxn id="127" idx="0"/>
            </p:cNvCxnSpPr>
            <p:nvPr/>
          </p:nvCxnSpPr>
          <p:spPr>
            <a:xfrm rot="16200000" flipV="1">
              <a:off x="6874216" y="2015852"/>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128" idx="0"/>
            </p:cNvCxnSpPr>
            <p:nvPr/>
          </p:nvCxnSpPr>
          <p:spPr>
            <a:xfrm rot="16200000" flipV="1">
              <a:off x="6645616" y="2244452"/>
              <a:ext cx="461974"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131" name="Rectangle 130"/>
            <p:cNvSpPr/>
            <p:nvPr/>
          </p:nvSpPr>
          <p:spPr>
            <a:xfrm rot="16200000" flipH="1">
              <a:off x="7323440" y="3286963"/>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200" kern="0" dirty="0">
                  <a:solidFill>
                    <a:schemeClr val="bg1"/>
                  </a:solidFill>
                  <a:latin typeface="Calibri"/>
                </a:rPr>
                <a:t>H4</a:t>
              </a:r>
            </a:p>
          </p:txBody>
        </p:sp>
        <p:cxnSp>
          <p:nvCxnSpPr>
            <p:cNvPr id="132" name="Straight Connector 131"/>
            <p:cNvCxnSpPr>
              <a:stCxn id="131" idx="0"/>
            </p:cNvCxnSpPr>
            <p:nvPr/>
          </p:nvCxnSpPr>
          <p:spPr>
            <a:xfrm rot="16200000" flipH="1" flipV="1">
              <a:off x="6651451" y="3236113"/>
              <a:ext cx="450303"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rot="16200000" flipH="1">
              <a:off x="7323440" y="3744163"/>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200" kern="0" dirty="0">
                  <a:solidFill>
                    <a:schemeClr val="bg1"/>
                  </a:solidFill>
                  <a:latin typeface="Calibri"/>
                </a:rPr>
                <a:t>H5</a:t>
              </a:r>
            </a:p>
          </p:txBody>
        </p:sp>
        <p:sp>
          <p:nvSpPr>
            <p:cNvPr id="134" name="Rectangle 133"/>
            <p:cNvSpPr/>
            <p:nvPr/>
          </p:nvSpPr>
          <p:spPr>
            <a:xfrm rot="16200000" flipH="1">
              <a:off x="7323440" y="4201363"/>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kern="0" dirty="0">
                  <a:solidFill>
                    <a:schemeClr val="bg1"/>
                  </a:solidFill>
                  <a:latin typeface="Calibri"/>
                </a:rPr>
                <a:t>H6</a:t>
              </a:r>
            </a:p>
          </p:txBody>
        </p:sp>
        <p:cxnSp>
          <p:nvCxnSpPr>
            <p:cNvPr id="135" name="Straight Connector 134"/>
            <p:cNvCxnSpPr>
              <a:stCxn id="133" idx="0"/>
            </p:cNvCxnSpPr>
            <p:nvPr/>
          </p:nvCxnSpPr>
          <p:spPr>
            <a:xfrm rot="16200000" flipV="1">
              <a:off x="6873154" y="3464713"/>
              <a:ext cx="6897"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134" idx="0"/>
            </p:cNvCxnSpPr>
            <p:nvPr/>
          </p:nvCxnSpPr>
          <p:spPr>
            <a:xfrm rot="16200000" flipV="1">
              <a:off x="6644554" y="3693313"/>
              <a:ext cx="464097"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178" name="Rectangle 177"/>
            <p:cNvSpPr/>
            <p:nvPr/>
          </p:nvSpPr>
          <p:spPr>
            <a:xfrm rot="16200000" flipH="1">
              <a:off x="5965803" y="3808991"/>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17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364862" y="3477877"/>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8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453586" y="3477877"/>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8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364862" y="3570088"/>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8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453585" y="3570088"/>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8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364861" y="366230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8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453585" y="366230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8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364861" y="375451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8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453584" y="375451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8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364862" y="3846667"/>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8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453586" y="3846667"/>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8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364862" y="39388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9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453585" y="39388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9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364861" y="403109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9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453585" y="403109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9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364861" y="4123302"/>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9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453584" y="4123302"/>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9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364860" y="42173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9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453584" y="42173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9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364860" y="430959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9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453583" y="4309591"/>
              <a:ext cx="92211" cy="72579"/>
            </a:xfrm>
            <a:prstGeom prst="rect">
              <a:avLst/>
            </a:prstGeom>
            <a:noFill/>
            <a:extLst>
              <a:ext uri="{909E8E84-426E-40dd-AFC4-6F175D3DCCD1}">
                <a14:hiddenFill xmlns="" xmlns:a14="http://schemas.microsoft.com/office/drawing/2010/main">
                  <a:solidFill>
                    <a:srgbClr val="FFFFFF"/>
                  </a:solidFill>
                </a14:hiddenFill>
              </a:ext>
            </a:extLst>
          </p:spPr>
        </p:pic>
        <p:sp>
          <p:nvSpPr>
            <p:cNvPr id="142" name="Rectangle 141"/>
            <p:cNvSpPr/>
            <p:nvPr/>
          </p:nvSpPr>
          <p:spPr>
            <a:xfrm rot="16200000" flipH="1">
              <a:off x="7323439" y="473264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200" kern="0" dirty="0">
                  <a:solidFill>
                    <a:schemeClr val="bg1"/>
                  </a:solidFill>
                  <a:latin typeface="Calibri"/>
                </a:rPr>
                <a:t>H7</a:t>
              </a:r>
            </a:p>
          </p:txBody>
        </p:sp>
        <p:cxnSp>
          <p:nvCxnSpPr>
            <p:cNvPr id="143" name="Straight Connector 142"/>
            <p:cNvCxnSpPr>
              <a:stCxn id="142" idx="0"/>
            </p:cNvCxnSpPr>
            <p:nvPr/>
          </p:nvCxnSpPr>
          <p:spPr>
            <a:xfrm rot="16200000" flipH="1" flipV="1">
              <a:off x="6650389" y="4682852"/>
              <a:ext cx="452426"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144" name="Rectangle 143"/>
            <p:cNvSpPr/>
            <p:nvPr/>
          </p:nvSpPr>
          <p:spPr>
            <a:xfrm rot="16200000" flipH="1">
              <a:off x="7323439" y="5189840"/>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200" kern="0" dirty="0">
                  <a:solidFill>
                    <a:schemeClr val="bg1"/>
                  </a:solidFill>
                  <a:latin typeface="Calibri"/>
                </a:rPr>
                <a:t>H8</a:t>
              </a:r>
            </a:p>
          </p:txBody>
        </p:sp>
        <p:sp>
          <p:nvSpPr>
            <p:cNvPr id="145" name="Rectangle 144"/>
            <p:cNvSpPr/>
            <p:nvPr/>
          </p:nvSpPr>
          <p:spPr>
            <a:xfrm rot="16200000" flipH="1">
              <a:off x="7323439" y="5647040"/>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200" kern="0" dirty="0">
                  <a:solidFill>
                    <a:schemeClr val="bg1"/>
                  </a:solidFill>
                  <a:latin typeface="Calibri"/>
                </a:rPr>
                <a:t>H9</a:t>
              </a:r>
            </a:p>
          </p:txBody>
        </p:sp>
        <p:cxnSp>
          <p:nvCxnSpPr>
            <p:cNvPr id="146" name="Straight Connector 145"/>
            <p:cNvCxnSpPr>
              <a:stCxn id="144" idx="0"/>
            </p:cNvCxnSpPr>
            <p:nvPr/>
          </p:nvCxnSpPr>
          <p:spPr>
            <a:xfrm rot="16200000" flipV="1">
              <a:off x="6874215" y="4911452"/>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7" name="Straight Connector 146"/>
            <p:cNvCxnSpPr>
              <a:stCxn id="145" idx="0"/>
            </p:cNvCxnSpPr>
            <p:nvPr/>
          </p:nvCxnSpPr>
          <p:spPr>
            <a:xfrm rot="16200000" flipV="1">
              <a:off x="6645615" y="5140052"/>
              <a:ext cx="461974"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rot="16200000" flipH="1">
              <a:off x="5974294" y="5219880"/>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15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373353" y="4888766"/>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5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462077" y="4888766"/>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5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373353" y="4980977"/>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5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462076" y="4980977"/>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5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373352" y="507318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5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462076" y="507318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5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373352" y="516540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5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462075" y="516540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5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373353" y="5257556"/>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5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462077" y="5257556"/>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6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373353" y="5349768"/>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6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462076" y="5349768"/>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6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373352" y="5441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6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462076" y="5441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6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373352" y="553419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6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462075" y="553419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6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373351" y="5628268"/>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6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462075" y="5628268"/>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6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373351" y="57204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6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462074" y="5720480"/>
              <a:ext cx="92211" cy="72579"/>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20" name="Straight Arrow Connector 119"/>
            <p:cNvCxnSpPr/>
            <p:nvPr/>
          </p:nvCxnSpPr>
          <p:spPr>
            <a:xfrm rot="16200000" flipH="1" flipV="1">
              <a:off x="4384862" y="2766059"/>
              <a:ext cx="23622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sp>
          <p:nvSpPr>
            <p:cNvPr id="199" name="Rectangle 198"/>
            <p:cNvSpPr/>
            <p:nvPr/>
          </p:nvSpPr>
          <p:spPr>
            <a:xfrm rot="16200000" flipH="1">
              <a:off x="5965803" y="238759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20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364862" y="205648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0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453586" y="205648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0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364862" y="214869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0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453585" y="214869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0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364861" y="2240906"/>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0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453585" y="2240906"/>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0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364861" y="2333117"/>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0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453584" y="2333117"/>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0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364862" y="242527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0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453586" y="242527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1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364862" y="251748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1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453585" y="251748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1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364861" y="2609696"/>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1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453585" y="2609696"/>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1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364861" y="2701908"/>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1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453584" y="2701908"/>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1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364860" y="279598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1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453584" y="279598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1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364860" y="2888197"/>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1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rot="16200000" flipH="1">
              <a:off x="6453583" y="2888197"/>
              <a:ext cx="92211" cy="72579"/>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353" name="Group 352"/>
          <p:cNvGrpSpPr/>
          <p:nvPr/>
        </p:nvGrpSpPr>
        <p:grpSpPr>
          <a:xfrm>
            <a:off x="2770984" y="1826678"/>
            <a:ext cx="3059877" cy="4193123"/>
            <a:chOff x="1399382" y="1978991"/>
            <a:chExt cx="3059877" cy="4193123"/>
          </a:xfrm>
        </p:grpSpPr>
        <p:grpSp>
          <p:nvGrpSpPr>
            <p:cNvPr id="256" name="Group 255"/>
            <p:cNvGrpSpPr/>
            <p:nvPr/>
          </p:nvGrpSpPr>
          <p:grpSpPr>
            <a:xfrm>
              <a:off x="2599978" y="2666914"/>
              <a:ext cx="1859281" cy="2871458"/>
              <a:chOff x="2447578" y="2514514"/>
              <a:chExt cx="1859281" cy="2871458"/>
            </a:xfrm>
          </p:grpSpPr>
          <p:cxnSp>
            <p:nvCxnSpPr>
              <p:cNvPr id="257" name="Straight Arrow Connector 256"/>
              <p:cNvCxnSpPr/>
              <p:nvPr/>
            </p:nvCxnSpPr>
            <p:spPr>
              <a:xfrm rot="5400000" flipV="1">
                <a:off x="3034319" y="1927773"/>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58" name="Straight Arrow Connector 257"/>
              <p:cNvCxnSpPr/>
              <p:nvPr/>
            </p:nvCxnSpPr>
            <p:spPr>
              <a:xfrm rot="5400000" flipV="1">
                <a:off x="2615219" y="2346873"/>
                <a:ext cx="15240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59" name="Straight Arrow Connector 258"/>
              <p:cNvCxnSpPr/>
              <p:nvPr/>
            </p:nvCxnSpPr>
            <p:spPr>
              <a:xfrm rot="5400000" flipV="1">
                <a:off x="2196119" y="2765973"/>
                <a:ext cx="23622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60" name="Straight Arrow Connector 259"/>
              <p:cNvCxnSpPr/>
              <p:nvPr/>
            </p:nvCxnSpPr>
            <p:spPr>
              <a:xfrm rot="5400000" flipH="1" flipV="1">
                <a:off x="3034319" y="2613573"/>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p:nvPr/>
            </p:nvCxnSpPr>
            <p:spPr>
              <a:xfrm rot="5400000" flipV="1">
                <a:off x="3301019" y="3032673"/>
                <a:ext cx="1524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62" name="Straight Arrow Connector 261"/>
              <p:cNvCxnSpPr/>
              <p:nvPr/>
            </p:nvCxnSpPr>
            <p:spPr>
              <a:xfrm rot="5400000" flipV="1">
                <a:off x="2881919" y="3451773"/>
                <a:ext cx="9906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63" name="Straight Arrow Connector 262"/>
              <p:cNvCxnSpPr>
                <a:stCxn id="302" idx="0"/>
              </p:cNvCxnSpPr>
              <p:nvPr/>
            </p:nvCxnSpPr>
            <p:spPr>
              <a:xfrm rot="5400000" flipH="1" flipV="1">
                <a:off x="2296245" y="3375358"/>
                <a:ext cx="21856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64" name="Straight Arrow Connector 263"/>
              <p:cNvCxnSpPr/>
              <p:nvPr/>
            </p:nvCxnSpPr>
            <p:spPr>
              <a:xfrm rot="5400000" flipH="1" flipV="1">
                <a:off x="2730927" y="3795021"/>
                <a:ext cx="1332439" cy="1819425"/>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a:stCxn id="302" idx="0"/>
              </p:cNvCxnSpPr>
              <p:nvPr/>
            </p:nvCxnSpPr>
            <p:spPr>
              <a:xfrm rot="5400000" flipH="1" flipV="1">
                <a:off x="3134445" y="4213558"/>
                <a:ext cx="5092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399382" y="1978991"/>
              <a:ext cx="362398" cy="4193123"/>
              <a:chOff x="1246982" y="1826591"/>
              <a:chExt cx="362398" cy="4193123"/>
            </a:xfrm>
          </p:grpSpPr>
          <p:sp>
            <p:nvSpPr>
              <p:cNvPr id="267" name="Rectangle 266"/>
              <p:cNvSpPr/>
              <p:nvPr/>
            </p:nvSpPr>
            <p:spPr>
              <a:xfrm rot="5400000">
                <a:off x="1236619" y="1836954"/>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200" kern="0" dirty="0">
                    <a:solidFill>
                      <a:schemeClr val="bg1"/>
                    </a:solidFill>
                    <a:latin typeface="Calibri"/>
                  </a:rPr>
                  <a:t>H1</a:t>
                </a:r>
              </a:p>
            </p:txBody>
          </p:sp>
          <p:sp>
            <p:nvSpPr>
              <p:cNvPr id="268" name="Rectangle 267"/>
              <p:cNvSpPr/>
              <p:nvPr/>
            </p:nvSpPr>
            <p:spPr>
              <a:xfrm rot="5400000">
                <a:off x="1236619" y="2294154"/>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200" kern="0" dirty="0">
                    <a:solidFill>
                      <a:schemeClr val="bg1"/>
                    </a:solidFill>
                    <a:latin typeface="Calibri"/>
                  </a:rPr>
                  <a:t>H2</a:t>
                </a:r>
              </a:p>
            </p:txBody>
          </p:sp>
          <p:sp>
            <p:nvSpPr>
              <p:cNvPr id="269" name="Rectangle 268"/>
              <p:cNvSpPr/>
              <p:nvPr/>
            </p:nvSpPr>
            <p:spPr>
              <a:xfrm rot="5400000">
                <a:off x="1236619" y="2751354"/>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200" kern="0" dirty="0">
                    <a:solidFill>
                      <a:schemeClr val="bg1"/>
                    </a:solidFill>
                    <a:latin typeface="Calibri"/>
                  </a:rPr>
                  <a:t>H3</a:t>
                </a:r>
              </a:p>
            </p:txBody>
          </p:sp>
          <p:sp>
            <p:nvSpPr>
              <p:cNvPr id="270" name="Rectangle 269"/>
              <p:cNvSpPr/>
              <p:nvPr/>
            </p:nvSpPr>
            <p:spPr>
              <a:xfrm rot="5400000">
                <a:off x="1236619" y="3286877"/>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200" kern="0" dirty="0">
                    <a:solidFill>
                      <a:schemeClr val="bg1"/>
                    </a:solidFill>
                    <a:latin typeface="Calibri"/>
                  </a:rPr>
                  <a:t>H4</a:t>
                </a:r>
              </a:p>
            </p:txBody>
          </p:sp>
          <p:sp>
            <p:nvSpPr>
              <p:cNvPr id="271" name="Rectangle 270"/>
              <p:cNvSpPr/>
              <p:nvPr/>
            </p:nvSpPr>
            <p:spPr>
              <a:xfrm rot="5400000">
                <a:off x="1236619" y="3744077"/>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200" kern="0" dirty="0">
                    <a:solidFill>
                      <a:schemeClr val="bg1"/>
                    </a:solidFill>
                    <a:latin typeface="Calibri"/>
                  </a:rPr>
                  <a:t>H5</a:t>
                </a:r>
              </a:p>
            </p:txBody>
          </p:sp>
          <p:sp>
            <p:nvSpPr>
              <p:cNvPr id="272" name="Rectangle 271"/>
              <p:cNvSpPr/>
              <p:nvPr/>
            </p:nvSpPr>
            <p:spPr>
              <a:xfrm rot="5400000">
                <a:off x="1236619" y="4201277"/>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kern="0" dirty="0">
                    <a:solidFill>
                      <a:schemeClr val="bg1"/>
                    </a:solidFill>
                    <a:latin typeface="Calibri"/>
                  </a:rPr>
                  <a:t>H6</a:t>
                </a:r>
              </a:p>
            </p:txBody>
          </p:sp>
          <p:sp>
            <p:nvSpPr>
              <p:cNvPr id="273" name="Rectangle 272"/>
              <p:cNvSpPr/>
              <p:nvPr/>
            </p:nvSpPr>
            <p:spPr>
              <a:xfrm rot="5400000">
                <a:off x="1236620" y="4732554"/>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200" kern="0" dirty="0">
                    <a:solidFill>
                      <a:schemeClr val="bg1"/>
                    </a:solidFill>
                    <a:latin typeface="Calibri"/>
                  </a:rPr>
                  <a:t>H7</a:t>
                </a:r>
              </a:p>
            </p:txBody>
          </p:sp>
          <p:sp>
            <p:nvSpPr>
              <p:cNvPr id="274" name="Rectangle 273"/>
              <p:cNvSpPr/>
              <p:nvPr/>
            </p:nvSpPr>
            <p:spPr>
              <a:xfrm rot="5400000">
                <a:off x="1236620" y="5189754"/>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200" kern="0" dirty="0">
                    <a:solidFill>
                      <a:schemeClr val="bg1"/>
                    </a:solidFill>
                    <a:latin typeface="Calibri"/>
                  </a:rPr>
                  <a:t>H8</a:t>
                </a:r>
              </a:p>
            </p:txBody>
          </p:sp>
          <p:sp>
            <p:nvSpPr>
              <p:cNvPr id="275" name="Rectangle 274"/>
              <p:cNvSpPr/>
              <p:nvPr/>
            </p:nvSpPr>
            <p:spPr>
              <a:xfrm rot="5400000">
                <a:off x="1236620" y="5646954"/>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200" kern="0" dirty="0">
                    <a:solidFill>
                      <a:schemeClr val="bg1"/>
                    </a:solidFill>
                    <a:latin typeface="Calibri"/>
                  </a:rPr>
                  <a:t>H9</a:t>
                </a:r>
              </a:p>
            </p:txBody>
          </p:sp>
        </p:grpSp>
        <p:grpSp>
          <p:nvGrpSpPr>
            <p:cNvPr id="276" name="Group 275"/>
            <p:cNvGrpSpPr/>
            <p:nvPr/>
          </p:nvGrpSpPr>
          <p:grpSpPr>
            <a:xfrm>
              <a:off x="1761779" y="2170553"/>
              <a:ext cx="914401" cy="3810000"/>
              <a:chOff x="1609379" y="2018153"/>
              <a:chExt cx="914401" cy="3810000"/>
            </a:xfrm>
          </p:grpSpPr>
          <p:cxnSp>
            <p:nvCxnSpPr>
              <p:cNvPr id="277" name="Straight Connector 276"/>
              <p:cNvCxnSpPr>
                <a:stCxn id="267" idx="0"/>
              </p:cNvCxnSpPr>
              <p:nvPr/>
            </p:nvCxnSpPr>
            <p:spPr>
              <a:xfrm rot="5400000" flipV="1">
                <a:off x="1840366" y="1787166"/>
                <a:ext cx="452426"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8" name="Straight Connector 277"/>
              <p:cNvCxnSpPr>
                <a:stCxn id="268" idx="0"/>
              </p:cNvCxnSpPr>
              <p:nvPr/>
            </p:nvCxnSpPr>
            <p:spPr>
              <a:xfrm rot="5400000" flipH="1" flipV="1">
                <a:off x="2064192" y="2015766"/>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9" name="Straight Connector 278"/>
              <p:cNvCxnSpPr>
                <a:stCxn id="269" idx="0"/>
              </p:cNvCxnSpPr>
              <p:nvPr/>
            </p:nvCxnSpPr>
            <p:spPr>
              <a:xfrm rot="5400000" flipH="1" flipV="1">
                <a:off x="1835592" y="2244366"/>
                <a:ext cx="4619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0" name="Straight Connector 279"/>
              <p:cNvCxnSpPr>
                <a:stCxn id="270" idx="0"/>
              </p:cNvCxnSpPr>
              <p:nvPr/>
            </p:nvCxnSpPr>
            <p:spPr>
              <a:xfrm rot="5400000" flipV="1">
                <a:off x="1841427" y="3236027"/>
                <a:ext cx="450303"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1" name="Straight Connector 280"/>
              <p:cNvCxnSpPr>
                <a:stCxn id="271" idx="0"/>
              </p:cNvCxnSpPr>
              <p:nvPr/>
            </p:nvCxnSpPr>
            <p:spPr>
              <a:xfrm rot="5400000" flipH="1" flipV="1">
                <a:off x="2063130" y="3464627"/>
                <a:ext cx="6897"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2" name="Straight Connector 281"/>
              <p:cNvCxnSpPr>
                <a:stCxn id="272" idx="0"/>
              </p:cNvCxnSpPr>
              <p:nvPr/>
            </p:nvCxnSpPr>
            <p:spPr>
              <a:xfrm rot="5400000" flipH="1" flipV="1">
                <a:off x="1834530" y="3693227"/>
                <a:ext cx="464097"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3" name="Straight Connector 282"/>
              <p:cNvCxnSpPr>
                <a:stCxn id="273" idx="0"/>
              </p:cNvCxnSpPr>
              <p:nvPr/>
            </p:nvCxnSpPr>
            <p:spPr>
              <a:xfrm rot="5400000" flipV="1">
                <a:off x="1840367" y="4682766"/>
                <a:ext cx="452426"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4" name="Straight Connector 283"/>
              <p:cNvCxnSpPr>
                <a:stCxn id="274" idx="0"/>
              </p:cNvCxnSpPr>
              <p:nvPr/>
            </p:nvCxnSpPr>
            <p:spPr>
              <a:xfrm rot="5400000" flipH="1" flipV="1">
                <a:off x="2064193" y="4911366"/>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5" name="Straight Connector 284"/>
              <p:cNvCxnSpPr>
                <a:stCxn id="275" idx="0"/>
              </p:cNvCxnSpPr>
              <p:nvPr/>
            </p:nvCxnSpPr>
            <p:spPr>
              <a:xfrm rot="5400000" flipH="1" flipV="1">
                <a:off x="1835593" y="5139966"/>
                <a:ext cx="461974" cy="9144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86" name="Group 285"/>
            <p:cNvGrpSpPr/>
            <p:nvPr/>
          </p:nvGrpSpPr>
          <p:grpSpPr>
            <a:xfrm>
              <a:off x="2510679" y="2172310"/>
              <a:ext cx="251499" cy="3810492"/>
              <a:chOff x="2358279" y="2019910"/>
              <a:chExt cx="251499" cy="3810492"/>
            </a:xfrm>
          </p:grpSpPr>
          <p:grpSp>
            <p:nvGrpSpPr>
              <p:cNvPr id="287" name="Group 286"/>
              <p:cNvGrpSpPr/>
              <p:nvPr/>
            </p:nvGrpSpPr>
            <p:grpSpPr>
              <a:xfrm rot="5400000">
                <a:off x="1999169" y="2387511"/>
                <a:ext cx="978209" cy="243008"/>
                <a:chOff x="5220661" y="3675707"/>
                <a:chExt cx="978209" cy="243008"/>
              </a:xfrm>
            </p:grpSpPr>
            <p:sp>
              <p:nvSpPr>
                <p:cNvPr id="332" name="Rectangle 331"/>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33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3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3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3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3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3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3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4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4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4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4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4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4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4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4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4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4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5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5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5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288" name="Group 287"/>
              <p:cNvGrpSpPr/>
              <p:nvPr/>
            </p:nvGrpSpPr>
            <p:grpSpPr>
              <a:xfrm rot="5400000">
                <a:off x="1999169" y="3808905"/>
                <a:ext cx="978209" cy="243008"/>
                <a:chOff x="5220661" y="3675707"/>
                <a:chExt cx="978209" cy="243008"/>
              </a:xfrm>
            </p:grpSpPr>
            <p:sp>
              <p:nvSpPr>
                <p:cNvPr id="311" name="Rectangle 310"/>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31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1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1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1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1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1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1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1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2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2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2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2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2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2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2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2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2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2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3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3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289" name="Group 288"/>
              <p:cNvGrpSpPr/>
              <p:nvPr/>
            </p:nvGrpSpPr>
            <p:grpSpPr>
              <a:xfrm rot="5400000">
                <a:off x="1990678" y="5219794"/>
                <a:ext cx="978209" cy="243008"/>
                <a:chOff x="5220661" y="3675707"/>
                <a:chExt cx="978209" cy="243008"/>
              </a:xfrm>
            </p:grpSpPr>
            <p:sp>
              <p:nvSpPr>
                <p:cNvPr id="290" name="Rectangle 289"/>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29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9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9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9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9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9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9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9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29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0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0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0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0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0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0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0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0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0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0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31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 xmlns:a14="http://schemas.microsoft.com/office/drawing/2010/main">
                      <a:solidFill>
                        <a:srgbClr val="FFFFFF"/>
                      </a:solidFill>
                    </a14:hiddenFill>
                  </a:ext>
                </a:extLst>
              </p:spPr>
            </p:pic>
          </p:grpSp>
        </p:grpSp>
      </p:grpSp>
      <p:grpSp>
        <p:nvGrpSpPr>
          <p:cNvPr id="255" name="Group 254"/>
          <p:cNvGrpSpPr/>
          <p:nvPr/>
        </p:nvGrpSpPr>
        <p:grpSpPr>
          <a:xfrm>
            <a:off x="3971579" y="2514514"/>
            <a:ext cx="1859281" cy="2871458"/>
            <a:chOff x="2447578" y="2514514"/>
            <a:chExt cx="1859281" cy="2871458"/>
          </a:xfrm>
        </p:grpSpPr>
        <p:cxnSp>
          <p:nvCxnSpPr>
            <p:cNvPr id="9" name="Straight Arrow Connector 8"/>
            <p:cNvCxnSpPr/>
            <p:nvPr/>
          </p:nvCxnSpPr>
          <p:spPr>
            <a:xfrm rot="5400000" flipV="1">
              <a:off x="3034319" y="1927773"/>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5400000" flipV="1">
              <a:off x="2615219" y="2346873"/>
              <a:ext cx="15240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5400000" flipV="1">
              <a:off x="2196119" y="2765973"/>
              <a:ext cx="23622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flipH="1" flipV="1">
              <a:off x="3034319" y="2613573"/>
              <a:ext cx="6858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5400000" flipV="1">
              <a:off x="3301019" y="3032673"/>
              <a:ext cx="1524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rot="5400000" flipV="1">
              <a:off x="2881919" y="3451773"/>
              <a:ext cx="990600" cy="1859281"/>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52" idx="0"/>
            </p:cNvCxnSpPr>
            <p:nvPr/>
          </p:nvCxnSpPr>
          <p:spPr>
            <a:xfrm rot="5400000" flipH="1" flipV="1">
              <a:off x="2296245" y="3375358"/>
              <a:ext cx="21856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5400000" flipH="1" flipV="1">
              <a:off x="2730927" y="3795021"/>
              <a:ext cx="1332439" cy="1819425"/>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2" idx="0"/>
            </p:cNvCxnSpPr>
            <p:nvPr/>
          </p:nvCxnSpPr>
          <p:spPr>
            <a:xfrm rot="5400000" flipH="1" flipV="1">
              <a:off x="3134445" y="4213558"/>
              <a:ext cx="509258" cy="1835569"/>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grpSp>
      <p:grpSp>
        <p:nvGrpSpPr>
          <p:cNvPr id="252" name="Group 251"/>
          <p:cNvGrpSpPr/>
          <p:nvPr/>
        </p:nvGrpSpPr>
        <p:grpSpPr>
          <a:xfrm>
            <a:off x="2761802" y="1826592"/>
            <a:ext cx="362398" cy="4193123"/>
            <a:chOff x="1246982" y="1826591"/>
            <a:chExt cx="362398" cy="4193123"/>
          </a:xfrm>
        </p:grpSpPr>
        <p:sp>
          <p:nvSpPr>
            <p:cNvPr id="7" name="Rectangle 6"/>
            <p:cNvSpPr/>
            <p:nvPr/>
          </p:nvSpPr>
          <p:spPr>
            <a:xfrm rot="5400000">
              <a:off x="1236619" y="1836954"/>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200" kern="0" dirty="0">
                  <a:solidFill>
                    <a:schemeClr val="bg1"/>
                  </a:solidFill>
                  <a:latin typeface="Calibri"/>
                </a:rPr>
                <a:t>H1</a:t>
              </a:r>
            </a:p>
          </p:txBody>
        </p:sp>
        <p:sp>
          <p:nvSpPr>
            <p:cNvPr id="18" name="Rectangle 17"/>
            <p:cNvSpPr/>
            <p:nvPr/>
          </p:nvSpPr>
          <p:spPr>
            <a:xfrm rot="5400000">
              <a:off x="1236619" y="2294154"/>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200" kern="0" dirty="0">
                  <a:solidFill>
                    <a:schemeClr val="bg1"/>
                  </a:solidFill>
                  <a:latin typeface="Calibri"/>
                </a:rPr>
                <a:t>H2</a:t>
              </a:r>
            </a:p>
          </p:txBody>
        </p:sp>
        <p:sp>
          <p:nvSpPr>
            <p:cNvPr id="19" name="Rectangle 18"/>
            <p:cNvSpPr/>
            <p:nvPr/>
          </p:nvSpPr>
          <p:spPr>
            <a:xfrm rot="5400000">
              <a:off x="1236619" y="2751354"/>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200" kern="0" dirty="0">
                  <a:solidFill>
                    <a:schemeClr val="bg1"/>
                  </a:solidFill>
                  <a:latin typeface="Calibri"/>
                </a:rPr>
                <a:t>H3</a:t>
              </a:r>
            </a:p>
          </p:txBody>
        </p:sp>
        <p:sp>
          <p:nvSpPr>
            <p:cNvPr id="22" name="Rectangle 21"/>
            <p:cNvSpPr/>
            <p:nvPr/>
          </p:nvSpPr>
          <p:spPr>
            <a:xfrm rot="5400000">
              <a:off x="1236619" y="3286877"/>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r>
                <a:rPr lang="en-US" sz="1200" kern="0" dirty="0">
                  <a:solidFill>
                    <a:schemeClr val="bg1"/>
                  </a:solidFill>
                  <a:latin typeface="Calibri"/>
                </a:rPr>
                <a:t>H4</a:t>
              </a:r>
            </a:p>
          </p:txBody>
        </p:sp>
        <p:sp>
          <p:nvSpPr>
            <p:cNvPr id="24" name="Rectangle 23"/>
            <p:cNvSpPr/>
            <p:nvPr/>
          </p:nvSpPr>
          <p:spPr>
            <a:xfrm rot="5400000">
              <a:off x="1236619" y="3744077"/>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200" kern="0" dirty="0">
                  <a:solidFill>
                    <a:schemeClr val="bg1"/>
                  </a:solidFill>
                  <a:latin typeface="Calibri"/>
                </a:rPr>
                <a:t>H5</a:t>
              </a:r>
            </a:p>
          </p:txBody>
        </p:sp>
        <p:sp>
          <p:nvSpPr>
            <p:cNvPr id="25" name="Rectangle 24"/>
            <p:cNvSpPr/>
            <p:nvPr/>
          </p:nvSpPr>
          <p:spPr>
            <a:xfrm rot="5400000">
              <a:off x="1236619" y="4201277"/>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kern="0" dirty="0">
                  <a:solidFill>
                    <a:schemeClr val="bg1"/>
                  </a:solidFill>
                  <a:latin typeface="Calibri"/>
                </a:rPr>
                <a:t>H6</a:t>
              </a:r>
            </a:p>
          </p:txBody>
        </p:sp>
        <p:sp>
          <p:nvSpPr>
            <p:cNvPr id="33" name="Rectangle 32"/>
            <p:cNvSpPr/>
            <p:nvPr/>
          </p:nvSpPr>
          <p:spPr>
            <a:xfrm rot="5400000">
              <a:off x="1236620" y="4732554"/>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200" kern="0" dirty="0">
                  <a:solidFill>
                    <a:schemeClr val="bg1"/>
                  </a:solidFill>
                  <a:latin typeface="Calibri"/>
                </a:rPr>
                <a:t>H7</a:t>
              </a:r>
            </a:p>
          </p:txBody>
        </p:sp>
        <p:sp>
          <p:nvSpPr>
            <p:cNvPr id="35" name="Rectangle 34"/>
            <p:cNvSpPr/>
            <p:nvPr/>
          </p:nvSpPr>
          <p:spPr>
            <a:xfrm rot="5400000">
              <a:off x="1236620" y="5189754"/>
              <a:ext cx="383123" cy="362397"/>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a:defRPr/>
              </a:pPr>
              <a:r>
                <a:rPr lang="en-US" sz="1200" kern="0" dirty="0">
                  <a:solidFill>
                    <a:schemeClr val="bg1"/>
                  </a:solidFill>
                  <a:latin typeface="Calibri"/>
                </a:rPr>
                <a:t>H8</a:t>
              </a:r>
            </a:p>
          </p:txBody>
        </p:sp>
        <p:sp>
          <p:nvSpPr>
            <p:cNvPr id="36" name="Rectangle 35"/>
            <p:cNvSpPr/>
            <p:nvPr/>
          </p:nvSpPr>
          <p:spPr>
            <a:xfrm rot="5400000">
              <a:off x="1236620" y="5646954"/>
              <a:ext cx="383123" cy="362397"/>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200" kern="0" dirty="0">
                  <a:solidFill>
                    <a:schemeClr val="bg1"/>
                  </a:solidFill>
                  <a:latin typeface="Calibri"/>
                </a:rPr>
                <a:t>H9</a:t>
              </a:r>
            </a:p>
          </p:txBody>
        </p:sp>
      </p:grpSp>
      <p:grpSp>
        <p:nvGrpSpPr>
          <p:cNvPr id="254" name="Group 253"/>
          <p:cNvGrpSpPr/>
          <p:nvPr/>
        </p:nvGrpSpPr>
        <p:grpSpPr>
          <a:xfrm>
            <a:off x="3124200" y="2018153"/>
            <a:ext cx="914401" cy="3810000"/>
            <a:chOff x="1600199" y="2018153"/>
            <a:chExt cx="914401" cy="3810000"/>
          </a:xfrm>
        </p:grpSpPr>
        <p:cxnSp>
          <p:nvCxnSpPr>
            <p:cNvPr id="8" name="Straight Connector 7"/>
            <p:cNvCxnSpPr>
              <a:stCxn id="7" idx="0"/>
            </p:cNvCxnSpPr>
            <p:nvPr/>
          </p:nvCxnSpPr>
          <p:spPr>
            <a:xfrm rot="5400000" flipV="1">
              <a:off x="1831186" y="1787166"/>
              <a:ext cx="452426"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8" idx="0"/>
            </p:cNvCxnSpPr>
            <p:nvPr/>
          </p:nvCxnSpPr>
          <p:spPr>
            <a:xfrm rot="5400000" flipH="1" flipV="1">
              <a:off x="2055012" y="2015766"/>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19" idx="0"/>
            </p:cNvCxnSpPr>
            <p:nvPr/>
          </p:nvCxnSpPr>
          <p:spPr>
            <a:xfrm rot="5400000" flipH="1" flipV="1">
              <a:off x="1826412" y="2244366"/>
              <a:ext cx="4619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22" idx="0"/>
            </p:cNvCxnSpPr>
            <p:nvPr/>
          </p:nvCxnSpPr>
          <p:spPr>
            <a:xfrm rot="5400000" flipV="1">
              <a:off x="1832247" y="3236027"/>
              <a:ext cx="450303"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24" idx="0"/>
            </p:cNvCxnSpPr>
            <p:nvPr/>
          </p:nvCxnSpPr>
          <p:spPr>
            <a:xfrm rot="5400000" flipH="1" flipV="1">
              <a:off x="2053950" y="3464627"/>
              <a:ext cx="6897"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25" idx="0"/>
            </p:cNvCxnSpPr>
            <p:nvPr/>
          </p:nvCxnSpPr>
          <p:spPr>
            <a:xfrm rot="5400000" flipH="1" flipV="1">
              <a:off x="1825350" y="3693227"/>
              <a:ext cx="464097"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33" idx="0"/>
            </p:cNvCxnSpPr>
            <p:nvPr/>
          </p:nvCxnSpPr>
          <p:spPr>
            <a:xfrm rot="5400000" flipV="1">
              <a:off x="1831187" y="4682766"/>
              <a:ext cx="452426"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35" idx="0"/>
            </p:cNvCxnSpPr>
            <p:nvPr/>
          </p:nvCxnSpPr>
          <p:spPr>
            <a:xfrm rot="5400000" flipH="1" flipV="1">
              <a:off x="2055013" y="4911366"/>
              <a:ext cx="4774"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36" idx="0"/>
            </p:cNvCxnSpPr>
            <p:nvPr/>
          </p:nvCxnSpPr>
          <p:spPr>
            <a:xfrm rot="5400000" flipH="1" flipV="1">
              <a:off x="1826413" y="5139966"/>
              <a:ext cx="461974" cy="9144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53" name="Group 252"/>
          <p:cNvGrpSpPr/>
          <p:nvPr/>
        </p:nvGrpSpPr>
        <p:grpSpPr>
          <a:xfrm>
            <a:off x="3882280" y="2019910"/>
            <a:ext cx="251499" cy="3810492"/>
            <a:chOff x="2358279" y="2019910"/>
            <a:chExt cx="251499" cy="3810492"/>
          </a:xfrm>
        </p:grpSpPr>
        <p:grpSp>
          <p:nvGrpSpPr>
            <p:cNvPr id="29" name="Group 28"/>
            <p:cNvGrpSpPr/>
            <p:nvPr/>
          </p:nvGrpSpPr>
          <p:grpSpPr>
            <a:xfrm rot="5400000">
              <a:off x="1999169" y="2387511"/>
              <a:ext cx="978209" cy="243008"/>
              <a:chOff x="5220661" y="3675707"/>
              <a:chExt cx="978209" cy="243008"/>
            </a:xfrm>
          </p:grpSpPr>
          <p:sp>
            <p:nvSpPr>
              <p:cNvPr id="90" name="Rectangle 89"/>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9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9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9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9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9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9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9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9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9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0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0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0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0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0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0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0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0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0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0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11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30" name="Group 29"/>
            <p:cNvGrpSpPr/>
            <p:nvPr/>
          </p:nvGrpSpPr>
          <p:grpSpPr>
            <a:xfrm rot="5400000">
              <a:off x="1999169" y="3808905"/>
              <a:ext cx="978209" cy="243008"/>
              <a:chOff x="5220661" y="3675707"/>
              <a:chExt cx="978209" cy="243008"/>
            </a:xfrm>
          </p:grpSpPr>
          <p:sp>
            <p:nvSpPr>
              <p:cNvPr id="69" name="Rectangle 68"/>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7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7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7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7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7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7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7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7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7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8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8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8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8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8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8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8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8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8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8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39" name="Group 38"/>
            <p:cNvGrpSpPr/>
            <p:nvPr/>
          </p:nvGrpSpPr>
          <p:grpSpPr>
            <a:xfrm rot="5400000">
              <a:off x="1990678" y="5219794"/>
              <a:ext cx="978209" cy="243008"/>
              <a:chOff x="5220661" y="3675707"/>
              <a:chExt cx="978209" cy="243008"/>
            </a:xfrm>
          </p:grpSpPr>
          <p:sp>
            <p:nvSpPr>
              <p:cNvPr id="40" name="Rectangle 39"/>
              <p:cNvSpPr/>
              <p:nvPr/>
            </p:nvSpPr>
            <p:spPr>
              <a:xfrm>
                <a:off x="5220661" y="3675707"/>
                <a:ext cx="978209" cy="243008"/>
              </a:xfrm>
              <a:prstGeom prst="rect">
                <a:avLst/>
              </a:prstGeom>
              <a:ln>
                <a:solidFill>
                  <a:schemeClr val="tx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247331" y="380570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339542"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431754"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523965"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4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616121" y="3805705"/>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1"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716981"/>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2"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708333"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3"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4"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00544" y="3805704"/>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5"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716980"/>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6"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892756"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7"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716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8"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5986833" y="3805703"/>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59"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716979"/>
                <a:ext cx="92211" cy="72579"/>
              </a:xfrm>
              <a:prstGeom prst="rect">
                <a:avLst/>
              </a:prstGeom>
              <a:noFill/>
              <a:extLst>
                <a:ext uri="{909E8E84-426E-40dd-AFC4-6F175D3DCCD1}">
                  <a14:hiddenFill xmlns="" xmlns:a14="http://schemas.microsoft.com/office/drawing/2010/main">
                    <a:solidFill>
                      <a:srgbClr val="FFFFFF"/>
                    </a:solidFill>
                  </a14:hiddenFill>
                </a:ext>
              </a:extLst>
            </p:spPr>
          </p:pic>
          <p:pic>
            <p:nvPicPr>
              <p:cNvPr id="60" name="Picture 8" descr="Ethernet Network Connector Rj-45 Lan Female Clip Ar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50000" r="19589"/>
              <a:stretch/>
            </p:blipFill>
            <p:spPr bwMode="auto">
              <a:xfrm>
                <a:off x="6079045" y="3805702"/>
                <a:ext cx="92211" cy="72579"/>
              </a:xfrm>
              <a:prstGeom prst="rect">
                <a:avLst/>
              </a:prstGeom>
              <a:noFill/>
              <a:extLst>
                <a:ext uri="{909E8E84-426E-40dd-AFC4-6F175D3DCCD1}">
                  <a14:hiddenFill xmlns="" xmlns:a14="http://schemas.microsoft.com/office/drawing/2010/main">
                    <a:solidFill>
                      <a:srgbClr val="FFFFFF"/>
                    </a:solidFill>
                  </a14:hiddenFill>
                </a:ext>
              </a:extLst>
            </p:spPr>
          </p:pic>
        </p:grpSp>
      </p:grpSp>
      <p:grpSp>
        <p:nvGrpSpPr>
          <p:cNvPr id="28" name="Group 27"/>
          <p:cNvGrpSpPr/>
          <p:nvPr/>
        </p:nvGrpSpPr>
        <p:grpSpPr>
          <a:xfrm rot="5400000">
            <a:off x="5731128" y="2829409"/>
            <a:ext cx="545969" cy="678181"/>
            <a:chOff x="1027560" y="1988818"/>
            <a:chExt cx="545969" cy="678181"/>
          </a:xfrm>
        </p:grpSpPr>
        <p:sp>
          <p:nvSpPr>
            <p:cNvPr id="111" name="Cube 110"/>
            <p:cNvSpPr/>
            <p:nvPr/>
          </p:nvSpPr>
          <p:spPr>
            <a:xfrm flipH="1">
              <a:off x="1027560" y="198881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1171574" y="2133601"/>
              <a:ext cx="401955" cy="5295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13" name="Rectangle 83"/>
            <p:cNvSpPr/>
            <p:nvPr/>
          </p:nvSpPr>
          <p:spPr>
            <a:xfrm>
              <a:off x="1028484" y="2005964"/>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4" name="Rectangle 83"/>
            <p:cNvSpPr/>
            <p:nvPr/>
          </p:nvSpPr>
          <p:spPr>
            <a:xfrm>
              <a:off x="1037545" y="1988820"/>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grpSp>
        <p:nvGrpSpPr>
          <p:cNvPr id="31" name="Group 30"/>
          <p:cNvGrpSpPr/>
          <p:nvPr/>
        </p:nvGrpSpPr>
        <p:grpSpPr>
          <a:xfrm rot="5400000">
            <a:off x="5727207" y="3692744"/>
            <a:ext cx="545969" cy="678181"/>
            <a:chOff x="1027560" y="1988818"/>
            <a:chExt cx="545969" cy="678181"/>
          </a:xfrm>
        </p:grpSpPr>
        <p:sp>
          <p:nvSpPr>
            <p:cNvPr id="65" name="Cube 64"/>
            <p:cNvSpPr/>
            <p:nvPr/>
          </p:nvSpPr>
          <p:spPr>
            <a:xfrm flipH="1">
              <a:off x="1027560" y="198881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1171574" y="2133601"/>
              <a:ext cx="401955" cy="5295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7" name="Rectangle 83"/>
            <p:cNvSpPr/>
            <p:nvPr/>
          </p:nvSpPr>
          <p:spPr>
            <a:xfrm>
              <a:off x="1028484" y="2005964"/>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8" name="Rectangle 83"/>
            <p:cNvSpPr/>
            <p:nvPr/>
          </p:nvSpPr>
          <p:spPr>
            <a:xfrm>
              <a:off x="1037545" y="1988820"/>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grpSp>
        <p:nvGrpSpPr>
          <p:cNvPr id="32" name="Group 31"/>
          <p:cNvGrpSpPr/>
          <p:nvPr/>
        </p:nvGrpSpPr>
        <p:grpSpPr>
          <a:xfrm rot="5400000">
            <a:off x="5714086" y="4569440"/>
            <a:ext cx="545969" cy="678181"/>
            <a:chOff x="1027560" y="1988818"/>
            <a:chExt cx="545969" cy="678181"/>
          </a:xfrm>
        </p:grpSpPr>
        <p:sp>
          <p:nvSpPr>
            <p:cNvPr id="61" name="Cube 60"/>
            <p:cNvSpPr/>
            <p:nvPr/>
          </p:nvSpPr>
          <p:spPr>
            <a:xfrm flipH="1">
              <a:off x="1027560" y="1988818"/>
              <a:ext cx="545969" cy="67818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1171574" y="2133601"/>
              <a:ext cx="401955" cy="5295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3" name="Rectangle 83"/>
            <p:cNvSpPr/>
            <p:nvPr/>
          </p:nvSpPr>
          <p:spPr>
            <a:xfrm>
              <a:off x="1028484" y="2005964"/>
              <a:ext cx="125948" cy="65341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48" h="653415">
                  <a:moveTo>
                    <a:pt x="1905" y="0"/>
                  </a:moveTo>
                  <a:lnTo>
                    <a:pt x="124043" y="121920"/>
                  </a:lnTo>
                  <a:lnTo>
                    <a:pt x="125948" y="653415"/>
                  </a:lnTo>
                  <a:lnTo>
                    <a:pt x="0" y="527685"/>
                  </a:lnTo>
                  <a:lnTo>
                    <a:pt x="1905" y="0"/>
                  </a:lnTo>
                  <a:close/>
                </a:path>
              </a:pathLst>
            </a:custGeom>
            <a:gradFill flip="none" rotWithShape="1">
              <a:gsLst>
                <a:gs pos="0">
                  <a:schemeClr val="dk1">
                    <a:tint val="50000"/>
                    <a:satMod val="300000"/>
                  </a:schemeClr>
                </a:gs>
                <a:gs pos="61000">
                  <a:schemeClr val="dk1">
                    <a:tint val="37000"/>
                    <a:satMod val="300000"/>
                    <a:lumMod val="66000"/>
                  </a:schemeClr>
                </a:gs>
                <a:gs pos="100000">
                  <a:schemeClr val="dk1">
                    <a:tint val="15000"/>
                    <a:satMod val="350000"/>
                  </a:schemeClr>
                </a:gs>
              </a:gsLst>
              <a:lin ang="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4" name="Rectangle 83"/>
            <p:cNvSpPr/>
            <p:nvPr/>
          </p:nvSpPr>
          <p:spPr>
            <a:xfrm>
              <a:off x="1037545" y="1988820"/>
              <a:ext cx="520283" cy="127635"/>
            </a:xfrm>
            <a:custGeom>
              <a:avLst/>
              <a:gdLst>
                <a:gd name="connsiteX0" fmla="*/ 0 w 230723"/>
                <a:gd name="connsiteY0" fmla="*/ 0 h 609600"/>
                <a:gd name="connsiteX1" fmla="*/ 230723 w 230723"/>
                <a:gd name="connsiteY1" fmla="*/ 0 h 609600"/>
                <a:gd name="connsiteX2" fmla="*/ 230723 w 230723"/>
                <a:gd name="connsiteY2" fmla="*/ 609600 h 609600"/>
                <a:gd name="connsiteX3" fmla="*/ 0 w 230723"/>
                <a:gd name="connsiteY3" fmla="*/ 609600 h 609600"/>
                <a:gd name="connsiteX4" fmla="*/ 0 w 230723"/>
                <a:gd name="connsiteY4" fmla="*/ 0 h 609600"/>
                <a:gd name="connsiteX0" fmla="*/ 123825 w 230723"/>
                <a:gd name="connsiteY0" fmla="*/ 0 h 645795"/>
                <a:gd name="connsiteX1" fmla="*/ 230723 w 230723"/>
                <a:gd name="connsiteY1" fmla="*/ 36195 h 645795"/>
                <a:gd name="connsiteX2" fmla="*/ 230723 w 230723"/>
                <a:gd name="connsiteY2" fmla="*/ 645795 h 645795"/>
                <a:gd name="connsiteX3" fmla="*/ 0 w 230723"/>
                <a:gd name="connsiteY3" fmla="*/ 645795 h 645795"/>
                <a:gd name="connsiteX4" fmla="*/ 123825 w 230723"/>
                <a:gd name="connsiteY4" fmla="*/ 0 h 645795"/>
                <a:gd name="connsiteX0" fmla="*/ 123825 w 234533"/>
                <a:gd name="connsiteY0" fmla="*/ 0 h 645795"/>
                <a:gd name="connsiteX1" fmla="*/ 234533 w 234533"/>
                <a:gd name="connsiteY1" fmla="*/ 116205 h 645795"/>
                <a:gd name="connsiteX2" fmla="*/ 230723 w 234533"/>
                <a:gd name="connsiteY2" fmla="*/ 645795 h 645795"/>
                <a:gd name="connsiteX3" fmla="*/ 0 w 234533"/>
                <a:gd name="connsiteY3" fmla="*/ 645795 h 645795"/>
                <a:gd name="connsiteX4" fmla="*/ 123825 w 234533"/>
                <a:gd name="connsiteY4" fmla="*/ 0 h 645795"/>
                <a:gd name="connsiteX0" fmla="*/ 13335 w 124043"/>
                <a:gd name="connsiteY0" fmla="*/ 0 h 645795"/>
                <a:gd name="connsiteX1" fmla="*/ 124043 w 124043"/>
                <a:gd name="connsiteY1" fmla="*/ 116205 h 645795"/>
                <a:gd name="connsiteX2" fmla="*/ 120233 w 124043"/>
                <a:gd name="connsiteY2" fmla="*/ 645795 h 645795"/>
                <a:gd name="connsiteX3" fmla="*/ 0 w 124043"/>
                <a:gd name="connsiteY3" fmla="*/ 502920 h 645795"/>
                <a:gd name="connsiteX4" fmla="*/ 13335 w 124043"/>
                <a:gd name="connsiteY4" fmla="*/ 0 h 645795"/>
                <a:gd name="connsiteX0" fmla="*/ 13335 w 125948"/>
                <a:gd name="connsiteY0" fmla="*/ 0 h 628650"/>
                <a:gd name="connsiteX1" fmla="*/ 124043 w 125948"/>
                <a:gd name="connsiteY1" fmla="*/ 116205 h 628650"/>
                <a:gd name="connsiteX2" fmla="*/ 125948 w 125948"/>
                <a:gd name="connsiteY2" fmla="*/ 628650 h 628650"/>
                <a:gd name="connsiteX3" fmla="*/ 0 w 125948"/>
                <a:gd name="connsiteY3" fmla="*/ 502920 h 628650"/>
                <a:gd name="connsiteX4" fmla="*/ 13335 w 125948"/>
                <a:gd name="connsiteY4" fmla="*/ 0 h 628650"/>
                <a:gd name="connsiteX0" fmla="*/ 3810 w 116423"/>
                <a:gd name="connsiteY0" fmla="*/ 0 h 628650"/>
                <a:gd name="connsiteX1" fmla="*/ 114518 w 116423"/>
                <a:gd name="connsiteY1" fmla="*/ 116205 h 628650"/>
                <a:gd name="connsiteX2" fmla="*/ 116423 w 116423"/>
                <a:gd name="connsiteY2" fmla="*/ 628650 h 628650"/>
                <a:gd name="connsiteX3" fmla="*/ 0 w 116423"/>
                <a:gd name="connsiteY3" fmla="*/ 514350 h 628650"/>
                <a:gd name="connsiteX4" fmla="*/ 3810 w 116423"/>
                <a:gd name="connsiteY4" fmla="*/ 0 h 628650"/>
                <a:gd name="connsiteX0" fmla="*/ 0 w 120233"/>
                <a:gd name="connsiteY0" fmla="*/ 0 h 632460"/>
                <a:gd name="connsiteX1" fmla="*/ 118328 w 120233"/>
                <a:gd name="connsiteY1" fmla="*/ 120015 h 632460"/>
                <a:gd name="connsiteX2" fmla="*/ 120233 w 120233"/>
                <a:gd name="connsiteY2" fmla="*/ 632460 h 632460"/>
                <a:gd name="connsiteX3" fmla="*/ 3810 w 120233"/>
                <a:gd name="connsiteY3" fmla="*/ 518160 h 632460"/>
                <a:gd name="connsiteX4" fmla="*/ 0 w 120233"/>
                <a:gd name="connsiteY4" fmla="*/ 0 h 632460"/>
                <a:gd name="connsiteX0" fmla="*/ 0 w 118328"/>
                <a:gd name="connsiteY0" fmla="*/ 0 h 643890"/>
                <a:gd name="connsiteX1" fmla="*/ 116423 w 118328"/>
                <a:gd name="connsiteY1" fmla="*/ 131445 h 643890"/>
                <a:gd name="connsiteX2" fmla="*/ 118328 w 118328"/>
                <a:gd name="connsiteY2" fmla="*/ 643890 h 643890"/>
                <a:gd name="connsiteX3" fmla="*/ 1905 w 118328"/>
                <a:gd name="connsiteY3" fmla="*/ 529590 h 643890"/>
                <a:gd name="connsiteX4" fmla="*/ 0 w 118328"/>
                <a:gd name="connsiteY4" fmla="*/ 0 h 643890"/>
                <a:gd name="connsiteX0" fmla="*/ 0 w 122138"/>
                <a:gd name="connsiteY0" fmla="*/ 0 h 643890"/>
                <a:gd name="connsiteX1" fmla="*/ 122138 w 122138"/>
                <a:gd name="connsiteY1" fmla="*/ 121920 h 643890"/>
                <a:gd name="connsiteX2" fmla="*/ 118328 w 122138"/>
                <a:gd name="connsiteY2" fmla="*/ 643890 h 643890"/>
                <a:gd name="connsiteX3" fmla="*/ 1905 w 122138"/>
                <a:gd name="connsiteY3" fmla="*/ 529590 h 643890"/>
                <a:gd name="connsiteX4" fmla="*/ 0 w 122138"/>
                <a:gd name="connsiteY4" fmla="*/ 0 h 643890"/>
                <a:gd name="connsiteX0" fmla="*/ 0 w 124043"/>
                <a:gd name="connsiteY0" fmla="*/ 0 h 653415"/>
                <a:gd name="connsiteX1" fmla="*/ 122138 w 124043"/>
                <a:gd name="connsiteY1" fmla="*/ 121920 h 653415"/>
                <a:gd name="connsiteX2" fmla="*/ 124043 w 124043"/>
                <a:gd name="connsiteY2" fmla="*/ 653415 h 653415"/>
                <a:gd name="connsiteX3" fmla="*/ 1905 w 124043"/>
                <a:gd name="connsiteY3" fmla="*/ 529590 h 653415"/>
                <a:gd name="connsiteX4" fmla="*/ 0 w 124043"/>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31495 h 653415"/>
                <a:gd name="connsiteX4" fmla="*/ 1905 w 125948"/>
                <a:gd name="connsiteY4" fmla="*/ 0 h 653415"/>
                <a:gd name="connsiteX0" fmla="*/ 1905 w 125948"/>
                <a:gd name="connsiteY0" fmla="*/ 0 h 653415"/>
                <a:gd name="connsiteX1" fmla="*/ 124043 w 125948"/>
                <a:gd name="connsiteY1" fmla="*/ 121920 h 653415"/>
                <a:gd name="connsiteX2" fmla="*/ 125948 w 125948"/>
                <a:gd name="connsiteY2" fmla="*/ 653415 h 653415"/>
                <a:gd name="connsiteX3" fmla="*/ 0 w 125948"/>
                <a:gd name="connsiteY3" fmla="*/ 527685 h 653415"/>
                <a:gd name="connsiteX4" fmla="*/ 1905 w 125948"/>
                <a:gd name="connsiteY4" fmla="*/ 0 h 653415"/>
                <a:gd name="connsiteX0" fmla="*/ 1905 w 305018"/>
                <a:gd name="connsiteY0" fmla="*/ 0 h 527685"/>
                <a:gd name="connsiteX1" fmla="*/ 124043 w 305018"/>
                <a:gd name="connsiteY1" fmla="*/ 121920 h 527685"/>
                <a:gd name="connsiteX2" fmla="*/ 305018 w 305018"/>
                <a:gd name="connsiteY2" fmla="*/ 358140 h 527685"/>
                <a:gd name="connsiteX3" fmla="*/ 0 w 305018"/>
                <a:gd name="connsiteY3" fmla="*/ 527685 h 527685"/>
                <a:gd name="connsiteX4" fmla="*/ 1905 w 305018"/>
                <a:gd name="connsiteY4" fmla="*/ 0 h 527685"/>
                <a:gd name="connsiteX0" fmla="*/ 62865 w 365978"/>
                <a:gd name="connsiteY0" fmla="*/ 0 h 360045"/>
                <a:gd name="connsiteX1" fmla="*/ 185003 w 365978"/>
                <a:gd name="connsiteY1" fmla="*/ 121920 h 360045"/>
                <a:gd name="connsiteX2" fmla="*/ 365978 w 365978"/>
                <a:gd name="connsiteY2" fmla="*/ 358140 h 360045"/>
                <a:gd name="connsiteX3" fmla="*/ 0 w 365978"/>
                <a:gd name="connsiteY3" fmla="*/ 360045 h 360045"/>
                <a:gd name="connsiteX4" fmla="*/ 62865 w 365978"/>
                <a:gd name="connsiteY4" fmla="*/ 0 h 360045"/>
                <a:gd name="connsiteX0" fmla="*/ 0 w 489803"/>
                <a:gd name="connsiteY0" fmla="*/ 123825 h 238125"/>
                <a:gd name="connsiteX1" fmla="*/ 308828 w 489803"/>
                <a:gd name="connsiteY1" fmla="*/ 0 h 238125"/>
                <a:gd name="connsiteX2" fmla="*/ 489803 w 489803"/>
                <a:gd name="connsiteY2" fmla="*/ 236220 h 238125"/>
                <a:gd name="connsiteX3" fmla="*/ 123825 w 489803"/>
                <a:gd name="connsiteY3" fmla="*/ 238125 h 238125"/>
                <a:gd name="connsiteX4" fmla="*/ 0 w 489803"/>
                <a:gd name="connsiteY4" fmla="*/ 123825 h 238125"/>
                <a:gd name="connsiteX0" fmla="*/ 0 w 489803"/>
                <a:gd name="connsiteY0" fmla="*/ 15240 h 129540"/>
                <a:gd name="connsiteX1" fmla="*/ 331688 w 489803"/>
                <a:gd name="connsiteY1" fmla="*/ 0 h 129540"/>
                <a:gd name="connsiteX2" fmla="*/ 489803 w 489803"/>
                <a:gd name="connsiteY2" fmla="*/ 127635 h 129540"/>
                <a:gd name="connsiteX3" fmla="*/ 123825 w 489803"/>
                <a:gd name="connsiteY3" fmla="*/ 129540 h 129540"/>
                <a:gd name="connsiteX4" fmla="*/ 0 w 489803"/>
                <a:gd name="connsiteY4" fmla="*/ 15240 h 129540"/>
                <a:gd name="connsiteX0" fmla="*/ 0 w 489803"/>
                <a:gd name="connsiteY0" fmla="*/ 1905 h 116205"/>
                <a:gd name="connsiteX1" fmla="*/ 385028 w 489803"/>
                <a:gd name="connsiteY1" fmla="*/ 0 h 116205"/>
                <a:gd name="connsiteX2" fmla="*/ 489803 w 489803"/>
                <a:gd name="connsiteY2" fmla="*/ 114300 h 116205"/>
                <a:gd name="connsiteX3" fmla="*/ 123825 w 489803"/>
                <a:gd name="connsiteY3" fmla="*/ 116205 h 116205"/>
                <a:gd name="connsiteX4" fmla="*/ 0 w 489803"/>
                <a:gd name="connsiteY4" fmla="*/ 1905 h 116205"/>
                <a:gd name="connsiteX0" fmla="*/ 0 w 505043"/>
                <a:gd name="connsiteY0" fmla="*/ 0 h 121920"/>
                <a:gd name="connsiteX1" fmla="*/ 400268 w 505043"/>
                <a:gd name="connsiteY1" fmla="*/ 5715 h 121920"/>
                <a:gd name="connsiteX2" fmla="*/ 505043 w 505043"/>
                <a:gd name="connsiteY2" fmla="*/ 120015 h 121920"/>
                <a:gd name="connsiteX3" fmla="*/ 139065 w 505043"/>
                <a:gd name="connsiteY3" fmla="*/ 121920 h 121920"/>
                <a:gd name="connsiteX4" fmla="*/ 0 w 505043"/>
                <a:gd name="connsiteY4" fmla="*/ 0 h 121920"/>
                <a:gd name="connsiteX0" fmla="*/ 0 w 505043"/>
                <a:gd name="connsiteY0" fmla="*/ 1905 h 123825"/>
                <a:gd name="connsiteX1" fmla="*/ 404078 w 505043"/>
                <a:gd name="connsiteY1" fmla="*/ 0 h 123825"/>
                <a:gd name="connsiteX2" fmla="*/ 505043 w 505043"/>
                <a:gd name="connsiteY2" fmla="*/ 121920 h 123825"/>
                <a:gd name="connsiteX3" fmla="*/ 139065 w 505043"/>
                <a:gd name="connsiteY3" fmla="*/ 123825 h 123825"/>
                <a:gd name="connsiteX4" fmla="*/ 0 w 505043"/>
                <a:gd name="connsiteY4" fmla="*/ 1905 h 123825"/>
                <a:gd name="connsiteX0" fmla="*/ 0 w 514568"/>
                <a:gd name="connsiteY0" fmla="*/ 1905 h 123825"/>
                <a:gd name="connsiteX1" fmla="*/ 404078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3825"/>
                <a:gd name="connsiteX1" fmla="*/ 398363 w 514568"/>
                <a:gd name="connsiteY1" fmla="*/ 0 h 123825"/>
                <a:gd name="connsiteX2" fmla="*/ 514568 w 514568"/>
                <a:gd name="connsiteY2" fmla="*/ 121920 h 123825"/>
                <a:gd name="connsiteX3" fmla="*/ 139065 w 514568"/>
                <a:gd name="connsiteY3" fmla="*/ 123825 h 123825"/>
                <a:gd name="connsiteX4" fmla="*/ 0 w 514568"/>
                <a:gd name="connsiteY4" fmla="*/ 1905 h 123825"/>
                <a:gd name="connsiteX0" fmla="*/ 0 w 514568"/>
                <a:gd name="connsiteY0" fmla="*/ 1905 h 121920"/>
                <a:gd name="connsiteX1" fmla="*/ 398363 w 514568"/>
                <a:gd name="connsiteY1" fmla="*/ 0 h 121920"/>
                <a:gd name="connsiteX2" fmla="*/ 514568 w 514568"/>
                <a:gd name="connsiteY2" fmla="*/ 121920 h 121920"/>
                <a:gd name="connsiteX3" fmla="*/ 129540 w 514568"/>
                <a:gd name="connsiteY3" fmla="*/ 121920 h 121920"/>
                <a:gd name="connsiteX4" fmla="*/ 0 w 514568"/>
                <a:gd name="connsiteY4" fmla="*/ 1905 h 121920"/>
                <a:gd name="connsiteX0" fmla="*/ 0 w 520283"/>
                <a:gd name="connsiteY0" fmla="*/ 1905 h 125730"/>
                <a:gd name="connsiteX1" fmla="*/ 398363 w 520283"/>
                <a:gd name="connsiteY1" fmla="*/ 0 h 125730"/>
                <a:gd name="connsiteX2" fmla="*/ 520283 w 520283"/>
                <a:gd name="connsiteY2" fmla="*/ 125730 h 125730"/>
                <a:gd name="connsiteX3" fmla="*/ 129540 w 520283"/>
                <a:gd name="connsiteY3" fmla="*/ 121920 h 125730"/>
                <a:gd name="connsiteX4" fmla="*/ 0 w 520283"/>
                <a:gd name="connsiteY4" fmla="*/ 1905 h 125730"/>
                <a:gd name="connsiteX0" fmla="*/ 0 w 520283"/>
                <a:gd name="connsiteY0" fmla="*/ 1905 h 127635"/>
                <a:gd name="connsiteX1" fmla="*/ 398363 w 520283"/>
                <a:gd name="connsiteY1" fmla="*/ 0 h 127635"/>
                <a:gd name="connsiteX2" fmla="*/ 520283 w 520283"/>
                <a:gd name="connsiteY2" fmla="*/ 125730 h 127635"/>
                <a:gd name="connsiteX3" fmla="*/ 133350 w 520283"/>
                <a:gd name="connsiteY3" fmla="*/ 127635 h 127635"/>
                <a:gd name="connsiteX4" fmla="*/ 0 w 520283"/>
                <a:gd name="connsiteY4" fmla="*/ 1905 h 12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83" h="127635">
                  <a:moveTo>
                    <a:pt x="0" y="1905"/>
                  </a:moveTo>
                  <a:lnTo>
                    <a:pt x="398363" y="0"/>
                  </a:lnTo>
                  <a:lnTo>
                    <a:pt x="520283" y="125730"/>
                  </a:lnTo>
                  <a:lnTo>
                    <a:pt x="133350" y="127635"/>
                  </a:lnTo>
                  <a:lnTo>
                    <a:pt x="0" y="1905"/>
                  </a:lnTo>
                  <a:close/>
                </a:path>
              </a:pathLst>
            </a:custGeom>
            <a:gradFill>
              <a:gsLst>
                <a:gs pos="0">
                  <a:schemeClr val="dk1">
                    <a:tint val="50000"/>
                    <a:satMod val="300000"/>
                  </a:schemeClr>
                </a:gs>
                <a:gs pos="61000">
                  <a:schemeClr val="dk1">
                    <a:tint val="37000"/>
                    <a:satMod val="300000"/>
                    <a:lumMod val="66000"/>
                  </a:schemeClr>
                </a:gs>
                <a:gs pos="100000">
                  <a:schemeClr val="dk1">
                    <a:tint val="15000"/>
                    <a:satMod val="350000"/>
                  </a:schemeClr>
                </a:gs>
              </a:gsLs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grpSp>
        <p:nvGrpSpPr>
          <p:cNvPr id="356" name="Group 355"/>
          <p:cNvGrpSpPr/>
          <p:nvPr/>
        </p:nvGrpSpPr>
        <p:grpSpPr>
          <a:xfrm>
            <a:off x="1828800" y="5725180"/>
            <a:ext cx="8382000" cy="523220"/>
            <a:chOff x="228600" y="1828800"/>
            <a:chExt cx="8382000" cy="523220"/>
          </a:xfrm>
        </p:grpSpPr>
        <p:sp>
          <p:nvSpPr>
            <p:cNvPr id="357" name="TextBox 356"/>
            <p:cNvSpPr txBox="1"/>
            <p:nvPr/>
          </p:nvSpPr>
          <p:spPr>
            <a:xfrm>
              <a:off x="228600" y="1828800"/>
              <a:ext cx="762000" cy="523220"/>
            </a:xfrm>
            <a:prstGeom prst="rect">
              <a:avLst/>
            </a:prstGeom>
            <a:noFill/>
          </p:spPr>
          <p:txBody>
            <a:bodyPr wrap="square" rtlCol="0">
              <a:spAutoFit/>
            </a:bodyPr>
            <a:lstStyle/>
            <a:p>
              <a:r>
                <a:rPr lang="en-US" sz="2800" b="1" dirty="0">
                  <a:solidFill>
                    <a:schemeClr val="bg1">
                      <a:lumMod val="50000"/>
                    </a:schemeClr>
                  </a:solidFill>
                  <a:latin typeface="Verdana" pitchFamily="34" charset="0"/>
                  <a:ea typeface="Verdana" pitchFamily="34" charset="0"/>
                  <a:cs typeface="Verdana" pitchFamily="34" charset="0"/>
                </a:rPr>
                <a:t>TX</a:t>
              </a:r>
            </a:p>
          </p:txBody>
        </p:sp>
        <p:sp>
          <p:nvSpPr>
            <p:cNvPr id="358" name="TextBox 357"/>
            <p:cNvSpPr txBox="1"/>
            <p:nvPr/>
          </p:nvSpPr>
          <p:spPr>
            <a:xfrm>
              <a:off x="7848600" y="1828800"/>
              <a:ext cx="762000" cy="523220"/>
            </a:xfrm>
            <a:prstGeom prst="rect">
              <a:avLst/>
            </a:prstGeom>
            <a:noFill/>
          </p:spPr>
          <p:txBody>
            <a:bodyPr wrap="square" rtlCol="0">
              <a:spAutoFit/>
            </a:bodyPr>
            <a:lstStyle/>
            <a:p>
              <a:r>
                <a:rPr lang="en-US" sz="2800" b="1" dirty="0">
                  <a:solidFill>
                    <a:schemeClr val="bg1">
                      <a:lumMod val="50000"/>
                    </a:schemeClr>
                  </a:solidFill>
                  <a:latin typeface="Verdana" pitchFamily="34" charset="0"/>
                  <a:ea typeface="Verdana" pitchFamily="34" charset="0"/>
                  <a:cs typeface="Verdana" pitchFamily="34" charset="0"/>
                </a:rPr>
                <a:t>RX</a:t>
              </a:r>
            </a:p>
          </p:txBody>
        </p:sp>
      </p:grpSp>
      <p:sp>
        <p:nvSpPr>
          <p:cNvPr id="355" name="Title 1"/>
          <p:cNvSpPr>
            <a:spLocks noGrp="1"/>
          </p:cNvSpPr>
          <p:nvPr>
            <p:ph type="title"/>
          </p:nvPr>
        </p:nvSpPr>
        <p:spPr>
          <a:xfrm>
            <a:off x="1639644" y="-20734"/>
            <a:ext cx="9144000" cy="1143000"/>
          </a:xfrm>
        </p:spPr>
        <p:txBody>
          <a:bodyPr>
            <a:normAutofit/>
          </a:bodyPr>
          <a:lstStyle/>
          <a:p>
            <a:pPr algn="ctr"/>
            <a:r>
              <a:rPr kumimoji="1" lang="en-US" b="1" dirty="0"/>
              <a:t>DC Fabric: Just a Giant Switch</a:t>
            </a:r>
          </a:p>
        </p:txBody>
      </p:sp>
    </p:spTree>
    <p:custDataLst>
      <p:tags r:id="rId1"/>
    </p:custDataLst>
    <p:extLst>
      <p:ext uri="{BB962C8B-B14F-4D97-AF65-F5344CB8AC3E}">
        <p14:creationId xmlns:p14="http://schemas.microsoft.com/office/powerpoint/2010/main" val="945117276"/>
      </p:ext>
    </p:extLst>
  </p:cSld>
  <p:clrMapOvr>
    <a:masterClrMapping/>
  </p:clrMapOvr>
  <mc:AlternateContent xmlns:mc="http://schemas.openxmlformats.org/markup-compatibility/2006" xmlns:p14="http://schemas.microsoft.com/office/powerpoint/2010/main">
    <mc:Choice Requires="p14">
      <p:transition spd="slow" p14:dur="2000" advTm="3532"/>
    </mc:Choice>
    <mc:Fallback xmlns="">
      <p:transition spd="slow" advTm="35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3"/>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2.77556E-17 -7.40741E-7 L 0.66875 0.00579 " pathEditMode="relative" rAng="0" ptsTypes="AA">
                                      <p:cBhvr>
                                        <p:cTn id="8" dur="500" fill="hold"/>
                                        <p:tgtEl>
                                          <p:spTgt spid="252"/>
                                        </p:tgtEl>
                                        <p:attrNameLst>
                                          <p:attrName>ppt_x</p:attrName>
                                          <p:attrName>ppt_y</p:attrName>
                                        </p:attrNameLst>
                                      </p:cBhvr>
                                      <p:rCtr x="33437" y="278"/>
                                    </p:animMotion>
                                  </p:childTnLst>
                                </p:cTn>
                              </p:par>
                              <p:par>
                                <p:cTn id="9" presetID="42" presetClass="path" presetSubtype="0" accel="50000" decel="50000" fill="hold" nodeType="withEffect">
                                  <p:stCondLst>
                                    <p:cond delay="0"/>
                                  </p:stCondLst>
                                  <p:childTnLst>
                                    <p:animMotion origin="layout" path="M -1.38889E-6 4.87856E-6 L 0.43663 0.00555 " pathEditMode="relative" rAng="0" ptsTypes="AA">
                                      <p:cBhvr>
                                        <p:cTn id="10" dur="500" fill="hold"/>
                                        <p:tgtEl>
                                          <p:spTgt spid="253"/>
                                        </p:tgtEl>
                                        <p:attrNameLst>
                                          <p:attrName>ppt_x</p:attrName>
                                          <p:attrName>ppt_y</p:attrName>
                                        </p:attrNameLst>
                                      </p:cBhvr>
                                      <p:rCtr x="21823" y="278"/>
                                    </p:animMotion>
                                  </p:childTnLst>
                                </p:cTn>
                              </p:par>
                              <p:par>
                                <p:cTn id="11" presetID="42" presetClass="path" presetSubtype="0" accel="50000" decel="50000" fill="hold" nodeType="withEffect">
                                  <p:stCondLst>
                                    <p:cond delay="0"/>
                                  </p:stCondLst>
                                  <p:childTnLst>
                                    <p:animMotion origin="layout" path="M -1.66667E-6 -3.8006E-6 L 0.51563 0.00579 " pathEditMode="relative" rAng="0" ptsTypes="AA">
                                      <p:cBhvr>
                                        <p:cTn id="12" dur="500" fill="hold"/>
                                        <p:tgtEl>
                                          <p:spTgt spid="254"/>
                                        </p:tgtEl>
                                        <p:attrNameLst>
                                          <p:attrName>ppt_x</p:attrName>
                                          <p:attrName>ppt_y</p:attrName>
                                        </p:attrNameLst>
                                      </p:cBhvr>
                                      <p:rCtr x="25781" y="278"/>
                                    </p:animMotion>
                                  </p:childTnLst>
                                </p:cTn>
                              </p:par>
                              <p:par>
                                <p:cTn id="13" presetID="42" presetClass="path" presetSubtype="0" accel="50000" decel="50000" fill="hold" nodeType="withEffect">
                                  <p:stCondLst>
                                    <p:cond delay="0"/>
                                  </p:stCondLst>
                                  <p:childTnLst>
                                    <p:animMotion origin="layout" path="M -8.33333E-7 3.74508E-6 L 0.23906 0.00185 " pathEditMode="relative" rAng="0" ptsTypes="AA">
                                      <p:cBhvr>
                                        <p:cTn id="14" dur="500" fill="hold"/>
                                        <p:tgtEl>
                                          <p:spTgt spid="255"/>
                                        </p:tgtEl>
                                        <p:attrNameLst>
                                          <p:attrName>ppt_x</p:attrName>
                                          <p:attrName>ppt_y</p:attrName>
                                        </p:attrNameLst>
                                      </p:cBhvr>
                                      <p:rCtr x="11944" y="93"/>
                                    </p:animMotion>
                                  </p:childTnLst>
                                </p:cTn>
                              </p:par>
                              <p:par>
                                <p:cTn id="15" presetID="10" presetClass="exit" presetSubtype="0" fill="hold" nodeType="withEffect">
                                  <p:stCondLst>
                                    <p:cond delay="0"/>
                                  </p:stCondLst>
                                  <p:childTnLst>
                                    <p:animEffect transition="out" filter="fade">
                                      <p:cBhvr>
                                        <p:cTn id="16" dur="300"/>
                                        <p:tgtEl>
                                          <p:spTgt spid="252"/>
                                        </p:tgtEl>
                                      </p:cBhvr>
                                    </p:animEffect>
                                    <p:set>
                                      <p:cBhvr>
                                        <p:cTn id="17" dur="1" fill="hold">
                                          <p:stCondLst>
                                            <p:cond delay="299"/>
                                          </p:stCondLst>
                                        </p:cTn>
                                        <p:tgtEl>
                                          <p:spTgt spid="252"/>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300"/>
                                        <p:tgtEl>
                                          <p:spTgt spid="253"/>
                                        </p:tgtEl>
                                      </p:cBhvr>
                                    </p:animEffect>
                                    <p:set>
                                      <p:cBhvr>
                                        <p:cTn id="20" dur="1" fill="hold">
                                          <p:stCondLst>
                                            <p:cond delay="299"/>
                                          </p:stCondLst>
                                        </p:cTn>
                                        <p:tgtEl>
                                          <p:spTgt spid="253"/>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300"/>
                                        <p:tgtEl>
                                          <p:spTgt spid="254"/>
                                        </p:tgtEl>
                                      </p:cBhvr>
                                    </p:animEffect>
                                    <p:set>
                                      <p:cBhvr>
                                        <p:cTn id="23" dur="1" fill="hold">
                                          <p:stCondLst>
                                            <p:cond delay="299"/>
                                          </p:stCondLst>
                                        </p:cTn>
                                        <p:tgtEl>
                                          <p:spTgt spid="254"/>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300"/>
                                        <p:tgtEl>
                                          <p:spTgt spid="255"/>
                                        </p:tgtEl>
                                      </p:cBhvr>
                                    </p:animEffect>
                                    <p:set>
                                      <p:cBhvr>
                                        <p:cTn id="26" dur="1" fill="hold">
                                          <p:stCondLst>
                                            <p:cond delay="299"/>
                                          </p:stCondLst>
                                        </p:cTn>
                                        <p:tgtEl>
                                          <p:spTgt spid="255"/>
                                        </p:tgtEl>
                                        <p:attrNameLst>
                                          <p:attrName>style.visibility</p:attrName>
                                        </p:attrNameLst>
                                      </p:cBhvr>
                                      <p:to>
                                        <p:strVal val="hidden"/>
                                      </p:to>
                                    </p:set>
                                  </p:childTnLst>
                                </p:cTn>
                              </p:par>
                              <p:par>
                                <p:cTn id="27" presetID="10" presetClass="entr" presetSubtype="0" fill="hold" nodeType="withEffect">
                                  <p:stCondLst>
                                    <p:cond delay="300"/>
                                  </p:stCondLst>
                                  <p:childTnLst>
                                    <p:set>
                                      <p:cBhvr>
                                        <p:cTn id="28" dur="1" fill="hold">
                                          <p:stCondLst>
                                            <p:cond delay="0"/>
                                          </p:stCondLst>
                                        </p:cTn>
                                        <p:tgtEl>
                                          <p:spTgt spid="354"/>
                                        </p:tgtEl>
                                        <p:attrNameLst>
                                          <p:attrName>style.visibility</p:attrName>
                                        </p:attrNameLst>
                                      </p:cBhvr>
                                      <p:to>
                                        <p:strVal val="visible"/>
                                      </p:to>
                                    </p:set>
                                    <p:animEffect transition="in" filter="fade">
                                      <p:cBhvr>
                                        <p:cTn id="29" dur="200"/>
                                        <p:tgtEl>
                                          <p:spTgt spid="354"/>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356"/>
                                        </p:tgtEl>
                                        <p:attrNameLst>
                                          <p:attrName>style.visibility</p:attrName>
                                        </p:attrNameLst>
                                      </p:cBhvr>
                                      <p:to>
                                        <p:strVal val="visible"/>
                                      </p:to>
                                    </p:set>
                                    <p:animEffect transition="in" filter="fade">
                                      <p:cBhvr>
                                        <p:cTn id="33" dur="250"/>
                                        <p:tgtEl>
                                          <p:spTgt spid="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2"/>
</p:tagLst>
</file>

<file path=ppt/tags/tag2.xml><?xml version="1.0" encoding="utf-8"?>
<p:tagLst xmlns:a="http://schemas.openxmlformats.org/drawingml/2006/main" xmlns:r="http://schemas.openxmlformats.org/officeDocument/2006/relationships" xmlns:p="http://schemas.openxmlformats.org/presentationml/2006/main">
  <p:tag name="TIMING" val="|0.1"/>
</p:tagLst>
</file>

<file path=ppt/tags/tag3.xml><?xml version="1.0" encoding="utf-8"?>
<p:tagLst xmlns:a="http://schemas.openxmlformats.org/drawingml/2006/main" xmlns:r="http://schemas.openxmlformats.org/officeDocument/2006/relationships" xmlns:p="http://schemas.openxmlformats.org/presentationml/2006/main">
  <p:tag name="TIMING" val="|5.9|7.3"/>
</p:tagLst>
</file>

<file path=ppt/tags/tag4.xml><?xml version="1.0" encoding="utf-8"?>
<p:tagLst xmlns:a="http://schemas.openxmlformats.org/drawingml/2006/main" xmlns:r="http://schemas.openxmlformats.org/officeDocument/2006/relationships" xmlns:p="http://schemas.openxmlformats.org/presentationml/2006/main">
  <p:tag name="TIMING" val="|14.1|10.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5512</TotalTime>
  <Words>3161</Words>
  <Application>Microsoft Macintosh PowerPoint</Application>
  <PresentationFormat>宽屏</PresentationFormat>
  <Paragraphs>248</Paragraphs>
  <Slides>19</Slides>
  <Notes>16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Calibri</vt:lpstr>
      <vt:lpstr>Calibri Light</vt:lpstr>
      <vt:lpstr>Verdana</vt:lpstr>
      <vt:lpstr>宋体</vt:lpstr>
      <vt:lpstr>Arial</vt:lpstr>
      <vt:lpstr>Office 主题</vt:lpstr>
      <vt:lpstr>Joint source selection and transfer optimization for erasure coding storage system </vt:lpstr>
      <vt:lpstr>Introduction</vt:lpstr>
      <vt:lpstr>Introduction</vt:lpstr>
      <vt:lpstr>Contributions</vt:lpstr>
      <vt:lpstr>Motivation</vt:lpstr>
      <vt:lpstr>Background and Related work</vt:lpstr>
      <vt:lpstr>Background and Related work</vt:lpstr>
      <vt:lpstr>DC Fabric: Just a Giant Switch</vt:lpstr>
      <vt:lpstr>DC Fabric: Just a Giant Switch</vt:lpstr>
      <vt:lpstr>DC Fabric: Just a Giant Switch</vt:lpstr>
      <vt:lpstr>PowerPoint 演示文稿</vt:lpstr>
      <vt:lpstr>Problem Formulation</vt:lpstr>
      <vt:lpstr>SIFATM  problem</vt:lpstr>
      <vt:lpstr>ALGORITHM AND SYSTEM DESIGN </vt:lpstr>
      <vt:lpstr>ALGORITHM AND SYSTEM DESIGN </vt:lpstr>
      <vt:lpstr>Evaluation</vt:lpstr>
      <vt:lpstr>Evaluation</vt:lpstr>
      <vt:lpstr>Evaluation</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Joint source selection and transfer optimization for erasure coding storage system </dc:title>
  <dc:creator>张晗</dc:creator>
  <cp:lastModifiedBy>张晗</cp:lastModifiedBy>
  <cp:revision>125</cp:revision>
  <dcterms:created xsi:type="dcterms:W3CDTF">2017-11-21T13:39:20Z</dcterms:created>
  <dcterms:modified xsi:type="dcterms:W3CDTF">2017-12-08T16:14:29Z</dcterms:modified>
</cp:coreProperties>
</file>