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72" r:id="rId2"/>
    <p:sldId id="309" r:id="rId3"/>
    <p:sldId id="310" r:id="rId4"/>
    <p:sldId id="274" r:id="rId5"/>
    <p:sldId id="282" r:id="rId6"/>
    <p:sldId id="308" r:id="rId7"/>
    <p:sldId id="288" r:id="rId8"/>
    <p:sldId id="281" r:id="rId9"/>
    <p:sldId id="283" r:id="rId10"/>
    <p:sldId id="317" r:id="rId11"/>
    <p:sldId id="284" r:id="rId12"/>
    <p:sldId id="291" r:id="rId13"/>
    <p:sldId id="275" r:id="rId14"/>
    <p:sldId id="276" r:id="rId15"/>
    <p:sldId id="277" r:id="rId16"/>
    <p:sldId id="285" r:id="rId17"/>
    <p:sldId id="311" r:id="rId18"/>
    <p:sldId id="290" r:id="rId19"/>
    <p:sldId id="298" r:id="rId20"/>
    <p:sldId id="294" r:id="rId21"/>
    <p:sldId id="295" r:id="rId22"/>
    <p:sldId id="292" r:id="rId23"/>
    <p:sldId id="293" r:id="rId24"/>
    <p:sldId id="301" r:id="rId25"/>
    <p:sldId id="313" r:id="rId26"/>
    <p:sldId id="300" r:id="rId27"/>
    <p:sldId id="303" r:id="rId28"/>
    <p:sldId id="304" r:id="rId29"/>
    <p:sldId id="302" r:id="rId30"/>
    <p:sldId id="305" r:id="rId31"/>
    <p:sldId id="306" r:id="rId32"/>
    <p:sldId id="314" r:id="rId33"/>
    <p:sldId id="316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AE1"/>
    <a:srgbClr val="3C77FD"/>
    <a:srgbClr val="B167D2"/>
    <a:srgbClr val="534EFD"/>
    <a:srgbClr val="CDDF94"/>
    <a:srgbClr val="D07EF2"/>
    <a:srgbClr val="D591F2"/>
    <a:srgbClr val="C097D2"/>
    <a:srgbClr val="994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/>
    <p:restoredTop sz="81413" autoAdjust="0"/>
  </p:normalViewPr>
  <p:slideViewPr>
    <p:cSldViewPr snapToGrid="0" snapToObjects="1">
      <p:cViewPr>
        <p:scale>
          <a:sx n="79" d="100"/>
          <a:sy n="79" d="100"/>
        </p:scale>
        <p:origin x="672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___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61221499471"/>
          <c:y val="0.139211153841658"/>
          <c:w val="0.740741396979519"/>
          <c:h val="0.47609444126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average CCT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16.0</c:v>
                </c:pt>
                <c:pt idx="2">
                  <c:v>20.0</c:v>
                </c:pt>
                <c:pt idx="3">
                  <c:v>20.0</c:v>
                </c:pt>
                <c:pt idx="4">
                  <c:v>5.0</c:v>
                </c:pt>
                <c:pt idx="5">
                  <c:v>10.0</c:v>
                </c:pt>
                <c:pt idx="6">
                  <c:v>16.0</c:v>
                </c:pt>
                <c:pt idx="7">
                  <c:v>10.0</c:v>
                </c:pt>
                <c:pt idx="8">
                  <c:v>50.0</c:v>
                </c:pt>
                <c:pt idx="9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096267120"/>
        <c:axId val="-2145915168"/>
      </c:barChart>
      <c:catAx>
        <c:axId val="-2096267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average CCT (</a:t>
                </a:r>
                <a:r>
                  <a:rPr lang="en-US" altLang="zh-CN" sz="1800" b="0" i="0" baseline="0" dirty="0" err="1" smtClean="0">
                    <a:effectLst/>
                  </a:rPr>
                  <a:t>Varys</a:t>
                </a:r>
                <a:r>
                  <a:rPr lang="en-US" altLang="zh-CN" sz="1800" b="0" i="0" baseline="0" dirty="0" smtClean="0">
                    <a:effectLst/>
                  </a:rPr>
                  <a:t>)</a:t>
                </a:r>
                <a:endParaRPr lang="en-US" altLang="zh-CN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95310006062781"/>
              <c:y val="0.00064182267778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5915168"/>
        <c:crosses val="autoZero"/>
        <c:auto val="1"/>
        <c:lblAlgn val="ctr"/>
        <c:lblOffset val="100"/>
        <c:noMultiLvlLbl val="0"/>
      </c:catAx>
      <c:valAx>
        <c:axId val="-2145915168"/>
        <c:scaling>
          <c:orientation val="minMax"/>
          <c:max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CCT(Normalized)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362697091927428"/>
              <c:y val="0.0557165362613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626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5.0</c:v>
                </c:pt>
                <c:pt idx="1">
                  <c:v>20.0</c:v>
                </c:pt>
                <c:pt idx="2">
                  <c:v>15.0</c:v>
                </c:pt>
                <c:pt idx="3">
                  <c:v>45.0</c:v>
                </c:pt>
                <c:pt idx="4">
                  <c:v>20.0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10.0</c:v>
                </c:pt>
                <c:pt idx="1">
                  <c:v>25.0</c:v>
                </c:pt>
                <c:pt idx="2">
                  <c:v>18.0</c:v>
                </c:pt>
                <c:pt idx="3">
                  <c:v>50.0</c:v>
                </c:pt>
                <c:pt idx="4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15.0</c:v>
                </c:pt>
                <c:pt idx="1">
                  <c:v>30.0</c:v>
                </c:pt>
                <c:pt idx="2">
                  <c:v>20.0</c:v>
                </c:pt>
                <c:pt idx="3">
                  <c:v>60.0</c:v>
                </c:pt>
                <c:pt idx="4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227760"/>
        <c:axId val="-2141224272"/>
      </c:barChart>
      <c:catAx>
        <c:axId val="-21412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224272"/>
        <c:crosses val="autoZero"/>
        <c:auto val="1"/>
        <c:lblAlgn val="ctr"/>
        <c:lblOffset val="100"/>
        <c:noMultiLvlLbl val="0"/>
      </c:catAx>
      <c:valAx>
        <c:axId val="-214122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22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6.0</c:v>
                </c:pt>
                <c:pt idx="1">
                  <c:v>8.0</c:v>
                </c:pt>
                <c:pt idx="2">
                  <c:v>10.0</c:v>
                </c:pt>
                <c:pt idx="3">
                  <c:v>8.0</c:v>
                </c:pt>
                <c:pt idx="4">
                  <c:v>1.0</c:v>
                </c:pt>
                <c:pt idx="5">
                  <c:v>8.0</c:v>
                </c:pt>
                <c:pt idx="6">
                  <c:v>15.0</c:v>
                </c:pt>
                <c:pt idx="7">
                  <c:v>10.0</c:v>
                </c:pt>
                <c:pt idx="8">
                  <c:v>45.0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15.0</c:v>
                </c:pt>
                <c:pt idx="3">
                  <c:v>10.0</c:v>
                </c:pt>
                <c:pt idx="4">
                  <c:v>2.0</c:v>
                </c:pt>
                <c:pt idx="5">
                  <c:v>9.0</c:v>
                </c:pt>
                <c:pt idx="6">
                  <c:v>12.0</c:v>
                </c:pt>
                <c:pt idx="7">
                  <c:v>9.0</c:v>
                </c:pt>
                <c:pt idx="8">
                  <c:v>40.0</c:v>
                </c:pt>
                <c:pt idx="9">
                  <c:v>35.0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10.0</c:v>
                </c:pt>
                <c:pt idx="1">
                  <c:v>15.0</c:v>
                </c:pt>
                <c:pt idx="2">
                  <c:v>20.0</c:v>
                </c:pt>
                <c:pt idx="3">
                  <c:v>20.0</c:v>
                </c:pt>
                <c:pt idx="4">
                  <c:v>3.0</c:v>
                </c:pt>
                <c:pt idx="5">
                  <c:v>10.0</c:v>
                </c:pt>
                <c:pt idx="6">
                  <c:v>20.0</c:v>
                </c:pt>
                <c:pt idx="7">
                  <c:v>18.0</c:v>
                </c:pt>
                <c:pt idx="8">
                  <c:v>70.0</c:v>
                </c:pt>
                <c:pt idx="9">
                  <c:v>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980848"/>
        <c:axId val="-2141984352"/>
      </c:barChart>
      <c:catAx>
        <c:axId val="-214198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984352"/>
        <c:crosses val="autoZero"/>
        <c:auto val="1"/>
        <c:lblAlgn val="ctr"/>
        <c:lblOffset val="100"/>
        <c:noMultiLvlLbl val="0"/>
      </c:catAx>
      <c:valAx>
        <c:axId val="-214198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98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4674380561114"/>
          <c:y val="0.890423363828512"/>
          <c:w val="0.431279318705771"/>
          <c:h val="0.1045741979752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WCCT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1.0</c:v>
                </c:pt>
                <c:pt idx="1">
                  <c:v>20.0</c:v>
                </c:pt>
                <c:pt idx="2">
                  <c:v>15.0</c:v>
                </c:pt>
                <c:pt idx="3">
                  <c:v>20.0</c:v>
                </c:pt>
                <c:pt idx="4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2.0</c:v>
                </c:pt>
                <c:pt idx="1">
                  <c:v>22.0</c:v>
                </c:pt>
                <c:pt idx="2">
                  <c:v>16.0</c:v>
                </c:pt>
                <c:pt idx="3">
                  <c:v>40.0</c:v>
                </c:pt>
                <c:pt idx="4">
                  <c:v>20.0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3.0</c:v>
                </c:pt>
                <c:pt idx="1">
                  <c:v>25.0</c:v>
                </c:pt>
                <c:pt idx="2">
                  <c:v>17.0</c:v>
                </c:pt>
                <c:pt idx="3">
                  <c:v>60.0</c:v>
                </c:pt>
                <c:pt idx="4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363584"/>
        <c:axId val="-2137360096"/>
      </c:barChart>
      <c:catAx>
        <c:axId val="-213736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7360096"/>
        <c:crosses val="autoZero"/>
        <c:auto val="1"/>
        <c:lblAlgn val="ctr"/>
        <c:lblOffset val="100"/>
        <c:noMultiLvlLbl val="0"/>
      </c:catAx>
      <c:valAx>
        <c:axId val="-213736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736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Index sort</c:v>
                </c:pt>
                <c:pt idx="1">
                  <c:v>Db analysis</c:v>
                </c:pt>
                <c:pt idx="2">
                  <c:v>index count</c:v>
                </c:pt>
                <c:pt idx="3">
                  <c:v>log analysis</c:v>
                </c:pt>
                <c:pt idx="4">
                  <c:v>crawler</c:v>
                </c:pt>
                <c:pt idx="5">
                  <c:v>word count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9.0</c:v>
                </c:pt>
                <c:pt idx="1">
                  <c:v>22.0</c:v>
                </c:pt>
                <c:pt idx="2">
                  <c:v>11.0</c:v>
                </c:pt>
                <c:pt idx="3">
                  <c:v>8.0</c:v>
                </c:pt>
                <c:pt idx="4">
                  <c:v>12.0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Index sort</c:v>
                </c:pt>
                <c:pt idx="1">
                  <c:v>Db analysis</c:v>
                </c:pt>
                <c:pt idx="2">
                  <c:v>index count</c:v>
                </c:pt>
                <c:pt idx="3">
                  <c:v>log analysis</c:v>
                </c:pt>
                <c:pt idx="4">
                  <c:v>crawler</c:v>
                </c:pt>
                <c:pt idx="5">
                  <c:v>word count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11.0</c:v>
                </c:pt>
                <c:pt idx="1">
                  <c:v>35.0</c:v>
                </c:pt>
                <c:pt idx="2">
                  <c:v>12.0</c:v>
                </c:pt>
                <c:pt idx="3">
                  <c:v>8.0</c:v>
                </c:pt>
                <c:pt idx="4">
                  <c:v>10.0</c:v>
                </c:pt>
                <c:pt idx="5">
                  <c:v>5.0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Index sort</c:v>
                </c:pt>
                <c:pt idx="1">
                  <c:v>Db analysis</c:v>
                </c:pt>
                <c:pt idx="2">
                  <c:v>index count</c:v>
                </c:pt>
                <c:pt idx="3">
                  <c:v>log analysis</c:v>
                </c:pt>
                <c:pt idx="4">
                  <c:v>crawler</c:v>
                </c:pt>
                <c:pt idx="5">
                  <c:v>word count</c:v>
                </c:pt>
              </c:strCache>
            </c:str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12.0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15.0</c:v>
                </c:pt>
                <c:pt idx="5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2052192"/>
        <c:axId val="-2142055696"/>
      </c:barChart>
      <c:catAx>
        <c:axId val="-21420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2055696"/>
        <c:crosses val="autoZero"/>
        <c:auto val="1"/>
        <c:lblAlgn val="ctr"/>
        <c:lblOffset val="100"/>
        <c:noMultiLvlLbl val="0"/>
      </c:catAx>
      <c:valAx>
        <c:axId val="-214205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205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Barrat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0.9</c:v>
                </c:pt>
                <c:pt idx="4">
                  <c:v>0.7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Aalo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1.5</c:v>
                </c:pt>
                <c:pt idx="1">
                  <c:v>1.2</c:v>
                </c:pt>
                <c:pt idx="2">
                  <c:v>0.7</c:v>
                </c:pt>
                <c:pt idx="3">
                  <c:v>0.8</c:v>
                </c:pt>
                <c:pt idx="4">
                  <c:v>0.8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2.4</c:v>
                </c:pt>
                <c:pt idx="1">
                  <c:v>1.6</c:v>
                </c:pt>
                <c:pt idx="2">
                  <c:v>0.9</c:v>
                </c:pt>
                <c:pt idx="3">
                  <c:v>1.0</c:v>
                </c:pt>
                <c:pt idx="4">
                  <c:v>1.1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2.6</c:v>
                </c:pt>
                <c:pt idx="1">
                  <c:v>1.7</c:v>
                </c:pt>
                <c:pt idx="2">
                  <c:v>1.4</c:v>
                </c:pt>
                <c:pt idx="3">
                  <c:v>1.2</c:v>
                </c:pt>
                <c:pt idx="4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268496"/>
        <c:axId val="-2137264944"/>
      </c:barChart>
      <c:catAx>
        <c:axId val="-21372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7264944"/>
        <c:crosses val="autoZero"/>
        <c:auto val="1"/>
        <c:lblAlgn val="ctr"/>
        <c:lblOffset val="100"/>
        <c:noMultiLvlLbl val="0"/>
      </c:catAx>
      <c:valAx>
        <c:axId val="-213726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726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540875302001"/>
          <c:y val="0.89528564734689"/>
          <c:w val="0.686595869596621"/>
          <c:h val="0.10471435265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CDF-WCCT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Barrat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333.3333332999996</c:v>
                </c:pt>
                <c:pt idx="4">
                  <c:v>444.4444444</c:v>
                </c:pt>
                <c:pt idx="5">
                  <c:v>555.5555555999996</c:v>
                </c:pt>
                <c:pt idx="6">
                  <c:v>666.6666666999993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0.0</c:v>
                </c:pt>
                <c:pt idx="1">
                  <c:v>0.783269962</c:v>
                </c:pt>
                <c:pt idx="2">
                  <c:v>0.826996198</c:v>
                </c:pt>
                <c:pt idx="3">
                  <c:v>0.844106464</c:v>
                </c:pt>
                <c:pt idx="4">
                  <c:v>0.865019011</c:v>
                </c:pt>
                <c:pt idx="5">
                  <c:v>0.884030418</c:v>
                </c:pt>
                <c:pt idx="6">
                  <c:v>0.88973384</c:v>
                </c:pt>
                <c:pt idx="7">
                  <c:v>0.893536122</c:v>
                </c:pt>
                <c:pt idx="8">
                  <c:v>0.903041825</c:v>
                </c:pt>
                <c:pt idx="9">
                  <c:v>0.908745247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Aalo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333.3333332999996</c:v>
                </c:pt>
                <c:pt idx="4">
                  <c:v>444.4444444</c:v>
                </c:pt>
                <c:pt idx="5">
                  <c:v>555.5555555999996</c:v>
                </c:pt>
                <c:pt idx="6">
                  <c:v>666.6666666999993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0.0</c:v>
                </c:pt>
                <c:pt idx="1">
                  <c:v>0.596958175</c:v>
                </c:pt>
                <c:pt idx="2">
                  <c:v>0.652091255</c:v>
                </c:pt>
                <c:pt idx="3">
                  <c:v>0.688212928</c:v>
                </c:pt>
                <c:pt idx="4">
                  <c:v>0.709125475</c:v>
                </c:pt>
                <c:pt idx="5">
                  <c:v>0.731939163</c:v>
                </c:pt>
                <c:pt idx="6">
                  <c:v>0.752851711</c:v>
                </c:pt>
                <c:pt idx="7">
                  <c:v>0.760456274</c:v>
                </c:pt>
                <c:pt idx="8">
                  <c:v>0.773764259</c:v>
                </c:pt>
                <c:pt idx="9">
                  <c:v>0.787072243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333.3333332999996</c:v>
                </c:pt>
                <c:pt idx="4">
                  <c:v>444.4444444</c:v>
                </c:pt>
                <c:pt idx="5">
                  <c:v>555.5555555999996</c:v>
                </c:pt>
                <c:pt idx="6">
                  <c:v>666.6666666999993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0.0</c:v>
                </c:pt>
                <c:pt idx="1">
                  <c:v>0.534220532</c:v>
                </c:pt>
                <c:pt idx="2">
                  <c:v>0.593155894</c:v>
                </c:pt>
                <c:pt idx="3">
                  <c:v>0.634980989</c:v>
                </c:pt>
                <c:pt idx="4">
                  <c:v>0.659695817</c:v>
                </c:pt>
                <c:pt idx="5">
                  <c:v>0.686311787</c:v>
                </c:pt>
                <c:pt idx="6">
                  <c:v>0.69581749</c:v>
                </c:pt>
                <c:pt idx="7">
                  <c:v>0.714828897</c:v>
                </c:pt>
                <c:pt idx="8">
                  <c:v>0.728136882</c:v>
                </c:pt>
                <c:pt idx="9">
                  <c:v>0.74904943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Varys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333.3333332999996</c:v>
                </c:pt>
                <c:pt idx="4">
                  <c:v>444.4444444</c:v>
                </c:pt>
                <c:pt idx="5">
                  <c:v>555.5555555999996</c:v>
                </c:pt>
                <c:pt idx="6">
                  <c:v>666.6666666999993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0.0</c:v>
                </c:pt>
                <c:pt idx="1">
                  <c:v>0.534220532</c:v>
                </c:pt>
                <c:pt idx="2">
                  <c:v>0.593155894</c:v>
                </c:pt>
                <c:pt idx="3">
                  <c:v>0.634980989</c:v>
                </c:pt>
                <c:pt idx="4">
                  <c:v>0.659695817</c:v>
                </c:pt>
                <c:pt idx="5">
                  <c:v>0.686311787</c:v>
                </c:pt>
                <c:pt idx="6">
                  <c:v>0.69581749</c:v>
                </c:pt>
                <c:pt idx="7">
                  <c:v>0.714828897</c:v>
                </c:pt>
                <c:pt idx="8">
                  <c:v>0.728136882</c:v>
                </c:pt>
                <c:pt idx="9">
                  <c:v>0.74904943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Yosemite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333.3333332999996</c:v>
                </c:pt>
                <c:pt idx="4">
                  <c:v>444.4444444</c:v>
                </c:pt>
                <c:pt idx="5">
                  <c:v>555.5555555999996</c:v>
                </c:pt>
                <c:pt idx="6">
                  <c:v>666.6666666999993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0.800380228</c:v>
                </c:pt>
                <c:pt idx="2">
                  <c:v>0.86121673</c:v>
                </c:pt>
                <c:pt idx="3">
                  <c:v>0.872623574</c:v>
                </c:pt>
                <c:pt idx="4">
                  <c:v>0.88973384</c:v>
                </c:pt>
                <c:pt idx="5">
                  <c:v>0.903041825</c:v>
                </c:pt>
                <c:pt idx="6">
                  <c:v>0.910646388</c:v>
                </c:pt>
                <c:pt idx="7">
                  <c:v>0.914448669</c:v>
                </c:pt>
                <c:pt idx="8">
                  <c:v>0.922053232</c:v>
                </c:pt>
                <c:pt idx="9">
                  <c:v>0.929657795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3108112"/>
        <c:axId val="2085790368"/>
      </c:lineChart>
      <c:catAx>
        <c:axId val="-2143108112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5790368"/>
        <c:crosses val="autoZero"/>
        <c:auto val="1"/>
        <c:lblAlgn val="ctr"/>
        <c:lblOffset val="100"/>
        <c:noMultiLvlLbl val="0"/>
      </c:catAx>
      <c:valAx>
        <c:axId val="208579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10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976401584930456"/>
          <c:y val="0.221779988987775"/>
          <c:w val="0.867661312301107"/>
          <c:h val="0.498862096330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Barrat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0.4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Aalo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1.2</c:v>
                </c:pt>
                <c:pt idx="1">
                  <c:v>1.0</c:v>
                </c:pt>
                <c:pt idx="2">
                  <c:v>0.9</c:v>
                </c:pt>
                <c:pt idx="3">
                  <c:v>0.9</c:v>
                </c:pt>
                <c:pt idx="4">
                  <c:v>0.8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2.4</c:v>
                </c:pt>
                <c:pt idx="1">
                  <c:v>2.3</c:v>
                </c:pt>
                <c:pt idx="2">
                  <c:v>0.9</c:v>
                </c:pt>
                <c:pt idx="3">
                  <c:v>2.2</c:v>
                </c:pt>
                <c:pt idx="4">
                  <c:v>1.6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3.2</c:v>
                </c:pt>
                <c:pt idx="1">
                  <c:v>3.0</c:v>
                </c:pt>
                <c:pt idx="2">
                  <c:v>2.5</c:v>
                </c:pt>
                <c:pt idx="3">
                  <c:v>1.1</c:v>
                </c:pt>
                <c:pt idx="4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063712"/>
        <c:axId val="-2138821984"/>
      </c:barChart>
      <c:catAx>
        <c:axId val="-213806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8821984"/>
        <c:crosses val="autoZero"/>
        <c:auto val="1"/>
        <c:lblAlgn val="ctr"/>
        <c:lblOffset val="100"/>
        <c:noMultiLvlLbl val="0"/>
      </c:catAx>
      <c:valAx>
        <c:axId val="-213882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806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2540875302001"/>
          <c:y val="0.89528564734689"/>
          <c:w val="0.686595869596621"/>
          <c:h val="0.10471435265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mtClean="0"/>
              <a:t>CDF-CCT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Barrat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333.3333332999994</c:v>
                </c:pt>
                <c:pt idx="4">
                  <c:v>444.4444444</c:v>
                </c:pt>
                <c:pt idx="5">
                  <c:v>555.5555555999994</c:v>
                </c:pt>
                <c:pt idx="6">
                  <c:v>666.666666699999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0.0</c:v>
                </c:pt>
                <c:pt idx="1">
                  <c:v>0.783269962</c:v>
                </c:pt>
                <c:pt idx="2">
                  <c:v>0.826996198</c:v>
                </c:pt>
                <c:pt idx="3">
                  <c:v>0.844106464</c:v>
                </c:pt>
                <c:pt idx="4">
                  <c:v>0.865019011</c:v>
                </c:pt>
                <c:pt idx="5">
                  <c:v>0.884030418</c:v>
                </c:pt>
                <c:pt idx="6">
                  <c:v>0.88973384</c:v>
                </c:pt>
                <c:pt idx="7">
                  <c:v>0.893536122</c:v>
                </c:pt>
                <c:pt idx="8">
                  <c:v>0.903041825</c:v>
                </c:pt>
                <c:pt idx="9">
                  <c:v>0.908745247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Aalo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333.3333332999994</c:v>
                </c:pt>
                <c:pt idx="4">
                  <c:v>444.4444444</c:v>
                </c:pt>
                <c:pt idx="5">
                  <c:v>555.5555555999994</c:v>
                </c:pt>
                <c:pt idx="6">
                  <c:v>666.666666699999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0.0</c:v>
                </c:pt>
                <c:pt idx="1">
                  <c:v>0.596958175</c:v>
                </c:pt>
                <c:pt idx="2">
                  <c:v>0.652091255</c:v>
                </c:pt>
                <c:pt idx="3">
                  <c:v>0.688212928</c:v>
                </c:pt>
                <c:pt idx="4">
                  <c:v>0.709125475</c:v>
                </c:pt>
                <c:pt idx="5">
                  <c:v>0.731939163</c:v>
                </c:pt>
                <c:pt idx="6">
                  <c:v>0.752851711</c:v>
                </c:pt>
                <c:pt idx="7">
                  <c:v>0.760456274</c:v>
                </c:pt>
                <c:pt idx="8">
                  <c:v>0.773764259</c:v>
                </c:pt>
                <c:pt idx="9">
                  <c:v>0.787072243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333.3333332999994</c:v>
                </c:pt>
                <c:pt idx="4">
                  <c:v>444.4444444</c:v>
                </c:pt>
                <c:pt idx="5">
                  <c:v>555.5555555999994</c:v>
                </c:pt>
                <c:pt idx="6">
                  <c:v>666.666666699999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0.0</c:v>
                </c:pt>
                <c:pt idx="1">
                  <c:v>0.534220532</c:v>
                </c:pt>
                <c:pt idx="2">
                  <c:v>0.593155894</c:v>
                </c:pt>
                <c:pt idx="3">
                  <c:v>0.634980989</c:v>
                </c:pt>
                <c:pt idx="4">
                  <c:v>0.659695817</c:v>
                </c:pt>
                <c:pt idx="5">
                  <c:v>0.686311787</c:v>
                </c:pt>
                <c:pt idx="6">
                  <c:v>0.69581749</c:v>
                </c:pt>
                <c:pt idx="7">
                  <c:v>0.714828897</c:v>
                </c:pt>
                <c:pt idx="8">
                  <c:v>0.728136882</c:v>
                </c:pt>
                <c:pt idx="9">
                  <c:v>0.74904943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Varys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333.3333332999994</c:v>
                </c:pt>
                <c:pt idx="4">
                  <c:v>444.4444444</c:v>
                </c:pt>
                <c:pt idx="5">
                  <c:v>555.5555555999994</c:v>
                </c:pt>
                <c:pt idx="6">
                  <c:v>666.666666699999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0.0</c:v>
                </c:pt>
                <c:pt idx="1">
                  <c:v>0.534220532</c:v>
                </c:pt>
                <c:pt idx="2">
                  <c:v>0.593155894</c:v>
                </c:pt>
                <c:pt idx="3">
                  <c:v>0.634980989</c:v>
                </c:pt>
                <c:pt idx="4">
                  <c:v>0.659695817</c:v>
                </c:pt>
                <c:pt idx="5">
                  <c:v>0.686311787</c:v>
                </c:pt>
                <c:pt idx="6">
                  <c:v>0.69581749</c:v>
                </c:pt>
                <c:pt idx="7">
                  <c:v>0.714828897</c:v>
                </c:pt>
                <c:pt idx="8">
                  <c:v>0.728136882</c:v>
                </c:pt>
                <c:pt idx="9">
                  <c:v>0.74904943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Yosemite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0_ </c:formatCode>
                <c:ptCount val="10"/>
                <c:pt idx="0">
                  <c:v>0.0</c:v>
                </c:pt>
                <c:pt idx="1">
                  <c:v>111.1111111</c:v>
                </c:pt>
                <c:pt idx="2">
                  <c:v>222.2222222</c:v>
                </c:pt>
                <c:pt idx="3">
                  <c:v>333.3333332999994</c:v>
                </c:pt>
                <c:pt idx="4">
                  <c:v>444.4444444</c:v>
                </c:pt>
                <c:pt idx="5">
                  <c:v>555.5555555999994</c:v>
                </c:pt>
                <c:pt idx="6">
                  <c:v>666.666666699999</c:v>
                </c:pt>
                <c:pt idx="7">
                  <c:v>777.7777778</c:v>
                </c:pt>
                <c:pt idx="8">
                  <c:v>888.8888889</c:v>
                </c:pt>
                <c:pt idx="9">
                  <c:v>1000.0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0.800380228</c:v>
                </c:pt>
                <c:pt idx="2">
                  <c:v>0.86121673</c:v>
                </c:pt>
                <c:pt idx="3">
                  <c:v>0.872623574</c:v>
                </c:pt>
                <c:pt idx="4">
                  <c:v>0.88973384</c:v>
                </c:pt>
                <c:pt idx="5">
                  <c:v>0.903041825</c:v>
                </c:pt>
                <c:pt idx="6">
                  <c:v>0.910646388</c:v>
                </c:pt>
                <c:pt idx="7">
                  <c:v>0.914448669</c:v>
                </c:pt>
                <c:pt idx="8">
                  <c:v>0.922053232</c:v>
                </c:pt>
                <c:pt idx="9">
                  <c:v>0.929657795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1283744"/>
        <c:axId val="-2142062144"/>
      </c:lineChart>
      <c:catAx>
        <c:axId val="-2141283744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2062144"/>
        <c:crosses val="autoZero"/>
        <c:auto val="1"/>
        <c:lblAlgn val="ctr"/>
        <c:lblOffset val="100"/>
        <c:noMultiLvlLbl val="0"/>
      </c:catAx>
      <c:valAx>
        <c:axId val="-21420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28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map-reduce</c:v>
                </c:pt>
                <c:pt idx="1">
                  <c:v>file-copy</c:v>
                </c:pt>
                <c:pt idx="2">
                  <c:v>file-distr</c:v>
                </c:pt>
                <c:pt idx="3">
                  <c:v>data-backup</c:v>
                </c:pt>
                <c:pt idx="4">
                  <c:v>data-distr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3.0</c:v>
                </c:pt>
                <c:pt idx="1">
                  <c:v>6.0</c:v>
                </c:pt>
                <c:pt idx="2">
                  <c:v>3.0</c:v>
                </c:pt>
                <c:pt idx="3">
                  <c:v>10.0</c:v>
                </c:pt>
                <c:pt idx="4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map-reduce</c:v>
                </c:pt>
                <c:pt idx="1">
                  <c:v>file-copy</c:v>
                </c:pt>
                <c:pt idx="2">
                  <c:v>file-distr</c:v>
                </c:pt>
                <c:pt idx="3">
                  <c:v>data-backup</c:v>
                </c:pt>
                <c:pt idx="4">
                  <c:v>data-distr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4.0</c:v>
                </c:pt>
                <c:pt idx="1">
                  <c:v>12.0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map-reduce</c:v>
                </c:pt>
                <c:pt idx="1">
                  <c:v>file-copy</c:v>
                </c:pt>
                <c:pt idx="2">
                  <c:v>file-distr</c:v>
                </c:pt>
                <c:pt idx="3">
                  <c:v>data-backup</c:v>
                </c:pt>
                <c:pt idx="4">
                  <c:v>data-distr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6.0</c:v>
                </c:pt>
                <c:pt idx="1">
                  <c:v>10.0</c:v>
                </c:pt>
                <c:pt idx="2">
                  <c:v>5.0</c:v>
                </c:pt>
                <c:pt idx="3">
                  <c:v>20.0</c:v>
                </c:pt>
                <c:pt idx="4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854144"/>
        <c:axId val="-2141454768"/>
      </c:barChart>
      <c:catAx>
        <c:axId val="211885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1454768"/>
        <c:crosses val="autoZero"/>
        <c:auto val="1"/>
        <c:lblAlgn val="ctr"/>
        <c:lblOffset val="100"/>
        <c:noMultiLvlLbl val="0"/>
      </c:catAx>
      <c:valAx>
        <c:axId val="-214145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88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r>
              <a:rPr lang="zh-CN" altLang="en-US" dirty="0" smtClean="0"/>
              <a:t> </a:t>
            </a:r>
            <a:r>
              <a:rPr lang="en-US" altLang="zh-CN" dirty="0" smtClean="0"/>
              <a:t>(95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map-reduce</c:v>
                </c:pt>
                <c:pt idx="1">
                  <c:v>file-copy</c:v>
                </c:pt>
                <c:pt idx="2">
                  <c:v>file-distr</c:v>
                </c:pt>
                <c:pt idx="3">
                  <c:v>data-backup</c:v>
                </c:pt>
                <c:pt idx="4">
                  <c:v>data-dist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2.0</c:v>
                </c:pt>
                <c:pt idx="1">
                  <c:v>6.0</c:v>
                </c:pt>
                <c:pt idx="2">
                  <c:v>4.0</c:v>
                </c:pt>
                <c:pt idx="3">
                  <c:v>9.0</c:v>
                </c:pt>
                <c:pt idx="4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map-reduce</c:v>
                </c:pt>
                <c:pt idx="1">
                  <c:v>file-copy</c:v>
                </c:pt>
                <c:pt idx="2">
                  <c:v>file-distr</c:v>
                </c:pt>
                <c:pt idx="3">
                  <c:v>data-backup</c:v>
                </c:pt>
                <c:pt idx="4">
                  <c:v>data-dist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8.0</c:v>
                </c:pt>
                <c:pt idx="4">
                  <c:v>6.0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map-reduce</c:v>
                </c:pt>
                <c:pt idx="1">
                  <c:v>file-copy</c:v>
                </c:pt>
                <c:pt idx="2">
                  <c:v>file-distr</c:v>
                </c:pt>
                <c:pt idx="3">
                  <c:v>data-backup</c:v>
                </c:pt>
                <c:pt idx="4">
                  <c:v>data-dist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5.0</c:v>
                </c:pt>
                <c:pt idx="1">
                  <c:v>10.0</c:v>
                </c:pt>
                <c:pt idx="2">
                  <c:v>5.0</c:v>
                </c:pt>
                <c:pt idx="3">
                  <c:v>22.0</c:v>
                </c:pt>
                <c:pt idx="4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6303616"/>
        <c:axId val="-2136243440"/>
      </c:barChart>
      <c:catAx>
        <c:axId val="-213630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6243440"/>
        <c:crosses val="autoZero"/>
        <c:auto val="1"/>
        <c:lblAlgn val="ctr"/>
        <c:lblOffset val="100"/>
        <c:noMultiLvlLbl val="0"/>
      </c:catAx>
      <c:valAx>
        <c:axId val="-213624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630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4674380561114"/>
          <c:y val="0.890423363828512"/>
          <c:w val="0.431279318705771"/>
          <c:h val="0.1045741979752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61221499471"/>
          <c:y val="0.139211153841658"/>
          <c:w val="0.740741396979519"/>
          <c:h val="0.47609444126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average CCT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10.0</c:v>
                </c:pt>
                <c:pt idx="1">
                  <c:v>15.0</c:v>
                </c:pt>
                <c:pt idx="2">
                  <c:v>20.0</c:v>
                </c:pt>
                <c:pt idx="3">
                  <c:v>4.5</c:v>
                </c:pt>
                <c:pt idx="4">
                  <c:v>4.0</c:v>
                </c:pt>
                <c:pt idx="5">
                  <c:v>10.0</c:v>
                </c:pt>
                <c:pt idx="6">
                  <c:v>20.0</c:v>
                </c:pt>
                <c:pt idx="7">
                  <c:v>15.0</c:v>
                </c:pt>
                <c:pt idx="8">
                  <c:v>80.0</c:v>
                </c:pt>
                <c:pt idx="9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097107696"/>
        <c:axId val="-2097114784"/>
      </c:barChart>
      <c:catAx>
        <c:axId val="-209710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average </a:t>
                </a:r>
                <a:r>
                  <a:rPr lang="en-US" altLang="zh-CN" sz="1800" b="0" i="0" baseline="0" smtClean="0">
                    <a:effectLst/>
                  </a:rPr>
                  <a:t>CCT (TCP)</a:t>
                </a:r>
                <a:endParaRPr lang="en-US" altLang="zh-CN">
                  <a:effectLst/>
                </a:endParaRPr>
              </a:p>
            </c:rich>
          </c:tx>
          <c:layout>
            <c:manualLayout>
              <c:xMode val="edge"/>
              <c:yMode val="edge"/>
              <c:x val="0.295310006062781"/>
              <c:y val="0.00064182267778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114784"/>
        <c:crosses val="autoZero"/>
        <c:auto val="1"/>
        <c:lblAlgn val="ctr"/>
        <c:lblOffset val="100"/>
        <c:noMultiLvlLbl val="0"/>
      </c:catAx>
      <c:valAx>
        <c:axId val="-209711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CCT(Normalized)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362697091927428"/>
              <c:y val="0.0557165362613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710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file-</a:t>
            </a:r>
            <a:r>
              <a:rPr lang="en-US" altLang="zh-CN" dirty="0" err="1" smtClean="0"/>
              <a:t>dist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8.0</c:v>
                </c:pt>
                <c:pt idx="1">
                  <c:v>16.0</c:v>
                </c:pt>
                <c:pt idx="2">
                  <c:v>16.0</c:v>
                </c:pt>
                <c:pt idx="3">
                  <c:v>10.0</c:v>
                </c:pt>
                <c:pt idx="4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20.0</c:v>
                </c:pt>
                <c:pt idx="2">
                  <c:v>12.0</c:v>
                </c:pt>
                <c:pt idx="3">
                  <c:v>8.0</c:v>
                </c:pt>
                <c:pt idx="4">
                  <c:v>8.0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13.0</c:v>
                </c:pt>
                <c:pt idx="1">
                  <c:v>23.0</c:v>
                </c:pt>
                <c:pt idx="2">
                  <c:v>27.0</c:v>
                </c:pt>
                <c:pt idx="3">
                  <c:v>12.0</c:v>
                </c:pt>
                <c:pt idx="4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6285232"/>
        <c:axId val="-2138105776"/>
      </c:barChart>
      <c:catAx>
        <c:axId val="-213628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8105776"/>
        <c:crosses val="autoZero"/>
        <c:auto val="1"/>
        <c:lblAlgn val="ctr"/>
        <c:lblOffset val="100"/>
        <c:noMultiLvlLbl val="0"/>
      </c:catAx>
      <c:valAx>
        <c:axId val="-213810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628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file-</a:t>
            </a:r>
            <a:r>
              <a:rPr lang="en-US" altLang="zh-CN" dirty="0" err="1" smtClean="0"/>
              <a:t>dist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(95</a:t>
            </a:r>
            <a:r>
              <a:rPr lang="en-US" altLang="zh-CN" baseline="30000" dirty="0" smtClean="0"/>
              <a:t>th</a:t>
            </a:r>
            <a:r>
              <a:rPr lang="en-US" altLang="zh-CN" baseline="0" dirty="0" smtClean="0"/>
              <a:t>)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0915692246427897"/>
          <c:y val="0.246495339066836"/>
          <c:w val="0.873146749366497"/>
          <c:h val="0.499532843173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6.0</c:v>
                </c:pt>
                <c:pt idx="1">
                  <c:v>20.0</c:v>
                </c:pt>
                <c:pt idx="2">
                  <c:v>16.0</c:v>
                </c:pt>
                <c:pt idx="3">
                  <c:v>10.0</c:v>
                </c:pt>
                <c:pt idx="4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11.0</c:v>
                </c:pt>
                <c:pt idx="1">
                  <c:v>19.0</c:v>
                </c:pt>
                <c:pt idx="2">
                  <c:v>18.0</c:v>
                </c:pt>
                <c:pt idx="3">
                  <c:v>8.0</c:v>
                </c:pt>
                <c:pt idx="4">
                  <c:v>8.0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TCP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12.0</c:v>
                </c:pt>
                <c:pt idx="1">
                  <c:v>22.0</c:v>
                </c:pt>
                <c:pt idx="2">
                  <c:v>23.0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334528"/>
        <c:axId val="-2134331088"/>
      </c:barChart>
      <c:catAx>
        <c:axId val="-213433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4331088"/>
        <c:crosses val="autoZero"/>
        <c:auto val="1"/>
        <c:lblAlgn val="ctr"/>
        <c:lblOffset val="100"/>
        <c:noMultiLvlLbl val="0"/>
      </c:catAx>
      <c:valAx>
        <c:axId val="-213433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433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aseline="0" dirty="0" smtClean="0"/>
              <a:t>average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Varys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[0.01,1]</c:v>
                </c:pt>
                <c:pt idx="1">
                  <c:v>[1,10]</c:v>
                </c:pt>
                <c:pt idx="2">
                  <c:v>[10,100]</c:v>
                </c:pt>
                <c:pt idx="3">
                  <c:v>[100,200]</c:v>
                </c:pt>
                <c:pt idx="4">
                  <c:v>ALL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2.8</c:v>
                </c:pt>
                <c:pt idx="1">
                  <c:v>0.5</c:v>
                </c:pt>
                <c:pt idx="2">
                  <c:v>0.9</c:v>
                </c:pt>
                <c:pt idx="3">
                  <c:v>1.0</c:v>
                </c:pt>
                <c:pt idx="4">
                  <c:v>1.0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[0.01,1]</c:v>
                </c:pt>
                <c:pt idx="1">
                  <c:v>[1,10]</c:v>
                </c:pt>
                <c:pt idx="2">
                  <c:v>[10,100]</c:v>
                </c:pt>
                <c:pt idx="3">
                  <c:v>[100,200]</c:v>
                </c:pt>
                <c:pt idx="4">
                  <c:v>ALL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3.1</c:v>
                </c:pt>
                <c:pt idx="1">
                  <c:v>1.0</c:v>
                </c:pt>
                <c:pt idx="2">
                  <c:v>1.5</c:v>
                </c:pt>
                <c:pt idx="3">
                  <c:v>1.2</c:v>
                </c:pt>
                <c:pt idx="4">
                  <c:v>1.2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Varys(95th)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[0.01,1]</c:v>
                </c:pt>
                <c:pt idx="1">
                  <c:v>[1,10]</c:v>
                </c:pt>
                <c:pt idx="2">
                  <c:v>[10,100]</c:v>
                </c:pt>
                <c:pt idx="3">
                  <c:v>[100,200]</c:v>
                </c:pt>
                <c:pt idx="4">
                  <c:v>ALL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5.7</c:v>
                </c:pt>
                <c:pt idx="1">
                  <c:v>3.5</c:v>
                </c:pt>
                <c:pt idx="2">
                  <c:v>2.0</c:v>
                </c:pt>
                <c:pt idx="3">
                  <c:v>1.3</c:v>
                </c:pt>
                <c:pt idx="4">
                  <c:v>2.0</c:v>
                </c:pt>
              </c:numCache>
            </c:numRef>
          </c:val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Yosemite(95th)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[0.01,1]</c:v>
                </c:pt>
                <c:pt idx="1">
                  <c:v>[1,10]</c:v>
                </c:pt>
                <c:pt idx="2">
                  <c:v>[10,100]</c:v>
                </c:pt>
                <c:pt idx="3">
                  <c:v>[100,200]</c:v>
                </c:pt>
                <c:pt idx="4">
                  <c:v>ALL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6.2</c:v>
                </c:pt>
                <c:pt idx="1">
                  <c:v>6.0</c:v>
                </c:pt>
                <c:pt idx="2">
                  <c:v>3.0</c:v>
                </c:pt>
                <c:pt idx="3">
                  <c:v>1.8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134521648"/>
        <c:axId val="-2134518144"/>
      </c:barChart>
      <c:catAx>
        <c:axId val="-213452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4518144"/>
        <c:crosses val="autoZero"/>
        <c:auto val="1"/>
        <c:lblAlgn val="ctr"/>
        <c:lblOffset val="100"/>
        <c:noMultiLvlLbl val="0"/>
      </c:catAx>
      <c:valAx>
        <c:axId val="-213451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452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time(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Yosemite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工作表1!$A$2:$A$7</c:f>
              <c:strCache>
                <c:ptCount val="6"/>
                <c:pt idx="0">
                  <c:v>10</c:v>
                </c:pt>
                <c:pt idx="1">
                  <c:v>50</c:v>
                </c:pt>
                <c:pt idx="2">
                  <c:v>80</c:v>
                </c:pt>
                <c:pt idx="3">
                  <c:v>110</c:v>
                </c:pt>
                <c:pt idx="4">
                  <c:v>140</c:v>
                </c:pt>
                <c:pt idx="5">
                  <c:v>All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22.0</c:v>
                </c:pt>
                <c:pt idx="5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7085248"/>
        <c:axId val="-2137081904"/>
      </c:barChart>
      <c:catAx>
        <c:axId val="-213708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7081904"/>
        <c:crosses val="autoZero"/>
        <c:auto val="1"/>
        <c:lblAlgn val="ctr"/>
        <c:lblOffset val="100"/>
        <c:noMultiLvlLbl val="0"/>
      </c:catAx>
      <c:valAx>
        <c:axId val="-213708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708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61221499471"/>
          <c:y val="0.139211153841658"/>
          <c:w val="0.740741396979519"/>
          <c:h val="0.47609444126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average CCT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7AAE1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67AAE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67AAE1"/>
              </a:solidFill>
              <a:ln>
                <a:noFill/>
              </a:ln>
              <a:effectLst/>
            </c:spPr>
          </c:dPt>
          <c:cat>
            <c:strRef>
              <c:f>工作表1!$A$2:$A$11</c:f>
              <c:strCache>
                <c:ptCount val="6"/>
                <c:pt idx="0">
                  <c:v>Index sort</c:v>
                </c:pt>
                <c:pt idx="1">
                  <c:v>DB analysis</c:v>
                </c:pt>
                <c:pt idx="2">
                  <c:v>Index Count</c:v>
                </c:pt>
                <c:pt idx="3">
                  <c:v>Log analysis</c:v>
                </c:pt>
                <c:pt idx="4">
                  <c:v>Crawler</c:v>
                </c:pt>
                <c:pt idx="5">
                  <c:v>Word Count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12.0</c:v>
                </c:pt>
                <c:pt idx="1">
                  <c:v>30.0</c:v>
                </c:pt>
                <c:pt idx="2">
                  <c:v>20.0</c:v>
                </c:pt>
                <c:pt idx="3">
                  <c:v>10.0</c:v>
                </c:pt>
                <c:pt idx="4">
                  <c:v>19.0</c:v>
                </c:pt>
                <c:pt idx="5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140523888"/>
        <c:axId val="-2089888224"/>
      </c:barChart>
      <c:catAx>
        <c:axId val="-214052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average </a:t>
                </a:r>
                <a:r>
                  <a:rPr lang="en-US" altLang="zh-CN" sz="1800" b="0" i="0" baseline="0" smtClean="0">
                    <a:effectLst/>
                  </a:rPr>
                  <a:t>CCT (TCP)</a:t>
                </a:r>
                <a:endParaRPr lang="en-US" altLang="zh-CN">
                  <a:effectLst/>
                </a:endParaRPr>
              </a:p>
            </c:rich>
          </c:tx>
          <c:layout>
            <c:manualLayout>
              <c:xMode val="edge"/>
              <c:yMode val="edge"/>
              <c:x val="0.295310006062781"/>
              <c:y val="0.00064182267778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89888224"/>
        <c:crosses val="autoZero"/>
        <c:auto val="1"/>
        <c:lblAlgn val="ctr"/>
        <c:lblOffset val="100"/>
        <c:noMultiLvlLbl val="0"/>
      </c:catAx>
      <c:valAx>
        <c:axId val="-2089888224"/>
        <c:scaling>
          <c:orientation val="minMax"/>
          <c:max val="4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CCT(Normalized)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362697091927428"/>
              <c:y val="0.0557165362613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05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61221499471"/>
          <c:y val="0.139211153841658"/>
          <c:w val="0.740741396979519"/>
          <c:h val="0.47609444126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average CCT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7AAE1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67AAE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67AAE1"/>
              </a:solidFill>
              <a:ln>
                <a:noFill/>
              </a:ln>
              <a:effectLst/>
            </c:spPr>
          </c:dPt>
          <c:cat>
            <c:strRef>
              <c:f>工作表1!$A$2:$A$11</c:f>
              <c:strCache>
                <c:ptCount val="6"/>
                <c:pt idx="0">
                  <c:v>Index sort</c:v>
                </c:pt>
                <c:pt idx="1">
                  <c:v>DB analysis</c:v>
                </c:pt>
                <c:pt idx="2">
                  <c:v>Index Count</c:v>
                </c:pt>
                <c:pt idx="3">
                  <c:v>Log analysis</c:v>
                </c:pt>
                <c:pt idx="4">
                  <c:v>Crawler</c:v>
                </c:pt>
                <c:pt idx="5">
                  <c:v>Word Count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10.0</c:v>
                </c:pt>
                <c:pt idx="1">
                  <c:v>35.0</c:v>
                </c:pt>
                <c:pt idx="2">
                  <c:v>15.0</c:v>
                </c:pt>
                <c:pt idx="3">
                  <c:v>5.0</c:v>
                </c:pt>
                <c:pt idx="4">
                  <c:v>10.0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135851984"/>
        <c:axId val="-2138917648"/>
      </c:barChart>
      <c:catAx>
        <c:axId val="-2135851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average CCT </a:t>
                </a:r>
                <a:r>
                  <a:rPr lang="en-US" altLang="zh-CN" sz="1800" b="0" i="0" baseline="0" dirty="0" smtClean="0">
                    <a:effectLst/>
                  </a:rPr>
                  <a:t>(</a:t>
                </a:r>
                <a:r>
                  <a:rPr lang="en-US" altLang="zh-CN" sz="1800" b="0" i="0" baseline="0" dirty="0" err="1" smtClean="0">
                    <a:effectLst/>
                  </a:rPr>
                  <a:t>Varys</a:t>
                </a:r>
                <a:r>
                  <a:rPr lang="en-US" altLang="zh-CN" sz="1800" b="0" i="0" baseline="0" dirty="0" smtClean="0">
                    <a:effectLst/>
                  </a:rPr>
                  <a:t>)</a:t>
                </a:r>
                <a:endParaRPr lang="en-US" altLang="zh-CN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95310006062781"/>
              <c:y val="0.00064182267778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8917648"/>
        <c:crosses val="autoZero"/>
        <c:auto val="1"/>
        <c:lblAlgn val="ctr"/>
        <c:lblOffset val="100"/>
        <c:noMultiLvlLbl val="0"/>
      </c:catAx>
      <c:valAx>
        <c:axId val="-213891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CCT(Normalized)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362697091927428"/>
              <c:y val="0.0557165362613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585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61221499471"/>
          <c:y val="0.139211153841658"/>
          <c:w val="0.740741396979519"/>
          <c:h val="0.47609444126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average CCT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16.0</c:v>
                </c:pt>
                <c:pt idx="2">
                  <c:v>20.0</c:v>
                </c:pt>
                <c:pt idx="3">
                  <c:v>20.0</c:v>
                </c:pt>
                <c:pt idx="4">
                  <c:v>5.0</c:v>
                </c:pt>
                <c:pt idx="5">
                  <c:v>10.0</c:v>
                </c:pt>
                <c:pt idx="6">
                  <c:v>16.0</c:v>
                </c:pt>
                <c:pt idx="7">
                  <c:v>10.0</c:v>
                </c:pt>
                <c:pt idx="8">
                  <c:v>50.0</c:v>
                </c:pt>
                <c:pt idx="9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-2094541744"/>
        <c:axId val="-2117719600"/>
      </c:barChart>
      <c:catAx>
        <c:axId val="-209454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average CCT (</a:t>
                </a:r>
                <a:r>
                  <a:rPr lang="en-US" altLang="zh-CN" sz="1800" b="0" i="0" baseline="0" dirty="0" err="1" smtClean="0">
                    <a:effectLst/>
                  </a:rPr>
                  <a:t>Varys</a:t>
                </a:r>
                <a:r>
                  <a:rPr lang="en-US" altLang="zh-CN" sz="1800" b="0" i="0" baseline="0" dirty="0" smtClean="0">
                    <a:effectLst/>
                  </a:rPr>
                  <a:t>)</a:t>
                </a:r>
                <a:endParaRPr lang="en-US" altLang="zh-CN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95310006062781"/>
              <c:y val="0.00064182267778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7719600"/>
        <c:crosses val="autoZero"/>
        <c:auto val="1"/>
        <c:lblAlgn val="ctr"/>
        <c:lblOffset val="100"/>
        <c:noMultiLvlLbl val="0"/>
      </c:catAx>
      <c:valAx>
        <c:axId val="-2117719600"/>
        <c:scaling>
          <c:orientation val="minMax"/>
          <c:max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CCT(Normalized)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362697091927428"/>
              <c:y val="0.0557165362613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454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61221499471"/>
          <c:y val="0.139211153841658"/>
          <c:w val="0.740741396979519"/>
          <c:h val="0.476094441261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average CCT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cat>
            <c:strRef>
              <c:f>工作表1!$A$2:$A$11</c:f>
              <c:strCache>
                <c:ptCount val="10"/>
                <c:pt idx="0">
                  <c:v>event</c:v>
                </c:pt>
                <c:pt idx="1">
                  <c:v>vRouter</c:v>
                </c:pt>
                <c:pt idx="2">
                  <c:v>Druid</c:v>
                </c:pt>
                <c:pt idx="3">
                  <c:v>Hadoop</c:v>
                </c:pt>
                <c:pt idx="4">
                  <c:v>web</c:v>
                </c:pt>
                <c:pt idx="5">
                  <c:v>VoltDB</c:v>
                </c:pt>
                <c:pt idx="6">
                  <c:v>HIVE</c:v>
                </c:pt>
                <c:pt idx="7">
                  <c:v>Redies</c:v>
                </c:pt>
                <c:pt idx="8">
                  <c:v>data-backup</c:v>
                </c:pt>
                <c:pt idx="9">
                  <c:v>data-dist</c:v>
                </c:pt>
              </c:strCache>
            </c:str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10.0</c:v>
                </c:pt>
                <c:pt idx="1">
                  <c:v>15.0</c:v>
                </c:pt>
                <c:pt idx="2">
                  <c:v>20.0</c:v>
                </c:pt>
                <c:pt idx="3">
                  <c:v>4.5</c:v>
                </c:pt>
                <c:pt idx="4">
                  <c:v>4.0</c:v>
                </c:pt>
                <c:pt idx="5">
                  <c:v>10.0</c:v>
                </c:pt>
                <c:pt idx="6">
                  <c:v>20.0</c:v>
                </c:pt>
                <c:pt idx="7">
                  <c:v>15.0</c:v>
                </c:pt>
                <c:pt idx="8">
                  <c:v>80.0</c:v>
                </c:pt>
                <c:pt idx="9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2116989472"/>
        <c:axId val="-2091084768"/>
      </c:barChart>
      <c:catAx>
        <c:axId val="211698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average </a:t>
                </a:r>
                <a:r>
                  <a:rPr lang="en-US" altLang="zh-CN" sz="1800" b="0" i="0" baseline="0" smtClean="0">
                    <a:effectLst/>
                  </a:rPr>
                  <a:t>CCT (TCP)</a:t>
                </a:r>
                <a:endParaRPr lang="en-US" altLang="zh-CN">
                  <a:effectLst/>
                </a:endParaRPr>
              </a:p>
            </c:rich>
          </c:tx>
          <c:layout>
            <c:manualLayout>
              <c:xMode val="edge"/>
              <c:yMode val="edge"/>
              <c:x val="0.295310006062781"/>
              <c:y val="0.000641822677789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91084768"/>
        <c:crosses val="autoZero"/>
        <c:auto val="1"/>
        <c:lblAlgn val="ctr"/>
        <c:lblOffset val="100"/>
        <c:noMultiLvlLbl val="0"/>
      </c:catAx>
      <c:valAx>
        <c:axId val="-20910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Average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CCT(Normalized)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0362697091927428"/>
              <c:y val="0.05571653626133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698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2.0</c:v>
                </c:pt>
                <c:pt idx="1">
                  <c:v>1.5</c:v>
                </c:pt>
                <c:pt idx="2">
                  <c:v>1.2</c:v>
                </c:pt>
                <c:pt idx="3">
                  <c:v>1.1</c:v>
                </c:pt>
                <c:pt idx="4">
                  <c:v>1.6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simple-offline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2.5</c:v>
                </c:pt>
                <c:pt idx="1">
                  <c:v>1.6</c:v>
                </c:pt>
                <c:pt idx="2">
                  <c:v>1.5</c:v>
                </c:pt>
                <c:pt idx="3">
                  <c:v>1.4</c:v>
                </c:pt>
                <c:pt idx="4">
                  <c:v>1.7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2-approximate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S-N</c:v>
                </c:pt>
                <c:pt idx="1">
                  <c:v>L-N</c:v>
                </c:pt>
                <c:pt idx="2">
                  <c:v>S-W</c:v>
                </c:pt>
                <c:pt idx="3">
                  <c:v>L-W</c:v>
                </c:pt>
                <c:pt idx="4">
                  <c:v>ALL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3.0</c:v>
                </c:pt>
                <c:pt idx="1">
                  <c:v>1.8</c:v>
                </c:pt>
                <c:pt idx="2">
                  <c:v>1.6</c:v>
                </c:pt>
                <c:pt idx="3">
                  <c:v>1.5</c:v>
                </c:pt>
                <c:pt idx="4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064656"/>
        <c:axId val="-2143068160"/>
      </c:barChart>
      <c:catAx>
        <c:axId val="-214306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068160"/>
        <c:crosses val="autoZero"/>
        <c:auto val="1"/>
        <c:lblAlgn val="ctr"/>
        <c:lblOffset val="100"/>
        <c:noMultiLvlLbl val="0"/>
      </c:catAx>
      <c:valAx>
        <c:axId val="-214306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306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CCT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online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2.0</c:v>
                </c:pt>
                <c:pt idx="1">
                  <c:v>2.1</c:v>
                </c:pt>
                <c:pt idx="2">
                  <c:v>2.3</c:v>
                </c:pt>
                <c:pt idx="3">
                  <c:v>2.2</c:v>
                </c:pt>
                <c:pt idx="4">
                  <c:v>2.3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simple-offline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2.5</c:v>
                </c:pt>
                <c:pt idx="1">
                  <c:v>2.6</c:v>
                </c:pt>
                <c:pt idx="2">
                  <c:v>2.7</c:v>
                </c:pt>
                <c:pt idx="3">
                  <c:v>2.7</c:v>
                </c:pt>
                <c:pt idx="4">
                  <c:v>2.9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2-approximate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工作表1!$A$2:$A$6</c:f>
              <c:strCache>
                <c:ptCount val="5"/>
                <c:pt idx="0">
                  <c:v>Significant</c:v>
                </c:pt>
                <c:pt idx="1">
                  <c:v>Important</c:v>
                </c:pt>
                <c:pt idx="2">
                  <c:v>Normal</c:v>
                </c:pt>
                <c:pt idx="3">
                  <c:v>Unimportant</c:v>
                </c:pt>
                <c:pt idx="4">
                  <c:v>Lax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3.0</c:v>
                </c:pt>
                <c:pt idx="1">
                  <c:v>3.1</c:v>
                </c:pt>
                <c:pt idx="2">
                  <c:v>3.3</c:v>
                </c:pt>
                <c:pt idx="3">
                  <c:v>2.9</c:v>
                </c:pt>
                <c:pt idx="4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0368400"/>
        <c:axId val="-2140364912"/>
      </c:barChart>
      <c:catAx>
        <c:axId val="-214036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0364912"/>
        <c:crosses val="autoZero"/>
        <c:auto val="1"/>
        <c:lblAlgn val="ctr"/>
        <c:lblOffset val="100"/>
        <c:noMultiLvlLbl val="0"/>
      </c:catAx>
      <c:valAx>
        <c:axId val="-214036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036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fraction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Online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工作表1!$A$2:$A$102</c:f>
              <c:numCache>
                <c:formatCode>0_ </c:formatCode>
                <c:ptCount val="101"/>
                <c:pt idx="0">
                  <c:v>0.0</c:v>
                </c:pt>
                <c:pt idx="1">
                  <c:v>3.0303030303</c:v>
                </c:pt>
                <c:pt idx="2">
                  <c:v>6.06060606061</c:v>
                </c:pt>
                <c:pt idx="3">
                  <c:v>9.09090909091</c:v>
                </c:pt>
                <c:pt idx="4">
                  <c:v>12.1212121212</c:v>
                </c:pt>
                <c:pt idx="5">
                  <c:v>15.1515151515</c:v>
                </c:pt>
                <c:pt idx="6">
                  <c:v>18.1818181818</c:v>
                </c:pt>
                <c:pt idx="7">
                  <c:v>21.2121212121</c:v>
                </c:pt>
                <c:pt idx="8">
                  <c:v>24.24242424239995</c:v>
                </c:pt>
                <c:pt idx="9">
                  <c:v>27.27272727269995</c:v>
                </c:pt>
                <c:pt idx="10">
                  <c:v>30.303030303</c:v>
                </c:pt>
                <c:pt idx="11">
                  <c:v>33.3333333333</c:v>
                </c:pt>
                <c:pt idx="12">
                  <c:v>36.3636363636</c:v>
                </c:pt>
                <c:pt idx="13">
                  <c:v>39.3939393939</c:v>
                </c:pt>
                <c:pt idx="14">
                  <c:v>42.4242424242</c:v>
                </c:pt>
                <c:pt idx="15">
                  <c:v>45.45454545449999</c:v>
                </c:pt>
                <c:pt idx="16">
                  <c:v>48.48484848479995</c:v>
                </c:pt>
                <c:pt idx="17">
                  <c:v>51.5151515152</c:v>
                </c:pt>
                <c:pt idx="18">
                  <c:v>54.5454545455</c:v>
                </c:pt>
                <c:pt idx="19">
                  <c:v>57.5757575758</c:v>
                </c:pt>
                <c:pt idx="20">
                  <c:v>60.6060606061</c:v>
                </c:pt>
                <c:pt idx="21">
                  <c:v>63.6363636364</c:v>
                </c:pt>
                <c:pt idx="22">
                  <c:v>66.6666666667</c:v>
                </c:pt>
                <c:pt idx="23">
                  <c:v>69.696969697</c:v>
                </c:pt>
                <c:pt idx="24">
                  <c:v>72.7272727273</c:v>
                </c:pt>
                <c:pt idx="25">
                  <c:v>75.75757575759989</c:v>
                </c:pt>
                <c:pt idx="26">
                  <c:v>78.7878787879</c:v>
                </c:pt>
                <c:pt idx="27">
                  <c:v>81.81818181819987</c:v>
                </c:pt>
                <c:pt idx="28">
                  <c:v>84.84848484849986</c:v>
                </c:pt>
                <c:pt idx="29">
                  <c:v>87.8787878787998</c:v>
                </c:pt>
                <c:pt idx="30">
                  <c:v>90.9090909091</c:v>
                </c:pt>
                <c:pt idx="31">
                  <c:v>93.9393939394</c:v>
                </c:pt>
                <c:pt idx="32">
                  <c:v>96.9696969697</c:v>
                </c:pt>
                <c:pt idx="33">
                  <c:v>100.0</c:v>
                </c:pt>
                <c:pt idx="34">
                  <c:v>103.03030303</c:v>
                </c:pt>
                <c:pt idx="35">
                  <c:v>106.060606061</c:v>
                </c:pt>
                <c:pt idx="36">
                  <c:v>109.090909091</c:v>
                </c:pt>
                <c:pt idx="37">
                  <c:v>112.121212121</c:v>
                </c:pt>
                <c:pt idx="38">
                  <c:v>115.151515152</c:v>
                </c:pt>
                <c:pt idx="39">
                  <c:v>118.181818182</c:v>
                </c:pt>
                <c:pt idx="40">
                  <c:v>121.212121212</c:v>
                </c:pt>
                <c:pt idx="41">
                  <c:v>124.242424242</c:v>
                </c:pt>
                <c:pt idx="42">
                  <c:v>127.272727273</c:v>
                </c:pt>
                <c:pt idx="43">
                  <c:v>130.303030303</c:v>
                </c:pt>
                <c:pt idx="44">
                  <c:v>133.333333333</c:v>
                </c:pt>
                <c:pt idx="45">
                  <c:v>136.363636364</c:v>
                </c:pt>
                <c:pt idx="46">
                  <c:v>139.393939394</c:v>
                </c:pt>
                <c:pt idx="47">
                  <c:v>142.424242424</c:v>
                </c:pt>
                <c:pt idx="48">
                  <c:v>145.454545455</c:v>
                </c:pt>
                <c:pt idx="49">
                  <c:v>148.484848485</c:v>
                </c:pt>
                <c:pt idx="50">
                  <c:v>151.515151515</c:v>
                </c:pt>
                <c:pt idx="51">
                  <c:v>154.545454545</c:v>
                </c:pt>
                <c:pt idx="52">
                  <c:v>157.575757576</c:v>
                </c:pt>
                <c:pt idx="53">
                  <c:v>160.606060606</c:v>
                </c:pt>
                <c:pt idx="54">
                  <c:v>163.636363636</c:v>
                </c:pt>
                <c:pt idx="55">
                  <c:v>166.666666667</c:v>
                </c:pt>
                <c:pt idx="56">
                  <c:v>169.696969697</c:v>
                </c:pt>
                <c:pt idx="57">
                  <c:v>172.727272727</c:v>
                </c:pt>
                <c:pt idx="58">
                  <c:v>175.757575758</c:v>
                </c:pt>
                <c:pt idx="59">
                  <c:v>178.787878788</c:v>
                </c:pt>
                <c:pt idx="60">
                  <c:v>181.818181818</c:v>
                </c:pt>
                <c:pt idx="61">
                  <c:v>184.848484848</c:v>
                </c:pt>
                <c:pt idx="62">
                  <c:v>187.878787879</c:v>
                </c:pt>
                <c:pt idx="63">
                  <c:v>190.909090909</c:v>
                </c:pt>
                <c:pt idx="64">
                  <c:v>193.939393939</c:v>
                </c:pt>
                <c:pt idx="65">
                  <c:v>196.96969697</c:v>
                </c:pt>
                <c:pt idx="66">
                  <c:v>200.0</c:v>
                </c:pt>
                <c:pt idx="67">
                  <c:v>203.03030303</c:v>
                </c:pt>
                <c:pt idx="68">
                  <c:v>206.060606061</c:v>
                </c:pt>
                <c:pt idx="69">
                  <c:v>209.090909091</c:v>
                </c:pt>
                <c:pt idx="70">
                  <c:v>212.121212121</c:v>
                </c:pt>
                <c:pt idx="71">
                  <c:v>215.151515152</c:v>
                </c:pt>
                <c:pt idx="72">
                  <c:v>218.181818182</c:v>
                </c:pt>
                <c:pt idx="73">
                  <c:v>221.212121212</c:v>
                </c:pt>
                <c:pt idx="74">
                  <c:v>224.242424242</c:v>
                </c:pt>
                <c:pt idx="75">
                  <c:v>227.272727273</c:v>
                </c:pt>
                <c:pt idx="76">
                  <c:v>230.303030303</c:v>
                </c:pt>
                <c:pt idx="77">
                  <c:v>233.333333333</c:v>
                </c:pt>
                <c:pt idx="78">
                  <c:v>236.363636364</c:v>
                </c:pt>
                <c:pt idx="79">
                  <c:v>239.393939394</c:v>
                </c:pt>
                <c:pt idx="80">
                  <c:v>242.424242424</c:v>
                </c:pt>
                <c:pt idx="81">
                  <c:v>245.454545455</c:v>
                </c:pt>
                <c:pt idx="82">
                  <c:v>248.484848485</c:v>
                </c:pt>
                <c:pt idx="83">
                  <c:v>251.515151515</c:v>
                </c:pt>
                <c:pt idx="84">
                  <c:v>254.545454545</c:v>
                </c:pt>
                <c:pt idx="85">
                  <c:v>257.5757575759995</c:v>
                </c:pt>
                <c:pt idx="86">
                  <c:v>260.606060606</c:v>
                </c:pt>
                <c:pt idx="87">
                  <c:v>263.636363636</c:v>
                </c:pt>
                <c:pt idx="88">
                  <c:v>266.666666667</c:v>
                </c:pt>
                <c:pt idx="89">
                  <c:v>269.696969697</c:v>
                </c:pt>
                <c:pt idx="90">
                  <c:v>272.727272727</c:v>
                </c:pt>
                <c:pt idx="91">
                  <c:v>275.7575757579995</c:v>
                </c:pt>
                <c:pt idx="92">
                  <c:v>278.7878787879995</c:v>
                </c:pt>
                <c:pt idx="93">
                  <c:v>281.818181818</c:v>
                </c:pt>
                <c:pt idx="94">
                  <c:v>284.848484848</c:v>
                </c:pt>
                <c:pt idx="95">
                  <c:v>287.878787879</c:v>
                </c:pt>
                <c:pt idx="96">
                  <c:v>290.909090909</c:v>
                </c:pt>
                <c:pt idx="97">
                  <c:v>293.939393939</c:v>
                </c:pt>
                <c:pt idx="98">
                  <c:v>296.96969697</c:v>
                </c:pt>
                <c:pt idx="99">
                  <c:v>300.0</c:v>
                </c:pt>
              </c:numCache>
            </c:numRef>
          </c:cat>
          <c:val>
            <c:numRef>
              <c:f>工作表1!$B$2:$B$102</c:f>
              <c:numCache>
                <c:formatCode>General</c:formatCode>
                <c:ptCount val="101"/>
                <c:pt idx="0">
                  <c:v>0.0</c:v>
                </c:pt>
                <c:pt idx="1">
                  <c:v>0.015</c:v>
                </c:pt>
                <c:pt idx="2">
                  <c:v>0.025</c:v>
                </c:pt>
                <c:pt idx="3">
                  <c:v>0.04</c:v>
                </c:pt>
                <c:pt idx="4">
                  <c:v>0.065</c:v>
                </c:pt>
                <c:pt idx="5">
                  <c:v>0.075</c:v>
                </c:pt>
                <c:pt idx="6">
                  <c:v>0.095</c:v>
                </c:pt>
                <c:pt idx="7">
                  <c:v>0.13</c:v>
                </c:pt>
                <c:pt idx="8">
                  <c:v>0.15</c:v>
                </c:pt>
                <c:pt idx="9">
                  <c:v>0.16</c:v>
                </c:pt>
                <c:pt idx="10">
                  <c:v>0.19</c:v>
                </c:pt>
                <c:pt idx="11">
                  <c:v>0.2</c:v>
                </c:pt>
                <c:pt idx="12">
                  <c:v>0.215</c:v>
                </c:pt>
                <c:pt idx="13">
                  <c:v>0.22</c:v>
                </c:pt>
                <c:pt idx="14">
                  <c:v>0.235</c:v>
                </c:pt>
                <c:pt idx="15">
                  <c:v>0.24</c:v>
                </c:pt>
                <c:pt idx="16">
                  <c:v>0.255</c:v>
                </c:pt>
                <c:pt idx="17">
                  <c:v>0.26</c:v>
                </c:pt>
                <c:pt idx="18">
                  <c:v>0.29</c:v>
                </c:pt>
                <c:pt idx="19">
                  <c:v>0.295</c:v>
                </c:pt>
                <c:pt idx="20">
                  <c:v>0.315</c:v>
                </c:pt>
                <c:pt idx="21">
                  <c:v>0.33</c:v>
                </c:pt>
                <c:pt idx="22">
                  <c:v>0.34</c:v>
                </c:pt>
                <c:pt idx="23">
                  <c:v>0.345</c:v>
                </c:pt>
                <c:pt idx="24">
                  <c:v>0.35</c:v>
                </c:pt>
                <c:pt idx="25">
                  <c:v>0.365</c:v>
                </c:pt>
                <c:pt idx="26">
                  <c:v>0.365</c:v>
                </c:pt>
                <c:pt idx="27">
                  <c:v>0.375</c:v>
                </c:pt>
                <c:pt idx="28">
                  <c:v>0.38</c:v>
                </c:pt>
                <c:pt idx="29">
                  <c:v>0.385</c:v>
                </c:pt>
                <c:pt idx="30">
                  <c:v>0.385</c:v>
                </c:pt>
                <c:pt idx="31">
                  <c:v>0.39</c:v>
                </c:pt>
                <c:pt idx="32">
                  <c:v>0.41</c:v>
                </c:pt>
                <c:pt idx="33">
                  <c:v>0.41</c:v>
                </c:pt>
                <c:pt idx="34">
                  <c:v>0.415</c:v>
                </c:pt>
                <c:pt idx="35">
                  <c:v>0.425</c:v>
                </c:pt>
                <c:pt idx="36">
                  <c:v>0.425</c:v>
                </c:pt>
                <c:pt idx="37">
                  <c:v>0.44</c:v>
                </c:pt>
                <c:pt idx="38">
                  <c:v>0.44</c:v>
                </c:pt>
                <c:pt idx="39">
                  <c:v>0.44</c:v>
                </c:pt>
                <c:pt idx="40">
                  <c:v>0.455</c:v>
                </c:pt>
                <c:pt idx="41">
                  <c:v>0.465</c:v>
                </c:pt>
                <c:pt idx="42">
                  <c:v>0.48</c:v>
                </c:pt>
                <c:pt idx="43">
                  <c:v>0.495</c:v>
                </c:pt>
                <c:pt idx="44">
                  <c:v>0.515</c:v>
                </c:pt>
                <c:pt idx="45">
                  <c:v>0.52</c:v>
                </c:pt>
                <c:pt idx="46">
                  <c:v>0.535</c:v>
                </c:pt>
                <c:pt idx="47">
                  <c:v>0.54</c:v>
                </c:pt>
                <c:pt idx="48">
                  <c:v>0.555</c:v>
                </c:pt>
                <c:pt idx="49">
                  <c:v>0.58</c:v>
                </c:pt>
                <c:pt idx="50">
                  <c:v>0.62</c:v>
                </c:pt>
                <c:pt idx="51">
                  <c:v>0.62</c:v>
                </c:pt>
                <c:pt idx="52">
                  <c:v>0.62</c:v>
                </c:pt>
                <c:pt idx="53">
                  <c:v>0.63</c:v>
                </c:pt>
                <c:pt idx="54">
                  <c:v>0.63</c:v>
                </c:pt>
                <c:pt idx="55">
                  <c:v>0.635</c:v>
                </c:pt>
                <c:pt idx="56">
                  <c:v>0.635</c:v>
                </c:pt>
                <c:pt idx="57">
                  <c:v>0.64</c:v>
                </c:pt>
                <c:pt idx="58">
                  <c:v>0.645</c:v>
                </c:pt>
                <c:pt idx="59">
                  <c:v>0.645</c:v>
                </c:pt>
                <c:pt idx="60">
                  <c:v>0.655</c:v>
                </c:pt>
                <c:pt idx="61">
                  <c:v>0.66</c:v>
                </c:pt>
                <c:pt idx="62">
                  <c:v>0.66</c:v>
                </c:pt>
                <c:pt idx="63">
                  <c:v>0.67</c:v>
                </c:pt>
                <c:pt idx="64">
                  <c:v>0.68</c:v>
                </c:pt>
                <c:pt idx="65">
                  <c:v>0.68</c:v>
                </c:pt>
                <c:pt idx="66">
                  <c:v>0.685</c:v>
                </c:pt>
                <c:pt idx="67">
                  <c:v>0.685</c:v>
                </c:pt>
                <c:pt idx="68">
                  <c:v>0.695</c:v>
                </c:pt>
                <c:pt idx="69">
                  <c:v>0.7</c:v>
                </c:pt>
                <c:pt idx="70">
                  <c:v>0.705</c:v>
                </c:pt>
                <c:pt idx="71">
                  <c:v>0.705</c:v>
                </c:pt>
                <c:pt idx="72">
                  <c:v>0.715</c:v>
                </c:pt>
                <c:pt idx="73">
                  <c:v>0.73</c:v>
                </c:pt>
                <c:pt idx="74">
                  <c:v>0.74</c:v>
                </c:pt>
                <c:pt idx="75">
                  <c:v>0.745</c:v>
                </c:pt>
                <c:pt idx="76">
                  <c:v>0.745</c:v>
                </c:pt>
                <c:pt idx="77">
                  <c:v>0.75</c:v>
                </c:pt>
                <c:pt idx="78">
                  <c:v>0.765</c:v>
                </c:pt>
                <c:pt idx="79">
                  <c:v>0.765</c:v>
                </c:pt>
                <c:pt idx="80">
                  <c:v>0.765</c:v>
                </c:pt>
                <c:pt idx="81">
                  <c:v>0.765</c:v>
                </c:pt>
                <c:pt idx="82">
                  <c:v>0.77</c:v>
                </c:pt>
                <c:pt idx="83">
                  <c:v>0.775</c:v>
                </c:pt>
                <c:pt idx="84">
                  <c:v>0.78</c:v>
                </c:pt>
                <c:pt idx="85">
                  <c:v>0.79</c:v>
                </c:pt>
                <c:pt idx="86">
                  <c:v>0.79</c:v>
                </c:pt>
                <c:pt idx="87">
                  <c:v>0.795</c:v>
                </c:pt>
                <c:pt idx="88">
                  <c:v>0.805</c:v>
                </c:pt>
                <c:pt idx="89">
                  <c:v>0.825</c:v>
                </c:pt>
                <c:pt idx="90">
                  <c:v>0.825</c:v>
                </c:pt>
                <c:pt idx="91">
                  <c:v>0.83</c:v>
                </c:pt>
                <c:pt idx="92">
                  <c:v>0.84</c:v>
                </c:pt>
                <c:pt idx="93">
                  <c:v>0.855</c:v>
                </c:pt>
                <c:pt idx="94">
                  <c:v>0.875</c:v>
                </c:pt>
                <c:pt idx="95">
                  <c:v>0.875</c:v>
                </c:pt>
                <c:pt idx="96">
                  <c:v>0.88</c:v>
                </c:pt>
                <c:pt idx="97">
                  <c:v>0.88</c:v>
                </c:pt>
                <c:pt idx="98">
                  <c:v>0.88</c:v>
                </c:pt>
                <c:pt idx="99">
                  <c:v>0.88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2-approximate</c:v>
                </c:pt>
              </c:strCache>
            </c:strRef>
          </c:tx>
          <c:spPr>
            <a:ln w="28575" cap="rnd">
              <a:solidFill>
                <a:srgbClr val="CDDF94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工作表1!$A$2:$A$102</c:f>
              <c:numCache>
                <c:formatCode>0_ </c:formatCode>
                <c:ptCount val="101"/>
                <c:pt idx="0">
                  <c:v>0.0</c:v>
                </c:pt>
                <c:pt idx="1">
                  <c:v>3.0303030303</c:v>
                </c:pt>
                <c:pt idx="2">
                  <c:v>6.06060606061</c:v>
                </c:pt>
                <c:pt idx="3">
                  <c:v>9.09090909091</c:v>
                </c:pt>
                <c:pt idx="4">
                  <c:v>12.1212121212</c:v>
                </c:pt>
                <c:pt idx="5">
                  <c:v>15.1515151515</c:v>
                </c:pt>
                <c:pt idx="6">
                  <c:v>18.1818181818</c:v>
                </c:pt>
                <c:pt idx="7">
                  <c:v>21.2121212121</c:v>
                </c:pt>
                <c:pt idx="8">
                  <c:v>24.24242424239995</c:v>
                </c:pt>
                <c:pt idx="9">
                  <c:v>27.27272727269995</c:v>
                </c:pt>
                <c:pt idx="10">
                  <c:v>30.303030303</c:v>
                </c:pt>
                <c:pt idx="11">
                  <c:v>33.3333333333</c:v>
                </c:pt>
                <c:pt idx="12">
                  <c:v>36.3636363636</c:v>
                </c:pt>
                <c:pt idx="13">
                  <c:v>39.3939393939</c:v>
                </c:pt>
                <c:pt idx="14">
                  <c:v>42.4242424242</c:v>
                </c:pt>
                <c:pt idx="15">
                  <c:v>45.45454545449999</c:v>
                </c:pt>
                <c:pt idx="16">
                  <c:v>48.48484848479995</c:v>
                </c:pt>
                <c:pt idx="17">
                  <c:v>51.5151515152</c:v>
                </c:pt>
                <c:pt idx="18">
                  <c:v>54.5454545455</c:v>
                </c:pt>
                <c:pt idx="19">
                  <c:v>57.5757575758</c:v>
                </c:pt>
                <c:pt idx="20">
                  <c:v>60.6060606061</c:v>
                </c:pt>
                <c:pt idx="21">
                  <c:v>63.6363636364</c:v>
                </c:pt>
                <c:pt idx="22">
                  <c:v>66.6666666667</c:v>
                </c:pt>
                <c:pt idx="23">
                  <c:v>69.696969697</c:v>
                </c:pt>
                <c:pt idx="24">
                  <c:v>72.7272727273</c:v>
                </c:pt>
                <c:pt idx="25">
                  <c:v>75.75757575759989</c:v>
                </c:pt>
                <c:pt idx="26">
                  <c:v>78.7878787879</c:v>
                </c:pt>
                <c:pt idx="27">
                  <c:v>81.81818181819987</c:v>
                </c:pt>
                <c:pt idx="28">
                  <c:v>84.84848484849986</c:v>
                </c:pt>
                <c:pt idx="29">
                  <c:v>87.8787878787998</c:v>
                </c:pt>
                <c:pt idx="30">
                  <c:v>90.9090909091</c:v>
                </c:pt>
                <c:pt idx="31">
                  <c:v>93.9393939394</c:v>
                </c:pt>
                <c:pt idx="32">
                  <c:v>96.9696969697</c:v>
                </c:pt>
                <c:pt idx="33">
                  <c:v>100.0</c:v>
                </c:pt>
                <c:pt idx="34">
                  <c:v>103.03030303</c:v>
                </c:pt>
                <c:pt idx="35">
                  <c:v>106.060606061</c:v>
                </c:pt>
                <c:pt idx="36">
                  <c:v>109.090909091</c:v>
                </c:pt>
                <c:pt idx="37">
                  <c:v>112.121212121</c:v>
                </c:pt>
                <c:pt idx="38">
                  <c:v>115.151515152</c:v>
                </c:pt>
                <c:pt idx="39">
                  <c:v>118.181818182</c:v>
                </c:pt>
                <c:pt idx="40">
                  <c:v>121.212121212</c:v>
                </c:pt>
                <c:pt idx="41">
                  <c:v>124.242424242</c:v>
                </c:pt>
                <c:pt idx="42">
                  <c:v>127.272727273</c:v>
                </c:pt>
                <c:pt idx="43">
                  <c:v>130.303030303</c:v>
                </c:pt>
                <c:pt idx="44">
                  <c:v>133.333333333</c:v>
                </c:pt>
                <c:pt idx="45">
                  <c:v>136.363636364</c:v>
                </c:pt>
                <c:pt idx="46">
                  <c:v>139.393939394</c:v>
                </c:pt>
                <c:pt idx="47">
                  <c:v>142.424242424</c:v>
                </c:pt>
                <c:pt idx="48">
                  <c:v>145.454545455</c:v>
                </c:pt>
                <c:pt idx="49">
                  <c:v>148.484848485</c:v>
                </c:pt>
                <c:pt idx="50">
                  <c:v>151.515151515</c:v>
                </c:pt>
                <c:pt idx="51">
                  <c:v>154.545454545</c:v>
                </c:pt>
                <c:pt idx="52">
                  <c:v>157.575757576</c:v>
                </c:pt>
                <c:pt idx="53">
                  <c:v>160.606060606</c:v>
                </c:pt>
                <c:pt idx="54">
                  <c:v>163.636363636</c:v>
                </c:pt>
                <c:pt idx="55">
                  <c:v>166.666666667</c:v>
                </c:pt>
                <c:pt idx="56">
                  <c:v>169.696969697</c:v>
                </c:pt>
                <c:pt idx="57">
                  <c:v>172.727272727</c:v>
                </c:pt>
                <c:pt idx="58">
                  <c:v>175.757575758</c:v>
                </c:pt>
                <c:pt idx="59">
                  <c:v>178.787878788</c:v>
                </c:pt>
                <c:pt idx="60">
                  <c:v>181.818181818</c:v>
                </c:pt>
                <c:pt idx="61">
                  <c:v>184.848484848</c:v>
                </c:pt>
                <c:pt idx="62">
                  <c:v>187.878787879</c:v>
                </c:pt>
                <c:pt idx="63">
                  <c:v>190.909090909</c:v>
                </c:pt>
                <c:pt idx="64">
                  <c:v>193.939393939</c:v>
                </c:pt>
                <c:pt idx="65">
                  <c:v>196.96969697</c:v>
                </c:pt>
                <c:pt idx="66">
                  <c:v>200.0</c:v>
                </c:pt>
                <c:pt idx="67">
                  <c:v>203.03030303</c:v>
                </c:pt>
                <c:pt idx="68">
                  <c:v>206.060606061</c:v>
                </c:pt>
                <c:pt idx="69">
                  <c:v>209.090909091</c:v>
                </c:pt>
                <c:pt idx="70">
                  <c:v>212.121212121</c:v>
                </c:pt>
                <c:pt idx="71">
                  <c:v>215.151515152</c:v>
                </c:pt>
                <c:pt idx="72">
                  <c:v>218.181818182</c:v>
                </c:pt>
                <c:pt idx="73">
                  <c:v>221.212121212</c:v>
                </c:pt>
                <c:pt idx="74">
                  <c:v>224.242424242</c:v>
                </c:pt>
                <c:pt idx="75">
                  <c:v>227.272727273</c:v>
                </c:pt>
                <c:pt idx="76">
                  <c:v>230.303030303</c:v>
                </c:pt>
                <c:pt idx="77">
                  <c:v>233.333333333</c:v>
                </c:pt>
                <c:pt idx="78">
                  <c:v>236.363636364</c:v>
                </c:pt>
                <c:pt idx="79">
                  <c:v>239.393939394</c:v>
                </c:pt>
                <c:pt idx="80">
                  <c:v>242.424242424</c:v>
                </c:pt>
                <c:pt idx="81">
                  <c:v>245.454545455</c:v>
                </c:pt>
                <c:pt idx="82">
                  <c:v>248.484848485</c:v>
                </c:pt>
                <c:pt idx="83">
                  <c:v>251.515151515</c:v>
                </c:pt>
                <c:pt idx="84">
                  <c:v>254.545454545</c:v>
                </c:pt>
                <c:pt idx="85">
                  <c:v>257.5757575759995</c:v>
                </c:pt>
                <c:pt idx="86">
                  <c:v>260.606060606</c:v>
                </c:pt>
                <c:pt idx="87">
                  <c:v>263.636363636</c:v>
                </c:pt>
                <c:pt idx="88">
                  <c:v>266.666666667</c:v>
                </c:pt>
                <c:pt idx="89">
                  <c:v>269.696969697</c:v>
                </c:pt>
                <c:pt idx="90">
                  <c:v>272.727272727</c:v>
                </c:pt>
                <c:pt idx="91">
                  <c:v>275.7575757579995</c:v>
                </c:pt>
                <c:pt idx="92">
                  <c:v>278.7878787879995</c:v>
                </c:pt>
                <c:pt idx="93">
                  <c:v>281.818181818</c:v>
                </c:pt>
                <c:pt idx="94">
                  <c:v>284.848484848</c:v>
                </c:pt>
                <c:pt idx="95">
                  <c:v>287.878787879</c:v>
                </c:pt>
                <c:pt idx="96">
                  <c:v>290.909090909</c:v>
                </c:pt>
                <c:pt idx="97">
                  <c:v>293.939393939</c:v>
                </c:pt>
                <c:pt idx="98">
                  <c:v>296.96969697</c:v>
                </c:pt>
                <c:pt idx="99">
                  <c:v>300.0</c:v>
                </c:pt>
              </c:numCache>
            </c:numRef>
          </c:cat>
          <c:val>
            <c:numRef>
              <c:f>工作表1!$D$2:$D$102</c:f>
              <c:numCache>
                <c:formatCode>General</c:formatCode>
                <c:ptCount val="101"/>
                <c:pt idx="0">
                  <c:v>0.0</c:v>
                </c:pt>
                <c:pt idx="1">
                  <c:v>0.015</c:v>
                </c:pt>
                <c:pt idx="2">
                  <c:v>0.04</c:v>
                </c:pt>
                <c:pt idx="3">
                  <c:v>0.065</c:v>
                </c:pt>
                <c:pt idx="4">
                  <c:v>0.08</c:v>
                </c:pt>
                <c:pt idx="5">
                  <c:v>0.095</c:v>
                </c:pt>
                <c:pt idx="6">
                  <c:v>0.12</c:v>
                </c:pt>
                <c:pt idx="7">
                  <c:v>0.165</c:v>
                </c:pt>
                <c:pt idx="8">
                  <c:v>0.195</c:v>
                </c:pt>
                <c:pt idx="9">
                  <c:v>0.22</c:v>
                </c:pt>
                <c:pt idx="10">
                  <c:v>0.23</c:v>
                </c:pt>
                <c:pt idx="11">
                  <c:v>0.245</c:v>
                </c:pt>
                <c:pt idx="12">
                  <c:v>0.25</c:v>
                </c:pt>
                <c:pt idx="13">
                  <c:v>0.265</c:v>
                </c:pt>
                <c:pt idx="14">
                  <c:v>0.28</c:v>
                </c:pt>
                <c:pt idx="15">
                  <c:v>0.29</c:v>
                </c:pt>
                <c:pt idx="16">
                  <c:v>0.3</c:v>
                </c:pt>
                <c:pt idx="17">
                  <c:v>0.3</c:v>
                </c:pt>
                <c:pt idx="18">
                  <c:v>0.305</c:v>
                </c:pt>
                <c:pt idx="19">
                  <c:v>0.31</c:v>
                </c:pt>
                <c:pt idx="20">
                  <c:v>0.33</c:v>
                </c:pt>
                <c:pt idx="21">
                  <c:v>0.33</c:v>
                </c:pt>
                <c:pt idx="22">
                  <c:v>0.36</c:v>
                </c:pt>
                <c:pt idx="23">
                  <c:v>0.365</c:v>
                </c:pt>
                <c:pt idx="24">
                  <c:v>0.385</c:v>
                </c:pt>
                <c:pt idx="25">
                  <c:v>0.39</c:v>
                </c:pt>
                <c:pt idx="26">
                  <c:v>0.395</c:v>
                </c:pt>
                <c:pt idx="27">
                  <c:v>0.41</c:v>
                </c:pt>
                <c:pt idx="28">
                  <c:v>0.425</c:v>
                </c:pt>
                <c:pt idx="29">
                  <c:v>0.445</c:v>
                </c:pt>
                <c:pt idx="30">
                  <c:v>0.455</c:v>
                </c:pt>
                <c:pt idx="31">
                  <c:v>0.465</c:v>
                </c:pt>
                <c:pt idx="32">
                  <c:v>0.48</c:v>
                </c:pt>
                <c:pt idx="33">
                  <c:v>0.485</c:v>
                </c:pt>
                <c:pt idx="34">
                  <c:v>0.51</c:v>
                </c:pt>
                <c:pt idx="35">
                  <c:v>0.52</c:v>
                </c:pt>
                <c:pt idx="36">
                  <c:v>0.56</c:v>
                </c:pt>
                <c:pt idx="37">
                  <c:v>0.605</c:v>
                </c:pt>
                <c:pt idx="38">
                  <c:v>0.635</c:v>
                </c:pt>
                <c:pt idx="39">
                  <c:v>0.635</c:v>
                </c:pt>
                <c:pt idx="40">
                  <c:v>0.645</c:v>
                </c:pt>
                <c:pt idx="41">
                  <c:v>0.645</c:v>
                </c:pt>
                <c:pt idx="42">
                  <c:v>0.66</c:v>
                </c:pt>
                <c:pt idx="43">
                  <c:v>0.665</c:v>
                </c:pt>
                <c:pt idx="44">
                  <c:v>0.67</c:v>
                </c:pt>
                <c:pt idx="45">
                  <c:v>0.68</c:v>
                </c:pt>
                <c:pt idx="46">
                  <c:v>0.68</c:v>
                </c:pt>
                <c:pt idx="47">
                  <c:v>0.685</c:v>
                </c:pt>
                <c:pt idx="48">
                  <c:v>0.69</c:v>
                </c:pt>
                <c:pt idx="49">
                  <c:v>0.7</c:v>
                </c:pt>
                <c:pt idx="50">
                  <c:v>0.71</c:v>
                </c:pt>
                <c:pt idx="51">
                  <c:v>0.72</c:v>
                </c:pt>
                <c:pt idx="52">
                  <c:v>0.72</c:v>
                </c:pt>
                <c:pt idx="53">
                  <c:v>0.73</c:v>
                </c:pt>
                <c:pt idx="54">
                  <c:v>0.735</c:v>
                </c:pt>
                <c:pt idx="55">
                  <c:v>0.755</c:v>
                </c:pt>
                <c:pt idx="56">
                  <c:v>0.76</c:v>
                </c:pt>
                <c:pt idx="57">
                  <c:v>0.77</c:v>
                </c:pt>
                <c:pt idx="58">
                  <c:v>0.77</c:v>
                </c:pt>
                <c:pt idx="59">
                  <c:v>0.775</c:v>
                </c:pt>
                <c:pt idx="60">
                  <c:v>0.79</c:v>
                </c:pt>
                <c:pt idx="61">
                  <c:v>0.79</c:v>
                </c:pt>
                <c:pt idx="62">
                  <c:v>0.8</c:v>
                </c:pt>
                <c:pt idx="63">
                  <c:v>0.81</c:v>
                </c:pt>
                <c:pt idx="64">
                  <c:v>0.825</c:v>
                </c:pt>
                <c:pt idx="65">
                  <c:v>0.835</c:v>
                </c:pt>
                <c:pt idx="66">
                  <c:v>0.84</c:v>
                </c:pt>
                <c:pt idx="67">
                  <c:v>0.86</c:v>
                </c:pt>
                <c:pt idx="68">
                  <c:v>0.865</c:v>
                </c:pt>
                <c:pt idx="69">
                  <c:v>0.87</c:v>
                </c:pt>
                <c:pt idx="70">
                  <c:v>0.885</c:v>
                </c:pt>
                <c:pt idx="71">
                  <c:v>0.89</c:v>
                </c:pt>
                <c:pt idx="72">
                  <c:v>0.895</c:v>
                </c:pt>
                <c:pt idx="73">
                  <c:v>0.9</c:v>
                </c:pt>
                <c:pt idx="74">
                  <c:v>0.9</c:v>
                </c:pt>
                <c:pt idx="75">
                  <c:v>0.905</c:v>
                </c:pt>
                <c:pt idx="76">
                  <c:v>0.905</c:v>
                </c:pt>
                <c:pt idx="77">
                  <c:v>0.905</c:v>
                </c:pt>
                <c:pt idx="78">
                  <c:v>0.91</c:v>
                </c:pt>
                <c:pt idx="79">
                  <c:v>0.915</c:v>
                </c:pt>
                <c:pt idx="80">
                  <c:v>0.915</c:v>
                </c:pt>
                <c:pt idx="81">
                  <c:v>0.92</c:v>
                </c:pt>
                <c:pt idx="82">
                  <c:v>0.935</c:v>
                </c:pt>
                <c:pt idx="83">
                  <c:v>0.935</c:v>
                </c:pt>
                <c:pt idx="84">
                  <c:v>0.94</c:v>
                </c:pt>
                <c:pt idx="85">
                  <c:v>0.94</c:v>
                </c:pt>
                <c:pt idx="86">
                  <c:v>0.94</c:v>
                </c:pt>
                <c:pt idx="87">
                  <c:v>0.95</c:v>
                </c:pt>
                <c:pt idx="88">
                  <c:v>0.955</c:v>
                </c:pt>
                <c:pt idx="89">
                  <c:v>0.955</c:v>
                </c:pt>
                <c:pt idx="90">
                  <c:v>0.955</c:v>
                </c:pt>
                <c:pt idx="91">
                  <c:v>0.96</c:v>
                </c:pt>
                <c:pt idx="92">
                  <c:v>0.965</c:v>
                </c:pt>
                <c:pt idx="93">
                  <c:v>0.97</c:v>
                </c:pt>
                <c:pt idx="94">
                  <c:v>0.98</c:v>
                </c:pt>
                <c:pt idx="95">
                  <c:v>0.985</c:v>
                </c:pt>
                <c:pt idx="96">
                  <c:v>0.985</c:v>
                </c:pt>
                <c:pt idx="97">
                  <c:v>0.985</c:v>
                </c:pt>
                <c:pt idx="98">
                  <c:v>0.99</c:v>
                </c:pt>
                <c:pt idx="99">
                  <c:v>0.995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工作表1!$C$1</c:f>
              <c:strCache>
                <c:ptCount val="1"/>
                <c:pt idx="0">
                  <c:v>simple-offline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工作表1!$A$2:$A$102</c:f>
              <c:numCache>
                <c:formatCode>0_ </c:formatCode>
                <c:ptCount val="101"/>
                <c:pt idx="0">
                  <c:v>0.0</c:v>
                </c:pt>
                <c:pt idx="1">
                  <c:v>3.0303030303</c:v>
                </c:pt>
                <c:pt idx="2">
                  <c:v>6.06060606061</c:v>
                </c:pt>
                <c:pt idx="3">
                  <c:v>9.09090909091</c:v>
                </c:pt>
                <c:pt idx="4">
                  <c:v>12.1212121212</c:v>
                </c:pt>
                <c:pt idx="5">
                  <c:v>15.1515151515</c:v>
                </c:pt>
                <c:pt idx="6">
                  <c:v>18.1818181818</c:v>
                </c:pt>
                <c:pt idx="7">
                  <c:v>21.2121212121</c:v>
                </c:pt>
                <c:pt idx="8">
                  <c:v>24.24242424239995</c:v>
                </c:pt>
                <c:pt idx="9">
                  <c:v>27.27272727269995</c:v>
                </c:pt>
                <c:pt idx="10">
                  <c:v>30.303030303</c:v>
                </c:pt>
                <c:pt idx="11">
                  <c:v>33.3333333333</c:v>
                </c:pt>
                <c:pt idx="12">
                  <c:v>36.3636363636</c:v>
                </c:pt>
                <c:pt idx="13">
                  <c:v>39.3939393939</c:v>
                </c:pt>
                <c:pt idx="14">
                  <c:v>42.4242424242</c:v>
                </c:pt>
                <c:pt idx="15">
                  <c:v>45.45454545449999</c:v>
                </c:pt>
                <c:pt idx="16">
                  <c:v>48.48484848479995</c:v>
                </c:pt>
                <c:pt idx="17">
                  <c:v>51.5151515152</c:v>
                </c:pt>
                <c:pt idx="18">
                  <c:v>54.5454545455</c:v>
                </c:pt>
                <c:pt idx="19">
                  <c:v>57.5757575758</c:v>
                </c:pt>
                <c:pt idx="20">
                  <c:v>60.6060606061</c:v>
                </c:pt>
                <c:pt idx="21">
                  <c:v>63.6363636364</c:v>
                </c:pt>
                <c:pt idx="22">
                  <c:v>66.6666666667</c:v>
                </c:pt>
                <c:pt idx="23">
                  <c:v>69.696969697</c:v>
                </c:pt>
                <c:pt idx="24">
                  <c:v>72.7272727273</c:v>
                </c:pt>
                <c:pt idx="25">
                  <c:v>75.75757575759989</c:v>
                </c:pt>
                <c:pt idx="26">
                  <c:v>78.7878787879</c:v>
                </c:pt>
                <c:pt idx="27">
                  <c:v>81.81818181819987</c:v>
                </c:pt>
                <c:pt idx="28">
                  <c:v>84.84848484849986</c:v>
                </c:pt>
                <c:pt idx="29">
                  <c:v>87.8787878787998</c:v>
                </c:pt>
                <c:pt idx="30">
                  <c:v>90.9090909091</c:v>
                </c:pt>
                <c:pt idx="31">
                  <c:v>93.9393939394</c:v>
                </c:pt>
                <c:pt idx="32">
                  <c:v>96.9696969697</c:v>
                </c:pt>
                <c:pt idx="33">
                  <c:v>100.0</c:v>
                </c:pt>
                <c:pt idx="34">
                  <c:v>103.03030303</c:v>
                </c:pt>
                <c:pt idx="35">
                  <c:v>106.060606061</c:v>
                </c:pt>
                <c:pt idx="36">
                  <c:v>109.090909091</c:v>
                </c:pt>
                <c:pt idx="37">
                  <c:v>112.121212121</c:v>
                </c:pt>
                <c:pt idx="38">
                  <c:v>115.151515152</c:v>
                </c:pt>
                <c:pt idx="39">
                  <c:v>118.181818182</c:v>
                </c:pt>
                <c:pt idx="40">
                  <c:v>121.212121212</c:v>
                </c:pt>
                <c:pt idx="41">
                  <c:v>124.242424242</c:v>
                </c:pt>
                <c:pt idx="42">
                  <c:v>127.272727273</c:v>
                </c:pt>
                <c:pt idx="43">
                  <c:v>130.303030303</c:v>
                </c:pt>
                <c:pt idx="44">
                  <c:v>133.333333333</c:v>
                </c:pt>
                <c:pt idx="45">
                  <c:v>136.363636364</c:v>
                </c:pt>
                <c:pt idx="46">
                  <c:v>139.393939394</c:v>
                </c:pt>
                <c:pt idx="47">
                  <c:v>142.424242424</c:v>
                </c:pt>
                <c:pt idx="48">
                  <c:v>145.454545455</c:v>
                </c:pt>
                <c:pt idx="49">
                  <c:v>148.484848485</c:v>
                </c:pt>
                <c:pt idx="50">
                  <c:v>151.515151515</c:v>
                </c:pt>
                <c:pt idx="51">
                  <c:v>154.545454545</c:v>
                </c:pt>
                <c:pt idx="52">
                  <c:v>157.575757576</c:v>
                </c:pt>
                <c:pt idx="53">
                  <c:v>160.606060606</c:v>
                </c:pt>
                <c:pt idx="54">
                  <c:v>163.636363636</c:v>
                </c:pt>
                <c:pt idx="55">
                  <c:v>166.666666667</c:v>
                </c:pt>
                <c:pt idx="56">
                  <c:v>169.696969697</c:v>
                </c:pt>
                <c:pt idx="57">
                  <c:v>172.727272727</c:v>
                </c:pt>
                <c:pt idx="58">
                  <c:v>175.757575758</c:v>
                </c:pt>
                <c:pt idx="59">
                  <c:v>178.787878788</c:v>
                </c:pt>
                <c:pt idx="60">
                  <c:v>181.818181818</c:v>
                </c:pt>
                <c:pt idx="61">
                  <c:v>184.848484848</c:v>
                </c:pt>
                <c:pt idx="62">
                  <c:v>187.878787879</c:v>
                </c:pt>
                <c:pt idx="63">
                  <c:v>190.909090909</c:v>
                </c:pt>
                <c:pt idx="64">
                  <c:v>193.939393939</c:v>
                </c:pt>
                <c:pt idx="65">
                  <c:v>196.96969697</c:v>
                </c:pt>
                <c:pt idx="66">
                  <c:v>200.0</c:v>
                </c:pt>
                <c:pt idx="67">
                  <c:v>203.03030303</c:v>
                </c:pt>
                <c:pt idx="68">
                  <c:v>206.060606061</c:v>
                </c:pt>
                <c:pt idx="69">
                  <c:v>209.090909091</c:v>
                </c:pt>
                <c:pt idx="70">
                  <c:v>212.121212121</c:v>
                </c:pt>
                <c:pt idx="71">
                  <c:v>215.151515152</c:v>
                </c:pt>
                <c:pt idx="72">
                  <c:v>218.181818182</c:v>
                </c:pt>
                <c:pt idx="73">
                  <c:v>221.212121212</c:v>
                </c:pt>
                <c:pt idx="74">
                  <c:v>224.242424242</c:v>
                </c:pt>
                <c:pt idx="75">
                  <c:v>227.272727273</c:v>
                </c:pt>
                <c:pt idx="76">
                  <c:v>230.303030303</c:v>
                </c:pt>
                <c:pt idx="77">
                  <c:v>233.333333333</c:v>
                </c:pt>
                <c:pt idx="78">
                  <c:v>236.363636364</c:v>
                </c:pt>
                <c:pt idx="79">
                  <c:v>239.393939394</c:v>
                </c:pt>
                <c:pt idx="80">
                  <c:v>242.424242424</c:v>
                </c:pt>
                <c:pt idx="81">
                  <c:v>245.454545455</c:v>
                </c:pt>
                <c:pt idx="82">
                  <c:v>248.484848485</c:v>
                </c:pt>
                <c:pt idx="83">
                  <c:v>251.515151515</c:v>
                </c:pt>
                <c:pt idx="84">
                  <c:v>254.545454545</c:v>
                </c:pt>
                <c:pt idx="85">
                  <c:v>257.5757575759995</c:v>
                </c:pt>
                <c:pt idx="86">
                  <c:v>260.606060606</c:v>
                </c:pt>
                <c:pt idx="87">
                  <c:v>263.636363636</c:v>
                </c:pt>
                <c:pt idx="88">
                  <c:v>266.666666667</c:v>
                </c:pt>
                <c:pt idx="89">
                  <c:v>269.696969697</c:v>
                </c:pt>
                <c:pt idx="90">
                  <c:v>272.727272727</c:v>
                </c:pt>
                <c:pt idx="91">
                  <c:v>275.7575757579995</c:v>
                </c:pt>
                <c:pt idx="92">
                  <c:v>278.7878787879995</c:v>
                </c:pt>
                <c:pt idx="93">
                  <c:v>281.818181818</c:v>
                </c:pt>
                <c:pt idx="94">
                  <c:v>284.848484848</c:v>
                </c:pt>
                <c:pt idx="95">
                  <c:v>287.878787879</c:v>
                </c:pt>
                <c:pt idx="96">
                  <c:v>290.909090909</c:v>
                </c:pt>
                <c:pt idx="97">
                  <c:v>293.939393939</c:v>
                </c:pt>
                <c:pt idx="98">
                  <c:v>296.96969697</c:v>
                </c:pt>
                <c:pt idx="99">
                  <c:v>300.0</c:v>
                </c:pt>
              </c:numCache>
            </c:numRef>
          </c:cat>
          <c:val>
            <c:numRef>
              <c:f>工作表1!$C$2:$C$102</c:f>
              <c:numCache>
                <c:formatCode>General</c:formatCode>
                <c:ptCount val="101"/>
                <c:pt idx="0">
                  <c:v>0.0</c:v>
                </c:pt>
                <c:pt idx="1">
                  <c:v>0.015</c:v>
                </c:pt>
                <c:pt idx="2">
                  <c:v>0.035</c:v>
                </c:pt>
                <c:pt idx="3">
                  <c:v>0.05</c:v>
                </c:pt>
                <c:pt idx="4">
                  <c:v>0.07</c:v>
                </c:pt>
                <c:pt idx="5">
                  <c:v>0.09</c:v>
                </c:pt>
                <c:pt idx="6">
                  <c:v>0.11</c:v>
                </c:pt>
                <c:pt idx="7">
                  <c:v>0.15</c:v>
                </c:pt>
                <c:pt idx="8">
                  <c:v>0.16</c:v>
                </c:pt>
                <c:pt idx="9">
                  <c:v>0.19</c:v>
                </c:pt>
                <c:pt idx="10">
                  <c:v>0.21</c:v>
                </c:pt>
                <c:pt idx="11">
                  <c:v>0.22</c:v>
                </c:pt>
                <c:pt idx="12">
                  <c:v>0.225</c:v>
                </c:pt>
                <c:pt idx="13">
                  <c:v>0.24</c:v>
                </c:pt>
                <c:pt idx="14">
                  <c:v>0.25</c:v>
                </c:pt>
                <c:pt idx="15">
                  <c:v>0.26</c:v>
                </c:pt>
                <c:pt idx="16">
                  <c:v>0.29</c:v>
                </c:pt>
                <c:pt idx="17">
                  <c:v>0.295</c:v>
                </c:pt>
                <c:pt idx="18">
                  <c:v>0.315</c:v>
                </c:pt>
                <c:pt idx="19">
                  <c:v>0.33</c:v>
                </c:pt>
                <c:pt idx="20">
                  <c:v>0.34</c:v>
                </c:pt>
                <c:pt idx="21">
                  <c:v>0.35</c:v>
                </c:pt>
                <c:pt idx="22">
                  <c:v>0.35</c:v>
                </c:pt>
                <c:pt idx="23">
                  <c:v>0.365</c:v>
                </c:pt>
                <c:pt idx="24">
                  <c:v>0.375</c:v>
                </c:pt>
                <c:pt idx="25">
                  <c:v>0.38</c:v>
                </c:pt>
                <c:pt idx="26">
                  <c:v>0.38</c:v>
                </c:pt>
                <c:pt idx="27">
                  <c:v>0.385</c:v>
                </c:pt>
                <c:pt idx="28">
                  <c:v>0.39</c:v>
                </c:pt>
                <c:pt idx="29">
                  <c:v>0.41</c:v>
                </c:pt>
                <c:pt idx="30">
                  <c:v>0.41</c:v>
                </c:pt>
                <c:pt idx="31">
                  <c:v>0.42</c:v>
                </c:pt>
                <c:pt idx="32">
                  <c:v>0.425</c:v>
                </c:pt>
                <c:pt idx="33">
                  <c:v>0.435</c:v>
                </c:pt>
                <c:pt idx="34">
                  <c:v>0.44</c:v>
                </c:pt>
                <c:pt idx="35">
                  <c:v>0.44</c:v>
                </c:pt>
                <c:pt idx="36">
                  <c:v>0.455</c:v>
                </c:pt>
                <c:pt idx="37">
                  <c:v>0.465</c:v>
                </c:pt>
                <c:pt idx="38">
                  <c:v>0.485</c:v>
                </c:pt>
                <c:pt idx="39">
                  <c:v>0.51</c:v>
                </c:pt>
                <c:pt idx="40">
                  <c:v>0.515</c:v>
                </c:pt>
                <c:pt idx="41">
                  <c:v>0.53</c:v>
                </c:pt>
                <c:pt idx="42">
                  <c:v>0.535</c:v>
                </c:pt>
                <c:pt idx="43">
                  <c:v>0.55</c:v>
                </c:pt>
                <c:pt idx="44">
                  <c:v>0.58</c:v>
                </c:pt>
                <c:pt idx="45">
                  <c:v>0.62</c:v>
                </c:pt>
                <c:pt idx="46">
                  <c:v>0.62</c:v>
                </c:pt>
                <c:pt idx="47">
                  <c:v>0.62</c:v>
                </c:pt>
                <c:pt idx="48">
                  <c:v>0.63</c:v>
                </c:pt>
                <c:pt idx="49">
                  <c:v>0.63</c:v>
                </c:pt>
                <c:pt idx="50">
                  <c:v>0.635</c:v>
                </c:pt>
                <c:pt idx="51">
                  <c:v>0.64</c:v>
                </c:pt>
                <c:pt idx="52">
                  <c:v>0.64</c:v>
                </c:pt>
                <c:pt idx="53">
                  <c:v>0.645</c:v>
                </c:pt>
                <c:pt idx="54">
                  <c:v>0.655</c:v>
                </c:pt>
                <c:pt idx="55">
                  <c:v>0.66</c:v>
                </c:pt>
                <c:pt idx="56">
                  <c:v>0.665</c:v>
                </c:pt>
                <c:pt idx="57">
                  <c:v>0.68</c:v>
                </c:pt>
                <c:pt idx="58">
                  <c:v>0.68</c:v>
                </c:pt>
                <c:pt idx="59">
                  <c:v>0.685</c:v>
                </c:pt>
                <c:pt idx="60">
                  <c:v>0.685</c:v>
                </c:pt>
                <c:pt idx="61">
                  <c:v>0.695</c:v>
                </c:pt>
                <c:pt idx="62">
                  <c:v>0.7</c:v>
                </c:pt>
                <c:pt idx="63">
                  <c:v>0.705</c:v>
                </c:pt>
                <c:pt idx="64">
                  <c:v>0.705</c:v>
                </c:pt>
                <c:pt idx="65">
                  <c:v>0.725</c:v>
                </c:pt>
                <c:pt idx="66">
                  <c:v>0.735</c:v>
                </c:pt>
                <c:pt idx="67">
                  <c:v>0.74</c:v>
                </c:pt>
                <c:pt idx="68">
                  <c:v>0.745</c:v>
                </c:pt>
                <c:pt idx="69">
                  <c:v>0.75</c:v>
                </c:pt>
                <c:pt idx="70">
                  <c:v>0.76</c:v>
                </c:pt>
                <c:pt idx="71">
                  <c:v>0.765</c:v>
                </c:pt>
                <c:pt idx="72">
                  <c:v>0.765</c:v>
                </c:pt>
                <c:pt idx="73">
                  <c:v>0.765</c:v>
                </c:pt>
                <c:pt idx="74">
                  <c:v>0.77</c:v>
                </c:pt>
                <c:pt idx="75">
                  <c:v>0.78</c:v>
                </c:pt>
                <c:pt idx="76">
                  <c:v>0.78</c:v>
                </c:pt>
                <c:pt idx="77">
                  <c:v>0.79</c:v>
                </c:pt>
                <c:pt idx="78">
                  <c:v>0.79</c:v>
                </c:pt>
                <c:pt idx="79">
                  <c:v>0.8</c:v>
                </c:pt>
                <c:pt idx="80">
                  <c:v>0.82</c:v>
                </c:pt>
                <c:pt idx="81">
                  <c:v>0.825</c:v>
                </c:pt>
                <c:pt idx="82">
                  <c:v>0.83</c:v>
                </c:pt>
                <c:pt idx="83">
                  <c:v>0.84</c:v>
                </c:pt>
                <c:pt idx="84">
                  <c:v>0.865</c:v>
                </c:pt>
                <c:pt idx="85">
                  <c:v>0.875</c:v>
                </c:pt>
                <c:pt idx="86">
                  <c:v>0.88</c:v>
                </c:pt>
                <c:pt idx="87">
                  <c:v>0.88</c:v>
                </c:pt>
                <c:pt idx="88">
                  <c:v>0.88</c:v>
                </c:pt>
                <c:pt idx="89">
                  <c:v>0.88</c:v>
                </c:pt>
                <c:pt idx="90">
                  <c:v>0.885</c:v>
                </c:pt>
                <c:pt idx="91">
                  <c:v>0.885</c:v>
                </c:pt>
                <c:pt idx="92">
                  <c:v>0.885</c:v>
                </c:pt>
                <c:pt idx="93">
                  <c:v>0.89</c:v>
                </c:pt>
                <c:pt idx="94">
                  <c:v>0.89</c:v>
                </c:pt>
                <c:pt idx="95">
                  <c:v>0.89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0348464"/>
        <c:axId val="-2140344944"/>
      </c:lineChart>
      <c:catAx>
        <c:axId val="-2140348464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0344944"/>
        <c:crosses val="autoZero"/>
        <c:auto val="1"/>
        <c:lblAlgn val="ctr"/>
        <c:lblOffset val="100"/>
        <c:noMultiLvlLbl val="0"/>
      </c:catAx>
      <c:valAx>
        <c:axId val="-214034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403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61B87-687D-714B-892F-1EEA66912DDA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39A17-5A57-E34D-82D6-E4525D5FB8E8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Background</a:t>
          </a:r>
          <a:endParaRPr lang="zh-CN" altLang="en-US" dirty="0"/>
        </a:p>
      </dgm:t>
    </dgm:pt>
    <dgm:pt modelId="{D07A0050-9137-0140-A5D0-41D3ABF5152D}" type="parTrans" cxnId="{7214592E-9043-3947-B046-3C0D5B153251}">
      <dgm:prSet/>
      <dgm:spPr/>
      <dgm:t>
        <a:bodyPr/>
        <a:lstStyle/>
        <a:p>
          <a:endParaRPr lang="zh-CN" altLang="en-US"/>
        </a:p>
      </dgm:t>
    </dgm:pt>
    <dgm:pt modelId="{C5726D63-C097-F14B-9DB8-76D5C3D67946}" type="sibTrans" cxnId="{7214592E-9043-3947-B046-3C0D5B153251}">
      <dgm:prSet/>
      <dgm:spPr/>
      <dgm:t>
        <a:bodyPr/>
        <a:lstStyle/>
        <a:p>
          <a:endParaRPr lang="zh-CN" altLang="en-US"/>
        </a:p>
      </dgm:t>
    </dgm:pt>
    <dgm:pt modelId="{0993A3FD-FAB4-F54B-B59D-D62741814A7E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Yosemite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Algorithm</a:t>
          </a:r>
          <a:endParaRPr lang="zh-CN" altLang="en-US" dirty="0"/>
        </a:p>
      </dgm:t>
    </dgm:pt>
    <dgm:pt modelId="{0F343B5A-E2A8-F944-BF10-E5DBF1F14819}" type="parTrans" cxnId="{5F9DEBE3-6D74-BA4E-9DEF-A0043236EE6E}">
      <dgm:prSet/>
      <dgm:spPr/>
      <dgm:t>
        <a:bodyPr/>
        <a:lstStyle/>
        <a:p>
          <a:endParaRPr lang="zh-CN" altLang="en-US"/>
        </a:p>
      </dgm:t>
    </dgm:pt>
    <dgm:pt modelId="{3ECDE4E6-1396-5B47-BEB7-3BF91DD265D0}" type="sibTrans" cxnId="{5F9DEBE3-6D74-BA4E-9DEF-A0043236EE6E}">
      <dgm:prSet/>
      <dgm:spPr/>
      <dgm:t>
        <a:bodyPr/>
        <a:lstStyle/>
        <a:p>
          <a:endParaRPr lang="zh-CN" altLang="en-US"/>
        </a:p>
      </dgm:t>
    </dgm:pt>
    <dgm:pt modelId="{D81FE40B-E0B2-254A-8AE7-CEFBAD871A5E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Yosemite</a:t>
          </a:r>
          <a:r>
            <a:rPr lang="zh-CN" altLang="en-US" dirty="0" smtClean="0"/>
            <a:t> </a:t>
          </a:r>
          <a:r>
            <a:rPr lang="en-US" altLang="zh-CN" dirty="0" smtClean="0"/>
            <a:t>System</a:t>
          </a:r>
          <a:endParaRPr lang="zh-CN" altLang="en-US" dirty="0"/>
        </a:p>
      </dgm:t>
    </dgm:pt>
    <dgm:pt modelId="{B7683B60-14CF-704A-85E1-23696B67FE4A}" type="parTrans" cxnId="{F62A4DA5-A6BB-5547-9D89-D2B3B9094F8A}">
      <dgm:prSet/>
      <dgm:spPr/>
      <dgm:t>
        <a:bodyPr/>
        <a:lstStyle/>
        <a:p>
          <a:endParaRPr lang="zh-CN" altLang="en-US"/>
        </a:p>
      </dgm:t>
    </dgm:pt>
    <dgm:pt modelId="{7DFFDA4D-3843-9947-BCD4-48A248F8A43F}" type="sibTrans" cxnId="{F62A4DA5-A6BB-5547-9D89-D2B3B9094F8A}">
      <dgm:prSet/>
      <dgm:spPr/>
      <dgm:t>
        <a:bodyPr/>
        <a:lstStyle/>
        <a:p>
          <a:endParaRPr lang="zh-CN" altLang="en-US"/>
        </a:p>
      </dgm:t>
    </dgm:pt>
    <dgm:pt modelId="{D2C466F9-7343-7444-9811-FC27B29888C8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Evaluation</a:t>
          </a:r>
          <a:endParaRPr lang="zh-CN" altLang="en-US" dirty="0"/>
        </a:p>
      </dgm:t>
    </dgm:pt>
    <dgm:pt modelId="{566A9F42-88EE-DB4C-8031-A140662AA262}" type="parTrans" cxnId="{8168CB0E-0010-BE43-8CBD-B664168C3750}">
      <dgm:prSet/>
      <dgm:spPr/>
      <dgm:t>
        <a:bodyPr/>
        <a:lstStyle/>
        <a:p>
          <a:endParaRPr lang="zh-CN" altLang="en-US"/>
        </a:p>
      </dgm:t>
    </dgm:pt>
    <dgm:pt modelId="{8CBEE78D-6F24-F14F-B153-0E5FA6287A3C}" type="sibTrans" cxnId="{8168CB0E-0010-BE43-8CBD-B664168C3750}">
      <dgm:prSet/>
      <dgm:spPr/>
      <dgm:t>
        <a:bodyPr/>
        <a:lstStyle/>
        <a:p>
          <a:endParaRPr lang="zh-CN" altLang="en-US"/>
        </a:p>
      </dgm:t>
    </dgm:pt>
    <dgm:pt modelId="{98FA2357-DB1D-3B48-AE8B-74A53C9BCE8C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Discussion</a:t>
          </a:r>
          <a:endParaRPr lang="zh-CN" altLang="en-US" dirty="0"/>
        </a:p>
      </dgm:t>
    </dgm:pt>
    <dgm:pt modelId="{9B4719E0-0431-CA43-A978-F5112F1EE138}" type="parTrans" cxnId="{E7916D4A-8C21-BD47-A97D-6930AAC85850}">
      <dgm:prSet/>
      <dgm:spPr/>
      <dgm:t>
        <a:bodyPr/>
        <a:lstStyle/>
        <a:p>
          <a:endParaRPr lang="zh-CN" altLang="en-US"/>
        </a:p>
      </dgm:t>
    </dgm:pt>
    <dgm:pt modelId="{DD57FD29-0293-3B4B-BA14-A3E74DCF990C}" type="sibTrans" cxnId="{E7916D4A-8C21-BD47-A97D-6930AAC85850}">
      <dgm:prSet/>
      <dgm:spPr/>
      <dgm:t>
        <a:bodyPr/>
        <a:lstStyle/>
        <a:p>
          <a:endParaRPr lang="zh-CN" altLang="en-US"/>
        </a:p>
      </dgm:t>
    </dgm:pt>
    <dgm:pt modelId="{FAC6A9C8-F75F-BA4D-A757-E8D2D4591717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Motivation</a:t>
          </a:r>
          <a:endParaRPr lang="zh-CN" altLang="en-US" dirty="0"/>
        </a:p>
      </dgm:t>
    </dgm:pt>
    <dgm:pt modelId="{B591389F-F890-1743-8056-C6F186213901}" type="parTrans" cxnId="{963CA741-CC66-1C4A-B1DA-5A3B3D9BD2B8}">
      <dgm:prSet/>
      <dgm:spPr/>
      <dgm:t>
        <a:bodyPr/>
        <a:lstStyle/>
        <a:p>
          <a:endParaRPr lang="zh-CN" altLang="en-US"/>
        </a:p>
      </dgm:t>
    </dgm:pt>
    <dgm:pt modelId="{B4FED3DB-E00D-E54A-B1AD-DE470C5A5950}" type="sibTrans" cxnId="{963CA741-CC66-1C4A-B1DA-5A3B3D9BD2B8}">
      <dgm:prSet/>
      <dgm:spPr/>
      <dgm:t>
        <a:bodyPr/>
        <a:lstStyle/>
        <a:p>
          <a:endParaRPr lang="zh-CN" altLang="en-US"/>
        </a:p>
      </dgm:t>
    </dgm:pt>
    <dgm:pt modelId="{E7F78548-2F5E-BC48-BCE3-653FFDDF4B10}" type="pres">
      <dgm:prSet presAssocID="{71561B87-687D-714B-892F-1EEA66912D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F439300-5203-3B44-881F-6632EBC05604}" type="pres">
      <dgm:prSet presAssocID="{71561B87-687D-714B-892F-1EEA66912DDA}" presName="Name1" presStyleCnt="0"/>
      <dgm:spPr/>
    </dgm:pt>
    <dgm:pt modelId="{1BD0B5D6-9D06-1043-9C3D-F365DDF69F53}" type="pres">
      <dgm:prSet presAssocID="{71561B87-687D-714B-892F-1EEA66912DDA}" presName="cycle" presStyleCnt="0"/>
      <dgm:spPr/>
    </dgm:pt>
    <dgm:pt modelId="{F7C3FF28-E879-4D4A-B012-ACE409689187}" type="pres">
      <dgm:prSet presAssocID="{71561B87-687D-714B-892F-1EEA66912DDA}" presName="srcNode" presStyleLbl="node1" presStyleIdx="0" presStyleCnt="6"/>
      <dgm:spPr/>
    </dgm:pt>
    <dgm:pt modelId="{8F124C27-2679-6942-AB95-3B5971DFDF7E}" type="pres">
      <dgm:prSet presAssocID="{71561B87-687D-714B-892F-1EEA66912DD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F801D95-6682-AC43-B91D-041F99F9E59A}" type="pres">
      <dgm:prSet presAssocID="{71561B87-687D-714B-892F-1EEA66912DDA}" presName="extraNode" presStyleLbl="node1" presStyleIdx="0" presStyleCnt="6"/>
      <dgm:spPr/>
    </dgm:pt>
    <dgm:pt modelId="{0C2FE667-25EA-144F-B635-BC26B4183D94}" type="pres">
      <dgm:prSet presAssocID="{71561B87-687D-714B-892F-1EEA66912DDA}" presName="dstNode" presStyleLbl="node1" presStyleIdx="0" presStyleCnt="6"/>
      <dgm:spPr/>
    </dgm:pt>
    <dgm:pt modelId="{38B2041B-E5EF-9043-8C76-9678C19C0388}" type="pres">
      <dgm:prSet presAssocID="{17139A17-5A57-E34D-82D6-E4525D5FB8E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05997-7559-0D41-8151-6EB76D76D0A8}" type="pres">
      <dgm:prSet presAssocID="{17139A17-5A57-E34D-82D6-E4525D5FB8E8}" presName="accent_1" presStyleCnt="0"/>
      <dgm:spPr/>
    </dgm:pt>
    <dgm:pt modelId="{C216946E-FE17-624C-8954-9319FF4CE2A7}" type="pres">
      <dgm:prSet presAssocID="{17139A17-5A57-E34D-82D6-E4525D5FB8E8}" presName="accentRepeatNode" presStyleLbl="solidFgAcc1" presStyleIdx="0" presStyleCnt="6"/>
      <dgm:spPr/>
    </dgm:pt>
    <dgm:pt modelId="{C76DD909-1211-B545-9F30-01A2CD1E2561}" type="pres">
      <dgm:prSet presAssocID="{FAC6A9C8-F75F-BA4D-A757-E8D2D459171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2967A-C399-8144-B0A6-EFBD7E81DD96}" type="pres">
      <dgm:prSet presAssocID="{FAC6A9C8-F75F-BA4D-A757-E8D2D4591717}" presName="accent_2" presStyleCnt="0"/>
      <dgm:spPr/>
    </dgm:pt>
    <dgm:pt modelId="{0A798DAB-4722-0149-A472-F12DD8A1EBB5}" type="pres">
      <dgm:prSet presAssocID="{FAC6A9C8-F75F-BA4D-A757-E8D2D4591717}" presName="accentRepeatNode" presStyleLbl="solidFgAcc1" presStyleIdx="1" presStyleCnt="6"/>
      <dgm:spPr/>
    </dgm:pt>
    <dgm:pt modelId="{7D4AFA89-AC4D-6C46-9F7D-30AF1EB00B23}" type="pres">
      <dgm:prSet presAssocID="{0993A3FD-FAB4-F54B-B59D-D62741814A7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EECF35-4AAA-A04E-BCA5-2BD6660D149A}" type="pres">
      <dgm:prSet presAssocID="{0993A3FD-FAB4-F54B-B59D-D62741814A7E}" presName="accent_3" presStyleCnt="0"/>
      <dgm:spPr/>
    </dgm:pt>
    <dgm:pt modelId="{C5D581EC-9CAC-E54D-B7C9-105AA043011F}" type="pres">
      <dgm:prSet presAssocID="{0993A3FD-FAB4-F54B-B59D-D62741814A7E}" presName="accentRepeatNode" presStyleLbl="solidFgAcc1" presStyleIdx="2" presStyleCnt="6"/>
      <dgm:spPr/>
    </dgm:pt>
    <dgm:pt modelId="{166903D4-7F64-854C-80A1-946FB40702A7}" type="pres">
      <dgm:prSet presAssocID="{D81FE40B-E0B2-254A-8AE7-CEFBAD871A5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6C0F8-903B-F24F-8752-BA375C7A9B62}" type="pres">
      <dgm:prSet presAssocID="{D81FE40B-E0B2-254A-8AE7-CEFBAD871A5E}" presName="accent_4" presStyleCnt="0"/>
      <dgm:spPr/>
    </dgm:pt>
    <dgm:pt modelId="{D8DA86F7-4738-4341-8AA6-6F71D6E8D6B0}" type="pres">
      <dgm:prSet presAssocID="{D81FE40B-E0B2-254A-8AE7-CEFBAD871A5E}" presName="accentRepeatNode" presStyleLbl="solidFgAcc1" presStyleIdx="3" presStyleCnt="6"/>
      <dgm:spPr/>
    </dgm:pt>
    <dgm:pt modelId="{E2B38BD1-729D-1D4F-938E-C1D00FE5F162}" type="pres">
      <dgm:prSet presAssocID="{D2C466F9-7343-7444-9811-FC27B29888C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37DBB-B923-2242-B836-5BFDD6279D38}" type="pres">
      <dgm:prSet presAssocID="{D2C466F9-7343-7444-9811-FC27B29888C8}" presName="accent_5" presStyleCnt="0"/>
      <dgm:spPr/>
    </dgm:pt>
    <dgm:pt modelId="{0612969E-F694-EB4C-946B-CA11CC4A1CBF}" type="pres">
      <dgm:prSet presAssocID="{D2C466F9-7343-7444-9811-FC27B29888C8}" presName="accentRepeatNode" presStyleLbl="solidFgAcc1" presStyleIdx="4" presStyleCnt="6"/>
      <dgm:spPr/>
    </dgm:pt>
    <dgm:pt modelId="{924788D0-977F-6548-B5EC-31B52777321F}" type="pres">
      <dgm:prSet presAssocID="{98FA2357-DB1D-3B48-AE8B-74A53C9BCE8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0D3DC-AAFE-1F43-9518-794535D07DE0}" type="pres">
      <dgm:prSet presAssocID="{98FA2357-DB1D-3B48-AE8B-74A53C9BCE8C}" presName="accent_6" presStyleCnt="0"/>
      <dgm:spPr/>
    </dgm:pt>
    <dgm:pt modelId="{CCF03E0C-3AA6-A846-B650-D4D9AF8B580F}" type="pres">
      <dgm:prSet presAssocID="{98FA2357-DB1D-3B48-AE8B-74A53C9BCE8C}" presName="accentRepeatNode" presStyleLbl="solidFgAcc1" presStyleIdx="5" presStyleCnt="6"/>
      <dgm:spPr/>
    </dgm:pt>
  </dgm:ptLst>
  <dgm:cxnLst>
    <dgm:cxn modelId="{850BD194-DBBA-E24C-A2FA-D302D7335FCB}" type="presOf" srcId="{D2C466F9-7343-7444-9811-FC27B29888C8}" destId="{E2B38BD1-729D-1D4F-938E-C1D00FE5F162}" srcOrd="0" destOrd="0" presId="urn:microsoft.com/office/officeart/2008/layout/VerticalCurvedList"/>
    <dgm:cxn modelId="{E7916D4A-8C21-BD47-A97D-6930AAC85850}" srcId="{71561B87-687D-714B-892F-1EEA66912DDA}" destId="{98FA2357-DB1D-3B48-AE8B-74A53C9BCE8C}" srcOrd="5" destOrd="0" parTransId="{9B4719E0-0431-CA43-A978-F5112F1EE138}" sibTransId="{DD57FD29-0293-3B4B-BA14-A3E74DCF990C}"/>
    <dgm:cxn modelId="{076DC43F-CDD8-B14F-BD3C-594EF616D77D}" type="presOf" srcId="{FAC6A9C8-F75F-BA4D-A757-E8D2D4591717}" destId="{C76DD909-1211-B545-9F30-01A2CD1E2561}" srcOrd="0" destOrd="0" presId="urn:microsoft.com/office/officeart/2008/layout/VerticalCurvedList"/>
    <dgm:cxn modelId="{6A94E4CF-BEF8-1E40-A8D7-BD87D1374C7D}" type="presOf" srcId="{98FA2357-DB1D-3B48-AE8B-74A53C9BCE8C}" destId="{924788D0-977F-6548-B5EC-31B52777321F}" srcOrd="0" destOrd="0" presId="urn:microsoft.com/office/officeart/2008/layout/VerticalCurvedList"/>
    <dgm:cxn modelId="{5F9DEBE3-6D74-BA4E-9DEF-A0043236EE6E}" srcId="{71561B87-687D-714B-892F-1EEA66912DDA}" destId="{0993A3FD-FAB4-F54B-B59D-D62741814A7E}" srcOrd="2" destOrd="0" parTransId="{0F343B5A-E2A8-F944-BF10-E5DBF1F14819}" sibTransId="{3ECDE4E6-1396-5B47-BEB7-3BF91DD265D0}"/>
    <dgm:cxn modelId="{F62A4DA5-A6BB-5547-9D89-D2B3B9094F8A}" srcId="{71561B87-687D-714B-892F-1EEA66912DDA}" destId="{D81FE40B-E0B2-254A-8AE7-CEFBAD871A5E}" srcOrd="3" destOrd="0" parTransId="{B7683B60-14CF-704A-85E1-23696B67FE4A}" sibTransId="{7DFFDA4D-3843-9947-BCD4-48A248F8A43F}"/>
    <dgm:cxn modelId="{963CA741-CC66-1C4A-B1DA-5A3B3D9BD2B8}" srcId="{71561B87-687D-714B-892F-1EEA66912DDA}" destId="{FAC6A9C8-F75F-BA4D-A757-E8D2D4591717}" srcOrd="1" destOrd="0" parTransId="{B591389F-F890-1743-8056-C6F186213901}" sibTransId="{B4FED3DB-E00D-E54A-B1AD-DE470C5A5950}"/>
    <dgm:cxn modelId="{8168CB0E-0010-BE43-8CBD-B664168C3750}" srcId="{71561B87-687D-714B-892F-1EEA66912DDA}" destId="{D2C466F9-7343-7444-9811-FC27B29888C8}" srcOrd="4" destOrd="0" parTransId="{566A9F42-88EE-DB4C-8031-A140662AA262}" sibTransId="{8CBEE78D-6F24-F14F-B153-0E5FA6287A3C}"/>
    <dgm:cxn modelId="{23EB8694-8E7B-8742-B7CA-C0E674B3B204}" type="presOf" srcId="{17139A17-5A57-E34D-82D6-E4525D5FB8E8}" destId="{38B2041B-E5EF-9043-8C76-9678C19C0388}" srcOrd="0" destOrd="0" presId="urn:microsoft.com/office/officeart/2008/layout/VerticalCurvedList"/>
    <dgm:cxn modelId="{10B0D584-D326-AA46-9D77-5D144242432B}" type="presOf" srcId="{0993A3FD-FAB4-F54B-B59D-D62741814A7E}" destId="{7D4AFA89-AC4D-6C46-9F7D-30AF1EB00B23}" srcOrd="0" destOrd="0" presId="urn:microsoft.com/office/officeart/2008/layout/VerticalCurvedList"/>
    <dgm:cxn modelId="{7214592E-9043-3947-B046-3C0D5B153251}" srcId="{71561B87-687D-714B-892F-1EEA66912DDA}" destId="{17139A17-5A57-E34D-82D6-E4525D5FB8E8}" srcOrd="0" destOrd="0" parTransId="{D07A0050-9137-0140-A5D0-41D3ABF5152D}" sibTransId="{C5726D63-C097-F14B-9DB8-76D5C3D67946}"/>
    <dgm:cxn modelId="{543AC17D-8178-3149-9622-A7770A32BC42}" type="presOf" srcId="{D81FE40B-E0B2-254A-8AE7-CEFBAD871A5E}" destId="{166903D4-7F64-854C-80A1-946FB40702A7}" srcOrd="0" destOrd="0" presId="urn:microsoft.com/office/officeart/2008/layout/VerticalCurvedList"/>
    <dgm:cxn modelId="{9384AD57-D743-E945-B6A3-961835D069F9}" type="presOf" srcId="{71561B87-687D-714B-892F-1EEA66912DDA}" destId="{E7F78548-2F5E-BC48-BCE3-653FFDDF4B10}" srcOrd="0" destOrd="0" presId="urn:microsoft.com/office/officeart/2008/layout/VerticalCurvedList"/>
    <dgm:cxn modelId="{3867B22E-F803-844C-8DB6-6C1007DA3CBB}" type="presOf" srcId="{C5726D63-C097-F14B-9DB8-76D5C3D67946}" destId="{8F124C27-2679-6942-AB95-3B5971DFDF7E}" srcOrd="0" destOrd="0" presId="urn:microsoft.com/office/officeart/2008/layout/VerticalCurvedList"/>
    <dgm:cxn modelId="{FCB62843-259D-C149-9639-445841980BB7}" type="presParOf" srcId="{E7F78548-2F5E-BC48-BCE3-653FFDDF4B10}" destId="{0F439300-5203-3B44-881F-6632EBC05604}" srcOrd="0" destOrd="0" presId="urn:microsoft.com/office/officeart/2008/layout/VerticalCurvedList"/>
    <dgm:cxn modelId="{DA83BE4C-471D-3248-B04E-A0E5D5348CC5}" type="presParOf" srcId="{0F439300-5203-3B44-881F-6632EBC05604}" destId="{1BD0B5D6-9D06-1043-9C3D-F365DDF69F53}" srcOrd="0" destOrd="0" presId="urn:microsoft.com/office/officeart/2008/layout/VerticalCurvedList"/>
    <dgm:cxn modelId="{51E01F5F-7A17-1D40-80A2-FC7C274E31AB}" type="presParOf" srcId="{1BD0B5D6-9D06-1043-9C3D-F365DDF69F53}" destId="{F7C3FF28-E879-4D4A-B012-ACE409689187}" srcOrd="0" destOrd="0" presId="urn:microsoft.com/office/officeart/2008/layout/VerticalCurvedList"/>
    <dgm:cxn modelId="{614CAA20-00AA-FE45-801D-E4A0BDC204F5}" type="presParOf" srcId="{1BD0B5D6-9D06-1043-9C3D-F365DDF69F53}" destId="{8F124C27-2679-6942-AB95-3B5971DFDF7E}" srcOrd="1" destOrd="0" presId="urn:microsoft.com/office/officeart/2008/layout/VerticalCurvedList"/>
    <dgm:cxn modelId="{1927247E-D713-AB42-83D0-ADDAC284A242}" type="presParOf" srcId="{1BD0B5D6-9D06-1043-9C3D-F365DDF69F53}" destId="{3F801D95-6682-AC43-B91D-041F99F9E59A}" srcOrd="2" destOrd="0" presId="urn:microsoft.com/office/officeart/2008/layout/VerticalCurvedList"/>
    <dgm:cxn modelId="{30880011-3ABB-A64E-B779-ACC77E08216F}" type="presParOf" srcId="{1BD0B5D6-9D06-1043-9C3D-F365DDF69F53}" destId="{0C2FE667-25EA-144F-B635-BC26B4183D94}" srcOrd="3" destOrd="0" presId="urn:microsoft.com/office/officeart/2008/layout/VerticalCurvedList"/>
    <dgm:cxn modelId="{20AB7A73-B228-D14A-AD29-661CC70DB2AA}" type="presParOf" srcId="{0F439300-5203-3B44-881F-6632EBC05604}" destId="{38B2041B-E5EF-9043-8C76-9678C19C0388}" srcOrd="1" destOrd="0" presId="urn:microsoft.com/office/officeart/2008/layout/VerticalCurvedList"/>
    <dgm:cxn modelId="{11B2A1B8-436D-C340-BAAB-998CA7922C88}" type="presParOf" srcId="{0F439300-5203-3B44-881F-6632EBC05604}" destId="{09105997-7559-0D41-8151-6EB76D76D0A8}" srcOrd="2" destOrd="0" presId="urn:microsoft.com/office/officeart/2008/layout/VerticalCurvedList"/>
    <dgm:cxn modelId="{9078B67E-ED54-7145-A178-4EC83B26AF9A}" type="presParOf" srcId="{09105997-7559-0D41-8151-6EB76D76D0A8}" destId="{C216946E-FE17-624C-8954-9319FF4CE2A7}" srcOrd="0" destOrd="0" presId="urn:microsoft.com/office/officeart/2008/layout/VerticalCurvedList"/>
    <dgm:cxn modelId="{367AB023-05D0-524F-9F8F-0ACD878A4DD2}" type="presParOf" srcId="{0F439300-5203-3B44-881F-6632EBC05604}" destId="{C76DD909-1211-B545-9F30-01A2CD1E2561}" srcOrd="3" destOrd="0" presId="urn:microsoft.com/office/officeart/2008/layout/VerticalCurvedList"/>
    <dgm:cxn modelId="{F82783CD-B778-5C48-B533-60060F9D12F0}" type="presParOf" srcId="{0F439300-5203-3B44-881F-6632EBC05604}" destId="{4962967A-C399-8144-B0A6-EFBD7E81DD96}" srcOrd="4" destOrd="0" presId="urn:microsoft.com/office/officeart/2008/layout/VerticalCurvedList"/>
    <dgm:cxn modelId="{7B0E75BE-EB2C-154F-9E8A-F50A55ACA66C}" type="presParOf" srcId="{4962967A-C399-8144-B0A6-EFBD7E81DD96}" destId="{0A798DAB-4722-0149-A472-F12DD8A1EBB5}" srcOrd="0" destOrd="0" presId="urn:microsoft.com/office/officeart/2008/layout/VerticalCurvedList"/>
    <dgm:cxn modelId="{A53163EB-162F-1B41-BAEB-536CBB5D4676}" type="presParOf" srcId="{0F439300-5203-3B44-881F-6632EBC05604}" destId="{7D4AFA89-AC4D-6C46-9F7D-30AF1EB00B23}" srcOrd="5" destOrd="0" presId="urn:microsoft.com/office/officeart/2008/layout/VerticalCurvedList"/>
    <dgm:cxn modelId="{9584D676-B4CB-2E4F-8AE3-3F60AB69DD45}" type="presParOf" srcId="{0F439300-5203-3B44-881F-6632EBC05604}" destId="{DEEECF35-4AAA-A04E-BCA5-2BD6660D149A}" srcOrd="6" destOrd="0" presId="urn:microsoft.com/office/officeart/2008/layout/VerticalCurvedList"/>
    <dgm:cxn modelId="{A33D12D3-C1E2-EB47-9A4A-94B8D6A2786C}" type="presParOf" srcId="{DEEECF35-4AAA-A04E-BCA5-2BD6660D149A}" destId="{C5D581EC-9CAC-E54D-B7C9-105AA043011F}" srcOrd="0" destOrd="0" presId="urn:microsoft.com/office/officeart/2008/layout/VerticalCurvedList"/>
    <dgm:cxn modelId="{29D1A00B-C918-F646-9D68-045E6E41226F}" type="presParOf" srcId="{0F439300-5203-3B44-881F-6632EBC05604}" destId="{166903D4-7F64-854C-80A1-946FB40702A7}" srcOrd="7" destOrd="0" presId="urn:microsoft.com/office/officeart/2008/layout/VerticalCurvedList"/>
    <dgm:cxn modelId="{6191236F-7FCC-794A-AB7D-A3F628C48F9A}" type="presParOf" srcId="{0F439300-5203-3B44-881F-6632EBC05604}" destId="{FA06C0F8-903B-F24F-8752-BA375C7A9B62}" srcOrd="8" destOrd="0" presId="urn:microsoft.com/office/officeart/2008/layout/VerticalCurvedList"/>
    <dgm:cxn modelId="{426607F4-FB4B-2C4B-A0FC-EB1647144A77}" type="presParOf" srcId="{FA06C0F8-903B-F24F-8752-BA375C7A9B62}" destId="{D8DA86F7-4738-4341-8AA6-6F71D6E8D6B0}" srcOrd="0" destOrd="0" presId="urn:microsoft.com/office/officeart/2008/layout/VerticalCurvedList"/>
    <dgm:cxn modelId="{95542F4C-9781-6147-8DFD-1DE2070C8A92}" type="presParOf" srcId="{0F439300-5203-3B44-881F-6632EBC05604}" destId="{E2B38BD1-729D-1D4F-938E-C1D00FE5F162}" srcOrd="9" destOrd="0" presId="urn:microsoft.com/office/officeart/2008/layout/VerticalCurvedList"/>
    <dgm:cxn modelId="{A807D4AF-C440-8646-A4DB-BB2ABFBD8715}" type="presParOf" srcId="{0F439300-5203-3B44-881F-6632EBC05604}" destId="{F7D37DBB-B923-2242-B836-5BFDD6279D38}" srcOrd="10" destOrd="0" presId="urn:microsoft.com/office/officeart/2008/layout/VerticalCurvedList"/>
    <dgm:cxn modelId="{CCAF83E0-19E8-AA46-B4C7-29E939883CA1}" type="presParOf" srcId="{F7D37DBB-B923-2242-B836-5BFDD6279D38}" destId="{0612969E-F694-EB4C-946B-CA11CC4A1CBF}" srcOrd="0" destOrd="0" presId="urn:microsoft.com/office/officeart/2008/layout/VerticalCurvedList"/>
    <dgm:cxn modelId="{8FD7B768-6192-C541-9563-E17343EFA672}" type="presParOf" srcId="{0F439300-5203-3B44-881F-6632EBC05604}" destId="{924788D0-977F-6548-B5EC-31B52777321F}" srcOrd="11" destOrd="0" presId="urn:microsoft.com/office/officeart/2008/layout/VerticalCurvedList"/>
    <dgm:cxn modelId="{43CF17CB-33A0-B44B-8AA4-757DA11FD36C}" type="presParOf" srcId="{0F439300-5203-3B44-881F-6632EBC05604}" destId="{B460D3DC-AAFE-1F43-9518-794535D07DE0}" srcOrd="12" destOrd="0" presId="urn:microsoft.com/office/officeart/2008/layout/VerticalCurvedList"/>
    <dgm:cxn modelId="{06A46F15-447E-A34F-B11F-FAAE58C3582F}" type="presParOf" srcId="{B460D3DC-AAFE-1F43-9518-794535D07DE0}" destId="{CCF03E0C-3AA6-A846-B650-D4D9AF8B580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BD4F9-73B9-2649-9A74-0E269350A2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288F7F1-68BF-6C44-9C6A-5C1190B590CA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Transport</a:t>
          </a:r>
          <a:r>
            <a:rPr lang="zh-CN" altLang="en-US" dirty="0" smtClean="0"/>
            <a:t> </a:t>
          </a:r>
          <a:r>
            <a:rPr lang="en-US" altLang="zh-CN" dirty="0" smtClean="0"/>
            <a:t>in</a:t>
          </a:r>
          <a:r>
            <a:rPr lang="zh-CN" altLang="en-US" dirty="0" smtClean="0"/>
            <a:t> </a:t>
          </a:r>
          <a:r>
            <a:rPr lang="en-US" altLang="zh-CN" dirty="0" smtClean="0"/>
            <a:t>Datacenters</a:t>
          </a:r>
          <a:endParaRPr lang="zh-CN" altLang="en-US" dirty="0"/>
        </a:p>
      </dgm:t>
    </dgm:pt>
    <dgm:pt modelId="{E985A134-F76D-8349-9B9F-95D1C38FF7B6}" type="par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777EB678-1328-C948-99F8-8B8BA363984A}" type="sib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167ACED3-8F1C-024E-8CF9-512DA0943910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err="1" smtClean="0"/>
            <a:t>Coflow</a:t>
          </a:r>
          <a:r>
            <a:rPr lang="zh-CN" altLang="en-US" dirty="0" smtClean="0"/>
            <a:t> </a:t>
          </a:r>
          <a:r>
            <a:rPr lang="en-US" altLang="zh-CN" dirty="0" smtClean="0"/>
            <a:t>Definition</a:t>
          </a:r>
          <a:endParaRPr lang="zh-CN" altLang="en-US" dirty="0"/>
        </a:p>
      </dgm:t>
    </dgm:pt>
    <dgm:pt modelId="{62CA334A-4F47-8843-98B5-950CA3C3F4FE}" type="par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0F99B9DA-50CE-FD40-8151-848525368AB1}" type="sib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F0485620-1A83-EC43-B602-D01C7115DB5E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Related</a:t>
          </a:r>
          <a:r>
            <a:rPr lang="zh-CN" altLang="en-US" dirty="0" smtClean="0"/>
            <a:t> </a:t>
          </a:r>
          <a:r>
            <a:rPr lang="en-US" altLang="zh-CN" dirty="0" smtClean="0"/>
            <a:t>Work</a:t>
          </a:r>
          <a:endParaRPr lang="zh-CN" altLang="en-US" dirty="0"/>
        </a:p>
      </dgm:t>
    </dgm:pt>
    <dgm:pt modelId="{1904697C-22DB-824C-B348-862EF5F85995}" type="par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4B8EAFCA-CEB8-0442-9D90-EE3393BBE839}" type="sib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CCB5A54F-2250-0840-808D-2659CADFA481}" type="pres">
      <dgm:prSet presAssocID="{A52BD4F9-73B9-2649-9A74-0E269350A2DC}" presName="Name0" presStyleCnt="0">
        <dgm:presLayoutVars>
          <dgm:dir/>
          <dgm:animLvl val="lvl"/>
          <dgm:resizeHandles val="exact"/>
        </dgm:presLayoutVars>
      </dgm:prSet>
      <dgm:spPr/>
    </dgm:pt>
    <dgm:pt modelId="{273A6AEB-6F05-514A-B6EF-A6F5A496989D}" type="pres">
      <dgm:prSet presAssocID="{0288F7F1-68BF-6C44-9C6A-5C1190B590C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964B4-1599-5645-838B-EE38CFCCF8E5}" type="pres">
      <dgm:prSet presAssocID="{777EB678-1328-C948-99F8-8B8BA363984A}" presName="parTxOnlySpace" presStyleCnt="0"/>
      <dgm:spPr/>
    </dgm:pt>
    <dgm:pt modelId="{AFADDA1B-4CA3-A94A-A958-6B65FE5BDB55}" type="pres">
      <dgm:prSet presAssocID="{167ACED3-8F1C-024E-8CF9-512DA094391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A7F27-54CF-3840-8CAB-AB5192D80419}" type="pres">
      <dgm:prSet presAssocID="{0F99B9DA-50CE-FD40-8151-848525368AB1}" presName="parTxOnlySpace" presStyleCnt="0"/>
      <dgm:spPr/>
    </dgm:pt>
    <dgm:pt modelId="{938EC28A-A606-E643-868E-B86DFFB0DC5E}" type="pres">
      <dgm:prSet presAssocID="{F0485620-1A83-EC43-B602-D01C7115DB5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6245C2-8E4F-C348-A499-6A6CA16404D7}" srcId="{A52BD4F9-73B9-2649-9A74-0E269350A2DC}" destId="{0288F7F1-68BF-6C44-9C6A-5C1190B590CA}" srcOrd="0" destOrd="0" parTransId="{E985A134-F76D-8349-9B9F-95D1C38FF7B6}" sibTransId="{777EB678-1328-C948-99F8-8B8BA363984A}"/>
    <dgm:cxn modelId="{DA6E3D12-AF90-7249-9ACF-DBDD86F03349}" srcId="{A52BD4F9-73B9-2649-9A74-0E269350A2DC}" destId="{F0485620-1A83-EC43-B602-D01C7115DB5E}" srcOrd="2" destOrd="0" parTransId="{1904697C-22DB-824C-B348-862EF5F85995}" sibTransId="{4B8EAFCA-CEB8-0442-9D90-EE3393BBE839}"/>
    <dgm:cxn modelId="{91721C52-0606-354F-A638-EDC81D3401C3}" type="presOf" srcId="{167ACED3-8F1C-024E-8CF9-512DA0943910}" destId="{AFADDA1B-4CA3-A94A-A958-6B65FE5BDB55}" srcOrd="0" destOrd="0" presId="urn:microsoft.com/office/officeart/2005/8/layout/chevron1"/>
    <dgm:cxn modelId="{502067F7-1443-BD47-9D78-DF6A4DDED946}" type="presOf" srcId="{A52BD4F9-73B9-2649-9A74-0E269350A2DC}" destId="{CCB5A54F-2250-0840-808D-2659CADFA481}" srcOrd="0" destOrd="0" presId="urn:microsoft.com/office/officeart/2005/8/layout/chevron1"/>
    <dgm:cxn modelId="{EBB40505-15FA-AF4E-83A9-F2FD4F4CD0AC}" type="presOf" srcId="{F0485620-1A83-EC43-B602-D01C7115DB5E}" destId="{938EC28A-A606-E643-868E-B86DFFB0DC5E}" srcOrd="0" destOrd="0" presId="urn:microsoft.com/office/officeart/2005/8/layout/chevron1"/>
    <dgm:cxn modelId="{7DD79E83-D03D-7C4A-A984-6F44D1CB78AB}" type="presOf" srcId="{0288F7F1-68BF-6C44-9C6A-5C1190B590CA}" destId="{273A6AEB-6F05-514A-B6EF-A6F5A496989D}" srcOrd="0" destOrd="0" presId="urn:microsoft.com/office/officeart/2005/8/layout/chevron1"/>
    <dgm:cxn modelId="{16AA3AB2-D538-2548-A8DF-DBFE3C01A0E0}" srcId="{A52BD4F9-73B9-2649-9A74-0E269350A2DC}" destId="{167ACED3-8F1C-024E-8CF9-512DA0943910}" srcOrd="1" destOrd="0" parTransId="{62CA334A-4F47-8843-98B5-950CA3C3F4FE}" sibTransId="{0F99B9DA-50CE-FD40-8151-848525368AB1}"/>
    <dgm:cxn modelId="{6C8BDAE0-45A9-7446-B288-0DA42A80E03F}" type="presParOf" srcId="{CCB5A54F-2250-0840-808D-2659CADFA481}" destId="{273A6AEB-6F05-514A-B6EF-A6F5A496989D}" srcOrd="0" destOrd="0" presId="urn:microsoft.com/office/officeart/2005/8/layout/chevron1"/>
    <dgm:cxn modelId="{175ED43B-F4D1-E846-B42E-714D7582960B}" type="presParOf" srcId="{CCB5A54F-2250-0840-808D-2659CADFA481}" destId="{36F964B4-1599-5645-838B-EE38CFCCF8E5}" srcOrd="1" destOrd="0" presId="urn:microsoft.com/office/officeart/2005/8/layout/chevron1"/>
    <dgm:cxn modelId="{EEC596A7-2DED-BF48-9364-1D7B1A3A49D6}" type="presParOf" srcId="{CCB5A54F-2250-0840-808D-2659CADFA481}" destId="{AFADDA1B-4CA3-A94A-A958-6B65FE5BDB55}" srcOrd="2" destOrd="0" presId="urn:microsoft.com/office/officeart/2005/8/layout/chevron1"/>
    <dgm:cxn modelId="{7C82AA84-639E-604B-8D0A-E1C1962EBD2B}" type="presParOf" srcId="{CCB5A54F-2250-0840-808D-2659CADFA481}" destId="{392A7F27-54CF-3840-8CAB-AB5192D80419}" srcOrd="3" destOrd="0" presId="urn:microsoft.com/office/officeart/2005/8/layout/chevron1"/>
    <dgm:cxn modelId="{F0B5A2AD-1105-6349-BCAF-1B92BFEAD46D}" type="presParOf" srcId="{CCB5A54F-2250-0840-808D-2659CADFA481}" destId="{938EC28A-A606-E643-868E-B86DFFB0DC5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BD4F9-73B9-2649-9A74-0E269350A2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288F7F1-68BF-6C44-9C6A-5C1190B590CA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Datacenter Measurement</a:t>
          </a:r>
          <a:endParaRPr lang="zh-CN" altLang="en-US" dirty="0"/>
        </a:p>
      </dgm:t>
    </dgm:pt>
    <dgm:pt modelId="{E985A134-F76D-8349-9B9F-95D1C38FF7B6}" type="par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777EB678-1328-C948-99F8-8B8BA363984A}" type="sib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167ACED3-8F1C-024E-8CF9-512DA0943910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Methods</a:t>
          </a:r>
          <a:r>
            <a:rPr lang="zh-CN" altLang="en-US" dirty="0" smtClean="0"/>
            <a:t> </a:t>
          </a:r>
          <a:r>
            <a:rPr lang="en-US" altLang="zh-CN" dirty="0" smtClean="0"/>
            <a:t>Compare</a:t>
          </a:r>
          <a:endParaRPr lang="zh-CN" altLang="en-US" dirty="0"/>
        </a:p>
      </dgm:t>
    </dgm:pt>
    <dgm:pt modelId="{0F99B9DA-50CE-FD40-8151-848525368AB1}" type="sib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62CA334A-4F47-8843-98B5-950CA3C3F4FE}" type="par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CCB5A54F-2250-0840-808D-2659CADFA481}" type="pres">
      <dgm:prSet presAssocID="{A52BD4F9-73B9-2649-9A74-0E269350A2DC}" presName="Name0" presStyleCnt="0">
        <dgm:presLayoutVars>
          <dgm:dir/>
          <dgm:animLvl val="lvl"/>
          <dgm:resizeHandles val="exact"/>
        </dgm:presLayoutVars>
      </dgm:prSet>
      <dgm:spPr/>
    </dgm:pt>
    <dgm:pt modelId="{273A6AEB-6F05-514A-B6EF-A6F5A496989D}" type="pres">
      <dgm:prSet presAssocID="{0288F7F1-68BF-6C44-9C6A-5C1190B590C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964B4-1599-5645-838B-EE38CFCCF8E5}" type="pres">
      <dgm:prSet presAssocID="{777EB678-1328-C948-99F8-8B8BA363984A}" presName="parTxOnlySpace" presStyleCnt="0"/>
      <dgm:spPr/>
    </dgm:pt>
    <dgm:pt modelId="{AFADDA1B-4CA3-A94A-A958-6B65FE5BDB55}" type="pres">
      <dgm:prSet presAssocID="{167ACED3-8F1C-024E-8CF9-512DA094391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1AA190-2B18-2B47-96BE-AF9647EB0D57}" type="presOf" srcId="{A52BD4F9-73B9-2649-9A74-0E269350A2DC}" destId="{CCB5A54F-2250-0840-808D-2659CADFA481}" srcOrd="0" destOrd="0" presId="urn:microsoft.com/office/officeart/2005/8/layout/chevron1"/>
    <dgm:cxn modelId="{246245C2-8E4F-C348-A499-6A6CA16404D7}" srcId="{A52BD4F9-73B9-2649-9A74-0E269350A2DC}" destId="{0288F7F1-68BF-6C44-9C6A-5C1190B590CA}" srcOrd="0" destOrd="0" parTransId="{E985A134-F76D-8349-9B9F-95D1C38FF7B6}" sibTransId="{777EB678-1328-C948-99F8-8B8BA363984A}"/>
    <dgm:cxn modelId="{73996F83-13B0-D34D-B72D-15DBDC1F9351}" type="presOf" srcId="{0288F7F1-68BF-6C44-9C6A-5C1190B590CA}" destId="{273A6AEB-6F05-514A-B6EF-A6F5A496989D}" srcOrd="0" destOrd="0" presId="urn:microsoft.com/office/officeart/2005/8/layout/chevron1"/>
    <dgm:cxn modelId="{16AA3AB2-D538-2548-A8DF-DBFE3C01A0E0}" srcId="{A52BD4F9-73B9-2649-9A74-0E269350A2DC}" destId="{167ACED3-8F1C-024E-8CF9-512DA0943910}" srcOrd="1" destOrd="0" parTransId="{62CA334A-4F47-8843-98B5-950CA3C3F4FE}" sibTransId="{0F99B9DA-50CE-FD40-8151-848525368AB1}"/>
    <dgm:cxn modelId="{6A7C48FA-375A-444E-843C-782BE6A6F385}" type="presOf" srcId="{167ACED3-8F1C-024E-8CF9-512DA0943910}" destId="{AFADDA1B-4CA3-A94A-A958-6B65FE5BDB55}" srcOrd="0" destOrd="0" presId="urn:microsoft.com/office/officeart/2005/8/layout/chevron1"/>
    <dgm:cxn modelId="{3C0E906A-1E90-8345-BC98-5F8C8A81A022}" type="presParOf" srcId="{CCB5A54F-2250-0840-808D-2659CADFA481}" destId="{273A6AEB-6F05-514A-B6EF-A6F5A496989D}" srcOrd="0" destOrd="0" presId="urn:microsoft.com/office/officeart/2005/8/layout/chevron1"/>
    <dgm:cxn modelId="{7C616D44-AF8E-5D49-952D-A1EB4ADD87FF}" type="presParOf" srcId="{CCB5A54F-2250-0840-808D-2659CADFA481}" destId="{36F964B4-1599-5645-838B-EE38CFCCF8E5}" srcOrd="1" destOrd="0" presId="urn:microsoft.com/office/officeart/2005/8/layout/chevron1"/>
    <dgm:cxn modelId="{1BA6E0A2-284C-7D4A-BB3A-6194F72DEAA5}" type="presParOf" srcId="{CCB5A54F-2250-0840-808D-2659CADFA481}" destId="{AFADDA1B-4CA3-A94A-A958-6B65FE5BDB5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2BD4F9-73B9-2649-9A74-0E269350A2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288F7F1-68BF-6C44-9C6A-5C1190B590CA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Network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zh-CN" altLang="en-US" dirty="0"/>
        </a:p>
      </dgm:t>
    </dgm:pt>
    <dgm:pt modelId="{E985A134-F76D-8349-9B9F-95D1C38FF7B6}" type="par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777EB678-1328-C948-99F8-8B8BA363984A}" type="sib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F0485620-1A83-EC43-B602-D01C7115DB5E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Algorithm-discussion</a:t>
          </a:r>
          <a:endParaRPr lang="zh-CN" altLang="en-US" dirty="0"/>
        </a:p>
      </dgm:t>
    </dgm:pt>
    <dgm:pt modelId="{4B8EAFCA-CEB8-0442-9D90-EE3393BBE839}" type="sib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1904697C-22DB-824C-B348-862EF5F85995}" type="par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167ACED3-8F1C-024E-8CF9-512DA0943910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Problem</a:t>
          </a:r>
          <a:r>
            <a:rPr lang="zh-CN" altLang="en-US" dirty="0" smtClean="0"/>
            <a:t> </a:t>
          </a:r>
          <a:r>
            <a:rPr lang="en-US" altLang="zh-CN" dirty="0" smtClean="0"/>
            <a:t>Formulation</a:t>
          </a:r>
          <a:endParaRPr lang="zh-CN" altLang="en-US" dirty="0"/>
        </a:p>
      </dgm:t>
    </dgm:pt>
    <dgm:pt modelId="{0F99B9DA-50CE-FD40-8151-848525368AB1}" type="sib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62CA334A-4F47-8843-98B5-950CA3C3F4FE}" type="par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2527F87B-71F6-D44E-9080-0B23CDEF1A1C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Performance</a:t>
          </a:r>
          <a:r>
            <a:rPr lang="zh-CN" altLang="en-US" dirty="0" smtClean="0"/>
            <a:t> </a:t>
          </a:r>
          <a:r>
            <a:rPr lang="en-US" altLang="zh-CN" dirty="0" smtClean="0"/>
            <a:t>Loss</a:t>
          </a:r>
          <a:endParaRPr lang="zh-CN" altLang="en-US" dirty="0"/>
        </a:p>
      </dgm:t>
    </dgm:pt>
    <dgm:pt modelId="{AB8B6385-FDD0-8A4E-B7E2-492763CEDCD8}" type="parTrans" cxnId="{E9DC9EF4-10C3-644C-9166-7FC88CA4B02E}">
      <dgm:prSet/>
      <dgm:spPr/>
      <dgm:t>
        <a:bodyPr/>
        <a:lstStyle/>
        <a:p>
          <a:endParaRPr lang="zh-CN" altLang="en-US"/>
        </a:p>
      </dgm:t>
    </dgm:pt>
    <dgm:pt modelId="{C09BAA0A-A8E1-0643-BD9B-99C3B033F2B9}" type="sibTrans" cxnId="{E9DC9EF4-10C3-644C-9166-7FC88CA4B02E}">
      <dgm:prSet/>
      <dgm:spPr/>
      <dgm:t>
        <a:bodyPr/>
        <a:lstStyle/>
        <a:p>
          <a:endParaRPr lang="zh-CN" altLang="en-US"/>
        </a:p>
      </dgm:t>
    </dgm:pt>
    <dgm:pt modelId="{CCB5A54F-2250-0840-808D-2659CADFA481}" type="pres">
      <dgm:prSet presAssocID="{A52BD4F9-73B9-2649-9A74-0E269350A2DC}" presName="Name0" presStyleCnt="0">
        <dgm:presLayoutVars>
          <dgm:dir/>
          <dgm:animLvl val="lvl"/>
          <dgm:resizeHandles val="exact"/>
        </dgm:presLayoutVars>
      </dgm:prSet>
      <dgm:spPr/>
    </dgm:pt>
    <dgm:pt modelId="{273A6AEB-6F05-514A-B6EF-A6F5A496989D}" type="pres">
      <dgm:prSet presAssocID="{0288F7F1-68BF-6C44-9C6A-5C1190B590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964B4-1599-5645-838B-EE38CFCCF8E5}" type="pres">
      <dgm:prSet presAssocID="{777EB678-1328-C948-99F8-8B8BA363984A}" presName="parTxOnlySpace" presStyleCnt="0"/>
      <dgm:spPr/>
    </dgm:pt>
    <dgm:pt modelId="{AFADDA1B-4CA3-A94A-A958-6B65FE5BDB55}" type="pres">
      <dgm:prSet presAssocID="{167ACED3-8F1C-024E-8CF9-512DA094391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A7F27-54CF-3840-8CAB-AB5192D80419}" type="pres">
      <dgm:prSet presAssocID="{0F99B9DA-50CE-FD40-8151-848525368AB1}" presName="parTxOnlySpace" presStyleCnt="0"/>
      <dgm:spPr/>
    </dgm:pt>
    <dgm:pt modelId="{938EC28A-A606-E643-868E-B86DFFB0DC5E}" type="pres">
      <dgm:prSet presAssocID="{F0485620-1A83-EC43-B602-D01C7115DB5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5107C-32D7-B843-8D50-0221A1B25F8B}" type="pres">
      <dgm:prSet presAssocID="{4B8EAFCA-CEB8-0442-9D90-EE3393BBE839}" presName="parTxOnlySpace" presStyleCnt="0"/>
      <dgm:spPr/>
    </dgm:pt>
    <dgm:pt modelId="{22B2822E-625F-A841-9E22-36B4B8A1043E}" type="pres">
      <dgm:prSet presAssocID="{2527F87B-71F6-D44E-9080-0B23CDEF1A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6E1586-85A6-7844-A7DB-0A12BA481265}" type="presOf" srcId="{0288F7F1-68BF-6C44-9C6A-5C1190B590CA}" destId="{273A6AEB-6F05-514A-B6EF-A6F5A496989D}" srcOrd="0" destOrd="0" presId="urn:microsoft.com/office/officeart/2005/8/layout/chevron1"/>
    <dgm:cxn modelId="{246245C2-8E4F-C348-A499-6A6CA16404D7}" srcId="{A52BD4F9-73B9-2649-9A74-0E269350A2DC}" destId="{0288F7F1-68BF-6C44-9C6A-5C1190B590CA}" srcOrd="0" destOrd="0" parTransId="{E985A134-F76D-8349-9B9F-95D1C38FF7B6}" sibTransId="{777EB678-1328-C948-99F8-8B8BA363984A}"/>
    <dgm:cxn modelId="{759F6CB0-03F2-0045-AA8A-2634E25F224C}" type="presOf" srcId="{A52BD4F9-73B9-2649-9A74-0E269350A2DC}" destId="{CCB5A54F-2250-0840-808D-2659CADFA481}" srcOrd="0" destOrd="0" presId="urn:microsoft.com/office/officeart/2005/8/layout/chevron1"/>
    <dgm:cxn modelId="{2C9BDA8C-0688-F340-B846-5DA4F382C750}" type="presOf" srcId="{F0485620-1A83-EC43-B602-D01C7115DB5E}" destId="{938EC28A-A606-E643-868E-B86DFFB0DC5E}" srcOrd="0" destOrd="0" presId="urn:microsoft.com/office/officeart/2005/8/layout/chevron1"/>
    <dgm:cxn modelId="{DA6E3D12-AF90-7249-9ACF-DBDD86F03349}" srcId="{A52BD4F9-73B9-2649-9A74-0E269350A2DC}" destId="{F0485620-1A83-EC43-B602-D01C7115DB5E}" srcOrd="2" destOrd="0" parTransId="{1904697C-22DB-824C-B348-862EF5F85995}" sibTransId="{4B8EAFCA-CEB8-0442-9D90-EE3393BBE839}"/>
    <dgm:cxn modelId="{E9DC9EF4-10C3-644C-9166-7FC88CA4B02E}" srcId="{A52BD4F9-73B9-2649-9A74-0E269350A2DC}" destId="{2527F87B-71F6-D44E-9080-0B23CDEF1A1C}" srcOrd="3" destOrd="0" parTransId="{AB8B6385-FDD0-8A4E-B7E2-492763CEDCD8}" sibTransId="{C09BAA0A-A8E1-0643-BD9B-99C3B033F2B9}"/>
    <dgm:cxn modelId="{AB945B3A-6500-964A-90DF-3E36D33AE8EA}" type="presOf" srcId="{167ACED3-8F1C-024E-8CF9-512DA0943910}" destId="{AFADDA1B-4CA3-A94A-A958-6B65FE5BDB55}" srcOrd="0" destOrd="0" presId="urn:microsoft.com/office/officeart/2005/8/layout/chevron1"/>
    <dgm:cxn modelId="{3DF8F88A-16C1-AB4B-AD9E-7CBF2F5F4428}" type="presOf" srcId="{2527F87B-71F6-D44E-9080-0B23CDEF1A1C}" destId="{22B2822E-625F-A841-9E22-36B4B8A1043E}" srcOrd="0" destOrd="0" presId="urn:microsoft.com/office/officeart/2005/8/layout/chevron1"/>
    <dgm:cxn modelId="{16AA3AB2-D538-2548-A8DF-DBFE3C01A0E0}" srcId="{A52BD4F9-73B9-2649-9A74-0E269350A2DC}" destId="{167ACED3-8F1C-024E-8CF9-512DA0943910}" srcOrd="1" destOrd="0" parTransId="{62CA334A-4F47-8843-98B5-950CA3C3F4FE}" sibTransId="{0F99B9DA-50CE-FD40-8151-848525368AB1}"/>
    <dgm:cxn modelId="{FB91519D-673E-8244-B69A-FE2D82015C0B}" type="presParOf" srcId="{CCB5A54F-2250-0840-808D-2659CADFA481}" destId="{273A6AEB-6F05-514A-B6EF-A6F5A496989D}" srcOrd="0" destOrd="0" presId="urn:microsoft.com/office/officeart/2005/8/layout/chevron1"/>
    <dgm:cxn modelId="{E1D409F8-47FB-5E4F-990F-F5E8E5D3A82C}" type="presParOf" srcId="{CCB5A54F-2250-0840-808D-2659CADFA481}" destId="{36F964B4-1599-5645-838B-EE38CFCCF8E5}" srcOrd="1" destOrd="0" presId="urn:microsoft.com/office/officeart/2005/8/layout/chevron1"/>
    <dgm:cxn modelId="{B1691725-27F7-544D-B19D-513446C85AFF}" type="presParOf" srcId="{CCB5A54F-2250-0840-808D-2659CADFA481}" destId="{AFADDA1B-4CA3-A94A-A958-6B65FE5BDB55}" srcOrd="2" destOrd="0" presId="urn:microsoft.com/office/officeart/2005/8/layout/chevron1"/>
    <dgm:cxn modelId="{70FFDDD3-2699-1F49-9A02-0BD97FC673C6}" type="presParOf" srcId="{CCB5A54F-2250-0840-808D-2659CADFA481}" destId="{392A7F27-54CF-3840-8CAB-AB5192D80419}" srcOrd="3" destOrd="0" presId="urn:microsoft.com/office/officeart/2005/8/layout/chevron1"/>
    <dgm:cxn modelId="{121A42FF-8E84-504F-9FF2-C435B554B660}" type="presParOf" srcId="{CCB5A54F-2250-0840-808D-2659CADFA481}" destId="{938EC28A-A606-E643-868E-B86DFFB0DC5E}" srcOrd="4" destOrd="0" presId="urn:microsoft.com/office/officeart/2005/8/layout/chevron1"/>
    <dgm:cxn modelId="{4A172CED-8A2F-C242-AF64-2BF0C010490C}" type="presParOf" srcId="{CCB5A54F-2250-0840-808D-2659CADFA481}" destId="{1B45107C-32D7-B843-8D50-0221A1B25F8B}" srcOrd="5" destOrd="0" presId="urn:microsoft.com/office/officeart/2005/8/layout/chevron1"/>
    <dgm:cxn modelId="{CC26FD49-E3E6-8949-BC29-1A9C8CA3D0EA}" type="presParOf" srcId="{CCB5A54F-2250-0840-808D-2659CADFA481}" destId="{22B2822E-625F-A841-9E22-36B4B8A1043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2BD4F9-73B9-2649-9A74-0E269350A2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288F7F1-68BF-6C44-9C6A-5C1190B590CA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Key</a:t>
          </a:r>
          <a:r>
            <a:rPr lang="zh-CN" altLang="en-US" dirty="0" smtClean="0"/>
            <a:t> </a:t>
          </a:r>
          <a:r>
            <a:rPr lang="en-US" altLang="zh-CN" dirty="0" smtClean="0"/>
            <a:t>Insight</a:t>
          </a:r>
          <a:endParaRPr lang="zh-CN" altLang="en-US" dirty="0"/>
        </a:p>
      </dgm:t>
    </dgm:pt>
    <dgm:pt modelId="{E985A134-F76D-8349-9B9F-95D1C38FF7B6}" type="par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777EB678-1328-C948-99F8-8B8BA363984A}" type="sib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F0485620-1A83-EC43-B602-D01C7115DB5E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API</a:t>
          </a:r>
          <a:endParaRPr lang="zh-CN" altLang="en-US" dirty="0"/>
        </a:p>
      </dgm:t>
    </dgm:pt>
    <dgm:pt modelId="{4B8EAFCA-CEB8-0442-9D90-EE3393BBE839}" type="sib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1904697C-22DB-824C-B348-862EF5F85995}" type="par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167ACED3-8F1C-024E-8CF9-512DA0943910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System</a:t>
          </a:r>
          <a:endParaRPr lang="zh-CN" altLang="en-US" dirty="0"/>
        </a:p>
      </dgm:t>
    </dgm:pt>
    <dgm:pt modelId="{0F99B9DA-50CE-FD40-8151-848525368AB1}" type="sib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62CA334A-4F47-8843-98B5-950CA3C3F4FE}" type="parTrans" cxnId="{16AA3AB2-D538-2548-A8DF-DBFE3C01A0E0}">
      <dgm:prSet/>
      <dgm:spPr/>
      <dgm:t>
        <a:bodyPr/>
        <a:lstStyle/>
        <a:p>
          <a:endParaRPr lang="zh-CN" altLang="en-US"/>
        </a:p>
      </dgm:t>
    </dgm:pt>
    <dgm:pt modelId="{2527F87B-71F6-D44E-9080-0B23CDEF1A1C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Demo</a:t>
          </a:r>
          <a:endParaRPr lang="zh-CN" altLang="en-US" dirty="0"/>
        </a:p>
      </dgm:t>
    </dgm:pt>
    <dgm:pt modelId="{AB8B6385-FDD0-8A4E-B7E2-492763CEDCD8}" type="parTrans" cxnId="{E9DC9EF4-10C3-644C-9166-7FC88CA4B02E}">
      <dgm:prSet/>
      <dgm:spPr/>
      <dgm:t>
        <a:bodyPr/>
        <a:lstStyle/>
        <a:p>
          <a:endParaRPr lang="zh-CN" altLang="en-US"/>
        </a:p>
      </dgm:t>
    </dgm:pt>
    <dgm:pt modelId="{C09BAA0A-A8E1-0643-BD9B-99C3B033F2B9}" type="sibTrans" cxnId="{E9DC9EF4-10C3-644C-9166-7FC88CA4B02E}">
      <dgm:prSet/>
      <dgm:spPr/>
      <dgm:t>
        <a:bodyPr/>
        <a:lstStyle/>
        <a:p>
          <a:endParaRPr lang="zh-CN" altLang="en-US"/>
        </a:p>
      </dgm:t>
    </dgm:pt>
    <dgm:pt modelId="{CCB5A54F-2250-0840-808D-2659CADFA481}" type="pres">
      <dgm:prSet presAssocID="{A52BD4F9-73B9-2649-9A74-0E269350A2DC}" presName="Name0" presStyleCnt="0">
        <dgm:presLayoutVars>
          <dgm:dir/>
          <dgm:animLvl val="lvl"/>
          <dgm:resizeHandles val="exact"/>
        </dgm:presLayoutVars>
      </dgm:prSet>
      <dgm:spPr/>
    </dgm:pt>
    <dgm:pt modelId="{273A6AEB-6F05-514A-B6EF-A6F5A496989D}" type="pres">
      <dgm:prSet presAssocID="{0288F7F1-68BF-6C44-9C6A-5C1190B590C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964B4-1599-5645-838B-EE38CFCCF8E5}" type="pres">
      <dgm:prSet presAssocID="{777EB678-1328-C948-99F8-8B8BA363984A}" presName="parTxOnlySpace" presStyleCnt="0"/>
      <dgm:spPr/>
    </dgm:pt>
    <dgm:pt modelId="{AFADDA1B-4CA3-A94A-A958-6B65FE5BDB55}" type="pres">
      <dgm:prSet presAssocID="{167ACED3-8F1C-024E-8CF9-512DA094391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A7F27-54CF-3840-8CAB-AB5192D80419}" type="pres">
      <dgm:prSet presAssocID="{0F99B9DA-50CE-FD40-8151-848525368AB1}" presName="parTxOnlySpace" presStyleCnt="0"/>
      <dgm:spPr/>
    </dgm:pt>
    <dgm:pt modelId="{938EC28A-A606-E643-868E-B86DFFB0DC5E}" type="pres">
      <dgm:prSet presAssocID="{F0485620-1A83-EC43-B602-D01C7115DB5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5107C-32D7-B843-8D50-0221A1B25F8B}" type="pres">
      <dgm:prSet presAssocID="{4B8EAFCA-CEB8-0442-9D90-EE3393BBE839}" presName="parTxOnlySpace" presStyleCnt="0"/>
      <dgm:spPr/>
    </dgm:pt>
    <dgm:pt modelId="{22B2822E-625F-A841-9E22-36B4B8A1043E}" type="pres">
      <dgm:prSet presAssocID="{2527F87B-71F6-D44E-9080-0B23CDEF1A1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6245C2-8E4F-C348-A499-6A6CA16404D7}" srcId="{A52BD4F9-73B9-2649-9A74-0E269350A2DC}" destId="{0288F7F1-68BF-6C44-9C6A-5C1190B590CA}" srcOrd="0" destOrd="0" parTransId="{E985A134-F76D-8349-9B9F-95D1C38FF7B6}" sibTransId="{777EB678-1328-C948-99F8-8B8BA363984A}"/>
    <dgm:cxn modelId="{F0569062-0477-7545-8585-E4674E297F7D}" type="presOf" srcId="{F0485620-1A83-EC43-B602-D01C7115DB5E}" destId="{938EC28A-A606-E643-868E-B86DFFB0DC5E}" srcOrd="0" destOrd="0" presId="urn:microsoft.com/office/officeart/2005/8/layout/chevron1"/>
    <dgm:cxn modelId="{DA6E3D12-AF90-7249-9ACF-DBDD86F03349}" srcId="{A52BD4F9-73B9-2649-9A74-0E269350A2DC}" destId="{F0485620-1A83-EC43-B602-D01C7115DB5E}" srcOrd="2" destOrd="0" parTransId="{1904697C-22DB-824C-B348-862EF5F85995}" sibTransId="{4B8EAFCA-CEB8-0442-9D90-EE3393BBE839}"/>
    <dgm:cxn modelId="{0AF9F230-1350-DB46-AE93-B948925BB30F}" type="presOf" srcId="{A52BD4F9-73B9-2649-9A74-0E269350A2DC}" destId="{CCB5A54F-2250-0840-808D-2659CADFA481}" srcOrd="0" destOrd="0" presId="urn:microsoft.com/office/officeart/2005/8/layout/chevron1"/>
    <dgm:cxn modelId="{E9DC9EF4-10C3-644C-9166-7FC88CA4B02E}" srcId="{A52BD4F9-73B9-2649-9A74-0E269350A2DC}" destId="{2527F87B-71F6-D44E-9080-0B23CDEF1A1C}" srcOrd="3" destOrd="0" parTransId="{AB8B6385-FDD0-8A4E-B7E2-492763CEDCD8}" sibTransId="{C09BAA0A-A8E1-0643-BD9B-99C3B033F2B9}"/>
    <dgm:cxn modelId="{F3E06DDD-C9FE-3845-B22A-93589B2B8379}" type="presOf" srcId="{0288F7F1-68BF-6C44-9C6A-5C1190B590CA}" destId="{273A6AEB-6F05-514A-B6EF-A6F5A496989D}" srcOrd="0" destOrd="0" presId="urn:microsoft.com/office/officeart/2005/8/layout/chevron1"/>
    <dgm:cxn modelId="{99968A31-2063-C141-9B44-092C2235AA3A}" type="presOf" srcId="{167ACED3-8F1C-024E-8CF9-512DA0943910}" destId="{AFADDA1B-4CA3-A94A-A958-6B65FE5BDB55}" srcOrd="0" destOrd="0" presId="urn:microsoft.com/office/officeart/2005/8/layout/chevron1"/>
    <dgm:cxn modelId="{34E2FA40-19B1-504C-9467-86F266E1296D}" type="presOf" srcId="{2527F87B-71F6-D44E-9080-0B23CDEF1A1C}" destId="{22B2822E-625F-A841-9E22-36B4B8A1043E}" srcOrd="0" destOrd="0" presId="urn:microsoft.com/office/officeart/2005/8/layout/chevron1"/>
    <dgm:cxn modelId="{16AA3AB2-D538-2548-A8DF-DBFE3C01A0E0}" srcId="{A52BD4F9-73B9-2649-9A74-0E269350A2DC}" destId="{167ACED3-8F1C-024E-8CF9-512DA0943910}" srcOrd="1" destOrd="0" parTransId="{62CA334A-4F47-8843-98B5-950CA3C3F4FE}" sibTransId="{0F99B9DA-50CE-FD40-8151-848525368AB1}"/>
    <dgm:cxn modelId="{0DF4846F-7E0A-A140-A340-66D0B0ED5F18}" type="presParOf" srcId="{CCB5A54F-2250-0840-808D-2659CADFA481}" destId="{273A6AEB-6F05-514A-B6EF-A6F5A496989D}" srcOrd="0" destOrd="0" presId="urn:microsoft.com/office/officeart/2005/8/layout/chevron1"/>
    <dgm:cxn modelId="{28FBEAC2-CE89-5D4B-959D-5F9E83FCF324}" type="presParOf" srcId="{CCB5A54F-2250-0840-808D-2659CADFA481}" destId="{36F964B4-1599-5645-838B-EE38CFCCF8E5}" srcOrd="1" destOrd="0" presId="urn:microsoft.com/office/officeart/2005/8/layout/chevron1"/>
    <dgm:cxn modelId="{6DFA5876-5FC0-0D4C-8951-1736D32D8C4F}" type="presParOf" srcId="{CCB5A54F-2250-0840-808D-2659CADFA481}" destId="{AFADDA1B-4CA3-A94A-A958-6B65FE5BDB55}" srcOrd="2" destOrd="0" presId="urn:microsoft.com/office/officeart/2005/8/layout/chevron1"/>
    <dgm:cxn modelId="{40881525-A3E8-FF48-891C-7EE1E82F48F5}" type="presParOf" srcId="{CCB5A54F-2250-0840-808D-2659CADFA481}" destId="{392A7F27-54CF-3840-8CAB-AB5192D80419}" srcOrd="3" destOrd="0" presId="urn:microsoft.com/office/officeart/2005/8/layout/chevron1"/>
    <dgm:cxn modelId="{65081371-931B-6843-A0AE-0453D3A1A253}" type="presParOf" srcId="{CCB5A54F-2250-0840-808D-2659CADFA481}" destId="{938EC28A-A606-E643-868E-B86DFFB0DC5E}" srcOrd="4" destOrd="0" presId="urn:microsoft.com/office/officeart/2005/8/layout/chevron1"/>
    <dgm:cxn modelId="{9D1357E1-8923-3643-B51D-87598FAD06D4}" type="presParOf" srcId="{CCB5A54F-2250-0840-808D-2659CADFA481}" destId="{1B45107C-32D7-B843-8D50-0221A1B25F8B}" srcOrd="5" destOrd="0" presId="urn:microsoft.com/office/officeart/2005/8/layout/chevron1"/>
    <dgm:cxn modelId="{64C7BACC-C116-0741-BAB5-20AB3318136F}" type="presParOf" srcId="{CCB5A54F-2250-0840-808D-2659CADFA481}" destId="{22B2822E-625F-A841-9E22-36B4B8A1043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BD4F9-73B9-2649-9A74-0E269350A2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288F7F1-68BF-6C44-9C6A-5C1190B590CA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Motivation</a:t>
          </a:r>
          <a:r>
            <a:rPr lang="zh-CN" altLang="en-US" dirty="0" smtClean="0"/>
            <a:t> </a:t>
          </a:r>
          <a:r>
            <a:rPr lang="en-US" altLang="zh-CN" dirty="0" smtClean="0"/>
            <a:t>Resolved</a:t>
          </a:r>
          <a:endParaRPr lang="zh-CN" altLang="en-US" dirty="0"/>
        </a:p>
      </dgm:t>
    </dgm:pt>
    <dgm:pt modelId="{E985A134-F76D-8349-9B9F-95D1C38FF7B6}" type="par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777EB678-1328-C948-99F8-8B8BA363984A}" type="sibTrans" cxnId="{246245C2-8E4F-C348-A499-6A6CA16404D7}">
      <dgm:prSet/>
      <dgm:spPr/>
      <dgm:t>
        <a:bodyPr/>
        <a:lstStyle/>
        <a:p>
          <a:endParaRPr lang="zh-CN" altLang="en-US"/>
        </a:p>
      </dgm:t>
    </dgm:pt>
    <dgm:pt modelId="{F0485620-1A83-EC43-B602-D01C7115DB5E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smtClean="0"/>
            <a:t>Facebook</a:t>
          </a:r>
          <a:r>
            <a:rPr lang="zh-CN" altLang="en-US" dirty="0" smtClean="0"/>
            <a:t> </a:t>
          </a:r>
          <a:r>
            <a:rPr lang="en-US" altLang="zh-CN" dirty="0" smtClean="0"/>
            <a:t>Traffic</a:t>
          </a:r>
          <a:endParaRPr lang="zh-CN" altLang="en-US" dirty="0"/>
        </a:p>
      </dgm:t>
    </dgm:pt>
    <dgm:pt modelId="{4B8EAFCA-CEB8-0442-9D90-EE3393BBE839}" type="sib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1904697C-22DB-824C-B348-862EF5F85995}" type="parTrans" cxnId="{DA6E3D12-AF90-7249-9ACF-DBDD86F03349}">
      <dgm:prSet/>
      <dgm:spPr/>
      <dgm:t>
        <a:bodyPr/>
        <a:lstStyle/>
        <a:p>
          <a:endParaRPr lang="zh-CN" altLang="en-US"/>
        </a:p>
      </dgm:t>
    </dgm:pt>
    <dgm:pt modelId="{3BC7F0F5-EEA0-F64C-903C-8EDB2F68F674}">
      <dgm:prSet phldrT="[文本]"/>
      <dgm:spPr>
        <a:solidFill>
          <a:srgbClr val="B167D2"/>
        </a:solidFill>
      </dgm:spPr>
      <dgm:t>
        <a:bodyPr/>
        <a:lstStyle/>
        <a:p>
          <a:r>
            <a:rPr lang="en-US" altLang="zh-CN" dirty="0" err="1" smtClean="0"/>
            <a:t>Testbed</a:t>
          </a:r>
          <a:endParaRPr lang="zh-CN" altLang="en-US" dirty="0"/>
        </a:p>
      </dgm:t>
    </dgm:pt>
    <dgm:pt modelId="{799881EE-F710-E24A-9341-6A16670980C3}" type="parTrans" cxnId="{646A0947-09F3-9A4D-9649-568CE2056E69}">
      <dgm:prSet/>
      <dgm:spPr/>
      <dgm:t>
        <a:bodyPr/>
        <a:lstStyle/>
        <a:p>
          <a:endParaRPr lang="zh-CN" altLang="en-US"/>
        </a:p>
      </dgm:t>
    </dgm:pt>
    <dgm:pt modelId="{C65F2226-4E05-F144-9E52-57488F23F375}" type="sibTrans" cxnId="{646A0947-09F3-9A4D-9649-568CE2056E69}">
      <dgm:prSet/>
      <dgm:spPr/>
      <dgm:t>
        <a:bodyPr/>
        <a:lstStyle/>
        <a:p>
          <a:endParaRPr lang="zh-CN" altLang="en-US"/>
        </a:p>
      </dgm:t>
    </dgm:pt>
    <dgm:pt modelId="{CCB5A54F-2250-0840-808D-2659CADFA481}" type="pres">
      <dgm:prSet presAssocID="{A52BD4F9-73B9-2649-9A74-0E269350A2DC}" presName="Name0" presStyleCnt="0">
        <dgm:presLayoutVars>
          <dgm:dir/>
          <dgm:animLvl val="lvl"/>
          <dgm:resizeHandles val="exact"/>
        </dgm:presLayoutVars>
      </dgm:prSet>
      <dgm:spPr/>
    </dgm:pt>
    <dgm:pt modelId="{273A6AEB-6F05-514A-B6EF-A6F5A496989D}" type="pres">
      <dgm:prSet presAssocID="{0288F7F1-68BF-6C44-9C6A-5C1190B590C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964B4-1599-5645-838B-EE38CFCCF8E5}" type="pres">
      <dgm:prSet presAssocID="{777EB678-1328-C948-99F8-8B8BA363984A}" presName="parTxOnlySpace" presStyleCnt="0"/>
      <dgm:spPr/>
    </dgm:pt>
    <dgm:pt modelId="{938EC28A-A606-E643-868E-B86DFFB0DC5E}" type="pres">
      <dgm:prSet presAssocID="{F0485620-1A83-EC43-B602-D01C7115DB5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5107C-32D7-B843-8D50-0221A1B25F8B}" type="pres">
      <dgm:prSet presAssocID="{4B8EAFCA-CEB8-0442-9D90-EE3393BBE839}" presName="parTxOnlySpace" presStyleCnt="0"/>
      <dgm:spPr/>
    </dgm:pt>
    <dgm:pt modelId="{D0F435AA-650C-0E49-B3C5-5A5653EDB3B3}" type="pres">
      <dgm:prSet presAssocID="{3BC7F0F5-EEA0-F64C-903C-8EDB2F68F67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7E31B-EBCA-4E4C-B6B6-A16A8FE5ED0A}" type="presOf" srcId="{A52BD4F9-73B9-2649-9A74-0E269350A2DC}" destId="{CCB5A54F-2250-0840-808D-2659CADFA481}" srcOrd="0" destOrd="0" presId="urn:microsoft.com/office/officeart/2005/8/layout/chevron1"/>
    <dgm:cxn modelId="{246245C2-8E4F-C348-A499-6A6CA16404D7}" srcId="{A52BD4F9-73B9-2649-9A74-0E269350A2DC}" destId="{0288F7F1-68BF-6C44-9C6A-5C1190B590CA}" srcOrd="0" destOrd="0" parTransId="{E985A134-F76D-8349-9B9F-95D1C38FF7B6}" sibTransId="{777EB678-1328-C948-99F8-8B8BA363984A}"/>
    <dgm:cxn modelId="{646A0947-09F3-9A4D-9649-568CE2056E69}" srcId="{A52BD4F9-73B9-2649-9A74-0E269350A2DC}" destId="{3BC7F0F5-EEA0-F64C-903C-8EDB2F68F674}" srcOrd="2" destOrd="0" parTransId="{799881EE-F710-E24A-9341-6A16670980C3}" sibTransId="{C65F2226-4E05-F144-9E52-57488F23F375}"/>
    <dgm:cxn modelId="{DA6E3D12-AF90-7249-9ACF-DBDD86F03349}" srcId="{A52BD4F9-73B9-2649-9A74-0E269350A2DC}" destId="{F0485620-1A83-EC43-B602-D01C7115DB5E}" srcOrd="1" destOrd="0" parTransId="{1904697C-22DB-824C-B348-862EF5F85995}" sibTransId="{4B8EAFCA-CEB8-0442-9D90-EE3393BBE839}"/>
    <dgm:cxn modelId="{914D3888-44FA-5041-952C-22936310A4A2}" type="presOf" srcId="{F0485620-1A83-EC43-B602-D01C7115DB5E}" destId="{938EC28A-A606-E643-868E-B86DFFB0DC5E}" srcOrd="0" destOrd="0" presId="urn:microsoft.com/office/officeart/2005/8/layout/chevron1"/>
    <dgm:cxn modelId="{3243FB66-6FB6-CD40-8FCC-6E4F466966BA}" type="presOf" srcId="{3BC7F0F5-EEA0-F64C-903C-8EDB2F68F674}" destId="{D0F435AA-650C-0E49-B3C5-5A5653EDB3B3}" srcOrd="0" destOrd="0" presId="urn:microsoft.com/office/officeart/2005/8/layout/chevron1"/>
    <dgm:cxn modelId="{70DDBD0D-1376-D045-8D0B-C0C40BCDE010}" type="presOf" srcId="{0288F7F1-68BF-6C44-9C6A-5C1190B590CA}" destId="{273A6AEB-6F05-514A-B6EF-A6F5A496989D}" srcOrd="0" destOrd="0" presId="urn:microsoft.com/office/officeart/2005/8/layout/chevron1"/>
    <dgm:cxn modelId="{782C2745-EB56-3048-BF8A-008ED00C2088}" type="presParOf" srcId="{CCB5A54F-2250-0840-808D-2659CADFA481}" destId="{273A6AEB-6F05-514A-B6EF-A6F5A496989D}" srcOrd="0" destOrd="0" presId="urn:microsoft.com/office/officeart/2005/8/layout/chevron1"/>
    <dgm:cxn modelId="{F9E1BC56-9364-304E-826A-09B3B6EE0C22}" type="presParOf" srcId="{CCB5A54F-2250-0840-808D-2659CADFA481}" destId="{36F964B4-1599-5645-838B-EE38CFCCF8E5}" srcOrd="1" destOrd="0" presId="urn:microsoft.com/office/officeart/2005/8/layout/chevron1"/>
    <dgm:cxn modelId="{A936287A-D9BC-F746-9F38-DB1756F33A7B}" type="presParOf" srcId="{CCB5A54F-2250-0840-808D-2659CADFA481}" destId="{938EC28A-A606-E643-868E-B86DFFB0DC5E}" srcOrd="2" destOrd="0" presId="urn:microsoft.com/office/officeart/2005/8/layout/chevron1"/>
    <dgm:cxn modelId="{7D9DAD04-81F8-A142-A859-B11382008768}" type="presParOf" srcId="{CCB5A54F-2250-0840-808D-2659CADFA481}" destId="{1B45107C-32D7-B843-8D50-0221A1B25F8B}" srcOrd="3" destOrd="0" presId="urn:microsoft.com/office/officeart/2005/8/layout/chevron1"/>
    <dgm:cxn modelId="{B4EB9E85-B0EB-A04D-AA0B-89294D8779A0}" type="presParOf" srcId="{CCB5A54F-2250-0840-808D-2659CADFA481}" destId="{D0F435AA-650C-0E49-B3C5-5A5653EDB3B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24C27-2679-6942-AB95-3B5971DFDF7E}">
      <dsp:nvSpPr>
        <dsp:cNvPr id="0" name=""/>
        <dsp:cNvSpPr/>
      </dsp:nvSpPr>
      <dsp:spPr>
        <a:xfrm>
          <a:off x="-6216186" y="-950972"/>
          <a:ext cx="7399457" cy="7399457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2041B-E5EF-9043-8C76-9678C19C0388}">
      <dsp:nvSpPr>
        <dsp:cNvPr id="0" name=""/>
        <dsp:cNvSpPr/>
      </dsp:nvSpPr>
      <dsp:spPr>
        <a:xfrm>
          <a:off x="440588" y="289499"/>
          <a:ext cx="8131872" cy="578778"/>
        </a:xfrm>
        <a:prstGeom prst="rect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940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Background</a:t>
          </a:r>
          <a:endParaRPr lang="zh-CN" altLang="en-US" sz="3300" kern="1200" dirty="0"/>
        </a:p>
      </dsp:txBody>
      <dsp:txXfrm>
        <a:off x="440588" y="289499"/>
        <a:ext cx="8131872" cy="578778"/>
      </dsp:txXfrm>
    </dsp:sp>
    <dsp:sp modelId="{C216946E-FE17-624C-8954-9319FF4CE2A7}">
      <dsp:nvSpPr>
        <dsp:cNvPr id="0" name=""/>
        <dsp:cNvSpPr/>
      </dsp:nvSpPr>
      <dsp:spPr>
        <a:xfrm>
          <a:off x="78851" y="217151"/>
          <a:ext cx="723472" cy="723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DD909-1211-B545-9F30-01A2CD1E2561}">
      <dsp:nvSpPr>
        <dsp:cNvPr id="0" name=""/>
        <dsp:cNvSpPr/>
      </dsp:nvSpPr>
      <dsp:spPr>
        <a:xfrm>
          <a:off x="916672" y="1157556"/>
          <a:ext cx="7655787" cy="578778"/>
        </a:xfrm>
        <a:prstGeom prst="rect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940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Motivation</a:t>
          </a:r>
          <a:endParaRPr lang="zh-CN" altLang="en-US" sz="3300" kern="1200" dirty="0"/>
        </a:p>
      </dsp:txBody>
      <dsp:txXfrm>
        <a:off x="916672" y="1157556"/>
        <a:ext cx="7655787" cy="578778"/>
      </dsp:txXfrm>
    </dsp:sp>
    <dsp:sp modelId="{0A798DAB-4722-0149-A472-F12DD8A1EBB5}">
      <dsp:nvSpPr>
        <dsp:cNvPr id="0" name=""/>
        <dsp:cNvSpPr/>
      </dsp:nvSpPr>
      <dsp:spPr>
        <a:xfrm>
          <a:off x="554936" y="1085209"/>
          <a:ext cx="723472" cy="723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FA89-AC4D-6C46-9F7D-30AF1EB00B23}">
      <dsp:nvSpPr>
        <dsp:cNvPr id="0" name=""/>
        <dsp:cNvSpPr/>
      </dsp:nvSpPr>
      <dsp:spPr>
        <a:xfrm>
          <a:off x="1134374" y="2025613"/>
          <a:ext cx="7438086" cy="578778"/>
        </a:xfrm>
        <a:prstGeom prst="rect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940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Yosemite</a:t>
          </a:r>
          <a:r>
            <a:rPr lang="zh-CN" altLang="en-US" sz="3300" kern="1200" baseline="0" dirty="0" smtClean="0"/>
            <a:t> </a:t>
          </a:r>
          <a:r>
            <a:rPr lang="en-US" altLang="zh-CN" sz="3300" kern="1200" baseline="0" dirty="0" smtClean="0"/>
            <a:t>Algorithm</a:t>
          </a:r>
          <a:endParaRPr lang="zh-CN" altLang="en-US" sz="3300" kern="1200" dirty="0"/>
        </a:p>
      </dsp:txBody>
      <dsp:txXfrm>
        <a:off x="1134374" y="2025613"/>
        <a:ext cx="7438086" cy="578778"/>
      </dsp:txXfrm>
    </dsp:sp>
    <dsp:sp modelId="{C5D581EC-9CAC-E54D-B7C9-105AA043011F}">
      <dsp:nvSpPr>
        <dsp:cNvPr id="0" name=""/>
        <dsp:cNvSpPr/>
      </dsp:nvSpPr>
      <dsp:spPr>
        <a:xfrm>
          <a:off x="772637" y="1953266"/>
          <a:ext cx="723472" cy="723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903D4-7F64-854C-80A1-946FB40702A7}">
      <dsp:nvSpPr>
        <dsp:cNvPr id="0" name=""/>
        <dsp:cNvSpPr/>
      </dsp:nvSpPr>
      <dsp:spPr>
        <a:xfrm>
          <a:off x="1134374" y="2893121"/>
          <a:ext cx="7438086" cy="578778"/>
        </a:xfrm>
        <a:prstGeom prst="rect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940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Yosemite</a:t>
          </a:r>
          <a:r>
            <a:rPr lang="zh-CN" altLang="en-US" sz="3300" kern="1200" dirty="0" smtClean="0"/>
            <a:t> </a:t>
          </a:r>
          <a:r>
            <a:rPr lang="en-US" altLang="zh-CN" sz="3300" kern="1200" dirty="0" smtClean="0"/>
            <a:t>System</a:t>
          </a:r>
          <a:endParaRPr lang="zh-CN" altLang="en-US" sz="3300" kern="1200" dirty="0"/>
        </a:p>
      </dsp:txBody>
      <dsp:txXfrm>
        <a:off x="1134374" y="2893121"/>
        <a:ext cx="7438086" cy="578778"/>
      </dsp:txXfrm>
    </dsp:sp>
    <dsp:sp modelId="{D8DA86F7-4738-4341-8AA6-6F71D6E8D6B0}">
      <dsp:nvSpPr>
        <dsp:cNvPr id="0" name=""/>
        <dsp:cNvSpPr/>
      </dsp:nvSpPr>
      <dsp:spPr>
        <a:xfrm>
          <a:off x="772637" y="2820773"/>
          <a:ext cx="723472" cy="723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38BD1-729D-1D4F-938E-C1D00FE5F162}">
      <dsp:nvSpPr>
        <dsp:cNvPr id="0" name=""/>
        <dsp:cNvSpPr/>
      </dsp:nvSpPr>
      <dsp:spPr>
        <a:xfrm>
          <a:off x="916672" y="3761178"/>
          <a:ext cx="7655787" cy="578778"/>
        </a:xfrm>
        <a:prstGeom prst="rect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940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Evaluation</a:t>
          </a:r>
          <a:endParaRPr lang="zh-CN" altLang="en-US" sz="3300" kern="1200" dirty="0"/>
        </a:p>
      </dsp:txBody>
      <dsp:txXfrm>
        <a:off x="916672" y="3761178"/>
        <a:ext cx="7655787" cy="578778"/>
      </dsp:txXfrm>
    </dsp:sp>
    <dsp:sp modelId="{0612969E-F694-EB4C-946B-CA11CC4A1CBF}">
      <dsp:nvSpPr>
        <dsp:cNvPr id="0" name=""/>
        <dsp:cNvSpPr/>
      </dsp:nvSpPr>
      <dsp:spPr>
        <a:xfrm>
          <a:off x="554936" y="3688831"/>
          <a:ext cx="723472" cy="723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788D0-977F-6548-B5EC-31B52777321F}">
      <dsp:nvSpPr>
        <dsp:cNvPr id="0" name=""/>
        <dsp:cNvSpPr/>
      </dsp:nvSpPr>
      <dsp:spPr>
        <a:xfrm>
          <a:off x="440588" y="4629235"/>
          <a:ext cx="8131872" cy="578778"/>
        </a:xfrm>
        <a:prstGeom prst="rect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9405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Discussion</a:t>
          </a:r>
          <a:endParaRPr lang="zh-CN" altLang="en-US" sz="3300" kern="1200" dirty="0"/>
        </a:p>
      </dsp:txBody>
      <dsp:txXfrm>
        <a:off x="440588" y="4629235"/>
        <a:ext cx="8131872" cy="578778"/>
      </dsp:txXfrm>
    </dsp:sp>
    <dsp:sp modelId="{CCF03E0C-3AA6-A846-B650-D4D9AF8B580F}">
      <dsp:nvSpPr>
        <dsp:cNvPr id="0" name=""/>
        <dsp:cNvSpPr/>
      </dsp:nvSpPr>
      <dsp:spPr>
        <a:xfrm>
          <a:off x="78851" y="4556888"/>
          <a:ext cx="723472" cy="723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6AEB-6F05-514A-B6EF-A6F5A496989D}">
      <dsp:nvSpPr>
        <dsp:cNvPr id="0" name=""/>
        <dsp:cNvSpPr/>
      </dsp:nvSpPr>
      <dsp:spPr>
        <a:xfrm>
          <a:off x="2592" y="1098694"/>
          <a:ext cx="3158407" cy="1263362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Transport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in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Datacenters</a:t>
          </a:r>
          <a:endParaRPr lang="zh-CN" altLang="en-US" sz="2800" kern="1200" dirty="0"/>
        </a:p>
      </dsp:txBody>
      <dsp:txXfrm>
        <a:off x="634273" y="1098694"/>
        <a:ext cx="1895045" cy="1263362"/>
      </dsp:txXfrm>
    </dsp:sp>
    <dsp:sp modelId="{AFADDA1B-4CA3-A94A-A958-6B65FE5BDB55}">
      <dsp:nvSpPr>
        <dsp:cNvPr id="0" name=""/>
        <dsp:cNvSpPr/>
      </dsp:nvSpPr>
      <dsp:spPr>
        <a:xfrm>
          <a:off x="2845158" y="1098694"/>
          <a:ext cx="3158407" cy="1263362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Coflow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Definition</a:t>
          </a:r>
          <a:endParaRPr lang="zh-CN" altLang="en-US" sz="2800" kern="1200" dirty="0"/>
        </a:p>
      </dsp:txBody>
      <dsp:txXfrm>
        <a:off x="3476839" y="1098694"/>
        <a:ext cx="1895045" cy="1263362"/>
      </dsp:txXfrm>
    </dsp:sp>
    <dsp:sp modelId="{938EC28A-A606-E643-868E-B86DFFB0DC5E}">
      <dsp:nvSpPr>
        <dsp:cNvPr id="0" name=""/>
        <dsp:cNvSpPr/>
      </dsp:nvSpPr>
      <dsp:spPr>
        <a:xfrm>
          <a:off x="5687725" y="1098694"/>
          <a:ext cx="3158407" cy="1263362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Related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Work</a:t>
          </a:r>
          <a:endParaRPr lang="zh-CN" altLang="en-US" sz="2800" kern="1200" dirty="0"/>
        </a:p>
      </dsp:txBody>
      <dsp:txXfrm>
        <a:off x="6319406" y="1098694"/>
        <a:ext cx="1895045" cy="126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6AEB-6F05-514A-B6EF-A6F5A496989D}">
      <dsp:nvSpPr>
        <dsp:cNvPr id="0" name=""/>
        <dsp:cNvSpPr/>
      </dsp:nvSpPr>
      <dsp:spPr>
        <a:xfrm>
          <a:off x="7777" y="800568"/>
          <a:ext cx="4649037" cy="1859614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Datacenter Measurement</a:t>
          </a:r>
          <a:endParaRPr lang="zh-CN" altLang="en-US" sz="3800" kern="1200" dirty="0"/>
        </a:p>
      </dsp:txBody>
      <dsp:txXfrm>
        <a:off x="937584" y="800568"/>
        <a:ext cx="2789423" cy="1859614"/>
      </dsp:txXfrm>
    </dsp:sp>
    <dsp:sp modelId="{AFADDA1B-4CA3-A94A-A958-6B65FE5BDB55}">
      <dsp:nvSpPr>
        <dsp:cNvPr id="0" name=""/>
        <dsp:cNvSpPr/>
      </dsp:nvSpPr>
      <dsp:spPr>
        <a:xfrm>
          <a:off x="4191910" y="800568"/>
          <a:ext cx="4649037" cy="1859614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Methods</a:t>
          </a:r>
          <a:r>
            <a:rPr lang="zh-CN" altLang="en-US" sz="3800" kern="1200" dirty="0" smtClean="0"/>
            <a:t> </a:t>
          </a:r>
          <a:r>
            <a:rPr lang="en-US" altLang="zh-CN" sz="3800" kern="1200" dirty="0" smtClean="0"/>
            <a:t>Compare</a:t>
          </a:r>
          <a:endParaRPr lang="zh-CN" altLang="en-US" sz="3800" kern="1200" dirty="0"/>
        </a:p>
      </dsp:txBody>
      <dsp:txXfrm>
        <a:off x="5121717" y="800568"/>
        <a:ext cx="2789423" cy="18596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6AEB-6F05-514A-B6EF-A6F5A496989D}">
      <dsp:nvSpPr>
        <dsp:cNvPr id="0" name=""/>
        <dsp:cNvSpPr/>
      </dsp:nvSpPr>
      <dsp:spPr>
        <a:xfrm>
          <a:off x="4104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Network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Model</a:t>
          </a:r>
          <a:endParaRPr lang="zh-CN" altLang="en-US" sz="2000" kern="1200" dirty="0"/>
        </a:p>
      </dsp:txBody>
      <dsp:txXfrm>
        <a:off x="481970" y="1252509"/>
        <a:ext cx="1433597" cy="955731"/>
      </dsp:txXfrm>
    </dsp:sp>
    <dsp:sp modelId="{AFADDA1B-4CA3-A94A-A958-6B65FE5BDB55}">
      <dsp:nvSpPr>
        <dsp:cNvPr id="0" name=""/>
        <dsp:cNvSpPr/>
      </dsp:nvSpPr>
      <dsp:spPr>
        <a:xfrm>
          <a:off x="2154500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Problem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Formulation</a:t>
          </a:r>
          <a:endParaRPr lang="zh-CN" altLang="en-US" sz="2000" kern="1200" dirty="0"/>
        </a:p>
      </dsp:txBody>
      <dsp:txXfrm>
        <a:off x="2632366" y="1252509"/>
        <a:ext cx="1433597" cy="955731"/>
      </dsp:txXfrm>
    </dsp:sp>
    <dsp:sp modelId="{938EC28A-A606-E643-868E-B86DFFB0DC5E}">
      <dsp:nvSpPr>
        <dsp:cNvPr id="0" name=""/>
        <dsp:cNvSpPr/>
      </dsp:nvSpPr>
      <dsp:spPr>
        <a:xfrm>
          <a:off x="4304896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Algorithm-discussion</a:t>
          </a:r>
          <a:endParaRPr lang="zh-CN" altLang="en-US" sz="2000" kern="1200" dirty="0"/>
        </a:p>
      </dsp:txBody>
      <dsp:txXfrm>
        <a:off x="4782762" y="1252509"/>
        <a:ext cx="1433597" cy="955731"/>
      </dsp:txXfrm>
    </dsp:sp>
    <dsp:sp modelId="{22B2822E-625F-A841-9E22-36B4B8A1043E}">
      <dsp:nvSpPr>
        <dsp:cNvPr id="0" name=""/>
        <dsp:cNvSpPr/>
      </dsp:nvSpPr>
      <dsp:spPr>
        <a:xfrm>
          <a:off x="6455291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Performance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Loss</a:t>
          </a:r>
          <a:endParaRPr lang="zh-CN" altLang="en-US" sz="2000" kern="1200" dirty="0"/>
        </a:p>
      </dsp:txBody>
      <dsp:txXfrm>
        <a:off x="6933157" y="1252509"/>
        <a:ext cx="1433597" cy="955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6AEB-6F05-514A-B6EF-A6F5A496989D}">
      <dsp:nvSpPr>
        <dsp:cNvPr id="0" name=""/>
        <dsp:cNvSpPr/>
      </dsp:nvSpPr>
      <dsp:spPr>
        <a:xfrm>
          <a:off x="4104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Key</a:t>
          </a:r>
          <a:r>
            <a:rPr lang="zh-CN" altLang="en-US" sz="3400" kern="1200" dirty="0" smtClean="0"/>
            <a:t> </a:t>
          </a:r>
          <a:r>
            <a:rPr lang="en-US" altLang="zh-CN" sz="3400" kern="1200" dirty="0" smtClean="0"/>
            <a:t>Insight</a:t>
          </a:r>
          <a:endParaRPr lang="zh-CN" altLang="en-US" sz="3400" kern="1200" dirty="0"/>
        </a:p>
      </dsp:txBody>
      <dsp:txXfrm>
        <a:off x="481970" y="1252509"/>
        <a:ext cx="1433597" cy="955731"/>
      </dsp:txXfrm>
    </dsp:sp>
    <dsp:sp modelId="{AFADDA1B-4CA3-A94A-A958-6B65FE5BDB55}">
      <dsp:nvSpPr>
        <dsp:cNvPr id="0" name=""/>
        <dsp:cNvSpPr/>
      </dsp:nvSpPr>
      <dsp:spPr>
        <a:xfrm>
          <a:off x="2154500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System</a:t>
          </a:r>
          <a:endParaRPr lang="zh-CN" altLang="en-US" sz="3400" kern="1200" dirty="0"/>
        </a:p>
      </dsp:txBody>
      <dsp:txXfrm>
        <a:off x="2632366" y="1252509"/>
        <a:ext cx="1433597" cy="955731"/>
      </dsp:txXfrm>
    </dsp:sp>
    <dsp:sp modelId="{938EC28A-A606-E643-868E-B86DFFB0DC5E}">
      <dsp:nvSpPr>
        <dsp:cNvPr id="0" name=""/>
        <dsp:cNvSpPr/>
      </dsp:nvSpPr>
      <dsp:spPr>
        <a:xfrm>
          <a:off x="4304896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API</a:t>
          </a:r>
          <a:endParaRPr lang="zh-CN" altLang="en-US" sz="3400" kern="1200" dirty="0"/>
        </a:p>
      </dsp:txBody>
      <dsp:txXfrm>
        <a:off x="4782762" y="1252509"/>
        <a:ext cx="1433597" cy="955731"/>
      </dsp:txXfrm>
    </dsp:sp>
    <dsp:sp modelId="{22B2822E-625F-A841-9E22-36B4B8A1043E}">
      <dsp:nvSpPr>
        <dsp:cNvPr id="0" name=""/>
        <dsp:cNvSpPr/>
      </dsp:nvSpPr>
      <dsp:spPr>
        <a:xfrm>
          <a:off x="6455291" y="1252509"/>
          <a:ext cx="2389328" cy="955731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Demo</a:t>
          </a:r>
          <a:endParaRPr lang="zh-CN" altLang="en-US" sz="3400" kern="1200" dirty="0"/>
        </a:p>
      </dsp:txBody>
      <dsp:txXfrm>
        <a:off x="6933157" y="1252509"/>
        <a:ext cx="1433597" cy="955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6AEB-6F05-514A-B6EF-A6F5A496989D}">
      <dsp:nvSpPr>
        <dsp:cNvPr id="0" name=""/>
        <dsp:cNvSpPr/>
      </dsp:nvSpPr>
      <dsp:spPr>
        <a:xfrm>
          <a:off x="2592" y="1098694"/>
          <a:ext cx="3158407" cy="1263362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Motivation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Resolved</a:t>
          </a:r>
          <a:endParaRPr lang="zh-CN" altLang="en-US" sz="3200" kern="1200" dirty="0"/>
        </a:p>
      </dsp:txBody>
      <dsp:txXfrm>
        <a:off x="634273" y="1098694"/>
        <a:ext cx="1895045" cy="1263362"/>
      </dsp:txXfrm>
    </dsp:sp>
    <dsp:sp modelId="{938EC28A-A606-E643-868E-B86DFFB0DC5E}">
      <dsp:nvSpPr>
        <dsp:cNvPr id="0" name=""/>
        <dsp:cNvSpPr/>
      </dsp:nvSpPr>
      <dsp:spPr>
        <a:xfrm>
          <a:off x="2845158" y="1098694"/>
          <a:ext cx="3158407" cy="1263362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Facebook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Traffic</a:t>
          </a:r>
          <a:endParaRPr lang="zh-CN" altLang="en-US" sz="3200" kern="1200" dirty="0"/>
        </a:p>
      </dsp:txBody>
      <dsp:txXfrm>
        <a:off x="3476839" y="1098694"/>
        <a:ext cx="1895045" cy="1263362"/>
      </dsp:txXfrm>
    </dsp:sp>
    <dsp:sp modelId="{D0F435AA-650C-0E49-B3C5-5A5653EDB3B3}">
      <dsp:nvSpPr>
        <dsp:cNvPr id="0" name=""/>
        <dsp:cNvSpPr/>
      </dsp:nvSpPr>
      <dsp:spPr>
        <a:xfrm>
          <a:off x="5687725" y="1098694"/>
          <a:ext cx="3158407" cy="1263362"/>
        </a:xfrm>
        <a:prstGeom prst="chevron">
          <a:avLst/>
        </a:prstGeom>
        <a:solidFill>
          <a:srgbClr val="B167D2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Testbed</a:t>
          </a:r>
          <a:endParaRPr lang="zh-CN" altLang="en-US" sz="3200" kern="1200" dirty="0"/>
        </a:p>
      </dsp:txBody>
      <dsp:txXfrm>
        <a:off x="6319406" y="1098694"/>
        <a:ext cx="1895045" cy="126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ADD2-AF00-0C4B-91EC-4A5EC26DA737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D00BA-FC01-094E-ADC2-23309E7A5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081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90CAD-37FE-C447-B44E-3765884BCD02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913F-683A-8A44-8051-AD94C5261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11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34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explicitly that you can’t actually build this in practice the way it is described</a:t>
            </a:r>
          </a:p>
          <a:p>
            <a:r>
              <a:rPr lang="en-US" baseline="0" dirty="0" smtClean="0"/>
              <a:t>Central,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505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68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52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094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47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80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37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34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3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explicitly that you can’t actually build this in practice the way it is described</a:t>
            </a:r>
          </a:p>
          <a:p>
            <a:r>
              <a:rPr lang="en-US" baseline="0" dirty="0" smtClean="0"/>
              <a:t>Central,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8064896" cy="1828800"/>
          </a:xfrm>
        </p:spPr>
        <p:txBody>
          <a:bodyPr anchor="b"/>
          <a:lstStyle>
            <a:lvl1pPr algn="ctr">
              <a:defRPr sz="4800" cap="all" baseline="0">
                <a:solidFill>
                  <a:schemeClr val="tx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69" y="132150"/>
            <a:ext cx="8649621" cy="703750"/>
          </a:xfrm>
        </p:spPr>
        <p:txBody>
          <a:bodyPr/>
          <a:lstStyle>
            <a:lvl1pPr algn="ctr">
              <a:defRPr b="0" i="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5469" y="1221701"/>
            <a:ext cx="8649621" cy="5497652"/>
          </a:xfrm>
        </p:spPr>
        <p:txBody>
          <a:bodyPr/>
          <a:lstStyle>
            <a:lvl1pPr>
              <a:defRPr>
                <a:latin typeface="华文中宋" pitchFamily="2" charset="-122"/>
                <a:ea typeface="华文中宋" pitchFamily="2" charset="-122"/>
              </a:defRPr>
            </a:lvl1pPr>
            <a:lvl2pPr>
              <a:defRPr>
                <a:latin typeface="华文楷体" pitchFamily="2" charset="-122"/>
                <a:ea typeface="华文楷体" pitchFamily="2" charset="-122"/>
              </a:defRPr>
            </a:lvl2pPr>
            <a:lvl3pPr>
              <a:defRPr>
                <a:latin typeface="华文楷体" pitchFamily="2" charset="-122"/>
                <a:ea typeface="华文楷体" pitchFamily="2" charset="-122"/>
              </a:defRPr>
            </a:lvl3pPr>
            <a:lvl4pPr>
              <a:defRPr>
                <a:latin typeface="华文楷体" pitchFamily="2" charset="-122"/>
                <a:ea typeface="华文楷体" pitchFamily="2" charset="-122"/>
              </a:defRPr>
            </a:lvl4pPr>
            <a:lvl5pPr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hape 7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7" name="Shape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Shape 9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8005F1B8-AC9D-174B-9C86-EFD890507E0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xfrm>
            <a:off x="7686140" y="6433944"/>
            <a:ext cx="1076860" cy="30080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36C8FB-7ECC-DE4A-A5B2-9B177EEF54AE}" type="datetimeFigureOut">
              <a:rPr kumimoji="1" lang="zh-CN" altLang="en-US" smtClean="0"/>
              <a:t>17/12/2</a:t>
            </a:fld>
            <a:endParaRPr kumimoji="1" lang="zh-CN" altLang="en-US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284053" y="178464"/>
            <a:ext cx="8655261" cy="79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12"/>
          <p:cNvSpPr>
            <a:spLocks noGrp="1"/>
          </p:cNvSpPr>
          <p:nvPr>
            <p:ph type="body" idx="1"/>
          </p:nvPr>
        </p:nvSpPr>
        <p:spPr bwMode="auto">
          <a:xfrm>
            <a:off x="284053" y="1370347"/>
            <a:ext cx="8655262" cy="536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37153"/>
            <a:ext cx="9144000" cy="172806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ü"/>
        <a:defRPr sz="23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0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7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6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Relationship Id="rId3" Type="http://schemas.openxmlformats.org/officeDocument/2006/relationships/chart" Target="../charts/char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18291" y="2707076"/>
            <a:ext cx="697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latin typeface="Verdana" charset="0"/>
                <a:ea typeface="Verdana" charset="0"/>
                <a:cs typeface="Verdana" charset="0"/>
              </a:rPr>
              <a:t>Han </a:t>
            </a:r>
            <a:r>
              <a:rPr kumimoji="1" lang="en-US" altLang="zh-CN" sz="2400" dirty="0" err="1" smtClean="0">
                <a:latin typeface="Verdana" charset="0"/>
                <a:ea typeface="Verdana" charset="0"/>
                <a:cs typeface="Verdana" charset="0"/>
              </a:rPr>
              <a:t>zhang</a:t>
            </a:r>
            <a:endParaRPr kumimoji="1" lang="en-US" altLang="zh-CN" sz="24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kumimoji="1" lang="en-US" altLang="zh-CN" sz="2400" dirty="0" err="1" smtClean="0">
                <a:latin typeface="Verdana" charset="0"/>
                <a:ea typeface="Verdana" charset="0"/>
                <a:cs typeface="Verdana" charset="0"/>
              </a:rPr>
              <a:t>Xingang</a:t>
            </a:r>
            <a:r>
              <a:rPr kumimoji="1" lang="en-US" altLang="zh-CN" sz="2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CN" sz="2400" dirty="0">
                <a:latin typeface="Verdana" charset="0"/>
                <a:ea typeface="Verdana" charset="0"/>
                <a:cs typeface="Verdana" charset="0"/>
              </a:rPr>
              <a:t>Shi, </a:t>
            </a:r>
            <a:r>
              <a:rPr kumimoji="1" lang="en-US" altLang="zh-CN" sz="2400" dirty="0" err="1">
                <a:latin typeface="Verdana" charset="0"/>
                <a:ea typeface="Verdana" charset="0"/>
                <a:cs typeface="Verdana" charset="0"/>
              </a:rPr>
              <a:t>Vaneet</a:t>
            </a:r>
            <a:r>
              <a:rPr kumimoji="1" lang="en-US" altLang="zh-CN" sz="24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kumimoji="1" lang="en-US" altLang="zh-CN" sz="2400" dirty="0" smtClean="0">
                <a:latin typeface="Verdana" charset="0"/>
                <a:ea typeface="Verdana" charset="0"/>
                <a:cs typeface="Verdana" charset="0"/>
              </a:rPr>
              <a:t>Aggarwal, </a:t>
            </a:r>
            <a:r>
              <a:rPr kumimoji="1" lang="en-US" altLang="zh-CN" sz="2400" dirty="0" err="1" smtClean="0">
                <a:latin typeface="Verdana" charset="0"/>
                <a:ea typeface="Verdana" charset="0"/>
                <a:cs typeface="Verdana" charset="0"/>
              </a:rPr>
              <a:t>LanTian</a:t>
            </a:r>
            <a:endParaRPr kumimoji="1" lang="zh-CN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820" y="813905"/>
            <a:ext cx="8700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534EFD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Yosemite: Efficient Scheduling of Weighted </a:t>
            </a:r>
            <a:r>
              <a:rPr lang="en-US" altLang="zh-CN" sz="4000" b="1" dirty="0" err="1">
                <a:solidFill>
                  <a:srgbClr val="534EFD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Coflows</a:t>
            </a:r>
            <a:r>
              <a:rPr lang="en-US" altLang="zh-CN" sz="4000" b="1" dirty="0">
                <a:solidFill>
                  <a:srgbClr val="534EFD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 in Data Centers </a:t>
            </a:r>
          </a:p>
        </p:txBody>
      </p:sp>
      <p:sp>
        <p:nvSpPr>
          <p:cNvPr id="6" name="矩形 5"/>
          <p:cNvSpPr/>
          <p:nvPr/>
        </p:nvSpPr>
        <p:spPr>
          <a:xfrm>
            <a:off x="1073564" y="4210141"/>
            <a:ext cx="7440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Verdana" charset="0"/>
                <a:ea typeface="Verdana" charset="0"/>
                <a:cs typeface="Verdana" charset="0"/>
              </a:rPr>
              <a:t>Tsinghua University,  AT&amp;T</a:t>
            </a:r>
            <a:r>
              <a:rPr lang="zh-CN" alt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dirty="0" smtClean="0">
                <a:latin typeface="Verdana" charset="0"/>
                <a:ea typeface="Verdana" charset="0"/>
                <a:cs typeface="Verdana" charset="0"/>
              </a:rPr>
              <a:t>Lab, George Washington University</a:t>
            </a:r>
            <a:endParaRPr lang="zh-CN" altLang="en-US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20" y="4813285"/>
            <a:ext cx="1261256" cy="1142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147" y="4945468"/>
            <a:ext cx="1047498" cy="1010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317" y="4854180"/>
            <a:ext cx="1133474" cy="11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6389"/>
      </p:ext>
    </p:extLst>
  </p:cSld>
  <p:clrMapOvr>
    <a:masterClrMapping/>
  </p:clrMapOvr>
  <p:transition advTm="1559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34EFD"/>
                </a:solidFill>
              </a:rPr>
              <a:t>Measurement</a:t>
            </a:r>
            <a:r>
              <a:rPr kumimoji="1" lang="zh-CN" altLang="en-US" dirty="0">
                <a:solidFill>
                  <a:srgbClr val="534EFD"/>
                </a:solidFill>
              </a:rPr>
              <a:t> </a:t>
            </a:r>
            <a:r>
              <a:rPr kumimoji="1" lang="en-US" altLang="zh-CN" dirty="0">
                <a:solidFill>
                  <a:srgbClr val="534EFD"/>
                </a:solidFill>
              </a:rPr>
              <a:t>in</a:t>
            </a:r>
            <a:r>
              <a:rPr kumimoji="1" lang="zh-CN" altLang="en-US" dirty="0">
                <a:solidFill>
                  <a:srgbClr val="534EFD"/>
                </a:solidFill>
              </a:rPr>
              <a:t> </a:t>
            </a:r>
            <a:r>
              <a:rPr kumimoji="1" lang="en-US" altLang="zh-CN" dirty="0">
                <a:solidFill>
                  <a:srgbClr val="534EFD"/>
                </a:solidFill>
              </a:rPr>
              <a:t>Datacenters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60975266"/>
              </p:ext>
            </p:extLst>
          </p:nvPr>
        </p:nvGraphicFramePr>
        <p:xfrm>
          <a:off x="750871" y="1381111"/>
          <a:ext cx="3879408" cy="24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51297278"/>
              </p:ext>
            </p:extLst>
          </p:nvPr>
        </p:nvGraphicFramePr>
        <p:xfrm>
          <a:off x="4822128" y="1381111"/>
          <a:ext cx="3879408" cy="24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34EFD"/>
                </a:solidFill>
              </a:rPr>
              <a:t>Methods</a:t>
            </a:r>
            <a:r>
              <a:rPr kumimoji="1" lang="zh-CN" altLang="en-US" dirty="0">
                <a:solidFill>
                  <a:srgbClr val="534EFD"/>
                </a:solidFill>
              </a:rPr>
              <a:t> </a:t>
            </a:r>
            <a:r>
              <a:rPr kumimoji="1" lang="en-US" altLang="zh-CN" dirty="0">
                <a:solidFill>
                  <a:srgbClr val="534EFD"/>
                </a:solidFill>
              </a:rPr>
              <a:t>Compare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12977" y="3837984"/>
            <a:ext cx="8100672" cy="1136779"/>
          </a:xfrm>
          <a:ln w="44450">
            <a:solidFill>
              <a:srgbClr val="B167D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Significant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coflows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worse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Lax</a:t>
            </a:r>
            <a:r>
              <a:rPr lang="zh-CN" altLang="en-US" dirty="0"/>
              <a:t> </a:t>
            </a:r>
            <a:r>
              <a:rPr lang="en-US" altLang="zh-CN" dirty="0" err="1"/>
              <a:t>coflows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 smtClean="0"/>
              <a:t>better</a:t>
            </a:r>
            <a:endParaRPr lang="zh-CN" altLang="en-US" dirty="0"/>
          </a:p>
          <a:p>
            <a:endParaRPr kumimoji="1" lang="zh-CN" altLang="en-US" dirty="0" smtClean="0"/>
          </a:p>
        </p:txBody>
      </p:sp>
      <p:sp>
        <p:nvSpPr>
          <p:cNvPr id="5" name="Rounded Rectangle 8"/>
          <p:cNvSpPr/>
          <p:nvPr/>
        </p:nvSpPr>
        <p:spPr>
          <a:xfrm>
            <a:off x="365621" y="5068699"/>
            <a:ext cx="8248028" cy="1066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 smtClean="0"/>
              <a:t>Schedule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weighted</a:t>
            </a:r>
            <a:r>
              <a:rPr lang="zh-CN" altLang="en-US" sz="4400" dirty="0" smtClean="0"/>
              <a:t> </a:t>
            </a:r>
            <a:r>
              <a:rPr lang="en-US" altLang="zh-CN" sz="4400" dirty="0" err="1" smtClean="0"/>
              <a:t>coflows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!!!</a:t>
            </a:r>
            <a:endParaRPr kumimoji="1" lang="zh-CN" altLang="en-US" sz="36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338299904"/>
              </p:ext>
            </p:extLst>
          </p:nvPr>
        </p:nvGraphicFramePr>
        <p:xfrm>
          <a:off x="4734241" y="1462754"/>
          <a:ext cx="3879408" cy="24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83631233"/>
              </p:ext>
            </p:extLst>
          </p:nvPr>
        </p:nvGraphicFramePr>
        <p:xfrm>
          <a:off x="665378" y="1462754"/>
          <a:ext cx="3879408" cy="24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p:transition advTm="52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Yosemite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15341973"/>
              </p:ext>
            </p:extLst>
          </p:nvPr>
        </p:nvGraphicFramePr>
        <p:xfrm>
          <a:off x="0" y="2806699"/>
          <a:ext cx="8848725" cy="346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 advTm="5579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914400" y="2133600"/>
            <a:ext cx="4193123" cy="3572220"/>
            <a:chOff x="2553762" y="2124177"/>
            <a:chExt cx="4193123" cy="3572220"/>
          </a:xfrm>
        </p:grpSpPr>
        <p:sp>
          <p:nvSpPr>
            <p:cNvPr id="6" name="Rectangle 5"/>
            <p:cNvSpPr/>
            <p:nvPr/>
          </p:nvSpPr>
          <p:spPr>
            <a:xfrm>
              <a:off x="2553762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6"/>
            <p:cNvCxnSpPr>
              <a:stCxn id="6" idx="0"/>
            </p:cNvCxnSpPr>
            <p:nvPr/>
          </p:nvCxnSpPr>
          <p:spPr>
            <a:xfrm flipV="1">
              <a:off x="2745324" y="4419600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241685" y="263651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41685" y="263651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241685" y="263651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927485" y="263651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613285" y="263651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13285" y="263651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5" idx="0"/>
            </p:cNvCxnSpPr>
            <p:nvPr/>
          </p:nvCxnSpPr>
          <p:spPr>
            <a:xfrm flipH="1" flipV="1">
              <a:off x="3927485" y="2636520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765685" y="2636520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5" idx="0"/>
            </p:cNvCxnSpPr>
            <p:nvPr/>
          </p:nvCxnSpPr>
          <p:spPr>
            <a:xfrm flipH="1" flipV="1">
              <a:off x="5603885" y="2636520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010962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68162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>
              <a:stCxn id="17" idx="0"/>
            </p:cNvCxnSpPr>
            <p:nvPr/>
          </p:nvCxnSpPr>
          <p:spPr>
            <a:xfrm flipH="1" flipV="1">
              <a:off x="3197750" y="4419600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0"/>
            </p:cNvCxnSpPr>
            <p:nvPr/>
          </p:nvCxnSpPr>
          <p:spPr>
            <a:xfrm flipH="1" flipV="1">
              <a:off x="3197750" y="4419600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003685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/>
                </a:rPr>
                <a:t>H4</a:t>
              </a:r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 flipV="1">
              <a:off x="4195247" y="4419600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460885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H5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18085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 smtClean="0">
                  <a:solidFill>
                    <a:schemeClr val="bg1"/>
                  </a:solidFill>
                  <a:latin typeface="Calibri"/>
                </a:rPr>
                <a:t>H6</a:t>
              </a:r>
              <a:endParaRPr lang="en-US" sz="1200" kern="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5" name="Straight Connector 24"/>
            <p:cNvCxnSpPr>
              <a:stCxn id="23" idx="0"/>
            </p:cNvCxnSpPr>
            <p:nvPr/>
          </p:nvCxnSpPr>
          <p:spPr>
            <a:xfrm flipH="1" flipV="1">
              <a:off x="4645550" y="4419600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0"/>
            </p:cNvCxnSpPr>
            <p:nvPr/>
          </p:nvCxnSpPr>
          <p:spPr>
            <a:xfrm flipH="1" flipV="1">
              <a:off x="4645550" y="4419600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622685" y="2124177"/>
              <a:ext cx="545969" cy="678181"/>
              <a:chOff x="1027560" y="1988818"/>
              <a:chExt cx="545969" cy="678181"/>
            </a:xfrm>
          </p:grpSpPr>
          <p:sp>
            <p:nvSpPr>
              <p:cNvPr id="28" name="Cube 27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7082" y="4333601"/>
              <a:ext cx="978209" cy="243008"/>
              <a:chOff x="5220661" y="3675707"/>
              <a:chExt cx="978209" cy="24300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4168476" y="4333601"/>
              <a:ext cx="978209" cy="243008"/>
              <a:chOff x="5220661" y="3675707"/>
              <a:chExt cx="978209" cy="24300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4486020" y="2128098"/>
              <a:ext cx="545969" cy="678181"/>
              <a:chOff x="1027560" y="1988818"/>
              <a:chExt cx="545969" cy="678181"/>
            </a:xfrm>
          </p:grpSpPr>
          <p:sp>
            <p:nvSpPr>
              <p:cNvPr id="77" name="Cube 76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9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5362716" y="2141219"/>
              <a:ext cx="545969" cy="678181"/>
              <a:chOff x="1027560" y="1988818"/>
              <a:chExt cx="545969" cy="678181"/>
            </a:xfrm>
          </p:grpSpPr>
          <p:sp>
            <p:nvSpPr>
              <p:cNvPr id="82" name="Cube 81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4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449362" y="5333999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H7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V="1">
              <a:off x="5640924" y="4419599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5906562" y="5333999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H8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63762" y="5333999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H9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88" idx="0"/>
            </p:cNvCxnSpPr>
            <p:nvPr/>
          </p:nvCxnSpPr>
          <p:spPr>
            <a:xfrm flipH="1" flipV="1">
              <a:off x="6093350" y="4419599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9" idx="0"/>
            </p:cNvCxnSpPr>
            <p:nvPr/>
          </p:nvCxnSpPr>
          <p:spPr>
            <a:xfrm flipH="1" flipV="1">
              <a:off x="6093350" y="4419599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5579365" y="4342092"/>
              <a:ext cx="978209" cy="243008"/>
              <a:chOff x="5220661" y="3675707"/>
              <a:chExt cx="978209" cy="24300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991" y="82901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34EFD"/>
                </a:solidFill>
              </a:rPr>
              <a:t>DC Fabric: Just a Giant Switch</a:t>
            </a:r>
            <a:endParaRPr lang="en-US" dirty="0">
              <a:solidFill>
                <a:srgbClr val="534EF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  <p:transition advClick="0" advTm="1315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353"/>
          <p:cNvGrpSpPr/>
          <p:nvPr/>
        </p:nvGrpSpPr>
        <p:grpSpPr>
          <a:xfrm>
            <a:off x="4636321" y="1826677"/>
            <a:ext cx="3059879" cy="4193123"/>
            <a:chOff x="4636321" y="1826677"/>
            <a:chExt cx="3059879" cy="4193123"/>
          </a:xfrm>
        </p:grpSpPr>
        <p:sp>
          <p:nvSpPr>
            <p:cNvPr id="116" name="Rectangle 115"/>
            <p:cNvSpPr/>
            <p:nvPr/>
          </p:nvSpPr>
          <p:spPr>
            <a:xfrm rot="16200000" flipH="1">
              <a:off x="7323440" y="183704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7" name="Straight Connector 116"/>
            <p:cNvCxnSpPr>
              <a:stCxn id="116" idx="0"/>
            </p:cNvCxnSpPr>
            <p:nvPr/>
          </p:nvCxnSpPr>
          <p:spPr>
            <a:xfrm rot="16200000" flipH="1" flipV="1">
              <a:off x="6650390" y="1787252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61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61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 rot="16200000" flipH="1">
              <a:off x="7323440" y="229424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 flipH="1">
              <a:off x="7323440" y="275144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9" name="Straight Connector 128"/>
            <p:cNvCxnSpPr>
              <a:stCxn id="127" idx="0"/>
            </p:cNvCxnSpPr>
            <p:nvPr/>
          </p:nvCxnSpPr>
          <p:spPr>
            <a:xfrm rot="16200000" flipV="1">
              <a:off x="6874216" y="2015852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8" idx="0"/>
            </p:cNvCxnSpPr>
            <p:nvPr/>
          </p:nvCxnSpPr>
          <p:spPr>
            <a:xfrm rot="16200000" flipV="1">
              <a:off x="6645616" y="2244452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rot="16200000" flipH="1">
              <a:off x="7323440" y="3286963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/>
                </a:rPr>
                <a:t>H4</a:t>
              </a:r>
            </a:p>
          </p:txBody>
        </p:sp>
        <p:cxnSp>
          <p:nvCxnSpPr>
            <p:cNvPr id="132" name="Straight Connector 131"/>
            <p:cNvCxnSpPr>
              <a:stCxn id="131" idx="0"/>
            </p:cNvCxnSpPr>
            <p:nvPr/>
          </p:nvCxnSpPr>
          <p:spPr>
            <a:xfrm rot="16200000" flipH="1" flipV="1">
              <a:off x="6651451" y="3236113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 rot="16200000" flipH="1">
              <a:off x="7323440" y="3744163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H5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 rot="16200000" flipH="1">
              <a:off x="7323440" y="4201363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 smtClean="0">
                  <a:solidFill>
                    <a:schemeClr val="bg1"/>
                  </a:solidFill>
                  <a:latin typeface="Calibri"/>
                </a:rPr>
                <a:t>H6</a:t>
              </a:r>
              <a:endParaRPr lang="en-US" sz="1200" kern="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135" name="Straight Connector 134"/>
            <p:cNvCxnSpPr>
              <a:stCxn id="133" idx="0"/>
            </p:cNvCxnSpPr>
            <p:nvPr/>
          </p:nvCxnSpPr>
          <p:spPr>
            <a:xfrm rot="16200000" flipV="1">
              <a:off x="6873154" y="3464713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4" idx="0"/>
            </p:cNvCxnSpPr>
            <p:nvPr/>
          </p:nvCxnSpPr>
          <p:spPr>
            <a:xfrm rot="16200000" flipV="1">
              <a:off x="6644554" y="3693313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Rectangle 141"/>
            <p:cNvSpPr/>
            <p:nvPr/>
          </p:nvSpPr>
          <p:spPr>
            <a:xfrm rot="16200000" flipH="1">
              <a:off x="7323439" y="473264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H7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/>
            <p:cNvCxnSpPr>
              <a:stCxn id="142" idx="0"/>
            </p:cNvCxnSpPr>
            <p:nvPr/>
          </p:nvCxnSpPr>
          <p:spPr>
            <a:xfrm rot="16200000" flipH="1" flipV="1">
              <a:off x="6650389" y="4682852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 rot="16200000" flipH="1">
              <a:off x="7323439" y="518984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H8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 rot="16200000" flipH="1">
              <a:off x="7323439" y="564704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H9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6" name="Straight Connector 145"/>
            <p:cNvCxnSpPr>
              <a:stCxn id="144" idx="0"/>
            </p:cNvCxnSpPr>
            <p:nvPr/>
          </p:nvCxnSpPr>
          <p:spPr>
            <a:xfrm rot="16200000" flipV="1">
              <a:off x="6874215" y="4911452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5" idx="0"/>
            </p:cNvCxnSpPr>
            <p:nvPr/>
          </p:nvCxnSpPr>
          <p:spPr>
            <a:xfrm rot="16200000" flipV="1">
              <a:off x="6645615" y="5140052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 rot="16200000" flipH="1">
              <a:off x="5974294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3" name="Group 352"/>
          <p:cNvGrpSpPr/>
          <p:nvPr/>
        </p:nvGrpSpPr>
        <p:grpSpPr>
          <a:xfrm>
            <a:off x="1246983" y="1826677"/>
            <a:ext cx="3059877" cy="4193123"/>
            <a:chOff x="1399382" y="1978991"/>
            <a:chExt cx="3059877" cy="4193123"/>
          </a:xfrm>
        </p:grpSpPr>
        <p:grpSp>
          <p:nvGrpSpPr>
            <p:cNvPr id="256" name="Group 255"/>
            <p:cNvGrpSpPr/>
            <p:nvPr/>
          </p:nvGrpSpPr>
          <p:grpSpPr>
            <a:xfrm>
              <a:off x="2599978" y="2666914"/>
              <a:ext cx="1859281" cy="2871458"/>
              <a:chOff x="2447578" y="2514514"/>
              <a:chExt cx="1859281" cy="2871458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302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302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/>
            <p:cNvGrpSpPr/>
            <p:nvPr/>
          </p:nvGrpSpPr>
          <p:grpSpPr>
            <a:xfrm>
              <a:off x="1399382" y="1978991"/>
              <a:ext cx="362398" cy="4193123"/>
              <a:chOff x="1246982" y="1826591"/>
              <a:chExt cx="362398" cy="4193123"/>
            </a:xfrm>
          </p:grpSpPr>
          <p:sp>
            <p:nvSpPr>
              <p:cNvPr id="267" name="Rectangle 266"/>
              <p:cNvSpPr/>
              <p:nvPr/>
            </p:nvSpPr>
            <p:spPr>
              <a:xfrm rot="5400000">
                <a:off x="1236619" y="1836954"/>
                <a:ext cx="383123" cy="36239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shade val="51000"/>
                      <a:satMod val="130000"/>
                    </a:srgbClr>
                  </a:gs>
                  <a:gs pos="80000">
                    <a:srgbClr val="C0504D">
                      <a:shade val="93000"/>
                      <a:satMod val="130000"/>
                    </a:srgbClr>
                  </a:gs>
                  <a:gs pos="100000">
                    <a:srgbClr val="C0504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H1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 rot="5400000">
                <a:off x="1236619" y="2294154"/>
                <a:ext cx="383123" cy="36239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shade val="51000"/>
                      <a:satMod val="130000"/>
                    </a:srgbClr>
                  </a:gs>
                  <a:gs pos="80000">
                    <a:srgbClr val="C0504D">
                      <a:shade val="93000"/>
                      <a:satMod val="130000"/>
                    </a:srgbClr>
                  </a:gs>
                  <a:gs pos="100000">
                    <a:srgbClr val="C0504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H2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 rot="5400000">
                <a:off x="1236619" y="2751354"/>
                <a:ext cx="383123" cy="362397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H3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 rot="5400000">
                <a:off x="1236619" y="3286877"/>
                <a:ext cx="383123" cy="36239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shade val="51000"/>
                      <a:satMod val="130000"/>
                    </a:srgbClr>
                  </a:gs>
                  <a:gs pos="80000">
                    <a:srgbClr val="C0504D">
                      <a:shade val="93000"/>
                      <a:satMod val="130000"/>
                    </a:srgbClr>
                  </a:gs>
                  <a:gs pos="100000">
                    <a:srgbClr val="C0504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algn="ctr" defTabSz="914400"/>
                <a:r>
                  <a:rPr lang="en-US" sz="1200" kern="0" dirty="0">
                    <a:solidFill>
                      <a:schemeClr val="bg1"/>
                    </a:solidFill>
                    <a:latin typeface="Calibri"/>
                  </a:rPr>
                  <a:t>H4</a:t>
                </a:r>
              </a:p>
            </p:txBody>
          </p:sp>
          <p:sp>
            <p:nvSpPr>
              <p:cNvPr id="271" name="Rectangle 270"/>
              <p:cNvSpPr/>
              <p:nvPr/>
            </p:nvSpPr>
            <p:spPr>
              <a:xfrm rot="5400000">
                <a:off x="1236619" y="3744077"/>
                <a:ext cx="383123" cy="362397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H5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 rot="5400000">
                <a:off x="1236619" y="4201277"/>
                <a:ext cx="383123" cy="362397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sz="1200" kern="0" dirty="0" smtClean="0">
                    <a:solidFill>
                      <a:schemeClr val="bg1"/>
                    </a:solidFill>
                    <a:latin typeface="Calibri"/>
                  </a:rPr>
                  <a:t>H6</a:t>
                </a:r>
                <a:endParaRPr lang="en-US" sz="1200" kern="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 rot="5400000">
                <a:off x="1236620" y="4732554"/>
                <a:ext cx="383123" cy="36239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shade val="51000"/>
                      <a:satMod val="130000"/>
                    </a:srgbClr>
                  </a:gs>
                  <a:gs pos="80000">
                    <a:srgbClr val="C0504D">
                      <a:shade val="93000"/>
                      <a:satMod val="130000"/>
                    </a:srgbClr>
                  </a:gs>
                  <a:gs pos="100000">
                    <a:srgbClr val="C0504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H7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 rot="5400000">
                <a:off x="1236620" y="5189754"/>
                <a:ext cx="383123" cy="36239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shade val="51000"/>
                      <a:satMod val="130000"/>
                    </a:srgbClr>
                  </a:gs>
                  <a:gs pos="80000">
                    <a:srgbClr val="C0504D">
                      <a:shade val="93000"/>
                      <a:satMod val="130000"/>
                    </a:srgbClr>
                  </a:gs>
                  <a:gs pos="100000">
                    <a:srgbClr val="C0504D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H8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 rot="5400000">
                <a:off x="1236620" y="5646954"/>
                <a:ext cx="383123" cy="362397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noProof="0" dirty="0" smtClean="0">
                    <a:solidFill>
                      <a:schemeClr val="bg1"/>
                    </a:solidFill>
                    <a:latin typeface="Calibri"/>
                  </a:rPr>
                  <a:t>H9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1761779" y="2170553"/>
              <a:ext cx="914401" cy="3810000"/>
              <a:chOff x="1609379" y="2018153"/>
              <a:chExt cx="914401" cy="3810000"/>
            </a:xfrm>
          </p:grpSpPr>
          <p:cxnSp>
            <p:nvCxnSpPr>
              <p:cNvPr id="277" name="Straight Connector 276"/>
              <p:cNvCxnSpPr>
                <a:stCxn id="267" idx="0"/>
              </p:cNvCxnSpPr>
              <p:nvPr/>
            </p:nvCxnSpPr>
            <p:spPr>
              <a:xfrm rot="5400000" flipV="1">
                <a:off x="1840366" y="1787166"/>
                <a:ext cx="452426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>
                <a:stCxn id="268" idx="0"/>
              </p:cNvCxnSpPr>
              <p:nvPr/>
            </p:nvCxnSpPr>
            <p:spPr>
              <a:xfrm rot="5400000" flipH="1" flipV="1">
                <a:off x="2064192" y="2015766"/>
                <a:ext cx="4774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>
                <a:stCxn id="269" idx="0"/>
              </p:cNvCxnSpPr>
              <p:nvPr/>
            </p:nvCxnSpPr>
            <p:spPr>
              <a:xfrm rot="5400000" flipH="1" flipV="1">
                <a:off x="1835592" y="2244366"/>
                <a:ext cx="461974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>
                <a:stCxn id="270" idx="0"/>
              </p:cNvCxnSpPr>
              <p:nvPr/>
            </p:nvCxnSpPr>
            <p:spPr>
              <a:xfrm rot="5400000" flipV="1">
                <a:off x="1841427" y="3236027"/>
                <a:ext cx="450303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>
                <a:stCxn id="271" idx="0"/>
              </p:cNvCxnSpPr>
              <p:nvPr/>
            </p:nvCxnSpPr>
            <p:spPr>
              <a:xfrm rot="5400000" flipH="1" flipV="1">
                <a:off x="2063130" y="3464627"/>
                <a:ext cx="6897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72" idx="0"/>
              </p:cNvCxnSpPr>
              <p:nvPr/>
            </p:nvCxnSpPr>
            <p:spPr>
              <a:xfrm rot="5400000" flipH="1" flipV="1">
                <a:off x="1834530" y="3693227"/>
                <a:ext cx="464097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>
                <a:stCxn id="273" idx="0"/>
              </p:cNvCxnSpPr>
              <p:nvPr/>
            </p:nvCxnSpPr>
            <p:spPr>
              <a:xfrm rot="5400000" flipV="1">
                <a:off x="1840367" y="4682766"/>
                <a:ext cx="452426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>
                <a:stCxn id="274" idx="0"/>
              </p:cNvCxnSpPr>
              <p:nvPr/>
            </p:nvCxnSpPr>
            <p:spPr>
              <a:xfrm rot="5400000" flipH="1" flipV="1">
                <a:off x="2064193" y="4911366"/>
                <a:ext cx="4774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>
                <a:stCxn id="275" idx="0"/>
              </p:cNvCxnSpPr>
              <p:nvPr/>
            </p:nvCxnSpPr>
            <p:spPr>
              <a:xfrm rot="5400000" flipH="1" flipV="1">
                <a:off x="1835593" y="5139966"/>
                <a:ext cx="461974" cy="91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2510679" y="2172310"/>
              <a:ext cx="251499" cy="3810492"/>
              <a:chOff x="2358279" y="2019910"/>
              <a:chExt cx="251499" cy="3810492"/>
            </a:xfrm>
          </p:grpSpPr>
          <p:grpSp>
            <p:nvGrpSpPr>
              <p:cNvPr id="287" name="Group 286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8" name="Group 287"/>
              <p:cNvGrpSpPr/>
              <p:nvPr/>
            </p:nvGrpSpPr>
            <p:grpSpPr>
              <a:xfrm rot="5400000">
                <a:off x="1999169" y="3808905"/>
                <a:ext cx="978209" cy="243008"/>
                <a:chOff x="5220661" y="3675707"/>
                <a:chExt cx="978209" cy="243008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9" name="Group 288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55" name="Group 254"/>
          <p:cNvGrpSpPr/>
          <p:nvPr/>
        </p:nvGrpSpPr>
        <p:grpSpPr>
          <a:xfrm>
            <a:off x="2447578" y="2514514"/>
            <a:ext cx="1859281" cy="2871458"/>
            <a:chOff x="2447578" y="2514514"/>
            <a:chExt cx="1859281" cy="2871458"/>
          </a:xfrm>
        </p:grpSpPr>
        <p:cxnSp>
          <p:nvCxnSpPr>
            <p:cNvPr id="9" name="Straight Arrow Connector 8"/>
            <p:cNvCxnSpPr/>
            <p:nvPr/>
          </p:nvCxnSpPr>
          <p:spPr>
            <a:xfrm rot="5400000" flipV="1">
              <a:off x="3034319" y="1927773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V="1">
              <a:off x="2615219" y="2346873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196119" y="2765973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3034319" y="2613573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3301019" y="3032673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881919" y="3451773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2" idx="0"/>
            </p:cNvCxnSpPr>
            <p:nvPr/>
          </p:nvCxnSpPr>
          <p:spPr>
            <a:xfrm rot="5400000" flipH="1" flipV="1">
              <a:off x="2296245" y="3375358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2730927" y="3795021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2" idx="0"/>
            </p:cNvCxnSpPr>
            <p:nvPr/>
          </p:nvCxnSpPr>
          <p:spPr>
            <a:xfrm rot="5400000" flipH="1" flipV="1">
              <a:off x="3134445" y="4213558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1237802" y="1826591"/>
            <a:ext cx="362398" cy="4193123"/>
            <a:chOff x="1246982" y="1826591"/>
            <a:chExt cx="362398" cy="4193123"/>
          </a:xfrm>
        </p:grpSpPr>
        <p:sp>
          <p:nvSpPr>
            <p:cNvPr id="7" name="Rectangle 6"/>
            <p:cNvSpPr/>
            <p:nvPr/>
          </p:nvSpPr>
          <p:spPr>
            <a:xfrm rot="5400000">
              <a:off x="1236619" y="1836954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1236619" y="2294154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1236619" y="2751354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236619" y="3286877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/>
                </a:rPr>
                <a:t>H4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1236619" y="3744077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H5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236619" y="4201277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 smtClean="0">
                  <a:solidFill>
                    <a:schemeClr val="bg1"/>
                  </a:solidFill>
                  <a:latin typeface="Calibri"/>
                </a:rPr>
                <a:t>H6</a:t>
              </a:r>
              <a:endParaRPr lang="en-US" sz="1200" kern="0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1236620" y="4732554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H7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1236620" y="5189754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H8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1236620" y="5646954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noProof="0" dirty="0" smtClean="0">
                  <a:solidFill>
                    <a:schemeClr val="bg1"/>
                  </a:solidFill>
                  <a:latin typeface="Calibri"/>
                </a:rPr>
                <a:t>H9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600199" y="2018153"/>
            <a:ext cx="914401" cy="3810000"/>
            <a:chOff x="1600199" y="2018153"/>
            <a:chExt cx="914401" cy="3810000"/>
          </a:xfrm>
        </p:grpSpPr>
        <p:cxnSp>
          <p:nvCxnSpPr>
            <p:cNvPr id="8" name="Straight Connector 7"/>
            <p:cNvCxnSpPr>
              <a:stCxn id="7" idx="0"/>
            </p:cNvCxnSpPr>
            <p:nvPr/>
          </p:nvCxnSpPr>
          <p:spPr>
            <a:xfrm rot="5400000" flipV="1">
              <a:off x="183118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0"/>
            </p:cNvCxnSpPr>
            <p:nvPr/>
          </p:nvCxnSpPr>
          <p:spPr>
            <a:xfrm rot="5400000" flipH="1" flipV="1">
              <a:off x="205501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0"/>
            </p:cNvCxnSpPr>
            <p:nvPr/>
          </p:nvCxnSpPr>
          <p:spPr>
            <a:xfrm rot="5400000" flipH="1" flipV="1">
              <a:off x="182641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rot="5400000" flipV="1">
              <a:off x="183224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0"/>
            </p:cNvCxnSpPr>
            <p:nvPr/>
          </p:nvCxnSpPr>
          <p:spPr>
            <a:xfrm rot="5400000" flipH="1" flipV="1">
              <a:off x="205395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0"/>
            </p:cNvCxnSpPr>
            <p:nvPr/>
          </p:nvCxnSpPr>
          <p:spPr>
            <a:xfrm rot="5400000" flipH="1" flipV="1">
              <a:off x="182535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3" idx="0"/>
            </p:cNvCxnSpPr>
            <p:nvPr/>
          </p:nvCxnSpPr>
          <p:spPr>
            <a:xfrm rot="5400000" flipV="1">
              <a:off x="183118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0"/>
            </p:cNvCxnSpPr>
            <p:nvPr/>
          </p:nvCxnSpPr>
          <p:spPr>
            <a:xfrm rot="5400000" flipH="1" flipV="1">
              <a:off x="205501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rot="5400000" flipH="1" flipV="1">
              <a:off x="182641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2358279" y="2019910"/>
            <a:ext cx="251499" cy="3810492"/>
            <a:chOff x="2358279" y="2019910"/>
            <a:chExt cx="251499" cy="3810492"/>
          </a:xfrm>
        </p:grpSpPr>
        <p:grpSp>
          <p:nvGrpSpPr>
            <p:cNvPr id="29" name="Group 28"/>
            <p:cNvGrpSpPr/>
            <p:nvPr/>
          </p:nvGrpSpPr>
          <p:grpSpPr>
            <a:xfrm rot="5400000">
              <a:off x="1999169" y="2387511"/>
              <a:ext cx="978209" cy="243008"/>
              <a:chOff x="5220661" y="3675707"/>
              <a:chExt cx="978209" cy="24300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/>
            <p:cNvGrpSpPr/>
            <p:nvPr/>
          </p:nvGrpSpPr>
          <p:grpSpPr>
            <a:xfrm rot="5400000">
              <a:off x="1999169" y="3808905"/>
              <a:ext cx="978209" cy="243008"/>
              <a:chOff x="5220661" y="3675707"/>
              <a:chExt cx="978209" cy="24300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38"/>
            <p:cNvGrpSpPr/>
            <p:nvPr/>
          </p:nvGrpSpPr>
          <p:grpSpPr>
            <a:xfrm rot="5400000">
              <a:off x="1990678" y="5219794"/>
              <a:ext cx="978209" cy="243008"/>
              <a:chOff x="5220661" y="3675707"/>
              <a:chExt cx="978209" cy="24300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/>
          <p:cNvGrpSpPr/>
          <p:nvPr/>
        </p:nvGrpSpPr>
        <p:grpSpPr>
          <a:xfrm rot="5400000">
            <a:off x="4207127" y="2829408"/>
            <a:ext cx="545969" cy="678181"/>
            <a:chOff x="1027560" y="1988818"/>
            <a:chExt cx="545969" cy="678181"/>
          </a:xfrm>
        </p:grpSpPr>
        <p:sp>
          <p:nvSpPr>
            <p:cNvPr id="111" name="Cube 110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4203206" y="3692743"/>
            <a:ext cx="545969" cy="678181"/>
            <a:chOff x="1027560" y="1988818"/>
            <a:chExt cx="545969" cy="678181"/>
          </a:xfrm>
        </p:grpSpPr>
        <p:sp>
          <p:nvSpPr>
            <p:cNvPr id="65" name="Cube 6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4190085" y="4569439"/>
            <a:ext cx="545969" cy="678181"/>
            <a:chOff x="1027560" y="1988818"/>
            <a:chExt cx="545969" cy="678181"/>
          </a:xfrm>
        </p:grpSpPr>
        <p:sp>
          <p:nvSpPr>
            <p:cNvPr id="61" name="Cube 60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04800" y="5725180"/>
            <a:ext cx="8382000" cy="523220"/>
            <a:chOff x="228600" y="1828800"/>
            <a:chExt cx="8382000" cy="523220"/>
          </a:xfrm>
        </p:grpSpPr>
        <p:sp>
          <p:nvSpPr>
            <p:cNvPr id="357" name="TextBox 356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55" name="Title 1"/>
          <p:cNvSpPr>
            <a:spLocks noGrp="1"/>
          </p:cNvSpPr>
          <p:nvPr>
            <p:ph type="title"/>
          </p:nvPr>
        </p:nvSpPr>
        <p:spPr>
          <a:xfrm>
            <a:off x="115644" y="-2073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34EFD"/>
                </a:solidFill>
              </a:rPr>
              <a:t>DC Fabric: Just a Giant Switch</a:t>
            </a:r>
            <a:endParaRPr lang="en-US" dirty="0">
              <a:solidFill>
                <a:srgbClr val="534EF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  <p:transition advTm="353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66875 0.005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37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7856E-6 L 0.43663 0.0055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8006E-6 L 0.51563 0.0057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1" y="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4508E-6 L 0.23906 0.0018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>
            <a:spLocks noGrp="1"/>
          </p:cNvSpPr>
          <p:nvPr>
            <p:ph type="title"/>
          </p:nvPr>
        </p:nvSpPr>
        <p:spPr>
          <a:xfrm>
            <a:off x="0" y="6702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534EFD"/>
                </a:solidFill>
              </a:rPr>
              <a:t>DC Fabric: Just a Giant Switch</a:t>
            </a:r>
            <a:endParaRPr lang="en-US" dirty="0">
              <a:solidFill>
                <a:srgbClr val="534EFD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 rot="16200000" flipH="1">
            <a:off x="7323440" y="18370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0" name="Straight Connector 359"/>
          <p:cNvCxnSpPr>
            <a:stCxn id="359" idx="0"/>
          </p:cNvCxnSpPr>
          <p:nvPr/>
        </p:nvCxnSpPr>
        <p:spPr>
          <a:xfrm rot="16200000" flipH="1" flipV="1">
            <a:off x="6650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 rot="16200000" flipH="1">
            <a:off x="7323440" y="22942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2" name="Rectangle 361"/>
          <p:cNvSpPr/>
          <p:nvPr/>
        </p:nvSpPr>
        <p:spPr>
          <a:xfrm rot="16200000" flipH="1">
            <a:off x="7323440" y="27514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3" name="Straight Connector 362"/>
          <p:cNvCxnSpPr>
            <a:stCxn id="361" idx="0"/>
          </p:cNvCxnSpPr>
          <p:nvPr/>
        </p:nvCxnSpPr>
        <p:spPr>
          <a:xfrm rot="16200000" flipV="1">
            <a:off x="6874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62" idx="0"/>
          </p:cNvCxnSpPr>
          <p:nvPr/>
        </p:nvCxnSpPr>
        <p:spPr>
          <a:xfrm rot="16200000" flipV="1">
            <a:off x="6645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 rot="16200000" flipH="1">
            <a:off x="7323440" y="3286963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366" name="Straight Connector 365"/>
          <p:cNvCxnSpPr>
            <a:stCxn id="365" idx="0"/>
          </p:cNvCxnSpPr>
          <p:nvPr/>
        </p:nvCxnSpPr>
        <p:spPr>
          <a:xfrm rot="16200000" flipH="1" flipV="1">
            <a:off x="6651451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 rot="16200000" flipH="1">
            <a:off x="7323440" y="37441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" name="Rectangle 367"/>
          <p:cNvSpPr/>
          <p:nvPr/>
        </p:nvSpPr>
        <p:spPr>
          <a:xfrm rot="16200000" flipH="1">
            <a:off x="7323440" y="42013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69" name="Straight Connector 368"/>
          <p:cNvCxnSpPr>
            <a:stCxn id="367" idx="0"/>
          </p:cNvCxnSpPr>
          <p:nvPr/>
        </p:nvCxnSpPr>
        <p:spPr>
          <a:xfrm rot="16200000" flipV="1">
            <a:off x="6873154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368" idx="0"/>
          </p:cNvCxnSpPr>
          <p:nvPr/>
        </p:nvCxnSpPr>
        <p:spPr>
          <a:xfrm rot="16200000" flipV="1">
            <a:off x="6644554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 rot="16200000" flipH="1">
            <a:off x="7323439" y="47326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H7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2" name="Straight Connector 371"/>
          <p:cNvCxnSpPr>
            <a:stCxn id="371" idx="0"/>
          </p:cNvCxnSpPr>
          <p:nvPr/>
        </p:nvCxnSpPr>
        <p:spPr>
          <a:xfrm rot="16200000" flipH="1" flipV="1">
            <a:off x="6650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 rot="16200000" flipH="1">
            <a:off x="7323439" y="51898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4" name="Rectangle 373"/>
          <p:cNvSpPr/>
          <p:nvPr/>
        </p:nvSpPr>
        <p:spPr>
          <a:xfrm rot="16200000" flipH="1">
            <a:off x="7323439" y="56470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H9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5" name="Straight Connector 374"/>
          <p:cNvCxnSpPr>
            <a:stCxn id="373" idx="0"/>
          </p:cNvCxnSpPr>
          <p:nvPr/>
        </p:nvCxnSpPr>
        <p:spPr>
          <a:xfrm rot="16200000" flipV="1">
            <a:off x="6874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74" idx="0"/>
          </p:cNvCxnSpPr>
          <p:nvPr/>
        </p:nvCxnSpPr>
        <p:spPr>
          <a:xfrm rot="16200000" flipV="1">
            <a:off x="6645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 rot="5400000">
            <a:off x="1236620" y="18370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" name="Rectangle 377"/>
          <p:cNvSpPr/>
          <p:nvPr/>
        </p:nvSpPr>
        <p:spPr>
          <a:xfrm rot="5400000">
            <a:off x="1236620" y="22942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" name="Rectangle 378"/>
          <p:cNvSpPr/>
          <p:nvPr/>
        </p:nvSpPr>
        <p:spPr>
          <a:xfrm rot="5400000">
            <a:off x="1236620" y="27514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0" name="Rectangle 379"/>
          <p:cNvSpPr/>
          <p:nvPr/>
        </p:nvSpPr>
        <p:spPr>
          <a:xfrm rot="5400000">
            <a:off x="1236620" y="3286963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381" name="Rectangle 380"/>
          <p:cNvSpPr/>
          <p:nvPr/>
        </p:nvSpPr>
        <p:spPr>
          <a:xfrm rot="5400000">
            <a:off x="1236620" y="37441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1236620" y="42013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3" name="Rectangle 382"/>
          <p:cNvSpPr/>
          <p:nvPr/>
        </p:nvSpPr>
        <p:spPr>
          <a:xfrm rot="5400000">
            <a:off x="1236621" y="47326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H7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4" name="Rectangle 383"/>
          <p:cNvSpPr/>
          <p:nvPr/>
        </p:nvSpPr>
        <p:spPr>
          <a:xfrm rot="5400000">
            <a:off x="1236621" y="51898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5" name="Rectangle 384"/>
          <p:cNvSpPr/>
          <p:nvPr/>
        </p:nvSpPr>
        <p:spPr>
          <a:xfrm rot="5400000">
            <a:off x="1236621" y="56470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H9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1609380" y="2018239"/>
            <a:ext cx="914401" cy="3810000"/>
            <a:chOff x="1609379" y="2018153"/>
            <a:chExt cx="914401" cy="3810000"/>
          </a:xfrm>
        </p:grpSpPr>
        <p:cxnSp>
          <p:nvCxnSpPr>
            <p:cNvPr id="387" name="Straight Connector 386"/>
            <p:cNvCxnSpPr>
              <a:stCxn id="37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7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7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8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8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8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8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8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8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2358280" y="2019996"/>
            <a:ext cx="4218132" cy="3810492"/>
            <a:chOff x="2358280" y="2019996"/>
            <a:chExt cx="4218132" cy="3810492"/>
          </a:xfrm>
        </p:grpSpPr>
        <p:cxnSp>
          <p:nvCxnSpPr>
            <p:cNvPr id="397" name="Straight Arrow Connector 396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438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438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7" name="Straight Arrow Connector 446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47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9" name="Group 468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549" name="Straight Arrow Connector 548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Arrow Connector 549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Arrow Connector 553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/>
              <p:cNvCxnSpPr>
                <a:stCxn id="498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/>
              <p:cNvCxnSpPr>
                <a:stCxn id="498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483" name="Group 482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4" name="Group 483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5" name="Group 484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486" name="Rectangle 485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71" name="Cube 47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Cube 47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Cube 478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8" name="Rectangle 557"/>
          <p:cNvSpPr/>
          <p:nvPr/>
        </p:nvSpPr>
        <p:spPr>
          <a:xfrm>
            <a:off x="2350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59" name="Rectangle 23"/>
          <p:cNvSpPr>
            <a:spLocks noChangeArrowheads="1"/>
          </p:cNvSpPr>
          <p:nvPr/>
        </p:nvSpPr>
        <p:spPr bwMode="auto">
          <a:xfrm>
            <a:off x="2298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60" name="Group 32"/>
          <p:cNvGrpSpPr/>
          <p:nvPr/>
        </p:nvGrpSpPr>
        <p:grpSpPr>
          <a:xfrm>
            <a:off x="2624792" y="2649400"/>
            <a:ext cx="3604331" cy="2504835"/>
            <a:chOff x="1040728" y="3511051"/>
            <a:chExt cx="2777155" cy="1642242"/>
          </a:xfrm>
          <a:effectLst/>
        </p:grpSpPr>
        <p:sp>
          <p:nvSpPr>
            <p:cNvPr id="561" name="Freeform 560"/>
            <p:cNvSpPr/>
            <p:nvPr/>
          </p:nvSpPr>
          <p:spPr>
            <a:xfrm>
              <a:off x="1040728" y="3511051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2" name="Freeform 561"/>
            <p:cNvSpPr/>
            <p:nvPr/>
          </p:nvSpPr>
          <p:spPr>
            <a:xfrm flipH="1" flipV="1">
              <a:off x="2411547" y="4311599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3" name="Freeform 562"/>
            <p:cNvSpPr/>
            <p:nvPr/>
          </p:nvSpPr>
          <p:spPr>
            <a:xfrm flipH="1">
              <a:off x="2433736" y="3534367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4" name="Freeform 563"/>
            <p:cNvSpPr/>
            <p:nvPr/>
          </p:nvSpPr>
          <p:spPr>
            <a:xfrm flipV="1">
              <a:off x="1062916" y="4334915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65" name="Rectangle 564"/>
          <p:cNvSpPr/>
          <p:nvPr/>
        </p:nvSpPr>
        <p:spPr>
          <a:xfrm>
            <a:off x="1246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1246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567" name="Group 566"/>
          <p:cNvGrpSpPr/>
          <p:nvPr/>
        </p:nvGrpSpPr>
        <p:grpSpPr>
          <a:xfrm>
            <a:off x="306129" y="2323301"/>
            <a:ext cx="821958" cy="1281913"/>
            <a:chOff x="306129" y="2323301"/>
            <a:chExt cx="821958" cy="1281913"/>
          </a:xfrm>
        </p:grpSpPr>
        <p:grpSp>
          <p:nvGrpSpPr>
            <p:cNvPr id="568" name="Group 567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58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1611517" y="2027976"/>
            <a:ext cx="5721790" cy="3355235"/>
            <a:chOff x="1611517" y="2027976"/>
            <a:chExt cx="5721790" cy="3355235"/>
          </a:xfrm>
        </p:grpSpPr>
        <p:sp>
          <p:nvSpPr>
            <p:cNvPr id="595" name="Freeform 594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Freeform 596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8" name="Group 597"/>
          <p:cNvGrpSpPr/>
          <p:nvPr/>
        </p:nvGrpSpPr>
        <p:grpSpPr>
          <a:xfrm>
            <a:off x="295783" y="4280687"/>
            <a:ext cx="821958" cy="1281913"/>
            <a:chOff x="295783" y="4280687"/>
            <a:chExt cx="821958" cy="1281913"/>
          </a:xfrm>
        </p:grpSpPr>
        <p:grpSp>
          <p:nvGrpSpPr>
            <p:cNvPr id="599" name="Group 598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608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09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0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1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2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3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4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5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6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7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8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00" name="Rectangle 599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19" name="Rectangle 618"/>
          <p:cNvSpPr/>
          <p:nvPr/>
        </p:nvSpPr>
        <p:spPr>
          <a:xfrm>
            <a:off x="1237931" y="5168586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1236422" y="4644428"/>
            <a:ext cx="373586" cy="506994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621" name="Group 620"/>
          <p:cNvGrpSpPr/>
          <p:nvPr/>
        </p:nvGrpSpPr>
        <p:grpSpPr>
          <a:xfrm>
            <a:off x="1631051" y="2108020"/>
            <a:ext cx="5696980" cy="3576992"/>
            <a:chOff x="1631051" y="2108020"/>
            <a:chExt cx="5696980" cy="3576992"/>
          </a:xfrm>
        </p:grpSpPr>
        <p:sp>
          <p:nvSpPr>
            <p:cNvPr id="622" name="Freeform 621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Freeform 622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304800" y="5725180"/>
            <a:ext cx="8382000" cy="523220"/>
            <a:chOff x="228600" y="1828800"/>
            <a:chExt cx="8382000" cy="523220"/>
          </a:xfrm>
        </p:grpSpPr>
        <p:sp>
          <p:nvSpPr>
            <p:cNvPr id="625" name="TextBox 624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ransition advTm="2671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 animBg="1"/>
      <p:bldP spid="565" grpId="0" animBg="1"/>
      <p:bldP spid="566" grpId="0" animBg="1"/>
      <p:bldP spid="619" grpId="0" animBg="1"/>
      <p:bldP spid="620" grpId="0" animBg="1"/>
      <p:bldP spid="6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 rot="16200000" flipH="1">
            <a:off x="7323440" y="18370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7" name="Straight Connector 116"/>
          <p:cNvCxnSpPr>
            <a:stCxn id="116" idx="0"/>
          </p:cNvCxnSpPr>
          <p:nvPr/>
        </p:nvCxnSpPr>
        <p:spPr>
          <a:xfrm rot="16200000" flipH="1" flipV="1">
            <a:off x="6650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16200000" flipH="1">
            <a:off x="7323440" y="22942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7"/>
          <p:cNvSpPr/>
          <p:nvPr/>
        </p:nvSpPr>
        <p:spPr>
          <a:xfrm rot="16200000" flipH="1">
            <a:off x="7323440" y="27514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/>
          <p:cNvCxnSpPr>
            <a:stCxn id="127" idx="0"/>
          </p:cNvCxnSpPr>
          <p:nvPr/>
        </p:nvCxnSpPr>
        <p:spPr>
          <a:xfrm rot="16200000" flipV="1">
            <a:off x="6874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8" idx="0"/>
          </p:cNvCxnSpPr>
          <p:nvPr/>
        </p:nvCxnSpPr>
        <p:spPr>
          <a:xfrm rot="16200000" flipV="1">
            <a:off x="6645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 flipH="1">
            <a:off x="7323440" y="3286963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132" name="Straight Connector 131"/>
          <p:cNvCxnSpPr>
            <a:stCxn id="131" idx="0"/>
          </p:cNvCxnSpPr>
          <p:nvPr/>
        </p:nvCxnSpPr>
        <p:spPr>
          <a:xfrm rot="16200000" flipH="1" flipV="1">
            <a:off x="6651451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6200000" flipH="1">
            <a:off x="7323440" y="37441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 rot="16200000" flipH="1">
            <a:off x="7323440" y="42013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135" name="Straight Connector 134"/>
          <p:cNvCxnSpPr>
            <a:stCxn id="133" idx="0"/>
          </p:cNvCxnSpPr>
          <p:nvPr/>
        </p:nvCxnSpPr>
        <p:spPr>
          <a:xfrm rot="16200000" flipV="1">
            <a:off x="6873154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0"/>
          </p:cNvCxnSpPr>
          <p:nvPr/>
        </p:nvCxnSpPr>
        <p:spPr>
          <a:xfrm rot="16200000" flipV="1">
            <a:off x="6644554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16200000" flipH="1">
            <a:off x="7323439" y="47326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H7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rot="16200000" flipH="1" flipV="1">
            <a:off x="6650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 flipH="1">
            <a:off x="7323439" y="51898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144"/>
          <p:cNvSpPr/>
          <p:nvPr/>
        </p:nvSpPr>
        <p:spPr>
          <a:xfrm rot="16200000" flipH="1">
            <a:off x="7323439" y="56470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H9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6" name="Straight Connector 145"/>
          <p:cNvCxnSpPr>
            <a:stCxn id="144" idx="0"/>
          </p:cNvCxnSpPr>
          <p:nvPr/>
        </p:nvCxnSpPr>
        <p:spPr>
          <a:xfrm rot="16200000" flipV="1">
            <a:off x="6874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0"/>
          </p:cNvCxnSpPr>
          <p:nvPr/>
        </p:nvCxnSpPr>
        <p:spPr>
          <a:xfrm rot="16200000" flipV="1">
            <a:off x="6645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 rot="5400000">
            <a:off x="1236620" y="18370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8" name="Rectangle 267"/>
          <p:cNvSpPr/>
          <p:nvPr/>
        </p:nvSpPr>
        <p:spPr>
          <a:xfrm rot="5400000">
            <a:off x="1236620" y="22942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Rectangle 268"/>
          <p:cNvSpPr/>
          <p:nvPr/>
        </p:nvSpPr>
        <p:spPr>
          <a:xfrm rot="5400000">
            <a:off x="1236620" y="27514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0" name="Rectangle 269"/>
          <p:cNvSpPr/>
          <p:nvPr/>
        </p:nvSpPr>
        <p:spPr>
          <a:xfrm rot="5400000">
            <a:off x="1236620" y="3286963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271" name="Rectangle 270"/>
          <p:cNvSpPr/>
          <p:nvPr/>
        </p:nvSpPr>
        <p:spPr>
          <a:xfrm rot="5400000">
            <a:off x="1236620" y="37441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2" name="Rectangle 271"/>
          <p:cNvSpPr/>
          <p:nvPr/>
        </p:nvSpPr>
        <p:spPr>
          <a:xfrm rot="5400000">
            <a:off x="1236620" y="4201363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3" name="Rectangle 272"/>
          <p:cNvSpPr/>
          <p:nvPr/>
        </p:nvSpPr>
        <p:spPr>
          <a:xfrm rot="5400000">
            <a:off x="1236621" y="47326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H7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Rectangle 273"/>
          <p:cNvSpPr/>
          <p:nvPr/>
        </p:nvSpPr>
        <p:spPr>
          <a:xfrm rot="5400000">
            <a:off x="1236621" y="5189840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H8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Rectangle 274"/>
          <p:cNvSpPr/>
          <p:nvPr/>
        </p:nvSpPr>
        <p:spPr>
          <a:xfrm rot="5400000">
            <a:off x="1236621" y="5647040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solidFill>
                  <a:schemeClr val="bg1"/>
                </a:solidFill>
                <a:latin typeface="Calibri"/>
              </a:rPr>
              <a:t>H9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1609380" y="2018239"/>
            <a:ext cx="914401" cy="3810000"/>
            <a:chOff x="1609379" y="2018153"/>
            <a:chExt cx="914401" cy="3810000"/>
          </a:xfrm>
        </p:grpSpPr>
        <p:cxnSp>
          <p:nvCxnSpPr>
            <p:cNvPr id="277" name="Straight Connector 276"/>
            <p:cNvCxnSpPr>
              <a:stCxn id="26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6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6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7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7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7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7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358280" y="2019996"/>
            <a:ext cx="4218132" cy="3810492"/>
            <a:chOff x="2358280" y="2019996"/>
            <a:chExt cx="4218132" cy="3810492"/>
          </a:xfrm>
        </p:grpSpPr>
        <p:cxnSp>
          <p:nvCxnSpPr>
            <p:cNvPr id="118" name="Straight Arrow Connector 117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61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61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Rectangle 148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" name="Group 255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302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302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287" name="Group 286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8" name="Group 287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9" name="Group 288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11" name="Cube 11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2350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58" name="Rectangle 23"/>
          <p:cNvSpPr>
            <a:spLocks noChangeArrowheads="1"/>
          </p:cNvSpPr>
          <p:nvPr/>
        </p:nvSpPr>
        <p:spPr bwMode="auto">
          <a:xfrm>
            <a:off x="2298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5" name="Rectangle 384"/>
          <p:cNvSpPr/>
          <p:nvPr/>
        </p:nvSpPr>
        <p:spPr>
          <a:xfrm>
            <a:off x="1246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246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306129" y="2323301"/>
            <a:ext cx="821958" cy="1281913"/>
            <a:chOff x="306129" y="2323301"/>
            <a:chExt cx="821958" cy="1281913"/>
          </a:xfrm>
        </p:grpSpPr>
        <p:grpSp>
          <p:nvGrpSpPr>
            <p:cNvPr id="227" name="Group 226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366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1611517" y="2027976"/>
            <a:ext cx="5721790" cy="3355235"/>
            <a:chOff x="1611517" y="2027976"/>
            <a:chExt cx="5721790" cy="3355235"/>
          </a:xfrm>
        </p:grpSpPr>
        <p:sp>
          <p:nvSpPr>
            <p:cNvPr id="231" name="Freeform 230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95783" y="4280687"/>
            <a:ext cx="821958" cy="1281913"/>
            <a:chOff x="295783" y="4280687"/>
            <a:chExt cx="821958" cy="1281913"/>
          </a:xfrm>
        </p:grpSpPr>
        <p:grpSp>
          <p:nvGrpSpPr>
            <p:cNvPr id="408" name="Group 407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42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409" name="Rectangle 408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1237931" y="5168586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1631051" y="2108020"/>
            <a:ext cx="5696980" cy="3576992"/>
            <a:chOff x="1631051" y="2108020"/>
            <a:chExt cx="5696980" cy="3576992"/>
          </a:xfrm>
        </p:grpSpPr>
        <p:sp>
          <p:nvSpPr>
            <p:cNvPr id="436" name="Freeform 435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TextBox 438"/>
          <p:cNvSpPr txBox="1"/>
          <p:nvPr/>
        </p:nvSpPr>
        <p:spPr>
          <a:xfrm>
            <a:off x="3982840" y="276768"/>
            <a:ext cx="5206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Ports have </a:t>
            </a:r>
            <a:r>
              <a:rPr lang="en-US" sz="2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unit capacity</a:t>
            </a:r>
          </a:p>
          <a:p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Flows contend at ports only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121024" y="200686"/>
            <a:ext cx="3765176" cy="1475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DC transport = </a:t>
            </a:r>
            <a:r>
              <a:rPr lang="en-US" altLang="zh-CN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coflow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scheduling on giant switch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905000" y="2407450"/>
            <a:ext cx="4971603" cy="4214747"/>
            <a:chOff x="1905000" y="2407450"/>
            <a:chExt cx="4971603" cy="4214747"/>
          </a:xfrm>
        </p:grpSpPr>
        <p:cxnSp>
          <p:nvCxnSpPr>
            <p:cNvPr id="246" name="Straight Arrow Connector 245"/>
            <p:cNvCxnSpPr/>
            <p:nvPr/>
          </p:nvCxnSpPr>
          <p:spPr>
            <a:xfrm flipH="1" flipV="1">
              <a:off x="2066581" y="2970592"/>
              <a:ext cx="1133820" cy="28206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 flipV="1">
              <a:off x="1905000" y="5168586"/>
              <a:ext cx="1295400" cy="634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 flipV="1">
              <a:off x="5546035" y="2407450"/>
              <a:ext cx="1235765" cy="33954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V="1">
              <a:off x="5565962" y="4299775"/>
              <a:ext cx="1310641" cy="14914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5565962" y="5293845"/>
              <a:ext cx="1215838" cy="5090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572197" y="5791200"/>
              <a:ext cx="382860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i</a:t>
              </a:r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ngress &amp; egress </a:t>
              </a:r>
            </a:p>
            <a:p>
              <a:pPr algn="ctr"/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capacity constraints</a:t>
              </a:r>
              <a:endParaRPr lang="en-US" sz="2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04800" y="5725180"/>
            <a:ext cx="8382000" cy="523220"/>
            <a:chOff x="228600" y="1828800"/>
            <a:chExt cx="8382000" cy="523220"/>
          </a:xfrm>
        </p:grpSpPr>
        <p:sp>
          <p:nvSpPr>
            <p:cNvPr id="354" name="TextBox 353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p:transition advTm="539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Problem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Formulation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5469" y="1260618"/>
                <a:ext cx="8649621" cy="3254737"/>
              </a:xfrm>
              <a:prstGeom prst="rect">
                <a:avLst/>
              </a:prstGeom>
              <a:ln w="4127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900" dirty="0" smtClean="0">
                    <a:solidFill>
                      <a:srgbClr val="FF0000"/>
                    </a:solidFill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Idealized</a:t>
                </a:r>
                <a:r>
                  <a:rPr kumimoji="1" lang="en-US" altLang="zh-CN" sz="2900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sz="2900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Weighted </a:t>
                </a:r>
                <a:r>
                  <a:rPr kumimoji="1" lang="en-US" altLang="zh-CN" sz="2900" dirty="0" err="1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Coflow</a:t>
                </a:r>
                <a:r>
                  <a:rPr kumimoji="1" lang="en-US" altLang="zh-CN" sz="2900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Completion Time Minimization (IWCCTM) problem </a:t>
                </a:r>
                <a:endParaRPr lang="zh-CN" altLang="en-US" sz="2400" b="1" kern="0" dirty="0">
                  <a:latin typeface="Times" charset="0"/>
                  <a:ea typeface="宋体" charset="0"/>
                  <a:cs typeface="Times" charset="0"/>
                </a:endParaRPr>
              </a:p>
              <a:p>
                <a:pPr marL="266700" indent="266700" algn="ctr">
                  <a:lnSpc>
                    <a:spcPts val="1500"/>
                  </a:lnSpc>
                  <a:spcAft>
                    <a:spcPts val="1200"/>
                  </a:spcAft>
                </a:pPr>
                <a:endParaRPr lang="zh-CN" altLang="en-US" sz="2400" b="1" kern="0" dirty="0" smtClean="0">
                  <a:latin typeface="Times" charset="0"/>
                  <a:ea typeface="宋体" charset="0"/>
                  <a:cs typeface="Times" charset="0"/>
                </a:endParaRPr>
              </a:p>
              <a:p>
                <a:pPr marL="266700" indent="266700" algn="ctr">
                  <a:lnSpc>
                    <a:spcPts val="1500"/>
                  </a:lnSpc>
                  <a:spcAft>
                    <a:spcPts val="1200"/>
                  </a:spcAft>
                </a:pPr>
                <a:r>
                  <a:rPr lang="en-US" altLang="zh-CN" sz="2400" b="1" kern="0" dirty="0" smtClean="0">
                    <a:latin typeface="Times" charset="0"/>
                    <a:ea typeface="宋体" charset="0"/>
                    <a:cs typeface="Times" charset="0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400" b="1" i="1" kern="0">
                            <a:effectLst/>
                            <a:latin typeface="Cambria Math" charset="0"/>
                            <a:ea typeface="Cambria Math" charset="0"/>
                            <a:cs typeface="Times" charset="0"/>
                          </a:rPr>
                        </m:ctrlPr>
                      </m:naryPr>
                      <m:sub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𝒌</m:t>
                        </m:r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=</m:t>
                        </m:r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b="1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		</a:t>
                </a:r>
                <a:endParaRPr lang="zh-CN" altLang="en-US" sz="2400" b="1" kern="0" dirty="0" smtClean="0">
                  <a:effectLst/>
                  <a:latin typeface="Times" charset="0"/>
                  <a:ea typeface="宋体" charset="0"/>
                  <a:cs typeface="Times" charset="0"/>
                </a:endParaRPr>
              </a:p>
              <a:p>
                <a:pPr marL="266700" indent="266700" algn="ctr">
                  <a:lnSpc>
                    <a:spcPts val="1500"/>
                  </a:lnSpc>
                  <a:spcAft>
                    <a:spcPts val="1200"/>
                  </a:spcAft>
                </a:pPr>
                <a:r>
                  <a:rPr lang="en-US" altLang="zh-CN" sz="2400" b="1" kern="0" dirty="0" smtClean="0">
                    <a:effectLst/>
                    <a:latin typeface="Times" charset="0"/>
                    <a:ea typeface="宋体" charset="0"/>
                    <a:cs typeface="Times" charset="0"/>
                  </a:rPr>
                  <a:t>      </a:t>
                </a:r>
                <a:endParaRPr lang="zh-CN" altLang="zh-CN" sz="2400" b="1" kern="100" dirty="0">
                  <a:effectLst/>
                  <a:latin typeface="Calibri" charset="0"/>
                  <a:ea typeface="宋体" charset="0"/>
                  <a:cs typeface="Times New Roman" charset="0"/>
                </a:endParaRPr>
              </a:p>
              <a:p>
                <a:pPr indent="266700" algn="ctr">
                  <a:lnSpc>
                    <a:spcPts val="1500"/>
                  </a:lnSpc>
                  <a:spcAft>
                    <a:spcPts val="1200"/>
                  </a:spcAft>
                </a:pPr>
                <a:r>
                  <a:rPr lang="en-US" altLang="zh-CN" sz="2400" b="1" kern="0" dirty="0" err="1">
                    <a:effectLst/>
                    <a:latin typeface="Times" charset="0"/>
                    <a:ea typeface="宋体" charset="0"/>
                    <a:cs typeface="Times" charset="0"/>
                  </a:rPr>
                  <a:t>s.t.</a:t>
                </a:r>
                <a:r>
                  <a:rPr lang="en-US" altLang="zh-CN" sz="2400" b="1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0" kern="0" smtClea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    </m:t>
                    </m:r>
                    <m:r>
                      <a:rPr lang="en-US" altLang="zh-CN" sz="2400" b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∀</m:t>
                    </m:r>
                    <m:r>
                      <a:rPr lang="en-US" altLang="zh-CN" sz="2400" b="1" i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𝐤</m:t>
                    </m:r>
                    <m:r>
                      <a:rPr lang="en-US" altLang="zh-CN" sz="2400" b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,</m:t>
                    </m:r>
                    <m:r>
                      <a:rPr lang="en-US" altLang="zh-CN" sz="2400" b="1" i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𝐣</m:t>
                    </m:r>
                    <m:r>
                      <a:rPr lang="en-US" altLang="zh-CN" sz="2400" b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: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b="1" i="1" kern="0">
                            <a:effectLst/>
                            <a:latin typeface="Cambria Math" charset="0"/>
                            <a:ea typeface="Cambria Math" charset="0"/>
                            <a:cs typeface="Times" charset="0"/>
                          </a:rPr>
                        </m:ctrlPr>
                      </m:naryPr>
                      <m:sub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∀</m:t>
                        </m:r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𝒍</m:t>
                        </m:r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𝒍</m:t>
                            </m:r>
                          </m:sub>
                        </m:sSub>
                        <m:r>
                          <a:rPr lang="zh-CN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𝒊</m:t>
                            </m:r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=</m:t>
                            </m:r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𝒎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sz="2400" b="1" i="1" kern="0">
                                    <a:effectLst/>
                                    <a:latin typeface="Cambria Math" charset="0"/>
                                    <a:ea typeface="Cambria Math" charset="0"/>
                                    <a:cs typeface="Times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𝒊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𝒍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zh-CN" sz="2400" b="1" i="1" kern="0">
                                    <a:effectLst/>
                                    <a:latin typeface="Cambria Math" charset="0"/>
                                    <a:ea typeface="Cambria Math" charset="0"/>
                                    <a:cs typeface="Times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400" b="1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	</a:t>
                </a:r>
                <a:endParaRPr lang="zh-CN" altLang="en-US" sz="2400" b="1" kern="0" dirty="0" smtClean="0">
                  <a:effectLst/>
                  <a:latin typeface="Times" charset="0"/>
                  <a:ea typeface="宋体" charset="0"/>
                  <a:cs typeface="Times" charset="0"/>
                </a:endParaRPr>
              </a:p>
              <a:p>
                <a:pPr indent="266700" algn="ctr">
                  <a:lnSpc>
                    <a:spcPts val="1500"/>
                  </a:lnSpc>
                  <a:spcAft>
                    <a:spcPts val="1200"/>
                  </a:spcAft>
                </a:pPr>
                <a:r>
                  <a:rPr lang="en-US" altLang="zh-CN" sz="2400" b="1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	  </a:t>
                </a:r>
                <a:endParaRPr lang="zh-CN" altLang="zh-CN" sz="2400" b="1" kern="100" dirty="0">
                  <a:effectLst/>
                  <a:latin typeface="Calibri" charset="0"/>
                  <a:ea typeface="宋体" charset="0"/>
                  <a:cs typeface="Times New Roman" charset="0"/>
                </a:endParaRPr>
              </a:p>
              <a:p>
                <a:pPr indent="266700" algn="ctr">
                  <a:lnSpc>
                    <a:spcPts val="1500"/>
                  </a:lnSpc>
                  <a:spcAft>
                    <a:spcPts val="1200"/>
                  </a:spcAft>
                </a:pPr>
                <a:r>
                  <a:rPr lang="en-US" altLang="zh-CN" sz="2400" b="1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400" b="1" i="0" kern="0" smtClea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              </m:t>
                    </m:r>
                    <m:r>
                      <a:rPr lang="en-US" altLang="zh-CN" sz="2400" b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∀</m:t>
                    </m:r>
                    <m:r>
                      <a:rPr lang="en-US" altLang="zh-CN" sz="2400" b="1" i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𝐤</m:t>
                    </m:r>
                    <m:r>
                      <a:rPr lang="en-US" altLang="zh-CN" sz="2400" b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,</m:t>
                    </m:r>
                    <m:r>
                      <a:rPr lang="en-US" altLang="zh-CN" sz="2400" b="1" i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𝐢</m:t>
                    </m:r>
                    <m:r>
                      <a:rPr lang="en-US" altLang="zh-CN" sz="2400" b="1" kern="0">
                        <a:effectLst/>
                        <a:latin typeface="Cambria Math" charset="0"/>
                        <a:ea typeface="宋体" charset="0"/>
                        <a:cs typeface="Times" charset="0"/>
                      </a:rPr>
                      <m:t>: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b="1" i="1" kern="0">
                            <a:effectLst/>
                            <a:latin typeface="Cambria Math" charset="0"/>
                            <a:ea typeface="Cambria Math" charset="0"/>
                            <a:cs typeface="Times" charset="0"/>
                          </a:rPr>
                        </m:ctrlPr>
                      </m:naryPr>
                      <m:sub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∀</m:t>
                        </m:r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𝒍</m:t>
                        </m:r>
                        <m:r>
                          <a:rPr lang="en-US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𝒍</m:t>
                            </m:r>
                          </m:sub>
                        </m:sSub>
                        <m:r>
                          <a:rPr lang="zh-CN" altLang="zh-CN" sz="2400" b="1" i="1" kern="0">
                            <a:effectLst/>
                            <a:latin typeface="Cambria Math" charset="0"/>
                            <a:ea typeface="宋体" charset="0"/>
                            <a:cs typeface="Times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400" b="1" i="1" kern="0">
                                <a:effectLst/>
                                <a:latin typeface="Cambria Math" charset="0"/>
                                <a:ea typeface="Cambria Math" charset="0"/>
                                <a:cs typeface="Times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𝒋</m:t>
                            </m:r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=</m:t>
                            </m:r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𝒎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sz="2400" b="1" i="1" kern="0">
                                    <a:effectLst/>
                                    <a:latin typeface="Cambria Math" charset="0"/>
                                    <a:ea typeface="Cambria Math" charset="0"/>
                                    <a:cs typeface="Times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𝒊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𝒍</m:t>
                                </m:r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zh-CN" altLang="zh-CN" sz="2400" b="1" i="1" kern="0">
                                <a:effectLst/>
                                <a:latin typeface="Cambria Math" charset="0"/>
                                <a:ea typeface="宋体" charset="0"/>
                                <a:cs typeface="Times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zh-CN" sz="2400" b="1" i="1" kern="0">
                                    <a:effectLst/>
                                    <a:latin typeface="Cambria Math" charset="0"/>
                                    <a:ea typeface="Cambria Math" charset="0"/>
                                    <a:cs typeface="Times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effectLst/>
                                    <a:latin typeface="Cambria Math" charset="0"/>
                                    <a:ea typeface="宋体" charset="0"/>
                                    <a:cs typeface="Times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000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	</a:t>
                </a:r>
                <a:endParaRPr lang="zh-CN" altLang="en-US" sz="2000" kern="0" dirty="0" smtClean="0">
                  <a:effectLst/>
                  <a:latin typeface="Times" charset="0"/>
                  <a:ea typeface="宋体" charset="0"/>
                  <a:cs typeface="Times" charset="0"/>
                </a:endParaRPr>
              </a:p>
              <a:p>
                <a:pPr indent="266700" algn="ctr">
                  <a:lnSpc>
                    <a:spcPts val="1500"/>
                  </a:lnSpc>
                  <a:spcAft>
                    <a:spcPts val="1200"/>
                  </a:spcAft>
                </a:pPr>
                <a:r>
                  <a:rPr lang="en-US" altLang="zh-CN" sz="2000" kern="0" dirty="0">
                    <a:effectLst/>
                    <a:latin typeface="Times" charset="0"/>
                    <a:ea typeface="宋体" charset="0"/>
                    <a:cs typeface="Times" charset="0"/>
                  </a:rPr>
                  <a:t>	</a:t>
                </a:r>
                <a:endParaRPr lang="zh-CN" altLang="zh-CN" sz="2000" kern="100" dirty="0">
                  <a:effectLst/>
                  <a:latin typeface="Calibri" charset="0"/>
                  <a:ea typeface="宋体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69" y="1260618"/>
                <a:ext cx="8649621" cy="3254737"/>
              </a:xfrm>
              <a:prstGeom prst="rect">
                <a:avLst/>
              </a:prstGeom>
              <a:blipFill rotWithShape="0">
                <a:blip r:embed="rId2"/>
                <a:stretch>
                  <a:fillRect l="-1480" t="-2060"/>
                </a:stretch>
              </a:blipFill>
              <a:ln w="412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2073" y="4757193"/>
                <a:ext cx="8683017" cy="1310615"/>
              </a:xfrm>
              <a:prstGeom prst="rect">
                <a:avLst/>
              </a:prstGeom>
              <a:ln w="41275">
                <a:solidFill>
                  <a:srgbClr val="B167D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900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Assume</a:t>
                </a:r>
                <a:r>
                  <a:rPr kumimoji="1" lang="zh-CN" altLang="en-US" sz="2900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sz="2900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all</a:t>
                </a:r>
                <a:r>
                  <a:rPr kumimoji="1" lang="zh-CN" altLang="en-US" sz="2900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 </a:t>
                </a:r>
                <a:r>
                  <a:rPr kumimoji="1" lang="en-US" altLang="zh-CN" sz="2900" dirty="0" err="1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coflows</a:t>
                </a:r>
                <a:r>
                  <a:rPr kumimoji="1" lang="zh-CN" altLang="en-US" sz="2900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sz="2900" b="1" dirty="0">
                    <a:solidFill>
                      <a:srgbClr val="FF0000"/>
                    </a:solidFill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start</a:t>
                </a:r>
                <a:r>
                  <a:rPr kumimoji="1" lang="zh-CN" altLang="en-US" sz="2900" b="1" dirty="0">
                    <a:solidFill>
                      <a:srgbClr val="FF0000"/>
                    </a:solidFill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sz="2900" b="1" dirty="0">
                    <a:solidFill>
                      <a:srgbClr val="FF0000"/>
                    </a:solidFill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simultaneously</a:t>
                </a:r>
                <a:endParaRPr kumimoji="1" lang="zh-CN" altLang="en-US" sz="2900" b="1" dirty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  <a:cs typeface="MS PGothic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kumimoji="1" lang="zh-CN" altLang="zh-CN" i="1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</m:ctrlPr>
                      </m:naryPr>
                      <m:sub>
                        <m:r>
                          <a:rPr kumimoji="1" lang="en-US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∀</m:t>
                        </m:r>
                        <m:r>
                          <a:rPr kumimoji="1" lang="en-US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𝒍</m:t>
                        </m:r>
                        <m:r>
                          <a:rPr kumimoji="1" lang="en-US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zh-CN" altLang="zh-CN" i="1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</m:ctrlPr>
                          </m:sSubPr>
                          <m:e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𝒍</m:t>
                            </m:r>
                          </m:sub>
                        </m:sSub>
                        <m:r>
                          <a:rPr kumimoji="1" lang="zh-CN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zh-CN" altLang="zh-CN" i="1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</m:ctrlPr>
                          </m:sSubPr>
                          <m:e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kumimoji="1" lang="zh-CN" altLang="zh-CN" i="1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</m:ctrlPr>
                          </m:naryPr>
                          <m:sub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𝒊</m:t>
                            </m:r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=</m:t>
                            </m:r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𝒎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zh-CN" altLang="zh-CN" i="1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𝒊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,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(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𝒍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1" lang="zh-CN" altLang="en-US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  </m:t>
                            </m:r>
                          </m:e>
                        </m:nary>
                        <m:r>
                          <a:rPr kumimoji="1" lang="zh-CN" altLang="en-US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 </m:t>
                        </m:r>
                      </m:e>
                    </m:nary>
                    <m:r>
                      <a:rPr kumimoji="1" lang="zh-CN" altLang="en-US" b="0" i="0" smtClean="0">
                        <a:latin typeface="Cambria Math" charset="0"/>
                        <a:ea typeface="华文中宋" pitchFamily="2" charset="-122"/>
                        <a:cs typeface="MS PGothic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charset="0"/>
                        <a:ea typeface="华文中宋" pitchFamily="2" charset="-122"/>
                        <a:cs typeface="MS PGothic" charset="0"/>
                      </a:rPr>
                      <m:t>−</m:t>
                    </m:r>
                  </m:oMath>
                </a14:m>
                <a:r>
                  <a:rPr kumimoji="1" lang="en-US" altLang="zh-CN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the least</a:t>
                </a:r>
                <a:r>
                  <a:rPr kumimoji="1" lang="zh-CN" altLang="en-US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total </a:t>
                </a:r>
                <a:r>
                  <a:rPr kumimoji="1" lang="en-US" altLang="zh-CN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flow transfer time of this </a:t>
                </a:r>
                <a:r>
                  <a:rPr kumimoji="1" lang="en-US" altLang="zh-CN" dirty="0" err="1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coflow</a:t>
                </a:r>
                <a:r>
                  <a:rPr kumimoji="1" lang="en-US" altLang="zh-CN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on port</a:t>
                </a:r>
                <a:r>
                  <a:rPr kumimoji="1" lang="zh-CN" altLang="en-US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i</a:t>
                </a:r>
                <a:endParaRPr kumimoji="1" lang="zh-CN" altLang="en-US" dirty="0">
                  <a:latin typeface="华文中宋" pitchFamily="2" charset="-122"/>
                  <a:ea typeface="华文中宋" pitchFamily="2" charset="-122"/>
                  <a:cs typeface="MS PGothic" charset="0"/>
                </a:endParaRPr>
              </a:p>
              <a:p>
                <a:r>
                  <a:rPr kumimoji="1" lang="en-US" altLang="zh-CN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kumimoji="1" lang="zh-CN" altLang="zh-CN" i="1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</m:ctrlPr>
                      </m:naryPr>
                      <m:sub>
                        <m:r>
                          <a:rPr kumimoji="1" lang="en-US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∀</m:t>
                        </m:r>
                        <m:r>
                          <a:rPr kumimoji="1" lang="en-US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𝒍</m:t>
                        </m:r>
                        <m:r>
                          <a:rPr kumimoji="1" lang="en-US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zh-CN" altLang="zh-CN" i="1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</m:ctrlPr>
                          </m:sSubPr>
                          <m:e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𝒍</m:t>
                            </m:r>
                          </m:sub>
                        </m:sSub>
                        <m:r>
                          <a:rPr kumimoji="1" lang="zh-CN" altLang="zh-CN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zh-CN" altLang="zh-CN" i="1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</m:ctrlPr>
                          </m:sSubPr>
                          <m:e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kumimoji="1" lang="zh-CN" altLang="zh-CN" i="1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𝒋</m:t>
                            </m:r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=</m:t>
                            </m:r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zh-CN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𝒎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zh-CN" altLang="zh-CN" i="1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𝒊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,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(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𝒍</m:t>
                                </m:r>
                                <m:r>
                                  <a:rPr kumimoji="1" lang="en-US" altLang="zh-CN">
                                    <a:latin typeface="Cambria Math" charset="0"/>
                                    <a:ea typeface="华文中宋" pitchFamily="2" charset="-122"/>
                                    <a:cs typeface="MS PGothic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1" lang="zh-CN" altLang="en-US">
                                <a:latin typeface="Cambria Math" charset="0"/>
                                <a:ea typeface="华文中宋" pitchFamily="2" charset="-122"/>
                                <a:cs typeface="MS PGothic" charset="0"/>
                              </a:rPr>
                              <m:t>  </m:t>
                            </m:r>
                          </m:e>
                        </m:nary>
                        <m:r>
                          <a:rPr kumimoji="1" lang="zh-CN" altLang="en-US">
                            <a:latin typeface="Cambria Math" charset="0"/>
                            <a:ea typeface="华文中宋" pitchFamily="2" charset="-122"/>
                            <a:cs typeface="MS PGothic" charset="0"/>
                          </a:rPr>
                          <m:t> </m:t>
                        </m:r>
                      </m:e>
                    </m:nary>
                    <m:r>
                      <a:rPr kumimoji="1" lang="en-US" altLang="zh-CN" b="0" i="0" smtClean="0">
                        <a:latin typeface="Cambria Math" charset="0"/>
                        <a:ea typeface="华文中宋" pitchFamily="2" charset="-122"/>
                        <a:cs typeface="MS PGothic" charset="0"/>
                      </a:rPr>
                      <m:t>−</m:t>
                    </m:r>
                  </m:oMath>
                </a14:m>
                <a:r>
                  <a:rPr kumimoji="1" lang="en-US" altLang="zh-CN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the least</a:t>
                </a:r>
                <a:r>
                  <a:rPr kumimoji="1" lang="zh-CN" altLang="en-US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total</a:t>
                </a:r>
                <a:r>
                  <a:rPr kumimoji="1" lang="zh-CN" altLang="en-US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dirty="0" smtClean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flow </a:t>
                </a:r>
                <a:r>
                  <a:rPr kumimoji="1" lang="en-US" altLang="zh-CN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transfer time of this </a:t>
                </a:r>
                <a:r>
                  <a:rPr kumimoji="1" lang="en-US" altLang="zh-CN" dirty="0" err="1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coflow</a:t>
                </a:r>
                <a:r>
                  <a:rPr kumimoji="1" lang="en-US" altLang="zh-CN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on port</a:t>
                </a:r>
                <a:r>
                  <a:rPr kumimoji="1" lang="zh-CN" altLang="en-US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 </a:t>
                </a:r>
                <a:r>
                  <a:rPr kumimoji="1" lang="en-US" altLang="zh-CN" dirty="0">
                    <a:latin typeface="华文中宋" pitchFamily="2" charset="-122"/>
                    <a:ea typeface="华文中宋" pitchFamily="2" charset="-122"/>
                    <a:cs typeface="MS PGothic" charset="0"/>
                  </a:rPr>
                  <a:t>j</a:t>
                </a:r>
                <a:endParaRPr kumimoji="1" lang="zh-CN" altLang="en-US" dirty="0">
                  <a:latin typeface="华文中宋" pitchFamily="2" charset="-122"/>
                  <a:ea typeface="华文中宋" pitchFamily="2" charset="-122"/>
                  <a:cs typeface="MS PGothic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3" y="4757193"/>
                <a:ext cx="8683017" cy="1310615"/>
              </a:xfrm>
              <a:prstGeom prst="rect">
                <a:avLst/>
              </a:prstGeom>
              <a:blipFill rotWithShape="0">
                <a:blip r:embed="rId3"/>
                <a:stretch>
                  <a:fillRect l="-3843" t="-3604" b="-45045"/>
                </a:stretch>
              </a:blipFill>
              <a:ln w="41275">
                <a:solidFill>
                  <a:srgbClr val="B167D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587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34EFD"/>
                </a:solidFill>
              </a:rPr>
              <a:t>2-approximate offline method</a:t>
            </a:r>
            <a:endParaRPr lang="en-US" dirty="0">
              <a:solidFill>
                <a:srgbClr val="534EF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599" y="1400252"/>
                <a:ext cx="8649621" cy="5220004"/>
              </a:xfrm>
              <a:ln w="41275"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IWCCTM problem</a:t>
                </a:r>
                <a:endParaRPr lang="zh-CN" altLang="en-US" dirty="0" smtClean="0"/>
              </a:p>
              <a:p>
                <a:pPr lvl="1"/>
                <a:r>
                  <a:rPr lang="en-US" altLang="zh-CN" dirty="0" smtClean="0">
                    <a:solidFill>
                      <a:srgbClr val="C00000"/>
                    </a:solidFill>
                    <a:latin typeface="STZhongsong" charset="0"/>
                    <a:ea typeface="STZhongsong" charset="0"/>
                    <a:cs typeface="STZhongsong" charset="0"/>
                  </a:rPr>
                  <a:t>Idealized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Weighted </a:t>
                </a:r>
                <a:r>
                  <a:rPr lang="en-US" altLang="zh-CN" dirty="0" err="1">
                    <a:latin typeface="STZhongsong" charset="0"/>
                    <a:ea typeface="STZhongsong" charset="0"/>
                    <a:cs typeface="STZhongsong" charset="0"/>
                  </a:rPr>
                  <a:t>Coflow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 Completion Time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Minimization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[Synchronized].</a:t>
                </a:r>
                <a:endParaRPr lang="zh-CN" altLang="en-US" dirty="0" smtClean="0">
                  <a:latin typeface="STZhongsong" charset="0"/>
                  <a:ea typeface="STZhongsong" charset="0"/>
                  <a:cs typeface="STZhongsong" charset="0"/>
                </a:endParaRPr>
              </a:p>
              <a:p>
                <a:pPr lvl="1"/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Concurrent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open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shop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problem</a:t>
                </a:r>
                <a:endParaRPr lang="zh-CN" altLang="en-US" dirty="0" smtClean="0">
                  <a:latin typeface="STZhongsong" charset="0"/>
                  <a:ea typeface="STZhongsong" charset="0"/>
                  <a:cs typeface="STZhongsong" charset="0"/>
                </a:endParaRPr>
              </a:p>
              <a:p>
                <a:pPr lvl="1"/>
                <a:endParaRPr lang="zh-CN" altLang="en-US" dirty="0" smtClean="0"/>
              </a:p>
              <a:p>
                <a:pPr marL="0" indent="0">
                  <a:buNone/>
                </a:pPr>
                <a:r>
                  <a:rPr lang="en-US" dirty="0"/>
                  <a:t>Problem is NP-hard </a:t>
                </a:r>
                <a:r>
                  <a:rPr lang="en-US" dirty="0">
                    <a:sym typeface="Wingdings" pitchFamily="2" charset="2"/>
                  </a:rPr>
                  <a:t></a:t>
                </a:r>
                <a:r>
                  <a:rPr lang="en-US" dirty="0"/>
                  <a:t> [</a:t>
                </a:r>
                <a:r>
                  <a:rPr lang="en-US" altLang="zh-CN" dirty="0"/>
                  <a:t>M. </a:t>
                </a:r>
                <a:r>
                  <a:rPr lang="en-US" altLang="zh-CN" dirty="0" err="1"/>
                  <a:t>Mastrolilli</a:t>
                </a:r>
                <a:r>
                  <a:rPr lang="zh-CN" altLang="en-US" dirty="0"/>
                  <a:t> </a:t>
                </a:r>
                <a:r>
                  <a:rPr lang="en-US" dirty="0"/>
                  <a:t>et al.]</a:t>
                </a:r>
              </a:p>
              <a:p>
                <a:pPr lvl="1"/>
                <a:r>
                  <a:rPr lang="en-US" altLang="zh-CN" i="1" dirty="0" smtClean="0">
                    <a:latin typeface="STZhongsong" charset="0"/>
                    <a:ea typeface="STZhongsong" charset="0"/>
                    <a:cs typeface="STZhongsong" charset="0"/>
                  </a:rPr>
                  <a:t>Non-preemptive </a:t>
                </a:r>
                <a:r>
                  <a:rPr lang="en-US" dirty="0" smtClean="0">
                    <a:latin typeface="STZhongsong" charset="0"/>
                    <a:ea typeface="STZhongsong" charset="0"/>
                    <a:cs typeface="STZhongsong" charset="0"/>
                  </a:rPr>
                  <a:t>algorithm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for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concurrent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open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shop</a:t>
                </a:r>
                <a:r>
                  <a:rPr lang="zh-CN" altLang="en-US" dirty="0" smtClean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smtClean="0">
                    <a:latin typeface="STZhongsong" charset="0"/>
                    <a:ea typeface="STZhongsong" charset="0"/>
                    <a:cs typeface="STZhongsong" charset="0"/>
                  </a:rPr>
                  <a:t>problem</a:t>
                </a:r>
                <a:r>
                  <a:rPr lang="en-US" dirty="0" smtClean="0">
                    <a:latin typeface="STZhongsong" charset="0"/>
                    <a:ea typeface="STZhongsong" charset="0"/>
                    <a:cs typeface="STZhongsong" charset="0"/>
                  </a:rPr>
                  <a:t>: </a:t>
                </a:r>
                <a:r>
                  <a:rPr lang="en-US" b="1" dirty="0" smtClean="0">
                    <a:solidFill>
                      <a:srgbClr val="BD0A12"/>
                    </a:solidFill>
                    <a:latin typeface="STZhongsong" charset="0"/>
                    <a:ea typeface="STZhongsong" charset="0"/>
                    <a:cs typeface="STZhongsong" charset="0"/>
                  </a:rPr>
                  <a:t>2-approximation</a:t>
                </a:r>
                <a:endParaRPr lang="zh-CN" altLang="en-US" dirty="0">
                  <a:latin typeface="STZhongsong" charset="0"/>
                  <a:ea typeface="STZhongsong" charset="0"/>
                  <a:cs typeface="STZhongsong" charset="0"/>
                </a:endParaRPr>
              </a:p>
              <a:p>
                <a:pPr lvl="1"/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Decides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the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priority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order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for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err="1" smtClean="0">
                    <a:latin typeface="STZhongsong" charset="0"/>
                    <a:ea typeface="STZhongsong" charset="0"/>
                    <a:cs typeface="STZhongsong" charset="0"/>
                  </a:rPr>
                  <a:t>coflow</a:t>
                </a:r>
                <a:r>
                  <a:rPr lang="en-US" altLang="zh-CN" dirty="0" err="1" smtClean="0"/>
                  <a:t>s</a:t>
                </a:r>
                <a:endParaRPr lang="zh-CN" altLang="en-US" dirty="0"/>
              </a:p>
              <a:p>
                <a:pPr lvl="1"/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Choose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 err="1">
                    <a:latin typeface="STZhongsong" charset="0"/>
                    <a:ea typeface="STZhongsong" charset="0"/>
                    <a:cs typeface="STZhongsong" charset="0"/>
                  </a:rPr>
                  <a:t>coflow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with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minimum</a:t>
                </a:r>
                <a:r>
                  <a:rPr lang="zh-CN" altLang="en-US" dirty="0">
                    <a:latin typeface="STZhongsong" charset="0"/>
                    <a:ea typeface="STZhongsong" charset="0"/>
                    <a:cs typeface="STZhongsong" charset="0"/>
                  </a:rPr>
                  <a:t> </a:t>
                </a:r>
                <a:r>
                  <a:rPr lang="en-US" altLang="zh-CN" dirty="0">
                    <a:latin typeface="STZhongsong" charset="0"/>
                    <a:ea typeface="STZhongsong" charset="0"/>
                    <a:cs typeface="STZhongsong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>
                            <a:latin typeface="Cambria Math" charset="0"/>
                            <a:ea typeface="STZhongsong" charset="0"/>
                            <a:cs typeface="STZhongsong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>
                                <a:latin typeface="Cambria Math" charset="0"/>
                                <a:ea typeface="STZhongsong" charset="0"/>
                                <a:cs typeface="STZhongsong" charset="0"/>
                              </a:rPr>
                              <m:t>𝑟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>
                  <a:latin typeface="STZhongsong" charset="0"/>
                  <a:ea typeface="STZhongsong" charset="0"/>
                  <a:cs typeface="STZhongsong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599" y="1400252"/>
                <a:ext cx="8649621" cy="5220004"/>
              </a:xfrm>
              <a:blipFill rotWithShape="0">
                <a:blip r:embed="rId4"/>
                <a:stretch>
                  <a:fillRect l="-1550" t="-1285"/>
                </a:stretch>
              </a:blipFill>
              <a:ln w="412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  <p:transition advTm="8148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34EFD"/>
                </a:solidFill>
              </a:rPr>
              <a:t>2-approximate offline method</a:t>
            </a:r>
            <a:endParaRPr lang="en-US" dirty="0">
              <a:solidFill>
                <a:srgbClr val="534EFD"/>
              </a:solidFill>
            </a:endParaRPr>
          </a:p>
        </p:txBody>
      </p:sp>
      <p:grpSp>
        <p:nvGrpSpPr>
          <p:cNvPr id="87" name="Group 156"/>
          <p:cNvGrpSpPr/>
          <p:nvPr/>
        </p:nvGrpSpPr>
        <p:grpSpPr>
          <a:xfrm>
            <a:off x="1391598" y="1452515"/>
            <a:ext cx="5640301" cy="2898949"/>
            <a:chOff x="1524000" y="3044651"/>
            <a:chExt cx="5640301" cy="2898949"/>
          </a:xfrm>
        </p:grpSpPr>
        <p:grpSp>
          <p:nvGrpSpPr>
            <p:cNvPr id="88" name="Group 74"/>
            <p:cNvGrpSpPr/>
            <p:nvPr/>
          </p:nvGrpSpPr>
          <p:grpSpPr>
            <a:xfrm>
              <a:off x="5934629" y="5358578"/>
              <a:ext cx="686403" cy="352667"/>
              <a:chOff x="7963776" y="1430090"/>
              <a:chExt cx="972243" cy="536012"/>
            </a:xfrm>
            <a:effectLst/>
          </p:grpSpPr>
          <p:sp>
            <p:nvSpPr>
              <p:cNvPr id="153" name="Line 31"/>
              <p:cNvSpPr>
                <a:spLocks noChangeShapeType="1"/>
              </p:cNvSpPr>
              <p:nvPr/>
            </p:nvSpPr>
            <p:spPr bwMode="auto">
              <a:xfrm>
                <a:off x="8921454" y="1430090"/>
                <a:ext cx="0" cy="5360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4" name="Line 32"/>
              <p:cNvSpPr>
                <a:spLocks noChangeShapeType="1"/>
              </p:cNvSpPr>
              <p:nvPr/>
            </p:nvSpPr>
            <p:spPr bwMode="auto">
              <a:xfrm>
                <a:off x="7974701" y="1961108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5" name="Line 34"/>
              <p:cNvSpPr>
                <a:spLocks noChangeShapeType="1"/>
              </p:cNvSpPr>
              <p:nvPr/>
            </p:nvSpPr>
            <p:spPr bwMode="auto">
              <a:xfrm>
                <a:off x="7963776" y="1440077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9" name="Group 78"/>
            <p:cNvGrpSpPr/>
            <p:nvPr/>
          </p:nvGrpSpPr>
          <p:grpSpPr>
            <a:xfrm>
              <a:off x="5947828" y="4368562"/>
              <a:ext cx="686403" cy="352667"/>
              <a:chOff x="7963776" y="1430090"/>
              <a:chExt cx="972243" cy="536012"/>
            </a:xfrm>
            <a:effectLst/>
          </p:grpSpPr>
          <p:sp>
            <p:nvSpPr>
              <p:cNvPr id="149" name="Line 31"/>
              <p:cNvSpPr>
                <a:spLocks noChangeShapeType="1"/>
              </p:cNvSpPr>
              <p:nvPr/>
            </p:nvSpPr>
            <p:spPr bwMode="auto">
              <a:xfrm>
                <a:off x="8921454" y="1430090"/>
                <a:ext cx="0" cy="5360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>
                <a:off x="7974701" y="1961108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2" name="Line 34"/>
              <p:cNvSpPr>
                <a:spLocks noChangeShapeType="1"/>
              </p:cNvSpPr>
              <p:nvPr/>
            </p:nvSpPr>
            <p:spPr bwMode="auto">
              <a:xfrm>
                <a:off x="7963776" y="1440077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0" name="Group 82"/>
            <p:cNvGrpSpPr/>
            <p:nvPr/>
          </p:nvGrpSpPr>
          <p:grpSpPr>
            <a:xfrm>
              <a:off x="5954427" y="3378545"/>
              <a:ext cx="686403" cy="352667"/>
              <a:chOff x="7963776" y="1430090"/>
              <a:chExt cx="972243" cy="536012"/>
            </a:xfrm>
            <a:effectLst/>
          </p:grpSpPr>
          <p:sp>
            <p:nvSpPr>
              <p:cNvPr id="140" name="Line 31"/>
              <p:cNvSpPr>
                <a:spLocks noChangeShapeType="1"/>
              </p:cNvSpPr>
              <p:nvPr/>
            </p:nvSpPr>
            <p:spPr bwMode="auto">
              <a:xfrm>
                <a:off x="8921454" y="1430090"/>
                <a:ext cx="0" cy="5360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1" name="Line 32"/>
              <p:cNvSpPr>
                <a:spLocks noChangeShapeType="1"/>
              </p:cNvSpPr>
              <p:nvPr/>
            </p:nvSpPr>
            <p:spPr bwMode="auto">
              <a:xfrm>
                <a:off x="7974701" y="1961108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8" name="Line 34"/>
              <p:cNvSpPr>
                <a:spLocks noChangeShapeType="1"/>
              </p:cNvSpPr>
              <p:nvPr/>
            </p:nvSpPr>
            <p:spPr bwMode="auto">
              <a:xfrm>
                <a:off x="7963776" y="1440077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3022773" y="3535161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3017095" y="3135486"/>
              <a:ext cx="5678" cy="8201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33"/>
            <p:cNvSpPr>
              <a:spLocks/>
            </p:cNvSpPr>
            <p:nvPr/>
          </p:nvSpPr>
          <p:spPr bwMode="auto">
            <a:xfrm>
              <a:off x="1904369" y="3407993"/>
              <a:ext cx="1107047" cy="2596"/>
            </a:xfrm>
            <a:custGeom>
              <a:avLst/>
              <a:gdLst>
                <a:gd name="T0" fmla="*/ 390 w 390"/>
                <a:gd name="T1" fmla="*/ 0 h 1"/>
                <a:gd name="T2" fmla="*/ 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39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Line 34"/>
            <p:cNvSpPr>
              <a:spLocks noChangeShapeType="1"/>
            </p:cNvSpPr>
            <p:nvPr/>
          </p:nvSpPr>
          <p:spPr bwMode="auto">
            <a:xfrm>
              <a:off x="1529675" y="3135486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35"/>
            <p:cNvSpPr>
              <a:spLocks/>
            </p:cNvSpPr>
            <p:nvPr/>
          </p:nvSpPr>
          <p:spPr bwMode="auto">
            <a:xfrm>
              <a:off x="1904369" y="3667523"/>
              <a:ext cx="1101369" cy="2596"/>
            </a:xfrm>
            <a:custGeom>
              <a:avLst/>
              <a:gdLst>
                <a:gd name="T0" fmla="*/ 388 w 388"/>
                <a:gd name="T1" fmla="*/ 1 h 1"/>
                <a:gd name="T2" fmla="*/ 0 w 388"/>
                <a:gd name="T3" fmla="*/ 0 h 1"/>
                <a:gd name="T4" fmla="*/ 0 60000 65536"/>
                <a:gd name="T5" fmla="*/ 0 60000 65536"/>
                <a:gd name="T6" fmla="*/ 0 w 388"/>
                <a:gd name="T7" fmla="*/ 0 h 1"/>
                <a:gd name="T8" fmla="*/ 388 w 3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1">
                  <a:moveTo>
                    <a:pt x="388" y="1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3022773" y="4531757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>
              <a:off x="3017095" y="4132080"/>
              <a:ext cx="2839" cy="8071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>
              <a:off x="1537183" y="4939218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39"/>
            <p:cNvSpPr>
              <a:spLocks/>
            </p:cNvSpPr>
            <p:nvPr/>
          </p:nvSpPr>
          <p:spPr bwMode="auto">
            <a:xfrm>
              <a:off x="1904369" y="4399397"/>
              <a:ext cx="1107047" cy="2596"/>
            </a:xfrm>
            <a:custGeom>
              <a:avLst/>
              <a:gdLst>
                <a:gd name="T0" fmla="*/ 390 w 390"/>
                <a:gd name="T1" fmla="*/ 0 h 1"/>
                <a:gd name="T2" fmla="*/ 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39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Line 40"/>
            <p:cNvSpPr>
              <a:spLocks noChangeShapeType="1"/>
            </p:cNvSpPr>
            <p:nvPr/>
          </p:nvSpPr>
          <p:spPr bwMode="auto">
            <a:xfrm>
              <a:off x="1529675" y="4132080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1904369" y="4664118"/>
              <a:ext cx="1101369" cy="2596"/>
            </a:xfrm>
            <a:custGeom>
              <a:avLst/>
              <a:gdLst>
                <a:gd name="T0" fmla="*/ 388 w 388"/>
                <a:gd name="T1" fmla="*/ 1 h 1"/>
                <a:gd name="T2" fmla="*/ 0 w 388"/>
                <a:gd name="T3" fmla="*/ 0 h 1"/>
                <a:gd name="T4" fmla="*/ 0 60000 65536"/>
                <a:gd name="T5" fmla="*/ 0 60000 65536"/>
                <a:gd name="T6" fmla="*/ 0 w 388"/>
                <a:gd name="T7" fmla="*/ 0 h 1"/>
                <a:gd name="T8" fmla="*/ 388 w 3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1">
                  <a:moveTo>
                    <a:pt x="388" y="1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Line 42"/>
            <p:cNvSpPr>
              <a:spLocks noChangeShapeType="1"/>
            </p:cNvSpPr>
            <p:nvPr/>
          </p:nvSpPr>
          <p:spPr bwMode="auto">
            <a:xfrm>
              <a:off x="3017095" y="5528353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Line 43"/>
            <p:cNvSpPr>
              <a:spLocks noChangeShapeType="1"/>
            </p:cNvSpPr>
            <p:nvPr/>
          </p:nvSpPr>
          <p:spPr bwMode="auto">
            <a:xfrm>
              <a:off x="3017095" y="5120890"/>
              <a:ext cx="0" cy="822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Line 44"/>
            <p:cNvSpPr>
              <a:spLocks noChangeShapeType="1"/>
            </p:cNvSpPr>
            <p:nvPr/>
          </p:nvSpPr>
          <p:spPr bwMode="auto">
            <a:xfrm>
              <a:off x="1525156" y="5935814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1898694" y="5395993"/>
              <a:ext cx="1107047" cy="2596"/>
            </a:xfrm>
            <a:custGeom>
              <a:avLst/>
              <a:gdLst>
                <a:gd name="T0" fmla="*/ 390 w 390"/>
                <a:gd name="T1" fmla="*/ 0 h 1"/>
                <a:gd name="T2" fmla="*/ 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39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Line 46"/>
            <p:cNvSpPr>
              <a:spLocks noChangeShapeType="1"/>
            </p:cNvSpPr>
            <p:nvPr/>
          </p:nvSpPr>
          <p:spPr bwMode="auto">
            <a:xfrm>
              <a:off x="1524000" y="5128676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47"/>
            <p:cNvSpPr>
              <a:spLocks/>
            </p:cNvSpPr>
            <p:nvPr/>
          </p:nvSpPr>
          <p:spPr bwMode="auto">
            <a:xfrm>
              <a:off x="1905000" y="5660714"/>
              <a:ext cx="1112726" cy="2596"/>
            </a:xfrm>
            <a:custGeom>
              <a:avLst/>
              <a:gdLst>
                <a:gd name="T0" fmla="*/ 392 w 392"/>
                <a:gd name="T1" fmla="*/ 1 h 1"/>
                <a:gd name="T2" fmla="*/ 0 w 392"/>
                <a:gd name="T3" fmla="*/ 0 h 1"/>
                <a:gd name="T4" fmla="*/ 0 60000 65536"/>
                <a:gd name="T5" fmla="*/ 0 60000 65536"/>
                <a:gd name="T6" fmla="*/ 0 w 392"/>
                <a:gd name="T7" fmla="*/ 0 h 1"/>
                <a:gd name="T8" fmla="*/ 392 w 3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2" h="1">
                  <a:moveTo>
                    <a:pt x="392" y="1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Text Box 48"/>
            <p:cNvSpPr txBox="1">
              <a:spLocks noChangeArrowheads="1"/>
            </p:cNvSpPr>
            <p:nvPr/>
          </p:nvSpPr>
          <p:spPr bwMode="auto">
            <a:xfrm>
              <a:off x="3011416" y="3044651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Lucida Sans Unicode" charset="-52"/>
              </a:endParaRPr>
            </a:p>
          </p:txBody>
        </p:sp>
        <p:sp>
          <p:nvSpPr>
            <p:cNvPr id="130" name="Text Box 49"/>
            <p:cNvSpPr txBox="1">
              <a:spLocks noChangeArrowheads="1"/>
            </p:cNvSpPr>
            <p:nvPr/>
          </p:nvSpPr>
          <p:spPr bwMode="auto">
            <a:xfrm>
              <a:off x="3011416" y="4038651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Lucida Sans Unicode" charset="-52"/>
                </a:rPr>
                <a:t>2</a:t>
              </a:r>
            </a:p>
          </p:txBody>
        </p:sp>
        <p:sp>
          <p:nvSpPr>
            <p:cNvPr id="131" name="Text Box 53"/>
            <p:cNvSpPr txBox="1">
              <a:spLocks noChangeArrowheads="1"/>
            </p:cNvSpPr>
            <p:nvPr/>
          </p:nvSpPr>
          <p:spPr bwMode="auto">
            <a:xfrm>
              <a:off x="3011416" y="4985936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  <a:latin typeface="Lucida Sans Unicode" charset="-52"/>
                </a:rPr>
                <a:t>3</a:t>
              </a:r>
            </a:p>
          </p:txBody>
        </p:sp>
        <p:sp>
          <p:nvSpPr>
            <p:cNvPr id="132" name="Rectangle 23"/>
            <p:cNvSpPr>
              <a:spLocks noChangeArrowheads="1"/>
            </p:cNvSpPr>
            <p:nvPr/>
          </p:nvSpPr>
          <p:spPr bwMode="auto">
            <a:xfrm>
              <a:off x="3432799" y="3161440"/>
              <a:ext cx="2696881" cy="264450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6619291" y="3548373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Line 36"/>
            <p:cNvSpPr>
              <a:spLocks noChangeShapeType="1"/>
            </p:cNvSpPr>
            <p:nvPr/>
          </p:nvSpPr>
          <p:spPr bwMode="auto">
            <a:xfrm>
              <a:off x="6619291" y="4544969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Line 42"/>
            <p:cNvSpPr>
              <a:spLocks noChangeShapeType="1"/>
            </p:cNvSpPr>
            <p:nvPr/>
          </p:nvSpPr>
          <p:spPr bwMode="auto">
            <a:xfrm>
              <a:off x="6613613" y="5541564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Text Box 48"/>
            <p:cNvSpPr txBox="1">
              <a:spLocks noChangeArrowheads="1"/>
            </p:cNvSpPr>
            <p:nvPr/>
          </p:nvSpPr>
          <p:spPr bwMode="auto">
            <a:xfrm>
              <a:off x="6594275" y="3087507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Lucida Sans Unicode" charset="-52"/>
              </a:endParaRPr>
            </a:p>
          </p:txBody>
        </p:sp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6594275" y="4089974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Lucida Sans Unicode" charset="-52"/>
                </a:rPr>
                <a:t>2</a:t>
              </a:r>
            </a:p>
          </p:txBody>
        </p:sp>
        <p:sp>
          <p:nvSpPr>
            <p:cNvPr id="138" name="Text Box 53"/>
            <p:cNvSpPr txBox="1">
              <a:spLocks noChangeArrowheads="1"/>
            </p:cNvSpPr>
            <p:nvPr/>
          </p:nvSpPr>
          <p:spPr bwMode="auto">
            <a:xfrm>
              <a:off x="6583941" y="5071127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Lucida Sans Unicode" charset="-52"/>
                </a:rPr>
                <a:t>3</a:t>
              </a:r>
            </a:p>
          </p:txBody>
        </p:sp>
        <p:sp>
          <p:nvSpPr>
            <p:cNvPr id="139" name="Line 32"/>
            <p:cNvSpPr>
              <a:spLocks noChangeShapeType="1"/>
            </p:cNvSpPr>
            <p:nvPr/>
          </p:nvSpPr>
          <p:spPr bwMode="auto">
            <a:xfrm>
              <a:off x="1534008" y="3946758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83" name="Rectangle 171"/>
          <p:cNvSpPr/>
          <p:nvPr/>
        </p:nvSpPr>
        <p:spPr>
          <a:xfrm rot="5400000">
            <a:off x="2659223" y="2853661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2" name="Rectangle 178"/>
          <p:cNvSpPr/>
          <p:nvPr/>
        </p:nvSpPr>
        <p:spPr>
          <a:xfrm rot="5400000">
            <a:off x="2667170" y="4124951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3" name="Rectangle 179"/>
          <p:cNvSpPr/>
          <p:nvPr/>
        </p:nvSpPr>
        <p:spPr>
          <a:xfrm rot="5400000">
            <a:off x="2340006" y="4124951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8" name="Rectangle 199"/>
          <p:cNvSpPr/>
          <p:nvPr/>
        </p:nvSpPr>
        <p:spPr>
          <a:xfrm rot="5400000">
            <a:off x="2515104" y="4118907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9" name="Rectangle 200"/>
          <p:cNvSpPr/>
          <p:nvPr/>
        </p:nvSpPr>
        <p:spPr>
          <a:xfrm rot="5400000">
            <a:off x="2168874" y="4116089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03" name="Straight Arrow Connector 201"/>
          <p:cNvCxnSpPr>
            <a:endCxn id="132" idx="3"/>
          </p:cNvCxnSpPr>
          <p:nvPr/>
        </p:nvCxnSpPr>
        <p:spPr>
          <a:xfrm>
            <a:off x="3340871" y="2875123"/>
            <a:ext cx="2656407" cy="16436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4"/>
          <p:cNvCxnSpPr/>
          <p:nvPr/>
        </p:nvCxnSpPr>
        <p:spPr>
          <a:xfrm>
            <a:off x="3300397" y="3949428"/>
            <a:ext cx="2696881" cy="0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4"/>
          <p:cNvCxnSpPr/>
          <p:nvPr/>
        </p:nvCxnSpPr>
        <p:spPr>
          <a:xfrm flipV="1">
            <a:off x="3367604" y="1782631"/>
            <a:ext cx="2702846" cy="1038253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01"/>
          <p:cNvCxnSpPr/>
          <p:nvPr/>
        </p:nvCxnSpPr>
        <p:spPr>
          <a:xfrm flipV="1">
            <a:off x="3365035" y="1841044"/>
            <a:ext cx="2685567" cy="2015030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178"/>
          <p:cNvSpPr/>
          <p:nvPr/>
        </p:nvSpPr>
        <p:spPr>
          <a:xfrm rot="5400000">
            <a:off x="2653327" y="1593120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7" name="Rectangle 199"/>
          <p:cNvSpPr/>
          <p:nvPr/>
        </p:nvSpPr>
        <p:spPr>
          <a:xfrm rot="5400000">
            <a:off x="2462784" y="1599379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Rectangle 200"/>
          <p:cNvSpPr/>
          <p:nvPr/>
        </p:nvSpPr>
        <p:spPr>
          <a:xfrm rot="5400000">
            <a:off x="2280712" y="1598222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9" name="Rectangle 174"/>
          <p:cNvSpPr/>
          <p:nvPr/>
        </p:nvSpPr>
        <p:spPr>
          <a:xfrm rot="5400000">
            <a:off x="2458286" y="2846935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0" name="Rectangle 175"/>
          <p:cNvSpPr/>
          <p:nvPr/>
        </p:nvSpPr>
        <p:spPr>
          <a:xfrm rot="5400000">
            <a:off x="2239466" y="2853661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1" name="Rectangle 176"/>
          <p:cNvSpPr/>
          <p:nvPr/>
        </p:nvSpPr>
        <p:spPr>
          <a:xfrm rot="5400000">
            <a:off x="2020022" y="2846935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2" name="Rectangle 174"/>
          <p:cNvSpPr/>
          <p:nvPr/>
        </p:nvSpPr>
        <p:spPr>
          <a:xfrm rot="5400000">
            <a:off x="2637148" y="2132208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3" name="Rectangle 175"/>
          <p:cNvSpPr/>
          <p:nvPr/>
        </p:nvSpPr>
        <p:spPr>
          <a:xfrm rot="5400000">
            <a:off x="2470315" y="2131833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Rectangle 176"/>
          <p:cNvSpPr/>
          <p:nvPr/>
        </p:nvSpPr>
        <p:spPr>
          <a:xfrm rot="5400000">
            <a:off x="2299146" y="2132209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25" name="Straight Arrow Connector 201"/>
          <p:cNvCxnSpPr/>
          <p:nvPr/>
        </p:nvCxnSpPr>
        <p:spPr>
          <a:xfrm>
            <a:off x="3353418" y="1962742"/>
            <a:ext cx="2642495" cy="1925412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04"/>
          <p:cNvCxnSpPr>
            <a:endCxn id="132" idx="3"/>
          </p:cNvCxnSpPr>
          <p:nvPr/>
        </p:nvCxnSpPr>
        <p:spPr>
          <a:xfrm>
            <a:off x="3293067" y="1964386"/>
            <a:ext cx="2704211" cy="927173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Rectangle 175"/>
          <p:cNvSpPr/>
          <p:nvPr/>
        </p:nvSpPr>
        <p:spPr>
          <a:xfrm rot="5400000">
            <a:off x="2636725" y="3575154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8" name="Rectangle 176"/>
          <p:cNvSpPr/>
          <p:nvPr/>
        </p:nvSpPr>
        <p:spPr>
          <a:xfrm rot="5400000">
            <a:off x="2465556" y="3575530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9" name="Rectangle 179"/>
          <p:cNvSpPr/>
          <p:nvPr/>
        </p:nvSpPr>
        <p:spPr>
          <a:xfrm rot="5400000">
            <a:off x="2641593" y="2583636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0" name="Rectangle 199"/>
          <p:cNvSpPr/>
          <p:nvPr/>
        </p:nvSpPr>
        <p:spPr>
          <a:xfrm rot="5400000">
            <a:off x="2458739" y="2585929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195477" y="1762253"/>
            <a:ext cx="12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(1,3)+</a:t>
            </a:r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2</a:t>
            </a:r>
            <a:r>
              <a:rPr kumimoji="1" lang="en-US" altLang="zh-CN" baseline="-25000" dirty="0" smtClean="0"/>
              <a:t>(1,2)</a:t>
            </a:r>
            <a:endParaRPr kumimoji="1" lang="zh-CN" altLang="en-US" baseline="-25000" dirty="0"/>
          </a:p>
        </p:txBody>
      </p:sp>
      <p:sp>
        <p:nvSpPr>
          <p:cNvPr id="261" name="文本框 260"/>
          <p:cNvSpPr txBox="1"/>
          <p:nvPr/>
        </p:nvSpPr>
        <p:spPr>
          <a:xfrm>
            <a:off x="160740" y="2650220"/>
            <a:ext cx="12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(2,2)+</a:t>
            </a:r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2</a:t>
            </a:r>
            <a:r>
              <a:rPr kumimoji="1" lang="en-US" altLang="zh-CN" baseline="-25000" dirty="0" smtClean="0"/>
              <a:t>(2,1)</a:t>
            </a:r>
            <a:endParaRPr kumimoji="1" lang="zh-CN" altLang="en-US" baseline="-25000" dirty="0"/>
          </a:p>
        </p:txBody>
      </p:sp>
      <p:sp>
        <p:nvSpPr>
          <p:cNvPr id="262" name="文本框 261"/>
          <p:cNvSpPr txBox="1"/>
          <p:nvPr/>
        </p:nvSpPr>
        <p:spPr>
          <a:xfrm>
            <a:off x="258463" y="3746491"/>
            <a:ext cx="12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(3,1)+</a:t>
            </a:r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2</a:t>
            </a:r>
            <a:r>
              <a:rPr kumimoji="1" lang="en-US" altLang="zh-CN" baseline="-25000" dirty="0" smtClean="0"/>
              <a:t>(3,3)</a:t>
            </a:r>
            <a:endParaRPr kumimoji="1" lang="zh-CN" altLang="en-US" baseline="-25000" dirty="0"/>
          </a:p>
        </p:txBody>
      </p:sp>
      <p:sp>
        <p:nvSpPr>
          <p:cNvPr id="263" name="文本框 262"/>
          <p:cNvSpPr txBox="1"/>
          <p:nvPr/>
        </p:nvSpPr>
        <p:spPr>
          <a:xfrm>
            <a:off x="7219910" y="1556238"/>
            <a:ext cx="12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(3,1)+</a:t>
            </a:r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2</a:t>
            </a:r>
            <a:r>
              <a:rPr kumimoji="1" lang="en-US" altLang="zh-CN" baseline="-25000" dirty="0" smtClean="0"/>
              <a:t>(2,1)</a:t>
            </a:r>
            <a:endParaRPr kumimoji="1" lang="zh-CN" altLang="en-US" baseline="-25000" dirty="0"/>
          </a:p>
        </p:txBody>
      </p:sp>
      <p:sp>
        <p:nvSpPr>
          <p:cNvPr id="264" name="文本框 263"/>
          <p:cNvSpPr txBox="1"/>
          <p:nvPr/>
        </p:nvSpPr>
        <p:spPr>
          <a:xfrm>
            <a:off x="7185173" y="2444205"/>
            <a:ext cx="12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(2,2)+</a:t>
            </a:r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2</a:t>
            </a:r>
            <a:r>
              <a:rPr kumimoji="1" lang="en-US" altLang="zh-CN" baseline="-25000" dirty="0" smtClean="0"/>
              <a:t>(1,2)</a:t>
            </a:r>
            <a:endParaRPr kumimoji="1" lang="zh-CN" altLang="en-US" baseline="-25000" dirty="0"/>
          </a:p>
        </p:txBody>
      </p:sp>
      <p:sp>
        <p:nvSpPr>
          <p:cNvPr id="265" name="文本框 264"/>
          <p:cNvSpPr txBox="1"/>
          <p:nvPr/>
        </p:nvSpPr>
        <p:spPr>
          <a:xfrm>
            <a:off x="7282896" y="3540476"/>
            <a:ext cx="12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(1,3)+</a:t>
            </a:r>
            <a:r>
              <a:rPr kumimoji="1" lang="en-US" altLang="zh-CN" dirty="0" smtClean="0"/>
              <a:t>f</a:t>
            </a:r>
            <a:r>
              <a:rPr kumimoji="1" lang="en-US" altLang="zh-CN" baseline="30000" dirty="0" smtClean="0"/>
              <a:t>2</a:t>
            </a:r>
            <a:r>
              <a:rPr kumimoji="1" lang="en-US" altLang="zh-CN" baseline="-25000" dirty="0" smtClean="0"/>
              <a:t>(3,3)</a:t>
            </a:r>
            <a:endParaRPr kumimoji="1" lang="zh-CN" altLang="en-US" baseline="-25000" dirty="0"/>
          </a:p>
        </p:txBody>
      </p:sp>
      <p:sp>
        <p:nvSpPr>
          <p:cNvPr id="67" name="椭圆 66"/>
          <p:cNvSpPr/>
          <p:nvPr/>
        </p:nvSpPr>
        <p:spPr>
          <a:xfrm>
            <a:off x="6451538" y="1569304"/>
            <a:ext cx="831357" cy="67607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7357907" y="2357199"/>
                <a:ext cx="1002519" cy="768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l-GR" altLang="zh-CN" sz="24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𝒊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07" y="2357199"/>
                <a:ext cx="1002519" cy="7686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/>
          <p:cNvSpPr txBox="1"/>
          <p:nvPr/>
        </p:nvSpPr>
        <p:spPr>
          <a:xfrm>
            <a:off x="3969439" y="2026008"/>
            <a:ext cx="39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1</a:t>
            </a:r>
            <a:endParaRPr kumimoji="1" lang="zh-CN" altLang="en-US" sz="2400" b="1" dirty="0"/>
          </a:p>
        </p:txBody>
      </p:sp>
      <p:sp>
        <p:nvSpPr>
          <p:cNvPr id="270" name="文本框 269"/>
          <p:cNvSpPr txBox="1"/>
          <p:nvPr/>
        </p:nvSpPr>
        <p:spPr>
          <a:xfrm>
            <a:off x="5122188" y="1871032"/>
            <a:ext cx="29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1</a:t>
            </a:r>
            <a:endParaRPr kumimoji="1" lang="zh-CN" altLang="en-US" sz="2400" b="1" dirty="0"/>
          </a:p>
        </p:txBody>
      </p:sp>
      <p:sp>
        <p:nvSpPr>
          <p:cNvPr id="271" name="文本框 270"/>
          <p:cNvSpPr txBox="1"/>
          <p:nvPr/>
        </p:nvSpPr>
        <p:spPr>
          <a:xfrm>
            <a:off x="4426206" y="3696383"/>
            <a:ext cx="39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1</a:t>
            </a:r>
            <a:endParaRPr kumimoji="1" lang="zh-CN" altLang="en-US" sz="2400" b="1" dirty="0"/>
          </a:p>
        </p:txBody>
      </p:sp>
      <p:sp>
        <p:nvSpPr>
          <p:cNvPr id="272" name="文本框 271"/>
          <p:cNvSpPr txBox="1"/>
          <p:nvPr/>
        </p:nvSpPr>
        <p:spPr>
          <a:xfrm>
            <a:off x="5064670" y="3121711"/>
            <a:ext cx="39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2</a:t>
            </a:r>
            <a:endParaRPr kumimoji="1" lang="zh-CN" altLang="en-US" sz="2400" b="1" dirty="0"/>
          </a:p>
        </p:txBody>
      </p:sp>
      <p:sp>
        <p:nvSpPr>
          <p:cNvPr id="274" name="文本框 273"/>
          <p:cNvSpPr txBox="1"/>
          <p:nvPr/>
        </p:nvSpPr>
        <p:spPr>
          <a:xfrm>
            <a:off x="5114074" y="2628871"/>
            <a:ext cx="39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2</a:t>
            </a:r>
            <a:endParaRPr kumimoji="1" lang="zh-CN" altLang="en-US" sz="2400" b="1" dirty="0"/>
          </a:p>
        </p:txBody>
      </p:sp>
      <p:sp>
        <p:nvSpPr>
          <p:cNvPr id="275" name="文本框 274"/>
          <p:cNvSpPr txBox="1"/>
          <p:nvPr/>
        </p:nvSpPr>
        <p:spPr>
          <a:xfrm>
            <a:off x="5310823" y="2077193"/>
            <a:ext cx="39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2</a:t>
            </a:r>
            <a:endParaRPr kumimoji="1" lang="zh-CN" altLang="en-US" sz="24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6070925" y="3966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3" name="Rounded Rectangle 8"/>
          <p:cNvSpPr/>
          <p:nvPr/>
        </p:nvSpPr>
        <p:spPr>
          <a:xfrm>
            <a:off x="399088" y="4743999"/>
            <a:ext cx="8492167" cy="17694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All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 err="1">
                <a:latin typeface="华文中宋" pitchFamily="2" charset="-122"/>
                <a:ea typeface="华文中宋" pitchFamily="2" charset="-122"/>
                <a:cs typeface="MS PGothic" charset="0"/>
              </a:rPr>
              <a:t>coflows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at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the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same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time</a:t>
            </a:r>
            <a:endParaRPr lang="zh-CN" altLang="en-US" sz="3600" dirty="0">
              <a:latin typeface="华文中宋" pitchFamily="2" charset="-122"/>
              <a:ea typeface="华文中宋" pitchFamily="2" charset="-122"/>
              <a:cs typeface="MS PGothic" charset="0"/>
            </a:endParaRPr>
          </a:p>
          <a:p>
            <a:r>
              <a:rPr lang="en-US" altLang="zh-CN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Should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know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flow</a:t>
            </a:r>
            <a:r>
              <a:rPr lang="zh-CN" altLang="en-US" sz="36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size</a:t>
            </a:r>
            <a:r>
              <a:rPr lang="zh-CN" altLang="en-US" sz="36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lang="en-US" altLang="zh-CN" sz="36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beforehand</a:t>
            </a:r>
            <a:endParaRPr lang="zh-CN" altLang="en-US" sz="3600" dirty="0">
              <a:latin typeface="华文中宋" pitchFamily="2" charset="-122"/>
              <a:ea typeface="华文中宋" pitchFamily="2" charset="-122"/>
              <a:cs typeface="MS PGothic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  <p:transition advTm="8148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39079 -0.0400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20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0.40538 -0.0391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1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2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42431 -0.0388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15" y="-1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4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0.43941 -0.0393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-1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39011 0.178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97" y="89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8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40451 0.1810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6" y="905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4309 0.1824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5" y="912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39149 -0.1067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6" y="-5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4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40938 -0.1129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38021 0.2476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12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0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39219 0.24329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1" y="121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41562 0.241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12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3875 -0.00301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6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972 L 0.4073 3.7037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-4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88 L 0.42865 -2.22222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972 L 0.45261 -0.0011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-5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2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38559 -0.25093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-125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4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0509 L 0.40191 -0.2495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5" y="-12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92" grpId="0" animBg="1"/>
      <p:bldP spid="193" grpId="0" animBg="1"/>
      <p:bldP spid="198" grpId="0" animBg="1"/>
      <p:bldP spid="199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57" grpId="0" animBg="1"/>
      <p:bldP spid="258" grpId="0" animBg="1"/>
      <p:bldP spid="259" grpId="0" animBg="1"/>
      <p:bldP spid="260" grpId="0" animBg="1"/>
      <p:bldP spid="66" grpId="0"/>
      <p:bldP spid="66" grpId="1"/>
      <p:bldP spid="261" grpId="0"/>
      <p:bldP spid="261" grpId="1"/>
      <p:bldP spid="262" grpId="0"/>
      <p:bldP spid="262" grpId="1"/>
      <p:bldP spid="263" grpId="0"/>
      <p:bldP spid="263" grpId="1"/>
      <p:bldP spid="264" grpId="0"/>
      <p:bldP spid="264" grpId="1"/>
      <p:bldP spid="265" grpId="0"/>
      <p:bldP spid="265" grpId="1"/>
      <p:bldP spid="67" grpId="0" animBg="1"/>
      <p:bldP spid="67" grpId="1" animBg="1"/>
      <p:bldP spid="69" grpId="0"/>
      <p:bldP spid="69" grpId="1"/>
      <p:bldP spid="70" grpId="0"/>
      <p:bldP spid="70" grpId="1"/>
      <p:bldP spid="270" grpId="0"/>
      <p:bldP spid="270" grpId="1"/>
      <p:bldP spid="271" grpId="0"/>
      <p:bldP spid="271" grpId="1"/>
      <p:bldP spid="272" grpId="0"/>
      <p:bldP spid="272" grpId="1"/>
      <p:bldP spid="274" grpId="0"/>
      <p:bldP spid="274" grpId="1"/>
      <p:bldP spid="275" grpId="0"/>
      <p:bldP spid="275" grpId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Index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302443"/>
              </p:ext>
            </p:extLst>
          </p:nvPr>
        </p:nvGraphicFramePr>
        <p:xfrm>
          <a:off x="304800" y="1222375"/>
          <a:ext cx="8650288" cy="549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ransition advTm="225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34EFD"/>
                </a:solidFill>
              </a:rPr>
              <a:t>From</a:t>
            </a:r>
            <a:r>
              <a:rPr lang="zh-CN" altLang="en-US" dirty="0" smtClean="0">
                <a:solidFill>
                  <a:srgbClr val="534EFD"/>
                </a:solidFill>
              </a:rPr>
              <a:t> </a:t>
            </a:r>
            <a:r>
              <a:rPr lang="en-US" altLang="zh-CN" dirty="0" smtClean="0">
                <a:solidFill>
                  <a:srgbClr val="534EFD"/>
                </a:solidFill>
              </a:rPr>
              <a:t>offline</a:t>
            </a:r>
            <a:r>
              <a:rPr lang="zh-CN" altLang="en-US" dirty="0" smtClean="0">
                <a:solidFill>
                  <a:srgbClr val="534EFD"/>
                </a:solidFill>
              </a:rPr>
              <a:t> </a:t>
            </a:r>
            <a:r>
              <a:rPr lang="en-US" altLang="zh-CN" dirty="0" smtClean="0">
                <a:solidFill>
                  <a:srgbClr val="534EFD"/>
                </a:solidFill>
              </a:rPr>
              <a:t>to</a:t>
            </a:r>
            <a:r>
              <a:rPr lang="zh-CN" altLang="en-US" dirty="0" smtClean="0">
                <a:solidFill>
                  <a:srgbClr val="534EFD"/>
                </a:solidFill>
              </a:rPr>
              <a:t> </a:t>
            </a:r>
            <a:r>
              <a:rPr lang="en-US" altLang="zh-CN" dirty="0">
                <a:solidFill>
                  <a:srgbClr val="534EFD"/>
                </a:solidFill>
              </a:rPr>
              <a:t>o</a:t>
            </a:r>
            <a:r>
              <a:rPr lang="en-US" altLang="zh-CN" dirty="0" smtClean="0">
                <a:solidFill>
                  <a:srgbClr val="534EFD"/>
                </a:solidFill>
              </a:rPr>
              <a:t>nline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ln w="41275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Simple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offline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algorithm</a:t>
            </a:r>
            <a:endParaRPr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Date center are expected to be </a:t>
            </a:r>
            <a:r>
              <a:rPr lang="en-US" altLang="zh-CN" dirty="0" smtClean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load balanced</a:t>
            </a: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Ignores </a:t>
            </a:r>
            <a:r>
              <a:rPr lang="en-US" altLang="zh-CN" dirty="0">
                <a:latin typeface="STZhongsong" charset="0"/>
                <a:ea typeface="STZhongsong" charset="0"/>
                <a:cs typeface="STZhongsong" charset="0"/>
              </a:rPr>
              <a:t>the port load difference, and just prioritize </a:t>
            </a:r>
            <a:r>
              <a:rPr lang="en-US" altLang="zh-CN" dirty="0" err="1">
                <a:latin typeface="STZhongsong" charset="0"/>
                <a:ea typeface="STZhongsong" charset="0"/>
                <a:cs typeface="STZhongsong" charset="0"/>
              </a:rPr>
              <a:t>coflows</a:t>
            </a:r>
            <a:r>
              <a:rPr lang="en-US" altLang="zh-CN" dirty="0">
                <a:latin typeface="STZhongsong" charset="0"/>
                <a:ea typeface="STZhongsong" charset="0"/>
                <a:cs typeface="STZhongsong" charset="0"/>
              </a:rPr>
              <a:t> with </a:t>
            </a:r>
            <a:r>
              <a:rPr lang="en-US" altLang="zh-CN" dirty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large weight but small load </a:t>
            </a:r>
            <a:endParaRPr lang="en-US" altLang="zh-CN" dirty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zh-CN" altLang="en-US" sz="2900" dirty="0" smtClean="0">
              <a:solidFill>
                <a:srgbClr val="FF0000"/>
              </a:solidFill>
              <a:latin typeface="STZhongsong" charset="0"/>
              <a:ea typeface="STZhongsong" charset="0"/>
              <a:cs typeface="STZhongsong" charset="0"/>
            </a:endParaRP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900" dirty="0" smtClean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Information-agnostic </a:t>
            </a:r>
            <a:r>
              <a:rPr lang="en-US" altLang="zh-CN" sz="2900" dirty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Online </a:t>
            </a:r>
            <a:r>
              <a:rPr lang="en-US" altLang="zh-CN" sz="2900" dirty="0">
                <a:latin typeface="STZhongsong" charset="0"/>
                <a:ea typeface="STZhongsong" charset="0"/>
                <a:cs typeface="STZhongsong" charset="0"/>
              </a:rPr>
              <a:t>scheduling </a:t>
            </a: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Flow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sizes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can</a:t>
            </a:r>
            <a:r>
              <a:rPr lang="zh-CN" altLang="en-US" dirty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not</a:t>
            </a:r>
            <a:r>
              <a:rPr lang="zh-CN" altLang="en-US" dirty="0">
                <a:solidFill>
                  <a:srgbClr val="FF0000"/>
                </a:solidFill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>
                <a:latin typeface="STZhongsong" charset="0"/>
                <a:ea typeface="STZhongsong" charset="0"/>
                <a:cs typeface="STZhongsong" charset="0"/>
              </a:rPr>
              <a:t>be</a:t>
            </a:r>
            <a:r>
              <a:rPr lang="zh-CN" altLang="en-US" dirty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>
                <a:latin typeface="STZhongsong" charset="0"/>
                <a:ea typeface="STZhongsong" charset="0"/>
                <a:cs typeface="STZhongsong" charset="0"/>
              </a:rPr>
              <a:t>known</a:t>
            </a:r>
            <a:r>
              <a:rPr lang="zh-CN" altLang="en-US" dirty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beforehand</a:t>
            </a:r>
            <a:endParaRPr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Use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size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that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has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been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sent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instead</a:t>
            </a:r>
            <a:endParaRPr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Shortest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err="1" smtClean="0">
                <a:latin typeface="STZhongsong" charset="0"/>
                <a:ea typeface="STZhongsong" charset="0"/>
                <a:cs typeface="STZhongsong" charset="0"/>
              </a:rPr>
              <a:t>Coflow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First</a:t>
            </a:r>
            <a:r>
              <a:rPr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lang="en-US" altLang="zh-CN" dirty="0" smtClean="0">
                <a:latin typeface="STZhongsong" charset="0"/>
                <a:ea typeface="STZhongsong" charset="0"/>
                <a:cs typeface="STZhongsong" charset="0"/>
              </a:rPr>
              <a:t>heuristic</a:t>
            </a:r>
            <a:endParaRPr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marL="457200" lvl="1" indent="-457200">
              <a:spcBef>
                <a:spcPts val="700"/>
              </a:spcBef>
              <a:buClr>
                <a:schemeClr val="accent2"/>
              </a:buClr>
              <a:buSzPct val="60000"/>
            </a:pPr>
            <a:endParaRPr lang="zh-CN" altLang="en-US" dirty="0">
              <a:latin typeface="STZhongsong" charset="0"/>
              <a:ea typeface="STZhongsong" charset="0"/>
              <a:cs typeface="STZhongso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Performance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loss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8403454"/>
              </p:ext>
            </p:extLst>
          </p:nvPr>
        </p:nvGraphicFramePr>
        <p:xfrm>
          <a:off x="671228" y="1305116"/>
          <a:ext cx="3772755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36873"/>
              </p:ext>
            </p:extLst>
          </p:nvPr>
        </p:nvGraphicFramePr>
        <p:xfrm>
          <a:off x="4773168" y="1305116"/>
          <a:ext cx="4181921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矩形 10"/>
          <p:cNvSpPr/>
          <p:nvPr/>
        </p:nvSpPr>
        <p:spPr>
          <a:xfrm>
            <a:off x="4452675" y="6385309"/>
            <a:ext cx="4691325" cy="523220"/>
          </a:xfrm>
          <a:prstGeom prst="rect">
            <a:avLst/>
          </a:prstGeom>
          <a:ln w="41275">
            <a:solidFill>
              <a:srgbClr val="B167D2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30%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loss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on</a:t>
            </a:r>
            <a:r>
              <a:rPr kumimoji="1" lang="zh-CN" altLang="en-US" sz="28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average</a:t>
            </a:r>
            <a:endParaRPr kumimoji="1" lang="zh-CN" altLang="en-US" sz="2800" dirty="0">
              <a:latin typeface="华文中宋" pitchFamily="2" charset="-122"/>
              <a:ea typeface="华文中宋" pitchFamily="2" charset="-122"/>
              <a:cs typeface="MS PGothic" charset="0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64445884"/>
              </p:ext>
            </p:extLst>
          </p:nvPr>
        </p:nvGraphicFramePr>
        <p:xfrm>
          <a:off x="801257" y="3840480"/>
          <a:ext cx="3512695" cy="291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43981" y="3711809"/>
            <a:ext cx="4679547" cy="523220"/>
          </a:xfrm>
          <a:prstGeom prst="rect">
            <a:avLst/>
          </a:prstGeom>
          <a:noFill/>
          <a:ln w="41275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average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WCCT: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10%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loss</a:t>
            </a:r>
            <a:endParaRPr kumimoji="1" lang="zh-CN" altLang="en-US" sz="2800" dirty="0">
              <a:latin typeface="华文中宋" pitchFamily="2" charset="-122"/>
              <a:ea typeface="华文中宋" pitchFamily="2" charset="-122"/>
              <a:cs typeface="MS PGothic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3981" y="4424430"/>
            <a:ext cx="4679547" cy="523220"/>
          </a:xfrm>
          <a:prstGeom prst="rect">
            <a:avLst/>
          </a:prstGeom>
          <a:noFill/>
          <a:ln w="41275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Significant: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30%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loss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2674" y="5142351"/>
            <a:ext cx="4670853" cy="523220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Important: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25%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loss</a:t>
            </a:r>
            <a:endParaRPr kumimoji="1" lang="zh-CN" altLang="en-US" sz="2800" dirty="0">
              <a:latin typeface="华文中宋" pitchFamily="2" charset="-122"/>
              <a:ea typeface="华文中宋" pitchFamily="2" charset="-122"/>
              <a:cs typeface="MS PGothic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2675" y="5782693"/>
            <a:ext cx="4670852" cy="523220"/>
          </a:xfrm>
          <a:prstGeom prst="rect">
            <a:avLst/>
          </a:prstGeom>
          <a:noFill/>
          <a:ln w="41275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Distribution: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30%</a:t>
            </a:r>
            <a:r>
              <a:rPr kumimoji="1" lang="zh-CN" altLang="en-US" sz="2800" dirty="0">
                <a:latin typeface="华文中宋" pitchFamily="2" charset="-122"/>
                <a:ea typeface="华文中宋" pitchFamily="2" charset="-122"/>
                <a:cs typeface="MS PGothic" charset="0"/>
              </a:rPr>
              <a:t> </a:t>
            </a:r>
            <a:r>
              <a:rPr kumimoji="1" lang="en-US" altLang="zh-CN" sz="2800" dirty="0" smtClean="0">
                <a:latin typeface="华文中宋" pitchFamily="2" charset="-122"/>
                <a:ea typeface="华文中宋" pitchFamily="2" charset="-122"/>
                <a:cs typeface="MS PGothic" charset="0"/>
              </a:rPr>
              <a:t>gap</a:t>
            </a:r>
            <a:endParaRPr kumimoji="1" lang="zh-CN" altLang="en-US" sz="2800" dirty="0">
              <a:latin typeface="华文中宋" pitchFamily="2" charset="-122"/>
              <a:ea typeface="华文中宋" pitchFamily="2" charset="-122"/>
              <a:cs typeface="MS PGothic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82649" y="2413416"/>
            <a:ext cx="861332" cy="4197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75577" y="2141994"/>
            <a:ext cx="861332" cy="4197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36909" y="2126760"/>
            <a:ext cx="861332" cy="4197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  <p:bldP spid="11" grpId="0" animBg="1"/>
      <p:bldGraphic spid="3" grpId="0">
        <p:bldAsOne/>
      </p:bldGraphic>
      <p:bldP spid="4" grpId="0" animBg="1"/>
      <p:bldP spid="4" grpId="1" animBg="1"/>
      <p:bldP spid="5" grpId="0" animBg="1"/>
      <p:bldP spid="7" grpId="0" animBg="1"/>
      <p:bldP spid="8" grpId="0" animBg="1"/>
      <p:bldP spid="10" grpId="0" animBg="1"/>
      <p:bldP spid="15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Yosemite</a:t>
            </a:r>
            <a:r>
              <a:rPr 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307964193"/>
              </p:ext>
            </p:extLst>
          </p:nvPr>
        </p:nvGraphicFramePr>
        <p:xfrm>
          <a:off x="0" y="2806699"/>
          <a:ext cx="8848725" cy="346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  <p:transition advTm="8788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34EFD"/>
                </a:solidFill>
              </a:rPr>
              <a:t>Key Insight</a:t>
            </a:r>
            <a:endParaRPr lang="en-US" dirty="0">
              <a:solidFill>
                <a:srgbClr val="534EFD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1753626"/>
            <a:ext cx="8915399" cy="837174"/>
            <a:chOff x="228707" y="4115826"/>
            <a:chExt cx="8919568" cy="837174"/>
          </a:xfrm>
        </p:grpSpPr>
        <p:sp>
          <p:nvSpPr>
            <p:cNvPr id="6" name="TextBox 5"/>
            <p:cNvSpPr txBox="1"/>
            <p:nvPr/>
          </p:nvSpPr>
          <p:spPr>
            <a:xfrm>
              <a:off x="991064" y="4353580"/>
              <a:ext cx="8157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Verdana"/>
                  <a:cs typeface="Verdana"/>
                </a:rPr>
                <a:t>C</a:t>
              </a:r>
              <a:r>
                <a:rPr lang="en-US" altLang="zh-CN" sz="2800" dirty="0" smtClean="0">
                  <a:latin typeface="Verdana"/>
                  <a:cs typeface="Verdana"/>
                </a:rPr>
                <a:t>entralized</a:t>
              </a:r>
              <a:r>
                <a:rPr lang="zh-CN" altLang="en-US" sz="2800" dirty="0" smtClean="0">
                  <a:latin typeface="Verdana"/>
                  <a:cs typeface="Verdana"/>
                </a:rPr>
                <a:t> </a:t>
              </a:r>
              <a:r>
                <a:rPr lang="en-US" altLang="zh-CN" sz="2800" dirty="0" smtClean="0">
                  <a:latin typeface="Verdana"/>
                  <a:cs typeface="Verdana"/>
                </a:rPr>
                <a:t>control</a:t>
              </a:r>
              <a:r>
                <a:rPr lang="zh-CN" altLang="en-US" sz="2800" dirty="0" smtClean="0">
                  <a:latin typeface="Verdana"/>
                  <a:cs typeface="Verdana"/>
                </a:rPr>
                <a:t> </a:t>
              </a:r>
              <a:r>
                <a:rPr lang="en-US" altLang="zh-CN" sz="2800" dirty="0" smtClean="0">
                  <a:latin typeface="Verdana"/>
                  <a:cs typeface="Verdana"/>
                </a:rPr>
                <a:t>method</a:t>
              </a:r>
              <a:endParaRPr lang="en-US" sz="2800" dirty="0">
                <a:latin typeface="Verdana"/>
                <a:cs typeface="Verdana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707" y="4115826"/>
              <a:ext cx="834364" cy="837174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2400" y="3151569"/>
            <a:ext cx="3638559" cy="3173031"/>
            <a:chOff x="2553762" y="2124177"/>
            <a:chExt cx="4193123" cy="3572220"/>
          </a:xfrm>
        </p:grpSpPr>
        <p:sp>
          <p:nvSpPr>
            <p:cNvPr id="10" name="Rectangle 9"/>
            <p:cNvSpPr/>
            <p:nvPr/>
          </p:nvSpPr>
          <p:spPr>
            <a:xfrm>
              <a:off x="2553762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H1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" name="Straight Connector 10"/>
            <p:cNvCxnSpPr>
              <a:stCxn id="10" idx="0"/>
            </p:cNvCxnSpPr>
            <p:nvPr/>
          </p:nvCxnSpPr>
          <p:spPr>
            <a:xfrm flipV="1">
              <a:off x="2745324" y="4419600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241685" y="263651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241685" y="263651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241685" y="263651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927485" y="263651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13285" y="263651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613285" y="263651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5" idx="0"/>
            </p:cNvCxnSpPr>
            <p:nvPr/>
          </p:nvCxnSpPr>
          <p:spPr>
            <a:xfrm flipH="1" flipV="1">
              <a:off x="3927485" y="2636520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765685" y="2636520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5" idx="0"/>
            </p:cNvCxnSpPr>
            <p:nvPr/>
          </p:nvCxnSpPr>
          <p:spPr>
            <a:xfrm flipH="1" flipV="1">
              <a:off x="5603885" y="2636520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10962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H2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68162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H3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23" name="Straight Connector 22"/>
            <p:cNvCxnSpPr>
              <a:stCxn id="21" idx="0"/>
            </p:cNvCxnSpPr>
            <p:nvPr/>
          </p:nvCxnSpPr>
          <p:spPr>
            <a:xfrm flipH="1" flipV="1">
              <a:off x="3197750" y="4419600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0"/>
            </p:cNvCxnSpPr>
            <p:nvPr/>
          </p:nvCxnSpPr>
          <p:spPr>
            <a:xfrm flipH="1" flipV="1">
              <a:off x="3197750" y="4419600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03685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400"/>
              <a:r>
                <a:rPr lang="en-US" sz="1050" kern="0" dirty="0">
                  <a:solidFill>
                    <a:schemeClr val="bg1"/>
                  </a:solidFill>
                  <a:latin typeface="Calibri"/>
                </a:rPr>
                <a:t>H4</a:t>
              </a:r>
            </a:p>
          </p:txBody>
        </p:sp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 flipV="1">
              <a:off x="4195247" y="4419600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60885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H5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8085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kern="0" dirty="0" smtClean="0">
                  <a:solidFill>
                    <a:schemeClr val="bg1"/>
                  </a:solidFill>
                  <a:latin typeface="Calibri"/>
                </a:rPr>
                <a:t>H6</a:t>
              </a:r>
              <a:endParaRPr lang="en-US" sz="1050" kern="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9" name="Straight Connector 28"/>
            <p:cNvCxnSpPr>
              <a:stCxn id="27" idx="0"/>
            </p:cNvCxnSpPr>
            <p:nvPr/>
          </p:nvCxnSpPr>
          <p:spPr>
            <a:xfrm flipH="1" flipV="1">
              <a:off x="4645550" y="4419600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0"/>
            </p:cNvCxnSpPr>
            <p:nvPr/>
          </p:nvCxnSpPr>
          <p:spPr>
            <a:xfrm flipH="1" flipV="1">
              <a:off x="4645550" y="4419600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622685" y="2124177"/>
              <a:ext cx="545969" cy="678181"/>
              <a:chOff x="1027560" y="1988818"/>
              <a:chExt cx="545969" cy="678181"/>
            </a:xfrm>
          </p:grpSpPr>
          <p:sp>
            <p:nvSpPr>
              <p:cNvPr id="114" name="Cube 113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6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7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7082" y="4333601"/>
              <a:ext cx="978209" cy="243008"/>
              <a:chOff x="5220661" y="3675707"/>
              <a:chExt cx="978209" cy="243008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9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4168476" y="4333601"/>
              <a:ext cx="978209" cy="243008"/>
              <a:chOff x="5220661" y="3675707"/>
              <a:chExt cx="978209" cy="24300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7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4486020" y="2128098"/>
              <a:ext cx="545969" cy="678181"/>
              <a:chOff x="1027560" y="1988818"/>
              <a:chExt cx="545969" cy="678181"/>
            </a:xfrm>
          </p:grpSpPr>
          <p:sp>
            <p:nvSpPr>
              <p:cNvPr id="68" name="Cube 67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0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362716" y="2141219"/>
              <a:ext cx="545969" cy="678181"/>
              <a:chOff x="1027560" y="1988818"/>
              <a:chExt cx="545969" cy="678181"/>
            </a:xfrm>
          </p:grpSpPr>
          <p:sp>
            <p:nvSpPr>
              <p:cNvPr id="64" name="Cube 63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49362" y="5333999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H7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flipV="1">
              <a:off x="5640924" y="4419599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906562" y="5333999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H8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63762" y="5333999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40" name="Straight Connector 39"/>
            <p:cNvCxnSpPr>
              <a:stCxn id="38" idx="0"/>
            </p:cNvCxnSpPr>
            <p:nvPr/>
          </p:nvCxnSpPr>
          <p:spPr>
            <a:xfrm flipH="1" flipV="1">
              <a:off x="6093350" y="4419599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0"/>
            </p:cNvCxnSpPr>
            <p:nvPr/>
          </p:nvCxnSpPr>
          <p:spPr>
            <a:xfrm flipH="1" flipV="1">
              <a:off x="6093350" y="4419599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5579365" y="4342092"/>
              <a:ext cx="978209" cy="243008"/>
              <a:chOff x="5220661" y="3675707"/>
              <a:chExt cx="978209" cy="2430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4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29" name="Picture 12" descr="服务器类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349" y="3515359"/>
            <a:ext cx="531632" cy="76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Straight Arrow Connector 19"/>
          <p:cNvCxnSpPr>
            <a:stCxn id="43" idx="0"/>
          </p:cNvCxnSpPr>
          <p:nvPr/>
        </p:nvCxnSpPr>
        <p:spPr>
          <a:xfrm flipV="1">
            <a:off x="3202268" y="4279476"/>
            <a:ext cx="680931" cy="842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任意形状 117"/>
          <p:cNvSpPr/>
          <p:nvPr/>
        </p:nvSpPr>
        <p:spPr>
          <a:xfrm>
            <a:off x="3223858" y="3339273"/>
            <a:ext cx="1464207" cy="1132572"/>
          </a:xfrm>
          <a:custGeom>
            <a:avLst/>
            <a:gdLst>
              <a:gd name="connsiteX0" fmla="*/ 17793 w 1464207"/>
              <a:gd name="connsiteY0" fmla="*/ 151670 h 1132572"/>
              <a:gd name="connsiteX1" fmla="*/ 17793 w 1464207"/>
              <a:gd name="connsiteY1" fmla="*/ 151670 h 1132572"/>
              <a:gd name="connsiteX2" fmla="*/ 17793 w 1464207"/>
              <a:gd name="connsiteY2" fmla="*/ 417677 h 1132572"/>
              <a:gd name="connsiteX3" fmla="*/ 150796 w 1464207"/>
              <a:gd name="connsiteY3" fmla="*/ 600557 h 1132572"/>
              <a:gd name="connsiteX4" fmla="*/ 233924 w 1464207"/>
              <a:gd name="connsiteY4" fmla="*/ 667059 h 1132572"/>
              <a:gd name="connsiteX5" fmla="*/ 283800 w 1464207"/>
              <a:gd name="connsiteY5" fmla="*/ 733561 h 1132572"/>
              <a:gd name="connsiteX6" fmla="*/ 400178 w 1464207"/>
              <a:gd name="connsiteY6" fmla="*/ 816688 h 1132572"/>
              <a:gd name="connsiteX7" fmla="*/ 483305 w 1464207"/>
              <a:gd name="connsiteY7" fmla="*/ 883190 h 1132572"/>
              <a:gd name="connsiteX8" fmla="*/ 533182 w 1464207"/>
              <a:gd name="connsiteY8" fmla="*/ 933066 h 1132572"/>
              <a:gd name="connsiteX9" fmla="*/ 749313 w 1464207"/>
              <a:gd name="connsiteY9" fmla="*/ 1049445 h 1132572"/>
              <a:gd name="connsiteX10" fmla="*/ 832440 w 1464207"/>
              <a:gd name="connsiteY10" fmla="*/ 1066070 h 1132572"/>
              <a:gd name="connsiteX11" fmla="*/ 982069 w 1464207"/>
              <a:gd name="connsiteY11" fmla="*/ 1099321 h 1132572"/>
              <a:gd name="connsiteX12" fmla="*/ 1164949 w 1464207"/>
              <a:gd name="connsiteY12" fmla="*/ 1132572 h 1132572"/>
              <a:gd name="connsiteX13" fmla="*/ 1331204 w 1464207"/>
              <a:gd name="connsiteY13" fmla="*/ 1115946 h 1132572"/>
              <a:gd name="connsiteX14" fmla="*/ 1397705 w 1464207"/>
              <a:gd name="connsiteY14" fmla="*/ 1049445 h 1132572"/>
              <a:gd name="connsiteX15" fmla="*/ 1464207 w 1464207"/>
              <a:gd name="connsiteY15" fmla="*/ 899815 h 1132572"/>
              <a:gd name="connsiteX16" fmla="*/ 1447582 w 1464207"/>
              <a:gd name="connsiteY16" fmla="*/ 517430 h 1132572"/>
              <a:gd name="connsiteX17" fmla="*/ 1414331 w 1464207"/>
              <a:gd name="connsiteY17" fmla="*/ 450928 h 1132572"/>
              <a:gd name="connsiteX18" fmla="*/ 1397705 w 1464207"/>
              <a:gd name="connsiteY18" fmla="*/ 384426 h 1132572"/>
              <a:gd name="connsiteX19" fmla="*/ 1347829 w 1464207"/>
              <a:gd name="connsiteY19" fmla="*/ 234797 h 1132572"/>
              <a:gd name="connsiteX20" fmla="*/ 1164949 w 1464207"/>
              <a:gd name="connsiteY20" fmla="*/ 68543 h 1132572"/>
              <a:gd name="connsiteX21" fmla="*/ 1115073 w 1464207"/>
              <a:gd name="connsiteY21" fmla="*/ 51917 h 1132572"/>
              <a:gd name="connsiteX22" fmla="*/ 1031945 w 1464207"/>
              <a:gd name="connsiteY22" fmla="*/ 18666 h 1132572"/>
              <a:gd name="connsiteX23" fmla="*/ 915567 w 1464207"/>
              <a:gd name="connsiteY23" fmla="*/ 2041 h 1132572"/>
              <a:gd name="connsiteX24" fmla="*/ 350302 w 1464207"/>
              <a:gd name="connsiteY24" fmla="*/ 2041 h 1132572"/>
              <a:gd name="connsiteX25" fmla="*/ 17793 w 1464207"/>
              <a:gd name="connsiteY25" fmla="*/ 151670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4207" h="1132572">
                <a:moveTo>
                  <a:pt x="17793" y="151670"/>
                </a:moveTo>
                <a:lnTo>
                  <a:pt x="17793" y="151670"/>
                </a:lnTo>
                <a:cubicBezTo>
                  <a:pt x="12958" y="209683"/>
                  <a:pt x="-19706" y="342680"/>
                  <a:pt x="17793" y="417677"/>
                </a:cubicBezTo>
                <a:cubicBezTo>
                  <a:pt x="35133" y="452356"/>
                  <a:pt x="120462" y="570223"/>
                  <a:pt x="150796" y="600557"/>
                </a:cubicBezTo>
                <a:cubicBezTo>
                  <a:pt x="175888" y="625649"/>
                  <a:pt x="208832" y="641967"/>
                  <a:pt x="233924" y="667059"/>
                </a:cubicBezTo>
                <a:cubicBezTo>
                  <a:pt x="253517" y="686652"/>
                  <a:pt x="264207" y="713968"/>
                  <a:pt x="283800" y="733561"/>
                </a:cubicBezTo>
                <a:cubicBezTo>
                  <a:pt x="317509" y="767270"/>
                  <a:pt x="362421" y="788370"/>
                  <a:pt x="400178" y="816688"/>
                </a:cubicBezTo>
                <a:cubicBezTo>
                  <a:pt x="428566" y="837979"/>
                  <a:pt x="456600" y="859823"/>
                  <a:pt x="483305" y="883190"/>
                </a:cubicBezTo>
                <a:cubicBezTo>
                  <a:pt x="501000" y="898673"/>
                  <a:pt x="515120" y="918014"/>
                  <a:pt x="533182" y="933066"/>
                </a:cubicBezTo>
                <a:cubicBezTo>
                  <a:pt x="579794" y="971909"/>
                  <a:pt x="735170" y="1046616"/>
                  <a:pt x="749313" y="1049445"/>
                </a:cubicBezTo>
                <a:cubicBezTo>
                  <a:pt x="777022" y="1054987"/>
                  <a:pt x="804855" y="1059940"/>
                  <a:pt x="832440" y="1066070"/>
                </a:cubicBezTo>
                <a:cubicBezTo>
                  <a:pt x="922100" y="1085994"/>
                  <a:pt x="881799" y="1082609"/>
                  <a:pt x="982069" y="1099321"/>
                </a:cubicBezTo>
                <a:cubicBezTo>
                  <a:pt x="1160785" y="1129107"/>
                  <a:pt x="1037271" y="1100652"/>
                  <a:pt x="1164949" y="1132572"/>
                </a:cubicBezTo>
                <a:cubicBezTo>
                  <a:pt x="1220367" y="1127030"/>
                  <a:pt x="1278754" y="1134678"/>
                  <a:pt x="1331204" y="1115946"/>
                </a:cubicBezTo>
                <a:cubicBezTo>
                  <a:pt x="1360727" y="1105402"/>
                  <a:pt x="1377303" y="1073247"/>
                  <a:pt x="1397705" y="1049445"/>
                </a:cubicBezTo>
                <a:cubicBezTo>
                  <a:pt x="1440817" y="999147"/>
                  <a:pt x="1441443" y="968107"/>
                  <a:pt x="1464207" y="899815"/>
                </a:cubicBezTo>
                <a:cubicBezTo>
                  <a:pt x="1458665" y="772353"/>
                  <a:pt x="1461671" y="644232"/>
                  <a:pt x="1447582" y="517430"/>
                </a:cubicBezTo>
                <a:cubicBezTo>
                  <a:pt x="1444845" y="492798"/>
                  <a:pt x="1423033" y="474134"/>
                  <a:pt x="1414331" y="450928"/>
                </a:cubicBezTo>
                <a:cubicBezTo>
                  <a:pt x="1406308" y="429533"/>
                  <a:pt x="1402662" y="406731"/>
                  <a:pt x="1397705" y="384426"/>
                </a:cubicBezTo>
                <a:cubicBezTo>
                  <a:pt x="1385647" y="330166"/>
                  <a:pt x="1385449" y="279940"/>
                  <a:pt x="1347829" y="234797"/>
                </a:cubicBezTo>
                <a:cubicBezTo>
                  <a:pt x="1318974" y="200171"/>
                  <a:pt x="1229299" y="100719"/>
                  <a:pt x="1164949" y="68543"/>
                </a:cubicBezTo>
                <a:cubicBezTo>
                  <a:pt x="1149274" y="60706"/>
                  <a:pt x="1131482" y="58070"/>
                  <a:pt x="1115073" y="51917"/>
                </a:cubicBezTo>
                <a:cubicBezTo>
                  <a:pt x="1087129" y="41438"/>
                  <a:pt x="1060898" y="25904"/>
                  <a:pt x="1031945" y="18666"/>
                </a:cubicBezTo>
                <a:cubicBezTo>
                  <a:pt x="993928" y="9162"/>
                  <a:pt x="954742" y="2996"/>
                  <a:pt x="915567" y="2041"/>
                </a:cubicBezTo>
                <a:cubicBezTo>
                  <a:pt x="727201" y="-2553"/>
                  <a:pt x="538724" y="2041"/>
                  <a:pt x="350302" y="2041"/>
                </a:cubicBezTo>
                <a:lnTo>
                  <a:pt x="17793" y="151670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1" name="直线箭头连接符 130"/>
          <p:cNvCxnSpPr/>
          <p:nvPr/>
        </p:nvCxnSpPr>
        <p:spPr>
          <a:xfrm flipV="1">
            <a:off x="4529244" y="3342765"/>
            <a:ext cx="360821" cy="1725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4890065" y="2890453"/>
            <a:ext cx="4177734" cy="1384995"/>
          </a:xfrm>
          <a:prstGeom prst="rect">
            <a:avLst/>
          </a:prstGeom>
          <a:noFill/>
          <a:ln w="41275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computes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err="1" smtClean="0">
                <a:solidFill>
                  <a:srgbClr val="FF0000"/>
                </a:solidFill>
              </a:rPr>
              <a:t>coflow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priority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and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rate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each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 err="1" smtClean="0">
                <a:solidFill>
                  <a:srgbClr val="FF0000"/>
                </a:solidFill>
              </a:rPr>
              <a:t>coflow</a:t>
            </a:r>
            <a:endParaRPr kumimoji="1" lang="en-US" altLang="zh-CN" sz="2800" b="1" dirty="0" smtClean="0">
              <a:solidFill>
                <a:srgbClr val="FF0000"/>
              </a:solidFill>
            </a:endParaRPr>
          </a:p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“brain”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5" name="任意形状 134"/>
          <p:cNvSpPr/>
          <p:nvPr/>
        </p:nvSpPr>
        <p:spPr>
          <a:xfrm>
            <a:off x="3410818" y="5783296"/>
            <a:ext cx="681643" cy="903315"/>
          </a:xfrm>
          <a:custGeom>
            <a:avLst/>
            <a:gdLst>
              <a:gd name="connsiteX0" fmla="*/ 0 w 681643"/>
              <a:gd name="connsiteY0" fmla="*/ 121919 h 903315"/>
              <a:gd name="connsiteX1" fmla="*/ 0 w 681643"/>
              <a:gd name="connsiteY1" fmla="*/ 121919 h 903315"/>
              <a:gd name="connsiteX2" fmla="*/ 16625 w 681643"/>
              <a:gd name="connsiteY2" fmla="*/ 587431 h 903315"/>
              <a:gd name="connsiteX3" fmla="*/ 33250 w 681643"/>
              <a:gd name="connsiteY3" fmla="*/ 637308 h 903315"/>
              <a:gd name="connsiteX4" fmla="*/ 149629 w 681643"/>
              <a:gd name="connsiteY4" fmla="*/ 786937 h 903315"/>
              <a:gd name="connsiteX5" fmla="*/ 232756 w 681643"/>
              <a:gd name="connsiteY5" fmla="*/ 886690 h 903315"/>
              <a:gd name="connsiteX6" fmla="*/ 282632 w 681643"/>
              <a:gd name="connsiteY6" fmla="*/ 903315 h 903315"/>
              <a:gd name="connsiteX7" fmla="*/ 515389 w 681643"/>
              <a:gd name="connsiteY7" fmla="*/ 870064 h 903315"/>
              <a:gd name="connsiteX8" fmla="*/ 615141 w 681643"/>
              <a:gd name="connsiteY8" fmla="*/ 803562 h 903315"/>
              <a:gd name="connsiteX9" fmla="*/ 665018 w 681643"/>
              <a:gd name="connsiteY9" fmla="*/ 786937 h 903315"/>
              <a:gd name="connsiteX10" fmla="*/ 681643 w 681643"/>
              <a:gd name="connsiteY10" fmla="*/ 737060 h 903315"/>
              <a:gd name="connsiteX11" fmla="*/ 648392 w 681643"/>
              <a:gd name="connsiteY11" fmla="*/ 271548 h 903315"/>
              <a:gd name="connsiteX12" fmla="*/ 615141 w 681643"/>
              <a:gd name="connsiteY12" fmla="*/ 121919 h 903315"/>
              <a:gd name="connsiteX13" fmla="*/ 515389 w 681643"/>
              <a:gd name="connsiteY13" fmla="*/ 55417 h 903315"/>
              <a:gd name="connsiteX14" fmla="*/ 465512 w 681643"/>
              <a:gd name="connsiteY14" fmla="*/ 22166 h 903315"/>
              <a:gd name="connsiteX15" fmla="*/ 149629 w 681643"/>
              <a:gd name="connsiteY15" fmla="*/ 22166 h 903315"/>
              <a:gd name="connsiteX16" fmla="*/ 66501 w 681643"/>
              <a:gd name="connsiteY16" fmla="*/ 155170 h 903315"/>
              <a:gd name="connsiteX17" fmla="*/ 0 w 681643"/>
              <a:gd name="connsiteY17" fmla="*/ 121919 h 90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1643" h="903315">
                <a:moveTo>
                  <a:pt x="0" y="121919"/>
                </a:moveTo>
                <a:lnTo>
                  <a:pt x="0" y="121919"/>
                </a:lnTo>
                <a:cubicBezTo>
                  <a:pt x="5542" y="277090"/>
                  <a:pt x="6629" y="432484"/>
                  <a:pt x="16625" y="587431"/>
                </a:cubicBezTo>
                <a:cubicBezTo>
                  <a:pt x="17753" y="604920"/>
                  <a:pt x="23529" y="622726"/>
                  <a:pt x="33250" y="637308"/>
                </a:cubicBezTo>
                <a:cubicBezTo>
                  <a:pt x="68300" y="689882"/>
                  <a:pt x="114579" y="734363"/>
                  <a:pt x="149629" y="786937"/>
                </a:cubicBezTo>
                <a:cubicBezTo>
                  <a:pt x="174163" y="823738"/>
                  <a:pt x="194355" y="861089"/>
                  <a:pt x="232756" y="886690"/>
                </a:cubicBezTo>
                <a:cubicBezTo>
                  <a:pt x="247337" y="896411"/>
                  <a:pt x="266007" y="897773"/>
                  <a:pt x="282632" y="903315"/>
                </a:cubicBezTo>
                <a:cubicBezTo>
                  <a:pt x="360218" y="892231"/>
                  <a:pt x="440321" y="892584"/>
                  <a:pt x="515389" y="870064"/>
                </a:cubicBezTo>
                <a:cubicBezTo>
                  <a:pt x="553666" y="858581"/>
                  <a:pt x="577229" y="816199"/>
                  <a:pt x="615141" y="803562"/>
                </a:cubicBezTo>
                <a:lnTo>
                  <a:pt x="665018" y="786937"/>
                </a:lnTo>
                <a:cubicBezTo>
                  <a:pt x="670560" y="770311"/>
                  <a:pt x="681643" y="754585"/>
                  <a:pt x="681643" y="737060"/>
                </a:cubicBezTo>
                <a:cubicBezTo>
                  <a:pt x="681643" y="503872"/>
                  <a:pt x="680068" y="445768"/>
                  <a:pt x="648392" y="271548"/>
                </a:cubicBezTo>
                <a:cubicBezTo>
                  <a:pt x="647521" y="266755"/>
                  <a:pt x="622259" y="134376"/>
                  <a:pt x="615141" y="121919"/>
                </a:cubicBezTo>
                <a:cubicBezTo>
                  <a:pt x="585837" y="70638"/>
                  <a:pt x="563001" y="71287"/>
                  <a:pt x="515389" y="55417"/>
                </a:cubicBezTo>
                <a:cubicBezTo>
                  <a:pt x="498763" y="44333"/>
                  <a:pt x="483384" y="31102"/>
                  <a:pt x="465512" y="22166"/>
                </a:cubicBezTo>
                <a:cubicBezTo>
                  <a:pt x="371102" y="-25040"/>
                  <a:pt x="231622" y="17041"/>
                  <a:pt x="149629" y="22166"/>
                </a:cubicBezTo>
                <a:cubicBezTo>
                  <a:pt x="127390" y="88884"/>
                  <a:pt x="135661" y="132117"/>
                  <a:pt x="66501" y="155170"/>
                </a:cubicBezTo>
                <a:cubicBezTo>
                  <a:pt x="50729" y="160427"/>
                  <a:pt x="11083" y="127461"/>
                  <a:pt x="0" y="121919"/>
                </a:cubicBezTo>
                <a:close/>
              </a:path>
            </a:pathLst>
          </a:custGeom>
          <a:noFill/>
          <a:ln w="44450">
            <a:solidFill>
              <a:srgbClr val="3C77F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 dirty="0"/>
          </a:p>
        </p:txBody>
      </p:sp>
      <p:cxnSp>
        <p:nvCxnSpPr>
          <p:cNvPr id="137" name="直线箭头连接符 136"/>
          <p:cNvCxnSpPr/>
          <p:nvPr/>
        </p:nvCxnSpPr>
        <p:spPr>
          <a:xfrm flipV="1">
            <a:off x="4109053" y="5712312"/>
            <a:ext cx="637084" cy="451337"/>
          </a:xfrm>
          <a:prstGeom prst="straightConnector1">
            <a:avLst/>
          </a:prstGeom>
          <a:ln w="31750">
            <a:solidFill>
              <a:srgbClr val="3C77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4746137" y="5342170"/>
            <a:ext cx="4321662" cy="954107"/>
          </a:xfrm>
          <a:prstGeom prst="rect">
            <a:avLst/>
          </a:prstGeom>
          <a:noFill/>
          <a:ln w="41275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3C77FD"/>
                </a:solidFill>
              </a:rPr>
              <a:t>Traffic shape</a:t>
            </a:r>
            <a:endParaRPr kumimoji="1" lang="zh-CN" altLang="en-US" sz="2800" b="1" dirty="0" smtClean="0">
              <a:solidFill>
                <a:srgbClr val="3C77FD"/>
              </a:solidFill>
            </a:endParaRPr>
          </a:p>
          <a:p>
            <a:r>
              <a:rPr kumimoji="1" lang="en-US" altLang="zh-CN" sz="2800" b="1" dirty="0" err="1" smtClean="0">
                <a:solidFill>
                  <a:srgbClr val="3C77FD"/>
                </a:solidFill>
              </a:rPr>
              <a:t>Coflow</a:t>
            </a:r>
            <a:r>
              <a:rPr kumimoji="1" lang="zh-CN" altLang="en-US" sz="2800" b="1" dirty="0" smtClean="0">
                <a:solidFill>
                  <a:srgbClr val="3C77FD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3C77FD"/>
                </a:solidFill>
              </a:rPr>
              <a:t>info collector</a:t>
            </a:r>
            <a:endParaRPr kumimoji="1" lang="zh-CN" altLang="en-US" sz="2800" b="1" dirty="0" smtClean="0">
              <a:solidFill>
                <a:srgbClr val="3C77F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ransition advTm="4286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34" grpId="0" animBg="1"/>
      <p:bldP spid="135" grpId="0" animBg="1"/>
      <p:bldP spid="1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System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7702" y="1298220"/>
            <a:ext cx="8649621" cy="526955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Master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C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omputes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err="1">
                <a:latin typeface="STZhongsong" charset="0"/>
                <a:ea typeface="STZhongsong" charset="0"/>
                <a:cs typeface="STZhongsong" charset="0"/>
              </a:rPr>
              <a:t>coflow</a:t>
            </a:r>
            <a:r>
              <a:rPr kumimoji="1" lang="zh-CN" altLang="en-US" dirty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priority</a:t>
            </a:r>
            <a:endParaRPr kumimoji="1" lang="zh-CN" altLang="en-US" dirty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C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omputes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flow</a:t>
            </a:r>
            <a:r>
              <a:rPr kumimoji="1" lang="zh-CN" altLang="en-US" dirty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bandwidth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endParaRPr kumimoji="1" lang="zh-CN" altLang="en-US" dirty="0">
              <a:latin typeface="STZhongsong" charset="0"/>
              <a:ea typeface="STZhongsong" charset="0"/>
              <a:cs typeface="STZhongsong" charset="0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Client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I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nteracts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with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applications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O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nly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at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ends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Slave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R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ate</a:t>
            </a:r>
            <a:r>
              <a:rPr kumimoji="1" lang="zh-CN" altLang="en-US" dirty="0" smtClean="0">
                <a:latin typeface="STZhongsong" charset="0"/>
                <a:ea typeface="STZhongsong" charset="0"/>
                <a:cs typeface="STZhongsong" charset="0"/>
              </a:rPr>
              <a:t> 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control</a:t>
            </a:r>
            <a:endParaRPr kumimoji="1" lang="zh-CN" altLang="en-US" dirty="0" smtClean="0">
              <a:latin typeface="STZhongsong" charset="0"/>
              <a:ea typeface="STZhongsong" charset="0"/>
              <a:cs typeface="STZhongsong" charset="0"/>
            </a:endParaRPr>
          </a:p>
          <a:p>
            <a:pPr lvl="1"/>
            <a:r>
              <a:rPr kumimoji="1" lang="en-US" altLang="zh-CN" dirty="0">
                <a:latin typeface="STZhongsong" charset="0"/>
                <a:ea typeface="STZhongsong" charset="0"/>
                <a:cs typeface="STZhongsong" charset="0"/>
              </a:rPr>
              <a:t>C</a:t>
            </a:r>
            <a:r>
              <a:rPr kumimoji="1" lang="en-US" altLang="zh-CN" dirty="0" smtClean="0">
                <a:latin typeface="STZhongsong" charset="0"/>
                <a:ea typeface="STZhongsong" charset="0"/>
                <a:cs typeface="STZhongsong" charset="0"/>
              </a:rPr>
              <a:t>ommunications</a:t>
            </a:r>
            <a:endParaRPr kumimoji="1" lang="zh-CN" altLang="en-US" dirty="0">
              <a:latin typeface="STZhongsong" charset="0"/>
              <a:ea typeface="STZhongsong" charset="0"/>
              <a:cs typeface="STZhongsong" charset="0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5029200" y="2384011"/>
            <a:ext cx="3638559" cy="3173031"/>
            <a:chOff x="2553762" y="2124177"/>
            <a:chExt cx="4193123" cy="3572220"/>
          </a:xfrm>
        </p:grpSpPr>
        <p:sp>
          <p:nvSpPr>
            <p:cNvPr id="5" name="Rectangle 9"/>
            <p:cNvSpPr/>
            <p:nvPr/>
          </p:nvSpPr>
          <p:spPr>
            <a:xfrm>
              <a:off x="2553762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H1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" name="Straight Connector 10"/>
            <p:cNvCxnSpPr>
              <a:stCxn id="12" idx="0"/>
            </p:cNvCxnSpPr>
            <p:nvPr/>
          </p:nvCxnSpPr>
          <p:spPr>
            <a:xfrm flipV="1">
              <a:off x="2745324" y="4419600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1"/>
            <p:cNvCxnSpPr/>
            <p:nvPr/>
          </p:nvCxnSpPr>
          <p:spPr>
            <a:xfrm flipV="1">
              <a:off x="3241685" y="263651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2"/>
            <p:cNvCxnSpPr/>
            <p:nvPr/>
          </p:nvCxnSpPr>
          <p:spPr>
            <a:xfrm flipV="1">
              <a:off x="3241685" y="263651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3"/>
            <p:cNvCxnSpPr/>
            <p:nvPr/>
          </p:nvCxnSpPr>
          <p:spPr>
            <a:xfrm flipV="1">
              <a:off x="3241685" y="263651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4"/>
            <p:cNvCxnSpPr/>
            <p:nvPr/>
          </p:nvCxnSpPr>
          <p:spPr>
            <a:xfrm flipH="1" flipV="1">
              <a:off x="3927485" y="263651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5"/>
            <p:cNvCxnSpPr/>
            <p:nvPr/>
          </p:nvCxnSpPr>
          <p:spPr>
            <a:xfrm flipV="1">
              <a:off x="4613285" y="263651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6"/>
            <p:cNvCxnSpPr/>
            <p:nvPr/>
          </p:nvCxnSpPr>
          <p:spPr>
            <a:xfrm flipV="1">
              <a:off x="4613285" y="263651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/>
            <p:cNvCxnSpPr>
              <a:stCxn id="57" idx="0"/>
            </p:cNvCxnSpPr>
            <p:nvPr/>
          </p:nvCxnSpPr>
          <p:spPr>
            <a:xfrm flipH="1" flipV="1">
              <a:off x="3927485" y="2636520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8"/>
            <p:cNvCxnSpPr/>
            <p:nvPr/>
          </p:nvCxnSpPr>
          <p:spPr>
            <a:xfrm flipH="1" flipV="1">
              <a:off x="4765685" y="2636520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9"/>
            <p:cNvCxnSpPr>
              <a:stCxn id="57" idx="0"/>
            </p:cNvCxnSpPr>
            <p:nvPr/>
          </p:nvCxnSpPr>
          <p:spPr>
            <a:xfrm flipH="1" flipV="1">
              <a:off x="5603885" y="2636520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0"/>
            <p:cNvSpPr/>
            <p:nvPr/>
          </p:nvSpPr>
          <p:spPr>
            <a:xfrm>
              <a:off x="3010962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H2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3468162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H3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8" name="Straight Connector 22"/>
            <p:cNvCxnSpPr>
              <a:stCxn id="23" idx="0"/>
            </p:cNvCxnSpPr>
            <p:nvPr/>
          </p:nvCxnSpPr>
          <p:spPr>
            <a:xfrm flipH="1" flipV="1">
              <a:off x="3197750" y="4419600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3"/>
            <p:cNvCxnSpPr>
              <a:stCxn id="24" idx="0"/>
            </p:cNvCxnSpPr>
            <p:nvPr/>
          </p:nvCxnSpPr>
          <p:spPr>
            <a:xfrm flipH="1" flipV="1">
              <a:off x="3197750" y="4419600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4"/>
            <p:cNvSpPr/>
            <p:nvPr/>
          </p:nvSpPr>
          <p:spPr>
            <a:xfrm>
              <a:off x="4003685" y="5334000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algn="ctr" defTabSz="914400"/>
              <a:r>
                <a:rPr lang="en-US" sz="1050" kern="0" dirty="0">
                  <a:solidFill>
                    <a:schemeClr val="bg1"/>
                  </a:solidFill>
                  <a:latin typeface="Calibri"/>
                </a:rPr>
                <a:t>H4</a:t>
              </a:r>
            </a:p>
          </p:txBody>
        </p:sp>
        <p:cxnSp>
          <p:nvCxnSpPr>
            <p:cNvPr id="21" name="Straight Connector 25"/>
            <p:cNvCxnSpPr>
              <a:stCxn id="27" idx="0"/>
            </p:cNvCxnSpPr>
            <p:nvPr/>
          </p:nvCxnSpPr>
          <p:spPr>
            <a:xfrm flipV="1">
              <a:off x="4195247" y="4419600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6"/>
            <p:cNvSpPr/>
            <p:nvPr/>
          </p:nvSpPr>
          <p:spPr>
            <a:xfrm>
              <a:off x="4460885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H5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7"/>
            <p:cNvSpPr/>
            <p:nvPr/>
          </p:nvSpPr>
          <p:spPr>
            <a:xfrm>
              <a:off x="4918085" y="5334000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kern="0" dirty="0" smtClean="0">
                  <a:solidFill>
                    <a:schemeClr val="bg1"/>
                  </a:solidFill>
                  <a:latin typeface="Calibri"/>
                </a:rPr>
                <a:t>H6</a:t>
              </a:r>
              <a:endParaRPr lang="en-US" sz="1050" kern="0" dirty="0">
                <a:solidFill>
                  <a:schemeClr val="bg1"/>
                </a:solidFill>
                <a:latin typeface="Calibri"/>
              </a:endParaRPr>
            </a:p>
          </p:txBody>
        </p:sp>
        <p:cxnSp>
          <p:nvCxnSpPr>
            <p:cNvPr id="24" name="Straight Connector 28"/>
            <p:cNvCxnSpPr>
              <a:stCxn id="29" idx="0"/>
            </p:cNvCxnSpPr>
            <p:nvPr/>
          </p:nvCxnSpPr>
          <p:spPr>
            <a:xfrm flipH="1" flipV="1">
              <a:off x="4645550" y="4419600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9"/>
            <p:cNvCxnSpPr>
              <a:stCxn id="30" idx="0"/>
            </p:cNvCxnSpPr>
            <p:nvPr/>
          </p:nvCxnSpPr>
          <p:spPr>
            <a:xfrm flipH="1" flipV="1">
              <a:off x="4645550" y="4419600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30"/>
            <p:cNvGrpSpPr/>
            <p:nvPr/>
          </p:nvGrpSpPr>
          <p:grpSpPr>
            <a:xfrm>
              <a:off x="3622685" y="2124177"/>
              <a:ext cx="545969" cy="678181"/>
              <a:chOff x="1027560" y="1988818"/>
              <a:chExt cx="545969" cy="678181"/>
            </a:xfrm>
          </p:grpSpPr>
          <p:sp>
            <p:nvSpPr>
              <p:cNvPr id="109" name="Cube 113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11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2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7" name="Group 31"/>
            <p:cNvGrpSpPr/>
            <p:nvPr/>
          </p:nvGrpSpPr>
          <p:grpSpPr>
            <a:xfrm>
              <a:off x="2747082" y="4333601"/>
              <a:ext cx="978209" cy="243008"/>
              <a:chOff x="5220661" y="3675707"/>
              <a:chExt cx="978209" cy="243008"/>
            </a:xfrm>
          </p:grpSpPr>
          <p:sp>
            <p:nvSpPr>
              <p:cNvPr id="88" name="Rectangle 92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8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32"/>
            <p:cNvGrpSpPr/>
            <p:nvPr/>
          </p:nvGrpSpPr>
          <p:grpSpPr>
            <a:xfrm>
              <a:off x="4168476" y="4333601"/>
              <a:ext cx="978209" cy="243008"/>
              <a:chOff x="5220661" y="3675707"/>
              <a:chExt cx="978209" cy="243008"/>
            </a:xfrm>
          </p:grpSpPr>
          <p:sp>
            <p:nvSpPr>
              <p:cNvPr id="67" name="Rectangle 71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6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33"/>
            <p:cNvGrpSpPr/>
            <p:nvPr/>
          </p:nvGrpSpPr>
          <p:grpSpPr>
            <a:xfrm>
              <a:off x="4486020" y="2128098"/>
              <a:ext cx="545969" cy="678181"/>
              <a:chOff x="1027560" y="1988818"/>
              <a:chExt cx="545969" cy="678181"/>
            </a:xfrm>
          </p:grpSpPr>
          <p:sp>
            <p:nvSpPr>
              <p:cNvPr id="63" name="Cube 67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5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30" name="Group 34"/>
            <p:cNvGrpSpPr/>
            <p:nvPr/>
          </p:nvGrpSpPr>
          <p:grpSpPr>
            <a:xfrm>
              <a:off x="5362716" y="2141219"/>
              <a:ext cx="545969" cy="678181"/>
              <a:chOff x="1027560" y="1988818"/>
              <a:chExt cx="545969" cy="678181"/>
            </a:xfrm>
          </p:grpSpPr>
          <p:sp>
            <p:nvSpPr>
              <p:cNvPr id="59" name="Cube 63"/>
              <p:cNvSpPr/>
              <p:nvPr/>
            </p:nvSpPr>
            <p:spPr>
              <a:xfrm flipH="1">
                <a:off x="1027560" y="1988818"/>
                <a:ext cx="545969" cy="67818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71574" y="2133601"/>
                <a:ext cx="401955" cy="529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Rectangle 83"/>
              <p:cNvSpPr/>
              <p:nvPr/>
            </p:nvSpPr>
            <p:spPr>
              <a:xfrm>
                <a:off x="1028484" y="2005964"/>
                <a:ext cx="125948" cy="65341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48" h="653415">
                    <a:moveTo>
                      <a:pt x="1905" y="0"/>
                    </a:moveTo>
                    <a:lnTo>
                      <a:pt x="124043" y="121920"/>
                    </a:lnTo>
                    <a:lnTo>
                      <a:pt x="125948" y="653415"/>
                    </a:lnTo>
                    <a:lnTo>
                      <a:pt x="0" y="527685"/>
                    </a:lnTo>
                    <a:lnTo>
                      <a:pt x="19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83"/>
              <p:cNvSpPr/>
              <p:nvPr/>
            </p:nvSpPr>
            <p:spPr>
              <a:xfrm>
                <a:off x="1037545" y="1988820"/>
                <a:ext cx="520283" cy="127635"/>
              </a:xfrm>
              <a:custGeom>
                <a:avLst/>
                <a:gdLst>
                  <a:gd name="connsiteX0" fmla="*/ 0 w 230723"/>
                  <a:gd name="connsiteY0" fmla="*/ 0 h 609600"/>
                  <a:gd name="connsiteX1" fmla="*/ 230723 w 230723"/>
                  <a:gd name="connsiteY1" fmla="*/ 0 h 609600"/>
                  <a:gd name="connsiteX2" fmla="*/ 230723 w 230723"/>
                  <a:gd name="connsiteY2" fmla="*/ 609600 h 609600"/>
                  <a:gd name="connsiteX3" fmla="*/ 0 w 230723"/>
                  <a:gd name="connsiteY3" fmla="*/ 609600 h 609600"/>
                  <a:gd name="connsiteX4" fmla="*/ 0 w 230723"/>
                  <a:gd name="connsiteY4" fmla="*/ 0 h 609600"/>
                  <a:gd name="connsiteX0" fmla="*/ 123825 w 230723"/>
                  <a:gd name="connsiteY0" fmla="*/ 0 h 645795"/>
                  <a:gd name="connsiteX1" fmla="*/ 230723 w 230723"/>
                  <a:gd name="connsiteY1" fmla="*/ 36195 h 645795"/>
                  <a:gd name="connsiteX2" fmla="*/ 230723 w 230723"/>
                  <a:gd name="connsiteY2" fmla="*/ 645795 h 645795"/>
                  <a:gd name="connsiteX3" fmla="*/ 0 w 230723"/>
                  <a:gd name="connsiteY3" fmla="*/ 645795 h 645795"/>
                  <a:gd name="connsiteX4" fmla="*/ 123825 w 230723"/>
                  <a:gd name="connsiteY4" fmla="*/ 0 h 645795"/>
                  <a:gd name="connsiteX0" fmla="*/ 123825 w 234533"/>
                  <a:gd name="connsiteY0" fmla="*/ 0 h 645795"/>
                  <a:gd name="connsiteX1" fmla="*/ 234533 w 234533"/>
                  <a:gd name="connsiteY1" fmla="*/ 116205 h 645795"/>
                  <a:gd name="connsiteX2" fmla="*/ 230723 w 234533"/>
                  <a:gd name="connsiteY2" fmla="*/ 645795 h 645795"/>
                  <a:gd name="connsiteX3" fmla="*/ 0 w 234533"/>
                  <a:gd name="connsiteY3" fmla="*/ 645795 h 645795"/>
                  <a:gd name="connsiteX4" fmla="*/ 123825 w 234533"/>
                  <a:gd name="connsiteY4" fmla="*/ 0 h 645795"/>
                  <a:gd name="connsiteX0" fmla="*/ 13335 w 124043"/>
                  <a:gd name="connsiteY0" fmla="*/ 0 h 645795"/>
                  <a:gd name="connsiteX1" fmla="*/ 124043 w 124043"/>
                  <a:gd name="connsiteY1" fmla="*/ 116205 h 645795"/>
                  <a:gd name="connsiteX2" fmla="*/ 120233 w 124043"/>
                  <a:gd name="connsiteY2" fmla="*/ 645795 h 645795"/>
                  <a:gd name="connsiteX3" fmla="*/ 0 w 124043"/>
                  <a:gd name="connsiteY3" fmla="*/ 502920 h 645795"/>
                  <a:gd name="connsiteX4" fmla="*/ 13335 w 124043"/>
                  <a:gd name="connsiteY4" fmla="*/ 0 h 645795"/>
                  <a:gd name="connsiteX0" fmla="*/ 13335 w 125948"/>
                  <a:gd name="connsiteY0" fmla="*/ 0 h 628650"/>
                  <a:gd name="connsiteX1" fmla="*/ 124043 w 125948"/>
                  <a:gd name="connsiteY1" fmla="*/ 116205 h 628650"/>
                  <a:gd name="connsiteX2" fmla="*/ 125948 w 125948"/>
                  <a:gd name="connsiteY2" fmla="*/ 628650 h 628650"/>
                  <a:gd name="connsiteX3" fmla="*/ 0 w 125948"/>
                  <a:gd name="connsiteY3" fmla="*/ 502920 h 628650"/>
                  <a:gd name="connsiteX4" fmla="*/ 13335 w 125948"/>
                  <a:gd name="connsiteY4" fmla="*/ 0 h 628650"/>
                  <a:gd name="connsiteX0" fmla="*/ 3810 w 116423"/>
                  <a:gd name="connsiteY0" fmla="*/ 0 h 628650"/>
                  <a:gd name="connsiteX1" fmla="*/ 114518 w 116423"/>
                  <a:gd name="connsiteY1" fmla="*/ 116205 h 628650"/>
                  <a:gd name="connsiteX2" fmla="*/ 116423 w 116423"/>
                  <a:gd name="connsiteY2" fmla="*/ 628650 h 628650"/>
                  <a:gd name="connsiteX3" fmla="*/ 0 w 116423"/>
                  <a:gd name="connsiteY3" fmla="*/ 514350 h 628650"/>
                  <a:gd name="connsiteX4" fmla="*/ 3810 w 116423"/>
                  <a:gd name="connsiteY4" fmla="*/ 0 h 628650"/>
                  <a:gd name="connsiteX0" fmla="*/ 0 w 120233"/>
                  <a:gd name="connsiteY0" fmla="*/ 0 h 632460"/>
                  <a:gd name="connsiteX1" fmla="*/ 118328 w 120233"/>
                  <a:gd name="connsiteY1" fmla="*/ 120015 h 632460"/>
                  <a:gd name="connsiteX2" fmla="*/ 120233 w 120233"/>
                  <a:gd name="connsiteY2" fmla="*/ 632460 h 632460"/>
                  <a:gd name="connsiteX3" fmla="*/ 3810 w 120233"/>
                  <a:gd name="connsiteY3" fmla="*/ 518160 h 632460"/>
                  <a:gd name="connsiteX4" fmla="*/ 0 w 120233"/>
                  <a:gd name="connsiteY4" fmla="*/ 0 h 632460"/>
                  <a:gd name="connsiteX0" fmla="*/ 0 w 118328"/>
                  <a:gd name="connsiteY0" fmla="*/ 0 h 643890"/>
                  <a:gd name="connsiteX1" fmla="*/ 116423 w 118328"/>
                  <a:gd name="connsiteY1" fmla="*/ 131445 h 643890"/>
                  <a:gd name="connsiteX2" fmla="*/ 118328 w 118328"/>
                  <a:gd name="connsiteY2" fmla="*/ 643890 h 643890"/>
                  <a:gd name="connsiteX3" fmla="*/ 1905 w 118328"/>
                  <a:gd name="connsiteY3" fmla="*/ 529590 h 643890"/>
                  <a:gd name="connsiteX4" fmla="*/ 0 w 118328"/>
                  <a:gd name="connsiteY4" fmla="*/ 0 h 643890"/>
                  <a:gd name="connsiteX0" fmla="*/ 0 w 122138"/>
                  <a:gd name="connsiteY0" fmla="*/ 0 h 643890"/>
                  <a:gd name="connsiteX1" fmla="*/ 122138 w 122138"/>
                  <a:gd name="connsiteY1" fmla="*/ 121920 h 643890"/>
                  <a:gd name="connsiteX2" fmla="*/ 118328 w 122138"/>
                  <a:gd name="connsiteY2" fmla="*/ 643890 h 643890"/>
                  <a:gd name="connsiteX3" fmla="*/ 1905 w 122138"/>
                  <a:gd name="connsiteY3" fmla="*/ 529590 h 643890"/>
                  <a:gd name="connsiteX4" fmla="*/ 0 w 122138"/>
                  <a:gd name="connsiteY4" fmla="*/ 0 h 643890"/>
                  <a:gd name="connsiteX0" fmla="*/ 0 w 124043"/>
                  <a:gd name="connsiteY0" fmla="*/ 0 h 653415"/>
                  <a:gd name="connsiteX1" fmla="*/ 122138 w 124043"/>
                  <a:gd name="connsiteY1" fmla="*/ 121920 h 653415"/>
                  <a:gd name="connsiteX2" fmla="*/ 124043 w 124043"/>
                  <a:gd name="connsiteY2" fmla="*/ 653415 h 653415"/>
                  <a:gd name="connsiteX3" fmla="*/ 1905 w 124043"/>
                  <a:gd name="connsiteY3" fmla="*/ 529590 h 653415"/>
                  <a:gd name="connsiteX4" fmla="*/ 0 w 124043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31495 h 653415"/>
                  <a:gd name="connsiteX4" fmla="*/ 1905 w 125948"/>
                  <a:gd name="connsiteY4" fmla="*/ 0 h 653415"/>
                  <a:gd name="connsiteX0" fmla="*/ 1905 w 125948"/>
                  <a:gd name="connsiteY0" fmla="*/ 0 h 653415"/>
                  <a:gd name="connsiteX1" fmla="*/ 124043 w 125948"/>
                  <a:gd name="connsiteY1" fmla="*/ 121920 h 653415"/>
                  <a:gd name="connsiteX2" fmla="*/ 125948 w 125948"/>
                  <a:gd name="connsiteY2" fmla="*/ 653415 h 653415"/>
                  <a:gd name="connsiteX3" fmla="*/ 0 w 125948"/>
                  <a:gd name="connsiteY3" fmla="*/ 527685 h 653415"/>
                  <a:gd name="connsiteX4" fmla="*/ 1905 w 125948"/>
                  <a:gd name="connsiteY4" fmla="*/ 0 h 653415"/>
                  <a:gd name="connsiteX0" fmla="*/ 1905 w 305018"/>
                  <a:gd name="connsiteY0" fmla="*/ 0 h 527685"/>
                  <a:gd name="connsiteX1" fmla="*/ 124043 w 305018"/>
                  <a:gd name="connsiteY1" fmla="*/ 121920 h 527685"/>
                  <a:gd name="connsiteX2" fmla="*/ 305018 w 305018"/>
                  <a:gd name="connsiteY2" fmla="*/ 358140 h 527685"/>
                  <a:gd name="connsiteX3" fmla="*/ 0 w 305018"/>
                  <a:gd name="connsiteY3" fmla="*/ 527685 h 527685"/>
                  <a:gd name="connsiteX4" fmla="*/ 1905 w 305018"/>
                  <a:gd name="connsiteY4" fmla="*/ 0 h 527685"/>
                  <a:gd name="connsiteX0" fmla="*/ 62865 w 365978"/>
                  <a:gd name="connsiteY0" fmla="*/ 0 h 360045"/>
                  <a:gd name="connsiteX1" fmla="*/ 185003 w 365978"/>
                  <a:gd name="connsiteY1" fmla="*/ 121920 h 360045"/>
                  <a:gd name="connsiteX2" fmla="*/ 365978 w 365978"/>
                  <a:gd name="connsiteY2" fmla="*/ 358140 h 360045"/>
                  <a:gd name="connsiteX3" fmla="*/ 0 w 365978"/>
                  <a:gd name="connsiteY3" fmla="*/ 360045 h 360045"/>
                  <a:gd name="connsiteX4" fmla="*/ 62865 w 365978"/>
                  <a:gd name="connsiteY4" fmla="*/ 0 h 360045"/>
                  <a:gd name="connsiteX0" fmla="*/ 0 w 489803"/>
                  <a:gd name="connsiteY0" fmla="*/ 123825 h 238125"/>
                  <a:gd name="connsiteX1" fmla="*/ 308828 w 489803"/>
                  <a:gd name="connsiteY1" fmla="*/ 0 h 238125"/>
                  <a:gd name="connsiteX2" fmla="*/ 489803 w 489803"/>
                  <a:gd name="connsiteY2" fmla="*/ 236220 h 238125"/>
                  <a:gd name="connsiteX3" fmla="*/ 123825 w 489803"/>
                  <a:gd name="connsiteY3" fmla="*/ 238125 h 238125"/>
                  <a:gd name="connsiteX4" fmla="*/ 0 w 489803"/>
                  <a:gd name="connsiteY4" fmla="*/ 123825 h 238125"/>
                  <a:gd name="connsiteX0" fmla="*/ 0 w 489803"/>
                  <a:gd name="connsiteY0" fmla="*/ 15240 h 129540"/>
                  <a:gd name="connsiteX1" fmla="*/ 331688 w 489803"/>
                  <a:gd name="connsiteY1" fmla="*/ 0 h 129540"/>
                  <a:gd name="connsiteX2" fmla="*/ 489803 w 489803"/>
                  <a:gd name="connsiteY2" fmla="*/ 127635 h 129540"/>
                  <a:gd name="connsiteX3" fmla="*/ 123825 w 489803"/>
                  <a:gd name="connsiteY3" fmla="*/ 129540 h 129540"/>
                  <a:gd name="connsiteX4" fmla="*/ 0 w 489803"/>
                  <a:gd name="connsiteY4" fmla="*/ 15240 h 129540"/>
                  <a:gd name="connsiteX0" fmla="*/ 0 w 489803"/>
                  <a:gd name="connsiteY0" fmla="*/ 1905 h 116205"/>
                  <a:gd name="connsiteX1" fmla="*/ 385028 w 489803"/>
                  <a:gd name="connsiteY1" fmla="*/ 0 h 116205"/>
                  <a:gd name="connsiteX2" fmla="*/ 489803 w 489803"/>
                  <a:gd name="connsiteY2" fmla="*/ 114300 h 116205"/>
                  <a:gd name="connsiteX3" fmla="*/ 123825 w 489803"/>
                  <a:gd name="connsiteY3" fmla="*/ 116205 h 116205"/>
                  <a:gd name="connsiteX4" fmla="*/ 0 w 489803"/>
                  <a:gd name="connsiteY4" fmla="*/ 1905 h 116205"/>
                  <a:gd name="connsiteX0" fmla="*/ 0 w 505043"/>
                  <a:gd name="connsiteY0" fmla="*/ 0 h 121920"/>
                  <a:gd name="connsiteX1" fmla="*/ 400268 w 505043"/>
                  <a:gd name="connsiteY1" fmla="*/ 5715 h 121920"/>
                  <a:gd name="connsiteX2" fmla="*/ 505043 w 505043"/>
                  <a:gd name="connsiteY2" fmla="*/ 120015 h 121920"/>
                  <a:gd name="connsiteX3" fmla="*/ 139065 w 505043"/>
                  <a:gd name="connsiteY3" fmla="*/ 121920 h 121920"/>
                  <a:gd name="connsiteX4" fmla="*/ 0 w 505043"/>
                  <a:gd name="connsiteY4" fmla="*/ 0 h 121920"/>
                  <a:gd name="connsiteX0" fmla="*/ 0 w 505043"/>
                  <a:gd name="connsiteY0" fmla="*/ 1905 h 123825"/>
                  <a:gd name="connsiteX1" fmla="*/ 404078 w 505043"/>
                  <a:gd name="connsiteY1" fmla="*/ 0 h 123825"/>
                  <a:gd name="connsiteX2" fmla="*/ 505043 w 505043"/>
                  <a:gd name="connsiteY2" fmla="*/ 121920 h 123825"/>
                  <a:gd name="connsiteX3" fmla="*/ 139065 w 505043"/>
                  <a:gd name="connsiteY3" fmla="*/ 123825 h 123825"/>
                  <a:gd name="connsiteX4" fmla="*/ 0 w 505043"/>
                  <a:gd name="connsiteY4" fmla="*/ 1905 h 123825"/>
                  <a:gd name="connsiteX0" fmla="*/ 0 w 514568"/>
                  <a:gd name="connsiteY0" fmla="*/ 1905 h 123825"/>
                  <a:gd name="connsiteX1" fmla="*/ 404078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3825"/>
                  <a:gd name="connsiteX1" fmla="*/ 398363 w 514568"/>
                  <a:gd name="connsiteY1" fmla="*/ 0 h 123825"/>
                  <a:gd name="connsiteX2" fmla="*/ 514568 w 514568"/>
                  <a:gd name="connsiteY2" fmla="*/ 121920 h 123825"/>
                  <a:gd name="connsiteX3" fmla="*/ 139065 w 514568"/>
                  <a:gd name="connsiteY3" fmla="*/ 123825 h 123825"/>
                  <a:gd name="connsiteX4" fmla="*/ 0 w 514568"/>
                  <a:gd name="connsiteY4" fmla="*/ 1905 h 123825"/>
                  <a:gd name="connsiteX0" fmla="*/ 0 w 514568"/>
                  <a:gd name="connsiteY0" fmla="*/ 1905 h 121920"/>
                  <a:gd name="connsiteX1" fmla="*/ 398363 w 514568"/>
                  <a:gd name="connsiteY1" fmla="*/ 0 h 121920"/>
                  <a:gd name="connsiteX2" fmla="*/ 514568 w 514568"/>
                  <a:gd name="connsiteY2" fmla="*/ 121920 h 121920"/>
                  <a:gd name="connsiteX3" fmla="*/ 129540 w 514568"/>
                  <a:gd name="connsiteY3" fmla="*/ 121920 h 121920"/>
                  <a:gd name="connsiteX4" fmla="*/ 0 w 514568"/>
                  <a:gd name="connsiteY4" fmla="*/ 1905 h 121920"/>
                  <a:gd name="connsiteX0" fmla="*/ 0 w 520283"/>
                  <a:gd name="connsiteY0" fmla="*/ 1905 h 125730"/>
                  <a:gd name="connsiteX1" fmla="*/ 398363 w 520283"/>
                  <a:gd name="connsiteY1" fmla="*/ 0 h 125730"/>
                  <a:gd name="connsiteX2" fmla="*/ 520283 w 520283"/>
                  <a:gd name="connsiteY2" fmla="*/ 125730 h 125730"/>
                  <a:gd name="connsiteX3" fmla="*/ 129540 w 520283"/>
                  <a:gd name="connsiteY3" fmla="*/ 121920 h 125730"/>
                  <a:gd name="connsiteX4" fmla="*/ 0 w 520283"/>
                  <a:gd name="connsiteY4" fmla="*/ 1905 h 125730"/>
                  <a:gd name="connsiteX0" fmla="*/ 0 w 520283"/>
                  <a:gd name="connsiteY0" fmla="*/ 1905 h 127635"/>
                  <a:gd name="connsiteX1" fmla="*/ 398363 w 520283"/>
                  <a:gd name="connsiteY1" fmla="*/ 0 h 127635"/>
                  <a:gd name="connsiteX2" fmla="*/ 520283 w 520283"/>
                  <a:gd name="connsiteY2" fmla="*/ 125730 h 127635"/>
                  <a:gd name="connsiteX3" fmla="*/ 133350 w 520283"/>
                  <a:gd name="connsiteY3" fmla="*/ 127635 h 127635"/>
                  <a:gd name="connsiteX4" fmla="*/ 0 w 520283"/>
                  <a:gd name="connsiteY4" fmla="*/ 1905 h 1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83" h="127635">
                    <a:moveTo>
                      <a:pt x="0" y="1905"/>
                    </a:moveTo>
                    <a:lnTo>
                      <a:pt x="398363" y="0"/>
                    </a:lnTo>
                    <a:lnTo>
                      <a:pt x="520283" y="125730"/>
                    </a:lnTo>
                    <a:lnTo>
                      <a:pt x="133350" y="127635"/>
                    </a:lnTo>
                    <a:lnTo>
                      <a:pt x="0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dk1">
                      <a:tint val="50000"/>
                      <a:satMod val="300000"/>
                    </a:schemeClr>
                  </a:gs>
                  <a:gs pos="61000">
                    <a:schemeClr val="dk1">
                      <a:tint val="37000"/>
                      <a:satMod val="300000"/>
                      <a:lumMod val="66000"/>
                    </a:schemeClr>
                  </a:gs>
                  <a:gs pos="100000">
                    <a:schemeClr val="dk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1" name="Rectangle 35"/>
            <p:cNvSpPr/>
            <p:nvPr/>
          </p:nvSpPr>
          <p:spPr>
            <a:xfrm>
              <a:off x="5449362" y="5333999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H7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2" name="Straight Connector 36"/>
            <p:cNvCxnSpPr>
              <a:stCxn id="38" idx="0"/>
            </p:cNvCxnSpPr>
            <p:nvPr/>
          </p:nvCxnSpPr>
          <p:spPr>
            <a:xfrm flipV="1">
              <a:off x="5640924" y="4419599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7"/>
            <p:cNvSpPr/>
            <p:nvPr/>
          </p:nvSpPr>
          <p:spPr>
            <a:xfrm>
              <a:off x="5906562" y="5333999"/>
              <a:ext cx="383123" cy="362397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H8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Rectangle 38"/>
            <p:cNvSpPr/>
            <p:nvPr/>
          </p:nvSpPr>
          <p:spPr>
            <a:xfrm>
              <a:off x="6363762" y="5333999"/>
              <a:ext cx="383123" cy="362397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noProof="0" dirty="0" smtClean="0">
                  <a:solidFill>
                    <a:schemeClr val="bg1"/>
                  </a:solidFill>
                  <a:latin typeface="Calibri"/>
                </a:rPr>
                <a:t>H9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5" name="Straight Connector 39"/>
            <p:cNvCxnSpPr>
              <a:stCxn id="40" idx="0"/>
            </p:cNvCxnSpPr>
            <p:nvPr/>
          </p:nvCxnSpPr>
          <p:spPr>
            <a:xfrm flipH="1" flipV="1">
              <a:off x="6093350" y="4419599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/>
            <p:cNvCxnSpPr>
              <a:stCxn id="41" idx="0"/>
            </p:cNvCxnSpPr>
            <p:nvPr/>
          </p:nvCxnSpPr>
          <p:spPr>
            <a:xfrm flipH="1" flipV="1">
              <a:off x="6093350" y="4419599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41"/>
            <p:cNvGrpSpPr/>
            <p:nvPr/>
          </p:nvGrpSpPr>
          <p:grpSpPr>
            <a:xfrm>
              <a:off x="5579365" y="4342092"/>
              <a:ext cx="978209" cy="243008"/>
              <a:chOff x="5220661" y="3675707"/>
              <a:chExt cx="978209" cy="243008"/>
            </a:xfrm>
          </p:grpSpPr>
          <p:sp>
            <p:nvSpPr>
              <p:cNvPr id="38" name="Rectangle 42"/>
              <p:cNvSpPr/>
              <p:nvPr/>
            </p:nvSpPr>
            <p:spPr>
              <a:xfrm>
                <a:off x="5220661" y="3675707"/>
                <a:ext cx="978209" cy="24300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pic>
            <p:nvPicPr>
              <p:cNvPr id="3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24733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339542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43175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523965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616121" y="3805705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716981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708333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00544" y="3805704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716980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892756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5986833" y="3805703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716979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8" descr="Ethernet Network Connector Rj-45 Lan Female Clip Art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19589"/>
              <a:stretch/>
            </p:blipFill>
            <p:spPr bwMode="auto">
              <a:xfrm>
                <a:off x="6079045" y="3805702"/>
                <a:ext cx="92211" cy="72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3" name="Picture 12" descr="服务器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507" y="2818434"/>
            <a:ext cx="531632" cy="76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9"/>
          <p:cNvCxnSpPr>
            <a:stCxn id="45" idx="0"/>
          </p:cNvCxnSpPr>
          <p:nvPr/>
        </p:nvCxnSpPr>
        <p:spPr>
          <a:xfrm flipV="1">
            <a:off x="8079068" y="3511918"/>
            <a:ext cx="680931" cy="842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Freeform 120"/>
          <p:cNvSpPr/>
          <p:nvPr/>
        </p:nvSpPr>
        <p:spPr>
          <a:xfrm>
            <a:off x="5138823" y="3357866"/>
            <a:ext cx="3367169" cy="2635923"/>
          </a:xfrm>
          <a:custGeom>
            <a:avLst/>
            <a:gdLst>
              <a:gd name="connsiteX0" fmla="*/ 30667 w 3380449"/>
              <a:gd name="connsiteY0" fmla="*/ 2680626 h 2680626"/>
              <a:gd name="connsiteX1" fmla="*/ 21614 w 3380449"/>
              <a:gd name="connsiteY1" fmla="*/ 1847707 h 2680626"/>
              <a:gd name="connsiteX2" fmla="*/ 275111 w 3380449"/>
              <a:gd name="connsiteY2" fmla="*/ 1594210 h 2680626"/>
              <a:gd name="connsiteX3" fmla="*/ 1506382 w 3380449"/>
              <a:gd name="connsiteY3" fmla="*/ 64174 h 2680626"/>
              <a:gd name="connsiteX4" fmla="*/ 1940949 w 3380449"/>
              <a:gd name="connsiteY4" fmla="*/ 435366 h 2680626"/>
              <a:gd name="connsiteX5" fmla="*/ 2918723 w 3380449"/>
              <a:gd name="connsiteY5" fmla="*/ 1784333 h 2680626"/>
              <a:gd name="connsiteX6" fmla="*/ 3380449 w 3380449"/>
              <a:gd name="connsiteY6" fmla="*/ 2680626 h 2680626"/>
              <a:gd name="connsiteX0" fmla="*/ 13128 w 3362910"/>
              <a:gd name="connsiteY0" fmla="*/ 2680626 h 2680626"/>
              <a:gd name="connsiteX1" fmla="*/ 40289 w 3362910"/>
              <a:gd name="connsiteY1" fmla="*/ 1784333 h 2680626"/>
              <a:gd name="connsiteX2" fmla="*/ 257572 w 3362910"/>
              <a:gd name="connsiteY2" fmla="*/ 1594210 h 2680626"/>
              <a:gd name="connsiteX3" fmla="*/ 1488843 w 3362910"/>
              <a:gd name="connsiteY3" fmla="*/ 64174 h 2680626"/>
              <a:gd name="connsiteX4" fmla="*/ 1923410 w 3362910"/>
              <a:gd name="connsiteY4" fmla="*/ 435366 h 2680626"/>
              <a:gd name="connsiteX5" fmla="*/ 2901184 w 3362910"/>
              <a:gd name="connsiteY5" fmla="*/ 1784333 h 2680626"/>
              <a:gd name="connsiteX6" fmla="*/ 3362910 w 3362910"/>
              <a:gd name="connsiteY6" fmla="*/ 2680626 h 2680626"/>
              <a:gd name="connsiteX0" fmla="*/ 26315 w 3376097"/>
              <a:gd name="connsiteY0" fmla="*/ 2658765 h 2658765"/>
              <a:gd name="connsiteX1" fmla="*/ 53476 w 3376097"/>
              <a:gd name="connsiteY1" fmla="*/ 1762472 h 2658765"/>
              <a:gd name="connsiteX2" fmla="*/ 515203 w 3376097"/>
              <a:gd name="connsiteY2" fmla="*/ 1246425 h 2658765"/>
              <a:gd name="connsiteX3" fmla="*/ 1502030 w 3376097"/>
              <a:gd name="connsiteY3" fmla="*/ 42313 h 2658765"/>
              <a:gd name="connsiteX4" fmla="*/ 1936597 w 3376097"/>
              <a:gd name="connsiteY4" fmla="*/ 413505 h 2658765"/>
              <a:gd name="connsiteX5" fmla="*/ 2914371 w 3376097"/>
              <a:gd name="connsiteY5" fmla="*/ 1762472 h 2658765"/>
              <a:gd name="connsiteX6" fmla="*/ 3376097 w 3376097"/>
              <a:gd name="connsiteY6" fmla="*/ 2658765 h 2658765"/>
              <a:gd name="connsiteX0" fmla="*/ 10785 w 3360567"/>
              <a:gd name="connsiteY0" fmla="*/ 2658765 h 2658765"/>
              <a:gd name="connsiteX1" fmla="*/ 83214 w 3360567"/>
              <a:gd name="connsiteY1" fmla="*/ 1798685 h 2658765"/>
              <a:gd name="connsiteX2" fmla="*/ 499673 w 3360567"/>
              <a:gd name="connsiteY2" fmla="*/ 1246425 h 2658765"/>
              <a:gd name="connsiteX3" fmla="*/ 1486500 w 3360567"/>
              <a:gd name="connsiteY3" fmla="*/ 42313 h 2658765"/>
              <a:gd name="connsiteX4" fmla="*/ 1921067 w 3360567"/>
              <a:gd name="connsiteY4" fmla="*/ 413505 h 2658765"/>
              <a:gd name="connsiteX5" fmla="*/ 2898841 w 3360567"/>
              <a:gd name="connsiteY5" fmla="*/ 1762472 h 2658765"/>
              <a:gd name="connsiteX6" fmla="*/ 3360567 w 3360567"/>
              <a:gd name="connsiteY6" fmla="*/ 2658765 h 2658765"/>
              <a:gd name="connsiteX0" fmla="*/ 22010 w 3371792"/>
              <a:gd name="connsiteY0" fmla="*/ 2658765 h 2658765"/>
              <a:gd name="connsiteX1" fmla="*/ 58225 w 3371792"/>
              <a:gd name="connsiteY1" fmla="*/ 1771525 h 2658765"/>
              <a:gd name="connsiteX2" fmla="*/ 510898 w 3371792"/>
              <a:gd name="connsiteY2" fmla="*/ 1246425 h 2658765"/>
              <a:gd name="connsiteX3" fmla="*/ 1497725 w 3371792"/>
              <a:gd name="connsiteY3" fmla="*/ 42313 h 2658765"/>
              <a:gd name="connsiteX4" fmla="*/ 1932292 w 3371792"/>
              <a:gd name="connsiteY4" fmla="*/ 413505 h 2658765"/>
              <a:gd name="connsiteX5" fmla="*/ 2910066 w 3371792"/>
              <a:gd name="connsiteY5" fmla="*/ 1762472 h 2658765"/>
              <a:gd name="connsiteX6" fmla="*/ 3371792 w 3371792"/>
              <a:gd name="connsiteY6" fmla="*/ 2658765 h 2658765"/>
              <a:gd name="connsiteX0" fmla="*/ 5964 w 3355746"/>
              <a:gd name="connsiteY0" fmla="*/ 2658765 h 2658765"/>
              <a:gd name="connsiteX1" fmla="*/ 42179 w 3355746"/>
              <a:gd name="connsiteY1" fmla="*/ 1771525 h 2658765"/>
              <a:gd name="connsiteX2" fmla="*/ 494852 w 3355746"/>
              <a:gd name="connsiteY2" fmla="*/ 1246425 h 2658765"/>
              <a:gd name="connsiteX3" fmla="*/ 1481679 w 3355746"/>
              <a:gd name="connsiteY3" fmla="*/ 42313 h 2658765"/>
              <a:gd name="connsiteX4" fmla="*/ 1916246 w 3355746"/>
              <a:gd name="connsiteY4" fmla="*/ 413505 h 2658765"/>
              <a:gd name="connsiteX5" fmla="*/ 2894020 w 3355746"/>
              <a:gd name="connsiteY5" fmla="*/ 1762472 h 2658765"/>
              <a:gd name="connsiteX6" fmla="*/ 3355746 w 3355746"/>
              <a:gd name="connsiteY6" fmla="*/ 2658765 h 2658765"/>
              <a:gd name="connsiteX0" fmla="*/ 30886 w 3380668"/>
              <a:gd name="connsiteY0" fmla="*/ 2645431 h 2645431"/>
              <a:gd name="connsiteX1" fmla="*/ 67101 w 3380668"/>
              <a:gd name="connsiteY1" fmla="*/ 1758191 h 2645431"/>
              <a:gd name="connsiteX2" fmla="*/ 664630 w 3380668"/>
              <a:gd name="connsiteY2" fmla="*/ 1024861 h 2645431"/>
              <a:gd name="connsiteX3" fmla="*/ 1506601 w 3380668"/>
              <a:gd name="connsiteY3" fmla="*/ 28979 h 2645431"/>
              <a:gd name="connsiteX4" fmla="*/ 1941168 w 3380668"/>
              <a:gd name="connsiteY4" fmla="*/ 400171 h 2645431"/>
              <a:gd name="connsiteX5" fmla="*/ 2918942 w 3380668"/>
              <a:gd name="connsiteY5" fmla="*/ 1749138 h 2645431"/>
              <a:gd name="connsiteX6" fmla="*/ 3380668 w 3380668"/>
              <a:gd name="connsiteY6" fmla="*/ 2645431 h 2645431"/>
              <a:gd name="connsiteX0" fmla="*/ 13428 w 3363210"/>
              <a:gd name="connsiteY0" fmla="*/ 2645431 h 2645431"/>
              <a:gd name="connsiteX1" fmla="*/ 94910 w 3363210"/>
              <a:gd name="connsiteY1" fmla="*/ 1767245 h 2645431"/>
              <a:gd name="connsiteX2" fmla="*/ 647172 w 3363210"/>
              <a:gd name="connsiteY2" fmla="*/ 1024861 h 2645431"/>
              <a:gd name="connsiteX3" fmla="*/ 1489143 w 3363210"/>
              <a:gd name="connsiteY3" fmla="*/ 28979 h 2645431"/>
              <a:gd name="connsiteX4" fmla="*/ 1923710 w 3363210"/>
              <a:gd name="connsiteY4" fmla="*/ 400171 h 2645431"/>
              <a:gd name="connsiteX5" fmla="*/ 2901484 w 3363210"/>
              <a:gd name="connsiteY5" fmla="*/ 1749138 h 2645431"/>
              <a:gd name="connsiteX6" fmla="*/ 3363210 w 3363210"/>
              <a:gd name="connsiteY6" fmla="*/ 2645431 h 2645431"/>
              <a:gd name="connsiteX0" fmla="*/ 14768 w 3364550"/>
              <a:gd name="connsiteY0" fmla="*/ 2639879 h 2639879"/>
              <a:gd name="connsiteX1" fmla="*/ 96250 w 3364550"/>
              <a:gd name="connsiteY1" fmla="*/ 1761693 h 2639879"/>
              <a:gd name="connsiteX2" fmla="*/ 684726 w 3364550"/>
              <a:gd name="connsiteY2" fmla="*/ 928774 h 2639879"/>
              <a:gd name="connsiteX3" fmla="*/ 1490483 w 3364550"/>
              <a:gd name="connsiteY3" fmla="*/ 23427 h 2639879"/>
              <a:gd name="connsiteX4" fmla="*/ 1925050 w 3364550"/>
              <a:gd name="connsiteY4" fmla="*/ 394619 h 2639879"/>
              <a:gd name="connsiteX5" fmla="*/ 2902824 w 3364550"/>
              <a:gd name="connsiteY5" fmla="*/ 1743586 h 2639879"/>
              <a:gd name="connsiteX6" fmla="*/ 3364550 w 3364550"/>
              <a:gd name="connsiteY6" fmla="*/ 2639879 h 2639879"/>
              <a:gd name="connsiteX0" fmla="*/ 16223 w 3366005"/>
              <a:gd name="connsiteY0" fmla="*/ 2641524 h 2641524"/>
              <a:gd name="connsiteX1" fmla="*/ 97705 w 3366005"/>
              <a:gd name="connsiteY1" fmla="*/ 1763338 h 2641524"/>
              <a:gd name="connsiteX2" fmla="*/ 722395 w 3366005"/>
              <a:gd name="connsiteY2" fmla="*/ 957580 h 2641524"/>
              <a:gd name="connsiteX3" fmla="*/ 1491938 w 3366005"/>
              <a:gd name="connsiteY3" fmla="*/ 25072 h 2641524"/>
              <a:gd name="connsiteX4" fmla="*/ 1926505 w 3366005"/>
              <a:gd name="connsiteY4" fmla="*/ 396264 h 2641524"/>
              <a:gd name="connsiteX5" fmla="*/ 2904279 w 3366005"/>
              <a:gd name="connsiteY5" fmla="*/ 1745231 h 2641524"/>
              <a:gd name="connsiteX6" fmla="*/ 3366005 w 3366005"/>
              <a:gd name="connsiteY6" fmla="*/ 2641524 h 2641524"/>
              <a:gd name="connsiteX0" fmla="*/ 16223 w 3366005"/>
              <a:gd name="connsiteY0" fmla="*/ 2633158 h 2633158"/>
              <a:gd name="connsiteX1" fmla="*/ 97705 w 3366005"/>
              <a:gd name="connsiteY1" fmla="*/ 1754972 h 2633158"/>
              <a:gd name="connsiteX2" fmla="*/ 722395 w 3366005"/>
              <a:gd name="connsiteY2" fmla="*/ 949214 h 2633158"/>
              <a:gd name="connsiteX3" fmla="*/ 1546259 w 3366005"/>
              <a:gd name="connsiteY3" fmla="*/ 25759 h 2633158"/>
              <a:gd name="connsiteX4" fmla="*/ 1926505 w 3366005"/>
              <a:gd name="connsiteY4" fmla="*/ 387898 h 2633158"/>
              <a:gd name="connsiteX5" fmla="*/ 2904279 w 3366005"/>
              <a:gd name="connsiteY5" fmla="*/ 1736865 h 2633158"/>
              <a:gd name="connsiteX6" fmla="*/ 3366005 w 3366005"/>
              <a:gd name="connsiteY6" fmla="*/ 2633158 h 2633158"/>
              <a:gd name="connsiteX0" fmla="*/ 16223 w 3366005"/>
              <a:gd name="connsiteY0" fmla="*/ 2607444 h 2607444"/>
              <a:gd name="connsiteX1" fmla="*/ 97705 w 3366005"/>
              <a:gd name="connsiteY1" fmla="*/ 1729258 h 2607444"/>
              <a:gd name="connsiteX2" fmla="*/ 722395 w 3366005"/>
              <a:gd name="connsiteY2" fmla="*/ 923500 h 2607444"/>
              <a:gd name="connsiteX3" fmla="*/ 1546259 w 3366005"/>
              <a:gd name="connsiteY3" fmla="*/ 45 h 2607444"/>
              <a:gd name="connsiteX4" fmla="*/ 2297697 w 3366005"/>
              <a:gd name="connsiteY4" fmla="*/ 887285 h 2607444"/>
              <a:gd name="connsiteX5" fmla="*/ 2904279 w 3366005"/>
              <a:gd name="connsiteY5" fmla="*/ 1711151 h 2607444"/>
              <a:gd name="connsiteX6" fmla="*/ 3366005 w 3366005"/>
              <a:gd name="connsiteY6" fmla="*/ 2607444 h 2607444"/>
              <a:gd name="connsiteX0" fmla="*/ 16223 w 3366005"/>
              <a:gd name="connsiteY0" fmla="*/ 2571232 h 2571232"/>
              <a:gd name="connsiteX1" fmla="*/ 97705 w 3366005"/>
              <a:gd name="connsiteY1" fmla="*/ 1693046 h 2571232"/>
              <a:gd name="connsiteX2" fmla="*/ 722395 w 3366005"/>
              <a:gd name="connsiteY2" fmla="*/ 887288 h 2571232"/>
              <a:gd name="connsiteX3" fmla="*/ 1582473 w 3366005"/>
              <a:gd name="connsiteY3" fmla="*/ 47 h 2571232"/>
              <a:gd name="connsiteX4" fmla="*/ 2297697 w 3366005"/>
              <a:gd name="connsiteY4" fmla="*/ 851073 h 2571232"/>
              <a:gd name="connsiteX5" fmla="*/ 2904279 w 3366005"/>
              <a:gd name="connsiteY5" fmla="*/ 1674939 h 2571232"/>
              <a:gd name="connsiteX6" fmla="*/ 3366005 w 3366005"/>
              <a:gd name="connsiteY6" fmla="*/ 2571232 h 2571232"/>
              <a:gd name="connsiteX0" fmla="*/ 7464 w 3357246"/>
              <a:gd name="connsiteY0" fmla="*/ 2571997 h 2571997"/>
              <a:gd name="connsiteX1" fmla="*/ 88946 w 3357246"/>
              <a:gd name="connsiteY1" fmla="*/ 1693811 h 2571997"/>
              <a:gd name="connsiteX2" fmla="*/ 405818 w 3357246"/>
              <a:gd name="connsiteY2" fmla="*/ 716037 h 2571997"/>
              <a:gd name="connsiteX3" fmla="*/ 1573714 w 3357246"/>
              <a:gd name="connsiteY3" fmla="*/ 812 h 2571997"/>
              <a:gd name="connsiteX4" fmla="*/ 2288938 w 3357246"/>
              <a:gd name="connsiteY4" fmla="*/ 851838 h 2571997"/>
              <a:gd name="connsiteX5" fmla="*/ 2895520 w 3357246"/>
              <a:gd name="connsiteY5" fmla="*/ 1675704 h 2571997"/>
              <a:gd name="connsiteX6" fmla="*/ 3357246 w 3357246"/>
              <a:gd name="connsiteY6" fmla="*/ 2571997 h 2571997"/>
              <a:gd name="connsiteX0" fmla="*/ 7464 w 3357246"/>
              <a:gd name="connsiteY0" fmla="*/ 2590079 h 2590079"/>
              <a:gd name="connsiteX1" fmla="*/ 88946 w 3357246"/>
              <a:gd name="connsiteY1" fmla="*/ 1711893 h 2590079"/>
              <a:gd name="connsiteX2" fmla="*/ 405818 w 3357246"/>
              <a:gd name="connsiteY2" fmla="*/ 734119 h 2590079"/>
              <a:gd name="connsiteX3" fmla="*/ 822276 w 3357246"/>
              <a:gd name="connsiteY3" fmla="*/ 787 h 2590079"/>
              <a:gd name="connsiteX4" fmla="*/ 2288938 w 3357246"/>
              <a:gd name="connsiteY4" fmla="*/ 869920 h 2590079"/>
              <a:gd name="connsiteX5" fmla="*/ 2895520 w 3357246"/>
              <a:gd name="connsiteY5" fmla="*/ 1693786 h 2590079"/>
              <a:gd name="connsiteX6" fmla="*/ 3357246 w 3357246"/>
              <a:gd name="connsiteY6" fmla="*/ 2590079 h 2590079"/>
              <a:gd name="connsiteX0" fmla="*/ 6176 w 3355958"/>
              <a:gd name="connsiteY0" fmla="*/ 2589690 h 2589690"/>
              <a:gd name="connsiteX1" fmla="*/ 87658 w 3355958"/>
              <a:gd name="connsiteY1" fmla="*/ 1711504 h 2589690"/>
              <a:gd name="connsiteX2" fmla="*/ 313995 w 3355958"/>
              <a:gd name="connsiteY2" fmla="*/ 978174 h 2589690"/>
              <a:gd name="connsiteX3" fmla="*/ 820988 w 3355958"/>
              <a:gd name="connsiteY3" fmla="*/ 398 h 2589690"/>
              <a:gd name="connsiteX4" fmla="*/ 2287650 w 3355958"/>
              <a:gd name="connsiteY4" fmla="*/ 869531 h 2589690"/>
              <a:gd name="connsiteX5" fmla="*/ 2894232 w 3355958"/>
              <a:gd name="connsiteY5" fmla="*/ 1693397 h 2589690"/>
              <a:gd name="connsiteX6" fmla="*/ 3355958 w 3355958"/>
              <a:gd name="connsiteY6" fmla="*/ 2589690 h 2589690"/>
              <a:gd name="connsiteX0" fmla="*/ 21206 w 3370988"/>
              <a:gd name="connsiteY0" fmla="*/ 2607081 h 2607081"/>
              <a:gd name="connsiteX1" fmla="*/ 102688 w 3370988"/>
              <a:gd name="connsiteY1" fmla="*/ 1728895 h 2607081"/>
              <a:gd name="connsiteX2" fmla="*/ 836018 w 3370988"/>
              <a:gd name="connsiteY2" fmla="*/ 17789 h 2607081"/>
              <a:gd name="connsiteX3" fmla="*/ 2302680 w 3370988"/>
              <a:gd name="connsiteY3" fmla="*/ 886922 h 2607081"/>
              <a:gd name="connsiteX4" fmla="*/ 2909262 w 3370988"/>
              <a:gd name="connsiteY4" fmla="*/ 1710788 h 2607081"/>
              <a:gd name="connsiteX5" fmla="*/ 3370988 w 3370988"/>
              <a:gd name="connsiteY5" fmla="*/ 2607081 h 2607081"/>
              <a:gd name="connsiteX0" fmla="*/ 17787 w 3367569"/>
              <a:gd name="connsiteY0" fmla="*/ 2624872 h 2624872"/>
              <a:gd name="connsiteX1" fmla="*/ 99269 w 3367569"/>
              <a:gd name="connsiteY1" fmla="*/ 1746686 h 2624872"/>
              <a:gd name="connsiteX2" fmla="*/ 760171 w 3367569"/>
              <a:gd name="connsiteY2" fmla="*/ 17473 h 2624872"/>
              <a:gd name="connsiteX3" fmla="*/ 2299261 w 3367569"/>
              <a:gd name="connsiteY3" fmla="*/ 904713 h 2624872"/>
              <a:gd name="connsiteX4" fmla="*/ 2905843 w 3367569"/>
              <a:gd name="connsiteY4" fmla="*/ 1728579 h 2624872"/>
              <a:gd name="connsiteX5" fmla="*/ 3367569 w 3367569"/>
              <a:gd name="connsiteY5" fmla="*/ 2624872 h 2624872"/>
              <a:gd name="connsiteX0" fmla="*/ 17787 w 3367569"/>
              <a:gd name="connsiteY0" fmla="*/ 2640014 h 2640014"/>
              <a:gd name="connsiteX1" fmla="*/ 99269 w 3367569"/>
              <a:gd name="connsiteY1" fmla="*/ 1761828 h 2640014"/>
              <a:gd name="connsiteX2" fmla="*/ 760171 w 3367569"/>
              <a:gd name="connsiteY2" fmla="*/ 32615 h 2640014"/>
              <a:gd name="connsiteX3" fmla="*/ 2299261 w 3367569"/>
              <a:gd name="connsiteY3" fmla="*/ 919855 h 2640014"/>
              <a:gd name="connsiteX4" fmla="*/ 2905843 w 3367569"/>
              <a:gd name="connsiteY4" fmla="*/ 1743721 h 2640014"/>
              <a:gd name="connsiteX5" fmla="*/ 3367569 w 3367569"/>
              <a:gd name="connsiteY5" fmla="*/ 2640014 h 2640014"/>
              <a:gd name="connsiteX0" fmla="*/ 17787 w 3367569"/>
              <a:gd name="connsiteY0" fmla="*/ 2615542 h 2615542"/>
              <a:gd name="connsiteX1" fmla="*/ 99269 w 3367569"/>
              <a:gd name="connsiteY1" fmla="*/ 1737356 h 2615542"/>
              <a:gd name="connsiteX2" fmla="*/ 760171 w 3367569"/>
              <a:gd name="connsiteY2" fmla="*/ 8143 h 2615542"/>
              <a:gd name="connsiteX3" fmla="*/ 2172513 w 3367569"/>
              <a:gd name="connsiteY3" fmla="*/ 1112666 h 2615542"/>
              <a:gd name="connsiteX4" fmla="*/ 2905843 w 3367569"/>
              <a:gd name="connsiteY4" fmla="*/ 1719249 h 2615542"/>
              <a:gd name="connsiteX5" fmla="*/ 3367569 w 3367569"/>
              <a:gd name="connsiteY5" fmla="*/ 2615542 h 2615542"/>
              <a:gd name="connsiteX0" fmla="*/ 19025 w 3368807"/>
              <a:gd name="connsiteY0" fmla="*/ 2615542 h 2615542"/>
              <a:gd name="connsiteX1" fmla="*/ 100507 w 3368807"/>
              <a:gd name="connsiteY1" fmla="*/ 1737356 h 2615542"/>
              <a:gd name="connsiteX2" fmla="*/ 788569 w 3368807"/>
              <a:gd name="connsiteY2" fmla="*/ 8143 h 2615542"/>
              <a:gd name="connsiteX3" fmla="*/ 2173751 w 3368807"/>
              <a:gd name="connsiteY3" fmla="*/ 1112666 h 2615542"/>
              <a:gd name="connsiteX4" fmla="*/ 2907081 w 3368807"/>
              <a:gd name="connsiteY4" fmla="*/ 1719249 h 2615542"/>
              <a:gd name="connsiteX5" fmla="*/ 3368807 w 3368807"/>
              <a:gd name="connsiteY5" fmla="*/ 2615542 h 2615542"/>
              <a:gd name="connsiteX0" fmla="*/ 19025 w 3368807"/>
              <a:gd name="connsiteY0" fmla="*/ 2608799 h 2608799"/>
              <a:gd name="connsiteX1" fmla="*/ 100507 w 3368807"/>
              <a:gd name="connsiteY1" fmla="*/ 1730613 h 2608799"/>
              <a:gd name="connsiteX2" fmla="*/ 788569 w 3368807"/>
              <a:gd name="connsiteY2" fmla="*/ 1400 h 2608799"/>
              <a:gd name="connsiteX3" fmla="*/ 2173751 w 3368807"/>
              <a:gd name="connsiteY3" fmla="*/ 1105923 h 2608799"/>
              <a:gd name="connsiteX4" fmla="*/ 2907081 w 3368807"/>
              <a:gd name="connsiteY4" fmla="*/ 1712506 h 2608799"/>
              <a:gd name="connsiteX5" fmla="*/ 3368807 w 3368807"/>
              <a:gd name="connsiteY5" fmla="*/ 2608799 h 2608799"/>
              <a:gd name="connsiteX0" fmla="*/ 17387 w 3367169"/>
              <a:gd name="connsiteY0" fmla="*/ 2635923 h 2635923"/>
              <a:gd name="connsiteX1" fmla="*/ 98869 w 3367169"/>
              <a:gd name="connsiteY1" fmla="*/ 1757737 h 2635923"/>
              <a:gd name="connsiteX2" fmla="*/ 750718 w 3367169"/>
              <a:gd name="connsiteY2" fmla="*/ 1364 h 2635923"/>
              <a:gd name="connsiteX3" fmla="*/ 2172113 w 3367169"/>
              <a:gd name="connsiteY3" fmla="*/ 1133047 h 2635923"/>
              <a:gd name="connsiteX4" fmla="*/ 2905443 w 3367169"/>
              <a:gd name="connsiteY4" fmla="*/ 1739630 h 2635923"/>
              <a:gd name="connsiteX5" fmla="*/ 3367169 w 3367169"/>
              <a:gd name="connsiteY5" fmla="*/ 2635923 h 263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7169" h="2635923">
                <a:moveTo>
                  <a:pt x="17387" y="2635923"/>
                </a:moveTo>
                <a:cubicBezTo>
                  <a:pt x="-7510" y="2309998"/>
                  <a:pt x="-23353" y="2196830"/>
                  <a:pt x="98869" y="1757737"/>
                </a:cubicBezTo>
                <a:cubicBezTo>
                  <a:pt x="221091" y="1318644"/>
                  <a:pt x="604354" y="42105"/>
                  <a:pt x="750718" y="1364"/>
                </a:cubicBezTo>
                <a:cubicBezTo>
                  <a:pt x="897082" y="-39377"/>
                  <a:pt x="1812992" y="843336"/>
                  <a:pt x="2172113" y="1133047"/>
                </a:cubicBezTo>
                <a:cubicBezTo>
                  <a:pt x="2531234" y="1422758"/>
                  <a:pt x="2706267" y="1489151"/>
                  <a:pt x="2905443" y="1739630"/>
                </a:cubicBezTo>
                <a:cubicBezTo>
                  <a:pt x="3104619" y="1990109"/>
                  <a:pt x="3256264" y="2374881"/>
                  <a:pt x="3367169" y="2635923"/>
                </a:cubicBezTo>
              </a:path>
            </a:pathLst>
          </a:custGeom>
          <a:ln w="88900">
            <a:solidFill>
              <a:srgbClr val="FF0000"/>
            </a:solidFill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22"/>
          <p:cNvSpPr/>
          <p:nvPr/>
        </p:nvSpPr>
        <p:spPr>
          <a:xfrm>
            <a:off x="6027476" y="3372869"/>
            <a:ext cx="2558484" cy="2368364"/>
          </a:xfrm>
          <a:custGeom>
            <a:avLst/>
            <a:gdLst>
              <a:gd name="connsiteX0" fmla="*/ 30667 w 3380449"/>
              <a:gd name="connsiteY0" fmla="*/ 2680626 h 2680626"/>
              <a:gd name="connsiteX1" fmla="*/ 21614 w 3380449"/>
              <a:gd name="connsiteY1" fmla="*/ 1847707 h 2680626"/>
              <a:gd name="connsiteX2" fmla="*/ 275111 w 3380449"/>
              <a:gd name="connsiteY2" fmla="*/ 1594210 h 2680626"/>
              <a:gd name="connsiteX3" fmla="*/ 1506382 w 3380449"/>
              <a:gd name="connsiteY3" fmla="*/ 64174 h 2680626"/>
              <a:gd name="connsiteX4" fmla="*/ 1940949 w 3380449"/>
              <a:gd name="connsiteY4" fmla="*/ 435366 h 2680626"/>
              <a:gd name="connsiteX5" fmla="*/ 2918723 w 3380449"/>
              <a:gd name="connsiteY5" fmla="*/ 1784333 h 2680626"/>
              <a:gd name="connsiteX6" fmla="*/ 3380449 w 3380449"/>
              <a:gd name="connsiteY6" fmla="*/ 2680626 h 2680626"/>
              <a:gd name="connsiteX0" fmla="*/ 13128 w 3362910"/>
              <a:gd name="connsiteY0" fmla="*/ 2680626 h 2680626"/>
              <a:gd name="connsiteX1" fmla="*/ 40289 w 3362910"/>
              <a:gd name="connsiteY1" fmla="*/ 1784333 h 2680626"/>
              <a:gd name="connsiteX2" fmla="*/ 257572 w 3362910"/>
              <a:gd name="connsiteY2" fmla="*/ 1594210 h 2680626"/>
              <a:gd name="connsiteX3" fmla="*/ 1488843 w 3362910"/>
              <a:gd name="connsiteY3" fmla="*/ 64174 h 2680626"/>
              <a:gd name="connsiteX4" fmla="*/ 1923410 w 3362910"/>
              <a:gd name="connsiteY4" fmla="*/ 435366 h 2680626"/>
              <a:gd name="connsiteX5" fmla="*/ 2901184 w 3362910"/>
              <a:gd name="connsiteY5" fmla="*/ 1784333 h 2680626"/>
              <a:gd name="connsiteX6" fmla="*/ 3362910 w 3362910"/>
              <a:gd name="connsiteY6" fmla="*/ 2680626 h 2680626"/>
              <a:gd name="connsiteX0" fmla="*/ 26315 w 3376097"/>
              <a:gd name="connsiteY0" fmla="*/ 2658765 h 2658765"/>
              <a:gd name="connsiteX1" fmla="*/ 53476 w 3376097"/>
              <a:gd name="connsiteY1" fmla="*/ 1762472 h 2658765"/>
              <a:gd name="connsiteX2" fmla="*/ 515203 w 3376097"/>
              <a:gd name="connsiteY2" fmla="*/ 1246425 h 2658765"/>
              <a:gd name="connsiteX3" fmla="*/ 1502030 w 3376097"/>
              <a:gd name="connsiteY3" fmla="*/ 42313 h 2658765"/>
              <a:gd name="connsiteX4" fmla="*/ 1936597 w 3376097"/>
              <a:gd name="connsiteY4" fmla="*/ 413505 h 2658765"/>
              <a:gd name="connsiteX5" fmla="*/ 2914371 w 3376097"/>
              <a:gd name="connsiteY5" fmla="*/ 1762472 h 2658765"/>
              <a:gd name="connsiteX6" fmla="*/ 3376097 w 3376097"/>
              <a:gd name="connsiteY6" fmla="*/ 2658765 h 2658765"/>
              <a:gd name="connsiteX0" fmla="*/ 10785 w 3360567"/>
              <a:gd name="connsiteY0" fmla="*/ 2658765 h 2658765"/>
              <a:gd name="connsiteX1" fmla="*/ 83214 w 3360567"/>
              <a:gd name="connsiteY1" fmla="*/ 1798685 h 2658765"/>
              <a:gd name="connsiteX2" fmla="*/ 499673 w 3360567"/>
              <a:gd name="connsiteY2" fmla="*/ 1246425 h 2658765"/>
              <a:gd name="connsiteX3" fmla="*/ 1486500 w 3360567"/>
              <a:gd name="connsiteY3" fmla="*/ 42313 h 2658765"/>
              <a:gd name="connsiteX4" fmla="*/ 1921067 w 3360567"/>
              <a:gd name="connsiteY4" fmla="*/ 413505 h 2658765"/>
              <a:gd name="connsiteX5" fmla="*/ 2898841 w 3360567"/>
              <a:gd name="connsiteY5" fmla="*/ 1762472 h 2658765"/>
              <a:gd name="connsiteX6" fmla="*/ 3360567 w 3360567"/>
              <a:gd name="connsiteY6" fmla="*/ 2658765 h 2658765"/>
              <a:gd name="connsiteX0" fmla="*/ 22010 w 3371792"/>
              <a:gd name="connsiteY0" fmla="*/ 2658765 h 2658765"/>
              <a:gd name="connsiteX1" fmla="*/ 58225 w 3371792"/>
              <a:gd name="connsiteY1" fmla="*/ 1771525 h 2658765"/>
              <a:gd name="connsiteX2" fmla="*/ 510898 w 3371792"/>
              <a:gd name="connsiteY2" fmla="*/ 1246425 h 2658765"/>
              <a:gd name="connsiteX3" fmla="*/ 1497725 w 3371792"/>
              <a:gd name="connsiteY3" fmla="*/ 42313 h 2658765"/>
              <a:gd name="connsiteX4" fmla="*/ 1932292 w 3371792"/>
              <a:gd name="connsiteY4" fmla="*/ 413505 h 2658765"/>
              <a:gd name="connsiteX5" fmla="*/ 2910066 w 3371792"/>
              <a:gd name="connsiteY5" fmla="*/ 1762472 h 2658765"/>
              <a:gd name="connsiteX6" fmla="*/ 3371792 w 3371792"/>
              <a:gd name="connsiteY6" fmla="*/ 2658765 h 2658765"/>
              <a:gd name="connsiteX0" fmla="*/ 5964 w 3355746"/>
              <a:gd name="connsiteY0" fmla="*/ 2658765 h 2658765"/>
              <a:gd name="connsiteX1" fmla="*/ 42179 w 3355746"/>
              <a:gd name="connsiteY1" fmla="*/ 1771525 h 2658765"/>
              <a:gd name="connsiteX2" fmla="*/ 494852 w 3355746"/>
              <a:gd name="connsiteY2" fmla="*/ 1246425 h 2658765"/>
              <a:gd name="connsiteX3" fmla="*/ 1481679 w 3355746"/>
              <a:gd name="connsiteY3" fmla="*/ 42313 h 2658765"/>
              <a:gd name="connsiteX4" fmla="*/ 1916246 w 3355746"/>
              <a:gd name="connsiteY4" fmla="*/ 413505 h 2658765"/>
              <a:gd name="connsiteX5" fmla="*/ 2894020 w 3355746"/>
              <a:gd name="connsiteY5" fmla="*/ 1762472 h 2658765"/>
              <a:gd name="connsiteX6" fmla="*/ 3355746 w 3355746"/>
              <a:gd name="connsiteY6" fmla="*/ 2658765 h 2658765"/>
              <a:gd name="connsiteX0" fmla="*/ 30886 w 3380668"/>
              <a:gd name="connsiteY0" fmla="*/ 2645431 h 2645431"/>
              <a:gd name="connsiteX1" fmla="*/ 67101 w 3380668"/>
              <a:gd name="connsiteY1" fmla="*/ 1758191 h 2645431"/>
              <a:gd name="connsiteX2" fmla="*/ 664630 w 3380668"/>
              <a:gd name="connsiteY2" fmla="*/ 1024861 h 2645431"/>
              <a:gd name="connsiteX3" fmla="*/ 1506601 w 3380668"/>
              <a:gd name="connsiteY3" fmla="*/ 28979 h 2645431"/>
              <a:gd name="connsiteX4" fmla="*/ 1941168 w 3380668"/>
              <a:gd name="connsiteY4" fmla="*/ 400171 h 2645431"/>
              <a:gd name="connsiteX5" fmla="*/ 2918942 w 3380668"/>
              <a:gd name="connsiteY5" fmla="*/ 1749138 h 2645431"/>
              <a:gd name="connsiteX6" fmla="*/ 3380668 w 3380668"/>
              <a:gd name="connsiteY6" fmla="*/ 2645431 h 2645431"/>
              <a:gd name="connsiteX0" fmla="*/ 13428 w 3363210"/>
              <a:gd name="connsiteY0" fmla="*/ 2645431 h 2645431"/>
              <a:gd name="connsiteX1" fmla="*/ 94910 w 3363210"/>
              <a:gd name="connsiteY1" fmla="*/ 1767245 h 2645431"/>
              <a:gd name="connsiteX2" fmla="*/ 647172 w 3363210"/>
              <a:gd name="connsiteY2" fmla="*/ 1024861 h 2645431"/>
              <a:gd name="connsiteX3" fmla="*/ 1489143 w 3363210"/>
              <a:gd name="connsiteY3" fmla="*/ 28979 h 2645431"/>
              <a:gd name="connsiteX4" fmla="*/ 1923710 w 3363210"/>
              <a:gd name="connsiteY4" fmla="*/ 400171 h 2645431"/>
              <a:gd name="connsiteX5" fmla="*/ 2901484 w 3363210"/>
              <a:gd name="connsiteY5" fmla="*/ 1749138 h 2645431"/>
              <a:gd name="connsiteX6" fmla="*/ 3363210 w 3363210"/>
              <a:gd name="connsiteY6" fmla="*/ 2645431 h 2645431"/>
              <a:gd name="connsiteX0" fmla="*/ 14768 w 3364550"/>
              <a:gd name="connsiteY0" fmla="*/ 2639879 h 2639879"/>
              <a:gd name="connsiteX1" fmla="*/ 96250 w 3364550"/>
              <a:gd name="connsiteY1" fmla="*/ 1761693 h 2639879"/>
              <a:gd name="connsiteX2" fmla="*/ 684726 w 3364550"/>
              <a:gd name="connsiteY2" fmla="*/ 928774 h 2639879"/>
              <a:gd name="connsiteX3" fmla="*/ 1490483 w 3364550"/>
              <a:gd name="connsiteY3" fmla="*/ 23427 h 2639879"/>
              <a:gd name="connsiteX4" fmla="*/ 1925050 w 3364550"/>
              <a:gd name="connsiteY4" fmla="*/ 394619 h 2639879"/>
              <a:gd name="connsiteX5" fmla="*/ 2902824 w 3364550"/>
              <a:gd name="connsiteY5" fmla="*/ 1743586 h 2639879"/>
              <a:gd name="connsiteX6" fmla="*/ 3364550 w 3364550"/>
              <a:gd name="connsiteY6" fmla="*/ 2639879 h 2639879"/>
              <a:gd name="connsiteX0" fmla="*/ 16223 w 3366005"/>
              <a:gd name="connsiteY0" fmla="*/ 2641524 h 2641524"/>
              <a:gd name="connsiteX1" fmla="*/ 97705 w 3366005"/>
              <a:gd name="connsiteY1" fmla="*/ 1763338 h 2641524"/>
              <a:gd name="connsiteX2" fmla="*/ 722395 w 3366005"/>
              <a:gd name="connsiteY2" fmla="*/ 957580 h 2641524"/>
              <a:gd name="connsiteX3" fmla="*/ 1491938 w 3366005"/>
              <a:gd name="connsiteY3" fmla="*/ 25072 h 2641524"/>
              <a:gd name="connsiteX4" fmla="*/ 1926505 w 3366005"/>
              <a:gd name="connsiteY4" fmla="*/ 396264 h 2641524"/>
              <a:gd name="connsiteX5" fmla="*/ 2904279 w 3366005"/>
              <a:gd name="connsiteY5" fmla="*/ 1745231 h 2641524"/>
              <a:gd name="connsiteX6" fmla="*/ 3366005 w 3366005"/>
              <a:gd name="connsiteY6" fmla="*/ 2641524 h 2641524"/>
              <a:gd name="connsiteX0" fmla="*/ 16223 w 3366005"/>
              <a:gd name="connsiteY0" fmla="*/ 2633158 h 2633158"/>
              <a:gd name="connsiteX1" fmla="*/ 97705 w 3366005"/>
              <a:gd name="connsiteY1" fmla="*/ 1754972 h 2633158"/>
              <a:gd name="connsiteX2" fmla="*/ 722395 w 3366005"/>
              <a:gd name="connsiteY2" fmla="*/ 949214 h 2633158"/>
              <a:gd name="connsiteX3" fmla="*/ 1546259 w 3366005"/>
              <a:gd name="connsiteY3" fmla="*/ 25759 h 2633158"/>
              <a:gd name="connsiteX4" fmla="*/ 1926505 w 3366005"/>
              <a:gd name="connsiteY4" fmla="*/ 387898 h 2633158"/>
              <a:gd name="connsiteX5" fmla="*/ 2904279 w 3366005"/>
              <a:gd name="connsiteY5" fmla="*/ 1736865 h 2633158"/>
              <a:gd name="connsiteX6" fmla="*/ 3366005 w 3366005"/>
              <a:gd name="connsiteY6" fmla="*/ 2633158 h 2633158"/>
              <a:gd name="connsiteX0" fmla="*/ 16223 w 3366005"/>
              <a:gd name="connsiteY0" fmla="*/ 2607444 h 2607444"/>
              <a:gd name="connsiteX1" fmla="*/ 97705 w 3366005"/>
              <a:gd name="connsiteY1" fmla="*/ 1729258 h 2607444"/>
              <a:gd name="connsiteX2" fmla="*/ 722395 w 3366005"/>
              <a:gd name="connsiteY2" fmla="*/ 923500 h 2607444"/>
              <a:gd name="connsiteX3" fmla="*/ 1546259 w 3366005"/>
              <a:gd name="connsiteY3" fmla="*/ 45 h 2607444"/>
              <a:gd name="connsiteX4" fmla="*/ 2297697 w 3366005"/>
              <a:gd name="connsiteY4" fmla="*/ 887285 h 2607444"/>
              <a:gd name="connsiteX5" fmla="*/ 2904279 w 3366005"/>
              <a:gd name="connsiteY5" fmla="*/ 1711151 h 2607444"/>
              <a:gd name="connsiteX6" fmla="*/ 3366005 w 3366005"/>
              <a:gd name="connsiteY6" fmla="*/ 2607444 h 2607444"/>
              <a:gd name="connsiteX0" fmla="*/ 16223 w 3366005"/>
              <a:gd name="connsiteY0" fmla="*/ 2571232 h 2571232"/>
              <a:gd name="connsiteX1" fmla="*/ 97705 w 3366005"/>
              <a:gd name="connsiteY1" fmla="*/ 1693046 h 2571232"/>
              <a:gd name="connsiteX2" fmla="*/ 722395 w 3366005"/>
              <a:gd name="connsiteY2" fmla="*/ 887288 h 2571232"/>
              <a:gd name="connsiteX3" fmla="*/ 1582473 w 3366005"/>
              <a:gd name="connsiteY3" fmla="*/ 47 h 2571232"/>
              <a:gd name="connsiteX4" fmla="*/ 2297697 w 3366005"/>
              <a:gd name="connsiteY4" fmla="*/ 851073 h 2571232"/>
              <a:gd name="connsiteX5" fmla="*/ 2904279 w 3366005"/>
              <a:gd name="connsiteY5" fmla="*/ 1674939 h 2571232"/>
              <a:gd name="connsiteX6" fmla="*/ 3366005 w 3366005"/>
              <a:gd name="connsiteY6" fmla="*/ 2571232 h 2571232"/>
              <a:gd name="connsiteX0" fmla="*/ 1708 w 3668361"/>
              <a:gd name="connsiteY0" fmla="*/ 2516911 h 2571232"/>
              <a:gd name="connsiteX1" fmla="*/ 400061 w 3668361"/>
              <a:gd name="connsiteY1" fmla="*/ 1693046 h 2571232"/>
              <a:gd name="connsiteX2" fmla="*/ 1024751 w 3668361"/>
              <a:gd name="connsiteY2" fmla="*/ 887288 h 2571232"/>
              <a:gd name="connsiteX3" fmla="*/ 1884829 w 3668361"/>
              <a:gd name="connsiteY3" fmla="*/ 47 h 2571232"/>
              <a:gd name="connsiteX4" fmla="*/ 2600053 w 3668361"/>
              <a:gd name="connsiteY4" fmla="*/ 851073 h 2571232"/>
              <a:gd name="connsiteX5" fmla="*/ 3206635 w 3668361"/>
              <a:gd name="connsiteY5" fmla="*/ 1674939 h 2571232"/>
              <a:gd name="connsiteX6" fmla="*/ 3668361 w 3668361"/>
              <a:gd name="connsiteY6" fmla="*/ 2571232 h 2571232"/>
              <a:gd name="connsiteX0" fmla="*/ 0 w 3666653"/>
              <a:gd name="connsiteY0" fmla="*/ 2516911 h 2571232"/>
              <a:gd name="connsiteX1" fmla="*/ 398353 w 3666653"/>
              <a:gd name="connsiteY1" fmla="*/ 1693046 h 2571232"/>
              <a:gd name="connsiteX2" fmla="*/ 1023043 w 3666653"/>
              <a:gd name="connsiteY2" fmla="*/ 887288 h 2571232"/>
              <a:gd name="connsiteX3" fmla="*/ 1883121 w 3666653"/>
              <a:gd name="connsiteY3" fmla="*/ 47 h 2571232"/>
              <a:gd name="connsiteX4" fmla="*/ 2598345 w 3666653"/>
              <a:gd name="connsiteY4" fmla="*/ 851073 h 2571232"/>
              <a:gd name="connsiteX5" fmla="*/ 3204927 w 3666653"/>
              <a:gd name="connsiteY5" fmla="*/ 1674939 h 2571232"/>
              <a:gd name="connsiteX6" fmla="*/ 3666653 w 3666653"/>
              <a:gd name="connsiteY6" fmla="*/ 2571232 h 2571232"/>
              <a:gd name="connsiteX0" fmla="*/ 0 w 3666653"/>
              <a:gd name="connsiteY0" fmla="*/ 2516911 h 2571232"/>
              <a:gd name="connsiteX1" fmla="*/ 443620 w 3666653"/>
              <a:gd name="connsiteY1" fmla="*/ 1656833 h 2571232"/>
              <a:gd name="connsiteX2" fmla="*/ 1023043 w 3666653"/>
              <a:gd name="connsiteY2" fmla="*/ 887288 h 2571232"/>
              <a:gd name="connsiteX3" fmla="*/ 1883121 w 3666653"/>
              <a:gd name="connsiteY3" fmla="*/ 47 h 2571232"/>
              <a:gd name="connsiteX4" fmla="*/ 2598345 w 3666653"/>
              <a:gd name="connsiteY4" fmla="*/ 851073 h 2571232"/>
              <a:gd name="connsiteX5" fmla="*/ 3204927 w 3666653"/>
              <a:gd name="connsiteY5" fmla="*/ 1674939 h 2571232"/>
              <a:gd name="connsiteX6" fmla="*/ 3666653 w 3666653"/>
              <a:gd name="connsiteY6" fmla="*/ 2571232 h 2571232"/>
              <a:gd name="connsiteX0" fmla="*/ 0 w 3666653"/>
              <a:gd name="connsiteY0" fmla="*/ 2562175 h 2616496"/>
              <a:gd name="connsiteX1" fmla="*/ 443620 w 3666653"/>
              <a:gd name="connsiteY1" fmla="*/ 1702097 h 2616496"/>
              <a:gd name="connsiteX2" fmla="*/ 1023043 w 3666653"/>
              <a:gd name="connsiteY2" fmla="*/ 932552 h 2616496"/>
              <a:gd name="connsiteX3" fmla="*/ 1421394 w 3666653"/>
              <a:gd name="connsiteY3" fmla="*/ 44 h 2616496"/>
              <a:gd name="connsiteX4" fmla="*/ 2598345 w 3666653"/>
              <a:gd name="connsiteY4" fmla="*/ 896337 h 2616496"/>
              <a:gd name="connsiteX5" fmla="*/ 3204927 w 3666653"/>
              <a:gd name="connsiteY5" fmla="*/ 1720203 h 2616496"/>
              <a:gd name="connsiteX6" fmla="*/ 3666653 w 3666653"/>
              <a:gd name="connsiteY6" fmla="*/ 2616496 h 2616496"/>
              <a:gd name="connsiteX0" fmla="*/ 0 w 3666653"/>
              <a:gd name="connsiteY0" fmla="*/ 2562134 h 2616455"/>
              <a:gd name="connsiteX1" fmla="*/ 443620 w 3666653"/>
              <a:gd name="connsiteY1" fmla="*/ 1702056 h 2616455"/>
              <a:gd name="connsiteX2" fmla="*/ 878188 w 3666653"/>
              <a:gd name="connsiteY2" fmla="*/ 887243 h 2616455"/>
              <a:gd name="connsiteX3" fmla="*/ 1421394 w 3666653"/>
              <a:gd name="connsiteY3" fmla="*/ 3 h 2616455"/>
              <a:gd name="connsiteX4" fmla="*/ 2598345 w 3666653"/>
              <a:gd name="connsiteY4" fmla="*/ 896296 h 2616455"/>
              <a:gd name="connsiteX5" fmla="*/ 3204927 w 3666653"/>
              <a:gd name="connsiteY5" fmla="*/ 1720162 h 2616455"/>
              <a:gd name="connsiteX6" fmla="*/ 3666653 w 3666653"/>
              <a:gd name="connsiteY6" fmla="*/ 2616455 h 2616455"/>
              <a:gd name="connsiteX0" fmla="*/ 0 w 3666653"/>
              <a:gd name="connsiteY0" fmla="*/ 2516868 h 2571189"/>
              <a:gd name="connsiteX1" fmla="*/ 443620 w 3666653"/>
              <a:gd name="connsiteY1" fmla="*/ 1656790 h 2571189"/>
              <a:gd name="connsiteX2" fmla="*/ 878188 w 3666653"/>
              <a:gd name="connsiteY2" fmla="*/ 841977 h 2571189"/>
              <a:gd name="connsiteX3" fmla="*/ 1466661 w 3666653"/>
              <a:gd name="connsiteY3" fmla="*/ 4 h 2571189"/>
              <a:gd name="connsiteX4" fmla="*/ 2598345 w 3666653"/>
              <a:gd name="connsiteY4" fmla="*/ 851030 h 2571189"/>
              <a:gd name="connsiteX5" fmla="*/ 3204927 w 3666653"/>
              <a:gd name="connsiteY5" fmla="*/ 1674896 h 2571189"/>
              <a:gd name="connsiteX6" fmla="*/ 3666653 w 3666653"/>
              <a:gd name="connsiteY6" fmla="*/ 2571189 h 2571189"/>
              <a:gd name="connsiteX0" fmla="*/ 0 w 3666653"/>
              <a:gd name="connsiteY0" fmla="*/ 2531574 h 2585895"/>
              <a:gd name="connsiteX1" fmla="*/ 443620 w 3666653"/>
              <a:gd name="connsiteY1" fmla="*/ 1671496 h 2585895"/>
              <a:gd name="connsiteX2" fmla="*/ 878188 w 3666653"/>
              <a:gd name="connsiteY2" fmla="*/ 856683 h 2585895"/>
              <a:gd name="connsiteX3" fmla="*/ 1466661 w 3666653"/>
              <a:gd name="connsiteY3" fmla="*/ 14710 h 2585895"/>
              <a:gd name="connsiteX4" fmla="*/ 1991762 w 3666653"/>
              <a:gd name="connsiteY4" fmla="*/ 1599067 h 2585895"/>
              <a:gd name="connsiteX5" fmla="*/ 3204927 w 3666653"/>
              <a:gd name="connsiteY5" fmla="*/ 1689602 h 2585895"/>
              <a:gd name="connsiteX6" fmla="*/ 3666653 w 3666653"/>
              <a:gd name="connsiteY6" fmla="*/ 2585895 h 2585895"/>
              <a:gd name="connsiteX0" fmla="*/ 0 w 3666653"/>
              <a:gd name="connsiteY0" fmla="*/ 2533473 h 2587794"/>
              <a:gd name="connsiteX1" fmla="*/ 443620 w 3666653"/>
              <a:gd name="connsiteY1" fmla="*/ 1673395 h 2587794"/>
              <a:gd name="connsiteX2" fmla="*/ 878188 w 3666653"/>
              <a:gd name="connsiteY2" fmla="*/ 858582 h 2587794"/>
              <a:gd name="connsiteX3" fmla="*/ 1466661 w 3666653"/>
              <a:gd name="connsiteY3" fmla="*/ 16609 h 2587794"/>
              <a:gd name="connsiteX4" fmla="*/ 1928388 w 3666653"/>
              <a:gd name="connsiteY4" fmla="*/ 1655287 h 2587794"/>
              <a:gd name="connsiteX5" fmla="*/ 3204927 w 3666653"/>
              <a:gd name="connsiteY5" fmla="*/ 1691501 h 2587794"/>
              <a:gd name="connsiteX6" fmla="*/ 3666653 w 3666653"/>
              <a:gd name="connsiteY6" fmla="*/ 2587794 h 2587794"/>
              <a:gd name="connsiteX0" fmla="*/ 0 w 3666653"/>
              <a:gd name="connsiteY0" fmla="*/ 2533473 h 2587794"/>
              <a:gd name="connsiteX1" fmla="*/ 443620 w 3666653"/>
              <a:gd name="connsiteY1" fmla="*/ 1673395 h 2587794"/>
              <a:gd name="connsiteX2" fmla="*/ 878188 w 3666653"/>
              <a:gd name="connsiteY2" fmla="*/ 858582 h 2587794"/>
              <a:gd name="connsiteX3" fmla="*/ 1466661 w 3666653"/>
              <a:gd name="connsiteY3" fmla="*/ 16609 h 2587794"/>
              <a:gd name="connsiteX4" fmla="*/ 1928388 w 3666653"/>
              <a:gd name="connsiteY4" fmla="*/ 1655287 h 2587794"/>
              <a:gd name="connsiteX5" fmla="*/ 3204927 w 3666653"/>
              <a:gd name="connsiteY5" fmla="*/ 1691501 h 2587794"/>
              <a:gd name="connsiteX6" fmla="*/ 3666653 w 3666653"/>
              <a:gd name="connsiteY6" fmla="*/ 2587794 h 2587794"/>
              <a:gd name="connsiteX0" fmla="*/ 0 w 3666653"/>
              <a:gd name="connsiteY0" fmla="*/ 2533473 h 2587794"/>
              <a:gd name="connsiteX1" fmla="*/ 443620 w 3666653"/>
              <a:gd name="connsiteY1" fmla="*/ 1673395 h 2587794"/>
              <a:gd name="connsiteX2" fmla="*/ 878188 w 3666653"/>
              <a:gd name="connsiteY2" fmla="*/ 858582 h 2587794"/>
              <a:gd name="connsiteX3" fmla="*/ 1466661 w 3666653"/>
              <a:gd name="connsiteY3" fmla="*/ 16609 h 2587794"/>
              <a:gd name="connsiteX4" fmla="*/ 1928388 w 3666653"/>
              <a:gd name="connsiteY4" fmla="*/ 1655287 h 2587794"/>
              <a:gd name="connsiteX5" fmla="*/ 3666653 w 3666653"/>
              <a:gd name="connsiteY5" fmla="*/ 2587794 h 2587794"/>
              <a:gd name="connsiteX0" fmla="*/ 0 w 2381061"/>
              <a:gd name="connsiteY0" fmla="*/ 2533473 h 2533473"/>
              <a:gd name="connsiteX1" fmla="*/ 443620 w 2381061"/>
              <a:gd name="connsiteY1" fmla="*/ 1673395 h 2533473"/>
              <a:gd name="connsiteX2" fmla="*/ 878188 w 2381061"/>
              <a:gd name="connsiteY2" fmla="*/ 858582 h 2533473"/>
              <a:gd name="connsiteX3" fmla="*/ 1466661 w 2381061"/>
              <a:gd name="connsiteY3" fmla="*/ 16609 h 2533473"/>
              <a:gd name="connsiteX4" fmla="*/ 1928388 w 2381061"/>
              <a:gd name="connsiteY4" fmla="*/ 1655287 h 2533473"/>
              <a:gd name="connsiteX5" fmla="*/ 2381061 w 2381061"/>
              <a:gd name="connsiteY5" fmla="*/ 2524420 h 2533473"/>
              <a:gd name="connsiteX0" fmla="*/ 0 w 2381061"/>
              <a:gd name="connsiteY0" fmla="*/ 2533473 h 2533473"/>
              <a:gd name="connsiteX1" fmla="*/ 443620 w 2381061"/>
              <a:gd name="connsiteY1" fmla="*/ 1673395 h 2533473"/>
              <a:gd name="connsiteX2" fmla="*/ 878188 w 2381061"/>
              <a:gd name="connsiteY2" fmla="*/ 858582 h 2533473"/>
              <a:gd name="connsiteX3" fmla="*/ 1466661 w 2381061"/>
              <a:gd name="connsiteY3" fmla="*/ 16609 h 2533473"/>
              <a:gd name="connsiteX4" fmla="*/ 1928388 w 2381061"/>
              <a:gd name="connsiteY4" fmla="*/ 1655287 h 2533473"/>
              <a:gd name="connsiteX5" fmla="*/ 2381061 w 2381061"/>
              <a:gd name="connsiteY5" fmla="*/ 2524420 h 2533473"/>
              <a:gd name="connsiteX0" fmla="*/ 0 w 2381061"/>
              <a:gd name="connsiteY0" fmla="*/ 2533473 h 2533473"/>
              <a:gd name="connsiteX1" fmla="*/ 443620 w 2381061"/>
              <a:gd name="connsiteY1" fmla="*/ 1673395 h 2533473"/>
              <a:gd name="connsiteX2" fmla="*/ 878188 w 2381061"/>
              <a:gd name="connsiteY2" fmla="*/ 858582 h 2533473"/>
              <a:gd name="connsiteX3" fmla="*/ 1466661 w 2381061"/>
              <a:gd name="connsiteY3" fmla="*/ 16609 h 2533473"/>
              <a:gd name="connsiteX4" fmla="*/ 1928388 w 2381061"/>
              <a:gd name="connsiteY4" fmla="*/ 1655287 h 2533473"/>
              <a:gd name="connsiteX5" fmla="*/ 2381061 w 2381061"/>
              <a:gd name="connsiteY5" fmla="*/ 2524420 h 2533473"/>
              <a:gd name="connsiteX0" fmla="*/ 0 w 2381061"/>
              <a:gd name="connsiteY0" fmla="*/ 2533473 h 2533473"/>
              <a:gd name="connsiteX1" fmla="*/ 443620 w 2381061"/>
              <a:gd name="connsiteY1" fmla="*/ 1673395 h 2533473"/>
              <a:gd name="connsiteX2" fmla="*/ 878188 w 2381061"/>
              <a:gd name="connsiteY2" fmla="*/ 858582 h 2533473"/>
              <a:gd name="connsiteX3" fmla="*/ 1466661 w 2381061"/>
              <a:gd name="connsiteY3" fmla="*/ 16609 h 2533473"/>
              <a:gd name="connsiteX4" fmla="*/ 1928388 w 2381061"/>
              <a:gd name="connsiteY4" fmla="*/ 1655287 h 2533473"/>
              <a:gd name="connsiteX5" fmla="*/ 2381061 w 2381061"/>
              <a:gd name="connsiteY5" fmla="*/ 2524420 h 2533473"/>
              <a:gd name="connsiteX0" fmla="*/ 18893 w 1947281"/>
              <a:gd name="connsiteY0" fmla="*/ 2524420 h 2524420"/>
              <a:gd name="connsiteX1" fmla="*/ 9840 w 1947281"/>
              <a:gd name="connsiteY1" fmla="*/ 1673395 h 2524420"/>
              <a:gd name="connsiteX2" fmla="*/ 444408 w 1947281"/>
              <a:gd name="connsiteY2" fmla="*/ 858582 h 2524420"/>
              <a:gd name="connsiteX3" fmla="*/ 1032881 w 1947281"/>
              <a:gd name="connsiteY3" fmla="*/ 16609 h 2524420"/>
              <a:gd name="connsiteX4" fmla="*/ 1494608 w 1947281"/>
              <a:gd name="connsiteY4" fmla="*/ 1655287 h 2524420"/>
              <a:gd name="connsiteX5" fmla="*/ 1947281 w 1947281"/>
              <a:gd name="connsiteY5" fmla="*/ 2524420 h 2524420"/>
              <a:gd name="connsiteX0" fmla="*/ 29054 w 1957442"/>
              <a:gd name="connsiteY0" fmla="*/ 2524420 h 2524420"/>
              <a:gd name="connsiteX1" fmla="*/ 20001 w 1957442"/>
              <a:gd name="connsiteY1" fmla="*/ 1673395 h 2524420"/>
              <a:gd name="connsiteX2" fmla="*/ 454569 w 1957442"/>
              <a:gd name="connsiteY2" fmla="*/ 858582 h 2524420"/>
              <a:gd name="connsiteX3" fmla="*/ 1043042 w 1957442"/>
              <a:gd name="connsiteY3" fmla="*/ 16609 h 2524420"/>
              <a:gd name="connsiteX4" fmla="*/ 1504769 w 1957442"/>
              <a:gd name="connsiteY4" fmla="*/ 1655287 h 2524420"/>
              <a:gd name="connsiteX5" fmla="*/ 1957442 w 1957442"/>
              <a:gd name="connsiteY5" fmla="*/ 2524420 h 2524420"/>
              <a:gd name="connsiteX0" fmla="*/ 5413 w 1933801"/>
              <a:gd name="connsiteY0" fmla="*/ 2524301 h 2524301"/>
              <a:gd name="connsiteX1" fmla="*/ 23520 w 1933801"/>
              <a:gd name="connsiteY1" fmla="*/ 1637062 h 2524301"/>
              <a:gd name="connsiteX2" fmla="*/ 430928 w 1933801"/>
              <a:gd name="connsiteY2" fmla="*/ 858463 h 2524301"/>
              <a:gd name="connsiteX3" fmla="*/ 1019401 w 1933801"/>
              <a:gd name="connsiteY3" fmla="*/ 16490 h 2524301"/>
              <a:gd name="connsiteX4" fmla="*/ 1481128 w 1933801"/>
              <a:gd name="connsiteY4" fmla="*/ 1655168 h 2524301"/>
              <a:gd name="connsiteX5" fmla="*/ 1933801 w 1933801"/>
              <a:gd name="connsiteY5" fmla="*/ 2524301 h 2524301"/>
              <a:gd name="connsiteX0" fmla="*/ 0 w 1928388"/>
              <a:gd name="connsiteY0" fmla="*/ 2524301 h 2524301"/>
              <a:gd name="connsiteX1" fmla="*/ 18107 w 1928388"/>
              <a:gd name="connsiteY1" fmla="*/ 1637062 h 2524301"/>
              <a:gd name="connsiteX2" fmla="*/ 425515 w 1928388"/>
              <a:gd name="connsiteY2" fmla="*/ 858463 h 2524301"/>
              <a:gd name="connsiteX3" fmla="*/ 1013988 w 1928388"/>
              <a:gd name="connsiteY3" fmla="*/ 16490 h 2524301"/>
              <a:gd name="connsiteX4" fmla="*/ 1475715 w 1928388"/>
              <a:gd name="connsiteY4" fmla="*/ 1655168 h 2524301"/>
              <a:gd name="connsiteX5" fmla="*/ 1928388 w 1928388"/>
              <a:gd name="connsiteY5" fmla="*/ 2524301 h 2524301"/>
              <a:gd name="connsiteX0" fmla="*/ 0 w 1928388"/>
              <a:gd name="connsiteY0" fmla="*/ 2524301 h 2524301"/>
              <a:gd name="connsiteX1" fmla="*/ 18107 w 1928388"/>
              <a:gd name="connsiteY1" fmla="*/ 1637062 h 2524301"/>
              <a:gd name="connsiteX2" fmla="*/ 425515 w 1928388"/>
              <a:gd name="connsiteY2" fmla="*/ 858463 h 2524301"/>
              <a:gd name="connsiteX3" fmla="*/ 1013988 w 1928388"/>
              <a:gd name="connsiteY3" fmla="*/ 16490 h 2524301"/>
              <a:gd name="connsiteX4" fmla="*/ 1475715 w 1928388"/>
              <a:gd name="connsiteY4" fmla="*/ 1655168 h 2524301"/>
              <a:gd name="connsiteX5" fmla="*/ 1928388 w 1928388"/>
              <a:gd name="connsiteY5" fmla="*/ 2524301 h 2524301"/>
              <a:gd name="connsiteX0" fmla="*/ 16347 w 1944735"/>
              <a:gd name="connsiteY0" fmla="*/ 2554546 h 2554546"/>
              <a:gd name="connsiteX1" fmla="*/ 34454 w 1944735"/>
              <a:gd name="connsiteY1" fmla="*/ 1667307 h 2554546"/>
              <a:gd name="connsiteX2" fmla="*/ 595771 w 1944735"/>
              <a:gd name="connsiteY2" fmla="*/ 553729 h 2554546"/>
              <a:gd name="connsiteX3" fmla="*/ 1030335 w 1944735"/>
              <a:gd name="connsiteY3" fmla="*/ 46735 h 2554546"/>
              <a:gd name="connsiteX4" fmla="*/ 1492062 w 1944735"/>
              <a:gd name="connsiteY4" fmla="*/ 1685413 h 2554546"/>
              <a:gd name="connsiteX5" fmla="*/ 1944735 w 1944735"/>
              <a:gd name="connsiteY5" fmla="*/ 2554546 h 25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735" h="2554546">
                <a:moveTo>
                  <a:pt x="16347" y="2554546"/>
                </a:moveTo>
                <a:cubicBezTo>
                  <a:pt x="81985" y="2074712"/>
                  <a:pt x="-62117" y="2000776"/>
                  <a:pt x="34454" y="1667307"/>
                </a:cubicBezTo>
                <a:cubicBezTo>
                  <a:pt x="131025" y="1333838"/>
                  <a:pt x="429791" y="823824"/>
                  <a:pt x="595771" y="553729"/>
                </a:cubicBezTo>
                <a:cubicBezTo>
                  <a:pt x="761751" y="283634"/>
                  <a:pt x="880953" y="-141879"/>
                  <a:pt x="1030335" y="46735"/>
                </a:cubicBezTo>
                <a:cubicBezTo>
                  <a:pt x="1179717" y="235349"/>
                  <a:pt x="1339662" y="1267444"/>
                  <a:pt x="1492062" y="1685413"/>
                </a:cubicBezTo>
                <a:cubicBezTo>
                  <a:pt x="1644462" y="2103382"/>
                  <a:pt x="1881361" y="2315006"/>
                  <a:pt x="1944735" y="2554546"/>
                </a:cubicBezTo>
              </a:path>
            </a:pathLst>
          </a:custGeom>
          <a:ln w="88900">
            <a:solidFill>
              <a:srgbClr val="FFC000"/>
            </a:solidFill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2" descr="服务器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328" y="1921092"/>
            <a:ext cx="531632" cy="76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Straight Arrow Connector 19"/>
          <p:cNvCxnSpPr/>
          <p:nvPr/>
        </p:nvCxnSpPr>
        <p:spPr>
          <a:xfrm flipH="1" flipV="1">
            <a:off x="8710064" y="2591860"/>
            <a:ext cx="32490" cy="38343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34EFD"/>
                </a:solidFill>
              </a:rPr>
              <a:t>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Actor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actors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Akka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endParaRPr kumimoji="1" lang="zh-CN" altLang="en-US" dirty="0"/>
          </a:p>
          <a:p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master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backup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quickly</a:t>
            </a:r>
            <a:r>
              <a:rPr kumimoji="1" lang="zh-CN" altLang="en-US" dirty="0" smtClean="0"/>
              <a:t>（～</a:t>
            </a:r>
            <a:r>
              <a:rPr kumimoji="1" lang="en-US" altLang="zh-CN" dirty="0" smtClean="0">
                <a:solidFill>
                  <a:srgbClr val="FF0000"/>
                </a:solidFill>
              </a:rPr>
              <a:t>23ms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Fault-tolerant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Akka</a:t>
            </a:r>
            <a:r>
              <a:rPr kumimoji="1" lang="en-US" altLang="zh-CN" dirty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Easy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 smtClean="0"/>
          </a:p>
          <a:p>
            <a:r>
              <a:rPr kumimoji="1" lang="is-I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404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API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3134" y="1118078"/>
            <a:ext cx="8801955" cy="5786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Yosemite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32247"/>
              </p:ext>
            </p:extLst>
          </p:nvPr>
        </p:nvGraphicFramePr>
        <p:xfrm>
          <a:off x="153135" y="1696758"/>
          <a:ext cx="8801955" cy="211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395"/>
                <a:gridCol w="2289415"/>
                <a:gridCol w="1703399"/>
                <a:gridCol w="2773746"/>
              </a:tblGrid>
              <a:tr h="43577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STZhongsong" charset="0"/>
                          <a:ea typeface="STZhongsong" charset="0"/>
                          <a:cs typeface="STZhongsong" charset="0"/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STZhongsong" charset="0"/>
                          <a:ea typeface="STZhongsong" charset="0"/>
                          <a:cs typeface="STZhongsong" charset="0"/>
                        </a:rPr>
                        <a:t>Parameters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STZhongsong" charset="0"/>
                          <a:ea typeface="STZhongsong" charset="0"/>
                          <a:cs typeface="STZhongsong" charset="0"/>
                        </a:rPr>
                        <a:t>Return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STZhongsong" charset="0"/>
                          <a:ea typeface="STZhongsong" charset="0"/>
                          <a:cs typeface="STZhongsong" charset="0"/>
                        </a:rPr>
                        <a:t>Description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4304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RegisterCoflow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coflowdesc,weight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coflowId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Register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a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7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Send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coflowId</a:t>
                      </a:r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,</a:t>
                      </a:r>
                      <a:r>
                        <a:rPr lang="zh-CN" altLang="en-US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dst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bool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send</a:t>
                      </a:r>
                      <a:r>
                        <a:rPr lang="zh-CN" altLang="en-US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data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to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a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dst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426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Reveive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coflowId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bool</a:t>
                      </a:r>
                      <a:endParaRPr lang="zh-CN" altLang="en-US" dirty="0" smtClean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receive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a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flow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426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ReleaseCoflow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coflowId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bool</a:t>
                      </a:r>
                      <a:endParaRPr lang="zh-CN" altLang="en-US" dirty="0" smtClean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release</a:t>
                      </a:r>
                      <a:r>
                        <a:rPr lang="zh-CN" altLang="en-US" baseline="0" dirty="0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STZhongsong" charset="0"/>
                          <a:ea typeface="STZhongsong" charset="0"/>
                          <a:cs typeface="STZhongsong" charset="0"/>
                        </a:rPr>
                        <a:t>coflow</a:t>
                      </a:r>
                      <a:endParaRPr lang="zh-CN" altLang="en-US" dirty="0">
                        <a:latin typeface="STZhongsong" charset="0"/>
                        <a:ea typeface="STZhongsong" charset="0"/>
                        <a:cs typeface="STZhongsong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4" y="3919733"/>
            <a:ext cx="4778596" cy="29382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5469" y="4974336"/>
            <a:ext cx="4485987" cy="274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4791456" y="5111496"/>
            <a:ext cx="6644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455920" y="5111496"/>
            <a:ext cx="2773680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coflow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5469" y="4537772"/>
            <a:ext cx="4485987" cy="274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4791456" y="4674932"/>
            <a:ext cx="6644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55920" y="4537771"/>
            <a:ext cx="2773680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Declare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5469" y="6187100"/>
            <a:ext cx="4485987" cy="274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4855833" y="6347773"/>
            <a:ext cx="6644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20297" y="6187100"/>
            <a:ext cx="2709303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7817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7" grpId="0" animBg="1"/>
      <p:bldP spid="18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Open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Source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3" y="1696758"/>
            <a:ext cx="7991855" cy="4853321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153134" y="1118078"/>
            <a:ext cx="8801955" cy="5786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/zhanghan1990/Yosemite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565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69789348"/>
              </p:ext>
            </p:extLst>
          </p:nvPr>
        </p:nvGraphicFramePr>
        <p:xfrm>
          <a:off x="0" y="2806699"/>
          <a:ext cx="8848725" cy="346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608944"/>
      </p:ext>
    </p:extLst>
  </p:cSld>
  <p:clrMapOvr>
    <a:masterClrMapping/>
  </p:clrMapOvr>
  <p:transition advTm="8788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Motivation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Resolved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44746"/>
              </p:ext>
            </p:extLst>
          </p:nvPr>
        </p:nvGraphicFramePr>
        <p:xfrm>
          <a:off x="305469" y="1305116"/>
          <a:ext cx="3772755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9802056"/>
              </p:ext>
            </p:extLst>
          </p:nvPr>
        </p:nvGraphicFramePr>
        <p:xfrm>
          <a:off x="4438557" y="1305116"/>
          <a:ext cx="4376259" cy="253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020468"/>
              </p:ext>
            </p:extLst>
          </p:nvPr>
        </p:nvGraphicFramePr>
        <p:xfrm>
          <a:off x="305469" y="3840480"/>
          <a:ext cx="3772755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87755422"/>
              </p:ext>
            </p:extLst>
          </p:nvPr>
        </p:nvGraphicFramePr>
        <p:xfrm>
          <a:off x="4438557" y="3840480"/>
          <a:ext cx="4376259" cy="253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5469" y="1305116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468" y="3943362"/>
            <a:ext cx="735988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1.8X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432" y="1287700"/>
            <a:ext cx="703775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1.5X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0202" y="3886023"/>
            <a:ext cx="716928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FF0000"/>
                </a:solidFill>
              </a:rPr>
              <a:t>1.2X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30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4" grpId="0">
        <p:bldAsOne/>
      </p:bldGraphic>
      <p:bldGraphic spid="11" grpId="0">
        <p:bldAsOne/>
      </p:bldGraphic>
      <p:bldGraphic spid="12" grpId="0">
        <p:bldAsOne/>
      </p:bldGraphic>
      <p:bldP spid="3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sz="2400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4402557"/>
              </p:ext>
            </p:extLst>
          </p:nvPr>
        </p:nvGraphicFramePr>
        <p:xfrm>
          <a:off x="85725" y="2611437"/>
          <a:ext cx="8848725" cy="346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p:transition advTm="266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Facebook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Traffic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51746"/>
              </p:ext>
            </p:extLst>
          </p:nvPr>
        </p:nvGraphicFramePr>
        <p:xfrm>
          <a:off x="0" y="1305116"/>
          <a:ext cx="4242215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431419379"/>
              </p:ext>
            </p:extLst>
          </p:nvPr>
        </p:nvGraphicFramePr>
        <p:xfrm>
          <a:off x="4630279" y="1397000"/>
          <a:ext cx="4324811" cy="244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179497"/>
              </p:ext>
            </p:extLst>
          </p:nvPr>
        </p:nvGraphicFramePr>
        <p:xfrm>
          <a:off x="0" y="3768444"/>
          <a:ext cx="4392117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624549797"/>
              </p:ext>
            </p:extLst>
          </p:nvPr>
        </p:nvGraphicFramePr>
        <p:xfrm>
          <a:off x="4630279" y="3860328"/>
          <a:ext cx="4324811" cy="244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05469" y="1305116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2.2X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4614" y="4032248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1.7X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5468" y="3860328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2.1X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64615" y="1345849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1.8X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635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P spid="7" grpId="0" animBg="1"/>
      <p:bldP spid="8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34EFD"/>
                </a:solidFill>
              </a:rPr>
              <a:t>Testbed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504292"/>
              </p:ext>
            </p:extLst>
          </p:nvPr>
        </p:nvGraphicFramePr>
        <p:xfrm>
          <a:off x="1" y="1305116"/>
          <a:ext cx="4661940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88391521"/>
              </p:ext>
            </p:extLst>
          </p:nvPr>
        </p:nvGraphicFramePr>
        <p:xfrm>
          <a:off x="4438557" y="1305116"/>
          <a:ext cx="4705443" cy="253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359231"/>
              </p:ext>
            </p:extLst>
          </p:nvPr>
        </p:nvGraphicFramePr>
        <p:xfrm>
          <a:off x="119322" y="3840480"/>
          <a:ext cx="4272196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146137088"/>
              </p:ext>
            </p:extLst>
          </p:nvPr>
        </p:nvGraphicFramePr>
        <p:xfrm>
          <a:off x="4510839" y="3838781"/>
          <a:ext cx="4633161" cy="2538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5469" y="1305116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3998" y="3875377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610" y="3840480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0311" y="1330859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34EFD"/>
                </a:solidFill>
              </a:rPr>
              <a:t>Testbed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85147"/>
              </p:ext>
            </p:extLst>
          </p:nvPr>
        </p:nvGraphicFramePr>
        <p:xfrm>
          <a:off x="149302" y="1187221"/>
          <a:ext cx="4272196" cy="253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849725352"/>
              </p:ext>
            </p:extLst>
          </p:nvPr>
        </p:nvGraphicFramePr>
        <p:xfrm>
          <a:off x="4872769" y="1187221"/>
          <a:ext cx="4082321" cy="267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5469" y="1305116"/>
            <a:ext cx="735987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FF0000"/>
                </a:solidFill>
              </a:rPr>
              <a:t>1.8X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2769" y="1305116"/>
            <a:ext cx="907871" cy="369332"/>
          </a:xfrm>
          <a:prstGeom prst="rect">
            <a:avLst/>
          </a:prstGeom>
          <a:noFill/>
          <a:ln w="4445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</a:t>
            </a:r>
            <a:r>
              <a:rPr kumimoji="1" lang="en-US" altLang="zh-CN" dirty="0" smtClean="0">
                <a:solidFill>
                  <a:srgbClr val="FF0000"/>
                </a:solidFill>
              </a:rPr>
              <a:t>23ms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575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Discussion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first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emergence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Yosemite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first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non-</a:t>
            </a:r>
            <a:r>
              <a:rPr lang="en-US" altLang="zh-CN" dirty="0"/>
              <a:t>clairvoyant 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coflows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kumimoji="1" lang="en-US" altLang="zh-CN" dirty="0" smtClean="0"/>
              <a:t>Experiments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Yosemite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2X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better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state-of-art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methods.</a:t>
            </a:r>
            <a:endParaRPr kumimoji="1" lang="zh-CN" altLang="en-US" dirty="0" smtClean="0"/>
          </a:p>
          <a:p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future</a:t>
            </a:r>
            <a:r>
              <a:rPr kumimoji="1" lang="is-IS" altLang="zh-CN" dirty="0" smtClean="0"/>
              <a:t>…</a:t>
            </a:r>
            <a:endParaRPr kumimoji="1"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007000" y="5351489"/>
            <a:ext cx="5246558" cy="923330"/>
          </a:xfrm>
          <a:prstGeom prst="rect">
            <a:avLst/>
          </a:prstGeom>
          <a:noFill/>
          <a:ln w="38100">
            <a:solidFill>
              <a:srgbClr val="B167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rgbClr val="FF0000"/>
                </a:solidFill>
              </a:rPr>
              <a:t>Thank</a:t>
            </a:r>
            <a:r>
              <a:rPr kumimoji="1" lang="zh-CN" altLang="en-US" sz="5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5400" dirty="0" smtClean="0">
                <a:solidFill>
                  <a:srgbClr val="FF0000"/>
                </a:solidFill>
              </a:rPr>
              <a:t>You</a:t>
            </a:r>
            <a:r>
              <a:rPr kumimoji="1" lang="zh-CN" altLang="en-US" sz="5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5400" dirty="0" smtClean="0">
                <a:solidFill>
                  <a:srgbClr val="FF0000"/>
                </a:solidFill>
              </a:rPr>
              <a:t>!</a:t>
            </a:r>
            <a:endParaRPr kumimoji="1"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34EFD"/>
                </a:solidFill>
              </a:rPr>
              <a:t>Transport in Datacenters</a:t>
            </a:r>
            <a:endParaRPr lang="en-US" dirty="0">
              <a:solidFill>
                <a:srgbClr val="534EFD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0894" y="4993808"/>
            <a:ext cx="1073330" cy="415838"/>
            <a:chOff x="457200" y="4457617"/>
            <a:chExt cx="1085821" cy="427364"/>
          </a:xfrm>
        </p:grpSpPr>
        <p:cxnSp>
          <p:nvCxnSpPr>
            <p:cNvPr id="277" name="Straight Connector 276"/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80"/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Arrow Connector 6"/>
          <p:cNvCxnSpPr>
            <a:stCxn id="179" idx="0"/>
            <a:endCxn id="245" idx="3"/>
          </p:cNvCxnSpPr>
          <p:nvPr/>
        </p:nvCxnSpPr>
        <p:spPr>
          <a:xfrm flipV="1">
            <a:off x="1023624" y="3533156"/>
            <a:ext cx="719357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9" idx="0"/>
            <a:endCxn id="273" idx="3"/>
          </p:cNvCxnSpPr>
          <p:nvPr/>
        </p:nvCxnSpPr>
        <p:spPr>
          <a:xfrm flipV="1">
            <a:off x="1023624" y="3536402"/>
            <a:ext cx="1572761" cy="1264220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9" idx="0"/>
            <a:endCxn id="269" idx="3"/>
          </p:cNvCxnSpPr>
          <p:nvPr/>
        </p:nvCxnSpPr>
        <p:spPr>
          <a:xfrm flipV="1">
            <a:off x="1023624" y="3547262"/>
            <a:ext cx="2439372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8" idx="0"/>
            <a:endCxn id="245" idx="3"/>
          </p:cNvCxnSpPr>
          <p:nvPr/>
        </p:nvCxnSpPr>
        <p:spPr>
          <a:xfrm flipH="1" flipV="1">
            <a:off x="1742981" y="3533156"/>
            <a:ext cx="685685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8" idx="0"/>
            <a:endCxn id="274" idx="2"/>
          </p:cNvCxnSpPr>
          <p:nvPr/>
        </p:nvCxnSpPr>
        <p:spPr>
          <a:xfrm flipV="1">
            <a:off x="2428667" y="3533216"/>
            <a:ext cx="171435" cy="126740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8" idx="0"/>
            <a:endCxn id="269" idx="3"/>
          </p:cNvCxnSpPr>
          <p:nvPr/>
        </p:nvCxnSpPr>
        <p:spPr>
          <a:xfrm flipV="1">
            <a:off x="2428667" y="3547262"/>
            <a:ext cx="1034329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7" idx="0"/>
            <a:endCxn id="245" idx="3"/>
          </p:cNvCxnSpPr>
          <p:nvPr/>
        </p:nvCxnSpPr>
        <p:spPr>
          <a:xfrm flipH="1" flipV="1">
            <a:off x="1742981" y="3533156"/>
            <a:ext cx="2080344" cy="127449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7" idx="0"/>
            <a:endCxn id="273" idx="3"/>
          </p:cNvCxnSpPr>
          <p:nvPr/>
        </p:nvCxnSpPr>
        <p:spPr>
          <a:xfrm flipH="1" flipV="1">
            <a:off x="2596385" y="3536402"/>
            <a:ext cx="1226940" cy="1271249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7" idx="0"/>
            <a:endCxn id="270" idx="2"/>
          </p:cNvCxnSpPr>
          <p:nvPr/>
        </p:nvCxnSpPr>
        <p:spPr>
          <a:xfrm flipH="1" flipV="1">
            <a:off x="3466712" y="3544075"/>
            <a:ext cx="356613" cy="126357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6" idx="0"/>
            <a:endCxn id="265" idx="3"/>
          </p:cNvCxnSpPr>
          <p:nvPr/>
        </p:nvCxnSpPr>
        <p:spPr>
          <a:xfrm flipV="1">
            <a:off x="5317059" y="3533156"/>
            <a:ext cx="719357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6" idx="0"/>
            <a:endCxn id="261" idx="3"/>
          </p:cNvCxnSpPr>
          <p:nvPr/>
        </p:nvCxnSpPr>
        <p:spPr>
          <a:xfrm flipV="1">
            <a:off x="5317059" y="3536402"/>
            <a:ext cx="1572761" cy="1264220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6" idx="0"/>
            <a:endCxn id="257" idx="3"/>
          </p:cNvCxnSpPr>
          <p:nvPr/>
        </p:nvCxnSpPr>
        <p:spPr>
          <a:xfrm flipV="1">
            <a:off x="5317059" y="3547262"/>
            <a:ext cx="2439372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5" idx="0"/>
            <a:endCxn id="265" idx="3"/>
          </p:cNvCxnSpPr>
          <p:nvPr/>
        </p:nvCxnSpPr>
        <p:spPr>
          <a:xfrm flipH="1" flipV="1">
            <a:off x="6036416" y="3533156"/>
            <a:ext cx="685685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5" idx="0"/>
            <a:endCxn id="262" idx="2"/>
          </p:cNvCxnSpPr>
          <p:nvPr/>
        </p:nvCxnSpPr>
        <p:spPr>
          <a:xfrm flipV="1">
            <a:off x="6722102" y="3533216"/>
            <a:ext cx="171435" cy="126740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5" idx="0"/>
            <a:endCxn id="257" idx="3"/>
          </p:cNvCxnSpPr>
          <p:nvPr/>
        </p:nvCxnSpPr>
        <p:spPr>
          <a:xfrm flipV="1">
            <a:off x="6722102" y="3547262"/>
            <a:ext cx="1034329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4" idx="0"/>
            <a:endCxn id="265" idx="3"/>
          </p:cNvCxnSpPr>
          <p:nvPr/>
        </p:nvCxnSpPr>
        <p:spPr>
          <a:xfrm flipH="1" flipV="1">
            <a:off x="6036416" y="3533156"/>
            <a:ext cx="2080344" cy="127449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4" idx="0"/>
            <a:endCxn id="262" idx="2"/>
          </p:cNvCxnSpPr>
          <p:nvPr/>
        </p:nvCxnSpPr>
        <p:spPr>
          <a:xfrm flipH="1" flipV="1">
            <a:off x="6893536" y="3533216"/>
            <a:ext cx="1223224" cy="1274436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4" idx="0"/>
            <a:endCxn id="257" idx="3"/>
          </p:cNvCxnSpPr>
          <p:nvPr/>
        </p:nvCxnSpPr>
        <p:spPr>
          <a:xfrm flipH="1" flipV="1">
            <a:off x="7756431" y="3547262"/>
            <a:ext cx="360330" cy="1260389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6" idx="0"/>
            <a:endCxn id="249" idx="3"/>
          </p:cNvCxnSpPr>
          <p:nvPr/>
        </p:nvCxnSpPr>
        <p:spPr>
          <a:xfrm flipH="1" flipV="1">
            <a:off x="5193336" y="3556026"/>
            <a:ext cx="123723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6" idx="0"/>
            <a:endCxn id="253" idx="3"/>
          </p:cNvCxnSpPr>
          <p:nvPr/>
        </p:nvCxnSpPr>
        <p:spPr>
          <a:xfrm flipH="1" flipV="1">
            <a:off x="4377202" y="3556026"/>
            <a:ext cx="939856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4" idx="0"/>
            <a:endCxn id="249" idx="3"/>
          </p:cNvCxnSpPr>
          <p:nvPr/>
        </p:nvCxnSpPr>
        <p:spPr>
          <a:xfrm flipH="1" flipV="1">
            <a:off x="5193336" y="3556026"/>
            <a:ext cx="2923424" cy="125162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4" idx="0"/>
            <a:endCxn id="253" idx="3"/>
          </p:cNvCxnSpPr>
          <p:nvPr/>
        </p:nvCxnSpPr>
        <p:spPr>
          <a:xfrm flipH="1" flipV="1">
            <a:off x="4377202" y="3556026"/>
            <a:ext cx="3739558" cy="125162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4" idx="0"/>
            <a:endCxn id="269" idx="3"/>
          </p:cNvCxnSpPr>
          <p:nvPr/>
        </p:nvCxnSpPr>
        <p:spPr>
          <a:xfrm flipH="1" flipV="1">
            <a:off x="3462996" y="3547262"/>
            <a:ext cx="4653765" cy="1260389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4" idx="0"/>
            <a:endCxn id="274" idx="2"/>
          </p:cNvCxnSpPr>
          <p:nvPr/>
        </p:nvCxnSpPr>
        <p:spPr>
          <a:xfrm flipH="1" flipV="1">
            <a:off x="2600102" y="3533216"/>
            <a:ext cx="5516659" cy="1274436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4" idx="0"/>
            <a:endCxn id="246" idx="2"/>
          </p:cNvCxnSpPr>
          <p:nvPr/>
        </p:nvCxnSpPr>
        <p:spPr>
          <a:xfrm flipH="1" flipV="1">
            <a:off x="1746698" y="3529969"/>
            <a:ext cx="6370062" cy="127768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5" idx="0"/>
            <a:endCxn id="249" idx="3"/>
          </p:cNvCxnSpPr>
          <p:nvPr/>
        </p:nvCxnSpPr>
        <p:spPr>
          <a:xfrm flipH="1" flipV="1">
            <a:off x="5193336" y="3556026"/>
            <a:ext cx="1528766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5" idx="0"/>
            <a:endCxn id="253" idx="3"/>
          </p:cNvCxnSpPr>
          <p:nvPr/>
        </p:nvCxnSpPr>
        <p:spPr>
          <a:xfrm flipH="1" flipV="1">
            <a:off x="4377202" y="3556026"/>
            <a:ext cx="2344899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5" idx="0"/>
            <a:endCxn id="269" idx="3"/>
          </p:cNvCxnSpPr>
          <p:nvPr/>
        </p:nvCxnSpPr>
        <p:spPr>
          <a:xfrm flipH="1" flipV="1">
            <a:off x="3462996" y="3547262"/>
            <a:ext cx="3259106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5" idx="0"/>
            <a:endCxn id="273" idx="3"/>
          </p:cNvCxnSpPr>
          <p:nvPr/>
        </p:nvCxnSpPr>
        <p:spPr>
          <a:xfrm flipH="1" flipV="1">
            <a:off x="2596385" y="3536402"/>
            <a:ext cx="4125717" cy="1264220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5" idx="0"/>
            <a:endCxn id="245" idx="3"/>
          </p:cNvCxnSpPr>
          <p:nvPr/>
        </p:nvCxnSpPr>
        <p:spPr>
          <a:xfrm flipH="1" flipV="1">
            <a:off x="1742981" y="3533156"/>
            <a:ext cx="4979120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6" idx="0"/>
            <a:endCxn id="270" idx="2"/>
          </p:cNvCxnSpPr>
          <p:nvPr/>
        </p:nvCxnSpPr>
        <p:spPr>
          <a:xfrm flipH="1" flipV="1">
            <a:off x="3466712" y="3544075"/>
            <a:ext cx="1850346" cy="1256548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6" idx="0"/>
            <a:endCxn id="273" idx="3"/>
          </p:cNvCxnSpPr>
          <p:nvPr/>
        </p:nvCxnSpPr>
        <p:spPr>
          <a:xfrm flipH="1" flipV="1">
            <a:off x="2596385" y="3536402"/>
            <a:ext cx="2720674" cy="1264220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6" idx="0"/>
            <a:endCxn id="245" idx="3"/>
          </p:cNvCxnSpPr>
          <p:nvPr/>
        </p:nvCxnSpPr>
        <p:spPr>
          <a:xfrm flipH="1" flipV="1">
            <a:off x="1742981" y="3533156"/>
            <a:ext cx="3574077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0"/>
            <a:endCxn id="257" idx="3"/>
          </p:cNvCxnSpPr>
          <p:nvPr/>
        </p:nvCxnSpPr>
        <p:spPr>
          <a:xfrm flipV="1">
            <a:off x="3823325" y="3547262"/>
            <a:ext cx="3933105" cy="1260389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7" idx="0"/>
            <a:endCxn id="261" idx="3"/>
          </p:cNvCxnSpPr>
          <p:nvPr/>
        </p:nvCxnSpPr>
        <p:spPr>
          <a:xfrm flipV="1">
            <a:off x="3823325" y="3536402"/>
            <a:ext cx="3066494" cy="1271249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7" idx="0"/>
            <a:endCxn id="266" idx="2"/>
          </p:cNvCxnSpPr>
          <p:nvPr/>
        </p:nvCxnSpPr>
        <p:spPr>
          <a:xfrm flipV="1">
            <a:off x="3823325" y="3529969"/>
            <a:ext cx="2216808" cy="127768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7" idx="0"/>
            <a:endCxn id="249" idx="3"/>
          </p:cNvCxnSpPr>
          <p:nvPr/>
        </p:nvCxnSpPr>
        <p:spPr>
          <a:xfrm flipV="1">
            <a:off x="3823325" y="3556026"/>
            <a:ext cx="1370010" cy="125162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7" idx="0"/>
            <a:endCxn id="253" idx="3"/>
          </p:cNvCxnSpPr>
          <p:nvPr/>
        </p:nvCxnSpPr>
        <p:spPr>
          <a:xfrm flipV="1">
            <a:off x="3823325" y="3556026"/>
            <a:ext cx="553877" cy="1251625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9" idx="0"/>
            <a:endCxn id="253" idx="3"/>
          </p:cNvCxnSpPr>
          <p:nvPr/>
        </p:nvCxnSpPr>
        <p:spPr>
          <a:xfrm flipV="1">
            <a:off x="1023624" y="3556026"/>
            <a:ext cx="3353579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9" idx="0"/>
            <a:endCxn id="249" idx="3"/>
          </p:cNvCxnSpPr>
          <p:nvPr/>
        </p:nvCxnSpPr>
        <p:spPr>
          <a:xfrm flipV="1">
            <a:off x="1023624" y="3556026"/>
            <a:ext cx="4169712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9" idx="0"/>
            <a:endCxn id="265" idx="3"/>
          </p:cNvCxnSpPr>
          <p:nvPr/>
        </p:nvCxnSpPr>
        <p:spPr>
          <a:xfrm flipV="1">
            <a:off x="1023624" y="3533156"/>
            <a:ext cx="5012792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9" idx="0"/>
            <a:endCxn id="261" idx="3"/>
          </p:cNvCxnSpPr>
          <p:nvPr/>
        </p:nvCxnSpPr>
        <p:spPr>
          <a:xfrm flipV="1">
            <a:off x="1023624" y="3536402"/>
            <a:ext cx="5866196" cy="1264220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9" idx="0"/>
            <a:endCxn id="257" idx="3"/>
          </p:cNvCxnSpPr>
          <p:nvPr/>
        </p:nvCxnSpPr>
        <p:spPr>
          <a:xfrm flipV="1">
            <a:off x="1023624" y="3547262"/>
            <a:ext cx="6732807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8" idx="0"/>
            <a:endCxn id="253" idx="3"/>
          </p:cNvCxnSpPr>
          <p:nvPr/>
        </p:nvCxnSpPr>
        <p:spPr>
          <a:xfrm flipV="1">
            <a:off x="2428667" y="3556026"/>
            <a:ext cx="1948536" cy="124459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8" idx="0"/>
            <a:endCxn id="250" idx="2"/>
          </p:cNvCxnSpPr>
          <p:nvPr/>
        </p:nvCxnSpPr>
        <p:spPr>
          <a:xfrm flipV="1">
            <a:off x="2428667" y="3552839"/>
            <a:ext cx="2768386" cy="1247784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8" idx="0"/>
            <a:endCxn id="265" idx="3"/>
          </p:cNvCxnSpPr>
          <p:nvPr/>
        </p:nvCxnSpPr>
        <p:spPr>
          <a:xfrm flipV="1">
            <a:off x="2428667" y="3533156"/>
            <a:ext cx="3607750" cy="1267467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8" idx="0"/>
            <a:endCxn id="261" idx="3"/>
          </p:cNvCxnSpPr>
          <p:nvPr/>
        </p:nvCxnSpPr>
        <p:spPr>
          <a:xfrm flipV="1">
            <a:off x="2428667" y="3536402"/>
            <a:ext cx="4461153" cy="1264220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8" idx="0"/>
            <a:endCxn id="257" idx="3"/>
          </p:cNvCxnSpPr>
          <p:nvPr/>
        </p:nvCxnSpPr>
        <p:spPr>
          <a:xfrm flipV="1">
            <a:off x="2428667" y="3547262"/>
            <a:ext cx="5327764" cy="1253361"/>
          </a:xfrm>
          <a:prstGeom prst="straightConnector1">
            <a:avLst/>
          </a:prstGeom>
          <a:ln w="190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59079" y="2975046"/>
            <a:ext cx="539688" cy="561356"/>
            <a:chOff x="1027560" y="1988818"/>
            <a:chExt cx="545969" cy="678181"/>
          </a:xfrm>
        </p:grpSpPr>
        <p:sp>
          <p:nvSpPr>
            <p:cNvPr id="273" name="Cube 27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25690" y="2985906"/>
            <a:ext cx="539688" cy="561356"/>
            <a:chOff x="1027560" y="1988818"/>
            <a:chExt cx="545969" cy="678181"/>
          </a:xfrm>
        </p:grpSpPr>
        <p:sp>
          <p:nvSpPr>
            <p:cNvPr id="269" name="Cube 268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99111" y="2971800"/>
            <a:ext cx="539688" cy="561356"/>
            <a:chOff x="1027560" y="1988818"/>
            <a:chExt cx="545969" cy="678181"/>
          </a:xfrm>
        </p:grpSpPr>
        <p:sp>
          <p:nvSpPr>
            <p:cNvPr id="265" name="Cube 26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2514" y="2975046"/>
            <a:ext cx="539688" cy="561356"/>
            <a:chOff x="1027560" y="1988818"/>
            <a:chExt cx="545969" cy="678181"/>
          </a:xfrm>
        </p:grpSpPr>
        <p:sp>
          <p:nvSpPr>
            <p:cNvPr id="261" name="Cube 260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3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19125" y="2985906"/>
            <a:ext cx="539688" cy="561356"/>
            <a:chOff x="1027560" y="1988818"/>
            <a:chExt cx="545969" cy="678181"/>
          </a:xfrm>
        </p:grpSpPr>
        <p:sp>
          <p:nvSpPr>
            <p:cNvPr id="257" name="Cube 256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9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9897" y="2994670"/>
            <a:ext cx="539688" cy="561356"/>
            <a:chOff x="1027560" y="1988818"/>
            <a:chExt cx="545969" cy="678181"/>
          </a:xfrm>
        </p:grpSpPr>
        <p:sp>
          <p:nvSpPr>
            <p:cNvPr id="253" name="Cube 252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856030" y="2994670"/>
            <a:ext cx="539688" cy="561356"/>
            <a:chOff x="1027560" y="1988818"/>
            <a:chExt cx="545969" cy="678181"/>
          </a:xfrm>
        </p:grpSpPr>
        <p:sp>
          <p:nvSpPr>
            <p:cNvPr id="249" name="Cube 248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1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05676" y="2971800"/>
            <a:ext cx="539688" cy="561356"/>
            <a:chOff x="1027560" y="1988818"/>
            <a:chExt cx="545969" cy="678181"/>
          </a:xfrm>
        </p:grpSpPr>
        <p:sp>
          <p:nvSpPr>
            <p:cNvPr id="245" name="Cube 244"/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7" name="Rectangle 83"/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83"/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885997" y="4994362"/>
            <a:ext cx="1073330" cy="415838"/>
            <a:chOff x="457200" y="4457617"/>
            <a:chExt cx="1085821" cy="427364"/>
          </a:xfrm>
        </p:grpSpPr>
        <p:cxnSp>
          <p:nvCxnSpPr>
            <p:cNvPr id="236" name="Straight Connector 235"/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 239"/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3279814" y="4994362"/>
            <a:ext cx="1073330" cy="415838"/>
            <a:chOff x="457200" y="4457617"/>
            <a:chExt cx="1085821" cy="427364"/>
          </a:xfrm>
        </p:grpSpPr>
        <p:cxnSp>
          <p:nvCxnSpPr>
            <p:cNvPr id="227" name="Straight Connector 226"/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230"/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4772485" y="4984631"/>
            <a:ext cx="1073330" cy="415838"/>
            <a:chOff x="457200" y="4457617"/>
            <a:chExt cx="1085821" cy="427364"/>
          </a:xfrm>
        </p:grpSpPr>
        <p:cxnSp>
          <p:nvCxnSpPr>
            <p:cNvPr id="218" name="Straight Connector 217"/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6176189" y="4984631"/>
            <a:ext cx="1073330" cy="415838"/>
            <a:chOff x="457200" y="4457617"/>
            <a:chExt cx="1085821" cy="427364"/>
          </a:xfrm>
        </p:grpSpPr>
        <p:cxnSp>
          <p:nvCxnSpPr>
            <p:cNvPr id="209" name="Straight Connector 208"/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7589777" y="4994362"/>
            <a:ext cx="1073330" cy="415838"/>
            <a:chOff x="457200" y="4457617"/>
            <a:chExt cx="1085821" cy="427364"/>
          </a:xfrm>
        </p:grpSpPr>
        <p:cxnSp>
          <p:nvCxnSpPr>
            <p:cNvPr id="200" name="Straight Connector 199"/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540145" y="4800623"/>
            <a:ext cx="966956" cy="201146"/>
            <a:chOff x="5220661" y="3675707"/>
            <a:chExt cx="978209" cy="243008"/>
          </a:xfrm>
        </p:grpSpPr>
        <p:sp>
          <p:nvSpPr>
            <p:cNvPr id="179" name="Rectangle 178"/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1945188" y="4800623"/>
            <a:ext cx="966956" cy="201146"/>
            <a:chOff x="5220661" y="3675707"/>
            <a:chExt cx="978209" cy="243008"/>
          </a:xfrm>
        </p:grpSpPr>
        <p:sp>
          <p:nvSpPr>
            <p:cNvPr id="158" name="Rectangle 157"/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3339847" y="4807651"/>
            <a:ext cx="966956" cy="201146"/>
            <a:chOff x="5220661" y="3675707"/>
            <a:chExt cx="978209" cy="243008"/>
          </a:xfrm>
        </p:grpSpPr>
        <p:sp>
          <p:nvSpPr>
            <p:cNvPr id="137" name="Rectangle 136"/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4833580" y="4800623"/>
            <a:ext cx="966956" cy="201146"/>
            <a:chOff x="5220661" y="3675707"/>
            <a:chExt cx="978209" cy="243008"/>
          </a:xfrm>
        </p:grpSpPr>
        <p:sp>
          <p:nvSpPr>
            <p:cNvPr id="116" name="Rectangle 115"/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/>
          <p:cNvGrpSpPr/>
          <p:nvPr/>
        </p:nvGrpSpPr>
        <p:grpSpPr>
          <a:xfrm>
            <a:off x="6238623" y="4800623"/>
            <a:ext cx="966956" cy="201146"/>
            <a:chOff x="5220661" y="3675707"/>
            <a:chExt cx="978209" cy="243008"/>
          </a:xfrm>
        </p:grpSpPr>
        <p:sp>
          <p:nvSpPr>
            <p:cNvPr id="95" name="Rectangle 94"/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7633282" y="4807651"/>
            <a:ext cx="966956" cy="201146"/>
            <a:chOff x="5220661" y="3675707"/>
            <a:chExt cx="978209" cy="243008"/>
          </a:xfrm>
        </p:grpSpPr>
        <p:sp>
          <p:nvSpPr>
            <p:cNvPr id="74" name="Rectangle 73"/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3" name="Left-Right Arrow 292"/>
          <p:cNvSpPr/>
          <p:nvPr/>
        </p:nvSpPr>
        <p:spPr>
          <a:xfrm>
            <a:off x="228600" y="5181600"/>
            <a:ext cx="8763000" cy="6858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Applications share data center network</a:t>
            </a:r>
            <a:endParaRPr lang="en-US" sz="2400" dirty="0"/>
          </a:p>
        </p:txBody>
      </p:sp>
      <p:sp>
        <p:nvSpPr>
          <p:cNvPr id="294" name="TextBox 293"/>
          <p:cNvSpPr txBox="1"/>
          <p:nvPr/>
        </p:nvSpPr>
        <p:spPr>
          <a:xfrm>
            <a:off x="152400" y="1600200"/>
            <a:ext cx="4419600" cy="1138773"/>
          </a:xfrm>
          <a:prstGeom prst="rect">
            <a:avLst/>
          </a:prstGeom>
          <a:noFill/>
          <a:ln w="41275">
            <a:solidFill>
              <a:srgbClr val="D07EF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534EF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DC network      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interconnect for distributed compute workloads</a:t>
            </a:r>
            <a:endParaRPr lang="en-US" sz="2200" b="1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724400" y="1600200"/>
            <a:ext cx="4230690" cy="1138773"/>
          </a:xfrm>
          <a:prstGeom prst="rect">
            <a:avLst/>
          </a:prstGeom>
          <a:noFill/>
          <a:ln w="44450">
            <a:solidFill>
              <a:srgbClr val="D07EF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latency</a:t>
            </a:r>
            <a:r>
              <a:rPr lang="en-US" sz="2400" b="1" dirty="0" smtClean="0">
                <a:solidFill>
                  <a:srgbClr val="534EF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King                 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traditional “fairness” metrics less relevant </a:t>
            </a:r>
            <a:endParaRPr lang="en-US" sz="2200" b="1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6" name="Rounded Rectangle 285"/>
          <p:cNvSpPr/>
          <p:nvPr/>
        </p:nvSpPr>
        <p:spPr>
          <a:xfrm>
            <a:off x="304800" y="5943600"/>
            <a:ext cx="914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eb</a:t>
            </a:r>
            <a:endParaRPr lang="en-US" dirty="0"/>
          </a:p>
        </p:txBody>
      </p:sp>
      <p:sp>
        <p:nvSpPr>
          <p:cNvPr id="287" name="Rounded Rectangle 286"/>
          <p:cNvSpPr/>
          <p:nvPr/>
        </p:nvSpPr>
        <p:spPr>
          <a:xfrm>
            <a:off x="1524000" y="5943600"/>
            <a:ext cx="9144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vRouter</a:t>
            </a:r>
            <a:endParaRPr lang="en-US" dirty="0"/>
          </a:p>
        </p:txBody>
      </p:sp>
      <p:sp>
        <p:nvSpPr>
          <p:cNvPr id="288" name="Rounded Rectangle 287"/>
          <p:cNvSpPr/>
          <p:nvPr/>
        </p:nvSpPr>
        <p:spPr>
          <a:xfrm>
            <a:off x="3886200" y="5943600"/>
            <a:ext cx="9144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289" name="Rounded Rectangle 288"/>
          <p:cNvSpPr/>
          <p:nvPr/>
        </p:nvSpPr>
        <p:spPr>
          <a:xfrm>
            <a:off x="5105400" y="5943600"/>
            <a:ext cx="9144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ap-</a:t>
            </a:r>
            <a:r>
              <a:rPr lang="en-US" dirty="0"/>
              <a:t>r</a:t>
            </a:r>
            <a:r>
              <a:rPr lang="en-US" dirty="0" smtClean="0"/>
              <a:t>educe</a:t>
            </a:r>
            <a:endParaRPr lang="en-US" dirty="0"/>
          </a:p>
        </p:txBody>
      </p:sp>
      <p:sp>
        <p:nvSpPr>
          <p:cNvPr id="290" name="Rounded Rectangle 289"/>
          <p:cNvSpPr/>
          <p:nvPr/>
        </p:nvSpPr>
        <p:spPr>
          <a:xfrm>
            <a:off x="6238623" y="5943600"/>
            <a:ext cx="1000377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 dirty="0"/>
          </a:p>
        </p:txBody>
      </p:sp>
      <p:sp>
        <p:nvSpPr>
          <p:cNvPr id="291" name="Rounded Rectangle 290"/>
          <p:cNvSpPr/>
          <p:nvPr/>
        </p:nvSpPr>
        <p:spPr>
          <a:xfrm>
            <a:off x="7467600" y="5943600"/>
            <a:ext cx="1295400" cy="533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</a:t>
            </a:r>
            <a:endParaRPr lang="en-US" dirty="0"/>
          </a:p>
        </p:txBody>
      </p:sp>
      <p:sp>
        <p:nvSpPr>
          <p:cNvPr id="292" name="Rounded Rectangle 291"/>
          <p:cNvSpPr/>
          <p:nvPr/>
        </p:nvSpPr>
        <p:spPr>
          <a:xfrm>
            <a:off x="2687000" y="5943600"/>
            <a:ext cx="9144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Druid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transition advTm="24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34EFD"/>
                </a:solidFill>
              </a:rPr>
              <a:t>Coflow</a:t>
            </a:r>
            <a:r>
              <a:rPr lang="zh-CN" altLang="en-US" dirty="0" smtClean="0">
                <a:solidFill>
                  <a:srgbClr val="534EFD"/>
                </a:solidFill>
              </a:rPr>
              <a:t> </a:t>
            </a:r>
            <a:r>
              <a:rPr lang="en-US" altLang="zh-CN" dirty="0" smtClean="0">
                <a:solidFill>
                  <a:srgbClr val="534EFD"/>
                </a:solidFill>
              </a:rPr>
              <a:t>Definition</a:t>
            </a:r>
            <a:endParaRPr lang="en-US" dirty="0">
              <a:solidFill>
                <a:srgbClr val="534EF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23" y="1092717"/>
            <a:ext cx="8782511" cy="1815375"/>
          </a:xfrm>
          <a:ln w="412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Coflow</a:t>
            </a:r>
            <a:r>
              <a:rPr lang="en-US" dirty="0" smtClean="0"/>
              <a:t>:</a:t>
            </a:r>
            <a:endParaRPr lang="en-US" sz="300" dirty="0" smtClean="0">
              <a:solidFill>
                <a:srgbClr val="000000"/>
              </a:solidFill>
            </a:endParaRPr>
          </a:p>
          <a:p>
            <a:pPr marL="342900" lvl="1" indent="-342900" defTabSz="457200">
              <a:buFont typeface="Wingdings" pitchFamily="2" charset="2"/>
              <a:buChar char="Ø"/>
            </a:pP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Collection of flows between two groups of machines with </a:t>
            </a:r>
            <a:r>
              <a:rPr lang="en-US" altLang="zh-CN" sz="22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associated semantics and a collective objective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zh-CN" alt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1" indent="-342900" defTabSz="457200">
              <a:buFont typeface="Wingdings" pitchFamily="2" charset="2"/>
              <a:buChar char="Ø"/>
            </a:pPr>
            <a:r>
              <a:rPr lang="en-US" altLang="zh-C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Map-reduce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distributed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storage,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web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search</a:t>
            </a:r>
            <a:r>
              <a:rPr lang="is-I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43" y="2908092"/>
            <a:ext cx="1718688" cy="18526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542" y="2908092"/>
            <a:ext cx="1842663" cy="1772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617" y="2908092"/>
            <a:ext cx="1397123" cy="1689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9" y="4760704"/>
            <a:ext cx="1849855" cy="156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0355" y="4680619"/>
            <a:ext cx="2739845" cy="15790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188" y="4598373"/>
            <a:ext cx="1879979" cy="17435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21986" y="6382483"/>
            <a:ext cx="6606528" cy="461665"/>
          </a:xfrm>
          <a:prstGeom prst="rect">
            <a:avLst/>
          </a:prstGeom>
          <a:ln w="41275">
            <a:solidFill>
              <a:srgbClr val="B167D2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application,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</a:t>
            </a:r>
            <a:r>
              <a:rPr lang="zh-CN" altLang="en-US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abstraction</a:t>
            </a:r>
            <a:endParaRPr lang="zh-CN" altLang="en-US" sz="24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  <p:transition advTm="222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Related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>
                <a:solidFill>
                  <a:srgbClr val="534EFD"/>
                </a:solidFill>
              </a:rPr>
              <a:t>W</a:t>
            </a:r>
            <a:r>
              <a:rPr kumimoji="1" lang="en-US" altLang="zh-CN" dirty="0" smtClean="0">
                <a:solidFill>
                  <a:srgbClr val="534EFD"/>
                </a:solidFill>
              </a:rPr>
              <a:t>ork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5468" y="1332865"/>
            <a:ext cx="8649621" cy="4353560"/>
          </a:xfrm>
          <a:ln w="44450">
            <a:noFill/>
          </a:ln>
        </p:spPr>
        <p:txBody>
          <a:bodyPr/>
          <a:lstStyle/>
          <a:p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</a:t>
            </a:r>
            <a:endParaRPr kumimoji="1" lang="zh-CN" altLang="en-US" dirty="0" smtClean="0"/>
          </a:p>
          <a:p>
            <a:pPr lvl="1"/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minimize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average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coflow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completion</a:t>
            </a:r>
            <a:r>
              <a:rPr lang="zh-CN" alt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kumimoji="1" lang="en-US" altLang="zh-CN" dirty="0" smtClean="0"/>
              <a:t>Methods</a:t>
            </a:r>
            <a:endParaRPr kumimoji="1" lang="zh-CN" altLang="en-US" dirty="0" smtClean="0"/>
          </a:p>
          <a:p>
            <a:pPr lvl="1"/>
            <a:r>
              <a:rPr lang="en-US" altLang="zh-C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Minimize flow completion time (or flow deadline miss)</a:t>
            </a:r>
          </a:p>
          <a:p>
            <a:pPr lvl="2"/>
            <a:r>
              <a:rPr lang="en-US" altLang="zh-CN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DCTCP</a:t>
            </a:r>
            <a:r>
              <a:rPr lang="en-US" altLang="zh-CN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, D2TCP, PDQ, </a:t>
            </a:r>
            <a:r>
              <a:rPr lang="en-US" altLang="zh-CN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pFabric</a:t>
            </a:r>
            <a:r>
              <a:rPr lang="en-US" altLang="zh-CN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, PASE,LPD</a:t>
            </a:r>
            <a:r>
              <a:rPr lang="is-IS" altLang="zh-CN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 lvl="1"/>
            <a:r>
              <a:rPr lang="is-IS" altLang="zh-CN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Minimize coflow (task) completion time</a:t>
            </a:r>
            <a:endParaRPr lang="is-IS" altLang="zh-CN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zh-CN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Varys</a:t>
            </a:r>
            <a:r>
              <a:rPr lang="en-US" altLang="zh-CN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Barrat</a:t>
            </a:r>
            <a:r>
              <a:rPr lang="en-US" altLang="zh-CN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Aalo</a:t>
            </a:r>
            <a:r>
              <a:rPr lang="en-US" altLang="zh-CN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CODA, </a:t>
            </a:r>
            <a:r>
              <a:rPr lang="en-US" altLang="zh-CN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Sunflows</a:t>
            </a:r>
            <a:r>
              <a:rPr lang="is-IS" altLang="zh-CN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r>
              <a:rPr kumimoji="1" lang="is-IS" altLang="zh-CN" dirty="0"/>
              <a:t>Reality</a:t>
            </a:r>
          </a:p>
          <a:p>
            <a:pPr lvl="1"/>
            <a:r>
              <a:rPr lang="is-IS" altLang="zh-CN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Applications have different </a:t>
            </a:r>
            <a:r>
              <a:rPr lang="is-IS" altLang="zh-CN" sz="21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emergence</a:t>
            </a:r>
          </a:p>
          <a:p>
            <a:pPr lvl="1"/>
            <a:r>
              <a:rPr lang="en-US" altLang="zh-CN" sz="2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Coflow</a:t>
            </a:r>
            <a:r>
              <a:rPr lang="en-US" altLang="zh-CN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emergence should also be taken into consideration</a:t>
            </a:r>
            <a:endParaRPr lang="zh-CN" altLang="en-US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305468" y="5791200"/>
            <a:ext cx="8649621" cy="1066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Verdana"/>
                <a:cs typeface="Verdana"/>
              </a:rPr>
              <a:t>Emergence + average </a:t>
            </a:r>
            <a:r>
              <a:rPr lang="en-US" altLang="zh-CN" sz="2800" dirty="0" err="1" smtClean="0">
                <a:latin typeface="Verdana"/>
                <a:cs typeface="Verdana"/>
              </a:rPr>
              <a:t>coflow</a:t>
            </a:r>
            <a:r>
              <a:rPr lang="en-US" altLang="zh-CN" sz="2800" dirty="0" smtClean="0">
                <a:latin typeface="Verdana"/>
                <a:cs typeface="Verdana"/>
              </a:rPr>
              <a:t> completion time</a:t>
            </a:r>
            <a:endParaRPr lang="en-US" sz="28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24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(</a:t>
            </a:r>
            <a:r>
              <a:rPr kumimoji="1" lang="en-US" altLang="zh-CN" sz="2400" dirty="0" smtClean="0"/>
              <a:t>ICNP17 </a:t>
            </a:r>
            <a:r>
              <a:rPr kumimoji="1" lang="en-US" altLang="zh-CN" sz="2400" dirty="0"/>
              <a:t>Poster</a:t>
            </a:r>
            <a:r>
              <a:rPr kumimoji="1" lang="en-US" altLang="zh-CN" sz="2400" dirty="0" smtClean="0"/>
              <a:t>)</a:t>
            </a:r>
            <a:endParaRPr lang="en-US" sz="2400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82630773"/>
              </p:ext>
            </p:extLst>
          </p:nvPr>
        </p:nvGraphicFramePr>
        <p:xfrm>
          <a:off x="0" y="2806699"/>
          <a:ext cx="8848725" cy="346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ransition advTm="492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Measurement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in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Datacenters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4892" y="1255054"/>
            <a:ext cx="8563473" cy="1008461"/>
          </a:xfrm>
          <a:ln w="41275">
            <a:noFill/>
          </a:ln>
        </p:spPr>
        <p:txBody>
          <a:bodyPr/>
          <a:lstStyle/>
          <a:p>
            <a:r>
              <a:rPr kumimoji="1" lang="en-US" altLang="zh-CN" sz="2800" dirty="0" smtClean="0"/>
              <a:t>Applications and their emergence level in one of  AT&amp;T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cloud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60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racks,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720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servers,1month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9807"/>
              </p:ext>
            </p:extLst>
          </p:nvPr>
        </p:nvGraphicFramePr>
        <p:xfrm>
          <a:off x="829987" y="2367876"/>
          <a:ext cx="751064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333"/>
                <a:gridCol w="1543333"/>
                <a:gridCol w="1037439"/>
                <a:gridCol w="1510722"/>
                <a:gridCol w="1875814"/>
              </a:tblGrid>
              <a:tr h="422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Name 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(MB) 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Emergence Level 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</a:t>
                      </a:r>
                      <a:endParaRPr lang="en-US" altLang="zh-CN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</a:t>
                      </a:r>
                      <a:endParaRPr lang="en-US" altLang="zh-CN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endParaRPr lang="is-IS" altLang="zh-CN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endParaRPr lang="zh-CN" altLang="en-US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</a:t>
                      </a:r>
                      <a:endParaRPr lang="en-US" altLang="zh-CN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vRouter</a:t>
                      </a:r>
                      <a:endParaRPr lang="zh-CN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</a:t>
                      </a:r>
                      <a:endParaRPr lang="zh-CN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significant </a:t>
                      </a:r>
                      <a:endParaRPr lang="en-US" altLang="zh-CN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C000"/>
                          </a:solidFill>
                        </a:rPr>
                        <a:t>Druid</a:t>
                      </a:r>
                      <a:endParaRPr lang="zh-CN" altLang="en-US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C000"/>
                          </a:solidFill>
                        </a:rPr>
                        <a:t>interactive</a:t>
                      </a:r>
                      <a:endParaRPr lang="zh-CN" altLang="en-US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zh-CN" altLang="en-US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C000"/>
                          </a:solidFill>
                        </a:rPr>
                        <a:t>18</a:t>
                      </a:r>
                      <a:endParaRPr lang="zh-CN" altLang="en-US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  <a:endParaRPr lang="en-US" altLang="zh-CN" baseline="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Hadoop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communication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42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altLang="zh-CN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Web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interactive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altLang="zh-CN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solidFill>
                            <a:srgbClr val="00B050"/>
                          </a:solidFill>
                        </a:rPr>
                        <a:t>VoltDB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background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CN" altLang="en-US" baseline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altLang="zh-CN" baseline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Hive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background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7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32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unimportant</a:t>
                      </a:r>
                      <a:endParaRPr lang="en-US" altLang="zh-CN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baseline="0" dirty="0" err="1" smtClean="0">
                          <a:solidFill>
                            <a:srgbClr val="00B0F0"/>
                          </a:solidFill>
                        </a:rPr>
                        <a:t>Redias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background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30</a:t>
                      </a:r>
                      <a:endParaRPr lang="zh-CN" altLang="en-US" baseline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unimportant</a:t>
                      </a:r>
                      <a:endParaRPr lang="en-US" altLang="zh-CN" b="1" baseline="0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data-backup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lax</a:t>
                      </a:r>
                      <a:endParaRPr lang="en-US" altLang="zh-CN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5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data-</a:t>
                      </a:r>
                      <a:r>
                        <a:rPr lang="en-US" altLang="zh-CN" dirty="0" err="1" smtClean="0"/>
                        <a:t>dist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lax</a:t>
                      </a:r>
                      <a:endParaRPr lang="en-US" altLang="zh-CN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ransition advTm="3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34EFD"/>
                </a:solidFill>
              </a:rPr>
              <a:t>Methods</a:t>
            </a:r>
            <a:r>
              <a:rPr kumimoji="1" lang="zh-CN" altLang="en-US" dirty="0" smtClean="0">
                <a:solidFill>
                  <a:srgbClr val="534EFD"/>
                </a:solidFill>
              </a:rPr>
              <a:t> </a:t>
            </a:r>
            <a:r>
              <a:rPr kumimoji="1" lang="en-US" altLang="zh-CN" dirty="0" smtClean="0">
                <a:solidFill>
                  <a:srgbClr val="534EFD"/>
                </a:solidFill>
              </a:rPr>
              <a:t>Compare</a:t>
            </a:r>
            <a:endParaRPr kumimoji="1" lang="zh-CN" altLang="en-US" dirty="0">
              <a:solidFill>
                <a:srgbClr val="534EFD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2071"/>
              </p:ext>
            </p:extLst>
          </p:nvPr>
        </p:nvGraphicFramePr>
        <p:xfrm>
          <a:off x="737900" y="3931920"/>
          <a:ext cx="77847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919"/>
                <a:gridCol w="2594919"/>
                <a:gridCol w="2594919"/>
              </a:tblGrid>
              <a:tr h="244664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Significant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event,</a:t>
                      </a:r>
                      <a:r>
                        <a:rPr lang="zh-CN" altLang="en-US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0" baseline="0" dirty="0" err="1" smtClean="0">
                          <a:solidFill>
                            <a:srgbClr val="FF0000"/>
                          </a:solidFill>
                        </a:rPr>
                        <a:t>vRouter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baseline="0" dirty="0" smtClean="0">
                          <a:solidFill>
                            <a:srgbClr val="FF0000"/>
                          </a:solidFill>
                        </a:rPr>
                        <a:t>perform</a:t>
                      </a:r>
                      <a:r>
                        <a:rPr lang="zh-CN" altLang="en-US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0" baseline="0" dirty="0" smtClean="0">
                          <a:solidFill>
                            <a:srgbClr val="FF0000"/>
                          </a:solidFill>
                        </a:rPr>
                        <a:t>worse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Important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Druid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almost</a:t>
                      </a:r>
                      <a:r>
                        <a:rPr lang="zh-CN" altLang="en-US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C000"/>
                          </a:solidFill>
                        </a:rPr>
                        <a:t>same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66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normal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Hadoop,</a:t>
                      </a:r>
                      <a:r>
                        <a:rPr lang="zh-CN" alt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92D050"/>
                          </a:solidFill>
                        </a:rPr>
                        <a:t>web,</a:t>
                      </a:r>
                      <a:r>
                        <a:rPr lang="zh-CN" alt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92D050"/>
                          </a:solidFill>
                        </a:rPr>
                        <a:t>VoltDB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almost</a:t>
                      </a:r>
                      <a:r>
                        <a:rPr lang="zh-CN" altLang="en-US" baseline="0" dirty="0" smtClean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92D050"/>
                          </a:solidFill>
                        </a:rPr>
                        <a:t>same</a:t>
                      </a:r>
                      <a:endParaRPr lang="zh-CN" altLang="en-US" dirty="0" smtClean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66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Unimportant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Hive,</a:t>
                      </a:r>
                      <a:r>
                        <a:rPr lang="zh-CN" alt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00B0F0"/>
                          </a:solidFill>
                        </a:rPr>
                        <a:t>Redias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almost</a:t>
                      </a:r>
                      <a:r>
                        <a:rPr lang="zh-CN" alt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00B0F0"/>
                          </a:solidFill>
                        </a:rPr>
                        <a:t>same</a:t>
                      </a:r>
                      <a:endParaRPr lang="zh-CN" altLang="en-US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6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data-back,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data-</a:t>
                      </a:r>
                      <a:r>
                        <a:rPr lang="en-US" altLang="zh-CN" dirty="0" err="1" smtClean="0"/>
                        <a:t>distr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better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736491298"/>
              </p:ext>
            </p:extLst>
          </p:nvPr>
        </p:nvGraphicFramePr>
        <p:xfrm>
          <a:off x="4734241" y="1462754"/>
          <a:ext cx="3879408" cy="24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6072641"/>
              </p:ext>
            </p:extLst>
          </p:nvPr>
        </p:nvGraphicFramePr>
        <p:xfrm>
          <a:off x="665378" y="1462754"/>
          <a:ext cx="3879408" cy="24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8485374"/>
      </p:ext>
    </p:extLst>
  </p:cSld>
  <p:clrMapOvr>
    <a:masterClrMapping/>
  </p:clrMapOvr>
  <p:transition advTm="18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1|5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9|6.9|2.8|2.1|0.3|1.7|0.6|1.3|1|8.4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9|6.9|2.8|2.1|0.3|1.7|0.6|1.3|1|8.4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1.7|6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14921</TotalTime>
  <Words>1027</Words>
  <Application>Microsoft Macintosh PowerPoint</Application>
  <PresentationFormat>全屏显示(4:3)</PresentationFormat>
  <Paragraphs>431</Paragraphs>
  <Slides>33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Calibri</vt:lpstr>
      <vt:lpstr>Cambria Math</vt:lpstr>
      <vt:lpstr>Lucida Sans Unicode</vt:lpstr>
      <vt:lpstr>MS PGothic</vt:lpstr>
      <vt:lpstr>STZhongsong</vt:lpstr>
      <vt:lpstr>Times</vt:lpstr>
      <vt:lpstr>Times New Roman</vt:lpstr>
      <vt:lpstr>Tw Cen MT</vt:lpstr>
      <vt:lpstr>Verdana</vt:lpstr>
      <vt:lpstr>Wingdings</vt:lpstr>
      <vt:lpstr>黑体</vt:lpstr>
      <vt:lpstr>华文仿宋</vt:lpstr>
      <vt:lpstr>华文楷体</vt:lpstr>
      <vt:lpstr>华文中宋</vt:lpstr>
      <vt:lpstr>宋体</vt:lpstr>
      <vt:lpstr>中性</vt:lpstr>
      <vt:lpstr>PowerPoint 演示文稿</vt:lpstr>
      <vt:lpstr>Index</vt:lpstr>
      <vt:lpstr>Background</vt:lpstr>
      <vt:lpstr>Transport in Datacenters</vt:lpstr>
      <vt:lpstr>Coflow Definition</vt:lpstr>
      <vt:lpstr>Related Work</vt:lpstr>
      <vt:lpstr>Motivation (ICNP17 Poster)</vt:lpstr>
      <vt:lpstr>Measurement in Datacenters</vt:lpstr>
      <vt:lpstr>Methods Compare</vt:lpstr>
      <vt:lpstr>Measurement in Datacenters</vt:lpstr>
      <vt:lpstr>Methods Compare</vt:lpstr>
      <vt:lpstr>Yosemite Algorithm</vt:lpstr>
      <vt:lpstr>DC Fabric: Just a Giant Switch</vt:lpstr>
      <vt:lpstr>DC Fabric: Just a Giant Switch</vt:lpstr>
      <vt:lpstr>DC Fabric: Just a Giant Switch</vt:lpstr>
      <vt:lpstr>PowerPoint 演示文稿</vt:lpstr>
      <vt:lpstr>Problem Formulation</vt:lpstr>
      <vt:lpstr>2-approximate offline method</vt:lpstr>
      <vt:lpstr>2-approximate offline method</vt:lpstr>
      <vt:lpstr>From offline to online</vt:lpstr>
      <vt:lpstr>Performance loss</vt:lpstr>
      <vt:lpstr>Yosemite System</vt:lpstr>
      <vt:lpstr>Key Insight</vt:lpstr>
      <vt:lpstr>System</vt:lpstr>
      <vt:lpstr>System</vt:lpstr>
      <vt:lpstr>API</vt:lpstr>
      <vt:lpstr>Open Source</vt:lpstr>
      <vt:lpstr>Evaluation</vt:lpstr>
      <vt:lpstr>Motivation Resolved</vt:lpstr>
      <vt:lpstr>Facebook Traffic</vt:lpstr>
      <vt:lpstr>Testbed</vt:lpstr>
      <vt:lpstr>Testbed</vt:lpstr>
      <vt:lpstr>Discussion</vt:lpstr>
    </vt:vector>
  </TitlesOfParts>
  <Company>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数据中心网络中流量管理关键技术研究</dc:title>
  <dc:creator>Jiao Zhang</dc:creator>
  <cp:lastModifiedBy>张晗</cp:lastModifiedBy>
  <cp:revision>916</cp:revision>
  <cp:lastPrinted>2014-03-11T03:56:27Z</cp:lastPrinted>
  <dcterms:created xsi:type="dcterms:W3CDTF">2014-03-05T13:43:05Z</dcterms:created>
  <dcterms:modified xsi:type="dcterms:W3CDTF">2017-12-02T08:06:00Z</dcterms:modified>
</cp:coreProperties>
</file>