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90" r:id="rId13"/>
    <p:sldId id="268" r:id="rId14"/>
    <p:sldId id="289" r:id="rId15"/>
    <p:sldId id="269" r:id="rId16"/>
    <p:sldId id="270" r:id="rId17"/>
    <p:sldId id="272" r:id="rId18"/>
    <p:sldId id="271" r:id="rId19"/>
    <p:sldId id="273" r:id="rId20"/>
    <p:sldId id="275" r:id="rId21"/>
    <p:sldId id="274" r:id="rId22"/>
    <p:sldId id="276" r:id="rId23"/>
    <p:sldId id="279" r:id="rId24"/>
    <p:sldId id="280" r:id="rId25"/>
    <p:sldId id="277" r:id="rId26"/>
    <p:sldId id="278" r:id="rId27"/>
    <p:sldId id="281" r:id="rId28"/>
    <p:sldId id="282" r:id="rId29"/>
    <p:sldId id="283" r:id="rId30"/>
    <p:sldId id="284" r:id="rId31"/>
    <p:sldId id="285" r:id="rId32"/>
    <p:sldId id="287" r:id="rId33"/>
    <p:sldId id="286" r:id="rId34"/>
    <p:sldId id="28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90"/>
    <p:restoredTop sz="86857"/>
  </p:normalViewPr>
  <p:slideViewPr>
    <p:cSldViewPr snapToGrid="0" snapToObjects="1">
      <p:cViewPr varScale="1">
        <p:scale>
          <a:sx n="64" d="100"/>
          <a:sy n="64" d="100"/>
        </p:scale>
        <p:origin x="18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zh-CN" b="1" dirty="0" smtClean="0"/>
              <a:t>Summary</a:t>
            </a:r>
            <a:endParaRPr kumimoji="1"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/>
              <a:t>What I did and </a:t>
            </a:r>
            <a:r>
              <a:rPr kumimoji="1" lang="en-US" altLang="zh-CN" b="1" dirty="0" smtClean="0"/>
              <a:t>learned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en-US" altLang="zh-CN" sz="2800" b="1" dirty="0" smtClean="0"/>
              <a:t>Period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1: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Read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Paper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and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tried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to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fit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US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(Oct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~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Jan)</a:t>
            </a:r>
            <a:r>
              <a:rPr kumimoji="1" lang="zh-CN" altLang="en-US" sz="2800" b="1" dirty="0" smtClean="0"/>
              <a:t> </a:t>
            </a:r>
          </a:p>
          <a:p>
            <a:pPr>
              <a:buFont typeface="Wingdings" charset="2"/>
              <a:buChar char="l"/>
            </a:pPr>
            <a:endParaRPr kumimoji="1" lang="zh-CN" altLang="en-US" sz="2800" b="1" dirty="0" smtClean="0"/>
          </a:p>
          <a:p>
            <a:pPr>
              <a:buFont typeface="Wingdings" charset="2"/>
              <a:buChar char="l"/>
            </a:pPr>
            <a:r>
              <a:rPr kumimoji="1" lang="en-US" altLang="zh-CN" sz="2800" b="1" dirty="0" smtClean="0"/>
              <a:t>Period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2:</a:t>
            </a:r>
            <a:r>
              <a:rPr kumimoji="1" lang="zh-CN" altLang="en-US" sz="2800" b="1" dirty="0" smtClean="0"/>
              <a:t>  </a:t>
            </a:r>
            <a:r>
              <a:rPr kumimoji="1" lang="en-US" altLang="zh-CN" sz="2800" b="1" dirty="0"/>
              <a:t>F</a:t>
            </a:r>
            <a:r>
              <a:rPr kumimoji="1" lang="en-US" altLang="zh-CN" sz="2800" b="1" dirty="0" smtClean="0"/>
              <a:t>ind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what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to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do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(Jan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~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Feb)</a:t>
            </a:r>
            <a:endParaRPr kumimoji="1" lang="zh-CN" altLang="en-US" sz="2800" b="1" dirty="0" smtClean="0"/>
          </a:p>
          <a:p>
            <a:pPr>
              <a:buFont typeface="Wingdings" charset="2"/>
              <a:buChar char="l"/>
            </a:pPr>
            <a:endParaRPr kumimoji="1" lang="zh-CN" altLang="en-US" sz="2800" b="1" dirty="0" smtClean="0"/>
          </a:p>
          <a:p>
            <a:pPr>
              <a:buFont typeface="Wingdings" charset="2"/>
              <a:buChar char="l"/>
            </a:pPr>
            <a:r>
              <a:rPr kumimoji="1" lang="en-US" altLang="zh-CN" sz="2800" b="1" dirty="0" smtClean="0"/>
              <a:t>Period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3:</a:t>
            </a:r>
            <a:r>
              <a:rPr kumimoji="1" lang="zh-CN" altLang="en-US" sz="2800" b="1" dirty="0" smtClean="0"/>
              <a:t>  </a:t>
            </a:r>
            <a:r>
              <a:rPr kumimoji="1" lang="en-US" altLang="zh-CN" sz="2800" b="1" dirty="0" smtClean="0"/>
              <a:t>Try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to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study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the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problem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(Feb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~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now)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4070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 smtClean="0"/>
              <a:t>Theory</a:t>
            </a:r>
            <a:r>
              <a:rPr kumimoji="1" lang="zh-CN" altLang="en-US" b="1" dirty="0" smtClean="0"/>
              <a:t> 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network with M nodes:</a:t>
            </a:r>
            <a:r>
              <a:rPr lang="zh-CN" altLang="en-US" dirty="0"/>
              <a:t> </a:t>
            </a:r>
            <a:r>
              <a:rPr lang="en-US" altLang="zh-CN" dirty="0"/>
              <a:t>M=(M</a:t>
            </a:r>
            <a:r>
              <a:rPr lang="en-US" altLang="zh-CN" baseline="-25000" dirty="0"/>
              <a:t>1</a:t>
            </a:r>
            <a:r>
              <a:rPr lang="en-US" altLang="zh-CN" dirty="0"/>
              <a:t>,M</a:t>
            </a:r>
            <a:r>
              <a:rPr lang="en-US" altLang="zh-CN" baseline="-25000" dirty="0"/>
              <a:t>2</a:t>
            </a:r>
            <a:r>
              <a:rPr lang="is-IS" altLang="zh-CN" dirty="0"/>
              <a:t>…</a:t>
            </a:r>
            <a:r>
              <a:rPr lang="en-US" altLang="zh-CN" dirty="0"/>
              <a:t>,M</a:t>
            </a:r>
            <a:r>
              <a:rPr lang="en-US" altLang="zh-CN" baseline="-25000" dirty="0"/>
              <a:t>m</a:t>
            </a:r>
            <a:r>
              <a:rPr lang="en-US" altLang="zh-CN" dirty="0"/>
              <a:t>) and F files,</a:t>
            </a:r>
            <a:r>
              <a:rPr lang="zh-CN" altLang="en-US" dirty="0"/>
              <a:t> </a:t>
            </a:r>
            <a:r>
              <a:rPr lang="en-US" altLang="zh-CN" dirty="0"/>
              <a:t>F=(F</a:t>
            </a:r>
            <a:r>
              <a:rPr lang="en-US" altLang="zh-CN" baseline="-25000" dirty="0"/>
              <a:t>1</a:t>
            </a:r>
            <a:r>
              <a:rPr lang="en-US" altLang="zh-CN" dirty="0"/>
              <a:t>,F</a:t>
            </a:r>
            <a:r>
              <a:rPr lang="en-US" altLang="zh-CN" baseline="-25000" dirty="0"/>
              <a:t>2</a:t>
            </a:r>
            <a:r>
              <a:rPr lang="en-US" altLang="zh-CN" dirty="0"/>
              <a:t>,F</a:t>
            </a:r>
            <a:r>
              <a:rPr lang="en-US" altLang="zh-CN" baseline="-25000" dirty="0"/>
              <a:t>3</a:t>
            </a:r>
            <a:r>
              <a:rPr lang="en-US" altLang="zh-CN" dirty="0"/>
              <a:t>..F</a:t>
            </a:r>
            <a:r>
              <a:rPr lang="en-US" altLang="zh-CN" baseline="-25000" dirty="0"/>
              <a:t>f</a:t>
            </a:r>
            <a:r>
              <a:rPr lang="en-US" altLang="zh-CN" dirty="0"/>
              <a:t>),each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volume</a:t>
            </a:r>
            <a:r>
              <a:rPr lang="zh-CN" altLang="en-US" dirty="0"/>
              <a:t> 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endParaRPr lang="zh-CN" altLang="en-US" baseline="-25000" dirty="0"/>
          </a:p>
          <a:p>
            <a:r>
              <a:rPr lang="en-US" altLang="zh-CN" dirty="0"/>
              <a:t>each stored using an (n, k) erasure code on a subset of the nodes,</a:t>
            </a:r>
            <a:r>
              <a:rPr lang="zh-CN" altLang="en-US" dirty="0"/>
              <a:t> </a:t>
            </a:r>
            <a:r>
              <a:rPr lang="en-US" altLang="zh-CN" dirty="0"/>
              <a:t>X(</a:t>
            </a:r>
            <a:r>
              <a:rPr lang="en-US" altLang="zh-CN" dirty="0" err="1"/>
              <a:t>i,j</a:t>
            </a:r>
            <a:r>
              <a:rPr lang="en-US" altLang="zh-CN" dirty="0"/>
              <a:t>)=1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 err="1"/>
              <a:t>M</a:t>
            </a:r>
            <a:r>
              <a:rPr lang="en-US" altLang="zh-CN" baseline="-25000" dirty="0" err="1"/>
              <a:t>j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selected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t,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subtask,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chunk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ij</a:t>
            </a:r>
            <a:endParaRPr lang="zh-CN" altLang="en-US" baseline="-25000" dirty="0"/>
          </a:p>
          <a:p>
            <a:r>
              <a:rPr lang="en-US" altLang="zh-CN" dirty="0"/>
              <a:t>if clients submit file requests</a:t>
            </a:r>
            <a:r>
              <a:rPr lang="zh-CN" altLang="en-US" dirty="0"/>
              <a:t> </a:t>
            </a:r>
            <a:r>
              <a:rPr lang="en-US" altLang="zh-CN" dirty="0"/>
              <a:t>R=(R</a:t>
            </a:r>
            <a:r>
              <a:rPr lang="en-US" altLang="zh-CN" baseline="-25000" dirty="0"/>
              <a:t>1</a:t>
            </a:r>
            <a:r>
              <a:rPr lang="en-US" altLang="zh-CN" dirty="0"/>
              <a:t>,R</a:t>
            </a:r>
            <a:r>
              <a:rPr lang="en-US" altLang="zh-CN" baseline="-25000" dirty="0"/>
              <a:t>2</a:t>
            </a:r>
            <a:r>
              <a:rPr lang="en-US" altLang="zh-CN" dirty="0"/>
              <a:t>..R</a:t>
            </a:r>
            <a:r>
              <a:rPr lang="en-US" altLang="zh-CN" baseline="-25000" dirty="0"/>
              <a:t>r</a:t>
            </a:r>
            <a:r>
              <a:rPr lang="en-US" altLang="zh-CN" dirty="0"/>
              <a:t>) and each request is associated with a deadline D={d</a:t>
            </a:r>
            <a:r>
              <a:rPr lang="en-US" altLang="zh-CN" baseline="-25000" dirty="0"/>
              <a:t>1</a:t>
            </a:r>
            <a:r>
              <a:rPr lang="en-US" altLang="zh-CN" dirty="0"/>
              <a:t>,d</a:t>
            </a:r>
            <a:r>
              <a:rPr lang="en-US" altLang="zh-CN" baseline="-25000" dirty="0"/>
              <a:t>2</a:t>
            </a:r>
            <a:r>
              <a:rPr lang="en-US" altLang="zh-CN" dirty="0"/>
              <a:t>..d</a:t>
            </a:r>
            <a:r>
              <a:rPr lang="en-US" altLang="zh-CN" baseline="-25000" dirty="0"/>
              <a:t>r</a:t>
            </a:r>
            <a:r>
              <a:rPr lang="en-US" altLang="zh-CN" dirty="0"/>
              <a:t>}. </a:t>
            </a:r>
            <a:endParaRPr lang="zh-CN" altLang="en-US" dirty="0"/>
          </a:p>
          <a:p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 cloud provider, select the source nodes serving each request and allocate enough resource to meet its deadline</a:t>
            </a:r>
            <a:endParaRPr lang="zh-CN" altLang="en-US" dirty="0"/>
          </a:p>
          <a:p>
            <a:r>
              <a:rPr kumimoji="1" lang="en-US" altLang="zh-CN" dirty="0"/>
              <a:t>Link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Set={l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,l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..l</a:t>
            </a:r>
            <a:r>
              <a:rPr kumimoji="1" lang="en-US" altLang="zh-CN" baseline="-25000" dirty="0"/>
              <a:t>l</a:t>
            </a:r>
            <a:r>
              <a:rPr kumimoji="1" lang="en-US" altLang="zh-CN" dirty="0"/>
              <a:t>},capacity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is{c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,c</a:t>
            </a:r>
            <a:r>
              <a:rPr kumimoji="1" lang="en-US" altLang="zh-CN" baseline="-25000" dirty="0"/>
              <a:t>2</a:t>
            </a:r>
            <a:r>
              <a:rPr kumimoji="1" lang="is-IS" altLang="zh-CN" dirty="0"/>
              <a:t>…</a:t>
            </a:r>
            <a:r>
              <a:rPr kumimoji="1" lang="en-US" altLang="zh-CN" dirty="0"/>
              <a:t>.c</a:t>
            </a:r>
            <a:r>
              <a:rPr kumimoji="1" lang="en-US" altLang="zh-CN" baseline="-25000" dirty="0"/>
              <a:t>c</a:t>
            </a:r>
            <a:r>
              <a:rPr kumimoji="1" lang="en-US" altLang="zh-CN" dirty="0"/>
              <a:t>}</a:t>
            </a:r>
            <a:endParaRPr kumimoji="1" lang="zh-CN" altLang="en-US" dirty="0"/>
          </a:p>
          <a:p>
            <a:r>
              <a:rPr kumimoji="1" lang="en-US" altLang="zh-CN" dirty="0"/>
              <a:t>Y={Y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,Y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,..Y</a:t>
            </a:r>
            <a:r>
              <a:rPr kumimoji="1" lang="en-US" altLang="zh-CN" baseline="-25000" dirty="0"/>
              <a:t>r</a:t>
            </a:r>
            <a:r>
              <a:rPr kumimoji="1" lang="en-US" altLang="zh-CN" dirty="0"/>
              <a:t>}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finishes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deadline,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r>
              <a:rPr kumimoji="1" lang="en-US" altLang="zh-CN" baseline="-25000" dirty="0"/>
              <a:t>i</a:t>
            </a:r>
            <a:r>
              <a:rPr kumimoji="1" lang="en-US" altLang="zh-CN" dirty="0"/>
              <a:t>=1</a:t>
            </a:r>
            <a:r>
              <a:rPr kumimoji="1" lang="zh-CN" altLang="en-US" dirty="0"/>
              <a:t> 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7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799" y="211251"/>
            <a:ext cx="10058400" cy="1450757"/>
          </a:xfrm>
        </p:spPr>
        <p:txBody>
          <a:bodyPr/>
          <a:lstStyle/>
          <a:p>
            <a:pPr algn="ctr"/>
            <a:r>
              <a:rPr kumimoji="1" lang="en-US" altLang="zh-CN" b="1" dirty="0" smtClean="0"/>
              <a:t>Network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model</a:t>
            </a:r>
            <a:endParaRPr kumimoji="1" lang="zh-CN" altLang="en-US" b="1" dirty="0"/>
          </a:p>
        </p:txBody>
      </p:sp>
      <p:sp>
        <p:nvSpPr>
          <p:cNvPr id="4" name="椭圆 3"/>
          <p:cNvSpPr/>
          <p:nvPr/>
        </p:nvSpPr>
        <p:spPr>
          <a:xfrm>
            <a:off x="1420585" y="1910443"/>
            <a:ext cx="1110343" cy="89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09257" y="1910443"/>
            <a:ext cx="1110343" cy="89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5964" y="1902279"/>
            <a:ext cx="1110343" cy="89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222671" y="1902279"/>
            <a:ext cx="1110343" cy="89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489622" y="1910443"/>
            <a:ext cx="1110343" cy="89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98171" y="1506022"/>
            <a:ext cx="8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N1</a:t>
            </a:r>
            <a:endParaRPr kumimoji="1"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3586843" y="1497519"/>
            <a:ext cx="8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N2</a:t>
            </a:r>
            <a:endParaRPr kumimoji="1"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543550" y="1522350"/>
            <a:ext cx="8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N3</a:t>
            </a:r>
            <a:endParaRPr kumimoji="1" lang="zh-CN" altLang="en-US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7587342" y="1522350"/>
            <a:ext cx="8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N4</a:t>
            </a:r>
            <a:endParaRPr kumimoji="1" lang="zh-CN" altLang="en-US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9767208" y="1506022"/>
            <a:ext cx="8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N5</a:t>
            </a:r>
            <a:endParaRPr kumimoji="1"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1319892" y="3364945"/>
            <a:ext cx="9552215" cy="1730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 smtClean="0"/>
              <a:t>Data</a:t>
            </a:r>
            <a:r>
              <a:rPr kumimoji="1" lang="zh-CN" altLang="en-US" sz="4400" b="1" dirty="0" smtClean="0"/>
              <a:t> </a:t>
            </a:r>
            <a:r>
              <a:rPr kumimoji="1" lang="en-US" altLang="zh-CN" sz="4400" b="1" dirty="0" smtClean="0"/>
              <a:t>center</a:t>
            </a:r>
            <a:r>
              <a:rPr kumimoji="1" lang="zh-CN" altLang="en-US" sz="4400" b="1" dirty="0" smtClean="0"/>
              <a:t> </a:t>
            </a:r>
            <a:r>
              <a:rPr kumimoji="1" lang="en-US" altLang="zh-CN" sz="4400" b="1" dirty="0" smtClean="0"/>
              <a:t>fabric</a:t>
            </a:r>
            <a:endParaRPr kumimoji="1" lang="zh-CN" altLang="en-US" sz="4400" b="1" dirty="0"/>
          </a:p>
        </p:txBody>
      </p:sp>
      <p:cxnSp>
        <p:nvCxnSpPr>
          <p:cNvPr id="22" name="直线连接符 21"/>
          <p:cNvCxnSpPr>
            <a:stCxn id="4" idx="4"/>
          </p:cNvCxnSpPr>
          <p:nvPr/>
        </p:nvCxnSpPr>
        <p:spPr>
          <a:xfrm flipH="1">
            <a:off x="1975756" y="2808515"/>
            <a:ext cx="1" cy="556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 flipH="1">
            <a:off x="3864428" y="2848315"/>
            <a:ext cx="1" cy="556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 flipH="1">
            <a:off x="5919105" y="2796559"/>
            <a:ext cx="1" cy="556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 flipH="1">
            <a:off x="7822745" y="2828415"/>
            <a:ext cx="1" cy="556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H="1">
            <a:off x="10175420" y="2848315"/>
            <a:ext cx="1" cy="556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358243" y="30489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C2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504952" y="304250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C1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407481" y="30489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C3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377799" y="303541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C4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9718220" y="301149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 smtClean="0"/>
              <a:t>Problem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formulation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sz="2800" dirty="0"/>
                  <a:t>maximize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is-IS" altLang="zh-C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800" b="0" i="1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sz="2800" b="0" i="1">
                            <a:latin typeface="Cambria Math" charset="0"/>
                          </a:rPr>
                          <m:t>𝑟</m:t>
                        </m:r>
                      </m:sup>
                      <m:e>
                        <m:r>
                          <a:rPr kumimoji="1" lang="en-US" altLang="zh-CN" sz="2800" b="0" i="1">
                            <a:latin typeface="Cambria Math" charset="0"/>
                          </a:rPr>
                          <m:t>𝑦</m:t>
                        </m:r>
                        <m:r>
                          <a:rPr kumimoji="1" lang="en-US" altLang="zh-CN" sz="2800" b="0" i="1" baseline="-25000">
                            <a:latin typeface="Cambria Math" charset="0"/>
                          </a:rPr>
                          <m:t>𝑖</m:t>
                        </m:r>
                      </m:e>
                    </m:nary>
                  </m:oMath>
                </a14:m>
                <a:endParaRPr kumimoji="1" lang="zh-CN" altLang="en-US" sz="2800" dirty="0"/>
              </a:p>
              <a:p>
                <a:r>
                  <a:rPr kumimoji="1" lang="en-US" altLang="zh-CN" sz="2800" dirty="0" err="1"/>
                  <a:t>st</a:t>
                </a:r>
                <a:r>
                  <a:rPr kumimoji="1" lang="en-US" altLang="zh-CN" sz="2800" dirty="0"/>
                  <a:t>:</a:t>
                </a:r>
                <a:endParaRPr kumimoji="1" lang="zh-CN" altLang="en-US" sz="28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/>
                      <m:t>∀</m:t>
                    </m:r>
                    <m:r>
                      <a:rPr lang="en-US" altLang="zh-CN" sz="2400" b="0" i="1" dirty="0">
                        <a:latin typeface="Cambria Math" charset="0"/>
                      </a:rPr>
                      <m:t>𝑖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de-DE" altLang="zh-CN" sz="2400" i="1" dirty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 dirty="0">
                            <a:latin typeface="Cambria Math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CN" sz="2400" b="0" i="1" dirty="0">
                            <a:latin typeface="Cambria Math" charset="0"/>
                          </a:rPr>
                          <m:t>𝑥</m:t>
                        </m:r>
                        <m:r>
                          <a:rPr lang="en-US" altLang="zh-CN" sz="2400" b="0" dirty="0">
                            <a:latin typeface="Cambria Math" charset="0"/>
                          </a:rPr>
                          <m:t>(</m:t>
                        </m:r>
                        <m:r>
                          <a:rPr lang="en-US" altLang="zh-CN" sz="2400" b="0" i="1" dirty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2400" b="0" dirty="0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400" b="0" i="1" dirty="0">
                            <a:latin typeface="Cambria Math" charset="0"/>
                          </a:rPr>
                          <m:t>𝑗</m:t>
                        </m:r>
                        <m:r>
                          <a:rPr lang="en-US" altLang="zh-CN" sz="2400" b="0" dirty="0">
                            <a:latin typeface="Cambria Math" charset="0"/>
                          </a:rPr>
                          <m:t>)</m:t>
                        </m:r>
                      </m:e>
                    </m:nary>
                    <m:r>
                      <a:rPr lang="en-US" altLang="zh-CN" sz="2400" b="0" dirty="0">
                        <a:latin typeface="Cambria Math" charset="0"/>
                      </a:rPr>
                      <m:t>=</m:t>
                    </m:r>
                    <m:r>
                      <a:rPr lang="en-US" altLang="zh-CN" sz="2400" b="0" i="1" dirty="0">
                        <a:latin typeface="Cambria Math" charset="0"/>
                      </a:rPr>
                      <m:t>𝑘</m:t>
                    </m:r>
                    <m:d>
                      <m:dPr>
                        <m:ctrlPr>
                          <a:rPr lang="en-US" altLang="zh-CN" sz="2400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400" b="0" i="1" dirty="0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lang="zh-CN" altLang="en-US" sz="2400" b="0" dirty="0">
                        <a:latin typeface="Cambria Math" charset="0"/>
                      </a:rPr>
                      <m:t>∗</m:t>
                    </m:r>
                    <m:r>
                      <a:rPr lang="en-US" altLang="zh-CN" sz="2400" b="0" i="1" dirty="0">
                        <a:latin typeface="Cambria Math" charset="0"/>
                      </a:rPr>
                      <m:t>𝑦</m:t>
                    </m:r>
                    <m:r>
                      <a:rPr lang="en-US" altLang="zh-CN" sz="2400" b="0" i="1" dirty="0">
                        <a:latin typeface="Cambria Math" charset="0"/>
                      </a:rPr>
                      <m:t>(</m:t>
                    </m:r>
                    <m:r>
                      <a:rPr lang="en-US" altLang="zh-CN" sz="2400" b="0" i="1" dirty="0">
                        <a:latin typeface="Cambria Math" charset="0"/>
                      </a:rPr>
                      <m:t>𝑖</m:t>
                    </m:r>
                    <m:r>
                      <a:rPr lang="en-US" altLang="zh-CN" sz="2400" b="0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   </a:t>
                </a:r>
                <a:r>
                  <a:rPr lang="en-US" altLang="zh-CN" sz="2400" dirty="0"/>
                  <a:t>[source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selection]</a:t>
                </a:r>
                <a:r>
                  <a:rPr lang="zh-CN" altLang="en-US" sz="2400" dirty="0"/>
                  <a:t> </a:t>
                </a:r>
              </a:p>
              <a:p>
                <a:r>
                  <a:rPr lang="zh-CN" altLang="en-US" sz="2400" dirty="0"/>
                  <a:t>∀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charset="0"/>
                      </a:rPr>
                      <m:t>𝑙</m:t>
                    </m:r>
                    <m:r>
                      <a:rPr lang="zh-CN" altLang="en-US" sz="2400" b="0">
                        <a:latin typeface="Cambria Math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0" i="1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400" b="0" i="1">
                                <a:latin typeface="Cambria Math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altLang="zh-CN" sz="2400" b="0" i="1">
                                <a:latin typeface="Cambria Math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sz="2400" b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altLang="zh-CN" sz="2400" b="0" i="1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zh-CN" altLang="en-US" sz="2400" b="0">
                                <a:latin typeface="Cambria Math" charset="0"/>
                              </a:rPr>
                              <m:t>∗</m:t>
                            </m:r>
                            <m:r>
                              <a:rPr lang="en-US" altLang="zh-CN" sz="2400" b="0" i="1">
                                <a:latin typeface="Cambria Math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sz="2400" b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altLang="zh-CN" sz="2400" b="0" i="1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zh-CN" altLang="en-US" sz="2400" b="0">
                                <a:latin typeface="Cambria Math" charset="0"/>
                              </a:rPr>
                              <m:t>∗</m:t>
                            </m:r>
                            <m:r>
                              <a:rPr lang="en-US" altLang="zh-CN" sz="2400" b="0" i="1">
                                <a:latin typeface="Cambria Math" charset="0"/>
                              </a:rPr>
                              <m:t>𝑝</m:t>
                            </m:r>
                            <m:r>
                              <a:rPr lang="en-US" altLang="zh-CN" sz="2400" b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altLang="zh-CN" sz="2400" b="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sz="2400" b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sz="2400" b="0" i="1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altLang="zh-CN" sz="2400" b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sz="2400" b="0" i="1">
                                <a:latin typeface="Cambria Math" charset="0"/>
                              </a:rPr>
                              <m:t>𝑙</m:t>
                            </m:r>
                            <m:r>
                              <a:rPr lang="en-US" altLang="zh-CN" sz="2400" b="0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sz="2400" b="0">
                        <a:latin typeface="Cambria Math" charset="0"/>
                      </a:rPr>
                      <m:t>≤</m:t>
                    </m:r>
                    <m:r>
                      <a:rPr lang="en-US" altLang="zh-CN" sz="2400" b="0" i="1">
                        <a:latin typeface="Cambria Math" charset="0"/>
                      </a:rPr>
                      <m:t>𝑐</m:t>
                    </m:r>
                    <m:r>
                      <a:rPr lang="en-US" altLang="zh-CN" sz="2400" b="0">
                        <a:latin typeface="Cambria Math" charset="0"/>
                      </a:rPr>
                      <m:t>(</m:t>
                    </m:r>
                    <m:r>
                      <a:rPr lang="en-US" altLang="zh-CN" sz="2400" b="0" i="1">
                        <a:latin typeface="Cambria Math" charset="0"/>
                      </a:rPr>
                      <m:t>𝑙</m:t>
                    </m:r>
                    <m:r>
                      <a:rPr lang="en-US" altLang="zh-CN" sz="2400" b="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[path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selection]</a:t>
                </a:r>
                <a:endParaRPr lang="zh-CN" altLang="en-US" sz="2400" dirty="0"/>
              </a:p>
              <a:p>
                <a:r>
                  <a:rPr lang="zh-CN" altLang="en-US" sz="2400" dirty="0"/>
                  <a:t>∀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charset="0"/>
                      </a:rPr>
                      <m:t>𝑖</m:t>
                    </m:r>
                    <m:r>
                      <a:rPr lang="en-US" altLang="zh-CN" sz="2400" b="0" i="1">
                        <a:latin typeface="Cambria Math" charset="0"/>
                      </a:rPr>
                      <m:t>,</m:t>
                    </m:r>
                    <m:r>
                      <a:rPr lang="en-US" altLang="zh-CN" sz="2400" b="0" i="1">
                        <a:latin typeface="Cambria Math" charset="0"/>
                      </a:rPr>
                      <m:t>𝑗</m:t>
                    </m:r>
                    <m:r>
                      <a:rPr lang="zh-CN" altLang="en-US" sz="2400" b="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b(</a:t>
                </a:r>
                <a:r>
                  <a:rPr lang="en-US" altLang="zh-CN" sz="2400" dirty="0" err="1"/>
                  <a:t>i,j</a:t>
                </a:r>
                <a:r>
                  <a:rPr lang="en-US" altLang="zh-CN" sz="2400" dirty="0"/>
                  <a:t>)&gt;=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zh-CN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400" b="0" i="1">
                            <a:latin typeface="Cambria Math" charset="0"/>
                          </a:rPr>
                          <m:t>𝑣</m:t>
                        </m:r>
                        <m:r>
                          <a:rPr lang="en-US" altLang="zh-CN" sz="2400" b="0" i="1" baseline="-25000">
                            <a:latin typeface="Cambria Math" charset="0"/>
                          </a:rPr>
                          <m:t>𝑖𝑗</m:t>
                        </m:r>
                      </m:num>
                      <m:den>
                        <m:r>
                          <a:rPr lang="en-US" altLang="zh-CN" sz="2400" b="0" i="1">
                            <a:latin typeface="Cambria Math" charset="0"/>
                          </a:rPr>
                          <m:t>𝑑</m:t>
                        </m:r>
                        <m:r>
                          <a:rPr lang="en-US" altLang="zh-CN" sz="2400" b="0" i="1" baseline="-25000">
                            <a:latin typeface="Cambria Math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[bandwidth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guarantee</a:t>
                </a:r>
                <a:r>
                  <a:rPr lang="en-US" altLang="zh-CN" sz="2400" dirty="0" smtClean="0"/>
                  <a:t>]</a:t>
                </a:r>
                <a:endParaRPr lang="zh-CN" altLang="en-US" sz="2400" dirty="0" smtClean="0"/>
              </a:p>
              <a:p>
                <a:endParaRPr lang="zh-CN" altLang="en-US" sz="2400" dirty="0" smtClean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55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799" y="211251"/>
            <a:ext cx="10058400" cy="1450757"/>
          </a:xfrm>
        </p:spPr>
        <p:txBody>
          <a:bodyPr/>
          <a:lstStyle/>
          <a:p>
            <a:pPr algn="ctr"/>
            <a:r>
              <a:rPr kumimoji="1" lang="en-US" altLang="zh-CN" b="1" dirty="0" smtClean="0"/>
              <a:t>Network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model</a:t>
            </a:r>
            <a:endParaRPr kumimoji="1" lang="zh-CN" altLang="en-US" b="1" dirty="0"/>
          </a:p>
        </p:txBody>
      </p:sp>
      <p:sp>
        <p:nvSpPr>
          <p:cNvPr id="4" name="椭圆 3"/>
          <p:cNvSpPr/>
          <p:nvPr/>
        </p:nvSpPr>
        <p:spPr>
          <a:xfrm>
            <a:off x="1420585" y="1910443"/>
            <a:ext cx="1110343" cy="89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09257" y="1910443"/>
            <a:ext cx="1110343" cy="89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65964" y="1902279"/>
            <a:ext cx="1110343" cy="89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222671" y="1902279"/>
            <a:ext cx="1110343" cy="89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489622" y="1910443"/>
            <a:ext cx="1110343" cy="89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98171" y="1506022"/>
            <a:ext cx="8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N1</a:t>
            </a:r>
            <a:endParaRPr kumimoji="1"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3586843" y="1497519"/>
            <a:ext cx="8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N2</a:t>
            </a:r>
            <a:endParaRPr kumimoji="1"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543550" y="1522350"/>
            <a:ext cx="8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N3</a:t>
            </a:r>
            <a:endParaRPr kumimoji="1" lang="zh-CN" altLang="en-US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7587342" y="1522350"/>
            <a:ext cx="8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N4</a:t>
            </a:r>
            <a:endParaRPr kumimoji="1" lang="zh-CN" altLang="en-US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9767208" y="1506022"/>
            <a:ext cx="8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N5</a:t>
            </a:r>
            <a:endParaRPr kumimoji="1"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1319892" y="3364945"/>
            <a:ext cx="9552215" cy="1730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 smtClean="0"/>
              <a:t>Data</a:t>
            </a:r>
            <a:r>
              <a:rPr kumimoji="1" lang="zh-CN" altLang="en-US" sz="4400" b="1" dirty="0" smtClean="0"/>
              <a:t> </a:t>
            </a:r>
            <a:r>
              <a:rPr kumimoji="1" lang="en-US" altLang="zh-CN" sz="4400" b="1" dirty="0" smtClean="0"/>
              <a:t>center</a:t>
            </a:r>
            <a:r>
              <a:rPr kumimoji="1" lang="zh-CN" altLang="en-US" sz="4400" b="1" dirty="0" smtClean="0"/>
              <a:t> </a:t>
            </a:r>
            <a:r>
              <a:rPr kumimoji="1" lang="en-US" altLang="zh-CN" sz="4400" b="1" dirty="0"/>
              <a:t>n</a:t>
            </a:r>
            <a:r>
              <a:rPr kumimoji="1" lang="en-US" altLang="zh-CN" sz="4400" b="1" dirty="0" smtClean="0"/>
              <a:t>on-blocking</a:t>
            </a:r>
            <a:r>
              <a:rPr kumimoji="1" lang="zh-CN" altLang="en-US" sz="4400" b="1" dirty="0" smtClean="0"/>
              <a:t> </a:t>
            </a:r>
            <a:r>
              <a:rPr kumimoji="1" lang="en-US" altLang="zh-CN" sz="4400" b="1" dirty="0"/>
              <a:t>f</a:t>
            </a:r>
            <a:r>
              <a:rPr kumimoji="1" lang="en-US" altLang="zh-CN" sz="4400" b="1" dirty="0" smtClean="0"/>
              <a:t>abric</a:t>
            </a:r>
            <a:endParaRPr kumimoji="1" lang="zh-CN" altLang="en-US" sz="4400" b="1" dirty="0"/>
          </a:p>
        </p:txBody>
      </p:sp>
      <p:cxnSp>
        <p:nvCxnSpPr>
          <p:cNvPr id="22" name="直线连接符 21"/>
          <p:cNvCxnSpPr>
            <a:stCxn id="4" idx="4"/>
          </p:cNvCxnSpPr>
          <p:nvPr/>
        </p:nvCxnSpPr>
        <p:spPr>
          <a:xfrm flipH="1">
            <a:off x="1975756" y="2808515"/>
            <a:ext cx="1" cy="556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 flipH="1">
            <a:off x="3864428" y="2848315"/>
            <a:ext cx="1" cy="556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 flipH="1">
            <a:off x="5919105" y="2796559"/>
            <a:ext cx="1" cy="556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 flipH="1">
            <a:off x="7822745" y="2828415"/>
            <a:ext cx="1" cy="556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H="1">
            <a:off x="10175420" y="2848315"/>
            <a:ext cx="1" cy="556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358243" y="30489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C2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504952" y="304250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C1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407481" y="30489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C3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377799" y="303541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C4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9718220" y="301149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C5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1319892" y="5198352"/>
            <a:ext cx="10292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Regarded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the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data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center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non-blocking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fabric: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congestion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only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occurs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at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the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ingress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and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egress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ports</a:t>
            </a:r>
            <a:r>
              <a:rPr kumimoji="1" lang="zh-CN" altLang="en-US" sz="2400" b="1" dirty="0" smtClean="0"/>
              <a:t> 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 smtClean="0"/>
              <a:t>Solve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problem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Use</a:t>
            </a:r>
            <a:r>
              <a:rPr lang="zh-CN" altLang="en-US" sz="2800" b="1" dirty="0" smtClean="0"/>
              <a:t>  </a:t>
            </a:r>
            <a:r>
              <a:rPr lang="en-US" altLang="zh-CN" sz="2800" b="1" dirty="0"/>
              <a:t>convex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optimization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to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analyze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the</a:t>
            </a:r>
            <a:r>
              <a:rPr lang="zh-CN" altLang="en-US" sz="2800" b="1" dirty="0"/>
              <a:t> </a:t>
            </a:r>
            <a:r>
              <a:rPr lang="en-US" altLang="zh-CN" sz="2800" b="1" dirty="0" smtClean="0"/>
              <a:t>problem</a:t>
            </a:r>
            <a:endParaRPr lang="zh-CN" altLang="en-US" sz="2800" b="1" dirty="0" smtClean="0"/>
          </a:p>
          <a:p>
            <a:pPr lvl="1">
              <a:buFont typeface="Wingdings" charset="2"/>
              <a:buChar char="ü"/>
            </a:pPr>
            <a:r>
              <a:rPr lang="en-US" altLang="zh-CN" sz="2400" dirty="0" smtClean="0"/>
              <a:t>I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have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tried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but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failed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good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theory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solution</a:t>
            </a:r>
            <a:endParaRPr lang="zh-CN" altLang="en-US" sz="2400" dirty="0" smtClean="0"/>
          </a:p>
          <a:p>
            <a:pPr lvl="1">
              <a:buFont typeface="Wingdings" charset="2"/>
              <a:buChar char="ü"/>
            </a:pPr>
            <a:endParaRPr lang="zh-CN" altLang="en-US" sz="2400" b="1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charset="2"/>
              <a:buChar char="Ø"/>
            </a:pPr>
            <a:r>
              <a:rPr lang="zh-CN" altLang="en-US" sz="2800" b="1" smtClean="0"/>
              <a:t> </a:t>
            </a:r>
            <a:r>
              <a:rPr lang="en-US" altLang="zh-CN" sz="2800" b="1" smtClean="0"/>
              <a:t>without</a:t>
            </a:r>
            <a:r>
              <a:rPr lang="zh-CN" altLang="en-US" sz="2800" b="1" smtClean="0"/>
              <a:t> </a:t>
            </a:r>
            <a:r>
              <a:rPr lang="en-US" altLang="zh-CN" sz="2800" b="1" dirty="0" smtClean="0"/>
              <a:t>source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selection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the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problem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equals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to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concurrent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open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shop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problem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which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is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NP-hard</a:t>
            </a:r>
            <a:endParaRPr lang="zh-CN" altLang="en-US" sz="2800" b="1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zh-CN" altLang="en-US" sz="2800" b="1" dirty="0" smtClean="0"/>
          </a:p>
          <a:p>
            <a:pPr>
              <a:buFont typeface="Wingdings" charset="2"/>
              <a:buChar char="Ø"/>
            </a:pPr>
            <a:r>
              <a:rPr lang="zh-CN" altLang="en-US" sz="2800" b="1" dirty="0" smtClean="0"/>
              <a:t>  </a:t>
            </a:r>
            <a:r>
              <a:rPr lang="en-US" altLang="zh-CN" sz="2800" b="1" dirty="0" smtClean="0"/>
              <a:t>heuristic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solution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(combine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with</a:t>
            </a:r>
            <a:r>
              <a:rPr lang="zh-CN" altLang="en-US" sz="2800" b="1" dirty="0" smtClean="0"/>
              <a:t> </a:t>
            </a:r>
            <a:r>
              <a:rPr lang="en-US" altLang="zh-CN" sz="2800" b="1" dirty="0" err="1" smtClean="0"/>
              <a:t>coflow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problem</a:t>
            </a:r>
            <a:r>
              <a:rPr lang="zh-CN" altLang="en-US" sz="2800" b="1" dirty="0" smtClean="0"/>
              <a:t> </a:t>
            </a:r>
            <a:r>
              <a:rPr lang="en-US" altLang="zh-CN" sz="2800" b="1" dirty="0"/>
              <a:t>)</a:t>
            </a:r>
            <a:endParaRPr kumimoji="1" lang="zh-CN" altLang="en-US" sz="2800" dirty="0" smtClean="0"/>
          </a:p>
          <a:p>
            <a:pPr lvl="1">
              <a:buFont typeface="Wingdings" charset="2"/>
              <a:buChar char="ü"/>
            </a:pP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source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selection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according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network</a:t>
            </a:r>
            <a:endParaRPr kumimoji="1" lang="zh-CN" altLang="en-US" sz="2400" dirty="0" smtClean="0"/>
          </a:p>
          <a:p>
            <a:pPr lvl="1">
              <a:buFont typeface="Wingdings" charset="2"/>
              <a:buChar char="ü"/>
            </a:pP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file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transfer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according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bottleneck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of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network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041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 smtClean="0"/>
              <a:t>System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zh-CN" altLang="en-US" sz="2400" b="1" dirty="0" smtClean="0"/>
              <a:t> </a:t>
            </a:r>
            <a:r>
              <a:rPr kumimoji="1" lang="en-US" altLang="zh-CN" sz="2800" b="1" dirty="0" smtClean="0"/>
              <a:t>The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project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is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now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doing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with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Bob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and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err="1" smtClean="0"/>
              <a:t>Vaneet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who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are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engineers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from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ATT</a:t>
            </a:r>
            <a:endParaRPr kumimoji="1" lang="zh-CN" altLang="en-US" sz="2800" b="1" dirty="0" smtClean="0"/>
          </a:p>
          <a:p>
            <a:pPr>
              <a:buFont typeface="Wingdings" charset="2"/>
              <a:buChar char="l"/>
            </a:pPr>
            <a:endParaRPr kumimoji="1" lang="zh-CN" altLang="en-US" sz="2800" b="1" dirty="0" smtClean="0"/>
          </a:p>
          <a:p>
            <a:pPr>
              <a:buFont typeface="Wingdings" charset="2"/>
              <a:buChar char="l"/>
            </a:pPr>
            <a:r>
              <a:rPr kumimoji="1" lang="zh-CN" altLang="en-US" sz="2800" b="1" dirty="0"/>
              <a:t> </a:t>
            </a:r>
            <a:r>
              <a:rPr kumimoji="1" lang="en-US" altLang="zh-CN" sz="2800" b="1" dirty="0" smtClean="0"/>
              <a:t>ATT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is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now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using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err="1" smtClean="0"/>
              <a:t>ceph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smtClean="0"/>
              <a:t>which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is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distribute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storage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system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to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store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information.</a:t>
            </a:r>
            <a:endParaRPr kumimoji="1" lang="zh-CN" altLang="en-US" sz="2800" b="1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sz="2400" dirty="0"/>
              <a:t> </a:t>
            </a:r>
            <a:r>
              <a:rPr kumimoji="1" lang="en-US" altLang="zh-CN" sz="2400" dirty="0" smtClean="0"/>
              <a:t>File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transfers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can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cover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~40%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time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of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process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(by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Vaneet</a:t>
            </a:r>
            <a:r>
              <a:rPr kumimoji="1" lang="en-US" altLang="zh-CN" sz="2400" dirty="0" smtClean="0"/>
              <a:t>)</a:t>
            </a:r>
            <a:endParaRPr kumimoji="1" lang="zh-CN" altLang="en-US" sz="2400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sz="2400" dirty="0"/>
              <a:t> </a:t>
            </a:r>
            <a:r>
              <a:rPr kumimoji="1" lang="en-US" altLang="zh-CN" sz="2400" dirty="0" smtClean="0"/>
              <a:t>Try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optimize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process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of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file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request</a:t>
            </a:r>
            <a:endParaRPr kumimoji="1" lang="zh-CN" altLang="en-US" sz="2400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sz="2400" dirty="0"/>
              <a:t> </a:t>
            </a:r>
            <a:r>
              <a:rPr kumimoji="1" lang="en-US" altLang="zh-CN" sz="2400" dirty="0" smtClean="0"/>
              <a:t>Perform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scheduling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system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solve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problem.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500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 smtClean="0"/>
              <a:t>Key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idea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400" b="1" dirty="0" smtClean="0"/>
              <a:t>  </a:t>
            </a:r>
            <a:r>
              <a:rPr kumimoji="1" lang="en-US" altLang="zh-CN" sz="2400" b="1" dirty="0" smtClean="0"/>
              <a:t>Give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Each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transfer’s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information(</a:t>
            </a:r>
            <a:r>
              <a:rPr kumimoji="1" lang="en-US" altLang="zh-CN" sz="2400" b="1" dirty="0" err="1" smtClean="0"/>
              <a:t>N,k</a:t>
            </a:r>
            <a:r>
              <a:rPr kumimoji="1" lang="en-US" altLang="zh-CN" sz="2400" b="1" dirty="0" smtClean="0"/>
              <a:t>,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each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transfer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size),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use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the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centralized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method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to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schedule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the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transfer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tasks.</a:t>
            </a:r>
            <a:endParaRPr kumimoji="1" lang="zh-CN" altLang="en-US" sz="2400" b="1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2400" b="1" dirty="0" smtClean="0"/>
              <a:t>  </a:t>
            </a:r>
            <a:r>
              <a:rPr kumimoji="1" lang="en-US" altLang="zh-CN" sz="2400" b="1" dirty="0" smtClean="0"/>
              <a:t>Under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the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assumption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that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data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center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is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big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giant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non-blocking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fabric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which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means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congestion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only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occurs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at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the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source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and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destination.</a:t>
            </a:r>
            <a:endParaRPr kumimoji="1" lang="zh-CN" altLang="en-US" sz="2400" b="1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2400" b="1" dirty="0" smtClean="0"/>
              <a:t>  </a:t>
            </a:r>
            <a:r>
              <a:rPr kumimoji="1" lang="en-US" altLang="zh-CN" sz="2400" b="1" dirty="0" smtClean="0"/>
              <a:t>For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source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selection,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choose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the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least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congestion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ports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the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source.</a:t>
            </a:r>
            <a:endParaRPr kumimoji="1" lang="zh-CN" altLang="en-US" sz="2400" b="1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2400" b="1" dirty="0"/>
              <a:t>  </a:t>
            </a:r>
            <a:r>
              <a:rPr kumimoji="1" lang="en-US" altLang="zh-CN" sz="2400" b="1" dirty="0" smtClean="0"/>
              <a:t>For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task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transfer,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use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the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bottleneck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flow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the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standard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of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each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transfer.</a:t>
            </a:r>
            <a:endParaRPr kumimoji="1" lang="zh-CN" altLang="en-US" sz="2400" b="1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2400" b="1" dirty="0"/>
              <a:t>  </a:t>
            </a:r>
            <a:r>
              <a:rPr kumimoji="1" lang="en-US" altLang="zh-CN" sz="2400" b="1" dirty="0" smtClean="0"/>
              <a:t>Joint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source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selection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and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bandwidth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optimization.</a:t>
            </a:r>
            <a:endParaRPr kumimoji="1" lang="zh-CN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8485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 smtClean="0"/>
              <a:t>System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design</a:t>
            </a:r>
            <a:endParaRPr kumimoji="1"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821716" y="2258410"/>
            <a:ext cx="45865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3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actors:</a:t>
            </a:r>
            <a:endParaRPr kumimoji="1" lang="zh-CN" altLang="en-US" b="1" dirty="0" smtClean="0"/>
          </a:p>
          <a:p>
            <a:endParaRPr kumimoji="1" lang="zh-CN" altLang="en-US" b="1" dirty="0" smtClean="0"/>
          </a:p>
          <a:p>
            <a:pPr marL="285750" indent="-285750">
              <a:buFont typeface="Wingdings" charset="2"/>
              <a:buChar char="p"/>
            </a:pPr>
            <a:r>
              <a:rPr kumimoji="1" lang="en-US" altLang="zh-CN" b="1" dirty="0" smtClean="0"/>
              <a:t>Slave: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register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each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file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transfer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to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master.</a:t>
            </a:r>
            <a:endParaRPr kumimoji="1" lang="zh-CN" altLang="en-US" b="1" dirty="0" smtClean="0"/>
          </a:p>
          <a:p>
            <a:pPr marL="285750" indent="-285750">
              <a:buFont typeface="Wingdings" charset="2"/>
              <a:buChar char="p"/>
            </a:pPr>
            <a:endParaRPr kumimoji="1" lang="zh-CN" altLang="en-US" b="1" dirty="0" smtClean="0"/>
          </a:p>
          <a:p>
            <a:pPr marL="285750" indent="-285750">
              <a:buFont typeface="Wingdings" charset="2"/>
              <a:buChar char="p"/>
            </a:pPr>
            <a:r>
              <a:rPr kumimoji="1" lang="en-US" altLang="zh-CN" b="1" dirty="0" smtClean="0"/>
              <a:t>Master: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brain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of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system,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scheduling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center.</a:t>
            </a:r>
            <a:endParaRPr kumimoji="1" lang="zh-CN" altLang="en-US" b="1" dirty="0" smtClean="0"/>
          </a:p>
          <a:p>
            <a:pPr marL="285750" indent="-285750">
              <a:buFont typeface="Wingdings" charset="2"/>
              <a:buChar char="p"/>
            </a:pPr>
            <a:endParaRPr kumimoji="1" lang="zh-CN" altLang="en-US" b="1" dirty="0" smtClean="0"/>
          </a:p>
          <a:p>
            <a:pPr marL="285750" indent="-285750">
              <a:buFont typeface="Wingdings" charset="2"/>
              <a:buChar char="p"/>
            </a:pPr>
            <a:r>
              <a:rPr kumimoji="1" lang="en-US" altLang="zh-CN" b="1" dirty="0" smtClean="0"/>
              <a:t>Client: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do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bandwidth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guarantee.</a:t>
            </a:r>
            <a:endParaRPr kumimoji="1" lang="zh-CN" altLang="en-US" b="1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52" y="1997153"/>
            <a:ext cx="5797731" cy="380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9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 smtClean="0"/>
              <a:t>System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design</a:t>
            </a:r>
            <a:endParaRPr kumimoji="1"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572082" y="2179563"/>
            <a:ext cx="3236686" cy="3468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33440" y="3626472"/>
            <a:ext cx="863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/>
              <a:t>Master</a:t>
            </a:r>
            <a:endParaRPr kumimoji="1"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2074808" y="4523620"/>
            <a:ext cx="1969975" cy="919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45684" y="4801139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err="1" smtClean="0"/>
              <a:t>Akka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Actor</a:t>
            </a:r>
            <a:endParaRPr kumimoji="1"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2074808" y="3351592"/>
            <a:ext cx="1969975" cy="919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95378" y="3626472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/>
              <a:t>Scheduler</a:t>
            </a:r>
            <a:endParaRPr kumimoji="1"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2074808" y="2282447"/>
            <a:ext cx="1969975" cy="919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65141" y="2557327"/>
            <a:ext cx="889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/>
              <a:t>Web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UI</a:t>
            </a:r>
            <a:endParaRPr kumimoji="1"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6502399" y="1873482"/>
            <a:ext cx="3672115" cy="1588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054103" y="2097781"/>
            <a:ext cx="682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/>
              <a:t>Slave</a:t>
            </a:r>
            <a:endParaRPr kumimoji="1"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6850654" y="2763187"/>
            <a:ext cx="1599097" cy="637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10235" y="2933123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err="1" smtClean="0"/>
              <a:t>Akka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Actor</a:t>
            </a:r>
            <a:endParaRPr kumimoji="1" lang="zh-CN" alt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6850654" y="1944488"/>
            <a:ext cx="1599097" cy="64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55092" y="2118094"/>
            <a:ext cx="889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/>
              <a:t>Web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UI</a:t>
            </a:r>
            <a:endParaRPr kumimoji="1" lang="zh-CN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6528366" y="4281795"/>
            <a:ext cx="3699234" cy="1588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159926" y="4518389"/>
            <a:ext cx="735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/>
              <a:t>Client</a:t>
            </a:r>
            <a:endParaRPr kumimoji="1" lang="zh-CN" altLang="en-US" b="1" dirty="0"/>
          </a:p>
        </p:txBody>
      </p:sp>
      <p:sp>
        <p:nvSpPr>
          <p:cNvPr id="42" name="矩形 41"/>
          <p:cNvSpPr/>
          <p:nvPr/>
        </p:nvSpPr>
        <p:spPr>
          <a:xfrm>
            <a:off x="6797665" y="5162335"/>
            <a:ext cx="1376508" cy="637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922480" y="5296572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err="1" smtClean="0"/>
              <a:t>Akka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Actor</a:t>
            </a:r>
            <a:endParaRPr kumimoji="1" lang="zh-CN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6752708" y="4343140"/>
            <a:ext cx="1376508" cy="64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986175" y="4439776"/>
            <a:ext cx="889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/>
              <a:t>Web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UI</a:t>
            </a:r>
            <a:endParaRPr kumimoji="1" lang="zh-CN" altLang="en-US" b="1" dirty="0"/>
          </a:p>
        </p:txBody>
      </p:sp>
      <p:sp>
        <p:nvSpPr>
          <p:cNvPr id="46" name="矩形 45"/>
          <p:cNvSpPr/>
          <p:nvPr/>
        </p:nvSpPr>
        <p:spPr>
          <a:xfrm>
            <a:off x="8798006" y="2757275"/>
            <a:ext cx="1264900" cy="637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940379" y="2891511"/>
            <a:ext cx="9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/>
              <a:t>Register</a:t>
            </a:r>
            <a:endParaRPr kumimoji="1"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8921897" y="5139505"/>
            <a:ext cx="1264900" cy="637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968840" y="5273742"/>
            <a:ext cx="1344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/>
              <a:t>Rate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Limiter</a:t>
            </a:r>
            <a:endParaRPr kumimoji="1" lang="zh-CN" altLang="en-US" b="1" dirty="0"/>
          </a:p>
        </p:txBody>
      </p:sp>
      <p:cxnSp>
        <p:nvCxnSpPr>
          <p:cNvPr id="53" name="直线箭头连接符 52"/>
          <p:cNvCxnSpPr>
            <a:endCxn id="6" idx="3"/>
          </p:cNvCxnSpPr>
          <p:nvPr/>
        </p:nvCxnSpPr>
        <p:spPr>
          <a:xfrm flipH="1">
            <a:off x="4044783" y="3186373"/>
            <a:ext cx="2715242" cy="179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6" idx="3"/>
            <a:endCxn id="42" idx="1"/>
          </p:cNvCxnSpPr>
          <p:nvPr/>
        </p:nvCxnSpPr>
        <p:spPr>
          <a:xfrm>
            <a:off x="4044783" y="4983166"/>
            <a:ext cx="2752882" cy="49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46" idx="1"/>
            <a:endCxn id="20" idx="3"/>
          </p:cNvCxnSpPr>
          <p:nvPr/>
        </p:nvCxnSpPr>
        <p:spPr>
          <a:xfrm flipH="1">
            <a:off x="8449751" y="3076178"/>
            <a:ext cx="348255" cy="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/>
          <p:nvPr/>
        </p:nvCxnSpPr>
        <p:spPr>
          <a:xfrm flipV="1">
            <a:off x="2471206" y="4270684"/>
            <a:ext cx="0" cy="24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/>
          <p:nvPr/>
        </p:nvCxnSpPr>
        <p:spPr>
          <a:xfrm>
            <a:off x="3624213" y="4208680"/>
            <a:ext cx="0" cy="36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stCxn id="42" idx="3"/>
            <a:endCxn id="50" idx="1"/>
          </p:cNvCxnSpPr>
          <p:nvPr/>
        </p:nvCxnSpPr>
        <p:spPr>
          <a:xfrm flipV="1">
            <a:off x="8174173" y="5458408"/>
            <a:ext cx="747724" cy="2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/>
          <p:nvPr/>
        </p:nvCxnSpPr>
        <p:spPr>
          <a:xfrm flipV="1">
            <a:off x="8174173" y="3514728"/>
            <a:ext cx="131265" cy="174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449751" y="2741993"/>
            <a:ext cx="25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①</a:t>
            </a:r>
            <a:endParaRPr kumimoji="1"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 flipH="1">
            <a:off x="8357863" y="5478686"/>
            <a:ext cx="50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⑥</a:t>
            </a:r>
            <a:endParaRPr kumimoji="1"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 flipH="1">
            <a:off x="1732941" y="4270684"/>
            <a:ext cx="50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③</a:t>
            </a:r>
            <a:endParaRPr kumimoji="1"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 flipH="1">
            <a:off x="3778098" y="4266498"/>
            <a:ext cx="50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④</a:t>
            </a:r>
            <a:endParaRPr kumimoji="1"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 flipH="1">
            <a:off x="5402404" y="5386131"/>
            <a:ext cx="50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⑤</a:t>
            </a:r>
            <a:endParaRPr kumimoji="1"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 flipH="1">
            <a:off x="8350178" y="4809108"/>
            <a:ext cx="50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⑦</a:t>
            </a:r>
            <a:endParaRPr kumimoji="1"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 flipH="1">
            <a:off x="8363517" y="3567063"/>
            <a:ext cx="50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⑧</a:t>
            </a:r>
            <a:endParaRPr kumimoji="1"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 flipH="1">
            <a:off x="5512282" y="3460286"/>
            <a:ext cx="50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②</a:t>
            </a:r>
            <a:endParaRPr kumimoji="1" lang="zh-CN" altLang="en-US" dirty="0"/>
          </a:p>
        </p:txBody>
      </p:sp>
      <p:cxnSp>
        <p:nvCxnSpPr>
          <p:cNvPr id="82" name="直线箭头连接符 81"/>
          <p:cNvCxnSpPr/>
          <p:nvPr/>
        </p:nvCxnSpPr>
        <p:spPr>
          <a:xfrm flipH="1">
            <a:off x="8174173" y="5273742"/>
            <a:ext cx="747724" cy="2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34" descr="Standing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020" y="2757275"/>
            <a:ext cx="231775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直线连接符 84"/>
          <p:cNvCxnSpPr>
            <a:stCxn id="83" idx="1"/>
            <a:endCxn id="46" idx="3"/>
          </p:cNvCxnSpPr>
          <p:nvPr/>
        </p:nvCxnSpPr>
        <p:spPr>
          <a:xfrm flipH="1">
            <a:off x="10062906" y="3070013"/>
            <a:ext cx="1302114" cy="6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10150969" y="2557327"/>
            <a:ext cx="123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smtClean="0"/>
              <a:t>Register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770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5400" b="1" dirty="0" smtClean="0"/>
              <a:t>Index</a:t>
            </a:r>
            <a:endParaRPr kumimoji="1" lang="zh-CN" altLang="en-US" sz="5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l"/>
            </a:pPr>
            <a:r>
              <a:rPr kumimoji="1" lang="en-US" altLang="zh-CN" sz="3200" b="1" dirty="0" smtClean="0"/>
              <a:t> What I learned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and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did </a:t>
            </a:r>
            <a:endParaRPr kumimoji="1" lang="zh-CN" altLang="en-US" sz="3200" b="1" dirty="0" smtClean="0"/>
          </a:p>
          <a:p>
            <a:pPr>
              <a:buFont typeface="Wingdings" charset="2"/>
              <a:buChar char="l"/>
            </a:pPr>
            <a:endParaRPr kumimoji="1" lang="zh-CN" altLang="en-US" sz="3200" b="1" dirty="0"/>
          </a:p>
          <a:p>
            <a:pPr>
              <a:buFont typeface="Wingdings" charset="2"/>
              <a:buChar char="l"/>
            </a:pPr>
            <a:r>
              <a:rPr kumimoji="1" lang="en-US" altLang="zh-CN" sz="3200" b="1" dirty="0" smtClean="0"/>
              <a:t>Gained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performance</a:t>
            </a:r>
            <a:endParaRPr kumimoji="1" lang="zh-CN" altLang="en-US" sz="3200" b="1" dirty="0" smtClean="0"/>
          </a:p>
          <a:p>
            <a:pPr>
              <a:buFont typeface="Wingdings" charset="2"/>
              <a:buChar char="l"/>
            </a:pPr>
            <a:endParaRPr kumimoji="1" lang="en-US" altLang="zh-CN" sz="3200" b="1" dirty="0" smtClean="0"/>
          </a:p>
          <a:p>
            <a:pPr>
              <a:buFont typeface="Wingdings" charset="2"/>
              <a:buChar char="l"/>
            </a:pPr>
            <a:r>
              <a:rPr kumimoji="1" lang="en-US" altLang="zh-CN" sz="3200" b="1" dirty="0" smtClean="0"/>
              <a:t> Research plan in the future</a:t>
            </a:r>
          </a:p>
          <a:p>
            <a:pPr>
              <a:buFont typeface="Wingdings" charset="2"/>
              <a:buChar char="l"/>
            </a:pPr>
            <a:endParaRPr kumimoji="1" lang="en-US" altLang="zh-CN" sz="3200" b="1" dirty="0" smtClean="0"/>
          </a:p>
          <a:p>
            <a:pPr>
              <a:buFont typeface="Wingdings" charset="2"/>
              <a:buChar char="l"/>
            </a:pPr>
            <a:r>
              <a:rPr kumimoji="1" lang="en-US" altLang="zh-CN" sz="3200" b="1" dirty="0" smtClean="0"/>
              <a:t> Life in US</a:t>
            </a:r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/>
              <a:t>System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design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 smtClean="0"/>
              <a:t>(1)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Users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register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file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transfer,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register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sends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it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to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err="1" smtClean="0"/>
              <a:t>akka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Actor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of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slave.</a:t>
            </a:r>
            <a:endParaRPr kumimoji="1" lang="zh-CN" altLang="en-US" b="1" dirty="0" smtClean="0"/>
          </a:p>
          <a:p>
            <a:r>
              <a:rPr kumimoji="1" lang="en-US" altLang="zh-CN" b="1" dirty="0" smtClean="0"/>
              <a:t>(2)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err="1" smtClean="0"/>
              <a:t>akka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actor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of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slave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send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information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to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master.</a:t>
            </a:r>
            <a:endParaRPr kumimoji="1" lang="zh-CN" altLang="en-US" b="1" dirty="0" smtClean="0"/>
          </a:p>
          <a:p>
            <a:r>
              <a:rPr kumimoji="1" lang="en-US" altLang="zh-CN" b="1" dirty="0" smtClean="0"/>
              <a:t>(3)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Master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collects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all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information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and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gives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information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to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scheduler.</a:t>
            </a:r>
            <a:endParaRPr kumimoji="1" lang="zh-CN" altLang="en-US" b="1" dirty="0"/>
          </a:p>
          <a:p>
            <a:r>
              <a:rPr kumimoji="1" lang="en-US" altLang="zh-CN" b="1" dirty="0" smtClean="0"/>
              <a:t>(4)</a:t>
            </a:r>
            <a:r>
              <a:rPr kumimoji="1" lang="zh-CN" altLang="en-US" b="1" dirty="0" smtClean="0"/>
              <a:t> 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scheduler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computes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bandwidth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and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gives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information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to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err="1" smtClean="0"/>
              <a:t>akka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actor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of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master.</a:t>
            </a:r>
            <a:endParaRPr kumimoji="1" lang="zh-CN" altLang="en-US" b="1" dirty="0" smtClean="0"/>
          </a:p>
          <a:p>
            <a:r>
              <a:rPr kumimoji="1" lang="en-US" altLang="zh-CN" b="1" dirty="0" smtClean="0"/>
              <a:t>(5)</a:t>
            </a:r>
            <a:r>
              <a:rPr kumimoji="1" lang="zh-CN" altLang="en-US" b="1" dirty="0" smtClean="0"/>
              <a:t> </a:t>
            </a:r>
            <a:r>
              <a:rPr kumimoji="1" lang="zh-CN" altLang="en-US" b="1" dirty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err="1" smtClean="0"/>
              <a:t>akka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actor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of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master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sends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information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to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clients.</a:t>
            </a:r>
            <a:endParaRPr kumimoji="1" lang="zh-CN" altLang="en-US" b="1" dirty="0" smtClean="0"/>
          </a:p>
          <a:p>
            <a:r>
              <a:rPr kumimoji="1" lang="en-US" altLang="zh-CN" b="1" dirty="0" smtClean="0"/>
              <a:t>(6)</a:t>
            </a:r>
            <a:r>
              <a:rPr kumimoji="1" lang="zh-CN" altLang="en-US" b="1" dirty="0" smtClean="0"/>
              <a:t> </a:t>
            </a:r>
            <a:r>
              <a:rPr kumimoji="1" lang="zh-CN" altLang="en-US" b="1" dirty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clients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do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rate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limits.</a:t>
            </a:r>
            <a:endParaRPr kumimoji="1" lang="zh-CN" altLang="en-US" b="1" dirty="0" smtClean="0"/>
          </a:p>
          <a:p>
            <a:r>
              <a:rPr kumimoji="1" lang="en-US" altLang="zh-CN" b="1" dirty="0" smtClean="0"/>
              <a:t>(7)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after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flows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finish,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it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gives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information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to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slave.</a:t>
            </a:r>
            <a:endParaRPr kumimoji="1"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059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 smtClean="0"/>
              <a:t>API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l"/>
            </a:pPr>
            <a:r>
              <a:rPr kumimoji="1" lang="en-US" altLang="zh-CN" sz="2800" b="1" dirty="0" smtClean="0"/>
              <a:t>Register(</a:t>
            </a:r>
            <a:r>
              <a:rPr kumimoji="1" lang="en-US" altLang="zh-CN" sz="2800" b="1" dirty="0" err="1" smtClean="0"/>
              <a:t>TaskId,Width,filesize,description,option</a:t>
            </a:r>
            <a:r>
              <a:rPr kumimoji="1" lang="en-US" altLang="zh-CN" sz="2800" b="1" dirty="0" smtClean="0"/>
              <a:t>)</a:t>
            </a:r>
            <a:endParaRPr kumimoji="1" lang="zh-CN" altLang="en-US" sz="2800" b="1" dirty="0" smtClean="0"/>
          </a:p>
          <a:p>
            <a:pPr lvl="1">
              <a:buFont typeface="Wingdings" charset="2"/>
              <a:buChar char="ü"/>
            </a:pPr>
            <a:r>
              <a:rPr kumimoji="1" lang="zh-CN" altLang="en-US" sz="2600" b="1" dirty="0" smtClean="0"/>
              <a:t> </a:t>
            </a:r>
            <a:r>
              <a:rPr kumimoji="1" lang="en-US" altLang="zh-CN" sz="2600" b="1" dirty="0" err="1" smtClean="0"/>
              <a:t>taskid:Task</a:t>
            </a:r>
            <a:r>
              <a:rPr kumimoji="1" lang="zh-CN" altLang="en-US" sz="2600" b="1" dirty="0" smtClean="0"/>
              <a:t> </a:t>
            </a:r>
            <a:r>
              <a:rPr kumimoji="1" lang="en-US" altLang="zh-CN" sz="2600" b="1" dirty="0" smtClean="0"/>
              <a:t>identifier;</a:t>
            </a:r>
            <a:r>
              <a:rPr kumimoji="1" lang="zh-CN" altLang="en-US" sz="2600" b="1" dirty="0" smtClean="0"/>
              <a:t> </a:t>
            </a:r>
            <a:r>
              <a:rPr kumimoji="1" lang="en-US" altLang="zh-CN" sz="2600" b="1" dirty="0" smtClean="0"/>
              <a:t>width:</a:t>
            </a:r>
            <a:r>
              <a:rPr kumimoji="1" lang="zh-CN" altLang="en-US" sz="2600" b="1" dirty="0" smtClean="0"/>
              <a:t> </a:t>
            </a:r>
            <a:r>
              <a:rPr kumimoji="1" lang="en-US" altLang="zh-CN" sz="2600" b="1" dirty="0" smtClean="0"/>
              <a:t>width</a:t>
            </a:r>
            <a:r>
              <a:rPr kumimoji="1" lang="zh-CN" altLang="en-US" sz="2600" b="1" dirty="0" smtClean="0"/>
              <a:t> </a:t>
            </a:r>
            <a:r>
              <a:rPr kumimoji="1" lang="en-US" altLang="zh-CN" sz="2600" b="1" dirty="0" smtClean="0"/>
              <a:t>of</a:t>
            </a:r>
            <a:r>
              <a:rPr kumimoji="1" lang="zh-CN" altLang="en-US" sz="2600" b="1" dirty="0" smtClean="0"/>
              <a:t> </a:t>
            </a:r>
            <a:r>
              <a:rPr kumimoji="1" lang="en-US" altLang="zh-CN" sz="2600" b="1" dirty="0" smtClean="0"/>
              <a:t>the</a:t>
            </a:r>
            <a:r>
              <a:rPr kumimoji="1" lang="zh-CN" altLang="en-US" sz="2600" b="1" dirty="0" smtClean="0"/>
              <a:t> </a:t>
            </a:r>
            <a:r>
              <a:rPr kumimoji="1" lang="en-US" altLang="zh-CN" sz="2600" b="1" dirty="0" smtClean="0"/>
              <a:t>task;</a:t>
            </a:r>
            <a:r>
              <a:rPr kumimoji="1" lang="zh-CN" altLang="en-US" sz="2600" b="1" dirty="0" smtClean="0"/>
              <a:t> </a:t>
            </a:r>
            <a:r>
              <a:rPr kumimoji="1" lang="en-US" altLang="zh-CN" sz="2600" b="1" dirty="0" err="1" smtClean="0"/>
              <a:t>filesize</a:t>
            </a:r>
            <a:r>
              <a:rPr kumimoji="1" lang="en-US" altLang="zh-CN" sz="2600" b="1" dirty="0" smtClean="0"/>
              <a:t>:</a:t>
            </a:r>
            <a:r>
              <a:rPr kumimoji="1" lang="zh-CN" altLang="en-US" sz="2600" b="1" dirty="0" smtClean="0"/>
              <a:t> </a:t>
            </a:r>
            <a:r>
              <a:rPr kumimoji="1" lang="en-US" altLang="zh-CN" sz="2600" b="1" dirty="0" err="1" smtClean="0"/>
              <a:t>longth</a:t>
            </a:r>
            <a:r>
              <a:rPr kumimoji="1" lang="zh-CN" altLang="en-US" sz="2600" b="1" dirty="0" smtClean="0"/>
              <a:t> </a:t>
            </a:r>
            <a:r>
              <a:rPr kumimoji="1" lang="en-US" altLang="zh-CN" sz="2600" b="1" dirty="0" smtClean="0"/>
              <a:t>of</a:t>
            </a:r>
            <a:r>
              <a:rPr kumimoji="1" lang="zh-CN" altLang="en-US" sz="2600" b="1" dirty="0" smtClean="0"/>
              <a:t> </a:t>
            </a:r>
            <a:r>
              <a:rPr kumimoji="1" lang="en-US" altLang="zh-CN" sz="2600" b="1" dirty="0" smtClean="0"/>
              <a:t>the</a:t>
            </a:r>
            <a:r>
              <a:rPr kumimoji="1" lang="zh-CN" altLang="en-US" sz="2600" b="1" dirty="0" smtClean="0"/>
              <a:t> </a:t>
            </a:r>
            <a:r>
              <a:rPr kumimoji="1" lang="en-US" altLang="zh-CN" sz="2600" b="1" dirty="0" smtClean="0"/>
              <a:t>task.</a:t>
            </a:r>
            <a:r>
              <a:rPr kumimoji="1" lang="zh-CN" altLang="en-US" sz="2600" b="1" dirty="0" smtClean="0"/>
              <a:t> </a:t>
            </a:r>
            <a:r>
              <a:rPr kumimoji="1" lang="en-US" altLang="zh-CN" sz="2600" b="1" dirty="0" smtClean="0"/>
              <a:t>description:</a:t>
            </a:r>
            <a:r>
              <a:rPr kumimoji="1" lang="zh-CN" altLang="en-US" sz="2600" b="1" dirty="0" smtClean="0"/>
              <a:t> </a:t>
            </a:r>
            <a:r>
              <a:rPr kumimoji="1" lang="en-US" altLang="zh-CN" sz="2600" b="1" dirty="0" smtClean="0"/>
              <a:t>information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 smtClean="0"/>
              <a:t>of</a:t>
            </a:r>
            <a:r>
              <a:rPr kumimoji="1" lang="zh-CN" altLang="en-US" sz="2600" b="1" dirty="0" smtClean="0"/>
              <a:t> </a:t>
            </a:r>
            <a:r>
              <a:rPr kumimoji="1" lang="en-US" altLang="zh-CN" sz="2600" b="1" dirty="0" smtClean="0"/>
              <a:t>the</a:t>
            </a:r>
            <a:r>
              <a:rPr kumimoji="1" lang="zh-CN" altLang="en-US" sz="2600" b="1" dirty="0" smtClean="0"/>
              <a:t> </a:t>
            </a:r>
            <a:r>
              <a:rPr kumimoji="1" lang="en-US" altLang="zh-CN" sz="2600" b="1" dirty="0" smtClean="0"/>
              <a:t>tasks.</a:t>
            </a:r>
            <a:r>
              <a:rPr kumimoji="1" lang="zh-CN" altLang="en-US" sz="2600" b="1" dirty="0" smtClean="0"/>
              <a:t> </a:t>
            </a:r>
            <a:r>
              <a:rPr kumimoji="1" lang="en-US" altLang="zh-CN" sz="2600" b="1" dirty="0" err="1" smtClean="0"/>
              <a:t>option:weight</a:t>
            </a:r>
            <a:endParaRPr kumimoji="1" lang="zh-CN" altLang="en-US" sz="2600" b="1" dirty="0" smtClean="0"/>
          </a:p>
          <a:p>
            <a:pPr>
              <a:buFont typeface="Wingdings" charset="2"/>
              <a:buChar char="l"/>
            </a:pPr>
            <a:r>
              <a:rPr kumimoji="1" lang="en-US" altLang="zh-CN" sz="2800" b="1" dirty="0" smtClean="0"/>
              <a:t>Put(</a:t>
            </a:r>
            <a:r>
              <a:rPr kumimoji="1" lang="en-US" altLang="zh-CN" sz="2800" b="1" dirty="0" err="1" smtClean="0"/>
              <a:t>FilePath,FileName</a:t>
            </a:r>
            <a:r>
              <a:rPr kumimoji="1" lang="en-US" altLang="zh-CN" sz="2800" b="1" dirty="0" smtClean="0"/>
              <a:t>)</a:t>
            </a:r>
            <a:endParaRPr kumimoji="1" lang="zh-CN" altLang="en-US" sz="2800" b="1" dirty="0" smtClean="0"/>
          </a:p>
          <a:p>
            <a:pPr lvl="1">
              <a:buFont typeface="Wingdings" charset="2"/>
              <a:buChar char="ü"/>
            </a:pPr>
            <a:r>
              <a:rPr kumimoji="1" lang="en-US" altLang="zh-CN" sz="2600" b="1" dirty="0"/>
              <a:t>FilePath: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the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location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of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the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 smtClean="0"/>
              <a:t>File</a:t>
            </a:r>
            <a:endParaRPr kumimoji="1" lang="zh-CN" altLang="en-US" sz="2600" b="1" dirty="0" smtClean="0"/>
          </a:p>
          <a:p>
            <a:pPr lvl="1">
              <a:buFont typeface="Wingdings" charset="2"/>
              <a:buChar char="ü"/>
            </a:pPr>
            <a:r>
              <a:rPr kumimoji="1" lang="en-US" altLang="zh-CN" sz="2600" b="1" dirty="0" err="1" smtClean="0"/>
              <a:t>FIleName</a:t>
            </a:r>
            <a:r>
              <a:rPr kumimoji="1" lang="en-US" altLang="zh-CN" sz="2600" b="1" dirty="0" smtClean="0"/>
              <a:t>:</a:t>
            </a:r>
            <a:r>
              <a:rPr kumimoji="1" lang="zh-CN" altLang="en-US" sz="2600" b="1" dirty="0" smtClean="0"/>
              <a:t> </a:t>
            </a:r>
            <a:r>
              <a:rPr kumimoji="1" lang="en-US" altLang="zh-CN" sz="2600" b="1" dirty="0" smtClean="0"/>
              <a:t>Name</a:t>
            </a:r>
            <a:r>
              <a:rPr kumimoji="1" lang="zh-CN" altLang="en-US" sz="2600" b="1" dirty="0" smtClean="0"/>
              <a:t> </a:t>
            </a:r>
            <a:r>
              <a:rPr kumimoji="1" lang="en-US" altLang="zh-CN" sz="2600" b="1" dirty="0" smtClean="0"/>
              <a:t>of</a:t>
            </a:r>
            <a:r>
              <a:rPr kumimoji="1" lang="zh-CN" altLang="en-US" sz="2600" b="1" dirty="0" smtClean="0"/>
              <a:t> </a:t>
            </a:r>
            <a:r>
              <a:rPr kumimoji="1" lang="en-US" altLang="zh-CN" sz="2600" b="1" dirty="0" smtClean="0"/>
              <a:t>the</a:t>
            </a:r>
            <a:r>
              <a:rPr kumimoji="1" lang="zh-CN" altLang="en-US" sz="2600" b="1" dirty="0" smtClean="0"/>
              <a:t> </a:t>
            </a:r>
            <a:r>
              <a:rPr kumimoji="1" lang="en-US" altLang="zh-CN" sz="2600" b="1" dirty="0" smtClean="0"/>
              <a:t>file</a:t>
            </a:r>
            <a:endParaRPr kumimoji="1" lang="zh-CN" altLang="en-US" sz="2600" b="1" dirty="0" smtClean="0"/>
          </a:p>
          <a:p>
            <a:pPr>
              <a:buFont typeface="Wingdings" charset="2"/>
              <a:buChar char="l"/>
            </a:pPr>
            <a:r>
              <a:rPr kumimoji="1" lang="en-US" altLang="zh-CN" sz="2800" b="1" dirty="0" smtClean="0"/>
              <a:t>Get(</a:t>
            </a:r>
            <a:r>
              <a:rPr kumimoji="1" lang="en-US" altLang="zh-CN" sz="2800" b="1" dirty="0" err="1" smtClean="0"/>
              <a:t>FileName</a:t>
            </a:r>
            <a:r>
              <a:rPr kumimoji="1" lang="en-US" altLang="zh-CN" sz="2800" b="1" dirty="0" smtClean="0"/>
              <a:t>)</a:t>
            </a:r>
            <a:endParaRPr kumimoji="1" lang="zh-CN" altLang="en-US" sz="2600" b="1" dirty="0"/>
          </a:p>
          <a:p>
            <a:pPr lvl="1">
              <a:buFont typeface="Wingdings" charset="2"/>
              <a:buChar char="ü"/>
            </a:pPr>
            <a:r>
              <a:rPr kumimoji="1" lang="en-US" altLang="zh-CN" sz="2600" b="1" dirty="0" err="1"/>
              <a:t>FIleName</a:t>
            </a:r>
            <a:r>
              <a:rPr kumimoji="1" lang="en-US" altLang="zh-CN" sz="2600" b="1" dirty="0"/>
              <a:t>: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Name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of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the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 smtClean="0"/>
              <a:t>file</a:t>
            </a:r>
            <a:endParaRPr kumimoji="1" lang="zh-CN" altLang="en-US" sz="2800" b="1" dirty="0" smtClean="0"/>
          </a:p>
          <a:p>
            <a:pPr>
              <a:buFont typeface="Wingdings" charset="2"/>
              <a:buChar char="l"/>
            </a:pPr>
            <a:r>
              <a:rPr kumimoji="1" lang="en-US" altLang="zh-CN" sz="2800" b="1" dirty="0" err="1" smtClean="0"/>
              <a:t>Ungister</a:t>
            </a:r>
            <a:r>
              <a:rPr kumimoji="1" lang="en-US" altLang="zh-CN" sz="2800" b="1" dirty="0" smtClean="0"/>
              <a:t>(</a:t>
            </a:r>
            <a:r>
              <a:rPr kumimoji="1" lang="en-US" altLang="zh-CN" sz="2800" b="1" dirty="0" err="1" smtClean="0"/>
              <a:t>TaskId</a:t>
            </a:r>
            <a:r>
              <a:rPr kumimoji="1" lang="en-US" altLang="zh-CN" sz="2800" b="1" dirty="0" smtClean="0"/>
              <a:t>)</a:t>
            </a:r>
            <a:endParaRPr kumimoji="1" lang="zh-CN" alt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59287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5400" b="1" dirty="0" smtClean="0"/>
              <a:t>Index</a:t>
            </a:r>
            <a:endParaRPr kumimoji="1" lang="zh-CN" altLang="en-US" sz="5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l"/>
            </a:pPr>
            <a:r>
              <a:rPr kumimoji="1" lang="en-US" altLang="zh-CN" sz="3200" b="1" dirty="0" smtClean="0"/>
              <a:t> What I learned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and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did </a:t>
            </a:r>
            <a:endParaRPr kumimoji="1" lang="zh-CN" altLang="en-US" sz="3200" b="1" dirty="0" smtClean="0"/>
          </a:p>
          <a:p>
            <a:pPr>
              <a:buFont typeface="Wingdings" charset="2"/>
              <a:buChar char="l"/>
            </a:pPr>
            <a:endParaRPr kumimoji="1" lang="zh-CN" altLang="en-US" sz="3200" b="1" dirty="0"/>
          </a:p>
          <a:p>
            <a:pPr>
              <a:buFont typeface="Wingdings" charset="2"/>
              <a:buChar char="l"/>
            </a:pP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Gained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performance</a:t>
            </a:r>
            <a:endParaRPr kumimoji="1" lang="zh-CN" altLang="en-US" sz="3200" b="1" dirty="0" smtClean="0"/>
          </a:p>
          <a:p>
            <a:pPr>
              <a:buFont typeface="Wingdings" charset="2"/>
              <a:buChar char="l"/>
            </a:pPr>
            <a:endParaRPr kumimoji="1" lang="en-US" altLang="zh-CN" sz="3200" b="1" dirty="0" smtClean="0"/>
          </a:p>
          <a:p>
            <a:pPr>
              <a:buFont typeface="Wingdings" charset="2"/>
              <a:buChar char="l"/>
            </a:pPr>
            <a:r>
              <a:rPr kumimoji="1" lang="en-US" altLang="zh-CN" sz="3200" b="1" dirty="0" smtClean="0"/>
              <a:t> Research plan in the future</a:t>
            </a:r>
          </a:p>
          <a:p>
            <a:pPr>
              <a:buFont typeface="Wingdings" charset="2"/>
              <a:buChar char="l"/>
            </a:pPr>
            <a:endParaRPr kumimoji="1" lang="en-US" altLang="zh-CN" sz="3200" b="1" dirty="0" smtClean="0"/>
          </a:p>
          <a:p>
            <a:pPr>
              <a:buFont typeface="Wingdings" charset="2"/>
              <a:buChar char="l"/>
            </a:pPr>
            <a:r>
              <a:rPr kumimoji="1" lang="en-US" altLang="zh-CN" sz="3200" b="1" dirty="0" smtClean="0"/>
              <a:t> Life in US</a:t>
            </a:r>
          </a:p>
        </p:txBody>
      </p:sp>
    </p:spTree>
    <p:extLst>
      <p:ext uri="{BB962C8B-B14F-4D97-AF65-F5344CB8AC3E}">
        <p14:creationId xmlns:p14="http://schemas.microsoft.com/office/powerpoint/2010/main" val="66407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 err="1" smtClean="0"/>
              <a:t>Coflow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weight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completion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time</a:t>
            </a:r>
            <a:r>
              <a:rPr kumimoji="1" lang="zh-CN" altLang="en-US" b="1" dirty="0" smtClean="0"/>
              <a:t> 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zh-CN" altLang="en-US" b="1" dirty="0" smtClean="0"/>
              <a:t>  </a:t>
            </a:r>
            <a:r>
              <a:rPr kumimoji="1" lang="en-US" altLang="zh-CN" sz="2800" b="1" dirty="0" smtClean="0"/>
              <a:t>Application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in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data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center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has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different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importance.</a:t>
            </a:r>
            <a:endParaRPr kumimoji="1" lang="zh-CN" altLang="en-US" sz="2800" b="1" dirty="0" smtClean="0"/>
          </a:p>
          <a:p>
            <a:pPr marL="0" indent="0">
              <a:buNone/>
            </a:pPr>
            <a:endParaRPr kumimoji="1" lang="zh-CN" altLang="en-US" sz="2800" b="1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2800" b="1" dirty="0" smtClean="0"/>
              <a:t>  </a:t>
            </a:r>
            <a:r>
              <a:rPr kumimoji="1" lang="en-US" altLang="zh-CN" sz="2800" b="1" dirty="0" smtClean="0"/>
              <a:t>Set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different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weight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to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different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err="1" smtClean="0"/>
              <a:t>coflow</a:t>
            </a:r>
            <a:r>
              <a:rPr kumimoji="1" lang="en-US" altLang="zh-CN" sz="2800" b="1" dirty="0" smtClean="0"/>
              <a:t>.</a:t>
            </a:r>
            <a:endParaRPr kumimoji="1" lang="zh-CN" altLang="en-US" sz="2800" b="1" dirty="0" smtClean="0"/>
          </a:p>
          <a:p>
            <a:pPr>
              <a:buFont typeface="Wingdings" charset="2"/>
              <a:buChar char="Ø"/>
            </a:pPr>
            <a:endParaRPr kumimoji="1" lang="zh-CN" altLang="en-US" sz="2800" b="1" dirty="0"/>
          </a:p>
          <a:p>
            <a:pPr>
              <a:buFont typeface="Wingdings" charset="2"/>
              <a:buChar char="Ø"/>
            </a:pPr>
            <a:r>
              <a:rPr kumimoji="1" lang="en-US" altLang="zh-CN" sz="2800" b="1" dirty="0" smtClean="0"/>
              <a:t>Try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to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solve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weight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err="1" smtClean="0"/>
              <a:t>coflow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completion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time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4887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 err="1"/>
              <a:t>Coflow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weight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completion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time</a:t>
            </a:r>
            <a:r>
              <a:rPr kumimoji="1" lang="zh-CN" altLang="en-US" b="1" dirty="0"/>
              <a:t> </a:t>
            </a:r>
            <a:endParaRPr kumimoji="1" lang="zh-CN" altLang="en-US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80" y="3169284"/>
            <a:ext cx="5092700" cy="1397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579" y="1845734"/>
            <a:ext cx="4574329" cy="43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1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 smtClean="0"/>
              <a:t>Simulation</a:t>
            </a:r>
            <a:endParaRPr kumimoji="1"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" y="1737360"/>
            <a:ext cx="113538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0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/>
              <a:t>Simulation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21378"/>
            <a:ext cx="10677850" cy="28021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2473778"/>
            <a:ext cx="10677850" cy="280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7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/>
              <a:t>Simulation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6" y="2804886"/>
            <a:ext cx="108585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9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/>
              <a:t>Simulation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93" y="2449285"/>
            <a:ext cx="105283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3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Evaluation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93006"/>
            <a:ext cx="6682377" cy="4022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71540" y="2728685"/>
            <a:ext cx="40204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/>
              <a:t>With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Alice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and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err="1" smtClean="0"/>
              <a:t>Vaneet</a:t>
            </a:r>
            <a:endParaRPr kumimoji="1" lang="zh-CN" altLang="en-US" sz="3200" b="1" dirty="0" smtClean="0"/>
          </a:p>
          <a:p>
            <a:endParaRPr kumimoji="1" lang="zh-CN" altLang="en-US" sz="3200" b="1" dirty="0" smtClean="0"/>
          </a:p>
          <a:p>
            <a:r>
              <a:rPr kumimoji="1" lang="en-US" altLang="zh-CN" sz="3200" b="1" dirty="0" smtClean="0"/>
              <a:t>deploy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on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err="1" smtClean="0"/>
              <a:t>openstack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of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ATT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3924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/>
              <a:t>What I did and </a:t>
            </a:r>
            <a:r>
              <a:rPr kumimoji="1" lang="en-US" altLang="zh-CN" b="1" dirty="0" smtClean="0"/>
              <a:t>learned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en-US" altLang="zh-CN" sz="2800" b="1" dirty="0" smtClean="0"/>
              <a:t>Period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1: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Read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Paper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and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tried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to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fit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US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(Oct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~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Jan)</a:t>
            </a:r>
            <a:r>
              <a:rPr kumimoji="1" lang="zh-CN" altLang="en-US" sz="2800" b="1" dirty="0" smtClean="0"/>
              <a:t> </a:t>
            </a:r>
          </a:p>
          <a:p>
            <a:pPr>
              <a:buFont typeface="Wingdings" charset="2"/>
              <a:buChar char="l"/>
            </a:pPr>
            <a:endParaRPr kumimoji="1" lang="zh-CN" altLang="en-US" sz="2800" b="1" dirty="0" smtClean="0"/>
          </a:p>
          <a:p>
            <a:pPr>
              <a:buFont typeface="Wingdings" charset="2"/>
              <a:buChar char="l"/>
            </a:pPr>
            <a:r>
              <a:rPr kumimoji="1" lang="en-US" altLang="zh-CN" sz="2800" b="1" dirty="0" smtClean="0"/>
              <a:t>Period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2:</a:t>
            </a:r>
            <a:r>
              <a:rPr kumimoji="1" lang="zh-CN" altLang="en-US" sz="2800" b="1" dirty="0" smtClean="0"/>
              <a:t>  </a:t>
            </a:r>
            <a:r>
              <a:rPr kumimoji="1" lang="en-US" altLang="zh-CN" sz="2800" b="1" dirty="0"/>
              <a:t>F</a:t>
            </a:r>
            <a:r>
              <a:rPr kumimoji="1" lang="en-US" altLang="zh-CN" sz="2800" b="1" dirty="0" smtClean="0"/>
              <a:t>ind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what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to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do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(Jan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~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Feb)</a:t>
            </a:r>
            <a:endParaRPr kumimoji="1" lang="zh-CN" altLang="en-US" sz="2800" b="1" dirty="0" smtClean="0"/>
          </a:p>
          <a:p>
            <a:pPr>
              <a:buFont typeface="Wingdings" charset="2"/>
              <a:buChar char="l"/>
            </a:pPr>
            <a:endParaRPr kumimoji="1" lang="zh-CN" altLang="en-US" sz="2800" b="1" dirty="0" smtClean="0"/>
          </a:p>
          <a:p>
            <a:pPr>
              <a:buFont typeface="Wingdings" charset="2"/>
              <a:buChar char="l"/>
            </a:pPr>
            <a:r>
              <a:rPr kumimoji="1" lang="en-US" altLang="zh-CN" sz="2800" b="1" dirty="0" smtClean="0"/>
              <a:t>Period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3: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Try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to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study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the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problem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(Feb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~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now)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2919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5400" b="1" dirty="0" smtClean="0"/>
              <a:t>Index</a:t>
            </a:r>
            <a:endParaRPr kumimoji="1" lang="zh-CN" altLang="en-US" sz="5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l"/>
            </a:pPr>
            <a:r>
              <a:rPr kumimoji="1" lang="en-US" altLang="zh-CN" sz="3200" b="1" dirty="0" smtClean="0"/>
              <a:t> What I learned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and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did </a:t>
            </a:r>
            <a:endParaRPr kumimoji="1" lang="zh-CN" altLang="en-US" sz="3200" b="1" dirty="0" smtClean="0"/>
          </a:p>
          <a:p>
            <a:pPr>
              <a:buFont typeface="Wingdings" charset="2"/>
              <a:buChar char="l"/>
            </a:pPr>
            <a:endParaRPr kumimoji="1" lang="zh-CN" altLang="en-US" sz="3200" b="1" dirty="0"/>
          </a:p>
          <a:p>
            <a:pPr>
              <a:buFont typeface="Wingdings" charset="2"/>
              <a:buChar char="l"/>
            </a:pP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Gained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performance</a:t>
            </a:r>
            <a:endParaRPr kumimoji="1" lang="zh-CN" altLang="en-US" sz="3200" b="1" dirty="0" smtClean="0"/>
          </a:p>
          <a:p>
            <a:pPr>
              <a:buFont typeface="Wingdings" charset="2"/>
              <a:buChar char="l"/>
            </a:pPr>
            <a:endParaRPr kumimoji="1" lang="en-US" altLang="zh-CN" sz="3200" b="1" dirty="0" smtClean="0"/>
          </a:p>
          <a:p>
            <a:pPr>
              <a:buFont typeface="Wingdings" charset="2"/>
              <a:buChar char="l"/>
            </a:pPr>
            <a:r>
              <a:rPr kumimoji="1" lang="en-US" altLang="zh-CN" sz="3200" b="1" dirty="0" smtClean="0"/>
              <a:t> Research plan in the future</a:t>
            </a:r>
          </a:p>
          <a:p>
            <a:pPr>
              <a:buFont typeface="Wingdings" charset="2"/>
              <a:buChar char="l"/>
            </a:pPr>
            <a:endParaRPr kumimoji="1" lang="en-US" altLang="zh-CN" sz="3200" b="1" dirty="0" smtClean="0"/>
          </a:p>
          <a:p>
            <a:pPr>
              <a:buFont typeface="Wingdings" charset="2"/>
              <a:buChar char="l"/>
            </a:pPr>
            <a:r>
              <a:rPr kumimoji="1" lang="en-US" altLang="zh-CN" sz="3200" b="1" dirty="0" smtClean="0"/>
              <a:t> Life in US</a:t>
            </a:r>
          </a:p>
        </p:txBody>
      </p:sp>
    </p:spTree>
    <p:extLst>
      <p:ext uri="{BB962C8B-B14F-4D97-AF65-F5344CB8AC3E}">
        <p14:creationId xmlns:p14="http://schemas.microsoft.com/office/powerpoint/2010/main" val="56736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 smtClean="0"/>
              <a:t>Plan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b="1" dirty="0" smtClean="0"/>
              <a:t>Yosemite: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minimize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err="1" smtClean="0"/>
              <a:t>coflow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weight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completion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time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(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smtClean="0"/>
              <a:t>ICNP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try)</a:t>
            </a:r>
            <a:endParaRPr kumimoji="1" lang="zh-CN" altLang="en-US" sz="2800" b="1" dirty="0" smtClean="0"/>
          </a:p>
          <a:p>
            <a:endParaRPr kumimoji="1" lang="zh-CN" altLang="en-US" sz="2800" b="1" dirty="0" smtClean="0"/>
          </a:p>
          <a:p>
            <a:r>
              <a:rPr kumimoji="1" lang="en-US" altLang="zh-CN" sz="2800" b="1" dirty="0" smtClean="0"/>
              <a:t>Yosemite-based</a:t>
            </a:r>
            <a:r>
              <a:rPr kumimoji="1" lang="zh-CN" altLang="en-US" sz="2800" b="1" dirty="0" smtClean="0"/>
              <a:t> 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smtClean="0"/>
              <a:t>File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transfer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optimization(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err="1" smtClean="0"/>
              <a:t>Infocom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or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NSDI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try)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993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5400" b="1" dirty="0" smtClean="0"/>
              <a:t>Index</a:t>
            </a:r>
            <a:endParaRPr kumimoji="1" lang="zh-CN" altLang="en-US" sz="5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l"/>
            </a:pPr>
            <a:r>
              <a:rPr kumimoji="1" lang="en-US" altLang="zh-CN" sz="3200" b="1" dirty="0" smtClean="0"/>
              <a:t> What I learned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and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did </a:t>
            </a:r>
            <a:endParaRPr kumimoji="1" lang="zh-CN" altLang="en-US" sz="3200" b="1" dirty="0" smtClean="0"/>
          </a:p>
          <a:p>
            <a:pPr>
              <a:buFont typeface="Wingdings" charset="2"/>
              <a:buChar char="l"/>
            </a:pPr>
            <a:endParaRPr kumimoji="1" lang="zh-CN" altLang="en-US" sz="3200" b="1" dirty="0"/>
          </a:p>
          <a:p>
            <a:pPr>
              <a:buFont typeface="Wingdings" charset="2"/>
              <a:buChar char="l"/>
            </a:pP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Gained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performance</a:t>
            </a:r>
            <a:endParaRPr kumimoji="1" lang="zh-CN" altLang="en-US" sz="3200" b="1" dirty="0" smtClean="0"/>
          </a:p>
          <a:p>
            <a:pPr>
              <a:buFont typeface="Wingdings" charset="2"/>
              <a:buChar char="l"/>
            </a:pPr>
            <a:endParaRPr kumimoji="1" lang="en-US" altLang="zh-CN" sz="3200" b="1" dirty="0" smtClean="0"/>
          </a:p>
          <a:p>
            <a:pPr>
              <a:buFont typeface="Wingdings" charset="2"/>
              <a:buChar char="l"/>
            </a:pPr>
            <a:r>
              <a:rPr kumimoji="1" lang="en-US" altLang="zh-CN" sz="3200" b="1" dirty="0" smtClean="0"/>
              <a:t> Research plan in the future</a:t>
            </a:r>
          </a:p>
          <a:p>
            <a:pPr>
              <a:buFont typeface="Wingdings" charset="2"/>
              <a:buChar char="l"/>
            </a:pPr>
            <a:endParaRPr kumimoji="1" lang="en-US" altLang="zh-CN" sz="3200" b="1" dirty="0" smtClean="0"/>
          </a:p>
          <a:p>
            <a:pPr>
              <a:buFont typeface="Wingdings" charset="2"/>
              <a:buChar char="l"/>
            </a:pPr>
            <a:r>
              <a:rPr kumimoji="1" lang="en-US" altLang="zh-CN" sz="3200" b="1" dirty="0" smtClean="0"/>
              <a:t> Life in US</a:t>
            </a:r>
          </a:p>
        </p:txBody>
      </p:sp>
    </p:spTree>
    <p:extLst>
      <p:ext uri="{BB962C8B-B14F-4D97-AF65-F5344CB8AC3E}">
        <p14:creationId xmlns:p14="http://schemas.microsoft.com/office/powerpoint/2010/main" val="38338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 smtClean="0"/>
              <a:t>Life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800" b="1" dirty="0" smtClean="0"/>
              <a:t>Fit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well.</a:t>
            </a:r>
            <a:endParaRPr kumimoji="1" lang="zh-CN" altLang="en-US" sz="2800" b="1" dirty="0" smtClean="0"/>
          </a:p>
          <a:p>
            <a:pPr>
              <a:buFont typeface="Wingdings" charset="2"/>
              <a:buChar char="Ø"/>
            </a:pPr>
            <a:endParaRPr kumimoji="1" lang="zh-CN" altLang="en-US" sz="2800" b="1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2800" b="1" dirty="0" smtClean="0"/>
              <a:t>Practice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everyday.</a:t>
            </a:r>
            <a:endParaRPr kumimoji="1" lang="zh-CN" altLang="en-US" sz="2800" b="1" dirty="0" smtClean="0"/>
          </a:p>
          <a:p>
            <a:pPr>
              <a:buFont typeface="Wingdings" charset="2"/>
              <a:buChar char="Ø"/>
            </a:pPr>
            <a:endParaRPr kumimoji="1" lang="zh-CN" altLang="en-US" sz="2800" b="1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2800" b="1" dirty="0" smtClean="0"/>
              <a:t>Cook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by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myself.</a:t>
            </a:r>
            <a:endParaRPr kumimoji="1" lang="zh-CN" altLang="en-US" sz="2800" b="1" dirty="0" smtClean="0"/>
          </a:p>
          <a:p>
            <a:pPr>
              <a:buFont typeface="Wingdings" charset="2"/>
              <a:buChar char="Ø"/>
            </a:pPr>
            <a:endParaRPr kumimoji="1" lang="zh-CN" altLang="en-US" sz="2800" b="1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2800" b="1" dirty="0" smtClean="0"/>
              <a:t>Miss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you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all.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2911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9600" b="1" dirty="0" smtClean="0"/>
              <a:t>Thanks</a:t>
            </a:r>
            <a:endParaRPr kumimoji="1" lang="zh-CN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5842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 smtClean="0"/>
              <a:t>Paper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and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book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Reading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90705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l"/>
            </a:pPr>
            <a:r>
              <a:rPr kumimoji="1" lang="zh-CN" altLang="en-US" sz="2400" b="1" dirty="0" smtClean="0"/>
              <a:t> </a:t>
            </a:r>
            <a:r>
              <a:rPr kumimoji="1" lang="en-US" altLang="zh-CN" sz="2800" b="1" dirty="0" smtClean="0"/>
              <a:t>Theory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paper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(30+)</a:t>
            </a:r>
            <a:endParaRPr kumimoji="1" lang="zh-CN" altLang="en-US" sz="2800" b="1" dirty="0" smtClean="0"/>
          </a:p>
          <a:p>
            <a:pPr lvl="2">
              <a:buFont typeface="Wingdings" charset="2"/>
              <a:buChar char="ü"/>
            </a:pPr>
            <a:r>
              <a:rPr kumimoji="1" lang="zh-CN" altLang="en-US" sz="2000" b="1" dirty="0" smtClean="0"/>
              <a:t>  </a:t>
            </a:r>
            <a:r>
              <a:rPr kumimoji="1" lang="en-US" altLang="zh-CN" sz="2000" b="1" dirty="0" smtClean="0"/>
              <a:t>Convex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optimization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(half)</a:t>
            </a:r>
            <a:endParaRPr kumimoji="1" lang="zh-CN" altLang="en-US" sz="2000" b="1" dirty="0" smtClean="0"/>
          </a:p>
          <a:p>
            <a:pPr lvl="2">
              <a:buFont typeface="Wingdings" charset="2"/>
              <a:buChar char="ü"/>
            </a:pPr>
            <a:r>
              <a:rPr kumimoji="1" lang="zh-CN" altLang="en-US" sz="2000" b="1" dirty="0" smtClean="0"/>
              <a:t>  </a:t>
            </a:r>
            <a:r>
              <a:rPr kumimoji="1" lang="en-US" altLang="zh-CN" sz="2000" b="1" dirty="0" smtClean="0"/>
              <a:t>Concurrent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open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shop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problem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(almost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half)</a:t>
            </a:r>
            <a:endParaRPr kumimoji="1" lang="zh-CN" altLang="en-US" sz="2000" b="1" dirty="0" smtClean="0"/>
          </a:p>
          <a:p>
            <a:pPr marL="384048" lvl="2" indent="0">
              <a:buNone/>
            </a:pPr>
            <a:endParaRPr kumimoji="1" lang="zh-CN" altLang="en-US" sz="2000" b="1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System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paper(10-)</a:t>
            </a:r>
            <a:endParaRPr kumimoji="1" lang="zh-CN" altLang="en-US" sz="2400" b="1" dirty="0" smtClean="0"/>
          </a:p>
          <a:p>
            <a:pPr lvl="2">
              <a:buFont typeface="Wingdings" charset="2"/>
              <a:buChar char="ü"/>
            </a:pPr>
            <a:r>
              <a:rPr kumimoji="1" lang="zh-CN" altLang="en-US" sz="2000" b="1" dirty="0"/>
              <a:t> </a:t>
            </a:r>
            <a:r>
              <a:rPr kumimoji="1" lang="en-US" altLang="zh-CN" sz="2000" b="1" dirty="0" smtClean="0"/>
              <a:t>Distribute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system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(3)-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 smtClean="0"/>
              <a:t>mainly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erasure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code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storage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system</a:t>
            </a:r>
            <a:endParaRPr kumimoji="1" lang="zh-CN" altLang="en-US" sz="2000" b="1" dirty="0"/>
          </a:p>
          <a:p>
            <a:pPr lvl="2">
              <a:buFont typeface="Wingdings" charset="2"/>
              <a:buChar char="ü"/>
            </a:pPr>
            <a:r>
              <a:rPr kumimoji="1" lang="zh-CN" altLang="en-US" sz="2000" b="1" dirty="0"/>
              <a:t> </a:t>
            </a:r>
            <a:r>
              <a:rPr kumimoji="1" lang="en-US" altLang="zh-CN" sz="2000" b="1" dirty="0" err="1" smtClean="0"/>
              <a:t>Coflow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scheduling(5)</a:t>
            </a:r>
            <a:endParaRPr kumimoji="1" lang="zh-CN" altLang="en-US" sz="2000" b="1" dirty="0"/>
          </a:p>
          <a:p>
            <a:pPr marL="384048" lvl="2" indent="0">
              <a:buNone/>
            </a:pPr>
            <a:endParaRPr kumimoji="1" lang="zh-CN" altLang="en-US" sz="2000" b="1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sz="2800" b="1" dirty="0" smtClean="0"/>
              <a:t>  </a:t>
            </a:r>
            <a:r>
              <a:rPr kumimoji="1" lang="en-US" altLang="zh-CN" sz="2800" b="1" dirty="0" smtClean="0"/>
              <a:t>Book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Reading</a:t>
            </a:r>
            <a:endParaRPr kumimoji="1" lang="zh-CN" altLang="en-US" sz="2800" b="1" dirty="0" smtClean="0"/>
          </a:p>
          <a:p>
            <a:pPr lvl="2">
              <a:buFont typeface="Wingdings" charset="2"/>
              <a:buChar char="ü"/>
            </a:pP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Convex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optimization</a:t>
            </a:r>
            <a:endParaRPr kumimoji="1" lang="zh-CN" altLang="en-US" sz="2400" b="1" dirty="0" smtClean="0"/>
          </a:p>
          <a:p>
            <a:pPr lvl="2">
              <a:buFont typeface="Wingdings" charset="2"/>
              <a:buChar char="l"/>
            </a:pPr>
            <a:endParaRPr kumimoji="1" lang="zh-CN" altLang="en-US" sz="2400" b="1" dirty="0" smtClean="0"/>
          </a:p>
          <a:p>
            <a:pPr lvl="3">
              <a:buFont typeface="Wingdings" charset="2"/>
              <a:buChar char="l"/>
            </a:pP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 smtClean="0"/>
              <a:t>Data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center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and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/>
              <a:t>c</a:t>
            </a:r>
            <a:r>
              <a:rPr kumimoji="1" lang="en-US" altLang="zh-CN" b="1" dirty="0" smtClean="0"/>
              <a:t>loud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/>
              <a:t>b</a:t>
            </a:r>
            <a:r>
              <a:rPr kumimoji="1" lang="en-US" altLang="zh-CN" b="1" dirty="0" smtClean="0"/>
              <a:t>andwidth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u"/>
            </a:pPr>
            <a:r>
              <a:rPr kumimoji="1" lang="en-US" altLang="zh-CN" sz="2800" b="1" dirty="0" smtClean="0"/>
              <a:t>Adjust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network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bandwidth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with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application</a:t>
            </a:r>
            <a:endParaRPr kumimoji="1" lang="zh-CN" altLang="en-US" sz="2800" b="1" dirty="0" smtClean="0"/>
          </a:p>
          <a:p>
            <a:pPr lvl="2">
              <a:buFont typeface="Arial" charset="0"/>
              <a:buChar char="•"/>
            </a:pPr>
            <a:r>
              <a:rPr kumimoji="1" lang="zh-CN" altLang="en-US" sz="2400" b="1" dirty="0" smtClean="0"/>
              <a:t> </a:t>
            </a:r>
            <a:r>
              <a:rPr kumimoji="1" lang="en-US" altLang="zh-CN" sz="2400" b="1" dirty="0"/>
              <a:t>S</a:t>
            </a:r>
            <a:r>
              <a:rPr kumimoji="1" lang="en-US" altLang="zh-CN" sz="2400" b="1" dirty="0" smtClean="0"/>
              <a:t>ingle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flow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series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(TCP-based,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/>
              <a:t>F</a:t>
            </a:r>
            <a:r>
              <a:rPr kumimoji="1" lang="en-US" altLang="zh-CN" sz="2400" b="1" dirty="0" smtClean="0"/>
              <a:t>low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level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scheduling)</a:t>
            </a:r>
            <a:endParaRPr kumimoji="1" lang="zh-CN" altLang="en-US" sz="2400" b="1" dirty="0" smtClean="0"/>
          </a:p>
          <a:p>
            <a:pPr lvl="2">
              <a:buFont typeface="Arial" charset="0"/>
              <a:buChar char="•"/>
            </a:pPr>
            <a:r>
              <a:rPr kumimoji="1" lang="zh-CN" altLang="en-US" sz="2400" b="1" dirty="0" smtClean="0"/>
              <a:t> </a:t>
            </a:r>
            <a:r>
              <a:rPr kumimoji="1" lang="en-US" altLang="zh-CN" sz="2400" b="1" dirty="0"/>
              <a:t>F</a:t>
            </a:r>
            <a:r>
              <a:rPr kumimoji="1" lang="en-US" altLang="zh-CN" sz="2400" b="1" dirty="0" smtClean="0"/>
              <a:t>low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set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series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(</a:t>
            </a:r>
            <a:r>
              <a:rPr kumimoji="1" lang="en-US" altLang="zh-CN" sz="2400" b="1" dirty="0" err="1" smtClean="0"/>
              <a:t>Coflow</a:t>
            </a:r>
            <a:r>
              <a:rPr kumimoji="1" lang="en-US" altLang="zh-CN" sz="2400" b="1" dirty="0" smtClean="0"/>
              <a:t>,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Task,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Job)</a:t>
            </a:r>
            <a:endParaRPr kumimoji="1" lang="zh-CN" altLang="en-US" sz="2400" b="1" dirty="0" smtClean="0"/>
          </a:p>
          <a:p>
            <a:pPr lvl="2">
              <a:buFont typeface="Arial" charset="0"/>
              <a:buChar char="•"/>
            </a:pP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Particular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application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(Hadoop,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Spark)</a:t>
            </a:r>
            <a:endParaRPr kumimoji="1" lang="zh-CN" altLang="en-US" sz="2400" b="1" dirty="0" smtClean="0"/>
          </a:p>
          <a:p>
            <a:pPr>
              <a:buFont typeface="Wingdings" charset="2"/>
              <a:buChar char="u"/>
            </a:pPr>
            <a:r>
              <a:rPr kumimoji="1" lang="en-US" altLang="zh-CN" sz="2800" b="1" dirty="0"/>
              <a:t>Virtualize</a:t>
            </a:r>
            <a:endParaRPr kumimoji="1" lang="zh-CN" altLang="en-US" sz="2800" b="1" dirty="0"/>
          </a:p>
          <a:p>
            <a:pPr lvl="2">
              <a:buFont typeface="Arial" charset="0"/>
              <a:buChar char="•"/>
            </a:pPr>
            <a:r>
              <a:rPr kumimoji="1" lang="zh-CN" altLang="en-US" sz="2400" b="1" dirty="0"/>
              <a:t> </a:t>
            </a:r>
            <a:r>
              <a:rPr kumimoji="1" lang="en-US" altLang="zh-CN" sz="2400" b="1" dirty="0" smtClean="0"/>
              <a:t>Virtual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machine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(instability,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resource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contention)</a:t>
            </a:r>
            <a:endParaRPr kumimoji="1" lang="zh-CN" altLang="en-US" sz="2400" b="1" dirty="0"/>
          </a:p>
          <a:p>
            <a:pPr lvl="2">
              <a:buFont typeface="Arial" charset="0"/>
              <a:buChar char="•"/>
            </a:pPr>
            <a:r>
              <a:rPr kumimoji="1" lang="zh-CN" altLang="en-US" sz="2400" b="1" dirty="0"/>
              <a:t> </a:t>
            </a:r>
            <a:r>
              <a:rPr kumimoji="1" lang="en-US" altLang="zh-CN" sz="2400" b="1" dirty="0" smtClean="0"/>
              <a:t>DCTCP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evaluated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on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err="1"/>
              <a:t>V</a:t>
            </a:r>
            <a:r>
              <a:rPr kumimoji="1" lang="en-US" altLang="zh-CN" sz="2400" b="1" dirty="0" err="1" smtClean="0"/>
              <a:t>m</a:t>
            </a:r>
            <a:r>
              <a:rPr kumimoji="1" lang="en-US" altLang="zh-CN" sz="2400" b="1" dirty="0" smtClean="0"/>
              <a:t>(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err="1" smtClean="0"/>
              <a:t>sigcomm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2016)</a:t>
            </a:r>
            <a:endParaRPr kumimoji="1" lang="zh-CN" altLang="en-US" sz="2400" b="1" dirty="0" smtClean="0"/>
          </a:p>
          <a:p>
            <a:pPr lvl="2">
              <a:buFont typeface="Arial" charset="0"/>
              <a:buChar char="•"/>
            </a:pPr>
            <a:r>
              <a:rPr kumimoji="1" lang="zh-CN" altLang="en-US" sz="2200" b="1" dirty="0"/>
              <a:t> </a:t>
            </a:r>
            <a:r>
              <a:rPr kumimoji="1" lang="en-US" altLang="zh-CN" sz="2200" b="1" dirty="0" smtClean="0"/>
              <a:t>Next</a:t>
            </a:r>
            <a:r>
              <a:rPr kumimoji="1" lang="zh-CN" altLang="en-US" sz="2200" b="1" dirty="0" smtClean="0"/>
              <a:t> </a:t>
            </a:r>
            <a:r>
              <a:rPr kumimoji="1" lang="en-US" altLang="zh-CN" sz="2200" b="1" dirty="0" err="1" smtClean="0"/>
              <a:t>coflow</a:t>
            </a:r>
            <a:r>
              <a:rPr kumimoji="1" lang="zh-CN" altLang="en-US" sz="2200" b="1" dirty="0" smtClean="0"/>
              <a:t> </a:t>
            </a:r>
            <a:r>
              <a:rPr kumimoji="1" lang="en-US" altLang="zh-CN" sz="2200" b="1" dirty="0" smtClean="0"/>
              <a:t>,task</a:t>
            </a:r>
            <a:r>
              <a:rPr kumimoji="1" lang="zh-CN" altLang="en-US" sz="2200" b="1" dirty="0" smtClean="0"/>
              <a:t> </a:t>
            </a:r>
            <a:r>
              <a:rPr kumimoji="1" lang="en-US" altLang="zh-CN" sz="2200" b="1" dirty="0" smtClean="0"/>
              <a:t>scheduling</a:t>
            </a:r>
            <a:r>
              <a:rPr kumimoji="1" lang="zh-CN" altLang="en-US" sz="2200" b="1" dirty="0" smtClean="0"/>
              <a:t> </a:t>
            </a:r>
            <a:r>
              <a:rPr kumimoji="1" lang="en-US" altLang="zh-CN" sz="2200" b="1" dirty="0" smtClean="0"/>
              <a:t>at</a:t>
            </a:r>
            <a:r>
              <a:rPr kumimoji="1" lang="zh-CN" altLang="en-US" sz="2200" b="1" dirty="0" smtClean="0"/>
              <a:t> </a:t>
            </a:r>
            <a:r>
              <a:rPr kumimoji="1" lang="en-US" altLang="zh-CN" sz="2200" b="1" dirty="0" err="1" smtClean="0"/>
              <a:t>docker</a:t>
            </a:r>
            <a:r>
              <a:rPr kumimoji="1" lang="zh-CN" altLang="en-US" sz="2200" b="1" dirty="0" smtClean="0"/>
              <a:t> </a:t>
            </a:r>
            <a:r>
              <a:rPr kumimoji="1" lang="en-US" altLang="zh-CN" sz="2200" b="1" dirty="0" smtClean="0"/>
              <a:t>container</a:t>
            </a:r>
            <a:r>
              <a:rPr kumimoji="1" lang="zh-CN" altLang="en-US" sz="2200" b="1" dirty="0" smtClean="0"/>
              <a:t> </a:t>
            </a:r>
            <a:r>
              <a:rPr kumimoji="1" lang="en-US" altLang="zh-CN" sz="2200" b="1" dirty="0" smtClean="0"/>
              <a:t>and</a:t>
            </a:r>
            <a:r>
              <a:rPr kumimoji="1" lang="zh-CN" altLang="en-US" sz="2200" b="1" dirty="0" smtClean="0"/>
              <a:t> </a:t>
            </a:r>
            <a:r>
              <a:rPr kumimoji="1" lang="en-US" altLang="zh-CN" sz="2200" b="1" dirty="0" err="1" smtClean="0"/>
              <a:t>vm</a:t>
            </a:r>
            <a:r>
              <a:rPr kumimoji="1" lang="en-US" altLang="zh-CN" sz="2200" b="1" dirty="0" smtClean="0"/>
              <a:t>?</a:t>
            </a:r>
            <a:endParaRPr kumimoji="1" lang="zh-CN" altLang="en-US" sz="2200" b="1" dirty="0"/>
          </a:p>
          <a:p>
            <a:pPr marL="726948" lvl="2" indent="-342900">
              <a:buAutoNum type="arabicParenBoth"/>
            </a:pPr>
            <a:endParaRPr kumimoji="1"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83534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/>
              <a:t>What I did and </a:t>
            </a:r>
            <a:r>
              <a:rPr kumimoji="1" lang="en-US" altLang="zh-CN" b="1" dirty="0" smtClean="0"/>
              <a:t>learned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en-US" altLang="zh-CN" sz="2800" b="1" dirty="0" smtClean="0"/>
              <a:t>Period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1: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Read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Paper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and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tried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to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fit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US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(Oct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~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Jan)</a:t>
            </a:r>
            <a:r>
              <a:rPr kumimoji="1" lang="zh-CN" altLang="en-US" sz="2800" b="1" dirty="0" smtClean="0"/>
              <a:t> </a:t>
            </a:r>
          </a:p>
          <a:p>
            <a:pPr>
              <a:buFont typeface="Wingdings" charset="2"/>
              <a:buChar char="l"/>
            </a:pPr>
            <a:endParaRPr kumimoji="1" lang="zh-CN" altLang="en-US" sz="2800" b="1" dirty="0" smtClean="0"/>
          </a:p>
          <a:p>
            <a:pPr>
              <a:buFont typeface="Wingdings" charset="2"/>
              <a:buChar char="l"/>
            </a:pPr>
            <a:r>
              <a:rPr kumimoji="1" lang="en-US" altLang="zh-CN" sz="2800" b="1" dirty="0" smtClean="0"/>
              <a:t>Period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2:</a:t>
            </a:r>
            <a:r>
              <a:rPr kumimoji="1" lang="zh-CN" altLang="en-US" sz="2800" b="1" dirty="0" smtClean="0"/>
              <a:t>  </a:t>
            </a:r>
            <a:r>
              <a:rPr kumimoji="1" lang="en-US" altLang="zh-CN" sz="2800" b="1" dirty="0"/>
              <a:t>F</a:t>
            </a:r>
            <a:r>
              <a:rPr kumimoji="1" lang="en-US" altLang="zh-CN" sz="2800" b="1" dirty="0" smtClean="0"/>
              <a:t>ind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what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to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do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(Jan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~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Feb)</a:t>
            </a:r>
            <a:endParaRPr kumimoji="1" lang="zh-CN" altLang="en-US" sz="2800" b="1" dirty="0" smtClean="0"/>
          </a:p>
          <a:p>
            <a:pPr>
              <a:buFont typeface="Wingdings" charset="2"/>
              <a:buChar char="l"/>
            </a:pPr>
            <a:endParaRPr kumimoji="1" lang="zh-CN" altLang="en-US" sz="2800" b="1" dirty="0" smtClean="0"/>
          </a:p>
          <a:p>
            <a:pPr>
              <a:buFont typeface="Wingdings" charset="2"/>
              <a:buChar char="l"/>
            </a:pPr>
            <a:r>
              <a:rPr kumimoji="1" lang="en-US" altLang="zh-CN" sz="2800" b="1" dirty="0" smtClean="0"/>
              <a:t>Period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3: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Try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to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study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the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problem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(Feb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~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now)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730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 smtClean="0"/>
              <a:t>Erasure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code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storage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system</a:t>
            </a:r>
            <a:endParaRPr kumimoji="1"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23" y="2037163"/>
            <a:ext cx="5496102" cy="392113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26480" y="2843567"/>
            <a:ext cx="4874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en-US" altLang="zh-CN" b="1" dirty="0" smtClean="0"/>
              <a:t>File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(4,2):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store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file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into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4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segment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any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file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request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must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be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processed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by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2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nodes.</a:t>
            </a:r>
            <a:endParaRPr kumimoji="1" lang="zh-CN" altLang="en-US" b="1" dirty="0" smtClean="0"/>
          </a:p>
          <a:p>
            <a:pPr marL="285750" indent="-285750">
              <a:buFont typeface="Wingdings" charset="2"/>
              <a:buChar char="l"/>
            </a:pPr>
            <a:endParaRPr kumimoji="1" lang="zh-CN" altLang="en-US" b="1" dirty="0" smtClean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b="1" dirty="0" smtClean="0"/>
              <a:t>File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B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(3,2);</a:t>
            </a:r>
            <a:r>
              <a:rPr kumimoji="1" lang="en-US" altLang="zh-CN" b="1" dirty="0"/>
              <a:t> store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file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into</a:t>
            </a:r>
            <a:r>
              <a:rPr kumimoji="1" lang="zh-CN" altLang="en-US" b="1" dirty="0"/>
              <a:t> </a:t>
            </a:r>
            <a:r>
              <a:rPr kumimoji="1" lang="en-US" altLang="zh-CN" b="1" dirty="0" smtClean="0"/>
              <a:t>3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/>
              <a:t>segment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any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file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request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must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processed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by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2</a:t>
            </a:r>
            <a:r>
              <a:rPr kumimoji="1" lang="zh-CN" altLang="en-US" b="1" dirty="0"/>
              <a:t> </a:t>
            </a:r>
            <a:r>
              <a:rPr kumimoji="1" lang="en-US" altLang="zh-CN" b="1" dirty="0" smtClean="0"/>
              <a:t>nodes.</a:t>
            </a:r>
            <a:endParaRPr kumimoji="1" lang="zh-CN" altLang="en-US" b="1" dirty="0" smtClean="0"/>
          </a:p>
          <a:p>
            <a:pPr marL="285750" indent="-285750">
              <a:buFont typeface="Wingdings" charset="2"/>
              <a:buChar char="l"/>
            </a:pPr>
            <a:endParaRPr kumimoji="1" lang="zh-CN" altLang="en-US" b="1" dirty="0" smtClean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b="1" dirty="0" smtClean="0"/>
              <a:t>Erasure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code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system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is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now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used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by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ATT,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google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,</a:t>
            </a:r>
            <a:r>
              <a:rPr kumimoji="1" lang="en-US" altLang="zh-CN" b="1" dirty="0" err="1" smtClean="0"/>
              <a:t>facebook</a:t>
            </a:r>
            <a:r>
              <a:rPr kumimoji="1" lang="en-US" altLang="zh-CN" b="1" dirty="0" smtClean="0"/>
              <a:t>,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etc.</a:t>
            </a:r>
            <a:endParaRPr kumimoji="1"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600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 smtClean="0"/>
              <a:t>Problem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description</a:t>
            </a:r>
            <a:endParaRPr kumimoji="1"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23" y="2037163"/>
            <a:ext cx="5496102" cy="392113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46125" y="2982066"/>
            <a:ext cx="48748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en-US" altLang="zh-CN" b="1" dirty="0" smtClean="0"/>
              <a:t>In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total,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optimize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file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transfer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time</a:t>
            </a:r>
            <a:r>
              <a:rPr kumimoji="1" lang="zh-CN" altLang="en-US" b="1" dirty="0" smtClean="0"/>
              <a:t> </a:t>
            </a:r>
          </a:p>
          <a:p>
            <a:pPr marL="285750" indent="-285750">
              <a:buFont typeface="Wingdings" charset="2"/>
              <a:buChar char="l"/>
            </a:pPr>
            <a:endParaRPr kumimoji="1" lang="zh-CN" altLang="en-US" b="1" dirty="0" smtClean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b="1" dirty="0" smtClean="0"/>
              <a:t>Source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selection: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requiring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file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should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select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k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nodes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from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sources,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how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to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select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nodes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to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optimize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performance</a:t>
            </a:r>
            <a:endParaRPr kumimoji="1" lang="zh-CN" altLang="en-US" b="1" dirty="0" smtClean="0"/>
          </a:p>
          <a:p>
            <a:pPr marL="285750" indent="-285750">
              <a:buFont typeface="Wingdings" charset="2"/>
              <a:buChar char="l"/>
            </a:pPr>
            <a:endParaRPr kumimoji="1" lang="zh-CN" altLang="en-US" b="1" dirty="0" smtClean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b="1" dirty="0" smtClean="0"/>
              <a:t>Bandwidth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guarantee: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after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selecting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node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from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node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set,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how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to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optimize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transferring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time.</a:t>
            </a:r>
            <a:endParaRPr kumimoji="1"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2070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 smtClean="0"/>
              <a:t>VS.</a:t>
            </a:r>
            <a:r>
              <a:rPr kumimoji="1" lang="zh-CN" altLang="en-US" b="1" dirty="0" smtClean="0"/>
              <a:t> </a:t>
            </a:r>
            <a:r>
              <a:rPr kumimoji="1" lang="zh-CN" altLang="en-US" b="1" dirty="0"/>
              <a:t> </a:t>
            </a:r>
            <a:r>
              <a:rPr kumimoji="1" lang="en-US" altLang="zh-CN" b="1" dirty="0" err="1" smtClean="0"/>
              <a:t>Coflow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/>
              <a:t>O</a:t>
            </a:r>
            <a:r>
              <a:rPr kumimoji="1" lang="en-US" altLang="zh-CN" b="1" dirty="0" smtClean="0"/>
              <a:t>ptimization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800" b="1" dirty="0" smtClean="0"/>
              <a:t> </a:t>
            </a:r>
            <a:r>
              <a:rPr kumimoji="1" lang="en-US" altLang="zh-CN" sz="2800" b="1" dirty="0" err="1" smtClean="0"/>
              <a:t>Coflow</a:t>
            </a:r>
            <a:r>
              <a:rPr kumimoji="1" lang="en-US" altLang="zh-CN" sz="2800" b="1" dirty="0" smtClean="0"/>
              <a:t>-application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/>
              <a:t>task</a:t>
            </a:r>
            <a:r>
              <a:rPr kumimoji="1" lang="en-US" altLang="zh-CN" sz="2800" b="1" dirty="0" smtClean="0"/>
              <a:t>.</a:t>
            </a:r>
            <a:endParaRPr kumimoji="1" lang="zh-CN" altLang="en-US" sz="2800" b="1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sz="2400" b="1" dirty="0" smtClean="0"/>
              <a:t> </a:t>
            </a:r>
            <a:r>
              <a:rPr kumimoji="1" lang="en-US" altLang="zh-CN" sz="2400" b="1" dirty="0"/>
              <a:t>Tasks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whose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semantic(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for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example,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they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belong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to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the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same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shuffle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the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same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file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transfer)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are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 smtClean="0"/>
              <a:t>similar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belongs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to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the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same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err="1" smtClean="0"/>
              <a:t>coflow</a:t>
            </a:r>
            <a:r>
              <a:rPr kumimoji="1" lang="en-US" altLang="zh-CN" sz="2400" b="1" dirty="0" smtClean="0"/>
              <a:t>.</a:t>
            </a:r>
            <a:endParaRPr kumimoji="1" lang="zh-CN" altLang="en-US" sz="2400" b="1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sz="2400" b="1" dirty="0" smtClean="0"/>
              <a:t> </a:t>
            </a:r>
            <a:r>
              <a:rPr kumimoji="1" lang="en-US" altLang="zh-CN" sz="2400" b="1" dirty="0" err="1" smtClean="0"/>
              <a:t>coflow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is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just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an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abstraction.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Distribute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system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flows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can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all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be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seen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err="1" smtClean="0"/>
              <a:t>coflow</a:t>
            </a:r>
            <a:r>
              <a:rPr kumimoji="1" lang="en-US" altLang="zh-CN" sz="2400" b="1" dirty="0" smtClean="0"/>
              <a:t>.</a:t>
            </a:r>
            <a:endParaRPr kumimoji="1" lang="zh-CN" altLang="en-US" sz="2400" b="1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2600" b="1" dirty="0" smtClean="0"/>
              <a:t>Erasure</a:t>
            </a:r>
            <a:r>
              <a:rPr kumimoji="1" lang="zh-CN" altLang="en-US" sz="2600" b="1" dirty="0" smtClean="0"/>
              <a:t> </a:t>
            </a:r>
            <a:r>
              <a:rPr kumimoji="1" lang="en-US" altLang="zh-CN" sz="2600" b="1" dirty="0" smtClean="0"/>
              <a:t>code</a:t>
            </a:r>
            <a:r>
              <a:rPr kumimoji="1" lang="zh-CN" altLang="en-US" sz="2600" b="1" dirty="0" smtClean="0"/>
              <a:t> </a:t>
            </a:r>
            <a:r>
              <a:rPr kumimoji="1" lang="en-US" altLang="zh-CN" sz="2600" b="1" dirty="0" smtClean="0"/>
              <a:t>storage</a:t>
            </a:r>
            <a:r>
              <a:rPr kumimoji="1" lang="zh-CN" altLang="en-US" sz="2600" b="1" dirty="0" smtClean="0"/>
              <a:t> </a:t>
            </a:r>
            <a:r>
              <a:rPr kumimoji="1" lang="en-US" altLang="zh-CN" sz="2600" b="1" dirty="0" smtClean="0"/>
              <a:t>system</a:t>
            </a:r>
            <a:endParaRPr kumimoji="1" lang="zh-CN" altLang="en-US" sz="2600" b="1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File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part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transfers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are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err="1" smtClean="0"/>
              <a:t>coflow</a:t>
            </a:r>
            <a:r>
              <a:rPr kumimoji="1" lang="en-US" altLang="zh-CN" sz="2400" b="1" dirty="0" smtClean="0"/>
              <a:t>.</a:t>
            </a:r>
            <a:endParaRPr kumimoji="1" lang="zh-CN" altLang="en-US" sz="2400" b="1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Special: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Known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source,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destination,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file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size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and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source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destination</a:t>
            </a:r>
            <a:endParaRPr kumimoji="1" lang="zh-CN" altLang="en-US" sz="2400" b="1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Based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on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these,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we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can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design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special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schedule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policy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to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optimize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transfer</a:t>
            </a:r>
            <a:r>
              <a:rPr kumimoji="1" lang="zh-CN" altLang="en-US" sz="2400" b="1" dirty="0" smtClean="0"/>
              <a:t>  </a:t>
            </a:r>
            <a:endParaRPr kumimoji="1" lang="zh-CN" altLang="en-US" sz="2400" b="1" dirty="0"/>
          </a:p>
          <a:p>
            <a:pPr>
              <a:buFont typeface="Wingdings" charset="2"/>
              <a:buChar char="Ø"/>
            </a:pP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880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776</TotalTime>
  <Words>1255</Words>
  <Application>Microsoft Macintosh PowerPoint</Application>
  <PresentationFormat>宽屏</PresentationFormat>
  <Paragraphs>228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Calibri</vt:lpstr>
      <vt:lpstr>Calibri Light</vt:lpstr>
      <vt:lpstr>Cambria Math</vt:lpstr>
      <vt:lpstr>Wingdings</vt:lpstr>
      <vt:lpstr>宋体</vt:lpstr>
      <vt:lpstr>Arial</vt:lpstr>
      <vt:lpstr>怀旧</vt:lpstr>
      <vt:lpstr>Summary</vt:lpstr>
      <vt:lpstr>Index</vt:lpstr>
      <vt:lpstr>What I did and learned</vt:lpstr>
      <vt:lpstr>Paper and book Reading</vt:lpstr>
      <vt:lpstr>Data center and cloud bandwidth</vt:lpstr>
      <vt:lpstr>What I did and learned</vt:lpstr>
      <vt:lpstr>Erasure code storage system</vt:lpstr>
      <vt:lpstr>Problem description</vt:lpstr>
      <vt:lpstr>VS.  Coflow Optimization</vt:lpstr>
      <vt:lpstr>What I did and learned</vt:lpstr>
      <vt:lpstr>Theory </vt:lpstr>
      <vt:lpstr>Network model</vt:lpstr>
      <vt:lpstr>Problem formulation</vt:lpstr>
      <vt:lpstr>Network model</vt:lpstr>
      <vt:lpstr>Solve the problem</vt:lpstr>
      <vt:lpstr>System</vt:lpstr>
      <vt:lpstr>Key idea</vt:lpstr>
      <vt:lpstr>System design</vt:lpstr>
      <vt:lpstr>System design</vt:lpstr>
      <vt:lpstr>System design</vt:lpstr>
      <vt:lpstr>API</vt:lpstr>
      <vt:lpstr>Index</vt:lpstr>
      <vt:lpstr>Coflow weight completion time </vt:lpstr>
      <vt:lpstr>Coflow weight completion time </vt:lpstr>
      <vt:lpstr>Simulation</vt:lpstr>
      <vt:lpstr>Simulation</vt:lpstr>
      <vt:lpstr>Simulation</vt:lpstr>
      <vt:lpstr>Simulation</vt:lpstr>
      <vt:lpstr>Evaluation</vt:lpstr>
      <vt:lpstr>Index</vt:lpstr>
      <vt:lpstr>Plan</vt:lpstr>
      <vt:lpstr>Index</vt:lpstr>
      <vt:lpstr>Life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</dc:title>
  <dc:creator>张晗</dc:creator>
  <cp:lastModifiedBy>张晗</cp:lastModifiedBy>
  <cp:revision>219</cp:revision>
  <dcterms:created xsi:type="dcterms:W3CDTF">2017-04-04T13:09:45Z</dcterms:created>
  <dcterms:modified xsi:type="dcterms:W3CDTF">2017-04-07T03:14:18Z</dcterms:modified>
</cp:coreProperties>
</file>