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4" r:id="rId7"/>
    <p:sldId id="287" r:id="rId8"/>
    <p:sldId id="288" r:id="rId9"/>
    <p:sldId id="286" r:id="rId10"/>
    <p:sldId id="292" r:id="rId11"/>
    <p:sldId id="293" r:id="rId12"/>
    <p:sldId id="289" r:id="rId13"/>
    <p:sldId id="290" r:id="rId14"/>
    <p:sldId id="291" r:id="rId15"/>
    <p:sldId id="294" r:id="rId16"/>
    <p:sldId id="295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816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580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871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72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094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04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42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449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14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3258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23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2021-06-26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06.266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2021-06-26</a:t>
            </a:r>
            <a:endParaRPr lang="en-US" altLang="ko-KR" sz="2000" dirty="0" smtClean="0"/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6"/>
    </mc:Choice>
    <mc:Fallback xmlns="">
      <p:transition spd="slow" advTm="22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5991" y="1008487"/>
            <a:ext cx="10925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Ian </a:t>
            </a:r>
            <a:r>
              <a:rPr lang="en-US" altLang="ko-KR" dirty="0" err="1">
                <a:solidFill>
                  <a:srgbClr val="383838"/>
                </a:solidFill>
                <a:latin typeface="Source Sans Pro"/>
              </a:rPr>
              <a:t>Goodfellow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가 최초로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GAN (Generative Adversarial Nets)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를 제안한 논문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. </a:t>
            </a:r>
            <a:endParaRPr lang="en-US" altLang="ko-KR" dirty="0" smtClean="0">
              <a:solidFill>
                <a:srgbClr val="383838"/>
              </a:solidFill>
              <a:latin typeface="Source Sans Pro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82" y="1714813"/>
            <a:ext cx="9338733" cy="29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GAN</a:t>
            </a:r>
            <a:r>
              <a:rPr lang="ko-KR" altLang="en-US" sz="2200" b="1" dirty="0" smtClean="0"/>
              <a:t>의 판결</a:t>
            </a:r>
            <a:endParaRPr lang="en-US" altLang="ko-KR" sz="2200" b="1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495991" y="1008487"/>
            <a:ext cx="109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최종적으로 </a:t>
            </a:r>
            <a:r>
              <a:rPr lang="en-US" altLang="ko-KR" dirty="0" smtClean="0"/>
              <a:t>sigmoid </a:t>
            </a:r>
            <a:r>
              <a:rPr lang="ko-KR" altLang="en-US" dirty="0" smtClean="0"/>
              <a:t>함수를 써서 </a:t>
            </a:r>
            <a:r>
              <a:rPr lang="en-US" altLang="ko-KR" dirty="0" smtClean="0"/>
              <a:t>0.5</a:t>
            </a:r>
            <a:r>
              <a:rPr lang="ko-KR" altLang="en-US" dirty="0"/>
              <a:t>를 기준으로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구분하게 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0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이면 가짜 이미지</a:t>
            </a:r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, 1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이면 진짜 이미지로 판정</a:t>
            </a:r>
            <a:endParaRPr lang="en-US" altLang="ko-KR" dirty="0" smtClean="0">
              <a:solidFill>
                <a:srgbClr val="383838"/>
              </a:solidFill>
              <a:latin typeface="Source Sans Pro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8" y="1853134"/>
            <a:ext cx="5828091" cy="44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7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GAN Loss= Loss function</a:t>
            </a:r>
            <a:endParaRPr lang="en-US" altLang="ko-KR" sz="22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609" y="1058087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e-nanumgothic"/>
              </a:rPr>
              <a:t>1. Mean Square Error(MSE) : </a:t>
            </a:r>
            <a:r>
              <a:rPr lang="ko-KR" altLang="en-US" b="1" dirty="0">
                <a:solidFill>
                  <a:srgbClr val="000000"/>
                </a:solidFill>
                <a:latin typeface="se-nanumgothic"/>
              </a:rPr>
              <a:t>평균 제곱 오차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684" y="421179"/>
            <a:ext cx="350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9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GAN Loss= Loss function</a:t>
            </a:r>
            <a:endParaRPr lang="en-US" altLang="ko-KR" sz="22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9118" y="1390596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se-nanumgothic"/>
              </a:rPr>
              <a:t>2. Cross Entropy Error(CEE) : </a:t>
            </a:r>
            <a:r>
              <a:rPr lang="ko-KR" altLang="en-US" b="1" dirty="0">
                <a:solidFill>
                  <a:srgbClr val="000000"/>
                </a:solidFill>
                <a:latin typeface="se-nanumgothic"/>
              </a:rPr>
              <a:t>교차 엔트로피 오차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07" y="859587"/>
            <a:ext cx="2886075" cy="1514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70806" y="2277655"/>
            <a:ext cx="827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** 교차 엔트로피는 정답 값이 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원핫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인코딩인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경우에만 사용할 수 있다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</a:t>
            </a: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​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886" y="3352400"/>
            <a:ext cx="51320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-ln(x)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그래프</a:t>
            </a:r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)</a:t>
            </a:r>
          </a:p>
          <a:p>
            <a:pPr fontAlgn="base"/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 </a:t>
            </a:r>
            <a:r>
              <a:rPr lang="en-US" altLang="ko-KR" dirty="0"/>
              <a:t>y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이 되는 것을 확인할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이라는 것은 정답이라는 것을 의미하므로 오차를 의미하는 </a:t>
            </a:r>
            <a:r>
              <a:rPr lang="en-US" altLang="ko-KR" dirty="0"/>
              <a:t>cost </a:t>
            </a:r>
            <a:r>
              <a:rPr lang="ko-KR" altLang="en-US" dirty="0"/>
              <a:t>값은 </a:t>
            </a:r>
            <a:r>
              <a:rPr lang="en-US" altLang="ko-KR" dirty="0"/>
              <a:t>0 </a:t>
            </a:r>
            <a:r>
              <a:rPr lang="ko-KR" altLang="en-US" dirty="0"/>
              <a:t>이 되는 것을 의미한다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​</a:t>
            </a:r>
          </a:p>
          <a:p>
            <a:pPr fontAlgn="base"/>
            <a:r>
              <a:rPr lang="ko-KR" altLang="en-US" dirty="0"/>
              <a:t>반대로 </a:t>
            </a:r>
            <a:r>
              <a:rPr lang="en-US" altLang="ko-KR" dirty="0"/>
              <a:t>x 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에 점차 가까워질수록 </a:t>
            </a:r>
            <a:r>
              <a:rPr lang="en-US" altLang="ko-KR" dirty="0"/>
              <a:t>y </a:t>
            </a:r>
            <a:r>
              <a:rPr lang="ko-KR" altLang="en-US" dirty="0"/>
              <a:t>값이 커지게 되는데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이는 </a:t>
            </a:r>
            <a:r>
              <a:rPr lang="ko-KR" altLang="en-US" dirty="0"/>
              <a:t>정답과 점차 멀어지므로 오차를 의미하는 </a:t>
            </a:r>
            <a:r>
              <a:rPr lang="en-US" altLang="ko-KR" dirty="0"/>
              <a:t>cost </a:t>
            </a:r>
            <a:r>
              <a:rPr lang="ko-KR" altLang="en-US" dirty="0"/>
              <a:t>가 증가하게 된다는 것을 의미한다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4" y="3218491"/>
            <a:ext cx="5891819" cy="31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60" y="2136370"/>
            <a:ext cx="11762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500" b="1" dirty="0" smtClean="0">
                <a:solidFill>
                  <a:srgbClr val="A6B727"/>
                </a:solidFill>
              </a:rPr>
              <a:t>GAN</a:t>
            </a:r>
            <a:endParaRPr lang="en-US" altLang="ko-KR" sz="5500" b="1" dirty="0" smtClean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4"/>
    </mc:Choice>
    <mc:Fallback xmlns="">
      <p:transition spd="slow" advTm="117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56065" y="76164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800" dirty="0"/>
              <a:t>Generative Adversarial Nets </a:t>
            </a:r>
            <a:endParaRPr lang="en-US" altLang="ko-KR" sz="2500" b="1" i="0" dirty="0">
              <a:solidFill>
                <a:srgbClr val="111111"/>
              </a:solidFill>
              <a:effectLst/>
              <a:latin typeface="Jeju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17" y="1472046"/>
            <a:ext cx="5276850" cy="4495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04714" y="6087287"/>
            <a:ext cx="3518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arxiv.org/pdf/1406.2661.pdf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pic>
        <p:nvPicPr>
          <p:cNvPr id="1028" name="Picture 4" descr="https://blogfiles.pstatic.net/MjAxOTA2MDlfMjA1/MDAxNTYwMDA3NTg1NTU1.GtC-256rGjaWgnMgW4Z6B_RtTCYvT9GvU00Nk89swqYg.J8yIs9VeVKJ7VmwpsSMpZVsDnDE4nAG99TJlvB1WLoIg.PNG.euleekwon/image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53" y="2561272"/>
            <a:ext cx="89154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6117" y="1119369"/>
            <a:ext cx="11150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GAN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은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Generator (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생성자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)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와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Discriminator (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판별자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) 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두 개의 모델이 동시에 적대적인 과정으로 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학습</a:t>
            </a:r>
            <a:endParaRPr lang="en-US" altLang="ko-KR" dirty="0" smtClean="0">
              <a:solidFill>
                <a:srgbClr val="383838"/>
              </a:solidFill>
              <a:latin typeface="Source Sans Pro"/>
            </a:endParaRPr>
          </a:p>
          <a:p>
            <a:r>
              <a:rPr lang="ko-KR" altLang="en-US" dirty="0" err="1" smtClean="0">
                <a:solidFill>
                  <a:srgbClr val="383838"/>
                </a:solidFill>
                <a:latin typeface="Source Sans Pro"/>
              </a:rPr>
              <a:t>생성자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는 실제 데이터 분포를 학습하고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, 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판별자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D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는 원래의 데이터인지 생성자로부터 생성이 된 것인지 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구분한다</a:t>
            </a:r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.</a:t>
            </a:r>
          </a:p>
          <a:p>
            <a:r>
              <a:rPr lang="ko-KR" altLang="en-US" dirty="0" err="1" smtClean="0">
                <a:solidFill>
                  <a:srgbClr val="383838"/>
                </a:solidFill>
                <a:latin typeface="Source Sans Pro"/>
              </a:rPr>
              <a:t>생성자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G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의 학습 과정은 이미지를 잘 생성해서 속일 확률을 높이고 </a:t>
            </a:r>
            <a:r>
              <a:rPr lang="ko-KR" altLang="en-US" dirty="0" err="1">
                <a:solidFill>
                  <a:srgbClr val="383838"/>
                </a:solidFill>
                <a:latin typeface="Source Sans Pro"/>
              </a:rPr>
              <a:t>판별자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 </a:t>
            </a:r>
            <a:r>
              <a:rPr lang="en-US" altLang="ko-KR" dirty="0" smtClean="0">
                <a:solidFill>
                  <a:srgbClr val="383838"/>
                </a:solidFill>
                <a:latin typeface="Source Sans Pro"/>
              </a:rPr>
              <a:t>D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는 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제대로 구분하는 확률을 높이는 두 플레이어의 </a:t>
            </a:r>
            <a:r>
              <a:rPr lang="en-US" altLang="ko-KR" dirty="0" err="1">
                <a:solidFill>
                  <a:srgbClr val="383838"/>
                </a:solidFill>
                <a:latin typeface="Source Sans Pro"/>
              </a:rPr>
              <a:t>minmax</a:t>
            </a:r>
            <a:r>
              <a:rPr lang="en-US" altLang="ko-KR" dirty="0">
                <a:solidFill>
                  <a:srgbClr val="383838"/>
                </a:solidFill>
                <a:latin typeface="Source Sans Pro"/>
              </a:rPr>
              <a:t> game</a:t>
            </a:r>
            <a:r>
              <a:rPr lang="ko-KR" altLang="en-US" dirty="0">
                <a:solidFill>
                  <a:srgbClr val="383838"/>
                </a:solidFill>
                <a:latin typeface="Source Sans Pro"/>
              </a:rPr>
              <a:t>의 </a:t>
            </a:r>
            <a:r>
              <a:rPr lang="ko-KR" altLang="en-US" dirty="0" smtClean="0">
                <a:solidFill>
                  <a:srgbClr val="383838"/>
                </a:solidFill>
                <a:latin typeface="Source Sans Pro"/>
              </a:rPr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1" y="1935302"/>
            <a:ext cx="10351250" cy="3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2"/>
    </mc:Choice>
    <mc:Fallback xmlns="">
      <p:transition spd="slow" advTm="993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00175"/>
            <a:ext cx="11525250" cy="4057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GAN (Generative Adversarial Network)</a:t>
            </a:r>
            <a:endParaRPr lang="en-US" altLang="ko-KR" sz="22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74073" y="6018414"/>
            <a:ext cx="474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Logo(1)=0, logo(10)=1, logo(0)=</a:t>
            </a:r>
            <a:r>
              <a:rPr lang="en-US" altLang="ko-KR" dirty="0"/>
              <a:t>-</a:t>
            </a:r>
            <a:r>
              <a:rPr lang="en-US" altLang="ko-KR" dirty="0" smtClean="0"/>
              <a:t>infinity(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03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Discriminator</a:t>
            </a:r>
            <a:r>
              <a:rPr lang="ko-KR" altLang="en-US" sz="2200" b="1" dirty="0" smtClean="0"/>
              <a:t>입장</a:t>
            </a:r>
            <a:endParaRPr lang="en-US" altLang="ko-KR" sz="2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1173739"/>
            <a:ext cx="10842048" cy="2552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0243" y="5438894"/>
            <a:ext cx="5822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V(D, G)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GAN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Loss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 Objective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함수</a:t>
            </a:r>
            <a:endParaRPr lang="en-US" altLang="ko-KR" dirty="0" smtClean="0">
              <a:solidFill>
                <a:srgbClr val="000000"/>
              </a:solidFill>
              <a:latin typeface="se-nanumgothic"/>
            </a:endParaRPr>
          </a:p>
          <a:p>
            <a:r>
              <a:rPr lang="en-US" altLang="ko-KR" dirty="0"/>
              <a:t>D</a:t>
            </a:r>
            <a:r>
              <a:rPr lang="ko-KR" altLang="en-US" dirty="0"/>
              <a:t>의 목적은 </a:t>
            </a:r>
            <a:r>
              <a:rPr lang="en-US" altLang="ko-KR" dirty="0"/>
              <a:t>V(D, G) </a:t>
            </a:r>
            <a:r>
              <a:rPr lang="ko-KR" altLang="en-US" dirty="0"/>
              <a:t>가 최대가 되도록 하는 것을 의미한다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logD</a:t>
            </a:r>
            <a:r>
              <a:rPr lang="en-US" altLang="ko-KR" dirty="0"/>
              <a:t>(x) </a:t>
            </a:r>
            <a:r>
              <a:rPr lang="ko-KR" altLang="en-US" dirty="0"/>
              <a:t>가 최대가 되도록 하는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10" y="4079495"/>
            <a:ext cx="8565053" cy="10519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3782" y="4530436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판별자의</a:t>
            </a:r>
            <a:r>
              <a:rPr lang="ko-KR" altLang="en-US" dirty="0" smtClean="0"/>
              <a:t> 목표</a:t>
            </a:r>
            <a:r>
              <a:rPr lang="en-US" altLang="ko-KR" dirty="0" smtClean="0"/>
              <a:t>=&gt;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7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Generator</a:t>
            </a:r>
            <a:r>
              <a:rPr lang="ko-KR" altLang="en-US" sz="2200" b="1" dirty="0" smtClean="0"/>
              <a:t>입장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8" y="1218565"/>
            <a:ext cx="10261023" cy="1873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578" y="3640975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=&gt;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73" y="3561959"/>
            <a:ext cx="8773910" cy="9826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2494" y="4630295"/>
            <a:ext cx="11233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​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log(1-1)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으로 인해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log 0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이 된다면 해당 값은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-infinity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를 향하게 된다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. </a:t>
            </a: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​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이는 </a:t>
            </a:r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보다도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매우 작은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무한대의 음수로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결국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G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의 목표는 </a:t>
            </a:r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보다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매우 작은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음의 무한대를 향하는 것이 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목적</a:t>
            </a: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  <a:latin typeface="se-nanumgothic"/>
              </a:rPr>
              <a:t>​</a:t>
            </a:r>
            <a:r>
              <a:rPr lang="ko-KR" altLang="en-US" dirty="0" smtClean="0">
                <a:solidFill>
                  <a:srgbClr val="000000"/>
                </a:solidFill>
                <a:latin typeface="se-nanumgothic"/>
              </a:rPr>
              <a:t>따라서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G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가 원하는 최적의 상황은 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매우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작은 음의 무한대가 되는 방향이 되는 것이다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.</a:t>
            </a:r>
            <a:endParaRPr lang="ko-KR" altLang="en-US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9934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/>
              <a:t>주요 </a:t>
            </a:r>
            <a:r>
              <a:rPr lang="en-US" altLang="ko-KR" sz="2200" b="1" dirty="0" smtClean="0"/>
              <a:t>GAN</a:t>
            </a:r>
            <a:r>
              <a:rPr lang="ko-KR" altLang="en-US" sz="2200" b="1" dirty="0" smtClean="0"/>
              <a:t>의 종류</a:t>
            </a:r>
            <a:endParaRPr lang="en-US" altLang="ko-KR" sz="22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4" y="938315"/>
            <a:ext cx="9110750" cy="52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9"/>
    </mc:Choice>
    <mc:Fallback xmlns="">
      <p:transition spd="slow" advTm="18609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65EBD3-98B5-4FD2-8FAF-5D4022A9F7F4}">
  <ds:schemaRefs>
    <ds:schemaRef ds:uri="http://purl.org/dc/dcmitype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377</Words>
  <Application>Microsoft Office PowerPoint</Application>
  <PresentationFormat>와이드스크린</PresentationFormat>
  <Paragraphs>55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inherit</vt:lpstr>
      <vt:lpstr>Jeju Gothic</vt:lpstr>
      <vt:lpstr>se-nanumgothic</vt:lpstr>
      <vt:lpstr>Source Sans Pro</vt:lpstr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2021-06-26T04:08:56Z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