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61" r:id="rId7"/>
    <p:sldId id="262" r:id="rId8"/>
    <p:sldId id="273" r:id="rId9"/>
    <p:sldId id="268" r:id="rId10"/>
    <p:sldId id="269" r:id="rId11"/>
    <p:sldId id="263" r:id="rId12"/>
    <p:sldId id="281" r:id="rId13"/>
    <p:sldId id="265" r:id="rId14"/>
    <p:sldId id="264" r:id="rId15"/>
    <p:sldId id="270" r:id="rId16"/>
    <p:sldId id="271" r:id="rId17"/>
    <p:sldId id="266" r:id="rId18"/>
    <p:sldId id="267" r:id="rId19"/>
    <p:sldId id="276" r:id="rId20"/>
    <p:sldId id="277" r:id="rId21"/>
    <p:sldId id="279" r:id="rId22"/>
    <p:sldId id="280" r:id="rId23"/>
    <p:sldId id="274" r:id="rId24"/>
    <p:sldId id="275" r:id="rId25"/>
    <p:sldId id="282" r:id="rId2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479E97-D76B-438C-962A-729BE95D1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D4FF2-0F6B-486B-9499-67C862FC9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F01F0-6D27-4F6A-9160-60E00F5BAE17}" type="datetime1">
              <a:rPr lang="ko-KR" altLang="en-US" smtClean="0"/>
              <a:t>2021-06-19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20834-8A03-4C3B-893D-CD2CCCB24A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4356C-9554-4A60-862B-0E0604272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FA7A-F5B6-4221-96BF-82B8456D5959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0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2F83-8CFB-4AA9-872E-E70897F2818B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54E8-DA86-431F-90CA-9DC1F6B3C19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0077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01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8236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0013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117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7291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664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031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92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144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098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848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955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6242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6591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786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982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849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3869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113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85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1930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12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74F4861-4FA9-48FC-9A04-25A7AF716F5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8" name="직선 연결선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1F02-812A-4DB5-A638-0A0ABDF4B6CE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86134-D4ED-42C8-954C-7EE6B48D8B9E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5DC6B-6962-464E-980E-2A3A8DE3C5AD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CF579-A0FF-4EBD-A0E7-51E99EB728F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7" name="직선 연결선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3A800-6341-4517-96DE-D71C897C624D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36ABB-C01A-414E-91E3-724C3F36AD81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69FB-A9D2-4B87-A9BE-09D02F61A3FC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9E397-AEB9-4BC9-BA4A-5EEE8A1128B0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F5765-0B77-4450-B318-44C19D559865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71B57-785E-4351-87E6-E84BF6075D47}" type="datetime1">
              <a:rPr lang="ko-KR" altLang="en-US" noProof="0" smtClean="0"/>
              <a:t>2021-06-19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569F49A-F095-4E66-8B8B-C5882D22C931}" type="datetime1">
              <a:rPr lang="ko-KR" altLang="en-US" noProof="0" smtClean="0"/>
              <a:t>2021-06-19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jow/-AI-/blob/main/%EC%8A%A4%EC%B9%BC%EB%9D%BC,%EB%B2%A1%ED%84%B0_%EB%A7%A4%ED%8A%B8%EB%A6%ADipynb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jow/-AI-/blob/main/cnn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423" y="2352501"/>
            <a:ext cx="9966960" cy="13258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6600" cap="none" dirty="0" err="1" smtClean="0"/>
              <a:t>가천대</a:t>
            </a:r>
            <a:r>
              <a:rPr lang="ko-KR" altLang="en-US" sz="6600" cap="none" dirty="0" smtClean="0"/>
              <a:t> </a:t>
            </a:r>
            <a:r>
              <a:rPr lang="ko-KR" altLang="en-US" sz="6600" cap="none" dirty="0" err="1" smtClean="0"/>
              <a:t>회화</a:t>
            </a:r>
            <a:r>
              <a:rPr lang="ko-KR" altLang="en-US" sz="6600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6600" cap="none" dirty="0" err="1" smtClean="0"/>
              <a:t>조소과</a:t>
            </a:r>
            <a:r>
              <a:rPr lang="ko-KR" altLang="en-US" sz="6600" cap="none" dirty="0" smtClean="0"/>
              <a:t> </a:t>
            </a:r>
            <a:r>
              <a:rPr lang="en-US" altLang="ko-KR" sz="6600" cap="none" dirty="0" smtClean="0"/>
              <a:t>AI </a:t>
            </a:r>
            <a:r>
              <a:rPr lang="ko-KR" altLang="en-US" sz="6600" cap="none" dirty="0" smtClean="0"/>
              <a:t>특강</a:t>
            </a:r>
            <a:endParaRPr lang="ko-KR" altLang="en-US" sz="66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842" y="4617392"/>
            <a:ext cx="8767860" cy="70453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 smtClean="0"/>
              <a:t>2021-06-19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 smtClean="0"/>
              <a:t>조형래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컨벌루션</a:t>
            </a:r>
            <a:r>
              <a:rPr lang="ko-KR" altLang="en-US" sz="2500" b="1" dirty="0" smtClean="0"/>
              <a:t> 레이어</a:t>
            </a:r>
            <a:r>
              <a:rPr lang="en-US" altLang="ko-KR" sz="2500" b="1" dirty="0" smtClean="0"/>
              <a:t>(Convolutional Layer)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36" y="2679816"/>
            <a:ext cx="10306050" cy="3543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28995" y="1318874"/>
            <a:ext cx="10925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Spoqa Han Sans"/>
              </a:rPr>
              <a:t>높이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너비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채널이 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4X4X1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인 </a:t>
            </a:r>
            <a:r>
              <a:rPr lang="ko-KR" altLang="en-US" dirty="0" err="1">
                <a:solidFill>
                  <a:srgbClr val="000000"/>
                </a:solidFill>
                <a:latin typeface="Spoqa Han Sans"/>
              </a:rPr>
              <a:t>텐서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 형태의 입력 이미지에 대해 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3X3 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크기의 필터를 적용하는 </a:t>
            </a:r>
            <a:r>
              <a:rPr lang="ko-KR" altLang="en-US" dirty="0" err="1">
                <a:solidFill>
                  <a:srgbClr val="000000"/>
                </a:solidFill>
                <a:latin typeface="Spoqa Han Sans"/>
              </a:rPr>
              <a:t>합성곱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 계층에서는 </a:t>
            </a:r>
            <a:r>
              <a:rPr lang="ko-KR" altLang="en-US" dirty="0" smtClean="0">
                <a:solidFill>
                  <a:srgbClr val="000000"/>
                </a:solidFill>
                <a:latin typeface="Spoqa Han Sans"/>
              </a:rPr>
              <a:t>이미지와 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필터에 대한 </a:t>
            </a:r>
            <a:r>
              <a:rPr lang="ko-KR" altLang="en-US" dirty="0" err="1">
                <a:solidFill>
                  <a:srgbClr val="000000"/>
                </a:solidFill>
                <a:latin typeface="Spoqa Han Sans"/>
              </a:rPr>
              <a:t>합성곱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 연산을 통해 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2X2X1 </a:t>
            </a:r>
            <a:r>
              <a:rPr lang="ko-KR" altLang="en-US" dirty="0" err="1">
                <a:solidFill>
                  <a:srgbClr val="000000"/>
                </a:solidFill>
                <a:latin typeface="Spoqa Han Sans"/>
              </a:rPr>
              <a:t>텐서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 형태의 이미지가 생성된다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7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CNN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3702" y="1133315"/>
            <a:ext cx="10856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1A1A1A"/>
                </a:solidFill>
                <a:latin typeface="Arial" panose="020B0604020202020204" pitchFamily="34" charset="0"/>
              </a:rPr>
              <a:t>행렬 형태로 필터를 처리</a:t>
            </a:r>
            <a:endParaRPr lang="en-US" altLang="ko-KR" b="0" i="0" dirty="0">
              <a:solidFill>
                <a:srgbClr val="1A1A1A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919287"/>
            <a:ext cx="7353300" cy="30194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314784" y="5763090"/>
            <a:ext cx="5665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그림출처</a:t>
            </a:r>
            <a:r>
              <a:rPr lang="en-US" altLang="ko-KR" dirty="0" smtClean="0"/>
              <a:t>; </a:t>
            </a:r>
            <a:r>
              <a:rPr lang="ko-KR" altLang="en-US" dirty="0" smtClean="0"/>
              <a:t>https</a:t>
            </a:r>
            <a:r>
              <a:rPr lang="ko-KR" altLang="en-US" dirty="0"/>
              <a:t>://m.blog.naver.com/jevida/221841296542</a:t>
            </a:r>
          </a:p>
        </p:txBody>
      </p:sp>
    </p:spTree>
    <p:extLst>
      <p:ext uri="{BB962C8B-B14F-4D97-AF65-F5344CB8AC3E}">
        <p14:creationId xmlns:p14="http://schemas.microsoft.com/office/powerpoint/2010/main" val="2771068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채널</a:t>
            </a:r>
            <a:r>
              <a:rPr lang="en-US" altLang="ko-KR" sz="2500" b="1" dirty="0" smtClean="0"/>
              <a:t>, </a:t>
            </a:r>
            <a:r>
              <a:rPr lang="ko-KR" altLang="en-US" sz="2500" b="1" dirty="0" smtClean="0"/>
              <a:t>필터</a:t>
            </a:r>
            <a:r>
              <a:rPr lang="en-US" altLang="ko-KR" sz="2500" b="1" dirty="0" smtClean="0"/>
              <a:t>, </a:t>
            </a:r>
            <a:r>
              <a:rPr lang="ko-KR" altLang="en-US" sz="2500" b="1" dirty="0" err="1" smtClean="0"/>
              <a:t>컨볼루션</a:t>
            </a:r>
            <a:r>
              <a:rPr lang="en-US" altLang="ko-KR" sz="2500" b="1" dirty="0" smtClean="0"/>
              <a:t>, </a:t>
            </a:r>
            <a:r>
              <a:rPr lang="ko-KR" altLang="en-US" sz="2500" b="1" dirty="0" err="1" smtClean="0"/>
              <a:t>피처맵</a:t>
            </a:r>
            <a:endParaRPr lang="en-US" altLang="ko-KR" sz="2500" b="1" dirty="0" smtClean="0"/>
          </a:p>
        </p:txBody>
      </p:sp>
      <p:pic>
        <p:nvPicPr>
          <p:cNvPr id="5122" name="Picture 2" descr="https://mblogthumb-phinf.pstatic.net/MjAyMDAzMDdfMTky/MDAxNTgzNTE0NTMwMDYz.ooLkC1LWUYRbABFpoL9ijf1zZTiBitrgFTmgXwm7VY0g.P4TveO5uFZifNL0EL9gWOXUWrQBtzeeTYiYGnVwTHOgg.JPEG.jevida/030620_1708_CNNConvolut6.jp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566" y="700643"/>
            <a:ext cx="5340639" cy="561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9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/>
              <a:t>패딩</a:t>
            </a:r>
            <a:r>
              <a:rPr lang="en-US" altLang="ko-KR" sz="2500" b="1" dirty="0" smtClean="0"/>
              <a:t>(Padding)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6240" y="98087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합성곱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계층을 거치면서 이미지의 크기는 점점 작아지게 되고 이미지의 가장자리에 위치한 픽셀들의 정보는 점점 사라지게 된다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이러한 문제점을 해결하기 위해 </a:t>
            </a: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이용되는 것이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패딩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(Padding)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 </a:t>
            </a:r>
            <a:endParaRPr lang="en-US" altLang="ko-KR" dirty="0" smtClean="0">
              <a:solidFill>
                <a:srgbClr val="000000"/>
              </a:solidFill>
              <a:latin typeface="Helvetica Neue"/>
            </a:endParaRPr>
          </a:p>
          <a:p>
            <a:endParaRPr lang="en-US" altLang="ko-KR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패딩은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이미지의 가장자리에 </a:t>
            </a: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특정 값으로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설정된 픽셀들을 추가함으로써 입력 이미지와 출력이미지의 크기를 같거나 비슷하게 만드는 역할을 수행한다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 </a:t>
            </a:r>
            <a:endParaRPr lang="en-US" altLang="ko-KR" dirty="0" smtClean="0">
              <a:solidFill>
                <a:srgbClr val="000000"/>
              </a:solidFill>
              <a:latin typeface="Helvetica Neue"/>
            </a:endParaRPr>
          </a:p>
          <a:p>
            <a:endParaRPr lang="en-US" altLang="ko-KR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2290" name="Picture 2" descr="https://mblogthumb-phinf.pstatic.net/MjAyMDAzMDdfMjgx/MDAxNTgzNTE0NTMxMjEx.CNCLK2exnY6RNd3xP_bOxabr0zJ-8LLYOPGsUnQzsMkg.Ay9xp9wayyl3OFbn93FnPTzSLQaJHqSTrUowxsrpxFUg.PNG.jevida/030620_1708_CNNConvolut7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53" y="3697460"/>
            <a:ext cx="5696672" cy="231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48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 smtClean="0"/>
              <a:t>ReLU</a:t>
            </a:r>
            <a:endParaRPr lang="en-US" altLang="ko-KR" sz="25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15" y="1668518"/>
            <a:ext cx="4010025" cy="13430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7928" y="1035966"/>
            <a:ext cx="951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Spoqa Han Sans"/>
              </a:rPr>
              <a:t>입력이 </a:t>
            </a:r>
            <a:r>
              <a:rPr lang="ko-KR" altLang="en-US" dirty="0">
                <a:latin typeface="Spoqa Han Sans"/>
              </a:rPr>
              <a:t>음수이면 </a:t>
            </a:r>
            <a:r>
              <a:rPr lang="en-US" altLang="ko-KR" dirty="0">
                <a:latin typeface="Spoqa Han Sans"/>
              </a:rPr>
              <a:t>0</a:t>
            </a:r>
            <a:r>
              <a:rPr lang="ko-KR" altLang="en-US" dirty="0">
                <a:latin typeface="Spoqa Han Sans"/>
              </a:rPr>
              <a:t>을 출력하고</a:t>
            </a:r>
            <a:r>
              <a:rPr lang="en-US" altLang="ko-KR" dirty="0">
                <a:latin typeface="Spoqa Han Sans"/>
              </a:rPr>
              <a:t>, </a:t>
            </a:r>
            <a:r>
              <a:rPr lang="ko-KR" altLang="en-US" dirty="0">
                <a:latin typeface="Spoqa Han Sans"/>
              </a:rPr>
              <a:t>양수이면 </a:t>
            </a:r>
            <a:r>
              <a:rPr lang="ko-KR" altLang="en-US" dirty="0" smtClean="0">
                <a:latin typeface="Spoqa Han Sans"/>
              </a:rPr>
              <a:t>입력 값 </a:t>
            </a:r>
            <a:r>
              <a:rPr lang="ko-KR" altLang="en-US" dirty="0">
                <a:latin typeface="Spoqa Han Sans"/>
              </a:rPr>
              <a:t>그대로 출력하는 </a:t>
            </a:r>
            <a:r>
              <a:rPr lang="ko-KR" altLang="en-US" dirty="0" smtClean="0">
                <a:latin typeface="Spoqa Han Sans"/>
              </a:rPr>
              <a:t>함수</a:t>
            </a:r>
            <a:endParaRPr lang="ko-KR" altLang="en-US" dirty="0"/>
          </a:p>
        </p:txBody>
      </p:sp>
      <p:pic>
        <p:nvPicPr>
          <p:cNvPr id="9218" name="Picture 2" descr="https://blog.kakaocdn.net/dn/beqcvl/btqyghoQDJt/eZxiWJnK4Ohm1EXTjN2kI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51" y="2201860"/>
            <a:ext cx="573405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536" y="3723063"/>
            <a:ext cx="2609850" cy="1257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7308" y="5835194"/>
            <a:ext cx="10875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Activation</a:t>
            </a:r>
            <a:r>
              <a:rPr lang="ko-KR" altLang="en-US" dirty="0"/>
              <a:t> </a:t>
            </a:r>
            <a:r>
              <a:rPr lang="ko-KR" altLang="en-US" dirty="0" err="1" smtClean="0"/>
              <a:t>Function</a:t>
            </a:r>
            <a:r>
              <a:rPr lang="en-US" altLang="ko-KR" dirty="0" smtClean="0"/>
              <a:t>; </a:t>
            </a:r>
            <a:endParaRPr lang="ko-KR" altLang="en-US" dirty="0"/>
          </a:p>
          <a:p>
            <a:r>
              <a:rPr lang="ko-KR" altLang="en-US" dirty="0"/>
              <a:t>입력 신호의 총합을 </a:t>
            </a:r>
            <a:r>
              <a:rPr lang="ko-KR" altLang="en-US" dirty="0" smtClean="0"/>
              <a:t>출력 신호로 </a:t>
            </a:r>
            <a:r>
              <a:rPr lang="ko-KR" altLang="en-US" dirty="0"/>
              <a:t>변환하는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6417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풀링</a:t>
            </a:r>
            <a:r>
              <a:rPr lang="en-US" altLang="ko-KR" sz="2500" b="1" dirty="0" smtClean="0"/>
              <a:t>(Pooling)</a:t>
            </a:r>
          </a:p>
        </p:txBody>
      </p:sp>
      <p:pic>
        <p:nvPicPr>
          <p:cNvPr id="8194" name="Picture 2" descr="https://mblogthumb-phinf.pstatic.net/MjAyMDAzMDdfMjEg/MDAxNTgzNTE0NTMyNzIz.BTmTzsL_JE42v8t1PyY17AnaXlnhsz7-vj-XQBF2J5wg.doncFiqu1AAqLxxVM9BtFQCmBIAPWjp8ut3GBcYKrTMg.PNG.jevida/030620_1708_CNNConvolut8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49" y="3442161"/>
            <a:ext cx="7350238" cy="285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23701" y="1133315"/>
            <a:ext cx="111639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Pooling </a:t>
            </a:r>
            <a:r>
              <a:rPr lang="en-US" altLang="ko-KR" dirty="0"/>
              <a:t>Layer</a:t>
            </a:r>
            <a:r>
              <a:rPr lang="ko-KR" altLang="en-US" dirty="0"/>
              <a:t>는 이미지의 국소적인 부분들을 하나의 대표적인 스칼라 값으로 변환함으로써 이미지 </a:t>
            </a:r>
            <a:r>
              <a:rPr lang="ko-KR" altLang="en-US" dirty="0" smtClean="0"/>
              <a:t>크기를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줄이는 기능을 수행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1A1A1A"/>
                </a:solidFill>
                <a:latin typeface="Arial" panose="020B0604020202020204" pitchFamily="34" charset="0"/>
              </a:rPr>
              <a:t> Pooling = sub sampling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레이어</a:t>
            </a:r>
            <a:endParaRPr lang="en-US" altLang="ko-KR" dirty="0" smtClean="0">
              <a:solidFill>
                <a:srgbClr val="1A1A1A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 smtClean="0">
                <a:solidFill>
                  <a:srgbClr val="1A1A1A"/>
                </a:solidFill>
                <a:latin typeface="Arial" panose="020B0604020202020204" pitchFamily="34" charset="0"/>
              </a:rPr>
              <a:t>컨볼루션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1A1A1A"/>
                </a:solidFill>
                <a:latin typeface="Arial" panose="020B0604020202020204" pitchFamily="34" charset="0"/>
              </a:rPr>
              <a:t>레이어의 출력 데이터를 받아서 출력 데이터</a:t>
            </a:r>
            <a:r>
              <a:rPr lang="en-US" altLang="ko-KR" dirty="0">
                <a:solidFill>
                  <a:srgbClr val="1A1A1A"/>
                </a:solidFill>
                <a:latin typeface="Arial" panose="020B0604020202020204" pitchFamily="34" charset="0"/>
              </a:rPr>
              <a:t>(Activation Map)</a:t>
            </a:r>
            <a:r>
              <a:rPr lang="ko-KR" altLang="en-US" dirty="0">
                <a:solidFill>
                  <a:srgbClr val="1A1A1A"/>
                </a:solidFill>
                <a:latin typeface="Arial" panose="020B0604020202020204" pitchFamily="34" charset="0"/>
              </a:rPr>
              <a:t>의 크기를 줄이거나 특정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데이터를</a:t>
            </a:r>
            <a:endParaRPr lang="en-US" altLang="ko-KR" dirty="0" smtClean="0">
              <a:solidFill>
                <a:srgbClr val="1A1A1A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1A1A1A"/>
                </a:solidFill>
                <a:latin typeface="Arial" panose="020B0604020202020204" pitchFamily="34" charset="0"/>
              </a:rPr>
              <a:t>강조하는 용도로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사용</a:t>
            </a:r>
            <a:endParaRPr lang="en-US" altLang="ko-KR" dirty="0" smtClean="0">
              <a:solidFill>
                <a:srgbClr val="1A1A1A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1A1A1A"/>
                </a:solidFill>
                <a:latin typeface="Arial" panose="020B0604020202020204" pitchFamily="34" charset="0"/>
              </a:rPr>
              <a:t>Max </a:t>
            </a:r>
            <a:r>
              <a:rPr lang="en-US" altLang="ko-KR" dirty="0">
                <a:solidFill>
                  <a:srgbClr val="1A1A1A"/>
                </a:solidFill>
                <a:latin typeface="Arial" panose="020B0604020202020204" pitchFamily="34" charset="0"/>
              </a:rPr>
              <a:t>Pooling, Min Pooling, Average </a:t>
            </a:r>
            <a:r>
              <a:rPr lang="en-US" altLang="ko-KR" dirty="0" smtClean="0">
                <a:solidFill>
                  <a:srgbClr val="1A1A1A"/>
                </a:solidFill>
                <a:latin typeface="Arial" panose="020B0604020202020204" pitchFamily="34" charset="0"/>
              </a:rPr>
              <a:t>Pooling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특징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Pooling </a:t>
            </a:r>
            <a:r>
              <a:rPr lang="ko-KR" altLang="en-US" dirty="0">
                <a:solidFill>
                  <a:srgbClr val="FF0000"/>
                </a:solidFill>
              </a:rPr>
              <a:t>레이어를 통과하면 행렬의 크기 </a:t>
            </a:r>
            <a:r>
              <a:rPr lang="ko-KR" altLang="en-US" dirty="0" smtClean="0">
                <a:solidFill>
                  <a:srgbClr val="FF0000"/>
                </a:solidFill>
              </a:rPr>
              <a:t>감소</a:t>
            </a:r>
            <a:r>
              <a:rPr lang="en-US" altLang="ko-KR" dirty="0" smtClean="0">
                <a:solidFill>
                  <a:srgbClr val="FF0000"/>
                </a:solidFill>
              </a:rPr>
              <a:t>, Pooling </a:t>
            </a:r>
            <a:r>
              <a:rPr lang="ko-KR" altLang="en-US" dirty="0">
                <a:solidFill>
                  <a:srgbClr val="FF0000"/>
                </a:solidFill>
              </a:rPr>
              <a:t>레이어를 통해서 채널 수 변경 없음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4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텐서</a:t>
            </a:r>
            <a:endParaRPr lang="en-US" altLang="ko-KR" sz="25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3701" y="1133315"/>
            <a:ext cx="11163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데이터의 배열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/>
              <a:t>텐서의</a:t>
            </a:r>
            <a:r>
              <a:rPr lang="ko-KR" altLang="en-US" dirty="0"/>
              <a:t> </a:t>
            </a:r>
            <a:r>
              <a:rPr lang="en-US" altLang="ko-KR" dirty="0"/>
              <a:t>Rank</a:t>
            </a:r>
            <a:r>
              <a:rPr lang="ko-KR" altLang="en-US" dirty="0"/>
              <a:t>는 </a:t>
            </a:r>
            <a:r>
              <a:rPr lang="ko-KR" altLang="en-US" dirty="0" smtClean="0"/>
              <a:t>몇 </a:t>
            </a:r>
            <a:r>
              <a:rPr lang="ko-KR" altLang="en-US" dirty="0"/>
              <a:t>차원 배열인가를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스칼라는 </a:t>
            </a:r>
            <a:r>
              <a:rPr lang="ko-KR" altLang="en-US" dirty="0"/>
              <a:t>일반적으로 존재하는 </a:t>
            </a:r>
            <a:r>
              <a:rPr lang="ko-KR" altLang="en-US" dirty="0" smtClean="0"/>
              <a:t>값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벡터는 </a:t>
            </a:r>
            <a:r>
              <a:rPr lang="ko-KR" altLang="en-US" dirty="0"/>
              <a:t>스칼라가 </a:t>
            </a:r>
            <a:r>
              <a:rPr lang="ko-KR" altLang="en-US" dirty="0" smtClean="0"/>
              <a:t>여러 개  모인 것</a:t>
            </a:r>
            <a:endParaRPr lang="en-US" altLang="ko-KR" dirty="0" smtClean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43" y="2585086"/>
            <a:ext cx="10150360" cy="289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1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텐서</a:t>
            </a:r>
            <a:endParaRPr lang="en-US" altLang="ko-KR" sz="25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571" y="748376"/>
            <a:ext cx="7109200" cy="53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텐서</a:t>
            </a:r>
            <a:r>
              <a:rPr lang="ko-KR" altLang="en-US" sz="2500" b="1" dirty="0" smtClean="0"/>
              <a:t> 예시</a:t>
            </a:r>
            <a:endParaRPr lang="en-US" altLang="ko-KR" sz="25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9" y="970771"/>
            <a:ext cx="8452225" cy="2001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29491" y="32554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단어의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vector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를 기반으로 문장을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matrix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로 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표현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=&gt;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0451" y="5328458"/>
            <a:ext cx="469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말뭉치</a:t>
            </a:r>
            <a:r>
              <a:rPr lang="en-US" altLang="ko-KR" dirty="0" smtClean="0"/>
              <a:t>=&gt;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330" y="5304299"/>
            <a:ext cx="5810250" cy="7715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70369" y="5131461"/>
            <a:ext cx="4358641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- word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4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차원</a:t>
            </a:r>
            <a:endParaRPr lang="en-US" altLang="ko-KR" dirty="0" smtClean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각 문자는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개의 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단어</a:t>
            </a:r>
            <a:endParaRPr lang="en-US" altLang="ko-KR" dirty="0" smtClean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총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개의 </a:t>
            </a:r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문장 </a:t>
            </a:r>
            <a:endParaRPr lang="en-US" altLang="ko-KR" dirty="0" smtClean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Ubuntu Condensed"/>
              </a:rPr>
              <a:t>따라서 모델은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(3,2,4)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Ubuntu Condensed"/>
              </a:rPr>
              <a:t>차원 </a:t>
            </a:r>
            <a:r>
              <a:rPr lang="en-US" altLang="ko-KR" dirty="0" smtClean="0">
                <a:solidFill>
                  <a:srgbClr val="000000"/>
                </a:solidFill>
                <a:latin typeface="Ubuntu Condensed"/>
              </a:rPr>
              <a:t>Tensor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37" y="3598977"/>
            <a:ext cx="471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4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스칼라</a:t>
            </a:r>
            <a:r>
              <a:rPr lang="en-US" altLang="ko-KR" sz="2500" b="1" dirty="0"/>
              <a:t>,</a:t>
            </a:r>
            <a:r>
              <a:rPr lang="ko-KR" altLang="en-US" sz="2500" b="1" dirty="0"/>
              <a:t>벡터</a:t>
            </a:r>
            <a:r>
              <a:rPr lang="en-US" altLang="ko-KR" sz="2500" b="1" dirty="0"/>
              <a:t>.</a:t>
            </a:r>
            <a:r>
              <a:rPr lang="ko-KR" altLang="en-US" sz="2500" b="1" dirty="0" err="1"/>
              <a:t>매트릭</a:t>
            </a:r>
            <a:r>
              <a:rPr lang="en-US" altLang="ko-KR" sz="2500" b="1" dirty="0" err="1"/>
              <a:t>ipynb</a:t>
            </a:r>
            <a:endParaRPr lang="en-US" altLang="ko-KR" sz="25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048000" y="2828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https://github.com/artjow/-AI-/blob/main/%EC%8A%A4%EC%B9%BC%EB%9D%BC%2C%EB%B2%A1%ED%84%B0_%</a:t>
            </a:r>
            <a:r>
              <a:rPr lang="ko-KR" altLang="en-US" dirty="0" smtClean="0">
                <a:hlinkClick r:id="rId3"/>
              </a:rPr>
              <a:t>EB%A7%A4%ED%8A%B8%EB%A6%ADipynb.ipynb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92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12422" y="2975955"/>
            <a:ext cx="92770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 smtClean="0">
                <a:solidFill>
                  <a:srgbClr val="A6B727"/>
                </a:solidFill>
              </a:rPr>
              <a:t>CNN(Convolutional </a:t>
            </a:r>
            <a:r>
              <a:rPr lang="en-US" altLang="ko-KR" sz="4500" b="1" dirty="0">
                <a:solidFill>
                  <a:srgbClr val="A6B727"/>
                </a:solidFill>
              </a:rPr>
              <a:t>Neural </a:t>
            </a:r>
            <a:r>
              <a:rPr lang="en-US" altLang="ko-KR" sz="4500" b="1" dirty="0" smtClean="0">
                <a:solidFill>
                  <a:srgbClr val="A6B727"/>
                </a:solidFill>
              </a:rPr>
              <a:t>Network)</a:t>
            </a:r>
          </a:p>
          <a:p>
            <a:endParaRPr lang="en-US" altLang="ko-KR" sz="4500" b="1" dirty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컨볼루션</a:t>
            </a:r>
            <a:r>
              <a:rPr lang="ko-KR" altLang="en-US" sz="2500" b="1" dirty="0" smtClean="0"/>
              <a:t> </a:t>
            </a:r>
            <a:r>
              <a:rPr lang="ko-KR" altLang="en-US" sz="2500" b="1" dirty="0"/>
              <a:t>계</a:t>
            </a:r>
            <a:r>
              <a:rPr lang="ko-KR" altLang="en-US" sz="2500" b="1" dirty="0" smtClean="0"/>
              <a:t>산</a:t>
            </a:r>
            <a:endParaRPr lang="en-US" altLang="ko-KR" sz="25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81891" y="1856522"/>
            <a:ext cx="46883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o: </a:t>
            </a:r>
            <a:r>
              <a:rPr lang="ko-KR" altLang="en-US" dirty="0"/>
              <a:t>출력 이미지의 크기 </a:t>
            </a:r>
            <a:r>
              <a:rPr lang="en-US" altLang="ko-KR" dirty="0"/>
              <a:t>(</a:t>
            </a:r>
            <a:r>
              <a:rPr lang="ko-KR" altLang="en-US" dirty="0"/>
              <a:t>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I: </a:t>
            </a:r>
            <a:r>
              <a:rPr lang="ko-KR" altLang="en-US" dirty="0"/>
              <a:t>입력 이미지의 크기 </a:t>
            </a:r>
            <a:r>
              <a:rPr lang="en-US" altLang="ko-KR" dirty="0"/>
              <a:t>(</a:t>
            </a:r>
            <a:r>
              <a:rPr lang="ko-KR" altLang="en-US" dirty="0"/>
              <a:t>너비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K: </a:t>
            </a:r>
            <a:r>
              <a:rPr lang="ko-KR" altLang="en-US" dirty="0" smtClean="0"/>
              <a:t>커널</a:t>
            </a:r>
            <a:endParaRPr lang="en-US" altLang="ko-KR" dirty="0"/>
          </a:p>
          <a:p>
            <a:r>
              <a:rPr lang="en-US" altLang="ko-KR" dirty="0" smtClean="0"/>
              <a:t>S</a:t>
            </a:r>
            <a:r>
              <a:rPr lang="en-US" altLang="ko-KR" dirty="0"/>
              <a:t>: </a:t>
            </a:r>
            <a:r>
              <a:rPr lang="ko-KR" altLang="en-US" dirty="0" err="1" smtClean="0"/>
              <a:t>스트라이드</a:t>
            </a:r>
            <a:endParaRPr lang="ko-KR" altLang="en-US" dirty="0"/>
          </a:p>
          <a:p>
            <a:r>
              <a:rPr lang="en-US" altLang="ko-KR" dirty="0"/>
              <a:t>P: </a:t>
            </a:r>
            <a:r>
              <a:rPr lang="ko-KR" altLang="en-US" dirty="0"/>
              <a:t>패딩 </a:t>
            </a:r>
            <a:r>
              <a:rPr lang="ko-KR" altLang="en-US" dirty="0" smtClean="0"/>
              <a:t>크기</a:t>
            </a:r>
            <a:endParaRPr lang="en-US" altLang="ko-KR" dirty="0" smtClean="0"/>
          </a:p>
          <a:p>
            <a:r>
              <a:rPr lang="en-US" altLang="ko-KR" dirty="0"/>
              <a:t>N: </a:t>
            </a:r>
            <a:r>
              <a:rPr lang="ko-KR" altLang="en-US" dirty="0"/>
              <a:t>커널 수</a:t>
            </a:r>
          </a:p>
          <a:p>
            <a:endParaRPr lang="en-US" altLang="ko-KR" dirty="0" smtClean="0"/>
          </a:p>
          <a:p>
            <a:r>
              <a:rPr lang="ko-KR" altLang="en-US" dirty="0"/>
              <a:t>출력 이미지의 채널 수는 </a:t>
            </a:r>
            <a:r>
              <a:rPr lang="ko-KR" altLang="en-US" dirty="0" err="1"/>
              <a:t>갯수</a:t>
            </a:r>
            <a:r>
              <a:rPr lang="ko-KR" altLang="en-US" dirty="0"/>
              <a:t> </a:t>
            </a:r>
            <a:r>
              <a:rPr lang="en-US" altLang="ko-KR" dirty="0"/>
              <a:t>(N)</a:t>
            </a:r>
            <a:r>
              <a:rPr lang="ko-KR" altLang="en-US" dirty="0"/>
              <a:t>와 같음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50" y="2253701"/>
            <a:ext cx="53625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컨볼루션</a:t>
            </a:r>
            <a:r>
              <a:rPr lang="ko-KR" altLang="en-US" sz="2500" b="1" dirty="0" smtClean="0"/>
              <a:t> 계산</a:t>
            </a:r>
            <a:r>
              <a:rPr lang="en-US" altLang="ko-KR" sz="2500" b="1" dirty="0" smtClean="0"/>
              <a:t>; </a:t>
            </a:r>
            <a:r>
              <a:rPr lang="ko-KR" altLang="en-US" b="1" dirty="0" err="1"/>
              <a:t>컨볼</a:t>
            </a:r>
            <a:r>
              <a:rPr lang="ko-KR" altLang="en-US" b="1" dirty="0"/>
              <a:t> </a:t>
            </a:r>
            <a:r>
              <a:rPr lang="ko-KR" altLang="en-US" b="1" dirty="0" err="1"/>
              <a:t>루션</a:t>
            </a:r>
            <a:r>
              <a:rPr lang="ko-KR" altLang="en-US" b="1" dirty="0"/>
              <a:t> 계층의 출력 </a:t>
            </a:r>
            <a:r>
              <a:rPr lang="ko-KR" altLang="en-US" b="1" dirty="0" err="1"/>
              <a:t>텐서</a:t>
            </a:r>
            <a:r>
              <a:rPr lang="ko-KR" altLang="en-US" b="1" dirty="0"/>
              <a:t> 크기</a:t>
            </a:r>
          </a:p>
          <a:p>
            <a:endParaRPr lang="en-US" altLang="ko-KR" sz="25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612667" y="2820798"/>
            <a:ext cx="9060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 </a:t>
            </a:r>
            <a:r>
              <a:rPr lang="ko-KR" altLang="en-US" dirty="0"/>
              <a:t>이미지 크기는 </a:t>
            </a:r>
            <a:r>
              <a:rPr lang="en-US" altLang="ko-KR" dirty="0" smtClean="0"/>
              <a:t>227x</a:t>
            </a:r>
            <a:r>
              <a:rPr lang="en-US" altLang="ko-KR" dirty="0"/>
              <a:t> </a:t>
            </a:r>
            <a:r>
              <a:rPr lang="en-US" altLang="ko-KR" i="1" dirty="0"/>
              <a:t>227</a:t>
            </a:r>
            <a:r>
              <a:rPr lang="ko-KR" altLang="en-US" dirty="0"/>
              <a:t> </a:t>
            </a:r>
            <a:r>
              <a:rPr lang="en-US" altLang="ko-KR" dirty="0" smtClean="0"/>
              <a:t>x3</a:t>
            </a:r>
            <a:endParaRPr lang="en-US" altLang="ko-KR" dirty="0"/>
          </a:p>
          <a:p>
            <a:r>
              <a:rPr lang="ko-KR" altLang="en-US" dirty="0"/>
              <a:t>첫 번째 전환 레이어 </a:t>
            </a:r>
            <a:r>
              <a:rPr lang="en-US" altLang="ko-KR" dirty="0"/>
              <a:t>(Conv-1)</a:t>
            </a:r>
            <a:r>
              <a:rPr lang="ko-KR" altLang="en-US" dirty="0"/>
              <a:t>는 </a:t>
            </a:r>
            <a:r>
              <a:rPr lang="en-US" altLang="ko-KR" dirty="0"/>
              <a:t>11 </a:t>
            </a:r>
            <a:r>
              <a:rPr lang="en-US" altLang="ko-KR" dirty="0" smtClean="0"/>
              <a:t>x</a:t>
            </a:r>
            <a:r>
              <a:rPr lang="en-US" altLang="ko-KR" i="1" dirty="0" smtClean="0"/>
              <a:t>11</a:t>
            </a:r>
            <a:r>
              <a:rPr lang="ko-KR" altLang="en-US" dirty="0"/>
              <a:t> </a:t>
            </a:r>
            <a:r>
              <a:rPr lang="en-US" altLang="ko-KR" dirty="0" smtClean="0"/>
              <a:t>x3 </a:t>
            </a:r>
            <a:r>
              <a:rPr lang="ko-KR" altLang="en-US" dirty="0"/>
              <a:t>크기의 </a:t>
            </a:r>
            <a:r>
              <a:rPr lang="ko-KR" altLang="en-US" dirty="0" smtClean="0"/>
              <a:t>수 </a:t>
            </a:r>
            <a:r>
              <a:rPr lang="en-US" altLang="ko-KR" dirty="0"/>
              <a:t>96 </a:t>
            </a:r>
            <a:r>
              <a:rPr lang="ko-KR" altLang="en-US" dirty="0"/>
              <a:t>개</a:t>
            </a:r>
            <a:r>
              <a:rPr lang="en-US" altLang="ko-KR" dirty="0"/>
              <a:t>, stride = 4, padding = 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" y="1064983"/>
            <a:ext cx="4045110" cy="11711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949" y="3784630"/>
            <a:ext cx="5819775" cy="11053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01091" y="4890392"/>
            <a:ext cx="9005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343A40"/>
                </a:solidFill>
                <a:latin typeface="Helvetica Neue"/>
              </a:rPr>
              <a:t>Conv-1</a:t>
            </a:r>
            <a:r>
              <a:rPr lang="ko-KR" altLang="en-US" dirty="0">
                <a:solidFill>
                  <a:srgbClr val="343A40"/>
                </a:solidFill>
                <a:latin typeface="Helvetica Neue"/>
              </a:rPr>
              <a:t>의 출력 </a:t>
            </a:r>
            <a:r>
              <a:rPr lang="ko-KR" altLang="en-US" dirty="0" err="1">
                <a:solidFill>
                  <a:srgbClr val="343A40"/>
                </a:solidFill>
                <a:latin typeface="Helvetica Neue"/>
              </a:rPr>
              <a:t>출력</a:t>
            </a:r>
            <a:r>
              <a:rPr lang="ko-KR" altLang="en-US" dirty="0">
                <a:solidFill>
                  <a:srgbClr val="343A40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rgbClr val="343A40"/>
                </a:solidFill>
                <a:latin typeface="Helvetica Neue"/>
              </a:rPr>
              <a:t>텐서</a:t>
            </a:r>
            <a:r>
              <a:rPr lang="ko-KR" altLang="en-US" dirty="0">
                <a:solidFill>
                  <a:srgbClr val="343A40"/>
                </a:solidFill>
                <a:latin typeface="Helvetica Neue"/>
              </a:rPr>
              <a:t> 크기는 </a:t>
            </a:r>
            <a:r>
              <a:rPr lang="en-US" altLang="ko-KR" dirty="0" smtClean="0">
                <a:solidFill>
                  <a:srgbClr val="343A40"/>
                </a:solidFill>
                <a:latin typeface="Helvetica Neue"/>
              </a:rPr>
              <a:t>55×55×96</a:t>
            </a:r>
            <a:endParaRPr lang="en-US" altLang="ko-KR" dirty="0">
              <a:solidFill>
                <a:srgbClr val="343A40"/>
              </a:solidFill>
              <a:latin typeface="Helvetica Neue"/>
            </a:endParaRPr>
          </a:p>
          <a:p>
            <a:r>
              <a:rPr lang="en-US" altLang="ko-KR" dirty="0" smtClean="0">
                <a:solidFill>
                  <a:srgbClr val="343A40"/>
                </a:solidFill>
                <a:latin typeface="Helvetica Neue"/>
              </a:rPr>
              <a:t>3 </a:t>
            </a:r>
            <a:r>
              <a:rPr lang="ko-KR" altLang="en-US" dirty="0">
                <a:solidFill>
                  <a:srgbClr val="343A40"/>
                </a:solidFill>
                <a:latin typeface="Helvetica Neue"/>
              </a:rPr>
              <a:t>채널 </a:t>
            </a:r>
            <a:r>
              <a:rPr lang="en-US" altLang="ko-KR" dirty="0">
                <a:solidFill>
                  <a:srgbClr val="343A40"/>
                </a:solidFill>
                <a:latin typeface="Helvetica Neue"/>
              </a:rPr>
              <a:t>(RGB) </a:t>
            </a:r>
            <a:r>
              <a:rPr lang="ko-KR" altLang="en-US" dirty="0">
                <a:solidFill>
                  <a:srgbClr val="343A40"/>
                </a:solidFill>
                <a:latin typeface="Helvetica Neue"/>
              </a:rPr>
              <a:t>이미지에 대해 </a:t>
            </a:r>
            <a:r>
              <a:rPr lang="en-US" altLang="ko-KR" dirty="0">
                <a:solidFill>
                  <a:srgbClr val="343A40"/>
                </a:solidFill>
                <a:latin typeface="Helvetica Neue"/>
              </a:rPr>
              <a:t>3 </a:t>
            </a:r>
            <a:r>
              <a:rPr lang="ko-KR" altLang="en-US" dirty="0">
                <a:solidFill>
                  <a:srgbClr val="343A40"/>
                </a:solidFill>
                <a:latin typeface="Helvetica Neue"/>
              </a:rPr>
              <a:t>배가 곱 해져 총 </a:t>
            </a:r>
            <a:r>
              <a:rPr lang="en-US" altLang="ko-KR" dirty="0" smtClean="0">
                <a:solidFill>
                  <a:srgbClr val="343A40"/>
                </a:solidFill>
                <a:latin typeface="Helvetica Neue"/>
              </a:rPr>
              <a:t>55×55×96×3</a:t>
            </a:r>
            <a:r>
              <a:rPr lang="ko-KR" altLang="en-US" dirty="0" smtClean="0">
                <a:solidFill>
                  <a:srgbClr val="343A40"/>
                </a:solidFill>
                <a:latin typeface="Helvetica Neue"/>
              </a:rPr>
              <a:t>이 </a:t>
            </a:r>
            <a:r>
              <a:rPr lang="ko-KR" altLang="en-US" dirty="0">
                <a:solidFill>
                  <a:srgbClr val="343A40"/>
                </a:solidFill>
                <a:latin typeface="Helvetica Neue"/>
              </a:rPr>
              <a:t>됨</a:t>
            </a:r>
            <a:r>
              <a:rPr lang="en-US" altLang="ko-KR" dirty="0" smtClean="0">
                <a:solidFill>
                  <a:srgbClr val="343A40"/>
                </a:solidFill>
                <a:latin typeface="Helvetica Neue"/>
              </a:rPr>
              <a:t>.</a:t>
            </a:r>
          </a:p>
          <a:p>
            <a:r>
              <a:rPr lang="ko-KR" altLang="en-US" b="0" i="0" dirty="0" smtClean="0">
                <a:solidFill>
                  <a:srgbClr val="343A40"/>
                </a:solidFill>
                <a:effectLst/>
                <a:latin typeface="Helvetica Neue"/>
              </a:rPr>
              <a:t>따라서 출력 </a:t>
            </a:r>
            <a:r>
              <a:rPr lang="ko-KR" altLang="en-US" b="0" i="0" dirty="0" err="1" smtClean="0">
                <a:solidFill>
                  <a:srgbClr val="343A40"/>
                </a:solidFill>
                <a:effectLst/>
                <a:latin typeface="Helvetica Neue"/>
              </a:rPr>
              <a:t>텐서는</a:t>
            </a:r>
            <a:r>
              <a:rPr lang="ko-KR" altLang="en-US" b="0" i="0" dirty="0" smtClean="0">
                <a:solidFill>
                  <a:srgbClr val="343A40"/>
                </a:solidFill>
                <a:effectLst/>
                <a:latin typeface="Helvetica Neue"/>
              </a:rPr>
              <a:t> </a:t>
            </a:r>
            <a:r>
              <a:rPr lang="en-US" altLang="ko-KR" b="0" i="0" dirty="0" smtClean="0">
                <a:solidFill>
                  <a:srgbClr val="343A40"/>
                </a:solidFill>
                <a:effectLst/>
                <a:latin typeface="Helvetica Neue"/>
              </a:rPr>
              <a:t>871,200</a:t>
            </a:r>
            <a:endParaRPr lang="en-US" altLang="ko-KR" b="0" i="0" dirty="0">
              <a:solidFill>
                <a:srgbClr val="343A4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8726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CNN </a:t>
            </a:r>
            <a:r>
              <a:rPr lang="ko-KR" altLang="en-US" sz="2500" b="1" dirty="0" err="1" smtClean="0"/>
              <a:t>네트웍망</a:t>
            </a:r>
            <a:r>
              <a:rPr lang="ko-KR" altLang="en-US" sz="2500" b="1" dirty="0" smtClean="0"/>
              <a:t> 실습</a:t>
            </a:r>
            <a:endParaRPr lang="en-US" altLang="ko-KR" sz="2500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545462" y="3244334"/>
            <a:ext cx="5101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https://github.com/artjow/-AI-/</a:t>
            </a:r>
            <a:r>
              <a:rPr lang="ko-KR" altLang="en-US" dirty="0" smtClean="0">
                <a:hlinkClick r:id="rId3"/>
              </a:rPr>
              <a:t>blob/main/cnn.ipynb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31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CNN</a:t>
            </a:r>
          </a:p>
        </p:txBody>
      </p:sp>
      <p:pic>
        <p:nvPicPr>
          <p:cNvPr id="1026" name="Picture 2" descr="https://t1.daumcdn.net/cfile/tistory/277CEA48573525252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8" y="1795549"/>
            <a:ext cx="9967991" cy="292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07210" y="5779715"/>
            <a:ext cx="440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그림출처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://address83.tistory.com/164</a:t>
            </a:r>
          </a:p>
        </p:txBody>
      </p:sp>
    </p:spTree>
    <p:extLst>
      <p:ext uri="{BB962C8B-B14F-4D97-AF65-F5344CB8AC3E}">
        <p14:creationId xmlns:p14="http://schemas.microsoft.com/office/powerpoint/2010/main" val="370566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CNN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163782"/>
            <a:ext cx="1030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계층</a:t>
            </a:r>
            <a:r>
              <a:rPr lang="en-US" altLang="ko-KR" dirty="0"/>
              <a:t>, </a:t>
            </a:r>
            <a:r>
              <a:rPr lang="ko-KR" altLang="en-US" dirty="0" smtClean="0"/>
              <a:t>은닉 계층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계층으로 구성</a:t>
            </a:r>
            <a:endParaRPr lang="ko-KR" altLang="en-US" dirty="0"/>
          </a:p>
        </p:txBody>
      </p:sp>
      <p:pic>
        <p:nvPicPr>
          <p:cNvPr id="2050" name="Picture 2" descr="wsm-reboot-cnn-super-disc-neural-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94" y="1943792"/>
            <a:ext cx="8660488" cy="393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19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CNN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18" y="2242793"/>
            <a:ext cx="10712854" cy="239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5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CNN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5621" y="1390735"/>
            <a:ext cx="10609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CNN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은 입력 데이터에 대해서 필터를 통해 이미지의 특징을 추출하고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(Convolution Layer) 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특징을 강화하고 이미지의 크기를 축소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(Pooling Layer)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한다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 과정을 반복하여 처리된 결과를 출력한다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endParaRPr lang="ko-KR" altLang="en-US" dirty="0"/>
          </a:p>
        </p:txBody>
      </p:sp>
      <p:pic>
        <p:nvPicPr>
          <p:cNvPr id="7170" name="Picture 2" descr="https://mblogthumb-phinf.pstatic.net/MjAyMDAzMDdfMjYx/MDAxNTgzNTE0NTM3NDEx.jdNFMTEvr4DFyiJ_lQedQamFvlUVNcKxf1MftOdGfTAg.JOHg6ztnNKH6izB06nEou8eSKd2gVyPCgwRBgmVlKUkg.PNG.jevida/030620_1708_CNNConvolut11.png?type=w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58" y="2643130"/>
            <a:ext cx="9013889" cy="231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03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Affine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4305" y="1091476"/>
            <a:ext cx="10958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2D </a:t>
            </a:r>
            <a:r>
              <a:rPr lang="ko-KR" altLang="en-US" dirty="0">
                <a:solidFill>
                  <a:srgbClr val="333333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평면에서의 </a:t>
            </a:r>
            <a:r>
              <a:rPr lang="en-US" altLang="ko-KR" dirty="0">
                <a:solidFill>
                  <a:srgbClr val="333333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affine </a:t>
            </a:r>
            <a:r>
              <a:rPr lang="ko-KR" altLang="en-US" dirty="0" smtClean="0">
                <a:solidFill>
                  <a:srgbClr val="333333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변환</a:t>
            </a:r>
            <a:r>
              <a:rPr lang="en-US" altLang="ko-KR" dirty="0" smtClean="0">
                <a:solidFill>
                  <a:srgbClr val="333333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FF00DD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임의의 </a:t>
            </a:r>
            <a:r>
              <a:rPr lang="ko-KR" altLang="en-US" dirty="0">
                <a:solidFill>
                  <a:srgbClr val="FF00DD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삼각형을 임의의 삼각형으로 </a:t>
            </a:r>
            <a:r>
              <a:rPr lang="ko-KR" altLang="en-US" dirty="0" err="1">
                <a:solidFill>
                  <a:srgbClr val="FF00DD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매핑시킬</a:t>
            </a:r>
            <a:r>
              <a:rPr lang="ko-KR" altLang="en-US" dirty="0">
                <a:solidFill>
                  <a:srgbClr val="FF00DD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 수 있는 </a:t>
            </a:r>
            <a:r>
              <a:rPr lang="ko-KR" altLang="en-US" dirty="0" smtClean="0">
                <a:solidFill>
                  <a:srgbClr val="FF00DD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변환</a:t>
            </a:r>
            <a:r>
              <a:rPr lang="en-US" altLang="ko-KR" dirty="0" smtClean="0">
                <a:solidFill>
                  <a:srgbClr val="FF00DD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(</a:t>
            </a:r>
            <a:r>
              <a:rPr lang="ko-KR" altLang="en-US" dirty="0" err="1" smtClean="0">
                <a:solidFill>
                  <a:srgbClr val="FF00DD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평행성을</a:t>
            </a:r>
            <a:r>
              <a:rPr lang="ko-KR" altLang="en-US" dirty="0" smtClean="0">
                <a:solidFill>
                  <a:srgbClr val="FF00DD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 보존</a:t>
            </a:r>
            <a:r>
              <a:rPr lang="en-US" altLang="ko-KR" dirty="0" smtClean="0">
                <a:solidFill>
                  <a:srgbClr val="FF00DD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1595437"/>
            <a:ext cx="10429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3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/>
              <a:t>CNN</a:t>
            </a:r>
          </a:p>
        </p:txBody>
      </p:sp>
      <p:pic>
        <p:nvPicPr>
          <p:cNvPr id="3074" name="Picture 2" descr="여러 컨벌루션 계층이 있는 신경망의 예. 각 훈련 영상에 서로 다른 해상도의 필터가 적용되고, 컨벌루션된 각 영상은 다음 계층의 입력으로 사용됩니다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79" y="3100964"/>
            <a:ext cx="9525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23702" y="1133315"/>
            <a:ext cx="10856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err="1" smtClean="0">
                <a:solidFill>
                  <a:srgbClr val="1A1A1A"/>
                </a:solidFill>
                <a:latin typeface="Arial" panose="020B0604020202020204" pitchFamily="34" charset="0"/>
              </a:rPr>
              <a:t>컨벌루션</a:t>
            </a:r>
            <a:r>
              <a:rPr lang="ko-KR" altLang="en-US" b="1" dirty="0" smtClean="0">
                <a:solidFill>
                  <a:srgbClr val="1A1A1A"/>
                </a:solidFill>
                <a:latin typeface="Arial" panose="020B0604020202020204" pitchFamily="34" charset="0"/>
              </a:rPr>
              <a:t> 계층</a:t>
            </a:r>
            <a:r>
              <a:rPr lang="en-US" altLang="ko-KR" dirty="0" smtClean="0">
                <a:solidFill>
                  <a:srgbClr val="1A1A1A"/>
                </a:solidFill>
                <a:latin typeface="Arial" panose="020B0604020202020204" pitchFamily="34" charset="0"/>
              </a:rPr>
              <a:t>;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입력 </a:t>
            </a:r>
            <a:r>
              <a:rPr lang="ko-KR" altLang="en-US" dirty="0">
                <a:solidFill>
                  <a:srgbClr val="1A1A1A"/>
                </a:solidFill>
                <a:latin typeface="Arial" panose="020B0604020202020204" pitchFamily="34" charset="0"/>
              </a:rPr>
              <a:t>영상을 </a:t>
            </a:r>
            <a:r>
              <a:rPr lang="ko-KR" altLang="en-US" dirty="0" err="1" smtClean="0">
                <a:solidFill>
                  <a:srgbClr val="1A1A1A"/>
                </a:solidFill>
                <a:latin typeface="Arial" panose="020B0604020202020204" pitchFamily="34" charset="0"/>
              </a:rPr>
              <a:t>컨벌루션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1A1A1A"/>
                </a:solidFill>
                <a:latin typeface="Arial" panose="020B0604020202020204" pitchFamily="34" charset="0"/>
              </a:rPr>
              <a:t>필터에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통과시킨다</a:t>
            </a:r>
            <a:r>
              <a:rPr lang="en-US" altLang="ko-KR" dirty="0" smtClean="0">
                <a:solidFill>
                  <a:srgbClr val="1A1A1A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각 </a:t>
            </a:r>
            <a:r>
              <a:rPr lang="ko-KR" altLang="en-US" dirty="0">
                <a:solidFill>
                  <a:srgbClr val="1A1A1A"/>
                </a:solidFill>
                <a:latin typeface="Arial" panose="020B0604020202020204" pitchFamily="34" charset="0"/>
              </a:rPr>
              <a:t>필터는 영상에서 특정 특징을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활성화한다</a:t>
            </a:r>
            <a:r>
              <a:rPr lang="en-US" altLang="ko-KR" dirty="0" smtClean="0">
                <a:solidFill>
                  <a:srgbClr val="1A1A1A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A1A1A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err="1" smtClean="0">
                <a:solidFill>
                  <a:srgbClr val="1A1A1A"/>
                </a:solidFill>
                <a:latin typeface="Arial" panose="020B0604020202020204" pitchFamily="34" charset="0"/>
              </a:rPr>
              <a:t>ReLU</a:t>
            </a:r>
            <a:r>
              <a:rPr lang="en-US" altLang="ko-KR" b="1" dirty="0" smtClean="0">
                <a:solidFill>
                  <a:srgbClr val="1A1A1A"/>
                </a:solidFill>
                <a:latin typeface="Arial" panose="020B0604020202020204" pitchFamily="34" charset="0"/>
              </a:rPr>
              <a:t>(Rectified </a:t>
            </a:r>
            <a:r>
              <a:rPr lang="en-US" altLang="ko-KR" b="1" dirty="0">
                <a:solidFill>
                  <a:srgbClr val="1A1A1A"/>
                </a:solidFill>
                <a:latin typeface="Arial" panose="020B0604020202020204" pitchFamily="34" charset="0"/>
              </a:rPr>
              <a:t>Linear Unit) </a:t>
            </a:r>
            <a:r>
              <a:rPr lang="ko-KR" altLang="en-US" b="1" dirty="0" smtClean="0">
                <a:solidFill>
                  <a:srgbClr val="1A1A1A"/>
                </a:solidFill>
                <a:latin typeface="Arial" panose="020B0604020202020204" pitchFamily="34" charset="0"/>
              </a:rPr>
              <a:t>계층</a:t>
            </a:r>
            <a:r>
              <a:rPr lang="en-US" altLang="ko-KR" dirty="0" smtClean="0">
                <a:solidFill>
                  <a:srgbClr val="1A1A1A"/>
                </a:solidFill>
                <a:latin typeface="Arial" panose="020B0604020202020204" pitchFamily="34" charset="0"/>
              </a:rPr>
              <a:t>;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음수 </a:t>
            </a:r>
            <a:r>
              <a:rPr lang="ko-KR" altLang="en-US" dirty="0">
                <a:solidFill>
                  <a:srgbClr val="1A1A1A"/>
                </a:solidFill>
                <a:latin typeface="Arial" panose="020B0604020202020204" pitchFamily="34" charset="0"/>
              </a:rPr>
              <a:t>값은 </a:t>
            </a:r>
            <a:r>
              <a:rPr lang="en-US" altLang="ko-KR" dirty="0">
                <a:solidFill>
                  <a:srgbClr val="1A1A1A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1A1A1A"/>
                </a:solidFill>
                <a:latin typeface="Arial" panose="020B0604020202020204" pitchFamily="34" charset="0"/>
              </a:rPr>
              <a:t>에 매핑하고 양수 값은 그대로 두어서 더 빠르고 효과적인 훈련이 이루어지도록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한다</a:t>
            </a:r>
            <a:r>
              <a:rPr lang="en-US" altLang="ko-KR" dirty="0" smtClean="0">
                <a:solidFill>
                  <a:srgbClr val="1A1A1A"/>
                </a:solidFill>
                <a:latin typeface="Arial" panose="020B060402020202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1A1A1A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ko-KR" altLang="en-US" b="1" dirty="0" err="1" smtClean="0">
                <a:solidFill>
                  <a:srgbClr val="1A1A1A"/>
                </a:solidFill>
                <a:latin typeface="Arial" panose="020B0604020202020204" pitchFamily="34" charset="0"/>
              </a:rPr>
              <a:t>풀링</a:t>
            </a:r>
            <a:r>
              <a:rPr lang="ko-KR" altLang="en-US" b="1" dirty="0" smtClean="0">
                <a:solidFill>
                  <a:srgbClr val="1A1A1A"/>
                </a:solidFill>
                <a:latin typeface="Arial" panose="020B0604020202020204" pitchFamily="34" charset="0"/>
              </a:rPr>
              <a:t> 계층</a:t>
            </a:r>
            <a:r>
              <a:rPr lang="en-US" altLang="ko-KR" b="1" dirty="0" smtClean="0">
                <a:solidFill>
                  <a:srgbClr val="1A1A1A"/>
                </a:solidFill>
                <a:latin typeface="Arial" panose="020B0604020202020204" pitchFamily="34" charset="0"/>
              </a:rPr>
              <a:t>;</a:t>
            </a:r>
            <a:r>
              <a:rPr lang="ko-KR" altLang="en-US" dirty="0">
                <a:solidFill>
                  <a:srgbClr val="1A1A1A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비선형 </a:t>
            </a:r>
            <a:r>
              <a:rPr lang="ko-KR" altLang="en-US" dirty="0">
                <a:solidFill>
                  <a:srgbClr val="1A1A1A"/>
                </a:solidFill>
                <a:latin typeface="Arial" panose="020B0604020202020204" pitchFamily="34" charset="0"/>
              </a:rPr>
              <a:t>다운샘플링을 수행하여 신경망이 학습해야 하는 </a:t>
            </a:r>
            <a:r>
              <a:rPr lang="ko-KR" altLang="en-US" dirty="0" err="1">
                <a:solidFill>
                  <a:srgbClr val="1A1A1A"/>
                </a:solidFill>
                <a:latin typeface="Arial" panose="020B0604020202020204" pitchFamily="34" charset="0"/>
              </a:rPr>
              <a:t>파라미터의</a:t>
            </a:r>
            <a:r>
              <a:rPr lang="ko-KR" altLang="en-US" dirty="0">
                <a:solidFill>
                  <a:srgbClr val="1A1A1A"/>
                </a:solidFill>
                <a:latin typeface="Arial" panose="020B0604020202020204" pitchFamily="34" charset="0"/>
              </a:rPr>
              <a:t> 개수를 </a:t>
            </a:r>
            <a:r>
              <a:rPr lang="ko-KR" altLang="en-US" dirty="0" smtClean="0">
                <a:solidFill>
                  <a:srgbClr val="1A1A1A"/>
                </a:solidFill>
                <a:latin typeface="Arial" panose="020B0604020202020204" pitchFamily="34" charset="0"/>
              </a:rPr>
              <a:t>줄임</a:t>
            </a:r>
            <a:endParaRPr lang="en-US" altLang="ko-KR" dirty="0" smtClean="0">
              <a:solidFill>
                <a:srgbClr val="1A1A1A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5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 smtClean="0"/>
              <a:t>합성곱</a:t>
            </a:r>
            <a:r>
              <a:rPr lang="ko-KR" altLang="en-US" sz="2500" b="1" dirty="0" smtClean="0"/>
              <a:t> </a:t>
            </a:r>
            <a:r>
              <a:rPr lang="ko-KR" altLang="en-US" sz="2500" b="1" dirty="0"/>
              <a:t>계층 </a:t>
            </a:r>
            <a:r>
              <a:rPr lang="en-US" altLang="ko-KR" sz="2500" b="1" dirty="0"/>
              <a:t>(Convolutional Layer)</a:t>
            </a:r>
            <a:endParaRPr lang="en-US" altLang="ko-KR" sz="2500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454429" y="1066537"/>
            <a:ext cx="10958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이미지 데이터는 </a:t>
            </a:r>
            <a:r>
              <a:rPr lang="ko-KR" altLang="en-US" dirty="0" smtClean="0">
                <a:solidFill>
                  <a:srgbClr val="000000"/>
                </a:solidFill>
                <a:latin typeface="Spoqa Han Sans"/>
              </a:rPr>
              <a:t>높이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너비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채널의 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차원 </a:t>
            </a:r>
            <a:r>
              <a:rPr lang="ko-KR" altLang="en-US" dirty="0" err="1">
                <a:solidFill>
                  <a:srgbClr val="000000"/>
                </a:solidFill>
                <a:latin typeface="Spoqa Han Sans"/>
              </a:rPr>
              <a:t>텐서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(tensor)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로 표현될 수 있다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. </a:t>
            </a:r>
            <a:endParaRPr lang="en-US" altLang="ko-KR" dirty="0" smtClean="0">
              <a:solidFill>
                <a:srgbClr val="000000"/>
              </a:solidFill>
              <a:latin typeface="Spoqa Han Sans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Spoqa Han Sans"/>
              </a:rPr>
              <a:t>이미지의 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색상이 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RGB 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코드로 표현되었다면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채널의 크기는 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이 되며 </a:t>
            </a:r>
            <a:endParaRPr lang="en-US" altLang="ko-KR" dirty="0" smtClean="0">
              <a:solidFill>
                <a:srgbClr val="000000"/>
              </a:solidFill>
              <a:latin typeface="Spoqa Han Sans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Spoqa Han Sans"/>
              </a:rPr>
              <a:t>각각의 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채널에는 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R, G, B </a:t>
            </a:r>
            <a:r>
              <a:rPr lang="ko-KR" altLang="en-US" dirty="0">
                <a:solidFill>
                  <a:srgbClr val="000000"/>
                </a:solidFill>
                <a:latin typeface="Spoqa Han Sans"/>
              </a:rPr>
              <a:t>값이 저장된다</a:t>
            </a:r>
            <a:r>
              <a:rPr lang="en-US" altLang="ko-KR" dirty="0">
                <a:solidFill>
                  <a:srgbClr val="000000"/>
                </a:solidFill>
                <a:latin typeface="Spoqa Han Sans"/>
              </a:rPr>
              <a:t>.</a:t>
            </a:r>
            <a:endParaRPr lang="ko-KR" altLang="en-US" dirty="0"/>
          </a:p>
        </p:txBody>
      </p:sp>
      <p:pic>
        <p:nvPicPr>
          <p:cNvPr id="14338" name="Picture 2" descr="https://t1.daumcdn.net/cfile/tistory/99D9664C5C62D5F8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25" y="2244811"/>
            <a:ext cx="7810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7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65EBD3-98B5-4FD2-8FAF-5D4022A9F7F4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16c05727-aa75-4e4a-9b5f-8a80a1165891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관광 디자인</Template>
  <TotalTime>0</TotalTime>
  <Words>500</Words>
  <Application>Microsoft Office PowerPoint</Application>
  <PresentationFormat>와이드스크린</PresentationFormat>
  <Paragraphs>99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Helvetica Neue</vt:lpstr>
      <vt:lpstr>Spoqa Han Sans</vt:lpstr>
      <vt:lpstr>Ubuntu Condensed</vt:lpstr>
      <vt:lpstr>Gulim</vt:lpstr>
      <vt:lpstr>맑은 고딕</vt:lpstr>
      <vt:lpstr>Arial</vt:lpstr>
      <vt:lpstr>Corbel</vt:lpstr>
      <vt:lpstr>기본</vt:lpstr>
      <vt:lpstr>가천대 회화〮조소과 AI 특강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2021-06-18T22:33:48Z</dcterms:created>
  <dcterms:modified xsi:type="dcterms:W3CDTF">2021-06-19T10:17:55Z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