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64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348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795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6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19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89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770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4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21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98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527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82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98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81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165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01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444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9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47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2021-06-20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chapter_convolutional-modern/googlenet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%EC%BD%94%EB%93%9C%EC%8B%A4%EC%8A%B5/resnet_(1)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%EC%BD%94%EB%93%9C%EC%8B%A4%EC%8A%B5/Simple_Implementation_of_Densely_Connected_Neural_Networks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%EC%BD%94%EB%93%9C%EC%8B%A4%EC%8A%B5/PyTorch_on_Cloud_TPUs_Single_Core_Training_AlexNet_on_Fashion_MNIS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"/>
    </mc:Choice>
    <mc:Fallback xmlns="">
      <p:transition spd="slow" advTm="16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incception</a:t>
            </a:r>
            <a:endParaRPr lang="en-US" altLang="ko-KR" sz="25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</a:t>
            </a:r>
            <a:r>
              <a:rPr lang="ko-KR" altLang="en-US" dirty="0" smtClean="0">
                <a:hlinkClick r:id="rId3"/>
              </a:rPr>
              <a:t>blob/main/chapter_convolutional-modern/googlenet.ipynb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1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0"/>
    </mc:Choice>
    <mc:Fallback xmlns="">
      <p:transition spd="slow" advTm="153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R</a:t>
            </a:r>
            <a:r>
              <a:rPr lang="en-US" altLang="ko-KR" sz="2500" b="1" dirty="0" err="1" smtClean="0"/>
              <a:t>esnet</a:t>
            </a:r>
            <a:endParaRPr lang="en-US" altLang="ko-KR" sz="25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4430" y="12133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solidFill>
                  <a:srgbClr val="555555"/>
                </a:solidFill>
                <a:latin typeface="Spoqa Han Sans"/>
              </a:rPr>
              <a:t>네트워크가 </a:t>
            </a:r>
            <a:r>
              <a:rPr lang="ko-KR" altLang="en-US" b="1" dirty="0">
                <a:solidFill>
                  <a:srgbClr val="555555"/>
                </a:solidFill>
                <a:latin typeface="Spoqa Han Sans"/>
              </a:rPr>
              <a:t>더 깊어질 수록 </a:t>
            </a:r>
            <a:r>
              <a:rPr lang="en-US" altLang="ko-KR" b="1" dirty="0">
                <a:solidFill>
                  <a:srgbClr val="555555"/>
                </a:solidFill>
                <a:latin typeface="Spoqa Han Sans"/>
              </a:rPr>
              <a:t>Optimize(Train)</a:t>
            </a:r>
            <a:r>
              <a:rPr lang="ko-KR" altLang="en-US" b="1" dirty="0">
                <a:solidFill>
                  <a:srgbClr val="555555"/>
                </a:solidFill>
                <a:latin typeface="Spoqa Han Sans"/>
              </a:rPr>
              <a:t>하는 것이 더 </a:t>
            </a:r>
            <a:r>
              <a:rPr lang="ko-KR" altLang="en-US" b="1" dirty="0" smtClean="0">
                <a:solidFill>
                  <a:srgbClr val="555555"/>
                </a:solidFill>
                <a:latin typeface="Spoqa Han Sans"/>
              </a:rPr>
              <a:t>어렵다</a:t>
            </a:r>
            <a:r>
              <a:rPr lang="en-US" altLang="ko-KR" b="1" dirty="0" smtClean="0">
                <a:solidFill>
                  <a:srgbClr val="555555"/>
                </a:solidFill>
                <a:latin typeface="Spoqa Han Sans"/>
              </a:rPr>
              <a:t>.</a:t>
            </a:r>
          </a:p>
          <a:p>
            <a:r>
              <a:rPr lang="ko-KR" altLang="en-US" b="1" dirty="0" smtClean="0">
                <a:solidFill>
                  <a:srgbClr val="555555"/>
                </a:solidFill>
                <a:latin typeface="Spoqa Han Sans"/>
              </a:rPr>
              <a:t>따라서 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Deep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네트워크는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Shallow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네트워크 만큼의 퍼포먼스를 보이지 않는다고 볼 수 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있다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6" y="2655743"/>
            <a:ext cx="10772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675"/>
    </mc:Choice>
    <mc:Fallback xmlns="">
      <p:transition spd="slow" advTm="30167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R</a:t>
            </a:r>
            <a:r>
              <a:rPr lang="en-US" altLang="ko-KR" sz="2500" b="1" dirty="0" err="1" smtClean="0"/>
              <a:t>esnet</a:t>
            </a:r>
            <a:endParaRPr lang="en-US" altLang="ko-KR" sz="2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01" y="843828"/>
            <a:ext cx="4800600" cy="4505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8458" y="5765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F(x) : weight layer =&gt; </a:t>
            </a:r>
            <a:r>
              <a:rPr lang="en-US" altLang="ko-KR" dirty="0" err="1">
                <a:solidFill>
                  <a:srgbClr val="555555"/>
                </a:solidFill>
                <a:latin typeface="AppleSDGothicNeo"/>
              </a:rPr>
              <a:t>relu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 =&gt; weight layer </a:t>
            </a:r>
          </a:p>
          <a:p>
            <a:pPr latinLnBrk="1"/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x : identity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34349" y="603841"/>
            <a:ext cx="4757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Residual Mapping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 </a:t>
            </a:r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)</a:t>
            </a:r>
          </a:p>
          <a:p>
            <a:r>
              <a:rPr lang="en-US" altLang="ko-KR" dirty="0" smtClean="0">
                <a:solidFill>
                  <a:srgbClr val="333333"/>
                </a:solidFill>
                <a:latin typeface="AppleSDGothicNeo"/>
              </a:rPr>
              <a:t>weight</a:t>
            </a:r>
            <a:r>
              <a:rPr lang="en-US" altLang="ko-KR" dirty="0">
                <a:solidFill>
                  <a:srgbClr val="333333"/>
                </a:solidFill>
                <a:latin typeface="AppleSDGothicNeo"/>
              </a:rPr>
              <a:t> l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ayer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들을 통과한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F(x)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와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weight layer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들을 통과하지 않은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x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의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합</a:t>
            </a: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Residual Block </a:t>
            </a:r>
            <a:r>
              <a:rPr lang="en-US" altLang="ko-KR" b="1" dirty="0" smtClean="0">
                <a:solidFill>
                  <a:srgbClr val="555555"/>
                </a:solidFill>
                <a:latin typeface="AppleSDGothicNeo"/>
              </a:rPr>
              <a:t>)</a:t>
            </a:r>
          </a:p>
          <a:p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Residual </a:t>
            </a:r>
            <a:r>
              <a:rPr lang="ko-KR" altLang="en-US" dirty="0" err="1" smtClean="0">
                <a:solidFill>
                  <a:srgbClr val="555555"/>
                </a:solidFill>
                <a:latin typeface="AppleSDGothicNeo"/>
              </a:rPr>
              <a:t>블락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 구조</a:t>
            </a: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Residual  Network(</a:t>
            </a:r>
            <a:r>
              <a:rPr lang="en-US" altLang="ko-KR" b="1" dirty="0" err="1">
                <a:solidFill>
                  <a:srgbClr val="555555"/>
                </a:solidFill>
                <a:latin typeface="AppleSDGothicNeo"/>
              </a:rPr>
              <a:t>ResNet</a:t>
            </a:r>
            <a:r>
              <a:rPr lang="en-US" altLang="ko-KR" b="1" dirty="0">
                <a:solidFill>
                  <a:srgbClr val="555555"/>
                </a:solidFill>
                <a:latin typeface="AppleSDGothicNeo"/>
              </a:rPr>
              <a:t>) </a:t>
            </a:r>
            <a:r>
              <a:rPr lang="en-US" altLang="ko-KR" b="1" dirty="0" smtClean="0">
                <a:solidFill>
                  <a:srgbClr val="555555"/>
                </a:solidFill>
                <a:latin typeface="AppleSDGothicNeo"/>
              </a:rPr>
              <a:t>)</a:t>
            </a:r>
          </a:p>
          <a:p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Residual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Block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이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쌓인</a:t>
            </a:r>
            <a:r>
              <a:rPr lang="en-US" altLang="ko-KR" dirty="0" smtClean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것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032565" y="4951260"/>
            <a:ext cx="461356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x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가 그대로 보존되므로 </a:t>
            </a:r>
            <a:r>
              <a:rPr lang="ko-KR" altLang="en-US" b="1" dirty="0">
                <a:solidFill>
                  <a:srgbClr val="555555"/>
                </a:solidFill>
                <a:latin typeface="Spoqa Han Sans"/>
              </a:rPr>
              <a:t>기존에 학습한 정보를 보존하고</a:t>
            </a:r>
            <a:r>
              <a:rPr lang="en-US" altLang="ko-KR" b="1" dirty="0">
                <a:solidFill>
                  <a:srgbClr val="555555"/>
                </a:solidFill>
                <a:latin typeface="Spoqa Han Sans"/>
              </a:rPr>
              <a:t>, </a:t>
            </a:r>
            <a:r>
              <a:rPr lang="ko-KR" altLang="en-US" b="1" dirty="0">
                <a:solidFill>
                  <a:srgbClr val="555555"/>
                </a:solidFill>
                <a:latin typeface="Spoqa Han Sans"/>
              </a:rPr>
              <a:t>거기에 추가적으로 </a:t>
            </a:r>
            <a:r>
              <a:rPr lang="ko-KR" altLang="en-US" b="1" dirty="0" smtClean="0">
                <a:solidFill>
                  <a:srgbClr val="555555"/>
                </a:solidFill>
                <a:latin typeface="Spoqa Han Sans"/>
              </a:rPr>
              <a:t>학습한</a:t>
            </a:r>
            <a:r>
              <a:rPr lang="en-US" altLang="ko-KR" b="1" dirty="0" smtClean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b="1" dirty="0" smtClean="0">
                <a:solidFill>
                  <a:srgbClr val="555555"/>
                </a:solidFill>
                <a:latin typeface="Spoqa Han Sans"/>
              </a:rPr>
              <a:t>정보 </a:t>
            </a:r>
            <a:r>
              <a:rPr lang="en-US" altLang="ko-KR" b="1" dirty="0" smtClean="0">
                <a:solidFill>
                  <a:srgbClr val="555555"/>
                </a:solidFill>
                <a:latin typeface="Spoqa Han Sans"/>
              </a:rPr>
              <a:t>f(x)</a:t>
            </a:r>
            <a:r>
              <a:rPr lang="ko-KR" altLang="en-US" dirty="0" smtClean="0">
                <a:solidFill>
                  <a:srgbClr val="555555"/>
                </a:solidFill>
                <a:latin typeface="Spoqa Han Sans"/>
              </a:rPr>
              <a:t>를 더한다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3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53"/>
    </mc:Choice>
    <mc:Fallback xmlns="">
      <p:transition spd="slow" advTm="19475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R</a:t>
            </a:r>
            <a:r>
              <a:rPr lang="en-US" altLang="ko-KR" sz="2500" b="1" dirty="0" err="1" smtClean="0"/>
              <a:t>esnet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6" y="1272280"/>
            <a:ext cx="10610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892"/>
    </mc:Choice>
    <mc:Fallback xmlns="">
      <p:transition spd="slow" advTm="1818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R</a:t>
            </a:r>
            <a:r>
              <a:rPr lang="en-US" altLang="ko-KR" sz="2500" b="1" dirty="0" err="1" smtClean="0"/>
              <a:t>esnet</a:t>
            </a:r>
            <a:endParaRPr lang="en-US" altLang="ko-KR" sz="2500" b="1" dirty="0" smtClean="0"/>
          </a:p>
        </p:txBody>
      </p:sp>
      <p:pic>
        <p:nvPicPr>
          <p:cNvPr id="8196" name="Picture 4" descr="https://blog.kakaocdn.net/dn/kVzTB/btq0XQC7sTV/dyvKWxwcIUvjAXWUDHGqe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53" y="573578"/>
            <a:ext cx="5579199" cy="582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99"/>
    </mc:Choice>
    <mc:Fallback xmlns="">
      <p:transition spd="slow" advTm="6199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Bottle Neck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584" y="1031471"/>
            <a:ext cx="6934200" cy="3581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44684" y="4956895"/>
            <a:ext cx="8262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왼쪽은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Bottle Neck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을 사용하지 않은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Residual Block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이고 오른쪽은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Bottle Neck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을 사용한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Residual 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Block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(ResNet50 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이상에서는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Bottle Neck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을 사용한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Block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을 </a:t>
            </a:r>
            <a:r>
              <a:rPr lang="ko-KR" altLang="en-US" i="1" dirty="0" smtClean="0">
                <a:solidFill>
                  <a:srgbClr val="555555"/>
                </a:solidFill>
                <a:latin typeface="Spoqa Han Sans"/>
              </a:rPr>
              <a:t>사용했다</a:t>
            </a:r>
            <a:r>
              <a:rPr lang="en-US" altLang="ko-KR" i="1" dirty="0" smtClean="0">
                <a:solidFill>
                  <a:srgbClr val="555555"/>
                </a:solidFill>
                <a:latin typeface="Spoqa Han Sans"/>
              </a:rPr>
              <a:t>)</a:t>
            </a:r>
          </a:p>
          <a:p>
            <a:r>
              <a:rPr lang="ko-KR" altLang="en-US" i="1" dirty="0" smtClean="0">
                <a:solidFill>
                  <a:srgbClr val="555555"/>
                </a:solidFill>
                <a:latin typeface="Spoqa Han Sans"/>
              </a:rPr>
              <a:t>즉</a:t>
            </a:r>
            <a:r>
              <a:rPr lang="en-US" altLang="ko-KR" i="1" dirty="0" smtClean="0">
                <a:solidFill>
                  <a:srgbClr val="555555"/>
                </a:solidFill>
                <a:latin typeface="Spoqa Han Sans"/>
              </a:rPr>
              <a:t>, Input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x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의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Depth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를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64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로 축소한 후에 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f(x) 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를 연산하고 마지막에 다시 </a:t>
            </a:r>
            <a:r>
              <a:rPr lang="en-US" altLang="ko-KR" i="1" dirty="0">
                <a:solidFill>
                  <a:srgbClr val="555555"/>
                </a:solidFill>
                <a:latin typeface="Spoqa Han Sans"/>
              </a:rPr>
              <a:t>256</a:t>
            </a:r>
            <a:r>
              <a:rPr lang="ko-KR" altLang="en-US" i="1" dirty="0">
                <a:solidFill>
                  <a:srgbClr val="555555"/>
                </a:solidFill>
                <a:latin typeface="Spoqa Han Sans"/>
              </a:rPr>
              <a:t>으로 </a:t>
            </a:r>
            <a:r>
              <a:rPr lang="ko-KR" altLang="en-US" i="1" dirty="0" smtClean="0">
                <a:solidFill>
                  <a:srgbClr val="555555"/>
                </a:solidFill>
                <a:latin typeface="Spoqa Han Sans"/>
              </a:rPr>
              <a:t>높여준다</a:t>
            </a:r>
            <a:r>
              <a:rPr lang="en-US" altLang="ko-KR" i="1" dirty="0" smtClean="0">
                <a:solidFill>
                  <a:srgbClr val="555555"/>
                </a:solidFill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8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86"/>
    </mc:Choice>
    <mc:Fallback xmlns="">
      <p:transition spd="slow" advTm="15718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Resnet</a:t>
            </a:r>
            <a:endParaRPr lang="en-US" altLang="ko-KR" sz="2500" b="1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https://github.com/artjow/-AI-/blob/main/%EC%BD%94%EB%93%9C%EC%8B%A4%EC%8A%B5/resnet_(1).</a:t>
            </a:r>
            <a:r>
              <a:rPr lang="ko-KR" altLang="en-US" dirty="0" smtClean="0">
                <a:hlinkClick r:id="rId3"/>
              </a:rPr>
              <a:t>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0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1"/>
    </mc:Choice>
    <mc:Fallback xmlns="">
      <p:transition spd="slow" advTm="1467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DenseNet</a:t>
            </a:r>
            <a:endParaRPr lang="en-US" altLang="ko-KR" sz="2500" b="1" dirty="0"/>
          </a:p>
        </p:txBody>
      </p:sp>
      <p:pic>
        <p:nvPicPr>
          <p:cNvPr id="14338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9" y="870344"/>
            <a:ext cx="7316607" cy="52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28"/>
    </mc:Choice>
    <mc:Fallback xmlns="">
      <p:transition spd="slow" advTm="4992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DenseNet</a:t>
            </a:r>
            <a:endParaRPr lang="en-US" altLang="ko-KR" sz="2500" b="1" dirty="0"/>
          </a:p>
        </p:txBody>
      </p:sp>
      <p:sp>
        <p:nvSpPr>
          <p:cNvPr id="2" name="직사각형 1"/>
          <p:cNvSpPr/>
          <p:nvPr/>
        </p:nvSpPr>
        <p:spPr>
          <a:xfrm>
            <a:off x="346363" y="1169107"/>
            <a:ext cx="10709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/>
              <a:t>레이어의 </a:t>
            </a:r>
            <a:r>
              <a:rPr lang="ko-KR" altLang="en-US" dirty="0" err="1"/>
              <a:t>피쳐맵을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smtClean="0"/>
              <a:t>이전 </a:t>
            </a:r>
            <a:r>
              <a:rPr lang="ko-KR" altLang="en-US" dirty="0"/>
              <a:t>레이어의 </a:t>
            </a:r>
            <a:r>
              <a:rPr lang="ko-KR" altLang="en-US" dirty="0" err="1"/>
              <a:t>피쳐맵을</a:t>
            </a:r>
            <a:r>
              <a:rPr lang="ko-KR" altLang="en-US" dirty="0"/>
              <a:t> 그 이후의 모든 레이어의 </a:t>
            </a:r>
            <a:r>
              <a:rPr lang="ko-KR" altLang="en-US" dirty="0" err="1"/>
              <a:t>피쳐맵에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smtClean="0"/>
              <a:t>연결할 </a:t>
            </a:r>
            <a:r>
              <a:rPr lang="ko-KR" altLang="en-US" dirty="0"/>
              <a:t>때는 </a:t>
            </a:r>
            <a:r>
              <a:rPr lang="en-US" altLang="ko-KR" dirty="0" err="1"/>
              <a:t>ResNet</a:t>
            </a:r>
            <a:r>
              <a:rPr lang="ko-KR" altLang="en-US" dirty="0"/>
              <a:t>과 다르게 덧셈이 아니라 </a:t>
            </a:r>
            <a:r>
              <a:rPr lang="en-US" altLang="ko-KR" dirty="0"/>
              <a:t>concatenate(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/>
              <a:t>연결할 때는</a:t>
            </a:r>
            <a:r>
              <a:rPr lang="en-US" altLang="ko-KR" dirty="0"/>
              <a:t>, </a:t>
            </a:r>
            <a:r>
              <a:rPr lang="ko-KR" altLang="en-US" dirty="0" err="1"/>
              <a:t>피쳐맵</a:t>
            </a:r>
            <a:r>
              <a:rPr lang="ko-KR" altLang="en-US" dirty="0"/>
              <a:t> 크기가 동일해야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피쳐맵을</a:t>
            </a:r>
            <a:r>
              <a:rPr lang="ko-KR" altLang="en-US" dirty="0" smtClean="0"/>
              <a:t> </a:t>
            </a:r>
            <a:r>
              <a:rPr lang="ko-KR" altLang="en-US" dirty="0"/>
              <a:t>계속해서 연결하면 </a:t>
            </a:r>
            <a:r>
              <a:rPr lang="ko-KR" altLang="en-US" dirty="0" smtClean="0"/>
              <a:t>채널 수가 </a:t>
            </a:r>
            <a:r>
              <a:rPr lang="ko-KR" altLang="en-US" dirty="0"/>
              <a:t>많아질 수 있기 때문에</a:t>
            </a:r>
            <a:r>
              <a:rPr lang="en-US" altLang="ko-KR" dirty="0"/>
              <a:t>, </a:t>
            </a:r>
            <a:r>
              <a:rPr lang="ko-KR" altLang="en-US" dirty="0"/>
              <a:t>각 레이어의 </a:t>
            </a:r>
            <a:r>
              <a:rPr lang="ko-KR" altLang="en-US" dirty="0" err="1"/>
              <a:t>피쳐맵</a:t>
            </a:r>
            <a:r>
              <a:rPr lang="ko-KR" altLang="en-US" dirty="0"/>
              <a:t> 채널 수는 굉장히 작은 값을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는 덧셈연산으로 이전레이어와 현재 레이어를 연결하므로 </a:t>
            </a:r>
            <a:r>
              <a:rPr lang="ko-KR" altLang="en-US" dirty="0"/>
              <a:t>신경망에서 정보 흐름</a:t>
            </a:r>
            <a:r>
              <a:rPr lang="en-US" altLang="ko-KR" dirty="0"/>
              <a:t>(information flow)</a:t>
            </a:r>
            <a:r>
              <a:rPr lang="ko-KR" altLang="en-US" dirty="0"/>
              <a:t>이 </a:t>
            </a:r>
            <a:r>
              <a:rPr lang="ko-KR" altLang="en-US" dirty="0" smtClean="0"/>
              <a:t>지연되는 단점이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pic>
        <p:nvPicPr>
          <p:cNvPr id="14338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06" y="3765664"/>
            <a:ext cx="3126653" cy="22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03" y="3405621"/>
            <a:ext cx="3924300" cy="628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7593" y="4075606"/>
            <a:ext cx="60035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oto Sans KR"/>
              </a:rPr>
              <a:t>Dense </a:t>
            </a:r>
            <a:r>
              <a:rPr lang="en-US" altLang="ko-KR" dirty="0" smtClean="0">
                <a:latin typeface="Noto Sans KR"/>
              </a:rPr>
              <a:t>connectivity</a:t>
            </a:r>
            <a:r>
              <a:rPr lang="ko-KR" altLang="en-US" dirty="0" smtClean="0">
                <a:latin typeface="Noto Sans KR"/>
              </a:rPr>
              <a:t>는</a:t>
            </a:r>
            <a:endParaRPr lang="en-US" altLang="ko-KR" dirty="0" smtClean="0">
              <a:latin typeface="Noto Sans KR"/>
            </a:endParaRPr>
          </a:p>
          <a:p>
            <a:r>
              <a:rPr lang="ko-KR" altLang="en-US" dirty="0" smtClean="0"/>
              <a:t>이전 </a:t>
            </a:r>
            <a:r>
              <a:rPr lang="ko-KR" altLang="en-US" dirty="0"/>
              <a:t>레이어를 모든 다음 레이어에 직접적으로 </a:t>
            </a:r>
            <a:r>
              <a:rPr lang="ko-KR" altLang="en-US" dirty="0" smtClean="0"/>
              <a:t>연결하므로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ko-KR" altLang="en-US" dirty="0"/>
              <a:t>흐름</a:t>
            </a:r>
            <a:r>
              <a:rPr lang="en-US" altLang="ko-KR" dirty="0"/>
              <a:t>(information flow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향상됬다</a:t>
            </a:r>
            <a:r>
              <a:rPr lang="en-US" altLang="ko-KR" dirty="0" smtClean="0"/>
              <a:t>.</a:t>
            </a:r>
            <a:endParaRPr lang="en-US" altLang="ko-KR" i="0" dirty="0">
              <a:effectLst/>
              <a:latin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153" y="5122333"/>
            <a:ext cx="4600047" cy="5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30"/>
    </mc:Choice>
    <mc:Fallback xmlns="">
      <p:transition spd="slow" advTm="23733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DenseNet</a:t>
            </a:r>
            <a:endParaRPr lang="en-US" altLang="ko-KR" sz="2500" b="1" dirty="0"/>
          </a:p>
        </p:txBody>
      </p:sp>
      <p:sp>
        <p:nvSpPr>
          <p:cNvPr id="2" name="직사각형 1"/>
          <p:cNvSpPr/>
          <p:nvPr/>
        </p:nvSpPr>
        <p:spPr>
          <a:xfrm>
            <a:off x="346363" y="1169107"/>
            <a:ext cx="10709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연결</a:t>
            </a:r>
            <a:r>
              <a:rPr lang="en-US" altLang="ko-KR" dirty="0"/>
              <a:t>(concatenation) </a:t>
            </a:r>
            <a:r>
              <a:rPr lang="ko-KR" altLang="en-US" dirty="0"/>
              <a:t>연산을 수행하기 위해서는 </a:t>
            </a:r>
            <a:r>
              <a:rPr lang="ko-KR" altLang="en-US" dirty="0" err="1"/>
              <a:t>피쳐맵의</a:t>
            </a:r>
            <a:r>
              <a:rPr lang="ko-KR" altLang="en-US" dirty="0"/>
              <a:t> 크기가 동일해야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피쳐맵</a:t>
            </a:r>
            <a:r>
              <a:rPr lang="ko-KR" altLang="en-US" dirty="0"/>
              <a:t> 크기를 감소시키는  </a:t>
            </a:r>
            <a:r>
              <a:rPr lang="en-US" altLang="ko-KR" dirty="0"/>
              <a:t>pooling </a:t>
            </a:r>
            <a:r>
              <a:rPr lang="ko-KR" altLang="en-US" dirty="0"/>
              <a:t>연산을 위해 </a:t>
            </a:r>
            <a:r>
              <a:rPr lang="en-US" altLang="ko-KR" dirty="0"/>
              <a:t>Dense Block </a:t>
            </a:r>
            <a:r>
              <a:rPr lang="ko-KR" altLang="en-US" dirty="0"/>
              <a:t>개념을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Dense </a:t>
            </a:r>
            <a:r>
              <a:rPr lang="en-US" altLang="ko-KR" dirty="0"/>
              <a:t>Block</a:t>
            </a:r>
            <a:r>
              <a:rPr lang="ko-KR" altLang="en-US" dirty="0"/>
              <a:t>은 여러 레이어로 구성되어 </a:t>
            </a:r>
            <a:r>
              <a:rPr lang="ko-KR" altLang="en-US" dirty="0" smtClean="0"/>
              <a:t>있는데 </a:t>
            </a:r>
            <a:r>
              <a:rPr lang="en-US" altLang="ko-KR" dirty="0" smtClean="0"/>
              <a:t>Dense </a:t>
            </a:r>
            <a:r>
              <a:rPr lang="en-US" altLang="ko-KR" dirty="0"/>
              <a:t>Block </a:t>
            </a:r>
            <a:r>
              <a:rPr lang="ko-KR" altLang="en-US" dirty="0"/>
              <a:t>사이에 </a:t>
            </a:r>
            <a:r>
              <a:rPr lang="en-US" altLang="ko-KR" dirty="0"/>
              <a:t>pooling </a:t>
            </a:r>
            <a:r>
              <a:rPr lang="ko-KR" altLang="en-US" dirty="0"/>
              <a:t>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en-US" altLang="ko-KR" dirty="0" smtClean="0"/>
              <a:t>pooling </a:t>
            </a:r>
            <a:r>
              <a:rPr lang="ko-KR" altLang="en-US" dirty="0"/>
              <a:t>연산은 </a:t>
            </a:r>
            <a:r>
              <a:rPr lang="en-US" altLang="ko-KR" dirty="0"/>
              <a:t>BN, 1x1conv, 2x2 </a:t>
            </a:r>
            <a:r>
              <a:rPr lang="en-US" altLang="ko-KR" dirty="0" err="1" smtClean="0"/>
              <a:t>avg_pool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순서로 수행한다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transition </a:t>
            </a:r>
            <a:r>
              <a:rPr lang="en-US" altLang="ko-KR" dirty="0"/>
              <a:t>layer</a:t>
            </a:r>
            <a:r>
              <a:rPr lang="ko-KR" altLang="en-US" dirty="0"/>
              <a:t>이라고 </a:t>
            </a:r>
            <a:r>
              <a:rPr lang="ko-KR" altLang="en-US" dirty="0" smtClean="0"/>
              <a:t>부른다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transition layer</a:t>
            </a:r>
            <a:r>
              <a:rPr lang="ko-KR" altLang="en-US" dirty="0"/>
              <a:t>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맵의</a:t>
            </a:r>
            <a:r>
              <a:rPr lang="ko-KR" altLang="en-US" dirty="0"/>
              <a:t> 크기와 채널 수를 </a:t>
            </a:r>
            <a:r>
              <a:rPr lang="ko-KR" altLang="en-US" dirty="0" smtClean="0"/>
              <a:t>감소시킨다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66602" y="5998665"/>
            <a:ext cx="839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DenseNet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3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개의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Dense Block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과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2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개의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transition layer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로 이루어져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614933"/>
            <a:ext cx="10094383" cy="2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29"/>
    </mc:Choice>
    <mc:Fallback xmlns="">
      <p:transition spd="slow" advTm="19412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444" y="839583"/>
            <a:ext cx="1174588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srgbClr val="A6B727"/>
                </a:solidFill>
              </a:rPr>
              <a:t>CNN</a:t>
            </a:r>
            <a:r>
              <a:rPr lang="ko-KR" altLang="en-US" sz="4500" b="1" dirty="0" smtClean="0">
                <a:solidFill>
                  <a:srgbClr val="A6B727"/>
                </a:solidFill>
              </a:rPr>
              <a:t>의 주요 모델</a:t>
            </a:r>
            <a:endParaRPr lang="en-US" altLang="ko-KR" sz="4500" b="1" dirty="0" smtClean="0">
              <a:solidFill>
                <a:srgbClr val="A6B727"/>
              </a:solidFill>
            </a:endParaRPr>
          </a:p>
          <a:p>
            <a:pPr algn="ctr"/>
            <a:endParaRPr lang="en-US" altLang="ko-KR" sz="4500" b="1" dirty="0" smtClean="0">
              <a:solidFill>
                <a:srgbClr val="A6B727"/>
              </a:solidFill>
            </a:endParaRPr>
          </a:p>
          <a:p>
            <a:pPr algn="ctr"/>
            <a:r>
              <a:rPr lang="en-US" altLang="ko-KR" sz="4000" b="1" dirty="0" err="1">
                <a:solidFill>
                  <a:srgbClr val="A6B727"/>
                </a:solidFill>
              </a:rPr>
              <a:t>AlexNet</a:t>
            </a:r>
            <a:endParaRPr lang="en-US" altLang="ko-KR" sz="4000" b="1" dirty="0">
              <a:solidFill>
                <a:srgbClr val="A6B727"/>
              </a:solidFill>
            </a:endParaRPr>
          </a:p>
          <a:p>
            <a:pPr algn="ctr"/>
            <a:r>
              <a:rPr lang="en-US" altLang="ko-KR" sz="4000" b="1" dirty="0" err="1">
                <a:solidFill>
                  <a:srgbClr val="A6B727"/>
                </a:solidFill>
              </a:rPr>
              <a:t>GoogleNet</a:t>
            </a:r>
            <a:endParaRPr lang="en-US" altLang="ko-KR" sz="4000" b="1" dirty="0">
              <a:solidFill>
                <a:srgbClr val="A6B727"/>
              </a:solidFill>
            </a:endParaRPr>
          </a:p>
          <a:p>
            <a:pPr algn="ctr"/>
            <a:r>
              <a:rPr lang="en-US" altLang="ko-KR" sz="4000" b="1" dirty="0" err="1">
                <a:solidFill>
                  <a:srgbClr val="A6B727"/>
                </a:solidFill>
              </a:rPr>
              <a:t>incception</a:t>
            </a:r>
            <a:endParaRPr lang="en-US" altLang="ko-KR" sz="4000" b="1" dirty="0">
              <a:solidFill>
                <a:srgbClr val="A6B727"/>
              </a:solidFill>
            </a:endParaRPr>
          </a:p>
          <a:p>
            <a:pPr algn="ctr"/>
            <a:r>
              <a:rPr lang="en-US" altLang="ko-KR" sz="4000" b="1" dirty="0" err="1">
                <a:solidFill>
                  <a:srgbClr val="A6B727"/>
                </a:solidFill>
              </a:rPr>
              <a:t>Resnet</a:t>
            </a:r>
            <a:endParaRPr lang="en-US" altLang="ko-KR" sz="4000" b="1" dirty="0">
              <a:solidFill>
                <a:srgbClr val="A6B727"/>
              </a:solidFill>
            </a:endParaRPr>
          </a:p>
          <a:p>
            <a:pPr algn="ctr"/>
            <a:r>
              <a:rPr lang="en-US" altLang="ko-KR" sz="4000" b="1" dirty="0" err="1">
                <a:solidFill>
                  <a:srgbClr val="A6B727"/>
                </a:solidFill>
              </a:rPr>
              <a:t>DenseNet</a:t>
            </a:r>
            <a:endParaRPr lang="en-US" altLang="ko-KR" sz="40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27"/>
    </mc:Choice>
    <mc:Fallback xmlns="">
      <p:transition spd="slow" advTm="7232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Bottleneck layers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6363" y="1169107"/>
            <a:ext cx="10709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DenseNet</a:t>
            </a:r>
            <a:r>
              <a:rPr lang="ko-KR" altLang="en-US" dirty="0"/>
              <a:t>은 </a:t>
            </a:r>
            <a:r>
              <a:rPr lang="en-US" altLang="ko-KR" dirty="0"/>
              <a:t>Bottleneck layer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보틀넥</a:t>
            </a:r>
            <a:r>
              <a:rPr lang="ko-KR" altLang="en-US" dirty="0" smtClean="0"/>
              <a:t> </a:t>
            </a:r>
            <a:r>
              <a:rPr lang="ko-KR" altLang="en-US" dirty="0"/>
              <a:t>레이어는 </a:t>
            </a:r>
            <a:r>
              <a:rPr lang="en-US" altLang="ko-KR" dirty="0"/>
              <a:t>3x3 </a:t>
            </a:r>
            <a:r>
              <a:rPr lang="en-US" altLang="ko-KR" dirty="0" err="1"/>
              <a:t>conv</a:t>
            </a:r>
            <a:r>
              <a:rPr lang="ko-KR" altLang="en-US" dirty="0"/>
              <a:t>의 </a:t>
            </a:r>
            <a:r>
              <a:rPr lang="ko-KR" altLang="en-US" dirty="0" err="1"/>
              <a:t>입력값</a:t>
            </a:r>
            <a:r>
              <a:rPr lang="ko-KR" altLang="en-US" dirty="0"/>
              <a:t> 채널을 조절하여 </a:t>
            </a:r>
            <a:r>
              <a:rPr lang="ko-KR" altLang="en-US" dirty="0" err="1"/>
              <a:t>연산량에</a:t>
            </a:r>
            <a:r>
              <a:rPr lang="ko-KR" altLang="en-US" dirty="0"/>
              <a:t> 이점을 얻기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1x1 </a:t>
            </a:r>
            <a:r>
              <a:rPr lang="en-US" altLang="ko-KR" dirty="0" err="1"/>
              <a:t>conv</a:t>
            </a:r>
            <a:r>
              <a:rPr lang="ko-KR" altLang="en-US" dirty="0"/>
              <a:t>는 </a:t>
            </a:r>
            <a:r>
              <a:rPr lang="en-US" altLang="ko-KR" dirty="0"/>
              <a:t>3x3 </a:t>
            </a:r>
            <a:r>
              <a:rPr lang="en-US" altLang="ko-KR" dirty="0" err="1"/>
              <a:t>conv</a:t>
            </a:r>
            <a:r>
              <a:rPr lang="ko-KR" altLang="en-US" dirty="0"/>
              <a:t>의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4k</a:t>
            </a:r>
            <a:r>
              <a:rPr lang="ko-KR" altLang="en-US" dirty="0"/>
              <a:t>로 </a:t>
            </a:r>
            <a:r>
              <a:rPr lang="ko-KR" altLang="en-US" dirty="0" smtClean="0"/>
              <a:t>조절한다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/>
              <a:t>3x3 </a:t>
            </a:r>
            <a:r>
              <a:rPr lang="en-US" altLang="ko-KR" dirty="0" err="1"/>
              <a:t>conv</a:t>
            </a:r>
            <a:r>
              <a:rPr lang="ko-KR" altLang="en-US" dirty="0"/>
              <a:t>는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ko-KR" altLang="en-US" dirty="0" err="1"/>
              <a:t>피쳐맵을</a:t>
            </a:r>
            <a:r>
              <a:rPr lang="ko-KR" altLang="en-US" dirty="0"/>
              <a:t> 생성하고 이전 레이어와 </a:t>
            </a:r>
            <a:r>
              <a:rPr lang="ko-KR" altLang="en-US" dirty="0" smtClean="0"/>
              <a:t>연결된다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97" y="2396385"/>
            <a:ext cx="6527223" cy="38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14"/>
    </mc:Choice>
    <mc:Fallback xmlns="">
      <p:transition spd="slow" advTm="7421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DenseNet</a:t>
            </a:r>
            <a:endParaRPr lang="en-US" altLang="ko-KR" sz="2500" b="1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https://github.com/artjow/-AI-/blob/main/%</a:t>
            </a:r>
            <a:r>
              <a:rPr lang="ko-KR" altLang="en-US" dirty="0" smtClean="0">
                <a:hlinkClick r:id="rId3"/>
              </a:rPr>
              <a:t>EC%BD%94%EB%93%9C%EC%8B%A4%EC%8A%B5/Simple_Implementation_of_Densely_Connected_Neural_Networks.ipynb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2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04"/>
    </mc:Choice>
    <mc:Fallback xmlns="">
      <p:transition spd="slow" advTm="381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6938" y="5306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dirty="0" err="1" smtClean="0">
                <a:solidFill>
                  <a:srgbClr val="313131"/>
                </a:solidFill>
                <a:latin typeface="PT Sans"/>
              </a:rPr>
              <a:t>conv</a:t>
            </a:r>
            <a:r>
              <a:rPr lang="en-US" altLang="ko-KR" dirty="0" smtClean="0">
                <a:solidFill>
                  <a:srgbClr val="313131"/>
                </a:solidFill>
                <a:latin typeface="PT Sans"/>
              </a:rPr>
              <a:t>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layer, max-pooling layer, dropout layer 5</a:t>
            </a:r>
            <a:r>
              <a:rPr lang="ko-KR" altLang="en-US" dirty="0">
                <a:solidFill>
                  <a:srgbClr val="313131"/>
                </a:solidFill>
                <a:latin typeface="PT Sans"/>
              </a:rPr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13131"/>
                </a:solidFill>
                <a:latin typeface="PT Sans"/>
              </a:rPr>
              <a:t> fully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connected layer 3</a:t>
            </a:r>
            <a:r>
              <a:rPr lang="ko-KR" altLang="en-US" dirty="0">
                <a:solidFill>
                  <a:srgbClr val="313131"/>
                </a:solidFill>
                <a:latin typeface="PT Sans"/>
              </a:rPr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13131"/>
                </a:solidFill>
                <a:latin typeface="PT Sans"/>
              </a:rPr>
              <a:t> nonlinearity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function : </a:t>
            </a:r>
            <a:r>
              <a:rPr lang="en-US" altLang="ko-KR" dirty="0" err="1">
                <a:solidFill>
                  <a:srgbClr val="313131"/>
                </a:solidFill>
                <a:latin typeface="PT Sans"/>
              </a:rPr>
              <a:t>ReLU</a:t>
            </a:r>
            <a:endParaRPr lang="en-US" altLang="ko-KR" dirty="0">
              <a:solidFill>
                <a:srgbClr val="313131"/>
              </a:solidFill>
              <a:latin typeface="PT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13131"/>
                </a:solidFill>
                <a:latin typeface="PT Sans"/>
              </a:rPr>
              <a:t> batch </a:t>
            </a:r>
            <a:r>
              <a:rPr lang="en-US" altLang="ko-KR" dirty="0">
                <a:solidFill>
                  <a:srgbClr val="313131"/>
                </a:solidFill>
                <a:latin typeface="PT Sans"/>
              </a:rPr>
              <a:t>stochastic gradient descent</a:t>
            </a:r>
            <a:endParaRPr lang="en-US" altLang="ko-KR" b="0" i="0" dirty="0">
              <a:solidFill>
                <a:srgbClr val="313131"/>
              </a:solidFill>
              <a:effectLst/>
              <a:latin typeface="PT Sans"/>
            </a:endParaRPr>
          </a:p>
        </p:txBody>
      </p:sp>
      <p:pic>
        <p:nvPicPr>
          <p:cNvPr id="1028" name="Picture 4" descr="https://blog.kakaocdn.net/dn/kypYo/btqE4CT5dP2/454RR0BmLSaMobqBzUVai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2" y="734925"/>
            <a:ext cx="8843985" cy="44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AlexNet</a:t>
            </a: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7056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542"/>
    </mc:Choice>
    <mc:Fallback xmlns="">
      <p:transition spd="slow" advTm="5865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AlexNet</a:t>
            </a:r>
            <a:endParaRPr lang="en-US" altLang="ko-KR" sz="25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7323" y="1180407"/>
            <a:ext cx="43059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처음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채널의 </a:t>
            </a:r>
            <a:r>
              <a:rPr lang="en-US" altLang="ko-KR" sz="1600" dirty="0">
                <a:latin typeface="+mn-ea"/>
              </a:rPr>
              <a:t>224x224 </a:t>
            </a:r>
            <a:r>
              <a:rPr lang="ko-KR" altLang="en-US" sz="1600" dirty="0">
                <a:latin typeface="+mn-ea"/>
              </a:rPr>
              <a:t>이미지</a:t>
            </a:r>
          </a:p>
          <a:p>
            <a:r>
              <a:rPr lang="en-US" altLang="ko-KR" sz="1600" dirty="0">
                <a:latin typeface="+mn-ea"/>
              </a:rPr>
              <a:t>11x11x3 </a:t>
            </a:r>
            <a:r>
              <a:rPr lang="ko-KR" altLang="en-US" sz="1600" dirty="0">
                <a:latin typeface="+mn-ea"/>
              </a:rPr>
              <a:t>필터 연산 </a:t>
            </a:r>
            <a:r>
              <a:rPr lang="en-US" altLang="ko-KR" sz="1600" dirty="0">
                <a:latin typeface="+mn-ea"/>
              </a:rPr>
              <a:t>96</a:t>
            </a:r>
            <a:r>
              <a:rPr lang="ko-KR" altLang="en-US" sz="1600" dirty="0">
                <a:latin typeface="+mn-ea"/>
              </a:rPr>
              <a:t>개가 존재</a:t>
            </a:r>
            <a:r>
              <a:rPr lang="en-US" altLang="ko-KR" sz="1600" dirty="0">
                <a:latin typeface="+mn-ea"/>
              </a:rPr>
              <a:t>, 55x55 Feature map</a:t>
            </a:r>
            <a:r>
              <a:rPr lang="ko-KR" altLang="en-US" sz="1600" dirty="0">
                <a:latin typeface="+mn-ea"/>
              </a:rPr>
              <a:t>이 총 </a:t>
            </a:r>
            <a:r>
              <a:rPr lang="en-US" altLang="ko-KR" sz="1600" dirty="0">
                <a:latin typeface="+mn-ea"/>
              </a:rPr>
              <a:t>96</a:t>
            </a:r>
            <a:r>
              <a:rPr lang="ko-KR" altLang="en-US" sz="1600" dirty="0">
                <a:latin typeface="+mn-ea"/>
              </a:rPr>
              <a:t>개가 출력</a:t>
            </a:r>
          </a:p>
          <a:p>
            <a:r>
              <a:rPr lang="ko-KR" altLang="en-US" sz="1600" dirty="0">
                <a:latin typeface="+mn-ea"/>
              </a:rPr>
              <a:t>필터가 한번에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개로 표시되었는데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이는 병렬 연산을 위한 분할</a:t>
            </a:r>
          </a:p>
          <a:p>
            <a:r>
              <a:rPr lang="en-US" altLang="ko-KR" sz="1600" dirty="0">
                <a:latin typeface="+mn-ea"/>
              </a:rPr>
              <a:t>stride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4, </a:t>
            </a:r>
            <a:r>
              <a:rPr lang="ko-KR" altLang="en-US" sz="1600" dirty="0">
                <a:latin typeface="+mn-ea"/>
              </a:rPr>
              <a:t>패딩은 </a:t>
            </a:r>
            <a:r>
              <a:rPr lang="en-US" altLang="ko-KR" sz="1600" dirty="0">
                <a:latin typeface="+mn-ea"/>
              </a:rPr>
              <a:t>0 </a:t>
            </a:r>
          </a:p>
          <a:p>
            <a:r>
              <a:rPr lang="en-US" altLang="ko-KR" sz="1600" dirty="0">
                <a:latin typeface="+mn-ea"/>
              </a:rPr>
              <a:t> </a:t>
            </a:r>
          </a:p>
          <a:p>
            <a:r>
              <a:rPr lang="ko-KR" altLang="en-US" sz="1600" dirty="0" smtClean="0">
                <a:latin typeface="+mn-ea"/>
              </a:rPr>
              <a:t>특징 값에 </a:t>
            </a:r>
            <a:r>
              <a:rPr lang="en-US" altLang="ko-KR" sz="1600" dirty="0" err="1">
                <a:latin typeface="+mn-ea"/>
              </a:rPr>
              <a:t>ReLU</a:t>
            </a:r>
            <a:r>
              <a:rPr lang="ko-KR" altLang="en-US" sz="1600" dirty="0">
                <a:latin typeface="+mn-ea"/>
              </a:rPr>
              <a:t>를 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r>
              <a:rPr lang="en-US" altLang="ko-KR" sz="1600" dirty="0">
                <a:latin typeface="+mn-ea"/>
              </a:rPr>
              <a:t>3x3 </a:t>
            </a:r>
            <a:r>
              <a:rPr lang="ko-KR" altLang="en-US" sz="1600" dirty="0">
                <a:latin typeface="+mn-ea"/>
              </a:rPr>
              <a:t>윈도우로</a:t>
            </a:r>
            <a:r>
              <a:rPr lang="en-US" altLang="ko-KR" sz="1600" dirty="0">
                <a:latin typeface="+mn-ea"/>
              </a:rPr>
              <a:t>, Max pooling</a:t>
            </a:r>
            <a:r>
              <a:rPr lang="ko-KR" altLang="en-US" sz="1600" dirty="0">
                <a:latin typeface="+mn-ea"/>
              </a:rPr>
              <a:t>을 </a:t>
            </a:r>
            <a:r>
              <a:rPr lang="ko-KR" altLang="en-US" sz="1600" dirty="0" smtClean="0">
                <a:latin typeface="+mn-ea"/>
              </a:rPr>
              <a:t>하고 나면</a:t>
            </a:r>
            <a:r>
              <a:rPr lang="ko-KR" altLang="en-US" sz="1600" dirty="0">
                <a:latin typeface="+mn-ea"/>
              </a:rPr>
              <a:t> </a:t>
            </a:r>
            <a:r>
              <a:rPr lang="en-US" altLang="ko-KR" sz="1600" dirty="0">
                <a:latin typeface="+mn-ea"/>
              </a:rPr>
              <a:t>27 x 27 x 96</a:t>
            </a:r>
            <a:r>
              <a:rPr lang="ko-KR" altLang="en-US" sz="1600" dirty="0">
                <a:latin typeface="+mn-ea"/>
              </a:rPr>
              <a:t>라는 데이터가 </a:t>
            </a:r>
            <a:r>
              <a:rPr lang="ko-KR" altLang="en-US" sz="1600" dirty="0" smtClean="0">
                <a:latin typeface="+mn-ea"/>
              </a:rPr>
              <a:t>남게 되는 것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 </a:t>
            </a:r>
          </a:p>
          <a:p>
            <a:r>
              <a:rPr lang="ko-KR" altLang="en-US" sz="1600" dirty="0">
                <a:latin typeface="+mn-ea"/>
              </a:rPr>
              <a:t>다시 이를 가지고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계속 위와 같은 </a:t>
            </a:r>
            <a:r>
              <a:rPr lang="ko-KR" altLang="en-US" sz="1600" dirty="0" smtClean="0">
                <a:latin typeface="+mn-ea"/>
              </a:rPr>
              <a:t>특징 추출을 하다 보면</a:t>
            </a:r>
            <a:r>
              <a:rPr lang="en-US" altLang="ko-KR" sz="1600" dirty="0">
                <a:latin typeface="+mn-ea"/>
              </a:rPr>
              <a:t>, 13x13x256</a:t>
            </a:r>
            <a:r>
              <a:rPr lang="ko-KR" altLang="en-US" sz="1600" dirty="0">
                <a:latin typeface="+mn-ea"/>
              </a:rPr>
              <a:t>의 최종 특성이 남게 되는데</a:t>
            </a:r>
            <a:r>
              <a:rPr lang="en-US" altLang="ko-KR" sz="1600" dirty="0">
                <a:latin typeface="+mn-ea"/>
              </a:rPr>
              <a:t>,</a:t>
            </a:r>
          </a:p>
          <a:p>
            <a:r>
              <a:rPr lang="ko-KR" altLang="en-US" sz="1600" dirty="0">
                <a:latin typeface="+mn-ea"/>
              </a:rPr>
              <a:t>이것에 </a:t>
            </a:r>
            <a:r>
              <a:rPr lang="ko-KR" altLang="en-US" sz="1600" dirty="0" err="1">
                <a:latin typeface="+mn-ea"/>
              </a:rPr>
              <a:t>풀링을</a:t>
            </a:r>
            <a:r>
              <a:rPr lang="ko-KR" altLang="en-US" sz="1600" dirty="0">
                <a:latin typeface="+mn-ea"/>
              </a:rPr>
              <a:t> 실행한  </a:t>
            </a:r>
            <a:r>
              <a:rPr lang="en-US" altLang="ko-KR" sz="1600" dirty="0">
                <a:latin typeface="+mn-ea"/>
              </a:rPr>
              <a:t>6 x 6 x 256</a:t>
            </a:r>
            <a:r>
              <a:rPr lang="ko-KR" altLang="en-US" sz="1600" dirty="0">
                <a:latin typeface="+mn-ea"/>
              </a:rPr>
              <a:t>이 최종으로 남고</a:t>
            </a:r>
            <a:r>
              <a:rPr lang="en-US" altLang="ko-KR" sz="1600" dirty="0">
                <a:latin typeface="+mn-ea"/>
              </a:rPr>
              <a:t>,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이를 </a:t>
            </a:r>
            <a:r>
              <a:rPr lang="en-US" altLang="ko-KR" sz="1600" dirty="0" smtClean="0">
                <a:latin typeface="+mn-ea"/>
              </a:rPr>
              <a:t>serializing</a:t>
            </a:r>
            <a:r>
              <a:rPr lang="ko-KR" altLang="en-US" sz="1600" dirty="0" smtClean="0">
                <a:latin typeface="+mn-ea"/>
              </a:rPr>
              <a:t>한 </a:t>
            </a:r>
            <a:r>
              <a:rPr lang="en-US" altLang="ko-KR" sz="1600" dirty="0" smtClean="0">
                <a:latin typeface="+mn-ea"/>
              </a:rPr>
              <a:t>9216 </a:t>
            </a:r>
            <a:r>
              <a:rPr lang="ko-KR" altLang="en-US" sz="1600" dirty="0">
                <a:latin typeface="+mn-ea"/>
              </a:rPr>
              <a:t>벡터를 </a:t>
            </a:r>
            <a:r>
              <a:rPr lang="en-US" altLang="ko-KR" sz="1600" dirty="0" smtClean="0">
                <a:latin typeface="+mn-ea"/>
              </a:rPr>
              <a:t>fully </a:t>
            </a:r>
            <a:r>
              <a:rPr lang="en-US" altLang="ko-KR" sz="1600" dirty="0">
                <a:latin typeface="+mn-ea"/>
              </a:rPr>
              <a:t>connected </a:t>
            </a:r>
            <a:r>
              <a:rPr lang="ko-KR" altLang="en-US" sz="1600" dirty="0">
                <a:latin typeface="+mn-ea"/>
              </a:rPr>
              <a:t>레이어에 넣어줌으로써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객체 </a:t>
            </a:r>
            <a:r>
              <a:rPr lang="ko-KR" altLang="en-US" sz="1600" dirty="0">
                <a:latin typeface="+mn-ea"/>
              </a:rPr>
              <a:t>탐지를 하는 </a:t>
            </a:r>
            <a:r>
              <a:rPr lang="ko-KR" altLang="en-US" sz="1600" dirty="0" smtClean="0">
                <a:latin typeface="+mn-ea"/>
              </a:rPr>
              <a:t>것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출력 층은 </a:t>
            </a:r>
            <a:r>
              <a:rPr lang="en-US" altLang="ko-KR" sz="1600" dirty="0" err="1" smtClean="0">
                <a:latin typeface="+mn-ea"/>
              </a:rPr>
              <a:t>softmax</a:t>
            </a:r>
            <a:r>
              <a:rPr lang="ko-KR" altLang="en-US" sz="1600" dirty="0" smtClean="0">
                <a:latin typeface="+mn-ea"/>
              </a:rPr>
              <a:t>로 각 클래스에 속할 확률을 구한다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8" name="Picture 4" descr="https://blog.kakaocdn.net/dn/kypYo/btqE4CT5dP2/454RR0BmLSaMobqBzUVai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8" y="1724140"/>
            <a:ext cx="6849688" cy="36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65"/>
    </mc:Choice>
    <mc:Fallback xmlns="">
      <p:transition spd="slow" advTm="31506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AlexNet</a:t>
            </a:r>
            <a:endParaRPr lang="en-US" altLang="ko-KR" sz="25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https://github.com/artjow/-AI-/blob/main/%</a:t>
            </a:r>
            <a:r>
              <a:rPr lang="ko-KR" altLang="en-US" dirty="0" smtClean="0">
                <a:hlinkClick r:id="rId3"/>
              </a:rPr>
              <a:t>EC%BD%94%EB%93%9C%EC%8B%A4%EC%8A%B5/PyTorch_on_Cloud_TPUs_Single_Core_Training_AlexNet_on_Fashion_MNIST.ipynb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1"/>
    </mc:Choice>
    <mc:Fallback xmlns="">
      <p:transition spd="slow" advTm="168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GoogleNet</a:t>
            </a:r>
            <a:endParaRPr lang="en-US" altLang="ko-KR" sz="25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7323" y="1180407"/>
            <a:ext cx="3092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Inception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 smtClean="0"/>
              <a:t>입력데이터</a:t>
            </a:r>
            <a:r>
              <a:rPr lang="ko-KR" altLang="en-US" dirty="0" smtClean="0"/>
              <a:t> </a:t>
            </a:r>
            <a:r>
              <a:rPr lang="ko-KR" altLang="en-US" dirty="0"/>
              <a:t>이미지의 </a:t>
            </a:r>
            <a:r>
              <a:rPr lang="ko-KR" altLang="en-US" dirty="0" smtClean="0"/>
              <a:t>차원 수가 </a:t>
            </a:r>
            <a:r>
              <a:rPr lang="en-US" altLang="ko-KR" dirty="0"/>
              <a:t>100×100×60</a:t>
            </a:r>
            <a:r>
              <a:rPr lang="ko-KR" altLang="en-US" dirty="0"/>
              <a:t>이고</a:t>
            </a:r>
            <a:r>
              <a:rPr lang="en-US" altLang="ko-KR" dirty="0"/>
              <a:t>, 1×1 </a:t>
            </a:r>
            <a:r>
              <a:rPr lang="en-US" altLang="ko-KR" dirty="0" err="1"/>
              <a:t>conv</a:t>
            </a:r>
            <a:r>
              <a:rPr lang="en-US" altLang="ko-KR" dirty="0"/>
              <a:t> filter</a:t>
            </a:r>
            <a:r>
              <a:rPr lang="ko-KR" altLang="en-US" dirty="0"/>
              <a:t>를 </a:t>
            </a:r>
            <a:r>
              <a:rPr lang="en-US" altLang="ko-KR" dirty="0"/>
              <a:t>20</a:t>
            </a:r>
            <a:r>
              <a:rPr lang="ko-KR" altLang="en-US" dirty="0"/>
              <a:t>개 사용한다면 데이터의 차원 수는 </a:t>
            </a:r>
            <a:r>
              <a:rPr lang="en-US" altLang="ko-KR" dirty="0"/>
              <a:t>100×100×20</a:t>
            </a:r>
            <a:r>
              <a:rPr lang="ko-KR" altLang="en-US" dirty="0"/>
              <a:t>으로 </a:t>
            </a:r>
            <a:r>
              <a:rPr lang="ko-KR" altLang="en-US" dirty="0" smtClean="0"/>
              <a:t>줄어든다</a:t>
            </a:r>
            <a:r>
              <a:rPr lang="en-US" altLang="ko-KR" dirty="0" smtClean="0"/>
              <a:t>. 60</a:t>
            </a:r>
            <a:r>
              <a:rPr lang="ko-KR" altLang="en-US" dirty="0"/>
              <a:t>개 채널</a:t>
            </a:r>
            <a:r>
              <a:rPr lang="en-US" altLang="ko-KR" dirty="0"/>
              <a:t>(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에 달하는 하나의 픽셀이 </a:t>
            </a:r>
            <a:r>
              <a:rPr lang="en-US" altLang="ko-KR" dirty="0"/>
              <a:t>20</a:t>
            </a:r>
            <a:r>
              <a:rPr lang="ko-KR" altLang="en-US" dirty="0"/>
              <a:t>차원의 </a:t>
            </a:r>
            <a:r>
              <a:rPr lang="en-US" altLang="ko-KR" dirty="0"/>
              <a:t>feature space</a:t>
            </a:r>
            <a:r>
              <a:rPr lang="ko-KR" altLang="en-US" dirty="0"/>
              <a:t>로 선형변환</a:t>
            </a:r>
            <a:r>
              <a:rPr lang="en-US" altLang="ko-KR" dirty="0"/>
              <a:t>, </a:t>
            </a:r>
            <a:r>
              <a:rPr lang="ko-KR" altLang="en-US" dirty="0" smtClean="0"/>
              <a:t>차원 축소되는 것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050" name="Picture 2" descr="https://i.imgur.com/VY3BkB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8" y="1108962"/>
            <a:ext cx="7775022" cy="486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28"/>
    </mc:Choice>
    <mc:Fallback xmlns="">
      <p:transition spd="slow" advTm="17682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incception</a:t>
            </a:r>
            <a:endParaRPr lang="en-US" altLang="ko-KR" sz="25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7323" y="1180407"/>
            <a:ext cx="3092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1x1 </a:t>
            </a:r>
            <a:r>
              <a:rPr lang="en-US" altLang="ko-KR" dirty="0" err="1"/>
              <a:t>Conv</a:t>
            </a:r>
            <a:r>
              <a:rPr lang="ko-KR" altLang="en-US" dirty="0"/>
              <a:t>를 적절하게 사용하면 비선형적 함수를 더 잘 만들어낼 수 있게 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깊은 레이어를 </a:t>
            </a:r>
            <a:r>
              <a:rPr lang="en-US" altLang="ko-KR" dirty="0" smtClean="0">
                <a:solidFill>
                  <a:srgbClr val="FF0000"/>
                </a:solidFill>
              </a:rPr>
              <a:t>1x1 </a:t>
            </a:r>
            <a:r>
              <a:rPr lang="en-US" altLang="ko-KR" dirty="0" err="1" smtClean="0">
                <a:solidFill>
                  <a:srgbClr val="FF0000"/>
                </a:solidFill>
              </a:rPr>
              <a:t>Conv</a:t>
            </a:r>
            <a:r>
              <a:rPr lang="ko-KR" altLang="en-US" dirty="0" smtClean="0">
                <a:solidFill>
                  <a:srgbClr val="FF0000"/>
                </a:solidFill>
              </a:rPr>
              <a:t>를 통해 차원 축소 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1x1 </a:t>
            </a:r>
            <a:r>
              <a:rPr lang="en-US" altLang="ko-KR" dirty="0" err="1" smtClean="0"/>
              <a:t>Conv</a:t>
            </a:r>
            <a:r>
              <a:rPr lang="ko-KR" altLang="en-US" dirty="0" smtClean="0"/>
              <a:t>를 채널 </a:t>
            </a:r>
            <a:r>
              <a:rPr lang="ko-KR" altLang="en-US" dirty="0"/>
              <a:t>단위에서 </a:t>
            </a:r>
            <a:r>
              <a:rPr lang="en-US" altLang="ko-KR" dirty="0"/>
              <a:t>Pooling</a:t>
            </a:r>
            <a:r>
              <a:rPr lang="ko-KR" altLang="en-US" dirty="0"/>
              <a:t>을 </a:t>
            </a:r>
            <a:r>
              <a:rPr lang="ko-KR" altLang="en-US" dirty="0" smtClean="0"/>
              <a:t>하여 </a:t>
            </a:r>
            <a:r>
              <a:rPr lang="en-US" altLang="ko-KR" dirty="0"/>
              <a:t> </a:t>
            </a:r>
            <a:r>
              <a:rPr lang="ko-KR" altLang="en-US" dirty="0" smtClean="0"/>
              <a:t>입력의 </a:t>
            </a:r>
            <a:r>
              <a:rPr lang="ko-KR" altLang="en-US" dirty="0"/>
              <a:t>채널보다 작게 </a:t>
            </a:r>
            <a:r>
              <a:rPr lang="ko-KR" altLang="en-US" dirty="0" smtClean="0"/>
              <a:t>하는 </a:t>
            </a:r>
            <a:r>
              <a:rPr lang="en-US" altLang="ko-KR" dirty="0"/>
              <a:t>dimension </a:t>
            </a:r>
            <a:r>
              <a:rPr lang="en-US" altLang="ko-KR" dirty="0" smtClean="0"/>
              <a:t>reduction(</a:t>
            </a:r>
            <a:r>
              <a:rPr lang="ko-KR" altLang="en-US" dirty="0" smtClean="0"/>
              <a:t>차원 축소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효과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4098" name="Picture 2" descr="n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77" y="2104614"/>
            <a:ext cx="7637993" cy="36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11"/>
    </mc:Choice>
    <mc:Fallback xmlns="">
      <p:transition spd="slow" advTm="1219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incception</a:t>
            </a:r>
            <a:endParaRPr lang="en-US" altLang="ko-KR" sz="25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45127" y="4957170"/>
            <a:ext cx="11191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Source Sans Pro"/>
              </a:rPr>
              <a:t>이전의 </a:t>
            </a:r>
            <a:r>
              <a:rPr lang="ko-KR" altLang="en-US" dirty="0">
                <a:latin typeface="Source Sans Pro"/>
              </a:rPr>
              <a:t>입력을 </a:t>
            </a:r>
            <a:r>
              <a:rPr lang="en-US" altLang="ko-KR" dirty="0">
                <a:latin typeface="Source Sans Pro"/>
              </a:rPr>
              <a:t>1x1 </a:t>
            </a:r>
            <a:r>
              <a:rPr lang="en-US" altLang="ko-KR" dirty="0" err="1">
                <a:latin typeface="Source Sans Pro"/>
              </a:rPr>
              <a:t>Conv</a:t>
            </a:r>
            <a:r>
              <a:rPr lang="ko-KR" altLang="en-US" dirty="0">
                <a:latin typeface="Source Sans Pro"/>
              </a:rPr>
              <a:t>에 넣어 </a:t>
            </a:r>
            <a:r>
              <a:rPr lang="en-US" altLang="ko-KR" dirty="0">
                <a:latin typeface="Source Sans Pro"/>
              </a:rPr>
              <a:t>channel</a:t>
            </a:r>
            <a:r>
              <a:rPr lang="ko-KR" altLang="en-US" dirty="0">
                <a:latin typeface="Source Sans Pro"/>
              </a:rPr>
              <a:t>을 줄였다가</a:t>
            </a:r>
            <a:r>
              <a:rPr lang="en-US" altLang="ko-KR" dirty="0">
                <a:latin typeface="Source Sans Pro"/>
              </a:rPr>
              <a:t>, 3x3</a:t>
            </a:r>
            <a:r>
              <a:rPr lang="ko-KR" altLang="en-US" dirty="0">
                <a:latin typeface="Source Sans Pro"/>
              </a:rPr>
              <a:t>나 </a:t>
            </a:r>
            <a:r>
              <a:rPr lang="en-US" altLang="ko-KR" dirty="0">
                <a:latin typeface="Source Sans Pro"/>
              </a:rPr>
              <a:t>5x5 </a:t>
            </a:r>
            <a:r>
              <a:rPr lang="en-US" altLang="ko-KR" dirty="0" err="1">
                <a:latin typeface="Source Sans Pro"/>
              </a:rPr>
              <a:t>Conv</a:t>
            </a:r>
            <a:r>
              <a:rPr lang="ko-KR" altLang="en-US" dirty="0">
                <a:latin typeface="Source Sans Pro"/>
              </a:rPr>
              <a:t>를 </a:t>
            </a:r>
            <a:r>
              <a:rPr lang="ko-KR" altLang="en-US" dirty="0" smtClean="0">
                <a:latin typeface="Source Sans Pro"/>
              </a:rPr>
              <a:t>거치게 해 </a:t>
            </a:r>
            <a:r>
              <a:rPr lang="ko-KR" altLang="en-US" dirty="0">
                <a:latin typeface="Source Sans Pro"/>
              </a:rPr>
              <a:t>다시 </a:t>
            </a:r>
            <a:r>
              <a:rPr lang="ko-KR" altLang="en-US" dirty="0" smtClean="0">
                <a:latin typeface="Source Sans Pro"/>
              </a:rPr>
              <a:t>확장</a:t>
            </a:r>
            <a:endParaRPr lang="en-US" altLang="ko-KR" dirty="0" smtClean="0">
              <a:latin typeface="Source Sans Pro"/>
            </a:endParaRPr>
          </a:p>
          <a:p>
            <a:r>
              <a:rPr lang="ko-KR" altLang="en-US" dirty="0" smtClean="0">
                <a:latin typeface="Source Sans Pro"/>
              </a:rPr>
              <a:t>이렇게 </a:t>
            </a:r>
            <a:r>
              <a:rPr lang="ko-KR" altLang="en-US" dirty="0">
                <a:latin typeface="Source Sans Pro"/>
              </a:rPr>
              <a:t>되면 필요한 연산의 양이 확 줄어들게 </a:t>
            </a:r>
            <a:r>
              <a:rPr lang="ko-KR" altLang="en-US" dirty="0" smtClean="0">
                <a:latin typeface="Source Sans Pro"/>
              </a:rPr>
              <a:t>된다</a:t>
            </a:r>
            <a:r>
              <a:rPr lang="en-US" altLang="ko-KR" dirty="0" smtClean="0">
                <a:latin typeface="Source Sans Pro"/>
              </a:rPr>
              <a:t>. </a:t>
            </a:r>
            <a:r>
              <a:rPr lang="ko-KR" altLang="en-US" dirty="0" smtClean="0">
                <a:latin typeface="Source Sans Pro"/>
              </a:rPr>
              <a:t>또 </a:t>
            </a:r>
            <a:r>
              <a:rPr lang="en-US" altLang="ko-KR" dirty="0">
                <a:latin typeface="Source Sans Pro"/>
              </a:rPr>
              <a:t>Pooling</a:t>
            </a:r>
            <a:r>
              <a:rPr lang="ko-KR" altLang="en-US" dirty="0">
                <a:latin typeface="Source Sans Pro"/>
              </a:rPr>
              <a:t>의 경우 </a:t>
            </a:r>
            <a:r>
              <a:rPr lang="en-US" altLang="ko-KR" dirty="0">
                <a:latin typeface="Source Sans Pro"/>
              </a:rPr>
              <a:t>1x1 </a:t>
            </a:r>
            <a:r>
              <a:rPr lang="en-US" altLang="ko-KR" dirty="0" err="1">
                <a:latin typeface="Source Sans Pro"/>
              </a:rPr>
              <a:t>Conv</a:t>
            </a:r>
            <a:r>
              <a:rPr lang="ko-KR" altLang="en-US" dirty="0">
                <a:latin typeface="Source Sans Pro"/>
              </a:rPr>
              <a:t>를 뒤에 </a:t>
            </a:r>
            <a:r>
              <a:rPr lang="ko-KR" altLang="en-US" dirty="0" smtClean="0">
                <a:latin typeface="Source Sans Pro"/>
              </a:rPr>
              <a:t>붙였는데 이는 </a:t>
            </a:r>
            <a:r>
              <a:rPr lang="en-US" altLang="ko-KR" dirty="0">
                <a:latin typeface="Source Sans Pro"/>
              </a:rPr>
              <a:t>Pooling</a:t>
            </a:r>
            <a:r>
              <a:rPr lang="ko-KR" altLang="en-US" dirty="0">
                <a:latin typeface="Source Sans Pro"/>
              </a:rPr>
              <a:t>연산의 결과 채널의 수가 이전의 입력과 동일하므로 이를 줄여주기 </a:t>
            </a:r>
            <a:r>
              <a:rPr lang="ko-KR" altLang="en-US" dirty="0" smtClean="0">
                <a:latin typeface="Source Sans Pro"/>
              </a:rPr>
              <a:t>위함이다</a:t>
            </a:r>
            <a:r>
              <a:rPr lang="en-US" altLang="ko-KR" dirty="0" smtClean="0">
                <a:latin typeface="Source Sans Pro"/>
              </a:rPr>
              <a:t>.</a:t>
            </a:r>
          </a:p>
          <a:p>
            <a:r>
              <a:rPr lang="ko-KR" altLang="en-US" dirty="0" smtClean="0">
                <a:latin typeface="Source Sans Pro"/>
              </a:rPr>
              <a:t>이렇게 </a:t>
            </a:r>
            <a:r>
              <a:rPr lang="en-US" altLang="ko-KR" dirty="0">
                <a:latin typeface="Source Sans Pro"/>
              </a:rPr>
              <a:t>sparse</a:t>
            </a:r>
            <a:r>
              <a:rPr lang="ko-KR" altLang="en-US" dirty="0">
                <a:latin typeface="Source Sans Pro"/>
              </a:rPr>
              <a:t>하게 각 연산을 거친 다음</a:t>
            </a:r>
            <a:r>
              <a:rPr lang="en-US" altLang="ko-KR" dirty="0">
                <a:latin typeface="Source Sans Pro"/>
              </a:rPr>
              <a:t>, dense</a:t>
            </a:r>
            <a:r>
              <a:rPr lang="ko-KR" altLang="en-US" dirty="0">
                <a:latin typeface="Source Sans Pro"/>
              </a:rPr>
              <a:t>한 </a:t>
            </a:r>
            <a:r>
              <a:rPr lang="en-US" altLang="ko-KR" dirty="0" err="1" smtClean="0">
                <a:latin typeface="Source Sans Pro"/>
              </a:rPr>
              <a:t>outpu</a:t>
            </a:r>
            <a:r>
              <a:rPr lang="ko-KR" altLang="en-US" dirty="0" smtClean="0">
                <a:latin typeface="Source Sans Pro"/>
              </a:rPr>
              <a:t>을 만들어내는데 </a:t>
            </a:r>
            <a:r>
              <a:rPr lang="en-US" altLang="ko-KR" dirty="0" smtClean="0">
                <a:latin typeface="Source Sans Pro"/>
              </a:rPr>
              <a:t>H</a:t>
            </a:r>
            <a:r>
              <a:rPr lang="ko-KR" altLang="en-US" dirty="0">
                <a:latin typeface="Source Sans Pro"/>
              </a:rPr>
              <a:t>와 </a:t>
            </a:r>
            <a:r>
              <a:rPr lang="en-US" altLang="ko-KR" dirty="0">
                <a:latin typeface="Source Sans Pro"/>
              </a:rPr>
              <a:t>W</a:t>
            </a:r>
            <a:r>
              <a:rPr lang="ko-KR" altLang="en-US" dirty="0">
                <a:latin typeface="Source Sans Pro"/>
              </a:rPr>
              <a:t>는 모두 </a:t>
            </a:r>
            <a:r>
              <a:rPr lang="ko-KR" altLang="en-US" dirty="0" smtClean="0">
                <a:latin typeface="Source Sans Pro"/>
              </a:rPr>
              <a:t>동일</a:t>
            </a:r>
            <a:r>
              <a:rPr lang="en-US" altLang="ko-KR" dirty="0" smtClean="0">
                <a:latin typeface="Source Sans Pro"/>
              </a:rPr>
              <a:t>, </a:t>
            </a:r>
            <a:r>
              <a:rPr lang="ko-KR" altLang="en-US" dirty="0" smtClean="0">
                <a:latin typeface="Source Sans Pro"/>
              </a:rPr>
              <a:t>즉 </a:t>
            </a:r>
            <a:r>
              <a:rPr lang="en-US" altLang="ko-KR" dirty="0" err="1">
                <a:latin typeface="Source Sans Pro"/>
              </a:rPr>
              <a:t>Concat</a:t>
            </a:r>
            <a:r>
              <a:rPr lang="ko-KR" altLang="en-US" dirty="0">
                <a:latin typeface="Source Sans Pro"/>
              </a:rPr>
              <a:t>연산을 </a:t>
            </a:r>
            <a:r>
              <a:rPr lang="en-US" altLang="ko-KR" dirty="0">
                <a:latin typeface="Source Sans Pro"/>
              </a:rPr>
              <a:t>channel</a:t>
            </a:r>
            <a:r>
              <a:rPr lang="ko-KR" altLang="en-US" dirty="0">
                <a:latin typeface="Source Sans Pro"/>
              </a:rPr>
              <a:t>에 </a:t>
            </a:r>
            <a:r>
              <a:rPr lang="ko-KR" altLang="en-US" dirty="0" smtClean="0">
                <a:latin typeface="Source Sans Pro"/>
              </a:rPr>
              <a:t>적용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73" y="1631458"/>
            <a:ext cx="7781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78"/>
    </mc:Choice>
    <mc:Fallback xmlns="">
      <p:transition spd="slow" advTm="23517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2" y="649077"/>
            <a:ext cx="10258338" cy="44247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2508" y="4481080"/>
            <a:ext cx="111639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Source Sans Pro"/>
              </a:rPr>
              <a:t>- </a:t>
            </a:r>
            <a:r>
              <a:rPr lang="ko-KR" altLang="en-US" sz="1600" dirty="0" smtClean="0">
                <a:latin typeface="Source Sans Pro"/>
              </a:rPr>
              <a:t>빨간색 </a:t>
            </a:r>
            <a:r>
              <a:rPr lang="ko-KR" altLang="en-US" sz="1600" dirty="0">
                <a:latin typeface="Source Sans Pro"/>
              </a:rPr>
              <a:t>동그라미가 </a:t>
            </a:r>
            <a:r>
              <a:rPr lang="ko-KR" altLang="en-US" sz="1600" dirty="0" smtClean="0">
                <a:latin typeface="Source Sans Pro"/>
              </a:rPr>
              <a:t>쳐져 있는 </a:t>
            </a:r>
            <a:r>
              <a:rPr lang="ko-KR" altLang="en-US" sz="1600" dirty="0">
                <a:latin typeface="Source Sans Pro"/>
              </a:rPr>
              <a:t>부분은 </a:t>
            </a:r>
            <a:r>
              <a:rPr lang="en-US" altLang="ko-KR" sz="1600" dirty="0">
                <a:latin typeface="Source Sans Pro"/>
              </a:rPr>
              <a:t>Inception </a:t>
            </a:r>
            <a:r>
              <a:rPr lang="ko-KR" altLang="en-US" sz="1600" dirty="0">
                <a:latin typeface="Source Sans Pro"/>
              </a:rPr>
              <a:t>모듈을 사용한 </a:t>
            </a:r>
            <a:r>
              <a:rPr lang="ko-KR" altLang="en-US" sz="1600" dirty="0" smtClean="0">
                <a:latin typeface="Source Sans Pro"/>
              </a:rPr>
              <a:t>곳</a:t>
            </a:r>
            <a:endParaRPr lang="en-US" altLang="ko-KR" sz="1600" dirty="0" smtClean="0">
              <a:latin typeface="Source Sans Pro"/>
            </a:endParaRPr>
          </a:p>
          <a:p>
            <a:r>
              <a:rPr lang="en-US" altLang="ko-KR" sz="1600" dirty="0" smtClean="0">
                <a:latin typeface="Source Sans Pro"/>
              </a:rPr>
              <a:t>- </a:t>
            </a:r>
            <a:r>
              <a:rPr lang="ko-KR" altLang="en-US" sz="1600" dirty="0" smtClean="0">
                <a:latin typeface="Source Sans Pro"/>
              </a:rPr>
              <a:t>중간중간 </a:t>
            </a:r>
            <a:r>
              <a:rPr lang="en-US" altLang="ko-KR" sz="1600" dirty="0">
                <a:latin typeface="Source Sans Pro"/>
              </a:rPr>
              <a:t>Pooling layer</a:t>
            </a:r>
            <a:r>
              <a:rPr lang="ko-KR" altLang="en-US" sz="1600" dirty="0">
                <a:latin typeface="Source Sans Pro"/>
              </a:rPr>
              <a:t>를 </a:t>
            </a:r>
            <a:r>
              <a:rPr lang="ko-KR" altLang="en-US" sz="1600" dirty="0" smtClean="0">
                <a:latin typeface="Source Sans Pro"/>
              </a:rPr>
              <a:t>삽입해 </a:t>
            </a:r>
            <a:r>
              <a:rPr lang="ko-KR" altLang="en-US" sz="1600" dirty="0">
                <a:latin typeface="Source Sans Pro"/>
              </a:rPr>
              <a:t>크기가 줄어들 수 있게 </a:t>
            </a:r>
            <a:r>
              <a:rPr lang="ko-KR" altLang="en-US" sz="1600" dirty="0" smtClean="0">
                <a:latin typeface="Source Sans Pro"/>
              </a:rPr>
              <a:t>함</a:t>
            </a:r>
            <a:r>
              <a:rPr lang="en-US" altLang="ko-KR" sz="1600" dirty="0" smtClean="0">
                <a:latin typeface="Source Sans Pro"/>
              </a:rPr>
              <a:t>.</a:t>
            </a:r>
          </a:p>
          <a:p>
            <a:r>
              <a:rPr lang="en-US" altLang="ko-KR" sz="1600" dirty="0" smtClean="0">
                <a:latin typeface="Source Sans Pro"/>
              </a:rPr>
              <a:t>- </a:t>
            </a:r>
            <a:r>
              <a:rPr lang="ko-KR" altLang="en-US" sz="1600" dirty="0" smtClean="0">
                <a:latin typeface="Source Sans Pro"/>
              </a:rPr>
              <a:t>입력과 </a:t>
            </a:r>
            <a:r>
              <a:rPr lang="ko-KR" altLang="en-US" sz="1600" dirty="0">
                <a:latin typeface="Source Sans Pro"/>
              </a:rPr>
              <a:t>가까운 부분에는 </a:t>
            </a:r>
            <a:r>
              <a:rPr lang="en-US" altLang="ko-KR" sz="1600" dirty="0">
                <a:latin typeface="Source Sans Pro"/>
              </a:rPr>
              <a:t>Inception </a:t>
            </a:r>
            <a:r>
              <a:rPr lang="ko-KR" altLang="en-US" sz="1600" dirty="0">
                <a:latin typeface="Source Sans Pro"/>
              </a:rPr>
              <a:t>모듈을 사용하지 않았다는 </a:t>
            </a:r>
            <a:r>
              <a:rPr lang="ko-KR" altLang="en-US" sz="1600" dirty="0" smtClean="0">
                <a:latin typeface="Source Sans Pro"/>
              </a:rPr>
              <a:t>것</a:t>
            </a:r>
            <a:r>
              <a:rPr lang="en-US" altLang="ko-KR" sz="1600" dirty="0">
                <a:latin typeface="Source Sans Pro"/>
              </a:rPr>
              <a:t>(</a:t>
            </a:r>
            <a:r>
              <a:rPr lang="en-US" altLang="ko-KR" sz="1600" dirty="0" smtClean="0">
                <a:latin typeface="Source Sans Pro"/>
              </a:rPr>
              <a:t>Inception</a:t>
            </a:r>
            <a:r>
              <a:rPr lang="ko-KR" altLang="en-US" sz="1600" dirty="0">
                <a:latin typeface="Source Sans Pro"/>
              </a:rPr>
              <a:t>의 효과가 </a:t>
            </a:r>
            <a:r>
              <a:rPr lang="ko-KR" altLang="en-US" sz="1600" dirty="0" smtClean="0">
                <a:latin typeface="Source Sans Pro"/>
              </a:rPr>
              <a:t>없기때문에</a:t>
            </a:r>
            <a:r>
              <a:rPr lang="en-US" altLang="ko-KR" sz="1600" dirty="0" smtClean="0">
                <a:latin typeface="Source Sans Pro"/>
              </a:rPr>
              <a:t>)</a:t>
            </a:r>
          </a:p>
          <a:p>
            <a:r>
              <a:rPr lang="en-US" altLang="ko-KR" sz="1600" dirty="0" smtClean="0">
                <a:latin typeface="Source Sans Pro"/>
              </a:rPr>
              <a:t>- </a:t>
            </a:r>
            <a:r>
              <a:rPr lang="ko-KR" altLang="en-US" sz="1600" dirty="0" smtClean="0">
                <a:latin typeface="Source Sans Pro"/>
              </a:rPr>
              <a:t>일반적인 </a:t>
            </a:r>
            <a:r>
              <a:rPr lang="en-US" altLang="ko-KR" sz="1600" dirty="0" smtClean="0">
                <a:latin typeface="Source Sans Pro"/>
              </a:rPr>
              <a:t>CNN</a:t>
            </a:r>
            <a:r>
              <a:rPr lang="ko-KR" altLang="en-US" sz="1600" dirty="0" smtClean="0">
                <a:latin typeface="Source Sans Pro"/>
              </a:rPr>
              <a:t>과 동일하게 </a:t>
            </a:r>
            <a:r>
              <a:rPr lang="en-US" altLang="ko-KR" sz="1600" dirty="0" err="1" smtClean="0">
                <a:latin typeface="Source Sans Pro"/>
              </a:rPr>
              <a:t>Conv</a:t>
            </a:r>
            <a:r>
              <a:rPr lang="ko-KR" altLang="en-US" sz="1600" dirty="0">
                <a:latin typeface="Source Sans Pro"/>
              </a:rPr>
              <a:t>와 </a:t>
            </a:r>
            <a:r>
              <a:rPr lang="en-US" altLang="ko-KR" sz="1600" dirty="0">
                <a:latin typeface="Source Sans Pro"/>
              </a:rPr>
              <a:t>Pooling </a:t>
            </a:r>
            <a:r>
              <a:rPr lang="ko-KR" altLang="en-US" sz="1600" dirty="0">
                <a:latin typeface="Source Sans Pro"/>
              </a:rPr>
              <a:t>연산을 </a:t>
            </a:r>
            <a:r>
              <a:rPr lang="ko-KR" altLang="en-US" sz="1600" dirty="0" smtClean="0">
                <a:latin typeface="Source Sans Pro"/>
              </a:rPr>
              <a:t>수행</a:t>
            </a:r>
            <a:endParaRPr lang="en-US" altLang="ko-KR" sz="1600" dirty="0" smtClean="0">
              <a:latin typeface="Source Sans Pro"/>
            </a:endParaRPr>
          </a:p>
          <a:p>
            <a:r>
              <a:rPr lang="en-US" altLang="ko-KR" sz="1600" dirty="0" smtClean="0">
                <a:latin typeface="Source Sans Pro"/>
              </a:rPr>
              <a:t>- </a:t>
            </a:r>
            <a:r>
              <a:rPr lang="en-US" altLang="ko-KR" sz="1600" dirty="0" err="1" smtClean="0">
                <a:latin typeface="Source Sans Pro"/>
              </a:rPr>
              <a:t>softmax</a:t>
            </a:r>
            <a:r>
              <a:rPr lang="ko-KR" altLang="en-US" sz="1600" dirty="0">
                <a:latin typeface="Source Sans Pro"/>
              </a:rPr>
              <a:t>를 통해 결과를 뽑아내는 부분이 맨 끝에만 있는 것이 아니라</a:t>
            </a:r>
            <a:r>
              <a:rPr lang="en-US" altLang="ko-KR" sz="1600" dirty="0">
                <a:latin typeface="Source Sans Pro"/>
              </a:rPr>
              <a:t>, </a:t>
            </a:r>
            <a:r>
              <a:rPr lang="ko-KR" altLang="en-US" sz="1600" dirty="0">
                <a:latin typeface="Source Sans Pro"/>
              </a:rPr>
              <a:t>중간 중간에 </a:t>
            </a:r>
            <a:r>
              <a:rPr lang="ko-KR" altLang="en-US" sz="1600" dirty="0" smtClean="0">
                <a:latin typeface="Source Sans Pro"/>
              </a:rPr>
              <a:t>있는데 이것을 </a:t>
            </a:r>
            <a:r>
              <a:rPr lang="en-US" altLang="ko-KR" sz="1600" dirty="0" smtClean="0">
                <a:latin typeface="Source Sans Pro"/>
              </a:rPr>
              <a:t>auxiliary   classifier</a:t>
            </a:r>
            <a:r>
              <a:rPr lang="ko-KR" altLang="en-US" sz="1600" dirty="0">
                <a:latin typeface="Source Sans Pro"/>
              </a:rPr>
              <a:t>라고 </a:t>
            </a:r>
            <a:r>
              <a:rPr lang="ko-KR" altLang="en-US" sz="1600" dirty="0" smtClean="0">
                <a:latin typeface="Source Sans Pro"/>
              </a:rPr>
              <a:t>한다</a:t>
            </a:r>
            <a:r>
              <a:rPr lang="en-US" altLang="ko-KR" sz="1600" dirty="0" smtClean="0">
                <a:latin typeface="Source Sans Pro"/>
              </a:rPr>
              <a:t>(Vanishing </a:t>
            </a:r>
            <a:r>
              <a:rPr lang="en-US" altLang="ko-KR" sz="1600" dirty="0">
                <a:latin typeface="Source Sans Pro"/>
              </a:rPr>
              <a:t>Gradient </a:t>
            </a:r>
            <a:r>
              <a:rPr lang="ko-KR" altLang="en-US" sz="1600" dirty="0">
                <a:latin typeface="Source Sans Pro"/>
              </a:rPr>
              <a:t>문제를 </a:t>
            </a:r>
            <a:r>
              <a:rPr lang="ko-KR" altLang="en-US" sz="1600" dirty="0" smtClean="0">
                <a:latin typeface="Source Sans Pro"/>
              </a:rPr>
              <a:t>해결하기 위함</a:t>
            </a:r>
            <a:r>
              <a:rPr lang="en-US" altLang="ko-KR" sz="1600" dirty="0" smtClean="0">
                <a:latin typeface="Source Sans Pro"/>
              </a:rPr>
              <a:t>, Loss</a:t>
            </a:r>
            <a:r>
              <a:rPr lang="ko-KR" altLang="en-US" sz="1600" dirty="0">
                <a:latin typeface="Source Sans Pro"/>
              </a:rPr>
              <a:t>를 맨 </a:t>
            </a:r>
            <a:r>
              <a:rPr lang="ko-KR" altLang="en-US" sz="1600" dirty="0" smtClean="0">
                <a:latin typeface="Source Sans Pro"/>
              </a:rPr>
              <a:t>끝 뿐만 </a:t>
            </a:r>
            <a:r>
              <a:rPr lang="ko-KR" altLang="en-US" sz="1600" dirty="0">
                <a:latin typeface="Source Sans Pro"/>
              </a:rPr>
              <a:t>아니라 중간 중간에서 구하기 때문에 </a:t>
            </a:r>
            <a:r>
              <a:rPr lang="en-US" altLang="ko-KR" sz="1600" dirty="0">
                <a:latin typeface="Source Sans Pro"/>
              </a:rPr>
              <a:t>gradient</a:t>
            </a:r>
            <a:r>
              <a:rPr lang="ko-KR" altLang="en-US" sz="1600" dirty="0">
                <a:latin typeface="Source Sans Pro"/>
              </a:rPr>
              <a:t>가 적절하게 </a:t>
            </a:r>
            <a:r>
              <a:rPr lang="ko-KR" altLang="en-US" sz="1600" dirty="0" err="1" smtClean="0">
                <a:latin typeface="Source Sans Pro"/>
              </a:rPr>
              <a:t>역전파</a:t>
            </a:r>
            <a:r>
              <a:rPr lang="ko-KR" altLang="en-US" sz="1600" dirty="0" smtClean="0">
                <a:latin typeface="Source Sans Pro"/>
              </a:rPr>
              <a:t> </a:t>
            </a:r>
            <a:r>
              <a:rPr lang="ko-KR" altLang="en-US" sz="1600" dirty="0" err="1" smtClean="0">
                <a:latin typeface="Source Sans Pro"/>
              </a:rPr>
              <a:t>되게됨</a:t>
            </a:r>
            <a:r>
              <a:rPr lang="en-US" altLang="ko-KR" sz="1600" dirty="0" smtClean="0">
                <a:latin typeface="Source Sans Pro"/>
              </a:rPr>
              <a:t>, auxiliary </a:t>
            </a:r>
            <a:r>
              <a:rPr lang="en-US" altLang="ko-KR" sz="1600" dirty="0">
                <a:latin typeface="Source Sans Pro"/>
              </a:rPr>
              <a:t>classifier</a:t>
            </a:r>
            <a:r>
              <a:rPr lang="ko-KR" altLang="en-US" sz="1600" dirty="0">
                <a:latin typeface="Source Sans Pro"/>
              </a:rPr>
              <a:t>의 </a:t>
            </a:r>
            <a:r>
              <a:rPr lang="en-US" altLang="ko-KR" sz="1600" dirty="0">
                <a:latin typeface="Source Sans Pro"/>
              </a:rPr>
              <a:t>loss</a:t>
            </a:r>
            <a:r>
              <a:rPr lang="ko-KR" altLang="en-US" sz="1600" dirty="0">
                <a:latin typeface="Source Sans Pro"/>
              </a:rPr>
              <a:t>는 </a:t>
            </a:r>
            <a:r>
              <a:rPr lang="en-US" altLang="ko-KR" sz="1600" dirty="0">
                <a:latin typeface="Source Sans Pro"/>
              </a:rPr>
              <a:t>0.3</a:t>
            </a:r>
            <a:r>
              <a:rPr lang="ko-KR" altLang="en-US" sz="1600" dirty="0">
                <a:latin typeface="Source Sans Pro"/>
              </a:rPr>
              <a:t>을 </a:t>
            </a:r>
            <a:r>
              <a:rPr lang="ko-KR" altLang="en-US" sz="1600" dirty="0" smtClean="0">
                <a:latin typeface="Source Sans Pro"/>
              </a:rPr>
              <a:t>곱했음</a:t>
            </a:r>
            <a:r>
              <a:rPr lang="en-US" altLang="ko-KR" sz="1600" dirty="0" smtClean="0">
                <a:latin typeface="Source Sans Pro"/>
              </a:rPr>
              <a:t>) </a:t>
            </a:r>
            <a:r>
              <a:rPr lang="ko-KR" altLang="en-US" sz="1600" dirty="0" smtClean="0">
                <a:latin typeface="Source Sans Pro"/>
              </a:rPr>
              <a:t>하지만 실제로 </a:t>
            </a:r>
            <a:r>
              <a:rPr lang="ko-KR" altLang="en-US" sz="1600" dirty="0">
                <a:latin typeface="Source Sans Pro"/>
              </a:rPr>
              <a:t>테스트하는 과정에서는 </a:t>
            </a:r>
            <a:r>
              <a:rPr lang="en-US" altLang="ko-KR" sz="1600" dirty="0">
                <a:latin typeface="Source Sans Pro"/>
              </a:rPr>
              <a:t>auxiliary classifier</a:t>
            </a:r>
            <a:r>
              <a:rPr lang="ko-KR" altLang="en-US" sz="1600" dirty="0">
                <a:latin typeface="Source Sans Pro"/>
              </a:rPr>
              <a:t>를 제거하고 맨 끝</a:t>
            </a:r>
            <a:r>
              <a:rPr lang="en-US" altLang="ko-KR" sz="1600" dirty="0">
                <a:latin typeface="Source Sans Pro"/>
              </a:rPr>
              <a:t>, </a:t>
            </a:r>
            <a:r>
              <a:rPr lang="ko-KR" altLang="en-US" sz="1600" dirty="0">
                <a:latin typeface="Source Sans Pro"/>
              </a:rPr>
              <a:t>제일 마지막의 </a:t>
            </a:r>
            <a:r>
              <a:rPr lang="en-US" altLang="ko-KR" sz="1600" dirty="0" err="1">
                <a:latin typeface="Source Sans Pro"/>
              </a:rPr>
              <a:t>softmax</a:t>
            </a:r>
            <a:r>
              <a:rPr lang="ko-KR" altLang="en-US" sz="1600" dirty="0">
                <a:latin typeface="Source Sans Pro"/>
              </a:rPr>
              <a:t>만을 </a:t>
            </a:r>
            <a:r>
              <a:rPr lang="ko-KR" altLang="en-US" sz="1600" dirty="0" smtClean="0">
                <a:latin typeface="Source Sans Pro"/>
              </a:rPr>
              <a:t>사용</a:t>
            </a:r>
            <a:endParaRPr lang="en-US" altLang="ko-KR" sz="1600" b="0" i="0" dirty="0">
              <a:effectLst/>
              <a:latin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incception</a:t>
            </a: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1310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522"/>
    </mc:Choice>
    <mc:Fallback xmlns="">
      <p:transition spd="slow" advTm="15952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purl.org/dc/dcmitype/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605</Words>
  <Application>Microsoft Office PowerPoint</Application>
  <PresentationFormat>와이드스크린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AppleSDGothicNeo</vt:lpstr>
      <vt:lpstr>Noto Sans KR</vt:lpstr>
      <vt:lpstr>PT Sans</vt:lpstr>
      <vt:lpstr>Source Sans Pro</vt:lpstr>
      <vt:lpstr>Spoqa Han Sans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2021-06-20T13:36:03Z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