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7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85" r:id="rId7"/>
    <p:sldId id="289" r:id="rId8"/>
    <p:sldId id="286" r:id="rId9"/>
    <p:sldId id="287" r:id="rId10"/>
    <p:sldId id="288" r:id="rId11"/>
    <p:sldId id="293" r:id="rId12"/>
    <p:sldId id="294" r:id="rId13"/>
    <p:sldId id="292" r:id="rId14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72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F479E97-D76B-438C-962A-729BE95D16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7D4FF2-0F6B-486B-9499-67C862FC94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F01F0-6D27-4F6A-9160-60E00F5BAE17}" type="datetime1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320834-8A03-4C3B-893D-CD2CCCB24A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C4356C-9554-4A60-862B-0E06042727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0FA7A-F5B6-4221-96BF-82B8456D5959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7309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D2F83-8CFB-4AA9-872E-E70897F2818B}" type="datetime1">
              <a:rPr lang="ko-KR" altLang="en-US" noProof="0" smtClean="0"/>
              <a:t>2021-06-27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754E8-DA86-431F-90CA-9DC1F6B3C19D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90077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1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5019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10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4021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2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8955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3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7670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4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3489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5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0947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6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4549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7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5788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8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1906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54E8-DA86-431F-90CA-9DC1F6B3C19D}" type="slidenum">
              <a:rPr lang="en-US" altLang="ko-KR" smtClean="0">
                <a:latin typeface="+mj-lt"/>
              </a:rPr>
              <a:t>9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4208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 rtlCol="0"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474F4861-4FA9-48FC-9A04-25A7AF716F51}" type="datetime1">
              <a:rPr lang="ko-KR" altLang="en-US" noProof="0" smtClean="0"/>
              <a:t>2021-06-27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cxnSp>
        <p:nvCxnSpPr>
          <p:cNvPr id="8" name="직선 연결선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711F02-812A-4DB5-A638-0A0ABDF4B6CE}" type="datetime1">
              <a:rPr lang="ko-KR" altLang="en-US" noProof="0" smtClean="0"/>
              <a:t>2021-06-27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35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686134-D4ED-42C8-954C-7EE6B48D8B9E}" type="datetime1">
              <a:rPr lang="ko-KR" altLang="en-US" noProof="0" smtClean="0"/>
              <a:t>2021-06-27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947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75DC6B-6962-464E-980E-2A3A8DE3C5AD}" type="datetime1">
              <a:rPr lang="ko-KR" altLang="en-US" noProof="0" smtClean="0"/>
              <a:t>2021-06-27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720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rtlCol="0"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3CF579-A0FF-4EBD-A0E7-51E99EB728F1}" type="datetime1">
              <a:rPr lang="ko-KR" altLang="en-US" noProof="0" smtClean="0"/>
              <a:t>2021-06-27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cxnSp>
        <p:nvCxnSpPr>
          <p:cNvPr id="7" name="직선 연결선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93A800-6341-4517-96DE-D71C897C624D}" type="datetime1">
              <a:rPr lang="ko-KR" altLang="en-US" noProof="0" smtClean="0"/>
              <a:t>2021-06-27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8167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A36ABB-C01A-414E-91E3-724C3F36AD81}" type="datetime1">
              <a:rPr lang="ko-KR" altLang="en-US" noProof="0" smtClean="0"/>
              <a:t>2021-06-27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6335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9E69FB-A9D2-4B87-A9BE-09D02F61A3FC}" type="datetime1">
              <a:rPr lang="ko-KR" altLang="en-US" noProof="0" smtClean="0"/>
              <a:t>2021-06-27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054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39E397-AEB9-4BC9-BA4A-5EEE8A1128B0}" type="datetime1">
              <a:rPr lang="ko-KR" altLang="en-US" noProof="0" smtClean="0"/>
              <a:t>2021-06-27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88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4F5765-0B77-4450-B318-44C19D559865}" type="datetime1">
              <a:rPr lang="ko-KR" altLang="en-US" noProof="0" smtClean="0"/>
              <a:t>2021-06-27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5838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rtlCol="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E71B57-785E-4351-87E6-E84BF6075D47}" type="datetime1">
              <a:rPr lang="ko-KR" altLang="en-US" noProof="0" smtClean="0"/>
              <a:t>2021-06-27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
             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74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fld id="{9569F49A-F095-4E66-8B8B-C5882D22C931}" type="datetime1">
              <a:rPr lang="ko-KR" altLang="en-US" noProof="0" smtClean="0"/>
              <a:t>2021-06-27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noProof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7022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ea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1">
            <a:extLst>
              <a:ext uri="{FF2B5EF4-FFF2-40B4-BE49-F238E27FC236}">
                <a16:creationId xmlns:a16="http://schemas.microsoft.com/office/drawing/2014/main" id="{63FED537-3AF1-4C36-9904-77B6A54D27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423" y="2352501"/>
            <a:ext cx="9966960" cy="1325880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z="6600" cap="none" dirty="0" err="1" smtClean="0"/>
              <a:t>가천대</a:t>
            </a:r>
            <a:r>
              <a:rPr lang="ko-KR" altLang="en-US" sz="6600" cap="none" dirty="0" smtClean="0"/>
              <a:t> </a:t>
            </a:r>
            <a:r>
              <a:rPr lang="ko-KR" altLang="en-US" sz="6600" cap="none" dirty="0" err="1" smtClean="0"/>
              <a:t>회화</a:t>
            </a:r>
            <a:r>
              <a:rPr lang="ko-KR" altLang="en-US" sz="6600" cap="none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〮</a:t>
            </a:r>
            <a:r>
              <a:rPr lang="ko-KR" altLang="en-US" sz="6600" cap="none" dirty="0" err="1" smtClean="0"/>
              <a:t>조소과</a:t>
            </a:r>
            <a:r>
              <a:rPr lang="ko-KR" altLang="en-US" sz="6600" cap="none" dirty="0" smtClean="0"/>
              <a:t> </a:t>
            </a:r>
            <a:r>
              <a:rPr lang="en-US" altLang="ko-KR" sz="6600" cap="none" dirty="0" smtClean="0"/>
              <a:t>AI </a:t>
            </a:r>
            <a:r>
              <a:rPr lang="ko-KR" altLang="en-US" sz="6600" cap="none" dirty="0" smtClean="0"/>
              <a:t>특강</a:t>
            </a:r>
            <a:endParaRPr lang="ko-KR" altLang="en-US" sz="6600" cap="none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7842" y="4617392"/>
            <a:ext cx="8767860" cy="704536"/>
          </a:xfrm>
        </p:spPr>
        <p:txBody>
          <a:bodyPr rtlCol="0">
            <a:normAutofit fontScale="85000" lnSpcReduction="20000"/>
          </a:bodyPr>
          <a:lstStyle/>
          <a:p>
            <a:pPr rtl="0">
              <a:lnSpc>
                <a:spcPct val="100000"/>
              </a:lnSpc>
            </a:pPr>
            <a:r>
              <a:rPr lang="en-US" altLang="ko-KR" sz="2000" dirty="0" smtClean="0"/>
              <a:t>2021-06-27</a:t>
            </a:r>
          </a:p>
          <a:p>
            <a:pPr rtl="0">
              <a:lnSpc>
                <a:spcPct val="100000"/>
              </a:lnSpc>
            </a:pPr>
            <a:r>
              <a:rPr lang="ko-KR" altLang="en-US" sz="2000" dirty="0" smtClean="0"/>
              <a:t>조형래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9"/>
    </mc:Choice>
    <mc:Fallback xmlns="">
      <p:transition spd="slow" advTm="126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Maxout</a:t>
            </a:r>
            <a:endParaRPr lang="en-US" altLang="ko-KR" sz="24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59" y="1346084"/>
            <a:ext cx="3510743" cy="8996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31" y="2777247"/>
            <a:ext cx="3727392" cy="65777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28226" y="4336057"/>
            <a:ext cx="80993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</a:rPr>
              <a:t>- H</a:t>
            </a:r>
            <a:r>
              <a:rPr lang="ko-KR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</a:rPr>
              <a:t>; hidden layer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를 나타내는 </a:t>
            </a:r>
            <a:r>
              <a:rPr lang="ko-KR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함수</a:t>
            </a:r>
            <a:endParaRPr lang="en-US" altLang="ko-KR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입력으로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 들어오는 </a:t>
            </a:r>
            <a:r>
              <a:rPr lang="ko-KR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값 들에서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 최대값을 취한다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 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</a:rPr>
              <a:t>- W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와 </a:t>
            </a:r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Arial" panose="020B0604020202020204" pitchFamily="34" charset="0"/>
              </a:rPr>
              <a:t>; </a:t>
            </a:r>
            <a:r>
              <a:rPr lang="ko-KR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학습을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 통해서 결정이 되는 </a:t>
            </a:r>
            <a:r>
              <a:rPr lang="ko-KR" alt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파라미터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0962" y="2006244"/>
            <a:ext cx="5029200" cy="7143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469467" y="32721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666666"/>
                </a:solidFill>
                <a:latin typeface="Noto Sans KR"/>
              </a:rPr>
              <a:t>실제로 </a:t>
            </a:r>
            <a:r>
              <a:rPr lang="en-US" altLang="ko-KR" dirty="0" err="1">
                <a:solidFill>
                  <a:srgbClr val="666666"/>
                </a:solidFill>
                <a:latin typeface="Noto Sans KR"/>
              </a:rPr>
              <a:t>maxout</a:t>
            </a:r>
            <a:r>
              <a:rPr lang="en-US" altLang="ko-KR" dirty="0">
                <a:solidFill>
                  <a:srgbClr val="666666"/>
                </a:solidFill>
                <a:latin typeface="Noto Sans KR"/>
              </a:rPr>
              <a:t> </a:t>
            </a:r>
            <a:r>
              <a:rPr lang="ko-KR" altLang="en-US" dirty="0">
                <a:solidFill>
                  <a:srgbClr val="666666"/>
                </a:solidFill>
                <a:latin typeface="Noto Sans KR"/>
              </a:rPr>
              <a:t>함수가 성능이 제일 좋다고 </a:t>
            </a:r>
            <a:r>
              <a:rPr lang="ko-KR" altLang="en-US" dirty="0" smtClean="0">
                <a:solidFill>
                  <a:srgbClr val="666666"/>
                </a:solidFill>
                <a:latin typeface="Noto Sans KR"/>
              </a:rPr>
              <a:t>하나</a:t>
            </a:r>
            <a:endParaRPr lang="en-US" altLang="ko-KR" dirty="0">
              <a:solidFill>
                <a:srgbClr val="666666"/>
              </a:solidFill>
              <a:latin typeface="Noto Sans KR"/>
            </a:endParaRPr>
          </a:p>
          <a:p>
            <a:r>
              <a:rPr lang="ko-KR" altLang="en-US" dirty="0" err="1" smtClean="0">
                <a:solidFill>
                  <a:srgbClr val="666666"/>
                </a:solidFill>
                <a:latin typeface="Noto Sans KR"/>
              </a:rPr>
              <a:t>계산량이</a:t>
            </a:r>
            <a:r>
              <a:rPr lang="ko-KR" altLang="en-US" dirty="0" smtClean="0">
                <a:solidFill>
                  <a:srgbClr val="666666"/>
                </a:solidFill>
                <a:latin typeface="Noto Sans KR"/>
              </a:rPr>
              <a:t> </a:t>
            </a:r>
            <a:r>
              <a:rPr lang="ko-KR" altLang="en-US" dirty="0">
                <a:solidFill>
                  <a:srgbClr val="666666"/>
                </a:solidFill>
                <a:latin typeface="Noto Sans KR"/>
              </a:rPr>
              <a:t>복잡한 단점이 </a:t>
            </a:r>
            <a:r>
              <a:rPr lang="ko-KR" altLang="en-US" dirty="0" smtClean="0">
                <a:solidFill>
                  <a:srgbClr val="666666"/>
                </a:solidFill>
                <a:latin typeface="Noto Sans KR"/>
              </a:rPr>
              <a:t>있다</a:t>
            </a:r>
            <a:r>
              <a:rPr lang="en-US" altLang="ko-KR" dirty="0" smtClean="0">
                <a:solidFill>
                  <a:srgbClr val="666666"/>
                </a:solidFill>
                <a:latin typeface="Noto Sans KR"/>
              </a:rPr>
              <a:t>.</a:t>
            </a:r>
            <a:endParaRPr lang="en-US" altLang="ko-KR" b="0" i="0" dirty="0">
              <a:solidFill>
                <a:srgbClr val="666666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95398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015"/>
    </mc:Choice>
    <mc:Fallback xmlns="">
      <p:transition spd="slow" advTm="10701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2760" y="2136370"/>
            <a:ext cx="1176250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500" b="1" dirty="0" smtClean="0">
                <a:solidFill>
                  <a:srgbClr val="A6B727"/>
                </a:solidFill>
              </a:rPr>
              <a:t>활성화 함수</a:t>
            </a:r>
            <a:endParaRPr lang="en-US" altLang="ko-KR" sz="5500" b="1" dirty="0" smtClean="0">
              <a:solidFill>
                <a:srgbClr val="A6B727"/>
              </a:solidFill>
            </a:endParaRPr>
          </a:p>
          <a:p>
            <a:pPr algn="ctr"/>
            <a:r>
              <a:rPr lang="en-US" altLang="ko-KR" sz="5500" b="1" dirty="0" smtClean="0">
                <a:solidFill>
                  <a:srgbClr val="A6B727"/>
                </a:solidFill>
              </a:rPr>
              <a:t>(</a:t>
            </a:r>
            <a:r>
              <a:rPr lang="en-US" altLang="ko-KR" sz="5500" b="1" dirty="0">
                <a:solidFill>
                  <a:srgbClr val="A6B727"/>
                </a:solidFill>
              </a:rPr>
              <a:t>activation function)</a:t>
            </a:r>
            <a:endParaRPr lang="en-US" altLang="ko-KR" sz="5500" b="1" dirty="0" smtClean="0">
              <a:solidFill>
                <a:srgbClr val="A6B7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47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20"/>
    </mc:Choice>
    <mc:Fallback xmlns="">
      <p:transition spd="slow" advTm="902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활성화 함수</a:t>
            </a:r>
            <a:r>
              <a:rPr lang="en-US" altLang="ko-KR" sz="2200" b="1" dirty="0"/>
              <a:t>(activation function)</a:t>
            </a:r>
            <a:r>
              <a:rPr lang="ko-KR" altLang="en-US" sz="2200" b="1" dirty="0"/>
              <a:t>을 사용하는 이유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07504" y="1357344"/>
            <a:ext cx="3645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Noto Serif KR"/>
              </a:rPr>
              <a:t>&lt;XOR</a:t>
            </a:r>
            <a:r>
              <a:rPr lang="ko-KR" altLang="en-US" b="1" dirty="0">
                <a:solidFill>
                  <a:srgbClr val="000000"/>
                </a:solidFill>
                <a:latin typeface="Noto Serif KR"/>
              </a:rPr>
              <a:t>문제</a:t>
            </a:r>
            <a:r>
              <a:rPr lang="en-US" altLang="ko-KR" b="1" dirty="0">
                <a:solidFill>
                  <a:srgbClr val="000000"/>
                </a:solidFill>
                <a:latin typeface="Noto Serif KR"/>
              </a:rPr>
              <a:t>&gt; - </a:t>
            </a:r>
            <a:r>
              <a:rPr lang="ko-KR" altLang="en-US" b="1" dirty="0">
                <a:solidFill>
                  <a:srgbClr val="000000"/>
                </a:solidFill>
                <a:latin typeface="Noto Serif KR"/>
              </a:rPr>
              <a:t>선형분류기의 한계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94686" y="1739730"/>
            <a:ext cx="35705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XOR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과 같은 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non-linear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한 </a:t>
            </a:r>
            <a:r>
              <a:rPr lang="ko-KR" altLang="en-US" dirty="0" smtClean="0">
                <a:solidFill>
                  <a:srgbClr val="000000"/>
                </a:solidFill>
                <a:latin typeface="Noto Serif KR"/>
              </a:rPr>
              <a:t>문제는</a:t>
            </a:r>
            <a:endParaRPr lang="en-US" altLang="ko-KR" dirty="0" smtClean="0">
              <a:solidFill>
                <a:srgbClr val="000000"/>
              </a:solidFill>
              <a:latin typeface="Noto Serif KR"/>
            </a:endParaRPr>
          </a:p>
          <a:p>
            <a:r>
              <a:rPr lang="ko-KR" altLang="en-US" dirty="0" smtClean="0">
                <a:solidFill>
                  <a:srgbClr val="000000"/>
                </a:solidFill>
                <a:latin typeface="Noto Serif KR"/>
              </a:rPr>
              <a:t>선형분류기의 한계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717" y="2317177"/>
            <a:ext cx="7742352" cy="375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1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462"/>
    </mc:Choice>
    <mc:Fallback xmlns="">
      <p:transition spd="slow" advTm="12846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시그모이드</a:t>
            </a:r>
            <a:r>
              <a:rPr lang="en-US" altLang="ko-KR" sz="2400" b="1" dirty="0"/>
              <a:t>(Sigmoid)</a:t>
            </a:r>
            <a:endParaRPr lang="en-US" altLang="ko-KR" sz="2400" b="1" dirty="0" smtClean="0"/>
          </a:p>
        </p:txBody>
      </p:sp>
      <p:pic>
        <p:nvPicPr>
          <p:cNvPr id="1026" name="Picture 2" descr="https://blog.kakaocdn.net/dn/bDk83K/btqAZO51QIQ/IZrbpIaB8qwnnBFtX7M7I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58" y="1247282"/>
            <a:ext cx="5031567" cy="511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575069" y="1936695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700" dirty="0" smtClean="0">
                <a:solidFill>
                  <a:srgbClr val="000000"/>
                </a:solidFill>
                <a:latin typeface="Noto Serif KR"/>
              </a:rPr>
              <a:t>output</a:t>
            </a:r>
            <a:r>
              <a:rPr lang="ko-KR" altLang="en-US" sz="1700" dirty="0">
                <a:solidFill>
                  <a:srgbClr val="000000"/>
                </a:solidFill>
                <a:latin typeface="Noto Serif KR"/>
              </a:rPr>
              <a:t>값을 </a:t>
            </a:r>
            <a:r>
              <a:rPr lang="en-US" altLang="ko-KR" sz="1700" dirty="0">
                <a:solidFill>
                  <a:srgbClr val="000000"/>
                </a:solidFill>
                <a:latin typeface="Noto Serif KR"/>
              </a:rPr>
              <a:t>0</a:t>
            </a:r>
            <a:r>
              <a:rPr lang="ko-KR" altLang="en-US" sz="1700" dirty="0">
                <a:solidFill>
                  <a:srgbClr val="000000"/>
                </a:solidFill>
                <a:latin typeface="Noto Serif KR"/>
              </a:rPr>
              <a:t>에서 </a:t>
            </a:r>
            <a:r>
              <a:rPr lang="en-US" altLang="ko-KR" sz="1700" dirty="0">
                <a:solidFill>
                  <a:srgbClr val="000000"/>
                </a:solidFill>
                <a:latin typeface="Noto Serif KR"/>
              </a:rPr>
              <a:t>1</a:t>
            </a:r>
            <a:r>
              <a:rPr lang="ko-KR" altLang="en-US" sz="1700" dirty="0">
                <a:solidFill>
                  <a:srgbClr val="000000"/>
                </a:solidFill>
                <a:latin typeface="Noto Serif KR"/>
              </a:rPr>
              <a:t>사이로 만들어준다</a:t>
            </a:r>
            <a:r>
              <a:rPr lang="en-US" altLang="ko-KR" sz="1700" dirty="0">
                <a:solidFill>
                  <a:srgbClr val="000000"/>
                </a:solidFill>
                <a:latin typeface="Noto Serif KR"/>
              </a:rPr>
              <a:t>. </a:t>
            </a:r>
            <a:r>
              <a:rPr lang="ko-KR" altLang="en-US" sz="1700" dirty="0">
                <a:solidFill>
                  <a:srgbClr val="000000"/>
                </a:solidFill>
                <a:latin typeface="Noto Serif KR"/>
              </a:rPr>
              <a:t>데이터의 평균은 </a:t>
            </a:r>
            <a:r>
              <a:rPr lang="en-US" altLang="ko-KR" sz="1700" dirty="0">
                <a:solidFill>
                  <a:srgbClr val="000000"/>
                </a:solidFill>
                <a:latin typeface="Noto Serif KR"/>
              </a:rPr>
              <a:t>0.5</a:t>
            </a:r>
            <a:r>
              <a:rPr lang="ko-KR" altLang="en-US" sz="1700" dirty="0">
                <a:solidFill>
                  <a:srgbClr val="000000"/>
                </a:solidFill>
                <a:latin typeface="Noto Serif KR"/>
              </a:rPr>
              <a:t>를 </a:t>
            </a:r>
            <a:r>
              <a:rPr lang="ko-KR" altLang="en-US" sz="1700" dirty="0" smtClean="0">
                <a:solidFill>
                  <a:srgbClr val="000000"/>
                </a:solidFill>
                <a:latin typeface="Noto Serif KR"/>
              </a:rPr>
              <a:t>갖게 된다</a:t>
            </a:r>
            <a:r>
              <a:rPr lang="en-US" altLang="ko-KR" sz="1700" dirty="0" smtClean="0">
                <a:solidFill>
                  <a:srgbClr val="000000"/>
                </a:solidFill>
                <a:latin typeface="Noto Serif KR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700" dirty="0">
              <a:solidFill>
                <a:srgbClr val="000000"/>
              </a:solidFill>
              <a:latin typeface="Noto Serif KR"/>
            </a:endParaRPr>
          </a:p>
          <a:p>
            <a:r>
              <a:rPr lang="en-US" altLang="ko-KR" sz="1700" b="1" dirty="0"/>
              <a:t>Vanishing gradient</a:t>
            </a:r>
            <a:endParaRPr lang="ko-KR" altLang="en-US" sz="1700" dirty="0"/>
          </a:p>
          <a:p>
            <a:r>
              <a:rPr lang="en-US" altLang="ko-KR" sz="1600" dirty="0"/>
              <a:t>Input </a:t>
            </a:r>
            <a:r>
              <a:rPr lang="ko-KR" altLang="en-US" sz="1600" dirty="0"/>
              <a:t>쪽으로 </a:t>
            </a:r>
            <a:r>
              <a:rPr lang="en-US" altLang="ko-KR" sz="1600" dirty="0"/>
              <a:t>weight</a:t>
            </a:r>
            <a:r>
              <a:rPr lang="ko-KR" altLang="en-US" sz="1600" dirty="0"/>
              <a:t>를 업데이트 해나갈 때</a:t>
            </a:r>
            <a:r>
              <a:rPr lang="en-US" altLang="ko-KR" sz="1600" dirty="0"/>
              <a:t>, </a:t>
            </a:r>
            <a:r>
              <a:rPr lang="ko-KR" altLang="en-US" sz="1600" dirty="0"/>
              <a:t>활성화 </a:t>
            </a:r>
            <a:r>
              <a:rPr lang="ko-KR" altLang="en-US" sz="1600" dirty="0" smtClean="0"/>
              <a:t>함수</a:t>
            </a:r>
            <a:r>
              <a:rPr lang="ko-KR" altLang="en-US" sz="1600" dirty="0"/>
              <a:t>의</a:t>
            </a:r>
            <a:r>
              <a:rPr lang="ko-KR" altLang="en-US" sz="1600" dirty="0" smtClean="0"/>
              <a:t> </a:t>
            </a:r>
            <a:r>
              <a:rPr lang="ko-KR" altLang="en-US" sz="1600" dirty="0" err="1"/>
              <a:t>미분값이</a:t>
            </a:r>
            <a:r>
              <a:rPr lang="ko-KR" altLang="en-US" sz="1600" dirty="0"/>
              <a:t> 계속해서 </a:t>
            </a:r>
            <a:r>
              <a:rPr lang="ko-KR" altLang="en-US" sz="1600" dirty="0" smtClean="0"/>
              <a:t>곱해지게 되는데 </a:t>
            </a:r>
            <a:r>
              <a:rPr lang="ko-KR" altLang="en-US" sz="1600" dirty="0" err="1" smtClean="0"/>
              <a:t>시그모이드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함수의 </a:t>
            </a:r>
            <a:r>
              <a:rPr lang="ko-KR" altLang="en-US" sz="1600" dirty="0" err="1"/>
              <a:t>미분값은</a:t>
            </a:r>
            <a:r>
              <a:rPr lang="ko-KR" altLang="en-US" sz="1600" dirty="0"/>
              <a:t> 최대값이 </a:t>
            </a:r>
            <a:r>
              <a:rPr lang="en-US" altLang="ko-KR" sz="1600" dirty="0"/>
              <a:t>0.25 </a:t>
            </a:r>
            <a:r>
              <a:rPr lang="ko-KR" altLang="en-US" sz="1600" dirty="0"/>
              <a:t>그리고 </a:t>
            </a:r>
            <a:r>
              <a:rPr lang="en-US" altLang="ko-KR" sz="1600" dirty="0"/>
              <a:t>x </a:t>
            </a:r>
            <a:r>
              <a:rPr lang="ko-KR" altLang="en-US" sz="1600" dirty="0"/>
              <a:t>값이 </a:t>
            </a:r>
            <a:r>
              <a:rPr lang="en-US" altLang="ko-KR" sz="1600" dirty="0"/>
              <a:t>0</a:t>
            </a:r>
            <a:r>
              <a:rPr lang="ko-KR" altLang="en-US" sz="1600" dirty="0"/>
              <a:t>에서 멀어질수록 </a:t>
            </a:r>
            <a:r>
              <a:rPr lang="en-US" altLang="ko-KR" sz="1600" dirty="0"/>
              <a:t>0</a:t>
            </a:r>
            <a:r>
              <a:rPr lang="ko-KR" altLang="en-US" sz="1600" dirty="0"/>
              <a:t>에 매우 근접한다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이 값을 계속 곱해줄수록 </a:t>
            </a:r>
            <a:r>
              <a:rPr lang="en-US" altLang="ko-KR" sz="1600" dirty="0"/>
              <a:t>Weight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변화량은</a:t>
            </a:r>
            <a:r>
              <a:rPr lang="ko-KR" altLang="en-US" sz="1600" dirty="0"/>
              <a:t> 매우 작아지는 현상이 발생하기 때문에</a:t>
            </a:r>
            <a:r>
              <a:rPr lang="en-US" altLang="ko-KR" sz="1600" dirty="0"/>
              <a:t>, Input </a:t>
            </a:r>
            <a:r>
              <a:rPr lang="ko-KR" altLang="en-US" sz="1600" dirty="0"/>
              <a:t>으로 가까워질수록 </a:t>
            </a:r>
            <a:r>
              <a:rPr lang="en-US" altLang="ko-KR" sz="1600" dirty="0"/>
              <a:t>Weight</a:t>
            </a:r>
            <a:r>
              <a:rPr lang="ko-KR" altLang="en-US" sz="1600" dirty="0"/>
              <a:t>들이 잘 업데이트 되지 않는다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이것을 </a:t>
            </a:r>
            <a:r>
              <a:rPr lang="en-US" altLang="ko-KR" sz="1600" dirty="0" smtClean="0"/>
              <a:t>＇Gradient Vanishing＇</a:t>
            </a:r>
            <a:r>
              <a:rPr lang="ko-KR" altLang="en-US" sz="1600" dirty="0" smtClean="0"/>
              <a:t>이라고 한다</a:t>
            </a:r>
            <a:r>
              <a:rPr lang="en-US" altLang="ko-KR" sz="1600" dirty="0" smtClean="0"/>
              <a:t>.</a:t>
            </a:r>
          </a:p>
          <a:p>
            <a:endParaRPr lang="en-US" altLang="ko-KR" sz="1700" dirty="0"/>
          </a:p>
          <a:p>
            <a:r>
              <a:rPr lang="ko-KR" altLang="en-US" sz="1700" b="1" dirty="0" err="1"/>
              <a:t>시그모이드를</a:t>
            </a:r>
            <a:r>
              <a:rPr lang="ko-KR" altLang="en-US" sz="1700" b="1" dirty="0"/>
              <a:t> 사용하는 경우</a:t>
            </a:r>
            <a:endParaRPr lang="ko-KR" altLang="en-US" sz="1700" dirty="0"/>
          </a:p>
          <a:p>
            <a:r>
              <a:rPr lang="en-US" altLang="ko-KR" sz="1700" dirty="0" smtClean="0"/>
              <a:t>binary </a:t>
            </a:r>
            <a:r>
              <a:rPr lang="en-US" altLang="ko-KR" sz="1700" dirty="0"/>
              <a:t>classification</a:t>
            </a:r>
            <a:r>
              <a:rPr lang="ko-KR" altLang="en-US" sz="1700" dirty="0"/>
              <a:t>경우 </a:t>
            </a:r>
            <a:r>
              <a:rPr lang="ko-KR" altLang="en-US" sz="1700" dirty="0" smtClean="0"/>
              <a:t>출력 층 </a:t>
            </a:r>
            <a:r>
              <a:rPr lang="ko-KR" altLang="en-US" sz="1700" dirty="0"/>
              <a:t>노드가 </a:t>
            </a:r>
            <a:r>
              <a:rPr lang="en-US" altLang="ko-KR" sz="1700" dirty="0"/>
              <a:t>1</a:t>
            </a:r>
            <a:r>
              <a:rPr lang="ko-KR" altLang="en-US" sz="1700" dirty="0"/>
              <a:t>개이므로 이 노드에서 </a:t>
            </a:r>
            <a:r>
              <a:rPr lang="en-US" altLang="ko-KR" sz="1700" dirty="0"/>
              <a:t>0~1</a:t>
            </a:r>
            <a:r>
              <a:rPr lang="ko-KR" altLang="en-US" sz="1700" dirty="0"/>
              <a:t>사이의 값을 가져야 마지막에 </a:t>
            </a:r>
            <a:r>
              <a:rPr lang="en-US" altLang="ko-KR" sz="1700" dirty="0"/>
              <a:t>cast</a:t>
            </a:r>
            <a:r>
              <a:rPr lang="ko-KR" altLang="en-US" sz="1700" dirty="0"/>
              <a:t>를 통해</a:t>
            </a:r>
            <a:r>
              <a:rPr lang="en-US" altLang="ko-KR" sz="1700" dirty="0"/>
              <a:t>(ex. 0.5</a:t>
            </a:r>
            <a:r>
              <a:rPr lang="ko-KR" altLang="en-US" sz="1700" dirty="0"/>
              <a:t>이상이면 </a:t>
            </a:r>
            <a:r>
              <a:rPr lang="en-US" altLang="ko-KR" sz="1700" dirty="0"/>
              <a:t>1, </a:t>
            </a:r>
            <a:r>
              <a:rPr lang="ko-KR" altLang="en-US" sz="1700" dirty="0"/>
              <a:t>미만이면 </a:t>
            </a:r>
            <a:r>
              <a:rPr lang="en-US" altLang="ko-KR" sz="1700" dirty="0"/>
              <a:t>0) 1</a:t>
            </a:r>
            <a:r>
              <a:rPr lang="ko-KR" altLang="en-US" sz="1700" dirty="0"/>
              <a:t>혹은 </a:t>
            </a:r>
            <a:r>
              <a:rPr lang="en-US" altLang="ko-KR" sz="1700" dirty="0"/>
              <a:t>0</a:t>
            </a:r>
            <a:r>
              <a:rPr lang="ko-KR" altLang="en-US" sz="1700" dirty="0"/>
              <a:t>값을 </a:t>
            </a:r>
            <a:r>
              <a:rPr lang="en-US" altLang="ko-KR" sz="1700" dirty="0"/>
              <a:t>output</a:t>
            </a:r>
            <a:r>
              <a:rPr lang="ko-KR" altLang="en-US" sz="1700" dirty="0"/>
              <a:t>으로 받을 수 있다</a:t>
            </a:r>
            <a:r>
              <a:rPr lang="en-US" altLang="ko-KR" sz="1700" dirty="0"/>
              <a:t>. </a:t>
            </a:r>
            <a:r>
              <a:rPr lang="ko-KR" altLang="en-US" sz="1700" dirty="0"/>
              <a:t>따라서 </a:t>
            </a:r>
            <a:r>
              <a:rPr lang="ko-KR" altLang="en-US" sz="1700" dirty="0" smtClean="0"/>
              <a:t>이때 </a:t>
            </a:r>
            <a:r>
              <a:rPr lang="ko-KR" altLang="en-US" sz="1700" dirty="0" err="1" smtClean="0"/>
              <a:t>시그모이드를</a:t>
            </a:r>
            <a:r>
              <a:rPr lang="ko-KR" altLang="en-US" sz="1700" dirty="0" smtClean="0"/>
              <a:t> </a:t>
            </a:r>
            <a:r>
              <a:rPr lang="ko-KR" altLang="en-US" sz="1700" dirty="0"/>
              <a:t>사용한다</a:t>
            </a:r>
            <a:r>
              <a:rPr lang="en-US" altLang="ko-KR" sz="1700" dirty="0"/>
              <a:t>.</a:t>
            </a:r>
            <a:endParaRPr lang="ko-KR" altLang="en-US" sz="1700" dirty="0"/>
          </a:p>
          <a:p>
            <a:endParaRPr lang="ko-KR" altLang="en-US" sz="1700" dirty="0"/>
          </a:p>
          <a:p>
            <a:pPr marL="285750" indent="-285750">
              <a:buFontTx/>
              <a:buChar char="-"/>
            </a:pPr>
            <a:endParaRPr lang="ko-KR" altLang="en-US" sz="1700" dirty="0">
              <a:solidFill>
                <a:srgbClr val="000000"/>
              </a:solidFill>
              <a:latin typeface="Noto Sans KR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334" y="737945"/>
            <a:ext cx="5359284" cy="8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8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095"/>
    </mc:Choice>
    <mc:Fallback xmlns="">
      <p:transition spd="slow" advTm="177095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Tanh</a:t>
            </a:r>
            <a:endParaRPr lang="en-US" altLang="ko-KR" sz="2400" b="1" dirty="0" smtClean="0"/>
          </a:p>
        </p:txBody>
      </p:sp>
      <p:pic>
        <p:nvPicPr>
          <p:cNvPr id="2050" name="Picture 2" descr="https://blog.kakaocdn.net/dn/c0ambs/btqA2VvQ82W/aUsDa9VwaMcKiOfR1UZqJ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83" y="1121092"/>
            <a:ext cx="4906877" cy="495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766261" y="170675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Noto Serif KR"/>
              </a:rPr>
              <a:t>- </a:t>
            </a:r>
            <a:r>
              <a:rPr lang="en-US" altLang="ko-KR" dirty="0" err="1" smtClean="0">
                <a:solidFill>
                  <a:srgbClr val="000000"/>
                </a:solidFill>
                <a:latin typeface="Noto Serif KR"/>
              </a:rPr>
              <a:t>Tanh</a:t>
            </a:r>
            <a:r>
              <a:rPr lang="ko-KR" altLang="en-US" dirty="0" smtClean="0">
                <a:solidFill>
                  <a:srgbClr val="000000"/>
                </a:solidFill>
                <a:latin typeface="Noto Serif KR"/>
              </a:rPr>
              <a:t>는 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-1~1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값을 가지고 데이터의 평균이 </a:t>
            </a:r>
            <a:r>
              <a:rPr lang="en-US" altLang="ko-KR" dirty="0" smtClean="0">
                <a:solidFill>
                  <a:srgbClr val="000000"/>
                </a:solidFill>
                <a:latin typeface="Noto Serif KR"/>
              </a:rPr>
              <a:t>0</a:t>
            </a:r>
            <a:endParaRPr lang="en-US" altLang="ko-KR" dirty="0">
              <a:solidFill>
                <a:srgbClr val="000000"/>
              </a:solidFill>
              <a:latin typeface="Noto Serif KR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rgbClr val="000000"/>
                </a:solidFill>
                <a:latin typeface="Noto Serif KR"/>
              </a:rPr>
              <a:t>시그모이드와</a:t>
            </a:r>
            <a:r>
              <a:rPr lang="ko-KR" altLang="en-US" dirty="0" smtClean="0">
                <a:solidFill>
                  <a:srgbClr val="000000"/>
                </a:solidFill>
                <a:latin typeface="Noto Serif KR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마찬가지로 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Vanishing gradient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라는 단점이 있다</a:t>
            </a:r>
            <a:r>
              <a:rPr lang="en-US" altLang="ko-KR" dirty="0" smtClean="0">
                <a:solidFill>
                  <a:srgbClr val="000000"/>
                </a:solidFill>
                <a:latin typeface="Noto Serif KR"/>
              </a:rPr>
              <a:t>.</a:t>
            </a:r>
          </a:p>
          <a:p>
            <a:r>
              <a:rPr lang="en-US" altLang="ko-KR" b="1" dirty="0" smtClean="0"/>
              <a:t>- </a:t>
            </a:r>
            <a:r>
              <a:rPr lang="en-US" altLang="ko-KR" dirty="0" smtClean="0"/>
              <a:t>output</a:t>
            </a:r>
            <a:r>
              <a:rPr lang="ko-KR" altLang="en-US" dirty="0"/>
              <a:t>데이터의 평균이 </a:t>
            </a:r>
            <a:r>
              <a:rPr lang="en-US" altLang="ko-KR" dirty="0"/>
              <a:t>0</a:t>
            </a:r>
            <a:r>
              <a:rPr lang="ko-KR" altLang="en-US" dirty="0"/>
              <a:t>으로써 </a:t>
            </a:r>
            <a:r>
              <a:rPr lang="ko-KR" altLang="en-US" dirty="0" err="1" smtClean="0"/>
              <a:t>시그모이드</a:t>
            </a:r>
            <a:r>
              <a:rPr lang="ko-KR" altLang="en-US" dirty="0" smtClean="0"/>
              <a:t> 보다 </a:t>
            </a:r>
            <a:r>
              <a:rPr lang="ko-KR" altLang="en-US" dirty="0"/>
              <a:t>대부분의 경우에서 학습이 더 잘 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468" y="542990"/>
            <a:ext cx="5986030" cy="86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8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798"/>
    </mc:Choice>
    <mc:Fallback xmlns="">
      <p:transition spd="slow" advTm="9379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/>
              <a:t>ReLU</a:t>
            </a:r>
            <a:endParaRPr lang="en-US" altLang="ko-KR" sz="2400" b="1" dirty="0" smtClean="0"/>
          </a:p>
        </p:txBody>
      </p:sp>
      <p:pic>
        <p:nvPicPr>
          <p:cNvPr id="3074" name="Picture 2" descr="https://blog.kakaocdn.net/dn/cfAwRD/btqA1y2vSnH/eL8PnTymMANrq5TfV7BNw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88" y="1187969"/>
            <a:ext cx="4841178" cy="507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741324" y="152951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Noto Serif KR"/>
              </a:rPr>
              <a:t>- </a:t>
            </a:r>
            <a:r>
              <a:rPr lang="ko-KR" altLang="en-US" dirty="0" smtClean="0">
                <a:solidFill>
                  <a:srgbClr val="000000"/>
                </a:solidFill>
                <a:latin typeface="Noto Serif KR"/>
              </a:rPr>
              <a:t>활성화</a:t>
            </a:r>
            <a:r>
              <a:rPr lang="en-US" altLang="ko-KR" dirty="0" smtClean="0">
                <a:solidFill>
                  <a:srgbClr val="000000"/>
                </a:solidFill>
                <a:latin typeface="Noto Serif KR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Noto Serif KR"/>
              </a:rPr>
              <a:t>함수 중 가장 많이 쓰는 </a:t>
            </a:r>
            <a:r>
              <a:rPr lang="en-US" altLang="ko-KR" dirty="0" err="1" smtClean="0">
                <a:solidFill>
                  <a:srgbClr val="000000"/>
                </a:solidFill>
                <a:latin typeface="Noto Serif KR"/>
              </a:rPr>
              <a:t>ReLU</a:t>
            </a:r>
            <a:endParaRPr lang="ko-KR" altLang="en-US" dirty="0">
              <a:solidFill>
                <a:srgbClr val="000000"/>
              </a:solidFill>
              <a:latin typeface="Noto Sans KR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000000"/>
                </a:solidFill>
                <a:latin typeface="Noto Serif KR"/>
              </a:rPr>
              <a:t>대부분의 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input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값에 대해 기울기가 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이 아니기 때문에 학습이 빨리 된다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 학습을 </a:t>
            </a:r>
            <a:r>
              <a:rPr lang="ko-KR" altLang="en-US" dirty="0" smtClean="0">
                <a:solidFill>
                  <a:srgbClr val="000000"/>
                </a:solidFill>
                <a:latin typeface="Noto Serif KR"/>
              </a:rPr>
              <a:t>느리게 하는 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원인이 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gradient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가 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이 되는 것인데 이를 대부분의 경우에서 막아주기 때문에 </a:t>
            </a:r>
            <a:r>
              <a:rPr lang="ko-KR" altLang="en-US" dirty="0" err="1">
                <a:solidFill>
                  <a:srgbClr val="000000"/>
                </a:solidFill>
                <a:latin typeface="Noto Serif KR"/>
              </a:rPr>
              <a:t>시그모이드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Noto Serif KR"/>
              </a:rPr>
              <a:t>Tanh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같은 함수보다 학습이 빠르다</a:t>
            </a:r>
            <a:r>
              <a:rPr lang="en-US" altLang="ko-KR" dirty="0" smtClean="0">
                <a:solidFill>
                  <a:srgbClr val="000000"/>
                </a:solidFill>
                <a:latin typeface="Noto Serif KR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 </a:t>
            </a:r>
            <a:r>
              <a:rPr lang="en-US" altLang="ko-KR" dirty="0"/>
              <a:t>x</a:t>
            </a:r>
            <a:r>
              <a:rPr lang="ko-KR" altLang="en-US" dirty="0"/>
              <a:t>가 음의 값을 가지면 </a:t>
            </a:r>
            <a:r>
              <a:rPr lang="en-US" altLang="ko-KR" dirty="0"/>
              <a:t>0</a:t>
            </a:r>
            <a:r>
              <a:rPr lang="ko-KR" altLang="en-US" dirty="0"/>
              <a:t>을 출력하고</a:t>
            </a:r>
            <a:r>
              <a:rPr lang="en-US" altLang="ko-KR" dirty="0"/>
              <a:t>, </a:t>
            </a:r>
            <a:r>
              <a:rPr lang="ko-KR" altLang="en-US" dirty="0"/>
              <a:t>양의 값을 가지면 </a:t>
            </a:r>
            <a:r>
              <a:rPr lang="en-US" altLang="ko-KR" dirty="0"/>
              <a:t>x</a:t>
            </a:r>
            <a:r>
              <a:rPr lang="ko-KR" altLang="en-US" dirty="0"/>
              <a:t>를 그대로 </a:t>
            </a:r>
            <a:r>
              <a:rPr lang="ko-KR" altLang="en-US" dirty="0" smtClean="0"/>
              <a:t>출력한다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rgbClr val="000000"/>
              </a:solidFill>
              <a:latin typeface="Noto Serif KR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그림을 </a:t>
            </a:r>
            <a:r>
              <a:rPr lang="ko-KR" altLang="en-US" dirty="0"/>
              <a:t>보면 </a:t>
            </a:r>
            <a:r>
              <a:rPr lang="en-US" altLang="ko-KR" dirty="0"/>
              <a:t>input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보다 작을 경우 기울기가 </a:t>
            </a:r>
            <a:r>
              <a:rPr lang="en-US" altLang="ko-KR" dirty="0"/>
              <a:t>0</a:t>
            </a:r>
            <a:r>
              <a:rPr lang="ko-KR" altLang="en-US" dirty="0" smtClean="0"/>
              <a:t>이나 실제로</a:t>
            </a:r>
            <a:r>
              <a:rPr lang="ko-KR" altLang="en-US" dirty="0"/>
              <a:t> </a:t>
            </a:r>
            <a:r>
              <a:rPr lang="en-US" altLang="ko-KR" b="1" dirty="0"/>
              <a:t>hidden layer</a:t>
            </a:r>
            <a:r>
              <a:rPr lang="ko-KR" altLang="en-US" b="1" dirty="0"/>
              <a:t>에서 대부분 노드의 </a:t>
            </a:r>
            <a:r>
              <a:rPr lang="en-US" altLang="ko-KR" b="1" dirty="0"/>
              <a:t>z</a:t>
            </a:r>
            <a:r>
              <a:rPr lang="ko-KR" altLang="en-US" b="1" dirty="0"/>
              <a:t>값은 </a:t>
            </a:r>
            <a:r>
              <a:rPr lang="en-US" altLang="ko-KR" b="1" dirty="0"/>
              <a:t>0</a:t>
            </a:r>
            <a:r>
              <a:rPr lang="ko-KR" altLang="en-US" b="1" dirty="0"/>
              <a:t>보다 크기 때문에 기울기가 </a:t>
            </a:r>
            <a:r>
              <a:rPr lang="en-US" altLang="ko-KR" b="1" dirty="0"/>
              <a:t>0</a:t>
            </a:r>
            <a:r>
              <a:rPr lang="ko-KR" altLang="en-US" b="1" dirty="0"/>
              <a:t>이 되는 경우가 많지 않다</a:t>
            </a:r>
            <a:r>
              <a:rPr lang="en-US" altLang="ko-KR" b="1" dirty="0"/>
              <a:t>. 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단점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음의 </a:t>
            </a:r>
            <a:r>
              <a:rPr lang="ko-KR" altLang="en-US" dirty="0"/>
              <a:t>값을 가지면 전부 그냥 </a:t>
            </a:r>
            <a:r>
              <a:rPr lang="en-US" altLang="ko-KR" dirty="0"/>
              <a:t>0</a:t>
            </a:r>
            <a:r>
              <a:rPr lang="ko-KR" altLang="en-US" dirty="0"/>
              <a:t>을 출력하기 때문에</a:t>
            </a:r>
            <a:r>
              <a:rPr lang="en-US" altLang="ko-KR" dirty="0"/>
              <a:t>, </a:t>
            </a:r>
            <a:r>
              <a:rPr lang="ko-KR" altLang="en-US" dirty="0"/>
              <a:t>몇몇 </a:t>
            </a:r>
            <a:r>
              <a:rPr lang="en-US" altLang="ko-KR" dirty="0"/>
              <a:t>Weight</a:t>
            </a:r>
            <a:r>
              <a:rPr lang="ko-KR" altLang="en-US" dirty="0"/>
              <a:t>들이 업데이트 되지 않는 문제가 </a:t>
            </a:r>
            <a:r>
              <a:rPr lang="ko-KR" altLang="en-US" dirty="0" smtClean="0"/>
              <a:t>발생</a:t>
            </a:r>
            <a:r>
              <a:rPr lang="en-US" altLang="ko-KR" dirty="0" smtClean="0"/>
              <a:t>(</a:t>
            </a:r>
            <a:r>
              <a:rPr lang="en-US" altLang="ko-KR" dirty="0"/>
              <a:t>Dying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현상</a:t>
            </a:r>
            <a:r>
              <a:rPr lang="en-US" altLang="ko-KR" dirty="0"/>
              <a:t>)</a:t>
            </a:r>
            <a:endParaRPr lang="ko-KR" altLang="en-US" dirty="0"/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rgbClr val="000000"/>
              </a:solidFill>
              <a:latin typeface="Noto Sans KR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135" y="619645"/>
            <a:ext cx="28384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6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630"/>
    </mc:Choice>
    <mc:Fallback xmlns="">
      <p:transition spd="slow" advTm="16363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leaky </a:t>
            </a:r>
            <a:r>
              <a:rPr lang="en-US" altLang="ko-KR" sz="2400" b="1" dirty="0" err="1"/>
              <a:t>ReLU</a:t>
            </a:r>
            <a:endParaRPr lang="en-US" altLang="ko-KR" sz="2400" b="1" dirty="0" smtClean="0"/>
          </a:p>
        </p:txBody>
      </p:sp>
      <p:pic>
        <p:nvPicPr>
          <p:cNvPr id="4098" name="Picture 2" descr="https://blog.kakaocdn.net/dn/cNZbqy/btqA2b61IiI/UeCvlYm9rI5q22GUHR0Ap1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73" y="1146031"/>
            <a:ext cx="4936155" cy="503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254" y="784946"/>
            <a:ext cx="2466975" cy="4667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674822" y="138805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Noto Serif KR"/>
              </a:rPr>
              <a:t>- max(0.01z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, z</a:t>
            </a:r>
            <a:r>
              <a:rPr lang="en-US" altLang="ko-KR" dirty="0" smtClean="0">
                <a:solidFill>
                  <a:srgbClr val="000000"/>
                </a:solidFill>
                <a:latin typeface="Noto Serif KR"/>
              </a:rPr>
              <a:t>)</a:t>
            </a:r>
            <a:endParaRPr lang="ko-KR" altLang="en-US" dirty="0">
              <a:solidFill>
                <a:srgbClr val="000000"/>
              </a:solidFill>
              <a:latin typeface="Noto Sans KR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즉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, input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값인 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z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가 음수일 경우 기울기가 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이 아닌 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0.01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값을 갖게 된다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.</a:t>
            </a:r>
            <a:endParaRPr lang="ko-KR" altLang="en-US" dirty="0">
              <a:solidFill>
                <a:srgbClr val="000000"/>
              </a:solidFill>
              <a:latin typeface="Noto Sans KR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rgbClr val="000000"/>
                </a:solidFill>
                <a:latin typeface="Noto Serif KR"/>
              </a:rPr>
              <a:t>leaky </a:t>
            </a:r>
            <a:r>
              <a:rPr lang="en-US" altLang="ko-KR" dirty="0" err="1">
                <a:solidFill>
                  <a:srgbClr val="000000"/>
                </a:solidFill>
                <a:latin typeface="Noto Serif KR"/>
              </a:rPr>
              <a:t>ReLU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를 일반적으로 많이 쓰진 않지만 </a:t>
            </a:r>
            <a:r>
              <a:rPr lang="en-US" altLang="ko-KR" dirty="0" err="1">
                <a:solidFill>
                  <a:srgbClr val="000000"/>
                </a:solidFill>
                <a:latin typeface="Noto Serif KR"/>
              </a:rPr>
              <a:t>ReLU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보다 학습이 더 잘 되긴 한다</a:t>
            </a:r>
            <a:r>
              <a:rPr lang="en-US" altLang="ko-KR" dirty="0" smtClean="0">
                <a:solidFill>
                  <a:srgbClr val="000000"/>
                </a:solidFill>
                <a:latin typeface="Noto Serif KR"/>
              </a:rPr>
              <a:t>. </a:t>
            </a:r>
            <a:r>
              <a:rPr lang="ko-KR" altLang="en-US" dirty="0" smtClean="0"/>
              <a:t> </a:t>
            </a:r>
            <a:r>
              <a:rPr lang="en-US" altLang="ko-KR" dirty="0"/>
              <a:t>Dying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현상을 어느정도 막을 수 있습니다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rgbClr val="000000"/>
              </a:solidFill>
              <a:latin typeface="Noto Serif KR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Noto Serif KR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rgbClr val="000000"/>
              </a:solidFill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16171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45"/>
    </mc:Choice>
    <mc:Fallback xmlns="">
      <p:transition spd="slow" advTm="65445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leaky </a:t>
            </a:r>
            <a:r>
              <a:rPr lang="en-US" altLang="ko-KR" sz="2400" b="1" dirty="0" err="1"/>
              <a:t>ReLU</a:t>
            </a:r>
            <a:endParaRPr lang="en-US" altLang="ko-KR" sz="2400" b="1" dirty="0" smtClean="0"/>
          </a:p>
        </p:txBody>
      </p:sp>
      <p:pic>
        <p:nvPicPr>
          <p:cNvPr id="4098" name="Picture 2" descr="https://blog.kakaocdn.net/dn/cNZbqy/btqA2b61IiI/UeCvlYm9rI5q22GUHR0Ap1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73" y="1146031"/>
            <a:ext cx="4936155" cy="503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254" y="784946"/>
            <a:ext cx="2466975" cy="4667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674822" y="138805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Noto Serif KR"/>
              </a:rPr>
              <a:t>- max(0.01z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, z</a:t>
            </a:r>
            <a:r>
              <a:rPr lang="en-US" altLang="ko-KR" dirty="0" smtClean="0">
                <a:solidFill>
                  <a:srgbClr val="000000"/>
                </a:solidFill>
                <a:latin typeface="Noto Serif KR"/>
              </a:rPr>
              <a:t>)</a:t>
            </a:r>
            <a:endParaRPr lang="ko-KR" altLang="en-US" dirty="0">
              <a:solidFill>
                <a:srgbClr val="000000"/>
              </a:solidFill>
              <a:latin typeface="Noto Sans KR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즉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, input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값인 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z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가 음수일 경우 기울기가 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이 아닌 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0.01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값을 갖게 된다</a:t>
            </a:r>
            <a:r>
              <a:rPr lang="en-US" altLang="ko-KR" dirty="0">
                <a:solidFill>
                  <a:srgbClr val="000000"/>
                </a:solidFill>
                <a:latin typeface="Noto Serif KR"/>
              </a:rPr>
              <a:t>.</a:t>
            </a:r>
            <a:endParaRPr lang="ko-KR" altLang="en-US" dirty="0">
              <a:solidFill>
                <a:srgbClr val="000000"/>
              </a:solidFill>
              <a:latin typeface="Noto Sans KR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rgbClr val="000000"/>
                </a:solidFill>
                <a:latin typeface="Noto Serif KR"/>
              </a:rPr>
              <a:t>leaky </a:t>
            </a:r>
            <a:r>
              <a:rPr lang="en-US" altLang="ko-KR" dirty="0" err="1">
                <a:solidFill>
                  <a:srgbClr val="000000"/>
                </a:solidFill>
                <a:latin typeface="Noto Serif KR"/>
              </a:rPr>
              <a:t>ReLU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를 일반적으로 많이 쓰진 않지만 </a:t>
            </a:r>
            <a:r>
              <a:rPr lang="en-US" altLang="ko-KR" dirty="0" err="1">
                <a:solidFill>
                  <a:srgbClr val="000000"/>
                </a:solidFill>
                <a:latin typeface="Noto Serif KR"/>
              </a:rPr>
              <a:t>ReLU</a:t>
            </a:r>
            <a:r>
              <a:rPr lang="ko-KR" altLang="en-US" dirty="0">
                <a:solidFill>
                  <a:srgbClr val="000000"/>
                </a:solidFill>
                <a:latin typeface="Noto Serif KR"/>
              </a:rPr>
              <a:t>보다 학습이 더 잘 되긴 한다</a:t>
            </a:r>
            <a:r>
              <a:rPr lang="en-US" altLang="ko-KR" dirty="0" smtClean="0">
                <a:solidFill>
                  <a:srgbClr val="000000"/>
                </a:solidFill>
                <a:latin typeface="Noto Serif KR"/>
              </a:rPr>
              <a:t>. </a:t>
            </a:r>
            <a:r>
              <a:rPr lang="ko-KR" altLang="en-US" dirty="0" smtClean="0"/>
              <a:t> </a:t>
            </a:r>
            <a:r>
              <a:rPr lang="en-US" altLang="ko-KR" dirty="0"/>
              <a:t>Dying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현상을 어느정도 막을 수 있습니다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solidFill>
                <a:srgbClr val="000000"/>
              </a:solidFill>
              <a:latin typeface="Noto Serif KR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Noto Serif KR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rgbClr val="000000"/>
              </a:solidFill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56754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4"/>
    </mc:Choice>
    <mc:Fallback xmlns="">
      <p:transition spd="slow" advTm="754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698" y="490450"/>
            <a:ext cx="8487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Exponential Linear Unit (ELU)</a:t>
            </a:r>
            <a:endParaRPr lang="en-US" altLang="ko-KR" sz="2200" b="1" dirty="0" smtClean="0"/>
          </a:p>
        </p:txBody>
      </p:sp>
      <p:pic>
        <p:nvPicPr>
          <p:cNvPr id="5122" name="Picture 2" descr="https://blog.kakaocdn.net/dn/k7e78/btqvNGwLRRe/F5a1JOsxz3bOKMIlqKEEl1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97" y="1646294"/>
            <a:ext cx="6886575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736379" y="2950711"/>
            <a:ext cx="37528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666666"/>
                </a:solidFill>
                <a:latin typeface="Noto Sans KR"/>
              </a:rPr>
              <a:t>ReLU</a:t>
            </a:r>
            <a:r>
              <a:rPr lang="ko-KR" altLang="en-US" dirty="0">
                <a:solidFill>
                  <a:srgbClr val="666666"/>
                </a:solidFill>
                <a:latin typeface="Noto Sans KR"/>
              </a:rPr>
              <a:t>의 음의 값에 대하여 </a:t>
            </a:r>
            <a:r>
              <a:rPr lang="en-US" altLang="ko-KR" dirty="0">
                <a:solidFill>
                  <a:srgbClr val="666666"/>
                </a:solidFill>
                <a:latin typeface="Noto Sans KR"/>
              </a:rPr>
              <a:t>exponential </a:t>
            </a:r>
            <a:r>
              <a:rPr lang="ko-KR" altLang="en-US" dirty="0">
                <a:solidFill>
                  <a:srgbClr val="666666"/>
                </a:solidFill>
                <a:latin typeface="Noto Sans KR"/>
              </a:rPr>
              <a:t>값이 추가된 함수로 </a:t>
            </a:r>
            <a:r>
              <a:rPr lang="en-US" altLang="ko-KR" dirty="0">
                <a:solidFill>
                  <a:srgbClr val="666666"/>
                </a:solidFill>
                <a:latin typeface="Noto Sans KR"/>
              </a:rPr>
              <a:t>Dying </a:t>
            </a:r>
            <a:r>
              <a:rPr lang="en-US" altLang="ko-KR" dirty="0" err="1">
                <a:solidFill>
                  <a:srgbClr val="666666"/>
                </a:solidFill>
                <a:latin typeface="Noto Sans KR"/>
              </a:rPr>
              <a:t>ReLU</a:t>
            </a:r>
            <a:r>
              <a:rPr lang="en-US" altLang="ko-KR" dirty="0">
                <a:solidFill>
                  <a:srgbClr val="666666"/>
                </a:solidFill>
                <a:latin typeface="Noto Sans KR"/>
              </a:rPr>
              <a:t> </a:t>
            </a:r>
            <a:r>
              <a:rPr lang="ko-KR" altLang="en-US" dirty="0">
                <a:solidFill>
                  <a:srgbClr val="666666"/>
                </a:solidFill>
                <a:latin typeface="Noto Sans KR"/>
              </a:rPr>
              <a:t>현상 해결한 방법입니다</a:t>
            </a:r>
            <a:r>
              <a:rPr lang="en-US" altLang="ko-KR" dirty="0">
                <a:solidFill>
                  <a:srgbClr val="666666"/>
                </a:solidFill>
                <a:latin typeface="Noto Sans KR"/>
              </a:rPr>
              <a:t>.</a:t>
            </a:r>
          </a:p>
          <a:p>
            <a:r>
              <a:rPr lang="ko-KR" altLang="en-US" b="1" dirty="0">
                <a:solidFill>
                  <a:srgbClr val="666666"/>
                </a:solidFill>
                <a:latin typeface="Noto Sans KR"/>
              </a:rPr>
              <a:t>​</a:t>
            </a:r>
            <a:endParaRPr lang="ko-KR" altLang="en-US" b="0" i="0" dirty="0">
              <a:solidFill>
                <a:srgbClr val="666666"/>
              </a:solidFill>
              <a:effectLst/>
              <a:latin typeface="Noto Sans KR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142" y="1409113"/>
            <a:ext cx="3915900" cy="119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03"/>
    </mc:Choice>
    <mc:Fallback xmlns="">
      <p:transition spd="slow" advTm="75303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813238-AF3D-40EB-A3A4-550AB85131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4E1485-0760-4ABF-A612-28A97B86DF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65EBD3-98B5-4FD2-8FAF-5D4022A9F7F4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purl.org/dc/elements/1.1/"/>
    <ds:schemaRef ds:uri="http://schemas.openxmlformats.org/package/2006/metadata/core-properties"/>
    <ds:schemaRef ds:uri="http://purl.org/dc/terms/"/>
    <ds:schemaRef ds:uri="http://www.w3.org/XML/1998/namespace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관광 디자인</Template>
  <TotalTime>0</TotalTime>
  <Words>368</Words>
  <Application>Microsoft Office PowerPoint</Application>
  <PresentationFormat>와이드스크린</PresentationFormat>
  <Paragraphs>58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Noto Sans KR</vt:lpstr>
      <vt:lpstr>Noto Serif KR</vt:lpstr>
      <vt:lpstr>맑은 고딕</vt:lpstr>
      <vt:lpstr>Arial</vt:lpstr>
      <vt:lpstr>Corbel</vt:lpstr>
      <vt:lpstr>기본</vt:lpstr>
      <vt:lpstr>가천대 회화〮조소과 AI 특강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2021-06-18T22:33:48Z</dcterms:created>
  <dcterms:modified xsi:type="dcterms:W3CDTF">2021-06-27T11:36:42Z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