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4" r:id="rId7"/>
    <p:sldId id="296" r:id="rId8"/>
    <p:sldId id="286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88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8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4201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43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46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094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82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78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102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7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13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58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2021-06-21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2-22.tistory.com/4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22-22.tistory.com/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6"/>
    </mc:Choice>
    <mc:Fallback xmlns="">
      <p:transition spd="slow" advTm="22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Underfitting</a:t>
            </a:r>
            <a:endParaRPr lang="en-US" altLang="ko-KR" sz="2500" b="1" dirty="0"/>
          </a:p>
        </p:txBody>
      </p:sp>
      <p:sp>
        <p:nvSpPr>
          <p:cNvPr id="2" name="직사각형 1"/>
          <p:cNvSpPr/>
          <p:nvPr/>
        </p:nvSpPr>
        <p:spPr>
          <a:xfrm>
            <a:off x="548639" y="1386310"/>
            <a:ext cx="11238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Underfitting</a:t>
            </a:r>
            <a:r>
              <a:rPr lang="en-US" altLang="ko-KR" dirty="0"/>
              <a:t>(</a:t>
            </a:r>
            <a:r>
              <a:rPr lang="ko-KR" altLang="en-US" dirty="0" err="1"/>
              <a:t>과소적합</a:t>
            </a:r>
            <a:r>
              <a:rPr lang="en-US" altLang="ko-KR" dirty="0"/>
              <a:t>)</a:t>
            </a:r>
            <a:r>
              <a:rPr lang="ko-KR" altLang="en-US" dirty="0"/>
              <a:t>은 이미 있는 </a:t>
            </a:r>
            <a:r>
              <a:rPr lang="en-US" altLang="ko-KR" dirty="0"/>
              <a:t>Train set</a:t>
            </a:r>
            <a:r>
              <a:rPr lang="ko-KR" altLang="en-US" dirty="0"/>
              <a:t>도 학습을 하지 못한 상태를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en-US" altLang="ko-KR" dirty="0" smtClean="0"/>
              <a:t>Overfitting</a:t>
            </a:r>
            <a:r>
              <a:rPr lang="ko-KR" altLang="en-US" dirty="0"/>
              <a:t>과 반대되는 상태를 의미합니다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Overfitting</a:t>
            </a:r>
            <a:r>
              <a:rPr lang="ko-KR" altLang="en-US" dirty="0"/>
              <a:t>이 </a:t>
            </a:r>
            <a:r>
              <a:rPr lang="ko-KR" altLang="en-US" dirty="0" smtClean="0"/>
              <a:t>발생하는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이유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학습 </a:t>
            </a:r>
            <a:r>
              <a:rPr lang="ko-KR" altLang="en-US" dirty="0"/>
              <a:t>반복 횟수가 너무 적음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데이터의 </a:t>
            </a:r>
            <a:r>
              <a:rPr lang="ko-KR" altLang="en-US" dirty="0"/>
              <a:t>특성에 비해 모델이 너무 간단함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ko-KR" altLang="en-US" dirty="0"/>
              <a:t>양이 너무 적음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372" y="44167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Roboto"/>
              </a:rPr>
              <a:t>선형 함수의 경우를 </a:t>
            </a:r>
            <a:r>
              <a:rPr lang="ko-KR" altLang="en-US" dirty="0" smtClean="0">
                <a:solidFill>
                  <a:srgbClr val="00B050"/>
                </a:solidFill>
                <a:latin typeface="Roboto"/>
              </a:rPr>
              <a:t>보면</a:t>
            </a:r>
            <a:endParaRPr lang="en-US" altLang="ko-KR" dirty="0" smtClean="0">
              <a:solidFill>
                <a:srgbClr val="00B050"/>
              </a:solidFill>
              <a:latin typeface="Roboto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Roboto"/>
              </a:rPr>
              <a:t>초기 </a:t>
            </a:r>
            <a:r>
              <a:rPr lang="ko-KR" altLang="en-US" dirty="0" err="1">
                <a:solidFill>
                  <a:srgbClr val="00B050"/>
                </a:solidFill>
                <a:latin typeface="Roboto"/>
              </a:rPr>
              <a:t>에포크</a:t>
            </a:r>
            <a:r>
              <a:rPr lang="en-US" altLang="ko-KR" dirty="0">
                <a:solidFill>
                  <a:srgbClr val="00B050"/>
                </a:solidFill>
                <a:latin typeface="Roboto"/>
              </a:rPr>
              <a:t>(epoch)</a:t>
            </a:r>
            <a:r>
              <a:rPr lang="ko-KR" altLang="en-US" dirty="0">
                <a:solidFill>
                  <a:srgbClr val="00B050"/>
                </a:solidFill>
                <a:latin typeface="Roboto"/>
              </a:rPr>
              <a:t>를 수행하면서 학습 오류가 감소한 후로 더 이상 모델 학습의 오류가 감소하지 </a:t>
            </a:r>
            <a:r>
              <a:rPr lang="ko-KR" altLang="en-US" dirty="0" smtClean="0">
                <a:solidFill>
                  <a:srgbClr val="00B050"/>
                </a:solidFill>
                <a:latin typeface="Roboto"/>
              </a:rPr>
              <a:t>않는 경우로</a:t>
            </a:r>
            <a:endParaRPr lang="en-US" altLang="ko-KR" dirty="0" smtClean="0">
              <a:solidFill>
                <a:srgbClr val="00B050"/>
              </a:solidFill>
              <a:latin typeface="Roboto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Roboto"/>
              </a:rPr>
              <a:t>마지막 </a:t>
            </a:r>
            <a:r>
              <a:rPr lang="en-US" altLang="ko-KR" dirty="0">
                <a:solidFill>
                  <a:srgbClr val="00B050"/>
                </a:solidFill>
                <a:latin typeface="Roboto"/>
              </a:rPr>
              <a:t>epoch</a:t>
            </a:r>
            <a:r>
              <a:rPr lang="ko-KR" altLang="en-US" dirty="0">
                <a:solidFill>
                  <a:srgbClr val="00B050"/>
                </a:solidFill>
                <a:latin typeface="Roboto"/>
              </a:rPr>
              <a:t>까지 마친 후에도 학습 오류는 여전히 </a:t>
            </a:r>
            <a:r>
              <a:rPr lang="ko-KR" altLang="en-US" dirty="0" smtClean="0">
                <a:solidFill>
                  <a:srgbClr val="00B050"/>
                </a:solidFill>
                <a:latin typeface="Roboto"/>
              </a:rPr>
              <a:t>높다</a:t>
            </a:r>
            <a:r>
              <a:rPr lang="en-US" altLang="ko-KR" dirty="0" smtClean="0">
                <a:solidFill>
                  <a:srgbClr val="00B050"/>
                </a:solidFill>
                <a:latin typeface="Roboto"/>
              </a:rPr>
              <a:t>.</a:t>
            </a: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43" y="3001846"/>
            <a:ext cx="4829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64"/>
    </mc:Choice>
    <mc:Fallback xmlns="">
      <p:transition spd="slow" advTm="2895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모델의 복잡도</a:t>
            </a:r>
            <a:endParaRPr lang="en-US" altLang="ko-KR" sz="2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65" y="1342245"/>
            <a:ext cx="2777541" cy="16087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87091" y="12577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위 다항식의 경우</a:t>
            </a:r>
            <a:endParaRPr lang="en-US" altLang="ko-KR" dirty="0" smtClean="0"/>
          </a:p>
          <a:p>
            <a:r>
              <a:rPr lang="ko-KR" altLang="en-US" dirty="0" smtClean="0"/>
              <a:t>스칼라 </a:t>
            </a:r>
            <a:r>
              <a:rPr lang="ko-KR" altLang="en-US" dirty="0"/>
              <a:t>데이터 특성(</a:t>
            </a:r>
            <a:r>
              <a:rPr lang="ko-KR" altLang="en-US" dirty="0" err="1"/>
              <a:t>feature</a:t>
            </a:r>
            <a:r>
              <a:rPr lang="ko-KR" altLang="en-US" dirty="0"/>
              <a:t>)  </a:t>
            </a:r>
            <a:r>
              <a:rPr lang="ko-KR" altLang="en-US" dirty="0" err="1"/>
              <a:t>x</a:t>
            </a:r>
            <a:r>
              <a:rPr lang="ko-KR" altLang="en-US" dirty="0"/>
              <a:t>  와 </a:t>
            </a:r>
            <a:endParaRPr lang="en-US" altLang="ko-KR" dirty="0" smtClean="0"/>
          </a:p>
          <a:p>
            <a:r>
              <a:rPr lang="ko-KR" altLang="en-US" dirty="0" smtClean="0"/>
              <a:t>이에 </a:t>
            </a:r>
            <a:r>
              <a:rPr lang="ko-KR" altLang="en-US" dirty="0"/>
              <a:t>대한 스칼라 레이블(</a:t>
            </a:r>
            <a:r>
              <a:rPr lang="ko-KR" altLang="en-US" dirty="0" err="1"/>
              <a:t>label</a:t>
            </a:r>
            <a:r>
              <a:rPr lang="ko-KR" altLang="en-US" dirty="0"/>
              <a:t>)  </a:t>
            </a:r>
            <a:r>
              <a:rPr lang="ko-KR" altLang="en-US" dirty="0" err="1"/>
              <a:t>y</a:t>
            </a:r>
            <a:r>
              <a:rPr lang="ko-KR" altLang="en-US" dirty="0"/>
              <a:t>  로 </a:t>
            </a:r>
            <a:endParaRPr lang="en-US" altLang="ko-KR" dirty="0" smtClean="0"/>
          </a:p>
          <a:p>
            <a:r>
              <a:rPr lang="ko-KR" altLang="en-US" dirty="0" smtClean="0"/>
              <a:t>구성된 </a:t>
            </a:r>
            <a:r>
              <a:rPr lang="ko-KR" altLang="en-US" dirty="0"/>
              <a:t>학습 데이터가 주어진 경우,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  </a:t>
            </a:r>
            <a:r>
              <a:rPr lang="ko-KR" altLang="en-US" dirty="0"/>
              <a:t>를 추정하는  </a:t>
            </a:r>
            <a:r>
              <a:rPr lang="ko-KR" altLang="en-US" dirty="0" err="1"/>
              <a:t>d</a:t>
            </a:r>
            <a:r>
              <a:rPr lang="ko-KR" altLang="en-US" dirty="0"/>
              <a:t>  차원 다항식을 </a:t>
            </a:r>
            <a:r>
              <a:rPr lang="ko-KR" altLang="en-US" dirty="0" smtClean="0"/>
              <a:t>찾는다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938" y="3543733"/>
            <a:ext cx="838200" cy="352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29" y="3259978"/>
            <a:ext cx="371475" cy="304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69571" y="32223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        ; </a:t>
            </a:r>
            <a:r>
              <a:rPr lang="ko-KR" altLang="en-US" dirty="0" smtClean="0"/>
              <a:t>모델의 </a:t>
            </a:r>
            <a:r>
              <a:rPr lang="ko-KR" altLang="en-US" dirty="0"/>
              <a:t>가중치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r>
              <a:rPr lang="ko-KR" altLang="en-US" dirty="0" smtClean="0"/>
              <a:t>편향</a:t>
            </a:r>
            <a:r>
              <a:rPr lang="ko-KR" altLang="en-US" dirty="0"/>
              <a:t>(</a:t>
            </a:r>
            <a:r>
              <a:rPr lang="ko-KR" altLang="en-US" dirty="0" err="1"/>
              <a:t>bias</a:t>
            </a:r>
            <a:r>
              <a:rPr lang="ko-KR" altLang="en-US" dirty="0"/>
              <a:t>)은 </a:t>
            </a:r>
            <a:r>
              <a:rPr lang="ko-KR" altLang="en-US" dirty="0" smtClean="0"/>
              <a:t>                     이기 </a:t>
            </a:r>
            <a:r>
              <a:rPr lang="ko-KR" altLang="en-US" dirty="0"/>
              <a:t>때문에  w0 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d</a:t>
            </a:r>
            <a:r>
              <a:rPr lang="ko-KR" altLang="en-US" dirty="0" smtClean="0"/>
              <a:t>=1  인 경우로 선형 </a:t>
            </a:r>
            <a:r>
              <a:rPr lang="ko-KR" altLang="en-US" dirty="0"/>
              <a:t>회귀(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 </a:t>
            </a:r>
            <a:r>
              <a:rPr lang="ko-KR" altLang="en-US" dirty="0" smtClean="0"/>
              <a:t>모델을 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5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12"/>
    </mc:Choice>
    <mc:Fallback xmlns="">
      <p:transition spd="slow" advTm="2043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모델의 복잡도</a:t>
            </a:r>
            <a:endParaRPr lang="en-US" altLang="ko-KR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2" y="1374371"/>
            <a:ext cx="5581650" cy="381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31279" y="2252992"/>
            <a:ext cx="4666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Roboto"/>
              </a:rPr>
              <a:t>데이터에 </a:t>
            </a:r>
            <a:r>
              <a:rPr lang="ko-KR" altLang="en-US" dirty="0">
                <a:latin typeface="Roboto"/>
              </a:rPr>
              <a:t>비해서 모델이 너무 간단하면</a:t>
            </a:r>
            <a:r>
              <a:rPr lang="en-US" altLang="ko-KR" dirty="0">
                <a:latin typeface="Roboto"/>
              </a:rPr>
              <a:t>, </a:t>
            </a:r>
            <a:r>
              <a:rPr lang="ko-KR" altLang="en-US" dirty="0" err="1">
                <a:latin typeface="Roboto"/>
              </a:rPr>
              <a:t>언더피팅</a:t>
            </a:r>
            <a:r>
              <a:rPr lang="en-US" altLang="ko-KR" dirty="0">
                <a:latin typeface="Roboto"/>
              </a:rPr>
              <a:t>(</a:t>
            </a:r>
            <a:r>
              <a:rPr lang="en-US" altLang="ko-KR" dirty="0" err="1">
                <a:latin typeface="Roboto"/>
              </a:rPr>
              <a:t>underfitting</a:t>
            </a:r>
            <a:r>
              <a:rPr lang="en-US" altLang="ko-KR" dirty="0">
                <a:latin typeface="Roboto"/>
              </a:rPr>
              <a:t>)</a:t>
            </a:r>
            <a:r>
              <a:rPr lang="ko-KR" altLang="en-US" dirty="0">
                <a:latin typeface="Roboto"/>
              </a:rPr>
              <a:t>이 발생하고</a:t>
            </a:r>
            <a:r>
              <a:rPr lang="en-US" altLang="ko-KR" dirty="0">
                <a:latin typeface="Roboto"/>
              </a:rPr>
              <a:t>, </a:t>
            </a:r>
            <a:endParaRPr lang="en-US" altLang="ko-KR" dirty="0" smtClean="0">
              <a:latin typeface="Roboto"/>
            </a:endParaRPr>
          </a:p>
          <a:p>
            <a:endParaRPr lang="en-US" altLang="ko-KR" dirty="0">
              <a:latin typeface="Roboto"/>
            </a:endParaRPr>
          </a:p>
          <a:p>
            <a:r>
              <a:rPr lang="ko-KR" altLang="en-US" dirty="0" smtClean="0">
                <a:latin typeface="Roboto"/>
              </a:rPr>
              <a:t>모델을 </a:t>
            </a:r>
            <a:r>
              <a:rPr lang="ko-KR" altLang="en-US" dirty="0">
                <a:latin typeface="Roboto"/>
              </a:rPr>
              <a:t>너무 복잡하게 선택하면 </a:t>
            </a:r>
            <a:r>
              <a:rPr lang="ko-KR" altLang="en-US" dirty="0" err="1">
                <a:latin typeface="Roboto"/>
              </a:rPr>
              <a:t>오버피팅</a:t>
            </a:r>
            <a:r>
              <a:rPr lang="en-US" altLang="ko-KR" dirty="0">
                <a:latin typeface="Roboto"/>
              </a:rPr>
              <a:t>(overfitting)</a:t>
            </a:r>
            <a:r>
              <a:rPr lang="ko-KR" altLang="en-US" dirty="0">
                <a:latin typeface="Roboto"/>
              </a:rPr>
              <a:t>이 </a:t>
            </a:r>
            <a:r>
              <a:rPr lang="ko-KR" altLang="en-US" dirty="0" smtClean="0">
                <a:latin typeface="Roboto"/>
              </a:rPr>
              <a:t>발생한다</a:t>
            </a:r>
            <a:r>
              <a:rPr lang="en-US" altLang="ko-KR" dirty="0" smtClean="0">
                <a:latin typeface="Roboto"/>
              </a:rPr>
              <a:t>.</a:t>
            </a:r>
          </a:p>
          <a:p>
            <a:endParaRPr lang="en-US" altLang="ko-KR" dirty="0">
              <a:latin typeface="Roboto"/>
            </a:endParaRPr>
          </a:p>
          <a:p>
            <a:r>
              <a:rPr lang="ko-KR" altLang="en-US" dirty="0" smtClean="0">
                <a:latin typeface="Roboto"/>
              </a:rPr>
              <a:t>데이터에 </a:t>
            </a:r>
            <a:r>
              <a:rPr lang="ko-KR" altLang="en-US" dirty="0">
                <a:latin typeface="Roboto"/>
              </a:rPr>
              <a:t>대한 모델을 적절한 복잡성을 선택하는 것이 </a:t>
            </a:r>
            <a:r>
              <a:rPr lang="ko-KR" altLang="en-US" dirty="0" err="1">
                <a:latin typeface="Roboto"/>
              </a:rPr>
              <a:t>오버피팅</a:t>
            </a:r>
            <a:r>
              <a:rPr lang="en-US" altLang="ko-KR" dirty="0">
                <a:latin typeface="Roboto"/>
              </a:rPr>
              <a:t>(overfitting)</a:t>
            </a:r>
            <a:r>
              <a:rPr lang="ko-KR" altLang="en-US" dirty="0">
                <a:latin typeface="Roboto"/>
              </a:rPr>
              <a:t>과 </a:t>
            </a:r>
            <a:r>
              <a:rPr lang="ko-KR" altLang="en-US" dirty="0" err="1">
                <a:latin typeface="Roboto"/>
              </a:rPr>
              <a:t>언더피팅</a:t>
            </a:r>
            <a:r>
              <a:rPr lang="en-US" altLang="ko-KR" dirty="0">
                <a:latin typeface="Roboto"/>
              </a:rPr>
              <a:t>(</a:t>
            </a:r>
            <a:r>
              <a:rPr lang="en-US" altLang="ko-KR" dirty="0" err="1">
                <a:latin typeface="Roboto"/>
              </a:rPr>
              <a:t>underfitting</a:t>
            </a:r>
            <a:r>
              <a:rPr lang="en-US" altLang="ko-KR" dirty="0">
                <a:latin typeface="Roboto"/>
              </a:rPr>
              <a:t>) </a:t>
            </a:r>
            <a:r>
              <a:rPr lang="ko-KR" altLang="en-US" dirty="0">
                <a:latin typeface="Roboto"/>
              </a:rPr>
              <a:t>문제를 피하는 방법 중에 </a:t>
            </a:r>
            <a:r>
              <a:rPr lang="ko-KR" altLang="en-US" dirty="0" smtClean="0">
                <a:latin typeface="Roboto"/>
              </a:rPr>
              <a:t>하나이다</a:t>
            </a:r>
            <a:r>
              <a:rPr lang="en-US" altLang="ko-KR" dirty="0" smtClean="0">
                <a:latin typeface="Robot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1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26"/>
    </mc:Choice>
    <mc:Fallback xmlns="">
      <p:transition spd="slow" advTm="10382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Trade-off</a:t>
            </a:r>
            <a:endParaRPr lang="en-US" altLang="ko-KR" sz="2500" b="1" dirty="0"/>
          </a:p>
        </p:txBody>
      </p:sp>
      <p:pic>
        <p:nvPicPr>
          <p:cNvPr id="3" name="Picture 2" descr="편향 분산 트레이드 오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" y="2142626"/>
            <a:ext cx="6963838" cy="42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68" y="2271364"/>
            <a:ext cx="3648015" cy="5661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2505" y="4455451"/>
            <a:ext cx="37935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43A40"/>
                </a:solidFill>
                <a:latin typeface="Spoqa Han Sans"/>
              </a:rPr>
              <a:t>분산은 알고리즘을 학습하는데 있어서 학습의 일관성을 </a:t>
            </a:r>
            <a:r>
              <a:rPr lang="ko-KR" altLang="en-US" sz="1600" dirty="0" smtClean="0">
                <a:solidFill>
                  <a:srgbClr val="343A40"/>
                </a:solidFill>
                <a:latin typeface="Spoqa Han Sans"/>
              </a:rPr>
              <a:t>의미</a:t>
            </a:r>
            <a:r>
              <a:rPr lang="en-US" altLang="ko-KR" sz="1600" dirty="0" smtClean="0">
                <a:solidFill>
                  <a:srgbClr val="343A40"/>
                </a:solidFill>
                <a:latin typeface="Spoqa Han Sans"/>
              </a:rPr>
              <a:t>.</a:t>
            </a:r>
          </a:p>
          <a:p>
            <a:r>
              <a:rPr lang="ko-KR" altLang="en-US" sz="1600" dirty="0" smtClean="0">
                <a:solidFill>
                  <a:srgbClr val="343A40"/>
                </a:solidFill>
                <a:latin typeface="Spoqa Han Sans"/>
              </a:rPr>
              <a:t>분산에 </a:t>
            </a:r>
            <a:r>
              <a:rPr lang="ko-KR" altLang="en-US" sz="1600" dirty="0">
                <a:solidFill>
                  <a:srgbClr val="343A40"/>
                </a:solidFill>
                <a:latin typeface="Spoqa Han Sans"/>
              </a:rPr>
              <a:t>의한 에러가 </a:t>
            </a:r>
            <a:r>
              <a:rPr lang="ko-KR" altLang="en-US" sz="1600" dirty="0" smtClean="0">
                <a:solidFill>
                  <a:srgbClr val="343A40"/>
                </a:solidFill>
                <a:latin typeface="Spoqa Han Sans"/>
              </a:rPr>
              <a:t>크다는 것은 각각의 </a:t>
            </a:r>
            <a:r>
              <a:rPr lang="ko-KR" altLang="en-US" sz="1600" dirty="0">
                <a:solidFill>
                  <a:srgbClr val="343A40"/>
                </a:solidFill>
                <a:latin typeface="Spoqa Han Sans"/>
              </a:rPr>
              <a:t>알고리즘 학습이 일관성 없이 중구난방으로 이뤄졌음을 </a:t>
            </a:r>
            <a:r>
              <a:rPr lang="ko-KR" altLang="en-US" sz="1600" dirty="0" smtClean="0">
                <a:solidFill>
                  <a:srgbClr val="343A40"/>
                </a:solidFill>
                <a:latin typeface="Spoqa Han Sans"/>
              </a:rPr>
              <a:t>뜻한다</a:t>
            </a:r>
            <a:r>
              <a:rPr lang="en-US" altLang="ko-KR" sz="1600" dirty="0" smtClean="0">
                <a:solidFill>
                  <a:srgbClr val="343A40"/>
                </a:solidFill>
                <a:latin typeface="Spoqa Han Sans"/>
              </a:rPr>
              <a:t>.</a:t>
            </a:r>
          </a:p>
          <a:p>
            <a:r>
              <a:rPr lang="ko-KR" altLang="en-US" sz="1600" dirty="0" smtClean="0">
                <a:solidFill>
                  <a:srgbClr val="343A40"/>
                </a:solidFill>
                <a:latin typeface="Spoqa Han Sans"/>
              </a:rPr>
              <a:t>즉</a:t>
            </a:r>
            <a:r>
              <a:rPr lang="en-US" altLang="ko-KR" sz="1600" dirty="0" smtClean="0">
                <a:solidFill>
                  <a:srgbClr val="343A40"/>
                </a:solidFill>
                <a:latin typeface="Spoqa Han Sans"/>
              </a:rPr>
              <a:t>, prediction </a:t>
            </a:r>
            <a:r>
              <a:rPr lang="en-US" altLang="ko-KR" sz="1600" dirty="0" err="1">
                <a:solidFill>
                  <a:srgbClr val="343A40"/>
                </a:solidFill>
                <a:latin typeface="Spoqa Han Sans"/>
              </a:rPr>
              <a:t>funtion</a:t>
            </a:r>
            <a:r>
              <a:rPr lang="ko-KR" altLang="en-US" sz="1600" dirty="0">
                <a:solidFill>
                  <a:srgbClr val="343A40"/>
                </a:solidFill>
                <a:latin typeface="Spoqa Han Sans"/>
              </a:rPr>
              <a:t>이 학습용 데이터</a:t>
            </a:r>
            <a:r>
              <a:rPr lang="en-US" altLang="ko-KR" sz="1600" dirty="0">
                <a:solidFill>
                  <a:srgbClr val="343A40"/>
                </a:solidFill>
                <a:latin typeface="Spoqa Han Sans"/>
              </a:rPr>
              <a:t>(training data)</a:t>
            </a:r>
            <a:r>
              <a:rPr lang="ko-KR" altLang="en-US" sz="1600" dirty="0">
                <a:solidFill>
                  <a:srgbClr val="343A40"/>
                </a:solidFill>
                <a:latin typeface="Spoqa Han Sans"/>
              </a:rPr>
              <a:t>에 포함된 노이즈까지 학습한 것이라 볼 수 있다</a:t>
            </a:r>
            <a:r>
              <a:rPr lang="en-US" altLang="ko-KR" sz="1600" dirty="0">
                <a:solidFill>
                  <a:srgbClr val="343A40"/>
                </a:solidFill>
                <a:latin typeface="Spoqa Han Sans"/>
              </a:rPr>
              <a:t>. 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796" y="3345524"/>
            <a:ext cx="3932527" cy="8692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2386" y="989319"/>
            <a:ext cx="117458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Noto Sans KR"/>
              </a:rPr>
              <a:t>분산이 </a:t>
            </a:r>
            <a:r>
              <a:rPr lang="ko-KR" altLang="en-US" sz="1400" b="1" dirty="0">
                <a:latin typeface="Noto Sans KR"/>
              </a:rPr>
              <a:t>낮을수록 편향이 높아지고</a:t>
            </a:r>
            <a:r>
              <a:rPr lang="en-US" altLang="ko-KR" sz="1400" b="1" dirty="0">
                <a:latin typeface="Noto Sans KR"/>
              </a:rPr>
              <a:t>(</a:t>
            </a:r>
            <a:r>
              <a:rPr lang="en-US" altLang="ko-KR" sz="1400" b="1" dirty="0" err="1">
                <a:latin typeface="Noto Sans KR"/>
              </a:rPr>
              <a:t>underfitting</a:t>
            </a:r>
            <a:r>
              <a:rPr lang="en-US" altLang="ko-KR" sz="1400" b="1" dirty="0">
                <a:latin typeface="Noto Sans KR"/>
              </a:rPr>
              <a:t>), </a:t>
            </a:r>
            <a:r>
              <a:rPr lang="ko-KR" altLang="en-US" sz="1400" b="1" dirty="0">
                <a:latin typeface="Noto Sans KR"/>
              </a:rPr>
              <a:t>분산이 높을수록 편향이 </a:t>
            </a:r>
            <a:r>
              <a:rPr lang="ko-KR" altLang="en-US" sz="1400" b="1" dirty="0" smtClean="0">
                <a:latin typeface="Noto Sans KR"/>
              </a:rPr>
              <a:t>낮아진다</a:t>
            </a:r>
            <a:r>
              <a:rPr lang="en-US" altLang="ko-KR" sz="1400" b="1" dirty="0" smtClean="0">
                <a:latin typeface="Noto Sans KR"/>
              </a:rPr>
              <a:t>(</a:t>
            </a:r>
            <a:r>
              <a:rPr lang="en-US" altLang="ko-KR" sz="1400" b="1" dirty="0">
                <a:latin typeface="Noto Sans KR"/>
              </a:rPr>
              <a:t>overfitting</a:t>
            </a:r>
            <a:r>
              <a:rPr lang="en-US" altLang="ko-KR" sz="1400" b="1" dirty="0" smtClean="0">
                <a:latin typeface="Noto Sans KR"/>
              </a:rPr>
              <a:t>)</a:t>
            </a:r>
          </a:p>
          <a:p>
            <a:r>
              <a:rPr lang="ko-KR" altLang="en-US" sz="1400" b="1" dirty="0" smtClean="0">
                <a:latin typeface="Noto Sans KR"/>
              </a:rPr>
              <a:t>빨간색 </a:t>
            </a:r>
            <a:r>
              <a:rPr lang="ko-KR" altLang="en-US" sz="1400" b="1" dirty="0">
                <a:latin typeface="Noto Sans KR"/>
              </a:rPr>
              <a:t>선이 </a:t>
            </a:r>
            <a:r>
              <a:rPr lang="en-US" altLang="ko-KR" sz="1400" b="1" dirty="0">
                <a:latin typeface="Noto Sans KR"/>
              </a:rPr>
              <a:t>Total Error, </a:t>
            </a:r>
            <a:r>
              <a:rPr lang="ko-KR" altLang="en-US" sz="1400" b="1" dirty="0">
                <a:latin typeface="Noto Sans KR"/>
              </a:rPr>
              <a:t>즉 얼만큼 에러가 </a:t>
            </a:r>
            <a:r>
              <a:rPr lang="ko-KR" altLang="en-US" sz="1400" b="1" dirty="0" err="1" smtClean="0">
                <a:latin typeface="Noto Sans KR"/>
              </a:rPr>
              <a:t>발생했냐를</a:t>
            </a:r>
            <a:r>
              <a:rPr lang="ko-KR" altLang="en-US" sz="1400" b="1" dirty="0" smtClean="0">
                <a:latin typeface="Noto Sans KR"/>
              </a:rPr>
              <a:t> </a:t>
            </a:r>
            <a:r>
              <a:rPr lang="ko-KR" altLang="en-US" sz="1400" b="1" dirty="0">
                <a:latin typeface="Noto Sans KR"/>
              </a:rPr>
              <a:t>나타내는 것인데 모델이 복잡도</a:t>
            </a:r>
            <a:r>
              <a:rPr lang="en-US" altLang="ko-KR" sz="1400" b="1" dirty="0">
                <a:latin typeface="Noto Sans KR"/>
              </a:rPr>
              <a:t>(x</a:t>
            </a:r>
            <a:r>
              <a:rPr lang="ko-KR" altLang="en-US" sz="1400" b="1" dirty="0">
                <a:latin typeface="Noto Sans KR"/>
              </a:rPr>
              <a:t>축</a:t>
            </a:r>
            <a:r>
              <a:rPr lang="en-US" altLang="ko-KR" sz="1400" b="1" dirty="0">
                <a:latin typeface="Noto Sans KR"/>
              </a:rPr>
              <a:t>)</a:t>
            </a:r>
            <a:r>
              <a:rPr lang="ko-KR" altLang="en-US" sz="1400" b="1" dirty="0">
                <a:latin typeface="Noto Sans KR"/>
              </a:rPr>
              <a:t>가 높아질수록 </a:t>
            </a:r>
            <a:r>
              <a:rPr lang="en-US" altLang="ko-KR" sz="1400" b="1" dirty="0">
                <a:latin typeface="Noto Sans KR"/>
              </a:rPr>
              <a:t>Total Error</a:t>
            </a:r>
            <a:r>
              <a:rPr lang="ko-KR" altLang="en-US" sz="1400" b="1" dirty="0">
                <a:latin typeface="Noto Sans KR"/>
              </a:rPr>
              <a:t>는 </a:t>
            </a:r>
            <a:r>
              <a:rPr lang="ko-KR" altLang="en-US" sz="1400" b="1" dirty="0" smtClean="0">
                <a:latin typeface="Noto Sans KR"/>
              </a:rPr>
              <a:t>증가하는 경향을 보인다</a:t>
            </a:r>
            <a:r>
              <a:rPr lang="en-US" altLang="ko-KR" sz="1400" b="1" dirty="0" smtClean="0">
                <a:latin typeface="Noto Sans KR"/>
              </a:rPr>
              <a:t>(overfitting).  </a:t>
            </a:r>
            <a:r>
              <a:rPr lang="ko-KR" altLang="en-US" sz="1400" b="1" dirty="0" smtClean="0">
                <a:latin typeface="Noto Sans KR"/>
              </a:rPr>
              <a:t>따라서 </a:t>
            </a:r>
            <a:r>
              <a:rPr lang="ko-KR" altLang="en-US" sz="1400" b="1" dirty="0">
                <a:latin typeface="Noto Sans KR"/>
              </a:rPr>
              <a:t>에러를 가장 </a:t>
            </a:r>
            <a:r>
              <a:rPr lang="ko-KR" altLang="en-US" sz="1400" b="1" dirty="0" smtClean="0">
                <a:latin typeface="Noto Sans KR"/>
              </a:rPr>
              <a:t>낮게 하는</a:t>
            </a:r>
            <a:r>
              <a:rPr lang="en-US" altLang="ko-KR" sz="1400" b="1" dirty="0">
                <a:latin typeface="Noto Sans KR"/>
              </a:rPr>
              <a:t>(</a:t>
            </a:r>
            <a:r>
              <a:rPr lang="ko-KR" altLang="en-US" sz="1400" b="1" dirty="0" smtClean="0">
                <a:latin typeface="Noto Sans KR"/>
              </a:rPr>
              <a:t>편향과 </a:t>
            </a:r>
            <a:r>
              <a:rPr lang="ko-KR" altLang="en-US" sz="1400" b="1" dirty="0">
                <a:latin typeface="Noto Sans KR"/>
              </a:rPr>
              <a:t>분산이 적절하게 낮은 지점이 교차되는</a:t>
            </a:r>
            <a:r>
              <a:rPr lang="en-US" altLang="ko-KR" sz="1400" b="1" dirty="0">
                <a:latin typeface="Noto Sans KR"/>
              </a:rPr>
              <a:t>) </a:t>
            </a:r>
            <a:r>
              <a:rPr lang="ko-KR" altLang="en-US" sz="1400" b="1" dirty="0">
                <a:latin typeface="Noto Sans KR"/>
              </a:rPr>
              <a:t>곳까지 학습을 </a:t>
            </a:r>
            <a:r>
              <a:rPr lang="ko-KR" altLang="en-US" sz="1400" b="1" dirty="0" smtClean="0">
                <a:latin typeface="Noto Sans KR"/>
              </a:rPr>
              <a:t>시켜야 하는데 이 지점이 편향과 분산의 </a:t>
            </a:r>
            <a:r>
              <a:rPr lang="en-US" altLang="ko-KR" sz="1400" b="1" dirty="0" smtClean="0">
                <a:latin typeface="Noto Sans KR"/>
              </a:rPr>
              <a:t>Trade-off</a:t>
            </a:r>
            <a:r>
              <a:rPr lang="ko-KR" altLang="en-US" sz="1400" b="1" dirty="0" smtClean="0">
                <a:latin typeface="Noto Sans KR"/>
              </a:rPr>
              <a:t>이다</a:t>
            </a:r>
            <a:r>
              <a:rPr lang="en-US" altLang="ko-KR" sz="1400" b="1" dirty="0" smtClean="0">
                <a:latin typeface="Noto Sans KR"/>
              </a:rPr>
              <a:t>.</a:t>
            </a:r>
            <a:endParaRPr lang="en-US" altLang="ko-KR" sz="1400" b="1" dirty="0">
              <a:latin typeface="Noto Sans KR"/>
            </a:endParaRPr>
          </a:p>
          <a:p>
            <a:r>
              <a:rPr lang="en-US" altLang="ko-KR" sz="1400" b="1" dirty="0">
                <a:latin typeface="Noto Sans K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932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78"/>
    </mc:Choice>
    <mc:Fallback xmlns="">
      <p:transition spd="slow" advTm="3145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60" y="2136370"/>
            <a:ext cx="11762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rgbClr val="A6B727"/>
                </a:solidFill>
              </a:rPr>
              <a:t>Bias-Variance tradeoff</a:t>
            </a:r>
          </a:p>
          <a:p>
            <a:pPr algn="ctr"/>
            <a:endParaRPr lang="en-US" altLang="ko-KR" sz="3500" b="1" dirty="0" smtClean="0">
              <a:solidFill>
                <a:srgbClr val="A6B727"/>
              </a:solidFill>
            </a:endParaRPr>
          </a:p>
          <a:p>
            <a:pPr algn="ctr"/>
            <a:endParaRPr lang="en-US" altLang="ko-KR" sz="3500" b="1" dirty="0" smtClean="0">
              <a:solidFill>
                <a:srgbClr val="A6B727"/>
              </a:solidFill>
            </a:endParaRPr>
          </a:p>
          <a:p>
            <a:pPr algn="ctr"/>
            <a:r>
              <a:rPr lang="en-US" altLang="ko-KR" sz="3500" b="1" dirty="0">
                <a:solidFill>
                  <a:srgbClr val="A6B727"/>
                </a:solidFill>
              </a:rPr>
              <a:t>Overfitting</a:t>
            </a:r>
            <a:r>
              <a:rPr lang="ko-KR" altLang="en-US" sz="3500" b="1" dirty="0">
                <a:solidFill>
                  <a:srgbClr val="A6B727"/>
                </a:solidFill>
              </a:rPr>
              <a:t>과 </a:t>
            </a:r>
            <a:r>
              <a:rPr lang="en-US" altLang="ko-KR" sz="3500" b="1" dirty="0" err="1">
                <a:solidFill>
                  <a:srgbClr val="A6B727"/>
                </a:solidFill>
              </a:rPr>
              <a:t>Underfitting</a:t>
            </a:r>
            <a:r>
              <a:rPr lang="en-US" altLang="ko-KR" sz="3500" b="1" dirty="0">
                <a:solidFill>
                  <a:srgbClr val="A6B727"/>
                </a:solidFill>
              </a:rPr>
              <a:t> </a:t>
            </a:r>
            <a:r>
              <a:rPr lang="ko-KR" altLang="en-US" sz="3500" b="1" dirty="0">
                <a:solidFill>
                  <a:srgbClr val="A6B727"/>
                </a:solidFill>
              </a:rPr>
              <a:t>정의 및 해결 </a:t>
            </a:r>
            <a:r>
              <a:rPr lang="ko-KR" altLang="en-US" sz="3500" b="1" dirty="0" smtClean="0">
                <a:solidFill>
                  <a:srgbClr val="A6B727"/>
                </a:solidFill>
              </a:rPr>
              <a:t>방법</a:t>
            </a:r>
            <a:endParaRPr lang="en-US" altLang="ko-KR" sz="3500" b="1" dirty="0" smtClean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4"/>
    </mc:Choice>
    <mc:Fallback xmlns="">
      <p:transition spd="slow" advTm="117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Bias-Variance</a:t>
            </a:r>
          </a:p>
        </p:txBody>
      </p:sp>
      <p:pic>
        <p:nvPicPr>
          <p:cNvPr id="1026" name="Picture 2" descr="https://t1.daumcdn.net/cfile/tistory/261FE83B562DFB68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9" y="1383635"/>
            <a:ext cx="47625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14159" y="1465824"/>
            <a:ext cx="489896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poppins"/>
              </a:rPr>
              <a:t>바이어스 </a:t>
            </a:r>
            <a:r>
              <a:rPr lang="en-US" altLang="ko-KR" b="1" dirty="0">
                <a:latin typeface="poppins"/>
              </a:rPr>
              <a:t>:</a:t>
            </a:r>
          </a:p>
          <a:p>
            <a:r>
              <a:rPr lang="en-US" altLang="ko-KR" dirty="0" smtClean="0">
                <a:latin typeface="roboto"/>
              </a:rPr>
              <a:t>＂</a:t>
            </a:r>
            <a:r>
              <a:rPr lang="ko-KR" altLang="en-US" dirty="0" smtClean="0">
                <a:latin typeface="roboto"/>
              </a:rPr>
              <a:t>훈련 </a:t>
            </a:r>
            <a:r>
              <a:rPr lang="ko-KR" altLang="en-US" dirty="0">
                <a:latin typeface="roboto"/>
              </a:rPr>
              <a:t>데이터</a:t>
            </a:r>
            <a:r>
              <a:rPr lang="en-US" altLang="ko-KR" dirty="0">
                <a:latin typeface="roboto"/>
              </a:rPr>
              <a:t>"</a:t>
            </a:r>
            <a:r>
              <a:rPr lang="ko-KR" altLang="en-US" dirty="0">
                <a:latin typeface="roboto"/>
              </a:rPr>
              <a:t>와 관련된 전반적인 오류를 </a:t>
            </a:r>
            <a:r>
              <a:rPr lang="ko-KR" altLang="en-US" dirty="0" smtClean="0">
                <a:latin typeface="roboto"/>
              </a:rPr>
              <a:t>편향이라고 함</a:t>
            </a:r>
            <a:endParaRPr lang="en-US" altLang="ko-KR" dirty="0" smtClean="0">
              <a:latin typeface="roboto"/>
            </a:endParaRPr>
          </a:p>
          <a:p>
            <a:r>
              <a:rPr lang="ko-KR" altLang="en-US" dirty="0" smtClean="0">
                <a:latin typeface="roboto"/>
              </a:rPr>
              <a:t>높은 편향</a:t>
            </a:r>
            <a:r>
              <a:rPr lang="en-US" altLang="ko-KR" dirty="0" smtClean="0">
                <a:latin typeface="roboto"/>
              </a:rPr>
              <a:t>: </a:t>
            </a:r>
            <a:r>
              <a:rPr lang="ko-KR" altLang="en-US" dirty="0" smtClean="0">
                <a:latin typeface="roboto"/>
              </a:rPr>
              <a:t>훈련 </a:t>
            </a:r>
            <a:r>
              <a:rPr lang="ko-KR" altLang="en-US" dirty="0">
                <a:latin typeface="roboto"/>
              </a:rPr>
              <a:t>데이터 오류가 증가하거나 훈련 데이터 정확도가 </a:t>
            </a:r>
            <a:r>
              <a:rPr lang="ko-KR" altLang="en-US" dirty="0" smtClean="0">
                <a:latin typeface="roboto"/>
              </a:rPr>
              <a:t>감소</a:t>
            </a:r>
            <a:endParaRPr lang="en-US" altLang="ko-KR" dirty="0" smtClean="0">
              <a:latin typeface="roboto"/>
            </a:endParaRPr>
          </a:p>
          <a:p>
            <a:endParaRPr lang="en-US" altLang="ko-KR" dirty="0">
              <a:latin typeface="roboto"/>
            </a:endParaRPr>
          </a:p>
          <a:p>
            <a:r>
              <a:rPr lang="ko-KR" altLang="en-US" dirty="0" smtClean="0">
                <a:latin typeface="roboto"/>
              </a:rPr>
              <a:t>낮은 편향</a:t>
            </a:r>
            <a:r>
              <a:rPr lang="en-US" altLang="ko-KR" dirty="0" smtClean="0">
                <a:latin typeface="roboto"/>
              </a:rPr>
              <a:t>: </a:t>
            </a:r>
            <a:r>
              <a:rPr lang="ko-KR" altLang="en-US" dirty="0" smtClean="0">
                <a:latin typeface="roboto"/>
              </a:rPr>
              <a:t>훈련 </a:t>
            </a:r>
            <a:r>
              <a:rPr lang="ko-KR" altLang="en-US" dirty="0">
                <a:latin typeface="roboto"/>
              </a:rPr>
              <a:t>데이터 오류가 감소하거나 훈련 데이터 정확도가 </a:t>
            </a:r>
            <a:r>
              <a:rPr lang="ko-KR" altLang="en-US" dirty="0" smtClean="0">
                <a:latin typeface="roboto"/>
              </a:rPr>
              <a:t>증가</a:t>
            </a:r>
            <a:endParaRPr lang="en-US" altLang="ko-KR" dirty="0" smtClean="0">
              <a:latin typeface="roboto"/>
            </a:endParaRPr>
          </a:p>
          <a:p>
            <a:endParaRPr lang="en-US" altLang="ko-KR" dirty="0">
              <a:latin typeface="roboto"/>
            </a:endParaRPr>
          </a:p>
          <a:p>
            <a:r>
              <a:rPr lang="en-GB" altLang="ko-KR" sz="1900" b="1" dirty="0" smtClean="0"/>
              <a:t>분</a:t>
            </a:r>
            <a:r>
              <a:rPr lang="ko-KR" altLang="en-US" sz="1900" b="1" dirty="0" smtClean="0"/>
              <a:t>산 </a:t>
            </a:r>
            <a:r>
              <a:rPr lang="en-US" altLang="ko-KR" sz="1900" b="1" dirty="0" smtClean="0"/>
              <a:t>: </a:t>
            </a:r>
          </a:p>
          <a:p>
            <a:r>
              <a:rPr lang="en-GB" altLang="ko-KR" dirty="0" err="1" smtClean="0"/>
              <a:t>테스트</a:t>
            </a:r>
            <a:r>
              <a:rPr lang="en-GB" altLang="ko-KR" dirty="0" smtClean="0"/>
              <a:t> </a:t>
            </a:r>
            <a:r>
              <a:rPr lang="en-GB" altLang="ko-KR" dirty="0" err="1"/>
              <a:t>데이터와</a:t>
            </a:r>
            <a:r>
              <a:rPr lang="en-GB" altLang="ko-KR" dirty="0"/>
              <a:t> </a:t>
            </a:r>
            <a:r>
              <a:rPr lang="en-GB" altLang="ko-KR" dirty="0" err="1"/>
              <a:t>관련된</a:t>
            </a:r>
            <a:r>
              <a:rPr lang="en-GB" altLang="ko-KR" dirty="0"/>
              <a:t> </a:t>
            </a:r>
            <a:r>
              <a:rPr lang="en-GB" altLang="ko-KR" dirty="0" err="1"/>
              <a:t>전체</a:t>
            </a:r>
            <a:r>
              <a:rPr lang="en-GB" altLang="ko-KR" dirty="0"/>
              <a:t> </a:t>
            </a:r>
            <a:r>
              <a:rPr lang="en-GB" altLang="ko-KR" dirty="0" err="1" smtClean="0"/>
              <a:t>오류</a:t>
            </a:r>
            <a:endParaRPr lang="en-GB" altLang="ko-KR" dirty="0" smtClean="0"/>
          </a:p>
          <a:p>
            <a:endParaRPr lang="en-GB" altLang="ko-KR" dirty="0" smtClean="0"/>
          </a:p>
          <a:p>
            <a:r>
              <a:rPr lang="en-GB" altLang="ko-KR" dirty="0" err="1" smtClean="0"/>
              <a:t>높은</a:t>
            </a:r>
            <a:r>
              <a:rPr lang="en-GB" altLang="ko-KR" dirty="0" smtClean="0"/>
              <a:t> </a:t>
            </a:r>
            <a:r>
              <a:rPr lang="en-GB" altLang="ko-KR" dirty="0" err="1"/>
              <a:t>분산</a:t>
            </a:r>
            <a:r>
              <a:rPr lang="en-GB" altLang="ko-KR" dirty="0"/>
              <a:t> : </a:t>
            </a:r>
            <a:r>
              <a:rPr lang="en-GB" altLang="ko-KR" dirty="0" err="1"/>
              <a:t>높은</a:t>
            </a:r>
            <a:r>
              <a:rPr lang="en-GB" altLang="ko-KR" dirty="0"/>
              <a:t> </a:t>
            </a:r>
            <a:r>
              <a:rPr lang="en-GB" altLang="ko-KR" dirty="0" err="1"/>
              <a:t>테스트</a:t>
            </a:r>
            <a:r>
              <a:rPr lang="en-GB" altLang="ko-KR" dirty="0"/>
              <a:t> </a:t>
            </a:r>
            <a:r>
              <a:rPr lang="en-GB" altLang="ko-KR" dirty="0" err="1"/>
              <a:t>데이터</a:t>
            </a:r>
            <a:r>
              <a:rPr lang="en-GB" altLang="ko-KR" dirty="0"/>
              <a:t> </a:t>
            </a:r>
            <a:r>
              <a:rPr lang="en-GB" altLang="ko-KR" dirty="0" err="1"/>
              <a:t>오류</a:t>
            </a:r>
            <a:r>
              <a:rPr lang="en-GB" altLang="ko-KR" dirty="0"/>
              <a:t> / </a:t>
            </a:r>
            <a:r>
              <a:rPr lang="en-GB" altLang="ko-KR" dirty="0" err="1"/>
              <a:t>낮은</a:t>
            </a:r>
            <a:r>
              <a:rPr lang="en-GB" altLang="ko-KR" dirty="0"/>
              <a:t> </a:t>
            </a:r>
            <a:r>
              <a:rPr lang="en-GB" altLang="ko-KR" dirty="0" err="1"/>
              <a:t>테스트</a:t>
            </a:r>
            <a:r>
              <a:rPr lang="en-GB" altLang="ko-KR" dirty="0"/>
              <a:t> </a:t>
            </a:r>
            <a:r>
              <a:rPr lang="en-GB" altLang="ko-KR" dirty="0" err="1"/>
              <a:t>데이터</a:t>
            </a:r>
            <a:r>
              <a:rPr lang="en-GB" altLang="ko-KR" dirty="0"/>
              <a:t> </a:t>
            </a:r>
            <a:r>
              <a:rPr lang="en-GB" altLang="ko-KR" dirty="0" err="1"/>
              <a:t>정확도</a:t>
            </a:r>
            <a:r>
              <a:rPr lang="en-GB" altLang="ko-KR" dirty="0"/>
              <a:t>.</a:t>
            </a:r>
          </a:p>
          <a:p>
            <a:r>
              <a:rPr lang="en-GB" altLang="ko-KR" dirty="0" err="1"/>
              <a:t>낮은</a:t>
            </a:r>
            <a:r>
              <a:rPr lang="en-GB" altLang="ko-KR" dirty="0"/>
              <a:t> </a:t>
            </a:r>
            <a:r>
              <a:rPr lang="en-GB" altLang="ko-KR" dirty="0" err="1"/>
              <a:t>분산</a:t>
            </a:r>
            <a:r>
              <a:rPr lang="en-GB" altLang="ko-KR" dirty="0"/>
              <a:t> : </a:t>
            </a:r>
            <a:r>
              <a:rPr lang="en-GB" altLang="ko-KR" dirty="0" err="1"/>
              <a:t>낮은</a:t>
            </a:r>
            <a:r>
              <a:rPr lang="en-GB" altLang="ko-KR" dirty="0"/>
              <a:t> </a:t>
            </a:r>
            <a:r>
              <a:rPr lang="en-GB" altLang="ko-KR" dirty="0" err="1"/>
              <a:t>테스트</a:t>
            </a:r>
            <a:r>
              <a:rPr lang="en-GB" altLang="ko-KR" dirty="0"/>
              <a:t> </a:t>
            </a:r>
            <a:r>
              <a:rPr lang="en-GB" altLang="ko-KR" dirty="0" err="1"/>
              <a:t>데이터</a:t>
            </a:r>
            <a:r>
              <a:rPr lang="en-GB" altLang="ko-KR" dirty="0"/>
              <a:t> </a:t>
            </a:r>
            <a:r>
              <a:rPr lang="en-GB" altLang="ko-KR" dirty="0" err="1"/>
              <a:t>오류</a:t>
            </a:r>
            <a:r>
              <a:rPr lang="en-GB" altLang="ko-KR" dirty="0"/>
              <a:t> / </a:t>
            </a:r>
            <a:r>
              <a:rPr lang="en-GB" altLang="ko-KR" dirty="0" err="1"/>
              <a:t>높은</a:t>
            </a:r>
            <a:r>
              <a:rPr lang="en-GB" altLang="ko-KR" dirty="0"/>
              <a:t> </a:t>
            </a:r>
            <a:r>
              <a:rPr lang="en-GB" altLang="ko-KR" dirty="0" err="1"/>
              <a:t>테스트</a:t>
            </a:r>
            <a:r>
              <a:rPr lang="en-GB" altLang="ko-KR" dirty="0"/>
              <a:t> </a:t>
            </a:r>
            <a:r>
              <a:rPr lang="en-GB" altLang="ko-KR" dirty="0" err="1"/>
              <a:t>데이터</a:t>
            </a:r>
            <a:r>
              <a:rPr lang="en-GB" altLang="ko-KR" dirty="0"/>
              <a:t> </a:t>
            </a:r>
            <a:r>
              <a:rPr lang="en-GB" altLang="ko-KR" dirty="0" err="1"/>
              <a:t>정확도</a:t>
            </a:r>
            <a:r>
              <a:rPr lang="en-GB" altLang="ko-KR" dirty="0"/>
              <a:t>.</a:t>
            </a:r>
          </a:p>
          <a:p>
            <a:endParaRPr lang="en-US" altLang="ko-KR" dirty="0" smtClean="0">
              <a:solidFill>
                <a:srgbClr val="595858"/>
              </a:solidFill>
              <a:latin typeface="roboto"/>
            </a:endParaRPr>
          </a:p>
          <a:p>
            <a:endParaRPr lang="en-US" altLang="ko-KR" dirty="0">
              <a:solidFill>
                <a:srgbClr val="59585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93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Bias-Variance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7548" y="959710"/>
            <a:ext cx="8440189" cy="133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Noto Sans"/>
              </a:rPr>
              <a:t>Error(X) = noise(X) + bias(X) + variance(X)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(noise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;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데이터가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가지는 본질적인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한계치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변하지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않는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irreducible error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bias/variance;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모델에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따라 변하는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reducible error)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953" y="2774706"/>
            <a:ext cx="11163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Noto Sans"/>
              </a:rPr>
              <a:t>Bias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데이터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내에 있는 모든 정보를 고려하지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않고</a:t>
            </a:r>
            <a:endParaRPr lang="en-US" altLang="ko-KR" dirty="0" smtClean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       -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지속적으로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잘못된 것들을 학습하는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경향이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있다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. </a:t>
            </a:r>
            <a:r>
              <a:rPr lang="en-US" altLang="ko-KR" dirty="0" err="1" smtClean="0">
                <a:solidFill>
                  <a:srgbClr val="000000"/>
                </a:solidFill>
                <a:latin typeface="Noto Sans"/>
              </a:rPr>
              <a:t>Underfitting</a:t>
            </a:r>
            <a:endParaRPr lang="en-US" altLang="ko-KR" dirty="0" smtClean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      -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트레이닝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데이터를 바꿈에 따라서 알고리즘의 평균 정확도가 얼마나 많이 변하는지를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보여준다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Noto Sans"/>
              </a:rPr>
              <a:t/>
            </a:r>
            <a:br>
              <a:rPr lang="ko-KR" altLang="en-US" dirty="0">
                <a:solidFill>
                  <a:srgbClr val="666666"/>
                </a:solidFill>
                <a:latin typeface="Noto Sans"/>
              </a:rPr>
            </a:br>
            <a:r>
              <a:rPr lang="en-US" altLang="ko-KR" b="1" dirty="0" smtClean="0">
                <a:solidFill>
                  <a:srgbClr val="0055FF"/>
                </a:solidFill>
                <a:latin typeface="Noto Sans"/>
              </a:rPr>
              <a:t>Variance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데이터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내에 있는 에러나 노이즈까지 잘 잡아내는 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highly flexible models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에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데이터를</a:t>
            </a:r>
            <a:endParaRPr lang="en-US" altLang="ko-KR" dirty="0" smtClean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         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-fitting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시킴으로써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실제 현상과 관계 없는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random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한 것들까지 학습하는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알고리즘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, overfitting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"/>
              </a:rPr>
              <a:t>              -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특정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입력 데이터에 대해 알고리즘이 얼마나 </a:t>
            </a:r>
            <a:r>
              <a:rPr lang="ko-KR" altLang="en-US" dirty="0" smtClean="0">
                <a:solidFill>
                  <a:srgbClr val="000000"/>
                </a:solidFill>
                <a:latin typeface="Noto Sans"/>
              </a:rPr>
              <a:t>민감한 지를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나타낸다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Noto Sans"/>
              </a:rPr>
              <a:t/>
            </a:r>
            <a:br>
              <a:rPr lang="ko-KR" altLang="en-US" dirty="0">
                <a:solidFill>
                  <a:srgbClr val="666666"/>
                </a:solidFill>
                <a:latin typeface="Noto Sans"/>
              </a:rPr>
            </a:b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이상적인 모델은 트레이닝 데이터에서 반복되는 규칙성을 정확하게 잡아내면서도 학습되지 않은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(unseen)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데이터를 잘 일반화 할 수 있는 모델이다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355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95"/>
    </mc:Choice>
    <mc:Fallback xmlns="">
      <p:transition spd="slow" advTm="1825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Underfitting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과 </a:t>
            </a:r>
            <a:r>
              <a:rPr lang="en-US" altLang="ko-KR" sz="2500" b="1" dirty="0"/>
              <a:t>O</a:t>
            </a:r>
            <a:r>
              <a:rPr lang="en-US" altLang="ko-KR" sz="2500" b="1" dirty="0" smtClean="0"/>
              <a:t>verfitting </a:t>
            </a:r>
            <a:endParaRPr lang="en-US" altLang="ko-KR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1055716" y="3439309"/>
            <a:ext cx="110725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u="sng" dirty="0" smtClean="0">
                <a:solidFill>
                  <a:srgbClr val="000000"/>
                </a:solidFill>
                <a:latin typeface="Noto Sans"/>
              </a:rPr>
              <a:t>A: </a:t>
            </a:r>
            <a:r>
              <a:rPr lang="ko-KR" altLang="en-US" sz="1600" b="1" u="sng" dirty="0" smtClean="0">
                <a:solidFill>
                  <a:srgbClr val="000000"/>
                </a:solidFill>
                <a:latin typeface="Noto Sans"/>
              </a:rPr>
              <a:t>선형 모델은 </a:t>
            </a:r>
            <a:r>
              <a:rPr lang="en-US" altLang="ko-KR" sz="1600" b="1" u="sng" dirty="0" smtClean="0">
                <a:solidFill>
                  <a:srgbClr val="000000"/>
                </a:solidFill>
                <a:latin typeface="Noto Sans"/>
              </a:rPr>
              <a:t>under-fit</a:t>
            </a:r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1)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데이터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내의 모든 정보를 고려하지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못한다 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high bias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)</a:t>
            </a:r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2)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새로운 데이터가 들어온다 하더라도 이 모델의 형태는 크게 변하지 않을 것이다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(low variance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)</a:t>
            </a:r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b="1" u="sng" dirty="0" smtClean="0">
                <a:solidFill>
                  <a:srgbClr val="000000"/>
                </a:solidFill>
                <a:latin typeface="Noto Sans"/>
              </a:rPr>
              <a:t>C: </a:t>
            </a:r>
            <a:r>
              <a:rPr lang="ko-KR" altLang="en-US" sz="1600" b="1" u="sng" dirty="0" smtClean="0">
                <a:solidFill>
                  <a:srgbClr val="000000"/>
                </a:solidFill>
                <a:latin typeface="Noto Sans"/>
              </a:rPr>
              <a:t>고차 </a:t>
            </a:r>
            <a:r>
              <a:rPr lang="ko-KR" altLang="en-US" sz="1600" b="1" u="sng" dirty="0" err="1">
                <a:solidFill>
                  <a:srgbClr val="000000"/>
                </a:solidFill>
                <a:latin typeface="Noto Sans"/>
              </a:rPr>
              <a:t>다항함수</a:t>
            </a:r>
            <a:r>
              <a:rPr lang="ko-KR" altLang="en-US" sz="1600" b="1" u="sng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sz="1600" b="1" u="sng" dirty="0" smtClean="0">
                <a:solidFill>
                  <a:srgbClr val="000000"/>
                </a:solidFill>
                <a:latin typeface="Noto Sans"/>
              </a:rPr>
              <a:t>모델은 </a:t>
            </a:r>
            <a:r>
              <a:rPr lang="en-US" altLang="ko-KR" sz="1600" b="1" u="sng" dirty="0" smtClean="0">
                <a:solidFill>
                  <a:srgbClr val="000000"/>
                </a:solidFill>
                <a:latin typeface="Noto Sans"/>
              </a:rPr>
              <a:t>over-fit</a:t>
            </a:r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1)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모델은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주어진 데이터를 잘 설명하고 있다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(low bias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)</a:t>
            </a:r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2)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새로운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데이터가 들어왔을 때 완전히 다른 형태로 변하게 되고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, generality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를 잃게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된다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high variance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)</a:t>
            </a:r>
            <a:endParaRPr lang="ko-KR" altLang="en-US" sz="1600" dirty="0">
              <a:solidFill>
                <a:srgbClr val="666666"/>
              </a:solidFill>
              <a:latin typeface="Noto Sans"/>
            </a:endParaRPr>
          </a:p>
          <a:p>
            <a:r>
              <a:rPr lang="ko-KR" altLang="en-US" sz="1600" dirty="0">
                <a:solidFill>
                  <a:srgbClr val="666666"/>
                </a:solidFill>
                <a:latin typeface="Noto Sans"/>
              </a:rPr>
              <a:t/>
            </a:r>
            <a:br>
              <a:rPr lang="ko-KR" altLang="en-US" sz="1600" dirty="0">
                <a:solidFill>
                  <a:srgbClr val="666666"/>
                </a:solidFill>
                <a:latin typeface="Noto Sans"/>
              </a:rPr>
            </a:br>
            <a:r>
              <a:rPr lang="en-US" altLang="ko-KR" sz="1600" b="1" dirty="0" smtClean="0">
                <a:solidFill>
                  <a:srgbClr val="0900FF"/>
                </a:solidFill>
                <a:latin typeface="Noto Sans"/>
              </a:rPr>
              <a:t>B: </a:t>
            </a:r>
            <a:r>
              <a:rPr lang="ko-KR" altLang="en-US" sz="1600" b="1" dirty="0" smtClean="0">
                <a:solidFill>
                  <a:srgbClr val="0900FF"/>
                </a:solidFill>
                <a:latin typeface="Noto Sans"/>
              </a:rPr>
              <a:t>이상적인 </a:t>
            </a:r>
            <a:r>
              <a:rPr lang="ko-KR" altLang="en-US" sz="1600" b="1" dirty="0">
                <a:solidFill>
                  <a:srgbClr val="0900FF"/>
                </a:solidFill>
                <a:latin typeface="Noto Sans"/>
              </a:rPr>
              <a:t>모델은 데이터의 규칙성을 잘 잡아내어 정확하면서도 다른 데이터가 들어왔을 때도 </a:t>
            </a:r>
            <a:endParaRPr lang="en-US" altLang="ko-KR" sz="1600" b="1" dirty="0" smtClean="0">
              <a:solidFill>
                <a:srgbClr val="0900FF"/>
              </a:solidFill>
              <a:latin typeface="Noto Sans"/>
            </a:endParaRPr>
          </a:p>
          <a:p>
            <a:r>
              <a:rPr lang="ko-KR" altLang="en-US" sz="1600" b="1" dirty="0" smtClean="0">
                <a:solidFill>
                  <a:srgbClr val="0900FF"/>
                </a:solidFill>
                <a:latin typeface="Noto Sans"/>
              </a:rPr>
              <a:t>잘 </a:t>
            </a:r>
            <a:r>
              <a:rPr lang="ko-KR" altLang="en-US" sz="1600" b="1" dirty="0">
                <a:solidFill>
                  <a:srgbClr val="0900FF"/>
                </a:solidFill>
                <a:latin typeface="Noto Sans"/>
              </a:rPr>
              <a:t>일반화할 수 있는 </a:t>
            </a:r>
            <a:r>
              <a:rPr lang="ko-KR" altLang="en-US" sz="1600" b="1" dirty="0" smtClean="0">
                <a:solidFill>
                  <a:srgbClr val="0900FF"/>
                </a:solidFill>
                <a:latin typeface="Noto Sans"/>
              </a:rPr>
              <a:t>모델</a:t>
            </a:r>
            <a:endParaRPr lang="en-US" altLang="ko-KR" sz="1600" dirty="0" smtClean="0">
              <a:solidFill>
                <a:srgbClr val="000000"/>
              </a:solidFill>
              <a:latin typeface="Noto Sans"/>
            </a:endParaRPr>
          </a:p>
          <a:p>
            <a:endParaRPr lang="en-US" altLang="ko-KR" sz="1600" b="1" u="sng" dirty="0" smtClean="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1600" b="1" u="sng" dirty="0" smtClean="0">
                <a:solidFill>
                  <a:srgbClr val="000000"/>
                </a:solidFill>
                <a:latin typeface="Noto Sans"/>
              </a:rPr>
              <a:t>이러한 문제를 </a:t>
            </a:r>
            <a:r>
              <a:rPr lang="en-US" altLang="ko-KR" sz="1600" b="1" u="sng" dirty="0" smtClean="0">
                <a:solidFill>
                  <a:srgbClr val="000000"/>
                </a:solidFill>
                <a:latin typeface="Noto Sans"/>
              </a:rPr>
              <a:t>bias-variance </a:t>
            </a:r>
            <a:r>
              <a:rPr lang="en-US" altLang="ko-KR" sz="1600" b="1" u="sng" dirty="0">
                <a:solidFill>
                  <a:srgbClr val="000000"/>
                </a:solidFill>
                <a:latin typeface="Noto Sans"/>
              </a:rPr>
              <a:t>trade-off </a:t>
            </a:r>
            <a:r>
              <a:rPr lang="ko-KR" altLang="en-US" sz="1600" b="1" u="sng" dirty="0">
                <a:solidFill>
                  <a:srgbClr val="000000"/>
                </a:solidFill>
                <a:latin typeface="Noto Sans"/>
              </a:rPr>
              <a:t>라고 함</a:t>
            </a:r>
            <a:endParaRPr lang="ko-KR" altLang="en-US" sz="16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18" y="1242147"/>
            <a:ext cx="7182954" cy="2041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4640" y="2851265"/>
            <a:ext cx="44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8967" y="2837410"/>
            <a:ext cx="44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33854" y="2862349"/>
            <a:ext cx="44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13"/>
    </mc:Choice>
    <mc:Fallback xmlns="">
      <p:transition spd="slow" advTm="18731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Overfitting</a:t>
            </a:r>
            <a:r>
              <a:rPr lang="ko-KR" altLang="en-US" sz="2500" b="1" dirty="0"/>
              <a:t>과 </a:t>
            </a:r>
            <a:r>
              <a:rPr lang="en-US" altLang="ko-KR" sz="2500" b="1" dirty="0" err="1"/>
              <a:t>Underfitting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정의 및 해결 방법</a:t>
            </a:r>
            <a:endParaRPr lang="en-US" altLang="ko-KR" sz="2500" b="1" dirty="0"/>
          </a:p>
        </p:txBody>
      </p:sp>
      <p:pic>
        <p:nvPicPr>
          <p:cNvPr id="6146" name="Picture 2" descr="https://blog.kakaocdn.net/dn/D837m/btqEng4RauO/fagMDQiBdeERGOhYbVTvk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66" y="1009677"/>
            <a:ext cx="6827924" cy="2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18705" y="3893279"/>
            <a:ext cx="10086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주어진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점들의 함수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곡선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를 추정한다고 할 때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즉 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optimize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한다면</a:t>
            </a:r>
            <a:endParaRPr lang="ko-KR" altLang="en-US" dirty="0">
              <a:solidFill>
                <a:srgbClr val="000000"/>
              </a:solidFill>
              <a:latin typeface="PT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 왼쪽은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지나친 단순화로 인해 에러가 많이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발생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, </a:t>
            </a:r>
            <a:r>
              <a:rPr lang="en-US" altLang="ko-KR" b="1" dirty="0" err="1" smtClean="0">
                <a:solidFill>
                  <a:srgbClr val="000000"/>
                </a:solidFill>
                <a:latin typeface="PT Sans"/>
              </a:rPr>
              <a:t>underfitting</a:t>
            </a:r>
            <a:endParaRPr lang="en-US" altLang="ko-KR" dirty="0">
              <a:solidFill>
                <a:srgbClr val="000000"/>
              </a:solidFill>
              <a:latin typeface="PT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 오른쪽은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너무 정확하게 표현한 나머지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training data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에 대한 정확도는 좋지만 실제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test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에서는 에러가 날 수 있는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상황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, </a:t>
            </a:r>
            <a:r>
              <a:rPr lang="en-US" altLang="ko-KR" b="1" dirty="0" smtClean="0">
                <a:solidFill>
                  <a:srgbClr val="000000"/>
                </a:solidFill>
                <a:latin typeface="PT Sans"/>
              </a:rPr>
              <a:t>overfitting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PT Sans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모델은 </a:t>
            </a:r>
            <a:r>
              <a:rPr lang="ko-KR" altLang="en-US" dirty="0" err="1">
                <a:solidFill>
                  <a:srgbClr val="000000"/>
                </a:solidFill>
                <a:latin typeface="PT Sans"/>
              </a:rPr>
              <a:t>과대적합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(Overfitting)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과 </a:t>
            </a:r>
            <a:r>
              <a:rPr lang="ko-KR" altLang="en-US" dirty="0" err="1">
                <a:solidFill>
                  <a:srgbClr val="000000"/>
                </a:solidFill>
                <a:latin typeface="PT Sans"/>
              </a:rPr>
              <a:t>과소적합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PT Sans"/>
              </a:rPr>
              <a:t>Underfitting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이 발생하지 않도록 설계하는 것이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중요</a:t>
            </a:r>
            <a:endParaRPr lang="en-US" altLang="ko-KR" dirty="0">
              <a:solidFill>
                <a:srgbClr val="000000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2928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76"/>
    </mc:Choice>
    <mc:Fallback xmlns="">
      <p:transition spd="slow" advTm="340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Overfitting</a:t>
            </a:r>
            <a:endParaRPr lang="en-US" altLang="ko-KR" sz="2500" b="1" dirty="0"/>
          </a:p>
        </p:txBody>
      </p:sp>
      <p:pic>
        <p:nvPicPr>
          <p:cNvPr id="7170" name="Picture 2" descr="https://blog.kakaocdn.net/dn/os0E5/btqEmoQh8Z6/tU2unf6BnFNmwb4Yxssoi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325599"/>
            <a:ext cx="6638658" cy="46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080135" y="1457004"/>
            <a:ext cx="4671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PT Sans"/>
              </a:rPr>
              <a:t>Overfitting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은 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학습 데이터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(Training Set)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에 대해 </a:t>
            </a:r>
            <a:r>
              <a:rPr lang="ko-KR" altLang="en-US" b="1" u="sng" dirty="0">
                <a:solidFill>
                  <a:srgbClr val="000000"/>
                </a:solidFill>
                <a:latin typeface="PT Sans"/>
              </a:rPr>
              <a:t>과하게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 학습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된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상황이다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따라서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 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학습 데이터 이외의 데이터에 대해선 모델이 잘 동작하지 </a:t>
            </a:r>
            <a:r>
              <a:rPr lang="ko-KR" altLang="en-US" u="sng" dirty="0" smtClean="0">
                <a:solidFill>
                  <a:srgbClr val="000000"/>
                </a:solidFill>
                <a:latin typeface="PT Sans"/>
              </a:rPr>
              <a:t>못하는 경우로</a:t>
            </a:r>
            <a:endParaRPr lang="en-US" altLang="ko-KR" u="sng" dirty="0" smtClean="0">
              <a:solidFill>
                <a:srgbClr val="000000"/>
              </a:solidFill>
              <a:latin typeface="PT Sans"/>
            </a:endParaRPr>
          </a:p>
          <a:p>
            <a:endParaRPr lang="en-US" altLang="ko-KR" dirty="0">
              <a:solidFill>
                <a:srgbClr val="000000"/>
              </a:solidFill>
              <a:latin typeface="PT Sans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학습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데이터가 부족하거나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데이터의 특성에 비해 모델이 너무 복잡한 경우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발생한다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PT Sans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Training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는 계속 떨어지는데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, Test 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는 감소하다가 다시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증가하는 경우임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43"/>
    </mc:Choice>
    <mc:Fallback xmlns="">
      <p:transition spd="slow" advTm="24774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Overfitting</a:t>
            </a:r>
            <a:endParaRPr lang="en-US" altLang="ko-KR" sz="2500" b="1" dirty="0"/>
          </a:p>
        </p:txBody>
      </p:sp>
      <p:sp>
        <p:nvSpPr>
          <p:cNvPr id="2" name="직사각형 1"/>
          <p:cNvSpPr/>
          <p:nvPr/>
        </p:nvSpPr>
        <p:spPr>
          <a:xfrm>
            <a:off x="573577" y="1793634"/>
            <a:ext cx="11238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PT Sans"/>
              </a:rPr>
              <a:t>원인</a:t>
            </a:r>
            <a:r>
              <a:rPr lang="en-US" altLang="ko-KR" b="1" dirty="0">
                <a:solidFill>
                  <a:srgbClr val="000000"/>
                </a:solidFill>
                <a:latin typeface="PT Sans"/>
              </a:rPr>
              <a:t>: Model </a:t>
            </a:r>
            <a:r>
              <a:rPr lang="en-US" altLang="ko-KR" b="1" dirty="0" smtClean="0">
                <a:solidFill>
                  <a:srgbClr val="000000"/>
                </a:solidFill>
                <a:latin typeface="PT Sans"/>
              </a:rPr>
              <a:t>Capacity</a:t>
            </a:r>
            <a:r>
              <a:rPr lang="ko-KR" altLang="en-US" b="1" dirty="0" smtClean="0">
                <a:solidFill>
                  <a:srgbClr val="000000"/>
                </a:solidFill>
                <a:latin typeface="PT Sans"/>
              </a:rPr>
              <a:t>의 문제</a:t>
            </a:r>
            <a:endParaRPr lang="ko-KR" altLang="en-US" dirty="0">
              <a:solidFill>
                <a:srgbClr val="000000"/>
              </a:solidFill>
              <a:latin typeface="PT Sans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PT Sans"/>
              </a:rPr>
              <a:t>Model Capacity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는 모델이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복잡한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형상을 나타낼 수 있는 정도를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의미</a:t>
            </a:r>
            <a:endParaRPr lang="en-US" altLang="ko-KR" dirty="0" smtClean="0">
              <a:solidFill>
                <a:srgbClr val="000000"/>
              </a:solidFill>
              <a:latin typeface="PT Sans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Model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Capacity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를 늘리려면 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layer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를 더 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deep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하게 쌓거나 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layer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당 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hidden unit 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개수를 늘리면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 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된다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하지만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model </a:t>
            </a:r>
            <a:r>
              <a:rPr lang="en-US" altLang="ko-KR" dirty="0" err="1" smtClean="0">
                <a:solidFill>
                  <a:srgbClr val="000000"/>
                </a:solidFill>
                <a:latin typeface="PT Sans"/>
              </a:rPr>
              <a:t>capacit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를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무한정 늘리면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overfitting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이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발생한다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PT Sans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overfitting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을 방지하려면 </a:t>
            </a:r>
            <a:r>
              <a:rPr lang="ko-KR" altLang="en-US" b="1" dirty="0">
                <a:solidFill>
                  <a:srgbClr val="000000"/>
                </a:solidFill>
                <a:latin typeface="PT Sans"/>
              </a:rPr>
              <a:t>학습 데이터에 적합한 </a:t>
            </a:r>
            <a:r>
              <a:rPr lang="en-US" altLang="ko-KR" b="1" dirty="0">
                <a:solidFill>
                  <a:srgbClr val="000000"/>
                </a:solidFill>
                <a:latin typeface="PT Sans"/>
              </a:rPr>
              <a:t>Model Capacity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를 가지도록 모델을 설계할 필요가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있다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예를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들어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dataset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Train 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만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있다면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이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데이터로 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Model Capacity</a:t>
            </a:r>
            <a:r>
              <a:rPr lang="ko-KR" altLang="en-US" u="sng" dirty="0">
                <a:solidFill>
                  <a:srgbClr val="000000"/>
                </a:solidFill>
                <a:latin typeface="PT Sans"/>
              </a:rPr>
              <a:t>가 매우 높은 모델을 학습하면</a:t>
            </a:r>
            <a:r>
              <a:rPr lang="en-US" altLang="ko-KR" u="sng" dirty="0">
                <a:solidFill>
                  <a:srgbClr val="000000"/>
                </a:solidFill>
                <a:latin typeface="PT Sans"/>
              </a:rPr>
              <a:t>, </a:t>
            </a:r>
            <a:r>
              <a:rPr lang="ko-KR" altLang="en-US" b="1" u="sng" dirty="0">
                <a:solidFill>
                  <a:srgbClr val="000000"/>
                </a:solidFill>
                <a:latin typeface="PT Sans"/>
              </a:rPr>
              <a:t>모델이 </a:t>
            </a:r>
            <a:r>
              <a:rPr lang="en-US" altLang="ko-KR" b="1" u="sng" dirty="0">
                <a:solidFill>
                  <a:srgbClr val="000000"/>
                </a:solidFill>
                <a:latin typeface="PT Sans"/>
              </a:rPr>
              <a:t>Train set</a:t>
            </a:r>
            <a:r>
              <a:rPr lang="ko-KR" altLang="en-US" b="1" u="sng" dirty="0">
                <a:solidFill>
                  <a:srgbClr val="000000"/>
                </a:solidFill>
                <a:latin typeface="PT Sans"/>
              </a:rPr>
              <a:t>을 외워버리는 것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학습하게 됨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 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모델이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Train 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을 외웠기 때문에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test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시 다른 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데이터가 들어오면 올바른 결과를 주지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못하게 된다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PT San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PT Sans"/>
              </a:rPr>
              <a:t>이런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문제를 방지하기 위해 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train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에 사용하지 않는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test 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을 두고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, test set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에 대해서도 모델이 잘 동작하는지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확인한다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 Train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sample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는 계속 감소하는데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, Test sample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만 계속 증가한다면 </a:t>
            </a:r>
            <a:r>
              <a:rPr lang="en-US" altLang="ko-KR" dirty="0">
                <a:solidFill>
                  <a:srgbClr val="000000"/>
                </a:solidFill>
                <a:latin typeface="PT Sans"/>
              </a:rPr>
              <a:t>overfitting</a:t>
            </a:r>
            <a:r>
              <a:rPr lang="ko-KR" altLang="en-US" dirty="0">
                <a:solidFill>
                  <a:srgbClr val="000000"/>
                </a:solidFill>
                <a:latin typeface="PT Sans"/>
              </a:rPr>
              <a:t>이 발생한다고 볼 수 </a:t>
            </a:r>
            <a:r>
              <a:rPr lang="ko-KR" altLang="en-US" dirty="0" smtClean="0">
                <a:solidFill>
                  <a:srgbClr val="000000"/>
                </a:solidFill>
                <a:latin typeface="PT Sans"/>
              </a:rPr>
              <a:t>있다</a:t>
            </a:r>
            <a:r>
              <a:rPr lang="en-US" altLang="ko-KR" dirty="0" smtClean="0">
                <a:solidFill>
                  <a:srgbClr val="000000"/>
                </a:solidFill>
                <a:latin typeface="PT Sans"/>
              </a:rPr>
              <a:t>.</a:t>
            </a:r>
            <a:endParaRPr lang="en-US" altLang="ko-KR" dirty="0">
              <a:solidFill>
                <a:srgbClr val="000000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548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55"/>
    </mc:Choice>
    <mc:Fallback xmlns="">
      <p:transition spd="slow" advTm="18135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Overfitting</a:t>
            </a:r>
            <a:endParaRPr lang="en-US" altLang="ko-KR" sz="2500" b="1" dirty="0"/>
          </a:p>
        </p:txBody>
      </p:sp>
      <p:sp>
        <p:nvSpPr>
          <p:cNvPr id="2" name="직사각형 1"/>
          <p:cNvSpPr/>
          <p:nvPr/>
        </p:nvSpPr>
        <p:spPr>
          <a:xfrm>
            <a:off x="548639" y="1386310"/>
            <a:ext cx="11238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해결책</a:t>
            </a:r>
            <a:endParaRPr lang="ko-KR" altLang="en-US" dirty="0"/>
          </a:p>
          <a:p>
            <a:r>
              <a:rPr lang="en-US" altLang="ko-KR" dirty="0" smtClean="0"/>
              <a:t>-Model </a:t>
            </a:r>
            <a:r>
              <a:rPr lang="en-US" altLang="ko-KR" dirty="0"/>
              <a:t>Capacity </a:t>
            </a:r>
            <a:r>
              <a:rPr lang="ko-KR" altLang="en-US" dirty="0"/>
              <a:t>낮추기</a:t>
            </a:r>
            <a:r>
              <a:rPr lang="en-US" altLang="ko-KR" dirty="0"/>
              <a:t>: </a:t>
            </a:r>
            <a:r>
              <a:rPr lang="ko-KR" altLang="en-US" dirty="0"/>
              <a:t>모델이 학습 데이터에 비해 과하게 복잡하지 않도록</a:t>
            </a:r>
            <a:r>
              <a:rPr lang="en-US" altLang="ko-KR" dirty="0"/>
              <a:t>, hidden layer </a:t>
            </a:r>
            <a:r>
              <a:rPr lang="ko-KR" altLang="en-US" dirty="0"/>
              <a:t>크기를 줄이거나 </a:t>
            </a:r>
            <a:r>
              <a:rPr lang="en-US" altLang="ko-KR" dirty="0"/>
              <a:t>layer </a:t>
            </a:r>
            <a:r>
              <a:rPr lang="ko-KR" altLang="en-US" dirty="0"/>
              <a:t>개수를 줄이는 등 모델을 간단하게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-Dropout</a:t>
            </a:r>
            <a:r>
              <a:rPr lang="en-US" altLang="ko-KR" dirty="0"/>
              <a:t>: </a:t>
            </a:r>
            <a:r>
              <a:rPr lang="ko-KR" altLang="en-US" dirty="0"/>
              <a:t>학습을 할 때 일부 뉴런을 끄고 </a:t>
            </a:r>
            <a:r>
              <a:rPr lang="ko-KR" altLang="en-US" dirty="0" smtClean="0"/>
              <a:t>학습</a:t>
            </a:r>
            <a:endParaRPr lang="en-US" altLang="ko-KR" dirty="0"/>
          </a:p>
          <a:p>
            <a:r>
              <a:rPr lang="en-US" altLang="ko-KR" dirty="0" smtClean="0"/>
              <a:t>-L1/L2 </a:t>
            </a:r>
            <a:r>
              <a:rPr lang="ko-KR" altLang="en-US" dirty="0"/>
              <a:t>정규화</a:t>
            </a:r>
            <a:r>
              <a:rPr lang="en-US" altLang="ko-KR" dirty="0"/>
              <a:t>(L1/L2 </a:t>
            </a:r>
            <a:r>
              <a:rPr lang="en-US" altLang="ko-KR" dirty="0">
                <a:hlinkClick r:id="rId4"/>
              </a:rPr>
              <a:t>regularization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학습 </a:t>
            </a:r>
            <a:r>
              <a:rPr lang="ko-KR" altLang="en-US" dirty="0"/>
              <a:t>데이터 늘리기</a:t>
            </a:r>
            <a:r>
              <a:rPr lang="en-US" altLang="ko-KR" dirty="0"/>
              <a:t>(data augmentation)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Test Set Accuracy</a:t>
            </a:r>
            <a:r>
              <a:rPr lang="ko-KR" altLang="en-US" dirty="0"/>
              <a:t>가 증가하다가 감소하면 학습 데이터가 부족한 경우로 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 </a:t>
            </a:r>
            <a:r>
              <a:rPr lang="ko-KR" altLang="en-US" dirty="0"/>
              <a:t>데이터를 늘릴 필요가 </a:t>
            </a:r>
            <a:r>
              <a:rPr lang="ko-KR" altLang="en-US" dirty="0" smtClean="0"/>
              <a:t>있는데 이미지 </a:t>
            </a:r>
            <a:r>
              <a:rPr lang="ko-KR" altLang="en-US" dirty="0"/>
              <a:t>같은 경우 이미지의 비율을 바꾸거나</a:t>
            </a:r>
            <a:r>
              <a:rPr lang="en-US" altLang="ko-KR" dirty="0"/>
              <a:t>, </a:t>
            </a:r>
            <a:r>
              <a:rPr lang="ko-KR" altLang="en-US" dirty="0"/>
              <a:t>일부분을 가리거나</a:t>
            </a:r>
            <a:r>
              <a:rPr lang="en-US" altLang="ko-KR" dirty="0"/>
              <a:t>, </a:t>
            </a:r>
            <a:r>
              <a:rPr lang="ko-KR" altLang="en-US" dirty="0"/>
              <a:t>회전하는 것으로 데이터를 늘릴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</a:t>
            </a:r>
            <a:r>
              <a:rPr lang="en-US" altLang="ko-KR" dirty="0" smtClean="0"/>
              <a:t>data </a:t>
            </a:r>
            <a:r>
              <a:rPr lang="en-US" altLang="ko-KR" dirty="0" err="1" smtClean="0"/>
              <a:t>augmention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Training Set Accuracy</a:t>
            </a:r>
            <a:r>
              <a:rPr lang="ko-KR" altLang="en-US" dirty="0"/>
              <a:t>가 </a:t>
            </a:r>
            <a:r>
              <a:rPr lang="en-US" altLang="ko-KR" dirty="0"/>
              <a:t>100%</a:t>
            </a:r>
            <a:r>
              <a:rPr lang="ko-KR" altLang="en-US" dirty="0"/>
              <a:t>에 가깝지만 </a:t>
            </a:r>
            <a:r>
              <a:rPr lang="en-US" altLang="ko-KR" dirty="0"/>
              <a:t>Test Set Accuracy</a:t>
            </a:r>
            <a:r>
              <a:rPr lang="ko-KR" altLang="en-US" dirty="0"/>
              <a:t>가 상당히 낮은 </a:t>
            </a:r>
            <a:r>
              <a:rPr lang="ko-KR" altLang="en-US" dirty="0" smtClean="0"/>
              <a:t>경우는</a:t>
            </a:r>
            <a:endParaRPr lang="en-US" altLang="ko-KR" dirty="0" smtClean="0"/>
          </a:p>
          <a:p>
            <a:r>
              <a:rPr lang="ko-KR" altLang="en-US" dirty="0" smtClean="0"/>
              <a:t>학습 </a:t>
            </a:r>
            <a:r>
              <a:rPr lang="ko-KR" altLang="en-US" dirty="0"/>
              <a:t>데이터가 편향되어 있지 않은지 확인할 필요가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특수한 경우의 데이터를 가지고 일반적 문제를 해결하는 경우가 해당될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0000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67907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468"/>
    </mc:Choice>
    <mc:Fallback xmlns="">
      <p:transition spd="slow" advTm="75346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5EBD3-98B5-4FD2-8FAF-5D4022A9F7F4}">
  <ds:schemaRefs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655</Words>
  <Application>Microsoft Office PowerPoint</Application>
  <PresentationFormat>와이드스크린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Noto Sans</vt:lpstr>
      <vt:lpstr>Noto Sans KR</vt:lpstr>
      <vt:lpstr>poppins</vt:lpstr>
      <vt:lpstr>PT Sans</vt:lpstr>
      <vt:lpstr>Roboto</vt:lpstr>
      <vt:lpstr>Roboto</vt:lpstr>
      <vt:lpstr>Spoqa Han Sans</vt:lpstr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2021-06-21T01:15:09Z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