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08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3" r:id="rId15"/>
    <p:sldId id="294" r:id="rId16"/>
    <p:sldId id="295" r:id="rId17"/>
    <p:sldId id="296" r:id="rId18"/>
    <p:sldId id="297" r:id="rId19"/>
    <p:sldId id="298" r:id="rId20"/>
    <p:sldId id="292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10" r:id="rId31"/>
    <p:sldId id="309" r:id="rId32"/>
    <p:sldId id="311" r:id="rId33"/>
    <p:sldId id="312" r:id="rId34"/>
    <p:sldId id="313" r:id="rId35"/>
    <p:sldId id="314" r:id="rId36"/>
  </p:sldIdLst>
  <p:sldSz cx="9144000" cy="6858000" type="screen4x3"/>
  <p:notesSz cx="6735763" cy="9866313"/>
  <p:custDataLst>
    <p:tags r:id="rId39"/>
  </p:custDataLst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E395"/>
    <a:srgbClr val="C6E6E8"/>
    <a:srgbClr val="FFCC99"/>
    <a:srgbClr val="FFD241"/>
    <a:srgbClr val="DCDCDC"/>
    <a:srgbClr val="F0F0F0"/>
    <a:srgbClr val="BBE0E3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82" autoAdjust="0"/>
    <p:restoredTop sz="95664" autoAdjust="0"/>
  </p:normalViewPr>
  <p:slideViewPr>
    <p:cSldViewPr>
      <p:cViewPr varScale="1">
        <p:scale>
          <a:sx n="74" d="100"/>
          <a:sy n="74" d="100"/>
        </p:scale>
        <p:origin x="11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CF4F897B-FCD5-4A3A-9AAB-EC6967DB03C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71631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39775"/>
            <a:ext cx="4935537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E0200265-EC33-4FF9-AC51-A90B5B301665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9893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16386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/>
          </a:p>
        </p:txBody>
      </p:sp>
      <p:sp>
        <p:nvSpPr>
          <p:cNvPr id="16387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983B9-A479-488D-972F-B7668C06C387}" type="slidenum">
              <a:rPr lang="en-US" altLang="ja-JP" smtClean="0">
                <a:ea typeface="ＭＳ Ｐゴシック" charset="-128"/>
              </a:rPr>
              <a:pPr/>
              <a:t>1</a:t>
            </a:fld>
            <a:endParaRPr lang="en-US" altLang="ja-JP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174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que 10"/>
          <p:cNvSpPr/>
          <p:nvPr/>
        </p:nvSpPr>
        <p:spPr>
          <a:xfrm>
            <a:off x="562708" y="622300"/>
            <a:ext cx="3384000" cy="3384550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CF14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pic>
        <p:nvPicPr>
          <p:cNvPr id="5" name="Picture 20" descr="C:\Documents and Settings\0041\デスクトップ\WORKS\2012\ricoh\ロゴ-PPT2000用\RICOH_LOGO.jpg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04185" y="477838"/>
            <a:ext cx="16251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2708" y="622300"/>
            <a:ext cx="3072912" cy="3094732"/>
          </a:xfrm>
        </p:spPr>
        <p:txBody>
          <a:bodyPr/>
          <a:lstStyle>
            <a:lvl1pPr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MS P</a:t>
            </a:r>
            <a:r>
              <a:rPr lang="ja-JP" altLang="en-US"/>
              <a:t>ゴシック　～</a:t>
            </a:r>
            <a:r>
              <a:rPr lang="en-US" altLang="ja-JP"/>
              <a:t>36pt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5558" y="4106863"/>
            <a:ext cx="3130062" cy="7239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solidFill>
                  <a:srgbClr val="CF142B"/>
                </a:solidFill>
              </a:defRPr>
            </a:lvl1pPr>
          </a:lstStyle>
          <a:p>
            <a:r>
              <a:rPr lang="en-US" altLang="ja-JP"/>
              <a:t>MS P</a:t>
            </a:r>
            <a:r>
              <a:rPr lang="ja-JP" altLang="en-US"/>
              <a:t>ゴシック　～</a:t>
            </a:r>
            <a:r>
              <a:rPr lang="en-US" altLang="ja-JP"/>
              <a:t>18pt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7" name="Date Placeholder 18"/>
          <p:cNvSpPr>
            <a:spLocks noGrp="1"/>
          </p:cNvSpPr>
          <p:nvPr>
            <p:ph type="dt" sz="half" idx="11"/>
          </p:nvPr>
        </p:nvSpPr>
        <p:spPr>
          <a:xfrm>
            <a:off x="457200" y="6356351"/>
            <a:ext cx="1969477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322058-5F50-497B-B3E7-2D53FD9FECB9}" type="datetime1">
              <a:rPr lang="ja-JP" altLang="en-US" smtClean="0"/>
              <a:t>2016/10/20</a:t>
            </a:fld>
            <a:endParaRPr lang="en-GB" altLang="ja-JP" dirty="0"/>
          </a:p>
        </p:txBody>
      </p:sp>
      <p:sp>
        <p:nvSpPr>
          <p:cNvPr id="8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7E505-8860-4D18-9FB7-9873D21908CF}" type="slidenum">
              <a:rPr lang="en-GB" altLang="ja-JP"/>
              <a:pPr>
                <a:defRPr/>
              </a:pPr>
              <a:t>‹#›</a:t>
            </a:fld>
            <a:endParaRPr lang="en-GB" altLang="ja-JP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5" name="Date Placeholder 18"/>
          <p:cNvSpPr>
            <a:spLocks noGrp="1"/>
          </p:cNvSpPr>
          <p:nvPr>
            <p:ph type="dt" sz="half" idx="11"/>
          </p:nvPr>
        </p:nvSpPr>
        <p:spPr>
          <a:xfrm>
            <a:off x="457200" y="6356351"/>
            <a:ext cx="196947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09DAF-D463-457F-AD8C-15A265B11F0F}" type="datetime1">
              <a:rPr lang="ja-JP" altLang="en-US" smtClean="0"/>
              <a:t>2016/10/20</a:t>
            </a:fld>
            <a:endParaRPr lang="en-GB" altLang="ja-JP" dirty="0"/>
          </a:p>
        </p:txBody>
      </p:sp>
      <p:sp>
        <p:nvSpPr>
          <p:cNvPr id="6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73ED-8524-466D-8430-58E8C0579DD2}" type="slidenum">
              <a:rPr lang="en-GB" altLang="ja-JP"/>
              <a:pPr>
                <a:defRPr/>
              </a:pPr>
              <a:t>‹#›</a:t>
            </a:fld>
            <a:endParaRPr lang="en-GB" altLang="ja-JP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333375"/>
            <a:ext cx="2057400" cy="5792788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31523" cy="5792788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5" name="Date Placeholder 18"/>
          <p:cNvSpPr>
            <a:spLocks noGrp="1"/>
          </p:cNvSpPr>
          <p:nvPr>
            <p:ph type="dt" sz="half" idx="11"/>
          </p:nvPr>
        </p:nvSpPr>
        <p:spPr>
          <a:xfrm>
            <a:off x="457200" y="6356351"/>
            <a:ext cx="196947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BC223-2934-4269-B59C-3C975667D248}" type="datetime1">
              <a:rPr lang="ja-JP" altLang="en-US" smtClean="0"/>
              <a:t>2016/10/20</a:t>
            </a:fld>
            <a:endParaRPr lang="en-GB" altLang="ja-JP" dirty="0"/>
          </a:p>
        </p:txBody>
      </p:sp>
      <p:sp>
        <p:nvSpPr>
          <p:cNvPr id="6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4A12E-4130-4ED8-B9F2-197169FAFFA1}" type="slidenum">
              <a:rPr lang="en-GB" altLang="ja-JP"/>
              <a:pPr>
                <a:defRPr/>
              </a:pPr>
              <a:t>‹#›</a:t>
            </a:fld>
            <a:endParaRPr lang="en-GB" altLang="ja-JP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9740" y="333375"/>
            <a:ext cx="6447486" cy="64135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23528" y="1412875"/>
            <a:ext cx="8820472" cy="4852988"/>
          </a:xfrm>
        </p:spPr>
        <p:txBody>
          <a:bodyPr/>
          <a:lstStyle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5" name="Date Placeholder 18"/>
          <p:cNvSpPr>
            <a:spLocks noGrp="1"/>
          </p:cNvSpPr>
          <p:nvPr>
            <p:ph type="dt" sz="half" idx="11"/>
          </p:nvPr>
        </p:nvSpPr>
        <p:spPr>
          <a:xfrm>
            <a:off x="457200" y="6356351"/>
            <a:ext cx="196947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D9D4-4216-4AFE-91E7-F657478D80D0}" type="datetime1">
              <a:rPr lang="ja-JP" altLang="en-US" smtClean="0"/>
              <a:t>2016/10/20</a:t>
            </a:fld>
            <a:endParaRPr lang="en-GB" altLang="ja-JP" dirty="0"/>
          </a:p>
        </p:txBody>
      </p:sp>
      <p:sp>
        <p:nvSpPr>
          <p:cNvPr id="6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7F0F6-AB54-446F-B4FE-EF4275D0DD12}" type="slidenum">
              <a:rPr lang="en-GB" altLang="ja-JP"/>
              <a:pPr>
                <a:defRPr/>
              </a:pPr>
              <a:t>‹#›</a:t>
            </a:fld>
            <a:endParaRPr lang="en-GB" altLang="ja-JP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5" name="Date Placeholder 18"/>
          <p:cNvSpPr>
            <a:spLocks noGrp="1"/>
          </p:cNvSpPr>
          <p:nvPr>
            <p:ph type="dt" sz="half" idx="11"/>
          </p:nvPr>
        </p:nvSpPr>
        <p:spPr>
          <a:xfrm>
            <a:off x="457200" y="6356351"/>
            <a:ext cx="196947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6A9FF-172A-46E5-9A72-F0BA1A93914F}" type="datetime1">
              <a:rPr lang="ja-JP" altLang="en-US" smtClean="0"/>
              <a:t>2016/10/20</a:t>
            </a:fld>
            <a:endParaRPr lang="en-GB" altLang="ja-JP" dirty="0"/>
          </a:p>
        </p:txBody>
      </p:sp>
      <p:sp>
        <p:nvSpPr>
          <p:cNvPr id="6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6B554-6763-46CF-9233-9E9E8C60B094}" type="slidenum">
              <a:rPr lang="en-GB" altLang="ja-JP"/>
              <a:pPr>
                <a:defRPr/>
              </a:pPr>
              <a:t>‹#›</a:t>
            </a:fld>
            <a:endParaRPr lang="en-GB" altLang="ja-JP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44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6" name="Date Placeholder 18"/>
          <p:cNvSpPr>
            <a:spLocks noGrp="1"/>
          </p:cNvSpPr>
          <p:nvPr>
            <p:ph type="dt" sz="half" idx="11"/>
          </p:nvPr>
        </p:nvSpPr>
        <p:spPr>
          <a:xfrm>
            <a:off x="457200" y="6356351"/>
            <a:ext cx="196947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3C2CA-91C7-4556-9376-942CAA6ECF33}" type="datetime1">
              <a:rPr lang="ja-JP" altLang="en-US" smtClean="0"/>
              <a:t>2016/10/20</a:t>
            </a:fld>
            <a:endParaRPr lang="en-GB" altLang="ja-JP" dirty="0"/>
          </a:p>
        </p:txBody>
      </p:sp>
      <p:sp>
        <p:nvSpPr>
          <p:cNvPr id="7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581D8-F4EC-43B6-91A7-DA3785FC1501}" type="slidenum">
              <a:rPr lang="en-GB" altLang="ja-JP"/>
              <a:pPr>
                <a:defRPr/>
              </a:pPr>
              <a:t>‹#›</a:t>
            </a:fld>
            <a:endParaRPr lang="en-GB" altLang="ja-JP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8" name="Date Placeholder 18"/>
          <p:cNvSpPr>
            <a:spLocks noGrp="1"/>
          </p:cNvSpPr>
          <p:nvPr>
            <p:ph type="dt" sz="half" idx="11"/>
          </p:nvPr>
        </p:nvSpPr>
        <p:spPr>
          <a:xfrm>
            <a:off x="457200" y="6356351"/>
            <a:ext cx="196947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AB532-CD64-4CFD-AB6E-8F3CF96C5404}" type="datetime1">
              <a:rPr lang="ja-JP" altLang="en-US" smtClean="0"/>
              <a:t>2016/10/20</a:t>
            </a:fld>
            <a:endParaRPr lang="en-GB" altLang="ja-JP" dirty="0"/>
          </a:p>
        </p:txBody>
      </p:sp>
      <p:sp>
        <p:nvSpPr>
          <p:cNvPr id="9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D1A73-1025-4A57-9B99-D0D98777E01B}" type="slidenum">
              <a:rPr lang="en-GB" altLang="ja-JP"/>
              <a:pPr>
                <a:defRPr/>
              </a:pPr>
              <a:t>‹#›</a:t>
            </a:fld>
            <a:endParaRPr lang="en-GB" altLang="ja-JP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4" name="Date Placeholder 18"/>
          <p:cNvSpPr>
            <a:spLocks noGrp="1"/>
          </p:cNvSpPr>
          <p:nvPr>
            <p:ph type="dt" sz="half" idx="11"/>
          </p:nvPr>
        </p:nvSpPr>
        <p:spPr>
          <a:xfrm>
            <a:off x="457200" y="6356351"/>
            <a:ext cx="196947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1A897-4EAE-46D7-AE2F-B9F406E9272F}" type="datetime1">
              <a:rPr lang="ja-JP" altLang="en-US" smtClean="0"/>
              <a:t>2016/10/20</a:t>
            </a:fld>
            <a:endParaRPr lang="en-GB" altLang="ja-JP" dirty="0"/>
          </a:p>
        </p:txBody>
      </p:sp>
      <p:sp>
        <p:nvSpPr>
          <p:cNvPr id="5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797DD-89FB-426C-9EE0-22FD148833E9}" type="slidenum">
              <a:rPr lang="en-GB" altLang="ja-JP"/>
              <a:pPr>
                <a:defRPr/>
              </a:pPr>
              <a:t>‹#›</a:t>
            </a:fld>
            <a:endParaRPr lang="en-GB" altLang="ja-JP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3" name="Date Placeholder 18"/>
          <p:cNvSpPr>
            <a:spLocks noGrp="1"/>
          </p:cNvSpPr>
          <p:nvPr>
            <p:ph type="dt" sz="half" idx="11"/>
          </p:nvPr>
        </p:nvSpPr>
        <p:spPr>
          <a:xfrm>
            <a:off x="457200" y="6356351"/>
            <a:ext cx="196947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9BED8-4903-486E-880A-980117587EA7}" type="datetime1">
              <a:rPr lang="ja-JP" altLang="en-US" smtClean="0"/>
              <a:t>2016/10/20</a:t>
            </a:fld>
            <a:endParaRPr lang="en-GB" altLang="ja-JP" dirty="0"/>
          </a:p>
        </p:txBody>
      </p:sp>
      <p:sp>
        <p:nvSpPr>
          <p:cNvPr id="4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98947-7E7C-4760-ABCB-3C5B84824289}" type="slidenum">
              <a:rPr lang="en-GB" altLang="ja-JP"/>
              <a:pPr>
                <a:defRPr/>
              </a:pPr>
              <a:t>‹#›</a:t>
            </a:fld>
            <a:endParaRPr lang="en-GB" altLang="ja-JP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6" name="Date Placeholder 18"/>
          <p:cNvSpPr>
            <a:spLocks noGrp="1"/>
          </p:cNvSpPr>
          <p:nvPr>
            <p:ph type="dt" sz="half" idx="11"/>
          </p:nvPr>
        </p:nvSpPr>
        <p:spPr>
          <a:xfrm>
            <a:off x="457200" y="6356351"/>
            <a:ext cx="196947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10BA6-D55A-4817-86EF-C941B6FE26F9}" type="datetime1">
              <a:rPr lang="ja-JP" altLang="en-US" smtClean="0"/>
              <a:t>2016/10/20</a:t>
            </a:fld>
            <a:endParaRPr lang="en-GB" altLang="ja-JP" dirty="0"/>
          </a:p>
        </p:txBody>
      </p:sp>
      <p:sp>
        <p:nvSpPr>
          <p:cNvPr id="7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CF413-CE32-440B-B51B-CBBEAF719C4D}" type="slidenum">
              <a:rPr lang="en-GB" altLang="ja-JP"/>
              <a:pPr>
                <a:defRPr/>
              </a:pPr>
              <a:t>‹#›</a:t>
            </a:fld>
            <a:endParaRPr lang="en-GB" altLang="ja-JP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6" name="Date Placeholder 18"/>
          <p:cNvSpPr>
            <a:spLocks noGrp="1"/>
          </p:cNvSpPr>
          <p:nvPr>
            <p:ph type="dt" sz="half" idx="11"/>
          </p:nvPr>
        </p:nvSpPr>
        <p:spPr>
          <a:xfrm>
            <a:off x="457200" y="6356351"/>
            <a:ext cx="196947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2BE79-BEF4-4219-9EAE-F3AC37923C1F}" type="datetime1">
              <a:rPr lang="ja-JP" altLang="en-US" smtClean="0"/>
              <a:t>2016/10/20</a:t>
            </a:fld>
            <a:endParaRPr lang="en-GB" altLang="ja-JP" dirty="0"/>
          </a:p>
        </p:txBody>
      </p:sp>
      <p:sp>
        <p:nvSpPr>
          <p:cNvPr id="7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4E7C4-F75C-4686-AA9F-61DF01A66FB6}" type="slidenum">
              <a:rPr lang="en-GB" altLang="ja-JP"/>
              <a:pPr>
                <a:defRPr/>
              </a:pPr>
              <a:t>‹#›</a:t>
            </a:fld>
            <a:endParaRPr lang="en-GB" alt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C:\Documents and Settings\0041\デスクトップ\WORKS\2012\ricoh\ロゴ-PPT2000用\RICOH_LOGO.jpg"/>
          <p:cNvPicPr>
            <a:picLocks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35361" y="471488"/>
            <a:ext cx="12616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9148" y="333375"/>
            <a:ext cx="5738514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MS P</a:t>
            </a:r>
            <a:r>
              <a:rPr lang="ja-JP" altLang="en-US" smtClean="0"/>
              <a:t>ゴシック ～</a:t>
            </a:r>
            <a:r>
              <a:rPr lang="en-US" altLang="ja-JP" smtClean="0"/>
              <a:t>32pt Bold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1338" y="1412875"/>
            <a:ext cx="8434754" cy="485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第</a:t>
            </a:r>
            <a:r>
              <a:rPr lang="en-US" altLang="ja-JP" smtClean="0"/>
              <a:t>1</a:t>
            </a:r>
            <a:r>
              <a:rPr lang="ja-JP" altLang="en-US" smtClean="0"/>
              <a:t>レベル　フォントサイズ　</a:t>
            </a:r>
            <a:r>
              <a:rPr lang="en-US" altLang="ja-JP" smtClean="0"/>
              <a:t>32</a:t>
            </a:r>
          </a:p>
          <a:p>
            <a:pPr lvl="1"/>
            <a:r>
              <a:rPr lang="ja-JP" altLang="en-US" smtClean="0"/>
              <a:t>第</a:t>
            </a:r>
            <a:r>
              <a:rPr lang="en-US" altLang="ja-JP" smtClean="0"/>
              <a:t>2</a:t>
            </a:r>
            <a:r>
              <a:rPr lang="ja-JP" altLang="en-US" smtClean="0"/>
              <a:t>レベル　フォントサイズ　</a:t>
            </a:r>
            <a:r>
              <a:rPr lang="en-US" altLang="ja-JP" smtClean="0"/>
              <a:t>29</a:t>
            </a:r>
          </a:p>
          <a:p>
            <a:pPr lvl="2"/>
            <a:r>
              <a:rPr lang="ja-JP" altLang="en-US" smtClean="0"/>
              <a:t>第</a:t>
            </a:r>
            <a:r>
              <a:rPr lang="en-US" altLang="ja-JP" smtClean="0"/>
              <a:t>3</a:t>
            </a:r>
            <a:r>
              <a:rPr lang="ja-JP" altLang="en-US" smtClean="0"/>
              <a:t>レベル　フォントサイズ　</a:t>
            </a:r>
            <a:r>
              <a:rPr lang="en-US" altLang="ja-JP" smtClean="0"/>
              <a:t>26</a:t>
            </a:r>
          </a:p>
          <a:p>
            <a:pPr lvl="3"/>
            <a:r>
              <a:rPr lang="ja-JP" altLang="en-US" smtClean="0"/>
              <a:t>第</a:t>
            </a:r>
            <a:r>
              <a:rPr lang="en-US" altLang="ja-JP" smtClean="0"/>
              <a:t>4</a:t>
            </a:r>
            <a:r>
              <a:rPr lang="ja-JP" altLang="en-US" smtClean="0"/>
              <a:t>レベル　フォントサイズ　</a:t>
            </a:r>
            <a:r>
              <a:rPr lang="en-US" altLang="ja-JP" smtClean="0"/>
              <a:t>24</a:t>
            </a:r>
          </a:p>
          <a:p>
            <a:pPr lvl="4"/>
            <a:r>
              <a:rPr lang="ja-JP" altLang="en-US" smtClean="0"/>
              <a:t>第</a:t>
            </a:r>
            <a:r>
              <a:rPr lang="en-US" altLang="ja-JP" smtClean="0"/>
              <a:t>5</a:t>
            </a:r>
            <a:r>
              <a:rPr lang="ja-JP" altLang="en-US" smtClean="0"/>
              <a:t>レベル　フォントサイズ　</a:t>
            </a:r>
            <a:r>
              <a:rPr lang="en-US" altLang="ja-JP" smtClean="0"/>
              <a:t>20</a:t>
            </a:r>
          </a:p>
          <a:p>
            <a:pPr lvl="2"/>
            <a:r>
              <a:rPr lang="ja-JP" altLang="en-US" smtClean="0"/>
              <a:t>第</a:t>
            </a:r>
            <a:r>
              <a:rPr lang="en-US" altLang="ja-JP" smtClean="0"/>
              <a:t>3</a:t>
            </a:r>
            <a:r>
              <a:rPr lang="ja-JP" altLang="en-US" smtClean="0"/>
              <a:t>レベル　フォントサイズ　</a:t>
            </a:r>
            <a:r>
              <a:rPr lang="en-US" altLang="ja-JP" smtClean="0"/>
              <a:t>18</a:t>
            </a:r>
          </a:p>
          <a:p>
            <a:pPr lvl="3"/>
            <a:r>
              <a:rPr lang="ja-JP" altLang="en-US" smtClean="0"/>
              <a:t>第</a:t>
            </a:r>
            <a:r>
              <a:rPr lang="en-US" altLang="ja-JP" smtClean="0"/>
              <a:t>4</a:t>
            </a:r>
            <a:r>
              <a:rPr lang="ja-JP" altLang="en-US" smtClean="0"/>
              <a:t>レベル　フォントサイズ　</a:t>
            </a:r>
            <a:r>
              <a:rPr lang="en-US" altLang="ja-JP" smtClean="0"/>
              <a:t>16</a:t>
            </a:r>
          </a:p>
          <a:p>
            <a:pPr lvl="4"/>
            <a:r>
              <a:rPr lang="ja-JP" altLang="en-US" smtClean="0"/>
              <a:t>第</a:t>
            </a:r>
            <a:r>
              <a:rPr lang="en-US" altLang="ja-JP" smtClean="0"/>
              <a:t>5</a:t>
            </a:r>
            <a:r>
              <a:rPr lang="ja-JP" altLang="en-US" smtClean="0"/>
              <a:t>レベル　フォントサイズ　</a:t>
            </a:r>
            <a:r>
              <a:rPr lang="en-US" altLang="ja-JP" smtClean="0"/>
              <a:t>16</a:t>
            </a:r>
          </a:p>
          <a:p>
            <a:pPr lvl="4"/>
            <a:r>
              <a:rPr lang="ja-JP" altLang="en-US" smtClean="0"/>
              <a:t>第</a:t>
            </a:r>
            <a:r>
              <a:rPr lang="en-US" altLang="ja-JP" smtClean="0"/>
              <a:t>5</a:t>
            </a:r>
            <a:r>
              <a:rPr lang="ja-JP" altLang="en-US" smtClean="0"/>
              <a:t>レベル　フォントサイズ　</a:t>
            </a:r>
            <a:r>
              <a:rPr lang="en-US" altLang="ja-JP" smtClean="0"/>
              <a:t>16</a:t>
            </a:r>
          </a:p>
          <a:p>
            <a:pPr lvl="4"/>
            <a:endParaRPr lang="en-US" altLang="ja-JP" smtClean="0"/>
          </a:p>
          <a:p>
            <a:pPr lvl="0"/>
            <a:r>
              <a:rPr lang="ja-JP" altLang="en-US" smtClean="0"/>
              <a:t>第</a:t>
            </a:r>
            <a:r>
              <a:rPr lang="en-US" altLang="ja-JP" smtClean="0"/>
              <a:t>1</a:t>
            </a:r>
            <a:r>
              <a:rPr lang="ja-JP" altLang="en-US" smtClean="0"/>
              <a:t>レベル　フォントサイズ　</a:t>
            </a:r>
            <a:r>
              <a:rPr lang="en-US" altLang="ja-JP" smtClean="0"/>
              <a:t>24</a:t>
            </a:r>
          </a:p>
          <a:p>
            <a:pPr lvl="1"/>
            <a:r>
              <a:rPr lang="ja-JP" altLang="en-US" smtClean="0"/>
              <a:t>第</a:t>
            </a:r>
            <a:r>
              <a:rPr lang="en-US" altLang="ja-JP" smtClean="0"/>
              <a:t>2</a:t>
            </a:r>
            <a:r>
              <a:rPr lang="ja-JP" altLang="en-US" smtClean="0"/>
              <a:t>レベル　フォントサイズ　</a:t>
            </a:r>
            <a:r>
              <a:rPr lang="en-US" altLang="ja-JP" smtClean="0"/>
              <a:t>20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234105" y="6356351"/>
            <a:ext cx="267432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600">
                <a:solidFill>
                  <a:srgbClr val="717171"/>
                </a:solidFill>
              </a:defRPr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11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6717323" y="6356351"/>
            <a:ext cx="196947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>
                <a:solidFill>
                  <a:srgbClr val="717171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8F3B4C5C-BB36-4290-BE43-2C7742FC6990}" type="slidenum">
              <a:rPr lang="en-GB" altLang="ja-JP" smtClean="0"/>
              <a:pPr>
                <a:defRPr/>
              </a:pPr>
              <a:t>‹#›</a:t>
            </a:fld>
            <a:endParaRPr lang="en-GB" altLang="ja-JP" dirty="0"/>
          </a:p>
        </p:txBody>
      </p:sp>
      <p:cxnSp>
        <p:nvCxnSpPr>
          <p:cNvPr id="1032" name="直線コネクタ 4"/>
          <p:cNvCxnSpPr>
            <a:cxnSpLocks noChangeShapeType="1"/>
          </p:cNvCxnSpPr>
          <p:nvPr/>
        </p:nvCxnSpPr>
        <p:spPr bwMode="auto">
          <a:xfrm>
            <a:off x="465993" y="1212850"/>
            <a:ext cx="8228135" cy="0"/>
          </a:xfrm>
          <a:prstGeom prst="line">
            <a:avLst/>
          </a:prstGeom>
          <a:noFill/>
          <a:ln w="25400" algn="ctr">
            <a:solidFill>
              <a:srgbClr val="CF142B"/>
            </a:solidFill>
            <a:round/>
            <a:headEnd/>
            <a:tailEnd/>
          </a:ln>
        </p:spPr>
      </p:cxnSp>
      <p:sp>
        <p:nvSpPr>
          <p:cNvPr id="1033" name="Plaque 10"/>
          <p:cNvSpPr>
            <a:spLocks/>
          </p:cNvSpPr>
          <p:nvPr/>
        </p:nvSpPr>
        <p:spPr bwMode="auto">
          <a:xfrm>
            <a:off x="498231" y="476251"/>
            <a:ext cx="407377" cy="442913"/>
          </a:xfrm>
          <a:custGeom>
            <a:avLst/>
            <a:gdLst>
              <a:gd name="T0" fmla="*/ 0 w 5164139"/>
              <a:gd name="T1" fmla="*/ 0 h 5167312"/>
              <a:gd name="T2" fmla="*/ 0 w 5164139"/>
              <a:gd name="T3" fmla="*/ 0 h 5167312"/>
              <a:gd name="T4" fmla="*/ 0 w 5164139"/>
              <a:gd name="T5" fmla="*/ 0 h 5167312"/>
              <a:gd name="T6" fmla="*/ 0 w 5164139"/>
              <a:gd name="T7" fmla="*/ 0 h 5167312"/>
              <a:gd name="T8" fmla="*/ 0 w 5164139"/>
              <a:gd name="T9" fmla="*/ 0 h 5167312"/>
              <a:gd name="T10" fmla="*/ 0 w 5164139"/>
              <a:gd name="T11" fmla="*/ 0 h 5167312"/>
              <a:gd name="T12" fmla="*/ 0 w 5164139"/>
              <a:gd name="T13" fmla="*/ 0 h 5167312"/>
              <a:gd name="T14" fmla="*/ 0 w 5164139"/>
              <a:gd name="T15" fmla="*/ 0 h 5167312"/>
              <a:gd name="T16" fmla="*/ 0 w 5164139"/>
              <a:gd name="T17" fmla="*/ 0 h 5167312"/>
              <a:gd name="T18" fmla="*/ 0 w 5164139"/>
              <a:gd name="T19" fmla="*/ 0 h 5167312"/>
              <a:gd name="T20" fmla="*/ 0 w 5164139"/>
              <a:gd name="T21" fmla="*/ 0 h 5167312"/>
              <a:gd name="T22" fmla="*/ 0 w 5164139"/>
              <a:gd name="T23" fmla="*/ 0 h 5167312"/>
              <a:gd name="T24" fmla="*/ 0 w 5164139"/>
              <a:gd name="T25" fmla="*/ 0 h 5167312"/>
              <a:gd name="T26" fmla="*/ 0 w 5164139"/>
              <a:gd name="T27" fmla="*/ 0 h 5167312"/>
              <a:gd name="T28" fmla="*/ 0 w 5164139"/>
              <a:gd name="T29" fmla="*/ 0 h 5167312"/>
              <a:gd name="T30" fmla="*/ 0 w 5164139"/>
              <a:gd name="T31" fmla="*/ 0 h 5167312"/>
              <a:gd name="T32" fmla="*/ 0 w 5164139"/>
              <a:gd name="T33" fmla="*/ 0 h 5167312"/>
              <a:gd name="T34" fmla="*/ 0 w 5164139"/>
              <a:gd name="T35" fmla="*/ 0 h 5167312"/>
              <a:gd name="T36" fmla="*/ 0 w 5164139"/>
              <a:gd name="T37" fmla="*/ 0 h 5167312"/>
              <a:gd name="T38" fmla="*/ 0 w 5164139"/>
              <a:gd name="T39" fmla="*/ 0 h 5167312"/>
              <a:gd name="T40" fmla="*/ 0 w 5164139"/>
              <a:gd name="T41" fmla="*/ 0 h 516731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CF142B"/>
          </a:solidFill>
          <a:ln>
            <a:noFill/>
          </a:ln>
          <a:extLst/>
        </p:spPr>
        <p:txBody>
          <a:bodyPr anchor="ctr"/>
          <a:lstStyle/>
          <a:p>
            <a:pPr>
              <a:defRPr/>
            </a:pPr>
            <a:endParaRPr lang="ja-JP" altLang="en-US" sz="1600">
              <a:ea typeface="ＭＳ Ｐゴシック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E6001F"/>
        </a:buClr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DC0904"/>
        </a:buClr>
        <a:buFont typeface="Wingdings" pitchFamily="2" charset="2"/>
        <a:buChar char="l"/>
        <a:defRPr kumimoji="1" sz="2900">
          <a:solidFill>
            <a:schemeClr val="tx1"/>
          </a:solidFill>
          <a:latin typeface="+mn-lt"/>
          <a:ea typeface="+mn-ea"/>
          <a:cs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Arial" charset="0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19"/>
          <p:cNvSpPr txBox="1">
            <a:spLocks noGrp="1"/>
          </p:cNvSpPr>
          <p:nvPr/>
        </p:nvSpPr>
        <p:spPr bwMode="auto">
          <a:xfrm>
            <a:off x="6896100" y="6356351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0DB5E04C-15D1-4816-A7E5-789A6B716BDB}" type="slidenum">
              <a:rPr kumimoji="0" lang="en-GB" altLang="ja-JP" sz="900">
                <a:solidFill>
                  <a:srgbClr val="717171"/>
                </a:solidFill>
              </a:rPr>
              <a:pPr algn="r"/>
              <a:t>1</a:t>
            </a:fld>
            <a:endParaRPr kumimoji="0" lang="en-GB" altLang="ja-JP" sz="900">
              <a:solidFill>
                <a:srgbClr val="717171"/>
              </a:solidFill>
            </a:endParaRPr>
          </a:p>
        </p:txBody>
      </p:sp>
      <p:sp>
        <p:nvSpPr>
          <p:cNvPr id="1536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38300" y="606174"/>
            <a:ext cx="3168352" cy="3024335"/>
          </a:xfrm>
        </p:spPr>
        <p:txBody>
          <a:bodyPr/>
          <a:lstStyle/>
          <a:p>
            <a:pPr eaLnBrk="1" hangingPunct="1"/>
            <a:r>
              <a:rPr lang="en-US" altLang="ja-JP" sz="2800" dirty="0" smtClean="0"/>
              <a:t>A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Quick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Tour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of Go </a:t>
            </a:r>
            <a:r>
              <a:rPr lang="en-US" altLang="ja-JP" sz="2800" smtClean="0"/>
              <a:t>for C# </a:t>
            </a:r>
            <a:r>
              <a:rPr lang="en-US" altLang="ja-JP" sz="2800" dirty="0" smtClean="0"/>
              <a:t>Programmers</a:t>
            </a:r>
            <a:endParaRPr lang="ja-JP" altLang="en-US" sz="2800" dirty="0"/>
          </a:p>
        </p:txBody>
      </p:sp>
      <p:sp>
        <p:nvSpPr>
          <p:cNvPr id="1536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2915816" y="5013176"/>
            <a:ext cx="5760640" cy="1080120"/>
          </a:xfrm>
        </p:spPr>
        <p:txBody>
          <a:bodyPr/>
          <a:lstStyle/>
          <a:p>
            <a:pPr algn="r" eaLnBrk="1" hangingPunct="1"/>
            <a:r>
              <a:rPr lang="en-US" altLang="ja-JP" sz="2800" dirty="0" err="1" smtClean="0">
                <a:solidFill>
                  <a:schemeClr val="tx1"/>
                </a:solidFill>
              </a:rPr>
              <a:t>IW</a:t>
            </a:r>
            <a:r>
              <a:rPr lang="ja-JP" altLang="en-US" sz="2800" dirty="0" smtClean="0">
                <a:solidFill>
                  <a:schemeClr val="tx1"/>
                </a:solidFill>
              </a:rPr>
              <a:t>開発本部 </a:t>
            </a:r>
            <a:r>
              <a:rPr lang="en-US" altLang="ja-JP" sz="2800" dirty="0" smtClean="0">
                <a:solidFill>
                  <a:schemeClr val="tx1"/>
                </a:solidFill>
              </a:rPr>
              <a:t>AP</a:t>
            </a:r>
            <a:r>
              <a:rPr lang="ja-JP" altLang="en-US" sz="2800" dirty="0" smtClean="0">
                <a:solidFill>
                  <a:schemeClr val="tx1"/>
                </a:solidFill>
              </a:rPr>
              <a:t>開発センター </a:t>
            </a:r>
            <a:r>
              <a:rPr lang="en-US" altLang="ja-JP" sz="2800" dirty="0" smtClean="0">
                <a:solidFill>
                  <a:schemeClr val="tx1"/>
                </a:solidFill>
              </a:rPr>
              <a:t>SI-PT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r" eaLnBrk="1" hangingPunct="1"/>
            <a:r>
              <a:rPr lang="ja-JP" altLang="en-US" sz="2800" dirty="0">
                <a:solidFill>
                  <a:schemeClr val="tx1"/>
                </a:solidFill>
              </a:rPr>
              <a:t>林　泰宏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6908226" y="1196752"/>
            <a:ext cx="208823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itchFamily="2" charset="2"/>
              <a:buNone/>
              <a:defRPr sz="1800">
                <a:solidFill>
                  <a:srgbClr val="CF142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itchFamily="2" charset="2"/>
              <a:buChar char="l"/>
              <a:defRPr kumimoji="1" sz="29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pPr eaLnBrk="1" hangingPunct="1"/>
            <a:r>
              <a:rPr kumimoji="0" lang="en-US" altLang="ja-JP" sz="2800" kern="0" dirty="0" smtClean="0">
                <a:solidFill>
                  <a:schemeClr val="tx1"/>
                </a:solidFill>
              </a:rPr>
              <a:t>2016/10/21</a:t>
            </a:r>
            <a:endParaRPr kumimoji="0" lang="en-US" altLang="ja-JP" sz="2800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Tm="10199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配列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10</a:t>
            </a:fld>
            <a:endParaRPr lang="en-GB" altLang="ja-JP" dirty="0"/>
          </a:p>
        </p:txBody>
      </p:sp>
      <p:sp>
        <p:nvSpPr>
          <p:cNvPr id="5" name="Shape 202"/>
          <p:cNvSpPr/>
          <p:nvPr/>
        </p:nvSpPr>
        <p:spPr>
          <a:xfrm>
            <a:off x="132646" y="1777502"/>
            <a:ext cx="4520396" cy="29457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public static void Main(string[] args) {</a:t>
            </a:r>
            <a:endParaRPr>
              <a:latin typeface="+mn-lt"/>
              <a:ea typeface="+mn-ea"/>
              <a:cs typeface="+mn-cs"/>
              <a:sym typeface="Arial"/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var array = new </a:t>
            </a:r>
            <a:r>
              <a:rPr b="1"/>
              <a:t>string[]</a:t>
            </a:r>
            <a:r>
              <a:t>{"A", "B", "C"};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array[0] = "AA";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array[2] = "CC";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Console.WriteLine(Join(array));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private static string Join(</a:t>
            </a:r>
            <a:r>
              <a:rPr b="1"/>
              <a:t>string[]</a:t>
            </a:r>
            <a:r>
              <a:t> array)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var str = "";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foreach(var s in array)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str += s;</a:t>
            </a:r>
            <a:br/>
            <a:r>
              <a:t>    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return str;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6" name="Shape 203"/>
          <p:cNvSpPr/>
          <p:nvPr/>
        </p:nvSpPr>
        <p:spPr>
          <a:xfrm>
            <a:off x="4890620" y="1774332"/>
            <a:ext cx="4121313" cy="29457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array := </a:t>
            </a:r>
            <a:r>
              <a:rPr b="1" dirty="0"/>
              <a:t>[</a:t>
            </a:r>
            <a:r>
              <a:rPr b="1" u="sng" dirty="0"/>
              <a:t>3</a:t>
            </a:r>
            <a:r>
              <a:rPr b="1" dirty="0"/>
              <a:t>]string</a:t>
            </a:r>
            <a:r>
              <a:rPr dirty="0"/>
              <a:t>{"A", "B", "C"}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array[0] = "AA";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array[2] = "CC";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</a:t>
            </a:r>
            <a:r>
              <a:rPr dirty="0" err="1"/>
              <a:t>fmt.Println</a:t>
            </a:r>
            <a:r>
              <a:rPr dirty="0"/>
              <a:t>(join(array))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func</a:t>
            </a:r>
            <a:r>
              <a:rPr dirty="0"/>
              <a:t> join(array </a:t>
            </a:r>
            <a:r>
              <a:rPr b="1" dirty="0"/>
              <a:t>[</a:t>
            </a:r>
            <a:r>
              <a:rPr b="1" u="sng" dirty="0"/>
              <a:t>3</a:t>
            </a:r>
            <a:r>
              <a:rPr b="1" dirty="0"/>
              <a:t>]string</a:t>
            </a:r>
            <a:r>
              <a:rPr dirty="0"/>
              <a:t>) string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</a:t>
            </a:r>
            <a:r>
              <a:rPr dirty="0" err="1"/>
              <a:t>str</a:t>
            </a:r>
            <a:r>
              <a:rPr dirty="0"/>
              <a:t> := ""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for _, s := range array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</a:t>
            </a:r>
            <a:r>
              <a:rPr dirty="0" err="1"/>
              <a:t>str</a:t>
            </a:r>
            <a:r>
              <a:rPr dirty="0"/>
              <a:t> += s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return </a:t>
            </a:r>
            <a:r>
              <a:rPr dirty="0" err="1"/>
              <a:t>str</a:t>
            </a:r>
            <a:endParaRPr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 </a:t>
            </a:r>
          </a:p>
        </p:txBody>
      </p:sp>
      <p:grpSp>
        <p:nvGrpSpPr>
          <p:cNvPr id="7" name="Group 206"/>
          <p:cNvGrpSpPr/>
          <p:nvPr/>
        </p:nvGrpSpPr>
        <p:grpSpPr>
          <a:xfrm>
            <a:off x="133687" y="1362098"/>
            <a:ext cx="947183" cy="459741"/>
            <a:chOff x="0" y="0"/>
            <a:chExt cx="947182" cy="459740"/>
          </a:xfrm>
        </p:grpSpPr>
        <p:sp>
          <p:nvSpPr>
            <p:cNvPr id="8" name="Shape 204"/>
            <p:cNvSpPr/>
            <p:nvPr/>
          </p:nvSpPr>
          <p:spPr>
            <a:xfrm>
              <a:off x="0" y="47506"/>
              <a:ext cx="947183" cy="36472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9" name="Shape 205"/>
            <p:cNvSpPr/>
            <p:nvPr/>
          </p:nvSpPr>
          <p:spPr>
            <a:xfrm>
              <a:off x="0" y="0"/>
              <a:ext cx="94718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C#</a:t>
              </a:r>
            </a:p>
          </p:txBody>
        </p:sp>
      </p:grpSp>
      <p:grpSp>
        <p:nvGrpSpPr>
          <p:cNvPr id="10" name="Group 209"/>
          <p:cNvGrpSpPr/>
          <p:nvPr/>
        </p:nvGrpSpPr>
        <p:grpSpPr>
          <a:xfrm>
            <a:off x="4890620" y="1362098"/>
            <a:ext cx="947183" cy="459741"/>
            <a:chOff x="0" y="0"/>
            <a:chExt cx="947182" cy="459740"/>
          </a:xfrm>
        </p:grpSpPr>
        <p:sp>
          <p:nvSpPr>
            <p:cNvPr id="11" name="Shape 207"/>
            <p:cNvSpPr/>
            <p:nvPr/>
          </p:nvSpPr>
          <p:spPr>
            <a:xfrm>
              <a:off x="0" y="47506"/>
              <a:ext cx="947183" cy="364728"/>
            </a:xfrm>
            <a:prstGeom prst="roundRect">
              <a:avLst>
                <a:gd name="adj" fmla="val 0"/>
              </a:avLst>
            </a:prstGeom>
            <a:solidFill>
              <a:srgbClr val="D1D1F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12" name="Shape 208"/>
            <p:cNvSpPr/>
            <p:nvPr/>
          </p:nvSpPr>
          <p:spPr>
            <a:xfrm>
              <a:off x="0" y="0"/>
              <a:ext cx="94718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Go</a:t>
              </a:r>
            </a:p>
          </p:txBody>
        </p:sp>
      </p:grpSp>
      <p:sp>
        <p:nvSpPr>
          <p:cNvPr id="13" name="Shape 210"/>
          <p:cNvSpPr txBox="1">
            <a:spLocks/>
          </p:cNvSpPr>
          <p:nvPr/>
        </p:nvSpPr>
        <p:spPr bwMode="auto">
          <a:xfrm>
            <a:off x="323528" y="4870898"/>
            <a:ext cx="8820472" cy="172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itchFamily="2" charset="2"/>
              <a:buChar char="l"/>
              <a:defRPr kumimoji="1" sz="2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l"/>
              <a:defRPr kumimoji="1"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pPr>
              <a:spcBef>
                <a:spcPts val="500"/>
              </a:spcBef>
              <a:defRPr sz="2400"/>
            </a:pPr>
            <a:r>
              <a:rPr kumimoji="0" lang="ja-JP" altLang="en-US" sz="2800" kern="0" dirty="0" smtClean="0"/>
              <a:t>要素数が型に含まれる</a:t>
            </a:r>
          </a:p>
          <a:p>
            <a:pPr>
              <a:spcBef>
                <a:spcPts val="500"/>
              </a:spcBef>
              <a:defRPr sz="2400"/>
            </a:pPr>
            <a:r>
              <a:rPr kumimoji="0" lang="ja-JP" altLang="en-US" sz="2800" kern="0" dirty="0" smtClean="0"/>
              <a:t>汎用性が低いため、基本的にはスライスを利用する</a:t>
            </a:r>
            <a:endParaRPr kumimoji="0" lang="ja-JP" alt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96259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スライス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11</a:t>
            </a:fld>
            <a:endParaRPr lang="en-GB" altLang="ja-JP" dirty="0"/>
          </a:p>
        </p:txBody>
      </p:sp>
      <p:sp>
        <p:nvSpPr>
          <p:cNvPr id="5" name="Shape 214"/>
          <p:cNvSpPr/>
          <p:nvPr/>
        </p:nvSpPr>
        <p:spPr>
          <a:xfrm>
            <a:off x="378341" y="1635362"/>
            <a:ext cx="4121313" cy="29457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func main()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slice := </a:t>
            </a:r>
            <a:r>
              <a:rPr b="1"/>
              <a:t>[]string</a:t>
            </a:r>
            <a:r>
              <a:t>{"A", "B", "C"}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slice = </a:t>
            </a:r>
            <a:r>
              <a:rPr b="1"/>
              <a:t>append</a:t>
            </a:r>
            <a:r>
              <a:t>(slice, "D")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slice = slice[1:4]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fmt.Println(join(array))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func join(slice </a:t>
            </a:r>
            <a:r>
              <a:rPr b="1"/>
              <a:t>[]string</a:t>
            </a:r>
            <a:r>
              <a:t>) string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str := ""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for _, s := range slice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str += s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return str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} </a:t>
            </a:r>
          </a:p>
        </p:txBody>
      </p:sp>
      <p:grpSp>
        <p:nvGrpSpPr>
          <p:cNvPr id="6" name="Group 217"/>
          <p:cNvGrpSpPr/>
          <p:nvPr/>
        </p:nvGrpSpPr>
        <p:grpSpPr>
          <a:xfrm>
            <a:off x="378341" y="1223129"/>
            <a:ext cx="947183" cy="459741"/>
            <a:chOff x="0" y="0"/>
            <a:chExt cx="947182" cy="459740"/>
          </a:xfrm>
        </p:grpSpPr>
        <p:sp>
          <p:nvSpPr>
            <p:cNvPr id="7" name="Shape 215"/>
            <p:cNvSpPr/>
            <p:nvPr/>
          </p:nvSpPr>
          <p:spPr>
            <a:xfrm>
              <a:off x="0" y="47506"/>
              <a:ext cx="947183" cy="364728"/>
            </a:xfrm>
            <a:prstGeom prst="roundRect">
              <a:avLst>
                <a:gd name="adj" fmla="val 0"/>
              </a:avLst>
            </a:prstGeom>
            <a:solidFill>
              <a:srgbClr val="D1D1F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8" name="Shape 216"/>
            <p:cNvSpPr/>
            <p:nvPr/>
          </p:nvSpPr>
          <p:spPr>
            <a:xfrm>
              <a:off x="0" y="0"/>
              <a:ext cx="94718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Go</a:t>
              </a:r>
            </a:p>
          </p:txBody>
        </p:sp>
      </p:grpSp>
      <p:sp>
        <p:nvSpPr>
          <p:cNvPr id="9" name="Shape 218"/>
          <p:cNvSpPr txBox="1">
            <a:spLocks/>
          </p:cNvSpPr>
          <p:nvPr/>
        </p:nvSpPr>
        <p:spPr bwMode="auto">
          <a:xfrm>
            <a:off x="323528" y="4669587"/>
            <a:ext cx="8820472" cy="202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E6001F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itchFamily="2" charset="2"/>
              <a:buChar char="l"/>
              <a:defRPr kumimoji="1" sz="2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l"/>
              <a:defRPr kumimoji="1"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r>
              <a:rPr kumimoji="0" lang="en-US" altLang="ja-JP" sz="2600" kern="0" smtClean="0"/>
              <a:t>List</a:t>
            </a:r>
            <a:r>
              <a:rPr kumimoji="0" lang="ja-JP" altLang="en-US" sz="2600" kern="0" smtClean="0"/>
              <a:t>のような可変長のコンテナ</a:t>
            </a:r>
          </a:p>
          <a:p>
            <a:pPr lvl="1"/>
            <a:r>
              <a:rPr lang="ja-JP" altLang="en-US" sz="2400" kern="0" smtClean="0"/>
              <a:t>任意位置の要素削除はできない</a:t>
            </a:r>
          </a:p>
          <a:p>
            <a:r>
              <a:rPr kumimoji="0" lang="ja-JP" altLang="en-US" sz="2600" kern="0" smtClean="0"/>
              <a:t>要素の追加で新たなスライスが生成されるので注意</a:t>
            </a:r>
          </a:p>
          <a:p>
            <a:pPr lvl="1"/>
            <a:r>
              <a:rPr lang="ja-JP" altLang="en-US" sz="2400" kern="0" smtClean="0"/>
              <a:t>変数を保持しなおす必要がある</a:t>
            </a:r>
            <a:endParaRPr lang="ja-JP" altLang="en-US" sz="2400" kern="0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4686981" y="1991752"/>
            <a:ext cx="1253172" cy="319548"/>
          </a:xfrm>
          <a:prstGeom prst="wedgeRoundRectCallout">
            <a:avLst>
              <a:gd name="adj1" fmla="val -165217"/>
              <a:gd name="adj2" fmla="val 1012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要素の追加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4686980" y="2375417"/>
            <a:ext cx="1973252" cy="319548"/>
          </a:xfrm>
          <a:prstGeom prst="wedgeRoundRectCallout">
            <a:avLst>
              <a:gd name="adj1" fmla="val -158240"/>
              <a:gd name="adj2" fmla="val -50335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部分スライスの生成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78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Map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12</a:t>
            </a:fld>
            <a:endParaRPr lang="en-GB" altLang="ja-JP" dirty="0"/>
          </a:p>
        </p:txBody>
      </p:sp>
      <p:sp>
        <p:nvSpPr>
          <p:cNvPr id="5" name="Shape 222"/>
          <p:cNvSpPr/>
          <p:nvPr/>
        </p:nvSpPr>
        <p:spPr>
          <a:xfrm>
            <a:off x="378341" y="1863208"/>
            <a:ext cx="4841000" cy="29457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func main()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m := </a:t>
            </a:r>
            <a:r>
              <a:rPr b="1"/>
              <a:t>map[string]int</a:t>
            </a:r>
            <a:r>
              <a:t>{"A":41, "B":42, "C":43}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m["D"] = 44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delete</a:t>
            </a:r>
            <a:r>
              <a:t>(m, "A")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fmt.Println(join(m))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func join(m </a:t>
            </a:r>
            <a:r>
              <a:rPr b="1"/>
              <a:t>map[string]int</a:t>
            </a:r>
            <a:r>
              <a:t>) string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str := ""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for k, v := range m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str += fmt.Sprintf("%s:%d\n", k, v)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return str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} </a:t>
            </a:r>
          </a:p>
        </p:txBody>
      </p:sp>
      <p:grpSp>
        <p:nvGrpSpPr>
          <p:cNvPr id="6" name="Group 225"/>
          <p:cNvGrpSpPr/>
          <p:nvPr/>
        </p:nvGrpSpPr>
        <p:grpSpPr>
          <a:xfrm>
            <a:off x="378341" y="1450975"/>
            <a:ext cx="947183" cy="459741"/>
            <a:chOff x="0" y="0"/>
            <a:chExt cx="947182" cy="459740"/>
          </a:xfrm>
        </p:grpSpPr>
        <p:sp>
          <p:nvSpPr>
            <p:cNvPr id="7" name="Shape 223"/>
            <p:cNvSpPr/>
            <p:nvPr/>
          </p:nvSpPr>
          <p:spPr>
            <a:xfrm>
              <a:off x="0" y="47506"/>
              <a:ext cx="947183" cy="364728"/>
            </a:xfrm>
            <a:prstGeom prst="roundRect">
              <a:avLst>
                <a:gd name="adj" fmla="val 0"/>
              </a:avLst>
            </a:prstGeom>
            <a:solidFill>
              <a:srgbClr val="D1D1F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8" name="Shape 224"/>
            <p:cNvSpPr/>
            <p:nvPr/>
          </p:nvSpPr>
          <p:spPr>
            <a:xfrm>
              <a:off x="0" y="0"/>
              <a:ext cx="94718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Go</a:t>
              </a:r>
            </a:p>
          </p:txBody>
        </p:sp>
      </p:grpSp>
      <p:sp>
        <p:nvSpPr>
          <p:cNvPr id="9" name="Shape 226"/>
          <p:cNvSpPr txBox="1">
            <a:spLocks/>
          </p:cNvSpPr>
          <p:nvPr/>
        </p:nvSpPr>
        <p:spPr bwMode="auto">
          <a:xfrm>
            <a:off x="323528" y="4870898"/>
            <a:ext cx="8820472" cy="172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E6001F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itchFamily="2" charset="2"/>
              <a:buChar char="l"/>
              <a:defRPr kumimoji="1" sz="2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l"/>
              <a:defRPr kumimoji="1"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r>
              <a:rPr kumimoji="0" lang="en-US" sz="2800" kern="0" dirty="0" smtClean="0"/>
              <a:t>Dictionary</a:t>
            </a:r>
            <a:r>
              <a:rPr kumimoji="0" lang="ja-JP" altLang="en-US" sz="2800" kern="0" dirty="0" err="1" smtClean="0"/>
              <a:t>のような</a:t>
            </a:r>
            <a:r>
              <a:rPr kumimoji="0" lang="en-US" sz="2800" kern="0" dirty="0" err="1" smtClean="0"/>
              <a:t>Key,Value</a:t>
            </a:r>
            <a:r>
              <a:rPr kumimoji="0" lang="ja-JP" altLang="en-US" sz="2800" kern="0" dirty="0" smtClean="0"/>
              <a:t>を持つ連想配列</a:t>
            </a:r>
            <a:endParaRPr kumimoji="0" lang="en-US" altLang="ja-JP" sz="2800" kern="0" dirty="0" smtClean="0"/>
          </a:p>
          <a:p>
            <a:r>
              <a:rPr kumimoji="0" lang="ja-JP" altLang="en-US" sz="2800" kern="0" dirty="0" smtClean="0"/>
              <a:t>要素の列挙順は常にランダム</a:t>
            </a:r>
            <a:endParaRPr kumimoji="0" lang="en-US" altLang="ja-JP" sz="2800" kern="0" dirty="0" smtClean="0"/>
          </a:p>
          <a:p>
            <a:pPr lvl="1"/>
            <a:r>
              <a:rPr kumimoji="0" lang="ja-JP" altLang="en-US" sz="2400" kern="0" dirty="0" smtClean="0"/>
              <a:t>意図的なランダムにしており、</a:t>
            </a:r>
            <a:r>
              <a:rPr kumimoji="0" lang="ja-JP" altLang="en-US" sz="2400" kern="0" dirty="0" smtClean="0"/>
              <a:t>列挙順に依存したコードは</a:t>
            </a:r>
            <a:r>
              <a:rPr kumimoji="0" lang="en-US" altLang="ja-JP" sz="2400" kern="0" dirty="0" smtClean="0"/>
              <a:t>NG</a:t>
            </a:r>
            <a:endParaRPr kumimoji="0" lang="ja-JP" altLang="en-US" sz="2400" kern="0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5436096" y="2132856"/>
            <a:ext cx="1253172" cy="319548"/>
          </a:xfrm>
          <a:prstGeom prst="wedgeRoundRectCallout">
            <a:avLst>
              <a:gd name="adj1" fmla="val -313206"/>
              <a:gd name="adj2" fmla="val 34302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要素の追加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5436095" y="2516521"/>
            <a:ext cx="1253173" cy="319548"/>
          </a:xfrm>
          <a:prstGeom prst="wedgeRoundRectCallout">
            <a:avLst>
              <a:gd name="adj1" fmla="val -313307"/>
              <a:gd name="adj2" fmla="val -22122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要素の削除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92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12875"/>
            <a:ext cx="9144000" cy="4852988"/>
          </a:xfrm>
        </p:spPr>
        <p:txBody>
          <a:bodyPr/>
          <a:lstStyle/>
          <a:p>
            <a:pPr marL="0" indent="0" algn="ctr">
              <a:buNone/>
            </a:pPr>
            <a:endParaRPr kumimoji="1" lang="en-US" altLang="ja-JP" dirty="0" smtClean="0"/>
          </a:p>
          <a:p>
            <a:pPr marL="0" indent="0" algn="ctr">
              <a:buNone/>
            </a:pPr>
            <a:endParaRPr kumimoji="1" lang="en-US" altLang="ja-JP" dirty="0" smtClean="0"/>
          </a:p>
          <a:p>
            <a:pPr marL="0" indent="0" algn="ctr">
              <a:buNone/>
            </a:pP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sz="6000" smtClean="0"/>
              <a:t>オブジェクト</a:t>
            </a:r>
            <a:r>
              <a:rPr kumimoji="1" lang="ja-JP" altLang="en-US" sz="6000" dirty="0"/>
              <a:t>指向</a:t>
            </a:r>
            <a:endParaRPr kumimoji="1" lang="en-US" altLang="ja-JP" sz="6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13</a:t>
            </a:fld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43377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構造体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14</a:t>
            </a:fld>
            <a:endParaRPr lang="en-GB" altLang="ja-JP" dirty="0"/>
          </a:p>
        </p:txBody>
      </p:sp>
      <p:sp>
        <p:nvSpPr>
          <p:cNvPr id="5" name="Shape 233"/>
          <p:cNvSpPr txBox="1">
            <a:spLocks/>
          </p:cNvSpPr>
          <p:nvPr/>
        </p:nvSpPr>
        <p:spPr bwMode="auto">
          <a:xfrm>
            <a:off x="323527" y="1412875"/>
            <a:ext cx="8363273" cy="2952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itchFamily="2" charset="2"/>
              <a:buChar char="l"/>
              <a:defRPr kumimoji="1" sz="2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l"/>
              <a:defRPr kumimoji="1"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pPr marL="332612" indent="-332612" defTabSz="443484">
              <a:defRPr sz="2716"/>
            </a:pPr>
            <a:r>
              <a:rPr kumimoji="0" lang="en-US" altLang="ja-JP" sz="2800" kern="0" dirty="0" smtClean="0"/>
              <a:t>C#</a:t>
            </a:r>
            <a:r>
              <a:rPr kumimoji="0" lang="ja-JP" altLang="en-US" sz="2800" kern="0" dirty="0" smtClean="0"/>
              <a:t>同様、値型・参照型がある</a:t>
            </a:r>
          </a:p>
          <a:p>
            <a:pPr marL="732662" lvl="1" indent="-332612" defTabSz="443484">
              <a:defRPr sz="2716"/>
            </a:pPr>
            <a:r>
              <a:rPr lang="ja-JP" altLang="en-US" sz="2400" kern="0" dirty="0" smtClean="0"/>
              <a:t>ただし、型ごとに決まるのではなく、</a:t>
            </a:r>
            <a:br>
              <a:rPr lang="ja-JP" altLang="en-US" sz="2400" kern="0" dirty="0" smtClean="0"/>
            </a:br>
            <a:r>
              <a:rPr lang="ja-JP" altLang="en-US" sz="2400" kern="0" dirty="0" smtClean="0"/>
              <a:t>構造体（値型）のポインタ変数が参照型になる</a:t>
            </a:r>
          </a:p>
          <a:p>
            <a:pPr marL="732662" lvl="1" indent="-332612" defTabSz="443484">
              <a:defRPr sz="2716"/>
            </a:pPr>
            <a:r>
              <a:rPr lang="ja-JP" altLang="en-US" sz="2400" kern="0" dirty="0" smtClean="0"/>
              <a:t>一つの型に対して、値型・参照型の両方が存在</a:t>
            </a:r>
            <a:r>
              <a:rPr lang="ja-JP" altLang="en-US" sz="2400" kern="0" dirty="0" smtClean="0"/>
              <a:t>する</a:t>
            </a:r>
            <a:endParaRPr lang="en-US" altLang="ja-JP" sz="2400" kern="0" dirty="0" smtClean="0"/>
          </a:p>
          <a:p>
            <a:pPr marL="332612" indent="-332612" defTabSz="443484">
              <a:defRPr sz="2716"/>
            </a:pPr>
            <a:r>
              <a:rPr lang="ja-JP" altLang="en-US" sz="2700" kern="0" dirty="0" smtClean="0"/>
              <a:t>メンバのアクセス制御は命名規則で決まる</a:t>
            </a:r>
            <a:endParaRPr lang="en-US" altLang="ja-JP" sz="2700" kern="0" dirty="0" smtClean="0"/>
          </a:p>
          <a:p>
            <a:pPr marL="732662" lvl="1" indent="-332612" defTabSz="443484">
              <a:defRPr sz="2716"/>
            </a:pPr>
            <a:r>
              <a:rPr lang="ja-JP" altLang="en-US" sz="2400" kern="0" dirty="0" smtClean="0"/>
              <a:t>先頭が大文字 → </a:t>
            </a:r>
            <a:r>
              <a:rPr lang="en-US" altLang="ja-JP" sz="2400" b="1" kern="0" dirty="0" smtClean="0"/>
              <a:t>public</a:t>
            </a:r>
            <a:r>
              <a:rPr lang="ja-JP" altLang="en-US" sz="2400" kern="0" dirty="0" err="1" smtClean="0"/>
              <a:t>、</a:t>
            </a:r>
            <a:r>
              <a:rPr lang="ja-JP" altLang="en-US" sz="2400" kern="0" dirty="0" smtClean="0"/>
              <a:t>先頭が小文字 → </a:t>
            </a:r>
            <a:r>
              <a:rPr lang="en-US" altLang="ja-JP" sz="2400" b="1" kern="0" dirty="0" smtClean="0"/>
              <a:t>private</a:t>
            </a:r>
          </a:p>
        </p:txBody>
      </p:sp>
      <p:graphicFrame>
        <p:nvGraphicFramePr>
          <p:cNvPr id="6" name="Table 235"/>
          <p:cNvGraphicFramePr/>
          <p:nvPr>
            <p:extLst>
              <p:ext uri="{D42A27DB-BD31-4B8C-83A1-F6EECF244321}">
                <p14:modId xmlns:p14="http://schemas.microsoft.com/office/powerpoint/2010/main" val="4133374317"/>
              </p:ext>
            </p:extLst>
          </p:nvPr>
        </p:nvGraphicFramePr>
        <p:xfrm>
          <a:off x="683569" y="4365105"/>
          <a:ext cx="7272809" cy="2194560"/>
        </p:xfrm>
        <a:graphic>
          <a:graphicData uri="http://schemas.openxmlformats.org/drawingml/2006/table">
            <a:tbl>
              <a:tblPr firstRow="1" bandRow="1"/>
              <a:tblGrid>
                <a:gridCol w="17629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549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549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  <a:sym typeface="ＭＳ Ｐゴシック"/>
                        </a:defRPr>
                      </a:pP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ym typeface="ＭＳ Ｐゴシック"/>
                        </a:rPr>
                        <a:t>C#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ym typeface="ＭＳ Ｐゴシック"/>
                        </a:rPr>
                        <a:t>Go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b="1" dirty="0" err="1" smtClean="0">
                          <a:sym typeface="ＭＳ Ｐゴシック"/>
                        </a:rPr>
                        <a:t>値型</a:t>
                      </a:r>
                      <a:r>
                        <a:rPr lang="en-US" altLang="ja-JP" sz="1600" b="1" dirty="0" smtClean="0">
                          <a:sym typeface="ＭＳ Ｐゴシック"/>
                        </a:rPr>
                        <a:t>/</a:t>
                      </a:r>
                      <a:r>
                        <a:rPr lang="ja-JP" altLang="en-US" sz="1600" b="1" dirty="0" smtClean="0">
                          <a:sym typeface="ＭＳ Ｐゴシック"/>
                        </a:rPr>
                        <a:t>参照型</a:t>
                      </a:r>
                      <a:endParaRPr sz="1600" b="1" dirty="0">
                        <a:sym typeface="ＭＳ Ｐゴシック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ja-JP" altLang="en-US" sz="1600" dirty="0" smtClean="0">
                          <a:sym typeface="ＭＳ Ｐゴシック"/>
                        </a:rPr>
                        <a:t>両方（型定義の時点で決定）</a:t>
                      </a:r>
                      <a:endParaRPr sz="1600" dirty="0">
                        <a:sym typeface="ＭＳ Ｐゴシック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ja-JP" altLang="en-US" sz="1600" dirty="0" smtClean="0">
                          <a:sym typeface="ＭＳ Ｐゴシック"/>
                        </a:rPr>
                        <a:t>両方（変数宣言時に決定）</a:t>
                      </a:r>
                      <a:endParaRPr sz="1600" dirty="0">
                        <a:sym typeface="ＭＳ Ｐゴシック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ja-JP" altLang="en-US" sz="1600" b="1" dirty="0" smtClean="0">
                          <a:sym typeface="ＭＳ Ｐゴシック"/>
                        </a:rPr>
                        <a:t>アクセス制御</a:t>
                      </a:r>
                      <a:endParaRPr sz="1600" b="1" dirty="0">
                        <a:sym typeface="ＭＳ Ｐゴシック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ja-JP" altLang="en-US" sz="1600" dirty="0" smtClean="0">
                          <a:sym typeface="ＭＳ Ｐゴシック"/>
                        </a:rPr>
                        <a:t>アクセス修飾子</a:t>
                      </a:r>
                      <a:endParaRPr sz="1600" dirty="0">
                        <a:sym typeface="ＭＳ Ｐゴシック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ja-JP" altLang="en-US" sz="1600" dirty="0" smtClean="0">
                          <a:sym typeface="ＭＳ Ｐゴシック"/>
                        </a:rPr>
                        <a:t>命名規則</a:t>
                      </a:r>
                      <a:endParaRPr sz="1600" dirty="0">
                        <a:sym typeface="ＭＳ Ｐゴシック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ja-JP" altLang="en-US" sz="1600" b="1" dirty="0" smtClean="0">
                          <a:sym typeface="ＭＳ Ｐゴシック"/>
                        </a:rPr>
                        <a:t>継承</a:t>
                      </a:r>
                      <a:endParaRPr sz="1600" b="1" dirty="0">
                        <a:sym typeface="ＭＳ Ｐゴシック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ja-JP" altLang="en-US" sz="1600" dirty="0" smtClean="0">
                          <a:sym typeface="ＭＳ Ｐゴシック"/>
                        </a:rPr>
                        <a:t>あり</a:t>
                      </a:r>
                      <a:endParaRPr sz="1600" dirty="0">
                        <a:sym typeface="ＭＳ Ｐゴシック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ja-JP" altLang="en-US" sz="1600" dirty="0" smtClean="0">
                          <a:sym typeface="ＭＳ Ｐゴシック"/>
                        </a:rPr>
                        <a:t>なし</a:t>
                      </a:r>
                      <a:endParaRPr sz="1600" dirty="0">
                        <a:sym typeface="ＭＳ Ｐゴシック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ja-JP" altLang="en-US" sz="1600" b="1" dirty="0" smtClean="0">
                          <a:sym typeface="ＭＳ Ｐゴシック"/>
                        </a:rPr>
                        <a:t>コンポジション</a:t>
                      </a:r>
                      <a:endParaRPr sz="1600" b="1" dirty="0">
                        <a:sym typeface="ＭＳ Ｐゴシック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ja-JP" altLang="en-US" sz="1600" dirty="0" smtClean="0">
                          <a:sym typeface="ＭＳ Ｐゴシック"/>
                        </a:rPr>
                        <a:t>なし</a:t>
                      </a:r>
                      <a:endParaRPr sz="1600" dirty="0">
                        <a:sym typeface="ＭＳ Ｐゴシック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ja-JP" altLang="en-US" sz="1600" dirty="0" smtClean="0">
                          <a:sym typeface="ＭＳ Ｐゴシック"/>
                        </a:rPr>
                        <a:t>あり</a:t>
                      </a:r>
                      <a:endParaRPr sz="1600" dirty="0">
                        <a:sym typeface="ＭＳ Ｐゴシック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ja-JP" altLang="en-US" sz="1600" b="1" dirty="0" smtClean="0">
                          <a:sym typeface="ＭＳ Ｐゴシック"/>
                        </a:rPr>
                        <a:t>インターフェース</a:t>
                      </a:r>
                      <a:endParaRPr sz="1600" b="1" dirty="0">
                        <a:sym typeface="ＭＳ Ｐゴシック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ja-JP" altLang="en-US" sz="1600" dirty="0" smtClean="0">
                          <a:sym typeface="ＭＳ Ｐゴシック"/>
                        </a:rPr>
                        <a:t>あり</a:t>
                      </a:r>
                      <a:endParaRPr sz="1600" dirty="0">
                        <a:sym typeface="ＭＳ Ｐゴシック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ja-JP" altLang="en-US" sz="1600" dirty="0" smtClean="0">
                          <a:sym typeface="ＭＳ Ｐゴシック"/>
                        </a:rPr>
                        <a:t>あり</a:t>
                      </a:r>
                      <a:endParaRPr sz="1600" dirty="0">
                        <a:sym typeface="ＭＳ Ｐゴシック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928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構造体（クラス）の定義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15</a:t>
            </a:fld>
            <a:endParaRPr lang="en-GB" altLang="ja-JP" dirty="0"/>
          </a:p>
        </p:txBody>
      </p:sp>
      <p:sp>
        <p:nvSpPr>
          <p:cNvPr id="5" name="Shape 239"/>
          <p:cNvSpPr/>
          <p:nvPr/>
        </p:nvSpPr>
        <p:spPr>
          <a:xfrm>
            <a:off x="132646" y="1777502"/>
            <a:ext cx="4520396" cy="25393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public </a:t>
            </a:r>
            <a:r>
              <a:rPr b="1"/>
              <a:t>struct</a:t>
            </a:r>
            <a:r>
              <a:t> PointS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public double x, y;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public double Length()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return Math.Sqrt(x*x + y*y);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public </a:t>
            </a:r>
            <a:r>
              <a:rPr b="1"/>
              <a:t>class</a:t>
            </a:r>
            <a:r>
              <a:t> PointC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public double x, y;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public double Length()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return Math.Sqrt(x*x + y*y);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6" name="Shape 240"/>
          <p:cNvSpPr/>
          <p:nvPr/>
        </p:nvSpPr>
        <p:spPr>
          <a:xfrm>
            <a:off x="4890620" y="1774332"/>
            <a:ext cx="4121313" cy="13201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t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type Point </a:t>
            </a:r>
            <a:r>
              <a:rPr b="1" dirty="0"/>
              <a:t>struct</a:t>
            </a:r>
            <a:r>
              <a:rPr dirty="0"/>
              <a:t>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X, Y float64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func</a:t>
            </a:r>
            <a:r>
              <a:rPr dirty="0"/>
              <a:t> (p Point) Length() float64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return math.Sqrt(</a:t>
            </a:r>
            <a:r>
              <a:rPr dirty="0" err="1"/>
              <a:t>p.X</a:t>
            </a:r>
            <a:r>
              <a:rPr dirty="0"/>
              <a:t>*</a:t>
            </a:r>
            <a:r>
              <a:rPr dirty="0" err="1"/>
              <a:t>p.X</a:t>
            </a:r>
            <a:r>
              <a:rPr dirty="0"/>
              <a:t> + p.Y*</a:t>
            </a:r>
            <a:r>
              <a:rPr dirty="0" err="1"/>
              <a:t>p.Y</a:t>
            </a:r>
            <a:r>
              <a:rPr dirty="0"/>
              <a:t>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7" name="Group 243"/>
          <p:cNvGrpSpPr/>
          <p:nvPr/>
        </p:nvGrpSpPr>
        <p:grpSpPr>
          <a:xfrm>
            <a:off x="133687" y="1362098"/>
            <a:ext cx="947183" cy="459741"/>
            <a:chOff x="0" y="0"/>
            <a:chExt cx="947182" cy="459740"/>
          </a:xfrm>
        </p:grpSpPr>
        <p:sp>
          <p:nvSpPr>
            <p:cNvPr id="8" name="Shape 241"/>
            <p:cNvSpPr/>
            <p:nvPr/>
          </p:nvSpPr>
          <p:spPr>
            <a:xfrm>
              <a:off x="0" y="47506"/>
              <a:ext cx="947183" cy="36472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9" name="Shape 242"/>
            <p:cNvSpPr/>
            <p:nvPr/>
          </p:nvSpPr>
          <p:spPr>
            <a:xfrm>
              <a:off x="0" y="0"/>
              <a:ext cx="94718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C#</a:t>
              </a:r>
            </a:p>
          </p:txBody>
        </p:sp>
      </p:grpSp>
      <p:grpSp>
        <p:nvGrpSpPr>
          <p:cNvPr id="10" name="Group 246"/>
          <p:cNvGrpSpPr/>
          <p:nvPr/>
        </p:nvGrpSpPr>
        <p:grpSpPr>
          <a:xfrm>
            <a:off x="4890620" y="1362098"/>
            <a:ext cx="947183" cy="459741"/>
            <a:chOff x="0" y="0"/>
            <a:chExt cx="947182" cy="459740"/>
          </a:xfrm>
        </p:grpSpPr>
        <p:sp>
          <p:nvSpPr>
            <p:cNvPr id="11" name="Shape 244"/>
            <p:cNvSpPr/>
            <p:nvPr/>
          </p:nvSpPr>
          <p:spPr>
            <a:xfrm>
              <a:off x="0" y="47506"/>
              <a:ext cx="947183" cy="364728"/>
            </a:xfrm>
            <a:prstGeom prst="roundRect">
              <a:avLst>
                <a:gd name="adj" fmla="val 0"/>
              </a:avLst>
            </a:prstGeom>
            <a:solidFill>
              <a:srgbClr val="D1D1F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12" name="Shape 245"/>
            <p:cNvSpPr/>
            <p:nvPr/>
          </p:nvSpPr>
          <p:spPr>
            <a:xfrm>
              <a:off x="0" y="0"/>
              <a:ext cx="94718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Go</a:t>
              </a:r>
            </a:p>
          </p:txBody>
        </p:sp>
      </p:grpSp>
      <p:sp>
        <p:nvSpPr>
          <p:cNvPr id="13" name="Shape 247"/>
          <p:cNvSpPr/>
          <p:nvPr/>
        </p:nvSpPr>
        <p:spPr>
          <a:xfrm>
            <a:off x="133396" y="4400550"/>
            <a:ext cx="4520396" cy="13201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public static void Main(string[] args) {</a:t>
            </a:r>
            <a:endParaRPr>
              <a:latin typeface="+mn-lt"/>
              <a:ea typeface="+mn-ea"/>
              <a:cs typeface="+mn-cs"/>
              <a:sym typeface="Arial"/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var p1 = new PointS(){x=3, y=4};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var p2 = new PointC(){x=5, y=12};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Console.WriteLine(p1.Length());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Console.WriteLine(p2.Length());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4" name="Shape 248"/>
          <p:cNvSpPr/>
          <p:nvPr/>
        </p:nvSpPr>
        <p:spPr>
          <a:xfrm>
            <a:off x="4890619" y="4400550"/>
            <a:ext cx="4121313" cy="13201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func main()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p1 := Point{X:3, Y:4}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p2 := &amp;Point{X:5, Y:12}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fmt.Println(p1.Length())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fmt.Println(p2.Length())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5" name="Shape 249"/>
          <p:cNvSpPr txBox="1">
            <a:spLocks/>
          </p:cNvSpPr>
          <p:nvPr/>
        </p:nvSpPr>
        <p:spPr bwMode="auto">
          <a:xfrm>
            <a:off x="376261" y="5766442"/>
            <a:ext cx="8820473" cy="944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9" indent="-342899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itchFamily="2" charset="2"/>
              <a:buChar char="l"/>
              <a:defRPr kumimoji="1" sz="2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l"/>
              <a:defRPr kumimoji="1"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r>
              <a:rPr kumimoji="0" lang="en-US" altLang="ja-JP" kern="0" smtClean="0"/>
              <a:t>p1</a:t>
            </a:r>
            <a:r>
              <a:rPr kumimoji="0" lang="ja-JP" altLang="en-US" kern="0" smtClean="0"/>
              <a:t>は値型、</a:t>
            </a:r>
            <a:r>
              <a:rPr kumimoji="0" lang="en-US" altLang="ja-JP" kern="0" smtClean="0"/>
              <a:t>p2</a:t>
            </a:r>
            <a:r>
              <a:rPr kumimoji="0" lang="ja-JP" altLang="en-US" kern="0" smtClean="0"/>
              <a:t>は参照型</a:t>
            </a:r>
            <a:endParaRPr kumimoji="0" lang="ja-JP" altLang="en-US" kern="0"/>
          </a:p>
        </p:txBody>
      </p:sp>
    </p:spTree>
    <p:extLst>
      <p:ext uri="{BB962C8B-B14F-4D97-AF65-F5344CB8AC3E}">
        <p14:creationId xmlns:p14="http://schemas.microsoft.com/office/powerpoint/2010/main" val="2660770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構造体のコンポジション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16</a:t>
            </a:fld>
            <a:endParaRPr lang="en-GB" altLang="ja-JP" dirty="0"/>
          </a:p>
        </p:txBody>
      </p:sp>
      <p:sp>
        <p:nvSpPr>
          <p:cNvPr id="5" name="Shape 253"/>
          <p:cNvSpPr/>
          <p:nvPr/>
        </p:nvSpPr>
        <p:spPr>
          <a:xfrm>
            <a:off x="376627" y="1768171"/>
            <a:ext cx="4121313" cy="172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type Point struct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X, Y float64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type ColorPoint struct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Point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Color uint32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6" name="Group 256"/>
          <p:cNvGrpSpPr/>
          <p:nvPr/>
        </p:nvGrpSpPr>
        <p:grpSpPr>
          <a:xfrm>
            <a:off x="376627" y="1355937"/>
            <a:ext cx="947183" cy="459741"/>
            <a:chOff x="0" y="0"/>
            <a:chExt cx="947182" cy="459740"/>
          </a:xfrm>
        </p:grpSpPr>
        <p:sp>
          <p:nvSpPr>
            <p:cNvPr id="7" name="Shape 254"/>
            <p:cNvSpPr/>
            <p:nvPr/>
          </p:nvSpPr>
          <p:spPr>
            <a:xfrm>
              <a:off x="0" y="47506"/>
              <a:ext cx="947183" cy="364728"/>
            </a:xfrm>
            <a:prstGeom prst="roundRect">
              <a:avLst>
                <a:gd name="adj" fmla="val 0"/>
              </a:avLst>
            </a:prstGeom>
            <a:solidFill>
              <a:srgbClr val="D1D1F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8" name="Shape 255"/>
            <p:cNvSpPr/>
            <p:nvPr/>
          </p:nvSpPr>
          <p:spPr>
            <a:xfrm>
              <a:off x="0" y="0"/>
              <a:ext cx="94718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Go</a:t>
              </a:r>
            </a:p>
          </p:txBody>
        </p:sp>
      </p:grpSp>
      <p:sp>
        <p:nvSpPr>
          <p:cNvPr id="9" name="Shape 257"/>
          <p:cNvSpPr/>
          <p:nvPr/>
        </p:nvSpPr>
        <p:spPr>
          <a:xfrm>
            <a:off x="376627" y="3762697"/>
            <a:ext cx="4121313" cy="13201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func main()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cp := ColorPoint{}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cp.X = 10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cp.Point.Y = 20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cp.Color = 0xFFFFFFFF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0" name="Shape 260"/>
          <p:cNvSpPr txBox="1">
            <a:spLocks/>
          </p:cNvSpPr>
          <p:nvPr/>
        </p:nvSpPr>
        <p:spPr bwMode="auto">
          <a:xfrm>
            <a:off x="376261" y="5195354"/>
            <a:ext cx="8820473" cy="151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itchFamily="2" charset="2"/>
              <a:buChar char="l"/>
              <a:defRPr kumimoji="1" sz="2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l"/>
              <a:defRPr kumimoji="1"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pPr marL="342899" indent="-342899">
              <a:defRPr sz="2800"/>
            </a:pPr>
            <a:r>
              <a:rPr kumimoji="0" lang="ja-JP" altLang="en-US" sz="2800" kern="0" dirty="0" smtClean="0"/>
              <a:t>他の構造体を内包できる（コンポジション</a:t>
            </a:r>
            <a:r>
              <a:rPr kumimoji="0" lang="ja-JP" altLang="en-US" sz="2800" kern="0" dirty="0" smtClean="0"/>
              <a:t>）</a:t>
            </a:r>
            <a:endParaRPr kumimoji="0" lang="en-US" altLang="ja-JP" sz="2800" kern="0" dirty="0" smtClean="0"/>
          </a:p>
          <a:p>
            <a:pPr marL="742949" lvl="1" indent="-342899">
              <a:defRPr sz="2800"/>
            </a:pPr>
            <a:r>
              <a:rPr kumimoji="0" lang="ja-JP" altLang="en-US" sz="2500" kern="0" dirty="0" smtClean="0"/>
              <a:t>自身のメンバのように内包するメンバを扱える</a:t>
            </a:r>
            <a:endParaRPr kumimoji="0" lang="en-US" altLang="ja-JP" sz="2500" kern="0" dirty="0" smtClean="0"/>
          </a:p>
          <a:p>
            <a:pPr marL="742949" lvl="1" indent="-342899">
              <a:defRPr sz="2800"/>
            </a:pPr>
            <a:r>
              <a:rPr kumimoji="0" lang="ja-JP" altLang="en-US" sz="2500" kern="0" dirty="0" smtClean="0"/>
              <a:t>メソッドも同様にアクセス可能</a:t>
            </a:r>
            <a:endParaRPr kumimoji="0" lang="ja-JP" altLang="en-US" sz="2500" kern="0" dirty="0" smtClean="0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2321120" y="2925756"/>
            <a:ext cx="2341926" cy="7157"/>
          </a:xfrm>
          <a:prstGeom prst="straightConnector1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2"/>
          <p:cNvSpPr txBox="1"/>
          <p:nvPr/>
        </p:nvSpPr>
        <p:spPr>
          <a:xfrm>
            <a:off x="4657725" y="2733675"/>
            <a:ext cx="2727458" cy="338552"/>
          </a:xfrm>
          <a:prstGeom prst="rect">
            <a:avLst/>
          </a:prstGeom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無名のPoint構造体を内包する</a:t>
            </a:r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2787376" y="4402528"/>
            <a:ext cx="1894468" cy="7155"/>
          </a:xfrm>
          <a:prstGeom prst="straightConnector1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4"/>
          <p:cNvSpPr txBox="1"/>
          <p:nvPr/>
        </p:nvSpPr>
        <p:spPr>
          <a:xfrm>
            <a:off x="4662651" y="4187184"/>
            <a:ext cx="2727458" cy="338552"/>
          </a:xfrm>
          <a:prstGeom prst="rect">
            <a:avLst/>
          </a:prstGeom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2通りの方法でアクセスできる</a:t>
            </a:r>
          </a:p>
        </p:txBody>
      </p:sp>
      <p:sp>
        <p:nvSpPr>
          <p:cNvPr id="15" name="右中かっこ 14"/>
          <p:cNvSpPr/>
          <p:nvPr/>
        </p:nvSpPr>
        <p:spPr>
          <a:xfrm>
            <a:off x="2581275" y="4238625"/>
            <a:ext cx="174203" cy="376238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00172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インターフェース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17</a:t>
            </a:fld>
            <a:endParaRPr lang="en-GB" altLang="ja-JP" dirty="0"/>
          </a:p>
        </p:txBody>
      </p:sp>
      <p:sp>
        <p:nvSpPr>
          <p:cNvPr id="5" name="Shape 263"/>
          <p:cNvSpPr txBox="1">
            <a:spLocks/>
          </p:cNvSpPr>
          <p:nvPr/>
        </p:nvSpPr>
        <p:spPr bwMode="auto">
          <a:xfrm>
            <a:off x="323850" y="5232403"/>
            <a:ext cx="8820150" cy="103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itchFamily="2" charset="2"/>
              <a:buChar char="l"/>
              <a:defRPr kumimoji="1" sz="2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l"/>
              <a:defRPr kumimoji="1"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r>
              <a:rPr kumimoji="0" lang="af-ZA" sz="2800" kern="0" dirty="0" smtClean="0"/>
              <a:t>Go</a:t>
            </a:r>
            <a:r>
              <a:rPr kumimoji="0" lang="ja-JP" altLang="af-ZA" sz="2800" kern="0" dirty="0" smtClean="0"/>
              <a:t>のインターフェースは暗黙的</a:t>
            </a:r>
            <a:endParaRPr kumimoji="0" lang="ja-JP" altLang="en-US" sz="2800" kern="0" dirty="0" smtClean="0"/>
          </a:p>
          <a:p>
            <a:pPr lvl="1"/>
            <a:r>
              <a:rPr lang="ja-JP" altLang="af-ZA" sz="2400" kern="0" dirty="0" smtClean="0">
                <a:solidFill>
                  <a:schemeClr val="tx1"/>
                </a:solidFill>
              </a:rPr>
              <a:t>型がメソッドを</a:t>
            </a:r>
            <a:r>
              <a:rPr lang="ja-JP" altLang="en-US" sz="2400" kern="0" dirty="0" smtClean="0">
                <a:solidFill>
                  <a:schemeClr val="tx1"/>
                </a:solidFill>
              </a:rPr>
              <a:t>保持</a:t>
            </a:r>
            <a:r>
              <a:rPr lang="ja-JP" altLang="af-ZA" sz="2400" kern="0" dirty="0" smtClean="0">
                <a:solidFill>
                  <a:schemeClr val="tx1"/>
                </a:solidFill>
              </a:rPr>
              <a:t>していれば、</a:t>
            </a:r>
            <a:r>
              <a:rPr lang="ja-JP" altLang="en-US" sz="2400" kern="0" dirty="0" smtClean="0">
                <a:solidFill>
                  <a:schemeClr val="tx1"/>
                </a:solidFill>
              </a:rPr>
              <a:t>実現</a:t>
            </a:r>
            <a:r>
              <a:rPr lang="ja-JP" altLang="af-ZA" sz="2400" kern="0" dirty="0" smtClean="0">
                <a:solidFill>
                  <a:schemeClr val="tx1"/>
                </a:solidFill>
              </a:rPr>
              <a:t>している</a:t>
            </a:r>
            <a:r>
              <a:rPr lang="ja-JP" altLang="en-US" sz="2400" kern="0" dirty="0" smtClean="0">
                <a:solidFill>
                  <a:schemeClr val="tx1"/>
                </a:solidFill>
              </a:rPr>
              <a:t>ことになる</a:t>
            </a:r>
            <a:endParaRPr lang="ja-JP" altLang="en-US" sz="2400" kern="0" dirty="0">
              <a:solidFill>
                <a:schemeClr val="tx1"/>
              </a:solidFill>
            </a:endParaRPr>
          </a:p>
        </p:txBody>
      </p:sp>
      <p:sp>
        <p:nvSpPr>
          <p:cNvPr id="6" name="Shape 253"/>
          <p:cNvSpPr/>
          <p:nvPr/>
        </p:nvSpPr>
        <p:spPr>
          <a:xfrm>
            <a:off x="467544" y="1676400"/>
            <a:ext cx="3984625" cy="3493264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t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type </a:t>
            </a:r>
            <a:r>
              <a:rPr lang="af-ZA" dirty="0" err="1"/>
              <a:t>Lengther</a:t>
            </a:r>
            <a:r>
              <a:rPr lang="af-ZA" dirty="0"/>
              <a:t> </a:t>
            </a:r>
            <a:r>
              <a:rPr lang="af-ZA" dirty="0" err="1"/>
              <a:t>interface</a:t>
            </a:r>
            <a:r>
              <a:rPr dirty="0"/>
              <a:t>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</a:t>
            </a:r>
            <a:r>
              <a:rPr lang="af-ZA" altLang="ja-JP" dirty="0" err="1"/>
              <a:t>Length</a:t>
            </a:r>
            <a:r>
              <a:rPr lang="af-ZA" altLang="ja-JP" dirty="0"/>
              <a:t>() float64</a:t>
            </a:r>
            <a:endParaRPr altLang="ja-JP"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type </a:t>
            </a:r>
            <a:r>
              <a:rPr lang="af-ZA" dirty="0"/>
              <a:t>Point</a:t>
            </a:r>
            <a:r>
              <a:rPr dirty="0"/>
              <a:t> struct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 </a:t>
            </a:r>
            <a:r>
              <a:rPr lang="en-US" altLang="ja-JP" dirty="0"/>
              <a:t>X, Y float64</a:t>
            </a:r>
            <a:endParaRPr altLang="ja-JP"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  <a:endParaRPr lang="ja-JP" altLang="en-US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endParaRPr lang="ja-JP" altLang="en-US">
              <a:solidFill>
                <a:schemeClr val="tx1"/>
              </a:solidFill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err="1">
                <a:solidFill>
                  <a:schemeClr val="tx1"/>
                </a:solidFill>
              </a:rPr>
              <a:t>func</a:t>
            </a:r>
            <a:r>
              <a:rPr lang="en-US" dirty="0">
                <a:solidFill>
                  <a:schemeClr val="tx1"/>
                </a:solidFill>
              </a:rPr>
              <a:t> (p Point) Length() float64 { </a:t>
            </a:r>
            <a:endParaRPr lang="en-US">
              <a:solidFill>
                <a:schemeClr val="tx1"/>
              </a:solidFill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ja-JP" dirty="0">
                <a:solidFill>
                  <a:schemeClr val="tx1"/>
                </a:solidFill>
              </a:rPr>
              <a:t>    return math.Sqrt(</a:t>
            </a:r>
            <a:r>
              <a:rPr lang="en-US" altLang="ja-JP" dirty="0" err="1">
                <a:solidFill>
                  <a:schemeClr val="tx1"/>
                </a:solidFill>
              </a:rPr>
              <a:t>p.X</a:t>
            </a:r>
            <a:r>
              <a:rPr lang="en-US" altLang="ja-JP" dirty="0">
                <a:solidFill>
                  <a:schemeClr val="tx1"/>
                </a:solidFill>
              </a:rPr>
              <a:t>*</a:t>
            </a:r>
            <a:r>
              <a:rPr lang="en-US" altLang="ja-JP" dirty="0" err="1">
                <a:solidFill>
                  <a:schemeClr val="tx1"/>
                </a:solidFill>
              </a:rPr>
              <a:t>p.X</a:t>
            </a:r>
            <a:r>
              <a:rPr lang="en-US" altLang="ja-JP" dirty="0">
                <a:solidFill>
                  <a:schemeClr val="tx1"/>
                </a:solidFill>
              </a:rPr>
              <a:t> + p.Y*</a:t>
            </a:r>
            <a:r>
              <a:rPr lang="en-US" altLang="ja-JP" dirty="0" err="1">
                <a:solidFill>
                  <a:schemeClr val="tx1"/>
                </a:solidFill>
              </a:rPr>
              <a:t>p.Y</a:t>
            </a:r>
            <a:r>
              <a:rPr lang="en-US" altLang="ja-JP" dirty="0">
                <a:solidFill>
                  <a:schemeClr val="tx1"/>
                </a:solidFill>
              </a:rPr>
              <a:t>) </a:t>
            </a:r>
            <a:endParaRPr lang="en-US" altLang="ja-JP">
              <a:solidFill>
                <a:schemeClr val="tx1"/>
              </a:solidFill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ja-JP" dirty="0">
                <a:solidFill>
                  <a:schemeClr val="tx1"/>
                </a:solidFill>
              </a:rPr>
              <a:t>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endParaRPr lang="en-US" altLang="ja-JP">
              <a:solidFill>
                <a:schemeClr val="tx1"/>
              </a:solidFill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ja-JP" dirty="0" err="1">
                <a:solidFill>
                  <a:schemeClr val="tx1"/>
                </a:solidFill>
              </a:rPr>
              <a:t>func</a:t>
            </a:r>
            <a:r>
              <a:rPr lang="en-US" altLang="ja-JP" dirty="0">
                <a:solidFill>
                  <a:schemeClr val="tx1"/>
                </a:solidFill>
              </a:rPr>
              <a:t> main() { </a:t>
            </a:r>
            <a:endParaRPr lang="en-US" altLang="ja-JP">
              <a:solidFill>
                <a:schemeClr val="tx1"/>
              </a:solidFill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ja-JP" dirty="0">
                <a:solidFill>
                  <a:schemeClr val="tx1"/>
                </a:solidFill>
              </a:rPr>
              <a:t>    </a:t>
            </a:r>
            <a:r>
              <a:rPr lang="en-US" altLang="ja-JP" dirty="0" err="1">
                <a:solidFill>
                  <a:schemeClr val="tx1"/>
                </a:solidFill>
              </a:rPr>
              <a:t>var</a:t>
            </a:r>
            <a:r>
              <a:rPr lang="en-US" altLang="ja-JP" dirty="0">
                <a:solidFill>
                  <a:schemeClr val="tx1"/>
                </a:solidFill>
              </a:rPr>
              <a:t> l </a:t>
            </a:r>
            <a:r>
              <a:rPr lang="en-US" altLang="ja-JP" dirty="0" err="1">
                <a:solidFill>
                  <a:schemeClr val="tx1"/>
                </a:solidFill>
              </a:rPr>
              <a:t>Lengther</a:t>
            </a:r>
            <a:r>
              <a:rPr lang="en-US" altLang="ja-JP" dirty="0">
                <a:solidFill>
                  <a:schemeClr val="tx1"/>
                </a:solidFill>
              </a:rPr>
              <a:t> </a:t>
            </a:r>
            <a:endParaRPr lang="en-US" altLang="ja-JP">
              <a:solidFill>
                <a:schemeClr val="tx1"/>
              </a:solidFill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ja-JP" dirty="0">
                <a:solidFill>
                  <a:schemeClr val="tx1"/>
                </a:solidFill>
              </a:rPr>
              <a:t>    l = Point{X:10, Y:20} </a:t>
            </a:r>
            <a:endParaRPr lang="en-US" altLang="ja-JP">
              <a:solidFill>
                <a:schemeClr val="tx1"/>
              </a:solidFill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ja-JP" dirty="0">
                <a:solidFill>
                  <a:schemeClr val="tx1"/>
                </a:solidFill>
              </a:rPr>
              <a:t>    fmt.Println(</a:t>
            </a:r>
            <a:r>
              <a:rPr lang="en-US" altLang="ja-JP" dirty="0" err="1">
                <a:solidFill>
                  <a:schemeClr val="tx1"/>
                </a:solidFill>
              </a:rPr>
              <a:t>l.Length</a:t>
            </a:r>
            <a:r>
              <a:rPr lang="en-US" altLang="ja-JP" dirty="0">
                <a:solidFill>
                  <a:schemeClr val="tx1"/>
                </a:solidFill>
              </a:rPr>
              <a:t>()) </a:t>
            </a:r>
            <a:endParaRPr lang="en-US" altLang="ja-JP">
              <a:solidFill>
                <a:schemeClr val="tx1"/>
              </a:solidFill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ja-JP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7" name="Group 256"/>
          <p:cNvGrpSpPr/>
          <p:nvPr/>
        </p:nvGrpSpPr>
        <p:grpSpPr>
          <a:xfrm>
            <a:off x="467739" y="1257300"/>
            <a:ext cx="947183" cy="459741"/>
            <a:chOff x="0" y="0"/>
            <a:chExt cx="947182" cy="459740"/>
          </a:xfrm>
        </p:grpSpPr>
        <p:sp>
          <p:nvSpPr>
            <p:cNvPr id="8" name="Shape 254"/>
            <p:cNvSpPr/>
            <p:nvPr/>
          </p:nvSpPr>
          <p:spPr>
            <a:xfrm>
              <a:off x="0" y="47506"/>
              <a:ext cx="947183" cy="364728"/>
            </a:xfrm>
            <a:prstGeom prst="roundRect">
              <a:avLst>
                <a:gd name="adj" fmla="val 0"/>
              </a:avLst>
            </a:prstGeom>
            <a:solidFill>
              <a:srgbClr val="D1D1F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9" name="Shape 255"/>
            <p:cNvSpPr/>
            <p:nvPr/>
          </p:nvSpPr>
          <p:spPr>
            <a:xfrm>
              <a:off x="0" y="0"/>
              <a:ext cx="94718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Go</a:t>
              </a:r>
            </a:p>
          </p:txBody>
        </p:sp>
      </p:grpSp>
      <p:cxnSp>
        <p:nvCxnSpPr>
          <p:cNvPr id="10" name="直線矢印コネクタ 9"/>
          <p:cNvCxnSpPr/>
          <p:nvPr/>
        </p:nvCxnSpPr>
        <p:spPr>
          <a:xfrm flipH="1">
            <a:off x="2523427" y="2684977"/>
            <a:ext cx="2341926" cy="7157"/>
          </a:xfrm>
          <a:prstGeom prst="straightConnector1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2"/>
          <p:cNvSpPr txBox="1"/>
          <p:nvPr/>
        </p:nvSpPr>
        <p:spPr>
          <a:xfrm>
            <a:off x="4860032" y="2492896"/>
            <a:ext cx="4104456" cy="338552"/>
          </a:xfrm>
          <a:prstGeom prst="rect">
            <a:avLst/>
          </a:prstGeom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インターフェースの実現を明示的に宣言しない</a:t>
            </a:r>
            <a:endParaRPr kumimoji="0" lang="ja-JP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ＭＳ Ｐゴシック"/>
              <a:ea typeface="ＭＳ Ｐゴシック"/>
              <a:cs typeface="ＭＳ Ｐゴシック"/>
              <a:sym typeface="ＭＳ Ｐゴシック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0032" y="4437112"/>
            <a:ext cx="3960440" cy="338552"/>
          </a:xfrm>
          <a:prstGeom prst="rect">
            <a:avLst/>
          </a:prstGeom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dirty="0" smtClean="0">
                <a:solidFill>
                  <a:srgbClr val="000000"/>
                </a:solidFill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Length()</a:t>
            </a:r>
            <a:r>
              <a:rPr kumimoji="0" lang="ja-JP" altLang="en-US" dirty="0" smtClean="0">
                <a:solidFill>
                  <a:srgbClr val="000000"/>
                </a:solidFill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を持つので</a:t>
            </a:r>
            <a:r>
              <a:rPr kumimoji="0" lang="en-US" altLang="ja-JP" dirty="0" err="1" smtClean="0">
                <a:solidFill>
                  <a:srgbClr val="000000"/>
                </a:solidFill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Lengther</a:t>
            </a:r>
            <a:r>
              <a:rPr kumimoji="0" lang="ja-JP" altLang="en-US" dirty="0" smtClean="0">
                <a:solidFill>
                  <a:srgbClr val="000000"/>
                </a:solidFill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として扱える</a:t>
            </a:r>
            <a:endParaRPr kumimoji="0" lang="ja-JP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ＭＳ Ｐゴシック"/>
              <a:ea typeface="ＭＳ Ｐゴシック"/>
              <a:cs typeface="ＭＳ Ｐゴシック"/>
              <a:sym typeface="ＭＳ Ｐゴシック"/>
            </a:endParaRPr>
          </a:p>
        </p:txBody>
      </p:sp>
      <p:cxnSp>
        <p:nvCxnSpPr>
          <p:cNvPr id="21" name="直線矢印コネクタ 20"/>
          <p:cNvCxnSpPr>
            <a:stCxn id="13" idx="1"/>
          </p:cNvCxnSpPr>
          <p:nvPr/>
        </p:nvCxnSpPr>
        <p:spPr>
          <a:xfrm flipH="1" flipV="1">
            <a:off x="3131840" y="4581128"/>
            <a:ext cx="1728192" cy="0"/>
          </a:xfrm>
          <a:prstGeom prst="straightConnector1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92420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インターフェースの</a:t>
            </a:r>
            <a:r>
              <a:rPr lang="ja-JP" altLang="en-US" dirty="0" smtClean="0"/>
              <a:t>罠（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18</a:t>
            </a:fld>
            <a:endParaRPr lang="en-GB" altLang="ja-JP" dirty="0"/>
          </a:p>
        </p:txBody>
      </p:sp>
      <p:sp>
        <p:nvSpPr>
          <p:cNvPr id="5" name="Shape 253"/>
          <p:cNvSpPr/>
          <p:nvPr/>
        </p:nvSpPr>
        <p:spPr>
          <a:xfrm>
            <a:off x="390525" y="1676400"/>
            <a:ext cx="3821435" cy="3893374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t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type </a:t>
            </a:r>
            <a:r>
              <a:rPr lang="af-ZA" dirty="0" err="1"/>
              <a:t>Lengther</a:t>
            </a:r>
            <a:r>
              <a:rPr lang="af-ZA" dirty="0"/>
              <a:t> </a:t>
            </a:r>
            <a:r>
              <a:rPr lang="af-ZA" dirty="0" err="1"/>
              <a:t>interface</a:t>
            </a:r>
            <a:r>
              <a:rPr dirty="0"/>
              <a:t>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</a:t>
            </a:r>
            <a:r>
              <a:rPr lang="af-ZA" altLang="ja-JP" dirty="0" err="1"/>
              <a:t>Length</a:t>
            </a:r>
            <a:r>
              <a:rPr lang="af-ZA" altLang="ja-JP" dirty="0"/>
              <a:t>() float64</a:t>
            </a:r>
            <a:endParaRPr altLang="ja-JP"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type </a:t>
            </a:r>
            <a:r>
              <a:rPr lang="af-ZA" dirty="0"/>
              <a:t>Point</a:t>
            </a:r>
            <a:r>
              <a:rPr dirty="0"/>
              <a:t> struct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 </a:t>
            </a:r>
            <a:r>
              <a:rPr lang="en-US" altLang="ja-JP" dirty="0"/>
              <a:t>X, Y float64</a:t>
            </a:r>
            <a:endParaRPr altLang="ja-JP"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  <a:endParaRPr lang="ja-JP" altLang="en-US"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endParaRPr lang="ja-JP" altLang="en-US" dirty="0">
              <a:solidFill>
                <a:schemeClr val="tx1"/>
              </a:solidFill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err="1">
                <a:solidFill>
                  <a:schemeClr val="tx1"/>
                </a:solidFill>
              </a:rPr>
              <a:t>func</a:t>
            </a:r>
            <a:r>
              <a:rPr lang="en-US" dirty="0">
                <a:solidFill>
                  <a:schemeClr val="tx1"/>
                </a:solidFill>
              </a:rPr>
              <a:t> (p Point) Length() float64 { 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ja-JP" dirty="0">
                <a:solidFill>
                  <a:schemeClr val="tx1"/>
                </a:solidFill>
              </a:rPr>
              <a:t>    return math.Sqrt(</a:t>
            </a:r>
            <a:r>
              <a:rPr lang="en-US" altLang="ja-JP" dirty="0" err="1">
                <a:solidFill>
                  <a:schemeClr val="tx1"/>
                </a:solidFill>
              </a:rPr>
              <a:t>p.X</a:t>
            </a:r>
            <a:r>
              <a:rPr lang="en-US" altLang="ja-JP" dirty="0">
                <a:solidFill>
                  <a:schemeClr val="tx1"/>
                </a:solidFill>
              </a:rPr>
              <a:t>*</a:t>
            </a:r>
            <a:r>
              <a:rPr lang="en-US" altLang="ja-JP" dirty="0" err="1">
                <a:solidFill>
                  <a:schemeClr val="tx1"/>
                </a:solidFill>
              </a:rPr>
              <a:t>p.X</a:t>
            </a:r>
            <a:r>
              <a:rPr lang="en-US" altLang="ja-JP" dirty="0">
                <a:solidFill>
                  <a:schemeClr val="tx1"/>
                </a:solidFill>
              </a:rPr>
              <a:t> + p.Y*</a:t>
            </a:r>
            <a:r>
              <a:rPr lang="en-US" altLang="ja-JP" dirty="0" err="1">
                <a:solidFill>
                  <a:schemeClr val="tx1"/>
                </a:solidFill>
              </a:rPr>
              <a:t>p.Y</a:t>
            </a:r>
            <a:r>
              <a:rPr lang="en-US" altLang="ja-JP" dirty="0">
                <a:solidFill>
                  <a:schemeClr val="tx1"/>
                </a:solidFill>
              </a:rPr>
              <a:t>) 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ja-JP" dirty="0">
                <a:solidFill>
                  <a:schemeClr val="tx1"/>
                </a:solidFill>
              </a:rPr>
              <a:t>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endParaRPr lang="en-US" altLang="ja-JP" dirty="0">
              <a:solidFill>
                <a:schemeClr val="tx1"/>
              </a:solidFill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ja-JP" dirty="0" err="1">
                <a:solidFill>
                  <a:schemeClr val="tx1"/>
                </a:solidFill>
              </a:rPr>
              <a:t>func</a:t>
            </a:r>
            <a:r>
              <a:rPr lang="en-US" altLang="ja-JP" dirty="0">
                <a:solidFill>
                  <a:schemeClr val="tx1"/>
                </a:solidFill>
              </a:rPr>
              <a:t> main() { 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ja-JP" dirty="0">
                <a:solidFill>
                  <a:schemeClr val="tx1"/>
                </a:solidFill>
              </a:rPr>
              <a:t>    </a:t>
            </a:r>
            <a:r>
              <a:rPr lang="en-US" altLang="ja-JP" dirty="0" err="1">
                <a:solidFill>
                  <a:schemeClr val="tx1"/>
                </a:solidFill>
              </a:rPr>
              <a:t>var</a:t>
            </a:r>
            <a:r>
              <a:rPr lang="en-US" altLang="ja-JP" dirty="0">
                <a:solidFill>
                  <a:schemeClr val="tx1"/>
                </a:solidFill>
              </a:rPr>
              <a:t> l </a:t>
            </a:r>
            <a:r>
              <a:rPr lang="en-US" altLang="ja-JP" dirty="0" err="1">
                <a:solidFill>
                  <a:schemeClr val="tx1"/>
                </a:solidFill>
              </a:rPr>
              <a:t>Lengther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ja-JP" dirty="0">
                <a:solidFill>
                  <a:schemeClr val="tx1"/>
                </a:solidFill>
              </a:rPr>
              <a:t>    </a:t>
            </a:r>
            <a:r>
              <a:rPr lang="en-US" altLang="ja-JP" dirty="0" err="1">
                <a:solidFill>
                  <a:schemeClr val="tx1"/>
                </a:solidFill>
              </a:rPr>
              <a:t>var</a:t>
            </a:r>
            <a:r>
              <a:rPr lang="en-US" altLang="ja-JP" dirty="0">
                <a:solidFill>
                  <a:schemeClr val="tx1"/>
                </a:solidFill>
              </a:rPr>
              <a:t> p *Point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ja-JP" dirty="0">
                <a:solidFill>
                  <a:schemeClr val="tx1"/>
                </a:solidFill>
              </a:rPr>
              <a:t>    l = p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ja-JP" dirty="0">
                <a:solidFill>
                  <a:schemeClr val="tx1"/>
                </a:solidFill>
              </a:rPr>
              <a:t>    </a:t>
            </a:r>
            <a:r>
              <a:rPr lang="en-US" altLang="ja-JP" dirty="0" err="1" smtClean="0">
                <a:solidFill>
                  <a:schemeClr val="tx1"/>
                </a:solidFill>
              </a:rPr>
              <a:t>fmt.Println</a:t>
            </a:r>
            <a:r>
              <a:rPr lang="en-US" altLang="ja-JP" dirty="0" smtClean="0">
                <a:solidFill>
                  <a:schemeClr val="tx1"/>
                </a:solidFill>
              </a:rPr>
              <a:t>(p </a:t>
            </a:r>
            <a:r>
              <a:rPr lang="en-US" altLang="ja-JP" dirty="0">
                <a:solidFill>
                  <a:schemeClr val="tx1"/>
                </a:solidFill>
              </a:rPr>
              <a:t>== nil)    // true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ja-JP" dirty="0">
                <a:solidFill>
                  <a:schemeClr val="tx1"/>
                </a:solidFill>
              </a:rPr>
              <a:t>    </a:t>
            </a:r>
            <a:r>
              <a:rPr lang="en-US" altLang="ja-JP" dirty="0" err="1">
                <a:solidFill>
                  <a:schemeClr val="tx1"/>
                </a:solidFill>
              </a:rPr>
              <a:t>fmt.Println</a:t>
            </a:r>
            <a:r>
              <a:rPr lang="en-US" altLang="ja-JP" dirty="0">
                <a:solidFill>
                  <a:schemeClr val="tx1"/>
                </a:solidFill>
              </a:rPr>
              <a:t>(l == nil)    // </a:t>
            </a:r>
            <a:r>
              <a:rPr lang="en-US" altLang="ja-JP" u="sng" dirty="0" smtClean="0">
                <a:solidFill>
                  <a:schemeClr val="tx1"/>
                </a:solidFill>
              </a:rPr>
              <a:t>false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!!</a:t>
            </a:r>
            <a:endParaRPr lang="en-US" altLang="ja-JP" dirty="0">
              <a:solidFill>
                <a:schemeClr val="tx1"/>
              </a:solidFill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ja-JP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6" name="Group 256"/>
          <p:cNvGrpSpPr/>
          <p:nvPr/>
        </p:nvGrpSpPr>
        <p:grpSpPr>
          <a:xfrm>
            <a:off x="390720" y="1257300"/>
            <a:ext cx="947183" cy="459741"/>
            <a:chOff x="0" y="0"/>
            <a:chExt cx="947182" cy="459740"/>
          </a:xfrm>
        </p:grpSpPr>
        <p:sp>
          <p:nvSpPr>
            <p:cNvPr id="7" name="Shape 254"/>
            <p:cNvSpPr/>
            <p:nvPr/>
          </p:nvSpPr>
          <p:spPr>
            <a:xfrm>
              <a:off x="0" y="47506"/>
              <a:ext cx="947183" cy="364728"/>
            </a:xfrm>
            <a:prstGeom prst="roundRect">
              <a:avLst>
                <a:gd name="adj" fmla="val 0"/>
              </a:avLst>
            </a:prstGeom>
            <a:solidFill>
              <a:srgbClr val="D1D1F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8" name="Shape 255"/>
            <p:cNvSpPr/>
            <p:nvPr/>
          </p:nvSpPr>
          <p:spPr>
            <a:xfrm>
              <a:off x="0" y="0"/>
              <a:ext cx="94718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Go</a:t>
              </a:r>
            </a:p>
          </p:txBody>
        </p:sp>
      </p:grpSp>
      <p:sp>
        <p:nvSpPr>
          <p:cNvPr id="10" name="TextBox 12"/>
          <p:cNvSpPr txBox="1"/>
          <p:nvPr/>
        </p:nvSpPr>
        <p:spPr>
          <a:xfrm>
            <a:off x="4716016" y="4797152"/>
            <a:ext cx="3960440" cy="584773"/>
          </a:xfrm>
          <a:prstGeom prst="rect">
            <a:avLst/>
          </a:prstGeom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/>
                <a:cs typeface="Consolas" panose="020B0609020204030204" pitchFamily="49" charset="0"/>
                <a:sym typeface="ＭＳ Ｐゴシック"/>
              </a:rPr>
              <a:t>(p</a:t>
            </a:r>
            <a:r>
              <a:rPr kumimoji="0" lang="ja-JP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/>
                <a:cs typeface="Consolas" panose="020B0609020204030204" pitchFamily="49" charset="0"/>
                <a:sym typeface="ＭＳ Ｐゴシック"/>
              </a:rPr>
              <a:t> </a:t>
            </a:r>
            <a:r>
              <a:rPr kumimoji="0" lang="en-US" altLang="ja-JP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/>
                <a:cs typeface="Consolas" panose="020B0609020204030204" pitchFamily="49" charset="0"/>
                <a:sym typeface="ＭＳ Ｐゴシック"/>
              </a:rPr>
              <a:t>==</a:t>
            </a:r>
            <a:r>
              <a:rPr kumimoji="0" lang="ja-JP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/>
                <a:cs typeface="Consolas" panose="020B0609020204030204" pitchFamily="49" charset="0"/>
                <a:sym typeface="ＭＳ Ｐゴシック"/>
              </a:rPr>
              <a:t> </a:t>
            </a:r>
            <a:r>
              <a:rPr kumimoji="0" lang="en-US" altLang="ja-JP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/>
                <a:cs typeface="Consolas" panose="020B0609020204030204" pitchFamily="49" charset="0"/>
                <a:sym typeface="ＭＳ Ｐゴシック"/>
              </a:rPr>
              <a:t>nil)</a:t>
            </a:r>
            <a:r>
              <a:rPr kumimoji="0" lang="ja-JP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/>
                <a:cs typeface="Consolas" panose="020B0609020204030204" pitchFamily="49" charset="0"/>
                <a:sym typeface="ＭＳ Ｐゴシック"/>
              </a:rPr>
              <a:t>は</a:t>
            </a:r>
            <a:r>
              <a:rPr kumimoji="0" lang="en-US" altLang="ja-JP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/>
                <a:cs typeface="Consolas" panose="020B0609020204030204" pitchFamily="49" charset="0"/>
                <a:sym typeface="ＭＳ Ｐゴシック"/>
              </a:rPr>
              <a:t>true</a:t>
            </a:r>
            <a:r>
              <a:rPr kumimoji="0" lang="ja-JP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/>
                <a:cs typeface="Consolas" panose="020B0609020204030204" pitchFamily="49" charset="0"/>
                <a:sym typeface="ＭＳ Ｐゴシック"/>
              </a:rPr>
              <a:t>になるが、</a:t>
            </a:r>
            <a:endParaRPr kumimoji="0" lang="en-US" altLang="ja-JP" dirty="0">
              <a:solidFill>
                <a:srgbClr val="000000"/>
              </a:solidFill>
              <a:latin typeface="ＭＳ Ｐゴシック"/>
              <a:ea typeface="ＭＳ Ｐゴシック"/>
              <a:cs typeface="Consolas" panose="020B0609020204030204" pitchFamily="49" charset="0"/>
              <a:sym typeface="ＭＳ Ｐゴシック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/>
                <a:cs typeface="Consolas" panose="020B0609020204030204" pitchFamily="49" charset="0"/>
                <a:sym typeface="ＭＳ Ｐゴシック"/>
              </a:rPr>
              <a:t>(l</a:t>
            </a:r>
            <a:r>
              <a:rPr kumimoji="0" lang="ja-JP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/>
                <a:cs typeface="Consolas" panose="020B0609020204030204" pitchFamily="49" charset="0"/>
                <a:sym typeface="ＭＳ Ｐゴシック"/>
              </a:rPr>
              <a:t> </a:t>
            </a:r>
            <a:r>
              <a:rPr kumimoji="0" lang="en-US" altLang="ja-JP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/>
                <a:cs typeface="Consolas" panose="020B0609020204030204" pitchFamily="49" charset="0"/>
                <a:sym typeface="ＭＳ Ｐゴシック"/>
              </a:rPr>
              <a:t>==</a:t>
            </a:r>
            <a:r>
              <a:rPr kumimoji="0" lang="ja-JP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/>
                <a:cs typeface="Consolas" panose="020B0609020204030204" pitchFamily="49" charset="0"/>
                <a:sym typeface="ＭＳ Ｐゴシック"/>
              </a:rPr>
              <a:t> </a:t>
            </a:r>
            <a:r>
              <a:rPr kumimoji="0" lang="en-US" altLang="ja-JP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/>
                <a:cs typeface="Consolas" panose="020B0609020204030204" pitchFamily="49" charset="0"/>
                <a:sym typeface="ＭＳ Ｐゴシック"/>
              </a:rPr>
              <a:t>nil)</a:t>
            </a:r>
            <a:r>
              <a:rPr kumimoji="0" lang="ja-JP" altLang="en-US" dirty="0" smtClean="0">
                <a:solidFill>
                  <a:srgbClr val="000000"/>
                </a:solidFill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は</a:t>
            </a:r>
            <a:r>
              <a:rPr kumimoji="0" lang="en-US" altLang="ja-JP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/>
                <a:cs typeface="Consolas" panose="020B0609020204030204" pitchFamily="49" charset="0"/>
                <a:sym typeface="ＭＳ Ｐゴシック"/>
              </a:rPr>
              <a:t>false</a:t>
            </a:r>
            <a:r>
              <a:rPr kumimoji="0" lang="ja-JP" altLang="en-US" dirty="0" smtClean="0">
                <a:solidFill>
                  <a:srgbClr val="000000"/>
                </a:solidFill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になる</a:t>
            </a:r>
            <a:endParaRPr kumimoji="0" lang="ja-JP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ＭＳ Ｐゴシック"/>
              <a:ea typeface="ＭＳ Ｐゴシック"/>
              <a:cs typeface="ＭＳ Ｐゴシック"/>
              <a:sym typeface="ＭＳ Ｐゴシック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4068218" y="5203442"/>
            <a:ext cx="647798" cy="0"/>
          </a:xfrm>
          <a:prstGeom prst="straightConnector1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Shape 263"/>
          <p:cNvSpPr txBox="1">
            <a:spLocks/>
          </p:cNvSpPr>
          <p:nvPr/>
        </p:nvSpPr>
        <p:spPr bwMode="auto">
          <a:xfrm>
            <a:off x="323850" y="5729474"/>
            <a:ext cx="8820150" cy="626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itchFamily="2" charset="2"/>
              <a:buChar char="l"/>
              <a:defRPr kumimoji="1" sz="2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l"/>
              <a:defRPr kumimoji="1"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r>
              <a:rPr kumimoji="0" lang="ja-JP" altLang="en-US" sz="2800" kern="0" dirty="0" smtClean="0"/>
              <a:t>値は</a:t>
            </a:r>
            <a:r>
              <a:rPr kumimoji="0" lang="en-US" altLang="ja-JP" sz="2800" kern="0" dirty="0" smtClean="0"/>
              <a:t>nil</a:t>
            </a:r>
            <a:r>
              <a:rPr kumimoji="0" lang="ja-JP" altLang="en-US" sz="2800" kern="0" dirty="0" smtClean="0"/>
              <a:t>のはずが、</a:t>
            </a:r>
            <a:r>
              <a:rPr kumimoji="0" lang="en-US" altLang="ja-JP" sz="2800" kern="0" dirty="0" smtClean="0"/>
              <a:t>nil</a:t>
            </a:r>
            <a:r>
              <a:rPr kumimoji="0" lang="ja-JP" altLang="en-US" sz="2800" kern="0" dirty="0" smtClean="0"/>
              <a:t>として扱われないことがある</a:t>
            </a:r>
            <a:endParaRPr lang="ja-JP" altLang="en-US" sz="24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337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インターフェースの</a:t>
            </a:r>
            <a:r>
              <a:rPr lang="ja-JP" altLang="en-US" dirty="0" smtClean="0"/>
              <a:t>罠（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19</a:t>
            </a:fld>
            <a:endParaRPr lang="en-GB" altLang="ja-JP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323528" y="1412875"/>
            <a:ext cx="8820472" cy="2664197"/>
          </a:xfrm>
        </p:spPr>
        <p:txBody>
          <a:bodyPr/>
          <a:lstStyle/>
          <a:p>
            <a:r>
              <a:rPr kumimoji="1" lang="ja-JP" altLang="en-US" dirty="0" smtClean="0"/>
              <a:t>インターフェース変数は型情報と値を持つ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インターフェース型変数は</a:t>
            </a:r>
            <a:r>
              <a:rPr lang="en-US" altLang="ja-JP" dirty="0" smtClean="0"/>
              <a:t>nil</a:t>
            </a:r>
            <a:r>
              <a:rPr lang="ja-JP" altLang="en-US" dirty="0" smtClean="0"/>
              <a:t>と判定されるのは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u="sng" dirty="0" smtClean="0"/>
              <a:t>型情報が</a:t>
            </a:r>
            <a:r>
              <a:rPr lang="en-US" altLang="ja-JP" u="sng" dirty="0" smtClean="0"/>
              <a:t>nil</a:t>
            </a:r>
            <a:r>
              <a:rPr lang="ja-JP" altLang="en-US" dirty="0" smtClean="0"/>
              <a:t>かつ</a:t>
            </a:r>
            <a:r>
              <a:rPr lang="ja-JP" altLang="en-US" u="sng" dirty="0" smtClean="0"/>
              <a:t>値が</a:t>
            </a:r>
            <a:r>
              <a:rPr lang="en-US" altLang="ja-JP" u="sng" dirty="0" smtClean="0"/>
              <a:t>nil</a:t>
            </a:r>
            <a:r>
              <a:rPr lang="ja-JP" altLang="en-US" u="sng" dirty="0" smtClean="0"/>
              <a:t>の場合</a:t>
            </a:r>
            <a:endParaRPr lang="en-US" altLang="ja-JP" u="sng" dirty="0" smtClean="0"/>
          </a:p>
          <a:p>
            <a:pPr lvl="1"/>
            <a:r>
              <a:rPr lang="ja-JP" altLang="en-US" dirty="0"/>
              <a:t>値</a:t>
            </a:r>
            <a:r>
              <a:rPr lang="ja-JP" altLang="en-US" dirty="0" smtClean="0"/>
              <a:t>が</a:t>
            </a:r>
            <a:r>
              <a:rPr lang="en-US" altLang="ja-JP" dirty="0" smtClean="0"/>
              <a:t>nil</a:t>
            </a:r>
            <a:r>
              <a:rPr lang="ja-JP" altLang="en-US" dirty="0" smtClean="0"/>
              <a:t>でも、*</a:t>
            </a:r>
            <a:r>
              <a:rPr lang="en-US" altLang="ja-JP" dirty="0" smtClean="0"/>
              <a:t>Point</a:t>
            </a:r>
            <a:r>
              <a:rPr lang="ja-JP" altLang="en-US" dirty="0" smtClean="0"/>
              <a:t>変数が代入されると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型情報が</a:t>
            </a:r>
            <a:r>
              <a:rPr lang="en-US" altLang="ja-JP" dirty="0" smtClean="0"/>
              <a:t>nil</a:t>
            </a:r>
            <a:r>
              <a:rPr lang="ja-JP" altLang="en-US" dirty="0" err="1" smtClean="0"/>
              <a:t>でなく</a:t>
            </a:r>
            <a:r>
              <a:rPr lang="ja-JP" altLang="en-US" dirty="0" smtClean="0"/>
              <a:t>なる</a:t>
            </a:r>
            <a:endParaRPr lang="en-US" altLang="ja-JP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460137"/>
              </p:ext>
            </p:extLst>
          </p:nvPr>
        </p:nvGraphicFramePr>
        <p:xfrm>
          <a:off x="5292080" y="4620736"/>
          <a:ext cx="2520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40"/>
                <a:gridCol w="126014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l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/>
                        <a:t>: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err="1" smtClean="0"/>
                        <a:t>Lengther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型情報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*</a:t>
                      </a:r>
                      <a:r>
                        <a:rPr kumimoji="1" lang="en-US" altLang="ja-JP" dirty="0" smtClean="0"/>
                        <a:t>Point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値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nil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Shape 253"/>
          <p:cNvSpPr/>
          <p:nvPr/>
        </p:nvSpPr>
        <p:spPr>
          <a:xfrm>
            <a:off x="395536" y="4456564"/>
            <a:ext cx="3821435" cy="149271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t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ja-JP" dirty="0" err="1" smtClean="0">
                <a:solidFill>
                  <a:schemeClr val="tx1"/>
                </a:solidFill>
              </a:rPr>
              <a:t>func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main() { 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ja-JP" dirty="0">
                <a:solidFill>
                  <a:schemeClr val="tx1"/>
                </a:solidFill>
              </a:rPr>
              <a:t>    </a:t>
            </a:r>
            <a:r>
              <a:rPr lang="en-US" altLang="ja-JP" dirty="0" err="1">
                <a:solidFill>
                  <a:schemeClr val="tx1"/>
                </a:solidFill>
              </a:rPr>
              <a:t>var</a:t>
            </a:r>
            <a:r>
              <a:rPr lang="en-US" altLang="ja-JP" dirty="0">
                <a:solidFill>
                  <a:schemeClr val="tx1"/>
                </a:solidFill>
              </a:rPr>
              <a:t> l </a:t>
            </a:r>
            <a:r>
              <a:rPr lang="en-US" altLang="ja-JP" dirty="0" err="1">
                <a:solidFill>
                  <a:schemeClr val="tx1"/>
                </a:solidFill>
              </a:rPr>
              <a:t>Lengther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ja-JP" dirty="0">
                <a:solidFill>
                  <a:schemeClr val="tx1"/>
                </a:solidFill>
              </a:rPr>
              <a:t>    </a:t>
            </a:r>
            <a:r>
              <a:rPr lang="en-US" altLang="ja-JP" dirty="0" err="1">
                <a:solidFill>
                  <a:schemeClr val="tx1"/>
                </a:solidFill>
              </a:rPr>
              <a:t>var</a:t>
            </a:r>
            <a:r>
              <a:rPr lang="en-US" altLang="ja-JP" dirty="0">
                <a:solidFill>
                  <a:schemeClr val="tx1"/>
                </a:solidFill>
              </a:rPr>
              <a:t> p *Point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ja-JP" dirty="0">
                <a:solidFill>
                  <a:schemeClr val="tx1"/>
                </a:solidFill>
              </a:rPr>
              <a:t>    l = p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ja-JP" dirty="0">
                <a:solidFill>
                  <a:schemeClr val="tx1"/>
                </a:solidFill>
              </a:rPr>
              <a:t>    </a:t>
            </a:r>
            <a:r>
              <a:rPr lang="en-US" altLang="ja-JP" dirty="0" err="1" smtClean="0">
                <a:solidFill>
                  <a:schemeClr val="tx1"/>
                </a:solidFill>
              </a:rPr>
              <a:t>fmt.Println</a:t>
            </a:r>
            <a:r>
              <a:rPr lang="en-US" altLang="ja-JP" dirty="0" smtClean="0">
                <a:solidFill>
                  <a:schemeClr val="tx1"/>
                </a:solidFill>
              </a:rPr>
              <a:t>(p </a:t>
            </a:r>
            <a:r>
              <a:rPr lang="en-US" altLang="ja-JP" dirty="0">
                <a:solidFill>
                  <a:schemeClr val="tx1"/>
                </a:solidFill>
              </a:rPr>
              <a:t>== nil)    // true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ja-JP" dirty="0">
                <a:solidFill>
                  <a:schemeClr val="tx1"/>
                </a:solidFill>
              </a:rPr>
              <a:t>    </a:t>
            </a:r>
            <a:r>
              <a:rPr lang="en-US" altLang="ja-JP" dirty="0" err="1">
                <a:solidFill>
                  <a:schemeClr val="tx1"/>
                </a:solidFill>
              </a:rPr>
              <a:t>fmt.Println</a:t>
            </a:r>
            <a:r>
              <a:rPr lang="en-US" altLang="ja-JP" dirty="0">
                <a:solidFill>
                  <a:schemeClr val="tx1"/>
                </a:solidFill>
              </a:rPr>
              <a:t>(l == nil)    // </a:t>
            </a:r>
            <a:r>
              <a:rPr lang="en-US" altLang="ja-JP" u="sng" dirty="0" smtClean="0">
                <a:solidFill>
                  <a:schemeClr val="tx1"/>
                </a:solidFill>
              </a:rPr>
              <a:t>false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!!</a:t>
            </a:r>
            <a:endParaRPr lang="en-US" altLang="ja-JP" dirty="0">
              <a:solidFill>
                <a:schemeClr val="tx1"/>
              </a:solidFill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ja-JP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2123728" y="5229200"/>
            <a:ext cx="3168352" cy="0"/>
          </a:xfrm>
          <a:prstGeom prst="straightConnector1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9872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Go</a:t>
            </a:r>
            <a:r>
              <a:rPr kumimoji="1" lang="ja-JP" altLang="en-US" dirty="0" smtClean="0"/>
              <a:t>言語の基本</a:t>
            </a:r>
            <a:endParaRPr kumimoji="1" lang="en-US" altLang="ja-JP" dirty="0" smtClean="0"/>
          </a:p>
          <a:p>
            <a:r>
              <a:rPr kumimoji="1" lang="ja-JP" altLang="en-US" dirty="0" smtClean="0"/>
              <a:t>オブジェクト指向</a:t>
            </a:r>
            <a:endParaRPr kumimoji="1" lang="en-US" altLang="ja-JP" dirty="0" smtClean="0"/>
          </a:p>
          <a:p>
            <a:r>
              <a:rPr kumimoji="1" lang="ja-JP" altLang="en-US" dirty="0" smtClean="0"/>
              <a:t>非同期処理</a:t>
            </a:r>
            <a:endParaRPr kumimoji="1" lang="en-US" altLang="ja-JP" dirty="0" smtClean="0"/>
          </a:p>
          <a:p>
            <a:r>
              <a:rPr kumimoji="1" lang="ja-JP" altLang="en-US" dirty="0" smtClean="0"/>
              <a:t>エラー</a:t>
            </a:r>
            <a:r>
              <a:rPr kumimoji="1" lang="ja-JP" altLang="en-US" dirty="0" smtClean="0"/>
              <a:t>処理・リソース</a:t>
            </a:r>
            <a:r>
              <a:rPr kumimoji="1" lang="ja-JP" altLang="en-US" dirty="0" smtClean="0"/>
              <a:t>管理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2</a:t>
            </a:fld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75331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12875"/>
            <a:ext cx="9144000" cy="4852988"/>
          </a:xfrm>
        </p:spPr>
        <p:txBody>
          <a:bodyPr/>
          <a:lstStyle/>
          <a:p>
            <a:pPr marL="0" indent="0" algn="ctr">
              <a:buNone/>
            </a:pPr>
            <a:endParaRPr kumimoji="1" lang="en-US" altLang="ja-JP" dirty="0" smtClean="0"/>
          </a:p>
          <a:p>
            <a:pPr marL="0" indent="0" algn="ctr">
              <a:buNone/>
            </a:pPr>
            <a:endParaRPr kumimoji="1" lang="en-US" altLang="ja-JP" dirty="0" smtClean="0"/>
          </a:p>
          <a:p>
            <a:pPr marL="0" indent="0" algn="ctr">
              <a:buNone/>
            </a:pP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sz="6000" dirty="0" smtClean="0"/>
              <a:t>非同期処理</a:t>
            </a:r>
            <a:endParaRPr kumimoji="1" lang="ja-JP" altLang="en-US" sz="6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20</a:t>
            </a:fld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1200204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ゴルーチン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21</a:t>
            </a:fld>
            <a:endParaRPr lang="en-GB" altLang="ja-JP" dirty="0"/>
          </a:p>
        </p:txBody>
      </p:sp>
      <p:sp>
        <p:nvSpPr>
          <p:cNvPr id="5" name="Shape 271"/>
          <p:cNvSpPr txBox="1">
            <a:spLocks/>
          </p:cNvSpPr>
          <p:nvPr/>
        </p:nvSpPr>
        <p:spPr bwMode="auto">
          <a:xfrm>
            <a:off x="323528" y="1412875"/>
            <a:ext cx="8820472" cy="289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itchFamily="2" charset="2"/>
              <a:buChar char="l"/>
              <a:defRPr kumimoji="1" sz="2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l"/>
              <a:defRPr kumimoji="1"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pPr marL="294036" indent="-294036" defTabSz="448055">
              <a:defRPr sz="2744"/>
            </a:pPr>
            <a:r>
              <a:rPr kumimoji="0" lang="ja-JP" altLang="en-US" sz="2800" kern="0" smtClean="0"/>
              <a:t>スレッドのように並列して処理を実行するもの</a:t>
            </a:r>
          </a:p>
          <a:p>
            <a:pPr marL="694086" lvl="1" indent="-294036" defTabSz="448055">
              <a:defRPr sz="2744"/>
            </a:pPr>
            <a:r>
              <a:rPr lang="en-US" altLang="ja-JP" sz="2600" kern="0" smtClean="0"/>
              <a:t>"go"</a:t>
            </a:r>
            <a:r>
              <a:rPr lang="ja-JP" altLang="en-US" sz="2600" kern="0" smtClean="0"/>
              <a:t>を付けて関数を呼び出すとゴルーチンを生成</a:t>
            </a:r>
          </a:p>
          <a:p>
            <a:pPr marL="294036" indent="-294036" defTabSz="448055">
              <a:defRPr sz="2744"/>
            </a:pPr>
            <a:r>
              <a:rPr kumimoji="0" lang="ja-JP" altLang="en-US" sz="2800" kern="0" smtClean="0"/>
              <a:t>運用はスレッドに近いが、高速・軽量</a:t>
            </a:r>
          </a:p>
          <a:p>
            <a:pPr marL="694086" lvl="1" indent="-294036" defTabSz="448055">
              <a:defRPr sz="2744"/>
            </a:pPr>
            <a:r>
              <a:rPr lang="ja-JP" altLang="en-US" sz="2600" kern="0" smtClean="0"/>
              <a:t>数百</a:t>
            </a:r>
            <a:r>
              <a:rPr lang="en-US" altLang="ja-JP" sz="2600" kern="0" smtClean="0"/>
              <a:t>〜</a:t>
            </a:r>
            <a:r>
              <a:rPr lang="ja-JP" altLang="en-US" sz="2600" kern="0" smtClean="0"/>
              <a:t>数万生成できる</a:t>
            </a:r>
          </a:p>
          <a:p>
            <a:pPr marL="294036" indent="-294036" defTabSz="448055">
              <a:defRPr sz="2744"/>
            </a:pPr>
            <a:r>
              <a:rPr kumimoji="0" lang="ja-JP" altLang="en-US" sz="2800" kern="0" smtClean="0"/>
              <a:t>下の場合、処理</a:t>
            </a:r>
            <a:r>
              <a:rPr kumimoji="0" lang="en-US" altLang="ja-JP" sz="2800" kern="0" smtClean="0"/>
              <a:t>A</a:t>
            </a:r>
            <a:r>
              <a:rPr kumimoji="0" lang="ja-JP" altLang="en-US" sz="2800" kern="0" smtClean="0"/>
              <a:t>・処理</a:t>
            </a:r>
            <a:r>
              <a:rPr kumimoji="0" lang="en-US" altLang="ja-JP" sz="2800" kern="0" smtClean="0"/>
              <a:t>B</a:t>
            </a:r>
            <a:r>
              <a:rPr kumimoji="0" lang="ja-JP" altLang="en-US" sz="2800" kern="0" smtClean="0"/>
              <a:t>が並行して実行される</a:t>
            </a:r>
            <a:endParaRPr kumimoji="0" lang="ja-JP" altLang="en-US" sz="2800" kern="0" dirty="0"/>
          </a:p>
        </p:txBody>
      </p:sp>
      <p:sp>
        <p:nvSpPr>
          <p:cNvPr id="6" name="Shape 273"/>
          <p:cNvSpPr/>
          <p:nvPr/>
        </p:nvSpPr>
        <p:spPr>
          <a:xfrm>
            <a:off x="407978" y="4558152"/>
            <a:ext cx="3946798" cy="129266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</a:t>
            </a:r>
            <a:r>
              <a:rPr b="1" dirty="0"/>
              <a:t>go</a:t>
            </a:r>
            <a:r>
              <a:rPr dirty="0"/>
              <a:t> </a:t>
            </a:r>
            <a:r>
              <a:rPr dirty="0" err="1"/>
              <a:t>func</a:t>
            </a:r>
            <a:r>
              <a:rPr dirty="0"/>
              <a:t>() </a:t>
            </a:r>
            <a:r>
              <a:rPr dirty="0" smtClean="0"/>
              <a:t>{</a:t>
            </a:r>
            <a:endParaRPr lang="ja-JP" altLang="en-US"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    </a:t>
            </a:r>
            <a:r>
              <a:rPr lang="ja-JP" altLang="en-US" dirty="0" smtClean="0"/>
              <a:t>    </a:t>
            </a:r>
            <a:r>
              <a:rPr lang="en-US" altLang="ja-JP" dirty="0" smtClean="0">
                <a:solidFill>
                  <a:srgbClr val="008000"/>
                </a:solidFill>
              </a:rPr>
              <a:t>// </a:t>
            </a:r>
            <a:r>
              <a:rPr lang="en-US" altLang="ja-JP" dirty="0">
                <a:solidFill>
                  <a:srgbClr val="008000"/>
                </a:solidFill>
              </a:rPr>
              <a:t>... </a:t>
            </a:r>
            <a:r>
              <a:rPr lang="ja-JP" altLang="en-US" dirty="0" smtClean="0">
                <a:solidFill>
                  <a:srgbClr val="008000"/>
                </a:solidFill>
              </a:rPr>
              <a:t>処理</a:t>
            </a:r>
            <a:r>
              <a:rPr lang="en-US" altLang="ja-JP" dirty="0" smtClean="0">
                <a:solidFill>
                  <a:srgbClr val="008000"/>
                </a:solidFill>
              </a:rPr>
              <a:t>A </a:t>
            </a:r>
            <a:r>
              <a:rPr lang="en-US" altLang="ja-JP" dirty="0">
                <a:solidFill>
                  <a:srgbClr val="008000"/>
                </a:solidFill>
              </a:rPr>
              <a:t>...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smtClean="0"/>
              <a:t>    }()</a:t>
            </a:r>
            <a:endParaRPr lang="ja-JP" altLang="en-US"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    </a:t>
            </a:r>
            <a:r>
              <a:rPr lang="en-US" altLang="ja-JP" dirty="0" smtClean="0">
                <a:solidFill>
                  <a:srgbClr val="008000"/>
                </a:solidFill>
              </a:rPr>
              <a:t>// </a:t>
            </a:r>
            <a:r>
              <a:rPr lang="en-US" altLang="ja-JP" dirty="0">
                <a:solidFill>
                  <a:srgbClr val="008000"/>
                </a:solidFill>
              </a:rPr>
              <a:t>... </a:t>
            </a:r>
            <a:r>
              <a:rPr lang="ja-JP" altLang="en-US" dirty="0" smtClean="0">
                <a:solidFill>
                  <a:srgbClr val="008000"/>
                </a:solidFill>
              </a:rPr>
              <a:t>処理</a:t>
            </a:r>
            <a:r>
              <a:rPr lang="en-US" altLang="ja-JP" dirty="0" smtClean="0">
                <a:solidFill>
                  <a:srgbClr val="008000"/>
                </a:solidFill>
              </a:rPr>
              <a:t>B </a:t>
            </a:r>
            <a:r>
              <a:rPr lang="en-US" altLang="ja-JP" dirty="0">
                <a:solidFill>
                  <a:srgbClr val="008000"/>
                </a:solidFill>
              </a:rPr>
              <a:t>...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smtClean="0"/>
              <a:t>}</a:t>
            </a:r>
            <a:endParaRPr dirty="0"/>
          </a:p>
        </p:txBody>
      </p:sp>
      <p:sp>
        <p:nvSpPr>
          <p:cNvPr id="7" name="Shape 274"/>
          <p:cNvSpPr/>
          <p:nvPr/>
        </p:nvSpPr>
        <p:spPr>
          <a:xfrm>
            <a:off x="4616556" y="4558152"/>
            <a:ext cx="3946797" cy="1692771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</a:t>
            </a:r>
            <a:r>
              <a:rPr b="1" dirty="0"/>
              <a:t>go</a:t>
            </a:r>
            <a:r>
              <a:rPr dirty="0"/>
              <a:t> task()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</a:t>
            </a:r>
            <a:r>
              <a:rPr lang="en-US" altLang="ja-JP" dirty="0">
                <a:solidFill>
                  <a:srgbClr val="008000"/>
                </a:solidFill>
              </a:rPr>
              <a:t>// ... </a:t>
            </a:r>
            <a:r>
              <a:rPr lang="ja-JP" altLang="en-US" dirty="0" smtClean="0">
                <a:solidFill>
                  <a:srgbClr val="008000"/>
                </a:solidFill>
              </a:rPr>
              <a:t>処理</a:t>
            </a:r>
            <a:r>
              <a:rPr lang="en-US" altLang="ja-JP" dirty="0" smtClean="0">
                <a:solidFill>
                  <a:srgbClr val="008000"/>
                </a:solidFill>
              </a:rPr>
              <a:t>B</a:t>
            </a:r>
            <a:r>
              <a:rPr lang="ja-JP" altLang="en-US" dirty="0" smtClean="0">
                <a:solidFill>
                  <a:srgbClr val="008000"/>
                </a:solidFill>
              </a:rPr>
              <a:t> </a:t>
            </a:r>
            <a:r>
              <a:rPr lang="en-US" altLang="ja-JP" dirty="0">
                <a:solidFill>
                  <a:srgbClr val="008000"/>
                </a:solidFill>
              </a:rPr>
              <a:t>...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smtClean="0"/>
              <a:t>}</a:t>
            </a:r>
            <a:endParaRPr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func</a:t>
            </a:r>
            <a:r>
              <a:rPr dirty="0"/>
              <a:t> task() </a:t>
            </a:r>
            <a:r>
              <a:rPr dirty="0" smtClean="0"/>
              <a:t>{</a:t>
            </a:r>
            <a:endParaRPr lang="ja-JP" altLang="en-US"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    </a:t>
            </a:r>
            <a:r>
              <a:rPr lang="en-US" altLang="ja-JP" dirty="0">
                <a:solidFill>
                  <a:srgbClr val="008000"/>
                </a:solidFill>
              </a:rPr>
              <a:t>// ... </a:t>
            </a:r>
            <a:r>
              <a:rPr lang="ja-JP" altLang="en-US" dirty="0" smtClean="0">
                <a:solidFill>
                  <a:srgbClr val="008000"/>
                </a:solidFill>
              </a:rPr>
              <a:t>処理</a:t>
            </a:r>
            <a:r>
              <a:rPr lang="en-US" altLang="ja-JP" dirty="0" smtClean="0">
                <a:solidFill>
                  <a:srgbClr val="008000"/>
                </a:solidFill>
              </a:rPr>
              <a:t>A </a:t>
            </a:r>
            <a:r>
              <a:rPr lang="en-US" altLang="ja-JP" dirty="0">
                <a:solidFill>
                  <a:srgbClr val="008000"/>
                </a:solidFill>
              </a:rPr>
              <a:t>...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smtClean="0"/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501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チャネル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22</a:t>
            </a:fld>
            <a:endParaRPr lang="en-GB" altLang="ja-JP" dirty="0"/>
          </a:p>
        </p:txBody>
      </p:sp>
      <p:sp>
        <p:nvSpPr>
          <p:cNvPr id="6" name="Shape 277"/>
          <p:cNvSpPr txBox="1">
            <a:spLocks/>
          </p:cNvSpPr>
          <p:nvPr/>
        </p:nvSpPr>
        <p:spPr bwMode="auto">
          <a:xfrm>
            <a:off x="323528" y="1412875"/>
            <a:ext cx="8820472" cy="497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itchFamily="2" charset="2"/>
              <a:buChar char="l"/>
              <a:defRPr kumimoji="1" sz="2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l"/>
              <a:defRPr kumimoji="1"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pPr marL="273034" indent="-273034" defTabSz="416052">
              <a:spcBef>
                <a:spcPts val="600"/>
              </a:spcBef>
              <a:defRPr sz="2548"/>
            </a:pPr>
            <a:r>
              <a:rPr kumimoji="0" lang="ja-JP" altLang="en-US" sz="2800" kern="0" smtClean="0"/>
              <a:t>ゴルーチン間の通信で利用する</a:t>
            </a:r>
          </a:p>
          <a:p>
            <a:pPr marL="673084" lvl="1" indent="-273034" defTabSz="416052">
              <a:spcBef>
                <a:spcPts val="600"/>
              </a:spcBef>
              <a:defRPr sz="2548"/>
            </a:pPr>
            <a:r>
              <a:rPr lang="ja-JP" altLang="en-US" sz="2600" kern="0" smtClean="0"/>
              <a:t>値の送信・受信を行う</a:t>
            </a:r>
          </a:p>
          <a:p>
            <a:pPr marL="273034" indent="-273034" defTabSz="416052">
              <a:spcBef>
                <a:spcPts val="600"/>
              </a:spcBef>
              <a:defRPr sz="2548"/>
            </a:pPr>
            <a:r>
              <a:rPr kumimoji="0" lang="ja-JP" altLang="en-US" sz="2800" kern="0" smtClean="0"/>
              <a:t>「</a:t>
            </a:r>
            <a:r>
              <a:rPr kumimoji="0" lang="en-US" altLang="ja-JP" sz="2800" kern="0" smtClean="0"/>
              <a:t>chan</a:t>
            </a:r>
            <a:r>
              <a:rPr kumimoji="0" lang="ja-JP" altLang="en-US" sz="2800" kern="0" smtClean="0"/>
              <a:t> </a:t>
            </a:r>
            <a:r>
              <a:rPr kumimoji="0" lang="en-US" altLang="ja-JP" sz="2800" kern="0" smtClean="0"/>
              <a:t>T</a:t>
            </a:r>
            <a:r>
              <a:rPr kumimoji="0" lang="ja-JP" altLang="en-US" sz="2800" kern="0" smtClean="0"/>
              <a:t>」が</a:t>
            </a:r>
            <a:r>
              <a:rPr kumimoji="0" lang="en-US" altLang="ja-JP" sz="2800" kern="0" smtClean="0"/>
              <a:t>T</a:t>
            </a:r>
            <a:r>
              <a:rPr kumimoji="0" lang="ja-JP" altLang="en-US" sz="2800" kern="0" smtClean="0"/>
              <a:t>型のチャネル</a:t>
            </a:r>
          </a:p>
          <a:p>
            <a:pPr marL="673084" lvl="1" indent="-273034" defTabSz="416052">
              <a:spcBef>
                <a:spcPts val="600"/>
              </a:spcBef>
              <a:defRPr sz="2548"/>
            </a:pPr>
            <a:r>
              <a:rPr lang="ja-JP" altLang="en-US" sz="2600" kern="0" smtClean="0"/>
              <a:t>受信専用は「</a:t>
            </a:r>
            <a:r>
              <a:rPr lang="en-US" altLang="ja-JP" sz="2600" kern="0" smtClean="0"/>
              <a:t>&lt;-chan</a:t>
            </a:r>
            <a:r>
              <a:rPr lang="ja-JP" altLang="en-US" sz="2600" kern="0" smtClean="0"/>
              <a:t> </a:t>
            </a:r>
            <a:r>
              <a:rPr lang="en-US" altLang="ja-JP" sz="2600" kern="0" smtClean="0"/>
              <a:t>T</a:t>
            </a:r>
            <a:r>
              <a:rPr lang="ja-JP" altLang="en-US" sz="2600" kern="0" smtClean="0"/>
              <a:t>」、送信専用は「</a:t>
            </a:r>
            <a:r>
              <a:rPr lang="en-US" altLang="ja-JP" sz="2600" kern="0" smtClean="0"/>
              <a:t>chan&lt;- T</a:t>
            </a:r>
            <a:r>
              <a:rPr lang="ja-JP" altLang="en-US" sz="2600" kern="0" smtClean="0"/>
              <a:t>」</a:t>
            </a:r>
          </a:p>
          <a:p>
            <a:pPr marL="273034" indent="-273034" defTabSz="416052">
              <a:spcBef>
                <a:spcPts val="600"/>
              </a:spcBef>
              <a:defRPr sz="2548"/>
            </a:pPr>
            <a:r>
              <a:rPr kumimoji="0" lang="ja-JP" altLang="en-US" sz="2800" kern="0" smtClean="0"/>
              <a:t>以下の場合は値が送信・受信されるまで待つ</a:t>
            </a:r>
          </a:p>
          <a:p>
            <a:pPr marL="673084" lvl="1" indent="-273034" defTabSz="416052">
              <a:spcBef>
                <a:spcPts val="600"/>
              </a:spcBef>
              <a:defRPr sz="2548"/>
            </a:pPr>
            <a:r>
              <a:rPr lang="ja-JP" altLang="en-US" sz="2600" kern="0" smtClean="0"/>
              <a:t>送信されていないチャネルから受信</a:t>
            </a:r>
          </a:p>
          <a:p>
            <a:pPr marL="673084" lvl="1" indent="-273034" defTabSz="416052">
              <a:spcBef>
                <a:spcPts val="600"/>
              </a:spcBef>
              <a:defRPr sz="2548"/>
            </a:pPr>
            <a:r>
              <a:rPr lang="ja-JP" altLang="en-US" sz="2600" kern="0" smtClean="0"/>
              <a:t>送信済みで受信されていないチャネルへ再送信</a:t>
            </a:r>
          </a:p>
          <a:p>
            <a:pPr marL="273034" indent="-273034" defTabSz="416052">
              <a:spcBef>
                <a:spcPts val="600"/>
              </a:spcBef>
              <a:defRPr sz="2548"/>
            </a:pPr>
            <a:r>
              <a:rPr kumimoji="0" lang="ja-JP" altLang="en-US" sz="2800" kern="0" smtClean="0"/>
              <a:t>バッファサイズを指定して生成したチャネルの場合、</a:t>
            </a:r>
            <a:br>
              <a:rPr kumimoji="0" lang="ja-JP" altLang="en-US" sz="2800" kern="0" smtClean="0"/>
            </a:br>
            <a:r>
              <a:rPr kumimoji="0" lang="ja-JP" altLang="en-US" sz="2800" kern="0" smtClean="0"/>
              <a:t>バッファサイズ分だけは待たずに送信可能</a:t>
            </a:r>
            <a:endParaRPr kumimoji="0" lang="ja-JP" alt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265377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チャネル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23</a:t>
            </a:fld>
            <a:endParaRPr lang="en-GB" altLang="ja-JP" dirty="0"/>
          </a:p>
        </p:txBody>
      </p:sp>
      <p:sp>
        <p:nvSpPr>
          <p:cNvPr id="5" name="Shape 282"/>
          <p:cNvSpPr/>
          <p:nvPr/>
        </p:nvSpPr>
        <p:spPr>
          <a:xfrm>
            <a:off x="589233" y="1549717"/>
            <a:ext cx="3946797" cy="3693319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t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</a:t>
            </a:r>
            <a:r>
              <a:rPr dirty="0" err="1"/>
              <a:t>ch</a:t>
            </a:r>
            <a:r>
              <a:rPr dirty="0"/>
              <a:t> := make(</a:t>
            </a:r>
            <a:r>
              <a:rPr b="1" dirty="0" err="1"/>
              <a:t>chan</a:t>
            </a:r>
            <a:r>
              <a:rPr dirty="0"/>
              <a:t> string)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</a:t>
            </a:r>
            <a:r>
              <a:rPr b="1" dirty="0"/>
              <a:t>go</a:t>
            </a:r>
            <a:r>
              <a:rPr dirty="0"/>
              <a:t> send(</a:t>
            </a:r>
            <a:r>
              <a:rPr dirty="0" err="1"/>
              <a:t>ch</a:t>
            </a:r>
            <a:r>
              <a:rPr dirty="0"/>
              <a:t>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</a:t>
            </a:r>
            <a:r>
              <a:rPr b="1" dirty="0"/>
              <a:t>go</a:t>
            </a:r>
            <a:r>
              <a:rPr dirty="0"/>
              <a:t> </a:t>
            </a:r>
            <a:r>
              <a:rPr dirty="0" err="1"/>
              <a:t>recieve</a:t>
            </a:r>
            <a:r>
              <a:rPr dirty="0"/>
              <a:t>(</a:t>
            </a:r>
            <a:r>
              <a:rPr dirty="0" err="1"/>
              <a:t>ch</a:t>
            </a:r>
            <a:r>
              <a:rPr dirty="0"/>
              <a:t>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</a:t>
            </a:r>
            <a:r>
              <a:rPr lang="en-US" altLang="ja-JP" dirty="0">
                <a:solidFill>
                  <a:srgbClr val="008000"/>
                </a:solidFill>
              </a:rPr>
              <a:t>// ... </a:t>
            </a:r>
            <a:r>
              <a:rPr lang="ja-JP" altLang="en-US" dirty="0">
                <a:solidFill>
                  <a:srgbClr val="008000"/>
                </a:solidFill>
              </a:rPr>
              <a:t>遅延処理 </a:t>
            </a:r>
            <a:r>
              <a:rPr lang="en-US" altLang="ja-JP" dirty="0" smtClean="0">
                <a:solidFill>
                  <a:srgbClr val="008000"/>
                </a:solidFill>
              </a:rPr>
              <a:t>...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smtClean="0"/>
              <a:t>}</a:t>
            </a:r>
            <a:endParaRPr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func</a:t>
            </a:r>
            <a:r>
              <a:rPr dirty="0"/>
              <a:t> send(</a:t>
            </a:r>
            <a:r>
              <a:rPr dirty="0" err="1"/>
              <a:t>ch</a:t>
            </a:r>
            <a:r>
              <a:rPr dirty="0"/>
              <a:t> </a:t>
            </a:r>
            <a:r>
              <a:rPr b="1" dirty="0" err="1"/>
              <a:t>chan</a:t>
            </a:r>
            <a:r>
              <a:rPr dirty="0"/>
              <a:t>&lt;- string)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</a:t>
            </a:r>
            <a:r>
              <a:rPr dirty="0" err="1"/>
              <a:t>ch</a:t>
            </a:r>
            <a:r>
              <a:rPr dirty="0"/>
              <a:t>&lt;- "first"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</a:t>
            </a:r>
            <a:r>
              <a:rPr dirty="0" err="1"/>
              <a:t>ch</a:t>
            </a:r>
            <a:r>
              <a:rPr dirty="0"/>
              <a:t>&lt;- "second"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func</a:t>
            </a:r>
            <a:r>
              <a:rPr dirty="0"/>
              <a:t> </a:t>
            </a:r>
            <a:r>
              <a:rPr dirty="0" err="1"/>
              <a:t>recieve</a:t>
            </a:r>
            <a:r>
              <a:rPr dirty="0"/>
              <a:t>(</a:t>
            </a:r>
            <a:r>
              <a:rPr dirty="0" err="1"/>
              <a:t>ch</a:t>
            </a:r>
            <a:r>
              <a:rPr dirty="0"/>
              <a:t> &lt;-</a:t>
            </a:r>
            <a:r>
              <a:rPr b="1" dirty="0" err="1"/>
              <a:t>chan</a:t>
            </a:r>
            <a:r>
              <a:rPr dirty="0"/>
              <a:t> string)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fmt.Println(&lt;-</a:t>
            </a:r>
            <a:r>
              <a:rPr dirty="0" err="1"/>
              <a:t>ch</a:t>
            </a:r>
            <a:r>
              <a:rPr dirty="0"/>
              <a:t>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fmt.Println(&lt;-</a:t>
            </a:r>
            <a:r>
              <a:rPr dirty="0" err="1"/>
              <a:t>ch</a:t>
            </a:r>
            <a:r>
              <a:rPr dirty="0"/>
              <a:t>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fmt.Println(&lt;-</a:t>
            </a:r>
            <a:r>
              <a:rPr dirty="0" err="1"/>
              <a:t>ch</a:t>
            </a:r>
            <a:r>
              <a:rPr dirty="0"/>
              <a:t>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 flipH="1" flipV="1">
            <a:off x="2265678" y="3686175"/>
            <a:ext cx="2778368" cy="11106"/>
          </a:xfrm>
          <a:prstGeom prst="straightConnector1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8"/>
          <p:cNvSpPr txBox="1"/>
          <p:nvPr/>
        </p:nvSpPr>
        <p:spPr>
          <a:xfrm>
            <a:off x="5038725" y="3505200"/>
            <a:ext cx="3834359" cy="338138"/>
          </a:xfrm>
          <a:prstGeom prst="rect">
            <a:avLst/>
          </a:prstGeom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前の値が読み出されるまで処理が止まる</a:t>
            </a:r>
          </a:p>
        </p:txBody>
      </p:sp>
      <p:cxnSp>
        <p:nvCxnSpPr>
          <p:cNvPr id="8" name="直線矢印コネクタ 7"/>
          <p:cNvCxnSpPr/>
          <p:nvPr/>
        </p:nvCxnSpPr>
        <p:spPr>
          <a:xfrm flipH="1" flipV="1">
            <a:off x="2600325" y="4876800"/>
            <a:ext cx="2435931" cy="1851"/>
          </a:xfrm>
          <a:prstGeom prst="straightConnector1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10"/>
          <p:cNvSpPr txBox="1"/>
          <p:nvPr/>
        </p:nvSpPr>
        <p:spPr>
          <a:xfrm>
            <a:off x="5051605" y="4676735"/>
            <a:ext cx="3834359" cy="830995"/>
          </a:xfrm>
          <a:prstGeom prst="rect">
            <a:avLst/>
          </a:prstGeom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値の書き込みがないので処理が</a:t>
            </a:r>
            <a:r>
              <a:rPr kumimoji="0" lang="ja-JP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止まる</a:t>
            </a:r>
            <a:r>
              <a:rPr kumimoji="0" lang="en-US" altLang="ja-JP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ＭＳ Ｐゴシック"/>
                <a:ea typeface="ＭＳ Ｐゴシック"/>
                <a:cs typeface="ＭＳ Ｐゴシック"/>
                <a:sym typeface="ＭＳ Ｐゴシック"/>
              </a:rPr>
              <a:t/>
            </a:r>
            <a:br>
              <a:rPr kumimoji="0" lang="en-US" altLang="ja-JP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ＭＳ Ｐゴシック"/>
                <a:ea typeface="ＭＳ Ｐゴシック"/>
                <a:cs typeface="ＭＳ Ｐゴシック"/>
                <a:sym typeface="ＭＳ Ｐゴシック"/>
              </a:rPr>
            </a:br>
            <a:r>
              <a:rPr kumimoji="0" lang="ja-JP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（この場合、</a:t>
            </a:r>
            <a:r>
              <a:rPr kumimoji="0" lang="en-US" altLang="ja-JP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3</a:t>
            </a:r>
            <a:r>
              <a:rPr kumimoji="0" lang="ja-JP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回目の送信がどこからも</a:t>
            </a:r>
            <a:r>
              <a:rPr kumimoji="0" lang="en-US" altLang="ja-JP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ＭＳ Ｐゴシック"/>
                <a:ea typeface="ＭＳ Ｐゴシック"/>
                <a:cs typeface="ＭＳ Ｐゴシック"/>
                <a:sym typeface="ＭＳ Ｐゴシック"/>
              </a:rPr>
              <a:t/>
            </a:r>
            <a:br>
              <a:rPr kumimoji="0" lang="en-US" altLang="ja-JP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ＭＳ Ｐゴシック"/>
                <a:ea typeface="ＭＳ Ｐゴシック"/>
                <a:cs typeface="ＭＳ Ｐゴシック"/>
                <a:sym typeface="ＭＳ Ｐゴシック"/>
              </a:rPr>
            </a:br>
            <a:r>
              <a:rPr kumimoji="0" lang="ja-JP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行われないので、永久に受信を待つ）</a:t>
            </a:r>
            <a:endParaRPr kumimoji="0" lang="ja-JP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ＭＳ Ｐゴシック"/>
              <a:ea typeface="ＭＳ Ｐゴシック"/>
              <a:cs typeface="ＭＳ Ｐゴシック"/>
              <a:sym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89778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一般的な非同期</a:t>
            </a:r>
            <a:r>
              <a:rPr kumimoji="1" lang="en-US" altLang="ja-JP" dirty="0" smtClean="0"/>
              <a:t>API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24</a:t>
            </a:fld>
            <a:endParaRPr lang="en-GB" altLang="ja-JP" dirty="0"/>
          </a:p>
        </p:txBody>
      </p:sp>
      <p:sp>
        <p:nvSpPr>
          <p:cNvPr id="24" name="Shape 288"/>
          <p:cNvSpPr txBox="1">
            <a:spLocks/>
          </p:cNvSpPr>
          <p:nvPr/>
        </p:nvSpPr>
        <p:spPr bwMode="auto">
          <a:xfrm>
            <a:off x="323527" y="1412875"/>
            <a:ext cx="8820473" cy="1855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itchFamily="2" charset="2"/>
              <a:buChar char="l"/>
              <a:defRPr kumimoji="1" sz="2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l"/>
              <a:defRPr kumimoji="1"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pPr marL="342899" indent="-342899">
              <a:defRPr sz="2600"/>
            </a:pPr>
            <a:r>
              <a:rPr kumimoji="0" lang="ja-JP" altLang="en-US" sz="2800" kern="0" dirty="0" smtClean="0"/>
              <a:t>重い処理</a:t>
            </a:r>
            <a:r>
              <a:rPr kumimoji="0" lang="en-US" altLang="ja-JP" sz="2800" kern="0" dirty="0" smtClean="0"/>
              <a:t>(B)</a:t>
            </a:r>
            <a:r>
              <a:rPr kumimoji="0" lang="ja-JP" altLang="en-US" sz="2800" kern="0" dirty="0" smtClean="0"/>
              <a:t>を</a:t>
            </a:r>
            <a:r>
              <a:rPr kumimoji="0" lang="en-US" altLang="ja-JP" sz="2800" kern="0" dirty="0" smtClean="0"/>
              <a:t>BG</a:t>
            </a:r>
            <a:r>
              <a:rPr kumimoji="0" lang="ja-JP" altLang="en-US" sz="2800" kern="0" dirty="0" smtClean="0"/>
              <a:t>スレッドで実行</a:t>
            </a:r>
            <a:r>
              <a:rPr kumimoji="0" lang="ja-JP" altLang="en-US" sz="2800" kern="0" dirty="0" smtClean="0"/>
              <a:t>する</a:t>
            </a:r>
            <a:endParaRPr kumimoji="0" lang="en-US" altLang="ja-JP" sz="2800" kern="0" dirty="0" smtClean="0"/>
          </a:p>
          <a:p>
            <a:pPr marL="742949" lvl="1" indent="-342899">
              <a:defRPr sz="2600"/>
            </a:pPr>
            <a:r>
              <a:rPr lang="ja-JP" altLang="en-US" sz="2600" kern="0" dirty="0" smtClean="0"/>
              <a:t>処理後</a:t>
            </a:r>
            <a:r>
              <a:rPr lang="ja-JP" altLang="en-US" sz="2600" kern="0" dirty="0" smtClean="0"/>
              <a:t>に後続処理</a:t>
            </a:r>
            <a:r>
              <a:rPr lang="en-US" altLang="ja-JP" sz="2600" kern="0" dirty="0" smtClean="0"/>
              <a:t>(C)</a:t>
            </a:r>
            <a:r>
              <a:rPr lang="ja-JP" altLang="en-US" sz="2600" kern="0" dirty="0" smtClean="0"/>
              <a:t>の実行する</a:t>
            </a:r>
          </a:p>
          <a:p>
            <a:pPr marL="342899" indent="-342899">
              <a:defRPr sz="2600"/>
            </a:pPr>
            <a:r>
              <a:rPr kumimoji="0" lang="ja-JP" altLang="en-US" sz="2800" kern="0" dirty="0" smtClean="0"/>
              <a:t>スレッド間でアクセスする変数は排他制御する</a:t>
            </a:r>
            <a:endParaRPr kumimoji="0" lang="ja-JP" altLang="en-US" sz="2800" kern="0" dirty="0"/>
          </a:p>
        </p:txBody>
      </p:sp>
      <p:sp>
        <p:nvSpPr>
          <p:cNvPr id="25" name="Shape 290"/>
          <p:cNvSpPr/>
          <p:nvPr/>
        </p:nvSpPr>
        <p:spPr>
          <a:xfrm flipH="1">
            <a:off x="1325627" y="4052569"/>
            <a:ext cx="1" cy="247828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6" name="Shape 291"/>
          <p:cNvSpPr/>
          <p:nvPr/>
        </p:nvSpPr>
        <p:spPr>
          <a:xfrm>
            <a:off x="1189144" y="4228782"/>
            <a:ext cx="272967" cy="431801"/>
          </a:xfrm>
          <a:prstGeom prst="rect">
            <a:avLst/>
          </a:prstGeom>
          <a:solidFill>
            <a:schemeClr val="accent2"/>
          </a:solidFill>
          <a:ln w="25400">
            <a:solidFill>
              <a:srgbClr val="25257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27" name="Shape 292"/>
          <p:cNvSpPr/>
          <p:nvPr/>
        </p:nvSpPr>
        <p:spPr>
          <a:xfrm flipH="1">
            <a:off x="3044782" y="4248179"/>
            <a:ext cx="1" cy="225127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" name="Shape 293"/>
          <p:cNvSpPr/>
          <p:nvPr/>
        </p:nvSpPr>
        <p:spPr>
          <a:xfrm>
            <a:off x="2908300" y="4646145"/>
            <a:ext cx="272966" cy="1138735"/>
          </a:xfrm>
          <a:prstGeom prst="rect">
            <a:avLst/>
          </a:prstGeom>
          <a:solidFill>
            <a:schemeClr val="accent2"/>
          </a:solidFill>
          <a:ln w="25400">
            <a:solidFill>
              <a:srgbClr val="25257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29" name="Shape 294"/>
          <p:cNvSpPr/>
          <p:nvPr/>
        </p:nvSpPr>
        <p:spPr>
          <a:xfrm>
            <a:off x="566421" y="3762375"/>
            <a:ext cx="1518413" cy="29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メインスレッド</a:t>
            </a:r>
          </a:p>
        </p:txBody>
      </p:sp>
      <p:sp>
        <p:nvSpPr>
          <p:cNvPr id="30" name="Shape 295"/>
          <p:cNvSpPr/>
          <p:nvPr/>
        </p:nvSpPr>
        <p:spPr>
          <a:xfrm>
            <a:off x="2151685" y="3609975"/>
            <a:ext cx="1786196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バックグラウンド</a:t>
            </a:r>
          </a:p>
          <a:p>
            <a:pPr algn="ctr"/>
            <a:r>
              <a:t>スレッド</a:t>
            </a:r>
          </a:p>
        </p:txBody>
      </p:sp>
      <p:sp>
        <p:nvSpPr>
          <p:cNvPr id="31" name="Shape 296"/>
          <p:cNvSpPr/>
          <p:nvPr/>
        </p:nvSpPr>
        <p:spPr>
          <a:xfrm>
            <a:off x="1486701" y="4654281"/>
            <a:ext cx="1397009" cy="1"/>
          </a:xfrm>
          <a:prstGeom prst="line">
            <a:avLst/>
          </a:prstGeom>
          <a:ln w="12700">
            <a:solidFill>
              <a:srgbClr val="0000FF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2" name="Shape 297"/>
          <p:cNvSpPr/>
          <p:nvPr/>
        </p:nvSpPr>
        <p:spPr>
          <a:xfrm flipH="1">
            <a:off x="1486701" y="5787121"/>
            <a:ext cx="1397009" cy="1"/>
          </a:xfrm>
          <a:prstGeom prst="line">
            <a:avLst/>
          </a:prstGeom>
          <a:ln w="12700">
            <a:solidFill>
              <a:srgbClr val="0000FF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3" name="Shape 298"/>
          <p:cNvSpPr/>
          <p:nvPr/>
        </p:nvSpPr>
        <p:spPr>
          <a:xfrm>
            <a:off x="1189144" y="5797232"/>
            <a:ext cx="272967" cy="431801"/>
          </a:xfrm>
          <a:prstGeom prst="rect">
            <a:avLst/>
          </a:prstGeom>
          <a:solidFill>
            <a:schemeClr val="accent2"/>
          </a:solidFill>
          <a:ln w="25400">
            <a:solidFill>
              <a:srgbClr val="25257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34" name="Shape 299"/>
          <p:cNvSpPr/>
          <p:nvPr/>
        </p:nvSpPr>
        <p:spPr>
          <a:xfrm flipH="1">
            <a:off x="5406982" y="4248179"/>
            <a:ext cx="1" cy="225127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5" name="Shape 300"/>
          <p:cNvSpPr/>
          <p:nvPr/>
        </p:nvSpPr>
        <p:spPr>
          <a:xfrm>
            <a:off x="5270500" y="4646145"/>
            <a:ext cx="272966" cy="1138735"/>
          </a:xfrm>
          <a:prstGeom prst="rect">
            <a:avLst/>
          </a:prstGeom>
          <a:solidFill>
            <a:schemeClr val="accent2"/>
          </a:solidFill>
          <a:ln w="25400">
            <a:solidFill>
              <a:srgbClr val="25257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36" name="Shape 301"/>
          <p:cNvSpPr/>
          <p:nvPr/>
        </p:nvSpPr>
        <p:spPr>
          <a:xfrm>
            <a:off x="7540582" y="4248179"/>
            <a:ext cx="1" cy="225127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7" name="Shape 302"/>
          <p:cNvSpPr/>
          <p:nvPr/>
        </p:nvSpPr>
        <p:spPr>
          <a:xfrm>
            <a:off x="7404100" y="4646145"/>
            <a:ext cx="272966" cy="1138735"/>
          </a:xfrm>
          <a:prstGeom prst="rect">
            <a:avLst/>
          </a:prstGeom>
          <a:solidFill>
            <a:schemeClr val="accent2"/>
          </a:solidFill>
          <a:ln w="25400">
            <a:solidFill>
              <a:srgbClr val="25257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38" name="Shape 303"/>
          <p:cNvSpPr/>
          <p:nvPr/>
        </p:nvSpPr>
        <p:spPr>
          <a:xfrm>
            <a:off x="6155365" y="3771121"/>
            <a:ext cx="636836" cy="615951"/>
          </a:xfrm>
          <a:prstGeom prst="roundRect">
            <a:avLst>
              <a:gd name="adj" fmla="val 15509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8080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24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x</a:t>
            </a:r>
          </a:p>
        </p:txBody>
      </p:sp>
      <p:sp>
        <p:nvSpPr>
          <p:cNvPr id="39" name="Shape 304"/>
          <p:cNvSpPr/>
          <p:nvPr/>
        </p:nvSpPr>
        <p:spPr>
          <a:xfrm flipV="1">
            <a:off x="5547279" y="4412083"/>
            <a:ext cx="636861" cy="636861"/>
          </a:xfrm>
          <a:prstGeom prst="line">
            <a:avLst/>
          </a:prstGeom>
          <a:ln w="25400">
            <a:solidFill>
              <a:srgbClr val="C0C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0" name="Shape 305"/>
          <p:cNvSpPr/>
          <p:nvPr/>
        </p:nvSpPr>
        <p:spPr>
          <a:xfrm flipH="1" flipV="1">
            <a:off x="6749669" y="4412083"/>
            <a:ext cx="657746" cy="657747"/>
          </a:xfrm>
          <a:prstGeom prst="line">
            <a:avLst/>
          </a:prstGeom>
          <a:ln w="25400">
            <a:solidFill>
              <a:srgbClr val="C0C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41" name="lock.jpg"/>
          <p:cNvPicPr>
            <a:picLocks noChangeAspect="1"/>
          </p:cNvPicPr>
          <p:nvPr/>
        </p:nvPicPr>
        <p:blipFill>
          <a:blip r:embed="rId2">
            <a:extLst/>
          </a:blip>
          <a:srcRect l="13887" t="529" r="13877" b="78"/>
          <a:stretch>
            <a:fillRect/>
          </a:stretch>
        </p:blipFill>
        <p:spPr>
          <a:xfrm>
            <a:off x="6953782" y="4455778"/>
            <a:ext cx="330258" cy="454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10770" y="0"/>
                </a:moveTo>
                <a:cubicBezTo>
                  <a:pt x="10512" y="18"/>
                  <a:pt x="10265" y="32"/>
                  <a:pt x="10043" y="57"/>
                </a:cubicBezTo>
                <a:cubicBezTo>
                  <a:pt x="9993" y="62"/>
                  <a:pt x="9962" y="70"/>
                  <a:pt x="9913" y="75"/>
                </a:cubicBezTo>
                <a:cubicBezTo>
                  <a:pt x="9731" y="97"/>
                  <a:pt x="9556" y="124"/>
                  <a:pt x="9394" y="151"/>
                </a:cubicBezTo>
                <a:cubicBezTo>
                  <a:pt x="9360" y="157"/>
                  <a:pt x="9325" y="164"/>
                  <a:pt x="9291" y="170"/>
                </a:cubicBezTo>
                <a:cubicBezTo>
                  <a:pt x="9108" y="202"/>
                  <a:pt x="8932" y="243"/>
                  <a:pt x="8772" y="283"/>
                </a:cubicBezTo>
                <a:cubicBezTo>
                  <a:pt x="8763" y="285"/>
                  <a:pt x="8754" y="281"/>
                  <a:pt x="8746" y="283"/>
                </a:cubicBezTo>
                <a:cubicBezTo>
                  <a:pt x="8570" y="328"/>
                  <a:pt x="8410" y="379"/>
                  <a:pt x="8253" y="434"/>
                </a:cubicBezTo>
                <a:cubicBezTo>
                  <a:pt x="8248" y="435"/>
                  <a:pt x="8230" y="433"/>
                  <a:pt x="8227" y="434"/>
                </a:cubicBezTo>
                <a:cubicBezTo>
                  <a:pt x="8081" y="485"/>
                  <a:pt x="7947" y="543"/>
                  <a:pt x="7811" y="604"/>
                </a:cubicBezTo>
                <a:cubicBezTo>
                  <a:pt x="7780" y="618"/>
                  <a:pt x="7738" y="646"/>
                  <a:pt x="7708" y="660"/>
                </a:cubicBezTo>
                <a:cubicBezTo>
                  <a:pt x="7593" y="714"/>
                  <a:pt x="7483" y="768"/>
                  <a:pt x="7370" y="830"/>
                </a:cubicBezTo>
                <a:cubicBezTo>
                  <a:pt x="7344" y="844"/>
                  <a:pt x="7318" y="853"/>
                  <a:pt x="7292" y="868"/>
                </a:cubicBezTo>
                <a:cubicBezTo>
                  <a:pt x="7213" y="913"/>
                  <a:pt x="7139" y="970"/>
                  <a:pt x="7059" y="1019"/>
                </a:cubicBezTo>
                <a:cubicBezTo>
                  <a:pt x="6856" y="1142"/>
                  <a:pt x="6661" y="1263"/>
                  <a:pt x="6436" y="1415"/>
                </a:cubicBezTo>
                <a:cubicBezTo>
                  <a:pt x="5263" y="2205"/>
                  <a:pt x="4668" y="2806"/>
                  <a:pt x="4386" y="3735"/>
                </a:cubicBezTo>
                <a:cubicBezTo>
                  <a:pt x="4273" y="4107"/>
                  <a:pt x="4207" y="4528"/>
                  <a:pt x="4178" y="5037"/>
                </a:cubicBezTo>
                <a:cubicBezTo>
                  <a:pt x="4164" y="5292"/>
                  <a:pt x="4152" y="5584"/>
                  <a:pt x="4152" y="5886"/>
                </a:cubicBezTo>
                <a:cubicBezTo>
                  <a:pt x="4152" y="6499"/>
                  <a:pt x="4133" y="6997"/>
                  <a:pt x="4074" y="7414"/>
                </a:cubicBezTo>
                <a:cubicBezTo>
                  <a:pt x="4045" y="7622"/>
                  <a:pt x="3995" y="7808"/>
                  <a:pt x="3945" y="7980"/>
                </a:cubicBezTo>
                <a:cubicBezTo>
                  <a:pt x="3844" y="8322"/>
                  <a:pt x="3713" y="8588"/>
                  <a:pt x="3503" y="8829"/>
                </a:cubicBezTo>
                <a:cubicBezTo>
                  <a:pt x="3190" y="9190"/>
                  <a:pt x="2729" y="9480"/>
                  <a:pt x="2076" y="9791"/>
                </a:cubicBezTo>
                <a:cubicBezTo>
                  <a:pt x="1721" y="9960"/>
                  <a:pt x="1413" y="10117"/>
                  <a:pt x="1168" y="10281"/>
                </a:cubicBezTo>
                <a:cubicBezTo>
                  <a:pt x="1005" y="10391"/>
                  <a:pt x="874" y="10495"/>
                  <a:pt x="753" y="10621"/>
                </a:cubicBezTo>
                <a:cubicBezTo>
                  <a:pt x="509" y="10873"/>
                  <a:pt x="347" y="11190"/>
                  <a:pt x="234" y="11602"/>
                </a:cubicBezTo>
                <a:cubicBezTo>
                  <a:pt x="149" y="11911"/>
                  <a:pt x="87" y="12275"/>
                  <a:pt x="52" y="12734"/>
                </a:cubicBezTo>
                <a:cubicBezTo>
                  <a:pt x="5" y="13345"/>
                  <a:pt x="0" y="14108"/>
                  <a:pt x="0" y="15092"/>
                </a:cubicBezTo>
                <a:cubicBezTo>
                  <a:pt x="0" y="15488"/>
                  <a:pt x="14" y="15861"/>
                  <a:pt x="26" y="16205"/>
                </a:cubicBezTo>
                <a:cubicBezTo>
                  <a:pt x="38" y="16550"/>
                  <a:pt x="53" y="16871"/>
                  <a:pt x="78" y="17167"/>
                </a:cubicBezTo>
                <a:cubicBezTo>
                  <a:pt x="128" y="17761"/>
                  <a:pt x="203" y="18266"/>
                  <a:pt x="311" y="18695"/>
                </a:cubicBezTo>
                <a:cubicBezTo>
                  <a:pt x="324" y="18744"/>
                  <a:pt x="350" y="18779"/>
                  <a:pt x="363" y="18827"/>
                </a:cubicBezTo>
                <a:cubicBezTo>
                  <a:pt x="408" y="18986"/>
                  <a:pt x="439" y="19141"/>
                  <a:pt x="493" y="19280"/>
                </a:cubicBezTo>
                <a:cubicBezTo>
                  <a:pt x="705" y="19818"/>
                  <a:pt x="997" y="20202"/>
                  <a:pt x="1375" y="20506"/>
                </a:cubicBezTo>
                <a:cubicBezTo>
                  <a:pt x="1444" y="20561"/>
                  <a:pt x="1510" y="20626"/>
                  <a:pt x="1583" y="20676"/>
                </a:cubicBezTo>
                <a:cubicBezTo>
                  <a:pt x="1620" y="20701"/>
                  <a:pt x="1674" y="20708"/>
                  <a:pt x="1713" y="20732"/>
                </a:cubicBezTo>
                <a:cubicBezTo>
                  <a:pt x="1748" y="20754"/>
                  <a:pt x="1779" y="20787"/>
                  <a:pt x="1817" y="20808"/>
                </a:cubicBezTo>
                <a:cubicBezTo>
                  <a:pt x="1869" y="20837"/>
                  <a:pt x="1916" y="20856"/>
                  <a:pt x="1972" y="20883"/>
                </a:cubicBezTo>
                <a:cubicBezTo>
                  <a:pt x="1998" y="20896"/>
                  <a:pt x="2023" y="20927"/>
                  <a:pt x="2050" y="20940"/>
                </a:cubicBezTo>
                <a:cubicBezTo>
                  <a:pt x="2117" y="20970"/>
                  <a:pt x="2184" y="20988"/>
                  <a:pt x="2258" y="21015"/>
                </a:cubicBezTo>
                <a:cubicBezTo>
                  <a:pt x="2277" y="21023"/>
                  <a:pt x="2316" y="21027"/>
                  <a:pt x="2336" y="21034"/>
                </a:cubicBezTo>
                <a:cubicBezTo>
                  <a:pt x="2417" y="21063"/>
                  <a:pt x="2478" y="21102"/>
                  <a:pt x="2569" y="21128"/>
                </a:cubicBezTo>
                <a:cubicBezTo>
                  <a:pt x="2582" y="21132"/>
                  <a:pt x="2608" y="21125"/>
                  <a:pt x="2621" y="21128"/>
                </a:cubicBezTo>
                <a:cubicBezTo>
                  <a:pt x="3134" y="21271"/>
                  <a:pt x="3828" y="21377"/>
                  <a:pt x="4801" y="21449"/>
                </a:cubicBezTo>
                <a:cubicBezTo>
                  <a:pt x="4980" y="21462"/>
                  <a:pt x="5198" y="21475"/>
                  <a:pt x="5398" y="21487"/>
                </a:cubicBezTo>
                <a:cubicBezTo>
                  <a:pt x="5696" y="21504"/>
                  <a:pt x="5984" y="21512"/>
                  <a:pt x="6332" y="21525"/>
                </a:cubicBezTo>
                <a:cubicBezTo>
                  <a:pt x="6472" y="21530"/>
                  <a:pt x="6650" y="21539"/>
                  <a:pt x="6799" y="21543"/>
                </a:cubicBezTo>
                <a:cubicBezTo>
                  <a:pt x="7816" y="21575"/>
                  <a:pt x="8995" y="21590"/>
                  <a:pt x="10484" y="21600"/>
                </a:cubicBezTo>
                <a:lnTo>
                  <a:pt x="11886" y="21600"/>
                </a:lnTo>
                <a:cubicBezTo>
                  <a:pt x="12520" y="21593"/>
                  <a:pt x="13097" y="21576"/>
                  <a:pt x="13650" y="21562"/>
                </a:cubicBezTo>
                <a:cubicBezTo>
                  <a:pt x="13841" y="21557"/>
                  <a:pt x="14014" y="21549"/>
                  <a:pt x="14195" y="21543"/>
                </a:cubicBezTo>
                <a:cubicBezTo>
                  <a:pt x="14562" y="21532"/>
                  <a:pt x="14928" y="21522"/>
                  <a:pt x="15259" y="21506"/>
                </a:cubicBezTo>
                <a:cubicBezTo>
                  <a:pt x="15421" y="21498"/>
                  <a:pt x="15573" y="21496"/>
                  <a:pt x="15727" y="21487"/>
                </a:cubicBezTo>
                <a:cubicBezTo>
                  <a:pt x="16033" y="21468"/>
                  <a:pt x="16333" y="21436"/>
                  <a:pt x="16609" y="21411"/>
                </a:cubicBezTo>
                <a:cubicBezTo>
                  <a:pt x="16870" y="21388"/>
                  <a:pt x="17127" y="21365"/>
                  <a:pt x="17361" y="21336"/>
                </a:cubicBezTo>
                <a:cubicBezTo>
                  <a:pt x="17406" y="21330"/>
                  <a:pt x="17448" y="21323"/>
                  <a:pt x="17491" y="21317"/>
                </a:cubicBezTo>
                <a:cubicBezTo>
                  <a:pt x="17779" y="21279"/>
                  <a:pt x="18047" y="21252"/>
                  <a:pt x="18296" y="21204"/>
                </a:cubicBezTo>
                <a:cubicBezTo>
                  <a:pt x="18340" y="21195"/>
                  <a:pt x="18382" y="21175"/>
                  <a:pt x="18425" y="21166"/>
                </a:cubicBezTo>
                <a:cubicBezTo>
                  <a:pt x="18501" y="21151"/>
                  <a:pt x="18561" y="21145"/>
                  <a:pt x="18633" y="21128"/>
                </a:cubicBezTo>
                <a:cubicBezTo>
                  <a:pt x="18701" y="21113"/>
                  <a:pt x="18776" y="21089"/>
                  <a:pt x="18841" y="21072"/>
                </a:cubicBezTo>
                <a:cubicBezTo>
                  <a:pt x="18914" y="21053"/>
                  <a:pt x="18978" y="21036"/>
                  <a:pt x="19048" y="21015"/>
                </a:cubicBezTo>
                <a:cubicBezTo>
                  <a:pt x="19117" y="20995"/>
                  <a:pt x="19191" y="20980"/>
                  <a:pt x="19256" y="20959"/>
                </a:cubicBezTo>
                <a:cubicBezTo>
                  <a:pt x="19307" y="20942"/>
                  <a:pt x="19363" y="20920"/>
                  <a:pt x="19412" y="20902"/>
                </a:cubicBezTo>
                <a:cubicBezTo>
                  <a:pt x="19489" y="20874"/>
                  <a:pt x="19547" y="20838"/>
                  <a:pt x="19619" y="20808"/>
                </a:cubicBezTo>
                <a:cubicBezTo>
                  <a:pt x="19660" y="20790"/>
                  <a:pt x="19710" y="20788"/>
                  <a:pt x="19749" y="20770"/>
                </a:cubicBezTo>
                <a:cubicBezTo>
                  <a:pt x="19818" y="20738"/>
                  <a:pt x="19892" y="20691"/>
                  <a:pt x="19957" y="20657"/>
                </a:cubicBezTo>
                <a:cubicBezTo>
                  <a:pt x="19991" y="20638"/>
                  <a:pt x="20027" y="20619"/>
                  <a:pt x="20060" y="20600"/>
                </a:cubicBezTo>
                <a:cubicBezTo>
                  <a:pt x="20128" y="20561"/>
                  <a:pt x="20181" y="20529"/>
                  <a:pt x="20242" y="20487"/>
                </a:cubicBezTo>
                <a:cubicBezTo>
                  <a:pt x="20266" y="20471"/>
                  <a:pt x="20297" y="20447"/>
                  <a:pt x="20320" y="20430"/>
                </a:cubicBezTo>
                <a:cubicBezTo>
                  <a:pt x="20345" y="20412"/>
                  <a:pt x="20373" y="20393"/>
                  <a:pt x="20398" y="20374"/>
                </a:cubicBezTo>
                <a:cubicBezTo>
                  <a:pt x="20453" y="20331"/>
                  <a:pt x="20503" y="20288"/>
                  <a:pt x="20553" y="20242"/>
                </a:cubicBezTo>
                <a:cubicBezTo>
                  <a:pt x="20581" y="20216"/>
                  <a:pt x="20605" y="20193"/>
                  <a:pt x="20631" y="20166"/>
                </a:cubicBezTo>
                <a:cubicBezTo>
                  <a:pt x="20674" y="20123"/>
                  <a:pt x="20722" y="20080"/>
                  <a:pt x="20761" y="20034"/>
                </a:cubicBezTo>
                <a:cubicBezTo>
                  <a:pt x="20785" y="20007"/>
                  <a:pt x="20791" y="19987"/>
                  <a:pt x="20813" y="19959"/>
                </a:cubicBezTo>
                <a:cubicBezTo>
                  <a:pt x="20852" y="19909"/>
                  <a:pt x="20908" y="19842"/>
                  <a:pt x="20943" y="19789"/>
                </a:cubicBezTo>
                <a:cubicBezTo>
                  <a:pt x="20963" y="19758"/>
                  <a:pt x="20976" y="19726"/>
                  <a:pt x="20995" y="19695"/>
                </a:cubicBezTo>
                <a:cubicBezTo>
                  <a:pt x="21025" y="19645"/>
                  <a:pt x="21045" y="19596"/>
                  <a:pt x="21072" y="19544"/>
                </a:cubicBezTo>
                <a:cubicBezTo>
                  <a:pt x="21090" y="19509"/>
                  <a:pt x="21108" y="19485"/>
                  <a:pt x="21124" y="19449"/>
                </a:cubicBezTo>
                <a:cubicBezTo>
                  <a:pt x="21155" y="19384"/>
                  <a:pt x="21176" y="19311"/>
                  <a:pt x="21202" y="19242"/>
                </a:cubicBezTo>
                <a:cubicBezTo>
                  <a:pt x="21212" y="19217"/>
                  <a:pt x="21245" y="19192"/>
                  <a:pt x="21254" y="19166"/>
                </a:cubicBezTo>
                <a:cubicBezTo>
                  <a:pt x="21268" y="19128"/>
                  <a:pt x="21267" y="19093"/>
                  <a:pt x="21280" y="19053"/>
                </a:cubicBezTo>
                <a:cubicBezTo>
                  <a:pt x="21333" y="18886"/>
                  <a:pt x="21373" y="18714"/>
                  <a:pt x="21410" y="18525"/>
                </a:cubicBezTo>
                <a:cubicBezTo>
                  <a:pt x="21441" y="18363"/>
                  <a:pt x="21467" y="18176"/>
                  <a:pt x="21488" y="17997"/>
                </a:cubicBezTo>
                <a:cubicBezTo>
                  <a:pt x="21508" y="17824"/>
                  <a:pt x="21527" y="17639"/>
                  <a:pt x="21540" y="17450"/>
                </a:cubicBezTo>
                <a:cubicBezTo>
                  <a:pt x="21546" y="17361"/>
                  <a:pt x="21561" y="17279"/>
                  <a:pt x="21566" y="17186"/>
                </a:cubicBezTo>
                <a:cubicBezTo>
                  <a:pt x="21571" y="17068"/>
                  <a:pt x="21562" y="16932"/>
                  <a:pt x="21566" y="16808"/>
                </a:cubicBezTo>
                <a:cubicBezTo>
                  <a:pt x="21581" y="16315"/>
                  <a:pt x="21591" y="15806"/>
                  <a:pt x="21591" y="15205"/>
                </a:cubicBezTo>
                <a:cubicBezTo>
                  <a:pt x="21591" y="14698"/>
                  <a:pt x="21600" y="14249"/>
                  <a:pt x="21591" y="13847"/>
                </a:cubicBezTo>
                <a:cubicBezTo>
                  <a:pt x="21583" y="13445"/>
                  <a:pt x="21563" y="13084"/>
                  <a:pt x="21540" y="12771"/>
                </a:cubicBezTo>
                <a:cubicBezTo>
                  <a:pt x="21448" y="11520"/>
                  <a:pt x="21198" y="10917"/>
                  <a:pt x="20631" y="10451"/>
                </a:cubicBezTo>
                <a:cubicBezTo>
                  <a:pt x="20490" y="10334"/>
                  <a:pt x="20350" y="10218"/>
                  <a:pt x="20164" y="10111"/>
                </a:cubicBezTo>
                <a:cubicBezTo>
                  <a:pt x="19976" y="10004"/>
                  <a:pt x="19753" y="9904"/>
                  <a:pt x="19515" y="9791"/>
                </a:cubicBezTo>
                <a:cubicBezTo>
                  <a:pt x="18862" y="9480"/>
                  <a:pt x="18402" y="9190"/>
                  <a:pt x="18088" y="8829"/>
                </a:cubicBezTo>
                <a:cubicBezTo>
                  <a:pt x="17879" y="8588"/>
                  <a:pt x="17747" y="8322"/>
                  <a:pt x="17647" y="7980"/>
                </a:cubicBezTo>
                <a:cubicBezTo>
                  <a:pt x="17597" y="7808"/>
                  <a:pt x="17546" y="7622"/>
                  <a:pt x="17517" y="7414"/>
                </a:cubicBezTo>
                <a:cubicBezTo>
                  <a:pt x="17459" y="6997"/>
                  <a:pt x="17439" y="6499"/>
                  <a:pt x="17439" y="5886"/>
                </a:cubicBezTo>
                <a:cubicBezTo>
                  <a:pt x="17439" y="5584"/>
                  <a:pt x="17428" y="5292"/>
                  <a:pt x="17413" y="5037"/>
                </a:cubicBezTo>
                <a:cubicBezTo>
                  <a:pt x="17384" y="4528"/>
                  <a:pt x="17318" y="4107"/>
                  <a:pt x="17206" y="3735"/>
                </a:cubicBezTo>
                <a:cubicBezTo>
                  <a:pt x="16924" y="2806"/>
                  <a:pt x="16328" y="2205"/>
                  <a:pt x="15156" y="1415"/>
                </a:cubicBezTo>
                <a:cubicBezTo>
                  <a:pt x="14757" y="1146"/>
                  <a:pt x="14421" y="919"/>
                  <a:pt x="14066" y="736"/>
                </a:cubicBezTo>
                <a:cubicBezTo>
                  <a:pt x="13353" y="369"/>
                  <a:pt x="12619" y="159"/>
                  <a:pt x="11393" y="38"/>
                </a:cubicBezTo>
                <a:cubicBezTo>
                  <a:pt x="11204" y="19"/>
                  <a:pt x="10981" y="15"/>
                  <a:pt x="1077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42" name="lock.jpg"/>
          <p:cNvPicPr>
            <a:picLocks noChangeAspect="1"/>
          </p:cNvPicPr>
          <p:nvPr/>
        </p:nvPicPr>
        <p:blipFill>
          <a:blip r:embed="rId2">
            <a:extLst/>
          </a:blip>
          <a:srcRect l="13887" t="529" r="13877" b="78"/>
          <a:stretch>
            <a:fillRect/>
          </a:stretch>
        </p:blipFill>
        <p:spPr>
          <a:xfrm>
            <a:off x="5683390" y="4427070"/>
            <a:ext cx="330259" cy="454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10770" y="0"/>
                </a:moveTo>
                <a:cubicBezTo>
                  <a:pt x="10512" y="18"/>
                  <a:pt x="10265" y="32"/>
                  <a:pt x="10043" y="57"/>
                </a:cubicBezTo>
                <a:cubicBezTo>
                  <a:pt x="9993" y="62"/>
                  <a:pt x="9962" y="70"/>
                  <a:pt x="9913" y="75"/>
                </a:cubicBezTo>
                <a:cubicBezTo>
                  <a:pt x="9731" y="97"/>
                  <a:pt x="9556" y="124"/>
                  <a:pt x="9394" y="151"/>
                </a:cubicBezTo>
                <a:cubicBezTo>
                  <a:pt x="9360" y="157"/>
                  <a:pt x="9325" y="164"/>
                  <a:pt x="9291" y="170"/>
                </a:cubicBezTo>
                <a:cubicBezTo>
                  <a:pt x="9108" y="202"/>
                  <a:pt x="8932" y="243"/>
                  <a:pt x="8772" y="283"/>
                </a:cubicBezTo>
                <a:cubicBezTo>
                  <a:pt x="8763" y="285"/>
                  <a:pt x="8754" y="281"/>
                  <a:pt x="8746" y="283"/>
                </a:cubicBezTo>
                <a:cubicBezTo>
                  <a:pt x="8570" y="328"/>
                  <a:pt x="8410" y="379"/>
                  <a:pt x="8253" y="434"/>
                </a:cubicBezTo>
                <a:cubicBezTo>
                  <a:pt x="8248" y="435"/>
                  <a:pt x="8230" y="433"/>
                  <a:pt x="8227" y="434"/>
                </a:cubicBezTo>
                <a:cubicBezTo>
                  <a:pt x="8081" y="485"/>
                  <a:pt x="7947" y="543"/>
                  <a:pt x="7811" y="604"/>
                </a:cubicBezTo>
                <a:cubicBezTo>
                  <a:pt x="7780" y="618"/>
                  <a:pt x="7738" y="646"/>
                  <a:pt x="7708" y="660"/>
                </a:cubicBezTo>
                <a:cubicBezTo>
                  <a:pt x="7593" y="714"/>
                  <a:pt x="7483" y="768"/>
                  <a:pt x="7370" y="830"/>
                </a:cubicBezTo>
                <a:cubicBezTo>
                  <a:pt x="7344" y="844"/>
                  <a:pt x="7318" y="853"/>
                  <a:pt x="7292" y="868"/>
                </a:cubicBezTo>
                <a:cubicBezTo>
                  <a:pt x="7213" y="913"/>
                  <a:pt x="7139" y="970"/>
                  <a:pt x="7059" y="1019"/>
                </a:cubicBezTo>
                <a:cubicBezTo>
                  <a:pt x="6856" y="1142"/>
                  <a:pt x="6661" y="1263"/>
                  <a:pt x="6436" y="1415"/>
                </a:cubicBezTo>
                <a:cubicBezTo>
                  <a:pt x="5263" y="2205"/>
                  <a:pt x="4668" y="2806"/>
                  <a:pt x="4386" y="3735"/>
                </a:cubicBezTo>
                <a:cubicBezTo>
                  <a:pt x="4273" y="4107"/>
                  <a:pt x="4207" y="4528"/>
                  <a:pt x="4178" y="5037"/>
                </a:cubicBezTo>
                <a:cubicBezTo>
                  <a:pt x="4164" y="5292"/>
                  <a:pt x="4152" y="5584"/>
                  <a:pt x="4152" y="5886"/>
                </a:cubicBezTo>
                <a:cubicBezTo>
                  <a:pt x="4152" y="6499"/>
                  <a:pt x="4133" y="6997"/>
                  <a:pt x="4074" y="7414"/>
                </a:cubicBezTo>
                <a:cubicBezTo>
                  <a:pt x="4045" y="7622"/>
                  <a:pt x="3995" y="7808"/>
                  <a:pt x="3945" y="7980"/>
                </a:cubicBezTo>
                <a:cubicBezTo>
                  <a:pt x="3844" y="8322"/>
                  <a:pt x="3713" y="8588"/>
                  <a:pt x="3503" y="8829"/>
                </a:cubicBezTo>
                <a:cubicBezTo>
                  <a:pt x="3190" y="9190"/>
                  <a:pt x="2729" y="9480"/>
                  <a:pt x="2076" y="9791"/>
                </a:cubicBezTo>
                <a:cubicBezTo>
                  <a:pt x="1721" y="9960"/>
                  <a:pt x="1413" y="10117"/>
                  <a:pt x="1168" y="10281"/>
                </a:cubicBezTo>
                <a:cubicBezTo>
                  <a:pt x="1005" y="10391"/>
                  <a:pt x="874" y="10495"/>
                  <a:pt x="753" y="10621"/>
                </a:cubicBezTo>
                <a:cubicBezTo>
                  <a:pt x="509" y="10873"/>
                  <a:pt x="347" y="11190"/>
                  <a:pt x="234" y="11602"/>
                </a:cubicBezTo>
                <a:cubicBezTo>
                  <a:pt x="149" y="11911"/>
                  <a:pt x="87" y="12275"/>
                  <a:pt x="52" y="12734"/>
                </a:cubicBezTo>
                <a:cubicBezTo>
                  <a:pt x="5" y="13345"/>
                  <a:pt x="0" y="14108"/>
                  <a:pt x="0" y="15092"/>
                </a:cubicBezTo>
                <a:cubicBezTo>
                  <a:pt x="0" y="15488"/>
                  <a:pt x="14" y="15861"/>
                  <a:pt x="26" y="16205"/>
                </a:cubicBezTo>
                <a:cubicBezTo>
                  <a:pt x="38" y="16550"/>
                  <a:pt x="53" y="16871"/>
                  <a:pt x="78" y="17167"/>
                </a:cubicBezTo>
                <a:cubicBezTo>
                  <a:pt x="128" y="17761"/>
                  <a:pt x="203" y="18266"/>
                  <a:pt x="311" y="18695"/>
                </a:cubicBezTo>
                <a:cubicBezTo>
                  <a:pt x="324" y="18744"/>
                  <a:pt x="350" y="18779"/>
                  <a:pt x="363" y="18827"/>
                </a:cubicBezTo>
                <a:cubicBezTo>
                  <a:pt x="408" y="18986"/>
                  <a:pt x="439" y="19141"/>
                  <a:pt x="493" y="19280"/>
                </a:cubicBezTo>
                <a:cubicBezTo>
                  <a:pt x="705" y="19818"/>
                  <a:pt x="997" y="20202"/>
                  <a:pt x="1375" y="20506"/>
                </a:cubicBezTo>
                <a:cubicBezTo>
                  <a:pt x="1444" y="20561"/>
                  <a:pt x="1510" y="20626"/>
                  <a:pt x="1583" y="20676"/>
                </a:cubicBezTo>
                <a:cubicBezTo>
                  <a:pt x="1620" y="20701"/>
                  <a:pt x="1674" y="20708"/>
                  <a:pt x="1713" y="20732"/>
                </a:cubicBezTo>
                <a:cubicBezTo>
                  <a:pt x="1748" y="20754"/>
                  <a:pt x="1779" y="20787"/>
                  <a:pt x="1817" y="20808"/>
                </a:cubicBezTo>
                <a:cubicBezTo>
                  <a:pt x="1869" y="20837"/>
                  <a:pt x="1916" y="20856"/>
                  <a:pt x="1972" y="20883"/>
                </a:cubicBezTo>
                <a:cubicBezTo>
                  <a:pt x="1998" y="20896"/>
                  <a:pt x="2023" y="20927"/>
                  <a:pt x="2050" y="20940"/>
                </a:cubicBezTo>
                <a:cubicBezTo>
                  <a:pt x="2117" y="20970"/>
                  <a:pt x="2184" y="20988"/>
                  <a:pt x="2258" y="21015"/>
                </a:cubicBezTo>
                <a:cubicBezTo>
                  <a:pt x="2277" y="21023"/>
                  <a:pt x="2316" y="21027"/>
                  <a:pt x="2336" y="21034"/>
                </a:cubicBezTo>
                <a:cubicBezTo>
                  <a:pt x="2417" y="21063"/>
                  <a:pt x="2478" y="21102"/>
                  <a:pt x="2569" y="21128"/>
                </a:cubicBezTo>
                <a:cubicBezTo>
                  <a:pt x="2582" y="21132"/>
                  <a:pt x="2608" y="21125"/>
                  <a:pt x="2621" y="21128"/>
                </a:cubicBezTo>
                <a:cubicBezTo>
                  <a:pt x="3134" y="21271"/>
                  <a:pt x="3828" y="21377"/>
                  <a:pt x="4801" y="21449"/>
                </a:cubicBezTo>
                <a:cubicBezTo>
                  <a:pt x="4980" y="21462"/>
                  <a:pt x="5198" y="21475"/>
                  <a:pt x="5398" y="21487"/>
                </a:cubicBezTo>
                <a:cubicBezTo>
                  <a:pt x="5696" y="21504"/>
                  <a:pt x="5984" y="21512"/>
                  <a:pt x="6332" y="21525"/>
                </a:cubicBezTo>
                <a:cubicBezTo>
                  <a:pt x="6472" y="21530"/>
                  <a:pt x="6650" y="21539"/>
                  <a:pt x="6799" y="21543"/>
                </a:cubicBezTo>
                <a:cubicBezTo>
                  <a:pt x="7816" y="21575"/>
                  <a:pt x="8995" y="21590"/>
                  <a:pt x="10484" y="21600"/>
                </a:cubicBezTo>
                <a:lnTo>
                  <a:pt x="11886" y="21600"/>
                </a:lnTo>
                <a:cubicBezTo>
                  <a:pt x="12520" y="21593"/>
                  <a:pt x="13097" y="21576"/>
                  <a:pt x="13650" y="21562"/>
                </a:cubicBezTo>
                <a:cubicBezTo>
                  <a:pt x="13841" y="21557"/>
                  <a:pt x="14014" y="21549"/>
                  <a:pt x="14195" y="21543"/>
                </a:cubicBezTo>
                <a:cubicBezTo>
                  <a:pt x="14562" y="21532"/>
                  <a:pt x="14928" y="21522"/>
                  <a:pt x="15259" y="21506"/>
                </a:cubicBezTo>
                <a:cubicBezTo>
                  <a:pt x="15421" y="21498"/>
                  <a:pt x="15573" y="21496"/>
                  <a:pt x="15727" y="21487"/>
                </a:cubicBezTo>
                <a:cubicBezTo>
                  <a:pt x="16033" y="21468"/>
                  <a:pt x="16333" y="21436"/>
                  <a:pt x="16609" y="21411"/>
                </a:cubicBezTo>
                <a:cubicBezTo>
                  <a:pt x="16870" y="21388"/>
                  <a:pt x="17127" y="21365"/>
                  <a:pt x="17361" y="21336"/>
                </a:cubicBezTo>
                <a:cubicBezTo>
                  <a:pt x="17406" y="21330"/>
                  <a:pt x="17448" y="21323"/>
                  <a:pt x="17491" y="21317"/>
                </a:cubicBezTo>
                <a:cubicBezTo>
                  <a:pt x="17779" y="21279"/>
                  <a:pt x="18047" y="21252"/>
                  <a:pt x="18296" y="21204"/>
                </a:cubicBezTo>
                <a:cubicBezTo>
                  <a:pt x="18340" y="21195"/>
                  <a:pt x="18382" y="21175"/>
                  <a:pt x="18425" y="21166"/>
                </a:cubicBezTo>
                <a:cubicBezTo>
                  <a:pt x="18501" y="21151"/>
                  <a:pt x="18561" y="21145"/>
                  <a:pt x="18633" y="21128"/>
                </a:cubicBezTo>
                <a:cubicBezTo>
                  <a:pt x="18701" y="21113"/>
                  <a:pt x="18776" y="21089"/>
                  <a:pt x="18841" y="21072"/>
                </a:cubicBezTo>
                <a:cubicBezTo>
                  <a:pt x="18914" y="21053"/>
                  <a:pt x="18978" y="21036"/>
                  <a:pt x="19048" y="21015"/>
                </a:cubicBezTo>
                <a:cubicBezTo>
                  <a:pt x="19117" y="20995"/>
                  <a:pt x="19191" y="20980"/>
                  <a:pt x="19256" y="20959"/>
                </a:cubicBezTo>
                <a:cubicBezTo>
                  <a:pt x="19307" y="20942"/>
                  <a:pt x="19363" y="20920"/>
                  <a:pt x="19412" y="20902"/>
                </a:cubicBezTo>
                <a:cubicBezTo>
                  <a:pt x="19489" y="20874"/>
                  <a:pt x="19547" y="20838"/>
                  <a:pt x="19619" y="20808"/>
                </a:cubicBezTo>
                <a:cubicBezTo>
                  <a:pt x="19660" y="20790"/>
                  <a:pt x="19710" y="20788"/>
                  <a:pt x="19749" y="20770"/>
                </a:cubicBezTo>
                <a:cubicBezTo>
                  <a:pt x="19818" y="20738"/>
                  <a:pt x="19892" y="20691"/>
                  <a:pt x="19957" y="20657"/>
                </a:cubicBezTo>
                <a:cubicBezTo>
                  <a:pt x="19991" y="20638"/>
                  <a:pt x="20027" y="20619"/>
                  <a:pt x="20060" y="20600"/>
                </a:cubicBezTo>
                <a:cubicBezTo>
                  <a:pt x="20128" y="20561"/>
                  <a:pt x="20181" y="20529"/>
                  <a:pt x="20242" y="20487"/>
                </a:cubicBezTo>
                <a:cubicBezTo>
                  <a:pt x="20266" y="20471"/>
                  <a:pt x="20297" y="20447"/>
                  <a:pt x="20320" y="20430"/>
                </a:cubicBezTo>
                <a:cubicBezTo>
                  <a:pt x="20345" y="20412"/>
                  <a:pt x="20373" y="20393"/>
                  <a:pt x="20398" y="20374"/>
                </a:cubicBezTo>
                <a:cubicBezTo>
                  <a:pt x="20453" y="20331"/>
                  <a:pt x="20503" y="20288"/>
                  <a:pt x="20553" y="20242"/>
                </a:cubicBezTo>
                <a:cubicBezTo>
                  <a:pt x="20581" y="20216"/>
                  <a:pt x="20605" y="20193"/>
                  <a:pt x="20631" y="20166"/>
                </a:cubicBezTo>
                <a:cubicBezTo>
                  <a:pt x="20674" y="20123"/>
                  <a:pt x="20722" y="20080"/>
                  <a:pt x="20761" y="20034"/>
                </a:cubicBezTo>
                <a:cubicBezTo>
                  <a:pt x="20785" y="20007"/>
                  <a:pt x="20791" y="19987"/>
                  <a:pt x="20813" y="19959"/>
                </a:cubicBezTo>
                <a:cubicBezTo>
                  <a:pt x="20852" y="19909"/>
                  <a:pt x="20908" y="19842"/>
                  <a:pt x="20943" y="19789"/>
                </a:cubicBezTo>
                <a:cubicBezTo>
                  <a:pt x="20963" y="19758"/>
                  <a:pt x="20976" y="19726"/>
                  <a:pt x="20995" y="19695"/>
                </a:cubicBezTo>
                <a:cubicBezTo>
                  <a:pt x="21025" y="19645"/>
                  <a:pt x="21045" y="19596"/>
                  <a:pt x="21072" y="19544"/>
                </a:cubicBezTo>
                <a:cubicBezTo>
                  <a:pt x="21090" y="19509"/>
                  <a:pt x="21108" y="19485"/>
                  <a:pt x="21124" y="19449"/>
                </a:cubicBezTo>
                <a:cubicBezTo>
                  <a:pt x="21155" y="19384"/>
                  <a:pt x="21176" y="19311"/>
                  <a:pt x="21202" y="19242"/>
                </a:cubicBezTo>
                <a:cubicBezTo>
                  <a:pt x="21212" y="19217"/>
                  <a:pt x="21245" y="19192"/>
                  <a:pt x="21254" y="19166"/>
                </a:cubicBezTo>
                <a:cubicBezTo>
                  <a:pt x="21268" y="19128"/>
                  <a:pt x="21267" y="19093"/>
                  <a:pt x="21280" y="19053"/>
                </a:cubicBezTo>
                <a:cubicBezTo>
                  <a:pt x="21333" y="18886"/>
                  <a:pt x="21373" y="18714"/>
                  <a:pt x="21410" y="18525"/>
                </a:cubicBezTo>
                <a:cubicBezTo>
                  <a:pt x="21441" y="18363"/>
                  <a:pt x="21467" y="18176"/>
                  <a:pt x="21488" y="17997"/>
                </a:cubicBezTo>
                <a:cubicBezTo>
                  <a:pt x="21508" y="17824"/>
                  <a:pt x="21527" y="17639"/>
                  <a:pt x="21540" y="17450"/>
                </a:cubicBezTo>
                <a:cubicBezTo>
                  <a:pt x="21546" y="17361"/>
                  <a:pt x="21561" y="17279"/>
                  <a:pt x="21566" y="17186"/>
                </a:cubicBezTo>
                <a:cubicBezTo>
                  <a:pt x="21571" y="17068"/>
                  <a:pt x="21562" y="16932"/>
                  <a:pt x="21566" y="16808"/>
                </a:cubicBezTo>
                <a:cubicBezTo>
                  <a:pt x="21581" y="16315"/>
                  <a:pt x="21591" y="15806"/>
                  <a:pt x="21591" y="15205"/>
                </a:cubicBezTo>
                <a:cubicBezTo>
                  <a:pt x="21591" y="14698"/>
                  <a:pt x="21600" y="14249"/>
                  <a:pt x="21591" y="13847"/>
                </a:cubicBezTo>
                <a:cubicBezTo>
                  <a:pt x="21583" y="13445"/>
                  <a:pt x="21563" y="13084"/>
                  <a:pt x="21540" y="12771"/>
                </a:cubicBezTo>
                <a:cubicBezTo>
                  <a:pt x="21448" y="11520"/>
                  <a:pt x="21198" y="10917"/>
                  <a:pt x="20631" y="10451"/>
                </a:cubicBezTo>
                <a:cubicBezTo>
                  <a:pt x="20490" y="10334"/>
                  <a:pt x="20350" y="10218"/>
                  <a:pt x="20164" y="10111"/>
                </a:cubicBezTo>
                <a:cubicBezTo>
                  <a:pt x="19976" y="10004"/>
                  <a:pt x="19753" y="9904"/>
                  <a:pt x="19515" y="9791"/>
                </a:cubicBezTo>
                <a:cubicBezTo>
                  <a:pt x="18862" y="9480"/>
                  <a:pt x="18402" y="9190"/>
                  <a:pt x="18088" y="8829"/>
                </a:cubicBezTo>
                <a:cubicBezTo>
                  <a:pt x="17879" y="8588"/>
                  <a:pt x="17747" y="8322"/>
                  <a:pt x="17647" y="7980"/>
                </a:cubicBezTo>
                <a:cubicBezTo>
                  <a:pt x="17597" y="7808"/>
                  <a:pt x="17546" y="7622"/>
                  <a:pt x="17517" y="7414"/>
                </a:cubicBezTo>
                <a:cubicBezTo>
                  <a:pt x="17459" y="6997"/>
                  <a:pt x="17439" y="6499"/>
                  <a:pt x="17439" y="5886"/>
                </a:cubicBezTo>
                <a:cubicBezTo>
                  <a:pt x="17439" y="5584"/>
                  <a:pt x="17428" y="5292"/>
                  <a:pt x="17413" y="5037"/>
                </a:cubicBezTo>
                <a:cubicBezTo>
                  <a:pt x="17384" y="4528"/>
                  <a:pt x="17318" y="4107"/>
                  <a:pt x="17206" y="3735"/>
                </a:cubicBezTo>
                <a:cubicBezTo>
                  <a:pt x="16924" y="2806"/>
                  <a:pt x="16328" y="2205"/>
                  <a:pt x="15156" y="1415"/>
                </a:cubicBezTo>
                <a:cubicBezTo>
                  <a:pt x="14757" y="1146"/>
                  <a:pt x="14421" y="919"/>
                  <a:pt x="14066" y="736"/>
                </a:cubicBezTo>
                <a:cubicBezTo>
                  <a:pt x="13353" y="369"/>
                  <a:pt x="12619" y="159"/>
                  <a:pt x="11393" y="38"/>
                </a:cubicBezTo>
                <a:cubicBezTo>
                  <a:pt x="11204" y="19"/>
                  <a:pt x="10981" y="15"/>
                  <a:pt x="10770" y="0"/>
                </a:cubicBezTo>
                <a:close/>
              </a:path>
            </a:pathLst>
          </a:cu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28043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非同期処理（</a:t>
            </a:r>
            <a:r>
              <a:rPr kumimoji="1" lang="en-US" altLang="ja-JP" dirty="0" smtClean="0"/>
              <a:t>1</a:t>
            </a:r>
            <a:r>
              <a:rPr kumimoji="1" lang="en-US" altLang="ja-JP" dirty="0"/>
              <a:t>/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25</a:t>
            </a:fld>
            <a:endParaRPr lang="en-GB" altLang="ja-JP" dirty="0"/>
          </a:p>
        </p:txBody>
      </p:sp>
      <p:sp>
        <p:nvSpPr>
          <p:cNvPr id="14" name="Shape 311"/>
          <p:cNvSpPr/>
          <p:nvPr/>
        </p:nvSpPr>
        <p:spPr>
          <a:xfrm>
            <a:off x="133350" y="1733550"/>
            <a:ext cx="4452084" cy="3293209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t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public static void Main(string[] </a:t>
            </a:r>
            <a:r>
              <a:rPr dirty="0" err="1"/>
              <a:t>args</a:t>
            </a:r>
            <a:r>
              <a:rPr dirty="0"/>
              <a:t>) {</a:t>
            </a:r>
            <a:endParaRPr dirty="0">
              <a:latin typeface="+mn-lt"/>
              <a:ea typeface="+mn-ea"/>
              <a:cs typeface="+mn-cs"/>
              <a:sym typeface="Arial"/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af-ZA" dirty="0"/>
              <a:t>    </a:t>
            </a:r>
            <a:r>
              <a:rPr lang="af-ZA" dirty="0" err="1"/>
              <a:t>DoInBackground</a:t>
            </a:r>
            <a:r>
              <a:rPr dirty="0"/>
              <a:t>(result =&gt;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    </a:t>
            </a:r>
            <a:r>
              <a:rPr dirty="0"/>
              <a:t> Console.WriteLine(result);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});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</a:t>
            </a:r>
            <a:r>
              <a:rPr dirty="0">
                <a:solidFill>
                  <a:srgbClr val="008000"/>
                </a:solidFill>
              </a:rPr>
              <a:t>// ... </a:t>
            </a:r>
            <a:r>
              <a:rPr dirty="0" err="1">
                <a:solidFill>
                  <a:srgbClr val="008000"/>
                </a:solidFill>
              </a:rPr>
              <a:t>遅延処理</a:t>
            </a:r>
            <a:r>
              <a:rPr dirty="0">
                <a:solidFill>
                  <a:srgbClr val="008000"/>
                </a:solidFill>
              </a:rPr>
              <a:t> ...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public static void </a:t>
            </a:r>
            <a:r>
              <a:rPr lang="af-ZA" dirty="0" err="1"/>
              <a:t>DoInBackground</a:t>
            </a:r>
            <a:r>
              <a:rPr dirty="0"/>
              <a:t>(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completed Action&lt;string&gt;)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Task.Run(() =&gt;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    </a:t>
            </a:r>
            <a:r>
              <a:rPr dirty="0"/>
              <a:t> string result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    </a:t>
            </a:r>
            <a:r>
              <a:rPr dirty="0"/>
              <a:t> </a:t>
            </a:r>
            <a:r>
              <a:rPr dirty="0">
                <a:solidFill>
                  <a:srgbClr val="008000"/>
                </a:solidFill>
              </a:rPr>
              <a:t>// ... </a:t>
            </a:r>
            <a:r>
              <a:rPr dirty="0" err="1">
                <a:solidFill>
                  <a:srgbClr val="008000"/>
                </a:solidFill>
              </a:rPr>
              <a:t>BG処理</a:t>
            </a:r>
            <a:r>
              <a:rPr dirty="0">
                <a:solidFill>
                  <a:srgbClr val="008000"/>
                </a:solidFill>
              </a:rPr>
              <a:t> ...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    </a:t>
            </a:r>
            <a:r>
              <a:rPr dirty="0"/>
              <a:t> completed(result)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});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sp>
        <p:nvSpPr>
          <p:cNvPr id="15" name="Shape 312"/>
          <p:cNvSpPr/>
          <p:nvPr/>
        </p:nvSpPr>
        <p:spPr>
          <a:xfrm>
            <a:off x="4895850" y="1733550"/>
            <a:ext cx="4194682" cy="3093154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t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af-ZA" dirty="0"/>
              <a:t>    </a:t>
            </a:r>
            <a:r>
              <a:rPr lang="af-ZA" dirty="0" err="1"/>
              <a:t>DoInBackground</a:t>
            </a:r>
            <a:r>
              <a:rPr dirty="0"/>
              <a:t>(</a:t>
            </a:r>
            <a:r>
              <a:rPr dirty="0" err="1"/>
              <a:t>func</a:t>
            </a:r>
            <a:r>
              <a:rPr dirty="0"/>
              <a:t>(result string)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    </a:t>
            </a:r>
            <a:r>
              <a:rPr dirty="0"/>
              <a:t> fmt.Println(result)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</a:t>
            </a:r>
            <a:r>
              <a:rPr dirty="0" smtClean="0"/>
              <a:t>})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 smtClean="0"/>
              <a:t>    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 smtClean="0"/>
              <a:t>   </a:t>
            </a:r>
            <a:r>
              <a:rPr dirty="0" smtClean="0"/>
              <a:t> </a:t>
            </a:r>
            <a:r>
              <a:rPr dirty="0" smtClean="0">
                <a:solidFill>
                  <a:srgbClr val="008000"/>
                </a:solidFill>
              </a:rPr>
              <a:t>// ... </a:t>
            </a:r>
            <a:r>
              <a:rPr dirty="0" err="1" smtClean="0">
                <a:solidFill>
                  <a:srgbClr val="008000"/>
                </a:solidFill>
              </a:rPr>
              <a:t>遅延処理</a:t>
            </a:r>
            <a:r>
              <a:rPr dirty="0" smtClean="0">
                <a:solidFill>
                  <a:srgbClr val="008000"/>
                </a:solidFill>
              </a:rPr>
              <a:t> ...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smtClean="0"/>
              <a:t>}</a:t>
            </a:r>
            <a:endParaRPr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func</a:t>
            </a:r>
            <a:r>
              <a:rPr dirty="0"/>
              <a:t> </a:t>
            </a:r>
            <a:r>
              <a:rPr lang="af-ZA" dirty="0" err="1"/>
              <a:t>DoInBackground</a:t>
            </a:r>
            <a:r>
              <a:rPr dirty="0"/>
              <a:t>(completed </a:t>
            </a:r>
            <a:r>
              <a:rPr dirty="0" err="1"/>
              <a:t>func</a:t>
            </a:r>
            <a:r>
              <a:rPr dirty="0"/>
              <a:t>(string))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go </a:t>
            </a:r>
            <a:r>
              <a:rPr dirty="0" err="1"/>
              <a:t>func</a:t>
            </a:r>
            <a:r>
              <a:rPr dirty="0"/>
              <a:t>()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    </a:t>
            </a:r>
            <a:r>
              <a:rPr dirty="0"/>
              <a:t> </a:t>
            </a:r>
            <a:r>
              <a:rPr dirty="0" err="1"/>
              <a:t>var</a:t>
            </a:r>
            <a:r>
              <a:rPr dirty="0"/>
              <a:t> result string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    </a:t>
            </a:r>
            <a:r>
              <a:rPr dirty="0"/>
              <a:t> </a:t>
            </a:r>
            <a:r>
              <a:rPr dirty="0">
                <a:solidFill>
                  <a:srgbClr val="008000"/>
                </a:solidFill>
              </a:rPr>
              <a:t>// ... </a:t>
            </a:r>
            <a:r>
              <a:rPr dirty="0" err="1">
                <a:solidFill>
                  <a:srgbClr val="008000"/>
                </a:solidFill>
              </a:rPr>
              <a:t>BG処理</a:t>
            </a:r>
            <a:r>
              <a:rPr dirty="0">
                <a:solidFill>
                  <a:srgbClr val="008000"/>
                </a:solidFill>
              </a:rPr>
              <a:t> ...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    </a:t>
            </a:r>
            <a:r>
              <a:rPr dirty="0"/>
              <a:t> completed(result)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}()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16" name="Group 315"/>
          <p:cNvGrpSpPr/>
          <p:nvPr/>
        </p:nvGrpSpPr>
        <p:grpSpPr>
          <a:xfrm>
            <a:off x="133350" y="1314450"/>
            <a:ext cx="947183" cy="459741"/>
            <a:chOff x="0" y="0"/>
            <a:chExt cx="947182" cy="459740"/>
          </a:xfrm>
        </p:grpSpPr>
        <p:sp>
          <p:nvSpPr>
            <p:cNvPr id="17" name="Shape 313"/>
            <p:cNvSpPr/>
            <p:nvPr/>
          </p:nvSpPr>
          <p:spPr>
            <a:xfrm>
              <a:off x="0" y="47506"/>
              <a:ext cx="947183" cy="36472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18" name="Shape 314"/>
            <p:cNvSpPr/>
            <p:nvPr/>
          </p:nvSpPr>
          <p:spPr>
            <a:xfrm>
              <a:off x="0" y="0"/>
              <a:ext cx="94718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C#</a:t>
              </a:r>
            </a:p>
          </p:txBody>
        </p:sp>
      </p:grpSp>
      <p:grpSp>
        <p:nvGrpSpPr>
          <p:cNvPr id="19" name="Group 318"/>
          <p:cNvGrpSpPr/>
          <p:nvPr/>
        </p:nvGrpSpPr>
        <p:grpSpPr>
          <a:xfrm>
            <a:off x="4895849" y="1314450"/>
            <a:ext cx="947183" cy="459741"/>
            <a:chOff x="0" y="0"/>
            <a:chExt cx="947182" cy="459740"/>
          </a:xfrm>
        </p:grpSpPr>
        <p:sp>
          <p:nvSpPr>
            <p:cNvPr id="20" name="Shape 316"/>
            <p:cNvSpPr/>
            <p:nvPr/>
          </p:nvSpPr>
          <p:spPr>
            <a:xfrm>
              <a:off x="0" y="47506"/>
              <a:ext cx="947183" cy="364728"/>
            </a:xfrm>
            <a:prstGeom prst="roundRect">
              <a:avLst>
                <a:gd name="adj" fmla="val 0"/>
              </a:avLst>
            </a:prstGeom>
            <a:solidFill>
              <a:srgbClr val="D1D1F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21" name="Shape 317"/>
            <p:cNvSpPr/>
            <p:nvPr/>
          </p:nvSpPr>
          <p:spPr>
            <a:xfrm>
              <a:off x="0" y="0"/>
              <a:ext cx="94718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Go</a:t>
              </a:r>
            </a:p>
          </p:txBody>
        </p:sp>
      </p:grpSp>
      <p:sp>
        <p:nvSpPr>
          <p:cNvPr id="22" name="Shape 288"/>
          <p:cNvSpPr txBox="1">
            <a:spLocks/>
          </p:cNvSpPr>
          <p:nvPr/>
        </p:nvSpPr>
        <p:spPr bwMode="auto">
          <a:xfrm>
            <a:off x="314325" y="5128770"/>
            <a:ext cx="8820150" cy="1235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itchFamily="2" charset="2"/>
              <a:buChar char="l"/>
              <a:defRPr kumimoji="1" sz="2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l"/>
              <a:defRPr kumimoji="1"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pPr marL="342899" indent="-342899">
              <a:defRPr sz="2600"/>
            </a:pPr>
            <a:r>
              <a:rPr kumimoji="0" lang="ja-JP" altLang="en-US" sz="2600" kern="0" smtClean="0"/>
              <a:t>一般的(?)なコールバック形式の非同期</a:t>
            </a:r>
            <a:r>
              <a:rPr kumimoji="0" lang="en-US" altLang="en-US" sz="2600" kern="0" smtClean="0"/>
              <a:t>API</a:t>
            </a:r>
            <a:r>
              <a:rPr kumimoji="0" lang="ja-JP" altLang="en-US" sz="2600" kern="0" smtClean="0"/>
              <a:t>を</a:t>
            </a:r>
            <a:r>
              <a:rPr kumimoji="0" lang="en-US" altLang="ja-JP" sz="2600" kern="0" smtClean="0"/>
              <a:t/>
            </a:r>
            <a:br>
              <a:rPr kumimoji="0" lang="en-US" altLang="ja-JP" sz="2600" kern="0" smtClean="0"/>
            </a:br>
            <a:r>
              <a:rPr kumimoji="0" lang="ja-JP" altLang="en-US" sz="2600" kern="0" smtClean="0"/>
              <a:t>同じように記述できる</a:t>
            </a:r>
            <a:endParaRPr kumimoji="0" lang="ja-JP" altLang="en-US" sz="2600" kern="0" dirty="0"/>
          </a:p>
        </p:txBody>
      </p:sp>
    </p:spTree>
    <p:extLst>
      <p:ext uri="{BB962C8B-B14F-4D97-AF65-F5344CB8AC3E}">
        <p14:creationId xmlns:p14="http://schemas.microsoft.com/office/powerpoint/2010/main" val="4018394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非同期処理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2/2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26</a:t>
            </a:fld>
            <a:endParaRPr lang="en-GB" altLang="ja-JP" dirty="0"/>
          </a:p>
        </p:txBody>
      </p:sp>
      <p:sp>
        <p:nvSpPr>
          <p:cNvPr id="13" name="Shape 322"/>
          <p:cNvSpPr/>
          <p:nvPr/>
        </p:nvSpPr>
        <p:spPr>
          <a:xfrm>
            <a:off x="132356" y="1921940"/>
            <a:ext cx="4520397" cy="13201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public static void Main(string[] args) {</a:t>
            </a:r>
            <a:endParaRPr>
              <a:latin typeface="+mn-lt"/>
              <a:ea typeface="+mn-ea"/>
              <a:cs typeface="+mn-cs"/>
              <a:sym typeface="Arial"/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var task = Task.Run(() =&gt;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return "result";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});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Console.WriteLine(task.Result);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4" name="Shape 323"/>
          <p:cNvSpPr/>
          <p:nvPr/>
        </p:nvSpPr>
        <p:spPr>
          <a:xfrm>
            <a:off x="4890331" y="1918769"/>
            <a:ext cx="4121313" cy="15233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func main()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ch := make(chan string)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go func()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ch &lt;- "result"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}()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fmt.Println(&lt;-ch)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5" name="Group 326"/>
          <p:cNvGrpSpPr/>
          <p:nvPr/>
        </p:nvGrpSpPr>
        <p:grpSpPr>
          <a:xfrm>
            <a:off x="133397" y="1506536"/>
            <a:ext cx="947183" cy="459741"/>
            <a:chOff x="0" y="0"/>
            <a:chExt cx="947182" cy="459740"/>
          </a:xfrm>
        </p:grpSpPr>
        <p:sp>
          <p:nvSpPr>
            <p:cNvPr id="16" name="Shape 324"/>
            <p:cNvSpPr/>
            <p:nvPr/>
          </p:nvSpPr>
          <p:spPr>
            <a:xfrm>
              <a:off x="0" y="47506"/>
              <a:ext cx="947183" cy="36472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17" name="Shape 325"/>
            <p:cNvSpPr/>
            <p:nvPr/>
          </p:nvSpPr>
          <p:spPr>
            <a:xfrm>
              <a:off x="0" y="0"/>
              <a:ext cx="94718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C#</a:t>
              </a:r>
            </a:p>
          </p:txBody>
        </p:sp>
      </p:grpSp>
      <p:grpSp>
        <p:nvGrpSpPr>
          <p:cNvPr id="18" name="Group 329"/>
          <p:cNvGrpSpPr/>
          <p:nvPr/>
        </p:nvGrpSpPr>
        <p:grpSpPr>
          <a:xfrm>
            <a:off x="4890331" y="1506536"/>
            <a:ext cx="947183" cy="459741"/>
            <a:chOff x="0" y="0"/>
            <a:chExt cx="947182" cy="459740"/>
          </a:xfrm>
        </p:grpSpPr>
        <p:sp>
          <p:nvSpPr>
            <p:cNvPr id="19" name="Shape 327"/>
            <p:cNvSpPr/>
            <p:nvPr/>
          </p:nvSpPr>
          <p:spPr>
            <a:xfrm>
              <a:off x="0" y="47506"/>
              <a:ext cx="947183" cy="364728"/>
            </a:xfrm>
            <a:prstGeom prst="roundRect">
              <a:avLst>
                <a:gd name="adj" fmla="val 0"/>
              </a:avLst>
            </a:prstGeom>
            <a:solidFill>
              <a:srgbClr val="D1D1F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20" name="Shape 328"/>
            <p:cNvSpPr/>
            <p:nvPr/>
          </p:nvSpPr>
          <p:spPr>
            <a:xfrm>
              <a:off x="0" y="0"/>
              <a:ext cx="94718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rPr dirty="0"/>
                <a:t>Go</a:t>
              </a:r>
            </a:p>
          </p:txBody>
        </p:sp>
      </p:grpSp>
      <p:sp>
        <p:nvSpPr>
          <p:cNvPr id="21" name="Shape 288"/>
          <p:cNvSpPr txBox="1">
            <a:spLocks/>
          </p:cNvSpPr>
          <p:nvPr/>
        </p:nvSpPr>
        <p:spPr bwMode="auto">
          <a:xfrm>
            <a:off x="314325" y="3806862"/>
            <a:ext cx="8820150" cy="255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itchFamily="2" charset="2"/>
              <a:buChar char="l"/>
              <a:defRPr kumimoji="1" sz="2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l"/>
              <a:defRPr kumimoji="1"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pPr marL="342899" indent="-342899" hangingPunct="1">
              <a:defRPr sz="2600"/>
            </a:pPr>
            <a:r>
              <a:rPr lang="ja-JP" altLang="en-US" sz="2800" dirty="0"/>
              <a:t>チャネル使って</a:t>
            </a:r>
            <a:r>
              <a:rPr lang="ja-JP" altLang="en-US" sz="2800" dirty="0" err="1"/>
              <a:t>を</a:t>
            </a:r>
            <a:r>
              <a:rPr lang="ja-JP" altLang="en-US" sz="2800" dirty="0"/>
              <a:t>Future</a:t>
            </a:r>
            <a:r>
              <a:rPr lang="en-US" altLang="ja-JP" sz="2800" dirty="0"/>
              <a:t>(Task</a:t>
            </a:r>
            <a:r>
              <a:rPr lang="ja-JP" altLang="en-US" sz="2800" dirty="0"/>
              <a:t>）に近いことも記述</a:t>
            </a:r>
            <a:r>
              <a:rPr lang="ja-JP" altLang="en-US" sz="2800" dirty="0" smtClean="0"/>
              <a:t>可能</a:t>
            </a:r>
            <a:endParaRPr lang="en-US" altLang="ja-JP" sz="2800" dirty="0" smtClean="0"/>
          </a:p>
          <a:p>
            <a:pPr marL="742949" lvl="1" indent="-342899" hangingPunct="1">
              <a:defRPr sz="2600"/>
            </a:pPr>
            <a:r>
              <a:rPr lang="ja-JP" altLang="en-US" sz="2600" dirty="0">
                <a:solidFill>
                  <a:schemeClr val="tx1"/>
                </a:solidFill>
              </a:rPr>
              <a:t>本格的に</a:t>
            </a:r>
            <a:r>
              <a:rPr lang="en-US" altLang="en-US" sz="2600" dirty="0">
                <a:solidFill>
                  <a:schemeClr val="tx1"/>
                </a:solidFill>
              </a:rPr>
              <a:t>Task</a:t>
            </a:r>
            <a:r>
              <a:rPr lang="ja-JP" altLang="en-US" sz="2600" dirty="0" err="1">
                <a:solidFill>
                  <a:schemeClr val="tx1"/>
                </a:solidFill>
              </a:rPr>
              <a:t>のような</a:t>
            </a:r>
            <a:r>
              <a:rPr lang="ja-JP" altLang="en-US" sz="2600" dirty="0">
                <a:solidFill>
                  <a:schemeClr val="tx1"/>
                </a:solidFill>
              </a:rPr>
              <a:t>ことをするには一工夫</a:t>
            </a:r>
            <a:r>
              <a:rPr lang="ja-JP" altLang="en-US" sz="2600" dirty="0" smtClean="0">
                <a:solidFill>
                  <a:schemeClr val="tx1"/>
                </a:solidFill>
              </a:rPr>
              <a:t>必要</a:t>
            </a:r>
            <a:endParaRPr lang="ja-JP" alt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714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変数の排他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27</a:t>
            </a:fld>
            <a:endParaRPr lang="en-GB" altLang="ja-JP" dirty="0"/>
          </a:p>
        </p:txBody>
      </p:sp>
      <p:sp>
        <p:nvSpPr>
          <p:cNvPr id="5" name="Shape 332"/>
          <p:cNvSpPr txBox="1">
            <a:spLocks/>
          </p:cNvSpPr>
          <p:nvPr/>
        </p:nvSpPr>
        <p:spPr bwMode="auto">
          <a:xfrm>
            <a:off x="323527" y="1412875"/>
            <a:ext cx="8820473" cy="113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25754" indent="-325754" algn="l" defTabSz="4343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itchFamily="2" charset="2"/>
              <a:buChar char="n"/>
              <a:defRPr sz="266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6441" indent="-262101" algn="l" defTabSz="43434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itchFamily="2" charset="2"/>
              <a:buChar char="l"/>
              <a:defRPr kumimoji="1" sz="247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l"/>
              <a:defRPr kumimoji="1"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r>
              <a:rPr kumimoji="0" lang="en-US" kern="0" smtClean="0"/>
              <a:t>sync.Mutex</a:t>
            </a:r>
            <a:r>
              <a:rPr kumimoji="0" lang="ja-JP" altLang="en-US" kern="0" smtClean="0"/>
              <a:t>を利用する</a:t>
            </a:r>
          </a:p>
          <a:p>
            <a:pPr lvl="1"/>
            <a:r>
              <a:rPr lang="en-US" kern="0" smtClean="0"/>
              <a:t>Lock()</a:t>
            </a:r>
            <a:r>
              <a:rPr lang="ja-JP" altLang="en-US" kern="0" smtClean="0"/>
              <a:t>で排他、</a:t>
            </a:r>
            <a:r>
              <a:rPr lang="en-US" kern="0" smtClean="0"/>
              <a:t>Unlock()</a:t>
            </a:r>
            <a:r>
              <a:rPr lang="ja-JP" altLang="en-US" kern="0" smtClean="0"/>
              <a:t>で解除</a:t>
            </a:r>
            <a:endParaRPr lang="ja-JP" altLang="en-US" kern="0" dirty="0"/>
          </a:p>
        </p:txBody>
      </p:sp>
      <p:sp>
        <p:nvSpPr>
          <p:cNvPr id="7" name="Shape 334"/>
          <p:cNvSpPr/>
          <p:nvPr/>
        </p:nvSpPr>
        <p:spPr>
          <a:xfrm>
            <a:off x="452126" y="2614935"/>
            <a:ext cx="4415755" cy="3693319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var</a:t>
            </a:r>
            <a:r>
              <a:rPr dirty="0"/>
              <a:t> sum </a:t>
            </a:r>
            <a:r>
              <a:rPr dirty="0" err="1"/>
              <a:t>int</a:t>
            </a:r>
            <a:endParaRPr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var</a:t>
            </a:r>
            <a:r>
              <a:rPr dirty="0"/>
              <a:t> </a:t>
            </a:r>
            <a:r>
              <a:rPr dirty="0" err="1"/>
              <a:t>mutex</a:t>
            </a:r>
            <a:r>
              <a:rPr dirty="0"/>
              <a:t> </a:t>
            </a:r>
            <a:r>
              <a:rPr dirty="0" err="1"/>
              <a:t>sync.Mutex</a:t>
            </a:r>
            <a:endParaRPr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go count()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go count()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</a:t>
            </a:r>
            <a:r>
              <a:rPr dirty="0">
                <a:solidFill>
                  <a:srgbClr val="008000"/>
                </a:solidFill>
              </a:rPr>
              <a:t>// ... </a:t>
            </a:r>
            <a:r>
              <a:rPr dirty="0" err="1">
                <a:solidFill>
                  <a:srgbClr val="008000"/>
                </a:solidFill>
              </a:rPr>
              <a:t>遅延処理</a:t>
            </a:r>
            <a:r>
              <a:rPr dirty="0">
                <a:solidFill>
                  <a:srgbClr val="008000"/>
                </a:solidFill>
              </a:rPr>
              <a:t> ...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</a:t>
            </a:r>
            <a:r>
              <a:rPr dirty="0" err="1"/>
              <a:t>fmt.Println</a:t>
            </a:r>
            <a:r>
              <a:rPr dirty="0"/>
              <a:t>(sum</a:t>
            </a:r>
            <a:r>
              <a:rPr dirty="0" smtClean="0"/>
              <a:t>)</a:t>
            </a:r>
            <a:r>
              <a:rPr lang="ja-JP" altLang="en-US" dirty="0">
                <a:solidFill>
                  <a:srgbClr val="008000"/>
                </a:solidFill>
              </a:rPr>
              <a:t> </a:t>
            </a:r>
            <a:r>
              <a:rPr lang="ja-JP" altLang="en-US" dirty="0" smtClean="0">
                <a:solidFill>
                  <a:srgbClr val="008000"/>
                </a:solidFill>
              </a:rPr>
              <a:t>  </a:t>
            </a:r>
            <a:r>
              <a:rPr lang="en-US" altLang="ja-JP" dirty="0" smtClean="0">
                <a:solidFill>
                  <a:srgbClr val="008000"/>
                </a:solidFill>
              </a:rPr>
              <a:t>//</a:t>
            </a:r>
            <a:r>
              <a:rPr lang="ja-JP" altLang="en-US" dirty="0" smtClean="0">
                <a:solidFill>
                  <a:srgbClr val="008000"/>
                </a:solidFill>
              </a:rPr>
              <a:t> </a:t>
            </a:r>
            <a:r>
              <a:rPr lang="en-US" altLang="ja-JP" dirty="0" smtClean="0">
                <a:solidFill>
                  <a:srgbClr val="008000"/>
                </a:solidFill>
              </a:rPr>
              <a:t>200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smtClean="0"/>
              <a:t>}</a:t>
            </a:r>
            <a:endParaRPr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func</a:t>
            </a:r>
            <a:r>
              <a:rPr dirty="0"/>
              <a:t> count()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for </a:t>
            </a:r>
            <a:r>
              <a:rPr dirty="0" err="1"/>
              <a:t>i</a:t>
            </a:r>
            <a:r>
              <a:rPr dirty="0"/>
              <a:t> := 0; </a:t>
            </a:r>
            <a:r>
              <a:rPr dirty="0" err="1"/>
              <a:t>i</a:t>
            </a:r>
            <a:r>
              <a:rPr dirty="0"/>
              <a:t> &lt; 100; </a:t>
            </a:r>
            <a:r>
              <a:rPr dirty="0" err="1"/>
              <a:t>i</a:t>
            </a:r>
            <a:r>
              <a:rPr dirty="0"/>
              <a:t>++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</a:t>
            </a:r>
            <a:r>
              <a:rPr u="sng" dirty="0" err="1"/>
              <a:t>mutex.Lock</a:t>
            </a:r>
            <a:r>
              <a:rPr u="sng" dirty="0"/>
              <a:t>()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sum++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</a:t>
            </a:r>
            <a:r>
              <a:rPr u="sng" dirty="0" err="1"/>
              <a:t>mutex.Unlock</a:t>
            </a:r>
            <a:r>
              <a:rPr u="sng" dirty="0"/>
              <a:t>()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</a:t>
            </a:r>
            <a:r>
              <a:rPr dirty="0" err="1"/>
              <a:t>time.Sleep</a:t>
            </a:r>
            <a:r>
              <a:rPr dirty="0"/>
              <a:t>(10 * </a:t>
            </a:r>
            <a:r>
              <a:rPr dirty="0" err="1"/>
              <a:t>time.Millisecond</a:t>
            </a:r>
            <a:r>
              <a:rPr dirty="0"/>
              <a:t>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sp>
        <p:nvSpPr>
          <p:cNvPr id="8" name="右中かっこ 7"/>
          <p:cNvSpPr/>
          <p:nvPr/>
        </p:nvSpPr>
        <p:spPr>
          <a:xfrm>
            <a:off x="2915816" y="5098063"/>
            <a:ext cx="216024" cy="5040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endCxn id="8" idx="1"/>
          </p:cNvCxnSpPr>
          <p:nvPr/>
        </p:nvCxnSpPr>
        <p:spPr>
          <a:xfrm flipH="1">
            <a:off x="3131840" y="5350091"/>
            <a:ext cx="20882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220072" y="5180814"/>
            <a:ext cx="3494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Lock</a:t>
            </a:r>
            <a:r>
              <a:rPr lang="en-US" altLang="ja-JP" dirty="0" smtClean="0"/>
              <a:t>()</a:t>
            </a:r>
            <a:r>
              <a:rPr lang="ja-JP" altLang="en-US" dirty="0" smtClean="0"/>
              <a:t>～</a:t>
            </a:r>
            <a:r>
              <a:rPr lang="en-US" altLang="ja-JP" dirty="0" smtClean="0"/>
              <a:t>Unlock()</a:t>
            </a:r>
            <a:r>
              <a:rPr lang="ja-JP" altLang="en-US" dirty="0" smtClean="0"/>
              <a:t>の処理は排他される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3474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CSP</a:t>
            </a:r>
            <a:r>
              <a:rPr lang="ja-JP" altLang="en-US" dirty="0"/>
              <a:t>による非同期</a:t>
            </a:r>
            <a:r>
              <a:rPr lang="ja-JP" altLang="en-US" dirty="0" smtClean="0"/>
              <a:t>処理（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28</a:t>
            </a:fld>
            <a:endParaRPr lang="en-GB" altLang="ja-JP" dirty="0"/>
          </a:p>
        </p:txBody>
      </p:sp>
      <p:sp>
        <p:nvSpPr>
          <p:cNvPr id="5" name="Shape 332"/>
          <p:cNvSpPr txBox="1">
            <a:spLocks/>
          </p:cNvSpPr>
          <p:nvPr/>
        </p:nvSpPr>
        <p:spPr bwMode="auto">
          <a:xfrm>
            <a:off x="323527" y="1412875"/>
            <a:ext cx="8820473" cy="3056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25754" indent="-325754" algn="l" defTabSz="4343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itchFamily="2" charset="2"/>
              <a:buChar char="n"/>
              <a:defRPr sz="266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6441" indent="-262101" algn="l" defTabSz="43434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itchFamily="2" charset="2"/>
              <a:buChar char="l"/>
              <a:defRPr kumimoji="1" sz="247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l"/>
              <a:defRPr kumimoji="1"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r>
              <a:rPr kumimoji="0" lang="en-US" sz="2600" kern="0" dirty="0"/>
              <a:t>Communicating Sequential </a:t>
            </a:r>
            <a:r>
              <a:rPr kumimoji="0" lang="en-US" sz="2600" kern="0" dirty="0" smtClean="0"/>
              <a:t>Processes</a:t>
            </a:r>
          </a:p>
          <a:p>
            <a:r>
              <a:rPr kumimoji="0" lang="ja-JP" altLang="en-US" sz="2600" kern="0" dirty="0" smtClean="0"/>
              <a:t>各変数へのアクセスは一つのスレッドからに制限する</a:t>
            </a:r>
            <a:endParaRPr kumimoji="0" lang="en-US" altLang="ja-JP" sz="2600" kern="0" dirty="0" smtClean="0"/>
          </a:p>
          <a:p>
            <a:pPr lvl="1"/>
            <a:r>
              <a:rPr kumimoji="0" lang="ja-JP" altLang="en-US" sz="2400" kern="0" dirty="0" smtClean="0"/>
              <a:t>ゴルーチンの利用</a:t>
            </a:r>
            <a:endParaRPr kumimoji="0" lang="en-US" altLang="ja-JP" sz="2400" kern="0" dirty="0" smtClean="0"/>
          </a:p>
          <a:p>
            <a:r>
              <a:rPr kumimoji="0" lang="ja-JP" altLang="en-US" sz="2600" kern="0" dirty="0" smtClean="0"/>
              <a:t>変数値を共有する場合はスレッド間の通信により行う</a:t>
            </a:r>
            <a:endParaRPr kumimoji="0" lang="en-US" sz="2600" kern="0" dirty="0" smtClean="0"/>
          </a:p>
          <a:p>
            <a:pPr lvl="1"/>
            <a:r>
              <a:rPr lang="ja-JP" altLang="en-US" sz="2400" kern="0" dirty="0" smtClean="0"/>
              <a:t>チャネルの利用</a:t>
            </a:r>
            <a:endParaRPr lang="en-US" altLang="ja-JP" sz="2400" kern="0" dirty="0" smtClean="0"/>
          </a:p>
          <a:p>
            <a:r>
              <a:rPr lang="ja-JP" altLang="en-US" sz="2600" kern="0" dirty="0" smtClean="0"/>
              <a:t>各スレッドはイベント駆動になりやすい</a:t>
            </a:r>
            <a:endParaRPr lang="en-US" altLang="ja-JP" sz="2600" kern="0" dirty="0" smtClean="0"/>
          </a:p>
        </p:txBody>
      </p:sp>
      <p:sp>
        <p:nvSpPr>
          <p:cNvPr id="6" name="Shape 299"/>
          <p:cNvSpPr/>
          <p:nvPr/>
        </p:nvSpPr>
        <p:spPr>
          <a:xfrm flipH="1">
            <a:off x="2116194" y="4450931"/>
            <a:ext cx="1" cy="225127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7" name="Shape 300"/>
          <p:cNvSpPr/>
          <p:nvPr/>
        </p:nvSpPr>
        <p:spPr>
          <a:xfrm>
            <a:off x="1979712" y="4848897"/>
            <a:ext cx="272966" cy="1138735"/>
          </a:xfrm>
          <a:prstGeom prst="rect">
            <a:avLst/>
          </a:prstGeom>
          <a:solidFill>
            <a:schemeClr val="accent2"/>
          </a:solidFill>
          <a:ln w="25400">
            <a:solidFill>
              <a:srgbClr val="25257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8" name="Shape 301"/>
          <p:cNvSpPr/>
          <p:nvPr/>
        </p:nvSpPr>
        <p:spPr>
          <a:xfrm>
            <a:off x="3653453" y="4443301"/>
            <a:ext cx="1" cy="225127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9" name="Shape 302"/>
          <p:cNvSpPr/>
          <p:nvPr/>
        </p:nvSpPr>
        <p:spPr>
          <a:xfrm>
            <a:off x="3516971" y="4841267"/>
            <a:ext cx="272966" cy="1138735"/>
          </a:xfrm>
          <a:prstGeom prst="rect">
            <a:avLst/>
          </a:prstGeom>
          <a:solidFill>
            <a:schemeClr val="accent2"/>
          </a:solidFill>
          <a:ln w="25400">
            <a:solidFill>
              <a:srgbClr val="25257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10" name="Shape 303"/>
          <p:cNvSpPr/>
          <p:nvPr/>
        </p:nvSpPr>
        <p:spPr>
          <a:xfrm>
            <a:off x="4544519" y="5026377"/>
            <a:ext cx="636836" cy="615951"/>
          </a:xfrm>
          <a:prstGeom prst="roundRect">
            <a:avLst>
              <a:gd name="adj" fmla="val 15509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8080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24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rPr lang="en-US" altLang="ja-JP" dirty="0" smtClean="0"/>
              <a:t>y</a:t>
            </a:r>
            <a:endParaRPr dirty="0"/>
          </a:p>
        </p:txBody>
      </p:sp>
      <p:sp>
        <p:nvSpPr>
          <p:cNvPr id="12" name="Shape 305"/>
          <p:cNvSpPr/>
          <p:nvPr/>
        </p:nvSpPr>
        <p:spPr>
          <a:xfrm flipH="1" flipV="1">
            <a:off x="1231330" y="5143920"/>
            <a:ext cx="744568" cy="1"/>
          </a:xfrm>
          <a:prstGeom prst="line">
            <a:avLst/>
          </a:prstGeom>
          <a:ln w="25400">
            <a:solidFill>
              <a:srgbClr val="C0C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" name="Shape 305"/>
          <p:cNvSpPr/>
          <p:nvPr/>
        </p:nvSpPr>
        <p:spPr>
          <a:xfrm flipV="1">
            <a:off x="1231330" y="5515852"/>
            <a:ext cx="744568" cy="1"/>
          </a:xfrm>
          <a:prstGeom prst="line">
            <a:avLst/>
          </a:prstGeom>
          <a:ln w="25400">
            <a:solidFill>
              <a:srgbClr val="C0C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6" name="Shape 303"/>
          <p:cNvSpPr/>
          <p:nvPr/>
        </p:nvSpPr>
        <p:spPr>
          <a:xfrm>
            <a:off x="590680" y="5022193"/>
            <a:ext cx="636836" cy="615951"/>
          </a:xfrm>
          <a:prstGeom prst="roundRect">
            <a:avLst>
              <a:gd name="adj" fmla="val 15509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8080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24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rPr dirty="0"/>
              <a:t>x</a:t>
            </a:r>
          </a:p>
        </p:txBody>
      </p:sp>
      <p:sp>
        <p:nvSpPr>
          <p:cNvPr id="18" name="Shape 305"/>
          <p:cNvSpPr/>
          <p:nvPr/>
        </p:nvSpPr>
        <p:spPr>
          <a:xfrm flipH="1" flipV="1">
            <a:off x="3789936" y="5515851"/>
            <a:ext cx="744568" cy="1"/>
          </a:xfrm>
          <a:prstGeom prst="line">
            <a:avLst/>
          </a:prstGeom>
          <a:ln w="25400">
            <a:solidFill>
              <a:srgbClr val="C0C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9" name="Shape 305"/>
          <p:cNvSpPr/>
          <p:nvPr/>
        </p:nvSpPr>
        <p:spPr>
          <a:xfrm flipV="1">
            <a:off x="3799984" y="5143920"/>
            <a:ext cx="744568" cy="1"/>
          </a:xfrm>
          <a:prstGeom prst="line">
            <a:avLst/>
          </a:prstGeom>
          <a:ln w="25400">
            <a:solidFill>
              <a:srgbClr val="C0C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2252677" y="5143920"/>
            <a:ext cx="1264295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2288444" y="5576566"/>
            <a:ext cx="1223502" cy="205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hape 305"/>
          <p:cNvSpPr/>
          <p:nvPr/>
        </p:nvSpPr>
        <p:spPr>
          <a:xfrm flipV="1">
            <a:off x="6084168" y="5143920"/>
            <a:ext cx="744568" cy="1"/>
          </a:xfrm>
          <a:prstGeom prst="line">
            <a:avLst/>
          </a:prstGeom>
          <a:ln w="25400">
            <a:solidFill>
              <a:srgbClr val="C0C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6084168" y="5518053"/>
            <a:ext cx="744568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6813430" y="4969132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変数アクセス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828736" y="5286313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メッセージ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5086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CSP</a:t>
            </a:r>
            <a:r>
              <a:rPr lang="ja-JP" altLang="en-US" dirty="0"/>
              <a:t>による非同期処理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29</a:t>
            </a:fld>
            <a:endParaRPr lang="en-GB" altLang="ja-JP" dirty="0"/>
          </a:p>
        </p:txBody>
      </p:sp>
      <p:sp>
        <p:nvSpPr>
          <p:cNvPr id="5" name="Shape 323"/>
          <p:cNvSpPr/>
          <p:nvPr/>
        </p:nvSpPr>
        <p:spPr>
          <a:xfrm>
            <a:off x="467544" y="1647666"/>
            <a:ext cx="4121313" cy="509370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err="1" smtClean="0"/>
              <a:t>var</a:t>
            </a:r>
            <a:r>
              <a:rPr lang="en-US" dirty="0" smtClean="0"/>
              <a:t> deposits = make(</a:t>
            </a:r>
            <a:r>
              <a:rPr lang="en-US" dirty="0" err="1" smtClean="0"/>
              <a:t>chan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err="1" smtClean="0"/>
              <a:t>var</a:t>
            </a:r>
            <a:r>
              <a:rPr lang="en-US" dirty="0" smtClean="0"/>
              <a:t> balances = make(</a:t>
            </a:r>
            <a:r>
              <a:rPr lang="en-US" dirty="0" err="1" smtClean="0"/>
              <a:t>chan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err="1" smtClean="0"/>
              <a:t>func</a:t>
            </a:r>
            <a:r>
              <a:rPr lang="en-US" dirty="0" smtClean="0"/>
              <a:t> teller()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balance </a:t>
            </a:r>
            <a:r>
              <a:rPr lang="en-US" dirty="0" err="1" smtClean="0"/>
              <a:t>int</a:t>
            </a:r>
            <a:endParaRPr lang="en-US" dirty="0" smtClean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/>
              <a:t> </a:t>
            </a:r>
            <a:r>
              <a:rPr lang="en-US" dirty="0" smtClean="0"/>
              <a:t>   for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        select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        case amount := &lt;-deposits: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            balance += amount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        case balances &lt;- balance: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/>
              <a:t> </a:t>
            </a:r>
            <a:r>
              <a:rPr lang="en-US" dirty="0" smtClean="0"/>
              <a:t>       }</a:t>
            </a:r>
            <a:endParaRPr lang="en-US"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    }</a:t>
            </a:r>
            <a:endParaRPr lang="en-US"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()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    go teller()</a:t>
            </a:r>
            <a:endParaRPr lang="en-US"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endParaRPr lang="en-US"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err="1" smtClean="0"/>
              <a:t>func</a:t>
            </a:r>
            <a:r>
              <a:rPr lang="en-US" dirty="0" smtClean="0"/>
              <a:t> main()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    for </a:t>
            </a:r>
            <a:r>
              <a:rPr lang="en-US" dirty="0" err="1" smtClean="0"/>
              <a:t>i</a:t>
            </a:r>
            <a:r>
              <a:rPr lang="en-US" dirty="0" smtClean="0"/>
              <a:t> := 0;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++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/>
              <a:t> </a:t>
            </a:r>
            <a:r>
              <a:rPr lang="en-US" dirty="0" smtClean="0"/>
              <a:t>       go </a:t>
            </a:r>
            <a:r>
              <a:rPr lang="en-US" dirty="0" err="1" smtClean="0"/>
              <a:t>func</a:t>
            </a:r>
            <a:r>
              <a:rPr lang="en-US" dirty="0" smtClean="0"/>
              <a:t>()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            deposits &lt;- 100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        }()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    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ja-JP" dirty="0" smtClean="0">
                <a:solidFill>
                  <a:srgbClr val="008000"/>
                </a:solidFill>
              </a:rPr>
              <a:t>    // </a:t>
            </a:r>
            <a:r>
              <a:rPr lang="en-US" altLang="ja-JP" dirty="0">
                <a:solidFill>
                  <a:srgbClr val="008000"/>
                </a:solidFill>
              </a:rPr>
              <a:t>... </a:t>
            </a:r>
            <a:r>
              <a:rPr lang="ja-JP" altLang="en-US" dirty="0">
                <a:solidFill>
                  <a:srgbClr val="008000"/>
                </a:solidFill>
              </a:rPr>
              <a:t>遅延処理 </a:t>
            </a:r>
            <a:r>
              <a:rPr lang="en-US" altLang="ja-JP" dirty="0">
                <a:solidFill>
                  <a:srgbClr val="008000"/>
                </a:solidFill>
              </a:rPr>
              <a:t>...</a:t>
            </a:r>
            <a:endParaRPr lang="en-US" altLang="ja-JP"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ja-JP" dirty="0" smtClean="0"/>
              <a:t>    </a:t>
            </a:r>
            <a:r>
              <a:rPr lang="en-US" altLang="ja-JP" dirty="0" err="1"/>
              <a:t>fmt.Println</a:t>
            </a:r>
            <a:r>
              <a:rPr lang="en-US" altLang="ja-JP" dirty="0"/>
              <a:t>(&lt;- </a:t>
            </a:r>
            <a:r>
              <a:rPr lang="en-US" altLang="ja-JP" dirty="0" smtClean="0"/>
              <a:t>balances</a:t>
            </a:r>
            <a:r>
              <a:rPr lang="en-US" altLang="ja-JP" dirty="0" smtClean="0"/>
              <a:t>)</a:t>
            </a:r>
            <a:r>
              <a:rPr lang="ja-JP" altLang="en-US" dirty="0" smtClean="0"/>
              <a:t>  </a:t>
            </a:r>
            <a:r>
              <a:rPr lang="en-US" altLang="ja-JP" dirty="0" smtClean="0">
                <a:solidFill>
                  <a:srgbClr val="008000"/>
                </a:solidFill>
              </a:rPr>
              <a:t>// 1000</a:t>
            </a:r>
            <a:endParaRPr lang="en-US" altLang="ja-JP" dirty="0" smtClean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}</a:t>
            </a:r>
            <a:endParaRPr lang="en-US" dirty="0"/>
          </a:p>
        </p:txBody>
      </p:sp>
      <p:grpSp>
        <p:nvGrpSpPr>
          <p:cNvPr id="6" name="Group 329"/>
          <p:cNvGrpSpPr/>
          <p:nvPr/>
        </p:nvGrpSpPr>
        <p:grpSpPr>
          <a:xfrm>
            <a:off x="467544" y="1235433"/>
            <a:ext cx="947183" cy="459741"/>
            <a:chOff x="0" y="0"/>
            <a:chExt cx="947182" cy="459740"/>
          </a:xfrm>
        </p:grpSpPr>
        <p:sp>
          <p:nvSpPr>
            <p:cNvPr id="7" name="Shape 327"/>
            <p:cNvSpPr/>
            <p:nvPr/>
          </p:nvSpPr>
          <p:spPr>
            <a:xfrm>
              <a:off x="0" y="47506"/>
              <a:ext cx="947183" cy="364728"/>
            </a:xfrm>
            <a:prstGeom prst="roundRect">
              <a:avLst>
                <a:gd name="adj" fmla="val 0"/>
              </a:avLst>
            </a:prstGeom>
            <a:solidFill>
              <a:srgbClr val="D1D1F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8" name="Shape 328"/>
            <p:cNvSpPr/>
            <p:nvPr/>
          </p:nvSpPr>
          <p:spPr>
            <a:xfrm>
              <a:off x="0" y="0"/>
              <a:ext cx="94718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rPr dirty="0"/>
                <a:t>Go</a:t>
              </a:r>
            </a:p>
          </p:txBody>
        </p:sp>
      </p:grpSp>
      <p:sp>
        <p:nvSpPr>
          <p:cNvPr id="9" name="右中かっこ 8"/>
          <p:cNvSpPr/>
          <p:nvPr/>
        </p:nvSpPr>
        <p:spPr>
          <a:xfrm>
            <a:off x="4631129" y="2708920"/>
            <a:ext cx="343183" cy="100811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974312" y="2708920"/>
            <a:ext cx="38667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【s</a:t>
            </a:r>
            <a:r>
              <a:rPr kumimoji="1" lang="en-US" altLang="ja-JP" dirty="0" smtClean="0"/>
              <a:t>elect</a:t>
            </a:r>
            <a:r>
              <a:rPr kumimoji="1" lang="ja-JP" altLang="en-US" dirty="0" smtClean="0"/>
              <a:t>文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いずれかのチャネル操作ができるまで待つ</a:t>
            </a:r>
          </a:p>
          <a:p>
            <a:r>
              <a:rPr lang="ja-JP" altLang="en-US" dirty="0" smtClean="0"/>
              <a:t>変数アクセスは</a:t>
            </a:r>
            <a:r>
              <a:rPr lang="en-US" altLang="ja-JP" dirty="0" smtClean="0"/>
              <a:t>teller</a:t>
            </a:r>
            <a:r>
              <a:rPr lang="ja-JP" altLang="en-US" dirty="0" smtClean="0"/>
              <a:t>ゴルーチンしか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行わないので排他の必要がない</a:t>
            </a:r>
            <a:endParaRPr kumimoji="1" lang="en-US" altLang="ja-JP" dirty="0" smtClean="0"/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3275856" y="1786645"/>
            <a:ext cx="1584662" cy="4321"/>
          </a:xfrm>
          <a:prstGeom prst="straightConnector1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2"/>
          <p:cNvSpPr txBox="1"/>
          <p:nvPr/>
        </p:nvSpPr>
        <p:spPr>
          <a:xfrm>
            <a:off x="4860032" y="1564536"/>
            <a:ext cx="2727458" cy="338552"/>
          </a:xfrm>
          <a:prstGeom prst="rect">
            <a:avLst/>
          </a:prstGeom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預金処理のメッセージ通知用</a:t>
            </a:r>
            <a:endParaRPr kumimoji="0" lang="ja-JP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ＭＳ Ｐゴシック"/>
              <a:ea typeface="ＭＳ Ｐゴシック"/>
              <a:cs typeface="ＭＳ Ｐゴシック"/>
              <a:sym typeface="ＭＳ Ｐゴシック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 flipV="1">
            <a:off x="3284702" y="1990655"/>
            <a:ext cx="1584662" cy="4321"/>
          </a:xfrm>
          <a:prstGeom prst="straightConnector1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2"/>
          <p:cNvSpPr txBox="1"/>
          <p:nvPr/>
        </p:nvSpPr>
        <p:spPr>
          <a:xfrm>
            <a:off x="4868877" y="1820062"/>
            <a:ext cx="3165283" cy="338552"/>
          </a:xfrm>
          <a:prstGeom prst="rect">
            <a:avLst/>
          </a:prstGeom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残高参照処理のメッセージ通知用</a:t>
            </a:r>
            <a:endParaRPr kumimoji="0" lang="ja-JP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ＭＳ Ｐゴシック"/>
              <a:ea typeface="ＭＳ Ｐゴシック"/>
              <a:cs typeface="ＭＳ Ｐゴシック"/>
              <a:sym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5947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12875"/>
            <a:ext cx="9144000" cy="4852988"/>
          </a:xfrm>
        </p:spPr>
        <p:txBody>
          <a:bodyPr/>
          <a:lstStyle/>
          <a:p>
            <a:pPr marL="0" indent="0" algn="ctr">
              <a:buNone/>
            </a:pPr>
            <a:endParaRPr kumimoji="1" lang="en-US" altLang="ja-JP" dirty="0" smtClean="0"/>
          </a:p>
          <a:p>
            <a:pPr marL="0" indent="0" algn="ctr">
              <a:buNone/>
            </a:pPr>
            <a:endParaRPr kumimoji="1" lang="en-US" altLang="ja-JP" dirty="0" smtClean="0"/>
          </a:p>
          <a:p>
            <a:pPr marL="0" indent="0" algn="ctr">
              <a:buNone/>
            </a:pPr>
            <a:endParaRPr kumimoji="1" lang="en-US" altLang="ja-JP" dirty="0"/>
          </a:p>
          <a:p>
            <a:pPr marL="0" indent="0" algn="ctr">
              <a:buNone/>
            </a:pPr>
            <a:r>
              <a:rPr kumimoji="1" lang="en-US" altLang="ja-JP" sz="6000" dirty="0" smtClean="0"/>
              <a:t>Go</a:t>
            </a:r>
            <a:r>
              <a:rPr kumimoji="1" lang="ja-JP" altLang="en-US" sz="6000" dirty="0" smtClean="0"/>
              <a:t>言語の基本</a:t>
            </a:r>
            <a:endParaRPr kumimoji="1" lang="ja-JP" altLang="en-US" sz="6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3</a:t>
            </a:fld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1559813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12875"/>
            <a:ext cx="9144000" cy="4852988"/>
          </a:xfrm>
        </p:spPr>
        <p:txBody>
          <a:bodyPr/>
          <a:lstStyle/>
          <a:p>
            <a:pPr marL="0" indent="0" algn="ctr">
              <a:buNone/>
            </a:pPr>
            <a:endParaRPr kumimoji="1" lang="en-US" altLang="ja-JP" dirty="0" smtClean="0"/>
          </a:p>
          <a:p>
            <a:pPr marL="0" indent="0" algn="ctr">
              <a:buNone/>
            </a:pPr>
            <a:endParaRPr kumimoji="1" lang="en-US" altLang="ja-JP" dirty="0" smtClean="0"/>
          </a:p>
          <a:p>
            <a:pPr marL="0" indent="0" algn="ctr">
              <a:buNone/>
            </a:pP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sz="6000" dirty="0" smtClean="0"/>
              <a:t>エラー処理・リソース管理</a:t>
            </a:r>
            <a:endParaRPr kumimoji="1" lang="ja-JP" altLang="en-US" sz="6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30</a:t>
            </a:fld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3452353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エラーの扱い方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311019"/>
            <a:ext cx="8820472" cy="5142318"/>
          </a:xfrm>
        </p:spPr>
        <p:txBody>
          <a:bodyPr/>
          <a:lstStyle/>
          <a:p>
            <a:r>
              <a:rPr kumimoji="1" lang="ja-JP" altLang="en-US" dirty="0" smtClean="0"/>
              <a:t>エラーの種類と扱い方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sz="8800" dirty="0" smtClean="0"/>
          </a:p>
          <a:p>
            <a:pPr lvl="1"/>
            <a:r>
              <a:rPr lang="ja-JP" altLang="en-US" sz="2400" dirty="0" smtClean="0"/>
              <a:t>システムの異常系</a:t>
            </a:r>
            <a:endParaRPr lang="en-US" altLang="ja-JP" sz="2400" dirty="0" smtClean="0"/>
          </a:p>
          <a:p>
            <a:pPr lvl="2"/>
            <a:r>
              <a:rPr lang="ja-JP" altLang="en-US" sz="2100" dirty="0" smtClean="0"/>
              <a:t>通信エラー、ファイルがない</a:t>
            </a:r>
            <a:endParaRPr lang="en-US" altLang="ja-JP" sz="2100" dirty="0" smtClean="0"/>
          </a:p>
          <a:p>
            <a:pPr lvl="1"/>
            <a:r>
              <a:rPr kumimoji="1" lang="ja-JP" altLang="en-US" sz="2400" dirty="0" smtClean="0"/>
              <a:t>プログラムの異常系（</a:t>
            </a:r>
            <a:r>
              <a:rPr kumimoji="1" lang="en-US" altLang="ja-JP" sz="2400" dirty="0" smtClean="0"/>
              <a:t>API</a:t>
            </a:r>
            <a:r>
              <a:rPr kumimoji="1" lang="ja-JP" altLang="en-US" sz="2400" dirty="0" smtClean="0"/>
              <a:t>間）</a:t>
            </a:r>
            <a:endParaRPr lang="en-US" altLang="ja-JP" sz="2400" dirty="0"/>
          </a:p>
          <a:p>
            <a:pPr lvl="2"/>
            <a:r>
              <a:rPr lang="en-US" altLang="ja-JP" sz="2100" dirty="0" smtClean="0"/>
              <a:t>API</a:t>
            </a:r>
            <a:r>
              <a:rPr lang="ja-JP" altLang="en-US" sz="2100" dirty="0" smtClean="0"/>
              <a:t>の不正な呼び出し（引数エラー、呼び出し順の不正）</a:t>
            </a:r>
            <a:endParaRPr lang="en-US" altLang="ja-JP" sz="2100" dirty="0"/>
          </a:p>
          <a:p>
            <a:pPr lvl="1"/>
            <a:r>
              <a:rPr kumimoji="1" lang="ja-JP" altLang="en-US" sz="2400" dirty="0" smtClean="0"/>
              <a:t>プログラムの異常系（</a:t>
            </a:r>
            <a:r>
              <a:rPr kumimoji="1" lang="en-US" altLang="ja-JP" sz="2400" dirty="0" smtClean="0"/>
              <a:t>API</a:t>
            </a:r>
            <a:r>
              <a:rPr kumimoji="1" lang="ja-JP" altLang="en-US" sz="2400" dirty="0" smtClean="0"/>
              <a:t>内部）</a:t>
            </a:r>
            <a:endParaRPr kumimoji="1" lang="en-US" altLang="ja-JP" sz="2400" dirty="0" smtClean="0"/>
          </a:p>
          <a:p>
            <a:pPr lvl="2"/>
            <a:r>
              <a:rPr lang="en-US" altLang="ja-JP" sz="2100" dirty="0" smtClean="0"/>
              <a:t>API</a:t>
            </a:r>
            <a:r>
              <a:rPr lang="ja-JP" altLang="en-US" sz="2100" dirty="0" smtClean="0"/>
              <a:t>内部の処理のみで不整合な状態になる</a:t>
            </a:r>
            <a:endParaRPr kumimoji="1" lang="en-US" altLang="ja-JP" sz="21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31</a:t>
            </a:fld>
            <a:endParaRPr lang="en-GB" altLang="ja-JP" dirty="0"/>
          </a:p>
        </p:txBody>
      </p:sp>
      <p:graphicFrame>
        <p:nvGraphicFramePr>
          <p:cNvPr id="5" name="Table 235"/>
          <p:cNvGraphicFramePr/>
          <p:nvPr>
            <p:extLst>
              <p:ext uri="{D42A27DB-BD31-4B8C-83A1-F6EECF244321}">
                <p14:modId xmlns:p14="http://schemas.microsoft.com/office/powerpoint/2010/main" val="1214995867"/>
              </p:ext>
            </p:extLst>
          </p:nvPr>
        </p:nvGraphicFramePr>
        <p:xfrm>
          <a:off x="755574" y="1916832"/>
          <a:ext cx="7560842" cy="1371600"/>
        </p:xfrm>
        <a:graphic>
          <a:graphicData uri="http://schemas.openxmlformats.org/drawingml/2006/table">
            <a:tbl>
              <a:tblPr firstRow="1" bandRow="1"/>
              <a:tblGrid>
                <a:gridCol w="2880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01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60174"/>
                <a:gridCol w="1560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8005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  <a:sym typeface="ＭＳ Ｐゴシック"/>
                        </a:defRPr>
                      </a:pP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ym typeface="ＭＳ Ｐゴシック"/>
                        </a:rPr>
                        <a:t>C#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ja-JP" sz="1600" dirty="0" smtClean="0">
                          <a:sym typeface="ＭＳ Ｐゴシック"/>
                        </a:rPr>
                        <a:t>Java</a:t>
                      </a:r>
                      <a:endParaRPr sz="1600" dirty="0">
                        <a:sym typeface="ＭＳ Ｐゴシック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ym typeface="ＭＳ Ｐゴシック"/>
                        </a:rPr>
                        <a:t>Go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505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ja-JP" altLang="en-US" sz="1600" b="1" dirty="0" smtClean="0">
                          <a:sym typeface="ＭＳ Ｐゴシック"/>
                        </a:rPr>
                        <a:t>システムの異常系</a:t>
                      </a:r>
                      <a:endParaRPr sz="1600" b="1" dirty="0">
                        <a:sym typeface="ＭＳ Ｐゴシック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ja-JP" altLang="en-US" sz="1600" dirty="0" smtClean="0">
                          <a:sym typeface="ＭＳ Ｐゴシック"/>
                        </a:rPr>
                        <a:t>例外</a:t>
                      </a:r>
                      <a:endParaRPr sz="1600" dirty="0">
                        <a:sym typeface="ＭＳ Ｐゴシック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ja-JP" altLang="en-US" sz="1600" dirty="0" smtClean="0">
                          <a:sym typeface="ＭＳ Ｐゴシック"/>
                        </a:rPr>
                        <a:t>検査例外</a:t>
                      </a:r>
                      <a:endParaRPr sz="1600" dirty="0">
                        <a:sym typeface="ＭＳ Ｐゴシック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ja-JP" altLang="en-US" sz="1600" dirty="0" smtClean="0">
                          <a:sym typeface="ＭＳ Ｐゴシック"/>
                        </a:rPr>
                        <a:t>関数の返り値</a:t>
                      </a:r>
                      <a:endParaRPr sz="1600" dirty="0">
                        <a:sym typeface="ＭＳ Ｐゴシック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505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ja-JP" altLang="en-US" sz="1600" b="1" dirty="0" smtClean="0">
                          <a:sym typeface="ＭＳ Ｐゴシック"/>
                        </a:rPr>
                        <a:t>プログラムの異常系（</a:t>
                      </a:r>
                      <a:r>
                        <a:rPr lang="en-US" altLang="ja-JP" sz="1600" b="1" dirty="0" smtClean="0">
                          <a:sym typeface="ＭＳ Ｐゴシック"/>
                        </a:rPr>
                        <a:t>API</a:t>
                      </a:r>
                      <a:r>
                        <a:rPr lang="ja-JP" altLang="en-US" sz="1600" b="1" dirty="0" smtClean="0">
                          <a:sym typeface="ＭＳ Ｐゴシック"/>
                        </a:rPr>
                        <a:t>間）</a:t>
                      </a:r>
                      <a:endParaRPr sz="1600" b="1" dirty="0">
                        <a:sym typeface="ＭＳ Ｐゴシック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ja-JP" altLang="en-US" sz="1600" dirty="0" smtClean="0">
                          <a:sym typeface="ＭＳ Ｐゴシック"/>
                        </a:rPr>
                        <a:t>例外</a:t>
                      </a:r>
                      <a:endParaRPr sz="1600" dirty="0">
                        <a:sym typeface="ＭＳ Ｐゴシック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ja-JP" altLang="en-US" sz="1600" dirty="0" smtClean="0">
                          <a:sym typeface="ＭＳ Ｐゴシック"/>
                        </a:rPr>
                        <a:t>非検査例外</a:t>
                      </a:r>
                      <a:endParaRPr sz="1600" dirty="0">
                        <a:sym typeface="ＭＳ Ｐゴシック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ja-JP" altLang="en-US" sz="1600" dirty="0" smtClean="0">
                          <a:sym typeface="ＭＳ Ｐゴシック"/>
                        </a:rPr>
                        <a:t>関数の返り値</a:t>
                      </a:r>
                      <a:endParaRPr sz="1600" dirty="0">
                        <a:sym typeface="ＭＳ Ｐゴシック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505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ja-JP" altLang="en-US" sz="1600" b="1" dirty="0" smtClean="0">
                          <a:sym typeface="ＭＳ Ｐゴシック"/>
                        </a:rPr>
                        <a:t>プログラムの異常系（</a:t>
                      </a:r>
                      <a:r>
                        <a:rPr lang="en-US" altLang="ja-JP" sz="1600" b="1" dirty="0" smtClean="0">
                          <a:sym typeface="ＭＳ Ｐゴシック"/>
                        </a:rPr>
                        <a:t>API</a:t>
                      </a:r>
                      <a:r>
                        <a:rPr lang="ja-JP" altLang="en-US" sz="1600" b="1" dirty="0" smtClean="0">
                          <a:sym typeface="ＭＳ Ｐゴシック"/>
                        </a:rPr>
                        <a:t>内部）</a:t>
                      </a:r>
                      <a:endParaRPr sz="1600" b="1" dirty="0">
                        <a:sym typeface="ＭＳ Ｐゴシック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altLang="ja-JP" sz="1600" dirty="0" smtClean="0">
                          <a:sym typeface="ＭＳ Ｐゴシック"/>
                        </a:rPr>
                        <a:t>Assert</a:t>
                      </a:r>
                      <a:endParaRPr sz="1600" dirty="0">
                        <a:sym typeface="ＭＳ Ｐゴシック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altLang="ja-JP" sz="1600" dirty="0" smtClean="0">
                          <a:sym typeface="ＭＳ Ｐゴシック"/>
                        </a:rPr>
                        <a:t>assert</a:t>
                      </a:r>
                      <a:endParaRPr sz="1600" dirty="0">
                        <a:sym typeface="ＭＳ Ｐゴシック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altLang="ja-JP" sz="1600" dirty="0" smtClean="0">
                          <a:sym typeface="ＭＳ Ｐゴシック"/>
                        </a:rPr>
                        <a:t>panic</a:t>
                      </a:r>
                      <a:endParaRPr sz="1600" dirty="0">
                        <a:sym typeface="ＭＳ Ｐゴシック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295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返り値によるエラー通知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32</a:t>
            </a:fld>
            <a:endParaRPr lang="en-GB" altLang="ja-JP" dirty="0"/>
          </a:p>
        </p:txBody>
      </p:sp>
      <p:sp>
        <p:nvSpPr>
          <p:cNvPr id="5" name="Shape 323"/>
          <p:cNvSpPr/>
          <p:nvPr/>
        </p:nvSpPr>
        <p:spPr>
          <a:xfrm>
            <a:off x="467544" y="1647666"/>
            <a:ext cx="4320480" cy="3893374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altLang="ja-JP" dirty="0" smtClean="0"/>
              <a:t>request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 string) ([]byte, error)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success </a:t>
            </a:r>
            <a:r>
              <a:rPr lang="en-US" dirty="0" err="1" smtClean="0"/>
              <a:t>bool</a:t>
            </a:r>
            <a:endParaRPr lang="en-US" dirty="0" smtClean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body []byte</a:t>
            </a:r>
            <a:endParaRPr lang="en-US" dirty="0" smtClean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    </a:t>
            </a:r>
            <a:r>
              <a:rPr lang="en-US" altLang="ja-JP" dirty="0" smtClean="0">
                <a:solidFill>
                  <a:srgbClr val="008000"/>
                </a:solidFill>
              </a:rPr>
              <a:t>// ... HTTP</a:t>
            </a:r>
            <a:r>
              <a:rPr lang="ja-JP" altLang="en-US" dirty="0" smtClean="0">
                <a:solidFill>
                  <a:srgbClr val="008000"/>
                </a:solidFill>
              </a:rPr>
              <a:t>の通信処理 </a:t>
            </a:r>
            <a:r>
              <a:rPr lang="en-US" altLang="ja-JP" dirty="0" smtClean="0">
                <a:solidFill>
                  <a:srgbClr val="008000"/>
                </a:solidFill>
              </a:rPr>
              <a:t>...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 </a:t>
            </a:r>
            <a:r>
              <a:rPr lang="ja-JP" altLang="en-US" dirty="0" smtClean="0"/>
              <a:t>   </a:t>
            </a:r>
            <a:r>
              <a:rPr lang="en-US" altLang="ja-JP" dirty="0" smtClean="0"/>
              <a:t>if success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ja-JP" dirty="0"/>
              <a:t> </a:t>
            </a:r>
            <a:r>
              <a:rPr lang="en-US" altLang="ja-JP" dirty="0" smtClean="0"/>
              <a:t>       return body, nil</a:t>
            </a:r>
            <a:endParaRPr lang="en-US" altLang="ja-JP" dirty="0" smtClean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/>
              <a:t> </a:t>
            </a:r>
            <a:r>
              <a:rPr lang="en-US" dirty="0" smtClean="0"/>
              <a:t>   } else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/>
              <a:t> </a:t>
            </a:r>
            <a:r>
              <a:rPr lang="en-US" dirty="0" smtClean="0"/>
              <a:t>       return nil, </a:t>
            </a:r>
            <a:r>
              <a:rPr lang="en-US" dirty="0" err="1" smtClean="0"/>
              <a:t>fmt.Errorf</a:t>
            </a:r>
            <a:r>
              <a:rPr lang="en-US" dirty="0" smtClean="0"/>
              <a:t>("HTTP Error")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/>
              <a:t> </a:t>
            </a:r>
            <a:r>
              <a:rPr lang="en-US" dirty="0" smtClean="0"/>
              <a:t>   }</a:t>
            </a:r>
            <a:endParaRPr lang="en-US"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endParaRPr lang="en-US"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err="1" smtClean="0"/>
              <a:t>func</a:t>
            </a:r>
            <a:r>
              <a:rPr lang="en-US" dirty="0" smtClean="0"/>
              <a:t> main() </a:t>
            </a:r>
            <a:r>
              <a:rPr lang="en-US" dirty="0" smtClean="0"/>
              <a:t>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/>
              <a:t> </a:t>
            </a:r>
            <a:r>
              <a:rPr lang="en-US" dirty="0" smtClean="0"/>
              <a:t>   res, err := request("http://example.com")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/>
              <a:t> </a:t>
            </a:r>
            <a:r>
              <a:rPr lang="en-US" dirty="0" smtClean="0"/>
              <a:t>   if err != nil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        </a:t>
            </a:r>
            <a:r>
              <a:rPr lang="en-US" altLang="ja-JP" dirty="0">
                <a:solidFill>
                  <a:srgbClr val="008000"/>
                </a:solidFill>
              </a:rPr>
              <a:t>// ... </a:t>
            </a:r>
            <a:r>
              <a:rPr lang="ja-JP" altLang="en-US" dirty="0" smtClean="0">
                <a:solidFill>
                  <a:srgbClr val="008000"/>
                </a:solidFill>
              </a:rPr>
              <a:t>エラー処理 </a:t>
            </a:r>
            <a:r>
              <a:rPr lang="en-US" altLang="ja-JP" dirty="0" smtClean="0">
                <a:solidFill>
                  <a:srgbClr val="008000"/>
                </a:solidFill>
              </a:rPr>
              <a:t>...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    } else {</a:t>
            </a:r>
            <a:endParaRPr lang="en-US" altLang="ja-JP"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ja-JP" dirty="0"/>
              <a:t>        </a:t>
            </a:r>
            <a:r>
              <a:rPr lang="en-US" altLang="ja-JP" dirty="0">
                <a:solidFill>
                  <a:srgbClr val="008000"/>
                </a:solidFill>
              </a:rPr>
              <a:t>// ... </a:t>
            </a:r>
            <a:r>
              <a:rPr lang="ja-JP" altLang="en-US" dirty="0" smtClean="0">
                <a:solidFill>
                  <a:srgbClr val="008000"/>
                </a:solidFill>
              </a:rPr>
              <a:t>正常系処理 </a:t>
            </a:r>
            <a:r>
              <a:rPr lang="en-US" altLang="ja-JP" dirty="0" smtClean="0">
                <a:solidFill>
                  <a:srgbClr val="008000"/>
                </a:solidFill>
              </a:rPr>
              <a:t>...</a:t>
            </a:r>
            <a:endParaRPr lang="en-US" dirty="0" smtClean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/>
              <a:t> </a:t>
            </a:r>
            <a:r>
              <a:rPr lang="en-US" dirty="0" smtClean="0"/>
              <a:t>   }</a:t>
            </a:r>
            <a:endParaRPr lang="en-US" dirty="0" smtClean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}</a:t>
            </a:r>
            <a:endParaRPr lang="en-US" dirty="0"/>
          </a:p>
        </p:txBody>
      </p:sp>
      <p:grpSp>
        <p:nvGrpSpPr>
          <p:cNvPr id="6" name="Group 329"/>
          <p:cNvGrpSpPr/>
          <p:nvPr/>
        </p:nvGrpSpPr>
        <p:grpSpPr>
          <a:xfrm>
            <a:off x="467544" y="1235433"/>
            <a:ext cx="947183" cy="459741"/>
            <a:chOff x="0" y="0"/>
            <a:chExt cx="947182" cy="459740"/>
          </a:xfrm>
        </p:grpSpPr>
        <p:sp>
          <p:nvSpPr>
            <p:cNvPr id="7" name="Shape 327"/>
            <p:cNvSpPr/>
            <p:nvPr/>
          </p:nvSpPr>
          <p:spPr>
            <a:xfrm>
              <a:off x="0" y="47506"/>
              <a:ext cx="947183" cy="364728"/>
            </a:xfrm>
            <a:prstGeom prst="roundRect">
              <a:avLst>
                <a:gd name="adj" fmla="val 0"/>
              </a:avLst>
            </a:prstGeom>
            <a:solidFill>
              <a:srgbClr val="D1D1F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8" name="Shape 328"/>
            <p:cNvSpPr/>
            <p:nvPr/>
          </p:nvSpPr>
          <p:spPr>
            <a:xfrm>
              <a:off x="0" y="0"/>
              <a:ext cx="94718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rPr dirty="0"/>
                <a:t>Go</a:t>
              </a:r>
            </a:p>
          </p:txBody>
        </p:sp>
      </p:grpSp>
      <p:cxnSp>
        <p:nvCxnSpPr>
          <p:cNvPr id="10" name="直線矢印コネクタ 9"/>
          <p:cNvCxnSpPr/>
          <p:nvPr/>
        </p:nvCxnSpPr>
        <p:spPr>
          <a:xfrm flipH="1">
            <a:off x="4389347" y="1798574"/>
            <a:ext cx="952062" cy="0"/>
          </a:xfrm>
          <a:prstGeom prst="straightConnector1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8"/>
          <p:cNvSpPr txBox="1"/>
          <p:nvPr/>
        </p:nvSpPr>
        <p:spPr>
          <a:xfrm>
            <a:off x="5380047" y="1638007"/>
            <a:ext cx="2648338" cy="584773"/>
          </a:xfrm>
          <a:prstGeom prst="rect">
            <a:avLst/>
          </a:prstGeom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dirty="0" smtClean="0">
                <a:solidFill>
                  <a:srgbClr val="000000"/>
                </a:solidFill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返り値を複数返せるので、</a:t>
            </a:r>
            <a:r>
              <a:rPr kumimoji="0" lang="en-US" altLang="ja-JP" dirty="0" smtClean="0">
                <a:solidFill>
                  <a:srgbClr val="000000"/>
                </a:solidFill>
                <a:latin typeface="ＭＳ Ｐゴシック"/>
                <a:ea typeface="ＭＳ Ｐゴシック"/>
                <a:cs typeface="ＭＳ Ｐゴシック"/>
                <a:sym typeface="ＭＳ Ｐゴシック"/>
              </a:rPr>
              <a:t/>
            </a:r>
            <a:br>
              <a:rPr kumimoji="0" lang="en-US" altLang="ja-JP" dirty="0" smtClean="0">
                <a:solidFill>
                  <a:srgbClr val="000000"/>
                </a:solidFill>
                <a:latin typeface="ＭＳ Ｐゴシック"/>
                <a:ea typeface="ＭＳ Ｐゴシック"/>
                <a:cs typeface="ＭＳ Ｐゴシック"/>
                <a:sym typeface="ＭＳ Ｐゴシック"/>
              </a:rPr>
            </a:br>
            <a:r>
              <a:rPr kumimoji="0" lang="ja-JP" altLang="en-US" dirty="0" smtClean="0">
                <a:solidFill>
                  <a:srgbClr val="000000"/>
                </a:solidFill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結果とエラー結果を返す</a:t>
            </a:r>
            <a:endParaRPr kumimoji="0" lang="ja-JP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ＭＳ Ｐゴシック"/>
              <a:ea typeface="ＭＳ Ｐゴシック"/>
              <a:cs typeface="ＭＳ Ｐゴシック"/>
              <a:sym typeface="ＭＳ Ｐゴシック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2843808" y="2754242"/>
            <a:ext cx="2625658" cy="0"/>
          </a:xfrm>
          <a:prstGeom prst="straightConnector1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8"/>
          <p:cNvSpPr txBox="1"/>
          <p:nvPr/>
        </p:nvSpPr>
        <p:spPr>
          <a:xfrm>
            <a:off x="5508104" y="2593675"/>
            <a:ext cx="2648338" cy="584773"/>
          </a:xfrm>
          <a:prstGeom prst="rect">
            <a:avLst/>
          </a:prstGeom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dirty="0" smtClean="0">
                <a:solidFill>
                  <a:srgbClr val="000000"/>
                </a:solidFill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処理内容によって、</a:t>
            </a:r>
            <a:endParaRPr kumimoji="0" lang="en-US" altLang="ja-JP" dirty="0" smtClean="0">
              <a:solidFill>
                <a:srgbClr val="000000"/>
              </a:solidFill>
              <a:latin typeface="ＭＳ Ｐゴシック"/>
              <a:ea typeface="ＭＳ Ｐゴシック"/>
              <a:cs typeface="ＭＳ Ｐゴシック"/>
              <a:sym typeface="ＭＳ Ｐゴシック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dirty="0" smtClean="0">
                <a:solidFill>
                  <a:srgbClr val="000000"/>
                </a:solidFill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正常結果</a:t>
            </a:r>
            <a:r>
              <a:rPr kumimoji="0" lang="en-US" altLang="ja-JP" dirty="0" smtClean="0">
                <a:solidFill>
                  <a:srgbClr val="000000"/>
                </a:solidFill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/</a:t>
            </a:r>
            <a:r>
              <a:rPr kumimoji="0" lang="ja-JP" altLang="en-US" dirty="0" smtClean="0">
                <a:solidFill>
                  <a:srgbClr val="000000"/>
                </a:solidFill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エラー結果を返す</a:t>
            </a:r>
            <a:endParaRPr kumimoji="0" lang="ja-JP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ＭＳ Ｐゴシック"/>
              <a:ea typeface="ＭＳ Ｐゴシック"/>
              <a:cs typeface="ＭＳ Ｐゴシック"/>
              <a:sym typeface="ＭＳ Ｐゴシック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4517404" y="2754242"/>
            <a:ext cx="952062" cy="458859"/>
          </a:xfrm>
          <a:prstGeom prst="straightConnector1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5541039"/>
            <a:ext cx="8820472" cy="1106577"/>
          </a:xfrm>
        </p:spPr>
        <p:txBody>
          <a:bodyPr/>
          <a:lstStyle/>
          <a:p>
            <a:r>
              <a:rPr kumimoji="1" lang="en-US" altLang="ja-JP" sz="2800" dirty="0" smtClean="0"/>
              <a:t>【</a:t>
            </a:r>
            <a:r>
              <a:rPr kumimoji="1" lang="en-US" altLang="ja-JP" sz="2800" dirty="0" err="1" smtClean="0"/>
              <a:t>callee</a:t>
            </a:r>
            <a:r>
              <a:rPr kumimoji="1" lang="en-US" altLang="ja-JP" sz="2800" dirty="0" smtClean="0"/>
              <a:t>】</a:t>
            </a:r>
            <a:r>
              <a:rPr kumimoji="1" lang="ja-JP" altLang="en-US" sz="2800" dirty="0" smtClean="0"/>
              <a:t>正常結果用とエラー用の返り値を用意する</a:t>
            </a:r>
            <a:endParaRPr kumimoji="1" lang="en-US" altLang="ja-JP" sz="2800" dirty="0" smtClean="0"/>
          </a:p>
          <a:p>
            <a:r>
              <a:rPr kumimoji="1" lang="en-US" altLang="ja-JP" sz="2800" dirty="0" smtClean="0"/>
              <a:t>【caller】</a:t>
            </a:r>
            <a:r>
              <a:rPr kumimoji="1" lang="ja-JP" altLang="en-US" sz="2800" dirty="0" smtClean="0"/>
              <a:t>エラー結果の有無でエラー判定する</a:t>
            </a:r>
            <a:endParaRPr kumimoji="1" lang="en-US" altLang="ja-JP" sz="2800" dirty="0" smtClean="0"/>
          </a:p>
        </p:txBody>
      </p:sp>
      <p:cxnSp>
        <p:nvCxnSpPr>
          <p:cNvPr id="22" name="直線矢印コネクタ 21"/>
          <p:cNvCxnSpPr/>
          <p:nvPr/>
        </p:nvCxnSpPr>
        <p:spPr>
          <a:xfrm flipH="1">
            <a:off x="2810510" y="4378090"/>
            <a:ext cx="2625658" cy="0"/>
          </a:xfrm>
          <a:prstGeom prst="straightConnector1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TextBox 8"/>
          <p:cNvSpPr txBox="1"/>
          <p:nvPr/>
        </p:nvSpPr>
        <p:spPr>
          <a:xfrm>
            <a:off x="5474806" y="4200596"/>
            <a:ext cx="2648338" cy="372407"/>
          </a:xfrm>
          <a:prstGeom prst="rect">
            <a:avLst/>
          </a:prstGeom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dirty="0" smtClean="0">
                <a:solidFill>
                  <a:srgbClr val="000000"/>
                </a:solidFill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エラー返り値を基に判定</a:t>
            </a:r>
            <a:endParaRPr kumimoji="0" lang="ja-JP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ＭＳ Ｐゴシック"/>
              <a:ea typeface="ＭＳ Ｐゴシック"/>
              <a:cs typeface="ＭＳ Ｐゴシック"/>
              <a:sym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71537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panic</a:t>
            </a:r>
            <a:r>
              <a:rPr lang="ja-JP" altLang="en-US" dirty="0" smtClean="0"/>
              <a:t>によるエラー通知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33</a:t>
            </a:fld>
            <a:endParaRPr lang="en-GB" altLang="ja-JP" dirty="0"/>
          </a:p>
        </p:txBody>
      </p:sp>
      <p:sp>
        <p:nvSpPr>
          <p:cNvPr id="5" name="Shape 323"/>
          <p:cNvSpPr/>
          <p:nvPr/>
        </p:nvSpPr>
        <p:spPr>
          <a:xfrm>
            <a:off x="467544" y="1647666"/>
            <a:ext cx="4320480" cy="149271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err="1" smtClean="0"/>
              <a:t>func</a:t>
            </a:r>
            <a:r>
              <a:rPr lang="en-US" dirty="0" smtClean="0"/>
              <a:t> main()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x </a:t>
            </a:r>
            <a:r>
              <a:rPr lang="en-US" dirty="0" err="1" smtClean="0"/>
              <a:t>int</a:t>
            </a:r>
            <a:endParaRPr lang="en-US" dirty="0" smtClean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    </a:t>
            </a:r>
            <a:r>
              <a:rPr lang="en-US" altLang="ja-JP" dirty="0">
                <a:solidFill>
                  <a:srgbClr val="008000"/>
                </a:solidFill>
              </a:rPr>
              <a:t>// ... </a:t>
            </a:r>
            <a:r>
              <a:rPr lang="en-US" altLang="ja-JP" dirty="0" smtClean="0">
                <a:solidFill>
                  <a:srgbClr val="008000"/>
                </a:solidFill>
              </a:rPr>
              <a:t>x</a:t>
            </a:r>
            <a:r>
              <a:rPr lang="ja-JP" altLang="en-US" dirty="0" err="1" smtClean="0">
                <a:solidFill>
                  <a:srgbClr val="008000"/>
                </a:solidFill>
              </a:rPr>
              <a:t>への</a:t>
            </a:r>
            <a:r>
              <a:rPr lang="ja-JP" altLang="en-US" dirty="0" smtClean="0">
                <a:solidFill>
                  <a:srgbClr val="008000"/>
                </a:solidFill>
              </a:rPr>
              <a:t>操作</a:t>
            </a:r>
            <a:r>
              <a:rPr lang="en-US" altLang="ja-JP" dirty="0" smtClean="0">
                <a:solidFill>
                  <a:srgbClr val="008000"/>
                </a:solidFill>
              </a:rPr>
              <a:t>(0</a:t>
            </a:r>
            <a:r>
              <a:rPr lang="ja-JP" altLang="en-US" dirty="0" smtClean="0">
                <a:solidFill>
                  <a:srgbClr val="008000"/>
                </a:solidFill>
              </a:rPr>
              <a:t>になることはない</a:t>
            </a:r>
            <a:r>
              <a:rPr lang="en-US" altLang="ja-JP" dirty="0" smtClean="0">
                <a:solidFill>
                  <a:srgbClr val="008000"/>
                </a:solidFill>
              </a:rPr>
              <a:t>)</a:t>
            </a:r>
            <a:r>
              <a:rPr lang="ja-JP" altLang="en-US" dirty="0" smtClean="0">
                <a:solidFill>
                  <a:srgbClr val="008000"/>
                </a:solidFill>
              </a:rPr>
              <a:t> </a:t>
            </a:r>
            <a:r>
              <a:rPr lang="en-US" altLang="ja-JP" dirty="0" smtClean="0">
                <a:solidFill>
                  <a:srgbClr val="008000"/>
                </a:solidFill>
              </a:rPr>
              <a:t>...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 smtClean="0"/>
              <a:t>    </a:t>
            </a:r>
            <a:r>
              <a:rPr lang="en-US" altLang="ja-JP" dirty="0" smtClean="0"/>
              <a:t>if x == 0 {</a:t>
            </a:r>
            <a:endParaRPr lang="en-US" dirty="0" smtClean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        panic("x is 0")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/>
              <a:t> </a:t>
            </a:r>
            <a:r>
              <a:rPr lang="en-US" dirty="0" smtClean="0"/>
              <a:t>   }</a:t>
            </a:r>
            <a:endParaRPr lang="en-US"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}</a:t>
            </a:r>
            <a:endParaRPr lang="en-US" dirty="0"/>
          </a:p>
        </p:txBody>
      </p:sp>
      <p:grpSp>
        <p:nvGrpSpPr>
          <p:cNvPr id="6" name="Group 329"/>
          <p:cNvGrpSpPr/>
          <p:nvPr/>
        </p:nvGrpSpPr>
        <p:grpSpPr>
          <a:xfrm>
            <a:off x="467544" y="1235433"/>
            <a:ext cx="947183" cy="459741"/>
            <a:chOff x="0" y="0"/>
            <a:chExt cx="947182" cy="459740"/>
          </a:xfrm>
        </p:grpSpPr>
        <p:sp>
          <p:nvSpPr>
            <p:cNvPr id="7" name="Shape 327"/>
            <p:cNvSpPr/>
            <p:nvPr/>
          </p:nvSpPr>
          <p:spPr>
            <a:xfrm>
              <a:off x="0" y="47506"/>
              <a:ext cx="947183" cy="364728"/>
            </a:xfrm>
            <a:prstGeom prst="roundRect">
              <a:avLst>
                <a:gd name="adj" fmla="val 0"/>
              </a:avLst>
            </a:prstGeom>
            <a:solidFill>
              <a:srgbClr val="D1D1F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8" name="Shape 328"/>
            <p:cNvSpPr/>
            <p:nvPr/>
          </p:nvSpPr>
          <p:spPr>
            <a:xfrm>
              <a:off x="0" y="0"/>
              <a:ext cx="94718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rPr dirty="0"/>
                <a:t>Go</a:t>
              </a:r>
            </a:p>
          </p:txBody>
        </p:sp>
      </p:grpSp>
      <p:cxnSp>
        <p:nvCxnSpPr>
          <p:cNvPr id="16" name="直線矢印コネクタ 15"/>
          <p:cNvCxnSpPr/>
          <p:nvPr/>
        </p:nvCxnSpPr>
        <p:spPr>
          <a:xfrm flipH="1">
            <a:off x="2843808" y="2604717"/>
            <a:ext cx="2625658" cy="0"/>
          </a:xfrm>
          <a:prstGeom prst="straightConnector1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8"/>
          <p:cNvSpPr txBox="1"/>
          <p:nvPr/>
        </p:nvSpPr>
        <p:spPr>
          <a:xfrm>
            <a:off x="5508104" y="2420888"/>
            <a:ext cx="3384376" cy="584773"/>
          </a:xfrm>
          <a:prstGeom prst="rect">
            <a:avLst/>
          </a:prstGeom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dirty="0" smtClean="0">
                <a:solidFill>
                  <a:srgbClr val="000000"/>
                </a:solidFill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論理的に不整合な状態になっている</a:t>
            </a:r>
            <a:r>
              <a:rPr kumimoji="0" lang="ja-JP" altLang="en-US" dirty="0" smtClean="0">
                <a:solidFill>
                  <a:srgbClr val="000000"/>
                </a:solidFill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→</a:t>
            </a:r>
            <a:r>
              <a:rPr kumimoji="0" lang="en-US" altLang="ja-JP" dirty="0" smtClean="0">
                <a:solidFill>
                  <a:srgbClr val="000000"/>
                </a:solidFill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panic()</a:t>
            </a:r>
            <a:r>
              <a:rPr kumimoji="0" lang="ja-JP" altLang="en-US" dirty="0" smtClean="0">
                <a:solidFill>
                  <a:srgbClr val="000000"/>
                </a:solidFill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で通知する</a:t>
            </a:r>
            <a:endParaRPr kumimoji="0" lang="en-US" altLang="ja-JP" dirty="0" smtClean="0">
              <a:solidFill>
                <a:srgbClr val="000000"/>
              </a:solidFill>
              <a:latin typeface="ＭＳ Ｐゴシック"/>
              <a:ea typeface="ＭＳ Ｐゴシック"/>
              <a:cs typeface="ＭＳ Ｐゴシック"/>
              <a:sym typeface="ＭＳ Ｐゴシック"/>
            </a:endParaRP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3325167"/>
            <a:ext cx="8820472" cy="3322449"/>
          </a:xfrm>
        </p:spPr>
        <p:txBody>
          <a:bodyPr/>
          <a:lstStyle/>
          <a:p>
            <a:r>
              <a:rPr kumimoji="1" lang="en-US" altLang="ja-JP" sz="2800" dirty="0" smtClean="0"/>
              <a:t>panic()</a:t>
            </a:r>
            <a:r>
              <a:rPr kumimoji="1" lang="ja-JP" altLang="en-US" sz="2800" dirty="0" smtClean="0"/>
              <a:t>を呼び出すと、プログラムがクラッシュする</a:t>
            </a:r>
            <a:endParaRPr kumimoji="1" lang="en-US" altLang="ja-JP" sz="2800" dirty="0" smtClean="0"/>
          </a:p>
          <a:p>
            <a:pPr lvl="1"/>
            <a:r>
              <a:rPr lang="en-US" altLang="ja-JP" sz="2500" dirty="0"/>
              <a:t>recover</a:t>
            </a:r>
            <a:r>
              <a:rPr lang="en-US" altLang="ja-JP" sz="2500" dirty="0" smtClean="0"/>
              <a:t>()</a:t>
            </a:r>
            <a:r>
              <a:rPr lang="ja-JP" altLang="en-US" sz="2500" dirty="0" smtClean="0"/>
              <a:t>を使った復帰も可能（詳細は割愛）</a:t>
            </a:r>
            <a:endParaRPr lang="en-US" altLang="ja-JP" sz="2500" dirty="0" smtClean="0"/>
          </a:p>
          <a:p>
            <a:r>
              <a:rPr kumimoji="1" lang="ja-JP" altLang="en-US" sz="2800" dirty="0"/>
              <a:t>基本的</a:t>
            </a:r>
            <a:r>
              <a:rPr kumimoji="1" lang="ja-JP" altLang="en-US" sz="2800" dirty="0" smtClean="0"/>
              <a:t>に内部的な不整合状態を通知するために利用</a:t>
            </a:r>
            <a:endParaRPr kumimoji="1" lang="en-US" altLang="ja-JP" sz="2800" dirty="0" smtClean="0"/>
          </a:p>
          <a:p>
            <a:pPr lvl="1"/>
            <a:r>
              <a:rPr lang="ja-JP" altLang="en-US" sz="2500" dirty="0" smtClean="0"/>
              <a:t>システムエラー、</a:t>
            </a:r>
            <a:r>
              <a:rPr lang="en-US" altLang="ja-JP" sz="2500" dirty="0" smtClean="0"/>
              <a:t>API</a:t>
            </a:r>
            <a:r>
              <a:rPr lang="ja-JP" altLang="en-US" sz="2500" dirty="0" smtClean="0"/>
              <a:t>の呼び出し不正は、</a:t>
            </a:r>
            <a:r>
              <a:rPr lang="en-US" altLang="ja-JP" sz="2500" dirty="0" smtClean="0"/>
              <a:t/>
            </a:r>
            <a:br>
              <a:rPr lang="en-US" altLang="ja-JP" sz="2500" dirty="0" smtClean="0"/>
            </a:br>
            <a:r>
              <a:rPr lang="ja-JP" altLang="en-US" sz="2500" dirty="0" smtClean="0"/>
              <a:t>エラー用の返り値を用いて行うのが一般的</a:t>
            </a:r>
            <a:endParaRPr kumimoji="1" lang="en-US" altLang="ja-JP" sz="2500" dirty="0" smtClean="0"/>
          </a:p>
          <a:p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591805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メモリ管理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412875"/>
            <a:ext cx="8820472" cy="2088133"/>
          </a:xfrm>
        </p:spPr>
        <p:txBody>
          <a:bodyPr/>
          <a:lstStyle/>
          <a:p>
            <a:r>
              <a:rPr lang="en-US" altLang="ja-JP" dirty="0" smtClean="0"/>
              <a:t>GC</a:t>
            </a:r>
            <a:r>
              <a:rPr lang="ja-JP" altLang="en-US" dirty="0" smtClean="0"/>
              <a:t>により管理される</a:t>
            </a:r>
            <a:endParaRPr lang="en-US" altLang="ja-JP" dirty="0" smtClean="0"/>
          </a:p>
          <a:p>
            <a:pPr lvl="1"/>
            <a:r>
              <a:rPr lang="ja-JP" altLang="en-US" dirty="0"/>
              <a:t>基本的</a:t>
            </a:r>
            <a:r>
              <a:rPr lang="ja-JP" altLang="en-US" dirty="0" smtClean="0"/>
              <a:t>に</a:t>
            </a:r>
            <a:r>
              <a:rPr lang="en-US" altLang="ja-JP" dirty="0" smtClean="0"/>
              <a:t>C#</a:t>
            </a:r>
            <a:r>
              <a:rPr lang="ja-JP" altLang="en-US" dirty="0" smtClean="0"/>
              <a:t>と同じように解放される</a:t>
            </a:r>
            <a:endParaRPr lang="en-US" altLang="ja-JP" dirty="0" smtClean="0"/>
          </a:p>
          <a:p>
            <a:r>
              <a:rPr lang="ja-JP" altLang="en-US" dirty="0" smtClean="0"/>
              <a:t>値型、参照型で適切に管理される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34</a:t>
            </a:fld>
            <a:endParaRPr lang="en-GB" altLang="ja-JP" dirty="0"/>
          </a:p>
        </p:txBody>
      </p:sp>
      <p:sp>
        <p:nvSpPr>
          <p:cNvPr id="5" name="Shape 323"/>
          <p:cNvSpPr/>
          <p:nvPr/>
        </p:nvSpPr>
        <p:spPr>
          <a:xfrm>
            <a:off x="971600" y="4184501"/>
            <a:ext cx="3024336" cy="1692771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err="1" smtClean="0"/>
              <a:t>func</a:t>
            </a:r>
            <a:r>
              <a:rPr lang="en-US" dirty="0" smtClean="0"/>
              <a:t> main()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 </a:t>
            </a:r>
            <a:r>
              <a:rPr lang="ja-JP" altLang="en-US" dirty="0" smtClean="0"/>
              <a:t>   </a:t>
            </a:r>
            <a:r>
              <a:rPr lang="en-US" altLang="ja-JP" dirty="0" smtClean="0"/>
              <a:t>p := f()</a:t>
            </a:r>
            <a:endParaRPr lang="en-US" dirty="0" smtClean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endParaRPr lang="en-US"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err="1" smtClean="0"/>
              <a:t>func</a:t>
            </a:r>
            <a:r>
              <a:rPr lang="en-US" dirty="0" smtClean="0"/>
              <a:t> f() *</a:t>
            </a:r>
            <a:r>
              <a:rPr lang="en-US" dirty="0" err="1" smtClean="0"/>
              <a:t>int</a:t>
            </a:r>
            <a:r>
              <a:rPr lang="en-US" dirty="0" smtClean="0"/>
              <a:t>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/>
              <a:t> </a:t>
            </a:r>
            <a:r>
              <a:rPr lang="en-US" dirty="0" smtClean="0"/>
              <a:t>   v := 1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/>
              <a:t> </a:t>
            </a:r>
            <a:r>
              <a:rPr lang="en-US" dirty="0" smtClean="0"/>
              <a:t>   return &amp;v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/>
              <a:t>}</a:t>
            </a:r>
            <a:endParaRPr lang="en-US" dirty="0"/>
          </a:p>
        </p:txBody>
      </p:sp>
      <p:grpSp>
        <p:nvGrpSpPr>
          <p:cNvPr id="6" name="Group 329"/>
          <p:cNvGrpSpPr/>
          <p:nvPr/>
        </p:nvGrpSpPr>
        <p:grpSpPr>
          <a:xfrm>
            <a:off x="971600" y="3772268"/>
            <a:ext cx="947183" cy="459741"/>
            <a:chOff x="0" y="0"/>
            <a:chExt cx="947182" cy="459740"/>
          </a:xfrm>
        </p:grpSpPr>
        <p:sp>
          <p:nvSpPr>
            <p:cNvPr id="7" name="Shape 327"/>
            <p:cNvSpPr/>
            <p:nvPr/>
          </p:nvSpPr>
          <p:spPr>
            <a:xfrm>
              <a:off x="0" y="47506"/>
              <a:ext cx="947183" cy="364728"/>
            </a:xfrm>
            <a:prstGeom prst="roundRect">
              <a:avLst>
                <a:gd name="adj" fmla="val 0"/>
              </a:avLst>
            </a:prstGeom>
            <a:solidFill>
              <a:srgbClr val="D1D1F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8" name="Shape 328"/>
            <p:cNvSpPr/>
            <p:nvPr/>
          </p:nvSpPr>
          <p:spPr>
            <a:xfrm>
              <a:off x="0" y="0"/>
              <a:ext cx="94718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rPr dirty="0"/>
                <a:t>Go</a:t>
              </a:r>
            </a:p>
          </p:txBody>
        </p:sp>
      </p:grpSp>
      <p:cxnSp>
        <p:nvCxnSpPr>
          <p:cNvPr id="9" name="直線矢印コネクタ 8"/>
          <p:cNvCxnSpPr/>
          <p:nvPr/>
        </p:nvCxnSpPr>
        <p:spPr>
          <a:xfrm flipH="1">
            <a:off x="2267744" y="5485037"/>
            <a:ext cx="2625658" cy="0"/>
          </a:xfrm>
          <a:prstGeom prst="straightConnector1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8"/>
          <p:cNvSpPr txBox="1"/>
          <p:nvPr/>
        </p:nvSpPr>
        <p:spPr>
          <a:xfrm>
            <a:off x="4932040" y="5301208"/>
            <a:ext cx="3888432" cy="584773"/>
          </a:xfrm>
          <a:prstGeom prst="rect">
            <a:avLst/>
          </a:prstGeom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dirty="0" smtClean="0">
                <a:solidFill>
                  <a:srgbClr val="000000"/>
                </a:solidFill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v</a:t>
            </a:r>
            <a:r>
              <a:rPr kumimoji="0" lang="ja-JP" altLang="en-US" dirty="0" smtClean="0">
                <a:solidFill>
                  <a:srgbClr val="000000"/>
                </a:solidFill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はローカル変数だが、参照を返すことで</a:t>
            </a:r>
            <a:endParaRPr kumimoji="0" lang="en-US" altLang="ja-JP" dirty="0" smtClean="0">
              <a:solidFill>
                <a:srgbClr val="000000"/>
              </a:solidFill>
              <a:latin typeface="ＭＳ Ｐゴシック"/>
              <a:ea typeface="ＭＳ Ｐゴシック"/>
              <a:cs typeface="ＭＳ Ｐゴシック"/>
              <a:sym typeface="ＭＳ Ｐゴシック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dirty="0" smtClean="0">
                <a:solidFill>
                  <a:srgbClr val="000000"/>
                </a:solidFill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関数呼び出し後も値</a:t>
            </a:r>
            <a:r>
              <a:rPr kumimoji="0" lang="ja-JP" altLang="en-US" dirty="0" smtClean="0">
                <a:solidFill>
                  <a:srgbClr val="000000"/>
                </a:solidFill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はメモリ上に保持される</a:t>
            </a:r>
            <a:endParaRPr kumimoji="0" lang="en-US" altLang="ja-JP" dirty="0" smtClean="0">
              <a:solidFill>
                <a:srgbClr val="000000"/>
              </a:solidFill>
              <a:latin typeface="ＭＳ Ｐゴシック"/>
              <a:ea typeface="ＭＳ Ｐゴシック"/>
              <a:cs typeface="ＭＳ Ｐゴシック"/>
              <a:sym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194346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メモリ以外のリソース管理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412875"/>
            <a:ext cx="8820472" cy="3240261"/>
          </a:xfrm>
        </p:spPr>
        <p:txBody>
          <a:bodyPr/>
          <a:lstStyle/>
          <a:p>
            <a:r>
              <a:rPr lang="en-US" altLang="ja-JP" sz="2800" dirty="0" smtClean="0"/>
              <a:t>defer</a:t>
            </a:r>
            <a:r>
              <a:rPr lang="ja-JP" altLang="en-US" sz="2800" dirty="0" smtClean="0"/>
              <a:t>文</a:t>
            </a:r>
            <a:endParaRPr lang="en-US" altLang="ja-JP" sz="2800" dirty="0" smtClean="0"/>
          </a:p>
          <a:p>
            <a:pPr lvl="1"/>
            <a:r>
              <a:rPr lang="ja-JP" altLang="en-US" sz="2600" dirty="0" smtClean="0"/>
              <a:t>関数終了時に処理が実行される</a:t>
            </a:r>
            <a:endParaRPr lang="en-US" altLang="ja-JP" sz="2600" dirty="0" smtClean="0"/>
          </a:p>
          <a:p>
            <a:pPr lvl="2"/>
            <a:r>
              <a:rPr lang="en-US" altLang="ja-JP" sz="2400" dirty="0" smtClean="0"/>
              <a:t>using</a:t>
            </a:r>
            <a:r>
              <a:rPr lang="ja-JP" altLang="en-US" sz="2400" dirty="0" err="1" smtClean="0"/>
              <a:t>のように</a:t>
            </a:r>
            <a:r>
              <a:rPr lang="ja-JP" altLang="en-US" sz="2400" dirty="0" smtClean="0"/>
              <a:t>ブロックで呼び出しタイミングを制御できない</a:t>
            </a:r>
            <a:endParaRPr lang="en-US" altLang="ja-JP" sz="2400" dirty="0" smtClean="0"/>
          </a:p>
          <a:p>
            <a:pPr lvl="2"/>
            <a:r>
              <a:rPr lang="ja-JP" altLang="en-US" sz="2400" dirty="0"/>
              <a:t>多</a:t>
            </a:r>
            <a:r>
              <a:rPr lang="ja-JP" altLang="en-US" sz="2400" dirty="0" smtClean="0"/>
              <a:t>くのリソースを扱う場合は、関数を分ける必要がある</a:t>
            </a:r>
            <a:endParaRPr lang="en-US" altLang="ja-JP" sz="2400" dirty="0" smtClean="0"/>
          </a:p>
          <a:p>
            <a:pPr lvl="1"/>
            <a:r>
              <a:rPr lang="en-US" altLang="ja-JP" sz="2600" dirty="0" smtClean="0"/>
              <a:t>using</a:t>
            </a:r>
            <a:r>
              <a:rPr lang="ja-JP" altLang="en-US" sz="2600" dirty="0" smtClean="0"/>
              <a:t>と違い、任意の処理を実行可能</a:t>
            </a:r>
            <a:endParaRPr lang="en-US" altLang="ja-JP" sz="2600" dirty="0" smtClean="0"/>
          </a:p>
          <a:p>
            <a:pPr lvl="2"/>
            <a:r>
              <a:rPr lang="en-US" altLang="ja-JP" sz="2400" dirty="0" smtClean="0"/>
              <a:t>using</a:t>
            </a:r>
            <a:r>
              <a:rPr lang="ja-JP" altLang="en-US" sz="2400" dirty="0" smtClean="0"/>
              <a:t>は</a:t>
            </a:r>
            <a:r>
              <a:rPr lang="en-US" altLang="ja-JP" sz="2400" dirty="0" err="1" smtClean="0"/>
              <a:t>IDisposable#Dispose</a:t>
            </a:r>
            <a:r>
              <a:rPr lang="en-US" altLang="ja-JP" sz="2400" dirty="0" smtClean="0"/>
              <a:t>()</a:t>
            </a:r>
            <a:r>
              <a:rPr lang="ja-JP" altLang="en-US" sz="2400" dirty="0" smtClean="0"/>
              <a:t>を実行する</a:t>
            </a:r>
            <a:endParaRPr lang="en-US" altLang="ja-JP" sz="2400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35</a:t>
            </a:fld>
            <a:endParaRPr lang="en-GB" altLang="ja-JP" dirty="0"/>
          </a:p>
        </p:txBody>
      </p:sp>
      <p:sp>
        <p:nvSpPr>
          <p:cNvPr id="12" name="Shape 240"/>
          <p:cNvSpPr/>
          <p:nvPr/>
        </p:nvSpPr>
        <p:spPr>
          <a:xfrm>
            <a:off x="5087137" y="4921354"/>
            <a:ext cx="3301287" cy="129266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t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dirty="0" err="1" smtClean="0"/>
              <a:t>readFile</a:t>
            </a:r>
            <a:r>
              <a:rPr lang="en-US" dirty="0" smtClean="0"/>
              <a:t>(path string) {</a:t>
            </a:r>
            <a:br>
              <a:rPr lang="en-US" dirty="0" smtClean="0"/>
            </a:br>
            <a:r>
              <a:rPr lang="en-US" dirty="0" smtClean="0"/>
              <a:t>    file, _ := </a:t>
            </a:r>
            <a:r>
              <a:rPr lang="en-US" dirty="0" err="1" smtClean="0"/>
              <a:t>os.Open</a:t>
            </a:r>
            <a:r>
              <a:rPr lang="en-US" dirty="0" smtClean="0"/>
              <a:t>(path)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defer</a:t>
            </a:r>
            <a:r>
              <a:rPr lang="en-US" dirty="0" smtClean="0"/>
              <a:t> </a:t>
            </a:r>
            <a:r>
              <a:rPr lang="en-US" dirty="0" err="1" smtClean="0"/>
              <a:t>file.Close</a:t>
            </a:r>
            <a:r>
              <a:rPr lang="en-US" dirty="0" smtClean="0"/>
              <a:t>()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 </a:t>
            </a:r>
            <a:r>
              <a:rPr lang="ja-JP" altLang="en-US" dirty="0" smtClean="0"/>
              <a:t>   </a:t>
            </a:r>
            <a:endParaRPr lang="en-US" dirty="0" smtClean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altLang="ja-JP" dirty="0" smtClean="0">
                <a:solidFill>
                  <a:srgbClr val="008000"/>
                </a:solidFill>
              </a:rPr>
              <a:t>// ... </a:t>
            </a:r>
            <a:r>
              <a:rPr lang="ja-JP" altLang="en-US" dirty="0" smtClean="0">
                <a:solidFill>
                  <a:srgbClr val="008000"/>
                </a:solidFill>
              </a:rPr>
              <a:t>ファイル操作 </a:t>
            </a:r>
            <a:r>
              <a:rPr lang="en-US" altLang="ja-JP" dirty="0" smtClean="0">
                <a:solidFill>
                  <a:srgbClr val="008000"/>
                </a:solidFill>
              </a:rPr>
              <a:t>...</a:t>
            </a:r>
            <a:endParaRPr lang="en-US" dirty="0" smtClean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/>
              <a:t>}</a:t>
            </a:r>
            <a:endParaRPr dirty="0"/>
          </a:p>
        </p:txBody>
      </p:sp>
      <p:grpSp>
        <p:nvGrpSpPr>
          <p:cNvPr id="16" name="Group 246"/>
          <p:cNvGrpSpPr/>
          <p:nvPr/>
        </p:nvGrpSpPr>
        <p:grpSpPr>
          <a:xfrm>
            <a:off x="5087137" y="4509120"/>
            <a:ext cx="947183" cy="459741"/>
            <a:chOff x="0" y="0"/>
            <a:chExt cx="947182" cy="459740"/>
          </a:xfrm>
        </p:grpSpPr>
        <p:sp>
          <p:nvSpPr>
            <p:cNvPr id="17" name="Shape 244"/>
            <p:cNvSpPr/>
            <p:nvPr/>
          </p:nvSpPr>
          <p:spPr>
            <a:xfrm>
              <a:off x="0" y="47506"/>
              <a:ext cx="947183" cy="364728"/>
            </a:xfrm>
            <a:prstGeom prst="roundRect">
              <a:avLst>
                <a:gd name="adj" fmla="val 0"/>
              </a:avLst>
            </a:prstGeom>
            <a:solidFill>
              <a:srgbClr val="D1D1F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18" name="Shape 245"/>
            <p:cNvSpPr/>
            <p:nvPr/>
          </p:nvSpPr>
          <p:spPr>
            <a:xfrm>
              <a:off x="0" y="0"/>
              <a:ext cx="94718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Go</a:t>
              </a:r>
            </a:p>
          </p:txBody>
        </p:sp>
      </p:grpSp>
      <p:sp>
        <p:nvSpPr>
          <p:cNvPr id="27" name="Shape 144"/>
          <p:cNvSpPr/>
          <p:nvPr/>
        </p:nvSpPr>
        <p:spPr>
          <a:xfrm>
            <a:off x="323528" y="4923255"/>
            <a:ext cx="4248472" cy="149271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using System;</a:t>
            </a:r>
            <a:endParaRPr dirty="0">
              <a:latin typeface="+mn-lt"/>
              <a:ea typeface="+mn-ea"/>
              <a:cs typeface="+mn-cs"/>
              <a:sym typeface="Arial"/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endParaRPr dirty="0">
              <a:latin typeface="+mn-lt"/>
              <a:ea typeface="+mn-ea"/>
              <a:cs typeface="+mn-cs"/>
              <a:sym typeface="Arial"/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smtClean="0"/>
              <a:t>public </a:t>
            </a:r>
            <a:r>
              <a:rPr dirty="0"/>
              <a:t>static void </a:t>
            </a:r>
            <a:r>
              <a:rPr lang="en-US" dirty="0" err="1" smtClean="0"/>
              <a:t>ReadFile</a:t>
            </a:r>
            <a:r>
              <a:rPr dirty="0" smtClean="0"/>
              <a:t>(string</a:t>
            </a:r>
            <a:r>
              <a:rPr dirty="0"/>
              <a:t>[] </a:t>
            </a:r>
            <a:r>
              <a:rPr dirty="0" err="1"/>
              <a:t>args</a:t>
            </a:r>
            <a:r>
              <a:rPr dirty="0"/>
              <a:t>) </a:t>
            </a:r>
            <a:r>
              <a:rPr dirty="0" smtClean="0"/>
              <a:t>{</a:t>
            </a:r>
            <a:endParaRPr lang="en-US" dirty="0" smtClean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 </a:t>
            </a:r>
            <a:r>
              <a:rPr lang="ja-JP" altLang="en-US" dirty="0" smtClean="0"/>
              <a:t>   </a:t>
            </a:r>
            <a:r>
              <a:rPr lang="en-US" altLang="ja-JP" b="1" dirty="0" smtClean="0"/>
              <a:t>using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var</a:t>
            </a:r>
            <a:r>
              <a:rPr lang="en-US" altLang="ja-JP" dirty="0" smtClean="0"/>
              <a:t> reader = new </a:t>
            </a:r>
            <a:r>
              <a:rPr lang="en-US" altLang="ja-JP" dirty="0" err="1" smtClean="0"/>
              <a:t>StreamReader</a:t>
            </a:r>
            <a:r>
              <a:rPr lang="en-US" altLang="ja-JP" dirty="0" smtClean="0"/>
              <a:t>())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ja-JP" dirty="0"/>
              <a:t> </a:t>
            </a:r>
            <a:r>
              <a:rPr lang="en-US" altLang="ja-JP" dirty="0" smtClean="0"/>
              <a:t>       </a:t>
            </a:r>
            <a:r>
              <a:rPr lang="en-US" altLang="ja-JP" dirty="0" smtClean="0">
                <a:solidFill>
                  <a:srgbClr val="008000"/>
                </a:solidFill>
              </a:rPr>
              <a:t>// </a:t>
            </a:r>
            <a:r>
              <a:rPr lang="en-US" altLang="ja-JP" dirty="0">
                <a:solidFill>
                  <a:srgbClr val="008000"/>
                </a:solidFill>
              </a:rPr>
              <a:t>... </a:t>
            </a:r>
            <a:r>
              <a:rPr lang="ja-JP" altLang="en-US" dirty="0" smtClean="0">
                <a:solidFill>
                  <a:srgbClr val="008000"/>
                </a:solidFill>
              </a:rPr>
              <a:t>ファイル操作 </a:t>
            </a:r>
            <a:r>
              <a:rPr lang="en-US" altLang="ja-JP" dirty="0" smtClean="0">
                <a:solidFill>
                  <a:srgbClr val="008000"/>
                </a:solidFill>
              </a:rPr>
              <a:t>...</a:t>
            </a:r>
            <a:endParaRPr lang="en-US" altLang="ja-JP" dirty="0" smtClean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ja-JP" dirty="0"/>
              <a:t> </a:t>
            </a:r>
            <a:r>
              <a:rPr lang="en-US" altLang="ja-JP" dirty="0" smtClean="0"/>
              <a:t>   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smtClean="0"/>
              <a:t>}</a:t>
            </a:r>
            <a:endParaRPr dirty="0"/>
          </a:p>
        </p:txBody>
      </p:sp>
      <p:grpSp>
        <p:nvGrpSpPr>
          <p:cNvPr id="28" name="Group 149"/>
          <p:cNvGrpSpPr/>
          <p:nvPr/>
        </p:nvGrpSpPr>
        <p:grpSpPr>
          <a:xfrm>
            <a:off x="323528" y="4511022"/>
            <a:ext cx="947184" cy="459741"/>
            <a:chOff x="0" y="0"/>
            <a:chExt cx="947182" cy="459740"/>
          </a:xfrm>
        </p:grpSpPr>
        <p:sp>
          <p:nvSpPr>
            <p:cNvPr id="29" name="Shape 147"/>
            <p:cNvSpPr/>
            <p:nvPr/>
          </p:nvSpPr>
          <p:spPr>
            <a:xfrm>
              <a:off x="0" y="47506"/>
              <a:ext cx="947183" cy="36472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30" name="Shape 148"/>
            <p:cNvSpPr/>
            <p:nvPr/>
          </p:nvSpPr>
          <p:spPr>
            <a:xfrm>
              <a:off x="0" y="0"/>
              <a:ext cx="94718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rPr dirty="0"/>
                <a:t>C#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155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Go</a:t>
            </a:r>
            <a:r>
              <a:rPr lang="ja-JP" altLang="en-US" dirty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静的型付け言語</a:t>
            </a:r>
          </a:p>
          <a:p>
            <a:r>
              <a:rPr lang="ja-JP" altLang="en-US" dirty="0"/>
              <a:t>ネイティブコードにコンパイルされる</a:t>
            </a:r>
          </a:p>
          <a:p>
            <a:pPr lvl="1"/>
            <a:r>
              <a:rPr lang="ja-JP" altLang="en-US" dirty="0"/>
              <a:t>多くのプラットフォームに対応</a:t>
            </a:r>
          </a:p>
          <a:p>
            <a:r>
              <a:rPr lang="ja-JP" altLang="en-US" dirty="0"/>
              <a:t>処理が高速</a:t>
            </a:r>
          </a:p>
          <a:p>
            <a:r>
              <a:rPr lang="ja-JP" altLang="en-US" dirty="0"/>
              <a:t>ゴルーチン、チャネルによる</a:t>
            </a:r>
            <a:r>
              <a:rPr lang="ja-JP" altLang="en-US" dirty="0" smtClean="0"/>
              <a:t>非同期のサポート</a:t>
            </a:r>
            <a:endParaRPr lang="ja-JP" altLang="en-US" dirty="0"/>
          </a:p>
          <a:p>
            <a:pPr lvl="1"/>
            <a:r>
              <a:rPr lang="ja-JP" altLang="en-US" dirty="0" smtClean="0"/>
              <a:t>スレッド管理が高速に可能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CSP</a:t>
            </a:r>
            <a:r>
              <a:rPr lang="ja-JP" altLang="en-US" dirty="0"/>
              <a:t>の非同期も</a:t>
            </a:r>
            <a:r>
              <a:rPr lang="ja-JP" altLang="en-US" dirty="0" smtClean="0"/>
              <a:t>可能</a:t>
            </a:r>
            <a:endParaRPr lang="en-US" altLang="ja-JP" dirty="0" smtClean="0"/>
          </a:p>
          <a:p>
            <a:r>
              <a:rPr lang="en-US" altLang="ja-JP" dirty="0" smtClean="0"/>
              <a:t>GC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defer</a:t>
            </a:r>
            <a:r>
              <a:rPr lang="ja-JP" altLang="en-US" dirty="0" smtClean="0"/>
              <a:t>によるリソース管理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4</a:t>
            </a:fld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25973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C#</a:t>
            </a:r>
            <a:r>
              <a:rPr lang="ja-JP" altLang="en-US" dirty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静的型付け言語</a:t>
            </a:r>
          </a:p>
          <a:p>
            <a:r>
              <a:rPr lang="ja-JP" altLang="en-US" dirty="0"/>
              <a:t>中間言語にコンパイルされる</a:t>
            </a:r>
          </a:p>
          <a:p>
            <a:pPr lvl="1"/>
            <a:r>
              <a:rPr lang="en-US" altLang="ja-JP" dirty="0"/>
              <a:t>.NET Framework</a:t>
            </a:r>
            <a:r>
              <a:rPr lang="ja-JP" altLang="en-US" dirty="0"/>
              <a:t>（、</a:t>
            </a:r>
            <a:r>
              <a:rPr lang="en-US" altLang="ja-JP" dirty="0"/>
              <a:t>Mono</a:t>
            </a:r>
            <a:r>
              <a:rPr lang="ja-JP" altLang="en-US" dirty="0"/>
              <a:t>）上で動作</a:t>
            </a:r>
          </a:p>
          <a:p>
            <a:r>
              <a:rPr lang="ja-JP" altLang="en-US" dirty="0"/>
              <a:t>簡潔に記述できる</a:t>
            </a:r>
          </a:p>
          <a:p>
            <a:pPr lvl="1"/>
            <a:r>
              <a:rPr lang="ja-JP" altLang="en-US" dirty="0"/>
              <a:t>プロパティ、</a:t>
            </a:r>
            <a:r>
              <a:rPr lang="en-US" altLang="ja-JP" dirty="0" err="1" smtClean="0"/>
              <a:t>Linq</a:t>
            </a:r>
            <a:r>
              <a:rPr lang="ja-JP" altLang="en-US" dirty="0" err="1" smtClean="0"/>
              <a:t>、</a:t>
            </a:r>
            <a:r>
              <a:rPr lang="ja-JP" altLang="en-US" dirty="0"/>
              <a:t>デリゲート</a:t>
            </a:r>
          </a:p>
          <a:p>
            <a:r>
              <a:rPr lang="en-US" altLang="ja-JP" dirty="0"/>
              <a:t>Task</a:t>
            </a:r>
            <a:r>
              <a:rPr lang="ja-JP" altLang="en-US" dirty="0" err="1"/>
              <a:t>、</a:t>
            </a:r>
            <a:r>
              <a:rPr lang="en-US" altLang="ja-JP" dirty="0" err="1"/>
              <a:t>async</a:t>
            </a:r>
            <a:r>
              <a:rPr lang="en-US" altLang="ja-JP" dirty="0"/>
              <a:t>/await</a:t>
            </a:r>
            <a:r>
              <a:rPr lang="ja-JP" altLang="en-US" dirty="0"/>
              <a:t>による非同期のサポート</a:t>
            </a:r>
          </a:p>
          <a:p>
            <a:pPr lvl="1"/>
            <a:r>
              <a:rPr lang="ja-JP" altLang="en-US" dirty="0"/>
              <a:t>同期処理と同じように非同期処理を記述できる</a:t>
            </a:r>
          </a:p>
          <a:p>
            <a:r>
              <a:rPr kumimoji="1" lang="en-US" altLang="ja-JP" dirty="0" smtClean="0"/>
              <a:t>GC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usin</a:t>
            </a:r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によるリソース管理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5</a:t>
            </a:fld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122669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Hello World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3830177"/>
            <a:ext cx="8820472" cy="2435685"/>
          </a:xfrm>
        </p:spPr>
        <p:txBody>
          <a:bodyPr/>
          <a:lstStyle/>
          <a:p>
            <a:pPr>
              <a:spcBef>
                <a:spcPts val="500"/>
              </a:spcBef>
              <a:defRPr sz="2400"/>
            </a:pPr>
            <a:r>
              <a:rPr lang="en-US" altLang="ja-JP" sz="2800" dirty="0"/>
              <a:t>main()</a:t>
            </a:r>
            <a:r>
              <a:rPr lang="ja-JP" altLang="en-US" sz="2800" dirty="0"/>
              <a:t>関数からスタート</a:t>
            </a:r>
          </a:p>
          <a:p>
            <a:pPr>
              <a:spcBef>
                <a:spcPts val="500"/>
              </a:spcBef>
              <a:defRPr sz="2400"/>
            </a:pPr>
            <a:r>
              <a:rPr lang="ja-JP" altLang="en-US" sz="2800" dirty="0"/>
              <a:t>ローカル変数の型記述は不要</a:t>
            </a:r>
          </a:p>
          <a:p>
            <a:pPr>
              <a:spcBef>
                <a:spcPts val="500"/>
              </a:spcBef>
              <a:defRPr sz="2400" u="sng"/>
            </a:pPr>
            <a:r>
              <a:rPr lang="ja-JP" altLang="en-US" sz="2800" dirty="0"/>
              <a:t>クラスは不要</a:t>
            </a:r>
          </a:p>
          <a:p>
            <a:pPr>
              <a:spcBef>
                <a:spcPts val="500"/>
              </a:spcBef>
              <a:defRPr sz="2400" u="sng"/>
            </a:pPr>
            <a:r>
              <a:rPr lang="ja-JP" altLang="en-US" sz="2800" dirty="0"/>
              <a:t> </a:t>
            </a:r>
            <a:r>
              <a:rPr lang="en-US" altLang="ja-JP" sz="2800" dirty="0"/>
              <a:t>; </a:t>
            </a:r>
            <a:r>
              <a:rPr lang="ja-JP" altLang="en-US" sz="2800" dirty="0"/>
              <a:t>は不要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6</a:t>
            </a:fld>
            <a:endParaRPr lang="en-GB" altLang="ja-JP" dirty="0"/>
          </a:p>
        </p:txBody>
      </p:sp>
      <p:sp>
        <p:nvSpPr>
          <p:cNvPr id="5" name="Shape 144"/>
          <p:cNvSpPr/>
          <p:nvPr/>
        </p:nvSpPr>
        <p:spPr>
          <a:xfrm>
            <a:off x="323527" y="1777502"/>
            <a:ext cx="4536506" cy="172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using System;</a:t>
            </a:r>
            <a:endParaRPr dirty="0">
              <a:latin typeface="+mn-lt"/>
              <a:ea typeface="+mn-ea"/>
              <a:cs typeface="+mn-cs"/>
              <a:sym typeface="Arial"/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endParaRPr dirty="0">
              <a:latin typeface="+mn-lt"/>
              <a:ea typeface="+mn-ea"/>
              <a:cs typeface="+mn-cs"/>
              <a:sym typeface="Arial"/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public class </a:t>
            </a:r>
            <a:r>
              <a:rPr dirty="0" err="1"/>
              <a:t>HelloWorld</a:t>
            </a:r>
            <a:r>
              <a:rPr dirty="0"/>
              <a:t> {</a:t>
            </a:r>
            <a:endParaRPr dirty="0">
              <a:latin typeface="+mn-lt"/>
              <a:ea typeface="+mn-ea"/>
              <a:cs typeface="+mn-cs"/>
              <a:sym typeface="Arial"/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public static void </a:t>
            </a:r>
            <a:r>
              <a:rPr b="1" dirty="0"/>
              <a:t>Main</a:t>
            </a:r>
            <a:r>
              <a:rPr dirty="0"/>
              <a:t>(string[] </a:t>
            </a:r>
            <a:r>
              <a:rPr dirty="0" err="1"/>
              <a:t>args</a:t>
            </a:r>
            <a:r>
              <a:rPr dirty="0"/>
              <a:t>) {</a:t>
            </a:r>
            <a:endParaRPr dirty="0">
              <a:latin typeface="+mn-lt"/>
              <a:ea typeface="+mn-ea"/>
              <a:cs typeface="+mn-cs"/>
              <a:sym typeface="Arial"/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</a:t>
            </a:r>
            <a:r>
              <a:rPr dirty="0" err="1"/>
              <a:t>var</a:t>
            </a:r>
            <a:r>
              <a:rPr dirty="0"/>
              <a:t> text = "Hello World";</a:t>
            </a:r>
            <a:endParaRPr dirty="0">
              <a:latin typeface="+mn-lt"/>
              <a:ea typeface="+mn-ea"/>
              <a:cs typeface="+mn-cs"/>
              <a:sym typeface="Arial"/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</a:t>
            </a:r>
            <a:r>
              <a:rPr dirty="0" err="1"/>
              <a:t>Console.WriteLine</a:t>
            </a:r>
            <a:r>
              <a:rPr dirty="0"/>
              <a:t>(text);</a:t>
            </a:r>
            <a:endParaRPr dirty="0">
              <a:latin typeface="+mn-lt"/>
              <a:ea typeface="+mn-ea"/>
              <a:cs typeface="+mn-cs"/>
              <a:sym typeface="Arial"/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sp>
        <p:nvSpPr>
          <p:cNvPr id="6" name="Shape 145"/>
          <p:cNvSpPr/>
          <p:nvPr/>
        </p:nvSpPr>
        <p:spPr>
          <a:xfrm>
            <a:off x="5106520" y="1774332"/>
            <a:ext cx="3096346" cy="172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package main</a:t>
            </a:r>
            <a:endParaRPr dirty="0">
              <a:latin typeface="+mn-lt"/>
              <a:ea typeface="+mn-ea"/>
              <a:cs typeface="+mn-cs"/>
              <a:sym typeface="Arial"/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endParaRPr dirty="0">
              <a:latin typeface="+mn-lt"/>
              <a:ea typeface="+mn-ea"/>
              <a:cs typeface="+mn-cs"/>
              <a:sym typeface="Arial"/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import "</a:t>
            </a:r>
            <a:r>
              <a:rPr dirty="0" err="1"/>
              <a:t>fmt</a:t>
            </a:r>
            <a:r>
              <a:rPr dirty="0"/>
              <a:t>"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func</a:t>
            </a:r>
            <a:r>
              <a:rPr dirty="0"/>
              <a:t> </a:t>
            </a:r>
            <a:r>
              <a:rPr b="1" dirty="0"/>
              <a:t>main</a:t>
            </a:r>
            <a:r>
              <a:rPr dirty="0"/>
              <a:t>() {</a:t>
            </a:r>
            <a:endParaRPr dirty="0">
              <a:latin typeface="+mn-lt"/>
              <a:ea typeface="+mn-ea"/>
              <a:cs typeface="+mn-cs"/>
              <a:sym typeface="Arial"/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text := "Hello World"</a:t>
            </a:r>
            <a:endParaRPr dirty="0">
              <a:latin typeface="+mn-lt"/>
              <a:ea typeface="+mn-ea"/>
              <a:cs typeface="+mn-cs"/>
              <a:sym typeface="Arial"/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</a:t>
            </a:r>
            <a:r>
              <a:rPr dirty="0" err="1"/>
              <a:t>fmt.Println</a:t>
            </a:r>
            <a:r>
              <a:rPr dirty="0"/>
              <a:t>(text)</a:t>
            </a:r>
            <a:endParaRPr dirty="0">
              <a:latin typeface="+mn-lt"/>
              <a:ea typeface="+mn-ea"/>
              <a:cs typeface="+mn-cs"/>
              <a:sym typeface="Arial"/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7" name="Group 149"/>
          <p:cNvGrpSpPr/>
          <p:nvPr/>
        </p:nvGrpSpPr>
        <p:grpSpPr>
          <a:xfrm>
            <a:off x="323527" y="1365269"/>
            <a:ext cx="947184" cy="459741"/>
            <a:chOff x="0" y="0"/>
            <a:chExt cx="947182" cy="459740"/>
          </a:xfrm>
        </p:grpSpPr>
        <p:sp>
          <p:nvSpPr>
            <p:cNvPr id="8" name="Shape 147"/>
            <p:cNvSpPr/>
            <p:nvPr/>
          </p:nvSpPr>
          <p:spPr>
            <a:xfrm>
              <a:off x="0" y="47506"/>
              <a:ext cx="947183" cy="36472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9" name="Shape 148"/>
            <p:cNvSpPr/>
            <p:nvPr/>
          </p:nvSpPr>
          <p:spPr>
            <a:xfrm>
              <a:off x="0" y="0"/>
              <a:ext cx="94718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C#</a:t>
              </a:r>
            </a:p>
          </p:txBody>
        </p:sp>
      </p:grpSp>
      <p:grpSp>
        <p:nvGrpSpPr>
          <p:cNvPr id="10" name="Group 152"/>
          <p:cNvGrpSpPr/>
          <p:nvPr/>
        </p:nvGrpSpPr>
        <p:grpSpPr>
          <a:xfrm>
            <a:off x="5106520" y="1362098"/>
            <a:ext cx="947183" cy="459741"/>
            <a:chOff x="0" y="0"/>
            <a:chExt cx="947182" cy="459740"/>
          </a:xfrm>
        </p:grpSpPr>
        <p:sp>
          <p:nvSpPr>
            <p:cNvPr id="11" name="Shape 150"/>
            <p:cNvSpPr/>
            <p:nvPr/>
          </p:nvSpPr>
          <p:spPr>
            <a:xfrm>
              <a:off x="0" y="47506"/>
              <a:ext cx="947183" cy="364728"/>
            </a:xfrm>
            <a:prstGeom prst="roundRect">
              <a:avLst>
                <a:gd name="adj" fmla="val 0"/>
              </a:avLst>
            </a:prstGeom>
            <a:solidFill>
              <a:srgbClr val="D1D1F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12" name="Shape 151"/>
            <p:cNvSpPr/>
            <p:nvPr/>
          </p:nvSpPr>
          <p:spPr>
            <a:xfrm>
              <a:off x="0" y="0"/>
              <a:ext cx="94718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214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7</a:t>
            </a:fld>
            <a:endParaRPr lang="en-GB" altLang="ja-JP" dirty="0"/>
          </a:p>
        </p:txBody>
      </p:sp>
      <p:graphicFrame>
        <p:nvGraphicFramePr>
          <p:cNvPr id="5" name="Table 156"/>
          <p:cNvGraphicFramePr/>
          <p:nvPr>
            <p:extLst>
              <p:ext uri="{D42A27DB-BD31-4B8C-83A1-F6EECF244321}">
                <p14:modId xmlns:p14="http://schemas.microsoft.com/office/powerpoint/2010/main" val="3989524626"/>
              </p:ext>
            </p:extLst>
          </p:nvPr>
        </p:nvGraphicFramePr>
        <p:xfrm>
          <a:off x="467543" y="1412775"/>
          <a:ext cx="6908768" cy="4617720"/>
        </p:xfrm>
        <a:graphic>
          <a:graphicData uri="http://schemas.openxmlformats.org/drawingml/2006/table">
            <a:tbl>
              <a:tblPr firstRow="1" bandRow="1"/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43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143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  <a:sym typeface="ＭＳ Ｐゴシック"/>
                        </a:defRPr>
                      </a:pP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ym typeface="ＭＳ Ｐゴシック"/>
                        </a:rPr>
                        <a:t>C#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ym typeface="ＭＳ Ｐゴシック"/>
                        </a:rPr>
                        <a:t>Go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ＭＳ Ｐゴシック"/>
                        </a:rPr>
                        <a:t>1byte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ym typeface="ＭＳ Ｐゴシック"/>
                        </a:defRPr>
                      </a:pPr>
                      <a:r>
                        <a:rPr dirty="0"/>
                        <a:t>(有) </a:t>
                      </a:r>
                      <a:r>
                        <a:rPr dirty="0" err="1" smtClean="0"/>
                        <a:t>sbyte</a:t>
                      </a:r>
                      <a:r>
                        <a:rPr lang="ja-JP" altLang="en-US" dirty="0" smtClean="0"/>
                        <a:t>  </a:t>
                      </a:r>
                      <a:r>
                        <a:rPr dirty="0" smtClean="0"/>
                        <a:t>(無</a:t>
                      </a:r>
                      <a:r>
                        <a:rPr dirty="0"/>
                        <a:t>) byte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ym typeface="ＭＳ Ｐゴシック"/>
                        </a:defRPr>
                      </a:pPr>
                      <a:r>
                        <a:rPr dirty="0"/>
                        <a:t>(有) int8	　(無) uint8, byte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ＭＳ Ｐゴシック"/>
                        </a:rPr>
                        <a:t>2byte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ym typeface="ＭＳ Ｐゴシック"/>
                        </a:defRPr>
                      </a:pPr>
                      <a:r>
                        <a:rPr dirty="0"/>
                        <a:t>(有) </a:t>
                      </a:r>
                      <a:r>
                        <a:rPr dirty="0" smtClean="0"/>
                        <a:t>short</a:t>
                      </a:r>
                      <a:r>
                        <a:rPr lang="ja-JP" altLang="en-US" dirty="0" smtClean="0"/>
                        <a:t>  </a:t>
                      </a:r>
                      <a:r>
                        <a:rPr dirty="0" smtClean="0"/>
                        <a:t>(</a:t>
                      </a:r>
                      <a:r>
                        <a:rPr dirty="0"/>
                        <a:t>無) </a:t>
                      </a:r>
                      <a:r>
                        <a:rPr dirty="0" err="1"/>
                        <a:t>ushort</a:t>
                      </a: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ym typeface="ＭＳ Ｐゴシック"/>
                        </a:defRPr>
                      </a:pPr>
                      <a:r>
                        <a:t>(有) int16	　(無) uint16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ＭＳ Ｐゴシック"/>
                        </a:rPr>
                        <a:t>4byte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ym typeface="ＭＳ Ｐゴシック"/>
                        </a:defRPr>
                      </a:pPr>
                      <a:r>
                        <a:rPr dirty="0"/>
                        <a:t>(有) </a:t>
                      </a:r>
                      <a:r>
                        <a:rPr dirty="0" err="1"/>
                        <a:t>int</a:t>
                      </a:r>
                      <a:r>
                        <a:rPr dirty="0"/>
                        <a:t>	　(無) </a:t>
                      </a:r>
                      <a:r>
                        <a:rPr dirty="0" err="1"/>
                        <a:t>uint</a:t>
                      </a: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ym typeface="ＭＳ Ｐゴシック"/>
                        </a:defRPr>
                      </a:pPr>
                      <a:r>
                        <a:t>(有) int32	　(無) uint32</a:t>
                      </a:r>
                    </a:p>
                    <a:p>
                      <a:pPr algn="l">
                        <a:defRPr>
                          <a:sym typeface="ＭＳ Ｐゴシック"/>
                        </a:defRPr>
                      </a:pPr>
                      <a:r>
                        <a:t>(有) int	　(無) uint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ＭＳ Ｐゴシック"/>
                        </a:rPr>
                        <a:t>8byte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ym typeface="ＭＳ Ｐゴシック"/>
                        </a:defRPr>
                      </a:pPr>
                      <a:r>
                        <a:t>(有) long	　(無) ulong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ym typeface="ＭＳ Ｐゴシック"/>
                        </a:defRPr>
                      </a:pPr>
                      <a:r>
                        <a:t>(有) int64	　(無) uint64</a:t>
                      </a:r>
                    </a:p>
                    <a:p>
                      <a:pPr algn="l">
                        <a:defRPr>
                          <a:sym typeface="ＭＳ Ｐゴシック"/>
                        </a:defRPr>
                      </a:pPr>
                      <a:r>
                        <a:t>(有) int	　(無) uint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ＭＳ Ｐゴシック"/>
                        </a:rPr>
                        <a:t>論理型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ＭＳ Ｐゴシック"/>
                        </a:rPr>
                        <a:t>bool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ＭＳ Ｐゴシック"/>
                        </a:rPr>
                        <a:t>bool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ＭＳ Ｐゴシック"/>
                        </a:rPr>
                        <a:t>文字型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ＭＳ Ｐゴシック"/>
                        </a:rPr>
                        <a:t>char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ＭＳ Ｐゴシック"/>
                        </a:rPr>
                        <a:t>rune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ＭＳ Ｐゴシック"/>
                        </a:rPr>
                        <a:t>浮動少数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ＭＳ Ｐゴシック"/>
                        </a:rPr>
                        <a:t>float, double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ＭＳ Ｐゴシック"/>
                        </a:rPr>
                        <a:t>float32, float64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ＭＳ Ｐゴシック"/>
                        </a:rPr>
                        <a:t>文字列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ＭＳ Ｐゴシック"/>
                        </a:rPr>
                        <a:t>string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ＭＳ Ｐゴシック"/>
                        </a:rPr>
                        <a:t>string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ＭＳ Ｐゴシック"/>
                        </a:rPr>
                        <a:t>複素数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929292"/>
                          </a:solidFill>
                          <a:sym typeface="ＭＳ Ｐゴシック"/>
                        </a:rPr>
                        <a:t>(System.Numerics.Complex)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ＭＳ Ｐゴシック"/>
                        </a:rPr>
                        <a:t>complex64, complex128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ＭＳ Ｐゴシック"/>
                        </a:rPr>
                        <a:t>デシマル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ＭＳ Ｐゴシック"/>
                        </a:rPr>
                        <a:t>decimal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dirty="0">
                          <a:sym typeface="ＭＳ Ｐゴシック"/>
                        </a:rPr>
                        <a:t>−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" name="Shape 160"/>
          <p:cNvSpPr/>
          <p:nvPr/>
        </p:nvSpPr>
        <p:spPr>
          <a:xfrm>
            <a:off x="4476750" y="2861719"/>
            <a:ext cx="2077691" cy="276225"/>
          </a:xfrm>
          <a:prstGeom prst="roundRect">
            <a:avLst>
              <a:gd name="adj" fmla="val 31737"/>
            </a:avLst>
          </a:prstGeom>
          <a:ln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7" name="Shape 160"/>
          <p:cNvSpPr/>
          <p:nvPr/>
        </p:nvSpPr>
        <p:spPr>
          <a:xfrm>
            <a:off x="4476750" y="3515295"/>
            <a:ext cx="2077691" cy="276225"/>
          </a:xfrm>
          <a:prstGeom prst="roundRect">
            <a:avLst>
              <a:gd name="adj" fmla="val 31737"/>
            </a:avLst>
          </a:prstGeom>
          <a:ln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8" name="角丸四角形吹き出し 7"/>
          <p:cNvSpPr/>
          <p:nvPr/>
        </p:nvSpPr>
        <p:spPr>
          <a:xfrm>
            <a:off x="7509240" y="2840057"/>
            <a:ext cx="1068984" cy="319548"/>
          </a:xfrm>
          <a:prstGeom prst="wedgeRoundRectCallout">
            <a:avLst>
              <a:gd name="adj1" fmla="val -133796"/>
              <a:gd name="adj2" fmla="val 1012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32bit</a:t>
            </a:r>
            <a:r>
              <a:rPr kumimoji="1" lang="ja-JP" altLang="en-US" dirty="0" smtClean="0">
                <a:solidFill>
                  <a:schemeClr val="tx1"/>
                </a:solidFill>
              </a:rPr>
              <a:t>環境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7509240" y="3493395"/>
            <a:ext cx="1068984" cy="319548"/>
          </a:xfrm>
          <a:prstGeom prst="wedgeRoundRectCallout">
            <a:avLst>
              <a:gd name="adj1" fmla="val -133796"/>
              <a:gd name="adj2" fmla="val 1012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64bit</a:t>
            </a:r>
            <a:r>
              <a:rPr kumimoji="1" lang="ja-JP" altLang="en-US" dirty="0" smtClean="0">
                <a:solidFill>
                  <a:schemeClr val="tx1"/>
                </a:solidFill>
              </a:rPr>
              <a:t>環境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05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基本構文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8</a:t>
            </a:fld>
            <a:endParaRPr lang="en-GB" altLang="ja-JP" dirty="0"/>
          </a:p>
        </p:txBody>
      </p:sp>
      <p:sp>
        <p:nvSpPr>
          <p:cNvPr id="5" name="Shape 164"/>
          <p:cNvSpPr/>
          <p:nvPr/>
        </p:nvSpPr>
        <p:spPr>
          <a:xfrm>
            <a:off x="611958" y="4510112"/>
            <a:ext cx="4052117" cy="1727200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public static void Main(string[] args) {</a:t>
            </a:r>
            <a:endParaRPr>
              <a:latin typeface="+mn-lt"/>
              <a:ea typeface="+mn-ea"/>
              <a:cs typeface="+mn-cs"/>
              <a:sym typeface="Arial"/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var flag = true;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if</a:t>
            </a:r>
            <a:r>
              <a:t>(flag)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Console.WriteLine("true");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} </a:t>
            </a:r>
            <a:r>
              <a:rPr b="1"/>
              <a:t>else</a:t>
            </a:r>
            <a:r>
              <a:t>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Console.WriteLine("false");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6" name="Shape 165"/>
          <p:cNvSpPr/>
          <p:nvPr/>
        </p:nvSpPr>
        <p:spPr>
          <a:xfrm>
            <a:off x="4897527" y="4510112"/>
            <a:ext cx="4121313" cy="172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func main()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flag := true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if</a:t>
            </a:r>
            <a:r>
              <a:t> flag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fmt.Println("true");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} </a:t>
            </a:r>
            <a:r>
              <a:rPr b="1"/>
              <a:t>else</a:t>
            </a:r>
            <a:r>
              <a:t>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fmt.Println("false");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7" name="Group 168"/>
          <p:cNvGrpSpPr/>
          <p:nvPr/>
        </p:nvGrpSpPr>
        <p:grpSpPr>
          <a:xfrm>
            <a:off x="612972" y="4100537"/>
            <a:ext cx="947183" cy="459741"/>
            <a:chOff x="0" y="0"/>
            <a:chExt cx="947182" cy="459740"/>
          </a:xfrm>
        </p:grpSpPr>
        <p:sp>
          <p:nvSpPr>
            <p:cNvPr id="8" name="Shape 166"/>
            <p:cNvSpPr/>
            <p:nvPr/>
          </p:nvSpPr>
          <p:spPr>
            <a:xfrm>
              <a:off x="0" y="47506"/>
              <a:ext cx="947183" cy="36472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9" name="Shape 167"/>
            <p:cNvSpPr/>
            <p:nvPr/>
          </p:nvSpPr>
          <p:spPr>
            <a:xfrm>
              <a:off x="0" y="0"/>
              <a:ext cx="94718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C#</a:t>
              </a:r>
            </a:p>
          </p:txBody>
        </p:sp>
      </p:grpSp>
      <p:grpSp>
        <p:nvGrpSpPr>
          <p:cNvPr id="10" name="Group 171"/>
          <p:cNvGrpSpPr/>
          <p:nvPr/>
        </p:nvGrpSpPr>
        <p:grpSpPr>
          <a:xfrm>
            <a:off x="4897527" y="4100537"/>
            <a:ext cx="947183" cy="459741"/>
            <a:chOff x="0" y="0"/>
            <a:chExt cx="947182" cy="459740"/>
          </a:xfrm>
        </p:grpSpPr>
        <p:sp>
          <p:nvSpPr>
            <p:cNvPr id="11" name="Shape 169"/>
            <p:cNvSpPr/>
            <p:nvPr/>
          </p:nvSpPr>
          <p:spPr>
            <a:xfrm>
              <a:off x="0" y="47506"/>
              <a:ext cx="947183" cy="364728"/>
            </a:xfrm>
            <a:prstGeom prst="roundRect">
              <a:avLst>
                <a:gd name="adj" fmla="val 0"/>
              </a:avLst>
            </a:prstGeom>
            <a:solidFill>
              <a:srgbClr val="D1D1F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12" name="Shape 170"/>
            <p:cNvSpPr/>
            <p:nvPr/>
          </p:nvSpPr>
          <p:spPr>
            <a:xfrm>
              <a:off x="0" y="0"/>
              <a:ext cx="94718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Go</a:t>
              </a:r>
            </a:p>
          </p:txBody>
        </p:sp>
      </p:grpSp>
      <p:sp>
        <p:nvSpPr>
          <p:cNvPr id="13" name="Shape 172"/>
          <p:cNvSpPr/>
          <p:nvPr/>
        </p:nvSpPr>
        <p:spPr>
          <a:xfrm>
            <a:off x="602576" y="2209800"/>
            <a:ext cx="4061499" cy="1117600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public static void Main(string[] args) {</a:t>
            </a:r>
            <a:endParaRPr>
              <a:latin typeface="+mn-lt"/>
              <a:ea typeface="+mn-ea"/>
              <a:cs typeface="+mn-cs"/>
              <a:sym typeface="Arial"/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string</a:t>
            </a:r>
            <a:r>
              <a:t> s1 = "Hello World";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var</a:t>
            </a:r>
            <a:r>
              <a:t> s2 = "";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s2 = s1;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4" name="Shape 173"/>
          <p:cNvSpPr/>
          <p:nvPr/>
        </p:nvSpPr>
        <p:spPr>
          <a:xfrm>
            <a:off x="4897527" y="2209800"/>
            <a:ext cx="4121313" cy="109260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t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str1 </a:t>
            </a:r>
            <a:r>
              <a:rPr b="1" dirty="0"/>
              <a:t>:=</a:t>
            </a:r>
            <a:r>
              <a:rPr dirty="0"/>
              <a:t> "Hello World"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</a:t>
            </a:r>
            <a:r>
              <a:rPr b="1" dirty="0" err="1"/>
              <a:t>var</a:t>
            </a:r>
            <a:r>
              <a:rPr dirty="0"/>
              <a:t> str2 string</a:t>
            </a:r>
            <a:r>
              <a:rPr lang="ja-JP" altLang="en-US" dirty="0"/>
              <a:t>   </a:t>
            </a:r>
            <a:r>
              <a:rPr dirty="0"/>
              <a:t> // ""(0値)</a:t>
            </a:r>
            <a:r>
              <a:rPr dirty="0" err="1"/>
              <a:t>で初期化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s1 = s2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15" name="Group 176"/>
          <p:cNvGrpSpPr/>
          <p:nvPr/>
        </p:nvGrpSpPr>
        <p:grpSpPr>
          <a:xfrm>
            <a:off x="600281" y="1798574"/>
            <a:ext cx="947183" cy="459741"/>
            <a:chOff x="0" y="0"/>
            <a:chExt cx="947182" cy="459740"/>
          </a:xfrm>
        </p:grpSpPr>
        <p:sp>
          <p:nvSpPr>
            <p:cNvPr id="16" name="Shape 174"/>
            <p:cNvSpPr/>
            <p:nvPr/>
          </p:nvSpPr>
          <p:spPr>
            <a:xfrm>
              <a:off x="0" y="47506"/>
              <a:ext cx="947183" cy="36472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17" name="Shape 175"/>
            <p:cNvSpPr/>
            <p:nvPr/>
          </p:nvSpPr>
          <p:spPr>
            <a:xfrm>
              <a:off x="0" y="0"/>
              <a:ext cx="94718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C#</a:t>
              </a:r>
            </a:p>
          </p:txBody>
        </p:sp>
      </p:grpSp>
      <p:grpSp>
        <p:nvGrpSpPr>
          <p:cNvPr id="18" name="Group 179"/>
          <p:cNvGrpSpPr/>
          <p:nvPr/>
        </p:nvGrpSpPr>
        <p:grpSpPr>
          <a:xfrm>
            <a:off x="4897527" y="1796871"/>
            <a:ext cx="947183" cy="459741"/>
            <a:chOff x="0" y="0"/>
            <a:chExt cx="947182" cy="459740"/>
          </a:xfrm>
        </p:grpSpPr>
        <p:sp>
          <p:nvSpPr>
            <p:cNvPr id="19" name="Shape 177"/>
            <p:cNvSpPr/>
            <p:nvPr/>
          </p:nvSpPr>
          <p:spPr>
            <a:xfrm>
              <a:off x="0" y="47506"/>
              <a:ext cx="947183" cy="364728"/>
            </a:xfrm>
            <a:prstGeom prst="roundRect">
              <a:avLst>
                <a:gd name="adj" fmla="val 0"/>
              </a:avLst>
            </a:prstGeom>
            <a:solidFill>
              <a:srgbClr val="D1D1F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20" name="Shape 178"/>
            <p:cNvSpPr/>
            <p:nvPr/>
          </p:nvSpPr>
          <p:spPr>
            <a:xfrm>
              <a:off x="0" y="0"/>
              <a:ext cx="94718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Go</a:t>
              </a:r>
            </a:p>
          </p:txBody>
        </p:sp>
      </p:grpSp>
      <p:sp>
        <p:nvSpPr>
          <p:cNvPr id="21" name="Shape 210"/>
          <p:cNvSpPr txBox="1">
            <a:spLocks/>
          </p:cNvSpPr>
          <p:nvPr/>
        </p:nvSpPr>
        <p:spPr bwMode="auto">
          <a:xfrm>
            <a:off x="323528" y="1280160"/>
            <a:ext cx="8820472" cy="5317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itchFamily="2" charset="2"/>
              <a:buChar char="l"/>
              <a:defRPr kumimoji="1" sz="2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l"/>
              <a:defRPr kumimoji="1"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pPr>
              <a:spcBef>
                <a:spcPts val="500"/>
              </a:spcBef>
              <a:defRPr sz="2400"/>
            </a:pPr>
            <a:r>
              <a:rPr kumimoji="0" lang="ja-JP" altLang="en-US" sz="2800" u="sng" kern="0" dirty="0" smtClean="0"/>
              <a:t>変数宣言</a:t>
            </a:r>
            <a:endParaRPr kumimoji="0" lang="en-US" altLang="ja-JP" sz="2800" u="sng" kern="0" dirty="0" smtClean="0"/>
          </a:p>
          <a:p>
            <a:pPr marL="0" indent="0">
              <a:spcBef>
                <a:spcPts val="500"/>
              </a:spcBef>
              <a:buNone/>
              <a:defRPr sz="2400"/>
            </a:pPr>
            <a:endParaRPr kumimoji="0" lang="en-US" altLang="ja-JP" sz="11200" kern="0" dirty="0" smtClean="0"/>
          </a:p>
          <a:p>
            <a:pPr>
              <a:spcBef>
                <a:spcPts val="500"/>
              </a:spcBef>
              <a:defRPr sz="2400"/>
            </a:pPr>
            <a:r>
              <a:rPr kumimoji="0" lang="ja-JP" altLang="en-US" sz="2800" u="sng" kern="0" dirty="0" smtClean="0"/>
              <a:t>条件文</a:t>
            </a:r>
            <a:endParaRPr kumimoji="0" lang="ja-JP" altLang="en-US" sz="2800" u="sng" kern="0" dirty="0"/>
          </a:p>
        </p:txBody>
      </p:sp>
    </p:spTree>
    <p:extLst>
      <p:ext uri="{BB962C8B-B14F-4D97-AF65-F5344CB8AC3E}">
        <p14:creationId xmlns:p14="http://schemas.microsoft.com/office/powerpoint/2010/main" val="196196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基本構文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7F0F6-AB54-446F-B4FE-EF4275D0DD12}" type="slidenum">
              <a:rPr lang="en-GB" altLang="ja-JP" smtClean="0"/>
              <a:pPr>
                <a:defRPr/>
              </a:pPr>
              <a:t>9</a:t>
            </a:fld>
            <a:endParaRPr lang="en-GB" altLang="ja-JP" dirty="0"/>
          </a:p>
        </p:txBody>
      </p:sp>
      <p:sp>
        <p:nvSpPr>
          <p:cNvPr id="5" name="Shape 183"/>
          <p:cNvSpPr/>
          <p:nvPr/>
        </p:nvSpPr>
        <p:spPr>
          <a:xfrm>
            <a:off x="560767" y="2164609"/>
            <a:ext cx="4115814" cy="1292225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t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public static void Main(string[] </a:t>
            </a:r>
            <a:r>
              <a:rPr dirty="0" err="1"/>
              <a:t>args</a:t>
            </a:r>
            <a:r>
              <a:rPr dirty="0"/>
              <a:t>) {</a:t>
            </a:r>
            <a:endParaRPr dirty="0">
              <a:latin typeface="+mn-lt"/>
              <a:ea typeface="+mn-ea"/>
              <a:cs typeface="+mn-cs"/>
              <a:sym typeface="Arial"/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</a:t>
            </a:r>
            <a:r>
              <a:rPr dirty="0" err="1"/>
              <a:t>var</a:t>
            </a:r>
            <a:r>
              <a:rPr dirty="0"/>
              <a:t> array = new []{1, 2, 3};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</a:t>
            </a:r>
            <a:r>
              <a:rPr b="1" dirty="0"/>
              <a:t>for</a:t>
            </a:r>
            <a:r>
              <a:rPr dirty="0"/>
              <a:t>(</a:t>
            </a:r>
            <a:r>
              <a:rPr dirty="0" err="1"/>
              <a:t>var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= 0; </a:t>
            </a:r>
            <a:r>
              <a:rPr dirty="0" err="1"/>
              <a:t>i</a:t>
            </a:r>
            <a:r>
              <a:rPr dirty="0"/>
              <a:t> &lt; array.Length; </a:t>
            </a:r>
            <a:r>
              <a:rPr dirty="0" err="1"/>
              <a:t>i</a:t>
            </a:r>
            <a:r>
              <a:rPr dirty="0"/>
              <a:t>++) {</a:t>
            </a:r>
            <a:endParaRPr dirty="0">
              <a:latin typeface="+mn-lt"/>
              <a:ea typeface="+mn-ea"/>
              <a:cs typeface="+mn-cs"/>
              <a:sym typeface="Arial"/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    </a:t>
            </a:r>
            <a:r>
              <a:rPr dirty="0"/>
              <a:t> Console.WriteLine(array[</a:t>
            </a:r>
            <a:r>
              <a:rPr dirty="0" err="1"/>
              <a:t>i</a:t>
            </a:r>
            <a:r>
              <a:rPr dirty="0"/>
              <a:t>]);</a:t>
            </a:r>
            <a:endParaRPr dirty="0">
              <a:latin typeface="+mn-lt"/>
              <a:ea typeface="+mn-ea"/>
              <a:cs typeface="+mn-cs"/>
              <a:sym typeface="Arial"/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sp>
        <p:nvSpPr>
          <p:cNvPr id="6" name="Shape 184"/>
          <p:cNvSpPr/>
          <p:nvPr/>
        </p:nvSpPr>
        <p:spPr>
          <a:xfrm>
            <a:off x="4915183" y="2155084"/>
            <a:ext cx="4121313" cy="13201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t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array := []</a:t>
            </a:r>
            <a:r>
              <a:rPr dirty="0" err="1"/>
              <a:t>int</a:t>
            </a:r>
            <a:r>
              <a:rPr dirty="0"/>
              <a:t>{1, 2, 3}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</a:t>
            </a:r>
            <a:r>
              <a:rPr b="1" dirty="0"/>
              <a:t>for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:= 0; </a:t>
            </a:r>
            <a:r>
              <a:rPr dirty="0" err="1"/>
              <a:t>i</a:t>
            </a:r>
            <a:r>
              <a:rPr dirty="0"/>
              <a:t> &lt; </a:t>
            </a:r>
            <a:r>
              <a:rPr dirty="0" err="1"/>
              <a:t>len</a:t>
            </a:r>
            <a:r>
              <a:rPr dirty="0"/>
              <a:t>(array); </a:t>
            </a:r>
            <a:r>
              <a:rPr dirty="0" err="1"/>
              <a:t>i</a:t>
            </a:r>
            <a:r>
              <a:rPr dirty="0"/>
              <a:t>++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    </a:t>
            </a:r>
            <a:r>
              <a:rPr dirty="0"/>
              <a:t> fmt.Println(array[</a:t>
            </a:r>
            <a:r>
              <a:rPr dirty="0" err="1"/>
              <a:t>i</a:t>
            </a:r>
            <a:r>
              <a:rPr dirty="0"/>
              <a:t>])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7" name="Group 187"/>
          <p:cNvGrpSpPr/>
          <p:nvPr/>
        </p:nvGrpSpPr>
        <p:grpSpPr>
          <a:xfrm>
            <a:off x="560767" y="1755034"/>
            <a:ext cx="947183" cy="459741"/>
            <a:chOff x="0" y="0"/>
            <a:chExt cx="947182" cy="459740"/>
          </a:xfrm>
        </p:grpSpPr>
        <p:sp>
          <p:nvSpPr>
            <p:cNvPr id="8" name="Shape 185"/>
            <p:cNvSpPr/>
            <p:nvPr/>
          </p:nvSpPr>
          <p:spPr>
            <a:xfrm>
              <a:off x="0" y="47506"/>
              <a:ext cx="947183" cy="36472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9" name="Shape 186"/>
            <p:cNvSpPr/>
            <p:nvPr/>
          </p:nvSpPr>
          <p:spPr>
            <a:xfrm>
              <a:off x="0" y="0"/>
              <a:ext cx="94718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C#</a:t>
              </a:r>
            </a:p>
          </p:txBody>
        </p:sp>
      </p:grpSp>
      <p:grpSp>
        <p:nvGrpSpPr>
          <p:cNvPr id="10" name="Group 190"/>
          <p:cNvGrpSpPr/>
          <p:nvPr/>
        </p:nvGrpSpPr>
        <p:grpSpPr>
          <a:xfrm>
            <a:off x="4915183" y="1745509"/>
            <a:ext cx="947183" cy="459741"/>
            <a:chOff x="0" y="0"/>
            <a:chExt cx="947182" cy="459740"/>
          </a:xfrm>
        </p:grpSpPr>
        <p:sp>
          <p:nvSpPr>
            <p:cNvPr id="11" name="Shape 188"/>
            <p:cNvSpPr/>
            <p:nvPr/>
          </p:nvSpPr>
          <p:spPr>
            <a:xfrm>
              <a:off x="0" y="47506"/>
              <a:ext cx="947183" cy="364728"/>
            </a:xfrm>
            <a:prstGeom prst="roundRect">
              <a:avLst>
                <a:gd name="adj" fmla="val 0"/>
              </a:avLst>
            </a:prstGeom>
            <a:solidFill>
              <a:srgbClr val="D1D1F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12" name="Shape 189"/>
            <p:cNvSpPr/>
            <p:nvPr/>
          </p:nvSpPr>
          <p:spPr>
            <a:xfrm>
              <a:off x="0" y="0"/>
              <a:ext cx="94718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Go</a:t>
              </a:r>
            </a:p>
          </p:txBody>
        </p:sp>
      </p:grpSp>
      <p:sp>
        <p:nvSpPr>
          <p:cNvPr id="13" name="Shape 191"/>
          <p:cNvSpPr/>
          <p:nvPr/>
        </p:nvSpPr>
        <p:spPr>
          <a:xfrm>
            <a:off x="591068" y="4481381"/>
            <a:ext cx="4099025" cy="1319213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t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public static void Main(string[] </a:t>
            </a:r>
            <a:r>
              <a:rPr dirty="0" err="1"/>
              <a:t>args</a:t>
            </a:r>
            <a:r>
              <a:rPr dirty="0"/>
              <a:t>) {</a:t>
            </a:r>
            <a:endParaRPr dirty="0">
              <a:latin typeface="+mn-lt"/>
              <a:ea typeface="+mn-ea"/>
              <a:cs typeface="+mn-cs"/>
              <a:sym typeface="Arial"/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</a:t>
            </a:r>
            <a:r>
              <a:rPr dirty="0" err="1"/>
              <a:t>var</a:t>
            </a:r>
            <a:r>
              <a:rPr dirty="0"/>
              <a:t> array = new []{1, 2, 3};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</a:t>
            </a:r>
            <a:r>
              <a:rPr b="1" dirty="0" err="1"/>
              <a:t>foreach</a:t>
            </a:r>
            <a:r>
              <a:rPr dirty="0"/>
              <a:t>(</a:t>
            </a:r>
            <a:r>
              <a:rPr dirty="0" err="1"/>
              <a:t>var</a:t>
            </a:r>
            <a:r>
              <a:rPr dirty="0"/>
              <a:t> x </a:t>
            </a:r>
            <a:r>
              <a:rPr b="1" dirty="0"/>
              <a:t>in</a:t>
            </a:r>
            <a:r>
              <a:rPr dirty="0"/>
              <a:t> array) {</a:t>
            </a:r>
            <a:endParaRPr dirty="0">
              <a:latin typeface="+mn-lt"/>
              <a:ea typeface="+mn-ea"/>
              <a:cs typeface="+mn-cs"/>
              <a:sym typeface="Arial"/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    </a:t>
            </a:r>
            <a:r>
              <a:rPr dirty="0"/>
              <a:t> Console.WriteLine(x);</a:t>
            </a:r>
            <a:endParaRPr dirty="0">
              <a:latin typeface="+mn-lt"/>
              <a:ea typeface="+mn-ea"/>
              <a:cs typeface="+mn-cs"/>
              <a:sym typeface="Arial"/>
            </a:endParaRP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sp>
        <p:nvSpPr>
          <p:cNvPr id="14" name="Shape 192"/>
          <p:cNvSpPr/>
          <p:nvPr/>
        </p:nvSpPr>
        <p:spPr>
          <a:xfrm>
            <a:off x="4926428" y="4481381"/>
            <a:ext cx="4121313" cy="13201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t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array := []</a:t>
            </a:r>
            <a:r>
              <a:rPr dirty="0" err="1"/>
              <a:t>int</a:t>
            </a:r>
            <a:r>
              <a:rPr dirty="0"/>
              <a:t>{1, 2, 3}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</a:t>
            </a:r>
            <a:r>
              <a:rPr b="1" dirty="0"/>
              <a:t>for</a:t>
            </a:r>
            <a:r>
              <a:rPr dirty="0"/>
              <a:t> _, x := </a:t>
            </a:r>
            <a:r>
              <a:rPr b="1" dirty="0"/>
              <a:t>range</a:t>
            </a:r>
            <a:r>
              <a:rPr dirty="0"/>
              <a:t> array {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    </a:t>
            </a:r>
            <a:r>
              <a:rPr dirty="0"/>
              <a:t> fmt.Println(x)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lang="ja-JP" altLang="en-US" dirty="0"/>
              <a:t>   </a:t>
            </a:r>
            <a:r>
              <a:rPr dirty="0"/>
              <a:t> 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15" name="Group 195"/>
          <p:cNvGrpSpPr/>
          <p:nvPr/>
        </p:nvGrpSpPr>
        <p:grpSpPr>
          <a:xfrm>
            <a:off x="591068" y="4071806"/>
            <a:ext cx="947183" cy="459741"/>
            <a:chOff x="0" y="0"/>
            <a:chExt cx="947182" cy="459740"/>
          </a:xfrm>
        </p:grpSpPr>
        <p:sp>
          <p:nvSpPr>
            <p:cNvPr id="16" name="Shape 193"/>
            <p:cNvSpPr/>
            <p:nvPr/>
          </p:nvSpPr>
          <p:spPr>
            <a:xfrm>
              <a:off x="0" y="47506"/>
              <a:ext cx="947183" cy="36472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17" name="Shape 194"/>
            <p:cNvSpPr/>
            <p:nvPr/>
          </p:nvSpPr>
          <p:spPr>
            <a:xfrm>
              <a:off x="0" y="0"/>
              <a:ext cx="94718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C#</a:t>
              </a:r>
            </a:p>
          </p:txBody>
        </p:sp>
      </p:grpSp>
      <p:grpSp>
        <p:nvGrpSpPr>
          <p:cNvPr id="18" name="Group 198"/>
          <p:cNvGrpSpPr/>
          <p:nvPr/>
        </p:nvGrpSpPr>
        <p:grpSpPr>
          <a:xfrm>
            <a:off x="4926428" y="4071806"/>
            <a:ext cx="947183" cy="459741"/>
            <a:chOff x="0" y="0"/>
            <a:chExt cx="947182" cy="459740"/>
          </a:xfrm>
        </p:grpSpPr>
        <p:sp>
          <p:nvSpPr>
            <p:cNvPr id="19" name="Shape 196"/>
            <p:cNvSpPr/>
            <p:nvPr/>
          </p:nvSpPr>
          <p:spPr>
            <a:xfrm>
              <a:off x="0" y="47506"/>
              <a:ext cx="947183" cy="364728"/>
            </a:xfrm>
            <a:prstGeom prst="roundRect">
              <a:avLst>
                <a:gd name="adj" fmla="val 0"/>
              </a:avLst>
            </a:prstGeom>
            <a:solidFill>
              <a:srgbClr val="D1D1F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20" name="Shape 197"/>
            <p:cNvSpPr/>
            <p:nvPr/>
          </p:nvSpPr>
          <p:spPr>
            <a:xfrm>
              <a:off x="0" y="0"/>
              <a:ext cx="94718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Go</a:t>
              </a:r>
            </a:p>
          </p:txBody>
        </p:sp>
      </p:grpSp>
      <p:sp>
        <p:nvSpPr>
          <p:cNvPr id="21" name="Shape 210"/>
          <p:cNvSpPr txBox="1">
            <a:spLocks/>
          </p:cNvSpPr>
          <p:nvPr/>
        </p:nvSpPr>
        <p:spPr bwMode="auto">
          <a:xfrm>
            <a:off x="323528" y="1280160"/>
            <a:ext cx="8820472" cy="5317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itchFamily="2" charset="2"/>
              <a:buChar char="l"/>
              <a:defRPr kumimoji="1" sz="2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l"/>
              <a:defRPr kumimoji="1"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pPr>
              <a:spcBef>
                <a:spcPts val="500"/>
              </a:spcBef>
              <a:defRPr sz="2400"/>
            </a:pPr>
            <a:r>
              <a:rPr kumimoji="0" lang="en-US" altLang="ja-JP" sz="2800" u="sng" kern="0" dirty="0"/>
              <a:t>f</a:t>
            </a:r>
            <a:r>
              <a:rPr kumimoji="0" lang="en-US" altLang="ja-JP" sz="2800" u="sng" kern="0" dirty="0" smtClean="0"/>
              <a:t>or</a:t>
            </a:r>
            <a:r>
              <a:rPr kumimoji="0" lang="ja-JP" altLang="en-US" sz="2800" u="sng" kern="0" dirty="0" smtClean="0"/>
              <a:t>文</a:t>
            </a:r>
            <a:endParaRPr kumimoji="0" lang="en-US" altLang="ja-JP" sz="2800" u="sng" kern="0" dirty="0" smtClean="0"/>
          </a:p>
          <a:p>
            <a:pPr marL="0" indent="0">
              <a:spcBef>
                <a:spcPts val="500"/>
              </a:spcBef>
              <a:buNone/>
              <a:defRPr sz="2400"/>
            </a:pPr>
            <a:endParaRPr kumimoji="0" lang="en-US" altLang="ja-JP" sz="11200" kern="0" dirty="0" smtClean="0"/>
          </a:p>
          <a:p>
            <a:pPr>
              <a:spcBef>
                <a:spcPts val="500"/>
              </a:spcBef>
              <a:defRPr sz="2400"/>
            </a:pPr>
            <a:r>
              <a:rPr kumimoji="0" lang="ja-JP" altLang="en-US" sz="2800" u="sng" kern="0" dirty="0" smtClean="0"/>
              <a:t>拡張</a:t>
            </a:r>
            <a:r>
              <a:rPr kumimoji="0" lang="en-US" altLang="ja-JP" sz="2800" u="sng" kern="0" dirty="0" smtClean="0"/>
              <a:t>for</a:t>
            </a:r>
            <a:r>
              <a:rPr kumimoji="0" lang="ja-JP" altLang="en-US" sz="2800" u="sng" kern="0" dirty="0" smtClean="0"/>
              <a:t>文</a:t>
            </a:r>
            <a:endParaRPr kumimoji="0" lang="ja-JP" altLang="en-US" sz="2800" u="sng" kern="0" dirty="0"/>
          </a:p>
        </p:txBody>
      </p:sp>
    </p:spTree>
    <p:extLst>
      <p:ext uri="{BB962C8B-B14F-4D97-AF65-F5344CB8AC3E}">
        <p14:creationId xmlns:p14="http://schemas.microsoft.com/office/powerpoint/2010/main" val="20034675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cb025ba9a6ccf8fed139b5222f2a63b17a4791"/>
</p:tagLst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16104</TotalTime>
  <Words>2413</Words>
  <Application>Microsoft Office PowerPoint</Application>
  <PresentationFormat>画面に合わせる (4:3)</PresentationFormat>
  <Paragraphs>701</Paragraphs>
  <Slides>35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1" baseType="lpstr">
      <vt:lpstr>ＭＳ Ｐゴシック</vt:lpstr>
      <vt:lpstr>ＭＳ Ｐ明朝</vt:lpstr>
      <vt:lpstr>Arial</vt:lpstr>
      <vt:lpstr>Consolas</vt:lpstr>
      <vt:lpstr>Wingdings</vt:lpstr>
      <vt:lpstr>標準デザイン</vt:lpstr>
      <vt:lpstr>A Quick Tour of Go for C# Programmers</vt:lpstr>
      <vt:lpstr>目次</vt:lpstr>
      <vt:lpstr>PowerPoint プレゼンテーション</vt:lpstr>
      <vt:lpstr>Goの特徴</vt:lpstr>
      <vt:lpstr>C#の特徴</vt:lpstr>
      <vt:lpstr>Hello World</vt:lpstr>
      <vt:lpstr>基本型</vt:lpstr>
      <vt:lpstr>基本構文(1/2)</vt:lpstr>
      <vt:lpstr>基本構文(2/2)</vt:lpstr>
      <vt:lpstr>配列</vt:lpstr>
      <vt:lpstr>スライス</vt:lpstr>
      <vt:lpstr>Map</vt:lpstr>
      <vt:lpstr>PowerPoint プレゼンテーション</vt:lpstr>
      <vt:lpstr>構造体</vt:lpstr>
      <vt:lpstr>構造体（クラス）の定義</vt:lpstr>
      <vt:lpstr>構造体のコンポジション</vt:lpstr>
      <vt:lpstr>インターフェース</vt:lpstr>
      <vt:lpstr>インターフェースの罠（1/2）</vt:lpstr>
      <vt:lpstr>インターフェースの罠（2/2）</vt:lpstr>
      <vt:lpstr>PowerPoint プレゼンテーション</vt:lpstr>
      <vt:lpstr>ゴルーチン</vt:lpstr>
      <vt:lpstr>チャネル</vt:lpstr>
      <vt:lpstr>チャネル</vt:lpstr>
      <vt:lpstr>一般的な非同期API</vt:lpstr>
      <vt:lpstr>非同期処理（1/2）</vt:lpstr>
      <vt:lpstr>非同期処理（2/2）</vt:lpstr>
      <vt:lpstr>変数の排他</vt:lpstr>
      <vt:lpstr>CSPによる非同期処理（1/2）</vt:lpstr>
      <vt:lpstr>CSPによる非同期処理（2/2）</vt:lpstr>
      <vt:lpstr>PowerPoint プレゼンテーション</vt:lpstr>
      <vt:lpstr>エラーの扱い方</vt:lpstr>
      <vt:lpstr>返り値によるエラー通知</vt:lpstr>
      <vt:lpstr>panicによるエラー通知</vt:lpstr>
      <vt:lpstr>メモリ管理</vt:lpstr>
      <vt:lpstr>メモリ以外のリソース管理</vt:lpstr>
    </vt:vector>
  </TitlesOfParts>
  <Company>matorix 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Hayashi Yasuhiro</dc:creator>
  <cp:lastModifiedBy>Hayashi Yasuhiro</cp:lastModifiedBy>
  <cp:revision>3051</cp:revision>
  <cp:lastPrinted>2013-03-08T01:05:07Z</cp:lastPrinted>
  <dcterms:created xsi:type="dcterms:W3CDTF">2012-03-16T08:57:50Z</dcterms:created>
  <dcterms:modified xsi:type="dcterms:W3CDTF">2016-10-20T16:53:47Z</dcterms:modified>
</cp:coreProperties>
</file>