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70" r:id="rId3"/>
    <p:sldId id="282" r:id="rId4"/>
    <p:sldId id="294" r:id="rId5"/>
    <p:sldId id="277" r:id="rId6"/>
    <p:sldId id="298" r:id="rId7"/>
    <p:sldId id="295" r:id="rId8"/>
    <p:sldId id="296" r:id="rId9"/>
    <p:sldId id="271" r:id="rId10"/>
    <p:sldId id="297" r:id="rId11"/>
    <p:sldId id="284" r:id="rId12"/>
    <p:sldId id="280" r:id="rId13"/>
    <p:sldId id="29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6B6"/>
    <a:srgbClr val="F7F7F7"/>
    <a:srgbClr val="1976D2"/>
    <a:srgbClr val="8DC5FD"/>
    <a:srgbClr val="43AEFF"/>
    <a:srgbClr val="696969"/>
    <a:srgbClr val="3A80F2"/>
    <a:srgbClr val="6384EF"/>
    <a:srgbClr val="4379F3"/>
    <a:srgbClr val="255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7D640-6B8A-423F-81E3-8BD217D834B4}" v="25" dt="2019-02-06T13:36:21.941"/>
    <p1510:client id="{DA8C55F2-9BCA-4DDC-9EC9-644DA643081B}" v="653" dt="2019-02-06T14:32:14.740"/>
    <p1510:client id="{6070D893-6F3F-41C6-8C37-B7FADE5E51E4}" v="11" dt="2019-02-06T14:44:50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0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96F6C-3FC8-4E20-BFCA-3161AF9E7D0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235DF-7A4E-40CE-9969-93518658A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9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4257-8CB2-9949-8927-90D584D58F0B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3414-7314-EB4C-8225-1DBEEE7D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87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4257-8CB2-9949-8927-90D584D58F0B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3414-7314-EB4C-8225-1DBEEE7D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10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4257-8CB2-9949-8927-90D584D58F0B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3414-7314-EB4C-8225-1DBEEE7D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0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4257-8CB2-9949-8927-90D584D58F0B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3414-7314-EB4C-8225-1DBEEE7D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20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4257-8CB2-9949-8927-90D584D58F0B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3414-7314-EB4C-8225-1DBEEE7D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52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4257-8CB2-9949-8927-90D584D58F0B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3414-7314-EB4C-8225-1DBEEE7D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74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4257-8CB2-9949-8927-90D584D58F0B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3414-7314-EB4C-8225-1DBEEE7D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52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4257-8CB2-9949-8927-90D584D58F0B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3414-7314-EB4C-8225-1DBEEE7D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4257-8CB2-9949-8927-90D584D58F0B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3414-7314-EB4C-8225-1DBEEE7D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02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4257-8CB2-9949-8927-90D584D58F0B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3414-7314-EB4C-8225-1DBEEE7D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1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4257-8CB2-9949-8927-90D584D58F0B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3414-7314-EB4C-8225-1DBEEE7D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01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C4257-8CB2-9949-8927-90D584D58F0B}" type="datetimeFigureOut">
              <a:rPr lang="ru-RU" smtClean="0"/>
              <a:pPr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83414-7314-EB4C-8225-1DBEEE7DF0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45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hyperlink" Target="https://www.elastic.co/guide/en/elasticsearch/reference/current/getting-started-install.html" TargetMode="External"/><Relationship Id="rId7" Type="http://schemas.openxmlformats.org/officeDocument/2006/relationships/hyperlink" Target="https://dzone.com/articles/elasticsearch-with-spring-boot-application" TargetMode="External"/><Relationship Id="rId12" Type="http://schemas.openxmlformats.org/officeDocument/2006/relationships/image" Target="../media/image32.png"/><Relationship Id="rId2" Type="http://schemas.openxmlformats.org/officeDocument/2006/relationships/hyperlink" Target="https://www.elastic.co/guide/en/elasticsearch/reference/current/getting-started-concepts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compose.com/articles/getting-started-with-elasticsearch-and-node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medium.freecodecamp.org/elasticsearch-with-django-the-easy-way-909375bc16cb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s://www.youtube.com/watch?v=1EnvkPf7t6Y" TargetMode="External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sv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3393532-C353-0049-B360-7F7A9DF2F20E}"/>
              </a:ext>
            </a:extLst>
          </p:cNvPr>
          <p:cNvSpPr txBox="1">
            <a:spLocks/>
          </p:cNvSpPr>
          <p:nvPr/>
        </p:nvSpPr>
        <p:spPr>
          <a:xfrm>
            <a:off x="153351" y="5009919"/>
            <a:ext cx="5680416" cy="3190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Rubik Regular" pitchFamily="2" charset="-79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Rubik Regular" pitchFamily="2" charset="-79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Rubik Regular" pitchFamily="2" charset="-79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Rubik Regular" pitchFamily="2" charset="-79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Rubik Regular" pitchFamily="2" charset="-79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0"/>
              </a:lnSpc>
              <a:spcAft>
                <a:spcPts val="1200"/>
              </a:spcAft>
            </a:pPr>
            <a:r>
              <a:rPr lang="en-US" sz="2000" dirty="0">
                <a:solidFill>
                  <a:srgbClr val="262626"/>
                </a:solidFill>
                <a:latin typeface="+mn-lt"/>
              </a:rPr>
              <a:t>Kalinin </a:t>
            </a:r>
            <a:r>
              <a:rPr lang="en-US" sz="2000" dirty="0" err="1">
                <a:solidFill>
                  <a:srgbClr val="262626"/>
                </a:solidFill>
                <a:latin typeface="+mn-lt"/>
              </a:rPr>
              <a:t>Danil</a:t>
            </a:r>
            <a:endParaRPr lang="en-US" sz="2000" dirty="0">
              <a:solidFill>
                <a:srgbClr val="262626"/>
              </a:solidFill>
              <a:latin typeface="+mn-lt"/>
            </a:endParaRPr>
          </a:p>
          <a:p>
            <a:pPr>
              <a:lnSpc>
                <a:spcPts val="0"/>
              </a:lnSpc>
              <a:spcAft>
                <a:spcPts val="1200"/>
              </a:spcAft>
            </a:pPr>
            <a:r>
              <a:rPr lang="en-US" sz="2000" dirty="0">
                <a:solidFill>
                  <a:srgbClr val="262626"/>
                </a:solidFill>
                <a:latin typeface="+mn-lt"/>
              </a:rPr>
              <a:t>Volkov Andrey</a:t>
            </a:r>
          </a:p>
          <a:p>
            <a:pPr>
              <a:lnSpc>
                <a:spcPts val="0"/>
              </a:lnSpc>
              <a:spcAft>
                <a:spcPts val="1200"/>
              </a:spcAft>
            </a:pPr>
            <a:r>
              <a:rPr lang="en-US" sz="2000" dirty="0">
                <a:solidFill>
                  <a:srgbClr val="262626"/>
                </a:solidFill>
                <a:latin typeface="+mn-lt"/>
              </a:rPr>
              <a:t>Komarov Ivan</a:t>
            </a:r>
          </a:p>
          <a:p>
            <a:pPr>
              <a:lnSpc>
                <a:spcPts val="0"/>
              </a:lnSpc>
              <a:spcAft>
                <a:spcPts val="1200"/>
              </a:spcAft>
            </a:pPr>
            <a:r>
              <a:rPr lang="en-US" sz="2000" dirty="0" err="1">
                <a:solidFill>
                  <a:srgbClr val="262626"/>
                </a:solidFill>
                <a:latin typeface="+mn-lt"/>
              </a:rPr>
              <a:t>Patrusheva</a:t>
            </a:r>
            <a:r>
              <a:rPr lang="en-US" sz="2000" dirty="0">
                <a:solidFill>
                  <a:srgbClr val="262626"/>
                </a:solidFill>
                <a:latin typeface="+mn-lt"/>
              </a:rPr>
              <a:t> Elena</a:t>
            </a:r>
          </a:p>
          <a:p>
            <a:pPr>
              <a:lnSpc>
                <a:spcPts val="0"/>
              </a:lnSpc>
              <a:spcAft>
                <a:spcPts val="1200"/>
              </a:spcAft>
            </a:pPr>
            <a:r>
              <a:rPr lang="en-US" sz="2000" dirty="0" err="1">
                <a:solidFill>
                  <a:srgbClr val="262626"/>
                </a:solidFill>
                <a:latin typeface="+mn-lt"/>
              </a:rPr>
              <a:t>Gimaeva</a:t>
            </a:r>
            <a:r>
              <a:rPr lang="en-US" sz="2000" dirty="0">
                <a:solidFill>
                  <a:srgbClr val="262626"/>
                </a:solidFill>
                <a:latin typeface="+mn-lt"/>
              </a:rPr>
              <a:t> Susanna</a:t>
            </a:r>
          </a:p>
          <a:p>
            <a:pPr>
              <a:lnSpc>
                <a:spcPts val="0"/>
              </a:lnSpc>
              <a:spcAft>
                <a:spcPts val="1200"/>
              </a:spcAft>
            </a:pPr>
            <a:endParaRPr lang="en-US" sz="2000" dirty="0">
              <a:solidFill>
                <a:srgbClr val="262626"/>
              </a:solidFill>
              <a:latin typeface="+mn-lt"/>
            </a:endParaRPr>
          </a:p>
          <a:p>
            <a:pPr>
              <a:lnSpc>
                <a:spcPts val="0"/>
              </a:lnSpc>
              <a:spcAft>
                <a:spcPts val="1200"/>
              </a:spcAft>
            </a:pPr>
            <a:r>
              <a:rPr lang="en-US" sz="2000" dirty="0" err="1">
                <a:solidFill>
                  <a:srgbClr val="262626"/>
                </a:solidFill>
                <a:latin typeface="+mn-lt"/>
              </a:rPr>
              <a:t>Innopolis</a:t>
            </a:r>
            <a:r>
              <a:rPr lang="en-US" sz="2000" dirty="0">
                <a:solidFill>
                  <a:srgbClr val="262626"/>
                </a:solidFill>
                <a:latin typeface="+mn-lt"/>
              </a:rPr>
              <a:t> University B17-05 &amp; B17-06</a:t>
            </a:r>
          </a:p>
          <a:p>
            <a:pPr>
              <a:lnSpc>
                <a:spcPts val="0"/>
              </a:lnSpc>
              <a:spcAft>
                <a:spcPts val="1200"/>
              </a:spcAft>
            </a:pPr>
            <a:endParaRPr lang="en-US" sz="2000" dirty="0">
              <a:solidFill>
                <a:srgbClr val="262626"/>
              </a:solidFill>
              <a:latin typeface="+mn-lt"/>
            </a:endParaRPr>
          </a:p>
        </p:txBody>
      </p:sp>
      <p:pic>
        <p:nvPicPr>
          <p:cNvPr id="1026" name="Picture 2" descr="Image result for elasticsearch">
            <a:extLst>
              <a:ext uri="{FF2B5EF4-FFF2-40B4-BE49-F238E27FC236}">
                <a16:creationId xmlns:a16="http://schemas.microsoft.com/office/drawing/2014/main" id="{7F38B536-19C3-4964-8867-D02F97131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88" y="-66502"/>
            <a:ext cx="8203664" cy="42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403256D-AEE3-4469-A001-85421BDE1134}"/>
              </a:ext>
            </a:extLst>
          </p:cNvPr>
          <p:cNvSpPr txBox="1">
            <a:spLocks/>
          </p:cNvSpPr>
          <p:nvPr/>
        </p:nvSpPr>
        <p:spPr>
          <a:xfrm>
            <a:off x="10143197" y="6605250"/>
            <a:ext cx="5680416" cy="3190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Rubik Regular" pitchFamily="2" charset="-79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Rubik Regular" pitchFamily="2" charset="-79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Rubik Regular" pitchFamily="2" charset="-79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Rubik Regular" pitchFamily="2" charset="-79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Rubik Regular" pitchFamily="2" charset="-79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0"/>
              </a:lnSpc>
              <a:spcAft>
                <a:spcPts val="1200"/>
              </a:spcAft>
            </a:pPr>
            <a:r>
              <a:rPr lang="en-US" sz="2000" dirty="0">
                <a:solidFill>
                  <a:srgbClr val="262626"/>
                </a:solidFill>
                <a:latin typeface="+mn-lt"/>
              </a:rPr>
              <a:t>4</a:t>
            </a:r>
            <a:r>
              <a:rPr lang="en-US" sz="2000" baseline="30000" dirty="0">
                <a:solidFill>
                  <a:srgbClr val="262626"/>
                </a:solidFill>
                <a:latin typeface="+mn-lt"/>
              </a:rPr>
              <a:t>th</a:t>
            </a:r>
            <a:r>
              <a:rPr lang="en-US" sz="2000" dirty="0">
                <a:solidFill>
                  <a:srgbClr val="262626"/>
                </a:solidFill>
                <a:latin typeface="+mn-lt"/>
              </a:rPr>
              <a:t> April 2019</a:t>
            </a:r>
          </a:p>
        </p:txBody>
      </p:sp>
    </p:spTree>
    <p:extLst>
      <p:ext uri="{BB962C8B-B14F-4D97-AF65-F5344CB8AC3E}">
        <p14:creationId xmlns:p14="http://schemas.microsoft.com/office/powerpoint/2010/main" val="156183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67942-C30E-3443-BDDC-C3369A9A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682" y="766836"/>
            <a:ext cx="6591398" cy="701566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1976D2"/>
                </a:solidFill>
              </a:rPr>
              <a:t>Alternatives</a:t>
            </a:r>
            <a:endParaRPr lang="ru-RU" sz="4800" dirty="0">
              <a:solidFill>
                <a:srgbClr val="1976D2"/>
              </a:solidFill>
            </a:endParaRPr>
          </a:p>
        </p:txBody>
      </p:sp>
      <p:pic>
        <p:nvPicPr>
          <p:cNvPr id="3074" name="Picture 2" descr="Image result for solr">
            <a:extLst>
              <a:ext uri="{FF2B5EF4-FFF2-40B4-BE49-F238E27FC236}">
                <a16:creationId xmlns:a16="http://schemas.microsoft.com/office/drawing/2014/main" id="{3EBDA913-1F18-4C82-9EC7-87786C358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70" y="1883741"/>
            <a:ext cx="2353751" cy="118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wiftype">
            <a:extLst>
              <a:ext uri="{FF2B5EF4-FFF2-40B4-BE49-F238E27FC236}">
                <a16:creationId xmlns:a16="http://schemas.microsoft.com/office/drawing/2014/main" id="{3EDF511A-862D-422A-9808-A0EE6A520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517" y="3540710"/>
            <a:ext cx="4071351" cy="118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algolia">
            <a:extLst>
              <a:ext uri="{FF2B5EF4-FFF2-40B4-BE49-F238E27FC236}">
                <a16:creationId xmlns:a16="http://schemas.microsoft.com/office/drawing/2014/main" id="{13DB5DF6-EFA3-44AB-B49A-07EC4C664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979" y="3554208"/>
            <a:ext cx="3566683" cy="116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amazon cloudsearch">
            <a:extLst>
              <a:ext uri="{FF2B5EF4-FFF2-40B4-BE49-F238E27FC236}">
                <a16:creationId xmlns:a16="http://schemas.microsoft.com/office/drawing/2014/main" id="{5A870E25-4229-4296-BCD8-A9044994B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622" y="1557313"/>
            <a:ext cx="3344755" cy="18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searchify">
            <a:extLst>
              <a:ext uri="{FF2B5EF4-FFF2-40B4-BE49-F238E27FC236}">
                <a16:creationId xmlns:a16="http://schemas.microsoft.com/office/drawing/2014/main" id="{C8FB6FA2-4A98-47DF-A82E-2F1291EF5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270" y="5029251"/>
            <a:ext cx="3265154" cy="100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ambar.cloud/img/ambar_logo.png">
            <a:extLst>
              <a:ext uri="{FF2B5EF4-FFF2-40B4-BE49-F238E27FC236}">
                <a16:creationId xmlns:a16="http://schemas.microsoft.com/office/drawing/2014/main" id="{40A30632-9EE0-4169-A345-3C24DFF2B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574" y="5064571"/>
            <a:ext cx="4140309" cy="123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3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67942-C30E-3443-BDDC-C3369A9A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302" y="766836"/>
            <a:ext cx="6837272" cy="701566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1976D2"/>
                </a:solidFill>
              </a:rPr>
              <a:t>Additional resources</a:t>
            </a:r>
            <a:endParaRPr lang="ru-RU" sz="4800" dirty="0">
              <a:solidFill>
                <a:srgbClr val="1976D2"/>
              </a:solidFill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8C01912B-F5D6-41E9-9CF4-8E4629AA4210}"/>
              </a:ext>
            </a:extLst>
          </p:cNvPr>
          <p:cNvSpPr txBox="1">
            <a:spLocks/>
          </p:cNvSpPr>
          <p:nvPr/>
        </p:nvSpPr>
        <p:spPr>
          <a:xfrm>
            <a:off x="552923" y="1852308"/>
            <a:ext cx="6090244" cy="2425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1666B6"/>
                </a:solidFill>
                <a:latin typeface="+mj-lt"/>
                <a:cs typeface="Calibri"/>
              </a:rPr>
              <a:t>Basics of the Elasticsearch</a:t>
            </a:r>
            <a:endParaRPr lang="ru-RU" sz="2800" dirty="0">
              <a:solidFill>
                <a:srgbClr val="1666B6"/>
              </a:solidFill>
              <a:latin typeface="+mj-lt"/>
            </a:endParaRP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latin typeface="+mj-lt"/>
                <a:cs typeface="Calibri"/>
                <a:hlinkClick r:id="rId2"/>
              </a:rPr>
              <a:t>What are nodes, shards, indexes</a:t>
            </a:r>
            <a:endParaRPr lang="en-US" sz="1800" spc="30" dirty="0">
              <a:latin typeface="+mj-lt"/>
              <a:cs typeface="Calibri"/>
            </a:endParaRP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latin typeface="+mj-lt"/>
                <a:cs typeface="Calibri"/>
                <a:hlinkClick r:id="rId3"/>
              </a:rPr>
              <a:t>Installation guide</a:t>
            </a:r>
            <a:endParaRPr lang="en-US" sz="1800" spc="30" dirty="0">
              <a:latin typeface="+mj-lt"/>
              <a:cs typeface="Calibri"/>
            </a:endParaRP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latin typeface="+mj-lt"/>
                <a:cs typeface="Calibri"/>
                <a:hlinkClick r:id="rId4"/>
              </a:rPr>
              <a:t>Video introduction to Elasticsearch</a:t>
            </a:r>
            <a:endParaRPr lang="ru-RU" sz="2000" spc="10" dirty="0">
              <a:latin typeface="+mj-lt"/>
              <a:cs typeface="Calibri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A9082FBA-7D17-45DF-A155-502665CCE8A0}"/>
              </a:ext>
            </a:extLst>
          </p:cNvPr>
          <p:cNvSpPr txBox="1">
            <a:spLocks/>
          </p:cNvSpPr>
          <p:nvPr/>
        </p:nvSpPr>
        <p:spPr>
          <a:xfrm>
            <a:off x="552923" y="4177417"/>
            <a:ext cx="6774050" cy="2425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1666B6"/>
                </a:solidFill>
                <a:latin typeface="+mj-lt"/>
                <a:cs typeface="Calibri"/>
              </a:rPr>
              <a:t>Integration with your own project</a:t>
            </a:r>
            <a:endParaRPr lang="ru-RU" sz="2800" dirty="0">
              <a:solidFill>
                <a:srgbClr val="1666B6"/>
              </a:solidFill>
              <a:latin typeface="+mj-lt"/>
            </a:endParaRP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cs typeface="Calibri"/>
                <a:hlinkClick r:id="rId5"/>
              </a:rPr>
              <a:t>Django</a:t>
            </a:r>
            <a:endParaRPr lang="en-US" sz="1800" spc="30" dirty="0">
              <a:cs typeface="Calibri"/>
            </a:endParaRP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cs typeface="Calibri"/>
                <a:hlinkClick r:id="rId6"/>
              </a:rPr>
              <a:t>Node.js</a:t>
            </a:r>
            <a:endParaRPr lang="en-US" sz="1800" spc="30" dirty="0">
              <a:cs typeface="Calibri"/>
            </a:endParaRP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cs typeface="Calibri"/>
                <a:hlinkClick r:id="rId7"/>
              </a:rPr>
              <a:t>Spring</a:t>
            </a:r>
            <a:endParaRPr lang="en-US" sz="1800" spc="30" dirty="0">
              <a:cs typeface="Calibri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47C4B5A-46A8-41FE-8BEC-4782DB336D27}"/>
              </a:ext>
            </a:extLst>
          </p:cNvPr>
          <p:cNvGrpSpPr/>
          <p:nvPr/>
        </p:nvGrpSpPr>
        <p:grpSpPr>
          <a:xfrm>
            <a:off x="6820885" y="1575058"/>
            <a:ext cx="4517050" cy="3985988"/>
            <a:chOff x="6820885" y="1217932"/>
            <a:chExt cx="4517050" cy="3985988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DF1C5856-7318-4DF2-AF87-9C868B90E604}"/>
                </a:ext>
              </a:extLst>
            </p:cNvPr>
            <p:cNvGrpSpPr/>
            <p:nvPr/>
          </p:nvGrpSpPr>
          <p:grpSpPr>
            <a:xfrm>
              <a:off x="6820885" y="1217932"/>
              <a:ext cx="4517050" cy="3985988"/>
              <a:chOff x="7264349" y="1217932"/>
              <a:chExt cx="4517050" cy="3985988"/>
            </a:xfrm>
          </p:grpSpPr>
          <p:pic>
            <p:nvPicPr>
              <p:cNvPr id="3" name="Рисунок 2">
                <a:extLst>
                  <a:ext uri="{FF2B5EF4-FFF2-40B4-BE49-F238E27FC236}">
                    <a16:creationId xmlns:a16="http://schemas.microsoft.com/office/drawing/2014/main" id="{F8EE531D-13CA-4406-B45C-A181DC3D0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503574" y="1355820"/>
                <a:ext cx="4038600" cy="3848100"/>
              </a:xfrm>
              <a:prstGeom prst="rect">
                <a:avLst/>
              </a:prstGeom>
            </p:spPr>
          </p:pic>
          <p:pic>
            <p:nvPicPr>
              <p:cNvPr id="5124" name="Picture 4" descr="Image result for django framework">
                <a:extLst>
                  <a:ext uri="{FF2B5EF4-FFF2-40B4-BE49-F238E27FC236}">
                    <a16:creationId xmlns:a16="http://schemas.microsoft.com/office/drawing/2014/main" id="{AB4A06B5-3F7B-4E52-8D99-7D8E13D76C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0793" y="1217932"/>
                <a:ext cx="748592" cy="748592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6" name="Picture 6" descr="Image result for node js">
                <a:extLst>
                  <a:ext uri="{FF2B5EF4-FFF2-40B4-BE49-F238E27FC236}">
                    <a16:creationId xmlns:a16="http://schemas.microsoft.com/office/drawing/2014/main" id="{D7BBB90A-0924-47D8-B7B9-5E82436E12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4349" y="1687694"/>
                <a:ext cx="1240473" cy="12404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Image result for spring java">
                <a:extLst>
                  <a:ext uri="{FF2B5EF4-FFF2-40B4-BE49-F238E27FC236}">
                    <a16:creationId xmlns:a16="http://schemas.microsoft.com/office/drawing/2014/main" id="{E7C0AF31-137E-4B47-BB13-7133BAD427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3760"/>
              <a:stretch/>
            </p:blipFill>
            <p:spPr bwMode="auto">
              <a:xfrm>
                <a:off x="10871286" y="2430689"/>
                <a:ext cx="910113" cy="89151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5130" name="Picture 10" descr="Image result for php">
                <a:extLst>
                  <a:ext uri="{FF2B5EF4-FFF2-40B4-BE49-F238E27FC236}">
                    <a16:creationId xmlns:a16="http://schemas.microsoft.com/office/drawing/2014/main" id="{503A222F-FE38-4F20-ACC8-BC1EEDE0C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47366" y="4076435"/>
                <a:ext cx="1298671" cy="64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32" name="Picture 12" descr="Image result for python">
              <a:extLst>
                <a:ext uri="{FF2B5EF4-FFF2-40B4-BE49-F238E27FC236}">
                  <a16:creationId xmlns:a16="http://schemas.microsoft.com/office/drawing/2014/main" id="{03AA2B7C-DDD0-4118-8BCC-0B0B12CD0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9491" y="3404944"/>
              <a:ext cx="666381" cy="666381"/>
            </a:xfrm>
            <a:prstGeom prst="ellipse">
              <a:avLst/>
            </a:prstGeom>
            <a:solidFill>
              <a:schemeClr val="bg1"/>
            </a:solidFill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5413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67942-C30E-3443-BDDC-C3369A9A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864" y="2802141"/>
            <a:ext cx="4044271" cy="1253717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rgbClr val="1976D2"/>
                </a:solidFill>
              </a:rPr>
              <a:t>Demo</a:t>
            </a:r>
            <a:endParaRPr lang="ru-RU" sz="9600" dirty="0">
              <a:solidFill>
                <a:srgbClr val="1976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4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67942-C30E-3443-BDDC-C3369A9A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689" y="2802141"/>
            <a:ext cx="7774824" cy="1253717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rgbClr val="1976D2"/>
                </a:solidFill>
              </a:rPr>
              <a:t>Questions</a:t>
            </a:r>
            <a:endParaRPr lang="ru-RU" sz="9600" dirty="0">
              <a:solidFill>
                <a:srgbClr val="1976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18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3BEEBA-B8A1-C846-8993-0F9F734D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13" y="44663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976D2"/>
                </a:solidFill>
                <a:latin typeface="+mn-lt"/>
              </a:rPr>
              <a:t>Agenda</a:t>
            </a:r>
            <a:endParaRPr lang="ru-RU" sz="4800" dirty="0">
              <a:solidFill>
                <a:srgbClr val="1976D2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04298-1149-4947-B17E-ED7FA67D3CB9}"/>
              </a:ext>
            </a:extLst>
          </p:cNvPr>
          <p:cNvSpPr txBox="1"/>
          <p:nvPr/>
        </p:nvSpPr>
        <p:spPr>
          <a:xfrm>
            <a:off x="755143" y="2008260"/>
            <a:ext cx="53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F4983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58502-E2C5-4C21-97A4-A14CE6092FB1}"/>
              </a:ext>
            </a:extLst>
          </p:cNvPr>
          <p:cNvSpPr txBox="1"/>
          <p:nvPr/>
        </p:nvSpPr>
        <p:spPr>
          <a:xfrm>
            <a:off x="755143" y="2983727"/>
            <a:ext cx="53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1666B6"/>
                </a:solidFill>
              </a:rPr>
              <a:t>2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C552F8-1B73-40C2-BA62-11AD4D27D25C}"/>
              </a:ext>
            </a:extLst>
          </p:cNvPr>
          <p:cNvSpPr txBox="1"/>
          <p:nvPr/>
        </p:nvSpPr>
        <p:spPr>
          <a:xfrm>
            <a:off x="755143" y="3959194"/>
            <a:ext cx="53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58EE7"/>
                </a:solidFill>
              </a:rPr>
              <a:t>3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862E918-BCD4-4FF5-A16E-8B0AD6785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3623" y="2051776"/>
            <a:ext cx="6069844" cy="7535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What Elasticsearch is?</a:t>
            </a:r>
            <a:endParaRPr lang="en-US" sz="1200" spc="1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886888A-04EB-4EF3-92C7-3F0855069C22}"/>
              </a:ext>
            </a:extLst>
          </p:cNvPr>
          <p:cNvSpPr txBox="1">
            <a:spLocks/>
          </p:cNvSpPr>
          <p:nvPr/>
        </p:nvSpPr>
        <p:spPr>
          <a:xfrm>
            <a:off x="1293623" y="3052218"/>
            <a:ext cx="7683400" cy="753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When to use?</a:t>
            </a:r>
            <a:endParaRPr lang="en-US" sz="1200" spc="1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0BB09D3-2F35-4E57-835B-ABDDF157BE71}"/>
              </a:ext>
            </a:extLst>
          </p:cNvPr>
          <p:cNvSpPr txBox="1">
            <a:spLocks/>
          </p:cNvSpPr>
          <p:nvPr/>
        </p:nvSpPr>
        <p:spPr>
          <a:xfrm>
            <a:off x="1293623" y="4027684"/>
            <a:ext cx="6069844" cy="753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Demo</a:t>
            </a:r>
            <a:endParaRPr lang="en-US" sz="1200" spc="1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7C13C-0D4D-485E-8B89-19D306FD4F96}"/>
              </a:ext>
            </a:extLst>
          </p:cNvPr>
          <p:cNvSpPr txBox="1"/>
          <p:nvPr/>
        </p:nvSpPr>
        <p:spPr>
          <a:xfrm>
            <a:off x="755143" y="4934660"/>
            <a:ext cx="53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58EE7"/>
                </a:solidFill>
              </a:rPr>
              <a:t>4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4879E7D-E10E-4D9F-95CE-E75DA52540AD}"/>
              </a:ext>
            </a:extLst>
          </p:cNvPr>
          <p:cNvSpPr txBox="1">
            <a:spLocks/>
          </p:cNvSpPr>
          <p:nvPr/>
        </p:nvSpPr>
        <p:spPr>
          <a:xfrm>
            <a:off x="1293623" y="5003150"/>
            <a:ext cx="6069844" cy="753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Pros, cons and alternatives</a:t>
            </a:r>
            <a:endParaRPr lang="en-US" sz="1200" spc="1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76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67942-C30E-3443-BDDC-C3369A9A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23" y="766836"/>
            <a:ext cx="7237137" cy="701566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1976D2"/>
                </a:solidFill>
              </a:rPr>
              <a:t>What is Elasticsearch?</a:t>
            </a:r>
            <a:endParaRPr lang="ru-RU" sz="4800" dirty="0">
              <a:solidFill>
                <a:srgbClr val="1976D2"/>
              </a:solidFill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8C01912B-F5D6-41E9-9CF4-8E4629AA4210}"/>
              </a:ext>
            </a:extLst>
          </p:cNvPr>
          <p:cNvSpPr txBox="1">
            <a:spLocks/>
          </p:cNvSpPr>
          <p:nvPr/>
        </p:nvSpPr>
        <p:spPr>
          <a:xfrm>
            <a:off x="552923" y="2264377"/>
            <a:ext cx="6090244" cy="2425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1666B6"/>
                </a:solidFill>
                <a:latin typeface="+mj-lt"/>
                <a:cs typeface="Calibri"/>
              </a:rPr>
              <a:t>Search and analytics engine</a:t>
            </a:r>
            <a:endParaRPr lang="ru-RU" sz="2800" dirty="0">
              <a:solidFill>
                <a:srgbClr val="1666B6"/>
              </a:solidFill>
              <a:latin typeface="+mj-lt"/>
            </a:endParaRP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latin typeface="+mj-lt"/>
                <a:cs typeface="Calibri"/>
              </a:rPr>
              <a:t>Open source (Apache License)</a:t>
            </a: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latin typeface="+mj-lt"/>
                <a:cs typeface="Calibri"/>
              </a:rPr>
              <a:t>Distributed</a:t>
            </a: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latin typeface="+mj-lt"/>
                <a:cs typeface="Calibri"/>
              </a:rPr>
              <a:t>Scalable</a:t>
            </a: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latin typeface="+mj-lt"/>
                <a:cs typeface="Calibri"/>
              </a:rPr>
              <a:t>Written in Java</a:t>
            </a:r>
          </a:p>
        </p:txBody>
      </p:sp>
      <p:sp>
        <p:nvSpPr>
          <p:cNvPr id="3" name="AutoShape 2" descr="https://images.contentstack.io/v3/assets/bltefdd0b53724fa2ce/blt007cf9dac64cd2db/5bbde4e57fe6399a7f31fab9/scalability.svg">
            <a:extLst>
              <a:ext uri="{FF2B5EF4-FFF2-40B4-BE49-F238E27FC236}">
                <a16:creationId xmlns:a16="http://schemas.microsoft.com/office/drawing/2014/main" id="{92D81482-26D9-4E2A-978A-0DD97CF058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142346"/>
            <a:ext cx="2439054" cy="243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Image result for elasticsearch">
            <a:extLst>
              <a:ext uri="{FF2B5EF4-FFF2-40B4-BE49-F238E27FC236}">
                <a16:creationId xmlns:a16="http://schemas.microsoft.com/office/drawing/2014/main" id="{FBA7B459-496A-4903-AC89-B97BE0059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64" y="1641573"/>
            <a:ext cx="8762512" cy="473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4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67942-C30E-3443-BDDC-C3369A9A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23" y="766836"/>
            <a:ext cx="8602850" cy="701566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1976D2"/>
                </a:solidFill>
              </a:rPr>
              <a:t>Main concepts</a:t>
            </a:r>
            <a:endParaRPr lang="ru-RU" sz="4800" dirty="0">
              <a:solidFill>
                <a:srgbClr val="1976D2"/>
              </a:solidFill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8C01912B-F5D6-41E9-9CF4-8E4629AA4210}"/>
              </a:ext>
            </a:extLst>
          </p:cNvPr>
          <p:cNvSpPr txBox="1">
            <a:spLocks/>
          </p:cNvSpPr>
          <p:nvPr/>
        </p:nvSpPr>
        <p:spPr>
          <a:xfrm>
            <a:off x="552923" y="2264377"/>
            <a:ext cx="6090244" cy="242549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1666B6"/>
                </a:solidFill>
                <a:latin typeface="+mj-lt"/>
                <a:cs typeface="Calibri"/>
              </a:rPr>
              <a:t>4 Organs of Elasticsearch</a:t>
            </a:r>
            <a:endParaRPr lang="ru-RU" sz="2800" dirty="0">
              <a:solidFill>
                <a:srgbClr val="1666B6"/>
              </a:solidFill>
              <a:latin typeface="+mj-lt"/>
            </a:endParaRP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latin typeface="+mj-lt"/>
                <a:cs typeface="Calibri"/>
              </a:rPr>
              <a:t>Clusters</a:t>
            </a: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latin typeface="+mj-lt"/>
                <a:cs typeface="Calibri"/>
              </a:rPr>
              <a:t>Nodes</a:t>
            </a: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latin typeface="+mj-lt"/>
                <a:cs typeface="Calibri"/>
              </a:rPr>
              <a:t>Indexes</a:t>
            </a: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latin typeface="+mj-lt"/>
                <a:cs typeface="Calibri"/>
              </a:rPr>
              <a:t>Shards (and Replicas)</a:t>
            </a: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latin typeface="+mj-lt"/>
                <a:cs typeface="Calibri"/>
              </a:rPr>
              <a:t>Documents</a:t>
            </a:r>
          </a:p>
        </p:txBody>
      </p:sp>
      <p:sp>
        <p:nvSpPr>
          <p:cNvPr id="3" name="AutoShape 2" descr="https://images.contentstack.io/v3/assets/bltefdd0b53724fa2ce/blt007cf9dac64cd2db/5bbde4e57fe6399a7f31fab9/scalability.svg">
            <a:extLst>
              <a:ext uri="{FF2B5EF4-FFF2-40B4-BE49-F238E27FC236}">
                <a16:creationId xmlns:a16="http://schemas.microsoft.com/office/drawing/2014/main" id="{92D81482-26D9-4E2A-978A-0DD97CF058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142346"/>
            <a:ext cx="2439054" cy="243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0C8BDFE-8D9F-4FBC-AF1A-449A795D1E32}"/>
              </a:ext>
            </a:extLst>
          </p:cNvPr>
          <p:cNvGrpSpPr/>
          <p:nvPr/>
        </p:nvGrpSpPr>
        <p:grpSpPr>
          <a:xfrm>
            <a:off x="5401659" y="1301096"/>
            <a:ext cx="6782205" cy="5084006"/>
            <a:chOff x="5401659" y="724200"/>
            <a:chExt cx="6782205" cy="5084006"/>
          </a:xfrm>
        </p:grpSpPr>
        <p:pic>
          <p:nvPicPr>
            <p:cNvPr id="2050" name="Picture 2" descr="Image result for elasticsearch cluster node shard">
              <a:extLst>
                <a:ext uri="{FF2B5EF4-FFF2-40B4-BE49-F238E27FC236}">
                  <a16:creationId xmlns:a16="http://schemas.microsoft.com/office/drawing/2014/main" id="{5B6B43BA-5920-4D37-A788-0A25E7C6F9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1659" y="724200"/>
              <a:ext cx="6782205" cy="5084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93E46B9B-2E81-47AB-9A19-185DD5A52522}"/>
                </a:ext>
              </a:extLst>
            </p:cNvPr>
            <p:cNvSpPr/>
            <p:nvPr/>
          </p:nvSpPr>
          <p:spPr>
            <a:xfrm>
              <a:off x="9641525" y="4689870"/>
              <a:ext cx="1997552" cy="10359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0292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67942-C30E-3443-BDDC-C3369A9A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681" y="766836"/>
            <a:ext cx="7068255" cy="701566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1976D2"/>
                </a:solidFill>
              </a:rPr>
              <a:t>Use cases</a:t>
            </a:r>
            <a:endParaRPr lang="ru-RU" sz="4800" dirty="0">
              <a:solidFill>
                <a:srgbClr val="1976D2"/>
              </a:solidFill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8C01912B-F5D6-41E9-9CF4-8E4629AA4210}"/>
              </a:ext>
            </a:extLst>
          </p:cNvPr>
          <p:cNvSpPr txBox="1">
            <a:spLocks/>
          </p:cNvSpPr>
          <p:nvPr/>
        </p:nvSpPr>
        <p:spPr>
          <a:xfrm>
            <a:off x="779681" y="2072078"/>
            <a:ext cx="6090244" cy="2425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666B6"/>
                </a:solidFill>
                <a:latin typeface="+mj-lt"/>
                <a:cs typeface="Calibri"/>
              </a:rPr>
              <a:t>Online</a:t>
            </a:r>
            <a:r>
              <a:rPr lang="en-US" sz="2800" dirty="0">
                <a:solidFill>
                  <a:srgbClr val="1666B6"/>
                </a:solidFill>
                <a:latin typeface="+mj-lt"/>
                <a:cs typeface="Calibri"/>
              </a:rPr>
              <a:t> </a:t>
            </a:r>
            <a:r>
              <a:rPr lang="en-US" sz="2400" dirty="0">
                <a:solidFill>
                  <a:srgbClr val="1666B6"/>
                </a:solidFill>
                <a:latin typeface="+mj-lt"/>
                <a:cs typeface="Calibri"/>
              </a:rPr>
              <a:t>web store</a:t>
            </a:r>
            <a:endParaRPr lang="ru-RU" sz="2800" dirty="0">
              <a:solidFill>
                <a:srgbClr val="1666B6"/>
              </a:solidFill>
              <a:latin typeface="+mj-lt"/>
            </a:endParaRP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cs typeface="Calibri"/>
              </a:rPr>
              <a:t>Search for products</a:t>
            </a: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latin typeface="+mj-lt"/>
                <a:cs typeface="Calibri"/>
              </a:rPr>
              <a:t>Customer carts</a:t>
            </a:r>
            <a:endParaRPr lang="ru-RU" sz="2000" spc="10" dirty="0">
              <a:latin typeface="+mj-lt"/>
              <a:cs typeface="Calibri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A9082FBA-7D17-45DF-A155-502665CCE8A0}"/>
              </a:ext>
            </a:extLst>
          </p:cNvPr>
          <p:cNvSpPr txBox="1">
            <a:spLocks/>
          </p:cNvSpPr>
          <p:nvPr/>
        </p:nvSpPr>
        <p:spPr>
          <a:xfrm>
            <a:off x="779681" y="3893290"/>
            <a:ext cx="6090244" cy="2425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666B6"/>
                </a:solidFill>
                <a:latin typeface="+mj-lt"/>
                <a:cs typeface="Calibri"/>
              </a:rPr>
              <a:t>Transaction</a:t>
            </a:r>
            <a:r>
              <a:rPr lang="en-US" sz="2800" dirty="0">
                <a:solidFill>
                  <a:srgbClr val="1666B6"/>
                </a:solidFill>
                <a:latin typeface="+mj-lt"/>
                <a:cs typeface="Calibri"/>
              </a:rPr>
              <a:t> </a:t>
            </a:r>
            <a:r>
              <a:rPr lang="en-US" sz="2400" dirty="0">
                <a:solidFill>
                  <a:srgbClr val="1666B6"/>
                </a:solidFill>
                <a:latin typeface="+mj-lt"/>
                <a:cs typeface="Calibri"/>
              </a:rPr>
              <a:t>data collection</a:t>
            </a:r>
            <a:endParaRPr lang="ru-RU" sz="2400" dirty="0">
              <a:solidFill>
                <a:srgbClr val="1666B6"/>
              </a:solidFill>
              <a:latin typeface="+mj-lt"/>
            </a:endParaRP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latin typeface="+mj-lt"/>
                <a:cs typeface="Calibri"/>
              </a:rPr>
              <a:t>Analyzing for trends</a:t>
            </a: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latin typeface="+mj-lt"/>
                <a:cs typeface="Calibri"/>
              </a:rPr>
              <a:t>Data mining</a:t>
            </a:r>
            <a:endParaRPr lang="ru-RU" sz="2000" spc="10" dirty="0">
              <a:latin typeface="+mj-lt"/>
              <a:cs typeface="Calibri"/>
            </a:endParaRP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388FB45B-BDFB-42DD-AADB-D3F4A733571E}"/>
              </a:ext>
            </a:extLst>
          </p:cNvPr>
          <p:cNvSpPr txBox="1">
            <a:spLocks/>
          </p:cNvSpPr>
          <p:nvPr/>
        </p:nvSpPr>
        <p:spPr>
          <a:xfrm>
            <a:off x="6309250" y="2072078"/>
            <a:ext cx="5405274" cy="2425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666B6"/>
                </a:solidFill>
                <a:latin typeface="+mj-lt"/>
                <a:cs typeface="Calibri"/>
              </a:rPr>
              <a:t>Price</a:t>
            </a:r>
            <a:r>
              <a:rPr lang="en-US" sz="2800" dirty="0">
                <a:solidFill>
                  <a:srgbClr val="1666B6"/>
                </a:solidFill>
                <a:latin typeface="+mj-lt"/>
                <a:cs typeface="Calibri"/>
              </a:rPr>
              <a:t> </a:t>
            </a:r>
            <a:r>
              <a:rPr lang="en-US" sz="2400" dirty="0">
                <a:solidFill>
                  <a:srgbClr val="1666B6"/>
                </a:solidFill>
                <a:latin typeface="+mj-lt"/>
                <a:cs typeface="Calibri"/>
              </a:rPr>
              <a:t>alerting</a:t>
            </a:r>
            <a:r>
              <a:rPr lang="en-US" sz="2800" dirty="0">
                <a:solidFill>
                  <a:srgbClr val="1666B6"/>
                </a:solidFill>
                <a:latin typeface="+mj-lt"/>
                <a:cs typeface="Calibri"/>
              </a:rPr>
              <a:t> </a:t>
            </a:r>
            <a:r>
              <a:rPr lang="en-US" sz="2400" dirty="0">
                <a:solidFill>
                  <a:srgbClr val="1666B6"/>
                </a:solidFill>
                <a:latin typeface="+mj-lt"/>
                <a:cs typeface="Calibri"/>
              </a:rPr>
              <a:t>platform</a:t>
            </a:r>
            <a:endParaRPr lang="ru-RU" sz="2800" dirty="0">
              <a:solidFill>
                <a:srgbClr val="1666B6"/>
              </a:solidFill>
              <a:latin typeface="+mj-lt"/>
            </a:endParaRP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cs typeface="Calibri"/>
              </a:rPr>
              <a:t>Match price movements against customer queries</a:t>
            </a: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latin typeface="+mj-lt"/>
                <a:cs typeface="Calibri"/>
              </a:rPr>
              <a:t>Effective time series retrieving</a:t>
            </a:r>
            <a:endParaRPr lang="ru-RU" sz="2000" spc="10" dirty="0">
              <a:latin typeface="+mj-lt"/>
              <a:cs typeface="Calibri"/>
            </a:endParaRP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25F5FA84-7CDD-4B87-9638-A5ACF11C2204}"/>
              </a:ext>
            </a:extLst>
          </p:cNvPr>
          <p:cNvSpPr txBox="1">
            <a:spLocks/>
          </p:cNvSpPr>
          <p:nvPr/>
        </p:nvSpPr>
        <p:spPr>
          <a:xfrm>
            <a:off x="6309250" y="3893290"/>
            <a:ext cx="6090244" cy="2425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666B6"/>
                </a:solidFill>
                <a:latin typeface="+mj-lt"/>
                <a:cs typeface="Calibri"/>
              </a:rPr>
              <a:t>Data</a:t>
            </a:r>
            <a:r>
              <a:rPr lang="en-US" sz="2800" dirty="0">
                <a:solidFill>
                  <a:srgbClr val="1666B6"/>
                </a:solidFill>
                <a:latin typeface="+mj-lt"/>
                <a:cs typeface="Calibri"/>
              </a:rPr>
              <a:t> </a:t>
            </a:r>
            <a:r>
              <a:rPr lang="en-US" sz="2400" dirty="0">
                <a:solidFill>
                  <a:srgbClr val="1666B6"/>
                </a:solidFill>
                <a:latin typeface="+mj-lt"/>
                <a:cs typeface="Calibri"/>
              </a:rPr>
              <a:t>analysis</a:t>
            </a:r>
            <a:endParaRPr lang="ru-RU" sz="2800" dirty="0">
              <a:solidFill>
                <a:srgbClr val="1666B6"/>
              </a:solidFill>
              <a:latin typeface="+mj-lt"/>
            </a:endParaRP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latin typeface="+mj-lt"/>
                <a:cs typeface="Calibri"/>
              </a:rPr>
              <a:t>Demand of fast search</a:t>
            </a:r>
          </a:p>
          <a:p>
            <a:pPr marL="517525" indent="-171450">
              <a:lnSpc>
                <a:spcPct val="100000"/>
              </a:lnSpc>
              <a:buFontTx/>
              <a:buChar char="-"/>
            </a:pPr>
            <a:r>
              <a:rPr lang="en-US" sz="1800" spc="30" dirty="0">
                <a:latin typeface="+mj-lt"/>
                <a:cs typeface="Calibri"/>
              </a:rPr>
              <a:t>Complex filters</a:t>
            </a:r>
          </a:p>
        </p:txBody>
      </p:sp>
    </p:spTree>
    <p:extLst>
      <p:ext uri="{BB962C8B-B14F-4D97-AF65-F5344CB8AC3E}">
        <p14:creationId xmlns:p14="http://schemas.microsoft.com/office/powerpoint/2010/main" val="1156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67942-C30E-3443-BDDC-C3369A9A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682" y="766836"/>
            <a:ext cx="8160246" cy="701566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1976D2"/>
                </a:solidFill>
              </a:rPr>
              <a:t>Who uses Elasticsearch?</a:t>
            </a:r>
            <a:endParaRPr lang="ru-RU" sz="4800" dirty="0">
              <a:solidFill>
                <a:srgbClr val="1976D2"/>
              </a:solidFill>
            </a:endParaRPr>
          </a:p>
        </p:txBody>
      </p:sp>
      <p:sp>
        <p:nvSpPr>
          <p:cNvPr id="2" name="AutoShape 2" descr="Adobe">
            <a:extLst>
              <a:ext uri="{FF2B5EF4-FFF2-40B4-BE49-F238E27FC236}">
                <a16:creationId xmlns:a16="http://schemas.microsoft.com/office/drawing/2014/main" id="{FE817094-2D28-40BC-AF0A-1FF8D10ED3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56A009-52FC-4589-8ADA-90A5FF802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3220" y="2230402"/>
            <a:ext cx="2123336" cy="12080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2492F0F-030A-467F-8B6C-AF61C30A2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2740" y="2260047"/>
            <a:ext cx="2860760" cy="114872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9993CB8-6739-45BC-9A5F-C47911F8E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9600" y="2280278"/>
            <a:ext cx="3210360" cy="90947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634FD63-6D06-4B44-B140-3AF95D4567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8950" y="4959380"/>
            <a:ext cx="152899" cy="5423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9262FD0-9E1C-4CE9-A8E3-AFB0BE3D80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3197" y="4343400"/>
            <a:ext cx="1367452" cy="1367452"/>
          </a:xfrm>
          <a:prstGeom prst="rect">
            <a:avLst/>
          </a:prstGeom>
        </p:spPr>
      </p:pic>
      <p:pic>
        <p:nvPicPr>
          <p:cNvPr id="6148" name="Picture 4" descr="Image result for adobe">
            <a:extLst>
              <a:ext uri="{FF2B5EF4-FFF2-40B4-BE49-F238E27FC236}">
                <a16:creationId xmlns:a16="http://schemas.microsoft.com/office/drawing/2014/main" id="{0989FAA2-1DD5-4BFC-8F59-234D701B7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563" y="4343398"/>
            <a:ext cx="1367453" cy="136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warner brothers">
            <a:extLst>
              <a:ext uri="{FF2B5EF4-FFF2-40B4-BE49-F238E27FC236}">
                <a16:creationId xmlns:a16="http://schemas.microsoft.com/office/drawing/2014/main" id="{D186E42A-1D68-4C4B-B306-4A4CDF85287C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0" t="11613" r="27745" b="11613"/>
          <a:stretch/>
        </p:blipFill>
        <p:spPr bwMode="auto">
          <a:xfrm>
            <a:off x="6979583" y="4343399"/>
            <a:ext cx="1367452" cy="136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55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67942-C30E-3443-BDDC-C3369A9A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682" y="766836"/>
            <a:ext cx="5863485" cy="701566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1976D2"/>
                </a:solidFill>
              </a:rPr>
              <a:t>Advantages</a:t>
            </a:r>
            <a:endParaRPr lang="ru-RU" sz="4800" dirty="0">
              <a:solidFill>
                <a:srgbClr val="1976D2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01912B-F5D6-41E9-9CF4-8E4629AA4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6965" y="3565221"/>
            <a:ext cx="4998500" cy="12596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1900" dirty="0">
                <a:cs typeface="Calibri"/>
              </a:rPr>
              <a:t>Documentation</a:t>
            </a:r>
            <a:endParaRPr lang="ru-RU" sz="1900" dirty="0"/>
          </a:p>
          <a:p>
            <a:pPr marL="346075">
              <a:lnSpc>
                <a:spcPct val="100000"/>
              </a:lnSpc>
            </a:pPr>
            <a:r>
              <a:rPr lang="en-US" sz="1000" spc="30" dirty="0">
                <a:solidFill>
                  <a:schemeClr val="bg2">
                    <a:lumMod val="25000"/>
                  </a:schemeClr>
                </a:solidFill>
                <a:cs typeface="Calibri"/>
              </a:rPr>
              <a:t>The official documentation provides you with excess information about the product. Moreover it explain everything in a logical order from main concepts to real implementation.</a:t>
            </a:r>
            <a:endParaRPr lang="ru-RU" sz="1000" spc="30" dirty="0">
              <a:solidFill>
                <a:schemeClr val="bg2">
                  <a:lumMod val="25000"/>
                </a:schemeClr>
              </a:solidFill>
              <a:cs typeface="Calibri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8C01912B-F5D6-41E9-9CF4-8E4629AA4210}"/>
              </a:ext>
            </a:extLst>
          </p:cNvPr>
          <p:cNvSpPr txBox="1">
            <a:spLocks/>
          </p:cNvSpPr>
          <p:nvPr/>
        </p:nvSpPr>
        <p:spPr>
          <a:xfrm>
            <a:off x="906965" y="2305533"/>
            <a:ext cx="4998500" cy="1259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>
              <a:buBlip>
                <a:blip r:embed="rId2"/>
              </a:buBlip>
            </a:pPr>
            <a:r>
              <a:rPr lang="en-US" sz="1900" dirty="0">
                <a:latin typeface="+mj-lt"/>
                <a:cs typeface="Calibri"/>
              </a:rPr>
              <a:t>Speed</a:t>
            </a:r>
            <a:endParaRPr lang="ru-RU" sz="1900" dirty="0">
              <a:latin typeface="+mj-lt"/>
            </a:endParaRPr>
          </a:p>
          <a:p>
            <a:pPr marL="346075">
              <a:lnSpc>
                <a:spcPct val="100000"/>
              </a:lnSpc>
            </a:pPr>
            <a:r>
              <a:rPr lang="en-US" sz="1000" spc="30" dirty="0">
                <a:solidFill>
                  <a:schemeClr val="bg2">
                    <a:lumMod val="25000"/>
                  </a:schemeClr>
                </a:solidFill>
                <a:cs typeface="Calibri"/>
              </a:rPr>
              <a:t>Obviously it is the main reason why to use elastic search. The performance that you gain in searching is incomparable with relational databases.</a:t>
            </a:r>
            <a:endParaRPr lang="ru-RU" sz="1100" spc="10" dirty="0">
              <a:solidFill>
                <a:schemeClr val="bg2">
                  <a:lumMod val="25000"/>
                </a:schemeClr>
              </a:solidFill>
              <a:latin typeface="+mj-lt"/>
              <a:cs typeface="Calibri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BCC226-0F28-4543-94C1-54F024081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5465" y="47707"/>
            <a:ext cx="6152606" cy="6810293"/>
          </a:xfrm>
          <a:prstGeom prst="rect">
            <a:avLst/>
          </a:prstGeom>
        </p:spPr>
      </p:pic>
      <p:sp>
        <p:nvSpPr>
          <p:cNvPr id="11" name="Текст 2">
            <a:extLst>
              <a:ext uri="{FF2B5EF4-FFF2-40B4-BE49-F238E27FC236}">
                <a16:creationId xmlns:a16="http://schemas.microsoft.com/office/drawing/2014/main" id="{CE3B86FB-E7A9-4945-AEF2-2C2BB10D5C0C}"/>
              </a:ext>
            </a:extLst>
          </p:cNvPr>
          <p:cNvSpPr txBox="1">
            <a:spLocks/>
          </p:cNvSpPr>
          <p:nvPr/>
        </p:nvSpPr>
        <p:spPr>
          <a:xfrm>
            <a:off x="906965" y="4824909"/>
            <a:ext cx="4998500" cy="1259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sz="1900" dirty="0">
                <a:cs typeface="Calibri"/>
              </a:rPr>
              <a:t>Popularity</a:t>
            </a:r>
            <a:endParaRPr lang="ru-RU" sz="1900" dirty="0"/>
          </a:p>
          <a:p>
            <a:pPr marL="346075">
              <a:lnSpc>
                <a:spcPct val="100000"/>
              </a:lnSpc>
            </a:pPr>
            <a:r>
              <a:rPr lang="en-US" sz="1000" spc="30" dirty="0">
                <a:solidFill>
                  <a:schemeClr val="bg2">
                    <a:lumMod val="25000"/>
                  </a:schemeClr>
                </a:solidFill>
                <a:cs typeface="Calibri"/>
              </a:rPr>
              <a:t>The community of Elasticsearch is increasing with each year. There are a lot of tutorials on integrating its into your stack and applications. For example using it for smart search with Django.</a:t>
            </a:r>
            <a:endParaRPr lang="ru-RU" sz="1000" spc="30" dirty="0">
              <a:solidFill>
                <a:schemeClr val="bg2">
                  <a:lumMod val="2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430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67942-C30E-3443-BDDC-C3369A9A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682" y="766836"/>
            <a:ext cx="5863485" cy="701566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1976D2"/>
                </a:solidFill>
              </a:rPr>
              <a:t>Advantages</a:t>
            </a:r>
            <a:endParaRPr lang="ru-RU" sz="4800" dirty="0">
              <a:solidFill>
                <a:srgbClr val="1976D2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01912B-F5D6-41E9-9CF4-8E4629AA4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6965" y="3565221"/>
            <a:ext cx="4998500" cy="12596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1900" dirty="0">
                <a:cs typeface="Calibri"/>
              </a:rPr>
              <a:t>Open source</a:t>
            </a:r>
            <a:endParaRPr lang="ru-RU" sz="1900" dirty="0"/>
          </a:p>
          <a:p>
            <a:pPr marL="346075">
              <a:lnSpc>
                <a:spcPct val="100000"/>
              </a:lnSpc>
            </a:pPr>
            <a:r>
              <a:rPr lang="en-US" sz="1000" spc="30" dirty="0">
                <a:solidFill>
                  <a:schemeClr val="bg2">
                    <a:lumMod val="25000"/>
                  </a:schemeClr>
                </a:solidFill>
                <a:cs typeface="Calibri"/>
              </a:rPr>
              <a:t>It is free and open source. So everyone can use it on free basis without paying any money.</a:t>
            </a:r>
            <a:endParaRPr lang="ru-RU" sz="1000" spc="30" dirty="0">
              <a:solidFill>
                <a:schemeClr val="bg2">
                  <a:lumMod val="25000"/>
                </a:schemeClr>
              </a:solidFill>
              <a:cs typeface="Calibri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8C01912B-F5D6-41E9-9CF4-8E4629AA4210}"/>
              </a:ext>
            </a:extLst>
          </p:cNvPr>
          <p:cNvSpPr txBox="1">
            <a:spLocks/>
          </p:cNvSpPr>
          <p:nvPr/>
        </p:nvSpPr>
        <p:spPr>
          <a:xfrm>
            <a:off x="906965" y="2305533"/>
            <a:ext cx="4998500" cy="1259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>
              <a:buBlip>
                <a:blip r:embed="rId2"/>
              </a:buBlip>
            </a:pPr>
            <a:r>
              <a:rPr lang="en-US" sz="1900" dirty="0">
                <a:latin typeface="+mj-lt"/>
                <a:cs typeface="Calibri"/>
              </a:rPr>
              <a:t>Rapid features development</a:t>
            </a:r>
            <a:endParaRPr lang="ru-RU" sz="1900" dirty="0">
              <a:latin typeface="+mj-lt"/>
            </a:endParaRPr>
          </a:p>
          <a:p>
            <a:pPr marL="346075">
              <a:lnSpc>
                <a:spcPct val="100000"/>
              </a:lnSpc>
            </a:pPr>
            <a:r>
              <a:rPr lang="en-US" sz="1000" spc="30" dirty="0">
                <a:solidFill>
                  <a:schemeClr val="bg2">
                    <a:lumMod val="25000"/>
                  </a:schemeClr>
                </a:solidFill>
                <a:cs typeface="Calibri"/>
              </a:rPr>
              <a:t>Elasticsearch is developing very fast. It has quickly caught up to the competition and most of the currently missing features are due to be released in upcoming versions.</a:t>
            </a:r>
            <a:endParaRPr lang="ru-RU" sz="1100" spc="10" dirty="0">
              <a:solidFill>
                <a:schemeClr val="bg2">
                  <a:lumMod val="2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CE3B86FB-E7A9-4945-AEF2-2C2BB10D5C0C}"/>
              </a:ext>
            </a:extLst>
          </p:cNvPr>
          <p:cNvSpPr txBox="1">
            <a:spLocks/>
          </p:cNvSpPr>
          <p:nvPr/>
        </p:nvSpPr>
        <p:spPr>
          <a:xfrm>
            <a:off x="906965" y="4824909"/>
            <a:ext cx="4998500" cy="1259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sz="1900" dirty="0">
                <a:cs typeface="Calibri"/>
              </a:rPr>
              <a:t>RESTful JSON API</a:t>
            </a:r>
            <a:endParaRPr lang="ru-RU" sz="1900" dirty="0"/>
          </a:p>
          <a:p>
            <a:pPr marL="346075">
              <a:lnSpc>
                <a:spcPct val="100000"/>
              </a:lnSpc>
            </a:pPr>
            <a:r>
              <a:rPr lang="en-US" sz="1000" spc="30" dirty="0">
                <a:solidFill>
                  <a:schemeClr val="bg2">
                    <a:lumMod val="25000"/>
                  </a:schemeClr>
                </a:solidFill>
                <a:cs typeface="Calibri"/>
              </a:rPr>
              <a:t>Search can be executed either using a simple, Lucene-based query string or using an extensive JSON-based search query DSL. By structuring the query as a JSON object you can be very explicit and can dictate exactly what </a:t>
            </a:r>
            <a:r>
              <a:rPr lang="en-US" sz="1000" spc="30" dirty="0" err="1">
                <a:solidFill>
                  <a:schemeClr val="bg2">
                    <a:lumMod val="25000"/>
                  </a:schemeClr>
                </a:solidFill>
                <a:cs typeface="Calibri"/>
              </a:rPr>
              <a:t>Elasticseach</a:t>
            </a:r>
            <a:r>
              <a:rPr lang="en-US" sz="1000" spc="30" dirty="0">
                <a:solidFill>
                  <a:schemeClr val="bg2">
                    <a:lumMod val="25000"/>
                  </a:schemeClr>
                </a:solidFill>
                <a:cs typeface="Calibri"/>
              </a:rPr>
              <a:t> will return.</a:t>
            </a:r>
            <a:endParaRPr lang="ru-RU" sz="1000" spc="30" dirty="0">
              <a:solidFill>
                <a:schemeClr val="bg2">
                  <a:lumMod val="25000"/>
                </a:schemeClr>
              </a:solidFill>
              <a:cs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282DAF-1897-4F36-B76F-213319CBF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2195" y="1016963"/>
            <a:ext cx="5644074" cy="50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9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67942-C30E-3443-BDDC-C3369A9A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682" y="766836"/>
            <a:ext cx="6591398" cy="701566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1976D2"/>
                </a:solidFill>
              </a:rPr>
              <a:t>Disadvantages</a:t>
            </a:r>
            <a:endParaRPr lang="ru-RU" sz="4800" dirty="0">
              <a:solidFill>
                <a:srgbClr val="1976D2"/>
              </a:solidFill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8C01912B-F5D6-41E9-9CF4-8E4629AA4210}"/>
              </a:ext>
            </a:extLst>
          </p:cNvPr>
          <p:cNvSpPr txBox="1">
            <a:spLocks/>
          </p:cNvSpPr>
          <p:nvPr/>
        </p:nvSpPr>
        <p:spPr>
          <a:xfrm>
            <a:off x="968145" y="3073442"/>
            <a:ext cx="4998500" cy="1569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>
              <a:buBlip>
                <a:blip r:embed="rId2"/>
              </a:buBlip>
            </a:pPr>
            <a:r>
              <a:rPr lang="en-US" sz="1900" dirty="0">
                <a:latin typeface="+mj-lt"/>
                <a:cs typeface="Calibri"/>
              </a:rPr>
              <a:t>Disk space</a:t>
            </a:r>
            <a:endParaRPr lang="ru-RU" sz="1900" dirty="0">
              <a:latin typeface="+mj-lt"/>
            </a:endParaRPr>
          </a:p>
          <a:p>
            <a:pPr marL="346075">
              <a:lnSpc>
                <a:spcPct val="100000"/>
              </a:lnSpc>
            </a:pPr>
            <a:r>
              <a:rPr lang="en-US" sz="1000" spc="30" dirty="0">
                <a:solidFill>
                  <a:schemeClr val="bg2">
                    <a:lumMod val="25000"/>
                  </a:schemeClr>
                </a:solidFill>
                <a:cs typeface="Calibri"/>
              </a:rPr>
              <a:t>Using Elasticsearch you will have to store about x2 original data. It is not a problem when amount of your data is small but if it goes to petabytes it may cost lots of money.</a:t>
            </a:r>
            <a:endParaRPr lang="ru-RU" sz="1000" spc="10" dirty="0">
              <a:solidFill>
                <a:schemeClr val="bg2">
                  <a:lumMod val="2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8C01912B-F5D6-41E9-9CF4-8E4629AA4210}"/>
              </a:ext>
            </a:extLst>
          </p:cNvPr>
          <p:cNvSpPr txBox="1">
            <a:spLocks/>
          </p:cNvSpPr>
          <p:nvPr/>
        </p:nvSpPr>
        <p:spPr>
          <a:xfrm>
            <a:off x="968145" y="1846337"/>
            <a:ext cx="4756794" cy="1600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Blip>
                <a:blip r:embed="rId2"/>
              </a:buBlip>
            </a:pPr>
            <a:r>
              <a:rPr lang="en-US" sz="1900" dirty="0">
                <a:cs typeface="Calibri"/>
              </a:rPr>
              <a:t>Near Realtime (NRT)</a:t>
            </a:r>
            <a:endParaRPr lang="ru-RU" sz="1900" dirty="0"/>
          </a:p>
          <a:p>
            <a:pPr marL="346075">
              <a:lnSpc>
                <a:spcPct val="100000"/>
              </a:lnSpc>
            </a:pPr>
            <a:r>
              <a:rPr lang="en-US" sz="1000" spc="30" dirty="0">
                <a:solidFill>
                  <a:schemeClr val="bg2">
                    <a:lumMod val="25000"/>
                  </a:schemeClr>
                </a:solidFill>
                <a:cs typeface="Calibri"/>
              </a:rPr>
              <a:t>There is a slight latency from the time we index a document until the time it becomes searchable. </a:t>
            </a:r>
            <a:endParaRPr lang="ru-RU" sz="1000" spc="30" dirty="0">
              <a:solidFill>
                <a:schemeClr val="bg2">
                  <a:lumMod val="25000"/>
                </a:schemeClr>
              </a:solidFill>
              <a:cs typeface="Calibri"/>
            </a:endParaRPr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922852FA-EE71-4188-A606-FC498A2A1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5"/>
          <a:stretch/>
        </p:blipFill>
        <p:spPr bwMode="auto">
          <a:xfrm>
            <a:off x="6645275" y="1468402"/>
            <a:ext cx="4386392" cy="389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61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1890</TotalTime>
  <Words>403</Words>
  <Application>Microsoft Office PowerPoint</Application>
  <PresentationFormat>Широкоэкранный</PresentationFormat>
  <Paragraphs>75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Montserrat</vt:lpstr>
      <vt:lpstr>Office Theme</vt:lpstr>
      <vt:lpstr>Презентация PowerPoint</vt:lpstr>
      <vt:lpstr>Agenda</vt:lpstr>
      <vt:lpstr>What is Elasticsearch?</vt:lpstr>
      <vt:lpstr>Main concepts</vt:lpstr>
      <vt:lpstr>Use cases</vt:lpstr>
      <vt:lpstr>Who uses Elasticsearch?</vt:lpstr>
      <vt:lpstr>Advantages</vt:lpstr>
      <vt:lpstr>Advantages</vt:lpstr>
      <vt:lpstr>Disadvantages</vt:lpstr>
      <vt:lpstr>Alternatives</vt:lpstr>
      <vt:lpstr>Additional resources</vt:lpstr>
      <vt:lpstr>Demo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ReTrack</dc:title>
  <dc:creator>Microsoft Office User</dc:creator>
  <cp:lastModifiedBy>Daniel Klain</cp:lastModifiedBy>
  <cp:revision>104</cp:revision>
  <dcterms:created xsi:type="dcterms:W3CDTF">2018-11-04T13:32:45Z</dcterms:created>
  <dcterms:modified xsi:type="dcterms:W3CDTF">2019-04-03T11:00:20Z</dcterms:modified>
</cp:coreProperties>
</file>