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703" r:id="rId1"/>
  </p:sldMasterIdLst>
  <p:notesMasterIdLst>
    <p:notesMasterId r:id="rId19"/>
  </p:notesMasterIdLst>
  <p:sldIdLst>
    <p:sldId id="334" r:id="rId2"/>
    <p:sldId id="310" r:id="rId3"/>
    <p:sldId id="5580" r:id="rId4"/>
    <p:sldId id="5581" r:id="rId5"/>
    <p:sldId id="5582" r:id="rId6"/>
    <p:sldId id="5583" r:id="rId7"/>
    <p:sldId id="5584" r:id="rId8"/>
    <p:sldId id="5586" r:id="rId9"/>
    <p:sldId id="5589" r:id="rId10"/>
    <p:sldId id="5591" r:id="rId11"/>
    <p:sldId id="5590" r:id="rId12"/>
    <p:sldId id="5592" r:id="rId13"/>
    <p:sldId id="5593" r:id="rId14"/>
    <p:sldId id="5594" r:id="rId15"/>
    <p:sldId id="5595" r:id="rId16"/>
    <p:sldId id="328" r:id="rId17"/>
    <p:sldId id="335" r:id="rId18"/>
  </p:sldIdLst>
  <p:sldSz cx="9906000" cy="6858000" type="A4"/>
  <p:notesSz cx="6735763" cy="9866313"/>
  <p:embeddedFontLst>
    <p:embeddedFont>
      <p:font typeface="KoPubWorld돋움체 Bold" panose="020B0600000101010101" charset="-127"/>
      <p:regular r:id="rId20"/>
      <p:bold r:id="rId21"/>
      <p:italic r:id="rId22"/>
      <p:boldItalic r:id="rId23"/>
    </p:embeddedFont>
    <p:embeddedFont>
      <p:font typeface="KoPubWorld돋움체 Medium" panose="020B0600000101010101" charset="-127"/>
      <p:regular r:id="rId24"/>
      <p:bold r:id="rId25"/>
      <p:italic r:id="rId26"/>
      <p:boldItalic r:id="rId27"/>
    </p:embeddedFont>
    <p:embeddedFont>
      <p:font typeface="Monotype Sorts" panose="020B0600000101010101" charset="-127"/>
      <p:regular r:id="rId28"/>
    </p:embeddedFont>
    <p:embeddedFont>
      <p:font typeface="맑은 고딕" panose="020B0503020000020004" pitchFamily="50" charset="-127"/>
      <p:regular r:id="rId29"/>
      <p:bold r:id="rId30"/>
    </p:embeddedFont>
    <p:embeddedFont>
      <p:font typeface="맑은 고딕" panose="020B0503020000020004" pitchFamily="50" charset="-127"/>
      <p:regular r:id="rId29"/>
      <p:bold r:id="rId30"/>
    </p:embeddedFont>
  </p:embeddedFontLst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템플릿" id="{82AB5A9F-12CC-492E-9F1F-71B4E720BDB5}">
          <p14:sldIdLst>
            <p14:sldId id="334"/>
            <p14:sldId id="310"/>
            <p14:sldId id="5580"/>
            <p14:sldId id="5581"/>
            <p14:sldId id="5582"/>
            <p14:sldId id="5583"/>
            <p14:sldId id="5584"/>
            <p14:sldId id="5586"/>
            <p14:sldId id="5589"/>
            <p14:sldId id="5591"/>
            <p14:sldId id="5590"/>
            <p14:sldId id="5592"/>
            <p14:sldId id="5593"/>
            <p14:sldId id="5594"/>
            <p14:sldId id="5595"/>
            <p14:sldId id="328"/>
            <p14:sldId id="335"/>
          </p14:sldIdLst>
        </p14:section>
      </p14:sectionLst>
    </p:ext>
    <p:ext uri="{EFAFB233-063F-42B5-8137-9DF3F51BA10A}">
      <p15:sldGuideLst xmlns:p15="http://schemas.microsoft.com/office/powerpoint/2012/main">
        <p15:guide id="3" orient="horz" pos="2160">
          <p15:clr>
            <a:srgbClr val="A4A3A4"/>
          </p15:clr>
        </p15:guide>
        <p15:guide id="4" pos="312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746"/>
    <a:srgbClr val="978773"/>
    <a:srgbClr val="445763"/>
    <a:srgbClr val="FFFFFF"/>
    <a:srgbClr val="F8F8F8"/>
    <a:srgbClr val="F2F2F2"/>
    <a:srgbClr val="651D16"/>
    <a:srgbClr val="E21C24"/>
    <a:srgbClr val="434343"/>
    <a:srgbClr val="E2E6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24" autoAdjust="0"/>
    <p:restoredTop sz="96210" autoAdjust="0"/>
  </p:normalViewPr>
  <p:slideViewPr>
    <p:cSldViewPr snapToGrid="0">
      <p:cViewPr varScale="1">
        <p:scale>
          <a:sx n="86" d="100"/>
          <a:sy n="86" d="100"/>
        </p:scale>
        <p:origin x="946" y="67"/>
      </p:cViewPr>
      <p:guideLst>
        <p:guide orient="horz" pos="2160"/>
        <p:guide pos="312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0" d="100"/>
          <a:sy n="80" d="100"/>
        </p:scale>
        <p:origin x="4032" y="96"/>
      </p:cViewPr>
      <p:guideLst/>
    </p:cSldViewPr>
  </p:notesViewPr>
  <p:gridSpacing cx="36004" cy="36004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7.fntdata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6.fntdata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29" Type="http://schemas.openxmlformats.org/officeDocument/2006/relationships/font" Target="fonts/font10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5.fntdata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28" Type="http://schemas.openxmlformats.org/officeDocument/2006/relationships/font" Target="fonts/font9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font" Target="fonts/font8.fntdata"/><Relationship Id="rId30" Type="http://schemas.openxmlformats.org/officeDocument/2006/relationships/font" Target="fonts/font11.fntdata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14763" y="0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/>
          <a:lstStyle>
            <a:lvl1pPr algn="r">
              <a:defRPr sz="1200"/>
            </a:lvl1pPr>
          </a:lstStyle>
          <a:p>
            <a:fld id="{F025AD99-35FA-440B-8F88-3A203730E305}" type="datetimeFigureOut">
              <a:rPr lang="ko-KR" altLang="en-US" smtClean="0"/>
              <a:t>2025-10-16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963613" y="1233488"/>
            <a:ext cx="4808537" cy="33289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34" tIns="45717" rIns="91434" bIns="45717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3100" y="4748213"/>
            <a:ext cx="5389563" cy="3884612"/>
          </a:xfrm>
          <a:prstGeom prst="rect">
            <a:avLst/>
          </a:prstGeom>
        </p:spPr>
        <p:txBody>
          <a:bodyPr vert="horz" lIns="91434" tIns="45717" rIns="91434" bIns="45717" rtlCol="0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9371013"/>
            <a:ext cx="2919413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14763" y="9371013"/>
            <a:ext cx="2919412" cy="495300"/>
          </a:xfrm>
          <a:prstGeom prst="rect">
            <a:avLst/>
          </a:prstGeom>
        </p:spPr>
        <p:txBody>
          <a:bodyPr vert="horz" lIns="91434" tIns="45717" rIns="91434" bIns="45717" rtlCol="0" anchor="b"/>
          <a:lstStyle>
            <a:lvl1pPr algn="r">
              <a:defRPr sz="1200"/>
            </a:lvl1pPr>
          </a:lstStyle>
          <a:p>
            <a:fld id="{61E2742E-9E8E-4922-8A9E-A443D39573FC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74693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AB4E76A-CE3E-441D-859D-00A39CC3C56D}" type="slidenum">
              <a:rPr kumimoji="0" lang="ko-KR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맑은 고딕" panose="020F0502020204030204"/>
                <a:ea typeface="맑은 고딕" panose="020B0503020000020004" pitchFamily="50" charset="-127"/>
                <a:cs typeface="+mn-cs"/>
              </a:rPr>
              <a:pPr marL="0" marR="0" lvl="0" indent="0" algn="r" defTabSz="914400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ko-KR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맑은 고딕" panose="020F0502020204030204"/>
              <a:ea typeface="맑은 고딕" panose="020B0503020000020004" pitchFamily="50" charset="-127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12914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1298484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346842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486368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563662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93529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121660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2590574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775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0230681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739269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00723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2239502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AB4E76A-CE3E-441D-859D-00A39CC3C56D}" type="slidenum">
              <a:rPr lang="ko-KR" altLang="en-US" smtClean="0"/>
              <a:t>10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05679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DD76DB60-08FA-4883-8D15-483A2710449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906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43352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466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92009" y="27595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CF8E715-5811-4250-B6FD-FC6B013B1A4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9181"/>
            <a:ext cx="1888258" cy="5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044874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pos="5205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표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81684414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466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마스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제목 1"/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 lIns="0" tIns="0" rIns="0" bIns="0">
            <a:no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lang="ko-KR" altLang="en-US" sz="2800" b="1" kern="1200" spc="-300" baseline="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1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4789975" y="6530609"/>
            <a:ext cx="326051" cy="253916"/>
          </a:xfrm>
          <a:prstGeom prst="rect">
            <a:avLst/>
          </a:prstGeom>
        </p:spPr>
        <p:txBody>
          <a:bodyPr vert="horz" wrap="none" lIns="91440" tIns="45720" rIns="91440" bIns="45720" rtlCol="0" anchor="ctr">
            <a:spAutoFit/>
          </a:bodyPr>
          <a:lstStyle>
            <a:lvl1pPr algn="ctr">
              <a:defRPr sz="1050" b="0" spc="-70" baseline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j-ea"/>
                <a:ea typeface="+mj-ea"/>
              </a:defRPr>
            </a:lvl1pPr>
          </a:lstStyle>
          <a:p>
            <a:fld id="{FDEBD689-CD72-46D1-AE0B-2BB7D6B163A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cxnSp>
        <p:nvCxnSpPr>
          <p:cNvPr id="10" name="직선 연결선 3">
            <a:extLst>
              <a:ext uri="{FF2B5EF4-FFF2-40B4-BE49-F238E27FC236}">
                <a16:creationId xmlns:a16="http://schemas.microsoft.com/office/drawing/2014/main" id="{EE3DD945-7128-4688-A441-AED800097093}"/>
              </a:ext>
            </a:extLst>
          </p:cNvPr>
          <p:cNvCxnSpPr/>
          <p:nvPr userDrawn="1"/>
        </p:nvCxnSpPr>
        <p:spPr>
          <a:xfrm>
            <a:off x="0" y="846667"/>
            <a:ext cx="9906000" cy="0"/>
          </a:xfrm>
          <a:prstGeom prst="line">
            <a:avLst/>
          </a:prstGeom>
          <a:ln>
            <a:gradFill flip="none" rotWithShape="1">
              <a:gsLst>
                <a:gs pos="67000">
                  <a:srgbClr val="CED9E6"/>
                </a:gs>
                <a:gs pos="0">
                  <a:schemeClr val="bg1">
                    <a:lumMod val="85000"/>
                  </a:schemeClr>
                </a:gs>
                <a:gs pos="100000">
                  <a:schemeClr val="accent2">
                    <a:lumMod val="20000"/>
                    <a:lumOff val="80000"/>
                  </a:schemeClr>
                </a:gs>
              </a:gsLst>
              <a:lin ang="0" scaled="1"/>
              <a:tileRect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>
            <a:extLst>
              <a:ext uri="{FF2B5EF4-FFF2-40B4-BE49-F238E27FC236}">
                <a16:creationId xmlns:a16="http://schemas.microsoft.com/office/drawing/2014/main" id="{58B08D62-E713-4B92-829E-6AA4BC4C82C7}"/>
              </a:ext>
            </a:extLst>
          </p:cNvPr>
          <p:cNvCxnSpPr/>
          <p:nvPr userDrawn="1"/>
        </p:nvCxnSpPr>
        <p:spPr>
          <a:xfrm>
            <a:off x="0" y="6483194"/>
            <a:ext cx="9906000" cy="0"/>
          </a:xfrm>
          <a:prstGeom prst="line">
            <a:avLst/>
          </a:prstGeom>
          <a:noFill/>
          <a:ln w="9525" cap="flat" cmpd="sng" algn="ctr">
            <a:gradFill flip="none" rotWithShape="1">
              <a:gsLst>
                <a:gs pos="67000">
                  <a:srgbClr val="CED9E6"/>
                </a:gs>
                <a:gs pos="0">
                  <a:sysClr val="window" lastClr="FFFFFF">
                    <a:lumMod val="85000"/>
                  </a:sysClr>
                </a:gs>
                <a:gs pos="100000">
                  <a:srgbClr val="C0504D">
                    <a:lumMod val="20000"/>
                    <a:lumOff val="80000"/>
                  </a:srgbClr>
                </a:gs>
              </a:gsLst>
              <a:lin ang="0" scaled="1"/>
              <a:tileRect/>
            </a:gradFill>
            <a:prstDash val="solid"/>
          </a:ln>
          <a:effectLst/>
        </p:spPr>
      </p:cxnSp>
      <p:pic>
        <p:nvPicPr>
          <p:cNvPr id="14" name="그림 23">
            <a:extLst>
              <a:ext uri="{FF2B5EF4-FFF2-40B4-BE49-F238E27FC236}">
                <a16:creationId xmlns:a16="http://schemas.microsoft.com/office/drawing/2014/main" id="{49F804C2-CD41-402C-9F78-0633181DDC8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761323" y="6592360"/>
            <a:ext cx="728752" cy="160243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B89F01CB-8752-475A-83C5-F48AA8C4C71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206231" y="6569231"/>
            <a:ext cx="1052399" cy="1833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635660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2" pos="262" userDrawn="1">
          <p15:clr>
            <a:srgbClr val="FBAE40"/>
          </p15:clr>
        </p15:guide>
        <p15:guide id="4" pos="5978" userDrawn="1">
          <p15:clr>
            <a:srgbClr val="FBAE40"/>
          </p15:clr>
        </p15:guide>
        <p15:guide id="5" orient="horz" pos="3952" userDrawn="1">
          <p15:clr>
            <a:srgbClr val="FBAE40"/>
          </p15:clr>
        </p15:guide>
        <p15:guide id="6" orient="horz" pos="754" userDrawn="1">
          <p15:clr>
            <a:srgbClr val="FBAE40"/>
          </p15:clr>
        </p15:guide>
        <p15:guide id="8" pos="3165" userDrawn="1">
          <p15:clr>
            <a:srgbClr val="FBAE40"/>
          </p15:clr>
        </p15:guide>
        <p15:guide id="10" pos="307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 userDrawn="1"/>
        </p:nvSpPr>
        <p:spPr bwMode="white">
          <a:xfrm>
            <a:off x="0" y="0"/>
            <a:ext cx="990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b="1"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67414"/>
            <a:ext cx="9906000" cy="6123173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770627" y="5198174"/>
            <a:ext cx="1357999" cy="298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13661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간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자유형 16"/>
          <p:cNvSpPr/>
          <p:nvPr userDrawn="1"/>
        </p:nvSpPr>
        <p:spPr>
          <a:xfrm>
            <a:off x="5638" y="0"/>
            <a:ext cx="9907960" cy="6858000"/>
          </a:xfrm>
          <a:custGeom>
            <a:avLst/>
            <a:gdLst>
              <a:gd name="connsiteX0" fmla="*/ 2116 w 10695516"/>
              <a:gd name="connsiteY0" fmla="*/ 0 h 7121030"/>
              <a:gd name="connsiteX1" fmla="*/ 10695516 w 10695516"/>
              <a:gd name="connsiteY1" fmla="*/ 0 h 7121030"/>
              <a:gd name="connsiteX2" fmla="*/ 10695516 w 10695516"/>
              <a:gd name="connsiteY2" fmla="*/ 6206630 h 7121030"/>
              <a:gd name="connsiteX3" fmla="*/ 10695516 w 10695516"/>
              <a:gd name="connsiteY3" fmla="*/ 6391274 h 7121030"/>
              <a:gd name="connsiteX4" fmla="*/ 10695516 w 10695516"/>
              <a:gd name="connsiteY4" fmla="*/ 6698745 h 7121030"/>
              <a:gd name="connsiteX5" fmla="*/ 10264518 w 10695516"/>
              <a:gd name="connsiteY5" fmla="*/ 7121030 h 7121030"/>
              <a:gd name="connsiteX6" fmla="*/ 953473 w 10695516"/>
              <a:gd name="connsiteY6" fmla="*/ 7121030 h 7121030"/>
              <a:gd name="connsiteX7" fmla="*/ 433114 w 10695516"/>
              <a:gd name="connsiteY7" fmla="*/ 7121030 h 7121030"/>
              <a:gd name="connsiteX8" fmla="*/ 2117 w 10695516"/>
              <a:gd name="connsiteY8" fmla="*/ 7121030 h 7121030"/>
              <a:gd name="connsiteX9" fmla="*/ 2117 w 10695516"/>
              <a:gd name="connsiteY9" fmla="*/ 6445627 h 7121030"/>
              <a:gd name="connsiteX10" fmla="*/ 0 w 10695516"/>
              <a:gd name="connsiteY10" fmla="*/ 6445627 h 7121030"/>
              <a:gd name="connsiteX11" fmla="*/ 0 w 10695516"/>
              <a:gd name="connsiteY11" fmla="*/ 6191250 h 7121030"/>
              <a:gd name="connsiteX12" fmla="*/ 2116 w 10695516"/>
              <a:gd name="connsiteY12" fmla="*/ 6191250 h 712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95516" h="7121030">
                <a:moveTo>
                  <a:pt x="2116" y="0"/>
                </a:moveTo>
                <a:lnTo>
                  <a:pt x="10695516" y="0"/>
                </a:lnTo>
                <a:lnTo>
                  <a:pt x="10695516" y="6206630"/>
                </a:lnTo>
                <a:lnTo>
                  <a:pt x="10695516" y="6391274"/>
                </a:lnTo>
                <a:lnTo>
                  <a:pt x="10695516" y="6698745"/>
                </a:lnTo>
                <a:cubicBezTo>
                  <a:pt x="10695516" y="6931967"/>
                  <a:pt x="10502552" y="7121030"/>
                  <a:pt x="10264518" y="7121030"/>
                </a:cubicBezTo>
                <a:lnTo>
                  <a:pt x="953473" y="7121030"/>
                </a:lnTo>
                <a:lnTo>
                  <a:pt x="433114" y="7121030"/>
                </a:lnTo>
                <a:lnTo>
                  <a:pt x="2117" y="7121030"/>
                </a:lnTo>
                <a:lnTo>
                  <a:pt x="2117" y="6445627"/>
                </a:lnTo>
                <a:lnTo>
                  <a:pt x="0" y="6445627"/>
                </a:lnTo>
                <a:lnTo>
                  <a:pt x="0" y="6191250"/>
                </a:lnTo>
                <a:lnTo>
                  <a:pt x="2116" y="6191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 sz="1633"/>
          </a:p>
        </p:txBody>
      </p:sp>
      <p:sp>
        <p:nvSpPr>
          <p:cNvPr id="3" name="직사각형 2"/>
          <p:cNvSpPr/>
          <p:nvPr userDrawn="1"/>
        </p:nvSpPr>
        <p:spPr>
          <a:xfrm>
            <a:off x="0" y="0"/>
            <a:ext cx="2110809" cy="6858000"/>
          </a:xfrm>
          <a:prstGeom prst="rect">
            <a:avLst/>
          </a:prstGeom>
          <a:solidFill>
            <a:srgbClr val="DFDFD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/>
          </a:p>
        </p:txBody>
      </p:sp>
      <p:grpSp>
        <p:nvGrpSpPr>
          <p:cNvPr id="2" name="그룹 1"/>
          <p:cNvGrpSpPr/>
          <p:nvPr userDrawn="1"/>
        </p:nvGrpSpPr>
        <p:grpSpPr>
          <a:xfrm>
            <a:off x="383829" y="5361810"/>
            <a:ext cx="1392049" cy="815141"/>
            <a:chOff x="414338" y="5911644"/>
            <a:chExt cx="1709737" cy="1022556"/>
          </a:xfrm>
        </p:grpSpPr>
        <p:grpSp>
          <p:nvGrpSpPr>
            <p:cNvPr id="119" name="그룹 118"/>
            <p:cNvGrpSpPr/>
            <p:nvPr userDrawn="1"/>
          </p:nvGrpSpPr>
          <p:grpSpPr>
            <a:xfrm>
              <a:off x="421763" y="5911644"/>
              <a:ext cx="1663700" cy="109537"/>
              <a:chOff x="8428038" y="1249363"/>
              <a:chExt cx="1663700" cy="109537"/>
            </a:xfrm>
          </p:grpSpPr>
          <p:sp>
            <p:nvSpPr>
              <p:cNvPr id="120" name="Rectangle 59"/>
              <p:cNvSpPr>
                <a:spLocks noChangeArrowheads="1"/>
              </p:cNvSpPr>
              <p:nvPr/>
            </p:nvSpPr>
            <p:spPr bwMode="auto">
              <a:xfrm>
                <a:off x="8428038" y="1255713"/>
                <a:ext cx="11113" cy="77788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1" name="Freeform 60"/>
              <p:cNvSpPr>
                <a:spLocks/>
              </p:cNvSpPr>
              <p:nvPr/>
            </p:nvSpPr>
            <p:spPr bwMode="auto">
              <a:xfrm>
                <a:off x="8456613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4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6" y="12"/>
                      <a:pt x="7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2" name="Freeform 61"/>
              <p:cNvSpPr>
                <a:spLocks/>
              </p:cNvSpPr>
              <p:nvPr/>
            </p:nvSpPr>
            <p:spPr bwMode="auto">
              <a:xfrm>
                <a:off x="8512176" y="1252538"/>
                <a:ext cx="31750" cy="80963"/>
              </a:xfrm>
              <a:custGeom>
                <a:avLst/>
                <a:gdLst>
                  <a:gd name="T0" fmla="*/ 13 w 42"/>
                  <a:gd name="T1" fmla="*/ 36 h 105"/>
                  <a:gd name="T2" fmla="*/ 0 w 42"/>
                  <a:gd name="T3" fmla="*/ 36 h 105"/>
                  <a:gd name="T4" fmla="*/ 0 w 42"/>
                  <a:gd name="T5" fmla="*/ 31 h 105"/>
                  <a:gd name="T6" fmla="*/ 13 w 42"/>
                  <a:gd name="T7" fmla="*/ 31 h 105"/>
                  <a:gd name="T8" fmla="*/ 13 w 42"/>
                  <a:gd name="T9" fmla="*/ 20 h 105"/>
                  <a:gd name="T10" fmla="*/ 15 w 42"/>
                  <a:gd name="T11" fmla="*/ 10 h 105"/>
                  <a:gd name="T12" fmla="*/ 19 w 42"/>
                  <a:gd name="T13" fmla="*/ 4 h 105"/>
                  <a:gd name="T14" fmla="*/ 25 w 42"/>
                  <a:gd name="T15" fmla="*/ 1 h 105"/>
                  <a:gd name="T16" fmla="*/ 32 w 42"/>
                  <a:gd name="T17" fmla="*/ 0 h 105"/>
                  <a:gd name="T18" fmla="*/ 38 w 42"/>
                  <a:gd name="T19" fmla="*/ 0 h 105"/>
                  <a:gd name="T20" fmla="*/ 42 w 42"/>
                  <a:gd name="T21" fmla="*/ 1 h 105"/>
                  <a:gd name="T22" fmla="*/ 41 w 42"/>
                  <a:gd name="T23" fmla="*/ 6 h 105"/>
                  <a:gd name="T24" fmla="*/ 37 w 42"/>
                  <a:gd name="T25" fmla="*/ 5 h 105"/>
                  <a:gd name="T26" fmla="*/ 32 w 42"/>
                  <a:gd name="T27" fmla="*/ 5 h 105"/>
                  <a:gd name="T28" fmla="*/ 22 w 42"/>
                  <a:gd name="T29" fmla="*/ 9 h 105"/>
                  <a:gd name="T30" fmla="*/ 19 w 42"/>
                  <a:gd name="T31" fmla="*/ 21 h 105"/>
                  <a:gd name="T32" fmla="*/ 19 w 42"/>
                  <a:gd name="T33" fmla="*/ 31 h 105"/>
                  <a:gd name="T34" fmla="*/ 40 w 42"/>
                  <a:gd name="T35" fmla="*/ 31 h 105"/>
                  <a:gd name="T36" fmla="*/ 40 w 42"/>
                  <a:gd name="T37" fmla="*/ 36 h 105"/>
                  <a:gd name="T38" fmla="*/ 19 w 42"/>
                  <a:gd name="T39" fmla="*/ 36 h 105"/>
                  <a:gd name="T40" fmla="*/ 19 w 42"/>
                  <a:gd name="T41" fmla="*/ 105 h 105"/>
                  <a:gd name="T42" fmla="*/ 13 w 42"/>
                  <a:gd name="T43" fmla="*/ 105 h 105"/>
                  <a:gd name="T44" fmla="*/ 13 w 42"/>
                  <a:gd name="T45" fmla="*/ 3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105">
                    <a:moveTo>
                      <a:pt x="13" y="36"/>
                    </a:moveTo>
                    <a:lnTo>
                      <a:pt x="0" y="36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0"/>
                    </a:lnTo>
                    <a:cubicBezTo>
                      <a:pt x="13" y="16"/>
                      <a:pt x="14" y="13"/>
                      <a:pt x="15" y="10"/>
                    </a:cubicBezTo>
                    <a:cubicBezTo>
                      <a:pt x="16" y="7"/>
                      <a:pt x="17" y="5"/>
                      <a:pt x="19" y="4"/>
                    </a:cubicBezTo>
                    <a:cubicBezTo>
                      <a:pt x="21" y="2"/>
                      <a:pt x="23" y="1"/>
                      <a:pt x="25" y="1"/>
                    </a:cubicBezTo>
                    <a:cubicBezTo>
                      <a:pt x="28" y="0"/>
                      <a:pt x="30" y="0"/>
                      <a:pt x="32" y="0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39" y="0"/>
                      <a:pt x="41" y="1"/>
                      <a:pt x="42" y="1"/>
                    </a:cubicBezTo>
                    <a:lnTo>
                      <a:pt x="41" y="6"/>
                    </a:lnTo>
                    <a:cubicBezTo>
                      <a:pt x="40" y="6"/>
                      <a:pt x="38" y="5"/>
                      <a:pt x="37" y="5"/>
                    </a:cubicBezTo>
                    <a:cubicBezTo>
                      <a:pt x="36" y="5"/>
                      <a:pt x="34" y="5"/>
                      <a:pt x="32" y="5"/>
                    </a:cubicBezTo>
                    <a:cubicBezTo>
                      <a:pt x="27" y="5"/>
                      <a:pt x="24" y="6"/>
                      <a:pt x="22" y="9"/>
                    </a:cubicBezTo>
                    <a:cubicBezTo>
                      <a:pt x="20" y="11"/>
                      <a:pt x="19" y="15"/>
                      <a:pt x="19" y="21"/>
                    </a:cubicBezTo>
                    <a:lnTo>
                      <a:pt x="19" y="31"/>
                    </a:lnTo>
                    <a:lnTo>
                      <a:pt x="40" y="31"/>
                    </a:lnTo>
                    <a:lnTo>
                      <a:pt x="40" y="36"/>
                    </a:lnTo>
                    <a:lnTo>
                      <a:pt x="19" y="36"/>
                    </a:lnTo>
                    <a:lnTo>
                      <a:pt x="19" y="105"/>
                    </a:lnTo>
                    <a:lnTo>
                      <a:pt x="13" y="105"/>
                    </a:lnTo>
                    <a:lnTo>
                      <a:pt x="13" y="36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3" name="Freeform 62"/>
              <p:cNvSpPr>
                <a:spLocks noEditPoints="1"/>
              </p:cNvSpPr>
              <p:nvPr/>
            </p:nvSpPr>
            <p:spPr bwMode="auto">
              <a:xfrm>
                <a:off x="8550276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9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9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9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9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9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9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4" name="Freeform 63"/>
              <p:cNvSpPr>
                <a:spLocks/>
              </p:cNvSpPr>
              <p:nvPr/>
            </p:nvSpPr>
            <p:spPr bwMode="auto">
              <a:xfrm>
                <a:off x="8613776" y="1276350"/>
                <a:ext cx="28575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5" name="Freeform 64"/>
              <p:cNvSpPr>
                <a:spLocks/>
              </p:cNvSpPr>
              <p:nvPr/>
            </p:nvSpPr>
            <p:spPr bwMode="auto">
              <a:xfrm>
                <a:off x="8653463" y="1276350"/>
                <a:ext cx="74613" cy="57150"/>
              </a:xfrm>
              <a:custGeom>
                <a:avLst/>
                <a:gdLst>
                  <a:gd name="T0" fmla="*/ 96 w 96"/>
                  <a:gd name="T1" fmla="*/ 75 h 75"/>
                  <a:gd name="T2" fmla="*/ 90 w 96"/>
                  <a:gd name="T3" fmla="*/ 75 h 75"/>
                  <a:gd name="T4" fmla="*/ 90 w 96"/>
                  <a:gd name="T5" fmla="*/ 26 h 75"/>
                  <a:gd name="T6" fmla="*/ 89 w 96"/>
                  <a:gd name="T7" fmla="*/ 18 h 75"/>
                  <a:gd name="T8" fmla="*/ 86 w 96"/>
                  <a:gd name="T9" fmla="*/ 11 h 75"/>
                  <a:gd name="T10" fmla="*/ 81 w 96"/>
                  <a:gd name="T11" fmla="*/ 7 h 75"/>
                  <a:gd name="T12" fmla="*/ 72 w 96"/>
                  <a:gd name="T13" fmla="*/ 5 h 75"/>
                  <a:gd name="T14" fmla="*/ 63 w 96"/>
                  <a:gd name="T15" fmla="*/ 7 h 75"/>
                  <a:gd name="T16" fmla="*/ 56 w 96"/>
                  <a:gd name="T17" fmla="*/ 12 h 75"/>
                  <a:gd name="T18" fmla="*/ 52 w 96"/>
                  <a:gd name="T19" fmla="*/ 19 h 75"/>
                  <a:gd name="T20" fmla="*/ 51 w 96"/>
                  <a:gd name="T21" fmla="*/ 25 h 75"/>
                  <a:gd name="T22" fmla="*/ 51 w 96"/>
                  <a:gd name="T23" fmla="*/ 75 h 75"/>
                  <a:gd name="T24" fmla="*/ 45 w 96"/>
                  <a:gd name="T25" fmla="*/ 75 h 75"/>
                  <a:gd name="T26" fmla="*/ 45 w 96"/>
                  <a:gd name="T27" fmla="*/ 26 h 75"/>
                  <a:gd name="T28" fmla="*/ 44 w 96"/>
                  <a:gd name="T29" fmla="*/ 18 h 75"/>
                  <a:gd name="T30" fmla="*/ 41 w 96"/>
                  <a:gd name="T31" fmla="*/ 11 h 75"/>
                  <a:gd name="T32" fmla="*/ 36 w 96"/>
                  <a:gd name="T33" fmla="*/ 7 h 75"/>
                  <a:gd name="T34" fmla="*/ 27 w 96"/>
                  <a:gd name="T35" fmla="*/ 5 h 75"/>
                  <a:gd name="T36" fmla="*/ 17 w 96"/>
                  <a:gd name="T37" fmla="*/ 7 h 75"/>
                  <a:gd name="T38" fmla="*/ 11 w 96"/>
                  <a:gd name="T39" fmla="*/ 13 h 75"/>
                  <a:gd name="T40" fmla="*/ 7 w 96"/>
                  <a:gd name="T41" fmla="*/ 19 h 75"/>
                  <a:gd name="T42" fmla="*/ 6 w 96"/>
                  <a:gd name="T43" fmla="*/ 25 h 75"/>
                  <a:gd name="T44" fmla="*/ 6 w 96"/>
                  <a:gd name="T45" fmla="*/ 75 h 75"/>
                  <a:gd name="T46" fmla="*/ 0 w 96"/>
                  <a:gd name="T47" fmla="*/ 75 h 75"/>
                  <a:gd name="T48" fmla="*/ 0 w 96"/>
                  <a:gd name="T49" fmla="*/ 1 h 75"/>
                  <a:gd name="T50" fmla="*/ 6 w 96"/>
                  <a:gd name="T51" fmla="*/ 1 h 75"/>
                  <a:gd name="T52" fmla="*/ 6 w 96"/>
                  <a:gd name="T53" fmla="*/ 13 h 75"/>
                  <a:gd name="T54" fmla="*/ 9 w 96"/>
                  <a:gd name="T55" fmla="*/ 9 h 75"/>
                  <a:gd name="T56" fmla="*/ 13 w 96"/>
                  <a:gd name="T57" fmla="*/ 4 h 75"/>
                  <a:gd name="T58" fmla="*/ 19 w 96"/>
                  <a:gd name="T59" fmla="*/ 1 h 75"/>
                  <a:gd name="T60" fmla="*/ 28 w 96"/>
                  <a:gd name="T61" fmla="*/ 0 h 75"/>
                  <a:gd name="T62" fmla="*/ 42 w 96"/>
                  <a:gd name="T63" fmla="*/ 4 h 75"/>
                  <a:gd name="T64" fmla="*/ 50 w 96"/>
                  <a:gd name="T65" fmla="*/ 14 h 75"/>
                  <a:gd name="T66" fmla="*/ 58 w 96"/>
                  <a:gd name="T67" fmla="*/ 4 h 75"/>
                  <a:gd name="T68" fmla="*/ 73 w 96"/>
                  <a:gd name="T69" fmla="*/ 0 h 75"/>
                  <a:gd name="T70" fmla="*/ 84 w 96"/>
                  <a:gd name="T71" fmla="*/ 2 h 75"/>
                  <a:gd name="T72" fmla="*/ 91 w 96"/>
                  <a:gd name="T73" fmla="*/ 7 h 75"/>
                  <a:gd name="T74" fmla="*/ 95 w 96"/>
                  <a:gd name="T75" fmla="*/ 15 h 75"/>
                  <a:gd name="T76" fmla="*/ 96 w 96"/>
                  <a:gd name="T77" fmla="*/ 24 h 75"/>
                  <a:gd name="T78" fmla="*/ 96 w 96"/>
                  <a:gd name="T7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75">
                    <a:moveTo>
                      <a:pt x="96" y="75"/>
                    </a:moveTo>
                    <a:lnTo>
                      <a:pt x="90" y="75"/>
                    </a:lnTo>
                    <a:lnTo>
                      <a:pt x="90" y="26"/>
                    </a:lnTo>
                    <a:cubicBezTo>
                      <a:pt x="90" y="23"/>
                      <a:pt x="90" y="20"/>
                      <a:pt x="89" y="18"/>
                    </a:cubicBezTo>
                    <a:cubicBezTo>
                      <a:pt x="89" y="15"/>
                      <a:pt x="88" y="13"/>
                      <a:pt x="86" y="11"/>
                    </a:cubicBezTo>
                    <a:cubicBezTo>
                      <a:pt x="85" y="9"/>
                      <a:pt x="83" y="8"/>
                      <a:pt x="81" y="7"/>
                    </a:cubicBezTo>
                    <a:cubicBezTo>
                      <a:pt x="78" y="6"/>
                      <a:pt x="76" y="5"/>
                      <a:pt x="72" y="5"/>
                    </a:cubicBezTo>
                    <a:cubicBezTo>
                      <a:pt x="68" y="5"/>
                      <a:pt x="65" y="6"/>
                      <a:pt x="63" y="7"/>
                    </a:cubicBezTo>
                    <a:cubicBezTo>
                      <a:pt x="60" y="9"/>
                      <a:pt x="58" y="10"/>
                      <a:pt x="56" y="12"/>
                    </a:cubicBezTo>
                    <a:cubicBezTo>
                      <a:pt x="54" y="14"/>
                      <a:pt x="53" y="17"/>
                      <a:pt x="52" y="19"/>
                    </a:cubicBezTo>
                    <a:cubicBezTo>
                      <a:pt x="52" y="21"/>
                      <a:pt x="51" y="23"/>
                      <a:pt x="51" y="25"/>
                    </a:cubicBezTo>
                    <a:lnTo>
                      <a:pt x="51" y="75"/>
                    </a:lnTo>
                    <a:lnTo>
                      <a:pt x="45" y="75"/>
                    </a:lnTo>
                    <a:lnTo>
                      <a:pt x="45" y="26"/>
                    </a:lnTo>
                    <a:cubicBezTo>
                      <a:pt x="45" y="23"/>
                      <a:pt x="45" y="20"/>
                      <a:pt x="44" y="18"/>
                    </a:cubicBezTo>
                    <a:cubicBezTo>
                      <a:pt x="44" y="15"/>
                      <a:pt x="43" y="13"/>
                      <a:pt x="41" y="11"/>
                    </a:cubicBezTo>
                    <a:cubicBezTo>
                      <a:pt x="40" y="9"/>
                      <a:pt x="38" y="8"/>
                      <a:pt x="36" y="7"/>
                    </a:cubicBezTo>
                    <a:cubicBezTo>
                      <a:pt x="33" y="6"/>
                      <a:pt x="30" y="5"/>
                      <a:pt x="27" y="5"/>
                    </a:cubicBezTo>
                    <a:cubicBezTo>
                      <a:pt x="23" y="5"/>
                      <a:pt x="20" y="6"/>
                      <a:pt x="17" y="7"/>
                    </a:cubicBezTo>
                    <a:cubicBezTo>
                      <a:pt x="15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7" y="2"/>
                      <a:pt x="19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4" y="0"/>
                      <a:pt x="39" y="1"/>
                      <a:pt x="42" y="4"/>
                    </a:cubicBezTo>
                    <a:cubicBezTo>
                      <a:pt x="46" y="7"/>
                      <a:pt x="48" y="10"/>
                      <a:pt x="50" y="14"/>
                    </a:cubicBezTo>
                    <a:cubicBezTo>
                      <a:pt x="51" y="10"/>
                      <a:pt x="54" y="7"/>
                      <a:pt x="58" y="4"/>
                    </a:cubicBezTo>
                    <a:cubicBezTo>
                      <a:pt x="62" y="1"/>
                      <a:pt x="67" y="0"/>
                      <a:pt x="73" y="0"/>
                    </a:cubicBezTo>
                    <a:cubicBezTo>
                      <a:pt x="77" y="0"/>
                      <a:pt x="81" y="1"/>
                      <a:pt x="84" y="2"/>
                    </a:cubicBezTo>
                    <a:cubicBezTo>
                      <a:pt x="87" y="3"/>
                      <a:pt x="89" y="5"/>
                      <a:pt x="91" y="7"/>
                    </a:cubicBezTo>
                    <a:cubicBezTo>
                      <a:pt x="93" y="10"/>
                      <a:pt x="94" y="12"/>
                      <a:pt x="95" y="15"/>
                    </a:cubicBezTo>
                    <a:cubicBezTo>
                      <a:pt x="96" y="18"/>
                      <a:pt x="96" y="21"/>
                      <a:pt x="96" y="24"/>
                    </a:cubicBezTo>
                    <a:lnTo>
                      <a:pt x="9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6" name="Freeform 65"/>
              <p:cNvSpPr>
                <a:spLocks noEditPoints="1"/>
              </p:cNvSpPr>
              <p:nvPr/>
            </p:nvSpPr>
            <p:spPr bwMode="auto">
              <a:xfrm>
                <a:off x="8743951" y="1276350"/>
                <a:ext cx="41275" cy="58738"/>
              </a:xfrm>
              <a:custGeom>
                <a:avLst/>
                <a:gdLst>
                  <a:gd name="T0" fmla="*/ 47 w 53"/>
                  <a:gd name="T1" fmla="*/ 38 h 76"/>
                  <a:gd name="T2" fmla="*/ 25 w 53"/>
                  <a:gd name="T3" fmla="*/ 38 h 76"/>
                  <a:gd name="T4" fmla="*/ 16 w 53"/>
                  <a:gd name="T5" fmla="*/ 39 h 76"/>
                  <a:gd name="T6" fmla="*/ 10 w 53"/>
                  <a:gd name="T7" fmla="*/ 42 h 76"/>
                  <a:gd name="T8" fmla="*/ 7 w 53"/>
                  <a:gd name="T9" fmla="*/ 47 h 76"/>
                  <a:gd name="T10" fmla="*/ 6 w 53"/>
                  <a:gd name="T11" fmla="*/ 53 h 76"/>
                  <a:gd name="T12" fmla="*/ 6 w 53"/>
                  <a:gd name="T13" fmla="*/ 55 h 76"/>
                  <a:gd name="T14" fmla="*/ 8 w 53"/>
                  <a:gd name="T15" fmla="*/ 63 h 76"/>
                  <a:gd name="T16" fmla="*/ 12 w 53"/>
                  <a:gd name="T17" fmla="*/ 68 h 76"/>
                  <a:gd name="T18" fmla="*/ 18 w 53"/>
                  <a:gd name="T19" fmla="*/ 70 h 76"/>
                  <a:gd name="T20" fmla="*/ 24 w 53"/>
                  <a:gd name="T21" fmla="*/ 71 h 76"/>
                  <a:gd name="T22" fmla="*/ 31 w 53"/>
                  <a:gd name="T23" fmla="*/ 70 h 76"/>
                  <a:gd name="T24" fmla="*/ 38 w 53"/>
                  <a:gd name="T25" fmla="*/ 68 h 76"/>
                  <a:gd name="T26" fmla="*/ 45 w 53"/>
                  <a:gd name="T27" fmla="*/ 62 h 76"/>
                  <a:gd name="T28" fmla="*/ 47 w 53"/>
                  <a:gd name="T29" fmla="*/ 54 h 76"/>
                  <a:gd name="T30" fmla="*/ 47 w 53"/>
                  <a:gd name="T31" fmla="*/ 38 h 76"/>
                  <a:gd name="T32" fmla="*/ 24 w 53"/>
                  <a:gd name="T33" fmla="*/ 76 h 76"/>
                  <a:gd name="T34" fmla="*/ 14 w 53"/>
                  <a:gd name="T35" fmla="*/ 75 h 76"/>
                  <a:gd name="T36" fmla="*/ 7 w 53"/>
                  <a:gd name="T37" fmla="*/ 71 h 76"/>
                  <a:gd name="T38" fmla="*/ 2 w 53"/>
                  <a:gd name="T39" fmla="*/ 64 h 76"/>
                  <a:gd name="T40" fmla="*/ 0 w 53"/>
                  <a:gd name="T41" fmla="*/ 55 h 76"/>
                  <a:gd name="T42" fmla="*/ 0 w 53"/>
                  <a:gd name="T43" fmla="*/ 53 h 76"/>
                  <a:gd name="T44" fmla="*/ 1 w 53"/>
                  <a:gd name="T45" fmla="*/ 45 h 76"/>
                  <a:gd name="T46" fmla="*/ 6 w 53"/>
                  <a:gd name="T47" fmla="*/ 39 h 76"/>
                  <a:gd name="T48" fmla="*/ 14 w 53"/>
                  <a:gd name="T49" fmla="*/ 34 h 76"/>
                  <a:gd name="T50" fmla="*/ 25 w 53"/>
                  <a:gd name="T51" fmla="*/ 33 h 76"/>
                  <a:gd name="T52" fmla="*/ 47 w 53"/>
                  <a:gd name="T53" fmla="*/ 33 h 76"/>
                  <a:gd name="T54" fmla="*/ 47 w 53"/>
                  <a:gd name="T55" fmla="*/ 24 h 76"/>
                  <a:gd name="T56" fmla="*/ 42 w 53"/>
                  <a:gd name="T57" fmla="*/ 10 h 76"/>
                  <a:gd name="T58" fmla="*/ 28 w 53"/>
                  <a:gd name="T59" fmla="*/ 5 h 76"/>
                  <a:gd name="T60" fmla="*/ 16 w 53"/>
                  <a:gd name="T61" fmla="*/ 7 h 76"/>
                  <a:gd name="T62" fmla="*/ 6 w 53"/>
                  <a:gd name="T63" fmla="*/ 13 h 76"/>
                  <a:gd name="T64" fmla="*/ 3 w 53"/>
                  <a:gd name="T65" fmla="*/ 8 h 76"/>
                  <a:gd name="T66" fmla="*/ 14 w 53"/>
                  <a:gd name="T67" fmla="*/ 2 h 76"/>
                  <a:gd name="T68" fmla="*/ 28 w 53"/>
                  <a:gd name="T69" fmla="*/ 0 h 76"/>
                  <a:gd name="T70" fmla="*/ 47 w 53"/>
                  <a:gd name="T71" fmla="*/ 6 h 76"/>
                  <a:gd name="T72" fmla="*/ 53 w 53"/>
                  <a:gd name="T73" fmla="*/ 24 h 76"/>
                  <a:gd name="T74" fmla="*/ 53 w 53"/>
                  <a:gd name="T75" fmla="*/ 75 h 76"/>
                  <a:gd name="T76" fmla="*/ 47 w 53"/>
                  <a:gd name="T77" fmla="*/ 75 h 76"/>
                  <a:gd name="T78" fmla="*/ 47 w 53"/>
                  <a:gd name="T79" fmla="*/ 65 h 76"/>
                  <a:gd name="T80" fmla="*/ 47 w 53"/>
                  <a:gd name="T81" fmla="*/ 65 h 76"/>
                  <a:gd name="T82" fmla="*/ 44 w 53"/>
                  <a:gd name="T83" fmla="*/ 69 h 76"/>
                  <a:gd name="T84" fmla="*/ 39 w 53"/>
                  <a:gd name="T85" fmla="*/ 73 h 76"/>
                  <a:gd name="T86" fmla="*/ 33 w 53"/>
                  <a:gd name="T87" fmla="*/ 75 h 76"/>
                  <a:gd name="T88" fmla="*/ 24 w 53"/>
                  <a:gd name="T8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" h="76">
                    <a:moveTo>
                      <a:pt x="47" y="38"/>
                    </a:moveTo>
                    <a:lnTo>
                      <a:pt x="25" y="38"/>
                    </a:lnTo>
                    <a:cubicBezTo>
                      <a:pt x="21" y="38"/>
                      <a:pt x="18" y="38"/>
                      <a:pt x="16" y="39"/>
                    </a:cubicBezTo>
                    <a:cubicBezTo>
                      <a:pt x="14" y="40"/>
                      <a:pt x="12" y="41"/>
                      <a:pt x="10" y="42"/>
                    </a:cubicBezTo>
                    <a:cubicBezTo>
                      <a:pt x="9" y="44"/>
                      <a:pt x="8" y="45"/>
                      <a:pt x="7" y="47"/>
                    </a:cubicBezTo>
                    <a:cubicBezTo>
                      <a:pt x="6" y="49"/>
                      <a:pt x="6" y="51"/>
                      <a:pt x="6" y="53"/>
                    </a:cubicBezTo>
                    <a:lnTo>
                      <a:pt x="6" y="55"/>
                    </a:lnTo>
                    <a:cubicBezTo>
                      <a:pt x="6" y="58"/>
                      <a:pt x="6" y="61"/>
                      <a:pt x="8" y="63"/>
                    </a:cubicBezTo>
                    <a:cubicBezTo>
                      <a:pt x="9" y="65"/>
                      <a:pt x="10" y="66"/>
                      <a:pt x="12" y="68"/>
                    </a:cubicBezTo>
                    <a:cubicBezTo>
                      <a:pt x="14" y="69"/>
                      <a:pt x="15" y="70"/>
                      <a:pt x="18" y="70"/>
                    </a:cubicBezTo>
                    <a:cubicBezTo>
                      <a:pt x="20" y="71"/>
                      <a:pt x="22" y="71"/>
                      <a:pt x="24" y="71"/>
                    </a:cubicBezTo>
                    <a:cubicBezTo>
                      <a:pt x="27" y="71"/>
                      <a:pt x="29" y="71"/>
                      <a:pt x="31" y="70"/>
                    </a:cubicBezTo>
                    <a:cubicBezTo>
                      <a:pt x="33" y="70"/>
                      <a:pt x="36" y="69"/>
                      <a:pt x="38" y="68"/>
                    </a:cubicBezTo>
                    <a:cubicBezTo>
                      <a:pt x="41" y="67"/>
                      <a:pt x="43" y="65"/>
                      <a:pt x="45" y="62"/>
                    </a:cubicBezTo>
                    <a:cubicBezTo>
                      <a:pt x="46" y="60"/>
                      <a:pt x="47" y="57"/>
                      <a:pt x="47" y="54"/>
                    </a:cubicBezTo>
                    <a:lnTo>
                      <a:pt x="47" y="38"/>
                    </a:lnTo>
                    <a:close/>
                    <a:moveTo>
                      <a:pt x="24" y="76"/>
                    </a:moveTo>
                    <a:cubicBezTo>
                      <a:pt x="20" y="76"/>
                      <a:pt x="17" y="76"/>
                      <a:pt x="14" y="75"/>
                    </a:cubicBezTo>
                    <a:cubicBezTo>
                      <a:pt x="11" y="74"/>
                      <a:pt x="9" y="73"/>
                      <a:pt x="7" y="71"/>
                    </a:cubicBezTo>
                    <a:cubicBezTo>
                      <a:pt x="5" y="69"/>
                      <a:pt x="3" y="67"/>
                      <a:pt x="2" y="64"/>
                    </a:cubicBezTo>
                    <a:cubicBezTo>
                      <a:pt x="0" y="62"/>
                      <a:pt x="0" y="59"/>
                      <a:pt x="0" y="55"/>
                    </a:cubicBezTo>
                    <a:lnTo>
                      <a:pt x="0" y="53"/>
                    </a:lnTo>
                    <a:cubicBezTo>
                      <a:pt x="0" y="50"/>
                      <a:pt x="0" y="48"/>
                      <a:pt x="1" y="45"/>
                    </a:cubicBezTo>
                    <a:cubicBezTo>
                      <a:pt x="2" y="43"/>
                      <a:pt x="4" y="41"/>
                      <a:pt x="6" y="39"/>
                    </a:cubicBezTo>
                    <a:cubicBezTo>
                      <a:pt x="8" y="37"/>
                      <a:pt x="10" y="36"/>
                      <a:pt x="14" y="34"/>
                    </a:cubicBezTo>
                    <a:cubicBezTo>
                      <a:pt x="17" y="33"/>
                      <a:pt x="20" y="33"/>
                      <a:pt x="25" y="33"/>
                    </a:cubicBezTo>
                    <a:lnTo>
                      <a:pt x="47" y="33"/>
                    </a:lnTo>
                    <a:lnTo>
                      <a:pt x="47" y="24"/>
                    </a:lnTo>
                    <a:cubicBezTo>
                      <a:pt x="47" y="18"/>
                      <a:pt x="46" y="13"/>
                      <a:pt x="42" y="10"/>
                    </a:cubicBezTo>
                    <a:cubicBezTo>
                      <a:pt x="39" y="7"/>
                      <a:pt x="34" y="5"/>
                      <a:pt x="28" y="5"/>
                    </a:cubicBezTo>
                    <a:cubicBezTo>
                      <a:pt x="24" y="5"/>
                      <a:pt x="20" y="6"/>
                      <a:pt x="16" y="7"/>
                    </a:cubicBezTo>
                    <a:cubicBezTo>
                      <a:pt x="13" y="9"/>
                      <a:pt x="9" y="10"/>
                      <a:pt x="6" y="13"/>
                    </a:cubicBezTo>
                    <a:lnTo>
                      <a:pt x="3" y="8"/>
                    </a:lnTo>
                    <a:cubicBezTo>
                      <a:pt x="6" y="6"/>
                      <a:pt x="10" y="4"/>
                      <a:pt x="14" y="2"/>
                    </a:cubicBezTo>
                    <a:cubicBezTo>
                      <a:pt x="18" y="1"/>
                      <a:pt x="23" y="0"/>
                      <a:pt x="28" y="0"/>
                    </a:cubicBezTo>
                    <a:cubicBezTo>
                      <a:pt x="36" y="0"/>
                      <a:pt x="42" y="2"/>
                      <a:pt x="47" y="6"/>
                    </a:cubicBezTo>
                    <a:cubicBezTo>
                      <a:pt x="51" y="10"/>
                      <a:pt x="53" y="16"/>
                      <a:pt x="53" y="24"/>
                    </a:cubicBezTo>
                    <a:lnTo>
                      <a:pt x="53" y="75"/>
                    </a:lnTo>
                    <a:lnTo>
                      <a:pt x="47" y="75"/>
                    </a:lnTo>
                    <a:lnTo>
                      <a:pt x="47" y="65"/>
                    </a:lnTo>
                    <a:lnTo>
                      <a:pt x="47" y="65"/>
                    </a:lnTo>
                    <a:cubicBezTo>
                      <a:pt x="46" y="66"/>
                      <a:pt x="45" y="68"/>
                      <a:pt x="44" y="69"/>
                    </a:cubicBezTo>
                    <a:cubicBezTo>
                      <a:pt x="43" y="70"/>
                      <a:pt x="41" y="72"/>
                      <a:pt x="39" y="73"/>
                    </a:cubicBezTo>
                    <a:cubicBezTo>
                      <a:pt x="37" y="74"/>
                      <a:pt x="35" y="75"/>
                      <a:pt x="33" y="75"/>
                    </a:cubicBezTo>
                    <a:cubicBezTo>
                      <a:pt x="30" y="76"/>
                      <a:pt x="27" y="76"/>
                      <a:pt x="24" y="76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7" name="Freeform 66"/>
              <p:cNvSpPr>
                <a:spLocks/>
              </p:cNvSpPr>
              <p:nvPr/>
            </p:nvSpPr>
            <p:spPr bwMode="auto">
              <a:xfrm>
                <a:off x="8796338" y="1262063"/>
                <a:ext cx="33338" cy="73025"/>
              </a:xfrm>
              <a:custGeom>
                <a:avLst/>
                <a:gdLst>
                  <a:gd name="T0" fmla="*/ 12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2 w 42"/>
                  <a:gd name="T7" fmla="*/ 19 h 94"/>
                  <a:gd name="T8" fmla="*/ 12 w 42"/>
                  <a:gd name="T9" fmla="*/ 0 h 94"/>
                  <a:gd name="T10" fmla="*/ 18 w 42"/>
                  <a:gd name="T11" fmla="*/ 0 h 94"/>
                  <a:gd name="T12" fmla="*/ 18 w 42"/>
                  <a:gd name="T13" fmla="*/ 19 h 94"/>
                  <a:gd name="T14" fmla="*/ 39 w 42"/>
                  <a:gd name="T15" fmla="*/ 19 h 94"/>
                  <a:gd name="T16" fmla="*/ 39 w 42"/>
                  <a:gd name="T17" fmla="*/ 24 h 94"/>
                  <a:gd name="T18" fmla="*/ 18 w 42"/>
                  <a:gd name="T19" fmla="*/ 24 h 94"/>
                  <a:gd name="T20" fmla="*/ 18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5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6 w 42"/>
                  <a:gd name="T33" fmla="*/ 93 h 94"/>
                  <a:gd name="T34" fmla="*/ 30 w 42"/>
                  <a:gd name="T35" fmla="*/ 94 h 94"/>
                  <a:gd name="T36" fmla="*/ 23 w 42"/>
                  <a:gd name="T37" fmla="*/ 93 h 94"/>
                  <a:gd name="T38" fmla="*/ 17 w 42"/>
                  <a:gd name="T39" fmla="*/ 90 h 94"/>
                  <a:gd name="T40" fmla="*/ 14 w 42"/>
                  <a:gd name="T41" fmla="*/ 84 h 94"/>
                  <a:gd name="T42" fmla="*/ 12 w 42"/>
                  <a:gd name="T43" fmla="*/ 74 h 94"/>
                  <a:gd name="T44" fmla="*/ 12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2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2" y="19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19"/>
                    </a:lnTo>
                    <a:lnTo>
                      <a:pt x="39" y="19"/>
                    </a:lnTo>
                    <a:lnTo>
                      <a:pt x="39" y="24"/>
                    </a:lnTo>
                    <a:lnTo>
                      <a:pt x="18" y="24"/>
                    </a:lnTo>
                    <a:lnTo>
                      <a:pt x="18" y="72"/>
                    </a:lnTo>
                    <a:cubicBezTo>
                      <a:pt x="18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5" y="88"/>
                    </a:cubicBezTo>
                    <a:cubicBezTo>
                      <a:pt x="37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0" y="92"/>
                      <a:pt x="38" y="93"/>
                      <a:pt x="36" y="93"/>
                    </a:cubicBezTo>
                    <a:cubicBezTo>
                      <a:pt x="34" y="94"/>
                      <a:pt x="32" y="94"/>
                      <a:pt x="30" y="94"/>
                    </a:cubicBezTo>
                    <a:cubicBezTo>
                      <a:pt x="28" y="94"/>
                      <a:pt x="25" y="94"/>
                      <a:pt x="23" y="93"/>
                    </a:cubicBezTo>
                    <a:cubicBezTo>
                      <a:pt x="21" y="93"/>
                      <a:pt x="19" y="92"/>
                      <a:pt x="17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2" y="78"/>
                      <a:pt x="12" y="74"/>
                    </a:cubicBez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8" name="Freeform 67"/>
              <p:cNvSpPr>
                <a:spLocks noEditPoints="1"/>
              </p:cNvSpPr>
              <p:nvPr/>
            </p:nvSpPr>
            <p:spPr bwMode="auto">
              <a:xfrm>
                <a:off x="8840788" y="1257300"/>
                <a:ext cx="6350" cy="76200"/>
              </a:xfrm>
              <a:custGeom>
                <a:avLst/>
                <a:gdLst>
                  <a:gd name="T0" fmla="*/ 7 w 7"/>
                  <a:gd name="T1" fmla="*/ 24 h 98"/>
                  <a:gd name="T2" fmla="*/ 7 w 7"/>
                  <a:gd name="T3" fmla="*/ 98 h 98"/>
                  <a:gd name="T4" fmla="*/ 1 w 7"/>
                  <a:gd name="T5" fmla="*/ 98 h 98"/>
                  <a:gd name="T6" fmla="*/ 1 w 7"/>
                  <a:gd name="T7" fmla="*/ 24 h 98"/>
                  <a:gd name="T8" fmla="*/ 7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7" y="24"/>
                    </a:moveTo>
                    <a:lnTo>
                      <a:pt x="7" y="98"/>
                    </a:lnTo>
                    <a:lnTo>
                      <a:pt x="1" y="98"/>
                    </a:lnTo>
                    <a:lnTo>
                      <a:pt x="1" y="24"/>
                    </a:lnTo>
                    <a:lnTo>
                      <a:pt x="7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29" name="Freeform 68"/>
              <p:cNvSpPr>
                <a:spLocks noEditPoints="1"/>
              </p:cNvSpPr>
              <p:nvPr/>
            </p:nvSpPr>
            <p:spPr bwMode="auto">
              <a:xfrm>
                <a:off x="8863013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8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8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8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0" name="Freeform 69"/>
              <p:cNvSpPr>
                <a:spLocks/>
              </p:cNvSpPr>
              <p:nvPr/>
            </p:nvSpPr>
            <p:spPr bwMode="auto">
              <a:xfrm>
                <a:off x="8924926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5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4" y="12"/>
                      <a:pt x="55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1" name="Rectangle 70"/>
              <p:cNvSpPr>
                <a:spLocks noChangeArrowheads="1"/>
              </p:cNvSpPr>
              <p:nvPr/>
            </p:nvSpPr>
            <p:spPr bwMode="auto">
              <a:xfrm>
                <a:off x="9015413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2" name="Freeform 71"/>
              <p:cNvSpPr>
                <a:spLocks/>
              </p:cNvSpPr>
              <p:nvPr/>
            </p:nvSpPr>
            <p:spPr bwMode="auto">
              <a:xfrm>
                <a:off x="9064626" y="1255713"/>
                <a:ext cx="58738" cy="77788"/>
              </a:xfrm>
              <a:custGeom>
                <a:avLst/>
                <a:gdLst>
                  <a:gd name="T0" fmla="*/ 15 w 37"/>
                  <a:gd name="T1" fmla="*/ 49 h 49"/>
                  <a:gd name="T2" fmla="*/ 15 w 37"/>
                  <a:gd name="T3" fmla="*/ 6 h 49"/>
                  <a:gd name="T4" fmla="*/ 0 w 37"/>
                  <a:gd name="T5" fmla="*/ 6 h 49"/>
                  <a:gd name="T6" fmla="*/ 0 w 37"/>
                  <a:gd name="T7" fmla="*/ 0 h 49"/>
                  <a:gd name="T8" fmla="*/ 37 w 37"/>
                  <a:gd name="T9" fmla="*/ 0 h 49"/>
                  <a:gd name="T10" fmla="*/ 37 w 37"/>
                  <a:gd name="T11" fmla="*/ 6 h 49"/>
                  <a:gd name="T12" fmla="*/ 22 w 37"/>
                  <a:gd name="T13" fmla="*/ 6 h 49"/>
                  <a:gd name="T14" fmla="*/ 22 w 37"/>
                  <a:gd name="T15" fmla="*/ 49 h 49"/>
                  <a:gd name="T16" fmla="*/ 15 w 37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49">
                    <a:moveTo>
                      <a:pt x="15" y="49"/>
                    </a:moveTo>
                    <a:lnTo>
                      <a:pt x="15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7" y="6"/>
                    </a:lnTo>
                    <a:lnTo>
                      <a:pt x="22" y="6"/>
                    </a:lnTo>
                    <a:lnTo>
                      <a:pt x="22" y="49"/>
                    </a:lnTo>
                    <a:lnTo>
                      <a:pt x="15" y="49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3" name="Freeform 72"/>
              <p:cNvSpPr>
                <a:spLocks noEditPoints="1"/>
              </p:cNvSpPr>
              <p:nvPr/>
            </p:nvSpPr>
            <p:spPr bwMode="auto">
              <a:xfrm>
                <a:off x="9131301" y="1276350"/>
                <a:ext cx="46038" cy="58738"/>
              </a:xfrm>
              <a:custGeom>
                <a:avLst/>
                <a:gdLst>
                  <a:gd name="T0" fmla="*/ 30 w 59"/>
                  <a:gd name="T1" fmla="*/ 5 h 76"/>
                  <a:gd name="T2" fmla="*/ 12 w 59"/>
                  <a:gd name="T3" fmla="*/ 13 h 76"/>
                  <a:gd name="T4" fmla="*/ 6 w 59"/>
                  <a:gd name="T5" fmla="*/ 33 h 76"/>
                  <a:gd name="T6" fmla="*/ 6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30 w 59"/>
                  <a:gd name="T13" fmla="*/ 5 h 76"/>
                  <a:gd name="T14" fmla="*/ 31 w 59"/>
                  <a:gd name="T15" fmla="*/ 71 h 76"/>
                  <a:gd name="T16" fmla="*/ 45 w 59"/>
                  <a:gd name="T17" fmla="*/ 69 h 76"/>
                  <a:gd name="T18" fmla="*/ 55 w 59"/>
                  <a:gd name="T19" fmla="*/ 64 h 76"/>
                  <a:gd name="T20" fmla="*/ 58 w 59"/>
                  <a:gd name="T21" fmla="*/ 68 h 76"/>
                  <a:gd name="T22" fmla="*/ 47 w 59"/>
                  <a:gd name="T23" fmla="*/ 74 h 76"/>
                  <a:gd name="T24" fmla="*/ 31 w 59"/>
                  <a:gd name="T25" fmla="*/ 76 h 76"/>
                  <a:gd name="T26" fmla="*/ 17 w 59"/>
                  <a:gd name="T27" fmla="*/ 74 h 76"/>
                  <a:gd name="T28" fmla="*/ 8 w 59"/>
                  <a:gd name="T29" fmla="*/ 67 h 76"/>
                  <a:gd name="T30" fmla="*/ 2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30 w 59"/>
                  <a:gd name="T43" fmla="*/ 0 h 76"/>
                  <a:gd name="T44" fmla="*/ 43 w 59"/>
                  <a:gd name="T45" fmla="*/ 2 h 76"/>
                  <a:gd name="T46" fmla="*/ 52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6 w 59"/>
                  <a:gd name="T55" fmla="*/ 40 h 76"/>
                  <a:gd name="T56" fmla="*/ 6 w 59"/>
                  <a:gd name="T57" fmla="*/ 42 h 76"/>
                  <a:gd name="T58" fmla="*/ 13 w 59"/>
                  <a:gd name="T59" fmla="*/ 64 h 76"/>
                  <a:gd name="T60" fmla="*/ 31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30" y="5"/>
                    </a:moveTo>
                    <a:cubicBezTo>
                      <a:pt x="22" y="5"/>
                      <a:pt x="17" y="8"/>
                      <a:pt x="12" y="13"/>
                    </a:cubicBezTo>
                    <a:cubicBezTo>
                      <a:pt x="8" y="18"/>
                      <a:pt x="6" y="25"/>
                      <a:pt x="6" y="33"/>
                    </a:cubicBezTo>
                    <a:lnTo>
                      <a:pt x="6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8" y="5"/>
                      <a:pt x="30" y="5"/>
                    </a:cubicBezTo>
                    <a:close/>
                    <a:moveTo>
                      <a:pt x="31" y="71"/>
                    </a:moveTo>
                    <a:cubicBezTo>
                      <a:pt x="36" y="71"/>
                      <a:pt x="41" y="70"/>
                      <a:pt x="45" y="69"/>
                    </a:cubicBezTo>
                    <a:cubicBezTo>
                      <a:pt x="49" y="68"/>
                      <a:pt x="52" y="66"/>
                      <a:pt x="55" y="64"/>
                    </a:cubicBezTo>
                    <a:lnTo>
                      <a:pt x="58" y="68"/>
                    </a:lnTo>
                    <a:cubicBezTo>
                      <a:pt x="55" y="70"/>
                      <a:pt x="51" y="72"/>
                      <a:pt x="47" y="74"/>
                    </a:cubicBezTo>
                    <a:cubicBezTo>
                      <a:pt x="42" y="76"/>
                      <a:pt x="37" y="76"/>
                      <a:pt x="31" y="76"/>
                    </a:cubicBezTo>
                    <a:cubicBezTo>
                      <a:pt x="26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8" y="67"/>
                    </a:cubicBezTo>
                    <a:cubicBezTo>
                      <a:pt x="5" y="64"/>
                      <a:pt x="3" y="60"/>
                      <a:pt x="2" y="56"/>
                    </a:cubicBezTo>
                    <a:cubicBezTo>
                      <a:pt x="1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4" y="15"/>
                      <a:pt x="6" y="12"/>
                      <a:pt x="8" y="9"/>
                    </a:cubicBezTo>
                    <a:cubicBezTo>
                      <a:pt x="11" y="6"/>
                      <a:pt x="14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5" y="0"/>
                      <a:pt x="39" y="1"/>
                      <a:pt x="43" y="2"/>
                    </a:cubicBezTo>
                    <a:cubicBezTo>
                      <a:pt x="46" y="4"/>
                      <a:pt x="49" y="6"/>
                      <a:pt x="52" y="9"/>
                    </a:cubicBezTo>
                    <a:cubicBezTo>
                      <a:pt x="54" y="12"/>
                      <a:pt x="56" y="16"/>
                      <a:pt x="57" y="20"/>
                    </a:cubicBezTo>
                    <a:cubicBezTo>
                      <a:pt x="59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6" y="40"/>
                    </a:lnTo>
                    <a:lnTo>
                      <a:pt x="6" y="42"/>
                    </a:lnTo>
                    <a:cubicBezTo>
                      <a:pt x="6" y="52"/>
                      <a:pt x="8" y="59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4" name="Freeform 73"/>
              <p:cNvSpPr>
                <a:spLocks/>
              </p:cNvSpPr>
              <p:nvPr/>
            </p:nvSpPr>
            <p:spPr bwMode="auto">
              <a:xfrm>
                <a:off x="9190038" y="1276350"/>
                <a:ext cx="42863" cy="58738"/>
              </a:xfrm>
              <a:custGeom>
                <a:avLst/>
                <a:gdLst>
                  <a:gd name="T0" fmla="*/ 29 w 55"/>
                  <a:gd name="T1" fmla="*/ 0 h 76"/>
                  <a:gd name="T2" fmla="*/ 42 w 55"/>
                  <a:gd name="T3" fmla="*/ 2 h 76"/>
                  <a:gd name="T4" fmla="*/ 53 w 55"/>
                  <a:gd name="T5" fmla="*/ 7 h 76"/>
                  <a:gd name="T6" fmla="*/ 50 w 55"/>
                  <a:gd name="T7" fmla="*/ 11 h 76"/>
                  <a:gd name="T8" fmla="*/ 40 w 55"/>
                  <a:gd name="T9" fmla="*/ 7 h 76"/>
                  <a:gd name="T10" fmla="*/ 29 w 55"/>
                  <a:gd name="T11" fmla="*/ 5 h 76"/>
                  <a:gd name="T12" fmla="*/ 12 w 55"/>
                  <a:gd name="T13" fmla="*/ 13 h 76"/>
                  <a:gd name="T14" fmla="*/ 6 w 55"/>
                  <a:gd name="T15" fmla="*/ 32 h 76"/>
                  <a:gd name="T16" fmla="*/ 6 w 55"/>
                  <a:gd name="T17" fmla="*/ 43 h 76"/>
                  <a:gd name="T18" fmla="*/ 7 w 55"/>
                  <a:gd name="T19" fmla="*/ 54 h 76"/>
                  <a:gd name="T20" fmla="*/ 12 w 55"/>
                  <a:gd name="T21" fmla="*/ 63 h 76"/>
                  <a:gd name="T22" fmla="*/ 19 w 55"/>
                  <a:gd name="T23" fmla="*/ 69 h 76"/>
                  <a:gd name="T24" fmla="*/ 30 w 55"/>
                  <a:gd name="T25" fmla="*/ 71 h 76"/>
                  <a:gd name="T26" fmla="*/ 43 w 55"/>
                  <a:gd name="T27" fmla="*/ 69 h 76"/>
                  <a:gd name="T28" fmla="*/ 52 w 55"/>
                  <a:gd name="T29" fmla="*/ 64 h 76"/>
                  <a:gd name="T30" fmla="*/ 55 w 55"/>
                  <a:gd name="T31" fmla="*/ 68 h 76"/>
                  <a:gd name="T32" fmla="*/ 45 w 55"/>
                  <a:gd name="T33" fmla="*/ 74 h 76"/>
                  <a:gd name="T34" fmla="*/ 30 w 55"/>
                  <a:gd name="T35" fmla="*/ 76 h 76"/>
                  <a:gd name="T36" fmla="*/ 17 w 55"/>
                  <a:gd name="T37" fmla="*/ 74 h 76"/>
                  <a:gd name="T38" fmla="*/ 8 w 55"/>
                  <a:gd name="T39" fmla="*/ 68 h 76"/>
                  <a:gd name="T40" fmla="*/ 2 w 55"/>
                  <a:gd name="T41" fmla="*/ 58 h 76"/>
                  <a:gd name="T42" fmla="*/ 0 w 55"/>
                  <a:gd name="T43" fmla="*/ 43 h 76"/>
                  <a:gd name="T44" fmla="*/ 0 w 55"/>
                  <a:gd name="T45" fmla="*/ 33 h 76"/>
                  <a:gd name="T46" fmla="*/ 2 w 55"/>
                  <a:gd name="T47" fmla="*/ 19 h 76"/>
                  <a:gd name="T48" fmla="*/ 7 w 55"/>
                  <a:gd name="T49" fmla="*/ 9 h 76"/>
                  <a:gd name="T50" fmla="*/ 17 w 55"/>
                  <a:gd name="T51" fmla="*/ 2 h 76"/>
                  <a:gd name="T52" fmla="*/ 29 w 55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76">
                    <a:moveTo>
                      <a:pt x="29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3" y="8"/>
                      <a:pt x="40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1" y="5"/>
                      <a:pt x="15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6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39" y="70"/>
                      <a:pt x="43" y="69"/>
                    </a:cubicBezTo>
                    <a:cubicBezTo>
                      <a:pt x="47" y="67"/>
                      <a:pt x="50" y="66"/>
                      <a:pt x="52" y="64"/>
                    </a:cubicBezTo>
                    <a:lnTo>
                      <a:pt x="55" y="68"/>
                    </a:lnTo>
                    <a:cubicBezTo>
                      <a:pt x="53" y="70"/>
                      <a:pt x="49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5" y="65"/>
                      <a:pt x="3" y="62"/>
                      <a:pt x="2" y="58"/>
                    </a:cubicBezTo>
                    <a:cubicBezTo>
                      <a:pt x="0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7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0" y="1"/>
                      <a:pt x="24" y="0"/>
                      <a:pt x="29" y="0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5" name="Freeform 74"/>
              <p:cNvSpPr>
                <a:spLocks/>
              </p:cNvSpPr>
              <p:nvPr/>
            </p:nvSpPr>
            <p:spPr bwMode="auto">
              <a:xfrm>
                <a:off x="9245601" y="1252538"/>
                <a:ext cx="42863" cy="80963"/>
              </a:xfrm>
              <a:custGeom>
                <a:avLst/>
                <a:gdLst>
                  <a:gd name="T0" fmla="*/ 56 w 56"/>
                  <a:gd name="T1" fmla="*/ 104 h 104"/>
                  <a:gd name="T2" fmla="*/ 50 w 56"/>
                  <a:gd name="T3" fmla="*/ 104 h 104"/>
                  <a:gd name="T4" fmla="*/ 50 w 56"/>
                  <a:gd name="T5" fmla="*/ 55 h 104"/>
                  <a:gd name="T6" fmla="*/ 45 w 56"/>
                  <a:gd name="T7" fmla="*/ 40 h 104"/>
                  <a:gd name="T8" fmla="*/ 29 w 56"/>
                  <a:gd name="T9" fmla="*/ 34 h 104"/>
                  <a:gd name="T10" fmla="*/ 19 w 56"/>
                  <a:gd name="T11" fmla="*/ 36 h 104"/>
                  <a:gd name="T12" fmla="*/ 11 w 56"/>
                  <a:gd name="T13" fmla="*/ 42 h 104"/>
                  <a:gd name="T14" fmla="*/ 7 w 56"/>
                  <a:gd name="T15" fmla="*/ 48 h 104"/>
                  <a:gd name="T16" fmla="*/ 6 w 56"/>
                  <a:gd name="T17" fmla="*/ 54 h 104"/>
                  <a:gd name="T18" fmla="*/ 6 w 56"/>
                  <a:gd name="T19" fmla="*/ 104 h 104"/>
                  <a:gd name="T20" fmla="*/ 0 w 56"/>
                  <a:gd name="T21" fmla="*/ 104 h 104"/>
                  <a:gd name="T22" fmla="*/ 0 w 56"/>
                  <a:gd name="T23" fmla="*/ 0 h 104"/>
                  <a:gd name="T24" fmla="*/ 6 w 56"/>
                  <a:gd name="T25" fmla="*/ 0 h 104"/>
                  <a:gd name="T26" fmla="*/ 6 w 56"/>
                  <a:gd name="T27" fmla="*/ 42 h 104"/>
                  <a:gd name="T28" fmla="*/ 9 w 56"/>
                  <a:gd name="T29" fmla="*/ 38 h 104"/>
                  <a:gd name="T30" fmla="*/ 14 w 56"/>
                  <a:gd name="T31" fmla="*/ 33 h 104"/>
                  <a:gd name="T32" fmla="*/ 21 w 56"/>
                  <a:gd name="T33" fmla="*/ 30 h 104"/>
                  <a:gd name="T34" fmla="*/ 30 w 56"/>
                  <a:gd name="T35" fmla="*/ 29 h 104"/>
                  <a:gd name="T36" fmla="*/ 42 w 56"/>
                  <a:gd name="T37" fmla="*/ 31 h 104"/>
                  <a:gd name="T38" fmla="*/ 50 w 56"/>
                  <a:gd name="T39" fmla="*/ 36 h 104"/>
                  <a:gd name="T40" fmla="*/ 54 w 56"/>
                  <a:gd name="T41" fmla="*/ 44 h 104"/>
                  <a:gd name="T42" fmla="*/ 56 w 56"/>
                  <a:gd name="T43" fmla="*/ 53 h 104"/>
                  <a:gd name="T44" fmla="*/ 56 w 56"/>
                  <a:gd name="T4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104">
                    <a:moveTo>
                      <a:pt x="56" y="104"/>
                    </a:moveTo>
                    <a:lnTo>
                      <a:pt x="50" y="104"/>
                    </a:lnTo>
                    <a:lnTo>
                      <a:pt x="50" y="55"/>
                    </a:lnTo>
                    <a:cubicBezTo>
                      <a:pt x="50" y="49"/>
                      <a:pt x="48" y="44"/>
                      <a:pt x="45" y="40"/>
                    </a:cubicBezTo>
                    <a:cubicBezTo>
                      <a:pt x="42" y="36"/>
                      <a:pt x="37" y="34"/>
                      <a:pt x="29" y="34"/>
                    </a:cubicBezTo>
                    <a:cubicBezTo>
                      <a:pt x="25" y="34"/>
                      <a:pt x="22" y="35"/>
                      <a:pt x="19" y="36"/>
                    </a:cubicBezTo>
                    <a:cubicBezTo>
                      <a:pt x="16" y="38"/>
                      <a:pt x="13" y="40"/>
                      <a:pt x="11" y="42"/>
                    </a:cubicBezTo>
                    <a:cubicBezTo>
                      <a:pt x="10" y="44"/>
                      <a:pt x="8" y="46"/>
                      <a:pt x="7" y="48"/>
                    </a:cubicBezTo>
                    <a:cubicBezTo>
                      <a:pt x="6" y="50"/>
                      <a:pt x="6" y="52"/>
                      <a:pt x="6" y="54"/>
                    </a:cubicBezTo>
                    <a:lnTo>
                      <a:pt x="6" y="104"/>
                    </a:lnTo>
                    <a:lnTo>
                      <a:pt x="0" y="10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2"/>
                    </a:lnTo>
                    <a:cubicBezTo>
                      <a:pt x="6" y="41"/>
                      <a:pt x="7" y="39"/>
                      <a:pt x="9" y="38"/>
                    </a:cubicBezTo>
                    <a:cubicBezTo>
                      <a:pt x="10" y="36"/>
                      <a:pt x="12" y="35"/>
                      <a:pt x="14" y="33"/>
                    </a:cubicBezTo>
                    <a:cubicBezTo>
                      <a:pt x="16" y="32"/>
                      <a:pt x="18" y="31"/>
                      <a:pt x="21" y="30"/>
                    </a:cubicBezTo>
                    <a:cubicBezTo>
                      <a:pt x="23" y="29"/>
                      <a:pt x="27" y="29"/>
                      <a:pt x="30" y="29"/>
                    </a:cubicBezTo>
                    <a:cubicBezTo>
                      <a:pt x="35" y="29"/>
                      <a:pt x="39" y="30"/>
                      <a:pt x="42" y="31"/>
                    </a:cubicBezTo>
                    <a:cubicBezTo>
                      <a:pt x="45" y="32"/>
                      <a:pt x="48" y="34"/>
                      <a:pt x="50" y="36"/>
                    </a:cubicBezTo>
                    <a:cubicBezTo>
                      <a:pt x="52" y="39"/>
                      <a:pt x="53" y="41"/>
                      <a:pt x="54" y="44"/>
                    </a:cubicBezTo>
                    <a:cubicBezTo>
                      <a:pt x="55" y="47"/>
                      <a:pt x="56" y="50"/>
                      <a:pt x="56" y="53"/>
                    </a:cubicBezTo>
                    <a:lnTo>
                      <a:pt x="56" y="10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6" name="Freeform 75"/>
              <p:cNvSpPr>
                <a:spLocks/>
              </p:cNvSpPr>
              <p:nvPr/>
            </p:nvSpPr>
            <p:spPr bwMode="auto">
              <a:xfrm>
                <a:off x="9307513" y="1276350"/>
                <a:ext cx="41275" cy="57150"/>
              </a:xfrm>
              <a:custGeom>
                <a:avLst/>
                <a:gdLst>
                  <a:gd name="T0" fmla="*/ 55 w 55"/>
                  <a:gd name="T1" fmla="*/ 75 h 75"/>
                  <a:gd name="T2" fmla="*/ 49 w 55"/>
                  <a:gd name="T3" fmla="*/ 75 h 75"/>
                  <a:gd name="T4" fmla="*/ 49 w 55"/>
                  <a:gd name="T5" fmla="*/ 26 h 75"/>
                  <a:gd name="T6" fmla="*/ 45 w 55"/>
                  <a:gd name="T7" fmla="*/ 11 h 75"/>
                  <a:gd name="T8" fmla="*/ 29 w 55"/>
                  <a:gd name="T9" fmla="*/ 5 h 75"/>
                  <a:gd name="T10" fmla="*/ 19 w 55"/>
                  <a:gd name="T11" fmla="*/ 7 h 75"/>
                  <a:gd name="T12" fmla="*/ 11 w 55"/>
                  <a:gd name="T13" fmla="*/ 13 h 75"/>
                  <a:gd name="T14" fmla="*/ 7 w 55"/>
                  <a:gd name="T15" fmla="*/ 19 h 75"/>
                  <a:gd name="T16" fmla="*/ 6 w 55"/>
                  <a:gd name="T17" fmla="*/ 25 h 75"/>
                  <a:gd name="T18" fmla="*/ 6 w 55"/>
                  <a:gd name="T19" fmla="*/ 75 h 75"/>
                  <a:gd name="T20" fmla="*/ 0 w 55"/>
                  <a:gd name="T21" fmla="*/ 75 h 75"/>
                  <a:gd name="T22" fmla="*/ 0 w 55"/>
                  <a:gd name="T23" fmla="*/ 1 h 75"/>
                  <a:gd name="T24" fmla="*/ 5 w 55"/>
                  <a:gd name="T25" fmla="*/ 1 h 75"/>
                  <a:gd name="T26" fmla="*/ 5 w 55"/>
                  <a:gd name="T27" fmla="*/ 13 h 75"/>
                  <a:gd name="T28" fmla="*/ 8 w 55"/>
                  <a:gd name="T29" fmla="*/ 9 h 75"/>
                  <a:gd name="T30" fmla="*/ 13 w 55"/>
                  <a:gd name="T31" fmla="*/ 4 h 75"/>
                  <a:gd name="T32" fmla="*/ 20 w 55"/>
                  <a:gd name="T33" fmla="*/ 1 h 75"/>
                  <a:gd name="T34" fmla="*/ 30 w 55"/>
                  <a:gd name="T35" fmla="*/ 0 h 75"/>
                  <a:gd name="T36" fmla="*/ 42 w 55"/>
                  <a:gd name="T37" fmla="*/ 2 h 75"/>
                  <a:gd name="T38" fmla="*/ 50 w 55"/>
                  <a:gd name="T39" fmla="*/ 7 h 75"/>
                  <a:gd name="T40" fmla="*/ 54 w 55"/>
                  <a:gd name="T41" fmla="*/ 15 h 75"/>
                  <a:gd name="T42" fmla="*/ 55 w 55"/>
                  <a:gd name="T43" fmla="*/ 24 h 75"/>
                  <a:gd name="T44" fmla="*/ 55 w 55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75">
                    <a:moveTo>
                      <a:pt x="55" y="75"/>
                    </a:moveTo>
                    <a:lnTo>
                      <a:pt x="49" y="75"/>
                    </a:lnTo>
                    <a:lnTo>
                      <a:pt x="49" y="26"/>
                    </a:lnTo>
                    <a:cubicBezTo>
                      <a:pt x="49" y="20"/>
                      <a:pt x="48" y="15"/>
                      <a:pt x="45" y="11"/>
                    </a:cubicBezTo>
                    <a:cubicBezTo>
                      <a:pt x="42" y="7"/>
                      <a:pt x="36" y="5"/>
                      <a:pt x="29" y="5"/>
                    </a:cubicBezTo>
                    <a:cubicBezTo>
                      <a:pt x="25" y="5"/>
                      <a:pt x="21" y="6"/>
                      <a:pt x="19" y="7"/>
                    </a:cubicBezTo>
                    <a:cubicBezTo>
                      <a:pt x="16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5" y="1"/>
                    </a:lnTo>
                    <a:lnTo>
                      <a:pt x="5" y="13"/>
                    </a:lnTo>
                    <a:cubicBezTo>
                      <a:pt x="6" y="12"/>
                      <a:pt x="7" y="10"/>
                      <a:pt x="8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8" y="2"/>
                      <a:pt x="20" y="1"/>
                    </a:cubicBezTo>
                    <a:cubicBezTo>
                      <a:pt x="23" y="0"/>
                      <a:pt x="26" y="0"/>
                      <a:pt x="30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5" y="21"/>
                      <a:pt x="55" y="24"/>
                    </a:cubicBezTo>
                    <a:lnTo>
                      <a:pt x="55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7" name="Freeform 76"/>
              <p:cNvSpPr>
                <a:spLocks noEditPoints="1"/>
              </p:cNvSpPr>
              <p:nvPr/>
            </p:nvSpPr>
            <p:spPr bwMode="auto">
              <a:xfrm>
                <a:off x="9364663" y="1276350"/>
                <a:ext cx="47625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8" name="Rectangle 77"/>
              <p:cNvSpPr>
                <a:spLocks noChangeArrowheads="1"/>
              </p:cNvSpPr>
              <p:nvPr/>
            </p:nvSpPr>
            <p:spPr bwMode="auto">
              <a:xfrm>
                <a:off x="9428163" y="1252538"/>
                <a:ext cx="4763" cy="8096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39" name="Freeform 78"/>
              <p:cNvSpPr>
                <a:spLocks noEditPoints="1"/>
              </p:cNvSpPr>
              <p:nvPr/>
            </p:nvSpPr>
            <p:spPr bwMode="auto">
              <a:xfrm>
                <a:off x="9448801" y="1276350"/>
                <a:ext cx="46038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0" name="Freeform 79"/>
              <p:cNvSpPr>
                <a:spLocks noEditPoints="1"/>
              </p:cNvSpPr>
              <p:nvPr/>
            </p:nvSpPr>
            <p:spPr bwMode="auto">
              <a:xfrm>
                <a:off x="9507538" y="1276350"/>
                <a:ext cx="46038" cy="82550"/>
              </a:xfrm>
              <a:custGeom>
                <a:avLst/>
                <a:gdLst>
                  <a:gd name="T0" fmla="*/ 53 w 58"/>
                  <a:gd name="T1" fmla="*/ 23 h 106"/>
                  <a:gd name="T2" fmla="*/ 51 w 58"/>
                  <a:gd name="T3" fmla="*/ 16 h 106"/>
                  <a:gd name="T4" fmla="*/ 46 w 58"/>
                  <a:gd name="T5" fmla="*/ 11 h 106"/>
                  <a:gd name="T6" fmla="*/ 39 w 58"/>
                  <a:gd name="T7" fmla="*/ 7 h 106"/>
                  <a:gd name="T8" fmla="*/ 29 w 58"/>
                  <a:gd name="T9" fmla="*/ 5 h 106"/>
                  <a:gd name="T10" fmla="*/ 13 w 58"/>
                  <a:gd name="T11" fmla="*/ 12 h 106"/>
                  <a:gd name="T12" fmla="*/ 6 w 58"/>
                  <a:gd name="T13" fmla="*/ 32 h 106"/>
                  <a:gd name="T14" fmla="*/ 6 w 58"/>
                  <a:gd name="T15" fmla="*/ 43 h 106"/>
                  <a:gd name="T16" fmla="*/ 12 w 58"/>
                  <a:gd name="T17" fmla="*/ 63 h 106"/>
                  <a:gd name="T18" fmla="*/ 29 w 58"/>
                  <a:gd name="T19" fmla="*/ 70 h 106"/>
                  <a:gd name="T20" fmla="*/ 37 w 58"/>
                  <a:gd name="T21" fmla="*/ 68 h 106"/>
                  <a:gd name="T22" fmla="*/ 45 w 58"/>
                  <a:gd name="T23" fmla="*/ 64 h 106"/>
                  <a:gd name="T24" fmla="*/ 51 w 58"/>
                  <a:gd name="T25" fmla="*/ 56 h 106"/>
                  <a:gd name="T26" fmla="*/ 53 w 58"/>
                  <a:gd name="T27" fmla="*/ 47 h 106"/>
                  <a:gd name="T28" fmla="*/ 53 w 58"/>
                  <a:gd name="T29" fmla="*/ 23 h 106"/>
                  <a:gd name="T30" fmla="*/ 53 w 58"/>
                  <a:gd name="T31" fmla="*/ 61 h 106"/>
                  <a:gd name="T32" fmla="*/ 43 w 58"/>
                  <a:gd name="T33" fmla="*/ 71 h 106"/>
                  <a:gd name="T34" fmla="*/ 29 w 58"/>
                  <a:gd name="T35" fmla="*/ 75 h 106"/>
                  <a:gd name="T36" fmla="*/ 8 w 58"/>
                  <a:gd name="T37" fmla="*/ 67 h 106"/>
                  <a:gd name="T38" fmla="*/ 0 w 58"/>
                  <a:gd name="T39" fmla="*/ 44 h 106"/>
                  <a:gd name="T40" fmla="*/ 0 w 58"/>
                  <a:gd name="T41" fmla="*/ 31 h 106"/>
                  <a:gd name="T42" fmla="*/ 2 w 58"/>
                  <a:gd name="T43" fmla="*/ 18 h 106"/>
                  <a:gd name="T44" fmla="*/ 9 w 58"/>
                  <a:gd name="T45" fmla="*/ 8 h 106"/>
                  <a:gd name="T46" fmla="*/ 18 w 58"/>
                  <a:gd name="T47" fmla="*/ 2 h 106"/>
                  <a:gd name="T48" fmla="*/ 30 w 58"/>
                  <a:gd name="T49" fmla="*/ 0 h 106"/>
                  <a:gd name="T50" fmla="*/ 43 w 58"/>
                  <a:gd name="T51" fmla="*/ 3 h 106"/>
                  <a:gd name="T52" fmla="*/ 53 w 58"/>
                  <a:gd name="T53" fmla="*/ 10 h 106"/>
                  <a:gd name="T54" fmla="*/ 53 w 58"/>
                  <a:gd name="T55" fmla="*/ 1 h 106"/>
                  <a:gd name="T56" fmla="*/ 58 w 58"/>
                  <a:gd name="T57" fmla="*/ 1 h 106"/>
                  <a:gd name="T58" fmla="*/ 58 w 58"/>
                  <a:gd name="T59" fmla="*/ 76 h 106"/>
                  <a:gd name="T60" fmla="*/ 56 w 58"/>
                  <a:gd name="T61" fmla="*/ 90 h 106"/>
                  <a:gd name="T62" fmla="*/ 50 w 58"/>
                  <a:gd name="T63" fmla="*/ 99 h 106"/>
                  <a:gd name="T64" fmla="*/ 42 w 58"/>
                  <a:gd name="T65" fmla="*/ 104 h 106"/>
                  <a:gd name="T66" fmla="*/ 31 w 58"/>
                  <a:gd name="T67" fmla="*/ 106 h 106"/>
                  <a:gd name="T68" fmla="*/ 18 w 58"/>
                  <a:gd name="T69" fmla="*/ 104 h 106"/>
                  <a:gd name="T70" fmla="*/ 7 w 58"/>
                  <a:gd name="T71" fmla="*/ 98 h 106"/>
                  <a:gd name="T72" fmla="*/ 10 w 58"/>
                  <a:gd name="T73" fmla="*/ 94 h 106"/>
                  <a:gd name="T74" fmla="*/ 20 w 58"/>
                  <a:gd name="T75" fmla="*/ 99 h 106"/>
                  <a:gd name="T76" fmla="*/ 30 w 58"/>
                  <a:gd name="T77" fmla="*/ 100 h 106"/>
                  <a:gd name="T78" fmla="*/ 39 w 58"/>
                  <a:gd name="T79" fmla="*/ 99 h 106"/>
                  <a:gd name="T80" fmla="*/ 46 w 58"/>
                  <a:gd name="T81" fmla="*/ 95 h 106"/>
                  <a:gd name="T82" fmla="*/ 51 w 58"/>
                  <a:gd name="T83" fmla="*/ 87 h 106"/>
                  <a:gd name="T84" fmla="*/ 53 w 58"/>
                  <a:gd name="T85" fmla="*/ 76 h 106"/>
                  <a:gd name="T86" fmla="*/ 53 w 58"/>
                  <a:gd name="T87" fmla="*/ 6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8" h="106">
                    <a:moveTo>
                      <a:pt x="53" y="23"/>
                    </a:moveTo>
                    <a:cubicBezTo>
                      <a:pt x="53" y="21"/>
                      <a:pt x="52" y="18"/>
                      <a:pt x="51" y="16"/>
                    </a:cubicBezTo>
                    <a:cubicBezTo>
                      <a:pt x="50" y="14"/>
                      <a:pt x="48" y="12"/>
                      <a:pt x="46" y="11"/>
                    </a:cubicBezTo>
                    <a:cubicBezTo>
                      <a:pt x="44" y="9"/>
                      <a:pt x="42" y="8"/>
                      <a:pt x="39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2" y="5"/>
                      <a:pt x="17" y="8"/>
                      <a:pt x="13" y="12"/>
                    </a:cubicBezTo>
                    <a:cubicBezTo>
                      <a:pt x="8" y="17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51"/>
                      <a:pt x="8" y="58"/>
                      <a:pt x="12" y="63"/>
                    </a:cubicBezTo>
                    <a:cubicBezTo>
                      <a:pt x="16" y="67"/>
                      <a:pt x="22" y="70"/>
                      <a:pt x="29" y="70"/>
                    </a:cubicBezTo>
                    <a:cubicBezTo>
                      <a:pt x="32" y="70"/>
                      <a:pt x="35" y="69"/>
                      <a:pt x="37" y="68"/>
                    </a:cubicBezTo>
                    <a:cubicBezTo>
                      <a:pt x="40" y="67"/>
                      <a:pt x="43" y="66"/>
                      <a:pt x="45" y="64"/>
                    </a:cubicBezTo>
                    <a:cubicBezTo>
                      <a:pt x="47" y="62"/>
                      <a:pt x="49" y="59"/>
                      <a:pt x="51" y="56"/>
                    </a:cubicBezTo>
                    <a:cubicBezTo>
                      <a:pt x="52" y="54"/>
                      <a:pt x="53" y="50"/>
                      <a:pt x="53" y="47"/>
                    </a:cubicBezTo>
                    <a:lnTo>
                      <a:pt x="53" y="23"/>
                    </a:lnTo>
                    <a:close/>
                    <a:moveTo>
                      <a:pt x="53" y="61"/>
                    </a:moveTo>
                    <a:cubicBezTo>
                      <a:pt x="51" y="65"/>
                      <a:pt x="48" y="68"/>
                      <a:pt x="43" y="71"/>
                    </a:cubicBezTo>
                    <a:cubicBezTo>
                      <a:pt x="39" y="74"/>
                      <a:pt x="34" y="75"/>
                      <a:pt x="29" y="75"/>
                    </a:cubicBezTo>
                    <a:cubicBezTo>
                      <a:pt x="20" y="75"/>
                      <a:pt x="13" y="72"/>
                      <a:pt x="8" y="67"/>
                    </a:cubicBezTo>
                    <a:cubicBezTo>
                      <a:pt x="3" y="62"/>
                      <a:pt x="0" y="54"/>
                      <a:pt x="0" y="44"/>
                    </a:cubicBezTo>
                    <a:lnTo>
                      <a:pt x="0" y="31"/>
                    </a:lnTo>
                    <a:cubicBezTo>
                      <a:pt x="0" y="26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8"/>
                    </a:cubicBezTo>
                    <a:cubicBezTo>
                      <a:pt x="11" y="5"/>
                      <a:pt x="14" y="3"/>
                      <a:pt x="18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4" y="0"/>
                      <a:pt x="38" y="1"/>
                      <a:pt x="43" y="3"/>
                    </a:cubicBezTo>
                    <a:cubicBezTo>
                      <a:pt x="47" y="4"/>
                      <a:pt x="50" y="7"/>
                      <a:pt x="53" y="10"/>
                    </a:cubicBezTo>
                    <a:lnTo>
                      <a:pt x="53" y="1"/>
                    </a:lnTo>
                    <a:lnTo>
                      <a:pt x="58" y="1"/>
                    </a:lnTo>
                    <a:lnTo>
                      <a:pt x="58" y="76"/>
                    </a:lnTo>
                    <a:cubicBezTo>
                      <a:pt x="58" y="81"/>
                      <a:pt x="58" y="86"/>
                      <a:pt x="56" y="90"/>
                    </a:cubicBezTo>
                    <a:cubicBezTo>
                      <a:pt x="55" y="94"/>
                      <a:pt x="53" y="97"/>
                      <a:pt x="50" y="99"/>
                    </a:cubicBezTo>
                    <a:cubicBezTo>
                      <a:pt x="48" y="101"/>
                      <a:pt x="45" y="103"/>
                      <a:pt x="42" y="104"/>
                    </a:cubicBezTo>
                    <a:cubicBezTo>
                      <a:pt x="38" y="105"/>
                      <a:pt x="35" y="106"/>
                      <a:pt x="31" y="106"/>
                    </a:cubicBezTo>
                    <a:cubicBezTo>
                      <a:pt x="26" y="106"/>
                      <a:pt x="21" y="105"/>
                      <a:pt x="18" y="104"/>
                    </a:cubicBezTo>
                    <a:cubicBezTo>
                      <a:pt x="14" y="103"/>
                      <a:pt x="10" y="101"/>
                      <a:pt x="7" y="98"/>
                    </a:cubicBezTo>
                    <a:lnTo>
                      <a:pt x="10" y="94"/>
                    </a:lnTo>
                    <a:cubicBezTo>
                      <a:pt x="13" y="96"/>
                      <a:pt x="17" y="98"/>
                      <a:pt x="20" y="99"/>
                    </a:cubicBezTo>
                    <a:cubicBezTo>
                      <a:pt x="23" y="100"/>
                      <a:pt x="27" y="100"/>
                      <a:pt x="30" y="100"/>
                    </a:cubicBezTo>
                    <a:cubicBezTo>
                      <a:pt x="33" y="100"/>
                      <a:pt x="36" y="100"/>
                      <a:pt x="39" y="99"/>
                    </a:cubicBezTo>
                    <a:cubicBezTo>
                      <a:pt x="41" y="98"/>
                      <a:pt x="44" y="97"/>
                      <a:pt x="46" y="95"/>
                    </a:cubicBezTo>
                    <a:cubicBezTo>
                      <a:pt x="48" y="93"/>
                      <a:pt x="50" y="91"/>
                      <a:pt x="51" y="87"/>
                    </a:cubicBezTo>
                    <a:cubicBezTo>
                      <a:pt x="52" y="84"/>
                      <a:pt x="53" y="80"/>
                      <a:pt x="53" y="76"/>
                    </a:cubicBezTo>
                    <a:lnTo>
                      <a:pt x="53" y="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1" name="Freeform 80"/>
              <p:cNvSpPr>
                <a:spLocks/>
              </p:cNvSpPr>
              <p:nvPr/>
            </p:nvSpPr>
            <p:spPr bwMode="auto">
              <a:xfrm>
                <a:off x="9564688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9 w 30"/>
                  <a:gd name="T7" fmla="*/ 51 h 52"/>
                  <a:gd name="T8" fmla="*/ 14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9" y="51"/>
                    </a:lnTo>
                    <a:lnTo>
                      <a:pt x="14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2" name="Rectangle 81"/>
              <p:cNvSpPr>
                <a:spLocks noChangeArrowheads="1"/>
              </p:cNvSpPr>
              <p:nvPr/>
            </p:nvSpPr>
            <p:spPr bwMode="auto">
              <a:xfrm>
                <a:off x="9653588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3" name="Freeform 82"/>
              <p:cNvSpPr>
                <a:spLocks/>
              </p:cNvSpPr>
              <p:nvPr/>
            </p:nvSpPr>
            <p:spPr bwMode="auto">
              <a:xfrm>
                <a:off x="9705976" y="1255713"/>
                <a:ext cx="55563" cy="79375"/>
              </a:xfrm>
              <a:custGeom>
                <a:avLst/>
                <a:gdLst>
                  <a:gd name="T0" fmla="*/ 35 w 70"/>
                  <a:gd name="T1" fmla="*/ 90 h 103"/>
                  <a:gd name="T2" fmla="*/ 51 w 70"/>
                  <a:gd name="T3" fmla="*/ 86 h 103"/>
                  <a:gd name="T4" fmla="*/ 57 w 70"/>
                  <a:gd name="T5" fmla="*/ 76 h 103"/>
                  <a:gd name="T6" fmla="*/ 57 w 70"/>
                  <a:gd name="T7" fmla="*/ 74 h 103"/>
                  <a:gd name="T8" fmla="*/ 55 w 70"/>
                  <a:gd name="T9" fmla="*/ 68 h 103"/>
                  <a:gd name="T10" fmla="*/ 52 w 70"/>
                  <a:gd name="T11" fmla="*/ 63 h 103"/>
                  <a:gd name="T12" fmla="*/ 45 w 70"/>
                  <a:gd name="T13" fmla="*/ 60 h 103"/>
                  <a:gd name="T14" fmla="*/ 35 w 70"/>
                  <a:gd name="T15" fmla="*/ 57 h 103"/>
                  <a:gd name="T16" fmla="*/ 22 w 70"/>
                  <a:gd name="T17" fmla="*/ 53 h 103"/>
                  <a:gd name="T18" fmla="*/ 11 w 70"/>
                  <a:gd name="T19" fmla="*/ 48 h 103"/>
                  <a:gd name="T20" fmla="*/ 4 w 70"/>
                  <a:gd name="T21" fmla="*/ 41 h 103"/>
                  <a:gd name="T22" fmla="*/ 1 w 70"/>
                  <a:gd name="T23" fmla="*/ 29 h 103"/>
                  <a:gd name="T24" fmla="*/ 1 w 70"/>
                  <a:gd name="T25" fmla="*/ 27 h 103"/>
                  <a:gd name="T26" fmla="*/ 4 w 70"/>
                  <a:gd name="T27" fmla="*/ 17 h 103"/>
                  <a:gd name="T28" fmla="*/ 10 w 70"/>
                  <a:gd name="T29" fmla="*/ 8 h 103"/>
                  <a:gd name="T30" fmla="*/ 21 w 70"/>
                  <a:gd name="T31" fmla="*/ 2 h 103"/>
                  <a:gd name="T32" fmla="*/ 36 w 70"/>
                  <a:gd name="T33" fmla="*/ 0 h 103"/>
                  <a:gd name="T34" fmla="*/ 52 w 70"/>
                  <a:gd name="T35" fmla="*/ 2 h 103"/>
                  <a:gd name="T36" fmla="*/ 66 w 70"/>
                  <a:gd name="T37" fmla="*/ 9 h 103"/>
                  <a:gd name="T38" fmla="*/ 60 w 70"/>
                  <a:gd name="T39" fmla="*/ 19 h 103"/>
                  <a:gd name="T40" fmla="*/ 48 w 70"/>
                  <a:gd name="T41" fmla="*/ 14 h 103"/>
                  <a:gd name="T42" fmla="*/ 36 w 70"/>
                  <a:gd name="T43" fmla="*/ 12 h 103"/>
                  <a:gd name="T44" fmla="*/ 21 w 70"/>
                  <a:gd name="T45" fmla="*/ 16 h 103"/>
                  <a:gd name="T46" fmla="*/ 15 w 70"/>
                  <a:gd name="T47" fmla="*/ 26 h 103"/>
                  <a:gd name="T48" fmla="*/ 15 w 70"/>
                  <a:gd name="T49" fmla="*/ 29 h 103"/>
                  <a:gd name="T50" fmla="*/ 17 w 70"/>
                  <a:gd name="T51" fmla="*/ 35 h 103"/>
                  <a:gd name="T52" fmla="*/ 21 w 70"/>
                  <a:gd name="T53" fmla="*/ 39 h 103"/>
                  <a:gd name="T54" fmla="*/ 28 w 70"/>
                  <a:gd name="T55" fmla="*/ 42 h 103"/>
                  <a:gd name="T56" fmla="*/ 38 w 70"/>
                  <a:gd name="T57" fmla="*/ 44 h 103"/>
                  <a:gd name="T58" fmla="*/ 54 w 70"/>
                  <a:gd name="T59" fmla="*/ 49 h 103"/>
                  <a:gd name="T60" fmla="*/ 63 w 70"/>
                  <a:gd name="T61" fmla="*/ 55 h 103"/>
                  <a:gd name="T62" fmla="*/ 69 w 70"/>
                  <a:gd name="T63" fmla="*/ 63 h 103"/>
                  <a:gd name="T64" fmla="*/ 70 w 70"/>
                  <a:gd name="T65" fmla="*/ 73 h 103"/>
                  <a:gd name="T66" fmla="*/ 70 w 70"/>
                  <a:gd name="T67" fmla="*/ 75 h 103"/>
                  <a:gd name="T68" fmla="*/ 68 w 70"/>
                  <a:gd name="T69" fmla="*/ 87 h 103"/>
                  <a:gd name="T70" fmla="*/ 60 w 70"/>
                  <a:gd name="T71" fmla="*/ 96 h 103"/>
                  <a:gd name="T72" fmla="*/ 49 w 70"/>
                  <a:gd name="T73" fmla="*/ 101 h 103"/>
                  <a:gd name="T74" fmla="*/ 35 w 70"/>
                  <a:gd name="T75" fmla="*/ 103 h 103"/>
                  <a:gd name="T76" fmla="*/ 15 w 70"/>
                  <a:gd name="T77" fmla="*/ 99 h 103"/>
                  <a:gd name="T78" fmla="*/ 0 w 70"/>
                  <a:gd name="T79" fmla="*/ 91 h 103"/>
                  <a:gd name="T80" fmla="*/ 7 w 70"/>
                  <a:gd name="T81" fmla="*/ 80 h 103"/>
                  <a:gd name="T82" fmla="*/ 13 w 70"/>
                  <a:gd name="T83" fmla="*/ 84 h 103"/>
                  <a:gd name="T84" fmla="*/ 21 w 70"/>
                  <a:gd name="T85" fmla="*/ 87 h 103"/>
                  <a:gd name="T86" fmla="*/ 28 w 70"/>
                  <a:gd name="T87" fmla="*/ 89 h 103"/>
                  <a:gd name="T88" fmla="*/ 35 w 70"/>
                  <a:gd name="T89" fmla="*/ 9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" h="103">
                    <a:moveTo>
                      <a:pt x="35" y="90"/>
                    </a:moveTo>
                    <a:cubicBezTo>
                      <a:pt x="42" y="90"/>
                      <a:pt x="48" y="89"/>
                      <a:pt x="51" y="86"/>
                    </a:cubicBezTo>
                    <a:cubicBezTo>
                      <a:pt x="55" y="83"/>
                      <a:pt x="57" y="80"/>
                      <a:pt x="57" y="76"/>
                    </a:cubicBezTo>
                    <a:lnTo>
                      <a:pt x="57" y="74"/>
                    </a:lnTo>
                    <a:cubicBezTo>
                      <a:pt x="57" y="71"/>
                      <a:pt x="56" y="69"/>
                      <a:pt x="55" y="68"/>
                    </a:cubicBezTo>
                    <a:cubicBezTo>
                      <a:pt x="55" y="66"/>
                      <a:pt x="53" y="65"/>
                      <a:pt x="52" y="63"/>
                    </a:cubicBezTo>
                    <a:cubicBezTo>
                      <a:pt x="50" y="62"/>
                      <a:pt x="48" y="61"/>
                      <a:pt x="45" y="60"/>
                    </a:cubicBezTo>
                    <a:cubicBezTo>
                      <a:pt x="42" y="59"/>
                      <a:pt x="39" y="58"/>
                      <a:pt x="35" y="57"/>
                    </a:cubicBezTo>
                    <a:cubicBezTo>
                      <a:pt x="30" y="56"/>
                      <a:pt x="26" y="55"/>
                      <a:pt x="22" y="53"/>
                    </a:cubicBezTo>
                    <a:cubicBezTo>
                      <a:pt x="17" y="52"/>
                      <a:pt x="14" y="50"/>
                      <a:pt x="11" y="48"/>
                    </a:cubicBezTo>
                    <a:cubicBezTo>
                      <a:pt x="8" y="46"/>
                      <a:pt x="6" y="44"/>
                      <a:pt x="4" y="41"/>
                    </a:cubicBezTo>
                    <a:cubicBezTo>
                      <a:pt x="2" y="37"/>
                      <a:pt x="1" y="34"/>
                      <a:pt x="1" y="29"/>
                    </a:cubicBezTo>
                    <a:lnTo>
                      <a:pt x="1" y="27"/>
                    </a:lnTo>
                    <a:cubicBezTo>
                      <a:pt x="1" y="23"/>
                      <a:pt x="2" y="20"/>
                      <a:pt x="4" y="17"/>
                    </a:cubicBezTo>
                    <a:cubicBezTo>
                      <a:pt x="5" y="14"/>
                      <a:pt x="7" y="11"/>
                      <a:pt x="10" y="8"/>
                    </a:cubicBezTo>
                    <a:cubicBezTo>
                      <a:pt x="13" y="6"/>
                      <a:pt x="16" y="4"/>
                      <a:pt x="21" y="2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2" y="0"/>
                      <a:pt x="47" y="1"/>
                      <a:pt x="52" y="2"/>
                    </a:cubicBezTo>
                    <a:cubicBezTo>
                      <a:pt x="57" y="4"/>
                      <a:pt x="62" y="6"/>
                      <a:pt x="66" y="9"/>
                    </a:cubicBezTo>
                    <a:lnTo>
                      <a:pt x="60" y="19"/>
                    </a:lnTo>
                    <a:cubicBezTo>
                      <a:pt x="56" y="17"/>
                      <a:pt x="52" y="15"/>
                      <a:pt x="48" y="14"/>
                    </a:cubicBezTo>
                    <a:cubicBezTo>
                      <a:pt x="45" y="13"/>
                      <a:pt x="40" y="12"/>
                      <a:pt x="36" y="12"/>
                    </a:cubicBezTo>
                    <a:cubicBezTo>
                      <a:pt x="29" y="12"/>
                      <a:pt x="24" y="14"/>
                      <a:pt x="21" y="16"/>
                    </a:cubicBezTo>
                    <a:cubicBezTo>
                      <a:pt x="17" y="19"/>
                      <a:pt x="15" y="23"/>
                      <a:pt x="15" y="26"/>
                    </a:cubicBezTo>
                    <a:lnTo>
                      <a:pt x="15" y="29"/>
                    </a:lnTo>
                    <a:cubicBezTo>
                      <a:pt x="15" y="31"/>
                      <a:pt x="16" y="33"/>
                      <a:pt x="17" y="35"/>
                    </a:cubicBezTo>
                    <a:cubicBezTo>
                      <a:pt x="18" y="36"/>
                      <a:pt x="19" y="38"/>
                      <a:pt x="21" y="39"/>
                    </a:cubicBezTo>
                    <a:cubicBezTo>
                      <a:pt x="23" y="40"/>
                      <a:pt x="25" y="41"/>
                      <a:pt x="28" y="42"/>
                    </a:cubicBezTo>
                    <a:cubicBezTo>
                      <a:pt x="31" y="43"/>
                      <a:pt x="34" y="44"/>
                      <a:pt x="38" y="44"/>
                    </a:cubicBezTo>
                    <a:cubicBezTo>
                      <a:pt x="44" y="46"/>
                      <a:pt x="49" y="47"/>
                      <a:pt x="54" y="49"/>
                    </a:cubicBezTo>
                    <a:cubicBezTo>
                      <a:pt x="58" y="51"/>
                      <a:pt x="61" y="53"/>
                      <a:pt x="63" y="55"/>
                    </a:cubicBezTo>
                    <a:cubicBezTo>
                      <a:pt x="66" y="58"/>
                      <a:pt x="68" y="60"/>
                      <a:pt x="69" y="63"/>
                    </a:cubicBezTo>
                    <a:cubicBezTo>
                      <a:pt x="70" y="66"/>
                      <a:pt x="70" y="69"/>
                      <a:pt x="70" y="73"/>
                    </a:cubicBezTo>
                    <a:lnTo>
                      <a:pt x="70" y="75"/>
                    </a:lnTo>
                    <a:cubicBezTo>
                      <a:pt x="70" y="80"/>
                      <a:pt x="69" y="84"/>
                      <a:pt x="68" y="87"/>
                    </a:cubicBezTo>
                    <a:cubicBezTo>
                      <a:pt x="66" y="91"/>
                      <a:pt x="63" y="93"/>
                      <a:pt x="60" y="96"/>
                    </a:cubicBezTo>
                    <a:cubicBezTo>
                      <a:pt x="57" y="98"/>
                      <a:pt x="53" y="100"/>
                      <a:pt x="49" y="101"/>
                    </a:cubicBezTo>
                    <a:cubicBezTo>
                      <a:pt x="45" y="102"/>
                      <a:pt x="40" y="103"/>
                      <a:pt x="35" y="103"/>
                    </a:cubicBezTo>
                    <a:cubicBezTo>
                      <a:pt x="28" y="103"/>
                      <a:pt x="21" y="102"/>
                      <a:pt x="15" y="99"/>
                    </a:cubicBezTo>
                    <a:cubicBezTo>
                      <a:pt x="9" y="97"/>
                      <a:pt x="4" y="94"/>
                      <a:pt x="0" y="91"/>
                    </a:cubicBezTo>
                    <a:lnTo>
                      <a:pt x="7" y="80"/>
                    </a:lnTo>
                    <a:cubicBezTo>
                      <a:pt x="9" y="81"/>
                      <a:pt x="11" y="82"/>
                      <a:pt x="13" y="84"/>
                    </a:cubicBezTo>
                    <a:cubicBezTo>
                      <a:pt x="16" y="85"/>
                      <a:pt x="18" y="86"/>
                      <a:pt x="21" y="87"/>
                    </a:cubicBezTo>
                    <a:cubicBezTo>
                      <a:pt x="23" y="88"/>
                      <a:pt x="26" y="89"/>
                      <a:pt x="28" y="89"/>
                    </a:cubicBezTo>
                    <a:cubicBezTo>
                      <a:pt x="31" y="90"/>
                      <a:pt x="33" y="90"/>
                      <a:pt x="35" y="9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4" name="Freeform 83"/>
              <p:cNvSpPr>
                <a:spLocks noEditPoints="1"/>
              </p:cNvSpPr>
              <p:nvPr/>
            </p:nvSpPr>
            <p:spPr bwMode="auto">
              <a:xfrm>
                <a:off x="9774238" y="1276350"/>
                <a:ext cx="44450" cy="58738"/>
              </a:xfrm>
              <a:custGeom>
                <a:avLst/>
                <a:gdLst>
                  <a:gd name="T0" fmla="*/ 29 w 59"/>
                  <a:gd name="T1" fmla="*/ 5 h 76"/>
                  <a:gd name="T2" fmla="*/ 12 w 59"/>
                  <a:gd name="T3" fmla="*/ 13 h 76"/>
                  <a:gd name="T4" fmla="*/ 5 w 59"/>
                  <a:gd name="T5" fmla="*/ 33 h 76"/>
                  <a:gd name="T6" fmla="*/ 5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29 w 59"/>
                  <a:gd name="T13" fmla="*/ 5 h 76"/>
                  <a:gd name="T14" fmla="*/ 30 w 59"/>
                  <a:gd name="T15" fmla="*/ 71 h 76"/>
                  <a:gd name="T16" fmla="*/ 44 w 59"/>
                  <a:gd name="T17" fmla="*/ 69 h 76"/>
                  <a:gd name="T18" fmla="*/ 54 w 59"/>
                  <a:gd name="T19" fmla="*/ 64 h 76"/>
                  <a:gd name="T20" fmla="*/ 57 w 59"/>
                  <a:gd name="T21" fmla="*/ 68 h 76"/>
                  <a:gd name="T22" fmla="*/ 46 w 59"/>
                  <a:gd name="T23" fmla="*/ 74 h 76"/>
                  <a:gd name="T24" fmla="*/ 30 w 59"/>
                  <a:gd name="T25" fmla="*/ 76 h 76"/>
                  <a:gd name="T26" fmla="*/ 17 w 59"/>
                  <a:gd name="T27" fmla="*/ 74 h 76"/>
                  <a:gd name="T28" fmla="*/ 7 w 59"/>
                  <a:gd name="T29" fmla="*/ 67 h 76"/>
                  <a:gd name="T30" fmla="*/ 1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29 w 59"/>
                  <a:gd name="T43" fmla="*/ 0 h 76"/>
                  <a:gd name="T44" fmla="*/ 42 w 59"/>
                  <a:gd name="T45" fmla="*/ 2 h 76"/>
                  <a:gd name="T46" fmla="*/ 51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5 w 59"/>
                  <a:gd name="T55" fmla="*/ 40 h 76"/>
                  <a:gd name="T56" fmla="*/ 5 w 59"/>
                  <a:gd name="T57" fmla="*/ 42 h 76"/>
                  <a:gd name="T58" fmla="*/ 12 w 59"/>
                  <a:gd name="T59" fmla="*/ 64 h 76"/>
                  <a:gd name="T60" fmla="*/ 30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29" y="5"/>
                    </a:move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5" y="25"/>
                      <a:pt x="5" y="33"/>
                    </a:cubicBezTo>
                    <a:lnTo>
                      <a:pt x="5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7" y="5"/>
                      <a:pt x="29" y="5"/>
                    </a:cubicBezTo>
                    <a:close/>
                    <a:moveTo>
                      <a:pt x="30" y="71"/>
                    </a:moveTo>
                    <a:cubicBezTo>
                      <a:pt x="35" y="71"/>
                      <a:pt x="40" y="70"/>
                      <a:pt x="44" y="69"/>
                    </a:cubicBezTo>
                    <a:cubicBezTo>
                      <a:pt x="48" y="68"/>
                      <a:pt x="52" y="66"/>
                      <a:pt x="54" y="64"/>
                    </a:cubicBezTo>
                    <a:lnTo>
                      <a:pt x="57" y="68"/>
                    </a:lnTo>
                    <a:cubicBezTo>
                      <a:pt x="54" y="70"/>
                      <a:pt x="51" y="72"/>
                      <a:pt x="46" y="74"/>
                    </a:cubicBezTo>
                    <a:cubicBezTo>
                      <a:pt x="42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7" y="67"/>
                    </a:cubicBezTo>
                    <a:cubicBezTo>
                      <a:pt x="5" y="64"/>
                      <a:pt x="3" y="60"/>
                      <a:pt x="1" y="56"/>
                    </a:cubicBezTo>
                    <a:cubicBezTo>
                      <a:pt x="0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29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6" y="4"/>
                      <a:pt x="49" y="6"/>
                      <a:pt x="51" y="9"/>
                    </a:cubicBezTo>
                    <a:cubicBezTo>
                      <a:pt x="54" y="12"/>
                      <a:pt x="55" y="16"/>
                      <a:pt x="57" y="20"/>
                    </a:cubicBezTo>
                    <a:cubicBezTo>
                      <a:pt x="58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5" y="40"/>
                    </a:lnTo>
                    <a:lnTo>
                      <a:pt x="5" y="42"/>
                    </a:lnTo>
                    <a:cubicBezTo>
                      <a:pt x="5" y="52"/>
                      <a:pt x="8" y="59"/>
                      <a:pt x="12" y="64"/>
                    </a:cubicBezTo>
                    <a:cubicBezTo>
                      <a:pt x="16" y="69"/>
                      <a:pt x="22" y="71"/>
                      <a:pt x="30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5" name="Freeform 84"/>
              <p:cNvSpPr>
                <a:spLocks/>
              </p:cNvSpPr>
              <p:nvPr/>
            </p:nvSpPr>
            <p:spPr bwMode="auto">
              <a:xfrm>
                <a:off x="9831388" y="1276350"/>
                <a:ext cx="44450" cy="58738"/>
              </a:xfrm>
              <a:custGeom>
                <a:avLst/>
                <a:gdLst>
                  <a:gd name="T0" fmla="*/ 30 w 56"/>
                  <a:gd name="T1" fmla="*/ 0 h 76"/>
                  <a:gd name="T2" fmla="*/ 42 w 56"/>
                  <a:gd name="T3" fmla="*/ 2 h 76"/>
                  <a:gd name="T4" fmla="*/ 53 w 56"/>
                  <a:gd name="T5" fmla="*/ 7 h 76"/>
                  <a:gd name="T6" fmla="*/ 50 w 56"/>
                  <a:gd name="T7" fmla="*/ 11 h 76"/>
                  <a:gd name="T8" fmla="*/ 40 w 56"/>
                  <a:gd name="T9" fmla="*/ 7 h 76"/>
                  <a:gd name="T10" fmla="*/ 30 w 56"/>
                  <a:gd name="T11" fmla="*/ 5 h 76"/>
                  <a:gd name="T12" fmla="*/ 12 w 56"/>
                  <a:gd name="T13" fmla="*/ 13 h 76"/>
                  <a:gd name="T14" fmla="*/ 6 w 56"/>
                  <a:gd name="T15" fmla="*/ 32 h 76"/>
                  <a:gd name="T16" fmla="*/ 6 w 56"/>
                  <a:gd name="T17" fmla="*/ 43 h 76"/>
                  <a:gd name="T18" fmla="*/ 7 w 56"/>
                  <a:gd name="T19" fmla="*/ 54 h 76"/>
                  <a:gd name="T20" fmla="*/ 12 w 56"/>
                  <a:gd name="T21" fmla="*/ 63 h 76"/>
                  <a:gd name="T22" fmla="*/ 19 w 56"/>
                  <a:gd name="T23" fmla="*/ 69 h 76"/>
                  <a:gd name="T24" fmla="*/ 30 w 56"/>
                  <a:gd name="T25" fmla="*/ 71 h 76"/>
                  <a:gd name="T26" fmla="*/ 44 w 56"/>
                  <a:gd name="T27" fmla="*/ 69 h 76"/>
                  <a:gd name="T28" fmla="*/ 53 w 56"/>
                  <a:gd name="T29" fmla="*/ 64 h 76"/>
                  <a:gd name="T30" fmla="*/ 56 w 56"/>
                  <a:gd name="T31" fmla="*/ 68 h 76"/>
                  <a:gd name="T32" fmla="*/ 45 w 56"/>
                  <a:gd name="T33" fmla="*/ 74 h 76"/>
                  <a:gd name="T34" fmla="*/ 30 w 56"/>
                  <a:gd name="T35" fmla="*/ 76 h 76"/>
                  <a:gd name="T36" fmla="*/ 18 w 56"/>
                  <a:gd name="T37" fmla="*/ 74 h 76"/>
                  <a:gd name="T38" fmla="*/ 8 w 56"/>
                  <a:gd name="T39" fmla="*/ 68 h 76"/>
                  <a:gd name="T40" fmla="*/ 2 w 56"/>
                  <a:gd name="T41" fmla="*/ 58 h 76"/>
                  <a:gd name="T42" fmla="*/ 0 w 56"/>
                  <a:gd name="T43" fmla="*/ 43 h 76"/>
                  <a:gd name="T44" fmla="*/ 0 w 56"/>
                  <a:gd name="T45" fmla="*/ 33 h 76"/>
                  <a:gd name="T46" fmla="*/ 2 w 56"/>
                  <a:gd name="T47" fmla="*/ 19 h 76"/>
                  <a:gd name="T48" fmla="*/ 8 w 56"/>
                  <a:gd name="T49" fmla="*/ 9 h 76"/>
                  <a:gd name="T50" fmla="*/ 17 w 56"/>
                  <a:gd name="T51" fmla="*/ 2 h 76"/>
                  <a:gd name="T52" fmla="*/ 30 w 56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76">
                    <a:moveTo>
                      <a:pt x="30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4" y="8"/>
                      <a:pt x="40" y="7"/>
                    </a:cubicBezTo>
                    <a:cubicBezTo>
                      <a:pt x="37" y="6"/>
                      <a:pt x="33" y="5"/>
                      <a:pt x="30" y="5"/>
                    </a:cubicBez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7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40" y="70"/>
                      <a:pt x="44" y="69"/>
                    </a:cubicBezTo>
                    <a:cubicBezTo>
                      <a:pt x="47" y="67"/>
                      <a:pt x="50" y="66"/>
                      <a:pt x="53" y="64"/>
                    </a:cubicBezTo>
                    <a:lnTo>
                      <a:pt x="56" y="68"/>
                    </a:lnTo>
                    <a:cubicBezTo>
                      <a:pt x="53" y="70"/>
                      <a:pt x="50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8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6" y="65"/>
                      <a:pt x="4" y="62"/>
                      <a:pt x="2" y="58"/>
                    </a:cubicBezTo>
                    <a:cubicBezTo>
                      <a:pt x="1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6" name="Freeform 85"/>
              <p:cNvSpPr>
                <a:spLocks/>
              </p:cNvSpPr>
              <p:nvPr/>
            </p:nvSpPr>
            <p:spPr bwMode="auto">
              <a:xfrm>
                <a:off x="9886951" y="1276350"/>
                <a:ext cx="42863" cy="58738"/>
              </a:xfrm>
              <a:custGeom>
                <a:avLst/>
                <a:gdLst>
                  <a:gd name="T0" fmla="*/ 0 w 55"/>
                  <a:gd name="T1" fmla="*/ 0 h 75"/>
                  <a:gd name="T2" fmla="*/ 6 w 55"/>
                  <a:gd name="T3" fmla="*/ 0 h 75"/>
                  <a:gd name="T4" fmla="*/ 6 w 55"/>
                  <a:gd name="T5" fmla="*/ 49 h 75"/>
                  <a:gd name="T6" fmla="*/ 7 w 55"/>
                  <a:gd name="T7" fmla="*/ 56 h 75"/>
                  <a:gd name="T8" fmla="*/ 10 w 55"/>
                  <a:gd name="T9" fmla="*/ 63 h 75"/>
                  <a:gd name="T10" fmla="*/ 15 w 55"/>
                  <a:gd name="T11" fmla="*/ 68 h 75"/>
                  <a:gd name="T12" fmla="*/ 26 w 55"/>
                  <a:gd name="T13" fmla="*/ 70 h 75"/>
                  <a:gd name="T14" fmla="*/ 36 w 55"/>
                  <a:gd name="T15" fmla="*/ 68 h 75"/>
                  <a:gd name="T16" fmla="*/ 44 w 55"/>
                  <a:gd name="T17" fmla="*/ 63 h 75"/>
                  <a:gd name="T18" fmla="*/ 48 w 55"/>
                  <a:gd name="T19" fmla="*/ 57 h 75"/>
                  <a:gd name="T20" fmla="*/ 50 w 55"/>
                  <a:gd name="T21" fmla="*/ 51 h 75"/>
                  <a:gd name="T22" fmla="*/ 50 w 55"/>
                  <a:gd name="T23" fmla="*/ 0 h 75"/>
                  <a:gd name="T24" fmla="*/ 55 w 55"/>
                  <a:gd name="T25" fmla="*/ 0 h 75"/>
                  <a:gd name="T26" fmla="*/ 55 w 55"/>
                  <a:gd name="T27" fmla="*/ 74 h 75"/>
                  <a:gd name="T28" fmla="*/ 50 w 55"/>
                  <a:gd name="T29" fmla="*/ 74 h 75"/>
                  <a:gd name="T30" fmla="*/ 50 w 55"/>
                  <a:gd name="T31" fmla="*/ 63 h 75"/>
                  <a:gd name="T32" fmla="*/ 47 w 55"/>
                  <a:gd name="T33" fmla="*/ 66 h 75"/>
                  <a:gd name="T34" fmla="*/ 42 w 55"/>
                  <a:gd name="T35" fmla="*/ 70 h 75"/>
                  <a:gd name="T36" fmla="*/ 35 w 55"/>
                  <a:gd name="T37" fmla="*/ 74 h 75"/>
                  <a:gd name="T38" fmla="*/ 26 w 55"/>
                  <a:gd name="T39" fmla="*/ 75 h 75"/>
                  <a:gd name="T40" fmla="*/ 14 w 55"/>
                  <a:gd name="T41" fmla="*/ 73 h 75"/>
                  <a:gd name="T42" fmla="*/ 6 w 55"/>
                  <a:gd name="T43" fmla="*/ 68 h 75"/>
                  <a:gd name="T44" fmla="*/ 2 w 55"/>
                  <a:gd name="T45" fmla="*/ 60 h 75"/>
                  <a:gd name="T46" fmla="*/ 0 w 55"/>
                  <a:gd name="T47" fmla="*/ 51 h 75"/>
                  <a:gd name="T48" fmla="*/ 0 w 55"/>
                  <a:gd name="T4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75">
                    <a:moveTo>
                      <a:pt x="0" y="0"/>
                    </a:moveTo>
                    <a:lnTo>
                      <a:pt x="6" y="0"/>
                    </a:lnTo>
                    <a:lnTo>
                      <a:pt x="6" y="49"/>
                    </a:lnTo>
                    <a:cubicBezTo>
                      <a:pt x="6" y="51"/>
                      <a:pt x="7" y="54"/>
                      <a:pt x="7" y="56"/>
                    </a:cubicBezTo>
                    <a:cubicBezTo>
                      <a:pt x="7" y="58"/>
                      <a:pt x="8" y="61"/>
                      <a:pt x="10" y="63"/>
                    </a:cubicBezTo>
                    <a:cubicBezTo>
                      <a:pt x="11" y="65"/>
                      <a:pt x="13" y="67"/>
                      <a:pt x="15" y="68"/>
                    </a:cubicBezTo>
                    <a:cubicBezTo>
                      <a:pt x="18" y="69"/>
                      <a:pt x="21" y="70"/>
                      <a:pt x="26" y="70"/>
                    </a:cubicBezTo>
                    <a:cubicBezTo>
                      <a:pt x="30" y="70"/>
                      <a:pt x="33" y="69"/>
                      <a:pt x="36" y="68"/>
                    </a:cubicBezTo>
                    <a:cubicBezTo>
                      <a:pt x="39" y="67"/>
                      <a:pt x="42" y="65"/>
                      <a:pt x="44" y="63"/>
                    </a:cubicBezTo>
                    <a:cubicBezTo>
                      <a:pt x="46" y="61"/>
                      <a:pt x="47" y="59"/>
                      <a:pt x="48" y="57"/>
                    </a:cubicBezTo>
                    <a:cubicBezTo>
                      <a:pt x="49" y="54"/>
                      <a:pt x="50" y="53"/>
                      <a:pt x="50" y="51"/>
                    </a:cubicBezTo>
                    <a:lnTo>
                      <a:pt x="50" y="0"/>
                    </a:lnTo>
                    <a:lnTo>
                      <a:pt x="55" y="0"/>
                    </a:lnTo>
                    <a:lnTo>
                      <a:pt x="55" y="74"/>
                    </a:lnTo>
                    <a:lnTo>
                      <a:pt x="50" y="74"/>
                    </a:lnTo>
                    <a:lnTo>
                      <a:pt x="50" y="63"/>
                    </a:lnTo>
                    <a:cubicBezTo>
                      <a:pt x="49" y="64"/>
                      <a:pt x="48" y="65"/>
                      <a:pt x="47" y="66"/>
                    </a:cubicBezTo>
                    <a:cubicBezTo>
                      <a:pt x="46" y="68"/>
                      <a:pt x="44" y="69"/>
                      <a:pt x="42" y="70"/>
                    </a:cubicBezTo>
                    <a:cubicBezTo>
                      <a:pt x="40" y="72"/>
                      <a:pt x="37" y="73"/>
                      <a:pt x="35" y="74"/>
                    </a:cubicBezTo>
                    <a:cubicBezTo>
                      <a:pt x="32" y="75"/>
                      <a:pt x="29" y="75"/>
                      <a:pt x="26" y="75"/>
                    </a:cubicBezTo>
                    <a:cubicBezTo>
                      <a:pt x="21" y="75"/>
                      <a:pt x="17" y="75"/>
                      <a:pt x="14" y="73"/>
                    </a:cubicBezTo>
                    <a:cubicBezTo>
                      <a:pt x="10" y="72"/>
                      <a:pt x="8" y="70"/>
                      <a:pt x="6" y="68"/>
                    </a:cubicBezTo>
                    <a:cubicBezTo>
                      <a:pt x="4" y="66"/>
                      <a:pt x="2" y="63"/>
                      <a:pt x="2" y="60"/>
                    </a:cubicBezTo>
                    <a:cubicBezTo>
                      <a:pt x="1" y="57"/>
                      <a:pt x="0" y="54"/>
                      <a:pt x="0" y="51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7" name="Freeform 86"/>
              <p:cNvSpPr>
                <a:spLocks/>
              </p:cNvSpPr>
              <p:nvPr/>
            </p:nvSpPr>
            <p:spPr bwMode="auto">
              <a:xfrm>
                <a:off x="9947276" y="1276350"/>
                <a:ext cx="30163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8" name="Freeform 87"/>
              <p:cNvSpPr>
                <a:spLocks noEditPoints="1"/>
              </p:cNvSpPr>
              <p:nvPr/>
            </p:nvSpPr>
            <p:spPr bwMode="auto">
              <a:xfrm>
                <a:off x="9988551" y="1257300"/>
                <a:ext cx="4763" cy="76200"/>
              </a:xfrm>
              <a:custGeom>
                <a:avLst/>
                <a:gdLst>
                  <a:gd name="T0" fmla="*/ 6 w 7"/>
                  <a:gd name="T1" fmla="*/ 24 h 98"/>
                  <a:gd name="T2" fmla="*/ 6 w 7"/>
                  <a:gd name="T3" fmla="*/ 98 h 98"/>
                  <a:gd name="T4" fmla="*/ 0 w 7"/>
                  <a:gd name="T5" fmla="*/ 98 h 98"/>
                  <a:gd name="T6" fmla="*/ 0 w 7"/>
                  <a:gd name="T7" fmla="*/ 24 h 98"/>
                  <a:gd name="T8" fmla="*/ 6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6" y="24"/>
                    </a:moveTo>
                    <a:lnTo>
                      <a:pt x="6" y="98"/>
                    </a:lnTo>
                    <a:lnTo>
                      <a:pt x="0" y="98"/>
                    </a:lnTo>
                    <a:lnTo>
                      <a:pt x="0" y="24"/>
                    </a:lnTo>
                    <a:lnTo>
                      <a:pt x="6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49" name="Freeform 88"/>
              <p:cNvSpPr>
                <a:spLocks/>
              </p:cNvSpPr>
              <p:nvPr/>
            </p:nvSpPr>
            <p:spPr bwMode="auto">
              <a:xfrm>
                <a:off x="10006013" y="1262063"/>
                <a:ext cx="31750" cy="73025"/>
              </a:xfrm>
              <a:custGeom>
                <a:avLst/>
                <a:gdLst>
                  <a:gd name="T0" fmla="*/ 13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3 w 42"/>
                  <a:gd name="T7" fmla="*/ 19 h 94"/>
                  <a:gd name="T8" fmla="*/ 13 w 42"/>
                  <a:gd name="T9" fmla="*/ 0 h 94"/>
                  <a:gd name="T10" fmla="*/ 19 w 42"/>
                  <a:gd name="T11" fmla="*/ 0 h 94"/>
                  <a:gd name="T12" fmla="*/ 19 w 42"/>
                  <a:gd name="T13" fmla="*/ 19 h 94"/>
                  <a:gd name="T14" fmla="*/ 40 w 42"/>
                  <a:gd name="T15" fmla="*/ 19 h 94"/>
                  <a:gd name="T16" fmla="*/ 40 w 42"/>
                  <a:gd name="T17" fmla="*/ 24 h 94"/>
                  <a:gd name="T18" fmla="*/ 19 w 42"/>
                  <a:gd name="T19" fmla="*/ 24 h 94"/>
                  <a:gd name="T20" fmla="*/ 19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6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7 w 42"/>
                  <a:gd name="T33" fmla="*/ 93 h 94"/>
                  <a:gd name="T34" fmla="*/ 31 w 42"/>
                  <a:gd name="T35" fmla="*/ 94 h 94"/>
                  <a:gd name="T36" fmla="*/ 24 w 42"/>
                  <a:gd name="T37" fmla="*/ 93 h 94"/>
                  <a:gd name="T38" fmla="*/ 18 w 42"/>
                  <a:gd name="T39" fmla="*/ 90 h 94"/>
                  <a:gd name="T40" fmla="*/ 14 w 42"/>
                  <a:gd name="T41" fmla="*/ 84 h 94"/>
                  <a:gd name="T42" fmla="*/ 13 w 42"/>
                  <a:gd name="T43" fmla="*/ 74 h 94"/>
                  <a:gd name="T44" fmla="*/ 13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3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3" y="19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19" y="19"/>
                    </a:lnTo>
                    <a:lnTo>
                      <a:pt x="40" y="19"/>
                    </a:lnTo>
                    <a:lnTo>
                      <a:pt x="40" y="24"/>
                    </a:lnTo>
                    <a:lnTo>
                      <a:pt x="19" y="24"/>
                    </a:lnTo>
                    <a:lnTo>
                      <a:pt x="19" y="72"/>
                    </a:lnTo>
                    <a:cubicBezTo>
                      <a:pt x="19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6" y="88"/>
                    </a:cubicBezTo>
                    <a:cubicBezTo>
                      <a:pt x="38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1" y="92"/>
                      <a:pt x="39" y="93"/>
                      <a:pt x="37" y="93"/>
                    </a:cubicBezTo>
                    <a:cubicBezTo>
                      <a:pt x="34" y="94"/>
                      <a:pt x="32" y="94"/>
                      <a:pt x="31" y="94"/>
                    </a:cubicBezTo>
                    <a:cubicBezTo>
                      <a:pt x="28" y="94"/>
                      <a:pt x="26" y="94"/>
                      <a:pt x="24" y="93"/>
                    </a:cubicBezTo>
                    <a:cubicBezTo>
                      <a:pt x="21" y="93"/>
                      <a:pt x="19" y="92"/>
                      <a:pt x="18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3" y="78"/>
                      <a:pt x="13" y="74"/>
                    </a:cubicBezTo>
                    <a:lnTo>
                      <a:pt x="13" y="2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150" name="Freeform 89"/>
              <p:cNvSpPr>
                <a:spLocks/>
              </p:cNvSpPr>
              <p:nvPr/>
            </p:nvSpPr>
            <p:spPr bwMode="auto">
              <a:xfrm>
                <a:off x="10044113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8 w 30"/>
                  <a:gd name="T7" fmla="*/ 51 h 52"/>
                  <a:gd name="T8" fmla="*/ 13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8" y="51"/>
                    </a:lnTo>
                    <a:lnTo>
                      <a:pt x="13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  <p:grpSp>
          <p:nvGrpSpPr>
            <p:cNvPr id="22" name="그룹 21"/>
            <p:cNvGrpSpPr/>
            <p:nvPr userDrawn="1"/>
          </p:nvGrpSpPr>
          <p:grpSpPr>
            <a:xfrm>
              <a:off x="414338" y="6196105"/>
              <a:ext cx="568325" cy="290513"/>
              <a:chOff x="1304925" y="5441950"/>
              <a:chExt cx="568325" cy="290513"/>
            </a:xfrm>
            <a:solidFill>
              <a:srgbClr val="373838"/>
            </a:solidFill>
          </p:grpSpPr>
          <p:sp>
            <p:nvSpPr>
              <p:cNvPr id="23" name="Rectangle 13"/>
              <p:cNvSpPr>
                <a:spLocks noChangeArrowheads="1"/>
              </p:cNvSpPr>
              <p:nvPr/>
            </p:nvSpPr>
            <p:spPr bwMode="auto">
              <a:xfrm>
                <a:off x="1304925" y="5464175"/>
                <a:ext cx="47625" cy="2635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4" name="Freeform 14"/>
              <p:cNvSpPr>
                <a:spLocks/>
              </p:cNvSpPr>
              <p:nvPr/>
            </p:nvSpPr>
            <p:spPr bwMode="auto">
              <a:xfrm>
                <a:off x="1385888" y="5464175"/>
                <a:ext cx="201612" cy="263525"/>
              </a:xfrm>
              <a:custGeom>
                <a:avLst/>
                <a:gdLst>
                  <a:gd name="T0" fmla="*/ 127 w 127"/>
                  <a:gd name="T1" fmla="*/ 0 h 166"/>
                  <a:gd name="T2" fmla="*/ 127 w 127"/>
                  <a:gd name="T3" fmla="*/ 25 h 166"/>
                  <a:gd name="T4" fmla="*/ 78 w 127"/>
                  <a:gd name="T5" fmla="*/ 25 h 166"/>
                  <a:gd name="T6" fmla="*/ 78 w 127"/>
                  <a:gd name="T7" fmla="*/ 166 h 166"/>
                  <a:gd name="T8" fmla="*/ 48 w 127"/>
                  <a:gd name="T9" fmla="*/ 166 h 166"/>
                  <a:gd name="T10" fmla="*/ 48 w 127"/>
                  <a:gd name="T11" fmla="*/ 25 h 166"/>
                  <a:gd name="T12" fmla="*/ 0 w 127"/>
                  <a:gd name="T13" fmla="*/ 25 h 166"/>
                  <a:gd name="T14" fmla="*/ 0 w 127"/>
                  <a:gd name="T15" fmla="*/ 0 h 166"/>
                  <a:gd name="T16" fmla="*/ 127 w 127"/>
                  <a:gd name="T17" fmla="*/ 0 h 16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127" h="166">
                    <a:moveTo>
                      <a:pt x="127" y="0"/>
                    </a:moveTo>
                    <a:lnTo>
                      <a:pt x="127" y="25"/>
                    </a:lnTo>
                    <a:lnTo>
                      <a:pt x="78" y="25"/>
                    </a:lnTo>
                    <a:lnTo>
                      <a:pt x="78" y="166"/>
                    </a:lnTo>
                    <a:lnTo>
                      <a:pt x="48" y="166"/>
                    </a:lnTo>
                    <a:lnTo>
                      <a:pt x="48" y="25"/>
                    </a:lnTo>
                    <a:lnTo>
                      <a:pt x="0" y="25"/>
                    </a:lnTo>
                    <a:lnTo>
                      <a:pt x="0" y="0"/>
                    </a:lnTo>
                    <a:lnTo>
                      <a:pt x="127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5" name="Freeform 15"/>
              <p:cNvSpPr>
                <a:spLocks/>
              </p:cNvSpPr>
              <p:nvPr/>
            </p:nvSpPr>
            <p:spPr bwMode="auto">
              <a:xfrm>
                <a:off x="1595438" y="5441950"/>
                <a:ext cx="63500" cy="82550"/>
              </a:xfrm>
              <a:custGeom>
                <a:avLst/>
                <a:gdLst>
                  <a:gd name="T0" fmla="*/ 9 w 40"/>
                  <a:gd name="T1" fmla="*/ 0 h 52"/>
                  <a:gd name="T2" fmla="*/ 40 w 40"/>
                  <a:gd name="T3" fmla="*/ 0 h 52"/>
                  <a:gd name="T4" fmla="*/ 22 w 40"/>
                  <a:gd name="T5" fmla="*/ 52 h 52"/>
                  <a:gd name="T6" fmla="*/ 0 w 40"/>
                  <a:gd name="T7" fmla="*/ 52 h 52"/>
                  <a:gd name="T8" fmla="*/ 9 w 40"/>
                  <a:gd name="T9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40" h="52">
                    <a:moveTo>
                      <a:pt x="9" y="0"/>
                    </a:moveTo>
                    <a:lnTo>
                      <a:pt x="40" y="0"/>
                    </a:lnTo>
                    <a:lnTo>
                      <a:pt x="22" y="52"/>
                    </a:lnTo>
                    <a:lnTo>
                      <a:pt x="0" y="52"/>
                    </a:lnTo>
                    <a:lnTo>
                      <a:pt x="9" y="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6" name="Freeform 16"/>
              <p:cNvSpPr>
                <a:spLocks/>
              </p:cNvSpPr>
              <p:nvPr/>
            </p:nvSpPr>
            <p:spPr bwMode="auto">
              <a:xfrm>
                <a:off x="1682750" y="5461000"/>
                <a:ext cx="190500" cy="271463"/>
              </a:xfrm>
              <a:custGeom>
                <a:avLst/>
                <a:gdLst>
                  <a:gd name="T0" fmla="*/ 127 w 251"/>
                  <a:gd name="T1" fmla="*/ 302 h 357"/>
                  <a:gd name="T2" fmla="*/ 175 w 251"/>
                  <a:gd name="T3" fmla="*/ 290 h 357"/>
                  <a:gd name="T4" fmla="*/ 190 w 251"/>
                  <a:gd name="T5" fmla="*/ 260 h 357"/>
                  <a:gd name="T6" fmla="*/ 190 w 251"/>
                  <a:gd name="T7" fmla="*/ 255 h 357"/>
                  <a:gd name="T8" fmla="*/ 174 w 251"/>
                  <a:gd name="T9" fmla="*/ 224 h 357"/>
                  <a:gd name="T10" fmla="*/ 129 w 251"/>
                  <a:gd name="T11" fmla="*/ 206 h 357"/>
                  <a:gd name="T12" fmla="*/ 85 w 251"/>
                  <a:gd name="T13" fmla="*/ 196 h 357"/>
                  <a:gd name="T14" fmla="*/ 46 w 251"/>
                  <a:gd name="T15" fmla="*/ 181 h 357"/>
                  <a:gd name="T16" fmla="*/ 17 w 251"/>
                  <a:gd name="T17" fmla="*/ 152 h 357"/>
                  <a:gd name="T18" fmla="*/ 6 w 251"/>
                  <a:gd name="T19" fmla="*/ 104 h 357"/>
                  <a:gd name="T20" fmla="*/ 6 w 251"/>
                  <a:gd name="T21" fmla="*/ 97 h 357"/>
                  <a:gd name="T22" fmla="*/ 12 w 251"/>
                  <a:gd name="T23" fmla="*/ 65 h 357"/>
                  <a:gd name="T24" fmla="*/ 33 w 251"/>
                  <a:gd name="T25" fmla="*/ 33 h 357"/>
                  <a:gd name="T26" fmla="*/ 71 w 251"/>
                  <a:gd name="T27" fmla="*/ 9 h 357"/>
                  <a:gd name="T28" fmla="*/ 130 w 251"/>
                  <a:gd name="T29" fmla="*/ 0 h 357"/>
                  <a:gd name="T30" fmla="*/ 185 w 251"/>
                  <a:gd name="T31" fmla="*/ 6 h 357"/>
                  <a:gd name="T32" fmla="*/ 238 w 251"/>
                  <a:gd name="T33" fmla="*/ 29 h 357"/>
                  <a:gd name="T34" fmla="*/ 209 w 251"/>
                  <a:gd name="T35" fmla="*/ 76 h 357"/>
                  <a:gd name="T36" fmla="*/ 170 w 251"/>
                  <a:gd name="T37" fmla="*/ 59 h 357"/>
                  <a:gd name="T38" fmla="*/ 131 w 251"/>
                  <a:gd name="T39" fmla="*/ 55 h 357"/>
                  <a:gd name="T40" fmla="*/ 103 w 251"/>
                  <a:gd name="T41" fmla="*/ 59 h 357"/>
                  <a:gd name="T42" fmla="*/ 83 w 251"/>
                  <a:gd name="T43" fmla="*/ 69 h 357"/>
                  <a:gd name="T44" fmla="*/ 71 w 251"/>
                  <a:gd name="T45" fmla="*/ 82 h 357"/>
                  <a:gd name="T46" fmla="*/ 67 w 251"/>
                  <a:gd name="T47" fmla="*/ 97 h 357"/>
                  <a:gd name="T48" fmla="*/ 67 w 251"/>
                  <a:gd name="T49" fmla="*/ 102 h 357"/>
                  <a:gd name="T50" fmla="*/ 73 w 251"/>
                  <a:gd name="T51" fmla="*/ 122 h 357"/>
                  <a:gd name="T52" fmla="*/ 89 w 251"/>
                  <a:gd name="T53" fmla="*/ 135 h 357"/>
                  <a:gd name="T54" fmla="*/ 113 w 251"/>
                  <a:gd name="T55" fmla="*/ 143 h 357"/>
                  <a:gd name="T56" fmla="*/ 142 w 251"/>
                  <a:gd name="T57" fmla="*/ 150 h 357"/>
                  <a:gd name="T58" fmla="*/ 194 w 251"/>
                  <a:gd name="T59" fmla="*/ 166 h 357"/>
                  <a:gd name="T60" fmla="*/ 227 w 251"/>
                  <a:gd name="T61" fmla="*/ 189 h 357"/>
                  <a:gd name="T62" fmla="*/ 246 w 251"/>
                  <a:gd name="T63" fmla="*/ 216 h 357"/>
                  <a:gd name="T64" fmla="*/ 251 w 251"/>
                  <a:gd name="T65" fmla="*/ 249 h 357"/>
                  <a:gd name="T66" fmla="*/ 251 w 251"/>
                  <a:gd name="T67" fmla="*/ 255 h 357"/>
                  <a:gd name="T68" fmla="*/ 241 w 251"/>
                  <a:gd name="T69" fmla="*/ 304 h 357"/>
                  <a:gd name="T70" fmla="*/ 213 w 251"/>
                  <a:gd name="T71" fmla="*/ 335 h 357"/>
                  <a:gd name="T72" fmla="*/ 172 w 251"/>
                  <a:gd name="T73" fmla="*/ 352 h 357"/>
                  <a:gd name="T74" fmla="*/ 124 w 251"/>
                  <a:gd name="T75" fmla="*/ 357 h 357"/>
                  <a:gd name="T76" fmla="*/ 87 w 251"/>
                  <a:gd name="T77" fmla="*/ 354 h 357"/>
                  <a:gd name="T78" fmla="*/ 53 w 251"/>
                  <a:gd name="T79" fmla="*/ 345 h 357"/>
                  <a:gd name="T80" fmla="*/ 24 w 251"/>
                  <a:gd name="T81" fmla="*/ 333 h 357"/>
                  <a:gd name="T82" fmla="*/ 0 w 251"/>
                  <a:gd name="T83" fmla="*/ 317 h 357"/>
                  <a:gd name="T84" fmla="*/ 30 w 251"/>
                  <a:gd name="T85" fmla="*/ 268 h 357"/>
                  <a:gd name="T86" fmla="*/ 71 w 251"/>
                  <a:gd name="T87" fmla="*/ 291 h 357"/>
                  <a:gd name="T88" fmla="*/ 127 w 251"/>
                  <a:gd name="T89" fmla="*/ 302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251" h="357">
                    <a:moveTo>
                      <a:pt x="127" y="302"/>
                    </a:moveTo>
                    <a:cubicBezTo>
                      <a:pt x="149" y="302"/>
                      <a:pt x="165" y="298"/>
                      <a:pt x="175" y="290"/>
                    </a:cubicBezTo>
                    <a:cubicBezTo>
                      <a:pt x="185" y="282"/>
                      <a:pt x="190" y="272"/>
                      <a:pt x="190" y="260"/>
                    </a:cubicBezTo>
                    <a:lnTo>
                      <a:pt x="190" y="255"/>
                    </a:lnTo>
                    <a:cubicBezTo>
                      <a:pt x="190" y="241"/>
                      <a:pt x="184" y="230"/>
                      <a:pt x="174" y="224"/>
                    </a:cubicBezTo>
                    <a:cubicBezTo>
                      <a:pt x="164" y="217"/>
                      <a:pt x="148" y="211"/>
                      <a:pt x="129" y="206"/>
                    </a:cubicBezTo>
                    <a:cubicBezTo>
                      <a:pt x="114" y="203"/>
                      <a:pt x="100" y="200"/>
                      <a:pt x="85" y="196"/>
                    </a:cubicBezTo>
                    <a:cubicBezTo>
                      <a:pt x="71" y="193"/>
                      <a:pt x="58" y="188"/>
                      <a:pt x="46" y="181"/>
                    </a:cubicBezTo>
                    <a:cubicBezTo>
                      <a:pt x="34" y="174"/>
                      <a:pt x="25" y="164"/>
                      <a:pt x="17" y="152"/>
                    </a:cubicBezTo>
                    <a:cubicBezTo>
                      <a:pt x="10" y="140"/>
                      <a:pt x="6" y="124"/>
                      <a:pt x="6" y="104"/>
                    </a:cubicBezTo>
                    <a:lnTo>
                      <a:pt x="6" y="97"/>
                    </a:lnTo>
                    <a:cubicBezTo>
                      <a:pt x="6" y="87"/>
                      <a:pt x="8" y="76"/>
                      <a:pt x="12" y="65"/>
                    </a:cubicBezTo>
                    <a:cubicBezTo>
                      <a:pt x="17" y="53"/>
                      <a:pt x="23" y="43"/>
                      <a:pt x="33" y="33"/>
                    </a:cubicBezTo>
                    <a:cubicBezTo>
                      <a:pt x="43" y="24"/>
                      <a:pt x="55" y="16"/>
                      <a:pt x="71" y="9"/>
                    </a:cubicBezTo>
                    <a:cubicBezTo>
                      <a:pt x="87" y="3"/>
                      <a:pt x="107" y="0"/>
                      <a:pt x="130" y="0"/>
                    </a:cubicBezTo>
                    <a:cubicBezTo>
                      <a:pt x="149" y="0"/>
                      <a:pt x="168" y="2"/>
                      <a:pt x="185" y="6"/>
                    </a:cubicBezTo>
                    <a:cubicBezTo>
                      <a:pt x="203" y="10"/>
                      <a:pt x="221" y="18"/>
                      <a:pt x="238" y="29"/>
                    </a:cubicBezTo>
                    <a:lnTo>
                      <a:pt x="209" y="76"/>
                    </a:lnTo>
                    <a:cubicBezTo>
                      <a:pt x="195" y="67"/>
                      <a:pt x="182" y="62"/>
                      <a:pt x="170" y="59"/>
                    </a:cubicBezTo>
                    <a:cubicBezTo>
                      <a:pt x="158" y="56"/>
                      <a:pt x="145" y="55"/>
                      <a:pt x="131" y="55"/>
                    </a:cubicBezTo>
                    <a:cubicBezTo>
                      <a:pt x="120" y="55"/>
                      <a:pt x="111" y="56"/>
                      <a:pt x="103" y="59"/>
                    </a:cubicBezTo>
                    <a:cubicBezTo>
                      <a:pt x="95" y="61"/>
                      <a:pt x="88" y="65"/>
                      <a:pt x="83" y="69"/>
                    </a:cubicBezTo>
                    <a:cubicBezTo>
                      <a:pt x="78" y="73"/>
                      <a:pt x="74" y="77"/>
                      <a:pt x="71" y="82"/>
                    </a:cubicBezTo>
                    <a:cubicBezTo>
                      <a:pt x="68" y="87"/>
                      <a:pt x="67" y="92"/>
                      <a:pt x="67" y="97"/>
                    </a:cubicBezTo>
                    <a:lnTo>
                      <a:pt x="67" y="102"/>
                    </a:lnTo>
                    <a:cubicBezTo>
                      <a:pt x="67" y="111"/>
                      <a:pt x="69" y="117"/>
                      <a:pt x="73" y="122"/>
                    </a:cubicBezTo>
                    <a:cubicBezTo>
                      <a:pt x="77" y="128"/>
                      <a:pt x="83" y="132"/>
                      <a:pt x="89" y="135"/>
                    </a:cubicBezTo>
                    <a:cubicBezTo>
                      <a:pt x="96" y="139"/>
                      <a:pt x="104" y="141"/>
                      <a:pt x="113" y="143"/>
                    </a:cubicBezTo>
                    <a:cubicBezTo>
                      <a:pt x="122" y="145"/>
                      <a:pt x="132" y="148"/>
                      <a:pt x="142" y="150"/>
                    </a:cubicBezTo>
                    <a:cubicBezTo>
                      <a:pt x="163" y="154"/>
                      <a:pt x="180" y="160"/>
                      <a:pt x="194" y="166"/>
                    </a:cubicBezTo>
                    <a:cubicBezTo>
                      <a:pt x="208" y="173"/>
                      <a:pt x="219" y="180"/>
                      <a:pt x="227" y="189"/>
                    </a:cubicBezTo>
                    <a:cubicBezTo>
                      <a:pt x="236" y="197"/>
                      <a:pt x="242" y="206"/>
                      <a:pt x="246" y="216"/>
                    </a:cubicBezTo>
                    <a:cubicBezTo>
                      <a:pt x="249" y="226"/>
                      <a:pt x="251" y="237"/>
                      <a:pt x="251" y="249"/>
                    </a:cubicBezTo>
                    <a:lnTo>
                      <a:pt x="251" y="255"/>
                    </a:lnTo>
                    <a:cubicBezTo>
                      <a:pt x="251" y="275"/>
                      <a:pt x="248" y="291"/>
                      <a:pt x="241" y="304"/>
                    </a:cubicBezTo>
                    <a:cubicBezTo>
                      <a:pt x="234" y="317"/>
                      <a:pt x="225" y="327"/>
                      <a:pt x="213" y="335"/>
                    </a:cubicBezTo>
                    <a:cubicBezTo>
                      <a:pt x="201" y="343"/>
                      <a:pt x="187" y="348"/>
                      <a:pt x="172" y="352"/>
                    </a:cubicBezTo>
                    <a:cubicBezTo>
                      <a:pt x="157" y="355"/>
                      <a:pt x="140" y="357"/>
                      <a:pt x="124" y="357"/>
                    </a:cubicBezTo>
                    <a:cubicBezTo>
                      <a:pt x="111" y="357"/>
                      <a:pt x="99" y="356"/>
                      <a:pt x="87" y="354"/>
                    </a:cubicBezTo>
                    <a:cubicBezTo>
                      <a:pt x="75" y="352"/>
                      <a:pt x="64" y="349"/>
                      <a:pt x="53" y="345"/>
                    </a:cubicBezTo>
                    <a:cubicBezTo>
                      <a:pt x="43" y="342"/>
                      <a:pt x="33" y="337"/>
                      <a:pt x="24" y="333"/>
                    </a:cubicBezTo>
                    <a:cubicBezTo>
                      <a:pt x="15" y="328"/>
                      <a:pt x="7" y="322"/>
                      <a:pt x="0" y="317"/>
                    </a:cubicBezTo>
                    <a:lnTo>
                      <a:pt x="30" y="268"/>
                    </a:lnTo>
                    <a:cubicBezTo>
                      <a:pt x="40" y="277"/>
                      <a:pt x="54" y="285"/>
                      <a:pt x="71" y="291"/>
                    </a:cubicBezTo>
                    <a:cubicBezTo>
                      <a:pt x="87" y="298"/>
                      <a:pt x="106" y="302"/>
                      <a:pt x="127" y="302"/>
                    </a:cubicBezTo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  <p:grpSp>
          <p:nvGrpSpPr>
            <p:cNvPr id="14" name="그룹 13"/>
            <p:cNvGrpSpPr/>
            <p:nvPr userDrawn="1"/>
          </p:nvGrpSpPr>
          <p:grpSpPr>
            <a:xfrm>
              <a:off x="414338" y="6569075"/>
              <a:ext cx="1709737" cy="365125"/>
              <a:chOff x="414338" y="6569075"/>
              <a:chExt cx="1709737" cy="365125"/>
            </a:xfrm>
          </p:grpSpPr>
          <p:sp>
            <p:nvSpPr>
              <p:cNvPr id="62" name="Freeform 36"/>
              <p:cNvSpPr>
                <a:spLocks/>
              </p:cNvSpPr>
              <p:nvPr userDrawn="1"/>
            </p:nvSpPr>
            <p:spPr bwMode="auto">
              <a:xfrm>
                <a:off x="414338" y="6577013"/>
                <a:ext cx="190500" cy="279400"/>
              </a:xfrm>
              <a:custGeom>
                <a:avLst/>
                <a:gdLst>
                  <a:gd name="T0" fmla="*/ 245 w 245"/>
                  <a:gd name="T1" fmla="*/ 318 h 357"/>
                  <a:gd name="T2" fmla="*/ 231 w 245"/>
                  <a:gd name="T3" fmla="*/ 329 h 357"/>
                  <a:gd name="T4" fmla="*/ 208 w 245"/>
                  <a:gd name="T5" fmla="*/ 342 h 357"/>
                  <a:gd name="T6" fmla="*/ 176 w 245"/>
                  <a:gd name="T7" fmla="*/ 353 h 357"/>
                  <a:gd name="T8" fmla="*/ 136 w 245"/>
                  <a:gd name="T9" fmla="*/ 357 h 357"/>
                  <a:gd name="T10" fmla="*/ 74 w 245"/>
                  <a:gd name="T11" fmla="*/ 345 h 357"/>
                  <a:gd name="T12" fmla="*/ 32 w 245"/>
                  <a:gd name="T13" fmla="*/ 312 h 357"/>
                  <a:gd name="T14" fmla="*/ 8 w 245"/>
                  <a:gd name="T15" fmla="*/ 260 h 357"/>
                  <a:gd name="T16" fmla="*/ 0 w 245"/>
                  <a:gd name="T17" fmla="*/ 193 h 357"/>
                  <a:gd name="T18" fmla="*/ 0 w 245"/>
                  <a:gd name="T19" fmla="*/ 156 h 357"/>
                  <a:gd name="T20" fmla="*/ 8 w 245"/>
                  <a:gd name="T21" fmla="*/ 91 h 357"/>
                  <a:gd name="T22" fmla="*/ 33 w 245"/>
                  <a:gd name="T23" fmla="*/ 42 h 357"/>
                  <a:gd name="T24" fmla="*/ 73 w 245"/>
                  <a:gd name="T25" fmla="*/ 11 h 357"/>
                  <a:gd name="T26" fmla="*/ 130 w 245"/>
                  <a:gd name="T27" fmla="*/ 0 h 357"/>
                  <a:gd name="T28" fmla="*/ 191 w 245"/>
                  <a:gd name="T29" fmla="*/ 10 h 357"/>
                  <a:gd name="T30" fmla="*/ 237 w 245"/>
                  <a:gd name="T31" fmla="*/ 33 h 357"/>
                  <a:gd name="T32" fmla="*/ 225 w 245"/>
                  <a:gd name="T33" fmla="*/ 49 h 357"/>
                  <a:gd name="T34" fmla="*/ 182 w 245"/>
                  <a:gd name="T35" fmla="*/ 28 h 357"/>
                  <a:gd name="T36" fmla="*/ 130 w 245"/>
                  <a:gd name="T37" fmla="*/ 21 h 357"/>
                  <a:gd name="T38" fmla="*/ 84 w 245"/>
                  <a:gd name="T39" fmla="*/ 30 h 357"/>
                  <a:gd name="T40" fmla="*/ 50 w 245"/>
                  <a:gd name="T41" fmla="*/ 56 h 357"/>
                  <a:gd name="T42" fmla="*/ 29 w 245"/>
                  <a:gd name="T43" fmla="*/ 97 h 357"/>
                  <a:gd name="T44" fmla="*/ 22 w 245"/>
                  <a:gd name="T45" fmla="*/ 150 h 357"/>
                  <a:gd name="T46" fmla="*/ 22 w 245"/>
                  <a:gd name="T47" fmla="*/ 198 h 357"/>
                  <a:gd name="T48" fmla="*/ 51 w 245"/>
                  <a:gd name="T49" fmla="*/ 302 h 357"/>
                  <a:gd name="T50" fmla="*/ 137 w 245"/>
                  <a:gd name="T51" fmla="*/ 337 h 357"/>
                  <a:gd name="T52" fmla="*/ 169 w 245"/>
                  <a:gd name="T53" fmla="*/ 334 h 357"/>
                  <a:gd name="T54" fmla="*/ 196 w 245"/>
                  <a:gd name="T55" fmla="*/ 325 h 357"/>
                  <a:gd name="T56" fmla="*/ 217 w 245"/>
                  <a:gd name="T57" fmla="*/ 314 h 357"/>
                  <a:gd name="T58" fmla="*/ 233 w 245"/>
                  <a:gd name="T59" fmla="*/ 302 h 357"/>
                  <a:gd name="T60" fmla="*/ 245 w 245"/>
                  <a:gd name="T61" fmla="*/ 318 h 35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5" h="357">
                    <a:moveTo>
                      <a:pt x="245" y="318"/>
                    </a:moveTo>
                    <a:cubicBezTo>
                      <a:pt x="242" y="321"/>
                      <a:pt x="237" y="325"/>
                      <a:pt x="231" y="329"/>
                    </a:cubicBezTo>
                    <a:cubicBezTo>
                      <a:pt x="224" y="334"/>
                      <a:pt x="217" y="338"/>
                      <a:pt x="208" y="342"/>
                    </a:cubicBezTo>
                    <a:cubicBezTo>
                      <a:pt x="199" y="347"/>
                      <a:pt x="188" y="350"/>
                      <a:pt x="176" y="353"/>
                    </a:cubicBezTo>
                    <a:cubicBezTo>
                      <a:pt x="164" y="356"/>
                      <a:pt x="151" y="357"/>
                      <a:pt x="136" y="357"/>
                    </a:cubicBezTo>
                    <a:cubicBezTo>
                      <a:pt x="112" y="357"/>
                      <a:pt x="91" y="353"/>
                      <a:pt x="74" y="345"/>
                    </a:cubicBezTo>
                    <a:cubicBezTo>
                      <a:pt x="57" y="338"/>
                      <a:pt x="43" y="327"/>
                      <a:pt x="32" y="312"/>
                    </a:cubicBezTo>
                    <a:cubicBezTo>
                      <a:pt x="21" y="298"/>
                      <a:pt x="13" y="280"/>
                      <a:pt x="8" y="260"/>
                    </a:cubicBezTo>
                    <a:cubicBezTo>
                      <a:pt x="3" y="240"/>
                      <a:pt x="0" y="217"/>
                      <a:pt x="0" y="193"/>
                    </a:cubicBezTo>
                    <a:lnTo>
                      <a:pt x="0" y="156"/>
                    </a:lnTo>
                    <a:cubicBezTo>
                      <a:pt x="0" y="132"/>
                      <a:pt x="3" y="110"/>
                      <a:pt x="8" y="91"/>
                    </a:cubicBezTo>
                    <a:cubicBezTo>
                      <a:pt x="14" y="72"/>
                      <a:pt x="22" y="56"/>
                      <a:pt x="33" y="42"/>
                    </a:cubicBezTo>
                    <a:cubicBezTo>
                      <a:pt x="44" y="29"/>
                      <a:pt x="57" y="19"/>
                      <a:pt x="73" y="11"/>
                    </a:cubicBezTo>
                    <a:cubicBezTo>
                      <a:pt x="90" y="4"/>
                      <a:pt x="109" y="0"/>
                      <a:pt x="130" y="0"/>
                    </a:cubicBezTo>
                    <a:cubicBezTo>
                      <a:pt x="153" y="0"/>
                      <a:pt x="173" y="4"/>
                      <a:pt x="191" y="10"/>
                    </a:cubicBezTo>
                    <a:cubicBezTo>
                      <a:pt x="209" y="16"/>
                      <a:pt x="224" y="23"/>
                      <a:pt x="237" y="33"/>
                    </a:cubicBezTo>
                    <a:lnTo>
                      <a:pt x="225" y="49"/>
                    </a:lnTo>
                    <a:cubicBezTo>
                      <a:pt x="211" y="39"/>
                      <a:pt x="197" y="32"/>
                      <a:pt x="182" y="28"/>
                    </a:cubicBezTo>
                    <a:cubicBezTo>
                      <a:pt x="168" y="23"/>
                      <a:pt x="151" y="21"/>
                      <a:pt x="130" y="21"/>
                    </a:cubicBezTo>
                    <a:cubicBezTo>
                      <a:pt x="113" y="21"/>
                      <a:pt x="97" y="24"/>
                      <a:pt x="84" y="30"/>
                    </a:cubicBezTo>
                    <a:cubicBezTo>
                      <a:pt x="70" y="36"/>
                      <a:pt x="59" y="45"/>
                      <a:pt x="50" y="56"/>
                    </a:cubicBezTo>
                    <a:cubicBezTo>
                      <a:pt x="41" y="67"/>
                      <a:pt x="34" y="81"/>
                      <a:pt x="29" y="97"/>
                    </a:cubicBezTo>
                    <a:cubicBezTo>
                      <a:pt x="24" y="113"/>
                      <a:pt x="22" y="130"/>
                      <a:pt x="22" y="150"/>
                    </a:cubicBezTo>
                    <a:lnTo>
                      <a:pt x="22" y="198"/>
                    </a:lnTo>
                    <a:cubicBezTo>
                      <a:pt x="22" y="244"/>
                      <a:pt x="31" y="278"/>
                      <a:pt x="51" y="302"/>
                    </a:cubicBezTo>
                    <a:cubicBezTo>
                      <a:pt x="70" y="325"/>
                      <a:pt x="99" y="337"/>
                      <a:pt x="137" y="337"/>
                    </a:cubicBezTo>
                    <a:cubicBezTo>
                      <a:pt x="148" y="337"/>
                      <a:pt x="159" y="336"/>
                      <a:pt x="169" y="334"/>
                    </a:cubicBezTo>
                    <a:cubicBezTo>
                      <a:pt x="179" y="331"/>
                      <a:pt x="187" y="329"/>
                      <a:pt x="196" y="325"/>
                    </a:cubicBezTo>
                    <a:cubicBezTo>
                      <a:pt x="204" y="322"/>
                      <a:pt x="211" y="318"/>
                      <a:pt x="217" y="314"/>
                    </a:cubicBezTo>
                    <a:cubicBezTo>
                      <a:pt x="224" y="309"/>
                      <a:pt x="229" y="306"/>
                      <a:pt x="233" y="302"/>
                    </a:cubicBezTo>
                    <a:lnTo>
                      <a:pt x="245" y="318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3" name="Freeform 37"/>
              <p:cNvSpPr>
                <a:spLocks noEditPoints="1"/>
              </p:cNvSpPr>
              <p:nvPr userDrawn="1"/>
            </p:nvSpPr>
            <p:spPr bwMode="auto">
              <a:xfrm>
                <a:off x="639763" y="6648450"/>
                <a:ext cx="163512" cy="206375"/>
              </a:xfrm>
              <a:custGeom>
                <a:avLst/>
                <a:gdLst>
                  <a:gd name="T0" fmla="*/ 105 w 210"/>
                  <a:gd name="T1" fmla="*/ 247 h 265"/>
                  <a:gd name="T2" fmla="*/ 166 w 210"/>
                  <a:gd name="T3" fmla="*/ 223 h 265"/>
                  <a:gd name="T4" fmla="*/ 189 w 210"/>
                  <a:gd name="T5" fmla="*/ 149 h 265"/>
                  <a:gd name="T6" fmla="*/ 189 w 210"/>
                  <a:gd name="T7" fmla="*/ 115 h 265"/>
                  <a:gd name="T8" fmla="*/ 166 w 210"/>
                  <a:gd name="T9" fmla="*/ 42 h 265"/>
                  <a:gd name="T10" fmla="*/ 105 w 210"/>
                  <a:gd name="T11" fmla="*/ 18 h 265"/>
                  <a:gd name="T12" fmla="*/ 43 w 210"/>
                  <a:gd name="T13" fmla="*/ 42 h 265"/>
                  <a:gd name="T14" fmla="*/ 20 w 210"/>
                  <a:gd name="T15" fmla="*/ 115 h 265"/>
                  <a:gd name="T16" fmla="*/ 20 w 210"/>
                  <a:gd name="T17" fmla="*/ 149 h 265"/>
                  <a:gd name="T18" fmla="*/ 43 w 210"/>
                  <a:gd name="T19" fmla="*/ 223 h 265"/>
                  <a:gd name="T20" fmla="*/ 105 w 210"/>
                  <a:gd name="T21" fmla="*/ 247 h 265"/>
                  <a:gd name="T22" fmla="*/ 105 w 210"/>
                  <a:gd name="T23" fmla="*/ 0 h 265"/>
                  <a:gd name="T24" fmla="*/ 182 w 210"/>
                  <a:gd name="T25" fmla="*/ 30 h 265"/>
                  <a:gd name="T26" fmla="*/ 210 w 210"/>
                  <a:gd name="T27" fmla="*/ 115 h 265"/>
                  <a:gd name="T28" fmla="*/ 210 w 210"/>
                  <a:gd name="T29" fmla="*/ 149 h 265"/>
                  <a:gd name="T30" fmla="*/ 182 w 210"/>
                  <a:gd name="T31" fmla="*/ 235 h 265"/>
                  <a:gd name="T32" fmla="*/ 105 w 210"/>
                  <a:gd name="T33" fmla="*/ 265 h 265"/>
                  <a:gd name="T34" fmla="*/ 27 w 210"/>
                  <a:gd name="T35" fmla="*/ 235 h 265"/>
                  <a:gd name="T36" fmla="*/ 0 w 210"/>
                  <a:gd name="T37" fmla="*/ 149 h 265"/>
                  <a:gd name="T38" fmla="*/ 0 w 210"/>
                  <a:gd name="T39" fmla="*/ 115 h 265"/>
                  <a:gd name="T40" fmla="*/ 27 w 210"/>
                  <a:gd name="T41" fmla="*/ 30 h 265"/>
                  <a:gd name="T42" fmla="*/ 105 w 210"/>
                  <a:gd name="T4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0" h="265">
                    <a:moveTo>
                      <a:pt x="105" y="247"/>
                    </a:moveTo>
                    <a:cubicBezTo>
                      <a:pt x="131" y="247"/>
                      <a:pt x="151" y="239"/>
                      <a:pt x="166" y="223"/>
                    </a:cubicBezTo>
                    <a:cubicBezTo>
                      <a:pt x="182" y="207"/>
                      <a:pt x="189" y="182"/>
                      <a:pt x="189" y="149"/>
                    </a:cubicBezTo>
                    <a:lnTo>
                      <a:pt x="189" y="115"/>
                    </a:lnTo>
                    <a:cubicBezTo>
                      <a:pt x="189" y="82"/>
                      <a:pt x="182" y="58"/>
                      <a:pt x="166" y="42"/>
                    </a:cubicBezTo>
                    <a:cubicBezTo>
                      <a:pt x="151" y="26"/>
                      <a:pt x="131" y="18"/>
                      <a:pt x="105" y="18"/>
                    </a:cubicBezTo>
                    <a:cubicBezTo>
                      <a:pt x="79" y="18"/>
                      <a:pt x="58" y="26"/>
                      <a:pt x="43" y="42"/>
                    </a:cubicBezTo>
                    <a:cubicBezTo>
                      <a:pt x="28" y="58"/>
                      <a:pt x="20" y="82"/>
                      <a:pt x="20" y="115"/>
                    </a:cubicBezTo>
                    <a:lnTo>
                      <a:pt x="20" y="149"/>
                    </a:lnTo>
                    <a:cubicBezTo>
                      <a:pt x="20" y="182"/>
                      <a:pt x="28" y="207"/>
                      <a:pt x="43" y="223"/>
                    </a:cubicBezTo>
                    <a:cubicBezTo>
                      <a:pt x="58" y="239"/>
                      <a:pt x="79" y="247"/>
                      <a:pt x="105" y="247"/>
                    </a:cubicBezTo>
                    <a:close/>
                    <a:moveTo>
                      <a:pt x="105" y="0"/>
                    </a:moveTo>
                    <a:cubicBezTo>
                      <a:pt x="138" y="0"/>
                      <a:pt x="164" y="10"/>
                      <a:pt x="182" y="30"/>
                    </a:cubicBezTo>
                    <a:cubicBezTo>
                      <a:pt x="201" y="50"/>
                      <a:pt x="210" y="79"/>
                      <a:pt x="210" y="115"/>
                    </a:cubicBezTo>
                    <a:lnTo>
                      <a:pt x="210" y="149"/>
                    </a:lnTo>
                    <a:cubicBezTo>
                      <a:pt x="210" y="186"/>
                      <a:pt x="201" y="214"/>
                      <a:pt x="182" y="235"/>
                    </a:cubicBezTo>
                    <a:cubicBezTo>
                      <a:pt x="164" y="255"/>
                      <a:pt x="138" y="265"/>
                      <a:pt x="105" y="265"/>
                    </a:cubicBezTo>
                    <a:cubicBezTo>
                      <a:pt x="71" y="265"/>
                      <a:pt x="46" y="255"/>
                      <a:pt x="27" y="235"/>
                    </a:cubicBezTo>
                    <a:cubicBezTo>
                      <a:pt x="9" y="214"/>
                      <a:pt x="0" y="186"/>
                      <a:pt x="0" y="149"/>
                    </a:cubicBezTo>
                    <a:lnTo>
                      <a:pt x="0" y="115"/>
                    </a:lnTo>
                    <a:cubicBezTo>
                      <a:pt x="0" y="79"/>
                      <a:pt x="9" y="50"/>
                      <a:pt x="27" y="30"/>
                    </a:cubicBezTo>
                    <a:cubicBezTo>
                      <a:pt x="46" y="10"/>
                      <a:pt x="71" y="0"/>
                      <a:pt x="105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4" name="Freeform 38"/>
              <p:cNvSpPr>
                <a:spLocks/>
              </p:cNvSpPr>
              <p:nvPr userDrawn="1"/>
            </p:nvSpPr>
            <p:spPr bwMode="auto">
              <a:xfrm>
                <a:off x="857250" y="6648450"/>
                <a:ext cx="150812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8 h 261"/>
                  <a:gd name="T10" fmla="*/ 66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1 w 193"/>
                  <a:gd name="T17" fmla="*/ 87 h 261"/>
                  <a:gd name="T18" fmla="*/ 21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8" y="18"/>
                      <a:pt x="101" y="18"/>
                    </a:cubicBezTo>
                    <a:cubicBezTo>
                      <a:pt x="88" y="18"/>
                      <a:pt x="76" y="21"/>
                      <a:pt x="66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4" y="51"/>
                      <a:pt x="29" y="59"/>
                      <a:pt x="25" y="67"/>
                    </a:cubicBezTo>
                    <a:cubicBezTo>
                      <a:pt x="22" y="75"/>
                      <a:pt x="21" y="81"/>
                      <a:pt x="21" y="87"/>
                    </a:cubicBezTo>
                    <a:lnTo>
                      <a:pt x="21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5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5" name="Freeform 39"/>
              <p:cNvSpPr>
                <a:spLocks/>
              </p:cNvSpPr>
              <p:nvPr userDrawn="1"/>
            </p:nvSpPr>
            <p:spPr bwMode="auto">
              <a:xfrm>
                <a:off x="1058863" y="6648450"/>
                <a:ext cx="144462" cy="206375"/>
              </a:xfrm>
              <a:custGeom>
                <a:avLst/>
                <a:gdLst>
                  <a:gd name="T0" fmla="*/ 93 w 187"/>
                  <a:gd name="T1" fmla="*/ 247 h 265"/>
                  <a:gd name="T2" fmla="*/ 125 w 187"/>
                  <a:gd name="T3" fmla="*/ 242 h 265"/>
                  <a:gd name="T4" fmla="*/ 149 w 187"/>
                  <a:gd name="T5" fmla="*/ 232 h 265"/>
                  <a:gd name="T6" fmla="*/ 164 w 187"/>
                  <a:gd name="T7" fmla="*/ 216 h 265"/>
                  <a:gd name="T8" fmla="*/ 169 w 187"/>
                  <a:gd name="T9" fmla="*/ 197 h 265"/>
                  <a:gd name="T10" fmla="*/ 169 w 187"/>
                  <a:gd name="T11" fmla="*/ 191 h 265"/>
                  <a:gd name="T12" fmla="*/ 165 w 187"/>
                  <a:gd name="T13" fmla="*/ 169 h 265"/>
                  <a:gd name="T14" fmla="*/ 151 w 187"/>
                  <a:gd name="T15" fmla="*/ 155 h 265"/>
                  <a:gd name="T16" fmla="*/ 127 w 187"/>
                  <a:gd name="T17" fmla="*/ 145 h 265"/>
                  <a:gd name="T18" fmla="*/ 88 w 187"/>
                  <a:gd name="T19" fmla="*/ 137 h 265"/>
                  <a:gd name="T20" fmla="*/ 55 w 187"/>
                  <a:gd name="T21" fmla="*/ 128 h 265"/>
                  <a:gd name="T22" fmla="*/ 29 w 187"/>
                  <a:gd name="T23" fmla="*/ 116 h 265"/>
                  <a:gd name="T24" fmla="*/ 12 w 187"/>
                  <a:gd name="T25" fmla="*/ 97 h 265"/>
                  <a:gd name="T26" fmla="*/ 6 w 187"/>
                  <a:gd name="T27" fmla="*/ 71 h 265"/>
                  <a:gd name="T28" fmla="*/ 6 w 187"/>
                  <a:gd name="T29" fmla="*/ 64 h 265"/>
                  <a:gd name="T30" fmla="*/ 12 w 187"/>
                  <a:gd name="T31" fmla="*/ 39 h 265"/>
                  <a:gd name="T32" fmla="*/ 28 w 187"/>
                  <a:gd name="T33" fmla="*/ 18 h 265"/>
                  <a:gd name="T34" fmla="*/ 56 w 187"/>
                  <a:gd name="T35" fmla="*/ 5 h 265"/>
                  <a:gd name="T36" fmla="*/ 95 w 187"/>
                  <a:gd name="T37" fmla="*/ 0 h 265"/>
                  <a:gd name="T38" fmla="*/ 147 w 187"/>
                  <a:gd name="T39" fmla="*/ 7 h 265"/>
                  <a:gd name="T40" fmla="*/ 180 w 187"/>
                  <a:gd name="T41" fmla="*/ 23 h 265"/>
                  <a:gd name="T42" fmla="*/ 172 w 187"/>
                  <a:gd name="T43" fmla="*/ 38 h 265"/>
                  <a:gd name="T44" fmla="*/ 134 w 187"/>
                  <a:gd name="T45" fmla="*/ 22 h 265"/>
                  <a:gd name="T46" fmla="*/ 93 w 187"/>
                  <a:gd name="T47" fmla="*/ 18 h 265"/>
                  <a:gd name="T48" fmla="*/ 43 w 187"/>
                  <a:gd name="T49" fmla="*/ 30 h 265"/>
                  <a:gd name="T50" fmla="*/ 26 w 187"/>
                  <a:gd name="T51" fmla="*/ 64 h 265"/>
                  <a:gd name="T52" fmla="*/ 26 w 187"/>
                  <a:gd name="T53" fmla="*/ 70 h 265"/>
                  <a:gd name="T54" fmla="*/ 31 w 187"/>
                  <a:gd name="T55" fmla="*/ 90 h 265"/>
                  <a:gd name="T56" fmla="*/ 46 w 187"/>
                  <a:gd name="T57" fmla="*/ 103 h 265"/>
                  <a:gd name="T58" fmla="*/ 69 w 187"/>
                  <a:gd name="T59" fmla="*/ 112 h 265"/>
                  <a:gd name="T60" fmla="*/ 98 w 187"/>
                  <a:gd name="T61" fmla="*/ 119 h 265"/>
                  <a:gd name="T62" fmla="*/ 138 w 187"/>
                  <a:gd name="T63" fmla="*/ 128 h 265"/>
                  <a:gd name="T64" fmla="*/ 166 w 187"/>
                  <a:gd name="T65" fmla="*/ 142 h 265"/>
                  <a:gd name="T66" fmla="*/ 182 w 187"/>
                  <a:gd name="T67" fmla="*/ 161 h 265"/>
                  <a:gd name="T68" fmla="*/ 187 w 187"/>
                  <a:gd name="T69" fmla="*/ 189 h 265"/>
                  <a:gd name="T70" fmla="*/ 187 w 187"/>
                  <a:gd name="T71" fmla="*/ 198 h 265"/>
                  <a:gd name="T72" fmla="*/ 179 w 187"/>
                  <a:gd name="T73" fmla="*/ 227 h 265"/>
                  <a:gd name="T74" fmla="*/ 159 w 187"/>
                  <a:gd name="T75" fmla="*/ 248 h 265"/>
                  <a:gd name="T76" fmla="*/ 129 w 187"/>
                  <a:gd name="T77" fmla="*/ 260 h 265"/>
                  <a:gd name="T78" fmla="*/ 95 w 187"/>
                  <a:gd name="T79" fmla="*/ 265 h 265"/>
                  <a:gd name="T80" fmla="*/ 41 w 187"/>
                  <a:gd name="T81" fmla="*/ 256 h 265"/>
                  <a:gd name="T82" fmla="*/ 0 w 187"/>
                  <a:gd name="T83" fmla="*/ 235 h 265"/>
                  <a:gd name="T84" fmla="*/ 10 w 187"/>
                  <a:gd name="T85" fmla="*/ 219 h 265"/>
                  <a:gd name="T86" fmla="*/ 50 w 187"/>
                  <a:gd name="T87" fmla="*/ 239 h 265"/>
                  <a:gd name="T88" fmla="*/ 93 w 187"/>
                  <a:gd name="T89" fmla="*/ 2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7" h="265">
                    <a:moveTo>
                      <a:pt x="93" y="247"/>
                    </a:moveTo>
                    <a:cubicBezTo>
                      <a:pt x="105" y="247"/>
                      <a:pt x="116" y="245"/>
                      <a:pt x="125" y="242"/>
                    </a:cubicBezTo>
                    <a:cubicBezTo>
                      <a:pt x="135" y="240"/>
                      <a:pt x="143" y="236"/>
                      <a:pt x="149" y="232"/>
                    </a:cubicBezTo>
                    <a:cubicBezTo>
                      <a:pt x="156" y="227"/>
                      <a:pt x="160" y="222"/>
                      <a:pt x="164" y="216"/>
                    </a:cubicBezTo>
                    <a:cubicBezTo>
                      <a:pt x="167" y="210"/>
                      <a:pt x="169" y="204"/>
                      <a:pt x="169" y="197"/>
                    </a:cubicBezTo>
                    <a:lnTo>
                      <a:pt x="169" y="191"/>
                    </a:lnTo>
                    <a:cubicBezTo>
                      <a:pt x="169" y="182"/>
                      <a:pt x="167" y="175"/>
                      <a:pt x="165" y="169"/>
                    </a:cubicBezTo>
                    <a:cubicBezTo>
                      <a:pt x="162" y="164"/>
                      <a:pt x="158" y="159"/>
                      <a:pt x="151" y="155"/>
                    </a:cubicBezTo>
                    <a:cubicBezTo>
                      <a:pt x="145" y="151"/>
                      <a:pt x="137" y="148"/>
                      <a:pt x="127" y="145"/>
                    </a:cubicBezTo>
                    <a:cubicBezTo>
                      <a:pt x="116" y="142"/>
                      <a:pt x="104" y="139"/>
                      <a:pt x="88" y="137"/>
                    </a:cubicBezTo>
                    <a:cubicBezTo>
                      <a:pt x="76" y="134"/>
                      <a:pt x="65" y="132"/>
                      <a:pt x="55" y="128"/>
                    </a:cubicBezTo>
                    <a:cubicBezTo>
                      <a:pt x="45" y="125"/>
                      <a:pt x="36" y="121"/>
                      <a:pt x="29" y="116"/>
                    </a:cubicBezTo>
                    <a:cubicBezTo>
                      <a:pt x="22" y="111"/>
                      <a:pt x="16" y="105"/>
                      <a:pt x="12" y="97"/>
                    </a:cubicBezTo>
                    <a:cubicBezTo>
                      <a:pt x="8" y="90"/>
                      <a:pt x="6" y="82"/>
                      <a:pt x="6" y="71"/>
                    </a:cubicBezTo>
                    <a:lnTo>
                      <a:pt x="6" y="64"/>
                    </a:lnTo>
                    <a:cubicBezTo>
                      <a:pt x="6" y="55"/>
                      <a:pt x="8" y="47"/>
                      <a:pt x="12" y="39"/>
                    </a:cubicBezTo>
                    <a:cubicBezTo>
                      <a:pt x="15" y="31"/>
                      <a:pt x="21" y="24"/>
                      <a:pt x="28" y="18"/>
                    </a:cubicBezTo>
                    <a:cubicBezTo>
                      <a:pt x="36" y="13"/>
                      <a:pt x="45" y="8"/>
                      <a:pt x="56" y="5"/>
                    </a:cubicBezTo>
                    <a:cubicBezTo>
                      <a:pt x="67" y="1"/>
                      <a:pt x="80" y="0"/>
                      <a:pt x="95" y="0"/>
                    </a:cubicBezTo>
                    <a:cubicBezTo>
                      <a:pt x="115" y="0"/>
                      <a:pt x="132" y="2"/>
                      <a:pt x="147" y="7"/>
                    </a:cubicBezTo>
                    <a:cubicBezTo>
                      <a:pt x="161" y="12"/>
                      <a:pt x="172" y="17"/>
                      <a:pt x="180" y="23"/>
                    </a:cubicBezTo>
                    <a:lnTo>
                      <a:pt x="172" y="38"/>
                    </a:lnTo>
                    <a:cubicBezTo>
                      <a:pt x="159" y="30"/>
                      <a:pt x="146" y="25"/>
                      <a:pt x="134" y="22"/>
                    </a:cubicBezTo>
                    <a:cubicBezTo>
                      <a:pt x="123" y="19"/>
                      <a:pt x="109" y="18"/>
                      <a:pt x="93" y="18"/>
                    </a:cubicBezTo>
                    <a:cubicBezTo>
                      <a:pt x="71" y="18"/>
                      <a:pt x="55" y="22"/>
                      <a:pt x="43" y="30"/>
                    </a:cubicBezTo>
                    <a:cubicBezTo>
                      <a:pt x="32" y="38"/>
                      <a:pt x="26" y="50"/>
                      <a:pt x="26" y="64"/>
                    </a:cubicBezTo>
                    <a:lnTo>
                      <a:pt x="26" y="70"/>
                    </a:lnTo>
                    <a:cubicBezTo>
                      <a:pt x="26" y="78"/>
                      <a:pt x="28" y="85"/>
                      <a:pt x="31" y="90"/>
                    </a:cubicBezTo>
                    <a:cubicBezTo>
                      <a:pt x="35" y="95"/>
                      <a:pt x="40" y="100"/>
                      <a:pt x="46" y="103"/>
                    </a:cubicBezTo>
                    <a:cubicBezTo>
                      <a:pt x="53" y="107"/>
                      <a:pt x="60" y="110"/>
                      <a:pt x="69" y="112"/>
                    </a:cubicBezTo>
                    <a:cubicBezTo>
                      <a:pt x="78" y="115"/>
                      <a:pt x="88" y="117"/>
                      <a:pt x="98" y="119"/>
                    </a:cubicBezTo>
                    <a:cubicBezTo>
                      <a:pt x="113" y="122"/>
                      <a:pt x="127" y="125"/>
                      <a:pt x="138" y="128"/>
                    </a:cubicBezTo>
                    <a:cubicBezTo>
                      <a:pt x="150" y="132"/>
                      <a:pt x="159" y="136"/>
                      <a:pt x="166" y="142"/>
                    </a:cubicBezTo>
                    <a:cubicBezTo>
                      <a:pt x="173" y="147"/>
                      <a:pt x="179" y="153"/>
                      <a:pt x="182" y="161"/>
                    </a:cubicBezTo>
                    <a:cubicBezTo>
                      <a:pt x="185" y="168"/>
                      <a:pt x="187" y="178"/>
                      <a:pt x="187" y="189"/>
                    </a:cubicBezTo>
                    <a:lnTo>
                      <a:pt x="187" y="198"/>
                    </a:lnTo>
                    <a:cubicBezTo>
                      <a:pt x="187" y="209"/>
                      <a:pt x="185" y="219"/>
                      <a:pt x="179" y="227"/>
                    </a:cubicBezTo>
                    <a:cubicBezTo>
                      <a:pt x="174" y="235"/>
                      <a:pt x="167" y="242"/>
                      <a:pt x="159" y="248"/>
                    </a:cubicBezTo>
                    <a:cubicBezTo>
                      <a:pt x="150" y="253"/>
                      <a:pt x="141" y="258"/>
                      <a:pt x="129" y="260"/>
                    </a:cubicBezTo>
                    <a:cubicBezTo>
                      <a:pt x="118" y="263"/>
                      <a:pt x="107" y="265"/>
                      <a:pt x="95" y="265"/>
                    </a:cubicBezTo>
                    <a:cubicBezTo>
                      <a:pt x="75" y="265"/>
                      <a:pt x="57" y="262"/>
                      <a:pt x="41" y="256"/>
                    </a:cubicBezTo>
                    <a:cubicBezTo>
                      <a:pt x="24" y="250"/>
                      <a:pt x="11" y="243"/>
                      <a:pt x="0" y="235"/>
                    </a:cubicBezTo>
                    <a:lnTo>
                      <a:pt x="10" y="219"/>
                    </a:lnTo>
                    <a:cubicBezTo>
                      <a:pt x="22" y="227"/>
                      <a:pt x="35" y="234"/>
                      <a:pt x="50" y="239"/>
                    </a:cubicBezTo>
                    <a:cubicBezTo>
                      <a:pt x="64" y="244"/>
                      <a:pt x="79" y="247"/>
                      <a:pt x="93" y="247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6" name="Freeform 40"/>
              <p:cNvSpPr>
                <a:spLocks/>
              </p:cNvSpPr>
              <p:nvPr userDrawn="1"/>
            </p:nvSpPr>
            <p:spPr bwMode="auto">
              <a:xfrm>
                <a:off x="1252538" y="6653213"/>
                <a:ext cx="147637" cy="201613"/>
              </a:xfrm>
              <a:custGeom>
                <a:avLst/>
                <a:gdLst>
                  <a:gd name="T0" fmla="*/ 0 w 191"/>
                  <a:gd name="T1" fmla="*/ 0 h 260"/>
                  <a:gd name="T2" fmla="*/ 21 w 191"/>
                  <a:gd name="T3" fmla="*/ 0 h 260"/>
                  <a:gd name="T4" fmla="*/ 21 w 191"/>
                  <a:gd name="T5" fmla="*/ 169 h 260"/>
                  <a:gd name="T6" fmla="*/ 23 w 191"/>
                  <a:gd name="T7" fmla="*/ 193 h 260"/>
                  <a:gd name="T8" fmla="*/ 32 w 191"/>
                  <a:gd name="T9" fmla="*/ 216 h 260"/>
                  <a:gd name="T10" fmla="*/ 52 w 191"/>
                  <a:gd name="T11" fmla="*/ 234 h 260"/>
                  <a:gd name="T12" fmla="*/ 87 w 191"/>
                  <a:gd name="T13" fmla="*/ 242 h 260"/>
                  <a:gd name="T14" fmla="*/ 125 w 191"/>
                  <a:gd name="T15" fmla="*/ 234 h 260"/>
                  <a:gd name="T16" fmla="*/ 150 w 191"/>
                  <a:gd name="T17" fmla="*/ 216 h 260"/>
                  <a:gd name="T18" fmla="*/ 165 w 191"/>
                  <a:gd name="T19" fmla="*/ 195 h 260"/>
                  <a:gd name="T20" fmla="*/ 170 w 191"/>
                  <a:gd name="T21" fmla="*/ 176 h 260"/>
                  <a:gd name="T22" fmla="*/ 170 w 191"/>
                  <a:gd name="T23" fmla="*/ 0 h 260"/>
                  <a:gd name="T24" fmla="*/ 191 w 191"/>
                  <a:gd name="T25" fmla="*/ 0 h 260"/>
                  <a:gd name="T26" fmla="*/ 191 w 191"/>
                  <a:gd name="T27" fmla="*/ 256 h 260"/>
                  <a:gd name="T28" fmla="*/ 171 w 191"/>
                  <a:gd name="T29" fmla="*/ 256 h 260"/>
                  <a:gd name="T30" fmla="*/ 171 w 191"/>
                  <a:gd name="T31" fmla="*/ 216 h 260"/>
                  <a:gd name="T32" fmla="*/ 162 w 191"/>
                  <a:gd name="T33" fmla="*/ 228 h 260"/>
                  <a:gd name="T34" fmla="*/ 144 w 191"/>
                  <a:gd name="T35" fmla="*/ 243 h 260"/>
                  <a:gd name="T36" fmla="*/ 119 w 191"/>
                  <a:gd name="T37" fmla="*/ 255 h 260"/>
                  <a:gd name="T38" fmla="*/ 88 w 191"/>
                  <a:gd name="T39" fmla="*/ 260 h 260"/>
                  <a:gd name="T40" fmla="*/ 46 w 191"/>
                  <a:gd name="T41" fmla="*/ 253 h 260"/>
                  <a:gd name="T42" fmla="*/ 19 w 191"/>
                  <a:gd name="T43" fmla="*/ 234 h 260"/>
                  <a:gd name="T44" fmla="*/ 4 w 191"/>
                  <a:gd name="T45" fmla="*/ 207 h 260"/>
                  <a:gd name="T46" fmla="*/ 0 w 191"/>
                  <a:gd name="T47" fmla="*/ 175 h 260"/>
                  <a:gd name="T48" fmla="*/ 0 w 191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260">
                    <a:moveTo>
                      <a:pt x="0" y="0"/>
                    </a:moveTo>
                    <a:lnTo>
                      <a:pt x="21" y="0"/>
                    </a:lnTo>
                    <a:lnTo>
                      <a:pt x="21" y="169"/>
                    </a:lnTo>
                    <a:cubicBezTo>
                      <a:pt x="21" y="176"/>
                      <a:pt x="21" y="184"/>
                      <a:pt x="23" y="193"/>
                    </a:cubicBezTo>
                    <a:cubicBezTo>
                      <a:pt x="24" y="201"/>
                      <a:pt x="27" y="209"/>
                      <a:pt x="32" y="216"/>
                    </a:cubicBezTo>
                    <a:cubicBezTo>
                      <a:pt x="36" y="224"/>
                      <a:pt x="43" y="230"/>
                      <a:pt x="52" y="234"/>
                    </a:cubicBezTo>
                    <a:cubicBezTo>
                      <a:pt x="60" y="239"/>
                      <a:pt x="72" y="242"/>
                      <a:pt x="87" y="242"/>
                    </a:cubicBezTo>
                    <a:cubicBezTo>
                      <a:pt x="102" y="242"/>
                      <a:pt x="114" y="239"/>
                      <a:pt x="125" y="234"/>
                    </a:cubicBezTo>
                    <a:cubicBezTo>
                      <a:pt x="135" y="229"/>
                      <a:pt x="144" y="223"/>
                      <a:pt x="150" y="216"/>
                    </a:cubicBezTo>
                    <a:cubicBezTo>
                      <a:pt x="157" y="209"/>
                      <a:pt x="162" y="202"/>
                      <a:pt x="165" y="195"/>
                    </a:cubicBezTo>
                    <a:cubicBezTo>
                      <a:pt x="169" y="187"/>
                      <a:pt x="170" y="181"/>
                      <a:pt x="170" y="176"/>
                    </a:cubicBezTo>
                    <a:lnTo>
                      <a:pt x="170" y="0"/>
                    </a:lnTo>
                    <a:lnTo>
                      <a:pt x="191" y="0"/>
                    </a:lnTo>
                    <a:lnTo>
                      <a:pt x="191" y="256"/>
                    </a:lnTo>
                    <a:lnTo>
                      <a:pt x="171" y="256"/>
                    </a:lnTo>
                    <a:lnTo>
                      <a:pt x="171" y="216"/>
                    </a:lnTo>
                    <a:cubicBezTo>
                      <a:pt x="169" y="219"/>
                      <a:pt x="166" y="223"/>
                      <a:pt x="162" y="228"/>
                    </a:cubicBezTo>
                    <a:cubicBezTo>
                      <a:pt x="157" y="233"/>
                      <a:pt x="151" y="238"/>
                      <a:pt x="144" y="243"/>
                    </a:cubicBezTo>
                    <a:cubicBezTo>
                      <a:pt x="137" y="247"/>
                      <a:pt x="128" y="251"/>
                      <a:pt x="119" y="255"/>
                    </a:cubicBezTo>
                    <a:cubicBezTo>
                      <a:pt x="109" y="258"/>
                      <a:pt x="99" y="260"/>
                      <a:pt x="88" y="260"/>
                    </a:cubicBezTo>
                    <a:cubicBezTo>
                      <a:pt x="71" y="260"/>
                      <a:pt x="57" y="257"/>
                      <a:pt x="46" y="253"/>
                    </a:cubicBezTo>
                    <a:cubicBezTo>
                      <a:pt x="35" y="248"/>
                      <a:pt x="26" y="242"/>
                      <a:pt x="19" y="234"/>
                    </a:cubicBezTo>
                    <a:cubicBezTo>
                      <a:pt x="12" y="226"/>
                      <a:pt x="7" y="217"/>
                      <a:pt x="4" y="207"/>
                    </a:cubicBezTo>
                    <a:cubicBezTo>
                      <a:pt x="1" y="197"/>
                      <a:pt x="0" y="186"/>
                      <a:pt x="0" y="175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7" name="Rectangle 41"/>
              <p:cNvSpPr>
                <a:spLocks noChangeArrowheads="1"/>
              </p:cNvSpPr>
              <p:nvPr userDrawn="1"/>
            </p:nvSpPr>
            <p:spPr bwMode="auto">
              <a:xfrm>
                <a:off x="1465263" y="6569075"/>
                <a:ext cx="15875" cy="282575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8" name="Freeform 42"/>
              <p:cNvSpPr>
                <a:spLocks/>
              </p:cNvSpPr>
              <p:nvPr userDrawn="1"/>
            </p:nvSpPr>
            <p:spPr bwMode="auto">
              <a:xfrm>
                <a:off x="1522413" y="6600825"/>
                <a:ext cx="114300" cy="252413"/>
              </a:xfrm>
              <a:custGeom>
                <a:avLst/>
                <a:gdLst>
                  <a:gd name="T0" fmla="*/ 45 w 146"/>
                  <a:gd name="T1" fmla="*/ 83 h 324"/>
                  <a:gd name="T2" fmla="*/ 0 w 146"/>
                  <a:gd name="T3" fmla="*/ 83 h 324"/>
                  <a:gd name="T4" fmla="*/ 0 w 146"/>
                  <a:gd name="T5" fmla="*/ 66 h 324"/>
                  <a:gd name="T6" fmla="*/ 45 w 146"/>
                  <a:gd name="T7" fmla="*/ 66 h 324"/>
                  <a:gd name="T8" fmla="*/ 45 w 146"/>
                  <a:gd name="T9" fmla="*/ 0 h 324"/>
                  <a:gd name="T10" fmla="*/ 65 w 146"/>
                  <a:gd name="T11" fmla="*/ 0 h 324"/>
                  <a:gd name="T12" fmla="*/ 65 w 146"/>
                  <a:gd name="T13" fmla="*/ 66 h 324"/>
                  <a:gd name="T14" fmla="*/ 138 w 146"/>
                  <a:gd name="T15" fmla="*/ 66 h 324"/>
                  <a:gd name="T16" fmla="*/ 138 w 146"/>
                  <a:gd name="T17" fmla="*/ 83 h 324"/>
                  <a:gd name="T18" fmla="*/ 65 w 146"/>
                  <a:gd name="T19" fmla="*/ 83 h 324"/>
                  <a:gd name="T20" fmla="*/ 65 w 146"/>
                  <a:gd name="T21" fmla="*/ 248 h 324"/>
                  <a:gd name="T22" fmla="*/ 73 w 146"/>
                  <a:gd name="T23" fmla="*/ 292 h 324"/>
                  <a:gd name="T24" fmla="*/ 105 w 146"/>
                  <a:gd name="T25" fmla="*/ 306 h 324"/>
                  <a:gd name="T26" fmla="*/ 125 w 146"/>
                  <a:gd name="T27" fmla="*/ 305 h 324"/>
                  <a:gd name="T28" fmla="*/ 143 w 146"/>
                  <a:gd name="T29" fmla="*/ 301 h 324"/>
                  <a:gd name="T30" fmla="*/ 146 w 146"/>
                  <a:gd name="T31" fmla="*/ 318 h 324"/>
                  <a:gd name="T32" fmla="*/ 127 w 146"/>
                  <a:gd name="T33" fmla="*/ 322 h 324"/>
                  <a:gd name="T34" fmla="*/ 107 w 146"/>
                  <a:gd name="T35" fmla="*/ 324 h 324"/>
                  <a:gd name="T36" fmla="*/ 82 w 146"/>
                  <a:gd name="T37" fmla="*/ 321 h 324"/>
                  <a:gd name="T38" fmla="*/ 62 w 146"/>
                  <a:gd name="T39" fmla="*/ 311 h 324"/>
                  <a:gd name="T40" fmla="*/ 49 w 146"/>
                  <a:gd name="T41" fmla="*/ 290 h 324"/>
                  <a:gd name="T42" fmla="*/ 45 w 146"/>
                  <a:gd name="T43" fmla="*/ 254 h 324"/>
                  <a:gd name="T44" fmla="*/ 45 w 146"/>
                  <a:gd name="T45" fmla="*/ 8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324">
                    <a:moveTo>
                      <a:pt x="45" y="83"/>
                    </a:moveTo>
                    <a:lnTo>
                      <a:pt x="0" y="83"/>
                    </a:lnTo>
                    <a:lnTo>
                      <a:pt x="0" y="66"/>
                    </a:lnTo>
                    <a:lnTo>
                      <a:pt x="45" y="66"/>
                    </a:lnTo>
                    <a:lnTo>
                      <a:pt x="45" y="0"/>
                    </a:lnTo>
                    <a:lnTo>
                      <a:pt x="65" y="0"/>
                    </a:lnTo>
                    <a:lnTo>
                      <a:pt x="65" y="66"/>
                    </a:lnTo>
                    <a:lnTo>
                      <a:pt x="138" y="66"/>
                    </a:lnTo>
                    <a:lnTo>
                      <a:pt x="138" y="83"/>
                    </a:lnTo>
                    <a:lnTo>
                      <a:pt x="65" y="83"/>
                    </a:lnTo>
                    <a:lnTo>
                      <a:pt x="65" y="248"/>
                    </a:lnTo>
                    <a:cubicBezTo>
                      <a:pt x="65" y="268"/>
                      <a:pt x="68" y="282"/>
                      <a:pt x="73" y="292"/>
                    </a:cubicBezTo>
                    <a:cubicBezTo>
                      <a:pt x="78" y="301"/>
                      <a:pt x="88" y="306"/>
                      <a:pt x="105" y="306"/>
                    </a:cubicBezTo>
                    <a:cubicBezTo>
                      <a:pt x="112" y="306"/>
                      <a:pt x="119" y="306"/>
                      <a:pt x="125" y="305"/>
                    </a:cubicBezTo>
                    <a:cubicBezTo>
                      <a:pt x="131" y="304"/>
                      <a:pt x="137" y="302"/>
                      <a:pt x="143" y="301"/>
                    </a:cubicBezTo>
                    <a:lnTo>
                      <a:pt x="146" y="318"/>
                    </a:lnTo>
                    <a:cubicBezTo>
                      <a:pt x="141" y="319"/>
                      <a:pt x="135" y="321"/>
                      <a:pt x="127" y="322"/>
                    </a:cubicBezTo>
                    <a:cubicBezTo>
                      <a:pt x="119" y="323"/>
                      <a:pt x="113" y="324"/>
                      <a:pt x="107" y="324"/>
                    </a:cubicBezTo>
                    <a:cubicBezTo>
                      <a:pt x="98" y="324"/>
                      <a:pt x="90" y="323"/>
                      <a:pt x="82" y="321"/>
                    </a:cubicBezTo>
                    <a:cubicBezTo>
                      <a:pt x="74" y="319"/>
                      <a:pt x="68" y="316"/>
                      <a:pt x="62" y="311"/>
                    </a:cubicBezTo>
                    <a:cubicBezTo>
                      <a:pt x="57" y="306"/>
                      <a:pt x="52" y="299"/>
                      <a:pt x="49" y="290"/>
                    </a:cubicBezTo>
                    <a:cubicBezTo>
                      <a:pt x="46" y="281"/>
                      <a:pt x="45" y="269"/>
                      <a:pt x="45" y="254"/>
                    </a:cubicBezTo>
                    <a:lnTo>
                      <a:pt x="45" y="83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9" name="Freeform 43"/>
              <p:cNvSpPr>
                <a:spLocks noEditPoints="1"/>
              </p:cNvSpPr>
              <p:nvPr userDrawn="1"/>
            </p:nvSpPr>
            <p:spPr bwMode="auto">
              <a:xfrm>
                <a:off x="1681163" y="6586538"/>
                <a:ext cx="19050" cy="265113"/>
              </a:xfrm>
              <a:custGeom>
                <a:avLst/>
                <a:gdLst>
                  <a:gd name="T0" fmla="*/ 22 w 24"/>
                  <a:gd name="T1" fmla="*/ 84 h 340"/>
                  <a:gd name="T2" fmla="*/ 22 w 24"/>
                  <a:gd name="T3" fmla="*/ 340 h 340"/>
                  <a:gd name="T4" fmla="*/ 2 w 24"/>
                  <a:gd name="T5" fmla="*/ 340 h 340"/>
                  <a:gd name="T6" fmla="*/ 2 w 24"/>
                  <a:gd name="T7" fmla="*/ 84 h 340"/>
                  <a:gd name="T8" fmla="*/ 22 w 24"/>
                  <a:gd name="T9" fmla="*/ 84 h 340"/>
                  <a:gd name="T10" fmla="*/ 24 w 24"/>
                  <a:gd name="T11" fmla="*/ 0 h 340"/>
                  <a:gd name="T12" fmla="*/ 24 w 24"/>
                  <a:gd name="T13" fmla="*/ 28 h 340"/>
                  <a:gd name="T14" fmla="*/ 0 w 24"/>
                  <a:gd name="T15" fmla="*/ 28 h 340"/>
                  <a:gd name="T16" fmla="*/ 0 w 24"/>
                  <a:gd name="T17" fmla="*/ 0 h 340"/>
                  <a:gd name="T18" fmla="*/ 24 w 24"/>
                  <a:gd name="T19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340">
                    <a:moveTo>
                      <a:pt x="22" y="84"/>
                    </a:moveTo>
                    <a:lnTo>
                      <a:pt x="22" y="340"/>
                    </a:lnTo>
                    <a:lnTo>
                      <a:pt x="2" y="340"/>
                    </a:lnTo>
                    <a:lnTo>
                      <a:pt x="2" y="84"/>
                    </a:lnTo>
                    <a:lnTo>
                      <a:pt x="22" y="84"/>
                    </a:lnTo>
                    <a:close/>
                    <a:moveTo>
                      <a:pt x="24" y="0"/>
                    </a:moveTo>
                    <a:lnTo>
                      <a:pt x="24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24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70" name="Freeform 44"/>
              <p:cNvSpPr>
                <a:spLocks/>
              </p:cNvSpPr>
              <p:nvPr userDrawn="1"/>
            </p:nvSpPr>
            <p:spPr bwMode="auto">
              <a:xfrm>
                <a:off x="1763713" y="6648450"/>
                <a:ext cx="150812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8 h 261"/>
                  <a:gd name="T10" fmla="*/ 65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0 w 193"/>
                  <a:gd name="T17" fmla="*/ 87 h 261"/>
                  <a:gd name="T18" fmla="*/ 20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7" y="18"/>
                      <a:pt x="101" y="18"/>
                    </a:cubicBezTo>
                    <a:cubicBezTo>
                      <a:pt x="87" y="18"/>
                      <a:pt x="75" y="21"/>
                      <a:pt x="65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3" y="51"/>
                      <a:pt x="28" y="59"/>
                      <a:pt x="25" y="67"/>
                    </a:cubicBezTo>
                    <a:cubicBezTo>
                      <a:pt x="22" y="75"/>
                      <a:pt x="20" y="81"/>
                      <a:pt x="20" y="87"/>
                    </a:cubicBezTo>
                    <a:lnTo>
                      <a:pt x="20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4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71" name="Freeform 45"/>
              <p:cNvSpPr>
                <a:spLocks noEditPoints="1"/>
              </p:cNvSpPr>
              <p:nvPr userDrawn="1"/>
            </p:nvSpPr>
            <p:spPr bwMode="auto">
              <a:xfrm>
                <a:off x="1968500" y="6648450"/>
                <a:ext cx="155575" cy="285750"/>
              </a:xfrm>
              <a:custGeom>
                <a:avLst/>
                <a:gdLst>
                  <a:gd name="T0" fmla="*/ 181 w 201"/>
                  <a:gd name="T1" fmla="*/ 80 h 367"/>
                  <a:gd name="T2" fmla="*/ 175 w 201"/>
                  <a:gd name="T3" fmla="*/ 57 h 367"/>
                  <a:gd name="T4" fmla="*/ 159 w 201"/>
                  <a:gd name="T5" fmla="*/ 37 h 367"/>
                  <a:gd name="T6" fmla="*/ 133 w 201"/>
                  <a:gd name="T7" fmla="*/ 24 h 367"/>
                  <a:gd name="T8" fmla="*/ 100 w 201"/>
                  <a:gd name="T9" fmla="*/ 18 h 367"/>
                  <a:gd name="T10" fmla="*/ 42 w 201"/>
                  <a:gd name="T11" fmla="*/ 42 h 367"/>
                  <a:gd name="T12" fmla="*/ 20 w 201"/>
                  <a:gd name="T13" fmla="*/ 112 h 367"/>
                  <a:gd name="T14" fmla="*/ 20 w 201"/>
                  <a:gd name="T15" fmla="*/ 148 h 367"/>
                  <a:gd name="T16" fmla="*/ 40 w 201"/>
                  <a:gd name="T17" fmla="*/ 218 h 367"/>
                  <a:gd name="T18" fmla="*/ 100 w 201"/>
                  <a:gd name="T19" fmla="*/ 241 h 367"/>
                  <a:gd name="T20" fmla="*/ 128 w 201"/>
                  <a:gd name="T21" fmla="*/ 236 h 367"/>
                  <a:gd name="T22" fmla="*/ 154 w 201"/>
                  <a:gd name="T23" fmla="*/ 221 h 367"/>
                  <a:gd name="T24" fmla="*/ 174 w 201"/>
                  <a:gd name="T25" fmla="*/ 196 h 367"/>
                  <a:gd name="T26" fmla="*/ 181 w 201"/>
                  <a:gd name="T27" fmla="*/ 163 h 367"/>
                  <a:gd name="T28" fmla="*/ 181 w 201"/>
                  <a:gd name="T29" fmla="*/ 80 h 367"/>
                  <a:gd name="T30" fmla="*/ 181 w 201"/>
                  <a:gd name="T31" fmla="*/ 213 h 367"/>
                  <a:gd name="T32" fmla="*/ 149 w 201"/>
                  <a:gd name="T33" fmla="*/ 246 h 367"/>
                  <a:gd name="T34" fmla="*/ 97 w 201"/>
                  <a:gd name="T35" fmla="*/ 260 h 367"/>
                  <a:gd name="T36" fmla="*/ 25 w 201"/>
                  <a:gd name="T37" fmla="*/ 232 h 367"/>
                  <a:gd name="T38" fmla="*/ 0 w 201"/>
                  <a:gd name="T39" fmla="*/ 151 h 367"/>
                  <a:gd name="T40" fmla="*/ 0 w 201"/>
                  <a:gd name="T41" fmla="*/ 109 h 367"/>
                  <a:gd name="T42" fmla="*/ 7 w 201"/>
                  <a:gd name="T43" fmla="*/ 62 h 367"/>
                  <a:gd name="T44" fmla="*/ 28 w 201"/>
                  <a:gd name="T45" fmla="*/ 28 h 367"/>
                  <a:gd name="T46" fmla="*/ 60 w 201"/>
                  <a:gd name="T47" fmla="*/ 7 h 367"/>
                  <a:gd name="T48" fmla="*/ 101 w 201"/>
                  <a:gd name="T49" fmla="*/ 0 h 367"/>
                  <a:gd name="T50" fmla="*/ 147 w 201"/>
                  <a:gd name="T51" fmla="*/ 9 h 367"/>
                  <a:gd name="T52" fmla="*/ 181 w 201"/>
                  <a:gd name="T53" fmla="*/ 36 h 367"/>
                  <a:gd name="T54" fmla="*/ 181 w 201"/>
                  <a:gd name="T55" fmla="*/ 5 h 367"/>
                  <a:gd name="T56" fmla="*/ 201 w 201"/>
                  <a:gd name="T57" fmla="*/ 5 h 367"/>
                  <a:gd name="T58" fmla="*/ 201 w 201"/>
                  <a:gd name="T59" fmla="*/ 263 h 367"/>
                  <a:gd name="T60" fmla="*/ 193 w 201"/>
                  <a:gd name="T61" fmla="*/ 311 h 367"/>
                  <a:gd name="T62" fmla="*/ 173 w 201"/>
                  <a:gd name="T63" fmla="*/ 344 h 367"/>
                  <a:gd name="T64" fmla="*/ 143 w 201"/>
                  <a:gd name="T65" fmla="*/ 362 h 367"/>
                  <a:gd name="T66" fmla="*/ 106 w 201"/>
                  <a:gd name="T67" fmla="*/ 367 h 367"/>
                  <a:gd name="T68" fmla="*/ 59 w 201"/>
                  <a:gd name="T69" fmla="*/ 360 h 367"/>
                  <a:gd name="T70" fmla="*/ 22 w 201"/>
                  <a:gd name="T71" fmla="*/ 341 h 367"/>
                  <a:gd name="T72" fmla="*/ 32 w 201"/>
                  <a:gd name="T73" fmla="*/ 324 h 367"/>
                  <a:gd name="T74" fmla="*/ 68 w 201"/>
                  <a:gd name="T75" fmla="*/ 343 h 367"/>
                  <a:gd name="T76" fmla="*/ 104 w 201"/>
                  <a:gd name="T77" fmla="*/ 348 h 367"/>
                  <a:gd name="T78" fmla="*/ 133 w 201"/>
                  <a:gd name="T79" fmla="*/ 344 h 367"/>
                  <a:gd name="T80" fmla="*/ 157 w 201"/>
                  <a:gd name="T81" fmla="*/ 330 h 367"/>
                  <a:gd name="T82" fmla="*/ 174 w 201"/>
                  <a:gd name="T83" fmla="*/ 303 h 367"/>
                  <a:gd name="T84" fmla="*/ 181 w 201"/>
                  <a:gd name="T85" fmla="*/ 263 h 367"/>
                  <a:gd name="T86" fmla="*/ 181 w 201"/>
                  <a:gd name="T87" fmla="*/ 21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1" h="367">
                    <a:moveTo>
                      <a:pt x="181" y="80"/>
                    </a:moveTo>
                    <a:cubicBezTo>
                      <a:pt x="181" y="72"/>
                      <a:pt x="179" y="64"/>
                      <a:pt x="175" y="57"/>
                    </a:cubicBezTo>
                    <a:cubicBezTo>
                      <a:pt x="171" y="49"/>
                      <a:pt x="166" y="43"/>
                      <a:pt x="159" y="37"/>
                    </a:cubicBezTo>
                    <a:cubicBezTo>
                      <a:pt x="151" y="31"/>
                      <a:pt x="143" y="27"/>
                      <a:pt x="133" y="24"/>
                    </a:cubicBezTo>
                    <a:cubicBezTo>
                      <a:pt x="123" y="20"/>
                      <a:pt x="112" y="18"/>
                      <a:pt x="100" y="18"/>
                    </a:cubicBezTo>
                    <a:cubicBezTo>
                      <a:pt x="76" y="18"/>
                      <a:pt x="57" y="26"/>
                      <a:pt x="42" y="42"/>
                    </a:cubicBezTo>
                    <a:cubicBezTo>
                      <a:pt x="28" y="59"/>
                      <a:pt x="20" y="82"/>
                      <a:pt x="20" y="112"/>
                    </a:cubicBezTo>
                    <a:lnTo>
                      <a:pt x="20" y="148"/>
                    </a:lnTo>
                    <a:cubicBezTo>
                      <a:pt x="20" y="179"/>
                      <a:pt x="27" y="202"/>
                      <a:pt x="40" y="218"/>
                    </a:cubicBezTo>
                    <a:cubicBezTo>
                      <a:pt x="53" y="233"/>
                      <a:pt x="73" y="241"/>
                      <a:pt x="100" y="241"/>
                    </a:cubicBezTo>
                    <a:cubicBezTo>
                      <a:pt x="109" y="241"/>
                      <a:pt x="119" y="240"/>
                      <a:pt x="128" y="236"/>
                    </a:cubicBezTo>
                    <a:cubicBezTo>
                      <a:pt x="138" y="232"/>
                      <a:pt x="147" y="227"/>
                      <a:pt x="154" y="221"/>
                    </a:cubicBezTo>
                    <a:cubicBezTo>
                      <a:pt x="162" y="214"/>
                      <a:pt x="169" y="206"/>
                      <a:pt x="174" y="196"/>
                    </a:cubicBezTo>
                    <a:cubicBezTo>
                      <a:pt x="179" y="186"/>
                      <a:pt x="181" y="175"/>
                      <a:pt x="181" y="163"/>
                    </a:cubicBezTo>
                    <a:lnTo>
                      <a:pt x="181" y="80"/>
                    </a:lnTo>
                    <a:close/>
                    <a:moveTo>
                      <a:pt x="181" y="213"/>
                    </a:moveTo>
                    <a:cubicBezTo>
                      <a:pt x="174" y="226"/>
                      <a:pt x="164" y="237"/>
                      <a:pt x="149" y="246"/>
                    </a:cubicBezTo>
                    <a:cubicBezTo>
                      <a:pt x="135" y="255"/>
                      <a:pt x="117" y="260"/>
                      <a:pt x="97" y="260"/>
                    </a:cubicBezTo>
                    <a:cubicBezTo>
                      <a:pt x="66" y="260"/>
                      <a:pt x="42" y="251"/>
                      <a:pt x="25" y="232"/>
                    </a:cubicBezTo>
                    <a:cubicBezTo>
                      <a:pt x="8" y="214"/>
                      <a:pt x="0" y="187"/>
                      <a:pt x="0" y="151"/>
                    </a:cubicBezTo>
                    <a:lnTo>
                      <a:pt x="0" y="109"/>
                    </a:lnTo>
                    <a:cubicBezTo>
                      <a:pt x="0" y="91"/>
                      <a:pt x="2" y="76"/>
                      <a:pt x="7" y="62"/>
                    </a:cubicBezTo>
                    <a:cubicBezTo>
                      <a:pt x="12" y="48"/>
                      <a:pt x="19" y="37"/>
                      <a:pt x="28" y="28"/>
                    </a:cubicBezTo>
                    <a:cubicBezTo>
                      <a:pt x="37" y="18"/>
                      <a:pt x="48" y="11"/>
                      <a:pt x="60" y="7"/>
                    </a:cubicBezTo>
                    <a:cubicBezTo>
                      <a:pt x="73" y="2"/>
                      <a:pt x="86" y="0"/>
                      <a:pt x="101" y="0"/>
                    </a:cubicBezTo>
                    <a:cubicBezTo>
                      <a:pt x="117" y="0"/>
                      <a:pt x="132" y="3"/>
                      <a:pt x="147" y="9"/>
                    </a:cubicBezTo>
                    <a:cubicBezTo>
                      <a:pt x="162" y="15"/>
                      <a:pt x="173" y="24"/>
                      <a:pt x="181" y="36"/>
                    </a:cubicBezTo>
                    <a:lnTo>
                      <a:pt x="181" y="5"/>
                    </a:lnTo>
                    <a:lnTo>
                      <a:pt x="201" y="5"/>
                    </a:lnTo>
                    <a:lnTo>
                      <a:pt x="201" y="263"/>
                    </a:lnTo>
                    <a:cubicBezTo>
                      <a:pt x="201" y="282"/>
                      <a:pt x="199" y="298"/>
                      <a:pt x="193" y="311"/>
                    </a:cubicBezTo>
                    <a:cubicBezTo>
                      <a:pt x="188" y="324"/>
                      <a:pt x="181" y="335"/>
                      <a:pt x="173" y="344"/>
                    </a:cubicBezTo>
                    <a:cubicBezTo>
                      <a:pt x="164" y="352"/>
                      <a:pt x="154" y="358"/>
                      <a:pt x="143" y="362"/>
                    </a:cubicBezTo>
                    <a:cubicBezTo>
                      <a:pt x="131" y="365"/>
                      <a:pt x="119" y="367"/>
                      <a:pt x="106" y="367"/>
                    </a:cubicBezTo>
                    <a:cubicBezTo>
                      <a:pt x="88" y="367"/>
                      <a:pt x="72" y="365"/>
                      <a:pt x="59" y="360"/>
                    </a:cubicBezTo>
                    <a:cubicBezTo>
                      <a:pt x="46" y="356"/>
                      <a:pt x="34" y="349"/>
                      <a:pt x="22" y="341"/>
                    </a:cubicBezTo>
                    <a:lnTo>
                      <a:pt x="32" y="324"/>
                    </a:lnTo>
                    <a:cubicBezTo>
                      <a:pt x="45" y="333"/>
                      <a:pt x="56" y="339"/>
                      <a:pt x="68" y="343"/>
                    </a:cubicBezTo>
                    <a:cubicBezTo>
                      <a:pt x="79" y="346"/>
                      <a:pt x="91" y="348"/>
                      <a:pt x="104" y="348"/>
                    </a:cubicBezTo>
                    <a:cubicBezTo>
                      <a:pt x="114" y="348"/>
                      <a:pt x="124" y="347"/>
                      <a:pt x="133" y="344"/>
                    </a:cubicBezTo>
                    <a:cubicBezTo>
                      <a:pt x="142" y="341"/>
                      <a:pt x="150" y="336"/>
                      <a:pt x="157" y="330"/>
                    </a:cubicBezTo>
                    <a:cubicBezTo>
                      <a:pt x="165" y="323"/>
                      <a:pt x="170" y="314"/>
                      <a:pt x="174" y="303"/>
                    </a:cubicBezTo>
                    <a:cubicBezTo>
                      <a:pt x="178" y="292"/>
                      <a:pt x="181" y="279"/>
                      <a:pt x="181" y="263"/>
                    </a:cubicBezTo>
                    <a:lnTo>
                      <a:pt x="181" y="213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327223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내지_R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kumimoji="0" lang="en-US" altLang="ko-KR" sz="816" b="0" i="0" u="none" strike="noStrike" kern="1200" cap="none" spc="0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333333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792" y="6578868"/>
            <a:ext cx="622965" cy="136982"/>
          </a:xfrm>
          <a:prstGeom prst="rect">
            <a:avLst/>
          </a:prstGeom>
        </p:spPr>
      </p:pic>
      <p:sp>
        <p:nvSpPr>
          <p:cNvPr id="18" name="자유형 17"/>
          <p:cNvSpPr/>
          <p:nvPr userDrawn="1"/>
        </p:nvSpPr>
        <p:spPr>
          <a:xfrm>
            <a:off x="-1961" y="0"/>
            <a:ext cx="9907960" cy="843302"/>
          </a:xfrm>
          <a:custGeom>
            <a:avLst/>
            <a:gdLst>
              <a:gd name="connsiteX0" fmla="*/ 0 w 10695516"/>
              <a:gd name="connsiteY0" fmla="*/ 0 h 929780"/>
              <a:gd name="connsiteX1" fmla="*/ 10695515 w 10695516"/>
              <a:gd name="connsiteY1" fmla="*/ 0 h 929780"/>
              <a:gd name="connsiteX2" fmla="*/ 10695515 w 10695516"/>
              <a:gd name="connsiteY2" fmla="*/ 15380 h 929780"/>
              <a:gd name="connsiteX3" fmla="*/ 10695516 w 10695516"/>
              <a:gd name="connsiteY3" fmla="*/ 15380 h 929780"/>
              <a:gd name="connsiteX4" fmla="*/ 10695516 w 10695516"/>
              <a:gd name="connsiteY4" fmla="*/ 507495 h 929780"/>
              <a:gd name="connsiteX5" fmla="*/ 10264518 w 10695516"/>
              <a:gd name="connsiteY5" fmla="*/ 929780 h 929780"/>
              <a:gd name="connsiteX6" fmla="*/ 953473 w 10695516"/>
              <a:gd name="connsiteY6" fmla="*/ 929780 h 929780"/>
              <a:gd name="connsiteX7" fmla="*/ 433114 w 10695516"/>
              <a:gd name="connsiteY7" fmla="*/ 929780 h 929780"/>
              <a:gd name="connsiteX8" fmla="*/ 2117 w 10695516"/>
              <a:gd name="connsiteY8" fmla="*/ 929780 h 929780"/>
              <a:gd name="connsiteX9" fmla="*/ 2117 w 10695516"/>
              <a:gd name="connsiteY9" fmla="*/ 254377 h 929780"/>
              <a:gd name="connsiteX10" fmla="*/ 0 w 10695516"/>
              <a:gd name="connsiteY10" fmla="*/ 254377 h 929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0695516" h="929780">
                <a:moveTo>
                  <a:pt x="0" y="0"/>
                </a:moveTo>
                <a:lnTo>
                  <a:pt x="10695515" y="0"/>
                </a:lnTo>
                <a:lnTo>
                  <a:pt x="10695515" y="15380"/>
                </a:lnTo>
                <a:lnTo>
                  <a:pt x="10695516" y="15380"/>
                </a:lnTo>
                <a:lnTo>
                  <a:pt x="10695516" y="507495"/>
                </a:lnTo>
                <a:cubicBezTo>
                  <a:pt x="10695516" y="740717"/>
                  <a:pt x="10502552" y="929780"/>
                  <a:pt x="10264518" y="929780"/>
                </a:cubicBezTo>
                <a:lnTo>
                  <a:pt x="953473" y="929780"/>
                </a:lnTo>
                <a:lnTo>
                  <a:pt x="433114" y="929780"/>
                </a:lnTo>
                <a:lnTo>
                  <a:pt x="2117" y="929780"/>
                </a:lnTo>
                <a:lnTo>
                  <a:pt x="2117" y="254377"/>
                </a:lnTo>
                <a:lnTo>
                  <a:pt x="0" y="254377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633">
              <a:latin typeface="+mn-ea"/>
              <a:ea typeface="+mn-ea"/>
            </a:endParaRPr>
          </a:p>
        </p:txBody>
      </p:sp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392009" y="36810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  <a:latin typeface="+mn-ea"/>
                <a:ea typeface="+mn-ea"/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22" name="직사각형 21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1633" b="0" i="0" u="none" strike="noStrike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ea typeface="+mn-ea"/>
            </a:endParaRPr>
          </a:p>
        </p:txBody>
      </p:sp>
      <p:sp>
        <p:nvSpPr>
          <p:cNvPr id="19" name="직사각형 18"/>
          <p:cNvSpPr/>
          <p:nvPr userDrawn="1"/>
        </p:nvSpPr>
        <p:spPr bwMode="auto">
          <a:xfrm>
            <a:off x="9027340" y="508966"/>
            <a:ext cx="166040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Ⅲ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0" name="직사각형 19"/>
          <p:cNvSpPr/>
          <p:nvPr userDrawn="1"/>
        </p:nvSpPr>
        <p:spPr bwMode="auto">
          <a:xfrm>
            <a:off x="9232661" y="508966"/>
            <a:ext cx="166040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Ⅳ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1" name="직사각형 20"/>
          <p:cNvSpPr/>
          <p:nvPr userDrawn="1"/>
        </p:nvSpPr>
        <p:spPr bwMode="auto">
          <a:xfrm>
            <a:off x="7870250" y="513286"/>
            <a:ext cx="166039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chemeClr val="tx1">
                    <a:lumMod val="50000"/>
                    <a:lumOff val="50000"/>
                  </a:schemeClr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Ⅰ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chemeClr val="tx1">
                  <a:lumMod val="50000"/>
                  <a:lumOff val="50000"/>
                </a:schemeClr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3" name="직사각형 22"/>
          <p:cNvSpPr/>
          <p:nvPr userDrawn="1"/>
        </p:nvSpPr>
        <p:spPr bwMode="auto">
          <a:xfrm>
            <a:off x="8058061" y="513286"/>
            <a:ext cx="166040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0" tIns="0" rIns="9796" bIns="0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ctr" defTabSz="793365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1" i="0" u="none" strike="noStrike" kern="1200" cap="none" spc="-136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Ⅱ</a:t>
            </a:r>
            <a:endParaRPr kumimoji="0" lang="ko-KR" altLang="en-US" sz="816" b="1" i="0" u="none" strike="noStrike" kern="1200" cap="none" spc="-136" normalizeH="0" baseline="0" noProof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C00000"/>
              </a:solidFill>
              <a:effectLst/>
              <a:uLnTx/>
              <a:uFillTx/>
              <a:latin typeface="+mn-ea"/>
              <a:ea typeface="+mn-ea"/>
              <a:cs typeface="+mn-cs"/>
            </a:endParaRPr>
          </a:p>
        </p:txBody>
      </p:sp>
      <p:sp>
        <p:nvSpPr>
          <p:cNvPr id="25" name="직사각형 24"/>
          <p:cNvSpPr/>
          <p:nvPr userDrawn="1"/>
        </p:nvSpPr>
        <p:spPr bwMode="auto">
          <a:xfrm>
            <a:off x="7856808" y="513286"/>
            <a:ext cx="1208303" cy="162566"/>
          </a:xfrm>
          <a:prstGeom prst="rect">
            <a:avLst/>
          </a:prstGeom>
          <a:noFill/>
          <a:ln w="6350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/>
        </p:spPr>
        <p:txBody>
          <a:bodyPr vert="horz" wrap="none" lIns="82935" tIns="41468" rIns="81629" bIns="41468" numCol="1" rtlCol="0" anchor="ctr" anchorCtr="0" compatLnSpc="1">
            <a:prstTxWarp prst="textNoShape">
              <a:avLst/>
            </a:prstTxWarp>
          </a:bodyPr>
          <a:lstStyle/>
          <a:p>
            <a:pPr marL="0" marR="0" lvl="0" indent="0" algn="r" defTabSz="829361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816" b="1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C00000"/>
                </a:solidFill>
                <a:effectLst/>
                <a:uLnTx/>
                <a:uFillTx/>
                <a:latin typeface="+mn-ea"/>
                <a:ea typeface="+mn-ea"/>
                <a:cs typeface="+mn-cs"/>
              </a:rPr>
              <a:t>제안 일반 사항</a:t>
            </a:r>
          </a:p>
        </p:txBody>
      </p:sp>
    </p:spTree>
    <p:extLst>
      <p:ext uri="{BB962C8B-B14F-4D97-AF65-F5344CB8AC3E}">
        <p14:creationId xmlns:p14="http://schemas.microsoft.com/office/powerpoint/2010/main" val="8153206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감사합니다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/>
          <p:cNvSpPr/>
          <p:nvPr userDrawn="1"/>
        </p:nvSpPr>
        <p:spPr>
          <a:xfrm>
            <a:off x="0" y="0"/>
            <a:ext cx="9906000" cy="6937191"/>
          </a:xfrm>
          <a:prstGeom prst="rect">
            <a:avLst/>
          </a:prstGeom>
          <a:solidFill>
            <a:srgbClr val="E7E7E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sp>
        <p:nvSpPr>
          <p:cNvPr id="17" name="자유형 16"/>
          <p:cNvSpPr/>
          <p:nvPr userDrawn="1"/>
        </p:nvSpPr>
        <p:spPr>
          <a:xfrm>
            <a:off x="-1960" y="0"/>
            <a:ext cx="9907960" cy="6458712"/>
          </a:xfrm>
          <a:custGeom>
            <a:avLst/>
            <a:gdLst>
              <a:gd name="connsiteX0" fmla="*/ 2116 w 10695516"/>
              <a:gd name="connsiteY0" fmla="*/ 0 h 7121030"/>
              <a:gd name="connsiteX1" fmla="*/ 10695516 w 10695516"/>
              <a:gd name="connsiteY1" fmla="*/ 0 h 7121030"/>
              <a:gd name="connsiteX2" fmla="*/ 10695516 w 10695516"/>
              <a:gd name="connsiteY2" fmla="*/ 6206630 h 7121030"/>
              <a:gd name="connsiteX3" fmla="*/ 10695516 w 10695516"/>
              <a:gd name="connsiteY3" fmla="*/ 6391274 h 7121030"/>
              <a:gd name="connsiteX4" fmla="*/ 10695516 w 10695516"/>
              <a:gd name="connsiteY4" fmla="*/ 6698745 h 7121030"/>
              <a:gd name="connsiteX5" fmla="*/ 10264518 w 10695516"/>
              <a:gd name="connsiteY5" fmla="*/ 7121030 h 7121030"/>
              <a:gd name="connsiteX6" fmla="*/ 953473 w 10695516"/>
              <a:gd name="connsiteY6" fmla="*/ 7121030 h 7121030"/>
              <a:gd name="connsiteX7" fmla="*/ 433114 w 10695516"/>
              <a:gd name="connsiteY7" fmla="*/ 7121030 h 7121030"/>
              <a:gd name="connsiteX8" fmla="*/ 2117 w 10695516"/>
              <a:gd name="connsiteY8" fmla="*/ 7121030 h 7121030"/>
              <a:gd name="connsiteX9" fmla="*/ 2117 w 10695516"/>
              <a:gd name="connsiteY9" fmla="*/ 6445627 h 7121030"/>
              <a:gd name="connsiteX10" fmla="*/ 0 w 10695516"/>
              <a:gd name="connsiteY10" fmla="*/ 6445627 h 7121030"/>
              <a:gd name="connsiteX11" fmla="*/ 0 w 10695516"/>
              <a:gd name="connsiteY11" fmla="*/ 6191250 h 7121030"/>
              <a:gd name="connsiteX12" fmla="*/ 2116 w 10695516"/>
              <a:gd name="connsiteY12" fmla="*/ 6191250 h 712103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10695516" h="7121030">
                <a:moveTo>
                  <a:pt x="2116" y="0"/>
                </a:moveTo>
                <a:lnTo>
                  <a:pt x="10695516" y="0"/>
                </a:lnTo>
                <a:lnTo>
                  <a:pt x="10695516" y="6206630"/>
                </a:lnTo>
                <a:lnTo>
                  <a:pt x="10695516" y="6391274"/>
                </a:lnTo>
                <a:lnTo>
                  <a:pt x="10695516" y="6698745"/>
                </a:lnTo>
                <a:cubicBezTo>
                  <a:pt x="10695516" y="6931967"/>
                  <a:pt x="10502552" y="7121030"/>
                  <a:pt x="10264518" y="7121030"/>
                </a:cubicBezTo>
                <a:lnTo>
                  <a:pt x="953473" y="7121030"/>
                </a:lnTo>
                <a:lnTo>
                  <a:pt x="433114" y="7121030"/>
                </a:lnTo>
                <a:lnTo>
                  <a:pt x="2117" y="7121030"/>
                </a:lnTo>
                <a:lnTo>
                  <a:pt x="2117" y="6445627"/>
                </a:lnTo>
                <a:lnTo>
                  <a:pt x="0" y="6445627"/>
                </a:lnTo>
                <a:lnTo>
                  <a:pt x="0" y="6191250"/>
                </a:lnTo>
                <a:lnTo>
                  <a:pt x="2116" y="619125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ko-KR" altLang="en-US" sz="1633"/>
          </a:p>
        </p:txBody>
      </p:sp>
      <p:pic>
        <p:nvPicPr>
          <p:cNvPr id="15" name="그림 14"/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8890791" y="6628900"/>
            <a:ext cx="622965" cy="1369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937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개체 틀 1"/>
          <p:cNvSpPr>
            <a:spLocks noGrp="1"/>
          </p:cNvSpPr>
          <p:nvPr>
            <p:ph type="title"/>
          </p:nvPr>
        </p:nvSpPr>
        <p:spPr>
          <a:xfrm>
            <a:off x="392009" y="27595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 </a:t>
            </a: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5" name="직사각형 14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pic>
        <p:nvPicPr>
          <p:cNvPr id="2" name="그림 1">
            <a:extLst>
              <a:ext uri="{FF2B5EF4-FFF2-40B4-BE49-F238E27FC236}">
                <a16:creationId xmlns:a16="http://schemas.microsoft.com/office/drawing/2014/main" id="{246A0BF2-AD16-4124-8B3D-F737E5E2368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9181"/>
            <a:ext cx="1888258" cy="5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0353089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5205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개체 틀 1"/>
          <p:cNvSpPr>
            <a:spLocks noGrp="1"/>
          </p:cNvSpPr>
          <p:nvPr>
            <p:ph type="title"/>
          </p:nvPr>
        </p:nvSpPr>
        <p:spPr>
          <a:xfrm>
            <a:off x="392009" y="275954"/>
            <a:ext cx="9130163" cy="322909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>
              <a:defRPr sz="1814">
                <a:solidFill>
                  <a:srgbClr val="33393D"/>
                </a:solidFill>
              </a:defRPr>
            </a:lvl1pPr>
          </a:lstStyle>
          <a:p>
            <a:pPr lvl="0">
              <a:lnSpc>
                <a:spcPct val="130000"/>
              </a:lnSpc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10" name="Rectangle 21"/>
          <p:cNvSpPr>
            <a:spLocks noChangeArrowheads="1"/>
          </p:cNvSpPr>
          <p:nvPr userDrawn="1"/>
        </p:nvSpPr>
        <p:spPr bwMode="auto">
          <a:xfrm>
            <a:off x="4568825" y="6578692"/>
            <a:ext cx="768350" cy="12554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lIns="0" tIns="0" rIns="0" bIns="0">
            <a:spAutoFit/>
          </a:bodyPr>
          <a:lstStyle/>
          <a:p>
            <a:pPr marL="0" marR="0" lvl="0" indent="0" algn="ctr" defTabSz="627147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- </a:t>
            </a:r>
            <a:fld id="{73413F30-0ABC-4E80-8D11-594DCC4BE1E5}" type="slidenum">
              <a:rPr kumimoji="0" lang="en-US" altLang="ko-KR" sz="816" b="0" i="0" u="none" strike="noStrike" kern="1200" cap="none" spc="0" normalizeH="0" baseline="0" noProof="0" smtClea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pPr marL="0" marR="0" lvl="0" indent="0" algn="ctr" defTabSz="627147" rtl="0" eaLnBrk="1" fontAlgn="auto" latinLnBrk="1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r>
              <a:rPr kumimoji="0" lang="en-US" altLang="ko-KR" sz="816" b="0" i="0" u="none" strike="noStrike" kern="1200" cap="none" spc="0" normalizeH="0" baseline="0" noProof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333333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rPr>
              <a:t> -</a:t>
            </a:r>
          </a:p>
        </p:txBody>
      </p:sp>
      <p:sp>
        <p:nvSpPr>
          <p:cNvPr id="12" name="직사각형 11"/>
          <p:cNvSpPr/>
          <p:nvPr userDrawn="1"/>
        </p:nvSpPr>
        <p:spPr>
          <a:xfrm>
            <a:off x="3" y="1"/>
            <a:ext cx="88234" cy="843302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sz="1633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DD3BCF5C-FC3A-48A5-B57B-850147CE70D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6279181"/>
            <a:ext cx="1888258" cy="5788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28269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pos="3368">
          <p15:clr>
            <a:srgbClr val="FBAE40"/>
          </p15:clr>
        </p15:guide>
        <p15:guide id="2" pos="5205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561011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8" r:id="rId1"/>
    <p:sldLayoutId id="2147483709" r:id="rId2"/>
    <p:sldLayoutId id="2147483706" r:id="rId3"/>
    <p:sldLayoutId id="2147483707" r:id="rId4"/>
    <p:sldLayoutId id="2147483711" r:id="rId5"/>
    <p:sldLayoutId id="2147483719" r:id="rId6"/>
    <p:sldLayoutId id="2147483718" r:id="rId7"/>
    <p:sldLayoutId id="2147483720" r:id="rId8"/>
    <p:sldLayoutId id="2147483721" r:id="rId9"/>
    <p:sldLayoutId id="2147483722" r:id="rId10"/>
  </p:sldLayoutIdLst>
  <p:hf hdr="0" ftr="0" dt="0"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그룹 12">
            <a:extLst>
              <a:ext uri="{FF2B5EF4-FFF2-40B4-BE49-F238E27FC236}">
                <a16:creationId xmlns:a16="http://schemas.microsoft.com/office/drawing/2014/main" id="{A10A1EAF-A0A0-47A8-A53B-2106F0D49470}"/>
              </a:ext>
            </a:extLst>
          </p:cNvPr>
          <p:cNvGrpSpPr/>
          <p:nvPr/>
        </p:nvGrpSpPr>
        <p:grpSpPr>
          <a:xfrm>
            <a:off x="752474" y="2697940"/>
            <a:ext cx="8796969" cy="2786565"/>
            <a:chOff x="752474" y="2697940"/>
            <a:chExt cx="6193668" cy="2786565"/>
          </a:xfrm>
        </p:grpSpPr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C03BF018-FE25-46E4-870A-1340FDD5107A}"/>
                </a:ext>
              </a:extLst>
            </p:cNvPr>
            <p:cNvSpPr txBox="1"/>
            <p:nvPr/>
          </p:nvSpPr>
          <p:spPr>
            <a:xfrm>
              <a:off x="752474" y="2697940"/>
              <a:ext cx="6193668" cy="492443"/>
            </a:xfrm>
            <a:prstGeom prst="rect">
              <a:avLst/>
            </a:prstGeom>
            <a:noFill/>
          </p:spPr>
          <p:txBody>
            <a:bodyPr wrap="square" lIns="0" tIns="0" rIns="0" bIns="0" rtlCol="0">
              <a:spAutoFit/>
            </a:bodyPr>
            <a:lstStyle/>
            <a:p>
              <a:r>
                <a:rPr lang="ko-KR" altLang="en-US" sz="32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  <a:cs typeface="KoPubWorld돋움체 Bold" panose="00000800000000000000" pitchFamily="2" charset="-127"/>
                </a:rPr>
                <a:t>롯데호텔 </a:t>
              </a:r>
              <a:r>
                <a:rPr lang="en-US" altLang="ko-KR" sz="32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  <a:cs typeface="KoPubWorld돋움체 Bold" panose="00000800000000000000" pitchFamily="2" charset="-127"/>
                </a:rPr>
                <a:t>2025</a:t>
              </a:r>
              <a:r>
                <a:rPr lang="ko-KR" altLang="en-US" sz="3200" b="1" spc="-3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+mj-ea"/>
                  <a:ea typeface="+mj-ea"/>
                  <a:cs typeface="KoPubWorld돋움체 Bold" panose="00000800000000000000" pitchFamily="2" charset="-127"/>
                </a:rPr>
                <a:t>년 정보시스템 취약점 진단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C4708448-254F-43AC-B838-CEB953A1E878}"/>
                </a:ext>
              </a:extLst>
            </p:cNvPr>
            <p:cNvSpPr txBox="1"/>
            <p:nvPr/>
          </p:nvSpPr>
          <p:spPr>
            <a:xfrm>
              <a:off x="761528" y="4946423"/>
              <a:ext cx="1762738" cy="215444"/>
            </a:xfrm>
            <a:prstGeom prst="rect">
              <a:avLst/>
            </a:prstGeom>
            <a:noFill/>
          </p:spPr>
          <p:txBody>
            <a:bodyPr wrap="square" lIns="7200" tIns="0" rIns="0" bIns="0" rtlCol="0">
              <a:spAutoFit/>
            </a:bodyPr>
            <a:lstStyle/>
            <a:p>
              <a:r>
                <a:rPr lang="ko-KR" altLang="en-US" sz="1400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Medium" panose="00000600000000000000" pitchFamily="2" charset="-127"/>
                </a:rPr>
                <a:t>롯데이노베이트</a:t>
              </a:r>
              <a:r>
                <a:rPr lang="ko-KR" altLang="en-US" sz="14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Medium" panose="00000600000000000000" pitchFamily="2" charset="-127"/>
                </a:rPr>
                <a:t> 보안컨설팅팀</a:t>
              </a:r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190ACE94-14FF-4FA3-BE0A-FDC55391D0E2}"/>
                </a:ext>
              </a:extLst>
            </p:cNvPr>
            <p:cNvSpPr txBox="1"/>
            <p:nvPr/>
          </p:nvSpPr>
          <p:spPr>
            <a:xfrm>
              <a:off x="770580" y="5299839"/>
              <a:ext cx="1260476" cy="184666"/>
            </a:xfrm>
            <a:prstGeom prst="rect">
              <a:avLst/>
            </a:prstGeom>
            <a:noFill/>
          </p:spPr>
          <p:txBody>
            <a:bodyPr wrap="square" lIns="7200" tIns="0" rIns="0" bIns="0" rtlCol="0">
              <a:spAutoFit/>
            </a:bodyPr>
            <a:lstStyle/>
            <a:p>
              <a:r>
                <a:rPr lang="en-US" altLang="ko-KR" sz="1200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tx1">
                      <a:lumMod val="75000"/>
                      <a:lumOff val="25000"/>
                    </a:schemeClr>
                  </a:solidFill>
                  <a:latin typeface="+mn-ea"/>
                  <a:cs typeface="KoPubWorld돋움체 Medium" panose="00000600000000000000" pitchFamily="2" charset="-127"/>
                </a:rPr>
                <a:t>2025. 10</a:t>
              </a:r>
              <a:endPara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Medium" panose="00000600000000000000" pitchFamily="2" charset="-127"/>
              </a:endParaRPr>
            </a:p>
          </p:txBody>
        </p: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4703E60-7AEF-4C9E-B93E-A124ECCD91B4}"/>
              </a:ext>
            </a:extLst>
          </p:cNvPr>
          <p:cNvSpPr txBox="1"/>
          <p:nvPr/>
        </p:nvSpPr>
        <p:spPr>
          <a:xfrm>
            <a:off x="806439" y="4026850"/>
            <a:ext cx="1260476" cy="369332"/>
          </a:xfrm>
          <a:prstGeom prst="rect">
            <a:avLst/>
          </a:prstGeom>
          <a:noFill/>
        </p:spPr>
        <p:txBody>
          <a:bodyPr wrap="square" lIns="7200" tIns="0" rIns="0" bIns="0" rtlCol="0">
            <a:spAutoFit/>
          </a:bodyPr>
          <a:lstStyle/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Medium" panose="00000600000000000000" pitchFamily="2" charset="-127"/>
              </a:rPr>
              <a:t>사업장 물리침투 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Medium" panose="00000600000000000000" pitchFamily="2" charset="-127"/>
            </a:endParaRPr>
          </a:p>
          <a:p>
            <a:r>
              <a:rPr lang="ko-KR" altLang="en-US" sz="1200" dirty="0">
                <a:ln>
                  <a:solidFill>
                    <a:schemeClr val="bg1">
                      <a:alpha val="0"/>
                    </a:scheme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+mn-ea"/>
                <a:cs typeface="KoPubWorld돋움체 Medium" panose="00000600000000000000" pitchFamily="2" charset="-127"/>
              </a:rPr>
              <a:t>사전 계획서</a:t>
            </a:r>
            <a:endParaRPr lang="en-US" altLang="ko-KR" sz="1200" dirty="0">
              <a:ln>
                <a:solidFill>
                  <a:schemeClr val="bg1">
                    <a:alpha val="0"/>
                  </a:scheme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+mn-ea"/>
              <a:cs typeface="KoPubWorld돋움체 Medium" panose="00000600000000000000" pitchFamily="2" charset="-127"/>
            </a:endParaRPr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C3E543C-A528-47A0-8E8E-40E57943FF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169" y="1127588"/>
            <a:ext cx="2514600" cy="438150"/>
          </a:xfrm>
          <a:prstGeom prst="rect">
            <a:avLst/>
          </a:prstGeom>
          <a:ln>
            <a:solidFill>
              <a:srgbClr val="978773"/>
            </a:solidFill>
          </a:ln>
        </p:spPr>
      </p:pic>
    </p:spTree>
    <p:extLst>
      <p:ext uri="{BB962C8B-B14F-4D97-AF65-F5344CB8AC3E}">
        <p14:creationId xmlns:p14="http://schemas.microsoft.com/office/powerpoint/2010/main" val="8466378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동일 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SSID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구성 또는 악성 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AP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설치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통해 고객 단말을 유도했을 때 피싱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정보 탈취 발생 여부 및 사용자 노출 위험 평가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내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WIFI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무선 단말기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52310866"/>
              </p:ext>
            </p:extLst>
          </p:nvPr>
        </p:nvGraphicFramePr>
        <p:xfrm>
          <a:off x="654008" y="2596150"/>
          <a:ext cx="8632018" cy="296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객실 내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단말기 변조 시도 혹은 변조된 단말기를 객실 내 설치 후 퇴실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무선 단말기에 대해 </a:t>
                      </a:r>
                      <a:endParaRPr lang="en-US" altLang="ko-KR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l" latinLnBrk="1"/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DNS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조작을 수행하여 해당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연결 시 정상 사이트로 위장한 피싱 사이트로 연결되도록 수행 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공격자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 피싱 사이트 제작 및 서버 구동 후 사용자 접근 대기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해당 객실에 배정된 새로운 투숙객이 해킹된 단말기에 무선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WIFI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접속 후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,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정상 페이지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접속 시도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정상 페이지로 위장된 피싱 사이트에 접근한 투숙객의 개인정보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(ID, PW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수집 확인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6B0D0112-B305-4AC1-A05E-0309590F4CBC}"/>
              </a:ext>
            </a:extLst>
          </p:cNvPr>
          <p:cNvGrpSpPr/>
          <p:nvPr/>
        </p:nvGrpSpPr>
        <p:grpSpPr>
          <a:xfrm>
            <a:off x="461635" y="1057603"/>
            <a:ext cx="3752352" cy="184666"/>
            <a:chOff x="424278" y="1134925"/>
            <a:chExt cx="4137140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B022D3E0-FB7B-4666-AA7D-61ECB7782F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4076181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3.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객실 내 해킹된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WIFI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단말기를 통한 고객 정보 탈취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45756306-4B9A-4996-84C0-EE21DB4B96A1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4310195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공용 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에 남아 있는 세션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임시파일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자동완성 데이터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로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개인정보 유출 또는 매체 복제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(USB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통한 데이터 추출 가능성 확인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비즈니스 룸 내 위치한 객실 사용자들이 이용가능한 공용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PC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57497405"/>
              </p:ext>
            </p:extLst>
          </p:nvPr>
        </p:nvGraphicFramePr>
        <p:xfrm>
          <a:off x="654008" y="2600650"/>
          <a:ext cx="8632018" cy="234688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4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공용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 PC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에 남아있는 세션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임시파일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자동완성 정보를 통해 개인정보 탈취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4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공용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백도어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혹은 악성 파일 설치를 통한 지속적 공격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64803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fontAlgn="base">
                        <a:lnSpc>
                          <a:spcPts val="1300"/>
                        </a:lnSpc>
                        <a:spcBef>
                          <a:spcPct val="30000"/>
                        </a:spcBef>
                        <a:spcAft>
                          <a:spcPct val="0"/>
                        </a:spcAft>
                        <a:buSzPct val="75000"/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게스트 </a:t>
                      </a:r>
                      <a:r>
                        <a:rPr lang="en-US" altLang="ko-KR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wifi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  <a:sym typeface="Monotype Sorts"/>
                        </a:rPr>
                        <a:t>망과 내부망이 물리적으로 분리 되어있는지 테스트 후 내부침투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804F3726-1320-4142-8216-79C9BAF1B047}"/>
              </a:ext>
            </a:extLst>
          </p:cNvPr>
          <p:cNvGrpSpPr/>
          <p:nvPr/>
        </p:nvGrpSpPr>
        <p:grpSpPr>
          <a:xfrm>
            <a:off x="461635" y="1057603"/>
            <a:ext cx="2568437" cy="184666"/>
            <a:chOff x="424278" y="1134925"/>
            <a:chExt cx="2831819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94A3927C-33C0-424E-850A-0FB14050888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770860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4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공용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PC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내 고객 개인정보 수집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F8DB1F43-049C-485F-B662-F070F38C6A43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61378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창고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전용구역 등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비인가 구역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에서의 접근 경로 및 출입통제 실효성을 점검하여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무단 접근을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시도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하여 자산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/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문서 열람 가능성 평가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(Staff Only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표기 구역 포함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).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창고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기술실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직원전용구역 출입문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서비스 출입구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지하주차장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후문 등 관리 취약 경로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342531"/>
              </p:ext>
            </p:extLst>
          </p:nvPr>
        </p:nvGraphicFramePr>
        <p:xfrm>
          <a:off x="654008" y="2599779"/>
          <a:ext cx="8632018" cy="172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물리적으로 잠겨 있지 않거나 관리가 허술한 창고 및 사무실에 접근하여 사내 자산 및 대외비 문서 열람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  <a:sym typeface="Monotype Sort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vl="0"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결제가 필요한 편의시설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워터파크 등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대해서 관리가 미흡한 경로를 통해 접근 및 이용 가능 여부 확인 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84D60477-D60F-43F8-92F3-A3B236570B3E}"/>
              </a:ext>
            </a:extLst>
          </p:cNvPr>
          <p:cNvGrpSpPr/>
          <p:nvPr/>
        </p:nvGrpSpPr>
        <p:grpSpPr>
          <a:xfrm>
            <a:off x="461635" y="1057603"/>
            <a:ext cx="2568437" cy="184666"/>
            <a:chOff x="424278" y="1134925"/>
            <a:chExt cx="2831819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E5FCCD8E-8FAA-4733-AC7F-48128441A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770860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5.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비인가 구역 물리적 침입 시도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2AAE21E1-9A5B-482E-B9E1-FC39C4C21DD4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529624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카드키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복제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통해 동일 권한으로 타 객실 접근 가능 여부 검증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프런트 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키발급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반납 키오스크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카드 리더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문 손잡이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6176390"/>
              </p:ext>
            </p:extLst>
          </p:nvPr>
        </p:nvGraphicFramePr>
        <p:xfrm>
          <a:off x="654008" y="2593482"/>
          <a:ext cx="8632018" cy="172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객실 열림 권한이 담긴 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카드키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무선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접촉식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복제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6075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복제된 카드키를 퇴실 시 키오스크로 반납한 이후에도 동일 객실에 대한 출입 가능 여부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9277377-41EC-4D8A-A1D7-F7C116952406}"/>
              </a:ext>
            </a:extLst>
          </p:cNvPr>
          <p:cNvGrpSpPr/>
          <p:nvPr/>
        </p:nvGrpSpPr>
        <p:grpSpPr>
          <a:xfrm>
            <a:off x="461635" y="1057603"/>
            <a:ext cx="2903722" cy="184666"/>
            <a:chOff x="424278" y="1134925"/>
            <a:chExt cx="3201486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27E710E7-AE72-4040-B540-601B7F6FAA3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140527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6.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객실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카드키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복제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(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또는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키복사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)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시도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90AA696B-2C35-44A1-B291-F07D175D60A6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192081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체크인 키오스크 및 모바일 앱의 조작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입력 변조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세션조작 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을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통해 인증 우회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무단 체크인 가능 여부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및 서버측 검증 체계를 점검한다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키오스크 및 리조트 앱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1530825"/>
              </p:ext>
            </p:extLst>
          </p:nvPr>
        </p:nvGraphicFramePr>
        <p:xfrm>
          <a:off x="654008" y="2605028"/>
          <a:ext cx="8632018" cy="296947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체크인 키오스크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예약번호 기반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및 입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퇴실 시스템을 대상으로 예약번호로 타인 체크인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복수 키오스크에서 동일 예약번호로 동시 발급 요청 시 여러 장의 객실 출입 카드 발급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키오스크에 임의 또는 반납되지 않은 카드를 삽입했을 때 반납 처리 반영 여부 및 해당 카드로 입실 가능 여부 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932834492"/>
                  </a:ext>
                </a:extLst>
              </a:tr>
              <a:tr h="64167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리조트 모바일 앱의 인증 흐름을 대상으로 인증 우회 시나리오를 실행하여 현장 인증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발급 절차의 취약성 발생 여부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95368839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97166087-C45A-470C-B36A-F106F45CC6FA}"/>
              </a:ext>
            </a:extLst>
          </p:cNvPr>
          <p:cNvGrpSpPr/>
          <p:nvPr/>
        </p:nvGrpSpPr>
        <p:grpSpPr>
          <a:xfrm>
            <a:off x="461635" y="1057603"/>
            <a:ext cx="2736882" cy="184666"/>
            <a:chOff x="424278" y="1134925"/>
            <a:chExt cx="3017537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2603D392-8355-46EC-A808-EF033ADB32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956578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7.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키오스크 및 리조트 앱 인증 우회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99E0E07-BC3D-435F-BEC7-C258A1187B03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3505608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임직원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물리 탈취 또는 외부 미디어 부팅 시 내부 기밀자료 유출 및 </a:t>
            </a:r>
            <a:r>
              <a:rPr lang="ko-KR" altLang="en-US" sz="1000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내부망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서버 침투 가능성 확인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임직원 사무실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관리실 책상 위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회의실 노트북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이동형 단말 보관 장소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현장 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서버실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또는 네트워크 장비 접근 지점</a:t>
            </a: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44472910"/>
              </p:ext>
            </p:extLst>
          </p:nvPr>
        </p:nvGraphicFramePr>
        <p:xfrm>
          <a:off x="654008" y="2613906"/>
          <a:ext cx="8632018" cy="17243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69892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임직원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PC·CCTV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등 관리 단말을 대상으로 물리적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원격 수단으로 내부 기밀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대외비 자료의 열람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유출 가능성 확인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62258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0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프런트 태블릿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·PC(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예약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키발급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권한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를 대상으로 물리적 접근 또는 조작을 통해 고객정보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결제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키발급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권한의 탈취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오용 가능성을 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BADC946F-126A-464C-B38B-46FBC7B53AA5}"/>
              </a:ext>
            </a:extLst>
          </p:cNvPr>
          <p:cNvGrpSpPr/>
          <p:nvPr/>
        </p:nvGrpSpPr>
        <p:grpSpPr>
          <a:xfrm>
            <a:off x="461635" y="1057603"/>
            <a:ext cx="2788306" cy="184666"/>
            <a:chOff x="424278" y="1134925"/>
            <a:chExt cx="3074234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A2FFA495-6CE8-4FCE-841E-B0F4F6E0CC9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013275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8.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임직원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PC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탈취 및 서버 침투 시도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</a:endParaRP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2CBD9C90-6D13-4740-AEEC-4A2740C1B051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5204080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3519216" y="3264260"/>
            <a:ext cx="2867570" cy="41467"/>
          </a:xfrm>
          <a:prstGeom prst="rect">
            <a:avLst/>
          </a:prstGeom>
          <a:solidFill>
            <a:srgbClr val="E62E2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sz="1633">
              <a:ln>
                <a:solidFill>
                  <a:schemeClr val="bg1"/>
                </a:solidFill>
              </a:ln>
            </a:endParaRPr>
          </a:p>
        </p:txBody>
      </p:sp>
      <p:grpSp>
        <p:nvGrpSpPr>
          <p:cNvPr id="5" name="그룹 4"/>
          <p:cNvGrpSpPr/>
          <p:nvPr/>
        </p:nvGrpSpPr>
        <p:grpSpPr>
          <a:xfrm>
            <a:off x="4695268" y="2165587"/>
            <a:ext cx="515466" cy="263493"/>
            <a:chOff x="1304925" y="5441950"/>
            <a:chExt cx="568325" cy="290513"/>
          </a:xfrm>
          <a:solidFill>
            <a:srgbClr val="091433"/>
          </a:solidFill>
        </p:grpSpPr>
        <p:sp>
          <p:nvSpPr>
            <p:cNvPr id="6" name="Rectangle 13"/>
            <p:cNvSpPr>
              <a:spLocks noChangeArrowheads="1"/>
            </p:cNvSpPr>
            <p:nvPr/>
          </p:nvSpPr>
          <p:spPr bwMode="auto">
            <a:xfrm>
              <a:off x="1304925" y="5464175"/>
              <a:ext cx="47625" cy="263525"/>
            </a:xfrm>
            <a:prstGeom prst="rect">
              <a:avLst/>
            </a:pr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  <p:sp>
          <p:nvSpPr>
            <p:cNvPr id="7" name="Freeform 14"/>
            <p:cNvSpPr>
              <a:spLocks/>
            </p:cNvSpPr>
            <p:nvPr/>
          </p:nvSpPr>
          <p:spPr bwMode="auto">
            <a:xfrm>
              <a:off x="1385888" y="5464175"/>
              <a:ext cx="201612" cy="263525"/>
            </a:xfrm>
            <a:custGeom>
              <a:avLst/>
              <a:gdLst>
                <a:gd name="T0" fmla="*/ 127 w 127"/>
                <a:gd name="T1" fmla="*/ 0 h 166"/>
                <a:gd name="T2" fmla="*/ 127 w 127"/>
                <a:gd name="T3" fmla="*/ 25 h 166"/>
                <a:gd name="T4" fmla="*/ 78 w 127"/>
                <a:gd name="T5" fmla="*/ 25 h 166"/>
                <a:gd name="T6" fmla="*/ 78 w 127"/>
                <a:gd name="T7" fmla="*/ 166 h 166"/>
                <a:gd name="T8" fmla="*/ 48 w 127"/>
                <a:gd name="T9" fmla="*/ 166 h 166"/>
                <a:gd name="T10" fmla="*/ 48 w 127"/>
                <a:gd name="T11" fmla="*/ 25 h 166"/>
                <a:gd name="T12" fmla="*/ 0 w 127"/>
                <a:gd name="T13" fmla="*/ 25 h 166"/>
                <a:gd name="T14" fmla="*/ 0 w 127"/>
                <a:gd name="T15" fmla="*/ 0 h 166"/>
                <a:gd name="T16" fmla="*/ 127 w 127"/>
                <a:gd name="T17" fmla="*/ 0 h 1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</a:cxnLst>
              <a:rect l="0" t="0" r="r" b="b"/>
              <a:pathLst>
                <a:path w="127" h="166">
                  <a:moveTo>
                    <a:pt x="127" y="0"/>
                  </a:moveTo>
                  <a:lnTo>
                    <a:pt x="127" y="25"/>
                  </a:lnTo>
                  <a:lnTo>
                    <a:pt x="78" y="25"/>
                  </a:lnTo>
                  <a:lnTo>
                    <a:pt x="78" y="166"/>
                  </a:lnTo>
                  <a:lnTo>
                    <a:pt x="48" y="166"/>
                  </a:lnTo>
                  <a:lnTo>
                    <a:pt x="48" y="25"/>
                  </a:lnTo>
                  <a:lnTo>
                    <a:pt x="0" y="25"/>
                  </a:lnTo>
                  <a:lnTo>
                    <a:pt x="0" y="0"/>
                  </a:lnTo>
                  <a:lnTo>
                    <a:pt x="127" y="0"/>
                  </a:lnTo>
                  <a:close/>
                </a:path>
              </a:pathLst>
            </a:cu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  <p:sp>
          <p:nvSpPr>
            <p:cNvPr id="8" name="Freeform 15"/>
            <p:cNvSpPr>
              <a:spLocks/>
            </p:cNvSpPr>
            <p:nvPr/>
          </p:nvSpPr>
          <p:spPr bwMode="auto">
            <a:xfrm>
              <a:off x="1595438" y="5441950"/>
              <a:ext cx="63500" cy="82550"/>
            </a:xfrm>
            <a:custGeom>
              <a:avLst/>
              <a:gdLst>
                <a:gd name="T0" fmla="*/ 9 w 40"/>
                <a:gd name="T1" fmla="*/ 0 h 52"/>
                <a:gd name="T2" fmla="*/ 40 w 40"/>
                <a:gd name="T3" fmla="*/ 0 h 52"/>
                <a:gd name="T4" fmla="*/ 22 w 40"/>
                <a:gd name="T5" fmla="*/ 52 h 52"/>
                <a:gd name="T6" fmla="*/ 0 w 40"/>
                <a:gd name="T7" fmla="*/ 52 h 52"/>
                <a:gd name="T8" fmla="*/ 9 w 40"/>
                <a:gd name="T9" fmla="*/ 0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40" h="52">
                  <a:moveTo>
                    <a:pt x="9" y="0"/>
                  </a:moveTo>
                  <a:lnTo>
                    <a:pt x="40" y="0"/>
                  </a:lnTo>
                  <a:lnTo>
                    <a:pt x="22" y="52"/>
                  </a:lnTo>
                  <a:lnTo>
                    <a:pt x="0" y="52"/>
                  </a:lnTo>
                  <a:lnTo>
                    <a:pt x="9" y="0"/>
                  </a:lnTo>
                  <a:close/>
                </a:path>
              </a:pathLst>
            </a:cu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  <p:sp>
          <p:nvSpPr>
            <p:cNvPr id="9" name="Freeform 16"/>
            <p:cNvSpPr>
              <a:spLocks/>
            </p:cNvSpPr>
            <p:nvPr/>
          </p:nvSpPr>
          <p:spPr bwMode="auto">
            <a:xfrm>
              <a:off x="1682750" y="5461000"/>
              <a:ext cx="190500" cy="271463"/>
            </a:xfrm>
            <a:custGeom>
              <a:avLst/>
              <a:gdLst>
                <a:gd name="T0" fmla="*/ 127 w 251"/>
                <a:gd name="T1" fmla="*/ 302 h 357"/>
                <a:gd name="T2" fmla="*/ 175 w 251"/>
                <a:gd name="T3" fmla="*/ 290 h 357"/>
                <a:gd name="T4" fmla="*/ 190 w 251"/>
                <a:gd name="T5" fmla="*/ 260 h 357"/>
                <a:gd name="T6" fmla="*/ 190 w 251"/>
                <a:gd name="T7" fmla="*/ 255 h 357"/>
                <a:gd name="T8" fmla="*/ 174 w 251"/>
                <a:gd name="T9" fmla="*/ 224 h 357"/>
                <a:gd name="T10" fmla="*/ 129 w 251"/>
                <a:gd name="T11" fmla="*/ 206 h 357"/>
                <a:gd name="T12" fmla="*/ 85 w 251"/>
                <a:gd name="T13" fmla="*/ 196 h 357"/>
                <a:gd name="T14" fmla="*/ 46 w 251"/>
                <a:gd name="T15" fmla="*/ 181 h 357"/>
                <a:gd name="T16" fmla="*/ 17 w 251"/>
                <a:gd name="T17" fmla="*/ 152 h 357"/>
                <a:gd name="T18" fmla="*/ 6 w 251"/>
                <a:gd name="T19" fmla="*/ 104 h 357"/>
                <a:gd name="T20" fmla="*/ 6 w 251"/>
                <a:gd name="T21" fmla="*/ 97 h 357"/>
                <a:gd name="T22" fmla="*/ 12 w 251"/>
                <a:gd name="T23" fmla="*/ 65 h 357"/>
                <a:gd name="T24" fmla="*/ 33 w 251"/>
                <a:gd name="T25" fmla="*/ 33 h 357"/>
                <a:gd name="T26" fmla="*/ 71 w 251"/>
                <a:gd name="T27" fmla="*/ 9 h 357"/>
                <a:gd name="T28" fmla="*/ 130 w 251"/>
                <a:gd name="T29" fmla="*/ 0 h 357"/>
                <a:gd name="T30" fmla="*/ 185 w 251"/>
                <a:gd name="T31" fmla="*/ 6 h 357"/>
                <a:gd name="T32" fmla="*/ 238 w 251"/>
                <a:gd name="T33" fmla="*/ 29 h 357"/>
                <a:gd name="T34" fmla="*/ 209 w 251"/>
                <a:gd name="T35" fmla="*/ 76 h 357"/>
                <a:gd name="T36" fmla="*/ 170 w 251"/>
                <a:gd name="T37" fmla="*/ 59 h 357"/>
                <a:gd name="T38" fmla="*/ 131 w 251"/>
                <a:gd name="T39" fmla="*/ 55 h 357"/>
                <a:gd name="T40" fmla="*/ 103 w 251"/>
                <a:gd name="T41" fmla="*/ 59 h 357"/>
                <a:gd name="T42" fmla="*/ 83 w 251"/>
                <a:gd name="T43" fmla="*/ 69 h 357"/>
                <a:gd name="T44" fmla="*/ 71 w 251"/>
                <a:gd name="T45" fmla="*/ 82 h 357"/>
                <a:gd name="T46" fmla="*/ 67 w 251"/>
                <a:gd name="T47" fmla="*/ 97 h 357"/>
                <a:gd name="T48" fmla="*/ 67 w 251"/>
                <a:gd name="T49" fmla="*/ 102 h 357"/>
                <a:gd name="T50" fmla="*/ 73 w 251"/>
                <a:gd name="T51" fmla="*/ 122 h 357"/>
                <a:gd name="T52" fmla="*/ 89 w 251"/>
                <a:gd name="T53" fmla="*/ 135 h 357"/>
                <a:gd name="T54" fmla="*/ 113 w 251"/>
                <a:gd name="T55" fmla="*/ 143 h 357"/>
                <a:gd name="T56" fmla="*/ 142 w 251"/>
                <a:gd name="T57" fmla="*/ 150 h 357"/>
                <a:gd name="T58" fmla="*/ 194 w 251"/>
                <a:gd name="T59" fmla="*/ 166 h 357"/>
                <a:gd name="T60" fmla="*/ 227 w 251"/>
                <a:gd name="T61" fmla="*/ 189 h 357"/>
                <a:gd name="T62" fmla="*/ 246 w 251"/>
                <a:gd name="T63" fmla="*/ 216 h 357"/>
                <a:gd name="T64" fmla="*/ 251 w 251"/>
                <a:gd name="T65" fmla="*/ 249 h 357"/>
                <a:gd name="T66" fmla="*/ 251 w 251"/>
                <a:gd name="T67" fmla="*/ 255 h 357"/>
                <a:gd name="T68" fmla="*/ 241 w 251"/>
                <a:gd name="T69" fmla="*/ 304 h 357"/>
                <a:gd name="T70" fmla="*/ 213 w 251"/>
                <a:gd name="T71" fmla="*/ 335 h 357"/>
                <a:gd name="T72" fmla="*/ 172 w 251"/>
                <a:gd name="T73" fmla="*/ 352 h 357"/>
                <a:gd name="T74" fmla="*/ 124 w 251"/>
                <a:gd name="T75" fmla="*/ 357 h 357"/>
                <a:gd name="T76" fmla="*/ 87 w 251"/>
                <a:gd name="T77" fmla="*/ 354 h 357"/>
                <a:gd name="T78" fmla="*/ 53 w 251"/>
                <a:gd name="T79" fmla="*/ 345 h 357"/>
                <a:gd name="T80" fmla="*/ 24 w 251"/>
                <a:gd name="T81" fmla="*/ 333 h 357"/>
                <a:gd name="T82" fmla="*/ 0 w 251"/>
                <a:gd name="T83" fmla="*/ 317 h 357"/>
                <a:gd name="T84" fmla="*/ 30 w 251"/>
                <a:gd name="T85" fmla="*/ 268 h 357"/>
                <a:gd name="T86" fmla="*/ 71 w 251"/>
                <a:gd name="T87" fmla="*/ 291 h 357"/>
                <a:gd name="T88" fmla="*/ 127 w 251"/>
                <a:gd name="T89" fmla="*/ 302 h 35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</a:cxnLst>
              <a:rect l="0" t="0" r="r" b="b"/>
              <a:pathLst>
                <a:path w="251" h="357">
                  <a:moveTo>
                    <a:pt x="127" y="302"/>
                  </a:moveTo>
                  <a:cubicBezTo>
                    <a:pt x="149" y="302"/>
                    <a:pt x="165" y="298"/>
                    <a:pt x="175" y="290"/>
                  </a:cubicBezTo>
                  <a:cubicBezTo>
                    <a:pt x="185" y="282"/>
                    <a:pt x="190" y="272"/>
                    <a:pt x="190" y="260"/>
                  </a:cubicBezTo>
                  <a:lnTo>
                    <a:pt x="190" y="255"/>
                  </a:lnTo>
                  <a:cubicBezTo>
                    <a:pt x="190" y="241"/>
                    <a:pt x="184" y="230"/>
                    <a:pt x="174" y="224"/>
                  </a:cubicBezTo>
                  <a:cubicBezTo>
                    <a:pt x="164" y="217"/>
                    <a:pt x="148" y="211"/>
                    <a:pt x="129" y="206"/>
                  </a:cubicBezTo>
                  <a:cubicBezTo>
                    <a:pt x="114" y="203"/>
                    <a:pt x="100" y="200"/>
                    <a:pt x="85" y="196"/>
                  </a:cubicBezTo>
                  <a:cubicBezTo>
                    <a:pt x="71" y="193"/>
                    <a:pt x="58" y="188"/>
                    <a:pt x="46" y="181"/>
                  </a:cubicBezTo>
                  <a:cubicBezTo>
                    <a:pt x="34" y="174"/>
                    <a:pt x="25" y="164"/>
                    <a:pt x="17" y="152"/>
                  </a:cubicBezTo>
                  <a:cubicBezTo>
                    <a:pt x="10" y="140"/>
                    <a:pt x="6" y="124"/>
                    <a:pt x="6" y="104"/>
                  </a:cubicBezTo>
                  <a:lnTo>
                    <a:pt x="6" y="97"/>
                  </a:lnTo>
                  <a:cubicBezTo>
                    <a:pt x="6" y="87"/>
                    <a:pt x="8" y="76"/>
                    <a:pt x="12" y="65"/>
                  </a:cubicBezTo>
                  <a:cubicBezTo>
                    <a:pt x="17" y="53"/>
                    <a:pt x="23" y="43"/>
                    <a:pt x="33" y="33"/>
                  </a:cubicBezTo>
                  <a:cubicBezTo>
                    <a:pt x="43" y="24"/>
                    <a:pt x="55" y="16"/>
                    <a:pt x="71" y="9"/>
                  </a:cubicBezTo>
                  <a:cubicBezTo>
                    <a:pt x="87" y="3"/>
                    <a:pt x="107" y="0"/>
                    <a:pt x="130" y="0"/>
                  </a:cubicBezTo>
                  <a:cubicBezTo>
                    <a:pt x="149" y="0"/>
                    <a:pt x="168" y="2"/>
                    <a:pt x="185" y="6"/>
                  </a:cubicBezTo>
                  <a:cubicBezTo>
                    <a:pt x="203" y="10"/>
                    <a:pt x="221" y="18"/>
                    <a:pt x="238" y="29"/>
                  </a:cubicBezTo>
                  <a:lnTo>
                    <a:pt x="209" y="76"/>
                  </a:lnTo>
                  <a:cubicBezTo>
                    <a:pt x="195" y="67"/>
                    <a:pt x="182" y="62"/>
                    <a:pt x="170" y="59"/>
                  </a:cubicBezTo>
                  <a:cubicBezTo>
                    <a:pt x="158" y="56"/>
                    <a:pt x="145" y="55"/>
                    <a:pt x="131" y="55"/>
                  </a:cubicBezTo>
                  <a:cubicBezTo>
                    <a:pt x="120" y="55"/>
                    <a:pt x="111" y="56"/>
                    <a:pt x="103" y="59"/>
                  </a:cubicBezTo>
                  <a:cubicBezTo>
                    <a:pt x="95" y="61"/>
                    <a:pt x="88" y="65"/>
                    <a:pt x="83" y="69"/>
                  </a:cubicBezTo>
                  <a:cubicBezTo>
                    <a:pt x="78" y="73"/>
                    <a:pt x="74" y="77"/>
                    <a:pt x="71" y="82"/>
                  </a:cubicBezTo>
                  <a:cubicBezTo>
                    <a:pt x="68" y="87"/>
                    <a:pt x="67" y="92"/>
                    <a:pt x="67" y="97"/>
                  </a:cubicBezTo>
                  <a:lnTo>
                    <a:pt x="67" y="102"/>
                  </a:lnTo>
                  <a:cubicBezTo>
                    <a:pt x="67" y="111"/>
                    <a:pt x="69" y="117"/>
                    <a:pt x="73" y="122"/>
                  </a:cubicBezTo>
                  <a:cubicBezTo>
                    <a:pt x="77" y="128"/>
                    <a:pt x="83" y="132"/>
                    <a:pt x="89" y="135"/>
                  </a:cubicBezTo>
                  <a:cubicBezTo>
                    <a:pt x="96" y="139"/>
                    <a:pt x="104" y="141"/>
                    <a:pt x="113" y="143"/>
                  </a:cubicBezTo>
                  <a:cubicBezTo>
                    <a:pt x="122" y="145"/>
                    <a:pt x="132" y="148"/>
                    <a:pt x="142" y="150"/>
                  </a:cubicBezTo>
                  <a:cubicBezTo>
                    <a:pt x="163" y="154"/>
                    <a:pt x="180" y="160"/>
                    <a:pt x="194" y="166"/>
                  </a:cubicBezTo>
                  <a:cubicBezTo>
                    <a:pt x="208" y="173"/>
                    <a:pt x="219" y="180"/>
                    <a:pt x="227" y="189"/>
                  </a:cubicBezTo>
                  <a:cubicBezTo>
                    <a:pt x="236" y="197"/>
                    <a:pt x="242" y="206"/>
                    <a:pt x="246" y="216"/>
                  </a:cubicBezTo>
                  <a:cubicBezTo>
                    <a:pt x="249" y="226"/>
                    <a:pt x="251" y="237"/>
                    <a:pt x="251" y="249"/>
                  </a:cubicBezTo>
                  <a:lnTo>
                    <a:pt x="251" y="255"/>
                  </a:lnTo>
                  <a:cubicBezTo>
                    <a:pt x="251" y="275"/>
                    <a:pt x="248" y="291"/>
                    <a:pt x="241" y="304"/>
                  </a:cubicBezTo>
                  <a:cubicBezTo>
                    <a:pt x="234" y="317"/>
                    <a:pt x="225" y="327"/>
                    <a:pt x="213" y="335"/>
                  </a:cubicBezTo>
                  <a:cubicBezTo>
                    <a:pt x="201" y="343"/>
                    <a:pt x="187" y="348"/>
                    <a:pt x="172" y="352"/>
                  </a:cubicBezTo>
                  <a:cubicBezTo>
                    <a:pt x="157" y="355"/>
                    <a:pt x="140" y="357"/>
                    <a:pt x="124" y="357"/>
                  </a:cubicBezTo>
                  <a:cubicBezTo>
                    <a:pt x="111" y="357"/>
                    <a:pt x="99" y="356"/>
                    <a:pt x="87" y="354"/>
                  </a:cubicBezTo>
                  <a:cubicBezTo>
                    <a:pt x="75" y="352"/>
                    <a:pt x="64" y="349"/>
                    <a:pt x="53" y="345"/>
                  </a:cubicBezTo>
                  <a:cubicBezTo>
                    <a:pt x="43" y="342"/>
                    <a:pt x="33" y="337"/>
                    <a:pt x="24" y="333"/>
                  </a:cubicBezTo>
                  <a:cubicBezTo>
                    <a:pt x="15" y="328"/>
                    <a:pt x="7" y="322"/>
                    <a:pt x="0" y="317"/>
                  </a:cubicBezTo>
                  <a:lnTo>
                    <a:pt x="30" y="268"/>
                  </a:lnTo>
                  <a:cubicBezTo>
                    <a:pt x="40" y="277"/>
                    <a:pt x="54" y="285"/>
                    <a:pt x="71" y="291"/>
                  </a:cubicBezTo>
                  <a:cubicBezTo>
                    <a:pt x="87" y="298"/>
                    <a:pt x="106" y="302"/>
                    <a:pt x="127" y="302"/>
                  </a:cubicBezTo>
                </a:path>
              </a:pathLst>
            </a:custGeom>
            <a:solidFill>
              <a:srgbClr val="E62E2A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>
                <a:solidFill>
                  <a:srgbClr val="445763"/>
                </a:solidFill>
              </a:endParaRPr>
            </a:p>
          </p:txBody>
        </p:sp>
      </p:grpSp>
      <p:grpSp>
        <p:nvGrpSpPr>
          <p:cNvPr id="22" name="그룹 21"/>
          <p:cNvGrpSpPr/>
          <p:nvPr/>
        </p:nvGrpSpPr>
        <p:grpSpPr>
          <a:xfrm>
            <a:off x="4107807" y="2519600"/>
            <a:ext cx="1690387" cy="536222"/>
            <a:chOff x="8405813" y="847725"/>
            <a:chExt cx="1708150" cy="541857"/>
          </a:xfrm>
        </p:grpSpPr>
        <p:grpSp>
          <p:nvGrpSpPr>
            <p:cNvPr id="23" name="그룹 22"/>
            <p:cNvGrpSpPr/>
            <p:nvPr/>
          </p:nvGrpSpPr>
          <p:grpSpPr>
            <a:xfrm>
              <a:off x="8405813" y="847725"/>
              <a:ext cx="1708150" cy="365125"/>
              <a:chOff x="8405813" y="847725"/>
              <a:chExt cx="1708150" cy="365125"/>
            </a:xfrm>
          </p:grpSpPr>
          <p:sp>
            <p:nvSpPr>
              <p:cNvPr id="57" name="Freeform 49"/>
              <p:cNvSpPr>
                <a:spLocks/>
              </p:cNvSpPr>
              <p:nvPr/>
            </p:nvSpPr>
            <p:spPr bwMode="auto">
              <a:xfrm>
                <a:off x="8405813" y="857250"/>
                <a:ext cx="190500" cy="276225"/>
              </a:xfrm>
              <a:custGeom>
                <a:avLst/>
                <a:gdLst>
                  <a:gd name="T0" fmla="*/ 245 w 245"/>
                  <a:gd name="T1" fmla="*/ 317 h 356"/>
                  <a:gd name="T2" fmla="*/ 231 w 245"/>
                  <a:gd name="T3" fmla="*/ 328 h 356"/>
                  <a:gd name="T4" fmla="*/ 208 w 245"/>
                  <a:gd name="T5" fmla="*/ 341 h 356"/>
                  <a:gd name="T6" fmla="*/ 176 w 245"/>
                  <a:gd name="T7" fmla="*/ 352 h 356"/>
                  <a:gd name="T8" fmla="*/ 136 w 245"/>
                  <a:gd name="T9" fmla="*/ 356 h 356"/>
                  <a:gd name="T10" fmla="*/ 74 w 245"/>
                  <a:gd name="T11" fmla="*/ 345 h 356"/>
                  <a:gd name="T12" fmla="*/ 32 w 245"/>
                  <a:gd name="T13" fmla="*/ 311 h 356"/>
                  <a:gd name="T14" fmla="*/ 8 w 245"/>
                  <a:gd name="T15" fmla="*/ 259 h 356"/>
                  <a:gd name="T16" fmla="*/ 0 w 245"/>
                  <a:gd name="T17" fmla="*/ 192 h 356"/>
                  <a:gd name="T18" fmla="*/ 0 w 245"/>
                  <a:gd name="T19" fmla="*/ 155 h 356"/>
                  <a:gd name="T20" fmla="*/ 8 w 245"/>
                  <a:gd name="T21" fmla="*/ 90 h 356"/>
                  <a:gd name="T22" fmla="*/ 33 w 245"/>
                  <a:gd name="T23" fmla="*/ 41 h 356"/>
                  <a:gd name="T24" fmla="*/ 73 w 245"/>
                  <a:gd name="T25" fmla="*/ 10 h 356"/>
                  <a:gd name="T26" fmla="*/ 130 w 245"/>
                  <a:gd name="T27" fmla="*/ 0 h 356"/>
                  <a:gd name="T28" fmla="*/ 191 w 245"/>
                  <a:gd name="T29" fmla="*/ 9 h 356"/>
                  <a:gd name="T30" fmla="*/ 237 w 245"/>
                  <a:gd name="T31" fmla="*/ 32 h 356"/>
                  <a:gd name="T32" fmla="*/ 225 w 245"/>
                  <a:gd name="T33" fmla="*/ 48 h 356"/>
                  <a:gd name="T34" fmla="*/ 182 w 245"/>
                  <a:gd name="T35" fmla="*/ 27 h 356"/>
                  <a:gd name="T36" fmla="*/ 130 w 245"/>
                  <a:gd name="T37" fmla="*/ 20 h 356"/>
                  <a:gd name="T38" fmla="*/ 84 w 245"/>
                  <a:gd name="T39" fmla="*/ 29 h 356"/>
                  <a:gd name="T40" fmla="*/ 50 w 245"/>
                  <a:gd name="T41" fmla="*/ 55 h 356"/>
                  <a:gd name="T42" fmla="*/ 29 w 245"/>
                  <a:gd name="T43" fmla="*/ 96 h 356"/>
                  <a:gd name="T44" fmla="*/ 22 w 245"/>
                  <a:gd name="T45" fmla="*/ 149 h 356"/>
                  <a:gd name="T46" fmla="*/ 22 w 245"/>
                  <a:gd name="T47" fmla="*/ 197 h 356"/>
                  <a:gd name="T48" fmla="*/ 51 w 245"/>
                  <a:gd name="T49" fmla="*/ 301 h 356"/>
                  <a:gd name="T50" fmla="*/ 137 w 245"/>
                  <a:gd name="T51" fmla="*/ 336 h 356"/>
                  <a:gd name="T52" fmla="*/ 169 w 245"/>
                  <a:gd name="T53" fmla="*/ 333 h 356"/>
                  <a:gd name="T54" fmla="*/ 196 w 245"/>
                  <a:gd name="T55" fmla="*/ 324 h 356"/>
                  <a:gd name="T56" fmla="*/ 217 w 245"/>
                  <a:gd name="T57" fmla="*/ 313 h 356"/>
                  <a:gd name="T58" fmla="*/ 233 w 245"/>
                  <a:gd name="T59" fmla="*/ 301 h 356"/>
                  <a:gd name="T60" fmla="*/ 245 w 245"/>
                  <a:gd name="T61" fmla="*/ 317 h 35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245" h="356">
                    <a:moveTo>
                      <a:pt x="245" y="317"/>
                    </a:moveTo>
                    <a:cubicBezTo>
                      <a:pt x="242" y="320"/>
                      <a:pt x="237" y="324"/>
                      <a:pt x="231" y="328"/>
                    </a:cubicBezTo>
                    <a:cubicBezTo>
                      <a:pt x="224" y="333"/>
                      <a:pt x="217" y="337"/>
                      <a:pt x="208" y="341"/>
                    </a:cubicBezTo>
                    <a:cubicBezTo>
                      <a:pt x="199" y="346"/>
                      <a:pt x="188" y="349"/>
                      <a:pt x="176" y="352"/>
                    </a:cubicBezTo>
                    <a:cubicBezTo>
                      <a:pt x="164" y="355"/>
                      <a:pt x="151" y="356"/>
                      <a:pt x="136" y="356"/>
                    </a:cubicBezTo>
                    <a:cubicBezTo>
                      <a:pt x="112" y="356"/>
                      <a:pt x="91" y="352"/>
                      <a:pt x="74" y="345"/>
                    </a:cubicBezTo>
                    <a:cubicBezTo>
                      <a:pt x="57" y="337"/>
                      <a:pt x="43" y="326"/>
                      <a:pt x="32" y="311"/>
                    </a:cubicBezTo>
                    <a:cubicBezTo>
                      <a:pt x="21" y="297"/>
                      <a:pt x="13" y="279"/>
                      <a:pt x="8" y="259"/>
                    </a:cubicBezTo>
                    <a:cubicBezTo>
                      <a:pt x="3" y="239"/>
                      <a:pt x="0" y="216"/>
                      <a:pt x="0" y="192"/>
                    </a:cubicBezTo>
                    <a:lnTo>
                      <a:pt x="0" y="155"/>
                    </a:lnTo>
                    <a:cubicBezTo>
                      <a:pt x="0" y="131"/>
                      <a:pt x="3" y="109"/>
                      <a:pt x="8" y="90"/>
                    </a:cubicBezTo>
                    <a:cubicBezTo>
                      <a:pt x="14" y="71"/>
                      <a:pt x="22" y="55"/>
                      <a:pt x="33" y="41"/>
                    </a:cubicBezTo>
                    <a:cubicBezTo>
                      <a:pt x="44" y="28"/>
                      <a:pt x="57" y="18"/>
                      <a:pt x="73" y="10"/>
                    </a:cubicBezTo>
                    <a:cubicBezTo>
                      <a:pt x="90" y="3"/>
                      <a:pt x="109" y="0"/>
                      <a:pt x="130" y="0"/>
                    </a:cubicBezTo>
                    <a:cubicBezTo>
                      <a:pt x="153" y="0"/>
                      <a:pt x="173" y="3"/>
                      <a:pt x="191" y="9"/>
                    </a:cubicBezTo>
                    <a:cubicBezTo>
                      <a:pt x="209" y="15"/>
                      <a:pt x="224" y="22"/>
                      <a:pt x="237" y="32"/>
                    </a:cubicBezTo>
                    <a:lnTo>
                      <a:pt x="225" y="48"/>
                    </a:lnTo>
                    <a:cubicBezTo>
                      <a:pt x="211" y="38"/>
                      <a:pt x="197" y="31"/>
                      <a:pt x="182" y="27"/>
                    </a:cubicBezTo>
                    <a:cubicBezTo>
                      <a:pt x="168" y="22"/>
                      <a:pt x="151" y="20"/>
                      <a:pt x="130" y="20"/>
                    </a:cubicBezTo>
                    <a:cubicBezTo>
                      <a:pt x="113" y="20"/>
                      <a:pt x="97" y="23"/>
                      <a:pt x="84" y="29"/>
                    </a:cubicBezTo>
                    <a:cubicBezTo>
                      <a:pt x="70" y="35"/>
                      <a:pt x="59" y="44"/>
                      <a:pt x="50" y="55"/>
                    </a:cubicBezTo>
                    <a:cubicBezTo>
                      <a:pt x="41" y="66"/>
                      <a:pt x="34" y="80"/>
                      <a:pt x="29" y="96"/>
                    </a:cubicBezTo>
                    <a:cubicBezTo>
                      <a:pt x="24" y="112"/>
                      <a:pt x="22" y="129"/>
                      <a:pt x="22" y="149"/>
                    </a:cubicBezTo>
                    <a:lnTo>
                      <a:pt x="22" y="197"/>
                    </a:lnTo>
                    <a:cubicBezTo>
                      <a:pt x="22" y="243"/>
                      <a:pt x="31" y="277"/>
                      <a:pt x="51" y="301"/>
                    </a:cubicBezTo>
                    <a:cubicBezTo>
                      <a:pt x="70" y="324"/>
                      <a:pt x="99" y="336"/>
                      <a:pt x="137" y="336"/>
                    </a:cubicBezTo>
                    <a:cubicBezTo>
                      <a:pt x="148" y="336"/>
                      <a:pt x="159" y="335"/>
                      <a:pt x="169" y="333"/>
                    </a:cubicBezTo>
                    <a:cubicBezTo>
                      <a:pt x="179" y="330"/>
                      <a:pt x="187" y="328"/>
                      <a:pt x="196" y="324"/>
                    </a:cubicBezTo>
                    <a:cubicBezTo>
                      <a:pt x="204" y="321"/>
                      <a:pt x="211" y="317"/>
                      <a:pt x="217" y="313"/>
                    </a:cubicBezTo>
                    <a:cubicBezTo>
                      <a:pt x="224" y="308"/>
                      <a:pt x="229" y="305"/>
                      <a:pt x="233" y="301"/>
                    </a:cubicBezTo>
                    <a:lnTo>
                      <a:pt x="245" y="31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8" name="Freeform 50"/>
              <p:cNvSpPr>
                <a:spLocks noEditPoints="1"/>
              </p:cNvSpPr>
              <p:nvPr/>
            </p:nvSpPr>
            <p:spPr bwMode="auto">
              <a:xfrm>
                <a:off x="8631238" y="927100"/>
                <a:ext cx="163513" cy="206375"/>
              </a:xfrm>
              <a:custGeom>
                <a:avLst/>
                <a:gdLst>
                  <a:gd name="T0" fmla="*/ 105 w 210"/>
                  <a:gd name="T1" fmla="*/ 247 h 265"/>
                  <a:gd name="T2" fmla="*/ 166 w 210"/>
                  <a:gd name="T3" fmla="*/ 223 h 265"/>
                  <a:gd name="T4" fmla="*/ 189 w 210"/>
                  <a:gd name="T5" fmla="*/ 149 h 265"/>
                  <a:gd name="T6" fmla="*/ 189 w 210"/>
                  <a:gd name="T7" fmla="*/ 115 h 265"/>
                  <a:gd name="T8" fmla="*/ 166 w 210"/>
                  <a:gd name="T9" fmla="*/ 42 h 265"/>
                  <a:gd name="T10" fmla="*/ 105 w 210"/>
                  <a:gd name="T11" fmla="*/ 18 h 265"/>
                  <a:gd name="T12" fmla="*/ 43 w 210"/>
                  <a:gd name="T13" fmla="*/ 42 h 265"/>
                  <a:gd name="T14" fmla="*/ 20 w 210"/>
                  <a:gd name="T15" fmla="*/ 115 h 265"/>
                  <a:gd name="T16" fmla="*/ 20 w 210"/>
                  <a:gd name="T17" fmla="*/ 149 h 265"/>
                  <a:gd name="T18" fmla="*/ 43 w 210"/>
                  <a:gd name="T19" fmla="*/ 223 h 265"/>
                  <a:gd name="T20" fmla="*/ 105 w 210"/>
                  <a:gd name="T21" fmla="*/ 247 h 265"/>
                  <a:gd name="T22" fmla="*/ 105 w 210"/>
                  <a:gd name="T23" fmla="*/ 0 h 265"/>
                  <a:gd name="T24" fmla="*/ 182 w 210"/>
                  <a:gd name="T25" fmla="*/ 30 h 265"/>
                  <a:gd name="T26" fmla="*/ 210 w 210"/>
                  <a:gd name="T27" fmla="*/ 115 h 265"/>
                  <a:gd name="T28" fmla="*/ 210 w 210"/>
                  <a:gd name="T29" fmla="*/ 149 h 265"/>
                  <a:gd name="T30" fmla="*/ 182 w 210"/>
                  <a:gd name="T31" fmla="*/ 235 h 265"/>
                  <a:gd name="T32" fmla="*/ 105 w 210"/>
                  <a:gd name="T33" fmla="*/ 265 h 265"/>
                  <a:gd name="T34" fmla="*/ 27 w 210"/>
                  <a:gd name="T35" fmla="*/ 235 h 265"/>
                  <a:gd name="T36" fmla="*/ 0 w 210"/>
                  <a:gd name="T37" fmla="*/ 149 h 265"/>
                  <a:gd name="T38" fmla="*/ 0 w 210"/>
                  <a:gd name="T39" fmla="*/ 115 h 265"/>
                  <a:gd name="T40" fmla="*/ 27 w 210"/>
                  <a:gd name="T41" fmla="*/ 30 h 265"/>
                  <a:gd name="T42" fmla="*/ 105 w 210"/>
                  <a:gd name="T43" fmla="*/ 0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210" h="265">
                    <a:moveTo>
                      <a:pt x="105" y="247"/>
                    </a:moveTo>
                    <a:cubicBezTo>
                      <a:pt x="131" y="247"/>
                      <a:pt x="151" y="239"/>
                      <a:pt x="166" y="223"/>
                    </a:cubicBezTo>
                    <a:cubicBezTo>
                      <a:pt x="182" y="207"/>
                      <a:pt x="189" y="182"/>
                      <a:pt x="189" y="149"/>
                    </a:cubicBezTo>
                    <a:lnTo>
                      <a:pt x="189" y="115"/>
                    </a:lnTo>
                    <a:cubicBezTo>
                      <a:pt x="189" y="82"/>
                      <a:pt x="182" y="58"/>
                      <a:pt x="166" y="42"/>
                    </a:cubicBezTo>
                    <a:cubicBezTo>
                      <a:pt x="151" y="26"/>
                      <a:pt x="131" y="18"/>
                      <a:pt x="105" y="18"/>
                    </a:cubicBezTo>
                    <a:cubicBezTo>
                      <a:pt x="79" y="18"/>
                      <a:pt x="58" y="26"/>
                      <a:pt x="43" y="42"/>
                    </a:cubicBezTo>
                    <a:cubicBezTo>
                      <a:pt x="28" y="58"/>
                      <a:pt x="20" y="82"/>
                      <a:pt x="20" y="115"/>
                    </a:cubicBezTo>
                    <a:lnTo>
                      <a:pt x="20" y="149"/>
                    </a:lnTo>
                    <a:cubicBezTo>
                      <a:pt x="20" y="182"/>
                      <a:pt x="28" y="207"/>
                      <a:pt x="43" y="223"/>
                    </a:cubicBezTo>
                    <a:cubicBezTo>
                      <a:pt x="58" y="239"/>
                      <a:pt x="79" y="247"/>
                      <a:pt x="105" y="247"/>
                    </a:cubicBezTo>
                    <a:close/>
                    <a:moveTo>
                      <a:pt x="105" y="0"/>
                    </a:moveTo>
                    <a:cubicBezTo>
                      <a:pt x="138" y="0"/>
                      <a:pt x="164" y="10"/>
                      <a:pt x="182" y="30"/>
                    </a:cubicBezTo>
                    <a:cubicBezTo>
                      <a:pt x="201" y="50"/>
                      <a:pt x="210" y="79"/>
                      <a:pt x="210" y="115"/>
                    </a:cubicBezTo>
                    <a:lnTo>
                      <a:pt x="210" y="149"/>
                    </a:lnTo>
                    <a:cubicBezTo>
                      <a:pt x="210" y="186"/>
                      <a:pt x="201" y="214"/>
                      <a:pt x="182" y="235"/>
                    </a:cubicBezTo>
                    <a:cubicBezTo>
                      <a:pt x="164" y="255"/>
                      <a:pt x="138" y="265"/>
                      <a:pt x="105" y="265"/>
                    </a:cubicBezTo>
                    <a:cubicBezTo>
                      <a:pt x="71" y="265"/>
                      <a:pt x="46" y="255"/>
                      <a:pt x="27" y="235"/>
                    </a:cubicBezTo>
                    <a:cubicBezTo>
                      <a:pt x="9" y="214"/>
                      <a:pt x="0" y="186"/>
                      <a:pt x="0" y="149"/>
                    </a:cubicBezTo>
                    <a:lnTo>
                      <a:pt x="0" y="115"/>
                    </a:lnTo>
                    <a:cubicBezTo>
                      <a:pt x="0" y="79"/>
                      <a:pt x="9" y="50"/>
                      <a:pt x="27" y="30"/>
                    </a:cubicBezTo>
                    <a:cubicBezTo>
                      <a:pt x="46" y="10"/>
                      <a:pt x="71" y="0"/>
                      <a:pt x="105" y="0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9" name="Freeform 51"/>
              <p:cNvSpPr>
                <a:spLocks/>
              </p:cNvSpPr>
              <p:nvPr/>
            </p:nvSpPr>
            <p:spPr bwMode="auto">
              <a:xfrm>
                <a:off x="8848726" y="927100"/>
                <a:ext cx="149225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9 h 261"/>
                  <a:gd name="T10" fmla="*/ 66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1 w 193"/>
                  <a:gd name="T17" fmla="*/ 87 h 261"/>
                  <a:gd name="T18" fmla="*/ 21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8" y="19"/>
                      <a:pt x="101" y="19"/>
                    </a:cubicBezTo>
                    <a:cubicBezTo>
                      <a:pt x="88" y="19"/>
                      <a:pt x="76" y="21"/>
                      <a:pt x="66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4" y="51"/>
                      <a:pt x="29" y="59"/>
                      <a:pt x="25" y="67"/>
                    </a:cubicBezTo>
                    <a:cubicBezTo>
                      <a:pt x="22" y="75"/>
                      <a:pt x="21" y="81"/>
                      <a:pt x="21" y="87"/>
                    </a:cubicBezTo>
                    <a:lnTo>
                      <a:pt x="21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5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0" name="Freeform 52"/>
              <p:cNvSpPr>
                <a:spLocks/>
              </p:cNvSpPr>
              <p:nvPr/>
            </p:nvSpPr>
            <p:spPr bwMode="auto">
              <a:xfrm>
                <a:off x="9048751" y="927100"/>
                <a:ext cx="146050" cy="206375"/>
              </a:xfrm>
              <a:custGeom>
                <a:avLst/>
                <a:gdLst>
                  <a:gd name="T0" fmla="*/ 93 w 187"/>
                  <a:gd name="T1" fmla="*/ 247 h 265"/>
                  <a:gd name="T2" fmla="*/ 125 w 187"/>
                  <a:gd name="T3" fmla="*/ 242 h 265"/>
                  <a:gd name="T4" fmla="*/ 149 w 187"/>
                  <a:gd name="T5" fmla="*/ 232 h 265"/>
                  <a:gd name="T6" fmla="*/ 164 w 187"/>
                  <a:gd name="T7" fmla="*/ 216 h 265"/>
                  <a:gd name="T8" fmla="*/ 169 w 187"/>
                  <a:gd name="T9" fmla="*/ 197 h 265"/>
                  <a:gd name="T10" fmla="*/ 169 w 187"/>
                  <a:gd name="T11" fmla="*/ 191 h 265"/>
                  <a:gd name="T12" fmla="*/ 165 w 187"/>
                  <a:gd name="T13" fmla="*/ 170 h 265"/>
                  <a:gd name="T14" fmla="*/ 151 w 187"/>
                  <a:gd name="T15" fmla="*/ 155 h 265"/>
                  <a:gd name="T16" fmla="*/ 127 w 187"/>
                  <a:gd name="T17" fmla="*/ 145 h 265"/>
                  <a:gd name="T18" fmla="*/ 88 w 187"/>
                  <a:gd name="T19" fmla="*/ 137 h 265"/>
                  <a:gd name="T20" fmla="*/ 55 w 187"/>
                  <a:gd name="T21" fmla="*/ 128 h 265"/>
                  <a:gd name="T22" fmla="*/ 29 w 187"/>
                  <a:gd name="T23" fmla="*/ 116 h 265"/>
                  <a:gd name="T24" fmla="*/ 12 w 187"/>
                  <a:gd name="T25" fmla="*/ 97 h 265"/>
                  <a:gd name="T26" fmla="*/ 6 w 187"/>
                  <a:gd name="T27" fmla="*/ 71 h 265"/>
                  <a:gd name="T28" fmla="*/ 6 w 187"/>
                  <a:gd name="T29" fmla="*/ 64 h 265"/>
                  <a:gd name="T30" fmla="*/ 12 w 187"/>
                  <a:gd name="T31" fmla="*/ 39 h 265"/>
                  <a:gd name="T32" fmla="*/ 28 w 187"/>
                  <a:gd name="T33" fmla="*/ 19 h 265"/>
                  <a:gd name="T34" fmla="*/ 56 w 187"/>
                  <a:gd name="T35" fmla="*/ 5 h 265"/>
                  <a:gd name="T36" fmla="*/ 95 w 187"/>
                  <a:gd name="T37" fmla="*/ 0 h 265"/>
                  <a:gd name="T38" fmla="*/ 147 w 187"/>
                  <a:gd name="T39" fmla="*/ 7 h 265"/>
                  <a:gd name="T40" fmla="*/ 180 w 187"/>
                  <a:gd name="T41" fmla="*/ 23 h 265"/>
                  <a:gd name="T42" fmla="*/ 172 w 187"/>
                  <a:gd name="T43" fmla="*/ 38 h 265"/>
                  <a:gd name="T44" fmla="*/ 135 w 187"/>
                  <a:gd name="T45" fmla="*/ 22 h 265"/>
                  <a:gd name="T46" fmla="*/ 93 w 187"/>
                  <a:gd name="T47" fmla="*/ 18 h 265"/>
                  <a:gd name="T48" fmla="*/ 43 w 187"/>
                  <a:gd name="T49" fmla="*/ 30 h 265"/>
                  <a:gd name="T50" fmla="*/ 26 w 187"/>
                  <a:gd name="T51" fmla="*/ 64 h 265"/>
                  <a:gd name="T52" fmla="*/ 26 w 187"/>
                  <a:gd name="T53" fmla="*/ 70 h 265"/>
                  <a:gd name="T54" fmla="*/ 31 w 187"/>
                  <a:gd name="T55" fmla="*/ 90 h 265"/>
                  <a:gd name="T56" fmla="*/ 46 w 187"/>
                  <a:gd name="T57" fmla="*/ 104 h 265"/>
                  <a:gd name="T58" fmla="*/ 69 w 187"/>
                  <a:gd name="T59" fmla="*/ 112 h 265"/>
                  <a:gd name="T60" fmla="*/ 98 w 187"/>
                  <a:gd name="T61" fmla="*/ 119 h 265"/>
                  <a:gd name="T62" fmla="*/ 138 w 187"/>
                  <a:gd name="T63" fmla="*/ 128 h 265"/>
                  <a:gd name="T64" fmla="*/ 166 w 187"/>
                  <a:gd name="T65" fmla="*/ 142 h 265"/>
                  <a:gd name="T66" fmla="*/ 182 w 187"/>
                  <a:gd name="T67" fmla="*/ 161 h 265"/>
                  <a:gd name="T68" fmla="*/ 187 w 187"/>
                  <a:gd name="T69" fmla="*/ 189 h 265"/>
                  <a:gd name="T70" fmla="*/ 187 w 187"/>
                  <a:gd name="T71" fmla="*/ 198 h 265"/>
                  <a:gd name="T72" fmla="*/ 179 w 187"/>
                  <a:gd name="T73" fmla="*/ 227 h 265"/>
                  <a:gd name="T74" fmla="*/ 159 w 187"/>
                  <a:gd name="T75" fmla="*/ 248 h 265"/>
                  <a:gd name="T76" fmla="*/ 129 w 187"/>
                  <a:gd name="T77" fmla="*/ 261 h 265"/>
                  <a:gd name="T78" fmla="*/ 95 w 187"/>
                  <a:gd name="T79" fmla="*/ 265 h 265"/>
                  <a:gd name="T80" fmla="*/ 41 w 187"/>
                  <a:gd name="T81" fmla="*/ 256 h 265"/>
                  <a:gd name="T82" fmla="*/ 0 w 187"/>
                  <a:gd name="T83" fmla="*/ 235 h 265"/>
                  <a:gd name="T84" fmla="*/ 10 w 187"/>
                  <a:gd name="T85" fmla="*/ 219 h 265"/>
                  <a:gd name="T86" fmla="*/ 50 w 187"/>
                  <a:gd name="T87" fmla="*/ 239 h 265"/>
                  <a:gd name="T88" fmla="*/ 93 w 187"/>
                  <a:gd name="T89" fmla="*/ 247 h 26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187" h="265">
                    <a:moveTo>
                      <a:pt x="93" y="247"/>
                    </a:moveTo>
                    <a:cubicBezTo>
                      <a:pt x="105" y="247"/>
                      <a:pt x="116" y="245"/>
                      <a:pt x="125" y="242"/>
                    </a:cubicBezTo>
                    <a:cubicBezTo>
                      <a:pt x="135" y="240"/>
                      <a:pt x="143" y="236"/>
                      <a:pt x="149" y="232"/>
                    </a:cubicBezTo>
                    <a:cubicBezTo>
                      <a:pt x="156" y="227"/>
                      <a:pt x="160" y="222"/>
                      <a:pt x="164" y="216"/>
                    </a:cubicBezTo>
                    <a:cubicBezTo>
                      <a:pt x="167" y="210"/>
                      <a:pt x="169" y="204"/>
                      <a:pt x="169" y="197"/>
                    </a:cubicBezTo>
                    <a:lnTo>
                      <a:pt x="169" y="191"/>
                    </a:lnTo>
                    <a:cubicBezTo>
                      <a:pt x="169" y="182"/>
                      <a:pt x="167" y="175"/>
                      <a:pt x="165" y="170"/>
                    </a:cubicBezTo>
                    <a:cubicBezTo>
                      <a:pt x="162" y="164"/>
                      <a:pt x="158" y="159"/>
                      <a:pt x="151" y="155"/>
                    </a:cubicBezTo>
                    <a:cubicBezTo>
                      <a:pt x="145" y="152"/>
                      <a:pt x="137" y="148"/>
                      <a:pt x="127" y="145"/>
                    </a:cubicBezTo>
                    <a:cubicBezTo>
                      <a:pt x="116" y="142"/>
                      <a:pt x="104" y="140"/>
                      <a:pt x="88" y="137"/>
                    </a:cubicBezTo>
                    <a:cubicBezTo>
                      <a:pt x="76" y="134"/>
                      <a:pt x="65" y="132"/>
                      <a:pt x="55" y="128"/>
                    </a:cubicBezTo>
                    <a:cubicBezTo>
                      <a:pt x="45" y="125"/>
                      <a:pt x="36" y="121"/>
                      <a:pt x="29" y="116"/>
                    </a:cubicBezTo>
                    <a:cubicBezTo>
                      <a:pt x="22" y="111"/>
                      <a:pt x="16" y="105"/>
                      <a:pt x="12" y="97"/>
                    </a:cubicBezTo>
                    <a:cubicBezTo>
                      <a:pt x="8" y="90"/>
                      <a:pt x="6" y="82"/>
                      <a:pt x="6" y="71"/>
                    </a:cubicBezTo>
                    <a:lnTo>
                      <a:pt x="6" y="64"/>
                    </a:lnTo>
                    <a:cubicBezTo>
                      <a:pt x="6" y="55"/>
                      <a:pt x="8" y="47"/>
                      <a:pt x="12" y="39"/>
                    </a:cubicBezTo>
                    <a:cubicBezTo>
                      <a:pt x="15" y="31"/>
                      <a:pt x="21" y="24"/>
                      <a:pt x="28" y="19"/>
                    </a:cubicBezTo>
                    <a:cubicBezTo>
                      <a:pt x="36" y="13"/>
                      <a:pt x="45" y="8"/>
                      <a:pt x="56" y="5"/>
                    </a:cubicBezTo>
                    <a:cubicBezTo>
                      <a:pt x="67" y="1"/>
                      <a:pt x="80" y="0"/>
                      <a:pt x="95" y="0"/>
                    </a:cubicBezTo>
                    <a:cubicBezTo>
                      <a:pt x="115" y="0"/>
                      <a:pt x="132" y="2"/>
                      <a:pt x="147" y="7"/>
                    </a:cubicBezTo>
                    <a:cubicBezTo>
                      <a:pt x="161" y="12"/>
                      <a:pt x="172" y="17"/>
                      <a:pt x="180" y="23"/>
                    </a:cubicBezTo>
                    <a:lnTo>
                      <a:pt x="172" y="38"/>
                    </a:lnTo>
                    <a:cubicBezTo>
                      <a:pt x="159" y="30"/>
                      <a:pt x="146" y="25"/>
                      <a:pt x="135" y="22"/>
                    </a:cubicBezTo>
                    <a:cubicBezTo>
                      <a:pt x="123" y="19"/>
                      <a:pt x="109" y="18"/>
                      <a:pt x="93" y="18"/>
                    </a:cubicBezTo>
                    <a:cubicBezTo>
                      <a:pt x="71" y="18"/>
                      <a:pt x="55" y="22"/>
                      <a:pt x="43" y="30"/>
                    </a:cubicBezTo>
                    <a:cubicBezTo>
                      <a:pt x="32" y="38"/>
                      <a:pt x="26" y="50"/>
                      <a:pt x="26" y="64"/>
                    </a:cubicBezTo>
                    <a:lnTo>
                      <a:pt x="26" y="70"/>
                    </a:lnTo>
                    <a:cubicBezTo>
                      <a:pt x="26" y="78"/>
                      <a:pt x="28" y="85"/>
                      <a:pt x="31" y="90"/>
                    </a:cubicBezTo>
                    <a:cubicBezTo>
                      <a:pt x="35" y="95"/>
                      <a:pt x="40" y="100"/>
                      <a:pt x="46" y="104"/>
                    </a:cubicBezTo>
                    <a:cubicBezTo>
                      <a:pt x="53" y="107"/>
                      <a:pt x="60" y="110"/>
                      <a:pt x="69" y="112"/>
                    </a:cubicBezTo>
                    <a:cubicBezTo>
                      <a:pt x="78" y="115"/>
                      <a:pt x="88" y="117"/>
                      <a:pt x="98" y="119"/>
                    </a:cubicBezTo>
                    <a:cubicBezTo>
                      <a:pt x="113" y="122"/>
                      <a:pt x="127" y="125"/>
                      <a:pt x="138" y="128"/>
                    </a:cubicBezTo>
                    <a:cubicBezTo>
                      <a:pt x="150" y="132"/>
                      <a:pt x="159" y="136"/>
                      <a:pt x="166" y="142"/>
                    </a:cubicBezTo>
                    <a:cubicBezTo>
                      <a:pt x="173" y="147"/>
                      <a:pt x="179" y="153"/>
                      <a:pt x="182" y="161"/>
                    </a:cubicBezTo>
                    <a:cubicBezTo>
                      <a:pt x="185" y="168"/>
                      <a:pt x="187" y="178"/>
                      <a:pt x="187" y="189"/>
                    </a:cubicBezTo>
                    <a:lnTo>
                      <a:pt x="187" y="198"/>
                    </a:lnTo>
                    <a:cubicBezTo>
                      <a:pt x="187" y="209"/>
                      <a:pt x="185" y="219"/>
                      <a:pt x="179" y="227"/>
                    </a:cubicBezTo>
                    <a:cubicBezTo>
                      <a:pt x="174" y="235"/>
                      <a:pt x="167" y="242"/>
                      <a:pt x="159" y="248"/>
                    </a:cubicBezTo>
                    <a:cubicBezTo>
                      <a:pt x="150" y="253"/>
                      <a:pt x="141" y="258"/>
                      <a:pt x="129" y="261"/>
                    </a:cubicBezTo>
                    <a:cubicBezTo>
                      <a:pt x="118" y="263"/>
                      <a:pt x="107" y="265"/>
                      <a:pt x="95" y="265"/>
                    </a:cubicBezTo>
                    <a:cubicBezTo>
                      <a:pt x="75" y="265"/>
                      <a:pt x="57" y="262"/>
                      <a:pt x="41" y="256"/>
                    </a:cubicBezTo>
                    <a:cubicBezTo>
                      <a:pt x="24" y="250"/>
                      <a:pt x="11" y="243"/>
                      <a:pt x="0" y="235"/>
                    </a:cubicBezTo>
                    <a:lnTo>
                      <a:pt x="10" y="219"/>
                    </a:lnTo>
                    <a:cubicBezTo>
                      <a:pt x="22" y="227"/>
                      <a:pt x="35" y="234"/>
                      <a:pt x="50" y="239"/>
                    </a:cubicBezTo>
                    <a:cubicBezTo>
                      <a:pt x="64" y="244"/>
                      <a:pt x="79" y="247"/>
                      <a:pt x="93" y="247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1" name="Freeform 53"/>
              <p:cNvSpPr>
                <a:spLocks/>
              </p:cNvSpPr>
              <p:nvPr/>
            </p:nvSpPr>
            <p:spPr bwMode="auto">
              <a:xfrm>
                <a:off x="9242426" y="930275"/>
                <a:ext cx="149225" cy="203200"/>
              </a:xfrm>
              <a:custGeom>
                <a:avLst/>
                <a:gdLst>
                  <a:gd name="T0" fmla="*/ 0 w 191"/>
                  <a:gd name="T1" fmla="*/ 0 h 260"/>
                  <a:gd name="T2" fmla="*/ 21 w 191"/>
                  <a:gd name="T3" fmla="*/ 0 h 260"/>
                  <a:gd name="T4" fmla="*/ 21 w 191"/>
                  <a:gd name="T5" fmla="*/ 169 h 260"/>
                  <a:gd name="T6" fmla="*/ 23 w 191"/>
                  <a:gd name="T7" fmla="*/ 193 h 260"/>
                  <a:gd name="T8" fmla="*/ 32 w 191"/>
                  <a:gd name="T9" fmla="*/ 216 h 260"/>
                  <a:gd name="T10" fmla="*/ 52 w 191"/>
                  <a:gd name="T11" fmla="*/ 234 h 260"/>
                  <a:gd name="T12" fmla="*/ 87 w 191"/>
                  <a:gd name="T13" fmla="*/ 242 h 260"/>
                  <a:gd name="T14" fmla="*/ 125 w 191"/>
                  <a:gd name="T15" fmla="*/ 234 h 260"/>
                  <a:gd name="T16" fmla="*/ 150 w 191"/>
                  <a:gd name="T17" fmla="*/ 216 h 260"/>
                  <a:gd name="T18" fmla="*/ 165 w 191"/>
                  <a:gd name="T19" fmla="*/ 195 h 260"/>
                  <a:gd name="T20" fmla="*/ 170 w 191"/>
                  <a:gd name="T21" fmla="*/ 176 h 260"/>
                  <a:gd name="T22" fmla="*/ 170 w 191"/>
                  <a:gd name="T23" fmla="*/ 0 h 260"/>
                  <a:gd name="T24" fmla="*/ 191 w 191"/>
                  <a:gd name="T25" fmla="*/ 0 h 260"/>
                  <a:gd name="T26" fmla="*/ 191 w 191"/>
                  <a:gd name="T27" fmla="*/ 256 h 260"/>
                  <a:gd name="T28" fmla="*/ 171 w 191"/>
                  <a:gd name="T29" fmla="*/ 256 h 260"/>
                  <a:gd name="T30" fmla="*/ 171 w 191"/>
                  <a:gd name="T31" fmla="*/ 216 h 260"/>
                  <a:gd name="T32" fmla="*/ 162 w 191"/>
                  <a:gd name="T33" fmla="*/ 228 h 260"/>
                  <a:gd name="T34" fmla="*/ 144 w 191"/>
                  <a:gd name="T35" fmla="*/ 243 h 260"/>
                  <a:gd name="T36" fmla="*/ 119 w 191"/>
                  <a:gd name="T37" fmla="*/ 255 h 260"/>
                  <a:gd name="T38" fmla="*/ 88 w 191"/>
                  <a:gd name="T39" fmla="*/ 260 h 260"/>
                  <a:gd name="T40" fmla="*/ 46 w 191"/>
                  <a:gd name="T41" fmla="*/ 253 h 260"/>
                  <a:gd name="T42" fmla="*/ 19 w 191"/>
                  <a:gd name="T43" fmla="*/ 234 h 260"/>
                  <a:gd name="T44" fmla="*/ 4 w 191"/>
                  <a:gd name="T45" fmla="*/ 207 h 260"/>
                  <a:gd name="T46" fmla="*/ 0 w 191"/>
                  <a:gd name="T47" fmla="*/ 175 h 260"/>
                  <a:gd name="T48" fmla="*/ 0 w 191"/>
                  <a:gd name="T49" fmla="*/ 0 h 26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191" h="260">
                    <a:moveTo>
                      <a:pt x="0" y="0"/>
                    </a:moveTo>
                    <a:lnTo>
                      <a:pt x="21" y="0"/>
                    </a:lnTo>
                    <a:lnTo>
                      <a:pt x="21" y="169"/>
                    </a:lnTo>
                    <a:cubicBezTo>
                      <a:pt x="21" y="176"/>
                      <a:pt x="21" y="184"/>
                      <a:pt x="23" y="193"/>
                    </a:cubicBezTo>
                    <a:cubicBezTo>
                      <a:pt x="24" y="201"/>
                      <a:pt x="27" y="209"/>
                      <a:pt x="32" y="216"/>
                    </a:cubicBezTo>
                    <a:cubicBezTo>
                      <a:pt x="36" y="224"/>
                      <a:pt x="43" y="230"/>
                      <a:pt x="52" y="234"/>
                    </a:cubicBezTo>
                    <a:cubicBezTo>
                      <a:pt x="60" y="239"/>
                      <a:pt x="72" y="242"/>
                      <a:pt x="87" y="242"/>
                    </a:cubicBezTo>
                    <a:cubicBezTo>
                      <a:pt x="102" y="242"/>
                      <a:pt x="114" y="239"/>
                      <a:pt x="125" y="234"/>
                    </a:cubicBezTo>
                    <a:cubicBezTo>
                      <a:pt x="135" y="229"/>
                      <a:pt x="144" y="223"/>
                      <a:pt x="150" y="216"/>
                    </a:cubicBezTo>
                    <a:cubicBezTo>
                      <a:pt x="157" y="209"/>
                      <a:pt x="162" y="202"/>
                      <a:pt x="165" y="195"/>
                    </a:cubicBezTo>
                    <a:cubicBezTo>
                      <a:pt x="169" y="187"/>
                      <a:pt x="170" y="181"/>
                      <a:pt x="170" y="176"/>
                    </a:cubicBezTo>
                    <a:lnTo>
                      <a:pt x="170" y="0"/>
                    </a:lnTo>
                    <a:lnTo>
                      <a:pt x="191" y="0"/>
                    </a:lnTo>
                    <a:lnTo>
                      <a:pt x="191" y="256"/>
                    </a:lnTo>
                    <a:lnTo>
                      <a:pt x="171" y="256"/>
                    </a:lnTo>
                    <a:lnTo>
                      <a:pt x="171" y="216"/>
                    </a:lnTo>
                    <a:cubicBezTo>
                      <a:pt x="169" y="219"/>
                      <a:pt x="166" y="223"/>
                      <a:pt x="162" y="228"/>
                    </a:cubicBezTo>
                    <a:cubicBezTo>
                      <a:pt x="157" y="233"/>
                      <a:pt x="151" y="238"/>
                      <a:pt x="144" y="243"/>
                    </a:cubicBezTo>
                    <a:cubicBezTo>
                      <a:pt x="137" y="247"/>
                      <a:pt x="128" y="251"/>
                      <a:pt x="119" y="255"/>
                    </a:cubicBezTo>
                    <a:cubicBezTo>
                      <a:pt x="109" y="258"/>
                      <a:pt x="99" y="260"/>
                      <a:pt x="88" y="260"/>
                    </a:cubicBezTo>
                    <a:cubicBezTo>
                      <a:pt x="71" y="260"/>
                      <a:pt x="57" y="257"/>
                      <a:pt x="46" y="253"/>
                    </a:cubicBezTo>
                    <a:cubicBezTo>
                      <a:pt x="35" y="248"/>
                      <a:pt x="26" y="242"/>
                      <a:pt x="19" y="234"/>
                    </a:cubicBezTo>
                    <a:cubicBezTo>
                      <a:pt x="12" y="226"/>
                      <a:pt x="7" y="217"/>
                      <a:pt x="4" y="207"/>
                    </a:cubicBezTo>
                    <a:cubicBezTo>
                      <a:pt x="1" y="197"/>
                      <a:pt x="0" y="186"/>
                      <a:pt x="0" y="175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2" name="Rectangle 54"/>
              <p:cNvSpPr>
                <a:spLocks noChangeArrowheads="1"/>
              </p:cNvSpPr>
              <p:nvPr/>
            </p:nvSpPr>
            <p:spPr bwMode="auto">
              <a:xfrm>
                <a:off x="9456738" y="847725"/>
                <a:ext cx="14288" cy="282575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3" name="Freeform 55"/>
              <p:cNvSpPr>
                <a:spLocks/>
              </p:cNvSpPr>
              <p:nvPr/>
            </p:nvSpPr>
            <p:spPr bwMode="auto">
              <a:xfrm>
                <a:off x="9512301" y="879475"/>
                <a:ext cx="114300" cy="252413"/>
              </a:xfrm>
              <a:custGeom>
                <a:avLst/>
                <a:gdLst>
                  <a:gd name="T0" fmla="*/ 45 w 146"/>
                  <a:gd name="T1" fmla="*/ 83 h 324"/>
                  <a:gd name="T2" fmla="*/ 0 w 146"/>
                  <a:gd name="T3" fmla="*/ 83 h 324"/>
                  <a:gd name="T4" fmla="*/ 0 w 146"/>
                  <a:gd name="T5" fmla="*/ 66 h 324"/>
                  <a:gd name="T6" fmla="*/ 45 w 146"/>
                  <a:gd name="T7" fmla="*/ 66 h 324"/>
                  <a:gd name="T8" fmla="*/ 45 w 146"/>
                  <a:gd name="T9" fmla="*/ 0 h 324"/>
                  <a:gd name="T10" fmla="*/ 65 w 146"/>
                  <a:gd name="T11" fmla="*/ 0 h 324"/>
                  <a:gd name="T12" fmla="*/ 65 w 146"/>
                  <a:gd name="T13" fmla="*/ 66 h 324"/>
                  <a:gd name="T14" fmla="*/ 138 w 146"/>
                  <a:gd name="T15" fmla="*/ 66 h 324"/>
                  <a:gd name="T16" fmla="*/ 138 w 146"/>
                  <a:gd name="T17" fmla="*/ 83 h 324"/>
                  <a:gd name="T18" fmla="*/ 65 w 146"/>
                  <a:gd name="T19" fmla="*/ 83 h 324"/>
                  <a:gd name="T20" fmla="*/ 65 w 146"/>
                  <a:gd name="T21" fmla="*/ 249 h 324"/>
                  <a:gd name="T22" fmla="*/ 73 w 146"/>
                  <a:gd name="T23" fmla="*/ 292 h 324"/>
                  <a:gd name="T24" fmla="*/ 105 w 146"/>
                  <a:gd name="T25" fmla="*/ 306 h 324"/>
                  <a:gd name="T26" fmla="*/ 125 w 146"/>
                  <a:gd name="T27" fmla="*/ 305 h 324"/>
                  <a:gd name="T28" fmla="*/ 143 w 146"/>
                  <a:gd name="T29" fmla="*/ 301 h 324"/>
                  <a:gd name="T30" fmla="*/ 146 w 146"/>
                  <a:gd name="T31" fmla="*/ 318 h 324"/>
                  <a:gd name="T32" fmla="*/ 127 w 146"/>
                  <a:gd name="T33" fmla="*/ 322 h 324"/>
                  <a:gd name="T34" fmla="*/ 107 w 146"/>
                  <a:gd name="T35" fmla="*/ 324 h 324"/>
                  <a:gd name="T36" fmla="*/ 82 w 146"/>
                  <a:gd name="T37" fmla="*/ 321 h 324"/>
                  <a:gd name="T38" fmla="*/ 62 w 146"/>
                  <a:gd name="T39" fmla="*/ 311 h 324"/>
                  <a:gd name="T40" fmla="*/ 49 w 146"/>
                  <a:gd name="T41" fmla="*/ 290 h 324"/>
                  <a:gd name="T42" fmla="*/ 45 w 146"/>
                  <a:gd name="T43" fmla="*/ 254 h 324"/>
                  <a:gd name="T44" fmla="*/ 45 w 146"/>
                  <a:gd name="T45" fmla="*/ 83 h 32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46" h="324">
                    <a:moveTo>
                      <a:pt x="45" y="83"/>
                    </a:moveTo>
                    <a:lnTo>
                      <a:pt x="0" y="83"/>
                    </a:lnTo>
                    <a:lnTo>
                      <a:pt x="0" y="66"/>
                    </a:lnTo>
                    <a:lnTo>
                      <a:pt x="45" y="66"/>
                    </a:lnTo>
                    <a:lnTo>
                      <a:pt x="45" y="0"/>
                    </a:lnTo>
                    <a:lnTo>
                      <a:pt x="65" y="0"/>
                    </a:lnTo>
                    <a:lnTo>
                      <a:pt x="65" y="66"/>
                    </a:lnTo>
                    <a:lnTo>
                      <a:pt x="138" y="66"/>
                    </a:lnTo>
                    <a:lnTo>
                      <a:pt x="138" y="83"/>
                    </a:lnTo>
                    <a:lnTo>
                      <a:pt x="65" y="83"/>
                    </a:lnTo>
                    <a:lnTo>
                      <a:pt x="65" y="249"/>
                    </a:lnTo>
                    <a:cubicBezTo>
                      <a:pt x="65" y="268"/>
                      <a:pt x="68" y="282"/>
                      <a:pt x="73" y="292"/>
                    </a:cubicBezTo>
                    <a:cubicBezTo>
                      <a:pt x="78" y="301"/>
                      <a:pt x="89" y="306"/>
                      <a:pt x="105" y="306"/>
                    </a:cubicBezTo>
                    <a:cubicBezTo>
                      <a:pt x="112" y="306"/>
                      <a:pt x="119" y="306"/>
                      <a:pt x="125" y="305"/>
                    </a:cubicBezTo>
                    <a:cubicBezTo>
                      <a:pt x="131" y="304"/>
                      <a:pt x="137" y="302"/>
                      <a:pt x="143" y="301"/>
                    </a:cubicBezTo>
                    <a:lnTo>
                      <a:pt x="146" y="318"/>
                    </a:lnTo>
                    <a:cubicBezTo>
                      <a:pt x="141" y="319"/>
                      <a:pt x="135" y="321"/>
                      <a:pt x="127" y="322"/>
                    </a:cubicBezTo>
                    <a:cubicBezTo>
                      <a:pt x="119" y="323"/>
                      <a:pt x="113" y="324"/>
                      <a:pt x="107" y="324"/>
                    </a:cubicBezTo>
                    <a:cubicBezTo>
                      <a:pt x="98" y="324"/>
                      <a:pt x="90" y="323"/>
                      <a:pt x="82" y="321"/>
                    </a:cubicBezTo>
                    <a:cubicBezTo>
                      <a:pt x="74" y="319"/>
                      <a:pt x="68" y="316"/>
                      <a:pt x="62" y="311"/>
                    </a:cubicBezTo>
                    <a:cubicBezTo>
                      <a:pt x="57" y="306"/>
                      <a:pt x="52" y="299"/>
                      <a:pt x="49" y="290"/>
                    </a:cubicBezTo>
                    <a:cubicBezTo>
                      <a:pt x="46" y="281"/>
                      <a:pt x="45" y="269"/>
                      <a:pt x="45" y="254"/>
                    </a:cubicBezTo>
                    <a:lnTo>
                      <a:pt x="45" y="83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4" name="Freeform 56"/>
              <p:cNvSpPr>
                <a:spLocks noEditPoints="1"/>
              </p:cNvSpPr>
              <p:nvPr/>
            </p:nvSpPr>
            <p:spPr bwMode="auto">
              <a:xfrm>
                <a:off x="9671051" y="865188"/>
                <a:ext cx="19050" cy="265113"/>
              </a:xfrm>
              <a:custGeom>
                <a:avLst/>
                <a:gdLst>
                  <a:gd name="T0" fmla="*/ 22 w 24"/>
                  <a:gd name="T1" fmla="*/ 84 h 340"/>
                  <a:gd name="T2" fmla="*/ 22 w 24"/>
                  <a:gd name="T3" fmla="*/ 340 h 340"/>
                  <a:gd name="T4" fmla="*/ 2 w 24"/>
                  <a:gd name="T5" fmla="*/ 340 h 340"/>
                  <a:gd name="T6" fmla="*/ 2 w 24"/>
                  <a:gd name="T7" fmla="*/ 84 h 340"/>
                  <a:gd name="T8" fmla="*/ 22 w 24"/>
                  <a:gd name="T9" fmla="*/ 84 h 340"/>
                  <a:gd name="T10" fmla="*/ 24 w 24"/>
                  <a:gd name="T11" fmla="*/ 0 h 340"/>
                  <a:gd name="T12" fmla="*/ 24 w 24"/>
                  <a:gd name="T13" fmla="*/ 28 h 340"/>
                  <a:gd name="T14" fmla="*/ 0 w 24"/>
                  <a:gd name="T15" fmla="*/ 28 h 340"/>
                  <a:gd name="T16" fmla="*/ 0 w 24"/>
                  <a:gd name="T17" fmla="*/ 0 h 340"/>
                  <a:gd name="T18" fmla="*/ 24 w 24"/>
                  <a:gd name="T19" fmla="*/ 0 h 34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24" h="340">
                    <a:moveTo>
                      <a:pt x="22" y="84"/>
                    </a:moveTo>
                    <a:lnTo>
                      <a:pt x="22" y="340"/>
                    </a:lnTo>
                    <a:lnTo>
                      <a:pt x="2" y="340"/>
                    </a:lnTo>
                    <a:lnTo>
                      <a:pt x="2" y="84"/>
                    </a:lnTo>
                    <a:lnTo>
                      <a:pt x="22" y="84"/>
                    </a:lnTo>
                    <a:close/>
                    <a:moveTo>
                      <a:pt x="24" y="0"/>
                    </a:moveTo>
                    <a:lnTo>
                      <a:pt x="24" y="28"/>
                    </a:lnTo>
                    <a:lnTo>
                      <a:pt x="0" y="28"/>
                    </a:lnTo>
                    <a:lnTo>
                      <a:pt x="0" y="0"/>
                    </a:lnTo>
                    <a:lnTo>
                      <a:pt x="24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5" name="Freeform 57"/>
              <p:cNvSpPr>
                <a:spLocks/>
              </p:cNvSpPr>
              <p:nvPr/>
            </p:nvSpPr>
            <p:spPr bwMode="auto">
              <a:xfrm>
                <a:off x="9753601" y="927100"/>
                <a:ext cx="150813" cy="203200"/>
              </a:xfrm>
              <a:custGeom>
                <a:avLst/>
                <a:gdLst>
                  <a:gd name="T0" fmla="*/ 193 w 193"/>
                  <a:gd name="T1" fmla="*/ 261 h 261"/>
                  <a:gd name="T2" fmla="*/ 173 w 193"/>
                  <a:gd name="T3" fmla="*/ 261 h 261"/>
                  <a:gd name="T4" fmla="*/ 173 w 193"/>
                  <a:gd name="T5" fmla="*/ 91 h 261"/>
                  <a:gd name="T6" fmla="*/ 157 w 193"/>
                  <a:gd name="T7" fmla="*/ 38 h 261"/>
                  <a:gd name="T8" fmla="*/ 101 w 193"/>
                  <a:gd name="T9" fmla="*/ 19 h 261"/>
                  <a:gd name="T10" fmla="*/ 65 w 193"/>
                  <a:gd name="T11" fmla="*/ 26 h 261"/>
                  <a:gd name="T12" fmla="*/ 40 w 193"/>
                  <a:gd name="T13" fmla="*/ 44 h 261"/>
                  <a:gd name="T14" fmla="*/ 25 w 193"/>
                  <a:gd name="T15" fmla="*/ 67 h 261"/>
                  <a:gd name="T16" fmla="*/ 20 w 193"/>
                  <a:gd name="T17" fmla="*/ 87 h 261"/>
                  <a:gd name="T18" fmla="*/ 20 w 193"/>
                  <a:gd name="T19" fmla="*/ 261 h 261"/>
                  <a:gd name="T20" fmla="*/ 0 w 193"/>
                  <a:gd name="T21" fmla="*/ 261 h 261"/>
                  <a:gd name="T22" fmla="*/ 0 w 193"/>
                  <a:gd name="T23" fmla="*/ 5 h 261"/>
                  <a:gd name="T24" fmla="*/ 20 w 193"/>
                  <a:gd name="T25" fmla="*/ 5 h 261"/>
                  <a:gd name="T26" fmla="*/ 20 w 193"/>
                  <a:gd name="T27" fmla="*/ 44 h 261"/>
                  <a:gd name="T28" fmla="*/ 30 w 193"/>
                  <a:gd name="T29" fmla="*/ 30 h 261"/>
                  <a:gd name="T30" fmla="*/ 48 w 193"/>
                  <a:gd name="T31" fmla="*/ 16 h 261"/>
                  <a:gd name="T32" fmla="*/ 72 w 193"/>
                  <a:gd name="T33" fmla="*/ 4 h 261"/>
                  <a:gd name="T34" fmla="*/ 105 w 193"/>
                  <a:gd name="T35" fmla="*/ 0 h 261"/>
                  <a:gd name="T36" fmla="*/ 146 w 193"/>
                  <a:gd name="T37" fmla="*/ 7 h 261"/>
                  <a:gd name="T38" fmla="*/ 173 w 193"/>
                  <a:gd name="T39" fmla="*/ 26 h 261"/>
                  <a:gd name="T40" fmla="*/ 189 w 193"/>
                  <a:gd name="T41" fmla="*/ 53 h 261"/>
                  <a:gd name="T42" fmla="*/ 193 w 193"/>
                  <a:gd name="T43" fmla="*/ 85 h 261"/>
                  <a:gd name="T44" fmla="*/ 193 w 193"/>
                  <a:gd name="T45" fmla="*/ 261 h 26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93" h="261">
                    <a:moveTo>
                      <a:pt x="193" y="261"/>
                    </a:moveTo>
                    <a:lnTo>
                      <a:pt x="173" y="261"/>
                    </a:lnTo>
                    <a:lnTo>
                      <a:pt x="173" y="91"/>
                    </a:lnTo>
                    <a:cubicBezTo>
                      <a:pt x="173" y="69"/>
                      <a:pt x="167" y="51"/>
                      <a:pt x="157" y="38"/>
                    </a:cubicBezTo>
                    <a:cubicBezTo>
                      <a:pt x="146" y="25"/>
                      <a:pt x="127" y="19"/>
                      <a:pt x="101" y="19"/>
                    </a:cubicBezTo>
                    <a:cubicBezTo>
                      <a:pt x="87" y="19"/>
                      <a:pt x="75" y="21"/>
                      <a:pt x="65" y="26"/>
                    </a:cubicBezTo>
                    <a:cubicBezTo>
                      <a:pt x="55" y="31"/>
                      <a:pt x="47" y="37"/>
                      <a:pt x="40" y="44"/>
                    </a:cubicBezTo>
                    <a:cubicBezTo>
                      <a:pt x="33" y="51"/>
                      <a:pt x="28" y="59"/>
                      <a:pt x="25" y="67"/>
                    </a:cubicBezTo>
                    <a:cubicBezTo>
                      <a:pt x="22" y="75"/>
                      <a:pt x="20" y="81"/>
                      <a:pt x="20" y="87"/>
                    </a:cubicBezTo>
                    <a:lnTo>
                      <a:pt x="20" y="261"/>
                    </a:lnTo>
                    <a:lnTo>
                      <a:pt x="0" y="261"/>
                    </a:lnTo>
                    <a:lnTo>
                      <a:pt x="0" y="5"/>
                    </a:lnTo>
                    <a:lnTo>
                      <a:pt x="20" y="5"/>
                    </a:lnTo>
                    <a:lnTo>
                      <a:pt x="20" y="44"/>
                    </a:lnTo>
                    <a:cubicBezTo>
                      <a:pt x="22" y="40"/>
                      <a:pt x="26" y="35"/>
                      <a:pt x="30" y="30"/>
                    </a:cubicBezTo>
                    <a:cubicBezTo>
                      <a:pt x="35" y="25"/>
                      <a:pt x="41" y="20"/>
                      <a:pt x="48" y="16"/>
                    </a:cubicBezTo>
                    <a:cubicBezTo>
                      <a:pt x="54" y="11"/>
                      <a:pt x="63" y="7"/>
                      <a:pt x="72" y="4"/>
                    </a:cubicBezTo>
                    <a:cubicBezTo>
                      <a:pt x="82" y="1"/>
                      <a:pt x="92" y="0"/>
                      <a:pt x="105" y="0"/>
                    </a:cubicBezTo>
                    <a:cubicBezTo>
                      <a:pt x="121" y="0"/>
                      <a:pt x="134" y="2"/>
                      <a:pt x="146" y="7"/>
                    </a:cubicBezTo>
                    <a:cubicBezTo>
                      <a:pt x="157" y="11"/>
                      <a:pt x="166" y="18"/>
                      <a:pt x="173" y="26"/>
                    </a:cubicBezTo>
                    <a:cubicBezTo>
                      <a:pt x="180" y="34"/>
                      <a:pt x="185" y="43"/>
                      <a:pt x="189" y="53"/>
                    </a:cubicBezTo>
                    <a:cubicBezTo>
                      <a:pt x="192" y="63"/>
                      <a:pt x="193" y="74"/>
                      <a:pt x="193" y="85"/>
                    </a:cubicBezTo>
                    <a:lnTo>
                      <a:pt x="193" y="261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66" name="Freeform 58"/>
              <p:cNvSpPr>
                <a:spLocks noEditPoints="1"/>
              </p:cNvSpPr>
              <p:nvPr/>
            </p:nvSpPr>
            <p:spPr bwMode="auto">
              <a:xfrm>
                <a:off x="9958388" y="927100"/>
                <a:ext cx="155575" cy="285750"/>
              </a:xfrm>
              <a:custGeom>
                <a:avLst/>
                <a:gdLst>
                  <a:gd name="T0" fmla="*/ 181 w 201"/>
                  <a:gd name="T1" fmla="*/ 80 h 367"/>
                  <a:gd name="T2" fmla="*/ 175 w 201"/>
                  <a:gd name="T3" fmla="*/ 57 h 367"/>
                  <a:gd name="T4" fmla="*/ 159 w 201"/>
                  <a:gd name="T5" fmla="*/ 37 h 367"/>
                  <a:gd name="T6" fmla="*/ 133 w 201"/>
                  <a:gd name="T7" fmla="*/ 24 h 367"/>
                  <a:gd name="T8" fmla="*/ 100 w 201"/>
                  <a:gd name="T9" fmla="*/ 19 h 367"/>
                  <a:gd name="T10" fmla="*/ 42 w 201"/>
                  <a:gd name="T11" fmla="*/ 43 h 367"/>
                  <a:gd name="T12" fmla="*/ 20 w 201"/>
                  <a:gd name="T13" fmla="*/ 112 h 367"/>
                  <a:gd name="T14" fmla="*/ 20 w 201"/>
                  <a:gd name="T15" fmla="*/ 148 h 367"/>
                  <a:gd name="T16" fmla="*/ 40 w 201"/>
                  <a:gd name="T17" fmla="*/ 218 h 367"/>
                  <a:gd name="T18" fmla="*/ 100 w 201"/>
                  <a:gd name="T19" fmla="*/ 241 h 367"/>
                  <a:gd name="T20" fmla="*/ 128 w 201"/>
                  <a:gd name="T21" fmla="*/ 236 h 367"/>
                  <a:gd name="T22" fmla="*/ 154 w 201"/>
                  <a:gd name="T23" fmla="*/ 221 h 367"/>
                  <a:gd name="T24" fmla="*/ 174 w 201"/>
                  <a:gd name="T25" fmla="*/ 196 h 367"/>
                  <a:gd name="T26" fmla="*/ 181 w 201"/>
                  <a:gd name="T27" fmla="*/ 163 h 367"/>
                  <a:gd name="T28" fmla="*/ 181 w 201"/>
                  <a:gd name="T29" fmla="*/ 80 h 367"/>
                  <a:gd name="T30" fmla="*/ 181 w 201"/>
                  <a:gd name="T31" fmla="*/ 213 h 367"/>
                  <a:gd name="T32" fmla="*/ 149 w 201"/>
                  <a:gd name="T33" fmla="*/ 246 h 367"/>
                  <a:gd name="T34" fmla="*/ 97 w 201"/>
                  <a:gd name="T35" fmla="*/ 260 h 367"/>
                  <a:gd name="T36" fmla="*/ 25 w 201"/>
                  <a:gd name="T37" fmla="*/ 232 h 367"/>
                  <a:gd name="T38" fmla="*/ 0 w 201"/>
                  <a:gd name="T39" fmla="*/ 151 h 367"/>
                  <a:gd name="T40" fmla="*/ 0 w 201"/>
                  <a:gd name="T41" fmla="*/ 109 h 367"/>
                  <a:gd name="T42" fmla="*/ 7 w 201"/>
                  <a:gd name="T43" fmla="*/ 62 h 367"/>
                  <a:gd name="T44" fmla="*/ 28 w 201"/>
                  <a:gd name="T45" fmla="*/ 28 h 367"/>
                  <a:gd name="T46" fmla="*/ 60 w 201"/>
                  <a:gd name="T47" fmla="*/ 7 h 367"/>
                  <a:gd name="T48" fmla="*/ 101 w 201"/>
                  <a:gd name="T49" fmla="*/ 0 h 367"/>
                  <a:gd name="T50" fmla="*/ 147 w 201"/>
                  <a:gd name="T51" fmla="*/ 9 h 367"/>
                  <a:gd name="T52" fmla="*/ 181 w 201"/>
                  <a:gd name="T53" fmla="*/ 36 h 367"/>
                  <a:gd name="T54" fmla="*/ 181 w 201"/>
                  <a:gd name="T55" fmla="*/ 5 h 367"/>
                  <a:gd name="T56" fmla="*/ 201 w 201"/>
                  <a:gd name="T57" fmla="*/ 5 h 367"/>
                  <a:gd name="T58" fmla="*/ 201 w 201"/>
                  <a:gd name="T59" fmla="*/ 263 h 367"/>
                  <a:gd name="T60" fmla="*/ 193 w 201"/>
                  <a:gd name="T61" fmla="*/ 311 h 367"/>
                  <a:gd name="T62" fmla="*/ 173 w 201"/>
                  <a:gd name="T63" fmla="*/ 344 h 367"/>
                  <a:gd name="T64" fmla="*/ 143 w 201"/>
                  <a:gd name="T65" fmla="*/ 362 h 367"/>
                  <a:gd name="T66" fmla="*/ 106 w 201"/>
                  <a:gd name="T67" fmla="*/ 367 h 367"/>
                  <a:gd name="T68" fmla="*/ 59 w 201"/>
                  <a:gd name="T69" fmla="*/ 360 h 367"/>
                  <a:gd name="T70" fmla="*/ 22 w 201"/>
                  <a:gd name="T71" fmla="*/ 341 h 367"/>
                  <a:gd name="T72" fmla="*/ 32 w 201"/>
                  <a:gd name="T73" fmla="*/ 324 h 367"/>
                  <a:gd name="T74" fmla="*/ 68 w 201"/>
                  <a:gd name="T75" fmla="*/ 343 h 367"/>
                  <a:gd name="T76" fmla="*/ 104 w 201"/>
                  <a:gd name="T77" fmla="*/ 348 h 367"/>
                  <a:gd name="T78" fmla="*/ 133 w 201"/>
                  <a:gd name="T79" fmla="*/ 344 h 367"/>
                  <a:gd name="T80" fmla="*/ 157 w 201"/>
                  <a:gd name="T81" fmla="*/ 330 h 367"/>
                  <a:gd name="T82" fmla="*/ 174 w 201"/>
                  <a:gd name="T83" fmla="*/ 303 h 367"/>
                  <a:gd name="T84" fmla="*/ 181 w 201"/>
                  <a:gd name="T85" fmla="*/ 263 h 367"/>
                  <a:gd name="T86" fmla="*/ 181 w 201"/>
                  <a:gd name="T87" fmla="*/ 213 h 36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201" h="367">
                    <a:moveTo>
                      <a:pt x="181" y="80"/>
                    </a:moveTo>
                    <a:cubicBezTo>
                      <a:pt x="181" y="72"/>
                      <a:pt x="179" y="64"/>
                      <a:pt x="175" y="57"/>
                    </a:cubicBezTo>
                    <a:cubicBezTo>
                      <a:pt x="171" y="49"/>
                      <a:pt x="166" y="43"/>
                      <a:pt x="159" y="37"/>
                    </a:cubicBezTo>
                    <a:cubicBezTo>
                      <a:pt x="151" y="31"/>
                      <a:pt x="143" y="27"/>
                      <a:pt x="133" y="24"/>
                    </a:cubicBezTo>
                    <a:cubicBezTo>
                      <a:pt x="123" y="20"/>
                      <a:pt x="112" y="19"/>
                      <a:pt x="100" y="19"/>
                    </a:cubicBezTo>
                    <a:cubicBezTo>
                      <a:pt x="76" y="19"/>
                      <a:pt x="57" y="27"/>
                      <a:pt x="42" y="43"/>
                    </a:cubicBezTo>
                    <a:cubicBezTo>
                      <a:pt x="28" y="59"/>
                      <a:pt x="20" y="82"/>
                      <a:pt x="20" y="112"/>
                    </a:cubicBezTo>
                    <a:lnTo>
                      <a:pt x="20" y="148"/>
                    </a:lnTo>
                    <a:cubicBezTo>
                      <a:pt x="20" y="179"/>
                      <a:pt x="27" y="202"/>
                      <a:pt x="40" y="218"/>
                    </a:cubicBezTo>
                    <a:cubicBezTo>
                      <a:pt x="53" y="233"/>
                      <a:pt x="73" y="241"/>
                      <a:pt x="100" y="241"/>
                    </a:cubicBezTo>
                    <a:cubicBezTo>
                      <a:pt x="109" y="241"/>
                      <a:pt x="119" y="240"/>
                      <a:pt x="128" y="236"/>
                    </a:cubicBezTo>
                    <a:cubicBezTo>
                      <a:pt x="138" y="233"/>
                      <a:pt x="147" y="227"/>
                      <a:pt x="154" y="221"/>
                    </a:cubicBezTo>
                    <a:cubicBezTo>
                      <a:pt x="162" y="214"/>
                      <a:pt x="169" y="206"/>
                      <a:pt x="174" y="196"/>
                    </a:cubicBezTo>
                    <a:cubicBezTo>
                      <a:pt x="179" y="186"/>
                      <a:pt x="181" y="175"/>
                      <a:pt x="181" y="163"/>
                    </a:cubicBezTo>
                    <a:lnTo>
                      <a:pt x="181" y="80"/>
                    </a:lnTo>
                    <a:close/>
                    <a:moveTo>
                      <a:pt x="181" y="213"/>
                    </a:moveTo>
                    <a:cubicBezTo>
                      <a:pt x="174" y="226"/>
                      <a:pt x="164" y="237"/>
                      <a:pt x="149" y="246"/>
                    </a:cubicBezTo>
                    <a:cubicBezTo>
                      <a:pt x="135" y="255"/>
                      <a:pt x="117" y="260"/>
                      <a:pt x="97" y="260"/>
                    </a:cubicBezTo>
                    <a:cubicBezTo>
                      <a:pt x="66" y="260"/>
                      <a:pt x="42" y="251"/>
                      <a:pt x="25" y="232"/>
                    </a:cubicBezTo>
                    <a:cubicBezTo>
                      <a:pt x="8" y="214"/>
                      <a:pt x="0" y="187"/>
                      <a:pt x="0" y="151"/>
                    </a:cubicBezTo>
                    <a:lnTo>
                      <a:pt x="0" y="109"/>
                    </a:lnTo>
                    <a:cubicBezTo>
                      <a:pt x="0" y="91"/>
                      <a:pt x="2" y="76"/>
                      <a:pt x="7" y="62"/>
                    </a:cubicBezTo>
                    <a:cubicBezTo>
                      <a:pt x="12" y="48"/>
                      <a:pt x="19" y="37"/>
                      <a:pt x="28" y="28"/>
                    </a:cubicBezTo>
                    <a:cubicBezTo>
                      <a:pt x="37" y="18"/>
                      <a:pt x="48" y="11"/>
                      <a:pt x="60" y="7"/>
                    </a:cubicBezTo>
                    <a:cubicBezTo>
                      <a:pt x="73" y="2"/>
                      <a:pt x="86" y="0"/>
                      <a:pt x="101" y="0"/>
                    </a:cubicBezTo>
                    <a:cubicBezTo>
                      <a:pt x="117" y="0"/>
                      <a:pt x="132" y="3"/>
                      <a:pt x="147" y="9"/>
                    </a:cubicBezTo>
                    <a:cubicBezTo>
                      <a:pt x="162" y="15"/>
                      <a:pt x="173" y="24"/>
                      <a:pt x="181" y="36"/>
                    </a:cubicBezTo>
                    <a:lnTo>
                      <a:pt x="181" y="5"/>
                    </a:lnTo>
                    <a:lnTo>
                      <a:pt x="201" y="5"/>
                    </a:lnTo>
                    <a:lnTo>
                      <a:pt x="201" y="263"/>
                    </a:lnTo>
                    <a:cubicBezTo>
                      <a:pt x="201" y="282"/>
                      <a:pt x="199" y="298"/>
                      <a:pt x="193" y="311"/>
                    </a:cubicBezTo>
                    <a:cubicBezTo>
                      <a:pt x="188" y="324"/>
                      <a:pt x="181" y="335"/>
                      <a:pt x="173" y="344"/>
                    </a:cubicBezTo>
                    <a:cubicBezTo>
                      <a:pt x="164" y="352"/>
                      <a:pt x="154" y="358"/>
                      <a:pt x="143" y="362"/>
                    </a:cubicBezTo>
                    <a:cubicBezTo>
                      <a:pt x="131" y="365"/>
                      <a:pt x="119" y="367"/>
                      <a:pt x="106" y="367"/>
                    </a:cubicBezTo>
                    <a:cubicBezTo>
                      <a:pt x="88" y="367"/>
                      <a:pt x="72" y="365"/>
                      <a:pt x="59" y="360"/>
                    </a:cubicBezTo>
                    <a:cubicBezTo>
                      <a:pt x="46" y="356"/>
                      <a:pt x="34" y="349"/>
                      <a:pt x="22" y="341"/>
                    </a:cubicBezTo>
                    <a:lnTo>
                      <a:pt x="32" y="324"/>
                    </a:lnTo>
                    <a:cubicBezTo>
                      <a:pt x="45" y="333"/>
                      <a:pt x="56" y="339"/>
                      <a:pt x="68" y="343"/>
                    </a:cubicBezTo>
                    <a:cubicBezTo>
                      <a:pt x="79" y="347"/>
                      <a:pt x="91" y="348"/>
                      <a:pt x="104" y="348"/>
                    </a:cubicBezTo>
                    <a:cubicBezTo>
                      <a:pt x="114" y="348"/>
                      <a:pt x="124" y="347"/>
                      <a:pt x="133" y="344"/>
                    </a:cubicBezTo>
                    <a:cubicBezTo>
                      <a:pt x="142" y="341"/>
                      <a:pt x="150" y="336"/>
                      <a:pt x="157" y="330"/>
                    </a:cubicBezTo>
                    <a:cubicBezTo>
                      <a:pt x="165" y="323"/>
                      <a:pt x="170" y="314"/>
                      <a:pt x="174" y="303"/>
                    </a:cubicBezTo>
                    <a:cubicBezTo>
                      <a:pt x="178" y="292"/>
                      <a:pt x="181" y="279"/>
                      <a:pt x="181" y="263"/>
                    </a:cubicBezTo>
                    <a:lnTo>
                      <a:pt x="181" y="213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  <p:grpSp>
          <p:nvGrpSpPr>
            <p:cNvPr id="24" name="그룹 23"/>
            <p:cNvGrpSpPr/>
            <p:nvPr/>
          </p:nvGrpSpPr>
          <p:grpSpPr>
            <a:xfrm>
              <a:off x="8428038" y="1280045"/>
              <a:ext cx="1663700" cy="109537"/>
              <a:chOff x="8428038" y="1249363"/>
              <a:chExt cx="1663700" cy="109537"/>
            </a:xfrm>
          </p:grpSpPr>
          <p:sp>
            <p:nvSpPr>
              <p:cNvPr id="25" name="Rectangle 59"/>
              <p:cNvSpPr>
                <a:spLocks noChangeArrowheads="1"/>
              </p:cNvSpPr>
              <p:nvPr/>
            </p:nvSpPr>
            <p:spPr bwMode="auto">
              <a:xfrm>
                <a:off x="8428038" y="1255713"/>
                <a:ext cx="11113" cy="77788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6" name="Freeform 60"/>
              <p:cNvSpPr>
                <a:spLocks/>
              </p:cNvSpPr>
              <p:nvPr/>
            </p:nvSpPr>
            <p:spPr bwMode="auto">
              <a:xfrm>
                <a:off x="8456613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4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6" y="12"/>
                      <a:pt x="7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7" name="Freeform 61"/>
              <p:cNvSpPr>
                <a:spLocks/>
              </p:cNvSpPr>
              <p:nvPr/>
            </p:nvSpPr>
            <p:spPr bwMode="auto">
              <a:xfrm>
                <a:off x="8512176" y="1252538"/>
                <a:ext cx="31750" cy="80963"/>
              </a:xfrm>
              <a:custGeom>
                <a:avLst/>
                <a:gdLst>
                  <a:gd name="T0" fmla="*/ 13 w 42"/>
                  <a:gd name="T1" fmla="*/ 36 h 105"/>
                  <a:gd name="T2" fmla="*/ 0 w 42"/>
                  <a:gd name="T3" fmla="*/ 36 h 105"/>
                  <a:gd name="T4" fmla="*/ 0 w 42"/>
                  <a:gd name="T5" fmla="*/ 31 h 105"/>
                  <a:gd name="T6" fmla="*/ 13 w 42"/>
                  <a:gd name="T7" fmla="*/ 31 h 105"/>
                  <a:gd name="T8" fmla="*/ 13 w 42"/>
                  <a:gd name="T9" fmla="*/ 20 h 105"/>
                  <a:gd name="T10" fmla="*/ 15 w 42"/>
                  <a:gd name="T11" fmla="*/ 10 h 105"/>
                  <a:gd name="T12" fmla="*/ 19 w 42"/>
                  <a:gd name="T13" fmla="*/ 4 h 105"/>
                  <a:gd name="T14" fmla="*/ 25 w 42"/>
                  <a:gd name="T15" fmla="*/ 1 h 105"/>
                  <a:gd name="T16" fmla="*/ 32 w 42"/>
                  <a:gd name="T17" fmla="*/ 0 h 105"/>
                  <a:gd name="T18" fmla="*/ 38 w 42"/>
                  <a:gd name="T19" fmla="*/ 0 h 105"/>
                  <a:gd name="T20" fmla="*/ 42 w 42"/>
                  <a:gd name="T21" fmla="*/ 1 h 105"/>
                  <a:gd name="T22" fmla="*/ 41 w 42"/>
                  <a:gd name="T23" fmla="*/ 6 h 105"/>
                  <a:gd name="T24" fmla="*/ 37 w 42"/>
                  <a:gd name="T25" fmla="*/ 5 h 105"/>
                  <a:gd name="T26" fmla="*/ 32 w 42"/>
                  <a:gd name="T27" fmla="*/ 5 h 105"/>
                  <a:gd name="T28" fmla="*/ 22 w 42"/>
                  <a:gd name="T29" fmla="*/ 9 h 105"/>
                  <a:gd name="T30" fmla="*/ 19 w 42"/>
                  <a:gd name="T31" fmla="*/ 21 h 105"/>
                  <a:gd name="T32" fmla="*/ 19 w 42"/>
                  <a:gd name="T33" fmla="*/ 31 h 105"/>
                  <a:gd name="T34" fmla="*/ 40 w 42"/>
                  <a:gd name="T35" fmla="*/ 31 h 105"/>
                  <a:gd name="T36" fmla="*/ 40 w 42"/>
                  <a:gd name="T37" fmla="*/ 36 h 105"/>
                  <a:gd name="T38" fmla="*/ 19 w 42"/>
                  <a:gd name="T39" fmla="*/ 36 h 105"/>
                  <a:gd name="T40" fmla="*/ 19 w 42"/>
                  <a:gd name="T41" fmla="*/ 105 h 105"/>
                  <a:gd name="T42" fmla="*/ 13 w 42"/>
                  <a:gd name="T43" fmla="*/ 105 h 105"/>
                  <a:gd name="T44" fmla="*/ 13 w 42"/>
                  <a:gd name="T45" fmla="*/ 36 h 1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105">
                    <a:moveTo>
                      <a:pt x="13" y="36"/>
                    </a:moveTo>
                    <a:lnTo>
                      <a:pt x="0" y="36"/>
                    </a:lnTo>
                    <a:lnTo>
                      <a:pt x="0" y="31"/>
                    </a:lnTo>
                    <a:lnTo>
                      <a:pt x="13" y="31"/>
                    </a:lnTo>
                    <a:lnTo>
                      <a:pt x="13" y="20"/>
                    </a:lnTo>
                    <a:cubicBezTo>
                      <a:pt x="13" y="16"/>
                      <a:pt x="14" y="13"/>
                      <a:pt x="15" y="10"/>
                    </a:cubicBezTo>
                    <a:cubicBezTo>
                      <a:pt x="16" y="7"/>
                      <a:pt x="17" y="5"/>
                      <a:pt x="19" y="4"/>
                    </a:cubicBezTo>
                    <a:cubicBezTo>
                      <a:pt x="21" y="2"/>
                      <a:pt x="23" y="1"/>
                      <a:pt x="25" y="1"/>
                    </a:cubicBezTo>
                    <a:cubicBezTo>
                      <a:pt x="28" y="0"/>
                      <a:pt x="30" y="0"/>
                      <a:pt x="32" y="0"/>
                    </a:cubicBezTo>
                    <a:cubicBezTo>
                      <a:pt x="34" y="0"/>
                      <a:pt x="36" y="0"/>
                      <a:pt x="38" y="0"/>
                    </a:cubicBezTo>
                    <a:cubicBezTo>
                      <a:pt x="39" y="0"/>
                      <a:pt x="41" y="1"/>
                      <a:pt x="42" y="1"/>
                    </a:cubicBezTo>
                    <a:lnTo>
                      <a:pt x="41" y="6"/>
                    </a:lnTo>
                    <a:cubicBezTo>
                      <a:pt x="40" y="6"/>
                      <a:pt x="38" y="5"/>
                      <a:pt x="37" y="5"/>
                    </a:cubicBezTo>
                    <a:cubicBezTo>
                      <a:pt x="36" y="5"/>
                      <a:pt x="34" y="5"/>
                      <a:pt x="32" y="5"/>
                    </a:cubicBezTo>
                    <a:cubicBezTo>
                      <a:pt x="27" y="5"/>
                      <a:pt x="24" y="6"/>
                      <a:pt x="22" y="9"/>
                    </a:cubicBezTo>
                    <a:cubicBezTo>
                      <a:pt x="20" y="11"/>
                      <a:pt x="19" y="15"/>
                      <a:pt x="19" y="21"/>
                    </a:cubicBezTo>
                    <a:lnTo>
                      <a:pt x="19" y="31"/>
                    </a:lnTo>
                    <a:lnTo>
                      <a:pt x="40" y="31"/>
                    </a:lnTo>
                    <a:lnTo>
                      <a:pt x="40" y="36"/>
                    </a:lnTo>
                    <a:lnTo>
                      <a:pt x="19" y="36"/>
                    </a:lnTo>
                    <a:lnTo>
                      <a:pt x="19" y="105"/>
                    </a:lnTo>
                    <a:lnTo>
                      <a:pt x="13" y="105"/>
                    </a:lnTo>
                    <a:lnTo>
                      <a:pt x="13" y="36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29" name="Freeform 62"/>
              <p:cNvSpPr>
                <a:spLocks noEditPoints="1"/>
              </p:cNvSpPr>
              <p:nvPr/>
            </p:nvSpPr>
            <p:spPr bwMode="auto">
              <a:xfrm>
                <a:off x="8550276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9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9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9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9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9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9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0" name="Freeform 63"/>
              <p:cNvSpPr>
                <a:spLocks/>
              </p:cNvSpPr>
              <p:nvPr/>
            </p:nvSpPr>
            <p:spPr bwMode="auto">
              <a:xfrm>
                <a:off x="8613776" y="1276350"/>
                <a:ext cx="28575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1" name="Freeform 64"/>
              <p:cNvSpPr>
                <a:spLocks/>
              </p:cNvSpPr>
              <p:nvPr/>
            </p:nvSpPr>
            <p:spPr bwMode="auto">
              <a:xfrm>
                <a:off x="8653463" y="1276350"/>
                <a:ext cx="74613" cy="57150"/>
              </a:xfrm>
              <a:custGeom>
                <a:avLst/>
                <a:gdLst>
                  <a:gd name="T0" fmla="*/ 96 w 96"/>
                  <a:gd name="T1" fmla="*/ 75 h 75"/>
                  <a:gd name="T2" fmla="*/ 90 w 96"/>
                  <a:gd name="T3" fmla="*/ 75 h 75"/>
                  <a:gd name="T4" fmla="*/ 90 w 96"/>
                  <a:gd name="T5" fmla="*/ 26 h 75"/>
                  <a:gd name="T6" fmla="*/ 89 w 96"/>
                  <a:gd name="T7" fmla="*/ 18 h 75"/>
                  <a:gd name="T8" fmla="*/ 86 w 96"/>
                  <a:gd name="T9" fmla="*/ 11 h 75"/>
                  <a:gd name="T10" fmla="*/ 81 w 96"/>
                  <a:gd name="T11" fmla="*/ 7 h 75"/>
                  <a:gd name="T12" fmla="*/ 72 w 96"/>
                  <a:gd name="T13" fmla="*/ 5 h 75"/>
                  <a:gd name="T14" fmla="*/ 63 w 96"/>
                  <a:gd name="T15" fmla="*/ 7 h 75"/>
                  <a:gd name="T16" fmla="*/ 56 w 96"/>
                  <a:gd name="T17" fmla="*/ 12 h 75"/>
                  <a:gd name="T18" fmla="*/ 52 w 96"/>
                  <a:gd name="T19" fmla="*/ 19 h 75"/>
                  <a:gd name="T20" fmla="*/ 51 w 96"/>
                  <a:gd name="T21" fmla="*/ 25 h 75"/>
                  <a:gd name="T22" fmla="*/ 51 w 96"/>
                  <a:gd name="T23" fmla="*/ 75 h 75"/>
                  <a:gd name="T24" fmla="*/ 45 w 96"/>
                  <a:gd name="T25" fmla="*/ 75 h 75"/>
                  <a:gd name="T26" fmla="*/ 45 w 96"/>
                  <a:gd name="T27" fmla="*/ 26 h 75"/>
                  <a:gd name="T28" fmla="*/ 44 w 96"/>
                  <a:gd name="T29" fmla="*/ 18 h 75"/>
                  <a:gd name="T30" fmla="*/ 41 w 96"/>
                  <a:gd name="T31" fmla="*/ 11 h 75"/>
                  <a:gd name="T32" fmla="*/ 36 w 96"/>
                  <a:gd name="T33" fmla="*/ 7 h 75"/>
                  <a:gd name="T34" fmla="*/ 27 w 96"/>
                  <a:gd name="T35" fmla="*/ 5 h 75"/>
                  <a:gd name="T36" fmla="*/ 17 w 96"/>
                  <a:gd name="T37" fmla="*/ 7 h 75"/>
                  <a:gd name="T38" fmla="*/ 11 w 96"/>
                  <a:gd name="T39" fmla="*/ 13 h 75"/>
                  <a:gd name="T40" fmla="*/ 7 w 96"/>
                  <a:gd name="T41" fmla="*/ 19 h 75"/>
                  <a:gd name="T42" fmla="*/ 6 w 96"/>
                  <a:gd name="T43" fmla="*/ 25 h 75"/>
                  <a:gd name="T44" fmla="*/ 6 w 96"/>
                  <a:gd name="T45" fmla="*/ 75 h 75"/>
                  <a:gd name="T46" fmla="*/ 0 w 96"/>
                  <a:gd name="T47" fmla="*/ 75 h 75"/>
                  <a:gd name="T48" fmla="*/ 0 w 96"/>
                  <a:gd name="T49" fmla="*/ 1 h 75"/>
                  <a:gd name="T50" fmla="*/ 6 w 96"/>
                  <a:gd name="T51" fmla="*/ 1 h 75"/>
                  <a:gd name="T52" fmla="*/ 6 w 96"/>
                  <a:gd name="T53" fmla="*/ 13 h 75"/>
                  <a:gd name="T54" fmla="*/ 9 w 96"/>
                  <a:gd name="T55" fmla="*/ 9 h 75"/>
                  <a:gd name="T56" fmla="*/ 13 w 96"/>
                  <a:gd name="T57" fmla="*/ 4 h 75"/>
                  <a:gd name="T58" fmla="*/ 19 w 96"/>
                  <a:gd name="T59" fmla="*/ 1 h 75"/>
                  <a:gd name="T60" fmla="*/ 28 w 96"/>
                  <a:gd name="T61" fmla="*/ 0 h 75"/>
                  <a:gd name="T62" fmla="*/ 42 w 96"/>
                  <a:gd name="T63" fmla="*/ 4 h 75"/>
                  <a:gd name="T64" fmla="*/ 50 w 96"/>
                  <a:gd name="T65" fmla="*/ 14 h 75"/>
                  <a:gd name="T66" fmla="*/ 58 w 96"/>
                  <a:gd name="T67" fmla="*/ 4 h 75"/>
                  <a:gd name="T68" fmla="*/ 73 w 96"/>
                  <a:gd name="T69" fmla="*/ 0 h 75"/>
                  <a:gd name="T70" fmla="*/ 84 w 96"/>
                  <a:gd name="T71" fmla="*/ 2 h 75"/>
                  <a:gd name="T72" fmla="*/ 91 w 96"/>
                  <a:gd name="T73" fmla="*/ 7 h 75"/>
                  <a:gd name="T74" fmla="*/ 95 w 96"/>
                  <a:gd name="T75" fmla="*/ 15 h 75"/>
                  <a:gd name="T76" fmla="*/ 96 w 96"/>
                  <a:gd name="T77" fmla="*/ 24 h 75"/>
                  <a:gd name="T78" fmla="*/ 96 w 96"/>
                  <a:gd name="T79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</a:cxnLst>
                <a:rect l="0" t="0" r="r" b="b"/>
                <a:pathLst>
                  <a:path w="96" h="75">
                    <a:moveTo>
                      <a:pt x="96" y="75"/>
                    </a:moveTo>
                    <a:lnTo>
                      <a:pt x="90" y="75"/>
                    </a:lnTo>
                    <a:lnTo>
                      <a:pt x="90" y="26"/>
                    </a:lnTo>
                    <a:cubicBezTo>
                      <a:pt x="90" y="23"/>
                      <a:pt x="90" y="20"/>
                      <a:pt x="89" y="18"/>
                    </a:cubicBezTo>
                    <a:cubicBezTo>
                      <a:pt x="89" y="15"/>
                      <a:pt x="88" y="13"/>
                      <a:pt x="86" y="11"/>
                    </a:cubicBezTo>
                    <a:cubicBezTo>
                      <a:pt x="85" y="9"/>
                      <a:pt x="83" y="8"/>
                      <a:pt x="81" y="7"/>
                    </a:cubicBezTo>
                    <a:cubicBezTo>
                      <a:pt x="78" y="6"/>
                      <a:pt x="76" y="5"/>
                      <a:pt x="72" y="5"/>
                    </a:cubicBezTo>
                    <a:cubicBezTo>
                      <a:pt x="68" y="5"/>
                      <a:pt x="65" y="6"/>
                      <a:pt x="63" y="7"/>
                    </a:cubicBezTo>
                    <a:cubicBezTo>
                      <a:pt x="60" y="9"/>
                      <a:pt x="58" y="10"/>
                      <a:pt x="56" y="12"/>
                    </a:cubicBezTo>
                    <a:cubicBezTo>
                      <a:pt x="54" y="14"/>
                      <a:pt x="53" y="17"/>
                      <a:pt x="52" y="19"/>
                    </a:cubicBezTo>
                    <a:cubicBezTo>
                      <a:pt x="52" y="21"/>
                      <a:pt x="51" y="23"/>
                      <a:pt x="51" y="25"/>
                    </a:cubicBezTo>
                    <a:lnTo>
                      <a:pt x="51" y="75"/>
                    </a:lnTo>
                    <a:lnTo>
                      <a:pt x="45" y="75"/>
                    </a:lnTo>
                    <a:lnTo>
                      <a:pt x="45" y="26"/>
                    </a:lnTo>
                    <a:cubicBezTo>
                      <a:pt x="45" y="23"/>
                      <a:pt x="45" y="20"/>
                      <a:pt x="44" y="18"/>
                    </a:cubicBezTo>
                    <a:cubicBezTo>
                      <a:pt x="44" y="15"/>
                      <a:pt x="43" y="13"/>
                      <a:pt x="41" y="11"/>
                    </a:cubicBezTo>
                    <a:cubicBezTo>
                      <a:pt x="40" y="9"/>
                      <a:pt x="38" y="8"/>
                      <a:pt x="36" y="7"/>
                    </a:cubicBezTo>
                    <a:cubicBezTo>
                      <a:pt x="33" y="6"/>
                      <a:pt x="30" y="5"/>
                      <a:pt x="27" y="5"/>
                    </a:cubicBezTo>
                    <a:cubicBezTo>
                      <a:pt x="23" y="5"/>
                      <a:pt x="20" y="6"/>
                      <a:pt x="17" y="7"/>
                    </a:cubicBezTo>
                    <a:cubicBezTo>
                      <a:pt x="15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7" y="2"/>
                      <a:pt x="19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4" y="0"/>
                      <a:pt x="39" y="1"/>
                      <a:pt x="42" y="4"/>
                    </a:cubicBezTo>
                    <a:cubicBezTo>
                      <a:pt x="46" y="7"/>
                      <a:pt x="48" y="10"/>
                      <a:pt x="50" y="14"/>
                    </a:cubicBezTo>
                    <a:cubicBezTo>
                      <a:pt x="51" y="10"/>
                      <a:pt x="54" y="7"/>
                      <a:pt x="58" y="4"/>
                    </a:cubicBezTo>
                    <a:cubicBezTo>
                      <a:pt x="62" y="1"/>
                      <a:pt x="67" y="0"/>
                      <a:pt x="73" y="0"/>
                    </a:cubicBezTo>
                    <a:cubicBezTo>
                      <a:pt x="77" y="0"/>
                      <a:pt x="81" y="1"/>
                      <a:pt x="84" y="2"/>
                    </a:cubicBezTo>
                    <a:cubicBezTo>
                      <a:pt x="87" y="3"/>
                      <a:pt x="89" y="5"/>
                      <a:pt x="91" y="7"/>
                    </a:cubicBezTo>
                    <a:cubicBezTo>
                      <a:pt x="93" y="10"/>
                      <a:pt x="94" y="12"/>
                      <a:pt x="95" y="15"/>
                    </a:cubicBezTo>
                    <a:cubicBezTo>
                      <a:pt x="96" y="18"/>
                      <a:pt x="96" y="21"/>
                      <a:pt x="96" y="24"/>
                    </a:cubicBezTo>
                    <a:lnTo>
                      <a:pt x="96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2" name="Freeform 65"/>
              <p:cNvSpPr>
                <a:spLocks noEditPoints="1"/>
              </p:cNvSpPr>
              <p:nvPr/>
            </p:nvSpPr>
            <p:spPr bwMode="auto">
              <a:xfrm>
                <a:off x="8743951" y="1276350"/>
                <a:ext cx="41275" cy="58738"/>
              </a:xfrm>
              <a:custGeom>
                <a:avLst/>
                <a:gdLst>
                  <a:gd name="T0" fmla="*/ 47 w 53"/>
                  <a:gd name="T1" fmla="*/ 38 h 76"/>
                  <a:gd name="T2" fmla="*/ 25 w 53"/>
                  <a:gd name="T3" fmla="*/ 38 h 76"/>
                  <a:gd name="T4" fmla="*/ 16 w 53"/>
                  <a:gd name="T5" fmla="*/ 39 h 76"/>
                  <a:gd name="T6" fmla="*/ 10 w 53"/>
                  <a:gd name="T7" fmla="*/ 42 h 76"/>
                  <a:gd name="T8" fmla="*/ 7 w 53"/>
                  <a:gd name="T9" fmla="*/ 47 h 76"/>
                  <a:gd name="T10" fmla="*/ 6 w 53"/>
                  <a:gd name="T11" fmla="*/ 53 h 76"/>
                  <a:gd name="T12" fmla="*/ 6 w 53"/>
                  <a:gd name="T13" fmla="*/ 55 h 76"/>
                  <a:gd name="T14" fmla="*/ 8 w 53"/>
                  <a:gd name="T15" fmla="*/ 63 h 76"/>
                  <a:gd name="T16" fmla="*/ 12 w 53"/>
                  <a:gd name="T17" fmla="*/ 68 h 76"/>
                  <a:gd name="T18" fmla="*/ 18 w 53"/>
                  <a:gd name="T19" fmla="*/ 70 h 76"/>
                  <a:gd name="T20" fmla="*/ 24 w 53"/>
                  <a:gd name="T21" fmla="*/ 71 h 76"/>
                  <a:gd name="T22" fmla="*/ 31 w 53"/>
                  <a:gd name="T23" fmla="*/ 70 h 76"/>
                  <a:gd name="T24" fmla="*/ 38 w 53"/>
                  <a:gd name="T25" fmla="*/ 68 h 76"/>
                  <a:gd name="T26" fmla="*/ 45 w 53"/>
                  <a:gd name="T27" fmla="*/ 62 h 76"/>
                  <a:gd name="T28" fmla="*/ 47 w 53"/>
                  <a:gd name="T29" fmla="*/ 54 h 76"/>
                  <a:gd name="T30" fmla="*/ 47 w 53"/>
                  <a:gd name="T31" fmla="*/ 38 h 76"/>
                  <a:gd name="T32" fmla="*/ 24 w 53"/>
                  <a:gd name="T33" fmla="*/ 76 h 76"/>
                  <a:gd name="T34" fmla="*/ 14 w 53"/>
                  <a:gd name="T35" fmla="*/ 75 h 76"/>
                  <a:gd name="T36" fmla="*/ 7 w 53"/>
                  <a:gd name="T37" fmla="*/ 71 h 76"/>
                  <a:gd name="T38" fmla="*/ 2 w 53"/>
                  <a:gd name="T39" fmla="*/ 64 h 76"/>
                  <a:gd name="T40" fmla="*/ 0 w 53"/>
                  <a:gd name="T41" fmla="*/ 55 h 76"/>
                  <a:gd name="T42" fmla="*/ 0 w 53"/>
                  <a:gd name="T43" fmla="*/ 53 h 76"/>
                  <a:gd name="T44" fmla="*/ 1 w 53"/>
                  <a:gd name="T45" fmla="*/ 45 h 76"/>
                  <a:gd name="T46" fmla="*/ 6 w 53"/>
                  <a:gd name="T47" fmla="*/ 39 h 76"/>
                  <a:gd name="T48" fmla="*/ 14 w 53"/>
                  <a:gd name="T49" fmla="*/ 34 h 76"/>
                  <a:gd name="T50" fmla="*/ 25 w 53"/>
                  <a:gd name="T51" fmla="*/ 33 h 76"/>
                  <a:gd name="T52" fmla="*/ 47 w 53"/>
                  <a:gd name="T53" fmla="*/ 33 h 76"/>
                  <a:gd name="T54" fmla="*/ 47 w 53"/>
                  <a:gd name="T55" fmla="*/ 24 h 76"/>
                  <a:gd name="T56" fmla="*/ 42 w 53"/>
                  <a:gd name="T57" fmla="*/ 10 h 76"/>
                  <a:gd name="T58" fmla="*/ 28 w 53"/>
                  <a:gd name="T59" fmla="*/ 5 h 76"/>
                  <a:gd name="T60" fmla="*/ 16 w 53"/>
                  <a:gd name="T61" fmla="*/ 7 h 76"/>
                  <a:gd name="T62" fmla="*/ 6 w 53"/>
                  <a:gd name="T63" fmla="*/ 13 h 76"/>
                  <a:gd name="T64" fmla="*/ 3 w 53"/>
                  <a:gd name="T65" fmla="*/ 8 h 76"/>
                  <a:gd name="T66" fmla="*/ 14 w 53"/>
                  <a:gd name="T67" fmla="*/ 2 h 76"/>
                  <a:gd name="T68" fmla="*/ 28 w 53"/>
                  <a:gd name="T69" fmla="*/ 0 h 76"/>
                  <a:gd name="T70" fmla="*/ 47 w 53"/>
                  <a:gd name="T71" fmla="*/ 6 h 76"/>
                  <a:gd name="T72" fmla="*/ 53 w 53"/>
                  <a:gd name="T73" fmla="*/ 24 h 76"/>
                  <a:gd name="T74" fmla="*/ 53 w 53"/>
                  <a:gd name="T75" fmla="*/ 75 h 76"/>
                  <a:gd name="T76" fmla="*/ 47 w 53"/>
                  <a:gd name="T77" fmla="*/ 75 h 76"/>
                  <a:gd name="T78" fmla="*/ 47 w 53"/>
                  <a:gd name="T79" fmla="*/ 65 h 76"/>
                  <a:gd name="T80" fmla="*/ 47 w 53"/>
                  <a:gd name="T81" fmla="*/ 65 h 76"/>
                  <a:gd name="T82" fmla="*/ 44 w 53"/>
                  <a:gd name="T83" fmla="*/ 69 h 76"/>
                  <a:gd name="T84" fmla="*/ 39 w 53"/>
                  <a:gd name="T85" fmla="*/ 73 h 76"/>
                  <a:gd name="T86" fmla="*/ 33 w 53"/>
                  <a:gd name="T87" fmla="*/ 75 h 76"/>
                  <a:gd name="T88" fmla="*/ 24 w 53"/>
                  <a:gd name="T89" fmla="*/ 76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53" h="76">
                    <a:moveTo>
                      <a:pt x="47" y="38"/>
                    </a:moveTo>
                    <a:lnTo>
                      <a:pt x="25" y="38"/>
                    </a:lnTo>
                    <a:cubicBezTo>
                      <a:pt x="21" y="38"/>
                      <a:pt x="18" y="38"/>
                      <a:pt x="16" y="39"/>
                    </a:cubicBezTo>
                    <a:cubicBezTo>
                      <a:pt x="14" y="40"/>
                      <a:pt x="12" y="41"/>
                      <a:pt x="10" y="42"/>
                    </a:cubicBezTo>
                    <a:cubicBezTo>
                      <a:pt x="9" y="44"/>
                      <a:pt x="8" y="45"/>
                      <a:pt x="7" y="47"/>
                    </a:cubicBezTo>
                    <a:cubicBezTo>
                      <a:pt x="6" y="49"/>
                      <a:pt x="6" y="51"/>
                      <a:pt x="6" y="53"/>
                    </a:cubicBezTo>
                    <a:lnTo>
                      <a:pt x="6" y="55"/>
                    </a:lnTo>
                    <a:cubicBezTo>
                      <a:pt x="6" y="58"/>
                      <a:pt x="6" y="61"/>
                      <a:pt x="8" y="63"/>
                    </a:cubicBezTo>
                    <a:cubicBezTo>
                      <a:pt x="9" y="65"/>
                      <a:pt x="10" y="66"/>
                      <a:pt x="12" y="68"/>
                    </a:cubicBezTo>
                    <a:cubicBezTo>
                      <a:pt x="14" y="69"/>
                      <a:pt x="15" y="70"/>
                      <a:pt x="18" y="70"/>
                    </a:cubicBezTo>
                    <a:cubicBezTo>
                      <a:pt x="20" y="71"/>
                      <a:pt x="22" y="71"/>
                      <a:pt x="24" y="71"/>
                    </a:cubicBezTo>
                    <a:cubicBezTo>
                      <a:pt x="27" y="71"/>
                      <a:pt x="29" y="71"/>
                      <a:pt x="31" y="70"/>
                    </a:cubicBezTo>
                    <a:cubicBezTo>
                      <a:pt x="33" y="70"/>
                      <a:pt x="36" y="69"/>
                      <a:pt x="38" y="68"/>
                    </a:cubicBezTo>
                    <a:cubicBezTo>
                      <a:pt x="41" y="67"/>
                      <a:pt x="43" y="65"/>
                      <a:pt x="45" y="62"/>
                    </a:cubicBezTo>
                    <a:cubicBezTo>
                      <a:pt x="46" y="60"/>
                      <a:pt x="47" y="57"/>
                      <a:pt x="47" y="54"/>
                    </a:cubicBezTo>
                    <a:lnTo>
                      <a:pt x="47" y="38"/>
                    </a:lnTo>
                    <a:close/>
                    <a:moveTo>
                      <a:pt x="24" y="76"/>
                    </a:moveTo>
                    <a:cubicBezTo>
                      <a:pt x="20" y="76"/>
                      <a:pt x="17" y="76"/>
                      <a:pt x="14" y="75"/>
                    </a:cubicBezTo>
                    <a:cubicBezTo>
                      <a:pt x="11" y="74"/>
                      <a:pt x="9" y="73"/>
                      <a:pt x="7" y="71"/>
                    </a:cubicBezTo>
                    <a:cubicBezTo>
                      <a:pt x="5" y="69"/>
                      <a:pt x="3" y="67"/>
                      <a:pt x="2" y="64"/>
                    </a:cubicBezTo>
                    <a:cubicBezTo>
                      <a:pt x="0" y="62"/>
                      <a:pt x="0" y="59"/>
                      <a:pt x="0" y="55"/>
                    </a:cubicBezTo>
                    <a:lnTo>
                      <a:pt x="0" y="53"/>
                    </a:lnTo>
                    <a:cubicBezTo>
                      <a:pt x="0" y="50"/>
                      <a:pt x="0" y="48"/>
                      <a:pt x="1" y="45"/>
                    </a:cubicBezTo>
                    <a:cubicBezTo>
                      <a:pt x="2" y="43"/>
                      <a:pt x="4" y="41"/>
                      <a:pt x="6" y="39"/>
                    </a:cubicBezTo>
                    <a:cubicBezTo>
                      <a:pt x="8" y="37"/>
                      <a:pt x="10" y="36"/>
                      <a:pt x="14" y="34"/>
                    </a:cubicBezTo>
                    <a:cubicBezTo>
                      <a:pt x="17" y="33"/>
                      <a:pt x="20" y="33"/>
                      <a:pt x="25" y="33"/>
                    </a:cubicBezTo>
                    <a:lnTo>
                      <a:pt x="47" y="33"/>
                    </a:lnTo>
                    <a:lnTo>
                      <a:pt x="47" y="24"/>
                    </a:lnTo>
                    <a:cubicBezTo>
                      <a:pt x="47" y="18"/>
                      <a:pt x="46" y="13"/>
                      <a:pt x="42" y="10"/>
                    </a:cubicBezTo>
                    <a:cubicBezTo>
                      <a:pt x="39" y="7"/>
                      <a:pt x="34" y="5"/>
                      <a:pt x="28" y="5"/>
                    </a:cubicBezTo>
                    <a:cubicBezTo>
                      <a:pt x="24" y="5"/>
                      <a:pt x="20" y="6"/>
                      <a:pt x="16" y="7"/>
                    </a:cubicBezTo>
                    <a:cubicBezTo>
                      <a:pt x="13" y="9"/>
                      <a:pt x="9" y="10"/>
                      <a:pt x="6" y="13"/>
                    </a:cubicBezTo>
                    <a:lnTo>
                      <a:pt x="3" y="8"/>
                    </a:lnTo>
                    <a:cubicBezTo>
                      <a:pt x="6" y="6"/>
                      <a:pt x="10" y="4"/>
                      <a:pt x="14" y="2"/>
                    </a:cubicBezTo>
                    <a:cubicBezTo>
                      <a:pt x="18" y="1"/>
                      <a:pt x="23" y="0"/>
                      <a:pt x="28" y="0"/>
                    </a:cubicBezTo>
                    <a:cubicBezTo>
                      <a:pt x="36" y="0"/>
                      <a:pt x="42" y="2"/>
                      <a:pt x="47" y="6"/>
                    </a:cubicBezTo>
                    <a:cubicBezTo>
                      <a:pt x="51" y="10"/>
                      <a:pt x="53" y="16"/>
                      <a:pt x="53" y="24"/>
                    </a:cubicBezTo>
                    <a:lnTo>
                      <a:pt x="53" y="75"/>
                    </a:lnTo>
                    <a:lnTo>
                      <a:pt x="47" y="75"/>
                    </a:lnTo>
                    <a:lnTo>
                      <a:pt x="47" y="65"/>
                    </a:lnTo>
                    <a:lnTo>
                      <a:pt x="47" y="65"/>
                    </a:lnTo>
                    <a:cubicBezTo>
                      <a:pt x="46" y="66"/>
                      <a:pt x="45" y="68"/>
                      <a:pt x="44" y="69"/>
                    </a:cubicBezTo>
                    <a:cubicBezTo>
                      <a:pt x="43" y="70"/>
                      <a:pt x="41" y="72"/>
                      <a:pt x="39" y="73"/>
                    </a:cubicBezTo>
                    <a:cubicBezTo>
                      <a:pt x="37" y="74"/>
                      <a:pt x="35" y="75"/>
                      <a:pt x="33" y="75"/>
                    </a:cubicBezTo>
                    <a:cubicBezTo>
                      <a:pt x="30" y="76"/>
                      <a:pt x="27" y="76"/>
                      <a:pt x="24" y="76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3" name="Freeform 66"/>
              <p:cNvSpPr>
                <a:spLocks/>
              </p:cNvSpPr>
              <p:nvPr/>
            </p:nvSpPr>
            <p:spPr bwMode="auto">
              <a:xfrm>
                <a:off x="8796338" y="1262063"/>
                <a:ext cx="33338" cy="73025"/>
              </a:xfrm>
              <a:custGeom>
                <a:avLst/>
                <a:gdLst>
                  <a:gd name="T0" fmla="*/ 12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2 w 42"/>
                  <a:gd name="T7" fmla="*/ 19 h 94"/>
                  <a:gd name="T8" fmla="*/ 12 w 42"/>
                  <a:gd name="T9" fmla="*/ 0 h 94"/>
                  <a:gd name="T10" fmla="*/ 18 w 42"/>
                  <a:gd name="T11" fmla="*/ 0 h 94"/>
                  <a:gd name="T12" fmla="*/ 18 w 42"/>
                  <a:gd name="T13" fmla="*/ 19 h 94"/>
                  <a:gd name="T14" fmla="*/ 39 w 42"/>
                  <a:gd name="T15" fmla="*/ 19 h 94"/>
                  <a:gd name="T16" fmla="*/ 39 w 42"/>
                  <a:gd name="T17" fmla="*/ 24 h 94"/>
                  <a:gd name="T18" fmla="*/ 18 w 42"/>
                  <a:gd name="T19" fmla="*/ 24 h 94"/>
                  <a:gd name="T20" fmla="*/ 18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5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6 w 42"/>
                  <a:gd name="T33" fmla="*/ 93 h 94"/>
                  <a:gd name="T34" fmla="*/ 30 w 42"/>
                  <a:gd name="T35" fmla="*/ 94 h 94"/>
                  <a:gd name="T36" fmla="*/ 23 w 42"/>
                  <a:gd name="T37" fmla="*/ 93 h 94"/>
                  <a:gd name="T38" fmla="*/ 17 w 42"/>
                  <a:gd name="T39" fmla="*/ 90 h 94"/>
                  <a:gd name="T40" fmla="*/ 14 w 42"/>
                  <a:gd name="T41" fmla="*/ 84 h 94"/>
                  <a:gd name="T42" fmla="*/ 12 w 42"/>
                  <a:gd name="T43" fmla="*/ 74 h 94"/>
                  <a:gd name="T44" fmla="*/ 12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2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2" y="19"/>
                    </a:lnTo>
                    <a:lnTo>
                      <a:pt x="12" y="0"/>
                    </a:lnTo>
                    <a:lnTo>
                      <a:pt x="18" y="0"/>
                    </a:lnTo>
                    <a:lnTo>
                      <a:pt x="18" y="19"/>
                    </a:lnTo>
                    <a:lnTo>
                      <a:pt x="39" y="19"/>
                    </a:lnTo>
                    <a:lnTo>
                      <a:pt x="39" y="24"/>
                    </a:lnTo>
                    <a:lnTo>
                      <a:pt x="18" y="24"/>
                    </a:lnTo>
                    <a:lnTo>
                      <a:pt x="18" y="72"/>
                    </a:lnTo>
                    <a:cubicBezTo>
                      <a:pt x="18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5" y="88"/>
                    </a:cubicBezTo>
                    <a:cubicBezTo>
                      <a:pt x="37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0" y="92"/>
                      <a:pt x="38" y="93"/>
                      <a:pt x="36" y="93"/>
                    </a:cubicBezTo>
                    <a:cubicBezTo>
                      <a:pt x="34" y="94"/>
                      <a:pt x="32" y="94"/>
                      <a:pt x="30" y="94"/>
                    </a:cubicBezTo>
                    <a:cubicBezTo>
                      <a:pt x="28" y="94"/>
                      <a:pt x="25" y="94"/>
                      <a:pt x="23" y="93"/>
                    </a:cubicBezTo>
                    <a:cubicBezTo>
                      <a:pt x="21" y="93"/>
                      <a:pt x="19" y="92"/>
                      <a:pt x="17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2" y="78"/>
                      <a:pt x="12" y="74"/>
                    </a:cubicBezTo>
                    <a:lnTo>
                      <a:pt x="12" y="24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4" name="Freeform 67"/>
              <p:cNvSpPr>
                <a:spLocks noEditPoints="1"/>
              </p:cNvSpPr>
              <p:nvPr/>
            </p:nvSpPr>
            <p:spPr bwMode="auto">
              <a:xfrm>
                <a:off x="8840788" y="1257300"/>
                <a:ext cx="6350" cy="76200"/>
              </a:xfrm>
              <a:custGeom>
                <a:avLst/>
                <a:gdLst>
                  <a:gd name="T0" fmla="*/ 7 w 7"/>
                  <a:gd name="T1" fmla="*/ 24 h 98"/>
                  <a:gd name="T2" fmla="*/ 7 w 7"/>
                  <a:gd name="T3" fmla="*/ 98 h 98"/>
                  <a:gd name="T4" fmla="*/ 1 w 7"/>
                  <a:gd name="T5" fmla="*/ 98 h 98"/>
                  <a:gd name="T6" fmla="*/ 1 w 7"/>
                  <a:gd name="T7" fmla="*/ 24 h 98"/>
                  <a:gd name="T8" fmla="*/ 7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7" y="24"/>
                    </a:moveTo>
                    <a:lnTo>
                      <a:pt x="7" y="98"/>
                    </a:lnTo>
                    <a:lnTo>
                      <a:pt x="1" y="98"/>
                    </a:lnTo>
                    <a:lnTo>
                      <a:pt x="1" y="24"/>
                    </a:lnTo>
                    <a:lnTo>
                      <a:pt x="7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5" name="Freeform 68"/>
              <p:cNvSpPr>
                <a:spLocks noEditPoints="1"/>
              </p:cNvSpPr>
              <p:nvPr/>
            </p:nvSpPr>
            <p:spPr bwMode="auto">
              <a:xfrm>
                <a:off x="8863013" y="1276350"/>
                <a:ext cx="47625" cy="58738"/>
              </a:xfrm>
              <a:custGeom>
                <a:avLst/>
                <a:gdLst>
                  <a:gd name="T0" fmla="*/ 31 w 61"/>
                  <a:gd name="T1" fmla="*/ 71 h 76"/>
                  <a:gd name="T2" fmla="*/ 48 w 61"/>
                  <a:gd name="T3" fmla="*/ 64 h 76"/>
                  <a:gd name="T4" fmla="*/ 55 w 61"/>
                  <a:gd name="T5" fmla="*/ 43 h 76"/>
                  <a:gd name="T6" fmla="*/ 55 w 61"/>
                  <a:gd name="T7" fmla="*/ 33 h 76"/>
                  <a:gd name="T8" fmla="*/ 48 w 61"/>
                  <a:gd name="T9" fmla="*/ 12 h 76"/>
                  <a:gd name="T10" fmla="*/ 31 w 61"/>
                  <a:gd name="T11" fmla="*/ 5 h 76"/>
                  <a:gd name="T12" fmla="*/ 13 w 61"/>
                  <a:gd name="T13" fmla="*/ 12 h 76"/>
                  <a:gd name="T14" fmla="*/ 6 w 61"/>
                  <a:gd name="T15" fmla="*/ 33 h 76"/>
                  <a:gd name="T16" fmla="*/ 6 w 61"/>
                  <a:gd name="T17" fmla="*/ 43 h 76"/>
                  <a:gd name="T18" fmla="*/ 13 w 61"/>
                  <a:gd name="T19" fmla="*/ 64 h 76"/>
                  <a:gd name="T20" fmla="*/ 31 w 61"/>
                  <a:gd name="T21" fmla="*/ 71 h 76"/>
                  <a:gd name="T22" fmla="*/ 31 w 61"/>
                  <a:gd name="T23" fmla="*/ 0 h 76"/>
                  <a:gd name="T24" fmla="*/ 53 w 61"/>
                  <a:gd name="T25" fmla="*/ 9 h 76"/>
                  <a:gd name="T26" fmla="*/ 61 w 61"/>
                  <a:gd name="T27" fmla="*/ 33 h 76"/>
                  <a:gd name="T28" fmla="*/ 61 w 61"/>
                  <a:gd name="T29" fmla="*/ 43 h 76"/>
                  <a:gd name="T30" fmla="*/ 53 w 61"/>
                  <a:gd name="T31" fmla="*/ 68 h 76"/>
                  <a:gd name="T32" fmla="*/ 31 w 61"/>
                  <a:gd name="T33" fmla="*/ 76 h 76"/>
                  <a:gd name="T34" fmla="*/ 8 w 61"/>
                  <a:gd name="T35" fmla="*/ 68 h 76"/>
                  <a:gd name="T36" fmla="*/ 0 w 61"/>
                  <a:gd name="T37" fmla="*/ 43 h 76"/>
                  <a:gd name="T38" fmla="*/ 0 w 61"/>
                  <a:gd name="T39" fmla="*/ 33 h 76"/>
                  <a:gd name="T40" fmla="*/ 8 w 61"/>
                  <a:gd name="T41" fmla="*/ 9 h 76"/>
                  <a:gd name="T42" fmla="*/ 31 w 61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1" h="76">
                    <a:moveTo>
                      <a:pt x="31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3" y="60"/>
                      <a:pt x="55" y="53"/>
                      <a:pt x="55" y="43"/>
                    </a:cubicBezTo>
                    <a:lnTo>
                      <a:pt x="55" y="33"/>
                    </a:lnTo>
                    <a:cubicBezTo>
                      <a:pt x="55" y="24"/>
                      <a:pt x="53" y="17"/>
                      <a:pt x="48" y="12"/>
                    </a:cubicBezTo>
                    <a:cubicBezTo>
                      <a:pt x="44" y="7"/>
                      <a:pt x="38" y="5"/>
                      <a:pt x="31" y="5"/>
                    </a:cubicBezTo>
                    <a:cubicBezTo>
                      <a:pt x="23" y="5"/>
                      <a:pt x="17" y="7"/>
                      <a:pt x="13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  <a:close/>
                    <a:moveTo>
                      <a:pt x="31" y="0"/>
                    </a:moveTo>
                    <a:cubicBezTo>
                      <a:pt x="40" y="0"/>
                      <a:pt x="48" y="3"/>
                      <a:pt x="53" y="9"/>
                    </a:cubicBezTo>
                    <a:cubicBezTo>
                      <a:pt x="58" y="14"/>
                      <a:pt x="61" y="23"/>
                      <a:pt x="61" y="33"/>
                    </a:cubicBezTo>
                    <a:lnTo>
                      <a:pt x="61" y="43"/>
                    </a:lnTo>
                    <a:cubicBezTo>
                      <a:pt x="61" y="54"/>
                      <a:pt x="58" y="62"/>
                      <a:pt x="53" y="68"/>
                    </a:cubicBezTo>
                    <a:cubicBezTo>
                      <a:pt x="48" y="73"/>
                      <a:pt x="40" y="76"/>
                      <a:pt x="31" y="76"/>
                    </a:cubicBezTo>
                    <a:cubicBezTo>
                      <a:pt x="21" y="76"/>
                      <a:pt x="14" y="73"/>
                      <a:pt x="8" y="68"/>
                    </a:cubicBezTo>
                    <a:cubicBezTo>
                      <a:pt x="3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3" y="14"/>
                      <a:pt x="8" y="9"/>
                    </a:cubicBezTo>
                    <a:cubicBezTo>
                      <a:pt x="14" y="3"/>
                      <a:pt x="21" y="0"/>
                      <a:pt x="31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6" name="Freeform 69"/>
              <p:cNvSpPr>
                <a:spLocks/>
              </p:cNvSpPr>
              <p:nvPr/>
            </p:nvSpPr>
            <p:spPr bwMode="auto">
              <a:xfrm>
                <a:off x="8924926" y="1276350"/>
                <a:ext cx="44450" cy="57150"/>
              </a:xfrm>
              <a:custGeom>
                <a:avLst/>
                <a:gdLst>
                  <a:gd name="T0" fmla="*/ 56 w 56"/>
                  <a:gd name="T1" fmla="*/ 75 h 75"/>
                  <a:gd name="T2" fmla="*/ 50 w 56"/>
                  <a:gd name="T3" fmla="*/ 75 h 75"/>
                  <a:gd name="T4" fmla="*/ 50 w 56"/>
                  <a:gd name="T5" fmla="*/ 26 h 75"/>
                  <a:gd name="T6" fmla="*/ 45 w 56"/>
                  <a:gd name="T7" fmla="*/ 11 h 75"/>
                  <a:gd name="T8" fmla="*/ 29 w 56"/>
                  <a:gd name="T9" fmla="*/ 5 h 75"/>
                  <a:gd name="T10" fmla="*/ 19 w 56"/>
                  <a:gd name="T11" fmla="*/ 7 h 75"/>
                  <a:gd name="T12" fmla="*/ 12 w 56"/>
                  <a:gd name="T13" fmla="*/ 13 h 75"/>
                  <a:gd name="T14" fmla="*/ 7 w 56"/>
                  <a:gd name="T15" fmla="*/ 19 h 75"/>
                  <a:gd name="T16" fmla="*/ 6 w 56"/>
                  <a:gd name="T17" fmla="*/ 25 h 75"/>
                  <a:gd name="T18" fmla="*/ 6 w 56"/>
                  <a:gd name="T19" fmla="*/ 75 h 75"/>
                  <a:gd name="T20" fmla="*/ 0 w 56"/>
                  <a:gd name="T21" fmla="*/ 75 h 75"/>
                  <a:gd name="T22" fmla="*/ 0 w 56"/>
                  <a:gd name="T23" fmla="*/ 1 h 75"/>
                  <a:gd name="T24" fmla="*/ 6 w 56"/>
                  <a:gd name="T25" fmla="*/ 1 h 75"/>
                  <a:gd name="T26" fmla="*/ 6 w 56"/>
                  <a:gd name="T27" fmla="*/ 13 h 75"/>
                  <a:gd name="T28" fmla="*/ 9 w 56"/>
                  <a:gd name="T29" fmla="*/ 9 h 75"/>
                  <a:gd name="T30" fmla="*/ 14 w 56"/>
                  <a:gd name="T31" fmla="*/ 4 h 75"/>
                  <a:gd name="T32" fmla="*/ 21 w 56"/>
                  <a:gd name="T33" fmla="*/ 1 h 75"/>
                  <a:gd name="T34" fmla="*/ 30 w 56"/>
                  <a:gd name="T35" fmla="*/ 0 h 75"/>
                  <a:gd name="T36" fmla="*/ 42 w 56"/>
                  <a:gd name="T37" fmla="*/ 2 h 75"/>
                  <a:gd name="T38" fmla="*/ 50 w 56"/>
                  <a:gd name="T39" fmla="*/ 7 h 75"/>
                  <a:gd name="T40" fmla="*/ 55 w 56"/>
                  <a:gd name="T41" fmla="*/ 15 h 75"/>
                  <a:gd name="T42" fmla="*/ 56 w 56"/>
                  <a:gd name="T43" fmla="*/ 24 h 75"/>
                  <a:gd name="T44" fmla="*/ 56 w 56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75">
                    <a:moveTo>
                      <a:pt x="56" y="75"/>
                    </a:moveTo>
                    <a:lnTo>
                      <a:pt x="50" y="75"/>
                    </a:lnTo>
                    <a:lnTo>
                      <a:pt x="50" y="26"/>
                    </a:lnTo>
                    <a:cubicBezTo>
                      <a:pt x="50" y="20"/>
                      <a:pt x="48" y="15"/>
                      <a:pt x="45" y="11"/>
                    </a:cubicBezTo>
                    <a:cubicBezTo>
                      <a:pt x="42" y="7"/>
                      <a:pt x="37" y="5"/>
                      <a:pt x="29" y="5"/>
                    </a:cubicBezTo>
                    <a:cubicBezTo>
                      <a:pt x="25" y="5"/>
                      <a:pt x="22" y="6"/>
                      <a:pt x="19" y="7"/>
                    </a:cubicBezTo>
                    <a:cubicBezTo>
                      <a:pt x="16" y="9"/>
                      <a:pt x="14" y="11"/>
                      <a:pt x="12" y="13"/>
                    </a:cubicBezTo>
                    <a:cubicBezTo>
                      <a:pt x="10" y="15"/>
                      <a:pt x="8" y="17"/>
                      <a:pt x="7" y="19"/>
                    </a:cubicBezTo>
                    <a:cubicBezTo>
                      <a:pt x="7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3"/>
                    </a:lnTo>
                    <a:cubicBezTo>
                      <a:pt x="7" y="12"/>
                      <a:pt x="8" y="10"/>
                      <a:pt x="9" y="9"/>
                    </a:cubicBezTo>
                    <a:cubicBezTo>
                      <a:pt x="10" y="7"/>
                      <a:pt x="12" y="6"/>
                      <a:pt x="14" y="4"/>
                    </a:cubicBezTo>
                    <a:cubicBezTo>
                      <a:pt x="16" y="3"/>
                      <a:pt x="18" y="2"/>
                      <a:pt x="21" y="1"/>
                    </a:cubicBezTo>
                    <a:cubicBezTo>
                      <a:pt x="24" y="0"/>
                      <a:pt x="27" y="0"/>
                      <a:pt x="30" y="0"/>
                    </a:cubicBezTo>
                    <a:cubicBezTo>
                      <a:pt x="35" y="0"/>
                      <a:pt x="39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4" y="12"/>
                      <a:pt x="55" y="15"/>
                    </a:cubicBezTo>
                    <a:cubicBezTo>
                      <a:pt x="55" y="18"/>
                      <a:pt x="56" y="21"/>
                      <a:pt x="56" y="24"/>
                    </a:cubicBezTo>
                    <a:lnTo>
                      <a:pt x="56" y="75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7" name="Rectangle 70"/>
              <p:cNvSpPr>
                <a:spLocks noChangeArrowheads="1"/>
              </p:cNvSpPr>
              <p:nvPr/>
            </p:nvSpPr>
            <p:spPr bwMode="auto">
              <a:xfrm>
                <a:off x="9015413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 dirty="0"/>
              </a:p>
            </p:txBody>
          </p:sp>
          <p:sp>
            <p:nvSpPr>
              <p:cNvPr id="38" name="Freeform 71"/>
              <p:cNvSpPr>
                <a:spLocks/>
              </p:cNvSpPr>
              <p:nvPr/>
            </p:nvSpPr>
            <p:spPr bwMode="auto">
              <a:xfrm>
                <a:off x="9064626" y="1255713"/>
                <a:ext cx="58738" cy="77788"/>
              </a:xfrm>
              <a:custGeom>
                <a:avLst/>
                <a:gdLst>
                  <a:gd name="T0" fmla="*/ 15 w 37"/>
                  <a:gd name="T1" fmla="*/ 49 h 49"/>
                  <a:gd name="T2" fmla="*/ 15 w 37"/>
                  <a:gd name="T3" fmla="*/ 6 h 49"/>
                  <a:gd name="T4" fmla="*/ 0 w 37"/>
                  <a:gd name="T5" fmla="*/ 6 h 49"/>
                  <a:gd name="T6" fmla="*/ 0 w 37"/>
                  <a:gd name="T7" fmla="*/ 0 h 49"/>
                  <a:gd name="T8" fmla="*/ 37 w 37"/>
                  <a:gd name="T9" fmla="*/ 0 h 49"/>
                  <a:gd name="T10" fmla="*/ 37 w 37"/>
                  <a:gd name="T11" fmla="*/ 6 h 49"/>
                  <a:gd name="T12" fmla="*/ 22 w 37"/>
                  <a:gd name="T13" fmla="*/ 6 h 49"/>
                  <a:gd name="T14" fmla="*/ 22 w 37"/>
                  <a:gd name="T15" fmla="*/ 49 h 49"/>
                  <a:gd name="T16" fmla="*/ 15 w 37"/>
                  <a:gd name="T17" fmla="*/ 49 h 4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7" h="49">
                    <a:moveTo>
                      <a:pt x="15" y="49"/>
                    </a:moveTo>
                    <a:lnTo>
                      <a:pt x="15" y="6"/>
                    </a:lnTo>
                    <a:lnTo>
                      <a:pt x="0" y="6"/>
                    </a:lnTo>
                    <a:lnTo>
                      <a:pt x="0" y="0"/>
                    </a:lnTo>
                    <a:lnTo>
                      <a:pt x="37" y="0"/>
                    </a:lnTo>
                    <a:lnTo>
                      <a:pt x="37" y="6"/>
                    </a:lnTo>
                    <a:lnTo>
                      <a:pt x="22" y="6"/>
                    </a:lnTo>
                    <a:lnTo>
                      <a:pt x="22" y="49"/>
                    </a:lnTo>
                    <a:lnTo>
                      <a:pt x="15" y="49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39" name="Freeform 72"/>
              <p:cNvSpPr>
                <a:spLocks noEditPoints="1"/>
              </p:cNvSpPr>
              <p:nvPr/>
            </p:nvSpPr>
            <p:spPr bwMode="auto">
              <a:xfrm>
                <a:off x="9131301" y="1276350"/>
                <a:ext cx="46038" cy="58738"/>
              </a:xfrm>
              <a:custGeom>
                <a:avLst/>
                <a:gdLst>
                  <a:gd name="T0" fmla="*/ 30 w 59"/>
                  <a:gd name="T1" fmla="*/ 5 h 76"/>
                  <a:gd name="T2" fmla="*/ 12 w 59"/>
                  <a:gd name="T3" fmla="*/ 13 h 76"/>
                  <a:gd name="T4" fmla="*/ 6 w 59"/>
                  <a:gd name="T5" fmla="*/ 33 h 76"/>
                  <a:gd name="T6" fmla="*/ 6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30 w 59"/>
                  <a:gd name="T13" fmla="*/ 5 h 76"/>
                  <a:gd name="T14" fmla="*/ 31 w 59"/>
                  <a:gd name="T15" fmla="*/ 71 h 76"/>
                  <a:gd name="T16" fmla="*/ 45 w 59"/>
                  <a:gd name="T17" fmla="*/ 69 h 76"/>
                  <a:gd name="T18" fmla="*/ 55 w 59"/>
                  <a:gd name="T19" fmla="*/ 64 h 76"/>
                  <a:gd name="T20" fmla="*/ 58 w 59"/>
                  <a:gd name="T21" fmla="*/ 68 h 76"/>
                  <a:gd name="T22" fmla="*/ 47 w 59"/>
                  <a:gd name="T23" fmla="*/ 74 h 76"/>
                  <a:gd name="T24" fmla="*/ 31 w 59"/>
                  <a:gd name="T25" fmla="*/ 76 h 76"/>
                  <a:gd name="T26" fmla="*/ 17 w 59"/>
                  <a:gd name="T27" fmla="*/ 74 h 76"/>
                  <a:gd name="T28" fmla="*/ 8 w 59"/>
                  <a:gd name="T29" fmla="*/ 67 h 76"/>
                  <a:gd name="T30" fmla="*/ 2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30 w 59"/>
                  <a:gd name="T43" fmla="*/ 0 h 76"/>
                  <a:gd name="T44" fmla="*/ 43 w 59"/>
                  <a:gd name="T45" fmla="*/ 2 h 76"/>
                  <a:gd name="T46" fmla="*/ 52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6 w 59"/>
                  <a:gd name="T55" fmla="*/ 40 h 76"/>
                  <a:gd name="T56" fmla="*/ 6 w 59"/>
                  <a:gd name="T57" fmla="*/ 42 h 76"/>
                  <a:gd name="T58" fmla="*/ 13 w 59"/>
                  <a:gd name="T59" fmla="*/ 64 h 76"/>
                  <a:gd name="T60" fmla="*/ 31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30" y="5"/>
                    </a:moveTo>
                    <a:cubicBezTo>
                      <a:pt x="22" y="5"/>
                      <a:pt x="17" y="8"/>
                      <a:pt x="12" y="13"/>
                    </a:cubicBezTo>
                    <a:cubicBezTo>
                      <a:pt x="8" y="18"/>
                      <a:pt x="6" y="25"/>
                      <a:pt x="6" y="33"/>
                    </a:cubicBezTo>
                    <a:lnTo>
                      <a:pt x="6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8" y="5"/>
                      <a:pt x="30" y="5"/>
                    </a:cubicBezTo>
                    <a:close/>
                    <a:moveTo>
                      <a:pt x="31" y="71"/>
                    </a:moveTo>
                    <a:cubicBezTo>
                      <a:pt x="36" y="71"/>
                      <a:pt x="41" y="70"/>
                      <a:pt x="45" y="69"/>
                    </a:cubicBezTo>
                    <a:cubicBezTo>
                      <a:pt x="49" y="68"/>
                      <a:pt x="52" y="66"/>
                      <a:pt x="55" y="64"/>
                    </a:cubicBezTo>
                    <a:lnTo>
                      <a:pt x="58" y="68"/>
                    </a:lnTo>
                    <a:cubicBezTo>
                      <a:pt x="55" y="70"/>
                      <a:pt x="51" y="72"/>
                      <a:pt x="47" y="74"/>
                    </a:cubicBezTo>
                    <a:cubicBezTo>
                      <a:pt x="42" y="76"/>
                      <a:pt x="37" y="76"/>
                      <a:pt x="31" y="76"/>
                    </a:cubicBezTo>
                    <a:cubicBezTo>
                      <a:pt x="26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8" y="67"/>
                    </a:cubicBezTo>
                    <a:cubicBezTo>
                      <a:pt x="5" y="64"/>
                      <a:pt x="3" y="60"/>
                      <a:pt x="2" y="56"/>
                    </a:cubicBezTo>
                    <a:cubicBezTo>
                      <a:pt x="1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4" y="15"/>
                      <a:pt x="6" y="12"/>
                      <a:pt x="8" y="9"/>
                    </a:cubicBezTo>
                    <a:cubicBezTo>
                      <a:pt x="11" y="6"/>
                      <a:pt x="14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5" y="0"/>
                      <a:pt x="39" y="1"/>
                      <a:pt x="43" y="2"/>
                    </a:cubicBezTo>
                    <a:cubicBezTo>
                      <a:pt x="46" y="4"/>
                      <a:pt x="49" y="6"/>
                      <a:pt x="52" y="9"/>
                    </a:cubicBezTo>
                    <a:cubicBezTo>
                      <a:pt x="54" y="12"/>
                      <a:pt x="56" y="16"/>
                      <a:pt x="57" y="20"/>
                    </a:cubicBezTo>
                    <a:cubicBezTo>
                      <a:pt x="59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6" y="40"/>
                    </a:lnTo>
                    <a:lnTo>
                      <a:pt x="6" y="42"/>
                    </a:lnTo>
                    <a:cubicBezTo>
                      <a:pt x="6" y="52"/>
                      <a:pt x="8" y="59"/>
                      <a:pt x="13" y="64"/>
                    </a:cubicBezTo>
                    <a:cubicBezTo>
                      <a:pt x="17" y="69"/>
                      <a:pt x="23" y="71"/>
                      <a:pt x="31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0" name="Freeform 73"/>
              <p:cNvSpPr>
                <a:spLocks/>
              </p:cNvSpPr>
              <p:nvPr/>
            </p:nvSpPr>
            <p:spPr bwMode="auto">
              <a:xfrm>
                <a:off x="9190038" y="1276350"/>
                <a:ext cx="42863" cy="58738"/>
              </a:xfrm>
              <a:custGeom>
                <a:avLst/>
                <a:gdLst>
                  <a:gd name="T0" fmla="*/ 29 w 55"/>
                  <a:gd name="T1" fmla="*/ 0 h 76"/>
                  <a:gd name="T2" fmla="*/ 42 w 55"/>
                  <a:gd name="T3" fmla="*/ 2 h 76"/>
                  <a:gd name="T4" fmla="*/ 53 w 55"/>
                  <a:gd name="T5" fmla="*/ 7 h 76"/>
                  <a:gd name="T6" fmla="*/ 50 w 55"/>
                  <a:gd name="T7" fmla="*/ 11 h 76"/>
                  <a:gd name="T8" fmla="*/ 40 w 55"/>
                  <a:gd name="T9" fmla="*/ 7 h 76"/>
                  <a:gd name="T10" fmla="*/ 29 w 55"/>
                  <a:gd name="T11" fmla="*/ 5 h 76"/>
                  <a:gd name="T12" fmla="*/ 12 w 55"/>
                  <a:gd name="T13" fmla="*/ 13 h 76"/>
                  <a:gd name="T14" fmla="*/ 6 w 55"/>
                  <a:gd name="T15" fmla="*/ 32 h 76"/>
                  <a:gd name="T16" fmla="*/ 6 w 55"/>
                  <a:gd name="T17" fmla="*/ 43 h 76"/>
                  <a:gd name="T18" fmla="*/ 7 w 55"/>
                  <a:gd name="T19" fmla="*/ 54 h 76"/>
                  <a:gd name="T20" fmla="*/ 12 w 55"/>
                  <a:gd name="T21" fmla="*/ 63 h 76"/>
                  <a:gd name="T22" fmla="*/ 19 w 55"/>
                  <a:gd name="T23" fmla="*/ 69 h 76"/>
                  <a:gd name="T24" fmla="*/ 30 w 55"/>
                  <a:gd name="T25" fmla="*/ 71 h 76"/>
                  <a:gd name="T26" fmla="*/ 43 w 55"/>
                  <a:gd name="T27" fmla="*/ 69 h 76"/>
                  <a:gd name="T28" fmla="*/ 52 w 55"/>
                  <a:gd name="T29" fmla="*/ 64 h 76"/>
                  <a:gd name="T30" fmla="*/ 55 w 55"/>
                  <a:gd name="T31" fmla="*/ 68 h 76"/>
                  <a:gd name="T32" fmla="*/ 45 w 55"/>
                  <a:gd name="T33" fmla="*/ 74 h 76"/>
                  <a:gd name="T34" fmla="*/ 30 w 55"/>
                  <a:gd name="T35" fmla="*/ 76 h 76"/>
                  <a:gd name="T36" fmla="*/ 17 w 55"/>
                  <a:gd name="T37" fmla="*/ 74 h 76"/>
                  <a:gd name="T38" fmla="*/ 8 w 55"/>
                  <a:gd name="T39" fmla="*/ 68 h 76"/>
                  <a:gd name="T40" fmla="*/ 2 w 55"/>
                  <a:gd name="T41" fmla="*/ 58 h 76"/>
                  <a:gd name="T42" fmla="*/ 0 w 55"/>
                  <a:gd name="T43" fmla="*/ 43 h 76"/>
                  <a:gd name="T44" fmla="*/ 0 w 55"/>
                  <a:gd name="T45" fmla="*/ 33 h 76"/>
                  <a:gd name="T46" fmla="*/ 2 w 55"/>
                  <a:gd name="T47" fmla="*/ 19 h 76"/>
                  <a:gd name="T48" fmla="*/ 7 w 55"/>
                  <a:gd name="T49" fmla="*/ 9 h 76"/>
                  <a:gd name="T50" fmla="*/ 17 w 55"/>
                  <a:gd name="T51" fmla="*/ 2 h 76"/>
                  <a:gd name="T52" fmla="*/ 29 w 55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5" h="76">
                    <a:moveTo>
                      <a:pt x="29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3" y="8"/>
                      <a:pt x="40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1" y="5"/>
                      <a:pt x="15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6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39" y="70"/>
                      <a:pt x="43" y="69"/>
                    </a:cubicBezTo>
                    <a:cubicBezTo>
                      <a:pt x="47" y="67"/>
                      <a:pt x="50" y="66"/>
                      <a:pt x="52" y="64"/>
                    </a:cubicBezTo>
                    <a:lnTo>
                      <a:pt x="55" y="68"/>
                    </a:lnTo>
                    <a:cubicBezTo>
                      <a:pt x="53" y="70"/>
                      <a:pt x="49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5" y="65"/>
                      <a:pt x="3" y="62"/>
                      <a:pt x="2" y="58"/>
                    </a:cubicBezTo>
                    <a:cubicBezTo>
                      <a:pt x="0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7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0" y="1"/>
                      <a:pt x="24" y="0"/>
                      <a:pt x="29" y="0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1" name="Freeform 74"/>
              <p:cNvSpPr>
                <a:spLocks/>
              </p:cNvSpPr>
              <p:nvPr/>
            </p:nvSpPr>
            <p:spPr bwMode="auto">
              <a:xfrm>
                <a:off x="9245601" y="1252538"/>
                <a:ext cx="42863" cy="80963"/>
              </a:xfrm>
              <a:custGeom>
                <a:avLst/>
                <a:gdLst>
                  <a:gd name="T0" fmla="*/ 56 w 56"/>
                  <a:gd name="T1" fmla="*/ 104 h 104"/>
                  <a:gd name="T2" fmla="*/ 50 w 56"/>
                  <a:gd name="T3" fmla="*/ 104 h 104"/>
                  <a:gd name="T4" fmla="*/ 50 w 56"/>
                  <a:gd name="T5" fmla="*/ 55 h 104"/>
                  <a:gd name="T6" fmla="*/ 45 w 56"/>
                  <a:gd name="T7" fmla="*/ 40 h 104"/>
                  <a:gd name="T8" fmla="*/ 29 w 56"/>
                  <a:gd name="T9" fmla="*/ 34 h 104"/>
                  <a:gd name="T10" fmla="*/ 19 w 56"/>
                  <a:gd name="T11" fmla="*/ 36 h 104"/>
                  <a:gd name="T12" fmla="*/ 11 w 56"/>
                  <a:gd name="T13" fmla="*/ 42 h 104"/>
                  <a:gd name="T14" fmla="*/ 7 w 56"/>
                  <a:gd name="T15" fmla="*/ 48 h 104"/>
                  <a:gd name="T16" fmla="*/ 6 w 56"/>
                  <a:gd name="T17" fmla="*/ 54 h 104"/>
                  <a:gd name="T18" fmla="*/ 6 w 56"/>
                  <a:gd name="T19" fmla="*/ 104 h 104"/>
                  <a:gd name="T20" fmla="*/ 0 w 56"/>
                  <a:gd name="T21" fmla="*/ 104 h 104"/>
                  <a:gd name="T22" fmla="*/ 0 w 56"/>
                  <a:gd name="T23" fmla="*/ 0 h 104"/>
                  <a:gd name="T24" fmla="*/ 6 w 56"/>
                  <a:gd name="T25" fmla="*/ 0 h 104"/>
                  <a:gd name="T26" fmla="*/ 6 w 56"/>
                  <a:gd name="T27" fmla="*/ 42 h 104"/>
                  <a:gd name="T28" fmla="*/ 9 w 56"/>
                  <a:gd name="T29" fmla="*/ 38 h 104"/>
                  <a:gd name="T30" fmla="*/ 14 w 56"/>
                  <a:gd name="T31" fmla="*/ 33 h 104"/>
                  <a:gd name="T32" fmla="*/ 21 w 56"/>
                  <a:gd name="T33" fmla="*/ 30 h 104"/>
                  <a:gd name="T34" fmla="*/ 30 w 56"/>
                  <a:gd name="T35" fmla="*/ 29 h 104"/>
                  <a:gd name="T36" fmla="*/ 42 w 56"/>
                  <a:gd name="T37" fmla="*/ 31 h 104"/>
                  <a:gd name="T38" fmla="*/ 50 w 56"/>
                  <a:gd name="T39" fmla="*/ 36 h 104"/>
                  <a:gd name="T40" fmla="*/ 54 w 56"/>
                  <a:gd name="T41" fmla="*/ 44 h 104"/>
                  <a:gd name="T42" fmla="*/ 56 w 56"/>
                  <a:gd name="T43" fmla="*/ 53 h 104"/>
                  <a:gd name="T44" fmla="*/ 56 w 56"/>
                  <a:gd name="T45" fmla="*/ 104 h 10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6" h="104">
                    <a:moveTo>
                      <a:pt x="56" y="104"/>
                    </a:moveTo>
                    <a:lnTo>
                      <a:pt x="50" y="104"/>
                    </a:lnTo>
                    <a:lnTo>
                      <a:pt x="50" y="55"/>
                    </a:lnTo>
                    <a:cubicBezTo>
                      <a:pt x="50" y="49"/>
                      <a:pt x="48" y="44"/>
                      <a:pt x="45" y="40"/>
                    </a:cubicBezTo>
                    <a:cubicBezTo>
                      <a:pt x="42" y="36"/>
                      <a:pt x="37" y="34"/>
                      <a:pt x="29" y="34"/>
                    </a:cubicBezTo>
                    <a:cubicBezTo>
                      <a:pt x="25" y="34"/>
                      <a:pt x="22" y="35"/>
                      <a:pt x="19" y="36"/>
                    </a:cubicBezTo>
                    <a:cubicBezTo>
                      <a:pt x="16" y="38"/>
                      <a:pt x="13" y="40"/>
                      <a:pt x="11" y="42"/>
                    </a:cubicBezTo>
                    <a:cubicBezTo>
                      <a:pt x="10" y="44"/>
                      <a:pt x="8" y="46"/>
                      <a:pt x="7" y="48"/>
                    </a:cubicBezTo>
                    <a:cubicBezTo>
                      <a:pt x="6" y="50"/>
                      <a:pt x="6" y="52"/>
                      <a:pt x="6" y="54"/>
                    </a:cubicBezTo>
                    <a:lnTo>
                      <a:pt x="6" y="104"/>
                    </a:lnTo>
                    <a:lnTo>
                      <a:pt x="0" y="104"/>
                    </a:lnTo>
                    <a:lnTo>
                      <a:pt x="0" y="0"/>
                    </a:lnTo>
                    <a:lnTo>
                      <a:pt x="6" y="0"/>
                    </a:lnTo>
                    <a:lnTo>
                      <a:pt x="6" y="42"/>
                    </a:lnTo>
                    <a:cubicBezTo>
                      <a:pt x="6" y="41"/>
                      <a:pt x="7" y="39"/>
                      <a:pt x="9" y="38"/>
                    </a:cubicBezTo>
                    <a:cubicBezTo>
                      <a:pt x="10" y="36"/>
                      <a:pt x="12" y="35"/>
                      <a:pt x="14" y="33"/>
                    </a:cubicBezTo>
                    <a:cubicBezTo>
                      <a:pt x="16" y="32"/>
                      <a:pt x="18" y="31"/>
                      <a:pt x="21" y="30"/>
                    </a:cubicBezTo>
                    <a:cubicBezTo>
                      <a:pt x="23" y="29"/>
                      <a:pt x="27" y="29"/>
                      <a:pt x="30" y="29"/>
                    </a:cubicBezTo>
                    <a:cubicBezTo>
                      <a:pt x="35" y="29"/>
                      <a:pt x="39" y="30"/>
                      <a:pt x="42" y="31"/>
                    </a:cubicBezTo>
                    <a:cubicBezTo>
                      <a:pt x="45" y="32"/>
                      <a:pt x="48" y="34"/>
                      <a:pt x="50" y="36"/>
                    </a:cubicBezTo>
                    <a:cubicBezTo>
                      <a:pt x="52" y="39"/>
                      <a:pt x="53" y="41"/>
                      <a:pt x="54" y="44"/>
                    </a:cubicBezTo>
                    <a:cubicBezTo>
                      <a:pt x="55" y="47"/>
                      <a:pt x="56" y="50"/>
                      <a:pt x="56" y="53"/>
                    </a:cubicBezTo>
                    <a:lnTo>
                      <a:pt x="56" y="10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2" name="Freeform 75"/>
              <p:cNvSpPr>
                <a:spLocks/>
              </p:cNvSpPr>
              <p:nvPr/>
            </p:nvSpPr>
            <p:spPr bwMode="auto">
              <a:xfrm>
                <a:off x="9307513" y="1276350"/>
                <a:ext cx="41275" cy="57150"/>
              </a:xfrm>
              <a:custGeom>
                <a:avLst/>
                <a:gdLst>
                  <a:gd name="T0" fmla="*/ 55 w 55"/>
                  <a:gd name="T1" fmla="*/ 75 h 75"/>
                  <a:gd name="T2" fmla="*/ 49 w 55"/>
                  <a:gd name="T3" fmla="*/ 75 h 75"/>
                  <a:gd name="T4" fmla="*/ 49 w 55"/>
                  <a:gd name="T5" fmla="*/ 26 h 75"/>
                  <a:gd name="T6" fmla="*/ 45 w 55"/>
                  <a:gd name="T7" fmla="*/ 11 h 75"/>
                  <a:gd name="T8" fmla="*/ 29 w 55"/>
                  <a:gd name="T9" fmla="*/ 5 h 75"/>
                  <a:gd name="T10" fmla="*/ 19 w 55"/>
                  <a:gd name="T11" fmla="*/ 7 h 75"/>
                  <a:gd name="T12" fmla="*/ 11 w 55"/>
                  <a:gd name="T13" fmla="*/ 13 h 75"/>
                  <a:gd name="T14" fmla="*/ 7 w 55"/>
                  <a:gd name="T15" fmla="*/ 19 h 75"/>
                  <a:gd name="T16" fmla="*/ 6 w 55"/>
                  <a:gd name="T17" fmla="*/ 25 h 75"/>
                  <a:gd name="T18" fmla="*/ 6 w 55"/>
                  <a:gd name="T19" fmla="*/ 75 h 75"/>
                  <a:gd name="T20" fmla="*/ 0 w 55"/>
                  <a:gd name="T21" fmla="*/ 75 h 75"/>
                  <a:gd name="T22" fmla="*/ 0 w 55"/>
                  <a:gd name="T23" fmla="*/ 1 h 75"/>
                  <a:gd name="T24" fmla="*/ 5 w 55"/>
                  <a:gd name="T25" fmla="*/ 1 h 75"/>
                  <a:gd name="T26" fmla="*/ 5 w 55"/>
                  <a:gd name="T27" fmla="*/ 13 h 75"/>
                  <a:gd name="T28" fmla="*/ 8 w 55"/>
                  <a:gd name="T29" fmla="*/ 9 h 75"/>
                  <a:gd name="T30" fmla="*/ 13 w 55"/>
                  <a:gd name="T31" fmla="*/ 4 h 75"/>
                  <a:gd name="T32" fmla="*/ 20 w 55"/>
                  <a:gd name="T33" fmla="*/ 1 h 75"/>
                  <a:gd name="T34" fmla="*/ 30 w 55"/>
                  <a:gd name="T35" fmla="*/ 0 h 75"/>
                  <a:gd name="T36" fmla="*/ 42 w 55"/>
                  <a:gd name="T37" fmla="*/ 2 h 75"/>
                  <a:gd name="T38" fmla="*/ 50 w 55"/>
                  <a:gd name="T39" fmla="*/ 7 h 75"/>
                  <a:gd name="T40" fmla="*/ 54 w 55"/>
                  <a:gd name="T41" fmla="*/ 15 h 75"/>
                  <a:gd name="T42" fmla="*/ 55 w 55"/>
                  <a:gd name="T43" fmla="*/ 24 h 75"/>
                  <a:gd name="T44" fmla="*/ 55 w 55"/>
                  <a:gd name="T45" fmla="*/ 75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55" h="75">
                    <a:moveTo>
                      <a:pt x="55" y="75"/>
                    </a:moveTo>
                    <a:lnTo>
                      <a:pt x="49" y="75"/>
                    </a:lnTo>
                    <a:lnTo>
                      <a:pt x="49" y="26"/>
                    </a:lnTo>
                    <a:cubicBezTo>
                      <a:pt x="49" y="20"/>
                      <a:pt x="48" y="15"/>
                      <a:pt x="45" y="11"/>
                    </a:cubicBezTo>
                    <a:cubicBezTo>
                      <a:pt x="42" y="7"/>
                      <a:pt x="36" y="5"/>
                      <a:pt x="29" y="5"/>
                    </a:cubicBezTo>
                    <a:cubicBezTo>
                      <a:pt x="25" y="5"/>
                      <a:pt x="21" y="6"/>
                      <a:pt x="19" y="7"/>
                    </a:cubicBezTo>
                    <a:cubicBezTo>
                      <a:pt x="16" y="9"/>
                      <a:pt x="13" y="11"/>
                      <a:pt x="11" y="13"/>
                    </a:cubicBezTo>
                    <a:cubicBezTo>
                      <a:pt x="9" y="15"/>
                      <a:pt x="8" y="17"/>
                      <a:pt x="7" y="19"/>
                    </a:cubicBezTo>
                    <a:cubicBezTo>
                      <a:pt x="6" y="21"/>
                      <a:pt x="6" y="23"/>
                      <a:pt x="6" y="25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5" y="1"/>
                    </a:lnTo>
                    <a:lnTo>
                      <a:pt x="5" y="13"/>
                    </a:lnTo>
                    <a:cubicBezTo>
                      <a:pt x="6" y="12"/>
                      <a:pt x="7" y="10"/>
                      <a:pt x="8" y="9"/>
                    </a:cubicBezTo>
                    <a:cubicBezTo>
                      <a:pt x="10" y="7"/>
                      <a:pt x="11" y="6"/>
                      <a:pt x="13" y="4"/>
                    </a:cubicBezTo>
                    <a:cubicBezTo>
                      <a:pt x="15" y="3"/>
                      <a:pt x="18" y="2"/>
                      <a:pt x="20" y="1"/>
                    </a:cubicBezTo>
                    <a:cubicBezTo>
                      <a:pt x="23" y="0"/>
                      <a:pt x="26" y="0"/>
                      <a:pt x="30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5" y="3"/>
                      <a:pt x="48" y="5"/>
                      <a:pt x="50" y="7"/>
                    </a:cubicBezTo>
                    <a:cubicBezTo>
                      <a:pt x="52" y="10"/>
                      <a:pt x="53" y="12"/>
                      <a:pt x="54" y="15"/>
                    </a:cubicBezTo>
                    <a:cubicBezTo>
                      <a:pt x="55" y="18"/>
                      <a:pt x="55" y="21"/>
                      <a:pt x="55" y="24"/>
                    </a:cubicBezTo>
                    <a:lnTo>
                      <a:pt x="55" y="75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3" name="Freeform 76"/>
              <p:cNvSpPr>
                <a:spLocks noEditPoints="1"/>
              </p:cNvSpPr>
              <p:nvPr/>
            </p:nvSpPr>
            <p:spPr bwMode="auto">
              <a:xfrm>
                <a:off x="9364663" y="1276350"/>
                <a:ext cx="47625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4" name="Rectangle 77"/>
              <p:cNvSpPr>
                <a:spLocks noChangeArrowheads="1"/>
              </p:cNvSpPr>
              <p:nvPr/>
            </p:nvSpPr>
            <p:spPr bwMode="auto">
              <a:xfrm>
                <a:off x="9428163" y="1252538"/>
                <a:ext cx="4763" cy="80963"/>
              </a:xfrm>
              <a:prstGeom prst="rect">
                <a:avLst/>
              </a:pr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5" name="Freeform 78"/>
              <p:cNvSpPr>
                <a:spLocks noEditPoints="1"/>
              </p:cNvSpPr>
              <p:nvPr/>
            </p:nvSpPr>
            <p:spPr bwMode="auto">
              <a:xfrm>
                <a:off x="9448801" y="1276350"/>
                <a:ext cx="46038" cy="58738"/>
              </a:xfrm>
              <a:custGeom>
                <a:avLst/>
                <a:gdLst>
                  <a:gd name="T0" fmla="*/ 30 w 60"/>
                  <a:gd name="T1" fmla="*/ 71 h 76"/>
                  <a:gd name="T2" fmla="*/ 48 w 60"/>
                  <a:gd name="T3" fmla="*/ 64 h 76"/>
                  <a:gd name="T4" fmla="*/ 54 w 60"/>
                  <a:gd name="T5" fmla="*/ 43 h 76"/>
                  <a:gd name="T6" fmla="*/ 54 w 60"/>
                  <a:gd name="T7" fmla="*/ 33 h 76"/>
                  <a:gd name="T8" fmla="*/ 48 w 60"/>
                  <a:gd name="T9" fmla="*/ 12 h 76"/>
                  <a:gd name="T10" fmla="*/ 30 w 60"/>
                  <a:gd name="T11" fmla="*/ 5 h 76"/>
                  <a:gd name="T12" fmla="*/ 12 w 60"/>
                  <a:gd name="T13" fmla="*/ 12 h 76"/>
                  <a:gd name="T14" fmla="*/ 6 w 60"/>
                  <a:gd name="T15" fmla="*/ 33 h 76"/>
                  <a:gd name="T16" fmla="*/ 6 w 60"/>
                  <a:gd name="T17" fmla="*/ 43 h 76"/>
                  <a:gd name="T18" fmla="*/ 12 w 60"/>
                  <a:gd name="T19" fmla="*/ 64 h 76"/>
                  <a:gd name="T20" fmla="*/ 30 w 60"/>
                  <a:gd name="T21" fmla="*/ 71 h 76"/>
                  <a:gd name="T22" fmla="*/ 30 w 60"/>
                  <a:gd name="T23" fmla="*/ 0 h 76"/>
                  <a:gd name="T24" fmla="*/ 52 w 60"/>
                  <a:gd name="T25" fmla="*/ 9 h 76"/>
                  <a:gd name="T26" fmla="*/ 60 w 60"/>
                  <a:gd name="T27" fmla="*/ 33 h 76"/>
                  <a:gd name="T28" fmla="*/ 60 w 60"/>
                  <a:gd name="T29" fmla="*/ 43 h 76"/>
                  <a:gd name="T30" fmla="*/ 52 w 60"/>
                  <a:gd name="T31" fmla="*/ 68 h 76"/>
                  <a:gd name="T32" fmla="*/ 30 w 60"/>
                  <a:gd name="T33" fmla="*/ 76 h 76"/>
                  <a:gd name="T34" fmla="*/ 8 w 60"/>
                  <a:gd name="T35" fmla="*/ 68 h 76"/>
                  <a:gd name="T36" fmla="*/ 0 w 60"/>
                  <a:gd name="T37" fmla="*/ 43 h 76"/>
                  <a:gd name="T38" fmla="*/ 0 w 60"/>
                  <a:gd name="T39" fmla="*/ 33 h 76"/>
                  <a:gd name="T40" fmla="*/ 8 w 60"/>
                  <a:gd name="T41" fmla="*/ 9 h 76"/>
                  <a:gd name="T42" fmla="*/ 30 w 60"/>
                  <a:gd name="T4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</a:cxnLst>
                <a:rect l="0" t="0" r="r" b="b"/>
                <a:pathLst>
                  <a:path w="60" h="76">
                    <a:moveTo>
                      <a:pt x="30" y="71"/>
                    </a:moveTo>
                    <a:cubicBezTo>
                      <a:pt x="38" y="71"/>
                      <a:pt x="44" y="69"/>
                      <a:pt x="48" y="64"/>
                    </a:cubicBezTo>
                    <a:cubicBezTo>
                      <a:pt x="52" y="60"/>
                      <a:pt x="54" y="53"/>
                      <a:pt x="54" y="43"/>
                    </a:cubicBezTo>
                    <a:lnTo>
                      <a:pt x="54" y="33"/>
                    </a:lnTo>
                    <a:cubicBezTo>
                      <a:pt x="54" y="24"/>
                      <a:pt x="52" y="17"/>
                      <a:pt x="48" y="12"/>
                    </a:cubicBezTo>
                    <a:cubicBezTo>
                      <a:pt x="44" y="7"/>
                      <a:pt x="38" y="5"/>
                      <a:pt x="30" y="5"/>
                    </a:cubicBezTo>
                    <a:cubicBezTo>
                      <a:pt x="23" y="5"/>
                      <a:pt x="17" y="7"/>
                      <a:pt x="12" y="12"/>
                    </a:cubicBezTo>
                    <a:cubicBezTo>
                      <a:pt x="8" y="17"/>
                      <a:pt x="6" y="24"/>
                      <a:pt x="6" y="33"/>
                    </a:cubicBezTo>
                    <a:lnTo>
                      <a:pt x="6" y="43"/>
                    </a:lnTo>
                    <a:cubicBezTo>
                      <a:pt x="6" y="53"/>
                      <a:pt x="8" y="60"/>
                      <a:pt x="12" y="64"/>
                    </a:cubicBezTo>
                    <a:cubicBezTo>
                      <a:pt x="17" y="69"/>
                      <a:pt x="23" y="71"/>
                      <a:pt x="30" y="71"/>
                    </a:cubicBezTo>
                    <a:close/>
                    <a:moveTo>
                      <a:pt x="30" y="0"/>
                    </a:moveTo>
                    <a:cubicBezTo>
                      <a:pt x="40" y="0"/>
                      <a:pt x="47" y="3"/>
                      <a:pt x="52" y="9"/>
                    </a:cubicBezTo>
                    <a:cubicBezTo>
                      <a:pt x="58" y="14"/>
                      <a:pt x="60" y="23"/>
                      <a:pt x="60" y="33"/>
                    </a:cubicBezTo>
                    <a:lnTo>
                      <a:pt x="60" y="43"/>
                    </a:lnTo>
                    <a:cubicBezTo>
                      <a:pt x="60" y="54"/>
                      <a:pt x="58" y="62"/>
                      <a:pt x="52" y="68"/>
                    </a:cubicBezTo>
                    <a:cubicBezTo>
                      <a:pt x="47" y="73"/>
                      <a:pt x="40" y="76"/>
                      <a:pt x="30" y="76"/>
                    </a:cubicBezTo>
                    <a:cubicBezTo>
                      <a:pt x="21" y="76"/>
                      <a:pt x="13" y="73"/>
                      <a:pt x="8" y="68"/>
                    </a:cubicBezTo>
                    <a:cubicBezTo>
                      <a:pt x="2" y="62"/>
                      <a:pt x="0" y="54"/>
                      <a:pt x="0" y="43"/>
                    </a:cubicBezTo>
                    <a:lnTo>
                      <a:pt x="0" y="33"/>
                    </a:lnTo>
                    <a:cubicBezTo>
                      <a:pt x="0" y="23"/>
                      <a:pt x="2" y="14"/>
                      <a:pt x="8" y="9"/>
                    </a:cubicBezTo>
                    <a:cubicBezTo>
                      <a:pt x="13" y="3"/>
                      <a:pt x="21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6" name="Freeform 79"/>
              <p:cNvSpPr>
                <a:spLocks noEditPoints="1"/>
              </p:cNvSpPr>
              <p:nvPr/>
            </p:nvSpPr>
            <p:spPr bwMode="auto">
              <a:xfrm>
                <a:off x="9507538" y="1276350"/>
                <a:ext cx="46038" cy="82550"/>
              </a:xfrm>
              <a:custGeom>
                <a:avLst/>
                <a:gdLst>
                  <a:gd name="T0" fmla="*/ 53 w 58"/>
                  <a:gd name="T1" fmla="*/ 23 h 106"/>
                  <a:gd name="T2" fmla="*/ 51 w 58"/>
                  <a:gd name="T3" fmla="*/ 16 h 106"/>
                  <a:gd name="T4" fmla="*/ 46 w 58"/>
                  <a:gd name="T5" fmla="*/ 11 h 106"/>
                  <a:gd name="T6" fmla="*/ 39 w 58"/>
                  <a:gd name="T7" fmla="*/ 7 h 106"/>
                  <a:gd name="T8" fmla="*/ 29 w 58"/>
                  <a:gd name="T9" fmla="*/ 5 h 106"/>
                  <a:gd name="T10" fmla="*/ 13 w 58"/>
                  <a:gd name="T11" fmla="*/ 12 h 106"/>
                  <a:gd name="T12" fmla="*/ 6 w 58"/>
                  <a:gd name="T13" fmla="*/ 32 h 106"/>
                  <a:gd name="T14" fmla="*/ 6 w 58"/>
                  <a:gd name="T15" fmla="*/ 43 h 106"/>
                  <a:gd name="T16" fmla="*/ 12 w 58"/>
                  <a:gd name="T17" fmla="*/ 63 h 106"/>
                  <a:gd name="T18" fmla="*/ 29 w 58"/>
                  <a:gd name="T19" fmla="*/ 70 h 106"/>
                  <a:gd name="T20" fmla="*/ 37 w 58"/>
                  <a:gd name="T21" fmla="*/ 68 h 106"/>
                  <a:gd name="T22" fmla="*/ 45 w 58"/>
                  <a:gd name="T23" fmla="*/ 64 h 106"/>
                  <a:gd name="T24" fmla="*/ 51 w 58"/>
                  <a:gd name="T25" fmla="*/ 56 h 106"/>
                  <a:gd name="T26" fmla="*/ 53 w 58"/>
                  <a:gd name="T27" fmla="*/ 47 h 106"/>
                  <a:gd name="T28" fmla="*/ 53 w 58"/>
                  <a:gd name="T29" fmla="*/ 23 h 106"/>
                  <a:gd name="T30" fmla="*/ 53 w 58"/>
                  <a:gd name="T31" fmla="*/ 61 h 106"/>
                  <a:gd name="T32" fmla="*/ 43 w 58"/>
                  <a:gd name="T33" fmla="*/ 71 h 106"/>
                  <a:gd name="T34" fmla="*/ 29 w 58"/>
                  <a:gd name="T35" fmla="*/ 75 h 106"/>
                  <a:gd name="T36" fmla="*/ 8 w 58"/>
                  <a:gd name="T37" fmla="*/ 67 h 106"/>
                  <a:gd name="T38" fmla="*/ 0 w 58"/>
                  <a:gd name="T39" fmla="*/ 44 h 106"/>
                  <a:gd name="T40" fmla="*/ 0 w 58"/>
                  <a:gd name="T41" fmla="*/ 31 h 106"/>
                  <a:gd name="T42" fmla="*/ 2 w 58"/>
                  <a:gd name="T43" fmla="*/ 18 h 106"/>
                  <a:gd name="T44" fmla="*/ 9 w 58"/>
                  <a:gd name="T45" fmla="*/ 8 h 106"/>
                  <a:gd name="T46" fmla="*/ 18 w 58"/>
                  <a:gd name="T47" fmla="*/ 2 h 106"/>
                  <a:gd name="T48" fmla="*/ 30 w 58"/>
                  <a:gd name="T49" fmla="*/ 0 h 106"/>
                  <a:gd name="T50" fmla="*/ 43 w 58"/>
                  <a:gd name="T51" fmla="*/ 3 h 106"/>
                  <a:gd name="T52" fmla="*/ 53 w 58"/>
                  <a:gd name="T53" fmla="*/ 10 h 106"/>
                  <a:gd name="T54" fmla="*/ 53 w 58"/>
                  <a:gd name="T55" fmla="*/ 1 h 106"/>
                  <a:gd name="T56" fmla="*/ 58 w 58"/>
                  <a:gd name="T57" fmla="*/ 1 h 106"/>
                  <a:gd name="T58" fmla="*/ 58 w 58"/>
                  <a:gd name="T59" fmla="*/ 76 h 106"/>
                  <a:gd name="T60" fmla="*/ 56 w 58"/>
                  <a:gd name="T61" fmla="*/ 90 h 106"/>
                  <a:gd name="T62" fmla="*/ 50 w 58"/>
                  <a:gd name="T63" fmla="*/ 99 h 106"/>
                  <a:gd name="T64" fmla="*/ 42 w 58"/>
                  <a:gd name="T65" fmla="*/ 104 h 106"/>
                  <a:gd name="T66" fmla="*/ 31 w 58"/>
                  <a:gd name="T67" fmla="*/ 106 h 106"/>
                  <a:gd name="T68" fmla="*/ 18 w 58"/>
                  <a:gd name="T69" fmla="*/ 104 h 106"/>
                  <a:gd name="T70" fmla="*/ 7 w 58"/>
                  <a:gd name="T71" fmla="*/ 98 h 106"/>
                  <a:gd name="T72" fmla="*/ 10 w 58"/>
                  <a:gd name="T73" fmla="*/ 94 h 106"/>
                  <a:gd name="T74" fmla="*/ 20 w 58"/>
                  <a:gd name="T75" fmla="*/ 99 h 106"/>
                  <a:gd name="T76" fmla="*/ 30 w 58"/>
                  <a:gd name="T77" fmla="*/ 100 h 106"/>
                  <a:gd name="T78" fmla="*/ 39 w 58"/>
                  <a:gd name="T79" fmla="*/ 99 h 106"/>
                  <a:gd name="T80" fmla="*/ 46 w 58"/>
                  <a:gd name="T81" fmla="*/ 95 h 106"/>
                  <a:gd name="T82" fmla="*/ 51 w 58"/>
                  <a:gd name="T83" fmla="*/ 87 h 106"/>
                  <a:gd name="T84" fmla="*/ 53 w 58"/>
                  <a:gd name="T85" fmla="*/ 76 h 106"/>
                  <a:gd name="T86" fmla="*/ 53 w 58"/>
                  <a:gd name="T87" fmla="*/ 61 h 1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</a:cxnLst>
                <a:rect l="0" t="0" r="r" b="b"/>
                <a:pathLst>
                  <a:path w="58" h="106">
                    <a:moveTo>
                      <a:pt x="53" y="23"/>
                    </a:moveTo>
                    <a:cubicBezTo>
                      <a:pt x="53" y="21"/>
                      <a:pt x="52" y="18"/>
                      <a:pt x="51" y="16"/>
                    </a:cubicBezTo>
                    <a:cubicBezTo>
                      <a:pt x="50" y="14"/>
                      <a:pt x="48" y="12"/>
                      <a:pt x="46" y="11"/>
                    </a:cubicBezTo>
                    <a:cubicBezTo>
                      <a:pt x="44" y="9"/>
                      <a:pt x="42" y="8"/>
                      <a:pt x="39" y="7"/>
                    </a:cubicBezTo>
                    <a:cubicBezTo>
                      <a:pt x="36" y="6"/>
                      <a:pt x="33" y="5"/>
                      <a:pt x="29" y="5"/>
                    </a:cubicBezTo>
                    <a:cubicBezTo>
                      <a:pt x="22" y="5"/>
                      <a:pt x="17" y="8"/>
                      <a:pt x="13" y="12"/>
                    </a:cubicBezTo>
                    <a:cubicBezTo>
                      <a:pt x="8" y="17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51"/>
                      <a:pt x="8" y="58"/>
                      <a:pt x="12" y="63"/>
                    </a:cubicBezTo>
                    <a:cubicBezTo>
                      <a:pt x="16" y="67"/>
                      <a:pt x="22" y="70"/>
                      <a:pt x="29" y="70"/>
                    </a:cubicBezTo>
                    <a:cubicBezTo>
                      <a:pt x="32" y="70"/>
                      <a:pt x="35" y="69"/>
                      <a:pt x="37" y="68"/>
                    </a:cubicBezTo>
                    <a:cubicBezTo>
                      <a:pt x="40" y="67"/>
                      <a:pt x="43" y="66"/>
                      <a:pt x="45" y="64"/>
                    </a:cubicBezTo>
                    <a:cubicBezTo>
                      <a:pt x="47" y="62"/>
                      <a:pt x="49" y="59"/>
                      <a:pt x="51" y="56"/>
                    </a:cubicBezTo>
                    <a:cubicBezTo>
                      <a:pt x="52" y="54"/>
                      <a:pt x="53" y="50"/>
                      <a:pt x="53" y="47"/>
                    </a:cubicBezTo>
                    <a:lnTo>
                      <a:pt x="53" y="23"/>
                    </a:lnTo>
                    <a:close/>
                    <a:moveTo>
                      <a:pt x="53" y="61"/>
                    </a:moveTo>
                    <a:cubicBezTo>
                      <a:pt x="51" y="65"/>
                      <a:pt x="48" y="68"/>
                      <a:pt x="43" y="71"/>
                    </a:cubicBezTo>
                    <a:cubicBezTo>
                      <a:pt x="39" y="74"/>
                      <a:pt x="34" y="75"/>
                      <a:pt x="29" y="75"/>
                    </a:cubicBezTo>
                    <a:cubicBezTo>
                      <a:pt x="20" y="75"/>
                      <a:pt x="13" y="72"/>
                      <a:pt x="8" y="67"/>
                    </a:cubicBezTo>
                    <a:cubicBezTo>
                      <a:pt x="3" y="62"/>
                      <a:pt x="0" y="54"/>
                      <a:pt x="0" y="44"/>
                    </a:cubicBezTo>
                    <a:lnTo>
                      <a:pt x="0" y="31"/>
                    </a:lnTo>
                    <a:cubicBezTo>
                      <a:pt x="0" y="26"/>
                      <a:pt x="1" y="22"/>
                      <a:pt x="2" y="18"/>
                    </a:cubicBezTo>
                    <a:cubicBezTo>
                      <a:pt x="4" y="14"/>
                      <a:pt x="6" y="11"/>
                      <a:pt x="9" y="8"/>
                    </a:cubicBezTo>
                    <a:cubicBezTo>
                      <a:pt x="11" y="5"/>
                      <a:pt x="14" y="3"/>
                      <a:pt x="18" y="2"/>
                    </a:cubicBezTo>
                    <a:cubicBezTo>
                      <a:pt x="21" y="1"/>
                      <a:pt x="25" y="0"/>
                      <a:pt x="30" y="0"/>
                    </a:cubicBezTo>
                    <a:cubicBezTo>
                      <a:pt x="34" y="0"/>
                      <a:pt x="38" y="1"/>
                      <a:pt x="43" y="3"/>
                    </a:cubicBezTo>
                    <a:cubicBezTo>
                      <a:pt x="47" y="4"/>
                      <a:pt x="50" y="7"/>
                      <a:pt x="53" y="10"/>
                    </a:cubicBezTo>
                    <a:lnTo>
                      <a:pt x="53" y="1"/>
                    </a:lnTo>
                    <a:lnTo>
                      <a:pt x="58" y="1"/>
                    </a:lnTo>
                    <a:lnTo>
                      <a:pt x="58" y="76"/>
                    </a:lnTo>
                    <a:cubicBezTo>
                      <a:pt x="58" y="81"/>
                      <a:pt x="58" y="86"/>
                      <a:pt x="56" y="90"/>
                    </a:cubicBezTo>
                    <a:cubicBezTo>
                      <a:pt x="55" y="94"/>
                      <a:pt x="53" y="97"/>
                      <a:pt x="50" y="99"/>
                    </a:cubicBezTo>
                    <a:cubicBezTo>
                      <a:pt x="48" y="101"/>
                      <a:pt x="45" y="103"/>
                      <a:pt x="42" y="104"/>
                    </a:cubicBezTo>
                    <a:cubicBezTo>
                      <a:pt x="38" y="105"/>
                      <a:pt x="35" y="106"/>
                      <a:pt x="31" y="106"/>
                    </a:cubicBezTo>
                    <a:cubicBezTo>
                      <a:pt x="26" y="106"/>
                      <a:pt x="21" y="105"/>
                      <a:pt x="18" y="104"/>
                    </a:cubicBezTo>
                    <a:cubicBezTo>
                      <a:pt x="14" y="103"/>
                      <a:pt x="10" y="101"/>
                      <a:pt x="7" y="98"/>
                    </a:cubicBezTo>
                    <a:lnTo>
                      <a:pt x="10" y="94"/>
                    </a:lnTo>
                    <a:cubicBezTo>
                      <a:pt x="13" y="96"/>
                      <a:pt x="17" y="98"/>
                      <a:pt x="20" y="99"/>
                    </a:cubicBezTo>
                    <a:cubicBezTo>
                      <a:pt x="23" y="100"/>
                      <a:pt x="27" y="100"/>
                      <a:pt x="30" y="100"/>
                    </a:cubicBezTo>
                    <a:cubicBezTo>
                      <a:pt x="33" y="100"/>
                      <a:pt x="36" y="100"/>
                      <a:pt x="39" y="99"/>
                    </a:cubicBezTo>
                    <a:cubicBezTo>
                      <a:pt x="41" y="98"/>
                      <a:pt x="44" y="97"/>
                      <a:pt x="46" y="95"/>
                    </a:cubicBezTo>
                    <a:cubicBezTo>
                      <a:pt x="48" y="93"/>
                      <a:pt x="50" y="91"/>
                      <a:pt x="51" y="87"/>
                    </a:cubicBezTo>
                    <a:cubicBezTo>
                      <a:pt x="52" y="84"/>
                      <a:pt x="53" y="80"/>
                      <a:pt x="53" y="76"/>
                    </a:cubicBezTo>
                    <a:lnTo>
                      <a:pt x="53" y="61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7" name="Freeform 80"/>
              <p:cNvSpPr>
                <a:spLocks/>
              </p:cNvSpPr>
              <p:nvPr/>
            </p:nvSpPr>
            <p:spPr bwMode="auto">
              <a:xfrm>
                <a:off x="9564688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9 w 30"/>
                  <a:gd name="T7" fmla="*/ 51 h 52"/>
                  <a:gd name="T8" fmla="*/ 14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9" y="51"/>
                    </a:lnTo>
                    <a:lnTo>
                      <a:pt x="14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8" name="Rectangle 81"/>
              <p:cNvSpPr>
                <a:spLocks noChangeArrowheads="1"/>
              </p:cNvSpPr>
              <p:nvPr/>
            </p:nvSpPr>
            <p:spPr bwMode="auto">
              <a:xfrm>
                <a:off x="9653588" y="1249363"/>
                <a:ext cx="9525" cy="100013"/>
              </a:xfrm>
              <a:prstGeom prst="rect">
                <a:avLst/>
              </a:prstGeom>
              <a:solidFill>
                <a:srgbClr val="343437"/>
              </a:solidFill>
              <a:ln w="9525">
                <a:solidFill>
                  <a:srgbClr val="000000">
                    <a:alpha val="0"/>
                  </a:srgbClr>
                </a:solidFill>
                <a:miter lim="800000"/>
                <a:headEnd/>
                <a:tailEnd/>
              </a:ln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49" name="Freeform 82"/>
              <p:cNvSpPr>
                <a:spLocks/>
              </p:cNvSpPr>
              <p:nvPr/>
            </p:nvSpPr>
            <p:spPr bwMode="auto">
              <a:xfrm>
                <a:off x="9705976" y="1255713"/>
                <a:ext cx="55563" cy="79375"/>
              </a:xfrm>
              <a:custGeom>
                <a:avLst/>
                <a:gdLst>
                  <a:gd name="T0" fmla="*/ 35 w 70"/>
                  <a:gd name="T1" fmla="*/ 90 h 103"/>
                  <a:gd name="T2" fmla="*/ 51 w 70"/>
                  <a:gd name="T3" fmla="*/ 86 h 103"/>
                  <a:gd name="T4" fmla="*/ 57 w 70"/>
                  <a:gd name="T5" fmla="*/ 76 h 103"/>
                  <a:gd name="T6" fmla="*/ 57 w 70"/>
                  <a:gd name="T7" fmla="*/ 74 h 103"/>
                  <a:gd name="T8" fmla="*/ 55 w 70"/>
                  <a:gd name="T9" fmla="*/ 68 h 103"/>
                  <a:gd name="T10" fmla="*/ 52 w 70"/>
                  <a:gd name="T11" fmla="*/ 63 h 103"/>
                  <a:gd name="T12" fmla="*/ 45 w 70"/>
                  <a:gd name="T13" fmla="*/ 60 h 103"/>
                  <a:gd name="T14" fmla="*/ 35 w 70"/>
                  <a:gd name="T15" fmla="*/ 57 h 103"/>
                  <a:gd name="T16" fmla="*/ 22 w 70"/>
                  <a:gd name="T17" fmla="*/ 53 h 103"/>
                  <a:gd name="T18" fmla="*/ 11 w 70"/>
                  <a:gd name="T19" fmla="*/ 48 h 103"/>
                  <a:gd name="T20" fmla="*/ 4 w 70"/>
                  <a:gd name="T21" fmla="*/ 41 h 103"/>
                  <a:gd name="T22" fmla="*/ 1 w 70"/>
                  <a:gd name="T23" fmla="*/ 29 h 103"/>
                  <a:gd name="T24" fmla="*/ 1 w 70"/>
                  <a:gd name="T25" fmla="*/ 27 h 103"/>
                  <a:gd name="T26" fmla="*/ 4 w 70"/>
                  <a:gd name="T27" fmla="*/ 17 h 103"/>
                  <a:gd name="T28" fmla="*/ 10 w 70"/>
                  <a:gd name="T29" fmla="*/ 8 h 103"/>
                  <a:gd name="T30" fmla="*/ 21 w 70"/>
                  <a:gd name="T31" fmla="*/ 2 h 103"/>
                  <a:gd name="T32" fmla="*/ 36 w 70"/>
                  <a:gd name="T33" fmla="*/ 0 h 103"/>
                  <a:gd name="T34" fmla="*/ 52 w 70"/>
                  <a:gd name="T35" fmla="*/ 2 h 103"/>
                  <a:gd name="T36" fmla="*/ 66 w 70"/>
                  <a:gd name="T37" fmla="*/ 9 h 103"/>
                  <a:gd name="T38" fmla="*/ 60 w 70"/>
                  <a:gd name="T39" fmla="*/ 19 h 103"/>
                  <a:gd name="T40" fmla="*/ 48 w 70"/>
                  <a:gd name="T41" fmla="*/ 14 h 103"/>
                  <a:gd name="T42" fmla="*/ 36 w 70"/>
                  <a:gd name="T43" fmla="*/ 12 h 103"/>
                  <a:gd name="T44" fmla="*/ 21 w 70"/>
                  <a:gd name="T45" fmla="*/ 16 h 103"/>
                  <a:gd name="T46" fmla="*/ 15 w 70"/>
                  <a:gd name="T47" fmla="*/ 26 h 103"/>
                  <a:gd name="T48" fmla="*/ 15 w 70"/>
                  <a:gd name="T49" fmla="*/ 29 h 103"/>
                  <a:gd name="T50" fmla="*/ 17 w 70"/>
                  <a:gd name="T51" fmla="*/ 35 h 103"/>
                  <a:gd name="T52" fmla="*/ 21 w 70"/>
                  <a:gd name="T53" fmla="*/ 39 h 103"/>
                  <a:gd name="T54" fmla="*/ 28 w 70"/>
                  <a:gd name="T55" fmla="*/ 42 h 103"/>
                  <a:gd name="T56" fmla="*/ 38 w 70"/>
                  <a:gd name="T57" fmla="*/ 44 h 103"/>
                  <a:gd name="T58" fmla="*/ 54 w 70"/>
                  <a:gd name="T59" fmla="*/ 49 h 103"/>
                  <a:gd name="T60" fmla="*/ 63 w 70"/>
                  <a:gd name="T61" fmla="*/ 55 h 103"/>
                  <a:gd name="T62" fmla="*/ 69 w 70"/>
                  <a:gd name="T63" fmla="*/ 63 h 103"/>
                  <a:gd name="T64" fmla="*/ 70 w 70"/>
                  <a:gd name="T65" fmla="*/ 73 h 103"/>
                  <a:gd name="T66" fmla="*/ 70 w 70"/>
                  <a:gd name="T67" fmla="*/ 75 h 103"/>
                  <a:gd name="T68" fmla="*/ 68 w 70"/>
                  <a:gd name="T69" fmla="*/ 87 h 103"/>
                  <a:gd name="T70" fmla="*/ 60 w 70"/>
                  <a:gd name="T71" fmla="*/ 96 h 103"/>
                  <a:gd name="T72" fmla="*/ 49 w 70"/>
                  <a:gd name="T73" fmla="*/ 101 h 103"/>
                  <a:gd name="T74" fmla="*/ 35 w 70"/>
                  <a:gd name="T75" fmla="*/ 103 h 103"/>
                  <a:gd name="T76" fmla="*/ 15 w 70"/>
                  <a:gd name="T77" fmla="*/ 99 h 103"/>
                  <a:gd name="T78" fmla="*/ 0 w 70"/>
                  <a:gd name="T79" fmla="*/ 91 h 103"/>
                  <a:gd name="T80" fmla="*/ 7 w 70"/>
                  <a:gd name="T81" fmla="*/ 80 h 103"/>
                  <a:gd name="T82" fmla="*/ 13 w 70"/>
                  <a:gd name="T83" fmla="*/ 84 h 103"/>
                  <a:gd name="T84" fmla="*/ 21 w 70"/>
                  <a:gd name="T85" fmla="*/ 87 h 103"/>
                  <a:gd name="T86" fmla="*/ 28 w 70"/>
                  <a:gd name="T87" fmla="*/ 89 h 103"/>
                  <a:gd name="T88" fmla="*/ 35 w 70"/>
                  <a:gd name="T89" fmla="*/ 90 h 10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</a:cxnLst>
                <a:rect l="0" t="0" r="r" b="b"/>
                <a:pathLst>
                  <a:path w="70" h="103">
                    <a:moveTo>
                      <a:pt x="35" y="90"/>
                    </a:moveTo>
                    <a:cubicBezTo>
                      <a:pt x="42" y="90"/>
                      <a:pt x="48" y="89"/>
                      <a:pt x="51" y="86"/>
                    </a:cubicBezTo>
                    <a:cubicBezTo>
                      <a:pt x="55" y="83"/>
                      <a:pt x="57" y="80"/>
                      <a:pt x="57" y="76"/>
                    </a:cubicBezTo>
                    <a:lnTo>
                      <a:pt x="57" y="74"/>
                    </a:lnTo>
                    <a:cubicBezTo>
                      <a:pt x="57" y="71"/>
                      <a:pt x="56" y="69"/>
                      <a:pt x="55" y="68"/>
                    </a:cubicBezTo>
                    <a:cubicBezTo>
                      <a:pt x="55" y="66"/>
                      <a:pt x="53" y="65"/>
                      <a:pt x="52" y="63"/>
                    </a:cubicBezTo>
                    <a:cubicBezTo>
                      <a:pt x="50" y="62"/>
                      <a:pt x="48" y="61"/>
                      <a:pt x="45" y="60"/>
                    </a:cubicBezTo>
                    <a:cubicBezTo>
                      <a:pt x="42" y="59"/>
                      <a:pt x="39" y="58"/>
                      <a:pt x="35" y="57"/>
                    </a:cubicBezTo>
                    <a:cubicBezTo>
                      <a:pt x="30" y="56"/>
                      <a:pt x="26" y="55"/>
                      <a:pt x="22" y="53"/>
                    </a:cubicBezTo>
                    <a:cubicBezTo>
                      <a:pt x="17" y="52"/>
                      <a:pt x="14" y="50"/>
                      <a:pt x="11" y="48"/>
                    </a:cubicBezTo>
                    <a:cubicBezTo>
                      <a:pt x="8" y="46"/>
                      <a:pt x="6" y="44"/>
                      <a:pt x="4" y="41"/>
                    </a:cubicBezTo>
                    <a:cubicBezTo>
                      <a:pt x="2" y="37"/>
                      <a:pt x="1" y="34"/>
                      <a:pt x="1" y="29"/>
                    </a:cubicBezTo>
                    <a:lnTo>
                      <a:pt x="1" y="27"/>
                    </a:lnTo>
                    <a:cubicBezTo>
                      <a:pt x="1" y="23"/>
                      <a:pt x="2" y="20"/>
                      <a:pt x="4" y="17"/>
                    </a:cubicBezTo>
                    <a:cubicBezTo>
                      <a:pt x="5" y="14"/>
                      <a:pt x="7" y="11"/>
                      <a:pt x="10" y="8"/>
                    </a:cubicBezTo>
                    <a:cubicBezTo>
                      <a:pt x="13" y="6"/>
                      <a:pt x="16" y="4"/>
                      <a:pt x="21" y="2"/>
                    </a:cubicBezTo>
                    <a:cubicBezTo>
                      <a:pt x="25" y="1"/>
                      <a:pt x="30" y="0"/>
                      <a:pt x="36" y="0"/>
                    </a:cubicBezTo>
                    <a:cubicBezTo>
                      <a:pt x="42" y="0"/>
                      <a:pt x="47" y="1"/>
                      <a:pt x="52" y="2"/>
                    </a:cubicBezTo>
                    <a:cubicBezTo>
                      <a:pt x="57" y="4"/>
                      <a:pt x="62" y="6"/>
                      <a:pt x="66" y="9"/>
                    </a:cubicBezTo>
                    <a:lnTo>
                      <a:pt x="60" y="19"/>
                    </a:lnTo>
                    <a:cubicBezTo>
                      <a:pt x="56" y="17"/>
                      <a:pt x="52" y="15"/>
                      <a:pt x="48" y="14"/>
                    </a:cubicBezTo>
                    <a:cubicBezTo>
                      <a:pt x="45" y="13"/>
                      <a:pt x="40" y="12"/>
                      <a:pt x="36" y="12"/>
                    </a:cubicBezTo>
                    <a:cubicBezTo>
                      <a:pt x="29" y="12"/>
                      <a:pt x="24" y="14"/>
                      <a:pt x="21" y="16"/>
                    </a:cubicBezTo>
                    <a:cubicBezTo>
                      <a:pt x="17" y="19"/>
                      <a:pt x="15" y="23"/>
                      <a:pt x="15" y="26"/>
                    </a:cubicBezTo>
                    <a:lnTo>
                      <a:pt x="15" y="29"/>
                    </a:lnTo>
                    <a:cubicBezTo>
                      <a:pt x="15" y="31"/>
                      <a:pt x="16" y="33"/>
                      <a:pt x="17" y="35"/>
                    </a:cubicBezTo>
                    <a:cubicBezTo>
                      <a:pt x="18" y="36"/>
                      <a:pt x="19" y="38"/>
                      <a:pt x="21" y="39"/>
                    </a:cubicBezTo>
                    <a:cubicBezTo>
                      <a:pt x="23" y="40"/>
                      <a:pt x="25" y="41"/>
                      <a:pt x="28" y="42"/>
                    </a:cubicBezTo>
                    <a:cubicBezTo>
                      <a:pt x="31" y="43"/>
                      <a:pt x="34" y="44"/>
                      <a:pt x="38" y="44"/>
                    </a:cubicBezTo>
                    <a:cubicBezTo>
                      <a:pt x="44" y="46"/>
                      <a:pt x="49" y="47"/>
                      <a:pt x="54" y="49"/>
                    </a:cubicBezTo>
                    <a:cubicBezTo>
                      <a:pt x="58" y="51"/>
                      <a:pt x="61" y="53"/>
                      <a:pt x="63" y="55"/>
                    </a:cubicBezTo>
                    <a:cubicBezTo>
                      <a:pt x="66" y="58"/>
                      <a:pt x="68" y="60"/>
                      <a:pt x="69" y="63"/>
                    </a:cubicBezTo>
                    <a:cubicBezTo>
                      <a:pt x="70" y="66"/>
                      <a:pt x="70" y="69"/>
                      <a:pt x="70" y="73"/>
                    </a:cubicBezTo>
                    <a:lnTo>
                      <a:pt x="70" y="75"/>
                    </a:lnTo>
                    <a:cubicBezTo>
                      <a:pt x="70" y="80"/>
                      <a:pt x="69" y="84"/>
                      <a:pt x="68" y="87"/>
                    </a:cubicBezTo>
                    <a:cubicBezTo>
                      <a:pt x="66" y="91"/>
                      <a:pt x="63" y="93"/>
                      <a:pt x="60" y="96"/>
                    </a:cubicBezTo>
                    <a:cubicBezTo>
                      <a:pt x="57" y="98"/>
                      <a:pt x="53" y="100"/>
                      <a:pt x="49" y="101"/>
                    </a:cubicBezTo>
                    <a:cubicBezTo>
                      <a:pt x="45" y="102"/>
                      <a:pt x="40" y="103"/>
                      <a:pt x="35" y="103"/>
                    </a:cubicBezTo>
                    <a:cubicBezTo>
                      <a:pt x="28" y="103"/>
                      <a:pt x="21" y="102"/>
                      <a:pt x="15" y="99"/>
                    </a:cubicBezTo>
                    <a:cubicBezTo>
                      <a:pt x="9" y="97"/>
                      <a:pt x="4" y="94"/>
                      <a:pt x="0" y="91"/>
                    </a:cubicBezTo>
                    <a:lnTo>
                      <a:pt x="7" y="80"/>
                    </a:lnTo>
                    <a:cubicBezTo>
                      <a:pt x="9" y="81"/>
                      <a:pt x="11" y="82"/>
                      <a:pt x="13" y="84"/>
                    </a:cubicBezTo>
                    <a:cubicBezTo>
                      <a:pt x="16" y="85"/>
                      <a:pt x="18" y="86"/>
                      <a:pt x="21" y="87"/>
                    </a:cubicBezTo>
                    <a:cubicBezTo>
                      <a:pt x="23" y="88"/>
                      <a:pt x="26" y="89"/>
                      <a:pt x="28" y="89"/>
                    </a:cubicBezTo>
                    <a:cubicBezTo>
                      <a:pt x="31" y="90"/>
                      <a:pt x="33" y="90"/>
                      <a:pt x="35" y="9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0" name="Freeform 83"/>
              <p:cNvSpPr>
                <a:spLocks noEditPoints="1"/>
              </p:cNvSpPr>
              <p:nvPr/>
            </p:nvSpPr>
            <p:spPr bwMode="auto">
              <a:xfrm>
                <a:off x="9774238" y="1276350"/>
                <a:ext cx="44450" cy="58738"/>
              </a:xfrm>
              <a:custGeom>
                <a:avLst/>
                <a:gdLst>
                  <a:gd name="T0" fmla="*/ 29 w 59"/>
                  <a:gd name="T1" fmla="*/ 5 h 76"/>
                  <a:gd name="T2" fmla="*/ 12 w 59"/>
                  <a:gd name="T3" fmla="*/ 13 h 76"/>
                  <a:gd name="T4" fmla="*/ 5 w 59"/>
                  <a:gd name="T5" fmla="*/ 33 h 76"/>
                  <a:gd name="T6" fmla="*/ 5 w 59"/>
                  <a:gd name="T7" fmla="*/ 35 h 76"/>
                  <a:gd name="T8" fmla="*/ 53 w 59"/>
                  <a:gd name="T9" fmla="*/ 35 h 76"/>
                  <a:gd name="T10" fmla="*/ 47 w 59"/>
                  <a:gd name="T11" fmla="*/ 13 h 76"/>
                  <a:gd name="T12" fmla="*/ 29 w 59"/>
                  <a:gd name="T13" fmla="*/ 5 h 76"/>
                  <a:gd name="T14" fmla="*/ 30 w 59"/>
                  <a:gd name="T15" fmla="*/ 71 h 76"/>
                  <a:gd name="T16" fmla="*/ 44 w 59"/>
                  <a:gd name="T17" fmla="*/ 69 h 76"/>
                  <a:gd name="T18" fmla="*/ 54 w 59"/>
                  <a:gd name="T19" fmla="*/ 64 h 76"/>
                  <a:gd name="T20" fmla="*/ 57 w 59"/>
                  <a:gd name="T21" fmla="*/ 68 h 76"/>
                  <a:gd name="T22" fmla="*/ 46 w 59"/>
                  <a:gd name="T23" fmla="*/ 74 h 76"/>
                  <a:gd name="T24" fmla="*/ 30 w 59"/>
                  <a:gd name="T25" fmla="*/ 76 h 76"/>
                  <a:gd name="T26" fmla="*/ 17 w 59"/>
                  <a:gd name="T27" fmla="*/ 74 h 76"/>
                  <a:gd name="T28" fmla="*/ 7 w 59"/>
                  <a:gd name="T29" fmla="*/ 67 h 76"/>
                  <a:gd name="T30" fmla="*/ 1 w 59"/>
                  <a:gd name="T31" fmla="*/ 56 h 76"/>
                  <a:gd name="T32" fmla="*/ 0 w 59"/>
                  <a:gd name="T33" fmla="*/ 43 h 76"/>
                  <a:gd name="T34" fmla="*/ 0 w 59"/>
                  <a:gd name="T35" fmla="*/ 33 h 76"/>
                  <a:gd name="T36" fmla="*/ 2 w 59"/>
                  <a:gd name="T37" fmla="*/ 19 h 76"/>
                  <a:gd name="T38" fmla="*/ 8 w 59"/>
                  <a:gd name="T39" fmla="*/ 9 h 76"/>
                  <a:gd name="T40" fmla="*/ 17 w 59"/>
                  <a:gd name="T41" fmla="*/ 2 h 76"/>
                  <a:gd name="T42" fmla="*/ 29 w 59"/>
                  <a:gd name="T43" fmla="*/ 0 h 76"/>
                  <a:gd name="T44" fmla="*/ 42 w 59"/>
                  <a:gd name="T45" fmla="*/ 2 h 76"/>
                  <a:gd name="T46" fmla="*/ 51 w 59"/>
                  <a:gd name="T47" fmla="*/ 9 h 76"/>
                  <a:gd name="T48" fmla="*/ 57 w 59"/>
                  <a:gd name="T49" fmla="*/ 20 h 76"/>
                  <a:gd name="T50" fmla="*/ 59 w 59"/>
                  <a:gd name="T51" fmla="*/ 34 h 76"/>
                  <a:gd name="T52" fmla="*/ 59 w 59"/>
                  <a:gd name="T53" fmla="*/ 40 h 76"/>
                  <a:gd name="T54" fmla="*/ 5 w 59"/>
                  <a:gd name="T55" fmla="*/ 40 h 76"/>
                  <a:gd name="T56" fmla="*/ 5 w 59"/>
                  <a:gd name="T57" fmla="*/ 42 h 76"/>
                  <a:gd name="T58" fmla="*/ 12 w 59"/>
                  <a:gd name="T59" fmla="*/ 64 h 76"/>
                  <a:gd name="T60" fmla="*/ 30 w 59"/>
                  <a:gd name="T61" fmla="*/ 71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</a:cxnLst>
                <a:rect l="0" t="0" r="r" b="b"/>
                <a:pathLst>
                  <a:path w="59" h="76">
                    <a:moveTo>
                      <a:pt x="29" y="5"/>
                    </a:move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5" y="25"/>
                      <a:pt x="5" y="33"/>
                    </a:cubicBezTo>
                    <a:lnTo>
                      <a:pt x="5" y="35"/>
                    </a:lnTo>
                    <a:lnTo>
                      <a:pt x="53" y="35"/>
                    </a:lnTo>
                    <a:cubicBezTo>
                      <a:pt x="53" y="25"/>
                      <a:pt x="51" y="18"/>
                      <a:pt x="47" y="13"/>
                    </a:cubicBezTo>
                    <a:cubicBezTo>
                      <a:pt x="43" y="8"/>
                      <a:pt x="37" y="5"/>
                      <a:pt x="29" y="5"/>
                    </a:cubicBezTo>
                    <a:close/>
                    <a:moveTo>
                      <a:pt x="30" y="71"/>
                    </a:moveTo>
                    <a:cubicBezTo>
                      <a:pt x="35" y="71"/>
                      <a:pt x="40" y="70"/>
                      <a:pt x="44" y="69"/>
                    </a:cubicBezTo>
                    <a:cubicBezTo>
                      <a:pt x="48" y="68"/>
                      <a:pt x="52" y="66"/>
                      <a:pt x="54" y="64"/>
                    </a:cubicBezTo>
                    <a:lnTo>
                      <a:pt x="57" y="68"/>
                    </a:lnTo>
                    <a:cubicBezTo>
                      <a:pt x="54" y="70"/>
                      <a:pt x="51" y="72"/>
                      <a:pt x="46" y="74"/>
                    </a:cubicBezTo>
                    <a:cubicBezTo>
                      <a:pt x="42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7" y="74"/>
                    </a:cubicBezTo>
                    <a:cubicBezTo>
                      <a:pt x="13" y="72"/>
                      <a:pt x="10" y="70"/>
                      <a:pt x="7" y="67"/>
                    </a:cubicBezTo>
                    <a:cubicBezTo>
                      <a:pt x="5" y="64"/>
                      <a:pt x="3" y="60"/>
                      <a:pt x="1" y="56"/>
                    </a:cubicBezTo>
                    <a:cubicBezTo>
                      <a:pt x="0" y="52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0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29" y="0"/>
                    </a:cubicBezTo>
                    <a:cubicBezTo>
                      <a:pt x="34" y="0"/>
                      <a:pt x="38" y="1"/>
                      <a:pt x="42" y="2"/>
                    </a:cubicBezTo>
                    <a:cubicBezTo>
                      <a:pt x="46" y="4"/>
                      <a:pt x="49" y="6"/>
                      <a:pt x="51" y="9"/>
                    </a:cubicBezTo>
                    <a:cubicBezTo>
                      <a:pt x="54" y="12"/>
                      <a:pt x="55" y="16"/>
                      <a:pt x="57" y="20"/>
                    </a:cubicBezTo>
                    <a:cubicBezTo>
                      <a:pt x="58" y="24"/>
                      <a:pt x="59" y="29"/>
                      <a:pt x="59" y="34"/>
                    </a:cubicBezTo>
                    <a:lnTo>
                      <a:pt x="59" y="40"/>
                    </a:lnTo>
                    <a:lnTo>
                      <a:pt x="5" y="40"/>
                    </a:lnTo>
                    <a:lnTo>
                      <a:pt x="5" y="42"/>
                    </a:lnTo>
                    <a:cubicBezTo>
                      <a:pt x="5" y="52"/>
                      <a:pt x="8" y="59"/>
                      <a:pt x="12" y="64"/>
                    </a:cubicBezTo>
                    <a:cubicBezTo>
                      <a:pt x="16" y="69"/>
                      <a:pt x="22" y="71"/>
                      <a:pt x="30" y="71"/>
                    </a:cubicBez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1" name="Freeform 84"/>
              <p:cNvSpPr>
                <a:spLocks/>
              </p:cNvSpPr>
              <p:nvPr/>
            </p:nvSpPr>
            <p:spPr bwMode="auto">
              <a:xfrm>
                <a:off x="9831388" y="1276350"/>
                <a:ext cx="44450" cy="58738"/>
              </a:xfrm>
              <a:custGeom>
                <a:avLst/>
                <a:gdLst>
                  <a:gd name="T0" fmla="*/ 30 w 56"/>
                  <a:gd name="T1" fmla="*/ 0 h 76"/>
                  <a:gd name="T2" fmla="*/ 42 w 56"/>
                  <a:gd name="T3" fmla="*/ 2 h 76"/>
                  <a:gd name="T4" fmla="*/ 53 w 56"/>
                  <a:gd name="T5" fmla="*/ 7 h 76"/>
                  <a:gd name="T6" fmla="*/ 50 w 56"/>
                  <a:gd name="T7" fmla="*/ 11 h 76"/>
                  <a:gd name="T8" fmla="*/ 40 w 56"/>
                  <a:gd name="T9" fmla="*/ 7 h 76"/>
                  <a:gd name="T10" fmla="*/ 30 w 56"/>
                  <a:gd name="T11" fmla="*/ 5 h 76"/>
                  <a:gd name="T12" fmla="*/ 12 w 56"/>
                  <a:gd name="T13" fmla="*/ 13 h 76"/>
                  <a:gd name="T14" fmla="*/ 6 w 56"/>
                  <a:gd name="T15" fmla="*/ 32 h 76"/>
                  <a:gd name="T16" fmla="*/ 6 w 56"/>
                  <a:gd name="T17" fmla="*/ 43 h 76"/>
                  <a:gd name="T18" fmla="*/ 7 w 56"/>
                  <a:gd name="T19" fmla="*/ 54 h 76"/>
                  <a:gd name="T20" fmla="*/ 12 w 56"/>
                  <a:gd name="T21" fmla="*/ 63 h 76"/>
                  <a:gd name="T22" fmla="*/ 19 w 56"/>
                  <a:gd name="T23" fmla="*/ 69 h 76"/>
                  <a:gd name="T24" fmla="*/ 30 w 56"/>
                  <a:gd name="T25" fmla="*/ 71 h 76"/>
                  <a:gd name="T26" fmla="*/ 44 w 56"/>
                  <a:gd name="T27" fmla="*/ 69 h 76"/>
                  <a:gd name="T28" fmla="*/ 53 w 56"/>
                  <a:gd name="T29" fmla="*/ 64 h 76"/>
                  <a:gd name="T30" fmla="*/ 56 w 56"/>
                  <a:gd name="T31" fmla="*/ 68 h 76"/>
                  <a:gd name="T32" fmla="*/ 45 w 56"/>
                  <a:gd name="T33" fmla="*/ 74 h 76"/>
                  <a:gd name="T34" fmla="*/ 30 w 56"/>
                  <a:gd name="T35" fmla="*/ 76 h 76"/>
                  <a:gd name="T36" fmla="*/ 18 w 56"/>
                  <a:gd name="T37" fmla="*/ 74 h 76"/>
                  <a:gd name="T38" fmla="*/ 8 w 56"/>
                  <a:gd name="T39" fmla="*/ 68 h 76"/>
                  <a:gd name="T40" fmla="*/ 2 w 56"/>
                  <a:gd name="T41" fmla="*/ 58 h 76"/>
                  <a:gd name="T42" fmla="*/ 0 w 56"/>
                  <a:gd name="T43" fmla="*/ 43 h 76"/>
                  <a:gd name="T44" fmla="*/ 0 w 56"/>
                  <a:gd name="T45" fmla="*/ 33 h 76"/>
                  <a:gd name="T46" fmla="*/ 2 w 56"/>
                  <a:gd name="T47" fmla="*/ 19 h 76"/>
                  <a:gd name="T48" fmla="*/ 8 w 56"/>
                  <a:gd name="T49" fmla="*/ 9 h 76"/>
                  <a:gd name="T50" fmla="*/ 17 w 56"/>
                  <a:gd name="T51" fmla="*/ 2 h 76"/>
                  <a:gd name="T52" fmla="*/ 30 w 56"/>
                  <a:gd name="T53" fmla="*/ 0 h 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</a:cxnLst>
                <a:rect l="0" t="0" r="r" b="b"/>
                <a:pathLst>
                  <a:path w="56" h="76">
                    <a:moveTo>
                      <a:pt x="30" y="0"/>
                    </a:moveTo>
                    <a:cubicBezTo>
                      <a:pt x="34" y="0"/>
                      <a:pt x="38" y="0"/>
                      <a:pt x="42" y="2"/>
                    </a:cubicBezTo>
                    <a:cubicBezTo>
                      <a:pt x="46" y="3"/>
                      <a:pt x="50" y="4"/>
                      <a:pt x="53" y="7"/>
                    </a:cubicBezTo>
                    <a:lnTo>
                      <a:pt x="50" y="11"/>
                    </a:lnTo>
                    <a:cubicBezTo>
                      <a:pt x="47" y="9"/>
                      <a:pt x="44" y="8"/>
                      <a:pt x="40" y="7"/>
                    </a:cubicBezTo>
                    <a:cubicBezTo>
                      <a:pt x="37" y="6"/>
                      <a:pt x="33" y="5"/>
                      <a:pt x="30" y="5"/>
                    </a:cubicBezTo>
                    <a:cubicBezTo>
                      <a:pt x="22" y="5"/>
                      <a:pt x="16" y="8"/>
                      <a:pt x="12" y="13"/>
                    </a:cubicBezTo>
                    <a:cubicBezTo>
                      <a:pt x="8" y="18"/>
                      <a:pt x="6" y="24"/>
                      <a:pt x="6" y="32"/>
                    </a:cubicBezTo>
                    <a:lnTo>
                      <a:pt x="6" y="43"/>
                    </a:lnTo>
                    <a:cubicBezTo>
                      <a:pt x="6" y="47"/>
                      <a:pt x="7" y="51"/>
                      <a:pt x="7" y="54"/>
                    </a:cubicBezTo>
                    <a:cubicBezTo>
                      <a:pt x="8" y="58"/>
                      <a:pt x="10" y="61"/>
                      <a:pt x="12" y="63"/>
                    </a:cubicBezTo>
                    <a:cubicBezTo>
                      <a:pt x="14" y="66"/>
                      <a:pt x="16" y="68"/>
                      <a:pt x="19" y="69"/>
                    </a:cubicBezTo>
                    <a:cubicBezTo>
                      <a:pt x="22" y="70"/>
                      <a:pt x="26" y="71"/>
                      <a:pt x="30" y="71"/>
                    </a:cubicBezTo>
                    <a:cubicBezTo>
                      <a:pt x="35" y="71"/>
                      <a:pt x="40" y="70"/>
                      <a:pt x="44" y="69"/>
                    </a:cubicBezTo>
                    <a:cubicBezTo>
                      <a:pt x="47" y="67"/>
                      <a:pt x="50" y="66"/>
                      <a:pt x="53" y="64"/>
                    </a:cubicBezTo>
                    <a:lnTo>
                      <a:pt x="56" y="68"/>
                    </a:lnTo>
                    <a:cubicBezTo>
                      <a:pt x="53" y="70"/>
                      <a:pt x="50" y="72"/>
                      <a:pt x="45" y="74"/>
                    </a:cubicBezTo>
                    <a:cubicBezTo>
                      <a:pt x="41" y="76"/>
                      <a:pt x="36" y="76"/>
                      <a:pt x="30" y="76"/>
                    </a:cubicBezTo>
                    <a:cubicBezTo>
                      <a:pt x="25" y="76"/>
                      <a:pt x="21" y="76"/>
                      <a:pt x="18" y="74"/>
                    </a:cubicBezTo>
                    <a:cubicBezTo>
                      <a:pt x="14" y="73"/>
                      <a:pt x="11" y="71"/>
                      <a:pt x="8" y="68"/>
                    </a:cubicBezTo>
                    <a:cubicBezTo>
                      <a:pt x="6" y="65"/>
                      <a:pt x="4" y="62"/>
                      <a:pt x="2" y="58"/>
                    </a:cubicBezTo>
                    <a:cubicBezTo>
                      <a:pt x="1" y="53"/>
                      <a:pt x="0" y="48"/>
                      <a:pt x="0" y="43"/>
                    </a:cubicBezTo>
                    <a:lnTo>
                      <a:pt x="0" y="33"/>
                    </a:lnTo>
                    <a:cubicBezTo>
                      <a:pt x="0" y="28"/>
                      <a:pt x="1" y="23"/>
                      <a:pt x="2" y="19"/>
                    </a:cubicBezTo>
                    <a:cubicBezTo>
                      <a:pt x="3" y="15"/>
                      <a:pt x="5" y="12"/>
                      <a:pt x="8" y="9"/>
                    </a:cubicBezTo>
                    <a:cubicBezTo>
                      <a:pt x="10" y="6"/>
                      <a:pt x="13" y="4"/>
                      <a:pt x="17" y="2"/>
                    </a:cubicBezTo>
                    <a:cubicBezTo>
                      <a:pt x="21" y="1"/>
                      <a:pt x="25" y="0"/>
                      <a:pt x="30" y="0"/>
                    </a:cubicBez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2" name="Freeform 85"/>
              <p:cNvSpPr>
                <a:spLocks/>
              </p:cNvSpPr>
              <p:nvPr/>
            </p:nvSpPr>
            <p:spPr bwMode="auto">
              <a:xfrm>
                <a:off x="9886951" y="1276350"/>
                <a:ext cx="42863" cy="58738"/>
              </a:xfrm>
              <a:custGeom>
                <a:avLst/>
                <a:gdLst>
                  <a:gd name="T0" fmla="*/ 0 w 55"/>
                  <a:gd name="T1" fmla="*/ 0 h 75"/>
                  <a:gd name="T2" fmla="*/ 6 w 55"/>
                  <a:gd name="T3" fmla="*/ 0 h 75"/>
                  <a:gd name="T4" fmla="*/ 6 w 55"/>
                  <a:gd name="T5" fmla="*/ 49 h 75"/>
                  <a:gd name="T6" fmla="*/ 7 w 55"/>
                  <a:gd name="T7" fmla="*/ 56 h 75"/>
                  <a:gd name="T8" fmla="*/ 10 w 55"/>
                  <a:gd name="T9" fmla="*/ 63 h 75"/>
                  <a:gd name="T10" fmla="*/ 15 w 55"/>
                  <a:gd name="T11" fmla="*/ 68 h 75"/>
                  <a:gd name="T12" fmla="*/ 26 w 55"/>
                  <a:gd name="T13" fmla="*/ 70 h 75"/>
                  <a:gd name="T14" fmla="*/ 36 w 55"/>
                  <a:gd name="T15" fmla="*/ 68 h 75"/>
                  <a:gd name="T16" fmla="*/ 44 w 55"/>
                  <a:gd name="T17" fmla="*/ 63 h 75"/>
                  <a:gd name="T18" fmla="*/ 48 w 55"/>
                  <a:gd name="T19" fmla="*/ 57 h 75"/>
                  <a:gd name="T20" fmla="*/ 50 w 55"/>
                  <a:gd name="T21" fmla="*/ 51 h 75"/>
                  <a:gd name="T22" fmla="*/ 50 w 55"/>
                  <a:gd name="T23" fmla="*/ 0 h 75"/>
                  <a:gd name="T24" fmla="*/ 55 w 55"/>
                  <a:gd name="T25" fmla="*/ 0 h 75"/>
                  <a:gd name="T26" fmla="*/ 55 w 55"/>
                  <a:gd name="T27" fmla="*/ 74 h 75"/>
                  <a:gd name="T28" fmla="*/ 50 w 55"/>
                  <a:gd name="T29" fmla="*/ 74 h 75"/>
                  <a:gd name="T30" fmla="*/ 50 w 55"/>
                  <a:gd name="T31" fmla="*/ 63 h 75"/>
                  <a:gd name="T32" fmla="*/ 47 w 55"/>
                  <a:gd name="T33" fmla="*/ 66 h 75"/>
                  <a:gd name="T34" fmla="*/ 42 w 55"/>
                  <a:gd name="T35" fmla="*/ 70 h 75"/>
                  <a:gd name="T36" fmla="*/ 35 w 55"/>
                  <a:gd name="T37" fmla="*/ 74 h 75"/>
                  <a:gd name="T38" fmla="*/ 26 w 55"/>
                  <a:gd name="T39" fmla="*/ 75 h 75"/>
                  <a:gd name="T40" fmla="*/ 14 w 55"/>
                  <a:gd name="T41" fmla="*/ 73 h 75"/>
                  <a:gd name="T42" fmla="*/ 6 w 55"/>
                  <a:gd name="T43" fmla="*/ 68 h 75"/>
                  <a:gd name="T44" fmla="*/ 2 w 55"/>
                  <a:gd name="T45" fmla="*/ 60 h 75"/>
                  <a:gd name="T46" fmla="*/ 0 w 55"/>
                  <a:gd name="T47" fmla="*/ 51 h 75"/>
                  <a:gd name="T48" fmla="*/ 0 w 55"/>
                  <a:gd name="T49" fmla="*/ 0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</a:cxnLst>
                <a:rect l="0" t="0" r="r" b="b"/>
                <a:pathLst>
                  <a:path w="55" h="75">
                    <a:moveTo>
                      <a:pt x="0" y="0"/>
                    </a:moveTo>
                    <a:lnTo>
                      <a:pt x="6" y="0"/>
                    </a:lnTo>
                    <a:lnTo>
                      <a:pt x="6" y="49"/>
                    </a:lnTo>
                    <a:cubicBezTo>
                      <a:pt x="6" y="51"/>
                      <a:pt x="7" y="54"/>
                      <a:pt x="7" y="56"/>
                    </a:cubicBezTo>
                    <a:cubicBezTo>
                      <a:pt x="7" y="58"/>
                      <a:pt x="8" y="61"/>
                      <a:pt x="10" y="63"/>
                    </a:cubicBezTo>
                    <a:cubicBezTo>
                      <a:pt x="11" y="65"/>
                      <a:pt x="13" y="67"/>
                      <a:pt x="15" y="68"/>
                    </a:cubicBezTo>
                    <a:cubicBezTo>
                      <a:pt x="18" y="69"/>
                      <a:pt x="21" y="70"/>
                      <a:pt x="26" y="70"/>
                    </a:cubicBezTo>
                    <a:cubicBezTo>
                      <a:pt x="30" y="70"/>
                      <a:pt x="33" y="69"/>
                      <a:pt x="36" y="68"/>
                    </a:cubicBezTo>
                    <a:cubicBezTo>
                      <a:pt x="39" y="67"/>
                      <a:pt x="42" y="65"/>
                      <a:pt x="44" y="63"/>
                    </a:cubicBezTo>
                    <a:cubicBezTo>
                      <a:pt x="46" y="61"/>
                      <a:pt x="47" y="59"/>
                      <a:pt x="48" y="57"/>
                    </a:cubicBezTo>
                    <a:cubicBezTo>
                      <a:pt x="49" y="54"/>
                      <a:pt x="50" y="53"/>
                      <a:pt x="50" y="51"/>
                    </a:cubicBezTo>
                    <a:lnTo>
                      <a:pt x="50" y="0"/>
                    </a:lnTo>
                    <a:lnTo>
                      <a:pt x="55" y="0"/>
                    </a:lnTo>
                    <a:lnTo>
                      <a:pt x="55" y="74"/>
                    </a:lnTo>
                    <a:lnTo>
                      <a:pt x="50" y="74"/>
                    </a:lnTo>
                    <a:lnTo>
                      <a:pt x="50" y="63"/>
                    </a:lnTo>
                    <a:cubicBezTo>
                      <a:pt x="49" y="64"/>
                      <a:pt x="48" y="65"/>
                      <a:pt x="47" y="66"/>
                    </a:cubicBezTo>
                    <a:cubicBezTo>
                      <a:pt x="46" y="68"/>
                      <a:pt x="44" y="69"/>
                      <a:pt x="42" y="70"/>
                    </a:cubicBezTo>
                    <a:cubicBezTo>
                      <a:pt x="40" y="72"/>
                      <a:pt x="37" y="73"/>
                      <a:pt x="35" y="74"/>
                    </a:cubicBezTo>
                    <a:cubicBezTo>
                      <a:pt x="32" y="75"/>
                      <a:pt x="29" y="75"/>
                      <a:pt x="26" y="75"/>
                    </a:cubicBezTo>
                    <a:cubicBezTo>
                      <a:pt x="21" y="75"/>
                      <a:pt x="17" y="75"/>
                      <a:pt x="14" y="73"/>
                    </a:cubicBezTo>
                    <a:cubicBezTo>
                      <a:pt x="10" y="72"/>
                      <a:pt x="8" y="70"/>
                      <a:pt x="6" y="68"/>
                    </a:cubicBezTo>
                    <a:cubicBezTo>
                      <a:pt x="4" y="66"/>
                      <a:pt x="2" y="63"/>
                      <a:pt x="2" y="60"/>
                    </a:cubicBezTo>
                    <a:cubicBezTo>
                      <a:pt x="1" y="57"/>
                      <a:pt x="0" y="54"/>
                      <a:pt x="0" y="51"/>
                    </a:cubicBezTo>
                    <a:lnTo>
                      <a:pt x="0" y="0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3" name="Freeform 86"/>
              <p:cNvSpPr>
                <a:spLocks/>
              </p:cNvSpPr>
              <p:nvPr/>
            </p:nvSpPr>
            <p:spPr bwMode="auto">
              <a:xfrm>
                <a:off x="9947276" y="1276350"/>
                <a:ext cx="30163" cy="57150"/>
              </a:xfrm>
              <a:custGeom>
                <a:avLst/>
                <a:gdLst>
                  <a:gd name="T0" fmla="*/ 36 w 38"/>
                  <a:gd name="T1" fmla="*/ 7 h 75"/>
                  <a:gd name="T2" fmla="*/ 32 w 38"/>
                  <a:gd name="T3" fmla="*/ 6 h 75"/>
                  <a:gd name="T4" fmla="*/ 27 w 38"/>
                  <a:gd name="T5" fmla="*/ 6 h 75"/>
                  <a:gd name="T6" fmla="*/ 18 w 38"/>
                  <a:gd name="T7" fmla="*/ 8 h 75"/>
                  <a:gd name="T8" fmla="*/ 12 w 38"/>
                  <a:gd name="T9" fmla="*/ 14 h 75"/>
                  <a:gd name="T10" fmla="*/ 8 w 38"/>
                  <a:gd name="T11" fmla="*/ 23 h 75"/>
                  <a:gd name="T12" fmla="*/ 6 w 38"/>
                  <a:gd name="T13" fmla="*/ 34 h 75"/>
                  <a:gd name="T14" fmla="*/ 6 w 38"/>
                  <a:gd name="T15" fmla="*/ 75 h 75"/>
                  <a:gd name="T16" fmla="*/ 0 w 38"/>
                  <a:gd name="T17" fmla="*/ 75 h 75"/>
                  <a:gd name="T18" fmla="*/ 0 w 38"/>
                  <a:gd name="T19" fmla="*/ 1 h 75"/>
                  <a:gd name="T20" fmla="*/ 6 w 38"/>
                  <a:gd name="T21" fmla="*/ 1 h 75"/>
                  <a:gd name="T22" fmla="*/ 6 w 38"/>
                  <a:gd name="T23" fmla="*/ 16 h 75"/>
                  <a:gd name="T24" fmla="*/ 9 w 38"/>
                  <a:gd name="T25" fmla="*/ 10 h 75"/>
                  <a:gd name="T26" fmla="*/ 14 w 38"/>
                  <a:gd name="T27" fmla="*/ 5 h 75"/>
                  <a:gd name="T28" fmla="*/ 20 w 38"/>
                  <a:gd name="T29" fmla="*/ 1 h 75"/>
                  <a:gd name="T30" fmla="*/ 28 w 38"/>
                  <a:gd name="T31" fmla="*/ 0 h 75"/>
                  <a:gd name="T32" fmla="*/ 33 w 38"/>
                  <a:gd name="T33" fmla="*/ 0 h 75"/>
                  <a:gd name="T34" fmla="*/ 38 w 38"/>
                  <a:gd name="T35" fmla="*/ 2 h 75"/>
                  <a:gd name="T36" fmla="*/ 36 w 38"/>
                  <a:gd name="T37" fmla="*/ 7 h 7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38" h="75">
                    <a:moveTo>
                      <a:pt x="36" y="7"/>
                    </a:moveTo>
                    <a:cubicBezTo>
                      <a:pt x="35" y="7"/>
                      <a:pt x="34" y="6"/>
                      <a:pt x="32" y="6"/>
                    </a:cubicBezTo>
                    <a:cubicBezTo>
                      <a:pt x="31" y="6"/>
                      <a:pt x="29" y="6"/>
                      <a:pt x="27" y="6"/>
                    </a:cubicBezTo>
                    <a:cubicBezTo>
                      <a:pt x="24" y="6"/>
                      <a:pt x="21" y="6"/>
                      <a:pt x="18" y="8"/>
                    </a:cubicBezTo>
                    <a:cubicBezTo>
                      <a:pt x="15" y="9"/>
                      <a:pt x="13" y="11"/>
                      <a:pt x="12" y="14"/>
                    </a:cubicBezTo>
                    <a:cubicBezTo>
                      <a:pt x="10" y="16"/>
                      <a:pt x="8" y="19"/>
                      <a:pt x="8" y="23"/>
                    </a:cubicBezTo>
                    <a:cubicBezTo>
                      <a:pt x="7" y="26"/>
                      <a:pt x="6" y="30"/>
                      <a:pt x="6" y="34"/>
                    </a:cubicBezTo>
                    <a:lnTo>
                      <a:pt x="6" y="75"/>
                    </a:lnTo>
                    <a:lnTo>
                      <a:pt x="0" y="75"/>
                    </a:lnTo>
                    <a:lnTo>
                      <a:pt x="0" y="1"/>
                    </a:lnTo>
                    <a:lnTo>
                      <a:pt x="6" y="1"/>
                    </a:lnTo>
                    <a:lnTo>
                      <a:pt x="6" y="16"/>
                    </a:lnTo>
                    <a:cubicBezTo>
                      <a:pt x="7" y="14"/>
                      <a:pt x="8" y="12"/>
                      <a:pt x="9" y="10"/>
                    </a:cubicBezTo>
                    <a:cubicBezTo>
                      <a:pt x="10" y="8"/>
                      <a:pt x="12" y="6"/>
                      <a:pt x="14" y="5"/>
                    </a:cubicBezTo>
                    <a:cubicBezTo>
                      <a:pt x="15" y="3"/>
                      <a:pt x="17" y="2"/>
                      <a:pt x="20" y="1"/>
                    </a:cubicBezTo>
                    <a:cubicBezTo>
                      <a:pt x="22" y="0"/>
                      <a:pt x="25" y="0"/>
                      <a:pt x="28" y="0"/>
                    </a:cubicBezTo>
                    <a:cubicBezTo>
                      <a:pt x="30" y="0"/>
                      <a:pt x="32" y="0"/>
                      <a:pt x="33" y="0"/>
                    </a:cubicBezTo>
                    <a:cubicBezTo>
                      <a:pt x="35" y="1"/>
                      <a:pt x="37" y="1"/>
                      <a:pt x="38" y="2"/>
                    </a:cubicBezTo>
                    <a:lnTo>
                      <a:pt x="36" y="7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4" name="Freeform 87"/>
              <p:cNvSpPr>
                <a:spLocks noEditPoints="1"/>
              </p:cNvSpPr>
              <p:nvPr/>
            </p:nvSpPr>
            <p:spPr bwMode="auto">
              <a:xfrm>
                <a:off x="9988551" y="1257300"/>
                <a:ext cx="4763" cy="76200"/>
              </a:xfrm>
              <a:custGeom>
                <a:avLst/>
                <a:gdLst>
                  <a:gd name="T0" fmla="*/ 6 w 7"/>
                  <a:gd name="T1" fmla="*/ 24 h 98"/>
                  <a:gd name="T2" fmla="*/ 6 w 7"/>
                  <a:gd name="T3" fmla="*/ 98 h 98"/>
                  <a:gd name="T4" fmla="*/ 0 w 7"/>
                  <a:gd name="T5" fmla="*/ 98 h 98"/>
                  <a:gd name="T6" fmla="*/ 0 w 7"/>
                  <a:gd name="T7" fmla="*/ 24 h 98"/>
                  <a:gd name="T8" fmla="*/ 6 w 7"/>
                  <a:gd name="T9" fmla="*/ 24 h 98"/>
                  <a:gd name="T10" fmla="*/ 7 w 7"/>
                  <a:gd name="T11" fmla="*/ 0 h 98"/>
                  <a:gd name="T12" fmla="*/ 7 w 7"/>
                  <a:gd name="T13" fmla="*/ 8 h 98"/>
                  <a:gd name="T14" fmla="*/ 0 w 7"/>
                  <a:gd name="T15" fmla="*/ 8 h 98"/>
                  <a:gd name="T16" fmla="*/ 0 w 7"/>
                  <a:gd name="T17" fmla="*/ 0 h 98"/>
                  <a:gd name="T18" fmla="*/ 7 w 7"/>
                  <a:gd name="T19" fmla="*/ 0 h 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</a:cxnLst>
                <a:rect l="0" t="0" r="r" b="b"/>
                <a:pathLst>
                  <a:path w="7" h="98">
                    <a:moveTo>
                      <a:pt x="6" y="24"/>
                    </a:moveTo>
                    <a:lnTo>
                      <a:pt x="6" y="98"/>
                    </a:lnTo>
                    <a:lnTo>
                      <a:pt x="0" y="98"/>
                    </a:lnTo>
                    <a:lnTo>
                      <a:pt x="0" y="24"/>
                    </a:lnTo>
                    <a:lnTo>
                      <a:pt x="6" y="24"/>
                    </a:lnTo>
                    <a:close/>
                    <a:moveTo>
                      <a:pt x="7" y="0"/>
                    </a:moveTo>
                    <a:lnTo>
                      <a:pt x="7" y="8"/>
                    </a:lnTo>
                    <a:lnTo>
                      <a:pt x="0" y="8"/>
                    </a:lnTo>
                    <a:lnTo>
                      <a:pt x="0" y="0"/>
                    </a:lnTo>
                    <a:lnTo>
                      <a:pt x="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5" name="Freeform 88"/>
              <p:cNvSpPr>
                <a:spLocks/>
              </p:cNvSpPr>
              <p:nvPr/>
            </p:nvSpPr>
            <p:spPr bwMode="auto">
              <a:xfrm>
                <a:off x="10006013" y="1262063"/>
                <a:ext cx="31750" cy="73025"/>
              </a:xfrm>
              <a:custGeom>
                <a:avLst/>
                <a:gdLst>
                  <a:gd name="T0" fmla="*/ 13 w 42"/>
                  <a:gd name="T1" fmla="*/ 24 h 94"/>
                  <a:gd name="T2" fmla="*/ 0 w 42"/>
                  <a:gd name="T3" fmla="*/ 24 h 94"/>
                  <a:gd name="T4" fmla="*/ 0 w 42"/>
                  <a:gd name="T5" fmla="*/ 19 h 94"/>
                  <a:gd name="T6" fmla="*/ 13 w 42"/>
                  <a:gd name="T7" fmla="*/ 19 h 94"/>
                  <a:gd name="T8" fmla="*/ 13 w 42"/>
                  <a:gd name="T9" fmla="*/ 0 h 94"/>
                  <a:gd name="T10" fmla="*/ 19 w 42"/>
                  <a:gd name="T11" fmla="*/ 0 h 94"/>
                  <a:gd name="T12" fmla="*/ 19 w 42"/>
                  <a:gd name="T13" fmla="*/ 19 h 94"/>
                  <a:gd name="T14" fmla="*/ 40 w 42"/>
                  <a:gd name="T15" fmla="*/ 19 h 94"/>
                  <a:gd name="T16" fmla="*/ 40 w 42"/>
                  <a:gd name="T17" fmla="*/ 24 h 94"/>
                  <a:gd name="T18" fmla="*/ 19 w 42"/>
                  <a:gd name="T19" fmla="*/ 24 h 94"/>
                  <a:gd name="T20" fmla="*/ 19 w 42"/>
                  <a:gd name="T21" fmla="*/ 72 h 94"/>
                  <a:gd name="T22" fmla="*/ 21 w 42"/>
                  <a:gd name="T23" fmla="*/ 85 h 94"/>
                  <a:gd name="T24" fmla="*/ 30 w 42"/>
                  <a:gd name="T25" fmla="*/ 89 h 94"/>
                  <a:gd name="T26" fmla="*/ 36 w 42"/>
                  <a:gd name="T27" fmla="*/ 88 h 94"/>
                  <a:gd name="T28" fmla="*/ 41 w 42"/>
                  <a:gd name="T29" fmla="*/ 87 h 94"/>
                  <a:gd name="T30" fmla="*/ 42 w 42"/>
                  <a:gd name="T31" fmla="*/ 92 h 94"/>
                  <a:gd name="T32" fmla="*/ 37 w 42"/>
                  <a:gd name="T33" fmla="*/ 93 h 94"/>
                  <a:gd name="T34" fmla="*/ 31 w 42"/>
                  <a:gd name="T35" fmla="*/ 94 h 94"/>
                  <a:gd name="T36" fmla="*/ 24 w 42"/>
                  <a:gd name="T37" fmla="*/ 93 h 94"/>
                  <a:gd name="T38" fmla="*/ 18 w 42"/>
                  <a:gd name="T39" fmla="*/ 90 h 94"/>
                  <a:gd name="T40" fmla="*/ 14 w 42"/>
                  <a:gd name="T41" fmla="*/ 84 h 94"/>
                  <a:gd name="T42" fmla="*/ 13 w 42"/>
                  <a:gd name="T43" fmla="*/ 74 h 94"/>
                  <a:gd name="T44" fmla="*/ 13 w 42"/>
                  <a:gd name="T45" fmla="*/ 24 h 9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42" h="94">
                    <a:moveTo>
                      <a:pt x="13" y="24"/>
                    </a:moveTo>
                    <a:lnTo>
                      <a:pt x="0" y="24"/>
                    </a:lnTo>
                    <a:lnTo>
                      <a:pt x="0" y="19"/>
                    </a:lnTo>
                    <a:lnTo>
                      <a:pt x="13" y="19"/>
                    </a:lnTo>
                    <a:lnTo>
                      <a:pt x="13" y="0"/>
                    </a:lnTo>
                    <a:lnTo>
                      <a:pt x="19" y="0"/>
                    </a:lnTo>
                    <a:lnTo>
                      <a:pt x="19" y="19"/>
                    </a:lnTo>
                    <a:lnTo>
                      <a:pt x="40" y="19"/>
                    </a:lnTo>
                    <a:lnTo>
                      <a:pt x="40" y="24"/>
                    </a:lnTo>
                    <a:lnTo>
                      <a:pt x="19" y="24"/>
                    </a:lnTo>
                    <a:lnTo>
                      <a:pt x="19" y="72"/>
                    </a:lnTo>
                    <a:cubicBezTo>
                      <a:pt x="19" y="78"/>
                      <a:pt x="19" y="82"/>
                      <a:pt x="21" y="85"/>
                    </a:cubicBezTo>
                    <a:cubicBezTo>
                      <a:pt x="22" y="87"/>
                      <a:pt x="25" y="89"/>
                      <a:pt x="30" y="89"/>
                    </a:cubicBezTo>
                    <a:cubicBezTo>
                      <a:pt x="32" y="89"/>
                      <a:pt x="34" y="89"/>
                      <a:pt x="36" y="88"/>
                    </a:cubicBezTo>
                    <a:cubicBezTo>
                      <a:pt x="38" y="88"/>
                      <a:pt x="39" y="88"/>
                      <a:pt x="41" y="87"/>
                    </a:cubicBezTo>
                    <a:lnTo>
                      <a:pt x="42" y="92"/>
                    </a:lnTo>
                    <a:cubicBezTo>
                      <a:pt x="41" y="92"/>
                      <a:pt x="39" y="93"/>
                      <a:pt x="37" y="93"/>
                    </a:cubicBezTo>
                    <a:cubicBezTo>
                      <a:pt x="34" y="94"/>
                      <a:pt x="32" y="94"/>
                      <a:pt x="31" y="94"/>
                    </a:cubicBezTo>
                    <a:cubicBezTo>
                      <a:pt x="28" y="94"/>
                      <a:pt x="26" y="94"/>
                      <a:pt x="24" y="93"/>
                    </a:cubicBezTo>
                    <a:cubicBezTo>
                      <a:pt x="21" y="93"/>
                      <a:pt x="19" y="92"/>
                      <a:pt x="18" y="90"/>
                    </a:cubicBezTo>
                    <a:cubicBezTo>
                      <a:pt x="16" y="89"/>
                      <a:pt x="15" y="87"/>
                      <a:pt x="14" y="84"/>
                    </a:cubicBezTo>
                    <a:cubicBezTo>
                      <a:pt x="13" y="81"/>
                      <a:pt x="13" y="78"/>
                      <a:pt x="13" y="74"/>
                    </a:cubicBezTo>
                    <a:lnTo>
                      <a:pt x="13" y="24"/>
                    </a:lnTo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  <p:sp>
            <p:nvSpPr>
              <p:cNvPr id="56" name="Freeform 89"/>
              <p:cNvSpPr>
                <a:spLocks/>
              </p:cNvSpPr>
              <p:nvPr/>
            </p:nvSpPr>
            <p:spPr bwMode="auto">
              <a:xfrm>
                <a:off x="10044113" y="1276350"/>
                <a:ext cx="47625" cy="82550"/>
              </a:xfrm>
              <a:custGeom>
                <a:avLst/>
                <a:gdLst>
                  <a:gd name="T0" fmla="*/ 27 w 30"/>
                  <a:gd name="T1" fmla="*/ 0 h 52"/>
                  <a:gd name="T2" fmla="*/ 30 w 30"/>
                  <a:gd name="T3" fmla="*/ 0 h 52"/>
                  <a:gd name="T4" fmla="*/ 11 w 30"/>
                  <a:gd name="T5" fmla="*/ 52 h 52"/>
                  <a:gd name="T6" fmla="*/ 8 w 30"/>
                  <a:gd name="T7" fmla="*/ 51 h 52"/>
                  <a:gd name="T8" fmla="*/ 13 w 30"/>
                  <a:gd name="T9" fmla="*/ 37 h 52"/>
                  <a:gd name="T10" fmla="*/ 0 w 30"/>
                  <a:gd name="T11" fmla="*/ 0 h 52"/>
                  <a:gd name="T12" fmla="*/ 3 w 30"/>
                  <a:gd name="T13" fmla="*/ 0 h 52"/>
                  <a:gd name="T14" fmla="*/ 15 w 30"/>
                  <a:gd name="T15" fmla="*/ 33 h 52"/>
                  <a:gd name="T16" fmla="*/ 27 w 30"/>
                  <a:gd name="T17" fmla="*/ 0 h 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30" h="52">
                    <a:moveTo>
                      <a:pt x="27" y="0"/>
                    </a:moveTo>
                    <a:lnTo>
                      <a:pt x="30" y="0"/>
                    </a:lnTo>
                    <a:lnTo>
                      <a:pt x="11" y="52"/>
                    </a:lnTo>
                    <a:lnTo>
                      <a:pt x="8" y="51"/>
                    </a:lnTo>
                    <a:lnTo>
                      <a:pt x="13" y="37"/>
                    </a:lnTo>
                    <a:lnTo>
                      <a:pt x="0" y="0"/>
                    </a:lnTo>
                    <a:lnTo>
                      <a:pt x="3" y="0"/>
                    </a:lnTo>
                    <a:lnTo>
                      <a:pt x="15" y="33"/>
                    </a:lnTo>
                    <a:lnTo>
                      <a:pt x="27" y="0"/>
                    </a:lnTo>
                    <a:close/>
                  </a:path>
                </a:pathLst>
              </a:custGeom>
              <a:solidFill>
                <a:srgbClr val="343437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82935" tIns="41468" rIns="82935" bIns="41468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1633"/>
              </a:p>
            </p:txBody>
          </p:sp>
        </p:grpSp>
      </p:grpSp>
      <p:sp>
        <p:nvSpPr>
          <p:cNvPr id="10" name="TextBox 9"/>
          <p:cNvSpPr txBox="1"/>
          <p:nvPr/>
        </p:nvSpPr>
        <p:spPr>
          <a:xfrm>
            <a:off x="3578817" y="3451449"/>
            <a:ext cx="2669833" cy="7707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</a:pPr>
            <a:r>
              <a:rPr lang="en-US" altLang="ko-KR" sz="4898" b="1" spc="-91" dirty="0">
                <a:ln>
                  <a:solidFill>
                    <a:schemeClr val="accent1">
                      <a:alpha val="0"/>
                    </a:schemeClr>
                  </a:solidFill>
                </a:ln>
                <a:solidFill>
                  <a:srgbClr val="33393D"/>
                </a:solidFill>
                <a:latin typeface="맑은 고딕" panose="020B0503020000020004" pitchFamily="50" charset="-127"/>
                <a:ea typeface="맑은 고딕" panose="020B0503020000020004" pitchFamily="50" charset="-127"/>
                <a:cs typeface="+mj-cs"/>
              </a:rPr>
              <a:t>THANKS</a:t>
            </a:r>
            <a:endParaRPr lang="ko-KR" altLang="en-US" sz="4898" b="1" spc="-91" dirty="0">
              <a:ln>
                <a:solidFill>
                  <a:schemeClr val="accent1">
                    <a:alpha val="0"/>
                  </a:schemeClr>
                </a:solidFill>
              </a:ln>
              <a:solidFill>
                <a:srgbClr val="33393D"/>
              </a:solidFill>
              <a:latin typeface="맑은 고딕" panose="020B0503020000020004" pitchFamily="50" charset="-127"/>
              <a:ea typeface="맑은 고딕" panose="020B0503020000020004" pitchFamily="50" charset="-127"/>
              <a:cs typeface="+mj-cs"/>
            </a:endParaRPr>
          </a:p>
        </p:txBody>
      </p:sp>
    </p:spTree>
    <p:extLst>
      <p:ext uri="{BB962C8B-B14F-4D97-AF65-F5344CB8AC3E}">
        <p14:creationId xmlns:p14="http://schemas.microsoft.com/office/powerpoint/2010/main" val="22873499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059049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" name="그룹 47"/>
          <p:cNvGrpSpPr/>
          <p:nvPr/>
        </p:nvGrpSpPr>
        <p:grpSpPr>
          <a:xfrm>
            <a:off x="479389" y="596770"/>
            <a:ext cx="1376036" cy="252741"/>
            <a:chOff x="410986" y="880092"/>
            <a:chExt cx="622300" cy="114300"/>
          </a:xfrm>
        </p:grpSpPr>
        <p:sp>
          <p:nvSpPr>
            <p:cNvPr id="51" name="Freeform 5"/>
            <p:cNvSpPr>
              <a:spLocks/>
            </p:cNvSpPr>
            <p:nvPr/>
          </p:nvSpPr>
          <p:spPr bwMode="auto">
            <a:xfrm>
              <a:off x="410986" y="880092"/>
              <a:ext cx="87313" cy="114300"/>
            </a:xfrm>
            <a:custGeom>
              <a:avLst/>
              <a:gdLst>
                <a:gd name="T0" fmla="*/ 140 w 264"/>
                <a:gd name="T1" fmla="*/ 0 h 347"/>
                <a:gd name="T2" fmla="*/ 203 w 264"/>
                <a:gd name="T3" fmla="*/ 9 h 347"/>
                <a:gd name="T4" fmla="*/ 256 w 264"/>
                <a:gd name="T5" fmla="*/ 38 h 347"/>
                <a:gd name="T6" fmla="*/ 224 w 264"/>
                <a:gd name="T7" fmla="*/ 83 h 347"/>
                <a:gd name="T8" fmla="*/ 183 w 264"/>
                <a:gd name="T9" fmla="*/ 61 h 347"/>
                <a:gd name="T10" fmla="*/ 140 w 264"/>
                <a:gd name="T11" fmla="*/ 55 h 347"/>
                <a:gd name="T12" fmla="*/ 111 w 264"/>
                <a:gd name="T13" fmla="*/ 60 h 347"/>
                <a:gd name="T14" fmla="*/ 85 w 264"/>
                <a:gd name="T15" fmla="*/ 76 h 347"/>
                <a:gd name="T16" fmla="*/ 67 w 264"/>
                <a:gd name="T17" fmla="*/ 108 h 347"/>
                <a:gd name="T18" fmla="*/ 60 w 264"/>
                <a:gd name="T19" fmla="*/ 159 h 347"/>
                <a:gd name="T20" fmla="*/ 60 w 264"/>
                <a:gd name="T21" fmla="*/ 193 h 347"/>
                <a:gd name="T22" fmla="*/ 67 w 264"/>
                <a:gd name="T23" fmla="*/ 239 h 347"/>
                <a:gd name="T24" fmla="*/ 84 w 264"/>
                <a:gd name="T25" fmla="*/ 269 h 347"/>
                <a:gd name="T26" fmla="*/ 110 w 264"/>
                <a:gd name="T27" fmla="*/ 286 h 347"/>
                <a:gd name="T28" fmla="*/ 140 w 264"/>
                <a:gd name="T29" fmla="*/ 291 h 347"/>
                <a:gd name="T30" fmla="*/ 188 w 264"/>
                <a:gd name="T31" fmla="*/ 284 h 347"/>
                <a:gd name="T32" fmla="*/ 232 w 264"/>
                <a:gd name="T33" fmla="*/ 256 h 347"/>
                <a:gd name="T34" fmla="*/ 264 w 264"/>
                <a:gd name="T35" fmla="*/ 302 h 347"/>
                <a:gd name="T36" fmla="*/ 232 w 264"/>
                <a:gd name="T37" fmla="*/ 325 h 347"/>
                <a:gd name="T38" fmla="*/ 199 w 264"/>
                <a:gd name="T39" fmla="*/ 339 h 347"/>
                <a:gd name="T40" fmla="*/ 167 w 264"/>
                <a:gd name="T41" fmla="*/ 345 h 347"/>
                <a:gd name="T42" fmla="*/ 137 w 264"/>
                <a:gd name="T43" fmla="*/ 347 h 347"/>
                <a:gd name="T44" fmla="*/ 85 w 264"/>
                <a:gd name="T45" fmla="*/ 339 h 347"/>
                <a:gd name="T46" fmla="*/ 41 w 264"/>
                <a:gd name="T47" fmla="*/ 314 h 347"/>
                <a:gd name="T48" fmla="*/ 11 w 264"/>
                <a:gd name="T49" fmla="*/ 270 h 347"/>
                <a:gd name="T50" fmla="*/ 0 w 264"/>
                <a:gd name="T51" fmla="*/ 205 h 347"/>
                <a:gd name="T52" fmla="*/ 0 w 264"/>
                <a:gd name="T53" fmla="*/ 145 h 347"/>
                <a:gd name="T54" fmla="*/ 11 w 264"/>
                <a:gd name="T55" fmla="*/ 80 h 347"/>
                <a:gd name="T56" fmla="*/ 41 w 264"/>
                <a:gd name="T57" fmla="*/ 35 h 347"/>
                <a:gd name="T58" fmla="*/ 86 w 264"/>
                <a:gd name="T59" fmla="*/ 9 h 347"/>
                <a:gd name="T60" fmla="*/ 140 w 264"/>
                <a:gd name="T61" fmla="*/ 0 h 34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264" h="347">
                  <a:moveTo>
                    <a:pt x="140" y="0"/>
                  </a:moveTo>
                  <a:cubicBezTo>
                    <a:pt x="164" y="0"/>
                    <a:pt x="185" y="3"/>
                    <a:pt x="203" y="9"/>
                  </a:cubicBezTo>
                  <a:cubicBezTo>
                    <a:pt x="221" y="14"/>
                    <a:pt x="239" y="24"/>
                    <a:pt x="256" y="38"/>
                  </a:cubicBezTo>
                  <a:lnTo>
                    <a:pt x="224" y="83"/>
                  </a:lnTo>
                  <a:cubicBezTo>
                    <a:pt x="210" y="72"/>
                    <a:pt x="196" y="64"/>
                    <a:pt x="183" y="61"/>
                  </a:cubicBezTo>
                  <a:cubicBezTo>
                    <a:pt x="170" y="57"/>
                    <a:pt x="155" y="55"/>
                    <a:pt x="140" y="55"/>
                  </a:cubicBezTo>
                  <a:cubicBezTo>
                    <a:pt x="130" y="55"/>
                    <a:pt x="121" y="57"/>
                    <a:pt x="111" y="60"/>
                  </a:cubicBezTo>
                  <a:cubicBezTo>
                    <a:pt x="101" y="63"/>
                    <a:pt x="93" y="68"/>
                    <a:pt x="85" y="76"/>
                  </a:cubicBezTo>
                  <a:cubicBezTo>
                    <a:pt x="78" y="84"/>
                    <a:pt x="72" y="94"/>
                    <a:pt x="67" y="108"/>
                  </a:cubicBezTo>
                  <a:cubicBezTo>
                    <a:pt x="62" y="121"/>
                    <a:pt x="60" y="138"/>
                    <a:pt x="60" y="159"/>
                  </a:cubicBezTo>
                  <a:lnTo>
                    <a:pt x="60" y="193"/>
                  </a:lnTo>
                  <a:cubicBezTo>
                    <a:pt x="60" y="211"/>
                    <a:pt x="62" y="226"/>
                    <a:pt x="67" y="239"/>
                  </a:cubicBezTo>
                  <a:cubicBezTo>
                    <a:pt x="71" y="251"/>
                    <a:pt x="77" y="261"/>
                    <a:pt x="84" y="269"/>
                  </a:cubicBezTo>
                  <a:cubicBezTo>
                    <a:pt x="91" y="277"/>
                    <a:pt x="100" y="282"/>
                    <a:pt x="110" y="286"/>
                  </a:cubicBezTo>
                  <a:cubicBezTo>
                    <a:pt x="119" y="289"/>
                    <a:pt x="129" y="291"/>
                    <a:pt x="140" y="291"/>
                  </a:cubicBezTo>
                  <a:cubicBezTo>
                    <a:pt x="155" y="291"/>
                    <a:pt x="171" y="289"/>
                    <a:pt x="188" y="284"/>
                  </a:cubicBezTo>
                  <a:cubicBezTo>
                    <a:pt x="204" y="279"/>
                    <a:pt x="219" y="270"/>
                    <a:pt x="232" y="256"/>
                  </a:cubicBezTo>
                  <a:lnTo>
                    <a:pt x="264" y="302"/>
                  </a:lnTo>
                  <a:cubicBezTo>
                    <a:pt x="254" y="312"/>
                    <a:pt x="243" y="320"/>
                    <a:pt x="232" y="325"/>
                  </a:cubicBezTo>
                  <a:cubicBezTo>
                    <a:pt x="221" y="331"/>
                    <a:pt x="210" y="336"/>
                    <a:pt x="199" y="339"/>
                  </a:cubicBezTo>
                  <a:cubicBezTo>
                    <a:pt x="189" y="342"/>
                    <a:pt x="178" y="344"/>
                    <a:pt x="167" y="345"/>
                  </a:cubicBezTo>
                  <a:cubicBezTo>
                    <a:pt x="157" y="346"/>
                    <a:pt x="147" y="347"/>
                    <a:pt x="137" y="347"/>
                  </a:cubicBezTo>
                  <a:cubicBezTo>
                    <a:pt x="119" y="347"/>
                    <a:pt x="102" y="344"/>
                    <a:pt x="85" y="339"/>
                  </a:cubicBezTo>
                  <a:cubicBezTo>
                    <a:pt x="68" y="333"/>
                    <a:pt x="54" y="325"/>
                    <a:pt x="41" y="314"/>
                  </a:cubicBezTo>
                  <a:cubicBezTo>
                    <a:pt x="29" y="302"/>
                    <a:pt x="19" y="287"/>
                    <a:pt x="11" y="270"/>
                  </a:cubicBezTo>
                  <a:cubicBezTo>
                    <a:pt x="4" y="252"/>
                    <a:pt x="0" y="231"/>
                    <a:pt x="0" y="205"/>
                  </a:cubicBezTo>
                  <a:lnTo>
                    <a:pt x="0" y="145"/>
                  </a:lnTo>
                  <a:cubicBezTo>
                    <a:pt x="0" y="120"/>
                    <a:pt x="4" y="99"/>
                    <a:pt x="11" y="80"/>
                  </a:cubicBezTo>
                  <a:cubicBezTo>
                    <a:pt x="18" y="62"/>
                    <a:pt x="28" y="47"/>
                    <a:pt x="41" y="35"/>
                  </a:cubicBezTo>
                  <a:cubicBezTo>
                    <a:pt x="54" y="23"/>
                    <a:pt x="69" y="14"/>
                    <a:pt x="86" y="9"/>
                  </a:cubicBezTo>
                  <a:cubicBezTo>
                    <a:pt x="102" y="3"/>
                    <a:pt x="121" y="0"/>
                    <a:pt x="140" y="0"/>
                  </a:cubicBez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2" name="Freeform 6"/>
            <p:cNvSpPr>
              <a:spLocks noEditPoints="1"/>
            </p:cNvSpPr>
            <p:nvPr/>
          </p:nvSpPr>
          <p:spPr bwMode="auto">
            <a:xfrm>
              <a:off x="503061" y="905492"/>
              <a:ext cx="79375" cy="87313"/>
            </a:xfrm>
            <a:custGeom>
              <a:avLst/>
              <a:gdLst>
                <a:gd name="T0" fmla="*/ 120 w 241"/>
                <a:gd name="T1" fmla="*/ 215 h 266"/>
                <a:gd name="T2" fmla="*/ 145 w 241"/>
                <a:gd name="T3" fmla="*/ 211 h 266"/>
                <a:gd name="T4" fmla="*/ 164 w 241"/>
                <a:gd name="T5" fmla="*/ 200 h 266"/>
                <a:gd name="T6" fmla="*/ 177 w 241"/>
                <a:gd name="T7" fmla="*/ 179 h 266"/>
                <a:gd name="T8" fmla="*/ 181 w 241"/>
                <a:gd name="T9" fmla="*/ 147 h 266"/>
                <a:gd name="T10" fmla="*/ 181 w 241"/>
                <a:gd name="T11" fmla="*/ 119 h 266"/>
                <a:gd name="T12" fmla="*/ 165 w 241"/>
                <a:gd name="T13" fmla="*/ 67 h 266"/>
                <a:gd name="T14" fmla="*/ 120 w 241"/>
                <a:gd name="T15" fmla="*/ 51 h 266"/>
                <a:gd name="T16" fmla="*/ 76 w 241"/>
                <a:gd name="T17" fmla="*/ 67 h 266"/>
                <a:gd name="T18" fmla="*/ 59 w 241"/>
                <a:gd name="T19" fmla="*/ 119 h 266"/>
                <a:gd name="T20" fmla="*/ 59 w 241"/>
                <a:gd name="T21" fmla="*/ 147 h 266"/>
                <a:gd name="T22" fmla="*/ 64 w 241"/>
                <a:gd name="T23" fmla="*/ 179 h 266"/>
                <a:gd name="T24" fmla="*/ 77 w 241"/>
                <a:gd name="T25" fmla="*/ 200 h 266"/>
                <a:gd name="T26" fmla="*/ 96 w 241"/>
                <a:gd name="T27" fmla="*/ 211 h 266"/>
                <a:gd name="T28" fmla="*/ 120 w 241"/>
                <a:gd name="T29" fmla="*/ 215 h 266"/>
                <a:gd name="T30" fmla="*/ 120 w 241"/>
                <a:gd name="T31" fmla="*/ 266 h 266"/>
                <a:gd name="T32" fmla="*/ 71 w 241"/>
                <a:gd name="T33" fmla="*/ 258 h 266"/>
                <a:gd name="T34" fmla="*/ 33 w 241"/>
                <a:gd name="T35" fmla="*/ 236 h 266"/>
                <a:gd name="T36" fmla="*/ 9 w 241"/>
                <a:gd name="T37" fmla="*/ 198 h 266"/>
                <a:gd name="T38" fmla="*/ 0 w 241"/>
                <a:gd name="T39" fmla="*/ 148 h 266"/>
                <a:gd name="T40" fmla="*/ 0 w 241"/>
                <a:gd name="T41" fmla="*/ 118 h 266"/>
                <a:gd name="T42" fmla="*/ 9 w 241"/>
                <a:gd name="T43" fmla="*/ 68 h 266"/>
                <a:gd name="T44" fmla="*/ 33 w 241"/>
                <a:gd name="T45" fmla="*/ 31 h 266"/>
                <a:gd name="T46" fmla="*/ 71 w 241"/>
                <a:gd name="T47" fmla="*/ 8 h 266"/>
                <a:gd name="T48" fmla="*/ 120 w 241"/>
                <a:gd name="T49" fmla="*/ 0 h 266"/>
                <a:gd name="T50" fmla="*/ 170 w 241"/>
                <a:gd name="T51" fmla="*/ 8 h 266"/>
                <a:gd name="T52" fmla="*/ 208 w 241"/>
                <a:gd name="T53" fmla="*/ 31 h 266"/>
                <a:gd name="T54" fmla="*/ 232 w 241"/>
                <a:gd name="T55" fmla="*/ 68 h 266"/>
                <a:gd name="T56" fmla="*/ 241 w 241"/>
                <a:gd name="T57" fmla="*/ 118 h 266"/>
                <a:gd name="T58" fmla="*/ 241 w 241"/>
                <a:gd name="T59" fmla="*/ 148 h 266"/>
                <a:gd name="T60" fmla="*/ 232 w 241"/>
                <a:gd name="T61" fmla="*/ 198 h 266"/>
                <a:gd name="T62" fmla="*/ 208 w 241"/>
                <a:gd name="T63" fmla="*/ 236 h 266"/>
                <a:gd name="T64" fmla="*/ 170 w 241"/>
                <a:gd name="T65" fmla="*/ 258 h 266"/>
                <a:gd name="T66" fmla="*/ 120 w 241"/>
                <a:gd name="T67" fmla="*/ 26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</a:cxnLst>
              <a:rect l="0" t="0" r="r" b="b"/>
              <a:pathLst>
                <a:path w="241" h="266">
                  <a:moveTo>
                    <a:pt x="120" y="215"/>
                  </a:moveTo>
                  <a:cubicBezTo>
                    <a:pt x="129" y="215"/>
                    <a:pt x="137" y="214"/>
                    <a:pt x="145" y="211"/>
                  </a:cubicBezTo>
                  <a:cubicBezTo>
                    <a:pt x="152" y="209"/>
                    <a:pt x="159" y="205"/>
                    <a:pt x="164" y="200"/>
                  </a:cubicBezTo>
                  <a:cubicBezTo>
                    <a:pt x="169" y="194"/>
                    <a:pt x="174" y="187"/>
                    <a:pt x="177" y="179"/>
                  </a:cubicBezTo>
                  <a:cubicBezTo>
                    <a:pt x="180" y="170"/>
                    <a:pt x="181" y="160"/>
                    <a:pt x="181" y="147"/>
                  </a:cubicBezTo>
                  <a:lnTo>
                    <a:pt x="181" y="119"/>
                  </a:lnTo>
                  <a:cubicBezTo>
                    <a:pt x="181" y="94"/>
                    <a:pt x="176" y="77"/>
                    <a:pt x="165" y="67"/>
                  </a:cubicBezTo>
                  <a:cubicBezTo>
                    <a:pt x="154" y="57"/>
                    <a:pt x="139" y="51"/>
                    <a:pt x="120" y="51"/>
                  </a:cubicBezTo>
                  <a:cubicBezTo>
                    <a:pt x="102" y="51"/>
                    <a:pt x="87" y="57"/>
                    <a:pt x="76" y="67"/>
                  </a:cubicBezTo>
                  <a:cubicBezTo>
                    <a:pt x="65" y="77"/>
                    <a:pt x="59" y="94"/>
                    <a:pt x="59" y="119"/>
                  </a:cubicBezTo>
                  <a:lnTo>
                    <a:pt x="59" y="147"/>
                  </a:lnTo>
                  <a:cubicBezTo>
                    <a:pt x="59" y="160"/>
                    <a:pt x="61" y="170"/>
                    <a:pt x="64" y="179"/>
                  </a:cubicBezTo>
                  <a:cubicBezTo>
                    <a:pt x="67" y="187"/>
                    <a:pt x="71" y="194"/>
                    <a:pt x="77" y="200"/>
                  </a:cubicBezTo>
                  <a:cubicBezTo>
                    <a:pt x="82" y="205"/>
                    <a:pt x="89" y="209"/>
                    <a:pt x="96" y="211"/>
                  </a:cubicBezTo>
                  <a:cubicBezTo>
                    <a:pt x="104" y="214"/>
                    <a:pt x="112" y="215"/>
                    <a:pt x="120" y="215"/>
                  </a:cubicBezTo>
                  <a:close/>
                  <a:moveTo>
                    <a:pt x="120" y="266"/>
                  </a:moveTo>
                  <a:cubicBezTo>
                    <a:pt x="102" y="266"/>
                    <a:pt x="86" y="264"/>
                    <a:pt x="71" y="258"/>
                  </a:cubicBezTo>
                  <a:cubicBezTo>
                    <a:pt x="56" y="253"/>
                    <a:pt x="43" y="245"/>
                    <a:pt x="33" y="236"/>
                  </a:cubicBezTo>
                  <a:cubicBezTo>
                    <a:pt x="23" y="226"/>
                    <a:pt x="15" y="213"/>
                    <a:pt x="9" y="198"/>
                  </a:cubicBezTo>
                  <a:cubicBezTo>
                    <a:pt x="3" y="184"/>
                    <a:pt x="0" y="167"/>
                    <a:pt x="0" y="148"/>
                  </a:cubicBezTo>
                  <a:lnTo>
                    <a:pt x="0" y="118"/>
                  </a:lnTo>
                  <a:cubicBezTo>
                    <a:pt x="0" y="99"/>
                    <a:pt x="3" y="82"/>
                    <a:pt x="9" y="68"/>
                  </a:cubicBezTo>
                  <a:cubicBezTo>
                    <a:pt x="15" y="53"/>
                    <a:pt x="23" y="41"/>
                    <a:pt x="33" y="31"/>
                  </a:cubicBezTo>
                  <a:cubicBezTo>
                    <a:pt x="43" y="21"/>
                    <a:pt x="56" y="13"/>
                    <a:pt x="71" y="8"/>
                  </a:cubicBezTo>
                  <a:cubicBezTo>
                    <a:pt x="86" y="3"/>
                    <a:pt x="102" y="0"/>
                    <a:pt x="120" y="0"/>
                  </a:cubicBezTo>
                  <a:cubicBezTo>
                    <a:pt x="138" y="0"/>
                    <a:pt x="155" y="3"/>
                    <a:pt x="170" y="8"/>
                  </a:cubicBezTo>
                  <a:cubicBezTo>
                    <a:pt x="185" y="13"/>
                    <a:pt x="197" y="21"/>
                    <a:pt x="208" y="31"/>
                  </a:cubicBezTo>
                  <a:cubicBezTo>
                    <a:pt x="218" y="41"/>
                    <a:pt x="226" y="53"/>
                    <a:pt x="232" y="68"/>
                  </a:cubicBezTo>
                  <a:cubicBezTo>
                    <a:pt x="238" y="82"/>
                    <a:pt x="241" y="99"/>
                    <a:pt x="241" y="118"/>
                  </a:cubicBezTo>
                  <a:lnTo>
                    <a:pt x="241" y="148"/>
                  </a:lnTo>
                  <a:cubicBezTo>
                    <a:pt x="241" y="167"/>
                    <a:pt x="238" y="184"/>
                    <a:pt x="232" y="198"/>
                  </a:cubicBezTo>
                  <a:cubicBezTo>
                    <a:pt x="226" y="213"/>
                    <a:pt x="218" y="226"/>
                    <a:pt x="208" y="236"/>
                  </a:cubicBezTo>
                  <a:cubicBezTo>
                    <a:pt x="197" y="245"/>
                    <a:pt x="185" y="253"/>
                    <a:pt x="170" y="258"/>
                  </a:cubicBezTo>
                  <a:cubicBezTo>
                    <a:pt x="155" y="264"/>
                    <a:pt x="138" y="266"/>
                    <a:pt x="120" y="266"/>
                  </a:cubicBez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3" name="Freeform 7"/>
            <p:cNvSpPr>
              <a:spLocks/>
            </p:cNvSpPr>
            <p:nvPr/>
          </p:nvSpPr>
          <p:spPr bwMode="auto">
            <a:xfrm>
              <a:off x="593549" y="905492"/>
              <a:ext cx="73025" cy="87313"/>
            </a:xfrm>
            <a:custGeom>
              <a:avLst/>
              <a:gdLst>
                <a:gd name="T0" fmla="*/ 133 w 222"/>
                <a:gd name="T1" fmla="*/ 0 h 263"/>
                <a:gd name="T2" fmla="*/ 166 w 222"/>
                <a:gd name="T3" fmla="*/ 5 h 263"/>
                <a:gd name="T4" fmla="*/ 195 w 222"/>
                <a:gd name="T5" fmla="*/ 22 h 263"/>
                <a:gd name="T6" fmla="*/ 215 w 222"/>
                <a:gd name="T7" fmla="*/ 51 h 263"/>
                <a:gd name="T8" fmla="*/ 222 w 222"/>
                <a:gd name="T9" fmla="*/ 95 h 263"/>
                <a:gd name="T10" fmla="*/ 222 w 222"/>
                <a:gd name="T11" fmla="*/ 263 h 263"/>
                <a:gd name="T12" fmla="*/ 164 w 222"/>
                <a:gd name="T13" fmla="*/ 263 h 263"/>
                <a:gd name="T14" fmla="*/ 164 w 222"/>
                <a:gd name="T15" fmla="*/ 108 h 263"/>
                <a:gd name="T16" fmla="*/ 115 w 222"/>
                <a:gd name="T17" fmla="*/ 51 h 263"/>
                <a:gd name="T18" fmla="*/ 98 w 222"/>
                <a:gd name="T19" fmla="*/ 54 h 263"/>
                <a:gd name="T20" fmla="*/ 80 w 222"/>
                <a:gd name="T21" fmla="*/ 62 h 263"/>
                <a:gd name="T22" fmla="*/ 65 w 222"/>
                <a:gd name="T23" fmla="*/ 80 h 263"/>
                <a:gd name="T24" fmla="*/ 59 w 222"/>
                <a:gd name="T25" fmla="*/ 111 h 263"/>
                <a:gd name="T26" fmla="*/ 59 w 222"/>
                <a:gd name="T27" fmla="*/ 263 h 263"/>
                <a:gd name="T28" fmla="*/ 0 w 222"/>
                <a:gd name="T29" fmla="*/ 263 h 263"/>
                <a:gd name="T30" fmla="*/ 0 w 222"/>
                <a:gd name="T31" fmla="*/ 6 h 263"/>
                <a:gd name="T32" fmla="*/ 56 w 222"/>
                <a:gd name="T33" fmla="*/ 6 h 263"/>
                <a:gd name="T34" fmla="*/ 56 w 222"/>
                <a:gd name="T35" fmla="*/ 35 h 263"/>
                <a:gd name="T36" fmla="*/ 57 w 222"/>
                <a:gd name="T37" fmla="*/ 35 h 263"/>
                <a:gd name="T38" fmla="*/ 90 w 222"/>
                <a:gd name="T39" fmla="*/ 8 h 263"/>
                <a:gd name="T40" fmla="*/ 133 w 222"/>
                <a:gd name="T4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2" h="263">
                  <a:moveTo>
                    <a:pt x="133" y="0"/>
                  </a:moveTo>
                  <a:cubicBezTo>
                    <a:pt x="144" y="0"/>
                    <a:pt x="155" y="2"/>
                    <a:pt x="166" y="5"/>
                  </a:cubicBezTo>
                  <a:cubicBezTo>
                    <a:pt x="177" y="9"/>
                    <a:pt x="186" y="14"/>
                    <a:pt x="195" y="22"/>
                  </a:cubicBezTo>
                  <a:cubicBezTo>
                    <a:pt x="203" y="29"/>
                    <a:pt x="210" y="39"/>
                    <a:pt x="215" y="51"/>
                  </a:cubicBezTo>
                  <a:cubicBezTo>
                    <a:pt x="220" y="64"/>
                    <a:pt x="222" y="78"/>
                    <a:pt x="222" y="95"/>
                  </a:cubicBezTo>
                  <a:lnTo>
                    <a:pt x="222" y="263"/>
                  </a:lnTo>
                  <a:lnTo>
                    <a:pt x="164" y="263"/>
                  </a:lnTo>
                  <a:lnTo>
                    <a:pt x="164" y="108"/>
                  </a:lnTo>
                  <a:cubicBezTo>
                    <a:pt x="164" y="70"/>
                    <a:pt x="147" y="51"/>
                    <a:pt x="115" y="51"/>
                  </a:cubicBezTo>
                  <a:cubicBezTo>
                    <a:pt x="110" y="51"/>
                    <a:pt x="104" y="52"/>
                    <a:pt x="98" y="54"/>
                  </a:cubicBezTo>
                  <a:cubicBezTo>
                    <a:pt x="92" y="55"/>
                    <a:pt x="86" y="58"/>
                    <a:pt x="80" y="62"/>
                  </a:cubicBezTo>
                  <a:cubicBezTo>
                    <a:pt x="74" y="66"/>
                    <a:pt x="69" y="72"/>
                    <a:pt x="65" y="80"/>
                  </a:cubicBezTo>
                  <a:cubicBezTo>
                    <a:pt x="61" y="88"/>
                    <a:pt x="59" y="98"/>
                    <a:pt x="59" y="111"/>
                  </a:cubicBezTo>
                  <a:lnTo>
                    <a:pt x="59" y="263"/>
                  </a:lnTo>
                  <a:lnTo>
                    <a:pt x="0" y="263"/>
                  </a:lnTo>
                  <a:lnTo>
                    <a:pt x="0" y="6"/>
                  </a:lnTo>
                  <a:lnTo>
                    <a:pt x="56" y="6"/>
                  </a:lnTo>
                  <a:lnTo>
                    <a:pt x="56" y="35"/>
                  </a:lnTo>
                  <a:lnTo>
                    <a:pt x="57" y="35"/>
                  </a:lnTo>
                  <a:cubicBezTo>
                    <a:pt x="66" y="22"/>
                    <a:pt x="77" y="13"/>
                    <a:pt x="90" y="8"/>
                  </a:cubicBezTo>
                  <a:cubicBezTo>
                    <a:pt x="103" y="3"/>
                    <a:pt x="118" y="0"/>
                    <a:pt x="133" y="0"/>
                  </a:cubicBez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4" name="Freeform 8"/>
            <p:cNvSpPr>
              <a:spLocks/>
            </p:cNvSpPr>
            <p:nvPr/>
          </p:nvSpPr>
          <p:spPr bwMode="auto">
            <a:xfrm>
              <a:off x="674511" y="886442"/>
              <a:ext cx="57150" cy="106363"/>
            </a:xfrm>
            <a:custGeom>
              <a:avLst/>
              <a:gdLst>
                <a:gd name="T0" fmla="*/ 41 w 171"/>
                <a:gd name="T1" fmla="*/ 114 h 326"/>
                <a:gd name="T2" fmla="*/ 0 w 171"/>
                <a:gd name="T3" fmla="*/ 114 h 326"/>
                <a:gd name="T4" fmla="*/ 0 w 171"/>
                <a:gd name="T5" fmla="*/ 66 h 326"/>
                <a:gd name="T6" fmla="*/ 41 w 171"/>
                <a:gd name="T7" fmla="*/ 66 h 326"/>
                <a:gd name="T8" fmla="*/ 41 w 171"/>
                <a:gd name="T9" fmla="*/ 0 h 326"/>
                <a:gd name="T10" fmla="*/ 100 w 171"/>
                <a:gd name="T11" fmla="*/ 0 h 326"/>
                <a:gd name="T12" fmla="*/ 100 w 171"/>
                <a:gd name="T13" fmla="*/ 66 h 326"/>
                <a:gd name="T14" fmla="*/ 165 w 171"/>
                <a:gd name="T15" fmla="*/ 66 h 326"/>
                <a:gd name="T16" fmla="*/ 165 w 171"/>
                <a:gd name="T17" fmla="*/ 114 h 326"/>
                <a:gd name="T18" fmla="*/ 100 w 171"/>
                <a:gd name="T19" fmla="*/ 114 h 326"/>
                <a:gd name="T20" fmla="*/ 100 w 171"/>
                <a:gd name="T21" fmla="*/ 249 h 326"/>
                <a:gd name="T22" fmla="*/ 107 w 171"/>
                <a:gd name="T23" fmla="*/ 271 h 326"/>
                <a:gd name="T24" fmla="*/ 125 w 171"/>
                <a:gd name="T25" fmla="*/ 276 h 326"/>
                <a:gd name="T26" fmla="*/ 142 w 171"/>
                <a:gd name="T27" fmla="*/ 274 h 326"/>
                <a:gd name="T28" fmla="*/ 161 w 171"/>
                <a:gd name="T29" fmla="*/ 268 h 326"/>
                <a:gd name="T30" fmla="*/ 171 w 171"/>
                <a:gd name="T31" fmla="*/ 316 h 326"/>
                <a:gd name="T32" fmla="*/ 149 w 171"/>
                <a:gd name="T33" fmla="*/ 323 h 326"/>
                <a:gd name="T34" fmla="*/ 118 w 171"/>
                <a:gd name="T35" fmla="*/ 326 h 326"/>
                <a:gd name="T36" fmla="*/ 81 w 171"/>
                <a:gd name="T37" fmla="*/ 321 h 326"/>
                <a:gd name="T38" fmla="*/ 57 w 171"/>
                <a:gd name="T39" fmla="*/ 306 h 326"/>
                <a:gd name="T40" fmla="*/ 45 w 171"/>
                <a:gd name="T41" fmla="*/ 282 h 326"/>
                <a:gd name="T42" fmla="*/ 41 w 171"/>
                <a:gd name="T43" fmla="*/ 250 h 326"/>
                <a:gd name="T44" fmla="*/ 41 w 171"/>
                <a:gd name="T45" fmla="*/ 11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" h="326">
                  <a:moveTo>
                    <a:pt x="41" y="114"/>
                  </a:moveTo>
                  <a:lnTo>
                    <a:pt x="0" y="114"/>
                  </a:lnTo>
                  <a:lnTo>
                    <a:pt x="0" y="66"/>
                  </a:lnTo>
                  <a:lnTo>
                    <a:pt x="41" y="66"/>
                  </a:lnTo>
                  <a:lnTo>
                    <a:pt x="41" y="0"/>
                  </a:lnTo>
                  <a:lnTo>
                    <a:pt x="100" y="0"/>
                  </a:lnTo>
                  <a:lnTo>
                    <a:pt x="100" y="66"/>
                  </a:lnTo>
                  <a:lnTo>
                    <a:pt x="165" y="66"/>
                  </a:lnTo>
                  <a:lnTo>
                    <a:pt x="165" y="114"/>
                  </a:lnTo>
                  <a:lnTo>
                    <a:pt x="100" y="114"/>
                  </a:lnTo>
                  <a:lnTo>
                    <a:pt x="100" y="249"/>
                  </a:lnTo>
                  <a:cubicBezTo>
                    <a:pt x="100" y="260"/>
                    <a:pt x="102" y="267"/>
                    <a:pt x="107" y="271"/>
                  </a:cubicBezTo>
                  <a:cubicBezTo>
                    <a:pt x="111" y="274"/>
                    <a:pt x="117" y="276"/>
                    <a:pt x="125" y="276"/>
                  </a:cubicBezTo>
                  <a:cubicBezTo>
                    <a:pt x="131" y="276"/>
                    <a:pt x="137" y="275"/>
                    <a:pt x="142" y="274"/>
                  </a:cubicBezTo>
                  <a:cubicBezTo>
                    <a:pt x="148" y="273"/>
                    <a:pt x="154" y="271"/>
                    <a:pt x="161" y="268"/>
                  </a:cubicBezTo>
                  <a:lnTo>
                    <a:pt x="171" y="316"/>
                  </a:lnTo>
                  <a:cubicBezTo>
                    <a:pt x="165" y="318"/>
                    <a:pt x="158" y="320"/>
                    <a:pt x="149" y="323"/>
                  </a:cubicBezTo>
                  <a:cubicBezTo>
                    <a:pt x="140" y="325"/>
                    <a:pt x="129" y="326"/>
                    <a:pt x="118" y="326"/>
                  </a:cubicBezTo>
                  <a:cubicBezTo>
                    <a:pt x="103" y="326"/>
                    <a:pt x="91" y="325"/>
                    <a:pt x="81" y="321"/>
                  </a:cubicBezTo>
                  <a:cubicBezTo>
                    <a:pt x="71" y="318"/>
                    <a:pt x="63" y="313"/>
                    <a:pt x="57" y="306"/>
                  </a:cubicBezTo>
                  <a:cubicBezTo>
                    <a:pt x="51" y="300"/>
                    <a:pt x="47" y="292"/>
                    <a:pt x="45" y="282"/>
                  </a:cubicBezTo>
                  <a:cubicBezTo>
                    <a:pt x="42" y="273"/>
                    <a:pt x="41" y="262"/>
                    <a:pt x="41" y="250"/>
                  </a:cubicBezTo>
                  <a:lnTo>
                    <a:pt x="41" y="114"/>
                  </a:ln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5" name="Freeform 9"/>
            <p:cNvSpPr>
              <a:spLocks noEditPoints="1"/>
            </p:cNvSpPr>
            <p:nvPr/>
          </p:nvSpPr>
          <p:spPr bwMode="auto">
            <a:xfrm>
              <a:off x="734836" y="905492"/>
              <a:ext cx="74613" cy="87313"/>
            </a:xfrm>
            <a:custGeom>
              <a:avLst/>
              <a:gdLst>
                <a:gd name="T0" fmla="*/ 173 w 229"/>
                <a:gd name="T1" fmla="*/ 111 h 266"/>
                <a:gd name="T2" fmla="*/ 173 w 229"/>
                <a:gd name="T3" fmla="*/ 100 h 266"/>
                <a:gd name="T4" fmla="*/ 170 w 229"/>
                <a:gd name="T5" fmla="*/ 80 h 266"/>
                <a:gd name="T6" fmla="*/ 160 w 229"/>
                <a:gd name="T7" fmla="*/ 64 h 266"/>
                <a:gd name="T8" fmla="*/ 142 w 229"/>
                <a:gd name="T9" fmla="*/ 53 h 266"/>
                <a:gd name="T10" fmla="*/ 116 w 229"/>
                <a:gd name="T11" fmla="*/ 49 h 266"/>
                <a:gd name="T12" fmla="*/ 72 w 229"/>
                <a:gd name="T13" fmla="*/ 64 h 266"/>
                <a:gd name="T14" fmla="*/ 58 w 229"/>
                <a:gd name="T15" fmla="*/ 101 h 266"/>
                <a:gd name="T16" fmla="*/ 58 w 229"/>
                <a:gd name="T17" fmla="*/ 111 h 266"/>
                <a:gd name="T18" fmla="*/ 173 w 229"/>
                <a:gd name="T19" fmla="*/ 111 h 266"/>
                <a:gd name="T20" fmla="*/ 223 w 229"/>
                <a:gd name="T21" fmla="*/ 239 h 266"/>
                <a:gd name="T22" fmla="*/ 179 w 229"/>
                <a:gd name="T23" fmla="*/ 259 h 266"/>
                <a:gd name="T24" fmla="*/ 118 w 229"/>
                <a:gd name="T25" fmla="*/ 266 h 266"/>
                <a:gd name="T26" fmla="*/ 74 w 229"/>
                <a:gd name="T27" fmla="*/ 260 h 266"/>
                <a:gd name="T28" fmla="*/ 37 w 229"/>
                <a:gd name="T29" fmla="*/ 241 h 266"/>
                <a:gd name="T30" fmla="*/ 10 w 229"/>
                <a:gd name="T31" fmla="*/ 204 h 266"/>
                <a:gd name="T32" fmla="*/ 0 w 229"/>
                <a:gd name="T33" fmla="*/ 147 h 266"/>
                <a:gd name="T34" fmla="*/ 0 w 229"/>
                <a:gd name="T35" fmla="*/ 120 h 266"/>
                <a:gd name="T36" fmla="*/ 9 w 229"/>
                <a:gd name="T37" fmla="*/ 66 h 266"/>
                <a:gd name="T38" fmla="*/ 34 w 229"/>
                <a:gd name="T39" fmla="*/ 29 h 266"/>
                <a:gd name="T40" fmla="*/ 71 w 229"/>
                <a:gd name="T41" fmla="*/ 7 h 266"/>
                <a:gd name="T42" fmla="*/ 117 w 229"/>
                <a:gd name="T43" fmla="*/ 0 h 266"/>
                <a:gd name="T44" fmla="*/ 162 w 229"/>
                <a:gd name="T45" fmla="*/ 7 h 266"/>
                <a:gd name="T46" fmla="*/ 198 w 229"/>
                <a:gd name="T47" fmla="*/ 28 h 266"/>
                <a:gd name="T48" fmla="*/ 221 w 229"/>
                <a:gd name="T49" fmla="*/ 64 h 266"/>
                <a:gd name="T50" fmla="*/ 229 w 229"/>
                <a:gd name="T51" fmla="*/ 113 h 266"/>
                <a:gd name="T52" fmla="*/ 229 w 229"/>
                <a:gd name="T53" fmla="*/ 155 h 266"/>
                <a:gd name="T54" fmla="*/ 58 w 229"/>
                <a:gd name="T55" fmla="*/ 155 h 266"/>
                <a:gd name="T56" fmla="*/ 74 w 229"/>
                <a:gd name="T57" fmla="*/ 202 h 266"/>
                <a:gd name="T58" fmla="*/ 121 w 229"/>
                <a:gd name="T59" fmla="*/ 217 h 266"/>
                <a:gd name="T60" fmla="*/ 161 w 229"/>
                <a:gd name="T61" fmla="*/ 212 h 266"/>
                <a:gd name="T62" fmla="*/ 199 w 229"/>
                <a:gd name="T63" fmla="*/ 196 h 266"/>
                <a:gd name="T64" fmla="*/ 223 w 229"/>
                <a:gd name="T65" fmla="*/ 239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229" h="266">
                  <a:moveTo>
                    <a:pt x="173" y="111"/>
                  </a:moveTo>
                  <a:lnTo>
                    <a:pt x="173" y="100"/>
                  </a:lnTo>
                  <a:cubicBezTo>
                    <a:pt x="173" y="93"/>
                    <a:pt x="172" y="87"/>
                    <a:pt x="170" y="80"/>
                  </a:cubicBezTo>
                  <a:cubicBezTo>
                    <a:pt x="168" y="74"/>
                    <a:pt x="165" y="69"/>
                    <a:pt x="160" y="64"/>
                  </a:cubicBezTo>
                  <a:cubicBezTo>
                    <a:pt x="155" y="59"/>
                    <a:pt x="149" y="56"/>
                    <a:pt x="142" y="53"/>
                  </a:cubicBezTo>
                  <a:cubicBezTo>
                    <a:pt x="135" y="50"/>
                    <a:pt x="127" y="49"/>
                    <a:pt x="116" y="49"/>
                  </a:cubicBezTo>
                  <a:cubicBezTo>
                    <a:pt x="97" y="49"/>
                    <a:pt x="82" y="54"/>
                    <a:pt x="72" y="64"/>
                  </a:cubicBezTo>
                  <a:cubicBezTo>
                    <a:pt x="62" y="74"/>
                    <a:pt x="58" y="87"/>
                    <a:pt x="58" y="101"/>
                  </a:cubicBezTo>
                  <a:lnTo>
                    <a:pt x="58" y="111"/>
                  </a:lnTo>
                  <a:lnTo>
                    <a:pt x="173" y="111"/>
                  </a:lnTo>
                  <a:close/>
                  <a:moveTo>
                    <a:pt x="223" y="239"/>
                  </a:moveTo>
                  <a:cubicBezTo>
                    <a:pt x="211" y="247"/>
                    <a:pt x="196" y="254"/>
                    <a:pt x="179" y="259"/>
                  </a:cubicBezTo>
                  <a:cubicBezTo>
                    <a:pt x="162" y="264"/>
                    <a:pt x="142" y="266"/>
                    <a:pt x="118" y="266"/>
                  </a:cubicBezTo>
                  <a:cubicBezTo>
                    <a:pt x="103" y="266"/>
                    <a:pt x="88" y="264"/>
                    <a:pt x="74" y="260"/>
                  </a:cubicBezTo>
                  <a:cubicBezTo>
                    <a:pt x="60" y="257"/>
                    <a:pt x="48" y="250"/>
                    <a:pt x="37" y="241"/>
                  </a:cubicBezTo>
                  <a:cubicBezTo>
                    <a:pt x="26" y="232"/>
                    <a:pt x="17" y="219"/>
                    <a:pt x="10" y="204"/>
                  </a:cubicBezTo>
                  <a:cubicBezTo>
                    <a:pt x="4" y="189"/>
                    <a:pt x="0" y="169"/>
                    <a:pt x="0" y="147"/>
                  </a:cubicBezTo>
                  <a:lnTo>
                    <a:pt x="0" y="120"/>
                  </a:lnTo>
                  <a:cubicBezTo>
                    <a:pt x="0" y="99"/>
                    <a:pt x="3" y="81"/>
                    <a:pt x="9" y="66"/>
                  </a:cubicBezTo>
                  <a:cubicBezTo>
                    <a:pt x="15" y="51"/>
                    <a:pt x="24" y="39"/>
                    <a:pt x="34" y="29"/>
                  </a:cubicBezTo>
                  <a:cubicBezTo>
                    <a:pt x="45" y="19"/>
                    <a:pt x="57" y="12"/>
                    <a:pt x="71" y="7"/>
                  </a:cubicBezTo>
                  <a:cubicBezTo>
                    <a:pt x="85" y="3"/>
                    <a:pt x="101" y="0"/>
                    <a:pt x="117" y="0"/>
                  </a:cubicBezTo>
                  <a:cubicBezTo>
                    <a:pt x="133" y="0"/>
                    <a:pt x="148" y="3"/>
                    <a:pt x="162" y="7"/>
                  </a:cubicBezTo>
                  <a:cubicBezTo>
                    <a:pt x="176" y="12"/>
                    <a:pt x="188" y="19"/>
                    <a:pt x="198" y="28"/>
                  </a:cubicBezTo>
                  <a:cubicBezTo>
                    <a:pt x="208" y="38"/>
                    <a:pt x="216" y="50"/>
                    <a:pt x="221" y="64"/>
                  </a:cubicBezTo>
                  <a:cubicBezTo>
                    <a:pt x="227" y="78"/>
                    <a:pt x="229" y="94"/>
                    <a:pt x="229" y="113"/>
                  </a:cubicBezTo>
                  <a:lnTo>
                    <a:pt x="229" y="155"/>
                  </a:lnTo>
                  <a:lnTo>
                    <a:pt x="58" y="155"/>
                  </a:lnTo>
                  <a:cubicBezTo>
                    <a:pt x="58" y="176"/>
                    <a:pt x="63" y="191"/>
                    <a:pt x="74" y="202"/>
                  </a:cubicBezTo>
                  <a:cubicBezTo>
                    <a:pt x="85" y="212"/>
                    <a:pt x="100" y="217"/>
                    <a:pt x="121" y="217"/>
                  </a:cubicBezTo>
                  <a:cubicBezTo>
                    <a:pt x="136" y="217"/>
                    <a:pt x="150" y="216"/>
                    <a:pt x="161" y="212"/>
                  </a:cubicBezTo>
                  <a:cubicBezTo>
                    <a:pt x="173" y="209"/>
                    <a:pt x="186" y="204"/>
                    <a:pt x="199" y="196"/>
                  </a:cubicBezTo>
                  <a:lnTo>
                    <a:pt x="223" y="239"/>
                  </a:lnTo>
                  <a:close/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6" name="Freeform 10"/>
            <p:cNvSpPr>
              <a:spLocks/>
            </p:cNvSpPr>
            <p:nvPr/>
          </p:nvSpPr>
          <p:spPr bwMode="auto">
            <a:xfrm>
              <a:off x="822149" y="905492"/>
              <a:ext cx="73025" cy="87313"/>
            </a:xfrm>
            <a:custGeom>
              <a:avLst/>
              <a:gdLst>
                <a:gd name="T0" fmla="*/ 132 w 222"/>
                <a:gd name="T1" fmla="*/ 0 h 263"/>
                <a:gd name="T2" fmla="*/ 165 w 222"/>
                <a:gd name="T3" fmla="*/ 5 h 263"/>
                <a:gd name="T4" fmla="*/ 194 w 222"/>
                <a:gd name="T5" fmla="*/ 22 h 263"/>
                <a:gd name="T6" fmla="*/ 214 w 222"/>
                <a:gd name="T7" fmla="*/ 51 h 263"/>
                <a:gd name="T8" fmla="*/ 222 w 222"/>
                <a:gd name="T9" fmla="*/ 95 h 263"/>
                <a:gd name="T10" fmla="*/ 222 w 222"/>
                <a:gd name="T11" fmla="*/ 263 h 263"/>
                <a:gd name="T12" fmla="*/ 163 w 222"/>
                <a:gd name="T13" fmla="*/ 263 h 263"/>
                <a:gd name="T14" fmla="*/ 163 w 222"/>
                <a:gd name="T15" fmla="*/ 108 h 263"/>
                <a:gd name="T16" fmla="*/ 114 w 222"/>
                <a:gd name="T17" fmla="*/ 51 h 263"/>
                <a:gd name="T18" fmla="*/ 97 w 222"/>
                <a:gd name="T19" fmla="*/ 54 h 263"/>
                <a:gd name="T20" fmla="*/ 79 w 222"/>
                <a:gd name="T21" fmla="*/ 62 h 263"/>
                <a:gd name="T22" fmla="*/ 65 w 222"/>
                <a:gd name="T23" fmla="*/ 80 h 263"/>
                <a:gd name="T24" fmla="*/ 59 w 222"/>
                <a:gd name="T25" fmla="*/ 111 h 263"/>
                <a:gd name="T26" fmla="*/ 59 w 222"/>
                <a:gd name="T27" fmla="*/ 263 h 263"/>
                <a:gd name="T28" fmla="*/ 0 w 222"/>
                <a:gd name="T29" fmla="*/ 263 h 263"/>
                <a:gd name="T30" fmla="*/ 0 w 222"/>
                <a:gd name="T31" fmla="*/ 6 h 263"/>
                <a:gd name="T32" fmla="*/ 55 w 222"/>
                <a:gd name="T33" fmla="*/ 6 h 263"/>
                <a:gd name="T34" fmla="*/ 55 w 222"/>
                <a:gd name="T35" fmla="*/ 35 h 263"/>
                <a:gd name="T36" fmla="*/ 56 w 222"/>
                <a:gd name="T37" fmla="*/ 35 h 263"/>
                <a:gd name="T38" fmla="*/ 90 w 222"/>
                <a:gd name="T39" fmla="*/ 8 h 263"/>
                <a:gd name="T40" fmla="*/ 132 w 222"/>
                <a:gd name="T41" fmla="*/ 0 h 26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222" h="263">
                  <a:moveTo>
                    <a:pt x="132" y="0"/>
                  </a:moveTo>
                  <a:cubicBezTo>
                    <a:pt x="144" y="0"/>
                    <a:pt x="155" y="2"/>
                    <a:pt x="165" y="5"/>
                  </a:cubicBezTo>
                  <a:cubicBezTo>
                    <a:pt x="176" y="9"/>
                    <a:pt x="186" y="14"/>
                    <a:pt x="194" y="22"/>
                  </a:cubicBezTo>
                  <a:cubicBezTo>
                    <a:pt x="203" y="29"/>
                    <a:pt x="209" y="39"/>
                    <a:pt x="214" y="51"/>
                  </a:cubicBezTo>
                  <a:cubicBezTo>
                    <a:pt x="219" y="64"/>
                    <a:pt x="222" y="78"/>
                    <a:pt x="222" y="95"/>
                  </a:cubicBezTo>
                  <a:lnTo>
                    <a:pt x="222" y="263"/>
                  </a:lnTo>
                  <a:lnTo>
                    <a:pt x="163" y="263"/>
                  </a:lnTo>
                  <a:lnTo>
                    <a:pt x="163" y="108"/>
                  </a:lnTo>
                  <a:cubicBezTo>
                    <a:pt x="163" y="70"/>
                    <a:pt x="147" y="51"/>
                    <a:pt x="114" y="51"/>
                  </a:cubicBezTo>
                  <a:cubicBezTo>
                    <a:pt x="109" y="51"/>
                    <a:pt x="104" y="52"/>
                    <a:pt x="97" y="54"/>
                  </a:cubicBezTo>
                  <a:cubicBezTo>
                    <a:pt x="91" y="55"/>
                    <a:pt x="85" y="58"/>
                    <a:pt x="79" y="62"/>
                  </a:cubicBezTo>
                  <a:cubicBezTo>
                    <a:pt x="74" y="66"/>
                    <a:pt x="69" y="72"/>
                    <a:pt x="65" y="80"/>
                  </a:cubicBezTo>
                  <a:cubicBezTo>
                    <a:pt x="61" y="88"/>
                    <a:pt x="59" y="98"/>
                    <a:pt x="59" y="111"/>
                  </a:cubicBezTo>
                  <a:lnTo>
                    <a:pt x="59" y="263"/>
                  </a:lnTo>
                  <a:lnTo>
                    <a:pt x="0" y="263"/>
                  </a:lnTo>
                  <a:lnTo>
                    <a:pt x="0" y="6"/>
                  </a:lnTo>
                  <a:lnTo>
                    <a:pt x="55" y="6"/>
                  </a:lnTo>
                  <a:lnTo>
                    <a:pt x="55" y="35"/>
                  </a:lnTo>
                  <a:lnTo>
                    <a:pt x="56" y="35"/>
                  </a:lnTo>
                  <a:cubicBezTo>
                    <a:pt x="65" y="22"/>
                    <a:pt x="76" y="13"/>
                    <a:pt x="90" y="8"/>
                  </a:cubicBezTo>
                  <a:cubicBezTo>
                    <a:pt x="103" y="3"/>
                    <a:pt x="117" y="0"/>
                    <a:pt x="132" y="0"/>
                  </a:cubicBezTo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7" name="Freeform 11"/>
            <p:cNvSpPr>
              <a:spLocks/>
            </p:cNvSpPr>
            <p:nvPr/>
          </p:nvSpPr>
          <p:spPr bwMode="auto">
            <a:xfrm>
              <a:off x="901524" y="886442"/>
              <a:ext cx="57150" cy="106363"/>
            </a:xfrm>
            <a:custGeom>
              <a:avLst/>
              <a:gdLst>
                <a:gd name="T0" fmla="*/ 41 w 171"/>
                <a:gd name="T1" fmla="*/ 114 h 326"/>
                <a:gd name="T2" fmla="*/ 0 w 171"/>
                <a:gd name="T3" fmla="*/ 114 h 326"/>
                <a:gd name="T4" fmla="*/ 0 w 171"/>
                <a:gd name="T5" fmla="*/ 66 h 326"/>
                <a:gd name="T6" fmla="*/ 41 w 171"/>
                <a:gd name="T7" fmla="*/ 66 h 326"/>
                <a:gd name="T8" fmla="*/ 41 w 171"/>
                <a:gd name="T9" fmla="*/ 0 h 326"/>
                <a:gd name="T10" fmla="*/ 100 w 171"/>
                <a:gd name="T11" fmla="*/ 0 h 326"/>
                <a:gd name="T12" fmla="*/ 100 w 171"/>
                <a:gd name="T13" fmla="*/ 66 h 326"/>
                <a:gd name="T14" fmla="*/ 165 w 171"/>
                <a:gd name="T15" fmla="*/ 66 h 326"/>
                <a:gd name="T16" fmla="*/ 165 w 171"/>
                <a:gd name="T17" fmla="*/ 114 h 326"/>
                <a:gd name="T18" fmla="*/ 100 w 171"/>
                <a:gd name="T19" fmla="*/ 114 h 326"/>
                <a:gd name="T20" fmla="*/ 100 w 171"/>
                <a:gd name="T21" fmla="*/ 249 h 326"/>
                <a:gd name="T22" fmla="*/ 107 w 171"/>
                <a:gd name="T23" fmla="*/ 271 h 326"/>
                <a:gd name="T24" fmla="*/ 125 w 171"/>
                <a:gd name="T25" fmla="*/ 276 h 326"/>
                <a:gd name="T26" fmla="*/ 143 w 171"/>
                <a:gd name="T27" fmla="*/ 274 h 326"/>
                <a:gd name="T28" fmla="*/ 162 w 171"/>
                <a:gd name="T29" fmla="*/ 268 h 326"/>
                <a:gd name="T30" fmla="*/ 171 w 171"/>
                <a:gd name="T31" fmla="*/ 316 h 326"/>
                <a:gd name="T32" fmla="*/ 149 w 171"/>
                <a:gd name="T33" fmla="*/ 323 h 326"/>
                <a:gd name="T34" fmla="*/ 118 w 171"/>
                <a:gd name="T35" fmla="*/ 326 h 326"/>
                <a:gd name="T36" fmla="*/ 82 w 171"/>
                <a:gd name="T37" fmla="*/ 321 h 326"/>
                <a:gd name="T38" fmla="*/ 58 w 171"/>
                <a:gd name="T39" fmla="*/ 306 h 326"/>
                <a:gd name="T40" fmla="*/ 45 w 171"/>
                <a:gd name="T41" fmla="*/ 282 h 326"/>
                <a:gd name="T42" fmla="*/ 41 w 171"/>
                <a:gd name="T43" fmla="*/ 250 h 326"/>
                <a:gd name="T44" fmla="*/ 41 w 171"/>
                <a:gd name="T45" fmla="*/ 114 h 32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71" h="326">
                  <a:moveTo>
                    <a:pt x="41" y="114"/>
                  </a:moveTo>
                  <a:lnTo>
                    <a:pt x="0" y="114"/>
                  </a:lnTo>
                  <a:lnTo>
                    <a:pt x="0" y="66"/>
                  </a:lnTo>
                  <a:lnTo>
                    <a:pt x="41" y="66"/>
                  </a:lnTo>
                  <a:lnTo>
                    <a:pt x="41" y="0"/>
                  </a:lnTo>
                  <a:lnTo>
                    <a:pt x="100" y="0"/>
                  </a:lnTo>
                  <a:lnTo>
                    <a:pt x="100" y="66"/>
                  </a:lnTo>
                  <a:lnTo>
                    <a:pt x="165" y="66"/>
                  </a:lnTo>
                  <a:lnTo>
                    <a:pt x="165" y="114"/>
                  </a:lnTo>
                  <a:lnTo>
                    <a:pt x="100" y="114"/>
                  </a:lnTo>
                  <a:lnTo>
                    <a:pt x="100" y="249"/>
                  </a:lnTo>
                  <a:cubicBezTo>
                    <a:pt x="100" y="260"/>
                    <a:pt x="102" y="267"/>
                    <a:pt x="107" y="271"/>
                  </a:cubicBezTo>
                  <a:cubicBezTo>
                    <a:pt x="111" y="274"/>
                    <a:pt x="118" y="276"/>
                    <a:pt x="125" y="276"/>
                  </a:cubicBezTo>
                  <a:cubicBezTo>
                    <a:pt x="131" y="276"/>
                    <a:pt x="137" y="275"/>
                    <a:pt x="143" y="274"/>
                  </a:cubicBezTo>
                  <a:cubicBezTo>
                    <a:pt x="149" y="273"/>
                    <a:pt x="155" y="271"/>
                    <a:pt x="162" y="268"/>
                  </a:cubicBezTo>
                  <a:lnTo>
                    <a:pt x="171" y="316"/>
                  </a:lnTo>
                  <a:cubicBezTo>
                    <a:pt x="166" y="318"/>
                    <a:pt x="158" y="320"/>
                    <a:pt x="149" y="323"/>
                  </a:cubicBezTo>
                  <a:cubicBezTo>
                    <a:pt x="140" y="325"/>
                    <a:pt x="130" y="326"/>
                    <a:pt x="118" y="326"/>
                  </a:cubicBezTo>
                  <a:cubicBezTo>
                    <a:pt x="104" y="326"/>
                    <a:pt x="91" y="325"/>
                    <a:pt x="82" y="321"/>
                  </a:cubicBezTo>
                  <a:cubicBezTo>
                    <a:pt x="72" y="318"/>
                    <a:pt x="64" y="313"/>
                    <a:pt x="58" y="306"/>
                  </a:cubicBezTo>
                  <a:cubicBezTo>
                    <a:pt x="52" y="300"/>
                    <a:pt x="48" y="292"/>
                    <a:pt x="45" y="282"/>
                  </a:cubicBezTo>
                  <a:cubicBezTo>
                    <a:pt x="43" y="273"/>
                    <a:pt x="41" y="262"/>
                    <a:pt x="41" y="250"/>
                  </a:cubicBezTo>
                  <a:lnTo>
                    <a:pt x="41" y="114"/>
                  </a:lnTo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  <p:sp>
          <p:nvSpPr>
            <p:cNvPr id="58" name="Freeform 12"/>
            <p:cNvSpPr>
              <a:spLocks/>
            </p:cNvSpPr>
            <p:nvPr/>
          </p:nvSpPr>
          <p:spPr bwMode="auto">
            <a:xfrm>
              <a:off x="963436" y="905492"/>
              <a:ext cx="69850" cy="87313"/>
            </a:xfrm>
            <a:custGeom>
              <a:avLst/>
              <a:gdLst>
                <a:gd name="T0" fmla="*/ 107 w 210"/>
                <a:gd name="T1" fmla="*/ 216 h 266"/>
                <a:gd name="T2" fmla="*/ 139 w 210"/>
                <a:gd name="T3" fmla="*/ 211 h 266"/>
                <a:gd name="T4" fmla="*/ 150 w 210"/>
                <a:gd name="T5" fmla="*/ 191 h 266"/>
                <a:gd name="T6" fmla="*/ 150 w 210"/>
                <a:gd name="T7" fmla="*/ 188 h 266"/>
                <a:gd name="T8" fmla="*/ 149 w 210"/>
                <a:gd name="T9" fmla="*/ 177 h 266"/>
                <a:gd name="T10" fmla="*/ 142 w 210"/>
                <a:gd name="T11" fmla="*/ 169 h 266"/>
                <a:gd name="T12" fmla="*/ 126 w 210"/>
                <a:gd name="T13" fmla="*/ 163 h 266"/>
                <a:gd name="T14" fmla="*/ 97 w 210"/>
                <a:gd name="T15" fmla="*/ 157 h 266"/>
                <a:gd name="T16" fmla="*/ 57 w 210"/>
                <a:gd name="T17" fmla="*/ 146 h 266"/>
                <a:gd name="T18" fmla="*/ 30 w 210"/>
                <a:gd name="T19" fmla="*/ 130 h 266"/>
                <a:gd name="T20" fmla="*/ 15 w 210"/>
                <a:gd name="T21" fmla="*/ 108 h 266"/>
                <a:gd name="T22" fmla="*/ 10 w 210"/>
                <a:gd name="T23" fmla="*/ 77 h 266"/>
                <a:gd name="T24" fmla="*/ 10 w 210"/>
                <a:gd name="T25" fmla="*/ 72 h 266"/>
                <a:gd name="T26" fmla="*/ 15 w 210"/>
                <a:gd name="T27" fmla="*/ 46 h 266"/>
                <a:gd name="T28" fmla="*/ 32 w 210"/>
                <a:gd name="T29" fmla="*/ 23 h 266"/>
                <a:gd name="T30" fmla="*/ 63 w 210"/>
                <a:gd name="T31" fmla="*/ 6 h 266"/>
                <a:gd name="T32" fmla="*/ 109 w 210"/>
                <a:gd name="T33" fmla="*/ 0 h 266"/>
                <a:gd name="T34" fmla="*/ 156 w 210"/>
                <a:gd name="T35" fmla="*/ 4 h 266"/>
                <a:gd name="T36" fmla="*/ 204 w 210"/>
                <a:gd name="T37" fmla="*/ 23 h 266"/>
                <a:gd name="T38" fmla="*/ 178 w 210"/>
                <a:gd name="T39" fmla="*/ 66 h 266"/>
                <a:gd name="T40" fmla="*/ 149 w 210"/>
                <a:gd name="T41" fmla="*/ 53 h 266"/>
                <a:gd name="T42" fmla="*/ 116 w 210"/>
                <a:gd name="T43" fmla="*/ 50 h 266"/>
                <a:gd name="T44" fmla="*/ 79 w 210"/>
                <a:gd name="T45" fmla="*/ 56 h 266"/>
                <a:gd name="T46" fmla="*/ 68 w 210"/>
                <a:gd name="T47" fmla="*/ 72 h 266"/>
                <a:gd name="T48" fmla="*/ 68 w 210"/>
                <a:gd name="T49" fmla="*/ 75 h 266"/>
                <a:gd name="T50" fmla="*/ 70 w 210"/>
                <a:gd name="T51" fmla="*/ 86 h 266"/>
                <a:gd name="T52" fmla="*/ 77 w 210"/>
                <a:gd name="T53" fmla="*/ 94 h 266"/>
                <a:gd name="T54" fmla="*/ 92 w 210"/>
                <a:gd name="T55" fmla="*/ 99 h 266"/>
                <a:gd name="T56" fmla="*/ 116 w 210"/>
                <a:gd name="T57" fmla="*/ 104 h 266"/>
                <a:gd name="T58" fmla="*/ 158 w 210"/>
                <a:gd name="T59" fmla="*/ 115 h 266"/>
                <a:gd name="T60" fmla="*/ 187 w 210"/>
                <a:gd name="T61" fmla="*/ 130 h 266"/>
                <a:gd name="T62" fmla="*/ 205 w 210"/>
                <a:gd name="T63" fmla="*/ 152 h 266"/>
                <a:gd name="T64" fmla="*/ 210 w 210"/>
                <a:gd name="T65" fmla="*/ 187 h 266"/>
                <a:gd name="T66" fmla="*/ 210 w 210"/>
                <a:gd name="T67" fmla="*/ 192 h 266"/>
                <a:gd name="T68" fmla="*/ 203 w 210"/>
                <a:gd name="T69" fmla="*/ 220 h 266"/>
                <a:gd name="T70" fmla="*/ 184 w 210"/>
                <a:gd name="T71" fmla="*/ 244 h 266"/>
                <a:gd name="T72" fmla="*/ 151 w 210"/>
                <a:gd name="T73" fmla="*/ 260 h 266"/>
                <a:gd name="T74" fmla="*/ 108 w 210"/>
                <a:gd name="T75" fmla="*/ 266 h 266"/>
                <a:gd name="T76" fmla="*/ 47 w 210"/>
                <a:gd name="T77" fmla="*/ 258 h 266"/>
                <a:gd name="T78" fmla="*/ 0 w 210"/>
                <a:gd name="T79" fmla="*/ 235 h 266"/>
                <a:gd name="T80" fmla="*/ 26 w 210"/>
                <a:gd name="T81" fmla="*/ 190 h 266"/>
                <a:gd name="T82" fmla="*/ 63 w 210"/>
                <a:gd name="T83" fmla="*/ 209 h 266"/>
                <a:gd name="T84" fmla="*/ 107 w 210"/>
                <a:gd name="T85" fmla="*/ 216 h 26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</a:cxnLst>
              <a:rect l="0" t="0" r="r" b="b"/>
              <a:pathLst>
                <a:path w="210" h="266">
                  <a:moveTo>
                    <a:pt x="107" y="216"/>
                  </a:moveTo>
                  <a:cubicBezTo>
                    <a:pt x="120" y="216"/>
                    <a:pt x="131" y="215"/>
                    <a:pt x="139" y="211"/>
                  </a:cubicBezTo>
                  <a:cubicBezTo>
                    <a:pt x="146" y="207"/>
                    <a:pt x="150" y="201"/>
                    <a:pt x="150" y="191"/>
                  </a:cubicBezTo>
                  <a:lnTo>
                    <a:pt x="150" y="188"/>
                  </a:lnTo>
                  <a:cubicBezTo>
                    <a:pt x="150" y="184"/>
                    <a:pt x="150" y="180"/>
                    <a:pt x="149" y="177"/>
                  </a:cubicBezTo>
                  <a:cubicBezTo>
                    <a:pt x="148" y="174"/>
                    <a:pt x="145" y="172"/>
                    <a:pt x="142" y="169"/>
                  </a:cubicBezTo>
                  <a:cubicBezTo>
                    <a:pt x="138" y="167"/>
                    <a:pt x="133" y="165"/>
                    <a:pt x="126" y="163"/>
                  </a:cubicBezTo>
                  <a:cubicBezTo>
                    <a:pt x="119" y="161"/>
                    <a:pt x="109" y="159"/>
                    <a:pt x="97" y="157"/>
                  </a:cubicBezTo>
                  <a:cubicBezTo>
                    <a:pt x="81" y="154"/>
                    <a:pt x="68" y="150"/>
                    <a:pt x="57" y="146"/>
                  </a:cubicBezTo>
                  <a:cubicBezTo>
                    <a:pt x="46" y="142"/>
                    <a:pt x="37" y="136"/>
                    <a:pt x="30" y="130"/>
                  </a:cubicBezTo>
                  <a:cubicBezTo>
                    <a:pt x="23" y="124"/>
                    <a:pt x="18" y="117"/>
                    <a:pt x="15" y="108"/>
                  </a:cubicBezTo>
                  <a:cubicBezTo>
                    <a:pt x="11" y="99"/>
                    <a:pt x="10" y="89"/>
                    <a:pt x="10" y="77"/>
                  </a:cubicBezTo>
                  <a:lnTo>
                    <a:pt x="10" y="72"/>
                  </a:lnTo>
                  <a:cubicBezTo>
                    <a:pt x="10" y="63"/>
                    <a:pt x="12" y="55"/>
                    <a:pt x="15" y="46"/>
                  </a:cubicBezTo>
                  <a:cubicBezTo>
                    <a:pt x="19" y="38"/>
                    <a:pt x="24" y="30"/>
                    <a:pt x="32" y="23"/>
                  </a:cubicBezTo>
                  <a:cubicBezTo>
                    <a:pt x="40" y="16"/>
                    <a:pt x="51" y="11"/>
                    <a:pt x="63" y="6"/>
                  </a:cubicBezTo>
                  <a:cubicBezTo>
                    <a:pt x="76" y="2"/>
                    <a:pt x="91" y="0"/>
                    <a:pt x="109" y="0"/>
                  </a:cubicBezTo>
                  <a:cubicBezTo>
                    <a:pt x="124" y="0"/>
                    <a:pt x="140" y="2"/>
                    <a:pt x="156" y="4"/>
                  </a:cubicBezTo>
                  <a:cubicBezTo>
                    <a:pt x="173" y="7"/>
                    <a:pt x="189" y="14"/>
                    <a:pt x="204" y="23"/>
                  </a:cubicBezTo>
                  <a:lnTo>
                    <a:pt x="178" y="66"/>
                  </a:lnTo>
                  <a:cubicBezTo>
                    <a:pt x="170" y="60"/>
                    <a:pt x="160" y="56"/>
                    <a:pt x="149" y="53"/>
                  </a:cubicBezTo>
                  <a:cubicBezTo>
                    <a:pt x="139" y="51"/>
                    <a:pt x="128" y="50"/>
                    <a:pt x="116" y="50"/>
                  </a:cubicBezTo>
                  <a:cubicBezTo>
                    <a:pt x="98" y="50"/>
                    <a:pt x="86" y="52"/>
                    <a:pt x="79" y="56"/>
                  </a:cubicBezTo>
                  <a:cubicBezTo>
                    <a:pt x="72" y="60"/>
                    <a:pt x="68" y="66"/>
                    <a:pt x="68" y="72"/>
                  </a:cubicBezTo>
                  <a:lnTo>
                    <a:pt x="68" y="75"/>
                  </a:lnTo>
                  <a:cubicBezTo>
                    <a:pt x="68" y="80"/>
                    <a:pt x="69" y="84"/>
                    <a:pt x="70" y="86"/>
                  </a:cubicBezTo>
                  <a:cubicBezTo>
                    <a:pt x="72" y="89"/>
                    <a:pt x="74" y="92"/>
                    <a:pt x="77" y="94"/>
                  </a:cubicBezTo>
                  <a:cubicBezTo>
                    <a:pt x="81" y="96"/>
                    <a:pt x="86" y="97"/>
                    <a:pt x="92" y="99"/>
                  </a:cubicBezTo>
                  <a:cubicBezTo>
                    <a:pt x="98" y="101"/>
                    <a:pt x="106" y="102"/>
                    <a:pt x="116" y="104"/>
                  </a:cubicBezTo>
                  <a:cubicBezTo>
                    <a:pt x="132" y="108"/>
                    <a:pt x="146" y="111"/>
                    <a:pt x="158" y="115"/>
                  </a:cubicBezTo>
                  <a:cubicBezTo>
                    <a:pt x="170" y="119"/>
                    <a:pt x="180" y="123"/>
                    <a:pt x="187" y="130"/>
                  </a:cubicBezTo>
                  <a:cubicBezTo>
                    <a:pt x="195" y="136"/>
                    <a:pt x="201" y="143"/>
                    <a:pt x="205" y="152"/>
                  </a:cubicBezTo>
                  <a:cubicBezTo>
                    <a:pt x="208" y="162"/>
                    <a:pt x="210" y="173"/>
                    <a:pt x="210" y="187"/>
                  </a:cubicBezTo>
                  <a:lnTo>
                    <a:pt x="210" y="192"/>
                  </a:lnTo>
                  <a:cubicBezTo>
                    <a:pt x="210" y="202"/>
                    <a:pt x="208" y="211"/>
                    <a:pt x="203" y="220"/>
                  </a:cubicBezTo>
                  <a:cubicBezTo>
                    <a:pt x="199" y="229"/>
                    <a:pt x="192" y="237"/>
                    <a:pt x="184" y="244"/>
                  </a:cubicBezTo>
                  <a:cubicBezTo>
                    <a:pt x="175" y="251"/>
                    <a:pt x="164" y="256"/>
                    <a:pt x="151" y="260"/>
                  </a:cubicBezTo>
                  <a:cubicBezTo>
                    <a:pt x="139" y="264"/>
                    <a:pt x="124" y="266"/>
                    <a:pt x="108" y="266"/>
                  </a:cubicBezTo>
                  <a:cubicBezTo>
                    <a:pt x="87" y="266"/>
                    <a:pt x="66" y="263"/>
                    <a:pt x="47" y="258"/>
                  </a:cubicBezTo>
                  <a:cubicBezTo>
                    <a:pt x="28" y="252"/>
                    <a:pt x="12" y="245"/>
                    <a:pt x="0" y="235"/>
                  </a:cubicBezTo>
                  <a:lnTo>
                    <a:pt x="26" y="190"/>
                  </a:lnTo>
                  <a:cubicBezTo>
                    <a:pt x="38" y="198"/>
                    <a:pt x="50" y="204"/>
                    <a:pt x="63" y="209"/>
                  </a:cubicBezTo>
                  <a:cubicBezTo>
                    <a:pt x="76" y="214"/>
                    <a:pt x="90" y="216"/>
                    <a:pt x="107" y="216"/>
                  </a:cubicBezTo>
                </a:path>
              </a:pathLst>
            </a:custGeom>
            <a:solidFill>
              <a:srgbClr val="343437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82935" tIns="41468" rIns="82935" bIns="41468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1633" baseline="-25000"/>
            </a:p>
          </p:txBody>
        </p:sp>
      </p:grp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490A0C63-0EE6-4C1B-AB9D-F786A36CE4C9}"/>
              </a:ext>
            </a:extLst>
          </p:cNvPr>
          <p:cNvSpPr/>
          <p:nvPr/>
        </p:nvSpPr>
        <p:spPr>
          <a:xfrm>
            <a:off x="5016781" y="1026555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B1063AF-2A71-4993-BD1D-87F63FDF124C}"/>
              </a:ext>
            </a:extLst>
          </p:cNvPr>
          <p:cNvSpPr txBox="1"/>
          <p:nvPr/>
        </p:nvSpPr>
        <p:spPr>
          <a:xfrm>
            <a:off x="5230933" y="1119399"/>
            <a:ext cx="101919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사업 개요</a:t>
            </a:r>
          </a:p>
        </p:txBody>
      </p:sp>
      <p:sp>
        <p:nvSpPr>
          <p:cNvPr id="47" name="모서리가 둥근 직사각형 97">
            <a:extLst>
              <a:ext uri="{FF2B5EF4-FFF2-40B4-BE49-F238E27FC236}">
                <a16:creationId xmlns:a16="http://schemas.microsoft.com/office/drawing/2014/main" id="{125075ED-B682-40CD-8C4A-8E36E758A993}"/>
              </a:ext>
            </a:extLst>
          </p:cNvPr>
          <p:cNvSpPr/>
          <p:nvPr/>
        </p:nvSpPr>
        <p:spPr>
          <a:xfrm flipH="1">
            <a:off x="4514088" y="1029408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AF409AA-B6E3-4FA0-9C6C-9BFF8D6117C0}"/>
              </a:ext>
            </a:extLst>
          </p:cNvPr>
          <p:cNvSpPr txBox="1"/>
          <p:nvPr/>
        </p:nvSpPr>
        <p:spPr>
          <a:xfrm>
            <a:off x="4590607" y="1106863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>
                <a:ln>
                  <a:solidFill>
                    <a:schemeClr val="bg1"/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2000" dirty="0">
                <a:latin typeface="+mn-ea"/>
              </a:rPr>
              <a:t>1</a:t>
            </a:r>
            <a:endParaRPr lang="ko-KR" altLang="en-US" sz="2000" dirty="0">
              <a:latin typeface="+mn-ea"/>
            </a:endParaRPr>
          </a:p>
        </p:txBody>
      </p:sp>
      <p:sp>
        <p:nvSpPr>
          <p:cNvPr id="50" name="직사각형 49">
            <a:extLst>
              <a:ext uri="{FF2B5EF4-FFF2-40B4-BE49-F238E27FC236}">
                <a16:creationId xmlns:a16="http://schemas.microsoft.com/office/drawing/2014/main" id="{DB305E21-F303-491C-A885-9B9ACE2484F5}"/>
              </a:ext>
            </a:extLst>
          </p:cNvPr>
          <p:cNvSpPr/>
          <p:nvPr/>
        </p:nvSpPr>
        <p:spPr>
          <a:xfrm>
            <a:off x="5016781" y="1680336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763AAB-AE85-4F31-AF35-566A473BABFC}"/>
              </a:ext>
            </a:extLst>
          </p:cNvPr>
          <p:cNvSpPr txBox="1"/>
          <p:nvPr/>
        </p:nvSpPr>
        <p:spPr>
          <a:xfrm>
            <a:off x="5230933" y="1773180"/>
            <a:ext cx="377674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600"/>
              </a:spcAft>
              <a:defRPr b="1" spc="-9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defRPr>
            </a:lvl1pPr>
          </a:lstStyle>
          <a:p>
            <a:r>
              <a:rPr lang="ko-KR" altLang="en-US" sz="1600" b="0" dirty="0"/>
              <a:t>사업장 </a:t>
            </a:r>
            <a:r>
              <a:rPr lang="ko-KR" altLang="en-US" sz="1600" b="0" dirty="0" err="1"/>
              <a:t>모의해킹</a:t>
            </a:r>
            <a:r>
              <a:rPr lang="ko-KR" altLang="en-US" sz="1600" b="0" dirty="0"/>
              <a:t> 취약점 진단 사전 계획안</a:t>
            </a:r>
          </a:p>
        </p:txBody>
      </p:sp>
      <p:sp>
        <p:nvSpPr>
          <p:cNvPr id="62" name="직사각형 61">
            <a:extLst>
              <a:ext uri="{FF2B5EF4-FFF2-40B4-BE49-F238E27FC236}">
                <a16:creationId xmlns:a16="http://schemas.microsoft.com/office/drawing/2014/main" id="{A7A0F708-3467-4A92-8F66-970FA977F8AB}"/>
              </a:ext>
            </a:extLst>
          </p:cNvPr>
          <p:cNvSpPr/>
          <p:nvPr/>
        </p:nvSpPr>
        <p:spPr>
          <a:xfrm>
            <a:off x="5016781" y="2334117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9CE301BA-6A78-4FCE-B8D5-AF47F6722DC3}"/>
              </a:ext>
            </a:extLst>
          </p:cNvPr>
          <p:cNvSpPr txBox="1"/>
          <p:nvPr/>
        </p:nvSpPr>
        <p:spPr>
          <a:xfrm>
            <a:off x="5230933" y="2426961"/>
            <a:ext cx="14062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>
            <a:defPPr>
              <a:defRPr lang="ko-KR"/>
            </a:defPPr>
            <a:lvl1pPr>
              <a:spcAft>
                <a:spcPts val="600"/>
              </a:spcAft>
              <a:defRPr b="1" spc="-9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defRPr>
            </a:lvl1pPr>
          </a:lstStyle>
          <a:p>
            <a:r>
              <a:rPr lang="ko-KR" altLang="en-US" sz="1600" b="0" dirty="0"/>
              <a:t>사전답사 결과</a:t>
            </a:r>
          </a:p>
        </p:txBody>
      </p:sp>
      <p:sp>
        <p:nvSpPr>
          <p:cNvPr id="64" name="직사각형 63">
            <a:extLst>
              <a:ext uri="{FF2B5EF4-FFF2-40B4-BE49-F238E27FC236}">
                <a16:creationId xmlns:a16="http://schemas.microsoft.com/office/drawing/2014/main" id="{B6299247-934A-4F75-B3D2-CBE427A9F20E}"/>
              </a:ext>
            </a:extLst>
          </p:cNvPr>
          <p:cNvSpPr/>
          <p:nvPr/>
        </p:nvSpPr>
        <p:spPr>
          <a:xfrm>
            <a:off x="5016781" y="2987898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E8B4683D-4A77-4CA7-AA1E-D5228B895216}"/>
              </a:ext>
            </a:extLst>
          </p:cNvPr>
          <p:cNvSpPr txBox="1"/>
          <p:nvPr/>
        </p:nvSpPr>
        <p:spPr>
          <a:xfrm>
            <a:off x="5230933" y="3080742"/>
            <a:ext cx="185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침투 시나리오 요약</a:t>
            </a:r>
          </a:p>
        </p:txBody>
      </p:sp>
      <p:sp>
        <p:nvSpPr>
          <p:cNvPr id="78" name="모서리가 둥근 직사각형 60">
            <a:extLst>
              <a:ext uri="{FF2B5EF4-FFF2-40B4-BE49-F238E27FC236}">
                <a16:creationId xmlns:a16="http://schemas.microsoft.com/office/drawing/2014/main" id="{6BC8D26F-769B-40CE-9EFA-144BF2B1D464}"/>
              </a:ext>
            </a:extLst>
          </p:cNvPr>
          <p:cNvSpPr/>
          <p:nvPr/>
        </p:nvSpPr>
        <p:spPr>
          <a:xfrm flipH="1">
            <a:off x="4514088" y="1677641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35C8EA8A-852A-472E-878D-62F8BBB0464A}"/>
              </a:ext>
            </a:extLst>
          </p:cNvPr>
          <p:cNvSpPr txBox="1"/>
          <p:nvPr/>
        </p:nvSpPr>
        <p:spPr>
          <a:xfrm>
            <a:off x="4590607" y="1755096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2</a:t>
            </a:r>
            <a:endParaRPr lang="ko-KR" altLang="en-US" dirty="0">
              <a:latin typeface="+mn-ea"/>
            </a:endParaRPr>
          </a:p>
        </p:txBody>
      </p:sp>
      <p:sp>
        <p:nvSpPr>
          <p:cNvPr id="80" name="모서리가 둥근 직사각형 65">
            <a:extLst>
              <a:ext uri="{FF2B5EF4-FFF2-40B4-BE49-F238E27FC236}">
                <a16:creationId xmlns:a16="http://schemas.microsoft.com/office/drawing/2014/main" id="{E64B4AE5-8D27-4E57-B6F7-12E4BCC9D9C1}"/>
              </a:ext>
            </a:extLst>
          </p:cNvPr>
          <p:cNvSpPr/>
          <p:nvPr/>
        </p:nvSpPr>
        <p:spPr>
          <a:xfrm flipH="1">
            <a:off x="4514088" y="2340162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924283F-B7F7-45B6-AC9C-9A8B51B35926}"/>
              </a:ext>
            </a:extLst>
          </p:cNvPr>
          <p:cNvSpPr txBox="1"/>
          <p:nvPr/>
        </p:nvSpPr>
        <p:spPr>
          <a:xfrm>
            <a:off x="4590607" y="2417617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3</a:t>
            </a:r>
            <a:endParaRPr lang="ko-KR" altLang="en-US" dirty="0">
              <a:latin typeface="+mn-ea"/>
            </a:endParaRPr>
          </a:p>
        </p:txBody>
      </p:sp>
      <p:sp>
        <p:nvSpPr>
          <p:cNvPr id="82" name="모서리가 둥근 직사각형 70">
            <a:extLst>
              <a:ext uri="{FF2B5EF4-FFF2-40B4-BE49-F238E27FC236}">
                <a16:creationId xmlns:a16="http://schemas.microsoft.com/office/drawing/2014/main" id="{65E625C1-F30E-4FB8-8B1F-FA8CB8B75F41}"/>
              </a:ext>
            </a:extLst>
          </p:cNvPr>
          <p:cNvSpPr/>
          <p:nvPr/>
        </p:nvSpPr>
        <p:spPr>
          <a:xfrm flipH="1">
            <a:off x="4514088" y="2974107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129DAA3C-060F-489A-B7C9-D7DF6E79547D}"/>
              </a:ext>
            </a:extLst>
          </p:cNvPr>
          <p:cNvSpPr txBox="1"/>
          <p:nvPr/>
        </p:nvSpPr>
        <p:spPr>
          <a:xfrm>
            <a:off x="4590607" y="3051562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4</a:t>
            </a:r>
            <a:endParaRPr lang="ko-KR" altLang="en-US" dirty="0">
              <a:latin typeface="+mn-ea"/>
            </a:endParaRPr>
          </a:p>
        </p:txBody>
      </p:sp>
      <p:sp>
        <p:nvSpPr>
          <p:cNvPr id="84" name="직사각형 83">
            <a:extLst>
              <a:ext uri="{FF2B5EF4-FFF2-40B4-BE49-F238E27FC236}">
                <a16:creationId xmlns:a16="http://schemas.microsoft.com/office/drawing/2014/main" id="{5EF6AAA1-00D6-4E04-BDAE-B84728672E53}"/>
              </a:ext>
            </a:extLst>
          </p:cNvPr>
          <p:cNvSpPr/>
          <p:nvPr/>
        </p:nvSpPr>
        <p:spPr>
          <a:xfrm>
            <a:off x="5002184" y="3641679"/>
            <a:ext cx="4508416" cy="524242"/>
          </a:xfrm>
          <a:prstGeom prst="rect">
            <a:avLst/>
          </a:prstGeom>
          <a:solidFill>
            <a:srgbClr val="F0F0F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2000" dirty="0">
              <a:latin typeface="+mn-ea"/>
            </a:endParaRPr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5704FC49-E55A-4764-8D6C-434CB189BC37}"/>
              </a:ext>
            </a:extLst>
          </p:cNvPr>
          <p:cNvSpPr txBox="1"/>
          <p:nvPr/>
        </p:nvSpPr>
        <p:spPr>
          <a:xfrm>
            <a:off x="5230933" y="3734523"/>
            <a:ext cx="185371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spcAft>
                <a:spcPts val="600"/>
              </a:spcAft>
            </a:pPr>
            <a:r>
              <a:rPr lang="ko-KR" altLang="en-US" sz="16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시나리오 상세 내용</a:t>
            </a:r>
          </a:p>
        </p:txBody>
      </p:sp>
      <p:sp>
        <p:nvSpPr>
          <p:cNvPr id="86" name="모서리가 둥근 직사각형 97">
            <a:extLst>
              <a:ext uri="{FF2B5EF4-FFF2-40B4-BE49-F238E27FC236}">
                <a16:creationId xmlns:a16="http://schemas.microsoft.com/office/drawing/2014/main" id="{4B5AEC18-4064-45E4-959B-8FC5CF53E542}"/>
              </a:ext>
            </a:extLst>
          </p:cNvPr>
          <p:cNvSpPr/>
          <p:nvPr/>
        </p:nvSpPr>
        <p:spPr>
          <a:xfrm flipH="1">
            <a:off x="4514088" y="3636628"/>
            <a:ext cx="557317" cy="524242"/>
          </a:xfrm>
          <a:prstGeom prst="rect">
            <a:avLst/>
          </a:prstGeom>
          <a:solidFill>
            <a:srgbClr val="08274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endParaRPr lang="ko-KR" altLang="en-US" dirty="0">
              <a:ln>
                <a:solidFill>
                  <a:schemeClr val="bg1"/>
                </a:solidFill>
              </a:ln>
              <a:latin typeface="+mn-ea"/>
            </a:endParaRPr>
          </a:p>
        </p:txBody>
      </p:sp>
      <p:sp>
        <p:nvSpPr>
          <p:cNvPr id="87" name="TextBox 86">
            <a:extLst>
              <a:ext uri="{FF2B5EF4-FFF2-40B4-BE49-F238E27FC236}">
                <a16:creationId xmlns:a16="http://schemas.microsoft.com/office/drawing/2014/main" id="{7E46F94C-FC13-4C9B-B9BB-D9C88032F169}"/>
              </a:ext>
            </a:extLst>
          </p:cNvPr>
          <p:cNvSpPr txBox="1"/>
          <p:nvPr/>
        </p:nvSpPr>
        <p:spPr>
          <a:xfrm>
            <a:off x="4590607" y="3714083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>
                <a:ln>
                  <a:solidFill>
                    <a:schemeClr val="bg1"/>
                  </a:solidFill>
                </a:ln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altLang="ko-KR" sz="2000" dirty="0">
                <a:latin typeface="+mn-ea"/>
              </a:rPr>
              <a:t>5</a:t>
            </a:r>
            <a:endParaRPr lang="ko-KR" altLang="en-US" sz="2000" dirty="0">
              <a:latin typeface="+mn-ea"/>
            </a:endParaRPr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CAE4CC15-B032-4393-9B73-F2D661616F7E}"/>
              </a:ext>
            </a:extLst>
          </p:cNvPr>
          <p:cNvSpPr txBox="1"/>
          <p:nvPr/>
        </p:nvSpPr>
        <p:spPr>
          <a:xfrm>
            <a:off x="4590607" y="4376604"/>
            <a:ext cx="404278" cy="36933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>
            <a:defPPr>
              <a:defRPr lang="ko-KR"/>
            </a:defPPr>
            <a:lvl1pPr algn="ctr">
              <a:defRPr sz="2000">
                <a:ln>
                  <a:solidFill>
                    <a:schemeClr val="bg1"/>
                  </a:solidFill>
                </a:ln>
              </a:defRPr>
            </a:lvl1pPr>
          </a:lstStyle>
          <a:p>
            <a:r>
              <a:rPr lang="en-US" altLang="ko-KR" dirty="0">
                <a:latin typeface="+mn-ea"/>
              </a:rPr>
              <a:t>6</a:t>
            </a:r>
            <a:endParaRPr lang="ko-KR" altLang="en-US" dirty="0">
              <a:latin typeface="+mn-ea"/>
            </a:endParaRPr>
          </a:p>
        </p:txBody>
      </p:sp>
      <p:sp>
        <p:nvSpPr>
          <p:cNvPr id="93" name="직사각형 92">
            <a:extLst>
              <a:ext uri="{FF2B5EF4-FFF2-40B4-BE49-F238E27FC236}">
                <a16:creationId xmlns:a16="http://schemas.microsoft.com/office/drawing/2014/main" id="{3ADE9F49-129F-4C59-954F-B2F84D49D10A}"/>
              </a:ext>
            </a:extLst>
          </p:cNvPr>
          <p:cNvSpPr/>
          <p:nvPr/>
        </p:nvSpPr>
        <p:spPr>
          <a:xfrm rot="16200000">
            <a:off x="1009961" y="5770219"/>
            <a:ext cx="77820" cy="2097741"/>
          </a:xfrm>
          <a:prstGeom prst="rect">
            <a:avLst/>
          </a:prstGeom>
          <a:gradFill>
            <a:gsLst>
              <a:gs pos="100000">
                <a:srgbClr val="445763"/>
              </a:gs>
              <a:gs pos="1000">
                <a:srgbClr val="091433"/>
              </a:gs>
            </a:gsLst>
            <a:path path="circle">
              <a:fillToRect l="100000" t="100000"/>
            </a:path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ko-KR" altLang="en-US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35473588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96F0E4A-39ED-4D88-93E5-7B17EFD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1.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사업 개요 </a:t>
            </a: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69A7E7A-BAB1-45D5-9129-DA0449509E40}"/>
              </a:ext>
            </a:extLst>
          </p:cNvPr>
          <p:cNvGrpSpPr/>
          <p:nvPr/>
        </p:nvGrpSpPr>
        <p:grpSpPr>
          <a:xfrm>
            <a:off x="461635" y="1057603"/>
            <a:ext cx="770381" cy="184666"/>
            <a:chOff x="424278" y="1134925"/>
            <a:chExt cx="849380" cy="203603"/>
          </a:xfrm>
        </p:grpSpPr>
        <p:sp>
          <p:nvSpPr>
            <p:cNvPr id="9" name="Rectangle 218">
              <a:extLst>
                <a:ext uri="{FF2B5EF4-FFF2-40B4-BE49-F238E27FC236}">
                  <a16:creationId xmlns:a16="http://schemas.microsoft.com/office/drawing/2014/main" id="{E11C60E5-04C8-4940-8E7F-79DA02657E4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788421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사업 개요</a:t>
              </a:r>
            </a:p>
          </p:txBody>
        </p:sp>
        <p:sp>
          <p:nvSpPr>
            <p:cNvPr id="10" name="직사각형 9">
              <a:extLst>
                <a:ext uri="{FF2B5EF4-FFF2-40B4-BE49-F238E27FC236}">
                  <a16:creationId xmlns:a16="http://schemas.microsoft.com/office/drawing/2014/main" id="{38FA8083-884C-4DDF-93DC-28DBD9A7ADC1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2A5069BF-1E85-41BA-B66C-C9BEFC6D9587}"/>
              </a:ext>
            </a:extLst>
          </p:cNvPr>
          <p:cNvSpPr txBox="1"/>
          <p:nvPr/>
        </p:nvSpPr>
        <p:spPr>
          <a:xfrm>
            <a:off x="482368" y="140471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사업 목적</a:t>
            </a:r>
          </a:p>
        </p:txBody>
      </p: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1CF155CB-1763-4585-8CE7-E7119670E306}"/>
              </a:ext>
            </a:extLst>
          </p:cNvPr>
          <p:cNvGrpSpPr/>
          <p:nvPr/>
        </p:nvGrpSpPr>
        <p:grpSpPr>
          <a:xfrm>
            <a:off x="482368" y="4551655"/>
            <a:ext cx="1609970" cy="184666"/>
            <a:chOff x="424278" y="1134925"/>
            <a:chExt cx="1775065" cy="203603"/>
          </a:xfrm>
        </p:grpSpPr>
        <p:sp>
          <p:nvSpPr>
            <p:cNvPr id="18" name="Rectangle 218">
              <a:extLst>
                <a:ext uri="{FF2B5EF4-FFF2-40B4-BE49-F238E27FC236}">
                  <a16:creationId xmlns:a16="http://schemas.microsoft.com/office/drawing/2014/main" id="{07A2E234-4F43-42AD-9231-3350EC2FE87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714106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점검 인원 및 수행 일정</a:t>
              </a:r>
            </a:p>
          </p:txBody>
        </p:sp>
        <p:sp>
          <p:nvSpPr>
            <p:cNvPr id="19" name="직사각형 18">
              <a:extLst>
                <a:ext uri="{FF2B5EF4-FFF2-40B4-BE49-F238E27FC236}">
                  <a16:creationId xmlns:a16="http://schemas.microsoft.com/office/drawing/2014/main" id="{3CA48E33-10A2-463C-8F1D-454214588988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FAF2AC14-AD03-4264-9796-0ABE8C484998}"/>
              </a:ext>
            </a:extLst>
          </p:cNvPr>
          <p:cNvSpPr txBox="1"/>
          <p:nvPr/>
        </p:nvSpPr>
        <p:spPr>
          <a:xfrm>
            <a:off x="654009" y="1654357"/>
            <a:ext cx="8550656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본 사업은 롯데호텔 사업장 </a:t>
            </a:r>
            <a:r>
              <a:rPr lang="ko-KR" altLang="en-US" sz="105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모의해킹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및 취약점 진단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컨설팅 수행을 통해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발생 가능한 위협을 사전에 차단하고 안전성을 강화한 서비스를 제공하기 위함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15D9361-7A5F-4722-A321-C69A5855D391}"/>
              </a:ext>
            </a:extLst>
          </p:cNvPr>
          <p:cNvSpPr txBox="1"/>
          <p:nvPr/>
        </p:nvSpPr>
        <p:spPr>
          <a:xfrm>
            <a:off x="482368" y="2245483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사업 내용</a:t>
            </a:r>
            <a:endParaRPr lang="en-US" altLang="ko-KR" sz="1100" b="1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424BE20-72D8-4E8B-8B94-9717480B78C3}"/>
              </a:ext>
            </a:extLst>
          </p:cNvPr>
          <p:cNvSpPr txBox="1"/>
          <p:nvPr/>
        </p:nvSpPr>
        <p:spPr>
          <a:xfrm>
            <a:off x="482368" y="3297697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사업 일정</a:t>
            </a:r>
            <a:endParaRPr lang="en-US" altLang="ko-KR" sz="1100" b="1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BB5D12CE-5E93-4ECC-B0D1-69B32BFE99D9}"/>
              </a:ext>
            </a:extLst>
          </p:cNvPr>
          <p:cNvSpPr txBox="1"/>
          <p:nvPr/>
        </p:nvSpPr>
        <p:spPr>
          <a:xfrm>
            <a:off x="654009" y="2503221"/>
            <a:ext cx="8436725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롯데호텔 사업장을 대상으로 물리적 침투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모의침투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를 통해 출입 통제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정찰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사회공학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물리적 접근 경로를 점검하고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, </a:t>
            </a: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실전 기반 취약점을 식별하여 우선순위별 개선 권고를 도출함</a:t>
            </a:r>
            <a:endParaRPr lang="en-US" altLang="ko-KR" sz="105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09A1A7C-68A2-4844-9FC5-EC8061F6D8CA}"/>
              </a:ext>
            </a:extLst>
          </p:cNvPr>
          <p:cNvSpPr/>
          <p:nvPr/>
        </p:nvSpPr>
        <p:spPr>
          <a:xfrm>
            <a:off x="461635" y="1324813"/>
            <a:ext cx="8961997" cy="2909836"/>
          </a:xfrm>
          <a:prstGeom prst="rect">
            <a:avLst/>
          </a:prstGeom>
          <a:noFill/>
          <a:ln w="3175"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chemeClr val="tx1"/>
              </a:solidFill>
            </a:endParaRPr>
          </a:p>
        </p:txBody>
      </p:sp>
      <p:graphicFrame>
        <p:nvGraphicFramePr>
          <p:cNvPr id="30" name="표 29">
            <a:extLst>
              <a:ext uri="{FF2B5EF4-FFF2-40B4-BE49-F238E27FC236}">
                <a16:creationId xmlns:a16="http://schemas.microsoft.com/office/drawing/2014/main" id="{BB38253E-5614-4D50-AD40-61FEA14DBAC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0163581"/>
              </p:ext>
            </p:extLst>
          </p:nvPr>
        </p:nvGraphicFramePr>
        <p:xfrm>
          <a:off x="461635" y="4869442"/>
          <a:ext cx="8961996" cy="119400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97984">
                  <a:extLst>
                    <a:ext uri="{9D8B030D-6E8A-4147-A177-3AD203B41FA5}">
                      <a16:colId xmlns:a16="http://schemas.microsoft.com/office/drawing/2014/main" val="3101885357"/>
                    </a:ext>
                  </a:extLst>
                </a:gridCol>
                <a:gridCol w="1624614">
                  <a:extLst>
                    <a:ext uri="{9D8B030D-6E8A-4147-A177-3AD203B41FA5}">
                      <a16:colId xmlns:a16="http://schemas.microsoft.com/office/drawing/2014/main" val="305578993"/>
                    </a:ext>
                  </a:extLst>
                </a:gridCol>
                <a:gridCol w="1435677">
                  <a:extLst>
                    <a:ext uri="{9D8B030D-6E8A-4147-A177-3AD203B41FA5}">
                      <a16:colId xmlns:a16="http://schemas.microsoft.com/office/drawing/2014/main" val="1678484662"/>
                    </a:ext>
                  </a:extLst>
                </a:gridCol>
                <a:gridCol w="1053024">
                  <a:extLst>
                    <a:ext uri="{9D8B030D-6E8A-4147-A177-3AD203B41FA5}">
                      <a16:colId xmlns:a16="http://schemas.microsoft.com/office/drawing/2014/main" val="3456260766"/>
                    </a:ext>
                  </a:extLst>
                </a:gridCol>
                <a:gridCol w="1816123">
                  <a:extLst>
                    <a:ext uri="{9D8B030D-6E8A-4147-A177-3AD203B41FA5}">
                      <a16:colId xmlns:a16="http://schemas.microsoft.com/office/drawing/2014/main" val="836692864"/>
                    </a:ext>
                  </a:extLst>
                </a:gridCol>
                <a:gridCol w="1434574">
                  <a:extLst>
                    <a:ext uri="{9D8B030D-6E8A-4147-A177-3AD203B41FA5}">
                      <a16:colId xmlns:a16="http://schemas.microsoft.com/office/drawing/2014/main" val="3655130270"/>
                    </a:ext>
                  </a:extLst>
                </a:gridCol>
              </a:tblGrid>
              <a:tr h="398001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과업 내역</a:t>
                      </a: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수행일정</a:t>
                      </a:r>
                      <a:r>
                        <a:rPr lang="en-US" altLang="ko-KR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예정</a:t>
                      </a:r>
                      <a:r>
                        <a:rPr lang="en-US" altLang="ko-KR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20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수행장소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투입인력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120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95359399"/>
                  </a:ext>
                </a:extLst>
              </a:tr>
              <a:tr h="398001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롯데호텔 사업장 </a:t>
                      </a:r>
                      <a:endParaRPr lang="en-US" altLang="ko-KR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모의해킹</a:t>
                      </a:r>
                      <a:endParaRPr lang="en-US" altLang="ko-KR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2025.11.03 ~ 2025.11.06</a:t>
                      </a:r>
                    </a:p>
                    <a:p>
                      <a:pPr algn="ctr" latinLnBrk="1"/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(3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박 </a:t>
                      </a:r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4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일</a:t>
                      </a:r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롯데리조트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속초점</a:t>
                      </a:r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고급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롯데이노베이트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심승원</a:t>
                      </a:r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프로젝트 </a:t>
                      </a:r>
                      <a:r>
                        <a:rPr lang="en-US" altLang="ko-KR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PM</a:t>
                      </a:r>
                      <a:endParaRPr lang="ko-KR" altLang="en-US" sz="11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/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82503193"/>
                  </a:ext>
                </a:extLst>
              </a:tr>
              <a:tr h="398001">
                <a:tc vMerge="1">
                  <a:txBody>
                    <a:bodyPr/>
                    <a:lstStyle/>
                    <a:p>
                      <a:pPr latinLnBrk="1"/>
                      <a:endParaRPr lang="ko-KR" altLang="en-US" sz="140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 sz="140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>
                    <a:lnL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8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중급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롯데이노베이트</a:t>
                      </a:r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선수민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1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/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수행원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55589035"/>
                  </a:ext>
                </a:extLst>
              </a:tr>
            </a:tbl>
          </a:graphicData>
        </a:graphic>
      </p:graphicFrame>
      <p:sp>
        <p:nvSpPr>
          <p:cNvPr id="31" name="TextBox 30">
            <a:extLst>
              <a:ext uri="{FF2B5EF4-FFF2-40B4-BE49-F238E27FC236}">
                <a16:creationId xmlns:a16="http://schemas.microsoft.com/office/drawing/2014/main" id="{643B9709-AA67-4298-A1DE-D4E911568035}"/>
              </a:ext>
            </a:extLst>
          </p:cNvPr>
          <p:cNvSpPr txBox="1"/>
          <p:nvPr/>
        </p:nvSpPr>
        <p:spPr>
          <a:xfrm>
            <a:off x="654009" y="3551908"/>
            <a:ext cx="8550656" cy="5674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사전 답사 일정 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: 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2025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년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10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월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09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일</a:t>
            </a:r>
            <a:endParaRPr lang="en-US" altLang="ko-KR" sz="1050" b="1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사업 수행 일정 </a:t>
            </a:r>
            <a:r>
              <a:rPr lang="en-US" altLang="ko-KR" sz="105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: 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2025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년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11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월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03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일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~ 2025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년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11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월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07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일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13378813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화살표: 오각형 71">
            <a:extLst>
              <a:ext uri="{FF2B5EF4-FFF2-40B4-BE49-F238E27FC236}">
                <a16:creationId xmlns:a16="http://schemas.microsoft.com/office/drawing/2014/main" id="{D7DE3289-3204-4D76-AB07-F68949E85FC4}"/>
              </a:ext>
            </a:extLst>
          </p:cNvPr>
          <p:cNvSpPr/>
          <p:nvPr/>
        </p:nvSpPr>
        <p:spPr>
          <a:xfrm rot="10800000">
            <a:off x="5817022" y="1709674"/>
            <a:ext cx="693221" cy="4327584"/>
          </a:xfrm>
          <a:prstGeom prst="homePlate">
            <a:avLst>
              <a:gd name="adj" fmla="val 100000"/>
            </a:avLst>
          </a:prstGeom>
          <a:gradFill flip="none" rotWithShape="1">
            <a:gsLst>
              <a:gs pos="44000">
                <a:schemeClr val="bg1">
                  <a:alpha val="32000"/>
                </a:schemeClr>
              </a:gs>
              <a:gs pos="96000">
                <a:schemeClr val="bg1">
                  <a:lumMod val="75000"/>
                  <a:alpha val="61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화살표: 오각형 27">
            <a:extLst>
              <a:ext uri="{FF2B5EF4-FFF2-40B4-BE49-F238E27FC236}">
                <a16:creationId xmlns:a16="http://schemas.microsoft.com/office/drawing/2014/main" id="{11A0ECD9-B6F6-4E3C-A65D-BA7BB106B9DD}"/>
              </a:ext>
            </a:extLst>
          </p:cNvPr>
          <p:cNvSpPr/>
          <p:nvPr/>
        </p:nvSpPr>
        <p:spPr>
          <a:xfrm>
            <a:off x="3116463" y="1699089"/>
            <a:ext cx="693221" cy="4327584"/>
          </a:xfrm>
          <a:prstGeom prst="homePlate">
            <a:avLst>
              <a:gd name="adj" fmla="val 100000"/>
            </a:avLst>
          </a:prstGeom>
          <a:gradFill flip="none" rotWithShape="1">
            <a:gsLst>
              <a:gs pos="44000">
                <a:schemeClr val="bg1">
                  <a:alpha val="32000"/>
                </a:schemeClr>
              </a:gs>
              <a:gs pos="96000">
                <a:schemeClr val="bg1">
                  <a:lumMod val="75000"/>
                  <a:alpha val="61000"/>
                </a:schemeClr>
              </a:gs>
            </a:gsLst>
            <a:lin ang="1080000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cs typeface="Malgun Gothic"/>
              </a:rPr>
              <a:t>2. </a:t>
            </a:r>
            <a:r>
              <a:rPr lang="ko-KR" altLang="en-US" dirty="0">
                <a:solidFill>
                  <a:schemeClr val="tx1"/>
                </a:solidFill>
                <a:cs typeface="Malgun Gothic"/>
              </a:rPr>
              <a:t>사업장 </a:t>
            </a:r>
            <a:r>
              <a:rPr lang="ko-KR" altLang="en-US" dirty="0" err="1">
                <a:solidFill>
                  <a:schemeClr val="tx1"/>
                </a:solidFill>
                <a:cs typeface="Malgun Gothic"/>
              </a:rPr>
              <a:t>모의해킹</a:t>
            </a:r>
            <a:r>
              <a:rPr lang="ko-KR" altLang="en-US" dirty="0">
                <a:solidFill>
                  <a:schemeClr val="tx1"/>
                </a:solidFill>
                <a:cs typeface="Malgun Gothic"/>
              </a:rPr>
              <a:t> 취약점 진단 사전 계획안</a:t>
            </a:r>
          </a:p>
        </p:txBody>
      </p:sp>
      <p:sp>
        <p:nvSpPr>
          <p:cNvPr id="88" name="AutoShape 153">
            <a:extLst>
              <a:ext uri="{FF2B5EF4-FFF2-40B4-BE49-F238E27FC236}">
                <a16:creationId xmlns:a16="http://schemas.microsoft.com/office/drawing/2014/main" id="{1113F587-4BC8-47E9-AAB0-3868119A6D8B}"/>
              </a:ext>
            </a:extLst>
          </p:cNvPr>
          <p:cNvSpPr>
            <a:spLocks noChangeArrowheads="1"/>
          </p:cNvSpPr>
          <p:nvPr/>
        </p:nvSpPr>
        <p:spPr bwMode="auto">
          <a:xfrm flipH="1" flipV="1">
            <a:off x="3596881" y="1926331"/>
            <a:ext cx="2431615" cy="4084729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chemeClr val="bg1">
                <a:lumMod val="75000"/>
              </a:schemeClr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algn="ctr" defTabSz="868238" fontAlgn="base" latinLnBrk="0">
              <a:spcBef>
                <a:spcPct val="0"/>
              </a:spcBef>
              <a:spcAft>
                <a:spcPct val="0"/>
              </a:spcAft>
            </a:pPr>
            <a:endParaRPr lang="ko-KR" altLang="en-US" sz="1723" dirty="0">
              <a:solidFill>
                <a:srgbClr val="FFFFFF"/>
              </a:solidFill>
              <a:latin typeface="+mn-ea"/>
            </a:endParaRPr>
          </a:p>
        </p:txBody>
      </p:sp>
      <p:grpSp>
        <p:nvGrpSpPr>
          <p:cNvPr id="96" name="그룹 95">
            <a:extLst>
              <a:ext uri="{FF2B5EF4-FFF2-40B4-BE49-F238E27FC236}">
                <a16:creationId xmlns:a16="http://schemas.microsoft.com/office/drawing/2014/main" id="{9E437C02-FE0D-4466-826F-10EBF3F89CBA}"/>
              </a:ext>
            </a:extLst>
          </p:cNvPr>
          <p:cNvGrpSpPr/>
          <p:nvPr/>
        </p:nvGrpSpPr>
        <p:grpSpPr>
          <a:xfrm>
            <a:off x="3813215" y="2479804"/>
            <a:ext cx="2086482" cy="3175774"/>
            <a:chOff x="3779826" y="2863890"/>
            <a:chExt cx="2086482" cy="3175774"/>
          </a:xfrm>
        </p:grpSpPr>
        <p:pic>
          <p:nvPicPr>
            <p:cNvPr id="97" name="그림 96">
              <a:extLst>
                <a:ext uri="{FF2B5EF4-FFF2-40B4-BE49-F238E27FC236}">
                  <a16:creationId xmlns:a16="http://schemas.microsoft.com/office/drawing/2014/main" id="{653BDA11-1E70-4008-9F04-08543D6DC44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779826" y="4527912"/>
              <a:ext cx="2059110" cy="1511752"/>
            </a:xfrm>
            <a:prstGeom prst="rect">
              <a:avLst/>
            </a:prstGeom>
          </p:spPr>
        </p:pic>
        <p:pic>
          <p:nvPicPr>
            <p:cNvPr id="98" name="그림 97">
              <a:extLst>
                <a:ext uri="{FF2B5EF4-FFF2-40B4-BE49-F238E27FC236}">
                  <a16:creationId xmlns:a16="http://schemas.microsoft.com/office/drawing/2014/main" id="{FE2CF1A0-F630-4B4B-A944-6A14BCE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22693"/>
            <a:stretch/>
          </p:blipFill>
          <p:spPr>
            <a:xfrm>
              <a:off x="3779826" y="2863890"/>
              <a:ext cx="2059898" cy="1582203"/>
            </a:xfrm>
            <a:prstGeom prst="rect">
              <a:avLst/>
            </a:prstGeom>
          </p:spPr>
        </p:pic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0E9D24EA-982C-477B-B88C-87DF489820F7}"/>
                </a:ext>
              </a:extLst>
            </p:cNvPr>
            <p:cNvSpPr/>
            <p:nvPr/>
          </p:nvSpPr>
          <p:spPr>
            <a:xfrm>
              <a:off x="5717896" y="5341234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005DB429-5A64-4A23-B419-EE9DB48C7AE2}"/>
                </a:ext>
              </a:extLst>
            </p:cNvPr>
            <p:cNvSpPr/>
            <p:nvPr/>
          </p:nvSpPr>
          <p:spPr>
            <a:xfrm>
              <a:off x="5323284" y="5047828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B5DD5B08-D046-4504-977F-6F50594D54A4}"/>
                </a:ext>
              </a:extLst>
            </p:cNvPr>
            <p:cNvSpPr/>
            <p:nvPr/>
          </p:nvSpPr>
          <p:spPr>
            <a:xfrm>
              <a:off x="4660969" y="4634062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7C36F2BF-8315-4D50-A1CF-743BB7FFF2A9}"/>
                </a:ext>
              </a:extLst>
            </p:cNvPr>
            <p:cNvSpPr/>
            <p:nvPr/>
          </p:nvSpPr>
          <p:spPr>
            <a:xfrm>
              <a:off x="4660969" y="2904498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F805EB15-E5B5-4990-8598-C7AE410C7AA3}"/>
                </a:ext>
              </a:extLst>
            </p:cNvPr>
            <p:cNvSpPr/>
            <p:nvPr/>
          </p:nvSpPr>
          <p:spPr>
            <a:xfrm>
              <a:off x="5245199" y="3504674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F0CEDEB7-4AE6-4310-9629-FBD628124F22}"/>
                </a:ext>
              </a:extLst>
            </p:cNvPr>
            <p:cNvSpPr/>
            <p:nvPr/>
          </p:nvSpPr>
          <p:spPr>
            <a:xfrm>
              <a:off x="3864807" y="3504674"/>
              <a:ext cx="148412" cy="150317"/>
            </a:xfrm>
            <a:prstGeom prst="ellipse">
              <a:avLst/>
            </a:prstGeom>
          </p:spPr>
          <p:style>
            <a:lnRef idx="3">
              <a:schemeClr val="lt1"/>
            </a:lnRef>
            <a:fillRef idx="1">
              <a:schemeClr val="accent2"/>
            </a:fillRef>
            <a:effectRef idx="1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05" name="Rectangle 218">
            <a:extLst>
              <a:ext uri="{FF2B5EF4-FFF2-40B4-BE49-F238E27FC236}">
                <a16:creationId xmlns:a16="http://schemas.microsoft.com/office/drawing/2014/main" id="{8501A904-1C44-428B-BB60-ECF79D770B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339289"/>
            <a:ext cx="5201385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고객 협의를 통해 사업장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개소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을 선정하고 해당 사업장에 대한 다양한 침해 위협을 점검함</a:t>
            </a:r>
          </a:p>
        </p:txBody>
      </p:sp>
      <p:sp>
        <p:nvSpPr>
          <p:cNvPr id="108" name="AutoShape 153">
            <a:extLst>
              <a:ext uri="{FF2B5EF4-FFF2-40B4-BE49-F238E27FC236}">
                <a16:creationId xmlns:a16="http://schemas.microsoft.com/office/drawing/2014/main" id="{3A31ADB4-A196-4F95-8874-F35B6EDF1230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27919" y="1966190"/>
            <a:ext cx="2491795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로비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입점업체의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키오스크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자체 무선네트워크를 통한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내부망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접근 시도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인증우회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비밀번호 크래킹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비인가 무선랜 설치 여부 점검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개인정보 저장 여부 등</a:t>
            </a:r>
          </a:p>
        </p:txBody>
      </p:sp>
      <p:sp>
        <p:nvSpPr>
          <p:cNvPr id="109" name="AutoShape 153">
            <a:extLst>
              <a:ext uri="{FF2B5EF4-FFF2-40B4-BE49-F238E27FC236}">
                <a16:creationId xmlns:a16="http://schemas.microsoft.com/office/drawing/2014/main" id="{88729956-B5C9-47A7-AE75-E561D6D33D0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27131" y="3477114"/>
            <a:ext cx="2491795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내외부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공용시설에 설치된 네트워크를 통한 스캐닝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과부하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트래픽유발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인증 우회 등을 통한 고객서비스 중단 가능성 확인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주차장 시설 네트워크 등 확인</a:t>
            </a:r>
          </a:p>
        </p:txBody>
      </p:sp>
      <p:sp>
        <p:nvSpPr>
          <p:cNvPr id="110" name="AutoShape 153">
            <a:extLst>
              <a:ext uri="{FF2B5EF4-FFF2-40B4-BE49-F238E27FC236}">
                <a16:creationId xmlns:a16="http://schemas.microsoft.com/office/drawing/2014/main" id="{7800F2B9-D5B9-4F11-A40F-BCBE4CD042AF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34368" y="4946673"/>
            <a:ext cx="2471537" cy="10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관리 소홀 시간대를 활용하여 물리적 침해요소 점검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주요 통제구역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(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전산실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TPS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등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)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에 대한 물리적 침해요소 확인</a:t>
            </a:r>
          </a:p>
        </p:txBody>
      </p:sp>
      <p:sp>
        <p:nvSpPr>
          <p:cNvPr id="118" name="Rectangle 88">
            <a:extLst>
              <a:ext uri="{FF2B5EF4-FFF2-40B4-BE49-F238E27FC236}">
                <a16:creationId xmlns:a16="http://schemas.microsoft.com/office/drawing/2014/main" id="{374410B9-040F-46ED-BDA2-CF9D6F20439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96881" y="1699089"/>
            <a:ext cx="2442173" cy="273210"/>
          </a:xfrm>
          <a:prstGeom prst="roundRect">
            <a:avLst>
              <a:gd name="adj" fmla="val 0"/>
            </a:avLst>
          </a:prstGeom>
          <a:solidFill>
            <a:srgbClr val="978773"/>
          </a:solidFill>
          <a:ln w="6350">
            <a:noFill/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속초 리조트 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(1</a:t>
            </a: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개소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)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119" name="직사각형 118">
            <a:extLst>
              <a:ext uri="{FF2B5EF4-FFF2-40B4-BE49-F238E27FC236}">
                <a16:creationId xmlns:a16="http://schemas.microsoft.com/office/drawing/2014/main" id="{798611D7-FBD8-422A-80E9-DE802FB338DA}"/>
              </a:ext>
            </a:extLst>
          </p:cNvPr>
          <p:cNvSpPr/>
          <p:nvPr/>
        </p:nvSpPr>
        <p:spPr>
          <a:xfrm rot="19653067">
            <a:off x="4343607" y="3855179"/>
            <a:ext cx="938161" cy="246381"/>
          </a:xfrm>
          <a:prstGeom prst="rect">
            <a:avLst/>
          </a:prstGeom>
          <a:solidFill>
            <a:schemeClr val="bg1">
              <a:alpha val="80000"/>
            </a:schemeClr>
          </a:solidFill>
          <a:ln w="6350" cap="flat" cmpd="sng" algn="ctr">
            <a:solidFill>
              <a:srgbClr val="FF5B5B"/>
            </a:solidFill>
            <a:prstDash val="solid"/>
          </a:ln>
          <a:effectLst/>
        </p:spPr>
        <p:txBody>
          <a:bodyPr lIns="0" tIns="0" rIns="0" bIns="0" anchor="ctr"/>
          <a:lstStyle/>
          <a:p>
            <a:pPr marL="84952" indent="-84952" algn="ctr" defTabSz="868238" latinLnBrk="0">
              <a:lnSpc>
                <a:spcPct val="110000"/>
              </a:lnSpc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3737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SAMPLE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srgbClr val="FF3737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2" name="Rectangle 88">
            <a:extLst>
              <a:ext uri="{FF2B5EF4-FFF2-40B4-BE49-F238E27FC236}">
                <a16:creationId xmlns:a16="http://schemas.microsoft.com/office/drawing/2014/main" id="{92E32723-7256-4FCA-836A-475A841FFE5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699088"/>
            <a:ext cx="2479751" cy="267102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로비</a:t>
            </a:r>
            <a:r>
              <a:rPr lang="en-US" altLang="ko-KR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입점업체 키오스크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5279D9A6-F46D-46AC-B89A-9772105340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9650" y="3216468"/>
            <a:ext cx="2484470" cy="260645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주차장</a:t>
            </a:r>
            <a:r>
              <a:rPr lang="en-US" altLang="ko-KR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/</a:t>
            </a: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공용시설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0" name="Rectangle 88">
            <a:extLst>
              <a:ext uri="{FF2B5EF4-FFF2-40B4-BE49-F238E27FC236}">
                <a16:creationId xmlns:a16="http://schemas.microsoft.com/office/drawing/2014/main" id="{B68BE8AC-7A90-47E4-8528-22E230CA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4701045"/>
            <a:ext cx="2471537" cy="252000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통제구역 접근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66" name="AutoShape 153">
            <a:extLst>
              <a:ext uri="{FF2B5EF4-FFF2-40B4-BE49-F238E27FC236}">
                <a16:creationId xmlns:a16="http://schemas.microsoft.com/office/drawing/2014/main" id="{47CDDD78-8E05-4CA3-A7BE-93421BB34B62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509772" y="1966190"/>
            <a:ext cx="2467377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로비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객실 내 등 무선네트워크를 통한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내부망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접근 시도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인증우회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비밀번호 크래킹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비인가 무선랜 설치 여부 점검</a:t>
            </a:r>
          </a:p>
        </p:txBody>
      </p:sp>
      <p:sp>
        <p:nvSpPr>
          <p:cNvPr id="67" name="AutoShape 153">
            <a:extLst>
              <a:ext uri="{FF2B5EF4-FFF2-40B4-BE49-F238E27FC236}">
                <a16:creationId xmlns:a16="http://schemas.microsoft.com/office/drawing/2014/main" id="{552F699A-3632-4D37-B5B6-E5D0F5A73CEE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508985" y="3477114"/>
            <a:ext cx="2469896" cy="1186628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IPTV , IP-Phone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구성을 위한 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Lan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환경에 대한 침투 시도</a:t>
            </a:r>
            <a:endParaRPr lang="en-US" altLang="ko-KR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GW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정보탐지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관리자콘솔 접근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트래픽과부하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등을 통한 객실 서비스 가용성 점검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endParaRPr lang="ko-KR" altLang="en-US" sz="998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sp>
        <p:nvSpPr>
          <p:cNvPr id="68" name="AutoShape 153">
            <a:extLst>
              <a:ext uri="{FF2B5EF4-FFF2-40B4-BE49-F238E27FC236}">
                <a16:creationId xmlns:a16="http://schemas.microsoft.com/office/drawing/2014/main" id="{B09EC456-AEEB-4536-8BC0-3F2AA905A699}"/>
              </a:ext>
            </a:extLst>
          </p:cNvPr>
          <p:cNvSpPr>
            <a:spLocks noChangeArrowheads="1"/>
          </p:cNvSpPr>
          <p:nvPr/>
        </p:nvSpPr>
        <p:spPr bwMode="auto">
          <a:xfrm rot="10800000" flipH="1" flipV="1">
            <a:off x="6507343" y="4946673"/>
            <a:ext cx="2471537" cy="1080000"/>
          </a:xfrm>
          <a:prstGeom prst="roundRect">
            <a:avLst>
              <a:gd name="adj" fmla="val 0"/>
            </a:avLst>
          </a:prstGeom>
          <a:solidFill>
            <a:schemeClr val="bg1"/>
          </a:solidFill>
          <a:ln w="6350" algn="ctr">
            <a:solidFill>
              <a:srgbClr val="001746"/>
            </a:solidFill>
            <a:round/>
            <a:headEnd/>
            <a:tailEnd/>
          </a:ln>
        </p:spPr>
        <p:txBody>
          <a:bodyPr lIns="76159" tIns="38080" rIns="76159" bIns="38080" anchor="ctr"/>
          <a:lstStyle/>
          <a:p>
            <a:pPr marL="171450" indent="-171450" defTabSz="868238" fontAlgn="base" latinLnBrk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객실 내 설치된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월패드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, </a:t>
            </a:r>
            <a:r>
              <a:rPr lang="ko-KR" altLang="en-US" sz="998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키박스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등을 통해 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IOT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기기에 대한</a:t>
            </a:r>
            <a:r>
              <a:rPr lang="en-US" altLang="ko-KR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 </a:t>
            </a:r>
            <a:r>
              <a:rPr lang="ko-KR" altLang="en-US" sz="998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</a:rPr>
              <a:t>침투의 가능성 확인 </a:t>
            </a:r>
          </a:p>
        </p:txBody>
      </p:sp>
      <p:sp>
        <p:nvSpPr>
          <p:cNvPr id="69" name="Rectangle 88">
            <a:extLst>
              <a:ext uri="{FF2B5EF4-FFF2-40B4-BE49-F238E27FC236}">
                <a16:creationId xmlns:a16="http://schemas.microsoft.com/office/drawing/2014/main" id="{61118A05-EA85-4BBC-BEE7-A49954CF20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8006" y="1699089"/>
            <a:ext cx="2467377" cy="252000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로비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객실</a:t>
            </a:r>
            <a:r>
              <a:rPr lang="en-US" altLang="ko-KR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/</a:t>
            </a: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외부 무선네트워크</a:t>
            </a:r>
          </a:p>
        </p:txBody>
      </p:sp>
      <p:sp>
        <p:nvSpPr>
          <p:cNvPr id="70" name="Rectangle 88">
            <a:extLst>
              <a:ext uri="{FF2B5EF4-FFF2-40B4-BE49-F238E27FC236}">
                <a16:creationId xmlns:a16="http://schemas.microsoft.com/office/drawing/2014/main" id="{544576D3-DD55-4D3C-B5C3-F0533DAAADE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11503" y="3216468"/>
            <a:ext cx="2467377" cy="282848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객실 </a:t>
            </a:r>
            <a:r>
              <a:rPr lang="ko-KR" altLang="en-US" sz="998" b="1" kern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셋탑박스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1" name="Rectangle 88">
            <a:extLst>
              <a:ext uri="{FF2B5EF4-FFF2-40B4-BE49-F238E27FC236}">
                <a16:creationId xmlns:a16="http://schemas.microsoft.com/office/drawing/2014/main" id="{D81B5C09-6B9B-47BF-966D-0033F7AC2A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507343" y="4701045"/>
            <a:ext cx="2471537" cy="252000"/>
          </a:xfrm>
          <a:prstGeom prst="roundRect">
            <a:avLst>
              <a:gd name="adj" fmla="val 0"/>
            </a:avLst>
          </a:prstGeom>
          <a:solidFill>
            <a:srgbClr val="001746"/>
          </a:solidFill>
          <a:ln w="6350">
            <a:solidFill>
              <a:srgbClr val="001746"/>
            </a:solidFill>
            <a:prstDash val="solid"/>
            <a:tailEnd type="stealth" w="sm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lIns="0" tIns="0" rIns="0" bIns="0" anchor="ctr"/>
          <a:lstStyle/>
          <a:p>
            <a:pPr algn="ctr" defTabSz="868238" fontAlgn="base" latinLnBrk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Clr>
                <a:srgbClr val="0000FF"/>
              </a:buClr>
              <a:buSzPct val="140000"/>
              <a:tabLst>
                <a:tab pos="4704031" algn="l"/>
              </a:tabLst>
            </a:pPr>
            <a:r>
              <a:rPr lang="ko-KR" altLang="en-US" sz="998" b="1" kern="0" dirty="0" err="1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prstClr val="white"/>
                </a:solidFill>
                <a:latin typeface="맑은 고딕" panose="020B0503020000020004" pitchFamily="50" charset="-127"/>
              </a:rPr>
              <a:t>월패드</a:t>
            </a:r>
            <a:endParaRPr lang="ko-KR" altLang="en-US" sz="998" b="1" kern="0" dirty="0">
              <a:ln>
                <a:solidFill>
                  <a:srgbClr val="5B9BD5">
                    <a:alpha val="0"/>
                  </a:srgbClr>
                </a:solidFill>
              </a:ln>
              <a:solidFill>
                <a:prstClr val="white"/>
              </a:solidFill>
              <a:latin typeface="맑은 고딕" panose="020B0503020000020004" pitchFamily="50" charset="-127"/>
            </a:endParaRPr>
          </a:p>
        </p:txBody>
      </p:sp>
      <p:sp>
        <p:nvSpPr>
          <p:cNvPr id="73" name="Rectangle 218">
            <a:extLst>
              <a:ext uri="{FF2B5EF4-FFF2-40B4-BE49-F238E27FC236}">
                <a16:creationId xmlns:a16="http://schemas.microsoft.com/office/drawing/2014/main" id="{52DFBE9F-1A82-48F7-AEA6-3676B2384E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131" y="6149190"/>
            <a:ext cx="2696468" cy="12311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r>
              <a:rPr lang="en-US" altLang="ko-KR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※ </a:t>
            </a:r>
            <a:r>
              <a:rPr lang="ko-KR" altLang="en-US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시나리오</a:t>
            </a:r>
            <a:r>
              <a:rPr lang="en-US" altLang="ko-KR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, </a:t>
            </a:r>
            <a:r>
              <a:rPr lang="ko-KR" altLang="en-US" sz="8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solidFill>
                  <a:schemeClr val="tx1">
                    <a:lumMod val="75000"/>
                    <a:lumOff val="2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대상 사업자 등은 고객사 협의를 통해 변경 될 수 있음</a:t>
            </a:r>
            <a:endParaRPr lang="ko-KR" altLang="en-US" sz="800" b="1" spc="-91" dirty="0">
              <a:ln>
                <a:solidFill>
                  <a:srgbClr val="6D8BBF">
                    <a:alpha val="0"/>
                  </a:srgbClr>
                </a:solidFill>
              </a:ln>
              <a:solidFill>
                <a:schemeClr val="tx1">
                  <a:lumMod val="75000"/>
                  <a:lumOff val="25000"/>
                </a:schemeClr>
              </a:solidFill>
              <a:latin typeface="맑은 고딕" panose="020B0503020000020004" pitchFamily="50" charset="-127"/>
            </a:endParaRPr>
          </a:p>
        </p:txBody>
      </p:sp>
      <p:grpSp>
        <p:nvGrpSpPr>
          <p:cNvPr id="76" name="그룹 75">
            <a:extLst>
              <a:ext uri="{FF2B5EF4-FFF2-40B4-BE49-F238E27FC236}">
                <a16:creationId xmlns:a16="http://schemas.microsoft.com/office/drawing/2014/main" id="{2E761027-8A9D-47B3-A837-5CB7D96EE623}"/>
              </a:ext>
            </a:extLst>
          </p:cNvPr>
          <p:cNvGrpSpPr/>
          <p:nvPr/>
        </p:nvGrpSpPr>
        <p:grpSpPr>
          <a:xfrm>
            <a:off x="461635" y="1057603"/>
            <a:ext cx="2363895" cy="184666"/>
            <a:chOff x="424278" y="1134925"/>
            <a:chExt cx="2606302" cy="203603"/>
          </a:xfrm>
        </p:grpSpPr>
        <p:sp>
          <p:nvSpPr>
            <p:cNvPr id="77" name="Rectangle 218">
              <a:extLst>
                <a:ext uri="{FF2B5EF4-FFF2-40B4-BE49-F238E27FC236}">
                  <a16:creationId xmlns:a16="http://schemas.microsoft.com/office/drawing/2014/main" id="{88AB9EEF-56D5-49A9-B73C-6EF4B626A1E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2545343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사업장 </a:t>
              </a:r>
              <a:r>
                <a:rPr lang="ko-KR" altLang="en-US" sz="1200" b="1" spc="-91" dirty="0" err="1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모의해킹</a:t>
              </a:r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수행 방안</a:t>
              </a:r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(</a:t>
              </a:r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계획안</a:t>
              </a:r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)</a:t>
              </a:r>
              <a:endParaRPr lang="ko-KR" altLang="en-US" sz="12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80" name="직사각형 79">
              <a:extLst>
                <a:ext uri="{FF2B5EF4-FFF2-40B4-BE49-F238E27FC236}">
                  <a16:creationId xmlns:a16="http://schemas.microsoft.com/office/drawing/2014/main" id="{012845A5-3A0B-4861-B5CE-C4A77B01EAA6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731096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96F0E4A-39ED-4D88-93E5-7B17EFD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rgbClr val="4C4C4E"/>
                </a:solidFill>
                <a:latin typeface="+mn-ea"/>
                <a:ea typeface="+mn-ea"/>
                <a:cs typeface="Malgun Gothic"/>
              </a:rPr>
              <a:t>3. </a:t>
            </a:r>
            <a:r>
              <a:rPr lang="ko-KR" altLang="en-US" dirty="0">
                <a:solidFill>
                  <a:srgbClr val="4C4C4E"/>
                </a:solidFill>
                <a:latin typeface="+mn-ea"/>
                <a:ea typeface="+mn-ea"/>
                <a:cs typeface="Malgun Gothic"/>
              </a:rPr>
              <a:t>사전답사 결과</a:t>
            </a:r>
          </a:p>
        </p:txBody>
      </p:sp>
      <p:graphicFrame>
        <p:nvGraphicFramePr>
          <p:cNvPr id="32" name="표 31">
            <a:extLst>
              <a:ext uri="{FF2B5EF4-FFF2-40B4-BE49-F238E27FC236}">
                <a16:creationId xmlns:a16="http://schemas.microsoft.com/office/drawing/2014/main" id="{B5F81740-57F1-4465-86C8-774F257EE5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00162157"/>
              </p:ext>
            </p:extLst>
          </p:nvPr>
        </p:nvGraphicFramePr>
        <p:xfrm>
          <a:off x="634367" y="2068700"/>
          <a:ext cx="8642799" cy="416822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5924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220575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606799">
                  <a:extLst>
                    <a:ext uri="{9D8B030D-6E8A-4147-A177-3AD203B41FA5}">
                      <a16:colId xmlns:a16="http://schemas.microsoft.com/office/drawing/2014/main" val="3700865402"/>
                    </a:ext>
                  </a:extLst>
                </a:gridCol>
                <a:gridCol w="3394322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24849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분류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점검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주요 결과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 및 단말 환경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 위치 확인 및 </a:t>
                      </a:r>
                      <a:endParaRPr lang="en-US" altLang="ko-KR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  <a:p>
                      <a:pPr algn="ctr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윈도우 화면 조작 가능 여부 점검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키오스크는 존재하나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노출 없음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상단 오류 조작 시 윈도우 화면 전환은 되지 않고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관리자 비밀번호 입력 창만 표시됨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주차장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내부시설 사전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주차장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OS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및 내부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단자함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랜선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포트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주차장 단말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OS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는 외부 확인 불가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내부시설 내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랜선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포트 및 콘센트가 다수 존재하여 별도 침투 테스트 필요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전기차 충전소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전기차 충전소 위치 및 접근 가능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점검 시 충전소는 존재하나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및 유선 단자 노출 없음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침투 활용 지점 없음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관리실 및 전용 구역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관리실 위치 및 전용구역 사전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관리실 및 임직원 전용구역 위치 파악 실패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 안내 또는 접근통제 강화된 것으로 확인됨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비인가 구역 침입 가능성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창고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전용구역 등 무단 진입 가능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일부 창고 출입문이 외부로 노출되어 있어 무단 침입 가능성 존재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CCTV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및 출입통제는 미흡하며 ‘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Staff Only’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구역도 카드 없이 통과 가능 구간 확인됨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80676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도면 및 시설 구조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온라인 및 현장 도면 확보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온라인 상에서 기본 구조 파악 가능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현장 사진을 통해 상세 동선 확인 완료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5179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서비스 이용 동선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방문자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외부인 서비스 이용 절차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안내데스크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피트니스센터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PUB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등 방문자 이용 동선 다수 존재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출입 관리 체계는 비교적 개방적임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03790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기기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노출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위치 및 접근성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일부 키오스크 뒷면에서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노출 확인됨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향후 침투 테스트 시 활용 가능 지점으로 판단됨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7380823"/>
                  </a:ext>
                </a:extLst>
              </a:tr>
              <a:tr h="427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9</a:t>
                      </a:r>
                      <a:endParaRPr lang="ko-KR" altLang="en-US" sz="9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스캐닝 가능성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사전 스캐닝 가능 여부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사전답사 당시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오탐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방지를 위해 실제 스캐닝은 미수행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.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본 테스트 시 별도 진단 예정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87927"/>
                  </a:ext>
                </a:extLst>
              </a:tr>
            </a:tbl>
          </a:graphicData>
        </a:graphic>
      </p:graphicFrame>
      <p:sp>
        <p:nvSpPr>
          <p:cNvPr id="33" name="직사각형 32">
            <a:extLst>
              <a:ext uri="{FF2B5EF4-FFF2-40B4-BE49-F238E27FC236}">
                <a16:creationId xmlns:a16="http://schemas.microsoft.com/office/drawing/2014/main" id="{61A8999C-107C-4385-B771-60C8A6B57B26}"/>
              </a:ext>
            </a:extLst>
          </p:cNvPr>
          <p:cNvSpPr/>
          <p:nvPr/>
        </p:nvSpPr>
        <p:spPr>
          <a:xfrm>
            <a:off x="8152664" y="687415"/>
            <a:ext cx="2583402" cy="1109708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dirty="0"/>
              <a:t>수행 계획에서는 뺀다고 </a:t>
            </a:r>
            <a:r>
              <a:rPr lang="ko-KR" altLang="en-US" dirty="0" err="1"/>
              <a:t>했던것같아서</a:t>
            </a:r>
            <a:r>
              <a:rPr lang="ko-KR" altLang="en-US" dirty="0"/>
              <a:t> </a:t>
            </a:r>
            <a:r>
              <a:rPr lang="ko-KR" altLang="en-US" dirty="0" err="1"/>
              <a:t>노랑표기해두어습니다</a:t>
            </a:r>
            <a:endParaRPr lang="ko-KR" altLang="en-US" dirty="0"/>
          </a:p>
        </p:txBody>
      </p:sp>
      <p:grpSp>
        <p:nvGrpSpPr>
          <p:cNvPr id="35" name="그룹 34">
            <a:extLst>
              <a:ext uri="{FF2B5EF4-FFF2-40B4-BE49-F238E27FC236}">
                <a16:creationId xmlns:a16="http://schemas.microsoft.com/office/drawing/2014/main" id="{886DF1DE-560C-4CDE-B37F-D2E43F426D8B}"/>
              </a:ext>
            </a:extLst>
          </p:cNvPr>
          <p:cNvGrpSpPr/>
          <p:nvPr/>
        </p:nvGrpSpPr>
        <p:grpSpPr>
          <a:xfrm>
            <a:off x="461635" y="1057603"/>
            <a:ext cx="1097651" cy="184666"/>
            <a:chOff x="424278" y="1134925"/>
            <a:chExt cx="1210210" cy="203603"/>
          </a:xfrm>
        </p:grpSpPr>
        <p:sp>
          <p:nvSpPr>
            <p:cNvPr id="36" name="Rectangle 218">
              <a:extLst>
                <a:ext uri="{FF2B5EF4-FFF2-40B4-BE49-F238E27FC236}">
                  <a16:creationId xmlns:a16="http://schemas.microsoft.com/office/drawing/2014/main" id="{C325F10A-157A-458A-95A6-6386167F8EE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149251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사전 답사 목적</a:t>
              </a:r>
            </a:p>
          </p:txBody>
        </p:sp>
        <p:sp>
          <p:nvSpPr>
            <p:cNvPr id="37" name="직사각형 36">
              <a:extLst>
                <a:ext uri="{FF2B5EF4-FFF2-40B4-BE49-F238E27FC236}">
                  <a16:creationId xmlns:a16="http://schemas.microsoft.com/office/drawing/2014/main" id="{503083A5-9162-41E5-B539-203B8003F044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grpSp>
        <p:nvGrpSpPr>
          <p:cNvPr id="38" name="그룹 37">
            <a:extLst>
              <a:ext uri="{FF2B5EF4-FFF2-40B4-BE49-F238E27FC236}">
                <a16:creationId xmlns:a16="http://schemas.microsoft.com/office/drawing/2014/main" id="{65AF1A9E-6E6D-48D4-A158-AC55D8238FFC}"/>
              </a:ext>
            </a:extLst>
          </p:cNvPr>
          <p:cNvGrpSpPr/>
          <p:nvPr/>
        </p:nvGrpSpPr>
        <p:grpSpPr>
          <a:xfrm>
            <a:off x="461635" y="1730867"/>
            <a:ext cx="1424919" cy="184666"/>
            <a:chOff x="424278" y="1134925"/>
            <a:chExt cx="1571038" cy="203603"/>
          </a:xfrm>
        </p:grpSpPr>
        <p:sp>
          <p:nvSpPr>
            <p:cNvPr id="39" name="Rectangle 218">
              <a:extLst>
                <a:ext uri="{FF2B5EF4-FFF2-40B4-BE49-F238E27FC236}">
                  <a16:creationId xmlns:a16="http://schemas.microsoft.com/office/drawing/2014/main" id="{812A2B04-6E2D-4295-8DF6-86E17DA30B7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510079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사전 답사 결과 요약</a:t>
              </a:r>
            </a:p>
          </p:txBody>
        </p:sp>
        <p:sp>
          <p:nvSpPr>
            <p:cNvPr id="40" name="직사각형 39">
              <a:extLst>
                <a:ext uri="{FF2B5EF4-FFF2-40B4-BE49-F238E27FC236}">
                  <a16:creationId xmlns:a16="http://schemas.microsoft.com/office/drawing/2014/main" id="{76564C49-C7C6-40A6-8D18-C528E1F3FC1C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41" name="Rectangle 218">
            <a:extLst>
              <a:ext uri="{FF2B5EF4-FFF2-40B4-BE49-F238E27FC236}">
                <a16:creationId xmlns:a16="http://schemas.microsoft.com/office/drawing/2014/main" id="{F3A764D8-EC9B-49B5-8F70-EDE8FC42B9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339289"/>
            <a:ext cx="7748556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본 모의침투 시행 전에 현장 기반으로 시설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출입통제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운영 절차의 물리적 취약점을 식별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검증하여 본점검의 범위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우선순위를 확정하기 위함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.</a:t>
            </a:r>
            <a:endParaRPr lang="ko-KR" altLang="en-US" sz="1050" b="1" spc="-91" dirty="0">
              <a:ln>
                <a:solidFill>
                  <a:srgbClr val="6D8BBF">
                    <a:alpha val="0"/>
                  </a:srgbClr>
                </a:solidFill>
              </a:ln>
            </a:endParaRPr>
          </a:p>
        </p:txBody>
      </p:sp>
    </p:spTree>
    <p:extLst>
      <p:ext uri="{BB962C8B-B14F-4D97-AF65-F5344CB8AC3E}">
        <p14:creationId xmlns:p14="http://schemas.microsoft.com/office/powerpoint/2010/main" val="301255564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1">
            <a:extLst>
              <a:ext uri="{FF2B5EF4-FFF2-40B4-BE49-F238E27FC236}">
                <a16:creationId xmlns:a16="http://schemas.microsoft.com/office/drawing/2014/main" id="{A96F0E4A-39ED-4D88-93E5-7B17EFDF7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4.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침투 시나리오 요약 </a:t>
            </a:r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F724B2AF-49CA-4893-B288-C75F5BB5BC9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77773"/>
              </p:ext>
            </p:extLst>
          </p:nvPr>
        </p:nvGraphicFramePr>
        <p:xfrm>
          <a:off x="634368" y="1702442"/>
          <a:ext cx="8660552" cy="44225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547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3111887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4923195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34177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시나리오명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내용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중요 취약 웹 서비스 </a:t>
                      </a:r>
                      <a:r>
                        <a:rPr kumimoji="0" lang="ko-KR" altLang="en-US" sz="1000" b="1" i="0" u="none" strike="noStrike" kern="1200" cap="none" spc="-162" normalizeH="0" baseline="0" noProof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내부망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 침투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로비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주차장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물리적 랜 포트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장비 연결 시 </a:t>
                      </a:r>
                      <a:r>
                        <a:rPr lang="ko-KR" altLang="en-US" sz="900" b="0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스캔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서비스 취약점 노출 여부를 확인하여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접근 가능성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 네트워크 분리 상태 평가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객실 내 룸서비스 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QR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링크를 통한 타인 룸 결제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/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권한 오용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객실 내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QR·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링크 결제 기능을 이용해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결제 바인딩 무결성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과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사용자 권한 오남용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타인 결제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정보 재사용 등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가능성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객실 내 해킹된 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WIFI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단말기를 통한 고객 정보 탈취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동일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SSID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구성 또는 악성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AP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설치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통해 고객 단말을 유도했을 때 피싱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정보 탈취 발생 여부 및 사용자 노출 위험 평가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</a:rPr>
                        <a:t>공용</a:t>
                      </a:r>
                      <a:r>
                        <a:rPr kumimoji="0" lang="en-US" altLang="ko-KR" sz="1000" b="1" i="0" u="none" strike="noStrike" kern="1200" cap="none" spc="-162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</a:rPr>
                        <a:t>PC </a:t>
                      </a:r>
                      <a:r>
                        <a:rPr kumimoji="0" lang="ko-KR" altLang="en-US" sz="1000" b="1" i="0" u="none" strike="noStrike" kern="1200" cap="none" spc="-162" normalizeH="0" baseline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</a:rPr>
                        <a:t>내 고객 개인정보 수집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공용 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 남아 있는 세션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임시파일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자동완성 데이터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로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개인정보 유출 또는 매체 복제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(USB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등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통한 데이터 추출 가능성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비인가 구역 물리적 침입 시도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창고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전용구역 등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비인가 구역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에서의 접근 경로 및 출입통제 실효성을 점검하여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무단 접근을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시도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하여 자산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/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문서 열람 가능성 평가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(Staff Only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표기 구역 포함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).</a:t>
                      </a:r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80676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객실 </a:t>
                      </a:r>
                      <a:r>
                        <a:rPr kumimoji="0" lang="ko-KR" altLang="en-US" sz="1000" b="1" i="0" u="none" strike="noStrike" kern="1200" cap="none" spc="-162" normalizeH="0" baseline="0" noProof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카드키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 복제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(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또는 </a:t>
                      </a:r>
                      <a:r>
                        <a:rPr kumimoji="0" lang="ko-KR" altLang="en-US" sz="1000" b="1" i="0" u="none" strike="noStrike" kern="1200" cap="none" spc="-162" normalizeH="0" baseline="0" noProof="0" dirty="0" err="1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키복사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)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시도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카드키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복제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를 통해 동일 권한으로 타 객실 접근 가능 여부 검증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5179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7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키오스크 및 리조트 앱 인증 우회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체크인 키오스크 및 모바일 앱의 조작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입력 변조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세션조작 등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을 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통해 인증 우회</a:t>
                      </a:r>
                      <a:r>
                        <a:rPr lang="en-US" altLang="ko-KR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·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무단 체크인 가능 여부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및 서버측 검증 체계를 점검한다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.</a:t>
                      </a:r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28603790"/>
                  </a:ext>
                </a:extLst>
              </a:tr>
              <a:tr h="51010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8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임직원 </a:t>
                      </a:r>
                      <a:r>
                        <a:rPr kumimoji="0" lang="en-US" altLang="ko-KR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PC </a:t>
                      </a:r>
                      <a:r>
                        <a:rPr kumimoji="0" lang="ko-KR" altLang="en-US" sz="1000" b="1" i="0" u="none" strike="noStrike" kern="1200" cap="none" spc="-162" normalizeH="0" baseline="0" noProof="0" dirty="0">
                          <a:ln>
                            <a:solidFill>
                              <a:prstClr val="white">
                                <a:alpha val="0"/>
                              </a:prstClr>
                            </a:solidFill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맑은 고딕" panose="020B0503020000020004" pitchFamily="50" charset="-127"/>
                          <a:ea typeface="+mn-ea"/>
                          <a:cs typeface="KoPubWorld돋움체 Bold" panose="00000800000000000000" pitchFamily="2" charset="-127"/>
                          <a:sym typeface="Monotype Sorts"/>
                        </a:rPr>
                        <a:t>탈취 및 서버 침투 시도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임직원 </a:t>
                      </a:r>
                      <a:r>
                        <a:rPr lang="en-US" altLang="ko-KR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PC </a:t>
                      </a:r>
                      <a:r>
                        <a:rPr lang="ko-KR" altLang="en-US" sz="900" b="0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물리 탈취 또는 외부 미디어 부팅 시 내부 기밀자료 유출 및 </a:t>
                      </a:r>
                      <a:r>
                        <a:rPr lang="ko-KR" altLang="en-US" sz="9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9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맑은 고딕" panose="020B0503020000020004" pitchFamily="50" charset="-127"/>
                          <a:ea typeface="+mn-ea"/>
                          <a:cs typeface="+mn-cs"/>
                        </a:rPr>
                        <a:t> 서버 침투 가능성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687927"/>
                  </a:ext>
                </a:extLst>
              </a:tr>
            </a:tbl>
          </a:graphicData>
        </a:graphic>
      </p:graphicFrame>
      <p:grpSp>
        <p:nvGrpSpPr>
          <p:cNvPr id="15" name="그룹 14">
            <a:extLst>
              <a:ext uri="{FF2B5EF4-FFF2-40B4-BE49-F238E27FC236}">
                <a16:creationId xmlns:a16="http://schemas.microsoft.com/office/drawing/2014/main" id="{57B54DF1-CF07-45D8-B7EB-83BC721222C8}"/>
              </a:ext>
            </a:extLst>
          </p:cNvPr>
          <p:cNvGrpSpPr/>
          <p:nvPr/>
        </p:nvGrpSpPr>
        <p:grpSpPr>
          <a:xfrm>
            <a:off x="461635" y="1057603"/>
            <a:ext cx="1524305" cy="184666"/>
            <a:chOff x="424278" y="1134925"/>
            <a:chExt cx="1680616" cy="203603"/>
          </a:xfrm>
        </p:grpSpPr>
        <p:sp>
          <p:nvSpPr>
            <p:cNvPr id="16" name="Rectangle 218">
              <a:extLst>
                <a:ext uri="{FF2B5EF4-FFF2-40B4-BE49-F238E27FC236}">
                  <a16:creationId xmlns:a16="http://schemas.microsoft.com/office/drawing/2014/main" id="{04016509-9DC8-4C93-BCAB-C004013164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1619657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ko-KR" altLang="en-US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침투 시나리오 리스트</a:t>
              </a:r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EA394E77-42E9-4E95-B096-FA2094BAE4A5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  <p:sp>
        <p:nvSpPr>
          <p:cNvPr id="18" name="Rectangle 218">
            <a:extLst>
              <a:ext uri="{FF2B5EF4-FFF2-40B4-BE49-F238E27FC236}">
                <a16:creationId xmlns:a16="http://schemas.microsoft.com/office/drawing/2014/main" id="{D1A6FD95-9B2B-465A-9BD7-584D3DD02B2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4368" y="1339289"/>
            <a:ext cx="5943190" cy="1615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lIns="29984" tIns="0" rIns="29984" bIns="0" anchor="ctr">
            <a:spAutoFit/>
          </a:bodyPr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대상 사업장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(1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개소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)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을 기준으로 아래와 같이 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8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개 시나리오를 활용해 물리적</a:t>
            </a:r>
            <a:r>
              <a:rPr lang="en-US" altLang="ko-KR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·</a:t>
            </a:r>
            <a:r>
              <a:rPr lang="ko-KR" altLang="en-US" sz="1050" b="1" spc="-91" dirty="0">
                <a:ln>
                  <a:solidFill>
                    <a:srgbClr val="6D8BBF">
                      <a:alpha val="0"/>
                    </a:srgbClr>
                  </a:solidFill>
                </a:ln>
              </a:rPr>
              <a:t>운영적 보안 취약성 점검 예정</a:t>
            </a:r>
          </a:p>
        </p:txBody>
      </p:sp>
    </p:spTree>
    <p:extLst>
      <p:ext uri="{BB962C8B-B14F-4D97-AF65-F5344CB8AC3E}">
        <p14:creationId xmlns:p14="http://schemas.microsoft.com/office/powerpoint/2010/main" val="26542004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graphicFrame>
        <p:nvGraphicFramePr>
          <p:cNvPr id="146" name="표 145">
            <a:extLst>
              <a:ext uri="{FF2B5EF4-FFF2-40B4-BE49-F238E27FC236}">
                <a16:creationId xmlns:a16="http://schemas.microsoft.com/office/drawing/2014/main" id="{304D48A9-056C-4609-B4B2-296219CBA3B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32876137"/>
              </p:ext>
            </p:extLst>
          </p:nvPr>
        </p:nvGraphicFramePr>
        <p:xfrm>
          <a:off x="654007" y="2580107"/>
          <a:ext cx="8614280" cy="34478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2129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87455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4696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329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리조트 로비 혹은 장비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(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키오스크 등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)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내 존재하는 물리적 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LAN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포트 식별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USB LAN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을 통해 장비와 연결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 err="1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내부망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스캔을 통해 접근 가능한 내부 대상 식별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식별된 대상 중 비인가 페이지 혹은 점검이 미흡한 관리 페이지를 중점적으로 접근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5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접근된 취약한 페이지에 대한 취약점 확인 및 개인정보 탈취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33080676"/>
                  </a:ext>
                </a:extLst>
              </a:tr>
              <a:tr h="50248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6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CCTV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와 같은 내부 관리 장비를 통해 개인정보 탈취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27275179"/>
                  </a:ext>
                </a:extLst>
              </a:tr>
            </a:tbl>
          </a:graphicData>
        </a:graphic>
      </p:graphicFrame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로비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주차장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등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물리적 랜 포트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에 장비 연결 시 </a:t>
            </a:r>
            <a:r>
              <a:rPr lang="ko-KR" altLang="en-US" sz="1000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내부망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스캔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서비스 취약점 노출 여부를 확인하여 </a:t>
            </a:r>
            <a:r>
              <a:rPr lang="ko-KR" altLang="en-US" sz="1000" b="1" spc="-91" dirty="0" err="1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내부망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 접근 가능성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과 네트워크 분리 상태 평가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3034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회의실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로비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공용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PC·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IPTV·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부대시설 등 운영장비 주변에 설치된 물리적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LAN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포트</a:t>
            </a:r>
          </a:p>
        </p:txBody>
      </p:sp>
      <p:grpSp>
        <p:nvGrpSpPr>
          <p:cNvPr id="183" name="그룹 182">
            <a:extLst>
              <a:ext uri="{FF2B5EF4-FFF2-40B4-BE49-F238E27FC236}">
                <a16:creationId xmlns:a16="http://schemas.microsoft.com/office/drawing/2014/main" id="{548E3614-E510-49D8-96B2-814C9E4968D3}"/>
              </a:ext>
            </a:extLst>
          </p:cNvPr>
          <p:cNvGrpSpPr/>
          <p:nvPr/>
        </p:nvGrpSpPr>
        <p:grpSpPr>
          <a:xfrm>
            <a:off x="461635" y="1057603"/>
            <a:ext cx="2904492" cy="184666"/>
            <a:chOff x="424278" y="1134925"/>
            <a:chExt cx="3202335" cy="203603"/>
          </a:xfrm>
        </p:grpSpPr>
        <p:sp>
          <p:nvSpPr>
            <p:cNvPr id="184" name="Rectangle 218">
              <a:extLst>
                <a:ext uri="{FF2B5EF4-FFF2-40B4-BE49-F238E27FC236}">
                  <a16:creationId xmlns:a16="http://schemas.microsoft.com/office/drawing/2014/main" id="{48A226F2-DF04-419D-87CB-D4CFA74700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141376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1.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중요 취약 웹 서비스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내부망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침투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  </a:t>
              </a:r>
              <a:endParaRPr lang="ko-KR" altLang="en-US" sz="1200" b="1" spc="-162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85" name="직사각형 184">
              <a:extLst>
                <a:ext uri="{FF2B5EF4-FFF2-40B4-BE49-F238E27FC236}">
                  <a16:creationId xmlns:a16="http://schemas.microsoft.com/office/drawing/2014/main" id="{BAD95C4E-AD5C-4D8E-888B-27876D908545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897389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864476B9-4134-437B-A657-B9E747290F94}"/>
              </a:ext>
            </a:extLst>
          </p:cNvPr>
          <p:cNvGrpSpPr/>
          <p:nvPr/>
        </p:nvGrpSpPr>
        <p:grpSpPr>
          <a:xfrm>
            <a:off x="621437" y="1434055"/>
            <a:ext cx="8637973" cy="4682660"/>
            <a:chOff x="876018" y="2121981"/>
            <a:chExt cx="7676226" cy="4304219"/>
          </a:xfrm>
        </p:grpSpPr>
        <p:sp>
          <p:nvSpPr>
            <p:cNvPr id="13" name="직사각형 12">
              <a:extLst>
                <a:ext uri="{FF2B5EF4-FFF2-40B4-BE49-F238E27FC236}">
                  <a16:creationId xmlns:a16="http://schemas.microsoft.com/office/drawing/2014/main" id="{8F90B6CC-3915-4920-9DF9-9FC207AD17EA}"/>
                </a:ext>
              </a:extLst>
            </p:cNvPr>
            <p:cNvSpPr/>
            <p:nvPr/>
          </p:nvSpPr>
          <p:spPr>
            <a:xfrm>
              <a:off x="876018" y="2121981"/>
              <a:ext cx="7676226" cy="4304219"/>
            </a:xfrm>
            <a:prstGeom prst="rect">
              <a:avLst/>
            </a:prstGeom>
            <a:solidFill>
              <a:schemeClr val="bg1"/>
            </a:solidFill>
            <a:ln w="3175" cap="flat" cmpd="sng" algn="ctr">
              <a:solidFill>
                <a:schemeClr val="bg1">
                  <a:lumMod val="65000"/>
                </a:schemeClr>
              </a:solidFill>
              <a:prstDash val="solid"/>
            </a:ln>
            <a:effectLst/>
          </p:spPr>
          <p:txBody>
            <a:bodyPr rot="0" spcFirstLastPara="0" vertOverflow="overflow" horzOverflow="overflow" vert="horz" wrap="square" lIns="77723" tIns="38862" rIns="77723" bIns="38862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185080" indent="-185080" algn="ctr">
                <a:lnSpc>
                  <a:spcPct val="150000"/>
                </a:lnSpc>
                <a:buSzPct val="100000"/>
                <a:buFont typeface="Arial" panose="020B0604020202020204" pitchFamily="34" charset="0"/>
                <a:buChar char="•"/>
                <a:tabLst>
                  <a:tab pos="5598679" algn="l"/>
                </a:tabLst>
              </a:pPr>
              <a:endParaRPr lang="en-US" altLang="ko-KR" sz="108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cxnSp>
          <p:nvCxnSpPr>
            <p:cNvPr id="14" name="직선 연결선 43">
              <a:extLst>
                <a:ext uri="{FF2B5EF4-FFF2-40B4-BE49-F238E27FC236}">
                  <a16:creationId xmlns:a16="http://schemas.microsoft.com/office/drawing/2014/main" id="{EF5BD700-D02E-4EA7-BC5F-F67EFEA04232}"/>
                </a:ext>
              </a:extLst>
            </p:cNvPr>
            <p:cNvCxnSpPr>
              <a:cxnSpLocks/>
              <a:stCxn id="83" idx="0"/>
            </p:cNvCxnSpPr>
            <p:nvPr/>
          </p:nvCxnSpPr>
          <p:spPr>
            <a:xfrm>
              <a:off x="4825153" y="4448231"/>
              <a:ext cx="3284781" cy="3694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5" name="직선 연결선 14">
              <a:extLst>
                <a:ext uri="{FF2B5EF4-FFF2-40B4-BE49-F238E27FC236}">
                  <a16:creationId xmlns:a16="http://schemas.microsoft.com/office/drawing/2014/main" id="{F34DF30B-9D84-4934-A079-60D738B4A399}"/>
                </a:ext>
              </a:extLst>
            </p:cNvPr>
            <p:cNvCxnSpPr>
              <a:cxnSpLocks/>
            </p:cNvCxnSpPr>
            <p:nvPr/>
          </p:nvCxnSpPr>
          <p:spPr>
            <a:xfrm>
              <a:off x="4803292" y="3654279"/>
              <a:ext cx="0" cy="773891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16" name="직선 연결선 43">
              <a:extLst>
                <a:ext uri="{FF2B5EF4-FFF2-40B4-BE49-F238E27FC236}">
                  <a16:creationId xmlns:a16="http://schemas.microsoft.com/office/drawing/2014/main" id="{F08F682F-75A7-48F3-A57F-549997926048}"/>
                </a:ext>
              </a:extLst>
            </p:cNvPr>
            <p:cNvCxnSpPr>
              <a:cxnSpLocks/>
            </p:cNvCxnSpPr>
            <p:nvPr/>
          </p:nvCxnSpPr>
          <p:spPr>
            <a:xfrm>
              <a:off x="3374040" y="2652795"/>
              <a:ext cx="4441567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17" name="그룹 16">
              <a:extLst>
                <a:ext uri="{FF2B5EF4-FFF2-40B4-BE49-F238E27FC236}">
                  <a16:creationId xmlns:a16="http://schemas.microsoft.com/office/drawing/2014/main" id="{AA8FC1F1-EEDE-4F81-82AB-89A28C1D3979}"/>
                </a:ext>
              </a:extLst>
            </p:cNvPr>
            <p:cNvGrpSpPr/>
            <p:nvPr/>
          </p:nvGrpSpPr>
          <p:grpSpPr>
            <a:xfrm>
              <a:off x="3374040" y="2345464"/>
              <a:ext cx="603668" cy="298515"/>
              <a:chOff x="759259" y="2701825"/>
              <a:chExt cx="852840" cy="419351"/>
            </a:xfrm>
          </p:grpSpPr>
          <p:pic>
            <p:nvPicPr>
              <p:cNvPr id="139" name="Picture 8" descr="컴퓨터 일러스트 PNG, AI 무료 다운로드 (2021년) - 리틀딥">
                <a:extLst>
                  <a:ext uri="{FF2B5EF4-FFF2-40B4-BE49-F238E27FC236}">
                    <a16:creationId xmlns:a16="http://schemas.microsoft.com/office/drawing/2014/main" id="{4590B558-A212-4F9A-A0FF-4F8579F8CDCF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 rotWithShape="1">
              <a:blip r:embed="rId3" cstate="print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6136" t="23011" r="7574" b="21189"/>
              <a:stretch/>
            </p:blipFill>
            <p:spPr bwMode="auto">
              <a:xfrm>
                <a:off x="977734" y="2710953"/>
                <a:ext cx="634365" cy="4102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grpSp>
            <p:nvGrpSpPr>
              <p:cNvPr id="140" name="그룹 122">
                <a:extLst>
                  <a:ext uri="{FF2B5EF4-FFF2-40B4-BE49-F238E27FC236}">
                    <a16:creationId xmlns:a16="http://schemas.microsoft.com/office/drawing/2014/main" id="{CDB6D390-A411-4F5A-839D-C6C51F4D6667}"/>
                  </a:ext>
                </a:extLst>
              </p:cNvPr>
              <p:cNvGrpSpPr/>
              <p:nvPr/>
            </p:nvGrpSpPr>
            <p:grpSpPr>
              <a:xfrm>
                <a:off x="759259" y="2701825"/>
                <a:ext cx="382237" cy="389186"/>
                <a:chOff x="11722607" y="1416710"/>
                <a:chExt cx="382237" cy="389186"/>
              </a:xfrm>
              <a:solidFill>
                <a:schemeClr val="tx1">
                  <a:lumMod val="65000"/>
                  <a:lumOff val="35000"/>
                </a:schemeClr>
              </a:solidFill>
            </p:grpSpPr>
            <p:sp>
              <p:nvSpPr>
                <p:cNvPr id="141" name="Freeform 6">
                  <a:extLst>
                    <a:ext uri="{FF2B5EF4-FFF2-40B4-BE49-F238E27FC236}">
                      <a16:creationId xmlns:a16="http://schemas.microsoft.com/office/drawing/2014/main" id="{F8377194-8F9D-4569-8F7D-276D1D5A06BA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03225" y="1416710"/>
                  <a:ext cx="221002" cy="252970"/>
                </a:xfrm>
                <a:custGeom>
                  <a:avLst/>
                  <a:gdLst>
                    <a:gd name="T0" fmla="*/ 55 w 477"/>
                    <a:gd name="T1" fmla="*/ 387 h 546"/>
                    <a:gd name="T2" fmla="*/ 83 w 477"/>
                    <a:gd name="T3" fmla="*/ 451 h 546"/>
                    <a:gd name="T4" fmla="*/ 125 w 477"/>
                    <a:gd name="T5" fmla="*/ 502 h 546"/>
                    <a:gd name="T6" fmla="*/ 165 w 477"/>
                    <a:gd name="T7" fmla="*/ 528 h 546"/>
                    <a:gd name="T8" fmla="*/ 193 w 477"/>
                    <a:gd name="T9" fmla="*/ 539 h 546"/>
                    <a:gd name="T10" fmla="*/ 222 w 477"/>
                    <a:gd name="T11" fmla="*/ 546 h 546"/>
                    <a:gd name="T12" fmla="*/ 237 w 477"/>
                    <a:gd name="T13" fmla="*/ 546 h 546"/>
                    <a:gd name="T14" fmla="*/ 270 w 477"/>
                    <a:gd name="T15" fmla="*/ 543 h 546"/>
                    <a:gd name="T16" fmla="*/ 299 w 477"/>
                    <a:gd name="T17" fmla="*/ 535 h 546"/>
                    <a:gd name="T18" fmla="*/ 325 w 477"/>
                    <a:gd name="T19" fmla="*/ 521 h 546"/>
                    <a:gd name="T20" fmla="*/ 374 w 477"/>
                    <a:gd name="T21" fmla="*/ 480 h 546"/>
                    <a:gd name="T22" fmla="*/ 409 w 477"/>
                    <a:gd name="T23" fmla="*/ 420 h 546"/>
                    <a:gd name="T24" fmla="*/ 422 w 477"/>
                    <a:gd name="T25" fmla="*/ 387 h 546"/>
                    <a:gd name="T26" fmla="*/ 437 w 477"/>
                    <a:gd name="T27" fmla="*/ 385 h 546"/>
                    <a:gd name="T28" fmla="*/ 453 w 477"/>
                    <a:gd name="T29" fmla="*/ 376 h 546"/>
                    <a:gd name="T30" fmla="*/ 466 w 477"/>
                    <a:gd name="T31" fmla="*/ 361 h 546"/>
                    <a:gd name="T32" fmla="*/ 475 w 477"/>
                    <a:gd name="T33" fmla="*/ 339 h 546"/>
                    <a:gd name="T34" fmla="*/ 477 w 477"/>
                    <a:gd name="T35" fmla="*/ 326 h 546"/>
                    <a:gd name="T36" fmla="*/ 475 w 477"/>
                    <a:gd name="T37" fmla="*/ 304 h 546"/>
                    <a:gd name="T38" fmla="*/ 468 w 477"/>
                    <a:gd name="T39" fmla="*/ 284 h 546"/>
                    <a:gd name="T40" fmla="*/ 457 w 477"/>
                    <a:gd name="T41" fmla="*/ 273 h 546"/>
                    <a:gd name="T42" fmla="*/ 448 w 477"/>
                    <a:gd name="T43" fmla="*/ 268 h 546"/>
                    <a:gd name="T44" fmla="*/ 442 w 477"/>
                    <a:gd name="T45" fmla="*/ 268 h 546"/>
                    <a:gd name="T46" fmla="*/ 451 w 477"/>
                    <a:gd name="T47" fmla="*/ 218 h 546"/>
                    <a:gd name="T48" fmla="*/ 448 w 477"/>
                    <a:gd name="T49" fmla="*/ 165 h 546"/>
                    <a:gd name="T50" fmla="*/ 435 w 477"/>
                    <a:gd name="T51" fmla="*/ 114 h 546"/>
                    <a:gd name="T52" fmla="*/ 413 w 477"/>
                    <a:gd name="T53" fmla="*/ 73 h 546"/>
                    <a:gd name="T54" fmla="*/ 400 w 477"/>
                    <a:gd name="T55" fmla="*/ 59 h 546"/>
                    <a:gd name="T56" fmla="*/ 371 w 477"/>
                    <a:gd name="T57" fmla="*/ 38 h 546"/>
                    <a:gd name="T58" fmla="*/ 338 w 477"/>
                    <a:gd name="T59" fmla="*/ 20 h 546"/>
                    <a:gd name="T60" fmla="*/ 303 w 477"/>
                    <a:gd name="T61" fmla="*/ 7 h 546"/>
                    <a:gd name="T62" fmla="*/ 266 w 477"/>
                    <a:gd name="T63" fmla="*/ 0 h 546"/>
                    <a:gd name="T64" fmla="*/ 231 w 477"/>
                    <a:gd name="T65" fmla="*/ 0 h 546"/>
                    <a:gd name="T66" fmla="*/ 200 w 477"/>
                    <a:gd name="T67" fmla="*/ 7 h 546"/>
                    <a:gd name="T68" fmla="*/ 171 w 477"/>
                    <a:gd name="T69" fmla="*/ 18 h 546"/>
                    <a:gd name="T70" fmla="*/ 158 w 477"/>
                    <a:gd name="T71" fmla="*/ 27 h 546"/>
                    <a:gd name="T72" fmla="*/ 143 w 477"/>
                    <a:gd name="T73" fmla="*/ 46 h 546"/>
                    <a:gd name="T74" fmla="*/ 132 w 477"/>
                    <a:gd name="T75" fmla="*/ 70 h 546"/>
                    <a:gd name="T76" fmla="*/ 114 w 477"/>
                    <a:gd name="T77" fmla="*/ 75 h 546"/>
                    <a:gd name="T78" fmla="*/ 81 w 477"/>
                    <a:gd name="T79" fmla="*/ 90 h 546"/>
                    <a:gd name="T80" fmla="*/ 52 w 477"/>
                    <a:gd name="T81" fmla="*/ 117 h 546"/>
                    <a:gd name="T82" fmla="*/ 30 w 477"/>
                    <a:gd name="T83" fmla="*/ 150 h 546"/>
                    <a:gd name="T84" fmla="*/ 24 w 477"/>
                    <a:gd name="T85" fmla="*/ 169 h 546"/>
                    <a:gd name="T86" fmla="*/ 19 w 477"/>
                    <a:gd name="T87" fmla="*/ 213 h 546"/>
                    <a:gd name="T88" fmla="*/ 26 w 477"/>
                    <a:gd name="T89" fmla="*/ 271 h 546"/>
                    <a:gd name="T90" fmla="*/ 19 w 477"/>
                    <a:gd name="T91" fmla="*/ 273 h 546"/>
                    <a:gd name="T92" fmla="*/ 6 w 477"/>
                    <a:gd name="T93" fmla="*/ 286 h 546"/>
                    <a:gd name="T94" fmla="*/ 2 w 477"/>
                    <a:gd name="T95" fmla="*/ 304 h 546"/>
                    <a:gd name="T96" fmla="*/ 0 w 477"/>
                    <a:gd name="T97" fmla="*/ 326 h 546"/>
                    <a:gd name="T98" fmla="*/ 2 w 477"/>
                    <a:gd name="T99" fmla="*/ 339 h 546"/>
                    <a:gd name="T100" fmla="*/ 11 w 477"/>
                    <a:gd name="T101" fmla="*/ 361 h 546"/>
                    <a:gd name="T102" fmla="*/ 24 w 477"/>
                    <a:gd name="T103" fmla="*/ 376 h 546"/>
                    <a:gd name="T104" fmla="*/ 39 w 477"/>
                    <a:gd name="T105" fmla="*/ 387 h 546"/>
                    <a:gd name="T106" fmla="*/ 55 w 477"/>
                    <a:gd name="T107" fmla="*/ 387 h 546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</a:cxnLst>
                  <a:rect l="0" t="0" r="r" b="b"/>
                  <a:pathLst>
                    <a:path w="477" h="546">
                      <a:moveTo>
                        <a:pt x="55" y="387"/>
                      </a:moveTo>
                      <a:lnTo>
                        <a:pt x="55" y="387"/>
                      </a:lnTo>
                      <a:lnTo>
                        <a:pt x="68" y="420"/>
                      </a:lnTo>
                      <a:lnTo>
                        <a:pt x="83" y="451"/>
                      </a:lnTo>
                      <a:lnTo>
                        <a:pt x="103" y="480"/>
                      </a:lnTo>
                      <a:lnTo>
                        <a:pt x="125" y="502"/>
                      </a:lnTo>
                      <a:lnTo>
                        <a:pt x="149" y="521"/>
                      </a:lnTo>
                      <a:lnTo>
                        <a:pt x="165" y="528"/>
                      </a:lnTo>
                      <a:lnTo>
                        <a:pt x="178" y="535"/>
                      </a:lnTo>
                      <a:lnTo>
                        <a:pt x="193" y="539"/>
                      </a:lnTo>
                      <a:lnTo>
                        <a:pt x="206" y="543"/>
                      </a:lnTo>
                      <a:lnTo>
                        <a:pt x="222" y="546"/>
                      </a:lnTo>
                      <a:lnTo>
                        <a:pt x="237" y="546"/>
                      </a:lnTo>
                      <a:lnTo>
                        <a:pt x="237" y="546"/>
                      </a:lnTo>
                      <a:lnTo>
                        <a:pt x="255" y="546"/>
                      </a:lnTo>
                      <a:lnTo>
                        <a:pt x="270" y="543"/>
                      </a:lnTo>
                      <a:lnTo>
                        <a:pt x="283" y="539"/>
                      </a:lnTo>
                      <a:lnTo>
                        <a:pt x="299" y="535"/>
                      </a:lnTo>
                      <a:lnTo>
                        <a:pt x="312" y="528"/>
                      </a:lnTo>
                      <a:lnTo>
                        <a:pt x="325" y="521"/>
                      </a:lnTo>
                      <a:lnTo>
                        <a:pt x="352" y="502"/>
                      </a:lnTo>
                      <a:lnTo>
                        <a:pt x="374" y="480"/>
                      </a:lnTo>
                      <a:lnTo>
                        <a:pt x="393" y="451"/>
                      </a:lnTo>
                      <a:lnTo>
                        <a:pt x="409" y="420"/>
                      </a:lnTo>
                      <a:lnTo>
                        <a:pt x="422" y="387"/>
                      </a:lnTo>
                      <a:lnTo>
                        <a:pt x="422" y="387"/>
                      </a:lnTo>
                      <a:lnTo>
                        <a:pt x="431" y="387"/>
                      </a:lnTo>
                      <a:lnTo>
                        <a:pt x="437" y="385"/>
                      </a:lnTo>
                      <a:lnTo>
                        <a:pt x="446" y="383"/>
                      </a:lnTo>
                      <a:lnTo>
                        <a:pt x="453" y="376"/>
                      </a:lnTo>
                      <a:lnTo>
                        <a:pt x="459" y="370"/>
                      </a:lnTo>
                      <a:lnTo>
                        <a:pt x="466" y="361"/>
                      </a:lnTo>
                      <a:lnTo>
                        <a:pt x="470" y="350"/>
                      </a:lnTo>
                      <a:lnTo>
                        <a:pt x="475" y="339"/>
                      </a:lnTo>
                      <a:lnTo>
                        <a:pt x="475" y="339"/>
                      </a:lnTo>
                      <a:lnTo>
                        <a:pt x="477" y="326"/>
                      </a:lnTo>
                      <a:lnTo>
                        <a:pt x="477" y="315"/>
                      </a:lnTo>
                      <a:lnTo>
                        <a:pt x="475" y="304"/>
                      </a:lnTo>
                      <a:lnTo>
                        <a:pt x="473" y="293"/>
                      </a:lnTo>
                      <a:lnTo>
                        <a:pt x="468" y="284"/>
                      </a:lnTo>
                      <a:lnTo>
                        <a:pt x="464" y="277"/>
                      </a:lnTo>
                      <a:lnTo>
                        <a:pt x="457" y="273"/>
                      </a:lnTo>
                      <a:lnTo>
                        <a:pt x="448" y="268"/>
                      </a:lnTo>
                      <a:lnTo>
                        <a:pt x="448" y="268"/>
                      </a:lnTo>
                      <a:lnTo>
                        <a:pt x="442" y="268"/>
                      </a:lnTo>
                      <a:lnTo>
                        <a:pt x="442" y="268"/>
                      </a:lnTo>
                      <a:lnTo>
                        <a:pt x="448" y="244"/>
                      </a:lnTo>
                      <a:lnTo>
                        <a:pt x="451" y="218"/>
                      </a:lnTo>
                      <a:lnTo>
                        <a:pt x="451" y="191"/>
                      </a:lnTo>
                      <a:lnTo>
                        <a:pt x="448" y="165"/>
                      </a:lnTo>
                      <a:lnTo>
                        <a:pt x="444" y="139"/>
                      </a:lnTo>
                      <a:lnTo>
                        <a:pt x="435" y="114"/>
                      </a:lnTo>
                      <a:lnTo>
                        <a:pt x="426" y="92"/>
                      </a:lnTo>
                      <a:lnTo>
                        <a:pt x="413" y="73"/>
                      </a:lnTo>
                      <a:lnTo>
                        <a:pt x="413" y="73"/>
                      </a:lnTo>
                      <a:lnTo>
                        <a:pt x="400" y="59"/>
                      </a:lnTo>
                      <a:lnTo>
                        <a:pt x="385" y="49"/>
                      </a:lnTo>
                      <a:lnTo>
                        <a:pt x="371" y="38"/>
                      </a:lnTo>
                      <a:lnTo>
                        <a:pt x="354" y="29"/>
                      </a:lnTo>
                      <a:lnTo>
                        <a:pt x="338" y="20"/>
                      </a:lnTo>
                      <a:lnTo>
                        <a:pt x="321" y="13"/>
                      </a:lnTo>
                      <a:lnTo>
                        <a:pt x="303" y="7"/>
                      </a:lnTo>
                      <a:lnTo>
                        <a:pt x="283" y="2"/>
                      </a:lnTo>
                      <a:lnTo>
                        <a:pt x="266" y="0"/>
                      </a:lnTo>
                      <a:lnTo>
                        <a:pt x="248" y="0"/>
                      </a:lnTo>
                      <a:lnTo>
                        <a:pt x="231" y="0"/>
                      </a:lnTo>
                      <a:lnTo>
                        <a:pt x="215" y="2"/>
                      </a:lnTo>
                      <a:lnTo>
                        <a:pt x="200" y="7"/>
                      </a:lnTo>
                      <a:lnTo>
                        <a:pt x="184" y="11"/>
                      </a:lnTo>
                      <a:lnTo>
                        <a:pt x="171" y="18"/>
                      </a:lnTo>
                      <a:lnTo>
                        <a:pt x="158" y="27"/>
                      </a:lnTo>
                      <a:lnTo>
                        <a:pt x="158" y="27"/>
                      </a:lnTo>
                      <a:lnTo>
                        <a:pt x="149" y="35"/>
                      </a:lnTo>
                      <a:lnTo>
                        <a:pt x="143" y="46"/>
                      </a:lnTo>
                      <a:lnTo>
                        <a:pt x="136" y="57"/>
                      </a:lnTo>
                      <a:lnTo>
                        <a:pt x="132" y="70"/>
                      </a:lnTo>
                      <a:lnTo>
                        <a:pt x="132" y="70"/>
                      </a:lnTo>
                      <a:lnTo>
                        <a:pt x="114" y="75"/>
                      </a:lnTo>
                      <a:lnTo>
                        <a:pt x="96" y="81"/>
                      </a:lnTo>
                      <a:lnTo>
                        <a:pt x="81" y="90"/>
                      </a:lnTo>
                      <a:lnTo>
                        <a:pt x="66" y="101"/>
                      </a:lnTo>
                      <a:lnTo>
                        <a:pt x="52" y="117"/>
                      </a:lnTo>
                      <a:lnTo>
                        <a:pt x="41" y="132"/>
                      </a:lnTo>
                      <a:lnTo>
                        <a:pt x="30" y="150"/>
                      </a:lnTo>
                      <a:lnTo>
                        <a:pt x="24" y="169"/>
                      </a:lnTo>
                      <a:lnTo>
                        <a:pt x="24" y="169"/>
                      </a:lnTo>
                      <a:lnTo>
                        <a:pt x="19" y="189"/>
                      </a:lnTo>
                      <a:lnTo>
                        <a:pt x="19" y="213"/>
                      </a:lnTo>
                      <a:lnTo>
                        <a:pt x="22" y="240"/>
                      </a:lnTo>
                      <a:lnTo>
                        <a:pt x="26" y="271"/>
                      </a:lnTo>
                      <a:lnTo>
                        <a:pt x="26" y="271"/>
                      </a:lnTo>
                      <a:lnTo>
                        <a:pt x="19" y="273"/>
                      </a:lnTo>
                      <a:lnTo>
                        <a:pt x="13" y="279"/>
                      </a:lnTo>
                      <a:lnTo>
                        <a:pt x="6" y="286"/>
                      </a:lnTo>
                      <a:lnTo>
                        <a:pt x="4" y="295"/>
                      </a:lnTo>
                      <a:lnTo>
                        <a:pt x="2" y="304"/>
                      </a:lnTo>
                      <a:lnTo>
                        <a:pt x="0" y="315"/>
                      </a:lnTo>
                      <a:lnTo>
                        <a:pt x="0" y="326"/>
                      </a:lnTo>
                      <a:lnTo>
                        <a:pt x="2" y="339"/>
                      </a:lnTo>
                      <a:lnTo>
                        <a:pt x="2" y="339"/>
                      </a:lnTo>
                      <a:lnTo>
                        <a:pt x="6" y="350"/>
                      </a:lnTo>
                      <a:lnTo>
                        <a:pt x="11" y="361"/>
                      </a:lnTo>
                      <a:lnTo>
                        <a:pt x="17" y="370"/>
                      </a:lnTo>
                      <a:lnTo>
                        <a:pt x="24" y="376"/>
                      </a:lnTo>
                      <a:lnTo>
                        <a:pt x="30" y="383"/>
                      </a:lnTo>
                      <a:lnTo>
                        <a:pt x="39" y="387"/>
                      </a:lnTo>
                      <a:lnTo>
                        <a:pt x="46" y="387"/>
                      </a:lnTo>
                      <a:lnTo>
                        <a:pt x="55" y="387"/>
                      </a:lnTo>
                      <a:lnTo>
                        <a:pt x="55" y="387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142" name="Freeform 7">
                  <a:extLst>
                    <a:ext uri="{FF2B5EF4-FFF2-40B4-BE49-F238E27FC236}">
                      <a16:creationId xmlns:a16="http://schemas.microsoft.com/office/drawing/2014/main" id="{134BA26A-C684-4280-99DE-3A33404D9A1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722607" y="1692847"/>
                  <a:ext cx="163088" cy="113049"/>
                </a:xfrm>
                <a:custGeom>
                  <a:avLst/>
                  <a:gdLst>
                    <a:gd name="T0" fmla="*/ 143 w 352"/>
                    <a:gd name="T1" fmla="*/ 53 h 244"/>
                    <a:gd name="T2" fmla="*/ 143 w 352"/>
                    <a:gd name="T3" fmla="*/ 53 h 244"/>
                    <a:gd name="T4" fmla="*/ 127 w 352"/>
                    <a:gd name="T5" fmla="*/ 60 h 244"/>
                    <a:gd name="T6" fmla="*/ 112 w 352"/>
                    <a:gd name="T7" fmla="*/ 66 h 244"/>
                    <a:gd name="T8" fmla="*/ 86 w 352"/>
                    <a:gd name="T9" fmla="*/ 82 h 244"/>
                    <a:gd name="T10" fmla="*/ 61 w 352"/>
                    <a:gd name="T11" fmla="*/ 101 h 244"/>
                    <a:gd name="T12" fmla="*/ 39 w 352"/>
                    <a:gd name="T13" fmla="*/ 126 h 244"/>
                    <a:gd name="T14" fmla="*/ 22 w 352"/>
                    <a:gd name="T15" fmla="*/ 152 h 244"/>
                    <a:gd name="T16" fmla="*/ 11 w 352"/>
                    <a:gd name="T17" fmla="*/ 181 h 244"/>
                    <a:gd name="T18" fmla="*/ 2 w 352"/>
                    <a:gd name="T19" fmla="*/ 211 h 244"/>
                    <a:gd name="T20" fmla="*/ 0 w 352"/>
                    <a:gd name="T21" fmla="*/ 229 h 244"/>
                    <a:gd name="T22" fmla="*/ 0 w 352"/>
                    <a:gd name="T23" fmla="*/ 244 h 244"/>
                    <a:gd name="T24" fmla="*/ 352 w 352"/>
                    <a:gd name="T25" fmla="*/ 244 h 244"/>
                    <a:gd name="T26" fmla="*/ 325 w 352"/>
                    <a:gd name="T27" fmla="*/ 0 h 244"/>
                    <a:gd name="T28" fmla="*/ 143 w 352"/>
                    <a:gd name="T29" fmla="*/ 5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</a:cxnLst>
                  <a:rect l="0" t="0" r="r" b="b"/>
                  <a:pathLst>
                    <a:path w="352" h="244">
                      <a:moveTo>
                        <a:pt x="143" y="53"/>
                      </a:moveTo>
                      <a:lnTo>
                        <a:pt x="143" y="53"/>
                      </a:lnTo>
                      <a:lnTo>
                        <a:pt x="127" y="60"/>
                      </a:lnTo>
                      <a:lnTo>
                        <a:pt x="112" y="66"/>
                      </a:lnTo>
                      <a:lnTo>
                        <a:pt x="86" y="82"/>
                      </a:lnTo>
                      <a:lnTo>
                        <a:pt x="61" y="101"/>
                      </a:lnTo>
                      <a:lnTo>
                        <a:pt x="39" y="126"/>
                      </a:lnTo>
                      <a:lnTo>
                        <a:pt x="22" y="152"/>
                      </a:lnTo>
                      <a:lnTo>
                        <a:pt x="11" y="181"/>
                      </a:lnTo>
                      <a:lnTo>
                        <a:pt x="2" y="211"/>
                      </a:lnTo>
                      <a:lnTo>
                        <a:pt x="0" y="229"/>
                      </a:lnTo>
                      <a:lnTo>
                        <a:pt x="0" y="244"/>
                      </a:lnTo>
                      <a:lnTo>
                        <a:pt x="352" y="244"/>
                      </a:lnTo>
                      <a:lnTo>
                        <a:pt x="325" y="0"/>
                      </a:lnTo>
                      <a:lnTo>
                        <a:pt x="143" y="5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143" name="Freeform 8">
                  <a:extLst>
                    <a:ext uri="{FF2B5EF4-FFF2-40B4-BE49-F238E27FC236}">
                      <a16:creationId xmlns:a16="http://schemas.microsoft.com/office/drawing/2014/main" id="{9F975951-5B38-4DD4-A01B-5CF864C503F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941756" y="1692847"/>
                  <a:ext cx="163088" cy="113049"/>
                </a:xfrm>
                <a:custGeom>
                  <a:avLst/>
                  <a:gdLst>
                    <a:gd name="T0" fmla="*/ 209 w 352"/>
                    <a:gd name="T1" fmla="*/ 53 h 244"/>
                    <a:gd name="T2" fmla="*/ 26 w 352"/>
                    <a:gd name="T3" fmla="*/ 0 h 244"/>
                    <a:gd name="T4" fmla="*/ 0 w 352"/>
                    <a:gd name="T5" fmla="*/ 244 h 244"/>
                    <a:gd name="T6" fmla="*/ 352 w 352"/>
                    <a:gd name="T7" fmla="*/ 244 h 244"/>
                    <a:gd name="T8" fmla="*/ 352 w 352"/>
                    <a:gd name="T9" fmla="*/ 244 h 244"/>
                    <a:gd name="T10" fmla="*/ 350 w 352"/>
                    <a:gd name="T11" fmla="*/ 229 h 244"/>
                    <a:gd name="T12" fmla="*/ 350 w 352"/>
                    <a:gd name="T13" fmla="*/ 211 h 244"/>
                    <a:gd name="T14" fmla="*/ 341 w 352"/>
                    <a:gd name="T15" fmla="*/ 181 h 244"/>
                    <a:gd name="T16" fmla="*/ 328 w 352"/>
                    <a:gd name="T17" fmla="*/ 152 h 244"/>
                    <a:gd name="T18" fmla="*/ 312 w 352"/>
                    <a:gd name="T19" fmla="*/ 126 h 244"/>
                    <a:gd name="T20" fmla="*/ 290 w 352"/>
                    <a:gd name="T21" fmla="*/ 101 h 244"/>
                    <a:gd name="T22" fmla="*/ 266 w 352"/>
                    <a:gd name="T23" fmla="*/ 82 h 244"/>
                    <a:gd name="T24" fmla="*/ 240 w 352"/>
                    <a:gd name="T25" fmla="*/ 66 h 244"/>
                    <a:gd name="T26" fmla="*/ 224 w 352"/>
                    <a:gd name="T27" fmla="*/ 60 h 244"/>
                    <a:gd name="T28" fmla="*/ 209 w 352"/>
                    <a:gd name="T29" fmla="*/ 53 h 244"/>
                    <a:gd name="T30" fmla="*/ 209 w 352"/>
                    <a:gd name="T31" fmla="*/ 53 h 244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</a:cxnLst>
                  <a:rect l="0" t="0" r="r" b="b"/>
                  <a:pathLst>
                    <a:path w="352" h="244">
                      <a:moveTo>
                        <a:pt x="209" y="53"/>
                      </a:moveTo>
                      <a:lnTo>
                        <a:pt x="26" y="0"/>
                      </a:lnTo>
                      <a:lnTo>
                        <a:pt x="0" y="244"/>
                      </a:lnTo>
                      <a:lnTo>
                        <a:pt x="352" y="244"/>
                      </a:lnTo>
                      <a:lnTo>
                        <a:pt x="352" y="244"/>
                      </a:lnTo>
                      <a:lnTo>
                        <a:pt x="350" y="229"/>
                      </a:lnTo>
                      <a:lnTo>
                        <a:pt x="350" y="211"/>
                      </a:lnTo>
                      <a:lnTo>
                        <a:pt x="341" y="181"/>
                      </a:lnTo>
                      <a:lnTo>
                        <a:pt x="328" y="152"/>
                      </a:lnTo>
                      <a:lnTo>
                        <a:pt x="312" y="126"/>
                      </a:lnTo>
                      <a:lnTo>
                        <a:pt x="290" y="101"/>
                      </a:lnTo>
                      <a:lnTo>
                        <a:pt x="266" y="82"/>
                      </a:lnTo>
                      <a:lnTo>
                        <a:pt x="240" y="66"/>
                      </a:lnTo>
                      <a:lnTo>
                        <a:pt x="224" y="60"/>
                      </a:lnTo>
                      <a:lnTo>
                        <a:pt x="209" y="53"/>
                      </a:lnTo>
                      <a:lnTo>
                        <a:pt x="209" y="53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  <p:sp>
              <p:nvSpPr>
                <p:cNvPr id="144" name="Freeform 9">
                  <a:extLst>
                    <a:ext uri="{FF2B5EF4-FFF2-40B4-BE49-F238E27FC236}">
                      <a16:creationId xmlns:a16="http://schemas.microsoft.com/office/drawing/2014/main" id="{EC3E92C4-D98C-4A1A-9F9D-4A93A9FA86AC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11893571" y="1686823"/>
                  <a:ext cx="39845" cy="119072"/>
                </a:xfrm>
                <a:custGeom>
                  <a:avLst/>
                  <a:gdLst>
                    <a:gd name="T0" fmla="*/ 77 w 86"/>
                    <a:gd name="T1" fmla="*/ 59 h 257"/>
                    <a:gd name="T2" fmla="*/ 77 w 86"/>
                    <a:gd name="T3" fmla="*/ 59 h 257"/>
                    <a:gd name="T4" fmla="*/ 82 w 86"/>
                    <a:gd name="T5" fmla="*/ 51 h 257"/>
                    <a:gd name="T6" fmla="*/ 84 w 86"/>
                    <a:gd name="T7" fmla="*/ 42 h 257"/>
                    <a:gd name="T8" fmla="*/ 82 w 86"/>
                    <a:gd name="T9" fmla="*/ 31 h 257"/>
                    <a:gd name="T10" fmla="*/ 77 w 86"/>
                    <a:gd name="T11" fmla="*/ 24 h 257"/>
                    <a:gd name="T12" fmla="*/ 60 w 86"/>
                    <a:gd name="T13" fmla="*/ 7 h 257"/>
                    <a:gd name="T14" fmla="*/ 60 w 86"/>
                    <a:gd name="T15" fmla="*/ 7 h 257"/>
                    <a:gd name="T16" fmla="*/ 53 w 86"/>
                    <a:gd name="T17" fmla="*/ 2 h 257"/>
                    <a:gd name="T18" fmla="*/ 42 w 86"/>
                    <a:gd name="T19" fmla="*/ 0 h 257"/>
                    <a:gd name="T20" fmla="*/ 33 w 86"/>
                    <a:gd name="T21" fmla="*/ 2 h 257"/>
                    <a:gd name="T22" fmla="*/ 25 w 86"/>
                    <a:gd name="T23" fmla="*/ 7 h 257"/>
                    <a:gd name="T24" fmla="*/ 9 w 86"/>
                    <a:gd name="T25" fmla="*/ 24 h 257"/>
                    <a:gd name="T26" fmla="*/ 9 w 86"/>
                    <a:gd name="T27" fmla="*/ 24 h 257"/>
                    <a:gd name="T28" fmla="*/ 5 w 86"/>
                    <a:gd name="T29" fmla="*/ 31 h 257"/>
                    <a:gd name="T30" fmla="*/ 3 w 86"/>
                    <a:gd name="T31" fmla="*/ 42 h 257"/>
                    <a:gd name="T32" fmla="*/ 5 w 86"/>
                    <a:gd name="T33" fmla="*/ 51 h 257"/>
                    <a:gd name="T34" fmla="*/ 9 w 86"/>
                    <a:gd name="T35" fmla="*/ 59 h 257"/>
                    <a:gd name="T36" fmla="*/ 25 w 86"/>
                    <a:gd name="T37" fmla="*/ 73 h 257"/>
                    <a:gd name="T38" fmla="*/ 0 w 86"/>
                    <a:gd name="T39" fmla="*/ 257 h 257"/>
                    <a:gd name="T40" fmla="*/ 86 w 86"/>
                    <a:gd name="T41" fmla="*/ 257 h 257"/>
                    <a:gd name="T42" fmla="*/ 62 w 86"/>
                    <a:gd name="T43" fmla="*/ 73 h 257"/>
                    <a:gd name="T44" fmla="*/ 77 w 86"/>
                    <a:gd name="T45" fmla="*/ 59 h 257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</a:cxnLst>
                  <a:rect l="0" t="0" r="r" b="b"/>
                  <a:pathLst>
                    <a:path w="86" h="257">
                      <a:moveTo>
                        <a:pt x="77" y="59"/>
                      </a:moveTo>
                      <a:lnTo>
                        <a:pt x="77" y="59"/>
                      </a:lnTo>
                      <a:lnTo>
                        <a:pt x="82" y="51"/>
                      </a:lnTo>
                      <a:lnTo>
                        <a:pt x="84" y="42"/>
                      </a:lnTo>
                      <a:lnTo>
                        <a:pt x="82" y="31"/>
                      </a:lnTo>
                      <a:lnTo>
                        <a:pt x="77" y="24"/>
                      </a:lnTo>
                      <a:lnTo>
                        <a:pt x="60" y="7"/>
                      </a:lnTo>
                      <a:lnTo>
                        <a:pt x="60" y="7"/>
                      </a:lnTo>
                      <a:lnTo>
                        <a:pt x="53" y="2"/>
                      </a:lnTo>
                      <a:lnTo>
                        <a:pt x="42" y="0"/>
                      </a:lnTo>
                      <a:lnTo>
                        <a:pt x="33" y="2"/>
                      </a:lnTo>
                      <a:lnTo>
                        <a:pt x="25" y="7"/>
                      </a:lnTo>
                      <a:lnTo>
                        <a:pt x="9" y="24"/>
                      </a:lnTo>
                      <a:lnTo>
                        <a:pt x="9" y="24"/>
                      </a:lnTo>
                      <a:lnTo>
                        <a:pt x="5" y="31"/>
                      </a:lnTo>
                      <a:lnTo>
                        <a:pt x="3" y="42"/>
                      </a:lnTo>
                      <a:lnTo>
                        <a:pt x="5" y="51"/>
                      </a:lnTo>
                      <a:lnTo>
                        <a:pt x="9" y="59"/>
                      </a:lnTo>
                      <a:lnTo>
                        <a:pt x="25" y="73"/>
                      </a:lnTo>
                      <a:lnTo>
                        <a:pt x="0" y="257"/>
                      </a:lnTo>
                      <a:lnTo>
                        <a:pt x="86" y="257"/>
                      </a:lnTo>
                      <a:lnTo>
                        <a:pt x="62" y="73"/>
                      </a:lnTo>
                      <a:lnTo>
                        <a:pt x="77" y="59"/>
                      </a:lnTo>
                      <a:close/>
                    </a:path>
                  </a:pathLst>
                </a:custGeom>
                <a:solidFill>
                  <a:schemeClr val="tx1"/>
                </a:solidFill>
                <a:ln w="9525" algn="ctr">
                  <a:noFill/>
                  <a:miter lim="800000"/>
                  <a:headEnd/>
                  <a:tailEnd/>
                </a:ln>
                <a:effectLst/>
                <a:extLst/>
              </p:spPr>
              <p:txBody>
                <a:bodyPr lIns="0" tIns="38862" rIns="0" bIns="0" anchor="ctr"/>
                <a:lstStyle/>
                <a:p>
                  <a:pPr algn="ctr" defTabSz="1012455"/>
                  <a:endParaRPr lang="ko-KR" altLang="en-US" sz="1080" b="1" dirty="0">
                    <a:ln>
                      <a:solidFill>
                        <a:schemeClr val="bg1">
                          <a:alpha val="0"/>
                        </a:schemeClr>
                      </a:solidFill>
                    </a:ln>
                    <a:solidFill>
                      <a:schemeClr val="bg1">
                        <a:alpha val="99000"/>
                      </a:schemeClr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  <a:cs typeface="KoPubWorld돋움체 Medium" panose="00000600000000000000" pitchFamily="2" charset="-127"/>
                  </a:endParaRPr>
                </a:p>
              </p:txBody>
            </p:sp>
          </p:grpSp>
        </p:grp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CC1B0AAE-D691-4C6F-B3DB-AADB6396DBC9}"/>
                </a:ext>
              </a:extLst>
            </p:cNvPr>
            <p:cNvSpPr txBox="1"/>
            <p:nvPr/>
          </p:nvSpPr>
          <p:spPr>
            <a:xfrm>
              <a:off x="3247910" y="2730901"/>
              <a:ext cx="895054" cy="25324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972" dirty="0"/>
                <a:t>컨설턴트</a:t>
              </a:r>
            </a:p>
          </p:txBody>
        </p:sp>
        <p:sp>
          <p:nvSpPr>
            <p:cNvPr id="19" name="직사각형 46">
              <a:extLst>
                <a:ext uri="{FF2B5EF4-FFF2-40B4-BE49-F238E27FC236}">
                  <a16:creationId xmlns:a16="http://schemas.microsoft.com/office/drawing/2014/main" id="{9D709AD0-0A45-4583-AD3D-F490C01205E9}"/>
                </a:ext>
              </a:extLst>
            </p:cNvPr>
            <p:cNvSpPr/>
            <p:nvPr/>
          </p:nvSpPr>
          <p:spPr>
            <a:xfrm>
              <a:off x="5239730" y="2297085"/>
              <a:ext cx="2882654" cy="1481215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endParaRPr lang="ko-KR" altLang="en-US" sz="2447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20" name="직사각형 59">
              <a:extLst>
                <a:ext uri="{FF2B5EF4-FFF2-40B4-BE49-F238E27FC236}">
                  <a16:creationId xmlns:a16="http://schemas.microsoft.com/office/drawing/2014/main" id="{FC498D1E-0FE1-41AB-AD5C-57881E0E3C16}"/>
                </a:ext>
              </a:extLst>
            </p:cNvPr>
            <p:cNvSpPr/>
            <p:nvPr/>
          </p:nvSpPr>
          <p:spPr>
            <a:xfrm>
              <a:off x="5236685" y="2297011"/>
              <a:ext cx="985241" cy="1874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r>
                <a:rPr lang="ko-KR" altLang="en-US" sz="1080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내부 서버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6D914AB6-8B33-4053-BC93-4664BD926BDE}"/>
                </a:ext>
              </a:extLst>
            </p:cNvPr>
            <p:cNvSpPr txBox="1"/>
            <p:nvPr/>
          </p:nvSpPr>
          <p:spPr>
            <a:xfrm>
              <a:off x="5981625" y="3293530"/>
              <a:ext cx="682580" cy="35830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ko-KR" altLang="en-US" sz="864" dirty="0">
                  <a:solidFill>
                    <a:srgbClr val="FA3246"/>
                  </a:solidFill>
                </a:rPr>
                <a:t>중요 취약 웹 서비스</a:t>
              </a:r>
            </a:p>
          </p:txBody>
        </p:sp>
        <p:cxnSp>
          <p:nvCxnSpPr>
            <p:cNvPr id="22" name="직선 연결선 64">
              <a:extLst>
                <a:ext uri="{FF2B5EF4-FFF2-40B4-BE49-F238E27FC236}">
                  <a16:creationId xmlns:a16="http://schemas.microsoft.com/office/drawing/2014/main" id="{570B683B-F95C-4D0A-91F0-291700B330C6}"/>
                </a:ext>
              </a:extLst>
            </p:cNvPr>
            <p:cNvCxnSpPr/>
            <p:nvPr/>
          </p:nvCxnSpPr>
          <p:spPr>
            <a:xfrm>
              <a:off x="6290931" y="265006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3" name="그룹 22">
              <a:extLst>
                <a:ext uri="{FF2B5EF4-FFF2-40B4-BE49-F238E27FC236}">
                  <a16:creationId xmlns:a16="http://schemas.microsoft.com/office/drawing/2014/main" id="{1C980870-7E60-4689-B75A-0F1F02F845C3}"/>
                </a:ext>
              </a:extLst>
            </p:cNvPr>
            <p:cNvGrpSpPr/>
            <p:nvPr/>
          </p:nvGrpSpPr>
          <p:grpSpPr>
            <a:xfrm>
              <a:off x="6846516" y="2831718"/>
              <a:ext cx="598194" cy="846802"/>
              <a:chOff x="7763871" y="3648971"/>
              <a:chExt cx="577538" cy="812947"/>
            </a:xfrm>
          </p:grpSpPr>
          <p:sp>
            <p:nvSpPr>
              <p:cNvPr id="133" name="Freeform 233">
                <a:extLst>
                  <a:ext uri="{FF2B5EF4-FFF2-40B4-BE49-F238E27FC236}">
                    <a16:creationId xmlns:a16="http://schemas.microsoft.com/office/drawing/2014/main" id="{3DF2227A-1906-4332-820D-18936062082A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0447" y="3648971"/>
                <a:ext cx="258699" cy="426960"/>
              </a:xfrm>
              <a:custGeom>
                <a:avLst/>
                <a:gdLst>
                  <a:gd name="T0" fmla="*/ 0 w 595"/>
                  <a:gd name="T1" fmla="*/ 13 h 982"/>
                  <a:gd name="T2" fmla="*/ 0 w 595"/>
                  <a:gd name="T3" fmla="*/ 960 h 982"/>
                  <a:gd name="T4" fmla="*/ 147 w 595"/>
                  <a:gd name="T5" fmla="*/ 982 h 982"/>
                  <a:gd name="T6" fmla="*/ 169 w 595"/>
                  <a:gd name="T7" fmla="*/ 960 h 982"/>
                  <a:gd name="T8" fmla="*/ 182 w 595"/>
                  <a:gd name="T9" fmla="*/ 900 h 982"/>
                  <a:gd name="T10" fmla="*/ 421 w 595"/>
                  <a:gd name="T11" fmla="*/ 904 h 982"/>
                  <a:gd name="T12" fmla="*/ 425 w 595"/>
                  <a:gd name="T13" fmla="*/ 969 h 982"/>
                  <a:gd name="T14" fmla="*/ 573 w 595"/>
                  <a:gd name="T15" fmla="*/ 982 h 982"/>
                  <a:gd name="T16" fmla="*/ 595 w 595"/>
                  <a:gd name="T17" fmla="*/ 895 h 982"/>
                  <a:gd name="T18" fmla="*/ 590 w 595"/>
                  <a:gd name="T19" fmla="*/ 9 h 982"/>
                  <a:gd name="T20" fmla="*/ 147 w 595"/>
                  <a:gd name="T21" fmla="*/ 748 h 982"/>
                  <a:gd name="T22" fmla="*/ 126 w 595"/>
                  <a:gd name="T23" fmla="*/ 726 h 982"/>
                  <a:gd name="T24" fmla="*/ 139 w 595"/>
                  <a:gd name="T25" fmla="*/ 708 h 982"/>
                  <a:gd name="T26" fmla="*/ 165 w 595"/>
                  <a:gd name="T27" fmla="*/ 713 h 982"/>
                  <a:gd name="T28" fmla="*/ 169 w 595"/>
                  <a:gd name="T29" fmla="*/ 735 h 982"/>
                  <a:gd name="T30" fmla="*/ 234 w 595"/>
                  <a:gd name="T31" fmla="*/ 748 h 982"/>
                  <a:gd name="T32" fmla="*/ 212 w 595"/>
                  <a:gd name="T33" fmla="*/ 735 h 982"/>
                  <a:gd name="T34" fmla="*/ 217 w 595"/>
                  <a:gd name="T35" fmla="*/ 713 h 982"/>
                  <a:gd name="T36" fmla="*/ 243 w 595"/>
                  <a:gd name="T37" fmla="*/ 708 h 982"/>
                  <a:gd name="T38" fmla="*/ 256 w 595"/>
                  <a:gd name="T39" fmla="*/ 726 h 982"/>
                  <a:gd name="T40" fmla="*/ 234 w 595"/>
                  <a:gd name="T41" fmla="*/ 748 h 982"/>
                  <a:gd name="T42" fmla="*/ 304 w 595"/>
                  <a:gd name="T43" fmla="*/ 739 h 982"/>
                  <a:gd name="T44" fmla="*/ 299 w 595"/>
                  <a:gd name="T45" fmla="*/ 717 h 982"/>
                  <a:gd name="T46" fmla="*/ 382 w 595"/>
                  <a:gd name="T47" fmla="*/ 704 h 982"/>
                  <a:gd name="T48" fmla="*/ 404 w 595"/>
                  <a:gd name="T49" fmla="*/ 726 h 982"/>
                  <a:gd name="T50" fmla="*/ 382 w 595"/>
                  <a:gd name="T51" fmla="*/ 748 h 982"/>
                  <a:gd name="T52" fmla="*/ 438 w 595"/>
                  <a:gd name="T53" fmla="*/ 748 h 982"/>
                  <a:gd name="T54" fmla="*/ 425 w 595"/>
                  <a:gd name="T55" fmla="*/ 726 h 982"/>
                  <a:gd name="T56" fmla="*/ 447 w 595"/>
                  <a:gd name="T57" fmla="*/ 704 h 982"/>
                  <a:gd name="T58" fmla="*/ 469 w 595"/>
                  <a:gd name="T59" fmla="*/ 726 h 982"/>
                  <a:gd name="T60" fmla="*/ 456 w 595"/>
                  <a:gd name="T61" fmla="*/ 748 h 982"/>
                  <a:gd name="T62" fmla="*/ 147 w 595"/>
                  <a:gd name="T63" fmla="*/ 578 h 982"/>
                  <a:gd name="T64" fmla="*/ 126 w 595"/>
                  <a:gd name="T65" fmla="*/ 556 h 982"/>
                  <a:gd name="T66" fmla="*/ 147 w 595"/>
                  <a:gd name="T67" fmla="*/ 535 h 982"/>
                  <a:gd name="T68" fmla="*/ 464 w 595"/>
                  <a:gd name="T69" fmla="*/ 548 h 982"/>
                  <a:gd name="T70" fmla="*/ 460 w 595"/>
                  <a:gd name="T71" fmla="*/ 569 h 982"/>
                  <a:gd name="T72" fmla="*/ 147 w 595"/>
                  <a:gd name="T73" fmla="*/ 470 h 982"/>
                  <a:gd name="T74" fmla="*/ 126 w 595"/>
                  <a:gd name="T75" fmla="*/ 448 h 982"/>
                  <a:gd name="T76" fmla="*/ 139 w 595"/>
                  <a:gd name="T77" fmla="*/ 430 h 982"/>
                  <a:gd name="T78" fmla="*/ 460 w 595"/>
                  <a:gd name="T79" fmla="*/ 435 h 982"/>
                  <a:gd name="T80" fmla="*/ 464 w 595"/>
                  <a:gd name="T81" fmla="*/ 457 h 982"/>
                  <a:gd name="T82" fmla="*/ 447 w 595"/>
                  <a:gd name="T83" fmla="*/ 365 h 982"/>
                  <a:gd name="T84" fmla="*/ 130 w 595"/>
                  <a:gd name="T85" fmla="*/ 352 h 982"/>
                  <a:gd name="T86" fmla="*/ 134 w 595"/>
                  <a:gd name="T87" fmla="*/ 326 h 982"/>
                  <a:gd name="T88" fmla="*/ 456 w 595"/>
                  <a:gd name="T89" fmla="*/ 322 h 982"/>
                  <a:gd name="T90" fmla="*/ 469 w 595"/>
                  <a:gd name="T91" fmla="*/ 344 h 982"/>
                  <a:gd name="T92" fmla="*/ 447 w 595"/>
                  <a:gd name="T93" fmla="*/ 365 h 982"/>
                  <a:gd name="T94" fmla="*/ 134 w 595"/>
                  <a:gd name="T95" fmla="*/ 252 h 982"/>
                  <a:gd name="T96" fmla="*/ 130 w 595"/>
                  <a:gd name="T97" fmla="*/ 226 h 982"/>
                  <a:gd name="T98" fmla="*/ 447 w 595"/>
                  <a:gd name="T99" fmla="*/ 213 h 982"/>
                  <a:gd name="T100" fmla="*/ 469 w 595"/>
                  <a:gd name="T101" fmla="*/ 235 h 982"/>
                  <a:gd name="T102" fmla="*/ 447 w 595"/>
                  <a:gd name="T103" fmla="*/ 257 h 982"/>
                  <a:gd name="T104" fmla="*/ 139 w 595"/>
                  <a:gd name="T105" fmla="*/ 148 h 982"/>
                  <a:gd name="T106" fmla="*/ 126 w 595"/>
                  <a:gd name="T107" fmla="*/ 131 h 982"/>
                  <a:gd name="T108" fmla="*/ 447 w 595"/>
                  <a:gd name="T109" fmla="*/ 109 h 982"/>
                  <a:gd name="T110" fmla="*/ 469 w 595"/>
                  <a:gd name="T111" fmla="*/ 131 h 982"/>
                  <a:gd name="T112" fmla="*/ 456 w 595"/>
                  <a:gd name="T113" fmla="*/ 148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5" h="982">
                    <a:moveTo>
                      <a:pt x="21" y="0"/>
                    </a:moveTo>
                    <a:lnTo>
                      <a:pt x="21" y="0"/>
                    </a:lnTo>
                    <a:lnTo>
                      <a:pt x="13" y="5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0" y="852"/>
                    </a:lnTo>
                    <a:lnTo>
                      <a:pt x="0" y="895"/>
                    </a:lnTo>
                    <a:lnTo>
                      <a:pt x="0" y="960"/>
                    </a:lnTo>
                    <a:lnTo>
                      <a:pt x="0" y="960"/>
                    </a:lnTo>
                    <a:lnTo>
                      <a:pt x="0" y="969"/>
                    </a:lnTo>
                    <a:lnTo>
                      <a:pt x="4" y="973"/>
                    </a:lnTo>
                    <a:lnTo>
                      <a:pt x="13" y="978"/>
                    </a:lnTo>
                    <a:lnTo>
                      <a:pt x="21" y="982"/>
                    </a:lnTo>
                    <a:lnTo>
                      <a:pt x="147" y="982"/>
                    </a:lnTo>
                    <a:lnTo>
                      <a:pt x="147" y="982"/>
                    </a:lnTo>
                    <a:lnTo>
                      <a:pt x="156" y="978"/>
                    </a:lnTo>
                    <a:lnTo>
                      <a:pt x="165" y="973"/>
                    </a:lnTo>
                    <a:lnTo>
                      <a:pt x="169" y="969"/>
                    </a:lnTo>
                    <a:lnTo>
                      <a:pt x="169" y="960"/>
                    </a:lnTo>
                    <a:lnTo>
                      <a:pt x="169" y="917"/>
                    </a:lnTo>
                    <a:lnTo>
                      <a:pt x="169" y="917"/>
                    </a:lnTo>
                    <a:lnTo>
                      <a:pt x="173" y="908"/>
                    </a:lnTo>
                    <a:lnTo>
                      <a:pt x="178" y="904"/>
                    </a:lnTo>
                    <a:lnTo>
                      <a:pt x="182" y="900"/>
                    </a:lnTo>
                    <a:lnTo>
                      <a:pt x="191" y="895"/>
                    </a:lnTo>
                    <a:lnTo>
                      <a:pt x="404" y="895"/>
                    </a:lnTo>
                    <a:lnTo>
                      <a:pt x="404" y="895"/>
                    </a:lnTo>
                    <a:lnTo>
                      <a:pt x="412" y="900"/>
                    </a:lnTo>
                    <a:lnTo>
                      <a:pt x="421" y="904"/>
                    </a:lnTo>
                    <a:lnTo>
                      <a:pt x="425" y="908"/>
                    </a:lnTo>
                    <a:lnTo>
                      <a:pt x="425" y="917"/>
                    </a:lnTo>
                    <a:lnTo>
                      <a:pt x="425" y="960"/>
                    </a:lnTo>
                    <a:lnTo>
                      <a:pt x="425" y="960"/>
                    </a:lnTo>
                    <a:lnTo>
                      <a:pt x="425" y="969"/>
                    </a:lnTo>
                    <a:lnTo>
                      <a:pt x="430" y="973"/>
                    </a:lnTo>
                    <a:lnTo>
                      <a:pt x="438" y="978"/>
                    </a:lnTo>
                    <a:lnTo>
                      <a:pt x="447" y="982"/>
                    </a:lnTo>
                    <a:lnTo>
                      <a:pt x="573" y="982"/>
                    </a:lnTo>
                    <a:lnTo>
                      <a:pt x="573" y="982"/>
                    </a:lnTo>
                    <a:lnTo>
                      <a:pt x="582" y="978"/>
                    </a:lnTo>
                    <a:lnTo>
                      <a:pt x="590" y="973"/>
                    </a:lnTo>
                    <a:lnTo>
                      <a:pt x="595" y="969"/>
                    </a:lnTo>
                    <a:lnTo>
                      <a:pt x="595" y="960"/>
                    </a:lnTo>
                    <a:lnTo>
                      <a:pt x="595" y="895"/>
                    </a:lnTo>
                    <a:lnTo>
                      <a:pt x="595" y="852"/>
                    </a:lnTo>
                    <a:lnTo>
                      <a:pt x="595" y="22"/>
                    </a:lnTo>
                    <a:lnTo>
                      <a:pt x="595" y="22"/>
                    </a:lnTo>
                    <a:lnTo>
                      <a:pt x="595" y="13"/>
                    </a:lnTo>
                    <a:lnTo>
                      <a:pt x="590" y="9"/>
                    </a:lnTo>
                    <a:lnTo>
                      <a:pt x="582" y="5"/>
                    </a:lnTo>
                    <a:lnTo>
                      <a:pt x="573" y="0"/>
                    </a:lnTo>
                    <a:lnTo>
                      <a:pt x="21" y="0"/>
                    </a:lnTo>
                    <a:close/>
                    <a:moveTo>
                      <a:pt x="147" y="748"/>
                    </a:moveTo>
                    <a:lnTo>
                      <a:pt x="147" y="748"/>
                    </a:lnTo>
                    <a:lnTo>
                      <a:pt x="147" y="748"/>
                    </a:lnTo>
                    <a:lnTo>
                      <a:pt x="139" y="748"/>
                    </a:lnTo>
                    <a:lnTo>
                      <a:pt x="134" y="739"/>
                    </a:lnTo>
                    <a:lnTo>
                      <a:pt x="130" y="735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30" y="717"/>
                    </a:lnTo>
                    <a:lnTo>
                      <a:pt x="134" y="713"/>
                    </a:lnTo>
                    <a:lnTo>
                      <a:pt x="139" y="708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56" y="708"/>
                    </a:lnTo>
                    <a:lnTo>
                      <a:pt x="165" y="713"/>
                    </a:lnTo>
                    <a:lnTo>
                      <a:pt x="169" y="717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35"/>
                    </a:lnTo>
                    <a:lnTo>
                      <a:pt x="165" y="739"/>
                    </a:lnTo>
                    <a:lnTo>
                      <a:pt x="156" y="748"/>
                    </a:lnTo>
                    <a:lnTo>
                      <a:pt x="147" y="748"/>
                    </a:lnTo>
                    <a:lnTo>
                      <a:pt x="147" y="748"/>
                    </a:lnTo>
                    <a:close/>
                    <a:moveTo>
                      <a:pt x="234" y="748"/>
                    </a:moveTo>
                    <a:lnTo>
                      <a:pt x="234" y="748"/>
                    </a:lnTo>
                    <a:lnTo>
                      <a:pt x="234" y="748"/>
                    </a:lnTo>
                    <a:lnTo>
                      <a:pt x="225" y="748"/>
                    </a:lnTo>
                    <a:lnTo>
                      <a:pt x="217" y="739"/>
                    </a:lnTo>
                    <a:lnTo>
                      <a:pt x="212" y="735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17"/>
                    </a:lnTo>
                    <a:lnTo>
                      <a:pt x="217" y="713"/>
                    </a:lnTo>
                    <a:lnTo>
                      <a:pt x="225" y="708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43" y="708"/>
                    </a:lnTo>
                    <a:lnTo>
                      <a:pt x="247" y="713"/>
                    </a:lnTo>
                    <a:lnTo>
                      <a:pt x="252" y="717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2" y="735"/>
                    </a:lnTo>
                    <a:lnTo>
                      <a:pt x="247" y="739"/>
                    </a:lnTo>
                    <a:lnTo>
                      <a:pt x="243" y="748"/>
                    </a:lnTo>
                    <a:lnTo>
                      <a:pt x="234" y="748"/>
                    </a:lnTo>
                    <a:lnTo>
                      <a:pt x="234" y="748"/>
                    </a:lnTo>
                    <a:close/>
                    <a:moveTo>
                      <a:pt x="382" y="748"/>
                    </a:moveTo>
                    <a:lnTo>
                      <a:pt x="317" y="748"/>
                    </a:lnTo>
                    <a:lnTo>
                      <a:pt x="317" y="748"/>
                    </a:lnTo>
                    <a:lnTo>
                      <a:pt x="312" y="748"/>
                    </a:lnTo>
                    <a:lnTo>
                      <a:pt x="304" y="739"/>
                    </a:lnTo>
                    <a:lnTo>
                      <a:pt x="299" y="735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17"/>
                    </a:lnTo>
                    <a:lnTo>
                      <a:pt x="304" y="713"/>
                    </a:lnTo>
                    <a:lnTo>
                      <a:pt x="312" y="708"/>
                    </a:lnTo>
                    <a:lnTo>
                      <a:pt x="317" y="704"/>
                    </a:lnTo>
                    <a:lnTo>
                      <a:pt x="382" y="704"/>
                    </a:lnTo>
                    <a:lnTo>
                      <a:pt x="382" y="704"/>
                    </a:lnTo>
                    <a:lnTo>
                      <a:pt x="390" y="708"/>
                    </a:lnTo>
                    <a:lnTo>
                      <a:pt x="399" y="713"/>
                    </a:lnTo>
                    <a:lnTo>
                      <a:pt x="404" y="717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35"/>
                    </a:lnTo>
                    <a:lnTo>
                      <a:pt x="399" y="739"/>
                    </a:lnTo>
                    <a:lnTo>
                      <a:pt x="390" y="748"/>
                    </a:lnTo>
                    <a:lnTo>
                      <a:pt x="382" y="748"/>
                    </a:lnTo>
                    <a:lnTo>
                      <a:pt x="382" y="748"/>
                    </a:lnTo>
                    <a:close/>
                    <a:moveTo>
                      <a:pt x="447" y="748"/>
                    </a:moveTo>
                    <a:lnTo>
                      <a:pt x="447" y="748"/>
                    </a:lnTo>
                    <a:lnTo>
                      <a:pt x="447" y="748"/>
                    </a:lnTo>
                    <a:lnTo>
                      <a:pt x="438" y="748"/>
                    </a:lnTo>
                    <a:lnTo>
                      <a:pt x="430" y="739"/>
                    </a:lnTo>
                    <a:lnTo>
                      <a:pt x="425" y="735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17"/>
                    </a:lnTo>
                    <a:lnTo>
                      <a:pt x="430" y="713"/>
                    </a:lnTo>
                    <a:lnTo>
                      <a:pt x="438" y="708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56" y="708"/>
                    </a:lnTo>
                    <a:lnTo>
                      <a:pt x="460" y="713"/>
                    </a:lnTo>
                    <a:lnTo>
                      <a:pt x="464" y="717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4" y="735"/>
                    </a:lnTo>
                    <a:lnTo>
                      <a:pt x="460" y="739"/>
                    </a:lnTo>
                    <a:lnTo>
                      <a:pt x="456" y="748"/>
                    </a:lnTo>
                    <a:lnTo>
                      <a:pt x="447" y="748"/>
                    </a:lnTo>
                    <a:lnTo>
                      <a:pt x="447" y="748"/>
                    </a:lnTo>
                    <a:close/>
                    <a:moveTo>
                      <a:pt x="447" y="578"/>
                    </a:moveTo>
                    <a:lnTo>
                      <a:pt x="147" y="578"/>
                    </a:lnTo>
                    <a:lnTo>
                      <a:pt x="147" y="578"/>
                    </a:lnTo>
                    <a:lnTo>
                      <a:pt x="139" y="574"/>
                    </a:lnTo>
                    <a:lnTo>
                      <a:pt x="134" y="569"/>
                    </a:lnTo>
                    <a:lnTo>
                      <a:pt x="130" y="565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30" y="548"/>
                    </a:lnTo>
                    <a:lnTo>
                      <a:pt x="134" y="539"/>
                    </a:lnTo>
                    <a:lnTo>
                      <a:pt x="139" y="535"/>
                    </a:lnTo>
                    <a:lnTo>
                      <a:pt x="147" y="535"/>
                    </a:lnTo>
                    <a:lnTo>
                      <a:pt x="447" y="535"/>
                    </a:lnTo>
                    <a:lnTo>
                      <a:pt x="447" y="535"/>
                    </a:lnTo>
                    <a:lnTo>
                      <a:pt x="456" y="535"/>
                    </a:lnTo>
                    <a:lnTo>
                      <a:pt x="460" y="539"/>
                    </a:lnTo>
                    <a:lnTo>
                      <a:pt x="464" y="548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4" y="565"/>
                    </a:lnTo>
                    <a:lnTo>
                      <a:pt x="460" y="569"/>
                    </a:lnTo>
                    <a:lnTo>
                      <a:pt x="456" y="574"/>
                    </a:lnTo>
                    <a:lnTo>
                      <a:pt x="447" y="578"/>
                    </a:lnTo>
                    <a:lnTo>
                      <a:pt x="447" y="578"/>
                    </a:lnTo>
                    <a:close/>
                    <a:moveTo>
                      <a:pt x="447" y="470"/>
                    </a:moveTo>
                    <a:lnTo>
                      <a:pt x="147" y="470"/>
                    </a:lnTo>
                    <a:lnTo>
                      <a:pt x="147" y="470"/>
                    </a:lnTo>
                    <a:lnTo>
                      <a:pt x="139" y="470"/>
                    </a:lnTo>
                    <a:lnTo>
                      <a:pt x="134" y="465"/>
                    </a:lnTo>
                    <a:lnTo>
                      <a:pt x="130" y="457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30" y="439"/>
                    </a:lnTo>
                    <a:lnTo>
                      <a:pt x="134" y="435"/>
                    </a:lnTo>
                    <a:lnTo>
                      <a:pt x="139" y="430"/>
                    </a:lnTo>
                    <a:lnTo>
                      <a:pt x="147" y="426"/>
                    </a:lnTo>
                    <a:lnTo>
                      <a:pt x="447" y="426"/>
                    </a:lnTo>
                    <a:lnTo>
                      <a:pt x="447" y="426"/>
                    </a:lnTo>
                    <a:lnTo>
                      <a:pt x="456" y="430"/>
                    </a:lnTo>
                    <a:lnTo>
                      <a:pt x="460" y="435"/>
                    </a:lnTo>
                    <a:lnTo>
                      <a:pt x="464" y="439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4" y="457"/>
                    </a:lnTo>
                    <a:lnTo>
                      <a:pt x="460" y="465"/>
                    </a:lnTo>
                    <a:lnTo>
                      <a:pt x="456" y="470"/>
                    </a:lnTo>
                    <a:lnTo>
                      <a:pt x="447" y="470"/>
                    </a:lnTo>
                    <a:lnTo>
                      <a:pt x="447" y="470"/>
                    </a:lnTo>
                    <a:close/>
                    <a:moveTo>
                      <a:pt x="447" y="365"/>
                    </a:moveTo>
                    <a:lnTo>
                      <a:pt x="147" y="365"/>
                    </a:lnTo>
                    <a:lnTo>
                      <a:pt x="147" y="365"/>
                    </a:lnTo>
                    <a:lnTo>
                      <a:pt x="139" y="361"/>
                    </a:lnTo>
                    <a:lnTo>
                      <a:pt x="134" y="357"/>
                    </a:lnTo>
                    <a:lnTo>
                      <a:pt x="130" y="352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30" y="335"/>
                    </a:lnTo>
                    <a:lnTo>
                      <a:pt x="134" y="326"/>
                    </a:lnTo>
                    <a:lnTo>
                      <a:pt x="139" y="322"/>
                    </a:lnTo>
                    <a:lnTo>
                      <a:pt x="147" y="322"/>
                    </a:lnTo>
                    <a:lnTo>
                      <a:pt x="447" y="322"/>
                    </a:lnTo>
                    <a:lnTo>
                      <a:pt x="447" y="322"/>
                    </a:lnTo>
                    <a:lnTo>
                      <a:pt x="456" y="322"/>
                    </a:lnTo>
                    <a:lnTo>
                      <a:pt x="460" y="326"/>
                    </a:lnTo>
                    <a:lnTo>
                      <a:pt x="464" y="335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4" y="352"/>
                    </a:lnTo>
                    <a:lnTo>
                      <a:pt x="460" y="357"/>
                    </a:lnTo>
                    <a:lnTo>
                      <a:pt x="456" y="361"/>
                    </a:lnTo>
                    <a:lnTo>
                      <a:pt x="447" y="365"/>
                    </a:lnTo>
                    <a:lnTo>
                      <a:pt x="447" y="365"/>
                    </a:lnTo>
                    <a:close/>
                    <a:moveTo>
                      <a:pt x="447" y="257"/>
                    </a:moveTo>
                    <a:lnTo>
                      <a:pt x="147" y="257"/>
                    </a:lnTo>
                    <a:lnTo>
                      <a:pt x="147" y="257"/>
                    </a:lnTo>
                    <a:lnTo>
                      <a:pt x="139" y="257"/>
                    </a:lnTo>
                    <a:lnTo>
                      <a:pt x="134" y="252"/>
                    </a:lnTo>
                    <a:lnTo>
                      <a:pt x="130" y="244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30" y="226"/>
                    </a:lnTo>
                    <a:lnTo>
                      <a:pt x="134" y="222"/>
                    </a:lnTo>
                    <a:lnTo>
                      <a:pt x="139" y="218"/>
                    </a:lnTo>
                    <a:lnTo>
                      <a:pt x="147" y="213"/>
                    </a:lnTo>
                    <a:lnTo>
                      <a:pt x="447" y="213"/>
                    </a:lnTo>
                    <a:lnTo>
                      <a:pt x="447" y="213"/>
                    </a:lnTo>
                    <a:lnTo>
                      <a:pt x="456" y="218"/>
                    </a:lnTo>
                    <a:lnTo>
                      <a:pt x="460" y="222"/>
                    </a:lnTo>
                    <a:lnTo>
                      <a:pt x="464" y="226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4" y="244"/>
                    </a:lnTo>
                    <a:lnTo>
                      <a:pt x="460" y="252"/>
                    </a:lnTo>
                    <a:lnTo>
                      <a:pt x="456" y="257"/>
                    </a:lnTo>
                    <a:lnTo>
                      <a:pt x="447" y="257"/>
                    </a:lnTo>
                    <a:lnTo>
                      <a:pt x="447" y="257"/>
                    </a:lnTo>
                    <a:close/>
                    <a:moveTo>
                      <a:pt x="447" y="152"/>
                    </a:moveTo>
                    <a:lnTo>
                      <a:pt x="147" y="152"/>
                    </a:lnTo>
                    <a:lnTo>
                      <a:pt x="147" y="152"/>
                    </a:lnTo>
                    <a:lnTo>
                      <a:pt x="139" y="148"/>
                    </a:lnTo>
                    <a:lnTo>
                      <a:pt x="134" y="144"/>
                    </a:lnTo>
                    <a:lnTo>
                      <a:pt x="130" y="139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30" y="122"/>
                    </a:lnTo>
                    <a:lnTo>
                      <a:pt x="134" y="113"/>
                    </a:lnTo>
                    <a:lnTo>
                      <a:pt x="139" y="109"/>
                    </a:lnTo>
                    <a:lnTo>
                      <a:pt x="147" y="109"/>
                    </a:lnTo>
                    <a:lnTo>
                      <a:pt x="447" y="109"/>
                    </a:lnTo>
                    <a:lnTo>
                      <a:pt x="447" y="109"/>
                    </a:lnTo>
                    <a:lnTo>
                      <a:pt x="456" y="109"/>
                    </a:lnTo>
                    <a:lnTo>
                      <a:pt x="460" y="113"/>
                    </a:lnTo>
                    <a:lnTo>
                      <a:pt x="464" y="122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4" y="139"/>
                    </a:lnTo>
                    <a:lnTo>
                      <a:pt x="460" y="144"/>
                    </a:lnTo>
                    <a:lnTo>
                      <a:pt x="456" y="148"/>
                    </a:lnTo>
                    <a:lnTo>
                      <a:pt x="447" y="152"/>
                    </a:lnTo>
                    <a:lnTo>
                      <a:pt x="447" y="15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7" name="Freeform 438">
                <a:extLst>
                  <a:ext uri="{FF2B5EF4-FFF2-40B4-BE49-F238E27FC236}">
                    <a16:creationId xmlns:a16="http://schemas.microsoft.com/office/drawing/2014/main" id="{9C90E5D0-9C3E-4B2F-B5F0-80247BCE924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48300" y="3809403"/>
                <a:ext cx="277546" cy="277545"/>
              </a:xfrm>
              <a:custGeom>
                <a:avLst/>
                <a:gdLst>
                  <a:gd name="T0" fmla="*/ 3804 w 9829"/>
                  <a:gd name="T1" fmla="*/ 125 h 9829"/>
                  <a:gd name="T2" fmla="*/ 2466 w 9829"/>
                  <a:gd name="T3" fmla="*/ 649 h 9829"/>
                  <a:gd name="T4" fmla="*/ 1355 w 9829"/>
                  <a:gd name="T5" fmla="*/ 1522 h 9829"/>
                  <a:gd name="T6" fmla="*/ 537 w 9829"/>
                  <a:gd name="T7" fmla="*/ 2675 h 9829"/>
                  <a:gd name="T8" fmla="*/ 76 w 9829"/>
                  <a:gd name="T9" fmla="*/ 4043 h 9829"/>
                  <a:gd name="T10" fmla="*/ 14 w 9829"/>
                  <a:gd name="T11" fmla="*/ 5293 h 9829"/>
                  <a:gd name="T12" fmla="*/ 340 w 9829"/>
                  <a:gd name="T13" fmla="*/ 6718 h 9829"/>
                  <a:gd name="T14" fmla="*/ 1047 w 9829"/>
                  <a:gd name="T15" fmla="*/ 7951 h 9829"/>
                  <a:gd name="T16" fmla="*/ 2068 w 9829"/>
                  <a:gd name="T17" fmla="*/ 8924 h 9829"/>
                  <a:gd name="T18" fmla="*/ 3337 w 9829"/>
                  <a:gd name="T19" fmla="*/ 9572 h 9829"/>
                  <a:gd name="T20" fmla="*/ 4787 w 9829"/>
                  <a:gd name="T21" fmla="*/ 9828 h 9829"/>
                  <a:gd name="T22" fmla="*/ 6026 w 9829"/>
                  <a:gd name="T23" fmla="*/ 9704 h 9829"/>
                  <a:gd name="T24" fmla="*/ 7363 w 9829"/>
                  <a:gd name="T25" fmla="*/ 9179 h 9829"/>
                  <a:gd name="T26" fmla="*/ 8473 w 9829"/>
                  <a:gd name="T27" fmla="*/ 8306 h 9829"/>
                  <a:gd name="T28" fmla="*/ 9292 w 9829"/>
                  <a:gd name="T29" fmla="*/ 7153 h 9829"/>
                  <a:gd name="T30" fmla="*/ 9753 w 9829"/>
                  <a:gd name="T31" fmla="*/ 5785 h 9829"/>
                  <a:gd name="T32" fmla="*/ 9815 w 9829"/>
                  <a:gd name="T33" fmla="*/ 4535 h 9829"/>
                  <a:gd name="T34" fmla="*/ 9490 w 9829"/>
                  <a:gd name="T35" fmla="*/ 3111 h 9829"/>
                  <a:gd name="T36" fmla="*/ 8783 w 9829"/>
                  <a:gd name="T37" fmla="*/ 1879 h 9829"/>
                  <a:gd name="T38" fmla="*/ 7760 w 9829"/>
                  <a:gd name="T39" fmla="*/ 906 h 9829"/>
                  <a:gd name="T40" fmla="*/ 6492 w 9829"/>
                  <a:gd name="T41" fmla="*/ 258 h 9829"/>
                  <a:gd name="T42" fmla="*/ 5042 w 9829"/>
                  <a:gd name="T43" fmla="*/ 1 h 9829"/>
                  <a:gd name="T44" fmla="*/ 2836 w 9829"/>
                  <a:gd name="T45" fmla="*/ 1669 h 9829"/>
                  <a:gd name="T46" fmla="*/ 2355 w 9829"/>
                  <a:gd name="T47" fmla="*/ 1214 h 9829"/>
                  <a:gd name="T48" fmla="*/ 1299 w 9829"/>
                  <a:gd name="T49" fmla="*/ 2237 h 9829"/>
                  <a:gd name="T50" fmla="*/ 2207 w 9829"/>
                  <a:gd name="T51" fmla="*/ 3599 h 9829"/>
                  <a:gd name="T52" fmla="*/ 435 w 9829"/>
                  <a:gd name="T53" fmla="*/ 4532 h 9829"/>
                  <a:gd name="T54" fmla="*/ 1029 w 9829"/>
                  <a:gd name="T55" fmla="*/ 2643 h 9829"/>
                  <a:gd name="T56" fmla="*/ 875 w 9829"/>
                  <a:gd name="T57" fmla="*/ 6898 h 9829"/>
                  <a:gd name="T58" fmla="*/ 425 w 9829"/>
                  <a:gd name="T59" fmla="*/ 5124 h 9829"/>
                  <a:gd name="T60" fmla="*/ 2273 w 9829"/>
                  <a:gd name="T61" fmla="*/ 6538 h 9829"/>
                  <a:gd name="T62" fmla="*/ 1650 w 9829"/>
                  <a:gd name="T63" fmla="*/ 8010 h 9829"/>
                  <a:gd name="T64" fmla="*/ 3440 w 9829"/>
                  <a:gd name="T65" fmla="*/ 9164 h 9829"/>
                  <a:gd name="T66" fmla="*/ 2142 w 9829"/>
                  <a:gd name="T67" fmla="*/ 8459 h 9829"/>
                  <a:gd name="T68" fmla="*/ 4240 w 9829"/>
                  <a:gd name="T69" fmla="*/ 9362 h 9829"/>
                  <a:gd name="T70" fmla="*/ 3238 w 9829"/>
                  <a:gd name="T71" fmla="*/ 8012 h 9829"/>
                  <a:gd name="T72" fmla="*/ 2880 w 9829"/>
                  <a:gd name="T73" fmla="*/ 7147 h 9829"/>
                  <a:gd name="T74" fmla="*/ 2518 w 9829"/>
                  <a:gd name="T75" fmla="*/ 5284 h 9829"/>
                  <a:gd name="T76" fmla="*/ 2518 w 9829"/>
                  <a:gd name="T77" fmla="*/ 4545 h 9829"/>
                  <a:gd name="T78" fmla="*/ 2877 w 9829"/>
                  <a:gd name="T79" fmla="*/ 2681 h 9829"/>
                  <a:gd name="T80" fmla="*/ 4705 w 9829"/>
                  <a:gd name="T81" fmla="*/ 1818 h 9829"/>
                  <a:gd name="T82" fmla="*/ 4089 w 9829"/>
                  <a:gd name="T83" fmla="*/ 494 h 9829"/>
                  <a:gd name="T84" fmla="*/ 8626 w 9829"/>
                  <a:gd name="T85" fmla="*/ 2368 h 9829"/>
                  <a:gd name="T86" fmla="*/ 9354 w 9829"/>
                  <a:gd name="T87" fmla="*/ 4194 h 9829"/>
                  <a:gd name="T88" fmla="*/ 7670 w 9829"/>
                  <a:gd name="T89" fmla="*/ 3913 h 9829"/>
                  <a:gd name="T90" fmla="*/ 7232 w 9829"/>
                  <a:gd name="T91" fmla="*/ 2237 h 9829"/>
                  <a:gd name="T92" fmla="*/ 6663 w 9829"/>
                  <a:gd name="T93" fmla="*/ 1084 h 9829"/>
                  <a:gd name="T94" fmla="*/ 7245 w 9829"/>
                  <a:gd name="T95" fmla="*/ 1065 h 9829"/>
                  <a:gd name="T96" fmla="*/ 5124 w 9829"/>
                  <a:gd name="T97" fmla="*/ 425 h 9829"/>
                  <a:gd name="T98" fmla="*/ 6309 w 9829"/>
                  <a:gd name="T99" fmla="*/ 1303 h 9829"/>
                  <a:gd name="T100" fmla="*/ 6781 w 9829"/>
                  <a:gd name="T101" fmla="*/ 2237 h 9829"/>
                  <a:gd name="T102" fmla="*/ 7246 w 9829"/>
                  <a:gd name="T103" fmla="*/ 3910 h 9829"/>
                  <a:gd name="T104" fmla="*/ 5124 w 9829"/>
                  <a:gd name="T105" fmla="*/ 5124 h 9829"/>
                  <a:gd name="T106" fmla="*/ 7127 w 9829"/>
                  <a:gd name="T107" fmla="*/ 6540 h 9829"/>
                  <a:gd name="T108" fmla="*/ 5124 w 9829"/>
                  <a:gd name="T109" fmla="*/ 5124 h 9829"/>
                  <a:gd name="T110" fmla="*/ 6312 w 9829"/>
                  <a:gd name="T111" fmla="*/ 8529 h 9829"/>
                  <a:gd name="T112" fmla="*/ 5121 w 9829"/>
                  <a:gd name="T113" fmla="*/ 9405 h 9829"/>
                  <a:gd name="T114" fmla="*/ 7049 w 9829"/>
                  <a:gd name="T115" fmla="*/ 8010 h 9829"/>
                  <a:gd name="T116" fmla="*/ 7245 w 9829"/>
                  <a:gd name="T117" fmla="*/ 8764 h 9829"/>
                  <a:gd name="T118" fmla="*/ 7281 w 9829"/>
                  <a:gd name="T119" fmla="*/ 7445 h 9829"/>
                  <a:gd name="T120" fmla="*/ 7700 w 9829"/>
                  <a:gd name="T121" fmla="*/ 5601 h 9829"/>
                  <a:gd name="T122" fmla="*/ 9290 w 9829"/>
                  <a:gd name="T123" fmla="*/ 5965 h 9829"/>
                  <a:gd name="T124" fmla="*/ 8532 w 9829"/>
                  <a:gd name="T125" fmla="*/ 7592 h 9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829" h="9829">
                    <a:moveTo>
                      <a:pt x="4914" y="0"/>
                    </a:moveTo>
                    <a:lnTo>
                      <a:pt x="4787" y="1"/>
                    </a:lnTo>
                    <a:lnTo>
                      <a:pt x="4535" y="14"/>
                    </a:lnTo>
                    <a:lnTo>
                      <a:pt x="4288" y="39"/>
                    </a:lnTo>
                    <a:lnTo>
                      <a:pt x="4043" y="76"/>
                    </a:lnTo>
                    <a:lnTo>
                      <a:pt x="3804" y="125"/>
                    </a:lnTo>
                    <a:lnTo>
                      <a:pt x="3568" y="186"/>
                    </a:lnTo>
                    <a:lnTo>
                      <a:pt x="3337" y="258"/>
                    </a:lnTo>
                    <a:lnTo>
                      <a:pt x="3111" y="340"/>
                    </a:lnTo>
                    <a:lnTo>
                      <a:pt x="2890" y="433"/>
                    </a:lnTo>
                    <a:lnTo>
                      <a:pt x="2675" y="537"/>
                    </a:lnTo>
                    <a:lnTo>
                      <a:pt x="2466" y="649"/>
                    </a:lnTo>
                    <a:lnTo>
                      <a:pt x="2263" y="773"/>
                    </a:lnTo>
                    <a:lnTo>
                      <a:pt x="2068" y="906"/>
                    </a:lnTo>
                    <a:lnTo>
                      <a:pt x="1879" y="1047"/>
                    </a:lnTo>
                    <a:lnTo>
                      <a:pt x="1696" y="1196"/>
                    </a:lnTo>
                    <a:lnTo>
                      <a:pt x="1522" y="1355"/>
                    </a:lnTo>
                    <a:lnTo>
                      <a:pt x="1355" y="1522"/>
                    </a:lnTo>
                    <a:lnTo>
                      <a:pt x="1196" y="1696"/>
                    </a:lnTo>
                    <a:lnTo>
                      <a:pt x="1047" y="1879"/>
                    </a:lnTo>
                    <a:lnTo>
                      <a:pt x="906" y="2068"/>
                    </a:lnTo>
                    <a:lnTo>
                      <a:pt x="773" y="2263"/>
                    </a:lnTo>
                    <a:lnTo>
                      <a:pt x="649" y="2466"/>
                    </a:lnTo>
                    <a:lnTo>
                      <a:pt x="537" y="2675"/>
                    </a:lnTo>
                    <a:lnTo>
                      <a:pt x="433" y="2890"/>
                    </a:lnTo>
                    <a:lnTo>
                      <a:pt x="340" y="3111"/>
                    </a:lnTo>
                    <a:lnTo>
                      <a:pt x="258" y="3337"/>
                    </a:lnTo>
                    <a:lnTo>
                      <a:pt x="186" y="3568"/>
                    </a:lnTo>
                    <a:lnTo>
                      <a:pt x="125" y="3804"/>
                    </a:lnTo>
                    <a:lnTo>
                      <a:pt x="76" y="4043"/>
                    </a:lnTo>
                    <a:lnTo>
                      <a:pt x="39" y="4288"/>
                    </a:lnTo>
                    <a:lnTo>
                      <a:pt x="14" y="4535"/>
                    </a:lnTo>
                    <a:lnTo>
                      <a:pt x="1" y="4787"/>
                    </a:lnTo>
                    <a:lnTo>
                      <a:pt x="0" y="4914"/>
                    </a:lnTo>
                    <a:lnTo>
                      <a:pt x="1" y="5042"/>
                    </a:lnTo>
                    <a:lnTo>
                      <a:pt x="14" y="5293"/>
                    </a:lnTo>
                    <a:lnTo>
                      <a:pt x="39" y="5542"/>
                    </a:lnTo>
                    <a:lnTo>
                      <a:pt x="76" y="5785"/>
                    </a:lnTo>
                    <a:lnTo>
                      <a:pt x="125" y="6026"/>
                    </a:lnTo>
                    <a:lnTo>
                      <a:pt x="186" y="6262"/>
                    </a:lnTo>
                    <a:lnTo>
                      <a:pt x="258" y="6492"/>
                    </a:lnTo>
                    <a:lnTo>
                      <a:pt x="340" y="6718"/>
                    </a:lnTo>
                    <a:lnTo>
                      <a:pt x="433" y="6938"/>
                    </a:lnTo>
                    <a:lnTo>
                      <a:pt x="537" y="7153"/>
                    </a:lnTo>
                    <a:lnTo>
                      <a:pt x="649" y="7363"/>
                    </a:lnTo>
                    <a:lnTo>
                      <a:pt x="773" y="7565"/>
                    </a:lnTo>
                    <a:lnTo>
                      <a:pt x="906" y="7760"/>
                    </a:lnTo>
                    <a:lnTo>
                      <a:pt x="1047" y="7951"/>
                    </a:lnTo>
                    <a:lnTo>
                      <a:pt x="1196" y="8132"/>
                    </a:lnTo>
                    <a:lnTo>
                      <a:pt x="1355" y="8306"/>
                    </a:lnTo>
                    <a:lnTo>
                      <a:pt x="1522" y="8473"/>
                    </a:lnTo>
                    <a:lnTo>
                      <a:pt x="1696" y="8632"/>
                    </a:lnTo>
                    <a:lnTo>
                      <a:pt x="1879" y="8783"/>
                    </a:lnTo>
                    <a:lnTo>
                      <a:pt x="2068" y="8924"/>
                    </a:lnTo>
                    <a:lnTo>
                      <a:pt x="2263" y="9056"/>
                    </a:lnTo>
                    <a:lnTo>
                      <a:pt x="2466" y="9179"/>
                    </a:lnTo>
                    <a:lnTo>
                      <a:pt x="2675" y="9292"/>
                    </a:lnTo>
                    <a:lnTo>
                      <a:pt x="2890" y="9396"/>
                    </a:lnTo>
                    <a:lnTo>
                      <a:pt x="3111" y="9490"/>
                    </a:lnTo>
                    <a:lnTo>
                      <a:pt x="3337" y="9572"/>
                    </a:lnTo>
                    <a:lnTo>
                      <a:pt x="3568" y="9644"/>
                    </a:lnTo>
                    <a:lnTo>
                      <a:pt x="3804" y="9704"/>
                    </a:lnTo>
                    <a:lnTo>
                      <a:pt x="4043" y="9753"/>
                    </a:lnTo>
                    <a:lnTo>
                      <a:pt x="4288" y="9791"/>
                    </a:lnTo>
                    <a:lnTo>
                      <a:pt x="4535" y="9815"/>
                    </a:lnTo>
                    <a:lnTo>
                      <a:pt x="4787" y="9828"/>
                    </a:lnTo>
                    <a:lnTo>
                      <a:pt x="4914" y="9829"/>
                    </a:lnTo>
                    <a:lnTo>
                      <a:pt x="5042" y="9828"/>
                    </a:lnTo>
                    <a:lnTo>
                      <a:pt x="5293" y="9815"/>
                    </a:lnTo>
                    <a:lnTo>
                      <a:pt x="5542" y="9791"/>
                    </a:lnTo>
                    <a:lnTo>
                      <a:pt x="5785" y="9753"/>
                    </a:lnTo>
                    <a:lnTo>
                      <a:pt x="6026" y="9704"/>
                    </a:lnTo>
                    <a:lnTo>
                      <a:pt x="6262" y="9644"/>
                    </a:lnTo>
                    <a:lnTo>
                      <a:pt x="6492" y="9572"/>
                    </a:lnTo>
                    <a:lnTo>
                      <a:pt x="6718" y="9490"/>
                    </a:lnTo>
                    <a:lnTo>
                      <a:pt x="6938" y="9396"/>
                    </a:lnTo>
                    <a:lnTo>
                      <a:pt x="7153" y="9292"/>
                    </a:lnTo>
                    <a:lnTo>
                      <a:pt x="7363" y="9179"/>
                    </a:lnTo>
                    <a:lnTo>
                      <a:pt x="7565" y="9056"/>
                    </a:lnTo>
                    <a:lnTo>
                      <a:pt x="7760" y="8924"/>
                    </a:lnTo>
                    <a:lnTo>
                      <a:pt x="7951" y="8783"/>
                    </a:lnTo>
                    <a:lnTo>
                      <a:pt x="8132" y="8632"/>
                    </a:lnTo>
                    <a:lnTo>
                      <a:pt x="8306" y="8473"/>
                    </a:lnTo>
                    <a:lnTo>
                      <a:pt x="8473" y="8306"/>
                    </a:lnTo>
                    <a:lnTo>
                      <a:pt x="8632" y="8132"/>
                    </a:lnTo>
                    <a:lnTo>
                      <a:pt x="8783" y="7951"/>
                    </a:lnTo>
                    <a:lnTo>
                      <a:pt x="8924" y="7760"/>
                    </a:lnTo>
                    <a:lnTo>
                      <a:pt x="9056" y="7565"/>
                    </a:lnTo>
                    <a:lnTo>
                      <a:pt x="9179" y="7363"/>
                    </a:lnTo>
                    <a:lnTo>
                      <a:pt x="9292" y="7153"/>
                    </a:lnTo>
                    <a:lnTo>
                      <a:pt x="9396" y="6938"/>
                    </a:lnTo>
                    <a:lnTo>
                      <a:pt x="9490" y="6718"/>
                    </a:lnTo>
                    <a:lnTo>
                      <a:pt x="9572" y="6492"/>
                    </a:lnTo>
                    <a:lnTo>
                      <a:pt x="9644" y="6262"/>
                    </a:lnTo>
                    <a:lnTo>
                      <a:pt x="9704" y="6026"/>
                    </a:lnTo>
                    <a:lnTo>
                      <a:pt x="9753" y="5785"/>
                    </a:lnTo>
                    <a:lnTo>
                      <a:pt x="9791" y="5542"/>
                    </a:lnTo>
                    <a:lnTo>
                      <a:pt x="9815" y="5293"/>
                    </a:lnTo>
                    <a:lnTo>
                      <a:pt x="9828" y="5042"/>
                    </a:lnTo>
                    <a:lnTo>
                      <a:pt x="9829" y="4914"/>
                    </a:lnTo>
                    <a:lnTo>
                      <a:pt x="9828" y="4787"/>
                    </a:lnTo>
                    <a:lnTo>
                      <a:pt x="9815" y="4535"/>
                    </a:lnTo>
                    <a:lnTo>
                      <a:pt x="9791" y="4288"/>
                    </a:lnTo>
                    <a:lnTo>
                      <a:pt x="9753" y="4043"/>
                    </a:lnTo>
                    <a:lnTo>
                      <a:pt x="9704" y="3804"/>
                    </a:lnTo>
                    <a:lnTo>
                      <a:pt x="9644" y="3568"/>
                    </a:lnTo>
                    <a:lnTo>
                      <a:pt x="9572" y="3337"/>
                    </a:lnTo>
                    <a:lnTo>
                      <a:pt x="9490" y="3111"/>
                    </a:lnTo>
                    <a:lnTo>
                      <a:pt x="9396" y="2890"/>
                    </a:lnTo>
                    <a:lnTo>
                      <a:pt x="9292" y="2675"/>
                    </a:lnTo>
                    <a:lnTo>
                      <a:pt x="9179" y="2466"/>
                    </a:lnTo>
                    <a:lnTo>
                      <a:pt x="9056" y="2263"/>
                    </a:lnTo>
                    <a:lnTo>
                      <a:pt x="8924" y="2068"/>
                    </a:lnTo>
                    <a:lnTo>
                      <a:pt x="8783" y="1879"/>
                    </a:lnTo>
                    <a:lnTo>
                      <a:pt x="8632" y="1696"/>
                    </a:lnTo>
                    <a:lnTo>
                      <a:pt x="8473" y="1522"/>
                    </a:lnTo>
                    <a:lnTo>
                      <a:pt x="8306" y="1355"/>
                    </a:lnTo>
                    <a:lnTo>
                      <a:pt x="8132" y="1196"/>
                    </a:lnTo>
                    <a:lnTo>
                      <a:pt x="7951" y="1047"/>
                    </a:lnTo>
                    <a:lnTo>
                      <a:pt x="7760" y="906"/>
                    </a:lnTo>
                    <a:lnTo>
                      <a:pt x="7565" y="773"/>
                    </a:lnTo>
                    <a:lnTo>
                      <a:pt x="7363" y="649"/>
                    </a:lnTo>
                    <a:lnTo>
                      <a:pt x="7153" y="537"/>
                    </a:lnTo>
                    <a:lnTo>
                      <a:pt x="6938" y="433"/>
                    </a:lnTo>
                    <a:lnTo>
                      <a:pt x="6718" y="340"/>
                    </a:lnTo>
                    <a:lnTo>
                      <a:pt x="6492" y="258"/>
                    </a:lnTo>
                    <a:lnTo>
                      <a:pt x="6262" y="186"/>
                    </a:lnTo>
                    <a:lnTo>
                      <a:pt x="6026" y="125"/>
                    </a:lnTo>
                    <a:lnTo>
                      <a:pt x="5785" y="76"/>
                    </a:lnTo>
                    <a:lnTo>
                      <a:pt x="5542" y="39"/>
                    </a:lnTo>
                    <a:lnTo>
                      <a:pt x="5293" y="14"/>
                    </a:lnTo>
                    <a:lnTo>
                      <a:pt x="5042" y="1"/>
                    </a:lnTo>
                    <a:lnTo>
                      <a:pt x="4914" y="0"/>
                    </a:lnTo>
                    <a:close/>
                    <a:moveTo>
                      <a:pt x="3431" y="670"/>
                    </a:moveTo>
                    <a:lnTo>
                      <a:pt x="3335" y="806"/>
                    </a:lnTo>
                    <a:lnTo>
                      <a:pt x="3155" y="1087"/>
                    </a:lnTo>
                    <a:lnTo>
                      <a:pt x="2989" y="1374"/>
                    </a:lnTo>
                    <a:lnTo>
                      <a:pt x="2836" y="1669"/>
                    </a:lnTo>
                    <a:lnTo>
                      <a:pt x="2766" y="1818"/>
                    </a:lnTo>
                    <a:lnTo>
                      <a:pt x="1650" y="1818"/>
                    </a:lnTo>
                    <a:lnTo>
                      <a:pt x="1742" y="1723"/>
                    </a:lnTo>
                    <a:lnTo>
                      <a:pt x="1937" y="1542"/>
                    </a:lnTo>
                    <a:lnTo>
                      <a:pt x="2141" y="1372"/>
                    </a:lnTo>
                    <a:lnTo>
                      <a:pt x="2355" y="1214"/>
                    </a:lnTo>
                    <a:lnTo>
                      <a:pt x="2579" y="1068"/>
                    </a:lnTo>
                    <a:lnTo>
                      <a:pt x="2812" y="937"/>
                    </a:lnTo>
                    <a:lnTo>
                      <a:pt x="3054" y="819"/>
                    </a:lnTo>
                    <a:lnTo>
                      <a:pt x="3303" y="716"/>
                    </a:lnTo>
                    <a:lnTo>
                      <a:pt x="3431" y="670"/>
                    </a:lnTo>
                    <a:close/>
                    <a:moveTo>
                      <a:pt x="1299" y="2237"/>
                    </a:moveTo>
                    <a:lnTo>
                      <a:pt x="2589" y="2237"/>
                    </a:lnTo>
                    <a:lnTo>
                      <a:pt x="2533" y="2384"/>
                    </a:lnTo>
                    <a:lnTo>
                      <a:pt x="2432" y="2682"/>
                    </a:lnTo>
                    <a:lnTo>
                      <a:pt x="2344" y="2985"/>
                    </a:lnTo>
                    <a:lnTo>
                      <a:pt x="2269" y="3290"/>
                    </a:lnTo>
                    <a:lnTo>
                      <a:pt x="2207" y="3599"/>
                    </a:lnTo>
                    <a:lnTo>
                      <a:pt x="2158" y="3913"/>
                    </a:lnTo>
                    <a:lnTo>
                      <a:pt x="2122" y="4229"/>
                    </a:lnTo>
                    <a:lnTo>
                      <a:pt x="2101" y="4545"/>
                    </a:lnTo>
                    <a:lnTo>
                      <a:pt x="2095" y="4705"/>
                    </a:lnTo>
                    <a:lnTo>
                      <a:pt x="425" y="4705"/>
                    </a:lnTo>
                    <a:lnTo>
                      <a:pt x="435" y="4532"/>
                    </a:lnTo>
                    <a:lnTo>
                      <a:pt x="475" y="4194"/>
                    </a:lnTo>
                    <a:lnTo>
                      <a:pt x="541" y="3864"/>
                    </a:lnTo>
                    <a:lnTo>
                      <a:pt x="631" y="3542"/>
                    </a:lnTo>
                    <a:lnTo>
                      <a:pt x="741" y="3231"/>
                    </a:lnTo>
                    <a:lnTo>
                      <a:pt x="875" y="2931"/>
                    </a:lnTo>
                    <a:lnTo>
                      <a:pt x="1029" y="2643"/>
                    </a:lnTo>
                    <a:lnTo>
                      <a:pt x="1204" y="2368"/>
                    </a:lnTo>
                    <a:lnTo>
                      <a:pt x="1299" y="2237"/>
                    </a:lnTo>
                    <a:close/>
                    <a:moveTo>
                      <a:pt x="1299" y="7592"/>
                    </a:moveTo>
                    <a:lnTo>
                      <a:pt x="1204" y="7460"/>
                    </a:lnTo>
                    <a:lnTo>
                      <a:pt x="1029" y="7186"/>
                    </a:lnTo>
                    <a:lnTo>
                      <a:pt x="875" y="6898"/>
                    </a:lnTo>
                    <a:lnTo>
                      <a:pt x="741" y="6597"/>
                    </a:lnTo>
                    <a:lnTo>
                      <a:pt x="631" y="6286"/>
                    </a:lnTo>
                    <a:lnTo>
                      <a:pt x="541" y="5965"/>
                    </a:lnTo>
                    <a:lnTo>
                      <a:pt x="475" y="5635"/>
                    </a:lnTo>
                    <a:lnTo>
                      <a:pt x="435" y="5296"/>
                    </a:lnTo>
                    <a:lnTo>
                      <a:pt x="425" y="5124"/>
                    </a:lnTo>
                    <a:lnTo>
                      <a:pt x="2095" y="5124"/>
                    </a:lnTo>
                    <a:lnTo>
                      <a:pt x="2101" y="5283"/>
                    </a:lnTo>
                    <a:lnTo>
                      <a:pt x="2124" y="5601"/>
                    </a:lnTo>
                    <a:lnTo>
                      <a:pt x="2160" y="5916"/>
                    </a:lnTo>
                    <a:lnTo>
                      <a:pt x="2210" y="6229"/>
                    </a:lnTo>
                    <a:lnTo>
                      <a:pt x="2273" y="6538"/>
                    </a:lnTo>
                    <a:lnTo>
                      <a:pt x="2350" y="6845"/>
                    </a:lnTo>
                    <a:lnTo>
                      <a:pt x="2439" y="7147"/>
                    </a:lnTo>
                    <a:lnTo>
                      <a:pt x="2541" y="7445"/>
                    </a:lnTo>
                    <a:lnTo>
                      <a:pt x="2597" y="7592"/>
                    </a:lnTo>
                    <a:lnTo>
                      <a:pt x="1299" y="7592"/>
                    </a:lnTo>
                    <a:close/>
                    <a:moveTo>
                      <a:pt x="1650" y="8010"/>
                    </a:moveTo>
                    <a:lnTo>
                      <a:pt x="2776" y="8010"/>
                    </a:lnTo>
                    <a:lnTo>
                      <a:pt x="2846" y="8161"/>
                    </a:lnTo>
                    <a:lnTo>
                      <a:pt x="3001" y="8456"/>
                    </a:lnTo>
                    <a:lnTo>
                      <a:pt x="3166" y="8745"/>
                    </a:lnTo>
                    <a:lnTo>
                      <a:pt x="3345" y="9026"/>
                    </a:lnTo>
                    <a:lnTo>
                      <a:pt x="3440" y="9164"/>
                    </a:lnTo>
                    <a:lnTo>
                      <a:pt x="3312" y="9118"/>
                    </a:lnTo>
                    <a:lnTo>
                      <a:pt x="3061" y="9015"/>
                    </a:lnTo>
                    <a:lnTo>
                      <a:pt x="2818" y="8895"/>
                    </a:lnTo>
                    <a:lnTo>
                      <a:pt x="2583" y="8764"/>
                    </a:lnTo>
                    <a:lnTo>
                      <a:pt x="2358" y="8617"/>
                    </a:lnTo>
                    <a:lnTo>
                      <a:pt x="2142" y="8459"/>
                    </a:lnTo>
                    <a:lnTo>
                      <a:pt x="1938" y="8289"/>
                    </a:lnTo>
                    <a:lnTo>
                      <a:pt x="1742" y="8106"/>
                    </a:lnTo>
                    <a:lnTo>
                      <a:pt x="1650" y="8010"/>
                    </a:lnTo>
                    <a:close/>
                    <a:moveTo>
                      <a:pt x="4705" y="9406"/>
                    </a:moveTo>
                    <a:lnTo>
                      <a:pt x="4548" y="9398"/>
                    </a:lnTo>
                    <a:lnTo>
                      <a:pt x="4240" y="9362"/>
                    </a:lnTo>
                    <a:lnTo>
                      <a:pt x="4089" y="9337"/>
                    </a:lnTo>
                    <a:lnTo>
                      <a:pt x="3965" y="9182"/>
                    </a:lnTo>
                    <a:lnTo>
                      <a:pt x="3733" y="8860"/>
                    </a:lnTo>
                    <a:lnTo>
                      <a:pt x="3520" y="8529"/>
                    </a:lnTo>
                    <a:lnTo>
                      <a:pt x="3326" y="8187"/>
                    </a:lnTo>
                    <a:lnTo>
                      <a:pt x="3238" y="8012"/>
                    </a:lnTo>
                    <a:lnTo>
                      <a:pt x="4705" y="8012"/>
                    </a:lnTo>
                    <a:lnTo>
                      <a:pt x="4705" y="9406"/>
                    </a:lnTo>
                    <a:close/>
                    <a:moveTo>
                      <a:pt x="4705" y="7592"/>
                    </a:moveTo>
                    <a:lnTo>
                      <a:pt x="3047" y="7592"/>
                    </a:lnTo>
                    <a:lnTo>
                      <a:pt x="2988" y="7445"/>
                    </a:lnTo>
                    <a:lnTo>
                      <a:pt x="2880" y="7147"/>
                    </a:lnTo>
                    <a:lnTo>
                      <a:pt x="2785" y="6846"/>
                    </a:lnTo>
                    <a:lnTo>
                      <a:pt x="2702" y="6540"/>
                    </a:lnTo>
                    <a:lnTo>
                      <a:pt x="2636" y="6230"/>
                    </a:lnTo>
                    <a:lnTo>
                      <a:pt x="2583" y="5918"/>
                    </a:lnTo>
                    <a:lnTo>
                      <a:pt x="2543" y="5602"/>
                    </a:lnTo>
                    <a:lnTo>
                      <a:pt x="2518" y="5284"/>
                    </a:lnTo>
                    <a:lnTo>
                      <a:pt x="2512" y="5124"/>
                    </a:lnTo>
                    <a:lnTo>
                      <a:pt x="4705" y="5124"/>
                    </a:lnTo>
                    <a:lnTo>
                      <a:pt x="4705" y="7592"/>
                    </a:lnTo>
                    <a:close/>
                    <a:moveTo>
                      <a:pt x="4705" y="4705"/>
                    </a:moveTo>
                    <a:lnTo>
                      <a:pt x="2512" y="4705"/>
                    </a:lnTo>
                    <a:lnTo>
                      <a:pt x="2518" y="4545"/>
                    </a:lnTo>
                    <a:lnTo>
                      <a:pt x="2543" y="4227"/>
                    </a:lnTo>
                    <a:lnTo>
                      <a:pt x="2582" y="3912"/>
                    </a:lnTo>
                    <a:lnTo>
                      <a:pt x="2635" y="3599"/>
                    </a:lnTo>
                    <a:lnTo>
                      <a:pt x="2701" y="3290"/>
                    </a:lnTo>
                    <a:lnTo>
                      <a:pt x="2782" y="2983"/>
                    </a:lnTo>
                    <a:lnTo>
                      <a:pt x="2877" y="2681"/>
                    </a:lnTo>
                    <a:lnTo>
                      <a:pt x="2983" y="2384"/>
                    </a:lnTo>
                    <a:lnTo>
                      <a:pt x="3044" y="2237"/>
                    </a:lnTo>
                    <a:lnTo>
                      <a:pt x="4705" y="2237"/>
                    </a:lnTo>
                    <a:lnTo>
                      <a:pt x="4705" y="4705"/>
                    </a:lnTo>
                    <a:close/>
                    <a:moveTo>
                      <a:pt x="4708" y="1818"/>
                    </a:moveTo>
                    <a:lnTo>
                      <a:pt x="4705" y="1818"/>
                    </a:lnTo>
                    <a:lnTo>
                      <a:pt x="3234" y="1818"/>
                    </a:lnTo>
                    <a:lnTo>
                      <a:pt x="3323" y="1643"/>
                    </a:lnTo>
                    <a:lnTo>
                      <a:pt x="3517" y="1300"/>
                    </a:lnTo>
                    <a:lnTo>
                      <a:pt x="3732" y="968"/>
                    </a:lnTo>
                    <a:lnTo>
                      <a:pt x="3964" y="648"/>
                    </a:lnTo>
                    <a:lnTo>
                      <a:pt x="4089" y="494"/>
                    </a:lnTo>
                    <a:lnTo>
                      <a:pt x="4240" y="468"/>
                    </a:lnTo>
                    <a:lnTo>
                      <a:pt x="4550" y="433"/>
                    </a:lnTo>
                    <a:lnTo>
                      <a:pt x="4708" y="425"/>
                    </a:lnTo>
                    <a:lnTo>
                      <a:pt x="4708" y="1818"/>
                    </a:lnTo>
                    <a:close/>
                    <a:moveTo>
                      <a:pt x="8531" y="2237"/>
                    </a:moveTo>
                    <a:lnTo>
                      <a:pt x="8626" y="2368"/>
                    </a:lnTo>
                    <a:lnTo>
                      <a:pt x="8800" y="2643"/>
                    </a:lnTo>
                    <a:lnTo>
                      <a:pt x="8954" y="2931"/>
                    </a:lnTo>
                    <a:lnTo>
                      <a:pt x="9088" y="3231"/>
                    </a:lnTo>
                    <a:lnTo>
                      <a:pt x="9200" y="3542"/>
                    </a:lnTo>
                    <a:lnTo>
                      <a:pt x="9290" y="3863"/>
                    </a:lnTo>
                    <a:lnTo>
                      <a:pt x="9354" y="4194"/>
                    </a:lnTo>
                    <a:lnTo>
                      <a:pt x="9395" y="4532"/>
                    </a:lnTo>
                    <a:lnTo>
                      <a:pt x="9405" y="4705"/>
                    </a:lnTo>
                    <a:lnTo>
                      <a:pt x="7735" y="4705"/>
                    </a:lnTo>
                    <a:lnTo>
                      <a:pt x="7729" y="4545"/>
                    </a:lnTo>
                    <a:lnTo>
                      <a:pt x="7706" y="4229"/>
                    </a:lnTo>
                    <a:lnTo>
                      <a:pt x="7670" y="3913"/>
                    </a:lnTo>
                    <a:lnTo>
                      <a:pt x="7619" y="3599"/>
                    </a:lnTo>
                    <a:lnTo>
                      <a:pt x="7556" y="3290"/>
                    </a:lnTo>
                    <a:lnTo>
                      <a:pt x="7480" y="2985"/>
                    </a:lnTo>
                    <a:lnTo>
                      <a:pt x="7390" y="2682"/>
                    </a:lnTo>
                    <a:lnTo>
                      <a:pt x="7288" y="2384"/>
                    </a:lnTo>
                    <a:lnTo>
                      <a:pt x="7232" y="2237"/>
                    </a:lnTo>
                    <a:lnTo>
                      <a:pt x="8531" y="2237"/>
                    </a:lnTo>
                    <a:close/>
                    <a:moveTo>
                      <a:pt x="8179" y="1818"/>
                    </a:moveTo>
                    <a:lnTo>
                      <a:pt x="7054" y="1818"/>
                    </a:lnTo>
                    <a:lnTo>
                      <a:pt x="6982" y="1669"/>
                    </a:lnTo>
                    <a:lnTo>
                      <a:pt x="6829" y="1374"/>
                    </a:lnTo>
                    <a:lnTo>
                      <a:pt x="6663" y="1084"/>
                    </a:lnTo>
                    <a:lnTo>
                      <a:pt x="6483" y="802"/>
                    </a:lnTo>
                    <a:lnTo>
                      <a:pt x="6388" y="665"/>
                    </a:lnTo>
                    <a:lnTo>
                      <a:pt x="6516" y="711"/>
                    </a:lnTo>
                    <a:lnTo>
                      <a:pt x="6767" y="815"/>
                    </a:lnTo>
                    <a:lnTo>
                      <a:pt x="7010" y="933"/>
                    </a:lnTo>
                    <a:lnTo>
                      <a:pt x="7245" y="1065"/>
                    </a:lnTo>
                    <a:lnTo>
                      <a:pt x="7471" y="1211"/>
                    </a:lnTo>
                    <a:lnTo>
                      <a:pt x="7686" y="1369"/>
                    </a:lnTo>
                    <a:lnTo>
                      <a:pt x="7891" y="1541"/>
                    </a:lnTo>
                    <a:lnTo>
                      <a:pt x="8086" y="1723"/>
                    </a:lnTo>
                    <a:lnTo>
                      <a:pt x="8179" y="1818"/>
                    </a:lnTo>
                    <a:close/>
                    <a:moveTo>
                      <a:pt x="5124" y="425"/>
                    </a:moveTo>
                    <a:lnTo>
                      <a:pt x="5280" y="433"/>
                    </a:lnTo>
                    <a:lnTo>
                      <a:pt x="5589" y="469"/>
                    </a:lnTo>
                    <a:lnTo>
                      <a:pt x="5740" y="494"/>
                    </a:lnTo>
                    <a:lnTo>
                      <a:pt x="5864" y="649"/>
                    </a:lnTo>
                    <a:lnTo>
                      <a:pt x="6096" y="970"/>
                    </a:lnTo>
                    <a:lnTo>
                      <a:pt x="6309" y="1303"/>
                    </a:lnTo>
                    <a:lnTo>
                      <a:pt x="6502" y="1644"/>
                    </a:lnTo>
                    <a:lnTo>
                      <a:pt x="6591" y="1818"/>
                    </a:lnTo>
                    <a:lnTo>
                      <a:pt x="5124" y="1818"/>
                    </a:lnTo>
                    <a:lnTo>
                      <a:pt x="5124" y="425"/>
                    </a:lnTo>
                    <a:close/>
                    <a:moveTo>
                      <a:pt x="5124" y="2237"/>
                    </a:moveTo>
                    <a:lnTo>
                      <a:pt x="6781" y="2237"/>
                    </a:lnTo>
                    <a:lnTo>
                      <a:pt x="6842" y="2383"/>
                    </a:lnTo>
                    <a:lnTo>
                      <a:pt x="6950" y="2681"/>
                    </a:lnTo>
                    <a:lnTo>
                      <a:pt x="7045" y="2982"/>
                    </a:lnTo>
                    <a:lnTo>
                      <a:pt x="7126" y="3288"/>
                    </a:lnTo>
                    <a:lnTo>
                      <a:pt x="7193" y="3598"/>
                    </a:lnTo>
                    <a:lnTo>
                      <a:pt x="7246" y="3910"/>
                    </a:lnTo>
                    <a:lnTo>
                      <a:pt x="7285" y="4227"/>
                    </a:lnTo>
                    <a:lnTo>
                      <a:pt x="7310" y="4545"/>
                    </a:lnTo>
                    <a:lnTo>
                      <a:pt x="7317" y="4705"/>
                    </a:lnTo>
                    <a:lnTo>
                      <a:pt x="5124" y="4705"/>
                    </a:lnTo>
                    <a:lnTo>
                      <a:pt x="5124" y="2237"/>
                    </a:lnTo>
                    <a:close/>
                    <a:moveTo>
                      <a:pt x="5124" y="5124"/>
                    </a:moveTo>
                    <a:lnTo>
                      <a:pt x="7317" y="5124"/>
                    </a:lnTo>
                    <a:lnTo>
                      <a:pt x="7310" y="5283"/>
                    </a:lnTo>
                    <a:lnTo>
                      <a:pt x="7285" y="5601"/>
                    </a:lnTo>
                    <a:lnTo>
                      <a:pt x="7246" y="5916"/>
                    </a:lnTo>
                    <a:lnTo>
                      <a:pt x="7195" y="6230"/>
                    </a:lnTo>
                    <a:lnTo>
                      <a:pt x="7127" y="6540"/>
                    </a:lnTo>
                    <a:lnTo>
                      <a:pt x="7046" y="6846"/>
                    </a:lnTo>
                    <a:lnTo>
                      <a:pt x="6953" y="7147"/>
                    </a:lnTo>
                    <a:lnTo>
                      <a:pt x="6845" y="7445"/>
                    </a:lnTo>
                    <a:lnTo>
                      <a:pt x="6786" y="7592"/>
                    </a:lnTo>
                    <a:lnTo>
                      <a:pt x="5124" y="7592"/>
                    </a:lnTo>
                    <a:lnTo>
                      <a:pt x="5124" y="5124"/>
                    </a:lnTo>
                    <a:close/>
                    <a:moveTo>
                      <a:pt x="5121" y="9405"/>
                    </a:moveTo>
                    <a:lnTo>
                      <a:pt x="5121" y="8010"/>
                    </a:lnTo>
                    <a:lnTo>
                      <a:pt x="5124" y="8010"/>
                    </a:lnTo>
                    <a:lnTo>
                      <a:pt x="6594" y="8010"/>
                    </a:lnTo>
                    <a:lnTo>
                      <a:pt x="6506" y="8187"/>
                    </a:lnTo>
                    <a:lnTo>
                      <a:pt x="6312" y="8529"/>
                    </a:lnTo>
                    <a:lnTo>
                      <a:pt x="6098" y="8860"/>
                    </a:lnTo>
                    <a:lnTo>
                      <a:pt x="5864" y="9180"/>
                    </a:lnTo>
                    <a:lnTo>
                      <a:pt x="5740" y="9334"/>
                    </a:lnTo>
                    <a:lnTo>
                      <a:pt x="5589" y="9362"/>
                    </a:lnTo>
                    <a:lnTo>
                      <a:pt x="5280" y="9396"/>
                    </a:lnTo>
                    <a:lnTo>
                      <a:pt x="5121" y="9405"/>
                    </a:lnTo>
                    <a:close/>
                    <a:moveTo>
                      <a:pt x="6388" y="9164"/>
                    </a:moveTo>
                    <a:lnTo>
                      <a:pt x="6482" y="9026"/>
                    </a:lnTo>
                    <a:lnTo>
                      <a:pt x="6660" y="8745"/>
                    </a:lnTo>
                    <a:lnTo>
                      <a:pt x="6826" y="8456"/>
                    </a:lnTo>
                    <a:lnTo>
                      <a:pt x="6979" y="8161"/>
                    </a:lnTo>
                    <a:lnTo>
                      <a:pt x="7049" y="8010"/>
                    </a:lnTo>
                    <a:lnTo>
                      <a:pt x="8181" y="8010"/>
                    </a:lnTo>
                    <a:lnTo>
                      <a:pt x="8087" y="8106"/>
                    </a:lnTo>
                    <a:lnTo>
                      <a:pt x="7893" y="8289"/>
                    </a:lnTo>
                    <a:lnTo>
                      <a:pt x="7687" y="8459"/>
                    </a:lnTo>
                    <a:lnTo>
                      <a:pt x="7471" y="8617"/>
                    </a:lnTo>
                    <a:lnTo>
                      <a:pt x="7245" y="8764"/>
                    </a:lnTo>
                    <a:lnTo>
                      <a:pt x="7010" y="8895"/>
                    </a:lnTo>
                    <a:lnTo>
                      <a:pt x="6767" y="9015"/>
                    </a:lnTo>
                    <a:lnTo>
                      <a:pt x="6516" y="9118"/>
                    </a:lnTo>
                    <a:lnTo>
                      <a:pt x="6388" y="9164"/>
                    </a:lnTo>
                    <a:close/>
                    <a:moveTo>
                      <a:pt x="7226" y="7592"/>
                    </a:moveTo>
                    <a:lnTo>
                      <a:pt x="7281" y="7445"/>
                    </a:lnTo>
                    <a:lnTo>
                      <a:pt x="7382" y="7147"/>
                    </a:lnTo>
                    <a:lnTo>
                      <a:pt x="7471" y="6845"/>
                    </a:lnTo>
                    <a:lnTo>
                      <a:pt x="7547" y="6538"/>
                    </a:lnTo>
                    <a:lnTo>
                      <a:pt x="7611" y="6229"/>
                    </a:lnTo>
                    <a:lnTo>
                      <a:pt x="7661" y="5916"/>
                    </a:lnTo>
                    <a:lnTo>
                      <a:pt x="7700" y="5601"/>
                    </a:lnTo>
                    <a:lnTo>
                      <a:pt x="7724" y="5283"/>
                    </a:lnTo>
                    <a:lnTo>
                      <a:pt x="7733" y="5124"/>
                    </a:lnTo>
                    <a:lnTo>
                      <a:pt x="9406" y="5124"/>
                    </a:lnTo>
                    <a:lnTo>
                      <a:pt x="9398" y="5296"/>
                    </a:lnTo>
                    <a:lnTo>
                      <a:pt x="9356" y="5635"/>
                    </a:lnTo>
                    <a:lnTo>
                      <a:pt x="9290" y="5965"/>
                    </a:lnTo>
                    <a:lnTo>
                      <a:pt x="9200" y="6286"/>
                    </a:lnTo>
                    <a:lnTo>
                      <a:pt x="9089" y="6597"/>
                    </a:lnTo>
                    <a:lnTo>
                      <a:pt x="8955" y="6898"/>
                    </a:lnTo>
                    <a:lnTo>
                      <a:pt x="8801" y="7186"/>
                    </a:lnTo>
                    <a:lnTo>
                      <a:pt x="8627" y="7460"/>
                    </a:lnTo>
                    <a:lnTo>
                      <a:pt x="8532" y="7592"/>
                    </a:lnTo>
                    <a:lnTo>
                      <a:pt x="7226" y="759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8" name="TextBox 137">
                <a:extLst>
                  <a:ext uri="{FF2B5EF4-FFF2-40B4-BE49-F238E27FC236}">
                    <a16:creationId xmlns:a16="http://schemas.microsoft.com/office/drawing/2014/main" id="{44941300-8AB8-4A3B-9350-9FA2139A29BA}"/>
                  </a:ext>
                </a:extLst>
              </p:cNvPr>
              <p:cNvSpPr txBox="1"/>
              <p:nvPr/>
            </p:nvSpPr>
            <p:spPr>
              <a:xfrm>
                <a:off x="7763871" y="4101845"/>
                <a:ext cx="577538" cy="36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defTabSz="1135710">
                  <a:defRPr sz="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pPr latinLnBrk="0"/>
                <a:r>
                  <a:rPr lang="ko-KR" altLang="en-US" sz="864" dirty="0"/>
                  <a:t>웹 서비스</a:t>
                </a:r>
              </a:p>
            </p:txBody>
          </p:sp>
        </p:grpSp>
        <p:cxnSp>
          <p:nvCxnSpPr>
            <p:cNvPr id="24" name="직선 연결선 64">
              <a:extLst>
                <a:ext uri="{FF2B5EF4-FFF2-40B4-BE49-F238E27FC236}">
                  <a16:creationId xmlns:a16="http://schemas.microsoft.com/office/drawing/2014/main" id="{4A64A65B-3BC6-4CB5-B1C8-D71DB470AD66}"/>
                </a:ext>
              </a:extLst>
            </p:cNvPr>
            <p:cNvCxnSpPr/>
            <p:nvPr/>
          </p:nvCxnSpPr>
          <p:spPr>
            <a:xfrm>
              <a:off x="7165687" y="265006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5" name="그룹 24">
              <a:extLst>
                <a:ext uri="{FF2B5EF4-FFF2-40B4-BE49-F238E27FC236}">
                  <a16:creationId xmlns:a16="http://schemas.microsoft.com/office/drawing/2014/main" id="{62FF23B2-167E-4E17-9AFD-4F087FC2B12A}"/>
                </a:ext>
              </a:extLst>
            </p:cNvPr>
            <p:cNvGrpSpPr/>
            <p:nvPr/>
          </p:nvGrpSpPr>
          <p:grpSpPr>
            <a:xfrm>
              <a:off x="6123097" y="2831718"/>
              <a:ext cx="409541" cy="456217"/>
              <a:chOff x="2951051" y="4468121"/>
              <a:chExt cx="395399" cy="437977"/>
            </a:xfrm>
            <a:solidFill>
              <a:srgbClr val="FA3246"/>
            </a:solidFill>
          </p:grpSpPr>
          <p:sp>
            <p:nvSpPr>
              <p:cNvPr id="131" name="Freeform 233">
                <a:extLst>
                  <a:ext uri="{FF2B5EF4-FFF2-40B4-BE49-F238E27FC236}">
                    <a16:creationId xmlns:a16="http://schemas.microsoft.com/office/drawing/2014/main" id="{DCE24BBA-2069-475F-82AA-68A26CD5CD61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2951051" y="4468121"/>
                <a:ext cx="258699" cy="426960"/>
              </a:xfrm>
              <a:custGeom>
                <a:avLst/>
                <a:gdLst>
                  <a:gd name="T0" fmla="*/ 0 w 595"/>
                  <a:gd name="T1" fmla="*/ 13 h 982"/>
                  <a:gd name="T2" fmla="*/ 0 w 595"/>
                  <a:gd name="T3" fmla="*/ 960 h 982"/>
                  <a:gd name="T4" fmla="*/ 147 w 595"/>
                  <a:gd name="T5" fmla="*/ 982 h 982"/>
                  <a:gd name="T6" fmla="*/ 169 w 595"/>
                  <a:gd name="T7" fmla="*/ 960 h 982"/>
                  <a:gd name="T8" fmla="*/ 182 w 595"/>
                  <a:gd name="T9" fmla="*/ 900 h 982"/>
                  <a:gd name="T10" fmla="*/ 421 w 595"/>
                  <a:gd name="T11" fmla="*/ 904 h 982"/>
                  <a:gd name="T12" fmla="*/ 425 w 595"/>
                  <a:gd name="T13" fmla="*/ 969 h 982"/>
                  <a:gd name="T14" fmla="*/ 573 w 595"/>
                  <a:gd name="T15" fmla="*/ 982 h 982"/>
                  <a:gd name="T16" fmla="*/ 595 w 595"/>
                  <a:gd name="T17" fmla="*/ 895 h 982"/>
                  <a:gd name="T18" fmla="*/ 590 w 595"/>
                  <a:gd name="T19" fmla="*/ 9 h 982"/>
                  <a:gd name="T20" fmla="*/ 147 w 595"/>
                  <a:gd name="T21" fmla="*/ 748 h 982"/>
                  <a:gd name="T22" fmla="*/ 126 w 595"/>
                  <a:gd name="T23" fmla="*/ 726 h 982"/>
                  <a:gd name="T24" fmla="*/ 139 w 595"/>
                  <a:gd name="T25" fmla="*/ 708 h 982"/>
                  <a:gd name="T26" fmla="*/ 165 w 595"/>
                  <a:gd name="T27" fmla="*/ 713 h 982"/>
                  <a:gd name="T28" fmla="*/ 169 w 595"/>
                  <a:gd name="T29" fmla="*/ 735 h 982"/>
                  <a:gd name="T30" fmla="*/ 234 w 595"/>
                  <a:gd name="T31" fmla="*/ 748 h 982"/>
                  <a:gd name="T32" fmla="*/ 212 w 595"/>
                  <a:gd name="T33" fmla="*/ 735 h 982"/>
                  <a:gd name="T34" fmla="*/ 217 w 595"/>
                  <a:gd name="T35" fmla="*/ 713 h 982"/>
                  <a:gd name="T36" fmla="*/ 243 w 595"/>
                  <a:gd name="T37" fmla="*/ 708 h 982"/>
                  <a:gd name="T38" fmla="*/ 256 w 595"/>
                  <a:gd name="T39" fmla="*/ 726 h 982"/>
                  <a:gd name="T40" fmla="*/ 234 w 595"/>
                  <a:gd name="T41" fmla="*/ 748 h 982"/>
                  <a:gd name="T42" fmla="*/ 304 w 595"/>
                  <a:gd name="T43" fmla="*/ 739 h 982"/>
                  <a:gd name="T44" fmla="*/ 299 w 595"/>
                  <a:gd name="T45" fmla="*/ 717 h 982"/>
                  <a:gd name="T46" fmla="*/ 382 w 595"/>
                  <a:gd name="T47" fmla="*/ 704 h 982"/>
                  <a:gd name="T48" fmla="*/ 404 w 595"/>
                  <a:gd name="T49" fmla="*/ 726 h 982"/>
                  <a:gd name="T50" fmla="*/ 382 w 595"/>
                  <a:gd name="T51" fmla="*/ 748 h 982"/>
                  <a:gd name="T52" fmla="*/ 438 w 595"/>
                  <a:gd name="T53" fmla="*/ 748 h 982"/>
                  <a:gd name="T54" fmla="*/ 425 w 595"/>
                  <a:gd name="T55" fmla="*/ 726 h 982"/>
                  <a:gd name="T56" fmla="*/ 447 w 595"/>
                  <a:gd name="T57" fmla="*/ 704 h 982"/>
                  <a:gd name="T58" fmla="*/ 469 w 595"/>
                  <a:gd name="T59" fmla="*/ 726 h 982"/>
                  <a:gd name="T60" fmla="*/ 456 w 595"/>
                  <a:gd name="T61" fmla="*/ 748 h 982"/>
                  <a:gd name="T62" fmla="*/ 147 w 595"/>
                  <a:gd name="T63" fmla="*/ 578 h 982"/>
                  <a:gd name="T64" fmla="*/ 126 w 595"/>
                  <a:gd name="T65" fmla="*/ 556 h 982"/>
                  <a:gd name="T66" fmla="*/ 147 w 595"/>
                  <a:gd name="T67" fmla="*/ 535 h 982"/>
                  <a:gd name="T68" fmla="*/ 464 w 595"/>
                  <a:gd name="T69" fmla="*/ 548 h 982"/>
                  <a:gd name="T70" fmla="*/ 460 w 595"/>
                  <a:gd name="T71" fmla="*/ 569 h 982"/>
                  <a:gd name="T72" fmla="*/ 147 w 595"/>
                  <a:gd name="T73" fmla="*/ 470 h 982"/>
                  <a:gd name="T74" fmla="*/ 126 w 595"/>
                  <a:gd name="T75" fmla="*/ 448 h 982"/>
                  <a:gd name="T76" fmla="*/ 139 w 595"/>
                  <a:gd name="T77" fmla="*/ 430 h 982"/>
                  <a:gd name="T78" fmla="*/ 460 w 595"/>
                  <a:gd name="T79" fmla="*/ 435 h 982"/>
                  <a:gd name="T80" fmla="*/ 464 w 595"/>
                  <a:gd name="T81" fmla="*/ 457 h 982"/>
                  <a:gd name="T82" fmla="*/ 447 w 595"/>
                  <a:gd name="T83" fmla="*/ 365 h 982"/>
                  <a:gd name="T84" fmla="*/ 130 w 595"/>
                  <a:gd name="T85" fmla="*/ 352 h 982"/>
                  <a:gd name="T86" fmla="*/ 134 w 595"/>
                  <a:gd name="T87" fmla="*/ 326 h 982"/>
                  <a:gd name="T88" fmla="*/ 456 w 595"/>
                  <a:gd name="T89" fmla="*/ 322 h 982"/>
                  <a:gd name="T90" fmla="*/ 469 w 595"/>
                  <a:gd name="T91" fmla="*/ 344 h 982"/>
                  <a:gd name="T92" fmla="*/ 447 w 595"/>
                  <a:gd name="T93" fmla="*/ 365 h 982"/>
                  <a:gd name="T94" fmla="*/ 134 w 595"/>
                  <a:gd name="T95" fmla="*/ 252 h 982"/>
                  <a:gd name="T96" fmla="*/ 130 w 595"/>
                  <a:gd name="T97" fmla="*/ 226 h 982"/>
                  <a:gd name="T98" fmla="*/ 447 w 595"/>
                  <a:gd name="T99" fmla="*/ 213 h 982"/>
                  <a:gd name="T100" fmla="*/ 469 w 595"/>
                  <a:gd name="T101" fmla="*/ 235 h 982"/>
                  <a:gd name="T102" fmla="*/ 447 w 595"/>
                  <a:gd name="T103" fmla="*/ 257 h 982"/>
                  <a:gd name="T104" fmla="*/ 139 w 595"/>
                  <a:gd name="T105" fmla="*/ 148 h 982"/>
                  <a:gd name="T106" fmla="*/ 126 w 595"/>
                  <a:gd name="T107" fmla="*/ 131 h 982"/>
                  <a:gd name="T108" fmla="*/ 447 w 595"/>
                  <a:gd name="T109" fmla="*/ 109 h 982"/>
                  <a:gd name="T110" fmla="*/ 469 w 595"/>
                  <a:gd name="T111" fmla="*/ 131 h 982"/>
                  <a:gd name="T112" fmla="*/ 456 w 595"/>
                  <a:gd name="T113" fmla="*/ 148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5" h="982">
                    <a:moveTo>
                      <a:pt x="21" y="0"/>
                    </a:moveTo>
                    <a:lnTo>
                      <a:pt x="21" y="0"/>
                    </a:lnTo>
                    <a:lnTo>
                      <a:pt x="13" y="5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0" y="852"/>
                    </a:lnTo>
                    <a:lnTo>
                      <a:pt x="0" y="895"/>
                    </a:lnTo>
                    <a:lnTo>
                      <a:pt x="0" y="960"/>
                    </a:lnTo>
                    <a:lnTo>
                      <a:pt x="0" y="960"/>
                    </a:lnTo>
                    <a:lnTo>
                      <a:pt x="0" y="969"/>
                    </a:lnTo>
                    <a:lnTo>
                      <a:pt x="4" y="973"/>
                    </a:lnTo>
                    <a:lnTo>
                      <a:pt x="13" y="978"/>
                    </a:lnTo>
                    <a:lnTo>
                      <a:pt x="21" y="982"/>
                    </a:lnTo>
                    <a:lnTo>
                      <a:pt x="147" y="982"/>
                    </a:lnTo>
                    <a:lnTo>
                      <a:pt x="147" y="982"/>
                    </a:lnTo>
                    <a:lnTo>
                      <a:pt x="156" y="978"/>
                    </a:lnTo>
                    <a:lnTo>
                      <a:pt x="165" y="973"/>
                    </a:lnTo>
                    <a:lnTo>
                      <a:pt x="169" y="969"/>
                    </a:lnTo>
                    <a:lnTo>
                      <a:pt x="169" y="960"/>
                    </a:lnTo>
                    <a:lnTo>
                      <a:pt x="169" y="917"/>
                    </a:lnTo>
                    <a:lnTo>
                      <a:pt x="169" y="917"/>
                    </a:lnTo>
                    <a:lnTo>
                      <a:pt x="173" y="908"/>
                    </a:lnTo>
                    <a:lnTo>
                      <a:pt x="178" y="904"/>
                    </a:lnTo>
                    <a:lnTo>
                      <a:pt x="182" y="900"/>
                    </a:lnTo>
                    <a:lnTo>
                      <a:pt x="191" y="895"/>
                    </a:lnTo>
                    <a:lnTo>
                      <a:pt x="404" y="895"/>
                    </a:lnTo>
                    <a:lnTo>
                      <a:pt x="404" y="895"/>
                    </a:lnTo>
                    <a:lnTo>
                      <a:pt x="412" y="900"/>
                    </a:lnTo>
                    <a:lnTo>
                      <a:pt x="421" y="904"/>
                    </a:lnTo>
                    <a:lnTo>
                      <a:pt x="425" y="908"/>
                    </a:lnTo>
                    <a:lnTo>
                      <a:pt x="425" y="917"/>
                    </a:lnTo>
                    <a:lnTo>
                      <a:pt x="425" y="960"/>
                    </a:lnTo>
                    <a:lnTo>
                      <a:pt x="425" y="960"/>
                    </a:lnTo>
                    <a:lnTo>
                      <a:pt x="425" y="969"/>
                    </a:lnTo>
                    <a:lnTo>
                      <a:pt x="430" y="973"/>
                    </a:lnTo>
                    <a:lnTo>
                      <a:pt x="438" y="978"/>
                    </a:lnTo>
                    <a:lnTo>
                      <a:pt x="447" y="982"/>
                    </a:lnTo>
                    <a:lnTo>
                      <a:pt x="573" y="982"/>
                    </a:lnTo>
                    <a:lnTo>
                      <a:pt x="573" y="982"/>
                    </a:lnTo>
                    <a:lnTo>
                      <a:pt x="582" y="978"/>
                    </a:lnTo>
                    <a:lnTo>
                      <a:pt x="590" y="973"/>
                    </a:lnTo>
                    <a:lnTo>
                      <a:pt x="595" y="969"/>
                    </a:lnTo>
                    <a:lnTo>
                      <a:pt x="595" y="960"/>
                    </a:lnTo>
                    <a:lnTo>
                      <a:pt x="595" y="895"/>
                    </a:lnTo>
                    <a:lnTo>
                      <a:pt x="595" y="852"/>
                    </a:lnTo>
                    <a:lnTo>
                      <a:pt x="595" y="22"/>
                    </a:lnTo>
                    <a:lnTo>
                      <a:pt x="595" y="22"/>
                    </a:lnTo>
                    <a:lnTo>
                      <a:pt x="595" y="13"/>
                    </a:lnTo>
                    <a:lnTo>
                      <a:pt x="590" y="9"/>
                    </a:lnTo>
                    <a:lnTo>
                      <a:pt x="582" y="5"/>
                    </a:lnTo>
                    <a:lnTo>
                      <a:pt x="573" y="0"/>
                    </a:lnTo>
                    <a:lnTo>
                      <a:pt x="21" y="0"/>
                    </a:lnTo>
                    <a:close/>
                    <a:moveTo>
                      <a:pt x="147" y="748"/>
                    </a:moveTo>
                    <a:lnTo>
                      <a:pt x="147" y="748"/>
                    </a:lnTo>
                    <a:lnTo>
                      <a:pt x="147" y="748"/>
                    </a:lnTo>
                    <a:lnTo>
                      <a:pt x="139" y="748"/>
                    </a:lnTo>
                    <a:lnTo>
                      <a:pt x="134" y="739"/>
                    </a:lnTo>
                    <a:lnTo>
                      <a:pt x="130" y="735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30" y="717"/>
                    </a:lnTo>
                    <a:lnTo>
                      <a:pt x="134" y="713"/>
                    </a:lnTo>
                    <a:lnTo>
                      <a:pt x="139" y="708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56" y="708"/>
                    </a:lnTo>
                    <a:lnTo>
                      <a:pt x="165" y="713"/>
                    </a:lnTo>
                    <a:lnTo>
                      <a:pt x="169" y="717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35"/>
                    </a:lnTo>
                    <a:lnTo>
                      <a:pt x="165" y="739"/>
                    </a:lnTo>
                    <a:lnTo>
                      <a:pt x="156" y="748"/>
                    </a:lnTo>
                    <a:lnTo>
                      <a:pt x="147" y="748"/>
                    </a:lnTo>
                    <a:lnTo>
                      <a:pt x="147" y="748"/>
                    </a:lnTo>
                    <a:close/>
                    <a:moveTo>
                      <a:pt x="234" y="748"/>
                    </a:moveTo>
                    <a:lnTo>
                      <a:pt x="234" y="748"/>
                    </a:lnTo>
                    <a:lnTo>
                      <a:pt x="234" y="748"/>
                    </a:lnTo>
                    <a:lnTo>
                      <a:pt x="225" y="748"/>
                    </a:lnTo>
                    <a:lnTo>
                      <a:pt x="217" y="739"/>
                    </a:lnTo>
                    <a:lnTo>
                      <a:pt x="212" y="735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17"/>
                    </a:lnTo>
                    <a:lnTo>
                      <a:pt x="217" y="713"/>
                    </a:lnTo>
                    <a:lnTo>
                      <a:pt x="225" y="708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43" y="708"/>
                    </a:lnTo>
                    <a:lnTo>
                      <a:pt x="247" y="713"/>
                    </a:lnTo>
                    <a:lnTo>
                      <a:pt x="252" y="717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2" y="735"/>
                    </a:lnTo>
                    <a:lnTo>
                      <a:pt x="247" y="739"/>
                    </a:lnTo>
                    <a:lnTo>
                      <a:pt x="243" y="748"/>
                    </a:lnTo>
                    <a:lnTo>
                      <a:pt x="234" y="748"/>
                    </a:lnTo>
                    <a:lnTo>
                      <a:pt x="234" y="748"/>
                    </a:lnTo>
                    <a:close/>
                    <a:moveTo>
                      <a:pt x="382" y="748"/>
                    </a:moveTo>
                    <a:lnTo>
                      <a:pt x="317" y="748"/>
                    </a:lnTo>
                    <a:lnTo>
                      <a:pt x="317" y="748"/>
                    </a:lnTo>
                    <a:lnTo>
                      <a:pt x="312" y="748"/>
                    </a:lnTo>
                    <a:lnTo>
                      <a:pt x="304" y="739"/>
                    </a:lnTo>
                    <a:lnTo>
                      <a:pt x="299" y="735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17"/>
                    </a:lnTo>
                    <a:lnTo>
                      <a:pt x="304" y="713"/>
                    </a:lnTo>
                    <a:lnTo>
                      <a:pt x="312" y="708"/>
                    </a:lnTo>
                    <a:lnTo>
                      <a:pt x="317" y="704"/>
                    </a:lnTo>
                    <a:lnTo>
                      <a:pt x="382" y="704"/>
                    </a:lnTo>
                    <a:lnTo>
                      <a:pt x="382" y="704"/>
                    </a:lnTo>
                    <a:lnTo>
                      <a:pt x="390" y="708"/>
                    </a:lnTo>
                    <a:lnTo>
                      <a:pt x="399" y="713"/>
                    </a:lnTo>
                    <a:lnTo>
                      <a:pt x="404" y="717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35"/>
                    </a:lnTo>
                    <a:lnTo>
                      <a:pt x="399" y="739"/>
                    </a:lnTo>
                    <a:lnTo>
                      <a:pt x="390" y="748"/>
                    </a:lnTo>
                    <a:lnTo>
                      <a:pt x="382" y="748"/>
                    </a:lnTo>
                    <a:lnTo>
                      <a:pt x="382" y="748"/>
                    </a:lnTo>
                    <a:close/>
                    <a:moveTo>
                      <a:pt x="447" y="748"/>
                    </a:moveTo>
                    <a:lnTo>
                      <a:pt x="447" y="748"/>
                    </a:lnTo>
                    <a:lnTo>
                      <a:pt x="447" y="748"/>
                    </a:lnTo>
                    <a:lnTo>
                      <a:pt x="438" y="748"/>
                    </a:lnTo>
                    <a:lnTo>
                      <a:pt x="430" y="739"/>
                    </a:lnTo>
                    <a:lnTo>
                      <a:pt x="425" y="735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17"/>
                    </a:lnTo>
                    <a:lnTo>
                      <a:pt x="430" y="713"/>
                    </a:lnTo>
                    <a:lnTo>
                      <a:pt x="438" y="708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56" y="708"/>
                    </a:lnTo>
                    <a:lnTo>
                      <a:pt x="460" y="713"/>
                    </a:lnTo>
                    <a:lnTo>
                      <a:pt x="464" y="717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4" y="735"/>
                    </a:lnTo>
                    <a:lnTo>
                      <a:pt x="460" y="739"/>
                    </a:lnTo>
                    <a:lnTo>
                      <a:pt x="456" y="748"/>
                    </a:lnTo>
                    <a:lnTo>
                      <a:pt x="447" y="748"/>
                    </a:lnTo>
                    <a:lnTo>
                      <a:pt x="447" y="748"/>
                    </a:lnTo>
                    <a:close/>
                    <a:moveTo>
                      <a:pt x="447" y="578"/>
                    </a:moveTo>
                    <a:lnTo>
                      <a:pt x="147" y="578"/>
                    </a:lnTo>
                    <a:lnTo>
                      <a:pt x="147" y="578"/>
                    </a:lnTo>
                    <a:lnTo>
                      <a:pt x="139" y="574"/>
                    </a:lnTo>
                    <a:lnTo>
                      <a:pt x="134" y="569"/>
                    </a:lnTo>
                    <a:lnTo>
                      <a:pt x="130" y="565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30" y="548"/>
                    </a:lnTo>
                    <a:lnTo>
                      <a:pt x="134" y="539"/>
                    </a:lnTo>
                    <a:lnTo>
                      <a:pt x="139" y="535"/>
                    </a:lnTo>
                    <a:lnTo>
                      <a:pt x="147" y="535"/>
                    </a:lnTo>
                    <a:lnTo>
                      <a:pt x="447" y="535"/>
                    </a:lnTo>
                    <a:lnTo>
                      <a:pt x="447" y="535"/>
                    </a:lnTo>
                    <a:lnTo>
                      <a:pt x="456" y="535"/>
                    </a:lnTo>
                    <a:lnTo>
                      <a:pt x="460" y="539"/>
                    </a:lnTo>
                    <a:lnTo>
                      <a:pt x="464" y="548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4" y="565"/>
                    </a:lnTo>
                    <a:lnTo>
                      <a:pt x="460" y="569"/>
                    </a:lnTo>
                    <a:lnTo>
                      <a:pt x="456" y="574"/>
                    </a:lnTo>
                    <a:lnTo>
                      <a:pt x="447" y="578"/>
                    </a:lnTo>
                    <a:lnTo>
                      <a:pt x="447" y="578"/>
                    </a:lnTo>
                    <a:close/>
                    <a:moveTo>
                      <a:pt x="447" y="470"/>
                    </a:moveTo>
                    <a:lnTo>
                      <a:pt x="147" y="470"/>
                    </a:lnTo>
                    <a:lnTo>
                      <a:pt x="147" y="470"/>
                    </a:lnTo>
                    <a:lnTo>
                      <a:pt x="139" y="470"/>
                    </a:lnTo>
                    <a:lnTo>
                      <a:pt x="134" y="465"/>
                    </a:lnTo>
                    <a:lnTo>
                      <a:pt x="130" y="457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30" y="439"/>
                    </a:lnTo>
                    <a:lnTo>
                      <a:pt x="134" y="435"/>
                    </a:lnTo>
                    <a:lnTo>
                      <a:pt x="139" y="430"/>
                    </a:lnTo>
                    <a:lnTo>
                      <a:pt x="147" y="426"/>
                    </a:lnTo>
                    <a:lnTo>
                      <a:pt x="447" y="426"/>
                    </a:lnTo>
                    <a:lnTo>
                      <a:pt x="447" y="426"/>
                    </a:lnTo>
                    <a:lnTo>
                      <a:pt x="456" y="430"/>
                    </a:lnTo>
                    <a:lnTo>
                      <a:pt x="460" y="435"/>
                    </a:lnTo>
                    <a:lnTo>
                      <a:pt x="464" y="439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4" y="457"/>
                    </a:lnTo>
                    <a:lnTo>
                      <a:pt x="460" y="465"/>
                    </a:lnTo>
                    <a:lnTo>
                      <a:pt x="456" y="470"/>
                    </a:lnTo>
                    <a:lnTo>
                      <a:pt x="447" y="470"/>
                    </a:lnTo>
                    <a:lnTo>
                      <a:pt x="447" y="470"/>
                    </a:lnTo>
                    <a:close/>
                    <a:moveTo>
                      <a:pt x="447" y="365"/>
                    </a:moveTo>
                    <a:lnTo>
                      <a:pt x="147" y="365"/>
                    </a:lnTo>
                    <a:lnTo>
                      <a:pt x="147" y="365"/>
                    </a:lnTo>
                    <a:lnTo>
                      <a:pt x="139" y="361"/>
                    </a:lnTo>
                    <a:lnTo>
                      <a:pt x="134" y="357"/>
                    </a:lnTo>
                    <a:lnTo>
                      <a:pt x="130" y="352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30" y="335"/>
                    </a:lnTo>
                    <a:lnTo>
                      <a:pt x="134" y="326"/>
                    </a:lnTo>
                    <a:lnTo>
                      <a:pt x="139" y="322"/>
                    </a:lnTo>
                    <a:lnTo>
                      <a:pt x="147" y="322"/>
                    </a:lnTo>
                    <a:lnTo>
                      <a:pt x="447" y="322"/>
                    </a:lnTo>
                    <a:lnTo>
                      <a:pt x="447" y="322"/>
                    </a:lnTo>
                    <a:lnTo>
                      <a:pt x="456" y="322"/>
                    </a:lnTo>
                    <a:lnTo>
                      <a:pt x="460" y="326"/>
                    </a:lnTo>
                    <a:lnTo>
                      <a:pt x="464" y="335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4" y="352"/>
                    </a:lnTo>
                    <a:lnTo>
                      <a:pt x="460" y="357"/>
                    </a:lnTo>
                    <a:lnTo>
                      <a:pt x="456" y="361"/>
                    </a:lnTo>
                    <a:lnTo>
                      <a:pt x="447" y="365"/>
                    </a:lnTo>
                    <a:lnTo>
                      <a:pt x="447" y="365"/>
                    </a:lnTo>
                    <a:close/>
                    <a:moveTo>
                      <a:pt x="447" y="257"/>
                    </a:moveTo>
                    <a:lnTo>
                      <a:pt x="147" y="257"/>
                    </a:lnTo>
                    <a:lnTo>
                      <a:pt x="147" y="257"/>
                    </a:lnTo>
                    <a:lnTo>
                      <a:pt x="139" y="257"/>
                    </a:lnTo>
                    <a:lnTo>
                      <a:pt x="134" y="252"/>
                    </a:lnTo>
                    <a:lnTo>
                      <a:pt x="130" y="244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30" y="226"/>
                    </a:lnTo>
                    <a:lnTo>
                      <a:pt x="134" y="222"/>
                    </a:lnTo>
                    <a:lnTo>
                      <a:pt x="139" y="218"/>
                    </a:lnTo>
                    <a:lnTo>
                      <a:pt x="147" y="213"/>
                    </a:lnTo>
                    <a:lnTo>
                      <a:pt x="447" y="213"/>
                    </a:lnTo>
                    <a:lnTo>
                      <a:pt x="447" y="213"/>
                    </a:lnTo>
                    <a:lnTo>
                      <a:pt x="456" y="218"/>
                    </a:lnTo>
                    <a:lnTo>
                      <a:pt x="460" y="222"/>
                    </a:lnTo>
                    <a:lnTo>
                      <a:pt x="464" y="226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4" y="244"/>
                    </a:lnTo>
                    <a:lnTo>
                      <a:pt x="460" y="252"/>
                    </a:lnTo>
                    <a:lnTo>
                      <a:pt x="456" y="257"/>
                    </a:lnTo>
                    <a:lnTo>
                      <a:pt x="447" y="257"/>
                    </a:lnTo>
                    <a:lnTo>
                      <a:pt x="447" y="257"/>
                    </a:lnTo>
                    <a:close/>
                    <a:moveTo>
                      <a:pt x="447" y="152"/>
                    </a:moveTo>
                    <a:lnTo>
                      <a:pt x="147" y="152"/>
                    </a:lnTo>
                    <a:lnTo>
                      <a:pt x="147" y="152"/>
                    </a:lnTo>
                    <a:lnTo>
                      <a:pt x="139" y="148"/>
                    </a:lnTo>
                    <a:lnTo>
                      <a:pt x="134" y="144"/>
                    </a:lnTo>
                    <a:lnTo>
                      <a:pt x="130" y="139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30" y="122"/>
                    </a:lnTo>
                    <a:lnTo>
                      <a:pt x="134" y="113"/>
                    </a:lnTo>
                    <a:lnTo>
                      <a:pt x="139" y="109"/>
                    </a:lnTo>
                    <a:lnTo>
                      <a:pt x="147" y="109"/>
                    </a:lnTo>
                    <a:lnTo>
                      <a:pt x="447" y="109"/>
                    </a:lnTo>
                    <a:lnTo>
                      <a:pt x="447" y="109"/>
                    </a:lnTo>
                    <a:lnTo>
                      <a:pt x="456" y="109"/>
                    </a:lnTo>
                    <a:lnTo>
                      <a:pt x="460" y="113"/>
                    </a:lnTo>
                    <a:lnTo>
                      <a:pt x="464" y="122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4" y="139"/>
                    </a:lnTo>
                    <a:lnTo>
                      <a:pt x="460" y="144"/>
                    </a:lnTo>
                    <a:lnTo>
                      <a:pt x="456" y="148"/>
                    </a:lnTo>
                    <a:lnTo>
                      <a:pt x="447" y="152"/>
                    </a:lnTo>
                    <a:lnTo>
                      <a:pt x="447" y="15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2" name="Freeform 438">
                <a:extLst>
                  <a:ext uri="{FF2B5EF4-FFF2-40B4-BE49-F238E27FC236}">
                    <a16:creationId xmlns:a16="http://schemas.microsoft.com/office/drawing/2014/main" id="{21365945-B0FE-49BE-93C3-DAED192D5ED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3068904" y="4628553"/>
                <a:ext cx="277546" cy="277545"/>
              </a:xfrm>
              <a:custGeom>
                <a:avLst/>
                <a:gdLst>
                  <a:gd name="T0" fmla="*/ 3804 w 9829"/>
                  <a:gd name="T1" fmla="*/ 125 h 9829"/>
                  <a:gd name="T2" fmla="*/ 2466 w 9829"/>
                  <a:gd name="T3" fmla="*/ 649 h 9829"/>
                  <a:gd name="T4" fmla="*/ 1355 w 9829"/>
                  <a:gd name="T5" fmla="*/ 1522 h 9829"/>
                  <a:gd name="T6" fmla="*/ 537 w 9829"/>
                  <a:gd name="T7" fmla="*/ 2675 h 9829"/>
                  <a:gd name="T8" fmla="*/ 76 w 9829"/>
                  <a:gd name="T9" fmla="*/ 4043 h 9829"/>
                  <a:gd name="T10" fmla="*/ 14 w 9829"/>
                  <a:gd name="T11" fmla="*/ 5293 h 9829"/>
                  <a:gd name="T12" fmla="*/ 340 w 9829"/>
                  <a:gd name="T13" fmla="*/ 6718 h 9829"/>
                  <a:gd name="T14" fmla="*/ 1047 w 9829"/>
                  <a:gd name="T15" fmla="*/ 7951 h 9829"/>
                  <a:gd name="T16" fmla="*/ 2068 w 9829"/>
                  <a:gd name="T17" fmla="*/ 8924 h 9829"/>
                  <a:gd name="T18" fmla="*/ 3337 w 9829"/>
                  <a:gd name="T19" fmla="*/ 9572 h 9829"/>
                  <a:gd name="T20" fmla="*/ 4787 w 9829"/>
                  <a:gd name="T21" fmla="*/ 9828 h 9829"/>
                  <a:gd name="T22" fmla="*/ 6026 w 9829"/>
                  <a:gd name="T23" fmla="*/ 9704 h 9829"/>
                  <a:gd name="T24" fmla="*/ 7363 w 9829"/>
                  <a:gd name="T25" fmla="*/ 9179 h 9829"/>
                  <a:gd name="T26" fmla="*/ 8473 w 9829"/>
                  <a:gd name="T27" fmla="*/ 8306 h 9829"/>
                  <a:gd name="T28" fmla="*/ 9292 w 9829"/>
                  <a:gd name="T29" fmla="*/ 7153 h 9829"/>
                  <a:gd name="T30" fmla="*/ 9753 w 9829"/>
                  <a:gd name="T31" fmla="*/ 5785 h 9829"/>
                  <a:gd name="T32" fmla="*/ 9815 w 9829"/>
                  <a:gd name="T33" fmla="*/ 4535 h 9829"/>
                  <a:gd name="T34" fmla="*/ 9490 w 9829"/>
                  <a:gd name="T35" fmla="*/ 3111 h 9829"/>
                  <a:gd name="T36" fmla="*/ 8783 w 9829"/>
                  <a:gd name="T37" fmla="*/ 1879 h 9829"/>
                  <a:gd name="T38" fmla="*/ 7760 w 9829"/>
                  <a:gd name="T39" fmla="*/ 906 h 9829"/>
                  <a:gd name="T40" fmla="*/ 6492 w 9829"/>
                  <a:gd name="T41" fmla="*/ 258 h 9829"/>
                  <a:gd name="T42" fmla="*/ 5042 w 9829"/>
                  <a:gd name="T43" fmla="*/ 1 h 9829"/>
                  <a:gd name="T44" fmla="*/ 2836 w 9829"/>
                  <a:gd name="T45" fmla="*/ 1669 h 9829"/>
                  <a:gd name="T46" fmla="*/ 2355 w 9829"/>
                  <a:gd name="T47" fmla="*/ 1214 h 9829"/>
                  <a:gd name="T48" fmla="*/ 1299 w 9829"/>
                  <a:gd name="T49" fmla="*/ 2237 h 9829"/>
                  <a:gd name="T50" fmla="*/ 2207 w 9829"/>
                  <a:gd name="T51" fmla="*/ 3599 h 9829"/>
                  <a:gd name="T52" fmla="*/ 435 w 9829"/>
                  <a:gd name="T53" fmla="*/ 4532 h 9829"/>
                  <a:gd name="T54" fmla="*/ 1029 w 9829"/>
                  <a:gd name="T55" fmla="*/ 2643 h 9829"/>
                  <a:gd name="T56" fmla="*/ 875 w 9829"/>
                  <a:gd name="T57" fmla="*/ 6898 h 9829"/>
                  <a:gd name="T58" fmla="*/ 425 w 9829"/>
                  <a:gd name="T59" fmla="*/ 5124 h 9829"/>
                  <a:gd name="T60" fmla="*/ 2273 w 9829"/>
                  <a:gd name="T61" fmla="*/ 6538 h 9829"/>
                  <a:gd name="T62" fmla="*/ 1650 w 9829"/>
                  <a:gd name="T63" fmla="*/ 8010 h 9829"/>
                  <a:gd name="T64" fmla="*/ 3440 w 9829"/>
                  <a:gd name="T65" fmla="*/ 9164 h 9829"/>
                  <a:gd name="T66" fmla="*/ 2142 w 9829"/>
                  <a:gd name="T67" fmla="*/ 8459 h 9829"/>
                  <a:gd name="T68" fmla="*/ 4240 w 9829"/>
                  <a:gd name="T69" fmla="*/ 9362 h 9829"/>
                  <a:gd name="T70" fmla="*/ 3238 w 9829"/>
                  <a:gd name="T71" fmla="*/ 8012 h 9829"/>
                  <a:gd name="T72" fmla="*/ 2880 w 9829"/>
                  <a:gd name="T73" fmla="*/ 7147 h 9829"/>
                  <a:gd name="T74" fmla="*/ 2518 w 9829"/>
                  <a:gd name="T75" fmla="*/ 5284 h 9829"/>
                  <a:gd name="T76" fmla="*/ 2518 w 9829"/>
                  <a:gd name="T77" fmla="*/ 4545 h 9829"/>
                  <a:gd name="T78" fmla="*/ 2877 w 9829"/>
                  <a:gd name="T79" fmla="*/ 2681 h 9829"/>
                  <a:gd name="T80" fmla="*/ 4705 w 9829"/>
                  <a:gd name="T81" fmla="*/ 1818 h 9829"/>
                  <a:gd name="T82" fmla="*/ 4089 w 9829"/>
                  <a:gd name="T83" fmla="*/ 494 h 9829"/>
                  <a:gd name="T84" fmla="*/ 8626 w 9829"/>
                  <a:gd name="T85" fmla="*/ 2368 h 9829"/>
                  <a:gd name="T86" fmla="*/ 9354 w 9829"/>
                  <a:gd name="T87" fmla="*/ 4194 h 9829"/>
                  <a:gd name="T88" fmla="*/ 7670 w 9829"/>
                  <a:gd name="T89" fmla="*/ 3913 h 9829"/>
                  <a:gd name="T90" fmla="*/ 7232 w 9829"/>
                  <a:gd name="T91" fmla="*/ 2237 h 9829"/>
                  <a:gd name="T92" fmla="*/ 6663 w 9829"/>
                  <a:gd name="T93" fmla="*/ 1084 h 9829"/>
                  <a:gd name="T94" fmla="*/ 7245 w 9829"/>
                  <a:gd name="T95" fmla="*/ 1065 h 9829"/>
                  <a:gd name="T96" fmla="*/ 5124 w 9829"/>
                  <a:gd name="T97" fmla="*/ 425 h 9829"/>
                  <a:gd name="T98" fmla="*/ 6309 w 9829"/>
                  <a:gd name="T99" fmla="*/ 1303 h 9829"/>
                  <a:gd name="T100" fmla="*/ 6781 w 9829"/>
                  <a:gd name="T101" fmla="*/ 2237 h 9829"/>
                  <a:gd name="T102" fmla="*/ 7246 w 9829"/>
                  <a:gd name="T103" fmla="*/ 3910 h 9829"/>
                  <a:gd name="T104" fmla="*/ 5124 w 9829"/>
                  <a:gd name="T105" fmla="*/ 5124 h 9829"/>
                  <a:gd name="T106" fmla="*/ 7127 w 9829"/>
                  <a:gd name="T107" fmla="*/ 6540 h 9829"/>
                  <a:gd name="T108" fmla="*/ 5124 w 9829"/>
                  <a:gd name="T109" fmla="*/ 5124 h 9829"/>
                  <a:gd name="T110" fmla="*/ 6312 w 9829"/>
                  <a:gd name="T111" fmla="*/ 8529 h 9829"/>
                  <a:gd name="T112" fmla="*/ 5121 w 9829"/>
                  <a:gd name="T113" fmla="*/ 9405 h 9829"/>
                  <a:gd name="T114" fmla="*/ 7049 w 9829"/>
                  <a:gd name="T115" fmla="*/ 8010 h 9829"/>
                  <a:gd name="T116" fmla="*/ 7245 w 9829"/>
                  <a:gd name="T117" fmla="*/ 8764 h 9829"/>
                  <a:gd name="T118" fmla="*/ 7281 w 9829"/>
                  <a:gd name="T119" fmla="*/ 7445 h 9829"/>
                  <a:gd name="T120" fmla="*/ 7700 w 9829"/>
                  <a:gd name="T121" fmla="*/ 5601 h 9829"/>
                  <a:gd name="T122" fmla="*/ 9290 w 9829"/>
                  <a:gd name="T123" fmla="*/ 5965 h 9829"/>
                  <a:gd name="T124" fmla="*/ 8532 w 9829"/>
                  <a:gd name="T125" fmla="*/ 7592 h 9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829" h="9829">
                    <a:moveTo>
                      <a:pt x="4914" y="0"/>
                    </a:moveTo>
                    <a:lnTo>
                      <a:pt x="4787" y="1"/>
                    </a:lnTo>
                    <a:lnTo>
                      <a:pt x="4535" y="14"/>
                    </a:lnTo>
                    <a:lnTo>
                      <a:pt x="4288" y="39"/>
                    </a:lnTo>
                    <a:lnTo>
                      <a:pt x="4043" y="76"/>
                    </a:lnTo>
                    <a:lnTo>
                      <a:pt x="3804" y="125"/>
                    </a:lnTo>
                    <a:lnTo>
                      <a:pt x="3568" y="186"/>
                    </a:lnTo>
                    <a:lnTo>
                      <a:pt x="3337" y="258"/>
                    </a:lnTo>
                    <a:lnTo>
                      <a:pt x="3111" y="340"/>
                    </a:lnTo>
                    <a:lnTo>
                      <a:pt x="2890" y="433"/>
                    </a:lnTo>
                    <a:lnTo>
                      <a:pt x="2675" y="537"/>
                    </a:lnTo>
                    <a:lnTo>
                      <a:pt x="2466" y="649"/>
                    </a:lnTo>
                    <a:lnTo>
                      <a:pt x="2263" y="773"/>
                    </a:lnTo>
                    <a:lnTo>
                      <a:pt x="2068" y="906"/>
                    </a:lnTo>
                    <a:lnTo>
                      <a:pt x="1879" y="1047"/>
                    </a:lnTo>
                    <a:lnTo>
                      <a:pt x="1696" y="1196"/>
                    </a:lnTo>
                    <a:lnTo>
                      <a:pt x="1522" y="1355"/>
                    </a:lnTo>
                    <a:lnTo>
                      <a:pt x="1355" y="1522"/>
                    </a:lnTo>
                    <a:lnTo>
                      <a:pt x="1196" y="1696"/>
                    </a:lnTo>
                    <a:lnTo>
                      <a:pt x="1047" y="1879"/>
                    </a:lnTo>
                    <a:lnTo>
                      <a:pt x="906" y="2068"/>
                    </a:lnTo>
                    <a:lnTo>
                      <a:pt x="773" y="2263"/>
                    </a:lnTo>
                    <a:lnTo>
                      <a:pt x="649" y="2466"/>
                    </a:lnTo>
                    <a:lnTo>
                      <a:pt x="537" y="2675"/>
                    </a:lnTo>
                    <a:lnTo>
                      <a:pt x="433" y="2890"/>
                    </a:lnTo>
                    <a:lnTo>
                      <a:pt x="340" y="3111"/>
                    </a:lnTo>
                    <a:lnTo>
                      <a:pt x="258" y="3337"/>
                    </a:lnTo>
                    <a:lnTo>
                      <a:pt x="186" y="3568"/>
                    </a:lnTo>
                    <a:lnTo>
                      <a:pt x="125" y="3804"/>
                    </a:lnTo>
                    <a:lnTo>
                      <a:pt x="76" y="4043"/>
                    </a:lnTo>
                    <a:lnTo>
                      <a:pt x="39" y="4288"/>
                    </a:lnTo>
                    <a:lnTo>
                      <a:pt x="14" y="4535"/>
                    </a:lnTo>
                    <a:lnTo>
                      <a:pt x="1" y="4787"/>
                    </a:lnTo>
                    <a:lnTo>
                      <a:pt x="0" y="4914"/>
                    </a:lnTo>
                    <a:lnTo>
                      <a:pt x="1" y="5042"/>
                    </a:lnTo>
                    <a:lnTo>
                      <a:pt x="14" y="5293"/>
                    </a:lnTo>
                    <a:lnTo>
                      <a:pt x="39" y="5542"/>
                    </a:lnTo>
                    <a:lnTo>
                      <a:pt x="76" y="5785"/>
                    </a:lnTo>
                    <a:lnTo>
                      <a:pt x="125" y="6026"/>
                    </a:lnTo>
                    <a:lnTo>
                      <a:pt x="186" y="6262"/>
                    </a:lnTo>
                    <a:lnTo>
                      <a:pt x="258" y="6492"/>
                    </a:lnTo>
                    <a:lnTo>
                      <a:pt x="340" y="6718"/>
                    </a:lnTo>
                    <a:lnTo>
                      <a:pt x="433" y="6938"/>
                    </a:lnTo>
                    <a:lnTo>
                      <a:pt x="537" y="7153"/>
                    </a:lnTo>
                    <a:lnTo>
                      <a:pt x="649" y="7363"/>
                    </a:lnTo>
                    <a:lnTo>
                      <a:pt x="773" y="7565"/>
                    </a:lnTo>
                    <a:lnTo>
                      <a:pt x="906" y="7760"/>
                    </a:lnTo>
                    <a:lnTo>
                      <a:pt x="1047" y="7951"/>
                    </a:lnTo>
                    <a:lnTo>
                      <a:pt x="1196" y="8132"/>
                    </a:lnTo>
                    <a:lnTo>
                      <a:pt x="1355" y="8306"/>
                    </a:lnTo>
                    <a:lnTo>
                      <a:pt x="1522" y="8473"/>
                    </a:lnTo>
                    <a:lnTo>
                      <a:pt x="1696" y="8632"/>
                    </a:lnTo>
                    <a:lnTo>
                      <a:pt x="1879" y="8783"/>
                    </a:lnTo>
                    <a:lnTo>
                      <a:pt x="2068" y="8924"/>
                    </a:lnTo>
                    <a:lnTo>
                      <a:pt x="2263" y="9056"/>
                    </a:lnTo>
                    <a:lnTo>
                      <a:pt x="2466" y="9179"/>
                    </a:lnTo>
                    <a:lnTo>
                      <a:pt x="2675" y="9292"/>
                    </a:lnTo>
                    <a:lnTo>
                      <a:pt x="2890" y="9396"/>
                    </a:lnTo>
                    <a:lnTo>
                      <a:pt x="3111" y="9490"/>
                    </a:lnTo>
                    <a:lnTo>
                      <a:pt x="3337" y="9572"/>
                    </a:lnTo>
                    <a:lnTo>
                      <a:pt x="3568" y="9644"/>
                    </a:lnTo>
                    <a:lnTo>
                      <a:pt x="3804" y="9704"/>
                    </a:lnTo>
                    <a:lnTo>
                      <a:pt x="4043" y="9753"/>
                    </a:lnTo>
                    <a:lnTo>
                      <a:pt x="4288" y="9791"/>
                    </a:lnTo>
                    <a:lnTo>
                      <a:pt x="4535" y="9815"/>
                    </a:lnTo>
                    <a:lnTo>
                      <a:pt x="4787" y="9828"/>
                    </a:lnTo>
                    <a:lnTo>
                      <a:pt x="4914" y="9829"/>
                    </a:lnTo>
                    <a:lnTo>
                      <a:pt x="5042" y="9828"/>
                    </a:lnTo>
                    <a:lnTo>
                      <a:pt x="5293" y="9815"/>
                    </a:lnTo>
                    <a:lnTo>
                      <a:pt x="5542" y="9791"/>
                    </a:lnTo>
                    <a:lnTo>
                      <a:pt x="5785" y="9753"/>
                    </a:lnTo>
                    <a:lnTo>
                      <a:pt x="6026" y="9704"/>
                    </a:lnTo>
                    <a:lnTo>
                      <a:pt x="6262" y="9644"/>
                    </a:lnTo>
                    <a:lnTo>
                      <a:pt x="6492" y="9572"/>
                    </a:lnTo>
                    <a:lnTo>
                      <a:pt x="6718" y="9490"/>
                    </a:lnTo>
                    <a:lnTo>
                      <a:pt x="6938" y="9396"/>
                    </a:lnTo>
                    <a:lnTo>
                      <a:pt x="7153" y="9292"/>
                    </a:lnTo>
                    <a:lnTo>
                      <a:pt x="7363" y="9179"/>
                    </a:lnTo>
                    <a:lnTo>
                      <a:pt x="7565" y="9056"/>
                    </a:lnTo>
                    <a:lnTo>
                      <a:pt x="7760" y="8924"/>
                    </a:lnTo>
                    <a:lnTo>
                      <a:pt x="7951" y="8783"/>
                    </a:lnTo>
                    <a:lnTo>
                      <a:pt x="8132" y="8632"/>
                    </a:lnTo>
                    <a:lnTo>
                      <a:pt x="8306" y="8473"/>
                    </a:lnTo>
                    <a:lnTo>
                      <a:pt x="8473" y="8306"/>
                    </a:lnTo>
                    <a:lnTo>
                      <a:pt x="8632" y="8132"/>
                    </a:lnTo>
                    <a:lnTo>
                      <a:pt x="8783" y="7951"/>
                    </a:lnTo>
                    <a:lnTo>
                      <a:pt x="8924" y="7760"/>
                    </a:lnTo>
                    <a:lnTo>
                      <a:pt x="9056" y="7565"/>
                    </a:lnTo>
                    <a:lnTo>
                      <a:pt x="9179" y="7363"/>
                    </a:lnTo>
                    <a:lnTo>
                      <a:pt x="9292" y="7153"/>
                    </a:lnTo>
                    <a:lnTo>
                      <a:pt x="9396" y="6938"/>
                    </a:lnTo>
                    <a:lnTo>
                      <a:pt x="9490" y="6718"/>
                    </a:lnTo>
                    <a:lnTo>
                      <a:pt x="9572" y="6492"/>
                    </a:lnTo>
                    <a:lnTo>
                      <a:pt x="9644" y="6262"/>
                    </a:lnTo>
                    <a:lnTo>
                      <a:pt x="9704" y="6026"/>
                    </a:lnTo>
                    <a:lnTo>
                      <a:pt x="9753" y="5785"/>
                    </a:lnTo>
                    <a:lnTo>
                      <a:pt x="9791" y="5542"/>
                    </a:lnTo>
                    <a:lnTo>
                      <a:pt x="9815" y="5293"/>
                    </a:lnTo>
                    <a:lnTo>
                      <a:pt x="9828" y="5042"/>
                    </a:lnTo>
                    <a:lnTo>
                      <a:pt x="9829" y="4914"/>
                    </a:lnTo>
                    <a:lnTo>
                      <a:pt x="9828" y="4787"/>
                    </a:lnTo>
                    <a:lnTo>
                      <a:pt x="9815" y="4535"/>
                    </a:lnTo>
                    <a:lnTo>
                      <a:pt x="9791" y="4288"/>
                    </a:lnTo>
                    <a:lnTo>
                      <a:pt x="9753" y="4043"/>
                    </a:lnTo>
                    <a:lnTo>
                      <a:pt x="9704" y="3804"/>
                    </a:lnTo>
                    <a:lnTo>
                      <a:pt x="9644" y="3568"/>
                    </a:lnTo>
                    <a:lnTo>
                      <a:pt x="9572" y="3337"/>
                    </a:lnTo>
                    <a:lnTo>
                      <a:pt x="9490" y="3111"/>
                    </a:lnTo>
                    <a:lnTo>
                      <a:pt x="9396" y="2890"/>
                    </a:lnTo>
                    <a:lnTo>
                      <a:pt x="9292" y="2675"/>
                    </a:lnTo>
                    <a:lnTo>
                      <a:pt x="9179" y="2466"/>
                    </a:lnTo>
                    <a:lnTo>
                      <a:pt x="9056" y="2263"/>
                    </a:lnTo>
                    <a:lnTo>
                      <a:pt x="8924" y="2068"/>
                    </a:lnTo>
                    <a:lnTo>
                      <a:pt x="8783" y="1879"/>
                    </a:lnTo>
                    <a:lnTo>
                      <a:pt x="8632" y="1696"/>
                    </a:lnTo>
                    <a:lnTo>
                      <a:pt x="8473" y="1522"/>
                    </a:lnTo>
                    <a:lnTo>
                      <a:pt x="8306" y="1355"/>
                    </a:lnTo>
                    <a:lnTo>
                      <a:pt x="8132" y="1196"/>
                    </a:lnTo>
                    <a:lnTo>
                      <a:pt x="7951" y="1047"/>
                    </a:lnTo>
                    <a:lnTo>
                      <a:pt x="7760" y="906"/>
                    </a:lnTo>
                    <a:lnTo>
                      <a:pt x="7565" y="773"/>
                    </a:lnTo>
                    <a:lnTo>
                      <a:pt x="7363" y="649"/>
                    </a:lnTo>
                    <a:lnTo>
                      <a:pt x="7153" y="537"/>
                    </a:lnTo>
                    <a:lnTo>
                      <a:pt x="6938" y="433"/>
                    </a:lnTo>
                    <a:lnTo>
                      <a:pt x="6718" y="340"/>
                    </a:lnTo>
                    <a:lnTo>
                      <a:pt x="6492" y="258"/>
                    </a:lnTo>
                    <a:lnTo>
                      <a:pt x="6262" y="186"/>
                    </a:lnTo>
                    <a:lnTo>
                      <a:pt x="6026" y="125"/>
                    </a:lnTo>
                    <a:lnTo>
                      <a:pt x="5785" y="76"/>
                    </a:lnTo>
                    <a:lnTo>
                      <a:pt x="5542" y="39"/>
                    </a:lnTo>
                    <a:lnTo>
                      <a:pt x="5293" y="14"/>
                    </a:lnTo>
                    <a:lnTo>
                      <a:pt x="5042" y="1"/>
                    </a:lnTo>
                    <a:lnTo>
                      <a:pt x="4914" y="0"/>
                    </a:lnTo>
                    <a:close/>
                    <a:moveTo>
                      <a:pt x="3431" y="670"/>
                    </a:moveTo>
                    <a:lnTo>
                      <a:pt x="3335" y="806"/>
                    </a:lnTo>
                    <a:lnTo>
                      <a:pt x="3155" y="1087"/>
                    </a:lnTo>
                    <a:lnTo>
                      <a:pt x="2989" y="1374"/>
                    </a:lnTo>
                    <a:lnTo>
                      <a:pt x="2836" y="1669"/>
                    </a:lnTo>
                    <a:lnTo>
                      <a:pt x="2766" y="1818"/>
                    </a:lnTo>
                    <a:lnTo>
                      <a:pt x="1650" y="1818"/>
                    </a:lnTo>
                    <a:lnTo>
                      <a:pt x="1742" y="1723"/>
                    </a:lnTo>
                    <a:lnTo>
                      <a:pt x="1937" y="1542"/>
                    </a:lnTo>
                    <a:lnTo>
                      <a:pt x="2141" y="1372"/>
                    </a:lnTo>
                    <a:lnTo>
                      <a:pt x="2355" y="1214"/>
                    </a:lnTo>
                    <a:lnTo>
                      <a:pt x="2579" y="1068"/>
                    </a:lnTo>
                    <a:lnTo>
                      <a:pt x="2812" y="937"/>
                    </a:lnTo>
                    <a:lnTo>
                      <a:pt x="3054" y="819"/>
                    </a:lnTo>
                    <a:lnTo>
                      <a:pt x="3303" y="716"/>
                    </a:lnTo>
                    <a:lnTo>
                      <a:pt x="3431" y="670"/>
                    </a:lnTo>
                    <a:close/>
                    <a:moveTo>
                      <a:pt x="1299" y="2237"/>
                    </a:moveTo>
                    <a:lnTo>
                      <a:pt x="2589" y="2237"/>
                    </a:lnTo>
                    <a:lnTo>
                      <a:pt x="2533" y="2384"/>
                    </a:lnTo>
                    <a:lnTo>
                      <a:pt x="2432" y="2682"/>
                    </a:lnTo>
                    <a:lnTo>
                      <a:pt x="2344" y="2985"/>
                    </a:lnTo>
                    <a:lnTo>
                      <a:pt x="2269" y="3290"/>
                    </a:lnTo>
                    <a:lnTo>
                      <a:pt x="2207" y="3599"/>
                    </a:lnTo>
                    <a:lnTo>
                      <a:pt x="2158" y="3913"/>
                    </a:lnTo>
                    <a:lnTo>
                      <a:pt x="2122" y="4229"/>
                    </a:lnTo>
                    <a:lnTo>
                      <a:pt x="2101" y="4545"/>
                    </a:lnTo>
                    <a:lnTo>
                      <a:pt x="2095" y="4705"/>
                    </a:lnTo>
                    <a:lnTo>
                      <a:pt x="425" y="4705"/>
                    </a:lnTo>
                    <a:lnTo>
                      <a:pt x="435" y="4532"/>
                    </a:lnTo>
                    <a:lnTo>
                      <a:pt x="475" y="4194"/>
                    </a:lnTo>
                    <a:lnTo>
                      <a:pt x="541" y="3864"/>
                    </a:lnTo>
                    <a:lnTo>
                      <a:pt x="631" y="3542"/>
                    </a:lnTo>
                    <a:lnTo>
                      <a:pt x="741" y="3231"/>
                    </a:lnTo>
                    <a:lnTo>
                      <a:pt x="875" y="2931"/>
                    </a:lnTo>
                    <a:lnTo>
                      <a:pt x="1029" y="2643"/>
                    </a:lnTo>
                    <a:lnTo>
                      <a:pt x="1204" y="2368"/>
                    </a:lnTo>
                    <a:lnTo>
                      <a:pt x="1299" y="2237"/>
                    </a:lnTo>
                    <a:close/>
                    <a:moveTo>
                      <a:pt x="1299" y="7592"/>
                    </a:moveTo>
                    <a:lnTo>
                      <a:pt x="1204" y="7460"/>
                    </a:lnTo>
                    <a:lnTo>
                      <a:pt x="1029" y="7186"/>
                    </a:lnTo>
                    <a:lnTo>
                      <a:pt x="875" y="6898"/>
                    </a:lnTo>
                    <a:lnTo>
                      <a:pt x="741" y="6597"/>
                    </a:lnTo>
                    <a:lnTo>
                      <a:pt x="631" y="6286"/>
                    </a:lnTo>
                    <a:lnTo>
                      <a:pt x="541" y="5965"/>
                    </a:lnTo>
                    <a:lnTo>
                      <a:pt x="475" y="5635"/>
                    </a:lnTo>
                    <a:lnTo>
                      <a:pt x="435" y="5296"/>
                    </a:lnTo>
                    <a:lnTo>
                      <a:pt x="425" y="5124"/>
                    </a:lnTo>
                    <a:lnTo>
                      <a:pt x="2095" y="5124"/>
                    </a:lnTo>
                    <a:lnTo>
                      <a:pt x="2101" y="5283"/>
                    </a:lnTo>
                    <a:lnTo>
                      <a:pt x="2124" y="5601"/>
                    </a:lnTo>
                    <a:lnTo>
                      <a:pt x="2160" y="5916"/>
                    </a:lnTo>
                    <a:lnTo>
                      <a:pt x="2210" y="6229"/>
                    </a:lnTo>
                    <a:lnTo>
                      <a:pt x="2273" y="6538"/>
                    </a:lnTo>
                    <a:lnTo>
                      <a:pt x="2350" y="6845"/>
                    </a:lnTo>
                    <a:lnTo>
                      <a:pt x="2439" y="7147"/>
                    </a:lnTo>
                    <a:lnTo>
                      <a:pt x="2541" y="7445"/>
                    </a:lnTo>
                    <a:lnTo>
                      <a:pt x="2597" y="7592"/>
                    </a:lnTo>
                    <a:lnTo>
                      <a:pt x="1299" y="7592"/>
                    </a:lnTo>
                    <a:close/>
                    <a:moveTo>
                      <a:pt x="1650" y="8010"/>
                    </a:moveTo>
                    <a:lnTo>
                      <a:pt x="2776" y="8010"/>
                    </a:lnTo>
                    <a:lnTo>
                      <a:pt x="2846" y="8161"/>
                    </a:lnTo>
                    <a:lnTo>
                      <a:pt x="3001" y="8456"/>
                    </a:lnTo>
                    <a:lnTo>
                      <a:pt x="3166" y="8745"/>
                    </a:lnTo>
                    <a:lnTo>
                      <a:pt x="3345" y="9026"/>
                    </a:lnTo>
                    <a:lnTo>
                      <a:pt x="3440" y="9164"/>
                    </a:lnTo>
                    <a:lnTo>
                      <a:pt x="3312" y="9118"/>
                    </a:lnTo>
                    <a:lnTo>
                      <a:pt x="3061" y="9015"/>
                    </a:lnTo>
                    <a:lnTo>
                      <a:pt x="2818" y="8895"/>
                    </a:lnTo>
                    <a:lnTo>
                      <a:pt x="2583" y="8764"/>
                    </a:lnTo>
                    <a:lnTo>
                      <a:pt x="2358" y="8617"/>
                    </a:lnTo>
                    <a:lnTo>
                      <a:pt x="2142" y="8459"/>
                    </a:lnTo>
                    <a:lnTo>
                      <a:pt x="1938" y="8289"/>
                    </a:lnTo>
                    <a:lnTo>
                      <a:pt x="1742" y="8106"/>
                    </a:lnTo>
                    <a:lnTo>
                      <a:pt x="1650" y="8010"/>
                    </a:lnTo>
                    <a:close/>
                    <a:moveTo>
                      <a:pt x="4705" y="9406"/>
                    </a:moveTo>
                    <a:lnTo>
                      <a:pt x="4548" y="9398"/>
                    </a:lnTo>
                    <a:lnTo>
                      <a:pt x="4240" y="9362"/>
                    </a:lnTo>
                    <a:lnTo>
                      <a:pt x="4089" y="9337"/>
                    </a:lnTo>
                    <a:lnTo>
                      <a:pt x="3965" y="9182"/>
                    </a:lnTo>
                    <a:lnTo>
                      <a:pt x="3733" y="8860"/>
                    </a:lnTo>
                    <a:lnTo>
                      <a:pt x="3520" y="8529"/>
                    </a:lnTo>
                    <a:lnTo>
                      <a:pt x="3326" y="8187"/>
                    </a:lnTo>
                    <a:lnTo>
                      <a:pt x="3238" y="8012"/>
                    </a:lnTo>
                    <a:lnTo>
                      <a:pt x="4705" y="8012"/>
                    </a:lnTo>
                    <a:lnTo>
                      <a:pt x="4705" y="9406"/>
                    </a:lnTo>
                    <a:close/>
                    <a:moveTo>
                      <a:pt x="4705" y="7592"/>
                    </a:moveTo>
                    <a:lnTo>
                      <a:pt x="3047" y="7592"/>
                    </a:lnTo>
                    <a:lnTo>
                      <a:pt x="2988" y="7445"/>
                    </a:lnTo>
                    <a:lnTo>
                      <a:pt x="2880" y="7147"/>
                    </a:lnTo>
                    <a:lnTo>
                      <a:pt x="2785" y="6846"/>
                    </a:lnTo>
                    <a:lnTo>
                      <a:pt x="2702" y="6540"/>
                    </a:lnTo>
                    <a:lnTo>
                      <a:pt x="2636" y="6230"/>
                    </a:lnTo>
                    <a:lnTo>
                      <a:pt x="2583" y="5918"/>
                    </a:lnTo>
                    <a:lnTo>
                      <a:pt x="2543" y="5602"/>
                    </a:lnTo>
                    <a:lnTo>
                      <a:pt x="2518" y="5284"/>
                    </a:lnTo>
                    <a:lnTo>
                      <a:pt x="2512" y="5124"/>
                    </a:lnTo>
                    <a:lnTo>
                      <a:pt x="4705" y="5124"/>
                    </a:lnTo>
                    <a:lnTo>
                      <a:pt x="4705" y="7592"/>
                    </a:lnTo>
                    <a:close/>
                    <a:moveTo>
                      <a:pt x="4705" y="4705"/>
                    </a:moveTo>
                    <a:lnTo>
                      <a:pt x="2512" y="4705"/>
                    </a:lnTo>
                    <a:lnTo>
                      <a:pt x="2518" y="4545"/>
                    </a:lnTo>
                    <a:lnTo>
                      <a:pt x="2543" y="4227"/>
                    </a:lnTo>
                    <a:lnTo>
                      <a:pt x="2582" y="3912"/>
                    </a:lnTo>
                    <a:lnTo>
                      <a:pt x="2635" y="3599"/>
                    </a:lnTo>
                    <a:lnTo>
                      <a:pt x="2701" y="3290"/>
                    </a:lnTo>
                    <a:lnTo>
                      <a:pt x="2782" y="2983"/>
                    </a:lnTo>
                    <a:lnTo>
                      <a:pt x="2877" y="2681"/>
                    </a:lnTo>
                    <a:lnTo>
                      <a:pt x="2983" y="2384"/>
                    </a:lnTo>
                    <a:lnTo>
                      <a:pt x="3044" y="2237"/>
                    </a:lnTo>
                    <a:lnTo>
                      <a:pt x="4705" y="2237"/>
                    </a:lnTo>
                    <a:lnTo>
                      <a:pt x="4705" y="4705"/>
                    </a:lnTo>
                    <a:close/>
                    <a:moveTo>
                      <a:pt x="4708" y="1818"/>
                    </a:moveTo>
                    <a:lnTo>
                      <a:pt x="4705" y="1818"/>
                    </a:lnTo>
                    <a:lnTo>
                      <a:pt x="3234" y="1818"/>
                    </a:lnTo>
                    <a:lnTo>
                      <a:pt x="3323" y="1643"/>
                    </a:lnTo>
                    <a:lnTo>
                      <a:pt x="3517" y="1300"/>
                    </a:lnTo>
                    <a:lnTo>
                      <a:pt x="3732" y="968"/>
                    </a:lnTo>
                    <a:lnTo>
                      <a:pt x="3964" y="648"/>
                    </a:lnTo>
                    <a:lnTo>
                      <a:pt x="4089" y="494"/>
                    </a:lnTo>
                    <a:lnTo>
                      <a:pt x="4240" y="468"/>
                    </a:lnTo>
                    <a:lnTo>
                      <a:pt x="4550" y="433"/>
                    </a:lnTo>
                    <a:lnTo>
                      <a:pt x="4708" y="425"/>
                    </a:lnTo>
                    <a:lnTo>
                      <a:pt x="4708" y="1818"/>
                    </a:lnTo>
                    <a:close/>
                    <a:moveTo>
                      <a:pt x="8531" y="2237"/>
                    </a:moveTo>
                    <a:lnTo>
                      <a:pt x="8626" y="2368"/>
                    </a:lnTo>
                    <a:lnTo>
                      <a:pt x="8800" y="2643"/>
                    </a:lnTo>
                    <a:lnTo>
                      <a:pt x="8954" y="2931"/>
                    </a:lnTo>
                    <a:lnTo>
                      <a:pt x="9088" y="3231"/>
                    </a:lnTo>
                    <a:lnTo>
                      <a:pt x="9200" y="3542"/>
                    </a:lnTo>
                    <a:lnTo>
                      <a:pt x="9290" y="3863"/>
                    </a:lnTo>
                    <a:lnTo>
                      <a:pt x="9354" y="4194"/>
                    </a:lnTo>
                    <a:lnTo>
                      <a:pt x="9395" y="4532"/>
                    </a:lnTo>
                    <a:lnTo>
                      <a:pt x="9405" y="4705"/>
                    </a:lnTo>
                    <a:lnTo>
                      <a:pt x="7735" y="4705"/>
                    </a:lnTo>
                    <a:lnTo>
                      <a:pt x="7729" y="4545"/>
                    </a:lnTo>
                    <a:lnTo>
                      <a:pt x="7706" y="4229"/>
                    </a:lnTo>
                    <a:lnTo>
                      <a:pt x="7670" y="3913"/>
                    </a:lnTo>
                    <a:lnTo>
                      <a:pt x="7619" y="3599"/>
                    </a:lnTo>
                    <a:lnTo>
                      <a:pt x="7556" y="3290"/>
                    </a:lnTo>
                    <a:lnTo>
                      <a:pt x="7480" y="2985"/>
                    </a:lnTo>
                    <a:lnTo>
                      <a:pt x="7390" y="2682"/>
                    </a:lnTo>
                    <a:lnTo>
                      <a:pt x="7288" y="2384"/>
                    </a:lnTo>
                    <a:lnTo>
                      <a:pt x="7232" y="2237"/>
                    </a:lnTo>
                    <a:lnTo>
                      <a:pt x="8531" y="2237"/>
                    </a:lnTo>
                    <a:close/>
                    <a:moveTo>
                      <a:pt x="8179" y="1818"/>
                    </a:moveTo>
                    <a:lnTo>
                      <a:pt x="7054" y="1818"/>
                    </a:lnTo>
                    <a:lnTo>
                      <a:pt x="6982" y="1669"/>
                    </a:lnTo>
                    <a:lnTo>
                      <a:pt x="6829" y="1374"/>
                    </a:lnTo>
                    <a:lnTo>
                      <a:pt x="6663" y="1084"/>
                    </a:lnTo>
                    <a:lnTo>
                      <a:pt x="6483" y="802"/>
                    </a:lnTo>
                    <a:lnTo>
                      <a:pt x="6388" y="665"/>
                    </a:lnTo>
                    <a:lnTo>
                      <a:pt x="6516" y="711"/>
                    </a:lnTo>
                    <a:lnTo>
                      <a:pt x="6767" y="815"/>
                    </a:lnTo>
                    <a:lnTo>
                      <a:pt x="7010" y="933"/>
                    </a:lnTo>
                    <a:lnTo>
                      <a:pt x="7245" y="1065"/>
                    </a:lnTo>
                    <a:lnTo>
                      <a:pt x="7471" y="1211"/>
                    </a:lnTo>
                    <a:lnTo>
                      <a:pt x="7686" y="1369"/>
                    </a:lnTo>
                    <a:lnTo>
                      <a:pt x="7891" y="1541"/>
                    </a:lnTo>
                    <a:lnTo>
                      <a:pt x="8086" y="1723"/>
                    </a:lnTo>
                    <a:lnTo>
                      <a:pt x="8179" y="1818"/>
                    </a:lnTo>
                    <a:close/>
                    <a:moveTo>
                      <a:pt x="5124" y="425"/>
                    </a:moveTo>
                    <a:lnTo>
                      <a:pt x="5280" y="433"/>
                    </a:lnTo>
                    <a:lnTo>
                      <a:pt x="5589" y="469"/>
                    </a:lnTo>
                    <a:lnTo>
                      <a:pt x="5740" y="494"/>
                    </a:lnTo>
                    <a:lnTo>
                      <a:pt x="5864" y="649"/>
                    </a:lnTo>
                    <a:lnTo>
                      <a:pt x="6096" y="970"/>
                    </a:lnTo>
                    <a:lnTo>
                      <a:pt x="6309" y="1303"/>
                    </a:lnTo>
                    <a:lnTo>
                      <a:pt x="6502" y="1644"/>
                    </a:lnTo>
                    <a:lnTo>
                      <a:pt x="6591" y="1818"/>
                    </a:lnTo>
                    <a:lnTo>
                      <a:pt x="5124" y="1818"/>
                    </a:lnTo>
                    <a:lnTo>
                      <a:pt x="5124" y="425"/>
                    </a:lnTo>
                    <a:close/>
                    <a:moveTo>
                      <a:pt x="5124" y="2237"/>
                    </a:moveTo>
                    <a:lnTo>
                      <a:pt x="6781" y="2237"/>
                    </a:lnTo>
                    <a:lnTo>
                      <a:pt x="6842" y="2383"/>
                    </a:lnTo>
                    <a:lnTo>
                      <a:pt x="6950" y="2681"/>
                    </a:lnTo>
                    <a:lnTo>
                      <a:pt x="7045" y="2982"/>
                    </a:lnTo>
                    <a:lnTo>
                      <a:pt x="7126" y="3288"/>
                    </a:lnTo>
                    <a:lnTo>
                      <a:pt x="7193" y="3598"/>
                    </a:lnTo>
                    <a:lnTo>
                      <a:pt x="7246" y="3910"/>
                    </a:lnTo>
                    <a:lnTo>
                      <a:pt x="7285" y="4227"/>
                    </a:lnTo>
                    <a:lnTo>
                      <a:pt x="7310" y="4545"/>
                    </a:lnTo>
                    <a:lnTo>
                      <a:pt x="7317" y="4705"/>
                    </a:lnTo>
                    <a:lnTo>
                      <a:pt x="5124" y="4705"/>
                    </a:lnTo>
                    <a:lnTo>
                      <a:pt x="5124" y="2237"/>
                    </a:lnTo>
                    <a:close/>
                    <a:moveTo>
                      <a:pt x="5124" y="5124"/>
                    </a:moveTo>
                    <a:lnTo>
                      <a:pt x="7317" y="5124"/>
                    </a:lnTo>
                    <a:lnTo>
                      <a:pt x="7310" y="5283"/>
                    </a:lnTo>
                    <a:lnTo>
                      <a:pt x="7285" y="5601"/>
                    </a:lnTo>
                    <a:lnTo>
                      <a:pt x="7246" y="5916"/>
                    </a:lnTo>
                    <a:lnTo>
                      <a:pt x="7195" y="6230"/>
                    </a:lnTo>
                    <a:lnTo>
                      <a:pt x="7127" y="6540"/>
                    </a:lnTo>
                    <a:lnTo>
                      <a:pt x="7046" y="6846"/>
                    </a:lnTo>
                    <a:lnTo>
                      <a:pt x="6953" y="7147"/>
                    </a:lnTo>
                    <a:lnTo>
                      <a:pt x="6845" y="7445"/>
                    </a:lnTo>
                    <a:lnTo>
                      <a:pt x="6786" y="7592"/>
                    </a:lnTo>
                    <a:lnTo>
                      <a:pt x="5124" y="7592"/>
                    </a:lnTo>
                    <a:lnTo>
                      <a:pt x="5124" y="5124"/>
                    </a:lnTo>
                    <a:close/>
                    <a:moveTo>
                      <a:pt x="5121" y="9405"/>
                    </a:moveTo>
                    <a:lnTo>
                      <a:pt x="5121" y="8010"/>
                    </a:lnTo>
                    <a:lnTo>
                      <a:pt x="5124" y="8010"/>
                    </a:lnTo>
                    <a:lnTo>
                      <a:pt x="6594" y="8010"/>
                    </a:lnTo>
                    <a:lnTo>
                      <a:pt x="6506" y="8187"/>
                    </a:lnTo>
                    <a:lnTo>
                      <a:pt x="6312" y="8529"/>
                    </a:lnTo>
                    <a:lnTo>
                      <a:pt x="6098" y="8860"/>
                    </a:lnTo>
                    <a:lnTo>
                      <a:pt x="5864" y="9180"/>
                    </a:lnTo>
                    <a:lnTo>
                      <a:pt x="5740" y="9334"/>
                    </a:lnTo>
                    <a:lnTo>
                      <a:pt x="5589" y="9362"/>
                    </a:lnTo>
                    <a:lnTo>
                      <a:pt x="5280" y="9396"/>
                    </a:lnTo>
                    <a:lnTo>
                      <a:pt x="5121" y="9405"/>
                    </a:lnTo>
                    <a:close/>
                    <a:moveTo>
                      <a:pt x="6388" y="9164"/>
                    </a:moveTo>
                    <a:lnTo>
                      <a:pt x="6482" y="9026"/>
                    </a:lnTo>
                    <a:lnTo>
                      <a:pt x="6660" y="8745"/>
                    </a:lnTo>
                    <a:lnTo>
                      <a:pt x="6826" y="8456"/>
                    </a:lnTo>
                    <a:lnTo>
                      <a:pt x="6979" y="8161"/>
                    </a:lnTo>
                    <a:lnTo>
                      <a:pt x="7049" y="8010"/>
                    </a:lnTo>
                    <a:lnTo>
                      <a:pt x="8181" y="8010"/>
                    </a:lnTo>
                    <a:lnTo>
                      <a:pt x="8087" y="8106"/>
                    </a:lnTo>
                    <a:lnTo>
                      <a:pt x="7893" y="8289"/>
                    </a:lnTo>
                    <a:lnTo>
                      <a:pt x="7687" y="8459"/>
                    </a:lnTo>
                    <a:lnTo>
                      <a:pt x="7471" y="8617"/>
                    </a:lnTo>
                    <a:lnTo>
                      <a:pt x="7245" y="8764"/>
                    </a:lnTo>
                    <a:lnTo>
                      <a:pt x="7010" y="8895"/>
                    </a:lnTo>
                    <a:lnTo>
                      <a:pt x="6767" y="9015"/>
                    </a:lnTo>
                    <a:lnTo>
                      <a:pt x="6516" y="9118"/>
                    </a:lnTo>
                    <a:lnTo>
                      <a:pt x="6388" y="9164"/>
                    </a:lnTo>
                    <a:close/>
                    <a:moveTo>
                      <a:pt x="7226" y="7592"/>
                    </a:moveTo>
                    <a:lnTo>
                      <a:pt x="7281" y="7445"/>
                    </a:lnTo>
                    <a:lnTo>
                      <a:pt x="7382" y="7147"/>
                    </a:lnTo>
                    <a:lnTo>
                      <a:pt x="7471" y="6845"/>
                    </a:lnTo>
                    <a:lnTo>
                      <a:pt x="7547" y="6538"/>
                    </a:lnTo>
                    <a:lnTo>
                      <a:pt x="7611" y="6229"/>
                    </a:lnTo>
                    <a:lnTo>
                      <a:pt x="7661" y="5916"/>
                    </a:lnTo>
                    <a:lnTo>
                      <a:pt x="7700" y="5601"/>
                    </a:lnTo>
                    <a:lnTo>
                      <a:pt x="7724" y="5283"/>
                    </a:lnTo>
                    <a:lnTo>
                      <a:pt x="7733" y="5124"/>
                    </a:lnTo>
                    <a:lnTo>
                      <a:pt x="9406" y="5124"/>
                    </a:lnTo>
                    <a:lnTo>
                      <a:pt x="9398" y="5296"/>
                    </a:lnTo>
                    <a:lnTo>
                      <a:pt x="9356" y="5635"/>
                    </a:lnTo>
                    <a:lnTo>
                      <a:pt x="9290" y="5965"/>
                    </a:lnTo>
                    <a:lnTo>
                      <a:pt x="9200" y="6286"/>
                    </a:lnTo>
                    <a:lnTo>
                      <a:pt x="9089" y="6597"/>
                    </a:lnTo>
                    <a:lnTo>
                      <a:pt x="8955" y="6898"/>
                    </a:lnTo>
                    <a:lnTo>
                      <a:pt x="8801" y="7186"/>
                    </a:lnTo>
                    <a:lnTo>
                      <a:pt x="8627" y="7460"/>
                    </a:lnTo>
                    <a:lnTo>
                      <a:pt x="8532" y="7592"/>
                    </a:lnTo>
                    <a:lnTo>
                      <a:pt x="7226" y="759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26" name="모서리가 둥근 직사각형 295">
              <a:extLst>
                <a:ext uri="{FF2B5EF4-FFF2-40B4-BE49-F238E27FC236}">
                  <a16:creationId xmlns:a16="http://schemas.microsoft.com/office/drawing/2014/main" id="{20B32386-07D3-46E8-9635-FBBA6C0D623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37230" y="2748103"/>
              <a:ext cx="781274" cy="896258"/>
            </a:xfrm>
            <a:prstGeom prst="roundRect">
              <a:avLst>
                <a:gd name="adj" fmla="val 7208"/>
              </a:avLst>
            </a:prstGeom>
            <a:noFill/>
            <a:ln w="15875" cap="flat" cmpd="sng">
              <a:solidFill>
                <a:srgbClr val="FF0000"/>
              </a:solidFill>
              <a:prstDash val="dash"/>
              <a:round/>
              <a:headEnd type="oval"/>
              <a:tailEnd type="triangle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27" name="그룹 26">
              <a:extLst>
                <a:ext uri="{FF2B5EF4-FFF2-40B4-BE49-F238E27FC236}">
                  <a16:creationId xmlns:a16="http://schemas.microsoft.com/office/drawing/2014/main" id="{F2081295-5297-4A5C-85F2-4D6DB57801D4}"/>
                </a:ext>
              </a:extLst>
            </p:cNvPr>
            <p:cNvGrpSpPr/>
            <p:nvPr/>
          </p:nvGrpSpPr>
          <p:grpSpPr>
            <a:xfrm>
              <a:off x="7502582" y="2831718"/>
              <a:ext cx="598194" cy="846802"/>
              <a:chOff x="7763871" y="3648971"/>
              <a:chExt cx="577538" cy="812947"/>
            </a:xfrm>
          </p:grpSpPr>
          <p:sp>
            <p:nvSpPr>
              <p:cNvPr id="128" name="Freeform 233">
                <a:extLst>
                  <a:ext uri="{FF2B5EF4-FFF2-40B4-BE49-F238E27FC236}">
                    <a16:creationId xmlns:a16="http://schemas.microsoft.com/office/drawing/2014/main" id="{80339782-0AEE-497E-B6A5-29F4E064E684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7930447" y="3648971"/>
                <a:ext cx="258699" cy="426960"/>
              </a:xfrm>
              <a:custGeom>
                <a:avLst/>
                <a:gdLst>
                  <a:gd name="T0" fmla="*/ 0 w 595"/>
                  <a:gd name="T1" fmla="*/ 13 h 982"/>
                  <a:gd name="T2" fmla="*/ 0 w 595"/>
                  <a:gd name="T3" fmla="*/ 960 h 982"/>
                  <a:gd name="T4" fmla="*/ 147 w 595"/>
                  <a:gd name="T5" fmla="*/ 982 h 982"/>
                  <a:gd name="T6" fmla="*/ 169 w 595"/>
                  <a:gd name="T7" fmla="*/ 960 h 982"/>
                  <a:gd name="T8" fmla="*/ 182 w 595"/>
                  <a:gd name="T9" fmla="*/ 900 h 982"/>
                  <a:gd name="T10" fmla="*/ 421 w 595"/>
                  <a:gd name="T11" fmla="*/ 904 h 982"/>
                  <a:gd name="T12" fmla="*/ 425 w 595"/>
                  <a:gd name="T13" fmla="*/ 969 h 982"/>
                  <a:gd name="T14" fmla="*/ 573 w 595"/>
                  <a:gd name="T15" fmla="*/ 982 h 982"/>
                  <a:gd name="T16" fmla="*/ 595 w 595"/>
                  <a:gd name="T17" fmla="*/ 895 h 982"/>
                  <a:gd name="T18" fmla="*/ 590 w 595"/>
                  <a:gd name="T19" fmla="*/ 9 h 982"/>
                  <a:gd name="T20" fmla="*/ 147 w 595"/>
                  <a:gd name="T21" fmla="*/ 748 h 982"/>
                  <a:gd name="T22" fmla="*/ 126 w 595"/>
                  <a:gd name="T23" fmla="*/ 726 h 982"/>
                  <a:gd name="T24" fmla="*/ 139 w 595"/>
                  <a:gd name="T25" fmla="*/ 708 h 982"/>
                  <a:gd name="T26" fmla="*/ 165 w 595"/>
                  <a:gd name="T27" fmla="*/ 713 h 982"/>
                  <a:gd name="T28" fmla="*/ 169 w 595"/>
                  <a:gd name="T29" fmla="*/ 735 h 982"/>
                  <a:gd name="T30" fmla="*/ 234 w 595"/>
                  <a:gd name="T31" fmla="*/ 748 h 982"/>
                  <a:gd name="T32" fmla="*/ 212 w 595"/>
                  <a:gd name="T33" fmla="*/ 735 h 982"/>
                  <a:gd name="T34" fmla="*/ 217 w 595"/>
                  <a:gd name="T35" fmla="*/ 713 h 982"/>
                  <a:gd name="T36" fmla="*/ 243 w 595"/>
                  <a:gd name="T37" fmla="*/ 708 h 982"/>
                  <a:gd name="T38" fmla="*/ 256 w 595"/>
                  <a:gd name="T39" fmla="*/ 726 h 982"/>
                  <a:gd name="T40" fmla="*/ 234 w 595"/>
                  <a:gd name="T41" fmla="*/ 748 h 982"/>
                  <a:gd name="T42" fmla="*/ 304 w 595"/>
                  <a:gd name="T43" fmla="*/ 739 h 982"/>
                  <a:gd name="T44" fmla="*/ 299 w 595"/>
                  <a:gd name="T45" fmla="*/ 717 h 982"/>
                  <a:gd name="T46" fmla="*/ 382 w 595"/>
                  <a:gd name="T47" fmla="*/ 704 h 982"/>
                  <a:gd name="T48" fmla="*/ 404 w 595"/>
                  <a:gd name="T49" fmla="*/ 726 h 982"/>
                  <a:gd name="T50" fmla="*/ 382 w 595"/>
                  <a:gd name="T51" fmla="*/ 748 h 982"/>
                  <a:gd name="T52" fmla="*/ 438 w 595"/>
                  <a:gd name="T53" fmla="*/ 748 h 982"/>
                  <a:gd name="T54" fmla="*/ 425 w 595"/>
                  <a:gd name="T55" fmla="*/ 726 h 982"/>
                  <a:gd name="T56" fmla="*/ 447 w 595"/>
                  <a:gd name="T57" fmla="*/ 704 h 982"/>
                  <a:gd name="T58" fmla="*/ 469 w 595"/>
                  <a:gd name="T59" fmla="*/ 726 h 982"/>
                  <a:gd name="T60" fmla="*/ 456 w 595"/>
                  <a:gd name="T61" fmla="*/ 748 h 982"/>
                  <a:gd name="T62" fmla="*/ 147 w 595"/>
                  <a:gd name="T63" fmla="*/ 578 h 982"/>
                  <a:gd name="T64" fmla="*/ 126 w 595"/>
                  <a:gd name="T65" fmla="*/ 556 h 982"/>
                  <a:gd name="T66" fmla="*/ 147 w 595"/>
                  <a:gd name="T67" fmla="*/ 535 h 982"/>
                  <a:gd name="T68" fmla="*/ 464 w 595"/>
                  <a:gd name="T69" fmla="*/ 548 h 982"/>
                  <a:gd name="T70" fmla="*/ 460 w 595"/>
                  <a:gd name="T71" fmla="*/ 569 h 982"/>
                  <a:gd name="T72" fmla="*/ 147 w 595"/>
                  <a:gd name="T73" fmla="*/ 470 h 982"/>
                  <a:gd name="T74" fmla="*/ 126 w 595"/>
                  <a:gd name="T75" fmla="*/ 448 h 982"/>
                  <a:gd name="T76" fmla="*/ 139 w 595"/>
                  <a:gd name="T77" fmla="*/ 430 h 982"/>
                  <a:gd name="T78" fmla="*/ 460 w 595"/>
                  <a:gd name="T79" fmla="*/ 435 h 982"/>
                  <a:gd name="T80" fmla="*/ 464 w 595"/>
                  <a:gd name="T81" fmla="*/ 457 h 982"/>
                  <a:gd name="T82" fmla="*/ 447 w 595"/>
                  <a:gd name="T83" fmla="*/ 365 h 982"/>
                  <a:gd name="T84" fmla="*/ 130 w 595"/>
                  <a:gd name="T85" fmla="*/ 352 h 982"/>
                  <a:gd name="T86" fmla="*/ 134 w 595"/>
                  <a:gd name="T87" fmla="*/ 326 h 982"/>
                  <a:gd name="T88" fmla="*/ 456 w 595"/>
                  <a:gd name="T89" fmla="*/ 322 h 982"/>
                  <a:gd name="T90" fmla="*/ 469 w 595"/>
                  <a:gd name="T91" fmla="*/ 344 h 982"/>
                  <a:gd name="T92" fmla="*/ 447 w 595"/>
                  <a:gd name="T93" fmla="*/ 365 h 982"/>
                  <a:gd name="T94" fmla="*/ 134 w 595"/>
                  <a:gd name="T95" fmla="*/ 252 h 982"/>
                  <a:gd name="T96" fmla="*/ 130 w 595"/>
                  <a:gd name="T97" fmla="*/ 226 h 982"/>
                  <a:gd name="T98" fmla="*/ 447 w 595"/>
                  <a:gd name="T99" fmla="*/ 213 h 982"/>
                  <a:gd name="T100" fmla="*/ 469 w 595"/>
                  <a:gd name="T101" fmla="*/ 235 h 982"/>
                  <a:gd name="T102" fmla="*/ 447 w 595"/>
                  <a:gd name="T103" fmla="*/ 257 h 982"/>
                  <a:gd name="T104" fmla="*/ 139 w 595"/>
                  <a:gd name="T105" fmla="*/ 148 h 982"/>
                  <a:gd name="T106" fmla="*/ 126 w 595"/>
                  <a:gd name="T107" fmla="*/ 131 h 982"/>
                  <a:gd name="T108" fmla="*/ 447 w 595"/>
                  <a:gd name="T109" fmla="*/ 109 h 982"/>
                  <a:gd name="T110" fmla="*/ 469 w 595"/>
                  <a:gd name="T111" fmla="*/ 131 h 982"/>
                  <a:gd name="T112" fmla="*/ 456 w 595"/>
                  <a:gd name="T113" fmla="*/ 148 h 98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595" h="982">
                    <a:moveTo>
                      <a:pt x="21" y="0"/>
                    </a:moveTo>
                    <a:lnTo>
                      <a:pt x="21" y="0"/>
                    </a:lnTo>
                    <a:lnTo>
                      <a:pt x="13" y="5"/>
                    </a:lnTo>
                    <a:lnTo>
                      <a:pt x="4" y="9"/>
                    </a:lnTo>
                    <a:lnTo>
                      <a:pt x="0" y="13"/>
                    </a:lnTo>
                    <a:lnTo>
                      <a:pt x="0" y="22"/>
                    </a:lnTo>
                    <a:lnTo>
                      <a:pt x="0" y="852"/>
                    </a:lnTo>
                    <a:lnTo>
                      <a:pt x="0" y="895"/>
                    </a:lnTo>
                    <a:lnTo>
                      <a:pt x="0" y="960"/>
                    </a:lnTo>
                    <a:lnTo>
                      <a:pt x="0" y="960"/>
                    </a:lnTo>
                    <a:lnTo>
                      <a:pt x="0" y="969"/>
                    </a:lnTo>
                    <a:lnTo>
                      <a:pt x="4" y="973"/>
                    </a:lnTo>
                    <a:lnTo>
                      <a:pt x="13" y="978"/>
                    </a:lnTo>
                    <a:lnTo>
                      <a:pt x="21" y="982"/>
                    </a:lnTo>
                    <a:lnTo>
                      <a:pt x="147" y="982"/>
                    </a:lnTo>
                    <a:lnTo>
                      <a:pt x="147" y="982"/>
                    </a:lnTo>
                    <a:lnTo>
                      <a:pt x="156" y="978"/>
                    </a:lnTo>
                    <a:lnTo>
                      <a:pt x="165" y="973"/>
                    </a:lnTo>
                    <a:lnTo>
                      <a:pt x="169" y="969"/>
                    </a:lnTo>
                    <a:lnTo>
                      <a:pt x="169" y="960"/>
                    </a:lnTo>
                    <a:lnTo>
                      <a:pt x="169" y="917"/>
                    </a:lnTo>
                    <a:lnTo>
                      <a:pt x="169" y="917"/>
                    </a:lnTo>
                    <a:lnTo>
                      <a:pt x="173" y="908"/>
                    </a:lnTo>
                    <a:lnTo>
                      <a:pt x="178" y="904"/>
                    </a:lnTo>
                    <a:lnTo>
                      <a:pt x="182" y="900"/>
                    </a:lnTo>
                    <a:lnTo>
                      <a:pt x="191" y="895"/>
                    </a:lnTo>
                    <a:lnTo>
                      <a:pt x="404" y="895"/>
                    </a:lnTo>
                    <a:lnTo>
                      <a:pt x="404" y="895"/>
                    </a:lnTo>
                    <a:lnTo>
                      <a:pt x="412" y="900"/>
                    </a:lnTo>
                    <a:lnTo>
                      <a:pt x="421" y="904"/>
                    </a:lnTo>
                    <a:lnTo>
                      <a:pt x="425" y="908"/>
                    </a:lnTo>
                    <a:lnTo>
                      <a:pt x="425" y="917"/>
                    </a:lnTo>
                    <a:lnTo>
                      <a:pt x="425" y="960"/>
                    </a:lnTo>
                    <a:lnTo>
                      <a:pt x="425" y="960"/>
                    </a:lnTo>
                    <a:lnTo>
                      <a:pt x="425" y="969"/>
                    </a:lnTo>
                    <a:lnTo>
                      <a:pt x="430" y="973"/>
                    </a:lnTo>
                    <a:lnTo>
                      <a:pt x="438" y="978"/>
                    </a:lnTo>
                    <a:lnTo>
                      <a:pt x="447" y="982"/>
                    </a:lnTo>
                    <a:lnTo>
                      <a:pt x="573" y="982"/>
                    </a:lnTo>
                    <a:lnTo>
                      <a:pt x="573" y="982"/>
                    </a:lnTo>
                    <a:lnTo>
                      <a:pt x="582" y="978"/>
                    </a:lnTo>
                    <a:lnTo>
                      <a:pt x="590" y="973"/>
                    </a:lnTo>
                    <a:lnTo>
                      <a:pt x="595" y="969"/>
                    </a:lnTo>
                    <a:lnTo>
                      <a:pt x="595" y="960"/>
                    </a:lnTo>
                    <a:lnTo>
                      <a:pt x="595" y="895"/>
                    </a:lnTo>
                    <a:lnTo>
                      <a:pt x="595" y="852"/>
                    </a:lnTo>
                    <a:lnTo>
                      <a:pt x="595" y="22"/>
                    </a:lnTo>
                    <a:lnTo>
                      <a:pt x="595" y="22"/>
                    </a:lnTo>
                    <a:lnTo>
                      <a:pt x="595" y="13"/>
                    </a:lnTo>
                    <a:lnTo>
                      <a:pt x="590" y="9"/>
                    </a:lnTo>
                    <a:lnTo>
                      <a:pt x="582" y="5"/>
                    </a:lnTo>
                    <a:lnTo>
                      <a:pt x="573" y="0"/>
                    </a:lnTo>
                    <a:lnTo>
                      <a:pt x="21" y="0"/>
                    </a:lnTo>
                    <a:close/>
                    <a:moveTo>
                      <a:pt x="147" y="748"/>
                    </a:moveTo>
                    <a:lnTo>
                      <a:pt x="147" y="748"/>
                    </a:lnTo>
                    <a:lnTo>
                      <a:pt x="147" y="748"/>
                    </a:lnTo>
                    <a:lnTo>
                      <a:pt x="139" y="748"/>
                    </a:lnTo>
                    <a:lnTo>
                      <a:pt x="134" y="739"/>
                    </a:lnTo>
                    <a:lnTo>
                      <a:pt x="130" y="735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26" y="726"/>
                    </a:lnTo>
                    <a:lnTo>
                      <a:pt x="130" y="717"/>
                    </a:lnTo>
                    <a:lnTo>
                      <a:pt x="134" y="713"/>
                    </a:lnTo>
                    <a:lnTo>
                      <a:pt x="139" y="708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47" y="704"/>
                    </a:lnTo>
                    <a:lnTo>
                      <a:pt x="156" y="708"/>
                    </a:lnTo>
                    <a:lnTo>
                      <a:pt x="165" y="713"/>
                    </a:lnTo>
                    <a:lnTo>
                      <a:pt x="169" y="717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26"/>
                    </a:lnTo>
                    <a:lnTo>
                      <a:pt x="169" y="735"/>
                    </a:lnTo>
                    <a:lnTo>
                      <a:pt x="165" y="739"/>
                    </a:lnTo>
                    <a:lnTo>
                      <a:pt x="156" y="748"/>
                    </a:lnTo>
                    <a:lnTo>
                      <a:pt x="147" y="748"/>
                    </a:lnTo>
                    <a:lnTo>
                      <a:pt x="147" y="748"/>
                    </a:lnTo>
                    <a:close/>
                    <a:moveTo>
                      <a:pt x="234" y="748"/>
                    </a:moveTo>
                    <a:lnTo>
                      <a:pt x="234" y="748"/>
                    </a:lnTo>
                    <a:lnTo>
                      <a:pt x="234" y="748"/>
                    </a:lnTo>
                    <a:lnTo>
                      <a:pt x="225" y="748"/>
                    </a:lnTo>
                    <a:lnTo>
                      <a:pt x="217" y="739"/>
                    </a:lnTo>
                    <a:lnTo>
                      <a:pt x="212" y="735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26"/>
                    </a:lnTo>
                    <a:lnTo>
                      <a:pt x="212" y="717"/>
                    </a:lnTo>
                    <a:lnTo>
                      <a:pt x="217" y="713"/>
                    </a:lnTo>
                    <a:lnTo>
                      <a:pt x="225" y="708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34" y="704"/>
                    </a:lnTo>
                    <a:lnTo>
                      <a:pt x="243" y="708"/>
                    </a:lnTo>
                    <a:lnTo>
                      <a:pt x="247" y="713"/>
                    </a:lnTo>
                    <a:lnTo>
                      <a:pt x="252" y="717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6" y="726"/>
                    </a:lnTo>
                    <a:lnTo>
                      <a:pt x="252" y="735"/>
                    </a:lnTo>
                    <a:lnTo>
                      <a:pt x="247" y="739"/>
                    </a:lnTo>
                    <a:lnTo>
                      <a:pt x="243" y="748"/>
                    </a:lnTo>
                    <a:lnTo>
                      <a:pt x="234" y="748"/>
                    </a:lnTo>
                    <a:lnTo>
                      <a:pt x="234" y="748"/>
                    </a:lnTo>
                    <a:close/>
                    <a:moveTo>
                      <a:pt x="382" y="748"/>
                    </a:moveTo>
                    <a:lnTo>
                      <a:pt x="317" y="748"/>
                    </a:lnTo>
                    <a:lnTo>
                      <a:pt x="317" y="748"/>
                    </a:lnTo>
                    <a:lnTo>
                      <a:pt x="312" y="748"/>
                    </a:lnTo>
                    <a:lnTo>
                      <a:pt x="304" y="739"/>
                    </a:lnTo>
                    <a:lnTo>
                      <a:pt x="299" y="735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26"/>
                    </a:lnTo>
                    <a:lnTo>
                      <a:pt x="299" y="717"/>
                    </a:lnTo>
                    <a:lnTo>
                      <a:pt x="304" y="713"/>
                    </a:lnTo>
                    <a:lnTo>
                      <a:pt x="312" y="708"/>
                    </a:lnTo>
                    <a:lnTo>
                      <a:pt x="317" y="704"/>
                    </a:lnTo>
                    <a:lnTo>
                      <a:pt x="382" y="704"/>
                    </a:lnTo>
                    <a:lnTo>
                      <a:pt x="382" y="704"/>
                    </a:lnTo>
                    <a:lnTo>
                      <a:pt x="390" y="708"/>
                    </a:lnTo>
                    <a:lnTo>
                      <a:pt x="399" y="713"/>
                    </a:lnTo>
                    <a:lnTo>
                      <a:pt x="404" y="717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26"/>
                    </a:lnTo>
                    <a:lnTo>
                      <a:pt x="404" y="735"/>
                    </a:lnTo>
                    <a:lnTo>
                      <a:pt x="399" y="739"/>
                    </a:lnTo>
                    <a:lnTo>
                      <a:pt x="390" y="748"/>
                    </a:lnTo>
                    <a:lnTo>
                      <a:pt x="382" y="748"/>
                    </a:lnTo>
                    <a:lnTo>
                      <a:pt x="382" y="748"/>
                    </a:lnTo>
                    <a:close/>
                    <a:moveTo>
                      <a:pt x="447" y="748"/>
                    </a:moveTo>
                    <a:lnTo>
                      <a:pt x="447" y="748"/>
                    </a:lnTo>
                    <a:lnTo>
                      <a:pt x="447" y="748"/>
                    </a:lnTo>
                    <a:lnTo>
                      <a:pt x="438" y="748"/>
                    </a:lnTo>
                    <a:lnTo>
                      <a:pt x="430" y="739"/>
                    </a:lnTo>
                    <a:lnTo>
                      <a:pt x="425" y="735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26"/>
                    </a:lnTo>
                    <a:lnTo>
                      <a:pt x="425" y="717"/>
                    </a:lnTo>
                    <a:lnTo>
                      <a:pt x="430" y="713"/>
                    </a:lnTo>
                    <a:lnTo>
                      <a:pt x="438" y="708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47" y="704"/>
                    </a:lnTo>
                    <a:lnTo>
                      <a:pt x="456" y="708"/>
                    </a:lnTo>
                    <a:lnTo>
                      <a:pt x="460" y="713"/>
                    </a:lnTo>
                    <a:lnTo>
                      <a:pt x="464" y="717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9" y="726"/>
                    </a:lnTo>
                    <a:lnTo>
                      <a:pt x="464" y="735"/>
                    </a:lnTo>
                    <a:lnTo>
                      <a:pt x="460" y="739"/>
                    </a:lnTo>
                    <a:lnTo>
                      <a:pt x="456" y="748"/>
                    </a:lnTo>
                    <a:lnTo>
                      <a:pt x="447" y="748"/>
                    </a:lnTo>
                    <a:lnTo>
                      <a:pt x="447" y="748"/>
                    </a:lnTo>
                    <a:close/>
                    <a:moveTo>
                      <a:pt x="447" y="578"/>
                    </a:moveTo>
                    <a:lnTo>
                      <a:pt x="147" y="578"/>
                    </a:lnTo>
                    <a:lnTo>
                      <a:pt x="147" y="578"/>
                    </a:lnTo>
                    <a:lnTo>
                      <a:pt x="139" y="574"/>
                    </a:lnTo>
                    <a:lnTo>
                      <a:pt x="134" y="569"/>
                    </a:lnTo>
                    <a:lnTo>
                      <a:pt x="130" y="565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26" y="556"/>
                    </a:lnTo>
                    <a:lnTo>
                      <a:pt x="130" y="548"/>
                    </a:lnTo>
                    <a:lnTo>
                      <a:pt x="134" y="539"/>
                    </a:lnTo>
                    <a:lnTo>
                      <a:pt x="139" y="535"/>
                    </a:lnTo>
                    <a:lnTo>
                      <a:pt x="147" y="535"/>
                    </a:lnTo>
                    <a:lnTo>
                      <a:pt x="447" y="535"/>
                    </a:lnTo>
                    <a:lnTo>
                      <a:pt x="447" y="535"/>
                    </a:lnTo>
                    <a:lnTo>
                      <a:pt x="456" y="535"/>
                    </a:lnTo>
                    <a:lnTo>
                      <a:pt x="460" y="539"/>
                    </a:lnTo>
                    <a:lnTo>
                      <a:pt x="464" y="548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9" y="556"/>
                    </a:lnTo>
                    <a:lnTo>
                      <a:pt x="464" y="565"/>
                    </a:lnTo>
                    <a:lnTo>
                      <a:pt x="460" y="569"/>
                    </a:lnTo>
                    <a:lnTo>
                      <a:pt x="456" y="574"/>
                    </a:lnTo>
                    <a:lnTo>
                      <a:pt x="447" y="578"/>
                    </a:lnTo>
                    <a:lnTo>
                      <a:pt x="447" y="578"/>
                    </a:lnTo>
                    <a:close/>
                    <a:moveTo>
                      <a:pt x="447" y="470"/>
                    </a:moveTo>
                    <a:lnTo>
                      <a:pt x="147" y="470"/>
                    </a:lnTo>
                    <a:lnTo>
                      <a:pt x="147" y="470"/>
                    </a:lnTo>
                    <a:lnTo>
                      <a:pt x="139" y="470"/>
                    </a:lnTo>
                    <a:lnTo>
                      <a:pt x="134" y="465"/>
                    </a:lnTo>
                    <a:lnTo>
                      <a:pt x="130" y="457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26" y="448"/>
                    </a:lnTo>
                    <a:lnTo>
                      <a:pt x="130" y="439"/>
                    </a:lnTo>
                    <a:lnTo>
                      <a:pt x="134" y="435"/>
                    </a:lnTo>
                    <a:lnTo>
                      <a:pt x="139" y="430"/>
                    </a:lnTo>
                    <a:lnTo>
                      <a:pt x="147" y="426"/>
                    </a:lnTo>
                    <a:lnTo>
                      <a:pt x="447" y="426"/>
                    </a:lnTo>
                    <a:lnTo>
                      <a:pt x="447" y="426"/>
                    </a:lnTo>
                    <a:lnTo>
                      <a:pt x="456" y="430"/>
                    </a:lnTo>
                    <a:lnTo>
                      <a:pt x="460" y="435"/>
                    </a:lnTo>
                    <a:lnTo>
                      <a:pt x="464" y="439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9" y="448"/>
                    </a:lnTo>
                    <a:lnTo>
                      <a:pt x="464" y="457"/>
                    </a:lnTo>
                    <a:lnTo>
                      <a:pt x="460" y="465"/>
                    </a:lnTo>
                    <a:lnTo>
                      <a:pt x="456" y="470"/>
                    </a:lnTo>
                    <a:lnTo>
                      <a:pt x="447" y="470"/>
                    </a:lnTo>
                    <a:lnTo>
                      <a:pt x="447" y="470"/>
                    </a:lnTo>
                    <a:close/>
                    <a:moveTo>
                      <a:pt x="447" y="365"/>
                    </a:moveTo>
                    <a:lnTo>
                      <a:pt x="147" y="365"/>
                    </a:lnTo>
                    <a:lnTo>
                      <a:pt x="147" y="365"/>
                    </a:lnTo>
                    <a:lnTo>
                      <a:pt x="139" y="361"/>
                    </a:lnTo>
                    <a:lnTo>
                      <a:pt x="134" y="357"/>
                    </a:lnTo>
                    <a:lnTo>
                      <a:pt x="130" y="352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26" y="344"/>
                    </a:lnTo>
                    <a:lnTo>
                      <a:pt x="130" y="335"/>
                    </a:lnTo>
                    <a:lnTo>
                      <a:pt x="134" y="326"/>
                    </a:lnTo>
                    <a:lnTo>
                      <a:pt x="139" y="322"/>
                    </a:lnTo>
                    <a:lnTo>
                      <a:pt x="147" y="322"/>
                    </a:lnTo>
                    <a:lnTo>
                      <a:pt x="447" y="322"/>
                    </a:lnTo>
                    <a:lnTo>
                      <a:pt x="447" y="322"/>
                    </a:lnTo>
                    <a:lnTo>
                      <a:pt x="456" y="322"/>
                    </a:lnTo>
                    <a:lnTo>
                      <a:pt x="460" y="326"/>
                    </a:lnTo>
                    <a:lnTo>
                      <a:pt x="464" y="335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9" y="344"/>
                    </a:lnTo>
                    <a:lnTo>
                      <a:pt x="464" y="352"/>
                    </a:lnTo>
                    <a:lnTo>
                      <a:pt x="460" y="357"/>
                    </a:lnTo>
                    <a:lnTo>
                      <a:pt x="456" y="361"/>
                    </a:lnTo>
                    <a:lnTo>
                      <a:pt x="447" y="365"/>
                    </a:lnTo>
                    <a:lnTo>
                      <a:pt x="447" y="365"/>
                    </a:lnTo>
                    <a:close/>
                    <a:moveTo>
                      <a:pt x="447" y="257"/>
                    </a:moveTo>
                    <a:lnTo>
                      <a:pt x="147" y="257"/>
                    </a:lnTo>
                    <a:lnTo>
                      <a:pt x="147" y="257"/>
                    </a:lnTo>
                    <a:lnTo>
                      <a:pt x="139" y="257"/>
                    </a:lnTo>
                    <a:lnTo>
                      <a:pt x="134" y="252"/>
                    </a:lnTo>
                    <a:lnTo>
                      <a:pt x="130" y="244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26" y="235"/>
                    </a:lnTo>
                    <a:lnTo>
                      <a:pt x="130" y="226"/>
                    </a:lnTo>
                    <a:lnTo>
                      <a:pt x="134" y="222"/>
                    </a:lnTo>
                    <a:lnTo>
                      <a:pt x="139" y="218"/>
                    </a:lnTo>
                    <a:lnTo>
                      <a:pt x="147" y="213"/>
                    </a:lnTo>
                    <a:lnTo>
                      <a:pt x="447" y="213"/>
                    </a:lnTo>
                    <a:lnTo>
                      <a:pt x="447" y="213"/>
                    </a:lnTo>
                    <a:lnTo>
                      <a:pt x="456" y="218"/>
                    </a:lnTo>
                    <a:lnTo>
                      <a:pt x="460" y="222"/>
                    </a:lnTo>
                    <a:lnTo>
                      <a:pt x="464" y="226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9" y="235"/>
                    </a:lnTo>
                    <a:lnTo>
                      <a:pt x="464" y="244"/>
                    </a:lnTo>
                    <a:lnTo>
                      <a:pt x="460" y="252"/>
                    </a:lnTo>
                    <a:lnTo>
                      <a:pt x="456" y="257"/>
                    </a:lnTo>
                    <a:lnTo>
                      <a:pt x="447" y="257"/>
                    </a:lnTo>
                    <a:lnTo>
                      <a:pt x="447" y="257"/>
                    </a:lnTo>
                    <a:close/>
                    <a:moveTo>
                      <a:pt x="447" y="152"/>
                    </a:moveTo>
                    <a:lnTo>
                      <a:pt x="147" y="152"/>
                    </a:lnTo>
                    <a:lnTo>
                      <a:pt x="147" y="152"/>
                    </a:lnTo>
                    <a:lnTo>
                      <a:pt x="139" y="148"/>
                    </a:lnTo>
                    <a:lnTo>
                      <a:pt x="134" y="144"/>
                    </a:lnTo>
                    <a:lnTo>
                      <a:pt x="130" y="139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26" y="131"/>
                    </a:lnTo>
                    <a:lnTo>
                      <a:pt x="130" y="122"/>
                    </a:lnTo>
                    <a:lnTo>
                      <a:pt x="134" y="113"/>
                    </a:lnTo>
                    <a:lnTo>
                      <a:pt x="139" y="109"/>
                    </a:lnTo>
                    <a:lnTo>
                      <a:pt x="147" y="109"/>
                    </a:lnTo>
                    <a:lnTo>
                      <a:pt x="447" y="109"/>
                    </a:lnTo>
                    <a:lnTo>
                      <a:pt x="447" y="109"/>
                    </a:lnTo>
                    <a:lnTo>
                      <a:pt x="456" y="109"/>
                    </a:lnTo>
                    <a:lnTo>
                      <a:pt x="460" y="113"/>
                    </a:lnTo>
                    <a:lnTo>
                      <a:pt x="464" y="122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9" y="131"/>
                    </a:lnTo>
                    <a:lnTo>
                      <a:pt x="464" y="139"/>
                    </a:lnTo>
                    <a:lnTo>
                      <a:pt x="460" y="144"/>
                    </a:lnTo>
                    <a:lnTo>
                      <a:pt x="456" y="148"/>
                    </a:lnTo>
                    <a:lnTo>
                      <a:pt x="447" y="152"/>
                    </a:lnTo>
                    <a:lnTo>
                      <a:pt x="447" y="152"/>
                    </a:lnTo>
                    <a:close/>
                  </a:path>
                </a:pathLst>
              </a:custGeom>
              <a:solidFill>
                <a:schemeClr val="bg1">
                  <a:lumMod val="65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29" name="Freeform 438">
                <a:extLst>
                  <a:ext uri="{FF2B5EF4-FFF2-40B4-BE49-F238E27FC236}">
                    <a16:creationId xmlns:a16="http://schemas.microsoft.com/office/drawing/2014/main" id="{8F5BA05C-8786-413C-9F04-1DBE54F8F67E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8048300" y="3809403"/>
                <a:ext cx="277546" cy="277545"/>
              </a:xfrm>
              <a:custGeom>
                <a:avLst/>
                <a:gdLst>
                  <a:gd name="T0" fmla="*/ 3804 w 9829"/>
                  <a:gd name="T1" fmla="*/ 125 h 9829"/>
                  <a:gd name="T2" fmla="*/ 2466 w 9829"/>
                  <a:gd name="T3" fmla="*/ 649 h 9829"/>
                  <a:gd name="T4" fmla="*/ 1355 w 9829"/>
                  <a:gd name="T5" fmla="*/ 1522 h 9829"/>
                  <a:gd name="T6" fmla="*/ 537 w 9829"/>
                  <a:gd name="T7" fmla="*/ 2675 h 9829"/>
                  <a:gd name="T8" fmla="*/ 76 w 9829"/>
                  <a:gd name="T9" fmla="*/ 4043 h 9829"/>
                  <a:gd name="T10" fmla="*/ 14 w 9829"/>
                  <a:gd name="T11" fmla="*/ 5293 h 9829"/>
                  <a:gd name="T12" fmla="*/ 340 w 9829"/>
                  <a:gd name="T13" fmla="*/ 6718 h 9829"/>
                  <a:gd name="T14" fmla="*/ 1047 w 9829"/>
                  <a:gd name="T15" fmla="*/ 7951 h 9829"/>
                  <a:gd name="T16" fmla="*/ 2068 w 9829"/>
                  <a:gd name="T17" fmla="*/ 8924 h 9829"/>
                  <a:gd name="T18" fmla="*/ 3337 w 9829"/>
                  <a:gd name="T19" fmla="*/ 9572 h 9829"/>
                  <a:gd name="T20" fmla="*/ 4787 w 9829"/>
                  <a:gd name="T21" fmla="*/ 9828 h 9829"/>
                  <a:gd name="T22" fmla="*/ 6026 w 9829"/>
                  <a:gd name="T23" fmla="*/ 9704 h 9829"/>
                  <a:gd name="T24" fmla="*/ 7363 w 9829"/>
                  <a:gd name="T25" fmla="*/ 9179 h 9829"/>
                  <a:gd name="T26" fmla="*/ 8473 w 9829"/>
                  <a:gd name="T27" fmla="*/ 8306 h 9829"/>
                  <a:gd name="T28" fmla="*/ 9292 w 9829"/>
                  <a:gd name="T29" fmla="*/ 7153 h 9829"/>
                  <a:gd name="T30" fmla="*/ 9753 w 9829"/>
                  <a:gd name="T31" fmla="*/ 5785 h 9829"/>
                  <a:gd name="T32" fmla="*/ 9815 w 9829"/>
                  <a:gd name="T33" fmla="*/ 4535 h 9829"/>
                  <a:gd name="T34" fmla="*/ 9490 w 9829"/>
                  <a:gd name="T35" fmla="*/ 3111 h 9829"/>
                  <a:gd name="T36" fmla="*/ 8783 w 9829"/>
                  <a:gd name="T37" fmla="*/ 1879 h 9829"/>
                  <a:gd name="T38" fmla="*/ 7760 w 9829"/>
                  <a:gd name="T39" fmla="*/ 906 h 9829"/>
                  <a:gd name="T40" fmla="*/ 6492 w 9829"/>
                  <a:gd name="T41" fmla="*/ 258 h 9829"/>
                  <a:gd name="T42" fmla="*/ 5042 w 9829"/>
                  <a:gd name="T43" fmla="*/ 1 h 9829"/>
                  <a:gd name="T44" fmla="*/ 2836 w 9829"/>
                  <a:gd name="T45" fmla="*/ 1669 h 9829"/>
                  <a:gd name="T46" fmla="*/ 2355 w 9829"/>
                  <a:gd name="T47" fmla="*/ 1214 h 9829"/>
                  <a:gd name="T48" fmla="*/ 1299 w 9829"/>
                  <a:gd name="T49" fmla="*/ 2237 h 9829"/>
                  <a:gd name="T50" fmla="*/ 2207 w 9829"/>
                  <a:gd name="T51" fmla="*/ 3599 h 9829"/>
                  <a:gd name="T52" fmla="*/ 435 w 9829"/>
                  <a:gd name="T53" fmla="*/ 4532 h 9829"/>
                  <a:gd name="T54" fmla="*/ 1029 w 9829"/>
                  <a:gd name="T55" fmla="*/ 2643 h 9829"/>
                  <a:gd name="T56" fmla="*/ 875 w 9829"/>
                  <a:gd name="T57" fmla="*/ 6898 h 9829"/>
                  <a:gd name="T58" fmla="*/ 425 w 9829"/>
                  <a:gd name="T59" fmla="*/ 5124 h 9829"/>
                  <a:gd name="T60" fmla="*/ 2273 w 9829"/>
                  <a:gd name="T61" fmla="*/ 6538 h 9829"/>
                  <a:gd name="T62" fmla="*/ 1650 w 9829"/>
                  <a:gd name="T63" fmla="*/ 8010 h 9829"/>
                  <a:gd name="T64" fmla="*/ 3440 w 9829"/>
                  <a:gd name="T65" fmla="*/ 9164 h 9829"/>
                  <a:gd name="T66" fmla="*/ 2142 w 9829"/>
                  <a:gd name="T67" fmla="*/ 8459 h 9829"/>
                  <a:gd name="T68" fmla="*/ 4240 w 9829"/>
                  <a:gd name="T69" fmla="*/ 9362 h 9829"/>
                  <a:gd name="T70" fmla="*/ 3238 w 9829"/>
                  <a:gd name="T71" fmla="*/ 8012 h 9829"/>
                  <a:gd name="T72" fmla="*/ 2880 w 9829"/>
                  <a:gd name="T73" fmla="*/ 7147 h 9829"/>
                  <a:gd name="T74" fmla="*/ 2518 w 9829"/>
                  <a:gd name="T75" fmla="*/ 5284 h 9829"/>
                  <a:gd name="T76" fmla="*/ 2518 w 9829"/>
                  <a:gd name="T77" fmla="*/ 4545 h 9829"/>
                  <a:gd name="T78" fmla="*/ 2877 w 9829"/>
                  <a:gd name="T79" fmla="*/ 2681 h 9829"/>
                  <a:gd name="T80" fmla="*/ 4705 w 9829"/>
                  <a:gd name="T81" fmla="*/ 1818 h 9829"/>
                  <a:gd name="T82" fmla="*/ 4089 w 9829"/>
                  <a:gd name="T83" fmla="*/ 494 h 9829"/>
                  <a:gd name="T84" fmla="*/ 8626 w 9829"/>
                  <a:gd name="T85" fmla="*/ 2368 h 9829"/>
                  <a:gd name="T86" fmla="*/ 9354 w 9829"/>
                  <a:gd name="T87" fmla="*/ 4194 h 9829"/>
                  <a:gd name="T88" fmla="*/ 7670 w 9829"/>
                  <a:gd name="T89" fmla="*/ 3913 h 9829"/>
                  <a:gd name="T90" fmla="*/ 7232 w 9829"/>
                  <a:gd name="T91" fmla="*/ 2237 h 9829"/>
                  <a:gd name="T92" fmla="*/ 6663 w 9829"/>
                  <a:gd name="T93" fmla="*/ 1084 h 9829"/>
                  <a:gd name="T94" fmla="*/ 7245 w 9829"/>
                  <a:gd name="T95" fmla="*/ 1065 h 9829"/>
                  <a:gd name="T96" fmla="*/ 5124 w 9829"/>
                  <a:gd name="T97" fmla="*/ 425 h 9829"/>
                  <a:gd name="T98" fmla="*/ 6309 w 9829"/>
                  <a:gd name="T99" fmla="*/ 1303 h 9829"/>
                  <a:gd name="T100" fmla="*/ 6781 w 9829"/>
                  <a:gd name="T101" fmla="*/ 2237 h 9829"/>
                  <a:gd name="T102" fmla="*/ 7246 w 9829"/>
                  <a:gd name="T103" fmla="*/ 3910 h 9829"/>
                  <a:gd name="T104" fmla="*/ 5124 w 9829"/>
                  <a:gd name="T105" fmla="*/ 5124 h 9829"/>
                  <a:gd name="T106" fmla="*/ 7127 w 9829"/>
                  <a:gd name="T107" fmla="*/ 6540 h 9829"/>
                  <a:gd name="T108" fmla="*/ 5124 w 9829"/>
                  <a:gd name="T109" fmla="*/ 5124 h 9829"/>
                  <a:gd name="T110" fmla="*/ 6312 w 9829"/>
                  <a:gd name="T111" fmla="*/ 8529 h 9829"/>
                  <a:gd name="T112" fmla="*/ 5121 w 9829"/>
                  <a:gd name="T113" fmla="*/ 9405 h 9829"/>
                  <a:gd name="T114" fmla="*/ 7049 w 9829"/>
                  <a:gd name="T115" fmla="*/ 8010 h 9829"/>
                  <a:gd name="T116" fmla="*/ 7245 w 9829"/>
                  <a:gd name="T117" fmla="*/ 8764 h 9829"/>
                  <a:gd name="T118" fmla="*/ 7281 w 9829"/>
                  <a:gd name="T119" fmla="*/ 7445 h 9829"/>
                  <a:gd name="T120" fmla="*/ 7700 w 9829"/>
                  <a:gd name="T121" fmla="*/ 5601 h 9829"/>
                  <a:gd name="T122" fmla="*/ 9290 w 9829"/>
                  <a:gd name="T123" fmla="*/ 5965 h 9829"/>
                  <a:gd name="T124" fmla="*/ 8532 w 9829"/>
                  <a:gd name="T125" fmla="*/ 7592 h 98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  <a:cxn ang="0">
                    <a:pos x="T124" y="T125"/>
                  </a:cxn>
                </a:cxnLst>
                <a:rect l="0" t="0" r="r" b="b"/>
                <a:pathLst>
                  <a:path w="9829" h="9829">
                    <a:moveTo>
                      <a:pt x="4914" y="0"/>
                    </a:moveTo>
                    <a:lnTo>
                      <a:pt x="4787" y="1"/>
                    </a:lnTo>
                    <a:lnTo>
                      <a:pt x="4535" y="14"/>
                    </a:lnTo>
                    <a:lnTo>
                      <a:pt x="4288" y="39"/>
                    </a:lnTo>
                    <a:lnTo>
                      <a:pt x="4043" y="76"/>
                    </a:lnTo>
                    <a:lnTo>
                      <a:pt x="3804" y="125"/>
                    </a:lnTo>
                    <a:lnTo>
                      <a:pt x="3568" y="186"/>
                    </a:lnTo>
                    <a:lnTo>
                      <a:pt x="3337" y="258"/>
                    </a:lnTo>
                    <a:lnTo>
                      <a:pt x="3111" y="340"/>
                    </a:lnTo>
                    <a:lnTo>
                      <a:pt x="2890" y="433"/>
                    </a:lnTo>
                    <a:lnTo>
                      <a:pt x="2675" y="537"/>
                    </a:lnTo>
                    <a:lnTo>
                      <a:pt x="2466" y="649"/>
                    </a:lnTo>
                    <a:lnTo>
                      <a:pt x="2263" y="773"/>
                    </a:lnTo>
                    <a:lnTo>
                      <a:pt x="2068" y="906"/>
                    </a:lnTo>
                    <a:lnTo>
                      <a:pt x="1879" y="1047"/>
                    </a:lnTo>
                    <a:lnTo>
                      <a:pt x="1696" y="1196"/>
                    </a:lnTo>
                    <a:lnTo>
                      <a:pt x="1522" y="1355"/>
                    </a:lnTo>
                    <a:lnTo>
                      <a:pt x="1355" y="1522"/>
                    </a:lnTo>
                    <a:lnTo>
                      <a:pt x="1196" y="1696"/>
                    </a:lnTo>
                    <a:lnTo>
                      <a:pt x="1047" y="1879"/>
                    </a:lnTo>
                    <a:lnTo>
                      <a:pt x="906" y="2068"/>
                    </a:lnTo>
                    <a:lnTo>
                      <a:pt x="773" y="2263"/>
                    </a:lnTo>
                    <a:lnTo>
                      <a:pt x="649" y="2466"/>
                    </a:lnTo>
                    <a:lnTo>
                      <a:pt x="537" y="2675"/>
                    </a:lnTo>
                    <a:lnTo>
                      <a:pt x="433" y="2890"/>
                    </a:lnTo>
                    <a:lnTo>
                      <a:pt x="340" y="3111"/>
                    </a:lnTo>
                    <a:lnTo>
                      <a:pt x="258" y="3337"/>
                    </a:lnTo>
                    <a:lnTo>
                      <a:pt x="186" y="3568"/>
                    </a:lnTo>
                    <a:lnTo>
                      <a:pt x="125" y="3804"/>
                    </a:lnTo>
                    <a:lnTo>
                      <a:pt x="76" y="4043"/>
                    </a:lnTo>
                    <a:lnTo>
                      <a:pt x="39" y="4288"/>
                    </a:lnTo>
                    <a:lnTo>
                      <a:pt x="14" y="4535"/>
                    </a:lnTo>
                    <a:lnTo>
                      <a:pt x="1" y="4787"/>
                    </a:lnTo>
                    <a:lnTo>
                      <a:pt x="0" y="4914"/>
                    </a:lnTo>
                    <a:lnTo>
                      <a:pt x="1" y="5042"/>
                    </a:lnTo>
                    <a:lnTo>
                      <a:pt x="14" y="5293"/>
                    </a:lnTo>
                    <a:lnTo>
                      <a:pt x="39" y="5542"/>
                    </a:lnTo>
                    <a:lnTo>
                      <a:pt x="76" y="5785"/>
                    </a:lnTo>
                    <a:lnTo>
                      <a:pt x="125" y="6026"/>
                    </a:lnTo>
                    <a:lnTo>
                      <a:pt x="186" y="6262"/>
                    </a:lnTo>
                    <a:lnTo>
                      <a:pt x="258" y="6492"/>
                    </a:lnTo>
                    <a:lnTo>
                      <a:pt x="340" y="6718"/>
                    </a:lnTo>
                    <a:lnTo>
                      <a:pt x="433" y="6938"/>
                    </a:lnTo>
                    <a:lnTo>
                      <a:pt x="537" y="7153"/>
                    </a:lnTo>
                    <a:lnTo>
                      <a:pt x="649" y="7363"/>
                    </a:lnTo>
                    <a:lnTo>
                      <a:pt x="773" y="7565"/>
                    </a:lnTo>
                    <a:lnTo>
                      <a:pt x="906" y="7760"/>
                    </a:lnTo>
                    <a:lnTo>
                      <a:pt x="1047" y="7951"/>
                    </a:lnTo>
                    <a:lnTo>
                      <a:pt x="1196" y="8132"/>
                    </a:lnTo>
                    <a:lnTo>
                      <a:pt x="1355" y="8306"/>
                    </a:lnTo>
                    <a:lnTo>
                      <a:pt x="1522" y="8473"/>
                    </a:lnTo>
                    <a:lnTo>
                      <a:pt x="1696" y="8632"/>
                    </a:lnTo>
                    <a:lnTo>
                      <a:pt x="1879" y="8783"/>
                    </a:lnTo>
                    <a:lnTo>
                      <a:pt x="2068" y="8924"/>
                    </a:lnTo>
                    <a:lnTo>
                      <a:pt x="2263" y="9056"/>
                    </a:lnTo>
                    <a:lnTo>
                      <a:pt x="2466" y="9179"/>
                    </a:lnTo>
                    <a:lnTo>
                      <a:pt x="2675" y="9292"/>
                    </a:lnTo>
                    <a:lnTo>
                      <a:pt x="2890" y="9396"/>
                    </a:lnTo>
                    <a:lnTo>
                      <a:pt x="3111" y="9490"/>
                    </a:lnTo>
                    <a:lnTo>
                      <a:pt x="3337" y="9572"/>
                    </a:lnTo>
                    <a:lnTo>
                      <a:pt x="3568" y="9644"/>
                    </a:lnTo>
                    <a:lnTo>
                      <a:pt x="3804" y="9704"/>
                    </a:lnTo>
                    <a:lnTo>
                      <a:pt x="4043" y="9753"/>
                    </a:lnTo>
                    <a:lnTo>
                      <a:pt x="4288" y="9791"/>
                    </a:lnTo>
                    <a:lnTo>
                      <a:pt x="4535" y="9815"/>
                    </a:lnTo>
                    <a:lnTo>
                      <a:pt x="4787" y="9828"/>
                    </a:lnTo>
                    <a:lnTo>
                      <a:pt x="4914" y="9829"/>
                    </a:lnTo>
                    <a:lnTo>
                      <a:pt x="5042" y="9828"/>
                    </a:lnTo>
                    <a:lnTo>
                      <a:pt x="5293" y="9815"/>
                    </a:lnTo>
                    <a:lnTo>
                      <a:pt x="5542" y="9791"/>
                    </a:lnTo>
                    <a:lnTo>
                      <a:pt x="5785" y="9753"/>
                    </a:lnTo>
                    <a:lnTo>
                      <a:pt x="6026" y="9704"/>
                    </a:lnTo>
                    <a:lnTo>
                      <a:pt x="6262" y="9644"/>
                    </a:lnTo>
                    <a:lnTo>
                      <a:pt x="6492" y="9572"/>
                    </a:lnTo>
                    <a:lnTo>
                      <a:pt x="6718" y="9490"/>
                    </a:lnTo>
                    <a:lnTo>
                      <a:pt x="6938" y="9396"/>
                    </a:lnTo>
                    <a:lnTo>
                      <a:pt x="7153" y="9292"/>
                    </a:lnTo>
                    <a:lnTo>
                      <a:pt x="7363" y="9179"/>
                    </a:lnTo>
                    <a:lnTo>
                      <a:pt x="7565" y="9056"/>
                    </a:lnTo>
                    <a:lnTo>
                      <a:pt x="7760" y="8924"/>
                    </a:lnTo>
                    <a:lnTo>
                      <a:pt x="7951" y="8783"/>
                    </a:lnTo>
                    <a:lnTo>
                      <a:pt x="8132" y="8632"/>
                    </a:lnTo>
                    <a:lnTo>
                      <a:pt x="8306" y="8473"/>
                    </a:lnTo>
                    <a:lnTo>
                      <a:pt x="8473" y="8306"/>
                    </a:lnTo>
                    <a:lnTo>
                      <a:pt x="8632" y="8132"/>
                    </a:lnTo>
                    <a:lnTo>
                      <a:pt x="8783" y="7951"/>
                    </a:lnTo>
                    <a:lnTo>
                      <a:pt x="8924" y="7760"/>
                    </a:lnTo>
                    <a:lnTo>
                      <a:pt x="9056" y="7565"/>
                    </a:lnTo>
                    <a:lnTo>
                      <a:pt x="9179" y="7363"/>
                    </a:lnTo>
                    <a:lnTo>
                      <a:pt x="9292" y="7153"/>
                    </a:lnTo>
                    <a:lnTo>
                      <a:pt x="9396" y="6938"/>
                    </a:lnTo>
                    <a:lnTo>
                      <a:pt x="9490" y="6718"/>
                    </a:lnTo>
                    <a:lnTo>
                      <a:pt x="9572" y="6492"/>
                    </a:lnTo>
                    <a:lnTo>
                      <a:pt x="9644" y="6262"/>
                    </a:lnTo>
                    <a:lnTo>
                      <a:pt x="9704" y="6026"/>
                    </a:lnTo>
                    <a:lnTo>
                      <a:pt x="9753" y="5785"/>
                    </a:lnTo>
                    <a:lnTo>
                      <a:pt x="9791" y="5542"/>
                    </a:lnTo>
                    <a:lnTo>
                      <a:pt x="9815" y="5293"/>
                    </a:lnTo>
                    <a:lnTo>
                      <a:pt x="9828" y="5042"/>
                    </a:lnTo>
                    <a:lnTo>
                      <a:pt x="9829" y="4914"/>
                    </a:lnTo>
                    <a:lnTo>
                      <a:pt x="9828" y="4787"/>
                    </a:lnTo>
                    <a:lnTo>
                      <a:pt x="9815" y="4535"/>
                    </a:lnTo>
                    <a:lnTo>
                      <a:pt x="9791" y="4288"/>
                    </a:lnTo>
                    <a:lnTo>
                      <a:pt x="9753" y="4043"/>
                    </a:lnTo>
                    <a:lnTo>
                      <a:pt x="9704" y="3804"/>
                    </a:lnTo>
                    <a:lnTo>
                      <a:pt x="9644" y="3568"/>
                    </a:lnTo>
                    <a:lnTo>
                      <a:pt x="9572" y="3337"/>
                    </a:lnTo>
                    <a:lnTo>
                      <a:pt x="9490" y="3111"/>
                    </a:lnTo>
                    <a:lnTo>
                      <a:pt x="9396" y="2890"/>
                    </a:lnTo>
                    <a:lnTo>
                      <a:pt x="9292" y="2675"/>
                    </a:lnTo>
                    <a:lnTo>
                      <a:pt x="9179" y="2466"/>
                    </a:lnTo>
                    <a:lnTo>
                      <a:pt x="9056" y="2263"/>
                    </a:lnTo>
                    <a:lnTo>
                      <a:pt x="8924" y="2068"/>
                    </a:lnTo>
                    <a:lnTo>
                      <a:pt x="8783" y="1879"/>
                    </a:lnTo>
                    <a:lnTo>
                      <a:pt x="8632" y="1696"/>
                    </a:lnTo>
                    <a:lnTo>
                      <a:pt x="8473" y="1522"/>
                    </a:lnTo>
                    <a:lnTo>
                      <a:pt x="8306" y="1355"/>
                    </a:lnTo>
                    <a:lnTo>
                      <a:pt x="8132" y="1196"/>
                    </a:lnTo>
                    <a:lnTo>
                      <a:pt x="7951" y="1047"/>
                    </a:lnTo>
                    <a:lnTo>
                      <a:pt x="7760" y="906"/>
                    </a:lnTo>
                    <a:lnTo>
                      <a:pt x="7565" y="773"/>
                    </a:lnTo>
                    <a:lnTo>
                      <a:pt x="7363" y="649"/>
                    </a:lnTo>
                    <a:lnTo>
                      <a:pt x="7153" y="537"/>
                    </a:lnTo>
                    <a:lnTo>
                      <a:pt x="6938" y="433"/>
                    </a:lnTo>
                    <a:lnTo>
                      <a:pt x="6718" y="340"/>
                    </a:lnTo>
                    <a:lnTo>
                      <a:pt x="6492" y="258"/>
                    </a:lnTo>
                    <a:lnTo>
                      <a:pt x="6262" y="186"/>
                    </a:lnTo>
                    <a:lnTo>
                      <a:pt x="6026" y="125"/>
                    </a:lnTo>
                    <a:lnTo>
                      <a:pt x="5785" y="76"/>
                    </a:lnTo>
                    <a:lnTo>
                      <a:pt x="5542" y="39"/>
                    </a:lnTo>
                    <a:lnTo>
                      <a:pt x="5293" y="14"/>
                    </a:lnTo>
                    <a:lnTo>
                      <a:pt x="5042" y="1"/>
                    </a:lnTo>
                    <a:lnTo>
                      <a:pt x="4914" y="0"/>
                    </a:lnTo>
                    <a:close/>
                    <a:moveTo>
                      <a:pt x="3431" y="670"/>
                    </a:moveTo>
                    <a:lnTo>
                      <a:pt x="3335" y="806"/>
                    </a:lnTo>
                    <a:lnTo>
                      <a:pt x="3155" y="1087"/>
                    </a:lnTo>
                    <a:lnTo>
                      <a:pt x="2989" y="1374"/>
                    </a:lnTo>
                    <a:lnTo>
                      <a:pt x="2836" y="1669"/>
                    </a:lnTo>
                    <a:lnTo>
                      <a:pt x="2766" y="1818"/>
                    </a:lnTo>
                    <a:lnTo>
                      <a:pt x="1650" y="1818"/>
                    </a:lnTo>
                    <a:lnTo>
                      <a:pt x="1742" y="1723"/>
                    </a:lnTo>
                    <a:lnTo>
                      <a:pt x="1937" y="1542"/>
                    </a:lnTo>
                    <a:lnTo>
                      <a:pt x="2141" y="1372"/>
                    </a:lnTo>
                    <a:lnTo>
                      <a:pt x="2355" y="1214"/>
                    </a:lnTo>
                    <a:lnTo>
                      <a:pt x="2579" y="1068"/>
                    </a:lnTo>
                    <a:lnTo>
                      <a:pt x="2812" y="937"/>
                    </a:lnTo>
                    <a:lnTo>
                      <a:pt x="3054" y="819"/>
                    </a:lnTo>
                    <a:lnTo>
                      <a:pt x="3303" y="716"/>
                    </a:lnTo>
                    <a:lnTo>
                      <a:pt x="3431" y="670"/>
                    </a:lnTo>
                    <a:close/>
                    <a:moveTo>
                      <a:pt x="1299" y="2237"/>
                    </a:moveTo>
                    <a:lnTo>
                      <a:pt x="2589" y="2237"/>
                    </a:lnTo>
                    <a:lnTo>
                      <a:pt x="2533" y="2384"/>
                    </a:lnTo>
                    <a:lnTo>
                      <a:pt x="2432" y="2682"/>
                    </a:lnTo>
                    <a:lnTo>
                      <a:pt x="2344" y="2985"/>
                    </a:lnTo>
                    <a:lnTo>
                      <a:pt x="2269" y="3290"/>
                    </a:lnTo>
                    <a:lnTo>
                      <a:pt x="2207" y="3599"/>
                    </a:lnTo>
                    <a:lnTo>
                      <a:pt x="2158" y="3913"/>
                    </a:lnTo>
                    <a:lnTo>
                      <a:pt x="2122" y="4229"/>
                    </a:lnTo>
                    <a:lnTo>
                      <a:pt x="2101" y="4545"/>
                    </a:lnTo>
                    <a:lnTo>
                      <a:pt x="2095" y="4705"/>
                    </a:lnTo>
                    <a:lnTo>
                      <a:pt x="425" y="4705"/>
                    </a:lnTo>
                    <a:lnTo>
                      <a:pt x="435" y="4532"/>
                    </a:lnTo>
                    <a:lnTo>
                      <a:pt x="475" y="4194"/>
                    </a:lnTo>
                    <a:lnTo>
                      <a:pt x="541" y="3864"/>
                    </a:lnTo>
                    <a:lnTo>
                      <a:pt x="631" y="3542"/>
                    </a:lnTo>
                    <a:lnTo>
                      <a:pt x="741" y="3231"/>
                    </a:lnTo>
                    <a:lnTo>
                      <a:pt x="875" y="2931"/>
                    </a:lnTo>
                    <a:lnTo>
                      <a:pt x="1029" y="2643"/>
                    </a:lnTo>
                    <a:lnTo>
                      <a:pt x="1204" y="2368"/>
                    </a:lnTo>
                    <a:lnTo>
                      <a:pt x="1299" y="2237"/>
                    </a:lnTo>
                    <a:close/>
                    <a:moveTo>
                      <a:pt x="1299" y="7592"/>
                    </a:moveTo>
                    <a:lnTo>
                      <a:pt x="1204" y="7460"/>
                    </a:lnTo>
                    <a:lnTo>
                      <a:pt x="1029" y="7186"/>
                    </a:lnTo>
                    <a:lnTo>
                      <a:pt x="875" y="6898"/>
                    </a:lnTo>
                    <a:lnTo>
                      <a:pt x="741" y="6597"/>
                    </a:lnTo>
                    <a:lnTo>
                      <a:pt x="631" y="6286"/>
                    </a:lnTo>
                    <a:lnTo>
                      <a:pt x="541" y="5965"/>
                    </a:lnTo>
                    <a:lnTo>
                      <a:pt x="475" y="5635"/>
                    </a:lnTo>
                    <a:lnTo>
                      <a:pt x="435" y="5296"/>
                    </a:lnTo>
                    <a:lnTo>
                      <a:pt x="425" y="5124"/>
                    </a:lnTo>
                    <a:lnTo>
                      <a:pt x="2095" y="5124"/>
                    </a:lnTo>
                    <a:lnTo>
                      <a:pt x="2101" y="5283"/>
                    </a:lnTo>
                    <a:lnTo>
                      <a:pt x="2124" y="5601"/>
                    </a:lnTo>
                    <a:lnTo>
                      <a:pt x="2160" y="5916"/>
                    </a:lnTo>
                    <a:lnTo>
                      <a:pt x="2210" y="6229"/>
                    </a:lnTo>
                    <a:lnTo>
                      <a:pt x="2273" y="6538"/>
                    </a:lnTo>
                    <a:lnTo>
                      <a:pt x="2350" y="6845"/>
                    </a:lnTo>
                    <a:lnTo>
                      <a:pt x="2439" y="7147"/>
                    </a:lnTo>
                    <a:lnTo>
                      <a:pt x="2541" y="7445"/>
                    </a:lnTo>
                    <a:lnTo>
                      <a:pt x="2597" y="7592"/>
                    </a:lnTo>
                    <a:lnTo>
                      <a:pt x="1299" y="7592"/>
                    </a:lnTo>
                    <a:close/>
                    <a:moveTo>
                      <a:pt x="1650" y="8010"/>
                    </a:moveTo>
                    <a:lnTo>
                      <a:pt x="2776" y="8010"/>
                    </a:lnTo>
                    <a:lnTo>
                      <a:pt x="2846" y="8161"/>
                    </a:lnTo>
                    <a:lnTo>
                      <a:pt x="3001" y="8456"/>
                    </a:lnTo>
                    <a:lnTo>
                      <a:pt x="3166" y="8745"/>
                    </a:lnTo>
                    <a:lnTo>
                      <a:pt x="3345" y="9026"/>
                    </a:lnTo>
                    <a:lnTo>
                      <a:pt x="3440" y="9164"/>
                    </a:lnTo>
                    <a:lnTo>
                      <a:pt x="3312" y="9118"/>
                    </a:lnTo>
                    <a:lnTo>
                      <a:pt x="3061" y="9015"/>
                    </a:lnTo>
                    <a:lnTo>
                      <a:pt x="2818" y="8895"/>
                    </a:lnTo>
                    <a:lnTo>
                      <a:pt x="2583" y="8764"/>
                    </a:lnTo>
                    <a:lnTo>
                      <a:pt x="2358" y="8617"/>
                    </a:lnTo>
                    <a:lnTo>
                      <a:pt x="2142" y="8459"/>
                    </a:lnTo>
                    <a:lnTo>
                      <a:pt x="1938" y="8289"/>
                    </a:lnTo>
                    <a:lnTo>
                      <a:pt x="1742" y="8106"/>
                    </a:lnTo>
                    <a:lnTo>
                      <a:pt x="1650" y="8010"/>
                    </a:lnTo>
                    <a:close/>
                    <a:moveTo>
                      <a:pt x="4705" y="9406"/>
                    </a:moveTo>
                    <a:lnTo>
                      <a:pt x="4548" y="9398"/>
                    </a:lnTo>
                    <a:lnTo>
                      <a:pt x="4240" y="9362"/>
                    </a:lnTo>
                    <a:lnTo>
                      <a:pt x="4089" y="9337"/>
                    </a:lnTo>
                    <a:lnTo>
                      <a:pt x="3965" y="9182"/>
                    </a:lnTo>
                    <a:lnTo>
                      <a:pt x="3733" y="8860"/>
                    </a:lnTo>
                    <a:lnTo>
                      <a:pt x="3520" y="8529"/>
                    </a:lnTo>
                    <a:lnTo>
                      <a:pt x="3326" y="8187"/>
                    </a:lnTo>
                    <a:lnTo>
                      <a:pt x="3238" y="8012"/>
                    </a:lnTo>
                    <a:lnTo>
                      <a:pt x="4705" y="8012"/>
                    </a:lnTo>
                    <a:lnTo>
                      <a:pt x="4705" y="9406"/>
                    </a:lnTo>
                    <a:close/>
                    <a:moveTo>
                      <a:pt x="4705" y="7592"/>
                    </a:moveTo>
                    <a:lnTo>
                      <a:pt x="3047" y="7592"/>
                    </a:lnTo>
                    <a:lnTo>
                      <a:pt x="2988" y="7445"/>
                    </a:lnTo>
                    <a:lnTo>
                      <a:pt x="2880" y="7147"/>
                    </a:lnTo>
                    <a:lnTo>
                      <a:pt x="2785" y="6846"/>
                    </a:lnTo>
                    <a:lnTo>
                      <a:pt x="2702" y="6540"/>
                    </a:lnTo>
                    <a:lnTo>
                      <a:pt x="2636" y="6230"/>
                    </a:lnTo>
                    <a:lnTo>
                      <a:pt x="2583" y="5918"/>
                    </a:lnTo>
                    <a:lnTo>
                      <a:pt x="2543" y="5602"/>
                    </a:lnTo>
                    <a:lnTo>
                      <a:pt x="2518" y="5284"/>
                    </a:lnTo>
                    <a:lnTo>
                      <a:pt x="2512" y="5124"/>
                    </a:lnTo>
                    <a:lnTo>
                      <a:pt x="4705" y="5124"/>
                    </a:lnTo>
                    <a:lnTo>
                      <a:pt x="4705" y="7592"/>
                    </a:lnTo>
                    <a:close/>
                    <a:moveTo>
                      <a:pt x="4705" y="4705"/>
                    </a:moveTo>
                    <a:lnTo>
                      <a:pt x="2512" y="4705"/>
                    </a:lnTo>
                    <a:lnTo>
                      <a:pt x="2518" y="4545"/>
                    </a:lnTo>
                    <a:lnTo>
                      <a:pt x="2543" y="4227"/>
                    </a:lnTo>
                    <a:lnTo>
                      <a:pt x="2582" y="3912"/>
                    </a:lnTo>
                    <a:lnTo>
                      <a:pt x="2635" y="3599"/>
                    </a:lnTo>
                    <a:lnTo>
                      <a:pt x="2701" y="3290"/>
                    </a:lnTo>
                    <a:lnTo>
                      <a:pt x="2782" y="2983"/>
                    </a:lnTo>
                    <a:lnTo>
                      <a:pt x="2877" y="2681"/>
                    </a:lnTo>
                    <a:lnTo>
                      <a:pt x="2983" y="2384"/>
                    </a:lnTo>
                    <a:lnTo>
                      <a:pt x="3044" y="2237"/>
                    </a:lnTo>
                    <a:lnTo>
                      <a:pt x="4705" y="2237"/>
                    </a:lnTo>
                    <a:lnTo>
                      <a:pt x="4705" y="4705"/>
                    </a:lnTo>
                    <a:close/>
                    <a:moveTo>
                      <a:pt x="4708" y="1818"/>
                    </a:moveTo>
                    <a:lnTo>
                      <a:pt x="4705" y="1818"/>
                    </a:lnTo>
                    <a:lnTo>
                      <a:pt x="3234" y="1818"/>
                    </a:lnTo>
                    <a:lnTo>
                      <a:pt x="3323" y="1643"/>
                    </a:lnTo>
                    <a:lnTo>
                      <a:pt x="3517" y="1300"/>
                    </a:lnTo>
                    <a:lnTo>
                      <a:pt x="3732" y="968"/>
                    </a:lnTo>
                    <a:lnTo>
                      <a:pt x="3964" y="648"/>
                    </a:lnTo>
                    <a:lnTo>
                      <a:pt x="4089" y="494"/>
                    </a:lnTo>
                    <a:lnTo>
                      <a:pt x="4240" y="468"/>
                    </a:lnTo>
                    <a:lnTo>
                      <a:pt x="4550" y="433"/>
                    </a:lnTo>
                    <a:lnTo>
                      <a:pt x="4708" y="425"/>
                    </a:lnTo>
                    <a:lnTo>
                      <a:pt x="4708" y="1818"/>
                    </a:lnTo>
                    <a:close/>
                    <a:moveTo>
                      <a:pt x="8531" y="2237"/>
                    </a:moveTo>
                    <a:lnTo>
                      <a:pt x="8626" y="2368"/>
                    </a:lnTo>
                    <a:lnTo>
                      <a:pt x="8800" y="2643"/>
                    </a:lnTo>
                    <a:lnTo>
                      <a:pt x="8954" y="2931"/>
                    </a:lnTo>
                    <a:lnTo>
                      <a:pt x="9088" y="3231"/>
                    </a:lnTo>
                    <a:lnTo>
                      <a:pt x="9200" y="3542"/>
                    </a:lnTo>
                    <a:lnTo>
                      <a:pt x="9290" y="3863"/>
                    </a:lnTo>
                    <a:lnTo>
                      <a:pt x="9354" y="4194"/>
                    </a:lnTo>
                    <a:lnTo>
                      <a:pt x="9395" y="4532"/>
                    </a:lnTo>
                    <a:lnTo>
                      <a:pt x="9405" y="4705"/>
                    </a:lnTo>
                    <a:lnTo>
                      <a:pt x="7735" y="4705"/>
                    </a:lnTo>
                    <a:lnTo>
                      <a:pt x="7729" y="4545"/>
                    </a:lnTo>
                    <a:lnTo>
                      <a:pt x="7706" y="4229"/>
                    </a:lnTo>
                    <a:lnTo>
                      <a:pt x="7670" y="3913"/>
                    </a:lnTo>
                    <a:lnTo>
                      <a:pt x="7619" y="3599"/>
                    </a:lnTo>
                    <a:lnTo>
                      <a:pt x="7556" y="3290"/>
                    </a:lnTo>
                    <a:lnTo>
                      <a:pt x="7480" y="2985"/>
                    </a:lnTo>
                    <a:lnTo>
                      <a:pt x="7390" y="2682"/>
                    </a:lnTo>
                    <a:lnTo>
                      <a:pt x="7288" y="2384"/>
                    </a:lnTo>
                    <a:lnTo>
                      <a:pt x="7232" y="2237"/>
                    </a:lnTo>
                    <a:lnTo>
                      <a:pt x="8531" y="2237"/>
                    </a:lnTo>
                    <a:close/>
                    <a:moveTo>
                      <a:pt x="8179" y="1818"/>
                    </a:moveTo>
                    <a:lnTo>
                      <a:pt x="7054" y="1818"/>
                    </a:lnTo>
                    <a:lnTo>
                      <a:pt x="6982" y="1669"/>
                    </a:lnTo>
                    <a:lnTo>
                      <a:pt x="6829" y="1374"/>
                    </a:lnTo>
                    <a:lnTo>
                      <a:pt x="6663" y="1084"/>
                    </a:lnTo>
                    <a:lnTo>
                      <a:pt x="6483" y="802"/>
                    </a:lnTo>
                    <a:lnTo>
                      <a:pt x="6388" y="665"/>
                    </a:lnTo>
                    <a:lnTo>
                      <a:pt x="6516" y="711"/>
                    </a:lnTo>
                    <a:lnTo>
                      <a:pt x="6767" y="815"/>
                    </a:lnTo>
                    <a:lnTo>
                      <a:pt x="7010" y="933"/>
                    </a:lnTo>
                    <a:lnTo>
                      <a:pt x="7245" y="1065"/>
                    </a:lnTo>
                    <a:lnTo>
                      <a:pt x="7471" y="1211"/>
                    </a:lnTo>
                    <a:lnTo>
                      <a:pt x="7686" y="1369"/>
                    </a:lnTo>
                    <a:lnTo>
                      <a:pt x="7891" y="1541"/>
                    </a:lnTo>
                    <a:lnTo>
                      <a:pt x="8086" y="1723"/>
                    </a:lnTo>
                    <a:lnTo>
                      <a:pt x="8179" y="1818"/>
                    </a:lnTo>
                    <a:close/>
                    <a:moveTo>
                      <a:pt x="5124" y="425"/>
                    </a:moveTo>
                    <a:lnTo>
                      <a:pt x="5280" y="433"/>
                    </a:lnTo>
                    <a:lnTo>
                      <a:pt x="5589" y="469"/>
                    </a:lnTo>
                    <a:lnTo>
                      <a:pt x="5740" y="494"/>
                    </a:lnTo>
                    <a:lnTo>
                      <a:pt x="5864" y="649"/>
                    </a:lnTo>
                    <a:lnTo>
                      <a:pt x="6096" y="970"/>
                    </a:lnTo>
                    <a:lnTo>
                      <a:pt x="6309" y="1303"/>
                    </a:lnTo>
                    <a:lnTo>
                      <a:pt x="6502" y="1644"/>
                    </a:lnTo>
                    <a:lnTo>
                      <a:pt x="6591" y="1818"/>
                    </a:lnTo>
                    <a:lnTo>
                      <a:pt x="5124" y="1818"/>
                    </a:lnTo>
                    <a:lnTo>
                      <a:pt x="5124" y="425"/>
                    </a:lnTo>
                    <a:close/>
                    <a:moveTo>
                      <a:pt x="5124" y="2237"/>
                    </a:moveTo>
                    <a:lnTo>
                      <a:pt x="6781" y="2237"/>
                    </a:lnTo>
                    <a:lnTo>
                      <a:pt x="6842" y="2383"/>
                    </a:lnTo>
                    <a:lnTo>
                      <a:pt x="6950" y="2681"/>
                    </a:lnTo>
                    <a:lnTo>
                      <a:pt x="7045" y="2982"/>
                    </a:lnTo>
                    <a:lnTo>
                      <a:pt x="7126" y="3288"/>
                    </a:lnTo>
                    <a:lnTo>
                      <a:pt x="7193" y="3598"/>
                    </a:lnTo>
                    <a:lnTo>
                      <a:pt x="7246" y="3910"/>
                    </a:lnTo>
                    <a:lnTo>
                      <a:pt x="7285" y="4227"/>
                    </a:lnTo>
                    <a:lnTo>
                      <a:pt x="7310" y="4545"/>
                    </a:lnTo>
                    <a:lnTo>
                      <a:pt x="7317" y="4705"/>
                    </a:lnTo>
                    <a:lnTo>
                      <a:pt x="5124" y="4705"/>
                    </a:lnTo>
                    <a:lnTo>
                      <a:pt x="5124" y="2237"/>
                    </a:lnTo>
                    <a:close/>
                    <a:moveTo>
                      <a:pt x="5124" y="5124"/>
                    </a:moveTo>
                    <a:lnTo>
                      <a:pt x="7317" y="5124"/>
                    </a:lnTo>
                    <a:lnTo>
                      <a:pt x="7310" y="5283"/>
                    </a:lnTo>
                    <a:lnTo>
                      <a:pt x="7285" y="5601"/>
                    </a:lnTo>
                    <a:lnTo>
                      <a:pt x="7246" y="5916"/>
                    </a:lnTo>
                    <a:lnTo>
                      <a:pt x="7195" y="6230"/>
                    </a:lnTo>
                    <a:lnTo>
                      <a:pt x="7127" y="6540"/>
                    </a:lnTo>
                    <a:lnTo>
                      <a:pt x="7046" y="6846"/>
                    </a:lnTo>
                    <a:lnTo>
                      <a:pt x="6953" y="7147"/>
                    </a:lnTo>
                    <a:lnTo>
                      <a:pt x="6845" y="7445"/>
                    </a:lnTo>
                    <a:lnTo>
                      <a:pt x="6786" y="7592"/>
                    </a:lnTo>
                    <a:lnTo>
                      <a:pt x="5124" y="7592"/>
                    </a:lnTo>
                    <a:lnTo>
                      <a:pt x="5124" y="5124"/>
                    </a:lnTo>
                    <a:close/>
                    <a:moveTo>
                      <a:pt x="5121" y="9405"/>
                    </a:moveTo>
                    <a:lnTo>
                      <a:pt x="5121" y="8010"/>
                    </a:lnTo>
                    <a:lnTo>
                      <a:pt x="5124" y="8010"/>
                    </a:lnTo>
                    <a:lnTo>
                      <a:pt x="6594" y="8010"/>
                    </a:lnTo>
                    <a:lnTo>
                      <a:pt x="6506" y="8187"/>
                    </a:lnTo>
                    <a:lnTo>
                      <a:pt x="6312" y="8529"/>
                    </a:lnTo>
                    <a:lnTo>
                      <a:pt x="6098" y="8860"/>
                    </a:lnTo>
                    <a:lnTo>
                      <a:pt x="5864" y="9180"/>
                    </a:lnTo>
                    <a:lnTo>
                      <a:pt x="5740" y="9334"/>
                    </a:lnTo>
                    <a:lnTo>
                      <a:pt x="5589" y="9362"/>
                    </a:lnTo>
                    <a:lnTo>
                      <a:pt x="5280" y="9396"/>
                    </a:lnTo>
                    <a:lnTo>
                      <a:pt x="5121" y="9405"/>
                    </a:lnTo>
                    <a:close/>
                    <a:moveTo>
                      <a:pt x="6388" y="9164"/>
                    </a:moveTo>
                    <a:lnTo>
                      <a:pt x="6482" y="9026"/>
                    </a:lnTo>
                    <a:lnTo>
                      <a:pt x="6660" y="8745"/>
                    </a:lnTo>
                    <a:lnTo>
                      <a:pt x="6826" y="8456"/>
                    </a:lnTo>
                    <a:lnTo>
                      <a:pt x="6979" y="8161"/>
                    </a:lnTo>
                    <a:lnTo>
                      <a:pt x="7049" y="8010"/>
                    </a:lnTo>
                    <a:lnTo>
                      <a:pt x="8181" y="8010"/>
                    </a:lnTo>
                    <a:lnTo>
                      <a:pt x="8087" y="8106"/>
                    </a:lnTo>
                    <a:lnTo>
                      <a:pt x="7893" y="8289"/>
                    </a:lnTo>
                    <a:lnTo>
                      <a:pt x="7687" y="8459"/>
                    </a:lnTo>
                    <a:lnTo>
                      <a:pt x="7471" y="8617"/>
                    </a:lnTo>
                    <a:lnTo>
                      <a:pt x="7245" y="8764"/>
                    </a:lnTo>
                    <a:lnTo>
                      <a:pt x="7010" y="8895"/>
                    </a:lnTo>
                    <a:lnTo>
                      <a:pt x="6767" y="9015"/>
                    </a:lnTo>
                    <a:lnTo>
                      <a:pt x="6516" y="9118"/>
                    </a:lnTo>
                    <a:lnTo>
                      <a:pt x="6388" y="9164"/>
                    </a:lnTo>
                    <a:close/>
                    <a:moveTo>
                      <a:pt x="7226" y="7592"/>
                    </a:moveTo>
                    <a:lnTo>
                      <a:pt x="7281" y="7445"/>
                    </a:lnTo>
                    <a:lnTo>
                      <a:pt x="7382" y="7147"/>
                    </a:lnTo>
                    <a:lnTo>
                      <a:pt x="7471" y="6845"/>
                    </a:lnTo>
                    <a:lnTo>
                      <a:pt x="7547" y="6538"/>
                    </a:lnTo>
                    <a:lnTo>
                      <a:pt x="7611" y="6229"/>
                    </a:lnTo>
                    <a:lnTo>
                      <a:pt x="7661" y="5916"/>
                    </a:lnTo>
                    <a:lnTo>
                      <a:pt x="7700" y="5601"/>
                    </a:lnTo>
                    <a:lnTo>
                      <a:pt x="7724" y="5283"/>
                    </a:lnTo>
                    <a:lnTo>
                      <a:pt x="7733" y="5124"/>
                    </a:lnTo>
                    <a:lnTo>
                      <a:pt x="9406" y="5124"/>
                    </a:lnTo>
                    <a:lnTo>
                      <a:pt x="9398" y="5296"/>
                    </a:lnTo>
                    <a:lnTo>
                      <a:pt x="9356" y="5635"/>
                    </a:lnTo>
                    <a:lnTo>
                      <a:pt x="9290" y="5965"/>
                    </a:lnTo>
                    <a:lnTo>
                      <a:pt x="9200" y="6286"/>
                    </a:lnTo>
                    <a:lnTo>
                      <a:pt x="9089" y="6597"/>
                    </a:lnTo>
                    <a:lnTo>
                      <a:pt x="8955" y="6898"/>
                    </a:lnTo>
                    <a:lnTo>
                      <a:pt x="8801" y="7186"/>
                    </a:lnTo>
                    <a:lnTo>
                      <a:pt x="8627" y="7460"/>
                    </a:lnTo>
                    <a:lnTo>
                      <a:pt x="8532" y="7592"/>
                    </a:lnTo>
                    <a:lnTo>
                      <a:pt x="7226" y="7592"/>
                    </a:lnTo>
                    <a:close/>
                  </a:path>
                </a:pathLst>
              </a:custGeom>
              <a:solidFill>
                <a:schemeClr val="tx1">
                  <a:lumMod val="50000"/>
                  <a:lumOff val="50000"/>
                </a:schemeClr>
              </a:solidFill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30" name="TextBox 129">
                <a:extLst>
                  <a:ext uri="{FF2B5EF4-FFF2-40B4-BE49-F238E27FC236}">
                    <a16:creationId xmlns:a16="http://schemas.microsoft.com/office/drawing/2014/main" id="{A7A7BEFB-ECDC-44D2-B1FB-02CE42C79D81}"/>
                  </a:ext>
                </a:extLst>
              </p:cNvPr>
              <p:cNvSpPr txBox="1"/>
              <p:nvPr/>
            </p:nvSpPr>
            <p:spPr>
              <a:xfrm>
                <a:off x="7763871" y="4101845"/>
                <a:ext cx="577538" cy="3600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ko-KR"/>
                </a:defPPr>
                <a:lvl1pPr algn="ctr" defTabSz="1135710">
                  <a:defRPr sz="600" b="1">
                    <a:solidFill>
                      <a:prstClr val="black"/>
                    </a:solidFill>
                    <a:latin typeface="맑은 고딕" panose="020B0503020000020004" pitchFamily="50" charset="-127"/>
                    <a:ea typeface="맑은 고딕" panose="020B0503020000020004" pitchFamily="50" charset="-127"/>
                  </a:defRPr>
                </a:lvl1pPr>
              </a:lstStyle>
              <a:p>
                <a:pPr latinLnBrk="0"/>
                <a:r>
                  <a:rPr lang="ko-KR" altLang="en-US" sz="864" dirty="0"/>
                  <a:t>웹 서비스</a:t>
                </a:r>
              </a:p>
            </p:txBody>
          </p:sp>
        </p:grpSp>
        <p:cxnSp>
          <p:nvCxnSpPr>
            <p:cNvPr id="28" name="직선 연결선 64">
              <a:extLst>
                <a:ext uri="{FF2B5EF4-FFF2-40B4-BE49-F238E27FC236}">
                  <a16:creationId xmlns:a16="http://schemas.microsoft.com/office/drawing/2014/main" id="{035EFF14-5309-4CDE-BA76-A2F0AC8462B2}"/>
                </a:ext>
              </a:extLst>
            </p:cNvPr>
            <p:cNvCxnSpPr/>
            <p:nvPr/>
          </p:nvCxnSpPr>
          <p:spPr>
            <a:xfrm>
              <a:off x="7806955" y="265006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29" name="그룹 28">
              <a:extLst>
                <a:ext uri="{FF2B5EF4-FFF2-40B4-BE49-F238E27FC236}">
                  <a16:creationId xmlns:a16="http://schemas.microsoft.com/office/drawing/2014/main" id="{99E68667-16AC-4BDD-8FFC-559574F2003A}"/>
                </a:ext>
              </a:extLst>
            </p:cNvPr>
            <p:cNvGrpSpPr/>
            <p:nvPr/>
          </p:nvGrpSpPr>
          <p:grpSpPr>
            <a:xfrm>
              <a:off x="1398569" y="4737376"/>
              <a:ext cx="484488" cy="557286"/>
              <a:chOff x="4070814" y="5504333"/>
              <a:chExt cx="293648" cy="335864"/>
            </a:xfrm>
          </p:grpSpPr>
          <p:sp>
            <p:nvSpPr>
              <p:cNvPr id="124" name="Freeform 215">
                <a:extLst>
                  <a:ext uri="{FF2B5EF4-FFF2-40B4-BE49-F238E27FC236}">
                    <a16:creationId xmlns:a16="http://schemas.microsoft.com/office/drawing/2014/main" id="{CC7AEA89-20B6-40A9-8CE1-E1759D5F32C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0814" y="5504333"/>
                <a:ext cx="183052" cy="281322"/>
              </a:xfrm>
              <a:custGeom>
                <a:avLst/>
                <a:gdLst>
                  <a:gd name="T0" fmla="*/ 177 w 198"/>
                  <a:gd name="T1" fmla="*/ 0 h 305"/>
                  <a:gd name="T2" fmla="*/ 21 w 198"/>
                  <a:gd name="T3" fmla="*/ 0 h 305"/>
                  <a:gd name="T4" fmla="*/ 0 w 198"/>
                  <a:gd name="T5" fmla="*/ 21 h 305"/>
                  <a:gd name="T6" fmla="*/ 0 w 198"/>
                  <a:gd name="T7" fmla="*/ 284 h 305"/>
                  <a:gd name="T8" fmla="*/ 21 w 198"/>
                  <a:gd name="T9" fmla="*/ 305 h 305"/>
                  <a:gd name="T10" fmla="*/ 177 w 198"/>
                  <a:gd name="T11" fmla="*/ 305 h 305"/>
                  <a:gd name="T12" fmla="*/ 198 w 198"/>
                  <a:gd name="T13" fmla="*/ 284 h 305"/>
                  <a:gd name="T14" fmla="*/ 198 w 198"/>
                  <a:gd name="T15" fmla="*/ 21 h 305"/>
                  <a:gd name="T16" fmla="*/ 177 w 198"/>
                  <a:gd name="T17" fmla="*/ 0 h 305"/>
                  <a:gd name="T18" fmla="*/ 32 w 198"/>
                  <a:gd name="T19" fmla="*/ 39 h 305"/>
                  <a:gd name="T20" fmla="*/ 167 w 198"/>
                  <a:gd name="T21" fmla="*/ 39 h 305"/>
                  <a:gd name="T22" fmla="*/ 167 w 198"/>
                  <a:gd name="T23" fmla="*/ 64 h 305"/>
                  <a:gd name="T24" fmla="*/ 32 w 198"/>
                  <a:gd name="T25" fmla="*/ 64 h 305"/>
                  <a:gd name="T26" fmla="*/ 32 w 198"/>
                  <a:gd name="T27" fmla="*/ 39 h 305"/>
                  <a:gd name="T28" fmla="*/ 32 w 198"/>
                  <a:gd name="T29" fmla="*/ 77 h 305"/>
                  <a:gd name="T30" fmla="*/ 167 w 198"/>
                  <a:gd name="T31" fmla="*/ 77 h 305"/>
                  <a:gd name="T32" fmla="*/ 167 w 198"/>
                  <a:gd name="T33" fmla="*/ 102 h 305"/>
                  <a:gd name="T34" fmla="*/ 32 w 198"/>
                  <a:gd name="T35" fmla="*/ 102 h 305"/>
                  <a:gd name="T36" fmla="*/ 32 w 198"/>
                  <a:gd name="T37" fmla="*/ 77 h 305"/>
                  <a:gd name="T38" fmla="*/ 100 w 198"/>
                  <a:gd name="T39" fmla="*/ 271 h 305"/>
                  <a:gd name="T40" fmla="*/ 76 w 198"/>
                  <a:gd name="T41" fmla="*/ 247 h 305"/>
                  <a:gd name="T42" fmla="*/ 100 w 198"/>
                  <a:gd name="T43" fmla="*/ 223 h 305"/>
                  <a:gd name="T44" fmla="*/ 123 w 198"/>
                  <a:gd name="T45" fmla="*/ 247 h 305"/>
                  <a:gd name="T46" fmla="*/ 100 w 198"/>
                  <a:gd name="T47" fmla="*/ 271 h 305"/>
                  <a:gd name="T48" fmla="*/ 167 w 198"/>
                  <a:gd name="T49" fmla="*/ 141 h 305"/>
                  <a:gd name="T50" fmla="*/ 32 w 198"/>
                  <a:gd name="T51" fmla="*/ 141 h 305"/>
                  <a:gd name="T52" fmla="*/ 32 w 198"/>
                  <a:gd name="T53" fmla="*/ 116 h 305"/>
                  <a:gd name="T54" fmla="*/ 167 w 198"/>
                  <a:gd name="T55" fmla="*/ 116 h 305"/>
                  <a:gd name="T56" fmla="*/ 167 w 198"/>
                  <a:gd name="T57" fmla="*/ 14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5">
                    <a:moveTo>
                      <a:pt x="177" y="0"/>
                    </a:move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284"/>
                    </a:lnTo>
                    <a:cubicBezTo>
                      <a:pt x="0" y="295"/>
                      <a:pt x="10" y="305"/>
                      <a:pt x="21" y="305"/>
                    </a:cubicBezTo>
                    <a:lnTo>
                      <a:pt x="177" y="305"/>
                    </a:lnTo>
                    <a:cubicBezTo>
                      <a:pt x="188" y="305"/>
                      <a:pt x="198" y="295"/>
                      <a:pt x="198" y="284"/>
                    </a:cubicBezTo>
                    <a:lnTo>
                      <a:pt x="198" y="21"/>
                    </a:lnTo>
                    <a:cubicBezTo>
                      <a:pt x="198" y="10"/>
                      <a:pt x="190" y="0"/>
                      <a:pt x="177" y="0"/>
                    </a:cubicBezTo>
                    <a:close/>
                    <a:moveTo>
                      <a:pt x="32" y="39"/>
                    </a:moveTo>
                    <a:lnTo>
                      <a:pt x="167" y="39"/>
                    </a:lnTo>
                    <a:lnTo>
                      <a:pt x="167" y="64"/>
                    </a:lnTo>
                    <a:lnTo>
                      <a:pt x="32" y="64"/>
                    </a:lnTo>
                    <a:lnTo>
                      <a:pt x="32" y="39"/>
                    </a:lnTo>
                    <a:close/>
                    <a:moveTo>
                      <a:pt x="32" y="77"/>
                    </a:moveTo>
                    <a:lnTo>
                      <a:pt x="167" y="77"/>
                    </a:lnTo>
                    <a:lnTo>
                      <a:pt x="167" y="102"/>
                    </a:lnTo>
                    <a:lnTo>
                      <a:pt x="32" y="102"/>
                    </a:lnTo>
                    <a:lnTo>
                      <a:pt x="32" y="77"/>
                    </a:lnTo>
                    <a:close/>
                    <a:moveTo>
                      <a:pt x="100" y="271"/>
                    </a:moveTo>
                    <a:cubicBezTo>
                      <a:pt x="86" y="271"/>
                      <a:pt x="76" y="260"/>
                      <a:pt x="76" y="247"/>
                    </a:cubicBezTo>
                    <a:cubicBezTo>
                      <a:pt x="76" y="234"/>
                      <a:pt x="87" y="223"/>
                      <a:pt x="100" y="223"/>
                    </a:cubicBezTo>
                    <a:cubicBezTo>
                      <a:pt x="113" y="223"/>
                      <a:pt x="123" y="235"/>
                      <a:pt x="123" y="247"/>
                    </a:cubicBezTo>
                    <a:cubicBezTo>
                      <a:pt x="123" y="260"/>
                      <a:pt x="112" y="271"/>
                      <a:pt x="100" y="271"/>
                    </a:cubicBezTo>
                    <a:close/>
                    <a:moveTo>
                      <a:pt x="167" y="141"/>
                    </a:moveTo>
                    <a:lnTo>
                      <a:pt x="32" y="141"/>
                    </a:lnTo>
                    <a:lnTo>
                      <a:pt x="32" y="116"/>
                    </a:lnTo>
                    <a:lnTo>
                      <a:pt x="167" y="116"/>
                    </a:lnTo>
                    <a:lnTo>
                      <a:pt x="167" y="14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8723" tIns="49362" rIns="98723" bIns="49362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454" b="1" dirty="0"/>
              </a:p>
            </p:txBody>
          </p:sp>
          <p:grpSp>
            <p:nvGrpSpPr>
              <p:cNvPr id="125" name="그룹 124">
                <a:extLst>
                  <a:ext uri="{FF2B5EF4-FFF2-40B4-BE49-F238E27FC236}">
                    <a16:creationId xmlns:a16="http://schemas.microsoft.com/office/drawing/2014/main" id="{04DA6E3F-5B7D-4EB4-8065-7654C66332C4}"/>
                  </a:ext>
                </a:extLst>
              </p:cNvPr>
              <p:cNvGrpSpPr/>
              <p:nvPr/>
            </p:nvGrpSpPr>
            <p:grpSpPr>
              <a:xfrm>
                <a:off x="4209859" y="5666673"/>
                <a:ext cx="154603" cy="173524"/>
                <a:chOff x="4209859" y="5666673"/>
                <a:chExt cx="154603" cy="173524"/>
              </a:xfrm>
            </p:grpSpPr>
            <p:sp>
              <p:nvSpPr>
                <p:cNvPr id="126" name="Oval 216">
                  <a:extLst>
                    <a:ext uri="{FF2B5EF4-FFF2-40B4-BE49-F238E27FC236}">
                      <a16:creationId xmlns:a16="http://schemas.microsoft.com/office/drawing/2014/main" id="{F300ED73-9FA7-4DBF-8DF2-A277CE06DC17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313" y="5666673"/>
                  <a:ext cx="154149" cy="5395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  <p:sp>
              <p:nvSpPr>
                <p:cNvPr id="127" name="Freeform 217">
                  <a:extLst>
                    <a:ext uri="{FF2B5EF4-FFF2-40B4-BE49-F238E27FC236}">
                      <a16:creationId xmlns:a16="http://schemas.microsoft.com/office/drawing/2014/main" id="{464E0BB7-D092-43F7-9F01-8F6E554B9C0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9859" y="5707243"/>
                  <a:ext cx="154149" cy="132954"/>
                </a:xfrm>
                <a:custGeom>
                  <a:avLst/>
                  <a:gdLst>
                    <a:gd name="T0" fmla="*/ 167 w 167"/>
                    <a:gd name="T1" fmla="*/ 0 h 143"/>
                    <a:gd name="T2" fmla="*/ 83 w 167"/>
                    <a:gd name="T3" fmla="*/ 28 h 143"/>
                    <a:gd name="T4" fmla="*/ 0 w 167"/>
                    <a:gd name="T5" fmla="*/ 0 h 143"/>
                    <a:gd name="T6" fmla="*/ 0 w 167"/>
                    <a:gd name="T7" fmla="*/ 115 h 143"/>
                    <a:gd name="T8" fmla="*/ 83 w 167"/>
                    <a:gd name="T9" fmla="*/ 143 h 143"/>
                    <a:gd name="T10" fmla="*/ 167 w 167"/>
                    <a:gd name="T11" fmla="*/ 115 h 143"/>
                    <a:gd name="T12" fmla="*/ 167 w 167"/>
                    <a:gd name="T13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143">
                      <a:moveTo>
                        <a:pt x="167" y="0"/>
                      </a:moveTo>
                      <a:cubicBezTo>
                        <a:pt x="167" y="16"/>
                        <a:pt x="130" y="28"/>
                        <a:pt x="83" y="28"/>
                      </a:cubicBezTo>
                      <a:cubicBezTo>
                        <a:pt x="37" y="28"/>
                        <a:pt x="0" y="16"/>
                        <a:pt x="0" y="0"/>
                      </a:cubicBezTo>
                      <a:lnTo>
                        <a:pt x="0" y="115"/>
                      </a:lnTo>
                      <a:cubicBezTo>
                        <a:pt x="0" y="131"/>
                        <a:pt x="37" y="143"/>
                        <a:pt x="83" y="143"/>
                      </a:cubicBezTo>
                      <a:cubicBezTo>
                        <a:pt x="130" y="143"/>
                        <a:pt x="167" y="131"/>
                        <a:pt x="167" y="115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</p:grpSp>
        </p:grpSp>
        <p:sp>
          <p:nvSpPr>
            <p:cNvPr id="30" name="직사각형 46">
              <a:extLst>
                <a:ext uri="{FF2B5EF4-FFF2-40B4-BE49-F238E27FC236}">
                  <a16:creationId xmlns:a16="http://schemas.microsoft.com/office/drawing/2014/main" id="{8A310E9D-81F8-46E9-AA06-F7A30EBA6A93}"/>
                </a:ext>
              </a:extLst>
            </p:cNvPr>
            <p:cNvSpPr/>
            <p:nvPr/>
          </p:nvSpPr>
          <p:spPr>
            <a:xfrm>
              <a:off x="1125748" y="4091254"/>
              <a:ext cx="2882654" cy="1481215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endParaRPr lang="ko-KR" altLang="en-US" sz="2447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1" name="직사각형 59">
              <a:extLst>
                <a:ext uri="{FF2B5EF4-FFF2-40B4-BE49-F238E27FC236}">
                  <a16:creationId xmlns:a16="http://schemas.microsoft.com/office/drawing/2014/main" id="{2C13993D-2825-44BC-90C5-2595C304C646}"/>
                </a:ext>
              </a:extLst>
            </p:cNvPr>
            <p:cNvSpPr/>
            <p:nvPr/>
          </p:nvSpPr>
          <p:spPr>
            <a:xfrm>
              <a:off x="1122704" y="4091179"/>
              <a:ext cx="985241" cy="1874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r>
                <a:rPr lang="en-US" altLang="ko-KR" sz="1080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DB zone</a:t>
              </a:r>
              <a:endParaRPr lang="ko-KR" altLang="en-US" sz="1080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2" name="직사각형 46">
              <a:extLst>
                <a:ext uri="{FF2B5EF4-FFF2-40B4-BE49-F238E27FC236}">
                  <a16:creationId xmlns:a16="http://schemas.microsoft.com/office/drawing/2014/main" id="{937054AB-7E3B-49C2-AD71-9B17A11562F8}"/>
                </a:ext>
              </a:extLst>
            </p:cNvPr>
            <p:cNvSpPr/>
            <p:nvPr/>
          </p:nvSpPr>
          <p:spPr>
            <a:xfrm>
              <a:off x="5249596" y="4091253"/>
              <a:ext cx="2882654" cy="1481216"/>
            </a:xfrm>
            <a:prstGeom prst="rect">
              <a:avLst/>
            </a:prstGeom>
            <a:noFill/>
            <a:ln w="12700" cap="flat" cmpd="sng" algn="ctr">
              <a:solidFill>
                <a:schemeClr val="bg1">
                  <a:lumMod val="50000"/>
                </a:schemeClr>
              </a:solidFill>
              <a:prstDash val="sysDot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endParaRPr lang="ko-KR" altLang="en-US" sz="2447" kern="0" dirty="0">
                <a:solidFill>
                  <a:prstClr val="white"/>
                </a:solidFill>
                <a:latin typeface="맑은 고딕" panose="020F0502020204030204"/>
                <a:ea typeface="맑은 고딕" panose="020B0503020000020004" pitchFamily="50" charset="-127"/>
              </a:endParaRPr>
            </a:p>
          </p:txBody>
        </p:sp>
        <p:sp>
          <p:nvSpPr>
            <p:cNvPr id="33" name="직사각형 59">
              <a:extLst>
                <a:ext uri="{FF2B5EF4-FFF2-40B4-BE49-F238E27FC236}">
                  <a16:creationId xmlns:a16="http://schemas.microsoft.com/office/drawing/2014/main" id="{5DD1E03F-E903-4F8E-99E4-57FD45F6B4A2}"/>
                </a:ext>
              </a:extLst>
            </p:cNvPr>
            <p:cNvSpPr/>
            <p:nvPr/>
          </p:nvSpPr>
          <p:spPr>
            <a:xfrm>
              <a:off x="5246551" y="4091179"/>
              <a:ext cx="985241" cy="187496"/>
            </a:xfrm>
            <a:prstGeom prst="rect">
              <a:avLst/>
            </a:prstGeom>
            <a:solidFill>
              <a:sysClr val="windowText" lastClr="000000"/>
            </a:solidFill>
            <a:ln w="12700" cap="flat" cmpd="sng" algn="ctr">
              <a:solidFill>
                <a:sysClr val="windowText" lastClr="000000">
                  <a:shade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 defTabSz="1225999">
                <a:defRPr/>
              </a:pPr>
              <a:r>
                <a:rPr lang="ko-KR" altLang="en-US" sz="1080" kern="0" dirty="0">
                  <a:solidFill>
                    <a:prstClr val="white"/>
                  </a:solidFill>
                  <a:latin typeface="맑은 고딕" panose="020F0502020204030204"/>
                  <a:ea typeface="맑은 고딕" panose="020B0503020000020004" pitchFamily="50" charset="-127"/>
                </a:rPr>
                <a:t>내부 서버</a:t>
              </a:r>
            </a:p>
          </p:txBody>
        </p:sp>
        <p:grpSp>
          <p:nvGrpSpPr>
            <p:cNvPr id="34" name="그룹 33">
              <a:extLst>
                <a:ext uri="{FF2B5EF4-FFF2-40B4-BE49-F238E27FC236}">
                  <a16:creationId xmlns:a16="http://schemas.microsoft.com/office/drawing/2014/main" id="{F42404D1-5C7E-47FF-A599-6F7ACB0106AE}"/>
                </a:ext>
              </a:extLst>
            </p:cNvPr>
            <p:cNvGrpSpPr/>
            <p:nvPr/>
          </p:nvGrpSpPr>
          <p:grpSpPr>
            <a:xfrm>
              <a:off x="2207553" y="4737376"/>
              <a:ext cx="484488" cy="557286"/>
              <a:chOff x="4070814" y="5504333"/>
              <a:chExt cx="293648" cy="335864"/>
            </a:xfrm>
          </p:grpSpPr>
          <p:sp>
            <p:nvSpPr>
              <p:cNvPr id="120" name="Freeform 215">
                <a:extLst>
                  <a:ext uri="{FF2B5EF4-FFF2-40B4-BE49-F238E27FC236}">
                    <a16:creationId xmlns:a16="http://schemas.microsoft.com/office/drawing/2014/main" id="{97350427-D9D4-48EB-A12E-F1EF6766339B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0814" y="5504333"/>
                <a:ext cx="183052" cy="281322"/>
              </a:xfrm>
              <a:custGeom>
                <a:avLst/>
                <a:gdLst>
                  <a:gd name="T0" fmla="*/ 177 w 198"/>
                  <a:gd name="T1" fmla="*/ 0 h 305"/>
                  <a:gd name="T2" fmla="*/ 21 w 198"/>
                  <a:gd name="T3" fmla="*/ 0 h 305"/>
                  <a:gd name="T4" fmla="*/ 0 w 198"/>
                  <a:gd name="T5" fmla="*/ 21 h 305"/>
                  <a:gd name="T6" fmla="*/ 0 w 198"/>
                  <a:gd name="T7" fmla="*/ 284 h 305"/>
                  <a:gd name="T8" fmla="*/ 21 w 198"/>
                  <a:gd name="T9" fmla="*/ 305 h 305"/>
                  <a:gd name="T10" fmla="*/ 177 w 198"/>
                  <a:gd name="T11" fmla="*/ 305 h 305"/>
                  <a:gd name="T12" fmla="*/ 198 w 198"/>
                  <a:gd name="T13" fmla="*/ 284 h 305"/>
                  <a:gd name="T14" fmla="*/ 198 w 198"/>
                  <a:gd name="T15" fmla="*/ 21 h 305"/>
                  <a:gd name="T16" fmla="*/ 177 w 198"/>
                  <a:gd name="T17" fmla="*/ 0 h 305"/>
                  <a:gd name="T18" fmla="*/ 32 w 198"/>
                  <a:gd name="T19" fmla="*/ 39 h 305"/>
                  <a:gd name="T20" fmla="*/ 167 w 198"/>
                  <a:gd name="T21" fmla="*/ 39 h 305"/>
                  <a:gd name="T22" fmla="*/ 167 w 198"/>
                  <a:gd name="T23" fmla="*/ 64 h 305"/>
                  <a:gd name="T24" fmla="*/ 32 w 198"/>
                  <a:gd name="T25" fmla="*/ 64 h 305"/>
                  <a:gd name="T26" fmla="*/ 32 w 198"/>
                  <a:gd name="T27" fmla="*/ 39 h 305"/>
                  <a:gd name="T28" fmla="*/ 32 w 198"/>
                  <a:gd name="T29" fmla="*/ 77 h 305"/>
                  <a:gd name="T30" fmla="*/ 167 w 198"/>
                  <a:gd name="T31" fmla="*/ 77 h 305"/>
                  <a:gd name="T32" fmla="*/ 167 w 198"/>
                  <a:gd name="T33" fmla="*/ 102 h 305"/>
                  <a:gd name="T34" fmla="*/ 32 w 198"/>
                  <a:gd name="T35" fmla="*/ 102 h 305"/>
                  <a:gd name="T36" fmla="*/ 32 w 198"/>
                  <a:gd name="T37" fmla="*/ 77 h 305"/>
                  <a:gd name="T38" fmla="*/ 100 w 198"/>
                  <a:gd name="T39" fmla="*/ 271 h 305"/>
                  <a:gd name="T40" fmla="*/ 76 w 198"/>
                  <a:gd name="T41" fmla="*/ 247 h 305"/>
                  <a:gd name="T42" fmla="*/ 100 w 198"/>
                  <a:gd name="T43" fmla="*/ 223 h 305"/>
                  <a:gd name="T44" fmla="*/ 123 w 198"/>
                  <a:gd name="T45" fmla="*/ 247 h 305"/>
                  <a:gd name="T46" fmla="*/ 100 w 198"/>
                  <a:gd name="T47" fmla="*/ 271 h 305"/>
                  <a:gd name="T48" fmla="*/ 167 w 198"/>
                  <a:gd name="T49" fmla="*/ 141 h 305"/>
                  <a:gd name="T50" fmla="*/ 32 w 198"/>
                  <a:gd name="T51" fmla="*/ 141 h 305"/>
                  <a:gd name="T52" fmla="*/ 32 w 198"/>
                  <a:gd name="T53" fmla="*/ 116 h 305"/>
                  <a:gd name="T54" fmla="*/ 167 w 198"/>
                  <a:gd name="T55" fmla="*/ 116 h 305"/>
                  <a:gd name="T56" fmla="*/ 167 w 198"/>
                  <a:gd name="T57" fmla="*/ 14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5">
                    <a:moveTo>
                      <a:pt x="177" y="0"/>
                    </a:move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284"/>
                    </a:lnTo>
                    <a:cubicBezTo>
                      <a:pt x="0" y="295"/>
                      <a:pt x="10" y="305"/>
                      <a:pt x="21" y="305"/>
                    </a:cubicBezTo>
                    <a:lnTo>
                      <a:pt x="177" y="305"/>
                    </a:lnTo>
                    <a:cubicBezTo>
                      <a:pt x="188" y="305"/>
                      <a:pt x="198" y="295"/>
                      <a:pt x="198" y="284"/>
                    </a:cubicBezTo>
                    <a:lnTo>
                      <a:pt x="198" y="21"/>
                    </a:lnTo>
                    <a:cubicBezTo>
                      <a:pt x="198" y="10"/>
                      <a:pt x="190" y="0"/>
                      <a:pt x="177" y="0"/>
                    </a:cubicBezTo>
                    <a:close/>
                    <a:moveTo>
                      <a:pt x="32" y="39"/>
                    </a:moveTo>
                    <a:lnTo>
                      <a:pt x="167" y="39"/>
                    </a:lnTo>
                    <a:lnTo>
                      <a:pt x="167" y="64"/>
                    </a:lnTo>
                    <a:lnTo>
                      <a:pt x="32" y="64"/>
                    </a:lnTo>
                    <a:lnTo>
                      <a:pt x="32" y="39"/>
                    </a:lnTo>
                    <a:close/>
                    <a:moveTo>
                      <a:pt x="32" y="77"/>
                    </a:moveTo>
                    <a:lnTo>
                      <a:pt x="167" y="77"/>
                    </a:lnTo>
                    <a:lnTo>
                      <a:pt x="167" y="102"/>
                    </a:lnTo>
                    <a:lnTo>
                      <a:pt x="32" y="102"/>
                    </a:lnTo>
                    <a:lnTo>
                      <a:pt x="32" y="77"/>
                    </a:lnTo>
                    <a:close/>
                    <a:moveTo>
                      <a:pt x="100" y="271"/>
                    </a:moveTo>
                    <a:cubicBezTo>
                      <a:pt x="86" y="271"/>
                      <a:pt x="76" y="260"/>
                      <a:pt x="76" y="247"/>
                    </a:cubicBezTo>
                    <a:cubicBezTo>
                      <a:pt x="76" y="234"/>
                      <a:pt x="87" y="223"/>
                      <a:pt x="100" y="223"/>
                    </a:cubicBezTo>
                    <a:cubicBezTo>
                      <a:pt x="113" y="223"/>
                      <a:pt x="123" y="235"/>
                      <a:pt x="123" y="247"/>
                    </a:cubicBezTo>
                    <a:cubicBezTo>
                      <a:pt x="123" y="260"/>
                      <a:pt x="112" y="271"/>
                      <a:pt x="100" y="271"/>
                    </a:cubicBezTo>
                    <a:close/>
                    <a:moveTo>
                      <a:pt x="167" y="141"/>
                    </a:moveTo>
                    <a:lnTo>
                      <a:pt x="32" y="141"/>
                    </a:lnTo>
                    <a:lnTo>
                      <a:pt x="32" y="116"/>
                    </a:lnTo>
                    <a:lnTo>
                      <a:pt x="167" y="116"/>
                    </a:lnTo>
                    <a:lnTo>
                      <a:pt x="167" y="141"/>
                    </a:lnTo>
                    <a:close/>
                  </a:path>
                </a:pathLst>
              </a:custGeom>
              <a:solidFill>
                <a:schemeClr val="bg1">
                  <a:lumMod val="50000"/>
                </a:schemeClr>
              </a:solidFill>
              <a:ln w="9525">
                <a:noFill/>
                <a:round/>
                <a:headEnd/>
                <a:tailEnd/>
              </a:ln>
            </p:spPr>
            <p:txBody>
              <a:bodyPr vert="horz" wrap="square" lIns="98723" tIns="49362" rIns="98723" bIns="49362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454" b="1" dirty="0"/>
              </a:p>
            </p:txBody>
          </p:sp>
          <p:grpSp>
            <p:nvGrpSpPr>
              <p:cNvPr id="121" name="그룹 120">
                <a:extLst>
                  <a:ext uri="{FF2B5EF4-FFF2-40B4-BE49-F238E27FC236}">
                    <a16:creationId xmlns:a16="http://schemas.microsoft.com/office/drawing/2014/main" id="{FB429855-5FD0-4FB2-865D-A2CA00C0AF04}"/>
                  </a:ext>
                </a:extLst>
              </p:cNvPr>
              <p:cNvGrpSpPr/>
              <p:nvPr/>
            </p:nvGrpSpPr>
            <p:grpSpPr>
              <a:xfrm>
                <a:off x="4209859" y="5666673"/>
                <a:ext cx="154603" cy="173524"/>
                <a:chOff x="4209859" y="5666673"/>
                <a:chExt cx="154603" cy="173524"/>
              </a:xfrm>
            </p:grpSpPr>
            <p:sp>
              <p:nvSpPr>
                <p:cNvPr id="122" name="Oval 216">
                  <a:extLst>
                    <a:ext uri="{FF2B5EF4-FFF2-40B4-BE49-F238E27FC236}">
                      <a16:creationId xmlns:a16="http://schemas.microsoft.com/office/drawing/2014/main" id="{3CE3B350-9515-4A42-902C-DD88F505313A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313" y="5666673"/>
                  <a:ext cx="154149" cy="53952"/>
                </a:xfrm>
                <a:prstGeom prst="ellipse">
                  <a:avLst/>
                </a:pr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  <p:sp>
              <p:nvSpPr>
                <p:cNvPr id="123" name="Freeform 217">
                  <a:extLst>
                    <a:ext uri="{FF2B5EF4-FFF2-40B4-BE49-F238E27FC236}">
                      <a16:creationId xmlns:a16="http://schemas.microsoft.com/office/drawing/2014/main" id="{C2CE9ADD-0C1C-4A2D-9887-81FFCEBC9932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9859" y="5707243"/>
                  <a:ext cx="154149" cy="132954"/>
                </a:xfrm>
                <a:custGeom>
                  <a:avLst/>
                  <a:gdLst>
                    <a:gd name="T0" fmla="*/ 167 w 167"/>
                    <a:gd name="T1" fmla="*/ 0 h 143"/>
                    <a:gd name="T2" fmla="*/ 83 w 167"/>
                    <a:gd name="T3" fmla="*/ 28 h 143"/>
                    <a:gd name="T4" fmla="*/ 0 w 167"/>
                    <a:gd name="T5" fmla="*/ 0 h 143"/>
                    <a:gd name="T6" fmla="*/ 0 w 167"/>
                    <a:gd name="T7" fmla="*/ 115 h 143"/>
                    <a:gd name="T8" fmla="*/ 83 w 167"/>
                    <a:gd name="T9" fmla="*/ 143 h 143"/>
                    <a:gd name="T10" fmla="*/ 167 w 167"/>
                    <a:gd name="T11" fmla="*/ 115 h 143"/>
                    <a:gd name="T12" fmla="*/ 167 w 167"/>
                    <a:gd name="T13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143">
                      <a:moveTo>
                        <a:pt x="167" y="0"/>
                      </a:moveTo>
                      <a:cubicBezTo>
                        <a:pt x="167" y="16"/>
                        <a:pt x="130" y="28"/>
                        <a:pt x="83" y="28"/>
                      </a:cubicBezTo>
                      <a:cubicBezTo>
                        <a:pt x="37" y="28"/>
                        <a:pt x="0" y="16"/>
                        <a:pt x="0" y="0"/>
                      </a:cubicBezTo>
                      <a:lnTo>
                        <a:pt x="0" y="115"/>
                      </a:lnTo>
                      <a:cubicBezTo>
                        <a:pt x="0" y="131"/>
                        <a:pt x="37" y="143"/>
                        <a:pt x="83" y="143"/>
                      </a:cubicBezTo>
                      <a:cubicBezTo>
                        <a:pt x="130" y="143"/>
                        <a:pt x="167" y="131"/>
                        <a:pt x="167" y="115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solidFill>
                  <a:schemeClr val="bg1">
                    <a:lumMod val="50000"/>
                  </a:schemeClr>
                </a:solidFill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</p:grpSp>
        </p:grpSp>
        <p:grpSp>
          <p:nvGrpSpPr>
            <p:cNvPr id="35" name="그룹 34">
              <a:extLst>
                <a:ext uri="{FF2B5EF4-FFF2-40B4-BE49-F238E27FC236}">
                  <a16:creationId xmlns:a16="http://schemas.microsoft.com/office/drawing/2014/main" id="{B448EF87-A2CD-4E26-83F4-C291E2FE5B59}"/>
                </a:ext>
              </a:extLst>
            </p:cNvPr>
            <p:cNvGrpSpPr/>
            <p:nvPr/>
          </p:nvGrpSpPr>
          <p:grpSpPr>
            <a:xfrm>
              <a:off x="3049422" y="4737376"/>
              <a:ext cx="484488" cy="557286"/>
              <a:chOff x="4070814" y="5504333"/>
              <a:chExt cx="293648" cy="335864"/>
            </a:xfrm>
            <a:solidFill>
              <a:srgbClr val="F93245"/>
            </a:solidFill>
          </p:grpSpPr>
          <p:sp>
            <p:nvSpPr>
              <p:cNvPr id="116" name="Freeform 215">
                <a:extLst>
                  <a:ext uri="{FF2B5EF4-FFF2-40B4-BE49-F238E27FC236}">
                    <a16:creationId xmlns:a16="http://schemas.microsoft.com/office/drawing/2014/main" id="{7B94B19B-9BFC-44CA-933B-2CE86E30B3A5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070814" y="5504333"/>
                <a:ext cx="183052" cy="281322"/>
              </a:xfrm>
              <a:custGeom>
                <a:avLst/>
                <a:gdLst>
                  <a:gd name="T0" fmla="*/ 177 w 198"/>
                  <a:gd name="T1" fmla="*/ 0 h 305"/>
                  <a:gd name="T2" fmla="*/ 21 w 198"/>
                  <a:gd name="T3" fmla="*/ 0 h 305"/>
                  <a:gd name="T4" fmla="*/ 0 w 198"/>
                  <a:gd name="T5" fmla="*/ 21 h 305"/>
                  <a:gd name="T6" fmla="*/ 0 w 198"/>
                  <a:gd name="T7" fmla="*/ 284 h 305"/>
                  <a:gd name="T8" fmla="*/ 21 w 198"/>
                  <a:gd name="T9" fmla="*/ 305 h 305"/>
                  <a:gd name="T10" fmla="*/ 177 w 198"/>
                  <a:gd name="T11" fmla="*/ 305 h 305"/>
                  <a:gd name="T12" fmla="*/ 198 w 198"/>
                  <a:gd name="T13" fmla="*/ 284 h 305"/>
                  <a:gd name="T14" fmla="*/ 198 w 198"/>
                  <a:gd name="T15" fmla="*/ 21 h 305"/>
                  <a:gd name="T16" fmla="*/ 177 w 198"/>
                  <a:gd name="T17" fmla="*/ 0 h 305"/>
                  <a:gd name="T18" fmla="*/ 32 w 198"/>
                  <a:gd name="T19" fmla="*/ 39 h 305"/>
                  <a:gd name="T20" fmla="*/ 167 w 198"/>
                  <a:gd name="T21" fmla="*/ 39 h 305"/>
                  <a:gd name="T22" fmla="*/ 167 w 198"/>
                  <a:gd name="T23" fmla="*/ 64 h 305"/>
                  <a:gd name="T24" fmla="*/ 32 w 198"/>
                  <a:gd name="T25" fmla="*/ 64 h 305"/>
                  <a:gd name="T26" fmla="*/ 32 w 198"/>
                  <a:gd name="T27" fmla="*/ 39 h 305"/>
                  <a:gd name="T28" fmla="*/ 32 w 198"/>
                  <a:gd name="T29" fmla="*/ 77 h 305"/>
                  <a:gd name="T30" fmla="*/ 167 w 198"/>
                  <a:gd name="T31" fmla="*/ 77 h 305"/>
                  <a:gd name="T32" fmla="*/ 167 w 198"/>
                  <a:gd name="T33" fmla="*/ 102 h 305"/>
                  <a:gd name="T34" fmla="*/ 32 w 198"/>
                  <a:gd name="T35" fmla="*/ 102 h 305"/>
                  <a:gd name="T36" fmla="*/ 32 w 198"/>
                  <a:gd name="T37" fmla="*/ 77 h 305"/>
                  <a:gd name="T38" fmla="*/ 100 w 198"/>
                  <a:gd name="T39" fmla="*/ 271 h 305"/>
                  <a:gd name="T40" fmla="*/ 76 w 198"/>
                  <a:gd name="T41" fmla="*/ 247 h 305"/>
                  <a:gd name="T42" fmla="*/ 100 w 198"/>
                  <a:gd name="T43" fmla="*/ 223 h 305"/>
                  <a:gd name="T44" fmla="*/ 123 w 198"/>
                  <a:gd name="T45" fmla="*/ 247 h 305"/>
                  <a:gd name="T46" fmla="*/ 100 w 198"/>
                  <a:gd name="T47" fmla="*/ 271 h 305"/>
                  <a:gd name="T48" fmla="*/ 167 w 198"/>
                  <a:gd name="T49" fmla="*/ 141 h 305"/>
                  <a:gd name="T50" fmla="*/ 32 w 198"/>
                  <a:gd name="T51" fmla="*/ 141 h 305"/>
                  <a:gd name="T52" fmla="*/ 32 w 198"/>
                  <a:gd name="T53" fmla="*/ 116 h 305"/>
                  <a:gd name="T54" fmla="*/ 167 w 198"/>
                  <a:gd name="T55" fmla="*/ 116 h 305"/>
                  <a:gd name="T56" fmla="*/ 167 w 198"/>
                  <a:gd name="T57" fmla="*/ 141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98" h="305">
                    <a:moveTo>
                      <a:pt x="177" y="0"/>
                    </a:moveTo>
                    <a:lnTo>
                      <a:pt x="21" y="0"/>
                    </a:lnTo>
                    <a:cubicBezTo>
                      <a:pt x="10" y="0"/>
                      <a:pt x="0" y="10"/>
                      <a:pt x="0" y="21"/>
                    </a:cubicBezTo>
                    <a:lnTo>
                      <a:pt x="0" y="284"/>
                    </a:lnTo>
                    <a:cubicBezTo>
                      <a:pt x="0" y="295"/>
                      <a:pt x="10" y="305"/>
                      <a:pt x="21" y="305"/>
                    </a:cubicBezTo>
                    <a:lnTo>
                      <a:pt x="177" y="305"/>
                    </a:lnTo>
                    <a:cubicBezTo>
                      <a:pt x="188" y="305"/>
                      <a:pt x="198" y="295"/>
                      <a:pt x="198" y="284"/>
                    </a:cubicBezTo>
                    <a:lnTo>
                      <a:pt x="198" y="21"/>
                    </a:lnTo>
                    <a:cubicBezTo>
                      <a:pt x="198" y="10"/>
                      <a:pt x="190" y="0"/>
                      <a:pt x="177" y="0"/>
                    </a:cubicBezTo>
                    <a:close/>
                    <a:moveTo>
                      <a:pt x="32" y="39"/>
                    </a:moveTo>
                    <a:lnTo>
                      <a:pt x="167" y="39"/>
                    </a:lnTo>
                    <a:lnTo>
                      <a:pt x="167" y="64"/>
                    </a:lnTo>
                    <a:lnTo>
                      <a:pt x="32" y="64"/>
                    </a:lnTo>
                    <a:lnTo>
                      <a:pt x="32" y="39"/>
                    </a:lnTo>
                    <a:close/>
                    <a:moveTo>
                      <a:pt x="32" y="77"/>
                    </a:moveTo>
                    <a:lnTo>
                      <a:pt x="167" y="77"/>
                    </a:lnTo>
                    <a:lnTo>
                      <a:pt x="167" y="102"/>
                    </a:lnTo>
                    <a:lnTo>
                      <a:pt x="32" y="102"/>
                    </a:lnTo>
                    <a:lnTo>
                      <a:pt x="32" y="77"/>
                    </a:lnTo>
                    <a:close/>
                    <a:moveTo>
                      <a:pt x="100" y="271"/>
                    </a:moveTo>
                    <a:cubicBezTo>
                      <a:pt x="86" y="271"/>
                      <a:pt x="76" y="260"/>
                      <a:pt x="76" y="247"/>
                    </a:cubicBezTo>
                    <a:cubicBezTo>
                      <a:pt x="76" y="234"/>
                      <a:pt x="87" y="223"/>
                      <a:pt x="100" y="223"/>
                    </a:cubicBezTo>
                    <a:cubicBezTo>
                      <a:pt x="113" y="223"/>
                      <a:pt x="123" y="235"/>
                      <a:pt x="123" y="247"/>
                    </a:cubicBezTo>
                    <a:cubicBezTo>
                      <a:pt x="123" y="260"/>
                      <a:pt x="112" y="271"/>
                      <a:pt x="100" y="271"/>
                    </a:cubicBezTo>
                    <a:close/>
                    <a:moveTo>
                      <a:pt x="167" y="141"/>
                    </a:moveTo>
                    <a:lnTo>
                      <a:pt x="32" y="141"/>
                    </a:lnTo>
                    <a:lnTo>
                      <a:pt x="32" y="116"/>
                    </a:lnTo>
                    <a:lnTo>
                      <a:pt x="167" y="116"/>
                    </a:lnTo>
                    <a:lnTo>
                      <a:pt x="167" y="141"/>
                    </a:lnTo>
                    <a:close/>
                  </a:path>
                </a:pathLst>
              </a:custGeom>
              <a:grpFill/>
              <a:ln w="9525">
                <a:noFill/>
                <a:round/>
                <a:headEnd/>
                <a:tailEnd/>
              </a:ln>
            </p:spPr>
            <p:txBody>
              <a:bodyPr vert="horz" wrap="square" lIns="98723" tIns="49362" rIns="98723" bIns="49362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 sz="3454" b="1" dirty="0"/>
              </a:p>
            </p:txBody>
          </p:sp>
          <p:grpSp>
            <p:nvGrpSpPr>
              <p:cNvPr id="117" name="그룹 116">
                <a:extLst>
                  <a:ext uri="{FF2B5EF4-FFF2-40B4-BE49-F238E27FC236}">
                    <a16:creationId xmlns:a16="http://schemas.microsoft.com/office/drawing/2014/main" id="{DE735737-2391-4226-ACFE-FAF1E23EC56A}"/>
                  </a:ext>
                </a:extLst>
              </p:cNvPr>
              <p:cNvGrpSpPr/>
              <p:nvPr/>
            </p:nvGrpSpPr>
            <p:grpSpPr>
              <a:xfrm>
                <a:off x="4209859" y="5666673"/>
                <a:ext cx="154603" cy="173524"/>
                <a:chOff x="4209859" y="5666673"/>
                <a:chExt cx="154603" cy="173524"/>
              </a:xfrm>
              <a:grpFill/>
            </p:grpSpPr>
            <p:sp>
              <p:nvSpPr>
                <p:cNvPr id="118" name="Oval 216">
                  <a:extLst>
                    <a:ext uri="{FF2B5EF4-FFF2-40B4-BE49-F238E27FC236}">
                      <a16:creationId xmlns:a16="http://schemas.microsoft.com/office/drawing/2014/main" id="{E55C30AF-CF47-472D-8B5D-50697CBC423F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4210313" y="5666673"/>
                  <a:ext cx="154149" cy="53952"/>
                </a:xfrm>
                <a:prstGeom prst="ellipse">
                  <a:avLst/>
                </a:prstGeom>
                <a:grpFill/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  <p:sp>
              <p:nvSpPr>
                <p:cNvPr id="119" name="Freeform 217">
                  <a:extLst>
                    <a:ext uri="{FF2B5EF4-FFF2-40B4-BE49-F238E27FC236}">
                      <a16:creationId xmlns:a16="http://schemas.microsoft.com/office/drawing/2014/main" id="{DDAA67FD-17BF-4F5F-8BAE-00F119C4EF91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4209859" y="5707243"/>
                  <a:ext cx="154149" cy="132954"/>
                </a:xfrm>
                <a:custGeom>
                  <a:avLst/>
                  <a:gdLst>
                    <a:gd name="T0" fmla="*/ 167 w 167"/>
                    <a:gd name="T1" fmla="*/ 0 h 143"/>
                    <a:gd name="T2" fmla="*/ 83 w 167"/>
                    <a:gd name="T3" fmla="*/ 28 h 143"/>
                    <a:gd name="T4" fmla="*/ 0 w 167"/>
                    <a:gd name="T5" fmla="*/ 0 h 143"/>
                    <a:gd name="T6" fmla="*/ 0 w 167"/>
                    <a:gd name="T7" fmla="*/ 115 h 143"/>
                    <a:gd name="T8" fmla="*/ 83 w 167"/>
                    <a:gd name="T9" fmla="*/ 143 h 143"/>
                    <a:gd name="T10" fmla="*/ 167 w 167"/>
                    <a:gd name="T11" fmla="*/ 115 h 143"/>
                    <a:gd name="T12" fmla="*/ 167 w 167"/>
                    <a:gd name="T13" fmla="*/ 0 h 143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</a:cxnLst>
                  <a:rect l="0" t="0" r="r" b="b"/>
                  <a:pathLst>
                    <a:path w="167" h="143">
                      <a:moveTo>
                        <a:pt x="167" y="0"/>
                      </a:moveTo>
                      <a:cubicBezTo>
                        <a:pt x="167" y="16"/>
                        <a:pt x="130" y="28"/>
                        <a:pt x="83" y="28"/>
                      </a:cubicBezTo>
                      <a:cubicBezTo>
                        <a:pt x="37" y="28"/>
                        <a:pt x="0" y="16"/>
                        <a:pt x="0" y="0"/>
                      </a:cubicBezTo>
                      <a:lnTo>
                        <a:pt x="0" y="115"/>
                      </a:lnTo>
                      <a:cubicBezTo>
                        <a:pt x="0" y="131"/>
                        <a:pt x="37" y="143"/>
                        <a:pt x="83" y="143"/>
                      </a:cubicBezTo>
                      <a:cubicBezTo>
                        <a:pt x="130" y="143"/>
                        <a:pt x="167" y="131"/>
                        <a:pt x="167" y="115"/>
                      </a:cubicBezTo>
                      <a:lnTo>
                        <a:pt x="167" y="0"/>
                      </a:lnTo>
                      <a:close/>
                    </a:path>
                  </a:pathLst>
                </a:custGeom>
                <a:grpFill/>
                <a:ln w="9525">
                  <a:solidFill>
                    <a:srgbClr val="D9D9D9"/>
                  </a:solidFill>
                  <a:round/>
                  <a:headEnd/>
                  <a:tailEnd/>
                </a:ln>
              </p:spPr>
              <p:txBody>
                <a:bodyPr vert="horz" wrap="square" lIns="98723" tIns="49362" rIns="98723" bIns="49362" numCol="1" anchor="t" anchorCtr="0" compatLnSpc="1">
                  <a:prstTxWarp prst="textNoShape">
                    <a:avLst/>
                  </a:prstTxWarp>
                </a:bodyPr>
                <a:lstStyle/>
                <a:p>
                  <a:endParaRPr lang="ko-KR" altLang="en-US" sz="3454" b="1"/>
                </a:p>
              </p:txBody>
            </p:sp>
          </p:grpSp>
        </p:grpSp>
        <p:sp>
          <p:nvSpPr>
            <p:cNvPr id="36" name="Freeform 215">
              <a:extLst>
                <a:ext uri="{FF2B5EF4-FFF2-40B4-BE49-F238E27FC236}">
                  <a16:creationId xmlns:a16="http://schemas.microsoft.com/office/drawing/2014/main" id="{8E3C86DE-5CC0-4FDD-AE61-1E75AE65B5FB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005832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rgbClr val="F93245"/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37" name="Freeform 215">
              <a:extLst>
                <a:ext uri="{FF2B5EF4-FFF2-40B4-BE49-F238E27FC236}">
                  <a16:creationId xmlns:a16="http://schemas.microsoft.com/office/drawing/2014/main" id="{FC91883A-493C-48EC-8BF5-DF4BD3188890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6538577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38" name="Freeform 215">
              <a:extLst>
                <a:ext uri="{FF2B5EF4-FFF2-40B4-BE49-F238E27FC236}">
                  <a16:creationId xmlns:a16="http://schemas.microsoft.com/office/drawing/2014/main" id="{A3DDC104-E9BB-43C7-84DC-857140B5EDE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160115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39" name="Freeform 215">
              <a:extLst>
                <a:ext uri="{FF2B5EF4-FFF2-40B4-BE49-F238E27FC236}">
                  <a16:creationId xmlns:a16="http://schemas.microsoft.com/office/drawing/2014/main" id="{DAB2E88D-02C7-4153-98CB-0ED32041FD21}"/>
                </a:ext>
              </a:extLst>
            </p:cNvPr>
            <p:cNvSpPr>
              <a:spLocks noEditPoints="1"/>
            </p:cNvSpPr>
            <p:nvPr/>
          </p:nvSpPr>
          <p:spPr bwMode="auto">
            <a:xfrm>
              <a:off x="7791517" y="4634600"/>
              <a:ext cx="302016" cy="466786"/>
            </a:xfrm>
            <a:custGeom>
              <a:avLst/>
              <a:gdLst>
                <a:gd name="T0" fmla="*/ 177 w 198"/>
                <a:gd name="T1" fmla="*/ 0 h 305"/>
                <a:gd name="T2" fmla="*/ 21 w 198"/>
                <a:gd name="T3" fmla="*/ 0 h 305"/>
                <a:gd name="T4" fmla="*/ 0 w 198"/>
                <a:gd name="T5" fmla="*/ 21 h 305"/>
                <a:gd name="T6" fmla="*/ 0 w 198"/>
                <a:gd name="T7" fmla="*/ 284 h 305"/>
                <a:gd name="T8" fmla="*/ 21 w 198"/>
                <a:gd name="T9" fmla="*/ 305 h 305"/>
                <a:gd name="T10" fmla="*/ 177 w 198"/>
                <a:gd name="T11" fmla="*/ 305 h 305"/>
                <a:gd name="T12" fmla="*/ 198 w 198"/>
                <a:gd name="T13" fmla="*/ 284 h 305"/>
                <a:gd name="T14" fmla="*/ 198 w 198"/>
                <a:gd name="T15" fmla="*/ 21 h 305"/>
                <a:gd name="T16" fmla="*/ 177 w 198"/>
                <a:gd name="T17" fmla="*/ 0 h 305"/>
                <a:gd name="T18" fmla="*/ 32 w 198"/>
                <a:gd name="T19" fmla="*/ 39 h 305"/>
                <a:gd name="T20" fmla="*/ 167 w 198"/>
                <a:gd name="T21" fmla="*/ 39 h 305"/>
                <a:gd name="T22" fmla="*/ 167 w 198"/>
                <a:gd name="T23" fmla="*/ 64 h 305"/>
                <a:gd name="T24" fmla="*/ 32 w 198"/>
                <a:gd name="T25" fmla="*/ 64 h 305"/>
                <a:gd name="T26" fmla="*/ 32 w 198"/>
                <a:gd name="T27" fmla="*/ 39 h 305"/>
                <a:gd name="T28" fmla="*/ 32 w 198"/>
                <a:gd name="T29" fmla="*/ 77 h 305"/>
                <a:gd name="T30" fmla="*/ 167 w 198"/>
                <a:gd name="T31" fmla="*/ 77 h 305"/>
                <a:gd name="T32" fmla="*/ 167 w 198"/>
                <a:gd name="T33" fmla="*/ 102 h 305"/>
                <a:gd name="T34" fmla="*/ 32 w 198"/>
                <a:gd name="T35" fmla="*/ 102 h 305"/>
                <a:gd name="T36" fmla="*/ 32 w 198"/>
                <a:gd name="T37" fmla="*/ 77 h 305"/>
                <a:gd name="T38" fmla="*/ 100 w 198"/>
                <a:gd name="T39" fmla="*/ 271 h 305"/>
                <a:gd name="T40" fmla="*/ 76 w 198"/>
                <a:gd name="T41" fmla="*/ 247 h 305"/>
                <a:gd name="T42" fmla="*/ 100 w 198"/>
                <a:gd name="T43" fmla="*/ 223 h 305"/>
                <a:gd name="T44" fmla="*/ 123 w 198"/>
                <a:gd name="T45" fmla="*/ 247 h 305"/>
                <a:gd name="T46" fmla="*/ 100 w 198"/>
                <a:gd name="T47" fmla="*/ 271 h 305"/>
                <a:gd name="T48" fmla="*/ 167 w 198"/>
                <a:gd name="T49" fmla="*/ 141 h 305"/>
                <a:gd name="T50" fmla="*/ 32 w 198"/>
                <a:gd name="T51" fmla="*/ 141 h 305"/>
                <a:gd name="T52" fmla="*/ 32 w 198"/>
                <a:gd name="T53" fmla="*/ 116 h 305"/>
                <a:gd name="T54" fmla="*/ 167 w 198"/>
                <a:gd name="T55" fmla="*/ 116 h 305"/>
                <a:gd name="T56" fmla="*/ 167 w 198"/>
                <a:gd name="T57" fmla="*/ 141 h 30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198" h="305">
                  <a:moveTo>
                    <a:pt x="177" y="0"/>
                  </a:moveTo>
                  <a:lnTo>
                    <a:pt x="21" y="0"/>
                  </a:lnTo>
                  <a:cubicBezTo>
                    <a:pt x="10" y="0"/>
                    <a:pt x="0" y="10"/>
                    <a:pt x="0" y="21"/>
                  </a:cubicBezTo>
                  <a:lnTo>
                    <a:pt x="0" y="284"/>
                  </a:lnTo>
                  <a:cubicBezTo>
                    <a:pt x="0" y="295"/>
                    <a:pt x="10" y="305"/>
                    <a:pt x="21" y="305"/>
                  </a:cubicBezTo>
                  <a:lnTo>
                    <a:pt x="177" y="305"/>
                  </a:lnTo>
                  <a:cubicBezTo>
                    <a:pt x="188" y="305"/>
                    <a:pt x="198" y="295"/>
                    <a:pt x="198" y="284"/>
                  </a:cubicBezTo>
                  <a:lnTo>
                    <a:pt x="198" y="21"/>
                  </a:lnTo>
                  <a:cubicBezTo>
                    <a:pt x="198" y="10"/>
                    <a:pt x="190" y="0"/>
                    <a:pt x="177" y="0"/>
                  </a:cubicBezTo>
                  <a:close/>
                  <a:moveTo>
                    <a:pt x="32" y="39"/>
                  </a:moveTo>
                  <a:lnTo>
                    <a:pt x="167" y="39"/>
                  </a:lnTo>
                  <a:lnTo>
                    <a:pt x="167" y="64"/>
                  </a:lnTo>
                  <a:lnTo>
                    <a:pt x="32" y="64"/>
                  </a:lnTo>
                  <a:lnTo>
                    <a:pt x="32" y="39"/>
                  </a:lnTo>
                  <a:close/>
                  <a:moveTo>
                    <a:pt x="32" y="77"/>
                  </a:moveTo>
                  <a:lnTo>
                    <a:pt x="167" y="77"/>
                  </a:lnTo>
                  <a:lnTo>
                    <a:pt x="167" y="102"/>
                  </a:lnTo>
                  <a:lnTo>
                    <a:pt x="32" y="102"/>
                  </a:lnTo>
                  <a:lnTo>
                    <a:pt x="32" y="77"/>
                  </a:lnTo>
                  <a:close/>
                  <a:moveTo>
                    <a:pt x="100" y="271"/>
                  </a:moveTo>
                  <a:cubicBezTo>
                    <a:pt x="86" y="271"/>
                    <a:pt x="76" y="260"/>
                    <a:pt x="76" y="247"/>
                  </a:cubicBezTo>
                  <a:cubicBezTo>
                    <a:pt x="76" y="234"/>
                    <a:pt x="87" y="223"/>
                    <a:pt x="100" y="223"/>
                  </a:cubicBezTo>
                  <a:cubicBezTo>
                    <a:pt x="113" y="223"/>
                    <a:pt x="123" y="235"/>
                    <a:pt x="123" y="247"/>
                  </a:cubicBezTo>
                  <a:cubicBezTo>
                    <a:pt x="123" y="260"/>
                    <a:pt x="112" y="271"/>
                    <a:pt x="100" y="271"/>
                  </a:cubicBezTo>
                  <a:close/>
                  <a:moveTo>
                    <a:pt x="167" y="141"/>
                  </a:moveTo>
                  <a:lnTo>
                    <a:pt x="32" y="141"/>
                  </a:lnTo>
                  <a:lnTo>
                    <a:pt x="32" y="116"/>
                  </a:lnTo>
                  <a:lnTo>
                    <a:pt x="167" y="116"/>
                  </a:lnTo>
                  <a:lnTo>
                    <a:pt x="167" y="141"/>
                  </a:lnTo>
                  <a:close/>
                </a:path>
              </a:pathLst>
            </a:custGeom>
            <a:solidFill>
              <a:schemeClr val="bg1">
                <a:lumMod val="50000"/>
              </a:schemeClr>
            </a:solidFill>
            <a:ln w="9525">
              <a:noFill/>
              <a:round/>
              <a:headEnd/>
              <a:tailEnd/>
            </a:ln>
          </p:spPr>
          <p:txBody>
            <a:bodyPr vert="horz" wrap="square" lIns="98723" tIns="49362" rIns="98723" bIns="49362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 sz="3454" b="1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57CE9EB1-09A8-4A70-82E8-79A324B558C8}"/>
                </a:ext>
              </a:extLst>
            </p:cNvPr>
            <p:cNvSpPr txBox="1"/>
            <p:nvPr/>
          </p:nvSpPr>
          <p:spPr>
            <a:xfrm>
              <a:off x="5830354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864" dirty="0">
                  <a:solidFill>
                    <a:srgbClr val="FA3246"/>
                  </a:solidFill>
                </a:rPr>
                <a:t>WAS</a:t>
              </a:r>
            </a:p>
            <a:p>
              <a:r>
                <a:rPr lang="en-US" altLang="ko-KR" sz="864" dirty="0">
                  <a:solidFill>
                    <a:srgbClr val="FA3246"/>
                  </a:solidFill>
                </a:rPr>
                <a:t> </a:t>
              </a:r>
              <a:r>
                <a:rPr lang="ko-KR" altLang="en-US" sz="864" dirty="0">
                  <a:solidFill>
                    <a:srgbClr val="FA3246"/>
                  </a:solidFill>
                </a:rPr>
                <a:t>서버</a:t>
              </a: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B9D41423-CB41-461E-B76A-B16AB4F70FED}"/>
                </a:ext>
              </a:extLst>
            </p:cNvPr>
            <p:cNvSpPr txBox="1"/>
            <p:nvPr/>
          </p:nvSpPr>
          <p:spPr>
            <a:xfrm>
              <a:off x="6363098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/>
                <a:t>WAS</a:t>
              </a:r>
            </a:p>
            <a:p>
              <a:pPr latinLnBrk="0"/>
              <a:r>
                <a:rPr lang="en-US" altLang="ko-KR" sz="864" dirty="0"/>
                <a:t> 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BE74550-6F3D-4BB0-B401-793E8F6B9800}"/>
                </a:ext>
              </a:extLst>
            </p:cNvPr>
            <p:cNvSpPr txBox="1"/>
            <p:nvPr/>
          </p:nvSpPr>
          <p:spPr>
            <a:xfrm>
              <a:off x="7024098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/>
                <a:t>WAS</a:t>
              </a:r>
            </a:p>
            <a:p>
              <a:pPr latinLnBrk="0"/>
              <a:r>
                <a:rPr lang="en-US" altLang="ko-KR" sz="864" dirty="0"/>
                <a:t> 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43" name="TextBox 42">
              <a:extLst>
                <a:ext uri="{FF2B5EF4-FFF2-40B4-BE49-F238E27FC236}">
                  <a16:creationId xmlns:a16="http://schemas.microsoft.com/office/drawing/2014/main" id="{B3304726-C2D9-407D-8CFA-E58C05B6C32A}"/>
                </a:ext>
              </a:extLst>
            </p:cNvPr>
            <p:cNvSpPr txBox="1"/>
            <p:nvPr/>
          </p:nvSpPr>
          <p:spPr>
            <a:xfrm>
              <a:off x="7655500" y="5114159"/>
              <a:ext cx="598194" cy="37506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/>
                <a:t>WAS</a:t>
              </a:r>
            </a:p>
            <a:p>
              <a:pPr latinLnBrk="0"/>
              <a:r>
                <a:rPr lang="en-US" altLang="ko-KR" sz="864" dirty="0"/>
                <a:t> 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49E16E6B-C213-40CE-8B67-49DA9C292844}"/>
                </a:ext>
              </a:extLst>
            </p:cNvPr>
            <p:cNvSpPr txBox="1"/>
            <p:nvPr/>
          </p:nvSpPr>
          <p:spPr>
            <a:xfrm>
              <a:off x="4640634" y="4664462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방화벽</a:t>
              </a:r>
            </a:p>
          </p:txBody>
        </p:sp>
        <p:cxnSp>
          <p:nvCxnSpPr>
            <p:cNvPr id="45" name="직선 연결선 64">
              <a:extLst>
                <a:ext uri="{FF2B5EF4-FFF2-40B4-BE49-F238E27FC236}">
                  <a16:creationId xmlns:a16="http://schemas.microsoft.com/office/drawing/2014/main" id="{143082E4-63C7-4E17-9D85-1A2A96198BA8}"/>
                </a:ext>
              </a:extLst>
            </p:cNvPr>
            <p:cNvCxnSpPr/>
            <p:nvPr/>
          </p:nvCxnSpPr>
          <p:spPr>
            <a:xfrm>
              <a:off x="6133081" y="444919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6" name="직선 연결선 64">
              <a:extLst>
                <a:ext uri="{FF2B5EF4-FFF2-40B4-BE49-F238E27FC236}">
                  <a16:creationId xmlns:a16="http://schemas.microsoft.com/office/drawing/2014/main" id="{00472C13-14C4-482C-82B6-E2E7065B0F05}"/>
                </a:ext>
              </a:extLst>
            </p:cNvPr>
            <p:cNvCxnSpPr/>
            <p:nvPr/>
          </p:nvCxnSpPr>
          <p:spPr>
            <a:xfrm>
              <a:off x="7290652" y="444919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47" name="직선 연결선 64">
              <a:extLst>
                <a:ext uri="{FF2B5EF4-FFF2-40B4-BE49-F238E27FC236}">
                  <a16:creationId xmlns:a16="http://schemas.microsoft.com/office/drawing/2014/main" id="{844321B6-C83C-43FA-B8A5-17BABE1DE19F}"/>
                </a:ext>
              </a:extLst>
            </p:cNvPr>
            <p:cNvCxnSpPr/>
            <p:nvPr/>
          </p:nvCxnSpPr>
          <p:spPr>
            <a:xfrm>
              <a:off x="7908900" y="4449198"/>
              <a:ext cx="0" cy="187496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77C57FC7-5DCE-41F1-A18A-7A4BEA7D3149}"/>
                </a:ext>
              </a:extLst>
            </p:cNvPr>
            <p:cNvSpPr txBox="1"/>
            <p:nvPr/>
          </p:nvSpPr>
          <p:spPr>
            <a:xfrm>
              <a:off x="5416017" y="4664462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스위치</a:t>
              </a:r>
            </a:p>
          </p:txBody>
        </p:sp>
        <p:cxnSp>
          <p:nvCxnSpPr>
            <p:cNvPr id="49" name="직선 연결선 43">
              <a:extLst>
                <a:ext uri="{FF2B5EF4-FFF2-40B4-BE49-F238E27FC236}">
                  <a16:creationId xmlns:a16="http://schemas.microsoft.com/office/drawing/2014/main" id="{9B545B2A-CE68-46E6-9DA1-1AD627D49803}"/>
                </a:ext>
              </a:extLst>
            </p:cNvPr>
            <p:cNvCxnSpPr>
              <a:cxnSpLocks/>
            </p:cNvCxnSpPr>
            <p:nvPr/>
          </p:nvCxnSpPr>
          <p:spPr>
            <a:xfrm>
              <a:off x="3668740" y="3711106"/>
              <a:ext cx="1044051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0" name="직선 연결선 64">
              <a:extLst>
                <a:ext uri="{FF2B5EF4-FFF2-40B4-BE49-F238E27FC236}">
                  <a16:creationId xmlns:a16="http://schemas.microsoft.com/office/drawing/2014/main" id="{C969B399-AF02-4130-8FB8-B39E5B31820C}"/>
                </a:ext>
              </a:extLst>
            </p:cNvPr>
            <p:cNvCxnSpPr>
              <a:cxnSpLocks/>
            </p:cNvCxnSpPr>
            <p:nvPr/>
          </p:nvCxnSpPr>
          <p:spPr>
            <a:xfrm>
              <a:off x="3702840" y="3804285"/>
              <a:ext cx="0" cy="48749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2A772C4E-7A73-4CBA-A4C3-7FE7AE9471F2}"/>
                </a:ext>
              </a:extLst>
            </p:cNvPr>
            <p:cNvSpPr txBox="1"/>
            <p:nvPr/>
          </p:nvSpPr>
          <p:spPr>
            <a:xfrm>
              <a:off x="3509260" y="3857500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방화벽</a:t>
              </a:r>
            </a:p>
          </p:txBody>
        </p:sp>
        <p:grpSp>
          <p:nvGrpSpPr>
            <p:cNvPr id="52" name="그룹 412">
              <a:extLst>
                <a:ext uri="{FF2B5EF4-FFF2-40B4-BE49-F238E27FC236}">
                  <a16:creationId xmlns:a16="http://schemas.microsoft.com/office/drawing/2014/main" id="{D11BFB2C-5C5A-483C-95F7-91586723D365}"/>
                </a:ext>
              </a:extLst>
            </p:cNvPr>
            <p:cNvGrpSpPr/>
            <p:nvPr/>
          </p:nvGrpSpPr>
          <p:grpSpPr>
            <a:xfrm>
              <a:off x="3533911" y="4143221"/>
              <a:ext cx="261013" cy="262494"/>
              <a:chOff x="4553469" y="3266479"/>
              <a:chExt cx="317931" cy="302517"/>
            </a:xfrm>
            <a:solidFill>
              <a:schemeClr val="tx1"/>
            </a:solidFill>
          </p:grpSpPr>
          <p:sp>
            <p:nvSpPr>
              <p:cNvPr id="113" name="Freeform 248">
                <a:extLst>
                  <a:ext uri="{FF2B5EF4-FFF2-40B4-BE49-F238E27FC236}">
                    <a16:creationId xmlns:a16="http://schemas.microsoft.com/office/drawing/2014/main" id="{954AFE1C-8339-449A-B24C-D2972ED7C85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448" y="3274186"/>
                <a:ext cx="53952" cy="294810"/>
              </a:xfrm>
              <a:custGeom>
                <a:avLst/>
                <a:gdLst>
                  <a:gd name="T0" fmla="*/ 0 w 57"/>
                  <a:gd name="T1" fmla="*/ 320 h 320"/>
                  <a:gd name="T2" fmla="*/ 57 w 57"/>
                  <a:gd name="T3" fmla="*/ 276 h 320"/>
                  <a:gd name="T4" fmla="*/ 57 w 57"/>
                  <a:gd name="T5" fmla="*/ 0 h 320"/>
                  <a:gd name="T6" fmla="*/ 0 w 57"/>
                  <a:gd name="T7" fmla="*/ 44 h 320"/>
                  <a:gd name="T8" fmla="*/ 0 w 57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20">
                    <a:moveTo>
                      <a:pt x="0" y="320"/>
                    </a:moveTo>
                    <a:lnTo>
                      <a:pt x="57" y="276"/>
                    </a:lnTo>
                    <a:lnTo>
                      <a:pt x="57" y="0"/>
                    </a:lnTo>
                    <a:lnTo>
                      <a:pt x="0" y="44"/>
                    </a:lnTo>
                    <a:lnTo>
                      <a:pt x="0" y="320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4" name="Freeform 249">
                <a:extLst>
                  <a:ext uri="{FF2B5EF4-FFF2-40B4-BE49-F238E27FC236}">
                    <a16:creationId xmlns:a16="http://schemas.microsoft.com/office/drawing/2014/main" id="{B19D6B39-9658-4662-A5A3-96CDA806800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322" y="3266479"/>
                <a:ext cx="308298" cy="38537"/>
              </a:xfrm>
              <a:custGeom>
                <a:avLst/>
                <a:gdLst>
                  <a:gd name="T0" fmla="*/ 0 w 333"/>
                  <a:gd name="T1" fmla="*/ 42 h 42"/>
                  <a:gd name="T2" fmla="*/ 57 w 333"/>
                  <a:gd name="T3" fmla="*/ 0 h 42"/>
                  <a:gd name="T4" fmla="*/ 333 w 333"/>
                  <a:gd name="T5" fmla="*/ 0 h 42"/>
                  <a:gd name="T6" fmla="*/ 276 w 333"/>
                  <a:gd name="T7" fmla="*/ 42 h 42"/>
                  <a:gd name="T8" fmla="*/ 0 w 333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42">
                    <a:moveTo>
                      <a:pt x="0" y="42"/>
                    </a:moveTo>
                    <a:lnTo>
                      <a:pt x="57" y="0"/>
                    </a:lnTo>
                    <a:lnTo>
                      <a:pt x="333" y="0"/>
                    </a:lnTo>
                    <a:lnTo>
                      <a:pt x="276" y="4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5" name="Freeform 250">
                <a:extLst>
                  <a:ext uri="{FF2B5EF4-FFF2-40B4-BE49-F238E27FC236}">
                    <a16:creationId xmlns:a16="http://schemas.microsoft.com/office/drawing/2014/main" id="{38F177D8-D57C-4434-AAE1-BDC5C4EA0407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3469" y="3314650"/>
                <a:ext cx="254346" cy="254346"/>
              </a:xfrm>
              <a:custGeom>
                <a:avLst/>
                <a:gdLst>
                  <a:gd name="T0" fmla="*/ 0 w 276"/>
                  <a:gd name="T1" fmla="*/ 276 h 276"/>
                  <a:gd name="T2" fmla="*/ 276 w 276"/>
                  <a:gd name="T3" fmla="*/ 0 h 276"/>
                  <a:gd name="T4" fmla="*/ 191 w 276"/>
                  <a:gd name="T5" fmla="*/ 65 h 276"/>
                  <a:gd name="T6" fmla="*/ 213 w 276"/>
                  <a:gd name="T7" fmla="*/ 87 h 276"/>
                  <a:gd name="T8" fmla="*/ 167 w 276"/>
                  <a:gd name="T9" fmla="*/ 124 h 276"/>
                  <a:gd name="T10" fmla="*/ 197 w 276"/>
                  <a:gd name="T11" fmla="*/ 71 h 276"/>
                  <a:gd name="T12" fmla="*/ 138 w 276"/>
                  <a:gd name="T13" fmla="*/ 29 h 276"/>
                  <a:gd name="T14" fmla="*/ 147 w 276"/>
                  <a:gd name="T15" fmla="*/ 47 h 276"/>
                  <a:gd name="T16" fmla="*/ 131 w 276"/>
                  <a:gd name="T17" fmla="*/ 106 h 276"/>
                  <a:gd name="T18" fmla="*/ 123 w 276"/>
                  <a:gd name="T19" fmla="*/ 47 h 276"/>
                  <a:gd name="T20" fmla="*/ 86 w 276"/>
                  <a:gd name="T21" fmla="*/ 62 h 276"/>
                  <a:gd name="T22" fmla="*/ 122 w 276"/>
                  <a:gd name="T23" fmla="*/ 109 h 276"/>
                  <a:gd name="T24" fmla="*/ 70 w 276"/>
                  <a:gd name="T25" fmla="*/ 78 h 276"/>
                  <a:gd name="T26" fmla="*/ 62 w 276"/>
                  <a:gd name="T27" fmla="*/ 58 h 276"/>
                  <a:gd name="T28" fmla="*/ 47 w 276"/>
                  <a:gd name="T29" fmla="*/ 152 h 276"/>
                  <a:gd name="T30" fmla="*/ 47 w 276"/>
                  <a:gd name="T31" fmla="*/ 120 h 276"/>
                  <a:gd name="T32" fmla="*/ 106 w 276"/>
                  <a:gd name="T33" fmla="*/ 127 h 276"/>
                  <a:gd name="T34" fmla="*/ 47 w 276"/>
                  <a:gd name="T35" fmla="*/ 144 h 276"/>
                  <a:gd name="T36" fmla="*/ 83 w 276"/>
                  <a:gd name="T37" fmla="*/ 212 h 276"/>
                  <a:gd name="T38" fmla="*/ 61 w 276"/>
                  <a:gd name="T39" fmla="*/ 190 h 276"/>
                  <a:gd name="T40" fmla="*/ 107 w 276"/>
                  <a:gd name="T41" fmla="*/ 153 h 276"/>
                  <a:gd name="T42" fmla="*/ 77 w 276"/>
                  <a:gd name="T43" fmla="*/ 206 h 276"/>
                  <a:gd name="T44" fmla="*/ 136 w 276"/>
                  <a:gd name="T45" fmla="*/ 247 h 276"/>
                  <a:gd name="T46" fmla="*/ 127 w 276"/>
                  <a:gd name="T47" fmla="*/ 229 h 276"/>
                  <a:gd name="T48" fmla="*/ 143 w 276"/>
                  <a:gd name="T49" fmla="*/ 170 h 276"/>
                  <a:gd name="T50" fmla="*/ 151 w 276"/>
                  <a:gd name="T51" fmla="*/ 229 h 276"/>
                  <a:gd name="T52" fmla="*/ 190 w 276"/>
                  <a:gd name="T53" fmla="*/ 215 h 276"/>
                  <a:gd name="T54" fmla="*/ 153 w 276"/>
                  <a:gd name="T55" fmla="*/ 169 h 276"/>
                  <a:gd name="T56" fmla="*/ 206 w 276"/>
                  <a:gd name="T57" fmla="*/ 199 h 276"/>
                  <a:gd name="T58" fmla="*/ 213 w 276"/>
                  <a:gd name="T59" fmla="*/ 219 h 276"/>
                  <a:gd name="T60" fmla="*/ 227 w 276"/>
                  <a:gd name="T61" fmla="*/ 156 h 276"/>
                  <a:gd name="T62" fmla="*/ 168 w 276"/>
                  <a:gd name="T63" fmla="*/ 149 h 276"/>
                  <a:gd name="T64" fmla="*/ 227 w 276"/>
                  <a:gd name="T65" fmla="*/ 132 h 276"/>
                  <a:gd name="T66" fmla="*/ 246 w 276"/>
                  <a:gd name="T67" fmla="*/ 14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6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6" y="276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  <a:moveTo>
                      <a:pt x="191" y="65"/>
                    </a:moveTo>
                    <a:lnTo>
                      <a:pt x="216" y="62"/>
                    </a:lnTo>
                    <a:lnTo>
                      <a:pt x="213" y="87"/>
                    </a:lnTo>
                    <a:lnTo>
                      <a:pt x="208" y="82"/>
                    </a:lnTo>
                    <a:lnTo>
                      <a:pt x="167" y="124"/>
                    </a:lnTo>
                    <a:lnTo>
                      <a:pt x="156" y="112"/>
                    </a:lnTo>
                    <a:lnTo>
                      <a:pt x="197" y="71"/>
                    </a:lnTo>
                    <a:lnTo>
                      <a:pt x="191" y="65"/>
                    </a:lnTo>
                    <a:close/>
                    <a:moveTo>
                      <a:pt x="138" y="29"/>
                    </a:moveTo>
                    <a:lnTo>
                      <a:pt x="155" y="47"/>
                    </a:lnTo>
                    <a:lnTo>
                      <a:pt x="147" y="47"/>
                    </a:lnTo>
                    <a:lnTo>
                      <a:pt x="147" y="106"/>
                    </a:lnTo>
                    <a:lnTo>
                      <a:pt x="131" y="106"/>
                    </a:lnTo>
                    <a:lnTo>
                      <a:pt x="131" y="47"/>
                    </a:lnTo>
                    <a:lnTo>
                      <a:pt x="123" y="47"/>
                    </a:lnTo>
                    <a:lnTo>
                      <a:pt x="138" y="29"/>
                    </a:lnTo>
                    <a:close/>
                    <a:moveTo>
                      <a:pt x="86" y="62"/>
                    </a:moveTo>
                    <a:lnTo>
                      <a:pt x="81" y="67"/>
                    </a:lnTo>
                    <a:lnTo>
                      <a:pt x="122" y="109"/>
                    </a:lnTo>
                    <a:lnTo>
                      <a:pt x="111" y="120"/>
                    </a:lnTo>
                    <a:lnTo>
                      <a:pt x="70" y="78"/>
                    </a:lnTo>
                    <a:lnTo>
                      <a:pt x="65" y="83"/>
                    </a:lnTo>
                    <a:lnTo>
                      <a:pt x="62" y="58"/>
                    </a:lnTo>
                    <a:lnTo>
                      <a:pt x="86" y="62"/>
                    </a:lnTo>
                    <a:close/>
                    <a:moveTo>
                      <a:pt x="47" y="152"/>
                    </a:moveTo>
                    <a:lnTo>
                      <a:pt x="28" y="136"/>
                    </a:lnTo>
                    <a:lnTo>
                      <a:pt x="47" y="120"/>
                    </a:lnTo>
                    <a:lnTo>
                      <a:pt x="47" y="127"/>
                    </a:lnTo>
                    <a:lnTo>
                      <a:pt x="106" y="127"/>
                    </a:lnTo>
                    <a:lnTo>
                      <a:pt x="106" y="144"/>
                    </a:lnTo>
                    <a:lnTo>
                      <a:pt x="47" y="144"/>
                    </a:lnTo>
                    <a:lnTo>
                      <a:pt x="47" y="152"/>
                    </a:lnTo>
                    <a:close/>
                    <a:moveTo>
                      <a:pt x="83" y="212"/>
                    </a:moveTo>
                    <a:lnTo>
                      <a:pt x="58" y="215"/>
                    </a:lnTo>
                    <a:lnTo>
                      <a:pt x="61" y="190"/>
                    </a:lnTo>
                    <a:lnTo>
                      <a:pt x="66" y="195"/>
                    </a:lnTo>
                    <a:lnTo>
                      <a:pt x="107" y="153"/>
                    </a:lnTo>
                    <a:lnTo>
                      <a:pt x="118" y="165"/>
                    </a:lnTo>
                    <a:lnTo>
                      <a:pt x="77" y="206"/>
                    </a:lnTo>
                    <a:lnTo>
                      <a:pt x="83" y="212"/>
                    </a:lnTo>
                    <a:close/>
                    <a:moveTo>
                      <a:pt x="136" y="247"/>
                    </a:moveTo>
                    <a:lnTo>
                      <a:pt x="120" y="229"/>
                    </a:lnTo>
                    <a:lnTo>
                      <a:pt x="127" y="229"/>
                    </a:lnTo>
                    <a:lnTo>
                      <a:pt x="127" y="170"/>
                    </a:lnTo>
                    <a:lnTo>
                      <a:pt x="143" y="170"/>
                    </a:lnTo>
                    <a:lnTo>
                      <a:pt x="143" y="229"/>
                    </a:lnTo>
                    <a:lnTo>
                      <a:pt x="151" y="229"/>
                    </a:lnTo>
                    <a:lnTo>
                      <a:pt x="136" y="247"/>
                    </a:lnTo>
                    <a:close/>
                    <a:moveTo>
                      <a:pt x="190" y="215"/>
                    </a:moveTo>
                    <a:lnTo>
                      <a:pt x="195" y="210"/>
                    </a:lnTo>
                    <a:lnTo>
                      <a:pt x="153" y="169"/>
                    </a:lnTo>
                    <a:lnTo>
                      <a:pt x="164" y="157"/>
                    </a:lnTo>
                    <a:lnTo>
                      <a:pt x="206" y="199"/>
                    </a:lnTo>
                    <a:lnTo>
                      <a:pt x="211" y="194"/>
                    </a:lnTo>
                    <a:lnTo>
                      <a:pt x="213" y="219"/>
                    </a:lnTo>
                    <a:lnTo>
                      <a:pt x="190" y="215"/>
                    </a:lnTo>
                    <a:close/>
                    <a:moveTo>
                      <a:pt x="227" y="156"/>
                    </a:moveTo>
                    <a:lnTo>
                      <a:pt x="227" y="149"/>
                    </a:lnTo>
                    <a:lnTo>
                      <a:pt x="168" y="149"/>
                    </a:lnTo>
                    <a:lnTo>
                      <a:pt x="168" y="132"/>
                    </a:lnTo>
                    <a:lnTo>
                      <a:pt x="227" y="132"/>
                    </a:lnTo>
                    <a:lnTo>
                      <a:pt x="227" y="125"/>
                    </a:lnTo>
                    <a:lnTo>
                      <a:pt x="246" y="141"/>
                    </a:lnTo>
                    <a:lnTo>
                      <a:pt x="227" y="156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ACFC51A8-732B-47B5-B4AB-4378573C873B}"/>
                </a:ext>
              </a:extLst>
            </p:cNvPr>
            <p:cNvSpPr txBox="1"/>
            <p:nvPr/>
          </p:nvSpPr>
          <p:spPr>
            <a:xfrm>
              <a:off x="3429730" y="4432956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스위치</a:t>
              </a:r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AAF52394-8A77-4588-9B07-0C108E2AFE88}"/>
                </a:ext>
              </a:extLst>
            </p:cNvPr>
            <p:cNvSpPr txBox="1"/>
            <p:nvPr/>
          </p:nvSpPr>
          <p:spPr>
            <a:xfrm>
              <a:off x="1317800" y="5329105"/>
              <a:ext cx="598194" cy="2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 dirty="0"/>
                <a:t>DB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55" name="TextBox 54">
              <a:extLst>
                <a:ext uri="{FF2B5EF4-FFF2-40B4-BE49-F238E27FC236}">
                  <a16:creationId xmlns:a16="http://schemas.microsoft.com/office/drawing/2014/main" id="{C8E683B3-66B6-4CAA-8996-62E89C811A9D}"/>
                </a:ext>
              </a:extLst>
            </p:cNvPr>
            <p:cNvSpPr txBox="1"/>
            <p:nvPr/>
          </p:nvSpPr>
          <p:spPr>
            <a:xfrm>
              <a:off x="2154407" y="5329105"/>
              <a:ext cx="598194" cy="2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latinLnBrk="0"/>
              <a:r>
                <a:rPr lang="en-US" altLang="ko-KR" sz="864" dirty="0"/>
                <a:t>DB</a:t>
              </a:r>
              <a:r>
                <a:rPr lang="ko-KR" altLang="en-US" sz="864" dirty="0"/>
                <a:t>서버</a:t>
              </a:r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23BBB941-53A3-4238-B046-D18CD8094AE7}"/>
                </a:ext>
              </a:extLst>
            </p:cNvPr>
            <p:cNvSpPr txBox="1"/>
            <p:nvPr/>
          </p:nvSpPr>
          <p:spPr>
            <a:xfrm>
              <a:off x="3006800" y="5329105"/>
              <a:ext cx="598194" cy="23586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>
              <a:defPPr>
                <a:defRPr lang="ko-KR"/>
              </a:defPPr>
              <a:lvl1pPr algn="ctr"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r>
                <a:rPr lang="en-US" altLang="ko-KR" sz="864" dirty="0">
                  <a:solidFill>
                    <a:srgbClr val="FA3246"/>
                  </a:solidFill>
                </a:rPr>
                <a:t>DB</a:t>
              </a:r>
              <a:r>
                <a:rPr lang="ko-KR" altLang="en-US" sz="864" dirty="0">
                  <a:solidFill>
                    <a:srgbClr val="FA3246"/>
                  </a:solidFill>
                </a:rPr>
                <a:t>서버</a:t>
              </a:r>
            </a:p>
          </p:txBody>
        </p:sp>
        <p:cxnSp>
          <p:nvCxnSpPr>
            <p:cNvPr id="57" name="직선 연결선 43">
              <a:extLst>
                <a:ext uri="{FF2B5EF4-FFF2-40B4-BE49-F238E27FC236}">
                  <a16:creationId xmlns:a16="http://schemas.microsoft.com/office/drawing/2014/main" id="{ABC1CE41-7A77-410F-BEB8-6FD77EA781C9}"/>
                </a:ext>
              </a:extLst>
            </p:cNvPr>
            <p:cNvCxnSpPr>
              <a:cxnSpLocks/>
            </p:cNvCxnSpPr>
            <p:nvPr/>
          </p:nvCxnSpPr>
          <p:spPr>
            <a:xfrm>
              <a:off x="1331895" y="4587520"/>
              <a:ext cx="2356250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8" name="직선 연결선 64">
              <a:extLst>
                <a:ext uri="{FF2B5EF4-FFF2-40B4-BE49-F238E27FC236}">
                  <a16:creationId xmlns:a16="http://schemas.microsoft.com/office/drawing/2014/main" id="{4C965864-B481-4913-BBB5-F2A774A97AF7}"/>
                </a:ext>
              </a:extLst>
            </p:cNvPr>
            <p:cNvCxnSpPr>
              <a:cxnSpLocks/>
            </p:cNvCxnSpPr>
            <p:nvPr/>
          </p:nvCxnSpPr>
          <p:spPr>
            <a:xfrm>
              <a:off x="3675215" y="4270604"/>
              <a:ext cx="0" cy="31432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59" name="직선 연결선 64">
              <a:extLst>
                <a:ext uri="{FF2B5EF4-FFF2-40B4-BE49-F238E27FC236}">
                  <a16:creationId xmlns:a16="http://schemas.microsoft.com/office/drawing/2014/main" id="{783F71E1-2528-4DA5-8E97-1B79281D3101}"/>
                </a:ext>
              </a:extLst>
            </p:cNvPr>
            <p:cNvCxnSpPr>
              <a:cxnSpLocks/>
            </p:cNvCxnSpPr>
            <p:nvPr/>
          </p:nvCxnSpPr>
          <p:spPr>
            <a:xfrm>
              <a:off x="3181932" y="4580822"/>
              <a:ext cx="0" cy="14999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0" name="직선 연결선 64">
              <a:extLst>
                <a:ext uri="{FF2B5EF4-FFF2-40B4-BE49-F238E27FC236}">
                  <a16:creationId xmlns:a16="http://schemas.microsoft.com/office/drawing/2014/main" id="{5D80B28E-9CAB-4914-A94D-F08160B32E43}"/>
                </a:ext>
              </a:extLst>
            </p:cNvPr>
            <p:cNvCxnSpPr>
              <a:cxnSpLocks/>
            </p:cNvCxnSpPr>
            <p:nvPr/>
          </p:nvCxnSpPr>
          <p:spPr>
            <a:xfrm>
              <a:off x="2326909" y="4580822"/>
              <a:ext cx="0" cy="14999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1" name="직선 연결선 64">
              <a:extLst>
                <a:ext uri="{FF2B5EF4-FFF2-40B4-BE49-F238E27FC236}">
                  <a16:creationId xmlns:a16="http://schemas.microsoft.com/office/drawing/2014/main" id="{5483733D-4B74-41F3-8B8C-B7057DC1716F}"/>
                </a:ext>
              </a:extLst>
            </p:cNvPr>
            <p:cNvCxnSpPr>
              <a:cxnSpLocks/>
            </p:cNvCxnSpPr>
            <p:nvPr/>
          </p:nvCxnSpPr>
          <p:spPr>
            <a:xfrm>
              <a:off x="1517924" y="4580822"/>
              <a:ext cx="0" cy="149997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2" name="직선 연결선 43">
              <a:extLst>
                <a:ext uri="{FF2B5EF4-FFF2-40B4-BE49-F238E27FC236}">
                  <a16:creationId xmlns:a16="http://schemas.microsoft.com/office/drawing/2014/main" id="{7F5D89C6-2203-4145-887A-5F0C63ABCE1C}"/>
                </a:ext>
              </a:extLst>
            </p:cNvPr>
            <p:cNvCxnSpPr>
              <a:cxnSpLocks/>
            </p:cNvCxnSpPr>
            <p:nvPr/>
          </p:nvCxnSpPr>
          <p:spPr>
            <a:xfrm>
              <a:off x="4852619" y="3711106"/>
              <a:ext cx="562344" cy="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cxnSp>
          <p:nvCxnSpPr>
            <p:cNvPr id="63" name="직선 연결선 62">
              <a:extLst>
                <a:ext uri="{FF2B5EF4-FFF2-40B4-BE49-F238E27FC236}">
                  <a16:creationId xmlns:a16="http://schemas.microsoft.com/office/drawing/2014/main" id="{931ADB91-99F0-410E-B7D4-2D1A50F47C1E}"/>
                </a:ext>
              </a:extLst>
            </p:cNvPr>
            <p:cNvCxnSpPr>
              <a:cxnSpLocks/>
            </p:cNvCxnSpPr>
            <p:nvPr/>
          </p:nvCxnSpPr>
          <p:spPr>
            <a:xfrm>
              <a:off x="5424829" y="2781173"/>
              <a:ext cx="0" cy="942559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solid"/>
              <a:miter lim="800000"/>
            </a:ln>
            <a:effectLst/>
          </p:spPr>
        </p:cxnSp>
        <p:grpSp>
          <p:nvGrpSpPr>
            <p:cNvPr id="64" name="그룹 412">
              <a:extLst>
                <a:ext uri="{FF2B5EF4-FFF2-40B4-BE49-F238E27FC236}">
                  <a16:creationId xmlns:a16="http://schemas.microsoft.com/office/drawing/2014/main" id="{49C3D3CB-C3A1-4D28-BF7E-30FB15DA396D}"/>
                </a:ext>
              </a:extLst>
            </p:cNvPr>
            <p:cNvGrpSpPr/>
            <p:nvPr/>
          </p:nvGrpSpPr>
          <p:grpSpPr>
            <a:xfrm>
              <a:off x="5318594" y="2530133"/>
              <a:ext cx="261013" cy="262494"/>
              <a:chOff x="4553469" y="3266479"/>
              <a:chExt cx="317931" cy="302517"/>
            </a:xfrm>
            <a:solidFill>
              <a:schemeClr val="tx1"/>
            </a:solidFill>
          </p:grpSpPr>
          <p:sp>
            <p:nvSpPr>
              <p:cNvPr id="110" name="Freeform 248">
                <a:extLst>
                  <a:ext uri="{FF2B5EF4-FFF2-40B4-BE49-F238E27FC236}">
                    <a16:creationId xmlns:a16="http://schemas.microsoft.com/office/drawing/2014/main" id="{F323FDCE-8300-4F27-A143-89503E3A84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448" y="3274186"/>
                <a:ext cx="53952" cy="294810"/>
              </a:xfrm>
              <a:custGeom>
                <a:avLst/>
                <a:gdLst>
                  <a:gd name="T0" fmla="*/ 0 w 57"/>
                  <a:gd name="T1" fmla="*/ 320 h 320"/>
                  <a:gd name="T2" fmla="*/ 57 w 57"/>
                  <a:gd name="T3" fmla="*/ 276 h 320"/>
                  <a:gd name="T4" fmla="*/ 57 w 57"/>
                  <a:gd name="T5" fmla="*/ 0 h 320"/>
                  <a:gd name="T6" fmla="*/ 0 w 57"/>
                  <a:gd name="T7" fmla="*/ 44 h 320"/>
                  <a:gd name="T8" fmla="*/ 0 w 57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20">
                    <a:moveTo>
                      <a:pt x="0" y="320"/>
                    </a:moveTo>
                    <a:lnTo>
                      <a:pt x="57" y="276"/>
                    </a:lnTo>
                    <a:lnTo>
                      <a:pt x="57" y="0"/>
                    </a:lnTo>
                    <a:lnTo>
                      <a:pt x="0" y="44"/>
                    </a:lnTo>
                    <a:lnTo>
                      <a:pt x="0" y="320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1" name="Freeform 249">
                <a:extLst>
                  <a:ext uri="{FF2B5EF4-FFF2-40B4-BE49-F238E27FC236}">
                    <a16:creationId xmlns:a16="http://schemas.microsoft.com/office/drawing/2014/main" id="{024117B5-58E3-4E16-AF21-60CF1D32EBDE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322" y="3266479"/>
                <a:ext cx="308298" cy="38537"/>
              </a:xfrm>
              <a:custGeom>
                <a:avLst/>
                <a:gdLst>
                  <a:gd name="T0" fmla="*/ 0 w 333"/>
                  <a:gd name="T1" fmla="*/ 42 h 42"/>
                  <a:gd name="T2" fmla="*/ 57 w 333"/>
                  <a:gd name="T3" fmla="*/ 0 h 42"/>
                  <a:gd name="T4" fmla="*/ 333 w 333"/>
                  <a:gd name="T5" fmla="*/ 0 h 42"/>
                  <a:gd name="T6" fmla="*/ 276 w 333"/>
                  <a:gd name="T7" fmla="*/ 42 h 42"/>
                  <a:gd name="T8" fmla="*/ 0 w 333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42">
                    <a:moveTo>
                      <a:pt x="0" y="42"/>
                    </a:moveTo>
                    <a:lnTo>
                      <a:pt x="57" y="0"/>
                    </a:lnTo>
                    <a:lnTo>
                      <a:pt x="333" y="0"/>
                    </a:lnTo>
                    <a:lnTo>
                      <a:pt x="276" y="4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12" name="Freeform 250">
                <a:extLst>
                  <a:ext uri="{FF2B5EF4-FFF2-40B4-BE49-F238E27FC236}">
                    <a16:creationId xmlns:a16="http://schemas.microsoft.com/office/drawing/2014/main" id="{CF07F92F-4885-465B-BCBB-AC321FDAD730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3469" y="3314650"/>
                <a:ext cx="254346" cy="254346"/>
              </a:xfrm>
              <a:custGeom>
                <a:avLst/>
                <a:gdLst>
                  <a:gd name="T0" fmla="*/ 0 w 276"/>
                  <a:gd name="T1" fmla="*/ 276 h 276"/>
                  <a:gd name="T2" fmla="*/ 276 w 276"/>
                  <a:gd name="T3" fmla="*/ 0 h 276"/>
                  <a:gd name="T4" fmla="*/ 191 w 276"/>
                  <a:gd name="T5" fmla="*/ 65 h 276"/>
                  <a:gd name="T6" fmla="*/ 213 w 276"/>
                  <a:gd name="T7" fmla="*/ 87 h 276"/>
                  <a:gd name="T8" fmla="*/ 167 w 276"/>
                  <a:gd name="T9" fmla="*/ 124 h 276"/>
                  <a:gd name="T10" fmla="*/ 197 w 276"/>
                  <a:gd name="T11" fmla="*/ 71 h 276"/>
                  <a:gd name="T12" fmla="*/ 138 w 276"/>
                  <a:gd name="T13" fmla="*/ 29 h 276"/>
                  <a:gd name="T14" fmla="*/ 147 w 276"/>
                  <a:gd name="T15" fmla="*/ 47 h 276"/>
                  <a:gd name="T16" fmla="*/ 131 w 276"/>
                  <a:gd name="T17" fmla="*/ 106 h 276"/>
                  <a:gd name="T18" fmla="*/ 123 w 276"/>
                  <a:gd name="T19" fmla="*/ 47 h 276"/>
                  <a:gd name="T20" fmla="*/ 86 w 276"/>
                  <a:gd name="T21" fmla="*/ 62 h 276"/>
                  <a:gd name="T22" fmla="*/ 122 w 276"/>
                  <a:gd name="T23" fmla="*/ 109 h 276"/>
                  <a:gd name="T24" fmla="*/ 70 w 276"/>
                  <a:gd name="T25" fmla="*/ 78 h 276"/>
                  <a:gd name="T26" fmla="*/ 62 w 276"/>
                  <a:gd name="T27" fmla="*/ 58 h 276"/>
                  <a:gd name="T28" fmla="*/ 47 w 276"/>
                  <a:gd name="T29" fmla="*/ 152 h 276"/>
                  <a:gd name="T30" fmla="*/ 47 w 276"/>
                  <a:gd name="T31" fmla="*/ 120 h 276"/>
                  <a:gd name="T32" fmla="*/ 106 w 276"/>
                  <a:gd name="T33" fmla="*/ 127 h 276"/>
                  <a:gd name="T34" fmla="*/ 47 w 276"/>
                  <a:gd name="T35" fmla="*/ 144 h 276"/>
                  <a:gd name="T36" fmla="*/ 83 w 276"/>
                  <a:gd name="T37" fmla="*/ 212 h 276"/>
                  <a:gd name="T38" fmla="*/ 61 w 276"/>
                  <a:gd name="T39" fmla="*/ 190 h 276"/>
                  <a:gd name="T40" fmla="*/ 107 w 276"/>
                  <a:gd name="T41" fmla="*/ 153 h 276"/>
                  <a:gd name="T42" fmla="*/ 77 w 276"/>
                  <a:gd name="T43" fmla="*/ 206 h 276"/>
                  <a:gd name="T44" fmla="*/ 136 w 276"/>
                  <a:gd name="T45" fmla="*/ 247 h 276"/>
                  <a:gd name="T46" fmla="*/ 127 w 276"/>
                  <a:gd name="T47" fmla="*/ 229 h 276"/>
                  <a:gd name="T48" fmla="*/ 143 w 276"/>
                  <a:gd name="T49" fmla="*/ 170 h 276"/>
                  <a:gd name="T50" fmla="*/ 151 w 276"/>
                  <a:gd name="T51" fmla="*/ 229 h 276"/>
                  <a:gd name="T52" fmla="*/ 190 w 276"/>
                  <a:gd name="T53" fmla="*/ 215 h 276"/>
                  <a:gd name="T54" fmla="*/ 153 w 276"/>
                  <a:gd name="T55" fmla="*/ 169 h 276"/>
                  <a:gd name="T56" fmla="*/ 206 w 276"/>
                  <a:gd name="T57" fmla="*/ 199 h 276"/>
                  <a:gd name="T58" fmla="*/ 213 w 276"/>
                  <a:gd name="T59" fmla="*/ 219 h 276"/>
                  <a:gd name="T60" fmla="*/ 227 w 276"/>
                  <a:gd name="T61" fmla="*/ 156 h 276"/>
                  <a:gd name="T62" fmla="*/ 168 w 276"/>
                  <a:gd name="T63" fmla="*/ 149 h 276"/>
                  <a:gd name="T64" fmla="*/ 227 w 276"/>
                  <a:gd name="T65" fmla="*/ 132 h 276"/>
                  <a:gd name="T66" fmla="*/ 246 w 276"/>
                  <a:gd name="T67" fmla="*/ 14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6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6" y="276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  <a:moveTo>
                      <a:pt x="191" y="65"/>
                    </a:moveTo>
                    <a:lnTo>
                      <a:pt x="216" y="62"/>
                    </a:lnTo>
                    <a:lnTo>
                      <a:pt x="213" y="87"/>
                    </a:lnTo>
                    <a:lnTo>
                      <a:pt x="208" y="82"/>
                    </a:lnTo>
                    <a:lnTo>
                      <a:pt x="167" y="124"/>
                    </a:lnTo>
                    <a:lnTo>
                      <a:pt x="156" y="112"/>
                    </a:lnTo>
                    <a:lnTo>
                      <a:pt x="197" y="71"/>
                    </a:lnTo>
                    <a:lnTo>
                      <a:pt x="191" y="65"/>
                    </a:lnTo>
                    <a:close/>
                    <a:moveTo>
                      <a:pt x="138" y="29"/>
                    </a:moveTo>
                    <a:lnTo>
                      <a:pt x="155" y="47"/>
                    </a:lnTo>
                    <a:lnTo>
                      <a:pt x="147" y="47"/>
                    </a:lnTo>
                    <a:lnTo>
                      <a:pt x="147" y="106"/>
                    </a:lnTo>
                    <a:lnTo>
                      <a:pt x="131" y="106"/>
                    </a:lnTo>
                    <a:lnTo>
                      <a:pt x="131" y="47"/>
                    </a:lnTo>
                    <a:lnTo>
                      <a:pt x="123" y="47"/>
                    </a:lnTo>
                    <a:lnTo>
                      <a:pt x="138" y="29"/>
                    </a:lnTo>
                    <a:close/>
                    <a:moveTo>
                      <a:pt x="86" y="62"/>
                    </a:moveTo>
                    <a:lnTo>
                      <a:pt x="81" y="67"/>
                    </a:lnTo>
                    <a:lnTo>
                      <a:pt x="122" y="109"/>
                    </a:lnTo>
                    <a:lnTo>
                      <a:pt x="111" y="120"/>
                    </a:lnTo>
                    <a:lnTo>
                      <a:pt x="70" y="78"/>
                    </a:lnTo>
                    <a:lnTo>
                      <a:pt x="65" y="83"/>
                    </a:lnTo>
                    <a:lnTo>
                      <a:pt x="62" y="58"/>
                    </a:lnTo>
                    <a:lnTo>
                      <a:pt x="86" y="62"/>
                    </a:lnTo>
                    <a:close/>
                    <a:moveTo>
                      <a:pt x="47" y="152"/>
                    </a:moveTo>
                    <a:lnTo>
                      <a:pt x="28" y="136"/>
                    </a:lnTo>
                    <a:lnTo>
                      <a:pt x="47" y="120"/>
                    </a:lnTo>
                    <a:lnTo>
                      <a:pt x="47" y="127"/>
                    </a:lnTo>
                    <a:lnTo>
                      <a:pt x="106" y="127"/>
                    </a:lnTo>
                    <a:lnTo>
                      <a:pt x="106" y="144"/>
                    </a:lnTo>
                    <a:lnTo>
                      <a:pt x="47" y="144"/>
                    </a:lnTo>
                    <a:lnTo>
                      <a:pt x="47" y="152"/>
                    </a:lnTo>
                    <a:close/>
                    <a:moveTo>
                      <a:pt x="83" y="212"/>
                    </a:moveTo>
                    <a:lnTo>
                      <a:pt x="58" y="215"/>
                    </a:lnTo>
                    <a:lnTo>
                      <a:pt x="61" y="190"/>
                    </a:lnTo>
                    <a:lnTo>
                      <a:pt x="66" y="195"/>
                    </a:lnTo>
                    <a:lnTo>
                      <a:pt x="107" y="153"/>
                    </a:lnTo>
                    <a:lnTo>
                      <a:pt x="118" y="165"/>
                    </a:lnTo>
                    <a:lnTo>
                      <a:pt x="77" y="206"/>
                    </a:lnTo>
                    <a:lnTo>
                      <a:pt x="83" y="212"/>
                    </a:lnTo>
                    <a:close/>
                    <a:moveTo>
                      <a:pt x="136" y="247"/>
                    </a:moveTo>
                    <a:lnTo>
                      <a:pt x="120" y="229"/>
                    </a:lnTo>
                    <a:lnTo>
                      <a:pt x="127" y="229"/>
                    </a:lnTo>
                    <a:lnTo>
                      <a:pt x="127" y="170"/>
                    </a:lnTo>
                    <a:lnTo>
                      <a:pt x="143" y="170"/>
                    </a:lnTo>
                    <a:lnTo>
                      <a:pt x="143" y="229"/>
                    </a:lnTo>
                    <a:lnTo>
                      <a:pt x="151" y="229"/>
                    </a:lnTo>
                    <a:lnTo>
                      <a:pt x="136" y="247"/>
                    </a:lnTo>
                    <a:close/>
                    <a:moveTo>
                      <a:pt x="190" y="215"/>
                    </a:moveTo>
                    <a:lnTo>
                      <a:pt x="195" y="210"/>
                    </a:lnTo>
                    <a:lnTo>
                      <a:pt x="153" y="169"/>
                    </a:lnTo>
                    <a:lnTo>
                      <a:pt x="164" y="157"/>
                    </a:lnTo>
                    <a:lnTo>
                      <a:pt x="206" y="199"/>
                    </a:lnTo>
                    <a:lnTo>
                      <a:pt x="211" y="194"/>
                    </a:lnTo>
                    <a:lnTo>
                      <a:pt x="213" y="219"/>
                    </a:lnTo>
                    <a:lnTo>
                      <a:pt x="190" y="215"/>
                    </a:lnTo>
                    <a:close/>
                    <a:moveTo>
                      <a:pt x="227" y="156"/>
                    </a:moveTo>
                    <a:lnTo>
                      <a:pt x="227" y="149"/>
                    </a:lnTo>
                    <a:lnTo>
                      <a:pt x="168" y="149"/>
                    </a:lnTo>
                    <a:lnTo>
                      <a:pt x="168" y="132"/>
                    </a:lnTo>
                    <a:lnTo>
                      <a:pt x="227" y="132"/>
                    </a:lnTo>
                    <a:lnTo>
                      <a:pt x="227" y="125"/>
                    </a:lnTo>
                    <a:lnTo>
                      <a:pt x="246" y="141"/>
                    </a:lnTo>
                    <a:lnTo>
                      <a:pt x="227" y="156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EA39DB14-3B89-476C-9D96-876F38FC041F}"/>
                </a:ext>
              </a:extLst>
            </p:cNvPr>
            <p:cNvSpPr txBox="1"/>
            <p:nvPr/>
          </p:nvSpPr>
          <p:spPr>
            <a:xfrm>
              <a:off x="5261243" y="2805801"/>
              <a:ext cx="372876" cy="139208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스위치</a:t>
              </a:r>
            </a:p>
          </p:txBody>
        </p:sp>
        <p:sp>
          <p:nvSpPr>
            <p:cNvPr id="66" name="직사각형 116">
              <a:extLst>
                <a:ext uri="{FF2B5EF4-FFF2-40B4-BE49-F238E27FC236}">
                  <a16:creationId xmlns:a16="http://schemas.microsoft.com/office/drawing/2014/main" id="{9563BFFA-FF6F-44DB-8E45-24B168E621AF}"/>
                </a:ext>
              </a:extLst>
            </p:cNvPr>
            <p:cNvSpPr/>
            <p:nvPr/>
          </p:nvSpPr>
          <p:spPr>
            <a:xfrm>
              <a:off x="4770157" y="5670838"/>
              <a:ext cx="3583688" cy="579610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105696" indent="-105696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§"/>
                <a:defRPr/>
              </a:pP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내부 유선접속을 통한 </a:t>
              </a:r>
              <a:r>
                <a:rPr lang="ko-KR" altLang="en-US" sz="1080" b="1" spc="-49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스캐팅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후 취약한 서비스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침투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r>
                <a:rPr lang="ko-KR" altLang="en-US" sz="1080" b="1" spc="-49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웹쉘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업로드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, SQL </a:t>
              </a:r>
              <a:r>
                <a:rPr lang="ko-KR" altLang="en-US" sz="1080" b="1" spc="-49" dirty="0" err="1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인젝션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, XSS 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관리자 세션 획득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DBMS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에 저장된 개인정보</a:t>
              </a: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,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</a:rPr>
                <a:t> 신용정보 탈취 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</a:endParaRPr>
            </a:p>
          </p:txBody>
        </p:sp>
        <p:sp>
          <p:nvSpPr>
            <p:cNvPr id="67" name="직사각형 116">
              <a:extLst>
                <a:ext uri="{FF2B5EF4-FFF2-40B4-BE49-F238E27FC236}">
                  <a16:creationId xmlns:a16="http://schemas.microsoft.com/office/drawing/2014/main" id="{BEE6A85E-3B64-4EEE-BA95-82C0120C14F6}"/>
                </a:ext>
              </a:extLst>
            </p:cNvPr>
            <p:cNvSpPr/>
            <p:nvPr/>
          </p:nvSpPr>
          <p:spPr>
            <a:xfrm>
              <a:off x="1079930" y="5668378"/>
              <a:ext cx="3462848" cy="572149"/>
            </a:xfrm>
            <a:prstGeom prst="rect">
              <a:avLst/>
            </a:prstGeom>
            <a:solidFill>
              <a:sysClr val="window" lastClr="FFFFFF">
                <a:lumMod val="95000"/>
              </a:sysClr>
            </a:solidFill>
            <a:ln w="19050" cap="flat" cmpd="sng" algn="ctr">
              <a:solidFill>
                <a:sysClr val="window" lastClr="FFFFFF">
                  <a:lumMod val="95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105696" indent="-105696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§"/>
                <a:defRPr/>
              </a:pP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CCTV 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등 취약한 서비스 침투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r>
                <a:rPr lang="en-US" altLang="ko-KR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CCTV</a:t>
              </a:r>
              <a:r>
                <a:rPr lang="ko-KR" altLang="en-US" sz="1080" b="1" spc="-49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latin typeface="맑은 고딕" panose="020B0503020000020004" pitchFamily="50" charset="-127"/>
                  <a:ea typeface="맑은 고딕" panose="020B0503020000020004" pitchFamily="50" charset="-127"/>
                </a:rPr>
                <a:t> 영상 등의 중요정보 탈취</a:t>
              </a: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390725" indent="-185080" defTabSz="1112226">
                <a:lnSpc>
                  <a:spcPct val="110000"/>
                </a:lnSpc>
                <a:spcAft>
                  <a:spcPts val="195"/>
                </a:spcAft>
                <a:buClr>
                  <a:srgbClr val="5F5F5F"/>
                </a:buClr>
                <a:buSzPct val="80000"/>
                <a:buFont typeface="Wingdings" panose="05000000000000000000" pitchFamily="2" charset="2"/>
                <a:buChar char="ü"/>
                <a:defRPr/>
              </a:pPr>
              <a:endParaRPr lang="en-US" altLang="ko-KR" sz="1080" b="1" spc="-49" dirty="0">
                <a:ln>
                  <a:solidFill>
                    <a:schemeClr val="bg1">
                      <a:alpha val="0"/>
                    </a:schemeClr>
                  </a:solidFill>
                </a:ln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8" name="직사각형 67">
              <a:extLst>
                <a:ext uri="{FF2B5EF4-FFF2-40B4-BE49-F238E27FC236}">
                  <a16:creationId xmlns:a16="http://schemas.microsoft.com/office/drawing/2014/main" id="{2636D18C-5B1F-4929-B7D8-C0C5564765ED}"/>
                </a:ext>
              </a:extLst>
            </p:cNvPr>
            <p:cNvSpPr/>
            <p:nvPr/>
          </p:nvSpPr>
          <p:spPr>
            <a:xfrm rot="19653067">
              <a:off x="4238547" y="5068224"/>
              <a:ext cx="901280" cy="283190"/>
            </a:xfrm>
            <a:prstGeom prst="rect">
              <a:avLst/>
            </a:prstGeom>
            <a:solidFill>
              <a:schemeClr val="bg1">
                <a:alpha val="80000"/>
              </a:schemeClr>
            </a:solidFill>
            <a:ln w="6350" cap="flat" cmpd="sng" algn="ctr">
              <a:solidFill>
                <a:srgbClr val="FF5B5B"/>
              </a:solidFill>
              <a:prstDash val="solid"/>
            </a:ln>
            <a:effectLst/>
          </p:spPr>
          <p:txBody>
            <a:bodyPr lIns="0" tIns="0" rIns="0" bIns="0" anchor="ctr"/>
            <a:lstStyle/>
            <a:p>
              <a:pPr marL="101119" indent="-101119" algn="ctr" defTabSz="1033469">
                <a:lnSpc>
                  <a:spcPct val="110000"/>
                </a:lnSpc>
                <a:buClr>
                  <a:srgbClr val="0000FF"/>
                </a:buClr>
                <a:buSzPct val="140000"/>
                <a:tabLst>
                  <a:tab pos="5599239" algn="l"/>
                </a:tabLst>
              </a:pPr>
              <a:r>
                <a:rPr lang="en-US" altLang="ko-KR" sz="972" b="1" kern="0" dirty="0">
                  <a:ln>
                    <a:solidFill>
                      <a:srgbClr val="5B9BD5">
                        <a:alpha val="0"/>
                      </a:srgbClr>
                    </a:solidFill>
                  </a:ln>
                  <a:solidFill>
                    <a:srgbClr val="FF3737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SAMPLE</a:t>
              </a:r>
              <a:endParaRPr lang="ko-KR" altLang="en-US" sz="972" b="1" kern="0" dirty="0">
                <a:ln>
                  <a:solidFill>
                    <a:srgbClr val="5B9BD5">
                      <a:alpha val="0"/>
                    </a:srgbClr>
                  </a:solidFill>
                </a:ln>
                <a:solidFill>
                  <a:srgbClr val="FF3737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69" name="자유형: 도형 68">
              <a:extLst>
                <a:ext uri="{FF2B5EF4-FFF2-40B4-BE49-F238E27FC236}">
                  <a16:creationId xmlns:a16="http://schemas.microsoft.com/office/drawing/2014/main" id="{293A0E1E-9448-4903-AE9B-2CC24D201A32}"/>
                </a:ext>
              </a:extLst>
            </p:cNvPr>
            <p:cNvSpPr/>
            <p:nvPr/>
          </p:nvSpPr>
          <p:spPr>
            <a:xfrm>
              <a:off x="4779113" y="3095359"/>
              <a:ext cx="1286985" cy="1732985"/>
            </a:xfrm>
            <a:custGeom>
              <a:avLst/>
              <a:gdLst>
                <a:gd name="connsiteX0" fmla="*/ 1457397 w 1457397"/>
                <a:gd name="connsiteY0" fmla="*/ 0 h 1663700"/>
                <a:gd name="connsiteX1" fmla="*/ 377897 w 1457397"/>
                <a:gd name="connsiteY1" fmla="*/ 180975 h 1663700"/>
                <a:gd name="connsiteX2" fmla="*/ 72 w 1457397"/>
                <a:gd name="connsiteY2" fmla="*/ 790575 h 1663700"/>
                <a:gd name="connsiteX3" fmla="*/ 400122 w 1457397"/>
                <a:gd name="connsiteY3" fmla="*/ 1279525 h 1663700"/>
                <a:gd name="connsiteX4" fmla="*/ 1181172 w 1457397"/>
                <a:gd name="connsiteY4" fmla="*/ 1381125 h 1663700"/>
                <a:gd name="connsiteX5" fmla="*/ 1412947 w 1457397"/>
                <a:gd name="connsiteY5" fmla="*/ 1663700 h 1663700"/>
                <a:gd name="connsiteX0" fmla="*/ 1457916 w 1457916"/>
                <a:gd name="connsiteY0" fmla="*/ 0 h 1663700"/>
                <a:gd name="connsiteX1" fmla="*/ 378416 w 1457916"/>
                <a:gd name="connsiteY1" fmla="*/ 180975 h 1663700"/>
                <a:gd name="connsiteX2" fmla="*/ 591 w 1457916"/>
                <a:gd name="connsiteY2" fmla="*/ 790575 h 1663700"/>
                <a:gd name="connsiteX3" fmla="*/ 445091 w 1457916"/>
                <a:gd name="connsiteY3" fmla="*/ 1219200 h 1663700"/>
                <a:gd name="connsiteX4" fmla="*/ 1181691 w 1457916"/>
                <a:gd name="connsiteY4" fmla="*/ 1381125 h 1663700"/>
                <a:gd name="connsiteX5" fmla="*/ 1413466 w 1457916"/>
                <a:gd name="connsiteY5" fmla="*/ 1663700 h 1663700"/>
                <a:gd name="connsiteX0" fmla="*/ 1457611 w 1457611"/>
                <a:gd name="connsiteY0" fmla="*/ 0 h 1663700"/>
                <a:gd name="connsiteX1" fmla="*/ 505111 w 1457611"/>
                <a:gd name="connsiteY1" fmla="*/ 149225 h 1663700"/>
                <a:gd name="connsiteX2" fmla="*/ 286 w 1457611"/>
                <a:gd name="connsiteY2" fmla="*/ 790575 h 1663700"/>
                <a:gd name="connsiteX3" fmla="*/ 444786 w 1457611"/>
                <a:gd name="connsiteY3" fmla="*/ 1219200 h 1663700"/>
                <a:gd name="connsiteX4" fmla="*/ 1181386 w 1457611"/>
                <a:gd name="connsiteY4" fmla="*/ 1381125 h 1663700"/>
                <a:gd name="connsiteX5" fmla="*/ 1413161 w 1457611"/>
                <a:gd name="connsiteY5" fmla="*/ 1663700 h 1663700"/>
                <a:gd name="connsiteX0" fmla="*/ 1381500 w 1381500"/>
                <a:gd name="connsiteY0" fmla="*/ 0 h 1663700"/>
                <a:gd name="connsiteX1" fmla="*/ 429000 w 1381500"/>
                <a:gd name="connsiteY1" fmla="*/ 149225 h 1663700"/>
                <a:gd name="connsiteX2" fmla="*/ 375 w 1381500"/>
                <a:gd name="connsiteY2" fmla="*/ 800100 h 1663700"/>
                <a:gd name="connsiteX3" fmla="*/ 368675 w 1381500"/>
                <a:gd name="connsiteY3" fmla="*/ 1219200 h 1663700"/>
                <a:gd name="connsiteX4" fmla="*/ 1105275 w 1381500"/>
                <a:gd name="connsiteY4" fmla="*/ 1381125 h 1663700"/>
                <a:gd name="connsiteX5" fmla="*/ 1337050 w 1381500"/>
                <a:gd name="connsiteY5" fmla="*/ 1663700 h 1663700"/>
                <a:gd name="connsiteX0" fmla="*/ 1381446 w 1381446"/>
                <a:gd name="connsiteY0" fmla="*/ 0 h 1663700"/>
                <a:gd name="connsiteX1" fmla="*/ 327346 w 1381446"/>
                <a:gd name="connsiteY1" fmla="*/ 200025 h 1663700"/>
                <a:gd name="connsiteX2" fmla="*/ 321 w 1381446"/>
                <a:gd name="connsiteY2" fmla="*/ 800100 h 1663700"/>
                <a:gd name="connsiteX3" fmla="*/ 368621 w 1381446"/>
                <a:gd name="connsiteY3" fmla="*/ 1219200 h 1663700"/>
                <a:gd name="connsiteX4" fmla="*/ 1105221 w 1381446"/>
                <a:gd name="connsiteY4" fmla="*/ 1381125 h 1663700"/>
                <a:gd name="connsiteX5" fmla="*/ 1336996 w 1381446"/>
                <a:gd name="connsiteY5" fmla="*/ 1663700 h 1663700"/>
                <a:gd name="connsiteX0" fmla="*/ 1381619 w 1381619"/>
                <a:gd name="connsiteY0" fmla="*/ 0 h 1663700"/>
                <a:gd name="connsiteX1" fmla="*/ 438644 w 1381619"/>
                <a:gd name="connsiteY1" fmla="*/ 187325 h 1663700"/>
                <a:gd name="connsiteX2" fmla="*/ 494 w 1381619"/>
                <a:gd name="connsiteY2" fmla="*/ 800100 h 1663700"/>
                <a:gd name="connsiteX3" fmla="*/ 368794 w 1381619"/>
                <a:gd name="connsiteY3" fmla="*/ 1219200 h 1663700"/>
                <a:gd name="connsiteX4" fmla="*/ 1105394 w 1381619"/>
                <a:gd name="connsiteY4" fmla="*/ 1381125 h 1663700"/>
                <a:gd name="connsiteX5" fmla="*/ 1337169 w 1381619"/>
                <a:gd name="connsiteY5" fmla="*/ 1663700 h 1663700"/>
                <a:gd name="connsiteX0" fmla="*/ 1242545 w 1242545"/>
                <a:gd name="connsiteY0" fmla="*/ 0 h 1663700"/>
                <a:gd name="connsiteX1" fmla="*/ 299570 w 1242545"/>
                <a:gd name="connsiteY1" fmla="*/ 187325 h 1663700"/>
                <a:gd name="connsiteX2" fmla="*/ 1120 w 1242545"/>
                <a:gd name="connsiteY2" fmla="*/ 704850 h 1663700"/>
                <a:gd name="connsiteX3" fmla="*/ 229720 w 1242545"/>
                <a:gd name="connsiteY3" fmla="*/ 1219200 h 1663700"/>
                <a:gd name="connsiteX4" fmla="*/ 966320 w 1242545"/>
                <a:gd name="connsiteY4" fmla="*/ 1381125 h 1663700"/>
                <a:gd name="connsiteX5" fmla="*/ 1198095 w 1242545"/>
                <a:gd name="connsiteY5" fmla="*/ 1663700 h 16637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242545" h="1663700">
                  <a:moveTo>
                    <a:pt x="1242545" y="0"/>
                  </a:moveTo>
                  <a:cubicBezTo>
                    <a:pt x="824238" y="24606"/>
                    <a:pt x="506474" y="69850"/>
                    <a:pt x="299570" y="187325"/>
                  </a:cubicBezTo>
                  <a:cubicBezTo>
                    <a:pt x="92666" y="304800"/>
                    <a:pt x="12762" y="532871"/>
                    <a:pt x="1120" y="704850"/>
                  </a:cubicBezTo>
                  <a:cubicBezTo>
                    <a:pt x="-10522" y="876829"/>
                    <a:pt x="68853" y="1106487"/>
                    <a:pt x="229720" y="1219200"/>
                  </a:cubicBezTo>
                  <a:cubicBezTo>
                    <a:pt x="390587" y="1331913"/>
                    <a:pt x="804924" y="1307042"/>
                    <a:pt x="966320" y="1381125"/>
                  </a:cubicBezTo>
                  <a:cubicBezTo>
                    <a:pt x="1127716" y="1455208"/>
                    <a:pt x="1155762" y="1617133"/>
                    <a:pt x="1198095" y="1663700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0" name="그룹 416">
              <a:extLst>
                <a:ext uri="{FF2B5EF4-FFF2-40B4-BE49-F238E27FC236}">
                  <a16:creationId xmlns:a16="http://schemas.microsoft.com/office/drawing/2014/main" id="{19250A00-198D-4FF4-B69E-B394C78B2615}"/>
                </a:ext>
              </a:extLst>
            </p:cNvPr>
            <p:cNvGrpSpPr/>
            <p:nvPr/>
          </p:nvGrpSpPr>
          <p:grpSpPr>
            <a:xfrm>
              <a:off x="4661422" y="3425840"/>
              <a:ext cx="331298" cy="437550"/>
              <a:chOff x="5434044" y="3179770"/>
              <a:chExt cx="319859" cy="420057"/>
            </a:xfrm>
            <a:solidFill>
              <a:schemeClr val="tx1"/>
            </a:solidFill>
          </p:grpSpPr>
          <p:sp>
            <p:nvSpPr>
              <p:cNvPr id="101" name="Freeform 261">
                <a:extLst>
                  <a:ext uri="{FF2B5EF4-FFF2-40B4-BE49-F238E27FC236}">
                    <a16:creationId xmlns:a16="http://schemas.microsoft.com/office/drawing/2014/main" id="{EE32D440-DD7C-421D-BE29-F43D61BD16A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951" y="3183623"/>
                <a:ext cx="53952" cy="298664"/>
              </a:xfrm>
              <a:custGeom>
                <a:avLst/>
                <a:gdLst>
                  <a:gd name="T0" fmla="*/ 0 w 58"/>
                  <a:gd name="T1" fmla="*/ 321 h 321"/>
                  <a:gd name="T2" fmla="*/ 58 w 58"/>
                  <a:gd name="T3" fmla="*/ 276 h 321"/>
                  <a:gd name="T4" fmla="*/ 58 w 58"/>
                  <a:gd name="T5" fmla="*/ 0 h 321"/>
                  <a:gd name="T6" fmla="*/ 0 w 58"/>
                  <a:gd name="T7" fmla="*/ 45 h 321"/>
                  <a:gd name="T8" fmla="*/ 0 w 58"/>
                  <a:gd name="T9" fmla="*/ 321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321">
                    <a:moveTo>
                      <a:pt x="0" y="321"/>
                    </a:moveTo>
                    <a:lnTo>
                      <a:pt x="58" y="276"/>
                    </a:lnTo>
                    <a:lnTo>
                      <a:pt x="58" y="0"/>
                    </a:lnTo>
                    <a:lnTo>
                      <a:pt x="0" y="45"/>
                    </a:lnTo>
                    <a:lnTo>
                      <a:pt x="0" y="321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2" name="Freeform 262">
                <a:extLst>
                  <a:ext uri="{FF2B5EF4-FFF2-40B4-BE49-F238E27FC236}">
                    <a16:creationId xmlns:a16="http://schemas.microsoft.com/office/drawing/2014/main" id="{E8C9F00A-0579-462B-9B23-8EB571B147E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41751" y="3179770"/>
                <a:ext cx="306372" cy="36611"/>
              </a:xfrm>
              <a:custGeom>
                <a:avLst/>
                <a:gdLst>
                  <a:gd name="T0" fmla="*/ 0 w 332"/>
                  <a:gd name="T1" fmla="*/ 41 h 41"/>
                  <a:gd name="T2" fmla="*/ 56 w 332"/>
                  <a:gd name="T3" fmla="*/ 0 h 41"/>
                  <a:gd name="T4" fmla="*/ 332 w 332"/>
                  <a:gd name="T5" fmla="*/ 0 h 41"/>
                  <a:gd name="T6" fmla="*/ 276 w 332"/>
                  <a:gd name="T7" fmla="*/ 41 h 41"/>
                  <a:gd name="T8" fmla="*/ 0 w 332"/>
                  <a:gd name="T9" fmla="*/ 41 h 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2" h="41">
                    <a:moveTo>
                      <a:pt x="0" y="41"/>
                    </a:moveTo>
                    <a:lnTo>
                      <a:pt x="56" y="0"/>
                    </a:lnTo>
                    <a:lnTo>
                      <a:pt x="332" y="0"/>
                    </a:lnTo>
                    <a:lnTo>
                      <a:pt x="276" y="41"/>
                    </a:lnTo>
                    <a:lnTo>
                      <a:pt x="0" y="41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3" name="Freeform 263">
                <a:extLst>
                  <a:ext uri="{FF2B5EF4-FFF2-40B4-BE49-F238E27FC236}">
                    <a16:creationId xmlns:a16="http://schemas.microsoft.com/office/drawing/2014/main" id="{BF5248F1-B421-49AA-8290-909DDD57A13C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5434044" y="3226014"/>
                <a:ext cx="256273" cy="256273"/>
              </a:xfrm>
              <a:custGeom>
                <a:avLst/>
                <a:gdLst>
                  <a:gd name="T0" fmla="*/ 0 w 277"/>
                  <a:gd name="T1" fmla="*/ 276 h 276"/>
                  <a:gd name="T2" fmla="*/ 277 w 277"/>
                  <a:gd name="T3" fmla="*/ 0 h 276"/>
                  <a:gd name="T4" fmla="*/ 193 w 277"/>
                  <a:gd name="T5" fmla="*/ 64 h 276"/>
                  <a:gd name="T6" fmla="*/ 215 w 277"/>
                  <a:gd name="T7" fmla="*/ 86 h 276"/>
                  <a:gd name="T8" fmla="*/ 169 w 277"/>
                  <a:gd name="T9" fmla="*/ 122 h 276"/>
                  <a:gd name="T10" fmla="*/ 199 w 277"/>
                  <a:gd name="T11" fmla="*/ 70 h 276"/>
                  <a:gd name="T12" fmla="*/ 140 w 277"/>
                  <a:gd name="T13" fmla="*/ 29 h 276"/>
                  <a:gd name="T14" fmla="*/ 149 w 277"/>
                  <a:gd name="T15" fmla="*/ 47 h 276"/>
                  <a:gd name="T16" fmla="*/ 133 w 277"/>
                  <a:gd name="T17" fmla="*/ 106 h 276"/>
                  <a:gd name="T18" fmla="*/ 124 w 277"/>
                  <a:gd name="T19" fmla="*/ 47 h 276"/>
                  <a:gd name="T20" fmla="*/ 87 w 277"/>
                  <a:gd name="T21" fmla="*/ 61 h 276"/>
                  <a:gd name="T22" fmla="*/ 123 w 277"/>
                  <a:gd name="T23" fmla="*/ 107 h 276"/>
                  <a:gd name="T24" fmla="*/ 70 w 277"/>
                  <a:gd name="T25" fmla="*/ 77 h 276"/>
                  <a:gd name="T26" fmla="*/ 63 w 277"/>
                  <a:gd name="T27" fmla="*/ 57 h 276"/>
                  <a:gd name="T28" fmla="*/ 48 w 277"/>
                  <a:gd name="T29" fmla="*/ 152 h 276"/>
                  <a:gd name="T30" fmla="*/ 48 w 277"/>
                  <a:gd name="T31" fmla="*/ 120 h 276"/>
                  <a:gd name="T32" fmla="*/ 107 w 277"/>
                  <a:gd name="T33" fmla="*/ 127 h 276"/>
                  <a:gd name="T34" fmla="*/ 48 w 277"/>
                  <a:gd name="T35" fmla="*/ 144 h 276"/>
                  <a:gd name="T36" fmla="*/ 84 w 277"/>
                  <a:gd name="T37" fmla="*/ 211 h 276"/>
                  <a:gd name="T38" fmla="*/ 62 w 277"/>
                  <a:gd name="T39" fmla="*/ 189 h 276"/>
                  <a:gd name="T40" fmla="*/ 108 w 277"/>
                  <a:gd name="T41" fmla="*/ 152 h 276"/>
                  <a:gd name="T42" fmla="*/ 78 w 277"/>
                  <a:gd name="T43" fmla="*/ 205 h 276"/>
                  <a:gd name="T44" fmla="*/ 137 w 277"/>
                  <a:gd name="T45" fmla="*/ 247 h 276"/>
                  <a:gd name="T46" fmla="*/ 128 w 277"/>
                  <a:gd name="T47" fmla="*/ 229 h 276"/>
                  <a:gd name="T48" fmla="*/ 144 w 277"/>
                  <a:gd name="T49" fmla="*/ 170 h 276"/>
                  <a:gd name="T50" fmla="*/ 152 w 277"/>
                  <a:gd name="T51" fmla="*/ 229 h 276"/>
                  <a:gd name="T52" fmla="*/ 190 w 277"/>
                  <a:gd name="T53" fmla="*/ 214 h 276"/>
                  <a:gd name="T54" fmla="*/ 154 w 277"/>
                  <a:gd name="T55" fmla="*/ 167 h 276"/>
                  <a:gd name="T56" fmla="*/ 207 w 277"/>
                  <a:gd name="T57" fmla="*/ 197 h 276"/>
                  <a:gd name="T58" fmla="*/ 214 w 277"/>
                  <a:gd name="T59" fmla="*/ 217 h 276"/>
                  <a:gd name="T60" fmla="*/ 229 w 277"/>
                  <a:gd name="T61" fmla="*/ 155 h 276"/>
                  <a:gd name="T62" fmla="*/ 170 w 277"/>
                  <a:gd name="T63" fmla="*/ 147 h 276"/>
                  <a:gd name="T64" fmla="*/ 229 w 277"/>
                  <a:gd name="T65" fmla="*/ 131 h 276"/>
                  <a:gd name="T66" fmla="*/ 248 w 277"/>
                  <a:gd name="T67" fmla="*/ 140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7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7" y="276"/>
                    </a:lnTo>
                    <a:lnTo>
                      <a:pt x="277" y="0"/>
                    </a:lnTo>
                    <a:lnTo>
                      <a:pt x="0" y="0"/>
                    </a:lnTo>
                    <a:close/>
                    <a:moveTo>
                      <a:pt x="193" y="64"/>
                    </a:moveTo>
                    <a:lnTo>
                      <a:pt x="218" y="61"/>
                    </a:lnTo>
                    <a:lnTo>
                      <a:pt x="215" y="86"/>
                    </a:lnTo>
                    <a:lnTo>
                      <a:pt x="210" y="81"/>
                    </a:lnTo>
                    <a:lnTo>
                      <a:pt x="169" y="122"/>
                    </a:lnTo>
                    <a:lnTo>
                      <a:pt x="158" y="111"/>
                    </a:lnTo>
                    <a:lnTo>
                      <a:pt x="199" y="70"/>
                    </a:lnTo>
                    <a:lnTo>
                      <a:pt x="193" y="64"/>
                    </a:lnTo>
                    <a:close/>
                    <a:moveTo>
                      <a:pt x="140" y="29"/>
                    </a:moveTo>
                    <a:lnTo>
                      <a:pt x="157" y="47"/>
                    </a:lnTo>
                    <a:lnTo>
                      <a:pt x="149" y="47"/>
                    </a:lnTo>
                    <a:lnTo>
                      <a:pt x="149" y="106"/>
                    </a:lnTo>
                    <a:lnTo>
                      <a:pt x="133" y="106"/>
                    </a:lnTo>
                    <a:lnTo>
                      <a:pt x="133" y="47"/>
                    </a:lnTo>
                    <a:lnTo>
                      <a:pt x="124" y="47"/>
                    </a:lnTo>
                    <a:lnTo>
                      <a:pt x="140" y="29"/>
                    </a:lnTo>
                    <a:close/>
                    <a:moveTo>
                      <a:pt x="87" y="61"/>
                    </a:moveTo>
                    <a:lnTo>
                      <a:pt x="82" y="66"/>
                    </a:lnTo>
                    <a:lnTo>
                      <a:pt x="123" y="107"/>
                    </a:lnTo>
                    <a:lnTo>
                      <a:pt x="112" y="119"/>
                    </a:lnTo>
                    <a:lnTo>
                      <a:pt x="70" y="77"/>
                    </a:lnTo>
                    <a:lnTo>
                      <a:pt x="65" y="82"/>
                    </a:lnTo>
                    <a:lnTo>
                      <a:pt x="63" y="57"/>
                    </a:lnTo>
                    <a:lnTo>
                      <a:pt x="87" y="61"/>
                    </a:lnTo>
                    <a:close/>
                    <a:moveTo>
                      <a:pt x="48" y="152"/>
                    </a:moveTo>
                    <a:lnTo>
                      <a:pt x="29" y="136"/>
                    </a:lnTo>
                    <a:lnTo>
                      <a:pt x="48" y="120"/>
                    </a:lnTo>
                    <a:lnTo>
                      <a:pt x="48" y="127"/>
                    </a:lnTo>
                    <a:lnTo>
                      <a:pt x="107" y="127"/>
                    </a:lnTo>
                    <a:lnTo>
                      <a:pt x="107" y="144"/>
                    </a:lnTo>
                    <a:lnTo>
                      <a:pt x="48" y="144"/>
                    </a:lnTo>
                    <a:lnTo>
                      <a:pt x="48" y="152"/>
                    </a:lnTo>
                    <a:close/>
                    <a:moveTo>
                      <a:pt x="84" y="211"/>
                    </a:moveTo>
                    <a:lnTo>
                      <a:pt x="59" y="214"/>
                    </a:lnTo>
                    <a:lnTo>
                      <a:pt x="62" y="189"/>
                    </a:lnTo>
                    <a:lnTo>
                      <a:pt x="67" y="194"/>
                    </a:lnTo>
                    <a:lnTo>
                      <a:pt x="108" y="152"/>
                    </a:lnTo>
                    <a:lnTo>
                      <a:pt x="119" y="163"/>
                    </a:lnTo>
                    <a:lnTo>
                      <a:pt x="78" y="205"/>
                    </a:lnTo>
                    <a:lnTo>
                      <a:pt x="84" y="211"/>
                    </a:lnTo>
                    <a:close/>
                    <a:moveTo>
                      <a:pt x="137" y="247"/>
                    </a:moveTo>
                    <a:lnTo>
                      <a:pt x="120" y="229"/>
                    </a:lnTo>
                    <a:lnTo>
                      <a:pt x="128" y="229"/>
                    </a:lnTo>
                    <a:lnTo>
                      <a:pt x="128" y="170"/>
                    </a:lnTo>
                    <a:lnTo>
                      <a:pt x="144" y="170"/>
                    </a:lnTo>
                    <a:lnTo>
                      <a:pt x="144" y="229"/>
                    </a:lnTo>
                    <a:lnTo>
                      <a:pt x="152" y="229"/>
                    </a:lnTo>
                    <a:lnTo>
                      <a:pt x="137" y="247"/>
                    </a:lnTo>
                    <a:close/>
                    <a:moveTo>
                      <a:pt x="190" y="214"/>
                    </a:moveTo>
                    <a:lnTo>
                      <a:pt x="195" y="209"/>
                    </a:lnTo>
                    <a:lnTo>
                      <a:pt x="154" y="167"/>
                    </a:lnTo>
                    <a:lnTo>
                      <a:pt x="165" y="156"/>
                    </a:lnTo>
                    <a:lnTo>
                      <a:pt x="207" y="197"/>
                    </a:lnTo>
                    <a:lnTo>
                      <a:pt x="211" y="192"/>
                    </a:lnTo>
                    <a:lnTo>
                      <a:pt x="214" y="217"/>
                    </a:lnTo>
                    <a:lnTo>
                      <a:pt x="190" y="214"/>
                    </a:lnTo>
                    <a:close/>
                    <a:moveTo>
                      <a:pt x="229" y="155"/>
                    </a:moveTo>
                    <a:lnTo>
                      <a:pt x="229" y="147"/>
                    </a:lnTo>
                    <a:lnTo>
                      <a:pt x="170" y="147"/>
                    </a:lnTo>
                    <a:lnTo>
                      <a:pt x="170" y="131"/>
                    </a:lnTo>
                    <a:lnTo>
                      <a:pt x="229" y="131"/>
                    </a:lnTo>
                    <a:lnTo>
                      <a:pt x="229" y="124"/>
                    </a:lnTo>
                    <a:lnTo>
                      <a:pt x="248" y="140"/>
                    </a:lnTo>
                    <a:lnTo>
                      <a:pt x="229" y="155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4" name="Freeform 264">
                <a:extLst>
                  <a:ext uri="{FF2B5EF4-FFF2-40B4-BE49-F238E27FC236}">
                    <a16:creationId xmlns:a16="http://schemas.microsoft.com/office/drawing/2014/main" id="{3350536F-C299-4D8F-92DB-81E8280EEBB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699951" y="3449530"/>
                <a:ext cx="53952" cy="150295"/>
              </a:xfrm>
              <a:custGeom>
                <a:avLst/>
                <a:gdLst>
                  <a:gd name="T0" fmla="*/ 0 w 58"/>
                  <a:gd name="T1" fmla="*/ 162 h 162"/>
                  <a:gd name="T2" fmla="*/ 58 w 58"/>
                  <a:gd name="T3" fmla="*/ 118 h 162"/>
                  <a:gd name="T4" fmla="*/ 58 w 58"/>
                  <a:gd name="T5" fmla="*/ 0 h 162"/>
                  <a:gd name="T6" fmla="*/ 0 w 58"/>
                  <a:gd name="T7" fmla="*/ 44 h 162"/>
                  <a:gd name="T8" fmla="*/ 0 w 58"/>
                  <a:gd name="T9" fmla="*/ 162 h 16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8" h="162">
                    <a:moveTo>
                      <a:pt x="0" y="162"/>
                    </a:moveTo>
                    <a:lnTo>
                      <a:pt x="58" y="118"/>
                    </a:lnTo>
                    <a:lnTo>
                      <a:pt x="58" y="0"/>
                    </a:lnTo>
                    <a:lnTo>
                      <a:pt x="0" y="44"/>
                    </a:lnTo>
                    <a:lnTo>
                      <a:pt x="0" y="16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5" name="Rectangle 265">
                <a:extLst>
                  <a:ext uri="{FF2B5EF4-FFF2-40B4-BE49-F238E27FC236}">
                    <a16:creationId xmlns:a16="http://schemas.microsoft.com/office/drawing/2014/main" id="{95DCC65D-854D-4D9B-8D95-231C8FC505C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5434044" y="3489995"/>
                <a:ext cx="256273" cy="109832"/>
              </a:xfrm>
              <a:prstGeom prst="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6" name="Freeform 266">
                <a:extLst>
                  <a:ext uri="{FF2B5EF4-FFF2-40B4-BE49-F238E27FC236}">
                    <a16:creationId xmlns:a16="http://schemas.microsoft.com/office/drawing/2014/main" id="{763C1F18-C64F-4C81-A457-C37E0C20A62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466801" y="3534312"/>
                <a:ext cx="107904" cy="21196"/>
              </a:xfrm>
              <a:custGeom>
                <a:avLst/>
                <a:gdLst>
                  <a:gd name="T0" fmla="*/ 95 w 117"/>
                  <a:gd name="T1" fmla="*/ 5 h 23"/>
                  <a:gd name="T2" fmla="*/ 0 w 117"/>
                  <a:gd name="T3" fmla="*/ 5 h 23"/>
                  <a:gd name="T4" fmla="*/ 0 w 117"/>
                  <a:gd name="T5" fmla="*/ 18 h 23"/>
                  <a:gd name="T6" fmla="*/ 95 w 117"/>
                  <a:gd name="T7" fmla="*/ 18 h 23"/>
                  <a:gd name="T8" fmla="*/ 95 w 117"/>
                  <a:gd name="T9" fmla="*/ 23 h 23"/>
                  <a:gd name="T10" fmla="*/ 117 w 117"/>
                  <a:gd name="T11" fmla="*/ 12 h 23"/>
                  <a:gd name="T12" fmla="*/ 95 w 117"/>
                  <a:gd name="T13" fmla="*/ 0 h 23"/>
                  <a:gd name="T14" fmla="*/ 95 w 117"/>
                  <a:gd name="T15" fmla="*/ 5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117" h="23">
                    <a:moveTo>
                      <a:pt x="95" y="5"/>
                    </a:moveTo>
                    <a:lnTo>
                      <a:pt x="0" y="5"/>
                    </a:lnTo>
                    <a:lnTo>
                      <a:pt x="0" y="18"/>
                    </a:lnTo>
                    <a:lnTo>
                      <a:pt x="95" y="18"/>
                    </a:lnTo>
                    <a:lnTo>
                      <a:pt x="95" y="23"/>
                    </a:lnTo>
                    <a:lnTo>
                      <a:pt x="117" y="12"/>
                    </a:lnTo>
                    <a:lnTo>
                      <a:pt x="95" y="0"/>
                    </a:lnTo>
                    <a:lnTo>
                      <a:pt x="95" y="5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7" name="Freeform 267">
                <a:extLst>
                  <a:ext uri="{FF2B5EF4-FFF2-40B4-BE49-F238E27FC236}">
                    <a16:creationId xmlns:a16="http://schemas.microsoft.com/office/drawing/2014/main" id="{90607539-CAEA-420D-B4C6-61AEBAB55E3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82413" y="3534312"/>
                <a:ext cx="73221" cy="21196"/>
              </a:xfrm>
              <a:custGeom>
                <a:avLst/>
                <a:gdLst>
                  <a:gd name="T0" fmla="*/ 80 w 80"/>
                  <a:gd name="T1" fmla="*/ 12 h 23"/>
                  <a:gd name="T2" fmla="*/ 59 w 80"/>
                  <a:gd name="T3" fmla="*/ 0 h 23"/>
                  <a:gd name="T4" fmla="*/ 59 w 80"/>
                  <a:gd name="T5" fmla="*/ 5 h 23"/>
                  <a:gd name="T6" fmla="*/ 0 w 80"/>
                  <a:gd name="T7" fmla="*/ 5 h 23"/>
                  <a:gd name="T8" fmla="*/ 0 w 80"/>
                  <a:gd name="T9" fmla="*/ 18 h 23"/>
                  <a:gd name="T10" fmla="*/ 59 w 80"/>
                  <a:gd name="T11" fmla="*/ 18 h 23"/>
                  <a:gd name="T12" fmla="*/ 59 w 80"/>
                  <a:gd name="T13" fmla="*/ 23 h 23"/>
                  <a:gd name="T14" fmla="*/ 80 w 80"/>
                  <a:gd name="T15" fmla="*/ 12 h 2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80" h="23">
                    <a:moveTo>
                      <a:pt x="80" y="12"/>
                    </a:moveTo>
                    <a:lnTo>
                      <a:pt x="59" y="0"/>
                    </a:lnTo>
                    <a:lnTo>
                      <a:pt x="59" y="5"/>
                    </a:lnTo>
                    <a:lnTo>
                      <a:pt x="0" y="5"/>
                    </a:lnTo>
                    <a:lnTo>
                      <a:pt x="0" y="18"/>
                    </a:lnTo>
                    <a:lnTo>
                      <a:pt x="59" y="18"/>
                    </a:lnTo>
                    <a:lnTo>
                      <a:pt x="59" y="23"/>
                    </a:lnTo>
                    <a:lnTo>
                      <a:pt x="80" y="1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8" name="Freeform 268">
                <a:extLst>
                  <a:ext uri="{FF2B5EF4-FFF2-40B4-BE49-F238E27FC236}">
                    <a16:creationId xmlns:a16="http://schemas.microsoft.com/office/drawing/2014/main" id="{B00C96F9-4E2F-4C49-B4E5-61DF0B3088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4705" y="3557434"/>
                <a:ext cx="71294" cy="30830"/>
              </a:xfrm>
              <a:custGeom>
                <a:avLst/>
                <a:gdLst>
                  <a:gd name="T0" fmla="*/ 60 w 77"/>
                  <a:gd name="T1" fmla="*/ 15 h 33"/>
                  <a:gd name="T2" fmla="*/ 3 w 77"/>
                  <a:gd name="T3" fmla="*/ 0 h 33"/>
                  <a:gd name="T4" fmla="*/ 0 w 77"/>
                  <a:gd name="T5" fmla="*/ 12 h 33"/>
                  <a:gd name="T6" fmla="*/ 56 w 77"/>
                  <a:gd name="T7" fmla="*/ 28 h 33"/>
                  <a:gd name="T8" fmla="*/ 55 w 77"/>
                  <a:gd name="T9" fmla="*/ 33 h 33"/>
                  <a:gd name="T10" fmla="*/ 77 w 77"/>
                  <a:gd name="T11" fmla="*/ 27 h 33"/>
                  <a:gd name="T12" fmla="*/ 61 w 77"/>
                  <a:gd name="T13" fmla="*/ 10 h 33"/>
                  <a:gd name="T14" fmla="*/ 60 w 77"/>
                  <a:gd name="T15" fmla="*/ 15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33">
                    <a:moveTo>
                      <a:pt x="60" y="15"/>
                    </a:moveTo>
                    <a:lnTo>
                      <a:pt x="3" y="0"/>
                    </a:lnTo>
                    <a:lnTo>
                      <a:pt x="0" y="12"/>
                    </a:lnTo>
                    <a:lnTo>
                      <a:pt x="56" y="28"/>
                    </a:lnTo>
                    <a:lnTo>
                      <a:pt x="55" y="33"/>
                    </a:lnTo>
                    <a:lnTo>
                      <a:pt x="77" y="27"/>
                    </a:lnTo>
                    <a:lnTo>
                      <a:pt x="61" y="10"/>
                    </a:lnTo>
                    <a:lnTo>
                      <a:pt x="60" y="15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9" name="Freeform 269">
                <a:extLst>
                  <a:ext uri="{FF2B5EF4-FFF2-40B4-BE49-F238E27FC236}">
                    <a16:creationId xmlns:a16="http://schemas.microsoft.com/office/drawing/2014/main" id="{370745DD-5084-4D85-A0B4-36406D0F71E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5574705" y="3503482"/>
                <a:ext cx="71294" cy="28904"/>
              </a:xfrm>
              <a:custGeom>
                <a:avLst/>
                <a:gdLst>
                  <a:gd name="T0" fmla="*/ 3 w 77"/>
                  <a:gd name="T1" fmla="*/ 33 h 33"/>
                  <a:gd name="T2" fmla="*/ 60 w 77"/>
                  <a:gd name="T3" fmla="*/ 18 h 33"/>
                  <a:gd name="T4" fmla="*/ 61 w 77"/>
                  <a:gd name="T5" fmla="*/ 23 h 33"/>
                  <a:gd name="T6" fmla="*/ 77 w 77"/>
                  <a:gd name="T7" fmla="*/ 6 h 33"/>
                  <a:gd name="T8" fmla="*/ 55 w 77"/>
                  <a:gd name="T9" fmla="*/ 0 h 33"/>
                  <a:gd name="T10" fmla="*/ 56 w 77"/>
                  <a:gd name="T11" fmla="*/ 5 h 33"/>
                  <a:gd name="T12" fmla="*/ 0 w 77"/>
                  <a:gd name="T13" fmla="*/ 21 h 33"/>
                  <a:gd name="T14" fmla="*/ 3 w 77"/>
                  <a:gd name="T15" fmla="*/ 33 h 3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0" t="0" r="r" b="b"/>
                <a:pathLst>
                  <a:path w="77" h="33">
                    <a:moveTo>
                      <a:pt x="3" y="33"/>
                    </a:moveTo>
                    <a:lnTo>
                      <a:pt x="60" y="18"/>
                    </a:lnTo>
                    <a:lnTo>
                      <a:pt x="61" y="23"/>
                    </a:lnTo>
                    <a:lnTo>
                      <a:pt x="77" y="6"/>
                    </a:lnTo>
                    <a:lnTo>
                      <a:pt x="55" y="0"/>
                    </a:lnTo>
                    <a:lnTo>
                      <a:pt x="56" y="5"/>
                    </a:lnTo>
                    <a:lnTo>
                      <a:pt x="0" y="21"/>
                    </a:lnTo>
                    <a:lnTo>
                      <a:pt x="3" y="33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71" name="TextBox 70">
              <a:extLst>
                <a:ext uri="{FF2B5EF4-FFF2-40B4-BE49-F238E27FC236}">
                  <a16:creationId xmlns:a16="http://schemas.microsoft.com/office/drawing/2014/main" id="{18CA5878-B958-4FFD-9EF3-1CED1C95EF65}"/>
                </a:ext>
              </a:extLst>
            </p:cNvPr>
            <p:cNvSpPr txBox="1"/>
            <p:nvPr/>
          </p:nvSpPr>
          <p:spPr>
            <a:xfrm>
              <a:off x="4640634" y="3890571"/>
              <a:ext cx="372876" cy="278415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 rtlCol="0">
              <a:spAutoFit/>
            </a:bodyPr>
            <a:lstStyle>
              <a:defPPr>
                <a:defRPr lang="ko-KR"/>
              </a:defPPr>
              <a:lvl1pPr defTabSz="1135710">
                <a:defRPr sz="600" b="1"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defRPr>
              </a:lvl1pPr>
            </a:lstStyle>
            <a:p>
              <a:pPr algn="ctr"/>
              <a:r>
                <a:rPr lang="ko-KR" altLang="en-US" sz="864" dirty="0"/>
                <a:t>백본</a:t>
              </a:r>
              <a:endParaRPr lang="en-US" altLang="ko-KR" sz="864" dirty="0"/>
            </a:p>
            <a:p>
              <a:pPr algn="ctr"/>
              <a:r>
                <a:rPr lang="ko-KR" altLang="en-US" sz="864" dirty="0"/>
                <a:t>스위치</a:t>
              </a:r>
            </a:p>
          </p:txBody>
        </p:sp>
        <p:sp>
          <p:nvSpPr>
            <p:cNvPr id="72" name="자유형: 도형 71">
              <a:extLst>
                <a:ext uri="{FF2B5EF4-FFF2-40B4-BE49-F238E27FC236}">
                  <a16:creationId xmlns:a16="http://schemas.microsoft.com/office/drawing/2014/main" id="{207C480D-7780-4EC9-8455-D9A2D9060260}"/>
                </a:ext>
              </a:extLst>
            </p:cNvPr>
            <p:cNvSpPr/>
            <p:nvPr/>
          </p:nvSpPr>
          <p:spPr>
            <a:xfrm>
              <a:off x="3180764" y="3693524"/>
              <a:ext cx="2839293" cy="1197657"/>
            </a:xfrm>
            <a:custGeom>
              <a:avLst/>
              <a:gdLst>
                <a:gd name="connsiteX0" fmla="*/ 2749550 w 2749550"/>
                <a:gd name="connsiteY0" fmla="*/ 1150925 h 1150925"/>
                <a:gd name="connsiteX1" fmla="*/ 2330450 w 2749550"/>
                <a:gd name="connsiteY1" fmla="*/ 820725 h 1150925"/>
                <a:gd name="connsiteX2" fmla="*/ 1543050 w 2749550"/>
                <a:gd name="connsiteY2" fmla="*/ 801675 h 1150925"/>
                <a:gd name="connsiteX3" fmla="*/ 533400 w 2749550"/>
                <a:gd name="connsiteY3" fmla="*/ 1575 h 1150925"/>
                <a:gd name="connsiteX4" fmla="*/ 0 w 2749550"/>
                <a:gd name="connsiteY4" fmla="*/ 1036625 h 1150925"/>
                <a:gd name="connsiteX0" fmla="*/ 2749550 w 2749550"/>
                <a:gd name="connsiteY0" fmla="*/ 1171006 h 1171006"/>
                <a:gd name="connsiteX1" fmla="*/ 2330450 w 2749550"/>
                <a:gd name="connsiteY1" fmla="*/ 840806 h 1171006"/>
                <a:gd name="connsiteX2" fmla="*/ 1543050 w 2749550"/>
                <a:gd name="connsiteY2" fmla="*/ 821756 h 1171006"/>
                <a:gd name="connsiteX3" fmla="*/ 1066800 w 2749550"/>
                <a:gd name="connsiteY3" fmla="*/ 389956 h 1171006"/>
                <a:gd name="connsiteX4" fmla="*/ 533400 w 2749550"/>
                <a:gd name="connsiteY4" fmla="*/ 21656 h 1171006"/>
                <a:gd name="connsiteX5" fmla="*/ 0 w 2749550"/>
                <a:gd name="connsiteY5" fmla="*/ 1056706 h 1171006"/>
                <a:gd name="connsiteX0" fmla="*/ 2711450 w 2711450"/>
                <a:gd name="connsiteY0" fmla="*/ 1169107 h 1169107"/>
                <a:gd name="connsiteX1" fmla="*/ 2292350 w 2711450"/>
                <a:gd name="connsiteY1" fmla="*/ 838907 h 1169107"/>
                <a:gd name="connsiteX2" fmla="*/ 1504950 w 2711450"/>
                <a:gd name="connsiteY2" fmla="*/ 819857 h 1169107"/>
                <a:gd name="connsiteX3" fmla="*/ 1028700 w 2711450"/>
                <a:gd name="connsiteY3" fmla="*/ 388057 h 1169107"/>
                <a:gd name="connsiteX4" fmla="*/ 495300 w 2711450"/>
                <a:gd name="connsiteY4" fmla="*/ 19757 h 1169107"/>
                <a:gd name="connsiteX5" fmla="*/ 0 w 2711450"/>
                <a:gd name="connsiteY5" fmla="*/ 1016707 h 1169107"/>
                <a:gd name="connsiteX0" fmla="*/ 2711450 w 2711450"/>
                <a:gd name="connsiteY0" fmla="*/ 1169734 h 1169734"/>
                <a:gd name="connsiteX1" fmla="*/ 2292350 w 2711450"/>
                <a:gd name="connsiteY1" fmla="*/ 839534 h 1169734"/>
                <a:gd name="connsiteX2" fmla="*/ 1504950 w 2711450"/>
                <a:gd name="connsiteY2" fmla="*/ 820484 h 1169734"/>
                <a:gd name="connsiteX3" fmla="*/ 1028700 w 2711450"/>
                <a:gd name="connsiteY3" fmla="*/ 388684 h 1169734"/>
                <a:gd name="connsiteX4" fmla="*/ 495300 w 2711450"/>
                <a:gd name="connsiteY4" fmla="*/ 20384 h 1169734"/>
                <a:gd name="connsiteX5" fmla="*/ 0 w 2711450"/>
                <a:gd name="connsiteY5" fmla="*/ 1030034 h 1169734"/>
                <a:gd name="connsiteX0" fmla="*/ 2711450 w 2711450"/>
                <a:gd name="connsiteY0" fmla="*/ 1149525 h 1149525"/>
                <a:gd name="connsiteX1" fmla="*/ 2292350 w 2711450"/>
                <a:gd name="connsiteY1" fmla="*/ 819325 h 1149525"/>
                <a:gd name="connsiteX2" fmla="*/ 1504950 w 2711450"/>
                <a:gd name="connsiteY2" fmla="*/ 800275 h 1149525"/>
                <a:gd name="connsiteX3" fmla="*/ 1028700 w 2711450"/>
                <a:gd name="connsiteY3" fmla="*/ 368475 h 1149525"/>
                <a:gd name="connsiteX4" fmla="*/ 495300 w 2711450"/>
                <a:gd name="connsiteY4" fmla="*/ 175 h 1149525"/>
                <a:gd name="connsiteX5" fmla="*/ 268155 w 2711450"/>
                <a:gd name="connsiteY5" fmla="*/ 330375 h 1149525"/>
                <a:gd name="connsiteX6" fmla="*/ 0 w 2711450"/>
                <a:gd name="connsiteY6" fmla="*/ 1009825 h 1149525"/>
                <a:gd name="connsiteX0" fmla="*/ 2711450 w 2711450"/>
                <a:gd name="connsiteY0" fmla="*/ 1149774 h 1149774"/>
                <a:gd name="connsiteX1" fmla="*/ 2292350 w 2711450"/>
                <a:gd name="connsiteY1" fmla="*/ 819574 h 1149774"/>
                <a:gd name="connsiteX2" fmla="*/ 1504950 w 2711450"/>
                <a:gd name="connsiteY2" fmla="*/ 800524 h 1149774"/>
                <a:gd name="connsiteX3" fmla="*/ 1028700 w 2711450"/>
                <a:gd name="connsiteY3" fmla="*/ 368724 h 1149774"/>
                <a:gd name="connsiteX4" fmla="*/ 495300 w 2711450"/>
                <a:gd name="connsiteY4" fmla="*/ 424 h 1149774"/>
                <a:gd name="connsiteX5" fmla="*/ 199064 w 2711450"/>
                <a:gd name="connsiteY5" fmla="*/ 311574 h 1149774"/>
                <a:gd name="connsiteX6" fmla="*/ 0 w 2711450"/>
                <a:gd name="connsiteY6" fmla="*/ 1010074 h 1149774"/>
                <a:gd name="connsiteX0" fmla="*/ 2711450 w 2711450"/>
                <a:gd name="connsiteY0" fmla="*/ 1149774 h 1149774"/>
                <a:gd name="connsiteX1" fmla="*/ 2292350 w 2711450"/>
                <a:gd name="connsiteY1" fmla="*/ 819574 h 1149774"/>
                <a:gd name="connsiteX2" fmla="*/ 1504950 w 2711450"/>
                <a:gd name="connsiteY2" fmla="*/ 800524 h 1149774"/>
                <a:gd name="connsiteX3" fmla="*/ 495300 w 2711450"/>
                <a:gd name="connsiteY3" fmla="*/ 424 h 1149774"/>
                <a:gd name="connsiteX4" fmla="*/ 199064 w 2711450"/>
                <a:gd name="connsiteY4" fmla="*/ 311574 h 1149774"/>
                <a:gd name="connsiteX5" fmla="*/ 0 w 2711450"/>
                <a:gd name="connsiteY5" fmla="*/ 1010074 h 114977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2711450" h="1149774">
                  <a:moveTo>
                    <a:pt x="2711450" y="1149774"/>
                  </a:moveTo>
                  <a:cubicBezTo>
                    <a:pt x="2602441" y="1013778"/>
                    <a:pt x="2493433" y="877782"/>
                    <a:pt x="2292350" y="819574"/>
                  </a:cubicBezTo>
                  <a:cubicBezTo>
                    <a:pt x="2091267" y="761366"/>
                    <a:pt x="1804458" y="937049"/>
                    <a:pt x="1504950" y="800524"/>
                  </a:cubicBezTo>
                  <a:cubicBezTo>
                    <a:pt x="1205442" y="663999"/>
                    <a:pt x="712948" y="81916"/>
                    <a:pt x="495300" y="424"/>
                  </a:cubicBezTo>
                  <a:cubicBezTo>
                    <a:pt x="357027" y="-9101"/>
                    <a:pt x="281614" y="143299"/>
                    <a:pt x="199064" y="311574"/>
                  </a:cubicBezTo>
                  <a:cubicBezTo>
                    <a:pt x="116514" y="479849"/>
                    <a:pt x="44692" y="896832"/>
                    <a:pt x="0" y="1010074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grpSp>
          <p:nvGrpSpPr>
            <p:cNvPr id="73" name="그룹 733">
              <a:extLst>
                <a:ext uri="{FF2B5EF4-FFF2-40B4-BE49-F238E27FC236}">
                  <a16:creationId xmlns:a16="http://schemas.microsoft.com/office/drawing/2014/main" id="{2CE9BAE1-8F1E-41B1-B927-738C1784F825}"/>
                </a:ext>
              </a:extLst>
            </p:cNvPr>
            <p:cNvGrpSpPr/>
            <p:nvPr/>
          </p:nvGrpSpPr>
          <p:grpSpPr>
            <a:xfrm>
              <a:off x="3533911" y="3580127"/>
              <a:ext cx="323575" cy="237771"/>
              <a:chOff x="7252999" y="1273472"/>
              <a:chExt cx="292146" cy="213465"/>
            </a:xfrm>
            <a:solidFill>
              <a:schemeClr val="bg1">
                <a:lumMod val="50000"/>
              </a:schemeClr>
            </a:solidFill>
          </p:grpSpPr>
          <p:sp>
            <p:nvSpPr>
              <p:cNvPr id="91" name="Freeform 377">
                <a:extLst>
                  <a:ext uri="{FF2B5EF4-FFF2-40B4-BE49-F238E27FC236}">
                    <a16:creationId xmlns:a16="http://schemas.microsoft.com/office/drawing/2014/main" id="{80EA59CF-AD0D-4C53-8932-776722D696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2" name="Freeform 379">
                <a:extLst>
                  <a:ext uri="{FF2B5EF4-FFF2-40B4-BE49-F238E27FC236}">
                    <a16:creationId xmlns:a16="http://schemas.microsoft.com/office/drawing/2014/main" id="{8D918DBA-5BC9-4403-8CAF-B42722082A5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3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3" name="Freeform 380">
                <a:extLst>
                  <a:ext uri="{FF2B5EF4-FFF2-40B4-BE49-F238E27FC236}">
                    <a16:creationId xmlns:a16="http://schemas.microsoft.com/office/drawing/2014/main" id="{CF579498-98A8-425F-95BE-3364A9119F7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32836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4" name="Freeform 381">
                <a:extLst>
                  <a:ext uri="{FF2B5EF4-FFF2-40B4-BE49-F238E27FC236}">
                    <a16:creationId xmlns:a16="http://schemas.microsoft.com/office/drawing/2014/main" id="{240D88BC-677C-4F80-BB69-EFC55C1759C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5" name="Freeform 382">
                <a:extLst>
                  <a:ext uri="{FF2B5EF4-FFF2-40B4-BE49-F238E27FC236}">
                    <a16:creationId xmlns:a16="http://schemas.microsoft.com/office/drawing/2014/main" id="{712833A5-4B1E-4242-BE99-289EA2D0A97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23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6" name="Freeform 384">
                <a:extLst>
                  <a:ext uri="{FF2B5EF4-FFF2-40B4-BE49-F238E27FC236}">
                    <a16:creationId xmlns:a16="http://schemas.microsoft.com/office/drawing/2014/main" id="{3A5800B9-716C-4041-BDBE-5E53821F585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7" name="Freeform 386">
                <a:extLst>
                  <a:ext uri="{FF2B5EF4-FFF2-40B4-BE49-F238E27FC236}">
                    <a16:creationId xmlns:a16="http://schemas.microsoft.com/office/drawing/2014/main" id="{6657F71F-68E6-491A-9183-9088235CB8CB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2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8" name="Freeform 387">
                <a:extLst>
                  <a:ext uri="{FF2B5EF4-FFF2-40B4-BE49-F238E27FC236}">
                    <a16:creationId xmlns:a16="http://schemas.microsoft.com/office/drawing/2014/main" id="{6E0AE41A-B763-4318-AFA4-F450C78567B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438145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9" name="Freeform 388">
                <a:extLst>
                  <a:ext uri="{FF2B5EF4-FFF2-40B4-BE49-F238E27FC236}">
                    <a16:creationId xmlns:a16="http://schemas.microsoft.com/office/drawing/2014/main" id="{025D00F2-013D-4315-85D3-6FDDF284E96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100" name="Freeform 389">
                <a:extLst>
                  <a:ext uri="{FF2B5EF4-FFF2-40B4-BE49-F238E27FC236}">
                    <a16:creationId xmlns:a16="http://schemas.microsoft.com/office/drawing/2014/main" id="{781D7C34-CB78-4B19-A24C-CABDF0B8A02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1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74" name="그룹 733">
              <a:extLst>
                <a:ext uri="{FF2B5EF4-FFF2-40B4-BE49-F238E27FC236}">
                  <a16:creationId xmlns:a16="http://schemas.microsoft.com/office/drawing/2014/main" id="{B008B9AD-E678-4B97-B432-8210D282FC4C}"/>
                </a:ext>
              </a:extLst>
            </p:cNvPr>
            <p:cNvGrpSpPr/>
            <p:nvPr/>
          </p:nvGrpSpPr>
          <p:grpSpPr>
            <a:xfrm>
              <a:off x="4665284" y="4387089"/>
              <a:ext cx="323575" cy="237771"/>
              <a:chOff x="7252999" y="1273472"/>
              <a:chExt cx="292146" cy="213465"/>
            </a:xfrm>
            <a:solidFill>
              <a:schemeClr val="bg1">
                <a:lumMod val="50000"/>
              </a:schemeClr>
            </a:solidFill>
          </p:grpSpPr>
          <p:sp>
            <p:nvSpPr>
              <p:cNvPr id="81" name="Freeform 377">
                <a:extLst>
                  <a:ext uri="{FF2B5EF4-FFF2-40B4-BE49-F238E27FC236}">
                    <a16:creationId xmlns:a16="http://schemas.microsoft.com/office/drawing/2014/main" id="{0D690620-0C15-42F9-89DE-802547C5401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2" name="Freeform 379">
                <a:extLst>
                  <a:ext uri="{FF2B5EF4-FFF2-40B4-BE49-F238E27FC236}">
                    <a16:creationId xmlns:a16="http://schemas.microsoft.com/office/drawing/2014/main" id="{1CD08869-43FD-494D-85F7-EC806403BAA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3" y="1273472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3" name="Freeform 380">
                <a:extLst>
                  <a:ext uri="{FF2B5EF4-FFF2-40B4-BE49-F238E27FC236}">
                    <a16:creationId xmlns:a16="http://schemas.microsoft.com/office/drawing/2014/main" id="{19C5BD04-F4FA-4F40-BB3D-359E41406B8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32836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4" name="Freeform 381">
                <a:extLst>
                  <a:ext uri="{FF2B5EF4-FFF2-40B4-BE49-F238E27FC236}">
                    <a16:creationId xmlns:a16="http://schemas.microsoft.com/office/drawing/2014/main" id="{9D82B50D-E68E-4A59-B19C-797A187C804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5" name="Freeform 382">
                <a:extLst>
                  <a:ext uri="{FF2B5EF4-FFF2-40B4-BE49-F238E27FC236}">
                    <a16:creationId xmlns:a16="http://schemas.microsoft.com/office/drawing/2014/main" id="{DDCA6D6E-0A30-4634-9406-B78BF538664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23" y="1328363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6" name="Freeform 384">
                <a:extLst>
                  <a:ext uri="{FF2B5EF4-FFF2-40B4-BE49-F238E27FC236}">
                    <a16:creationId xmlns:a16="http://schemas.microsoft.com/office/drawing/2014/main" id="{E45C8954-EC83-46E0-88EC-5FDBC070CBB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7" name="Freeform 386">
                <a:extLst>
                  <a:ext uri="{FF2B5EF4-FFF2-40B4-BE49-F238E27FC236}">
                    <a16:creationId xmlns:a16="http://schemas.microsoft.com/office/drawing/2014/main" id="{89E3FD6E-EB9E-4809-9F1F-58D469121C3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02832" y="1383253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8" name="Freeform 387">
                <a:extLst>
                  <a:ext uri="{FF2B5EF4-FFF2-40B4-BE49-F238E27FC236}">
                    <a16:creationId xmlns:a16="http://schemas.microsoft.com/office/drawing/2014/main" id="{9360BBA0-7B8F-4D0A-A4D0-2CA65A234E6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326186" y="1438145"/>
                <a:ext cx="142309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9" name="Freeform 388">
                <a:extLst>
                  <a:ext uri="{FF2B5EF4-FFF2-40B4-BE49-F238E27FC236}">
                    <a16:creationId xmlns:a16="http://schemas.microsoft.com/office/drawing/2014/main" id="{FB1B8E3E-D348-4D84-A79F-BD5B5F5A9A48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25299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90" name="Freeform 389">
                <a:extLst>
                  <a:ext uri="{FF2B5EF4-FFF2-40B4-BE49-F238E27FC236}">
                    <a16:creationId xmlns:a16="http://schemas.microsoft.com/office/drawing/2014/main" id="{60A544EE-3C14-4923-9C50-59A3FEFF5A75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7476019" y="1438145"/>
                <a:ext cx="69122" cy="48792"/>
              </a:xfrm>
              <a:prstGeom prst="roundRect">
                <a:avLst/>
              </a:pr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grpSp>
          <p:nvGrpSpPr>
            <p:cNvPr id="75" name="그룹 412">
              <a:extLst>
                <a:ext uri="{FF2B5EF4-FFF2-40B4-BE49-F238E27FC236}">
                  <a16:creationId xmlns:a16="http://schemas.microsoft.com/office/drawing/2014/main" id="{5F6DE4A5-4FB3-4C17-8079-17EBBF22FAD6}"/>
                </a:ext>
              </a:extLst>
            </p:cNvPr>
            <p:cNvGrpSpPr/>
            <p:nvPr/>
          </p:nvGrpSpPr>
          <p:grpSpPr>
            <a:xfrm>
              <a:off x="5471948" y="4374727"/>
              <a:ext cx="261013" cy="262494"/>
              <a:chOff x="4553469" y="3266479"/>
              <a:chExt cx="317931" cy="302517"/>
            </a:xfrm>
            <a:solidFill>
              <a:schemeClr val="tx1"/>
            </a:solidFill>
          </p:grpSpPr>
          <p:sp>
            <p:nvSpPr>
              <p:cNvPr id="78" name="Freeform 248">
                <a:extLst>
                  <a:ext uri="{FF2B5EF4-FFF2-40B4-BE49-F238E27FC236}">
                    <a16:creationId xmlns:a16="http://schemas.microsoft.com/office/drawing/2014/main" id="{ECB3EF52-C538-4644-BF10-650329E1047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817448" y="3274186"/>
                <a:ext cx="53952" cy="294810"/>
              </a:xfrm>
              <a:custGeom>
                <a:avLst/>
                <a:gdLst>
                  <a:gd name="T0" fmla="*/ 0 w 57"/>
                  <a:gd name="T1" fmla="*/ 320 h 320"/>
                  <a:gd name="T2" fmla="*/ 57 w 57"/>
                  <a:gd name="T3" fmla="*/ 276 h 320"/>
                  <a:gd name="T4" fmla="*/ 57 w 57"/>
                  <a:gd name="T5" fmla="*/ 0 h 320"/>
                  <a:gd name="T6" fmla="*/ 0 w 57"/>
                  <a:gd name="T7" fmla="*/ 44 h 320"/>
                  <a:gd name="T8" fmla="*/ 0 w 57"/>
                  <a:gd name="T9" fmla="*/ 320 h 32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57" h="320">
                    <a:moveTo>
                      <a:pt x="0" y="320"/>
                    </a:moveTo>
                    <a:lnTo>
                      <a:pt x="57" y="276"/>
                    </a:lnTo>
                    <a:lnTo>
                      <a:pt x="57" y="0"/>
                    </a:lnTo>
                    <a:lnTo>
                      <a:pt x="0" y="44"/>
                    </a:lnTo>
                    <a:lnTo>
                      <a:pt x="0" y="320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79" name="Freeform 249">
                <a:extLst>
                  <a:ext uri="{FF2B5EF4-FFF2-40B4-BE49-F238E27FC236}">
                    <a16:creationId xmlns:a16="http://schemas.microsoft.com/office/drawing/2014/main" id="{41523558-6073-44AD-A18C-2F1479402CE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557322" y="3266479"/>
                <a:ext cx="308298" cy="38537"/>
              </a:xfrm>
              <a:custGeom>
                <a:avLst/>
                <a:gdLst>
                  <a:gd name="T0" fmla="*/ 0 w 333"/>
                  <a:gd name="T1" fmla="*/ 42 h 42"/>
                  <a:gd name="T2" fmla="*/ 57 w 333"/>
                  <a:gd name="T3" fmla="*/ 0 h 42"/>
                  <a:gd name="T4" fmla="*/ 333 w 333"/>
                  <a:gd name="T5" fmla="*/ 0 h 42"/>
                  <a:gd name="T6" fmla="*/ 276 w 333"/>
                  <a:gd name="T7" fmla="*/ 42 h 42"/>
                  <a:gd name="T8" fmla="*/ 0 w 333"/>
                  <a:gd name="T9" fmla="*/ 42 h 4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333" h="42">
                    <a:moveTo>
                      <a:pt x="0" y="42"/>
                    </a:moveTo>
                    <a:lnTo>
                      <a:pt x="57" y="0"/>
                    </a:lnTo>
                    <a:lnTo>
                      <a:pt x="333" y="0"/>
                    </a:lnTo>
                    <a:lnTo>
                      <a:pt x="276" y="42"/>
                    </a:lnTo>
                    <a:lnTo>
                      <a:pt x="0" y="42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  <p:sp>
            <p:nvSpPr>
              <p:cNvPr id="80" name="Freeform 250">
                <a:extLst>
                  <a:ext uri="{FF2B5EF4-FFF2-40B4-BE49-F238E27FC236}">
                    <a16:creationId xmlns:a16="http://schemas.microsoft.com/office/drawing/2014/main" id="{701A823C-83E1-4F2F-922D-5F1C496C580F}"/>
                  </a:ext>
                </a:extLst>
              </p:cNvPr>
              <p:cNvSpPr>
                <a:spLocks noEditPoints="1"/>
              </p:cNvSpPr>
              <p:nvPr/>
            </p:nvSpPr>
            <p:spPr bwMode="auto">
              <a:xfrm>
                <a:off x="4553469" y="3314650"/>
                <a:ext cx="254346" cy="254346"/>
              </a:xfrm>
              <a:custGeom>
                <a:avLst/>
                <a:gdLst>
                  <a:gd name="T0" fmla="*/ 0 w 276"/>
                  <a:gd name="T1" fmla="*/ 276 h 276"/>
                  <a:gd name="T2" fmla="*/ 276 w 276"/>
                  <a:gd name="T3" fmla="*/ 0 h 276"/>
                  <a:gd name="T4" fmla="*/ 191 w 276"/>
                  <a:gd name="T5" fmla="*/ 65 h 276"/>
                  <a:gd name="T6" fmla="*/ 213 w 276"/>
                  <a:gd name="T7" fmla="*/ 87 h 276"/>
                  <a:gd name="T8" fmla="*/ 167 w 276"/>
                  <a:gd name="T9" fmla="*/ 124 h 276"/>
                  <a:gd name="T10" fmla="*/ 197 w 276"/>
                  <a:gd name="T11" fmla="*/ 71 h 276"/>
                  <a:gd name="T12" fmla="*/ 138 w 276"/>
                  <a:gd name="T13" fmla="*/ 29 h 276"/>
                  <a:gd name="T14" fmla="*/ 147 w 276"/>
                  <a:gd name="T15" fmla="*/ 47 h 276"/>
                  <a:gd name="T16" fmla="*/ 131 w 276"/>
                  <a:gd name="T17" fmla="*/ 106 h 276"/>
                  <a:gd name="T18" fmla="*/ 123 w 276"/>
                  <a:gd name="T19" fmla="*/ 47 h 276"/>
                  <a:gd name="T20" fmla="*/ 86 w 276"/>
                  <a:gd name="T21" fmla="*/ 62 h 276"/>
                  <a:gd name="T22" fmla="*/ 122 w 276"/>
                  <a:gd name="T23" fmla="*/ 109 h 276"/>
                  <a:gd name="T24" fmla="*/ 70 w 276"/>
                  <a:gd name="T25" fmla="*/ 78 h 276"/>
                  <a:gd name="T26" fmla="*/ 62 w 276"/>
                  <a:gd name="T27" fmla="*/ 58 h 276"/>
                  <a:gd name="T28" fmla="*/ 47 w 276"/>
                  <a:gd name="T29" fmla="*/ 152 h 276"/>
                  <a:gd name="T30" fmla="*/ 47 w 276"/>
                  <a:gd name="T31" fmla="*/ 120 h 276"/>
                  <a:gd name="T32" fmla="*/ 106 w 276"/>
                  <a:gd name="T33" fmla="*/ 127 h 276"/>
                  <a:gd name="T34" fmla="*/ 47 w 276"/>
                  <a:gd name="T35" fmla="*/ 144 h 276"/>
                  <a:gd name="T36" fmla="*/ 83 w 276"/>
                  <a:gd name="T37" fmla="*/ 212 h 276"/>
                  <a:gd name="T38" fmla="*/ 61 w 276"/>
                  <a:gd name="T39" fmla="*/ 190 h 276"/>
                  <a:gd name="T40" fmla="*/ 107 w 276"/>
                  <a:gd name="T41" fmla="*/ 153 h 276"/>
                  <a:gd name="T42" fmla="*/ 77 w 276"/>
                  <a:gd name="T43" fmla="*/ 206 h 276"/>
                  <a:gd name="T44" fmla="*/ 136 w 276"/>
                  <a:gd name="T45" fmla="*/ 247 h 276"/>
                  <a:gd name="T46" fmla="*/ 127 w 276"/>
                  <a:gd name="T47" fmla="*/ 229 h 276"/>
                  <a:gd name="T48" fmla="*/ 143 w 276"/>
                  <a:gd name="T49" fmla="*/ 170 h 276"/>
                  <a:gd name="T50" fmla="*/ 151 w 276"/>
                  <a:gd name="T51" fmla="*/ 229 h 276"/>
                  <a:gd name="T52" fmla="*/ 190 w 276"/>
                  <a:gd name="T53" fmla="*/ 215 h 276"/>
                  <a:gd name="T54" fmla="*/ 153 w 276"/>
                  <a:gd name="T55" fmla="*/ 169 h 276"/>
                  <a:gd name="T56" fmla="*/ 206 w 276"/>
                  <a:gd name="T57" fmla="*/ 199 h 276"/>
                  <a:gd name="T58" fmla="*/ 213 w 276"/>
                  <a:gd name="T59" fmla="*/ 219 h 276"/>
                  <a:gd name="T60" fmla="*/ 227 w 276"/>
                  <a:gd name="T61" fmla="*/ 156 h 276"/>
                  <a:gd name="T62" fmla="*/ 168 w 276"/>
                  <a:gd name="T63" fmla="*/ 149 h 276"/>
                  <a:gd name="T64" fmla="*/ 227 w 276"/>
                  <a:gd name="T65" fmla="*/ 132 h 276"/>
                  <a:gd name="T66" fmla="*/ 246 w 276"/>
                  <a:gd name="T67" fmla="*/ 141 h 2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</a:cxnLst>
                <a:rect l="0" t="0" r="r" b="b"/>
                <a:pathLst>
                  <a:path w="276" h="276">
                    <a:moveTo>
                      <a:pt x="0" y="0"/>
                    </a:moveTo>
                    <a:lnTo>
                      <a:pt x="0" y="276"/>
                    </a:lnTo>
                    <a:lnTo>
                      <a:pt x="276" y="276"/>
                    </a:lnTo>
                    <a:lnTo>
                      <a:pt x="276" y="0"/>
                    </a:lnTo>
                    <a:lnTo>
                      <a:pt x="0" y="0"/>
                    </a:lnTo>
                    <a:close/>
                    <a:moveTo>
                      <a:pt x="191" y="65"/>
                    </a:moveTo>
                    <a:lnTo>
                      <a:pt x="216" y="62"/>
                    </a:lnTo>
                    <a:lnTo>
                      <a:pt x="213" y="87"/>
                    </a:lnTo>
                    <a:lnTo>
                      <a:pt x="208" y="82"/>
                    </a:lnTo>
                    <a:lnTo>
                      <a:pt x="167" y="124"/>
                    </a:lnTo>
                    <a:lnTo>
                      <a:pt x="156" y="112"/>
                    </a:lnTo>
                    <a:lnTo>
                      <a:pt x="197" y="71"/>
                    </a:lnTo>
                    <a:lnTo>
                      <a:pt x="191" y="65"/>
                    </a:lnTo>
                    <a:close/>
                    <a:moveTo>
                      <a:pt x="138" y="29"/>
                    </a:moveTo>
                    <a:lnTo>
                      <a:pt x="155" y="47"/>
                    </a:lnTo>
                    <a:lnTo>
                      <a:pt x="147" y="47"/>
                    </a:lnTo>
                    <a:lnTo>
                      <a:pt x="147" y="106"/>
                    </a:lnTo>
                    <a:lnTo>
                      <a:pt x="131" y="106"/>
                    </a:lnTo>
                    <a:lnTo>
                      <a:pt x="131" y="47"/>
                    </a:lnTo>
                    <a:lnTo>
                      <a:pt x="123" y="47"/>
                    </a:lnTo>
                    <a:lnTo>
                      <a:pt x="138" y="29"/>
                    </a:lnTo>
                    <a:close/>
                    <a:moveTo>
                      <a:pt x="86" y="62"/>
                    </a:moveTo>
                    <a:lnTo>
                      <a:pt x="81" y="67"/>
                    </a:lnTo>
                    <a:lnTo>
                      <a:pt x="122" y="109"/>
                    </a:lnTo>
                    <a:lnTo>
                      <a:pt x="111" y="120"/>
                    </a:lnTo>
                    <a:lnTo>
                      <a:pt x="70" y="78"/>
                    </a:lnTo>
                    <a:lnTo>
                      <a:pt x="65" y="83"/>
                    </a:lnTo>
                    <a:lnTo>
                      <a:pt x="62" y="58"/>
                    </a:lnTo>
                    <a:lnTo>
                      <a:pt x="86" y="62"/>
                    </a:lnTo>
                    <a:close/>
                    <a:moveTo>
                      <a:pt x="47" y="152"/>
                    </a:moveTo>
                    <a:lnTo>
                      <a:pt x="28" y="136"/>
                    </a:lnTo>
                    <a:lnTo>
                      <a:pt x="47" y="120"/>
                    </a:lnTo>
                    <a:lnTo>
                      <a:pt x="47" y="127"/>
                    </a:lnTo>
                    <a:lnTo>
                      <a:pt x="106" y="127"/>
                    </a:lnTo>
                    <a:lnTo>
                      <a:pt x="106" y="144"/>
                    </a:lnTo>
                    <a:lnTo>
                      <a:pt x="47" y="144"/>
                    </a:lnTo>
                    <a:lnTo>
                      <a:pt x="47" y="152"/>
                    </a:lnTo>
                    <a:close/>
                    <a:moveTo>
                      <a:pt x="83" y="212"/>
                    </a:moveTo>
                    <a:lnTo>
                      <a:pt x="58" y="215"/>
                    </a:lnTo>
                    <a:lnTo>
                      <a:pt x="61" y="190"/>
                    </a:lnTo>
                    <a:lnTo>
                      <a:pt x="66" y="195"/>
                    </a:lnTo>
                    <a:lnTo>
                      <a:pt x="107" y="153"/>
                    </a:lnTo>
                    <a:lnTo>
                      <a:pt x="118" y="165"/>
                    </a:lnTo>
                    <a:lnTo>
                      <a:pt x="77" y="206"/>
                    </a:lnTo>
                    <a:lnTo>
                      <a:pt x="83" y="212"/>
                    </a:lnTo>
                    <a:close/>
                    <a:moveTo>
                      <a:pt x="136" y="247"/>
                    </a:moveTo>
                    <a:lnTo>
                      <a:pt x="120" y="229"/>
                    </a:lnTo>
                    <a:lnTo>
                      <a:pt x="127" y="229"/>
                    </a:lnTo>
                    <a:lnTo>
                      <a:pt x="127" y="170"/>
                    </a:lnTo>
                    <a:lnTo>
                      <a:pt x="143" y="170"/>
                    </a:lnTo>
                    <a:lnTo>
                      <a:pt x="143" y="229"/>
                    </a:lnTo>
                    <a:lnTo>
                      <a:pt x="151" y="229"/>
                    </a:lnTo>
                    <a:lnTo>
                      <a:pt x="136" y="247"/>
                    </a:lnTo>
                    <a:close/>
                    <a:moveTo>
                      <a:pt x="190" y="215"/>
                    </a:moveTo>
                    <a:lnTo>
                      <a:pt x="195" y="210"/>
                    </a:lnTo>
                    <a:lnTo>
                      <a:pt x="153" y="169"/>
                    </a:lnTo>
                    <a:lnTo>
                      <a:pt x="164" y="157"/>
                    </a:lnTo>
                    <a:lnTo>
                      <a:pt x="206" y="199"/>
                    </a:lnTo>
                    <a:lnTo>
                      <a:pt x="211" y="194"/>
                    </a:lnTo>
                    <a:lnTo>
                      <a:pt x="213" y="219"/>
                    </a:lnTo>
                    <a:lnTo>
                      <a:pt x="190" y="215"/>
                    </a:lnTo>
                    <a:close/>
                    <a:moveTo>
                      <a:pt x="227" y="156"/>
                    </a:moveTo>
                    <a:lnTo>
                      <a:pt x="227" y="149"/>
                    </a:lnTo>
                    <a:lnTo>
                      <a:pt x="168" y="149"/>
                    </a:lnTo>
                    <a:lnTo>
                      <a:pt x="168" y="132"/>
                    </a:lnTo>
                    <a:lnTo>
                      <a:pt x="227" y="132"/>
                    </a:lnTo>
                    <a:lnTo>
                      <a:pt x="227" y="125"/>
                    </a:lnTo>
                    <a:lnTo>
                      <a:pt x="246" y="141"/>
                    </a:lnTo>
                    <a:lnTo>
                      <a:pt x="227" y="156"/>
                    </a:lnTo>
                    <a:close/>
                  </a:path>
                </a:pathLst>
              </a:custGeom>
              <a:grpFill/>
              <a:ln w="9525" algn="ctr">
                <a:noFill/>
                <a:miter lim="800000"/>
                <a:headEnd/>
                <a:tailEnd/>
              </a:ln>
              <a:effectLst/>
            </p:spPr>
            <p:txBody>
              <a:bodyPr lIns="0" tIns="38862" rIns="0" bIns="0" anchor="ctr"/>
              <a:lstStyle/>
              <a:p>
                <a:pPr algn="ctr" defTabSz="1012455"/>
                <a:endParaRPr lang="ko-KR" altLang="en-US" sz="1080" b="1" dirty="0">
                  <a:ln>
                    <a:solidFill>
                      <a:schemeClr val="bg1">
                        <a:alpha val="0"/>
                      </a:schemeClr>
                    </a:solidFill>
                  </a:ln>
                  <a:solidFill>
                    <a:schemeClr val="bg1">
                      <a:alpha val="99000"/>
                    </a:schemeClr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  <a:cs typeface="KoPubWorld돋움체 Medium" panose="00000600000000000000" pitchFamily="2" charset="-127"/>
                </a:endParaRPr>
              </a:p>
            </p:txBody>
          </p:sp>
        </p:grpSp>
        <p:sp>
          <p:nvSpPr>
            <p:cNvPr id="76" name="자유형: 도형 5">
              <a:extLst>
                <a:ext uri="{FF2B5EF4-FFF2-40B4-BE49-F238E27FC236}">
                  <a16:creationId xmlns:a16="http://schemas.microsoft.com/office/drawing/2014/main" id="{413FEBB6-B2B4-4715-827F-2AA5404442FE}"/>
                </a:ext>
              </a:extLst>
            </p:cNvPr>
            <p:cNvSpPr/>
            <p:nvPr/>
          </p:nvSpPr>
          <p:spPr>
            <a:xfrm>
              <a:off x="3668740" y="2704763"/>
              <a:ext cx="3265535" cy="413746"/>
            </a:xfrm>
            <a:custGeom>
              <a:avLst/>
              <a:gdLst>
                <a:gd name="connsiteX0" fmla="*/ 0 w 2365513"/>
                <a:gd name="connsiteY0" fmla="*/ 63928 h 1256623"/>
                <a:gd name="connsiteX1" fmla="*/ 367748 w 2365513"/>
                <a:gd name="connsiteY1" fmla="*/ 53988 h 1256623"/>
                <a:gd name="connsiteX2" fmla="*/ 407504 w 2365513"/>
                <a:gd name="connsiteY2" fmla="*/ 44049 h 1256623"/>
                <a:gd name="connsiteX3" fmla="*/ 616226 w 2365513"/>
                <a:gd name="connsiteY3" fmla="*/ 63928 h 1256623"/>
                <a:gd name="connsiteX4" fmla="*/ 1023730 w 2365513"/>
                <a:gd name="connsiteY4" fmla="*/ 63928 h 1256623"/>
                <a:gd name="connsiteX5" fmla="*/ 1123121 w 2365513"/>
                <a:gd name="connsiteY5" fmla="*/ 53988 h 1256623"/>
                <a:gd name="connsiteX6" fmla="*/ 1938130 w 2365513"/>
                <a:gd name="connsiteY6" fmla="*/ 44049 h 1256623"/>
                <a:gd name="connsiteX7" fmla="*/ 1997765 w 2365513"/>
                <a:gd name="connsiteY7" fmla="*/ 24171 h 1256623"/>
                <a:gd name="connsiteX8" fmla="*/ 2107095 w 2365513"/>
                <a:gd name="connsiteY8" fmla="*/ 4293 h 1256623"/>
                <a:gd name="connsiteX9" fmla="*/ 2276061 w 2365513"/>
                <a:gd name="connsiteY9" fmla="*/ 34110 h 1256623"/>
                <a:gd name="connsiteX10" fmla="*/ 2286000 w 2365513"/>
                <a:gd name="connsiteY10" fmla="*/ 63928 h 1256623"/>
                <a:gd name="connsiteX11" fmla="*/ 2305878 w 2365513"/>
                <a:gd name="connsiteY11" fmla="*/ 93745 h 1256623"/>
                <a:gd name="connsiteX12" fmla="*/ 2335695 w 2365513"/>
                <a:gd name="connsiteY12" fmla="*/ 193136 h 1256623"/>
                <a:gd name="connsiteX13" fmla="*/ 2355574 w 2365513"/>
                <a:gd name="connsiteY13" fmla="*/ 252771 h 1256623"/>
                <a:gd name="connsiteX14" fmla="*/ 2365513 w 2365513"/>
                <a:gd name="connsiteY14" fmla="*/ 282588 h 1256623"/>
                <a:gd name="connsiteX15" fmla="*/ 2355574 w 2365513"/>
                <a:gd name="connsiteY15" fmla="*/ 660275 h 1256623"/>
                <a:gd name="connsiteX16" fmla="*/ 2345635 w 2365513"/>
                <a:gd name="connsiteY16" fmla="*/ 690093 h 1256623"/>
                <a:gd name="connsiteX17" fmla="*/ 2335695 w 2365513"/>
                <a:gd name="connsiteY17" fmla="*/ 729849 h 1256623"/>
                <a:gd name="connsiteX18" fmla="*/ 2325756 w 2365513"/>
                <a:gd name="connsiteY18" fmla="*/ 789484 h 1256623"/>
                <a:gd name="connsiteX19" fmla="*/ 2295939 w 2365513"/>
                <a:gd name="connsiteY19" fmla="*/ 938571 h 1256623"/>
                <a:gd name="connsiteX20" fmla="*/ 2286000 w 2365513"/>
                <a:gd name="connsiteY20" fmla="*/ 1028023 h 1256623"/>
                <a:gd name="connsiteX21" fmla="*/ 2276061 w 2365513"/>
                <a:gd name="connsiteY21" fmla="*/ 1057841 h 1256623"/>
                <a:gd name="connsiteX22" fmla="*/ 2266121 w 2365513"/>
                <a:gd name="connsiteY22" fmla="*/ 1097597 h 1256623"/>
                <a:gd name="connsiteX23" fmla="*/ 2256182 w 2365513"/>
                <a:gd name="connsiteY23" fmla="*/ 1127414 h 1256623"/>
                <a:gd name="connsiteX24" fmla="*/ 2226365 w 2365513"/>
                <a:gd name="connsiteY24" fmla="*/ 1147293 h 1256623"/>
                <a:gd name="connsiteX25" fmla="*/ 2186608 w 2365513"/>
                <a:gd name="connsiteY25" fmla="*/ 1196988 h 1256623"/>
                <a:gd name="connsiteX26" fmla="*/ 2146852 w 2365513"/>
                <a:gd name="connsiteY26" fmla="*/ 1206928 h 1256623"/>
                <a:gd name="connsiteX27" fmla="*/ 2117035 w 2365513"/>
                <a:gd name="connsiteY27" fmla="*/ 1216867 h 1256623"/>
                <a:gd name="connsiteX28" fmla="*/ 2097156 w 2365513"/>
                <a:gd name="connsiteY28" fmla="*/ 1236745 h 1256623"/>
                <a:gd name="connsiteX29" fmla="*/ 2047461 w 2365513"/>
                <a:gd name="connsiteY29" fmla="*/ 1256623 h 1256623"/>
                <a:gd name="connsiteX0" fmla="*/ 0 w 2365513"/>
                <a:gd name="connsiteY0" fmla="*/ 63928 h 1256623"/>
                <a:gd name="connsiteX1" fmla="*/ 367748 w 2365513"/>
                <a:gd name="connsiteY1" fmla="*/ 53988 h 1256623"/>
                <a:gd name="connsiteX2" fmla="*/ 407504 w 2365513"/>
                <a:gd name="connsiteY2" fmla="*/ 44049 h 1256623"/>
                <a:gd name="connsiteX3" fmla="*/ 1023730 w 2365513"/>
                <a:gd name="connsiteY3" fmla="*/ 63928 h 1256623"/>
                <a:gd name="connsiteX4" fmla="*/ 1123121 w 2365513"/>
                <a:gd name="connsiteY4" fmla="*/ 53988 h 1256623"/>
                <a:gd name="connsiteX5" fmla="*/ 1938130 w 2365513"/>
                <a:gd name="connsiteY5" fmla="*/ 44049 h 1256623"/>
                <a:gd name="connsiteX6" fmla="*/ 1997765 w 2365513"/>
                <a:gd name="connsiteY6" fmla="*/ 24171 h 1256623"/>
                <a:gd name="connsiteX7" fmla="*/ 2107095 w 2365513"/>
                <a:gd name="connsiteY7" fmla="*/ 4293 h 1256623"/>
                <a:gd name="connsiteX8" fmla="*/ 2276061 w 2365513"/>
                <a:gd name="connsiteY8" fmla="*/ 34110 h 1256623"/>
                <a:gd name="connsiteX9" fmla="*/ 2286000 w 2365513"/>
                <a:gd name="connsiteY9" fmla="*/ 63928 h 1256623"/>
                <a:gd name="connsiteX10" fmla="*/ 2305878 w 2365513"/>
                <a:gd name="connsiteY10" fmla="*/ 93745 h 1256623"/>
                <a:gd name="connsiteX11" fmla="*/ 2335695 w 2365513"/>
                <a:gd name="connsiteY11" fmla="*/ 193136 h 1256623"/>
                <a:gd name="connsiteX12" fmla="*/ 2355574 w 2365513"/>
                <a:gd name="connsiteY12" fmla="*/ 252771 h 1256623"/>
                <a:gd name="connsiteX13" fmla="*/ 2365513 w 2365513"/>
                <a:gd name="connsiteY13" fmla="*/ 282588 h 1256623"/>
                <a:gd name="connsiteX14" fmla="*/ 2355574 w 2365513"/>
                <a:gd name="connsiteY14" fmla="*/ 660275 h 1256623"/>
                <a:gd name="connsiteX15" fmla="*/ 2345635 w 2365513"/>
                <a:gd name="connsiteY15" fmla="*/ 690093 h 1256623"/>
                <a:gd name="connsiteX16" fmla="*/ 2335695 w 2365513"/>
                <a:gd name="connsiteY16" fmla="*/ 729849 h 1256623"/>
                <a:gd name="connsiteX17" fmla="*/ 2325756 w 2365513"/>
                <a:gd name="connsiteY17" fmla="*/ 789484 h 1256623"/>
                <a:gd name="connsiteX18" fmla="*/ 2295939 w 2365513"/>
                <a:gd name="connsiteY18" fmla="*/ 938571 h 1256623"/>
                <a:gd name="connsiteX19" fmla="*/ 2286000 w 2365513"/>
                <a:gd name="connsiteY19" fmla="*/ 1028023 h 1256623"/>
                <a:gd name="connsiteX20" fmla="*/ 2276061 w 2365513"/>
                <a:gd name="connsiteY20" fmla="*/ 1057841 h 1256623"/>
                <a:gd name="connsiteX21" fmla="*/ 2266121 w 2365513"/>
                <a:gd name="connsiteY21" fmla="*/ 1097597 h 1256623"/>
                <a:gd name="connsiteX22" fmla="*/ 2256182 w 2365513"/>
                <a:gd name="connsiteY22" fmla="*/ 1127414 h 1256623"/>
                <a:gd name="connsiteX23" fmla="*/ 2226365 w 2365513"/>
                <a:gd name="connsiteY23" fmla="*/ 1147293 h 1256623"/>
                <a:gd name="connsiteX24" fmla="*/ 2186608 w 2365513"/>
                <a:gd name="connsiteY24" fmla="*/ 1196988 h 1256623"/>
                <a:gd name="connsiteX25" fmla="*/ 2146852 w 2365513"/>
                <a:gd name="connsiteY25" fmla="*/ 1206928 h 1256623"/>
                <a:gd name="connsiteX26" fmla="*/ 2117035 w 2365513"/>
                <a:gd name="connsiteY26" fmla="*/ 1216867 h 1256623"/>
                <a:gd name="connsiteX27" fmla="*/ 2097156 w 2365513"/>
                <a:gd name="connsiteY27" fmla="*/ 1236745 h 1256623"/>
                <a:gd name="connsiteX28" fmla="*/ 2047461 w 2365513"/>
                <a:gd name="connsiteY28" fmla="*/ 1256623 h 1256623"/>
                <a:gd name="connsiteX0" fmla="*/ 0 w 2365513"/>
                <a:gd name="connsiteY0" fmla="*/ 63928 h 1256623"/>
                <a:gd name="connsiteX1" fmla="*/ 367748 w 2365513"/>
                <a:gd name="connsiteY1" fmla="*/ 53988 h 1256623"/>
                <a:gd name="connsiteX2" fmla="*/ 1023730 w 2365513"/>
                <a:gd name="connsiteY2" fmla="*/ 63928 h 1256623"/>
                <a:gd name="connsiteX3" fmla="*/ 1123121 w 2365513"/>
                <a:gd name="connsiteY3" fmla="*/ 53988 h 1256623"/>
                <a:gd name="connsiteX4" fmla="*/ 1938130 w 2365513"/>
                <a:gd name="connsiteY4" fmla="*/ 44049 h 1256623"/>
                <a:gd name="connsiteX5" fmla="*/ 1997765 w 2365513"/>
                <a:gd name="connsiteY5" fmla="*/ 24171 h 1256623"/>
                <a:gd name="connsiteX6" fmla="*/ 2107095 w 2365513"/>
                <a:gd name="connsiteY6" fmla="*/ 4293 h 1256623"/>
                <a:gd name="connsiteX7" fmla="*/ 2276061 w 2365513"/>
                <a:gd name="connsiteY7" fmla="*/ 34110 h 1256623"/>
                <a:gd name="connsiteX8" fmla="*/ 2286000 w 2365513"/>
                <a:gd name="connsiteY8" fmla="*/ 63928 h 1256623"/>
                <a:gd name="connsiteX9" fmla="*/ 2305878 w 2365513"/>
                <a:gd name="connsiteY9" fmla="*/ 93745 h 1256623"/>
                <a:gd name="connsiteX10" fmla="*/ 2335695 w 2365513"/>
                <a:gd name="connsiteY10" fmla="*/ 193136 h 1256623"/>
                <a:gd name="connsiteX11" fmla="*/ 2355574 w 2365513"/>
                <a:gd name="connsiteY11" fmla="*/ 252771 h 1256623"/>
                <a:gd name="connsiteX12" fmla="*/ 2365513 w 2365513"/>
                <a:gd name="connsiteY12" fmla="*/ 282588 h 1256623"/>
                <a:gd name="connsiteX13" fmla="*/ 2355574 w 2365513"/>
                <a:gd name="connsiteY13" fmla="*/ 660275 h 1256623"/>
                <a:gd name="connsiteX14" fmla="*/ 2345635 w 2365513"/>
                <a:gd name="connsiteY14" fmla="*/ 690093 h 1256623"/>
                <a:gd name="connsiteX15" fmla="*/ 2335695 w 2365513"/>
                <a:gd name="connsiteY15" fmla="*/ 729849 h 1256623"/>
                <a:gd name="connsiteX16" fmla="*/ 2325756 w 2365513"/>
                <a:gd name="connsiteY16" fmla="*/ 789484 h 1256623"/>
                <a:gd name="connsiteX17" fmla="*/ 2295939 w 2365513"/>
                <a:gd name="connsiteY17" fmla="*/ 938571 h 1256623"/>
                <a:gd name="connsiteX18" fmla="*/ 2286000 w 2365513"/>
                <a:gd name="connsiteY18" fmla="*/ 1028023 h 1256623"/>
                <a:gd name="connsiteX19" fmla="*/ 2276061 w 2365513"/>
                <a:gd name="connsiteY19" fmla="*/ 1057841 h 1256623"/>
                <a:gd name="connsiteX20" fmla="*/ 2266121 w 2365513"/>
                <a:gd name="connsiteY20" fmla="*/ 1097597 h 1256623"/>
                <a:gd name="connsiteX21" fmla="*/ 2256182 w 2365513"/>
                <a:gd name="connsiteY21" fmla="*/ 1127414 h 1256623"/>
                <a:gd name="connsiteX22" fmla="*/ 2226365 w 2365513"/>
                <a:gd name="connsiteY22" fmla="*/ 1147293 h 1256623"/>
                <a:gd name="connsiteX23" fmla="*/ 2186608 w 2365513"/>
                <a:gd name="connsiteY23" fmla="*/ 1196988 h 1256623"/>
                <a:gd name="connsiteX24" fmla="*/ 2146852 w 2365513"/>
                <a:gd name="connsiteY24" fmla="*/ 1206928 h 1256623"/>
                <a:gd name="connsiteX25" fmla="*/ 2117035 w 2365513"/>
                <a:gd name="connsiteY25" fmla="*/ 1216867 h 1256623"/>
                <a:gd name="connsiteX26" fmla="*/ 2097156 w 2365513"/>
                <a:gd name="connsiteY26" fmla="*/ 1236745 h 1256623"/>
                <a:gd name="connsiteX27" fmla="*/ 2047461 w 2365513"/>
                <a:gd name="connsiteY27" fmla="*/ 1256623 h 1256623"/>
                <a:gd name="connsiteX0" fmla="*/ 0 w 2365513"/>
                <a:gd name="connsiteY0" fmla="*/ 63928 h 1256623"/>
                <a:gd name="connsiteX1" fmla="*/ 1023730 w 2365513"/>
                <a:gd name="connsiteY1" fmla="*/ 63928 h 1256623"/>
                <a:gd name="connsiteX2" fmla="*/ 1123121 w 2365513"/>
                <a:gd name="connsiteY2" fmla="*/ 53988 h 1256623"/>
                <a:gd name="connsiteX3" fmla="*/ 1938130 w 2365513"/>
                <a:gd name="connsiteY3" fmla="*/ 44049 h 1256623"/>
                <a:gd name="connsiteX4" fmla="*/ 1997765 w 2365513"/>
                <a:gd name="connsiteY4" fmla="*/ 24171 h 1256623"/>
                <a:gd name="connsiteX5" fmla="*/ 2107095 w 2365513"/>
                <a:gd name="connsiteY5" fmla="*/ 4293 h 1256623"/>
                <a:gd name="connsiteX6" fmla="*/ 2276061 w 2365513"/>
                <a:gd name="connsiteY6" fmla="*/ 34110 h 1256623"/>
                <a:gd name="connsiteX7" fmla="*/ 2286000 w 2365513"/>
                <a:gd name="connsiteY7" fmla="*/ 63928 h 1256623"/>
                <a:gd name="connsiteX8" fmla="*/ 2305878 w 2365513"/>
                <a:gd name="connsiteY8" fmla="*/ 93745 h 1256623"/>
                <a:gd name="connsiteX9" fmla="*/ 2335695 w 2365513"/>
                <a:gd name="connsiteY9" fmla="*/ 193136 h 1256623"/>
                <a:gd name="connsiteX10" fmla="*/ 2355574 w 2365513"/>
                <a:gd name="connsiteY10" fmla="*/ 252771 h 1256623"/>
                <a:gd name="connsiteX11" fmla="*/ 2365513 w 2365513"/>
                <a:gd name="connsiteY11" fmla="*/ 282588 h 1256623"/>
                <a:gd name="connsiteX12" fmla="*/ 2355574 w 2365513"/>
                <a:gd name="connsiteY12" fmla="*/ 660275 h 1256623"/>
                <a:gd name="connsiteX13" fmla="*/ 2345635 w 2365513"/>
                <a:gd name="connsiteY13" fmla="*/ 690093 h 1256623"/>
                <a:gd name="connsiteX14" fmla="*/ 2335695 w 2365513"/>
                <a:gd name="connsiteY14" fmla="*/ 729849 h 1256623"/>
                <a:gd name="connsiteX15" fmla="*/ 2325756 w 2365513"/>
                <a:gd name="connsiteY15" fmla="*/ 789484 h 1256623"/>
                <a:gd name="connsiteX16" fmla="*/ 2295939 w 2365513"/>
                <a:gd name="connsiteY16" fmla="*/ 938571 h 1256623"/>
                <a:gd name="connsiteX17" fmla="*/ 2286000 w 2365513"/>
                <a:gd name="connsiteY17" fmla="*/ 1028023 h 1256623"/>
                <a:gd name="connsiteX18" fmla="*/ 2276061 w 2365513"/>
                <a:gd name="connsiteY18" fmla="*/ 1057841 h 1256623"/>
                <a:gd name="connsiteX19" fmla="*/ 2266121 w 2365513"/>
                <a:gd name="connsiteY19" fmla="*/ 1097597 h 1256623"/>
                <a:gd name="connsiteX20" fmla="*/ 2256182 w 2365513"/>
                <a:gd name="connsiteY20" fmla="*/ 1127414 h 1256623"/>
                <a:gd name="connsiteX21" fmla="*/ 2226365 w 2365513"/>
                <a:gd name="connsiteY21" fmla="*/ 1147293 h 1256623"/>
                <a:gd name="connsiteX22" fmla="*/ 2186608 w 2365513"/>
                <a:gd name="connsiteY22" fmla="*/ 1196988 h 1256623"/>
                <a:gd name="connsiteX23" fmla="*/ 2146852 w 2365513"/>
                <a:gd name="connsiteY23" fmla="*/ 1206928 h 1256623"/>
                <a:gd name="connsiteX24" fmla="*/ 2117035 w 2365513"/>
                <a:gd name="connsiteY24" fmla="*/ 1216867 h 1256623"/>
                <a:gd name="connsiteX25" fmla="*/ 2097156 w 2365513"/>
                <a:gd name="connsiteY25" fmla="*/ 1236745 h 1256623"/>
                <a:gd name="connsiteX26" fmla="*/ 2047461 w 2365513"/>
                <a:gd name="connsiteY26" fmla="*/ 1256623 h 1256623"/>
                <a:gd name="connsiteX0" fmla="*/ 0 w 2365513"/>
                <a:gd name="connsiteY0" fmla="*/ 63928 h 1256623"/>
                <a:gd name="connsiteX1" fmla="*/ 1023730 w 2365513"/>
                <a:gd name="connsiteY1" fmla="*/ 63928 h 1256623"/>
                <a:gd name="connsiteX2" fmla="*/ 1938130 w 2365513"/>
                <a:gd name="connsiteY2" fmla="*/ 44049 h 1256623"/>
                <a:gd name="connsiteX3" fmla="*/ 1997765 w 2365513"/>
                <a:gd name="connsiteY3" fmla="*/ 24171 h 1256623"/>
                <a:gd name="connsiteX4" fmla="*/ 2107095 w 2365513"/>
                <a:gd name="connsiteY4" fmla="*/ 4293 h 1256623"/>
                <a:gd name="connsiteX5" fmla="*/ 2276061 w 2365513"/>
                <a:gd name="connsiteY5" fmla="*/ 34110 h 1256623"/>
                <a:gd name="connsiteX6" fmla="*/ 2286000 w 2365513"/>
                <a:gd name="connsiteY6" fmla="*/ 63928 h 1256623"/>
                <a:gd name="connsiteX7" fmla="*/ 2305878 w 2365513"/>
                <a:gd name="connsiteY7" fmla="*/ 93745 h 1256623"/>
                <a:gd name="connsiteX8" fmla="*/ 2335695 w 2365513"/>
                <a:gd name="connsiteY8" fmla="*/ 193136 h 1256623"/>
                <a:gd name="connsiteX9" fmla="*/ 2355574 w 2365513"/>
                <a:gd name="connsiteY9" fmla="*/ 252771 h 1256623"/>
                <a:gd name="connsiteX10" fmla="*/ 2365513 w 2365513"/>
                <a:gd name="connsiteY10" fmla="*/ 282588 h 1256623"/>
                <a:gd name="connsiteX11" fmla="*/ 2355574 w 2365513"/>
                <a:gd name="connsiteY11" fmla="*/ 660275 h 1256623"/>
                <a:gd name="connsiteX12" fmla="*/ 2345635 w 2365513"/>
                <a:gd name="connsiteY12" fmla="*/ 690093 h 1256623"/>
                <a:gd name="connsiteX13" fmla="*/ 2335695 w 2365513"/>
                <a:gd name="connsiteY13" fmla="*/ 729849 h 1256623"/>
                <a:gd name="connsiteX14" fmla="*/ 2325756 w 2365513"/>
                <a:gd name="connsiteY14" fmla="*/ 789484 h 1256623"/>
                <a:gd name="connsiteX15" fmla="*/ 2295939 w 2365513"/>
                <a:gd name="connsiteY15" fmla="*/ 938571 h 1256623"/>
                <a:gd name="connsiteX16" fmla="*/ 2286000 w 2365513"/>
                <a:gd name="connsiteY16" fmla="*/ 1028023 h 1256623"/>
                <a:gd name="connsiteX17" fmla="*/ 2276061 w 2365513"/>
                <a:gd name="connsiteY17" fmla="*/ 1057841 h 1256623"/>
                <a:gd name="connsiteX18" fmla="*/ 2266121 w 2365513"/>
                <a:gd name="connsiteY18" fmla="*/ 1097597 h 1256623"/>
                <a:gd name="connsiteX19" fmla="*/ 2256182 w 2365513"/>
                <a:gd name="connsiteY19" fmla="*/ 1127414 h 1256623"/>
                <a:gd name="connsiteX20" fmla="*/ 2226365 w 2365513"/>
                <a:gd name="connsiteY20" fmla="*/ 1147293 h 1256623"/>
                <a:gd name="connsiteX21" fmla="*/ 2186608 w 2365513"/>
                <a:gd name="connsiteY21" fmla="*/ 1196988 h 1256623"/>
                <a:gd name="connsiteX22" fmla="*/ 2146852 w 2365513"/>
                <a:gd name="connsiteY22" fmla="*/ 1206928 h 1256623"/>
                <a:gd name="connsiteX23" fmla="*/ 2117035 w 2365513"/>
                <a:gd name="connsiteY23" fmla="*/ 1216867 h 1256623"/>
                <a:gd name="connsiteX24" fmla="*/ 2097156 w 2365513"/>
                <a:gd name="connsiteY24" fmla="*/ 1236745 h 1256623"/>
                <a:gd name="connsiteX25" fmla="*/ 2047461 w 2365513"/>
                <a:gd name="connsiteY25" fmla="*/ 1256623 h 1256623"/>
                <a:gd name="connsiteX0" fmla="*/ 0 w 2365513"/>
                <a:gd name="connsiteY0" fmla="*/ 40078 h 1232773"/>
                <a:gd name="connsiteX1" fmla="*/ 1023730 w 2365513"/>
                <a:gd name="connsiteY1" fmla="*/ 40078 h 1232773"/>
                <a:gd name="connsiteX2" fmla="*/ 1938130 w 2365513"/>
                <a:gd name="connsiteY2" fmla="*/ 20199 h 1232773"/>
                <a:gd name="connsiteX3" fmla="*/ 1997765 w 2365513"/>
                <a:gd name="connsiteY3" fmla="*/ 321 h 1232773"/>
                <a:gd name="connsiteX4" fmla="*/ 2276061 w 2365513"/>
                <a:gd name="connsiteY4" fmla="*/ 10260 h 1232773"/>
                <a:gd name="connsiteX5" fmla="*/ 2286000 w 2365513"/>
                <a:gd name="connsiteY5" fmla="*/ 40078 h 1232773"/>
                <a:gd name="connsiteX6" fmla="*/ 2305878 w 2365513"/>
                <a:gd name="connsiteY6" fmla="*/ 69895 h 1232773"/>
                <a:gd name="connsiteX7" fmla="*/ 2335695 w 2365513"/>
                <a:gd name="connsiteY7" fmla="*/ 169286 h 1232773"/>
                <a:gd name="connsiteX8" fmla="*/ 2355574 w 2365513"/>
                <a:gd name="connsiteY8" fmla="*/ 228921 h 1232773"/>
                <a:gd name="connsiteX9" fmla="*/ 2365513 w 2365513"/>
                <a:gd name="connsiteY9" fmla="*/ 258738 h 1232773"/>
                <a:gd name="connsiteX10" fmla="*/ 2355574 w 2365513"/>
                <a:gd name="connsiteY10" fmla="*/ 636425 h 1232773"/>
                <a:gd name="connsiteX11" fmla="*/ 2345635 w 2365513"/>
                <a:gd name="connsiteY11" fmla="*/ 666243 h 1232773"/>
                <a:gd name="connsiteX12" fmla="*/ 2335695 w 2365513"/>
                <a:gd name="connsiteY12" fmla="*/ 705999 h 1232773"/>
                <a:gd name="connsiteX13" fmla="*/ 2325756 w 2365513"/>
                <a:gd name="connsiteY13" fmla="*/ 765634 h 1232773"/>
                <a:gd name="connsiteX14" fmla="*/ 2295939 w 2365513"/>
                <a:gd name="connsiteY14" fmla="*/ 914721 h 1232773"/>
                <a:gd name="connsiteX15" fmla="*/ 2286000 w 2365513"/>
                <a:gd name="connsiteY15" fmla="*/ 1004173 h 1232773"/>
                <a:gd name="connsiteX16" fmla="*/ 2276061 w 2365513"/>
                <a:gd name="connsiteY16" fmla="*/ 1033991 h 1232773"/>
                <a:gd name="connsiteX17" fmla="*/ 2266121 w 2365513"/>
                <a:gd name="connsiteY17" fmla="*/ 1073747 h 1232773"/>
                <a:gd name="connsiteX18" fmla="*/ 2256182 w 2365513"/>
                <a:gd name="connsiteY18" fmla="*/ 1103564 h 1232773"/>
                <a:gd name="connsiteX19" fmla="*/ 2226365 w 2365513"/>
                <a:gd name="connsiteY19" fmla="*/ 1123443 h 1232773"/>
                <a:gd name="connsiteX20" fmla="*/ 2186608 w 2365513"/>
                <a:gd name="connsiteY20" fmla="*/ 1173138 h 1232773"/>
                <a:gd name="connsiteX21" fmla="*/ 2146852 w 2365513"/>
                <a:gd name="connsiteY21" fmla="*/ 1183078 h 1232773"/>
                <a:gd name="connsiteX22" fmla="*/ 2117035 w 2365513"/>
                <a:gd name="connsiteY22" fmla="*/ 1193017 h 1232773"/>
                <a:gd name="connsiteX23" fmla="*/ 2097156 w 2365513"/>
                <a:gd name="connsiteY23" fmla="*/ 1212895 h 1232773"/>
                <a:gd name="connsiteX24" fmla="*/ 2047461 w 2365513"/>
                <a:gd name="connsiteY24" fmla="*/ 1232773 h 1232773"/>
                <a:gd name="connsiteX0" fmla="*/ 0 w 2365513"/>
                <a:gd name="connsiteY0" fmla="*/ 30579 h 1223274"/>
                <a:gd name="connsiteX1" fmla="*/ 1023730 w 2365513"/>
                <a:gd name="connsiteY1" fmla="*/ 30579 h 1223274"/>
                <a:gd name="connsiteX2" fmla="*/ 1938130 w 2365513"/>
                <a:gd name="connsiteY2" fmla="*/ 10700 h 1223274"/>
                <a:gd name="connsiteX3" fmla="*/ 2276061 w 2365513"/>
                <a:gd name="connsiteY3" fmla="*/ 761 h 1223274"/>
                <a:gd name="connsiteX4" fmla="*/ 2286000 w 2365513"/>
                <a:gd name="connsiteY4" fmla="*/ 30579 h 1223274"/>
                <a:gd name="connsiteX5" fmla="*/ 2305878 w 2365513"/>
                <a:gd name="connsiteY5" fmla="*/ 60396 h 1223274"/>
                <a:gd name="connsiteX6" fmla="*/ 2335695 w 2365513"/>
                <a:gd name="connsiteY6" fmla="*/ 159787 h 1223274"/>
                <a:gd name="connsiteX7" fmla="*/ 2355574 w 2365513"/>
                <a:gd name="connsiteY7" fmla="*/ 219422 h 1223274"/>
                <a:gd name="connsiteX8" fmla="*/ 2365513 w 2365513"/>
                <a:gd name="connsiteY8" fmla="*/ 249239 h 1223274"/>
                <a:gd name="connsiteX9" fmla="*/ 2355574 w 2365513"/>
                <a:gd name="connsiteY9" fmla="*/ 626926 h 1223274"/>
                <a:gd name="connsiteX10" fmla="*/ 2345635 w 2365513"/>
                <a:gd name="connsiteY10" fmla="*/ 656744 h 1223274"/>
                <a:gd name="connsiteX11" fmla="*/ 2335695 w 2365513"/>
                <a:gd name="connsiteY11" fmla="*/ 696500 h 1223274"/>
                <a:gd name="connsiteX12" fmla="*/ 2325756 w 2365513"/>
                <a:gd name="connsiteY12" fmla="*/ 756135 h 1223274"/>
                <a:gd name="connsiteX13" fmla="*/ 2295939 w 2365513"/>
                <a:gd name="connsiteY13" fmla="*/ 905222 h 1223274"/>
                <a:gd name="connsiteX14" fmla="*/ 2286000 w 2365513"/>
                <a:gd name="connsiteY14" fmla="*/ 994674 h 1223274"/>
                <a:gd name="connsiteX15" fmla="*/ 2276061 w 2365513"/>
                <a:gd name="connsiteY15" fmla="*/ 1024492 h 1223274"/>
                <a:gd name="connsiteX16" fmla="*/ 2266121 w 2365513"/>
                <a:gd name="connsiteY16" fmla="*/ 1064248 h 1223274"/>
                <a:gd name="connsiteX17" fmla="*/ 2256182 w 2365513"/>
                <a:gd name="connsiteY17" fmla="*/ 1094065 h 1223274"/>
                <a:gd name="connsiteX18" fmla="*/ 2226365 w 2365513"/>
                <a:gd name="connsiteY18" fmla="*/ 1113944 h 1223274"/>
                <a:gd name="connsiteX19" fmla="*/ 2186608 w 2365513"/>
                <a:gd name="connsiteY19" fmla="*/ 1163639 h 1223274"/>
                <a:gd name="connsiteX20" fmla="*/ 2146852 w 2365513"/>
                <a:gd name="connsiteY20" fmla="*/ 1173579 h 1223274"/>
                <a:gd name="connsiteX21" fmla="*/ 2117035 w 2365513"/>
                <a:gd name="connsiteY21" fmla="*/ 1183518 h 1223274"/>
                <a:gd name="connsiteX22" fmla="*/ 2097156 w 2365513"/>
                <a:gd name="connsiteY22" fmla="*/ 1203396 h 1223274"/>
                <a:gd name="connsiteX23" fmla="*/ 2047461 w 2365513"/>
                <a:gd name="connsiteY23" fmla="*/ 1223274 h 1223274"/>
                <a:gd name="connsiteX0" fmla="*/ 0 w 2365513"/>
                <a:gd name="connsiteY0" fmla="*/ 30579 h 1223274"/>
                <a:gd name="connsiteX1" fmla="*/ 1023730 w 2365513"/>
                <a:gd name="connsiteY1" fmla="*/ 30579 h 1223274"/>
                <a:gd name="connsiteX2" fmla="*/ 1938130 w 2365513"/>
                <a:gd name="connsiteY2" fmla="*/ 10700 h 1223274"/>
                <a:gd name="connsiteX3" fmla="*/ 2276061 w 2365513"/>
                <a:gd name="connsiteY3" fmla="*/ 761 h 1223274"/>
                <a:gd name="connsiteX4" fmla="*/ 2286000 w 2365513"/>
                <a:gd name="connsiteY4" fmla="*/ 30579 h 1223274"/>
                <a:gd name="connsiteX5" fmla="*/ 2335695 w 2365513"/>
                <a:gd name="connsiteY5" fmla="*/ 159787 h 1223274"/>
                <a:gd name="connsiteX6" fmla="*/ 2355574 w 2365513"/>
                <a:gd name="connsiteY6" fmla="*/ 219422 h 1223274"/>
                <a:gd name="connsiteX7" fmla="*/ 2365513 w 2365513"/>
                <a:gd name="connsiteY7" fmla="*/ 249239 h 1223274"/>
                <a:gd name="connsiteX8" fmla="*/ 2355574 w 2365513"/>
                <a:gd name="connsiteY8" fmla="*/ 626926 h 1223274"/>
                <a:gd name="connsiteX9" fmla="*/ 2345635 w 2365513"/>
                <a:gd name="connsiteY9" fmla="*/ 656744 h 1223274"/>
                <a:gd name="connsiteX10" fmla="*/ 2335695 w 2365513"/>
                <a:gd name="connsiteY10" fmla="*/ 696500 h 1223274"/>
                <a:gd name="connsiteX11" fmla="*/ 2325756 w 2365513"/>
                <a:gd name="connsiteY11" fmla="*/ 756135 h 1223274"/>
                <a:gd name="connsiteX12" fmla="*/ 2295939 w 2365513"/>
                <a:gd name="connsiteY12" fmla="*/ 905222 h 1223274"/>
                <a:gd name="connsiteX13" fmla="*/ 2286000 w 2365513"/>
                <a:gd name="connsiteY13" fmla="*/ 994674 h 1223274"/>
                <a:gd name="connsiteX14" fmla="*/ 2276061 w 2365513"/>
                <a:gd name="connsiteY14" fmla="*/ 1024492 h 1223274"/>
                <a:gd name="connsiteX15" fmla="*/ 2266121 w 2365513"/>
                <a:gd name="connsiteY15" fmla="*/ 1064248 h 1223274"/>
                <a:gd name="connsiteX16" fmla="*/ 2256182 w 2365513"/>
                <a:gd name="connsiteY16" fmla="*/ 1094065 h 1223274"/>
                <a:gd name="connsiteX17" fmla="*/ 2226365 w 2365513"/>
                <a:gd name="connsiteY17" fmla="*/ 1113944 h 1223274"/>
                <a:gd name="connsiteX18" fmla="*/ 2186608 w 2365513"/>
                <a:gd name="connsiteY18" fmla="*/ 1163639 h 1223274"/>
                <a:gd name="connsiteX19" fmla="*/ 2146852 w 2365513"/>
                <a:gd name="connsiteY19" fmla="*/ 1173579 h 1223274"/>
                <a:gd name="connsiteX20" fmla="*/ 2117035 w 2365513"/>
                <a:gd name="connsiteY20" fmla="*/ 1183518 h 1223274"/>
                <a:gd name="connsiteX21" fmla="*/ 2097156 w 2365513"/>
                <a:gd name="connsiteY21" fmla="*/ 1203396 h 1223274"/>
                <a:gd name="connsiteX22" fmla="*/ 2047461 w 2365513"/>
                <a:gd name="connsiteY22" fmla="*/ 1223274 h 1223274"/>
                <a:gd name="connsiteX0" fmla="*/ 0 w 2355574"/>
                <a:gd name="connsiteY0" fmla="*/ 30579 h 1223274"/>
                <a:gd name="connsiteX1" fmla="*/ 1023730 w 2355574"/>
                <a:gd name="connsiteY1" fmla="*/ 30579 h 1223274"/>
                <a:gd name="connsiteX2" fmla="*/ 1938130 w 2355574"/>
                <a:gd name="connsiteY2" fmla="*/ 10700 h 1223274"/>
                <a:gd name="connsiteX3" fmla="*/ 2276061 w 2355574"/>
                <a:gd name="connsiteY3" fmla="*/ 761 h 1223274"/>
                <a:gd name="connsiteX4" fmla="*/ 2286000 w 2355574"/>
                <a:gd name="connsiteY4" fmla="*/ 30579 h 1223274"/>
                <a:gd name="connsiteX5" fmla="*/ 2335695 w 2355574"/>
                <a:gd name="connsiteY5" fmla="*/ 159787 h 1223274"/>
                <a:gd name="connsiteX6" fmla="*/ 2355574 w 2355574"/>
                <a:gd name="connsiteY6" fmla="*/ 219422 h 1223274"/>
                <a:gd name="connsiteX7" fmla="*/ 2355574 w 2355574"/>
                <a:gd name="connsiteY7" fmla="*/ 626926 h 1223274"/>
                <a:gd name="connsiteX8" fmla="*/ 2345635 w 2355574"/>
                <a:gd name="connsiteY8" fmla="*/ 656744 h 1223274"/>
                <a:gd name="connsiteX9" fmla="*/ 2335695 w 2355574"/>
                <a:gd name="connsiteY9" fmla="*/ 696500 h 1223274"/>
                <a:gd name="connsiteX10" fmla="*/ 2325756 w 2355574"/>
                <a:gd name="connsiteY10" fmla="*/ 756135 h 1223274"/>
                <a:gd name="connsiteX11" fmla="*/ 2295939 w 2355574"/>
                <a:gd name="connsiteY11" fmla="*/ 905222 h 1223274"/>
                <a:gd name="connsiteX12" fmla="*/ 2286000 w 2355574"/>
                <a:gd name="connsiteY12" fmla="*/ 994674 h 1223274"/>
                <a:gd name="connsiteX13" fmla="*/ 2276061 w 2355574"/>
                <a:gd name="connsiteY13" fmla="*/ 1024492 h 1223274"/>
                <a:gd name="connsiteX14" fmla="*/ 2266121 w 2355574"/>
                <a:gd name="connsiteY14" fmla="*/ 1064248 h 1223274"/>
                <a:gd name="connsiteX15" fmla="*/ 2256182 w 2355574"/>
                <a:gd name="connsiteY15" fmla="*/ 1094065 h 1223274"/>
                <a:gd name="connsiteX16" fmla="*/ 2226365 w 2355574"/>
                <a:gd name="connsiteY16" fmla="*/ 1113944 h 1223274"/>
                <a:gd name="connsiteX17" fmla="*/ 2186608 w 2355574"/>
                <a:gd name="connsiteY17" fmla="*/ 1163639 h 1223274"/>
                <a:gd name="connsiteX18" fmla="*/ 2146852 w 2355574"/>
                <a:gd name="connsiteY18" fmla="*/ 1173579 h 1223274"/>
                <a:gd name="connsiteX19" fmla="*/ 2117035 w 2355574"/>
                <a:gd name="connsiteY19" fmla="*/ 1183518 h 1223274"/>
                <a:gd name="connsiteX20" fmla="*/ 2097156 w 2355574"/>
                <a:gd name="connsiteY20" fmla="*/ 1203396 h 1223274"/>
                <a:gd name="connsiteX21" fmla="*/ 2047461 w 2355574"/>
                <a:gd name="connsiteY21" fmla="*/ 1223274 h 1223274"/>
                <a:gd name="connsiteX0" fmla="*/ 0 w 2355574"/>
                <a:gd name="connsiteY0" fmla="*/ 30579 h 1223274"/>
                <a:gd name="connsiteX1" fmla="*/ 1023730 w 2355574"/>
                <a:gd name="connsiteY1" fmla="*/ 30579 h 1223274"/>
                <a:gd name="connsiteX2" fmla="*/ 1938130 w 2355574"/>
                <a:gd name="connsiteY2" fmla="*/ 10700 h 1223274"/>
                <a:gd name="connsiteX3" fmla="*/ 2276061 w 2355574"/>
                <a:gd name="connsiteY3" fmla="*/ 761 h 1223274"/>
                <a:gd name="connsiteX4" fmla="*/ 2286000 w 2355574"/>
                <a:gd name="connsiteY4" fmla="*/ 30579 h 1223274"/>
                <a:gd name="connsiteX5" fmla="*/ 2335695 w 2355574"/>
                <a:gd name="connsiteY5" fmla="*/ 159787 h 1223274"/>
                <a:gd name="connsiteX6" fmla="*/ 2355574 w 2355574"/>
                <a:gd name="connsiteY6" fmla="*/ 626926 h 1223274"/>
                <a:gd name="connsiteX7" fmla="*/ 2345635 w 2355574"/>
                <a:gd name="connsiteY7" fmla="*/ 656744 h 1223274"/>
                <a:gd name="connsiteX8" fmla="*/ 2335695 w 2355574"/>
                <a:gd name="connsiteY8" fmla="*/ 696500 h 1223274"/>
                <a:gd name="connsiteX9" fmla="*/ 2325756 w 2355574"/>
                <a:gd name="connsiteY9" fmla="*/ 756135 h 1223274"/>
                <a:gd name="connsiteX10" fmla="*/ 2295939 w 2355574"/>
                <a:gd name="connsiteY10" fmla="*/ 905222 h 1223274"/>
                <a:gd name="connsiteX11" fmla="*/ 2286000 w 2355574"/>
                <a:gd name="connsiteY11" fmla="*/ 994674 h 1223274"/>
                <a:gd name="connsiteX12" fmla="*/ 2276061 w 2355574"/>
                <a:gd name="connsiteY12" fmla="*/ 1024492 h 1223274"/>
                <a:gd name="connsiteX13" fmla="*/ 2266121 w 2355574"/>
                <a:gd name="connsiteY13" fmla="*/ 1064248 h 1223274"/>
                <a:gd name="connsiteX14" fmla="*/ 2256182 w 2355574"/>
                <a:gd name="connsiteY14" fmla="*/ 1094065 h 1223274"/>
                <a:gd name="connsiteX15" fmla="*/ 2226365 w 2355574"/>
                <a:gd name="connsiteY15" fmla="*/ 1113944 h 1223274"/>
                <a:gd name="connsiteX16" fmla="*/ 2186608 w 2355574"/>
                <a:gd name="connsiteY16" fmla="*/ 1163639 h 1223274"/>
                <a:gd name="connsiteX17" fmla="*/ 2146852 w 2355574"/>
                <a:gd name="connsiteY17" fmla="*/ 1173579 h 1223274"/>
                <a:gd name="connsiteX18" fmla="*/ 2117035 w 2355574"/>
                <a:gd name="connsiteY18" fmla="*/ 1183518 h 1223274"/>
                <a:gd name="connsiteX19" fmla="*/ 2097156 w 2355574"/>
                <a:gd name="connsiteY19" fmla="*/ 1203396 h 1223274"/>
                <a:gd name="connsiteX20" fmla="*/ 2047461 w 2355574"/>
                <a:gd name="connsiteY20" fmla="*/ 1223274 h 1223274"/>
                <a:gd name="connsiteX0" fmla="*/ 0 w 2355574"/>
                <a:gd name="connsiteY0" fmla="*/ 39583 h 1232278"/>
                <a:gd name="connsiteX1" fmla="*/ 1023730 w 2355574"/>
                <a:gd name="connsiteY1" fmla="*/ 39583 h 1232278"/>
                <a:gd name="connsiteX2" fmla="*/ 1938130 w 2355574"/>
                <a:gd name="connsiteY2" fmla="*/ 19704 h 1232278"/>
                <a:gd name="connsiteX3" fmla="*/ 2276061 w 2355574"/>
                <a:gd name="connsiteY3" fmla="*/ 9765 h 1232278"/>
                <a:gd name="connsiteX4" fmla="*/ 2335695 w 2355574"/>
                <a:gd name="connsiteY4" fmla="*/ 168791 h 1232278"/>
                <a:gd name="connsiteX5" fmla="*/ 2355574 w 2355574"/>
                <a:gd name="connsiteY5" fmla="*/ 635930 h 1232278"/>
                <a:gd name="connsiteX6" fmla="*/ 2345635 w 2355574"/>
                <a:gd name="connsiteY6" fmla="*/ 665748 h 1232278"/>
                <a:gd name="connsiteX7" fmla="*/ 2335695 w 2355574"/>
                <a:gd name="connsiteY7" fmla="*/ 705504 h 1232278"/>
                <a:gd name="connsiteX8" fmla="*/ 2325756 w 2355574"/>
                <a:gd name="connsiteY8" fmla="*/ 765139 h 1232278"/>
                <a:gd name="connsiteX9" fmla="*/ 2295939 w 2355574"/>
                <a:gd name="connsiteY9" fmla="*/ 914226 h 1232278"/>
                <a:gd name="connsiteX10" fmla="*/ 2286000 w 2355574"/>
                <a:gd name="connsiteY10" fmla="*/ 1003678 h 1232278"/>
                <a:gd name="connsiteX11" fmla="*/ 2276061 w 2355574"/>
                <a:gd name="connsiteY11" fmla="*/ 1033496 h 1232278"/>
                <a:gd name="connsiteX12" fmla="*/ 2266121 w 2355574"/>
                <a:gd name="connsiteY12" fmla="*/ 1073252 h 1232278"/>
                <a:gd name="connsiteX13" fmla="*/ 2256182 w 2355574"/>
                <a:gd name="connsiteY13" fmla="*/ 1103069 h 1232278"/>
                <a:gd name="connsiteX14" fmla="*/ 2226365 w 2355574"/>
                <a:gd name="connsiteY14" fmla="*/ 1122948 h 1232278"/>
                <a:gd name="connsiteX15" fmla="*/ 2186608 w 2355574"/>
                <a:gd name="connsiteY15" fmla="*/ 1172643 h 1232278"/>
                <a:gd name="connsiteX16" fmla="*/ 2146852 w 2355574"/>
                <a:gd name="connsiteY16" fmla="*/ 1182583 h 1232278"/>
                <a:gd name="connsiteX17" fmla="*/ 2117035 w 2355574"/>
                <a:gd name="connsiteY17" fmla="*/ 1192522 h 1232278"/>
                <a:gd name="connsiteX18" fmla="*/ 2097156 w 2355574"/>
                <a:gd name="connsiteY18" fmla="*/ 1212400 h 1232278"/>
                <a:gd name="connsiteX19" fmla="*/ 2047461 w 2355574"/>
                <a:gd name="connsiteY19" fmla="*/ 1232278 h 1232278"/>
                <a:gd name="connsiteX0" fmla="*/ 0 w 2355574"/>
                <a:gd name="connsiteY0" fmla="*/ 39583 h 1232278"/>
                <a:gd name="connsiteX1" fmla="*/ 1023730 w 2355574"/>
                <a:gd name="connsiteY1" fmla="*/ 39583 h 1232278"/>
                <a:gd name="connsiteX2" fmla="*/ 1938130 w 2355574"/>
                <a:gd name="connsiteY2" fmla="*/ 19704 h 1232278"/>
                <a:gd name="connsiteX3" fmla="*/ 2276061 w 2355574"/>
                <a:gd name="connsiteY3" fmla="*/ 9765 h 1232278"/>
                <a:gd name="connsiteX4" fmla="*/ 2335695 w 2355574"/>
                <a:gd name="connsiteY4" fmla="*/ 168791 h 1232278"/>
                <a:gd name="connsiteX5" fmla="*/ 2355574 w 2355574"/>
                <a:gd name="connsiteY5" fmla="*/ 635930 h 1232278"/>
                <a:gd name="connsiteX6" fmla="*/ 2335695 w 2355574"/>
                <a:gd name="connsiteY6" fmla="*/ 705504 h 1232278"/>
                <a:gd name="connsiteX7" fmla="*/ 2325756 w 2355574"/>
                <a:gd name="connsiteY7" fmla="*/ 765139 h 1232278"/>
                <a:gd name="connsiteX8" fmla="*/ 2295939 w 2355574"/>
                <a:gd name="connsiteY8" fmla="*/ 914226 h 1232278"/>
                <a:gd name="connsiteX9" fmla="*/ 2286000 w 2355574"/>
                <a:gd name="connsiteY9" fmla="*/ 1003678 h 1232278"/>
                <a:gd name="connsiteX10" fmla="*/ 2276061 w 2355574"/>
                <a:gd name="connsiteY10" fmla="*/ 1033496 h 1232278"/>
                <a:gd name="connsiteX11" fmla="*/ 2266121 w 2355574"/>
                <a:gd name="connsiteY11" fmla="*/ 1073252 h 1232278"/>
                <a:gd name="connsiteX12" fmla="*/ 2256182 w 2355574"/>
                <a:gd name="connsiteY12" fmla="*/ 1103069 h 1232278"/>
                <a:gd name="connsiteX13" fmla="*/ 2226365 w 2355574"/>
                <a:gd name="connsiteY13" fmla="*/ 1122948 h 1232278"/>
                <a:gd name="connsiteX14" fmla="*/ 2186608 w 2355574"/>
                <a:gd name="connsiteY14" fmla="*/ 1172643 h 1232278"/>
                <a:gd name="connsiteX15" fmla="*/ 2146852 w 2355574"/>
                <a:gd name="connsiteY15" fmla="*/ 1182583 h 1232278"/>
                <a:gd name="connsiteX16" fmla="*/ 2117035 w 2355574"/>
                <a:gd name="connsiteY16" fmla="*/ 1192522 h 1232278"/>
                <a:gd name="connsiteX17" fmla="*/ 2097156 w 2355574"/>
                <a:gd name="connsiteY17" fmla="*/ 1212400 h 1232278"/>
                <a:gd name="connsiteX18" fmla="*/ 2047461 w 2355574"/>
                <a:gd name="connsiteY18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76061 w 2340504"/>
                <a:gd name="connsiteY9" fmla="*/ 1033496 h 1232278"/>
                <a:gd name="connsiteX10" fmla="*/ 2266121 w 2340504"/>
                <a:gd name="connsiteY10" fmla="*/ 1073252 h 1232278"/>
                <a:gd name="connsiteX11" fmla="*/ 2256182 w 2340504"/>
                <a:gd name="connsiteY11" fmla="*/ 1103069 h 1232278"/>
                <a:gd name="connsiteX12" fmla="*/ 2226365 w 2340504"/>
                <a:gd name="connsiteY12" fmla="*/ 1122948 h 1232278"/>
                <a:gd name="connsiteX13" fmla="*/ 2186608 w 2340504"/>
                <a:gd name="connsiteY13" fmla="*/ 1172643 h 1232278"/>
                <a:gd name="connsiteX14" fmla="*/ 2146852 w 2340504"/>
                <a:gd name="connsiteY14" fmla="*/ 1182583 h 1232278"/>
                <a:gd name="connsiteX15" fmla="*/ 2117035 w 2340504"/>
                <a:gd name="connsiteY15" fmla="*/ 1192522 h 1232278"/>
                <a:gd name="connsiteX16" fmla="*/ 2097156 w 2340504"/>
                <a:gd name="connsiteY16" fmla="*/ 1212400 h 1232278"/>
                <a:gd name="connsiteX17" fmla="*/ 2047461 w 2340504"/>
                <a:gd name="connsiteY17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226365 w 2340504"/>
                <a:gd name="connsiteY11" fmla="*/ 1122948 h 1232278"/>
                <a:gd name="connsiteX12" fmla="*/ 2186608 w 2340504"/>
                <a:gd name="connsiteY12" fmla="*/ 1172643 h 1232278"/>
                <a:gd name="connsiteX13" fmla="*/ 2146852 w 2340504"/>
                <a:gd name="connsiteY13" fmla="*/ 1182583 h 1232278"/>
                <a:gd name="connsiteX14" fmla="*/ 2117035 w 2340504"/>
                <a:gd name="connsiteY14" fmla="*/ 1192522 h 1232278"/>
                <a:gd name="connsiteX15" fmla="*/ 2097156 w 2340504"/>
                <a:gd name="connsiteY15" fmla="*/ 1212400 h 1232278"/>
                <a:gd name="connsiteX16" fmla="*/ 2047461 w 2340504"/>
                <a:gd name="connsiteY16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186608 w 2340504"/>
                <a:gd name="connsiteY11" fmla="*/ 1172643 h 1232278"/>
                <a:gd name="connsiteX12" fmla="*/ 2146852 w 2340504"/>
                <a:gd name="connsiteY12" fmla="*/ 1182583 h 1232278"/>
                <a:gd name="connsiteX13" fmla="*/ 2117035 w 2340504"/>
                <a:gd name="connsiteY13" fmla="*/ 1192522 h 1232278"/>
                <a:gd name="connsiteX14" fmla="*/ 2097156 w 2340504"/>
                <a:gd name="connsiteY14" fmla="*/ 1212400 h 1232278"/>
                <a:gd name="connsiteX15" fmla="*/ 2047461 w 2340504"/>
                <a:gd name="connsiteY15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186608 w 2340504"/>
                <a:gd name="connsiteY11" fmla="*/ 1172643 h 1232278"/>
                <a:gd name="connsiteX12" fmla="*/ 2146852 w 2340504"/>
                <a:gd name="connsiteY12" fmla="*/ 1182583 h 1232278"/>
                <a:gd name="connsiteX13" fmla="*/ 2117035 w 2340504"/>
                <a:gd name="connsiteY13" fmla="*/ 1192522 h 1232278"/>
                <a:gd name="connsiteX14" fmla="*/ 2047461 w 2340504"/>
                <a:gd name="connsiteY14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256182 w 2340504"/>
                <a:gd name="connsiteY10" fmla="*/ 1103069 h 1232278"/>
                <a:gd name="connsiteX11" fmla="*/ 2146852 w 2340504"/>
                <a:gd name="connsiteY11" fmla="*/ 1182583 h 1232278"/>
                <a:gd name="connsiteX12" fmla="*/ 2117035 w 2340504"/>
                <a:gd name="connsiteY12" fmla="*/ 1192522 h 1232278"/>
                <a:gd name="connsiteX13" fmla="*/ 2047461 w 2340504"/>
                <a:gd name="connsiteY13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266121 w 2340504"/>
                <a:gd name="connsiteY9" fmla="*/ 1073252 h 1232278"/>
                <a:gd name="connsiteX10" fmla="*/ 2146852 w 2340504"/>
                <a:gd name="connsiteY10" fmla="*/ 1182583 h 1232278"/>
                <a:gd name="connsiteX11" fmla="*/ 2117035 w 2340504"/>
                <a:gd name="connsiteY11" fmla="*/ 1192522 h 1232278"/>
                <a:gd name="connsiteX12" fmla="*/ 2047461 w 2340504"/>
                <a:gd name="connsiteY12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286000 w 2340504"/>
                <a:gd name="connsiteY8" fmla="*/ 1003678 h 1232278"/>
                <a:gd name="connsiteX9" fmla="*/ 2146852 w 2340504"/>
                <a:gd name="connsiteY9" fmla="*/ 1182583 h 1232278"/>
                <a:gd name="connsiteX10" fmla="*/ 2117035 w 2340504"/>
                <a:gd name="connsiteY10" fmla="*/ 1192522 h 1232278"/>
                <a:gd name="connsiteX11" fmla="*/ 2047461 w 2340504"/>
                <a:gd name="connsiteY11" fmla="*/ 1232278 h 1232278"/>
                <a:gd name="connsiteX0" fmla="*/ 0 w 2340504"/>
                <a:gd name="connsiteY0" fmla="*/ 39583 h 1232278"/>
                <a:gd name="connsiteX1" fmla="*/ 1023730 w 2340504"/>
                <a:gd name="connsiteY1" fmla="*/ 39583 h 1232278"/>
                <a:gd name="connsiteX2" fmla="*/ 1938130 w 2340504"/>
                <a:gd name="connsiteY2" fmla="*/ 19704 h 1232278"/>
                <a:gd name="connsiteX3" fmla="*/ 2276061 w 2340504"/>
                <a:gd name="connsiteY3" fmla="*/ 9765 h 1232278"/>
                <a:gd name="connsiteX4" fmla="*/ 2335695 w 2340504"/>
                <a:gd name="connsiteY4" fmla="*/ 168791 h 1232278"/>
                <a:gd name="connsiteX5" fmla="*/ 2335695 w 2340504"/>
                <a:gd name="connsiteY5" fmla="*/ 705504 h 1232278"/>
                <a:gd name="connsiteX6" fmla="*/ 2325756 w 2340504"/>
                <a:gd name="connsiteY6" fmla="*/ 765139 h 1232278"/>
                <a:gd name="connsiteX7" fmla="*/ 2295939 w 2340504"/>
                <a:gd name="connsiteY7" fmla="*/ 914226 h 1232278"/>
                <a:gd name="connsiteX8" fmla="*/ 2146852 w 2340504"/>
                <a:gd name="connsiteY8" fmla="*/ 1182583 h 1232278"/>
                <a:gd name="connsiteX9" fmla="*/ 2117035 w 2340504"/>
                <a:gd name="connsiteY9" fmla="*/ 1192522 h 1232278"/>
                <a:gd name="connsiteX10" fmla="*/ 2047461 w 2340504"/>
                <a:gd name="connsiteY10" fmla="*/ 1232278 h 1232278"/>
                <a:gd name="connsiteX0" fmla="*/ 0 w 2342381"/>
                <a:gd name="connsiteY0" fmla="*/ 39583 h 1232278"/>
                <a:gd name="connsiteX1" fmla="*/ 1023730 w 2342381"/>
                <a:gd name="connsiteY1" fmla="*/ 39583 h 1232278"/>
                <a:gd name="connsiteX2" fmla="*/ 1938130 w 2342381"/>
                <a:gd name="connsiteY2" fmla="*/ 19704 h 1232278"/>
                <a:gd name="connsiteX3" fmla="*/ 2276061 w 2342381"/>
                <a:gd name="connsiteY3" fmla="*/ 9765 h 1232278"/>
                <a:gd name="connsiteX4" fmla="*/ 2335695 w 2342381"/>
                <a:gd name="connsiteY4" fmla="*/ 168791 h 1232278"/>
                <a:gd name="connsiteX5" fmla="*/ 2335695 w 2342381"/>
                <a:gd name="connsiteY5" fmla="*/ 705504 h 1232278"/>
                <a:gd name="connsiteX6" fmla="*/ 2325756 w 2342381"/>
                <a:gd name="connsiteY6" fmla="*/ 765139 h 1232278"/>
                <a:gd name="connsiteX7" fmla="*/ 2146852 w 2342381"/>
                <a:gd name="connsiteY7" fmla="*/ 1182583 h 1232278"/>
                <a:gd name="connsiteX8" fmla="*/ 2117035 w 2342381"/>
                <a:gd name="connsiteY8" fmla="*/ 1192522 h 1232278"/>
                <a:gd name="connsiteX9" fmla="*/ 2047461 w 2342381"/>
                <a:gd name="connsiteY9" fmla="*/ 1232278 h 1232278"/>
                <a:gd name="connsiteX0" fmla="*/ 0 w 2352163"/>
                <a:gd name="connsiteY0" fmla="*/ 39583 h 1232278"/>
                <a:gd name="connsiteX1" fmla="*/ 1023730 w 2352163"/>
                <a:gd name="connsiteY1" fmla="*/ 39583 h 1232278"/>
                <a:gd name="connsiteX2" fmla="*/ 1938130 w 2352163"/>
                <a:gd name="connsiteY2" fmla="*/ 19704 h 1232278"/>
                <a:gd name="connsiteX3" fmla="*/ 2276061 w 2352163"/>
                <a:gd name="connsiteY3" fmla="*/ 9765 h 1232278"/>
                <a:gd name="connsiteX4" fmla="*/ 2335695 w 2352163"/>
                <a:gd name="connsiteY4" fmla="*/ 168791 h 1232278"/>
                <a:gd name="connsiteX5" fmla="*/ 2335695 w 2352163"/>
                <a:gd name="connsiteY5" fmla="*/ 705504 h 1232278"/>
                <a:gd name="connsiteX6" fmla="*/ 2146852 w 2352163"/>
                <a:gd name="connsiteY6" fmla="*/ 1182583 h 1232278"/>
                <a:gd name="connsiteX7" fmla="*/ 2117035 w 2352163"/>
                <a:gd name="connsiteY7" fmla="*/ 1192522 h 1232278"/>
                <a:gd name="connsiteX8" fmla="*/ 2047461 w 2352163"/>
                <a:gd name="connsiteY8" fmla="*/ 1232278 h 1232278"/>
                <a:gd name="connsiteX0" fmla="*/ 0 w 2352163"/>
                <a:gd name="connsiteY0" fmla="*/ 39583 h 1262379"/>
                <a:gd name="connsiteX1" fmla="*/ 1023730 w 2352163"/>
                <a:gd name="connsiteY1" fmla="*/ 39583 h 1262379"/>
                <a:gd name="connsiteX2" fmla="*/ 1938130 w 2352163"/>
                <a:gd name="connsiteY2" fmla="*/ 19704 h 1262379"/>
                <a:gd name="connsiteX3" fmla="*/ 2276061 w 2352163"/>
                <a:gd name="connsiteY3" fmla="*/ 9765 h 1262379"/>
                <a:gd name="connsiteX4" fmla="*/ 2335695 w 2352163"/>
                <a:gd name="connsiteY4" fmla="*/ 168791 h 1262379"/>
                <a:gd name="connsiteX5" fmla="*/ 2335695 w 2352163"/>
                <a:gd name="connsiteY5" fmla="*/ 705504 h 1262379"/>
                <a:gd name="connsiteX6" fmla="*/ 2146852 w 2352163"/>
                <a:gd name="connsiteY6" fmla="*/ 1182583 h 1262379"/>
                <a:gd name="connsiteX7" fmla="*/ 2117035 w 2352163"/>
                <a:gd name="connsiteY7" fmla="*/ 1192522 h 1262379"/>
                <a:gd name="connsiteX8" fmla="*/ 2217037 w 2352163"/>
                <a:gd name="connsiteY8" fmla="*/ 1262379 h 1262379"/>
                <a:gd name="connsiteX0" fmla="*/ 0 w 2352163"/>
                <a:gd name="connsiteY0" fmla="*/ 39583 h 1262379"/>
                <a:gd name="connsiteX1" fmla="*/ 1023730 w 2352163"/>
                <a:gd name="connsiteY1" fmla="*/ 39583 h 1262379"/>
                <a:gd name="connsiteX2" fmla="*/ 1938130 w 2352163"/>
                <a:gd name="connsiteY2" fmla="*/ 19704 h 1262379"/>
                <a:gd name="connsiteX3" fmla="*/ 2276061 w 2352163"/>
                <a:gd name="connsiteY3" fmla="*/ 9765 h 1262379"/>
                <a:gd name="connsiteX4" fmla="*/ 2335695 w 2352163"/>
                <a:gd name="connsiteY4" fmla="*/ 168791 h 1262379"/>
                <a:gd name="connsiteX5" fmla="*/ 2335695 w 2352163"/>
                <a:gd name="connsiteY5" fmla="*/ 705504 h 1262379"/>
                <a:gd name="connsiteX6" fmla="*/ 2146852 w 2352163"/>
                <a:gd name="connsiteY6" fmla="*/ 1182583 h 1262379"/>
                <a:gd name="connsiteX7" fmla="*/ 2217037 w 2352163"/>
                <a:gd name="connsiteY7" fmla="*/ 1262379 h 1262379"/>
                <a:gd name="connsiteX0" fmla="*/ 0 w 2347128"/>
                <a:gd name="connsiteY0" fmla="*/ 39583 h 1262379"/>
                <a:gd name="connsiteX1" fmla="*/ 1023730 w 2347128"/>
                <a:gd name="connsiteY1" fmla="*/ 39583 h 1262379"/>
                <a:gd name="connsiteX2" fmla="*/ 1938130 w 2347128"/>
                <a:gd name="connsiteY2" fmla="*/ 19704 h 1262379"/>
                <a:gd name="connsiteX3" fmla="*/ 2276061 w 2347128"/>
                <a:gd name="connsiteY3" fmla="*/ 9765 h 1262379"/>
                <a:gd name="connsiteX4" fmla="*/ 2335695 w 2347128"/>
                <a:gd name="connsiteY4" fmla="*/ 168791 h 1262379"/>
                <a:gd name="connsiteX5" fmla="*/ 2335695 w 2347128"/>
                <a:gd name="connsiteY5" fmla="*/ 705504 h 1262379"/>
                <a:gd name="connsiteX6" fmla="*/ 2217037 w 2347128"/>
                <a:gd name="connsiteY6" fmla="*/ 1262379 h 1262379"/>
                <a:gd name="connsiteX0" fmla="*/ 0 w 2347128"/>
                <a:gd name="connsiteY0" fmla="*/ 39583 h 1062818"/>
                <a:gd name="connsiteX1" fmla="*/ 1023730 w 2347128"/>
                <a:gd name="connsiteY1" fmla="*/ 39583 h 1062818"/>
                <a:gd name="connsiteX2" fmla="*/ 1938130 w 2347128"/>
                <a:gd name="connsiteY2" fmla="*/ 19704 h 1062818"/>
                <a:gd name="connsiteX3" fmla="*/ 2276061 w 2347128"/>
                <a:gd name="connsiteY3" fmla="*/ 9765 h 1062818"/>
                <a:gd name="connsiteX4" fmla="*/ 2335695 w 2347128"/>
                <a:gd name="connsiteY4" fmla="*/ 168791 h 1062818"/>
                <a:gd name="connsiteX5" fmla="*/ 2335695 w 2347128"/>
                <a:gd name="connsiteY5" fmla="*/ 705504 h 1062818"/>
                <a:gd name="connsiteX6" fmla="*/ 2244149 w 2347128"/>
                <a:gd name="connsiteY6" fmla="*/ 1062818 h 1062818"/>
                <a:gd name="connsiteX0" fmla="*/ 0 w 2347128"/>
                <a:gd name="connsiteY0" fmla="*/ 39583 h 1062818"/>
                <a:gd name="connsiteX1" fmla="*/ 1023730 w 2347128"/>
                <a:gd name="connsiteY1" fmla="*/ 39583 h 1062818"/>
                <a:gd name="connsiteX2" fmla="*/ 1938130 w 2347128"/>
                <a:gd name="connsiteY2" fmla="*/ 19704 h 1062818"/>
                <a:gd name="connsiteX3" fmla="*/ 2276061 w 2347128"/>
                <a:gd name="connsiteY3" fmla="*/ 9765 h 1062818"/>
                <a:gd name="connsiteX4" fmla="*/ 2335695 w 2347128"/>
                <a:gd name="connsiteY4" fmla="*/ 168791 h 1062818"/>
                <a:gd name="connsiteX5" fmla="*/ 2335695 w 2347128"/>
                <a:gd name="connsiteY5" fmla="*/ 705504 h 1062818"/>
                <a:gd name="connsiteX6" fmla="*/ 2125608 w 2347128"/>
                <a:gd name="connsiteY6" fmla="*/ 1062818 h 1062818"/>
                <a:gd name="connsiteX0" fmla="*/ 0 w 2336021"/>
                <a:gd name="connsiteY0" fmla="*/ 39583 h 1062818"/>
                <a:gd name="connsiteX1" fmla="*/ 1023730 w 2336021"/>
                <a:gd name="connsiteY1" fmla="*/ 39583 h 1062818"/>
                <a:gd name="connsiteX2" fmla="*/ 1938130 w 2336021"/>
                <a:gd name="connsiteY2" fmla="*/ 19704 h 1062818"/>
                <a:gd name="connsiteX3" fmla="*/ 2276061 w 2336021"/>
                <a:gd name="connsiteY3" fmla="*/ 9765 h 1062818"/>
                <a:gd name="connsiteX4" fmla="*/ 2335695 w 2336021"/>
                <a:gd name="connsiteY4" fmla="*/ 168791 h 1062818"/>
                <a:gd name="connsiteX5" fmla="*/ 2296182 w 2336021"/>
                <a:gd name="connsiteY5" fmla="*/ 705505 h 1062818"/>
                <a:gd name="connsiteX6" fmla="*/ 2125608 w 2336021"/>
                <a:gd name="connsiteY6" fmla="*/ 1062818 h 1062818"/>
                <a:gd name="connsiteX0" fmla="*/ 0 w 2336021"/>
                <a:gd name="connsiteY0" fmla="*/ 39583 h 1017463"/>
                <a:gd name="connsiteX1" fmla="*/ 1023730 w 2336021"/>
                <a:gd name="connsiteY1" fmla="*/ 39583 h 1017463"/>
                <a:gd name="connsiteX2" fmla="*/ 1938130 w 2336021"/>
                <a:gd name="connsiteY2" fmla="*/ 19704 h 1017463"/>
                <a:gd name="connsiteX3" fmla="*/ 2276061 w 2336021"/>
                <a:gd name="connsiteY3" fmla="*/ 9765 h 1017463"/>
                <a:gd name="connsiteX4" fmla="*/ 2335695 w 2336021"/>
                <a:gd name="connsiteY4" fmla="*/ 168791 h 1017463"/>
                <a:gd name="connsiteX5" fmla="*/ 2296182 w 2336021"/>
                <a:gd name="connsiteY5" fmla="*/ 705505 h 1017463"/>
                <a:gd name="connsiteX6" fmla="*/ 2105852 w 2336021"/>
                <a:gd name="connsiteY6" fmla="*/ 1017463 h 10174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2336021" h="1017463">
                  <a:moveTo>
                    <a:pt x="0" y="39583"/>
                  </a:moveTo>
                  <a:lnTo>
                    <a:pt x="1023730" y="39583"/>
                  </a:lnTo>
                  <a:cubicBezTo>
                    <a:pt x="1346752" y="36270"/>
                    <a:pt x="1775791" y="26330"/>
                    <a:pt x="1938130" y="19704"/>
                  </a:cubicBezTo>
                  <a:cubicBezTo>
                    <a:pt x="2146852" y="14734"/>
                    <a:pt x="2209800" y="-15083"/>
                    <a:pt x="2276061" y="9765"/>
                  </a:cubicBezTo>
                  <a:cubicBezTo>
                    <a:pt x="2342322" y="34613"/>
                    <a:pt x="2332342" y="52834"/>
                    <a:pt x="2335695" y="168791"/>
                  </a:cubicBezTo>
                  <a:cubicBezTo>
                    <a:pt x="2339048" y="284748"/>
                    <a:pt x="2315958" y="523240"/>
                    <a:pt x="2296182" y="705505"/>
                  </a:cubicBezTo>
                  <a:cubicBezTo>
                    <a:pt x="2276406" y="887770"/>
                    <a:pt x="2130572" y="901448"/>
                    <a:pt x="2105852" y="1017463"/>
                  </a:cubicBezTo>
                </a:path>
              </a:pathLst>
            </a:custGeom>
            <a:noFill/>
            <a:ln w="25400" cap="flat" cmpd="sng">
              <a:solidFill>
                <a:srgbClr val="FF0000"/>
              </a:solidFill>
              <a:prstDash val="solid"/>
              <a:round/>
              <a:headEnd type="oval" w="med" len="med"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0000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rot="0" spcFirstLastPara="0" vertOverflow="overflow" horzOverflow="overflow" vert="horz" wrap="square" lIns="98708" tIns="49354" rIns="98708" bIns="49354" numCol="1" spcCol="0" rtlCol="0" fromWordArt="0" anchor="t" anchorCtr="0" forceAA="0" compatLnSpc="1">
              <a:prstTxWarp prst="textNoShape">
                <a:avLst/>
              </a:prstTxWarp>
              <a:noAutofit/>
            </a:bodyPr>
            <a:lstStyle/>
            <a:p>
              <a:pPr defTabSz="1225999"/>
              <a:endParaRPr lang="ko-KR" altLang="en-US" sz="2447" dirty="0"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  <p:sp>
          <p:nvSpPr>
            <p:cNvPr id="77" name="Rectangle 88">
              <a:extLst>
                <a:ext uri="{FF2B5EF4-FFF2-40B4-BE49-F238E27FC236}">
                  <a16:creationId xmlns:a16="http://schemas.microsoft.com/office/drawing/2014/main" id="{3664CE92-ED25-4038-BC01-0EC390AC2B6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49561" y="2170481"/>
              <a:ext cx="974827" cy="440788"/>
            </a:xfrm>
            <a:prstGeom prst="rect">
              <a:avLst/>
            </a:prstGeom>
            <a:solidFill>
              <a:schemeClr val="bg1"/>
            </a:solidFill>
            <a:ln w="6350" cap="flat" cmpd="sng" algn="ctr">
              <a:solidFill>
                <a:schemeClr val="bg1">
                  <a:lumMod val="75000"/>
                </a:schemeClr>
              </a:solidFill>
              <a:prstDash val="solid"/>
            </a:ln>
            <a:effectLst/>
          </p:spPr>
          <p:txBody>
            <a:bodyPr lIns="0" tIns="140989" rIns="0" bIns="0" anchor="t" anchorCtr="0"/>
            <a:lstStyle/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spc="-100" dirty="0">
                  <a:ln>
                    <a:solidFill>
                      <a:srgbClr val="C4C4C4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내부 유선 랜 연결 후 </a:t>
              </a:r>
              <a:endParaRPr lang="en-US" altLang="ko-KR" sz="900" b="1" spc="-10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ko-KR" altLang="en-US" sz="900" b="1" spc="-100" dirty="0">
                  <a:ln>
                    <a:solidFill>
                      <a:srgbClr val="C4C4C4">
                        <a:alpha val="0"/>
                      </a:srgbClr>
                    </a:solidFill>
                  </a:ln>
                  <a:solidFill>
                    <a:prstClr val="black"/>
                  </a:solidFill>
                  <a:latin typeface="맑은 고딕" panose="020B0503020000020004" pitchFamily="50" charset="-127"/>
                  <a:ea typeface="맑은 고딕" panose="020B0503020000020004" pitchFamily="50" charset="-127"/>
                </a:rPr>
                <a:t>스캐닝 시도</a:t>
              </a:r>
              <a:endParaRPr kumimoji="0" lang="en-US" altLang="ko-KR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ko-KR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  <a:p>
              <a:pPr marL="0" marR="0" lvl="0" indent="0" algn="ctr" defTabSz="399464" rtl="0" eaLnBrk="1" fontAlgn="base" latinLnBrk="1" hangingPunct="1">
                <a:lnSpc>
                  <a:spcPct val="90000"/>
                </a:lnSpc>
                <a:spcBef>
                  <a:spcPct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900" b="1" i="0" u="none" strike="noStrike" kern="1200" cap="none" spc="-100" normalizeH="0" baseline="0" noProof="0" dirty="0">
                <a:ln>
                  <a:solidFill>
                    <a:srgbClr val="C4C4C4">
                      <a:alpha val="0"/>
                    </a:srgbClr>
                  </a:solidFill>
                </a:ln>
                <a:solidFill>
                  <a:prstClr val="black"/>
                </a:solidFill>
                <a:effectLst/>
                <a:uLnTx/>
                <a:uFillTx/>
                <a:latin typeface="맑은 고딕" panose="020B0503020000020004" pitchFamily="50" charset="-127"/>
                <a:ea typeface="맑은 고딕" panose="020B0503020000020004" pitchFamily="50" charset="-127"/>
                <a:cs typeface="+mn-cs"/>
              </a:endParaRPr>
            </a:p>
          </p:txBody>
        </p: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F3BDC565-DA48-4B44-B3B9-3EE675545C02}"/>
              </a:ext>
            </a:extLst>
          </p:cNvPr>
          <p:cNvGrpSpPr/>
          <p:nvPr/>
        </p:nvGrpSpPr>
        <p:grpSpPr>
          <a:xfrm>
            <a:off x="461635" y="1057603"/>
            <a:ext cx="3280235" cy="184666"/>
            <a:chOff x="424278" y="1134925"/>
            <a:chExt cx="3616609" cy="203603"/>
          </a:xfrm>
        </p:grpSpPr>
        <p:sp>
          <p:nvSpPr>
            <p:cNvPr id="161" name="Rectangle 218">
              <a:extLst>
                <a:ext uri="{FF2B5EF4-FFF2-40B4-BE49-F238E27FC236}">
                  <a16:creationId xmlns:a16="http://schemas.microsoft.com/office/drawing/2014/main" id="{8C9DCC3F-A1DE-4F4D-A7F0-0E001E192CF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3555650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1.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중요 취약 웹 서비스 </a:t>
              </a:r>
              <a:r>
                <a:rPr lang="ko-KR" altLang="en-US" sz="1200" b="1" spc="-162" dirty="0" err="1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내부망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 침투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 (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도식화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</a:rPr>
                <a:t>) </a:t>
              </a:r>
              <a:endParaRPr lang="ko-KR" altLang="en-US" sz="1200" b="1" spc="-162" dirty="0">
                <a:ln>
                  <a:solidFill>
                    <a:prstClr val="white">
                      <a:alpha val="0"/>
                    </a:prstClr>
                  </a:solidFill>
                </a:ln>
                <a:latin typeface="맑은 고딕" panose="020B0503020000020004" pitchFamily="50" charset="-127"/>
                <a:cs typeface="KoPubWorld돋움체 Bold" panose="00000800000000000000" pitchFamily="2" charset="-127"/>
              </a:endParaRPr>
            </a:p>
          </p:txBody>
        </p:sp>
        <p:sp>
          <p:nvSpPr>
            <p:cNvPr id="162" name="직사각형 161">
              <a:extLst>
                <a:ext uri="{FF2B5EF4-FFF2-40B4-BE49-F238E27FC236}">
                  <a16:creationId xmlns:a16="http://schemas.microsoft.com/office/drawing/2014/main" id="{5FFCEC63-E119-449E-A394-F946ADB6D1E6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47011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제목 1">
            <a:extLst>
              <a:ext uri="{FF2B5EF4-FFF2-40B4-BE49-F238E27FC236}">
                <a16:creationId xmlns:a16="http://schemas.microsoft.com/office/drawing/2014/main" id="{C351BD42-4AA2-48DA-A07F-C0A5BC9472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8385" y="318029"/>
            <a:ext cx="6968858" cy="490066"/>
          </a:xfrm>
          <a:prstGeom prst="rect">
            <a:avLst/>
          </a:prstGeom>
        </p:spPr>
        <p:txBody>
          <a:bodyPr/>
          <a:lstStyle/>
          <a:p>
            <a:pPr>
              <a:lnSpc>
                <a:spcPct val="110000"/>
              </a:lnSpc>
              <a:defRPr/>
            </a:pPr>
            <a:r>
              <a:rPr lang="en-US" altLang="ko-KR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5. </a:t>
            </a:r>
            <a:r>
              <a:rPr lang="ko-KR" altLang="en-US" dirty="0">
                <a:solidFill>
                  <a:schemeClr val="tx1"/>
                </a:solidFill>
                <a:latin typeface="+mn-ea"/>
                <a:ea typeface="+mn-ea"/>
                <a:cs typeface="Malgun Gothic"/>
              </a:rPr>
              <a:t>시나리오 상세내용</a:t>
            </a:r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23AA0496-B5C5-4D79-BDD1-B37CB2B83125}"/>
              </a:ext>
            </a:extLst>
          </p:cNvPr>
          <p:cNvSpPr txBox="1"/>
          <p:nvPr/>
        </p:nvSpPr>
        <p:spPr>
          <a:xfrm>
            <a:off x="509002" y="1306905"/>
            <a:ext cx="126196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상세 내용</a:t>
            </a:r>
          </a:p>
        </p:txBody>
      </p:sp>
      <p:sp>
        <p:nvSpPr>
          <p:cNvPr id="153" name="TextBox 152">
            <a:extLst>
              <a:ext uri="{FF2B5EF4-FFF2-40B4-BE49-F238E27FC236}">
                <a16:creationId xmlns:a16="http://schemas.microsoft.com/office/drawing/2014/main" id="{6C7B9472-8963-455C-B68D-0328D087D091}"/>
              </a:ext>
            </a:extLst>
          </p:cNvPr>
          <p:cNvSpPr txBox="1"/>
          <p:nvPr/>
        </p:nvSpPr>
        <p:spPr>
          <a:xfrm>
            <a:off x="654008" y="1529638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내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QR·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링크 결제 기능을 이용해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결제 바인딩 무결성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과 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사용자 권한 오남용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타인 결제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·</a:t>
            </a:r>
            <a:r>
              <a:rPr lang="ko-KR" altLang="en-US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정보 재사용 등</a:t>
            </a:r>
            <a:r>
              <a:rPr lang="en-US" altLang="ko-KR" sz="10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가능성 검증</a:t>
            </a:r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8C2BE193-0E71-4863-855C-652B14B327E5}"/>
              </a:ext>
            </a:extLst>
          </p:cNvPr>
          <p:cNvSpPr txBox="1"/>
          <p:nvPr/>
        </p:nvSpPr>
        <p:spPr>
          <a:xfrm>
            <a:off x="509001" y="1910049"/>
            <a:ext cx="2580427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b="1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▶ 주요 점검 예정 대상 및 위치</a:t>
            </a:r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48482CC-6C0D-4BA0-9AFD-5E4C587B2318}"/>
              </a:ext>
            </a:extLst>
          </p:cNvPr>
          <p:cNvSpPr txBox="1"/>
          <p:nvPr/>
        </p:nvSpPr>
        <p:spPr>
          <a:xfrm>
            <a:off x="654008" y="2141660"/>
            <a:ext cx="8742990" cy="2934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객실 내 룸서비스 관련 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QR 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결제 페이지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(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스마트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TV/</a:t>
            </a:r>
            <a:r>
              <a:rPr lang="ko-KR" altLang="en-US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룸 태블릿 등</a:t>
            </a:r>
            <a:r>
              <a:rPr lang="en-US" altLang="ko-KR" sz="1000" spc="-91" dirty="0">
                <a:ln>
                  <a:solidFill>
                    <a:srgbClr val="6D8BBF">
                      <a:alpha val="0"/>
                    </a:srgbClr>
                  </a:solidFill>
                </a:ln>
                <a:latin typeface="맑은 고딕" panose="020B0503020000020004" pitchFamily="50" charset="-127"/>
              </a:rPr>
              <a:t>)</a:t>
            </a:r>
            <a:endParaRPr lang="ko-KR" altLang="en-US" sz="1000" spc="-91" dirty="0">
              <a:ln>
                <a:solidFill>
                  <a:srgbClr val="6D8BBF">
                    <a:alpha val="0"/>
                  </a:srgbClr>
                </a:solidFill>
              </a:ln>
              <a:latin typeface="맑은 고딕" panose="020B0503020000020004" pitchFamily="50" charset="-127"/>
            </a:endParaRPr>
          </a:p>
        </p:txBody>
      </p:sp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14B017FB-A135-465B-AB78-0EA48C0BB51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3109018"/>
              </p:ext>
            </p:extLst>
          </p:nvPr>
        </p:nvGraphicFramePr>
        <p:xfrm>
          <a:off x="654008" y="2591655"/>
          <a:ext cx="8632018" cy="26834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3410">
                  <a:extLst>
                    <a:ext uri="{9D8B030D-6E8A-4147-A177-3AD203B41FA5}">
                      <a16:colId xmlns:a16="http://schemas.microsoft.com/office/drawing/2014/main" val="1523432082"/>
                    </a:ext>
                  </a:extLst>
                </a:gridCol>
                <a:gridCol w="5999784">
                  <a:extLst>
                    <a:ext uri="{9D8B030D-6E8A-4147-A177-3AD203B41FA5}">
                      <a16:colId xmlns:a16="http://schemas.microsoft.com/office/drawing/2014/main" val="331781290"/>
                    </a:ext>
                  </a:extLst>
                </a:gridCol>
                <a:gridCol w="2008824">
                  <a:extLst>
                    <a:ext uri="{9D8B030D-6E8A-4147-A177-3AD203B41FA5}">
                      <a16:colId xmlns:a16="http://schemas.microsoft.com/office/drawing/2014/main" val="8193444"/>
                    </a:ext>
                  </a:extLst>
                </a:gridCol>
              </a:tblGrid>
              <a:tr h="40279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No.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bg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상세 침투 테스트 항목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비고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174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929962850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1,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QR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서비스로 결제할 때 패킷 수집 시도</a:t>
                      </a:r>
                      <a:endParaRPr lang="en-US" altLang="ko-KR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37758629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수집된 패킷에 대한 분석 및 비교 수행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3019641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3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497845" rtl="0" eaLnBrk="1" fontAlgn="base" latinLnBrk="0" hangingPunct="1">
                        <a:lnSpc>
                          <a:spcPct val="100000"/>
                        </a:lnSpc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결제번호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금액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,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 호수 파라미터 변조 가능 여부 파악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7001499"/>
                  </a:ext>
                </a:extLst>
              </a:tr>
              <a:tr h="57016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4</a:t>
                      </a:r>
                      <a:endParaRPr lang="ko-KR" altLang="en-US" sz="1000" b="1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defTabSz="497845" fontAlgn="base" latinLnBrk="0">
                        <a:spcBef>
                          <a:spcPct val="0"/>
                        </a:spcBef>
                        <a:spcAft>
                          <a:spcPct val="20000"/>
                        </a:spcAft>
                        <a:buClr>
                          <a:srgbClr val="E7E6E6"/>
                        </a:buClr>
                        <a:defRPr/>
                      </a:pP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2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사용자가 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QR 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서비스로 결제 할 때 파라미터 변조를 통해 룸</a:t>
                      </a:r>
                      <a:r>
                        <a:rPr lang="en-US" altLang="ko-KR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1</a:t>
                      </a:r>
                      <a:r>
                        <a:rPr lang="ko-KR" altLang="en-US" sz="1000" b="1" kern="1200" spc="-91" dirty="0">
                          <a:ln>
                            <a:solidFill>
                              <a:srgbClr val="6D8BBF">
                                <a:alpha val="0"/>
                              </a:srgbClr>
                            </a:solidFill>
                          </a:ln>
                          <a:solidFill>
                            <a:schemeClr val="tx1">
                              <a:lumMod val="75000"/>
                              <a:lumOff val="25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에서 결제 유도 가능 여부 확인</a:t>
                      </a: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l" latinLnBrk="1"/>
                      <a:endParaRPr lang="ko-KR" altLang="en-US" sz="900" b="0" kern="1200" spc="-91" dirty="0">
                        <a:ln>
                          <a:solidFill>
                            <a:srgbClr val="6D8BBF">
                              <a:alpha val="0"/>
                            </a:srgbClr>
                          </a:solidFill>
                        </a:ln>
                        <a:solidFill>
                          <a:schemeClr val="tx1">
                            <a:lumMod val="75000"/>
                            <a:lumOff val="25000"/>
                          </a:schemeClr>
                        </a:solidFill>
                        <a:latin typeface="맑은 고딕" panose="020B0503020000020004" pitchFamily="50" charset="-127"/>
                        <a:ea typeface="+mn-ea"/>
                        <a:cs typeface="+mn-cs"/>
                      </a:endParaRPr>
                    </a:p>
                  </a:txBody>
                  <a:tcPr anchor="ctr">
                    <a:lnL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175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3175" cap="flat" cmpd="sng" algn="ctr">
                      <a:solidFill>
                        <a:schemeClr val="bg1">
                          <a:lumMod val="6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04030469"/>
                  </a:ext>
                </a:extLst>
              </a:tr>
            </a:tbl>
          </a:graphicData>
        </a:graphic>
      </p:graphicFrame>
      <p:grpSp>
        <p:nvGrpSpPr>
          <p:cNvPr id="12" name="그룹 11">
            <a:extLst>
              <a:ext uri="{FF2B5EF4-FFF2-40B4-BE49-F238E27FC236}">
                <a16:creationId xmlns:a16="http://schemas.microsoft.com/office/drawing/2014/main" id="{DFFF1C01-738D-4D49-B7A2-CE3E4A6CFFF2}"/>
              </a:ext>
            </a:extLst>
          </p:cNvPr>
          <p:cNvGrpSpPr/>
          <p:nvPr/>
        </p:nvGrpSpPr>
        <p:grpSpPr>
          <a:xfrm>
            <a:off x="461635" y="1057603"/>
            <a:ext cx="4172018" cy="184666"/>
            <a:chOff x="424278" y="1134925"/>
            <a:chExt cx="4599841" cy="203603"/>
          </a:xfrm>
        </p:grpSpPr>
        <p:sp>
          <p:nvSpPr>
            <p:cNvPr id="13" name="Rectangle 218">
              <a:extLst>
                <a:ext uri="{FF2B5EF4-FFF2-40B4-BE49-F238E27FC236}">
                  <a16:creationId xmlns:a16="http://schemas.microsoft.com/office/drawing/2014/main" id="{F5179335-7233-4CA3-B0B3-91D934F7E61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5237" y="1134925"/>
              <a:ext cx="4538882" cy="203603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 lIns="29984" tIns="0" rIns="29984" bIns="0" anchor="ctr">
              <a:spAutoFit/>
            </a:bodyPr>
            <a:lstStyle/>
            <a:p>
              <a:r>
                <a:rPr lang="en-US" altLang="ko-KR" sz="1200" b="1" spc="-91" dirty="0">
                  <a:ln>
                    <a:solidFill>
                      <a:srgbClr val="6D8BBF">
                        <a:alpha val="0"/>
                      </a:srgbClr>
                    </a:solidFill>
                  </a:ln>
                  <a:latin typeface="맑은 고딕" panose="020B0503020000020004" pitchFamily="50" charset="-127"/>
                </a:rPr>
                <a:t>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시나리오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2.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객실 내 룸서비스 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QR 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링크를 통한 타인 룸 결제</a:t>
              </a:r>
              <a:r>
                <a:rPr lang="en-US" altLang="ko-KR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/</a:t>
              </a:r>
              <a:r>
                <a:rPr lang="ko-KR" altLang="en-US" sz="1200" b="1" spc="-162" dirty="0">
                  <a:ln>
                    <a:solidFill>
                      <a:prstClr val="white">
                        <a:alpha val="0"/>
                      </a:prstClr>
                    </a:solidFill>
                  </a:ln>
                  <a:latin typeface="맑은 고딕" panose="020B0503020000020004" pitchFamily="50" charset="-127"/>
                  <a:cs typeface="KoPubWorld돋움체 Bold" panose="00000800000000000000" pitchFamily="2" charset="-127"/>
                  <a:sym typeface="Monotype Sorts"/>
                </a:rPr>
                <a:t>권한 오용</a:t>
              </a:r>
            </a:p>
          </p:txBody>
        </p:sp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4C7C7D47-18C5-48BF-9139-CB010AF93ADA}"/>
                </a:ext>
              </a:extLst>
            </p:cNvPr>
            <p:cNvSpPr/>
            <p:nvPr/>
          </p:nvSpPr>
          <p:spPr>
            <a:xfrm>
              <a:off x="424278" y="1154795"/>
              <a:ext cx="45719" cy="163865"/>
            </a:xfrm>
            <a:prstGeom prst="rect">
              <a:avLst/>
            </a:prstGeom>
            <a:solidFill>
              <a:srgbClr val="001746"/>
            </a:solidFill>
            <a:ln>
              <a:solidFill>
                <a:srgbClr val="001746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800" dirty="0">
                <a:solidFill>
                  <a:schemeClr val="tx1"/>
                </a:solidFill>
                <a:latin typeface="맑은 고딕" panose="020B0503020000020004" pitchFamily="50" charset="-127"/>
                <a:ea typeface="맑은 고딕" panose="020B0503020000020004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5706452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8074</TotalTime>
  <Words>2083</Words>
  <Application>Microsoft Office PowerPoint</Application>
  <PresentationFormat>A4 용지(210x297mm)</PresentationFormat>
  <Paragraphs>321</Paragraphs>
  <Slides>17</Slides>
  <Notes>14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Wingdings</vt:lpstr>
      <vt:lpstr>KoPubWorld돋움체 Medium</vt:lpstr>
      <vt:lpstr>Monotype Sorts</vt:lpstr>
      <vt:lpstr>Arial</vt:lpstr>
      <vt:lpstr>맑은 고딕</vt:lpstr>
      <vt:lpstr>맑은 고딕</vt:lpstr>
      <vt:lpstr>KoPubWorld돋움체 Bold</vt:lpstr>
      <vt:lpstr>Office 테마</vt:lpstr>
      <vt:lpstr>PowerPoint 프레젠테이션</vt:lpstr>
      <vt:lpstr>PowerPoint 프레젠테이션</vt:lpstr>
      <vt:lpstr>1. 사업 개요 </vt:lpstr>
      <vt:lpstr>2. 사업장 모의해킹 취약점 진단 사전 계획안</vt:lpstr>
      <vt:lpstr>3. 사전답사 결과</vt:lpstr>
      <vt:lpstr>4. 침투 시나리오 요약 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5. 시나리오 상세내용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24주년 공용 템플릿</dc:title>
  <dc:creator>LDCC KANGHJ</dc:creator>
  <cp:lastModifiedBy>선수민(롯데이노베이트-보안컨설팅팀 컨설팅1담당)</cp:lastModifiedBy>
  <cp:revision>801</cp:revision>
  <cp:lastPrinted>2019-12-20T05:03:24Z</cp:lastPrinted>
  <dcterms:created xsi:type="dcterms:W3CDTF">2016-12-21T08:08:03Z</dcterms:created>
  <dcterms:modified xsi:type="dcterms:W3CDTF">2025-10-15T18:50:15Z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Fasoo_Trace_ID">
    <vt:lpwstr>eyJub2RlMSI6eyJkc2QiOiIwMTAwMDAwMDAwMDAyMTEyIiwibG9nVGltZSI6IjIwMjUtMDgtMjZUMTQ6Mzg6NDdaIiwicElEIjoxLCJwcm9jZXNzSWQiOjE4NTIwLCJwcm9jZXNzTmFtZSI6IlBPV0VSUE5ULkVYRSIsInRyYWNlSWQiOiI5RDZCN0RFQzU3RDY0REZFQTRDOTU2RTI3RDIyNjE1QSIsInVzZXJDb2RlIjoiZ3IuYmFlIn0sIm5</vt:lpwstr>
  </property>
</Properties>
</file>