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8" r:id="rId3"/>
    <p:sldId id="259" r:id="rId4"/>
    <p:sldId id="265" r:id="rId5"/>
    <p:sldId id="267" r:id="rId6"/>
    <p:sldId id="320" r:id="rId7"/>
    <p:sldId id="260" r:id="rId8"/>
    <p:sldId id="269" r:id="rId9"/>
    <p:sldId id="270" r:id="rId10"/>
    <p:sldId id="271" r:id="rId11"/>
    <p:sldId id="317" r:id="rId12"/>
    <p:sldId id="261" r:id="rId13"/>
    <p:sldId id="273" r:id="rId14"/>
    <p:sldId id="274" r:id="rId15"/>
    <p:sldId id="275" r:id="rId16"/>
    <p:sldId id="297"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277" r:id="rId30"/>
    <p:sldId id="298" r:id="rId31"/>
    <p:sldId id="299" r:id="rId32"/>
    <p:sldId id="318" r:id="rId33"/>
    <p:sldId id="278" r:id="rId34"/>
    <p:sldId id="262" r:id="rId35"/>
    <p:sldId id="312" r:id="rId36"/>
    <p:sldId id="313" r:id="rId37"/>
    <p:sldId id="319" r:id="rId38"/>
    <p:sldId id="314" r:id="rId39"/>
    <p:sldId id="289" r:id="rId40"/>
    <p:sldId id="316" r:id="rId41"/>
    <p:sldId id="321" r:id="rId42"/>
    <p:sldId id="286" r:id="rId43"/>
    <p:sldId id="263" r:id="rId44"/>
  </p:sldIdLst>
  <p:sldSz cx="12192000" cy="6858000"/>
  <p:notesSz cx="7104063" cy="10234613"/>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3721"/>
    <a:srgbClr val="57706C"/>
    <a:srgbClr val="D0D1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5505FDB9-9279-48C4-ABC7-B563FF029688}" type="datetimeFigureOut">
              <a:rPr lang="zh-CN" altLang="en-US" smtClean="0"/>
              <a:t>2019/5/28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3FDC5777-5B9A-4322-9936-3FF393562271}" type="slidenum">
              <a:rPr lang="zh-CN" altLang="en-US" smtClean="0"/>
              <a:t>‹#›</a:t>
            </a:fld>
            <a:endParaRPr lang="zh-CN" altLang="en-US"/>
          </a:p>
        </p:txBody>
      </p:sp>
    </p:spTree>
    <p:extLst>
      <p:ext uri="{BB962C8B-B14F-4D97-AF65-F5344CB8AC3E}">
        <p14:creationId xmlns:p14="http://schemas.microsoft.com/office/powerpoint/2010/main" val="3211620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a:t>
            </a:fld>
            <a:endParaRPr lang="zh-CN" altLang="en-US"/>
          </a:p>
        </p:txBody>
      </p:sp>
    </p:spTree>
    <p:extLst>
      <p:ext uri="{BB962C8B-B14F-4D97-AF65-F5344CB8AC3E}">
        <p14:creationId xmlns:p14="http://schemas.microsoft.com/office/powerpoint/2010/main" val="1368982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11</a:t>
            </a:fld>
            <a:endParaRPr lang="zh-CN" altLang="en-US"/>
          </a:p>
        </p:txBody>
      </p:sp>
    </p:spTree>
    <p:extLst>
      <p:ext uri="{BB962C8B-B14F-4D97-AF65-F5344CB8AC3E}">
        <p14:creationId xmlns:p14="http://schemas.microsoft.com/office/powerpoint/2010/main" val="54677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12</a:t>
            </a:fld>
            <a:endParaRPr lang="zh-CN" altLang="en-US"/>
          </a:p>
        </p:txBody>
      </p:sp>
    </p:spTree>
    <p:extLst>
      <p:ext uri="{BB962C8B-B14F-4D97-AF65-F5344CB8AC3E}">
        <p14:creationId xmlns:p14="http://schemas.microsoft.com/office/powerpoint/2010/main" val="2690279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13</a:t>
            </a:fld>
            <a:endParaRPr lang="zh-CN" altLang="en-US"/>
          </a:p>
        </p:txBody>
      </p:sp>
    </p:spTree>
    <p:extLst>
      <p:ext uri="{BB962C8B-B14F-4D97-AF65-F5344CB8AC3E}">
        <p14:creationId xmlns:p14="http://schemas.microsoft.com/office/powerpoint/2010/main" val="3478550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14</a:t>
            </a:fld>
            <a:endParaRPr lang="zh-CN" altLang="en-US"/>
          </a:p>
        </p:txBody>
      </p:sp>
    </p:spTree>
    <p:extLst>
      <p:ext uri="{BB962C8B-B14F-4D97-AF65-F5344CB8AC3E}">
        <p14:creationId xmlns:p14="http://schemas.microsoft.com/office/powerpoint/2010/main" val="718894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15</a:t>
            </a:fld>
            <a:endParaRPr lang="zh-CN" altLang="en-US"/>
          </a:p>
        </p:txBody>
      </p:sp>
    </p:spTree>
    <p:extLst>
      <p:ext uri="{BB962C8B-B14F-4D97-AF65-F5344CB8AC3E}">
        <p14:creationId xmlns:p14="http://schemas.microsoft.com/office/powerpoint/2010/main" val="499441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16</a:t>
            </a:fld>
            <a:endParaRPr lang="zh-CN" altLang="en-US"/>
          </a:p>
        </p:txBody>
      </p:sp>
    </p:spTree>
    <p:extLst>
      <p:ext uri="{BB962C8B-B14F-4D97-AF65-F5344CB8AC3E}">
        <p14:creationId xmlns:p14="http://schemas.microsoft.com/office/powerpoint/2010/main" val="382925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17</a:t>
            </a:fld>
            <a:endParaRPr lang="zh-CN" altLang="en-US"/>
          </a:p>
        </p:txBody>
      </p:sp>
    </p:spTree>
    <p:extLst>
      <p:ext uri="{BB962C8B-B14F-4D97-AF65-F5344CB8AC3E}">
        <p14:creationId xmlns:p14="http://schemas.microsoft.com/office/powerpoint/2010/main" val="463845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18</a:t>
            </a:fld>
            <a:endParaRPr lang="zh-CN" altLang="en-US"/>
          </a:p>
        </p:txBody>
      </p:sp>
    </p:spTree>
    <p:extLst>
      <p:ext uri="{BB962C8B-B14F-4D97-AF65-F5344CB8AC3E}">
        <p14:creationId xmlns:p14="http://schemas.microsoft.com/office/powerpoint/2010/main" val="3125592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19</a:t>
            </a:fld>
            <a:endParaRPr lang="zh-CN" altLang="en-US"/>
          </a:p>
        </p:txBody>
      </p:sp>
    </p:spTree>
    <p:extLst>
      <p:ext uri="{BB962C8B-B14F-4D97-AF65-F5344CB8AC3E}">
        <p14:creationId xmlns:p14="http://schemas.microsoft.com/office/powerpoint/2010/main" val="1322074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20</a:t>
            </a:fld>
            <a:endParaRPr lang="zh-CN" altLang="en-US"/>
          </a:p>
        </p:txBody>
      </p:sp>
    </p:spTree>
    <p:extLst>
      <p:ext uri="{BB962C8B-B14F-4D97-AF65-F5344CB8AC3E}">
        <p14:creationId xmlns:p14="http://schemas.microsoft.com/office/powerpoint/2010/main" val="49935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a:t>
            </a:fld>
            <a:endParaRPr lang="zh-CN" altLang="en-US"/>
          </a:p>
        </p:txBody>
      </p:sp>
    </p:spTree>
    <p:extLst>
      <p:ext uri="{BB962C8B-B14F-4D97-AF65-F5344CB8AC3E}">
        <p14:creationId xmlns:p14="http://schemas.microsoft.com/office/powerpoint/2010/main" val="478646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21</a:t>
            </a:fld>
            <a:endParaRPr lang="zh-CN" altLang="en-US"/>
          </a:p>
        </p:txBody>
      </p:sp>
    </p:spTree>
    <p:extLst>
      <p:ext uri="{BB962C8B-B14F-4D97-AF65-F5344CB8AC3E}">
        <p14:creationId xmlns:p14="http://schemas.microsoft.com/office/powerpoint/2010/main" val="2003306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22</a:t>
            </a:fld>
            <a:endParaRPr lang="zh-CN" altLang="en-US"/>
          </a:p>
        </p:txBody>
      </p:sp>
    </p:spTree>
    <p:extLst>
      <p:ext uri="{BB962C8B-B14F-4D97-AF65-F5344CB8AC3E}">
        <p14:creationId xmlns:p14="http://schemas.microsoft.com/office/powerpoint/2010/main" val="3235887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23</a:t>
            </a:fld>
            <a:endParaRPr lang="zh-CN" altLang="en-US"/>
          </a:p>
        </p:txBody>
      </p:sp>
    </p:spTree>
    <p:extLst>
      <p:ext uri="{BB962C8B-B14F-4D97-AF65-F5344CB8AC3E}">
        <p14:creationId xmlns:p14="http://schemas.microsoft.com/office/powerpoint/2010/main" val="957500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24</a:t>
            </a:fld>
            <a:endParaRPr lang="zh-CN" altLang="en-US"/>
          </a:p>
        </p:txBody>
      </p:sp>
    </p:spTree>
    <p:extLst>
      <p:ext uri="{BB962C8B-B14F-4D97-AF65-F5344CB8AC3E}">
        <p14:creationId xmlns:p14="http://schemas.microsoft.com/office/powerpoint/2010/main" val="2241130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25</a:t>
            </a:fld>
            <a:endParaRPr lang="zh-CN" altLang="en-US"/>
          </a:p>
        </p:txBody>
      </p:sp>
    </p:spTree>
    <p:extLst>
      <p:ext uri="{BB962C8B-B14F-4D97-AF65-F5344CB8AC3E}">
        <p14:creationId xmlns:p14="http://schemas.microsoft.com/office/powerpoint/2010/main" val="621991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26</a:t>
            </a:fld>
            <a:endParaRPr lang="zh-CN" altLang="en-US"/>
          </a:p>
        </p:txBody>
      </p:sp>
    </p:spTree>
    <p:extLst>
      <p:ext uri="{BB962C8B-B14F-4D97-AF65-F5344CB8AC3E}">
        <p14:creationId xmlns:p14="http://schemas.microsoft.com/office/powerpoint/2010/main" val="2767677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27</a:t>
            </a:fld>
            <a:endParaRPr lang="zh-CN" altLang="en-US"/>
          </a:p>
        </p:txBody>
      </p:sp>
    </p:spTree>
    <p:extLst>
      <p:ext uri="{BB962C8B-B14F-4D97-AF65-F5344CB8AC3E}">
        <p14:creationId xmlns:p14="http://schemas.microsoft.com/office/powerpoint/2010/main" val="1681071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28</a:t>
            </a:fld>
            <a:endParaRPr lang="zh-CN" altLang="en-US"/>
          </a:p>
        </p:txBody>
      </p:sp>
    </p:spTree>
    <p:extLst>
      <p:ext uri="{BB962C8B-B14F-4D97-AF65-F5344CB8AC3E}">
        <p14:creationId xmlns:p14="http://schemas.microsoft.com/office/powerpoint/2010/main" val="3537698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29</a:t>
            </a:fld>
            <a:endParaRPr lang="zh-CN" altLang="en-US"/>
          </a:p>
        </p:txBody>
      </p:sp>
    </p:spTree>
    <p:extLst>
      <p:ext uri="{BB962C8B-B14F-4D97-AF65-F5344CB8AC3E}">
        <p14:creationId xmlns:p14="http://schemas.microsoft.com/office/powerpoint/2010/main" val="223830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30</a:t>
            </a:fld>
            <a:endParaRPr lang="zh-CN" altLang="en-US"/>
          </a:p>
        </p:txBody>
      </p:sp>
    </p:spTree>
    <p:extLst>
      <p:ext uri="{BB962C8B-B14F-4D97-AF65-F5344CB8AC3E}">
        <p14:creationId xmlns:p14="http://schemas.microsoft.com/office/powerpoint/2010/main" val="409101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a:t>
            </a:fld>
            <a:endParaRPr lang="zh-CN" altLang="en-US"/>
          </a:p>
        </p:txBody>
      </p:sp>
    </p:spTree>
    <p:extLst>
      <p:ext uri="{BB962C8B-B14F-4D97-AF65-F5344CB8AC3E}">
        <p14:creationId xmlns:p14="http://schemas.microsoft.com/office/powerpoint/2010/main" val="1450678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31</a:t>
            </a:fld>
            <a:endParaRPr lang="zh-CN" altLang="en-US"/>
          </a:p>
        </p:txBody>
      </p:sp>
    </p:spTree>
    <p:extLst>
      <p:ext uri="{BB962C8B-B14F-4D97-AF65-F5344CB8AC3E}">
        <p14:creationId xmlns:p14="http://schemas.microsoft.com/office/powerpoint/2010/main" val="4223383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32</a:t>
            </a:fld>
            <a:endParaRPr lang="zh-CN" altLang="en-US"/>
          </a:p>
        </p:txBody>
      </p:sp>
    </p:spTree>
    <p:extLst>
      <p:ext uri="{BB962C8B-B14F-4D97-AF65-F5344CB8AC3E}">
        <p14:creationId xmlns:p14="http://schemas.microsoft.com/office/powerpoint/2010/main" val="3957879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33</a:t>
            </a:fld>
            <a:endParaRPr lang="zh-CN" altLang="en-US"/>
          </a:p>
        </p:txBody>
      </p:sp>
    </p:spTree>
    <p:extLst>
      <p:ext uri="{BB962C8B-B14F-4D97-AF65-F5344CB8AC3E}">
        <p14:creationId xmlns:p14="http://schemas.microsoft.com/office/powerpoint/2010/main" val="24223636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34</a:t>
            </a:fld>
            <a:endParaRPr lang="zh-CN" altLang="en-US"/>
          </a:p>
        </p:txBody>
      </p:sp>
    </p:spTree>
    <p:extLst>
      <p:ext uri="{BB962C8B-B14F-4D97-AF65-F5344CB8AC3E}">
        <p14:creationId xmlns:p14="http://schemas.microsoft.com/office/powerpoint/2010/main" val="173226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35</a:t>
            </a:fld>
            <a:endParaRPr lang="zh-CN" altLang="en-US"/>
          </a:p>
        </p:txBody>
      </p:sp>
    </p:spTree>
    <p:extLst>
      <p:ext uri="{BB962C8B-B14F-4D97-AF65-F5344CB8AC3E}">
        <p14:creationId xmlns:p14="http://schemas.microsoft.com/office/powerpoint/2010/main" val="690009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36</a:t>
            </a:fld>
            <a:endParaRPr lang="zh-CN" altLang="en-US"/>
          </a:p>
        </p:txBody>
      </p:sp>
    </p:spTree>
    <p:extLst>
      <p:ext uri="{BB962C8B-B14F-4D97-AF65-F5344CB8AC3E}">
        <p14:creationId xmlns:p14="http://schemas.microsoft.com/office/powerpoint/2010/main" val="1051413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37</a:t>
            </a:fld>
            <a:endParaRPr lang="zh-CN" altLang="en-US"/>
          </a:p>
        </p:txBody>
      </p:sp>
    </p:spTree>
    <p:extLst>
      <p:ext uri="{BB962C8B-B14F-4D97-AF65-F5344CB8AC3E}">
        <p14:creationId xmlns:p14="http://schemas.microsoft.com/office/powerpoint/2010/main" val="313602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38</a:t>
            </a:fld>
            <a:endParaRPr lang="zh-CN" altLang="en-US"/>
          </a:p>
        </p:txBody>
      </p:sp>
    </p:spTree>
    <p:extLst>
      <p:ext uri="{BB962C8B-B14F-4D97-AF65-F5344CB8AC3E}">
        <p14:creationId xmlns:p14="http://schemas.microsoft.com/office/powerpoint/2010/main" val="2115158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39</a:t>
            </a:fld>
            <a:endParaRPr lang="zh-CN" altLang="en-US"/>
          </a:p>
        </p:txBody>
      </p:sp>
    </p:spTree>
    <p:extLst>
      <p:ext uri="{BB962C8B-B14F-4D97-AF65-F5344CB8AC3E}">
        <p14:creationId xmlns:p14="http://schemas.microsoft.com/office/powerpoint/2010/main" val="368293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40</a:t>
            </a:fld>
            <a:endParaRPr lang="zh-CN" altLang="en-US"/>
          </a:p>
        </p:txBody>
      </p:sp>
    </p:spTree>
    <p:extLst>
      <p:ext uri="{BB962C8B-B14F-4D97-AF65-F5344CB8AC3E}">
        <p14:creationId xmlns:p14="http://schemas.microsoft.com/office/powerpoint/2010/main" val="200768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4</a:t>
            </a:fld>
            <a:endParaRPr lang="zh-CN" altLang="en-US"/>
          </a:p>
        </p:txBody>
      </p:sp>
    </p:spTree>
    <p:extLst>
      <p:ext uri="{BB962C8B-B14F-4D97-AF65-F5344CB8AC3E}">
        <p14:creationId xmlns:p14="http://schemas.microsoft.com/office/powerpoint/2010/main" val="26048618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43</a:t>
            </a:fld>
            <a:endParaRPr lang="zh-CN" altLang="en-US"/>
          </a:p>
        </p:txBody>
      </p:sp>
    </p:spTree>
    <p:extLst>
      <p:ext uri="{BB962C8B-B14F-4D97-AF65-F5344CB8AC3E}">
        <p14:creationId xmlns:p14="http://schemas.microsoft.com/office/powerpoint/2010/main" val="310352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5</a:t>
            </a:fld>
            <a:endParaRPr lang="zh-CN" altLang="en-US"/>
          </a:p>
        </p:txBody>
      </p:sp>
    </p:spTree>
    <p:extLst>
      <p:ext uri="{BB962C8B-B14F-4D97-AF65-F5344CB8AC3E}">
        <p14:creationId xmlns:p14="http://schemas.microsoft.com/office/powerpoint/2010/main" val="3319545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7</a:t>
            </a:fld>
            <a:endParaRPr lang="zh-CN" altLang="en-US"/>
          </a:p>
        </p:txBody>
      </p:sp>
    </p:spTree>
    <p:extLst>
      <p:ext uri="{BB962C8B-B14F-4D97-AF65-F5344CB8AC3E}">
        <p14:creationId xmlns:p14="http://schemas.microsoft.com/office/powerpoint/2010/main" val="2883414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8</a:t>
            </a:fld>
            <a:endParaRPr lang="zh-CN" altLang="en-US"/>
          </a:p>
        </p:txBody>
      </p:sp>
    </p:spTree>
    <p:extLst>
      <p:ext uri="{BB962C8B-B14F-4D97-AF65-F5344CB8AC3E}">
        <p14:creationId xmlns:p14="http://schemas.microsoft.com/office/powerpoint/2010/main" val="1971286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9</a:t>
            </a:fld>
            <a:endParaRPr lang="zh-CN" altLang="en-US"/>
          </a:p>
        </p:txBody>
      </p:sp>
    </p:spTree>
    <p:extLst>
      <p:ext uri="{BB962C8B-B14F-4D97-AF65-F5344CB8AC3E}">
        <p14:creationId xmlns:p14="http://schemas.microsoft.com/office/powerpoint/2010/main" val="3989844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10</a:t>
            </a:fld>
            <a:endParaRPr lang="zh-CN" altLang="en-US"/>
          </a:p>
        </p:txBody>
      </p:sp>
    </p:spTree>
    <p:extLst>
      <p:ext uri="{BB962C8B-B14F-4D97-AF65-F5344CB8AC3E}">
        <p14:creationId xmlns:p14="http://schemas.microsoft.com/office/powerpoint/2010/main" val="358733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4"/>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5"/>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6"/>
          <a:stretch>
            <a:fillRect/>
          </a:stretch>
        </p:blipFill>
        <p:spPr>
          <a:xfrm flipH="1">
            <a:off x="1910715" y="1180465"/>
            <a:ext cx="8371205" cy="4497070"/>
          </a:xfrm>
          <a:prstGeom prst="rect">
            <a:avLst/>
          </a:prstGeom>
        </p:spPr>
      </p:pic>
      <p:sp>
        <p:nvSpPr>
          <p:cNvPr id="8" name="文本框 7"/>
          <p:cNvSpPr txBox="1"/>
          <p:nvPr/>
        </p:nvSpPr>
        <p:spPr>
          <a:xfrm>
            <a:off x="3892232" y="2164715"/>
            <a:ext cx="6040755" cy="1014730"/>
          </a:xfrm>
          <a:prstGeom prst="rect">
            <a:avLst/>
          </a:prstGeom>
          <a:noFill/>
        </p:spPr>
        <p:txBody>
          <a:bodyPr wrap="square" rtlCol="0">
            <a:spAutoFit/>
          </a:bodyPr>
          <a:lstStyle/>
          <a:p>
            <a:pPr algn="ctr"/>
            <a:r>
              <a:rPr lang="zh-CN" altLang="en-US" sz="6000" dirty="0">
                <a:solidFill>
                  <a:srgbClr val="393721"/>
                </a:solidFill>
                <a:latin typeface="TypeLand 康熙字典體試用版" charset="-120"/>
                <a:ea typeface="TypeLand 康熙字典體試用版" charset="-120"/>
              </a:rPr>
              <a:t>测试用例</a:t>
            </a:r>
          </a:p>
        </p:txBody>
      </p:sp>
      <p:sp>
        <p:nvSpPr>
          <p:cNvPr id="7" name="文本框 6"/>
          <p:cNvSpPr txBox="1"/>
          <p:nvPr/>
        </p:nvSpPr>
        <p:spPr>
          <a:xfrm>
            <a:off x="5349772" y="3132643"/>
            <a:ext cx="4316936" cy="2062103"/>
          </a:xfrm>
          <a:prstGeom prst="rect">
            <a:avLst/>
          </a:prstGeom>
          <a:noFill/>
        </p:spPr>
        <p:txBody>
          <a:bodyPr wrap="square" rtlCol="0">
            <a:spAutoFit/>
          </a:bodyPr>
          <a:lstStyle/>
          <a:p>
            <a:r>
              <a:rPr lang="zh-CN" altLang="en-US" sz="3200" dirty="0">
                <a:solidFill>
                  <a:schemeClr val="tx1">
                    <a:lumMod val="50000"/>
                    <a:lumOff val="50000"/>
                  </a:schemeClr>
                </a:solidFill>
                <a:latin typeface="微软雅黑" panose="020B0503020204020204" charset="-122"/>
                <a:ea typeface="微软雅黑" panose="020B0503020204020204" charset="-122"/>
              </a:rPr>
              <a:t>指导老师：</a:t>
            </a:r>
            <a:r>
              <a:rPr lang="zh-CN" altLang="en-US" sz="3200" b="1" dirty="0">
                <a:solidFill>
                  <a:srgbClr val="393721"/>
                </a:solidFill>
                <a:latin typeface="方正宋刻本秀楷简体" panose="02000000000000000000" charset="-122"/>
                <a:ea typeface="方正宋刻本秀楷简体" panose="02000000000000000000" charset="-122"/>
              </a:rPr>
              <a:t>杨枨</a:t>
            </a:r>
            <a:endParaRPr lang="zh-CN" altLang="en-US" sz="3200" b="1" dirty="0">
              <a:solidFill>
                <a:srgbClr val="C00000"/>
              </a:solidFill>
              <a:latin typeface="方正宋刻本秀楷简体" panose="02000000000000000000" charset="-122"/>
              <a:ea typeface="方正宋刻本秀楷简体" panose="02000000000000000000" charset="-122"/>
            </a:endParaRPr>
          </a:p>
          <a:p>
            <a:r>
              <a:rPr lang="zh-CN" altLang="en-US" sz="3200" dirty="0">
                <a:solidFill>
                  <a:schemeClr val="tx1">
                    <a:lumMod val="50000"/>
                    <a:lumOff val="50000"/>
                  </a:schemeClr>
                </a:solidFill>
                <a:latin typeface="微软雅黑" panose="020B0503020204020204" charset="-122"/>
                <a:ea typeface="微软雅黑" panose="020B0503020204020204" charset="-122"/>
              </a:rPr>
              <a:t>报告小组：</a:t>
            </a:r>
            <a:r>
              <a:rPr lang="en-US" altLang="zh-CN" sz="3200" b="1" dirty="0">
                <a:solidFill>
                  <a:srgbClr val="393721"/>
                </a:solidFill>
                <a:latin typeface="方正宋刻本秀楷简体" panose="02000000000000000000" charset="-122"/>
                <a:ea typeface="方正宋刻本秀楷简体" panose="02000000000000000000" charset="-122"/>
              </a:rPr>
              <a:t>G-16</a:t>
            </a:r>
            <a:endParaRPr lang="en-US" altLang="zh-CN" sz="3200" b="1" dirty="0">
              <a:solidFill>
                <a:srgbClr val="C00000"/>
              </a:solidFill>
              <a:latin typeface="方正宋刻本秀楷简体" panose="02000000000000000000" charset="-122"/>
              <a:ea typeface="方正宋刻本秀楷简体" panose="02000000000000000000" charset="-122"/>
            </a:endParaRPr>
          </a:p>
          <a:p>
            <a:r>
              <a:rPr lang="zh-CN" altLang="en-US" sz="3200" dirty="0">
                <a:solidFill>
                  <a:schemeClr val="tx1">
                    <a:lumMod val="50000"/>
                    <a:lumOff val="50000"/>
                  </a:schemeClr>
                </a:solidFill>
                <a:latin typeface="微软雅黑" panose="020B0503020204020204" charset="-122"/>
                <a:ea typeface="微软雅黑" panose="020B0503020204020204" charset="-122"/>
              </a:rPr>
              <a:t>组长：</a:t>
            </a:r>
            <a:r>
              <a:rPr lang="zh-CN" altLang="en-US" sz="3200" b="1" dirty="0">
                <a:solidFill>
                  <a:srgbClr val="393721"/>
                </a:solidFill>
                <a:latin typeface="方正宋刻本秀楷简体" panose="02000000000000000000" charset="-122"/>
                <a:ea typeface="方正宋刻本秀楷简体" panose="02000000000000000000" charset="-122"/>
              </a:rPr>
              <a:t>王华怿</a:t>
            </a:r>
            <a:endParaRPr lang="zh-CN" altLang="en-US" sz="3200" b="1" dirty="0">
              <a:solidFill>
                <a:srgbClr val="C00000"/>
              </a:solidFill>
              <a:latin typeface="方正宋刻本秀楷简体" panose="02000000000000000000" charset="-122"/>
              <a:ea typeface="方正宋刻本秀楷简体" panose="02000000000000000000" charset="-122"/>
            </a:endParaRPr>
          </a:p>
          <a:p>
            <a:r>
              <a:rPr lang="zh-CN" altLang="en-US" sz="3200" dirty="0">
                <a:solidFill>
                  <a:schemeClr val="tx1">
                    <a:lumMod val="50000"/>
                    <a:lumOff val="50000"/>
                  </a:schemeClr>
                </a:solidFill>
                <a:latin typeface="微软雅黑" panose="020B0503020204020204" charset="-122"/>
                <a:ea typeface="微软雅黑" panose="020B0503020204020204" charset="-122"/>
              </a:rPr>
              <a:t>组员：</a:t>
            </a:r>
            <a:r>
              <a:rPr lang="zh-CN" altLang="en-US" sz="3200" b="1" dirty="0">
                <a:solidFill>
                  <a:srgbClr val="393721"/>
                </a:solidFill>
                <a:latin typeface="方正宋刻本秀楷简体" panose="02000000000000000000" charset="-122"/>
                <a:ea typeface="方正宋刻本秀楷简体" panose="02000000000000000000" charset="-122"/>
              </a:rPr>
              <a:t>吴帅毅、王仕杰</a:t>
            </a:r>
          </a:p>
        </p:txBody>
      </p:sp>
      <p:pic>
        <p:nvPicPr>
          <p:cNvPr id="11" name="图片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2709356" y="2496311"/>
            <a:ext cx="2291483" cy="2062102"/>
          </a:xfrm>
          <a:prstGeom prst="ellipse">
            <a:avLst/>
          </a:prstGeom>
          <a:ln>
            <a:noFill/>
          </a:ln>
          <a:effectLst>
            <a:softEdge rad="112500"/>
          </a:effectLst>
        </p:spPr>
      </p:pic>
    </p:spTree>
    <p:custDataLst>
      <p:tags r:id="rId1"/>
    </p:custData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7"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strVal val="#ppt_h"/>
                                          </p:val>
                                        </p:tav>
                                        <p:tav tm="100000">
                                          <p:val>
                                            <p:strVal val="#ppt_h"/>
                                          </p:val>
                                        </p:tav>
                                      </p:tavLst>
                                    </p:anim>
                                  </p:childTnLst>
                                </p:cTn>
                              </p:par>
                            </p:childTnLst>
                          </p:cTn>
                        </p:par>
                        <p:par>
                          <p:cTn id="17" fill="hold">
                            <p:stCondLst>
                              <p:cond delay="1500"/>
                            </p:stCondLst>
                            <p:childTnLst>
                              <p:par>
                                <p:cTn id="18" presetID="56" presetClass="entr" presetSubtype="0" fill="hold" grpId="2" nodeType="afterEffect">
                                  <p:stCondLst>
                                    <p:cond delay="0"/>
                                  </p:stCondLst>
                                  <p:iterate type="lt">
                                    <p:tmPct val="10000"/>
                                  </p:iterate>
                                  <p:childTnLst>
                                    <p:set>
                                      <p:cBhvr>
                                        <p:cTn id="19" dur="1" fill="hold">
                                          <p:stCondLst>
                                            <p:cond delay="0"/>
                                          </p:stCondLst>
                                        </p:cTn>
                                        <p:tgtEl>
                                          <p:spTgt spid="8"/>
                                        </p:tgtEl>
                                        <p:attrNameLst>
                                          <p:attrName>style.visibility</p:attrName>
                                        </p:attrNameLst>
                                      </p:cBhvr>
                                      <p:to>
                                        <p:strVal val="visible"/>
                                      </p:to>
                                    </p:set>
                                    <p:anim by="(-#ppt_w*2)" calcmode="lin" valueType="num">
                                      <p:cBhvr rctx="PPT">
                                        <p:cTn id="20" dur="250" autoRev="1" fill="hold">
                                          <p:stCondLst>
                                            <p:cond delay="0"/>
                                          </p:stCondLst>
                                        </p:cTn>
                                        <p:tgtEl>
                                          <p:spTgt spid="8"/>
                                        </p:tgtEl>
                                        <p:attrNameLst>
                                          <p:attrName>ppt_w</p:attrName>
                                        </p:attrNameLst>
                                      </p:cBhvr>
                                    </p:anim>
                                    <p:anim by="(#ppt_w*0.50)" calcmode="lin" valueType="num">
                                      <p:cBhvr>
                                        <p:cTn id="21" dur="250" decel="50000" autoRev="1" fill="hold">
                                          <p:stCondLst>
                                            <p:cond delay="0"/>
                                          </p:stCondLst>
                                        </p:cTn>
                                        <p:tgtEl>
                                          <p:spTgt spid="8"/>
                                        </p:tgtEl>
                                        <p:attrNameLst>
                                          <p:attrName>ppt_x</p:attrName>
                                        </p:attrNameLst>
                                      </p:cBhvr>
                                    </p:anim>
                                    <p:anim from="(-#ppt_h/2)" to="(#ppt_y)" calcmode="lin" valueType="num">
                                      <p:cBhvr>
                                        <p:cTn id="22" dur="500" fill="hold">
                                          <p:stCondLst>
                                            <p:cond delay="0"/>
                                          </p:stCondLst>
                                        </p:cTn>
                                        <p:tgtEl>
                                          <p:spTgt spid="8"/>
                                        </p:tgtEl>
                                        <p:attrNameLst>
                                          <p:attrName>ppt_y</p:attrName>
                                        </p:attrNameLst>
                                      </p:cBhvr>
                                    </p:anim>
                                    <p:animRot by="21600000">
                                      <p:cBhvr>
                                        <p:cTn id="23" dur="500" fill="hold">
                                          <p:stCondLst>
                                            <p:cond delay="0"/>
                                          </p:stCondLst>
                                        </p:cTn>
                                        <p:tgtEl>
                                          <p:spTgt spid="8"/>
                                        </p:tgtEl>
                                        <p:attrNameLst>
                                          <p:attrName>r</p:attrName>
                                        </p:attrNameLst>
                                      </p:cBhvr>
                                    </p:animRot>
                                  </p:childTnLst>
                                </p:cTn>
                              </p:par>
                            </p:childTnLst>
                          </p:cTn>
                        </p:par>
                        <p:par>
                          <p:cTn id="24" fill="hold">
                            <p:stCondLst>
                              <p:cond delay="2150"/>
                            </p:stCondLst>
                            <p:childTnLst>
                              <p:par>
                                <p:cTn id="25" presetID="22" presetClass="entr" presetSubtype="1" fill="hold" grpId="2"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par>
                          <p:cTn id="28" fill="hold">
                            <p:stCondLst>
                              <p:cond delay="2650"/>
                            </p:stCondLst>
                            <p:childTnLst>
                              <p:par>
                                <p:cTn id="29" presetID="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7" grpId="0"/>
      <p:bldP spid="7" grpId="1"/>
      <p:bldP spid="7"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2.3</a:t>
            </a:r>
            <a:r>
              <a:rPr lang="zh-CN" altLang="zh-CN" sz="4000" b="1" dirty="0">
                <a:latin typeface="等线 Light" panose="02010600030101010101" charset="-122"/>
              </a:rPr>
              <a:t>测试范围</a:t>
            </a:r>
          </a:p>
        </p:txBody>
      </p:sp>
      <p:grpSp>
        <p:nvGrpSpPr>
          <p:cNvPr id="104" name="组合 103"/>
          <p:cNvGrpSpPr/>
          <p:nvPr/>
        </p:nvGrpSpPr>
        <p:grpSpPr>
          <a:xfrm>
            <a:off x="8666480" y="1996440"/>
            <a:ext cx="3535680" cy="3366135"/>
            <a:chOff x="6811" y="3394"/>
            <a:chExt cx="5568" cy="5301"/>
          </a:xfrm>
        </p:grpSpPr>
        <p:sp>
          <p:nvSpPr>
            <p:cNvPr id="19" name="Freeform 108"/>
            <p:cNvSpPr/>
            <p:nvPr/>
          </p:nvSpPr>
          <p:spPr bwMode="auto">
            <a:xfrm>
              <a:off x="8754" y="3394"/>
              <a:ext cx="1690" cy="1631"/>
            </a:xfrm>
            <a:custGeom>
              <a:avLst/>
              <a:gdLst>
                <a:gd name="T0" fmla="*/ 46 w 155"/>
                <a:gd name="T1" fmla="*/ 149 h 149"/>
                <a:gd name="T2" fmla="*/ 46 w 155"/>
                <a:gd name="T3" fmla="*/ 120 h 149"/>
                <a:gd name="T4" fmla="*/ 25 w 155"/>
                <a:gd name="T5" fmla="*/ 78 h 149"/>
                <a:gd name="T6" fmla="*/ 77 w 155"/>
                <a:gd name="T7" fmla="*/ 25 h 149"/>
                <a:gd name="T8" fmla="*/ 130 w 155"/>
                <a:gd name="T9" fmla="*/ 78 h 149"/>
                <a:gd name="T10" fmla="*/ 109 w 155"/>
                <a:gd name="T11" fmla="*/ 120 h 149"/>
                <a:gd name="T12" fmla="*/ 109 w 155"/>
                <a:gd name="T13" fmla="*/ 149 h 149"/>
                <a:gd name="T14" fmla="*/ 155 w 155"/>
                <a:gd name="T15" fmla="*/ 78 h 149"/>
                <a:gd name="T16" fmla="*/ 77 w 155"/>
                <a:gd name="T17" fmla="*/ 0 h 149"/>
                <a:gd name="T18" fmla="*/ 0 w 155"/>
                <a:gd name="T19" fmla="*/ 78 h 149"/>
                <a:gd name="T20" fmla="*/ 46 w 155"/>
                <a:gd name="T2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149">
                  <a:moveTo>
                    <a:pt x="46" y="149"/>
                  </a:moveTo>
                  <a:cubicBezTo>
                    <a:pt x="46" y="120"/>
                    <a:pt x="46" y="120"/>
                    <a:pt x="46" y="120"/>
                  </a:cubicBezTo>
                  <a:cubicBezTo>
                    <a:pt x="33" y="110"/>
                    <a:pt x="25" y="95"/>
                    <a:pt x="25" y="78"/>
                  </a:cubicBezTo>
                  <a:cubicBezTo>
                    <a:pt x="25" y="49"/>
                    <a:pt x="48" y="25"/>
                    <a:pt x="77" y="25"/>
                  </a:cubicBezTo>
                  <a:cubicBezTo>
                    <a:pt x="106" y="25"/>
                    <a:pt x="130" y="49"/>
                    <a:pt x="130" y="78"/>
                  </a:cubicBezTo>
                  <a:cubicBezTo>
                    <a:pt x="130" y="95"/>
                    <a:pt x="121" y="110"/>
                    <a:pt x="109" y="120"/>
                  </a:cubicBezTo>
                  <a:cubicBezTo>
                    <a:pt x="109" y="149"/>
                    <a:pt x="109" y="149"/>
                    <a:pt x="109" y="149"/>
                  </a:cubicBezTo>
                  <a:cubicBezTo>
                    <a:pt x="136" y="137"/>
                    <a:pt x="155" y="110"/>
                    <a:pt x="155" y="78"/>
                  </a:cubicBezTo>
                  <a:cubicBezTo>
                    <a:pt x="155" y="35"/>
                    <a:pt x="120" y="0"/>
                    <a:pt x="77" y="0"/>
                  </a:cubicBezTo>
                  <a:cubicBezTo>
                    <a:pt x="34" y="0"/>
                    <a:pt x="0" y="35"/>
                    <a:pt x="0" y="78"/>
                  </a:cubicBezTo>
                  <a:cubicBezTo>
                    <a:pt x="0" y="110"/>
                    <a:pt x="19" y="137"/>
                    <a:pt x="46" y="149"/>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20" name="Group 31"/>
            <p:cNvGrpSpPr/>
            <p:nvPr/>
          </p:nvGrpSpPr>
          <p:grpSpPr>
            <a:xfrm>
              <a:off x="9301" y="3941"/>
              <a:ext cx="597" cy="2228"/>
              <a:chOff x="4385314" y="1623469"/>
              <a:chExt cx="379204" cy="1414725"/>
            </a:xfrm>
            <a:solidFill>
              <a:srgbClr val="BCE5F3"/>
            </a:solidFill>
          </p:grpSpPr>
          <p:sp>
            <p:nvSpPr>
              <p:cNvPr id="21" name="Rectangle 109"/>
              <p:cNvSpPr>
                <a:spLocks noChangeArrowheads="1"/>
              </p:cNvSpPr>
              <p:nvPr/>
            </p:nvSpPr>
            <p:spPr bwMode="auto">
              <a:xfrm>
                <a:off x="4461155" y="1818906"/>
                <a:ext cx="221689" cy="1219288"/>
              </a:xfrm>
              <a:prstGeom prst="rect">
                <a:avLst/>
              </a:prstGeom>
              <a:solidFill>
                <a:srgbClr val="5770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4" name="Oval 110"/>
              <p:cNvSpPr>
                <a:spLocks noChangeArrowheads="1"/>
              </p:cNvSpPr>
              <p:nvPr/>
            </p:nvSpPr>
            <p:spPr bwMode="auto">
              <a:xfrm>
                <a:off x="4385314" y="1623469"/>
                <a:ext cx="379204" cy="390872"/>
              </a:xfrm>
              <a:prstGeom prst="ellipse">
                <a:avLst/>
              </a:pr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9" name="Freeform 112"/>
            <p:cNvSpPr/>
            <p:nvPr/>
          </p:nvSpPr>
          <p:spPr bwMode="auto">
            <a:xfrm>
              <a:off x="6811" y="4621"/>
              <a:ext cx="1801" cy="1865"/>
            </a:xfrm>
            <a:custGeom>
              <a:avLst/>
              <a:gdLst>
                <a:gd name="T0" fmla="*/ 145 w 165"/>
                <a:gd name="T1" fmla="*/ 139 h 171"/>
                <a:gd name="T2" fmla="*/ 118 w 165"/>
                <a:gd name="T3" fmla="*/ 130 h 171"/>
                <a:gd name="T4" fmla="*/ 71 w 165"/>
                <a:gd name="T5" fmla="*/ 137 h 171"/>
                <a:gd name="T6" fmla="*/ 37 w 165"/>
                <a:gd name="T7" fmla="*/ 71 h 171"/>
                <a:gd name="T8" fmla="*/ 104 w 165"/>
                <a:gd name="T9" fmla="*/ 37 h 171"/>
                <a:gd name="T10" fmla="*/ 137 w 165"/>
                <a:gd name="T11" fmla="*/ 71 h 171"/>
                <a:gd name="T12" fmla="*/ 165 w 165"/>
                <a:gd name="T13" fmla="*/ 80 h 171"/>
                <a:gd name="T14" fmla="*/ 111 w 165"/>
                <a:gd name="T15" fmla="*/ 14 h 171"/>
                <a:gd name="T16" fmla="*/ 14 w 165"/>
                <a:gd name="T17" fmla="*/ 63 h 171"/>
                <a:gd name="T18" fmla="*/ 63 w 165"/>
                <a:gd name="T19" fmla="*/ 161 h 171"/>
                <a:gd name="T20" fmla="*/ 145 w 165"/>
                <a:gd name="T21" fmla="*/ 13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171">
                  <a:moveTo>
                    <a:pt x="145" y="139"/>
                  </a:moveTo>
                  <a:cubicBezTo>
                    <a:pt x="118" y="130"/>
                    <a:pt x="118" y="130"/>
                    <a:pt x="118" y="130"/>
                  </a:cubicBezTo>
                  <a:cubicBezTo>
                    <a:pt x="105" y="139"/>
                    <a:pt x="88" y="143"/>
                    <a:pt x="71" y="137"/>
                  </a:cubicBezTo>
                  <a:cubicBezTo>
                    <a:pt x="44" y="128"/>
                    <a:pt x="28" y="99"/>
                    <a:pt x="37" y="71"/>
                  </a:cubicBezTo>
                  <a:cubicBezTo>
                    <a:pt x="46" y="44"/>
                    <a:pt x="76" y="28"/>
                    <a:pt x="104" y="37"/>
                  </a:cubicBezTo>
                  <a:cubicBezTo>
                    <a:pt x="120" y="43"/>
                    <a:pt x="132" y="55"/>
                    <a:pt x="137" y="71"/>
                  </a:cubicBezTo>
                  <a:cubicBezTo>
                    <a:pt x="165" y="80"/>
                    <a:pt x="165" y="80"/>
                    <a:pt x="165" y="80"/>
                  </a:cubicBezTo>
                  <a:cubicBezTo>
                    <a:pt x="162" y="50"/>
                    <a:pt x="142" y="23"/>
                    <a:pt x="111" y="14"/>
                  </a:cubicBezTo>
                  <a:cubicBezTo>
                    <a:pt x="71" y="0"/>
                    <a:pt x="27" y="23"/>
                    <a:pt x="14" y="63"/>
                  </a:cubicBezTo>
                  <a:cubicBezTo>
                    <a:pt x="0" y="104"/>
                    <a:pt x="23" y="148"/>
                    <a:pt x="63" y="161"/>
                  </a:cubicBezTo>
                  <a:cubicBezTo>
                    <a:pt x="94" y="171"/>
                    <a:pt x="125" y="161"/>
                    <a:pt x="145" y="139"/>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74" name="Group 30"/>
            <p:cNvGrpSpPr/>
            <p:nvPr/>
          </p:nvGrpSpPr>
          <p:grpSpPr>
            <a:xfrm>
              <a:off x="7422" y="5231"/>
              <a:ext cx="2228" cy="1102"/>
              <a:chOff x="3192280" y="2443134"/>
              <a:chExt cx="1414724" cy="700070"/>
            </a:xfrm>
            <a:solidFill>
              <a:srgbClr val="BCE5F3"/>
            </a:solidFill>
          </p:grpSpPr>
          <p:sp>
            <p:nvSpPr>
              <p:cNvPr id="75" name="Freeform 113"/>
              <p:cNvSpPr/>
              <p:nvPr/>
            </p:nvSpPr>
            <p:spPr bwMode="auto">
              <a:xfrm>
                <a:off x="3373131" y="2553979"/>
                <a:ext cx="1233873" cy="589225"/>
              </a:xfrm>
              <a:custGeom>
                <a:avLst/>
                <a:gdLst>
                  <a:gd name="T0" fmla="*/ 399 w 423"/>
                  <a:gd name="T1" fmla="*/ 202 h 202"/>
                  <a:gd name="T2" fmla="*/ 423 w 423"/>
                  <a:gd name="T3" fmla="*/ 131 h 202"/>
                  <a:gd name="T4" fmla="*/ 23 w 423"/>
                  <a:gd name="T5" fmla="*/ 0 h 202"/>
                  <a:gd name="T6" fmla="*/ 0 w 423"/>
                  <a:gd name="T7" fmla="*/ 71 h 202"/>
                  <a:gd name="T8" fmla="*/ 399 w 423"/>
                  <a:gd name="T9" fmla="*/ 202 h 202"/>
                </a:gdLst>
                <a:ahLst/>
                <a:cxnLst>
                  <a:cxn ang="0">
                    <a:pos x="T0" y="T1"/>
                  </a:cxn>
                  <a:cxn ang="0">
                    <a:pos x="T2" y="T3"/>
                  </a:cxn>
                  <a:cxn ang="0">
                    <a:pos x="T4" y="T5"/>
                  </a:cxn>
                  <a:cxn ang="0">
                    <a:pos x="T6" y="T7"/>
                  </a:cxn>
                  <a:cxn ang="0">
                    <a:pos x="T8" y="T9"/>
                  </a:cxn>
                </a:cxnLst>
                <a:rect l="0" t="0" r="r" b="b"/>
                <a:pathLst>
                  <a:path w="423" h="202">
                    <a:moveTo>
                      <a:pt x="399" y="202"/>
                    </a:moveTo>
                    <a:lnTo>
                      <a:pt x="423" y="131"/>
                    </a:lnTo>
                    <a:lnTo>
                      <a:pt x="23" y="0"/>
                    </a:lnTo>
                    <a:lnTo>
                      <a:pt x="0" y="71"/>
                    </a:lnTo>
                    <a:lnTo>
                      <a:pt x="399" y="202"/>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Freeform 114"/>
              <p:cNvSpPr/>
              <p:nvPr/>
            </p:nvSpPr>
            <p:spPr bwMode="auto">
              <a:xfrm>
                <a:off x="3192280" y="2443134"/>
                <a:ext cx="437543" cy="437543"/>
              </a:xfrm>
              <a:custGeom>
                <a:avLst/>
                <a:gdLst>
                  <a:gd name="T0" fmla="*/ 23 w 63"/>
                  <a:gd name="T1" fmla="*/ 58 h 63"/>
                  <a:gd name="T2" fmla="*/ 5 w 63"/>
                  <a:gd name="T3" fmla="*/ 23 h 63"/>
                  <a:gd name="T4" fmla="*/ 40 w 63"/>
                  <a:gd name="T5" fmla="*/ 5 h 63"/>
                  <a:gd name="T6" fmla="*/ 58 w 63"/>
                  <a:gd name="T7" fmla="*/ 40 h 63"/>
                  <a:gd name="T8" fmla="*/ 23 w 63"/>
                  <a:gd name="T9" fmla="*/ 58 h 63"/>
                </a:gdLst>
                <a:ahLst/>
                <a:cxnLst>
                  <a:cxn ang="0">
                    <a:pos x="T0" y="T1"/>
                  </a:cxn>
                  <a:cxn ang="0">
                    <a:pos x="T2" y="T3"/>
                  </a:cxn>
                  <a:cxn ang="0">
                    <a:pos x="T4" y="T5"/>
                  </a:cxn>
                  <a:cxn ang="0">
                    <a:pos x="T6" y="T7"/>
                  </a:cxn>
                  <a:cxn ang="0">
                    <a:pos x="T8" y="T9"/>
                  </a:cxn>
                </a:cxnLst>
                <a:rect l="0" t="0" r="r" b="b"/>
                <a:pathLst>
                  <a:path w="63" h="63">
                    <a:moveTo>
                      <a:pt x="23" y="58"/>
                    </a:moveTo>
                    <a:cubicBezTo>
                      <a:pt x="8" y="53"/>
                      <a:pt x="0" y="37"/>
                      <a:pt x="5" y="23"/>
                    </a:cubicBezTo>
                    <a:cubicBezTo>
                      <a:pt x="10" y="8"/>
                      <a:pt x="25" y="0"/>
                      <a:pt x="40" y="5"/>
                    </a:cubicBezTo>
                    <a:cubicBezTo>
                      <a:pt x="55" y="10"/>
                      <a:pt x="63" y="25"/>
                      <a:pt x="58" y="40"/>
                    </a:cubicBezTo>
                    <a:cubicBezTo>
                      <a:pt x="53" y="55"/>
                      <a:pt x="37" y="63"/>
                      <a:pt x="23" y="58"/>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77" name="Freeform 116"/>
            <p:cNvSpPr/>
            <p:nvPr/>
          </p:nvSpPr>
          <p:spPr bwMode="auto">
            <a:xfrm>
              <a:off x="7496" y="6839"/>
              <a:ext cx="1856" cy="1856"/>
            </a:xfrm>
            <a:custGeom>
              <a:avLst/>
              <a:gdLst>
                <a:gd name="T0" fmla="*/ 155 w 170"/>
                <a:gd name="T1" fmla="*/ 43 h 170"/>
                <a:gd name="T2" fmla="*/ 138 w 170"/>
                <a:gd name="T3" fmla="*/ 66 h 170"/>
                <a:gd name="T4" fmla="*/ 130 w 170"/>
                <a:gd name="T5" fmla="*/ 113 h 170"/>
                <a:gd name="T6" fmla="*/ 57 w 170"/>
                <a:gd name="T7" fmla="*/ 124 h 170"/>
                <a:gd name="T8" fmla="*/ 45 w 170"/>
                <a:gd name="T9" fmla="*/ 51 h 170"/>
                <a:gd name="T10" fmla="*/ 87 w 170"/>
                <a:gd name="T11" fmla="*/ 29 h 170"/>
                <a:gd name="T12" fmla="*/ 104 w 170"/>
                <a:gd name="T13" fmla="*/ 6 h 170"/>
                <a:gd name="T14" fmla="*/ 25 w 170"/>
                <a:gd name="T15" fmla="*/ 36 h 170"/>
                <a:gd name="T16" fmla="*/ 42 w 170"/>
                <a:gd name="T17" fmla="*/ 145 h 170"/>
                <a:gd name="T18" fmla="*/ 151 w 170"/>
                <a:gd name="T19" fmla="*/ 127 h 170"/>
                <a:gd name="T20" fmla="*/ 155 w 170"/>
                <a:gd name="T21" fmla="*/ 4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70">
                  <a:moveTo>
                    <a:pt x="155" y="43"/>
                  </a:moveTo>
                  <a:cubicBezTo>
                    <a:pt x="138" y="66"/>
                    <a:pt x="138" y="66"/>
                    <a:pt x="138" y="66"/>
                  </a:cubicBezTo>
                  <a:cubicBezTo>
                    <a:pt x="143" y="81"/>
                    <a:pt x="140" y="99"/>
                    <a:pt x="130" y="113"/>
                  </a:cubicBezTo>
                  <a:cubicBezTo>
                    <a:pt x="113" y="136"/>
                    <a:pt x="80" y="141"/>
                    <a:pt x="57" y="124"/>
                  </a:cubicBezTo>
                  <a:cubicBezTo>
                    <a:pt x="33" y="107"/>
                    <a:pt x="28" y="74"/>
                    <a:pt x="45" y="51"/>
                  </a:cubicBezTo>
                  <a:cubicBezTo>
                    <a:pt x="55" y="37"/>
                    <a:pt x="71" y="29"/>
                    <a:pt x="87" y="29"/>
                  </a:cubicBezTo>
                  <a:cubicBezTo>
                    <a:pt x="104" y="6"/>
                    <a:pt x="104" y="6"/>
                    <a:pt x="104" y="6"/>
                  </a:cubicBezTo>
                  <a:cubicBezTo>
                    <a:pt x="75" y="0"/>
                    <a:pt x="44" y="10"/>
                    <a:pt x="25" y="36"/>
                  </a:cubicBezTo>
                  <a:cubicBezTo>
                    <a:pt x="0" y="71"/>
                    <a:pt x="7" y="119"/>
                    <a:pt x="42" y="145"/>
                  </a:cubicBezTo>
                  <a:cubicBezTo>
                    <a:pt x="77" y="170"/>
                    <a:pt x="125" y="162"/>
                    <a:pt x="151" y="127"/>
                  </a:cubicBezTo>
                  <a:cubicBezTo>
                    <a:pt x="169" y="102"/>
                    <a:pt x="170" y="68"/>
                    <a:pt x="155" y="43"/>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78" name="Group 34"/>
            <p:cNvGrpSpPr/>
            <p:nvPr/>
          </p:nvGrpSpPr>
          <p:grpSpPr>
            <a:xfrm>
              <a:off x="8111" y="6072"/>
              <a:ext cx="1612" cy="1998"/>
              <a:chOff x="3629823" y="2976936"/>
              <a:chExt cx="1023850" cy="1268877"/>
            </a:xfrm>
            <a:solidFill>
              <a:srgbClr val="BCE5F3"/>
            </a:solidFill>
          </p:grpSpPr>
          <p:sp>
            <p:nvSpPr>
              <p:cNvPr id="79" name="Freeform 117"/>
              <p:cNvSpPr/>
              <p:nvPr/>
            </p:nvSpPr>
            <p:spPr bwMode="auto">
              <a:xfrm>
                <a:off x="3761085" y="2976936"/>
                <a:ext cx="892588" cy="1117195"/>
              </a:xfrm>
              <a:custGeom>
                <a:avLst/>
                <a:gdLst>
                  <a:gd name="T0" fmla="*/ 306 w 306"/>
                  <a:gd name="T1" fmla="*/ 43 h 383"/>
                  <a:gd name="T2" fmla="*/ 247 w 306"/>
                  <a:gd name="T3" fmla="*/ 0 h 383"/>
                  <a:gd name="T4" fmla="*/ 0 w 306"/>
                  <a:gd name="T5" fmla="*/ 338 h 383"/>
                  <a:gd name="T6" fmla="*/ 61 w 306"/>
                  <a:gd name="T7" fmla="*/ 383 h 383"/>
                  <a:gd name="T8" fmla="*/ 306 w 306"/>
                  <a:gd name="T9" fmla="*/ 43 h 383"/>
                </a:gdLst>
                <a:ahLst/>
                <a:cxnLst>
                  <a:cxn ang="0">
                    <a:pos x="T0" y="T1"/>
                  </a:cxn>
                  <a:cxn ang="0">
                    <a:pos x="T2" y="T3"/>
                  </a:cxn>
                  <a:cxn ang="0">
                    <a:pos x="T4" y="T5"/>
                  </a:cxn>
                  <a:cxn ang="0">
                    <a:pos x="T6" y="T7"/>
                  </a:cxn>
                  <a:cxn ang="0">
                    <a:pos x="T8" y="T9"/>
                  </a:cxn>
                </a:cxnLst>
                <a:rect l="0" t="0" r="r" b="b"/>
                <a:pathLst>
                  <a:path w="306" h="383">
                    <a:moveTo>
                      <a:pt x="306" y="43"/>
                    </a:moveTo>
                    <a:lnTo>
                      <a:pt x="247" y="0"/>
                    </a:lnTo>
                    <a:lnTo>
                      <a:pt x="0" y="338"/>
                    </a:lnTo>
                    <a:lnTo>
                      <a:pt x="61" y="383"/>
                    </a:lnTo>
                    <a:lnTo>
                      <a:pt x="306" y="43"/>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0" name="Freeform 118"/>
              <p:cNvSpPr/>
              <p:nvPr/>
            </p:nvSpPr>
            <p:spPr bwMode="auto">
              <a:xfrm>
                <a:off x="3629823" y="3808270"/>
                <a:ext cx="434627" cy="437543"/>
              </a:xfrm>
              <a:custGeom>
                <a:avLst/>
                <a:gdLst>
                  <a:gd name="T0" fmla="*/ 54 w 63"/>
                  <a:gd name="T1" fmla="*/ 48 h 63"/>
                  <a:gd name="T2" fmla="*/ 15 w 63"/>
                  <a:gd name="T3" fmla="*/ 54 h 63"/>
                  <a:gd name="T4" fmla="*/ 9 w 63"/>
                  <a:gd name="T5" fmla="*/ 15 h 63"/>
                  <a:gd name="T6" fmla="*/ 48 w 63"/>
                  <a:gd name="T7" fmla="*/ 9 h 63"/>
                  <a:gd name="T8" fmla="*/ 54 w 63"/>
                  <a:gd name="T9" fmla="*/ 48 h 63"/>
                </a:gdLst>
                <a:ahLst/>
                <a:cxnLst>
                  <a:cxn ang="0">
                    <a:pos x="T0" y="T1"/>
                  </a:cxn>
                  <a:cxn ang="0">
                    <a:pos x="T2" y="T3"/>
                  </a:cxn>
                  <a:cxn ang="0">
                    <a:pos x="T4" y="T5"/>
                  </a:cxn>
                  <a:cxn ang="0">
                    <a:pos x="T6" y="T7"/>
                  </a:cxn>
                  <a:cxn ang="0">
                    <a:pos x="T8" y="T9"/>
                  </a:cxn>
                </a:cxnLst>
                <a:rect l="0" t="0" r="r" b="b"/>
                <a:pathLst>
                  <a:path w="63" h="63">
                    <a:moveTo>
                      <a:pt x="54" y="48"/>
                    </a:moveTo>
                    <a:cubicBezTo>
                      <a:pt x="45" y="60"/>
                      <a:pt x="28" y="63"/>
                      <a:pt x="15" y="54"/>
                    </a:cubicBezTo>
                    <a:cubicBezTo>
                      <a:pt x="3" y="45"/>
                      <a:pt x="0" y="28"/>
                      <a:pt x="9" y="15"/>
                    </a:cubicBezTo>
                    <a:cubicBezTo>
                      <a:pt x="18" y="3"/>
                      <a:pt x="36" y="0"/>
                      <a:pt x="48" y="9"/>
                    </a:cubicBezTo>
                    <a:cubicBezTo>
                      <a:pt x="60" y="18"/>
                      <a:pt x="63" y="36"/>
                      <a:pt x="54" y="48"/>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1" name="Freeform 120"/>
            <p:cNvSpPr/>
            <p:nvPr/>
          </p:nvSpPr>
          <p:spPr bwMode="auto">
            <a:xfrm>
              <a:off x="9834" y="6839"/>
              <a:ext cx="1856" cy="1856"/>
            </a:xfrm>
            <a:custGeom>
              <a:avLst/>
              <a:gdLst>
                <a:gd name="T0" fmla="*/ 66 w 170"/>
                <a:gd name="T1" fmla="*/ 6 h 170"/>
                <a:gd name="T2" fmla="*/ 83 w 170"/>
                <a:gd name="T3" fmla="*/ 30 h 170"/>
                <a:gd name="T4" fmla="*/ 125 w 170"/>
                <a:gd name="T5" fmla="*/ 51 h 170"/>
                <a:gd name="T6" fmla="*/ 113 w 170"/>
                <a:gd name="T7" fmla="*/ 125 h 170"/>
                <a:gd name="T8" fmla="*/ 40 w 170"/>
                <a:gd name="T9" fmla="*/ 113 h 170"/>
                <a:gd name="T10" fmla="*/ 32 w 170"/>
                <a:gd name="T11" fmla="*/ 67 h 170"/>
                <a:gd name="T12" fmla="*/ 15 w 170"/>
                <a:gd name="T13" fmla="*/ 43 h 170"/>
                <a:gd name="T14" fmla="*/ 19 w 170"/>
                <a:gd name="T15" fmla="*/ 128 h 170"/>
                <a:gd name="T16" fmla="*/ 128 w 170"/>
                <a:gd name="T17" fmla="*/ 145 h 170"/>
                <a:gd name="T18" fmla="*/ 145 w 170"/>
                <a:gd name="T19" fmla="*/ 37 h 170"/>
                <a:gd name="T20" fmla="*/ 66 w 170"/>
                <a:gd name="T21" fmla="*/ 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70">
                  <a:moveTo>
                    <a:pt x="66" y="6"/>
                  </a:moveTo>
                  <a:cubicBezTo>
                    <a:pt x="83" y="30"/>
                    <a:pt x="83" y="30"/>
                    <a:pt x="83" y="30"/>
                  </a:cubicBezTo>
                  <a:cubicBezTo>
                    <a:pt x="99" y="30"/>
                    <a:pt x="114" y="37"/>
                    <a:pt x="125" y="51"/>
                  </a:cubicBezTo>
                  <a:cubicBezTo>
                    <a:pt x="142" y="75"/>
                    <a:pt x="136" y="108"/>
                    <a:pt x="113" y="125"/>
                  </a:cubicBezTo>
                  <a:cubicBezTo>
                    <a:pt x="89" y="142"/>
                    <a:pt x="57" y="137"/>
                    <a:pt x="40" y="113"/>
                  </a:cubicBezTo>
                  <a:cubicBezTo>
                    <a:pt x="29" y="99"/>
                    <a:pt x="27" y="82"/>
                    <a:pt x="32" y="67"/>
                  </a:cubicBezTo>
                  <a:cubicBezTo>
                    <a:pt x="15" y="43"/>
                    <a:pt x="15" y="43"/>
                    <a:pt x="15" y="43"/>
                  </a:cubicBezTo>
                  <a:cubicBezTo>
                    <a:pt x="0" y="69"/>
                    <a:pt x="1" y="102"/>
                    <a:pt x="19" y="128"/>
                  </a:cubicBezTo>
                  <a:cubicBezTo>
                    <a:pt x="44" y="163"/>
                    <a:pt x="93" y="170"/>
                    <a:pt x="128" y="145"/>
                  </a:cubicBezTo>
                  <a:cubicBezTo>
                    <a:pt x="162" y="120"/>
                    <a:pt x="170" y="71"/>
                    <a:pt x="145" y="37"/>
                  </a:cubicBezTo>
                  <a:cubicBezTo>
                    <a:pt x="126" y="11"/>
                    <a:pt x="95" y="0"/>
                    <a:pt x="66" y="6"/>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82" name="Group 33"/>
            <p:cNvGrpSpPr/>
            <p:nvPr/>
          </p:nvGrpSpPr>
          <p:grpSpPr>
            <a:xfrm>
              <a:off x="9453" y="6072"/>
              <a:ext cx="1626" cy="2012"/>
              <a:chOff x="4481574" y="2976936"/>
              <a:chExt cx="1032602" cy="1277627"/>
            </a:xfrm>
            <a:solidFill>
              <a:srgbClr val="BCE5F3"/>
            </a:solidFill>
          </p:grpSpPr>
          <p:sp>
            <p:nvSpPr>
              <p:cNvPr id="83" name="Freeform 121"/>
              <p:cNvSpPr/>
              <p:nvPr/>
            </p:nvSpPr>
            <p:spPr bwMode="auto">
              <a:xfrm>
                <a:off x="4481574" y="2976936"/>
                <a:ext cx="901340" cy="1123029"/>
              </a:xfrm>
              <a:custGeom>
                <a:avLst/>
                <a:gdLst>
                  <a:gd name="T0" fmla="*/ 62 w 309"/>
                  <a:gd name="T1" fmla="*/ 0 h 385"/>
                  <a:gd name="T2" fmla="*/ 0 w 309"/>
                  <a:gd name="T3" fmla="*/ 45 h 385"/>
                  <a:gd name="T4" fmla="*/ 247 w 309"/>
                  <a:gd name="T5" fmla="*/ 385 h 385"/>
                  <a:gd name="T6" fmla="*/ 309 w 309"/>
                  <a:gd name="T7" fmla="*/ 340 h 385"/>
                  <a:gd name="T8" fmla="*/ 62 w 309"/>
                  <a:gd name="T9" fmla="*/ 0 h 385"/>
                </a:gdLst>
                <a:ahLst/>
                <a:cxnLst>
                  <a:cxn ang="0">
                    <a:pos x="T0" y="T1"/>
                  </a:cxn>
                  <a:cxn ang="0">
                    <a:pos x="T2" y="T3"/>
                  </a:cxn>
                  <a:cxn ang="0">
                    <a:pos x="T4" y="T5"/>
                  </a:cxn>
                  <a:cxn ang="0">
                    <a:pos x="T6" y="T7"/>
                  </a:cxn>
                  <a:cxn ang="0">
                    <a:pos x="T8" y="T9"/>
                  </a:cxn>
                </a:cxnLst>
                <a:rect l="0" t="0" r="r" b="b"/>
                <a:pathLst>
                  <a:path w="309" h="385">
                    <a:moveTo>
                      <a:pt x="62" y="0"/>
                    </a:moveTo>
                    <a:lnTo>
                      <a:pt x="0" y="45"/>
                    </a:lnTo>
                    <a:lnTo>
                      <a:pt x="247" y="385"/>
                    </a:lnTo>
                    <a:lnTo>
                      <a:pt x="309" y="340"/>
                    </a:lnTo>
                    <a:lnTo>
                      <a:pt x="62" y="0"/>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4" name="Freeform 122"/>
              <p:cNvSpPr/>
              <p:nvPr/>
            </p:nvSpPr>
            <p:spPr bwMode="auto">
              <a:xfrm>
                <a:off x="5076633" y="3817020"/>
                <a:ext cx="437543" cy="437543"/>
              </a:xfrm>
              <a:custGeom>
                <a:avLst/>
                <a:gdLst>
                  <a:gd name="T0" fmla="*/ 54 w 63"/>
                  <a:gd name="T1" fmla="*/ 15 h 63"/>
                  <a:gd name="T2" fmla="*/ 47 w 63"/>
                  <a:gd name="T3" fmla="*/ 54 h 63"/>
                  <a:gd name="T4" fmla="*/ 9 w 63"/>
                  <a:gd name="T5" fmla="*/ 48 h 63"/>
                  <a:gd name="T6" fmla="*/ 15 w 63"/>
                  <a:gd name="T7" fmla="*/ 9 h 63"/>
                  <a:gd name="T8" fmla="*/ 54 w 63"/>
                  <a:gd name="T9" fmla="*/ 15 h 63"/>
                </a:gdLst>
                <a:ahLst/>
                <a:cxnLst>
                  <a:cxn ang="0">
                    <a:pos x="T0" y="T1"/>
                  </a:cxn>
                  <a:cxn ang="0">
                    <a:pos x="T2" y="T3"/>
                  </a:cxn>
                  <a:cxn ang="0">
                    <a:pos x="T4" y="T5"/>
                  </a:cxn>
                  <a:cxn ang="0">
                    <a:pos x="T6" y="T7"/>
                  </a:cxn>
                  <a:cxn ang="0">
                    <a:pos x="T8" y="T9"/>
                  </a:cxn>
                </a:cxnLst>
                <a:rect l="0" t="0" r="r" b="b"/>
                <a:pathLst>
                  <a:path w="63" h="63">
                    <a:moveTo>
                      <a:pt x="54" y="15"/>
                    </a:moveTo>
                    <a:cubicBezTo>
                      <a:pt x="63" y="27"/>
                      <a:pt x="60" y="45"/>
                      <a:pt x="47" y="54"/>
                    </a:cubicBezTo>
                    <a:cubicBezTo>
                      <a:pt x="35" y="63"/>
                      <a:pt x="18" y="60"/>
                      <a:pt x="9" y="48"/>
                    </a:cubicBezTo>
                    <a:cubicBezTo>
                      <a:pt x="0" y="35"/>
                      <a:pt x="2" y="18"/>
                      <a:pt x="15" y="9"/>
                    </a:cubicBezTo>
                    <a:cubicBezTo>
                      <a:pt x="27" y="0"/>
                      <a:pt x="45" y="3"/>
                      <a:pt x="54" y="15"/>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5" name="Freeform 124"/>
            <p:cNvSpPr/>
            <p:nvPr/>
          </p:nvSpPr>
          <p:spPr bwMode="auto">
            <a:xfrm>
              <a:off x="10587" y="4621"/>
              <a:ext cx="1792" cy="1865"/>
            </a:xfrm>
            <a:custGeom>
              <a:avLst/>
              <a:gdLst>
                <a:gd name="T0" fmla="*/ 0 w 164"/>
                <a:gd name="T1" fmla="*/ 80 h 171"/>
                <a:gd name="T2" fmla="*/ 27 w 164"/>
                <a:gd name="T3" fmla="*/ 71 h 171"/>
                <a:gd name="T4" fmla="*/ 61 w 164"/>
                <a:gd name="T5" fmla="*/ 37 h 171"/>
                <a:gd name="T6" fmla="*/ 127 w 164"/>
                <a:gd name="T7" fmla="*/ 71 h 171"/>
                <a:gd name="T8" fmla="*/ 93 w 164"/>
                <a:gd name="T9" fmla="*/ 137 h 171"/>
                <a:gd name="T10" fmla="*/ 47 w 164"/>
                <a:gd name="T11" fmla="*/ 130 h 171"/>
                <a:gd name="T12" fmla="*/ 19 w 164"/>
                <a:gd name="T13" fmla="*/ 139 h 171"/>
                <a:gd name="T14" fmla="*/ 101 w 164"/>
                <a:gd name="T15" fmla="*/ 161 h 171"/>
                <a:gd name="T16" fmla="*/ 151 w 164"/>
                <a:gd name="T17" fmla="*/ 63 h 171"/>
                <a:gd name="T18" fmla="*/ 53 w 164"/>
                <a:gd name="T19" fmla="*/ 14 h 171"/>
                <a:gd name="T20" fmla="*/ 0 w 164"/>
                <a:gd name="T21" fmla="*/ 8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71">
                  <a:moveTo>
                    <a:pt x="0" y="80"/>
                  </a:moveTo>
                  <a:cubicBezTo>
                    <a:pt x="27" y="71"/>
                    <a:pt x="27" y="71"/>
                    <a:pt x="27" y="71"/>
                  </a:cubicBezTo>
                  <a:cubicBezTo>
                    <a:pt x="33" y="55"/>
                    <a:pt x="45" y="43"/>
                    <a:pt x="61" y="37"/>
                  </a:cubicBezTo>
                  <a:cubicBezTo>
                    <a:pt x="89" y="28"/>
                    <a:pt x="118" y="44"/>
                    <a:pt x="127" y="71"/>
                  </a:cubicBezTo>
                  <a:cubicBezTo>
                    <a:pt x="136" y="99"/>
                    <a:pt x="121" y="128"/>
                    <a:pt x="93" y="137"/>
                  </a:cubicBezTo>
                  <a:cubicBezTo>
                    <a:pt x="77" y="143"/>
                    <a:pt x="60" y="139"/>
                    <a:pt x="47" y="130"/>
                  </a:cubicBezTo>
                  <a:cubicBezTo>
                    <a:pt x="19" y="139"/>
                    <a:pt x="19" y="139"/>
                    <a:pt x="19" y="139"/>
                  </a:cubicBezTo>
                  <a:cubicBezTo>
                    <a:pt x="39" y="161"/>
                    <a:pt x="71" y="171"/>
                    <a:pt x="101" y="161"/>
                  </a:cubicBezTo>
                  <a:cubicBezTo>
                    <a:pt x="142" y="148"/>
                    <a:pt x="164" y="104"/>
                    <a:pt x="151" y="63"/>
                  </a:cubicBezTo>
                  <a:cubicBezTo>
                    <a:pt x="138" y="23"/>
                    <a:pt x="94" y="0"/>
                    <a:pt x="53" y="14"/>
                  </a:cubicBezTo>
                  <a:cubicBezTo>
                    <a:pt x="23" y="23"/>
                    <a:pt x="3" y="50"/>
                    <a:pt x="0" y="80"/>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86" name="Group 32"/>
            <p:cNvGrpSpPr/>
            <p:nvPr/>
          </p:nvGrpSpPr>
          <p:grpSpPr>
            <a:xfrm>
              <a:off x="9326" y="5231"/>
              <a:ext cx="2442" cy="1217"/>
              <a:chOff x="4401359" y="2443134"/>
              <a:chExt cx="1550361" cy="772993"/>
            </a:xfrm>
            <a:solidFill>
              <a:srgbClr val="BCE5F3"/>
            </a:solidFill>
          </p:grpSpPr>
          <p:sp>
            <p:nvSpPr>
              <p:cNvPr id="87" name="Freeform 125"/>
              <p:cNvSpPr/>
              <p:nvPr/>
            </p:nvSpPr>
            <p:spPr bwMode="auto">
              <a:xfrm>
                <a:off x="4401359" y="2626902"/>
                <a:ext cx="1233873" cy="589225"/>
              </a:xfrm>
              <a:custGeom>
                <a:avLst/>
                <a:gdLst>
                  <a:gd name="T0" fmla="*/ 0 w 423"/>
                  <a:gd name="T1" fmla="*/ 131 h 202"/>
                  <a:gd name="T2" fmla="*/ 24 w 423"/>
                  <a:gd name="T3" fmla="*/ 202 h 202"/>
                  <a:gd name="T4" fmla="*/ 423 w 423"/>
                  <a:gd name="T5" fmla="*/ 71 h 202"/>
                  <a:gd name="T6" fmla="*/ 399 w 423"/>
                  <a:gd name="T7" fmla="*/ 0 h 202"/>
                  <a:gd name="T8" fmla="*/ 0 w 423"/>
                  <a:gd name="T9" fmla="*/ 131 h 202"/>
                </a:gdLst>
                <a:ahLst/>
                <a:cxnLst>
                  <a:cxn ang="0">
                    <a:pos x="T0" y="T1"/>
                  </a:cxn>
                  <a:cxn ang="0">
                    <a:pos x="T2" y="T3"/>
                  </a:cxn>
                  <a:cxn ang="0">
                    <a:pos x="T4" y="T5"/>
                  </a:cxn>
                  <a:cxn ang="0">
                    <a:pos x="T6" y="T7"/>
                  </a:cxn>
                  <a:cxn ang="0">
                    <a:pos x="T8" y="T9"/>
                  </a:cxn>
                </a:cxnLst>
                <a:rect l="0" t="0" r="r" b="b"/>
                <a:pathLst>
                  <a:path w="423" h="202">
                    <a:moveTo>
                      <a:pt x="0" y="131"/>
                    </a:moveTo>
                    <a:lnTo>
                      <a:pt x="24" y="202"/>
                    </a:lnTo>
                    <a:lnTo>
                      <a:pt x="423" y="71"/>
                    </a:lnTo>
                    <a:lnTo>
                      <a:pt x="399" y="0"/>
                    </a:lnTo>
                    <a:lnTo>
                      <a:pt x="0" y="131"/>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8" name="Freeform 126"/>
              <p:cNvSpPr/>
              <p:nvPr/>
            </p:nvSpPr>
            <p:spPr bwMode="auto">
              <a:xfrm>
                <a:off x="5520011" y="2443134"/>
                <a:ext cx="431709" cy="437543"/>
              </a:xfrm>
              <a:custGeom>
                <a:avLst/>
                <a:gdLst>
                  <a:gd name="T0" fmla="*/ 23 w 62"/>
                  <a:gd name="T1" fmla="*/ 5 h 63"/>
                  <a:gd name="T2" fmla="*/ 58 w 62"/>
                  <a:gd name="T3" fmla="*/ 23 h 63"/>
                  <a:gd name="T4" fmla="*/ 40 w 62"/>
                  <a:gd name="T5" fmla="*/ 58 h 63"/>
                  <a:gd name="T6" fmla="*/ 5 w 62"/>
                  <a:gd name="T7" fmla="*/ 40 h 63"/>
                  <a:gd name="T8" fmla="*/ 23 w 62"/>
                  <a:gd name="T9" fmla="*/ 5 h 63"/>
                </a:gdLst>
                <a:ahLst/>
                <a:cxnLst>
                  <a:cxn ang="0">
                    <a:pos x="T0" y="T1"/>
                  </a:cxn>
                  <a:cxn ang="0">
                    <a:pos x="T2" y="T3"/>
                  </a:cxn>
                  <a:cxn ang="0">
                    <a:pos x="T4" y="T5"/>
                  </a:cxn>
                  <a:cxn ang="0">
                    <a:pos x="T6" y="T7"/>
                  </a:cxn>
                  <a:cxn ang="0">
                    <a:pos x="T8" y="T9"/>
                  </a:cxn>
                </a:cxnLst>
                <a:rect l="0" t="0" r="r" b="b"/>
                <a:pathLst>
                  <a:path w="62" h="63">
                    <a:moveTo>
                      <a:pt x="23" y="5"/>
                    </a:moveTo>
                    <a:cubicBezTo>
                      <a:pt x="37" y="0"/>
                      <a:pt x="53" y="8"/>
                      <a:pt x="58" y="23"/>
                    </a:cubicBezTo>
                    <a:cubicBezTo>
                      <a:pt x="62" y="37"/>
                      <a:pt x="54" y="53"/>
                      <a:pt x="40" y="58"/>
                    </a:cubicBezTo>
                    <a:cubicBezTo>
                      <a:pt x="25" y="63"/>
                      <a:pt x="10" y="55"/>
                      <a:pt x="5" y="40"/>
                    </a:cubicBezTo>
                    <a:cubicBezTo>
                      <a:pt x="0" y="25"/>
                      <a:pt x="8" y="10"/>
                      <a:pt x="23" y="5"/>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9" name="Freeform 127"/>
            <p:cNvSpPr/>
            <p:nvPr/>
          </p:nvSpPr>
          <p:spPr bwMode="auto">
            <a:xfrm>
              <a:off x="8743" y="5326"/>
              <a:ext cx="1681" cy="1686"/>
            </a:xfrm>
            <a:custGeom>
              <a:avLst/>
              <a:gdLst>
                <a:gd name="T0" fmla="*/ 56 w 154"/>
                <a:gd name="T1" fmla="*/ 12 h 154"/>
                <a:gd name="T2" fmla="*/ 143 w 154"/>
                <a:gd name="T3" fmla="*/ 56 h 154"/>
                <a:gd name="T4" fmla="*/ 99 w 154"/>
                <a:gd name="T5" fmla="*/ 142 h 154"/>
                <a:gd name="T6" fmla="*/ 12 w 154"/>
                <a:gd name="T7" fmla="*/ 98 h 154"/>
                <a:gd name="T8" fmla="*/ 56 w 154"/>
                <a:gd name="T9" fmla="*/ 12 h 154"/>
              </a:gdLst>
              <a:ahLst/>
              <a:cxnLst>
                <a:cxn ang="0">
                  <a:pos x="T0" y="T1"/>
                </a:cxn>
                <a:cxn ang="0">
                  <a:pos x="T2" y="T3"/>
                </a:cxn>
                <a:cxn ang="0">
                  <a:pos x="T4" y="T5"/>
                </a:cxn>
                <a:cxn ang="0">
                  <a:pos x="T6" y="T7"/>
                </a:cxn>
                <a:cxn ang="0">
                  <a:pos x="T8" y="T9"/>
                </a:cxn>
              </a:cxnLst>
              <a:rect l="0" t="0" r="r" b="b"/>
              <a:pathLst>
                <a:path w="154" h="154">
                  <a:moveTo>
                    <a:pt x="56" y="12"/>
                  </a:moveTo>
                  <a:cubicBezTo>
                    <a:pt x="92" y="0"/>
                    <a:pt x="131" y="20"/>
                    <a:pt x="143" y="56"/>
                  </a:cubicBezTo>
                  <a:cubicBezTo>
                    <a:pt x="154" y="92"/>
                    <a:pt x="135" y="131"/>
                    <a:pt x="99" y="142"/>
                  </a:cubicBezTo>
                  <a:cubicBezTo>
                    <a:pt x="62" y="154"/>
                    <a:pt x="24" y="134"/>
                    <a:pt x="12" y="98"/>
                  </a:cubicBezTo>
                  <a:cubicBezTo>
                    <a:pt x="0" y="62"/>
                    <a:pt x="20" y="23"/>
                    <a:pt x="56" y="12"/>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90" name="Group 35"/>
            <p:cNvGrpSpPr/>
            <p:nvPr/>
          </p:nvGrpSpPr>
          <p:grpSpPr>
            <a:xfrm>
              <a:off x="9199" y="5784"/>
              <a:ext cx="770" cy="770"/>
              <a:chOff x="6757988" y="4581525"/>
              <a:chExt cx="503237" cy="503238"/>
            </a:xfrm>
            <a:solidFill>
              <a:schemeClr val="bg1"/>
            </a:solidFill>
          </p:grpSpPr>
          <p:sp>
            <p:nvSpPr>
              <p:cNvPr id="91" name="Freeform 36"/>
              <p:cNvSpPr>
                <a:spLocks noEditPoints="1"/>
              </p:cNvSpPr>
              <p:nvPr/>
            </p:nvSpPr>
            <p:spPr bwMode="auto">
              <a:xfrm>
                <a:off x="6757988" y="4581525"/>
                <a:ext cx="503237" cy="503238"/>
              </a:xfrm>
              <a:custGeom>
                <a:avLst/>
                <a:gdLst>
                  <a:gd name="T0" fmla="*/ 119 w 134"/>
                  <a:gd name="T1" fmla="*/ 54 h 134"/>
                  <a:gd name="T2" fmla="*/ 111 w 134"/>
                  <a:gd name="T3" fmla="*/ 45 h 134"/>
                  <a:gd name="T4" fmla="*/ 114 w 134"/>
                  <a:gd name="T5" fmla="*/ 39 h 134"/>
                  <a:gd name="T6" fmla="*/ 112 w 134"/>
                  <a:gd name="T7" fmla="*/ 17 h 134"/>
                  <a:gd name="T8" fmla="*/ 95 w 134"/>
                  <a:gd name="T9" fmla="*/ 21 h 134"/>
                  <a:gd name="T10" fmla="*/ 83 w 134"/>
                  <a:gd name="T11" fmla="*/ 21 h 134"/>
                  <a:gd name="T12" fmla="*/ 80 w 134"/>
                  <a:gd name="T13" fmla="*/ 9 h 134"/>
                  <a:gd name="T14" fmla="*/ 54 w 134"/>
                  <a:gd name="T15" fmla="*/ 9 h 134"/>
                  <a:gd name="T16" fmla="*/ 54 w 134"/>
                  <a:gd name="T17" fmla="*/ 15 h 134"/>
                  <a:gd name="T18" fmla="*/ 54 w 134"/>
                  <a:gd name="T19" fmla="*/ 16 h 134"/>
                  <a:gd name="T20" fmla="*/ 53 w 134"/>
                  <a:gd name="T21" fmla="*/ 18 h 134"/>
                  <a:gd name="T22" fmla="*/ 53 w 134"/>
                  <a:gd name="T23" fmla="*/ 18 h 134"/>
                  <a:gd name="T24" fmla="*/ 40 w 134"/>
                  <a:gd name="T25" fmla="*/ 21 h 134"/>
                  <a:gd name="T26" fmla="*/ 23 w 134"/>
                  <a:gd name="T27" fmla="*/ 17 h 134"/>
                  <a:gd name="T28" fmla="*/ 21 w 134"/>
                  <a:gd name="T29" fmla="*/ 40 h 134"/>
                  <a:gd name="T30" fmla="*/ 22 w 134"/>
                  <a:gd name="T31" fmla="*/ 40 h 134"/>
                  <a:gd name="T32" fmla="*/ 22 w 134"/>
                  <a:gd name="T33" fmla="*/ 42 h 134"/>
                  <a:gd name="T34" fmla="*/ 23 w 134"/>
                  <a:gd name="T35" fmla="*/ 43 h 134"/>
                  <a:gd name="T36" fmla="*/ 23 w 134"/>
                  <a:gd name="T37" fmla="*/ 44 h 134"/>
                  <a:gd name="T38" fmla="*/ 20 w 134"/>
                  <a:gd name="T39" fmla="*/ 52 h 134"/>
                  <a:gd name="T40" fmla="*/ 9 w 134"/>
                  <a:gd name="T41" fmla="*/ 54 h 134"/>
                  <a:gd name="T42" fmla="*/ 9 w 134"/>
                  <a:gd name="T43" fmla="*/ 80 h 134"/>
                  <a:gd name="T44" fmla="*/ 16 w 134"/>
                  <a:gd name="T45" fmla="*/ 81 h 134"/>
                  <a:gd name="T46" fmla="*/ 23 w 134"/>
                  <a:gd name="T47" fmla="*/ 89 h 134"/>
                  <a:gd name="T48" fmla="*/ 19 w 134"/>
                  <a:gd name="T49" fmla="*/ 96 h 134"/>
                  <a:gd name="T50" fmla="*/ 22 w 134"/>
                  <a:gd name="T51" fmla="*/ 117 h 134"/>
                  <a:gd name="T52" fmla="*/ 40 w 134"/>
                  <a:gd name="T53" fmla="*/ 113 h 134"/>
                  <a:gd name="T54" fmla="*/ 40 w 134"/>
                  <a:gd name="T55" fmla="*/ 113 h 134"/>
                  <a:gd name="T56" fmla="*/ 42 w 134"/>
                  <a:gd name="T57" fmla="*/ 112 h 134"/>
                  <a:gd name="T58" fmla="*/ 42 w 134"/>
                  <a:gd name="T59" fmla="*/ 112 h 134"/>
                  <a:gd name="T60" fmla="*/ 44 w 134"/>
                  <a:gd name="T61" fmla="*/ 111 h 134"/>
                  <a:gd name="T62" fmla="*/ 51 w 134"/>
                  <a:gd name="T63" fmla="*/ 114 h 134"/>
                  <a:gd name="T64" fmla="*/ 54 w 134"/>
                  <a:gd name="T65" fmla="*/ 125 h 134"/>
                  <a:gd name="T66" fmla="*/ 80 w 134"/>
                  <a:gd name="T67" fmla="*/ 125 h 134"/>
                  <a:gd name="T68" fmla="*/ 80 w 134"/>
                  <a:gd name="T69" fmla="*/ 119 h 134"/>
                  <a:gd name="T70" fmla="*/ 82 w 134"/>
                  <a:gd name="T71" fmla="*/ 114 h 134"/>
                  <a:gd name="T72" fmla="*/ 85 w 134"/>
                  <a:gd name="T73" fmla="*/ 112 h 134"/>
                  <a:gd name="T74" fmla="*/ 85 w 134"/>
                  <a:gd name="T75" fmla="*/ 112 h 134"/>
                  <a:gd name="T76" fmla="*/ 89 w 134"/>
                  <a:gd name="T77" fmla="*/ 111 h 134"/>
                  <a:gd name="T78" fmla="*/ 93 w 134"/>
                  <a:gd name="T79" fmla="*/ 113 h 134"/>
                  <a:gd name="T80" fmla="*/ 99 w 134"/>
                  <a:gd name="T81" fmla="*/ 118 h 134"/>
                  <a:gd name="T82" fmla="*/ 117 w 134"/>
                  <a:gd name="T83" fmla="*/ 99 h 134"/>
                  <a:gd name="T84" fmla="*/ 113 w 134"/>
                  <a:gd name="T85" fmla="*/ 95 h 134"/>
                  <a:gd name="T86" fmla="*/ 119 w 134"/>
                  <a:gd name="T87" fmla="*/ 81 h 134"/>
                  <a:gd name="T88" fmla="*/ 134 w 134"/>
                  <a:gd name="T89" fmla="*/ 72 h 134"/>
                  <a:gd name="T90" fmla="*/ 67 w 134"/>
                  <a:gd name="T91" fmla="*/ 109 h 134"/>
                  <a:gd name="T92" fmla="*/ 109 w 134"/>
                  <a:gd name="T93" fmla="*/ 6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34">
                    <a:moveTo>
                      <a:pt x="125" y="54"/>
                    </a:moveTo>
                    <a:cubicBezTo>
                      <a:pt x="119" y="54"/>
                      <a:pt x="119" y="54"/>
                      <a:pt x="119" y="54"/>
                    </a:cubicBezTo>
                    <a:cubicBezTo>
                      <a:pt x="119" y="54"/>
                      <a:pt x="119" y="54"/>
                      <a:pt x="119" y="54"/>
                    </a:cubicBezTo>
                    <a:cubicBezTo>
                      <a:pt x="118" y="54"/>
                      <a:pt x="116" y="54"/>
                      <a:pt x="115" y="53"/>
                    </a:cubicBezTo>
                    <a:cubicBezTo>
                      <a:pt x="115" y="53"/>
                      <a:pt x="115" y="53"/>
                      <a:pt x="115" y="53"/>
                    </a:cubicBezTo>
                    <a:cubicBezTo>
                      <a:pt x="113" y="51"/>
                      <a:pt x="111" y="49"/>
                      <a:pt x="111" y="45"/>
                    </a:cubicBezTo>
                    <a:cubicBezTo>
                      <a:pt x="111" y="45"/>
                      <a:pt x="111" y="44"/>
                      <a:pt x="112" y="43"/>
                    </a:cubicBezTo>
                    <a:cubicBezTo>
                      <a:pt x="112" y="42"/>
                      <a:pt x="112" y="41"/>
                      <a:pt x="113" y="40"/>
                    </a:cubicBezTo>
                    <a:cubicBezTo>
                      <a:pt x="114" y="39"/>
                      <a:pt x="114" y="39"/>
                      <a:pt x="114" y="39"/>
                    </a:cubicBezTo>
                    <a:cubicBezTo>
                      <a:pt x="118" y="36"/>
                      <a:pt x="118" y="36"/>
                      <a:pt x="118" y="36"/>
                    </a:cubicBezTo>
                    <a:cubicBezTo>
                      <a:pt x="120" y="32"/>
                      <a:pt x="120" y="27"/>
                      <a:pt x="117" y="23"/>
                    </a:cubicBezTo>
                    <a:cubicBezTo>
                      <a:pt x="112" y="17"/>
                      <a:pt x="112" y="17"/>
                      <a:pt x="112" y="17"/>
                    </a:cubicBezTo>
                    <a:cubicBezTo>
                      <a:pt x="108" y="14"/>
                      <a:pt x="103" y="14"/>
                      <a:pt x="99" y="17"/>
                    </a:cubicBezTo>
                    <a:cubicBezTo>
                      <a:pt x="95" y="21"/>
                      <a:pt x="95" y="21"/>
                      <a:pt x="95" y="21"/>
                    </a:cubicBezTo>
                    <a:cubicBezTo>
                      <a:pt x="95" y="21"/>
                      <a:pt x="95" y="21"/>
                      <a:pt x="95" y="21"/>
                    </a:cubicBezTo>
                    <a:cubicBezTo>
                      <a:pt x="95" y="21"/>
                      <a:pt x="95" y="21"/>
                      <a:pt x="95" y="21"/>
                    </a:cubicBezTo>
                    <a:cubicBezTo>
                      <a:pt x="92" y="23"/>
                      <a:pt x="88" y="24"/>
                      <a:pt x="85" y="23"/>
                    </a:cubicBezTo>
                    <a:cubicBezTo>
                      <a:pt x="85" y="22"/>
                      <a:pt x="84" y="22"/>
                      <a:pt x="83" y="21"/>
                    </a:cubicBezTo>
                    <a:cubicBezTo>
                      <a:pt x="81" y="19"/>
                      <a:pt x="81" y="17"/>
                      <a:pt x="80" y="16"/>
                    </a:cubicBezTo>
                    <a:cubicBezTo>
                      <a:pt x="80" y="13"/>
                      <a:pt x="80" y="13"/>
                      <a:pt x="80" y="13"/>
                    </a:cubicBezTo>
                    <a:cubicBezTo>
                      <a:pt x="80" y="9"/>
                      <a:pt x="80" y="9"/>
                      <a:pt x="80" y="9"/>
                    </a:cubicBezTo>
                    <a:cubicBezTo>
                      <a:pt x="80" y="5"/>
                      <a:pt x="76" y="1"/>
                      <a:pt x="71" y="0"/>
                    </a:cubicBezTo>
                    <a:cubicBezTo>
                      <a:pt x="63" y="0"/>
                      <a:pt x="63" y="0"/>
                      <a:pt x="63" y="0"/>
                    </a:cubicBezTo>
                    <a:cubicBezTo>
                      <a:pt x="58" y="1"/>
                      <a:pt x="55" y="5"/>
                      <a:pt x="54" y="9"/>
                    </a:cubicBezTo>
                    <a:cubicBezTo>
                      <a:pt x="54" y="13"/>
                      <a:pt x="54" y="13"/>
                      <a:pt x="54" y="13"/>
                    </a:cubicBezTo>
                    <a:cubicBezTo>
                      <a:pt x="54" y="15"/>
                      <a:pt x="54" y="15"/>
                      <a:pt x="54" y="15"/>
                    </a:cubicBezTo>
                    <a:cubicBezTo>
                      <a:pt x="54" y="15"/>
                      <a:pt x="54" y="15"/>
                      <a:pt x="54" y="15"/>
                    </a:cubicBezTo>
                    <a:cubicBezTo>
                      <a:pt x="54" y="15"/>
                      <a:pt x="54" y="15"/>
                      <a:pt x="54" y="15"/>
                    </a:cubicBezTo>
                    <a:cubicBezTo>
                      <a:pt x="54" y="16"/>
                      <a:pt x="54" y="16"/>
                      <a:pt x="54" y="16"/>
                    </a:cubicBezTo>
                    <a:cubicBezTo>
                      <a:pt x="54" y="16"/>
                      <a:pt x="54" y="16"/>
                      <a:pt x="54" y="16"/>
                    </a:cubicBezTo>
                    <a:cubicBezTo>
                      <a:pt x="54" y="16"/>
                      <a:pt x="54" y="17"/>
                      <a:pt x="54" y="17"/>
                    </a:cubicBezTo>
                    <a:cubicBezTo>
                      <a:pt x="54" y="17"/>
                      <a:pt x="54" y="17"/>
                      <a:pt x="54" y="17"/>
                    </a:cubicBezTo>
                    <a:cubicBezTo>
                      <a:pt x="54" y="17"/>
                      <a:pt x="53" y="17"/>
                      <a:pt x="53" y="18"/>
                    </a:cubicBezTo>
                    <a:cubicBezTo>
                      <a:pt x="53" y="18"/>
                      <a:pt x="53" y="18"/>
                      <a:pt x="53" y="18"/>
                    </a:cubicBezTo>
                    <a:cubicBezTo>
                      <a:pt x="53" y="18"/>
                      <a:pt x="53" y="18"/>
                      <a:pt x="53" y="18"/>
                    </a:cubicBezTo>
                    <a:cubicBezTo>
                      <a:pt x="53" y="18"/>
                      <a:pt x="53" y="18"/>
                      <a:pt x="53" y="18"/>
                    </a:cubicBezTo>
                    <a:cubicBezTo>
                      <a:pt x="53" y="19"/>
                      <a:pt x="52" y="20"/>
                      <a:pt x="51" y="21"/>
                    </a:cubicBezTo>
                    <a:cubicBezTo>
                      <a:pt x="49" y="22"/>
                      <a:pt x="47" y="23"/>
                      <a:pt x="45" y="23"/>
                    </a:cubicBezTo>
                    <a:cubicBezTo>
                      <a:pt x="43" y="23"/>
                      <a:pt x="41" y="22"/>
                      <a:pt x="40" y="21"/>
                    </a:cubicBezTo>
                    <a:cubicBezTo>
                      <a:pt x="38" y="20"/>
                      <a:pt x="38" y="20"/>
                      <a:pt x="38" y="20"/>
                    </a:cubicBezTo>
                    <a:cubicBezTo>
                      <a:pt x="35" y="17"/>
                      <a:pt x="35" y="17"/>
                      <a:pt x="35" y="17"/>
                    </a:cubicBezTo>
                    <a:cubicBezTo>
                      <a:pt x="32" y="14"/>
                      <a:pt x="26" y="14"/>
                      <a:pt x="23" y="17"/>
                    </a:cubicBezTo>
                    <a:cubicBezTo>
                      <a:pt x="17" y="23"/>
                      <a:pt x="17" y="23"/>
                      <a:pt x="17" y="23"/>
                    </a:cubicBezTo>
                    <a:cubicBezTo>
                      <a:pt x="14" y="26"/>
                      <a:pt x="14" y="32"/>
                      <a:pt x="17" y="35"/>
                    </a:cubicBezTo>
                    <a:cubicBezTo>
                      <a:pt x="21" y="40"/>
                      <a:pt x="21" y="40"/>
                      <a:pt x="21" y="40"/>
                    </a:cubicBezTo>
                    <a:cubicBezTo>
                      <a:pt x="21" y="40"/>
                      <a:pt x="21" y="40"/>
                      <a:pt x="21" y="40"/>
                    </a:cubicBezTo>
                    <a:cubicBezTo>
                      <a:pt x="21" y="40"/>
                      <a:pt x="21" y="40"/>
                      <a:pt x="21" y="40"/>
                    </a:cubicBezTo>
                    <a:cubicBezTo>
                      <a:pt x="21" y="40"/>
                      <a:pt x="22" y="40"/>
                      <a:pt x="22" y="40"/>
                    </a:cubicBezTo>
                    <a:cubicBezTo>
                      <a:pt x="22" y="41"/>
                      <a:pt x="22" y="41"/>
                      <a:pt x="22" y="41"/>
                    </a:cubicBezTo>
                    <a:cubicBezTo>
                      <a:pt x="22" y="41"/>
                      <a:pt x="22" y="41"/>
                      <a:pt x="22" y="41"/>
                    </a:cubicBezTo>
                    <a:cubicBezTo>
                      <a:pt x="22" y="41"/>
                      <a:pt x="22" y="41"/>
                      <a:pt x="22" y="42"/>
                    </a:cubicBezTo>
                    <a:cubicBezTo>
                      <a:pt x="22" y="42"/>
                      <a:pt x="22" y="42"/>
                      <a:pt x="22" y="42"/>
                    </a:cubicBezTo>
                    <a:cubicBezTo>
                      <a:pt x="22" y="42"/>
                      <a:pt x="22" y="42"/>
                      <a:pt x="22" y="42"/>
                    </a:cubicBezTo>
                    <a:cubicBezTo>
                      <a:pt x="23" y="43"/>
                      <a:pt x="23" y="43"/>
                      <a:pt x="23" y="43"/>
                    </a:cubicBezTo>
                    <a:cubicBezTo>
                      <a:pt x="23" y="43"/>
                      <a:pt x="23" y="43"/>
                      <a:pt x="23" y="43"/>
                    </a:cubicBezTo>
                    <a:cubicBezTo>
                      <a:pt x="23" y="43"/>
                      <a:pt x="23" y="43"/>
                      <a:pt x="23" y="43"/>
                    </a:cubicBezTo>
                    <a:cubicBezTo>
                      <a:pt x="23" y="44"/>
                      <a:pt x="23" y="44"/>
                      <a:pt x="23" y="44"/>
                    </a:cubicBezTo>
                    <a:cubicBezTo>
                      <a:pt x="23" y="44"/>
                      <a:pt x="23" y="44"/>
                      <a:pt x="23" y="44"/>
                    </a:cubicBezTo>
                    <a:cubicBezTo>
                      <a:pt x="23" y="47"/>
                      <a:pt x="22" y="50"/>
                      <a:pt x="20" y="52"/>
                    </a:cubicBezTo>
                    <a:cubicBezTo>
                      <a:pt x="20" y="52"/>
                      <a:pt x="20" y="52"/>
                      <a:pt x="20" y="52"/>
                    </a:cubicBezTo>
                    <a:cubicBezTo>
                      <a:pt x="19" y="53"/>
                      <a:pt x="17" y="54"/>
                      <a:pt x="15" y="54"/>
                    </a:cubicBezTo>
                    <a:cubicBezTo>
                      <a:pt x="13" y="54"/>
                      <a:pt x="13" y="54"/>
                      <a:pt x="13" y="54"/>
                    </a:cubicBezTo>
                    <a:cubicBezTo>
                      <a:pt x="9" y="54"/>
                      <a:pt x="9" y="54"/>
                      <a:pt x="9" y="54"/>
                    </a:cubicBezTo>
                    <a:cubicBezTo>
                      <a:pt x="4" y="55"/>
                      <a:pt x="1" y="58"/>
                      <a:pt x="0" y="63"/>
                    </a:cubicBezTo>
                    <a:cubicBezTo>
                      <a:pt x="0" y="71"/>
                      <a:pt x="0" y="71"/>
                      <a:pt x="0" y="71"/>
                    </a:cubicBezTo>
                    <a:cubicBezTo>
                      <a:pt x="1" y="76"/>
                      <a:pt x="4" y="80"/>
                      <a:pt x="9" y="80"/>
                    </a:cubicBezTo>
                    <a:cubicBezTo>
                      <a:pt x="15" y="80"/>
                      <a:pt x="15" y="80"/>
                      <a:pt x="15" y="80"/>
                    </a:cubicBezTo>
                    <a:cubicBezTo>
                      <a:pt x="15" y="80"/>
                      <a:pt x="16" y="80"/>
                      <a:pt x="16" y="80"/>
                    </a:cubicBezTo>
                    <a:cubicBezTo>
                      <a:pt x="16" y="81"/>
                      <a:pt x="16" y="81"/>
                      <a:pt x="16" y="81"/>
                    </a:cubicBezTo>
                    <a:cubicBezTo>
                      <a:pt x="16" y="81"/>
                      <a:pt x="16" y="81"/>
                      <a:pt x="17" y="81"/>
                    </a:cubicBezTo>
                    <a:cubicBezTo>
                      <a:pt x="20" y="82"/>
                      <a:pt x="23" y="85"/>
                      <a:pt x="23" y="89"/>
                    </a:cubicBezTo>
                    <a:cubicBezTo>
                      <a:pt x="23" y="89"/>
                      <a:pt x="23" y="89"/>
                      <a:pt x="23" y="89"/>
                    </a:cubicBezTo>
                    <a:cubicBezTo>
                      <a:pt x="23" y="91"/>
                      <a:pt x="22" y="93"/>
                      <a:pt x="21" y="95"/>
                    </a:cubicBezTo>
                    <a:cubicBezTo>
                      <a:pt x="19" y="96"/>
                      <a:pt x="19" y="96"/>
                      <a:pt x="19" y="96"/>
                    </a:cubicBezTo>
                    <a:cubicBezTo>
                      <a:pt x="19" y="96"/>
                      <a:pt x="19" y="96"/>
                      <a:pt x="19" y="96"/>
                    </a:cubicBezTo>
                    <a:cubicBezTo>
                      <a:pt x="17" y="99"/>
                      <a:pt x="17" y="99"/>
                      <a:pt x="17" y="99"/>
                    </a:cubicBezTo>
                    <a:cubicBezTo>
                      <a:pt x="14" y="103"/>
                      <a:pt x="14" y="108"/>
                      <a:pt x="17" y="112"/>
                    </a:cubicBezTo>
                    <a:cubicBezTo>
                      <a:pt x="22" y="117"/>
                      <a:pt x="22" y="117"/>
                      <a:pt x="22" y="117"/>
                    </a:cubicBezTo>
                    <a:cubicBezTo>
                      <a:pt x="26" y="120"/>
                      <a:pt x="31" y="120"/>
                      <a:pt x="35" y="118"/>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1" y="113"/>
                      <a:pt x="41" y="112"/>
                      <a:pt x="41" y="112"/>
                    </a:cubicBezTo>
                    <a:cubicBezTo>
                      <a:pt x="41" y="112"/>
                      <a:pt x="41" y="112"/>
                      <a:pt x="41" y="112"/>
                    </a:cubicBezTo>
                    <a:cubicBezTo>
                      <a:pt x="41" y="112"/>
                      <a:pt x="41" y="112"/>
                      <a:pt x="42" y="112"/>
                    </a:cubicBezTo>
                    <a:cubicBezTo>
                      <a:pt x="42" y="112"/>
                      <a:pt x="42" y="112"/>
                      <a:pt x="42" y="112"/>
                    </a:cubicBezTo>
                    <a:cubicBezTo>
                      <a:pt x="42" y="112"/>
                      <a:pt x="42" y="112"/>
                      <a:pt x="42" y="112"/>
                    </a:cubicBezTo>
                    <a:cubicBezTo>
                      <a:pt x="42" y="112"/>
                      <a:pt x="42" y="112"/>
                      <a:pt x="42" y="112"/>
                    </a:cubicBezTo>
                    <a:cubicBezTo>
                      <a:pt x="43" y="112"/>
                      <a:pt x="43" y="112"/>
                      <a:pt x="43" y="112"/>
                    </a:cubicBezTo>
                    <a:cubicBezTo>
                      <a:pt x="43" y="112"/>
                      <a:pt x="43" y="112"/>
                      <a:pt x="43" y="112"/>
                    </a:cubicBezTo>
                    <a:cubicBezTo>
                      <a:pt x="43" y="111"/>
                      <a:pt x="44" y="111"/>
                      <a:pt x="44" y="111"/>
                    </a:cubicBezTo>
                    <a:cubicBezTo>
                      <a:pt x="44" y="111"/>
                      <a:pt x="44" y="111"/>
                      <a:pt x="44" y="111"/>
                    </a:cubicBezTo>
                    <a:cubicBezTo>
                      <a:pt x="44" y="111"/>
                      <a:pt x="44" y="111"/>
                      <a:pt x="45" y="111"/>
                    </a:cubicBezTo>
                    <a:cubicBezTo>
                      <a:pt x="47" y="111"/>
                      <a:pt x="49" y="112"/>
                      <a:pt x="51" y="114"/>
                    </a:cubicBezTo>
                    <a:cubicBezTo>
                      <a:pt x="53" y="115"/>
                      <a:pt x="53" y="117"/>
                      <a:pt x="54" y="119"/>
                    </a:cubicBezTo>
                    <a:cubicBezTo>
                      <a:pt x="54" y="121"/>
                      <a:pt x="54" y="121"/>
                      <a:pt x="54" y="121"/>
                    </a:cubicBezTo>
                    <a:cubicBezTo>
                      <a:pt x="54" y="125"/>
                      <a:pt x="54" y="125"/>
                      <a:pt x="54" y="125"/>
                    </a:cubicBezTo>
                    <a:cubicBezTo>
                      <a:pt x="54" y="130"/>
                      <a:pt x="58" y="134"/>
                      <a:pt x="63" y="134"/>
                    </a:cubicBezTo>
                    <a:cubicBezTo>
                      <a:pt x="71" y="134"/>
                      <a:pt x="71" y="134"/>
                      <a:pt x="71" y="134"/>
                    </a:cubicBezTo>
                    <a:cubicBezTo>
                      <a:pt x="76" y="134"/>
                      <a:pt x="79" y="130"/>
                      <a:pt x="80" y="125"/>
                    </a:cubicBezTo>
                    <a:cubicBezTo>
                      <a:pt x="80" y="121"/>
                      <a:pt x="80" y="121"/>
                      <a:pt x="80" y="121"/>
                    </a:cubicBezTo>
                    <a:cubicBezTo>
                      <a:pt x="80" y="119"/>
                      <a:pt x="80" y="119"/>
                      <a:pt x="80" y="119"/>
                    </a:cubicBezTo>
                    <a:cubicBezTo>
                      <a:pt x="80" y="119"/>
                      <a:pt x="80" y="119"/>
                      <a:pt x="80" y="119"/>
                    </a:cubicBezTo>
                    <a:cubicBezTo>
                      <a:pt x="80" y="118"/>
                      <a:pt x="81" y="116"/>
                      <a:pt x="82" y="115"/>
                    </a:cubicBezTo>
                    <a:cubicBezTo>
                      <a:pt x="82" y="115"/>
                      <a:pt x="82" y="115"/>
                      <a:pt x="82" y="115"/>
                    </a:cubicBezTo>
                    <a:cubicBezTo>
                      <a:pt x="82" y="114"/>
                      <a:pt x="82" y="114"/>
                      <a:pt x="82" y="114"/>
                    </a:cubicBezTo>
                    <a:cubicBezTo>
                      <a:pt x="83" y="114"/>
                      <a:pt x="83" y="113"/>
                      <a:pt x="84" y="113"/>
                    </a:cubicBezTo>
                    <a:cubicBezTo>
                      <a:pt x="84" y="113"/>
                      <a:pt x="84" y="113"/>
                      <a:pt x="84" y="113"/>
                    </a:cubicBezTo>
                    <a:cubicBezTo>
                      <a:pt x="84" y="113"/>
                      <a:pt x="84" y="113"/>
                      <a:pt x="85" y="112"/>
                    </a:cubicBezTo>
                    <a:cubicBezTo>
                      <a:pt x="85" y="112"/>
                      <a:pt x="85" y="112"/>
                      <a:pt x="85" y="112"/>
                    </a:cubicBezTo>
                    <a:cubicBezTo>
                      <a:pt x="85" y="112"/>
                      <a:pt x="85" y="112"/>
                      <a:pt x="85" y="112"/>
                    </a:cubicBezTo>
                    <a:cubicBezTo>
                      <a:pt x="85" y="112"/>
                      <a:pt x="85" y="112"/>
                      <a:pt x="85" y="112"/>
                    </a:cubicBezTo>
                    <a:cubicBezTo>
                      <a:pt x="85" y="112"/>
                      <a:pt x="86" y="112"/>
                      <a:pt x="86" y="112"/>
                    </a:cubicBezTo>
                    <a:cubicBezTo>
                      <a:pt x="86" y="112"/>
                      <a:pt x="86" y="112"/>
                      <a:pt x="86" y="112"/>
                    </a:cubicBezTo>
                    <a:cubicBezTo>
                      <a:pt x="87" y="112"/>
                      <a:pt x="88" y="111"/>
                      <a:pt x="89" y="111"/>
                    </a:cubicBezTo>
                    <a:cubicBezTo>
                      <a:pt x="89" y="111"/>
                      <a:pt x="89" y="111"/>
                      <a:pt x="89" y="111"/>
                    </a:cubicBezTo>
                    <a:cubicBezTo>
                      <a:pt x="89" y="111"/>
                      <a:pt x="89" y="111"/>
                      <a:pt x="90" y="111"/>
                    </a:cubicBezTo>
                    <a:cubicBezTo>
                      <a:pt x="91" y="112"/>
                      <a:pt x="92" y="112"/>
                      <a:pt x="93" y="113"/>
                    </a:cubicBezTo>
                    <a:cubicBezTo>
                      <a:pt x="94" y="113"/>
                      <a:pt x="94" y="113"/>
                      <a:pt x="94" y="113"/>
                    </a:cubicBezTo>
                    <a:cubicBezTo>
                      <a:pt x="96" y="115"/>
                      <a:pt x="96" y="115"/>
                      <a:pt x="96" y="115"/>
                    </a:cubicBezTo>
                    <a:cubicBezTo>
                      <a:pt x="99" y="118"/>
                      <a:pt x="99" y="118"/>
                      <a:pt x="99" y="118"/>
                    </a:cubicBezTo>
                    <a:cubicBezTo>
                      <a:pt x="102" y="121"/>
                      <a:pt x="108" y="121"/>
                      <a:pt x="111" y="118"/>
                    </a:cubicBezTo>
                    <a:cubicBezTo>
                      <a:pt x="117" y="112"/>
                      <a:pt x="117" y="112"/>
                      <a:pt x="117" y="112"/>
                    </a:cubicBezTo>
                    <a:cubicBezTo>
                      <a:pt x="120" y="108"/>
                      <a:pt x="120" y="103"/>
                      <a:pt x="117" y="99"/>
                    </a:cubicBezTo>
                    <a:cubicBezTo>
                      <a:pt x="114" y="96"/>
                      <a:pt x="114" y="96"/>
                      <a:pt x="114" y="96"/>
                    </a:cubicBezTo>
                    <a:cubicBezTo>
                      <a:pt x="113" y="95"/>
                      <a:pt x="113" y="95"/>
                      <a:pt x="113" y="95"/>
                    </a:cubicBezTo>
                    <a:cubicBezTo>
                      <a:pt x="113" y="95"/>
                      <a:pt x="113" y="95"/>
                      <a:pt x="113" y="95"/>
                    </a:cubicBezTo>
                    <a:cubicBezTo>
                      <a:pt x="110" y="91"/>
                      <a:pt x="110" y="86"/>
                      <a:pt x="114" y="83"/>
                    </a:cubicBezTo>
                    <a:cubicBezTo>
                      <a:pt x="114" y="82"/>
                      <a:pt x="115" y="82"/>
                      <a:pt x="117" y="81"/>
                    </a:cubicBezTo>
                    <a:cubicBezTo>
                      <a:pt x="117" y="81"/>
                      <a:pt x="118" y="81"/>
                      <a:pt x="119" y="81"/>
                    </a:cubicBezTo>
                    <a:cubicBezTo>
                      <a:pt x="121" y="81"/>
                      <a:pt x="121" y="81"/>
                      <a:pt x="121" y="81"/>
                    </a:cubicBezTo>
                    <a:cubicBezTo>
                      <a:pt x="125" y="81"/>
                      <a:pt x="125" y="81"/>
                      <a:pt x="125" y="81"/>
                    </a:cubicBezTo>
                    <a:cubicBezTo>
                      <a:pt x="130" y="80"/>
                      <a:pt x="133" y="76"/>
                      <a:pt x="134" y="72"/>
                    </a:cubicBezTo>
                    <a:cubicBezTo>
                      <a:pt x="134" y="63"/>
                      <a:pt x="134" y="63"/>
                      <a:pt x="134" y="63"/>
                    </a:cubicBezTo>
                    <a:cubicBezTo>
                      <a:pt x="133" y="59"/>
                      <a:pt x="130" y="55"/>
                      <a:pt x="125" y="54"/>
                    </a:cubicBezTo>
                    <a:close/>
                    <a:moveTo>
                      <a:pt x="67" y="109"/>
                    </a:moveTo>
                    <a:cubicBezTo>
                      <a:pt x="44" y="109"/>
                      <a:pt x="25" y="90"/>
                      <a:pt x="25" y="67"/>
                    </a:cubicBezTo>
                    <a:cubicBezTo>
                      <a:pt x="25" y="44"/>
                      <a:pt x="44" y="26"/>
                      <a:pt x="67" y="26"/>
                    </a:cubicBezTo>
                    <a:cubicBezTo>
                      <a:pt x="90" y="26"/>
                      <a:pt x="109" y="44"/>
                      <a:pt x="109" y="67"/>
                    </a:cubicBezTo>
                    <a:cubicBezTo>
                      <a:pt x="109" y="90"/>
                      <a:pt x="90" y="109"/>
                      <a:pt x="67"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37"/>
              <p:cNvSpPr/>
              <p:nvPr/>
            </p:nvSpPr>
            <p:spPr bwMode="auto">
              <a:xfrm>
                <a:off x="6904038" y="4829175"/>
                <a:ext cx="209550" cy="173038"/>
              </a:xfrm>
              <a:custGeom>
                <a:avLst/>
                <a:gdLst>
                  <a:gd name="T0" fmla="*/ 53 w 56"/>
                  <a:gd name="T1" fmla="*/ 36 h 46"/>
                  <a:gd name="T2" fmla="*/ 55 w 56"/>
                  <a:gd name="T3" fmla="*/ 12 h 46"/>
                  <a:gd name="T4" fmla="*/ 41 w 56"/>
                  <a:gd name="T5" fmla="*/ 0 h 46"/>
                  <a:gd name="T6" fmla="*/ 33 w 56"/>
                  <a:gd name="T7" fmla="*/ 0 h 46"/>
                  <a:gd name="T8" fmla="*/ 31 w 56"/>
                  <a:gd name="T9" fmla="*/ 5 h 46"/>
                  <a:gd name="T10" fmla="*/ 33 w 56"/>
                  <a:gd name="T11" fmla="*/ 26 h 46"/>
                  <a:gd name="T12" fmla="*/ 28 w 56"/>
                  <a:gd name="T13" fmla="*/ 33 h 46"/>
                  <a:gd name="T14" fmla="*/ 23 w 56"/>
                  <a:gd name="T15" fmla="*/ 26 h 46"/>
                  <a:gd name="T16" fmla="*/ 26 w 56"/>
                  <a:gd name="T17" fmla="*/ 5 h 46"/>
                  <a:gd name="T18" fmla="*/ 24 w 56"/>
                  <a:gd name="T19" fmla="*/ 0 h 46"/>
                  <a:gd name="T20" fmla="*/ 15 w 56"/>
                  <a:gd name="T21" fmla="*/ 0 h 46"/>
                  <a:gd name="T22" fmla="*/ 15 w 56"/>
                  <a:gd name="T23" fmla="*/ 0 h 46"/>
                  <a:gd name="T24" fmla="*/ 1 w 56"/>
                  <a:gd name="T25" fmla="*/ 12 h 46"/>
                  <a:gd name="T26" fmla="*/ 3 w 56"/>
                  <a:gd name="T27" fmla="*/ 36 h 46"/>
                  <a:gd name="T28" fmla="*/ 28 w 56"/>
                  <a:gd name="T29" fmla="*/ 46 h 46"/>
                  <a:gd name="T30" fmla="*/ 53 w 56"/>
                  <a:gd name="T31"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46">
                    <a:moveTo>
                      <a:pt x="53" y="36"/>
                    </a:moveTo>
                    <a:cubicBezTo>
                      <a:pt x="55" y="12"/>
                      <a:pt x="55" y="12"/>
                      <a:pt x="55" y="12"/>
                    </a:cubicBezTo>
                    <a:cubicBezTo>
                      <a:pt x="56" y="5"/>
                      <a:pt x="48" y="0"/>
                      <a:pt x="41" y="0"/>
                    </a:cubicBezTo>
                    <a:cubicBezTo>
                      <a:pt x="33" y="0"/>
                      <a:pt x="33" y="0"/>
                      <a:pt x="33" y="0"/>
                    </a:cubicBezTo>
                    <a:cubicBezTo>
                      <a:pt x="33" y="0"/>
                      <a:pt x="33" y="3"/>
                      <a:pt x="31" y="5"/>
                    </a:cubicBezTo>
                    <a:cubicBezTo>
                      <a:pt x="31" y="5"/>
                      <a:pt x="34" y="21"/>
                      <a:pt x="33" y="26"/>
                    </a:cubicBezTo>
                    <a:cubicBezTo>
                      <a:pt x="32" y="28"/>
                      <a:pt x="30" y="33"/>
                      <a:pt x="28" y="33"/>
                    </a:cubicBezTo>
                    <a:cubicBezTo>
                      <a:pt x="25" y="33"/>
                      <a:pt x="23" y="28"/>
                      <a:pt x="23" y="26"/>
                    </a:cubicBezTo>
                    <a:cubicBezTo>
                      <a:pt x="22" y="21"/>
                      <a:pt x="26" y="5"/>
                      <a:pt x="26" y="5"/>
                    </a:cubicBezTo>
                    <a:cubicBezTo>
                      <a:pt x="25" y="5"/>
                      <a:pt x="24" y="4"/>
                      <a:pt x="24" y="0"/>
                    </a:cubicBezTo>
                    <a:cubicBezTo>
                      <a:pt x="15" y="0"/>
                      <a:pt x="15" y="0"/>
                      <a:pt x="15" y="0"/>
                    </a:cubicBezTo>
                    <a:cubicBezTo>
                      <a:pt x="15" y="0"/>
                      <a:pt x="15" y="0"/>
                      <a:pt x="15" y="0"/>
                    </a:cubicBezTo>
                    <a:cubicBezTo>
                      <a:pt x="8" y="0"/>
                      <a:pt x="0" y="5"/>
                      <a:pt x="1" y="12"/>
                    </a:cubicBezTo>
                    <a:cubicBezTo>
                      <a:pt x="3" y="36"/>
                      <a:pt x="3" y="36"/>
                      <a:pt x="3" y="36"/>
                    </a:cubicBezTo>
                    <a:cubicBezTo>
                      <a:pt x="9" y="42"/>
                      <a:pt x="19" y="46"/>
                      <a:pt x="28" y="46"/>
                    </a:cubicBezTo>
                    <a:cubicBezTo>
                      <a:pt x="37" y="46"/>
                      <a:pt x="48" y="41"/>
                      <a:pt x="5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3" name="Oval 38"/>
              <p:cNvSpPr>
                <a:spLocks noChangeArrowheads="1"/>
              </p:cNvSpPr>
              <p:nvPr/>
            </p:nvSpPr>
            <p:spPr bwMode="auto">
              <a:xfrm>
                <a:off x="6956425" y="4705350"/>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3" name="文本框 2"/>
          <p:cNvSpPr txBox="1"/>
          <p:nvPr/>
        </p:nvSpPr>
        <p:spPr>
          <a:xfrm>
            <a:off x="773430" y="1202690"/>
            <a:ext cx="9397365" cy="461665"/>
          </a:xfrm>
          <a:prstGeom prst="rect">
            <a:avLst/>
          </a:prstGeom>
          <a:noFill/>
          <a:ln w="9525">
            <a:noFill/>
          </a:ln>
        </p:spPr>
        <p:txBody>
          <a:bodyPr wrap="square">
            <a:spAutoFit/>
          </a:bodyPr>
          <a:lstStyle/>
          <a:p>
            <a:pPr indent="304800"/>
            <a:r>
              <a:rPr lang="zh-CN" altLang="zh-CN" sz="2400" dirty="0">
                <a:latin typeface="等线" panose="02010600030101010101" charset="-122"/>
                <a:ea typeface="微软雅黑" panose="020B0503020204020204" charset="-122"/>
                <a:cs typeface="Times New Roman" panose="02020603050405020304" charset="0"/>
              </a:rPr>
              <a:t>由于本软件规模较小，因此所有</a:t>
            </a:r>
            <a:r>
              <a:rPr lang="en-US" altLang="zh-CN" sz="2400" dirty="0">
                <a:latin typeface="等线" panose="02010600030101010101" charset="-122"/>
                <a:ea typeface="微软雅黑" panose="020B0503020204020204" charset="-122"/>
                <a:cs typeface="Times New Roman" panose="02020603050405020304" charset="0"/>
              </a:rPr>
              <a:t>UI</a:t>
            </a:r>
            <a:r>
              <a:rPr lang="zh-CN" altLang="zh-CN" sz="2400" dirty="0">
                <a:latin typeface="等线" panose="02010600030101010101" charset="-122"/>
                <a:ea typeface="微软雅黑" panose="020B0503020204020204" charset="-122"/>
                <a:cs typeface="Times New Roman" panose="02020603050405020304" charset="0"/>
              </a:rPr>
              <a:t>界面和游戏数据都需要进行测试。</a:t>
            </a:r>
          </a:p>
        </p:txBody>
      </p:sp>
      <p:sp>
        <p:nvSpPr>
          <p:cNvPr id="6" name="文本框 5"/>
          <p:cNvSpPr txBox="1"/>
          <p:nvPr/>
        </p:nvSpPr>
        <p:spPr>
          <a:xfrm>
            <a:off x="0" y="2466159"/>
            <a:ext cx="5080000" cy="706755"/>
          </a:xfrm>
          <a:prstGeom prst="rect">
            <a:avLst/>
          </a:prstGeom>
          <a:noFill/>
          <a:ln w="9525">
            <a:noFill/>
          </a:ln>
        </p:spPr>
        <p:txBody>
          <a:bodyPr>
            <a:spAutoFit/>
          </a:bodyPr>
          <a:lstStyle/>
          <a:p>
            <a:pPr lvl="1"/>
            <a:r>
              <a:rPr lang="en-US" sz="4000" b="1" dirty="0">
                <a:latin typeface="等线 Light" panose="02010600030101010101" charset="-122"/>
              </a:rPr>
              <a:t>2.4</a:t>
            </a:r>
            <a:r>
              <a:rPr lang="zh-CN" altLang="zh-CN" sz="4000" b="1" dirty="0">
                <a:latin typeface="等线 Light" panose="02010600030101010101" charset="-122"/>
              </a:rPr>
              <a:t>测试方法</a:t>
            </a:r>
          </a:p>
        </p:txBody>
      </p:sp>
      <p:sp>
        <p:nvSpPr>
          <p:cNvPr id="7" name="文本框 6"/>
          <p:cNvSpPr txBox="1"/>
          <p:nvPr/>
        </p:nvSpPr>
        <p:spPr>
          <a:xfrm>
            <a:off x="881034" y="3450390"/>
            <a:ext cx="6763551" cy="1938992"/>
          </a:xfrm>
          <a:prstGeom prst="rect">
            <a:avLst/>
          </a:prstGeom>
          <a:noFill/>
          <a:ln w="9525">
            <a:noFill/>
          </a:ln>
        </p:spPr>
        <p:txBody>
          <a:bodyPr wrap="square">
            <a:spAutoFit/>
          </a:bodyPr>
          <a:lstStyle/>
          <a:p>
            <a:r>
              <a:rPr lang="zh-CN" altLang="zh-CN" sz="2400" dirty="0">
                <a:solidFill>
                  <a:srgbClr val="FF0000"/>
                </a:solidFill>
                <a:latin typeface="等线" panose="02010600030101010101" charset="-122"/>
                <a:ea typeface="微软雅黑" panose="020B0503020204020204" charset="-122"/>
                <a:cs typeface="Times New Roman" panose="02020603050405020304" charset="0"/>
              </a:rPr>
              <a:t>静态测试方法</a:t>
            </a:r>
            <a:r>
              <a:rPr lang="zh-CN" altLang="zh-CN" sz="2400" dirty="0">
                <a:latin typeface="等线" panose="02010600030101010101" charset="-122"/>
                <a:ea typeface="微软雅黑" panose="020B0503020204020204" charset="-122"/>
                <a:cs typeface="Times New Roman" panose="02020603050405020304" charset="0"/>
              </a:rPr>
              <a:t>：代码审查，代码走查和静态分析。在下面第</a:t>
            </a:r>
            <a:r>
              <a:rPr lang="en-US" altLang="zh-CN" sz="2400" dirty="0">
                <a:latin typeface="等线" panose="02010600030101010101" charset="-122"/>
                <a:ea typeface="微软雅黑" panose="020B0503020204020204" charset="-122"/>
                <a:cs typeface="Times New Roman" panose="02020603050405020304" charset="0"/>
              </a:rPr>
              <a:t>4</a:t>
            </a:r>
            <a:r>
              <a:rPr lang="zh-CN" altLang="zh-CN" sz="2400" dirty="0">
                <a:latin typeface="等线" panose="02010600030101010101" charset="-122"/>
                <a:ea typeface="微软雅黑" panose="020B0503020204020204" charset="-122"/>
                <a:cs typeface="Times New Roman" panose="02020603050405020304" charset="0"/>
              </a:rPr>
              <a:t>大章会报告静态测试的结果。</a:t>
            </a:r>
            <a:endParaRPr lang="en-US" altLang="zh-CN" sz="2400" dirty="0">
              <a:latin typeface="等线" panose="02010600030101010101" charset="-122"/>
              <a:ea typeface="微软雅黑" panose="020B0503020204020204" charset="-122"/>
              <a:cs typeface="Times New Roman" panose="02020603050405020304" charset="0"/>
            </a:endParaRPr>
          </a:p>
          <a:p>
            <a:r>
              <a:rPr lang="zh-CN" altLang="zh-CN" sz="2400" dirty="0">
                <a:solidFill>
                  <a:srgbClr val="FF0000"/>
                </a:solidFill>
                <a:latin typeface="等线" panose="02010600030101010101" charset="-122"/>
                <a:ea typeface="微软雅黑" panose="020B0503020204020204" charset="-122"/>
                <a:cs typeface="Times New Roman" panose="02020603050405020304" charset="0"/>
              </a:rPr>
              <a:t>动态测试方法：</a:t>
            </a:r>
            <a:r>
              <a:rPr lang="zh-CN" altLang="zh-CN" sz="2400" dirty="0">
                <a:latin typeface="等线" panose="02010600030101010101" charset="-122"/>
                <a:ea typeface="微软雅黑" panose="020B0503020204020204" charset="-122"/>
                <a:cs typeface="Times New Roman" panose="02020603050405020304" charset="0"/>
              </a:rPr>
              <a:t>采用白盒测试和黑盒测试。在下面的第</a:t>
            </a:r>
            <a:r>
              <a:rPr lang="en-US" altLang="zh-CN" sz="2400" dirty="0">
                <a:latin typeface="等线" panose="02010600030101010101" charset="-122"/>
                <a:ea typeface="微软雅黑" panose="020B0503020204020204" charset="-122"/>
                <a:cs typeface="Times New Roman" panose="02020603050405020304" charset="0"/>
              </a:rPr>
              <a:t>3</a:t>
            </a:r>
            <a:r>
              <a:rPr lang="zh-CN" altLang="zh-CN" sz="2400" dirty="0">
                <a:latin typeface="等线" panose="02010600030101010101" charset="-122"/>
                <a:ea typeface="微软雅黑" panose="020B0503020204020204" charset="-122"/>
                <a:cs typeface="Times New Roman" panose="02020603050405020304" charset="0"/>
              </a:rPr>
              <a:t>大章会使用以下方法列出测试用例，并且同样在第</a:t>
            </a:r>
            <a:r>
              <a:rPr lang="en-US" altLang="zh-CN" sz="2400" dirty="0">
                <a:latin typeface="等线" panose="02010600030101010101" charset="-122"/>
                <a:ea typeface="微软雅黑" panose="020B0503020204020204" charset="-122"/>
                <a:cs typeface="Times New Roman" panose="02020603050405020304" charset="0"/>
              </a:rPr>
              <a:t>4</a:t>
            </a:r>
            <a:r>
              <a:rPr lang="zh-CN" altLang="zh-CN" sz="2400" dirty="0">
                <a:latin typeface="等线" panose="02010600030101010101" charset="-122"/>
                <a:ea typeface="微软雅黑" panose="020B0503020204020204" charset="-122"/>
                <a:cs typeface="Times New Roman" panose="02020603050405020304" charset="0"/>
              </a:rPr>
              <a:t>大章进行测试结果报告。</a:t>
            </a:r>
          </a:p>
        </p:txBody>
      </p:sp>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0404" y="218459"/>
            <a:ext cx="3301988"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2.5</a:t>
            </a:r>
            <a:r>
              <a:rPr lang="zh-CN" altLang="zh-CN" sz="4000" b="1" dirty="0">
                <a:latin typeface="等线 Light" panose="02010600030101010101" charset="-122"/>
              </a:rPr>
              <a:t>测试</a:t>
            </a:r>
            <a:r>
              <a:rPr lang="zh-CN" altLang="en-US" sz="4000" b="1" dirty="0">
                <a:latin typeface="等线 Light" panose="02010600030101010101" charset="-122"/>
              </a:rPr>
              <a:t>工具</a:t>
            </a:r>
            <a:endParaRPr lang="zh-CN" altLang="zh-CN" sz="4000" b="1" dirty="0">
              <a:latin typeface="等线 Light" panose="02010600030101010101" charset="-122"/>
            </a:endParaRPr>
          </a:p>
        </p:txBody>
      </p:sp>
      <p:grpSp>
        <p:nvGrpSpPr>
          <p:cNvPr id="104" name="组合 103"/>
          <p:cNvGrpSpPr/>
          <p:nvPr/>
        </p:nvGrpSpPr>
        <p:grpSpPr>
          <a:xfrm>
            <a:off x="8666480" y="1996440"/>
            <a:ext cx="3535680" cy="3366135"/>
            <a:chOff x="6811" y="3394"/>
            <a:chExt cx="5568" cy="5301"/>
          </a:xfrm>
        </p:grpSpPr>
        <p:sp>
          <p:nvSpPr>
            <p:cNvPr id="19" name="Freeform 108"/>
            <p:cNvSpPr/>
            <p:nvPr/>
          </p:nvSpPr>
          <p:spPr bwMode="auto">
            <a:xfrm>
              <a:off x="8754" y="3394"/>
              <a:ext cx="1690" cy="1631"/>
            </a:xfrm>
            <a:custGeom>
              <a:avLst/>
              <a:gdLst>
                <a:gd name="T0" fmla="*/ 46 w 155"/>
                <a:gd name="T1" fmla="*/ 149 h 149"/>
                <a:gd name="T2" fmla="*/ 46 w 155"/>
                <a:gd name="T3" fmla="*/ 120 h 149"/>
                <a:gd name="T4" fmla="*/ 25 w 155"/>
                <a:gd name="T5" fmla="*/ 78 h 149"/>
                <a:gd name="T6" fmla="*/ 77 w 155"/>
                <a:gd name="T7" fmla="*/ 25 h 149"/>
                <a:gd name="T8" fmla="*/ 130 w 155"/>
                <a:gd name="T9" fmla="*/ 78 h 149"/>
                <a:gd name="T10" fmla="*/ 109 w 155"/>
                <a:gd name="T11" fmla="*/ 120 h 149"/>
                <a:gd name="T12" fmla="*/ 109 w 155"/>
                <a:gd name="T13" fmla="*/ 149 h 149"/>
                <a:gd name="T14" fmla="*/ 155 w 155"/>
                <a:gd name="T15" fmla="*/ 78 h 149"/>
                <a:gd name="T16" fmla="*/ 77 w 155"/>
                <a:gd name="T17" fmla="*/ 0 h 149"/>
                <a:gd name="T18" fmla="*/ 0 w 155"/>
                <a:gd name="T19" fmla="*/ 78 h 149"/>
                <a:gd name="T20" fmla="*/ 46 w 155"/>
                <a:gd name="T2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149">
                  <a:moveTo>
                    <a:pt x="46" y="149"/>
                  </a:moveTo>
                  <a:cubicBezTo>
                    <a:pt x="46" y="120"/>
                    <a:pt x="46" y="120"/>
                    <a:pt x="46" y="120"/>
                  </a:cubicBezTo>
                  <a:cubicBezTo>
                    <a:pt x="33" y="110"/>
                    <a:pt x="25" y="95"/>
                    <a:pt x="25" y="78"/>
                  </a:cubicBezTo>
                  <a:cubicBezTo>
                    <a:pt x="25" y="49"/>
                    <a:pt x="48" y="25"/>
                    <a:pt x="77" y="25"/>
                  </a:cubicBezTo>
                  <a:cubicBezTo>
                    <a:pt x="106" y="25"/>
                    <a:pt x="130" y="49"/>
                    <a:pt x="130" y="78"/>
                  </a:cubicBezTo>
                  <a:cubicBezTo>
                    <a:pt x="130" y="95"/>
                    <a:pt x="121" y="110"/>
                    <a:pt x="109" y="120"/>
                  </a:cubicBezTo>
                  <a:cubicBezTo>
                    <a:pt x="109" y="149"/>
                    <a:pt x="109" y="149"/>
                    <a:pt x="109" y="149"/>
                  </a:cubicBezTo>
                  <a:cubicBezTo>
                    <a:pt x="136" y="137"/>
                    <a:pt x="155" y="110"/>
                    <a:pt x="155" y="78"/>
                  </a:cubicBezTo>
                  <a:cubicBezTo>
                    <a:pt x="155" y="35"/>
                    <a:pt x="120" y="0"/>
                    <a:pt x="77" y="0"/>
                  </a:cubicBezTo>
                  <a:cubicBezTo>
                    <a:pt x="34" y="0"/>
                    <a:pt x="0" y="35"/>
                    <a:pt x="0" y="78"/>
                  </a:cubicBezTo>
                  <a:cubicBezTo>
                    <a:pt x="0" y="110"/>
                    <a:pt x="19" y="137"/>
                    <a:pt x="46" y="149"/>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20" name="Group 31"/>
            <p:cNvGrpSpPr/>
            <p:nvPr/>
          </p:nvGrpSpPr>
          <p:grpSpPr>
            <a:xfrm>
              <a:off x="9301" y="3941"/>
              <a:ext cx="597" cy="2228"/>
              <a:chOff x="4385314" y="1623469"/>
              <a:chExt cx="379204" cy="1414725"/>
            </a:xfrm>
            <a:solidFill>
              <a:srgbClr val="BCE5F3"/>
            </a:solidFill>
          </p:grpSpPr>
          <p:sp>
            <p:nvSpPr>
              <p:cNvPr id="21" name="Rectangle 109"/>
              <p:cNvSpPr>
                <a:spLocks noChangeArrowheads="1"/>
              </p:cNvSpPr>
              <p:nvPr/>
            </p:nvSpPr>
            <p:spPr bwMode="auto">
              <a:xfrm>
                <a:off x="4461155" y="1818906"/>
                <a:ext cx="221689" cy="1219288"/>
              </a:xfrm>
              <a:prstGeom prst="rect">
                <a:avLst/>
              </a:prstGeom>
              <a:solidFill>
                <a:srgbClr val="5770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4" name="Oval 110"/>
              <p:cNvSpPr>
                <a:spLocks noChangeArrowheads="1"/>
              </p:cNvSpPr>
              <p:nvPr/>
            </p:nvSpPr>
            <p:spPr bwMode="auto">
              <a:xfrm>
                <a:off x="4385314" y="1623469"/>
                <a:ext cx="379204" cy="390872"/>
              </a:xfrm>
              <a:prstGeom prst="ellipse">
                <a:avLst/>
              </a:pr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9" name="Freeform 112"/>
            <p:cNvSpPr/>
            <p:nvPr/>
          </p:nvSpPr>
          <p:spPr bwMode="auto">
            <a:xfrm>
              <a:off x="6811" y="4621"/>
              <a:ext cx="1801" cy="1865"/>
            </a:xfrm>
            <a:custGeom>
              <a:avLst/>
              <a:gdLst>
                <a:gd name="T0" fmla="*/ 145 w 165"/>
                <a:gd name="T1" fmla="*/ 139 h 171"/>
                <a:gd name="T2" fmla="*/ 118 w 165"/>
                <a:gd name="T3" fmla="*/ 130 h 171"/>
                <a:gd name="T4" fmla="*/ 71 w 165"/>
                <a:gd name="T5" fmla="*/ 137 h 171"/>
                <a:gd name="T6" fmla="*/ 37 w 165"/>
                <a:gd name="T7" fmla="*/ 71 h 171"/>
                <a:gd name="T8" fmla="*/ 104 w 165"/>
                <a:gd name="T9" fmla="*/ 37 h 171"/>
                <a:gd name="T10" fmla="*/ 137 w 165"/>
                <a:gd name="T11" fmla="*/ 71 h 171"/>
                <a:gd name="T12" fmla="*/ 165 w 165"/>
                <a:gd name="T13" fmla="*/ 80 h 171"/>
                <a:gd name="T14" fmla="*/ 111 w 165"/>
                <a:gd name="T15" fmla="*/ 14 h 171"/>
                <a:gd name="T16" fmla="*/ 14 w 165"/>
                <a:gd name="T17" fmla="*/ 63 h 171"/>
                <a:gd name="T18" fmla="*/ 63 w 165"/>
                <a:gd name="T19" fmla="*/ 161 h 171"/>
                <a:gd name="T20" fmla="*/ 145 w 165"/>
                <a:gd name="T21" fmla="*/ 13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171">
                  <a:moveTo>
                    <a:pt x="145" y="139"/>
                  </a:moveTo>
                  <a:cubicBezTo>
                    <a:pt x="118" y="130"/>
                    <a:pt x="118" y="130"/>
                    <a:pt x="118" y="130"/>
                  </a:cubicBezTo>
                  <a:cubicBezTo>
                    <a:pt x="105" y="139"/>
                    <a:pt x="88" y="143"/>
                    <a:pt x="71" y="137"/>
                  </a:cubicBezTo>
                  <a:cubicBezTo>
                    <a:pt x="44" y="128"/>
                    <a:pt x="28" y="99"/>
                    <a:pt x="37" y="71"/>
                  </a:cubicBezTo>
                  <a:cubicBezTo>
                    <a:pt x="46" y="44"/>
                    <a:pt x="76" y="28"/>
                    <a:pt x="104" y="37"/>
                  </a:cubicBezTo>
                  <a:cubicBezTo>
                    <a:pt x="120" y="43"/>
                    <a:pt x="132" y="55"/>
                    <a:pt x="137" y="71"/>
                  </a:cubicBezTo>
                  <a:cubicBezTo>
                    <a:pt x="165" y="80"/>
                    <a:pt x="165" y="80"/>
                    <a:pt x="165" y="80"/>
                  </a:cubicBezTo>
                  <a:cubicBezTo>
                    <a:pt x="162" y="50"/>
                    <a:pt x="142" y="23"/>
                    <a:pt x="111" y="14"/>
                  </a:cubicBezTo>
                  <a:cubicBezTo>
                    <a:pt x="71" y="0"/>
                    <a:pt x="27" y="23"/>
                    <a:pt x="14" y="63"/>
                  </a:cubicBezTo>
                  <a:cubicBezTo>
                    <a:pt x="0" y="104"/>
                    <a:pt x="23" y="148"/>
                    <a:pt x="63" y="161"/>
                  </a:cubicBezTo>
                  <a:cubicBezTo>
                    <a:pt x="94" y="171"/>
                    <a:pt x="125" y="161"/>
                    <a:pt x="145" y="139"/>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74" name="Group 30"/>
            <p:cNvGrpSpPr/>
            <p:nvPr/>
          </p:nvGrpSpPr>
          <p:grpSpPr>
            <a:xfrm>
              <a:off x="7422" y="5231"/>
              <a:ext cx="2228" cy="1102"/>
              <a:chOff x="3192280" y="2443134"/>
              <a:chExt cx="1414724" cy="700070"/>
            </a:xfrm>
            <a:solidFill>
              <a:srgbClr val="BCE5F3"/>
            </a:solidFill>
          </p:grpSpPr>
          <p:sp>
            <p:nvSpPr>
              <p:cNvPr id="75" name="Freeform 113"/>
              <p:cNvSpPr/>
              <p:nvPr/>
            </p:nvSpPr>
            <p:spPr bwMode="auto">
              <a:xfrm>
                <a:off x="3373131" y="2553979"/>
                <a:ext cx="1233873" cy="589225"/>
              </a:xfrm>
              <a:custGeom>
                <a:avLst/>
                <a:gdLst>
                  <a:gd name="T0" fmla="*/ 399 w 423"/>
                  <a:gd name="T1" fmla="*/ 202 h 202"/>
                  <a:gd name="T2" fmla="*/ 423 w 423"/>
                  <a:gd name="T3" fmla="*/ 131 h 202"/>
                  <a:gd name="T4" fmla="*/ 23 w 423"/>
                  <a:gd name="T5" fmla="*/ 0 h 202"/>
                  <a:gd name="T6" fmla="*/ 0 w 423"/>
                  <a:gd name="T7" fmla="*/ 71 h 202"/>
                  <a:gd name="T8" fmla="*/ 399 w 423"/>
                  <a:gd name="T9" fmla="*/ 202 h 202"/>
                </a:gdLst>
                <a:ahLst/>
                <a:cxnLst>
                  <a:cxn ang="0">
                    <a:pos x="T0" y="T1"/>
                  </a:cxn>
                  <a:cxn ang="0">
                    <a:pos x="T2" y="T3"/>
                  </a:cxn>
                  <a:cxn ang="0">
                    <a:pos x="T4" y="T5"/>
                  </a:cxn>
                  <a:cxn ang="0">
                    <a:pos x="T6" y="T7"/>
                  </a:cxn>
                  <a:cxn ang="0">
                    <a:pos x="T8" y="T9"/>
                  </a:cxn>
                </a:cxnLst>
                <a:rect l="0" t="0" r="r" b="b"/>
                <a:pathLst>
                  <a:path w="423" h="202">
                    <a:moveTo>
                      <a:pt x="399" y="202"/>
                    </a:moveTo>
                    <a:lnTo>
                      <a:pt x="423" y="131"/>
                    </a:lnTo>
                    <a:lnTo>
                      <a:pt x="23" y="0"/>
                    </a:lnTo>
                    <a:lnTo>
                      <a:pt x="0" y="71"/>
                    </a:lnTo>
                    <a:lnTo>
                      <a:pt x="399" y="202"/>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Freeform 114"/>
              <p:cNvSpPr/>
              <p:nvPr/>
            </p:nvSpPr>
            <p:spPr bwMode="auto">
              <a:xfrm>
                <a:off x="3192280" y="2443134"/>
                <a:ext cx="437543" cy="437543"/>
              </a:xfrm>
              <a:custGeom>
                <a:avLst/>
                <a:gdLst>
                  <a:gd name="T0" fmla="*/ 23 w 63"/>
                  <a:gd name="T1" fmla="*/ 58 h 63"/>
                  <a:gd name="T2" fmla="*/ 5 w 63"/>
                  <a:gd name="T3" fmla="*/ 23 h 63"/>
                  <a:gd name="T4" fmla="*/ 40 w 63"/>
                  <a:gd name="T5" fmla="*/ 5 h 63"/>
                  <a:gd name="T6" fmla="*/ 58 w 63"/>
                  <a:gd name="T7" fmla="*/ 40 h 63"/>
                  <a:gd name="T8" fmla="*/ 23 w 63"/>
                  <a:gd name="T9" fmla="*/ 58 h 63"/>
                </a:gdLst>
                <a:ahLst/>
                <a:cxnLst>
                  <a:cxn ang="0">
                    <a:pos x="T0" y="T1"/>
                  </a:cxn>
                  <a:cxn ang="0">
                    <a:pos x="T2" y="T3"/>
                  </a:cxn>
                  <a:cxn ang="0">
                    <a:pos x="T4" y="T5"/>
                  </a:cxn>
                  <a:cxn ang="0">
                    <a:pos x="T6" y="T7"/>
                  </a:cxn>
                  <a:cxn ang="0">
                    <a:pos x="T8" y="T9"/>
                  </a:cxn>
                </a:cxnLst>
                <a:rect l="0" t="0" r="r" b="b"/>
                <a:pathLst>
                  <a:path w="63" h="63">
                    <a:moveTo>
                      <a:pt x="23" y="58"/>
                    </a:moveTo>
                    <a:cubicBezTo>
                      <a:pt x="8" y="53"/>
                      <a:pt x="0" y="37"/>
                      <a:pt x="5" y="23"/>
                    </a:cubicBezTo>
                    <a:cubicBezTo>
                      <a:pt x="10" y="8"/>
                      <a:pt x="25" y="0"/>
                      <a:pt x="40" y="5"/>
                    </a:cubicBezTo>
                    <a:cubicBezTo>
                      <a:pt x="55" y="10"/>
                      <a:pt x="63" y="25"/>
                      <a:pt x="58" y="40"/>
                    </a:cubicBezTo>
                    <a:cubicBezTo>
                      <a:pt x="53" y="55"/>
                      <a:pt x="37" y="63"/>
                      <a:pt x="23" y="58"/>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77" name="Freeform 116"/>
            <p:cNvSpPr/>
            <p:nvPr/>
          </p:nvSpPr>
          <p:spPr bwMode="auto">
            <a:xfrm>
              <a:off x="7496" y="6839"/>
              <a:ext cx="1856" cy="1856"/>
            </a:xfrm>
            <a:custGeom>
              <a:avLst/>
              <a:gdLst>
                <a:gd name="T0" fmla="*/ 155 w 170"/>
                <a:gd name="T1" fmla="*/ 43 h 170"/>
                <a:gd name="T2" fmla="*/ 138 w 170"/>
                <a:gd name="T3" fmla="*/ 66 h 170"/>
                <a:gd name="T4" fmla="*/ 130 w 170"/>
                <a:gd name="T5" fmla="*/ 113 h 170"/>
                <a:gd name="T6" fmla="*/ 57 w 170"/>
                <a:gd name="T7" fmla="*/ 124 h 170"/>
                <a:gd name="T8" fmla="*/ 45 w 170"/>
                <a:gd name="T9" fmla="*/ 51 h 170"/>
                <a:gd name="T10" fmla="*/ 87 w 170"/>
                <a:gd name="T11" fmla="*/ 29 h 170"/>
                <a:gd name="T12" fmla="*/ 104 w 170"/>
                <a:gd name="T13" fmla="*/ 6 h 170"/>
                <a:gd name="T14" fmla="*/ 25 w 170"/>
                <a:gd name="T15" fmla="*/ 36 h 170"/>
                <a:gd name="T16" fmla="*/ 42 w 170"/>
                <a:gd name="T17" fmla="*/ 145 h 170"/>
                <a:gd name="T18" fmla="*/ 151 w 170"/>
                <a:gd name="T19" fmla="*/ 127 h 170"/>
                <a:gd name="T20" fmla="*/ 155 w 170"/>
                <a:gd name="T21" fmla="*/ 4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70">
                  <a:moveTo>
                    <a:pt x="155" y="43"/>
                  </a:moveTo>
                  <a:cubicBezTo>
                    <a:pt x="138" y="66"/>
                    <a:pt x="138" y="66"/>
                    <a:pt x="138" y="66"/>
                  </a:cubicBezTo>
                  <a:cubicBezTo>
                    <a:pt x="143" y="81"/>
                    <a:pt x="140" y="99"/>
                    <a:pt x="130" y="113"/>
                  </a:cubicBezTo>
                  <a:cubicBezTo>
                    <a:pt x="113" y="136"/>
                    <a:pt x="80" y="141"/>
                    <a:pt x="57" y="124"/>
                  </a:cubicBezTo>
                  <a:cubicBezTo>
                    <a:pt x="33" y="107"/>
                    <a:pt x="28" y="74"/>
                    <a:pt x="45" y="51"/>
                  </a:cubicBezTo>
                  <a:cubicBezTo>
                    <a:pt x="55" y="37"/>
                    <a:pt x="71" y="29"/>
                    <a:pt x="87" y="29"/>
                  </a:cubicBezTo>
                  <a:cubicBezTo>
                    <a:pt x="104" y="6"/>
                    <a:pt x="104" y="6"/>
                    <a:pt x="104" y="6"/>
                  </a:cubicBezTo>
                  <a:cubicBezTo>
                    <a:pt x="75" y="0"/>
                    <a:pt x="44" y="10"/>
                    <a:pt x="25" y="36"/>
                  </a:cubicBezTo>
                  <a:cubicBezTo>
                    <a:pt x="0" y="71"/>
                    <a:pt x="7" y="119"/>
                    <a:pt x="42" y="145"/>
                  </a:cubicBezTo>
                  <a:cubicBezTo>
                    <a:pt x="77" y="170"/>
                    <a:pt x="125" y="162"/>
                    <a:pt x="151" y="127"/>
                  </a:cubicBezTo>
                  <a:cubicBezTo>
                    <a:pt x="169" y="102"/>
                    <a:pt x="170" y="68"/>
                    <a:pt x="155" y="43"/>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78" name="Group 34"/>
            <p:cNvGrpSpPr/>
            <p:nvPr/>
          </p:nvGrpSpPr>
          <p:grpSpPr>
            <a:xfrm>
              <a:off x="8111" y="6072"/>
              <a:ext cx="1612" cy="1998"/>
              <a:chOff x="3629823" y="2976936"/>
              <a:chExt cx="1023850" cy="1268877"/>
            </a:xfrm>
            <a:solidFill>
              <a:srgbClr val="BCE5F3"/>
            </a:solidFill>
          </p:grpSpPr>
          <p:sp>
            <p:nvSpPr>
              <p:cNvPr id="79" name="Freeform 117"/>
              <p:cNvSpPr/>
              <p:nvPr/>
            </p:nvSpPr>
            <p:spPr bwMode="auto">
              <a:xfrm>
                <a:off x="3761085" y="2976936"/>
                <a:ext cx="892588" cy="1117195"/>
              </a:xfrm>
              <a:custGeom>
                <a:avLst/>
                <a:gdLst>
                  <a:gd name="T0" fmla="*/ 306 w 306"/>
                  <a:gd name="T1" fmla="*/ 43 h 383"/>
                  <a:gd name="T2" fmla="*/ 247 w 306"/>
                  <a:gd name="T3" fmla="*/ 0 h 383"/>
                  <a:gd name="T4" fmla="*/ 0 w 306"/>
                  <a:gd name="T5" fmla="*/ 338 h 383"/>
                  <a:gd name="T6" fmla="*/ 61 w 306"/>
                  <a:gd name="T7" fmla="*/ 383 h 383"/>
                  <a:gd name="T8" fmla="*/ 306 w 306"/>
                  <a:gd name="T9" fmla="*/ 43 h 383"/>
                </a:gdLst>
                <a:ahLst/>
                <a:cxnLst>
                  <a:cxn ang="0">
                    <a:pos x="T0" y="T1"/>
                  </a:cxn>
                  <a:cxn ang="0">
                    <a:pos x="T2" y="T3"/>
                  </a:cxn>
                  <a:cxn ang="0">
                    <a:pos x="T4" y="T5"/>
                  </a:cxn>
                  <a:cxn ang="0">
                    <a:pos x="T6" y="T7"/>
                  </a:cxn>
                  <a:cxn ang="0">
                    <a:pos x="T8" y="T9"/>
                  </a:cxn>
                </a:cxnLst>
                <a:rect l="0" t="0" r="r" b="b"/>
                <a:pathLst>
                  <a:path w="306" h="383">
                    <a:moveTo>
                      <a:pt x="306" y="43"/>
                    </a:moveTo>
                    <a:lnTo>
                      <a:pt x="247" y="0"/>
                    </a:lnTo>
                    <a:lnTo>
                      <a:pt x="0" y="338"/>
                    </a:lnTo>
                    <a:lnTo>
                      <a:pt x="61" y="383"/>
                    </a:lnTo>
                    <a:lnTo>
                      <a:pt x="306" y="43"/>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0" name="Freeform 118"/>
              <p:cNvSpPr/>
              <p:nvPr/>
            </p:nvSpPr>
            <p:spPr bwMode="auto">
              <a:xfrm>
                <a:off x="3629823" y="3808270"/>
                <a:ext cx="434627" cy="437543"/>
              </a:xfrm>
              <a:custGeom>
                <a:avLst/>
                <a:gdLst>
                  <a:gd name="T0" fmla="*/ 54 w 63"/>
                  <a:gd name="T1" fmla="*/ 48 h 63"/>
                  <a:gd name="T2" fmla="*/ 15 w 63"/>
                  <a:gd name="T3" fmla="*/ 54 h 63"/>
                  <a:gd name="T4" fmla="*/ 9 w 63"/>
                  <a:gd name="T5" fmla="*/ 15 h 63"/>
                  <a:gd name="T6" fmla="*/ 48 w 63"/>
                  <a:gd name="T7" fmla="*/ 9 h 63"/>
                  <a:gd name="T8" fmla="*/ 54 w 63"/>
                  <a:gd name="T9" fmla="*/ 48 h 63"/>
                </a:gdLst>
                <a:ahLst/>
                <a:cxnLst>
                  <a:cxn ang="0">
                    <a:pos x="T0" y="T1"/>
                  </a:cxn>
                  <a:cxn ang="0">
                    <a:pos x="T2" y="T3"/>
                  </a:cxn>
                  <a:cxn ang="0">
                    <a:pos x="T4" y="T5"/>
                  </a:cxn>
                  <a:cxn ang="0">
                    <a:pos x="T6" y="T7"/>
                  </a:cxn>
                  <a:cxn ang="0">
                    <a:pos x="T8" y="T9"/>
                  </a:cxn>
                </a:cxnLst>
                <a:rect l="0" t="0" r="r" b="b"/>
                <a:pathLst>
                  <a:path w="63" h="63">
                    <a:moveTo>
                      <a:pt x="54" y="48"/>
                    </a:moveTo>
                    <a:cubicBezTo>
                      <a:pt x="45" y="60"/>
                      <a:pt x="28" y="63"/>
                      <a:pt x="15" y="54"/>
                    </a:cubicBezTo>
                    <a:cubicBezTo>
                      <a:pt x="3" y="45"/>
                      <a:pt x="0" y="28"/>
                      <a:pt x="9" y="15"/>
                    </a:cubicBezTo>
                    <a:cubicBezTo>
                      <a:pt x="18" y="3"/>
                      <a:pt x="36" y="0"/>
                      <a:pt x="48" y="9"/>
                    </a:cubicBezTo>
                    <a:cubicBezTo>
                      <a:pt x="60" y="18"/>
                      <a:pt x="63" y="36"/>
                      <a:pt x="54" y="48"/>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1" name="Freeform 120"/>
            <p:cNvSpPr/>
            <p:nvPr/>
          </p:nvSpPr>
          <p:spPr bwMode="auto">
            <a:xfrm>
              <a:off x="9834" y="6839"/>
              <a:ext cx="1856" cy="1856"/>
            </a:xfrm>
            <a:custGeom>
              <a:avLst/>
              <a:gdLst>
                <a:gd name="T0" fmla="*/ 66 w 170"/>
                <a:gd name="T1" fmla="*/ 6 h 170"/>
                <a:gd name="T2" fmla="*/ 83 w 170"/>
                <a:gd name="T3" fmla="*/ 30 h 170"/>
                <a:gd name="T4" fmla="*/ 125 w 170"/>
                <a:gd name="T5" fmla="*/ 51 h 170"/>
                <a:gd name="T6" fmla="*/ 113 w 170"/>
                <a:gd name="T7" fmla="*/ 125 h 170"/>
                <a:gd name="T8" fmla="*/ 40 w 170"/>
                <a:gd name="T9" fmla="*/ 113 h 170"/>
                <a:gd name="T10" fmla="*/ 32 w 170"/>
                <a:gd name="T11" fmla="*/ 67 h 170"/>
                <a:gd name="T12" fmla="*/ 15 w 170"/>
                <a:gd name="T13" fmla="*/ 43 h 170"/>
                <a:gd name="T14" fmla="*/ 19 w 170"/>
                <a:gd name="T15" fmla="*/ 128 h 170"/>
                <a:gd name="T16" fmla="*/ 128 w 170"/>
                <a:gd name="T17" fmla="*/ 145 h 170"/>
                <a:gd name="T18" fmla="*/ 145 w 170"/>
                <a:gd name="T19" fmla="*/ 37 h 170"/>
                <a:gd name="T20" fmla="*/ 66 w 170"/>
                <a:gd name="T21" fmla="*/ 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70">
                  <a:moveTo>
                    <a:pt x="66" y="6"/>
                  </a:moveTo>
                  <a:cubicBezTo>
                    <a:pt x="83" y="30"/>
                    <a:pt x="83" y="30"/>
                    <a:pt x="83" y="30"/>
                  </a:cubicBezTo>
                  <a:cubicBezTo>
                    <a:pt x="99" y="30"/>
                    <a:pt x="114" y="37"/>
                    <a:pt x="125" y="51"/>
                  </a:cubicBezTo>
                  <a:cubicBezTo>
                    <a:pt x="142" y="75"/>
                    <a:pt x="136" y="108"/>
                    <a:pt x="113" y="125"/>
                  </a:cubicBezTo>
                  <a:cubicBezTo>
                    <a:pt x="89" y="142"/>
                    <a:pt x="57" y="137"/>
                    <a:pt x="40" y="113"/>
                  </a:cubicBezTo>
                  <a:cubicBezTo>
                    <a:pt x="29" y="99"/>
                    <a:pt x="27" y="82"/>
                    <a:pt x="32" y="67"/>
                  </a:cubicBezTo>
                  <a:cubicBezTo>
                    <a:pt x="15" y="43"/>
                    <a:pt x="15" y="43"/>
                    <a:pt x="15" y="43"/>
                  </a:cubicBezTo>
                  <a:cubicBezTo>
                    <a:pt x="0" y="69"/>
                    <a:pt x="1" y="102"/>
                    <a:pt x="19" y="128"/>
                  </a:cubicBezTo>
                  <a:cubicBezTo>
                    <a:pt x="44" y="163"/>
                    <a:pt x="93" y="170"/>
                    <a:pt x="128" y="145"/>
                  </a:cubicBezTo>
                  <a:cubicBezTo>
                    <a:pt x="162" y="120"/>
                    <a:pt x="170" y="71"/>
                    <a:pt x="145" y="37"/>
                  </a:cubicBezTo>
                  <a:cubicBezTo>
                    <a:pt x="126" y="11"/>
                    <a:pt x="95" y="0"/>
                    <a:pt x="66" y="6"/>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82" name="Group 33"/>
            <p:cNvGrpSpPr/>
            <p:nvPr/>
          </p:nvGrpSpPr>
          <p:grpSpPr>
            <a:xfrm>
              <a:off x="9453" y="6072"/>
              <a:ext cx="1626" cy="2012"/>
              <a:chOff x="4481574" y="2976936"/>
              <a:chExt cx="1032602" cy="1277627"/>
            </a:xfrm>
            <a:solidFill>
              <a:srgbClr val="BCE5F3"/>
            </a:solidFill>
          </p:grpSpPr>
          <p:sp>
            <p:nvSpPr>
              <p:cNvPr id="83" name="Freeform 121"/>
              <p:cNvSpPr/>
              <p:nvPr/>
            </p:nvSpPr>
            <p:spPr bwMode="auto">
              <a:xfrm>
                <a:off x="4481574" y="2976936"/>
                <a:ext cx="901340" cy="1123029"/>
              </a:xfrm>
              <a:custGeom>
                <a:avLst/>
                <a:gdLst>
                  <a:gd name="T0" fmla="*/ 62 w 309"/>
                  <a:gd name="T1" fmla="*/ 0 h 385"/>
                  <a:gd name="T2" fmla="*/ 0 w 309"/>
                  <a:gd name="T3" fmla="*/ 45 h 385"/>
                  <a:gd name="T4" fmla="*/ 247 w 309"/>
                  <a:gd name="T5" fmla="*/ 385 h 385"/>
                  <a:gd name="T6" fmla="*/ 309 w 309"/>
                  <a:gd name="T7" fmla="*/ 340 h 385"/>
                  <a:gd name="T8" fmla="*/ 62 w 309"/>
                  <a:gd name="T9" fmla="*/ 0 h 385"/>
                </a:gdLst>
                <a:ahLst/>
                <a:cxnLst>
                  <a:cxn ang="0">
                    <a:pos x="T0" y="T1"/>
                  </a:cxn>
                  <a:cxn ang="0">
                    <a:pos x="T2" y="T3"/>
                  </a:cxn>
                  <a:cxn ang="0">
                    <a:pos x="T4" y="T5"/>
                  </a:cxn>
                  <a:cxn ang="0">
                    <a:pos x="T6" y="T7"/>
                  </a:cxn>
                  <a:cxn ang="0">
                    <a:pos x="T8" y="T9"/>
                  </a:cxn>
                </a:cxnLst>
                <a:rect l="0" t="0" r="r" b="b"/>
                <a:pathLst>
                  <a:path w="309" h="385">
                    <a:moveTo>
                      <a:pt x="62" y="0"/>
                    </a:moveTo>
                    <a:lnTo>
                      <a:pt x="0" y="45"/>
                    </a:lnTo>
                    <a:lnTo>
                      <a:pt x="247" y="385"/>
                    </a:lnTo>
                    <a:lnTo>
                      <a:pt x="309" y="340"/>
                    </a:lnTo>
                    <a:lnTo>
                      <a:pt x="62" y="0"/>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4" name="Freeform 122"/>
              <p:cNvSpPr/>
              <p:nvPr/>
            </p:nvSpPr>
            <p:spPr bwMode="auto">
              <a:xfrm>
                <a:off x="5076633" y="3817020"/>
                <a:ext cx="437543" cy="437543"/>
              </a:xfrm>
              <a:custGeom>
                <a:avLst/>
                <a:gdLst>
                  <a:gd name="T0" fmla="*/ 54 w 63"/>
                  <a:gd name="T1" fmla="*/ 15 h 63"/>
                  <a:gd name="T2" fmla="*/ 47 w 63"/>
                  <a:gd name="T3" fmla="*/ 54 h 63"/>
                  <a:gd name="T4" fmla="*/ 9 w 63"/>
                  <a:gd name="T5" fmla="*/ 48 h 63"/>
                  <a:gd name="T6" fmla="*/ 15 w 63"/>
                  <a:gd name="T7" fmla="*/ 9 h 63"/>
                  <a:gd name="T8" fmla="*/ 54 w 63"/>
                  <a:gd name="T9" fmla="*/ 15 h 63"/>
                </a:gdLst>
                <a:ahLst/>
                <a:cxnLst>
                  <a:cxn ang="0">
                    <a:pos x="T0" y="T1"/>
                  </a:cxn>
                  <a:cxn ang="0">
                    <a:pos x="T2" y="T3"/>
                  </a:cxn>
                  <a:cxn ang="0">
                    <a:pos x="T4" y="T5"/>
                  </a:cxn>
                  <a:cxn ang="0">
                    <a:pos x="T6" y="T7"/>
                  </a:cxn>
                  <a:cxn ang="0">
                    <a:pos x="T8" y="T9"/>
                  </a:cxn>
                </a:cxnLst>
                <a:rect l="0" t="0" r="r" b="b"/>
                <a:pathLst>
                  <a:path w="63" h="63">
                    <a:moveTo>
                      <a:pt x="54" y="15"/>
                    </a:moveTo>
                    <a:cubicBezTo>
                      <a:pt x="63" y="27"/>
                      <a:pt x="60" y="45"/>
                      <a:pt x="47" y="54"/>
                    </a:cubicBezTo>
                    <a:cubicBezTo>
                      <a:pt x="35" y="63"/>
                      <a:pt x="18" y="60"/>
                      <a:pt x="9" y="48"/>
                    </a:cubicBezTo>
                    <a:cubicBezTo>
                      <a:pt x="0" y="35"/>
                      <a:pt x="2" y="18"/>
                      <a:pt x="15" y="9"/>
                    </a:cubicBezTo>
                    <a:cubicBezTo>
                      <a:pt x="27" y="0"/>
                      <a:pt x="45" y="3"/>
                      <a:pt x="54" y="15"/>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5" name="Freeform 124"/>
            <p:cNvSpPr/>
            <p:nvPr/>
          </p:nvSpPr>
          <p:spPr bwMode="auto">
            <a:xfrm>
              <a:off x="10587" y="4621"/>
              <a:ext cx="1792" cy="1865"/>
            </a:xfrm>
            <a:custGeom>
              <a:avLst/>
              <a:gdLst>
                <a:gd name="T0" fmla="*/ 0 w 164"/>
                <a:gd name="T1" fmla="*/ 80 h 171"/>
                <a:gd name="T2" fmla="*/ 27 w 164"/>
                <a:gd name="T3" fmla="*/ 71 h 171"/>
                <a:gd name="T4" fmla="*/ 61 w 164"/>
                <a:gd name="T5" fmla="*/ 37 h 171"/>
                <a:gd name="T6" fmla="*/ 127 w 164"/>
                <a:gd name="T7" fmla="*/ 71 h 171"/>
                <a:gd name="T8" fmla="*/ 93 w 164"/>
                <a:gd name="T9" fmla="*/ 137 h 171"/>
                <a:gd name="T10" fmla="*/ 47 w 164"/>
                <a:gd name="T11" fmla="*/ 130 h 171"/>
                <a:gd name="T12" fmla="*/ 19 w 164"/>
                <a:gd name="T13" fmla="*/ 139 h 171"/>
                <a:gd name="T14" fmla="*/ 101 w 164"/>
                <a:gd name="T15" fmla="*/ 161 h 171"/>
                <a:gd name="T16" fmla="*/ 151 w 164"/>
                <a:gd name="T17" fmla="*/ 63 h 171"/>
                <a:gd name="T18" fmla="*/ 53 w 164"/>
                <a:gd name="T19" fmla="*/ 14 h 171"/>
                <a:gd name="T20" fmla="*/ 0 w 164"/>
                <a:gd name="T21" fmla="*/ 8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71">
                  <a:moveTo>
                    <a:pt x="0" y="80"/>
                  </a:moveTo>
                  <a:cubicBezTo>
                    <a:pt x="27" y="71"/>
                    <a:pt x="27" y="71"/>
                    <a:pt x="27" y="71"/>
                  </a:cubicBezTo>
                  <a:cubicBezTo>
                    <a:pt x="33" y="55"/>
                    <a:pt x="45" y="43"/>
                    <a:pt x="61" y="37"/>
                  </a:cubicBezTo>
                  <a:cubicBezTo>
                    <a:pt x="89" y="28"/>
                    <a:pt x="118" y="44"/>
                    <a:pt x="127" y="71"/>
                  </a:cubicBezTo>
                  <a:cubicBezTo>
                    <a:pt x="136" y="99"/>
                    <a:pt x="121" y="128"/>
                    <a:pt x="93" y="137"/>
                  </a:cubicBezTo>
                  <a:cubicBezTo>
                    <a:pt x="77" y="143"/>
                    <a:pt x="60" y="139"/>
                    <a:pt x="47" y="130"/>
                  </a:cubicBezTo>
                  <a:cubicBezTo>
                    <a:pt x="19" y="139"/>
                    <a:pt x="19" y="139"/>
                    <a:pt x="19" y="139"/>
                  </a:cubicBezTo>
                  <a:cubicBezTo>
                    <a:pt x="39" y="161"/>
                    <a:pt x="71" y="171"/>
                    <a:pt x="101" y="161"/>
                  </a:cubicBezTo>
                  <a:cubicBezTo>
                    <a:pt x="142" y="148"/>
                    <a:pt x="164" y="104"/>
                    <a:pt x="151" y="63"/>
                  </a:cubicBezTo>
                  <a:cubicBezTo>
                    <a:pt x="138" y="23"/>
                    <a:pt x="94" y="0"/>
                    <a:pt x="53" y="14"/>
                  </a:cubicBezTo>
                  <a:cubicBezTo>
                    <a:pt x="23" y="23"/>
                    <a:pt x="3" y="50"/>
                    <a:pt x="0" y="80"/>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86" name="Group 32"/>
            <p:cNvGrpSpPr/>
            <p:nvPr/>
          </p:nvGrpSpPr>
          <p:grpSpPr>
            <a:xfrm>
              <a:off x="9326" y="5231"/>
              <a:ext cx="2442" cy="1217"/>
              <a:chOff x="4401359" y="2443134"/>
              <a:chExt cx="1550361" cy="772993"/>
            </a:xfrm>
            <a:solidFill>
              <a:srgbClr val="BCE5F3"/>
            </a:solidFill>
          </p:grpSpPr>
          <p:sp>
            <p:nvSpPr>
              <p:cNvPr id="87" name="Freeform 125"/>
              <p:cNvSpPr/>
              <p:nvPr/>
            </p:nvSpPr>
            <p:spPr bwMode="auto">
              <a:xfrm>
                <a:off x="4401359" y="2626902"/>
                <a:ext cx="1233873" cy="589225"/>
              </a:xfrm>
              <a:custGeom>
                <a:avLst/>
                <a:gdLst>
                  <a:gd name="T0" fmla="*/ 0 w 423"/>
                  <a:gd name="T1" fmla="*/ 131 h 202"/>
                  <a:gd name="T2" fmla="*/ 24 w 423"/>
                  <a:gd name="T3" fmla="*/ 202 h 202"/>
                  <a:gd name="T4" fmla="*/ 423 w 423"/>
                  <a:gd name="T5" fmla="*/ 71 h 202"/>
                  <a:gd name="T6" fmla="*/ 399 w 423"/>
                  <a:gd name="T7" fmla="*/ 0 h 202"/>
                  <a:gd name="T8" fmla="*/ 0 w 423"/>
                  <a:gd name="T9" fmla="*/ 131 h 202"/>
                </a:gdLst>
                <a:ahLst/>
                <a:cxnLst>
                  <a:cxn ang="0">
                    <a:pos x="T0" y="T1"/>
                  </a:cxn>
                  <a:cxn ang="0">
                    <a:pos x="T2" y="T3"/>
                  </a:cxn>
                  <a:cxn ang="0">
                    <a:pos x="T4" y="T5"/>
                  </a:cxn>
                  <a:cxn ang="0">
                    <a:pos x="T6" y="T7"/>
                  </a:cxn>
                  <a:cxn ang="0">
                    <a:pos x="T8" y="T9"/>
                  </a:cxn>
                </a:cxnLst>
                <a:rect l="0" t="0" r="r" b="b"/>
                <a:pathLst>
                  <a:path w="423" h="202">
                    <a:moveTo>
                      <a:pt x="0" y="131"/>
                    </a:moveTo>
                    <a:lnTo>
                      <a:pt x="24" y="202"/>
                    </a:lnTo>
                    <a:lnTo>
                      <a:pt x="423" y="71"/>
                    </a:lnTo>
                    <a:lnTo>
                      <a:pt x="399" y="0"/>
                    </a:lnTo>
                    <a:lnTo>
                      <a:pt x="0" y="131"/>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8" name="Freeform 126"/>
              <p:cNvSpPr/>
              <p:nvPr/>
            </p:nvSpPr>
            <p:spPr bwMode="auto">
              <a:xfrm>
                <a:off x="5520011" y="2443134"/>
                <a:ext cx="431709" cy="437543"/>
              </a:xfrm>
              <a:custGeom>
                <a:avLst/>
                <a:gdLst>
                  <a:gd name="T0" fmla="*/ 23 w 62"/>
                  <a:gd name="T1" fmla="*/ 5 h 63"/>
                  <a:gd name="T2" fmla="*/ 58 w 62"/>
                  <a:gd name="T3" fmla="*/ 23 h 63"/>
                  <a:gd name="T4" fmla="*/ 40 w 62"/>
                  <a:gd name="T5" fmla="*/ 58 h 63"/>
                  <a:gd name="T6" fmla="*/ 5 w 62"/>
                  <a:gd name="T7" fmla="*/ 40 h 63"/>
                  <a:gd name="T8" fmla="*/ 23 w 62"/>
                  <a:gd name="T9" fmla="*/ 5 h 63"/>
                </a:gdLst>
                <a:ahLst/>
                <a:cxnLst>
                  <a:cxn ang="0">
                    <a:pos x="T0" y="T1"/>
                  </a:cxn>
                  <a:cxn ang="0">
                    <a:pos x="T2" y="T3"/>
                  </a:cxn>
                  <a:cxn ang="0">
                    <a:pos x="T4" y="T5"/>
                  </a:cxn>
                  <a:cxn ang="0">
                    <a:pos x="T6" y="T7"/>
                  </a:cxn>
                  <a:cxn ang="0">
                    <a:pos x="T8" y="T9"/>
                  </a:cxn>
                </a:cxnLst>
                <a:rect l="0" t="0" r="r" b="b"/>
                <a:pathLst>
                  <a:path w="62" h="63">
                    <a:moveTo>
                      <a:pt x="23" y="5"/>
                    </a:moveTo>
                    <a:cubicBezTo>
                      <a:pt x="37" y="0"/>
                      <a:pt x="53" y="8"/>
                      <a:pt x="58" y="23"/>
                    </a:cubicBezTo>
                    <a:cubicBezTo>
                      <a:pt x="62" y="37"/>
                      <a:pt x="54" y="53"/>
                      <a:pt x="40" y="58"/>
                    </a:cubicBezTo>
                    <a:cubicBezTo>
                      <a:pt x="25" y="63"/>
                      <a:pt x="10" y="55"/>
                      <a:pt x="5" y="40"/>
                    </a:cubicBezTo>
                    <a:cubicBezTo>
                      <a:pt x="0" y="25"/>
                      <a:pt x="8" y="10"/>
                      <a:pt x="23" y="5"/>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9" name="Freeform 127"/>
            <p:cNvSpPr/>
            <p:nvPr/>
          </p:nvSpPr>
          <p:spPr bwMode="auto">
            <a:xfrm>
              <a:off x="8743" y="5326"/>
              <a:ext cx="1681" cy="1686"/>
            </a:xfrm>
            <a:custGeom>
              <a:avLst/>
              <a:gdLst>
                <a:gd name="T0" fmla="*/ 56 w 154"/>
                <a:gd name="T1" fmla="*/ 12 h 154"/>
                <a:gd name="T2" fmla="*/ 143 w 154"/>
                <a:gd name="T3" fmla="*/ 56 h 154"/>
                <a:gd name="T4" fmla="*/ 99 w 154"/>
                <a:gd name="T5" fmla="*/ 142 h 154"/>
                <a:gd name="T6" fmla="*/ 12 w 154"/>
                <a:gd name="T7" fmla="*/ 98 h 154"/>
                <a:gd name="T8" fmla="*/ 56 w 154"/>
                <a:gd name="T9" fmla="*/ 12 h 154"/>
              </a:gdLst>
              <a:ahLst/>
              <a:cxnLst>
                <a:cxn ang="0">
                  <a:pos x="T0" y="T1"/>
                </a:cxn>
                <a:cxn ang="0">
                  <a:pos x="T2" y="T3"/>
                </a:cxn>
                <a:cxn ang="0">
                  <a:pos x="T4" y="T5"/>
                </a:cxn>
                <a:cxn ang="0">
                  <a:pos x="T6" y="T7"/>
                </a:cxn>
                <a:cxn ang="0">
                  <a:pos x="T8" y="T9"/>
                </a:cxn>
              </a:cxnLst>
              <a:rect l="0" t="0" r="r" b="b"/>
              <a:pathLst>
                <a:path w="154" h="154">
                  <a:moveTo>
                    <a:pt x="56" y="12"/>
                  </a:moveTo>
                  <a:cubicBezTo>
                    <a:pt x="92" y="0"/>
                    <a:pt x="131" y="20"/>
                    <a:pt x="143" y="56"/>
                  </a:cubicBezTo>
                  <a:cubicBezTo>
                    <a:pt x="154" y="92"/>
                    <a:pt x="135" y="131"/>
                    <a:pt x="99" y="142"/>
                  </a:cubicBezTo>
                  <a:cubicBezTo>
                    <a:pt x="62" y="154"/>
                    <a:pt x="24" y="134"/>
                    <a:pt x="12" y="98"/>
                  </a:cubicBezTo>
                  <a:cubicBezTo>
                    <a:pt x="0" y="62"/>
                    <a:pt x="20" y="23"/>
                    <a:pt x="56" y="12"/>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90" name="Group 35"/>
            <p:cNvGrpSpPr/>
            <p:nvPr/>
          </p:nvGrpSpPr>
          <p:grpSpPr>
            <a:xfrm>
              <a:off x="9199" y="5784"/>
              <a:ext cx="770" cy="770"/>
              <a:chOff x="6757988" y="4581525"/>
              <a:chExt cx="503237" cy="503238"/>
            </a:xfrm>
            <a:solidFill>
              <a:schemeClr val="bg1"/>
            </a:solidFill>
          </p:grpSpPr>
          <p:sp>
            <p:nvSpPr>
              <p:cNvPr id="91" name="Freeform 36"/>
              <p:cNvSpPr>
                <a:spLocks noEditPoints="1"/>
              </p:cNvSpPr>
              <p:nvPr/>
            </p:nvSpPr>
            <p:spPr bwMode="auto">
              <a:xfrm>
                <a:off x="6757988" y="4581525"/>
                <a:ext cx="503237" cy="503238"/>
              </a:xfrm>
              <a:custGeom>
                <a:avLst/>
                <a:gdLst>
                  <a:gd name="T0" fmla="*/ 119 w 134"/>
                  <a:gd name="T1" fmla="*/ 54 h 134"/>
                  <a:gd name="T2" fmla="*/ 111 w 134"/>
                  <a:gd name="T3" fmla="*/ 45 h 134"/>
                  <a:gd name="T4" fmla="*/ 114 w 134"/>
                  <a:gd name="T5" fmla="*/ 39 h 134"/>
                  <a:gd name="T6" fmla="*/ 112 w 134"/>
                  <a:gd name="T7" fmla="*/ 17 h 134"/>
                  <a:gd name="T8" fmla="*/ 95 w 134"/>
                  <a:gd name="T9" fmla="*/ 21 h 134"/>
                  <a:gd name="T10" fmla="*/ 83 w 134"/>
                  <a:gd name="T11" fmla="*/ 21 h 134"/>
                  <a:gd name="T12" fmla="*/ 80 w 134"/>
                  <a:gd name="T13" fmla="*/ 9 h 134"/>
                  <a:gd name="T14" fmla="*/ 54 w 134"/>
                  <a:gd name="T15" fmla="*/ 9 h 134"/>
                  <a:gd name="T16" fmla="*/ 54 w 134"/>
                  <a:gd name="T17" fmla="*/ 15 h 134"/>
                  <a:gd name="T18" fmla="*/ 54 w 134"/>
                  <a:gd name="T19" fmla="*/ 16 h 134"/>
                  <a:gd name="T20" fmla="*/ 53 w 134"/>
                  <a:gd name="T21" fmla="*/ 18 h 134"/>
                  <a:gd name="T22" fmla="*/ 53 w 134"/>
                  <a:gd name="T23" fmla="*/ 18 h 134"/>
                  <a:gd name="T24" fmla="*/ 40 w 134"/>
                  <a:gd name="T25" fmla="*/ 21 h 134"/>
                  <a:gd name="T26" fmla="*/ 23 w 134"/>
                  <a:gd name="T27" fmla="*/ 17 h 134"/>
                  <a:gd name="T28" fmla="*/ 21 w 134"/>
                  <a:gd name="T29" fmla="*/ 40 h 134"/>
                  <a:gd name="T30" fmla="*/ 22 w 134"/>
                  <a:gd name="T31" fmla="*/ 40 h 134"/>
                  <a:gd name="T32" fmla="*/ 22 w 134"/>
                  <a:gd name="T33" fmla="*/ 42 h 134"/>
                  <a:gd name="T34" fmla="*/ 23 w 134"/>
                  <a:gd name="T35" fmla="*/ 43 h 134"/>
                  <a:gd name="T36" fmla="*/ 23 w 134"/>
                  <a:gd name="T37" fmla="*/ 44 h 134"/>
                  <a:gd name="T38" fmla="*/ 20 w 134"/>
                  <a:gd name="T39" fmla="*/ 52 h 134"/>
                  <a:gd name="T40" fmla="*/ 9 w 134"/>
                  <a:gd name="T41" fmla="*/ 54 h 134"/>
                  <a:gd name="T42" fmla="*/ 9 w 134"/>
                  <a:gd name="T43" fmla="*/ 80 h 134"/>
                  <a:gd name="T44" fmla="*/ 16 w 134"/>
                  <a:gd name="T45" fmla="*/ 81 h 134"/>
                  <a:gd name="T46" fmla="*/ 23 w 134"/>
                  <a:gd name="T47" fmla="*/ 89 h 134"/>
                  <a:gd name="T48" fmla="*/ 19 w 134"/>
                  <a:gd name="T49" fmla="*/ 96 h 134"/>
                  <a:gd name="T50" fmla="*/ 22 w 134"/>
                  <a:gd name="T51" fmla="*/ 117 h 134"/>
                  <a:gd name="T52" fmla="*/ 40 w 134"/>
                  <a:gd name="T53" fmla="*/ 113 h 134"/>
                  <a:gd name="T54" fmla="*/ 40 w 134"/>
                  <a:gd name="T55" fmla="*/ 113 h 134"/>
                  <a:gd name="T56" fmla="*/ 42 w 134"/>
                  <a:gd name="T57" fmla="*/ 112 h 134"/>
                  <a:gd name="T58" fmla="*/ 42 w 134"/>
                  <a:gd name="T59" fmla="*/ 112 h 134"/>
                  <a:gd name="T60" fmla="*/ 44 w 134"/>
                  <a:gd name="T61" fmla="*/ 111 h 134"/>
                  <a:gd name="T62" fmla="*/ 51 w 134"/>
                  <a:gd name="T63" fmla="*/ 114 h 134"/>
                  <a:gd name="T64" fmla="*/ 54 w 134"/>
                  <a:gd name="T65" fmla="*/ 125 h 134"/>
                  <a:gd name="T66" fmla="*/ 80 w 134"/>
                  <a:gd name="T67" fmla="*/ 125 h 134"/>
                  <a:gd name="T68" fmla="*/ 80 w 134"/>
                  <a:gd name="T69" fmla="*/ 119 h 134"/>
                  <a:gd name="T70" fmla="*/ 82 w 134"/>
                  <a:gd name="T71" fmla="*/ 114 h 134"/>
                  <a:gd name="T72" fmla="*/ 85 w 134"/>
                  <a:gd name="T73" fmla="*/ 112 h 134"/>
                  <a:gd name="T74" fmla="*/ 85 w 134"/>
                  <a:gd name="T75" fmla="*/ 112 h 134"/>
                  <a:gd name="T76" fmla="*/ 89 w 134"/>
                  <a:gd name="T77" fmla="*/ 111 h 134"/>
                  <a:gd name="T78" fmla="*/ 93 w 134"/>
                  <a:gd name="T79" fmla="*/ 113 h 134"/>
                  <a:gd name="T80" fmla="*/ 99 w 134"/>
                  <a:gd name="T81" fmla="*/ 118 h 134"/>
                  <a:gd name="T82" fmla="*/ 117 w 134"/>
                  <a:gd name="T83" fmla="*/ 99 h 134"/>
                  <a:gd name="T84" fmla="*/ 113 w 134"/>
                  <a:gd name="T85" fmla="*/ 95 h 134"/>
                  <a:gd name="T86" fmla="*/ 119 w 134"/>
                  <a:gd name="T87" fmla="*/ 81 h 134"/>
                  <a:gd name="T88" fmla="*/ 134 w 134"/>
                  <a:gd name="T89" fmla="*/ 72 h 134"/>
                  <a:gd name="T90" fmla="*/ 67 w 134"/>
                  <a:gd name="T91" fmla="*/ 109 h 134"/>
                  <a:gd name="T92" fmla="*/ 109 w 134"/>
                  <a:gd name="T93" fmla="*/ 6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34">
                    <a:moveTo>
                      <a:pt x="125" y="54"/>
                    </a:moveTo>
                    <a:cubicBezTo>
                      <a:pt x="119" y="54"/>
                      <a:pt x="119" y="54"/>
                      <a:pt x="119" y="54"/>
                    </a:cubicBezTo>
                    <a:cubicBezTo>
                      <a:pt x="119" y="54"/>
                      <a:pt x="119" y="54"/>
                      <a:pt x="119" y="54"/>
                    </a:cubicBezTo>
                    <a:cubicBezTo>
                      <a:pt x="118" y="54"/>
                      <a:pt x="116" y="54"/>
                      <a:pt x="115" y="53"/>
                    </a:cubicBezTo>
                    <a:cubicBezTo>
                      <a:pt x="115" y="53"/>
                      <a:pt x="115" y="53"/>
                      <a:pt x="115" y="53"/>
                    </a:cubicBezTo>
                    <a:cubicBezTo>
                      <a:pt x="113" y="51"/>
                      <a:pt x="111" y="49"/>
                      <a:pt x="111" y="45"/>
                    </a:cubicBezTo>
                    <a:cubicBezTo>
                      <a:pt x="111" y="45"/>
                      <a:pt x="111" y="44"/>
                      <a:pt x="112" y="43"/>
                    </a:cubicBezTo>
                    <a:cubicBezTo>
                      <a:pt x="112" y="42"/>
                      <a:pt x="112" y="41"/>
                      <a:pt x="113" y="40"/>
                    </a:cubicBezTo>
                    <a:cubicBezTo>
                      <a:pt x="114" y="39"/>
                      <a:pt x="114" y="39"/>
                      <a:pt x="114" y="39"/>
                    </a:cubicBezTo>
                    <a:cubicBezTo>
                      <a:pt x="118" y="36"/>
                      <a:pt x="118" y="36"/>
                      <a:pt x="118" y="36"/>
                    </a:cubicBezTo>
                    <a:cubicBezTo>
                      <a:pt x="120" y="32"/>
                      <a:pt x="120" y="27"/>
                      <a:pt x="117" y="23"/>
                    </a:cubicBezTo>
                    <a:cubicBezTo>
                      <a:pt x="112" y="17"/>
                      <a:pt x="112" y="17"/>
                      <a:pt x="112" y="17"/>
                    </a:cubicBezTo>
                    <a:cubicBezTo>
                      <a:pt x="108" y="14"/>
                      <a:pt x="103" y="14"/>
                      <a:pt x="99" y="17"/>
                    </a:cubicBezTo>
                    <a:cubicBezTo>
                      <a:pt x="95" y="21"/>
                      <a:pt x="95" y="21"/>
                      <a:pt x="95" y="21"/>
                    </a:cubicBezTo>
                    <a:cubicBezTo>
                      <a:pt x="95" y="21"/>
                      <a:pt x="95" y="21"/>
                      <a:pt x="95" y="21"/>
                    </a:cubicBezTo>
                    <a:cubicBezTo>
                      <a:pt x="95" y="21"/>
                      <a:pt x="95" y="21"/>
                      <a:pt x="95" y="21"/>
                    </a:cubicBezTo>
                    <a:cubicBezTo>
                      <a:pt x="92" y="23"/>
                      <a:pt x="88" y="24"/>
                      <a:pt x="85" y="23"/>
                    </a:cubicBezTo>
                    <a:cubicBezTo>
                      <a:pt x="85" y="22"/>
                      <a:pt x="84" y="22"/>
                      <a:pt x="83" y="21"/>
                    </a:cubicBezTo>
                    <a:cubicBezTo>
                      <a:pt x="81" y="19"/>
                      <a:pt x="81" y="17"/>
                      <a:pt x="80" y="16"/>
                    </a:cubicBezTo>
                    <a:cubicBezTo>
                      <a:pt x="80" y="13"/>
                      <a:pt x="80" y="13"/>
                      <a:pt x="80" y="13"/>
                    </a:cubicBezTo>
                    <a:cubicBezTo>
                      <a:pt x="80" y="9"/>
                      <a:pt x="80" y="9"/>
                      <a:pt x="80" y="9"/>
                    </a:cubicBezTo>
                    <a:cubicBezTo>
                      <a:pt x="80" y="5"/>
                      <a:pt x="76" y="1"/>
                      <a:pt x="71" y="0"/>
                    </a:cubicBezTo>
                    <a:cubicBezTo>
                      <a:pt x="63" y="0"/>
                      <a:pt x="63" y="0"/>
                      <a:pt x="63" y="0"/>
                    </a:cubicBezTo>
                    <a:cubicBezTo>
                      <a:pt x="58" y="1"/>
                      <a:pt x="55" y="5"/>
                      <a:pt x="54" y="9"/>
                    </a:cubicBezTo>
                    <a:cubicBezTo>
                      <a:pt x="54" y="13"/>
                      <a:pt x="54" y="13"/>
                      <a:pt x="54" y="13"/>
                    </a:cubicBezTo>
                    <a:cubicBezTo>
                      <a:pt x="54" y="15"/>
                      <a:pt x="54" y="15"/>
                      <a:pt x="54" y="15"/>
                    </a:cubicBezTo>
                    <a:cubicBezTo>
                      <a:pt x="54" y="15"/>
                      <a:pt x="54" y="15"/>
                      <a:pt x="54" y="15"/>
                    </a:cubicBezTo>
                    <a:cubicBezTo>
                      <a:pt x="54" y="15"/>
                      <a:pt x="54" y="15"/>
                      <a:pt x="54" y="15"/>
                    </a:cubicBezTo>
                    <a:cubicBezTo>
                      <a:pt x="54" y="16"/>
                      <a:pt x="54" y="16"/>
                      <a:pt x="54" y="16"/>
                    </a:cubicBezTo>
                    <a:cubicBezTo>
                      <a:pt x="54" y="16"/>
                      <a:pt x="54" y="16"/>
                      <a:pt x="54" y="16"/>
                    </a:cubicBezTo>
                    <a:cubicBezTo>
                      <a:pt x="54" y="16"/>
                      <a:pt x="54" y="17"/>
                      <a:pt x="54" y="17"/>
                    </a:cubicBezTo>
                    <a:cubicBezTo>
                      <a:pt x="54" y="17"/>
                      <a:pt x="54" y="17"/>
                      <a:pt x="54" y="17"/>
                    </a:cubicBezTo>
                    <a:cubicBezTo>
                      <a:pt x="54" y="17"/>
                      <a:pt x="53" y="17"/>
                      <a:pt x="53" y="18"/>
                    </a:cubicBezTo>
                    <a:cubicBezTo>
                      <a:pt x="53" y="18"/>
                      <a:pt x="53" y="18"/>
                      <a:pt x="53" y="18"/>
                    </a:cubicBezTo>
                    <a:cubicBezTo>
                      <a:pt x="53" y="18"/>
                      <a:pt x="53" y="18"/>
                      <a:pt x="53" y="18"/>
                    </a:cubicBezTo>
                    <a:cubicBezTo>
                      <a:pt x="53" y="18"/>
                      <a:pt x="53" y="18"/>
                      <a:pt x="53" y="18"/>
                    </a:cubicBezTo>
                    <a:cubicBezTo>
                      <a:pt x="53" y="19"/>
                      <a:pt x="52" y="20"/>
                      <a:pt x="51" y="21"/>
                    </a:cubicBezTo>
                    <a:cubicBezTo>
                      <a:pt x="49" y="22"/>
                      <a:pt x="47" y="23"/>
                      <a:pt x="45" y="23"/>
                    </a:cubicBezTo>
                    <a:cubicBezTo>
                      <a:pt x="43" y="23"/>
                      <a:pt x="41" y="22"/>
                      <a:pt x="40" y="21"/>
                    </a:cubicBezTo>
                    <a:cubicBezTo>
                      <a:pt x="38" y="20"/>
                      <a:pt x="38" y="20"/>
                      <a:pt x="38" y="20"/>
                    </a:cubicBezTo>
                    <a:cubicBezTo>
                      <a:pt x="35" y="17"/>
                      <a:pt x="35" y="17"/>
                      <a:pt x="35" y="17"/>
                    </a:cubicBezTo>
                    <a:cubicBezTo>
                      <a:pt x="32" y="14"/>
                      <a:pt x="26" y="14"/>
                      <a:pt x="23" y="17"/>
                    </a:cubicBezTo>
                    <a:cubicBezTo>
                      <a:pt x="17" y="23"/>
                      <a:pt x="17" y="23"/>
                      <a:pt x="17" y="23"/>
                    </a:cubicBezTo>
                    <a:cubicBezTo>
                      <a:pt x="14" y="26"/>
                      <a:pt x="14" y="32"/>
                      <a:pt x="17" y="35"/>
                    </a:cubicBezTo>
                    <a:cubicBezTo>
                      <a:pt x="21" y="40"/>
                      <a:pt x="21" y="40"/>
                      <a:pt x="21" y="40"/>
                    </a:cubicBezTo>
                    <a:cubicBezTo>
                      <a:pt x="21" y="40"/>
                      <a:pt x="21" y="40"/>
                      <a:pt x="21" y="40"/>
                    </a:cubicBezTo>
                    <a:cubicBezTo>
                      <a:pt x="21" y="40"/>
                      <a:pt x="21" y="40"/>
                      <a:pt x="21" y="40"/>
                    </a:cubicBezTo>
                    <a:cubicBezTo>
                      <a:pt x="21" y="40"/>
                      <a:pt x="22" y="40"/>
                      <a:pt x="22" y="40"/>
                    </a:cubicBezTo>
                    <a:cubicBezTo>
                      <a:pt x="22" y="41"/>
                      <a:pt x="22" y="41"/>
                      <a:pt x="22" y="41"/>
                    </a:cubicBezTo>
                    <a:cubicBezTo>
                      <a:pt x="22" y="41"/>
                      <a:pt x="22" y="41"/>
                      <a:pt x="22" y="41"/>
                    </a:cubicBezTo>
                    <a:cubicBezTo>
                      <a:pt x="22" y="41"/>
                      <a:pt x="22" y="41"/>
                      <a:pt x="22" y="42"/>
                    </a:cubicBezTo>
                    <a:cubicBezTo>
                      <a:pt x="22" y="42"/>
                      <a:pt x="22" y="42"/>
                      <a:pt x="22" y="42"/>
                    </a:cubicBezTo>
                    <a:cubicBezTo>
                      <a:pt x="22" y="42"/>
                      <a:pt x="22" y="42"/>
                      <a:pt x="22" y="42"/>
                    </a:cubicBezTo>
                    <a:cubicBezTo>
                      <a:pt x="23" y="43"/>
                      <a:pt x="23" y="43"/>
                      <a:pt x="23" y="43"/>
                    </a:cubicBezTo>
                    <a:cubicBezTo>
                      <a:pt x="23" y="43"/>
                      <a:pt x="23" y="43"/>
                      <a:pt x="23" y="43"/>
                    </a:cubicBezTo>
                    <a:cubicBezTo>
                      <a:pt x="23" y="43"/>
                      <a:pt x="23" y="43"/>
                      <a:pt x="23" y="43"/>
                    </a:cubicBezTo>
                    <a:cubicBezTo>
                      <a:pt x="23" y="44"/>
                      <a:pt x="23" y="44"/>
                      <a:pt x="23" y="44"/>
                    </a:cubicBezTo>
                    <a:cubicBezTo>
                      <a:pt x="23" y="44"/>
                      <a:pt x="23" y="44"/>
                      <a:pt x="23" y="44"/>
                    </a:cubicBezTo>
                    <a:cubicBezTo>
                      <a:pt x="23" y="47"/>
                      <a:pt x="22" y="50"/>
                      <a:pt x="20" y="52"/>
                    </a:cubicBezTo>
                    <a:cubicBezTo>
                      <a:pt x="20" y="52"/>
                      <a:pt x="20" y="52"/>
                      <a:pt x="20" y="52"/>
                    </a:cubicBezTo>
                    <a:cubicBezTo>
                      <a:pt x="19" y="53"/>
                      <a:pt x="17" y="54"/>
                      <a:pt x="15" y="54"/>
                    </a:cubicBezTo>
                    <a:cubicBezTo>
                      <a:pt x="13" y="54"/>
                      <a:pt x="13" y="54"/>
                      <a:pt x="13" y="54"/>
                    </a:cubicBezTo>
                    <a:cubicBezTo>
                      <a:pt x="9" y="54"/>
                      <a:pt x="9" y="54"/>
                      <a:pt x="9" y="54"/>
                    </a:cubicBezTo>
                    <a:cubicBezTo>
                      <a:pt x="4" y="55"/>
                      <a:pt x="1" y="58"/>
                      <a:pt x="0" y="63"/>
                    </a:cubicBezTo>
                    <a:cubicBezTo>
                      <a:pt x="0" y="71"/>
                      <a:pt x="0" y="71"/>
                      <a:pt x="0" y="71"/>
                    </a:cubicBezTo>
                    <a:cubicBezTo>
                      <a:pt x="1" y="76"/>
                      <a:pt x="4" y="80"/>
                      <a:pt x="9" y="80"/>
                    </a:cubicBezTo>
                    <a:cubicBezTo>
                      <a:pt x="15" y="80"/>
                      <a:pt x="15" y="80"/>
                      <a:pt x="15" y="80"/>
                    </a:cubicBezTo>
                    <a:cubicBezTo>
                      <a:pt x="15" y="80"/>
                      <a:pt x="16" y="80"/>
                      <a:pt x="16" y="80"/>
                    </a:cubicBezTo>
                    <a:cubicBezTo>
                      <a:pt x="16" y="81"/>
                      <a:pt x="16" y="81"/>
                      <a:pt x="16" y="81"/>
                    </a:cubicBezTo>
                    <a:cubicBezTo>
                      <a:pt x="16" y="81"/>
                      <a:pt x="16" y="81"/>
                      <a:pt x="17" y="81"/>
                    </a:cubicBezTo>
                    <a:cubicBezTo>
                      <a:pt x="20" y="82"/>
                      <a:pt x="23" y="85"/>
                      <a:pt x="23" y="89"/>
                    </a:cubicBezTo>
                    <a:cubicBezTo>
                      <a:pt x="23" y="89"/>
                      <a:pt x="23" y="89"/>
                      <a:pt x="23" y="89"/>
                    </a:cubicBezTo>
                    <a:cubicBezTo>
                      <a:pt x="23" y="91"/>
                      <a:pt x="22" y="93"/>
                      <a:pt x="21" y="95"/>
                    </a:cubicBezTo>
                    <a:cubicBezTo>
                      <a:pt x="19" y="96"/>
                      <a:pt x="19" y="96"/>
                      <a:pt x="19" y="96"/>
                    </a:cubicBezTo>
                    <a:cubicBezTo>
                      <a:pt x="19" y="96"/>
                      <a:pt x="19" y="96"/>
                      <a:pt x="19" y="96"/>
                    </a:cubicBezTo>
                    <a:cubicBezTo>
                      <a:pt x="17" y="99"/>
                      <a:pt x="17" y="99"/>
                      <a:pt x="17" y="99"/>
                    </a:cubicBezTo>
                    <a:cubicBezTo>
                      <a:pt x="14" y="103"/>
                      <a:pt x="14" y="108"/>
                      <a:pt x="17" y="112"/>
                    </a:cubicBezTo>
                    <a:cubicBezTo>
                      <a:pt x="22" y="117"/>
                      <a:pt x="22" y="117"/>
                      <a:pt x="22" y="117"/>
                    </a:cubicBezTo>
                    <a:cubicBezTo>
                      <a:pt x="26" y="120"/>
                      <a:pt x="31" y="120"/>
                      <a:pt x="35" y="118"/>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1" y="113"/>
                      <a:pt x="41" y="112"/>
                      <a:pt x="41" y="112"/>
                    </a:cubicBezTo>
                    <a:cubicBezTo>
                      <a:pt x="41" y="112"/>
                      <a:pt x="41" y="112"/>
                      <a:pt x="41" y="112"/>
                    </a:cubicBezTo>
                    <a:cubicBezTo>
                      <a:pt x="41" y="112"/>
                      <a:pt x="41" y="112"/>
                      <a:pt x="42" y="112"/>
                    </a:cubicBezTo>
                    <a:cubicBezTo>
                      <a:pt x="42" y="112"/>
                      <a:pt x="42" y="112"/>
                      <a:pt x="42" y="112"/>
                    </a:cubicBezTo>
                    <a:cubicBezTo>
                      <a:pt x="42" y="112"/>
                      <a:pt x="42" y="112"/>
                      <a:pt x="42" y="112"/>
                    </a:cubicBezTo>
                    <a:cubicBezTo>
                      <a:pt x="42" y="112"/>
                      <a:pt x="42" y="112"/>
                      <a:pt x="42" y="112"/>
                    </a:cubicBezTo>
                    <a:cubicBezTo>
                      <a:pt x="43" y="112"/>
                      <a:pt x="43" y="112"/>
                      <a:pt x="43" y="112"/>
                    </a:cubicBezTo>
                    <a:cubicBezTo>
                      <a:pt x="43" y="112"/>
                      <a:pt x="43" y="112"/>
                      <a:pt x="43" y="112"/>
                    </a:cubicBezTo>
                    <a:cubicBezTo>
                      <a:pt x="43" y="111"/>
                      <a:pt x="44" y="111"/>
                      <a:pt x="44" y="111"/>
                    </a:cubicBezTo>
                    <a:cubicBezTo>
                      <a:pt x="44" y="111"/>
                      <a:pt x="44" y="111"/>
                      <a:pt x="44" y="111"/>
                    </a:cubicBezTo>
                    <a:cubicBezTo>
                      <a:pt x="44" y="111"/>
                      <a:pt x="44" y="111"/>
                      <a:pt x="45" y="111"/>
                    </a:cubicBezTo>
                    <a:cubicBezTo>
                      <a:pt x="47" y="111"/>
                      <a:pt x="49" y="112"/>
                      <a:pt x="51" y="114"/>
                    </a:cubicBezTo>
                    <a:cubicBezTo>
                      <a:pt x="53" y="115"/>
                      <a:pt x="53" y="117"/>
                      <a:pt x="54" y="119"/>
                    </a:cubicBezTo>
                    <a:cubicBezTo>
                      <a:pt x="54" y="121"/>
                      <a:pt x="54" y="121"/>
                      <a:pt x="54" y="121"/>
                    </a:cubicBezTo>
                    <a:cubicBezTo>
                      <a:pt x="54" y="125"/>
                      <a:pt x="54" y="125"/>
                      <a:pt x="54" y="125"/>
                    </a:cubicBezTo>
                    <a:cubicBezTo>
                      <a:pt x="54" y="130"/>
                      <a:pt x="58" y="134"/>
                      <a:pt x="63" y="134"/>
                    </a:cubicBezTo>
                    <a:cubicBezTo>
                      <a:pt x="71" y="134"/>
                      <a:pt x="71" y="134"/>
                      <a:pt x="71" y="134"/>
                    </a:cubicBezTo>
                    <a:cubicBezTo>
                      <a:pt x="76" y="134"/>
                      <a:pt x="79" y="130"/>
                      <a:pt x="80" y="125"/>
                    </a:cubicBezTo>
                    <a:cubicBezTo>
                      <a:pt x="80" y="121"/>
                      <a:pt x="80" y="121"/>
                      <a:pt x="80" y="121"/>
                    </a:cubicBezTo>
                    <a:cubicBezTo>
                      <a:pt x="80" y="119"/>
                      <a:pt x="80" y="119"/>
                      <a:pt x="80" y="119"/>
                    </a:cubicBezTo>
                    <a:cubicBezTo>
                      <a:pt x="80" y="119"/>
                      <a:pt x="80" y="119"/>
                      <a:pt x="80" y="119"/>
                    </a:cubicBezTo>
                    <a:cubicBezTo>
                      <a:pt x="80" y="118"/>
                      <a:pt x="81" y="116"/>
                      <a:pt x="82" y="115"/>
                    </a:cubicBezTo>
                    <a:cubicBezTo>
                      <a:pt x="82" y="115"/>
                      <a:pt x="82" y="115"/>
                      <a:pt x="82" y="115"/>
                    </a:cubicBezTo>
                    <a:cubicBezTo>
                      <a:pt x="82" y="114"/>
                      <a:pt x="82" y="114"/>
                      <a:pt x="82" y="114"/>
                    </a:cubicBezTo>
                    <a:cubicBezTo>
                      <a:pt x="83" y="114"/>
                      <a:pt x="83" y="113"/>
                      <a:pt x="84" y="113"/>
                    </a:cubicBezTo>
                    <a:cubicBezTo>
                      <a:pt x="84" y="113"/>
                      <a:pt x="84" y="113"/>
                      <a:pt x="84" y="113"/>
                    </a:cubicBezTo>
                    <a:cubicBezTo>
                      <a:pt x="84" y="113"/>
                      <a:pt x="84" y="113"/>
                      <a:pt x="85" y="112"/>
                    </a:cubicBezTo>
                    <a:cubicBezTo>
                      <a:pt x="85" y="112"/>
                      <a:pt x="85" y="112"/>
                      <a:pt x="85" y="112"/>
                    </a:cubicBezTo>
                    <a:cubicBezTo>
                      <a:pt x="85" y="112"/>
                      <a:pt x="85" y="112"/>
                      <a:pt x="85" y="112"/>
                    </a:cubicBezTo>
                    <a:cubicBezTo>
                      <a:pt x="85" y="112"/>
                      <a:pt x="85" y="112"/>
                      <a:pt x="85" y="112"/>
                    </a:cubicBezTo>
                    <a:cubicBezTo>
                      <a:pt x="85" y="112"/>
                      <a:pt x="86" y="112"/>
                      <a:pt x="86" y="112"/>
                    </a:cubicBezTo>
                    <a:cubicBezTo>
                      <a:pt x="86" y="112"/>
                      <a:pt x="86" y="112"/>
                      <a:pt x="86" y="112"/>
                    </a:cubicBezTo>
                    <a:cubicBezTo>
                      <a:pt x="87" y="112"/>
                      <a:pt x="88" y="111"/>
                      <a:pt x="89" y="111"/>
                    </a:cubicBezTo>
                    <a:cubicBezTo>
                      <a:pt x="89" y="111"/>
                      <a:pt x="89" y="111"/>
                      <a:pt x="89" y="111"/>
                    </a:cubicBezTo>
                    <a:cubicBezTo>
                      <a:pt x="89" y="111"/>
                      <a:pt x="89" y="111"/>
                      <a:pt x="90" y="111"/>
                    </a:cubicBezTo>
                    <a:cubicBezTo>
                      <a:pt x="91" y="112"/>
                      <a:pt x="92" y="112"/>
                      <a:pt x="93" y="113"/>
                    </a:cubicBezTo>
                    <a:cubicBezTo>
                      <a:pt x="94" y="113"/>
                      <a:pt x="94" y="113"/>
                      <a:pt x="94" y="113"/>
                    </a:cubicBezTo>
                    <a:cubicBezTo>
                      <a:pt x="96" y="115"/>
                      <a:pt x="96" y="115"/>
                      <a:pt x="96" y="115"/>
                    </a:cubicBezTo>
                    <a:cubicBezTo>
                      <a:pt x="99" y="118"/>
                      <a:pt x="99" y="118"/>
                      <a:pt x="99" y="118"/>
                    </a:cubicBezTo>
                    <a:cubicBezTo>
                      <a:pt x="102" y="121"/>
                      <a:pt x="108" y="121"/>
                      <a:pt x="111" y="118"/>
                    </a:cubicBezTo>
                    <a:cubicBezTo>
                      <a:pt x="117" y="112"/>
                      <a:pt x="117" y="112"/>
                      <a:pt x="117" y="112"/>
                    </a:cubicBezTo>
                    <a:cubicBezTo>
                      <a:pt x="120" y="108"/>
                      <a:pt x="120" y="103"/>
                      <a:pt x="117" y="99"/>
                    </a:cubicBezTo>
                    <a:cubicBezTo>
                      <a:pt x="114" y="96"/>
                      <a:pt x="114" y="96"/>
                      <a:pt x="114" y="96"/>
                    </a:cubicBezTo>
                    <a:cubicBezTo>
                      <a:pt x="113" y="95"/>
                      <a:pt x="113" y="95"/>
                      <a:pt x="113" y="95"/>
                    </a:cubicBezTo>
                    <a:cubicBezTo>
                      <a:pt x="113" y="95"/>
                      <a:pt x="113" y="95"/>
                      <a:pt x="113" y="95"/>
                    </a:cubicBezTo>
                    <a:cubicBezTo>
                      <a:pt x="110" y="91"/>
                      <a:pt x="110" y="86"/>
                      <a:pt x="114" y="83"/>
                    </a:cubicBezTo>
                    <a:cubicBezTo>
                      <a:pt x="114" y="82"/>
                      <a:pt x="115" y="82"/>
                      <a:pt x="117" y="81"/>
                    </a:cubicBezTo>
                    <a:cubicBezTo>
                      <a:pt x="117" y="81"/>
                      <a:pt x="118" y="81"/>
                      <a:pt x="119" y="81"/>
                    </a:cubicBezTo>
                    <a:cubicBezTo>
                      <a:pt x="121" y="81"/>
                      <a:pt x="121" y="81"/>
                      <a:pt x="121" y="81"/>
                    </a:cubicBezTo>
                    <a:cubicBezTo>
                      <a:pt x="125" y="81"/>
                      <a:pt x="125" y="81"/>
                      <a:pt x="125" y="81"/>
                    </a:cubicBezTo>
                    <a:cubicBezTo>
                      <a:pt x="130" y="80"/>
                      <a:pt x="133" y="76"/>
                      <a:pt x="134" y="72"/>
                    </a:cubicBezTo>
                    <a:cubicBezTo>
                      <a:pt x="134" y="63"/>
                      <a:pt x="134" y="63"/>
                      <a:pt x="134" y="63"/>
                    </a:cubicBezTo>
                    <a:cubicBezTo>
                      <a:pt x="133" y="59"/>
                      <a:pt x="130" y="55"/>
                      <a:pt x="125" y="54"/>
                    </a:cubicBezTo>
                    <a:close/>
                    <a:moveTo>
                      <a:pt x="67" y="109"/>
                    </a:moveTo>
                    <a:cubicBezTo>
                      <a:pt x="44" y="109"/>
                      <a:pt x="25" y="90"/>
                      <a:pt x="25" y="67"/>
                    </a:cubicBezTo>
                    <a:cubicBezTo>
                      <a:pt x="25" y="44"/>
                      <a:pt x="44" y="26"/>
                      <a:pt x="67" y="26"/>
                    </a:cubicBezTo>
                    <a:cubicBezTo>
                      <a:pt x="90" y="26"/>
                      <a:pt x="109" y="44"/>
                      <a:pt x="109" y="67"/>
                    </a:cubicBezTo>
                    <a:cubicBezTo>
                      <a:pt x="109" y="90"/>
                      <a:pt x="90" y="109"/>
                      <a:pt x="67"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37"/>
              <p:cNvSpPr/>
              <p:nvPr/>
            </p:nvSpPr>
            <p:spPr bwMode="auto">
              <a:xfrm>
                <a:off x="6904038" y="4829175"/>
                <a:ext cx="209550" cy="173038"/>
              </a:xfrm>
              <a:custGeom>
                <a:avLst/>
                <a:gdLst>
                  <a:gd name="T0" fmla="*/ 53 w 56"/>
                  <a:gd name="T1" fmla="*/ 36 h 46"/>
                  <a:gd name="T2" fmla="*/ 55 w 56"/>
                  <a:gd name="T3" fmla="*/ 12 h 46"/>
                  <a:gd name="T4" fmla="*/ 41 w 56"/>
                  <a:gd name="T5" fmla="*/ 0 h 46"/>
                  <a:gd name="T6" fmla="*/ 33 w 56"/>
                  <a:gd name="T7" fmla="*/ 0 h 46"/>
                  <a:gd name="T8" fmla="*/ 31 w 56"/>
                  <a:gd name="T9" fmla="*/ 5 h 46"/>
                  <a:gd name="T10" fmla="*/ 33 w 56"/>
                  <a:gd name="T11" fmla="*/ 26 h 46"/>
                  <a:gd name="T12" fmla="*/ 28 w 56"/>
                  <a:gd name="T13" fmla="*/ 33 h 46"/>
                  <a:gd name="T14" fmla="*/ 23 w 56"/>
                  <a:gd name="T15" fmla="*/ 26 h 46"/>
                  <a:gd name="T16" fmla="*/ 26 w 56"/>
                  <a:gd name="T17" fmla="*/ 5 h 46"/>
                  <a:gd name="T18" fmla="*/ 24 w 56"/>
                  <a:gd name="T19" fmla="*/ 0 h 46"/>
                  <a:gd name="T20" fmla="*/ 15 w 56"/>
                  <a:gd name="T21" fmla="*/ 0 h 46"/>
                  <a:gd name="T22" fmla="*/ 15 w 56"/>
                  <a:gd name="T23" fmla="*/ 0 h 46"/>
                  <a:gd name="T24" fmla="*/ 1 w 56"/>
                  <a:gd name="T25" fmla="*/ 12 h 46"/>
                  <a:gd name="T26" fmla="*/ 3 w 56"/>
                  <a:gd name="T27" fmla="*/ 36 h 46"/>
                  <a:gd name="T28" fmla="*/ 28 w 56"/>
                  <a:gd name="T29" fmla="*/ 46 h 46"/>
                  <a:gd name="T30" fmla="*/ 53 w 56"/>
                  <a:gd name="T31"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46">
                    <a:moveTo>
                      <a:pt x="53" y="36"/>
                    </a:moveTo>
                    <a:cubicBezTo>
                      <a:pt x="55" y="12"/>
                      <a:pt x="55" y="12"/>
                      <a:pt x="55" y="12"/>
                    </a:cubicBezTo>
                    <a:cubicBezTo>
                      <a:pt x="56" y="5"/>
                      <a:pt x="48" y="0"/>
                      <a:pt x="41" y="0"/>
                    </a:cubicBezTo>
                    <a:cubicBezTo>
                      <a:pt x="33" y="0"/>
                      <a:pt x="33" y="0"/>
                      <a:pt x="33" y="0"/>
                    </a:cubicBezTo>
                    <a:cubicBezTo>
                      <a:pt x="33" y="0"/>
                      <a:pt x="33" y="3"/>
                      <a:pt x="31" y="5"/>
                    </a:cubicBezTo>
                    <a:cubicBezTo>
                      <a:pt x="31" y="5"/>
                      <a:pt x="34" y="21"/>
                      <a:pt x="33" y="26"/>
                    </a:cubicBezTo>
                    <a:cubicBezTo>
                      <a:pt x="32" y="28"/>
                      <a:pt x="30" y="33"/>
                      <a:pt x="28" y="33"/>
                    </a:cubicBezTo>
                    <a:cubicBezTo>
                      <a:pt x="25" y="33"/>
                      <a:pt x="23" y="28"/>
                      <a:pt x="23" y="26"/>
                    </a:cubicBezTo>
                    <a:cubicBezTo>
                      <a:pt x="22" y="21"/>
                      <a:pt x="26" y="5"/>
                      <a:pt x="26" y="5"/>
                    </a:cubicBezTo>
                    <a:cubicBezTo>
                      <a:pt x="25" y="5"/>
                      <a:pt x="24" y="4"/>
                      <a:pt x="24" y="0"/>
                    </a:cubicBezTo>
                    <a:cubicBezTo>
                      <a:pt x="15" y="0"/>
                      <a:pt x="15" y="0"/>
                      <a:pt x="15" y="0"/>
                    </a:cubicBezTo>
                    <a:cubicBezTo>
                      <a:pt x="15" y="0"/>
                      <a:pt x="15" y="0"/>
                      <a:pt x="15" y="0"/>
                    </a:cubicBezTo>
                    <a:cubicBezTo>
                      <a:pt x="8" y="0"/>
                      <a:pt x="0" y="5"/>
                      <a:pt x="1" y="12"/>
                    </a:cubicBezTo>
                    <a:cubicBezTo>
                      <a:pt x="3" y="36"/>
                      <a:pt x="3" y="36"/>
                      <a:pt x="3" y="36"/>
                    </a:cubicBezTo>
                    <a:cubicBezTo>
                      <a:pt x="9" y="42"/>
                      <a:pt x="19" y="46"/>
                      <a:pt x="28" y="46"/>
                    </a:cubicBezTo>
                    <a:cubicBezTo>
                      <a:pt x="37" y="46"/>
                      <a:pt x="48" y="41"/>
                      <a:pt x="5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3" name="Oval 38"/>
              <p:cNvSpPr>
                <a:spLocks noChangeArrowheads="1"/>
              </p:cNvSpPr>
              <p:nvPr/>
            </p:nvSpPr>
            <p:spPr bwMode="auto">
              <a:xfrm>
                <a:off x="6956425" y="4705350"/>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5" name="矩形 4">
            <a:extLst>
              <a:ext uri="{FF2B5EF4-FFF2-40B4-BE49-F238E27FC236}">
                <a16:creationId xmlns:a16="http://schemas.microsoft.com/office/drawing/2014/main" id="{64634487-9F5E-427E-9FE8-930148543969}"/>
              </a:ext>
            </a:extLst>
          </p:cNvPr>
          <p:cNvSpPr/>
          <p:nvPr/>
        </p:nvSpPr>
        <p:spPr>
          <a:xfrm>
            <a:off x="424170" y="1020236"/>
            <a:ext cx="8322178" cy="2034468"/>
          </a:xfrm>
          <a:prstGeom prst="rect">
            <a:avLst/>
          </a:prstGeom>
        </p:spPr>
        <p:txBody>
          <a:bodyPr wrap="square">
            <a:spAutoFit/>
          </a:bodyPr>
          <a:lstStyle/>
          <a:p>
            <a:pPr indent="304800">
              <a:lnSpc>
                <a:spcPct val="150000"/>
              </a:lnSpc>
              <a:spcBef>
                <a:spcPts val="600"/>
              </a:spcBef>
              <a:spcAft>
                <a:spcPts val="600"/>
              </a:spcAft>
            </a:pPr>
            <a:r>
              <a:rPr lang="zh-CN" altLang="zh-CN" sz="2000" kern="100" dirty="0">
                <a:solidFill>
                  <a:srgbClr val="FF0000"/>
                </a:solidFill>
                <a:latin typeface="Times New Roman" panose="02020603050405020304" pitchFamily="18" charset="0"/>
              </a:rPr>
              <a:t>测试工具名称：</a:t>
            </a:r>
            <a:r>
              <a:rPr lang="en-US" altLang="zh-CN" sz="2000" kern="100" dirty="0" err="1">
                <a:latin typeface="Times New Roman" panose="02020603050405020304" pitchFamily="18" charset="0"/>
              </a:rPr>
              <a:t>DebugPanel</a:t>
            </a:r>
            <a:r>
              <a:rPr lang="zh-CN" altLang="zh-CN" sz="2000" kern="100" dirty="0">
                <a:latin typeface="Times New Roman" panose="02020603050405020304" pitchFamily="18" charset="0"/>
              </a:rPr>
              <a:t>工具、</a:t>
            </a:r>
            <a:r>
              <a:rPr lang="en-US" altLang="zh-CN" sz="2000" kern="100" dirty="0" err="1">
                <a:latin typeface="Times New Roman" panose="02020603050405020304" pitchFamily="18" charset="0"/>
              </a:rPr>
              <a:t>LayaAir</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DebugTool</a:t>
            </a:r>
            <a:r>
              <a:rPr lang="zh-CN" altLang="zh-CN" sz="2000" kern="100" dirty="0">
                <a:latin typeface="Times New Roman" panose="02020603050405020304" pitchFamily="18" charset="0"/>
              </a:rPr>
              <a:t>调试工具。</a:t>
            </a:r>
          </a:p>
          <a:p>
            <a:pPr indent="304800">
              <a:lnSpc>
                <a:spcPct val="150000"/>
              </a:lnSpc>
              <a:spcBef>
                <a:spcPts val="600"/>
              </a:spcBef>
              <a:spcAft>
                <a:spcPts val="600"/>
              </a:spcAft>
            </a:pPr>
            <a:r>
              <a:rPr lang="zh-CN" altLang="zh-CN" sz="2000" kern="100" dirty="0">
                <a:solidFill>
                  <a:srgbClr val="FF0000"/>
                </a:solidFill>
                <a:latin typeface="Times New Roman" panose="02020603050405020304" pitchFamily="18" charset="0"/>
              </a:rPr>
              <a:t>工具简介：</a:t>
            </a:r>
            <a:r>
              <a:rPr lang="zh-CN" altLang="zh-CN" sz="2000" kern="100" dirty="0">
                <a:latin typeface="Times New Roman" panose="02020603050405020304" pitchFamily="18" charset="0"/>
              </a:rPr>
              <a:t>由于本游戏完全基于</a:t>
            </a:r>
            <a:r>
              <a:rPr lang="en-US" altLang="zh-CN" sz="2000" kern="100" dirty="0" err="1">
                <a:latin typeface="Times New Roman" panose="02020603050405020304" pitchFamily="18" charset="0"/>
              </a:rPr>
              <a:t>laya</a:t>
            </a:r>
            <a:r>
              <a:rPr lang="zh-CN" altLang="zh-CN" sz="2000" kern="100" dirty="0">
                <a:latin typeface="Times New Roman" panose="02020603050405020304" pitchFamily="18" charset="0"/>
              </a:rPr>
              <a:t>开发，因此</a:t>
            </a:r>
            <a:r>
              <a:rPr lang="en-US" altLang="zh-CN" sz="2000" kern="100" dirty="0" err="1">
                <a:latin typeface="Times New Roman" panose="02020603050405020304" pitchFamily="18" charset="0"/>
              </a:rPr>
              <a:t>laya</a:t>
            </a:r>
            <a:r>
              <a:rPr lang="zh-CN" altLang="zh-CN" sz="2000" kern="100" dirty="0">
                <a:latin typeface="Times New Roman" panose="02020603050405020304" pitchFamily="18" charset="0"/>
              </a:rPr>
              <a:t>自带的调试工具与本项目最为适配。这两个工具可以帮助开发者轻松调试并理清前端的关系和后端的数据，提高测试效率。</a:t>
            </a:r>
          </a:p>
        </p:txBody>
      </p:sp>
      <p:pic>
        <p:nvPicPr>
          <p:cNvPr id="34" name="图片 33">
            <a:extLst>
              <a:ext uri="{FF2B5EF4-FFF2-40B4-BE49-F238E27FC236}">
                <a16:creationId xmlns:a16="http://schemas.microsoft.com/office/drawing/2014/main" id="{3053FFD5-9199-47C8-B3BA-25BF803CFEEB}"/>
              </a:ext>
            </a:extLst>
          </p:cNvPr>
          <p:cNvPicPr/>
          <p:nvPr/>
        </p:nvPicPr>
        <p:blipFill>
          <a:blip r:embed="rId4"/>
          <a:stretch>
            <a:fillRect/>
          </a:stretch>
        </p:blipFill>
        <p:spPr>
          <a:xfrm>
            <a:off x="1039365" y="3223260"/>
            <a:ext cx="7391530" cy="3178431"/>
          </a:xfrm>
          <a:prstGeom prst="rect">
            <a:avLst/>
          </a:prstGeom>
        </p:spPr>
      </p:pic>
    </p:spTree>
    <p:extLst>
      <p:ext uri="{BB962C8B-B14F-4D97-AF65-F5344CB8AC3E}">
        <p14:creationId xmlns:p14="http://schemas.microsoft.com/office/powerpoint/2010/main" val="1232631929"/>
      </p:ext>
    </p:extLst>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715" y="1180465"/>
            <a:ext cx="8371205" cy="4497070"/>
          </a:xfrm>
          <a:prstGeom prst="rect">
            <a:avLst/>
          </a:prstGeom>
        </p:spPr>
      </p:pic>
      <p:sp>
        <p:nvSpPr>
          <p:cNvPr id="2" name="文本框 1"/>
          <p:cNvSpPr txBox="1"/>
          <p:nvPr/>
        </p:nvSpPr>
        <p:spPr>
          <a:xfrm>
            <a:off x="3236595" y="1283970"/>
            <a:ext cx="6389370" cy="922020"/>
          </a:xfrm>
          <a:prstGeom prst="rect">
            <a:avLst/>
          </a:prstGeom>
          <a:noFill/>
        </p:spPr>
        <p:txBody>
          <a:bodyPr wrap="square" rtlCol="0">
            <a:spAutoFit/>
          </a:bodyPr>
          <a:lstStyle/>
          <a:p>
            <a:pPr algn="ctr"/>
            <a:r>
              <a:rPr lang="en-US" altLang="zh-CN" sz="5400" dirty="0">
                <a:solidFill>
                  <a:srgbClr val="393721"/>
                </a:solidFill>
                <a:latin typeface="TypeLand 康熙字典體試用版" charset="-120"/>
                <a:ea typeface="TypeLand 康熙字典體試用版" charset="-120"/>
              </a:rPr>
              <a:t>3.</a:t>
            </a:r>
            <a:r>
              <a:rPr lang="zh-CN" altLang="en-US" sz="5400" dirty="0">
                <a:solidFill>
                  <a:srgbClr val="393721"/>
                </a:solidFill>
                <a:latin typeface="TypeLand 康熙字典體試用版" charset="-120"/>
                <a:ea typeface="TypeLand 康熙字典體試用版" charset="-120"/>
              </a:rPr>
              <a:t>测试用例设计</a:t>
            </a:r>
          </a:p>
        </p:txBody>
      </p:sp>
      <p:sp>
        <p:nvSpPr>
          <p:cNvPr id="3" name="文本框 2"/>
          <p:cNvSpPr txBox="1"/>
          <p:nvPr/>
        </p:nvSpPr>
        <p:spPr>
          <a:xfrm>
            <a:off x="4285255" y="2205990"/>
            <a:ext cx="5010785" cy="2123658"/>
          </a:xfrm>
          <a:prstGeom prst="rect">
            <a:avLst/>
          </a:prstGeom>
          <a:noFill/>
        </p:spPr>
        <p:txBody>
          <a:bodyPr wrap="square" rtlCol="0">
            <a:spAutoFit/>
          </a:bodyPr>
          <a:lstStyle/>
          <a:p>
            <a:r>
              <a:rPr lang="zh-CN" altLang="en-US" sz="3200" dirty="0">
                <a:solidFill>
                  <a:srgbClr val="393721"/>
                </a:solidFill>
                <a:latin typeface="TypeLand 康熙字典體試用版" charset="-120"/>
                <a:ea typeface="TypeLand 康熙字典體試用版" charset="-120"/>
              </a:rPr>
              <a:t>3.1	单元测试	</a:t>
            </a:r>
          </a:p>
          <a:p>
            <a:r>
              <a:rPr lang="zh-CN" altLang="en-US" sz="3200" dirty="0">
                <a:solidFill>
                  <a:srgbClr val="393721"/>
                </a:solidFill>
                <a:latin typeface="TypeLand 康熙字典體試用版" charset="-120"/>
                <a:ea typeface="TypeLand 康熙字典體試用版" charset="-120"/>
              </a:rPr>
              <a:t>3.2	集成测试	</a:t>
            </a:r>
          </a:p>
          <a:p>
            <a:r>
              <a:rPr lang="zh-CN" altLang="en-US" sz="3200" dirty="0">
                <a:solidFill>
                  <a:srgbClr val="393721"/>
                </a:solidFill>
                <a:latin typeface="TypeLand 康熙字典體試用版" charset="-120"/>
                <a:ea typeface="TypeLand 康熙字典體試用版" charset="-120"/>
              </a:rPr>
              <a:t>3.3	确认测试	</a:t>
            </a:r>
          </a:p>
          <a:p>
            <a:r>
              <a:rPr lang="zh-CN" altLang="en-US" sz="3600" dirty="0">
                <a:solidFill>
                  <a:srgbClr val="393721"/>
                </a:solidFill>
                <a:latin typeface="TypeLand 康熙字典體試用版" charset="-120"/>
                <a:ea typeface="TypeLand 康熙字典體試用版" charset="-120"/>
              </a:rPr>
              <a:t>	</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300355" y="107950"/>
            <a:ext cx="6161405" cy="706755"/>
          </a:xfrm>
          <a:prstGeom prst="rect">
            <a:avLst/>
          </a:prstGeom>
          <a:noFill/>
        </p:spPr>
        <p:txBody>
          <a:bodyPr wrap="square" rtlCol="0">
            <a:spAutoFit/>
          </a:bodyPr>
          <a:lstStyle/>
          <a:p>
            <a:r>
              <a:rPr lang="zh-CN" altLang="en-US" sz="2000" dirty="0">
                <a:solidFill>
                  <a:srgbClr val="393721"/>
                </a:solidFill>
                <a:latin typeface="方正宋刻本秀楷简体" panose="02000000000000000000" charset="-122"/>
                <a:ea typeface="方正宋刻本秀楷简体" panose="02000000000000000000" charset="-122"/>
              </a:rPr>
              <a:t> </a:t>
            </a:r>
            <a:r>
              <a:rPr lang="en-US" altLang="zh-CN" sz="4000" b="1" dirty="0">
                <a:solidFill>
                  <a:srgbClr val="393721"/>
                </a:solidFill>
                <a:latin typeface="方正宋刻本秀楷简体" panose="02000000000000000000" charset="-122"/>
                <a:ea typeface="方正宋刻本秀楷简体" panose="02000000000000000000" charset="-122"/>
              </a:rPr>
              <a:t>3.1</a:t>
            </a:r>
            <a:r>
              <a:rPr lang="zh-CN" altLang="en-US" sz="4000" b="1" dirty="0">
                <a:solidFill>
                  <a:srgbClr val="393721"/>
                </a:solidFill>
                <a:latin typeface="方正宋刻本秀楷简体" panose="02000000000000000000" charset="-122"/>
                <a:ea typeface="方正宋刻本秀楷简体" panose="02000000000000000000" charset="-122"/>
              </a:rPr>
              <a:t>单元测试</a:t>
            </a:r>
          </a:p>
        </p:txBody>
      </p:sp>
      <p:sp>
        <p:nvSpPr>
          <p:cNvPr id="3" name="矩形 2"/>
          <p:cNvSpPr/>
          <p:nvPr/>
        </p:nvSpPr>
        <p:spPr>
          <a:xfrm>
            <a:off x="1136822" y="1218135"/>
            <a:ext cx="8196648" cy="3477875"/>
          </a:xfrm>
          <a:prstGeom prst="rect">
            <a:avLst/>
          </a:prstGeom>
        </p:spPr>
        <p:txBody>
          <a:bodyPr wrap="square">
            <a:spAutoFit/>
          </a:bodyPr>
          <a:lstStyle/>
          <a:p>
            <a:pPr indent="304800">
              <a:lnSpc>
                <a:spcPct val="150000"/>
              </a:lnSpc>
              <a:spcBef>
                <a:spcPts val="600"/>
              </a:spcBef>
              <a:spcAft>
                <a:spcPts val="600"/>
              </a:spcAft>
            </a:pPr>
            <a:r>
              <a:rPr lang="zh-CN" altLang="zh-CN" sz="2400" b="1" kern="100" dirty="0">
                <a:solidFill>
                  <a:srgbClr val="FF0000"/>
                </a:solidFill>
                <a:latin typeface="Times New Roman" panose="02020603050405020304" pitchFamily="18" charset="0"/>
              </a:rPr>
              <a:t>参照文件：</a:t>
            </a:r>
            <a:r>
              <a:rPr lang="zh-CN" altLang="zh-CN" sz="2400" b="1" kern="100" dirty="0">
                <a:latin typeface="Times New Roman" panose="02020603050405020304" pitchFamily="18" charset="0"/>
              </a:rPr>
              <a:t>详细设计文档</a:t>
            </a:r>
          </a:p>
          <a:p>
            <a:pPr indent="304800">
              <a:lnSpc>
                <a:spcPct val="150000"/>
              </a:lnSpc>
              <a:spcBef>
                <a:spcPts val="600"/>
              </a:spcBef>
              <a:spcAft>
                <a:spcPts val="600"/>
              </a:spcAft>
            </a:pPr>
            <a:r>
              <a:rPr lang="zh-CN" altLang="zh-CN" sz="2400" b="1" kern="100" dirty="0">
                <a:solidFill>
                  <a:srgbClr val="FF0000"/>
                </a:solidFill>
                <a:latin typeface="Times New Roman" panose="02020603050405020304" pitchFamily="18" charset="0"/>
              </a:rPr>
              <a:t>测试技术：</a:t>
            </a:r>
            <a:r>
              <a:rPr lang="zh-CN" altLang="zh-CN" sz="2400" b="1" kern="100" dirty="0">
                <a:latin typeface="Times New Roman" panose="02020603050405020304" pitchFamily="18" charset="0"/>
              </a:rPr>
              <a:t>白盒测试技术</a:t>
            </a:r>
          </a:p>
          <a:p>
            <a:pPr indent="304800">
              <a:lnSpc>
                <a:spcPct val="150000"/>
              </a:lnSpc>
              <a:spcBef>
                <a:spcPts val="600"/>
              </a:spcBef>
              <a:spcAft>
                <a:spcPts val="600"/>
              </a:spcAft>
            </a:pPr>
            <a:r>
              <a:rPr lang="zh-CN" altLang="zh-CN" sz="2400" b="1" kern="100" dirty="0">
                <a:solidFill>
                  <a:srgbClr val="FF0000"/>
                </a:solidFill>
                <a:latin typeface="Times New Roman" panose="02020603050405020304" pitchFamily="18" charset="0"/>
              </a:rPr>
              <a:t>测试说明：</a:t>
            </a:r>
            <a:r>
              <a:rPr lang="zh-CN" altLang="zh-CN" sz="2400" b="1" kern="100" dirty="0">
                <a:latin typeface="Times New Roman" panose="02020603050405020304" pitchFamily="18" charset="0"/>
              </a:rPr>
              <a:t>测试设计员需要按照详细设计的模块设计，划</a:t>
            </a:r>
            <a:r>
              <a:rPr lang="en-US" altLang="zh-CN" sz="2400" b="1" kern="100" dirty="0">
                <a:latin typeface="Times New Roman" panose="02020603050405020304" pitchFamily="18" charset="0"/>
              </a:rPr>
              <a:t>   </a:t>
            </a:r>
          </a:p>
          <a:p>
            <a:pPr indent="304800">
              <a:lnSpc>
                <a:spcPct val="150000"/>
              </a:lnSpc>
              <a:spcBef>
                <a:spcPts val="600"/>
              </a:spcBef>
              <a:spcAft>
                <a:spcPts val="600"/>
              </a:spcAft>
            </a:pPr>
            <a:r>
              <a:rPr lang="zh-CN" altLang="zh-CN" sz="2400" b="1" kern="100" dirty="0">
                <a:latin typeface="Times New Roman" panose="02020603050405020304" pitchFamily="18" charset="0"/>
              </a:rPr>
              <a:t>分相对应的模块测试用例。并且以白盒测试作为主要测试</a:t>
            </a:r>
            <a:endParaRPr lang="en-US" altLang="zh-CN" sz="2400" b="1" kern="100" dirty="0">
              <a:latin typeface="Times New Roman" panose="02020603050405020304" pitchFamily="18" charset="0"/>
            </a:endParaRPr>
          </a:p>
          <a:p>
            <a:pPr indent="304800">
              <a:lnSpc>
                <a:spcPct val="150000"/>
              </a:lnSpc>
              <a:spcBef>
                <a:spcPts val="600"/>
              </a:spcBef>
              <a:spcAft>
                <a:spcPts val="600"/>
              </a:spcAft>
            </a:pPr>
            <a:r>
              <a:rPr lang="zh-CN" altLang="zh-CN" sz="2400" b="1" kern="100" dirty="0">
                <a:latin typeface="Times New Roman" panose="02020603050405020304" pitchFamily="18" charset="0"/>
              </a:rPr>
              <a:t>技术，对每个功能模块当中的所有选项进行测试。</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5123" y="0"/>
            <a:ext cx="2293277"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graphicFrame>
        <p:nvGraphicFramePr>
          <p:cNvPr id="6" name="表格 5"/>
          <p:cNvGraphicFramePr>
            <a:graphicFrameLocks noGrp="1"/>
          </p:cNvGraphicFramePr>
          <p:nvPr>
            <p:extLst>
              <p:ext uri="{D42A27DB-BD31-4B8C-83A1-F6EECF244321}">
                <p14:modId xmlns:p14="http://schemas.microsoft.com/office/powerpoint/2010/main" val="4288434528"/>
              </p:ext>
            </p:extLst>
          </p:nvPr>
        </p:nvGraphicFramePr>
        <p:xfrm>
          <a:off x="2356021" y="24714"/>
          <a:ext cx="7757296" cy="6537381"/>
        </p:xfrm>
        <a:graphic>
          <a:graphicData uri="http://schemas.openxmlformats.org/drawingml/2006/table">
            <a:tbl>
              <a:tblPr firstRow="1" firstCol="1" bandRow="1"/>
              <a:tblGrid>
                <a:gridCol w="332674">
                  <a:extLst>
                    <a:ext uri="{9D8B030D-6E8A-4147-A177-3AD203B41FA5}">
                      <a16:colId xmlns:a16="http://schemas.microsoft.com/office/drawing/2014/main" val="20000"/>
                    </a:ext>
                  </a:extLst>
                </a:gridCol>
                <a:gridCol w="1403955">
                  <a:extLst>
                    <a:ext uri="{9D8B030D-6E8A-4147-A177-3AD203B41FA5}">
                      <a16:colId xmlns:a16="http://schemas.microsoft.com/office/drawing/2014/main" val="20001"/>
                    </a:ext>
                  </a:extLst>
                </a:gridCol>
                <a:gridCol w="1403955">
                  <a:extLst>
                    <a:ext uri="{9D8B030D-6E8A-4147-A177-3AD203B41FA5}">
                      <a16:colId xmlns:a16="http://schemas.microsoft.com/office/drawing/2014/main" val="20002"/>
                    </a:ext>
                  </a:extLst>
                </a:gridCol>
                <a:gridCol w="4616712">
                  <a:extLst>
                    <a:ext uri="{9D8B030D-6E8A-4147-A177-3AD203B41FA5}">
                      <a16:colId xmlns:a16="http://schemas.microsoft.com/office/drawing/2014/main" val="20003"/>
                    </a:ext>
                  </a:extLst>
                </a:gridCol>
              </a:tblGrid>
              <a:tr h="1128732">
                <a:tc>
                  <a:txBody>
                    <a:bodyPr/>
                    <a:lstStyle/>
                    <a:p>
                      <a:pPr indent="127000" algn="ctr">
                        <a:lnSpc>
                          <a:spcPct val="150000"/>
                        </a:lnSpc>
                        <a:spcBef>
                          <a:spcPts val="250"/>
                        </a:spcBef>
                        <a:spcAft>
                          <a:spcPts val="0"/>
                        </a:spcAft>
                      </a:pPr>
                      <a:r>
                        <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一级模块</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二级模块</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b="1" kern="100">
                          <a:effectLst/>
                          <a:latin typeface="Times New Roman" panose="02020603050405020304" pitchFamily="18" charset="0"/>
                          <a:ea typeface="等线" panose="02010600030101010101" pitchFamily="2" charset="-122"/>
                          <a:cs typeface="Times New Roman" panose="02020603050405020304" pitchFamily="18" charset="0"/>
                        </a:rPr>
                        <a:t>三级模块</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b="1" kern="100">
                          <a:effectLst/>
                          <a:latin typeface="Times New Roman" panose="02020603050405020304" pitchFamily="18" charset="0"/>
                          <a:ea typeface="等线" panose="02010600030101010101" pitchFamily="2" charset="-122"/>
                          <a:cs typeface="Times New Roman" panose="02020603050405020304" pitchFamily="18" charset="0"/>
                        </a:rPr>
                        <a:t>模块描述</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7451">
                <a:tc rowSpan="4">
                  <a:txBody>
                    <a:bodyPr/>
                    <a:lstStyle/>
                    <a:p>
                      <a:pPr indent="127000" algn="l">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新游戏</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存档选择</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空白新增</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在未有存档的地方新增存档</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7451">
                <a:tc vMerge="1">
                  <a:txBody>
                    <a:bodyPr/>
                    <a:lstStyle/>
                    <a:p>
                      <a:endParaRPr lang="zh-CN" altLang="en-US"/>
                    </a:p>
                  </a:txBody>
                  <a:tcPr/>
                </a:tc>
                <a:tc v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覆盖原有</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在已有存档的地方覆盖存档</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3726">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剧本选择</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选择游玩的剧本</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3726">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势力选择</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选择游玩的势力</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3726">
                <a:tc rowSpan="2">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加载游戏</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存档选择</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存档读取</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读取选择的存档</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19257">
                <a:tc vMerge="1">
                  <a:txBody>
                    <a:bodyPr/>
                    <a:lstStyle/>
                    <a:p>
                      <a:endParaRPr lang="zh-CN" altLang="en-US"/>
                    </a:p>
                  </a:txBody>
                  <a:tcPr/>
                </a:tc>
                <a:tc v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存档删除</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删除选择的存档</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3726">
                <a:tc rowSpan="7">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游戏界面</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军事</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出征，输送，征兵</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7451">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经济</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开发农田，开发商业，粮草买卖，提高民忠</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7451">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人事</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任命，褒奖，移动，流放，登庸</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7451">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谋略</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驱虎吞狼，离间武将，降低商业，降低农业</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61178">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3048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显示总体的情报，例如武将、城池、势力等</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3726">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设置</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同下【设置】模块</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3726">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下一回合</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进行下一回合的推演</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07451">
                <a:tc gridSpan="3">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排行榜</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查看本人在好友和全局的排名和分数</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07451">
                <a:tc gridSpan="3">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设置</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对音量，字体等进行设置</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1886736649"/>
              </p:ext>
            </p:extLst>
          </p:nvPr>
        </p:nvGraphicFramePr>
        <p:xfrm>
          <a:off x="2317532" y="247135"/>
          <a:ext cx="7609065" cy="6304174"/>
        </p:xfrm>
        <a:graphic>
          <a:graphicData uri="http://schemas.openxmlformats.org/drawingml/2006/table">
            <a:tbl>
              <a:tblPr firstRow="1" firstCol="1" bandRow="1"/>
              <a:tblGrid>
                <a:gridCol w="640979">
                  <a:extLst>
                    <a:ext uri="{9D8B030D-6E8A-4147-A177-3AD203B41FA5}">
                      <a16:colId xmlns:a16="http://schemas.microsoft.com/office/drawing/2014/main" val="20000"/>
                    </a:ext>
                  </a:extLst>
                </a:gridCol>
                <a:gridCol w="992200">
                  <a:extLst>
                    <a:ext uri="{9D8B030D-6E8A-4147-A177-3AD203B41FA5}">
                      <a16:colId xmlns:a16="http://schemas.microsoft.com/office/drawing/2014/main" val="20001"/>
                    </a:ext>
                  </a:extLst>
                </a:gridCol>
                <a:gridCol w="3212945">
                  <a:extLst>
                    <a:ext uri="{9D8B030D-6E8A-4147-A177-3AD203B41FA5}">
                      <a16:colId xmlns:a16="http://schemas.microsoft.com/office/drawing/2014/main" val="20002"/>
                    </a:ext>
                  </a:extLst>
                </a:gridCol>
                <a:gridCol w="2762941">
                  <a:extLst>
                    <a:ext uri="{9D8B030D-6E8A-4147-A177-3AD203B41FA5}">
                      <a16:colId xmlns:a16="http://schemas.microsoft.com/office/drawing/2014/main" val="20003"/>
                    </a:ext>
                  </a:extLst>
                </a:gridCol>
              </a:tblGrid>
              <a:tr h="282086">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编号</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模块名称</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测试内容</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测试正确结果</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7938">
                <a:tc>
                  <a:txBody>
                    <a:bodyPr/>
                    <a:lstStyle/>
                    <a:p>
                      <a:pPr indent="127000">
                        <a:lnSpc>
                          <a:spcPct val="150000"/>
                        </a:lnSpc>
                        <a:spcBef>
                          <a:spcPts val="600"/>
                        </a:spcBef>
                        <a:spcAft>
                          <a:spcPts val="600"/>
                        </a:spcAft>
                      </a:pPr>
                      <a:r>
                        <a:rPr lang="en-US" sz="1800" b="1" kern="100" dirty="0">
                          <a:effectLst/>
                          <a:latin typeface="Times New Roman" panose="02020603050405020304" pitchFamily="18" charset="0"/>
                          <a:ea typeface="宋体" panose="02010600030101010101" pitchFamily="2" charset="-122"/>
                        </a:rPr>
                        <a:t>1</a:t>
                      </a:r>
                      <a:endParaRPr lang="zh-CN" sz="1800" b="1" kern="100" dirty="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solidFill>
                            <a:srgbClr val="FF0000"/>
                          </a:solidFill>
                          <a:effectLst/>
                          <a:latin typeface="Times New Roman" panose="02020603050405020304" pitchFamily="18" charset="0"/>
                          <a:ea typeface="宋体" panose="02010600030101010101" pitchFamily="2" charset="-122"/>
                        </a:rPr>
                        <a:t>新游戏</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在每个空存档处（一共三个）都分别以不同的剧本（目前只有一个剧本）和势力开始一局新游戏</a:t>
                      </a:r>
                      <a:r>
                        <a:rPr lang="en-US" sz="1100" b="1" kern="100">
                          <a:effectLst/>
                          <a:latin typeface="Times New Roman" panose="02020603050405020304" pitchFamily="18" charset="0"/>
                          <a:ea typeface="宋体" panose="02010600030101010101" pitchFamily="2" charset="-122"/>
                        </a:rPr>
                        <a:t>.</a:t>
                      </a:r>
                      <a:endParaRPr lang="zh-CN" sz="1100" b="1" kern="10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所有情况下，游戏都可以按照选择的存档位置，剧本和势力开始。</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62785">
                <a:tc>
                  <a:txBody>
                    <a:bodyPr/>
                    <a:lstStyle/>
                    <a:p>
                      <a:pPr indent="127000">
                        <a:lnSpc>
                          <a:spcPct val="150000"/>
                        </a:lnSpc>
                        <a:spcBef>
                          <a:spcPts val="600"/>
                        </a:spcBef>
                        <a:spcAft>
                          <a:spcPts val="600"/>
                        </a:spcAft>
                      </a:pPr>
                      <a:r>
                        <a:rPr lang="en-US" sz="1800" b="1" kern="100" dirty="0">
                          <a:effectLst/>
                          <a:latin typeface="Times New Roman" panose="02020603050405020304" pitchFamily="18" charset="0"/>
                          <a:ea typeface="宋体" panose="02010600030101010101" pitchFamily="2" charset="-122"/>
                        </a:rPr>
                        <a:t>2</a:t>
                      </a:r>
                      <a:endParaRPr lang="zh-CN" sz="1800" b="1" kern="100" dirty="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solidFill>
                            <a:srgbClr val="FF0000"/>
                          </a:solidFill>
                          <a:effectLst/>
                          <a:latin typeface="Times New Roman" panose="02020603050405020304" pitchFamily="18" charset="0"/>
                          <a:ea typeface="宋体" panose="02010600030101010101" pitchFamily="2" charset="-122"/>
                        </a:rPr>
                        <a:t>读取</a:t>
                      </a:r>
                      <a:endParaRPr lang="en-US" altLang="zh-CN" sz="1800" b="1" kern="100" dirty="0">
                        <a:solidFill>
                          <a:srgbClr val="FF0000"/>
                        </a:solidFill>
                        <a:effectLst/>
                        <a:latin typeface="Times New Roman" panose="02020603050405020304" pitchFamily="18" charset="0"/>
                        <a:ea typeface="宋体" panose="02010600030101010101" pitchFamily="2" charset="-122"/>
                      </a:endParaRPr>
                    </a:p>
                    <a:p>
                      <a:pPr indent="127000">
                        <a:lnSpc>
                          <a:spcPct val="150000"/>
                        </a:lnSpc>
                        <a:spcBef>
                          <a:spcPts val="600"/>
                        </a:spcBef>
                        <a:spcAft>
                          <a:spcPts val="600"/>
                        </a:spcAft>
                      </a:pPr>
                      <a:r>
                        <a:rPr lang="zh-CN" sz="1800" b="1" kern="100" dirty="0">
                          <a:solidFill>
                            <a:srgbClr val="FF0000"/>
                          </a:solidFill>
                          <a:effectLst/>
                          <a:latin typeface="Times New Roman" panose="02020603050405020304" pitchFamily="18" charset="0"/>
                          <a:ea typeface="宋体" panose="02010600030101010101" pitchFamily="2" charset="-122"/>
                        </a:rPr>
                        <a:t>游戏</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50000"/>
                        </a:lnSpc>
                        <a:spcBef>
                          <a:spcPts val="600"/>
                        </a:spcBef>
                        <a:spcAft>
                          <a:spcPts val="600"/>
                        </a:spcAft>
                        <a:buFont typeface="+mj-lt"/>
                        <a:buAutoNum type="arabicPeriod"/>
                      </a:pPr>
                      <a:r>
                        <a:rPr lang="zh-CN" sz="1100" b="1" kern="100" dirty="0">
                          <a:effectLst/>
                          <a:latin typeface="Times New Roman" panose="02020603050405020304" pitchFamily="18" charset="0"/>
                          <a:ea typeface="宋体" panose="02010600030101010101" pitchFamily="2" charset="-122"/>
                        </a:rPr>
                        <a:t>在已有存档的存档处，进行读取并载入游戏。</a:t>
                      </a:r>
                    </a:p>
                    <a:p>
                      <a:pPr marL="342900" lvl="0" indent="-342900">
                        <a:lnSpc>
                          <a:spcPct val="150000"/>
                        </a:lnSpc>
                        <a:spcBef>
                          <a:spcPts val="600"/>
                        </a:spcBef>
                        <a:spcAft>
                          <a:spcPts val="600"/>
                        </a:spcAft>
                        <a:buFont typeface="+mj-lt"/>
                        <a:buAutoNum type="arabicPeriod"/>
                      </a:pPr>
                      <a:r>
                        <a:rPr lang="zh-CN" sz="1100" b="1" kern="100" dirty="0">
                          <a:effectLst/>
                          <a:latin typeface="Times New Roman" panose="02020603050405020304" pitchFamily="18" charset="0"/>
                          <a:ea typeface="宋体" panose="02010600030101010101" pitchFamily="2" charset="-122"/>
                        </a:rPr>
                        <a:t>在未有存档的存档处进行读取。</a:t>
                      </a:r>
                    </a:p>
                    <a:p>
                      <a:pPr marL="342900" lvl="0" indent="-342900">
                        <a:lnSpc>
                          <a:spcPct val="150000"/>
                        </a:lnSpc>
                        <a:spcBef>
                          <a:spcPts val="600"/>
                        </a:spcBef>
                        <a:spcAft>
                          <a:spcPts val="600"/>
                        </a:spcAft>
                        <a:buFont typeface="+mj-lt"/>
                        <a:buAutoNum type="arabicPeriod"/>
                      </a:pPr>
                      <a:r>
                        <a:rPr lang="zh-CN" sz="1100" b="1" kern="100" dirty="0">
                          <a:effectLst/>
                          <a:latin typeface="Times New Roman" panose="02020603050405020304" pitchFamily="18" charset="0"/>
                          <a:ea typeface="宋体" panose="02010600030101010101" pitchFamily="2" charset="-122"/>
                        </a:rPr>
                        <a:t>在已有存档的存档处进行删除。</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50000"/>
                        </a:lnSpc>
                        <a:spcBef>
                          <a:spcPts val="600"/>
                        </a:spcBef>
                        <a:spcAft>
                          <a:spcPts val="600"/>
                        </a:spcAft>
                        <a:buFont typeface="+mj-lt"/>
                        <a:buAutoNum type="arabicPeriod"/>
                      </a:pPr>
                      <a:r>
                        <a:rPr lang="zh-CN" sz="1100" b="1" kern="100">
                          <a:effectLst/>
                          <a:latin typeface="Times New Roman" panose="02020603050405020304" pitchFamily="18" charset="0"/>
                          <a:ea typeface="宋体" panose="02010600030101010101" pitchFamily="2" charset="-122"/>
                        </a:rPr>
                        <a:t>如已有正确的存档并读取，则应该能打开相对应的游戏记录</a:t>
                      </a:r>
                    </a:p>
                    <a:p>
                      <a:pPr marL="342900" lvl="0" indent="-342900">
                        <a:lnSpc>
                          <a:spcPct val="150000"/>
                        </a:lnSpc>
                        <a:spcBef>
                          <a:spcPts val="600"/>
                        </a:spcBef>
                        <a:spcAft>
                          <a:spcPts val="600"/>
                        </a:spcAft>
                        <a:buFont typeface="+mj-lt"/>
                        <a:buAutoNum type="arabicPeriod"/>
                      </a:pPr>
                      <a:r>
                        <a:rPr lang="zh-CN" sz="1100" b="1" kern="100">
                          <a:effectLst/>
                          <a:latin typeface="Times New Roman" panose="02020603050405020304" pitchFamily="18" charset="0"/>
                          <a:ea typeface="宋体" panose="02010600030101010101" pitchFamily="2" charset="-122"/>
                        </a:rPr>
                        <a:t>如未有存档，则无法打开游戏</a:t>
                      </a:r>
                    </a:p>
                    <a:p>
                      <a:pPr marL="342900" lvl="0" indent="-342900">
                        <a:lnSpc>
                          <a:spcPct val="150000"/>
                        </a:lnSpc>
                        <a:spcBef>
                          <a:spcPts val="600"/>
                        </a:spcBef>
                        <a:spcAft>
                          <a:spcPts val="600"/>
                        </a:spcAft>
                        <a:buFont typeface="+mj-lt"/>
                        <a:buAutoNum type="arabicPeriod"/>
                      </a:pPr>
                      <a:r>
                        <a:rPr lang="zh-CN" sz="1100" b="1" kern="100">
                          <a:effectLst/>
                          <a:latin typeface="Times New Roman" panose="02020603050405020304" pitchFamily="18" charset="0"/>
                          <a:ea typeface="宋体" panose="02010600030101010101" pitchFamily="2" charset="-122"/>
                        </a:rPr>
                        <a:t>如有正确的存档并删除，这应能跳出【确认删除】的界面。</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78487">
                <a:tc>
                  <a:txBody>
                    <a:bodyPr/>
                    <a:lstStyle/>
                    <a:p>
                      <a:pPr indent="127000">
                        <a:lnSpc>
                          <a:spcPct val="150000"/>
                        </a:lnSpc>
                        <a:spcBef>
                          <a:spcPts val="600"/>
                        </a:spcBef>
                        <a:spcAft>
                          <a:spcPts val="600"/>
                        </a:spcAft>
                      </a:pPr>
                      <a:r>
                        <a:rPr lang="en-US" sz="1800" b="1" kern="100">
                          <a:effectLst/>
                          <a:latin typeface="Times New Roman" panose="02020603050405020304" pitchFamily="18" charset="0"/>
                          <a:ea typeface="宋体" panose="02010600030101010101" pitchFamily="2" charset="-122"/>
                        </a:rPr>
                        <a:t>3</a:t>
                      </a:r>
                      <a:endParaRPr lang="zh-CN" sz="1800" b="1" kern="10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军事</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在已开的一局游戏中，对军事模块的每一个选项分别以不同的条件进行操作。</a:t>
                      </a:r>
                      <a:r>
                        <a:rPr lang="en-US" sz="1100" b="1" kern="100" dirty="0">
                          <a:effectLst/>
                          <a:latin typeface="Times New Roman" panose="02020603050405020304" pitchFamily="18" charset="0"/>
                          <a:ea typeface="宋体" panose="02010600030101010101" pitchFamily="2" charset="-122"/>
                        </a:rPr>
                        <a:t>1.</a:t>
                      </a:r>
                      <a:r>
                        <a:rPr lang="zh-CN" sz="1100" b="1" kern="100" dirty="0">
                          <a:effectLst/>
                          <a:latin typeface="Times New Roman" panose="02020603050405020304" pitchFamily="18" charset="0"/>
                          <a:ea typeface="宋体" panose="02010600030101010101" pitchFamily="2" charset="-122"/>
                        </a:rPr>
                        <a:t>出征</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2.</a:t>
                      </a:r>
                      <a:r>
                        <a:rPr lang="zh-CN" sz="1100" b="1" kern="100" dirty="0">
                          <a:effectLst/>
                          <a:latin typeface="Times New Roman" panose="02020603050405020304" pitchFamily="18" charset="0"/>
                          <a:ea typeface="宋体" panose="02010600030101010101" pitchFamily="2" charset="-122"/>
                        </a:rPr>
                        <a:t>输送</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3.</a:t>
                      </a:r>
                      <a:r>
                        <a:rPr lang="zh-CN" sz="1100" b="1" kern="100" dirty="0">
                          <a:effectLst/>
                          <a:latin typeface="Times New Roman" panose="02020603050405020304" pitchFamily="18" charset="0"/>
                          <a:ea typeface="宋体" panose="02010600030101010101" pitchFamily="2" charset="-122"/>
                        </a:rPr>
                        <a:t>征兵</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1.</a:t>
                      </a:r>
                      <a:r>
                        <a:rPr lang="zh-CN" sz="1100" b="1" kern="100" dirty="0">
                          <a:effectLst/>
                          <a:latin typeface="Times New Roman" panose="02020603050405020304" pitchFamily="18" charset="0"/>
                          <a:ea typeface="宋体" panose="02010600030101010101" pitchFamily="2" charset="-122"/>
                        </a:rPr>
                        <a:t>出征的话赢得一方得到敌方所有资源，输的一方资源减半。</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2.</a:t>
                      </a:r>
                      <a:r>
                        <a:rPr lang="zh-CN" sz="1100" b="1" kern="100" dirty="0">
                          <a:effectLst/>
                          <a:latin typeface="Times New Roman" panose="02020603050405020304" pitchFamily="18" charset="0"/>
                          <a:ea typeface="宋体" panose="02010600030101010101" pitchFamily="2" charset="-122"/>
                        </a:rPr>
                        <a:t>输送则输送方减少资源，受益方获得资源。</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3.</a:t>
                      </a:r>
                      <a:r>
                        <a:rPr lang="zh-CN" sz="1100" b="1" kern="100" dirty="0">
                          <a:effectLst/>
                          <a:latin typeface="Times New Roman" panose="02020603050405020304" pitchFamily="18" charset="0"/>
                          <a:ea typeface="宋体" panose="02010600030101010101" pitchFamily="2" charset="-122"/>
                        </a:rPr>
                        <a:t>征兵则是增加兵力</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54031">
                <a:tc>
                  <a:txBody>
                    <a:bodyPr/>
                    <a:lstStyle/>
                    <a:p>
                      <a:pPr indent="127000">
                        <a:lnSpc>
                          <a:spcPct val="150000"/>
                        </a:lnSpc>
                        <a:spcBef>
                          <a:spcPts val="600"/>
                        </a:spcBef>
                        <a:spcAft>
                          <a:spcPts val="600"/>
                        </a:spcAft>
                      </a:pPr>
                      <a:r>
                        <a:rPr lang="en-US" sz="1100" b="1" kern="100">
                          <a:effectLst/>
                          <a:latin typeface="Times New Roman" panose="02020603050405020304" pitchFamily="18" charset="0"/>
                          <a:ea typeface="宋体" panose="02010600030101010101" pitchFamily="2" charset="-122"/>
                        </a:rPr>
                        <a:t>4</a:t>
                      </a:r>
                      <a:endParaRPr lang="zh-CN" sz="1100" b="1" kern="10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经济</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在已开的一局游戏中，对</a:t>
                      </a:r>
                      <a:r>
                        <a:rPr lang="zh-CN" sz="1100" b="1" kern="100" dirty="0">
                          <a:effectLst/>
                          <a:latin typeface="Times New Roman" panose="02020603050405020304" pitchFamily="18" charset="0"/>
                          <a:ea typeface="等线" panose="02010600030101010101" pitchFamily="2" charset="-122"/>
                          <a:cs typeface="Times New Roman" panose="02020603050405020304" pitchFamily="18" charset="0"/>
                        </a:rPr>
                        <a:t>经济</a:t>
                      </a:r>
                      <a:r>
                        <a:rPr lang="zh-CN" sz="1100" b="1" kern="100" dirty="0">
                          <a:effectLst/>
                          <a:latin typeface="Times New Roman" panose="02020603050405020304" pitchFamily="18" charset="0"/>
                          <a:ea typeface="宋体" panose="02010600030101010101" pitchFamily="2" charset="-122"/>
                        </a:rPr>
                        <a:t>模块的每一个选项分别以不同的条件进行操作。</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1.</a:t>
                      </a:r>
                      <a:r>
                        <a:rPr lang="zh-CN" sz="1100" b="1" kern="100" dirty="0">
                          <a:effectLst/>
                          <a:latin typeface="Times New Roman" panose="02020603050405020304" pitchFamily="18" charset="0"/>
                          <a:ea typeface="宋体" panose="02010600030101010101" pitchFamily="2" charset="-122"/>
                        </a:rPr>
                        <a:t>开发农田</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2.</a:t>
                      </a:r>
                      <a:r>
                        <a:rPr lang="zh-CN" sz="1100" b="1" kern="100" dirty="0">
                          <a:effectLst/>
                          <a:latin typeface="Times New Roman" panose="02020603050405020304" pitchFamily="18" charset="0"/>
                          <a:ea typeface="宋体" panose="02010600030101010101" pitchFamily="2" charset="-122"/>
                        </a:rPr>
                        <a:t>开发商业</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3.</a:t>
                      </a:r>
                      <a:r>
                        <a:rPr lang="zh-CN" sz="1100" b="1" kern="100" dirty="0">
                          <a:effectLst/>
                          <a:latin typeface="Times New Roman" panose="02020603050405020304" pitchFamily="18" charset="0"/>
                          <a:ea typeface="宋体" panose="02010600030101010101" pitchFamily="2" charset="-122"/>
                        </a:rPr>
                        <a:t>粮草买卖</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4.</a:t>
                      </a:r>
                      <a:r>
                        <a:rPr lang="zh-CN" sz="1100" b="1" kern="100" dirty="0">
                          <a:effectLst/>
                          <a:latin typeface="Times New Roman" panose="02020603050405020304" pitchFamily="18" charset="0"/>
                          <a:ea typeface="宋体" panose="02010600030101010101" pitchFamily="2" charset="-122"/>
                        </a:rPr>
                        <a:t>提高民忠</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1.</a:t>
                      </a:r>
                      <a:r>
                        <a:rPr lang="zh-CN" sz="1100" b="1" kern="100" dirty="0">
                          <a:effectLst/>
                          <a:latin typeface="Times New Roman" panose="02020603050405020304" pitchFamily="18" charset="0"/>
                          <a:ea typeface="宋体" panose="02010600030101010101" pitchFamily="2" charset="-122"/>
                        </a:rPr>
                        <a:t>开发农田则粮草增加 </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2.</a:t>
                      </a:r>
                      <a:r>
                        <a:rPr lang="zh-CN" sz="1100" b="1" kern="100" dirty="0">
                          <a:effectLst/>
                          <a:latin typeface="Times New Roman" panose="02020603050405020304" pitchFamily="18" charset="0"/>
                          <a:ea typeface="宋体" panose="02010600030101010101" pitchFamily="2" charset="-122"/>
                        </a:rPr>
                        <a:t>开发商业则金钱增加</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3.</a:t>
                      </a:r>
                      <a:r>
                        <a:rPr lang="zh-CN" sz="1100" b="1" kern="100" dirty="0">
                          <a:effectLst/>
                          <a:latin typeface="Times New Roman" panose="02020603050405020304" pitchFamily="18" charset="0"/>
                          <a:ea typeface="宋体" panose="02010600030101010101" pitchFamily="2" charset="-122"/>
                        </a:rPr>
                        <a:t>若卖粮草则粮草减，金钱增加；若买粮草则金钱减少，粮草增加</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4.</a:t>
                      </a:r>
                      <a:r>
                        <a:rPr lang="zh-CN" sz="1100" b="1" kern="100" dirty="0">
                          <a:effectLst/>
                          <a:latin typeface="Times New Roman" panose="02020603050405020304" pitchFamily="18" charset="0"/>
                          <a:ea typeface="宋体" panose="02010600030101010101" pitchFamily="2" charset="-122"/>
                        </a:rPr>
                        <a:t>提高民忠则民忠提高</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347456639"/>
              </p:ext>
            </p:extLst>
          </p:nvPr>
        </p:nvGraphicFramePr>
        <p:xfrm>
          <a:off x="2304037" y="79753"/>
          <a:ext cx="7894405" cy="6705348"/>
        </p:xfrm>
        <a:graphic>
          <a:graphicData uri="http://schemas.openxmlformats.org/drawingml/2006/table">
            <a:tbl>
              <a:tblPr firstRow="1" firstCol="1" bandRow="1"/>
              <a:tblGrid>
                <a:gridCol w="665015">
                  <a:extLst>
                    <a:ext uri="{9D8B030D-6E8A-4147-A177-3AD203B41FA5}">
                      <a16:colId xmlns:a16="http://schemas.microsoft.com/office/drawing/2014/main" val="20000"/>
                    </a:ext>
                  </a:extLst>
                </a:gridCol>
                <a:gridCol w="1029408">
                  <a:extLst>
                    <a:ext uri="{9D8B030D-6E8A-4147-A177-3AD203B41FA5}">
                      <a16:colId xmlns:a16="http://schemas.microsoft.com/office/drawing/2014/main" val="20001"/>
                    </a:ext>
                  </a:extLst>
                </a:gridCol>
                <a:gridCol w="3333430">
                  <a:extLst>
                    <a:ext uri="{9D8B030D-6E8A-4147-A177-3AD203B41FA5}">
                      <a16:colId xmlns:a16="http://schemas.microsoft.com/office/drawing/2014/main" val="20002"/>
                    </a:ext>
                  </a:extLst>
                </a:gridCol>
                <a:gridCol w="2866552">
                  <a:extLst>
                    <a:ext uri="{9D8B030D-6E8A-4147-A177-3AD203B41FA5}">
                      <a16:colId xmlns:a16="http://schemas.microsoft.com/office/drawing/2014/main" val="20003"/>
                    </a:ext>
                  </a:extLst>
                </a:gridCol>
              </a:tblGrid>
              <a:tr h="1380963">
                <a:tc>
                  <a:txBody>
                    <a:bodyPr/>
                    <a:lstStyle/>
                    <a:p>
                      <a:pPr indent="127000">
                        <a:lnSpc>
                          <a:spcPct val="150000"/>
                        </a:lnSpc>
                        <a:spcBef>
                          <a:spcPts val="600"/>
                        </a:spcBef>
                        <a:spcAft>
                          <a:spcPts val="600"/>
                        </a:spcAft>
                      </a:pPr>
                      <a:r>
                        <a:rPr lang="en-US" sz="1400" b="1" kern="100" dirty="0">
                          <a:solidFill>
                            <a:schemeClr val="tx1"/>
                          </a:solidFill>
                          <a:effectLst/>
                          <a:latin typeface="Times New Roman" panose="02020603050405020304" pitchFamily="18" charset="0"/>
                          <a:ea typeface="宋体" panose="02010600030101010101" pitchFamily="2" charset="-122"/>
                        </a:rPr>
                        <a:t>5</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人事</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在已开的一局游戏中，对</a:t>
                      </a:r>
                      <a:r>
                        <a:rPr 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人事</a:t>
                      </a:r>
                      <a:r>
                        <a:rPr lang="zh-CN" sz="1000" b="1" kern="100" dirty="0">
                          <a:effectLst/>
                          <a:latin typeface="Times New Roman" panose="02020603050405020304" pitchFamily="18" charset="0"/>
                          <a:ea typeface="宋体" panose="02010600030101010101" pitchFamily="2" charset="-122"/>
                        </a:rPr>
                        <a:t>模块的每一个选项分别以不同的条件进行操作。</a:t>
                      </a:r>
                      <a:r>
                        <a:rPr lang="en-US" sz="1000" b="1" kern="100" dirty="0">
                          <a:effectLst/>
                          <a:latin typeface="Times New Roman" panose="02020603050405020304" pitchFamily="18" charset="0"/>
                          <a:ea typeface="宋体" panose="02010600030101010101" pitchFamily="2" charset="-122"/>
                        </a:rPr>
                        <a:t>1.</a:t>
                      </a:r>
                      <a:r>
                        <a:rPr lang="zh-CN" sz="1000" b="1" kern="100" dirty="0">
                          <a:effectLst/>
                          <a:latin typeface="Times New Roman" panose="02020603050405020304" pitchFamily="18" charset="0"/>
                          <a:ea typeface="宋体" panose="02010600030101010101" pitchFamily="2" charset="-122"/>
                        </a:rPr>
                        <a:t>任命</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2.</a:t>
                      </a:r>
                      <a:r>
                        <a:rPr lang="zh-CN" sz="1000" b="1" kern="100" dirty="0">
                          <a:effectLst/>
                          <a:latin typeface="Times New Roman" panose="02020603050405020304" pitchFamily="18" charset="0"/>
                          <a:ea typeface="宋体" panose="02010600030101010101" pitchFamily="2" charset="-122"/>
                        </a:rPr>
                        <a:t>褒奖</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3.</a:t>
                      </a:r>
                      <a:r>
                        <a:rPr lang="zh-CN" sz="1000" b="1" kern="100" dirty="0">
                          <a:effectLst/>
                          <a:latin typeface="Times New Roman" panose="02020603050405020304" pitchFamily="18" charset="0"/>
                          <a:ea typeface="宋体" panose="02010600030101010101" pitchFamily="2" charset="-122"/>
                        </a:rPr>
                        <a:t>移动</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4.</a:t>
                      </a:r>
                      <a:r>
                        <a:rPr lang="zh-CN" sz="1000" b="1" kern="100" dirty="0">
                          <a:effectLst/>
                          <a:latin typeface="Times New Roman" panose="02020603050405020304" pitchFamily="18" charset="0"/>
                          <a:ea typeface="宋体" panose="02010600030101010101" pitchFamily="2" charset="-122"/>
                        </a:rPr>
                        <a:t>流放</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5.</a:t>
                      </a:r>
                      <a:r>
                        <a:rPr lang="zh-CN" sz="1000" b="1" kern="100" dirty="0">
                          <a:effectLst/>
                          <a:latin typeface="Times New Roman" panose="02020603050405020304" pitchFamily="18" charset="0"/>
                          <a:ea typeface="宋体" panose="02010600030101010101" pitchFamily="2" charset="-122"/>
                        </a:rPr>
                        <a:t>登庸。</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a:effectLst/>
                          <a:latin typeface="Times New Roman" panose="02020603050405020304" pitchFamily="18" charset="0"/>
                          <a:ea typeface="宋体" panose="02010600030101010101" pitchFamily="2" charset="-122"/>
                        </a:rPr>
                        <a:t>所有结果与测试操作的预期结果相同。</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任命则某个武将作为太守</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褒奖则相应武将忠诚提高。</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移动则武将离开该城池进入其他城池。</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流放则把相应武将驱逐。</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登庸则是使流浪武将归属该势力</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33075">
                <a:tc>
                  <a:txBody>
                    <a:bodyPr/>
                    <a:lstStyle/>
                    <a:p>
                      <a:pPr indent="127000">
                        <a:lnSpc>
                          <a:spcPct val="150000"/>
                        </a:lnSpc>
                        <a:spcBef>
                          <a:spcPts val="600"/>
                        </a:spcBef>
                        <a:spcAft>
                          <a:spcPts val="600"/>
                        </a:spcAft>
                      </a:pPr>
                      <a:r>
                        <a:rPr lang="en-US" sz="1400" b="1" kern="100">
                          <a:solidFill>
                            <a:schemeClr val="tx1"/>
                          </a:solidFill>
                          <a:effectLst/>
                          <a:latin typeface="Times New Roman" panose="02020603050405020304" pitchFamily="18" charset="0"/>
                          <a:ea typeface="宋体" panose="02010600030101010101" pitchFamily="2" charset="-122"/>
                        </a:rPr>
                        <a:t>6</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谋略</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在已开的一局游戏中，对</a:t>
                      </a:r>
                      <a:r>
                        <a:rPr 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谋略</a:t>
                      </a:r>
                      <a:r>
                        <a:rPr lang="zh-CN" sz="1000" b="1" kern="100" dirty="0">
                          <a:effectLst/>
                          <a:latin typeface="Times New Roman" panose="02020603050405020304" pitchFamily="18" charset="0"/>
                          <a:ea typeface="宋体" panose="02010600030101010101" pitchFamily="2" charset="-122"/>
                        </a:rPr>
                        <a:t>模块的每一个选项分别以不同的条件进行操作。</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1.</a:t>
                      </a:r>
                      <a:r>
                        <a:rPr lang="zh-CN" sz="1000" b="1" kern="100" dirty="0">
                          <a:effectLst/>
                          <a:latin typeface="Times New Roman" panose="02020603050405020304" pitchFamily="18" charset="0"/>
                          <a:ea typeface="宋体" panose="02010600030101010101" pitchFamily="2" charset="-122"/>
                        </a:rPr>
                        <a:t>降低商业，</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2.</a:t>
                      </a:r>
                      <a:r>
                        <a:rPr lang="zh-CN" sz="1000" b="1" kern="100" dirty="0">
                          <a:effectLst/>
                          <a:latin typeface="Times New Roman" panose="02020603050405020304" pitchFamily="18" charset="0"/>
                          <a:ea typeface="宋体" panose="02010600030101010101" pitchFamily="2" charset="-122"/>
                        </a:rPr>
                        <a:t>降低农业等操作。</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3.</a:t>
                      </a:r>
                      <a:r>
                        <a:rPr lang="zh-CN" sz="1000" b="1" kern="100" dirty="0">
                          <a:effectLst/>
                          <a:latin typeface="Times New Roman" panose="02020603050405020304" pitchFamily="18" charset="0"/>
                          <a:ea typeface="宋体" panose="02010600030101010101" pitchFamily="2" charset="-122"/>
                        </a:rPr>
                        <a:t>离间武将</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4.</a:t>
                      </a:r>
                      <a:r>
                        <a:rPr lang="zh-CN" sz="1000" b="1" kern="100" dirty="0">
                          <a:effectLst/>
                          <a:latin typeface="Times New Roman" panose="02020603050405020304" pitchFamily="18" charset="0"/>
                          <a:ea typeface="宋体" panose="02010600030101010101" pitchFamily="2" charset="-122"/>
                        </a:rPr>
                        <a:t>驱虎吞狼。</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1.</a:t>
                      </a:r>
                      <a:r>
                        <a:rPr lang="zh-CN" sz="1000" b="1" kern="100" dirty="0">
                          <a:effectLst/>
                          <a:latin typeface="Times New Roman" panose="02020603050405020304" pitchFamily="18" charset="0"/>
                          <a:ea typeface="宋体" panose="02010600030101010101" pitchFamily="2" charset="-122"/>
                        </a:rPr>
                        <a:t>降低商业则相应势力金钱降低，民忠减少。</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2.</a:t>
                      </a:r>
                      <a:r>
                        <a:rPr lang="zh-CN" sz="1000" b="1" kern="100" dirty="0">
                          <a:effectLst/>
                          <a:latin typeface="Times New Roman" panose="02020603050405020304" pitchFamily="18" charset="0"/>
                          <a:ea typeface="宋体" panose="02010600030101010101" pitchFamily="2" charset="-122"/>
                        </a:rPr>
                        <a:t>降低农业则相应粮草减少，民忠减少。</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3.</a:t>
                      </a:r>
                      <a:r>
                        <a:rPr lang="zh-CN" sz="1000" b="1" kern="100" dirty="0">
                          <a:effectLst/>
                          <a:latin typeface="Times New Roman" panose="02020603050405020304" pitchFamily="18" charset="0"/>
                          <a:ea typeface="宋体" panose="02010600030101010101" pitchFamily="2" charset="-122"/>
                        </a:rPr>
                        <a:t>离间武将则，武将与主公之间的信任度降低。</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4.</a:t>
                      </a:r>
                      <a:r>
                        <a:rPr lang="zh-CN" sz="1000" b="1" kern="100" dirty="0">
                          <a:effectLst/>
                          <a:latin typeface="Times New Roman" panose="02020603050405020304" pitchFamily="18" charset="0"/>
                          <a:ea typeface="宋体" panose="02010600030101010101" pitchFamily="2" charset="-122"/>
                        </a:rPr>
                        <a:t>驱虎吞狼则，制定两势力进行战争，并自己取得渔翁之利。</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4503">
                <a:tc>
                  <a:txBody>
                    <a:bodyPr/>
                    <a:lstStyle/>
                    <a:p>
                      <a:pPr indent="127000">
                        <a:lnSpc>
                          <a:spcPct val="150000"/>
                        </a:lnSpc>
                        <a:spcBef>
                          <a:spcPts val="600"/>
                        </a:spcBef>
                        <a:spcAft>
                          <a:spcPts val="600"/>
                        </a:spcAft>
                      </a:pPr>
                      <a:r>
                        <a:rPr lang="en-US" sz="1400" b="1" kern="100">
                          <a:solidFill>
                            <a:schemeClr val="tx1"/>
                          </a:solidFill>
                          <a:effectLst/>
                          <a:latin typeface="Times New Roman" panose="02020603050405020304" pitchFamily="18" charset="0"/>
                          <a:ea typeface="宋体" panose="02010600030101010101" pitchFamily="2" charset="-122"/>
                        </a:rPr>
                        <a:t>7</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a:effectLst/>
                          <a:latin typeface="Times New Roman" panose="02020603050405020304" pitchFamily="18" charset="0"/>
                          <a:ea typeface="宋体" panose="02010600030101010101" pitchFamily="2" charset="-122"/>
                        </a:rPr>
                        <a:t>在已开的一局游戏中，点击【情报】按钮。</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正确显示当前游戏的所有势力、城池和武将信息。</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4503">
                <a:tc>
                  <a:txBody>
                    <a:bodyPr/>
                    <a:lstStyle/>
                    <a:p>
                      <a:pPr indent="127000">
                        <a:lnSpc>
                          <a:spcPct val="150000"/>
                        </a:lnSpc>
                        <a:spcBef>
                          <a:spcPts val="600"/>
                        </a:spcBef>
                        <a:spcAft>
                          <a:spcPts val="600"/>
                        </a:spcAft>
                      </a:pPr>
                      <a:r>
                        <a:rPr lang="en-US" sz="1400" b="1" kern="100">
                          <a:solidFill>
                            <a:schemeClr val="tx1"/>
                          </a:solidFill>
                          <a:effectLst/>
                          <a:latin typeface="Times New Roman" panose="02020603050405020304" pitchFamily="18" charset="0"/>
                          <a:ea typeface="宋体" panose="02010600030101010101" pitchFamily="2" charset="-122"/>
                        </a:rPr>
                        <a:t>8</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设置</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a:effectLst/>
                          <a:latin typeface="Times New Roman" panose="02020603050405020304" pitchFamily="18" charset="0"/>
                          <a:ea typeface="宋体" panose="02010600030101010101" pitchFamily="2" charset="-122"/>
                        </a:rPr>
                        <a:t>在已开的一局游戏中和在主界面中，分别点击【设置】按钮，调整音量。</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音量可以正确调整。</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4503">
                <a:tc>
                  <a:txBody>
                    <a:bodyPr/>
                    <a:lstStyle/>
                    <a:p>
                      <a:pPr indent="127000">
                        <a:lnSpc>
                          <a:spcPct val="150000"/>
                        </a:lnSpc>
                        <a:spcBef>
                          <a:spcPts val="600"/>
                        </a:spcBef>
                        <a:spcAft>
                          <a:spcPts val="600"/>
                        </a:spcAft>
                      </a:pPr>
                      <a:r>
                        <a:rPr lang="en-US" sz="1400" b="1" kern="100">
                          <a:solidFill>
                            <a:schemeClr val="tx1"/>
                          </a:solidFill>
                          <a:effectLst/>
                          <a:latin typeface="Times New Roman" panose="02020603050405020304" pitchFamily="18" charset="0"/>
                          <a:ea typeface="宋体" panose="02010600030101010101" pitchFamily="2" charset="-122"/>
                        </a:rPr>
                        <a:t>9</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下一回合</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a:effectLst/>
                          <a:latin typeface="Times New Roman" panose="02020603050405020304" pitchFamily="18" charset="0"/>
                          <a:ea typeface="宋体" panose="02010600030101010101" pitchFamily="2" charset="-122"/>
                        </a:rPr>
                        <a:t>在已开的一局游戏中点击【下一回合】</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成功完成</a:t>
                      </a:r>
                      <a:r>
                        <a:rPr lang="en-US" sz="1000" b="1" kern="100" dirty="0">
                          <a:effectLst/>
                          <a:latin typeface="Times New Roman" panose="02020603050405020304" pitchFamily="18" charset="0"/>
                          <a:ea typeface="宋体" panose="02010600030101010101" pitchFamily="2" charset="-122"/>
                        </a:rPr>
                        <a:t>AI</a:t>
                      </a:r>
                      <a:r>
                        <a:rPr lang="zh-CN" sz="1000" b="1" kern="100" dirty="0">
                          <a:effectLst/>
                          <a:latin typeface="Times New Roman" panose="02020603050405020304" pitchFamily="18" charset="0"/>
                          <a:ea typeface="宋体" panose="02010600030101010101" pitchFamily="2" charset="-122"/>
                        </a:rPr>
                        <a:t>行动，回合推演和数据变化</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33789">
                <a:tc>
                  <a:txBody>
                    <a:bodyPr/>
                    <a:lstStyle/>
                    <a:p>
                      <a:pPr indent="127000">
                        <a:lnSpc>
                          <a:spcPct val="150000"/>
                        </a:lnSpc>
                        <a:spcBef>
                          <a:spcPts val="600"/>
                        </a:spcBef>
                        <a:spcAft>
                          <a:spcPts val="600"/>
                        </a:spcAft>
                      </a:pPr>
                      <a:r>
                        <a:rPr lang="en-US" sz="1400" b="1" kern="100" dirty="0">
                          <a:solidFill>
                            <a:schemeClr val="tx1"/>
                          </a:solidFill>
                          <a:effectLst/>
                          <a:latin typeface="Times New Roman" panose="02020603050405020304" pitchFamily="18" charset="0"/>
                          <a:ea typeface="宋体" panose="02010600030101010101" pitchFamily="2" charset="-122"/>
                        </a:rPr>
                        <a:t>10</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排行榜</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在自身未有成绩的情况下，在主界面点击【排行榜】按钮</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在自身已有成绩的情况下，在主界面点击【排行榜】按钮</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在自己成绩提高的情况下，在主界面点击【排行榜】按钮</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50000"/>
                        </a:lnSpc>
                        <a:spcBef>
                          <a:spcPts val="600"/>
                        </a:spcBef>
                        <a:spcAft>
                          <a:spcPts val="600"/>
                        </a:spcAft>
                        <a:buFont typeface="+mj-lt"/>
                        <a:buAutoNum type="arabicPeriod"/>
                      </a:pPr>
                      <a:r>
                        <a:rPr lang="zh-CN" sz="1000" b="1" kern="100" dirty="0">
                          <a:effectLst/>
                          <a:latin typeface="Times New Roman" panose="02020603050405020304" pitchFamily="18" charset="0"/>
                          <a:ea typeface="宋体" panose="02010600030101010101" pitchFamily="2" charset="-122"/>
                        </a:rPr>
                        <a:t>正确显示预置成绩排名</a:t>
                      </a:r>
                    </a:p>
                    <a:p>
                      <a:pPr marL="342900" lvl="0" indent="-342900">
                        <a:lnSpc>
                          <a:spcPct val="150000"/>
                        </a:lnSpc>
                        <a:spcBef>
                          <a:spcPts val="600"/>
                        </a:spcBef>
                        <a:spcAft>
                          <a:spcPts val="600"/>
                        </a:spcAft>
                        <a:buFont typeface="+mj-lt"/>
                        <a:buAutoNum type="arabicPeriod"/>
                      </a:pPr>
                      <a:r>
                        <a:rPr lang="zh-CN" sz="1000" b="1" kern="100" dirty="0">
                          <a:effectLst/>
                          <a:latin typeface="Times New Roman" panose="02020603050405020304" pitchFamily="18" charset="0"/>
                          <a:ea typeface="宋体" panose="02010600030101010101" pitchFamily="2" charset="-122"/>
                        </a:rPr>
                        <a:t>正确显示预置成绩排名和自己排名</a:t>
                      </a:r>
                    </a:p>
                    <a:p>
                      <a:pPr marL="342900" lvl="0" indent="-342900">
                        <a:lnSpc>
                          <a:spcPct val="150000"/>
                        </a:lnSpc>
                        <a:spcBef>
                          <a:spcPts val="600"/>
                        </a:spcBef>
                        <a:spcAft>
                          <a:spcPts val="600"/>
                        </a:spcAft>
                        <a:buFont typeface="+mj-lt"/>
                        <a:buAutoNum type="arabicPeriod"/>
                      </a:pPr>
                      <a:r>
                        <a:rPr lang="zh-CN" sz="1000" b="1" kern="100" dirty="0">
                          <a:effectLst/>
                          <a:latin typeface="Times New Roman" panose="02020603050405020304" pitchFamily="18" charset="0"/>
                          <a:ea typeface="宋体" panose="02010600030101010101" pitchFamily="2" charset="-122"/>
                        </a:rPr>
                        <a:t>正确显示成绩和排名的变化</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20216307"/>
      </p:ext>
    </p:extLst>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出征用例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909897303"/>
              </p:ext>
            </p:extLst>
          </p:nvPr>
        </p:nvGraphicFramePr>
        <p:xfrm>
          <a:off x="170849" y="640080"/>
          <a:ext cx="10437967" cy="4907280"/>
        </p:xfrm>
        <a:graphic>
          <a:graphicData uri="http://schemas.openxmlformats.org/drawingml/2006/table">
            <a:tbl>
              <a:tblPr firstRow="1" firstCol="1" bandRow="1"/>
              <a:tblGrid>
                <a:gridCol w="663652">
                  <a:extLst>
                    <a:ext uri="{9D8B030D-6E8A-4147-A177-3AD203B41FA5}">
                      <a16:colId xmlns:a16="http://schemas.microsoft.com/office/drawing/2014/main" val="20000"/>
                    </a:ext>
                  </a:extLst>
                </a:gridCol>
                <a:gridCol w="790113">
                  <a:extLst>
                    <a:ext uri="{9D8B030D-6E8A-4147-A177-3AD203B41FA5}">
                      <a16:colId xmlns:a16="http://schemas.microsoft.com/office/drawing/2014/main" val="20001"/>
                    </a:ext>
                  </a:extLst>
                </a:gridCol>
                <a:gridCol w="763479">
                  <a:extLst>
                    <a:ext uri="{9D8B030D-6E8A-4147-A177-3AD203B41FA5}">
                      <a16:colId xmlns:a16="http://schemas.microsoft.com/office/drawing/2014/main" val="20002"/>
                    </a:ext>
                  </a:extLst>
                </a:gridCol>
                <a:gridCol w="781235">
                  <a:extLst>
                    <a:ext uri="{9D8B030D-6E8A-4147-A177-3AD203B41FA5}">
                      <a16:colId xmlns:a16="http://schemas.microsoft.com/office/drawing/2014/main" val="20003"/>
                    </a:ext>
                  </a:extLst>
                </a:gridCol>
                <a:gridCol w="816746">
                  <a:extLst>
                    <a:ext uri="{9D8B030D-6E8A-4147-A177-3AD203B41FA5}">
                      <a16:colId xmlns:a16="http://schemas.microsoft.com/office/drawing/2014/main" val="20004"/>
                    </a:ext>
                  </a:extLst>
                </a:gridCol>
                <a:gridCol w="2654423">
                  <a:extLst>
                    <a:ext uri="{9D8B030D-6E8A-4147-A177-3AD203B41FA5}">
                      <a16:colId xmlns:a16="http://schemas.microsoft.com/office/drawing/2014/main" val="20005"/>
                    </a:ext>
                  </a:extLst>
                </a:gridCol>
                <a:gridCol w="506027">
                  <a:extLst>
                    <a:ext uri="{9D8B030D-6E8A-4147-A177-3AD203B41FA5}">
                      <a16:colId xmlns:a16="http://schemas.microsoft.com/office/drawing/2014/main" val="20006"/>
                    </a:ext>
                  </a:extLst>
                </a:gridCol>
                <a:gridCol w="541538">
                  <a:extLst>
                    <a:ext uri="{9D8B030D-6E8A-4147-A177-3AD203B41FA5}">
                      <a16:colId xmlns:a16="http://schemas.microsoft.com/office/drawing/2014/main" val="20007"/>
                    </a:ext>
                  </a:extLst>
                </a:gridCol>
                <a:gridCol w="497150">
                  <a:extLst>
                    <a:ext uri="{9D8B030D-6E8A-4147-A177-3AD203B41FA5}">
                      <a16:colId xmlns:a16="http://schemas.microsoft.com/office/drawing/2014/main" val="20008"/>
                    </a:ext>
                  </a:extLst>
                </a:gridCol>
                <a:gridCol w="426128">
                  <a:extLst>
                    <a:ext uri="{9D8B030D-6E8A-4147-A177-3AD203B41FA5}">
                      <a16:colId xmlns:a16="http://schemas.microsoft.com/office/drawing/2014/main" val="20009"/>
                    </a:ext>
                  </a:extLst>
                </a:gridCol>
                <a:gridCol w="1997476">
                  <a:extLst>
                    <a:ext uri="{9D8B030D-6E8A-4147-A177-3AD203B41FA5}">
                      <a16:colId xmlns:a16="http://schemas.microsoft.com/office/drawing/2014/main" val="20010"/>
                    </a:ext>
                  </a:extLst>
                </a:gridCol>
              </a:tblGrid>
              <a:tr h="178822">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用例</a:t>
                      </a:r>
                      <a:r>
                        <a:rPr lang="en-US" sz="1400" kern="100" dirty="0">
                          <a:effectLst/>
                          <a:latin typeface="Times New Roman" panose="02020603050405020304" pitchFamily="18" charset="0"/>
                          <a:ea typeface="宋体" panose="02010600030101010101" pitchFamily="2" charset="-122"/>
                        </a:rPr>
                        <a:t>ID</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己方武将</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己方士兵</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己方粮草</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己方金钱</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己方出征配置（武将、士兵、粮草、金钱）</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敌方武将</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敌方士兵</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敌方粮草</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敌方金钱</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正确结果</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725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己方可以正常出征并敌方正常生成守城部队</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725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己方不可以正常出征，并提示士兵数不可以为</a:t>
                      </a: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725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己方可以正常出征并敌方正常生成守城部队</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5031">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1001/10000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己方不可以正常出征并提示粮草需要大于等于士兵数</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7252">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5</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己方可以正常出征并敌方正常生成守城部队</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725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己方不可以选择大于自身城池士兵数的士兵</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725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7</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己方不可以选择大于自身城池粮草数的粮草</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1725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己方不可以选择大于自身城池金钱数的金钱</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7644">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9</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提示无武将或者无空闲武将时不可以出征</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1725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己方可以正常出征并敌方正常生成守城部队</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17599674"/>
      </p:ext>
    </p:extLst>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出征用例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796901635"/>
              </p:ext>
            </p:extLst>
          </p:nvPr>
        </p:nvGraphicFramePr>
        <p:xfrm>
          <a:off x="460161" y="833437"/>
          <a:ext cx="9804187" cy="5334000"/>
        </p:xfrm>
        <a:graphic>
          <a:graphicData uri="http://schemas.openxmlformats.org/drawingml/2006/table">
            <a:tbl>
              <a:tblPr firstRow="1" firstCol="1" bandRow="1"/>
              <a:tblGrid>
                <a:gridCol w="784954">
                  <a:extLst>
                    <a:ext uri="{9D8B030D-6E8A-4147-A177-3AD203B41FA5}">
                      <a16:colId xmlns:a16="http://schemas.microsoft.com/office/drawing/2014/main" val="20000"/>
                    </a:ext>
                  </a:extLst>
                </a:gridCol>
                <a:gridCol w="757316">
                  <a:extLst>
                    <a:ext uri="{9D8B030D-6E8A-4147-A177-3AD203B41FA5}">
                      <a16:colId xmlns:a16="http://schemas.microsoft.com/office/drawing/2014/main" val="20001"/>
                    </a:ext>
                  </a:extLst>
                </a:gridCol>
                <a:gridCol w="793799">
                  <a:extLst>
                    <a:ext uri="{9D8B030D-6E8A-4147-A177-3AD203B41FA5}">
                      <a16:colId xmlns:a16="http://schemas.microsoft.com/office/drawing/2014/main" val="20002"/>
                    </a:ext>
                  </a:extLst>
                </a:gridCol>
                <a:gridCol w="793799">
                  <a:extLst>
                    <a:ext uri="{9D8B030D-6E8A-4147-A177-3AD203B41FA5}">
                      <a16:colId xmlns:a16="http://schemas.microsoft.com/office/drawing/2014/main" val="20003"/>
                    </a:ext>
                  </a:extLst>
                </a:gridCol>
                <a:gridCol w="793799">
                  <a:extLst>
                    <a:ext uri="{9D8B030D-6E8A-4147-A177-3AD203B41FA5}">
                      <a16:colId xmlns:a16="http://schemas.microsoft.com/office/drawing/2014/main" val="20004"/>
                    </a:ext>
                  </a:extLst>
                </a:gridCol>
                <a:gridCol w="1885167">
                  <a:extLst>
                    <a:ext uri="{9D8B030D-6E8A-4147-A177-3AD203B41FA5}">
                      <a16:colId xmlns:a16="http://schemas.microsoft.com/office/drawing/2014/main" val="20005"/>
                    </a:ext>
                  </a:extLst>
                </a:gridCol>
                <a:gridCol w="533816">
                  <a:extLst>
                    <a:ext uri="{9D8B030D-6E8A-4147-A177-3AD203B41FA5}">
                      <a16:colId xmlns:a16="http://schemas.microsoft.com/office/drawing/2014/main" val="20006"/>
                    </a:ext>
                  </a:extLst>
                </a:gridCol>
                <a:gridCol w="793799">
                  <a:extLst>
                    <a:ext uri="{9D8B030D-6E8A-4147-A177-3AD203B41FA5}">
                      <a16:colId xmlns:a16="http://schemas.microsoft.com/office/drawing/2014/main" val="20007"/>
                    </a:ext>
                  </a:extLst>
                </a:gridCol>
                <a:gridCol w="793799">
                  <a:extLst>
                    <a:ext uri="{9D8B030D-6E8A-4147-A177-3AD203B41FA5}">
                      <a16:colId xmlns:a16="http://schemas.microsoft.com/office/drawing/2014/main" val="20008"/>
                    </a:ext>
                  </a:extLst>
                </a:gridCol>
                <a:gridCol w="793799">
                  <a:extLst>
                    <a:ext uri="{9D8B030D-6E8A-4147-A177-3AD203B41FA5}">
                      <a16:colId xmlns:a16="http://schemas.microsoft.com/office/drawing/2014/main" val="20009"/>
                    </a:ext>
                  </a:extLst>
                </a:gridCol>
                <a:gridCol w="1080140">
                  <a:extLst>
                    <a:ext uri="{9D8B030D-6E8A-4147-A177-3AD203B41FA5}">
                      <a16:colId xmlns:a16="http://schemas.microsoft.com/office/drawing/2014/main" val="20010"/>
                    </a:ext>
                  </a:extLst>
                </a:gridCol>
              </a:tblGrid>
              <a:tr h="505969">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11</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己方可以正常出征并敌方直接投降</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835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12</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altLang="en-US"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己方可以正常出征并敌方正常生成守城部队</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0835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13</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己方可以正常出征并敌方正常生成守城部队</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0835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己方可以正常出征并敌方正常生成守城部队</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596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15</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己方可以正常出征并敌方直接投降</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596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16</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己方可以正常出征并敌方直接投降</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0835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17</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己方可以正常出征并敌方正常生成守城部队</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90571302"/>
      </p:ext>
    </p:extLst>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8" y="0"/>
            <a:ext cx="3217579"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输送测试用例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527588030"/>
              </p:ext>
            </p:extLst>
          </p:nvPr>
        </p:nvGraphicFramePr>
        <p:xfrm>
          <a:off x="170849" y="833437"/>
          <a:ext cx="10472352" cy="4566747"/>
        </p:xfrm>
        <a:graphic>
          <a:graphicData uri="http://schemas.openxmlformats.org/drawingml/2006/table">
            <a:tbl>
              <a:tblPr firstRow="1" firstCol="1" bandRow="1"/>
              <a:tblGrid>
                <a:gridCol w="626634">
                  <a:extLst>
                    <a:ext uri="{9D8B030D-6E8A-4147-A177-3AD203B41FA5}">
                      <a16:colId xmlns:a16="http://schemas.microsoft.com/office/drawing/2014/main" val="20000"/>
                    </a:ext>
                  </a:extLst>
                </a:gridCol>
                <a:gridCol w="592899">
                  <a:extLst>
                    <a:ext uri="{9D8B030D-6E8A-4147-A177-3AD203B41FA5}">
                      <a16:colId xmlns:a16="http://schemas.microsoft.com/office/drawing/2014/main" val="20001"/>
                    </a:ext>
                  </a:extLst>
                </a:gridCol>
                <a:gridCol w="736632">
                  <a:extLst>
                    <a:ext uri="{9D8B030D-6E8A-4147-A177-3AD203B41FA5}">
                      <a16:colId xmlns:a16="http://schemas.microsoft.com/office/drawing/2014/main" val="20002"/>
                    </a:ext>
                  </a:extLst>
                </a:gridCol>
                <a:gridCol w="691715">
                  <a:extLst>
                    <a:ext uri="{9D8B030D-6E8A-4147-A177-3AD203B41FA5}">
                      <a16:colId xmlns:a16="http://schemas.microsoft.com/office/drawing/2014/main" val="20003"/>
                    </a:ext>
                  </a:extLst>
                </a:gridCol>
                <a:gridCol w="709682">
                  <a:extLst>
                    <a:ext uri="{9D8B030D-6E8A-4147-A177-3AD203B41FA5}">
                      <a16:colId xmlns:a16="http://schemas.microsoft.com/office/drawing/2014/main" val="20004"/>
                    </a:ext>
                  </a:extLst>
                </a:gridCol>
                <a:gridCol w="2066164">
                  <a:extLst>
                    <a:ext uri="{9D8B030D-6E8A-4147-A177-3AD203B41FA5}">
                      <a16:colId xmlns:a16="http://schemas.microsoft.com/office/drawing/2014/main" val="20005"/>
                    </a:ext>
                  </a:extLst>
                </a:gridCol>
                <a:gridCol w="871382">
                  <a:extLst>
                    <a:ext uri="{9D8B030D-6E8A-4147-A177-3AD203B41FA5}">
                      <a16:colId xmlns:a16="http://schemas.microsoft.com/office/drawing/2014/main" val="20006"/>
                    </a:ext>
                  </a:extLst>
                </a:gridCol>
                <a:gridCol w="4177244">
                  <a:extLst>
                    <a:ext uri="{9D8B030D-6E8A-4147-A177-3AD203B41FA5}">
                      <a16:colId xmlns:a16="http://schemas.microsoft.com/office/drawing/2014/main" val="20007"/>
                    </a:ext>
                  </a:extLst>
                </a:gridCol>
              </a:tblGrid>
              <a:tr h="300092">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用例</a:t>
                      </a:r>
                      <a:r>
                        <a:rPr lang="en-US" sz="1600" kern="100" dirty="0">
                          <a:effectLst/>
                          <a:latin typeface="Times New Roman" panose="02020603050405020304" pitchFamily="18" charset="0"/>
                          <a:ea typeface="宋体" panose="02010600030101010101" pitchFamily="2" charset="-122"/>
                        </a:rPr>
                        <a:t>ID</a:t>
                      </a:r>
                      <a:endParaRPr lang="zh-CN" sz="16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己方武将</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己方士兵</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己方粮草</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己方金钱</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己方输送配置（武将、士兵、粮草、金钱）</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目标城池</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正确结果</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不可以输送，并提示无空闲武将</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0185">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不可以输送，并提示不可以选择多于城池士兵的士兵数</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800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不可以输送，并提示不可以选择多于城池粮草的粮草数</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00185">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5</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不可以输送，并提示不可以选择多于城池金钱的金钱数</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501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不可以输送，并提示不可以无实际运输</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25536</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25536</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9</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25536</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45515339"/>
      </p:ext>
    </p:extLst>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边框"/>
          <p:cNvPicPr>
            <a:picLocks noChangeAspect="1"/>
          </p:cNvPicPr>
          <p:nvPr/>
        </p:nvPicPr>
        <p:blipFill>
          <a:blip r:embed="rId3"/>
          <a:stretch>
            <a:fillRect/>
          </a:stretch>
        </p:blipFill>
        <p:spPr>
          <a:xfrm flipH="1">
            <a:off x="1374775" y="749935"/>
            <a:ext cx="9443085" cy="5073015"/>
          </a:xfrm>
          <a:prstGeom prst="rect">
            <a:avLst/>
          </a:prstGeom>
        </p:spPr>
      </p:pic>
      <p:pic>
        <p:nvPicPr>
          <p:cNvPr id="2" name="图片 1" descr="c7d05aec95501827989e2f5ee4695cbe"/>
          <p:cNvPicPr>
            <a:picLocks noChangeAspect="1"/>
          </p:cNvPicPr>
          <p:nvPr/>
        </p:nvPicPr>
        <p:blipFill>
          <a:blip r:embed="rId4"/>
          <a:stretch>
            <a:fillRect/>
          </a:stretch>
        </p:blipFill>
        <p:spPr>
          <a:xfrm>
            <a:off x="8272780" y="1583690"/>
            <a:ext cx="3910330" cy="2658745"/>
          </a:xfrm>
          <a:prstGeom prst="rect">
            <a:avLst/>
          </a:prstGeom>
        </p:spPr>
      </p:pic>
      <p:pic>
        <p:nvPicPr>
          <p:cNvPr id="5" name="图片 4" descr="鸟"/>
          <p:cNvPicPr>
            <a:picLocks noChangeAspect="1"/>
          </p:cNvPicPr>
          <p:nvPr/>
        </p:nvPicPr>
        <p:blipFill>
          <a:blip r:embed="rId5"/>
          <a:stretch>
            <a:fillRect/>
          </a:stretch>
        </p:blipFill>
        <p:spPr>
          <a:xfrm>
            <a:off x="-14605" y="3709035"/>
            <a:ext cx="2907665" cy="3145155"/>
          </a:xfrm>
          <a:prstGeom prst="rect">
            <a:avLst/>
          </a:prstGeom>
        </p:spPr>
      </p:pic>
      <p:sp>
        <p:nvSpPr>
          <p:cNvPr id="12" name="文本框 11"/>
          <p:cNvSpPr txBox="1"/>
          <p:nvPr/>
        </p:nvSpPr>
        <p:spPr>
          <a:xfrm>
            <a:off x="7819390" y="1612265"/>
            <a:ext cx="921385" cy="2543810"/>
          </a:xfrm>
          <a:prstGeom prst="rect">
            <a:avLst/>
          </a:prstGeom>
          <a:noFill/>
        </p:spPr>
        <p:txBody>
          <a:bodyPr vert="eaVert" wrap="square" rtlCol="0">
            <a:spAutoFit/>
          </a:bodyPr>
          <a:lstStyle/>
          <a:p>
            <a:r>
              <a:rPr lang="zh-CN" altLang="en-US" sz="4800">
                <a:solidFill>
                  <a:srgbClr val="393721"/>
                </a:solidFill>
                <a:latin typeface="TypeLand 康熙字典體試用版" charset="-120"/>
                <a:ea typeface="TypeLand 康熙字典體試用版" charset="-120"/>
              </a:rPr>
              <a:t>目 录</a:t>
            </a:r>
          </a:p>
        </p:txBody>
      </p:sp>
      <p:sp>
        <p:nvSpPr>
          <p:cNvPr id="3" name="文本框 2"/>
          <p:cNvSpPr txBox="1"/>
          <p:nvPr/>
        </p:nvSpPr>
        <p:spPr>
          <a:xfrm>
            <a:off x="7265392" y="1630766"/>
            <a:ext cx="553998" cy="3270885"/>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引言</a:t>
            </a:r>
          </a:p>
        </p:txBody>
      </p:sp>
      <p:cxnSp>
        <p:nvCxnSpPr>
          <p:cNvPr id="6" name="直接连接符 5"/>
          <p:cNvCxnSpPr/>
          <p:nvPr/>
        </p:nvCxnSpPr>
        <p:spPr>
          <a:xfrm>
            <a:off x="7265392" y="1697191"/>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49481" y="1650999"/>
            <a:ext cx="553998" cy="3270885"/>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测试计划</a:t>
            </a:r>
          </a:p>
        </p:txBody>
      </p:sp>
      <p:cxnSp>
        <p:nvCxnSpPr>
          <p:cNvPr id="8" name="直接连接符 7"/>
          <p:cNvCxnSpPr/>
          <p:nvPr/>
        </p:nvCxnSpPr>
        <p:spPr>
          <a:xfrm>
            <a:off x="6597650" y="1693461"/>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005341" y="1640703"/>
            <a:ext cx="553998" cy="3185959"/>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测试用例设计</a:t>
            </a:r>
          </a:p>
        </p:txBody>
      </p:sp>
      <p:cxnSp>
        <p:nvCxnSpPr>
          <p:cNvPr id="10" name="直接连接符 9"/>
          <p:cNvCxnSpPr/>
          <p:nvPr/>
        </p:nvCxnSpPr>
        <p:spPr>
          <a:xfrm>
            <a:off x="5981739" y="1693461"/>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59609" y="1730142"/>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743525" y="1730142"/>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377438" y="1630766"/>
            <a:ext cx="553998" cy="3185959"/>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测试结果</a:t>
            </a:r>
          </a:p>
        </p:txBody>
      </p:sp>
      <p:sp>
        <p:nvSpPr>
          <p:cNvPr id="25" name="文本框 24"/>
          <p:cNvSpPr txBox="1"/>
          <p:nvPr/>
        </p:nvSpPr>
        <p:spPr>
          <a:xfrm>
            <a:off x="4733051" y="1673227"/>
            <a:ext cx="553998" cy="3185959"/>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测试报告</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3028110"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征兵测试用例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514169709"/>
              </p:ext>
            </p:extLst>
          </p:nvPr>
        </p:nvGraphicFramePr>
        <p:xfrm>
          <a:off x="170849" y="921784"/>
          <a:ext cx="10472353" cy="3657600"/>
        </p:xfrm>
        <a:graphic>
          <a:graphicData uri="http://schemas.openxmlformats.org/drawingml/2006/table">
            <a:tbl>
              <a:tblPr firstRow="1" firstCol="1" bandRow="1"/>
              <a:tblGrid>
                <a:gridCol w="772631">
                  <a:extLst>
                    <a:ext uri="{9D8B030D-6E8A-4147-A177-3AD203B41FA5}">
                      <a16:colId xmlns:a16="http://schemas.microsoft.com/office/drawing/2014/main" val="20000"/>
                    </a:ext>
                  </a:extLst>
                </a:gridCol>
                <a:gridCol w="772631">
                  <a:extLst>
                    <a:ext uri="{9D8B030D-6E8A-4147-A177-3AD203B41FA5}">
                      <a16:colId xmlns:a16="http://schemas.microsoft.com/office/drawing/2014/main" val="20001"/>
                    </a:ext>
                  </a:extLst>
                </a:gridCol>
                <a:gridCol w="873804">
                  <a:extLst>
                    <a:ext uri="{9D8B030D-6E8A-4147-A177-3AD203B41FA5}">
                      <a16:colId xmlns:a16="http://schemas.microsoft.com/office/drawing/2014/main" val="20002"/>
                    </a:ext>
                  </a:extLst>
                </a:gridCol>
                <a:gridCol w="1225500">
                  <a:extLst>
                    <a:ext uri="{9D8B030D-6E8A-4147-A177-3AD203B41FA5}">
                      <a16:colId xmlns:a16="http://schemas.microsoft.com/office/drawing/2014/main" val="20003"/>
                    </a:ext>
                  </a:extLst>
                </a:gridCol>
                <a:gridCol w="1520357">
                  <a:extLst>
                    <a:ext uri="{9D8B030D-6E8A-4147-A177-3AD203B41FA5}">
                      <a16:colId xmlns:a16="http://schemas.microsoft.com/office/drawing/2014/main" val="20004"/>
                    </a:ext>
                  </a:extLst>
                </a:gridCol>
                <a:gridCol w="5307430">
                  <a:extLst>
                    <a:ext uri="{9D8B030D-6E8A-4147-A177-3AD203B41FA5}">
                      <a16:colId xmlns:a16="http://schemas.microsoft.com/office/drawing/2014/main" val="20005"/>
                    </a:ext>
                  </a:extLst>
                </a:gridCol>
              </a:tblGrid>
              <a:tr h="175260">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己方民忠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a:t>
                      </a:r>
                      <a:r>
                        <a:rPr lang="zh-CN" sz="20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可以征兵，并且粮草和金钱各减少</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，民忠减少（</a:t>
                      </a:r>
                      <a:r>
                        <a:rPr lang="en-US" sz="2000" kern="100">
                          <a:effectLst/>
                          <a:latin typeface="Times New Roman" panose="02020603050405020304" pitchFamily="18" charset="0"/>
                          <a:ea typeface="宋体" panose="02010600030101010101" pitchFamily="2" charset="-122"/>
                        </a:rPr>
                        <a:t>20-</a:t>
                      </a:r>
                      <a:r>
                        <a:rPr lang="zh-CN" sz="2000" kern="100">
                          <a:effectLst/>
                          <a:latin typeface="Times New Roman" panose="02020603050405020304" pitchFamily="18" charset="0"/>
                          <a:ea typeface="宋体" panose="02010600030101010101" pitchFamily="2" charset="-122"/>
                        </a:rPr>
                        <a:t>统帅</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政治），兵力增加为（武力</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统帅）</a:t>
                      </a:r>
                      <a:r>
                        <a:rPr lang="en-US" sz="2000" kern="100">
                          <a:effectLst/>
                          <a:latin typeface="Times New Roman" panose="02020603050405020304" pitchFamily="18" charset="0"/>
                          <a:ea typeface="宋体" panose="02010600030101010101" pitchFamily="2" charset="-122"/>
                        </a:rPr>
                        <a:t>*10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不可以征兵，提示粮草不足</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不可以征兵，提示粮草不足</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不可以征兵，提示金钱不足</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不可以征兵，提示金钱不足</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不可以征兵，提示民忠不足</a:t>
                      </a:r>
                      <a:r>
                        <a:rPr lang="en-US" sz="2000" kern="100" dirty="0">
                          <a:effectLst/>
                          <a:latin typeface="Times New Roman" panose="02020603050405020304" pitchFamily="18" charset="0"/>
                          <a:ea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不可以征兵，提示民忠不足</a:t>
                      </a:r>
                      <a:r>
                        <a:rPr lang="en-US" sz="2000" kern="100" dirty="0">
                          <a:effectLst/>
                          <a:latin typeface="Times New Roman" panose="02020603050405020304" pitchFamily="18" charset="0"/>
                          <a:ea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r>
                        <a:rPr lang="zh-CN" sz="20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不可以征兵，提示无空闲武将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36304127"/>
      </p:ext>
    </p:extLst>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4189644"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开发农业测试用例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749447464"/>
              </p:ext>
            </p:extLst>
          </p:nvPr>
        </p:nvGraphicFramePr>
        <p:xfrm>
          <a:off x="284085" y="646331"/>
          <a:ext cx="9972022" cy="1831970"/>
        </p:xfrm>
        <a:graphic>
          <a:graphicData uri="http://schemas.openxmlformats.org/drawingml/2006/table">
            <a:tbl>
              <a:tblPr firstRow="1" firstCol="1" bandRow="1"/>
              <a:tblGrid>
                <a:gridCol w="993251">
                  <a:extLst>
                    <a:ext uri="{9D8B030D-6E8A-4147-A177-3AD203B41FA5}">
                      <a16:colId xmlns:a16="http://schemas.microsoft.com/office/drawing/2014/main" val="20000"/>
                    </a:ext>
                  </a:extLst>
                </a:gridCol>
                <a:gridCol w="1293204">
                  <a:extLst>
                    <a:ext uri="{9D8B030D-6E8A-4147-A177-3AD203B41FA5}">
                      <a16:colId xmlns:a16="http://schemas.microsoft.com/office/drawing/2014/main" val="20001"/>
                    </a:ext>
                  </a:extLst>
                </a:gridCol>
                <a:gridCol w="1214963">
                  <a:extLst>
                    <a:ext uri="{9D8B030D-6E8A-4147-A177-3AD203B41FA5}">
                      <a16:colId xmlns:a16="http://schemas.microsoft.com/office/drawing/2014/main" val="20002"/>
                    </a:ext>
                  </a:extLst>
                </a:gridCol>
                <a:gridCol w="6470604">
                  <a:extLst>
                    <a:ext uri="{9D8B030D-6E8A-4147-A177-3AD203B41FA5}">
                      <a16:colId xmlns:a16="http://schemas.microsoft.com/office/drawing/2014/main" val="20003"/>
                    </a:ext>
                  </a:extLst>
                </a:gridCol>
              </a:tblGrid>
              <a:tr h="366394">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6394">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空闲</a:t>
                      </a: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统帅</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武力），农业成功提升（统帅</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武力）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6394">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99</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无法开发，提示金钱不足</a:t>
                      </a: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6394">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无法开发，提示金钱不足</a:t>
                      </a: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6394">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文本框 7"/>
          <p:cNvSpPr txBox="1"/>
          <p:nvPr/>
        </p:nvSpPr>
        <p:spPr>
          <a:xfrm>
            <a:off x="143459" y="2602569"/>
            <a:ext cx="4189644"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开发商业测试用例</a:t>
            </a:r>
          </a:p>
        </p:txBody>
      </p:sp>
      <p:graphicFrame>
        <p:nvGraphicFramePr>
          <p:cNvPr id="10" name="表格 9"/>
          <p:cNvGraphicFramePr>
            <a:graphicFrameLocks noGrp="1"/>
          </p:cNvGraphicFramePr>
          <p:nvPr>
            <p:extLst>
              <p:ext uri="{D42A27DB-BD31-4B8C-83A1-F6EECF244321}">
                <p14:modId xmlns:p14="http://schemas.microsoft.com/office/powerpoint/2010/main" val="2757538631"/>
              </p:ext>
            </p:extLst>
          </p:nvPr>
        </p:nvGraphicFramePr>
        <p:xfrm>
          <a:off x="284085" y="3373168"/>
          <a:ext cx="10227076" cy="2230059"/>
        </p:xfrm>
        <a:graphic>
          <a:graphicData uri="http://schemas.openxmlformats.org/drawingml/2006/table">
            <a:tbl>
              <a:tblPr firstRow="1" firstCol="1" bandRow="1"/>
              <a:tblGrid>
                <a:gridCol w="1343261">
                  <a:extLst>
                    <a:ext uri="{9D8B030D-6E8A-4147-A177-3AD203B41FA5}">
                      <a16:colId xmlns:a16="http://schemas.microsoft.com/office/drawing/2014/main" val="20000"/>
                    </a:ext>
                  </a:extLst>
                </a:gridCol>
                <a:gridCol w="943024">
                  <a:extLst>
                    <a:ext uri="{9D8B030D-6E8A-4147-A177-3AD203B41FA5}">
                      <a16:colId xmlns:a16="http://schemas.microsoft.com/office/drawing/2014/main" val="20001"/>
                    </a:ext>
                  </a:extLst>
                </a:gridCol>
                <a:gridCol w="1119290">
                  <a:extLst>
                    <a:ext uri="{9D8B030D-6E8A-4147-A177-3AD203B41FA5}">
                      <a16:colId xmlns:a16="http://schemas.microsoft.com/office/drawing/2014/main" val="20002"/>
                    </a:ext>
                  </a:extLst>
                </a:gridCol>
                <a:gridCol w="6821501">
                  <a:extLst>
                    <a:ext uri="{9D8B030D-6E8A-4147-A177-3AD203B41FA5}">
                      <a16:colId xmlns:a16="http://schemas.microsoft.com/office/drawing/2014/main" val="20003"/>
                    </a:ext>
                  </a:extLst>
                </a:gridCol>
              </a:tblGrid>
              <a:tr h="758506">
                <a:tc>
                  <a:txBody>
                    <a:bodyPr/>
                    <a:lstStyle/>
                    <a:p>
                      <a:pPr indent="304800" algn="just">
                        <a:spcBef>
                          <a:spcPts val="600"/>
                        </a:spcBef>
                        <a:spcAft>
                          <a:spcPts val="60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3794">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空闲</a:t>
                      </a: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政治</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智力），商业成功提升（政治</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智力）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9253">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无法开发，提示金钱不足</a:t>
                      </a: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9253">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无法开发，提示金钱不足</a:t>
                      </a: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9253">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69856826"/>
      </p:ext>
    </p:extLst>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0" y="0"/>
            <a:ext cx="4519157"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提升民忠测试用例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768416880"/>
              </p:ext>
            </p:extLst>
          </p:nvPr>
        </p:nvGraphicFramePr>
        <p:xfrm>
          <a:off x="170849" y="921351"/>
          <a:ext cx="10472351" cy="4794888"/>
        </p:xfrm>
        <a:graphic>
          <a:graphicData uri="http://schemas.openxmlformats.org/drawingml/2006/table">
            <a:tbl>
              <a:tblPr firstRow="1" firstCol="1" bandRow="1"/>
              <a:tblGrid>
                <a:gridCol w="910424">
                  <a:extLst>
                    <a:ext uri="{9D8B030D-6E8A-4147-A177-3AD203B41FA5}">
                      <a16:colId xmlns:a16="http://schemas.microsoft.com/office/drawing/2014/main" val="20000"/>
                    </a:ext>
                  </a:extLst>
                </a:gridCol>
                <a:gridCol w="968721">
                  <a:extLst>
                    <a:ext uri="{9D8B030D-6E8A-4147-A177-3AD203B41FA5}">
                      <a16:colId xmlns:a16="http://schemas.microsoft.com/office/drawing/2014/main" val="20001"/>
                    </a:ext>
                  </a:extLst>
                </a:gridCol>
                <a:gridCol w="906702">
                  <a:extLst>
                    <a:ext uri="{9D8B030D-6E8A-4147-A177-3AD203B41FA5}">
                      <a16:colId xmlns:a16="http://schemas.microsoft.com/office/drawing/2014/main" val="20002"/>
                    </a:ext>
                  </a:extLst>
                </a:gridCol>
                <a:gridCol w="906702">
                  <a:extLst>
                    <a:ext uri="{9D8B030D-6E8A-4147-A177-3AD203B41FA5}">
                      <a16:colId xmlns:a16="http://schemas.microsoft.com/office/drawing/2014/main" val="20003"/>
                    </a:ext>
                  </a:extLst>
                </a:gridCol>
                <a:gridCol w="6779802">
                  <a:extLst>
                    <a:ext uri="{9D8B030D-6E8A-4147-A177-3AD203B41FA5}">
                      <a16:colId xmlns:a16="http://schemas.microsoft.com/office/drawing/2014/main" val="20004"/>
                    </a:ext>
                  </a:extLst>
                </a:gridCol>
              </a:tblGrid>
              <a:tr h="924402">
                <a:tc>
                  <a:txBody>
                    <a:bodyPr/>
                    <a:lstStyle/>
                    <a:p>
                      <a:pPr indent="304800" algn="just">
                        <a:spcBef>
                          <a:spcPts val="600"/>
                        </a:spcBef>
                        <a:spcAft>
                          <a:spcPts val="600"/>
                        </a:spcAft>
                      </a:pPr>
                      <a:r>
                        <a:rPr lang="zh-CN" sz="2400" kern="100" dirty="0">
                          <a:effectLst/>
                          <a:latin typeface="Times New Roman" panose="02020603050405020304" pitchFamily="18" charset="0"/>
                          <a:ea typeface="宋体" panose="02010600030101010101" pitchFamily="2" charset="-122"/>
                        </a:rPr>
                        <a:t>用例</a:t>
                      </a:r>
                      <a:r>
                        <a:rPr lang="en-US" sz="2400" kern="100" dirty="0">
                          <a:effectLst/>
                          <a:latin typeface="Times New Roman" panose="02020603050405020304" pitchFamily="18" charset="0"/>
                          <a:ea typeface="宋体" panose="02010600030101010101" pitchFamily="2" charset="-122"/>
                        </a:rPr>
                        <a:t>ID</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24402">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空闲</a:t>
                      </a:r>
                      <a:r>
                        <a:rPr lang="en-US" sz="2400" kern="100" dirty="0">
                          <a:effectLst/>
                          <a:latin typeface="Times New Roman" panose="02020603050405020304" pitchFamily="18" charset="0"/>
                          <a:ea typeface="宋体" panose="02010600030101010101" pitchFamily="2" charset="-122"/>
                        </a:rPr>
                        <a:t>1</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effectLst/>
                          <a:latin typeface="Times New Roman" panose="02020603050405020304" pitchFamily="18" charset="0"/>
                          <a:ea typeface="宋体" panose="02010600030101010101" pitchFamily="2" charset="-122"/>
                        </a:rPr>
                        <a:t>1000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effectLst/>
                          <a:latin typeface="Times New Roman" panose="02020603050405020304" pitchFamily="18" charset="0"/>
                          <a:ea typeface="宋体" panose="02010600030101010101" pitchFamily="2" charset="-122"/>
                        </a:rPr>
                        <a:t>1000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金钱减少（</a:t>
                      </a:r>
                      <a:r>
                        <a:rPr lang="en-US" sz="2400" kern="100" dirty="0">
                          <a:effectLst/>
                          <a:latin typeface="Times New Roman" panose="02020603050405020304" pitchFamily="18" charset="0"/>
                          <a:ea typeface="宋体" panose="02010600030101010101" pitchFamily="2" charset="-122"/>
                        </a:rPr>
                        <a:t>100-</a:t>
                      </a:r>
                      <a:r>
                        <a:rPr lang="zh-CN" sz="2400" kern="100" dirty="0">
                          <a:effectLst/>
                          <a:latin typeface="Times New Roman" panose="02020603050405020304" pitchFamily="18" charset="0"/>
                          <a:ea typeface="宋体" panose="02010600030101010101" pitchFamily="2" charset="-122"/>
                        </a:rPr>
                        <a:t>政治</a:t>
                      </a:r>
                      <a:r>
                        <a:rPr lang="en-US" sz="2400" kern="100" dirty="0">
                          <a:effectLst/>
                          <a:latin typeface="Times New Roman" panose="02020603050405020304" pitchFamily="18" charset="0"/>
                          <a:ea typeface="宋体" panose="02010600030101010101" pitchFamily="2" charset="-122"/>
                        </a:rPr>
                        <a:t>*</a:t>
                      </a:r>
                      <a:r>
                        <a:rPr lang="zh-CN" sz="2400" kern="100" dirty="0">
                          <a:effectLst/>
                          <a:latin typeface="Times New Roman" panose="02020603050405020304" pitchFamily="18" charset="0"/>
                          <a:ea typeface="宋体" panose="02010600030101010101" pitchFamily="2" charset="-122"/>
                        </a:rPr>
                        <a:t>智力），粮草减少（</a:t>
                      </a:r>
                      <a:r>
                        <a:rPr lang="en-US" sz="2400" kern="100" dirty="0">
                          <a:effectLst/>
                          <a:latin typeface="Times New Roman" panose="02020603050405020304" pitchFamily="18" charset="0"/>
                          <a:ea typeface="宋体" panose="02010600030101010101" pitchFamily="2" charset="-122"/>
                        </a:rPr>
                        <a:t>100-</a:t>
                      </a:r>
                      <a:r>
                        <a:rPr lang="zh-CN" sz="2400" kern="100" dirty="0">
                          <a:effectLst/>
                          <a:latin typeface="Times New Roman" panose="02020603050405020304" pitchFamily="18" charset="0"/>
                          <a:ea typeface="宋体" panose="02010600030101010101" pitchFamily="2" charset="-122"/>
                        </a:rPr>
                        <a:t>统帅</a:t>
                      </a:r>
                      <a:r>
                        <a:rPr lang="en-US" sz="2400" kern="100" dirty="0">
                          <a:effectLst/>
                          <a:latin typeface="Times New Roman" panose="02020603050405020304" pitchFamily="18" charset="0"/>
                          <a:ea typeface="宋体" panose="02010600030101010101" pitchFamily="2" charset="-122"/>
                        </a:rPr>
                        <a:t>-</a:t>
                      </a:r>
                      <a:r>
                        <a:rPr lang="zh-CN" sz="2400" kern="100" dirty="0">
                          <a:effectLst/>
                          <a:latin typeface="Times New Roman" panose="02020603050405020304" pitchFamily="18" charset="0"/>
                          <a:ea typeface="宋体" panose="02010600030101010101" pitchFamily="2" charset="-122"/>
                        </a:rPr>
                        <a:t>武力），民忠成功提升（武力</a:t>
                      </a:r>
                      <a:r>
                        <a:rPr lang="en-US" sz="2400" kern="100" dirty="0">
                          <a:effectLst/>
                          <a:latin typeface="Times New Roman" panose="02020603050405020304" pitchFamily="18" charset="0"/>
                          <a:ea typeface="宋体" panose="02010600030101010101" pitchFamily="2" charset="-122"/>
                        </a:rPr>
                        <a:t>+</a:t>
                      </a:r>
                      <a:r>
                        <a:rPr lang="zh-CN" sz="2400" kern="100" dirty="0">
                          <a:effectLst/>
                          <a:latin typeface="Times New Roman" panose="02020603050405020304" pitchFamily="18" charset="0"/>
                          <a:ea typeface="宋体" panose="02010600030101010101" pitchFamily="2" charset="-122"/>
                        </a:rPr>
                        <a:t>统帅</a:t>
                      </a:r>
                      <a:r>
                        <a:rPr lang="en-US" sz="2400" kern="100" dirty="0">
                          <a:effectLst/>
                          <a:latin typeface="Times New Roman" panose="02020603050405020304" pitchFamily="18" charset="0"/>
                          <a:ea typeface="宋体" panose="02010600030101010101" pitchFamily="2" charset="-122"/>
                        </a:rPr>
                        <a:t>+</a:t>
                      </a:r>
                      <a:r>
                        <a:rPr lang="zh-CN" sz="2400" kern="100" dirty="0">
                          <a:effectLst/>
                          <a:latin typeface="Times New Roman" panose="02020603050405020304" pitchFamily="18" charset="0"/>
                          <a:ea typeface="宋体" panose="02010600030101010101" pitchFamily="2" charset="-122"/>
                        </a:rPr>
                        <a:t>政治</a:t>
                      </a:r>
                      <a:r>
                        <a:rPr lang="en-US" sz="2400" kern="100" dirty="0">
                          <a:effectLst/>
                          <a:latin typeface="Times New Roman" panose="02020603050405020304" pitchFamily="18" charset="0"/>
                          <a:ea typeface="宋体" panose="02010600030101010101" pitchFamily="2" charset="-122"/>
                        </a:rPr>
                        <a:t>+</a:t>
                      </a:r>
                      <a:r>
                        <a:rPr lang="zh-CN" sz="2400" kern="100" dirty="0">
                          <a:effectLst/>
                          <a:latin typeface="Times New Roman" panose="02020603050405020304" pitchFamily="18" charset="0"/>
                          <a:ea typeface="宋体" panose="02010600030101010101" pitchFamily="2" charset="-122"/>
                        </a:rPr>
                        <a:t>智力）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2201">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2</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空闲</a:t>
                      </a: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99</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effectLst/>
                          <a:latin typeface="Times New Roman" panose="02020603050405020304" pitchFamily="18" charset="0"/>
                          <a:ea typeface="宋体" panose="02010600030101010101" pitchFamily="2" charset="-122"/>
                        </a:rPr>
                        <a:t>1000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无法开发，提示金钱不足</a:t>
                      </a:r>
                      <a:r>
                        <a:rPr lang="en-US" sz="2400" kern="100" dirty="0">
                          <a:effectLst/>
                          <a:latin typeface="Times New Roman" panose="02020603050405020304" pitchFamily="18" charset="0"/>
                          <a:ea typeface="宋体" panose="02010600030101010101" pitchFamily="2" charset="-122"/>
                        </a:rPr>
                        <a:t>100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2201">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3</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空闲</a:t>
                      </a: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0</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effectLst/>
                          <a:latin typeface="Times New Roman" panose="02020603050405020304" pitchFamily="18" charset="0"/>
                          <a:ea typeface="宋体" panose="02010600030101010101" pitchFamily="2" charset="-122"/>
                        </a:rPr>
                        <a:t>1000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无法开发，提示金钱不足</a:t>
                      </a:r>
                      <a:r>
                        <a:rPr lang="en-US" sz="2400" kern="100" dirty="0">
                          <a:effectLst/>
                          <a:latin typeface="Times New Roman" panose="02020603050405020304" pitchFamily="18" charset="0"/>
                          <a:ea typeface="宋体" panose="02010600030101010101" pitchFamily="2" charset="-122"/>
                        </a:rPr>
                        <a:t>100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2201">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4</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空闲</a:t>
                      </a: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1000</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99</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无法开发，提示粮草不足</a:t>
                      </a:r>
                      <a:r>
                        <a:rPr lang="en-US" sz="2400" kern="100" dirty="0">
                          <a:effectLst/>
                          <a:latin typeface="Times New Roman" panose="02020603050405020304" pitchFamily="18" charset="0"/>
                          <a:ea typeface="宋体" panose="02010600030101010101" pitchFamily="2" charset="-122"/>
                        </a:rPr>
                        <a:t>100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62201">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5</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空闲</a:t>
                      </a: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1000</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0</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无法开发，提示粮草不足</a:t>
                      </a:r>
                      <a:r>
                        <a:rPr lang="en-US" sz="2400" kern="100" dirty="0">
                          <a:effectLst/>
                          <a:latin typeface="Times New Roman" panose="02020603050405020304" pitchFamily="18" charset="0"/>
                          <a:ea typeface="宋体" panose="02010600030101010101" pitchFamily="2" charset="-122"/>
                        </a:rPr>
                        <a:t>100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62201">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6</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空闲</a:t>
                      </a: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99</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99</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无法开发，提示金钱不足</a:t>
                      </a:r>
                      <a:r>
                        <a:rPr lang="en-US" sz="2400" kern="100" dirty="0">
                          <a:effectLst/>
                          <a:latin typeface="Times New Roman" panose="02020603050405020304" pitchFamily="18" charset="0"/>
                          <a:ea typeface="宋体" panose="02010600030101010101" pitchFamily="2" charset="-122"/>
                        </a:rPr>
                        <a:t>100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62201">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7</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空闲</a:t>
                      </a:r>
                      <a:r>
                        <a:rPr lang="en-US" sz="2400" kern="100">
                          <a:effectLst/>
                          <a:latin typeface="Times New Roman" panose="02020603050405020304" pitchFamily="18" charset="0"/>
                          <a:ea typeface="宋体" panose="02010600030101010101" pitchFamily="2" charset="-122"/>
                        </a:rPr>
                        <a:t>0</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1000</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1000</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无法开发，提示无空闲武将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19868166"/>
      </p:ext>
    </p:extLst>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0" y="0"/>
            <a:ext cx="4519157"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粮草买卖测试用例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256613038"/>
              </p:ext>
            </p:extLst>
          </p:nvPr>
        </p:nvGraphicFramePr>
        <p:xfrm>
          <a:off x="363984" y="949911"/>
          <a:ext cx="10111666" cy="4714041"/>
        </p:xfrm>
        <a:graphic>
          <a:graphicData uri="http://schemas.openxmlformats.org/drawingml/2006/table">
            <a:tbl>
              <a:tblPr firstRow="1" firstCol="1" bandRow="1"/>
              <a:tblGrid>
                <a:gridCol w="887386">
                  <a:extLst>
                    <a:ext uri="{9D8B030D-6E8A-4147-A177-3AD203B41FA5}">
                      <a16:colId xmlns:a16="http://schemas.microsoft.com/office/drawing/2014/main" val="20000"/>
                    </a:ext>
                  </a:extLst>
                </a:gridCol>
                <a:gridCol w="893690">
                  <a:extLst>
                    <a:ext uri="{9D8B030D-6E8A-4147-A177-3AD203B41FA5}">
                      <a16:colId xmlns:a16="http://schemas.microsoft.com/office/drawing/2014/main" val="20001"/>
                    </a:ext>
                  </a:extLst>
                </a:gridCol>
                <a:gridCol w="893690">
                  <a:extLst>
                    <a:ext uri="{9D8B030D-6E8A-4147-A177-3AD203B41FA5}">
                      <a16:colId xmlns:a16="http://schemas.microsoft.com/office/drawing/2014/main" val="20002"/>
                    </a:ext>
                  </a:extLst>
                </a:gridCol>
                <a:gridCol w="892428">
                  <a:extLst>
                    <a:ext uri="{9D8B030D-6E8A-4147-A177-3AD203B41FA5}">
                      <a16:colId xmlns:a16="http://schemas.microsoft.com/office/drawing/2014/main" val="20003"/>
                    </a:ext>
                  </a:extLst>
                </a:gridCol>
                <a:gridCol w="2136533">
                  <a:extLst>
                    <a:ext uri="{9D8B030D-6E8A-4147-A177-3AD203B41FA5}">
                      <a16:colId xmlns:a16="http://schemas.microsoft.com/office/drawing/2014/main" val="20004"/>
                    </a:ext>
                  </a:extLst>
                </a:gridCol>
                <a:gridCol w="4407939">
                  <a:extLst>
                    <a:ext uri="{9D8B030D-6E8A-4147-A177-3AD203B41FA5}">
                      <a16:colId xmlns:a16="http://schemas.microsoft.com/office/drawing/2014/main" val="20005"/>
                    </a:ext>
                  </a:extLst>
                </a:gridCol>
              </a:tblGrid>
              <a:tr h="911333">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买卖操作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566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空闲</a:t>
                      </a: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买</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，粮草增加</a:t>
                      </a:r>
                      <a:r>
                        <a:rPr lang="en-US" sz="2000" kern="100">
                          <a:effectLst/>
                          <a:latin typeface="Times New Roman" panose="02020603050405020304" pitchFamily="18" charset="0"/>
                          <a:ea typeface="宋体" panose="02010600030101010101" pitchFamily="2" charset="-122"/>
                        </a:rPr>
                        <a:t>50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566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卖</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金钱增加</a:t>
                      </a:r>
                      <a:r>
                        <a:rPr lang="en-US" sz="2000" kern="100">
                          <a:effectLst/>
                          <a:latin typeface="Times New Roman" panose="02020603050405020304" pitchFamily="18" charset="0"/>
                          <a:ea typeface="宋体" panose="02010600030101010101" pitchFamily="2" charset="-122"/>
                        </a:rPr>
                        <a:t>50</a:t>
                      </a:r>
                      <a:r>
                        <a:rPr lang="zh-CN" sz="2000" kern="100">
                          <a:effectLst/>
                          <a:latin typeface="Times New Roman" panose="02020603050405020304" pitchFamily="18" charset="0"/>
                          <a:ea typeface="宋体" panose="02010600030101010101" pitchFamily="2" charset="-122"/>
                        </a:rPr>
                        <a:t>，粮草减少</a:t>
                      </a: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566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买</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无法购买，提示金钱不足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566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买</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无法购买，提示金钱不足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566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卖</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无法出售，提示粮草不足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5566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卖</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无法出售，提示粮草不足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5566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买</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无法购买，提示无空闲武将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1304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卖</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无法出售，提示无空闲武将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45061906"/>
      </p:ext>
    </p:extLst>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65904" y="65902"/>
            <a:ext cx="3194504"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谋略测试用例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59200627"/>
              </p:ext>
            </p:extLst>
          </p:nvPr>
        </p:nvGraphicFramePr>
        <p:xfrm>
          <a:off x="231011" y="1060982"/>
          <a:ext cx="10306784" cy="5120640"/>
        </p:xfrm>
        <a:graphic>
          <a:graphicData uri="http://schemas.openxmlformats.org/drawingml/2006/table">
            <a:tbl>
              <a:tblPr firstRow="1" firstCol="1" bandRow="1"/>
              <a:tblGrid>
                <a:gridCol w="795661">
                  <a:extLst>
                    <a:ext uri="{9D8B030D-6E8A-4147-A177-3AD203B41FA5}">
                      <a16:colId xmlns:a16="http://schemas.microsoft.com/office/drawing/2014/main" val="20000"/>
                    </a:ext>
                  </a:extLst>
                </a:gridCol>
                <a:gridCol w="858418">
                  <a:extLst>
                    <a:ext uri="{9D8B030D-6E8A-4147-A177-3AD203B41FA5}">
                      <a16:colId xmlns:a16="http://schemas.microsoft.com/office/drawing/2014/main" val="20001"/>
                    </a:ext>
                  </a:extLst>
                </a:gridCol>
                <a:gridCol w="830400">
                  <a:extLst>
                    <a:ext uri="{9D8B030D-6E8A-4147-A177-3AD203B41FA5}">
                      <a16:colId xmlns:a16="http://schemas.microsoft.com/office/drawing/2014/main" val="20002"/>
                    </a:ext>
                  </a:extLst>
                </a:gridCol>
                <a:gridCol w="792299">
                  <a:extLst>
                    <a:ext uri="{9D8B030D-6E8A-4147-A177-3AD203B41FA5}">
                      <a16:colId xmlns:a16="http://schemas.microsoft.com/office/drawing/2014/main" val="20003"/>
                    </a:ext>
                  </a:extLst>
                </a:gridCol>
                <a:gridCol w="829280">
                  <a:extLst>
                    <a:ext uri="{9D8B030D-6E8A-4147-A177-3AD203B41FA5}">
                      <a16:colId xmlns:a16="http://schemas.microsoft.com/office/drawing/2014/main" val="20004"/>
                    </a:ext>
                  </a:extLst>
                </a:gridCol>
                <a:gridCol w="829280">
                  <a:extLst>
                    <a:ext uri="{9D8B030D-6E8A-4147-A177-3AD203B41FA5}">
                      <a16:colId xmlns:a16="http://schemas.microsoft.com/office/drawing/2014/main" val="20005"/>
                    </a:ext>
                  </a:extLst>
                </a:gridCol>
                <a:gridCol w="829280">
                  <a:extLst>
                    <a:ext uri="{9D8B030D-6E8A-4147-A177-3AD203B41FA5}">
                      <a16:colId xmlns:a16="http://schemas.microsoft.com/office/drawing/2014/main" val="20006"/>
                    </a:ext>
                  </a:extLst>
                </a:gridCol>
                <a:gridCol w="917865">
                  <a:extLst>
                    <a:ext uri="{9D8B030D-6E8A-4147-A177-3AD203B41FA5}">
                      <a16:colId xmlns:a16="http://schemas.microsoft.com/office/drawing/2014/main" val="20007"/>
                    </a:ext>
                  </a:extLst>
                </a:gridCol>
                <a:gridCol w="3624301">
                  <a:extLst>
                    <a:ext uri="{9D8B030D-6E8A-4147-A177-3AD203B41FA5}">
                      <a16:colId xmlns:a16="http://schemas.microsoft.com/office/drawing/2014/main" val="20008"/>
                    </a:ext>
                  </a:extLst>
                </a:gridCol>
              </a:tblGrid>
              <a:tr h="182880">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用例</a:t>
                      </a:r>
                      <a:r>
                        <a:rPr lang="en-US" sz="1400" kern="100" dirty="0">
                          <a:effectLst/>
                          <a:latin typeface="Times New Roman" panose="02020603050405020304" pitchFamily="18" charset="0"/>
                          <a:ea typeface="宋体" panose="02010600030101010101" pitchFamily="2" charset="-122"/>
                        </a:rPr>
                        <a:t>ID</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敌方武将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敌方粮草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敌方金钱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敌方民忠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己方可以对敌方进行商业降低操作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己方不可以对敌方进行商业降低操作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并且提示己方空闲武将数不足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己方不可以对敌方进行商业降低操作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并且提示己方金币不足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己方可以对敌方进行商业降低操作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5</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60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60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并且提示敌方商业以降到最低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7</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并且提示己方空闲武将数不足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9</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11</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降低农业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己方可以对敌方进行农业降低操作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并且敌方农业降低。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503847858"/>
      </p:ext>
    </p:extLst>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2378" y="0"/>
            <a:ext cx="3039763"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谋略测试用例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590233129"/>
              </p:ext>
            </p:extLst>
          </p:nvPr>
        </p:nvGraphicFramePr>
        <p:xfrm>
          <a:off x="170849" y="599886"/>
          <a:ext cx="10472351" cy="5281704"/>
        </p:xfrm>
        <a:graphic>
          <a:graphicData uri="http://schemas.openxmlformats.org/drawingml/2006/table">
            <a:tbl>
              <a:tblPr firstRow="1" firstCol="1" bandRow="1"/>
              <a:tblGrid>
                <a:gridCol w="684735">
                  <a:extLst>
                    <a:ext uri="{9D8B030D-6E8A-4147-A177-3AD203B41FA5}">
                      <a16:colId xmlns:a16="http://schemas.microsoft.com/office/drawing/2014/main" val="20000"/>
                    </a:ext>
                  </a:extLst>
                </a:gridCol>
                <a:gridCol w="911972">
                  <a:extLst>
                    <a:ext uri="{9D8B030D-6E8A-4147-A177-3AD203B41FA5}">
                      <a16:colId xmlns:a16="http://schemas.microsoft.com/office/drawing/2014/main" val="20001"/>
                    </a:ext>
                  </a:extLst>
                </a:gridCol>
                <a:gridCol w="882207">
                  <a:extLst>
                    <a:ext uri="{9D8B030D-6E8A-4147-A177-3AD203B41FA5}">
                      <a16:colId xmlns:a16="http://schemas.microsoft.com/office/drawing/2014/main" val="20002"/>
                    </a:ext>
                  </a:extLst>
                </a:gridCol>
                <a:gridCol w="841728">
                  <a:extLst>
                    <a:ext uri="{9D8B030D-6E8A-4147-A177-3AD203B41FA5}">
                      <a16:colId xmlns:a16="http://schemas.microsoft.com/office/drawing/2014/main" val="20003"/>
                    </a:ext>
                  </a:extLst>
                </a:gridCol>
                <a:gridCol w="881016">
                  <a:extLst>
                    <a:ext uri="{9D8B030D-6E8A-4147-A177-3AD203B41FA5}">
                      <a16:colId xmlns:a16="http://schemas.microsoft.com/office/drawing/2014/main" val="20004"/>
                    </a:ext>
                  </a:extLst>
                </a:gridCol>
                <a:gridCol w="881016">
                  <a:extLst>
                    <a:ext uri="{9D8B030D-6E8A-4147-A177-3AD203B41FA5}">
                      <a16:colId xmlns:a16="http://schemas.microsoft.com/office/drawing/2014/main" val="20005"/>
                    </a:ext>
                  </a:extLst>
                </a:gridCol>
                <a:gridCol w="881016">
                  <a:extLst>
                    <a:ext uri="{9D8B030D-6E8A-4147-A177-3AD203B41FA5}">
                      <a16:colId xmlns:a16="http://schemas.microsoft.com/office/drawing/2014/main" val="20006"/>
                    </a:ext>
                  </a:extLst>
                </a:gridCol>
                <a:gridCol w="848871">
                  <a:extLst>
                    <a:ext uri="{9D8B030D-6E8A-4147-A177-3AD203B41FA5}">
                      <a16:colId xmlns:a16="http://schemas.microsoft.com/office/drawing/2014/main" val="20007"/>
                    </a:ext>
                  </a:extLst>
                </a:gridCol>
                <a:gridCol w="3659790">
                  <a:extLst>
                    <a:ext uri="{9D8B030D-6E8A-4147-A177-3AD203B41FA5}">
                      <a16:colId xmlns:a16="http://schemas.microsoft.com/office/drawing/2014/main" val="20008"/>
                    </a:ext>
                  </a:extLst>
                </a:gridCol>
              </a:tblGrid>
              <a:tr h="334718">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12</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己方不可以对敌方进行农业降低操作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并且提示己方空闲武将数不足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13</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己方不可以对敌方进行农业降低操作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并且提示己方金币不足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14</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并且敌方农业降低。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15</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己方不可以对敌方进行农业降低操作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并且提示敌方农业以降到最低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16</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并且敌方农业降低。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17</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并且敌方农业降低。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18</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60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己方不可以对敌方进行农业降低操作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并且提示己方空闲武将数不足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19</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60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己方不可以对敌方进行农业降低操作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并且提示敌方农业以降到最低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己方可以对敌方进行农业降低操作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并且敌方农业降低。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21</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22</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60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并且提示己方空闲武将数不足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23</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60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24</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并且提示敌方空闲武将数不足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25</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26</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27</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并且敌方忠诚度降到最低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958870371"/>
      </p:ext>
    </p:extLst>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2378" y="0"/>
            <a:ext cx="3039763"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谋略测试用例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181346963"/>
              </p:ext>
            </p:extLst>
          </p:nvPr>
        </p:nvGraphicFramePr>
        <p:xfrm>
          <a:off x="514846" y="948295"/>
          <a:ext cx="10206630" cy="5547360"/>
        </p:xfrm>
        <a:graphic>
          <a:graphicData uri="http://schemas.openxmlformats.org/drawingml/2006/table">
            <a:tbl>
              <a:tblPr firstRow="1" firstCol="1" bandRow="1"/>
              <a:tblGrid>
                <a:gridCol w="811410">
                  <a:extLst>
                    <a:ext uri="{9D8B030D-6E8A-4147-A177-3AD203B41FA5}">
                      <a16:colId xmlns:a16="http://schemas.microsoft.com/office/drawing/2014/main" val="20000"/>
                    </a:ext>
                  </a:extLst>
                </a:gridCol>
                <a:gridCol w="875410">
                  <a:extLst>
                    <a:ext uri="{9D8B030D-6E8A-4147-A177-3AD203B41FA5}">
                      <a16:colId xmlns:a16="http://schemas.microsoft.com/office/drawing/2014/main" val="20001"/>
                    </a:ext>
                  </a:extLst>
                </a:gridCol>
                <a:gridCol w="846839">
                  <a:extLst>
                    <a:ext uri="{9D8B030D-6E8A-4147-A177-3AD203B41FA5}">
                      <a16:colId xmlns:a16="http://schemas.microsoft.com/office/drawing/2014/main" val="20002"/>
                    </a:ext>
                  </a:extLst>
                </a:gridCol>
                <a:gridCol w="807981">
                  <a:extLst>
                    <a:ext uri="{9D8B030D-6E8A-4147-A177-3AD203B41FA5}">
                      <a16:colId xmlns:a16="http://schemas.microsoft.com/office/drawing/2014/main" val="20003"/>
                    </a:ext>
                  </a:extLst>
                </a:gridCol>
                <a:gridCol w="845695">
                  <a:extLst>
                    <a:ext uri="{9D8B030D-6E8A-4147-A177-3AD203B41FA5}">
                      <a16:colId xmlns:a16="http://schemas.microsoft.com/office/drawing/2014/main" val="20004"/>
                    </a:ext>
                  </a:extLst>
                </a:gridCol>
                <a:gridCol w="845695">
                  <a:extLst>
                    <a:ext uri="{9D8B030D-6E8A-4147-A177-3AD203B41FA5}">
                      <a16:colId xmlns:a16="http://schemas.microsoft.com/office/drawing/2014/main" val="20005"/>
                    </a:ext>
                  </a:extLst>
                </a:gridCol>
                <a:gridCol w="595472">
                  <a:extLst>
                    <a:ext uri="{9D8B030D-6E8A-4147-A177-3AD203B41FA5}">
                      <a16:colId xmlns:a16="http://schemas.microsoft.com/office/drawing/2014/main" val="20006"/>
                    </a:ext>
                  </a:extLst>
                </a:gridCol>
                <a:gridCol w="843378">
                  <a:extLst>
                    <a:ext uri="{9D8B030D-6E8A-4147-A177-3AD203B41FA5}">
                      <a16:colId xmlns:a16="http://schemas.microsoft.com/office/drawing/2014/main" val="20007"/>
                    </a:ext>
                  </a:extLst>
                </a:gridCol>
                <a:gridCol w="3734750">
                  <a:extLst>
                    <a:ext uri="{9D8B030D-6E8A-4147-A177-3AD203B41FA5}">
                      <a16:colId xmlns:a16="http://schemas.microsoft.com/office/drawing/2014/main" val="20008"/>
                    </a:ext>
                  </a:extLst>
                </a:gridCol>
              </a:tblGrid>
              <a:tr h="407938">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28</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离间武将</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己方不可以对敌方进行离间武将操作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并且提示己方空闲武将数不足</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29</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离间武将</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己方不可以对敌方进行离间武将操作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并且提示己方空闲武将数不足</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离间武将</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己方可以对敌方进行离间武将操作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并且敌方忠诚度降低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31</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32</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并且提示己方空闲武将数不足</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33</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35</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60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36</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60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37</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己方不可以对敌方进行降低民忠操作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并且提示敌方民忠以降到最低。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38</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己方不可以对敌方进行降低民忠操作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并且提示己方空闲武将数不足</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39</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己方可以对敌方进行降低民忠操作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己方不可以对敌方进行降低民忠操作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并且提示敌方民忠以降到最低。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168413175"/>
      </p:ext>
    </p:extLst>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2378" y="0"/>
            <a:ext cx="4226011"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武将移动测试用例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908515518"/>
              </p:ext>
            </p:extLst>
          </p:nvPr>
        </p:nvGraphicFramePr>
        <p:xfrm>
          <a:off x="82378" y="817142"/>
          <a:ext cx="10544588" cy="1950720"/>
        </p:xfrm>
        <a:graphic>
          <a:graphicData uri="http://schemas.openxmlformats.org/drawingml/2006/table">
            <a:tbl>
              <a:tblPr firstRow="1" firstCol="1" bandRow="1"/>
              <a:tblGrid>
                <a:gridCol w="1179939">
                  <a:extLst>
                    <a:ext uri="{9D8B030D-6E8A-4147-A177-3AD203B41FA5}">
                      <a16:colId xmlns:a16="http://schemas.microsoft.com/office/drawing/2014/main" val="20000"/>
                    </a:ext>
                  </a:extLst>
                </a:gridCol>
                <a:gridCol w="1515027">
                  <a:extLst>
                    <a:ext uri="{9D8B030D-6E8A-4147-A177-3AD203B41FA5}">
                      <a16:colId xmlns:a16="http://schemas.microsoft.com/office/drawing/2014/main" val="20001"/>
                    </a:ext>
                  </a:extLst>
                </a:gridCol>
                <a:gridCol w="1354613">
                  <a:extLst>
                    <a:ext uri="{9D8B030D-6E8A-4147-A177-3AD203B41FA5}">
                      <a16:colId xmlns:a16="http://schemas.microsoft.com/office/drawing/2014/main" val="20002"/>
                    </a:ext>
                  </a:extLst>
                </a:gridCol>
                <a:gridCol w="6495009">
                  <a:extLst>
                    <a:ext uri="{9D8B030D-6E8A-4147-A177-3AD203B41FA5}">
                      <a16:colId xmlns:a16="http://schemas.microsoft.com/office/drawing/2014/main" val="20003"/>
                    </a:ext>
                  </a:extLst>
                </a:gridCol>
              </a:tblGrid>
              <a:tr h="175260">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用例</a:t>
                      </a:r>
                      <a:r>
                        <a:rPr lang="en-US" sz="1600" kern="100" dirty="0">
                          <a:effectLst/>
                          <a:latin typeface="Times New Roman" panose="02020603050405020304" pitchFamily="18" charset="0"/>
                          <a:ea typeface="宋体" panose="02010600030101010101" pitchFamily="2" charset="-122"/>
                        </a:rPr>
                        <a:t>ID</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目标城市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r>
                        <a:rPr lang="zh-CN" sz="16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本回合被选武将变为非空闲状态，下回合移动至目标城池，并且状态为空闲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2</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2</a:t>
                      </a:r>
                      <a:r>
                        <a:rPr lang="zh-CN" sz="16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本回合被选武将变为非空闲状态，下回合移动至目标城池，并且状态为空闲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0</a:t>
                      </a:r>
                      <a:r>
                        <a:rPr lang="zh-CN" sz="16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非己方城市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1</a:t>
                      </a:r>
                      <a:r>
                        <a:rPr lang="zh-CN" sz="16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提示目标城池不属于我方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5260">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非己方城市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2</a:t>
                      </a:r>
                      <a:r>
                        <a:rPr lang="zh-CN" sz="16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提示目标城池不属于我方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文本框 7"/>
          <p:cNvSpPr txBox="1"/>
          <p:nvPr/>
        </p:nvSpPr>
        <p:spPr>
          <a:xfrm>
            <a:off x="82378" y="2865601"/>
            <a:ext cx="4226011"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奖赏武将测试用例</a:t>
            </a:r>
          </a:p>
        </p:txBody>
      </p:sp>
      <p:graphicFrame>
        <p:nvGraphicFramePr>
          <p:cNvPr id="9" name="表格 8"/>
          <p:cNvGraphicFramePr>
            <a:graphicFrameLocks noGrp="1"/>
          </p:cNvGraphicFramePr>
          <p:nvPr>
            <p:extLst>
              <p:ext uri="{D42A27DB-BD31-4B8C-83A1-F6EECF244321}">
                <p14:modId xmlns:p14="http://schemas.microsoft.com/office/powerpoint/2010/main" val="3499200764"/>
              </p:ext>
            </p:extLst>
          </p:nvPr>
        </p:nvGraphicFramePr>
        <p:xfrm>
          <a:off x="37258" y="3864103"/>
          <a:ext cx="10634827" cy="1828800"/>
        </p:xfrm>
        <a:graphic>
          <a:graphicData uri="http://schemas.openxmlformats.org/drawingml/2006/table">
            <a:tbl>
              <a:tblPr firstRow="1" firstCol="1" bandRow="1"/>
              <a:tblGrid>
                <a:gridCol w="1228475">
                  <a:extLst>
                    <a:ext uri="{9D8B030D-6E8A-4147-A177-3AD203B41FA5}">
                      <a16:colId xmlns:a16="http://schemas.microsoft.com/office/drawing/2014/main" val="20000"/>
                    </a:ext>
                  </a:extLst>
                </a:gridCol>
                <a:gridCol w="1489799">
                  <a:extLst>
                    <a:ext uri="{9D8B030D-6E8A-4147-A177-3AD203B41FA5}">
                      <a16:colId xmlns:a16="http://schemas.microsoft.com/office/drawing/2014/main" val="20001"/>
                    </a:ext>
                  </a:extLst>
                </a:gridCol>
                <a:gridCol w="1460335">
                  <a:extLst>
                    <a:ext uri="{9D8B030D-6E8A-4147-A177-3AD203B41FA5}">
                      <a16:colId xmlns:a16="http://schemas.microsoft.com/office/drawing/2014/main" val="20002"/>
                    </a:ext>
                  </a:extLst>
                </a:gridCol>
                <a:gridCol w="6456218">
                  <a:extLst>
                    <a:ext uri="{9D8B030D-6E8A-4147-A177-3AD203B41FA5}">
                      <a16:colId xmlns:a16="http://schemas.microsoft.com/office/drawing/2014/main" val="20003"/>
                    </a:ext>
                  </a:extLst>
                </a:gridCol>
              </a:tblGrid>
              <a:tr h="175260">
                <a:tc>
                  <a:txBody>
                    <a:bodyPr/>
                    <a:lstStyle/>
                    <a:p>
                      <a:pPr indent="304800" algn="just">
                        <a:spcBef>
                          <a:spcPts val="600"/>
                        </a:spcBef>
                        <a:spcAft>
                          <a:spcPts val="60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城市金钱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500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金钱减少当前忠诚</a:t>
                      </a:r>
                      <a:r>
                        <a:rPr lang="en-US" sz="2000" kern="100">
                          <a:effectLst/>
                          <a:latin typeface="Times New Roman" panose="02020603050405020304" pitchFamily="18" charset="0"/>
                          <a:ea typeface="宋体" panose="02010600030101010101" pitchFamily="2" charset="-122"/>
                        </a:rPr>
                        <a:t>*10</a:t>
                      </a:r>
                      <a:r>
                        <a:rPr lang="zh-CN" sz="2000" kern="100">
                          <a:effectLst/>
                          <a:latin typeface="Times New Roman" panose="02020603050405020304" pitchFamily="18" charset="0"/>
                          <a:ea typeface="宋体" panose="02010600030101010101" pitchFamily="2" charset="-122"/>
                        </a:rPr>
                        <a:t>，忠诚上升</a:t>
                      </a: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2</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500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金钱减少当前各武将忠诚</a:t>
                      </a:r>
                      <a:r>
                        <a:rPr lang="en-US" sz="2000" kern="100" dirty="0">
                          <a:effectLst/>
                          <a:latin typeface="Times New Roman" panose="02020603050405020304" pitchFamily="18" charset="0"/>
                          <a:ea typeface="宋体" panose="02010600030101010101" pitchFamily="2" charset="-122"/>
                        </a:rPr>
                        <a:t>*10</a:t>
                      </a:r>
                      <a:r>
                        <a:rPr lang="zh-CN" sz="2000" kern="100" dirty="0">
                          <a:effectLst/>
                          <a:latin typeface="Times New Roman" panose="02020603050405020304" pitchFamily="18" charset="0"/>
                          <a:ea typeface="宋体" panose="02010600030101010101" pitchFamily="2" charset="-122"/>
                        </a:rPr>
                        <a:t>，武将忠诚各上升</a:t>
                      </a:r>
                      <a:r>
                        <a:rPr lang="en-US" sz="2000" kern="100" dirty="0">
                          <a:effectLst/>
                          <a:latin typeface="Times New Roman" panose="02020603050405020304" pitchFamily="18" charset="0"/>
                          <a:ea typeface="宋体" panose="02010600030101010101" pitchFamily="2" charset="-122"/>
                        </a:rPr>
                        <a:t>1</a:t>
                      </a:r>
                      <a:r>
                        <a:rPr lang="zh-CN" sz="2000" kern="100" dirty="0">
                          <a:effectLst/>
                          <a:latin typeface="Times New Roman" panose="02020603050405020304" pitchFamily="18" charset="0"/>
                          <a:ea typeface="宋体" panose="02010600030101010101" pitchFamily="2" charset="-122"/>
                        </a:rPr>
                        <a:t>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500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提示未选择武将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65990248"/>
      </p:ext>
    </p:extLst>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2378" y="0"/>
            <a:ext cx="397887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流放武将测试用例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146203112"/>
              </p:ext>
            </p:extLst>
          </p:nvPr>
        </p:nvGraphicFramePr>
        <p:xfrm>
          <a:off x="403876" y="833437"/>
          <a:ext cx="9343805" cy="1920240"/>
        </p:xfrm>
        <a:graphic>
          <a:graphicData uri="http://schemas.openxmlformats.org/drawingml/2006/table">
            <a:tbl>
              <a:tblPr firstRow="1" firstCol="1" bandRow="1"/>
              <a:tblGrid>
                <a:gridCol w="1079344">
                  <a:extLst>
                    <a:ext uri="{9D8B030D-6E8A-4147-A177-3AD203B41FA5}">
                      <a16:colId xmlns:a16="http://schemas.microsoft.com/office/drawing/2014/main" val="20000"/>
                    </a:ext>
                  </a:extLst>
                </a:gridCol>
                <a:gridCol w="1308943">
                  <a:extLst>
                    <a:ext uri="{9D8B030D-6E8A-4147-A177-3AD203B41FA5}">
                      <a16:colId xmlns:a16="http://schemas.microsoft.com/office/drawing/2014/main" val="20001"/>
                    </a:ext>
                  </a:extLst>
                </a:gridCol>
                <a:gridCol w="1283056">
                  <a:extLst>
                    <a:ext uri="{9D8B030D-6E8A-4147-A177-3AD203B41FA5}">
                      <a16:colId xmlns:a16="http://schemas.microsoft.com/office/drawing/2014/main" val="20002"/>
                    </a:ext>
                  </a:extLst>
                </a:gridCol>
                <a:gridCol w="5672462">
                  <a:extLst>
                    <a:ext uri="{9D8B030D-6E8A-4147-A177-3AD203B41FA5}">
                      <a16:colId xmlns:a16="http://schemas.microsoft.com/office/drawing/2014/main" val="20003"/>
                    </a:ext>
                  </a:extLst>
                </a:gridCol>
              </a:tblGrid>
              <a:tr h="175260">
                <a:tc>
                  <a:txBody>
                    <a:bodyPr/>
                    <a:lstStyle/>
                    <a:p>
                      <a:pPr indent="304800" algn="just">
                        <a:spcBef>
                          <a:spcPts val="600"/>
                        </a:spcBef>
                        <a:spcAft>
                          <a:spcPts val="600"/>
                        </a:spcAft>
                      </a:pPr>
                      <a:r>
                        <a:rPr lang="zh-CN" altLang="en-US" sz="1800" kern="100" dirty="0">
                          <a:effectLst/>
                          <a:latin typeface="Times New Roman" panose="02020603050405020304" pitchFamily="18" charset="0"/>
                          <a:ea typeface="宋体" panose="02010600030101010101" pitchFamily="2" charset="-122"/>
                        </a:rPr>
                        <a:t>用</a:t>
                      </a:r>
                      <a:r>
                        <a:rPr lang="zh-CN" sz="1800" kern="100" dirty="0">
                          <a:effectLst/>
                          <a:latin typeface="Times New Roman" panose="02020603050405020304" pitchFamily="18" charset="0"/>
                          <a:ea typeface="宋体" panose="02010600030101010101" pitchFamily="2" charset="-122"/>
                        </a:rPr>
                        <a:t>例</a:t>
                      </a:r>
                      <a:r>
                        <a:rPr lang="en-US" sz="1800" kern="100" dirty="0">
                          <a:effectLst/>
                          <a:latin typeface="Times New Roman" panose="02020603050405020304" pitchFamily="18" charset="0"/>
                          <a:ea typeface="宋体" panose="02010600030101010101" pitchFamily="2" charset="-122"/>
                        </a:rPr>
                        <a:t>ID</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城市金钱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500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金钱减少当前忠诚</a:t>
                      </a:r>
                      <a:r>
                        <a:rPr lang="en-US" sz="1800" kern="100">
                          <a:effectLst/>
                          <a:latin typeface="Times New Roman" panose="02020603050405020304" pitchFamily="18" charset="0"/>
                          <a:ea typeface="宋体" panose="02010600030101010101" pitchFamily="2" charset="-122"/>
                        </a:rPr>
                        <a:t>*10</a:t>
                      </a:r>
                      <a:r>
                        <a:rPr lang="zh-CN" sz="1800" kern="100">
                          <a:effectLst/>
                          <a:latin typeface="Times New Roman" panose="02020603050405020304" pitchFamily="18" charset="0"/>
                          <a:ea typeface="宋体" panose="02010600030101010101" pitchFamily="2" charset="-122"/>
                        </a:rPr>
                        <a:t>，忠诚上升</a:t>
                      </a:r>
                      <a:r>
                        <a:rPr lang="en-US" sz="1800" kern="100">
                          <a:effectLst/>
                          <a:latin typeface="Times New Roman" panose="02020603050405020304" pitchFamily="18" charset="0"/>
                          <a:ea typeface="宋体" panose="02010600030101010101" pitchFamily="2" charset="-122"/>
                        </a:rPr>
                        <a:t>1</a:t>
                      </a:r>
                      <a:r>
                        <a:rPr lang="zh-CN" sz="1800" kern="100">
                          <a:effectLst/>
                          <a:latin typeface="Times New Roman" panose="02020603050405020304" pitchFamily="18" charset="0"/>
                          <a:ea typeface="宋体" panose="02010600030101010101" pitchFamily="2" charset="-122"/>
                        </a:rPr>
                        <a:t>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500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金钱减少当前各武将忠诚</a:t>
                      </a:r>
                      <a:r>
                        <a:rPr lang="en-US" sz="1800" kern="100" dirty="0">
                          <a:effectLst/>
                          <a:latin typeface="Times New Roman" panose="02020603050405020304" pitchFamily="18" charset="0"/>
                          <a:ea typeface="宋体" panose="02010600030101010101" pitchFamily="2" charset="-122"/>
                        </a:rPr>
                        <a:t>*10</a:t>
                      </a:r>
                      <a:r>
                        <a:rPr lang="zh-CN" sz="1800" kern="100" dirty="0">
                          <a:effectLst/>
                          <a:latin typeface="Times New Roman" panose="02020603050405020304" pitchFamily="18" charset="0"/>
                          <a:ea typeface="宋体" panose="02010600030101010101" pitchFamily="2" charset="-122"/>
                        </a:rPr>
                        <a:t>，武将忠诚各上升</a:t>
                      </a:r>
                      <a:r>
                        <a:rPr lang="en-US" sz="1800" kern="100" dirty="0">
                          <a:effectLst/>
                          <a:latin typeface="Times New Roman" panose="02020603050405020304" pitchFamily="18" charset="0"/>
                          <a:ea typeface="宋体" panose="02010600030101010101" pitchFamily="2" charset="-122"/>
                        </a:rPr>
                        <a:t>1</a:t>
                      </a:r>
                      <a:r>
                        <a:rPr lang="zh-CN" sz="1800" kern="100" dirty="0">
                          <a:effectLst/>
                          <a:latin typeface="Times New Roman" panose="02020603050405020304" pitchFamily="18" charset="0"/>
                          <a:ea typeface="宋体" panose="02010600030101010101" pitchFamily="2" charset="-122"/>
                        </a:rPr>
                        <a:t>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500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提示未选择武将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5</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文本框 7"/>
          <p:cNvSpPr txBox="1"/>
          <p:nvPr/>
        </p:nvSpPr>
        <p:spPr>
          <a:xfrm>
            <a:off x="82378" y="2870886"/>
            <a:ext cx="397887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登庸武将测试用例</a:t>
            </a:r>
          </a:p>
        </p:txBody>
      </p:sp>
      <p:graphicFrame>
        <p:nvGraphicFramePr>
          <p:cNvPr id="9" name="表格 8"/>
          <p:cNvGraphicFramePr>
            <a:graphicFrameLocks noGrp="1"/>
          </p:cNvGraphicFramePr>
          <p:nvPr>
            <p:extLst>
              <p:ext uri="{D42A27DB-BD31-4B8C-83A1-F6EECF244321}">
                <p14:modId xmlns:p14="http://schemas.microsoft.com/office/powerpoint/2010/main" val="3708841768"/>
              </p:ext>
            </p:extLst>
          </p:nvPr>
        </p:nvGraphicFramePr>
        <p:xfrm>
          <a:off x="82379" y="3759032"/>
          <a:ext cx="10419904" cy="1828800"/>
        </p:xfrm>
        <a:graphic>
          <a:graphicData uri="http://schemas.openxmlformats.org/drawingml/2006/table">
            <a:tbl>
              <a:tblPr firstRow="1" firstCol="1" bandRow="1"/>
              <a:tblGrid>
                <a:gridCol w="1190434">
                  <a:extLst>
                    <a:ext uri="{9D8B030D-6E8A-4147-A177-3AD203B41FA5}">
                      <a16:colId xmlns:a16="http://schemas.microsoft.com/office/drawing/2014/main" val="20000"/>
                    </a:ext>
                  </a:extLst>
                </a:gridCol>
                <a:gridCol w="1373576">
                  <a:extLst>
                    <a:ext uri="{9D8B030D-6E8A-4147-A177-3AD203B41FA5}">
                      <a16:colId xmlns:a16="http://schemas.microsoft.com/office/drawing/2014/main" val="20001"/>
                    </a:ext>
                  </a:extLst>
                </a:gridCol>
                <a:gridCol w="1694792">
                  <a:extLst>
                    <a:ext uri="{9D8B030D-6E8A-4147-A177-3AD203B41FA5}">
                      <a16:colId xmlns:a16="http://schemas.microsoft.com/office/drawing/2014/main" val="20002"/>
                    </a:ext>
                  </a:extLst>
                </a:gridCol>
                <a:gridCol w="6161102">
                  <a:extLst>
                    <a:ext uri="{9D8B030D-6E8A-4147-A177-3AD203B41FA5}">
                      <a16:colId xmlns:a16="http://schemas.microsoft.com/office/drawing/2014/main" val="20003"/>
                    </a:ext>
                  </a:extLst>
                </a:gridCol>
              </a:tblGrid>
              <a:tr h="175260">
                <a:tc>
                  <a:txBody>
                    <a:bodyPr/>
                    <a:lstStyle/>
                    <a:p>
                      <a:pPr indent="304800" algn="just">
                        <a:spcBef>
                          <a:spcPts val="600"/>
                        </a:spcBef>
                        <a:spcAft>
                          <a:spcPts val="60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城市金钱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武将属性总和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金钱减少（属性总和</a:t>
                      </a:r>
                      <a:r>
                        <a:rPr lang="en-US" sz="2000" kern="100">
                          <a:effectLst/>
                          <a:latin typeface="Times New Roman" panose="02020603050405020304" pitchFamily="18" charset="0"/>
                          <a:ea typeface="宋体" panose="02010600030101010101" pitchFamily="2" charset="-122"/>
                        </a:rPr>
                        <a:t>*10</a:t>
                      </a:r>
                      <a:r>
                        <a:rPr lang="zh-CN" sz="2000" kern="100">
                          <a:effectLst/>
                          <a:latin typeface="Times New Roman" panose="02020603050405020304" pitchFamily="18" charset="0"/>
                          <a:ea typeface="宋体" panose="02010600030101010101" pitchFamily="2" charset="-122"/>
                        </a:rPr>
                        <a:t>），武将状态从在野变为空闲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30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金钱减少（属性总和</a:t>
                      </a:r>
                      <a:r>
                        <a:rPr lang="en-US" sz="2000" kern="100" dirty="0">
                          <a:effectLst/>
                          <a:latin typeface="Times New Roman" panose="02020603050405020304" pitchFamily="18" charset="0"/>
                          <a:ea typeface="宋体" panose="02010600030101010101" pitchFamily="2" charset="-122"/>
                        </a:rPr>
                        <a:t>*10</a:t>
                      </a:r>
                      <a:r>
                        <a:rPr lang="zh-CN" sz="2000" kern="100" dirty="0">
                          <a:effectLst/>
                          <a:latin typeface="Times New Roman" panose="02020603050405020304" pitchFamily="18" charset="0"/>
                          <a:ea typeface="宋体" panose="02010600030101010101" pitchFamily="2" charset="-122"/>
                        </a:rPr>
                        <a:t>），武将状态从在野变为空闲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45427941"/>
      </p:ext>
    </p:extLst>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328930" y="325120"/>
            <a:ext cx="7724775" cy="646331"/>
          </a:xfrm>
          <a:prstGeom prst="rect">
            <a:avLst/>
          </a:prstGeom>
          <a:noFill/>
        </p:spPr>
        <p:txBody>
          <a:bodyPr wrap="square" rtlCol="0">
            <a:spAutoFit/>
          </a:bodyPr>
          <a:lstStyle/>
          <a:p>
            <a:r>
              <a:rPr lang="en-US" altLang="zh-CN" sz="3600" b="1" dirty="0">
                <a:solidFill>
                  <a:srgbClr val="393721"/>
                </a:solidFill>
                <a:latin typeface="方正宋刻本秀楷简体" panose="02000000000000000000" charset="-122"/>
                <a:ea typeface="方正宋刻本秀楷简体" panose="02000000000000000000" charset="-122"/>
              </a:rPr>
              <a:t>3.2 </a:t>
            </a:r>
            <a:r>
              <a:rPr lang="zh-CN" altLang="en-US" sz="3600" b="1" dirty="0">
                <a:solidFill>
                  <a:srgbClr val="393721"/>
                </a:solidFill>
                <a:latin typeface="方正宋刻本秀楷简体" panose="02000000000000000000" charset="-122"/>
                <a:ea typeface="方正宋刻本秀楷简体" panose="02000000000000000000" charset="-122"/>
              </a:rPr>
              <a:t>集成测试</a:t>
            </a:r>
          </a:p>
        </p:txBody>
      </p:sp>
      <p:sp>
        <p:nvSpPr>
          <p:cNvPr id="6" name="矩形 5"/>
          <p:cNvSpPr/>
          <p:nvPr/>
        </p:nvSpPr>
        <p:spPr>
          <a:xfrm>
            <a:off x="10020935" y="2341056"/>
            <a:ext cx="1718310" cy="171831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67480" y="971451"/>
            <a:ext cx="4399005" cy="1077218"/>
          </a:xfrm>
          <a:prstGeom prst="rect">
            <a:avLst/>
          </a:prstGeom>
        </p:spPr>
        <p:txBody>
          <a:bodyPr wrap="square">
            <a:spAutoFit/>
          </a:bodyPr>
          <a:lstStyle/>
          <a:p>
            <a:pPr indent="304800">
              <a:lnSpc>
                <a:spcPct val="150000"/>
              </a:lnSpc>
              <a:spcBef>
                <a:spcPts val="600"/>
              </a:spcBef>
              <a:spcAft>
                <a:spcPts val="600"/>
              </a:spcAft>
            </a:pPr>
            <a:r>
              <a:rPr lang="zh-CN" altLang="zh-CN" b="1" kern="100" dirty="0">
                <a:solidFill>
                  <a:srgbClr val="FF0000"/>
                </a:solidFill>
                <a:latin typeface="Times New Roman" panose="02020603050405020304" pitchFamily="18" charset="0"/>
              </a:rPr>
              <a:t>参照文件：</a:t>
            </a:r>
            <a:r>
              <a:rPr lang="zh-CN" altLang="zh-CN" b="1" kern="100" dirty="0">
                <a:latin typeface="Times New Roman" panose="02020603050405020304" pitchFamily="18" charset="0"/>
              </a:rPr>
              <a:t>总体设计文档</a:t>
            </a:r>
          </a:p>
          <a:p>
            <a:pPr indent="304800">
              <a:lnSpc>
                <a:spcPct val="150000"/>
              </a:lnSpc>
              <a:spcBef>
                <a:spcPts val="600"/>
              </a:spcBef>
              <a:spcAft>
                <a:spcPts val="600"/>
              </a:spcAft>
            </a:pPr>
            <a:r>
              <a:rPr lang="zh-CN" altLang="zh-CN" b="1" kern="100" dirty="0">
                <a:solidFill>
                  <a:srgbClr val="FF0000"/>
                </a:solidFill>
                <a:latin typeface="Times New Roman" panose="02020603050405020304" pitchFamily="18" charset="0"/>
              </a:rPr>
              <a:t>测试方法：</a:t>
            </a:r>
            <a:r>
              <a:rPr lang="zh-CN" altLang="zh-CN" b="1" kern="100" dirty="0">
                <a:latin typeface="Times New Roman" panose="02020603050405020304" pitchFamily="18" charset="0"/>
              </a:rPr>
              <a:t>渐增式测试方法</a:t>
            </a:r>
            <a:r>
              <a:rPr lang="en-US" altLang="zh-CN" b="1" kern="100" dirty="0">
                <a:latin typeface="Times New Roman" panose="02020603050405020304" pitchFamily="18" charset="0"/>
              </a:rPr>
              <a:t>,</a:t>
            </a:r>
            <a:r>
              <a:rPr lang="zh-CN" altLang="zh-CN" b="1" kern="100" dirty="0">
                <a:latin typeface="Times New Roman" panose="02020603050405020304" pitchFamily="18" charset="0"/>
              </a:rPr>
              <a:t>自顶向下</a:t>
            </a:r>
          </a:p>
        </p:txBody>
      </p:sp>
      <p:sp>
        <p:nvSpPr>
          <p:cNvPr id="9" name="矩形 8"/>
          <p:cNvSpPr/>
          <p:nvPr/>
        </p:nvSpPr>
        <p:spPr>
          <a:xfrm>
            <a:off x="551945" y="2048669"/>
            <a:ext cx="1826141" cy="584775"/>
          </a:xfrm>
          <a:prstGeom prst="rect">
            <a:avLst/>
          </a:prstGeom>
        </p:spPr>
        <p:txBody>
          <a:bodyPr wrap="none">
            <a:spAutoFit/>
          </a:bodyPr>
          <a:lstStyle/>
          <a:p>
            <a:r>
              <a:rPr lang="zh-CN" altLang="en-US" sz="3200" b="1" dirty="0">
                <a:solidFill>
                  <a:srgbClr val="393721"/>
                </a:solidFill>
                <a:latin typeface="方正宋刻本秀楷简体" panose="02000000000000000000" charset="-122"/>
                <a:ea typeface="方正宋刻本秀楷简体" panose="02000000000000000000" charset="-122"/>
              </a:rPr>
              <a:t>模块示例</a:t>
            </a:r>
          </a:p>
        </p:txBody>
      </p:sp>
      <p:graphicFrame>
        <p:nvGraphicFramePr>
          <p:cNvPr id="10" name="表格 9"/>
          <p:cNvGraphicFramePr>
            <a:graphicFrameLocks noGrp="1"/>
          </p:cNvGraphicFramePr>
          <p:nvPr>
            <p:extLst>
              <p:ext uri="{D42A27DB-BD31-4B8C-83A1-F6EECF244321}">
                <p14:modId xmlns:p14="http://schemas.microsoft.com/office/powerpoint/2010/main" val="2252739874"/>
              </p:ext>
            </p:extLst>
          </p:nvPr>
        </p:nvGraphicFramePr>
        <p:xfrm>
          <a:off x="2500763" y="2170469"/>
          <a:ext cx="7166989" cy="4591510"/>
        </p:xfrm>
        <a:graphic>
          <a:graphicData uri="http://schemas.openxmlformats.org/drawingml/2006/table">
            <a:tbl>
              <a:tblPr firstRow="1" firstCol="1" bandRow="1"/>
              <a:tblGrid>
                <a:gridCol w="603739">
                  <a:extLst>
                    <a:ext uri="{9D8B030D-6E8A-4147-A177-3AD203B41FA5}">
                      <a16:colId xmlns:a16="http://schemas.microsoft.com/office/drawing/2014/main" val="20000"/>
                    </a:ext>
                  </a:extLst>
                </a:gridCol>
                <a:gridCol w="934555">
                  <a:extLst>
                    <a:ext uri="{9D8B030D-6E8A-4147-A177-3AD203B41FA5}">
                      <a16:colId xmlns:a16="http://schemas.microsoft.com/office/drawing/2014/main" val="20001"/>
                    </a:ext>
                  </a:extLst>
                </a:gridCol>
                <a:gridCol w="3026276">
                  <a:extLst>
                    <a:ext uri="{9D8B030D-6E8A-4147-A177-3AD203B41FA5}">
                      <a16:colId xmlns:a16="http://schemas.microsoft.com/office/drawing/2014/main" val="20002"/>
                    </a:ext>
                  </a:extLst>
                </a:gridCol>
                <a:gridCol w="2602419">
                  <a:extLst>
                    <a:ext uri="{9D8B030D-6E8A-4147-A177-3AD203B41FA5}">
                      <a16:colId xmlns:a16="http://schemas.microsoft.com/office/drawing/2014/main" val="20003"/>
                    </a:ext>
                  </a:extLst>
                </a:gridCol>
              </a:tblGrid>
              <a:tr h="407938">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编号</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模块排序</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测试内容</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测试正确结果</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0820">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1</a:t>
                      </a:r>
                      <a:endParaRPr lang="zh-CN" sz="1400" b="1" kern="100" dirty="0">
                        <a:effectLst/>
                        <a:latin typeface="Times New Roman" panose="02020603050405020304" pitchFamily="18" charset="0"/>
                        <a:ea typeface="宋体" panose="02010600030101010101" pitchFamily="2" charset="-122"/>
                      </a:endParaRP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势力</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在每个空存档处（一共三个）都分别以不同的剧本（目前只有一个剧本）和但有多个势力开始一局新游戏</a:t>
                      </a:r>
                      <a:r>
                        <a:rPr lang="en-US" sz="1050" b="1" kern="100" dirty="0">
                          <a:effectLst/>
                          <a:latin typeface="Times New Roman" panose="02020603050405020304" pitchFamily="18" charset="0"/>
                          <a:ea typeface="宋体" panose="02010600030101010101" pitchFamily="2" charset="-122"/>
                        </a:rPr>
                        <a:t>.</a:t>
                      </a:r>
                      <a:endParaRPr lang="zh-CN" sz="1050" b="1" kern="100" dirty="0">
                        <a:effectLst/>
                        <a:latin typeface="Times New Roman" panose="02020603050405020304" pitchFamily="18" charset="0"/>
                        <a:ea typeface="宋体" panose="02010600030101010101" pitchFamily="2" charset="-122"/>
                      </a:endParaRP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所有结果与测试操作的预期结果相同。所有情况下，游戏都可以按照选择的存档位置，剧本和势力开始。</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73427">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2 </a:t>
                      </a:r>
                      <a:endParaRPr lang="zh-CN" sz="1400" b="1" kern="100" dirty="0">
                        <a:effectLst/>
                        <a:latin typeface="Times New Roman" panose="02020603050405020304" pitchFamily="18" charset="0"/>
                        <a:ea typeface="宋体" panose="02010600030101010101" pitchFamily="2" charset="-122"/>
                      </a:endParaRP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势力</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军事</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在已选中的势力中，对军事模块的每一个选项分别以不同的条件进行操作。</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出征</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输送</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征兵</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出征的话赢得一方得到敌方所有资源，输的一方资源减半。</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输送则输送方减少资源，受益方获得资源。</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征兵则是增加兵力</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25863">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3</a:t>
                      </a:r>
                      <a:endParaRPr lang="zh-CN" sz="1400" b="1" kern="100" dirty="0">
                        <a:effectLst/>
                        <a:latin typeface="Times New Roman" panose="02020603050405020304" pitchFamily="18" charset="0"/>
                        <a:ea typeface="宋体" panose="02010600030101010101" pitchFamily="2" charset="-122"/>
                      </a:endParaRP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势力</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内政</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在已选中的势力中，对内政模块的每一个选项分别以不同的条件进行操作。</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1. </a:t>
                      </a:r>
                      <a:r>
                        <a:rPr lang="zh-CN" sz="1050" b="1" kern="100">
                          <a:effectLst/>
                          <a:latin typeface="Times New Roman" panose="02020603050405020304" pitchFamily="18" charset="0"/>
                          <a:ea typeface="宋体" panose="02010600030101010101" pitchFamily="2" charset="-122"/>
                        </a:rPr>
                        <a:t>军事</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2. </a:t>
                      </a:r>
                      <a:r>
                        <a:rPr lang="zh-CN" sz="1050" b="1" kern="100">
                          <a:effectLst/>
                          <a:latin typeface="Times New Roman" panose="02020603050405020304" pitchFamily="18" charset="0"/>
                          <a:ea typeface="宋体" panose="02010600030101010101" pitchFamily="2" charset="-122"/>
                        </a:rPr>
                        <a:t>人事</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3. </a:t>
                      </a:r>
                      <a:r>
                        <a:rPr lang="zh-CN" sz="1050" b="1" kern="100">
                          <a:effectLst/>
                          <a:latin typeface="Times New Roman" panose="02020603050405020304" pitchFamily="18" charset="0"/>
                          <a:ea typeface="宋体" panose="02010600030101010101" pitchFamily="2" charset="-122"/>
                        </a:rPr>
                        <a:t>经济</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得到军事模块的相应功能</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得到人事模块的相应功能</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得到经济模块的相应功能</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715" y="1180465"/>
            <a:ext cx="8371205" cy="4497070"/>
          </a:xfrm>
          <a:prstGeom prst="rect">
            <a:avLst/>
          </a:prstGeom>
        </p:spPr>
      </p:pic>
      <p:sp>
        <p:nvSpPr>
          <p:cNvPr id="2" name="文本框 1"/>
          <p:cNvSpPr txBox="1"/>
          <p:nvPr/>
        </p:nvSpPr>
        <p:spPr>
          <a:xfrm>
            <a:off x="4711065" y="1972310"/>
            <a:ext cx="2769235" cy="1753235"/>
          </a:xfrm>
          <a:prstGeom prst="rect">
            <a:avLst/>
          </a:prstGeom>
          <a:noFill/>
        </p:spPr>
        <p:txBody>
          <a:bodyPr wrap="square" rtlCol="0">
            <a:spAutoFit/>
          </a:bodyPr>
          <a:lstStyle/>
          <a:p>
            <a:pPr algn="ctr"/>
            <a:r>
              <a:rPr lang="en-US" altLang="zh-CN" sz="5400">
                <a:solidFill>
                  <a:srgbClr val="393721"/>
                </a:solidFill>
                <a:latin typeface="方正宋刻本秀楷简体" panose="02000000000000000000" charset="-122"/>
                <a:ea typeface="方正宋刻本秀楷简体" panose="02000000000000000000" charset="-122"/>
                <a:sym typeface="+mn-ea"/>
              </a:rPr>
              <a:t>1.</a:t>
            </a:r>
            <a:r>
              <a:rPr lang="zh-CN" altLang="en-US" sz="5400">
                <a:solidFill>
                  <a:srgbClr val="393721"/>
                </a:solidFill>
                <a:latin typeface="方正宋刻本秀楷简体" panose="02000000000000000000" charset="-122"/>
                <a:ea typeface="方正宋刻本秀楷简体" panose="02000000000000000000" charset="-122"/>
                <a:sym typeface="+mn-ea"/>
              </a:rPr>
              <a:t>引言</a:t>
            </a:r>
            <a:endParaRPr lang="zh-CN" altLang="en-US" sz="5400">
              <a:solidFill>
                <a:srgbClr val="393721"/>
              </a:solidFill>
              <a:latin typeface="方正宋刻本秀楷简体" panose="02000000000000000000" charset="-122"/>
              <a:ea typeface="方正宋刻本秀楷简体" panose="02000000000000000000" charset="-122"/>
            </a:endParaRPr>
          </a:p>
          <a:p>
            <a:pPr algn="ctr"/>
            <a:endParaRPr lang="zh-CN" altLang="en-US" sz="5400" dirty="0">
              <a:solidFill>
                <a:srgbClr val="393721"/>
              </a:solidFill>
              <a:latin typeface="TypeLand 康熙字典體試用版" charset="-120"/>
              <a:ea typeface="TypeLand 康熙字典體試用版" charset="-120"/>
            </a:endParaRPr>
          </a:p>
        </p:txBody>
      </p:sp>
      <p:sp>
        <p:nvSpPr>
          <p:cNvPr id="3" name="文本框 2"/>
          <p:cNvSpPr txBox="1"/>
          <p:nvPr/>
        </p:nvSpPr>
        <p:spPr>
          <a:xfrm>
            <a:off x="5078129" y="3063875"/>
            <a:ext cx="3522173" cy="2122805"/>
          </a:xfrm>
          <a:prstGeom prst="rect">
            <a:avLst/>
          </a:prstGeom>
          <a:noFill/>
        </p:spPr>
        <p:txBody>
          <a:bodyPr wrap="square" rtlCol="0">
            <a:spAutoFit/>
          </a:bodyPr>
          <a:lstStyle/>
          <a:p>
            <a:r>
              <a:rPr lang="zh-CN" altLang="en-US" sz="3200" dirty="0">
                <a:solidFill>
                  <a:srgbClr val="393721"/>
                </a:solidFill>
                <a:latin typeface="TypeLand 康熙字典體試用版" charset="-120"/>
                <a:ea typeface="TypeLand 康熙字典體試用版" charset="-120"/>
              </a:rPr>
              <a:t>1.1	编写目的	</a:t>
            </a:r>
          </a:p>
          <a:p>
            <a:r>
              <a:rPr lang="zh-CN" altLang="en-US" sz="3200" dirty="0">
                <a:solidFill>
                  <a:srgbClr val="393721"/>
                </a:solidFill>
                <a:latin typeface="TypeLand 康熙字典體試用版" charset="-120"/>
                <a:ea typeface="TypeLand 康熙字典體試用版" charset="-120"/>
              </a:rPr>
              <a:t>1.2	阅读对象	</a:t>
            </a:r>
          </a:p>
          <a:p>
            <a:r>
              <a:rPr lang="zh-CN" altLang="en-US" sz="3200" dirty="0">
                <a:solidFill>
                  <a:srgbClr val="393721"/>
                </a:solidFill>
                <a:latin typeface="TypeLand 康熙字典體試用版" charset="-120"/>
                <a:ea typeface="TypeLand 康熙字典體試用版" charset="-120"/>
              </a:rPr>
              <a:t>1.3	注意事项	</a:t>
            </a:r>
          </a:p>
          <a:p>
            <a:r>
              <a:rPr lang="zh-CN" altLang="en-US" sz="3200" dirty="0">
                <a:solidFill>
                  <a:srgbClr val="393721"/>
                </a:solidFill>
                <a:latin typeface="TypeLand 康熙字典體試用版" charset="-120"/>
                <a:ea typeface="TypeLand 康熙字典體試用版" charset="-120"/>
              </a:rPr>
              <a:t>1.4	参考模版</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22800432"/>
              </p:ext>
            </p:extLst>
          </p:nvPr>
        </p:nvGraphicFramePr>
        <p:xfrm>
          <a:off x="2401115" y="234440"/>
          <a:ext cx="6683442" cy="6298122"/>
        </p:xfrm>
        <a:graphic>
          <a:graphicData uri="http://schemas.openxmlformats.org/drawingml/2006/table">
            <a:tbl>
              <a:tblPr firstRow="1" firstCol="1" bandRow="1"/>
              <a:tblGrid>
                <a:gridCol w="366799">
                  <a:extLst>
                    <a:ext uri="{9D8B030D-6E8A-4147-A177-3AD203B41FA5}">
                      <a16:colId xmlns:a16="http://schemas.microsoft.com/office/drawing/2014/main" val="20000"/>
                    </a:ext>
                  </a:extLst>
                </a:gridCol>
                <a:gridCol w="634312">
                  <a:extLst>
                    <a:ext uri="{9D8B030D-6E8A-4147-A177-3AD203B41FA5}">
                      <a16:colId xmlns:a16="http://schemas.microsoft.com/office/drawing/2014/main" val="20001"/>
                    </a:ext>
                  </a:extLst>
                </a:gridCol>
                <a:gridCol w="2454876">
                  <a:extLst>
                    <a:ext uri="{9D8B030D-6E8A-4147-A177-3AD203B41FA5}">
                      <a16:colId xmlns:a16="http://schemas.microsoft.com/office/drawing/2014/main" val="20002"/>
                    </a:ext>
                  </a:extLst>
                </a:gridCol>
                <a:gridCol w="3227455">
                  <a:extLst>
                    <a:ext uri="{9D8B030D-6E8A-4147-A177-3AD203B41FA5}">
                      <a16:colId xmlns:a16="http://schemas.microsoft.com/office/drawing/2014/main" val="20003"/>
                    </a:ext>
                  </a:extLst>
                </a:gridCol>
              </a:tblGrid>
              <a:tr h="1735271">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4</a:t>
                      </a:r>
                      <a:endParaRPr lang="zh-CN" sz="1400" b="1" kern="100" dirty="0">
                        <a:effectLst/>
                        <a:latin typeface="Times New Roman" panose="02020603050405020304" pitchFamily="18" charset="0"/>
                        <a:ea typeface="宋体" panose="02010600030101010101" pitchFamily="2" charset="-122"/>
                      </a:endParaRP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050" b="1" kern="100" dirty="0">
                          <a:solidFill>
                            <a:schemeClr val="tx1"/>
                          </a:solidFill>
                          <a:effectLst/>
                          <a:latin typeface="Times New Roman" panose="02020603050405020304" pitchFamily="18" charset="0"/>
                          <a:ea typeface="宋体" panose="02010600030101010101" pitchFamily="2" charset="-122"/>
                        </a:rPr>
                        <a:t>新游</a:t>
                      </a:r>
                      <a:r>
                        <a:rPr lang="en-US" sz="1050" b="1" kern="100" dirty="0">
                          <a:solidFill>
                            <a:schemeClr val="tx1"/>
                          </a:solidFill>
                          <a:effectLst/>
                          <a:latin typeface="Times New Roman" panose="02020603050405020304" pitchFamily="18" charset="0"/>
                          <a:ea typeface="宋体" panose="02010600030101010101" pitchFamily="2" charset="-122"/>
                        </a:rPr>
                        <a:t>-</a:t>
                      </a:r>
                      <a:r>
                        <a:rPr lang="zh-CN" sz="1050" b="1" kern="100" dirty="0">
                          <a:solidFill>
                            <a:schemeClr val="tx1"/>
                          </a:solidFill>
                          <a:effectLst/>
                          <a:latin typeface="Times New Roman" panose="02020603050405020304" pitchFamily="18" charset="0"/>
                          <a:ea typeface="宋体" panose="02010600030101010101" pitchFamily="2" charset="-122"/>
                        </a:rPr>
                        <a:t>剧本</a:t>
                      </a:r>
                      <a:r>
                        <a:rPr lang="en-US" sz="1050" b="1" kern="100" dirty="0">
                          <a:solidFill>
                            <a:schemeClr val="tx1"/>
                          </a:solidFill>
                          <a:effectLst/>
                          <a:latin typeface="Times New Roman" panose="02020603050405020304" pitchFamily="18" charset="0"/>
                          <a:ea typeface="宋体" panose="02010600030101010101" pitchFamily="2" charset="-122"/>
                        </a:rPr>
                        <a:t>-</a:t>
                      </a:r>
                      <a:r>
                        <a:rPr lang="zh-CN" sz="1050" b="1" kern="100" dirty="0">
                          <a:solidFill>
                            <a:schemeClr val="tx1"/>
                          </a:solidFill>
                          <a:effectLst/>
                          <a:latin typeface="Times New Roman" panose="02020603050405020304" pitchFamily="18" charset="0"/>
                          <a:ea typeface="宋体" panose="02010600030101010101" pitchFamily="2" charset="-122"/>
                        </a:rPr>
                        <a:t>势力</a:t>
                      </a:r>
                      <a:r>
                        <a:rPr lang="en-US" sz="1050" b="1" kern="100" dirty="0">
                          <a:solidFill>
                            <a:schemeClr val="tx1"/>
                          </a:solidFill>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人事</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在已选中的势力中，对内政模块的每一个选项分别以不同的条件进行操作。</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任命</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褒奖</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移动</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4.</a:t>
                      </a:r>
                      <a:r>
                        <a:rPr lang="zh-CN" sz="1050" b="1" kern="100" dirty="0">
                          <a:effectLst/>
                          <a:latin typeface="Times New Roman" panose="02020603050405020304" pitchFamily="18" charset="0"/>
                          <a:ea typeface="宋体" panose="02010600030101010101" pitchFamily="2" charset="-122"/>
                        </a:rPr>
                        <a:t>流放</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5.</a:t>
                      </a:r>
                      <a:r>
                        <a:rPr lang="zh-CN" sz="1050" b="1" kern="100" dirty="0">
                          <a:effectLst/>
                          <a:latin typeface="Times New Roman" panose="02020603050405020304" pitchFamily="18" charset="0"/>
                          <a:ea typeface="宋体" panose="02010600030101010101" pitchFamily="2" charset="-122"/>
                        </a:rPr>
                        <a:t>登庸。</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050" b="1" kern="100" dirty="0">
                          <a:effectLst/>
                          <a:highlight>
                            <a:srgbClr val="D3D3D3"/>
                          </a:highligh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任命则某个武将作为太守</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褒奖则相应武将忠诚提高。</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移动则武将离开该城池进入其他城池。</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4.</a:t>
                      </a:r>
                      <a:r>
                        <a:rPr lang="zh-CN" sz="1050" b="1" kern="100" dirty="0">
                          <a:effectLst/>
                          <a:latin typeface="Times New Roman" panose="02020603050405020304" pitchFamily="18" charset="0"/>
                          <a:ea typeface="宋体" panose="02010600030101010101" pitchFamily="2" charset="-122"/>
                        </a:rPr>
                        <a:t>流放则把相应武将驱逐。</a:t>
                      </a:r>
                    </a:p>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登庸则是使流浪武将归属该势力</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34229">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5</a:t>
                      </a:r>
                      <a:endParaRPr lang="zh-CN" sz="1400" b="1" kern="100" dirty="0">
                        <a:effectLst/>
                        <a:latin typeface="Times New Roman" panose="02020603050405020304" pitchFamily="18" charset="0"/>
                        <a:ea typeface="宋体" panose="02010600030101010101" pitchFamily="2" charset="-122"/>
                      </a:endParaRP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势力</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谋略</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在已选中的势力中，对谋略模块的每一个选项分别以不同的条件进行操作</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降低商业，</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降低农业等操作。</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离间武将</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4.</a:t>
                      </a:r>
                      <a:r>
                        <a:rPr lang="zh-CN" sz="1050" b="1" kern="100" dirty="0">
                          <a:effectLst/>
                          <a:latin typeface="Times New Roman" panose="02020603050405020304" pitchFamily="18" charset="0"/>
                          <a:ea typeface="宋体" panose="02010600030101010101" pitchFamily="2" charset="-122"/>
                        </a:rPr>
                        <a:t>驱虎吞狼。</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降低商业则相应势力金钱降低，民忠减少。</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降低农业则相应粮草减少，民忠减少。</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离间武将则，武将与主公之间的信任度降低。</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4.</a:t>
                      </a:r>
                      <a:r>
                        <a:rPr lang="zh-CN" sz="1050" b="1" kern="100" dirty="0">
                          <a:effectLst/>
                          <a:latin typeface="Times New Roman" panose="02020603050405020304" pitchFamily="18" charset="0"/>
                          <a:ea typeface="宋体" panose="02010600030101010101" pitchFamily="2" charset="-122"/>
                        </a:rPr>
                        <a:t>驱虎吞狼则，制定两势力进行战争，并自己取得渔翁之利。</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87834">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6</a:t>
                      </a:r>
                      <a:endParaRPr lang="zh-CN" sz="1400" b="1" kern="100" dirty="0">
                        <a:effectLst/>
                        <a:latin typeface="Times New Roman" panose="02020603050405020304" pitchFamily="18" charset="0"/>
                        <a:ea typeface="宋体" panose="02010600030101010101" pitchFamily="2" charset="-122"/>
                      </a:endParaRP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势力</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情报</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在已选中的势力中，对情报模块的每一个选项分别以不同的条件进行操作显示总体的情报。</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1.</a:t>
                      </a:r>
                      <a:r>
                        <a:rPr lang="zh-CN" sz="1050" b="1" kern="100">
                          <a:effectLst/>
                          <a:latin typeface="Times New Roman" panose="02020603050405020304" pitchFamily="18" charset="0"/>
                          <a:ea typeface="宋体" panose="02010600030101010101" pitchFamily="2" charset="-122"/>
                        </a:rPr>
                        <a:t>武将</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2.</a:t>
                      </a:r>
                      <a:r>
                        <a:rPr lang="zh-CN" sz="1050" b="1" kern="100">
                          <a:effectLst/>
                          <a:latin typeface="Times New Roman" panose="02020603050405020304" pitchFamily="18" charset="0"/>
                          <a:ea typeface="宋体" panose="02010600030101010101" pitchFamily="2" charset="-122"/>
                        </a:rPr>
                        <a:t>城池</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3.</a:t>
                      </a:r>
                      <a:r>
                        <a:rPr lang="zh-CN" sz="1050" b="1" kern="100">
                          <a:effectLst/>
                          <a:latin typeface="Times New Roman" panose="02020603050405020304" pitchFamily="18" charset="0"/>
                          <a:ea typeface="宋体" panose="02010600030101010101" pitchFamily="2" charset="-122"/>
                        </a:rPr>
                        <a:t>势力</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显示武将属性等信息</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显示城池等信息</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显示相应势力等信息</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14073354"/>
      </p:ext>
    </p:extLst>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2065878504"/>
              </p:ext>
            </p:extLst>
          </p:nvPr>
        </p:nvGraphicFramePr>
        <p:xfrm>
          <a:off x="772358" y="1048440"/>
          <a:ext cx="9365942" cy="5080000"/>
        </p:xfrm>
        <a:graphic>
          <a:graphicData uri="http://schemas.openxmlformats.org/drawingml/2006/table">
            <a:tbl>
              <a:tblPr firstRow="1" firstCol="1" bandRow="1"/>
              <a:tblGrid>
                <a:gridCol w="788976">
                  <a:extLst>
                    <a:ext uri="{9D8B030D-6E8A-4147-A177-3AD203B41FA5}">
                      <a16:colId xmlns:a16="http://schemas.microsoft.com/office/drawing/2014/main" val="20000"/>
                    </a:ext>
                  </a:extLst>
                </a:gridCol>
                <a:gridCol w="1221292">
                  <a:extLst>
                    <a:ext uri="{9D8B030D-6E8A-4147-A177-3AD203B41FA5}">
                      <a16:colId xmlns:a16="http://schemas.microsoft.com/office/drawing/2014/main" val="20001"/>
                    </a:ext>
                  </a:extLst>
                </a:gridCol>
                <a:gridCol w="3954789">
                  <a:extLst>
                    <a:ext uri="{9D8B030D-6E8A-4147-A177-3AD203B41FA5}">
                      <a16:colId xmlns:a16="http://schemas.microsoft.com/office/drawing/2014/main" val="20002"/>
                    </a:ext>
                  </a:extLst>
                </a:gridCol>
                <a:gridCol w="3400885">
                  <a:extLst>
                    <a:ext uri="{9D8B030D-6E8A-4147-A177-3AD203B41FA5}">
                      <a16:colId xmlns:a16="http://schemas.microsoft.com/office/drawing/2014/main" val="20003"/>
                    </a:ext>
                  </a:extLst>
                </a:gridCol>
              </a:tblGrid>
              <a:tr h="1159026">
                <a:tc>
                  <a:txBody>
                    <a:bodyPr/>
                    <a:lstStyle/>
                    <a:p>
                      <a:pPr indent="127000">
                        <a:lnSpc>
                          <a:spcPct val="150000"/>
                        </a:lnSpc>
                        <a:spcBef>
                          <a:spcPts val="600"/>
                        </a:spcBef>
                        <a:spcAft>
                          <a:spcPts val="600"/>
                        </a:spcAft>
                      </a:pPr>
                      <a:r>
                        <a:rPr lang="en-US" sz="1800" b="1" kern="100" dirty="0">
                          <a:effectLst/>
                          <a:latin typeface="Times New Roman" panose="02020603050405020304" pitchFamily="18" charset="0"/>
                          <a:ea typeface="宋体" panose="02010600030101010101" pitchFamily="2" charset="-122"/>
                        </a:rPr>
                        <a:t>7</a:t>
                      </a:r>
                      <a:endParaRPr lang="zh-CN" sz="18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800" b="1" kern="100" dirty="0">
                          <a:effectLst/>
                          <a:latin typeface="Times New Roman" panose="02020603050405020304" pitchFamily="18" charset="0"/>
                          <a:ea typeface="宋体" panose="02010600030101010101" pitchFamily="2" charset="-122"/>
                        </a:rPr>
                        <a:t>新游</a:t>
                      </a:r>
                      <a:r>
                        <a:rPr lang="en-US" sz="1800" b="1" kern="100" dirty="0">
                          <a:effectLst/>
                          <a:latin typeface="Times New Roman" panose="02020603050405020304" pitchFamily="18" charset="0"/>
                          <a:ea typeface="宋体" panose="02010600030101010101" pitchFamily="2" charset="-122"/>
                        </a:rPr>
                        <a:t>-</a:t>
                      </a:r>
                      <a:r>
                        <a:rPr lang="zh-CN" sz="1800" b="1" kern="100" dirty="0">
                          <a:effectLst/>
                          <a:latin typeface="Times New Roman" panose="02020603050405020304" pitchFamily="18" charset="0"/>
                          <a:ea typeface="宋体" panose="02010600030101010101" pitchFamily="2" charset="-122"/>
                        </a:rPr>
                        <a:t>剧本</a:t>
                      </a:r>
                      <a:r>
                        <a:rPr lang="en-US" sz="1800" b="1" kern="100" dirty="0">
                          <a:effectLst/>
                          <a:latin typeface="Times New Roman" panose="02020603050405020304" pitchFamily="18" charset="0"/>
                          <a:ea typeface="宋体" panose="02010600030101010101" pitchFamily="2" charset="-122"/>
                        </a:rPr>
                        <a:t>-</a:t>
                      </a:r>
                      <a:r>
                        <a:rPr lang="zh-CN" sz="1800" b="1" kern="100" dirty="0">
                          <a:effectLst/>
                          <a:latin typeface="Times New Roman" panose="02020603050405020304" pitchFamily="18" charset="0"/>
                          <a:ea typeface="宋体" panose="02010600030101010101" pitchFamily="2" charset="-122"/>
                        </a:rPr>
                        <a:t>势力</a:t>
                      </a:r>
                      <a:r>
                        <a:rPr lang="en-US" sz="1800" b="1" kern="100" dirty="0">
                          <a:effectLst/>
                          <a:latin typeface="Times New Roman" panose="02020603050405020304" pitchFamily="18" charset="0"/>
                          <a:ea typeface="宋体" panose="02010600030101010101" pitchFamily="2" charset="-122"/>
                        </a:rPr>
                        <a:t>-</a:t>
                      </a:r>
                      <a:r>
                        <a:rPr lang="zh-CN" sz="1800" b="1" kern="100" dirty="0">
                          <a:solidFill>
                            <a:srgbClr val="FF0000"/>
                          </a:solidFill>
                          <a:effectLst/>
                          <a:latin typeface="Times New Roman" panose="02020603050405020304" pitchFamily="18" charset="0"/>
                          <a:ea typeface="宋体" panose="02010600030101010101" pitchFamily="2" charset="-122"/>
                        </a:rPr>
                        <a:t>下一回合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在已开的一局游戏中点击【下一回合】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a:effectLst/>
                          <a:latin typeface="Times New Roman" panose="02020603050405020304" pitchFamily="18" charset="0"/>
                          <a:ea typeface="宋体" panose="02010600030101010101" pitchFamily="2" charset="-122"/>
                        </a:rPr>
                        <a:t>成功完成</a:t>
                      </a:r>
                      <a:r>
                        <a:rPr lang="en-US" sz="1800" b="1" kern="100">
                          <a:effectLst/>
                          <a:latin typeface="Times New Roman" panose="02020603050405020304" pitchFamily="18" charset="0"/>
                          <a:ea typeface="宋体" panose="02010600030101010101" pitchFamily="2" charset="-122"/>
                        </a:rPr>
                        <a:t>AI</a:t>
                      </a:r>
                      <a:r>
                        <a:rPr lang="zh-CN" sz="1800" b="1" kern="100">
                          <a:effectLst/>
                          <a:latin typeface="Times New Roman" panose="02020603050405020304" pitchFamily="18" charset="0"/>
                          <a:ea typeface="宋体" panose="02010600030101010101" pitchFamily="2" charset="-122"/>
                        </a:rPr>
                        <a:t>行动，回合推演和数据变化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64094">
                <a:tc>
                  <a:txBody>
                    <a:bodyPr/>
                    <a:lstStyle/>
                    <a:p>
                      <a:pPr indent="127000">
                        <a:lnSpc>
                          <a:spcPct val="150000"/>
                        </a:lnSpc>
                        <a:spcBef>
                          <a:spcPts val="600"/>
                        </a:spcBef>
                        <a:spcAft>
                          <a:spcPts val="600"/>
                        </a:spcAft>
                      </a:pPr>
                      <a:r>
                        <a:rPr lang="en-US" sz="1800" b="1" kern="100">
                          <a:effectLst/>
                          <a:latin typeface="Times New Roman" panose="02020603050405020304" pitchFamily="18" charset="0"/>
                          <a:ea typeface="宋体" panose="02010600030101010101" pitchFamily="2" charset="-122"/>
                        </a:rPr>
                        <a:t>8</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军事</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读取存档后的之前所有军事信息。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64094">
                <a:tc>
                  <a:txBody>
                    <a:bodyPr/>
                    <a:lstStyle/>
                    <a:p>
                      <a:pPr indent="127000">
                        <a:lnSpc>
                          <a:spcPct val="150000"/>
                        </a:lnSpc>
                        <a:spcBef>
                          <a:spcPts val="600"/>
                        </a:spcBef>
                        <a:spcAft>
                          <a:spcPts val="600"/>
                        </a:spcAft>
                      </a:pPr>
                      <a:r>
                        <a:rPr lang="en-US" sz="1800" b="1" kern="100" dirty="0">
                          <a:effectLst/>
                          <a:latin typeface="Times New Roman" panose="02020603050405020304" pitchFamily="18" charset="0"/>
                          <a:ea typeface="宋体" panose="02010600030101010101" pitchFamily="2" charset="-122"/>
                        </a:rPr>
                        <a:t>9</a:t>
                      </a:r>
                      <a:endParaRPr lang="zh-CN" sz="18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内政</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读取存档后的之前所有内政信息。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64094">
                <a:tc>
                  <a:txBody>
                    <a:bodyPr/>
                    <a:lstStyle/>
                    <a:p>
                      <a:pPr indent="127000">
                        <a:lnSpc>
                          <a:spcPct val="150000"/>
                        </a:lnSpc>
                        <a:spcBef>
                          <a:spcPts val="600"/>
                        </a:spcBef>
                        <a:spcAft>
                          <a:spcPts val="600"/>
                        </a:spcAft>
                      </a:pPr>
                      <a:r>
                        <a:rPr lang="en-US" sz="1800" b="1" kern="100">
                          <a:effectLst/>
                          <a:latin typeface="Times New Roman" panose="02020603050405020304" pitchFamily="18" charset="0"/>
                          <a:ea typeface="宋体" panose="02010600030101010101" pitchFamily="2" charset="-122"/>
                        </a:rPr>
                        <a:t>10</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人事</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读取存档后的之前所有人事信息。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64094">
                <a:tc>
                  <a:txBody>
                    <a:bodyPr/>
                    <a:lstStyle/>
                    <a:p>
                      <a:pPr indent="127000">
                        <a:lnSpc>
                          <a:spcPct val="150000"/>
                        </a:lnSpc>
                        <a:spcBef>
                          <a:spcPts val="600"/>
                        </a:spcBef>
                        <a:spcAft>
                          <a:spcPts val="600"/>
                        </a:spcAft>
                      </a:pPr>
                      <a:r>
                        <a:rPr lang="en-US" sz="1800" b="1" kern="100">
                          <a:effectLst/>
                          <a:latin typeface="Times New Roman" panose="02020603050405020304" pitchFamily="18" charset="0"/>
                          <a:ea typeface="宋体" panose="02010600030101010101" pitchFamily="2" charset="-122"/>
                        </a:rPr>
                        <a:t>11</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谋略</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读取存档后的之前所有谋略信息。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64094">
                <a:tc>
                  <a:txBody>
                    <a:bodyPr/>
                    <a:lstStyle/>
                    <a:p>
                      <a:pPr indent="127000">
                        <a:lnSpc>
                          <a:spcPct val="150000"/>
                        </a:lnSpc>
                        <a:spcBef>
                          <a:spcPts val="600"/>
                        </a:spcBef>
                        <a:spcAft>
                          <a:spcPts val="600"/>
                        </a:spcAft>
                      </a:pPr>
                      <a:r>
                        <a:rPr lang="en-US" sz="1800" b="1" kern="100">
                          <a:effectLst/>
                          <a:latin typeface="Times New Roman" panose="02020603050405020304" pitchFamily="18" charset="0"/>
                          <a:ea typeface="宋体" panose="02010600030101010101" pitchFamily="2" charset="-122"/>
                        </a:rPr>
                        <a:t>12</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a:effectLst/>
                          <a:latin typeface="Times New Roman" panose="02020603050405020304" pitchFamily="18" charset="0"/>
                          <a:ea typeface="宋体" panose="02010600030101010101" pitchFamily="2" charset="-122"/>
                        </a:rPr>
                        <a:t>读取存档后的之前所有情报信息。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4152981"/>
      </p:ext>
    </p:extLst>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3.3</a:t>
            </a:r>
            <a:r>
              <a:rPr lang="zh-CN" altLang="en-US" sz="4000" b="1" dirty="0">
                <a:latin typeface="等线 Light" panose="02010600030101010101" charset="-122"/>
              </a:rPr>
              <a:t>系统测试</a:t>
            </a:r>
            <a:endParaRPr lang="zh-CN" altLang="zh-CN" sz="4000" b="1" dirty="0">
              <a:latin typeface="等线 Light" panose="02010600030101010101" charset="-122"/>
            </a:endParaRPr>
          </a:p>
        </p:txBody>
      </p:sp>
      <p:graphicFrame>
        <p:nvGraphicFramePr>
          <p:cNvPr id="2" name="表格 1">
            <a:extLst>
              <a:ext uri="{FF2B5EF4-FFF2-40B4-BE49-F238E27FC236}">
                <a16:creationId xmlns:a16="http://schemas.microsoft.com/office/drawing/2014/main" id="{A6A6BFED-543D-46A3-B4A0-E6E88E4ABF37}"/>
              </a:ext>
            </a:extLst>
          </p:cNvPr>
          <p:cNvGraphicFramePr>
            <a:graphicFrameLocks noGrp="1"/>
          </p:cNvGraphicFramePr>
          <p:nvPr>
            <p:extLst>
              <p:ext uri="{D42A27DB-BD31-4B8C-83A1-F6EECF244321}">
                <p14:modId xmlns:p14="http://schemas.microsoft.com/office/powerpoint/2010/main" val="1219216357"/>
              </p:ext>
            </p:extLst>
          </p:nvPr>
        </p:nvGraphicFramePr>
        <p:xfrm>
          <a:off x="609036" y="1581359"/>
          <a:ext cx="11002956" cy="4251269"/>
        </p:xfrm>
        <a:graphic>
          <a:graphicData uri="http://schemas.openxmlformats.org/drawingml/2006/table">
            <a:tbl>
              <a:tblPr firstRow="1" firstCol="1" bandRow="1"/>
              <a:tblGrid>
                <a:gridCol w="1731859">
                  <a:extLst>
                    <a:ext uri="{9D8B030D-6E8A-4147-A177-3AD203B41FA5}">
                      <a16:colId xmlns:a16="http://schemas.microsoft.com/office/drawing/2014/main" val="974430991"/>
                    </a:ext>
                  </a:extLst>
                </a:gridCol>
                <a:gridCol w="1932160">
                  <a:extLst>
                    <a:ext uri="{9D8B030D-6E8A-4147-A177-3AD203B41FA5}">
                      <a16:colId xmlns:a16="http://schemas.microsoft.com/office/drawing/2014/main" val="409074346"/>
                    </a:ext>
                  </a:extLst>
                </a:gridCol>
                <a:gridCol w="7338937">
                  <a:extLst>
                    <a:ext uri="{9D8B030D-6E8A-4147-A177-3AD203B41FA5}">
                      <a16:colId xmlns:a16="http://schemas.microsoft.com/office/drawing/2014/main" val="105204264"/>
                    </a:ext>
                  </a:extLst>
                </a:gridCol>
              </a:tblGrid>
              <a:tr h="463662">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测试编号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测试名称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测试内容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608687"/>
                  </a:ext>
                </a:extLst>
              </a:tr>
              <a:tr h="467266">
                <a:tc>
                  <a:txBody>
                    <a:bodyPr/>
                    <a:lstStyle/>
                    <a:p>
                      <a:pPr indent="266700" algn="l">
                        <a:lnSpc>
                          <a:spcPct val="150000"/>
                        </a:lnSpc>
                        <a:spcBef>
                          <a:spcPts val="600"/>
                        </a:spcBef>
                        <a:spcAft>
                          <a:spcPts val="600"/>
                        </a:spcAft>
                      </a:pPr>
                      <a:r>
                        <a:rPr lang="en-US" sz="1800" kern="100" dirty="0">
                          <a:effectLst/>
                          <a:latin typeface="Times New Roman" panose="02020603050405020304" pitchFamily="18" charset="0"/>
                          <a:ea typeface="宋体"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功能测试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因与下方确认测试的功能检验相同，不与测试。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2493464"/>
                  </a:ext>
                </a:extLst>
              </a:tr>
              <a:tr h="1918543">
                <a:tc>
                  <a:txBody>
                    <a:bodyPr/>
                    <a:lstStyle/>
                    <a:p>
                      <a:pPr indent="127000" algn="l">
                        <a:lnSpc>
                          <a:spcPct val="150000"/>
                        </a:lnSpc>
                        <a:spcBef>
                          <a:spcPts val="600"/>
                        </a:spcBef>
                        <a:spcAft>
                          <a:spcPts val="600"/>
                        </a:spcAft>
                      </a:pPr>
                      <a:r>
                        <a:rPr lang="en-US" sz="1800" kern="100" dirty="0">
                          <a:effectLst/>
                          <a:latin typeface="Times New Roman" panose="02020603050405020304" pitchFamily="18" charset="0"/>
                          <a:ea typeface="宋体" panose="02010600030101010101" pitchFamily="2" charset="-122"/>
                        </a:rPr>
                        <a:t>2</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健壮性测试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50000"/>
                        </a:lnSpc>
                        <a:spcBef>
                          <a:spcPts val="600"/>
                        </a:spcBef>
                        <a:spcAft>
                          <a:spcPts val="600"/>
                        </a:spcAft>
                        <a:buFont typeface="+mj-lt"/>
                        <a:buAutoNum type="arabicPeriod"/>
                      </a:pPr>
                      <a:r>
                        <a:rPr lang="zh-CN" sz="1800" kern="100" dirty="0">
                          <a:effectLst/>
                          <a:latin typeface="Times New Roman" panose="02020603050405020304" pitchFamily="18" charset="0"/>
                          <a:ea typeface="宋体" panose="02010600030101010101" pitchFamily="2" charset="-122"/>
                        </a:rPr>
                        <a:t>网络发生波动时，数据是否能够存储在本地和云端</a:t>
                      </a:r>
                    </a:p>
                    <a:p>
                      <a:pPr marL="342900" lvl="0" indent="-342900" algn="l">
                        <a:lnSpc>
                          <a:spcPct val="150000"/>
                        </a:lnSpc>
                        <a:spcBef>
                          <a:spcPts val="600"/>
                        </a:spcBef>
                        <a:spcAft>
                          <a:spcPts val="600"/>
                        </a:spcAft>
                        <a:buFont typeface="+mj-lt"/>
                        <a:buAutoNum type="arabicPeriod"/>
                      </a:pPr>
                      <a:r>
                        <a:rPr lang="zh-CN" sz="1800" kern="100" dirty="0">
                          <a:effectLst/>
                          <a:latin typeface="Times New Roman" panose="02020603050405020304" pitchFamily="18" charset="0"/>
                          <a:ea typeface="宋体" panose="02010600030101010101" pitchFamily="2" charset="-122"/>
                        </a:rPr>
                        <a:t>机器发生卡顿时，能否保证数据不出错</a:t>
                      </a:r>
                    </a:p>
                    <a:p>
                      <a:pPr marL="342900" lvl="0" indent="-342900" algn="l">
                        <a:lnSpc>
                          <a:spcPct val="150000"/>
                        </a:lnSpc>
                        <a:spcBef>
                          <a:spcPts val="600"/>
                        </a:spcBef>
                        <a:spcAft>
                          <a:spcPts val="600"/>
                        </a:spcAft>
                        <a:buFont typeface="+mj-lt"/>
                        <a:buAutoNum type="arabicPeriod"/>
                      </a:pPr>
                      <a:r>
                        <a:rPr lang="zh-CN" sz="1800" kern="100" dirty="0">
                          <a:effectLst/>
                          <a:latin typeface="Times New Roman" panose="02020603050405020304" pitchFamily="18" charset="0"/>
                          <a:ea typeface="宋体" panose="02010600030101010101" pitchFamily="2" charset="-122"/>
                        </a:rPr>
                        <a:t>微信发生闪退等程序问题时，数据是否能够存储在本地和云端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6537536"/>
                  </a:ext>
                </a:extLst>
              </a:tr>
              <a:tr h="467266">
                <a:tc>
                  <a:txBody>
                    <a:bodyPr/>
                    <a:lstStyle/>
                    <a:p>
                      <a:pPr indent="127000" algn="l">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恢复测试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尚在研究相关技术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162835"/>
                  </a:ext>
                </a:extLst>
              </a:tr>
              <a:tr h="467266">
                <a:tc>
                  <a:txBody>
                    <a:bodyPr/>
                    <a:lstStyle/>
                    <a:p>
                      <a:pPr indent="127000" algn="l">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安全测试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因与下方确认测试的安全检验相同，不与测试。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1775592"/>
                  </a:ext>
                </a:extLst>
              </a:tr>
              <a:tr h="467266">
                <a:tc>
                  <a:txBody>
                    <a:bodyPr/>
                    <a:lstStyle/>
                    <a:p>
                      <a:pPr indent="127000" algn="l">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5</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压力测试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尚在研究相关技术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155944"/>
                  </a:ext>
                </a:extLst>
              </a:tr>
            </a:tbl>
          </a:graphicData>
        </a:graphic>
      </p:graphicFrame>
    </p:spTree>
    <p:extLst>
      <p:ext uri="{BB962C8B-B14F-4D97-AF65-F5344CB8AC3E}">
        <p14:creationId xmlns:p14="http://schemas.microsoft.com/office/powerpoint/2010/main" val="198023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3.4</a:t>
            </a:r>
            <a:r>
              <a:rPr lang="zh-CN" altLang="en-US" sz="4000" b="1" dirty="0">
                <a:latin typeface="等线 Light" panose="02010600030101010101" charset="-122"/>
              </a:rPr>
              <a:t>确认测试</a:t>
            </a:r>
            <a:endParaRPr lang="zh-CN" altLang="zh-CN" sz="4000" b="1" dirty="0">
              <a:latin typeface="等线 Light" panose="02010600030101010101" charset="-122"/>
            </a:endParaRPr>
          </a:p>
        </p:txBody>
      </p:sp>
      <p:sp>
        <p:nvSpPr>
          <p:cNvPr id="3" name="矩形 2"/>
          <p:cNvSpPr/>
          <p:nvPr/>
        </p:nvSpPr>
        <p:spPr>
          <a:xfrm>
            <a:off x="814730" y="1065416"/>
            <a:ext cx="5654112" cy="2426626"/>
          </a:xfrm>
          <a:prstGeom prst="rect">
            <a:avLst/>
          </a:prstGeom>
        </p:spPr>
        <p:txBody>
          <a:bodyPr wrap="none">
            <a:spAutoFit/>
          </a:bodyPr>
          <a:lstStyle/>
          <a:p>
            <a:pPr indent="304800">
              <a:lnSpc>
                <a:spcPct val="150000"/>
              </a:lnSpc>
              <a:spcBef>
                <a:spcPts val="600"/>
              </a:spcBef>
              <a:spcAft>
                <a:spcPts val="600"/>
              </a:spcAft>
            </a:pPr>
            <a:r>
              <a:rPr lang="zh-CN" altLang="zh-CN" sz="2000" kern="100" dirty="0">
                <a:latin typeface="Times New Roman" panose="02020603050405020304" pitchFamily="18" charset="0"/>
              </a:rPr>
              <a:t>参照文件：需求分析文档，游戏设计目标文档</a:t>
            </a:r>
            <a:endParaRPr lang="en-US" altLang="zh-CN" sz="2000" kern="100" dirty="0">
              <a:latin typeface="Times New Roman" panose="02020603050405020304" pitchFamily="18" charset="0"/>
            </a:endParaRPr>
          </a:p>
          <a:p>
            <a:pPr indent="304800">
              <a:lnSpc>
                <a:spcPct val="150000"/>
              </a:lnSpc>
              <a:spcBef>
                <a:spcPts val="600"/>
              </a:spcBef>
              <a:spcAft>
                <a:spcPts val="600"/>
              </a:spcAft>
            </a:pPr>
            <a:r>
              <a:rPr lang="zh-CN" altLang="zh-CN" sz="2000" kern="100" dirty="0">
                <a:latin typeface="Times New Roman" panose="02020603050405020304" pitchFamily="18" charset="0"/>
              </a:rPr>
              <a:t>参与人员：测试人员、预期用户</a:t>
            </a:r>
          </a:p>
          <a:p>
            <a:pPr indent="304800">
              <a:lnSpc>
                <a:spcPct val="150000"/>
              </a:lnSpc>
              <a:spcBef>
                <a:spcPts val="600"/>
              </a:spcBef>
              <a:spcAft>
                <a:spcPts val="600"/>
              </a:spcAft>
            </a:pPr>
            <a:r>
              <a:rPr lang="zh-CN" altLang="zh-CN" sz="2000" kern="100" dirty="0">
                <a:latin typeface="Times New Roman" panose="02020603050405020304" pitchFamily="18" charset="0"/>
              </a:rPr>
              <a:t>测试方法：黑盒测试方法</a:t>
            </a:r>
          </a:p>
          <a:p>
            <a:pPr indent="304800">
              <a:lnSpc>
                <a:spcPct val="150000"/>
              </a:lnSpc>
              <a:spcBef>
                <a:spcPts val="600"/>
              </a:spcBef>
              <a:spcAft>
                <a:spcPts val="600"/>
              </a:spcAft>
            </a:pPr>
            <a:endParaRPr lang="zh-CN" altLang="zh-CN" sz="2400" b="1" kern="100" dirty="0">
              <a:latin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744128270"/>
              </p:ext>
            </p:extLst>
          </p:nvPr>
        </p:nvGraphicFramePr>
        <p:xfrm>
          <a:off x="935115" y="2741119"/>
          <a:ext cx="10659122" cy="4023136"/>
        </p:xfrm>
        <a:graphic>
          <a:graphicData uri="http://schemas.openxmlformats.org/drawingml/2006/table">
            <a:tbl>
              <a:tblPr firstRow="1" firstCol="1" bandRow="1"/>
              <a:tblGrid>
                <a:gridCol w="702422">
                  <a:extLst>
                    <a:ext uri="{9D8B030D-6E8A-4147-A177-3AD203B41FA5}">
                      <a16:colId xmlns:a16="http://schemas.microsoft.com/office/drawing/2014/main" val="20000"/>
                    </a:ext>
                  </a:extLst>
                </a:gridCol>
                <a:gridCol w="2502322">
                  <a:extLst>
                    <a:ext uri="{9D8B030D-6E8A-4147-A177-3AD203B41FA5}">
                      <a16:colId xmlns:a16="http://schemas.microsoft.com/office/drawing/2014/main" val="20001"/>
                    </a:ext>
                  </a:extLst>
                </a:gridCol>
                <a:gridCol w="7454378">
                  <a:extLst>
                    <a:ext uri="{9D8B030D-6E8A-4147-A177-3AD203B41FA5}">
                      <a16:colId xmlns:a16="http://schemas.microsoft.com/office/drawing/2014/main" val="20002"/>
                    </a:ext>
                  </a:extLst>
                </a:gridCol>
              </a:tblGrid>
              <a:tr h="486376">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测试名称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测试内容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2577">
                <a:tc>
                  <a:txBody>
                    <a:bodyPr/>
                    <a:lstStyle/>
                    <a:p>
                      <a:pPr indent="127000">
                        <a:lnSpc>
                          <a:spcPct val="150000"/>
                        </a:lnSpc>
                        <a:spcBef>
                          <a:spcPts val="600"/>
                        </a:spcBef>
                        <a:spcAft>
                          <a:spcPts val="600"/>
                        </a:spcAft>
                      </a:pPr>
                      <a:r>
                        <a:rPr lang="en-US" sz="1800" kern="100" dirty="0">
                          <a:effectLst/>
                          <a:latin typeface="Times New Roman" panose="02020603050405020304" pitchFamily="18" charset="0"/>
                          <a:ea typeface="宋体"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功能检验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确认游戏的功能是否满足用户的需求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2577">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性能检验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确认游戏的性能用户是否满意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2577">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UI</a:t>
                      </a:r>
                      <a:r>
                        <a:rPr lang="zh-CN" sz="1800" kern="100">
                          <a:effectLst/>
                          <a:latin typeface="Times New Roman" panose="02020603050405020304" pitchFamily="18" charset="0"/>
                          <a:ea typeface="宋体" panose="02010600030101010101" pitchFamily="2" charset="-122"/>
                        </a:rPr>
                        <a:t>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确认游戏的</a:t>
                      </a:r>
                      <a:r>
                        <a:rPr lang="en-US" sz="1800" kern="100">
                          <a:effectLst/>
                          <a:latin typeface="Times New Roman" panose="02020603050405020304" pitchFamily="18" charset="0"/>
                          <a:ea typeface="宋体" panose="02010600030101010101" pitchFamily="2" charset="-122"/>
                        </a:rPr>
                        <a:t>UI</a:t>
                      </a:r>
                      <a:r>
                        <a:rPr lang="zh-CN" sz="1800" kern="100">
                          <a:effectLst/>
                          <a:latin typeface="Times New Roman" panose="02020603050405020304" pitchFamily="18" charset="0"/>
                          <a:ea typeface="宋体" panose="02010600030101010101" pitchFamily="2" charset="-122"/>
                        </a:rPr>
                        <a:t>界面用户是否满意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2577">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安全性检验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确认游戏的安全性用户是否满意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2577">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5</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兼容性检验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确认游戏的兼容性用户是否满意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0117">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6</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可维护性检验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确认游戏的可维护性用户是否满意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4622">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7</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游戏性校验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确认游戏的游戏性用户是否满意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4622">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8</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软件配置复查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自查软件配置的成分是否齐全，质量符合要求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426108"/>
                  </a:ext>
                </a:extLst>
              </a:tr>
            </a:tbl>
          </a:graphicData>
        </a:graphic>
      </p:graphicFrame>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080" y="1180465"/>
            <a:ext cx="8371205" cy="4497070"/>
          </a:xfrm>
          <a:prstGeom prst="rect">
            <a:avLst/>
          </a:prstGeom>
        </p:spPr>
      </p:pic>
      <p:sp>
        <p:nvSpPr>
          <p:cNvPr id="2" name="文本框 1"/>
          <p:cNvSpPr txBox="1"/>
          <p:nvPr/>
        </p:nvSpPr>
        <p:spPr>
          <a:xfrm>
            <a:off x="3170555" y="1797050"/>
            <a:ext cx="6029960" cy="922020"/>
          </a:xfrm>
          <a:prstGeom prst="rect">
            <a:avLst/>
          </a:prstGeom>
          <a:noFill/>
        </p:spPr>
        <p:txBody>
          <a:bodyPr wrap="square" rtlCol="0">
            <a:spAutoFit/>
          </a:bodyPr>
          <a:lstStyle/>
          <a:p>
            <a:pPr algn="ctr"/>
            <a:r>
              <a:rPr lang="en-US" altLang="zh-CN" sz="5400" dirty="0">
                <a:solidFill>
                  <a:srgbClr val="393721"/>
                </a:solidFill>
                <a:latin typeface="TypeLand 康熙字典體試用版" charset="-120"/>
                <a:ea typeface="TypeLand 康熙字典體試用版" charset="-120"/>
              </a:rPr>
              <a:t>4.</a:t>
            </a:r>
            <a:r>
              <a:rPr lang="zh-CN" altLang="en-US" sz="5400" dirty="0">
                <a:solidFill>
                  <a:srgbClr val="393721"/>
                </a:solidFill>
                <a:latin typeface="TypeLand 康熙字典體試用版" charset="-120"/>
                <a:ea typeface="TypeLand 康熙字典體試用版" charset="-120"/>
              </a:rPr>
              <a:t>测试结果</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4.1</a:t>
            </a:r>
            <a:r>
              <a:rPr lang="zh-CN" altLang="en-US" sz="4000" b="1" dirty="0">
                <a:latin typeface="等线 Light" panose="02010600030101010101" charset="-122"/>
              </a:rPr>
              <a:t>单元测试结果</a:t>
            </a:r>
            <a:endParaRPr lang="zh-CN" altLang="zh-CN" sz="4000" b="1" dirty="0">
              <a:latin typeface="等线 Light" panose="02010600030101010101"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956624020"/>
              </p:ext>
            </p:extLst>
          </p:nvPr>
        </p:nvGraphicFramePr>
        <p:xfrm>
          <a:off x="1202725" y="1301575"/>
          <a:ext cx="9841096" cy="4599102"/>
        </p:xfrm>
        <a:graphic>
          <a:graphicData uri="http://schemas.openxmlformats.org/drawingml/2006/table">
            <a:tbl>
              <a:tblPr firstRow="1" firstCol="1" bandRow="1"/>
              <a:tblGrid>
                <a:gridCol w="919038">
                  <a:extLst>
                    <a:ext uri="{9D8B030D-6E8A-4147-A177-3AD203B41FA5}">
                      <a16:colId xmlns:a16="http://schemas.microsoft.com/office/drawing/2014/main" val="20000"/>
                    </a:ext>
                  </a:extLst>
                </a:gridCol>
                <a:gridCol w="994299">
                  <a:extLst>
                    <a:ext uri="{9D8B030D-6E8A-4147-A177-3AD203B41FA5}">
                      <a16:colId xmlns:a16="http://schemas.microsoft.com/office/drawing/2014/main" val="20001"/>
                    </a:ext>
                  </a:extLst>
                </a:gridCol>
                <a:gridCol w="7927759">
                  <a:extLst>
                    <a:ext uri="{9D8B030D-6E8A-4147-A177-3AD203B41FA5}">
                      <a16:colId xmlns:a16="http://schemas.microsoft.com/office/drawing/2014/main" val="20002"/>
                    </a:ext>
                  </a:extLst>
                </a:gridCol>
              </a:tblGrid>
              <a:tr h="358549">
                <a:tc>
                  <a:txBody>
                    <a:bodyPr/>
                    <a:lstStyle/>
                    <a:p>
                      <a:pPr indent="127000">
                        <a:lnSpc>
                          <a:spcPct val="150000"/>
                        </a:lnSpc>
                        <a:spcBef>
                          <a:spcPts val="600"/>
                        </a:spcBef>
                        <a:spcAft>
                          <a:spcPts val="600"/>
                        </a:spcAft>
                      </a:pPr>
                      <a:r>
                        <a:rPr lang="zh-CN" sz="1200" kern="100" dirty="0">
                          <a:effectLst/>
                          <a:latin typeface="Times New Roman" panose="02020603050405020304" pitchFamily="18" charset="0"/>
                          <a:ea typeface="宋体" panose="02010600030101010101" pitchFamily="2" charset="-122"/>
                        </a:rPr>
                        <a:t>模块编号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模块名称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dirty="0">
                          <a:effectLst/>
                          <a:latin typeface="Times New Roman" panose="02020603050405020304" pitchFamily="18" charset="0"/>
                          <a:ea typeface="宋体" panose="02010600030101010101" pitchFamily="2" charset="-122"/>
                        </a:rPr>
                        <a:t>测试结果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4896">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新游戏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r>
                        <a:rPr lang="zh-CN" altLang="en-US" sz="1200" kern="100" dirty="0">
                          <a:effectLst/>
                          <a:latin typeface="Times New Roman" panose="02020603050405020304" pitchFamily="18" charset="0"/>
                          <a:ea typeface="宋体" panose="02010600030101010101" pitchFamily="2" charset="-122"/>
                        </a:rPr>
                        <a:t>可以正常进入剧本选择界面</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8416">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读取游戏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r>
                        <a:rPr lang="zh-CN" altLang="en-US" sz="1200" kern="100" dirty="0">
                          <a:effectLst/>
                          <a:latin typeface="Times New Roman" panose="02020603050405020304" pitchFamily="18" charset="0"/>
                          <a:ea typeface="宋体" panose="02010600030101010101" pitchFamily="2" charset="-122"/>
                        </a:rPr>
                        <a:t>可以正常进入存档选择界面</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4896">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3</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200" kern="100">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4896">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200" kern="100">
                          <a:effectLst/>
                          <a:latin typeface="Times New Roman" panose="02020603050405020304" pitchFamily="18" charset="0"/>
                          <a:ea typeface="等线" panose="02010600030101010101" pitchFamily="2" charset="-122"/>
                          <a:cs typeface="Times New Roman" panose="02020603050405020304" pitchFamily="18" charset="0"/>
                        </a:rPr>
                        <a:t>设置</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2969">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200" kern="100" dirty="0">
                          <a:effectLst/>
                          <a:latin typeface="Times New Roman" panose="02020603050405020304" pitchFamily="18" charset="0"/>
                          <a:ea typeface="等线" panose="02010600030101010101" pitchFamily="2" charset="-122"/>
                          <a:cs typeface="Times New Roman" panose="02020603050405020304" pitchFamily="18" charset="0"/>
                        </a:rPr>
                        <a:t>下一回合</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4896">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200" kern="100">
                          <a:effectLst/>
                          <a:latin typeface="Times New Roman" panose="02020603050405020304" pitchFamily="18" charset="0"/>
                          <a:ea typeface="等线" panose="02010600030101010101" pitchFamily="2" charset="-122"/>
                          <a:cs typeface="Times New Roman" panose="02020603050405020304" pitchFamily="18" charset="0"/>
                        </a:rPr>
                        <a:t>排行榜</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r>
                        <a:rPr lang="zh-CN" altLang="en-US" sz="1200" kern="100" dirty="0">
                          <a:effectLst/>
                          <a:latin typeface="Times New Roman" panose="02020603050405020304" pitchFamily="18" charset="0"/>
                          <a:ea typeface="宋体" panose="02010600030101010101" pitchFamily="2" charset="-122"/>
                        </a:rPr>
                        <a:t>可以正常打开排行榜界面</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24896">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7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军事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24896">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内政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24896">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9</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谋略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24896">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10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人事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1075690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4.2</a:t>
            </a:r>
            <a:r>
              <a:rPr lang="zh-CN" altLang="en-US" sz="4000" b="1" dirty="0">
                <a:latin typeface="等线 Light" panose="02010600030101010101" charset="-122"/>
              </a:rPr>
              <a:t>集成测试结果</a:t>
            </a:r>
            <a:endParaRPr lang="zh-CN" altLang="zh-CN" sz="4000" b="1" dirty="0">
              <a:latin typeface="等线 Light" panose="02010600030101010101" charset="-122"/>
            </a:endParaRPr>
          </a:p>
        </p:txBody>
      </p:sp>
      <p:graphicFrame>
        <p:nvGraphicFramePr>
          <p:cNvPr id="2" name="表格 1">
            <a:extLst>
              <a:ext uri="{FF2B5EF4-FFF2-40B4-BE49-F238E27FC236}">
                <a16:creationId xmlns:a16="http://schemas.microsoft.com/office/drawing/2014/main" id="{222F5D47-53B6-46B7-8723-04928480C7AD}"/>
              </a:ext>
            </a:extLst>
          </p:cNvPr>
          <p:cNvGraphicFramePr>
            <a:graphicFrameLocks noGrp="1"/>
          </p:cNvGraphicFramePr>
          <p:nvPr>
            <p:extLst>
              <p:ext uri="{D42A27DB-BD31-4B8C-83A1-F6EECF244321}">
                <p14:modId xmlns:p14="http://schemas.microsoft.com/office/powerpoint/2010/main" val="36288501"/>
              </p:ext>
            </p:extLst>
          </p:nvPr>
        </p:nvGraphicFramePr>
        <p:xfrm>
          <a:off x="1384916" y="1152468"/>
          <a:ext cx="9250220" cy="4910982"/>
        </p:xfrm>
        <a:graphic>
          <a:graphicData uri="http://schemas.openxmlformats.org/drawingml/2006/table">
            <a:tbl>
              <a:tblPr firstRow="1" firstCol="1" bandRow="1"/>
              <a:tblGrid>
                <a:gridCol w="869721">
                  <a:extLst>
                    <a:ext uri="{9D8B030D-6E8A-4147-A177-3AD203B41FA5}">
                      <a16:colId xmlns:a16="http://schemas.microsoft.com/office/drawing/2014/main" val="1593835955"/>
                    </a:ext>
                  </a:extLst>
                </a:gridCol>
                <a:gridCol w="2750879">
                  <a:extLst>
                    <a:ext uri="{9D8B030D-6E8A-4147-A177-3AD203B41FA5}">
                      <a16:colId xmlns:a16="http://schemas.microsoft.com/office/drawing/2014/main" val="1069231225"/>
                    </a:ext>
                  </a:extLst>
                </a:gridCol>
                <a:gridCol w="5629620">
                  <a:extLst>
                    <a:ext uri="{9D8B030D-6E8A-4147-A177-3AD203B41FA5}">
                      <a16:colId xmlns:a16="http://schemas.microsoft.com/office/drawing/2014/main" val="2268956053"/>
                    </a:ext>
                  </a:extLst>
                </a:gridCol>
              </a:tblGrid>
              <a:tr h="740409">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编号</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模块排序</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测试结果</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9118736"/>
                  </a:ext>
                </a:extLst>
              </a:tr>
              <a:tr h="347836">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903931"/>
                  </a:ext>
                </a:extLst>
              </a:tr>
              <a:tr h="32422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2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军事</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2669568"/>
                  </a:ext>
                </a:extLst>
              </a:tr>
              <a:tr h="32422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内政</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6433277"/>
                  </a:ext>
                </a:extLst>
              </a:tr>
              <a:tr h="38225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人事</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1405346"/>
                  </a:ext>
                </a:extLst>
              </a:tr>
              <a:tr h="357167">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5</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谋略</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742256"/>
                  </a:ext>
                </a:extLst>
              </a:tr>
              <a:tr h="34307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6</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情报</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1650218"/>
                  </a:ext>
                </a:extLst>
              </a:tr>
              <a:tr h="32422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7</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下一回合</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0765696"/>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8</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军事</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0642560"/>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9</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内政</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8050505"/>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10</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人事</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6269376"/>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11</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谋略</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3962078"/>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12</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dirty="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536740"/>
                  </a:ext>
                </a:extLst>
              </a:tr>
            </a:tbl>
          </a:graphicData>
        </a:graphic>
      </p:graphicFrame>
    </p:spTree>
    <p:extLst>
      <p:ext uri="{BB962C8B-B14F-4D97-AF65-F5344CB8AC3E}">
        <p14:creationId xmlns:p14="http://schemas.microsoft.com/office/powerpoint/2010/main" val="3563711670"/>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4.3</a:t>
            </a:r>
            <a:r>
              <a:rPr lang="zh-CN" altLang="en-US" sz="4000" b="1" dirty="0">
                <a:latin typeface="等线 Light" panose="02010600030101010101" charset="-122"/>
              </a:rPr>
              <a:t>系统测试结果</a:t>
            </a:r>
            <a:endParaRPr lang="zh-CN" altLang="zh-CN" sz="4000" b="1" dirty="0">
              <a:latin typeface="等线 Light" panose="02010600030101010101" charset="-122"/>
            </a:endParaRPr>
          </a:p>
        </p:txBody>
      </p:sp>
      <p:graphicFrame>
        <p:nvGraphicFramePr>
          <p:cNvPr id="6" name="表格 5">
            <a:extLst>
              <a:ext uri="{FF2B5EF4-FFF2-40B4-BE49-F238E27FC236}">
                <a16:creationId xmlns:a16="http://schemas.microsoft.com/office/drawing/2014/main" id="{6F163E90-FDDF-4DEC-B20A-09AF9AB69FAB}"/>
              </a:ext>
            </a:extLst>
          </p:cNvPr>
          <p:cNvGraphicFramePr>
            <a:graphicFrameLocks noGrp="1"/>
          </p:cNvGraphicFramePr>
          <p:nvPr>
            <p:extLst>
              <p:ext uri="{D42A27DB-BD31-4B8C-83A1-F6EECF244321}">
                <p14:modId xmlns:p14="http://schemas.microsoft.com/office/powerpoint/2010/main" val="2713287666"/>
              </p:ext>
            </p:extLst>
          </p:nvPr>
        </p:nvGraphicFramePr>
        <p:xfrm>
          <a:off x="744598" y="1164248"/>
          <a:ext cx="10334734" cy="5138898"/>
        </p:xfrm>
        <a:graphic>
          <a:graphicData uri="http://schemas.openxmlformats.org/drawingml/2006/table">
            <a:tbl>
              <a:tblPr firstRow="1" firstCol="1" bandRow="1"/>
              <a:tblGrid>
                <a:gridCol w="1626681">
                  <a:extLst>
                    <a:ext uri="{9D8B030D-6E8A-4147-A177-3AD203B41FA5}">
                      <a16:colId xmlns:a16="http://schemas.microsoft.com/office/drawing/2014/main" val="139583052"/>
                    </a:ext>
                  </a:extLst>
                </a:gridCol>
                <a:gridCol w="1814817">
                  <a:extLst>
                    <a:ext uri="{9D8B030D-6E8A-4147-A177-3AD203B41FA5}">
                      <a16:colId xmlns:a16="http://schemas.microsoft.com/office/drawing/2014/main" val="1754625852"/>
                    </a:ext>
                  </a:extLst>
                </a:gridCol>
                <a:gridCol w="6893236">
                  <a:extLst>
                    <a:ext uri="{9D8B030D-6E8A-4147-A177-3AD203B41FA5}">
                      <a16:colId xmlns:a16="http://schemas.microsoft.com/office/drawing/2014/main" val="3698725787"/>
                    </a:ext>
                  </a:extLst>
                </a:gridCol>
              </a:tblGrid>
              <a:tr h="851033">
                <a:tc>
                  <a:txBody>
                    <a:bodyPr/>
                    <a:lstStyle/>
                    <a:p>
                      <a:pPr indent="266700" algn="l">
                        <a:lnSpc>
                          <a:spcPct val="150000"/>
                        </a:lnSpc>
                        <a:spcBef>
                          <a:spcPts val="600"/>
                        </a:spcBef>
                        <a:spcAft>
                          <a:spcPts val="600"/>
                        </a:spcAft>
                      </a:pPr>
                      <a:r>
                        <a:rPr lang="zh-CN" sz="2400" kern="100" dirty="0">
                          <a:effectLst/>
                          <a:latin typeface="Times New Roman" panose="02020603050405020304" pitchFamily="18" charset="0"/>
                          <a:ea typeface="宋体" panose="02010600030101010101" pitchFamily="2" charset="-122"/>
                        </a:rPr>
                        <a:t>测试编号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2400" kern="100" dirty="0">
                          <a:effectLst/>
                          <a:latin typeface="Times New Roman" panose="02020603050405020304" pitchFamily="18" charset="0"/>
                          <a:ea typeface="宋体" panose="02010600030101010101" pitchFamily="2" charset="-122"/>
                        </a:rPr>
                        <a:t>测试名称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测试结果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9662809"/>
                  </a:ext>
                </a:extLst>
              </a:tr>
              <a:tr h="857573">
                <a:tc>
                  <a:txBody>
                    <a:bodyPr/>
                    <a:lstStyle/>
                    <a:p>
                      <a:pPr indent="2667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2400" kern="100" dirty="0">
                          <a:effectLst/>
                          <a:latin typeface="Times New Roman" panose="02020603050405020304" pitchFamily="18" charset="0"/>
                          <a:ea typeface="宋体" panose="02010600030101010101" pitchFamily="2" charset="-122"/>
                        </a:rPr>
                        <a:t>功能测试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679511"/>
                  </a:ext>
                </a:extLst>
              </a:tr>
              <a:tr h="857573">
                <a:tc>
                  <a:txBody>
                    <a:bodyPr/>
                    <a:lstStyle/>
                    <a:p>
                      <a:pPr indent="1270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2</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健壮性测试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467845"/>
                  </a:ext>
                </a:extLst>
              </a:tr>
              <a:tr h="857573">
                <a:tc>
                  <a:txBody>
                    <a:bodyPr/>
                    <a:lstStyle/>
                    <a:p>
                      <a:pPr indent="1270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3</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恢复测试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51726"/>
                  </a:ext>
                </a:extLst>
              </a:tr>
              <a:tr h="857573">
                <a:tc>
                  <a:txBody>
                    <a:bodyPr/>
                    <a:lstStyle/>
                    <a:p>
                      <a:pPr indent="1270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4</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安全测试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171969"/>
                  </a:ext>
                </a:extLst>
              </a:tr>
              <a:tr h="857573">
                <a:tc>
                  <a:txBody>
                    <a:bodyPr/>
                    <a:lstStyle/>
                    <a:p>
                      <a:pPr indent="1270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5</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压力测试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5348506"/>
                  </a:ext>
                </a:extLst>
              </a:tr>
            </a:tbl>
          </a:graphicData>
        </a:graphic>
      </p:graphicFrame>
    </p:spTree>
    <p:extLst>
      <p:ext uri="{BB962C8B-B14F-4D97-AF65-F5344CB8AC3E}">
        <p14:creationId xmlns:p14="http://schemas.microsoft.com/office/powerpoint/2010/main" val="1176163773"/>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4.4</a:t>
            </a:r>
            <a:r>
              <a:rPr lang="zh-CN" altLang="en-US" sz="4000" b="1" dirty="0">
                <a:latin typeface="等线 Light" panose="02010600030101010101" charset="-122"/>
              </a:rPr>
              <a:t>确认测试结果</a:t>
            </a:r>
            <a:endParaRPr lang="zh-CN" altLang="zh-CN" sz="4000" b="1" dirty="0">
              <a:latin typeface="等线 Light" panose="02010600030101010101" charset="-122"/>
            </a:endParaRPr>
          </a:p>
        </p:txBody>
      </p:sp>
      <p:graphicFrame>
        <p:nvGraphicFramePr>
          <p:cNvPr id="2" name="表格 1">
            <a:extLst>
              <a:ext uri="{FF2B5EF4-FFF2-40B4-BE49-F238E27FC236}">
                <a16:creationId xmlns:a16="http://schemas.microsoft.com/office/drawing/2014/main" id="{197DDB8D-4E98-40AD-8D57-40AE2E639295}"/>
              </a:ext>
            </a:extLst>
          </p:cNvPr>
          <p:cNvGraphicFramePr>
            <a:graphicFrameLocks noGrp="1"/>
          </p:cNvGraphicFramePr>
          <p:nvPr>
            <p:extLst>
              <p:ext uri="{D42A27DB-BD31-4B8C-83A1-F6EECF244321}">
                <p14:modId xmlns:p14="http://schemas.microsoft.com/office/powerpoint/2010/main" val="3800647152"/>
              </p:ext>
            </p:extLst>
          </p:nvPr>
        </p:nvGraphicFramePr>
        <p:xfrm>
          <a:off x="777853" y="1350813"/>
          <a:ext cx="10594861" cy="4243096"/>
        </p:xfrm>
        <a:graphic>
          <a:graphicData uri="http://schemas.openxmlformats.org/drawingml/2006/table">
            <a:tbl>
              <a:tblPr firstRow="1" firstCol="1" bandRow="1"/>
              <a:tblGrid>
                <a:gridCol w="997681">
                  <a:extLst>
                    <a:ext uri="{9D8B030D-6E8A-4147-A177-3AD203B41FA5}">
                      <a16:colId xmlns:a16="http://schemas.microsoft.com/office/drawing/2014/main" val="283132829"/>
                    </a:ext>
                  </a:extLst>
                </a:gridCol>
                <a:gridCol w="2112885">
                  <a:extLst>
                    <a:ext uri="{9D8B030D-6E8A-4147-A177-3AD203B41FA5}">
                      <a16:colId xmlns:a16="http://schemas.microsoft.com/office/drawing/2014/main" val="2898350329"/>
                    </a:ext>
                  </a:extLst>
                </a:gridCol>
                <a:gridCol w="7484295">
                  <a:extLst>
                    <a:ext uri="{9D8B030D-6E8A-4147-A177-3AD203B41FA5}">
                      <a16:colId xmlns:a16="http://schemas.microsoft.com/office/drawing/2014/main" val="1076003668"/>
                    </a:ext>
                  </a:extLst>
                </a:gridCol>
              </a:tblGrid>
              <a:tr h="415843">
                <a:tc>
                  <a:txBody>
                    <a:bodyPr/>
                    <a:lstStyle/>
                    <a:p>
                      <a:pPr indent="127000">
                        <a:lnSpc>
                          <a:spcPct val="150000"/>
                        </a:lnSpc>
                        <a:spcBef>
                          <a:spcPts val="600"/>
                        </a:spcBef>
                        <a:spcAft>
                          <a:spcPts val="600"/>
                        </a:spcAft>
                      </a:pPr>
                      <a:r>
                        <a:rPr lang="zh-CN" sz="2200" kern="100" dirty="0">
                          <a:effectLst/>
                          <a:latin typeface="Times New Roman" panose="02020603050405020304" pitchFamily="18" charset="0"/>
                          <a:ea typeface="宋体" panose="02010600030101010101" pitchFamily="2" charset="-122"/>
                        </a:rPr>
                        <a:t>编号</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dirty="0">
                          <a:effectLst/>
                          <a:latin typeface="Times New Roman" panose="02020603050405020304" pitchFamily="18" charset="0"/>
                          <a:ea typeface="宋体" panose="02010600030101010101" pitchFamily="2" charset="-122"/>
                        </a:rPr>
                        <a:t>测试名称</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dirty="0">
                          <a:effectLst/>
                          <a:latin typeface="Times New Roman" panose="02020603050405020304" pitchFamily="18" charset="0"/>
                          <a:ea typeface="宋体" panose="02010600030101010101" pitchFamily="2" charset="-122"/>
                        </a:rPr>
                        <a:t>测试结果</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4234548"/>
                  </a:ext>
                </a:extLst>
              </a:tr>
              <a:tr h="443760">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1</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功能检验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87895"/>
                  </a:ext>
                </a:extLst>
              </a:tr>
              <a:tr h="443760">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2</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性能检验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7409876"/>
                  </a:ext>
                </a:extLst>
              </a:tr>
              <a:tr h="443760">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3</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UI</a:t>
                      </a:r>
                      <a:r>
                        <a:rPr lang="zh-CN" sz="2200" kern="100">
                          <a:effectLst/>
                          <a:latin typeface="Times New Roman" panose="02020603050405020304" pitchFamily="18" charset="0"/>
                          <a:ea typeface="宋体" panose="02010600030101010101" pitchFamily="2" charset="-122"/>
                        </a:rPr>
                        <a:t>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0436843"/>
                  </a:ext>
                </a:extLst>
              </a:tr>
              <a:tr h="442499">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4</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安全性检验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8167843"/>
                  </a:ext>
                </a:extLst>
              </a:tr>
              <a:tr h="510557">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5</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兼容性检验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867999"/>
                  </a:ext>
                </a:extLst>
              </a:tr>
              <a:tr h="454043">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6</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可维护性检验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196409"/>
                  </a:ext>
                </a:extLst>
              </a:tr>
              <a:tr h="522149">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7</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游戏性校验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292514"/>
                  </a:ext>
                </a:extLst>
              </a:tr>
              <a:tr h="543052">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8</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软件配置复查</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dirty="0">
                          <a:effectLst/>
                          <a:latin typeface="Times New Roman" panose="02020603050405020304" pitchFamily="18" charset="0"/>
                          <a:ea typeface="宋体" panose="02010600030101010101" pitchFamily="2" charset="-122"/>
                        </a:rPr>
                        <a:t> </a:t>
                      </a:r>
                      <a:endParaRPr lang="zh-CN" sz="2200" kern="100" dirty="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6501513"/>
                  </a:ext>
                </a:extLst>
              </a:tr>
            </a:tbl>
          </a:graphicData>
        </a:graphic>
      </p:graphicFrame>
    </p:spTree>
    <p:extLst>
      <p:ext uri="{BB962C8B-B14F-4D97-AF65-F5344CB8AC3E}">
        <p14:creationId xmlns:p14="http://schemas.microsoft.com/office/powerpoint/2010/main" val="1572717677"/>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080" y="1180465"/>
            <a:ext cx="8371205" cy="4497070"/>
          </a:xfrm>
          <a:prstGeom prst="rect">
            <a:avLst/>
          </a:prstGeom>
        </p:spPr>
      </p:pic>
      <p:sp>
        <p:nvSpPr>
          <p:cNvPr id="2" name="文本框 1"/>
          <p:cNvSpPr txBox="1"/>
          <p:nvPr/>
        </p:nvSpPr>
        <p:spPr>
          <a:xfrm>
            <a:off x="2221230" y="1755140"/>
            <a:ext cx="7750175" cy="922020"/>
          </a:xfrm>
          <a:prstGeom prst="rect">
            <a:avLst/>
          </a:prstGeom>
          <a:noFill/>
        </p:spPr>
        <p:txBody>
          <a:bodyPr wrap="square" rtlCol="0">
            <a:spAutoFit/>
          </a:bodyPr>
          <a:lstStyle/>
          <a:p>
            <a:pPr algn="ctr"/>
            <a:r>
              <a:rPr lang="en-US" altLang="zh-CN" sz="5400" dirty="0">
                <a:solidFill>
                  <a:srgbClr val="393721"/>
                </a:solidFill>
                <a:latin typeface="TypeLand 康熙字典體試用版" charset="-120"/>
                <a:ea typeface="TypeLand 康熙字典體試用版" charset="-120"/>
              </a:rPr>
              <a:t>5.</a:t>
            </a:r>
            <a:r>
              <a:rPr lang="zh-CN" altLang="en-US" sz="5400" dirty="0">
                <a:solidFill>
                  <a:srgbClr val="393721"/>
                </a:solidFill>
                <a:latin typeface="TypeLand 康熙字典體試用版" charset="-120"/>
                <a:ea typeface="TypeLand 康熙字典體試用版" charset="-120"/>
              </a:rPr>
              <a:t>测试报告</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452155" y="86920"/>
            <a:ext cx="4341495" cy="706755"/>
          </a:xfrm>
          <a:prstGeom prst="rect">
            <a:avLst/>
          </a:prstGeom>
          <a:noFill/>
        </p:spPr>
        <p:txBody>
          <a:bodyPr wrap="square" rtlCol="0">
            <a:spAutoFit/>
          </a:bodyPr>
          <a:lstStyle/>
          <a:p>
            <a:r>
              <a:rPr lang="zh-CN" altLang="en-US" sz="4000" b="1" dirty="0">
                <a:solidFill>
                  <a:srgbClr val="393721"/>
                </a:solidFill>
                <a:latin typeface="方正宋刻本秀楷简体" panose="02000000000000000000" charset="-122"/>
                <a:ea typeface="方正宋刻本秀楷简体" panose="02000000000000000000" charset="-122"/>
              </a:rPr>
              <a:t>1.1 编写目的</a:t>
            </a:r>
          </a:p>
        </p:txBody>
      </p:sp>
      <p:sp>
        <p:nvSpPr>
          <p:cNvPr id="39" name="Freeform 6"/>
          <p:cNvSpPr>
            <a:spLocks noEditPoints="1"/>
          </p:cNvSpPr>
          <p:nvPr/>
        </p:nvSpPr>
        <p:spPr bwMode="auto">
          <a:xfrm>
            <a:off x="621288" y="1424231"/>
            <a:ext cx="352442" cy="308049"/>
          </a:xfrm>
          <a:custGeom>
            <a:avLst/>
            <a:gdLst>
              <a:gd name="T0" fmla="*/ 0 w 222"/>
              <a:gd name="T1" fmla="*/ 194 h 194"/>
              <a:gd name="T2" fmla="*/ 222 w 222"/>
              <a:gd name="T3" fmla="*/ 194 h 194"/>
              <a:gd name="T4" fmla="*/ 140 w 222"/>
              <a:gd name="T5" fmla="*/ 62 h 194"/>
              <a:gd name="T6" fmla="*/ 142 w 222"/>
              <a:gd name="T7" fmla="*/ 62 h 194"/>
              <a:gd name="T8" fmla="*/ 142 w 222"/>
              <a:gd name="T9" fmla="*/ 26 h 194"/>
              <a:gd name="T10" fmla="*/ 154 w 222"/>
              <a:gd name="T11" fmla="*/ 26 h 194"/>
              <a:gd name="T12" fmla="*/ 154 w 222"/>
              <a:gd name="T13" fmla="*/ 0 h 194"/>
              <a:gd name="T14" fmla="*/ 69 w 222"/>
              <a:gd name="T15" fmla="*/ 0 h 194"/>
              <a:gd name="T16" fmla="*/ 69 w 222"/>
              <a:gd name="T17" fmla="*/ 26 h 194"/>
              <a:gd name="T18" fmla="*/ 80 w 222"/>
              <a:gd name="T19" fmla="*/ 26 h 194"/>
              <a:gd name="T20" fmla="*/ 80 w 222"/>
              <a:gd name="T21" fmla="*/ 62 h 194"/>
              <a:gd name="T22" fmla="*/ 0 w 222"/>
              <a:gd name="T23" fmla="*/ 194 h 194"/>
              <a:gd name="T24" fmla="*/ 102 w 222"/>
              <a:gd name="T25" fmla="*/ 64 h 194"/>
              <a:gd name="T26" fmla="*/ 116 w 222"/>
              <a:gd name="T27" fmla="*/ 64 h 194"/>
              <a:gd name="T28" fmla="*/ 140 w 222"/>
              <a:gd name="T29" fmla="*/ 106 h 194"/>
              <a:gd name="T30" fmla="*/ 78 w 222"/>
              <a:gd name="T31" fmla="*/ 106 h 194"/>
              <a:gd name="T32" fmla="*/ 102 w 222"/>
              <a:gd name="T33" fmla="*/ 6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194">
                <a:moveTo>
                  <a:pt x="0" y="194"/>
                </a:moveTo>
                <a:lnTo>
                  <a:pt x="222" y="194"/>
                </a:lnTo>
                <a:lnTo>
                  <a:pt x="140" y="62"/>
                </a:lnTo>
                <a:lnTo>
                  <a:pt x="142" y="62"/>
                </a:lnTo>
                <a:lnTo>
                  <a:pt x="142" y="26"/>
                </a:lnTo>
                <a:lnTo>
                  <a:pt x="154" y="26"/>
                </a:lnTo>
                <a:lnTo>
                  <a:pt x="154" y="0"/>
                </a:lnTo>
                <a:lnTo>
                  <a:pt x="69" y="0"/>
                </a:lnTo>
                <a:lnTo>
                  <a:pt x="69" y="26"/>
                </a:lnTo>
                <a:lnTo>
                  <a:pt x="80" y="26"/>
                </a:lnTo>
                <a:lnTo>
                  <a:pt x="80" y="62"/>
                </a:lnTo>
                <a:lnTo>
                  <a:pt x="0" y="194"/>
                </a:lnTo>
                <a:close/>
                <a:moveTo>
                  <a:pt x="102" y="64"/>
                </a:moveTo>
                <a:lnTo>
                  <a:pt x="116" y="64"/>
                </a:lnTo>
                <a:lnTo>
                  <a:pt x="140" y="106"/>
                </a:lnTo>
                <a:lnTo>
                  <a:pt x="78" y="106"/>
                </a:lnTo>
                <a:lnTo>
                  <a:pt x="102" y="64"/>
                </a:lnTo>
                <a:close/>
              </a:path>
            </a:pathLst>
          </a:custGeom>
          <a:solidFill>
            <a:srgbClr val="57706C"/>
          </a:solidFill>
          <a:ln>
            <a:noFill/>
          </a:ln>
        </p:spPr>
        <p:txBody>
          <a:bodyPr vert="horz" wrap="square" lIns="91440" tIns="45720" rIns="91440" bIns="45720" numCol="1" anchor="t" anchorCtr="0" compatLnSpc="1"/>
          <a:lstStyle/>
          <a:p>
            <a:endParaRPr lang="zh-CN" altLang="en-US" dirty="0">
              <a:solidFill>
                <a:prstClr val="black"/>
              </a:solidFill>
            </a:endParaRPr>
          </a:p>
        </p:txBody>
      </p:sp>
      <p:sp>
        <p:nvSpPr>
          <p:cNvPr id="41" name="Freeform 16"/>
          <p:cNvSpPr>
            <a:spLocks noEditPoints="1"/>
          </p:cNvSpPr>
          <p:nvPr/>
        </p:nvSpPr>
        <p:spPr bwMode="auto">
          <a:xfrm>
            <a:off x="621288" y="4256435"/>
            <a:ext cx="371493" cy="371564"/>
          </a:xfrm>
          <a:custGeom>
            <a:avLst/>
            <a:gdLst>
              <a:gd name="T0" fmla="*/ 91 w 99"/>
              <a:gd name="T1" fmla="*/ 41 h 99"/>
              <a:gd name="T2" fmla="*/ 85 w 99"/>
              <a:gd name="T3" fmla="*/ 26 h 99"/>
              <a:gd name="T4" fmla="*/ 85 w 99"/>
              <a:gd name="T5" fmla="*/ 15 h 99"/>
              <a:gd name="T6" fmla="*/ 74 w 99"/>
              <a:gd name="T7" fmla="*/ 14 h 99"/>
              <a:gd name="T8" fmla="*/ 58 w 99"/>
              <a:gd name="T9" fmla="*/ 8 h 99"/>
              <a:gd name="T10" fmla="*/ 50 w 99"/>
              <a:gd name="T11" fmla="*/ 0 h 99"/>
              <a:gd name="T12" fmla="*/ 41 w 99"/>
              <a:gd name="T13" fmla="*/ 8 h 99"/>
              <a:gd name="T14" fmla="*/ 27 w 99"/>
              <a:gd name="T15" fmla="*/ 14 h 99"/>
              <a:gd name="T16" fmla="*/ 21 w 99"/>
              <a:gd name="T17" fmla="*/ 12 h 99"/>
              <a:gd name="T18" fmla="*/ 15 w 99"/>
              <a:gd name="T19" fmla="*/ 14 h 99"/>
              <a:gd name="T20" fmla="*/ 15 w 99"/>
              <a:gd name="T21" fmla="*/ 25 h 99"/>
              <a:gd name="T22" fmla="*/ 9 w 99"/>
              <a:gd name="T23" fmla="*/ 41 h 99"/>
              <a:gd name="T24" fmla="*/ 0 w 99"/>
              <a:gd name="T25" fmla="*/ 49 h 99"/>
              <a:gd name="T26" fmla="*/ 9 w 99"/>
              <a:gd name="T27" fmla="*/ 57 h 99"/>
              <a:gd name="T28" fmla="*/ 15 w 99"/>
              <a:gd name="T29" fmla="*/ 72 h 99"/>
              <a:gd name="T30" fmla="*/ 15 w 99"/>
              <a:gd name="T31" fmla="*/ 84 h 99"/>
              <a:gd name="T32" fmla="*/ 26 w 99"/>
              <a:gd name="T33" fmla="*/ 84 h 99"/>
              <a:gd name="T34" fmla="*/ 41 w 99"/>
              <a:gd name="T35" fmla="*/ 90 h 99"/>
              <a:gd name="T36" fmla="*/ 50 w 99"/>
              <a:gd name="T37" fmla="*/ 99 h 99"/>
              <a:gd name="T38" fmla="*/ 58 w 99"/>
              <a:gd name="T39" fmla="*/ 90 h 99"/>
              <a:gd name="T40" fmla="*/ 63 w 99"/>
              <a:gd name="T41" fmla="*/ 89 h 99"/>
              <a:gd name="T42" fmla="*/ 73 w 99"/>
              <a:gd name="T43" fmla="*/ 84 h 99"/>
              <a:gd name="T44" fmla="*/ 84 w 99"/>
              <a:gd name="T45" fmla="*/ 84 h 99"/>
              <a:gd name="T46" fmla="*/ 84 w 99"/>
              <a:gd name="T47" fmla="*/ 73 h 99"/>
              <a:gd name="T48" fmla="*/ 91 w 99"/>
              <a:gd name="T49" fmla="*/ 58 h 99"/>
              <a:gd name="T50" fmla="*/ 99 w 99"/>
              <a:gd name="T51" fmla="*/ 49 h 99"/>
              <a:gd name="T52" fmla="*/ 91 w 99"/>
              <a:gd name="T53" fmla="*/ 41 h 99"/>
              <a:gd name="T54" fmla="*/ 50 w 99"/>
              <a:gd name="T55" fmla="*/ 68 h 99"/>
              <a:gd name="T56" fmla="*/ 31 w 99"/>
              <a:gd name="T57" fmla="*/ 49 h 99"/>
              <a:gd name="T58" fmla="*/ 50 w 99"/>
              <a:gd name="T59" fmla="*/ 30 h 99"/>
              <a:gd name="T60" fmla="*/ 69 w 99"/>
              <a:gd name="T61" fmla="*/ 49 h 99"/>
              <a:gd name="T62" fmla="*/ 50 w 99"/>
              <a:gd name="T63"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99">
                <a:moveTo>
                  <a:pt x="91" y="41"/>
                </a:moveTo>
                <a:cubicBezTo>
                  <a:pt x="90" y="36"/>
                  <a:pt x="88" y="30"/>
                  <a:pt x="85" y="26"/>
                </a:cubicBezTo>
                <a:cubicBezTo>
                  <a:pt x="88" y="23"/>
                  <a:pt x="88" y="18"/>
                  <a:pt x="85" y="15"/>
                </a:cubicBezTo>
                <a:cubicBezTo>
                  <a:pt x="82" y="11"/>
                  <a:pt x="77" y="11"/>
                  <a:pt x="74" y="14"/>
                </a:cubicBezTo>
                <a:cubicBezTo>
                  <a:pt x="69" y="11"/>
                  <a:pt x="64" y="9"/>
                  <a:pt x="58" y="8"/>
                </a:cubicBezTo>
                <a:cubicBezTo>
                  <a:pt x="58" y="3"/>
                  <a:pt x="54" y="0"/>
                  <a:pt x="50" y="0"/>
                </a:cubicBezTo>
                <a:cubicBezTo>
                  <a:pt x="45" y="0"/>
                  <a:pt x="41" y="3"/>
                  <a:pt x="41" y="8"/>
                </a:cubicBezTo>
                <a:cubicBezTo>
                  <a:pt x="36" y="9"/>
                  <a:pt x="31" y="11"/>
                  <a:pt x="27" y="14"/>
                </a:cubicBezTo>
                <a:cubicBezTo>
                  <a:pt x="25" y="12"/>
                  <a:pt x="23" y="12"/>
                  <a:pt x="21" y="12"/>
                </a:cubicBezTo>
                <a:cubicBezTo>
                  <a:pt x="19" y="12"/>
                  <a:pt x="17" y="12"/>
                  <a:pt x="15" y="14"/>
                </a:cubicBezTo>
                <a:cubicBezTo>
                  <a:pt x="12" y="17"/>
                  <a:pt x="12" y="22"/>
                  <a:pt x="15" y="25"/>
                </a:cubicBezTo>
                <a:cubicBezTo>
                  <a:pt x="12" y="30"/>
                  <a:pt x="10" y="35"/>
                  <a:pt x="9" y="41"/>
                </a:cubicBezTo>
                <a:cubicBezTo>
                  <a:pt x="4" y="41"/>
                  <a:pt x="0" y="44"/>
                  <a:pt x="0" y="49"/>
                </a:cubicBezTo>
                <a:cubicBezTo>
                  <a:pt x="0" y="54"/>
                  <a:pt x="4" y="57"/>
                  <a:pt x="9" y="57"/>
                </a:cubicBezTo>
                <a:cubicBezTo>
                  <a:pt x="10" y="63"/>
                  <a:pt x="12" y="68"/>
                  <a:pt x="15" y="72"/>
                </a:cubicBezTo>
                <a:cubicBezTo>
                  <a:pt x="11" y="75"/>
                  <a:pt x="11" y="80"/>
                  <a:pt x="15" y="84"/>
                </a:cubicBezTo>
                <a:cubicBezTo>
                  <a:pt x="18" y="87"/>
                  <a:pt x="23" y="87"/>
                  <a:pt x="26" y="84"/>
                </a:cubicBezTo>
                <a:cubicBezTo>
                  <a:pt x="30" y="87"/>
                  <a:pt x="36" y="89"/>
                  <a:pt x="41" y="90"/>
                </a:cubicBezTo>
                <a:cubicBezTo>
                  <a:pt x="41" y="95"/>
                  <a:pt x="45" y="99"/>
                  <a:pt x="50" y="99"/>
                </a:cubicBezTo>
                <a:cubicBezTo>
                  <a:pt x="54" y="99"/>
                  <a:pt x="58" y="95"/>
                  <a:pt x="58" y="90"/>
                </a:cubicBezTo>
                <a:cubicBezTo>
                  <a:pt x="60" y="90"/>
                  <a:pt x="62" y="89"/>
                  <a:pt x="63" y="89"/>
                </a:cubicBezTo>
                <a:cubicBezTo>
                  <a:pt x="67" y="88"/>
                  <a:pt x="70" y="86"/>
                  <a:pt x="73" y="84"/>
                </a:cubicBezTo>
                <a:cubicBezTo>
                  <a:pt x="76" y="87"/>
                  <a:pt x="81" y="87"/>
                  <a:pt x="84" y="84"/>
                </a:cubicBezTo>
                <a:cubicBezTo>
                  <a:pt x="87" y="81"/>
                  <a:pt x="87" y="76"/>
                  <a:pt x="84" y="73"/>
                </a:cubicBezTo>
                <a:cubicBezTo>
                  <a:pt x="87" y="68"/>
                  <a:pt x="90" y="63"/>
                  <a:pt x="91" y="58"/>
                </a:cubicBezTo>
                <a:cubicBezTo>
                  <a:pt x="95" y="58"/>
                  <a:pt x="99" y="54"/>
                  <a:pt x="99" y="49"/>
                </a:cubicBezTo>
                <a:cubicBezTo>
                  <a:pt x="99" y="45"/>
                  <a:pt x="95" y="41"/>
                  <a:pt x="91" y="41"/>
                </a:cubicBezTo>
                <a:close/>
                <a:moveTo>
                  <a:pt x="50" y="68"/>
                </a:moveTo>
                <a:cubicBezTo>
                  <a:pt x="39" y="68"/>
                  <a:pt x="31" y="60"/>
                  <a:pt x="31" y="49"/>
                </a:cubicBezTo>
                <a:cubicBezTo>
                  <a:pt x="31" y="39"/>
                  <a:pt x="39" y="30"/>
                  <a:pt x="50" y="30"/>
                </a:cubicBezTo>
                <a:cubicBezTo>
                  <a:pt x="60" y="30"/>
                  <a:pt x="69" y="39"/>
                  <a:pt x="69" y="49"/>
                </a:cubicBezTo>
                <a:cubicBezTo>
                  <a:pt x="69" y="60"/>
                  <a:pt x="60" y="68"/>
                  <a:pt x="50" y="68"/>
                </a:cubicBezTo>
                <a:close/>
              </a:path>
            </a:pathLst>
          </a:custGeom>
          <a:solidFill>
            <a:srgbClr val="57706C"/>
          </a:solidFill>
          <a:ln>
            <a:noFill/>
          </a:ln>
        </p:spPr>
        <p:txBody>
          <a:bodyPr vert="horz" wrap="square" lIns="91440" tIns="45720" rIns="91440" bIns="45720" numCol="1" anchor="t" anchorCtr="0" compatLnSpc="1"/>
          <a:lstStyle/>
          <a:p>
            <a:endParaRPr lang="zh-CN" altLang="en-US" dirty="0">
              <a:solidFill>
                <a:prstClr val="black"/>
              </a:solidFill>
            </a:endParaRPr>
          </a:p>
        </p:txBody>
      </p:sp>
      <p:sp>
        <p:nvSpPr>
          <p:cNvPr id="100" name="文本框 99"/>
          <p:cNvSpPr txBox="1"/>
          <p:nvPr/>
        </p:nvSpPr>
        <p:spPr>
          <a:xfrm>
            <a:off x="1442858" y="1179304"/>
            <a:ext cx="5913532" cy="1261884"/>
          </a:xfrm>
          <a:prstGeom prst="rect">
            <a:avLst/>
          </a:prstGeom>
          <a:noFill/>
          <a:ln w="9525">
            <a:noFill/>
          </a:ln>
        </p:spPr>
        <p:txBody>
          <a:bodyPr wrap="square">
            <a:spAutoFit/>
          </a:bodyPr>
          <a:lstStyle/>
          <a:p>
            <a:pPr marL="228600" lvl="0" indent="-228600"/>
            <a:r>
              <a:rPr lang="en-US" altLang="zh-CN" sz="2800" dirty="0">
                <a:latin typeface="等线" panose="02010600030101010101" charset="-122"/>
                <a:ea typeface="微软雅黑" panose="020B0503020204020204" charset="-122"/>
              </a:rPr>
              <a:t>1.</a:t>
            </a:r>
            <a:r>
              <a:rPr lang="zh-CN" altLang="zh-CN" sz="2800" dirty="0">
                <a:latin typeface="等线" panose="02010600030101010101" charset="-122"/>
                <a:ea typeface="微软雅黑" panose="020B0503020204020204" charset="-122"/>
              </a:rPr>
              <a:t>测试时，帮助测试人员进行测试。</a:t>
            </a:r>
            <a:endParaRPr lang="en-US" altLang="zh-CN" sz="2800" dirty="0">
              <a:latin typeface="等线" panose="02010600030101010101" charset="-122"/>
              <a:ea typeface="微软雅黑" panose="020B0503020204020204" charset="-122"/>
            </a:endParaRPr>
          </a:p>
          <a:p>
            <a:pPr marL="228600" lvl="0" indent="-228600"/>
            <a:r>
              <a:rPr lang="en-US" altLang="zh-CN" sz="2800" dirty="0">
                <a:latin typeface="等线" panose="02010600030101010101" charset="-122"/>
                <a:ea typeface="微软雅黑" panose="020B0503020204020204" charset="-122"/>
              </a:rPr>
              <a:t>2.</a:t>
            </a:r>
            <a:r>
              <a:rPr lang="zh-CN" altLang="zh-CN" sz="2800" dirty="0">
                <a:latin typeface="等线" panose="02010600030101010101" charset="-122"/>
                <a:ea typeface="微软雅黑" panose="020B0503020204020204" charset="-122"/>
              </a:rPr>
              <a:t>评审时，为评审人员提供评审对象。</a:t>
            </a:r>
          </a:p>
          <a:p>
            <a:pPr indent="304800"/>
            <a:r>
              <a:rPr lang="zh-CN" sz="2000" b="0" dirty="0">
                <a:latin typeface="等线" panose="02010600030101010101" charset="-122"/>
                <a:ea typeface="微软雅黑" panose="020B0503020204020204" charset="-122"/>
              </a:rPr>
              <a:t>  </a:t>
            </a:r>
            <a:r>
              <a:rPr lang="en-US" altLang="zh-CN" sz="2000" b="0" dirty="0">
                <a:latin typeface="等线" panose="02010600030101010101" charset="-122"/>
                <a:ea typeface="微软雅黑" panose="020B0503020204020204" charset="-122"/>
              </a:rPr>
              <a:t>	  </a:t>
            </a:r>
            <a:endParaRPr lang="zh-CN" altLang="en-US" sz="2000" dirty="0"/>
          </a:p>
        </p:txBody>
      </p:sp>
      <p:sp>
        <p:nvSpPr>
          <p:cNvPr id="5" name="文本框 4"/>
          <p:cNvSpPr txBox="1"/>
          <p:nvPr/>
        </p:nvSpPr>
        <p:spPr>
          <a:xfrm>
            <a:off x="559247" y="2996510"/>
            <a:ext cx="5080000" cy="706755"/>
          </a:xfrm>
          <a:prstGeom prst="rect">
            <a:avLst/>
          </a:prstGeom>
          <a:noFill/>
          <a:ln w="9525">
            <a:noFill/>
          </a:ln>
        </p:spPr>
        <p:txBody>
          <a:bodyPr>
            <a:spAutoFit/>
          </a:bodyPr>
          <a:lstStyle/>
          <a:p>
            <a:pPr marL="0" lvl="1"/>
            <a:r>
              <a:rPr lang="en-US" sz="4000" b="1" dirty="0">
                <a:solidFill>
                  <a:srgbClr val="393721"/>
                </a:solidFill>
                <a:latin typeface="方正宋刻本秀楷简体" panose="02000000000000000000" charset="-122"/>
                <a:ea typeface="方正宋刻本秀楷简体" panose="02000000000000000000" charset="-122"/>
              </a:rPr>
              <a:t>1.2</a:t>
            </a:r>
            <a:r>
              <a:rPr lang="zh-CN" altLang="zh-CN" sz="4000" b="1" dirty="0">
                <a:solidFill>
                  <a:srgbClr val="393721"/>
                </a:solidFill>
                <a:latin typeface="方正宋刻本秀楷简体" panose="02000000000000000000" charset="-122"/>
                <a:ea typeface="方正宋刻本秀楷简体" panose="02000000000000000000" charset="-122"/>
              </a:rPr>
              <a:t>阅读对象</a:t>
            </a:r>
          </a:p>
        </p:txBody>
      </p:sp>
      <p:sp>
        <p:nvSpPr>
          <p:cNvPr id="3" name="矩形 2"/>
          <p:cNvSpPr/>
          <p:nvPr/>
        </p:nvSpPr>
        <p:spPr>
          <a:xfrm>
            <a:off x="938386" y="4106836"/>
            <a:ext cx="5878532" cy="670761"/>
          </a:xfrm>
          <a:prstGeom prst="rect">
            <a:avLst/>
          </a:prstGeom>
        </p:spPr>
        <p:txBody>
          <a:bodyPr wrap="none">
            <a:spAutoFit/>
          </a:bodyPr>
          <a:lstStyle/>
          <a:p>
            <a:pPr indent="304800">
              <a:lnSpc>
                <a:spcPct val="150000"/>
              </a:lnSpc>
              <a:spcBef>
                <a:spcPts val="600"/>
              </a:spcBef>
              <a:spcAft>
                <a:spcPts val="600"/>
              </a:spcAft>
            </a:pPr>
            <a:r>
              <a:rPr lang="zh-CN" altLang="zh-CN" sz="2800" dirty="0">
                <a:latin typeface="等线" panose="02010600030101010101" charset="-122"/>
                <a:ea typeface="微软雅黑" panose="020B0503020204020204" charset="-122"/>
              </a:rPr>
              <a:t>设计人员，测试人员和评审人员。</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323250" y="61940"/>
            <a:ext cx="2786364" cy="706755"/>
          </a:xfrm>
          <a:prstGeom prst="rect">
            <a:avLst/>
          </a:prstGeom>
          <a:noFill/>
        </p:spPr>
        <p:txBody>
          <a:bodyPr wrap="square" rtlCol="0">
            <a:spAutoFit/>
          </a:bodyPr>
          <a:lstStyle/>
          <a:p>
            <a:pPr marL="0" lvl="1" indent="381000"/>
            <a:r>
              <a:rPr lang="zh-CN" altLang="en-US" sz="4000" b="1" dirty="0">
                <a:latin typeface="等线 Light" panose="02010600030101010101" charset="-122"/>
              </a:rPr>
              <a:t>测试报告</a:t>
            </a:r>
            <a:endParaRPr lang="zh-CN" altLang="zh-CN" sz="4000" b="1" dirty="0">
              <a:latin typeface="等线 Light" panose="02010600030101010101" charset="-122"/>
            </a:endParaRPr>
          </a:p>
        </p:txBody>
      </p:sp>
    </p:spTree>
    <p:extLst>
      <p:ext uri="{BB962C8B-B14F-4D97-AF65-F5344CB8AC3E}">
        <p14:creationId xmlns:p14="http://schemas.microsoft.com/office/powerpoint/2010/main" val="155504056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8F65149-B78F-4E1C-A920-0474E1D9B5D4}"/>
              </a:ext>
            </a:extLst>
          </p:cNvPr>
          <p:cNvSpPr txBox="1"/>
          <p:nvPr/>
        </p:nvSpPr>
        <p:spPr>
          <a:xfrm>
            <a:off x="213064" y="186431"/>
            <a:ext cx="1826141" cy="584775"/>
          </a:xfrm>
          <a:prstGeom prst="rect">
            <a:avLst/>
          </a:prstGeom>
          <a:noFill/>
        </p:spPr>
        <p:txBody>
          <a:bodyPr wrap="none" rtlCol="0">
            <a:spAutoFit/>
          </a:bodyPr>
          <a:lstStyle/>
          <a:p>
            <a:r>
              <a:rPr lang="zh-CN" altLang="en-US" sz="3200"/>
              <a:t>用户手册</a:t>
            </a:r>
            <a:endParaRPr lang="zh-CN" altLang="en-US" sz="3200" dirty="0"/>
          </a:p>
        </p:txBody>
      </p:sp>
      <p:pic>
        <p:nvPicPr>
          <p:cNvPr id="3" name="图片 2">
            <a:extLst>
              <a:ext uri="{FF2B5EF4-FFF2-40B4-BE49-F238E27FC236}">
                <a16:creationId xmlns:a16="http://schemas.microsoft.com/office/drawing/2014/main" id="{BAC6280E-81CA-4393-B349-E33B670838B2}"/>
              </a:ext>
            </a:extLst>
          </p:cNvPr>
          <p:cNvPicPr>
            <a:picLocks noChangeAspect="1"/>
          </p:cNvPicPr>
          <p:nvPr/>
        </p:nvPicPr>
        <p:blipFill>
          <a:blip r:embed="rId2"/>
          <a:stretch>
            <a:fillRect/>
          </a:stretch>
        </p:blipFill>
        <p:spPr>
          <a:xfrm>
            <a:off x="3261567" y="0"/>
            <a:ext cx="6400496" cy="1799182"/>
          </a:xfrm>
          <a:prstGeom prst="rect">
            <a:avLst/>
          </a:prstGeom>
        </p:spPr>
      </p:pic>
      <p:pic>
        <p:nvPicPr>
          <p:cNvPr id="4" name="图片 3">
            <a:extLst>
              <a:ext uri="{FF2B5EF4-FFF2-40B4-BE49-F238E27FC236}">
                <a16:creationId xmlns:a16="http://schemas.microsoft.com/office/drawing/2014/main" id="{357E705F-374E-4F75-860B-36E4CB768531}"/>
              </a:ext>
            </a:extLst>
          </p:cNvPr>
          <p:cNvPicPr>
            <a:picLocks noChangeAspect="1"/>
          </p:cNvPicPr>
          <p:nvPr/>
        </p:nvPicPr>
        <p:blipFill>
          <a:blip r:embed="rId3"/>
          <a:stretch>
            <a:fillRect/>
          </a:stretch>
        </p:blipFill>
        <p:spPr>
          <a:xfrm>
            <a:off x="500236" y="2149544"/>
            <a:ext cx="3852308" cy="4522025"/>
          </a:xfrm>
          <a:prstGeom prst="rect">
            <a:avLst/>
          </a:prstGeom>
        </p:spPr>
      </p:pic>
      <p:pic>
        <p:nvPicPr>
          <p:cNvPr id="5" name="图片 4">
            <a:extLst>
              <a:ext uri="{FF2B5EF4-FFF2-40B4-BE49-F238E27FC236}">
                <a16:creationId xmlns:a16="http://schemas.microsoft.com/office/drawing/2014/main" id="{419BD122-BCBC-4D8E-A8C8-B8436F7DA55C}"/>
              </a:ext>
            </a:extLst>
          </p:cNvPr>
          <p:cNvPicPr>
            <a:picLocks noChangeAspect="1"/>
          </p:cNvPicPr>
          <p:nvPr/>
        </p:nvPicPr>
        <p:blipFill>
          <a:blip r:embed="rId4"/>
          <a:stretch>
            <a:fillRect/>
          </a:stretch>
        </p:blipFill>
        <p:spPr>
          <a:xfrm>
            <a:off x="5702945" y="1993332"/>
            <a:ext cx="4675051" cy="4396045"/>
          </a:xfrm>
          <a:prstGeom prst="rect">
            <a:avLst/>
          </a:prstGeom>
        </p:spPr>
      </p:pic>
    </p:spTree>
    <p:extLst>
      <p:ext uri="{BB962C8B-B14F-4D97-AF65-F5344CB8AC3E}">
        <p14:creationId xmlns:p14="http://schemas.microsoft.com/office/powerpoint/2010/main" val="1239296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6715" y="305435"/>
            <a:ext cx="7666990" cy="1014730"/>
          </a:xfrm>
          <a:prstGeom prst="rect">
            <a:avLst/>
          </a:prstGeom>
          <a:noFill/>
        </p:spPr>
        <p:txBody>
          <a:bodyPr wrap="square" rtlCol="0" anchor="t">
            <a:spAutoFit/>
          </a:bodyPr>
          <a:lstStyle/>
          <a:p>
            <a:r>
              <a:rPr lang="zh-CN" altLang="en-US" sz="6000" b="1" kern="0" noProof="0" dirty="0">
                <a:ln>
                  <a:noFill/>
                </a:ln>
                <a:effectLst>
                  <a:outerShdw blurRad="38100" dist="38100" dir="2700000" algn="tl">
                    <a:srgbClr val="000000"/>
                  </a:outerShdw>
                </a:effectLst>
                <a:uLnTx/>
                <a:uFillTx/>
                <a:sym typeface="+mn-ea"/>
              </a:rPr>
              <a:t>小组成员分工及评价</a:t>
            </a:r>
          </a:p>
        </p:txBody>
      </p:sp>
      <p:sp>
        <p:nvSpPr>
          <p:cNvPr id="3" name="文本框 2"/>
          <p:cNvSpPr txBox="1"/>
          <p:nvPr/>
        </p:nvSpPr>
        <p:spPr>
          <a:xfrm>
            <a:off x="934480" y="1579588"/>
            <a:ext cx="10411182" cy="2862322"/>
          </a:xfrm>
          <a:prstGeom prst="rect">
            <a:avLst/>
          </a:prstGeom>
          <a:noFill/>
        </p:spPr>
        <p:txBody>
          <a:bodyPr wrap="square" rtlCol="0" anchor="t">
            <a:spAutoFit/>
          </a:bodyPr>
          <a:lstStyle/>
          <a:p>
            <a:r>
              <a:rPr lang="zh-CN" altLang="en-US" sz="3600" dirty="0">
                <a:sym typeface="+mn-ea"/>
              </a:rPr>
              <a:t>王华怿：测试用例文档的编写   </a:t>
            </a:r>
            <a:r>
              <a:rPr lang="en-US" altLang="zh-CN" sz="3600" dirty="0">
                <a:sym typeface="+mn-ea"/>
              </a:rPr>
              <a:t>94</a:t>
            </a:r>
            <a:endParaRPr lang="zh-CN" altLang="en-US" sz="3600" dirty="0">
              <a:sym typeface="+mn-ea"/>
            </a:endParaRPr>
          </a:p>
          <a:p>
            <a:endParaRPr lang="zh-CN" altLang="en-US" sz="3600" dirty="0"/>
          </a:p>
          <a:p>
            <a:r>
              <a:rPr lang="zh-CN" altLang="en-US" sz="3600" dirty="0">
                <a:sym typeface="+mn-ea"/>
              </a:rPr>
              <a:t>吴帅毅：</a:t>
            </a:r>
            <a:r>
              <a:rPr lang="en-US" altLang="zh-CN" sz="3600" dirty="0">
                <a:sym typeface="+mn-ea"/>
              </a:rPr>
              <a:t>PPT</a:t>
            </a:r>
            <a:r>
              <a:rPr lang="zh-CN" altLang="en-US" sz="3600" dirty="0">
                <a:sym typeface="+mn-ea"/>
              </a:rPr>
              <a:t>的编写</a:t>
            </a:r>
            <a:r>
              <a:rPr lang="en-US" altLang="zh-CN" sz="3600" dirty="0">
                <a:sym typeface="+mn-ea"/>
              </a:rPr>
              <a:t>,</a:t>
            </a:r>
            <a:r>
              <a:rPr lang="zh-CN" altLang="en-US" sz="3600" dirty="0">
                <a:sym typeface="+mn-ea"/>
              </a:rPr>
              <a:t>部分文档的编写 </a:t>
            </a:r>
            <a:r>
              <a:rPr lang="en-US" altLang="zh-CN" sz="3600" dirty="0">
                <a:sym typeface="+mn-ea"/>
              </a:rPr>
              <a:t>90</a:t>
            </a:r>
          </a:p>
          <a:p>
            <a:endParaRPr lang="zh-CN" altLang="en-US" sz="3600" dirty="0"/>
          </a:p>
          <a:p>
            <a:r>
              <a:rPr lang="zh-CN" altLang="en-US" sz="3600" dirty="0">
                <a:sym typeface="+mn-ea"/>
              </a:rPr>
              <a:t>王仕杰：资料的查询 </a:t>
            </a:r>
            <a:r>
              <a:rPr lang="en-US" altLang="zh-CN" sz="3600" dirty="0">
                <a:sym typeface="+mn-ea"/>
              </a:rPr>
              <a:t>88(</a:t>
            </a:r>
            <a:r>
              <a:rPr lang="zh-CN" altLang="en-US" sz="3600" dirty="0">
                <a:sym typeface="+mn-ea"/>
              </a:rPr>
              <a:t>如果小组上台发言则为</a:t>
            </a:r>
            <a:r>
              <a:rPr lang="en-US" altLang="zh-CN" sz="3600" dirty="0">
                <a:sym typeface="+mn-ea"/>
              </a:rPr>
              <a:t>92)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715" y="1180465"/>
            <a:ext cx="8371205" cy="4497070"/>
          </a:xfrm>
          <a:prstGeom prst="rect">
            <a:avLst/>
          </a:prstGeom>
        </p:spPr>
      </p:pic>
      <p:sp>
        <p:nvSpPr>
          <p:cNvPr id="8" name="文本框 7"/>
          <p:cNvSpPr txBox="1"/>
          <p:nvPr/>
        </p:nvSpPr>
        <p:spPr>
          <a:xfrm>
            <a:off x="3075305" y="2164715"/>
            <a:ext cx="6040755" cy="1014730"/>
          </a:xfrm>
          <a:prstGeom prst="rect">
            <a:avLst/>
          </a:prstGeom>
          <a:noFill/>
        </p:spPr>
        <p:txBody>
          <a:bodyPr wrap="square" rtlCol="0">
            <a:spAutoFit/>
          </a:bodyPr>
          <a:lstStyle/>
          <a:p>
            <a:pPr algn="ctr"/>
            <a:r>
              <a:rPr lang="zh-CN" altLang="en-US" sz="6000" dirty="0">
                <a:solidFill>
                  <a:srgbClr val="393721"/>
                </a:solidFill>
                <a:latin typeface="TypeLand 康熙字典體試用版" charset="-120"/>
                <a:ea typeface="TypeLand 康熙字典體試用版" charset="-120"/>
              </a:rPr>
              <a:t>感谢观看</a:t>
            </a:r>
          </a:p>
        </p:txBody>
      </p:sp>
      <p:sp>
        <p:nvSpPr>
          <p:cNvPr id="7" name="文本框 6"/>
          <p:cNvSpPr txBox="1"/>
          <p:nvPr/>
        </p:nvSpPr>
        <p:spPr>
          <a:xfrm>
            <a:off x="3609340" y="3426460"/>
            <a:ext cx="4974590" cy="1814830"/>
          </a:xfrm>
          <a:prstGeom prst="rect">
            <a:avLst/>
          </a:prstGeom>
          <a:noFill/>
        </p:spPr>
        <p:txBody>
          <a:bodyPr wrap="square" rtlCol="0">
            <a:spAutoFit/>
          </a:bodyPr>
          <a:lstStyle/>
          <a:p>
            <a:pPr algn="ctr"/>
            <a:r>
              <a:rPr lang="zh-CN" altLang="en-US" sz="3200" dirty="0">
                <a:solidFill>
                  <a:schemeClr val="tx1">
                    <a:lumMod val="50000"/>
                    <a:lumOff val="50000"/>
                  </a:schemeClr>
                </a:solidFill>
                <a:latin typeface="微软雅黑" panose="020B0503020204020204" charset="-122"/>
                <a:ea typeface="微软雅黑" panose="020B0503020204020204" charset="-122"/>
                <a:sym typeface="+mn-ea"/>
              </a:rPr>
              <a:t>指导老师：</a:t>
            </a:r>
            <a:r>
              <a:rPr lang="zh-CN" altLang="en-US" sz="3200" dirty="0">
                <a:solidFill>
                  <a:srgbClr val="FF0000"/>
                </a:solidFill>
                <a:latin typeface="微软雅黑 Light" panose="020B0502040204020203" pitchFamily="34" charset="-122"/>
                <a:ea typeface="微软雅黑 Light" panose="020B0502040204020203" pitchFamily="34" charset="-122"/>
                <a:sym typeface="+mn-ea"/>
              </a:rPr>
              <a:t>杨枨</a:t>
            </a:r>
          </a:p>
          <a:p>
            <a:pPr algn="ctr"/>
            <a:r>
              <a:rPr lang="zh-CN" altLang="en-US" sz="3200" dirty="0">
                <a:solidFill>
                  <a:schemeClr val="tx1">
                    <a:lumMod val="50000"/>
                    <a:lumOff val="50000"/>
                  </a:schemeClr>
                </a:solidFill>
                <a:latin typeface="微软雅黑" panose="020B0503020204020204" charset="-122"/>
                <a:ea typeface="微软雅黑" panose="020B0503020204020204" charset="-122"/>
                <a:sym typeface="+mn-ea"/>
              </a:rPr>
              <a:t>       答辩小组：</a:t>
            </a:r>
            <a:r>
              <a:rPr lang="en-US" altLang="zh-CN" sz="3200" dirty="0">
                <a:solidFill>
                  <a:srgbClr val="FF0000"/>
                </a:solidFill>
                <a:latin typeface="微软雅黑 Light" panose="020B0502040204020203" pitchFamily="34" charset="-122"/>
                <a:ea typeface="微软雅黑 Light" panose="020B0502040204020203" pitchFamily="34" charset="-122"/>
                <a:sym typeface="+mn-ea"/>
              </a:rPr>
              <a:t>G-16</a:t>
            </a:r>
            <a:r>
              <a:rPr lang="zh-CN" altLang="en-US" sz="3200" dirty="0">
                <a:solidFill>
                  <a:srgbClr val="FF0000"/>
                </a:solidFill>
                <a:latin typeface="微软雅黑 Light" panose="020B0502040204020203" pitchFamily="34" charset="-122"/>
                <a:ea typeface="微软雅黑 Light" panose="020B0502040204020203" pitchFamily="34" charset="-122"/>
                <a:sym typeface="+mn-ea"/>
              </a:rPr>
              <a:t>小组</a:t>
            </a:r>
            <a:endParaRPr lang="en-US" altLang="zh-CN" sz="3200" dirty="0">
              <a:solidFill>
                <a:schemeClr val="bg1">
                  <a:lumMod val="50000"/>
                </a:schemeClr>
              </a:solidFill>
            </a:endParaRPr>
          </a:p>
          <a:p>
            <a:pPr algn="ctr"/>
            <a:endParaRPr lang="en-US" altLang="zh-CN" sz="3200" dirty="0">
              <a:solidFill>
                <a:schemeClr val="tx1">
                  <a:lumMod val="50000"/>
                  <a:lumOff val="50000"/>
                </a:schemeClr>
              </a:solidFill>
              <a:latin typeface="微软雅黑" panose="020B0503020204020204" charset="-122"/>
              <a:ea typeface="微软雅黑" panose="020B0503020204020204" charset="-122"/>
            </a:endParaRPr>
          </a:p>
          <a:p>
            <a:pPr algn="ctr"/>
            <a:r>
              <a:rPr lang="zh-CN" altLang="en-US" sz="1600" dirty="0">
                <a:solidFill>
                  <a:srgbClr val="393721"/>
                </a:solidFill>
                <a:latin typeface="方正宋刻本秀楷简体" panose="02000000000000000000" charset="-122"/>
                <a:ea typeface="方正宋刻本秀楷简体" panose="02000000000000000000" charset="-122"/>
              </a:rPr>
              <a:t>。</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47860" y="-187554"/>
            <a:ext cx="2644140" cy="1797685"/>
          </a:xfrm>
          <a:prstGeom prst="rect">
            <a:avLst/>
          </a:prstGeom>
        </p:spPr>
      </p:pic>
      <p:sp>
        <p:nvSpPr>
          <p:cNvPr id="2" name="文本框 1"/>
          <p:cNvSpPr txBox="1"/>
          <p:nvPr/>
        </p:nvSpPr>
        <p:spPr>
          <a:xfrm>
            <a:off x="328929" y="325120"/>
            <a:ext cx="3035707" cy="706755"/>
          </a:xfrm>
          <a:prstGeom prst="rect">
            <a:avLst/>
          </a:prstGeom>
          <a:noFill/>
        </p:spPr>
        <p:txBody>
          <a:bodyPr wrap="square" rtlCol="0">
            <a:spAutoFit/>
          </a:bodyPr>
          <a:lstStyle/>
          <a:p>
            <a:pPr marL="0" lvl="1"/>
            <a:r>
              <a:rPr lang="zh-CN" altLang="en-US" sz="4000" b="1" dirty="0">
                <a:solidFill>
                  <a:srgbClr val="393721"/>
                </a:solidFill>
                <a:latin typeface="方正宋刻本秀楷简体" panose="02000000000000000000" charset="-122"/>
                <a:ea typeface="方正宋刻本秀楷简体" panose="02000000000000000000" charset="-122"/>
              </a:rPr>
              <a:t>1.3</a:t>
            </a:r>
            <a:r>
              <a:rPr lang="zh-CN" altLang="zh-CN" sz="4000" b="1" dirty="0">
                <a:solidFill>
                  <a:srgbClr val="393721"/>
                </a:solidFill>
                <a:latin typeface="方正宋刻本秀楷简体" panose="02000000000000000000" charset="-122"/>
                <a:ea typeface="方正宋刻本秀楷简体" panose="02000000000000000000" charset="-122"/>
              </a:rPr>
              <a:t>注意事项</a:t>
            </a:r>
          </a:p>
        </p:txBody>
      </p:sp>
      <p:grpSp>
        <p:nvGrpSpPr>
          <p:cNvPr id="66" name="组合 65"/>
          <p:cNvGrpSpPr/>
          <p:nvPr/>
        </p:nvGrpSpPr>
        <p:grpSpPr>
          <a:xfrm>
            <a:off x="9542780" y="2292985"/>
            <a:ext cx="1333500" cy="1333500"/>
            <a:chOff x="8480" y="4154"/>
            <a:chExt cx="2100" cy="2100"/>
          </a:xfrm>
        </p:grpSpPr>
        <p:sp>
          <p:nvSpPr>
            <p:cNvPr id="36" name="泪滴形 35"/>
            <p:cNvSpPr/>
            <p:nvPr/>
          </p:nvSpPr>
          <p:spPr>
            <a:xfrm rot="2700000" flipH="1">
              <a:off x="8480" y="4154"/>
              <a:ext cx="2101" cy="2100"/>
            </a:xfrm>
            <a:prstGeom prst="teardrop">
              <a:avLst/>
            </a:prstGeom>
            <a:solidFill>
              <a:srgbClr val="577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形 29" descr="聊天"/>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59" y="4610"/>
              <a:ext cx="943" cy="943"/>
            </a:xfrm>
            <a:prstGeom prst="rect">
              <a:avLst/>
            </a:prstGeom>
          </p:spPr>
        </p:pic>
      </p:grpSp>
      <p:grpSp>
        <p:nvGrpSpPr>
          <p:cNvPr id="67" name="组合 66"/>
          <p:cNvGrpSpPr/>
          <p:nvPr/>
        </p:nvGrpSpPr>
        <p:grpSpPr>
          <a:xfrm>
            <a:off x="8895715" y="3825240"/>
            <a:ext cx="1333500" cy="1333500"/>
            <a:chOff x="7132" y="5906"/>
            <a:chExt cx="2100" cy="2100"/>
          </a:xfrm>
        </p:grpSpPr>
        <p:sp>
          <p:nvSpPr>
            <p:cNvPr id="34" name="泪滴形 33"/>
            <p:cNvSpPr/>
            <p:nvPr/>
          </p:nvSpPr>
          <p:spPr>
            <a:xfrm rot="13500000">
              <a:off x="7132" y="5906"/>
              <a:ext cx="2101" cy="2100"/>
            </a:xfrm>
            <a:prstGeom prst="teardrop">
              <a:avLst/>
            </a:prstGeom>
            <a:solidFill>
              <a:srgbClr val="577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8" name="图形 31" descr="思想气泡"/>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3" y="6476"/>
              <a:ext cx="943" cy="943"/>
            </a:xfrm>
            <a:prstGeom prst="rect">
              <a:avLst/>
            </a:prstGeom>
          </p:spPr>
        </p:pic>
      </p:grpSp>
      <p:grpSp>
        <p:nvGrpSpPr>
          <p:cNvPr id="68" name="组合 67"/>
          <p:cNvGrpSpPr/>
          <p:nvPr/>
        </p:nvGrpSpPr>
        <p:grpSpPr>
          <a:xfrm>
            <a:off x="10487660" y="3683635"/>
            <a:ext cx="1333500" cy="1333500"/>
            <a:chOff x="9878" y="5906"/>
            <a:chExt cx="2100" cy="2100"/>
          </a:xfrm>
        </p:grpSpPr>
        <p:sp>
          <p:nvSpPr>
            <p:cNvPr id="35" name="泪滴形 34"/>
            <p:cNvSpPr/>
            <p:nvPr/>
          </p:nvSpPr>
          <p:spPr>
            <a:xfrm rot="2700000">
              <a:off x="9878" y="5906"/>
              <a:ext cx="2101" cy="2100"/>
            </a:xfrm>
            <a:prstGeom prst="teardrop">
              <a:avLst/>
            </a:prstGeom>
            <a:solidFill>
              <a:srgbClr val="577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形 33" descr="网络"/>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49" y="6483"/>
              <a:ext cx="943" cy="943"/>
            </a:xfrm>
            <a:prstGeom prst="rect">
              <a:avLst/>
            </a:prstGeom>
          </p:spPr>
        </p:pic>
      </p:grpSp>
      <p:sp>
        <p:nvSpPr>
          <p:cNvPr id="100" name="文本框 99"/>
          <p:cNvSpPr txBox="1"/>
          <p:nvPr/>
        </p:nvSpPr>
        <p:spPr>
          <a:xfrm>
            <a:off x="514985" y="1417980"/>
            <a:ext cx="8357166" cy="461665"/>
          </a:xfrm>
          <a:prstGeom prst="rect">
            <a:avLst/>
          </a:prstGeom>
          <a:noFill/>
          <a:ln w="9525">
            <a:noFill/>
          </a:ln>
        </p:spPr>
        <p:txBody>
          <a:bodyPr wrap="square">
            <a:spAutoFit/>
          </a:bodyPr>
          <a:lstStyle/>
          <a:p>
            <a:pPr indent="304800"/>
            <a:r>
              <a:rPr lang="zh-CN" altLang="zh-CN" sz="2400" dirty="0"/>
              <a:t>测试需要按照测试用例和相关方法范例，不可以盲目测试。</a:t>
            </a:r>
          </a:p>
        </p:txBody>
      </p:sp>
      <p:sp>
        <p:nvSpPr>
          <p:cNvPr id="3" name="文本框 2"/>
          <p:cNvSpPr txBox="1"/>
          <p:nvPr/>
        </p:nvSpPr>
        <p:spPr>
          <a:xfrm>
            <a:off x="328930" y="2245589"/>
            <a:ext cx="5080000" cy="706755"/>
          </a:xfrm>
          <a:prstGeom prst="rect">
            <a:avLst/>
          </a:prstGeom>
          <a:noFill/>
          <a:ln w="9525">
            <a:noFill/>
          </a:ln>
        </p:spPr>
        <p:txBody>
          <a:bodyPr>
            <a:spAutoFit/>
          </a:bodyPr>
          <a:lstStyle/>
          <a:p>
            <a:pPr marL="0" lvl="1"/>
            <a:r>
              <a:rPr lang="zh-CN" altLang="en-US" sz="4000" b="1" dirty="0">
                <a:solidFill>
                  <a:srgbClr val="393721"/>
                </a:solidFill>
                <a:latin typeface="方正宋刻本秀楷简体" panose="02000000000000000000" charset="-122"/>
                <a:ea typeface="方正宋刻本秀楷简体" panose="02000000000000000000" charset="-122"/>
              </a:rPr>
              <a:t>1.4</a:t>
            </a:r>
            <a:r>
              <a:rPr lang="zh-CN" altLang="zh-CN" sz="4000" b="1" dirty="0">
                <a:solidFill>
                  <a:srgbClr val="393721"/>
                </a:solidFill>
                <a:latin typeface="方正宋刻本秀楷简体" panose="02000000000000000000" charset="-122"/>
                <a:ea typeface="方正宋刻本秀楷简体" panose="02000000000000000000" charset="-122"/>
              </a:rPr>
              <a:t>参考模板</a:t>
            </a:r>
          </a:p>
        </p:txBody>
      </p:sp>
      <p:sp>
        <p:nvSpPr>
          <p:cNvPr id="6" name="矩形 5"/>
          <p:cNvSpPr/>
          <p:nvPr/>
        </p:nvSpPr>
        <p:spPr>
          <a:xfrm>
            <a:off x="242570" y="3407233"/>
            <a:ext cx="7138534" cy="1354217"/>
          </a:xfrm>
          <a:prstGeom prst="rect">
            <a:avLst/>
          </a:prstGeom>
        </p:spPr>
        <p:txBody>
          <a:bodyPr wrap="square">
            <a:spAutoFit/>
          </a:bodyPr>
          <a:lstStyle/>
          <a:p>
            <a:pPr indent="304800">
              <a:lnSpc>
                <a:spcPct val="150000"/>
              </a:lnSpc>
              <a:spcBef>
                <a:spcPts val="600"/>
              </a:spcBef>
              <a:spcAft>
                <a:spcPts val="600"/>
              </a:spcAft>
            </a:pPr>
            <a:r>
              <a:rPr lang="en-US" altLang="zh-CN" sz="2400" dirty="0">
                <a:latin typeface="等线" panose="02010600030101010101" charset="-122"/>
                <a:ea typeface="微软雅黑" panose="020B0503020204020204" charset="-122"/>
              </a:rPr>
              <a:t>[1]GB/T 9386-2008.</a:t>
            </a:r>
            <a:r>
              <a:rPr lang="zh-CN" altLang="zh-CN" sz="2400" dirty="0">
                <a:latin typeface="等线" panose="02010600030101010101" charset="-122"/>
                <a:ea typeface="微软雅黑" panose="020B0503020204020204" charset="-122"/>
              </a:rPr>
              <a:t>计算机软件测试文档编制规范</a:t>
            </a:r>
            <a:r>
              <a:rPr lang="en-US" altLang="zh-CN" sz="2400" dirty="0">
                <a:latin typeface="等线" panose="02010600030101010101" charset="-122"/>
                <a:ea typeface="微软雅黑" panose="020B0503020204020204" charset="-122"/>
              </a:rPr>
              <a:t>.</a:t>
            </a:r>
            <a:endParaRPr lang="zh-CN" altLang="zh-CN" sz="2400" dirty="0">
              <a:latin typeface="等线" panose="02010600030101010101" charset="-122"/>
              <a:ea typeface="微软雅黑" panose="020B0503020204020204" charset="-122"/>
            </a:endParaRPr>
          </a:p>
          <a:p>
            <a:pPr indent="304800">
              <a:lnSpc>
                <a:spcPct val="150000"/>
              </a:lnSpc>
              <a:spcBef>
                <a:spcPts val="600"/>
              </a:spcBef>
              <a:spcAft>
                <a:spcPts val="600"/>
              </a:spcAft>
            </a:pPr>
            <a:r>
              <a:rPr lang="en-US" altLang="zh-CN" sz="2400" dirty="0">
                <a:latin typeface="等线" panose="02010600030101010101" charset="-122"/>
                <a:ea typeface="微软雅黑" panose="020B0503020204020204" charset="-122"/>
              </a:rPr>
              <a:t>[2]GB/T 15532-2008.</a:t>
            </a:r>
            <a:r>
              <a:rPr lang="zh-CN" altLang="zh-CN" sz="2400" dirty="0">
                <a:latin typeface="等线" panose="02010600030101010101" charset="-122"/>
                <a:ea typeface="微软雅黑" panose="020B0503020204020204" charset="-122"/>
              </a:rPr>
              <a:t>计算机软件测试规范</a:t>
            </a:r>
            <a:r>
              <a:rPr lang="en-US" altLang="zh-CN" sz="2400" dirty="0">
                <a:latin typeface="等线" panose="02010600030101010101" charset="-122"/>
                <a:ea typeface="微软雅黑" panose="020B0503020204020204" charset="-122"/>
              </a:rPr>
              <a:t>.</a:t>
            </a:r>
            <a:endParaRPr lang="zh-CN" altLang="zh-CN" sz="2400" dirty="0">
              <a:latin typeface="等线" panose="02010600030101010101" charset="-122"/>
              <a:ea typeface="微软雅黑" panose="020B050302020402020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C097407-E97F-4B25-9249-82435169F01C}"/>
              </a:ext>
            </a:extLst>
          </p:cNvPr>
          <p:cNvPicPr>
            <a:picLocks noChangeAspect="1"/>
          </p:cNvPicPr>
          <p:nvPr/>
        </p:nvPicPr>
        <p:blipFill>
          <a:blip r:embed="rId2"/>
          <a:stretch>
            <a:fillRect/>
          </a:stretch>
        </p:blipFill>
        <p:spPr>
          <a:xfrm>
            <a:off x="2858101" y="2115104"/>
            <a:ext cx="4889337" cy="4219113"/>
          </a:xfrm>
          <a:prstGeom prst="rect">
            <a:avLst/>
          </a:prstGeom>
        </p:spPr>
      </p:pic>
      <p:sp>
        <p:nvSpPr>
          <p:cNvPr id="4" name="文本框 3">
            <a:extLst>
              <a:ext uri="{FF2B5EF4-FFF2-40B4-BE49-F238E27FC236}">
                <a16:creationId xmlns:a16="http://schemas.microsoft.com/office/drawing/2014/main" id="{9AB944F6-0003-4D88-9576-6782E4F05E6D}"/>
              </a:ext>
            </a:extLst>
          </p:cNvPr>
          <p:cNvSpPr txBox="1"/>
          <p:nvPr/>
        </p:nvSpPr>
        <p:spPr>
          <a:xfrm>
            <a:off x="710213" y="594804"/>
            <a:ext cx="3026944" cy="769441"/>
          </a:xfrm>
          <a:prstGeom prst="rect">
            <a:avLst/>
          </a:prstGeom>
          <a:noFill/>
        </p:spPr>
        <p:txBody>
          <a:bodyPr wrap="square" rtlCol="0">
            <a:spAutoFit/>
          </a:bodyPr>
          <a:lstStyle/>
          <a:p>
            <a:r>
              <a:rPr lang="zh-CN" altLang="en-US" sz="4400" b="1" dirty="0"/>
              <a:t>版本控制</a:t>
            </a:r>
          </a:p>
        </p:txBody>
      </p:sp>
    </p:spTree>
    <p:extLst>
      <p:ext uri="{BB962C8B-B14F-4D97-AF65-F5344CB8AC3E}">
        <p14:creationId xmlns:p14="http://schemas.microsoft.com/office/powerpoint/2010/main" val="379578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715" y="1180465"/>
            <a:ext cx="8371205" cy="4497070"/>
          </a:xfrm>
          <a:prstGeom prst="rect">
            <a:avLst/>
          </a:prstGeom>
        </p:spPr>
      </p:pic>
      <p:sp>
        <p:nvSpPr>
          <p:cNvPr id="2" name="文本框 1"/>
          <p:cNvSpPr txBox="1"/>
          <p:nvPr/>
        </p:nvSpPr>
        <p:spPr>
          <a:xfrm>
            <a:off x="2705100" y="1900238"/>
            <a:ext cx="7343140" cy="922020"/>
          </a:xfrm>
          <a:prstGeom prst="rect">
            <a:avLst/>
          </a:prstGeom>
          <a:noFill/>
        </p:spPr>
        <p:txBody>
          <a:bodyPr wrap="square" rtlCol="0">
            <a:spAutoFit/>
          </a:bodyPr>
          <a:lstStyle/>
          <a:p>
            <a:pPr algn="ctr"/>
            <a:r>
              <a:rPr lang="en-US" altLang="zh-CN" sz="5400" dirty="0">
                <a:solidFill>
                  <a:srgbClr val="393721"/>
                </a:solidFill>
                <a:latin typeface="TypeLand 康熙字典體試用版" charset="-120"/>
                <a:ea typeface="TypeLand 康熙字典體試用版" charset="-120"/>
              </a:rPr>
              <a:t>2.</a:t>
            </a:r>
            <a:r>
              <a:rPr lang="zh-CN" altLang="en-US" sz="5400" dirty="0">
                <a:solidFill>
                  <a:srgbClr val="393721"/>
                </a:solidFill>
                <a:latin typeface="TypeLand 康熙字典體試用版" charset="-120"/>
                <a:ea typeface="TypeLand 康熙字典體試用版" charset="-120"/>
              </a:rPr>
              <a:t>测试计划</a:t>
            </a:r>
          </a:p>
        </p:txBody>
      </p:sp>
      <p:sp>
        <p:nvSpPr>
          <p:cNvPr id="3" name="文本框 2"/>
          <p:cNvSpPr txBox="1"/>
          <p:nvPr/>
        </p:nvSpPr>
        <p:spPr>
          <a:xfrm>
            <a:off x="4912154" y="2802462"/>
            <a:ext cx="2929031" cy="3046988"/>
          </a:xfrm>
          <a:prstGeom prst="rect">
            <a:avLst/>
          </a:prstGeom>
          <a:noFill/>
        </p:spPr>
        <p:txBody>
          <a:bodyPr wrap="square" rtlCol="0">
            <a:spAutoFit/>
          </a:bodyPr>
          <a:lstStyle/>
          <a:p>
            <a:r>
              <a:rPr lang="zh-CN" altLang="en-US" sz="3200" dirty="0">
                <a:solidFill>
                  <a:srgbClr val="393721"/>
                </a:solidFill>
                <a:latin typeface="TypeLand 康熙字典體試用版" charset="-120"/>
                <a:ea typeface="TypeLand 康熙字典體試用版" charset="-120"/>
              </a:rPr>
              <a:t>2.1	进度安排	</a:t>
            </a:r>
          </a:p>
          <a:p>
            <a:r>
              <a:rPr lang="zh-CN" altLang="en-US" sz="3200" dirty="0">
                <a:solidFill>
                  <a:srgbClr val="393721"/>
                </a:solidFill>
                <a:latin typeface="TypeLand 康熙字典體試用版" charset="-120"/>
                <a:ea typeface="TypeLand 康熙字典體試用版" charset="-120"/>
              </a:rPr>
              <a:t>2.2	相关人员	</a:t>
            </a:r>
          </a:p>
          <a:p>
            <a:r>
              <a:rPr lang="zh-CN" altLang="en-US" sz="3200" dirty="0">
                <a:solidFill>
                  <a:srgbClr val="393721"/>
                </a:solidFill>
                <a:latin typeface="TypeLand 康熙字典體試用版" charset="-120"/>
                <a:ea typeface="TypeLand 康熙字典體試用版" charset="-120"/>
              </a:rPr>
              <a:t>2.3	测试范围	</a:t>
            </a:r>
          </a:p>
          <a:p>
            <a:r>
              <a:rPr lang="zh-CN" altLang="en-US" sz="3200" dirty="0">
                <a:solidFill>
                  <a:srgbClr val="393721"/>
                </a:solidFill>
                <a:latin typeface="TypeLand 康熙字典體試用版" charset="-120"/>
                <a:ea typeface="TypeLand 康熙字典體試用版" charset="-120"/>
              </a:rPr>
              <a:t>2.4    测试方法	</a:t>
            </a:r>
            <a:endParaRPr lang="en-US" altLang="zh-CN" sz="3200" dirty="0">
              <a:solidFill>
                <a:srgbClr val="393721"/>
              </a:solidFill>
              <a:latin typeface="TypeLand 康熙字典體試用版" charset="-120"/>
              <a:ea typeface="TypeLand 康熙字典體試用版" charset="-120"/>
            </a:endParaRPr>
          </a:p>
          <a:p>
            <a:r>
              <a:rPr lang="en-US" altLang="zh-CN" sz="3200" dirty="0">
                <a:solidFill>
                  <a:srgbClr val="393721"/>
                </a:solidFill>
                <a:latin typeface="TypeLand 康熙字典體試用版" charset="-120"/>
                <a:ea typeface="TypeLand 康熙字典體試用版" charset="-120"/>
              </a:rPr>
              <a:t>2.5    </a:t>
            </a:r>
            <a:r>
              <a:rPr lang="zh-CN" altLang="en-US" sz="3200" dirty="0">
                <a:solidFill>
                  <a:srgbClr val="393721"/>
                </a:solidFill>
                <a:latin typeface="TypeLand 康熙字典體試用版" charset="-120"/>
                <a:ea typeface="TypeLand 康熙字典體試用版" charset="-120"/>
              </a:rPr>
              <a:t>测试工具</a:t>
            </a:r>
          </a:p>
          <a:p>
            <a:r>
              <a:rPr lang="zh-CN" altLang="en-US" sz="3200" dirty="0">
                <a:solidFill>
                  <a:srgbClr val="393721"/>
                </a:solidFill>
                <a:latin typeface="TypeLand 康熙字典體試用版" charset="-120"/>
                <a:ea typeface="TypeLand 康熙字典體試用版" charset="-120"/>
              </a:rPr>
              <a:t>	</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312453" y="126682"/>
            <a:ext cx="3957705" cy="706755"/>
          </a:xfrm>
          <a:prstGeom prst="rect">
            <a:avLst/>
          </a:prstGeom>
          <a:noFill/>
        </p:spPr>
        <p:txBody>
          <a:bodyPr wrap="square" rtlCol="0">
            <a:spAutoFit/>
          </a:bodyPr>
          <a:lstStyle/>
          <a:p>
            <a:r>
              <a:rPr lang="en-US" altLang="zh-CN" sz="4000" b="1" dirty="0">
                <a:solidFill>
                  <a:srgbClr val="393721"/>
                </a:solidFill>
                <a:latin typeface="方正宋刻本秀楷简体" panose="02000000000000000000" charset="-122"/>
                <a:ea typeface="方正宋刻本秀楷简体" panose="02000000000000000000" charset="-122"/>
              </a:rPr>
              <a:t>2.1 </a:t>
            </a:r>
            <a:r>
              <a:rPr lang="zh-CN" altLang="en-US" sz="4000" b="1" dirty="0">
                <a:solidFill>
                  <a:srgbClr val="393721"/>
                </a:solidFill>
                <a:latin typeface="方正宋刻本秀楷简体" panose="02000000000000000000" charset="-122"/>
                <a:ea typeface="方正宋刻本秀楷简体" panose="02000000000000000000" charset="-122"/>
              </a:rPr>
              <a:t>进度安排</a:t>
            </a:r>
          </a:p>
        </p:txBody>
      </p:sp>
      <p:sp>
        <p:nvSpPr>
          <p:cNvPr id="3" name="Freeform 5"/>
          <p:cNvSpPr/>
          <p:nvPr/>
        </p:nvSpPr>
        <p:spPr bwMode="auto">
          <a:xfrm>
            <a:off x="8194575" y="1664499"/>
            <a:ext cx="2191166" cy="134154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393721"/>
          </a:solidFill>
          <a:ln>
            <a:noFill/>
          </a:ln>
        </p:spPr>
        <p:txBody>
          <a:bodyPr vert="horz" wrap="square" lIns="79405" tIns="39703" rIns="79405" bIns="39703"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8" name="Freeform 5"/>
          <p:cNvSpPr/>
          <p:nvPr/>
        </p:nvSpPr>
        <p:spPr bwMode="auto">
          <a:xfrm>
            <a:off x="8192447" y="1426544"/>
            <a:ext cx="2191166" cy="134154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57706C"/>
          </a:solidFill>
          <a:ln>
            <a:noFill/>
          </a:ln>
        </p:spPr>
        <p:txBody>
          <a:bodyPr vert="horz" wrap="square" lIns="79405" tIns="39703" rIns="79405" bIns="39703"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9" name="Freeform 5"/>
          <p:cNvSpPr/>
          <p:nvPr/>
        </p:nvSpPr>
        <p:spPr bwMode="auto">
          <a:xfrm>
            <a:off x="8250112" y="1188589"/>
            <a:ext cx="2191166" cy="134154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393721"/>
          </a:solidFill>
          <a:ln>
            <a:noFill/>
          </a:ln>
        </p:spPr>
        <p:txBody>
          <a:bodyPr vert="horz" wrap="square" lIns="79405" tIns="39703" rIns="79405" bIns="39703"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14" name="Freeform 5"/>
          <p:cNvSpPr/>
          <p:nvPr/>
        </p:nvSpPr>
        <p:spPr bwMode="auto">
          <a:xfrm>
            <a:off x="8307777" y="946683"/>
            <a:ext cx="2191166" cy="134154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57706C"/>
          </a:solidFill>
          <a:ln>
            <a:noFill/>
          </a:ln>
        </p:spPr>
        <p:txBody>
          <a:bodyPr vert="horz" wrap="square" lIns="79405" tIns="39703" rIns="79405" bIns="39703"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36" name="组合 35"/>
          <p:cNvGrpSpPr/>
          <p:nvPr/>
        </p:nvGrpSpPr>
        <p:grpSpPr>
          <a:xfrm>
            <a:off x="10784131" y="1874783"/>
            <a:ext cx="566420" cy="547370"/>
            <a:chOff x="12086" y="4942"/>
            <a:chExt cx="892" cy="862"/>
          </a:xfrm>
        </p:grpSpPr>
        <p:sp>
          <p:nvSpPr>
            <p:cNvPr id="17" name="Rounded Rectangle 12"/>
            <p:cNvSpPr/>
            <p:nvPr/>
          </p:nvSpPr>
          <p:spPr>
            <a:xfrm>
              <a:off x="12086" y="4942"/>
              <a:ext cx="893" cy="863"/>
            </a:xfrm>
            <a:prstGeom prst="roundRect">
              <a:avLst/>
            </a:prstGeom>
            <a:solidFill>
              <a:srgbClr val="393721"/>
            </a:solid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rtlCol="0" anchor="ctr"/>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23" name="Group 18"/>
            <p:cNvGrpSpPr/>
            <p:nvPr/>
          </p:nvGrpSpPr>
          <p:grpSpPr>
            <a:xfrm>
              <a:off x="12226" y="5071"/>
              <a:ext cx="613" cy="609"/>
              <a:chOff x="1979613" y="3067051"/>
              <a:chExt cx="231775" cy="230188"/>
            </a:xfrm>
            <a:solidFill>
              <a:schemeClr val="bg1"/>
            </a:solidFill>
          </p:grpSpPr>
          <p:sp>
            <p:nvSpPr>
              <p:cNvPr id="24"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26" name="Oval 40"/>
              <p:cNvSpPr>
                <a:spLocks noChangeArrowheads="1"/>
              </p:cNvSpPr>
              <p:nvPr/>
            </p:nvSpPr>
            <p:spPr bwMode="auto">
              <a:xfrm>
                <a:off x="2090738" y="3179763"/>
                <a:ext cx="6350" cy="63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grpSp>
      <p:grpSp>
        <p:nvGrpSpPr>
          <p:cNvPr id="37" name="组合 36"/>
          <p:cNvGrpSpPr/>
          <p:nvPr/>
        </p:nvGrpSpPr>
        <p:grpSpPr>
          <a:xfrm>
            <a:off x="10831993" y="2565291"/>
            <a:ext cx="566420" cy="547370"/>
            <a:chOff x="12086" y="6213"/>
            <a:chExt cx="892" cy="862"/>
          </a:xfrm>
        </p:grpSpPr>
        <p:sp>
          <p:nvSpPr>
            <p:cNvPr id="18" name="Rounded Rectangle 13"/>
            <p:cNvSpPr/>
            <p:nvPr/>
          </p:nvSpPr>
          <p:spPr>
            <a:xfrm>
              <a:off x="12086" y="6213"/>
              <a:ext cx="893" cy="863"/>
            </a:xfrm>
            <a:prstGeom prst="roundRect">
              <a:avLst/>
            </a:prstGeom>
            <a:solidFill>
              <a:srgbClr val="57706C"/>
            </a:solid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rtlCol="0" anchor="ctr"/>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27" name="Group 22"/>
            <p:cNvGrpSpPr/>
            <p:nvPr/>
          </p:nvGrpSpPr>
          <p:grpSpPr>
            <a:xfrm>
              <a:off x="12267" y="6435"/>
              <a:ext cx="505" cy="487"/>
              <a:chOff x="4616450" y="1549401"/>
              <a:chExt cx="215900" cy="207963"/>
            </a:xfrm>
            <a:solidFill>
              <a:schemeClr val="bg1"/>
            </a:solidFill>
          </p:grpSpPr>
          <p:sp>
            <p:nvSpPr>
              <p:cNvPr id="28" name="Freeform 6"/>
              <p:cNvSpPr>
                <a:spLocks noEditPoints="1"/>
              </p:cNvSpPr>
              <p:nvPr/>
            </p:nvSpPr>
            <p:spPr bwMode="auto">
              <a:xfrm>
                <a:off x="4616450"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29" name="Oval 7"/>
              <p:cNvSpPr>
                <a:spLocks noChangeArrowheads="1"/>
              </p:cNvSpPr>
              <p:nvPr/>
            </p:nvSpPr>
            <p:spPr bwMode="auto">
              <a:xfrm>
                <a:off x="4718050" y="1685926"/>
                <a:ext cx="15875"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grpSp>
      <p:sp>
        <p:nvSpPr>
          <p:cNvPr id="5" name="矩形 4"/>
          <p:cNvSpPr/>
          <p:nvPr/>
        </p:nvSpPr>
        <p:spPr>
          <a:xfrm>
            <a:off x="6799462" y="3601095"/>
            <a:ext cx="4977135" cy="2769989"/>
          </a:xfrm>
          <a:prstGeom prst="rect">
            <a:avLst/>
          </a:prstGeom>
        </p:spPr>
        <p:txBody>
          <a:bodyPr wrap="square">
            <a:spAutoFit/>
          </a:bodyPr>
          <a:lstStyle/>
          <a:p>
            <a:pPr indent="304800">
              <a:lnSpc>
                <a:spcPct val="150000"/>
              </a:lnSpc>
              <a:spcBef>
                <a:spcPts val="600"/>
              </a:spcBef>
              <a:spcAft>
                <a:spcPts val="600"/>
              </a:spcAft>
            </a:pPr>
            <a:r>
              <a:rPr lang="zh-CN" altLang="zh-CN" sz="2400" b="1" kern="100" dirty="0">
                <a:latin typeface="Times New Roman" panose="02020603050405020304" pitchFamily="18" charset="0"/>
              </a:rPr>
              <a:t>起始时间：</a:t>
            </a:r>
            <a:r>
              <a:rPr lang="en-US" altLang="zh-CN" sz="2400" b="1" kern="100" dirty="0">
                <a:latin typeface="Times New Roman" panose="02020603050405020304" pitchFamily="18" charset="0"/>
              </a:rPr>
              <a:t>6</a:t>
            </a:r>
            <a:r>
              <a:rPr lang="zh-CN" altLang="zh-CN" sz="2400" b="1" kern="100" dirty="0">
                <a:latin typeface="Times New Roman" panose="02020603050405020304" pitchFamily="18" charset="0"/>
              </a:rPr>
              <a:t>月</a:t>
            </a:r>
            <a:r>
              <a:rPr lang="en-US" altLang="zh-CN" sz="2400" b="1" kern="100" dirty="0">
                <a:latin typeface="Times New Roman" panose="02020603050405020304" pitchFamily="18" charset="0"/>
              </a:rPr>
              <a:t>3</a:t>
            </a:r>
            <a:r>
              <a:rPr lang="zh-CN" altLang="zh-CN" sz="2400" b="1" kern="100" dirty="0">
                <a:latin typeface="Times New Roman" panose="02020603050405020304" pitchFamily="18" charset="0"/>
              </a:rPr>
              <a:t>日。</a:t>
            </a:r>
          </a:p>
          <a:p>
            <a:pPr indent="304800">
              <a:lnSpc>
                <a:spcPct val="150000"/>
              </a:lnSpc>
              <a:spcBef>
                <a:spcPts val="600"/>
              </a:spcBef>
              <a:spcAft>
                <a:spcPts val="600"/>
              </a:spcAft>
            </a:pPr>
            <a:r>
              <a:rPr lang="zh-CN" altLang="zh-CN" sz="2400" b="1" kern="100" dirty="0">
                <a:latin typeface="Times New Roman" panose="02020603050405020304" pitchFamily="18" charset="0"/>
              </a:rPr>
              <a:t>结束时间：</a:t>
            </a:r>
            <a:r>
              <a:rPr lang="en-US" altLang="zh-CN" sz="2400" b="1" kern="100" dirty="0">
                <a:latin typeface="Times New Roman" panose="02020603050405020304" pitchFamily="18" charset="0"/>
              </a:rPr>
              <a:t>6</a:t>
            </a:r>
            <a:r>
              <a:rPr lang="zh-CN" altLang="zh-CN" sz="2400" b="1" kern="100" dirty="0">
                <a:latin typeface="Times New Roman" panose="02020603050405020304" pitchFamily="18" charset="0"/>
              </a:rPr>
              <a:t>月</a:t>
            </a:r>
            <a:r>
              <a:rPr lang="en-US" altLang="zh-CN" sz="2400" b="1" kern="100" dirty="0">
                <a:latin typeface="Times New Roman" panose="02020603050405020304" pitchFamily="18" charset="0"/>
              </a:rPr>
              <a:t>7</a:t>
            </a:r>
            <a:r>
              <a:rPr lang="zh-CN" altLang="zh-CN" sz="2400" b="1" kern="100" dirty="0">
                <a:latin typeface="Times New Roman" panose="02020603050405020304" pitchFamily="18" charset="0"/>
              </a:rPr>
              <a:t>日。</a:t>
            </a:r>
          </a:p>
          <a:p>
            <a:pPr indent="304800">
              <a:lnSpc>
                <a:spcPct val="150000"/>
              </a:lnSpc>
              <a:spcBef>
                <a:spcPts val="600"/>
              </a:spcBef>
              <a:spcAft>
                <a:spcPts val="600"/>
              </a:spcAft>
            </a:pPr>
            <a:r>
              <a:rPr lang="zh-CN" altLang="zh-CN" sz="2400" b="1" kern="100" dirty="0">
                <a:latin typeface="Times New Roman" panose="02020603050405020304" pitchFamily="18" charset="0"/>
              </a:rPr>
              <a:t>实际时长：</a:t>
            </a:r>
            <a:r>
              <a:rPr lang="en-US" altLang="zh-CN" sz="2400" b="1" kern="100" dirty="0">
                <a:latin typeface="Times New Roman" panose="02020603050405020304" pitchFamily="18" charset="0"/>
              </a:rPr>
              <a:t>7</a:t>
            </a:r>
            <a:r>
              <a:rPr lang="zh-CN" altLang="zh-CN" sz="2400" b="1" kern="100" dirty="0">
                <a:latin typeface="Times New Roman" panose="02020603050405020304" pitchFamily="18" charset="0"/>
              </a:rPr>
              <a:t>天。</a:t>
            </a:r>
          </a:p>
          <a:p>
            <a:pPr indent="304800">
              <a:lnSpc>
                <a:spcPct val="150000"/>
              </a:lnSpc>
              <a:spcBef>
                <a:spcPts val="600"/>
              </a:spcBef>
              <a:spcAft>
                <a:spcPts val="600"/>
              </a:spcAft>
            </a:pPr>
            <a:r>
              <a:rPr lang="zh-CN" altLang="zh-CN" sz="2400" b="1" kern="100" dirty="0">
                <a:latin typeface="Times New Roman" panose="02020603050405020304" pitchFamily="18" charset="0"/>
              </a:rPr>
              <a:t>是否可以机动延长：可以延长</a:t>
            </a:r>
            <a:r>
              <a:rPr lang="en-US" altLang="zh-CN" sz="2400" b="1" kern="100" dirty="0">
                <a:latin typeface="Times New Roman" panose="02020603050405020304" pitchFamily="18" charset="0"/>
              </a:rPr>
              <a:t>7</a:t>
            </a:r>
            <a:r>
              <a:rPr lang="zh-CN" altLang="zh-CN" sz="2400" b="1" kern="100" dirty="0">
                <a:latin typeface="Times New Roman" panose="02020603050405020304" pitchFamily="18" charset="0"/>
              </a:rPr>
              <a:t>天。</a:t>
            </a:r>
          </a:p>
        </p:txBody>
      </p:sp>
      <p:pic>
        <p:nvPicPr>
          <p:cNvPr id="22" name="图片 21"/>
          <p:cNvPicPr/>
          <p:nvPr/>
        </p:nvPicPr>
        <p:blipFill>
          <a:blip r:embed="rId4"/>
          <a:stretch>
            <a:fillRect/>
          </a:stretch>
        </p:blipFill>
        <p:spPr>
          <a:xfrm>
            <a:off x="1467549" y="833437"/>
            <a:ext cx="4948508" cy="3403228"/>
          </a:xfrm>
          <a:prstGeom prst="rect">
            <a:avLst/>
          </a:prstGeom>
        </p:spPr>
      </p:pic>
      <p:pic>
        <p:nvPicPr>
          <p:cNvPr id="30" name="图片 29"/>
          <p:cNvPicPr/>
          <p:nvPr/>
        </p:nvPicPr>
        <p:blipFill>
          <a:blip r:embed="rId5"/>
          <a:stretch>
            <a:fillRect/>
          </a:stretch>
        </p:blipFill>
        <p:spPr>
          <a:xfrm>
            <a:off x="1455552" y="4236665"/>
            <a:ext cx="5152208" cy="2621335"/>
          </a:xfrm>
          <a:prstGeom prst="rect">
            <a:avLst/>
          </a:prstGeom>
        </p:spPr>
      </p:pic>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271264" y="80645"/>
            <a:ext cx="3182149" cy="706755"/>
          </a:xfrm>
          <a:prstGeom prst="rect">
            <a:avLst/>
          </a:prstGeom>
          <a:noFill/>
        </p:spPr>
        <p:txBody>
          <a:bodyPr wrap="square" rtlCol="0">
            <a:spAutoFit/>
          </a:bodyPr>
          <a:lstStyle/>
          <a:p>
            <a:r>
              <a:rPr lang="zh-CN" altLang="en-US" sz="4000" b="1" dirty="0">
                <a:solidFill>
                  <a:srgbClr val="393721"/>
                </a:solidFill>
                <a:latin typeface="方正宋刻本秀楷简体" panose="02000000000000000000" charset="-122"/>
                <a:ea typeface="方正宋刻本秀楷简体" panose="02000000000000000000" charset="-122"/>
              </a:rPr>
              <a:t>2.2 相关人员</a:t>
            </a:r>
          </a:p>
        </p:txBody>
      </p:sp>
      <p:sp>
        <p:nvSpPr>
          <p:cNvPr id="15" name="椭圆 14"/>
          <p:cNvSpPr/>
          <p:nvPr/>
        </p:nvSpPr>
        <p:spPr>
          <a:xfrm>
            <a:off x="9972537" y="1732280"/>
            <a:ext cx="1983105" cy="1983105"/>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925166613"/>
              </p:ext>
            </p:extLst>
          </p:nvPr>
        </p:nvGraphicFramePr>
        <p:xfrm>
          <a:off x="1070915" y="1079158"/>
          <a:ext cx="8748588" cy="5527151"/>
        </p:xfrm>
        <a:graphic>
          <a:graphicData uri="http://schemas.openxmlformats.org/drawingml/2006/table">
            <a:tbl>
              <a:tblPr firstRow="1" firstCol="1" bandRow="1"/>
              <a:tblGrid>
                <a:gridCol w="1881612">
                  <a:extLst>
                    <a:ext uri="{9D8B030D-6E8A-4147-A177-3AD203B41FA5}">
                      <a16:colId xmlns:a16="http://schemas.microsoft.com/office/drawing/2014/main" val="20000"/>
                    </a:ext>
                  </a:extLst>
                </a:gridCol>
                <a:gridCol w="1881612">
                  <a:extLst>
                    <a:ext uri="{9D8B030D-6E8A-4147-A177-3AD203B41FA5}">
                      <a16:colId xmlns:a16="http://schemas.microsoft.com/office/drawing/2014/main" val="20001"/>
                    </a:ext>
                  </a:extLst>
                </a:gridCol>
                <a:gridCol w="1881612">
                  <a:extLst>
                    <a:ext uri="{9D8B030D-6E8A-4147-A177-3AD203B41FA5}">
                      <a16:colId xmlns:a16="http://schemas.microsoft.com/office/drawing/2014/main" val="20002"/>
                    </a:ext>
                  </a:extLst>
                </a:gridCol>
                <a:gridCol w="1034584">
                  <a:extLst>
                    <a:ext uri="{9D8B030D-6E8A-4147-A177-3AD203B41FA5}">
                      <a16:colId xmlns:a16="http://schemas.microsoft.com/office/drawing/2014/main" val="20003"/>
                    </a:ext>
                  </a:extLst>
                </a:gridCol>
                <a:gridCol w="1034584">
                  <a:extLst>
                    <a:ext uri="{9D8B030D-6E8A-4147-A177-3AD203B41FA5}">
                      <a16:colId xmlns:a16="http://schemas.microsoft.com/office/drawing/2014/main" val="20004"/>
                    </a:ext>
                  </a:extLst>
                </a:gridCol>
                <a:gridCol w="1034584">
                  <a:extLst>
                    <a:ext uri="{9D8B030D-6E8A-4147-A177-3AD203B41FA5}">
                      <a16:colId xmlns:a16="http://schemas.microsoft.com/office/drawing/2014/main" val="20005"/>
                    </a:ext>
                  </a:extLst>
                </a:gridCol>
              </a:tblGrid>
              <a:tr h="281184">
                <a:tc>
                  <a:txBody>
                    <a:bodyPr/>
                    <a:lstStyle/>
                    <a:p>
                      <a:pPr indent="304800" algn="just">
                        <a:spcBef>
                          <a:spcPts val="600"/>
                        </a:spcBef>
                        <a:spcAft>
                          <a:spcPts val="600"/>
                        </a:spcAft>
                      </a:pPr>
                      <a:r>
                        <a:rPr lang="zh-CN" sz="2000" kern="100" cap="small" dirty="0">
                          <a:solidFill>
                            <a:srgbClr val="5A5A5A"/>
                          </a:solidFill>
                          <a:effectLst/>
                          <a:latin typeface="Times New Roman" panose="02020603050405020304" pitchFamily="18" charset="0"/>
                          <a:ea typeface="宋体" panose="02010600030101010101" pitchFamily="2" charset="-122"/>
                        </a:rPr>
                        <a:t>一级分类</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二级分类</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三级分类</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设计</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实现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测试</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1184">
                <a:tc rowSpan="9">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前端</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just">
                        <a:spcAft>
                          <a:spcPts val="0"/>
                        </a:spcAft>
                      </a:pPr>
                      <a:r>
                        <a:rPr lang="en-US" sz="2000" kern="100" cap="small" dirty="0">
                          <a:solidFill>
                            <a:srgbClr val="5A5A5A"/>
                          </a:solidFill>
                          <a:effectLst/>
                          <a:latin typeface="Times New Roman" panose="02020603050405020304" pitchFamily="18" charset="0"/>
                          <a:ea typeface="宋体" panose="02010600030101010101" pitchFamily="2" charset="-122"/>
                        </a:rPr>
                        <a:t>UI</a:t>
                      </a:r>
                      <a:r>
                        <a:rPr lang="zh-CN" sz="2000" kern="100" cap="small" dirty="0">
                          <a:solidFill>
                            <a:srgbClr val="5A5A5A"/>
                          </a:solidFill>
                          <a:effectLst/>
                          <a:latin typeface="Times New Roman" panose="02020603050405020304" pitchFamily="18" charset="0"/>
                          <a:ea typeface="宋体" panose="02010600030101010101" pitchFamily="2" charset="-122"/>
                        </a:rPr>
                        <a:t>用户界面设计</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界面</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王华怿</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吴帅毅</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118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281184">
                <a:tc vMerge="1">
                  <a:txBody>
                    <a:bodyPr/>
                    <a:lstStyle/>
                    <a:p>
                      <a:endParaRPr lang="zh-CN" altLang="en-US"/>
                    </a:p>
                  </a:txBody>
                  <a:tcPr/>
                </a:tc>
                <a:tc vMerge="1">
                  <a:txBody>
                    <a:bodyPr/>
                    <a:lstStyle/>
                    <a:p>
                      <a:endParaRPr lang="zh-CN" altLang="en-US"/>
                    </a:p>
                  </a:txBody>
                  <a:tcPr/>
                </a:tc>
                <a:tc rowSpan="2">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逻辑</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王华怿</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28118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281184">
                <a:tc vMerge="1">
                  <a:txBody>
                    <a:bodyPr/>
                    <a:lstStyle/>
                    <a:p>
                      <a:endParaRPr lang="zh-CN" altLang="en-US"/>
                    </a:p>
                  </a:txBody>
                  <a:tcPr/>
                </a:tc>
                <a:tc vMerge="1">
                  <a:txBody>
                    <a:bodyPr/>
                    <a:lstStyle/>
                    <a:p>
                      <a:endParaRPr lang="zh-CN" altLang="en-US"/>
                    </a:p>
                  </a:txBody>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美工</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王华怿</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r h="25673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281184">
                <a:tc vMerge="1">
                  <a:txBody>
                    <a:bodyPr/>
                    <a:lstStyle/>
                    <a:p>
                      <a:endParaRPr lang="zh-CN" altLang="en-US"/>
                    </a:p>
                  </a:txBody>
                  <a:tcPr/>
                </a:tc>
                <a:tc rowSpan="3">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美工素材</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可自制素材</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7"/>
                  </a:ext>
                </a:extLst>
              </a:tr>
              <a:tr h="281184">
                <a:tc vMerge="1">
                  <a:txBody>
                    <a:bodyPr/>
                    <a:lstStyle/>
                    <a:p>
                      <a:endParaRPr lang="zh-CN" altLang="en-US"/>
                    </a:p>
                  </a:txBody>
                  <a:tcPr/>
                </a:tc>
                <a:tc vMerge="1">
                  <a:txBody>
                    <a:bodyPr/>
                    <a:lstStyle/>
                    <a:p>
                      <a:endParaRPr lang="zh-CN" altLang="en-US"/>
                    </a:p>
                  </a:txBody>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不可自制素材</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王华怿</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25673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9"/>
                  </a:ext>
                </a:extLst>
              </a:tr>
              <a:tr h="281184">
                <a:tc rowSpan="9">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后端</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数据库交互</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本地数据库</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吴帅毅</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182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吴帅毅</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1"/>
                  </a:ext>
                </a:extLst>
              </a:tr>
              <a:tr h="40751">
                <a:tc vMerge="1">
                  <a:txBody>
                    <a:bodyPr/>
                    <a:lstStyle/>
                    <a:p>
                      <a:endParaRPr lang="zh-CN" altLang="en-US"/>
                    </a:p>
                  </a:txBody>
                  <a:tcPr/>
                </a:tc>
                <a:tc vMerge="1">
                  <a:txBody>
                    <a:bodyPr/>
                    <a:lstStyle/>
                    <a:p>
                      <a:endParaRPr lang="zh-CN" altLang="en-US"/>
                    </a:p>
                  </a:txBody>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云服务器数据库</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2"/>
                  </a:ext>
                </a:extLst>
              </a:tr>
              <a:tr h="25673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13"/>
                  </a:ext>
                </a:extLst>
              </a:tr>
              <a:tr h="281184">
                <a:tc vMerge="1">
                  <a:txBody>
                    <a:bodyPr/>
                    <a:lstStyle/>
                    <a:p>
                      <a:endParaRPr lang="zh-CN" altLang="en-US"/>
                    </a:p>
                  </a:txBody>
                  <a:tcPr/>
                </a:tc>
                <a:tc rowSpan="3">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游戏运行逻辑</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前后端对接</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王仕杰</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王仕杰</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4075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4">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吴帅毅</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王仕杰</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56733">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核心运行</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6"/>
                  </a:ext>
                </a:extLst>
              </a:tr>
              <a:tr h="256733">
                <a:tc vMerge="1">
                  <a:txBody>
                    <a:bodyPr/>
                    <a:lstStyle/>
                    <a:p>
                      <a:endParaRPr lang="zh-CN" altLang="en-US"/>
                    </a:p>
                  </a:txBody>
                  <a:tcPr/>
                </a:tc>
                <a:tc rowSpan="2">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类设计及实现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常量</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7"/>
                  </a:ext>
                </a:extLst>
              </a:tr>
              <a:tr h="256733">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函数</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8"/>
                  </a:ext>
                </a:extLst>
              </a:tr>
            </a:tbl>
          </a:graphicData>
        </a:graphic>
      </p:graphicFrame>
    </p:spTree>
  </p:cSld>
  <p:clrMapOvr>
    <a:masterClrMapping/>
  </p:clrMapOvr>
  <p:transition spd="slow" advClick="0" advTm="0">
    <p:wip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KSO_WM_DOC_GUID" val="{ea46a004-1d2c-4438-b1f0-16e56be42337}"/>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5235</Words>
  <Application>Microsoft Office PowerPoint</Application>
  <PresentationFormat>宽屏</PresentationFormat>
  <Paragraphs>1504</Paragraphs>
  <Slides>43</Slides>
  <Notes>40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TypeLand 康熙字典體試用版</vt:lpstr>
      <vt:lpstr>等线</vt:lpstr>
      <vt:lpstr>等线 Light</vt:lpstr>
      <vt:lpstr>方正宋刻本秀楷简体</vt:lpstr>
      <vt:lpstr>微软雅黑</vt:lpstr>
      <vt:lpstr>微软雅黑 Light</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c:creator>
  <cp:lastModifiedBy>1281701904@qq.com</cp:lastModifiedBy>
  <cp:revision>37</cp:revision>
  <dcterms:created xsi:type="dcterms:W3CDTF">2017-08-31T07:56:00Z</dcterms:created>
  <dcterms:modified xsi:type="dcterms:W3CDTF">2019-05-28T01:37:03Z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