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 id="2147483660" r:id="rId2"/>
  </p:sldMasterIdLst>
  <p:notesMasterIdLst>
    <p:notesMasterId r:id="rId28"/>
  </p:notesMasterIdLst>
  <p:sldIdLst>
    <p:sldId id="778" r:id="rId3"/>
    <p:sldId id="779" r:id="rId4"/>
    <p:sldId id="763" r:id="rId5"/>
    <p:sldId id="764" r:id="rId6"/>
    <p:sldId id="765" r:id="rId7"/>
    <p:sldId id="766" r:id="rId8"/>
    <p:sldId id="767" r:id="rId9"/>
    <p:sldId id="768" r:id="rId10"/>
    <p:sldId id="769" r:id="rId11"/>
    <p:sldId id="770" r:id="rId12"/>
    <p:sldId id="771" r:id="rId13"/>
    <p:sldId id="772" r:id="rId14"/>
    <p:sldId id="773" r:id="rId15"/>
    <p:sldId id="774" r:id="rId16"/>
    <p:sldId id="780" r:id="rId17"/>
    <p:sldId id="775" r:id="rId18"/>
    <p:sldId id="776" r:id="rId19"/>
    <p:sldId id="777" r:id="rId20"/>
    <p:sldId id="781" r:id="rId21"/>
    <p:sldId id="782" r:id="rId22"/>
    <p:sldId id="783" r:id="rId23"/>
    <p:sldId id="784" r:id="rId24"/>
    <p:sldId id="785" r:id="rId25"/>
    <p:sldId id="786" r:id="rId26"/>
    <p:sldId id="787"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F8F540-0703-4F05-8641-B3739598107C}" type="datetimeFigureOut">
              <a:rPr lang="zh-CN" altLang="en-US" smtClean="0"/>
              <a:t>2019/5/16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5BF83F-1148-4457-B20E-F05EDAE41C14}" type="slidenum">
              <a:rPr lang="zh-CN" altLang="en-US" smtClean="0"/>
              <a:t>‹#›</a:t>
            </a:fld>
            <a:endParaRPr lang="zh-CN" altLang="en-US"/>
          </a:p>
        </p:txBody>
      </p:sp>
    </p:spTree>
    <p:extLst>
      <p:ext uri="{BB962C8B-B14F-4D97-AF65-F5344CB8AC3E}">
        <p14:creationId xmlns:p14="http://schemas.microsoft.com/office/powerpoint/2010/main" val="2629487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幻灯片图像占位符 1">
            <a:extLst>
              <a:ext uri="{FF2B5EF4-FFF2-40B4-BE49-F238E27FC236}">
                <a16:creationId xmlns:a16="http://schemas.microsoft.com/office/drawing/2014/main" id="{1E7B4999-1776-440A-861B-5EF76EC89B8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2275" name="备注占位符 2">
            <a:extLst>
              <a:ext uri="{FF2B5EF4-FFF2-40B4-BE49-F238E27FC236}">
                <a16:creationId xmlns:a16="http://schemas.microsoft.com/office/drawing/2014/main" id="{1154365F-F2E3-48B5-90C1-BF25B28CEE3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82276" name="灯片编号占位符 3">
            <a:extLst>
              <a:ext uri="{FF2B5EF4-FFF2-40B4-BE49-F238E27FC236}">
                <a16:creationId xmlns:a16="http://schemas.microsoft.com/office/drawing/2014/main" id="{2E62DFAE-F39F-47C0-B733-E6C0B4FFEB2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324DDE0-AA65-4058-A477-7C0FFD181B3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695861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幻灯片图像占位符 1">
            <a:extLst>
              <a:ext uri="{FF2B5EF4-FFF2-40B4-BE49-F238E27FC236}">
                <a16:creationId xmlns:a16="http://schemas.microsoft.com/office/drawing/2014/main" id="{BD95CF44-3F0E-4F3F-9952-B9BECA4291A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0707" name="备注占位符 2">
            <a:extLst>
              <a:ext uri="{FF2B5EF4-FFF2-40B4-BE49-F238E27FC236}">
                <a16:creationId xmlns:a16="http://schemas.microsoft.com/office/drawing/2014/main" id="{879555FC-F2FE-44A6-B84E-6955933E90D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00708" name="灯片编号占位符 3">
            <a:extLst>
              <a:ext uri="{FF2B5EF4-FFF2-40B4-BE49-F238E27FC236}">
                <a16:creationId xmlns:a16="http://schemas.microsoft.com/office/drawing/2014/main" id="{A2026A2A-D015-48A5-94C8-D1936EF8ADA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1093573-1DD7-439D-9B70-031C137611E3}"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813242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幻灯片图像占位符 1">
            <a:extLst>
              <a:ext uri="{FF2B5EF4-FFF2-40B4-BE49-F238E27FC236}">
                <a16:creationId xmlns:a16="http://schemas.microsoft.com/office/drawing/2014/main" id="{FA98553F-3F4E-4178-A8E9-6D32D77DAB7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2755" name="备注占位符 2">
            <a:extLst>
              <a:ext uri="{FF2B5EF4-FFF2-40B4-BE49-F238E27FC236}">
                <a16:creationId xmlns:a16="http://schemas.microsoft.com/office/drawing/2014/main" id="{C1C960D7-CDC1-49FD-930F-7AC86DEEF4D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02756" name="灯片编号占位符 3">
            <a:extLst>
              <a:ext uri="{FF2B5EF4-FFF2-40B4-BE49-F238E27FC236}">
                <a16:creationId xmlns:a16="http://schemas.microsoft.com/office/drawing/2014/main" id="{02379501-5903-43C3-B228-B5296DD33DA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0CBBEB4-C88B-493E-98ED-D28CBF1247E0}"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733588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幻灯片图像占位符 1">
            <a:extLst>
              <a:ext uri="{FF2B5EF4-FFF2-40B4-BE49-F238E27FC236}">
                <a16:creationId xmlns:a16="http://schemas.microsoft.com/office/drawing/2014/main" id="{7CC52878-0D1C-414E-AD09-260ADB757C4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03" name="备注占位符 2">
            <a:extLst>
              <a:ext uri="{FF2B5EF4-FFF2-40B4-BE49-F238E27FC236}">
                <a16:creationId xmlns:a16="http://schemas.microsoft.com/office/drawing/2014/main" id="{FF3C44AD-D4AB-4A05-8E54-15B7A5C6D23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04804" name="灯片编号占位符 3">
            <a:extLst>
              <a:ext uri="{FF2B5EF4-FFF2-40B4-BE49-F238E27FC236}">
                <a16:creationId xmlns:a16="http://schemas.microsoft.com/office/drawing/2014/main" id="{9658299A-B90B-4930-99F9-57C8599131E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7F975ED-FF37-46B5-B2D9-84BE56032750}"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115866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幻灯片图像占位符 1">
            <a:extLst>
              <a:ext uri="{FF2B5EF4-FFF2-40B4-BE49-F238E27FC236}">
                <a16:creationId xmlns:a16="http://schemas.microsoft.com/office/drawing/2014/main" id="{574B82F1-53FC-48B2-9036-DEDFCB51FFC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6851" name="备注占位符 2">
            <a:extLst>
              <a:ext uri="{FF2B5EF4-FFF2-40B4-BE49-F238E27FC236}">
                <a16:creationId xmlns:a16="http://schemas.microsoft.com/office/drawing/2014/main" id="{23C9CEB1-53C4-4001-B1B2-A9289C534F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06852" name="灯片编号占位符 3">
            <a:extLst>
              <a:ext uri="{FF2B5EF4-FFF2-40B4-BE49-F238E27FC236}">
                <a16:creationId xmlns:a16="http://schemas.microsoft.com/office/drawing/2014/main" id="{CE7BC9E2-4B8A-457B-BC52-C41B54EA998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A1F56E8-0C42-4EE3-B0E8-55670009F9C4}"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7114115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幻灯片图像占位符 1">
            <a:extLst>
              <a:ext uri="{FF2B5EF4-FFF2-40B4-BE49-F238E27FC236}">
                <a16:creationId xmlns:a16="http://schemas.microsoft.com/office/drawing/2014/main" id="{F09A619B-A2CC-40B1-8037-A73DFF21401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8899" name="备注占位符 2">
            <a:extLst>
              <a:ext uri="{FF2B5EF4-FFF2-40B4-BE49-F238E27FC236}">
                <a16:creationId xmlns:a16="http://schemas.microsoft.com/office/drawing/2014/main" id="{E1DB619B-816B-4136-9355-4865821AEEC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1</a:t>
            </a:r>
            <a:r>
              <a:rPr lang="zh-CN" altLang="en-US"/>
              <a:t>、</a:t>
            </a:r>
            <a:r>
              <a:rPr lang="zh-CN" altLang="zh-CN"/>
              <a:t>对于程序中容易出错的情况也有一些经验总结出来，例如，输入数据为零或输出数据为零往往容易发生错误；如果输入或输出的数目允许变化</a:t>
            </a:r>
            <a:r>
              <a:rPr lang="en-US" altLang="zh-CN"/>
              <a:t>(</a:t>
            </a:r>
            <a:r>
              <a:rPr lang="zh-CN" altLang="zh-CN"/>
              <a:t>例如，被检索的或生成的表的项数</a:t>
            </a:r>
            <a:r>
              <a:rPr lang="en-US" altLang="zh-CN"/>
              <a:t>)</a:t>
            </a:r>
            <a:r>
              <a:rPr lang="zh-CN" altLang="zh-CN"/>
              <a:t>，则输入或输出的数目为</a:t>
            </a:r>
            <a:r>
              <a:rPr lang="en-US" altLang="zh-CN"/>
              <a:t>0</a:t>
            </a:r>
            <a:r>
              <a:rPr lang="zh-CN" altLang="zh-CN"/>
              <a:t>和</a:t>
            </a:r>
            <a:r>
              <a:rPr lang="en-US" altLang="zh-CN"/>
              <a:t>1</a:t>
            </a:r>
            <a:r>
              <a:rPr lang="zh-CN" altLang="zh-CN"/>
              <a:t>的情况</a:t>
            </a:r>
            <a:r>
              <a:rPr lang="en-US" altLang="zh-CN"/>
              <a:t>(</a:t>
            </a:r>
            <a:r>
              <a:rPr lang="zh-CN" altLang="zh-CN"/>
              <a:t>例如，表为空或只有一项</a:t>
            </a:r>
            <a:r>
              <a:rPr lang="en-US" altLang="zh-CN"/>
              <a:t>)</a:t>
            </a:r>
            <a:r>
              <a:rPr lang="zh-CN" altLang="zh-CN"/>
              <a:t>是容易出错的情况。</a:t>
            </a:r>
            <a:endParaRPr lang="zh-CN" altLang="en-US"/>
          </a:p>
        </p:txBody>
      </p:sp>
      <p:sp>
        <p:nvSpPr>
          <p:cNvPr id="208900" name="灯片编号占位符 3">
            <a:extLst>
              <a:ext uri="{FF2B5EF4-FFF2-40B4-BE49-F238E27FC236}">
                <a16:creationId xmlns:a16="http://schemas.microsoft.com/office/drawing/2014/main" id="{8F1E2E61-5888-4A65-85FE-04D47767819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3967A6C-7FC5-41EE-B4B8-0512790B9DD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754157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幻灯片图像占位符 1">
            <a:extLst>
              <a:ext uri="{FF2B5EF4-FFF2-40B4-BE49-F238E27FC236}">
                <a16:creationId xmlns:a16="http://schemas.microsoft.com/office/drawing/2014/main" id="{DEE8E62A-2394-4737-B6DD-1B0128457D8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0947" name="备注占位符 2">
            <a:extLst>
              <a:ext uri="{FF2B5EF4-FFF2-40B4-BE49-F238E27FC236}">
                <a16:creationId xmlns:a16="http://schemas.microsoft.com/office/drawing/2014/main" id="{308A1AB0-5B0F-49F9-B50E-AF0455F61D9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10948" name="灯片编号占位符 3">
            <a:extLst>
              <a:ext uri="{FF2B5EF4-FFF2-40B4-BE49-F238E27FC236}">
                <a16:creationId xmlns:a16="http://schemas.microsoft.com/office/drawing/2014/main" id="{64515D58-0E89-473A-85A1-8E256B4714A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44D0370-FF66-4B76-97C2-BE69A8CC62CC}"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176127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幻灯片图像占位符 1">
            <a:extLst>
              <a:ext uri="{FF2B5EF4-FFF2-40B4-BE49-F238E27FC236}">
                <a16:creationId xmlns:a16="http://schemas.microsoft.com/office/drawing/2014/main" id="{E0121852-FF97-47AB-963D-9F8FA64CFE1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23" name="备注占位符 2">
            <a:extLst>
              <a:ext uri="{FF2B5EF4-FFF2-40B4-BE49-F238E27FC236}">
                <a16:creationId xmlns:a16="http://schemas.microsoft.com/office/drawing/2014/main" id="{13449824-C615-48B7-B585-519B641CB77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84324" name="灯片编号占位符 3">
            <a:extLst>
              <a:ext uri="{FF2B5EF4-FFF2-40B4-BE49-F238E27FC236}">
                <a16:creationId xmlns:a16="http://schemas.microsoft.com/office/drawing/2014/main" id="{5A44EEC3-0AE7-4193-ACA7-92D1B5EA15B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DB79AFF-1078-4693-8ECA-F64F53F85C9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188683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幻灯片图像占位符 1">
            <a:extLst>
              <a:ext uri="{FF2B5EF4-FFF2-40B4-BE49-F238E27FC236}">
                <a16:creationId xmlns:a16="http://schemas.microsoft.com/office/drawing/2014/main" id="{958A02A1-1B15-4DF6-BF00-55DCA19ADEE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1" name="备注占位符 2">
            <a:extLst>
              <a:ext uri="{FF2B5EF4-FFF2-40B4-BE49-F238E27FC236}">
                <a16:creationId xmlns:a16="http://schemas.microsoft.com/office/drawing/2014/main" id="{F3EAF23F-6055-48D3-9319-38A64A5ED16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86372" name="灯片编号占位符 3">
            <a:extLst>
              <a:ext uri="{FF2B5EF4-FFF2-40B4-BE49-F238E27FC236}">
                <a16:creationId xmlns:a16="http://schemas.microsoft.com/office/drawing/2014/main" id="{ADA6F094-B95F-4412-99B4-554C857E52F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F0E75D8-1B9D-43DD-8D40-F629FDF8C7A4}"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673695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幻灯片图像占位符 1">
            <a:extLst>
              <a:ext uri="{FF2B5EF4-FFF2-40B4-BE49-F238E27FC236}">
                <a16:creationId xmlns:a16="http://schemas.microsoft.com/office/drawing/2014/main" id="{27540675-F43A-44FB-A5E3-08639543806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8419" name="备注占位符 2">
            <a:extLst>
              <a:ext uri="{FF2B5EF4-FFF2-40B4-BE49-F238E27FC236}">
                <a16:creationId xmlns:a16="http://schemas.microsoft.com/office/drawing/2014/main" id="{9887BF63-4750-4CB4-98E9-3F9ED0B5856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1</a:t>
            </a:r>
            <a:r>
              <a:rPr lang="zh-CN" altLang="en-US"/>
              <a:t>、</a:t>
            </a:r>
            <a:r>
              <a:rPr lang="zh-CN" altLang="zh-CN"/>
              <a:t>以上列出的启发式规则只是测试时可能遇到的情况中的很小一部分，实际情况千变万化，根本无法一一列出。为了正确划分等价类，一是要注意积累经验，二是要正确分析被测程序的功能。此外，在划分无效的等价类时还必须考虑编译程序的检错功能，一般说来，不需要设计测试数据来暴露编译程序肯定能发现的错误。最后说明一点，上面列出的启发式规则虽然都是针对输入数据说的，但是其中绝大部分也同样适用于输出数据。</a:t>
            </a:r>
            <a:endParaRPr lang="zh-CN" altLang="en-US"/>
          </a:p>
        </p:txBody>
      </p:sp>
      <p:sp>
        <p:nvSpPr>
          <p:cNvPr id="188420" name="灯片编号占位符 3">
            <a:extLst>
              <a:ext uri="{FF2B5EF4-FFF2-40B4-BE49-F238E27FC236}">
                <a16:creationId xmlns:a16="http://schemas.microsoft.com/office/drawing/2014/main" id="{01A0A434-B6F4-4ADD-914D-13B52BF032E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E0ACA42-0F4D-4336-931A-405DCC9332EC}"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828023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幻灯片图像占位符 1">
            <a:extLst>
              <a:ext uri="{FF2B5EF4-FFF2-40B4-BE49-F238E27FC236}">
                <a16:creationId xmlns:a16="http://schemas.microsoft.com/office/drawing/2014/main" id="{E793ADF2-DC72-481A-8FF7-7BF80577A7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7" name="备注占位符 2">
            <a:extLst>
              <a:ext uri="{FF2B5EF4-FFF2-40B4-BE49-F238E27FC236}">
                <a16:creationId xmlns:a16="http://schemas.microsoft.com/office/drawing/2014/main" id="{58C5B0CD-257F-4F5A-BEAF-6E0158A26E4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90468" name="灯片编号占位符 3">
            <a:extLst>
              <a:ext uri="{FF2B5EF4-FFF2-40B4-BE49-F238E27FC236}">
                <a16:creationId xmlns:a16="http://schemas.microsoft.com/office/drawing/2014/main" id="{8E68D8EF-5D5C-4C69-9048-1D576A856F6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FA9EBDD-CE57-4099-A17F-961ABD2A5C5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717527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幻灯片图像占位符 1">
            <a:extLst>
              <a:ext uri="{FF2B5EF4-FFF2-40B4-BE49-F238E27FC236}">
                <a16:creationId xmlns:a16="http://schemas.microsoft.com/office/drawing/2014/main" id="{DD49C4ED-F27C-41BD-A359-B5D02E1D9C4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2515" name="备注占位符 2">
            <a:extLst>
              <a:ext uri="{FF2B5EF4-FFF2-40B4-BE49-F238E27FC236}">
                <a16:creationId xmlns:a16="http://schemas.microsoft.com/office/drawing/2014/main" id="{6D7E6C64-C1C7-4E39-AB27-9E695467BD2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92516" name="灯片编号占位符 3">
            <a:extLst>
              <a:ext uri="{FF2B5EF4-FFF2-40B4-BE49-F238E27FC236}">
                <a16:creationId xmlns:a16="http://schemas.microsoft.com/office/drawing/2014/main" id="{0ECB7290-6904-4103-A6BE-42862470989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652E4FC-7D7D-4AF5-9E3E-A81E28962200}"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518966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幻灯片图像占位符 1">
            <a:extLst>
              <a:ext uri="{FF2B5EF4-FFF2-40B4-BE49-F238E27FC236}">
                <a16:creationId xmlns:a16="http://schemas.microsoft.com/office/drawing/2014/main" id="{18B22690-2954-4889-83EB-577F8700E1C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63" name="备注占位符 2">
            <a:extLst>
              <a:ext uri="{FF2B5EF4-FFF2-40B4-BE49-F238E27FC236}">
                <a16:creationId xmlns:a16="http://schemas.microsoft.com/office/drawing/2014/main" id="{51956E60-7C11-4193-B67E-75F38164FA9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94564" name="灯片编号占位符 3">
            <a:extLst>
              <a:ext uri="{FF2B5EF4-FFF2-40B4-BE49-F238E27FC236}">
                <a16:creationId xmlns:a16="http://schemas.microsoft.com/office/drawing/2014/main" id="{45FAA66D-E7A9-40F5-B9FA-E9AA0BE6B78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8CB4855-8AF2-4A42-BAAF-678BC66053E4}"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379590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幻灯片图像占位符 1">
            <a:extLst>
              <a:ext uri="{FF2B5EF4-FFF2-40B4-BE49-F238E27FC236}">
                <a16:creationId xmlns:a16="http://schemas.microsoft.com/office/drawing/2014/main" id="{10356CB4-6E54-4E77-BE45-8315D4767E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6611" name="备注占位符 2">
            <a:extLst>
              <a:ext uri="{FF2B5EF4-FFF2-40B4-BE49-F238E27FC236}">
                <a16:creationId xmlns:a16="http://schemas.microsoft.com/office/drawing/2014/main" id="{C69D9859-CE3B-4BDE-85EA-0DEC5542353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96612" name="灯片编号占位符 3">
            <a:extLst>
              <a:ext uri="{FF2B5EF4-FFF2-40B4-BE49-F238E27FC236}">
                <a16:creationId xmlns:a16="http://schemas.microsoft.com/office/drawing/2014/main" id="{24A8654D-2737-4FD0-8AF4-09D6EEA62FC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652CC16-B4C4-4336-855A-AC0F43949ED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644371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幻灯片图像占位符 1">
            <a:extLst>
              <a:ext uri="{FF2B5EF4-FFF2-40B4-BE49-F238E27FC236}">
                <a16:creationId xmlns:a16="http://schemas.microsoft.com/office/drawing/2014/main" id="{3F3FD222-44FE-40CD-88EE-DC47196D2FD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8659" name="备注占位符 2">
            <a:extLst>
              <a:ext uri="{FF2B5EF4-FFF2-40B4-BE49-F238E27FC236}">
                <a16:creationId xmlns:a16="http://schemas.microsoft.com/office/drawing/2014/main" id="{576CE718-3914-4CBF-866D-6CF02983AEB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98660" name="灯片编号占位符 3">
            <a:extLst>
              <a:ext uri="{FF2B5EF4-FFF2-40B4-BE49-F238E27FC236}">
                <a16:creationId xmlns:a16="http://schemas.microsoft.com/office/drawing/2014/main" id="{B782DA46-CF26-415E-BEF0-5F1D6A35859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CFC87F9-46F8-4673-8CC8-FFBB1EDCCA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182683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628583-64EE-4128-B1FB-40A46E33292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51D91C9-5ED5-4DB7-9723-5E701C24B0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28A0EBE-B368-49A1-9C45-F8286E6B952C}"/>
              </a:ext>
            </a:extLst>
          </p:cNvPr>
          <p:cNvSpPr>
            <a:spLocks noGrp="1"/>
          </p:cNvSpPr>
          <p:nvPr>
            <p:ph type="dt" sz="half" idx="10"/>
          </p:nvPr>
        </p:nvSpPr>
        <p:spPr/>
        <p:txBody>
          <a:bodyPr/>
          <a:lstStyle/>
          <a:p>
            <a:fld id="{A4997DC7-0ADB-4D78-B75E-255090C38743}" type="datetimeFigureOut">
              <a:rPr lang="zh-CN" altLang="en-US" smtClean="0"/>
              <a:t>2019/5/16</a:t>
            </a:fld>
            <a:endParaRPr lang="zh-CN" altLang="en-US"/>
          </a:p>
        </p:txBody>
      </p:sp>
      <p:sp>
        <p:nvSpPr>
          <p:cNvPr id="5" name="页脚占位符 4">
            <a:extLst>
              <a:ext uri="{FF2B5EF4-FFF2-40B4-BE49-F238E27FC236}">
                <a16:creationId xmlns:a16="http://schemas.microsoft.com/office/drawing/2014/main" id="{B1D55EB9-3EAF-483C-BD00-024FF1D9FD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016DFC-D1FF-475B-B0D7-C74A8DA5E04E}"/>
              </a:ext>
            </a:extLst>
          </p:cNvPr>
          <p:cNvSpPr>
            <a:spLocks noGrp="1"/>
          </p:cNvSpPr>
          <p:nvPr>
            <p:ph type="sldNum" sz="quarter" idx="12"/>
          </p:nvPr>
        </p:nvSpPr>
        <p:spPr/>
        <p:txBody>
          <a:bodyPr/>
          <a:lstStyle/>
          <a:p>
            <a:fld id="{C1B9CA80-619F-41F8-A760-C06979D113A9}" type="slidenum">
              <a:rPr lang="zh-CN" altLang="en-US" smtClean="0"/>
              <a:t>‹#›</a:t>
            </a:fld>
            <a:endParaRPr lang="zh-CN" altLang="en-US"/>
          </a:p>
        </p:txBody>
      </p:sp>
    </p:spTree>
    <p:extLst>
      <p:ext uri="{BB962C8B-B14F-4D97-AF65-F5344CB8AC3E}">
        <p14:creationId xmlns:p14="http://schemas.microsoft.com/office/powerpoint/2010/main" val="338305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CCC614-375D-460F-9AB9-5BEF891F500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CE08971-FC2D-4896-88C0-E425E19A31B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FC9CB21-4FEB-4EF2-9ECF-B5067C9E36A5}"/>
              </a:ext>
            </a:extLst>
          </p:cNvPr>
          <p:cNvSpPr>
            <a:spLocks noGrp="1"/>
          </p:cNvSpPr>
          <p:nvPr>
            <p:ph type="dt" sz="half" idx="10"/>
          </p:nvPr>
        </p:nvSpPr>
        <p:spPr/>
        <p:txBody>
          <a:bodyPr/>
          <a:lstStyle/>
          <a:p>
            <a:fld id="{A4997DC7-0ADB-4D78-B75E-255090C38743}" type="datetimeFigureOut">
              <a:rPr lang="zh-CN" altLang="en-US" smtClean="0"/>
              <a:t>2019/5/16</a:t>
            </a:fld>
            <a:endParaRPr lang="zh-CN" altLang="en-US"/>
          </a:p>
        </p:txBody>
      </p:sp>
      <p:sp>
        <p:nvSpPr>
          <p:cNvPr id="5" name="页脚占位符 4">
            <a:extLst>
              <a:ext uri="{FF2B5EF4-FFF2-40B4-BE49-F238E27FC236}">
                <a16:creationId xmlns:a16="http://schemas.microsoft.com/office/drawing/2014/main" id="{464DD825-BF35-47A5-A14E-3932E4A377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C92B4BB-6872-4D0B-9FE0-00FE8F804EA2}"/>
              </a:ext>
            </a:extLst>
          </p:cNvPr>
          <p:cNvSpPr>
            <a:spLocks noGrp="1"/>
          </p:cNvSpPr>
          <p:nvPr>
            <p:ph type="sldNum" sz="quarter" idx="12"/>
          </p:nvPr>
        </p:nvSpPr>
        <p:spPr/>
        <p:txBody>
          <a:bodyPr/>
          <a:lstStyle/>
          <a:p>
            <a:fld id="{C1B9CA80-619F-41F8-A760-C06979D113A9}" type="slidenum">
              <a:rPr lang="zh-CN" altLang="en-US" smtClean="0"/>
              <a:t>‹#›</a:t>
            </a:fld>
            <a:endParaRPr lang="zh-CN" altLang="en-US"/>
          </a:p>
        </p:txBody>
      </p:sp>
    </p:spTree>
    <p:extLst>
      <p:ext uri="{BB962C8B-B14F-4D97-AF65-F5344CB8AC3E}">
        <p14:creationId xmlns:p14="http://schemas.microsoft.com/office/powerpoint/2010/main" val="4212484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EC1343D-5E70-4BE7-87FA-AAE89588204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79B71A7-FEF4-4E57-ACA3-87ECBFA849D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A84B09D-0456-4E11-9BD6-CFC26BBD879D}"/>
              </a:ext>
            </a:extLst>
          </p:cNvPr>
          <p:cNvSpPr>
            <a:spLocks noGrp="1"/>
          </p:cNvSpPr>
          <p:nvPr>
            <p:ph type="dt" sz="half" idx="10"/>
          </p:nvPr>
        </p:nvSpPr>
        <p:spPr/>
        <p:txBody>
          <a:bodyPr/>
          <a:lstStyle/>
          <a:p>
            <a:fld id="{A4997DC7-0ADB-4D78-B75E-255090C38743}" type="datetimeFigureOut">
              <a:rPr lang="zh-CN" altLang="en-US" smtClean="0"/>
              <a:t>2019/5/16</a:t>
            </a:fld>
            <a:endParaRPr lang="zh-CN" altLang="en-US"/>
          </a:p>
        </p:txBody>
      </p:sp>
      <p:sp>
        <p:nvSpPr>
          <p:cNvPr id="5" name="页脚占位符 4">
            <a:extLst>
              <a:ext uri="{FF2B5EF4-FFF2-40B4-BE49-F238E27FC236}">
                <a16:creationId xmlns:a16="http://schemas.microsoft.com/office/drawing/2014/main" id="{F7586FAB-6D62-46DC-A97D-19DF30B989C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272970-CECF-4FF8-AA6A-51489084EA27}"/>
              </a:ext>
            </a:extLst>
          </p:cNvPr>
          <p:cNvSpPr>
            <a:spLocks noGrp="1"/>
          </p:cNvSpPr>
          <p:nvPr>
            <p:ph type="sldNum" sz="quarter" idx="12"/>
          </p:nvPr>
        </p:nvSpPr>
        <p:spPr/>
        <p:txBody>
          <a:bodyPr/>
          <a:lstStyle/>
          <a:p>
            <a:fld id="{C1B9CA80-619F-41F8-A760-C06979D113A9}" type="slidenum">
              <a:rPr lang="zh-CN" altLang="en-US" smtClean="0"/>
              <a:t>‹#›</a:t>
            </a:fld>
            <a:endParaRPr lang="zh-CN" altLang="en-US"/>
          </a:p>
        </p:txBody>
      </p:sp>
    </p:spTree>
    <p:extLst>
      <p:ext uri="{BB962C8B-B14F-4D97-AF65-F5344CB8AC3E}">
        <p14:creationId xmlns:p14="http://schemas.microsoft.com/office/powerpoint/2010/main" val="1172278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descr="C:\Users\Design\Documents\Edu\Product Launch\shadown.png">
            <a:extLst>
              <a:ext uri="{FF2B5EF4-FFF2-40B4-BE49-F238E27FC236}">
                <a16:creationId xmlns:a16="http://schemas.microsoft.com/office/drawing/2014/main" id="{F269378B-6C0B-43A7-AFAE-B6C531A9120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58667" y="6021388"/>
            <a:ext cx="1018117"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ctrTitle"/>
          </p:nvPr>
        </p:nvSpPr>
        <p:spPr>
          <a:xfrm>
            <a:off x="914400" y="2130426"/>
            <a:ext cx="103632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5" name="3 Marcador de fecha">
            <a:extLst>
              <a:ext uri="{FF2B5EF4-FFF2-40B4-BE49-F238E27FC236}">
                <a16:creationId xmlns:a16="http://schemas.microsoft.com/office/drawing/2014/main" id="{76B50CFD-2701-48BE-91BF-7D7CEDC6F588}"/>
              </a:ext>
            </a:extLst>
          </p:cNvPr>
          <p:cNvSpPr>
            <a:spLocks noGrp="1"/>
          </p:cNvSpPr>
          <p:nvPr>
            <p:ph type="dt" sz="half" idx="10"/>
          </p:nvPr>
        </p:nvSpPr>
        <p:spPr/>
        <p:txBody>
          <a:bodyPr/>
          <a:lstStyle>
            <a:lvl1pPr>
              <a:defRPr/>
            </a:lvl1pPr>
          </a:lstStyle>
          <a:p>
            <a:pPr>
              <a:defRPr/>
            </a:pPr>
            <a:fld id="{1A38F3FE-CF1A-481F-8BB1-5785975EF1AB}" type="datetime1">
              <a:rPr lang="es-ES" altLang="zh-CN"/>
              <a:pPr>
                <a:defRPr/>
              </a:pPr>
              <a:t>16/05/2019</a:t>
            </a:fld>
            <a:endParaRPr lang="es-ES" altLang="zh-CN"/>
          </a:p>
        </p:txBody>
      </p:sp>
      <p:sp>
        <p:nvSpPr>
          <p:cNvPr id="6" name="4 Marcador de pie de página">
            <a:extLst>
              <a:ext uri="{FF2B5EF4-FFF2-40B4-BE49-F238E27FC236}">
                <a16:creationId xmlns:a16="http://schemas.microsoft.com/office/drawing/2014/main" id="{93826D16-3F54-4C0F-835B-E76D1B22D51A}"/>
              </a:ext>
            </a:extLst>
          </p:cNvPr>
          <p:cNvSpPr>
            <a:spLocks noGrp="1"/>
          </p:cNvSpPr>
          <p:nvPr>
            <p:ph type="ftr" sz="quarter" idx="11"/>
          </p:nvPr>
        </p:nvSpPr>
        <p:spPr/>
        <p:txBody>
          <a:bodyPr/>
          <a:lstStyle>
            <a:lvl1pPr>
              <a:defRPr/>
            </a:lvl1pPr>
          </a:lstStyle>
          <a:p>
            <a:pPr>
              <a:defRPr/>
            </a:pPr>
            <a:endParaRPr lang="es-ES" altLang="zh-CN"/>
          </a:p>
        </p:txBody>
      </p:sp>
      <p:sp>
        <p:nvSpPr>
          <p:cNvPr id="7" name="5 Marcador de número de diapositiva">
            <a:extLst>
              <a:ext uri="{FF2B5EF4-FFF2-40B4-BE49-F238E27FC236}">
                <a16:creationId xmlns:a16="http://schemas.microsoft.com/office/drawing/2014/main" id="{618AD4F3-0EFC-49CD-9CB3-826D7CDB5712}"/>
              </a:ext>
            </a:extLst>
          </p:cNvPr>
          <p:cNvSpPr>
            <a:spLocks noGrp="1"/>
          </p:cNvSpPr>
          <p:nvPr>
            <p:ph type="sldNum" sz="quarter" idx="12"/>
          </p:nvPr>
        </p:nvSpPr>
        <p:spPr/>
        <p:txBody>
          <a:bodyPr/>
          <a:lstStyle>
            <a:lvl1pPr>
              <a:defRPr/>
            </a:lvl1pPr>
          </a:lstStyle>
          <a:p>
            <a:pPr>
              <a:defRPr/>
            </a:pPr>
            <a:fld id="{3264F028-6972-4261-B941-1F8A58431C2E}" type="slidenum">
              <a:rPr lang="es-ES" altLang="zh-CN"/>
              <a:pPr>
                <a:defRPr/>
              </a:pPr>
              <a:t>‹#›</a:t>
            </a:fld>
            <a:endParaRPr lang="es-ES" altLang="zh-CN"/>
          </a:p>
        </p:txBody>
      </p:sp>
    </p:spTree>
    <p:extLst>
      <p:ext uri="{BB962C8B-B14F-4D97-AF65-F5344CB8AC3E}">
        <p14:creationId xmlns:p14="http://schemas.microsoft.com/office/powerpoint/2010/main" val="32079608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a:extLst>
              <a:ext uri="{FF2B5EF4-FFF2-40B4-BE49-F238E27FC236}">
                <a16:creationId xmlns:a16="http://schemas.microsoft.com/office/drawing/2014/main" id="{38814F60-CCA0-4904-8F5C-10404F3A2344}"/>
              </a:ext>
            </a:extLst>
          </p:cNvPr>
          <p:cNvSpPr/>
          <p:nvPr userDrawn="1"/>
        </p:nvSpPr>
        <p:spPr>
          <a:xfrm>
            <a:off x="11131551" y="0"/>
            <a:ext cx="575733"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sz="1800" dirty="0"/>
          </a:p>
        </p:txBody>
      </p:sp>
      <p:sp>
        <p:nvSpPr>
          <p:cNvPr id="5" name="5 Marcador de número de diapositiva">
            <a:extLst>
              <a:ext uri="{FF2B5EF4-FFF2-40B4-BE49-F238E27FC236}">
                <a16:creationId xmlns:a16="http://schemas.microsoft.com/office/drawing/2014/main" id="{5DFD351A-8E95-4760-A4BB-9CD9481FFF46}"/>
              </a:ext>
            </a:extLst>
          </p:cNvPr>
          <p:cNvSpPr txBox="1">
            <a:spLocks/>
          </p:cNvSpPr>
          <p:nvPr userDrawn="1"/>
        </p:nvSpPr>
        <p:spPr>
          <a:xfrm>
            <a:off x="10938934" y="68264"/>
            <a:ext cx="768351" cy="365125"/>
          </a:xfrm>
          <a:prstGeom prst="rect">
            <a:avLst/>
          </a:prstGeom>
        </p:spPr>
        <p:txBody>
          <a:bodyPr anchor="ctr"/>
          <a:lstStyle>
            <a:defPPr>
              <a:defRPr lang="es-ES"/>
            </a:defPPr>
            <a:lvl1pPr algn="r" rtl="0" fontAlgn="base">
              <a:spcBef>
                <a:spcPct val="0"/>
              </a:spcBef>
              <a:spcAft>
                <a:spcPct val="0"/>
              </a:spcAft>
              <a:defRPr sz="2000" b="1" kern="1200">
                <a:solidFill>
                  <a:schemeClr val="bg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eaLnBrk="1" hangingPunct="1">
              <a:defRPr/>
            </a:pPr>
            <a:fld id="{BCDA95DD-F851-4036-BB7F-7475653CC148}" type="slidenum">
              <a:rPr lang="es-ES" altLang="zh-CN" sz="2000" smtClean="0"/>
              <a:pPr eaLnBrk="1" hangingPunct="1">
                <a:defRPr/>
              </a:pPr>
              <a:t>‹#›</a:t>
            </a:fld>
            <a:endParaRPr lang="es-ES" altLang="zh-CN" sz="2000" dirty="0"/>
          </a:p>
        </p:txBody>
      </p:sp>
      <p:pic>
        <p:nvPicPr>
          <p:cNvPr id="6" name="Imagen 5" descr="C:\Users\Design\Documents\Edu\Product Launch\shadown.png">
            <a:extLst>
              <a:ext uri="{FF2B5EF4-FFF2-40B4-BE49-F238E27FC236}">
                <a16:creationId xmlns:a16="http://schemas.microsoft.com/office/drawing/2014/main" id="{D89F70B7-A2D2-4DCD-85EF-CBB2D33B30B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58667" y="6021388"/>
            <a:ext cx="1018117"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3 Marcador de fecha">
            <a:extLst>
              <a:ext uri="{FF2B5EF4-FFF2-40B4-BE49-F238E27FC236}">
                <a16:creationId xmlns:a16="http://schemas.microsoft.com/office/drawing/2014/main" id="{C96DD582-60D8-4AFC-8D36-D85022397595}"/>
              </a:ext>
            </a:extLst>
          </p:cNvPr>
          <p:cNvSpPr>
            <a:spLocks noGrp="1"/>
          </p:cNvSpPr>
          <p:nvPr>
            <p:ph type="dt" sz="half" idx="10"/>
          </p:nvPr>
        </p:nvSpPr>
        <p:spPr/>
        <p:txBody>
          <a:bodyPr/>
          <a:lstStyle>
            <a:lvl1pPr>
              <a:defRPr/>
            </a:lvl1pPr>
          </a:lstStyle>
          <a:p>
            <a:pPr>
              <a:defRPr/>
            </a:pPr>
            <a:fld id="{468A08DE-F6DE-4928-90D1-394830A5636E}" type="datetime1">
              <a:rPr lang="es-ES" altLang="zh-CN"/>
              <a:pPr>
                <a:defRPr/>
              </a:pPr>
              <a:t>16/05/2019</a:t>
            </a:fld>
            <a:endParaRPr lang="es-ES" altLang="zh-CN" dirty="0"/>
          </a:p>
        </p:txBody>
      </p:sp>
      <p:sp>
        <p:nvSpPr>
          <p:cNvPr id="8" name="4 Marcador de pie de página">
            <a:extLst>
              <a:ext uri="{FF2B5EF4-FFF2-40B4-BE49-F238E27FC236}">
                <a16:creationId xmlns:a16="http://schemas.microsoft.com/office/drawing/2014/main" id="{7DE84383-881F-4DCE-A382-989233FF6730}"/>
              </a:ext>
            </a:extLst>
          </p:cNvPr>
          <p:cNvSpPr>
            <a:spLocks noGrp="1"/>
          </p:cNvSpPr>
          <p:nvPr>
            <p:ph type="ftr" sz="quarter" idx="11"/>
          </p:nvPr>
        </p:nvSpPr>
        <p:spPr/>
        <p:txBody>
          <a:bodyPr/>
          <a:lstStyle>
            <a:lvl1pPr>
              <a:defRPr dirty="0"/>
            </a:lvl1pPr>
          </a:lstStyle>
          <a:p>
            <a:pPr>
              <a:defRPr/>
            </a:pPr>
            <a:endParaRPr lang="es-ES" altLang="zh-CN"/>
          </a:p>
        </p:txBody>
      </p:sp>
    </p:spTree>
    <p:extLst>
      <p:ext uri="{BB962C8B-B14F-4D97-AF65-F5344CB8AC3E}">
        <p14:creationId xmlns:p14="http://schemas.microsoft.com/office/powerpoint/2010/main" val="2493998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2" name="46 Recortar rectángulo de esquina del mismo lado">
            <a:extLst>
              <a:ext uri="{FF2B5EF4-FFF2-40B4-BE49-F238E27FC236}">
                <a16:creationId xmlns:a16="http://schemas.microsoft.com/office/drawing/2014/main" id="{B5BA6378-F12F-491E-9698-BEFBFD41F5FD}"/>
              </a:ext>
            </a:extLst>
          </p:cNvPr>
          <p:cNvSpPr/>
          <p:nvPr userDrawn="1"/>
        </p:nvSpPr>
        <p:spPr>
          <a:xfrm>
            <a:off x="11131551" y="0"/>
            <a:ext cx="575733"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sz="1800" dirty="0"/>
          </a:p>
        </p:txBody>
      </p:sp>
      <p:sp>
        <p:nvSpPr>
          <p:cNvPr id="3" name="5 Marcador de número de diapositiva">
            <a:extLst>
              <a:ext uri="{FF2B5EF4-FFF2-40B4-BE49-F238E27FC236}">
                <a16:creationId xmlns:a16="http://schemas.microsoft.com/office/drawing/2014/main" id="{9FD6DDB5-57E0-4721-A926-0DE5FDDE471E}"/>
              </a:ext>
            </a:extLst>
          </p:cNvPr>
          <p:cNvSpPr txBox="1">
            <a:spLocks/>
          </p:cNvSpPr>
          <p:nvPr userDrawn="1"/>
        </p:nvSpPr>
        <p:spPr>
          <a:xfrm>
            <a:off x="10938934" y="66676"/>
            <a:ext cx="768351" cy="365125"/>
          </a:xfrm>
          <a:prstGeom prst="rect">
            <a:avLst/>
          </a:prstGeom>
        </p:spPr>
        <p:txBody>
          <a:bodyPr anchor="ctr"/>
          <a:lstStyle>
            <a:defPPr>
              <a:defRPr lang="es-ES"/>
            </a:defPPr>
            <a:lvl1pPr algn="r" rtl="0" fontAlgn="base">
              <a:spcBef>
                <a:spcPct val="0"/>
              </a:spcBef>
              <a:spcAft>
                <a:spcPct val="0"/>
              </a:spcAft>
              <a:defRPr sz="2000" b="1" kern="1200">
                <a:solidFill>
                  <a:schemeClr val="bg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eaLnBrk="1" hangingPunct="1">
              <a:defRPr/>
            </a:pPr>
            <a:fld id="{AB268989-6C11-4D96-A751-73881BD27C1E}" type="slidenum">
              <a:rPr lang="es-ES" altLang="zh-CN" sz="2000" smtClean="0"/>
              <a:pPr eaLnBrk="1" hangingPunct="1">
                <a:defRPr/>
              </a:pPr>
              <a:t>‹#›</a:t>
            </a:fld>
            <a:endParaRPr lang="es-ES" altLang="zh-CN" sz="2000" dirty="0"/>
          </a:p>
        </p:txBody>
      </p:sp>
      <p:pic>
        <p:nvPicPr>
          <p:cNvPr id="4" name="Imagen 5" descr="C:\Users\Design\Documents\Edu\Product Launch\shadown.png">
            <a:extLst>
              <a:ext uri="{FF2B5EF4-FFF2-40B4-BE49-F238E27FC236}">
                <a16:creationId xmlns:a16="http://schemas.microsoft.com/office/drawing/2014/main" id="{49FEE388-72CE-4ED5-BA17-4BB4257DFF6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58667" y="6021388"/>
            <a:ext cx="1018117"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3 Marcador de fecha">
            <a:extLst>
              <a:ext uri="{FF2B5EF4-FFF2-40B4-BE49-F238E27FC236}">
                <a16:creationId xmlns:a16="http://schemas.microsoft.com/office/drawing/2014/main" id="{575C49A5-E754-43F7-AA47-140E496429DC}"/>
              </a:ext>
            </a:extLst>
          </p:cNvPr>
          <p:cNvSpPr>
            <a:spLocks noGrp="1"/>
          </p:cNvSpPr>
          <p:nvPr>
            <p:ph type="dt" sz="half" idx="10"/>
          </p:nvPr>
        </p:nvSpPr>
        <p:spPr/>
        <p:txBody>
          <a:bodyPr/>
          <a:lstStyle>
            <a:lvl1pPr>
              <a:defRPr/>
            </a:lvl1pPr>
          </a:lstStyle>
          <a:p>
            <a:pPr>
              <a:defRPr/>
            </a:pPr>
            <a:fld id="{317EFFE3-1FF5-4DF6-9D02-BD6DB9E39968}" type="datetime1">
              <a:rPr lang="es-ES" altLang="zh-CN"/>
              <a:pPr>
                <a:defRPr/>
              </a:pPr>
              <a:t>16/05/2019</a:t>
            </a:fld>
            <a:endParaRPr lang="es-ES" altLang="zh-CN"/>
          </a:p>
        </p:txBody>
      </p:sp>
      <p:sp>
        <p:nvSpPr>
          <p:cNvPr id="6" name="4 Marcador de pie de página">
            <a:extLst>
              <a:ext uri="{FF2B5EF4-FFF2-40B4-BE49-F238E27FC236}">
                <a16:creationId xmlns:a16="http://schemas.microsoft.com/office/drawing/2014/main" id="{2345EB7B-2878-44DA-85AB-79A9854D7D76}"/>
              </a:ext>
            </a:extLst>
          </p:cNvPr>
          <p:cNvSpPr>
            <a:spLocks noGrp="1"/>
          </p:cNvSpPr>
          <p:nvPr>
            <p:ph type="ftr" sz="quarter" idx="11"/>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245812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C126F1-61C1-407B-A87E-DEF2E94D105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EC4D03F-B305-4802-BF78-402C3DC9F86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5CCC198-626C-487C-9BFD-A6C31CB7E2A4}"/>
              </a:ext>
            </a:extLst>
          </p:cNvPr>
          <p:cNvSpPr>
            <a:spLocks noGrp="1"/>
          </p:cNvSpPr>
          <p:nvPr>
            <p:ph type="dt" sz="half" idx="10"/>
          </p:nvPr>
        </p:nvSpPr>
        <p:spPr/>
        <p:txBody>
          <a:bodyPr/>
          <a:lstStyle/>
          <a:p>
            <a:fld id="{A4997DC7-0ADB-4D78-B75E-255090C38743}" type="datetimeFigureOut">
              <a:rPr lang="zh-CN" altLang="en-US" smtClean="0"/>
              <a:t>2019/5/16</a:t>
            </a:fld>
            <a:endParaRPr lang="zh-CN" altLang="en-US"/>
          </a:p>
        </p:txBody>
      </p:sp>
      <p:sp>
        <p:nvSpPr>
          <p:cNvPr id="5" name="页脚占位符 4">
            <a:extLst>
              <a:ext uri="{FF2B5EF4-FFF2-40B4-BE49-F238E27FC236}">
                <a16:creationId xmlns:a16="http://schemas.microsoft.com/office/drawing/2014/main" id="{A2DA60FC-6128-4F58-9394-543C0F9CE10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2EECC2-0941-456C-B663-CD1D9E1F8712}"/>
              </a:ext>
            </a:extLst>
          </p:cNvPr>
          <p:cNvSpPr>
            <a:spLocks noGrp="1"/>
          </p:cNvSpPr>
          <p:nvPr>
            <p:ph type="sldNum" sz="quarter" idx="12"/>
          </p:nvPr>
        </p:nvSpPr>
        <p:spPr/>
        <p:txBody>
          <a:bodyPr/>
          <a:lstStyle/>
          <a:p>
            <a:fld id="{C1B9CA80-619F-41F8-A760-C06979D113A9}" type="slidenum">
              <a:rPr lang="zh-CN" altLang="en-US" smtClean="0"/>
              <a:t>‹#›</a:t>
            </a:fld>
            <a:endParaRPr lang="zh-CN" altLang="en-US"/>
          </a:p>
        </p:txBody>
      </p:sp>
    </p:spTree>
    <p:extLst>
      <p:ext uri="{BB962C8B-B14F-4D97-AF65-F5344CB8AC3E}">
        <p14:creationId xmlns:p14="http://schemas.microsoft.com/office/powerpoint/2010/main" val="153143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DB70CB-DCB1-4246-9ED1-C673B2828F0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A391A04-6DF8-453D-9B7A-3FA8FEBC0E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986562F-F20C-4A48-A68C-D2C5CAEB0A18}"/>
              </a:ext>
            </a:extLst>
          </p:cNvPr>
          <p:cNvSpPr>
            <a:spLocks noGrp="1"/>
          </p:cNvSpPr>
          <p:nvPr>
            <p:ph type="dt" sz="half" idx="10"/>
          </p:nvPr>
        </p:nvSpPr>
        <p:spPr/>
        <p:txBody>
          <a:bodyPr/>
          <a:lstStyle/>
          <a:p>
            <a:fld id="{A4997DC7-0ADB-4D78-B75E-255090C38743}" type="datetimeFigureOut">
              <a:rPr lang="zh-CN" altLang="en-US" smtClean="0"/>
              <a:t>2019/5/16</a:t>
            </a:fld>
            <a:endParaRPr lang="zh-CN" altLang="en-US"/>
          </a:p>
        </p:txBody>
      </p:sp>
      <p:sp>
        <p:nvSpPr>
          <p:cNvPr id="5" name="页脚占位符 4">
            <a:extLst>
              <a:ext uri="{FF2B5EF4-FFF2-40B4-BE49-F238E27FC236}">
                <a16:creationId xmlns:a16="http://schemas.microsoft.com/office/drawing/2014/main" id="{6C7C9935-20CB-472A-843C-8946B2E96DF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05F366-D6DE-4D52-A84D-CE6561306B0A}"/>
              </a:ext>
            </a:extLst>
          </p:cNvPr>
          <p:cNvSpPr>
            <a:spLocks noGrp="1"/>
          </p:cNvSpPr>
          <p:nvPr>
            <p:ph type="sldNum" sz="quarter" idx="12"/>
          </p:nvPr>
        </p:nvSpPr>
        <p:spPr/>
        <p:txBody>
          <a:bodyPr/>
          <a:lstStyle/>
          <a:p>
            <a:fld id="{C1B9CA80-619F-41F8-A760-C06979D113A9}" type="slidenum">
              <a:rPr lang="zh-CN" altLang="en-US" smtClean="0"/>
              <a:t>‹#›</a:t>
            </a:fld>
            <a:endParaRPr lang="zh-CN" altLang="en-US"/>
          </a:p>
        </p:txBody>
      </p:sp>
    </p:spTree>
    <p:extLst>
      <p:ext uri="{BB962C8B-B14F-4D97-AF65-F5344CB8AC3E}">
        <p14:creationId xmlns:p14="http://schemas.microsoft.com/office/powerpoint/2010/main" val="2827512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605C41-19C5-40CB-9A7B-FE944077AE2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45C47EC-24DA-46FF-92D8-61F5A08A444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B4E841B-CB4D-492D-8674-45EBFC8AE66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71A0EB1-3E21-415B-BE39-B0813EBD50DA}"/>
              </a:ext>
            </a:extLst>
          </p:cNvPr>
          <p:cNvSpPr>
            <a:spLocks noGrp="1"/>
          </p:cNvSpPr>
          <p:nvPr>
            <p:ph type="dt" sz="half" idx="10"/>
          </p:nvPr>
        </p:nvSpPr>
        <p:spPr/>
        <p:txBody>
          <a:bodyPr/>
          <a:lstStyle/>
          <a:p>
            <a:fld id="{A4997DC7-0ADB-4D78-B75E-255090C38743}" type="datetimeFigureOut">
              <a:rPr lang="zh-CN" altLang="en-US" smtClean="0"/>
              <a:t>2019/5/16</a:t>
            </a:fld>
            <a:endParaRPr lang="zh-CN" altLang="en-US"/>
          </a:p>
        </p:txBody>
      </p:sp>
      <p:sp>
        <p:nvSpPr>
          <p:cNvPr id="6" name="页脚占位符 5">
            <a:extLst>
              <a:ext uri="{FF2B5EF4-FFF2-40B4-BE49-F238E27FC236}">
                <a16:creationId xmlns:a16="http://schemas.microsoft.com/office/drawing/2014/main" id="{21A162EB-63FB-40BF-886D-EEB67A522F0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BF17C31-A775-4C5B-BA35-DD76643B1043}"/>
              </a:ext>
            </a:extLst>
          </p:cNvPr>
          <p:cNvSpPr>
            <a:spLocks noGrp="1"/>
          </p:cNvSpPr>
          <p:nvPr>
            <p:ph type="sldNum" sz="quarter" idx="12"/>
          </p:nvPr>
        </p:nvSpPr>
        <p:spPr/>
        <p:txBody>
          <a:bodyPr/>
          <a:lstStyle/>
          <a:p>
            <a:fld id="{C1B9CA80-619F-41F8-A760-C06979D113A9}" type="slidenum">
              <a:rPr lang="zh-CN" altLang="en-US" smtClean="0"/>
              <a:t>‹#›</a:t>
            </a:fld>
            <a:endParaRPr lang="zh-CN" altLang="en-US"/>
          </a:p>
        </p:txBody>
      </p:sp>
    </p:spTree>
    <p:extLst>
      <p:ext uri="{BB962C8B-B14F-4D97-AF65-F5344CB8AC3E}">
        <p14:creationId xmlns:p14="http://schemas.microsoft.com/office/powerpoint/2010/main" val="4093793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B4BB01-DF09-4BB8-AC27-36EB427D070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BFBA2F0-CF84-4EBB-A53C-C2A9D8D28B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F33E5F3-648B-4092-851E-D5432434C9F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B316FDD-D8B8-4FA5-BA72-A64DA8C869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CE864BA-0560-4B9F-90A3-0E26ABE5F21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8F21FF1-C693-4704-94A6-1124E03E24C5}"/>
              </a:ext>
            </a:extLst>
          </p:cNvPr>
          <p:cNvSpPr>
            <a:spLocks noGrp="1"/>
          </p:cNvSpPr>
          <p:nvPr>
            <p:ph type="dt" sz="half" idx="10"/>
          </p:nvPr>
        </p:nvSpPr>
        <p:spPr/>
        <p:txBody>
          <a:bodyPr/>
          <a:lstStyle/>
          <a:p>
            <a:fld id="{A4997DC7-0ADB-4D78-B75E-255090C38743}" type="datetimeFigureOut">
              <a:rPr lang="zh-CN" altLang="en-US" smtClean="0"/>
              <a:t>2019/5/16</a:t>
            </a:fld>
            <a:endParaRPr lang="zh-CN" altLang="en-US"/>
          </a:p>
        </p:txBody>
      </p:sp>
      <p:sp>
        <p:nvSpPr>
          <p:cNvPr id="8" name="页脚占位符 7">
            <a:extLst>
              <a:ext uri="{FF2B5EF4-FFF2-40B4-BE49-F238E27FC236}">
                <a16:creationId xmlns:a16="http://schemas.microsoft.com/office/drawing/2014/main" id="{62ADC304-B83E-42DD-A51C-84470F7145F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4007D24-36C1-40C5-B1B4-A8F489457EF8}"/>
              </a:ext>
            </a:extLst>
          </p:cNvPr>
          <p:cNvSpPr>
            <a:spLocks noGrp="1"/>
          </p:cNvSpPr>
          <p:nvPr>
            <p:ph type="sldNum" sz="quarter" idx="12"/>
          </p:nvPr>
        </p:nvSpPr>
        <p:spPr/>
        <p:txBody>
          <a:bodyPr/>
          <a:lstStyle/>
          <a:p>
            <a:fld id="{C1B9CA80-619F-41F8-A760-C06979D113A9}" type="slidenum">
              <a:rPr lang="zh-CN" altLang="en-US" smtClean="0"/>
              <a:t>‹#›</a:t>
            </a:fld>
            <a:endParaRPr lang="zh-CN" altLang="en-US"/>
          </a:p>
        </p:txBody>
      </p:sp>
    </p:spTree>
    <p:extLst>
      <p:ext uri="{BB962C8B-B14F-4D97-AF65-F5344CB8AC3E}">
        <p14:creationId xmlns:p14="http://schemas.microsoft.com/office/powerpoint/2010/main" val="2218619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53654-8AC9-4AE8-8043-025578FC7AF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42B5077-BBB5-45E8-A604-275F157E3840}"/>
              </a:ext>
            </a:extLst>
          </p:cNvPr>
          <p:cNvSpPr>
            <a:spLocks noGrp="1"/>
          </p:cNvSpPr>
          <p:nvPr>
            <p:ph type="dt" sz="half" idx="10"/>
          </p:nvPr>
        </p:nvSpPr>
        <p:spPr/>
        <p:txBody>
          <a:bodyPr/>
          <a:lstStyle/>
          <a:p>
            <a:fld id="{A4997DC7-0ADB-4D78-B75E-255090C38743}" type="datetimeFigureOut">
              <a:rPr lang="zh-CN" altLang="en-US" smtClean="0"/>
              <a:t>2019/5/16</a:t>
            </a:fld>
            <a:endParaRPr lang="zh-CN" altLang="en-US"/>
          </a:p>
        </p:txBody>
      </p:sp>
      <p:sp>
        <p:nvSpPr>
          <p:cNvPr id="4" name="页脚占位符 3">
            <a:extLst>
              <a:ext uri="{FF2B5EF4-FFF2-40B4-BE49-F238E27FC236}">
                <a16:creationId xmlns:a16="http://schemas.microsoft.com/office/drawing/2014/main" id="{1F818F11-482E-49B4-BB0D-B9A3FABAE93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539E18B-084D-475C-9BBD-69EC16FF6E6D}"/>
              </a:ext>
            </a:extLst>
          </p:cNvPr>
          <p:cNvSpPr>
            <a:spLocks noGrp="1"/>
          </p:cNvSpPr>
          <p:nvPr>
            <p:ph type="sldNum" sz="quarter" idx="12"/>
          </p:nvPr>
        </p:nvSpPr>
        <p:spPr/>
        <p:txBody>
          <a:bodyPr/>
          <a:lstStyle/>
          <a:p>
            <a:fld id="{C1B9CA80-619F-41F8-A760-C06979D113A9}" type="slidenum">
              <a:rPr lang="zh-CN" altLang="en-US" smtClean="0"/>
              <a:t>‹#›</a:t>
            </a:fld>
            <a:endParaRPr lang="zh-CN" altLang="en-US"/>
          </a:p>
        </p:txBody>
      </p:sp>
    </p:spTree>
    <p:extLst>
      <p:ext uri="{BB962C8B-B14F-4D97-AF65-F5344CB8AC3E}">
        <p14:creationId xmlns:p14="http://schemas.microsoft.com/office/powerpoint/2010/main" val="2405837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EA91D32-D259-4B14-B986-03330C10AEFC}"/>
              </a:ext>
            </a:extLst>
          </p:cNvPr>
          <p:cNvSpPr>
            <a:spLocks noGrp="1"/>
          </p:cNvSpPr>
          <p:nvPr>
            <p:ph type="dt" sz="half" idx="10"/>
          </p:nvPr>
        </p:nvSpPr>
        <p:spPr/>
        <p:txBody>
          <a:bodyPr/>
          <a:lstStyle/>
          <a:p>
            <a:fld id="{A4997DC7-0ADB-4D78-B75E-255090C38743}" type="datetimeFigureOut">
              <a:rPr lang="zh-CN" altLang="en-US" smtClean="0"/>
              <a:t>2019/5/16</a:t>
            </a:fld>
            <a:endParaRPr lang="zh-CN" altLang="en-US"/>
          </a:p>
        </p:txBody>
      </p:sp>
      <p:sp>
        <p:nvSpPr>
          <p:cNvPr id="3" name="页脚占位符 2">
            <a:extLst>
              <a:ext uri="{FF2B5EF4-FFF2-40B4-BE49-F238E27FC236}">
                <a16:creationId xmlns:a16="http://schemas.microsoft.com/office/drawing/2014/main" id="{B56499B5-5218-4255-8EA0-39507FF5BBE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7F53D87-670F-4FCA-AB46-F8252B453425}"/>
              </a:ext>
            </a:extLst>
          </p:cNvPr>
          <p:cNvSpPr>
            <a:spLocks noGrp="1"/>
          </p:cNvSpPr>
          <p:nvPr>
            <p:ph type="sldNum" sz="quarter" idx="12"/>
          </p:nvPr>
        </p:nvSpPr>
        <p:spPr/>
        <p:txBody>
          <a:bodyPr/>
          <a:lstStyle/>
          <a:p>
            <a:fld id="{C1B9CA80-619F-41F8-A760-C06979D113A9}" type="slidenum">
              <a:rPr lang="zh-CN" altLang="en-US" smtClean="0"/>
              <a:t>‹#›</a:t>
            </a:fld>
            <a:endParaRPr lang="zh-CN" altLang="en-US"/>
          </a:p>
        </p:txBody>
      </p:sp>
    </p:spTree>
    <p:extLst>
      <p:ext uri="{BB962C8B-B14F-4D97-AF65-F5344CB8AC3E}">
        <p14:creationId xmlns:p14="http://schemas.microsoft.com/office/powerpoint/2010/main" val="740460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0997F5-A301-407D-9920-F8EF898087B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2F6D762-2BDC-4853-A153-3EC1360F12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71B6976-4AD6-4F36-A249-4053998870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47603E7-116E-41E9-B387-824955C18353}"/>
              </a:ext>
            </a:extLst>
          </p:cNvPr>
          <p:cNvSpPr>
            <a:spLocks noGrp="1"/>
          </p:cNvSpPr>
          <p:nvPr>
            <p:ph type="dt" sz="half" idx="10"/>
          </p:nvPr>
        </p:nvSpPr>
        <p:spPr/>
        <p:txBody>
          <a:bodyPr/>
          <a:lstStyle/>
          <a:p>
            <a:fld id="{A4997DC7-0ADB-4D78-B75E-255090C38743}" type="datetimeFigureOut">
              <a:rPr lang="zh-CN" altLang="en-US" smtClean="0"/>
              <a:t>2019/5/16</a:t>
            </a:fld>
            <a:endParaRPr lang="zh-CN" altLang="en-US"/>
          </a:p>
        </p:txBody>
      </p:sp>
      <p:sp>
        <p:nvSpPr>
          <p:cNvPr id="6" name="页脚占位符 5">
            <a:extLst>
              <a:ext uri="{FF2B5EF4-FFF2-40B4-BE49-F238E27FC236}">
                <a16:creationId xmlns:a16="http://schemas.microsoft.com/office/drawing/2014/main" id="{CBB9452B-209C-4DDA-A2F1-0E76AA75FDB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F8D2F4E-E255-4C90-A965-415C11C3A931}"/>
              </a:ext>
            </a:extLst>
          </p:cNvPr>
          <p:cNvSpPr>
            <a:spLocks noGrp="1"/>
          </p:cNvSpPr>
          <p:nvPr>
            <p:ph type="sldNum" sz="quarter" idx="12"/>
          </p:nvPr>
        </p:nvSpPr>
        <p:spPr/>
        <p:txBody>
          <a:bodyPr/>
          <a:lstStyle/>
          <a:p>
            <a:fld id="{C1B9CA80-619F-41F8-A760-C06979D113A9}" type="slidenum">
              <a:rPr lang="zh-CN" altLang="en-US" smtClean="0"/>
              <a:t>‹#›</a:t>
            </a:fld>
            <a:endParaRPr lang="zh-CN" altLang="en-US"/>
          </a:p>
        </p:txBody>
      </p:sp>
    </p:spTree>
    <p:extLst>
      <p:ext uri="{BB962C8B-B14F-4D97-AF65-F5344CB8AC3E}">
        <p14:creationId xmlns:p14="http://schemas.microsoft.com/office/powerpoint/2010/main" val="3824483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D72AFB-3BE9-4E50-934E-2B69D2215FC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FFB50D7-2B97-49B5-A577-E2070D7B87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64EF1A3-14BB-4369-A767-31ACB63E9E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E86C13B-CADE-4EC7-8F36-47FD1BC70C10}"/>
              </a:ext>
            </a:extLst>
          </p:cNvPr>
          <p:cNvSpPr>
            <a:spLocks noGrp="1"/>
          </p:cNvSpPr>
          <p:nvPr>
            <p:ph type="dt" sz="half" idx="10"/>
          </p:nvPr>
        </p:nvSpPr>
        <p:spPr/>
        <p:txBody>
          <a:bodyPr/>
          <a:lstStyle/>
          <a:p>
            <a:fld id="{A4997DC7-0ADB-4D78-B75E-255090C38743}" type="datetimeFigureOut">
              <a:rPr lang="zh-CN" altLang="en-US" smtClean="0"/>
              <a:t>2019/5/16</a:t>
            </a:fld>
            <a:endParaRPr lang="zh-CN" altLang="en-US"/>
          </a:p>
        </p:txBody>
      </p:sp>
      <p:sp>
        <p:nvSpPr>
          <p:cNvPr id="6" name="页脚占位符 5">
            <a:extLst>
              <a:ext uri="{FF2B5EF4-FFF2-40B4-BE49-F238E27FC236}">
                <a16:creationId xmlns:a16="http://schemas.microsoft.com/office/drawing/2014/main" id="{ED50992B-72F7-4543-84A6-971DFE6C03F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8F64178-0D3A-4C2D-8E66-E40AA1467EE0}"/>
              </a:ext>
            </a:extLst>
          </p:cNvPr>
          <p:cNvSpPr>
            <a:spLocks noGrp="1"/>
          </p:cNvSpPr>
          <p:nvPr>
            <p:ph type="sldNum" sz="quarter" idx="12"/>
          </p:nvPr>
        </p:nvSpPr>
        <p:spPr/>
        <p:txBody>
          <a:bodyPr/>
          <a:lstStyle/>
          <a:p>
            <a:fld id="{C1B9CA80-619F-41F8-A760-C06979D113A9}" type="slidenum">
              <a:rPr lang="zh-CN" altLang="en-US" smtClean="0"/>
              <a:t>‹#›</a:t>
            </a:fld>
            <a:endParaRPr lang="zh-CN" altLang="en-US"/>
          </a:p>
        </p:txBody>
      </p:sp>
    </p:spTree>
    <p:extLst>
      <p:ext uri="{BB962C8B-B14F-4D97-AF65-F5344CB8AC3E}">
        <p14:creationId xmlns:p14="http://schemas.microsoft.com/office/powerpoint/2010/main" val="2028525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76F501A-8222-4AF2-B124-CE9BBCC109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0877131-DED9-4919-8B77-93F04289C0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33DD906-FAF2-4D2E-B477-70BEC19401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997DC7-0ADB-4D78-B75E-255090C38743}" type="datetimeFigureOut">
              <a:rPr lang="zh-CN" altLang="en-US" smtClean="0"/>
              <a:t>2019/5/16</a:t>
            </a:fld>
            <a:endParaRPr lang="zh-CN" altLang="en-US"/>
          </a:p>
        </p:txBody>
      </p:sp>
      <p:sp>
        <p:nvSpPr>
          <p:cNvPr id="5" name="页脚占位符 4">
            <a:extLst>
              <a:ext uri="{FF2B5EF4-FFF2-40B4-BE49-F238E27FC236}">
                <a16:creationId xmlns:a16="http://schemas.microsoft.com/office/drawing/2014/main" id="{99945425-8D09-4D61-8AF1-311A6B9024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817C45A-C3AD-4ACB-9A44-54C988D71A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B9CA80-619F-41F8-A760-C06979D113A9}" type="slidenum">
              <a:rPr lang="zh-CN" altLang="en-US" smtClean="0"/>
              <a:t>‹#›</a:t>
            </a:fld>
            <a:endParaRPr lang="zh-CN" altLang="en-US"/>
          </a:p>
        </p:txBody>
      </p:sp>
    </p:spTree>
    <p:extLst>
      <p:ext uri="{BB962C8B-B14F-4D97-AF65-F5344CB8AC3E}">
        <p14:creationId xmlns:p14="http://schemas.microsoft.com/office/powerpoint/2010/main" val="1418163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1026" name="1 Marcador de título">
            <a:extLst>
              <a:ext uri="{FF2B5EF4-FFF2-40B4-BE49-F238E27FC236}">
                <a16:creationId xmlns:a16="http://schemas.microsoft.com/office/drawing/2014/main" id="{FFC8111D-3DA5-4F75-8960-47F1FDA1ECB1}"/>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zh-CN"/>
              <a:t>Haga clic para modificar el estilo de título del patrón</a:t>
            </a:r>
          </a:p>
        </p:txBody>
      </p:sp>
      <p:sp>
        <p:nvSpPr>
          <p:cNvPr id="1027" name="2 Marcador de texto">
            <a:extLst>
              <a:ext uri="{FF2B5EF4-FFF2-40B4-BE49-F238E27FC236}">
                <a16:creationId xmlns:a16="http://schemas.microsoft.com/office/drawing/2014/main" id="{EA19E78E-F56F-49B7-9B1A-9D37A60F56F4}"/>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zh-CN"/>
              <a:t>Haga clic para modificar el estilo de texto del patrón</a:t>
            </a:r>
          </a:p>
          <a:p>
            <a:pPr lvl="1"/>
            <a:r>
              <a:rPr lang="es-ES" altLang="zh-CN"/>
              <a:t>Segundo nivel</a:t>
            </a:r>
          </a:p>
          <a:p>
            <a:pPr lvl="2"/>
            <a:r>
              <a:rPr lang="es-ES" altLang="zh-CN"/>
              <a:t>Tercer nivel</a:t>
            </a:r>
          </a:p>
          <a:p>
            <a:pPr lvl="3"/>
            <a:r>
              <a:rPr lang="es-ES" altLang="zh-CN"/>
              <a:t>Cuarto nivel</a:t>
            </a:r>
          </a:p>
          <a:p>
            <a:pPr lvl="4"/>
            <a:r>
              <a:rPr lang="es-ES" altLang="zh-CN"/>
              <a:t>Quinto nivel</a:t>
            </a:r>
          </a:p>
        </p:txBody>
      </p:sp>
      <p:sp>
        <p:nvSpPr>
          <p:cNvPr id="4" name="3 Marcador de fecha">
            <a:extLst>
              <a:ext uri="{FF2B5EF4-FFF2-40B4-BE49-F238E27FC236}">
                <a16:creationId xmlns:a16="http://schemas.microsoft.com/office/drawing/2014/main" id="{02832769-1461-43E1-9EE5-83FC144DC7C4}"/>
              </a:ext>
            </a:extLst>
          </p:cNvPr>
          <p:cNvSpPr>
            <a:spLocks noGrp="1"/>
          </p:cNvSpPr>
          <p:nvPr>
            <p:ph type="dt" sz="half" idx="2"/>
          </p:nvPr>
        </p:nvSpPr>
        <p:spPr>
          <a:xfrm>
            <a:off x="609600" y="6356351"/>
            <a:ext cx="28448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ea typeface="宋体" charset="-122"/>
              </a:defRPr>
            </a:lvl1pPr>
          </a:lstStyle>
          <a:p>
            <a:pPr>
              <a:defRPr/>
            </a:pPr>
            <a:fld id="{F4941F5F-9ED8-4C44-B0D0-4A4343F14E6D}" type="datetime1">
              <a:rPr lang="es-ES" altLang="zh-CN"/>
              <a:pPr>
                <a:defRPr/>
              </a:pPr>
              <a:t>16/05/2019</a:t>
            </a:fld>
            <a:endParaRPr lang="es-ES" altLang="zh-CN" dirty="0"/>
          </a:p>
        </p:txBody>
      </p:sp>
      <p:sp>
        <p:nvSpPr>
          <p:cNvPr id="5" name="4 Marcador de pie de página">
            <a:extLst>
              <a:ext uri="{FF2B5EF4-FFF2-40B4-BE49-F238E27FC236}">
                <a16:creationId xmlns:a16="http://schemas.microsoft.com/office/drawing/2014/main" id="{B3546C4C-9C24-4D3D-AEA8-D1C21957F39F}"/>
              </a:ext>
            </a:extLst>
          </p:cNvPr>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ea typeface="宋体" charset="-122"/>
              </a:defRPr>
            </a:lvl1pPr>
          </a:lstStyle>
          <a:p>
            <a:pPr>
              <a:defRPr/>
            </a:pPr>
            <a:endParaRPr lang="es-ES" altLang="zh-CN"/>
          </a:p>
        </p:txBody>
      </p:sp>
      <p:sp>
        <p:nvSpPr>
          <p:cNvPr id="6" name="5 Marcador de número de diapositiva">
            <a:extLst>
              <a:ext uri="{FF2B5EF4-FFF2-40B4-BE49-F238E27FC236}">
                <a16:creationId xmlns:a16="http://schemas.microsoft.com/office/drawing/2014/main" id="{46467913-7768-4C9E-90AE-8030831ABBA6}"/>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ea typeface="宋体" charset="-122"/>
              </a:defRPr>
            </a:lvl1pPr>
          </a:lstStyle>
          <a:p>
            <a:pPr>
              <a:defRPr/>
            </a:pPr>
            <a:fld id="{693A39A9-CA72-430F-B42D-6E775C72E478}" type="slidenum">
              <a:rPr lang="es-ES" altLang="zh-CN"/>
              <a:pPr>
                <a:defRPr/>
              </a:pPr>
              <a:t>‹#›</a:t>
            </a:fld>
            <a:endParaRPr lang="es-ES" altLang="zh-CN"/>
          </a:p>
        </p:txBody>
      </p:sp>
      <p:pic>
        <p:nvPicPr>
          <p:cNvPr id="1031" name="Imagen 5" descr="C:\Users\Design\Documents\Edu\Product Launch\shadown.png">
            <a:extLst>
              <a:ext uri="{FF2B5EF4-FFF2-40B4-BE49-F238E27FC236}">
                <a16:creationId xmlns:a16="http://schemas.microsoft.com/office/drawing/2014/main" id="{8F9EB7DA-7938-48D5-984A-75DCE9E78BBA}"/>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215217" y="5875338"/>
            <a:ext cx="1016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Imagen 5" descr="C:\Users\Design\Documents\Edu\Product Launch\shadown.png">
            <a:extLst>
              <a:ext uri="{FF2B5EF4-FFF2-40B4-BE49-F238E27FC236}">
                <a16:creationId xmlns:a16="http://schemas.microsoft.com/office/drawing/2014/main" id="{D2A574F1-7E7B-4B0B-9491-1A4A0AFA5834}"/>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958667" y="6021388"/>
            <a:ext cx="1018117"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45213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driver.it168.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hyperlink" Target="http://software.it168.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s://baike.baidu.com/item/%E6%B5%8B%E8%AF%95%E7%94%A8%E4%BE%8B" TargetMode="External"/><Relationship Id="rId2" Type="http://schemas.openxmlformats.org/officeDocument/2006/relationships/hyperlink" Target="https://baike.baidu.com/item/%E5%88%A4%E5%AE%9A%E8%A1%A8" TargetMode="Externa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https://baike.baidu.com/item/%E6%B5%8B%E8%AF%95%E7%94%A8%E4%BE%8B" TargetMode="External"/><Relationship Id="rId2" Type="http://schemas.openxmlformats.org/officeDocument/2006/relationships/hyperlink" Target="https://baike.baidu.com/item/%E8%A1%A8%E6%A0%BC" TargetMode="Externa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baike.baidu.com/pic/%E9%BB%91%E7%9B%92%E6%B5%8B%E8%AF%95/934030/0/91ef76c6a7efce1b3b0b1a23af51f3deb48f6533?fr=lemma&amp;ct=single" TargetMode="Externa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hyperlink" Target="https://baike.baidu.com/item/%E9%BB%91%E7%9B%92%E6%B5%8B%E8%AF%95/934030?fr=aladdin#ref_[1]_51274"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900C0BA-AA6E-41FE-8AB4-9930FE7BAD19}"/>
              </a:ext>
            </a:extLst>
          </p:cNvPr>
          <p:cNvSpPr/>
          <p:nvPr/>
        </p:nvSpPr>
        <p:spPr>
          <a:xfrm>
            <a:off x="650449" y="1098671"/>
            <a:ext cx="10369486" cy="4154984"/>
          </a:xfrm>
          <a:prstGeom prst="rect">
            <a:avLst/>
          </a:prstGeom>
        </p:spPr>
        <p:txBody>
          <a:bodyPr wrap="square">
            <a:spAutoFit/>
          </a:bodyPr>
          <a:lstStyle/>
          <a:p>
            <a:pPr indent="457200"/>
            <a:r>
              <a:rPr lang="zh-CN" altLang="zh-CN" sz="2400" dirty="0">
                <a:latin typeface="Calibri" panose="020F0502020204030204" pitchFamily="34" charset="0"/>
                <a:ea typeface="宋体" panose="02010600030101010101" pitchFamily="2" charset="-122"/>
                <a:cs typeface="Times New Roman" panose="02020603050405020304" pitchFamily="18" charset="0"/>
              </a:rPr>
              <a:t>黑盒测试</a:t>
            </a:r>
            <a:r>
              <a:rPr lang="en-US" altLang="zh-CN" sz="2400" dirty="0">
                <a:latin typeface="Calibri" panose="020F0502020204030204" pitchFamily="34" charset="0"/>
                <a:ea typeface="宋体" panose="02010600030101010101" pitchFamily="2" charset="-122"/>
                <a:cs typeface="Times New Roman" panose="02020603050405020304" pitchFamily="18" charset="0"/>
              </a:rPr>
              <a:t>(black</a:t>
            </a:r>
            <a:r>
              <a:rPr lang="zh-CN" altLang="zh-CN" sz="2400" dirty="0">
                <a:latin typeface="Calibri" panose="020F0502020204030204" pitchFamily="34" charset="0"/>
                <a:ea typeface="宋体" panose="02010600030101010101" pitchFamily="2" charset="-122"/>
                <a:cs typeface="Times New Roman" panose="02020603050405020304" pitchFamily="18" charset="0"/>
              </a:rPr>
              <a:t>—</a:t>
            </a:r>
            <a:r>
              <a:rPr lang="en-US" altLang="zh-CN" sz="2400" dirty="0">
                <a:latin typeface="Calibri" panose="020F0502020204030204" pitchFamily="34" charset="0"/>
                <a:ea typeface="宋体" panose="02010600030101010101" pitchFamily="2" charset="-122"/>
                <a:cs typeface="Times New Roman" panose="02020603050405020304" pitchFamily="18" charset="0"/>
              </a:rPr>
              <a:t>box testing)</a:t>
            </a:r>
            <a:r>
              <a:rPr lang="zh-CN" altLang="zh-CN" sz="2400" dirty="0">
                <a:latin typeface="Calibri" panose="020F0502020204030204" pitchFamily="34" charset="0"/>
                <a:ea typeface="宋体" panose="02010600030101010101" pitchFamily="2" charset="-122"/>
                <a:cs typeface="Times New Roman" panose="02020603050405020304" pitchFamily="18" charset="0"/>
              </a:rPr>
              <a:t>又称功能测试、数据</a:t>
            </a:r>
            <a:r>
              <a:rPr lang="en-US" altLang="zh-CN" sz="2400" u="sng" dirty="0" err="1">
                <a:solidFill>
                  <a:srgbClr val="000000"/>
                </a:solidFill>
                <a:latin typeface="宋体" panose="02010600030101010101" pitchFamily="2" charset="-122"/>
                <a:ea typeface="宋体" panose="02010600030101010101" pitchFamily="2" charset="-122"/>
                <a:cs typeface="Times New Roman" panose="02020603050405020304" pitchFamily="18" charset="0"/>
                <a:hlinkClick r:id="rId2" tooltip="驱动"/>
              </a:rPr>
              <a:t>驱动</a:t>
            </a:r>
            <a:r>
              <a:rPr lang="zh-CN" altLang="zh-CN" sz="2400" dirty="0">
                <a:latin typeface="Calibri" panose="020F0502020204030204" pitchFamily="34" charset="0"/>
                <a:ea typeface="宋体" panose="02010600030101010101" pitchFamily="2" charset="-122"/>
                <a:cs typeface="Times New Roman" panose="02020603050405020304" pitchFamily="18" charset="0"/>
              </a:rPr>
              <a:t>测试或基于规范的测试。</a:t>
            </a:r>
            <a:endParaRPr lang="en-US" altLang="zh-CN" sz="2400" dirty="0">
              <a:latin typeface="Calibri" panose="020F0502020204030204" pitchFamily="34" charset="0"/>
              <a:ea typeface="宋体" panose="02010600030101010101" pitchFamily="2" charset="-122"/>
              <a:cs typeface="Times New Roman" panose="02020603050405020304" pitchFamily="18" charset="0"/>
            </a:endParaRPr>
          </a:p>
          <a:p>
            <a:pPr indent="457200"/>
            <a:r>
              <a:rPr lang="zh-CN" altLang="zh-CN" sz="2400" dirty="0">
                <a:latin typeface="Calibri" panose="020F0502020204030204" pitchFamily="34" charset="0"/>
                <a:ea typeface="宋体" panose="02010600030101010101" pitchFamily="2" charset="-122"/>
                <a:cs typeface="Times New Roman" panose="02020603050405020304" pitchFamily="18" charset="0"/>
              </a:rPr>
              <a:t>用这种方法进行测试时，被测程序被当作看不见内部的黑盒。在完全不考虑程序内部结构和内部特性的情况下，测试者仅依据程序功能的需求规范考虑确定测试用例和推断测试结果的正确性。因此黑盒测试是从用户观点出发的测试，黑盒测试直观的想法就是既然程序被规定做某些事，那我们就看看它是不是在任何情况下都做的对。完整的“任何情况”是无法验证的，为此黑盒测试也有一套产生测试用例的方法，以产生有限的测试用例而覆盖足够多的“任何情况”</a:t>
            </a:r>
            <a:r>
              <a:rPr lang="zh-CN" altLang="en-US" sz="2400" dirty="0">
                <a:latin typeface="Calibri" panose="020F0502020204030204" pitchFamily="34" charset="0"/>
                <a:ea typeface="宋体" panose="02010600030101010101" pitchFamily="2" charset="-122"/>
                <a:cs typeface="Times New Roman" panose="02020603050405020304" pitchFamily="18" charset="0"/>
              </a:rPr>
              <a:t>。</a:t>
            </a:r>
            <a:endParaRPr lang="en-US" altLang="zh-CN" sz="2400" dirty="0">
              <a:latin typeface="Calibri" panose="020F0502020204030204" pitchFamily="34" charset="0"/>
              <a:ea typeface="宋体" panose="02010600030101010101" pitchFamily="2" charset="-122"/>
              <a:cs typeface="Times New Roman" panose="02020603050405020304" pitchFamily="18" charset="0"/>
            </a:endParaRPr>
          </a:p>
          <a:p>
            <a:pPr indent="457200"/>
            <a:r>
              <a:rPr lang="zh-CN" altLang="zh-CN" sz="2400" dirty="0">
                <a:latin typeface="Calibri" panose="020F0502020204030204" pitchFamily="34" charset="0"/>
                <a:ea typeface="宋体" panose="02010600030101010101" pitchFamily="2" charset="-122"/>
                <a:cs typeface="Times New Roman" panose="02020603050405020304" pitchFamily="18" charset="0"/>
              </a:rPr>
              <a:t>由于黑盒测试不需要了解程序内部结构，所以许多高层的测试如</a:t>
            </a:r>
            <a:r>
              <a:rPr lang="zh-CN" altLang="zh-CN" sz="2400" dirty="0">
                <a:solidFill>
                  <a:srgbClr val="FF0000"/>
                </a:solidFill>
                <a:latin typeface="Calibri" panose="020F0502020204030204" pitchFamily="34" charset="0"/>
                <a:ea typeface="宋体" panose="02010600030101010101" pitchFamily="2" charset="-122"/>
                <a:cs typeface="Times New Roman" panose="02020603050405020304" pitchFamily="18" charset="0"/>
              </a:rPr>
              <a:t>确认测试、系统测试、验收测试</a:t>
            </a:r>
            <a:r>
              <a:rPr lang="zh-CN" altLang="zh-CN" sz="2400" dirty="0">
                <a:latin typeface="Calibri" panose="020F0502020204030204" pitchFamily="34" charset="0"/>
                <a:ea typeface="宋体" panose="02010600030101010101" pitchFamily="2" charset="-122"/>
                <a:cs typeface="Times New Roman" panose="02020603050405020304" pitchFamily="18" charset="0"/>
              </a:rPr>
              <a:t>都采用黑盒测试。</a:t>
            </a:r>
            <a:endParaRPr lang="zh-CN" altLang="en-US" sz="2400" dirty="0"/>
          </a:p>
        </p:txBody>
      </p:sp>
    </p:spTree>
    <p:extLst>
      <p:ext uri="{BB962C8B-B14F-4D97-AF65-F5344CB8AC3E}">
        <p14:creationId xmlns:p14="http://schemas.microsoft.com/office/powerpoint/2010/main" val="2963478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E40DCD66-7075-47A2-A399-31C14CDB3086}"/>
              </a:ext>
            </a:extLst>
          </p:cNvPr>
          <p:cNvSpPr>
            <a:spLocks noGrp="1"/>
          </p:cNvSpPr>
          <p:nvPr>
            <p:ph type="title"/>
          </p:nvPr>
        </p:nvSpPr>
        <p:spPr>
          <a:xfrm>
            <a:off x="1981200" y="44450"/>
            <a:ext cx="8229600" cy="1143000"/>
          </a:xfrm>
        </p:spPr>
        <p:txBody>
          <a:bodyPr/>
          <a:lstStyle/>
          <a:p>
            <a:pPr>
              <a:defRPr/>
            </a:pPr>
            <a:r>
              <a:rPr lang="en-US" altLang="zh-CN" b="1" dirty="0">
                <a:latin typeface="+mn-ea"/>
              </a:rPr>
              <a:t>7.7 </a:t>
            </a:r>
            <a:r>
              <a:rPr lang="zh-CN" altLang="en-US" b="1" dirty="0">
                <a:latin typeface="+mn-ea"/>
              </a:rPr>
              <a:t>黑盒测试技术</a:t>
            </a:r>
            <a:endParaRPr lang="zh-CN" altLang="en-US" b="1" dirty="0">
              <a:latin typeface="+mn-ea"/>
              <a:ea typeface="+mn-ea"/>
            </a:endParaRPr>
          </a:p>
        </p:txBody>
      </p:sp>
      <p:sp>
        <p:nvSpPr>
          <p:cNvPr id="32775" name="TextBox 7">
            <a:extLst>
              <a:ext uri="{FF2B5EF4-FFF2-40B4-BE49-F238E27FC236}">
                <a16:creationId xmlns:a16="http://schemas.microsoft.com/office/drawing/2014/main" id="{74F0D28C-D297-409F-B745-8F323479D0D1}"/>
              </a:ext>
            </a:extLst>
          </p:cNvPr>
          <p:cNvSpPr txBox="1">
            <a:spLocks noChangeArrowheads="1"/>
          </p:cNvSpPr>
          <p:nvPr/>
        </p:nvSpPr>
        <p:spPr bwMode="auto">
          <a:xfrm>
            <a:off x="2208214" y="1196976"/>
            <a:ext cx="7920037" cy="488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fontAlgn="base">
              <a:lnSpc>
                <a:spcPts val="3400"/>
              </a:lnSpc>
              <a:spcBef>
                <a:spcPct val="0"/>
              </a:spcBef>
              <a:spcAft>
                <a:spcPct val="0"/>
              </a:spcAft>
              <a:defRPr/>
            </a:pPr>
            <a:r>
              <a:rPr lang="zh-CN" altLang="zh-CN" sz="2400" dirty="0">
                <a:solidFill>
                  <a:prstClr val="black"/>
                </a:solidFill>
                <a:latin typeface="宋体" panose="02010600030101010101" pitchFamily="2" charset="-122"/>
              </a:rPr>
              <a:t>分析这个程序的规格说明，可以划分出如下等价类。</a:t>
            </a:r>
          </a:p>
          <a:p>
            <a:pPr fontAlgn="base">
              <a:lnSpc>
                <a:spcPts val="3400"/>
              </a:lnSpc>
              <a:spcBef>
                <a:spcPct val="0"/>
              </a:spcBef>
              <a:spcAft>
                <a:spcPct val="0"/>
              </a:spcAft>
              <a:buSzPct val="70000"/>
              <a:buFont typeface="Wingdings" panose="05000000000000000000" pitchFamily="2" charset="2"/>
              <a:buChar char="l"/>
              <a:defRPr/>
            </a:pPr>
            <a:r>
              <a:rPr lang="zh-CN" altLang="zh-CN" sz="2400" b="1" dirty="0">
                <a:solidFill>
                  <a:prstClr val="black"/>
                </a:solidFill>
                <a:latin typeface="宋体" panose="02010600030101010101" pitchFamily="2" charset="-122"/>
              </a:rPr>
              <a:t>有效输入的等价类</a:t>
            </a:r>
            <a:r>
              <a:rPr lang="zh-CN" altLang="zh-CN" sz="2400" dirty="0">
                <a:solidFill>
                  <a:prstClr val="black"/>
                </a:solidFill>
                <a:latin typeface="宋体" panose="02010600030101010101" pitchFamily="2" charset="-122"/>
              </a:rPr>
              <a:t>有</a:t>
            </a:r>
          </a:p>
          <a:p>
            <a:pPr marL="0" indent="0" fontAlgn="base">
              <a:lnSpc>
                <a:spcPts val="3400"/>
              </a:lnSpc>
              <a:spcBef>
                <a:spcPct val="0"/>
              </a:spcBef>
              <a:spcAft>
                <a:spcPct val="0"/>
              </a:spcAft>
              <a:defRPr/>
            </a:pPr>
            <a:r>
              <a:rPr lang="en-US" altLang="zh-CN" sz="2400" dirty="0">
                <a:solidFill>
                  <a:prstClr val="black"/>
                </a:solidFill>
                <a:latin typeface="宋体" panose="02010600030101010101" pitchFamily="2" charset="-122"/>
              </a:rPr>
              <a:t>(1) 1</a:t>
            </a:r>
            <a:r>
              <a:rPr lang="zh-CN" altLang="zh-CN" sz="2400" dirty="0">
                <a:solidFill>
                  <a:prstClr val="black"/>
                </a:solidFill>
                <a:latin typeface="宋体" panose="02010600030101010101" pitchFamily="2" charset="-122"/>
              </a:rPr>
              <a:t>～</a:t>
            </a:r>
            <a:r>
              <a:rPr lang="en-US" altLang="zh-CN" sz="2400" dirty="0">
                <a:solidFill>
                  <a:prstClr val="black"/>
                </a:solidFill>
                <a:latin typeface="宋体" panose="02010600030101010101" pitchFamily="2" charset="-122"/>
              </a:rPr>
              <a:t>6</a:t>
            </a:r>
            <a:r>
              <a:rPr lang="zh-CN" altLang="zh-CN" sz="2400" dirty="0">
                <a:solidFill>
                  <a:prstClr val="black"/>
                </a:solidFill>
                <a:latin typeface="宋体" panose="02010600030101010101" pitchFamily="2" charset="-122"/>
              </a:rPr>
              <a:t>个数字字符组成的数字串</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最高位数字不是零</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a:t>
            </a:r>
          </a:p>
          <a:p>
            <a:pPr marL="0" indent="0" fontAlgn="base">
              <a:lnSpc>
                <a:spcPts val="3400"/>
              </a:lnSpc>
              <a:spcBef>
                <a:spcPct val="0"/>
              </a:spcBef>
              <a:spcAft>
                <a:spcPct val="0"/>
              </a:spcAft>
              <a:defRPr/>
            </a:pPr>
            <a:r>
              <a:rPr lang="en-US" altLang="zh-CN" sz="2400" dirty="0">
                <a:solidFill>
                  <a:prstClr val="black"/>
                </a:solidFill>
                <a:latin typeface="宋体" panose="02010600030101010101" pitchFamily="2" charset="-122"/>
              </a:rPr>
              <a:t>(2) </a:t>
            </a:r>
            <a:r>
              <a:rPr lang="zh-CN" altLang="zh-CN" sz="2400" dirty="0">
                <a:solidFill>
                  <a:prstClr val="black"/>
                </a:solidFill>
                <a:latin typeface="宋体" panose="02010600030101010101" pitchFamily="2" charset="-122"/>
              </a:rPr>
              <a:t>最高位数字是零的数字串。</a:t>
            </a:r>
          </a:p>
          <a:p>
            <a:pPr marL="0" indent="0" fontAlgn="base">
              <a:lnSpc>
                <a:spcPts val="3400"/>
              </a:lnSpc>
              <a:spcBef>
                <a:spcPct val="0"/>
              </a:spcBef>
              <a:spcAft>
                <a:spcPct val="0"/>
              </a:spcAft>
              <a:defRPr/>
            </a:pPr>
            <a:r>
              <a:rPr lang="en-US" altLang="zh-CN" sz="2400" dirty="0">
                <a:solidFill>
                  <a:prstClr val="black"/>
                </a:solidFill>
                <a:latin typeface="宋体" panose="02010600030101010101" pitchFamily="2" charset="-122"/>
              </a:rPr>
              <a:t>(3) </a:t>
            </a:r>
            <a:r>
              <a:rPr lang="zh-CN" altLang="zh-CN" sz="2400" dirty="0">
                <a:solidFill>
                  <a:prstClr val="black"/>
                </a:solidFill>
                <a:latin typeface="宋体" panose="02010600030101010101" pitchFamily="2" charset="-122"/>
              </a:rPr>
              <a:t>最高位数字左邻是负号的数字串。</a:t>
            </a:r>
          </a:p>
          <a:p>
            <a:pPr fontAlgn="base">
              <a:lnSpc>
                <a:spcPts val="3400"/>
              </a:lnSpc>
              <a:spcBef>
                <a:spcPct val="0"/>
              </a:spcBef>
              <a:spcAft>
                <a:spcPct val="0"/>
              </a:spcAft>
              <a:buSzPct val="70000"/>
              <a:buFont typeface="Wingdings" panose="05000000000000000000" pitchFamily="2" charset="2"/>
              <a:buChar char="l"/>
              <a:defRPr/>
            </a:pPr>
            <a:r>
              <a:rPr lang="zh-CN" altLang="zh-CN" sz="2400" b="1" dirty="0">
                <a:solidFill>
                  <a:prstClr val="black"/>
                </a:solidFill>
                <a:latin typeface="宋体" panose="02010600030101010101" pitchFamily="2" charset="-122"/>
              </a:rPr>
              <a:t>无效输入的等价类</a:t>
            </a:r>
            <a:r>
              <a:rPr lang="zh-CN" altLang="zh-CN" sz="2400" dirty="0">
                <a:solidFill>
                  <a:prstClr val="black"/>
                </a:solidFill>
                <a:latin typeface="宋体" panose="02010600030101010101" pitchFamily="2" charset="-122"/>
              </a:rPr>
              <a:t>有</a:t>
            </a:r>
          </a:p>
          <a:p>
            <a:pPr marL="0" indent="0" fontAlgn="base">
              <a:lnSpc>
                <a:spcPts val="3400"/>
              </a:lnSpc>
              <a:spcBef>
                <a:spcPct val="0"/>
              </a:spcBef>
              <a:spcAft>
                <a:spcPct val="0"/>
              </a:spcAft>
              <a:defRPr/>
            </a:pPr>
            <a:r>
              <a:rPr lang="en-US" altLang="zh-CN" sz="2400" dirty="0">
                <a:solidFill>
                  <a:prstClr val="black"/>
                </a:solidFill>
                <a:latin typeface="宋体" panose="02010600030101010101" pitchFamily="2" charset="-122"/>
              </a:rPr>
              <a:t>(1) </a:t>
            </a:r>
            <a:r>
              <a:rPr lang="zh-CN" altLang="zh-CN" sz="2400" dirty="0">
                <a:solidFill>
                  <a:prstClr val="black"/>
                </a:solidFill>
                <a:latin typeface="宋体" panose="02010600030101010101" pitchFamily="2" charset="-122"/>
              </a:rPr>
              <a:t>空字符串</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全是空格</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a:t>
            </a:r>
          </a:p>
          <a:p>
            <a:pPr marL="0" indent="0" fontAlgn="base">
              <a:lnSpc>
                <a:spcPts val="3400"/>
              </a:lnSpc>
              <a:spcBef>
                <a:spcPct val="0"/>
              </a:spcBef>
              <a:spcAft>
                <a:spcPct val="0"/>
              </a:spcAft>
              <a:defRPr/>
            </a:pPr>
            <a:r>
              <a:rPr lang="en-US" altLang="zh-CN" sz="2400" dirty="0">
                <a:solidFill>
                  <a:prstClr val="black"/>
                </a:solidFill>
                <a:latin typeface="宋体" panose="02010600030101010101" pitchFamily="2" charset="-122"/>
              </a:rPr>
              <a:t>(2) </a:t>
            </a:r>
            <a:r>
              <a:rPr lang="zh-CN" altLang="zh-CN" sz="2400" dirty="0">
                <a:solidFill>
                  <a:prstClr val="black"/>
                </a:solidFill>
                <a:latin typeface="宋体" panose="02010600030101010101" pitchFamily="2" charset="-122"/>
              </a:rPr>
              <a:t>左部填充的字符既不是零也不是空格。</a:t>
            </a:r>
          </a:p>
          <a:p>
            <a:pPr marL="0" indent="0" fontAlgn="base">
              <a:lnSpc>
                <a:spcPts val="3400"/>
              </a:lnSpc>
              <a:spcBef>
                <a:spcPct val="0"/>
              </a:spcBef>
              <a:spcAft>
                <a:spcPct val="0"/>
              </a:spcAft>
              <a:defRPr/>
            </a:pPr>
            <a:r>
              <a:rPr lang="en-US" altLang="zh-CN" sz="2400" dirty="0">
                <a:solidFill>
                  <a:prstClr val="black"/>
                </a:solidFill>
                <a:latin typeface="宋体" panose="02010600030101010101" pitchFamily="2" charset="-122"/>
              </a:rPr>
              <a:t>(3) </a:t>
            </a:r>
            <a:r>
              <a:rPr lang="zh-CN" altLang="zh-CN" sz="2400" dirty="0">
                <a:solidFill>
                  <a:prstClr val="black"/>
                </a:solidFill>
                <a:latin typeface="宋体" panose="02010600030101010101" pitchFamily="2" charset="-122"/>
              </a:rPr>
              <a:t>最高位数字右面由数字和空格混合组成。</a:t>
            </a:r>
          </a:p>
          <a:p>
            <a:pPr marL="0" indent="0" fontAlgn="base">
              <a:lnSpc>
                <a:spcPts val="3400"/>
              </a:lnSpc>
              <a:spcBef>
                <a:spcPct val="0"/>
              </a:spcBef>
              <a:spcAft>
                <a:spcPct val="0"/>
              </a:spcAft>
              <a:defRPr/>
            </a:pPr>
            <a:r>
              <a:rPr lang="en-US" altLang="zh-CN" sz="2400" dirty="0">
                <a:solidFill>
                  <a:prstClr val="black"/>
                </a:solidFill>
                <a:latin typeface="宋体" panose="02010600030101010101" pitchFamily="2" charset="-122"/>
              </a:rPr>
              <a:t>(4) </a:t>
            </a:r>
            <a:r>
              <a:rPr lang="zh-CN" altLang="zh-CN" sz="2400" dirty="0">
                <a:solidFill>
                  <a:prstClr val="black"/>
                </a:solidFill>
                <a:latin typeface="宋体" panose="02010600030101010101" pitchFamily="2" charset="-122"/>
              </a:rPr>
              <a:t>最高位数字右面由数字和其他字符混合组成。</a:t>
            </a:r>
          </a:p>
          <a:p>
            <a:pPr marL="0" indent="0" fontAlgn="base">
              <a:lnSpc>
                <a:spcPts val="3400"/>
              </a:lnSpc>
              <a:spcBef>
                <a:spcPct val="0"/>
              </a:spcBef>
              <a:spcAft>
                <a:spcPct val="0"/>
              </a:spcAft>
              <a:defRPr/>
            </a:pPr>
            <a:r>
              <a:rPr lang="en-US" altLang="zh-CN" sz="2400" dirty="0">
                <a:solidFill>
                  <a:prstClr val="black"/>
                </a:solidFill>
                <a:latin typeface="宋体" panose="02010600030101010101" pitchFamily="2" charset="-122"/>
              </a:rPr>
              <a:t>(5) </a:t>
            </a:r>
            <a:r>
              <a:rPr lang="zh-CN" altLang="zh-CN" sz="2400" dirty="0">
                <a:solidFill>
                  <a:prstClr val="black"/>
                </a:solidFill>
                <a:latin typeface="宋体" panose="02010600030101010101" pitchFamily="2" charset="-122"/>
              </a:rPr>
              <a:t>负号与最高位数字之间有空格。</a:t>
            </a:r>
            <a:endParaRPr lang="zh-CN" altLang="zh-CN" sz="2300" dirty="0">
              <a:solidFill>
                <a:prstClr val="black"/>
              </a:solidFill>
              <a:latin typeface="宋体" panose="02010600030101010101" pitchFamily="2" charset="-122"/>
            </a:endParaRPr>
          </a:p>
        </p:txBody>
      </p:sp>
      <p:sp>
        <p:nvSpPr>
          <p:cNvPr id="9" name="1 Título">
            <a:extLst>
              <a:ext uri="{FF2B5EF4-FFF2-40B4-BE49-F238E27FC236}">
                <a16:creationId xmlns:a16="http://schemas.microsoft.com/office/drawing/2014/main" id="{C3A5D641-9ED0-42BD-A89A-0AE3887454CA}"/>
              </a:ext>
            </a:extLst>
          </p:cNvPr>
          <p:cNvSpPr txBox="1">
            <a:spLocks/>
          </p:cNvSpPr>
          <p:nvPr/>
        </p:nvSpPr>
        <p:spPr bwMode="auto">
          <a:xfrm>
            <a:off x="1524001" y="6291264"/>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zh-CN" altLang="en-US" sz="2400" dirty="0">
                <a:solidFill>
                  <a:srgbClr val="D9D9D9"/>
                </a:solidFill>
                <a:latin typeface="宋体" panose="02010600030101010101" pitchFamily="2" charset="-122"/>
              </a:rPr>
              <a:t>第</a:t>
            </a:r>
            <a:r>
              <a:rPr lang="en-US" altLang="zh-CN" sz="2400" dirty="0">
                <a:solidFill>
                  <a:srgbClr val="D9D9D9"/>
                </a:solidFill>
                <a:latin typeface="宋体" panose="02010600030101010101" pitchFamily="2" charset="-122"/>
              </a:rPr>
              <a:t>7</a:t>
            </a:r>
            <a:r>
              <a:rPr lang="zh-CN" altLang="en-US" sz="2400" dirty="0">
                <a:solidFill>
                  <a:srgbClr val="D9D9D9"/>
                </a:solidFill>
                <a:latin typeface="宋体" panose="02010600030101010101" pitchFamily="2" charset="-122"/>
              </a:rPr>
              <a:t>章　实现</a:t>
            </a:r>
          </a:p>
        </p:txBody>
      </p:sp>
      <p:sp>
        <p:nvSpPr>
          <p:cNvPr id="10" name="1 Título">
            <a:extLst>
              <a:ext uri="{FF2B5EF4-FFF2-40B4-BE49-F238E27FC236}">
                <a16:creationId xmlns:a16="http://schemas.microsoft.com/office/drawing/2014/main" id="{A10D67F8-04A3-4671-968C-7D72E450DA3A}"/>
              </a:ext>
            </a:extLst>
          </p:cNvPr>
          <p:cNvSpPr txBox="1">
            <a:spLocks/>
          </p:cNvSpPr>
          <p:nvPr/>
        </p:nvSpPr>
        <p:spPr bwMode="auto">
          <a:xfrm>
            <a:off x="4316414"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en-US" altLang="zh-CN" sz="2400" dirty="0">
                <a:solidFill>
                  <a:srgbClr val="D9D9D9"/>
                </a:solidFill>
                <a:latin typeface="宋体" panose="02010600030101010101" pitchFamily="2" charset="-122"/>
              </a:rPr>
              <a:t>7.7.1 </a:t>
            </a:r>
            <a:r>
              <a:rPr lang="zh-CN" altLang="en-US" sz="2400" dirty="0">
                <a:solidFill>
                  <a:srgbClr val="D9D9D9"/>
                </a:solidFill>
                <a:latin typeface="宋体" panose="02010600030101010101" pitchFamily="2" charset="-122"/>
              </a:rPr>
              <a:t>等价划分</a:t>
            </a:r>
          </a:p>
        </p:txBody>
      </p:sp>
    </p:spTree>
    <p:extLst>
      <p:ext uri="{BB962C8B-B14F-4D97-AF65-F5344CB8AC3E}">
        <p14:creationId xmlns:p14="http://schemas.microsoft.com/office/powerpoint/2010/main" val="3524462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A1594B02-1EE3-4632-A797-B2C52763173A}"/>
              </a:ext>
            </a:extLst>
          </p:cNvPr>
          <p:cNvSpPr>
            <a:spLocks noGrp="1"/>
          </p:cNvSpPr>
          <p:nvPr>
            <p:ph type="title"/>
          </p:nvPr>
        </p:nvSpPr>
        <p:spPr>
          <a:xfrm>
            <a:off x="1981200" y="44450"/>
            <a:ext cx="8229600" cy="1143000"/>
          </a:xfrm>
        </p:spPr>
        <p:txBody>
          <a:bodyPr/>
          <a:lstStyle/>
          <a:p>
            <a:pPr>
              <a:defRPr/>
            </a:pPr>
            <a:r>
              <a:rPr lang="en-US" altLang="zh-CN" b="1" dirty="0">
                <a:latin typeface="+mn-ea"/>
              </a:rPr>
              <a:t>7.7 </a:t>
            </a:r>
            <a:r>
              <a:rPr lang="zh-CN" altLang="en-US" b="1" dirty="0">
                <a:latin typeface="+mn-ea"/>
              </a:rPr>
              <a:t>黑盒测试技术</a:t>
            </a:r>
            <a:endParaRPr lang="zh-CN" altLang="en-US" b="1" dirty="0">
              <a:latin typeface="+mn-ea"/>
              <a:ea typeface="+mn-ea"/>
            </a:endParaRPr>
          </a:p>
        </p:txBody>
      </p:sp>
      <p:sp>
        <p:nvSpPr>
          <p:cNvPr id="32775" name="TextBox 7">
            <a:extLst>
              <a:ext uri="{FF2B5EF4-FFF2-40B4-BE49-F238E27FC236}">
                <a16:creationId xmlns:a16="http://schemas.microsoft.com/office/drawing/2014/main" id="{95EB3449-826A-48EF-906C-958D6F8DB1DB}"/>
              </a:ext>
            </a:extLst>
          </p:cNvPr>
          <p:cNvSpPr txBox="1">
            <a:spLocks noChangeArrowheads="1"/>
          </p:cNvSpPr>
          <p:nvPr/>
        </p:nvSpPr>
        <p:spPr bwMode="auto">
          <a:xfrm>
            <a:off x="2063750" y="1412876"/>
            <a:ext cx="8331200" cy="465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fontAlgn="base">
              <a:lnSpc>
                <a:spcPts val="3500"/>
              </a:lnSpc>
              <a:spcBef>
                <a:spcPct val="0"/>
              </a:spcBef>
              <a:spcAft>
                <a:spcPct val="0"/>
              </a:spcAft>
              <a:buSzPct val="70000"/>
              <a:buFont typeface="Wingdings" panose="05000000000000000000" pitchFamily="2" charset="2"/>
              <a:buChar char="l"/>
              <a:defRPr/>
            </a:pPr>
            <a:r>
              <a:rPr lang="zh-CN" altLang="zh-CN" sz="2400" b="1" dirty="0">
                <a:solidFill>
                  <a:prstClr val="black"/>
                </a:solidFill>
                <a:latin typeface="宋体" panose="02010600030101010101" pitchFamily="2" charset="-122"/>
              </a:rPr>
              <a:t>合法输出的等价类</a:t>
            </a:r>
            <a:r>
              <a:rPr lang="zh-CN" altLang="zh-CN" sz="2400" dirty="0">
                <a:solidFill>
                  <a:prstClr val="black"/>
                </a:solidFill>
                <a:latin typeface="宋体" panose="02010600030101010101" pitchFamily="2" charset="-122"/>
              </a:rPr>
              <a:t>有</a:t>
            </a:r>
          </a:p>
          <a:p>
            <a:pPr marL="0" indent="0" fontAlgn="base">
              <a:lnSpc>
                <a:spcPts val="3500"/>
              </a:lnSpc>
              <a:spcBef>
                <a:spcPct val="0"/>
              </a:spcBef>
              <a:spcAft>
                <a:spcPct val="0"/>
              </a:spcAft>
              <a:defRPr/>
            </a:pPr>
            <a:r>
              <a:rPr lang="en-US" altLang="zh-CN" sz="2400" dirty="0">
                <a:solidFill>
                  <a:prstClr val="black"/>
                </a:solidFill>
                <a:latin typeface="宋体" panose="02010600030101010101" pitchFamily="2" charset="-122"/>
              </a:rPr>
              <a:t>(1) </a:t>
            </a:r>
            <a:r>
              <a:rPr lang="zh-CN" altLang="zh-CN" sz="2400" dirty="0">
                <a:solidFill>
                  <a:prstClr val="black"/>
                </a:solidFill>
                <a:latin typeface="宋体" panose="02010600030101010101" pitchFamily="2" charset="-122"/>
              </a:rPr>
              <a:t>在计算机能表示的最小负整数和零之间的负整数。</a:t>
            </a:r>
          </a:p>
          <a:p>
            <a:pPr marL="0" indent="0" fontAlgn="base">
              <a:lnSpc>
                <a:spcPts val="3500"/>
              </a:lnSpc>
              <a:spcBef>
                <a:spcPct val="0"/>
              </a:spcBef>
              <a:spcAft>
                <a:spcPct val="0"/>
              </a:spcAft>
              <a:defRPr/>
            </a:pPr>
            <a:r>
              <a:rPr lang="en-US" altLang="zh-CN" sz="2400" dirty="0">
                <a:solidFill>
                  <a:prstClr val="black"/>
                </a:solidFill>
                <a:latin typeface="宋体" panose="02010600030101010101" pitchFamily="2" charset="-122"/>
              </a:rPr>
              <a:t>(2) </a:t>
            </a:r>
            <a:r>
              <a:rPr lang="zh-CN" altLang="zh-CN" sz="2400" dirty="0">
                <a:solidFill>
                  <a:prstClr val="black"/>
                </a:solidFill>
                <a:latin typeface="宋体" panose="02010600030101010101" pitchFamily="2" charset="-122"/>
              </a:rPr>
              <a:t>零。</a:t>
            </a:r>
          </a:p>
          <a:p>
            <a:pPr marL="0" indent="0" fontAlgn="base">
              <a:lnSpc>
                <a:spcPts val="3500"/>
              </a:lnSpc>
              <a:spcBef>
                <a:spcPct val="0"/>
              </a:spcBef>
              <a:spcAft>
                <a:spcPct val="0"/>
              </a:spcAft>
              <a:defRPr/>
            </a:pPr>
            <a:r>
              <a:rPr lang="en-US" altLang="zh-CN" sz="2400" dirty="0">
                <a:solidFill>
                  <a:prstClr val="black"/>
                </a:solidFill>
                <a:latin typeface="宋体" panose="02010600030101010101" pitchFamily="2" charset="-122"/>
              </a:rPr>
              <a:t>(3) </a:t>
            </a:r>
            <a:r>
              <a:rPr lang="zh-CN" altLang="zh-CN" sz="2400" dirty="0">
                <a:solidFill>
                  <a:prstClr val="black"/>
                </a:solidFill>
                <a:latin typeface="宋体" panose="02010600030101010101" pitchFamily="2" charset="-122"/>
              </a:rPr>
              <a:t>在零和计算机能表示的最大正整数之间的正整数。</a:t>
            </a:r>
          </a:p>
          <a:p>
            <a:pPr marL="0" indent="0" fontAlgn="base">
              <a:lnSpc>
                <a:spcPts val="3500"/>
              </a:lnSpc>
              <a:spcBef>
                <a:spcPct val="0"/>
              </a:spcBef>
              <a:spcAft>
                <a:spcPct val="0"/>
              </a:spcAft>
              <a:buSzPct val="70000"/>
              <a:buFont typeface="Wingdings" panose="05000000000000000000" pitchFamily="2" charset="2"/>
              <a:buChar char="l"/>
              <a:defRPr/>
            </a:pPr>
            <a:r>
              <a:rPr lang="zh-CN" altLang="zh-CN" sz="2400" b="1" dirty="0">
                <a:solidFill>
                  <a:prstClr val="black"/>
                </a:solidFill>
                <a:latin typeface="宋体" panose="02010600030101010101" pitchFamily="2" charset="-122"/>
              </a:rPr>
              <a:t>非法输出的等价类</a:t>
            </a:r>
            <a:r>
              <a:rPr lang="zh-CN" altLang="zh-CN" sz="2400" dirty="0">
                <a:solidFill>
                  <a:prstClr val="black"/>
                </a:solidFill>
                <a:latin typeface="宋体" panose="02010600030101010101" pitchFamily="2" charset="-122"/>
              </a:rPr>
              <a:t>有</a:t>
            </a:r>
          </a:p>
          <a:p>
            <a:pPr marL="0" indent="0" fontAlgn="base">
              <a:lnSpc>
                <a:spcPts val="3500"/>
              </a:lnSpc>
              <a:spcBef>
                <a:spcPct val="0"/>
              </a:spcBef>
              <a:spcAft>
                <a:spcPct val="0"/>
              </a:spcAft>
              <a:defRPr/>
            </a:pPr>
            <a:r>
              <a:rPr lang="en-US" altLang="zh-CN" sz="2400" dirty="0">
                <a:solidFill>
                  <a:prstClr val="black"/>
                </a:solidFill>
                <a:latin typeface="宋体" panose="02010600030101010101" pitchFamily="2" charset="-122"/>
              </a:rPr>
              <a:t>(1) </a:t>
            </a:r>
            <a:r>
              <a:rPr lang="zh-CN" altLang="zh-CN" sz="2400" dirty="0">
                <a:solidFill>
                  <a:prstClr val="black"/>
                </a:solidFill>
                <a:latin typeface="宋体" panose="02010600030101010101" pitchFamily="2" charset="-122"/>
              </a:rPr>
              <a:t>比计算机能表示的最小负整数还小的负整数。</a:t>
            </a:r>
          </a:p>
          <a:p>
            <a:pPr marL="0" indent="0" fontAlgn="base">
              <a:lnSpc>
                <a:spcPts val="3500"/>
              </a:lnSpc>
              <a:spcBef>
                <a:spcPct val="0"/>
              </a:spcBef>
              <a:spcAft>
                <a:spcPct val="0"/>
              </a:spcAft>
              <a:defRPr/>
            </a:pPr>
            <a:r>
              <a:rPr lang="en-US" altLang="zh-CN" sz="2400" dirty="0">
                <a:solidFill>
                  <a:prstClr val="black"/>
                </a:solidFill>
                <a:latin typeface="宋体" panose="02010600030101010101" pitchFamily="2" charset="-122"/>
              </a:rPr>
              <a:t>(2) </a:t>
            </a:r>
            <a:r>
              <a:rPr lang="zh-CN" altLang="zh-CN" sz="2400" dirty="0">
                <a:solidFill>
                  <a:prstClr val="black"/>
                </a:solidFill>
                <a:latin typeface="宋体" panose="02010600030101010101" pitchFamily="2" charset="-122"/>
              </a:rPr>
              <a:t>比计算机能表示的最大正整数还大的正整数。</a:t>
            </a:r>
          </a:p>
          <a:p>
            <a:pPr marL="0" indent="0" fontAlgn="base">
              <a:lnSpc>
                <a:spcPts val="3500"/>
              </a:lnSpc>
              <a:spcBef>
                <a:spcPts val="600"/>
              </a:spcBef>
              <a:spcAft>
                <a:spcPct val="0"/>
              </a:spcAft>
              <a:defRPr/>
            </a:pPr>
            <a:r>
              <a:rPr lang="en-US" altLang="zh-CN" sz="2400" dirty="0">
                <a:solidFill>
                  <a:prstClr val="black"/>
                </a:solidFill>
                <a:latin typeface="宋体" panose="02010600030101010101" pitchFamily="2" charset="-122"/>
              </a:rPr>
              <a:t>    </a:t>
            </a:r>
            <a:r>
              <a:rPr lang="zh-CN" altLang="zh-CN" sz="2400" dirty="0">
                <a:solidFill>
                  <a:prstClr val="black"/>
                </a:solidFill>
                <a:latin typeface="宋体" panose="02010600030101010101" pitchFamily="2" charset="-122"/>
              </a:rPr>
              <a:t>因为所用的计算机字长</a:t>
            </a:r>
            <a:r>
              <a:rPr lang="en-US" altLang="zh-CN" sz="2400" dirty="0">
                <a:solidFill>
                  <a:prstClr val="black"/>
                </a:solidFill>
                <a:latin typeface="宋体" panose="02010600030101010101" pitchFamily="2" charset="-122"/>
              </a:rPr>
              <a:t>16</a:t>
            </a:r>
            <a:r>
              <a:rPr lang="zh-CN" altLang="zh-CN" sz="2400" dirty="0">
                <a:solidFill>
                  <a:prstClr val="black"/>
                </a:solidFill>
                <a:latin typeface="宋体" panose="02010600030101010101" pitchFamily="2" charset="-122"/>
              </a:rPr>
              <a:t>位，用二进制补码表示整数，所以能表示的最小负整数是</a:t>
            </a:r>
            <a:r>
              <a:rPr lang="en-US" altLang="zh-CN" sz="2400" dirty="0">
                <a:solidFill>
                  <a:prstClr val="black"/>
                </a:solidFill>
                <a:latin typeface="宋体" panose="02010600030101010101" pitchFamily="2" charset="-122"/>
              </a:rPr>
              <a:t>-32 768</a:t>
            </a:r>
            <a:r>
              <a:rPr lang="zh-CN" altLang="zh-CN" sz="2400" dirty="0">
                <a:solidFill>
                  <a:prstClr val="black"/>
                </a:solidFill>
                <a:latin typeface="宋体" panose="02010600030101010101" pitchFamily="2" charset="-122"/>
              </a:rPr>
              <a:t>，能表示的最大正整数是</a:t>
            </a:r>
            <a:r>
              <a:rPr lang="en-US" altLang="zh-CN" sz="2400" dirty="0">
                <a:solidFill>
                  <a:prstClr val="black"/>
                </a:solidFill>
                <a:latin typeface="宋体" panose="02010600030101010101" pitchFamily="2" charset="-122"/>
              </a:rPr>
              <a:t>32 767</a:t>
            </a:r>
            <a:r>
              <a:rPr lang="zh-CN" altLang="zh-CN" sz="2400" dirty="0">
                <a:solidFill>
                  <a:prstClr val="black"/>
                </a:solidFill>
                <a:latin typeface="宋体" panose="02010600030101010101" pitchFamily="2" charset="-122"/>
              </a:rPr>
              <a:t>。</a:t>
            </a:r>
            <a:endParaRPr lang="zh-CN" altLang="zh-CN" sz="2300" dirty="0">
              <a:solidFill>
                <a:prstClr val="black"/>
              </a:solidFill>
              <a:latin typeface="宋体" panose="02010600030101010101" pitchFamily="2" charset="-122"/>
            </a:endParaRPr>
          </a:p>
        </p:txBody>
      </p:sp>
      <p:sp>
        <p:nvSpPr>
          <p:cNvPr id="9" name="1 Título">
            <a:extLst>
              <a:ext uri="{FF2B5EF4-FFF2-40B4-BE49-F238E27FC236}">
                <a16:creationId xmlns:a16="http://schemas.microsoft.com/office/drawing/2014/main" id="{06448CC9-D943-443B-8524-5767CEEE0100}"/>
              </a:ext>
            </a:extLst>
          </p:cNvPr>
          <p:cNvSpPr txBox="1">
            <a:spLocks/>
          </p:cNvSpPr>
          <p:nvPr/>
        </p:nvSpPr>
        <p:spPr bwMode="auto">
          <a:xfrm>
            <a:off x="1524001" y="6291264"/>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zh-CN" altLang="en-US" sz="2400" dirty="0">
                <a:solidFill>
                  <a:srgbClr val="D9D9D9"/>
                </a:solidFill>
                <a:latin typeface="宋体" panose="02010600030101010101" pitchFamily="2" charset="-122"/>
              </a:rPr>
              <a:t>第</a:t>
            </a:r>
            <a:r>
              <a:rPr lang="en-US" altLang="zh-CN" sz="2400" dirty="0">
                <a:solidFill>
                  <a:srgbClr val="D9D9D9"/>
                </a:solidFill>
                <a:latin typeface="宋体" panose="02010600030101010101" pitchFamily="2" charset="-122"/>
              </a:rPr>
              <a:t>7</a:t>
            </a:r>
            <a:r>
              <a:rPr lang="zh-CN" altLang="en-US" sz="2400" dirty="0">
                <a:solidFill>
                  <a:srgbClr val="D9D9D9"/>
                </a:solidFill>
                <a:latin typeface="宋体" panose="02010600030101010101" pitchFamily="2" charset="-122"/>
              </a:rPr>
              <a:t>章　实现</a:t>
            </a:r>
          </a:p>
        </p:txBody>
      </p:sp>
      <p:sp>
        <p:nvSpPr>
          <p:cNvPr id="10" name="1 Título">
            <a:extLst>
              <a:ext uri="{FF2B5EF4-FFF2-40B4-BE49-F238E27FC236}">
                <a16:creationId xmlns:a16="http://schemas.microsoft.com/office/drawing/2014/main" id="{0096BE12-B13A-4A63-B8FD-40470592C4AA}"/>
              </a:ext>
            </a:extLst>
          </p:cNvPr>
          <p:cNvSpPr txBox="1">
            <a:spLocks/>
          </p:cNvSpPr>
          <p:nvPr/>
        </p:nvSpPr>
        <p:spPr bwMode="auto">
          <a:xfrm>
            <a:off x="4316414"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en-US" altLang="zh-CN" sz="2400" dirty="0">
                <a:solidFill>
                  <a:srgbClr val="D9D9D9"/>
                </a:solidFill>
                <a:latin typeface="宋体" panose="02010600030101010101" pitchFamily="2" charset="-122"/>
              </a:rPr>
              <a:t>7.7.1 </a:t>
            </a:r>
            <a:r>
              <a:rPr lang="zh-CN" altLang="en-US" sz="2400" dirty="0">
                <a:solidFill>
                  <a:srgbClr val="D9D9D9"/>
                </a:solidFill>
                <a:latin typeface="宋体" panose="02010600030101010101" pitchFamily="2" charset="-122"/>
              </a:rPr>
              <a:t>等价划分</a:t>
            </a:r>
          </a:p>
        </p:txBody>
      </p:sp>
    </p:spTree>
    <p:extLst>
      <p:ext uri="{BB962C8B-B14F-4D97-AF65-F5344CB8AC3E}">
        <p14:creationId xmlns:p14="http://schemas.microsoft.com/office/powerpoint/2010/main" val="3725303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2E977E00-BFB8-4DAD-A21D-1AFF35BFF7E3}"/>
              </a:ext>
            </a:extLst>
          </p:cNvPr>
          <p:cNvSpPr>
            <a:spLocks noGrp="1"/>
          </p:cNvSpPr>
          <p:nvPr>
            <p:ph type="title"/>
          </p:nvPr>
        </p:nvSpPr>
        <p:spPr>
          <a:xfrm>
            <a:off x="1981200" y="44450"/>
            <a:ext cx="8229600" cy="1143000"/>
          </a:xfrm>
        </p:spPr>
        <p:txBody>
          <a:bodyPr/>
          <a:lstStyle/>
          <a:p>
            <a:pPr>
              <a:defRPr/>
            </a:pPr>
            <a:r>
              <a:rPr lang="en-US" altLang="zh-CN" b="1" dirty="0">
                <a:latin typeface="+mn-ea"/>
              </a:rPr>
              <a:t>7.7 </a:t>
            </a:r>
            <a:r>
              <a:rPr lang="zh-CN" altLang="en-US" b="1" dirty="0">
                <a:latin typeface="+mn-ea"/>
              </a:rPr>
              <a:t>黑盒测试技术</a:t>
            </a:r>
            <a:endParaRPr lang="zh-CN" altLang="en-US" b="1" dirty="0">
              <a:latin typeface="+mn-ea"/>
              <a:ea typeface="+mn-ea"/>
            </a:endParaRPr>
          </a:p>
        </p:txBody>
      </p:sp>
      <p:sp>
        <p:nvSpPr>
          <p:cNvPr id="32775" name="TextBox 7">
            <a:extLst>
              <a:ext uri="{FF2B5EF4-FFF2-40B4-BE49-F238E27FC236}">
                <a16:creationId xmlns:a16="http://schemas.microsoft.com/office/drawing/2014/main" id="{978AAEDE-0BA9-496F-9430-2E35DA9AF95B}"/>
              </a:ext>
            </a:extLst>
          </p:cNvPr>
          <p:cNvSpPr txBox="1">
            <a:spLocks noChangeArrowheads="1"/>
          </p:cNvSpPr>
          <p:nvPr/>
        </p:nvSpPr>
        <p:spPr bwMode="auto">
          <a:xfrm>
            <a:off x="374715" y="1401734"/>
            <a:ext cx="114425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fontAlgn="base">
              <a:lnSpc>
                <a:spcPts val="2400"/>
              </a:lnSpc>
              <a:spcBef>
                <a:spcPct val="0"/>
              </a:spcBef>
              <a:spcAft>
                <a:spcPct val="0"/>
              </a:spcAft>
              <a:defRPr/>
            </a:pPr>
            <a:r>
              <a:rPr lang="zh-CN" altLang="zh-CN" sz="2400" dirty="0">
                <a:latin typeface="+mn-ea"/>
                <a:ea typeface="+mn-ea"/>
              </a:rPr>
              <a:t>设计</a:t>
            </a:r>
            <a:r>
              <a:rPr lang="en-US" altLang="zh-CN" sz="2400" dirty="0">
                <a:latin typeface="+mn-ea"/>
                <a:ea typeface="+mn-ea"/>
              </a:rPr>
              <a:t>测试用例</a:t>
            </a:r>
            <a:r>
              <a:rPr lang="zh-CN" altLang="zh-CN" sz="2400" dirty="0">
                <a:latin typeface="+mn-ea"/>
                <a:ea typeface="+mn-ea"/>
              </a:rPr>
              <a:t>：在确立了等价类后，可建立等价类表，列出所有划分出的等价类：</a:t>
            </a:r>
            <a:endParaRPr lang="en-US" altLang="zh-CN" sz="3200" dirty="0">
              <a:latin typeface="+mn-ea"/>
              <a:ea typeface="+mn-ea"/>
            </a:endParaRPr>
          </a:p>
        </p:txBody>
      </p:sp>
      <p:graphicFrame>
        <p:nvGraphicFramePr>
          <p:cNvPr id="2" name="表格 1">
            <a:extLst>
              <a:ext uri="{FF2B5EF4-FFF2-40B4-BE49-F238E27FC236}">
                <a16:creationId xmlns:a16="http://schemas.microsoft.com/office/drawing/2014/main" id="{766B9B5A-7C17-45DC-9F4C-02D117E1EDF7}"/>
              </a:ext>
            </a:extLst>
          </p:cNvPr>
          <p:cNvGraphicFramePr>
            <a:graphicFrameLocks noGrp="1"/>
          </p:cNvGraphicFramePr>
          <p:nvPr/>
        </p:nvGraphicFramePr>
        <p:xfrm>
          <a:off x="2135189" y="2281238"/>
          <a:ext cx="7921625" cy="3595686"/>
        </p:xfrm>
        <a:graphic>
          <a:graphicData uri="http://schemas.openxmlformats.org/drawingml/2006/table">
            <a:tbl>
              <a:tblPr firstRow="1" bandRow="1">
                <a:tableStyleId>{5C22544A-7EE6-4342-B048-85BDC9FD1C3A}</a:tableStyleId>
              </a:tblPr>
              <a:tblGrid>
                <a:gridCol w="909054">
                  <a:extLst>
                    <a:ext uri="{9D8B030D-6E8A-4147-A177-3AD203B41FA5}">
                      <a16:colId xmlns:a16="http://schemas.microsoft.com/office/drawing/2014/main" val="20000"/>
                    </a:ext>
                  </a:extLst>
                </a:gridCol>
                <a:gridCol w="3051759">
                  <a:extLst>
                    <a:ext uri="{9D8B030D-6E8A-4147-A177-3AD203B41FA5}">
                      <a16:colId xmlns:a16="http://schemas.microsoft.com/office/drawing/2014/main" val="20001"/>
                    </a:ext>
                  </a:extLst>
                </a:gridCol>
                <a:gridCol w="1980406">
                  <a:extLst>
                    <a:ext uri="{9D8B030D-6E8A-4147-A177-3AD203B41FA5}">
                      <a16:colId xmlns:a16="http://schemas.microsoft.com/office/drawing/2014/main" val="20002"/>
                    </a:ext>
                  </a:extLst>
                </a:gridCol>
                <a:gridCol w="1980406">
                  <a:extLst>
                    <a:ext uri="{9D8B030D-6E8A-4147-A177-3AD203B41FA5}">
                      <a16:colId xmlns:a16="http://schemas.microsoft.com/office/drawing/2014/main" val="20003"/>
                    </a:ext>
                  </a:extLst>
                </a:gridCol>
              </a:tblGrid>
              <a:tr h="414140">
                <a:tc>
                  <a:txBody>
                    <a:bodyPr/>
                    <a:lstStyle/>
                    <a:p>
                      <a:r>
                        <a:rPr lang="zh-CN" altLang="en-US" sz="1800" dirty="0"/>
                        <a:t>编号</a:t>
                      </a:r>
                    </a:p>
                  </a:txBody>
                  <a:tcPr marL="91453" marR="91453" marT="45722" marB="45722" anchor="ctr" anchorCtr="1"/>
                </a:tc>
                <a:tc>
                  <a:txBody>
                    <a:bodyPr/>
                    <a:lstStyle/>
                    <a:p>
                      <a:pPr algn="l"/>
                      <a:r>
                        <a:rPr lang="zh-CN" altLang="en-US" sz="1800" dirty="0"/>
                        <a:t>描述</a:t>
                      </a:r>
                    </a:p>
                  </a:txBody>
                  <a:tcPr marL="91453" marR="91453" marT="45722" marB="45722" anchor="ctr" anchorCtr="1"/>
                </a:tc>
                <a:tc>
                  <a:txBody>
                    <a:bodyPr/>
                    <a:lstStyle/>
                    <a:p>
                      <a:r>
                        <a:rPr lang="zh-CN" altLang="en-US" sz="1800" dirty="0"/>
                        <a:t>输入</a:t>
                      </a:r>
                    </a:p>
                  </a:txBody>
                  <a:tcPr marL="91453" marR="91453" marT="45722" marB="45722" anchor="ctr" anchorCtr="1"/>
                </a:tc>
                <a:tc>
                  <a:txBody>
                    <a:bodyPr/>
                    <a:lstStyle/>
                    <a:p>
                      <a:r>
                        <a:rPr lang="zh-CN" altLang="en-US" sz="1800" dirty="0"/>
                        <a:t>预期输出</a:t>
                      </a:r>
                    </a:p>
                  </a:txBody>
                  <a:tcPr marL="91453" marR="91453" marT="45722" marB="45722" anchor="ctr" anchorCtr="1"/>
                </a:tc>
                <a:extLst>
                  <a:ext uri="{0D108BD9-81ED-4DB2-BD59-A6C34878D82A}">
                    <a16:rowId xmlns:a16="http://schemas.microsoft.com/office/drawing/2014/main" val="10000"/>
                  </a:ext>
                </a:extLst>
              </a:tr>
              <a:tr h="640109">
                <a:tc>
                  <a:txBody>
                    <a:bodyPr/>
                    <a:lstStyle/>
                    <a:p>
                      <a:r>
                        <a:rPr lang="en-US" altLang="zh-CN" sz="1800" dirty="0"/>
                        <a:t>1</a:t>
                      </a:r>
                      <a:endParaRPr lang="zh-CN" altLang="en-US" sz="1800" dirty="0"/>
                    </a:p>
                  </a:txBody>
                  <a:tcPr marL="91453" marR="91453" marT="45722" marB="45722" anchor="ctr" anchorCtr="1"/>
                </a:tc>
                <a:tc>
                  <a:txBody>
                    <a:bodyPr/>
                    <a:lstStyle/>
                    <a:p>
                      <a:pPr algn="l"/>
                      <a:r>
                        <a:rPr lang="en-US" altLang="zh-CN" sz="1800" kern="1200" dirty="0">
                          <a:solidFill>
                            <a:schemeClr val="dk1"/>
                          </a:solidFill>
                          <a:effectLst/>
                          <a:latin typeface="+mn-lt"/>
                          <a:ea typeface="+mn-ea"/>
                          <a:cs typeface="+mn-cs"/>
                        </a:rPr>
                        <a:t>1</a:t>
                      </a:r>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6</a:t>
                      </a:r>
                      <a:r>
                        <a:rPr lang="zh-CN" altLang="zh-CN" sz="1800" kern="1200" dirty="0">
                          <a:solidFill>
                            <a:schemeClr val="dk1"/>
                          </a:solidFill>
                          <a:effectLst/>
                          <a:latin typeface="+mn-lt"/>
                          <a:ea typeface="+mn-ea"/>
                          <a:cs typeface="+mn-cs"/>
                        </a:rPr>
                        <a:t>个数字组成的数字串，输出是合法的正整数</a:t>
                      </a:r>
                      <a:endParaRPr lang="zh-CN" altLang="en-US" sz="1800" dirty="0"/>
                    </a:p>
                  </a:txBody>
                  <a:tcPr marL="91453" marR="91453" marT="45722" marB="45722"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1</a:t>
                      </a:r>
                      <a:r>
                        <a:rPr lang="zh-CN" altLang="zh-CN" sz="1800" kern="1200" dirty="0">
                          <a:solidFill>
                            <a:schemeClr val="dk1"/>
                          </a:solidFill>
                          <a:effectLst/>
                          <a:latin typeface="+mn-lt"/>
                          <a:ea typeface="+mn-ea"/>
                          <a:cs typeface="+mn-cs"/>
                        </a:rPr>
                        <a:t>’</a:t>
                      </a:r>
                      <a:endParaRPr lang="zh-CN" altLang="en-US" sz="1800" dirty="0"/>
                    </a:p>
                  </a:txBody>
                  <a:tcPr marL="91453" marR="91453" marT="45722" marB="45722" anchor="ctr" anchorCtr="1"/>
                </a:tc>
                <a:tc>
                  <a:txBody>
                    <a:bodyPr/>
                    <a:lstStyle/>
                    <a:p>
                      <a:r>
                        <a:rPr lang="en-US" altLang="zh-CN" sz="1800" dirty="0"/>
                        <a:t>1</a:t>
                      </a:r>
                      <a:endParaRPr lang="zh-CN" altLang="en-US" sz="1800" dirty="0"/>
                    </a:p>
                  </a:txBody>
                  <a:tcPr marL="91453" marR="91453" marT="45722" marB="45722" anchor="ctr" anchorCtr="1"/>
                </a:tc>
                <a:extLst>
                  <a:ext uri="{0D108BD9-81ED-4DB2-BD59-A6C34878D82A}">
                    <a16:rowId xmlns:a16="http://schemas.microsoft.com/office/drawing/2014/main" val="10001"/>
                  </a:ext>
                </a:extLst>
              </a:tr>
              <a:tr h="640109">
                <a:tc>
                  <a:txBody>
                    <a:bodyPr/>
                    <a:lstStyle/>
                    <a:p>
                      <a:r>
                        <a:rPr lang="en-US" altLang="zh-CN" sz="1800" dirty="0"/>
                        <a:t>2</a:t>
                      </a:r>
                      <a:endParaRPr lang="zh-CN" altLang="en-US" sz="1800" dirty="0"/>
                    </a:p>
                  </a:txBody>
                  <a:tcPr marL="91453" marR="91453" marT="45722" marB="45722" anchor="ctr" anchorCtr="1"/>
                </a:tc>
                <a:tc>
                  <a:txBody>
                    <a:bodyPr/>
                    <a:lstStyle/>
                    <a:p>
                      <a:pPr algn="l"/>
                      <a:r>
                        <a:rPr lang="zh-CN" altLang="zh-CN" sz="1800" kern="1200" dirty="0">
                          <a:solidFill>
                            <a:schemeClr val="dk1"/>
                          </a:solidFill>
                          <a:effectLst/>
                          <a:latin typeface="+mn-lt"/>
                          <a:ea typeface="+mn-ea"/>
                          <a:cs typeface="+mn-cs"/>
                        </a:rPr>
                        <a:t>最高位数字是零的数字串，输出是合法的正整数</a:t>
                      </a:r>
                      <a:endParaRPr lang="zh-CN" altLang="en-US" sz="1800" dirty="0"/>
                    </a:p>
                  </a:txBody>
                  <a:tcPr marL="91453" marR="91453" marT="45722" marB="45722"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000001</a:t>
                      </a:r>
                      <a:r>
                        <a:rPr lang="zh-CN" altLang="zh-CN" sz="1800" kern="1200" dirty="0">
                          <a:solidFill>
                            <a:schemeClr val="dk1"/>
                          </a:solidFill>
                          <a:effectLst/>
                          <a:latin typeface="+mn-lt"/>
                          <a:ea typeface="+mn-ea"/>
                          <a:cs typeface="+mn-cs"/>
                        </a:rPr>
                        <a:t>’</a:t>
                      </a:r>
                      <a:endParaRPr lang="zh-CN" altLang="en-US" sz="1800" dirty="0"/>
                    </a:p>
                  </a:txBody>
                  <a:tcPr marL="91453" marR="91453" marT="45722" marB="45722" anchor="ctr" anchorCtr="1"/>
                </a:tc>
                <a:tc>
                  <a:txBody>
                    <a:bodyPr/>
                    <a:lstStyle/>
                    <a:p>
                      <a:r>
                        <a:rPr lang="en-US" altLang="zh-CN" sz="1800" dirty="0"/>
                        <a:t>1</a:t>
                      </a:r>
                      <a:endParaRPr lang="zh-CN" altLang="en-US" sz="1800" dirty="0"/>
                    </a:p>
                  </a:txBody>
                  <a:tcPr marL="91453" marR="91453" marT="45722" marB="45722" anchor="ctr" anchorCtr="1"/>
                </a:tc>
                <a:extLst>
                  <a:ext uri="{0D108BD9-81ED-4DB2-BD59-A6C34878D82A}">
                    <a16:rowId xmlns:a16="http://schemas.microsoft.com/office/drawing/2014/main" val="10002"/>
                  </a:ext>
                </a:extLst>
              </a:tr>
              <a:tr h="640109">
                <a:tc>
                  <a:txBody>
                    <a:bodyPr/>
                    <a:lstStyle/>
                    <a:p>
                      <a:r>
                        <a:rPr lang="en-US" altLang="zh-CN" sz="1800" dirty="0"/>
                        <a:t>3</a:t>
                      </a:r>
                      <a:endParaRPr lang="zh-CN" altLang="en-US" sz="1800" dirty="0"/>
                    </a:p>
                  </a:txBody>
                  <a:tcPr marL="91453" marR="91453" marT="45722" marB="45722" anchor="ctr" anchorCtr="1"/>
                </a:tc>
                <a:tc>
                  <a:txBody>
                    <a:bodyPr/>
                    <a:lstStyle/>
                    <a:p>
                      <a:pPr algn="l"/>
                      <a:r>
                        <a:rPr lang="zh-CN" altLang="zh-CN" sz="1800" kern="1200" dirty="0">
                          <a:solidFill>
                            <a:schemeClr val="dk1"/>
                          </a:solidFill>
                          <a:effectLst/>
                          <a:latin typeface="+mn-lt"/>
                          <a:ea typeface="+mn-ea"/>
                          <a:cs typeface="+mn-cs"/>
                        </a:rPr>
                        <a:t>负号与最高位数字紧相邻，输出合法的负整数</a:t>
                      </a:r>
                      <a:endParaRPr lang="zh-CN" altLang="en-US" sz="1800" dirty="0"/>
                    </a:p>
                  </a:txBody>
                  <a:tcPr marL="91453" marR="91453" marT="45722" marB="45722"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-00001</a:t>
                      </a:r>
                      <a:r>
                        <a:rPr lang="zh-CN" altLang="zh-CN" sz="1800" kern="1200" dirty="0">
                          <a:solidFill>
                            <a:schemeClr val="dk1"/>
                          </a:solidFill>
                          <a:effectLst/>
                          <a:latin typeface="+mn-lt"/>
                          <a:ea typeface="+mn-ea"/>
                          <a:cs typeface="+mn-cs"/>
                        </a:rPr>
                        <a:t>’</a:t>
                      </a:r>
                      <a:endParaRPr lang="zh-CN" altLang="en-US" sz="1800" dirty="0"/>
                    </a:p>
                  </a:txBody>
                  <a:tcPr marL="91453" marR="91453" marT="45722" marB="45722" anchor="ctr" anchorCtr="1"/>
                </a:tc>
                <a:tc>
                  <a:txBody>
                    <a:bodyPr/>
                    <a:lstStyle/>
                    <a:p>
                      <a:r>
                        <a:rPr lang="en-US" altLang="zh-CN" sz="1800" kern="1200" dirty="0">
                          <a:solidFill>
                            <a:schemeClr val="dk1"/>
                          </a:solidFill>
                          <a:effectLst/>
                          <a:latin typeface="+mn-lt"/>
                          <a:ea typeface="+mn-ea"/>
                          <a:cs typeface="+mn-cs"/>
                        </a:rPr>
                        <a:t>-1</a:t>
                      </a:r>
                      <a:endParaRPr lang="zh-CN" altLang="en-US" sz="1800" dirty="0"/>
                    </a:p>
                  </a:txBody>
                  <a:tcPr marL="91453" marR="91453" marT="45722" marB="45722" anchor="ctr" anchorCtr="1"/>
                </a:tc>
                <a:extLst>
                  <a:ext uri="{0D108BD9-81ED-4DB2-BD59-A6C34878D82A}">
                    <a16:rowId xmlns:a16="http://schemas.microsoft.com/office/drawing/2014/main" val="10003"/>
                  </a:ext>
                </a:extLst>
              </a:tr>
              <a:tr h="640109">
                <a:tc>
                  <a:txBody>
                    <a:bodyPr/>
                    <a:lstStyle/>
                    <a:p>
                      <a:r>
                        <a:rPr lang="en-US" altLang="zh-CN" sz="1800" dirty="0"/>
                        <a:t>4</a:t>
                      </a:r>
                      <a:endParaRPr lang="zh-CN" altLang="en-US" sz="1800" dirty="0"/>
                    </a:p>
                  </a:txBody>
                  <a:tcPr marL="91453" marR="91453" marT="45722" marB="45722" anchor="ctr" anchorCtr="1"/>
                </a:tc>
                <a:tc>
                  <a:txBody>
                    <a:bodyPr/>
                    <a:lstStyle/>
                    <a:p>
                      <a:pPr algn="l"/>
                      <a:r>
                        <a:rPr lang="zh-CN" altLang="zh-CN" sz="1800" kern="1200" dirty="0">
                          <a:solidFill>
                            <a:schemeClr val="dk1"/>
                          </a:solidFill>
                          <a:effectLst/>
                          <a:latin typeface="+mn-lt"/>
                          <a:ea typeface="+mn-ea"/>
                          <a:cs typeface="+mn-cs"/>
                        </a:rPr>
                        <a:t>最高位数字是零，输出也是零</a:t>
                      </a:r>
                      <a:endParaRPr lang="zh-CN" altLang="en-US" sz="1800" dirty="0"/>
                    </a:p>
                  </a:txBody>
                  <a:tcPr marL="91453" marR="91453" marT="45722" marB="45722"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000000</a:t>
                      </a:r>
                      <a:r>
                        <a:rPr lang="zh-CN" altLang="zh-CN" sz="1800" kern="1200" dirty="0">
                          <a:solidFill>
                            <a:schemeClr val="dk1"/>
                          </a:solidFill>
                          <a:effectLst/>
                          <a:latin typeface="+mn-lt"/>
                          <a:ea typeface="+mn-ea"/>
                          <a:cs typeface="+mn-cs"/>
                        </a:rPr>
                        <a:t>’</a:t>
                      </a:r>
                      <a:endParaRPr lang="zh-CN" altLang="en-US" sz="1800" dirty="0"/>
                    </a:p>
                  </a:txBody>
                  <a:tcPr marL="91453" marR="91453" marT="45722" marB="45722" anchor="ctr" anchorCtr="1"/>
                </a:tc>
                <a:tc>
                  <a:txBody>
                    <a:bodyPr/>
                    <a:lstStyle/>
                    <a:p>
                      <a:r>
                        <a:rPr lang="en-US" altLang="zh-CN" sz="1800" dirty="0"/>
                        <a:t>0</a:t>
                      </a:r>
                      <a:endParaRPr lang="zh-CN" altLang="en-US" sz="1800" dirty="0"/>
                    </a:p>
                  </a:txBody>
                  <a:tcPr marL="91453" marR="91453" marT="45722" marB="45722" anchor="ctr" anchorCtr="1"/>
                </a:tc>
                <a:extLst>
                  <a:ext uri="{0D108BD9-81ED-4DB2-BD59-A6C34878D82A}">
                    <a16:rowId xmlns:a16="http://schemas.microsoft.com/office/drawing/2014/main" val="10004"/>
                  </a:ext>
                </a:extLst>
              </a:tr>
              <a:tr h="621110">
                <a:tc>
                  <a:txBody>
                    <a:bodyPr/>
                    <a:lstStyle/>
                    <a:p>
                      <a:r>
                        <a:rPr lang="en-US" altLang="zh-CN" sz="1800" dirty="0"/>
                        <a:t>5</a:t>
                      </a:r>
                      <a:endParaRPr lang="zh-CN" altLang="en-US" sz="1800" dirty="0"/>
                    </a:p>
                  </a:txBody>
                  <a:tcPr marL="91453" marR="91453" marT="45722" marB="45722" anchor="ctr" anchorCtr="1"/>
                </a:tc>
                <a:tc>
                  <a:txBody>
                    <a:bodyPr/>
                    <a:lstStyle/>
                    <a:p>
                      <a:pPr algn="l"/>
                      <a:r>
                        <a:rPr lang="zh-CN" altLang="zh-CN" sz="1800" kern="1200" dirty="0">
                          <a:solidFill>
                            <a:schemeClr val="dk1"/>
                          </a:solidFill>
                          <a:effectLst/>
                          <a:latin typeface="+mn-lt"/>
                          <a:ea typeface="+mn-ea"/>
                          <a:cs typeface="+mn-cs"/>
                        </a:rPr>
                        <a:t>太小的负整数</a:t>
                      </a:r>
                      <a:endParaRPr lang="zh-CN" altLang="en-US" sz="1800" dirty="0"/>
                    </a:p>
                  </a:txBody>
                  <a:tcPr marL="91453" marR="91453" marT="45722" marB="45722"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-47561</a:t>
                      </a:r>
                      <a:r>
                        <a:rPr lang="zh-CN" altLang="zh-CN" sz="1800" kern="1200" dirty="0">
                          <a:solidFill>
                            <a:schemeClr val="dk1"/>
                          </a:solidFill>
                          <a:effectLst/>
                          <a:latin typeface="+mn-lt"/>
                          <a:ea typeface="+mn-ea"/>
                          <a:cs typeface="+mn-cs"/>
                        </a:rPr>
                        <a:t>’</a:t>
                      </a:r>
                      <a:endParaRPr lang="zh-CN" altLang="en-US" sz="1800" dirty="0"/>
                    </a:p>
                  </a:txBody>
                  <a:tcPr marL="91453" marR="91453" marT="45722" marB="45722" anchor="ctr" anchorCtr="1"/>
                </a:tc>
                <a:tc>
                  <a:txBody>
                    <a:bodyPr/>
                    <a:lstStyle/>
                    <a:p>
                      <a:r>
                        <a:rPr lang="zh-CN" altLang="zh-CN" sz="1800" kern="1200" dirty="0">
                          <a:solidFill>
                            <a:schemeClr val="dk1"/>
                          </a:solidFill>
                          <a:effectLst/>
                          <a:latin typeface="+mn-lt"/>
                          <a:ea typeface="+mn-ea"/>
                          <a:cs typeface="+mn-cs"/>
                        </a:rPr>
                        <a:t>错误——无效输入</a:t>
                      </a:r>
                      <a:endParaRPr lang="zh-CN" altLang="en-US" sz="1800" dirty="0"/>
                    </a:p>
                  </a:txBody>
                  <a:tcPr marL="91453" marR="91453" marT="45722" marB="45722" anchor="ctr" anchorCtr="1"/>
                </a:tc>
                <a:extLst>
                  <a:ext uri="{0D108BD9-81ED-4DB2-BD59-A6C34878D82A}">
                    <a16:rowId xmlns:a16="http://schemas.microsoft.com/office/drawing/2014/main" val="10005"/>
                  </a:ext>
                </a:extLst>
              </a:tr>
            </a:tbl>
          </a:graphicData>
        </a:graphic>
      </p:graphicFrame>
      <p:sp>
        <p:nvSpPr>
          <p:cNvPr id="9" name="1 Título">
            <a:extLst>
              <a:ext uri="{FF2B5EF4-FFF2-40B4-BE49-F238E27FC236}">
                <a16:creationId xmlns:a16="http://schemas.microsoft.com/office/drawing/2014/main" id="{6317C816-FDED-49F5-B82F-A2D91AF34F30}"/>
              </a:ext>
            </a:extLst>
          </p:cNvPr>
          <p:cNvSpPr txBox="1">
            <a:spLocks/>
          </p:cNvSpPr>
          <p:nvPr/>
        </p:nvSpPr>
        <p:spPr bwMode="auto">
          <a:xfrm>
            <a:off x="1524001" y="6291264"/>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zh-CN" altLang="en-US" sz="2400" dirty="0">
                <a:solidFill>
                  <a:srgbClr val="D9D9D9"/>
                </a:solidFill>
                <a:latin typeface="宋体" panose="02010600030101010101" pitchFamily="2" charset="-122"/>
              </a:rPr>
              <a:t>第</a:t>
            </a:r>
            <a:r>
              <a:rPr lang="en-US" altLang="zh-CN" sz="2400" dirty="0">
                <a:solidFill>
                  <a:srgbClr val="D9D9D9"/>
                </a:solidFill>
                <a:latin typeface="宋体" panose="02010600030101010101" pitchFamily="2" charset="-122"/>
              </a:rPr>
              <a:t>7</a:t>
            </a:r>
            <a:r>
              <a:rPr lang="zh-CN" altLang="en-US" sz="2400" dirty="0">
                <a:solidFill>
                  <a:srgbClr val="D9D9D9"/>
                </a:solidFill>
                <a:latin typeface="宋体" panose="02010600030101010101" pitchFamily="2" charset="-122"/>
              </a:rPr>
              <a:t>章　实现</a:t>
            </a:r>
          </a:p>
        </p:txBody>
      </p:sp>
      <p:sp>
        <p:nvSpPr>
          <p:cNvPr id="10" name="1 Título">
            <a:extLst>
              <a:ext uri="{FF2B5EF4-FFF2-40B4-BE49-F238E27FC236}">
                <a16:creationId xmlns:a16="http://schemas.microsoft.com/office/drawing/2014/main" id="{02DE95F4-9175-4A34-ADD4-FE7C4275DA12}"/>
              </a:ext>
            </a:extLst>
          </p:cNvPr>
          <p:cNvSpPr txBox="1">
            <a:spLocks/>
          </p:cNvSpPr>
          <p:nvPr/>
        </p:nvSpPr>
        <p:spPr bwMode="auto">
          <a:xfrm>
            <a:off x="4316414"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en-US" altLang="zh-CN" sz="2400" dirty="0">
                <a:solidFill>
                  <a:srgbClr val="D9D9D9"/>
                </a:solidFill>
                <a:latin typeface="宋体" panose="02010600030101010101" pitchFamily="2" charset="-122"/>
              </a:rPr>
              <a:t>7.7.1 </a:t>
            </a:r>
            <a:r>
              <a:rPr lang="zh-CN" altLang="en-US" sz="2400" dirty="0">
                <a:solidFill>
                  <a:srgbClr val="D9D9D9"/>
                </a:solidFill>
                <a:latin typeface="宋体" panose="02010600030101010101" pitchFamily="2" charset="-122"/>
              </a:rPr>
              <a:t>等价划分</a:t>
            </a:r>
          </a:p>
        </p:txBody>
      </p:sp>
    </p:spTree>
    <p:extLst>
      <p:ext uri="{BB962C8B-B14F-4D97-AF65-F5344CB8AC3E}">
        <p14:creationId xmlns:p14="http://schemas.microsoft.com/office/powerpoint/2010/main" val="1710816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B475DA6A-0BAE-4599-8C31-5BC29E3896B6}"/>
              </a:ext>
            </a:extLst>
          </p:cNvPr>
          <p:cNvSpPr>
            <a:spLocks noGrp="1"/>
          </p:cNvSpPr>
          <p:nvPr>
            <p:ph type="title"/>
          </p:nvPr>
        </p:nvSpPr>
        <p:spPr>
          <a:xfrm>
            <a:off x="1981200" y="44450"/>
            <a:ext cx="8229600" cy="1143000"/>
          </a:xfrm>
        </p:spPr>
        <p:txBody>
          <a:bodyPr/>
          <a:lstStyle/>
          <a:p>
            <a:pPr>
              <a:defRPr/>
            </a:pPr>
            <a:r>
              <a:rPr lang="en-US" altLang="zh-CN" b="1" dirty="0">
                <a:latin typeface="+mn-ea"/>
              </a:rPr>
              <a:t>7.7 </a:t>
            </a:r>
            <a:r>
              <a:rPr lang="zh-CN" altLang="en-US" b="1" dirty="0">
                <a:latin typeface="+mn-ea"/>
              </a:rPr>
              <a:t>黑盒测试技术</a:t>
            </a:r>
            <a:endParaRPr lang="zh-CN" altLang="en-US" b="1" dirty="0">
              <a:latin typeface="+mn-ea"/>
              <a:ea typeface="+mn-ea"/>
            </a:endParaRPr>
          </a:p>
        </p:txBody>
      </p:sp>
      <p:graphicFrame>
        <p:nvGraphicFramePr>
          <p:cNvPr id="2" name="表格 1">
            <a:extLst>
              <a:ext uri="{FF2B5EF4-FFF2-40B4-BE49-F238E27FC236}">
                <a16:creationId xmlns:a16="http://schemas.microsoft.com/office/drawing/2014/main" id="{E8A2C04E-2367-4B72-A602-DDF8867F627E}"/>
              </a:ext>
            </a:extLst>
          </p:cNvPr>
          <p:cNvGraphicFramePr>
            <a:graphicFrameLocks noGrp="1"/>
          </p:cNvGraphicFramePr>
          <p:nvPr/>
        </p:nvGraphicFramePr>
        <p:xfrm>
          <a:off x="2135188" y="1557338"/>
          <a:ext cx="7921626" cy="4178382"/>
        </p:xfrm>
        <a:graphic>
          <a:graphicData uri="http://schemas.openxmlformats.org/drawingml/2006/table">
            <a:tbl>
              <a:tblPr firstRow="1" bandRow="1">
                <a:tableStyleId>{5C22544A-7EE6-4342-B048-85BDC9FD1C3A}</a:tableStyleId>
              </a:tblPr>
              <a:tblGrid>
                <a:gridCol w="792163">
                  <a:extLst>
                    <a:ext uri="{9D8B030D-6E8A-4147-A177-3AD203B41FA5}">
                      <a16:colId xmlns:a16="http://schemas.microsoft.com/office/drawing/2014/main" val="20000"/>
                    </a:ext>
                  </a:extLst>
                </a:gridCol>
                <a:gridCol w="2952606">
                  <a:extLst>
                    <a:ext uri="{9D8B030D-6E8A-4147-A177-3AD203B41FA5}">
                      <a16:colId xmlns:a16="http://schemas.microsoft.com/office/drawing/2014/main" val="20001"/>
                    </a:ext>
                  </a:extLst>
                </a:gridCol>
                <a:gridCol w="1872384">
                  <a:extLst>
                    <a:ext uri="{9D8B030D-6E8A-4147-A177-3AD203B41FA5}">
                      <a16:colId xmlns:a16="http://schemas.microsoft.com/office/drawing/2014/main" val="20002"/>
                    </a:ext>
                  </a:extLst>
                </a:gridCol>
                <a:gridCol w="2304473">
                  <a:extLst>
                    <a:ext uri="{9D8B030D-6E8A-4147-A177-3AD203B41FA5}">
                      <a16:colId xmlns:a16="http://schemas.microsoft.com/office/drawing/2014/main" val="20003"/>
                    </a:ext>
                  </a:extLst>
                </a:gridCol>
              </a:tblGrid>
              <a:tr h="414090">
                <a:tc>
                  <a:txBody>
                    <a:bodyPr/>
                    <a:lstStyle/>
                    <a:p>
                      <a:r>
                        <a:rPr lang="zh-CN" altLang="en-US" sz="1800" dirty="0"/>
                        <a:t>编号</a:t>
                      </a:r>
                    </a:p>
                  </a:txBody>
                  <a:tcPr marL="91449" marR="91449" marT="45717" marB="45717" anchor="ctr" anchorCtr="1"/>
                </a:tc>
                <a:tc>
                  <a:txBody>
                    <a:bodyPr/>
                    <a:lstStyle/>
                    <a:p>
                      <a:pPr algn="l"/>
                      <a:r>
                        <a:rPr lang="zh-CN" altLang="en-US" sz="1800" dirty="0"/>
                        <a:t>描述</a:t>
                      </a:r>
                    </a:p>
                  </a:txBody>
                  <a:tcPr marL="91449" marR="91449" marT="45717" marB="45717" anchor="ctr" anchorCtr="1"/>
                </a:tc>
                <a:tc>
                  <a:txBody>
                    <a:bodyPr/>
                    <a:lstStyle/>
                    <a:p>
                      <a:r>
                        <a:rPr lang="zh-CN" altLang="en-US" sz="1800" dirty="0"/>
                        <a:t>输入</a:t>
                      </a:r>
                    </a:p>
                  </a:txBody>
                  <a:tcPr marL="91449" marR="91449" marT="45717" marB="45717" anchor="ctr" anchorCtr="1"/>
                </a:tc>
                <a:tc>
                  <a:txBody>
                    <a:bodyPr/>
                    <a:lstStyle/>
                    <a:p>
                      <a:r>
                        <a:rPr lang="zh-CN" altLang="en-US" sz="1800" dirty="0"/>
                        <a:t>预期输出</a:t>
                      </a:r>
                    </a:p>
                  </a:txBody>
                  <a:tcPr marL="91449" marR="91449" marT="45717" marB="45717" anchor="ctr" anchorCtr="1"/>
                </a:tc>
                <a:extLst>
                  <a:ext uri="{0D108BD9-81ED-4DB2-BD59-A6C34878D82A}">
                    <a16:rowId xmlns:a16="http://schemas.microsoft.com/office/drawing/2014/main" val="10000"/>
                  </a:ext>
                </a:extLst>
              </a:tr>
              <a:tr h="621036">
                <a:tc>
                  <a:txBody>
                    <a:bodyPr/>
                    <a:lstStyle/>
                    <a:p>
                      <a:r>
                        <a:rPr lang="en-US" altLang="zh-CN" sz="1800" dirty="0"/>
                        <a:t>6</a:t>
                      </a:r>
                      <a:endParaRPr lang="zh-CN" altLang="en-US" sz="1800" dirty="0"/>
                    </a:p>
                  </a:txBody>
                  <a:tcPr marL="91449" marR="91449" marT="45717" marB="45717" anchor="ctr" anchorCtr="1"/>
                </a:tc>
                <a:tc>
                  <a:txBody>
                    <a:bodyPr/>
                    <a:lstStyle/>
                    <a:p>
                      <a:pPr algn="l"/>
                      <a:r>
                        <a:rPr lang="zh-CN" altLang="zh-CN" sz="1800" kern="1200" dirty="0">
                          <a:solidFill>
                            <a:schemeClr val="dk1"/>
                          </a:solidFill>
                          <a:effectLst/>
                          <a:latin typeface="+mn-lt"/>
                          <a:ea typeface="+mn-ea"/>
                          <a:cs typeface="+mn-cs"/>
                        </a:rPr>
                        <a:t>太大的正整数</a:t>
                      </a:r>
                      <a:endParaRPr lang="zh-CN" altLang="en-US" sz="1800" dirty="0"/>
                    </a:p>
                  </a:txBody>
                  <a:tcPr marL="91449" marR="91449" marT="45717" marB="45717"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132767</a:t>
                      </a:r>
                      <a:r>
                        <a:rPr lang="zh-CN" altLang="zh-CN" sz="1800" kern="1200" dirty="0">
                          <a:solidFill>
                            <a:schemeClr val="dk1"/>
                          </a:solidFill>
                          <a:effectLst/>
                          <a:latin typeface="+mn-lt"/>
                          <a:ea typeface="+mn-ea"/>
                          <a:cs typeface="+mn-cs"/>
                        </a:rPr>
                        <a:t>’</a:t>
                      </a:r>
                      <a:endParaRPr lang="zh-CN" altLang="en-US" sz="1800" dirty="0"/>
                    </a:p>
                  </a:txBody>
                  <a:tcPr marL="91449" marR="91449" marT="45717" marB="45717" anchor="ctr" anchorCtr="1"/>
                </a:tc>
                <a:tc>
                  <a:txBody>
                    <a:bodyPr/>
                    <a:lstStyle/>
                    <a:p>
                      <a:r>
                        <a:rPr lang="zh-CN" altLang="zh-CN" sz="1800" kern="1200" dirty="0">
                          <a:solidFill>
                            <a:schemeClr val="dk1"/>
                          </a:solidFill>
                          <a:effectLst/>
                          <a:latin typeface="+mn-lt"/>
                          <a:ea typeface="+mn-ea"/>
                          <a:cs typeface="+mn-cs"/>
                        </a:rPr>
                        <a:t>错误——无效输入</a:t>
                      </a:r>
                      <a:endParaRPr lang="zh-CN" altLang="en-US" sz="1800" dirty="0"/>
                    </a:p>
                  </a:txBody>
                  <a:tcPr marL="91449" marR="91449" marT="45717" marB="45717" anchor="ctr" anchorCtr="1"/>
                </a:tc>
                <a:extLst>
                  <a:ext uri="{0D108BD9-81ED-4DB2-BD59-A6C34878D82A}">
                    <a16:rowId xmlns:a16="http://schemas.microsoft.com/office/drawing/2014/main" val="10001"/>
                  </a:ext>
                </a:extLst>
              </a:tr>
              <a:tr h="621036">
                <a:tc>
                  <a:txBody>
                    <a:bodyPr/>
                    <a:lstStyle/>
                    <a:p>
                      <a:r>
                        <a:rPr lang="en-US" altLang="zh-CN" sz="1800" dirty="0"/>
                        <a:t>7</a:t>
                      </a:r>
                      <a:endParaRPr lang="zh-CN" altLang="en-US" sz="1800" dirty="0"/>
                    </a:p>
                  </a:txBody>
                  <a:tcPr marL="91449" marR="91449" marT="45717" marB="45717" anchor="ctr" anchorCtr="1"/>
                </a:tc>
                <a:tc>
                  <a:txBody>
                    <a:bodyPr/>
                    <a:lstStyle/>
                    <a:p>
                      <a:pPr algn="l"/>
                      <a:r>
                        <a:rPr lang="zh-CN" altLang="zh-CN" sz="1800" kern="1200" dirty="0">
                          <a:solidFill>
                            <a:schemeClr val="dk1"/>
                          </a:solidFill>
                          <a:effectLst/>
                          <a:latin typeface="+mn-lt"/>
                          <a:ea typeface="+mn-ea"/>
                          <a:cs typeface="+mn-cs"/>
                        </a:rPr>
                        <a:t>空字符串</a:t>
                      </a:r>
                      <a:endParaRPr lang="zh-CN" altLang="en-US" sz="1800" dirty="0"/>
                    </a:p>
                  </a:txBody>
                  <a:tcPr marL="91449" marR="91449" marT="45717" marB="45717"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 </a:t>
                      </a:r>
                      <a:r>
                        <a:rPr lang="zh-CN" altLang="zh-CN" sz="1800" kern="1200" dirty="0">
                          <a:solidFill>
                            <a:schemeClr val="dk1"/>
                          </a:solidFill>
                          <a:effectLst/>
                          <a:latin typeface="+mn-lt"/>
                          <a:ea typeface="+mn-ea"/>
                          <a:cs typeface="+mn-cs"/>
                        </a:rPr>
                        <a:t>’</a:t>
                      </a:r>
                      <a:endParaRPr lang="zh-CN" altLang="en-US" sz="1800" dirty="0"/>
                    </a:p>
                  </a:txBody>
                  <a:tcPr marL="91449" marR="91449" marT="45717" marB="45717" anchor="ctr" anchorCtr="1"/>
                </a:tc>
                <a:tc>
                  <a:txBody>
                    <a:bodyPr/>
                    <a:lstStyle/>
                    <a:p>
                      <a:r>
                        <a:rPr lang="zh-CN" altLang="zh-CN" sz="1800" kern="1200" dirty="0">
                          <a:solidFill>
                            <a:schemeClr val="dk1"/>
                          </a:solidFill>
                          <a:effectLst/>
                          <a:latin typeface="+mn-lt"/>
                          <a:ea typeface="+mn-ea"/>
                          <a:cs typeface="+mn-cs"/>
                        </a:rPr>
                        <a:t>错误——没有数字</a:t>
                      </a:r>
                      <a:endParaRPr lang="zh-CN" altLang="en-US" sz="1800" dirty="0"/>
                    </a:p>
                  </a:txBody>
                  <a:tcPr marL="91449" marR="91449" marT="45717" marB="45717" anchor="ctr" anchorCtr="1"/>
                </a:tc>
                <a:extLst>
                  <a:ext uri="{0D108BD9-81ED-4DB2-BD59-A6C34878D82A}">
                    <a16:rowId xmlns:a16="http://schemas.microsoft.com/office/drawing/2014/main" val="10002"/>
                  </a:ext>
                </a:extLst>
              </a:tr>
              <a:tr h="640033">
                <a:tc>
                  <a:txBody>
                    <a:bodyPr/>
                    <a:lstStyle/>
                    <a:p>
                      <a:r>
                        <a:rPr lang="en-US" altLang="zh-CN" sz="1800" dirty="0"/>
                        <a:t>8</a:t>
                      </a:r>
                      <a:endParaRPr lang="zh-CN" altLang="en-US" sz="1800" dirty="0"/>
                    </a:p>
                  </a:txBody>
                  <a:tcPr marL="91449" marR="91449" marT="45717" marB="45717" anchor="ctr" anchorCtr="1"/>
                </a:tc>
                <a:tc>
                  <a:txBody>
                    <a:bodyPr/>
                    <a:lstStyle/>
                    <a:p>
                      <a:pPr algn="l"/>
                      <a:r>
                        <a:rPr lang="zh-CN" altLang="zh-CN" sz="1800" kern="1200" dirty="0">
                          <a:solidFill>
                            <a:schemeClr val="dk1"/>
                          </a:solidFill>
                          <a:effectLst/>
                          <a:latin typeface="+mn-lt"/>
                          <a:ea typeface="+mn-ea"/>
                          <a:cs typeface="+mn-cs"/>
                        </a:rPr>
                        <a:t>字符串左部字符既不是零也不是空格</a:t>
                      </a:r>
                      <a:endParaRPr lang="zh-CN" altLang="en-US" sz="1800" dirty="0"/>
                    </a:p>
                  </a:txBody>
                  <a:tcPr marL="91449" marR="91449" marT="45717" marB="45717"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1</a:t>
                      </a:r>
                      <a:r>
                        <a:rPr lang="zh-CN" altLang="zh-CN" sz="1800" kern="1200" dirty="0">
                          <a:solidFill>
                            <a:schemeClr val="dk1"/>
                          </a:solidFill>
                          <a:effectLst/>
                          <a:latin typeface="+mn-lt"/>
                          <a:ea typeface="+mn-ea"/>
                          <a:cs typeface="+mn-cs"/>
                        </a:rPr>
                        <a:t>’</a:t>
                      </a:r>
                      <a:endParaRPr lang="zh-CN" altLang="en-US" sz="1800" dirty="0"/>
                    </a:p>
                  </a:txBody>
                  <a:tcPr marL="91449" marR="91449" marT="45717" marB="45717" anchor="ctr" anchorCtr="1"/>
                </a:tc>
                <a:tc>
                  <a:txBody>
                    <a:bodyPr/>
                    <a:lstStyle/>
                    <a:p>
                      <a:r>
                        <a:rPr lang="zh-CN" altLang="zh-CN" sz="1800" kern="1200" dirty="0">
                          <a:solidFill>
                            <a:schemeClr val="dk1"/>
                          </a:solidFill>
                          <a:effectLst/>
                          <a:latin typeface="+mn-lt"/>
                          <a:ea typeface="+mn-ea"/>
                          <a:cs typeface="+mn-cs"/>
                        </a:rPr>
                        <a:t>错误——填充错</a:t>
                      </a:r>
                      <a:endParaRPr lang="zh-CN" altLang="en-US" sz="1800" dirty="0"/>
                    </a:p>
                  </a:txBody>
                  <a:tcPr marL="91449" marR="91449" marT="45717" marB="45717" anchor="ctr" anchorCtr="1"/>
                </a:tc>
                <a:extLst>
                  <a:ext uri="{0D108BD9-81ED-4DB2-BD59-A6C34878D82A}">
                    <a16:rowId xmlns:a16="http://schemas.microsoft.com/office/drawing/2014/main" val="10003"/>
                  </a:ext>
                </a:extLst>
              </a:tr>
              <a:tr h="621036">
                <a:tc>
                  <a:txBody>
                    <a:bodyPr/>
                    <a:lstStyle/>
                    <a:p>
                      <a:r>
                        <a:rPr lang="en-US" altLang="zh-CN" sz="1800" dirty="0"/>
                        <a:t>9</a:t>
                      </a:r>
                      <a:endParaRPr lang="zh-CN" altLang="en-US" sz="1800" dirty="0"/>
                    </a:p>
                  </a:txBody>
                  <a:tcPr marL="91449" marR="91449" marT="45717" marB="45717" anchor="ctr" anchorCtr="1"/>
                </a:tc>
                <a:tc>
                  <a:txBody>
                    <a:bodyPr/>
                    <a:lstStyle/>
                    <a:p>
                      <a:pPr algn="l"/>
                      <a:r>
                        <a:rPr lang="zh-CN" altLang="zh-CN" sz="1800" kern="1200" dirty="0">
                          <a:solidFill>
                            <a:schemeClr val="dk1"/>
                          </a:solidFill>
                          <a:effectLst/>
                          <a:latin typeface="+mn-lt"/>
                          <a:ea typeface="+mn-ea"/>
                          <a:cs typeface="+mn-cs"/>
                        </a:rPr>
                        <a:t>最高位数字后面有空格</a:t>
                      </a:r>
                      <a:endParaRPr lang="zh-CN" altLang="en-US" sz="1800" dirty="0"/>
                    </a:p>
                  </a:txBody>
                  <a:tcPr marL="91449" marR="91449" marT="45717" marB="45717"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12</a:t>
                      </a:r>
                      <a:r>
                        <a:rPr lang="zh-CN" altLang="zh-CN" sz="1800" kern="1200" dirty="0">
                          <a:solidFill>
                            <a:schemeClr val="dk1"/>
                          </a:solidFill>
                          <a:effectLst/>
                          <a:latin typeface="+mn-lt"/>
                          <a:ea typeface="+mn-ea"/>
                          <a:cs typeface="+mn-cs"/>
                        </a:rPr>
                        <a:t>’</a:t>
                      </a:r>
                      <a:endParaRPr lang="zh-CN" altLang="en-US" sz="1800" dirty="0"/>
                    </a:p>
                  </a:txBody>
                  <a:tcPr marL="91449" marR="91449" marT="45717" marB="45717" anchor="ctr" anchorCtr="1"/>
                </a:tc>
                <a:tc>
                  <a:txBody>
                    <a:bodyPr/>
                    <a:lstStyle/>
                    <a:p>
                      <a:r>
                        <a:rPr lang="zh-CN" altLang="zh-CN" sz="1800" kern="1200" dirty="0">
                          <a:solidFill>
                            <a:schemeClr val="dk1"/>
                          </a:solidFill>
                          <a:effectLst/>
                          <a:latin typeface="+mn-lt"/>
                          <a:ea typeface="+mn-ea"/>
                          <a:cs typeface="+mn-cs"/>
                        </a:rPr>
                        <a:t>错误——无效输入</a:t>
                      </a:r>
                      <a:endParaRPr lang="zh-CN" altLang="en-US" sz="1800" dirty="0"/>
                    </a:p>
                  </a:txBody>
                  <a:tcPr marL="91449" marR="91449" marT="45717" marB="45717" anchor="ctr" anchorCtr="1"/>
                </a:tc>
                <a:extLst>
                  <a:ext uri="{0D108BD9-81ED-4DB2-BD59-A6C34878D82A}">
                    <a16:rowId xmlns:a16="http://schemas.microsoft.com/office/drawing/2014/main" val="10004"/>
                  </a:ext>
                </a:extLst>
              </a:tr>
              <a:tr h="621036">
                <a:tc>
                  <a:txBody>
                    <a:bodyPr/>
                    <a:lstStyle/>
                    <a:p>
                      <a:r>
                        <a:rPr lang="en-US" altLang="zh-CN" sz="1800" dirty="0"/>
                        <a:t>10</a:t>
                      </a:r>
                      <a:endParaRPr lang="zh-CN" altLang="en-US" sz="1800" dirty="0"/>
                    </a:p>
                  </a:txBody>
                  <a:tcPr marL="91449" marR="91449" marT="45717" marB="45717" anchor="ctr" anchorCtr="1"/>
                </a:tc>
                <a:tc>
                  <a:txBody>
                    <a:bodyPr/>
                    <a:lstStyle/>
                    <a:p>
                      <a:pPr algn="l"/>
                      <a:r>
                        <a:rPr lang="zh-CN" altLang="zh-CN" sz="1800" kern="1200" dirty="0">
                          <a:solidFill>
                            <a:schemeClr val="dk1"/>
                          </a:solidFill>
                          <a:effectLst/>
                          <a:latin typeface="+mn-lt"/>
                          <a:ea typeface="+mn-ea"/>
                          <a:cs typeface="+mn-cs"/>
                        </a:rPr>
                        <a:t>最高位数字后面有其他字符</a:t>
                      </a:r>
                      <a:endParaRPr lang="zh-CN" altLang="en-US" sz="1800" dirty="0"/>
                    </a:p>
                  </a:txBody>
                  <a:tcPr marL="91449" marR="91449" marT="45717" marB="45717"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1</a:t>
                      </a:r>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2</a:t>
                      </a:r>
                      <a:r>
                        <a:rPr lang="zh-CN" altLang="zh-CN" sz="1800" kern="1200" dirty="0">
                          <a:solidFill>
                            <a:schemeClr val="dk1"/>
                          </a:solidFill>
                          <a:effectLst/>
                          <a:latin typeface="+mn-lt"/>
                          <a:ea typeface="+mn-ea"/>
                          <a:cs typeface="+mn-cs"/>
                        </a:rPr>
                        <a:t>’</a:t>
                      </a:r>
                      <a:endParaRPr lang="zh-CN" altLang="en-US" sz="1800" dirty="0"/>
                    </a:p>
                  </a:txBody>
                  <a:tcPr marL="91449" marR="91449" marT="45717" marB="45717" anchor="ctr" anchorCtr="1"/>
                </a:tc>
                <a:tc>
                  <a:txBody>
                    <a:bodyPr/>
                    <a:lstStyle/>
                    <a:p>
                      <a:r>
                        <a:rPr lang="zh-CN" altLang="zh-CN" sz="1800" kern="1200" dirty="0">
                          <a:solidFill>
                            <a:schemeClr val="dk1"/>
                          </a:solidFill>
                          <a:effectLst/>
                          <a:latin typeface="+mn-lt"/>
                          <a:ea typeface="+mn-ea"/>
                          <a:cs typeface="+mn-cs"/>
                        </a:rPr>
                        <a:t>错误——无效输入</a:t>
                      </a:r>
                      <a:endParaRPr lang="zh-CN" altLang="en-US" sz="1800" dirty="0"/>
                    </a:p>
                  </a:txBody>
                  <a:tcPr marL="91449" marR="91449" marT="45717" marB="45717" anchor="ctr" anchorCtr="1"/>
                </a:tc>
                <a:extLst>
                  <a:ext uri="{0D108BD9-81ED-4DB2-BD59-A6C34878D82A}">
                    <a16:rowId xmlns:a16="http://schemas.microsoft.com/office/drawing/2014/main" val="10005"/>
                  </a:ext>
                </a:extLst>
              </a:tr>
              <a:tr h="640033">
                <a:tc>
                  <a:txBody>
                    <a:bodyPr/>
                    <a:lstStyle/>
                    <a:p>
                      <a:r>
                        <a:rPr lang="en-US" altLang="zh-CN" sz="1800" dirty="0"/>
                        <a:t>11</a:t>
                      </a:r>
                      <a:endParaRPr lang="zh-CN" altLang="en-US" sz="1800" dirty="0"/>
                    </a:p>
                  </a:txBody>
                  <a:tcPr marL="91449" marR="91449" marT="45717" marB="45717" anchor="ctr" anchorCtr="1"/>
                </a:tc>
                <a:tc>
                  <a:txBody>
                    <a:bodyPr/>
                    <a:lstStyle/>
                    <a:p>
                      <a:pPr algn="l"/>
                      <a:r>
                        <a:rPr lang="zh-CN" altLang="zh-CN" sz="1800" kern="1200" dirty="0">
                          <a:solidFill>
                            <a:schemeClr val="dk1"/>
                          </a:solidFill>
                          <a:effectLst/>
                          <a:latin typeface="+mn-lt"/>
                          <a:ea typeface="+mn-ea"/>
                          <a:cs typeface="+mn-cs"/>
                        </a:rPr>
                        <a:t>负号和最高位数字之间有空格</a:t>
                      </a:r>
                      <a:endParaRPr lang="zh-CN" altLang="en-US" sz="1800" dirty="0"/>
                    </a:p>
                  </a:txBody>
                  <a:tcPr marL="91449" marR="91449" marT="45717" marB="45717"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-12</a:t>
                      </a:r>
                      <a:r>
                        <a:rPr lang="zh-CN" altLang="zh-CN" sz="1800" kern="1200" dirty="0">
                          <a:solidFill>
                            <a:schemeClr val="dk1"/>
                          </a:solidFill>
                          <a:effectLst/>
                          <a:latin typeface="+mn-lt"/>
                          <a:ea typeface="+mn-ea"/>
                          <a:cs typeface="+mn-cs"/>
                        </a:rPr>
                        <a:t>’</a:t>
                      </a:r>
                      <a:endParaRPr lang="zh-CN" altLang="en-US" sz="1800" dirty="0"/>
                    </a:p>
                  </a:txBody>
                  <a:tcPr marL="91449" marR="91449" marT="45717" marB="45717" anchor="ctr" anchorCtr="1"/>
                </a:tc>
                <a:tc>
                  <a:txBody>
                    <a:bodyPr/>
                    <a:lstStyle/>
                    <a:p>
                      <a:r>
                        <a:rPr lang="zh-CN" altLang="zh-CN" sz="1800" kern="1200" dirty="0">
                          <a:solidFill>
                            <a:schemeClr val="dk1"/>
                          </a:solidFill>
                          <a:effectLst/>
                          <a:latin typeface="+mn-lt"/>
                          <a:ea typeface="+mn-ea"/>
                          <a:cs typeface="+mn-cs"/>
                        </a:rPr>
                        <a:t>错误——负号位置错</a:t>
                      </a:r>
                      <a:endParaRPr lang="zh-CN" altLang="en-US" sz="1800" dirty="0"/>
                    </a:p>
                  </a:txBody>
                  <a:tcPr marL="91449" marR="91449" marT="45717" marB="45717" anchor="ctr" anchorCtr="1"/>
                </a:tc>
                <a:extLst>
                  <a:ext uri="{0D108BD9-81ED-4DB2-BD59-A6C34878D82A}">
                    <a16:rowId xmlns:a16="http://schemas.microsoft.com/office/drawing/2014/main" val="10006"/>
                  </a:ext>
                </a:extLst>
              </a:tr>
            </a:tbl>
          </a:graphicData>
        </a:graphic>
      </p:graphicFrame>
      <p:sp>
        <p:nvSpPr>
          <p:cNvPr id="9" name="1 Título">
            <a:extLst>
              <a:ext uri="{FF2B5EF4-FFF2-40B4-BE49-F238E27FC236}">
                <a16:creationId xmlns:a16="http://schemas.microsoft.com/office/drawing/2014/main" id="{99E38E32-404B-4F1C-9F2A-1D96926250A2}"/>
              </a:ext>
            </a:extLst>
          </p:cNvPr>
          <p:cNvSpPr txBox="1">
            <a:spLocks/>
          </p:cNvSpPr>
          <p:nvPr/>
        </p:nvSpPr>
        <p:spPr bwMode="auto">
          <a:xfrm>
            <a:off x="1524001" y="6291264"/>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zh-CN" altLang="en-US" sz="2400" dirty="0">
                <a:solidFill>
                  <a:srgbClr val="D9D9D9"/>
                </a:solidFill>
                <a:latin typeface="宋体" panose="02010600030101010101" pitchFamily="2" charset="-122"/>
              </a:rPr>
              <a:t>第</a:t>
            </a:r>
            <a:r>
              <a:rPr lang="en-US" altLang="zh-CN" sz="2400" dirty="0">
                <a:solidFill>
                  <a:srgbClr val="D9D9D9"/>
                </a:solidFill>
                <a:latin typeface="宋体" panose="02010600030101010101" pitchFamily="2" charset="-122"/>
              </a:rPr>
              <a:t>7</a:t>
            </a:r>
            <a:r>
              <a:rPr lang="zh-CN" altLang="en-US" sz="2400" dirty="0">
                <a:solidFill>
                  <a:srgbClr val="D9D9D9"/>
                </a:solidFill>
                <a:latin typeface="宋体" panose="02010600030101010101" pitchFamily="2" charset="-122"/>
              </a:rPr>
              <a:t>章　实现</a:t>
            </a:r>
          </a:p>
        </p:txBody>
      </p:sp>
      <p:sp>
        <p:nvSpPr>
          <p:cNvPr id="10" name="1 Título">
            <a:extLst>
              <a:ext uri="{FF2B5EF4-FFF2-40B4-BE49-F238E27FC236}">
                <a16:creationId xmlns:a16="http://schemas.microsoft.com/office/drawing/2014/main" id="{DDA5CC0F-7C2E-4FFD-9611-3C5D300909BB}"/>
              </a:ext>
            </a:extLst>
          </p:cNvPr>
          <p:cNvSpPr txBox="1">
            <a:spLocks/>
          </p:cNvSpPr>
          <p:nvPr/>
        </p:nvSpPr>
        <p:spPr bwMode="auto">
          <a:xfrm>
            <a:off x="4316414"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en-US" altLang="zh-CN" sz="2400" dirty="0">
                <a:solidFill>
                  <a:srgbClr val="D9D9D9"/>
                </a:solidFill>
                <a:latin typeface="宋体" panose="02010600030101010101" pitchFamily="2" charset="-122"/>
              </a:rPr>
              <a:t>7.7.1 </a:t>
            </a:r>
            <a:r>
              <a:rPr lang="zh-CN" altLang="en-US" sz="2400" dirty="0">
                <a:solidFill>
                  <a:srgbClr val="D9D9D9"/>
                </a:solidFill>
                <a:latin typeface="宋体" panose="02010600030101010101" pitchFamily="2" charset="-122"/>
              </a:rPr>
              <a:t>等价划分</a:t>
            </a:r>
          </a:p>
        </p:txBody>
      </p:sp>
    </p:spTree>
    <p:extLst>
      <p:ext uri="{BB962C8B-B14F-4D97-AF65-F5344CB8AC3E}">
        <p14:creationId xmlns:p14="http://schemas.microsoft.com/office/powerpoint/2010/main" val="1304716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5A99FB17-EF2E-4F33-A1A9-1E6443668DF1}"/>
              </a:ext>
            </a:extLst>
          </p:cNvPr>
          <p:cNvSpPr>
            <a:spLocks noGrp="1"/>
          </p:cNvSpPr>
          <p:nvPr>
            <p:ph type="title"/>
          </p:nvPr>
        </p:nvSpPr>
        <p:spPr>
          <a:xfrm>
            <a:off x="1981200" y="44450"/>
            <a:ext cx="8229600" cy="1143000"/>
          </a:xfrm>
        </p:spPr>
        <p:txBody>
          <a:bodyPr/>
          <a:lstStyle/>
          <a:p>
            <a:pPr>
              <a:defRPr/>
            </a:pPr>
            <a:r>
              <a:rPr lang="en-US" altLang="zh-CN" b="1" dirty="0">
                <a:latin typeface="+mn-ea"/>
              </a:rPr>
              <a:t>7.7 </a:t>
            </a:r>
            <a:r>
              <a:rPr lang="zh-CN" altLang="en-US" b="1" dirty="0">
                <a:latin typeface="+mn-ea"/>
              </a:rPr>
              <a:t>黑盒测试技术</a:t>
            </a:r>
            <a:endParaRPr lang="zh-CN" altLang="en-US" b="1" dirty="0">
              <a:latin typeface="+mn-ea"/>
              <a:ea typeface="+mn-ea"/>
            </a:endParaRPr>
          </a:p>
        </p:txBody>
      </p:sp>
      <p:sp>
        <p:nvSpPr>
          <p:cNvPr id="26629" name="内容占位符 4">
            <a:extLst>
              <a:ext uri="{FF2B5EF4-FFF2-40B4-BE49-F238E27FC236}">
                <a16:creationId xmlns:a16="http://schemas.microsoft.com/office/drawing/2014/main" id="{603FB5DE-202C-47BA-BBCB-EFF0AC3B5B58}"/>
              </a:ext>
            </a:extLst>
          </p:cNvPr>
          <p:cNvSpPr>
            <a:spLocks noGrp="1"/>
          </p:cNvSpPr>
          <p:nvPr>
            <p:ph idx="1"/>
          </p:nvPr>
        </p:nvSpPr>
        <p:spPr>
          <a:xfrm>
            <a:off x="1919288" y="1125538"/>
            <a:ext cx="8229600" cy="603250"/>
          </a:xfrm>
        </p:spPr>
        <p:txBody>
          <a:bodyPr/>
          <a:lstStyle/>
          <a:p>
            <a:pPr marL="0" indent="0">
              <a:buNone/>
              <a:defRPr/>
            </a:pPr>
            <a:r>
              <a:rPr lang="en-US" altLang="zh-CN" b="1" dirty="0">
                <a:latin typeface="+mn-ea"/>
              </a:rPr>
              <a:t>7.7.2.</a:t>
            </a:r>
            <a:r>
              <a:rPr lang="zh-CN" altLang="en-US" b="1" dirty="0">
                <a:latin typeface="+mn-ea"/>
              </a:rPr>
              <a:t>边界值分析</a:t>
            </a:r>
            <a:endParaRPr lang="zh-CN" altLang="en-US" sz="2800" b="1" dirty="0">
              <a:latin typeface="+mn-ea"/>
            </a:endParaRPr>
          </a:p>
        </p:txBody>
      </p:sp>
      <p:sp>
        <p:nvSpPr>
          <p:cNvPr id="32775" name="TextBox 7">
            <a:extLst>
              <a:ext uri="{FF2B5EF4-FFF2-40B4-BE49-F238E27FC236}">
                <a16:creationId xmlns:a16="http://schemas.microsoft.com/office/drawing/2014/main" id="{F5DCD4CF-136F-499C-A60A-3D884F490B97}"/>
              </a:ext>
            </a:extLst>
          </p:cNvPr>
          <p:cNvSpPr txBox="1">
            <a:spLocks noChangeArrowheads="1"/>
          </p:cNvSpPr>
          <p:nvPr/>
        </p:nvSpPr>
        <p:spPr bwMode="auto">
          <a:xfrm>
            <a:off x="145495" y="1728788"/>
            <a:ext cx="12085161" cy="3734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fontAlgn="base">
              <a:lnSpc>
                <a:spcPts val="3200"/>
              </a:lnSpc>
              <a:spcBef>
                <a:spcPct val="0"/>
              </a:spcBef>
              <a:spcAft>
                <a:spcPct val="0"/>
              </a:spcAft>
              <a:defRPr/>
            </a:pPr>
            <a:r>
              <a:rPr lang="zh-CN" altLang="en-US" sz="2400" dirty="0">
                <a:solidFill>
                  <a:prstClr val="black"/>
                </a:solidFill>
                <a:latin typeface="宋体" panose="02010600030101010101" pitchFamily="2" charset="-122"/>
              </a:rPr>
              <a:t>（</a:t>
            </a:r>
            <a:r>
              <a:rPr lang="en-US" altLang="zh-CN" sz="2400" dirty="0">
                <a:solidFill>
                  <a:prstClr val="black"/>
                </a:solidFill>
                <a:latin typeface="宋体" panose="02010600030101010101" pitchFamily="2" charset="-122"/>
              </a:rPr>
              <a:t>1</a:t>
            </a:r>
            <a:r>
              <a:rPr lang="zh-CN" altLang="en-US" sz="2400" dirty="0">
                <a:solidFill>
                  <a:prstClr val="black"/>
                </a:solidFill>
                <a:latin typeface="宋体" panose="02010600030101010101" pitchFamily="2" charset="-122"/>
              </a:rPr>
              <a:t>）边界值分析方法的考虑：</a:t>
            </a:r>
          </a:p>
          <a:p>
            <a:pPr marL="0" indent="0" fontAlgn="base">
              <a:lnSpc>
                <a:spcPts val="3200"/>
              </a:lnSpc>
              <a:spcBef>
                <a:spcPct val="0"/>
              </a:spcBef>
              <a:spcAft>
                <a:spcPct val="0"/>
              </a:spcAft>
              <a:defRPr/>
            </a:pPr>
            <a:r>
              <a:rPr lang="zh-CN" altLang="en-US" sz="2400" dirty="0">
                <a:solidFill>
                  <a:prstClr val="black"/>
                </a:solidFill>
                <a:latin typeface="宋体" panose="02010600030101010101" pitchFamily="2" charset="-122"/>
              </a:rPr>
              <a:t>长期的测试工作经验告诉我们，大量的错误是发生在输入或输出范围的边界上，而不是发生在输入输出范围的内部</a:t>
            </a:r>
            <a:r>
              <a:rPr lang="en-US" altLang="zh-CN" sz="2400" dirty="0">
                <a:solidFill>
                  <a:prstClr val="black"/>
                </a:solidFill>
                <a:latin typeface="宋体" panose="02010600030101010101" pitchFamily="2" charset="-122"/>
              </a:rPr>
              <a:t>.</a:t>
            </a:r>
            <a:r>
              <a:rPr lang="zh-CN" altLang="en-US" sz="2400" dirty="0">
                <a:solidFill>
                  <a:prstClr val="black"/>
                </a:solidFill>
                <a:latin typeface="宋体" panose="02010600030101010101" pitchFamily="2" charset="-122"/>
              </a:rPr>
              <a:t>因此针对各种边界情况设计测试用例，可以查出更多的错误。</a:t>
            </a:r>
          </a:p>
          <a:p>
            <a:pPr marL="0" indent="0" fontAlgn="base">
              <a:lnSpc>
                <a:spcPts val="3200"/>
              </a:lnSpc>
              <a:spcBef>
                <a:spcPct val="0"/>
              </a:spcBef>
              <a:spcAft>
                <a:spcPct val="0"/>
              </a:spcAft>
              <a:defRPr/>
            </a:pPr>
            <a:r>
              <a:rPr lang="zh-CN" altLang="en-US" sz="2400" dirty="0">
                <a:solidFill>
                  <a:prstClr val="black"/>
                </a:solidFill>
                <a:latin typeface="宋体" panose="02010600030101010101" pitchFamily="2" charset="-122"/>
              </a:rPr>
              <a:t>使用边界值分析方法设计测试用例，首先应确定边界情况</a:t>
            </a:r>
            <a:r>
              <a:rPr lang="en-US" altLang="zh-CN" sz="2400" dirty="0">
                <a:solidFill>
                  <a:prstClr val="black"/>
                </a:solidFill>
                <a:latin typeface="宋体" panose="02010600030101010101" pitchFamily="2" charset="-122"/>
              </a:rPr>
              <a:t>.</a:t>
            </a:r>
            <a:r>
              <a:rPr lang="zh-CN" altLang="en-US" sz="2400" dirty="0">
                <a:solidFill>
                  <a:prstClr val="black"/>
                </a:solidFill>
                <a:latin typeface="宋体" panose="02010600030101010101" pitchFamily="2" charset="-122"/>
              </a:rPr>
              <a:t>通常输入和输出等价类的边界，就是应着重测试的边界情况</a:t>
            </a:r>
            <a:r>
              <a:rPr lang="en-US" altLang="zh-CN" sz="2400" dirty="0">
                <a:solidFill>
                  <a:prstClr val="black"/>
                </a:solidFill>
                <a:latin typeface="宋体" panose="02010600030101010101" pitchFamily="2" charset="-122"/>
              </a:rPr>
              <a:t>.</a:t>
            </a:r>
            <a:r>
              <a:rPr lang="zh-CN" altLang="en-US" sz="2400" dirty="0">
                <a:solidFill>
                  <a:prstClr val="black"/>
                </a:solidFill>
                <a:latin typeface="宋体" panose="02010600030101010101" pitchFamily="2" charset="-122"/>
              </a:rPr>
              <a:t>应当选取正好等于，刚刚大于或刚刚小于边界的值作为测试数据，而不是选取等价类中的典型值或任意值作为测试数据。</a:t>
            </a:r>
            <a:endParaRPr lang="en-US" altLang="zh-CN" sz="2400" dirty="0">
              <a:solidFill>
                <a:prstClr val="black"/>
              </a:solidFill>
              <a:latin typeface="宋体" panose="02010600030101010101" pitchFamily="2" charset="-122"/>
            </a:endParaRPr>
          </a:p>
          <a:p>
            <a:pPr marL="0" indent="0" fontAlgn="base">
              <a:lnSpc>
                <a:spcPts val="3200"/>
              </a:lnSpc>
              <a:spcBef>
                <a:spcPct val="0"/>
              </a:spcBef>
              <a:spcAft>
                <a:spcPct val="0"/>
              </a:spcAft>
              <a:defRPr/>
            </a:pPr>
            <a:r>
              <a:rPr lang="zh-CN" altLang="en-US" sz="2400" dirty="0">
                <a:solidFill>
                  <a:prstClr val="black"/>
                </a:solidFill>
                <a:latin typeface="宋体" panose="02010600030101010101" pitchFamily="2" charset="-122"/>
              </a:rPr>
              <a:t>边界值分析是通过选择等价类边界的测试用例。边界值分析法不仅重视输入条件边界，而且也必须考虑输出域边界。它是对等价类划分方法的补充。</a:t>
            </a:r>
            <a:endParaRPr lang="en-US" altLang="zh-CN" sz="2400" dirty="0">
              <a:solidFill>
                <a:prstClr val="black"/>
              </a:solidFill>
              <a:latin typeface="宋体" panose="02010600030101010101" pitchFamily="2" charset="-122"/>
            </a:endParaRPr>
          </a:p>
          <a:p>
            <a:pPr marL="0" indent="0" fontAlgn="base">
              <a:lnSpc>
                <a:spcPts val="3200"/>
              </a:lnSpc>
              <a:spcBef>
                <a:spcPct val="0"/>
              </a:spcBef>
              <a:spcAft>
                <a:spcPct val="0"/>
              </a:spcAft>
              <a:defRPr/>
            </a:pPr>
            <a:r>
              <a:rPr lang="en-US" altLang="zh-CN" sz="2400" b="1" dirty="0">
                <a:solidFill>
                  <a:prstClr val="black"/>
                </a:solidFill>
                <a:latin typeface="宋体" panose="02010600030101010101" pitchFamily="2" charset="-122"/>
              </a:rPr>
              <a:t>   </a:t>
            </a:r>
            <a:r>
              <a:rPr lang="zh-CN" altLang="zh-CN" sz="2400" b="1" dirty="0">
                <a:solidFill>
                  <a:prstClr val="black"/>
                </a:solidFill>
                <a:latin typeface="宋体" panose="02010600030101010101" pitchFamily="2" charset="-122"/>
              </a:rPr>
              <a:t>通常设计测试方案时总是联合使用等价划分和边界值分析两种技术</a:t>
            </a:r>
            <a:r>
              <a:rPr lang="zh-CN" altLang="zh-CN" sz="2400" dirty="0">
                <a:solidFill>
                  <a:prstClr val="black"/>
                </a:solidFill>
                <a:latin typeface="宋体" panose="02010600030101010101" pitchFamily="2" charset="-122"/>
              </a:rPr>
              <a:t>。</a:t>
            </a:r>
          </a:p>
        </p:txBody>
      </p:sp>
      <p:sp>
        <p:nvSpPr>
          <p:cNvPr id="11" name="1 Título">
            <a:extLst>
              <a:ext uri="{FF2B5EF4-FFF2-40B4-BE49-F238E27FC236}">
                <a16:creationId xmlns:a16="http://schemas.microsoft.com/office/drawing/2014/main" id="{69A2D26D-65FF-4BA2-AF07-F1FC9B16B8A1}"/>
              </a:ext>
            </a:extLst>
          </p:cNvPr>
          <p:cNvSpPr txBox="1">
            <a:spLocks/>
          </p:cNvSpPr>
          <p:nvPr/>
        </p:nvSpPr>
        <p:spPr bwMode="auto">
          <a:xfrm>
            <a:off x="1524001" y="6291264"/>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zh-CN" altLang="en-US" sz="2400" dirty="0">
                <a:solidFill>
                  <a:srgbClr val="D9D9D9"/>
                </a:solidFill>
                <a:latin typeface="宋体" panose="02010600030101010101" pitchFamily="2" charset="-122"/>
              </a:rPr>
              <a:t>第</a:t>
            </a:r>
            <a:r>
              <a:rPr lang="en-US" altLang="zh-CN" sz="2400" dirty="0">
                <a:solidFill>
                  <a:srgbClr val="D9D9D9"/>
                </a:solidFill>
                <a:latin typeface="宋体" panose="02010600030101010101" pitchFamily="2" charset="-122"/>
              </a:rPr>
              <a:t>7</a:t>
            </a:r>
            <a:r>
              <a:rPr lang="zh-CN" altLang="en-US" sz="2400" dirty="0">
                <a:solidFill>
                  <a:srgbClr val="D9D9D9"/>
                </a:solidFill>
                <a:latin typeface="宋体" panose="02010600030101010101" pitchFamily="2" charset="-122"/>
              </a:rPr>
              <a:t>章　实现</a:t>
            </a:r>
          </a:p>
        </p:txBody>
      </p:sp>
      <p:sp>
        <p:nvSpPr>
          <p:cNvPr id="12" name="1 Título">
            <a:extLst>
              <a:ext uri="{FF2B5EF4-FFF2-40B4-BE49-F238E27FC236}">
                <a16:creationId xmlns:a16="http://schemas.microsoft.com/office/drawing/2014/main" id="{B76740CE-9EF9-4518-85D7-D2D319D952BF}"/>
              </a:ext>
            </a:extLst>
          </p:cNvPr>
          <p:cNvSpPr txBox="1">
            <a:spLocks/>
          </p:cNvSpPr>
          <p:nvPr/>
        </p:nvSpPr>
        <p:spPr bwMode="auto">
          <a:xfrm>
            <a:off x="4316414"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en-US" altLang="zh-CN" sz="2400" dirty="0">
                <a:solidFill>
                  <a:srgbClr val="D9D9D9"/>
                </a:solidFill>
                <a:latin typeface="宋体" panose="02010600030101010101" pitchFamily="2" charset="-122"/>
              </a:rPr>
              <a:t>7.7.2 </a:t>
            </a:r>
            <a:r>
              <a:rPr lang="zh-CN" altLang="en-US" sz="2400" dirty="0">
                <a:solidFill>
                  <a:srgbClr val="D9D9D9"/>
                </a:solidFill>
                <a:latin typeface="宋体" panose="02010600030101010101" pitchFamily="2" charset="-122"/>
              </a:rPr>
              <a:t>边界值分析</a:t>
            </a:r>
          </a:p>
        </p:txBody>
      </p:sp>
    </p:spTree>
    <p:extLst>
      <p:ext uri="{BB962C8B-B14F-4D97-AF65-F5344CB8AC3E}">
        <p14:creationId xmlns:p14="http://schemas.microsoft.com/office/powerpoint/2010/main" val="2013501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BC3D7B0-C1D6-4F62-B987-089DEACDE12B}"/>
              </a:ext>
            </a:extLst>
          </p:cNvPr>
          <p:cNvSpPr/>
          <p:nvPr/>
        </p:nvSpPr>
        <p:spPr>
          <a:xfrm>
            <a:off x="3048000" y="1582341"/>
            <a:ext cx="6096000" cy="3693319"/>
          </a:xfrm>
          <a:prstGeom prst="rect">
            <a:avLst/>
          </a:prstGeom>
        </p:spPr>
        <p:txBody>
          <a:bodyPr>
            <a:spAutoFit/>
          </a:bodyPr>
          <a:lstStyle/>
          <a:p>
            <a:r>
              <a:rPr lang="zh-CN" altLang="en-US" dirty="0"/>
              <a:t>（</a:t>
            </a:r>
            <a:r>
              <a:rPr lang="en-US" altLang="zh-CN" dirty="0"/>
              <a:t>2</a:t>
            </a:r>
            <a:r>
              <a:rPr lang="zh-CN" altLang="en-US" dirty="0"/>
              <a:t>）基于边界值分析方法选择测试用例的原则：</a:t>
            </a:r>
          </a:p>
          <a:p>
            <a:r>
              <a:rPr lang="en-US" altLang="zh-CN" dirty="0"/>
              <a:t>1</a:t>
            </a:r>
            <a:r>
              <a:rPr lang="zh-CN" altLang="en-US" dirty="0"/>
              <a:t>）如果输入条件规定了值的范围，则应取刚达到这个范围的边界的值，以及刚刚超越这个范围边界的值作为测试输入数据。</a:t>
            </a:r>
          </a:p>
          <a:p>
            <a:r>
              <a:rPr lang="en-US" altLang="zh-CN" dirty="0"/>
              <a:t>2</a:t>
            </a:r>
            <a:r>
              <a:rPr lang="zh-CN" altLang="en-US" dirty="0"/>
              <a:t>）如果输入条件规定了值的个数，则用最大个数</a:t>
            </a:r>
            <a:r>
              <a:rPr lang="en-US" altLang="zh-CN" dirty="0"/>
              <a:t>,</a:t>
            </a:r>
            <a:r>
              <a:rPr lang="zh-CN" altLang="en-US" dirty="0"/>
              <a:t>最小个数，比最小个数少一，比最大个数多一的数作为测试数据。</a:t>
            </a:r>
          </a:p>
          <a:p>
            <a:r>
              <a:rPr lang="en-US" altLang="zh-CN" dirty="0"/>
              <a:t>3</a:t>
            </a:r>
            <a:r>
              <a:rPr lang="zh-CN" altLang="en-US" dirty="0"/>
              <a:t>）根据规格说明的每个输出条件，使用前面的原则</a:t>
            </a:r>
            <a:r>
              <a:rPr lang="en-US" altLang="zh-CN" dirty="0"/>
              <a:t>1</a:t>
            </a:r>
            <a:r>
              <a:rPr lang="zh-CN" altLang="en-US" dirty="0"/>
              <a:t>）。</a:t>
            </a:r>
          </a:p>
          <a:p>
            <a:r>
              <a:rPr lang="en-US" altLang="zh-CN" dirty="0"/>
              <a:t>4</a:t>
            </a:r>
            <a:r>
              <a:rPr lang="zh-CN" altLang="en-US" dirty="0"/>
              <a:t>）根据规格说明的每个输出条件，应用前面的原则</a:t>
            </a:r>
            <a:r>
              <a:rPr lang="en-US" altLang="zh-CN" dirty="0"/>
              <a:t>2</a:t>
            </a:r>
            <a:r>
              <a:rPr lang="zh-CN" altLang="en-US" dirty="0"/>
              <a:t>）。</a:t>
            </a:r>
          </a:p>
          <a:p>
            <a:r>
              <a:rPr lang="en-US" altLang="zh-CN" dirty="0"/>
              <a:t>5</a:t>
            </a:r>
            <a:r>
              <a:rPr lang="zh-CN" altLang="en-US" dirty="0"/>
              <a:t>）如果程序的规格说明给出的输入域或输出域是有序集合，则应选取集合的第一个元素和最后一个元素作为测试用例。</a:t>
            </a:r>
          </a:p>
          <a:p>
            <a:r>
              <a:rPr lang="en-US" altLang="zh-CN" dirty="0"/>
              <a:t>6</a:t>
            </a:r>
            <a:r>
              <a:rPr lang="zh-CN" altLang="en-US" dirty="0"/>
              <a:t>）如果程序中使用了一个内部数据结构，则应当选择这个内部数据结构的边界上的值作为测试用例。</a:t>
            </a:r>
          </a:p>
          <a:p>
            <a:r>
              <a:rPr lang="en-US" altLang="zh-CN" dirty="0"/>
              <a:t>7</a:t>
            </a:r>
            <a:r>
              <a:rPr lang="zh-CN" altLang="en-US" dirty="0"/>
              <a:t>）分析规格说明，找出其它可能的边界条件。</a:t>
            </a:r>
          </a:p>
        </p:txBody>
      </p:sp>
    </p:spTree>
    <p:extLst>
      <p:ext uri="{BB962C8B-B14F-4D97-AF65-F5344CB8AC3E}">
        <p14:creationId xmlns:p14="http://schemas.microsoft.com/office/powerpoint/2010/main" val="1575599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C81FE36E-5AC3-4684-AA4B-781FEA83E2A4}"/>
              </a:ext>
            </a:extLst>
          </p:cNvPr>
          <p:cNvSpPr>
            <a:spLocks noGrp="1"/>
          </p:cNvSpPr>
          <p:nvPr>
            <p:ph type="title"/>
          </p:nvPr>
        </p:nvSpPr>
        <p:spPr>
          <a:xfrm>
            <a:off x="1981200" y="53975"/>
            <a:ext cx="8229600" cy="1143000"/>
          </a:xfrm>
        </p:spPr>
        <p:txBody>
          <a:bodyPr/>
          <a:lstStyle/>
          <a:p>
            <a:pPr>
              <a:defRPr/>
            </a:pPr>
            <a:r>
              <a:rPr lang="en-US" altLang="zh-CN" b="1" dirty="0">
                <a:latin typeface="+mn-ea"/>
              </a:rPr>
              <a:t>7.7 </a:t>
            </a:r>
            <a:r>
              <a:rPr lang="zh-CN" altLang="en-US" b="1" dirty="0">
                <a:latin typeface="+mn-ea"/>
              </a:rPr>
              <a:t>黑盒测试技术</a:t>
            </a:r>
            <a:endParaRPr lang="zh-CN" altLang="en-US" b="1" dirty="0">
              <a:latin typeface="+mn-ea"/>
              <a:ea typeface="+mn-ea"/>
            </a:endParaRPr>
          </a:p>
        </p:txBody>
      </p:sp>
      <p:sp>
        <p:nvSpPr>
          <p:cNvPr id="32775" name="TextBox 7">
            <a:extLst>
              <a:ext uri="{FF2B5EF4-FFF2-40B4-BE49-F238E27FC236}">
                <a16:creationId xmlns:a16="http://schemas.microsoft.com/office/drawing/2014/main" id="{3807F8E4-74E0-434B-BC70-4226DA6AFE9E}"/>
              </a:ext>
            </a:extLst>
          </p:cNvPr>
          <p:cNvSpPr txBox="1">
            <a:spLocks noChangeArrowheads="1"/>
          </p:cNvSpPr>
          <p:nvPr/>
        </p:nvSpPr>
        <p:spPr bwMode="auto">
          <a:xfrm>
            <a:off x="2228850" y="1341438"/>
            <a:ext cx="7920038" cy="12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fontAlgn="base">
              <a:lnSpc>
                <a:spcPts val="3100"/>
              </a:lnSpc>
              <a:spcBef>
                <a:spcPct val="0"/>
              </a:spcBef>
              <a:spcAft>
                <a:spcPct val="0"/>
              </a:spcAft>
              <a:defRPr/>
            </a:pPr>
            <a:r>
              <a:rPr lang="en-US" altLang="zh-CN" sz="2400" dirty="0">
                <a:solidFill>
                  <a:prstClr val="black"/>
                </a:solidFill>
              </a:rPr>
              <a:t>       </a:t>
            </a:r>
            <a:r>
              <a:rPr lang="zh-CN" altLang="zh-CN" sz="2400" dirty="0">
                <a:solidFill>
                  <a:prstClr val="black"/>
                </a:solidFill>
              </a:rPr>
              <a:t>为了测试前述的把数字串转变成整数的程序，除了上一小节已经用等价划分法设计出的测试方案外，还应该用边界值分析法再补充下述测试方案。</a:t>
            </a:r>
            <a:endParaRPr lang="en-US" altLang="zh-CN" sz="2400" dirty="0">
              <a:solidFill>
                <a:prstClr val="black"/>
              </a:solidFill>
              <a:latin typeface="宋体" panose="02010600030101010101" pitchFamily="2" charset="-122"/>
            </a:endParaRPr>
          </a:p>
        </p:txBody>
      </p:sp>
      <p:graphicFrame>
        <p:nvGraphicFramePr>
          <p:cNvPr id="2" name="表格 1">
            <a:extLst>
              <a:ext uri="{FF2B5EF4-FFF2-40B4-BE49-F238E27FC236}">
                <a16:creationId xmlns:a16="http://schemas.microsoft.com/office/drawing/2014/main" id="{10167886-87F8-456E-AEB1-3C2F671C4214}"/>
              </a:ext>
            </a:extLst>
          </p:cNvPr>
          <p:cNvGraphicFramePr>
            <a:graphicFrameLocks noGrp="1"/>
          </p:cNvGraphicFramePr>
          <p:nvPr/>
        </p:nvGraphicFramePr>
        <p:xfrm>
          <a:off x="2135188" y="2708276"/>
          <a:ext cx="7921624" cy="2376489"/>
        </p:xfrm>
        <a:graphic>
          <a:graphicData uri="http://schemas.openxmlformats.org/drawingml/2006/table">
            <a:tbl>
              <a:tblPr firstRow="1" bandRow="1">
                <a:tableStyleId>{5C22544A-7EE6-4342-B048-85BDC9FD1C3A}</a:tableStyleId>
              </a:tblPr>
              <a:tblGrid>
                <a:gridCol w="720179">
                  <a:extLst>
                    <a:ext uri="{9D8B030D-6E8A-4147-A177-3AD203B41FA5}">
                      <a16:colId xmlns:a16="http://schemas.microsoft.com/office/drawing/2014/main" val="20000"/>
                    </a:ext>
                  </a:extLst>
                </a:gridCol>
                <a:gridCol w="3240633">
                  <a:extLst>
                    <a:ext uri="{9D8B030D-6E8A-4147-A177-3AD203B41FA5}">
                      <a16:colId xmlns:a16="http://schemas.microsoft.com/office/drawing/2014/main" val="20001"/>
                    </a:ext>
                  </a:extLst>
                </a:gridCol>
                <a:gridCol w="1980406">
                  <a:extLst>
                    <a:ext uri="{9D8B030D-6E8A-4147-A177-3AD203B41FA5}">
                      <a16:colId xmlns:a16="http://schemas.microsoft.com/office/drawing/2014/main" val="20002"/>
                    </a:ext>
                  </a:extLst>
                </a:gridCol>
                <a:gridCol w="1980406">
                  <a:extLst>
                    <a:ext uri="{9D8B030D-6E8A-4147-A177-3AD203B41FA5}">
                      <a16:colId xmlns:a16="http://schemas.microsoft.com/office/drawing/2014/main" val="20003"/>
                    </a:ext>
                  </a:extLst>
                </a:gridCol>
              </a:tblGrid>
              <a:tr h="414160">
                <a:tc>
                  <a:txBody>
                    <a:bodyPr/>
                    <a:lstStyle/>
                    <a:p>
                      <a:r>
                        <a:rPr lang="zh-CN" altLang="en-US" sz="1800" dirty="0"/>
                        <a:t>编号</a:t>
                      </a:r>
                    </a:p>
                  </a:txBody>
                  <a:tcPr marL="91453" marR="91453" marT="45724" marB="45724" anchor="ctr" anchorCtr="1"/>
                </a:tc>
                <a:tc>
                  <a:txBody>
                    <a:bodyPr/>
                    <a:lstStyle/>
                    <a:p>
                      <a:pPr algn="l"/>
                      <a:r>
                        <a:rPr lang="zh-CN" altLang="en-US" sz="1800" dirty="0"/>
                        <a:t>描述</a:t>
                      </a:r>
                    </a:p>
                  </a:txBody>
                  <a:tcPr marL="91453" marR="91453" marT="45724" marB="45724" anchor="ctr" anchorCtr="1"/>
                </a:tc>
                <a:tc>
                  <a:txBody>
                    <a:bodyPr/>
                    <a:lstStyle/>
                    <a:p>
                      <a:r>
                        <a:rPr lang="zh-CN" altLang="en-US" sz="1800" dirty="0"/>
                        <a:t>输入</a:t>
                      </a:r>
                    </a:p>
                  </a:txBody>
                  <a:tcPr marL="91453" marR="91453" marT="45724" marB="45724" anchor="ctr" anchorCtr="1"/>
                </a:tc>
                <a:tc>
                  <a:txBody>
                    <a:bodyPr/>
                    <a:lstStyle/>
                    <a:p>
                      <a:r>
                        <a:rPr lang="zh-CN" altLang="en-US" sz="1800" dirty="0"/>
                        <a:t>预期输出</a:t>
                      </a:r>
                    </a:p>
                  </a:txBody>
                  <a:tcPr marL="91453" marR="91453" marT="45724" marB="45724" anchor="ctr" anchorCtr="1"/>
                </a:tc>
                <a:extLst>
                  <a:ext uri="{0D108BD9-81ED-4DB2-BD59-A6C34878D82A}">
                    <a16:rowId xmlns:a16="http://schemas.microsoft.com/office/drawing/2014/main" val="10000"/>
                  </a:ext>
                </a:extLst>
              </a:tr>
              <a:tr h="450017">
                <a:tc>
                  <a:txBody>
                    <a:bodyPr/>
                    <a:lstStyle/>
                    <a:p>
                      <a:r>
                        <a:rPr lang="en-US" altLang="zh-CN" sz="1800" dirty="0"/>
                        <a:t>1</a:t>
                      </a:r>
                      <a:endParaRPr lang="zh-CN" altLang="en-US" sz="1800" dirty="0"/>
                    </a:p>
                  </a:txBody>
                  <a:tcPr marL="91453" marR="91453" marT="45724" marB="45724" anchor="ctr" anchorCtr="1"/>
                </a:tc>
                <a:tc>
                  <a:txBody>
                    <a:bodyPr/>
                    <a:lstStyle/>
                    <a:p>
                      <a:pPr algn="l"/>
                      <a:r>
                        <a:rPr lang="zh-CN" altLang="zh-CN" sz="1800" kern="1200" dirty="0">
                          <a:solidFill>
                            <a:schemeClr val="dk1"/>
                          </a:solidFill>
                          <a:effectLst/>
                          <a:latin typeface="+mn-lt"/>
                          <a:ea typeface="+mn-ea"/>
                          <a:cs typeface="+mn-cs"/>
                        </a:rPr>
                        <a:t>使输出刚好等于最小的负整数</a:t>
                      </a:r>
                      <a:endParaRPr lang="zh-CN" altLang="en-US" sz="1800" dirty="0"/>
                    </a:p>
                  </a:txBody>
                  <a:tcPr marL="91453" marR="91453" marT="45724" marB="45724"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-32768</a:t>
                      </a:r>
                      <a:r>
                        <a:rPr lang="zh-CN" altLang="zh-CN" sz="1800" kern="1200" dirty="0">
                          <a:solidFill>
                            <a:schemeClr val="dk1"/>
                          </a:solidFill>
                          <a:effectLst/>
                          <a:latin typeface="+mn-lt"/>
                          <a:ea typeface="+mn-ea"/>
                          <a:cs typeface="+mn-cs"/>
                        </a:rPr>
                        <a:t>’</a:t>
                      </a:r>
                      <a:endParaRPr lang="zh-CN" altLang="en-US" sz="1800" dirty="0"/>
                    </a:p>
                  </a:txBody>
                  <a:tcPr marL="91453" marR="91453" marT="45724" marB="45724" anchor="ctr" anchorCtr="1"/>
                </a:tc>
                <a:tc>
                  <a:txBody>
                    <a:bodyPr/>
                    <a:lstStyle/>
                    <a:p>
                      <a:r>
                        <a:rPr lang="en-US" altLang="zh-CN" sz="1800" kern="1200" dirty="0">
                          <a:solidFill>
                            <a:schemeClr val="dk1"/>
                          </a:solidFill>
                          <a:effectLst/>
                          <a:latin typeface="+mn-lt"/>
                          <a:ea typeface="+mn-ea"/>
                          <a:cs typeface="+mn-cs"/>
                        </a:rPr>
                        <a:t>-32768</a:t>
                      </a:r>
                      <a:endParaRPr lang="zh-CN" altLang="en-US" sz="1800" dirty="0"/>
                    </a:p>
                  </a:txBody>
                  <a:tcPr marL="91453" marR="91453" marT="45724" marB="45724" anchor="ctr" anchorCtr="1"/>
                </a:tc>
                <a:extLst>
                  <a:ext uri="{0D108BD9-81ED-4DB2-BD59-A6C34878D82A}">
                    <a16:rowId xmlns:a16="http://schemas.microsoft.com/office/drawing/2014/main" val="10001"/>
                  </a:ext>
                </a:extLst>
              </a:tr>
              <a:tr h="504104">
                <a:tc>
                  <a:txBody>
                    <a:bodyPr/>
                    <a:lstStyle/>
                    <a:p>
                      <a:r>
                        <a:rPr lang="en-US" altLang="zh-CN" sz="1800" dirty="0"/>
                        <a:t>2</a:t>
                      </a:r>
                      <a:endParaRPr lang="zh-CN" altLang="en-US" sz="1800" dirty="0"/>
                    </a:p>
                  </a:txBody>
                  <a:tcPr marL="91453" marR="91453" marT="45724" marB="45724" anchor="ctr" anchorCtr="1"/>
                </a:tc>
                <a:tc>
                  <a:txBody>
                    <a:bodyPr/>
                    <a:lstStyle/>
                    <a:p>
                      <a:pPr algn="l"/>
                      <a:r>
                        <a:rPr lang="zh-CN" altLang="zh-CN" sz="1800" kern="1200" dirty="0">
                          <a:solidFill>
                            <a:schemeClr val="dk1"/>
                          </a:solidFill>
                          <a:effectLst/>
                          <a:latin typeface="+mn-lt"/>
                          <a:ea typeface="+mn-ea"/>
                          <a:cs typeface="+mn-cs"/>
                        </a:rPr>
                        <a:t>使输出刚好等于最大的正整数</a:t>
                      </a:r>
                      <a:endParaRPr lang="zh-CN" altLang="en-US" sz="1800" dirty="0"/>
                    </a:p>
                  </a:txBody>
                  <a:tcPr marL="91453" marR="91453" marT="45724" marB="45724"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32767</a:t>
                      </a:r>
                      <a:r>
                        <a:rPr lang="zh-CN" altLang="zh-CN" sz="1800" kern="1200" dirty="0">
                          <a:solidFill>
                            <a:schemeClr val="dk1"/>
                          </a:solidFill>
                          <a:effectLst/>
                          <a:latin typeface="+mn-lt"/>
                          <a:ea typeface="+mn-ea"/>
                          <a:cs typeface="+mn-cs"/>
                        </a:rPr>
                        <a:t>’</a:t>
                      </a:r>
                      <a:endParaRPr lang="zh-CN" altLang="en-US" sz="1800" dirty="0"/>
                    </a:p>
                  </a:txBody>
                  <a:tcPr marL="91453" marR="91453" marT="45724" marB="45724" anchor="ctr" anchorCtr="1"/>
                </a:tc>
                <a:tc>
                  <a:txBody>
                    <a:bodyPr/>
                    <a:lstStyle/>
                    <a:p>
                      <a:r>
                        <a:rPr lang="en-US" altLang="zh-CN" sz="1800" kern="1200" dirty="0">
                          <a:solidFill>
                            <a:schemeClr val="dk1"/>
                          </a:solidFill>
                          <a:effectLst/>
                          <a:latin typeface="+mn-lt"/>
                          <a:ea typeface="+mn-ea"/>
                          <a:cs typeface="+mn-cs"/>
                        </a:rPr>
                        <a:t>32767</a:t>
                      </a:r>
                      <a:endParaRPr lang="zh-CN" altLang="en-US" sz="1800" dirty="0"/>
                    </a:p>
                  </a:txBody>
                  <a:tcPr marL="91453" marR="91453" marT="45724" marB="45724" anchor="ctr" anchorCtr="1"/>
                </a:tc>
                <a:extLst>
                  <a:ext uri="{0D108BD9-81ED-4DB2-BD59-A6C34878D82A}">
                    <a16:rowId xmlns:a16="http://schemas.microsoft.com/office/drawing/2014/main" val="10002"/>
                  </a:ext>
                </a:extLst>
              </a:tr>
              <a:tr h="504104">
                <a:tc>
                  <a:txBody>
                    <a:bodyPr/>
                    <a:lstStyle/>
                    <a:p>
                      <a:r>
                        <a:rPr lang="en-US" altLang="zh-CN" sz="1800" dirty="0"/>
                        <a:t>3</a:t>
                      </a:r>
                      <a:endParaRPr lang="zh-CN" altLang="en-US" sz="1800" dirty="0"/>
                    </a:p>
                  </a:txBody>
                  <a:tcPr marL="91453" marR="91453" marT="45724" marB="45724" anchor="ctr" anchorCtr="1"/>
                </a:tc>
                <a:tc>
                  <a:txBody>
                    <a:bodyPr/>
                    <a:lstStyle/>
                    <a:p>
                      <a:pPr algn="l"/>
                      <a:r>
                        <a:rPr lang="zh-CN" altLang="zh-CN" sz="1800" kern="1200" dirty="0">
                          <a:solidFill>
                            <a:schemeClr val="dk1"/>
                          </a:solidFill>
                          <a:effectLst/>
                          <a:latin typeface="+mn-lt"/>
                          <a:ea typeface="+mn-ea"/>
                          <a:cs typeface="+mn-cs"/>
                        </a:rPr>
                        <a:t>使输出刚刚小于最小的负整数</a:t>
                      </a:r>
                      <a:endParaRPr lang="zh-CN" altLang="en-US" sz="1800" dirty="0"/>
                    </a:p>
                  </a:txBody>
                  <a:tcPr marL="91453" marR="91453" marT="45724" marB="45724"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-32769</a:t>
                      </a:r>
                      <a:r>
                        <a:rPr lang="zh-CN" altLang="zh-CN" sz="1800" kern="1200" dirty="0">
                          <a:solidFill>
                            <a:schemeClr val="dk1"/>
                          </a:solidFill>
                          <a:effectLst/>
                          <a:latin typeface="+mn-lt"/>
                          <a:ea typeface="+mn-ea"/>
                          <a:cs typeface="+mn-cs"/>
                        </a:rPr>
                        <a:t>’</a:t>
                      </a:r>
                      <a:endParaRPr lang="zh-CN" altLang="en-US" sz="1800" dirty="0"/>
                    </a:p>
                  </a:txBody>
                  <a:tcPr marL="91453" marR="91453" marT="45724" marB="45724" anchor="ctr" anchorCtr="1"/>
                </a:tc>
                <a:tc>
                  <a:txBody>
                    <a:bodyPr/>
                    <a:lstStyle/>
                    <a:p>
                      <a:r>
                        <a:rPr lang="zh-CN" altLang="zh-CN" sz="1800" kern="1200" dirty="0">
                          <a:solidFill>
                            <a:schemeClr val="dk1"/>
                          </a:solidFill>
                          <a:effectLst/>
                          <a:latin typeface="+mn-lt"/>
                          <a:ea typeface="+mn-ea"/>
                          <a:cs typeface="+mn-cs"/>
                        </a:rPr>
                        <a:t>错误——无效输入</a:t>
                      </a:r>
                      <a:endParaRPr lang="zh-CN" altLang="en-US" sz="1800" dirty="0"/>
                    </a:p>
                  </a:txBody>
                  <a:tcPr marL="91453" marR="91453" marT="45724" marB="45724" anchor="ctr" anchorCtr="1"/>
                </a:tc>
                <a:extLst>
                  <a:ext uri="{0D108BD9-81ED-4DB2-BD59-A6C34878D82A}">
                    <a16:rowId xmlns:a16="http://schemas.microsoft.com/office/drawing/2014/main" val="10003"/>
                  </a:ext>
                </a:extLst>
              </a:tr>
              <a:tr h="504104">
                <a:tc>
                  <a:txBody>
                    <a:bodyPr/>
                    <a:lstStyle/>
                    <a:p>
                      <a:r>
                        <a:rPr lang="en-US" altLang="zh-CN" sz="1800" dirty="0"/>
                        <a:t>4</a:t>
                      </a:r>
                      <a:endParaRPr lang="zh-CN" altLang="en-US" sz="1800" dirty="0"/>
                    </a:p>
                  </a:txBody>
                  <a:tcPr marL="91453" marR="91453" marT="45724" marB="45724" anchor="ctr" anchorCtr="1"/>
                </a:tc>
                <a:tc>
                  <a:txBody>
                    <a:bodyPr/>
                    <a:lstStyle/>
                    <a:p>
                      <a:pPr algn="l"/>
                      <a:r>
                        <a:rPr lang="zh-CN" altLang="zh-CN" sz="1800" kern="1200" dirty="0">
                          <a:solidFill>
                            <a:schemeClr val="dk1"/>
                          </a:solidFill>
                          <a:effectLst/>
                          <a:latin typeface="+mn-lt"/>
                          <a:ea typeface="+mn-ea"/>
                          <a:cs typeface="+mn-cs"/>
                        </a:rPr>
                        <a:t>使输出刚刚大于最大的正整数</a:t>
                      </a:r>
                      <a:endParaRPr lang="zh-CN" altLang="en-US" sz="1800" dirty="0"/>
                    </a:p>
                  </a:txBody>
                  <a:tcPr marL="91453" marR="91453" marT="45724" marB="45724"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32768</a:t>
                      </a:r>
                      <a:r>
                        <a:rPr lang="zh-CN" altLang="zh-CN" sz="1800" kern="1200" dirty="0">
                          <a:solidFill>
                            <a:schemeClr val="dk1"/>
                          </a:solidFill>
                          <a:effectLst/>
                          <a:latin typeface="+mn-lt"/>
                          <a:ea typeface="+mn-ea"/>
                          <a:cs typeface="+mn-cs"/>
                        </a:rPr>
                        <a:t>’</a:t>
                      </a:r>
                      <a:endParaRPr lang="zh-CN" altLang="en-US" sz="1800" dirty="0"/>
                    </a:p>
                  </a:txBody>
                  <a:tcPr marL="91453" marR="91453" marT="45724" marB="45724" anchor="ctr" anchorCtr="1"/>
                </a:tc>
                <a:tc>
                  <a:txBody>
                    <a:bodyPr/>
                    <a:lstStyle/>
                    <a:p>
                      <a:r>
                        <a:rPr lang="zh-CN" altLang="zh-CN" sz="1800" kern="1200" dirty="0">
                          <a:solidFill>
                            <a:schemeClr val="dk1"/>
                          </a:solidFill>
                          <a:effectLst/>
                          <a:latin typeface="+mn-lt"/>
                          <a:ea typeface="+mn-ea"/>
                          <a:cs typeface="+mn-cs"/>
                        </a:rPr>
                        <a:t>错误——无效输入</a:t>
                      </a:r>
                      <a:endParaRPr lang="zh-CN" altLang="en-US" sz="1800" dirty="0"/>
                    </a:p>
                  </a:txBody>
                  <a:tcPr marL="91453" marR="91453" marT="45724" marB="45724" anchor="ctr" anchorCtr="1"/>
                </a:tc>
                <a:extLst>
                  <a:ext uri="{0D108BD9-81ED-4DB2-BD59-A6C34878D82A}">
                    <a16:rowId xmlns:a16="http://schemas.microsoft.com/office/drawing/2014/main" val="10004"/>
                  </a:ext>
                </a:extLst>
              </a:tr>
            </a:tbl>
          </a:graphicData>
        </a:graphic>
      </p:graphicFrame>
      <p:sp>
        <p:nvSpPr>
          <p:cNvPr id="9" name="TextBox 7">
            <a:extLst>
              <a:ext uri="{FF2B5EF4-FFF2-40B4-BE49-F238E27FC236}">
                <a16:creationId xmlns:a16="http://schemas.microsoft.com/office/drawing/2014/main" id="{6DC7CFEF-41D6-4BCF-A6EA-57972EE573A1}"/>
              </a:ext>
            </a:extLst>
          </p:cNvPr>
          <p:cNvSpPr txBox="1">
            <a:spLocks noChangeArrowheads="1"/>
          </p:cNvSpPr>
          <p:nvPr/>
        </p:nvSpPr>
        <p:spPr bwMode="auto">
          <a:xfrm>
            <a:off x="2135188" y="5159376"/>
            <a:ext cx="8075612"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fontAlgn="base">
              <a:lnSpc>
                <a:spcPts val="3100"/>
              </a:lnSpc>
              <a:spcBef>
                <a:spcPct val="0"/>
              </a:spcBef>
              <a:spcAft>
                <a:spcPct val="0"/>
              </a:spcAft>
              <a:defRPr/>
            </a:pPr>
            <a:r>
              <a:rPr lang="en-US" altLang="zh-CN" sz="2400" dirty="0">
                <a:solidFill>
                  <a:prstClr val="black"/>
                </a:solidFill>
              </a:rPr>
              <a:t>       </a:t>
            </a:r>
            <a:r>
              <a:rPr lang="zh-CN" altLang="zh-CN" sz="2400" dirty="0">
                <a:solidFill>
                  <a:prstClr val="black"/>
                </a:solidFill>
                <a:latin typeface="宋体" panose="02010600030101010101" pitchFamily="2" charset="-122"/>
              </a:rPr>
              <a:t>根据边界值分析方法的要求，应该分别使用长度为</a:t>
            </a:r>
            <a:r>
              <a:rPr lang="en-US" altLang="zh-CN" sz="2400" dirty="0">
                <a:solidFill>
                  <a:prstClr val="black"/>
                </a:solidFill>
                <a:latin typeface="宋体" panose="02010600030101010101" pitchFamily="2" charset="-122"/>
              </a:rPr>
              <a:t>0</a:t>
            </a:r>
            <a:r>
              <a:rPr lang="zh-CN" altLang="zh-CN" sz="2400" dirty="0">
                <a:solidFill>
                  <a:prstClr val="black"/>
                </a:solidFill>
                <a:latin typeface="宋体" panose="02010600030101010101" pitchFamily="2" charset="-122"/>
              </a:rPr>
              <a:t>，</a:t>
            </a:r>
            <a:r>
              <a:rPr lang="en-US" altLang="zh-CN" sz="2400" dirty="0">
                <a:solidFill>
                  <a:prstClr val="black"/>
                </a:solidFill>
                <a:latin typeface="宋体" panose="02010600030101010101" pitchFamily="2" charset="-122"/>
              </a:rPr>
              <a:t>1</a:t>
            </a:r>
            <a:r>
              <a:rPr lang="zh-CN" altLang="zh-CN" sz="2400" dirty="0">
                <a:solidFill>
                  <a:prstClr val="black"/>
                </a:solidFill>
                <a:latin typeface="宋体" panose="02010600030101010101" pitchFamily="2" charset="-122"/>
              </a:rPr>
              <a:t>和</a:t>
            </a:r>
            <a:r>
              <a:rPr lang="en-US" altLang="zh-CN" sz="2400" dirty="0">
                <a:solidFill>
                  <a:prstClr val="black"/>
                </a:solidFill>
                <a:latin typeface="宋体" panose="02010600030101010101" pitchFamily="2" charset="-122"/>
              </a:rPr>
              <a:t>6</a:t>
            </a:r>
            <a:r>
              <a:rPr lang="zh-CN" altLang="zh-CN" sz="2400" dirty="0">
                <a:solidFill>
                  <a:prstClr val="black"/>
                </a:solidFill>
                <a:latin typeface="宋体" panose="02010600030101010101" pitchFamily="2" charset="-122"/>
              </a:rPr>
              <a:t>的数字串作为测试数据。</a:t>
            </a:r>
            <a:endParaRPr lang="en-US" altLang="zh-CN" sz="2400" dirty="0">
              <a:solidFill>
                <a:prstClr val="black"/>
              </a:solidFill>
              <a:latin typeface="宋体" panose="02010600030101010101" pitchFamily="2" charset="-122"/>
            </a:endParaRPr>
          </a:p>
        </p:txBody>
      </p:sp>
      <p:sp>
        <p:nvSpPr>
          <p:cNvPr id="10" name="1 Título">
            <a:extLst>
              <a:ext uri="{FF2B5EF4-FFF2-40B4-BE49-F238E27FC236}">
                <a16:creationId xmlns:a16="http://schemas.microsoft.com/office/drawing/2014/main" id="{AA8FDDB9-4B17-4962-AF0E-EE6B417C63F0}"/>
              </a:ext>
            </a:extLst>
          </p:cNvPr>
          <p:cNvSpPr txBox="1">
            <a:spLocks/>
          </p:cNvSpPr>
          <p:nvPr/>
        </p:nvSpPr>
        <p:spPr bwMode="auto">
          <a:xfrm>
            <a:off x="1524001" y="6291264"/>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zh-CN" altLang="en-US" sz="2400" dirty="0">
                <a:solidFill>
                  <a:srgbClr val="D9D9D9"/>
                </a:solidFill>
                <a:latin typeface="宋体" panose="02010600030101010101" pitchFamily="2" charset="-122"/>
              </a:rPr>
              <a:t>第</a:t>
            </a:r>
            <a:r>
              <a:rPr lang="en-US" altLang="zh-CN" sz="2400" dirty="0">
                <a:solidFill>
                  <a:srgbClr val="D9D9D9"/>
                </a:solidFill>
                <a:latin typeface="宋体" panose="02010600030101010101" pitchFamily="2" charset="-122"/>
              </a:rPr>
              <a:t>7</a:t>
            </a:r>
            <a:r>
              <a:rPr lang="zh-CN" altLang="en-US" sz="2400" dirty="0">
                <a:solidFill>
                  <a:srgbClr val="D9D9D9"/>
                </a:solidFill>
                <a:latin typeface="宋体" panose="02010600030101010101" pitchFamily="2" charset="-122"/>
              </a:rPr>
              <a:t>章　实现</a:t>
            </a:r>
          </a:p>
        </p:txBody>
      </p:sp>
      <p:sp>
        <p:nvSpPr>
          <p:cNvPr id="11" name="1 Título">
            <a:extLst>
              <a:ext uri="{FF2B5EF4-FFF2-40B4-BE49-F238E27FC236}">
                <a16:creationId xmlns:a16="http://schemas.microsoft.com/office/drawing/2014/main" id="{A81C614F-4D92-4D53-B26D-3A4A40100D91}"/>
              </a:ext>
            </a:extLst>
          </p:cNvPr>
          <p:cNvSpPr txBox="1">
            <a:spLocks/>
          </p:cNvSpPr>
          <p:nvPr/>
        </p:nvSpPr>
        <p:spPr bwMode="auto">
          <a:xfrm>
            <a:off x="4316414"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en-US" altLang="zh-CN" sz="2400" dirty="0">
                <a:solidFill>
                  <a:srgbClr val="D9D9D9"/>
                </a:solidFill>
                <a:latin typeface="宋体" panose="02010600030101010101" pitchFamily="2" charset="-122"/>
              </a:rPr>
              <a:t>7.7.2 </a:t>
            </a:r>
            <a:r>
              <a:rPr lang="zh-CN" altLang="en-US" sz="2400" dirty="0">
                <a:solidFill>
                  <a:srgbClr val="D9D9D9"/>
                </a:solidFill>
                <a:latin typeface="宋体" panose="02010600030101010101" pitchFamily="2" charset="-122"/>
              </a:rPr>
              <a:t>边界值分析</a:t>
            </a:r>
          </a:p>
        </p:txBody>
      </p:sp>
    </p:spTree>
    <p:extLst>
      <p:ext uri="{BB962C8B-B14F-4D97-AF65-F5344CB8AC3E}">
        <p14:creationId xmlns:p14="http://schemas.microsoft.com/office/powerpoint/2010/main" val="2474600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B0375A96-3C7D-49E7-881C-B5958642911B}"/>
              </a:ext>
            </a:extLst>
          </p:cNvPr>
          <p:cNvSpPr>
            <a:spLocks noGrp="1"/>
          </p:cNvSpPr>
          <p:nvPr>
            <p:ph type="title"/>
          </p:nvPr>
        </p:nvSpPr>
        <p:spPr>
          <a:xfrm>
            <a:off x="1981200" y="44450"/>
            <a:ext cx="8229600" cy="1143000"/>
          </a:xfrm>
        </p:spPr>
        <p:txBody>
          <a:bodyPr/>
          <a:lstStyle/>
          <a:p>
            <a:pPr>
              <a:defRPr/>
            </a:pPr>
            <a:r>
              <a:rPr lang="en-US" altLang="zh-CN" b="1" dirty="0">
                <a:latin typeface="+mn-ea"/>
              </a:rPr>
              <a:t>7.7 </a:t>
            </a:r>
            <a:r>
              <a:rPr lang="zh-CN" altLang="en-US" b="1" dirty="0">
                <a:latin typeface="+mn-ea"/>
              </a:rPr>
              <a:t>黑盒测试技术</a:t>
            </a:r>
            <a:endParaRPr lang="zh-CN" altLang="en-US" b="1" dirty="0">
              <a:latin typeface="+mn-ea"/>
              <a:ea typeface="+mn-ea"/>
            </a:endParaRPr>
          </a:p>
        </p:txBody>
      </p:sp>
      <p:sp>
        <p:nvSpPr>
          <p:cNvPr id="26629" name="内容占位符 4">
            <a:extLst>
              <a:ext uri="{FF2B5EF4-FFF2-40B4-BE49-F238E27FC236}">
                <a16:creationId xmlns:a16="http://schemas.microsoft.com/office/drawing/2014/main" id="{E5D6F734-8AD9-4A41-80E1-E7CA1EDEE46B}"/>
              </a:ext>
            </a:extLst>
          </p:cNvPr>
          <p:cNvSpPr>
            <a:spLocks noGrp="1"/>
          </p:cNvSpPr>
          <p:nvPr>
            <p:ph idx="1"/>
          </p:nvPr>
        </p:nvSpPr>
        <p:spPr>
          <a:xfrm>
            <a:off x="1919288" y="1023939"/>
            <a:ext cx="8229600" cy="604837"/>
          </a:xfrm>
        </p:spPr>
        <p:txBody>
          <a:bodyPr/>
          <a:lstStyle/>
          <a:p>
            <a:pPr marL="0" indent="0">
              <a:buNone/>
              <a:defRPr/>
            </a:pPr>
            <a:r>
              <a:rPr lang="en-US" altLang="zh-CN" b="1" dirty="0">
                <a:latin typeface="+mn-ea"/>
              </a:rPr>
              <a:t>7.7.3.</a:t>
            </a:r>
            <a:r>
              <a:rPr lang="zh-CN" altLang="en-US" b="1" dirty="0">
                <a:latin typeface="+mn-ea"/>
              </a:rPr>
              <a:t>错误推测</a:t>
            </a:r>
            <a:endParaRPr lang="zh-CN" altLang="en-US" sz="2800" b="1" dirty="0">
              <a:latin typeface="+mn-ea"/>
            </a:endParaRPr>
          </a:p>
        </p:txBody>
      </p:sp>
      <p:sp>
        <p:nvSpPr>
          <p:cNvPr id="32775" name="TextBox 7">
            <a:extLst>
              <a:ext uri="{FF2B5EF4-FFF2-40B4-BE49-F238E27FC236}">
                <a16:creationId xmlns:a16="http://schemas.microsoft.com/office/drawing/2014/main" id="{E86BB339-4B8E-413C-8FB3-393F0452FB27}"/>
              </a:ext>
            </a:extLst>
          </p:cNvPr>
          <p:cNvSpPr txBox="1">
            <a:spLocks noChangeArrowheads="1"/>
          </p:cNvSpPr>
          <p:nvPr/>
        </p:nvSpPr>
        <p:spPr bwMode="auto">
          <a:xfrm>
            <a:off x="1919288" y="1700214"/>
            <a:ext cx="8445500" cy="6386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fontAlgn="base">
              <a:lnSpc>
                <a:spcPts val="3300"/>
              </a:lnSpc>
              <a:spcBef>
                <a:spcPct val="0"/>
              </a:spcBef>
              <a:spcAft>
                <a:spcPct val="0"/>
              </a:spcAft>
              <a:defRPr/>
            </a:pPr>
            <a:r>
              <a:rPr lang="zh-CN" altLang="zh-CN" sz="2400" dirty="0">
                <a:solidFill>
                  <a:srgbClr val="FF0000"/>
                </a:solidFill>
                <a:latin typeface="Arial" panose="020B0604020202020204" pitchFamily="34" charset="0"/>
                <a:cs typeface="Arial" panose="020B0604020202020204" pitchFamily="34" charset="0"/>
              </a:rPr>
              <a:t>错误推测法</a:t>
            </a:r>
            <a:r>
              <a:rPr lang="zh-CN" altLang="zh-CN" sz="2400" dirty="0">
                <a:solidFill>
                  <a:srgbClr val="333333"/>
                </a:solidFill>
                <a:latin typeface="Arial" panose="020B0604020202020204" pitchFamily="34" charset="0"/>
                <a:cs typeface="Arial" panose="020B0604020202020204" pitchFamily="34" charset="0"/>
              </a:rPr>
              <a:t>是基于经验和直觉推测</a:t>
            </a:r>
            <a:r>
              <a:rPr lang="en-US" altLang="zh-CN" sz="2400" dirty="0">
                <a:latin typeface="宋体" panose="02010600030101010101" pitchFamily="2" charset="-122"/>
                <a:cs typeface="Arial" panose="020B0604020202020204" pitchFamily="34" charset="0"/>
              </a:rPr>
              <a:t>程序</a:t>
            </a:r>
            <a:r>
              <a:rPr lang="zh-CN" altLang="zh-CN" sz="2400" dirty="0">
                <a:solidFill>
                  <a:srgbClr val="333333"/>
                </a:solidFill>
                <a:latin typeface="Arial" panose="020B0604020202020204" pitchFamily="34" charset="0"/>
                <a:cs typeface="Arial" panose="020B0604020202020204" pitchFamily="34" charset="0"/>
              </a:rPr>
              <a:t>中所有可能存在的各种错误</a:t>
            </a:r>
            <a:r>
              <a:rPr lang="zh-CN" altLang="zh-CN" sz="2400" dirty="0">
                <a:solidFill>
                  <a:prstClr val="black"/>
                </a:solidFill>
                <a:latin typeface="宋体" panose="02010600030101010101" pitchFamily="2" charset="-122"/>
              </a:rPr>
              <a:t>。它的基本想法是列举出程序中可能有的错误和容易发生错误的特殊情况，并且根据它们选择测试方案。</a:t>
            </a:r>
            <a:endParaRPr lang="en-US" altLang="zh-CN" sz="2400" dirty="0">
              <a:solidFill>
                <a:prstClr val="black"/>
              </a:solidFill>
              <a:latin typeface="宋体" panose="02010600030101010101" pitchFamily="2" charset="-122"/>
            </a:endParaRPr>
          </a:p>
          <a:p>
            <a:pPr marL="0" indent="0" fontAlgn="base">
              <a:lnSpc>
                <a:spcPts val="3300"/>
              </a:lnSpc>
              <a:spcBef>
                <a:spcPct val="0"/>
              </a:spcBef>
              <a:spcAft>
                <a:spcPct val="0"/>
              </a:spcAft>
              <a:defRPr/>
            </a:pPr>
            <a:r>
              <a:rPr lang="zh-CN" altLang="en-US" sz="2400" dirty="0">
                <a:solidFill>
                  <a:prstClr val="black"/>
                </a:solidFill>
                <a:latin typeface="宋体" panose="02010600030101010101" pitchFamily="2" charset="-122"/>
              </a:rPr>
              <a:t>例如，在单元测试时曾列出的许多在模块中常见的错误</a:t>
            </a:r>
            <a:r>
              <a:rPr lang="en-US" altLang="zh-CN" sz="2400" dirty="0">
                <a:solidFill>
                  <a:prstClr val="black"/>
                </a:solidFill>
                <a:latin typeface="宋体" panose="02010600030101010101" pitchFamily="2" charset="-122"/>
              </a:rPr>
              <a:t>. </a:t>
            </a:r>
            <a:r>
              <a:rPr lang="zh-CN" altLang="en-US" sz="2400" dirty="0">
                <a:solidFill>
                  <a:prstClr val="black"/>
                </a:solidFill>
                <a:latin typeface="宋体" panose="02010600030101010101" pitchFamily="2" charset="-122"/>
              </a:rPr>
              <a:t>以前产品测试中曾经发现的错误等，这些就是经验的总结。还有，输入数据和输出数据为</a:t>
            </a:r>
            <a:r>
              <a:rPr lang="en-US" altLang="zh-CN" sz="2400" dirty="0">
                <a:solidFill>
                  <a:prstClr val="black"/>
                </a:solidFill>
                <a:latin typeface="宋体" panose="02010600030101010101" pitchFamily="2" charset="-122"/>
              </a:rPr>
              <a:t>0</a:t>
            </a:r>
            <a:r>
              <a:rPr lang="zh-CN" altLang="en-US" sz="2400" dirty="0">
                <a:solidFill>
                  <a:prstClr val="black"/>
                </a:solidFill>
                <a:latin typeface="宋体" panose="02010600030101010101" pitchFamily="2" charset="-122"/>
              </a:rPr>
              <a:t>的情况</a:t>
            </a:r>
            <a:r>
              <a:rPr lang="en-US" altLang="zh-CN" sz="2400" dirty="0">
                <a:solidFill>
                  <a:prstClr val="black"/>
                </a:solidFill>
                <a:latin typeface="宋体" panose="02010600030101010101" pitchFamily="2" charset="-122"/>
              </a:rPr>
              <a:t>. </a:t>
            </a:r>
            <a:r>
              <a:rPr lang="zh-CN" altLang="en-US" sz="2400" dirty="0">
                <a:solidFill>
                  <a:prstClr val="black"/>
                </a:solidFill>
                <a:latin typeface="宋体" panose="02010600030101010101" pitchFamily="2" charset="-122"/>
              </a:rPr>
              <a:t>输入表格为空格或输入表格只有一行</a:t>
            </a:r>
            <a:r>
              <a:rPr lang="en-US" altLang="zh-CN" sz="2400" dirty="0">
                <a:solidFill>
                  <a:prstClr val="black"/>
                </a:solidFill>
                <a:latin typeface="宋体" panose="02010600030101010101" pitchFamily="2" charset="-122"/>
              </a:rPr>
              <a:t>. </a:t>
            </a:r>
            <a:r>
              <a:rPr lang="zh-CN" altLang="en-US" sz="2400" dirty="0">
                <a:solidFill>
                  <a:prstClr val="black"/>
                </a:solidFill>
                <a:latin typeface="宋体" panose="02010600030101010101" pitchFamily="2" charset="-122"/>
              </a:rPr>
              <a:t>这些都是容易发生错误的情况。可选择这些情况下的例子作为测试用例。</a:t>
            </a:r>
            <a:endParaRPr lang="en-US" altLang="zh-CN" sz="2400" dirty="0">
              <a:solidFill>
                <a:prstClr val="black"/>
              </a:solidFill>
              <a:latin typeface="宋体" panose="02010600030101010101" pitchFamily="2" charset="-122"/>
            </a:endParaRPr>
          </a:p>
          <a:p>
            <a:pPr marL="0" indent="0" fontAlgn="base">
              <a:lnSpc>
                <a:spcPts val="3300"/>
              </a:lnSpc>
              <a:spcBef>
                <a:spcPct val="0"/>
              </a:spcBef>
              <a:spcAft>
                <a:spcPct val="0"/>
              </a:spcAft>
              <a:defRPr/>
            </a:pPr>
            <a:r>
              <a:rPr lang="en-US" altLang="zh-CN" sz="2400" dirty="0">
                <a:solidFill>
                  <a:prstClr val="black"/>
                </a:solidFill>
                <a:latin typeface="宋体" panose="02010600030101010101" pitchFamily="2" charset="-122"/>
              </a:rPr>
              <a:t>    </a:t>
            </a:r>
            <a:r>
              <a:rPr lang="zh-CN" altLang="zh-CN" sz="2400" dirty="0">
                <a:solidFill>
                  <a:prstClr val="black"/>
                </a:solidFill>
                <a:latin typeface="宋体" panose="02010600030101010101" pitchFamily="2" charset="-122"/>
              </a:rPr>
              <a:t>应该仔细分析程序规格说明书，注意找出其中遗漏或省略的部分，以便设计相应的测试方案，检测程序员对这些部分的处理是否正确。</a:t>
            </a:r>
            <a:endParaRPr lang="en-US" altLang="zh-CN" sz="2400" dirty="0">
              <a:solidFill>
                <a:prstClr val="black"/>
              </a:solidFill>
              <a:latin typeface="宋体" panose="02010600030101010101" pitchFamily="2" charset="-122"/>
            </a:endParaRPr>
          </a:p>
          <a:p>
            <a:pPr marL="0" indent="0" fontAlgn="base">
              <a:lnSpc>
                <a:spcPts val="3300"/>
              </a:lnSpc>
              <a:spcBef>
                <a:spcPct val="0"/>
              </a:spcBef>
              <a:spcAft>
                <a:spcPct val="0"/>
              </a:spcAft>
              <a:defRPr/>
            </a:pPr>
            <a:r>
              <a:rPr lang="en-US" altLang="zh-CN" sz="2400" dirty="0">
                <a:solidFill>
                  <a:prstClr val="black"/>
                </a:solidFill>
                <a:latin typeface="宋体" panose="02010600030101010101" pitchFamily="2" charset="-122"/>
              </a:rPr>
              <a:t>    </a:t>
            </a:r>
            <a:r>
              <a:rPr lang="zh-CN" altLang="zh-CN" sz="2400" dirty="0">
                <a:solidFill>
                  <a:prstClr val="black"/>
                </a:solidFill>
                <a:latin typeface="宋体" panose="02010600030101010101" pitchFamily="2" charset="-122"/>
              </a:rPr>
              <a:t>经验表明，在一段程序中已经发现的错误数目往往和尚未发现的错误数成正比。例如，在</a:t>
            </a:r>
            <a:r>
              <a:rPr lang="en-US" altLang="zh-CN" sz="2400" dirty="0">
                <a:solidFill>
                  <a:prstClr val="black"/>
                </a:solidFill>
                <a:latin typeface="宋体" panose="02010600030101010101" pitchFamily="2" charset="-122"/>
              </a:rPr>
              <a:t>IBM OS/370</a:t>
            </a:r>
            <a:r>
              <a:rPr lang="zh-CN" altLang="zh-CN" sz="2400" dirty="0">
                <a:solidFill>
                  <a:prstClr val="black"/>
                </a:solidFill>
                <a:latin typeface="宋体" panose="02010600030101010101" pitchFamily="2" charset="-122"/>
              </a:rPr>
              <a:t>操作系统中，用户发现的全部错误的</a:t>
            </a:r>
            <a:r>
              <a:rPr lang="en-US" altLang="zh-CN" sz="2400" dirty="0">
                <a:solidFill>
                  <a:prstClr val="black"/>
                </a:solidFill>
                <a:latin typeface="宋体" panose="02010600030101010101" pitchFamily="2" charset="-122"/>
              </a:rPr>
              <a:t>47%</a:t>
            </a:r>
            <a:r>
              <a:rPr lang="zh-CN" altLang="zh-CN" sz="2400" dirty="0">
                <a:solidFill>
                  <a:prstClr val="black"/>
                </a:solidFill>
                <a:latin typeface="宋体" panose="02010600030101010101" pitchFamily="2" charset="-122"/>
              </a:rPr>
              <a:t>只与该系统</a:t>
            </a:r>
            <a:r>
              <a:rPr lang="en-US" altLang="zh-CN" sz="2400" dirty="0">
                <a:solidFill>
                  <a:prstClr val="black"/>
                </a:solidFill>
                <a:latin typeface="宋体" panose="02010600030101010101" pitchFamily="2" charset="-122"/>
              </a:rPr>
              <a:t>4%</a:t>
            </a:r>
            <a:r>
              <a:rPr lang="zh-CN" altLang="zh-CN" sz="2400" dirty="0">
                <a:solidFill>
                  <a:prstClr val="black"/>
                </a:solidFill>
                <a:latin typeface="宋体" panose="02010600030101010101" pitchFamily="2" charset="-122"/>
              </a:rPr>
              <a:t>的模块有关。因此，在进一步测试时要着重测试那些已发现了较多错误的程序段。</a:t>
            </a:r>
          </a:p>
        </p:txBody>
      </p:sp>
      <p:sp>
        <p:nvSpPr>
          <p:cNvPr id="7" name="1 Título">
            <a:extLst>
              <a:ext uri="{FF2B5EF4-FFF2-40B4-BE49-F238E27FC236}">
                <a16:creationId xmlns:a16="http://schemas.microsoft.com/office/drawing/2014/main" id="{8F3FA2D4-2E01-4558-ACDF-AEBDB083B73D}"/>
              </a:ext>
            </a:extLst>
          </p:cNvPr>
          <p:cNvSpPr txBox="1">
            <a:spLocks/>
          </p:cNvSpPr>
          <p:nvPr/>
        </p:nvSpPr>
        <p:spPr bwMode="auto">
          <a:xfrm>
            <a:off x="1524001" y="6291264"/>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zh-CN" altLang="en-US" sz="2400" dirty="0">
                <a:solidFill>
                  <a:srgbClr val="D9D9D9"/>
                </a:solidFill>
                <a:latin typeface="宋体" panose="02010600030101010101" pitchFamily="2" charset="-122"/>
              </a:rPr>
              <a:t>第</a:t>
            </a:r>
            <a:r>
              <a:rPr lang="en-US" altLang="zh-CN" sz="2400" dirty="0">
                <a:solidFill>
                  <a:srgbClr val="D9D9D9"/>
                </a:solidFill>
                <a:latin typeface="宋体" panose="02010600030101010101" pitchFamily="2" charset="-122"/>
              </a:rPr>
              <a:t>7</a:t>
            </a:r>
            <a:r>
              <a:rPr lang="zh-CN" altLang="en-US" sz="2400" dirty="0">
                <a:solidFill>
                  <a:srgbClr val="D9D9D9"/>
                </a:solidFill>
                <a:latin typeface="宋体" panose="02010600030101010101" pitchFamily="2" charset="-122"/>
              </a:rPr>
              <a:t>章　实现</a:t>
            </a:r>
          </a:p>
        </p:txBody>
      </p:sp>
      <p:sp>
        <p:nvSpPr>
          <p:cNvPr id="8" name="1 Título">
            <a:extLst>
              <a:ext uri="{FF2B5EF4-FFF2-40B4-BE49-F238E27FC236}">
                <a16:creationId xmlns:a16="http://schemas.microsoft.com/office/drawing/2014/main" id="{BA911D8B-79EB-478E-B860-061F5FD2AD17}"/>
              </a:ext>
            </a:extLst>
          </p:cNvPr>
          <p:cNvSpPr txBox="1">
            <a:spLocks/>
          </p:cNvSpPr>
          <p:nvPr/>
        </p:nvSpPr>
        <p:spPr bwMode="auto">
          <a:xfrm>
            <a:off x="4316414"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en-US" altLang="zh-CN" sz="2400" dirty="0">
                <a:solidFill>
                  <a:srgbClr val="D9D9D9"/>
                </a:solidFill>
                <a:latin typeface="宋体" panose="02010600030101010101" pitchFamily="2" charset="-122"/>
              </a:rPr>
              <a:t>7.7.3 </a:t>
            </a:r>
            <a:r>
              <a:rPr lang="zh-CN" altLang="en-US" sz="2400" dirty="0">
                <a:solidFill>
                  <a:srgbClr val="D9D9D9"/>
                </a:solidFill>
                <a:latin typeface="宋体" panose="02010600030101010101" pitchFamily="2" charset="-122"/>
              </a:rPr>
              <a:t>错误推测</a:t>
            </a:r>
          </a:p>
        </p:txBody>
      </p:sp>
    </p:spTree>
    <p:extLst>
      <p:ext uri="{BB962C8B-B14F-4D97-AF65-F5344CB8AC3E}">
        <p14:creationId xmlns:p14="http://schemas.microsoft.com/office/powerpoint/2010/main" val="3600030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65D86AAD-C42B-468D-8FC3-EB33444C836F}"/>
              </a:ext>
            </a:extLst>
          </p:cNvPr>
          <p:cNvSpPr>
            <a:spLocks noGrp="1"/>
          </p:cNvSpPr>
          <p:nvPr>
            <p:ph type="title"/>
          </p:nvPr>
        </p:nvSpPr>
        <p:spPr>
          <a:xfrm>
            <a:off x="1981200" y="44450"/>
            <a:ext cx="8229600" cy="1143000"/>
          </a:xfrm>
        </p:spPr>
        <p:txBody>
          <a:bodyPr/>
          <a:lstStyle/>
          <a:p>
            <a:pPr>
              <a:defRPr/>
            </a:pPr>
            <a:r>
              <a:rPr lang="en-US" altLang="zh-CN" b="1" dirty="0">
                <a:latin typeface="+mn-ea"/>
              </a:rPr>
              <a:t>7.7 </a:t>
            </a:r>
            <a:r>
              <a:rPr lang="zh-CN" altLang="en-US" b="1" dirty="0">
                <a:latin typeface="+mn-ea"/>
              </a:rPr>
              <a:t>黑盒测试技术</a:t>
            </a:r>
            <a:endParaRPr lang="zh-CN" altLang="en-US" b="1" dirty="0">
              <a:latin typeface="+mn-ea"/>
              <a:ea typeface="+mn-ea"/>
            </a:endParaRPr>
          </a:p>
        </p:txBody>
      </p:sp>
      <p:sp>
        <p:nvSpPr>
          <p:cNvPr id="32775" name="TextBox 7">
            <a:extLst>
              <a:ext uri="{FF2B5EF4-FFF2-40B4-BE49-F238E27FC236}">
                <a16:creationId xmlns:a16="http://schemas.microsoft.com/office/drawing/2014/main" id="{DCEDD786-975A-48F8-AEC5-E58EA0499C23}"/>
              </a:ext>
            </a:extLst>
          </p:cNvPr>
          <p:cNvSpPr txBox="1">
            <a:spLocks noChangeArrowheads="1"/>
          </p:cNvSpPr>
          <p:nvPr/>
        </p:nvSpPr>
        <p:spPr bwMode="auto">
          <a:xfrm>
            <a:off x="2043114" y="1587500"/>
            <a:ext cx="8156575" cy="418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fontAlgn="base">
              <a:lnSpc>
                <a:spcPts val="3600"/>
              </a:lnSpc>
              <a:spcBef>
                <a:spcPct val="0"/>
              </a:spcBef>
              <a:spcAft>
                <a:spcPct val="0"/>
              </a:spcAft>
              <a:defRPr/>
            </a:pPr>
            <a:r>
              <a:rPr lang="en-US" altLang="zh-CN" sz="2400" dirty="0">
                <a:solidFill>
                  <a:prstClr val="black"/>
                </a:solidFill>
                <a:latin typeface="宋体" panose="02010600030101010101" pitchFamily="2" charset="-122"/>
              </a:rPr>
              <a:t>    </a:t>
            </a:r>
            <a:r>
              <a:rPr lang="zh-CN" altLang="zh-CN" sz="2400" dirty="0">
                <a:solidFill>
                  <a:prstClr val="black"/>
                </a:solidFill>
                <a:latin typeface="宋体" panose="02010600030101010101" pitchFamily="2" charset="-122"/>
              </a:rPr>
              <a:t>等价划分法和边界值分析法都只孤立地考虑各个输入数据的测试功效，而没有考虑多个输入数据的组合效应，可能会遗漏了输入数据易于出错的组合情况。</a:t>
            </a:r>
            <a:endParaRPr lang="en-US" altLang="zh-CN" sz="2400" dirty="0">
              <a:solidFill>
                <a:prstClr val="black"/>
              </a:solidFill>
              <a:latin typeface="宋体" panose="02010600030101010101" pitchFamily="2" charset="-122"/>
            </a:endParaRPr>
          </a:p>
          <a:p>
            <a:pPr marL="0" indent="0" fontAlgn="base">
              <a:lnSpc>
                <a:spcPts val="3600"/>
              </a:lnSpc>
              <a:spcBef>
                <a:spcPct val="0"/>
              </a:spcBef>
              <a:spcAft>
                <a:spcPct val="0"/>
              </a:spcAft>
              <a:defRPr/>
            </a:pPr>
            <a:r>
              <a:rPr lang="en-US" altLang="zh-CN" sz="2400" dirty="0">
                <a:solidFill>
                  <a:prstClr val="black"/>
                </a:solidFill>
                <a:latin typeface="宋体" panose="02010600030101010101" pitchFamily="2" charset="-122"/>
              </a:rPr>
              <a:t>    </a:t>
            </a:r>
            <a:r>
              <a:rPr lang="zh-CN" altLang="zh-CN" sz="2400" b="1" dirty="0">
                <a:solidFill>
                  <a:prstClr val="black"/>
                </a:solidFill>
                <a:latin typeface="宋体" panose="02010600030101010101" pitchFamily="2" charset="-122"/>
              </a:rPr>
              <a:t>选择输入组合</a:t>
            </a:r>
            <a:r>
              <a:rPr lang="zh-CN" altLang="zh-CN" sz="2400" dirty="0">
                <a:solidFill>
                  <a:prstClr val="black"/>
                </a:solidFill>
                <a:latin typeface="宋体" panose="02010600030101010101" pitchFamily="2" charset="-122"/>
              </a:rPr>
              <a:t>的一个有效途径是利用判定表或判定树为工具，列出输入数据各种组合与程序应作的动作</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及相应的输出结果</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之间的对应关系，然后为判定表的每一列至少设计一个测试用例。</a:t>
            </a:r>
          </a:p>
          <a:p>
            <a:pPr marL="0" indent="0" fontAlgn="base">
              <a:lnSpc>
                <a:spcPts val="3600"/>
              </a:lnSpc>
              <a:spcBef>
                <a:spcPct val="0"/>
              </a:spcBef>
              <a:spcAft>
                <a:spcPct val="0"/>
              </a:spcAft>
              <a:defRPr/>
            </a:pPr>
            <a:r>
              <a:rPr lang="en-US" altLang="zh-CN" sz="2400" dirty="0">
                <a:solidFill>
                  <a:prstClr val="black"/>
                </a:solidFill>
                <a:latin typeface="宋体" panose="02010600030101010101" pitchFamily="2" charset="-122"/>
              </a:rPr>
              <a:t>    </a:t>
            </a:r>
            <a:r>
              <a:rPr lang="zh-CN" altLang="zh-CN" sz="2400" b="1" dirty="0">
                <a:solidFill>
                  <a:prstClr val="black"/>
                </a:solidFill>
                <a:latin typeface="宋体" panose="02010600030101010101" pitchFamily="2" charset="-122"/>
              </a:rPr>
              <a:t>选择输入组合</a:t>
            </a:r>
            <a:r>
              <a:rPr lang="zh-CN" altLang="zh-CN" sz="2400" dirty="0">
                <a:solidFill>
                  <a:prstClr val="black"/>
                </a:solidFill>
                <a:latin typeface="宋体" panose="02010600030101010101" pitchFamily="2" charset="-122"/>
              </a:rPr>
              <a:t>的另一个有效途径是把计算机测试和人工检查代码结合起来。</a:t>
            </a:r>
          </a:p>
        </p:txBody>
      </p:sp>
      <p:sp>
        <p:nvSpPr>
          <p:cNvPr id="9" name="1 Título">
            <a:extLst>
              <a:ext uri="{FF2B5EF4-FFF2-40B4-BE49-F238E27FC236}">
                <a16:creationId xmlns:a16="http://schemas.microsoft.com/office/drawing/2014/main" id="{FF0D3D48-A722-4E10-A9A2-238E404A8504}"/>
              </a:ext>
            </a:extLst>
          </p:cNvPr>
          <p:cNvSpPr txBox="1">
            <a:spLocks/>
          </p:cNvSpPr>
          <p:nvPr/>
        </p:nvSpPr>
        <p:spPr bwMode="auto">
          <a:xfrm>
            <a:off x="1524001" y="6291264"/>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zh-CN" altLang="en-US" sz="2400" dirty="0">
                <a:solidFill>
                  <a:srgbClr val="D9D9D9"/>
                </a:solidFill>
                <a:latin typeface="宋体" panose="02010600030101010101" pitchFamily="2" charset="-122"/>
              </a:rPr>
              <a:t>第</a:t>
            </a:r>
            <a:r>
              <a:rPr lang="en-US" altLang="zh-CN" sz="2400" dirty="0">
                <a:solidFill>
                  <a:srgbClr val="D9D9D9"/>
                </a:solidFill>
                <a:latin typeface="宋体" panose="02010600030101010101" pitchFamily="2" charset="-122"/>
              </a:rPr>
              <a:t>7</a:t>
            </a:r>
            <a:r>
              <a:rPr lang="zh-CN" altLang="en-US" sz="2400" dirty="0">
                <a:solidFill>
                  <a:srgbClr val="D9D9D9"/>
                </a:solidFill>
                <a:latin typeface="宋体" panose="02010600030101010101" pitchFamily="2" charset="-122"/>
              </a:rPr>
              <a:t>章　实现</a:t>
            </a:r>
          </a:p>
        </p:txBody>
      </p:sp>
      <p:sp>
        <p:nvSpPr>
          <p:cNvPr id="10" name="1 Título">
            <a:extLst>
              <a:ext uri="{FF2B5EF4-FFF2-40B4-BE49-F238E27FC236}">
                <a16:creationId xmlns:a16="http://schemas.microsoft.com/office/drawing/2014/main" id="{04FED199-052B-405C-9483-8A689E53C6F6}"/>
              </a:ext>
            </a:extLst>
          </p:cNvPr>
          <p:cNvSpPr txBox="1">
            <a:spLocks/>
          </p:cNvSpPr>
          <p:nvPr/>
        </p:nvSpPr>
        <p:spPr bwMode="auto">
          <a:xfrm>
            <a:off x="4316414"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en-US" altLang="zh-CN" sz="2400" dirty="0">
                <a:solidFill>
                  <a:srgbClr val="D9D9D9"/>
                </a:solidFill>
                <a:latin typeface="宋体" panose="02010600030101010101" pitchFamily="2" charset="-122"/>
              </a:rPr>
              <a:t>7.7.3 </a:t>
            </a:r>
            <a:r>
              <a:rPr lang="zh-CN" altLang="en-US" sz="2400" dirty="0">
                <a:solidFill>
                  <a:srgbClr val="D9D9D9"/>
                </a:solidFill>
                <a:latin typeface="宋体" panose="02010600030101010101" pitchFamily="2" charset="-122"/>
              </a:rPr>
              <a:t>边界值分析</a:t>
            </a:r>
          </a:p>
        </p:txBody>
      </p:sp>
    </p:spTree>
    <p:extLst>
      <p:ext uri="{BB962C8B-B14F-4D97-AF65-F5344CB8AC3E}">
        <p14:creationId xmlns:p14="http://schemas.microsoft.com/office/powerpoint/2010/main" val="929869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A3ED2D5-2693-4BA5-ADAA-121A46509503}"/>
              </a:ext>
            </a:extLst>
          </p:cNvPr>
          <p:cNvSpPr txBox="1"/>
          <p:nvPr/>
        </p:nvSpPr>
        <p:spPr>
          <a:xfrm>
            <a:off x="4506012" y="1319753"/>
            <a:ext cx="2441694" cy="1446550"/>
          </a:xfrm>
          <a:prstGeom prst="rect">
            <a:avLst/>
          </a:prstGeom>
          <a:noFill/>
        </p:spPr>
        <p:txBody>
          <a:bodyPr wrap="none" rtlCol="0">
            <a:spAutoFit/>
          </a:bodyPr>
          <a:lstStyle/>
          <a:p>
            <a:r>
              <a:rPr lang="zh-CN" altLang="en-US" sz="8800" dirty="0"/>
              <a:t>扩展</a:t>
            </a:r>
          </a:p>
        </p:txBody>
      </p:sp>
    </p:spTree>
    <p:extLst>
      <p:ext uri="{BB962C8B-B14F-4D97-AF65-F5344CB8AC3E}">
        <p14:creationId xmlns:p14="http://schemas.microsoft.com/office/powerpoint/2010/main" val="3712089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4E22CF0-814C-491E-8B5D-5D36A8494199}"/>
              </a:ext>
            </a:extLst>
          </p:cNvPr>
          <p:cNvSpPr/>
          <p:nvPr/>
        </p:nvSpPr>
        <p:spPr>
          <a:xfrm>
            <a:off x="886120" y="984831"/>
            <a:ext cx="9851010" cy="4524315"/>
          </a:xfrm>
          <a:prstGeom prst="rect">
            <a:avLst/>
          </a:prstGeom>
        </p:spPr>
        <p:txBody>
          <a:bodyPr wrap="square">
            <a:spAutoFit/>
          </a:bodyPr>
          <a:lstStyle/>
          <a:p>
            <a:r>
              <a:rPr lang="zh-CN" altLang="zh-CN" sz="2400" dirty="0">
                <a:latin typeface="Calibri" panose="020F0502020204030204" pitchFamily="34" charset="0"/>
                <a:ea typeface="宋体" panose="02010600030101010101" pitchFamily="2" charset="-122"/>
                <a:cs typeface="Times New Roman" panose="02020603050405020304" pitchFamily="18" charset="0"/>
              </a:rPr>
              <a:t>黑盒测试首先是程序通常的</a:t>
            </a:r>
            <a:r>
              <a:rPr lang="zh-CN" altLang="zh-CN" sz="2400" dirty="0">
                <a:solidFill>
                  <a:srgbClr val="FF0000"/>
                </a:solidFill>
                <a:latin typeface="Calibri" panose="020F0502020204030204" pitchFamily="34" charset="0"/>
                <a:ea typeface="宋体" panose="02010600030101010101" pitchFamily="2" charset="-122"/>
                <a:cs typeface="Times New Roman" panose="02020603050405020304" pitchFamily="18" charset="0"/>
              </a:rPr>
              <a:t>功能性测试</a:t>
            </a:r>
            <a:r>
              <a:rPr lang="zh-CN" altLang="zh-CN" sz="2400" dirty="0">
                <a:latin typeface="Calibri" panose="020F0502020204030204" pitchFamily="34" charset="0"/>
                <a:ea typeface="宋体" panose="02010600030101010101" pitchFamily="2" charset="-122"/>
                <a:cs typeface="Times New Roman" panose="02020603050405020304" pitchFamily="18" charset="0"/>
              </a:rPr>
              <a:t>。要求：</a:t>
            </a:r>
            <a:br>
              <a:rPr lang="en-US" altLang="zh-CN" sz="2400" dirty="0">
                <a:latin typeface="Calibri" panose="020F0502020204030204" pitchFamily="34" charset="0"/>
                <a:ea typeface="宋体" panose="02010600030101010101" pitchFamily="2" charset="-122"/>
                <a:cs typeface="Times New Roman" panose="02020603050405020304" pitchFamily="18" charset="0"/>
              </a:rPr>
            </a:br>
            <a:r>
              <a:rPr lang="en-US" altLang="zh-CN" sz="2400" dirty="0">
                <a:latin typeface="Calibri" panose="020F0502020204030204" pitchFamily="34" charset="0"/>
                <a:ea typeface="宋体" panose="02010600030101010101" pitchFamily="2" charset="-122"/>
                <a:cs typeface="Times New Roman" panose="02020603050405020304" pitchFamily="18" charset="0"/>
              </a:rPr>
              <a:t>    </a:t>
            </a:r>
            <a:r>
              <a:rPr lang="zh-CN" altLang="zh-CN" sz="2400" dirty="0">
                <a:latin typeface="Calibri" panose="020F0502020204030204" pitchFamily="34" charset="0"/>
                <a:ea typeface="宋体" panose="02010600030101010101" pitchFamily="2" charset="-122"/>
                <a:cs typeface="Times New Roman" panose="02020603050405020304" pitchFamily="18" charset="0"/>
              </a:rPr>
              <a:t>每个</a:t>
            </a:r>
            <a:r>
              <a:rPr lang="en-US" altLang="zh-CN" sz="2400" u="sng" dirty="0" err="1">
                <a:solidFill>
                  <a:srgbClr val="000000"/>
                </a:solidFill>
                <a:latin typeface="宋体" panose="02010600030101010101" pitchFamily="2" charset="-122"/>
                <a:ea typeface="宋体" panose="02010600030101010101" pitchFamily="2" charset="-122"/>
                <a:cs typeface="Times New Roman" panose="02020603050405020304" pitchFamily="18" charset="0"/>
                <a:hlinkClick r:id="rId2" tooltip="软件"/>
              </a:rPr>
              <a:t>软件</a:t>
            </a:r>
            <a:r>
              <a:rPr lang="zh-CN" altLang="zh-CN" sz="2400" dirty="0">
                <a:latin typeface="Calibri" panose="020F0502020204030204" pitchFamily="34" charset="0"/>
                <a:ea typeface="宋体" panose="02010600030101010101" pitchFamily="2" charset="-122"/>
                <a:cs typeface="Times New Roman" panose="02020603050405020304" pitchFamily="18" charset="0"/>
              </a:rPr>
              <a:t>特性必须被一个测试用例或一个被认可的异常所覆盖；用数据类型和数据值的</a:t>
            </a:r>
            <a:r>
              <a:rPr lang="zh-CN" altLang="zh-CN" sz="2400" dirty="0">
                <a:solidFill>
                  <a:srgbClr val="FF0000"/>
                </a:solidFill>
                <a:latin typeface="Calibri" panose="020F0502020204030204" pitchFamily="34" charset="0"/>
                <a:ea typeface="宋体" panose="02010600030101010101" pitchFamily="2" charset="-122"/>
                <a:cs typeface="Times New Roman" panose="02020603050405020304" pitchFamily="18" charset="0"/>
              </a:rPr>
              <a:t>最小</a:t>
            </a:r>
            <a:r>
              <a:rPr lang="zh-CN" altLang="zh-CN" sz="2400" dirty="0">
                <a:latin typeface="Calibri" panose="020F0502020204030204" pitchFamily="34" charset="0"/>
                <a:ea typeface="宋体" panose="02010600030101010101" pitchFamily="2" charset="-122"/>
                <a:cs typeface="Times New Roman" panose="02020603050405020304" pitchFamily="18" charset="0"/>
              </a:rPr>
              <a:t>集测试；用一系列真实的数据类型和数据值运行，测试超负荷、饱和及其他“最坏情况”的结果；用</a:t>
            </a:r>
            <a:r>
              <a:rPr lang="zh-CN" altLang="zh-CN" sz="2400" dirty="0">
                <a:solidFill>
                  <a:srgbClr val="FF0000"/>
                </a:solidFill>
                <a:latin typeface="Calibri" panose="020F0502020204030204" pitchFamily="34" charset="0"/>
                <a:ea typeface="宋体" panose="02010600030101010101" pitchFamily="2" charset="-122"/>
                <a:cs typeface="Times New Roman" panose="02020603050405020304" pitchFamily="18" charset="0"/>
              </a:rPr>
              <a:t>假想的数据类型和数据值</a:t>
            </a:r>
            <a:r>
              <a:rPr lang="zh-CN" altLang="zh-CN" sz="2400" dirty="0">
                <a:latin typeface="Calibri" panose="020F0502020204030204" pitchFamily="34" charset="0"/>
                <a:ea typeface="宋体" panose="02010600030101010101" pitchFamily="2" charset="-122"/>
                <a:cs typeface="Times New Roman" panose="02020603050405020304" pitchFamily="18" charset="0"/>
              </a:rPr>
              <a:t>运行，测试排斥不规则输入的能力；对影响性能的关键模块，如基本算法、应测试单元性能</a:t>
            </a:r>
            <a:r>
              <a:rPr lang="en-US" altLang="zh-CN" sz="2400" dirty="0">
                <a:latin typeface="Calibri" panose="020F0502020204030204" pitchFamily="34" charset="0"/>
                <a:ea typeface="宋体" panose="02010600030101010101" pitchFamily="2" charset="-122"/>
                <a:cs typeface="Times New Roman" panose="02020603050405020304" pitchFamily="18" charset="0"/>
              </a:rPr>
              <a:t>(</a:t>
            </a:r>
            <a:r>
              <a:rPr lang="zh-CN" altLang="zh-CN" sz="2400" dirty="0">
                <a:latin typeface="Calibri" panose="020F0502020204030204" pitchFamily="34" charset="0"/>
                <a:ea typeface="宋体" panose="02010600030101010101" pitchFamily="2" charset="-122"/>
                <a:cs typeface="Times New Roman" panose="02020603050405020304" pitchFamily="18" charset="0"/>
              </a:rPr>
              <a:t>包括精度、时间、容量等</a:t>
            </a:r>
            <a:r>
              <a:rPr lang="en-US" altLang="zh-CN" sz="2400" dirty="0">
                <a:latin typeface="Calibri" panose="020F0502020204030204" pitchFamily="34" charset="0"/>
                <a:ea typeface="宋体" panose="02010600030101010101" pitchFamily="2" charset="-122"/>
                <a:cs typeface="Times New Roman" panose="02020603050405020304" pitchFamily="18" charset="0"/>
              </a:rPr>
              <a:t>)</a:t>
            </a:r>
            <a:r>
              <a:rPr lang="zh-CN" altLang="zh-CN" sz="2400" dirty="0">
                <a:latin typeface="Calibri" panose="020F0502020204030204" pitchFamily="34" charset="0"/>
                <a:ea typeface="宋体" panose="02010600030101010101" pitchFamily="2" charset="-122"/>
                <a:cs typeface="Times New Roman" panose="02020603050405020304" pitchFamily="18" charset="0"/>
              </a:rPr>
              <a:t>。</a:t>
            </a:r>
            <a:br>
              <a:rPr lang="en-US" altLang="zh-CN" sz="2400" dirty="0">
                <a:latin typeface="Calibri" panose="020F0502020204030204" pitchFamily="34" charset="0"/>
                <a:ea typeface="宋体" panose="02010600030101010101" pitchFamily="2" charset="-122"/>
                <a:cs typeface="Times New Roman" panose="02020603050405020304" pitchFamily="18" charset="0"/>
              </a:rPr>
            </a:br>
            <a:r>
              <a:rPr lang="en-US" altLang="zh-CN" sz="2400" dirty="0">
                <a:latin typeface="Calibri" panose="020F0502020204030204" pitchFamily="34" charset="0"/>
                <a:ea typeface="宋体" panose="02010600030101010101" pitchFamily="2" charset="-122"/>
                <a:cs typeface="Times New Roman" panose="02020603050405020304" pitchFamily="18" charset="0"/>
              </a:rPr>
              <a:t>    </a:t>
            </a:r>
            <a:r>
              <a:rPr lang="zh-CN" altLang="zh-CN" sz="2400" dirty="0">
                <a:latin typeface="Calibri" panose="020F0502020204030204" pitchFamily="34" charset="0"/>
                <a:ea typeface="宋体" panose="02010600030101010101" pitchFamily="2" charset="-122"/>
                <a:cs typeface="Times New Roman" panose="02020603050405020304" pitchFamily="18" charset="0"/>
              </a:rPr>
              <a:t>不仅要考核“程序是否做了该做的</a:t>
            </a:r>
            <a:r>
              <a:rPr lang="en-US" altLang="zh-CN" sz="2400" dirty="0">
                <a:latin typeface="Calibri" panose="020F0502020204030204" pitchFamily="34" charset="0"/>
                <a:ea typeface="宋体" panose="02010600030101010101" pitchFamily="2" charset="-122"/>
                <a:cs typeface="Times New Roman" panose="02020603050405020304" pitchFamily="18" charset="0"/>
              </a:rPr>
              <a:t>?</a:t>
            </a:r>
            <a:r>
              <a:rPr lang="zh-CN" altLang="zh-CN" sz="2400" dirty="0">
                <a:latin typeface="Calibri" panose="020F0502020204030204" pitchFamily="34" charset="0"/>
                <a:ea typeface="宋体" panose="02010600030101010101" pitchFamily="2" charset="-122"/>
                <a:cs typeface="Times New Roman" panose="02020603050405020304" pitchFamily="18" charset="0"/>
              </a:rPr>
              <a:t>”还要考察“程序是否没做该做的”同时还要考察程序在其他一些情况下是否正常。这些情况包括数据类型和数据值的异常等等。下述几种方法：</a:t>
            </a:r>
            <a:r>
              <a:rPr lang="en-US" altLang="zh-CN" sz="2400" dirty="0">
                <a:solidFill>
                  <a:srgbClr val="FF0000"/>
                </a:solidFill>
                <a:latin typeface="Calibri" panose="020F0502020204030204" pitchFamily="34" charset="0"/>
                <a:ea typeface="宋体" panose="02010600030101010101" pitchFamily="2" charset="-122"/>
                <a:cs typeface="Times New Roman" panose="02020603050405020304" pitchFamily="18" charset="0"/>
              </a:rPr>
              <a:t>(a)</a:t>
            </a:r>
            <a:r>
              <a:rPr lang="zh-CN" altLang="zh-CN" sz="2400" dirty="0">
                <a:solidFill>
                  <a:srgbClr val="FF0000"/>
                </a:solidFill>
                <a:latin typeface="Calibri" panose="020F0502020204030204" pitchFamily="34" charset="0"/>
                <a:ea typeface="宋体" panose="02010600030101010101" pitchFamily="2" charset="-122"/>
                <a:cs typeface="Times New Roman" panose="02020603050405020304" pitchFamily="18" charset="0"/>
              </a:rPr>
              <a:t>等价类划分</a:t>
            </a:r>
            <a:r>
              <a:rPr lang="zh-CN" altLang="en-US" sz="2400" dirty="0">
                <a:solidFill>
                  <a:srgbClr val="FF0000"/>
                </a:solidFill>
                <a:latin typeface="Calibri" panose="020F0502020204030204" pitchFamily="34" charset="0"/>
                <a:ea typeface="宋体" panose="02010600030101010101" pitchFamily="2" charset="-122"/>
                <a:cs typeface="Times New Roman" panose="02020603050405020304" pitchFamily="18" charset="0"/>
              </a:rPr>
              <a:t>，</a:t>
            </a:r>
            <a:r>
              <a:rPr lang="en-US" altLang="zh-CN" sz="2400" dirty="0">
                <a:solidFill>
                  <a:srgbClr val="FF0000"/>
                </a:solidFill>
                <a:latin typeface="Calibri" panose="020F0502020204030204" pitchFamily="34" charset="0"/>
                <a:ea typeface="宋体" panose="02010600030101010101" pitchFamily="2" charset="-122"/>
                <a:cs typeface="Times New Roman" panose="02020603050405020304" pitchFamily="18" charset="0"/>
              </a:rPr>
              <a:t>(b)</a:t>
            </a:r>
            <a:r>
              <a:rPr lang="zh-CN" altLang="zh-CN" sz="2400" dirty="0">
                <a:solidFill>
                  <a:srgbClr val="FF0000"/>
                </a:solidFill>
                <a:latin typeface="Calibri" panose="020F0502020204030204" pitchFamily="34" charset="0"/>
                <a:ea typeface="宋体" panose="02010600030101010101" pitchFamily="2" charset="-122"/>
                <a:cs typeface="Times New Roman" panose="02020603050405020304" pitchFamily="18" charset="0"/>
              </a:rPr>
              <a:t>边值分析法</a:t>
            </a:r>
            <a:r>
              <a:rPr lang="zh-CN" altLang="zh-CN" sz="2400" dirty="0">
                <a:solidFill>
                  <a:srgbClr val="5B9BD5"/>
                </a:solidFill>
                <a:latin typeface="Calibri" panose="020F0502020204030204" pitchFamily="34" charset="0"/>
                <a:ea typeface="宋体" panose="02010600030101010101" pitchFamily="2" charset="-122"/>
                <a:cs typeface="Times New Roman" panose="02020603050405020304" pitchFamily="18" charset="0"/>
              </a:rPr>
              <a:t>，</a:t>
            </a:r>
            <a:r>
              <a:rPr lang="en-US" altLang="zh-CN" sz="2400" dirty="0">
                <a:solidFill>
                  <a:srgbClr val="FF0000"/>
                </a:solidFill>
                <a:latin typeface="Calibri" panose="020F0502020204030204" pitchFamily="34" charset="0"/>
                <a:ea typeface="宋体" panose="02010600030101010101" pitchFamily="2" charset="-122"/>
                <a:cs typeface="Times New Roman" panose="02020603050405020304" pitchFamily="18" charset="0"/>
              </a:rPr>
              <a:t>(c)</a:t>
            </a:r>
            <a:r>
              <a:rPr lang="zh-CN" altLang="en-US" sz="2400" dirty="0">
                <a:solidFill>
                  <a:srgbClr val="FF0000"/>
                </a:solidFill>
                <a:latin typeface="Calibri" panose="020F0502020204030204" pitchFamily="34" charset="0"/>
                <a:ea typeface="宋体" panose="02010600030101010101" pitchFamily="2" charset="-122"/>
                <a:cs typeface="Times New Roman" panose="02020603050405020304" pitchFamily="18" charset="0"/>
              </a:rPr>
              <a:t>错误推测</a:t>
            </a:r>
            <a:r>
              <a:rPr lang="zh-CN" altLang="zh-CN" sz="2400" dirty="0">
                <a:solidFill>
                  <a:srgbClr val="FF0000"/>
                </a:solidFill>
                <a:latin typeface="Calibri" panose="020F0502020204030204" pitchFamily="34" charset="0"/>
                <a:ea typeface="宋体" panose="02010600030101010101" pitchFamily="2" charset="-122"/>
                <a:cs typeface="Times New Roman" panose="02020603050405020304" pitchFamily="18" charset="0"/>
              </a:rPr>
              <a:t>法</a:t>
            </a:r>
            <a:r>
              <a:rPr lang="zh-CN" altLang="en-US" sz="2400" dirty="0">
                <a:solidFill>
                  <a:srgbClr val="FF0000"/>
                </a:solidFill>
                <a:latin typeface="Calibri" panose="020F0502020204030204" pitchFamily="34" charset="0"/>
                <a:ea typeface="宋体" panose="02010600030101010101" pitchFamily="2" charset="-122"/>
                <a:cs typeface="Times New Roman" panose="02020603050405020304" pitchFamily="18" charset="0"/>
              </a:rPr>
              <a:t>，</a:t>
            </a:r>
            <a:r>
              <a:rPr lang="en-US" altLang="zh-CN" sz="2400" dirty="0">
                <a:solidFill>
                  <a:srgbClr val="5B9BD5"/>
                </a:solidFill>
                <a:latin typeface="Calibri" panose="020F0502020204030204" pitchFamily="34" charset="0"/>
                <a:ea typeface="宋体" panose="02010600030101010101" pitchFamily="2" charset="-122"/>
                <a:cs typeface="Times New Roman" panose="02020603050405020304" pitchFamily="18" charset="0"/>
              </a:rPr>
              <a:t>(d)</a:t>
            </a:r>
            <a:r>
              <a:rPr lang="zh-CN" altLang="zh-CN" sz="2400" dirty="0">
                <a:solidFill>
                  <a:srgbClr val="5B9BD5"/>
                </a:solidFill>
                <a:latin typeface="Calibri" panose="020F0502020204030204" pitchFamily="34" charset="0"/>
                <a:ea typeface="宋体" panose="02010600030101010101" pitchFamily="2" charset="-122"/>
                <a:cs typeface="Times New Roman" panose="02020603050405020304" pitchFamily="18" charset="0"/>
              </a:rPr>
              <a:t>因果图方法，</a:t>
            </a:r>
            <a:r>
              <a:rPr lang="en-US" altLang="zh-CN" sz="2400" dirty="0">
                <a:solidFill>
                  <a:srgbClr val="5B9BD5"/>
                </a:solidFill>
                <a:latin typeface="Calibri" panose="020F0502020204030204" pitchFamily="34" charset="0"/>
                <a:ea typeface="宋体" panose="02010600030101010101" pitchFamily="2" charset="-122"/>
                <a:cs typeface="Times New Roman" panose="02020603050405020304" pitchFamily="18" charset="0"/>
              </a:rPr>
              <a:t>(e)</a:t>
            </a:r>
            <a:r>
              <a:rPr lang="zh-CN" altLang="zh-CN" sz="2400" dirty="0">
                <a:solidFill>
                  <a:srgbClr val="5B9BD5"/>
                </a:solidFill>
                <a:latin typeface="Calibri" panose="020F0502020204030204" pitchFamily="34" charset="0"/>
                <a:ea typeface="宋体" panose="02010600030101010101" pitchFamily="2" charset="-122"/>
                <a:cs typeface="Times New Roman" panose="02020603050405020304" pitchFamily="18" charset="0"/>
              </a:rPr>
              <a:t>随机数法</a:t>
            </a:r>
            <a:r>
              <a:rPr lang="zh-CN" altLang="zh-CN" sz="2400" dirty="0">
                <a:latin typeface="Calibri" panose="020F0502020204030204" pitchFamily="34" charset="0"/>
                <a:ea typeface="宋体" panose="02010600030101010101" pitchFamily="2" charset="-122"/>
                <a:cs typeface="Times New Roman" panose="02020603050405020304" pitchFamily="18" charset="0"/>
              </a:rPr>
              <a:t>，就是从更广泛的角度来进行黑盒测试。每一个方法都力图能涵盖更多的“任何情况”，但又各有长处，综合使用这些方法，会得到一个较好的测试用例集。</a:t>
            </a:r>
            <a:endParaRPr lang="zh-CN" altLang="en-US" sz="2400" dirty="0"/>
          </a:p>
        </p:txBody>
      </p:sp>
    </p:spTree>
    <p:extLst>
      <p:ext uri="{BB962C8B-B14F-4D97-AF65-F5344CB8AC3E}">
        <p14:creationId xmlns:p14="http://schemas.microsoft.com/office/powerpoint/2010/main" val="2717024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6052B9-06C2-47DD-9452-807452ED2605}"/>
              </a:ext>
            </a:extLst>
          </p:cNvPr>
          <p:cNvSpPr>
            <a:spLocks noGrp="1"/>
          </p:cNvSpPr>
          <p:nvPr>
            <p:ph type="title"/>
          </p:nvPr>
        </p:nvSpPr>
        <p:spPr/>
        <p:txBody>
          <a:bodyPr/>
          <a:lstStyle/>
          <a:p>
            <a:r>
              <a:rPr lang="zh-CN" altLang="zh-CN" dirty="0"/>
              <a:t>因果图法</a:t>
            </a:r>
            <a:br>
              <a:rPr lang="zh-CN" altLang="zh-CN" b="1" dirty="0"/>
            </a:br>
            <a:endParaRPr lang="zh-CN" altLang="en-US" dirty="0"/>
          </a:p>
        </p:txBody>
      </p:sp>
      <p:sp>
        <p:nvSpPr>
          <p:cNvPr id="3" name="内容占位符 2">
            <a:extLst>
              <a:ext uri="{FF2B5EF4-FFF2-40B4-BE49-F238E27FC236}">
                <a16:creationId xmlns:a16="http://schemas.microsoft.com/office/drawing/2014/main" id="{717DD2CA-A5C1-48CE-A3E7-6E897E0F7FD3}"/>
              </a:ext>
            </a:extLst>
          </p:cNvPr>
          <p:cNvSpPr>
            <a:spLocks noGrp="1"/>
          </p:cNvSpPr>
          <p:nvPr>
            <p:ph idx="1"/>
          </p:nvPr>
        </p:nvSpPr>
        <p:spPr>
          <a:xfrm>
            <a:off x="477624" y="930898"/>
            <a:ext cx="10972800" cy="4525963"/>
          </a:xfrm>
        </p:spPr>
        <p:txBody>
          <a:bodyPr/>
          <a:lstStyle/>
          <a:p>
            <a:r>
              <a:rPr lang="zh-CN" altLang="en-US" dirty="0"/>
              <a:t>前面介绍的等价类划分方法和边界值分析方法，都是着重考虑输入条件，但未考虑输入条件之间的联系，相互组合等。 考虑输入条件之间的相互组合，可能会产生一些新的情况</a:t>
            </a:r>
            <a:r>
              <a:rPr lang="en-US" altLang="zh-CN" dirty="0"/>
              <a:t>. </a:t>
            </a:r>
            <a:r>
              <a:rPr lang="zh-CN" altLang="en-US" dirty="0"/>
              <a:t>但要检查输入条件的组合不是一件容易的事情，即使把所有输入条件划分成等价类，他们之间的组合情况也相当多</a:t>
            </a:r>
            <a:r>
              <a:rPr lang="en-US" altLang="zh-CN" dirty="0"/>
              <a:t>. </a:t>
            </a:r>
            <a:r>
              <a:rPr lang="zh-CN" altLang="en-US" dirty="0"/>
              <a:t>因此必须考虑采用一种适合于描述对于多种条件的组合，相应产生多个动作的形式来考虑设计测试用例</a:t>
            </a:r>
            <a:r>
              <a:rPr lang="en-US" altLang="zh-CN" dirty="0"/>
              <a:t>. </a:t>
            </a:r>
            <a:r>
              <a:rPr lang="zh-CN" altLang="en-US" dirty="0"/>
              <a:t>这就需要利用因果图（逻辑模型）。</a:t>
            </a:r>
          </a:p>
          <a:p>
            <a:r>
              <a:rPr lang="zh-CN" altLang="en-US" dirty="0"/>
              <a:t>因果图方法最终生成的就是判定表。它适合于检查程序输入条件的各种组合情况。</a:t>
            </a:r>
          </a:p>
          <a:p>
            <a:r>
              <a:rPr lang="zh-CN" altLang="en-US" dirty="0"/>
              <a:t>生成测试用例</a:t>
            </a:r>
          </a:p>
          <a:p>
            <a:r>
              <a:rPr lang="zh-CN" altLang="en-US" dirty="0"/>
              <a:t>（</a:t>
            </a:r>
            <a:r>
              <a:rPr lang="en-US" altLang="zh-CN" dirty="0"/>
              <a:t>1) </a:t>
            </a:r>
            <a:r>
              <a:rPr lang="zh-CN" altLang="en-US" dirty="0"/>
              <a:t>分析软件规格说明描述中，哪些是原因（即输入条件或输入条件的等价类），哪些是结果（即输出条件），并给每个原因和结果赋予一个标识符。</a:t>
            </a:r>
          </a:p>
          <a:p>
            <a:r>
              <a:rPr lang="en-US" altLang="zh-CN" dirty="0"/>
              <a:t>(2) </a:t>
            </a:r>
            <a:r>
              <a:rPr lang="zh-CN" altLang="en-US" dirty="0"/>
              <a:t>分析软件规格说明描述中的语义。找出原因与结果之间，原因与原因之间对应的关系</a:t>
            </a:r>
            <a:r>
              <a:rPr lang="en-US" altLang="zh-CN" dirty="0"/>
              <a:t>. </a:t>
            </a:r>
            <a:r>
              <a:rPr lang="zh-CN" altLang="en-US" dirty="0"/>
              <a:t>根据这些关系，画出因果图。</a:t>
            </a:r>
          </a:p>
          <a:p>
            <a:r>
              <a:rPr lang="en-US" altLang="zh-CN" dirty="0"/>
              <a:t>(3) </a:t>
            </a:r>
            <a:r>
              <a:rPr lang="zh-CN" altLang="en-US" dirty="0"/>
              <a:t>由于语法或环境限制，有些原因与原因之间，原因与结果之间的组合情况不可能出现</a:t>
            </a:r>
            <a:r>
              <a:rPr lang="en-US" altLang="zh-CN" dirty="0"/>
              <a:t>. </a:t>
            </a:r>
            <a:r>
              <a:rPr lang="zh-CN" altLang="en-US" dirty="0"/>
              <a:t>为表明这些特殊情况，在因果图上用一些记号标明约束或限制条件。</a:t>
            </a:r>
          </a:p>
          <a:p>
            <a:r>
              <a:rPr lang="en-US" altLang="zh-CN" dirty="0"/>
              <a:t>(4) </a:t>
            </a:r>
            <a:r>
              <a:rPr lang="zh-CN" altLang="en-US" dirty="0"/>
              <a:t>把因果图转换为判定表。</a:t>
            </a:r>
          </a:p>
          <a:p>
            <a:r>
              <a:rPr lang="en-US" altLang="zh-CN" dirty="0"/>
              <a:t>(5) </a:t>
            </a:r>
            <a:r>
              <a:rPr lang="zh-CN" altLang="en-US" dirty="0"/>
              <a:t>把判定表的每一列拿出来作为依据，设计测试用例。</a:t>
            </a:r>
          </a:p>
          <a:p>
            <a:r>
              <a:rPr lang="zh-CN" altLang="en-US" dirty="0"/>
              <a:t>从因果图生成的测试用例（局部，组合关系下的）包括了所有输入数据的取</a:t>
            </a:r>
            <a:r>
              <a:rPr lang="en-US" altLang="zh-CN" dirty="0"/>
              <a:t>TRUE</a:t>
            </a:r>
            <a:r>
              <a:rPr lang="zh-CN" altLang="en-US" dirty="0"/>
              <a:t>与取</a:t>
            </a:r>
            <a:r>
              <a:rPr lang="en-US" altLang="zh-CN" dirty="0"/>
              <a:t>FALSE</a:t>
            </a:r>
            <a:r>
              <a:rPr lang="zh-CN" altLang="en-US" dirty="0"/>
              <a:t>的情况，构成的测试用例数目达到最少，且测试用例数目随输入数据数目的增加而线性地增加。</a:t>
            </a:r>
          </a:p>
          <a:p>
            <a:r>
              <a:rPr lang="zh-CN" altLang="en-US" dirty="0"/>
              <a:t>前面因果图方法中已经用到了判定表。判定表（</a:t>
            </a:r>
            <a:r>
              <a:rPr lang="en-US" altLang="zh-CN" dirty="0"/>
              <a:t>Decision Table</a:t>
            </a:r>
            <a:r>
              <a:rPr lang="zh-CN" altLang="en-US" dirty="0"/>
              <a:t>）是分析和表达多逻辑条件下执行不同操作的情况下的工具</a:t>
            </a:r>
            <a:r>
              <a:rPr lang="en-US" altLang="zh-CN" dirty="0"/>
              <a:t>.</a:t>
            </a:r>
            <a:r>
              <a:rPr lang="zh-CN" altLang="en-US" dirty="0"/>
              <a:t>在程序设计发展的初期，判定表就已被当作编写程序的辅助工具了</a:t>
            </a:r>
            <a:r>
              <a:rPr lang="en-US" altLang="zh-CN" dirty="0"/>
              <a:t>.</a:t>
            </a:r>
            <a:r>
              <a:rPr lang="zh-CN" altLang="en-US" dirty="0"/>
              <a:t>由于它可以把复杂的逻辑关系和多种条件组合的情况表达得既具体又明确。</a:t>
            </a:r>
          </a:p>
          <a:p>
            <a:endParaRPr lang="zh-CN" altLang="en-US" dirty="0"/>
          </a:p>
        </p:txBody>
      </p:sp>
    </p:spTree>
    <p:extLst>
      <p:ext uri="{BB962C8B-B14F-4D97-AF65-F5344CB8AC3E}">
        <p14:creationId xmlns:p14="http://schemas.microsoft.com/office/powerpoint/2010/main" val="3718290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A5FB9A-3F06-4EBF-9FF5-6259CEC5ED7C}"/>
              </a:ext>
            </a:extLst>
          </p:cNvPr>
          <p:cNvSpPr>
            <a:spLocks noGrp="1"/>
          </p:cNvSpPr>
          <p:nvPr>
            <p:ph type="title"/>
          </p:nvPr>
        </p:nvSpPr>
        <p:spPr/>
        <p:txBody>
          <a:bodyPr/>
          <a:lstStyle/>
          <a:p>
            <a:r>
              <a:rPr lang="zh-CN" altLang="zh-CN" dirty="0"/>
              <a:t>判定表组成法</a:t>
            </a:r>
            <a:br>
              <a:rPr lang="zh-CN" altLang="zh-CN" b="1" dirty="0"/>
            </a:br>
            <a:endParaRPr lang="zh-CN" altLang="en-US" dirty="0"/>
          </a:p>
        </p:txBody>
      </p:sp>
      <p:sp>
        <p:nvSpPr>
          <p:cNvPr id="3" name="内容占位符 2">
            <a:extLst>
              <a:ext uri="{FF2B5EF4-FFF2-40B4-BE49-F238E27FC236}">
                <a16:creationId xmlns:a16="http://schemas.microsoft.com/office/drawing/2014/main" id="{B59A7E89-3585-411C-BD70-EEA1D573DCCE}"/>
              </a:ext>
            </a:extLst>
          </p:cNvPr>
          <p:cNvSpPr>
            <a:spLocks noGrp="1"/>
          </p:cNvSpPr>
          <p:nvPr>
            <p:ph idx="1"/>
          </p:nvPr>
        </p:nvSpPr>
        <p:spPr/>
        <p:txBody>
          <a:bodyPr/>
          <a:lstStyle/>
          <a:p>
            <a:r>
              <a:rPr lang="zh-CN" altLang="zh-CN" dirty="0"/>
              <a:t>条件桩（</a:t>
            </a:r>
            <a:r>
              <a:rPr lang="en-US" altLang="zh-CN" dirty="0"/>
              <a:t>Condition Stub</a:t>
            </a:r>
            <a:r>
              <a:rPr lang="zh-CN" altLang="zh-CN" dirty="0"/>
              <a:t>）：列出了问题的所有条件</a:t>
            </a:r>
            <a:r>
              <a:rPr lang="en-US" altLang="zh-CN" dirty="0"/>
              <a:t>.</a:t>
            </a:r>
            <a:r>
              <a:rPr lang="zh-CN" altLang="zh-CN" dirty="0"/>
              <a:t>通常认为列出的条件的次序无关紧要。</a:t>
            </a:r>
          </a:p>
          <a:p>
            <a:r>
              <a:rPr lang="zh-CN" altLang="zh-CN" dirty="0"/>
              <a:t>动作桩（</a:t>
            </a:r>
            <a:r>
              <a:rPr lang="en-US" altLang="zh-CN" dirty="0"/>
              <a:t>Action Stub</a:t>
            </a:r>
            <a:r>
              <a:rPr lang="zh-CN" altLang="zh-CN" dirty="0"/>
              <a:t>）：列出了问题规定可能采取的操作</a:t>
            </a:r>
            <a:r>
              <a:rPr lang="en-US" altLang="zh-CN" dirty="0"/>
              <a:t>.</a:t>
            </a:r>
            <a:r>
              <a:rPr lang="zh-CN" altLang="zh-CN" dirty="0"/>
              <a:t>这些操作的排列顺序没有约束。</a:t>
            </a:r>
          </a:p>
          <a:p>
            <a:r>
              <a:rPr lang="zh-CN" altLang="zh-CN" dirty="0"/>
              <a:t>条件项（</a:t>
            </a:r>
            <a:r>
              <a:rPr lang="en-US" altLang="zh-CN" dirty="0"/>
              <a:t>Condition Entry</a:t>
            </a:r>
            <a:r>
              <a:rPr lang="zh-CN" altLang="zh-CN" dirty="0"/>
              <a:t>）：列出针对它左列条件的取值</a:t>
            </a:r>
            <a:r>
              <a:rPr lang="en-US" altLang="zh-CN" dirty="0"/>
              <a:t>.</a:t>
            </a:r>
            <a:r>
              <a:rPr lang="zh-CN" altLang="zh-CN" dirty="0"/>
              <a:t>在所有可能情况下的真假值。</a:t>
            </a:r>
          </a:p>
          <a:p>
            <a:r>
              <a:rPr lang="zh-CN" altLang="zh-CN" dirty="0"/>
              <a:t>动作项（</a:t>
            </a:r>
            <a:r>
              <a:rPr lang="en-US" altLang="zh-CN" dirty="0"/>
              <a:t>Action Entry</a:t>
            </a:r>
            <a:r>
              <a:rPr lang="zh-CN" altLang="zh-CN" dirty="0"/>
              <a:t>）：列出在条件项的各种取值情况下应该采取的动作。</a:t>
            </a:r>
          </a:p>
          <a:p>
            <a:r>
              <a:rPr lang="zh-CN" altLang="zh-CN" dirty="0"/>
              <a:t>规则：任何一个条件组合的特定取值及其相应要执行的操作</a:t>
            </a:r>
            <a:r>
              <a:rPr lang="en-US" altLang="zh-CN" dirty="0"/>
              <a:t>.</a:t>
            </a:r>
            <a:r>
              <a:rPr lang="zh-CN" altLang="zh-CN" dirty="0"/>
              <a:t>在</a:t>
            </a:r>
            <a:r>
              <a:rPr lang="en-US" altLang="zh-CN" u="sng" dirty="0" err="1">
                <a:hlinkClick r:id="rId2"/>
              </a:rPr>
              <a:t>判定表</a:t>
            </a:r>
            <a:r>
              <a:rPr lang="zh-CN" altLang="zh-CN" dirty="0"/>
              <a:t>中贯穿条件项和动作项的一列就是一条规则</a:t>
            </a:r>
            <a:r>
              <a:rPr lang="en-US" altLang="zh-CN" dirty="0"/>
              <a:t>.</a:t>
            </a:r>
            <a:r>
              <a:rPr lang="zh-CN" altLang="zh-CN" dirty="0"/>
              <a:t>显然，判定表中列出多少组条件取值，也就有多少条规则，既条件项和动作项有多少列。</a:t>
            </a:r>
          </a:p>
          <a:p>
            <a:r>
              <a:rPr lang="zh-CN" altLang="zh-CN" dirty="0"/>
              <a:t>判定表的建立步骤</a:t>
            </a:r>
          </a:p>
          <a:p>
            <a:r>
              <a:rPr lang="zh-CN" altLang="zh-CN" dirty="0"/>
              <a:t>①确定规则的个数。假如有</a:t>
            </a:r>
            <a:r>
              <a:rPr lang="en-US" altLang="zh-CN" dirty="0"/>
              <a:t>n</a:t>
            </a:r>
            <a:r>
              <a:rPr lang="zh-CN" altLang="zh-CN" dirty="0"/>
              <a:t>个条件</a:t>
            </a:r>
            <a:r>
              <a:rPr lang="en-US" altLang="zh-CN" dirty="0"/>
              <a:t>.</a:t>
            </a:r>
            <a:r>
              <a:rPr lang="zh-CN" altLang="zh-CN" dirty="0"/>
              <a:t>每个条件有两个取值（</a:t>
            </a:r>
            <a:r>
              <a:rPr lang="en-US" altLang="zh-CN" dirty="0"/>
              <a:t>0,1</a:t>
            </a:r>
            <a:r>
              <a:rPr lang="zh-CN" altLang="zh-CN" dirty="0"/>
              <a:t>），故有</a:t>
            </a:r>
            <a:r>
              <a:rPr lang="en-US" altLang="zh-CN" dirty="0"/>
              <a:t>2n</a:t>
            </a:r>
            <a:r>
              <a:rPr lang="zh-CN" altLang="zh-CN" dirty="0"/>
              <a:t>种规则。</a:t>
            </a:r>
          </a:p>
          <a:p>
            <a:r>
              <a:rPr lang="zh-CN" altLang="zh-CN" dirty="0"/>
              <a:t>②列出所有的条件桩和动作桩。</a:t>
            </a:r>
          </a:p>
          <a:p>
            <a:r>
              <a:rPr lang="zh-CN" altLang="zh-CN" dirty="0"/>
              <a:t>③填入条件项。</a:t>
            </a:r>
          </a:p>
          <a:p>
            <a:r>
              <a:rPr lang="zh-CN" altLang="zh-CN" dirty="0"/>
              <a:t>④填入动作项</a:t>
            </a:r>
            <a:r>
              <a:rPr lang="en-US" altLang="zh-CN" dirty="0"/>
              <a:t>.</a:t>
            </a:r>
            <a:r>
              <a:rPr lang="zh-CN" altLang="zh-CN" dirty="0"/>
              <a:t>等到初始判定表。</a:t>
            </a:r>
          </a:p>
          <a:p>
            <a:r>
              <a:rPr lang="zh-CN" altLang="zh-CN" dirty="0"/>
              <a:t>⑤简化</a:t>
            </a:r>
            <a:r>
              <a:rPr lang="en-US" altLang="zh-CN" dirty="0"/>
              <a:t>.</a:t>
            </a:r>
            <a:r>
              <a:rPr lang="zh-CN" altLang="zh-CN" dirty="0"/>
              <a:t>合并相似规则（相同动作）。</a:t>
            </a:r>
          </a:p>
          <a:p>
            <a:r>
              <a:rPr lang="en-US" altLang="zh-CN" dirty="0"/>
              <a:t>B. </a:t>
            </a:r>
            <a:r>
              <a:rPr lang="en-US" altLang="zh-CN" dirty="0" err="1"/>
              <a:t>Beizer</a:t>
            </a:r>
            <a:r>
              <a:rPr lang="en-US" altLang="zh-CN" dirty="0"/>
              <a:t> </a:t>
            </a:r>
            <a:r>
              <a:rPr lang="zh-CN" altLang="zh-CN" dirty="0"/>
              <a:t>指出了适合使用</a:t>
            </a:r>
            <a:r>
              <a:rPr lang="en-US" altLang="zh-CN" u="sng" dirty="0" err="1">
                <a:hlinkClick r:id="rId2"/>
              </a:rPr>
              <a:t>判定表</a:t>
            </a:r>
            <a:r>
              <a:rPr lang="zh-CN" altLang="zh-CN" dirty="0"/>
              <a:t>设计</a:t>
            </a:r>
            <a:r>
              <a:rPr lang="en-US" altLang="zh-CN" u="sng" dirty="0" err="1">
                <a:hlinkClick r:id="rId3"/>
              </a:rPr>
              <a:t>测试用例</a:t>
            </a:r>
            <a:r>
              <a:rPr lang="zh-CN" altLang="zh-CN" dirty="0"/>
              <a:t>的条件：</a:t>
            </a:r>
          </a:p>
          <a:p>
            <a:r>
              <a:rPr lang="zh-CN" altLang="zh-CN" dirty="0"/>
              <a:t>①规格说明以</a:t>
            </a:r>
            <a:r>
              <a:rPr lang="en-US" altLang="zh-CN" u="sng" dirty="0" err="1">
                <a:hlinkClick r:id="rId2"/>
              </a:rPr>
              <a:t>判定表</a:t>
            </a:r>
            <a:r>
              <a:rPr lang="zh-CN" altLang="zh-CN" dirty="0"/>
              <a:t>形式给出，或很容易转换成判定表。</a:t>
            </a:r>
          </a:p>
          <a:p>
            <a:r>
              <a:rPr lang="zh-CN" altLang="zh-CN" dirty="0"/>
              <a:t>②条件的排列顺序不会也不影响执行哪些操作。</a:t>
            </a:r>
          </a:p>
          <a:p>
            <a:r>
              <a:rPr lang="zh-CN" altLang="zh-CN" dirty="0"/>
              <a:t>③规则的排列顺序不会也不影响执行哪些操作。</a:t>
            </a:r>
          </a:p>
          <a:p>
            <a:r>
              <a:rPr lang="zh-CN" altLang="zh-CN" dirty="0"/>
              <a:t>④每当某一规则的条件已经满足，并确定要执行的操作后，不必检验别的规则。</a:t>
            </a:r>
          </a:p>
          <a:p>
            <a:r>
              <a:rPr lang="zh-CN" altLang="zh-CN" dirty="0"/>
              <a:t>⑤如果某一规则得到满足要执行多个操作，这些操作的执行顺序无关紧要。</a:t>
            </a:r>
          </a:p>
          <a:p>
            <a:endParaRPr lang="zh-CN" altLang="en-US" dirty="0"/>
          </a:p>
        </p:txBody>
      </p:sp>
    </p:spTree>
    <p:extLst>
      <p:ext uri="{BB962C8B-B14F-4D97-AF65-F5344CB8AC3E}">
        <p14:creationId xmlns:p14="http://schemas.microsoft.com/office/powerpoint/2010/main" val="1617214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F8462C-2FC0-4B44-8C20-A0103F1E4776}"/>
              </a:ext>
            </a:extLst>
          </p:cNvPr>
          <p:cNvSpPr>
            <a:spLocks noGrp="1"/>
          </p:cNvSpPr>
          <p:nvPr>
            <p:ph type="title"/>
          </p:nvPr>
        </p:nvSpPr>
        <p:spPr/>
        <p:txBody>
          <a:bodyPr/>
          <a:lstStyle/>
          <a:p>
            <a:r>
              <a:rPr lang="zh-CN" altLang="zh-CN" dirty="0"/>
              <a:t>随机数法</a:t>
            </a:r>
            <a:endParaRPr lang="zh-CN" altLang="en-US" dirty="0"/>
          </a:p>
        </p:txBody>
      </p:sp>
      <p:sp>
        <p:nvSpPr>
          <p:cNvPr id="3" name="内容占位符 2">
            <a:extLst>
              <a:ext uri="{FF2B5EF4-FFF2-40B4-BE49-F238E27FC236}">
                <a16:creationId xmlns:a16="http://schemas.microsoft.com/office/drawing/2014/main" id="{880358DB-C0BC-4D81-A41B-AAE12A4BBC9E}"/>
              </a:ext>
            </a:extLst>
          </p:cNvPr>
          <p:cNvSpPr>
            <a:spLocks noGrp="1"/>
          </p:cNvSpPr>
          <p:nvPr>
            <p:ph idx="1"/>
          </p:nvPr>
        </p:nvSpPr>
        <p:spPr/>
        <p:txBody>
          <a:bodyPr/>
          <a:lstStyle/>
          <a:p>
            <a:r>
              <a:rPr lang="zh-CN" altLang="zh-CN" dirty="0"/>
              <a:t> 即测试用例的参数是随机数。它可以自动生成，因此自动化程度高。使用大量随机测试用例测试通过的程序会提高用户对程序的信心。但其关键在于随机数的规律是否符合使用实际。</a:t>
            </a:r>
            <a:endParaRPr lang="zh-CN" altLang="en-US" dirty="0"/>
          </a:p>
        </p:txBody>
      </p:sp>
    </p:spTree>
    <p:extLst>
      <p:ext uri="{BB962C8B-B14F-4D97-AF65-F5344CB8AC3E}">
        <p14:creationId xmlns:p14="http://schemas.microsoft.com/office/powerpoint/2010/main" val="25658532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C63943-3242-4FA8-B258-5C4D974AEB47}"/>
              </a:ext>
            </a:extLst>
          </p:cNvPr>
          <p:cNvSpPr>
            <a:spLocks noGrp="1"/>
          </p:cNvSpPr>
          <p:nvPr>
            <p:ph type="title"/>
          </p:nvPr>
        </p:nvSpPr>
        <p:spPr/>
        <p:txBody>
          <a:bodyPr/>
          <a:lstStyle/>
          <a:p>
            <a:r>
              <a:rPr lang="zh-CN" altLang="zh-CN" dirty="0"/>
              <a:t>正交试验设计</a:t>
            </a:r>
            <a:br>
              <a:rPr lang="zh-CN" altLang="zh-CN" b="1" dirty="0"/>
            </a:br>
            <a:endParaRPr lang="zh-CN" altLang="en-US" dirty="0"/>
          </a:p>
        </p:txBody>
      </p:sp>
      <p:sp>
        <p:nvSpPr>
          <p:cNvPr id="3" name="内容占位符 2">
            <a:extLst>
              <a:ext uri="{FF2B5EF4-FFF2-40B4-BE49-F238E27FC236}">
                <a16:creationId xmlns:a16="http://schemas.microsoft.com/office/drawing/2014/main" id="{82C4E66D-E8E8-4B06-8695-8ED11FABFD74}"/>
              </a:ext>
            </a:extLst>
          </p:cNvPr>
          <p:cNvSpPr>
            <a:spLocks noGrp="1"/>
          </p:cNvSpPr>
          <p:nvPr>
            <p:ph idx="1"/>
          </p:nvPr>
        </p:nvSpPr>
        <p:spPr/>
        <p:txBody>
          <a:bodyPr/>
          <a:lstStyle/>
          <a:p>
            <a:r>
              <a:rPr lang="zh-CN" altLang="zh-CN" dirty="0"/>
              <a:t>就是使用已经造好了的正交</a:t>
            </a:r>
            <a:r>
              <a:rPr lang="en-US" altLang="zh-CN" u="sng" dirty="0" err="1">
                <a:hlinkClick r:id="rId2"/>
              </a:rPr>
              <a:t>表格</a:t>
            </a:r>
            <a:r>
              <a:rPr lang="zh-CN" altLang="zh-CN" dirty="0"/>
              <a:t>来安排试验并进行数据分析的一种方法，目的是用最少的</a:t>
            </a:r>
            <a:r>
              <a:rPr lang="en-US" altLang="zh-CN" u="sng" dirty="0" err="1">
                <a:hlinkClick r:id="rId3"/>
              </a:rPr>
              <a:t>测试用例</a:t>
            </a:r>
            <a:r>
              <a:rPr lang="zh-CN" altLang="zh-CN" dirty="0"/>
              <a:t>达到最高的测试覆盖率。</a:t>
            </a:r>
          </a:p>
          <a:p>
            <a:endParaRPr lang="zh-CN" altLang="en-US" dirty="0"/>
          </a:p>
        </p:txBody>
      </p:sp>
    </p:spTree>
    <p:extLst>
      <p:ext uri="{BB962C8B-B14F-4D97-AF65-F5344CB8AC3E}">
        <p14:creationId xmlns:p14="http://schemas.microsoft.com/office/powerpoint/2010/main" val="832862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CB7419-A1D1-4616-854D-F13C43795009}"/>
              </a:ext>
            </a:extLst>
          </p:cNvPr>
          <p:cNvSpPr>
            <a:spLocks noGrp="1"/>
          </p:cNvSpPr>
          <p:nvPr>
            <p:ph type="title"/>
          </p:nvPr>
        </p:nvSpPr>
        <p:spPr/>
        <p:txBody>
          <a:bodyPr/>
          <a:lstStyle/>
          <a:p>
            <a:r>
              <a:rPr lang="zh-CN" altLang="zh-CN" dirty="0"/>
              <a:t>场景法</a:t>
            </a:r>
            <a:br>
              <a:rPr lang="zh-CN" altLang="zh-CN" b="1" dirty="0"/>
            </a:br>
            <a:endParaRPr lang="zh-CN" altLang="en-US" dirty="0"/>
          </a:p>
        </p:txBody>
      </p:sp>
      <p:sp>
        <p:nvSpPr>
          <p:cNvPr id="3" name="内容占位符 2">
            <a:extLst>
              <a:ext uri="{FF2B5EF4-FFF2-40B4-BE49-F238E27FC236}">
                <a16:creationId xmlns:a16="http://schemas.microsoft.com/office/drawing/2014/main" id="{281CF20E-BFC4-4ECB-9662-E72921CECF0E}"/>
              </a:ext>
            </a:extLst>
          </p:cNvPr>
          <p:cNvSpPr>
            <a:spLocks noGrp="1"/>
          </p:cNvSpPr>
          <p:nvPr>
            <p:ph idx="1"/>
          </p:nvPr>
        </p:nvSpPr>
        <p:spPr>
          <a:xfrm>
            <a:off x="1144622" y="3176082"/>
            <a:ext cx="10972800" cy="4525963"/>
          </a:xfrm>
        </p:spPr>
        <p:txBody>
          <a:bodyPr/>
          <a:lstStyle/>
          <a:p>
            <a:endParaRPr lang="zh-CN" altLang="en-US" dirty="0"/>
          </a:p>
        </p:txBody>
      </p:sp>
      <p:sp>
        <p:nvSpPr>
          <p:cNvPr id="6" name="Rectangle 5">
            <a:extLst>
              <a:ext uri="{FF2B5EF4-FFF2-40B4-BE49-F238E27FC236}">
                <a16:creationId xmlns:a16="http://schemas.microsoft.com/office/drawing/2014/main" id="{0681DD8C-FABC-4494-A64F-C2F1D4CE5A40}"/>
              </a:ext>
            </a:extLst>
          </p:cNvPr>
          <p:cNvSpPr>
            <a:spLocks noChangeArrowheads="1"/>
          </p:cNvSpPr>
          <p:nvPr/>
        </p:nvSpPr>
        <p:spPr bwMode="auto">
          <a:xfrm>
            <a:off x="535022" y="157588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3048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rPr>
              <a:t>软件几乎都是用事件触发来控制流程的，事件触发的情景</a:t>
            </a:r>
            <a:endParaRPr kumimoji="0" lang="zh-CN" altLang="zh-CN" sz="800" b="0" i="0" u="none" strike="noStrike" cap="none" normalizeH="0" baseline="0">
              <a:ln>
                <a:noFill/>
              </a:ln>
              <a:solidFill>
                <a:schemeClr val="tx1"/>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1028" name="图片 1" descr="基本流和备选流">
            <a:hlinkClick r:id="rId2" tooltip="&quot;基本流和备选流&quot;"/>
            <a:extLst>
              <a:ext uri="{FF2B5EF4-FFF2-40B4-BE49-F238E27FC236}">
                <a16:creationId xmlns:a16="http://schemas.microsoft.com/office/drawing/2014/main" id="{D2785330-0CC6-4EFB-B569-D3453ABAF4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022" y="2033081"/>
            <a:ext cx="1927225" cy="208756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7A31AE5-FFD0-4467-9E8C-9E10594B78B0}"/>
              </a:ext>
            </a:extLst>
          </p:cNvPr>
          <p:cNvSpPr>
            <a:spLocks noChangeArrowheads="1"/>
          </p:cNvSpPr>
          <p:nvPr/>
        </p:nvSpPr>
        <p:spPr bwMode="auto">
          <a:xfrm>
            <a:off x="535022" y="4120644"/>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3048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a:ln>
                  <a:noFill/>
                </a:ln>
                <a:solidFill>
                  <a:srgbClr val="FF0000"/>
                </a:solidFill>
                <a:effectLst/>
                <a:latin typeface="Calibri" panose="020F0502020204030204" pitchFamily="34" charset="0"/>
                <a:ea typeface="宋体" panose="02010600030101010101" pitchFamily="2" charset="-122"/>
                <a:cs typeface="Arial" panose="020B0604020202020204" pitchFamily="34" charset="0"/>
              </a:rPr>
              <a:t>基本流和备选流</a:t>
            </a:r>
            <a:endParaRPr kumimoji="0" lang="zh-CN" altLang="zh-CN" sz="800" b="0" i="0" u="none" strike="noStrike" cap="none" normalizeH="0" baseline="0">
              <a:ln>
                <a:noFill/>
              </a:ln>
              <a:solidFill>
                <a:schemeClr val="tx1"/>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rPr>
              <a:t>便形成了场景，而同一事件不同的触发顺序和处理结果就形成事件流。这种在软件设计方面的思想也可以引入到软件测试中，可以比较生动地描绘出事件触发时的情景，有利于测试设计者设计测试用例，同时使测试用例更容易理解和执行。</a:t>
            </a:r>
            <a:endParaRPr kumimoji="0" lang="zh-CN" altLang="zh-CN" sz="800" b="0" i="0" u="none" strike="noStrike" cap="none" normalizeH="0" baseline="0">
              <a:ln>
                <a:noFill/>
              </a:ln>
              <a:solidFill>
                <a:schemeClr val="tx1"/>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rPr>
              <a:t>基本流和备选流：如下图所示，图中经过用例的每条路径都用基本流和备选流来表示，直黑线表示基本流，是经过用例的最简单的路径。备选流用不同的色彩表示，一个备选流可能从基本流开始，在某个特定条件下执行，然后重新加入基本流中（如备选流</a:t>
            </a:r>
            <a:r>
              <a:rPr kumimoji="0" lang="en-US" altLang="zh-CN" sz="10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rPr>
              <a:t>1</a:t>
            </a:r>
            <a:r>
              <a:rPr kumimoji="0" lang="zh-CN" altLang="en-US" sz="10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rPr>
              <a:t>和</a:t>
            </a:r>
            <a:r>
              <a:rPr kumimoji="0" lang="en-US" altLang="zh-CN" sz="10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rPr>
              <a:t>3</a:t>
            </a:r>
            <a:r>
              <a:rPr kumimoji="0" lang="zh-CN" altLang="en-US" sz="10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rPr>
              <a:t>）；也可能起源于另一个备选流（如备选流</a:t>
            </a:r>
            <a:r>
              <a:rPr kumimoji="0" lang="en-US" altLang="zh-CN" sz="10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rPr>
              <a:t>2</a:t>
            </a:r>
            <a:r>
              <a:rPr kumimoji="0" lang="zh-CN" altLang="en-US" sz="10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rPr>
              <a:t>），或者终止用例而不再重新加入到某个流（如备选流</a:t>
            </a:r>
            <a:r>
              <a:rPr kumimoji="0" lang="en-US" altLang="zh-CN" sz="10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rPr>
              <a:t>2</a:t>
            </a:r>
            <a:r>
              <a:rPr kumimoji="0" lang="zh-CN" altLang="en-US" sz="10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rPr>
              <a:t>和</a:t>
            </a:r>
            <a:r>
              <a:rPr kumimoji="0" lang="en-US" altLang="zh-CN" sz="10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rPr>
              <a:t>4</a:t>
            </a:r>
            <a:r>
              <a:rPr kumimoji="0" lang="zh-CN" altLang="en-US" sz="10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rPr>
              <a:t>）。</a:t>
            </a:r>
            <a:r>
              <a:rPr kumimoji="0" lang="en-US" altLang="zh-CN" sz="900" b="0" i="0" u="none" strike="noStrike" cap="none" normalizeH="0" baseline="3000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rPr>
              <a:t>[2]</a:t>
            </a:r>
            <a:r>
              <a:rPr kumimoji="0" lang="en-US" altLang="zh-CN" sz="100" b="0" i="0" u="none" strike="noStrike" cap="none" normalizeH="0" baseline="0">
                <a:ln>
                  <a:noFill/>
                </a:ln>
                <a:solidFill>
                  <a:srgbClr val="FF0000"/>
                </a:solidFill>
                <a:effectLst/>
                <a:latin typeface="Calibri" panose="020F0502020204030204" pitchFamily="34" charset="0"/>
                <a:ea typeface="宋体" panose="02010600030101010101" pitchFamily="2" charset="-122"/>
                <a:cs typeface="Arial" panose="020B0604020202020204" pitchFamily="34"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619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16DFE-F09C-408C-8235-1C3BD2850514}"/>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9A9C1D17-E85A-44AD-9000-09F016D182E4}"/>
              </a:ext>
            </a:extLst>
          </p:cNvPr>
          <p:cNvSpPr>
            <a:spLocks noGrp="1"/>
          </p:cNvSpPr>
          <p:nvPr>
            <p:ph idx="1"/>
          </p:nvPr>
        </p:nvSpPr>
        <p:spPr/>
        <p:txBody>
          <a:bodyPr/>
          <a:lstStyle/>
          <a:p>
            <a:r>
              <a:rPr lang="zh-CN" altLang="zh-CN" dirty="0"/>
              <a:t>参考资料</a:t>
            </a:r>
          </a:p>
          <a:p>
            <a:pPr lvl="0" latinLnBrk="1"/>
            <a:r>
              <a:rPr lang="en-US" altLang="zh-CN" b="1" dirty="0"/>
              <a:t>1.</a:t>
            </a:r>
            <a:r>
              <a:rPr lang="en-US" altLang="zh-CN" b="1" dirty="0">
                <a:hlinkClick r:id="rId2" tooltip="向上跳转"/>
              </a:rPr>
              <a:t>  </a:t>
            </a:r>
            <a:r>
              <a:rPr lang="zh-CN" altLang="zh-CN" b="1" dirty="0"/>
              <a:t>万年红 李翔</a:t>
            </a:r>
            <a:r>
              <a:rPr lang="en-US" altLang="zh-CN" b="1" dirty="0"/>
              <a:t> </a:t>
            </a:r>
            <a:r>
              <a:rPr lang="zh-CN" altLang="zh-CN" b="1" dirty="0"/>
              <a:t>．软件黑盒测试的方法与实践： 《计算机工程》，</a:t>
            </a:r>
            <a:r>
              <a:rPr lang="en-US" altLang="zh-CN" b="1" dirty="0"/>
              <a:t>2000</a:t>
            </a:r>
            <a:r>
              <a:rPr lang="zh-CN" altLang="zh-CN" b="1" dirty="0"/>
              <a:t>年</a:t>
            </a:r>
            <a:r>
              <a:rPr lang="en-US" altLang="zh-CN" b="1" dirty="0"/>
              <a:t>12</a:t>
            </a:r>
            <a:r>
              <a:rPr lang="zh-CN" altLang="zh-CN" b="1" dirty="0"/>
              <a:t>期</a:t>
            </a:r>
            <a:endParaRPr lang="zh-CN" altLang="zh-CN" dirty="0"/>
          </a:p>
          <a:p>
            <a:endParaRPr lang="zh-CN" altLang="en-US" dirty="0"/>
          </a:p>
        </p:txBody>
      </p:sp>
    </p:spTree>
    <p:extLst>
      <p:ext uri="{BB962C8B-B14F-4D97-AF65-F5344CB8AC3E}">
        <p14:creationId xmlns:p14="http://schemas.microsoft.com/office/powerpoint/2010/main" val="3745217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B591C41F-1C9F-4E55-AD3D-E8BB18C749E6}"/>
              </a:ext>
            </a:extLst>
          </p:cNvPr>
          <p:cNvSpPr>
            <a:spLocks noGrp="1"/>
          </p:cNvSpPr>
          <p:nvPr>
            <p:ph type="title"/>
          </p:nvPr>
        </p:nvSpPr>
        <p:spPr>
          <a:xfrm>
            <a:off x="1981200" y="44450"/>
            <a:ext cx="8229600" cy="1143000"/>
          </a:xfrm>
        </p:spPr>
        <p:txBody>
          <a:bodyPr/>
          <a:lstStyle/>
          <a:p>
            <a:pPr>
              <a:defRPr/>
            </a:pPr>
            <a:r>
              <a:rPr lang="en-US" altLang="zh-CN" b="1" dirty="0">
                <a:latin typeface="+mn-ea"/>
              </a:rPr>
              <a:t>7.7 </a:t>
            </a:r>
            <a:r>
              <a:rPr lang="zh-CN" altLang="en-US" b="1" dirty="0">
                <a:latin typeface="+mn-ea"/>
              </a:rPr>
              <a:t>黑盒测试技术</a:t>
            </a:r>
            <a:endParaRPr lang="zh-CN" altLang="en-US" b="1" dirty="0">
              <a:latin typeface="+mn-ea"/>
              <a:ea typeface="+mn-ea"/>
            </a:endParaRPr>
          </a:p>
        </p:txBody>
      </p:sp>
      <p:sp>
        <p:nvSpPr>
          <p:cNvPr id="2" name="内容占位符 1">
            <a:extLst>
              <a:ext uri="{FF2B5EF4-FFF2-40B4-BE49-F238E27FC236}">
                <a16:creationId xmlns:a16="http://schemas.microsoft.com/office/drawing/2014/main" id="{F7190B94-7772-41D5-95DC-85264D1B5977}"/>
              </a:ext>
            </a:extLst>
          </p:cNvPr>
          <p:cNvSpPr>
            <a:spLocks noGrp="1"/>
          </p:cNvSpPr>
          <p:nvPr>
            <p:ph idx="1"/>
          </p:nvPr>
        </p:nvSpPr>
        <p:spPr>
          <a:xfrm>
            <a:off x="2125663" y="1557338"/>
            <a:ext cx="8147050" cy="4248150"/>
          </a:xfrm>
        </p:spPr>
        <p:txBody>
          <a:bodyPr/>
          <a:lstStyle/>
          <a:p>
            <a:pPr marL="0" indent="0">
              <a:lnSpc>
                <a:spcPts val="3300"/>
              </a:lnSpc>
              <a:buNone/>
              <a:defRPr/>
            </a:pPr>
            <a:r>
              <a:rPr lang="en-US" altLang="zh-CN" sz="2400" dirty="0"/>
              <a:t>         </a:t>
            </a:r>
            <a:r>
              <a:rPr lang="zh-CN" altLang="zh-CN" sz="2400" b="1" dirty="0">
                <a:solidFill>
                  <a:srgbClr val="C00000"/>
                </a:solidFill>
              </a:rPr>
              <a:t>黑盒测试着重测试软件功能。</a:t>
            </a:r>
            <a:r>
              <a:rPr lang="zh-CN" altLang="zh-CN" sz="2400" dirty="0"/>
              <a:t>黑盒测试并不能取代白盒测试，它是与白盒测试互补的测试方法，它很可能发现白盒测试不易发现的其他类型的错误。</a:t>
            </a:r>
          </a:p>
          <a:p>
            <a:pPr marL="0" indent="0">
              <a:lnSpc>
                <a:spcPts val="3200"/>
              </a:lnSpc>
              <a:buNone/>
              <a:defRPr/>
            </a:pPr>
            <a:r>
              <a:rPr lang="en-US" altLang="zh-CN" sz="2400" dirty="0">
                <a:latin typeface="+mn-ea"/>
              </a:rPr>
              <a:t>    </a:t>
            </a:r>
            <a:r>
              <a:rPr lang="zh-CN" altLang="zh-CN" sz="2400" dirty="0">
                <a:latin typeface="+mn-ea"/>
              </a:rPr>
              <a:t>黑盒测试力图发现下述类型的错误： </a:t>
            </a:r>
          </a:p>
          <a:p>
            <a:pPr marL="665100" indent="0">
              <a:lnSpc>
                <a:spcPts val="3200"/>
              </a:lnSpc>
              <a:buSzPct val="70000"/>
              <a:buNone/>
              <a:defRPr/>
            </a:pPr>
            <a:r>
              <a:rPr lang="en-US" altLang="zh-CN" sz="2400" dirty="0">
                <a:latin typeface="+mn-ea"/>
              </a:rPr>
              <a:t>(1) </a:t>
            </a:r>
            <a:r>
              <a:rPr lang="zh-CN" altLang="zh-CN" sz="2400" dirty="0">
                <a:latin typeface="+mn-ea"/>
              </a:rPr>
              <a:t>功能不正确或遗漏了功能</a:t>
            </a:r>
            <a:r>
              <a:rPr lang="zh-CN" altLang="en-US" sz="2400" dirty="0">
                <a:latin typeface="+mn-ea"/>
              </a:rPr>
              <a:t>；</a:t>
            </a:r>
            <a:endParaRPr lang="zh-CN" altLang="zh-CN" sz="2400" dirty="0">
              <a:latin typeface="+mn-ea"/>
            </a:endParaRPr>
          </a:p>
          <a:p>
            <a:pPr marL="665100" indent="0">
              <a:lnSpc>
                <a:spcPts val="3200"/>
              </a:lnSpc>
              <a:buSzPct val="70000"/>
              <a:buNone/>
              <a:defRPr/>
            </a:pPr>
            <a:r>
              <a:rPr lang="en-US" altLang="zh-CN" sz="2400" dirty="0">
                <a:latin typeface="+mn-ea"/>
              </a:rPr>
              <a:t>(2) </a:t>
            </a:r>
            <a:r>
              <a:rPr lang="zh-CN" altLang="zh-CN" sz="2400" dirty="0">
                <a:latin typeface="+mn-ea"/>
              </a:rPr>
              <a:t>界面错误</a:t>
            </a:r>
            <a:r>
              <a:rPr lang="zh-CN" altLang="en-US" sz="2400" dirty="0">
                <a:latin typeface="+mn-ea"/>
              </a:rPr>
              <a:t>；</a:t>
            </a:r>
            <a:endParaRPr lang="zh-CN" altLang="zh-CN" sz="2400" dirty="0">
              <a:latin typeface="+mn-ea"/>
            </a:endParaRPr>
          </a:p>
          <a:p>
            <a:pPr marL="665100" indent="0">
              <a:lnSpc>
                <a:spcPts val="3200"/>
              </a:lnSpc>
              <a:buSzPct val="70000"/>
              <a:buNone/>
              <a:defRPr/>
            </a:pPr>
            <a:r>
              <a:rPr lang="en-US" altLang="zh-CN" sz="2400" dirty="0">
                <a:latin typeface="+mn-ea"/>
              </a:rPr>
              <a:t>(3) </a:t>
            </a:r>
            <a:r>
              <a:rPr lang="zh-CN" altLang="zh-CN" sz="2400" dirty="0">
                <a:latin typeface="+mn-ea"/>
              </a:rPr>
              <a:t>数据结构错误或外部数据库访问错误</a:t>
            </a:r>
            <a:r>
              <a:rPr lang="zh-CN" altLang="en-US" sz="2400" dirty="0">
                <a:latin typeface="+mn-ea"/>
              </a:rPr>
              <a:t>；</a:t>
            </a:r>
            <a:endParaRPr lang="zh-CN" altLang="zh-CN" sz="2400" dirty="0">
              <a:latin typeface="+mn-ea"/>
            </a:endParaRPr>
          </a:p>
          <a:p>
            <a:pPr marL="665100" indent="0">
              <a:lnSpc>
                <a:spcPts val="3200"/>
              </a:lnSpc>
              <a:buSzPct val="70000"/>
              <a:buNone/>
              <a:defRPr/>
            </a:pPr>
            <a:r>
              <a:rPr lang="en-US" altLang="zh-CN" sz="2400" dirty="0">
                <a:latin typeface="+mn-ea"/>
              </a:rPr>
              <a:t>(4) </a:t>
            </a:r>
            <a:r>
              <a:rPr lang="zh-CN" altLang="zh-CN" sz="2400" dirty="0">
                <a:latin typeface="+mn-ea"/>
              </a:rPr>
              <a:t>性能错误</a:t>
            </a:r>
            <a:r>
              <a:rPr lang="zh-CN" altLang="en-US" sz="2400" dirty="0">
                <a:latin typeface="+mn-ea"/>
              </a:rPr>
              <a:t>；</a:t>
            </a:r>
            <a:endParaRPr lang="zh-CN" altLang="zh-CN" sz="2400" dirty="0">
              <a:latin typeface="+mn-ea"/>
            </a:endParaRPr>
          </a:p>
          <a:p>
            <a:pPr marL="665100" indent="0">
              <a:lnSpc>
                <a:spcPts val="3200"/>
              </a:lnSpc>
              <a:buSzPct val="70000"/>
              <a:buNone/>
              <a:defRPr/>
            </a:pPr>
            <a:r>
              <a:rPr lang="en-US" altLang="zh-CN" sz="2400" dirty="0">
                <a:latin typeface="+mn-ea"/>
              </a:rPr>
              <a:t>(5) </a:t>
            </a:r>
            <a:r>
              <a:rPr lang="zh-CN" altLang="zh-CN" sz="2400" dirty="0">
                <a:latin typeface="+mn-ea"/>
              </a:rPr>
              <a:t>初始化和终止错误。</a:t>
            </a:r>
            <a:endParaRPr lang="zh-CN" altLang="en-US" sz="2400" dirty="0">
              <a:latin typeface="+mn-ea"/>
            </a:endParaRPr>
          </a:p>
        </p:txBody>
      </p:sp>
      <p:sp>
        <p:nvSpPr>
          <p:cNvPr id="181252" name="1 Título">
            <a:extLst>
              <a:ext uri="{FF2B5EF4-FFF2-40B4-BE49-F238E27FC236}">
                <a16:creationId xmlns:a16="http://schemas.microsoft.com/office/drawing/2014/main" id="{17504D6D-32E3-49DA-822C-74B8369D3456}"/>
              </a:ext>
            </a:extLst>
          </p:cNvPr>
          <p:cNvSpPr txBox="1">
            <a:spLocks/>
          </p:cNvSpPr>
          <p:nvPr/>
        </p:nvSpPr>
        <p:spPr bwMode="auto">
          <a:xfrm>
            <a:off x="4316414"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None/>
            </a:pPr>
            <a:r>
              <a:rPr lang="en-US" altLang="zh-CN" sz="2400">
                <a:solidFill>
                  <a:srgbClr val="D9D9D9"/>
                </a:solidFill>
                <a:latin typeface="宋体" panose="02010600030101010101" pitchFamily="2" charset="-122"/>
                <a:ea typeface="宋体" panose="02010600030101010101" pitchFamily="2" charset="-122"/>
              </a:rPr>
              <a:t>7.7 </a:t>
            </a:r>
            <a:r>
              <a:rPr lang="zh-CN" altLang="en-US" sz="2400">
                <a:solidFill>
                  <a:srgbClr val="D9D9D9"/>
                </a:solidFill>
                <a:latin typeface="宋体" panose="02010600030101010101" pitchFamily="2" charset="-122"/>
                <a:ea typeface="宋体" panose="02010600030101010101" pitchFamily="2" charset="-122"/>
              </a:rPr>
              <a:t>黑盒测试技术</a:t>
            </a:r>
          </a:p>
        </p:txBody>
      </p:sp>
      <p:sp>
        <p:nvSpPr>
          <p:cNvPr id="181253" name="1 Título">
            <a:extLst>
              <a:ext uri="{FF2B5EF4-FFF2-40B4-BE49-F238E27FC236}">
                <a16:creationId xmlns:a16="http://schemas.microsoft.com/office/drawing/2014/main" id="{F92C576C-658C-47EA-B3FF-C8B42E012506}"/>
              </a:ext>
            </a:extLst>
          </p:cNvPr>
          <p:cNvSpPr txBox="1">
            <a:spLocks/>
          </p:cNvSpPr>
          <p:nvPr/>
        </p:nvSpPr>
        <p:spPr bwMode="auto">
          <a:xfrm>
            <a:off x="1524001"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None/>
            </a:pPr>
            <a:r>
              <a:rPr lang="zh-CN" altLang="en-US" sz="2400">
                <a:solidFill>
                  <a:srgbClr val="D9D9D9"/>
                </a:solidFill>
                <a:latin typeface="宋体" panose="02010600030101010101" pitchFamily="2" charset="-122"/>
                <a:ea typeface="宋体" panose="02010600030101010101" pitchFamily="2" charset="-122"/>
              </a:rPr>
              <a:t>第</a:t>
            </a:r>
            <a:r>
              <a:rPr lang="en-US" altLang="zh-CN" sz="2400">
                <a:solidFill>
                  <a:srgbClr val="D9D9D9"/>
                </a:solidFill>
                <a:latin typeface="宋体" panose="02010600030101010101" pitchFamily="2" charset="-122"/>
                <a:ea typeface="宋体" panose="02010600030101010101" pitchFamily="2" charset="-122"/>
              </a:rPr>
              <a:t>7</a:t>
            </a:r>
            <a:r>
              <a:rPr lang="zh-CN" altLang="en-US" sz="2400">
                <a:solidFill>
                  <a:srgbClr val="D9D9D9"/>
                </a:solidFill>
                <a:latin typeface="宋体" panose="02010600030101010101" pitchFamily="2" charset="-122"/>
                <a:ea typeface="宋体" panose="02010600030101010101" pitchFamily="2" charset="-122"/>
              </a:rPr>
              <a:t>章　实现</a:t>
            </a:r>
          </a:p>
        </p:txBody>
      </p:sp>
    </p:spTree>
    <p:extLst>
      <p:ext uri="{BB962C8B-B14F-4D97-AF65-F5344CB8AC3E}">
        <p14:creationId xmlns:p14="http://schemas.microsoft.com/office/powerpoint/2010/main" val="194207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19256A0A-D9DF-4EBD-85F4-F92EF7DBE022}"/>
              </a:ext>
            </a:extLst>
          </p:cNvPr>
          <p:cNvSpPr>
            <a:spLocks noGrp="1"/>
          </p:cNvSpPr>
          <p:nvPr>
            <p:ph type="title"/>
          </p:nvPr>
        </p:nvSpPr>
        <p:spPr>
          <a:xfrm>
            <a:off x="1981200" y="44450"/>
            <a:ext cx="8229600" cy="1143000"/>
          </a:xfrm>
        </p:spPr>
        <p:txBody>
          <a:bodyPr/>
          <a:lstStyle/>
          <a:p>
            <a:pPr>
              <a:defRPr/>
            </a:pPr>
            <a:r>
              <a:rPr lang="en-US" altLang="zh-CN" b="1" dirty="0">
                <a:latin typeface="+mn-ea"/>
              </a:rPr>
              <a:t>7.7 </a:t>
            </a:r>
            <a:r>
              <a:rPr lang="zh-CN" altLang="en-US" b="1" dirty="0">
                <a:latin typeface="+mn-ea"/>
              </a:rPr>
              <a:t>黑盒测试技术</a:t>
            </a:r>
            <a:endParaRPr lang="zh-CN" altLang="en-US" b="1" dirty="0">
              <a:latin typeface="+mn-ea"/>
              <a:ea typeface="+mn-ea"/>
            </a:endParaRPr>
          </a:p>
        </p:txBody>
      </p:sp>
      <p:sp>
        <p:nvSpPr>
          <p:cNvPr id="2" name="内容占位符 1">
            <a:extLst>
              <a:ext uri="{FF2B5EF4-FFF2-40B4-BE49-F238E27FC236}">
                <a16:creationId xmlns:a16="http://schemas.microsoft.com/office/drawing/2014/main" id="{F41DC762-4FD5-4D35-B4A2-89EDC73DE163}"/>
              </a:ext>
            </a:extLst>
          </p:cNvPr>
          <p:cNvSpPr>
            <a:spLocks noGrp="1"/>
          </p:cNvSpPr>
          <p:nvPr>
            <p:ph idx="1"/>
          </p:nvPr>
        </p:nvSpPr>
        <p:spPr>
          <a:xfrm>
            <a:off x="2125663" y="1052514"/>
            <a:ext cx="8147050" cy="4968875"/>
          </a:xfrm>
        </p:spPr>
        <p:txBody>
          <a:bodyPr/>
          <a:lstStyle/>
          <a:p>
            <a:pPr marL="0" indent="0">
              <a:lnSpc>
                <a:spcPts val="2600"/>
              </a:lnSpc>
              <a:buNone/>
              <a:defRPr/>
            </a:pPr>
            <a:r>
              <a:rPr lang="en-US" altLang="zh-CN" sz="2400" dirty="0"/>
              <a:t>         </a:t>
            </a:r>
            <a:r>
              <a:rPr lang="zh-CN" altLang="zh-CN" sz="2200" dirty="0">
                <a:latin typeface="+mn-ea"/>
              </a:rPr>
              <a:t>白盒测试在测试过程的早期阶段进行，而黑盒测试主要用于测试过程的后期。设计黑盒测试方案时，应该考虑下述问题。</a:t>
            </a:r>
          </a:p>
          <a:p>
            <a:pPr marL="576000" indent="0">
              <a:lnSpc>
                <a:spcPts val="2600"/>
              </a:lnSpc>
              <a:buNone/>
              <a:defRPr/>
            </a:pPr>
            <a:r>
              <a:rPr lang="zh-CN" altLang="zh-CN" sz="2200" dirty="0">
                <a:latin typeface="+mn-ea"/>
              </a:rPr>
              <a:t>（</a:t>
            </a:r>
            <a:r>
              <a:rPr lang="en-US" altLang="zh-CN" sz="2200" dirty="0">
                <a:latin typeface="+mn-ea"/>
              </a:rPr>
              <a:t>1</a:t>
            </a:r>
            <a:r>
              <a:rPr lang="zh-CN" altLang="zh-CN" sz="2200" dirty="0">
                <a:latin typeface="+mn-ea"/>
              </a:rPr>
              <a:t>）怎样测试功能的有效性？</a:t>
            </a:r>
          </a:p>
          <a:p>
            <a:pPr marL="576000" indent="0">
              <a:lnSpc>
                <a:spcPts val="2600"/>
              </a:lnSpc>
              <a:buNone/>
              <a:defRPr/>
            </a:pPr>
            <a:r>
              <a:rPr lang="zh-CN" altLang="zh-CN" sz="2200" dirty="0">
                <a:latin typeface="+mn-ea"/>
              </a:rPr>
              <a:t>（</a:t>
            </a:r>
            <a:r>
              <a:rPr lang="en-US" altLang="zh-CN" sz="2200" dirty="0">
                <a:latin typeface="+mn-ea"/>
              </a:rPr>
              <a:t>2</a:t>
            </a:r>
            <a:r>
              <a:rPr lang="zh-CN" altLang="zh-CN" sz="2200" dirty="0">
                <a:latin typeface="+mn-ea"/>
              </a:rPr>
              <a:t>）哪些类型的输入可构成好测试用例？</a:t>
            </a:r>
          </a:p>
          <a:p>
            <a:pPr marL="576000" indent="0">
              <a:lnSpc>
                <a:spcPts val="2600"/>
              </a:lnSpc>
              <a:buNone/>
              <a:defRPr/>
            </a:pPr>
            <a:r>
              <a:rPr lang="zh-CN" altLang="zh-CN" sz="2200" dirty="0">
                <a:latin typeface="+mn-ea"/>
              </a:rPr>
              <a:t>（</a:t>
            </a:r>
            <a:r>
              <a:rPr lang="en-US" altLang="zh-CN" sz="2200" dirty="0">
                <a:latin typeface="+mn-ea"/>
              </a:rPr>
              <a:t>3</a:t>
            </a:r>
            <a:r>
              <a:rPr lang="zh-CN" altLang="zh-CN" sz="2200" dirty="0">
                <a:latin typeface="+mn-ea"/>
              </a:rPr>
              <a:t>）系统是否对特定的输入值特别敏感？</a:t>
            </a:r>
          </a:p>
          <a:p>
            <a:pPr marL="576000" indent="0">
              <a:lnSpc>
                <a:spcPts val="2600"/>
              </a:lnSpc>
              <a:buNone/>
              <a:defRPr/>
            </a:pPr>
            <a:r>
              <a:rPr lang="zh-CN" altLang="zh-CN" sz="2200" dirty="0">
                <a:latin typeface="+mn-ea"/>
              </a:rPr>
              <a:t>（</a:t>
            </a:r>
            <a:r>
              <a:rPr lang="en-US" altLang="zh-CN" sz="2200" dirty="0">
                <a:latin typeface="+mn-ea"/>
              </a:rPr>
              <a:t>4</a:t>
            </a:r>
            <a:r>
              <a:rPr lang="zh-CN" altLang="zh-CN" sz="2200" dirty="0">
                <a:latin typeface="+mn-ea"/>
              </a:rPr>
              <a:t>）怎样划定数据类的边界？</a:t>
            </a:r>
          </a:p>
          <a:p>
            <a:pPr marL="576000" indent="0">
              <a:lnSpc>
                <a:spcPts val="2600"/>
              </a:lnSpc>
              <a:buNone/>
              <a:defRPr/>
            </a:pPr>
            <a:r>
              <a:rPr lang="zh-CN" altLang="zh-CN" sz="2200" dirty="0">
                <a:latin typeface="+mn-ea"/>
              </a:rPr>
              <a:t>（</a:t>
            </a:r>
            <a:r>
              <a:rPr lang="en-US" altLang="zh-CN" sz="2200" dirty="0">
                <a:latin typeface="+mn-ea"/>
              </a:rPr>
              <a:t>5</a:t>
            </a:r>
            <a:r>
              <a:rPr lang="zh-CN" altLang="zh-CN" sz="2200" dirty="0">
                <a:latin typeface="+mn-ea"/>
              </a:rPr>
              <a:t>）系统能够承受什么样的数据率和数据量？</a:t>
            </a:r>
          </a:p>
          <a:p>
            <a:pPr marL="576000" indent="0">
              <a:lnSpc>
                <a:spcPts val="2600"/>
              </a:lnSpc>
              <a:buNone/>
              <a:defRPr/>
            </a:pPr>
            <a:r>
              <a:rPr lang="zh-CN" altLang="zh-CN" sz="2200" dirty="0">
                <a:latin typeface="+mn-ea"/>
              </a:rPr>
              <a:t>（</a:t>
            </a:r>
            <a:r>
              <a:rPr lang="en-US" altLang="zh-CN" sz="2200" dirty="0">
                <a:latin typeface="+mn-ea"/>
              </a:rPr>
              <a:t>6</a:t>
            </a:r>
            <a:r>
              <a:rPr lang="zh-CN" altLang="zh-CN" sz="2200" dirty="0">
                <a:latin typeface="+mn-ea"/>
              </a:rPr>
              <a:t>）数据的特定组合将对系统运行产生什么影响？</a:t>
            </a:r>
          </a:p>
          <a:p>
            <a:pPr marL="0" indent="0">
              <a:lnSpc>
                <a:spcPts val="2600"/>
              </a:lnSpc>
              <a:buNone/>
              <a:defRPr/>
            </a:pPr>
            <a:r>
              <a:rPr lang="en-US" altLang="zh-CN" sz="2200" dirty="0">
                <a:latin typeface="+mn-ea"/>
              </a:rPr>
              <a:t>     </a:t>
            </a:r>
            <a:r>
              <a:rPr lang="zh-CN" altLang="zh-CN" sz="2200" dirty="0">
                <a:latin typeface="+mn-ea"/>
              </a:rPr>
              <a:t>应用黑盒测试技术，能设计出满足下述标准的测试用例集。</a:t>
            </a:r>
          </a:p>
          <a:p>
            <a:pPr marL="0" indent="0">
              <a:lnSpc>
                <a:spcPts val="2600"/>
              </a:lnSpc>
              <a:buNone/>
              <a:defRPr/>
            </a:pPr>
            <a:r>
              <a:rPr lang="en-US" altLang="zh-CN" sz="2200" dirty="0">
                <a:latin typeface="+mn-ea"/>
              </a:rPr>
              <a:t>    </a:t>
            </a:r>
            <a:r>
              <a:rPr lang="zh-CN" altLang="zh-CN" sz="2200" dirty="0">
                <a:latin typeface="+mn-ea"/>
              </a:rPr>
              <a:t>（</a:t>
            </a:r>
            <a:r>
              <a:rPr lang="en-US" altLang="zh-CN" sz="2200" dirty="0">
                <a:latin typeface="+mn-ea"/>
              </a:rPr>
              <a:t>1</a:t>
            </a:r>
            <a:r>
              <a:rPr lang="zh-CN" altLang="zh-CN" sz="2200" dirty="0">
                <a:latin typeface="+mn-ea"/>
              </a:rPr>
              <a:t>）所设计出的测试用例能够减少为达到合理测试所需要设计的测试用例的总数。</a:t>
            </a:r>
          </a:p>
          <a:p>
            <a:pPr marL="0" indent="0">
              <a:lnSpc>
                <a:spcPts val="2600"/>
              </a:lnSpc>
              <a:buNone/>
              <a:defRPr/>
            </a:pPr>
            <a:r>
              <a:rPr lang="en-US" altLang="zh-CN" sz="2200" dirty="0">
                <a:latin typeface="+mn-ea"/>
              </a:rPr>
              <a:t>    </a:t>
            </a:r>
            <a:r>
              <a:rPr lang="zh-CN" altLang="zh-CN" sz="2200" dirty="0">
                <a:latin typeface="+mn-ea"/>
              </a:rPr>
              <a:t>（</a:t>
            </a:r>
            <a:r>
              <a:rPr lang="en-US" altLang="zh-CN" sz="2200" dirty="0">
                <a:latin typeface="+mn-ea"/>
              </a:rPr>
              <a:t>2</a:t>
            </a:r>
            <a:r>
              <a:rPr lang="zh-CN" altLang="zh-CN" sz="2200" dirty="0">
                <a:latin typeface="+mn-ea"/>
              </a:rPr>
              <a:t>）所设计出的测试用例能够告诉人们，是否存在某些类型的错误，而不是仅仅指出与特定测试相关的错误是否存在。</a:t>
            </a:r>
            <a:endParaRPr lang="zh-CN" altLang="en-US" sz="2200" dirty="0">
              <a:latin typeface="+mn-ea"/>
            </a:endParaRPr>
          </a:p>
        </p:txBody>
      </p:sp>
      <p:sp>
        <p:nvSpPr>
          <p:cNvPr id="183300" name="1 Título">
            <a:extLst>
              <a:ext uri="{FF2B5EF4-FFF2-40B4-BE49-F238E27FC236}">
                <a16:creationId xmlns:a16="http://schemas.microsoft.com/office/drawing/2014/main" id="{220A83C0-80F3-4C63-96BA-D927EA94C647}"/>
              </a:ext>
            </a:extLst>
          </p:cNvPr>
          <p:cNvSpPr txBox="1">
            <a:spLocks/>
          </p:cNvSpPr>
          <p:nvPr/>
        </p:nvSpPr>
        <p:spPr bwMode="auto">
          <a:xfrm>
            <a:off x="4316414"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None/>
            </a:pPr>
            <a:r>
              <a:rPr lang="en-US" altLang="zh-CN" sz="2400">
                <a:solidFill>
                  <a:srgbClr val="D9D9D9"/>
                </a:solidFill>
                <a:latin typeface="宋体" panose="02010600030101010101" pitchFamily="2" charset="-122"/>
                <a:ea typeface="宋体" panose="02010600030101010101" pitchFamily="2" charset="-122"/>
              </a:rPr>
              <a:t>7.7 </a:t>
            </a:r>
            <a:r>
              <a:rPr lang="zh-CN" altLang="en-US" sz="2400">
                <a:solidFill>
                  <a:srgbClr val="D9D9D9"/>
                </a:solidFill>
                <a:latin typeface="宋体" panose="02010600030101010101" pitchFamily="2" charset="-122"/>
                <a:ea typeface="宋体" panose="02010600030101010101" pitchFamily="2" charset="-122"/>
              </a:rPr>
              <a:t>黑盒测试技术</a:t>
            </a:r>
          </a:p>
        </p:txBody>
      </p:sp>
      <p:sp>
        <p:nvSpPr>
          <p:cNvPr id="183301" name="1 Título">
            <a:extLst>
              <a:ext uri="{FF2B5EF4-FFF2-40B4-BE49-F238E27FC236}">
                <a16:creationId xmlns:a16="http://schemas.microsoft.com/office/drawing/2014/main" id="{8ECE4425-F067-4365-B336-E068213669D2}"/>
              </a:ext>
            </a:extLst>
          </p:cNvPr>
          <p:cNvSpPr txBox="1">
            <a:spLocks/>
          </p:cNvSpPr>
          <p:nvPr/>
        </p:nvSpPr>
        <p:spPr bwMode="auto">
          <a:xfrm>
            <a:off x="1524001"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None/>
            </a:pPr>
            <a:r>
              <a:rPr lang="zh-CN" altLang="en-US" sz="2400">
                <a:solidFill>
                  <a:srgbClr val="D9D9D9"/>
                </a:solidFill>
                <a:latin typeface="宋体" panose="02010600030101010101" pitchFamily="2" charset="-122"/>
                <a:ea typeface="宋体" panose="02010600030101010101" pitchFamily="2" charset="-122"/>
              </a:rPr>
              <a:t>第</a:t>
            </a:r>
            <a:r>
              <a:rPr lang="en-US" altLang="zh-CN" sz="2400">
                <a:solidFill>
                  <a:srgbClr val="D9D9D9"/>
                </a:solidFill>
                <a:latin typeface="宋体" panose="02010600030101010101" pitchFamily="2" charset="-122"/>
                <a:ea typeface="宋体" panose="02010600030101010101" pitchFamily="2" charset="-122"/>
              </a:rPr>
              <a:t>7</a:t>
            </a:r>
            <a:r>
              <a:rPr lang="zh-CN" altLang="en-US" sz="2400">
                <a:solidFill>
                  <a:srgbClr val="D9D9D9"/>
                </a:solidFill>
                <a:latin typeface="宋体" panose="02010600030101010101" pitchFamily="2" charset="-122"/>
                <a:ea typeface="宋体" panose="02010600030101010101" pitchFamily="2" charset="-122"/>
              </a:rPr>
              <a:t>章　实现</a:t>
            </a:r>
          </a:p>
        </p:txBody>
      </p:sp>
    </p:spTree>
    <p:extLst>
      <p:ext uri="{BB962C8B-B14F-4D97-AF65-F5344CB8AC3E}">
        <p14:creationId xmlns:p14="http://schemas.microsoft.com/office/powerpoint/2010/main" val="275269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F8484203-8FF0-48F2-99DA-F6471641ED6E}"/>
              </a:ext>
            </a:extLst>
          </p:cNvPr>
          <p:cNvSpPr>
            <a:spLocks noGrp="1"/>
          </p:cNvSpPr>
          <p:nvPr>
            <p:ph type="title"/>
          </p:nvPr>
        </p:nvSpPr>
        <p:spPr>
          <a:xfrm>
            <a:off x="1981200" y="44450"/>
            <a:ext cx="8229600" cy="1143000"/>
          </a:xfrm>
        </p:spPr>
        <p:txBody>
          <a:bodyPr/>
          <a:lstStyle/>
          <a:p>
            <a:pPr>
              <a:defRPr/>
            </a:pPr>
            <a:r>
              <a:rPr lang="en-US" altLang="zh-CN" b="1" dirty="0">
                <a:latin typeface="+mn-ea"/>
              </a:rPr>
              <a:t>7.7 </a:t>
            </a:r>
            <a:r>
              <a:rPr lang="zh-CN" altLang="en-US" b="1" dirty="0">
                <a:latin typeface="+mn-ea"/>
              </a:rPr>
              <a:t>黑盒测试技术</a:t>
            </a:r>
            <a:endParaRPr lang="zh-CN" altLang="en-US" b="1" dirty="0">
              <a:latin typeface="+mn-ea"/>
              <a:ea typeface="+mn-ea"/>
            </a:endParaRPr>
          </a:p>
        </p:txBody>
      </p:sp>
      <p:sp>
        <p:nvSpPr>
          <p:cNvPr id="26629" name="内容占位符 4">
            <a:extLst>
              <a:ext uri="{FF2B5EF4-FFF2-40B4-BE49-F238E27FC236}">
                <a16:creationId xmlns:a16="http://schemas.microsoft.com/office/drawing/2014/main" id="{621BA26F-D6BA-4DE5-92E2-B6F201D158D7}"/>
              </a:ext>
            </a:extLst>
          </p:cNvPr>
          <p:cNvSpPr>
            <a:spLocks noGrp="1"/>
          </p:cNvSpPr>
          <p:nvPr>
            <p:ph idx="1"/>
          </p:nvPr>
        </p:nvSpPr>
        <p:spPr>
          <a:xfrm>
            <a:off x="1919288" y="1125538"/>
            <a:ext cx="8229600" cy="603250"/>
          </a:xfrm>
        </p:spPr>
        <p:txBody>
          <a:bodyPr/>
          <a:lstStyle/>
          <a:p>
            <a:pPr marL="0" indent="0">
              <a:buNone/>
              <a:defRPr/>
            </a:pPr>
            <a:r>
              <a:rPr lang="en-US" altLang="zh-CN" b="1" dirty="0">
                <a:latin typeface="+mn-ea"/>
              </a:rPr>
              <a:t>7.7.1.</a:t>
            </a:r>
            <a:r>
              <a:rPr lang="zh-CN" altLang="en-US" b="1" dirty="0">
                <a:latin typeface="+mn-ea"/>
              </a:rPr>
              <a:t>等价划分</a:t>
            </a:r>
            <a:endParaRPr lang="zh-CN" altLang="en-US" sz="2800" b="1" dirty="0">
              <a:latin typeface="+mn-ea"/>
            </a:endParaRPr>
          </a:p>
        </p:txBody>
      </p:sp>
      <p:sp>
        <p:nvSpPr>
          <p:cNvPr id="32775" name="TextBox 7">
            <a:extLst>
              <a:ext uri="{FF2B5EF4-FFF2-40B4-BE49-F238E27FC236}">
                <a16:creationId xmlns:a16="http://schemas.microsoft.com/office/drawing/2014/main" id="{A595C831-A97F-4D18-820F-4C959534194D}"/>
              </a:ext>
            </a:extLst>
          </p:cNvPr>
          <p:cNvSpPr txBox="1">
            <a:spLocks noChangeArrowheads="1"/>
          </p:cNvSpPr>
          <p:nvPr/>
        </p:nvSpPr>
        <p:spPr bwMode="auto">
          <a:xfrm>
            <a:off x="1919288" y="1812925"/>
            <a:ext cx="8424862" cy="427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fontAlgn="base">
              <a:lnSpc>
                <a:spcPts val="3000"/>
              </a:lnSpc>
              <a:spcBef>
                <a:spcPct val="0"/>
              </a:spcBef>
              <a:spcAft>
                <a:spcPct val="0"/>
              </a:spcAft>
              <a:defRPr/>
            </a:pPr>
            <a:r>
              <a:rPr lang="en-US" altLang="zh-CN" sz="2400" b="1" dirty="0">
                <a:solidFill>
                  <a:srgbClr val="C00000"/>
                </a:solidFill>
              </a:rPr>
              <a:t>       </a:t>
            </a:r>
            <a:r>
              <a:rPr lang="zh-CN" altLang="zh-CN" sz="2400" b="1" dirty="0">
                <a:solidFill>
                  <a:srgbClr val="C00000"/>
                </a:solidFill>
                <a:latin typeface="宋体" panose="02010600030101010101" pitchFamily="2" charset="-122"/>
              </a:rPr>
              <a:t>等价划分</a:t>
            </a:r>
            <a:r>
              <a:rPr lang="zh-CN" altLang="zh-CN" sz="2400" dirty="0">
                <a:solidFill>
                  <a:prstClr val="black"/>
                </a:solidFill>
                <a:latin typeface="宋体" panose="02010600030101010101" pitchFamily="2" charset="-122"/>
              </a:rPr>
              <a:t>把程序的输入域划分成若干个数据类，据此导出测试用例。等价划分法力图设计出能发现若干类程序错误的测试用例，从而减少必须设计的测试用例的数目。</a:t>
            </a:r>
            <a:endParaRPr lang="en-US" altLang="zh-CN" sz="2400" dirty="0">
              <a:solidFill>
                <a:prstClr val="black"/>
              </a:solidFill>
              <a:latin typeface="宋体" panose="02010600030101010101" pitchFamily="2" charset="-122"/>
            </a:endParaRPr>
          </a:p>
          <a:p>
            <a:pPr marL="0" indent="0" fontAlgn="base">
              <a:lnSpc>
                <a:spcPts val="3000"/>
              </a:lnSpc>
              <a:spcBef>
                <a:spcPct val="0"/>
              </a:spcBef>
              <a:spcAft>
                <a:spcPct val="0"/>
              </a:spcAft>
              <a:defRPr/>
            </a:pPr>
            <a:r>
              <a:rPr lang="en-US" altLang="zh-CN" sz="2400" dirty="0">
                <a:solidFill>
                  <a:prstClr val="black"/>
                </a:solidFill>
                <a:latin typeface="宋体" panose="02010600030101010101" pitchFamily="2" charset="-122"/>
              </a:rPr>
              <a:t>    </a:t>
            </a:r>
            <a:r>
              <a:rPr lang="zh-CN" altLang="zh-CN" sz="2400" dirty="0">
                <a:solidFill>
                  <a:prstClr val="black"/>
                </a:solidFill>
                <a:latin typeface="宋体" panose="02010600030101010101" pitchFamily="2" charset="-122"/>
              </a:rPr>
              <a:t>如果把所有可能的输入数据</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有效的和无效的</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划分成若干个等价类，则可以合理地做出下述假定：每类中的一个典型值在测试中的作用与这一类中所有其他值的作用相同。因此，可以从每个等价类中只取一组数据作为测试数据。这样选取的测试数据最有代表性，最可能发现程序中的错误。</a:t>
            </a:r>
            <a:endParaRPr lang="en-US" altLang="zh-CN" sz="2400" dirty="0">
              <a:solidFill>
                <a:prstClr val="black"/>
              </a:solidFill>
              <a:latin typeface="宋体" panose="02010600030101010101" pitchFamily="2" charset="-122"/>
            </a:endParaRPr>
          </a:p>
          <a:p>
            <a:pPr marL="0" indent="0" fontAlgn="base">
              <a:lnSpc>
                <a:spcPts val="3000"/>
              </a:lnSpc>
              <a:spcBef>
                <a:spcPct val="0"/>
              </a:spcBef>
              <a:spcAft>
                <a:spcPct val="0"/>
              </a:spcAft>
              <a:defRPr/>
            </a:pPr>
            <a:r>
              <a:rPr lang="en-US" altLang="zh-CN" sz="2400" dirty="0">
                <a:solidFill>
                  <a:prstClr val="black"/>
                </a:solidFill>
                <a:latin typeface="宋体" panose="02010600030101010101" pitchFamily="2" charset="-122"/>
              </a:rPr>
              <a:t>    </a:t>
            </a:r>
            <a:r>
              <a:rPr lang="zh-CN" altLang="zh-CN" sz="2400" dirty="0">
                <a:solidFill>
                  <a:prstClr val="black"/>
                </a:solidFill>
                <a:latin typeface="宋体" panose="02010600030101010101" pitchFamily="2" charset="-122"/>
              </a:rPr>
              <a:t>使用等价划分法设计测试方案首先需要划分输入数据的等价类，为此需要研究程序的功能说明，从而确定输入数据的有效等价类和无效等价类。</a:t>
            </a:r>
          </a:p>
        </p:txBody>
      </p:sp>
      <p:sp>
        <p:nvSpPr>
          <p:cNvPr id="7" name="1 Título">
            <a:extLst>
              <a:ext uri="{FF2B5EF4-FFF2-40B4-BE49-F238E27FC236}">
                <a16:creationId xmlns:a16="http://schemas.microsoft.com/office/drawing/2014/main" id="{26768F77-8135-4523-93EA-B8E380A5F16B}"/>
              </a:ext>
            </a:extLst>
          </p:cNvPr>
          <p:cNvSpPr txBox="1">
            <a:spLocks/>
          </p:cNvSpPr>
          <p:nvPr/>
        </p:nvSpPr>
        <p:spPr bwMode="auto">
          <a:xfrm>
            <a:off x="1524001" y="6291264"/>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zh-CN" altLang="en-US" sz="2400" dirty="0">
                <a:solidFill>
                  <a:srgbClr val="D9D9D9"/>
                </a:solidFill>
                <a:latin typeface="宋体" panose="02010600030101010101" pitchFamily="2" charset="-122"/>
              </a:rPr>
              <a:t>第</a:t>
            </a:r>
            <a:r>
              <a:rPr lang="en-US" altLang="zh-CN" sz="2400" dirty="0">
                <a:solidFill>
                  <a:srgbClr val="D9D9D9"/>
                </a:solidFill>
                <a:latin typeface="宋体" panose="02010600030101010101" pitchFamily="2" charset="-122"/>
              </a:rPr>
              <a:t>7</a:t>
            </a:r>
            <a:r>
              <a:rPr lang="zh-CN" altLang="en-US" sz="2400" dirty="0">
                <a:solidFill>
                  <a:srgbClr val="D9D9D9"/>
                </a:solidFill>
                <a:latin typeface="宋体" panose="02010600030101010101" pitchFamily="2" charset="-122"/>
              </a:rPr>
              <a:t>章　实现</a:t>
            </a:r>
          </a:p>
        </p:txBody>
      </p:sp>
      <p:sp>
        <p:nvSpPr>
          <p:cNvPr id="8" name="1 Título">
            <a:extLst>
              <a:ext uri="{FF2B5EF4-FFF2-40B4-BE49-F238E27FC236}">
                <a16:creationId xmlns:a16="http://schemas.microsoft.com/office/drawing/2014/main" id="{4179704E-3D8D-46AE-9190-662045B92095}"/>
              </a:ext>
            </a:extLst>
          </p:cNvPr>
          <p:cNvSpPr txBox="1">
            <a:spLocks/>
          </p:cNvSpPr>
          <p:nvPr/>
        </p:nvSpPr>
        <p:spPr bwMode="auto">
          <a:xfrm>
            <a:off x="4316414"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en-US" altLang="zh-CN" sz="2400" dirty="0">
                <a:solidFill>
                  <a:srgbClr val="D9D9D9"/>
                </a:solidFill>
                <a:latin typeface="宋体" panose="02010600030101010101" pitchFamily="2" charset="-122"/>
              </a:rPr>
              <a:t>7.7.1 </a:t>
            </a:r>
            <a:r>
              <a:rPr lang="zh-CN" altLang="en-US" sz="2400" dirty="0">
                <a:solidFill>
                  <a:srgbClr val="D9D9D9"/>
                </a:solidFill>
                <a:latin typeface="宋体" panose="02010600030101010101" pitchFamily="2" charset="-122"/>
              </a:rPr>
              <a:t>等价划分</a:t>
            </a:r>
          </a:p>
        </p:txBody>
      </p:sp>
    </p:spTree>
    <p:extLst>
      <p:ext uri="{BB962C8B-B14F-4D97-AF65-F5344CB8AC3E}">
        <p14:creationId xmlns:p14="http://schemas.microsoft.com/office/powerpoint/2010/main" val="813301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C06A27FE-E3D3-49EF-84D4-6DC051A09F14}"/>
              </a:ext>
            </a:extLst>
          </p:cNvPr>
          <p:cNvSpPr>
            <a:spLocks noGrp="1"/>
          </p:cNvSpPr>
          <p:nvPr>
            <p:ph type="title"/>
          </p:nvPr>
        </p:nvSpPr>
        <p:spPr>
          <a:xfrm>
            <a:off x="1981200" y="44450"/>
            <a:ext cx="8229600" cy="1143000"/>
          </a:xfrm>
        </p:spPr>
        <p:txBody>
          <a:bodyPr/>
          <a:lstStyle/>
          <a:p>
            <a:pPr>
              <a:defRPr/>
            </a:pPr>
            <a:r>
              <a:rPr lang="en-US" altLang="zh-CN" b="1" dirty="0">
                <a:latin typeface="+mn-ea"/>
              </a:rPr>
              <a:t>7.7 </a:t>
            </a:r>
            <a:r>
              <a:rPr lang="zh-CN" altLang="en-US" b="1" dirty="0">
                <a:latin typeface="+mn-ea"/>
              </a:rPr>
              <a:t>黑盒测试技术</a:t>
            </a:r>
            <a:endParaRPr lang="zh-CN" altLang="en-US" b="1" dirty="0">
              <a:latin typeface="+mn-ea"/>
              <a:ea typeface="+mn-ea"/>
            </a:endParaRPr>
          </a:p>
        </p:txBody>
      </p:sp>
      <p:sp>
        <p:nvSpPr>
          <p:cNvPr id="32775" name="TextBox 7">
            <a:extLst>
              <a:ext uri="{FF2B5EF4-FFF2-40B4-BE49-F238E27FC236}">
                <a16:creationId xmlns:a16="http://schemas.microsoft.com/office/drawing/2014/main" id="{EF689A86-38C1-483A-BAF9-8D32861DC50B}"/>
              </a:ext>
            </a:extLst>
          </p:cNvPr>
          <p:cNvSpPr txBox="1">
            <a:spLocks noChangeArrowheads="1"/>
          </p:cNvSpPr>
          <p:nvPr/>
        </p:nvSpPr>
        <p:spPr bwMode="auto">
          <a:xfrm>
            <a:off x="1919288" y="1268414"/>
            <a:ext cx="8528050" cy="445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fontAlgn="base">
              <a:lnSpc>
                <a:spcPts val="3400"/>
              </a:lnSpc>
              <a:spcBef>
                <a:spcPct val="0"/>
              </a:spcBef>
              <a:spcAft>
                <a:spcPct val="0"/>
              </a:spcAft>
              <a:defRPr/>
            </a:pPr>
            <a:r>
              <a:rPr lang="en-US" altLang="zh-CN" sz="2400" dirty="0">
                <a:solidFill>
                  <a:prstClr val="black"/>
                </a:solidFill>
              </a:rPr>
              <a:t>       </a:t>
            </a:r>
            <a:r>
              <a:rPr lang="zh-CN" altLang="zh-CN" sz="2400" dirty="0">
                <a:solidFill>
                  <a:prstClr val="black"/>
                </a:solidFill>
                <a:latin typeface="宋体" panose="02010600030101010101" pitchFamily="2" charset="-122"/>
              </a:rPr>
              <a:t>划分等价类需要经验，下述</a:t>
            </a:r>
            <a:r>
              <a:rPr lang="zh-CN" altLang="en-US" sz="2400" dirty="0">
                <a:solidFill>
                  <a:prstClr val="black"/>
                </a:solidFill>
                <a:latin typeface="宋体" panose="02010600030101010101" pitchFamily="2" charset="-122"/>
              </a:rPr>
              <a:t>的</a:t>
            </a:r>
            <a:r>
              <a:rPr lang="zh-CN" altLang="zh-CN" sz="2400" dirty="0">
                <a:solidFill>
                  <a:prstClr val="black"/>
                </a:solidFill>
                <a:latin typeface="宋体" panose="02010600030101010101" pitchFamily="2" charset="-122"/>
              </a:rPr>
              <a:t>启发式规则可能有助于等价类划分。</a:t>
            </a:r>
          </a:p>
          <a:p>
            <a:pPr marL="0" indent="0" fontAlgn="base">
              <a:lnSpc>
                <a:spcPts val="3400"/>
              </a:lnSpc>
              <a:spcBef>
                <a:spcPct val="0"/>
              </a:spcBef>
              <a:spcAft>
                <a:spcPct val="0"/>
              </a:spcAft>
              <a:defRPr/>
            </a:pPr>
            <a:r>
              <a:rPr lang="en-US" altLang="zh-CN" sz="2400" dirty="0">
                <a:solidFill>
                  <a:prstClr val="black"/>
                </a:solidFill>
                <a:latin typeface="宋体" panose="02010600030101010101" pitchFamily="2" charset="-122"/>
              </a:rPr>
              <a:t>    (1) </a:t>
            </a:r>
            <a:r>
              <a:rPr lang="zh-CN" altLang="zh-CN" sz="2400" dirty="0">
                <a:solidFill>
                  <a:prstClr val="black"/>
                </a:solidFill>
                <a:latin typeface="宋体" panose="02010600030101010101" pitchFamily="2" charset="-122"/>
              </a:rPr>
              <a:t>如果规定了输入值的范围，则可划分出一个有效的等价类</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输入值在此范围内</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，两个无效的等价类</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输入值小于最小值或大于最大值</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a:t>
            </a:r>
          </a:p>
          <a:p>
            <a:pPr marL="0" indent="0" fontAlgn="base">
              <a:lnSpc>
                <a:spcPts val="3400"/>
              </a:lnSpc>
              <a:spcBef>
                <a:spcPct val="0"/>
              </a:spcBef>
              <a:spcAft>
                <a:spcPct val="0"/>
              </a:spcAft>
              <a:defRPr/>
            </a:pPr>
            <a:r>
              <a:rPr lang="en-US" altLang="zh-CN" sz="2400" dirty="0">
                <a:solidFill>
                  <a:prstClr val="black"/>
                </a:solidFill>
                <a:latin typeface="宋体" panose="02010600030101010101" pitchFamily="2" charset="-122"/>
              </a:rPr>
              <a:t>    (2) </a:t>
            </a:r>
            <a:r>
              <a:rPr lang="zh-CN" altLang="zh-CN" sz="2400" dirty="0">
                <a:solidFill>
                  <a:prstClr val="black"/>
                </a:solidFill>
                <a:latin typeface="宋体" panose="02010600030101010101" pitchFamily="2" charset="-122"/>
              </a:rPr>
              <a:t>如果规定了输入数据的个数，则类似地也可以划分出一个有效的等价类和两个无效的等价类。</a:t>
            </a:r>
          </a:p>
          <a:p>
            <a:pPr marL="0" indent="0" fontAlgn="base">
              <a:lnSpc>
                <a:spcPts val="3400"/>
              </a:lnSpc>
              <a:spcBef>
                <a:spcPct val="0"/>
              </a:spcBef>
              <a:spcAft>
                <a:spcPct val="0"/>
              </a:spcAft>
              <a:defRPr/>
            </a:pPr>
            <a:r>
              <a:rPr lang="en-US" altLang="zh-CN" sz="2400" dirty="0">
                <a:solidFill>
                  <a:prstClr val="black"/>
                </a:solidFill>
                <a:latin typeface="宋体" panose="02010600030101010101" pitchFamily="2" charset="-122"/>
              </a:rPr>
              <a:t>    (3)</a:t>
            </a:r>
            <a:r>
              <a:rPr lang="zh-CN" altLang="zh-CN" sz="2400" dirty="0">
                <a:solidFill>
                  <a:prstClr val="black"/>
                </a:solidFill>
                <a:latin typeface="宋体" panose="02010600030101010101" pitchFamily="2" charset="-122"/>
              </a:rPr>
              <a:t> 如果规定了输入数据的一组值，而且程序对不同输入值做不同处理，则每个允许的输入值是一个有效的等价类，此外还有一个无效的等价类</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任一个不允许的输入值</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a:t>
            </a:r>
          </a:p>
        </p:txBody>
      </p:sp>
      <p:sp>
        <p:nvSpPr>
          <p:cNvPr id="9" name="1 Título">
            <a:extLst>
              <a:ext uri="{FF2B5EF4-FFF2-40B4-BE49-F238E27FC236}">
                <a16:creationId xmlns:a16="http://schemas.microsoft.com/office/drawing/2014/main" id="{3F81F6DF-D688-47E5-AB06-A5CA1C374660}"/>
              </a:ext>
            </a:extLst>
          </p:cNvPr>
          <p:cNvSpPr txBox="1">
            <a:spLocks/>
          </p:cNvSpPr>
          <p:nvPr/>
        </p:nvSpPr>
        <p:spPr bwMode="auto">
          <a:xfrm>
            <a:off x="1524001" y="6291264"/>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zh-CN" altLang="en-US" sz="2400" dirty="0">
                <a:solidFill>
                  <a:srgbClr val="D9D9D9"/>
                </a:solidFill>
                <a:latin typeface="宋体" panose="02010600030101010101" pitchFamily="2" charset="-122"/>
              </a:rPr>
              <a:t>第</a:t>
            </a:r>
            <a:r>
              <a:rPr lang="en-US" altLang="zh-CN" sz="2400" dirty="0">
                <a:solidFill>
                  <a:srgbClr val="D9D9D9"/>
                </a:solidFill>
                <a:latin typeface="宋体" panose="02010600030101010101" pitchFamily="2" charset="-122"/>
              </a:rPr>
              <a:t>7</a:t>
            </a:r>
            <a:r>
              <a:rPr lang="zh-CN" altLang="en-US" sz="2400" dirty="0">
                <a:solidFill>
                  <a:srgbClr val="D9D9D9"/>
                </a:solidFill>
                <a:latin typeface="宋体" panose="02010600030101010101" pitchFamily="2" charset="-122"/>
              </a:rPr>
              <a:t>章　实现</a:t>
            </a:r>
          </a:p>
        </p:txBody>
      </p:sp>
      <p:sp>
        <p:nvSpPr>
          <p:cNvPr id="10" name="1 Título">
            <a:extLst>
              <a:ext uri="{FF2B5EF4-FFF2-40B4-BE49-F238E27FC236}">
                <a16:creationId xmlns:a16="http://schemas.microsoft.com/office/drawing/2014/main" id="{43BA8493-92E9-4368-BA11-D5F1735B469D}"/>
              </a:ext>
            </a:extLst>
          </p:cNvPr>
          <p:cNvSpPr txBox="1">
            <a:spLocks/>
          </p:cNvSpPr>
          <p:nvPr/>
        </p:nvSpPr>
        <p:spPr bwMode="auto">
          <a:xfrm>
            <a:off x="4316414"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en-US" altLang="zh-CN" sz="2400" dirty="0">
                <a:solidFill>
                  <a:srgbClr val="D9D9D9"/>
                </a:solidFill>
                <a:latin typeface="宋体" panose="02010600030101010101" pitchFamily="2" charset="-122"/>
              </a:rPr>
              <a:t>7.7.1 </a:t>
            </a:r>
            <a:r>
              <a:rPr lang="zh-CN" altLang="en-US" sz="2400" dirty="0">
                <a:solidFill>
                  <a:srgbClr val="D9D9D9"/>
                </a:solidFill>
                <a:latin typeface="宋体" panose="02010600030101010101" pitchFamily="2" charset="-122"/>
              </a:rPr>
              <a:t>等价划分</a:t>
            </a:r>
          </a:p>
        </p:txBody>
      </p:sp>
    </p:spTree>
    <p:extLst>
      <p:ext uri="{BB962C8B-B14F-4D97-AF65-F5344CB8AC3E}">
        <p14:creationId xmlns:p14="http://schemas.microsoft.com/office/powerpoint/2010/main" val="2198099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43C2E572-8447-4623-A2C2-6B8DB0EF63D3}"/>
              </a:ext>
            </a:extLst>
          </p:cNvPr>
          <p:cNvSpPr>
            <a:spLocks noGrp="1"/>
          </p:cNvSpPr>
          <p:nvPr>
            <p:ph type="title"/>
          </p:nvPr>
        </p:nvSpPr>
        <p:spPr>
          <a:xfrm>
            <a:off x="1981200" y="44450"/>
            <a:ext cx="8229600" cy="1143000"/>
          </a:xfrm>
        </p:spPr>
        <p:txBody>
          <a:bodyPr/>
          <a:lstStyle/>
          <a:p>
            <a:pPr>
              <a:defRPr/>
            </a:pPr>
            <a:r>
              <a:rPr lang="en-US" altLang="zh-CN" b="1" dirty="0">
                <a:latin typeface="+mn-ea"/>
              </a:rPr>
              <a:t>7.7 </a:t>
            </a:r>
            <a:r>
              <a:rPr lang="zh-CN" altLang="en-US" b="1" dirty="0">
                <a:latin typeface="+mn-ea"/>
              </a:rPr>
              <a:t>黑盒测试技术</a:t>
            </a:r>
            <a:endParaRPr lang="zh-CN" altLang="en-US" b="1" dirty="0">
              <a:latin typeface="+mn-ea"/>
              <a:ea typeface="+mn-ea"/>
            </a:endParaRPr>
          </a:p>
        </p:txBody>
      </p:sp>
      <p:sp>
        <p:nvSpPr>
          <p:cNvPr id="32775" name="TextBox 7">
            <a:extLst>
              <a:ext uri="{FF2B5EF4-FFF2-40B4-BE49-F238E27FC236}">
                <a16:creationId xmlns:a16="http://schemas.microsoft.com/office/drawing/2014/main" id="{6C31FD3E-F8AF-42A9-89AD-A53EB14A8D96}"/>
              </a:ext>
            </a:extLst>
          </p:cNvPr>
          <p:cNvSpPr txBox="1">
            <a:spLocks noChangeArrowheads="1"/>
          </p:cNvSpPr>
          <p:nvPr/>
        </p:nvSpPr>
        <p:spPr bwMode="auto">
          <a:xfrm>
            <a:off x="1919288" y="1700213"/>
            <a:ext cx="8456612" cy="317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fontAlgn="base">
              <a:lnSpc>
                <a:spcPts val="3500"/>
              </a:lnSpc>
              <a:spcBef>
                <a:spcPct val="0"/>
              </a:spcBef>
              <a:spcAft>
                <a:spcPct val="0"/>
              </a:spcAft>
              <a:defRPr/>
            </a:pPr>
            <a:r>
              <a:rPr lang="en-US" altLang="zh-CN" sz="2400" dirty="0">
                <a:solidFill>
                  <a:prstClr val="black"/>
                </a:solidFill>
              </a:rPr>
              <a:t>       </a:t>
            </a:r>
            <a:r>
              <a:rPr lang="en-US" altLang="zh-CN" sz="2400" dirty="0">
                <a:solidFill>
                  <a:prstClr val="black"/>
                </a:solidFill>
                <a:latin typeface="宋体" panose="02010600030101010101" pitchFamily="2" charset="-122"/>
              </a:rPr>
              <a:t>(4)</a:t>
            </a:r>
            <a:r>
              <a:rPr lang="zh-CN" altLang="zh-CN" sz="2400" dirty="0">
                <a:solidFill>
                  <a:prstClr val="black"/>
                </a:solidFill>
                <a:latin typeface="宋体" panose="02010600030101010101" pitchFamily="2" charset="-122"/>
              </a:rPr>
              <a:t> 如果规定了输入数据必须遵循的规则，则可以划分出一个有效等价类</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符合规则</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和若干个无效等价类</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从各种不同角度违反规则</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a:t>
            </a:r>
          </a:p>
          <a:p>
            <a:pPr marL="0" indent="0" fontAlgn="base">
              <a:lnSpc>
                <a:spcPts val="3500"/>
              </a:lnSpc>
              <a:spcBef>
                <a:spcPct val="0"/>
              </a:spcBef>
              <a:spcAft>
                <a:spcPct val="0"/>
              </a:spcAft>
              <a:defRPr/>
            </a:pPr>
            <a:r>
              <a:rPr lang="en-US" altLang="zh-CN" sz="2400" dirty="0">
                <a:solidFill>
                  <a:prstClr val="black"/>
                </a:solidFill>
                <a:latin typeface="宋体" panose="02010600030101010101" pitchFamily="2" charset="-122"/>
              </a:rPr>
              <a:t>    (5)</a:t>
            </a:r>
            <a:r>
              <a:rPr lang="zh-CN" altLang="zh-CN" sz="2400" dirty="0">
                <a:solidFill>
                  <a:prstClr val="black"/>
                </a:solidFill>
                <a:latin typeface="宋体" panose="02010600030101010101" pitchFamily="2" charset="-122"/>
              </a:rPr>
              <a:t> 如果规定了输入数据为整型，则可以划分出正整数、零和负整数</a:t>
            </a:r>
            <a:r>
              <a:rPr lang="en-US" altLang="zh-CN" sz="2400" dirty="0">
                <a:solidFill>
                  <a:prstClr val="black"/>
                </a:solidFill>
                <a:latin typeface="宋体" panose="02010600030101010101" pitchFamily="2" charset="-122"/>
              </a:rPr>
              <a:t>3</a:t>
            </a:r>
            <a:r>
              <a:rPr lang="zh-CN" altLang="zh-CN" sz="2400" dirty="0">
                <a:solidFill>
                  <a:prstClr val="black"/>
                </a:solidFill>
                <a:latin typeface="宋体" panose="02010600030101010101" pitchFamily="2" charset="-122"/>
              </a:rPr>
              <a:t>个有效类。</a:t>
            </a:r>
          </a:p>
          <a:p>
            <a:pPr marL="0" indent="0" fontAlgn="base">
              <a:lnSpc>
                <a:spcPts val="3500"/>
              </a:lnSpc>
              <a:spcBef>
                <a:spcPct val="0"/>
              </a:spcBef>
              <a:spcAft>
                <a:spcPct val="0"/>
              </a:spcAft>
              <a:defRPr/>
            </a:pPr>
            <a:r>
              <a:rPr lang="en-US" altLang="zh-CN" sz="2400" dirty="0">
                <a:solidFill>
                  <a:prstClr val="black"/>
                </a:solidFill>
                <a:latin typeface="宋体" panose="02010600030101010101" pitchFamily="2" charset="-122"/>
              </a:rPr>
              <a:t>    (6)</a:t>
            </a:r>
            <a:r>
              <a:rPr lang="zh-CN" altLang="zh-CN" sz="2400" dirty="0">
                <a:solidFill>
                  <a:prstClr val="black"/>
                </a:solidFill>
                <a:latin typeface="宋体" panose="02010600030101010101" pitchFamily="2" charset="-122"/>
              </a:rPr>
              <a:t> 如果程序的处理对象是表格，则应该使用空表，以及含一项或多项的表。</a:t>
            </a:r>
          </a:p>
        </p:txBody>
      </p:sp>
      <p:sp>
        <p:nvSpPr>
          <p:cNvPr id="9" name="1 Título">
            <a:extLst>
              <a:ext uri="{FF2B5EF4-FFF2-40B4-BE49-F238E27FC236}">
                <a16:creationId xmlns:a16="http://schemas.microsoft.com/office/drawing/2014/main" id="{293297B0-4586-45C1-B649-8ADD94C545F0}"/>
              </a:ext>
            </a:extLst>
          </p:cNvPr>
          <p:cNvSpPr txBox="1">
            <a:spLocks/>
          </p:cNvSpPr>
          <p:nvPr/>
        </p:nvSpPr>
        <p:spPr bwMode="auto">
          <a:xfrm>
            <a:off x="1524001" y="6291264"/>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zh-CN" altLang="en-US" sz="2400" dirty="0">
                <a:solidFill>
                  <a:srgbClr val="D9D9D9"/>
                </a:solidFill>
                <a:latin typeface="宋体" panose="02010600030101010101" pitchFamily="2" charset="-122"/>
              </a:rPr>
              <a:t>第</a:t>
            </a:r>
            <a:r>
              <a:rPr lang="en-US" altLang="zh-CN" sz="2400" dirty="0">
                <a:solidFill>
                  <a:srgbClr val="D9D9D9"/>
                </a:solidFill>
                <a:latin typeface="宋体" panose="02010600030101010101" pitchFamily="2" charset="-122"/>
              </a:rPr>
              <a:t>7</a:t>
            </a:r>
            <a:r>
              <a:rPr lang="zh-CN" altLang="en-US" sz="2400" dirty="0">
                <a:solidFill>
                  <a:srgbClr val="D9D9D9"/>
                </a:solidFill>
                <a:latin typeface="宋体" panose="02010600030101010101" pitchFamily="2" charset="-122"/>
              </a:rPr>
              <a:t>章　实现</a:t>
            </a:r>
          </a:p>
        </p:txBody>
      </p:sp>
      <p:sp>
        <p:nvSpPr>
          <p:cNvPr id="10" name="1 Título">
            <a:extLst>
              <a:ext uri="{FF2B5EF4-FFF2-40B4-BE49-F238E27FC236}">
                <a16:creationId xmlns:a16="http://schemas.microsoft.com/office/drawing/2014/main" id="{60388D67-6F2D-4C3B-BF73-96CBEE87C8B0}"/>
              </a:ext>
            </a:extLst>
          </p:cNvPr>
          <p:cNvSpPr txBox="1">
            <a:spLocks/>
          </p:cNvSpPr>
          <p:nvPr/>
        </p:nvSpPr>
        <p:spPr bwMode="auto">
          <a:xfrm>
            <a:off x="4316414"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en-US" altLang="zh-CN" sz="2400" dirty="0">
                <a:solidFill>
                  <a:srgbClr val="D9D9D9"/>
                </a:solidFill>
                <a:latin typeface="宋体" panose="02010600030101010101" pitchFamily="2" charset="-122"/>
              </a:rPr>
              <a:t>7.7.1 </a:t>
            </a:r>
            <a:r>
              <a:rPr lang="zh-CN" altLang="en-US" sz="2400" dirty="0">
                <a:solidFill>
                  <a:srgbClr val="D9D9D9"/>
                </a:solidFill>
                <a:latin typeface="宋体" panose="02010600030101010101" pitchFamily="2" charset="-122"/>
              </a:rPr>
              <a:t>等价划分</a:t>
            </a:r>
          </a:p>
        </p:txBody>
      </p:sp>
    </p:spTree>
    <p:extLst>
      <p:ext uri="{BB962C8B-B14F-4D97-AF65-F5344CB8AC3E}">
        <p14:creationId xmlns:p14="http://schemas.microsoft.com/office/powerpoint/2010/main" val="1927206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DE95856C-22F9-42D1-854F-1152B1A86CA0}"/>
              </a:ext>
            </a:extLst>
          </p:cNvPr>
          <p:cNvSpPr>
            <a:spLocks noGrp="1"/>
          </p:cNvSpPr>
          <p:nvPr>
            <p:ph type="title"/>
          </p:nvPr>
        </p:nvSpPr>
        <p:spPr>
          <a:xfrm>
            <a:off x="1981200" y="44450"/>
            <a:ext cx="8229600" cy="1143000"/>
          </a:xfrm>
        </p:spPr>
        <p:txBody>
          <a:bodyPr/>
          <a:lstStyle/>
          <a:p>
            <a:pPr>
              <a:defRPr/>
            </a:pPr>
            <a:r>
              <a:rPr lang="en-US" altLang="zh-CN" b="1" dirty="0">
                <a:latin typeface="+mn-ea"/>
              </a:rPr>
              <a:t>7.7 </a:t>
            </a:r>
            <a:r>
              <a:rPr lang="zh-CN" altLang="en-US" b="1" dirty="0">
                <a:latin typeface="+mn-ea"/>
              </a:rPr>
              <a:t>黑盒测试技术</a:t>
            </a:r>
            <a:endParaRPr lang="zh-CN" altLang="en-US" b="1" dirty="0">
              <a:latin typeface="+mn-ea"/>
              <a:ea typeface="+mn-ea"/>
            </a:endParaRPr>
          </a:p>
        </p:txBody>
      </p:sp>
      <p:sp>
        <p:nvSpPr>
          <p:cNvPr id="32775" name="TextBox 7">
            <a:extLst>
              <a:ext uri="{FF2B5EF4-FFF2-40B4-BE49-F238E27FC236}">
                <a16:creationId xmlns:a16="http://schemas.microsoft.com/office/drawing/2014/main" id="{B2A35B89-6CD3-4ED1-B014-5E5A35E5B22D}"/>
              </a:ext>
            </a:extLst>
          </p:cNvPr>
          <p:cNvSpPr txBox="1">
            <a:spLocks noChangeArrowheads="1"/>
          </p:cNvSpPr>
          <p:nvPr/>
        </p:nvSpPr>
        <p:spPr bwMode="auto">
          <a:xfrm>
            <a:off x="2135188" y="1290639"/>
            <a:ext cx="8208962" cy="474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fontAlgn="base">
              <a:lnSpc>
                <a:spcPts val="3300"/>
              </a:lnSpc>
              <a:spcBef>
                <a:spcPct val="0"/>
              </a:spcBef>
              <a:spcAft>
                <a:spcPct val="0"/>
              </a:spcAft>
              <a:defRPr/>
            </a:pPr>
            <a:r>
              <a:rPr lang="en-US" altLang="zh-CN" sz="2400" dirty="0">
                <a:solidFill>
                  <a:prstClr val="black"/>
                </a:solidFill>
                <a:latin typeface="宋体" panose="02010600030101010101" pitchFamily="2" charset="-122"/>
              </a:rPr>
              <a:t>    </a:t>
            </a:r>
            <a:r>
              <a:rPr lang="zh-CN" altLang="zh-CN" sz="2400" dirty="0">
                <a:solidFill>
                  <a:prstClr val="black"/>
                </a:solidFill>
                <a:latin typeface="宋体" panose="02010600030101010101" pitchFamily="2" charset="-122"/>
              </a:rPr>
              <a:t>划分出等价类以后，根据等价类设计测试方案时主要使用下面两个步骤。</a:t>
            </a:r>
          </a:p>
          <a:p>
            <a:pPr marL="0" indent="0" fontAlgn="base">
              <a:lnSpc>
                <a:spcPts val="3300"/>
              </a:lnSpc>
              <a:spcBef>
                <a:spcPct val="0"/>
              </a:spcBef>
              <a:spcAft>
                <a:spcPct val="0"/>
              </a:spcAft>
              <a:defRPr/>
            </a:pPr>
            <a:r>
              <a:rPr lang="en-US" altLang="zh-CN" sz="2400" dirty="0">
                <a:solidFill>
                  <a:prstClr val="black"/>
                </a:solidFill>
                <a:latin typeface="宋体" panose="02010600030101010101" pitchFamily="2" charset="-122"/>
              </a:rPr>
              <a:t>    (1) </a:t>
            </a:r>
            <a:r>
              <a:rPr lang="zh-CN" altLang="zh-CN" sz="2400" dirty="0">
                <a:solidFill>
                  <a:prstClr val="black"/>
                </a:solidFill>
                <a:latin typeface="宋体" panose="02010600030101010101" pitchFamily="2" charset="-122"/>
              </a:rPr>
              <a:t>设计一个新的测试方案以尽可能多地覆盖尚未被覆盖的有效等价类，重复这一步骤直到所有有效等价类都被覆盖为止。</a:t>
            </a:r>
          </a:p>
          <a:p>
            <a:pPr marL="0" indent="0" fontAlgn="base">
              <a:lnSpc>
                <a:spcPts val="3300"/>
              </a:lnSpc>
              <a:spcBef>
                <a:spcPct val="0"/>
              </a:spcBef>
              <a:spcAft>
                <a:spcPct val="0"/>
              </a:spcAft>
              <a:defRPr/>
            </a:pPr>
            <a:r>
              <a:rPr lang="en-US" altLang="zh-CN" sz="2400" dirty="0">
                <a:solidFill>
                  <a:prstClr val="black"/>
                </a:solidFill>
                <a:latin typeface="宋体" panose="02010600030101010101" pitchFamily="2" charset="-122"/>
              </a:rPr>
              <a:t>    (2) </a:t>
            </a:r>
            <a:r>
              <a:rPr lang="zh-CN" altLang="zh-CN" sz="2400" dirty="0">
                <a:solidFill>
                  <a:prstClr val="black"/>
                </a:solidFill>
                <a:latin typeface="宋体" panose="02010600030101010101" pitchFamily="2" charset="-122"/>
              </a:rPr>
              <a:t>设计一个新的测试方案，使它覆盖一个而且只覆盖一个尚未被覆盖的无效等价类，重复这一步骤直到所有无效等价类都被覆盖为止。</a:t>
            </a:r>
          </a:p>
          <a:p>
            <a:pPr marL="0" indent="0" fontAlgn="base">
              <a:lnSpc>
                <a:spcPts val="3300"/>
              </a:lnSpc>
              <a:spcBef>
                <a:spcPct val="0"/>
              </a:spcBef>
              <a:spcAft>
                <a:spcPct val="0"/>
              </a:spcAft>
              <a:defRPr/>
            </a:pPr>
            <a:r>
              <a:rPr lang="en-US" altLang="zh-CN" sz="2400" b="1" dirty="0">
                <a:solidFill>
                  <a:prstClr val="black"/>
                </a:solidFill>
                <a:latin typeface="宋体" panose="02010600030101010101" pitchFamily="2" charset="-122"/>
              </a:rPr>
              <a:t>    </a:t>
            </a:r>
            <a:r>
              <a:rPr lang="zh-CN" altLang="zh-CN" sz="2400" b="1" dirty="0">
                <a:solidFill>
                  <a:srgbClr val="C00000"/>
                </a:solidFill>
                <a:latin typeface="宋体" panose="02010600030101010101" pitchFamily="2" charset="-122"/>
              </a:rPr>
              <a:t>注意</a:t>
            </a:r>
            <a:r>
              <a:rPr lang="zh-CN" altLang="zh-CN" sz="2400" dirty="0">
                <a:solidFill>
                  <a:prstClr val="black"/>
                </a:solidFill>
                <a:latin typeface="宋体" panose="02010600030101010101" pitchFamily="2" charset="-122"/>
              </a:rPr>
              <a:t>，通常程序发现一类错误后就不再检查是否还有其他错误，因此，应该使每个测试方案只覆盖一个无效的等价类。</a:t>
            </a:r>
            <a:endParaRPr lang="zh-CN" altLang="zh-CN" sz="2000" dirty="0">
              <a:solidFill>
                <a:prstClr val="black"/>
              </a:solidFill>
              <a:latin typeface="宋体" panose="02010600030101010101" pitchFamily="2" charset="-122"/>
            </a:endParaRPr>
          </a:p>
        </p:txBody>
      </p:sp>
      <p:sp>
        <p:nvSpPr>
          <p:cNvPr id="9" name="1 Título">
            <a:extLst>
              <a:ext uri="{FF2B5EF4-FFF2-40B4-BE49-F238E27FC236}">
                <a16:creationId xmlns:a16="http://schemas.microsoft.com/office/drawing/2014/main" id="{12223BF6-7DB3-4660-BF73-133D671AE51D}"/>
              </a:ext>
            </a:extLst>
          </p:cNvPr>
          <p:cNvSpPr txBox="1">
            <a:spLocks/>
          </p:cNvSpPr>
          <p:nvPr/>
        </p:nvSpPr>
        <p:spPr bwMode="auto">
          <a:xfrm>
            <a:off x="1524001" y="6291264"/>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zh-CN" altLang="en-US" sz="2400" dirty="0">
                <a:solidFill>
                  <a:srgbClr val="D9D9D9"/>
                </a:solidFill>
                <a:latin typeface="宋体" panose="02010600030101010101" pitchFamily="2" charset="-122"/>
              </a:rPr>
              <a:t>第</a:t>
            </a:r>
            <a:r>
              <a:rPr lang="en-US" altLang="zh-CN" sz="2400" dirty="0">
                <a:solidFill>
                  <a:srgbClr val="D9D9D9"/>
                </a:solidFill>
                <a:latin typeface="宋体" panose="02010600030101010101" pitchFamily="2" charset="-122"/>
              </a:rPr>
              <a:t>7</a:t>
            </a:r>
            <a:r>
              <a:rPr lang="zh-CN" altLang="en-US" sz="2400" dirty="0">
                <a:solidFill>
                  <a:srgbClr val="D9D9D9"/>
                </a:solidFill>
                <a:latin typeface="宋体" panose="02010600030101010101" pitchFamily="2" charset="-122"/>
              </a:rPr>
              <a:t>章　实现</a:t>
            </a:r>
          </a:p>
        </p:txBody>
      </p:sp>
      <p:sp>
        <p:nvSpPr>
          <p:cNvPr id="10" name="1 Título">
            <a:extLst>
              <a:ext uri="{FF2B5EF4-FFF2-40B4-BE49-F238E27FC236}">
                <a16:creationId xmlns:a16="http://schemas.microsoft.com/office/drawing/2014/main" id="{DBD89F97-4EE8-42FD-8F90-51FB8E93ED99}"/>
              </a:ext>
            </a:extLst>
          </p:cNvPr>
          <p:cNvSpPr txBox="1">
            <a:spLocks/>
          </p:cNvSpPr>
          <p:nvPr/>
        </p:nvSpPr>
        <p:spPr bwMode="auto">
          <a:xfrm>
            <a:off x="4316414"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en-US" altLang="zh-CN" sz="2400" dirty="0">
                <a:solidFill>
                  <a:srgbClr val="D9D9D9"/>
                </a:solidFill>
                <a:latin typeface="宋体" panose="02010600030101010101" pitchFamily="2" charset="-122"/>
              </a:rPr>
              <a:t>7.7.1 </a:t>
            </a:r>
            <a:r>
              <a:rPr lang="zh-CN" altLang="en-US" sz="2400" dirty="0">
                <a:solidFill>
                  <a:srgbClr val="D9D9D9"/>
                </a:solidFill>
                <a:latin typeface="宋体" panose="02010600030101010101" pitchFamily="2" charset="-122"/>
              </a:rPr>
              <a:t>等价划分</a:t>
            </a:r>
          </a:p>
        </p:txBody>
      </p:sp>
    </p:spTree>
    <p:extLst>
      <p:ext uri="{BB962C8B-B14F-4D97-AF65-F5344CB8AC3E}">
        <p14:creationId xmlns:p14="http://schemas.microsoft.com/office/powerpoint/2010/main" val="4236632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0B397E6B-AAAE-47FD-813F-A3EFD1624E33}"/>
              </a:ext>
            </a:extLst>
          </p:cNvPr>
          <p:cNvSpPr>
            <a:spLocks noGrp="1"/>
          </p:cNvSpPr>
          <p:nvPr>
            <p:ph type="title"/>
          </p:nvPr>
        </p:nvSpPr>
        <p:spPr>
          <a:xfrm>
            <a:off x="1981200" y="44450"/>
            <a:ext cx="8229600" cy="1143000"/>
          </a:xfrm>
        </p:spPr>
        <p:txBody>
          <a:bodyPr/>
          <a:lstStyle/>
          <a:p>
            <a:pPr>
              <a:defRPr/>
            </a:pPr>
            <a:r>
              <a:rPr lang="en-US" altLang="zh-CN" b="1" dirty="0">
                <a:latin typeface="+mn-ea"/>
              </a:rPr>
              <a:t>7.7 </a:t>
            </a:r>
            <a:r>
              <a:rPr lang="zh-CN" altLang="en-US" b="1" dirty="0">
                <a:latin typeface="+mn-ea"/>
              </a:rPr>
              <a:t>黑盒测试技术</a:t>
            </a:r>
            <a:endParaRPr lang="zh-CN" altLang="en-US" b="1" dirty="0">
              <a:latin typeface="+mn-ea"/>
              <a:ea typeface="+mn-ea"/>
            </a:endParaRPr>
          </a:p>
        </p:txBody>
      </p:sp>
      <p:sp>
        <p:nvSpPr>
          <p:cNvPr id="32775" name="TextBox 7">
            <a:extLst>
              <a:ext uri="{FF2B5EF4-FFF2-40B4-BE49-F238E27FC236}">
                <a16:creationId xmlns:a16="http://schemas.microsoft.com/office/drawing/2014/main" id="{CC0BDD29-DBFE-4CC3-BA82-E8E37909D4DB}"/>
              </a:ext>
            </a:extLst>
          </p:cNvPr>
          <p:cNvSpPr txBox="1">
            <a:spLocks noChangeArrowheads="1"/>
          </p:cNvSpPr>
          <p:nvPr/>
        </p:nvSpPr>
        <p:spPr bwMode="auto">
          <a:xfrm>
            <a:off x="1919288" y="1268414"/>
            <a:ext cx="8424862"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fontAlgn="base">
              <a:lnSpc>
                <a:spcPts val="3100"/>
              </a:lnSpc>
              <a:spcBef>
                <a:spcPct val="0"/>
              </a:spcBef>
              <a:spcAft>
                <a:spcPct val="0"/>
              </a:spcAft>
              <a:defRPr/>
            </a:pPr>
            <a:r>
              <a:rPr lang="en-US" altLang="zh-CN" sz="2300" dirty="0">
                <a:solidFill>
                  <a:prstClr val="black"/>
                </a:solidFill>
                <a:latin typeface="宋体" panose="02010600030101010101" pitchFamily="2" charset="-122"/>
              </a:rPr>
              <a:t>    </a:t>
            </a:r>
            <a:r>
              <a:rPr lang="zh-CN" altLang="zh-CN" sz="2400" dirty="0">
                <a:solidFill>
                  <a:prstClr val="black"/>
                </a:solidFill>
                <a:latin typeface="宋体" panose="02010600030101010101" pitchFamily="2" charset="-122"/>
              </a:rPr>
              <a:t>假设有一个把数字串转变成整数的函数。运行程序的计算机字长</a:t>
            </a:r>
            <a:r>
              <a:rPr lang="en-US" altLang="zh-CN" sz="2400" dirty="0">
                <a:solidFill>
                  <a:prstClr val="black"/>
                </a:solidFill>
                <a:latin typeface="宋体" panose="02010600030101010101" pitchFamily="2" charset="-122"/>
              </a:rPr>
              <a:t>16</a:t>
            </a:r>
            <a:r>
              <a:rPr lang="zh-CN" altLang="zh-CN" sz="2400" dirty="0">
                <a:solidFill>
                  <a:prstClr val="black"/>
                </a:solidFill>
                <a:latin typeface="宋体" panose="02010600030101010101" pitchFamily="2" charset="-122"/>
              </a:rPr>
              <a:t>位，用二进制补码表示整数。这个函数是用</a:t>
            </a:r>
            <a:r>
              <a:rPr lang="en-US" altLang="zh-CN" sz="2400" dirty="0">
                <a:solidFill>
                  <a:prstClr val="black"/>
                </a:solidFill>
                <a:latin typeface="宋体" panose="02010600030101010101" pitchFamily="2" charset="-122"/>
              </a:rPr>
              <a:t>Pascal</a:t>
            </a:r>
            <a:r>
              <a:rPr lang="zh-CN" altLang="zh-CN" sz="2400" dirty="0">
                <a:solidFill>
                  <a:prstClr val="black"/>
                </a:solidFill>
                <a:latin typeface="宋体" panose="02010600030101010101" pitchFamily="2" charset="-122"/>
              </a:rPr>
              <a:t>语言编写的，它的说明如下：</a:t>
            </a:r>
          </a:p>
          <a:p>
            <a:pPr marL="0" indent="0" fontAlgn="base">
              <a:lnSpc>
                <a:spcPts val="3100"/>
              </a:lnSpc>
              <a:spcBef>
                <a:spcPct val="0"/>
              </a:spcBef>
              <a:spcAft>
                <a:spcPct val="0"/>
              </a:spcAft>
              <a:defRPr/>
            </a:pPr>
            <a:r>
              <a:rPr lang="en-US" altLang="zh-CN" sz="2400" dirty="0">
                <a:solidFill>
                  <a:prstClr val="black"/>
                </a:solidFill>
                <a:latin typeface="宋体" panose="02010600030101010101" pitchFamily="2" charset="-122"/>
              </a:rPr>
              <a:t>    function </a:t>
            </a:r>
            <a:r>
              <a:rPr lang="en-US" altLang="zh-CN" sz="2400" dirty="0" err="1">
                <a:solidFill>
                  <a:prstClr val="black"/>
                </a:solidFill>
                <a:latin typeface="宋体" panose="02010600030101010101" pitchFamily="2" charset="-122"/>
              </a:rPr>
              <a:t>strtoint</a:t>
            </a:r>
            <a:r>
              <a:rPr lang="en-US" altLang="zh-CN" sz="2400" dirty="0">
                <a:solidFill>
                  <a:prstClr val="black"/>
                </a:solidFill>
                <a:latin typeface="宋体" panose="02010600030101010101" pitchFamily="2" charset="-122"/>
              </a:rPr>
              <a:t> (</a:t>
            </a:r>
            <a:r>
              <a:rPr lang="en-US" altLang="zh-CN" sz="2400" dirty="0" err="1">
                <a:solidFill>
                  <a:prstClr val="black"/>
                </a:solidFill>
                <a:latin typeface="宋体" panose="02010600030101010101" pitchFamily="2" charset="-122"/>
              </a:rPr>
              <a:t>dstr:shortstr</a:t>
            </a:r>
            <a:r>
              <a:rPr lang="en-US" altLang="zh-CN" sz="2400" dirty="0">
                <a:solidFill>
                  <a:prstClr val="black"/>
                </a:solidFill>
                <a:latin typeface="宋体" panose="02010600030101010101" pitchFamily="2" charset="-122"/>
              </a:rPr>
              <a:t>):integer;</a:t>
            </a:r>
          </a:p>
          <a:p>
            <a:pPr marL="0" indent="0" fontAlgn="base">
              <a:lnSpc>
                <a:spcPts val="3100"/>
              </a:lnSpc>
              <a:spcBef>
                <a:spcPct val="0"/>
              </a:spcBef>
              <a:spcAft>
                <a:spcPct val="0"/>
              </a:spcAft>
              <a:defRPr/>
            </a:pPr>
            <a:r>
              <a:rPr lang="zh-CN" altLang="zh-CN" sz="2400" dirty="0">
                <a:solidFill>
                  <a:prstClr val="black"/>
                </a:solidFill>
                <a:latin typeface="宋体" panose="02010600030101010101" pitchFamily="2" charset="-122"/>
              </a:rPr>
              <a:t>函数的参数类型是</a:t>
            </a:r>
            <a:r>
              <a:rPr lang="en-US" altLang="zh-CN" sz="2400" dirty="0" err="1">
                <a:solidFill>
                  <a:prstClr val="black"/>
                </a:solidFill>
                <a:latin typeface="宋体" panose="02010600030101010101" pitchFamily="2" charset="-122"/>
              </a:rPr>
              <a:t>shortstr</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它的说明是</a:t>
            </a:r>
            <a:r>
              <a:rPr lang="en-US" altLang="zh-CN" sz="2400" dirty="0">
                <a:solidFill>
                  <a:prstClr val="black"/>
                </a:solidFill>
                <a:latin typeface="宋体" panose="02010600030101010101" pitchFamily="2" charset="-122"/>
              </a:rPr>
              <a:t>:</a:t>
            </a:r>
            <a:endParaRPr lang="zh-CN" altLang="zh-CN" sz="2400" dirty="0">
              <a:solidFill>
                <a:prstClr val="black"/>
              </a:solidFill>
              <a:latin typeface="宋体" panose="02010600030101010101" pitchFamily="2" charset="-122"/>
            </a:endParaRPr>
          </a:p>
          <a:p>
            <a:pPr marL="0" indent="0" fontAlgn="base">
              <a:lnSpc>
                <a:spcPts val="3100"/>
              </a:lnSpc>
              <a:spcBef>
                <a:spcPct val="0"/>
              </a:spcBef>
              <a:spcAft>
                <a:spcPct val="0"/>
              </a:spcAft>
              <a:defRPr/>
            </a:pPr>
            <a:r>
              <a:rPr lang="en-US" altLang="zh-CN" sz="2400" dirty="0">
                <a:solidFill>
                  <a:prstClr val="black"/>
                </a:solidFill>
                <a:latin typeface="宋体" panose="02010600030101010101" pitchFamily="2" charset="-122"/>
              </a:rPr>
              <a:t>    type </a:t>
            </a:r>
            <a:r>
              <a:rPr lang="en-US" altLang="zh-CN" sz="2400" dirty="0" err="1">
                <a:solidFill>
                  <a:prstClr val="black"/>
                </a:solidFill>
                <a:latin typeface="宋体" panose="02010600030101010101" pitchFamily="2" charset="-122"/>
              </a:rPr>
              <a:t>shortstr</a:t>
            </a:r>
            <a:r>
              <a:rPr lang="en-US" altLang="zh-CN" sz="2400" dirty="0">
                <a:solidFill>
                  <a:prstClr val="black"/>
                </a:solidFill>
                <a:latin typeface="宋体" panose="02010600030101010101" pitchFamily="2" charset="-122"/>
              </a:rPr>
              <a:t>=array</a:t>
            </a:r>
            <a:r>
              <a:rPr lang="zh-CN" altLang="zh-CN" sz="2400" dirty="0">
                <a:solidFill>
                  <a:prstClr val="black"/>
                </a:solidFill>
                <a:latin typeface="宋体" panose="02010600030101010101" pitchFamily="2" charset="-122"/>
              </a:rPr>
              <a:t>［</a:t>
            </a:r>
            <a:r>
              <a:rPr lang="en-US" altLang="zh-CN" sz="2400" dirty="0">
                <a:solidFill>
                  <a:prstClr val="black"/>
                </a:solidFill>
                <a:latin typeface="宋体" panose="02010600030101010101" pitchFamily="2" charset="-122"/>
              </a:rPr>
              <a:t>1..6</a:t>
            </a:r>
            <a:r>
              <a:rPr lang="zh-CN" altLang="zh-CN" sz="2400" dirty="0">
                <a:solidFill>
                  <a:prstClr val="black"/>
                </a:solidFill>
                <a:latin typeface="宋体" panose="02010600030101010101" pitchFamily="2" charset="-122"/>
              </a:rPr>
              <a:t>］</a:t>
            </a:r>
            <a:r>
              <a:rPr lang="en-US" altLang="zh-CN" sz="2400" dirty="0">
                <a:solidFill>
                  <a:prstClr val="black"/>
                </a:solidFill>
                <a:latin typeface="宋体" panose="02010600030101010101" pitchFamily="2" charset="-122"/>
              </a:rPr>
              <a:t> of char;</a:t>
            </a:r>
          </a:p>
          <a:p>
            <a:pPr marL="0" indent="0" fontAlgn="base">
              <a:lnSpc>
                <a:spcPts val="3100"/>
              </a:lnSpc>
              <a:spcBef>
                <a:spcPct val="0"/>
              </a:spcBef>
              <a:spcAft>
                <a:spcPct val="0"/>
              </a:spcAft>
              <a:defRPr/>
            </a:pPr>
            <a:r>
              <a:rPr lang="zh-CN" altLang="zh-CN" sz="2400" dirty="0">
                <a:solidFill>
                  <a:prstClr val="black"/>
                </a:solidFill>
                <a:latin typeface="宋体" panose="02010600030101010101" pitchFamily="2" charset="-122"/>
              </a:rPr>
              <a:t>被处理的数字串是右对齐的，也就是说，如果数字串比</a:t>
            </a:r>
            <a:r>
              <a:rPr lang="en-US" altLang="zh-CN" sz="2400" dirty="0">
                <a:solidFill>
                  <a:prstClr val="black"/>
                </a:solidFill>
                <a:latin typeface="宋体" panose="02010600030101010101" pitchFamily="2" charset="-122"/>
              </a:rPr>
              <a:t>6</a:t>
            </a:r>
            <a:r>
              <a:rPr lang="zh-CN" altLang="zh-CN" sz="2400" dirty="0">
                <a:solidFill>
                  <a:prstClr val="black"/>
                </a:solidFill>
                <a:latin typeface="宋体" panose="02010600030101010101" pitchFamily="2" charset="-122"/>
              </a:rPr>
              <a:t>个字符短，则在它的左边补空格。如果数字串是负的，则负号和最高位数字紧相邻</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负号在最高位数字左边一位</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a:t>
            </a:r>
          </a:p>
          <a:p>
            <a:pPr marL="0" indent="0" fontAlgn="base">
              <a:lnSpc>
                <a:spcPts val="3100"/>
              </a:lnSpc>
              <a:spcBef>
                <a:spcPct val="0"/>
              </a:spcBef>
              <a:spcAft>
                <a:spcPct val="0"/>
              </a:spcAft>
              <a:defRPr/>
            </a:pPr>
            <a:r>
              <a:rPr lang="en-US" altLang="zh-CN" sz="2400" dirty="0">
                <a:solidFill>
                  <a:prstClr val="black"/>
                </a:solidFill>
                <a:latin typeface="宋体" panose="02010600030101010101" pitchFamily="2" charset="-122"/>
              </a:rPr>
              <a:t>    </a:t>
            </a:r>
            <a:r>
              <a:rPr lang="zh-CN" altLang="zh-CN" sz="2400" dirty="0">
                <a:solidFill>
                  <a:prstClr val="black"/>
                </a:solidFill>
                <a:latin typeface="宋体" panose="02010600030101010101" pitchFamily="2" charset="-122"/>
              </a:rPr>
              <a:t>考虑到</a:t>
            </a:r>
            <a:r>
              <a:rPr lang="en-US" altLang="zh-CN" sz="2400" dirty="0">
                <a:solidFill>
                  <a:prstClr val="black"/>
                </a:solidFill>
                <a:latin typeface="宋体" panose="02010600030101010101" pitchFamily="2" charset="-122"/>
              </a:rPr>
              <a:t>Pascal</a:t>
            </a:r>
            <a:r>
              <a:rPr lang="zh-CN" altLang="zh-CN" sz="2400" dirty="0">
                <a:solidFill>
                  <a:prstClr val="black"/>
                </a:solidFill>
                <a:latin typeface="宋体" panose="02010600030101010101" pitchFamily="2" charset="-122"/>
              </a:rPr>
              <a:t>编译程序固有的检错功能，测试时不需要使用长度不等于</a:t>
            </a:r>
            <a:r>
              <a:rPr lang="en-US" altLang="zh-CN" sz="2400" dirty="0">
                <a:solidFill>
                  <a:prstClr val="black"/>
                </a:solidFill>
                <a:latin typeface="宋体" panose="02010600030101010101" pitchFamily="2" charset="-122"/>
              </a:rPr>
              <a:t>6</a:t>
            </a:r>
            <a:r>
              <a:rPr lang="zh-CN" altLang="zh-CN" sz="2400" dirty="0">
                <a:solidFill>
                  <a:prstClr val="black"/>
                </a:solidFill>
                <a:latin typeface="宋体" panose="02010600030101010101" pitchFamily="2" charset="-122"/>
              </a:rPr>
              <a:t>的数组做实在参数，更不需要使用任何非字符数组类型的实在参数。</a:t>
            </a:r>
          </a:p>
        </p:txBody>
      </p:sp>
      <p:sp>
        <p:nvSpPr>
          <p:cNvPr id="9" name="1 Título">
            <a:extLst>
              <a:ext uri="{FF2B5EF4-FFF2-40B4-BE49-F238E27FC236}">
                <a16:creationId xmlns:a16="http://schemas.microsoft.com/office/drawing/2014/main" id="{791DD888-7516-4225-BE88-B04D2EA668F2}"/>
              </a:ext>
            </a:extLst>
          </p:cNvPr>
          <p:cNvSpPr txBox="1">
            <a:spLocks/>
          </p:cNvSpPr>
          <p:nvPr/>
        </p:nvSpPr>
        <p:spPr bwMode="auto">
          <a:xfrm>
            <a:off x="1524001" y="6291264"/>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zh-CN" altLang="en-US" sz="2400" dirty="0">
                <a:solidFill>
                  <a:srgbClr val="D9D9D9"/>
                </a:solidFill>
                <a:latin typeface="宋体" panose="02010600030101010101" pitchFamily="2" charset="-122"/>
              </a:rPr>
              <a:t>第</a:t>
            </a:r>
            <a:r>
              <a:rPr lang="en-US" altLang="zh-CN" sz="2400" dirty="0">
                <a:solidFill>
                  <a:srgbClr val="D9D9D9"/>
                </a:solidFill>
                <a:latin typeface="宋体" panose="02010600030101010101" pitchFamily="2" charset="-122"/>
              </a:rPr>
              <a:t>7</a:t>
            </a:r>
            <a:r>
              <a:rPr lang="zh-CN" altLang="en-US" sz="2400" dirty="0">
                <a:solidFill>
                  <a:srgbClr val="D9D9D9"/>
                </a:solidFill>
                <a:latin typeface="宋体" panose="02010600030101010101" pitchFamily="2" charset="-122"/>
              </a:rPr>
              <a:t>章　实现</a:t>
            </a:r>
          </a:p>
        </p:txBody>
      </p:sp>
      <p:sp>
        <p:nvSpPr>
          <p:cNvPr id="10" name="1 Título">
            <a:extLst>
              <a:ext uri="{FF2B5EF4-FFF2-40B4-BE49-F238E27FC236}">
                <a16:creationId xmlns:a16="http://schemas.microsoft.com/office/drawing/2014/main" id="{C94411FC-E61F-4068-A505-A6C49930A42F}"/>
              </a:ext>
            </a:extLst>
          </p:cNvPr>
          <p:cNvSpPr txBox="1">
            <a:spLocks/>
          </p:cNvSpPr>
          <p:nvPr/>
        </p:nvSpPr>
        <p:spPr bwMode="auto">
          <a:xfrm>
            <a:off x="4316414"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defRPr/>
            </a:pPr>
            <a:r>
              <a:rPr lang="en-US" altLang="zh-CN" sz="2400" dirty="0">
                <a:solidFill>
                  <a:srgbClr val="D9D9D9"/>
                </a:solidFill>
                <a:latin typeface="宋体" panose="02010600030101010101" pitchFamily="2" charset="-122"/>
              </a:rPr>
              <a:t>7.7.1 </a:t>
            </a:r>
            <a:r>
              <a:rPr lang="zh-CN" altLang="en-US" sz="2400" dirty="0">
                <a:solidFill>
                  <a:srgbClr val="D9D9D9"/>
                </a:solidFill>
                <a:latin typeface="宋体" panose="02010600030101010101" pitchFamily="2" charset="-122"/>
              </a:rPr>
              <a:t>等价划分</a:t>
            </a:r>
          </a:p>
        </p:txBody>
      </p:sp>
    </p:spTree>
    <p:extLst>
      <p:ext uri="{BB962C8B-B14F-4D97-AF65-F5344CB8AC3E}">
        <p14:creationId xmlns:p14="http://schemas.microsoft.com/office/powerpoint/2010/main" val="347495948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3774</Words>
  <Application>Microsoft Office PowerPoint</Application>
  <PresentationFormat>宽屏</PresentationFormat>
  <Paragraphs>261</Paragraphs>
  <Slides>25</Slides>
  <Notes>15</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25</vt:i4>
      </vt:variant>
    </vt:vector>
  </HeadingPairs>
  <TitlesOfParts>
    <vt:vector size="33" baseType="lpstr">
      <vt:lpstr>等线</vt:lpstr>
      <vt:lpstr>等线 Light</vt:lpstr>
      <vt:lpstr>宋体</vt:lpstr>
      <vt:lpstr>Arial</vt:lpstr>
      <vt:lpstr>Calibri</vt:lpstr>
      <vt:lpstr>Wingdings</vt:lpstr>
      <vt:lpstr>Office 主题​​</vt:lpstr>
      <vt:lpstr>Tema de Office</vt:lpstr>
      <vt:lpstr>PowerPoint 演示文稿</vt:lpstr>
      <vt:lpstr>PowerPoint 演示文稿</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PowerPoint 演示文稿</vt:lpstr>
      <vt:lpstr>7.7 黑盒测试技术</vt:lpstr>
      <vt:lpstr>7.7 黑盒测试技术</vt:lpstr>
      <vt:lpstr>7.7 黑盒测试技术</vt:lpstr>
      <vt:lpstr>PowerPoint 演示文稿</vt:lpstr>
      <vt:lpstr>因果图法 </vt:lpstr>
      <vt:lpstr>判定表组成法 </vt:lpstr>
      <vt:lpstr>随机数法</vt:lpstr>
      <vt:lpstr>正交试验设计 </vt:lpstr>
      <vt:lpstr>场景法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1281701904@qq.com</dc:creator>
  <cp:lastModifiedBy>1281701904@qq.com</cp:lastModifiedBy>
  <cp:revision>8</cp:revision>
  <dcterms:created xsi:type="dcterms:W3CDTF">2019-05-15T14:33:31Z</dcterms:created>
  <dcterms:modified xsi:type="dcterms:W3CDTF">2019-05-16T15:42:18Z</dcterms:modified>
</cp:coreProperties>
</file>