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71" r:id="rId10"/>
    <p:sldId id="272" r:id="rId11"/>
    <p:sldId id="300" r:id="rId12"/>
    <p:sldId id="260" r:id="rId13"/>
    <p:sldId id="301" r:id="rId14"/>
    <p:sldId id="275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76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291" r:id="rId34"/>
    <p:sldId id="292" r:id="rId35"/>
  </p:sldIdLst>
  <p:sldSz cx="9144000" cy="514191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145" d="100"/>
          <a:sy n="145" d="100"/>
        </p:scale>
        <p:origin x="276" y="120"/>
      </p:cViewPr>
      <p:guideLst>
        <p:guide orient="horz" pos="1714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6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fd41a46cf5335a8102d2207d.html" TargetMode="External"/><Relationship Id="rId2" Type="http://schemas.openxmlformats.org/officeDocument/2006/relationships/hyperlink" Target="https://wenku.baidu.com/view/853c9869453610661ed9f463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300895" y="91946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代码清单</a:t>
            </a:r>
            <a:endParaRPr lang="zh-CN" altLang="en-US" sz="48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3484880" y="2284095"/>
            <a:ext cx="334645" cy="335280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1" name="Group 14"/>
          <p:cNvGrpSpPr/>
          <p:nvPr/>
        </p:nvGrpSpPr>
        <p:grpSpPr bwMode="auto">
          <a:xfrm>
            <a:off x="3484880" y="2833370"/>
            <a:ext cx="332105" cy="309880"/>
            <a:chOff x="4248" y="3024"/>
            <a:chExt cx="600" cy="599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3817060" y="2309893"/>
            <a:ext cx="178308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杨枨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3819432" y="2777888"/>
            <a:ext cx="18046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答辩小组：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G-16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3445040" y="1812895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THESIS DEFENSE POWERPOINT TEMPLATE</a:t>
            </a:r>
          </a:p>
        </p:txBody>
      </p:sp>
      <p:cxnSp>
        <p:nvCxnSpPr>
          <p:cNvPr id="1139" name="直接连接符 1138"/>
          <p:cNvCxnSpPr/>
          <p:nvPr/>
        </p:nvCxnSpPr>
        <p:spPr>
          <a:xfrm>
            <a:off x="3444658" y="1693018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62584" y="72260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467100" y="3324225"/>
            <a:ext cx="349885" cy="342265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816985" y="3179445"/>
            <a:ext cx="352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>
                <a:solidFill>
                  <a:srgbClr val="FF0000"/>
                </a:solidFill>
              </a:rPr>
              <a:t>王华怿</a:t>
            </a:r>
            <a:endParaRPr lang="zh-CN" altLang="en-US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r>
              <a:rPr lang="zh-CN" altLang="en-US">
                <a:solidFill>
                  <a:srgbClr val="FF0000"/>
                </a:solidFill>
              </a:rPr>
              <a:t>吴帅毅、王仕杰</a:t>
            </a:r>
          </a:p>
        </p:txBody>
      </p:sp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6633" y="2320607"/>
            <a:ext cx="918845" cy="8267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07504" y="25125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代码分工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56122"/>
            <a:ext cx="5777978" cy="4565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功能关系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84768" y="0"/>
            <a:ext cx="4986278" cy="5090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706860"/>
            <a:ext cx="3518936" cy="173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66706" y="23711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69298" y="295229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前端部分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26" y="478320"/>
            <a:ext cx="4646370" cy="46874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504" y="-51741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函数逻辑关系图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Freeform 20" descr="001e90bc453a118d6b4237"/>
          <p:cNvSpPr/>
          <p:nvPr/>
        </p:nvSpPr>
        <p:spPr bwMode="auto">
          <a:xfrm>
            <a:off x="323528" y="1130796"/>
            <a:ext cx="2222004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6" descr="160621-20121008053042-5"/>
          <p:cNvSpPr/>
          <p:nvPr/>
        </p:nvSpPr>
        <p:spPr bwMode="auto">
          <a:xfrm>
            <a:off x="333772" y="2829028"/>
            <a:ext cx="2201516" cy="1182088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游戏开始按钮控制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脚本</a:t>
            </a:r>
            <a:endParaRPr lang="en-US" altLang="zh-CN" b="1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export </a:t>
            </a:r>
            <a:r>
              <a:rPr lang="en-US" altLang="zh-CN" kern="100" dirty="0">
                <a:latin typeface="Times New Roman" panose="02020603050405020304" pitchFamily="18" charset="0"/>
              </a:rPr>
              <a:t>default class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Game_con</a:t>
            </a:r>
            <a:r>
              <a:rPr lang="en-US" altLang="zh-CN" kern="100" dirty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constructor() { 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super</a:t>
            </a:r>
            <a:r>
              <a:rPr lang="en-US" altLang="zh-CN" kern="100" dirty="0">
                <a:latin typeface="Times New Roman" panose="02020603050405020304" pitchFamily="18" charset="0"/>
              </a:rPr>
              <a:t>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}*/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</p:txBody>
      </p:sp>
      <p:grpSp>
        <p:nvGrpSpPr>
          <p:cNvPr id="9" name="Group 23"/>
          <p:cNvGrpSpPr/>
          <p:nvPr/>
        </p:nvGrpSpPr>
        <p:grpSpPr bwMode="auto">
          <a:xfrm>
            <a:off x="6804248" y="471555"/>
            <a:ext cx="432048" cy="989802"/>
            <a:chOff x="0" y="0"/>
            <a:chExt cx="274" cy="675"/>
          </a:xfrm>
          <a:solidFill>
            <a:schemeClr val="accent1"/>
          </a:solidFill>
        </p:grpSpPr>
        <p:sp>
          <p:nvSpPr>
            <p:cNvPr id="10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3"/>
          <p:cNvGrpSpPr/>
          <p:nvPr/>
        </p:nvGrpSpPr>
        <p:grpSpPr bwMode="auto">
          <a:xfrm>
            <a:off x="7524328" y="472263"/>
            <a:ext cx="432048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3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088" y="986780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游戏选择剧本控制按钮</a:t>
            </a:r>
            <a:r>
              <a:rPr lang="zh-CN" altLang="zh-CN" b="1" dirty="0" smtClean="0">
                <a:solidFill>
                  <a:srgbClr val="FF0000"/>
                </a:solidFill>
              </a:rPr>
              <a:t>脚本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endParaRPr lang="zh-CN" altLang="zh-CN" dirty="0"/>
          </a:p>
          <a:p>
            <a:r>
              <a:rPr lang="en-US" altLang="zh-CN" dirty="0"/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Gamechose</a:t>
            </a:r>
            <a:r>
              <a:rPr lang="en-US" altLang="zh-CN" dirty="0" smtClean="0"/>
              <a:t> </a:t>
            </a:r>
            <a:r>
              <a:rPr lang="en-US" altLang="zh-CN" dirty="0"/>
              <a:t>extends </a:t>
            </a:r>
            <a:r>
              <a:rPr lang="en-US" altLang="zh-CN" dirty="0" err="1"/>
              <a:t>Laya.Script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 constructor() { super();  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          /** </a:t>
            </a:r>
            <a:r>
              <a:rPr lang="en-US" altLang="zh-CN" dirty="0"/>
              <a:t>@prop {</a:t>
            </a:r>
            <a:r>
              <a:rPr lang="en-US" altLang="zh-CN" dirty="0" err="1"/>
              <a:t>name:intType</a:t>
            </a:r>
            <a:r>
              <a:rPr lang="en-US" altLang="zh-CN" dirty="0"/>
              <a:t>, tips:"</a:t>
            </a:r>
            <a:r>
              <a:rPr lang="zh-CN" altLang="zh-CN" dirty="0"/>
              <a:t>整数类型示例</a:t>
            </a:r>
            <a:r>
              <a:rPr lang="en-US" altLang="zh-CN" dirty="0"/>
              <a:t>", </a:t>
            </a:r>
            <a:r>
              <a:rPr lang="en-US" altLang="zh-CN" dirty="0" err="1"/>
              <a:t>type:Int</a:t>
            </a:r>
            <a:r>
              <a:rPr lang="en-US" altLang="zh-CN" dirty="0"/>
              <a:t>, default:1000</a:t>
            </a:r>
            <a:r>
              <a:rPr lang="en-US" altLang="zh-CN" dirty="0" smtClean="0"/>
              <a:t>}*/ </a:t>
            </a:r>
          </a:p>
          <a:p>
            <a:endParaRPr lang="zh-CN" altLang="zh-CN" dirty="0"/>
          </a:p>
          <a:p>
            <a:r>
              <a:rPr lang="en-US" altLang="zh-CN" dirty="0" smtClean="0"/>
              <a:t>          /** </a:t>
            </a:r>
            <a:r>
              <a:rPr lang="en-US" altLang="zh-CN" dirty="0"/>
              <a:t>@prop {</a:t>
            </a:r>
            <a:r>
              <a:rPr lang="en-US" altLang="zh-CN" dirty="0" err="1"/>
              <a:t>name:numType</a:t>
            </a:r>
            <a:r>
              <a:rPr lang="en-US" altLang="zh-CN" dirty="0"/>
              <a:t>, tips:"</a:t>
            </a:r>
            <a:r>
              <a:rPr lang="zh-CN" altLang="zh-CN" dirty="0"/>
              <a:t>数字类型示例</a:t>
            </a:r>
            <a:r>
              <a:rPr lang="en-US" altLang="zh-CN" dirty="0"/>
              <a:t>", </a:t>
            </a:r>
            <a:r>
              <a:rPr lang="en-US" altLang="zh-CN" dirty="0" err="1"/>
              <a:t>type:Number</a:t>
            </a:r>
            <a:r>
              <a:rPr lang="en-US" altLang="zh-CN" dirty="0"/>
              <a:t>, default:1000</a:t>
            </a:r>
            <a:r>
              <a:rPr lang="en-US" altLang="zh-CN" dirty="0" smtClean="0"/>
              <a:t>}*/</a:t>
            </a:r>
          </a:p>
          <a:p>
            <a:endParaRPr lang="zh-CN" altLang="zh-CN" dirty="0"/>
          </a:p>
          <a:p>
            <a:r>
              <a:rPr lang="en-US" altLang="zh-CN" dirty="0" smtClean="0"/>
              <a:t>         /** </a:t>
            </a:r>
            <a:r>
              <a:rPr lang="en-US" altLang="zh-CN" dirty="0"/>
              <a:t>@prop {</a:t>
            </a:r>
            <a:r>
              <a:rPr lang="en-US" altLang="zh-CN" dirty="0" err="1"/>
              <a:t>name:strType</a:t>
            </a:r>
            <a:r>
              <a:rPr lang="en-US" altLang="zh-CN" dirty="0"/>
              <a:t>, tips:"</a:t>
            </a:r>
            <a:r>
              <a:rPr lang="zh-CN" altLang="zh-CN" dirty="0"/>
              <a:t>字符串类型示例</a:t>
            </a:r>
            <a:r>
              <a:rPr lang="en-US" altLang="zh-CN" dirty="0"/>
              <a:t>", </a:t>
            </a:r>
            <a:r>
              <a:rPr lang="en-US" altLang="zh-CN" dirty="0" err="1"/>
              <a:t>type:String</a:t>
            </a:r>
            <a:r>
              <a:rPr lang="en-US" altLang="zh-CN" dirty="0"/>
              <a:t>, </a:t>
            </a:r>
            <a:r>
              <a:rPr lang="en-US" altLang="zh-CN" dirty="0" err="1"/>
              <a:t>default:"hello</a:t>
            </a:r>
            <a:r>
              <a:rPr lang="en-US" altLang="zh-CN" dirty="0"/>
              <a:t> </a:t>
            </a:r>
            <a:r>
              <a:rPr lang="en-US" altLang="zh-CN" dirty="0" err="1"/>
              <a:t>laya</a:t>
            </a:r>
            <a:r>
              <a:rPr lang="en-US" altLang="zh-CN" dirty="0" smtClean="0"/>
              <a:t>"}*/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         /** @prop {</a:t>
            </a:r>
            <a:r>
              <a:rPr lang="en-US" altLang="zh-CN" dirty="0" err="1" smtClean="0"/>
              <a:t>name:boolType</a:t>
            </a:r>
            <a:r>
              <a:rPr lang="en-US" altLang="zh-CN" dirty="0" smtClean="0"/>
              <a:t>, tips:"</a:t>
            </a:r>
            <a:r>
              <a:rPr lang="zh-CN" altLang="zh-CN" dirty="0" smtClean="0"/>
              <a:t>布尔类型示例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type:Bool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default:true</a:t>
            </a:r>
            <a:r>
              <a:rPr lang="en-US" altLang="zh-CN" dirty="0" smtClean="0"/>
              <a:t>}*/}</a:t>
            </a:r>
            <a:endParaRPr lang="zh-CN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dirty="0" smtClean="0">
                <a:solidFill>
                  <a:srgbClr val="FF0000"/>
                </a:solidFill>
              </a:rPr>
              <a:t>(){</a:t>
            </a:r>
            <a:r>
              <a:rPr lang="en-US" altLang="zh-CN" dirty="0" err="1" smtClean="0">
                <a:solidFill>
                  <a:srgbClr val="FF0000"/>
                </a:solidFill>
              </a:rPr>
              <a:t>Laya.Scene.open</a:t>
            </a:r>
            <a:r>
              <a:rPr lang="en-US" altLang="zh-CN" dirty="0">
                <a:solidFill>
                  <a:srgbClr val="FF0000"/>
                </a:solidFill>
              </a:rPr>
              <a:t>("Game/</a:t>
            </a:r>
            <a:r>
              <a:rPr lang="en-US" altLang="zh-CN" dirty="0" err="1">
                <a:solidFill>
                  <a:srgbClr val="FF0000"/>
                </a:solidFill>
              </a:rPr>
              <a:t>gameStartchose.scene</a:t>
            </a:r>
            <a:r>
              <a:rPr lang="en-US" altLang="zh-CN" dirty="0" smtClean="0">
                <a:solidFill>
                  <a:srgbClr val="FF0000"/>
                </a:solidFill>
              </a:rPr>
              <a:t>")}}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4581966"/>
            <a:ext cx="666023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516216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524328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2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20280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zh-CN" altLang="zh-CN" b="1" dirty="0" smtClean="0">
                <a:solidFill>
                  <a:srgbClr val="FF0000"/>
                </a:solidFill>
              </a:rPr>
              <a:t>游戏</a:t>
            </a:r>
            <a:r>
              <a:rPr lang="zh-CN" altLang="zh-CN" b="1" dirty="0">
                <a:solidFill>
                  <a:srgbClr val="FF0000"/>
                </a:solidFill>
              </a:rPr>
              <a:t>加载按钮控制脚本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GameLoad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 smtClean="0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}*/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4299148"/>
            <a:ext cx="61019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触发点击转换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loadScene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进入加载界面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948264" y="131241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648180" y="131241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3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zh-CN" altLang="zh-CN" b="1" dirty="0" smtClean="0">
                <a:solidFill>
                  <a:srgbClr val="FF0000"/>
                </a:solidFill>
              </a:rPr>
              <a:t>游戏</a:t>
            </a:r>
            <a:r>
              <a:rPr lang="zh-CN" altLang="zh-CN" b="1" dirty="0">
                <a:solidFill>
                  <a:srgbClr val="FF0000"/>
                </a:solidFill>
              </a:rPr>
              <a:t>势力选择进入游戏控制脚本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export 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gameStartchose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extends </a:t>
            </a:r>
            <a:r>
              <a:rPr lang="en-US" altLang="zh-CN" kern="100" dirty="0" err="1" smtClean="0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{ constructor() {  super(); 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}*/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4137868"/>
            <a:ext cx="65527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onClick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触发点击转换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loadScene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进入加载界面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7020272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884368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返回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按钮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控制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脚本</a:t>
            </a:r>
            <a:endParaRPr lang="en-US" altLang="zh-CN" b="1" kern="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export </a:t>
            </a:r>
            <a:r>
              <a:rPr lang="en-US" altLang="zh-CN" kern="100" dirty="0">
                <a:latin typeface="Times New Roman" panose="02020603050405020304" pitchFamily="18" charset="0"/>
              </a:rPr>
              <a:t>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gameReturn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constructor() { 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super</a:t>
            </a:r>
            <a:r>
              <a:rPr lang="en-US" altLang="zh-CN" kern="100" dirty="0">
                <a:latin typeface="Times New Roman" panose="02020603050405020304" pitchFamily="18" charset="0"/>
              </a:rPr>
              <a:t>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}*/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948264" y="415498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740352" y="415498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985322"/>
            <a:ext cx="88569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solidFill>
                  <a:srgbClr val="FF0000"/>
                </a:solidFill>
              </a:rPr>
              <a:t>游戏</a:t>
            </a:r>
            <a:r>
              <a:rPr lang="zh-CN" altLang="zh-CN" sz="2000" b="1" dirty="0">
                <a:solidFill>
                  <a:srgbClr val="FF0000"/>
                </a:solidFill>
              </a:rPr>
              <a:t>主界面逻辑代码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openMessage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打开详细信息</a:t>
            </a:r>
            <a:r>
              <a:rPr lang="zh-CN" altLang="zh-CN" sz="2000" dirty="0" smtClean="0"/>
              <a:t>界面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openSetting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打开设置</a:t>
            </a:r>
            <a:r>
              <a:rPr lang="zh-CN" altLang="zh-CN" sz="2000" dirty="0" smtClean="0"/>
              <a:t>界面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openMilitary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打开军事</a:t>
            </a:r>
            <a:r>
              <a:rPr lang="zh-CN" altLang="zh-CN" sz="2000" dirty="0" smtClean="0"/>
              <a:t>系统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openInterior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打开内政</a:t>
            </a:r>
            <a:r>
              <a:rPr lang="zh-CN" altLang="zh-CN" sz="2000" dirty="0" smtClean="0"/>
              <a:t>系统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openTactics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打开策略</a:t>
            </a:r>
            <a:r>
              <a:rPr lang="zh-CN" altLang="zh-CN" sz="2000" dirty="0" smtClean="0"/>
              <a:t>系统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openPersonnal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打开人事</a:t>
            </a:r>
            <a:r>
              <a:rPr lang="zh-CN" altLang="zh-CN" sz="2000" dirty="0" smtClean="0"/>
              <a:t>系统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openNext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下一回合按钮</a:t>
            </a:r>
            <a:r>
              <a:rPr lang="zh-CN" altLang="zh-CN" sz="2000" dirty="0" smtClean="0"/>
              <a:t>控制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setCityMessage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城池信息</a:t>
            </a:r>
            <a:r>
              <a:rPr lang="zh-CN" altLang="zh-CN" sz="2000" dirty="0" smtClean="0"/>
              <a:t>设置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setMessage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详细信息界面</a:t>
            </a:r>
            <a:r>
              <a:rPr lang="zh-CN" altLang="zh-CN" sz="2000" dirty="0" smtClean="0"/>
              <a:t>控制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setMap</a:t>
            </a:r>
            <a:r>
              <a:rPr lang="en-US" altLang="zh-CN" sz="2000" dirty="0">
                <a:solidFill>
                  <a:srgbClr val="FF0000"/>
                </a:solidFill>
              </a:rPr>
              <a:t>(){}//</a:t>
            </a:r>
            <a:r>
              <a:rPr lang="zh-CN" altLang="zh-CN" sz="2000" dirty="0"/>
              <a:t>放入地图并控制地图</a:t>
            </a:r>
            <a:r>
              <a:rPr lang="en-US" altLang="zh-CN" sz="2000" kern="100" dirty="0" smtClean="0">
                <a:latin typeface="Times New Roman" panose="02020603050405020304" pitchFamily="18" charset="0"/>
              </a:rPr>
              <a:t>}*/</a:t>
            </a:r>
            <a:endParaRPr lang="zh-CN" altLang="zh-CN" sz="2000" kern="100" dirty="0" smtClean="0">
              <a:latin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6492564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9"/>
          <p:cNvGrpSpPr/>
          <p:nvPr/>
        </p:nvGrpSpPr>
        <p:grpSpPr bwMode="auto">
          <a:xfrm>
            <a:off x="7578714" y="194692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9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6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椭圆 115"/>
          <p:cNvSpPr/>
          <p:nvPr/>
        </p:nvSpPr>
        <p:spPr>
          <a:xfrm>
            <a:off x="5796136" y="271751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190218" y="2734521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493318" y="271751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4405110" y="2939625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6047462" y="2881955"/>
            <a:ext cx="213995" cy="34861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3"/>
          <p:cNvSpPr>
            <a:spLocks noEditPoints="1"/>
          </p:cNvSpPr>
          <p:nvPr/>
        </p:nvSpPr>
        <p:spPr bwMode="auto">
          <a:xfrm>
            <a:off x="2722618" y="291133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5600461" y="2130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详细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10" name="矩形 109"/>
          <p:cNvSpPr/>
          <p:nvPr/>
        </p:nvSpPr>
        <p:spPr>
          <a:xfrm>
            <a:off x="3994544" y="2130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系统简介</a:t>
            </a:r>
            <a:endParaRPr lang="zh-CN" altLang="en-US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82557" y="2131886"/>
            <a:ext cx="11381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引言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9147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zh-CN" dirty="0" smtClean="0">
                <a:solidFill>
                  <a:srgbClr val="FF0000"/>
                </a:solidFill>
              </a:rPr>
              <a:t>游戏</a:t>
            </a:r>
            <a:r>
              <a:rPr lang="zh-CN" altLang="zh-CN" dirty="0">
                <a:solidFill>
                  <a:srgbClr val="FF0000"/>
                </a:solidFill>
              </a:rPr>
              <a:t>界面加载并转换游戏界面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export </a:t>
            </a:r>
            <a:r>
              <a:rPr lang="en-US" altLang="zh-CN" kern="100" dirty="0">
                <a:latin typeface="Times New Roman" panose="02020603050405020304" pitchFamily="18" charset="0"/>
              </a:rPr>
              <a:t>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gameLoading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constructor() { 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super</a:t>
            </a:r>
            <a:r>
              <a:rPr lang="en-US" altLang="zh-CN" kern="100" dirty="0">
                <a:latin typeface="Times New Roman" panose="02020603050405020304" pitchFamily="18" charset="0"/>
              </a:rPr>
              <a:t>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}*/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4054093"/>
            <a:ext cx="7434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open(){}//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打开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场景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close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(){}//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关闭完成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调用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此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有关闭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动画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在动画完成后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执行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6663159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7812360" y="29521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1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7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58303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9147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zh-CN" b="1" dirty="0" smtClean="0">
                <a:solidFill>
                  <a:srgbClr val="FF0000"/>
                </a:solidFill>
              </a:rPr>
              <a:t>排行榜设置脚本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export </a:t>
            </a:r>
            <a:r>
              <a:rPr lang="en-US" altLang="zh-CN" kern="100" dirty="0">
                <a:latin typeface="Times New Roman" panose="02020603050405020304" pitchFamily="18" charset="0"/>
              </a:rPr>
              <a:t>default class </a:t>
            </a:r>
            <a:r>
              <a:rPr lang="en-US" altLang="zh-CN" b="1" dirty="0" err="1">
                <a:solidFill>
                  <a:srgbClr val="FF0000"/>
                </a:solidFill>
              </a:rPr>
              <a:t>setRanking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extends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Laya.Script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constructor() { 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 super</a:t>
            </a:r>
            <a:r>
              <a:rPr lang="en-US" altLang="zh-CN" kern="100" dirty="0">
                <a:latin typeface="Times New Roman" panose="02020603050405020304" pitchFamily="18" charset="0"/>
              </a:rPr>
              <a:t>();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name:money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金钱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type:Int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name:numType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数字类型示例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type:Number</a:t>
            </a:r>
            <a:r>
              <a:rPr lang="en-US" altLang="zh-CN" kern="100" dirty="0">
                <a:latin typeface="Times New Roman" panose="02020603050405020304" pitchFamily="18" charset="0"/>
              </a:rPr>
              <a:t>, default:1000}*/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name:strType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字符串类型示例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type:String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default:"hello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laya</a:t>
            </a:r>
            <a:r>
              <a:rPr lang="en-US" altLang="zh-CN" kern="100" dirty="0">
                <a:latin typeface="Times New Roman" panose="02020603050405020304" pitchFamily="18" charset="0"/>
              </a:rPr>
              <a:t>"}*/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/** </a:t>
            </a:r>
            <a:r>
              <a:rPr lang="en-US" altLang="zh-CN" kern="100" dirty="0">
                <a:latin typeface="Times New Roman" panose="02020603050405020304" pitchFamily="18" charset="0"/>
              </a:rPr>
              <a:t>@prop {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name:boolType</a:t>
            </a:r>
            <a:r>
              <a:rPr lang="en-US" altLang="zh-CN" kern="100" dirty="0">
                <a:latin typeface="Times New Roman" panose="02020603050405020304" pitchFamily="18" charset="0"/>
              </a:rPr>
              <a:t>, tips:"</a:t>
            </a:r>
            <a:r>
              <a:rPr lang="zh-CN" altLang="zh-CN" kern="100" dirty="0">
                <a:latin typeface="Times New Roman" panose="02020603050405020304" pitchFamily="18" charset="0"/>
              </a:rPr>
              <a:t>布尔类型示例</a:t>
            </a:r>
            <a:r>
              <a:rPr lang="en-US" altLang="zh-CN" kern="100" dirty="0">
                <a:latin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type:Bool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default:true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}*/}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4137868"/>
            <a:ext cx="561662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setImage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()//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在组件加入舞台后进行赋值操作</a:t>
            </a:r>
          </a:p>
        </p:txBody>
      </p:sp>
      <p:grpSp>
        <p:nvGrpSpPr>
          <p:cNvPr id="5" name="Group 9"/>
          <p:cNvGrpSpPr/>
          <p:nvPr/>
        </p:nvGrpSpPr>
        <p:grpSpPr bwMode="auto">
          <a:xfrm>
            <a:off x="6084168" y="22879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6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7884368" y="22879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1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7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8028384" y="395267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334695" y="394974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727303"/>
            <a:ext cx="91440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军队类属性的定义及实现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class Army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军队类属性的定义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constructor(armyID,armyMainID,armyAssisiant1ID,armyAssisiant2ID,armySoldier,armyFood,armyMoney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){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 smtClean="0">
                <a:latin typeface="Times New Roman" panose="02020603050405020304" pitchFamily="18" charset="0"/>
              </a:rPr>
              <a:t>ArmyID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 smtClean="0">
                <a:latin typeface="Times New Roman" panose="02020603050405020304" pitchFamily="18" charset="0"/>
              </a:rPr>
              <a:t>armyID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ArmyID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军队</a:t>
            </a:r>
            <a:r>
              <a:rPr lang="en-US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ID</a:t>
            </a:r>
            <a:r>
              <a:rPr lang="zh-CN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的实现 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 smtClean="0">
                <a:latin typeface="Times New Roman" panose="02020603050405020304" pitchFamily="18" charset="0"/>
              </a:rPr>
              <a:t>ArmyMainID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 smtClean="0">
                <a:latin typeface="Times New Roman" panose="02020603050405020304" pitchFamily="18" charset="0"/>
              </a:rPr>
              <a:t>armyMainID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ArmyMainID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军队主将</a:t>
            </a:r>
            <a:r>
              <a:rPr lang="en-US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ID</a:t>
            </a:r>
            <a:r>
              <a:rPr lang="zh-CN" altLang="zh-CN" sz="12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ArmyAssisiant1ID( armyAssisiant1ID)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ArmyAssisiant1ID()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军队副将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1ID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ArmyAssisiant2ID( 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armyAssisiant2ID)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ArmyAssisiant2ID()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军队副将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1ID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的实现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ArmySoldier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armySoldier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ArmySoldier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军队士兵的实现 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ArmyFood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armyFood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ArmyFood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军队兵粮的实现 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set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ArmyMoney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armyMoney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 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ArmyMoney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()  </a:t>
            </a:r>
            <a:r>
              <a:rPr lang="en-US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12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军队财富的实现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8469053" y="131053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635636" y="122684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11590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</a:t>
            </a:r>
            <a:r>
              <a:rPr lang="zh-CN" altLang="zh-CN" sz="1600" dirty="0" smtClean="0">
                <a:solidFill>
                  <a:srgbClr val="FF0000"/>
                </a:solidFill>
              </a:rPr>
              <a:t>城池</a:t>
            </a:r>
            <a:r>
              <a:rPr lang="zh-CN" altLang="zh-CN" sz="1600" dirty="0">
                <a:solidFill>
                  <a:srgbClr val="FF0000"/>
                </a:solidFill>
              </a:rPr>
              <a:t>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City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 smtClean="0"/>
              <a:t>constructor(cityID,cityName,cityFood,cityFarm,cityMoney,cityBussiness,cityDefense,citySoldier,cityBelongFactionID)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 smtClean="0">
                <a:solidFill>
                  <a:srgbClr val="FF0000"/>
                </a:solidFill>
              </a:rPr>
              <a:t>城池</a:t>
            </a:r>
            <a:r>
              <a:rPr lang="zh-CN" altLang="zh-CN" sz="1600" b="1" dirty="0">
                <a:solidFill>
                  <a:srgbClr val="FF0000"/>
                </a:solidFill>
              </a:rPr>
              <a:t>类属性的定义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CityID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cityID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cityName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CityName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  //</a:t>
            </a:r>
            <a:r>
              <a:rPr lang="zh-CN" altLang="zh-CN" sz="1600" b="1" dirty="0" smtClean="0">
                <a:solidFill>
                  <a:srgbClr val="FF0000"/>
                </a:solidFill>
              </a:rPr>
              <a:t>城池姓名的实现 </a:t>
            </a:r>
          </a:p>
          <a:p>
            <a:r>
              <a:rPr lang="en-US" altLang="zh-CN" sz="1600" dirty="0" smtClean="0"/>
              <a:t>set </a:t>
            </a:r>
            <a:r>
              <a:rPr lang="en-US" altLang="zh-CN" sz="1600" dirty="0" err="1"/>
              <a:t>CityFood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cityFood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CityFood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城池粮草的实现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CityFarm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cityFarm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CityFarm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城池农业的实现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CityMoney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cityMoney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CityMoney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城池财富的实现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CityBussiness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cityBussiness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CityBussiness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城池商业的实现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CityDefense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cityDefense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CityDefense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城池防御的实现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CitySoldier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citySoldier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CitySoldier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城池士兵的实现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CityLoyal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cityLoyal</a:t>
            </a:r>
            <a:r>
              <a:rPr lang="en-US" altLang="zh-CN" sz="1600" dirty="0" smtClean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CityLoyal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  //</a:t>
            </a:r>
            <a:r>
              <a:rPr lang="zh-CN" altLang="zh-CN" sz="1600" b="1" dirty="0" smtClean="0">
                <a:solidFill>
                  <a:srgbClr val="FF0000"/>
                </a:solidFill>
              </a:rPr>
              <a:t>城池民心的实现</a:t>
            </a:r>
          </a:p>
          <a:p>
            <a:r>
              <a:rPr lang="en-US" altLang="zh-CN" sz="1600" dirty="0" smtClean="0"/>
              <a:t>set </a:t>
            </a:r>
            <a:r>
              <a:rPr lang="en-US" altLang="zh-CN" sz="1600" dirty="0" err="1"/>
              <a:t>CityBelongFactionID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cityBelongFactionID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CityBelongFactionID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城池所属势力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284264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727303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b="1" dirty="0" smtClean="0">
                <a:solidFill>
                  <a:srgbClr val="FF0000"/>
                </a:solidFill>
              </a:rPr>
              <a:t>势力</a:t>
            </a:r>
            <a:r>
              <a:rPr lang="zh-CN" altLang="zh-CN" b="1" dirty="0">
                <a:solidFill>
                  <a:srgbClr val="FF0000"/>
                </a:solidFill>
              </a:rPr>
              <a:t>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Faction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constructor(</a:t>
            </a:r>
            <a:r>
              <a:rPr lang="en-US" altLang="zh-CN" sz="1600" dirty="0" err="1"/>
              <a:t>FactionID,FactionName,FactionLeaderPersonID,FactionCapitalID</a:t>
            </a:r>
            <a:r>
              <a:rPr lang="en-US" altLang="zh-CN" sz="1600" dirty="0"/>
              <a:t>){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this.FactionID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FactionID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this.FactionName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FactionName</a:t>
            </a:r>
            <a:r>
              <a:rPr lang="en-US" altLang="zh-CN" sz="1600" dirty="0"/>
              <a:t>;        </a:t>
            </a:r>
            <a:r>
              <a:rPr lang="en-US" altLang="zh-CN" sz="1600" dirty="0" err="1"/>
              <a:t>this.FactionLeaderPersonID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FactionLeaderPersonID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this.FactionCapitalID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FactionCapitalID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}</a:t>
            </a:r>
            <a:endParaRPr lang="zh-CN" altLang="zh-CN" sz="1600" dirty="0"/>
          </a:p>
          <a:p>
            <a:r>
              <a:rPr lang="en-US" altLang="zh-CN" sz="1600" dirty="0" smtClean="0"/>
              <a:t>}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势力类属性的定义</a:t>
            </a:r>
            <a:r>
              <a:rPr lang="en-US" altLang="zh-CN" sz="1600" b="1" dirty="0">
                <a:solidFill>
                  <a:srgbClr val="FF0000"/>
                </a:solidFill>
              </a:rPr>
              <a:t>  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FactionID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FactionID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势力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FactionName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FactionName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FactionName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势力名字的实现</a:t>
            </a:r>
          </a:p>
          <a:p>
            <a:r>
              <a:rPr lang="en-US" altLang="zh-CN" sz="1600" dirty="0" err="1"/>
              <a:t>setFactionLeaderPersonID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FactionLeaderPersonID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FactionLeaderPersonID</a:t>
            </a:r>
            <a:r>
              <a:rPr lang="en-US" altLang="zh-CN" sz="1600" b="1" dirty="0">
                <a:solidFill>
                  <a:srgbClr val="FF0000"/>
                </a:solidFill>
              </a:rPr>
              <a:t>() </a:t>
            </a:r>
            <a:r>
              <a:rPr lang="zh-CN" altLang="zh-CN" sz="1600" b="1" dirty="0">
                <a:solidFill>
                  <a:srgbClr val="FF0000"/>
                </a:solidFill>
              </a:rPr>
              <a:t>势力领导者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FactionCapitalID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FactionCapitalID</a:t>
            </a:r>
            <a:r>
              <a:rPr lang="en-US" altLang="zh-CN" sz="1600" dirty="0"/>
              <a:t>) </a:t>
            </a:r>
            <a:endParaRPr lang="zh-CN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FactionCapitalID</a:t>
            </a:r>
            <a:r>
              <a:rPr lang="en-US" altLang="zh-CN" sz="1600" b="1" dirty="0">
                <a:solidFill>
                  <a:srgbClr val="FF0000"/>
                </a:solidFill>
              </a:rPr>
              <a:t>()//</a:t>
            </a:r>
            <a:r>
              <a:rPr lang="zh-CN" altLang="zh-CN" sz="1600" b="1" dirty="0">
                <a:solidFill>
                  <a:srgbClr val="FF0000"/>
                </a:solidFill>
              </a:rPr>
              <a:t>所属势力首都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</p:txBody>
      </p:sp>
    </p:spTree>
    <p:extLst>
      <p:ext uri="{BB962C8B-B14F-4D97-AF65-F5344CB8AC3E}">
        <p14:creationId xmlns:p14="http://schemas.microsoft.com/office/powerpoint/2010/main" val="21380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8100392" y="410081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452320" y="4109707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842764"/>
            <a:ext cx="9144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dirty="0" smtClean="0">
                <a:solidFill>
                  <a:srgbClr val="FF0000"/>
                </a:solidFill>
              </a:rPr>
              <a:t>武将</a:t>
            </a:r>
            <a:r>
              <a:rPr lang="zh-CN" altLang="zh-CN" dirty="0">
                <a:solidFill>
                  <a:srgbClr val="FF0000"/>
                </a:solidFill>
              </a:rPr>
              <a:t>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Persons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constructor(personID,personName,personBirthYear,personCommand,personMilitary,personPolitics,personTrick,personLoyal,personCityID,personState</a:t>
            </a:r>
            <a:r>
              <a:rPr lang="en-US" altLang="zh-CN" sz="1600" dirty="0" smtClean="0"/>
              <a:t>){} } </a:t>
            </a:r>
            <a:endParaRPr lang="zh-CN" altLang="zh-CN" sz="1600" dirty="0"/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personID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PersonName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personName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PersonName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武将名字的实现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PersonBirthYear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personBirthYear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PersonBirthYear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武将出生年份的实现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PersonCommand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personCommand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PersonCommand</a:t>
            </a:r>
            <a:r>
              <a:rPr lang="en-US" altLang="zh-CN" sz="1600" b="1" dirty="0">
                <a:solidFill>
                  <a:srgbClr val="FF0000"/>
                </a:solidFill>
              </a:rPr>
              <a:t>() //</a:t>
            </a:r>
            <a:r>
              <a:rPr lang="zh-CN" altLang="zh-CN" sz="1600" b="1" dirty="0">
                <a:solidFill>
                  <a:srgbClr val="FF0000"/>
                </a:solidFill>
              </a:rPr>
              <a:t>武将命令的实现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PersonMilitary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personMilitary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PersonMilitary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武将命令的实现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PersonPolitics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personPolitics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PersonPolitics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武将政治的实现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PersonTrick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personTrick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PersonTrick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武将智力的实现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PersonLoyal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personLoyal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PersonLoyal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武将忠诚的实现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PersonCityID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personCityID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PersonCityID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武将城池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PersonState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personState</a:t>
            </a:r>
            <a:r>
              <a:rPr lang="en-US" altLang="zh-CN" sz="1600" dirty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PersonState</a:t>
            </a:r>
            <a:r>
              <a:rPr lang="en-US" altLang="zh-CN" sz="1600" b="1" dirty="0">
                <a:solidFill>
                  <a:srgbClr val="FF0000"/>
                </a:solidFill>
              </a:rPr>
              <a:t>()  //</a:t>
            </a:r>
            <a:r>
              <a:rPr lang="zh-CN" altLang="zh-CN" sz="1600" b="1" dirty="0">
                <a:solidFill>
                  <a:srgbClr val="FF0000"/>
                </a:solidFill>
              </a:rPr>
              <a:t>武将状态的实现 </a:t>
            </a:r>
          </a:p>
        </p:txBody>
      </p:sp>
    </p:spTree>
    <p:extLst>
      <p:ext uri="{BB962C8B-B14F-4D97-AF65-F5344CB8AC3E}">
        <p14:creationId xmlns:p14="http://schemas.microsoft.com/office/powerpoint/2010/main" val="41703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956376" y="311804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7148983" y="320678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986780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b="1" dirty="0" smtClean="0">
                <a:solidFill>
                  <a:srgbClr val="FF0000"/>
                </a:solidFill>
              </a:rPr>
              <a:t>对</a:t>
            </a:r>
            <a:r>
              <a:rPr lang="zh-CN" altLang="zh-CN" b="1" dirty="0">
                <a:solidFill>
                  <a:srgbClr val="FF0000"/>
                </a:solidFill>
              </a:rPr>
              <a:t>战类属性的定义及实现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class Battle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export default class Battle </a:t>
            </a:r>
            <a:endParaRPr lang="zh-CN" altLang="zh-CN" sz="1600" dirty="0"/>
          </a:p>
          <a:p>
            <a:r>
              <a:rPr lang="en-US" altLang="zh-CN" sz="1600" dirty="0"/>
              <a:t>constructor(BattleID,BattleName,BattleAttackArmyID,BattleAttackCityName,BattleDefendArmyID,BattleFieldCityID,BattleResult</a:t>
            </a:r>
            <a:r>
              <a:rPr lang="en-US" altLang="zh-CN" sz="1600" dirty="0" smtClean="0"/>
              <a:t>){}}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对战类</a:t>
            </a:r>
            <a:r>
              <a:rPr lang="zh-CN" altLang="zh-CN" sz="1600" b="1" dirty="0" smtClean="0">
                <a:solidFill>
                  <a:srgbClr val="FF0000"/>
                </a:solidFill>
              </a:rPr>
              <a:t>实现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set </a:t>
            </a:r>
            <a:r>
              <a:rPr lang="en-US" altLang="zh-CN" sz="1600" dirty="0" err="1"/>
              <a:t>BattleID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BattleID</a:t>
            </a:r>
            <a:r>
              <a:rPr lang="en-US" altLang="zh-CN" sz="1600" dirty="0" smtClean="0"/>
              <a:t>) get </a:t>
            </a:r>
            <a:r>
              <a:rPr lang="en-US" altLang="zh-CN" sz="1600" dirty="0" err="1"/>
              <a:t>BattleID</a:t>
            </a:r>
            <a:r>
              <a:rPr lang="en-US" altLang="zh-CN" sz="1600" dirty="0" smtClean="0"/>
              <a:t>()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BattleName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BattleName</a:t>
            </a:r>
            <a:r>
              <a:rPr lang="en-US" altLang="zh-CN" sz="1600" dirty="0" smtClean="0"/>
              <a:t>) get </a:t>
            </a:r>
            <a:r>
              <a:rPr lang="en-US" altLang="zh-CN" sz="1600" dirty="0" err="1"/>
              <a:t>BattleName</a:t>
            </a:r>
            <a:r>
              <a:rPr lang="en-US" altLang="zh-CN" sz="1600" dirty="0" smtClean="0"/>
              <a:t>()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对战名字的实现</a:t>
            </a:r>
          </a:p>
          <a:p>
            <a:r>
              <a:rPr lang="en-US" altLang="zh-CN" sz="1600" dirty="0" smtClean="0"/>
              <a:t>set </a:t>
            </a:r>
            <a:r>
              <a:rPr lang="en-US" altLang="zh-CN" sz="1600" dirty="0" err="1"/>
              <a:t>BattleAttackArmyID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BattleAttackArmyID</a:t>
            </a:r>
            <a:r>
              <a:rPr lang="en-US" altLang="zh-CN" sz="1600" dirty="0" smtClean="0"/>
              <a:t>) get </a:t>
            </a:r>
            <a:r>
              <a:rPr lang="en-US" altLang="zh-CN" sz="1600" dirty="0" err="1"/>
              <a:t>BattleAttackArmyID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 //</a:t>
            </a:r>
            <a:r>
              <a:rPr lang="zh-CN" altLang="zh-CN" sz="1600" b="1" dirty="0">
                <a:solidFill>
                  <a:srgbClr val="FF0000"/>
                </a:solidFill>
              </a:rPr>
              <a:t>对战进攻方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BattleDefendArmyID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BattleDefendArmyID</a:t>
            </a:r>
            <a:r>
              <a:rPr lang="en-US" altLang="zh-CN" sz="1600" dirty="0" smtClean="0"/>
              <a:t>) get </a:t>
            </a:r>
            <a:r>
              <a:rPr lang="en-US" altLang="zh-CN" sz="1600" dirty="0" err="1"/>
              <a:t>BattleDefendArmyID</a:t>
            </a:r>
            <a:r>
              <a:rPr lang="en-US" altLang="zh-CN" sz="1600" dirty="0" smtClean="0"/>
              <a:t>()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对战防守方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BattleFieldCityID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BattleFieldCityID</a:t>
            </a:r>
            <a:r>
              <a:rPr lang="en-US" altLang="zh-CN" sz="1600" dirty="0" smtClean="0"/>
              <a:t>) get </a:t>
            </a:r>
            <a:r>
              <a:rPr lang="en-US" altLang="zh-CN" sz="1600" dirty="0" err="1"/>
              <a:t>BattleFieldCityID</a:t>
            </a:r>
            <a:r>
              <a:rPr lang="en-US" altLang="zh-CN" sz="1600" dirty="0" smtClean="0"/>
              <a:t>()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对战胜利方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/>
              <a:t>BattleResult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BattleResult</a:t>
            </a:r>
            <a:r>
              <a:rPr lang="en-US" altLang="zh-CN" sz="1600" dirty="0" smtClean="0"/>
              <a:t>) get </a:t>
            </a:r>
            <a:r>
              <a:rPr lang="en-US" altLang="zh-CN" sz="1600" dirty="0" err="1"/>
              <a:t>BattleResult</a:t>
            </a:r>
            <a:r>
              <a:rPr lang="en-US" altLang="zh-CN" sz="1600" dirty="0" smtClean="0"/>
              <a:t>()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对战结果的实现</a:t>
            </a:r>
          </a:p>
          <a:p>
            <a:r>
              <a:rPr lang="en-US" altLang="zh-CN" sz="1600" dirty="0"/>
              <a:t>set </a:t>
            </a:r>
            <a:r>
              <a:rPr lang="en-US" altLang="zh-CN" sz="1600" dirty="0" err="1" smtClean="0"/>
              <a:t>BattleAttackCityName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BattleAttackCityName</a:t>
            </a:r>
            <a:r>
              <a:rPr lang="en-US" altLang="zh-CN" sz="1600" dirty="0" smtClean="0"/>
              <a:t>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get </a:t>
            </a:r>
            <a:r>
              <a:rPr lang="en-US" altLang="zh-CN" sz="1600" b="1" dirty="0" err="1">
                <a:solidFill>
                  <a:srgbClr val="FF0000"/>
                </a:solidFill>
              </a:rPr>
              <a:t>BattleAttackCityName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BattleAttackCityName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600" b="1" dirty="0">
                <a:solidFill>
                  <a:srgbClr val="FF0000"/>
                </a:solidFill>
              </a:rPr>
              <a:t>对战进攻方城市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zh-CN" sz="1600" b="1" dirty="0">
                <a:solidFill>
                  <a:srgbClr val="FF0000"/>
                </a:solidFill>
              </a:rPr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13128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8427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b="1" dirty="0" smtClean="0">
                <a:solidFill>
                  <a:srgbClr val="FF0000"/>
                </a:solidFill>
              </a:rPr>
              <a:t>时间</a:t>
            </a:r>
            <a:r>
              <a:rPr lang="zh-CN" altLang="zh-CN" b="1" dirty="0">
                <a:solidFill>
                  <a:srgbClr val="FF0000"/>
                </a:solidFill>
              </a:rPr>
              <a:t>类属性的定义及实现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class Time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constructor(</a:t>
            </a:r>
            <a:r>
              <a:rPr lang="en-US" altLang="zh-CN" dirty="0" err="1"/>
              <a:t>year,season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this.year</a:t>
            </a:r>
            <a:r>
              <a:rPr lang="en-US" altLang="zh-CN" dirty="0"/>
              <a:t>=year;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this.season</a:t>
            </a:r>
            <a:r>
              <a:rPr lang="en-US" altLang="zh-CN" dirty="0"/>
              <a:t>=season;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set Year( year)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Year() //</a:t>
            </a:r>
            <a:r>
              <a:rPr lang="zh-CN" altLang="zh-CN" b="1" dirty="0">
                <a:solidFill>
                  <a:srgbClr val="FF0000"/>
                </a:solidFill>
              </a:rPr>
              <a:t>年份的实现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set Season( season)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Season()//</a:t>
            </a:r>
            <a:r>
              <a:rPr lang="zh-CN" altLang="zh-CN" b="1" dirty="0">
                <a:solidFill>
                  <a:srgbClr val="FF0000"/>
                </a:solidFill>
              </a:rPr>
              <a:t>季节的实现 </a:t>
            </a:r>
          </a:p>
        </p:txBody>
      </p:sp>
    </p:spTree>
    <p:extLst>
      <p:ext uri="{BB962C8B-B14F-4D97-AF65-F5344CB8AC3E}">
        <p14:creationId xmlns:p14="http://schemas.microsoft.com/office/powerpoint/2010/main" val="3491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80065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dirty="0" smtClean="0">
                <a:solidFill>
                  <a:srgbClr val="FF0000"/>
                </a:solidFill>
              </a:rPr>
              <a:t>玩家</a:t>
            </a:r>
            <a:r>
              <a:rPr lang="zh-CN" altLang="zh-CN" dirty="0">
                <a:solidFill>
                  <a:srgbClr val="FF0000"/>
                </a:solidFill>
              </a:rPr>
              <a:t>类属性的定义及实现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</a:rPr>
              <a:t>Citys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constructor(</a:t>
            </a:r>
            <a:r>
              <a:rPr lang="en-US" altLang="zh-CN" dirty="0" err="1"/>
              <a:t>playerID,playerScore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this.playerID</a:t>
            </a:r>
            <a:r>
              <a:rPr lang="en-US" altLang="zh-CN" dirty="0"/>
              <a:t>=</a:t>
            </a:r>
            <a:r>
              <a:rPr lang="en-US" altLang="zh-CN" dirty="0" err="1"/>
              <a:t>playerID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this.playerScore</a:t>
            </a:r>
            <a:r>
              <a:rPr lang="en-US" altLang="zh-CN" dirty="0"/>
              <a:t>=</a:t>
            </a:r>
            <a:r>
              <a:rPr lang="en-US" altLang="zh-CN" dirty="0" err="1"/>
              <a:t>playerScore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set </a:t>
            </a:r>
            <a:r>
              <a:rPr lang="en-US" altLang="zh-CN" dirty="0" err="1"/>
              <a:t>PlayerID</a:t>
            </a:r>
            <a:r>
              <a:rPr lang="en-US" altLang="zh-CN" dirty="0"/>
              <a:t>( </a:t>
            </a:r>
            <a:r>
              <a:rPr lang="en-US" altLang="zh-CN" dirty="0" err="1"/>
              <a:t>playerID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</a:t>
            </a:r>
            <a:r>
              <a:rPr lang="en-US" altLang="zh-CN" b="1" dirty="0" err="1">
                <a:solidFill>
                  <a:srgbClr val="FF0000"/>
                </a:solidFill>
              </a:rPr>
              <a:t>PlayerID</a:t>
            </a:r>
            <a:r>
              <a:rPr lang="en-US" altLang="zh-CN" b="1" dirty="0">
                <a:solidFill>
                  <a:srgbClr val="FF0000"/>
                </a:solidFill>
              </a:rPr>
              <a:t>()//</a:t>
            </a:r>
            <a:r>
              <a:rPr lang="zh-CN" altLang="zh-CN" b="1" dirty="0">
                <a:solidFill>
                  <a:srgbClr val="FF0000"/>
                </a:solidFill>
              </a:rPr>
              <a:t>玩家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zh-CN" b="1" dirty="0">
                <a:solidFill>
                  <a:srgbClr val="FF0000"/>
                </a:solidFill>
              </a:rPr>
              <a:t>的实现 </a:t>
            </a:r>
          </a:p>
          <a:p>
            <a:r>
              <a:rPr lang="en-US" altLang="zh-CN" dirty="0"/>
              <a:t>set </a:t>
            </a:r>
            <a:r>
              <a:rPr lang="en-US" altLang="zh-CN" dirty="0" err="1"/>
              <a:t>PlayerScore</a:t>
            </a:r>
            <a:r>
              <a:rPr lang="en-US" altLang="zh-CN" dirty="0"/>
              <a:t>( </a:t>
            </a:r>
            <a:r>
              <a:rPr lang="en-US" altLang="zh-CN" dirty="0" err="1"/>
              <a:t>playerScore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get </a:t>
            </a:r>
            <a:r>
              <a:rPr lang="en-US" altLang="zh-CN" b="1" dirty="0" err="1">
                <a:solidFill>
                  <a:srgbClr val="FF0000"/>
                </a:solidFill>
              </a:rPr>
              <a:t>PlayerScore</a:t>
            </a:r>
            <a:r>
              <a:rPr lang="en-US" altLang="zh-CN" b="1" dirty="0">
                <a:solidFill>
                  <a:srgbClr val="FF0000"/>
                </a:solidFill>
              </a:rPr>
              <a:t>()//</a:t>
            </a:r>
            <a:r>
              <a:rPr lang="zh-CN" altLang="zh-CN" b="1" dirty="0">
                <a:solidFill>
                  <a:srgbClr val="FF0000"/>
                </a:solidFill>
              </a:rPr>
              <a:t>玩家成绩的实现 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6244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50412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军队类函数的实现</a:t>
            </a:r>
          </a:p>
          <a:p>
            <a:r>
              <a:rPr lang="en-US" altLang="zh-CN" sz="2000" dirty="0" err="1"/>
              <a:t>armyChangeMainID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主将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修改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/>
              <a:t>armyChangeAssisiant1ID(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副将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zh-CN" sz="2000" b="1" dirty="0">
                <a:solidFill>
                  <a:srgbClr val="FF0000"/>
                </a:solidFill>
              </a:rPr>
              <a:t>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/>
              <a:t>armyChangeAssisiant2ID(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副将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</a:rPr>
              <a:t>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 err="1"/>
              <a:t>armyChangeSoldier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士兵修改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 err="1"/>
              <a:t>armyChangeFood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粮草修改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 err="1"/>
              <a:t>armyChangeMoney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金钱修改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070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223186" y="2388918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18000" y="2892974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阅读对象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参考模型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4308732" y="1306308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969090" y="410381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6588224" y="40843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02804"/>
            <a:ext cx="9144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城池类函数的实现</a:t>
            </a:r>
          </a:p>
          <a:p>
            <a:r>
              <a:rPr lang="en-US" altLang="zh-CN" sz="2000" dirty="0" err="1"/>
              <a:t>cityChangeFood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粮草改变</a:t>
            </a:r>
          </a:p>
          <a:p>
            <a:r>
              <a:rPr lang="en-US" altLang="zh-CN" sz="2000" dirty="0" err="1"/>
              <a:t>cityChangeFarm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农业改变</a:t>
            </a:r>
          </a:p>
          <a:p>
            <a:r>
              <a:rPr lang="en-US" altLang="zh-CN" sz="2000" dirty="0" err="1"/>
              <a:t>cityChangeMoney</a:t>
            </a:r>
            <a:r>
              <a:rPr lang="en-US" altLang="zh-CN" sz="2000" dirty="0"/>
              <a:t>(number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金钱改变</a:t>
            </a:r>
          </a:p>
          <a:p>
            <a:r>
              <a:rPr lang="en-US" altLang="zh-CN" sz="2000" dirty="0" err="1"/>
              <a:t>cityChangeBusiness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商业改变</a:t>
            </a:r>
          </a:p>
          <a:p>
            <a:r>
              <a:rPr lang="en-US" altLang="zh-CN" sz="2000" dirty="0" err="1"/>
              <a:t>cityChangeDefense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城防改变</a:t>
            </a:r>
          </a:p>
          <a:p>
            <a:r>
              <a:rPr lang="en-US" altLang="zh-CN" sz="2000" dirty="0" err="1"/>
              <a:t>cityChangeSoldier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士兵数改变</a:t>
            </a:r>
          </a:p>
          <a:p>
            <a:r>
              <a:rPr lang="en-US" altLang="zh-CN" sz="2000" dirty="0" err="1"/>
              <a:t>cityChangeLoyal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</a:rPr>
              <a:t>民忠改变</a:t>
            </a:r>
          </a:p>
          <a:p>
            <a:r>
              <a:rPr lang="en-US" altLang="zh-CN" sz="2000" dirty="0" err="1"/>
              <a:t>cityChangeBelongFactionID</a:t>
            </a:r>
            <a:r>
              <a:rPr lang="en-US" altLang="zh-CN" sz="2000" dirty="0"/>
              <a:t>( number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</a:rPr>
              <a:t>所属势力改变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037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50412"/>
            <a:ext cx="914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势力类函数的实现</a:t>
            </a:r>
          </a:p>
          <a:p>
            <a:r>
              <a:rPr lang="en-US" altLang="zh-CN" dirty="0" err="1"/>
              <a:t>FactionChangeLeaderPersonID</a:t>
            </a:r>
            <a:r>
              <a:rPr lang="en-US" altLang="zh-CN" dirty="0"/>
              <a:t>( number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/ /</a:t>
            </a:r>
            <a:r>
              <a:rPr lang="zh-CN" altLang="zh-CN" b="1" dirty="0" smtClean="0">
                <a:solidFill>
                  <a:srgbClr val="FF0000"/>
                </a:solidFill>
              </a:rPr>
              <a:t>势力</a:t>
            </a:r>
            <a:r>
              <a:rPr lang="zh-CN" altLang="zh-CN" b="1" dirty="0">
                <a:solidFill>
                  <a:srgbClr val="FF0000"/>
                </a:solidFill>
              </a:rPr>
              <a:t>主公</a:t>
            </a:r>
            <a:r>
              <a:rPr lang="zh-CN" altLang="zh-CN" b="1" dirty="0" smtClean="0">
                <a:solidFill>
                  <a:srgbClr val="FF0000"/>
                </a:solidFill>
              </a:rPr>
              <a:t>更换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FactionChangeCapitalID</a:t>
            </a:r>
            <a:r>
              <a:rPr lang="en-US" altLang="zh-CN" dirty="0"/>
              <a:t>( number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势力首都城池</a:t>
            </a:r>
            <a:r>
              <a:rPr lang="zh-CN" altLang="zh-CN" b="1" dirty="0" smtClean="0">
                <a:solidFill>
                  <a:srgbClr val="FF0000"/>
                </a:solidFill>
              </a:rPr>
              <a:t>更换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武将类函数的</a:t>
            </a:r>
            <a:r>
              <a:rPr lang="zh-CN" altLang="zh-CN" b="1" dirty="0" smtClean="0">
                <a:solidFill>
                  <a:srgbClr val="FF0000"/>
                </a:solidFill>
              </a:rPr>
              <a:t>实现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err="1"/>
              <a:t>personChangeLoyal</a:t>
            </a:r>
            <a:r>
              <a:rPr lang="en-US" altLang="zh-CN" dirty="0"/>
              <a:t>( number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武将忠诚</a:t>
            </a:r>
            <a:r>
              <a:rPr lang="zh-CN" altLang="zh-CN" b="1" dirty="0" smtClean="0">
                <a:solidFill>
                  <a:srgbClr val="FF0000"/>
                </a:solidFill>
              </a:rPr>
              <a:t>改变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PersonChangeCityID</a:t>
            </a:r>
            <a:r>
              <a:rPr lang="en-US" altLang="zh-CN" dirty="0"/>
              <a:t>( </a:t>
            </a:r>
            <a:r>
              <a:rPr lang="en-US" altLang="zh-CN" dirty="0" err="1"/>
              <a:t>cityID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所在城池</a:t>
            </a:r>
            <a:r>
              <a:rPr lang="zh-CN" altLang="zh-CN" b="1" dirty="0" smtClean="0">
                <a:solidFill>
                  <a:srgbClr val="FF0000"/>
                </a:solidFill>
              </a:rPr>
              <a:t>改变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 err="1"/>
              <a:t>personChangeState</a:t>
            </a:r>
            <a:r>
              <a:rPr lang="en-US" altLang="zh-CN" dirty="0"/>
              <a:t>(state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状态改变</a:t>
            </a:r>
          </a:p>
          <a:p>
            <a:endParaRPr lang="zh-CN" altLang="zh-CN" b="1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184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7236296" y="3045685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5986780" y="3053080"/>
            <a:ext cx="434975" cy="1071563"/>
            <a:chOff x="0" y="0"/>
            <a:chExt cx="274" cy="675"/>
          </a:xfrm>
          <a:solidFill>
            <a:schemeClr val="accent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324544" y="-103694"/>
            <a:ext cx="4187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274812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对战类函数的实现</a:t>
            </a:r>
          </a:p>
          <a:p>
            <a:r>
              <a:rPr lang="en-US" altLang="zh-CN" dirty="0" err="1"/>
              <a:t>BattleNameGeneration</a:t>
            </a:r>
            <a:r>
              <a:rPr lang="en-US" altLang="zh-CN" dirty="0"/>
              <a:t>(</a:t>
            </a:r>
            <a:r>
              <a:rPr lang="en-US" altLang="zh-CN" dirty="0" err="1"/>
              <a:t>BattleAttackCityName</a:t>
            </a:r>
            <a:r>
              <a:rPr lang="en-US" altLang="zh-CN" dirty="0" smtClean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战役名称生成</a:t>
            </a:r>
          </a:p>
          <a:p>
            <a:r>
              <a:rPr lang="en-US" altLang="zh-CN" dirty="0" err="1"/>
              <a:t>BattleResultGeneration</a:t>
            </a:r>
            <a:r>
              <a:rPr lang="en-US" altLang="zh-CN" dirty="0"/>
              <a:t>(</a:t>
            </a:r>
            <a:r>
              <a:rPr lang="en-US" altLang="zh-CN" dirty="0" err="1"/>
              <a:t>BattleAttackArmyID,BattleDefendArmyID</a:t>
            </a:r>
            <a:r>
              <a:rPr lang="en-US" altLang="zh-CN" dirty="0"/>
              <a:t>, </a:t>
            </a:r>
            <a:r>
              <a:rPr lang="en-US" altLang="zh-CN" dirty="0" err="1"/>
              <a:t>BattleFieldCityID</a:t>
            </a:r>
            <a:r>
              <a:rPr lang="en-US" altLang="zh-CN" dirty="0" smtClean="0"/>
              <a:t>)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战役结果</a:t>
            </a:r>
            <a:r>
              <a:rPr lang="zh-CN" altLang="zh-CN" b="1" dirty="0" smtClean="0">
                <a:solidFill>
                  <a:srgbClr val="FF0000"/>
                </a:solidFill>
              </a:rPr>
              <a:t>生成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时间类函数的实现</a:t>
            </a:r>
          </a:p>
          <a:p>
            <a:r>
              <a:rPr lang="en-US" altLang="zh-CN" dirty="0" err="1"/>
              <a:t>timeSeasonChange</a:t>
            </a:r>
            <a:r>
              <a:rPr lang="en-US" altLang="zh-CN" dirty="0"/>
              <a:t>( season</a:t>
            </a:r>
            <a:r>
              <a:rPr lang="en-US" altLang="zh-CN" dirty="0" smtClean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季节变化</a:t>
            </a:r>
          </a:p>
          <a:p>
            <a:r>
              <a:rPr lang="en-US" altLang="zh-CN" dirty="0" err="1"/>
              <a:t>timeYearChange</a:t>
            </a:r>
            <a:r>
              <a:rPr lang="en-US" altLang="zh-CN" dirty="0"/>
              <a:t>( year</a:t>
            </a:r>
            <a:r>
              <a:rPr lang="en-US" altLang="zh-CN" dirty="0" smtClean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新年快乐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>
                <a:solidFill>
                  <a:srgbClr val="FF0000"/>
                </a:solidFill>
              </a:rPr>
              <a:t>玩家类函数的实现</a:t>
            </a:r>
          </a:p>
          <a:p>
            <a:r>
              <a:rPr lang="en-US" altLang="zh-CN" dirty="0" err="1"/>
              <a:t>PlayerChangeMaxScore</a:t>
            </a:r>
            <a:r>
              <a:rPr lang="en-US" altLang="zh-CN" dirty="0"/>
              <a:t>( </a:t>
            </a:r>
            <a:r>
              <a:rPr lang="en-US" altLang="zh-CN" dirty="0" err="1" smtClean="0"/>
              <a:t>MaxScore</a:t>
            </a:r>
            <a:r>
              <a:rPr lang="en-US" altLang="zh-CN" dirty="0" smtClean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玩家最高成绩改变</a:t>
            </a:r>
          </a:p>
          <a:p>
            <a:r>
              <a:rPr lang="en-US" altLang="zh-CN" sz="1200" dirty="0" smtClean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245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684530" y="3867150"/>
            <a:ext cx="309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5651500" y="3867150"/>
            <a:ext cx="309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83185" y="40005"/>
            <a:ext cx="747839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0605" marR="0" lvl="1" indent="-4508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4400" b="1" kern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小组成员分工及评价</a:t>
            </a:r>
            <a:endParaRPr lang="zh-CN" altLang="en-US" sz="4400" b="1" dirty="0">
              <a:solidFill>
                <a:srgbClr val="3476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73" y="1356181"/>
            <a:ext cx="7488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王华怿</a:t>
            </a:r>
            <a:r>
              <a:rPr lang="zh-CN" altLang="en-US" sz="2800" dirty="0" smtClean="0"/>
              <a:t>：代码计划说明书的</a:t>
            </a:r>
            <a:r>
              <a:rPr lang="zh-CN" altLang="en-US" sz="2800" dirty="0"/>
              <a:t>编写</a:t>
            </a:r>
            <a:r>
              <a:rPr lang="en-US" altLang="zh-CN" sz="2800" dirty="0" smtClean="0"/>
              <a:t>90</a:t>
            </a:r>
            <a:r>
              <a:rPr lang="zh-CN" altLang="en-US" sz="2800" dirty="0" smtClean="0"/>
              <a:t>  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吴帅毅</a:t>
            </a:r>
            <a:r>
              <a:rPr lang="zh-CN" altLang="en-US" sz="2800" dirty="0" smtClean="0"/>
              <a:t>：后端详细代码的编写、</a:t>
            </a:r>
            <a:r>
              <a:rPr lang="en-US" altLang="zh-CN" sz="2800" dirty="0"/>
              <a:t>PPT</a:t>
            </a:r>
            <a:r>
              <a:rPr lang="zh-CN" altLang="en-US" sz="2800" dirty="0"/>
              <a:t>的编写 </a:t>
            </a:r>
            <a:r>
              <a:rPr lang="en-US" altLang="zh-CN" sz="2800" dirty="0" smtClean="0"/>
              <a:t>88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王仕杰</a:t>
            </a:r>
            <a:r>
              <a:rPr lang="zh-CN" altLang="en-US" sz="2800" dirty="0" smtClean="0"/>
              <a:t>：前端详细代码的编写 </a:t>
            </a:r>
            <a:r>
              <a:rPr lang="en-US" altLang="zh-CN" sz="2800" dirty="0" smtClean="0"/>
              <a:t>87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3168815" y="1706860"/>
            <a:ext cx="5400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谢谢观看</a:t>
            </a:r>
          </a:p>
        </p:txBody>
      </p:sp>
      <p:grpSp>
        <p:nvGrpSpPr>
          <p:cNvPr id="142" name="组合 14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8" name="Group 14"/>
          <p:cNvGrpSpPr/>
          <p:nvPr/>
        </p:nvGrpSpPr>
        <p:grpSpPr bwMode="auto">
          <a:xfrm>
            <a:off x="3285125" y="3411868"/>
            <a:ext cx="219347" cy="219347"/>
            <a:chOff x="4248" y="3024"/>
            <a:chExt cx="600" cy="599"/>
          </a:xfrm>
        </p:grpSpPr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5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3" name="Text Box 19"/>
          <p:cNvSpPr txBox="1">
            <a:spLocks noChangeArrowheads="1"/>
          </p:cNvSpPr>
          <p:nvPr/>
        </p:nvSpPr>
        <p:spPr bwMode="auto">
          <a:xfrm>
            <a:off x="3591635" y="2918223"/>
            <a:ext cx="196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杨枨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Text Box 20"/>
          <p:cNvSpPr txBox="1">
            <a:spLocks noChangeArrowheads="1"/>
          </p:cNvSpPr>
          <p:nvPr/>
        </p:nvSpPr>
        <p:spPr bwMode="auto">
          <a:xfrm>
            <a:off x="3591467" y="3341768"/>
            <a:ext cx="24917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答辩小组：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G-16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</a:t>
            </a:r>
          </a:p>
        </p:txBody>
      </p:sp>
      <p:sp>
        <p:nvSpPr>
          <p:cNvPr id="155" name="矩形 154"/>
          <p:cNvSpPr/>
          <p:nvPr/>
        </p:nvSpPr>
        <p:spPr>
          <a:xfrm>
            <a:off x="3168815" y="2426940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3568" y="1102169"/>
            <a:ext cx="6708140" cy="315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854" y="13174"/>
            <a:ext cx="410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7584" y="1213036"/>
            <a:ext cx="6091937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/>
              <a:t>   1</a:t>
            </a:r>
            <a:r>
              <a:rPr lang="en-US" altLang="zh-CN" sz="2400" dirty="0"/>
              <a:t>.</a:t>
            </a:r>
            <a:r>
              <a:rPr lang="zh-CN" altLang="zh-CN" sz="2400" dirty="0"/>
              <a:t>开发时，帮助内部人员（指设计人员和实现人员）理清代码层次和关系，确认自身的工作完成情况，使工作按照设计完成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endParaRPr lang="en-US" altLang="zh-CN" sz="2400" dirty="0" smtClean="0"/>
          </a:p>
          <a:p>
            <a:r>
              <a:rPr lang="en-US" altLang="zh-CN" sz="2400" dirty="0" smtClean="0"/>
              <a:t>   2.</a:t>
            </a:r>
            <a:r>
              <a:rPr lang="zh-CN" altLang="zh-CN" sz="2400" dirty="0" smtClean="0"/>
              <a:t>测试</a:t>
            </a:r>
            <a:r>
              <a:rPr lang="zh-CN" altLang="zh-CN" sz="2400" dirty="0"/>
              <a:t>时，帮助测试人员确认实际代码是否按照设计来编写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 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3.</a:t>
            </a:r>
            <a:r>
              <a:rPr lang="zh-CN" altLang="zh-CN" sz="2400" dirty="0"/>
              <a:t>评审时，为评审人员提供评审对象。</a:t>
            </a:r>
          </a:p>
          <a:p>
            <a:endParaRPr lang="zh-CN" altLang="zh-CN" sz="2400" dirty="0"/>
          </a:p>
          <a:p>
            <a:pPr lvl="0"/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1404664" y="0"/>
            <a:ext cx="657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阅读对象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887725"/>
            <a:ext cx="6336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latin typeface="Times New Roman" panose="02020603050405020304" pitchFamily="18" charset="0"/>
              </a:rPr>
              <a:t>设计人员，实现人员，测试人员和评审人员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320098"/>
            <a:ext cx="37657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390" y="2172962"/>
            <a:ext cx="829506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latin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：本文档仅供内部人员查阅！！如给他人借阅，请通报全组成员！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latin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：每次更新时需要在文档第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页更新文档版本，记得改变红色字体颜色。</a:t>
            </a:r>
          </a:p>
          <a:p>
            <a:pPr indent="304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latin typeface="Times New Roman" panose="02020603050405020304" pitchFamily="18" charset="0"/>
              </a:rPr>
              <a:t>注意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：当出现代码清单和实际设计矛盾时，应先组内通报并讨论，再决定修改实际代码还是代码清单。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-252536" y="0"/>
            <a:ext cx="393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202804"/>
            <a:ext cx="73616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u="sng" kern="100" dirty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https://wenku.baidu.com/view/853c9869453610661ed9f463.html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i="1" kern="100" dirty="0">
                <a:latin typeface="Times New Roman" panose="02020603050405020304" pitchFamily="18" charset="0"/>
              </a:rPr>
              <a:t>百度文库</a:t>
            </a:r>
            <a:r>
              <a:rPr lang="en-US" altLang="zh-CN" sz="2000" i="1" kern="100" dirty="0">
                <a:latin typeface="Times New Roman" panose="02020603050405020304" pitchFamily="18" charset="0"/>
              </a:rPr>
              <a:t>.</a:t>
            </a:r>
            <a:r>
              <a:rPr lang="zh-CN" altLang="zh-CN" sz="2000" i="1" kern="100" dirty="0">
                <a:latin typeface="Times New Roman" panose="02020603050405020304" pitchFamily="18" charset="0"/>
              </a:rPr>
              <a:t>源代码清单模板</a:t>
            </a:r>
            <a:r>
              <a:rPr lang="en-US" altLang="zh-CN" sz="2000" i="1" kern="100" dirty="0">
                <a:latin typeface="Times New Roman" panose="02020603050405020304" pitchFamily="18" charset="0"/>
              </a:rPr>
              <a:t>.2018-07-01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u="sng" kern="100" dirty="0">
                <a:solidFill>
                  <a:srgbClr val="0000FF"/>
                </a:solidFill>
                <a:latin typeface="Times New Roman" panose="02020603050405020304" pitchFamily="18" charset="0"/>
                <a:hlinkClick r:id="rId3"/>
              </a:rPr>
              <a:t>https://wenku.baidu.com/view/fd41a46cf5335a8102d2207d.html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marL="304800" indent="127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i="1" kern="100" dirty="0">
                <a:latin typeface="Times New Roman" panose="02020603050405020304" pitchFamily="18" charset="0"/>
              </a:rPr>
              <a:t>百度文库</a:t>
            </a:r>
            <a:r>
              <a:rPr lang="en-US" altLang="zh-CN" sz="2000" i="1" kern="100" dirty="0">
                <a:latin typeface="Times New Roman" panose="02020603050405020304" pitchFamily="18" charset="0"/>
              </a:rPr>
              <a:t>.</a:t>
            </a:r>
            <a:r>
              <a:rPr lang="zh-CN" altLang="zh-CN" sz="2000" i="1" kern="100" dirty="0">
                <a:latin typeface="Times New Roman" panose="02020603050405020304" pitchFamily="18" charset="0"/>
              </a:rPr>
              <a:t>源代码清单模板</a:t>
            </a:r>
            <a:r>
              <a:rPr lang="en-US" altLang="zh-CN" sz="2000" i="1" kern="100" dirty="0">
                <a:latin typeface="Times New Roman" panose="02020603050405020304" pitchFamily="18" charset="0"/>
              </a:rPr>
              <a:t>.2018-06-30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66703" y="23889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0112" y="2789028"/>
            <a:ext cx="1210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代码分工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功能关系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10"/>
          <p:cNvSpPr>
            <a:spLocks noEditPoints="1"/>
          </p:cNvSpPr>
          <p:nvPr/>
        </p:nvSpPr>
        <p:spPr bwMode="auto">
          <a:xfrm>
            <a:off x="4339167" y="1291503"/>
            <a:ext cx="465666" cy="4668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8" name="Group 44"/>
          <p:cNvGrpSpPr/>
          <p:nvPr/>
        </p:nvGrpSpPr>
        <p:grpSpPr bwMode="auto">
          <a:xfrm>
            <a:off x="6031548" y="1154431"/>
            <a:ext cx="3887787" cy="3409950"/>
            <a:chOff x="0" y="0"/>
            <a:chExt cx="2449" cy="2148"/>
          </a:xfrm>
        </p:grpSpPr>
        <p:pic>
          <p:nvPicPr>
            <p:cNvPr id="16429" name="Picture 45" descr="iPhone_5S_freebi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0" name="Rectangle 46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r="-7874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136" y="50676"/>
            <a:ext cx="434785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zh-CN" sz="4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  <a:p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179365"/>
            <a:ext cx="5273497" cy="3243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-15679" y="34619"/>
            <a:ext cx="3991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en-US" altLang="zh-CN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6626"/>
              </p:ext>
            </p:extLst>
          </p:nvPr>
        </p:nvGraphicFramePr>
        <p:xfrm>
          <a:off x="1187624" y="866869"/>
          <a:ext cx="5968943" cy="4065168"/>
        </p:xfrm>
        <a:graphic>
          <a:graphicData uri="http://schemas.openxmlformats.org/drawingml/2006/table">
            <a:tbl>
              <a:tblPr firstRow="1" firstCol="1" bandRow="1"/>
              <a:tblGrid>
                <a:gridCol w="644921"/>
                <a:gridCol w="1774674"/>
                <a:gridCol w="1774674"/>
                <a:gridCol w="1774674"/>
              </a:tblGrid>
              <a:tr h="566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一级模块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二级模块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三级模块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模块描述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新游戏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空白新增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在未有存档的地方新增存档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覆盖原有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在已有存档的地方覆盖存档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剧本选择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选择游玩的剧本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势力选择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选择游玩的势力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加载游戏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存档选择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存档读取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读取选择的存档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存档删除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删除选择的存档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游戏界面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军事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出征，输送，征兵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经济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开发农田，开发商业，粮草买卖，提高民忠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人事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任命，褒奖，移动，流放，登庸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谋略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驱虎吞狼，离间武将，策反武将，蛊惑民众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情报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显示总体的情报，例如武将、城池、势力、等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同下【设置】模块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下一回合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进行下一回合的推演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排行榜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查看本人在好友和全局的排名和分数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2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对音量，字体等进行设置</a:t>
                      </a:r>
                    </a:p>
                  </a:txBody>
                  <a:tcPr marL="54983" marR="549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af28e72-dc5f-454b-9f2f-33d85b468033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2041</Words>
  <Application>Microsoft Office PowerPoint</Application>
  <PresentationFormat>自定义</PresentationFormat>
  <Paragraphs>314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宋体</vt:lpstr>
      <vt:lpstr>微软雅黑</vt:lpstr>
      <vt:lpstr>微软雅黑 Light</vt:lpstr>
      <vt:lpstr>Arial</vt:lpstr>
      <vt:lpstr>Calibri</vt:lpstr>
      <vt:lpstr>Impact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Windows 用户</cp:lastModifiedBy>
  <cp:revision>52</cp:revision>
  <dcterms:created xsi:type="dcterms:W3CDTF">2016-03-21T01:49:00Z</dcterms:created>
  <dcterms:modified xsi:type="dcterms:W3CDTF">2019-05-26T10:39:13Z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