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sldIdLst>
    <p:sldId id="423" r:id="rId2"/>
    <p:sldId id="503" r:id="rId3"/>
    <p:sldId id="504" r:id="rId4"/>
    <p:sldId id="502" r:id="rId5"/>
    <p:sldId id="505" r:id="rId6"/>
    <p:sldId id="501" r:id="rId7"/>
    <p:sldId id="506" r:id="rId8"/>
    <p:sldId id="508" r:id="rId9"/>
    <p:sldId id="434" r:id="rId10"/>
    <p:sldId id="435" r:id="rId11"/>
    <p:sldId id="427" r:id="rId12"/>
    <p:sldId id="357" r:id="rId13"/>
    <p:sldId id="436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507" r:id="rId27"/>
    <p:sldId id="485" r:id="rId28"/>
    <p:sldId id="486" r:id="rId29"/>
    <p:sldId id="491" r:id="rId30"/>
    <p:sldId id="492" r:id="rId31"/>
    <p:sldId id="493" r:id="rId32"/>
    <p:sldId id="494" r:id="rId33"/>
    <p:sldId id="487" r:id="rId34"/>
    <p:sldId id="511" r:id="rId35"/>
    <p:sldId id="488" r:id="rId36"/>
    <p:sldId id="489" r:id="rId37"/>
    <p:sldId id="509" r:id="rId38"/>
    <p:sldId id="510" r:id="rId39"/>
    <p:sldId id="495" r:id="rId40"/>
    <p:sldId id="496" r:id="rId41"/>
    <p:sldId id="430" r:id="rId42"/>
    <p:sldId id="498" r:id="rId43"/>
    <p:sldId id="499" r:id="rId44"/>
    <p:sldId id="497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CCECFF"/>
    <a:srgbClr val="FFFFCC"/>
    <a:srgbClr val="000066"/>
    <a:srgbClr val="FFCCCC"/>
    <a:srgbClr val="99CCFF"/>
    <a:srgbClr val="CC9900"/>
    <a:srgbClr val="DA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81602" autoAdjust="0"/>
  </p:normalViewPr>
  <p:slideViewPr>
    <p:cSldViewPr>
      <p:cViewPr varScale="1">
        <p:scale>
          <a:sx n="95" d="100"/>
          <a:sy n="95" d="100"/>
        </p:scale>
        <p:origin x="17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0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xmlns="" id="{CC47845F-B35F-4B97-BA05-87F39693F5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xmlns="" id="{CBF12B61-99D9-4F1B-B9DA-57C6772D51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xmlns="" id="{C339B531-94B7-4D07-B1FC-8C6C6809EF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xmlns="" id="{91F05BA0-2962-451D-A8A0-8EB29E667A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>
            <a:extLst>
              <a:ext uri="{FF2B5EF4-FFF2-40B4-BE49-F238E27FC236}">
                <a16:creationId xmlns:a16="http://schemas.microsoft.com/office/drawing/2014/main" xmlns="" id="{AAEB4483-3014-476D-AC80-73A4FED22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EC3425-8D4B-45D2-A36E-241EBC433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673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EB2F00-68DA-4AF1-B8E0-D0315F463C4C}" type="slidenum">
              <a:rPr lang="en-US" altLang="zh-CN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45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D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28FC1C-D148-4754-B619-3D2CF336D78F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07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87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D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28FC1C-D148-4754-B619-3D2CF336D78F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49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9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8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6A81E-A4F1-4E45-99BF-1B897B2BD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4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4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815223-A591-40A0-82F8-1E49B93B9B2D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8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2492520-9283-40FD-9FA9-A984AB61C317}" type="slidenum">
              <a:rPr lang="en-US" altLang="zh-CN"/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B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7A1209-8555-4233-A7E4-E3F5E844F8E2}" type="slidenum">
              <a:rPr lang="en-US" altLang="zh-CN"/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B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3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2488D-1CBC-4C1B-AB93-CDE2CA1CC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08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13"/>
            <a:ext cx="1974850" cy="5673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3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1844-73DA-4736-90DD-5C4850E427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95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42988" y="1773238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C68C5-D92E-40D5-8BC3-42E860F76E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873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05388" y="17732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05388" y="39068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86E00-6695-4C50-84D2-B705959B3B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70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9FF1C-427D-4359-A3E6-69ED0AF9B8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02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AD3BF-6CD5-4C28-8ADD-36606A2760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46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ECD1-B748-4739-AE86-DC9C13E7B0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00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37790-136C-44EA-8875-EF2B2A2CEA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5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E96A3-0472-42D0-8C95-F337EB433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86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BD00B-866F-4418-8001-7FEC370621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43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DC134-AD0B-4C11-8961-D3518B5C0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05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8D37A-EA29-4485-96A4-4E58DB59D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83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1E985-0EED-4905-8547-4CF54F81D9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03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99DDC54B-605A-4A81-968B-7D73617230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7E6078BA-EC66-45C7-A38D-07C1786B75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7CA8F953-DA9D-4455-8F32-B62094976A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275537D7-32BB-4C21-890A-F529B037A9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91CE33CF-DEED-4BB5-9AB1-79E9D5EFD5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DCDE2796-7ED3-4256-B226-2976F443A7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6944E3F9-25B5-4A7A-9607-836F023EB6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7732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xmlns="" id="{FBB34393-A400-454A-8931-F3B884FE0B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xmlns="" id="{B08BC948-E60F-4E5B-9D00-4BFF1873DA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课件制作人：谢希仁</a:t>
            </a: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xmlns="" id="{F6D63EA0-9C12-4CC2-8B22-6F40953790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198CEE6-7D88-453C-879D-826F68C77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1624435"/>
            <a:ext cx="7253288" cy="1462088"/>
          </a:xfrm>
        </p:spPr>
        <p:txBody>
          <a:bodyPr/>
          <a:lstStyle/>
          <a:p>
            <a:pPr algn="ctr" eaLnBrk="1" hangingPunct="1"/>
            <a:r>
              <a:rPr lang="zh-CN" altLang="en-US" sz="4800" dirty="0"/>
              <a:t>白盒测试技术</a:t>
            </a:r>
            <a:endParaRPr lang="zh-CN" altLang="en-US" sz="4800" dirty="0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59832" y="3896284"/>
            <a:ext cx="4797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主讲小组：</a:t>
            </a:r>
            <a:r>
              <a:rPr lang="en-US" altLang="zh-CN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G16</a:t>
            </a: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小组</a:t>
            </a:r>
          </a:p>
        </p:txBody>
      </p:sp>
      <p:sp>
        <p:nvSpPr>
          <p:cNvPr id="3" name="矩形 2"/>
          <p:cNvSpPr/>
          <p:nvPr/>
        </p:nvSpPr>
        <p:spPr>
          <a:xfrm>
            <a:off x="3059832" y="4706045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组长：王华怿</a:t>
            </a:r>
          </a:p>
        </p:txBody>
      </p:sp>
      <p:sp>
        <p:nvSpPr>
          <p:cNvPr id="4" name="矩形 3"/>
          <p:cNvSpPr/>
          <p:nvPr/>
        </p:nvSpPr>
        <p:spPr>
          <a:xfrm>
            <a:off x="3059832" y="5515806"/>
            <a:ext cx="53142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组员：吴帅毅、王仕杰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96757"/>
            <a:ext cx="2257674" cy="21183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985000" cy="863600"/>
          </a:xfrm>
        </p:spPr>
        <p:txBody>
          <a:bodyPr/>
          <a:lstStyle/>
          <a:p>
            <a:r>
              <a:rPr lang="en-US" altLang="zh-CN"/>
              <a:t>dowork</a:t>
            </a:r>
            <a:r>
              <a:rPr lang="zh-CN" altLang="en-US"/>
              <a:t>函数的流程图</a:t>
            </a:r>
          </a:p>
        </p:txBody>
      </p:sp>
      <p:grpSp>
        <p:nvGrpSpPr>
          <p:cNvPr id="305160" name="Group 8"/>
          <p:cNvGrpSpPr>
            <a:grpSpLocks/>
          </p:cNvGrpSpPr>
          <p:nvPr/>
        </p:nvGrpSpPr>
        <p:grpSpPr bwMode="auto">
          <a:xfrm>
            <a:off x="1716088" y="2552700"/>
            <a:ext cx="6070600" cy="3538538"/>
            <a:chOff x="1882" y="935"/>
            <a:chExt cx="3494" cy="2199"/>
          </a:xfrm>
        </p:grpSpPr>
        <p:sp>
          <p:nvSpPr>
            <p:cNvPr id="6167" name="AutoShape 9"/>
            <p:cNvSpPr>
              <a:spLocks noChangeArrowheads="1"/>
            </p:cNvSpPr>
            <p:nvPr/>
          </p:nvSpPr>
          <p:spPr bwMode="auto">
            <a:xfrm>
              <a:off x="1899" y="1366"/>
              <a:ext cx="1452" cy="454"/>
            </a:xfrm>
            <a:prstGeom prst="flowChartDecision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A&gt;1&amp;&amp;B==0</a:t>
              </a:r>
            </a:p>
          </p:txBody>
        </p:sp>
        <p:sp>
          <p:nvSpPr>
            <p:cNvPr id="6168" name="AutoShape 10"/>
            <p:cNvSpPr>
              <a:spLocks noChangeArrowheads="1"/>
            </p:cNvSpPr>
            <p:nvPr/>
          </p:nvSpPr>
          <p:spPr bwMode="auto">
            <a:xfrm>
              <a:off x="4150" y="1418"/>
              <a:ext cx="1180" cy="31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X=X/A</a:t>
              </a:r>
            </a:p>
          </p:txBody>
        </p:sp>
        <p:sp>
          <p:nvSpPr>
            <p:cNvPr id="6169" name="AutoShape 11"/>
            <p:cNvSpPr>
              <a:spLocks noChangeArrowheads="1"/>
            </p:cNvSpPr>
            <p:nvPr/>
          </p:nvSpPr>
          <p:spPr bwMode="auto">
            <a:xfrm>
              <a:off x="4196" y="2318"/>
              <a:ext cx="1180" cy="318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X=X+1</a:t>
              </a:r>
            </a:p>
          </p:txBody>
        </p:sp>
        <p:sp>
          <p:nvSpPr>
            <p:cNvPr id="6170" name="AutoShape 12"/>
            <p:cNvSpPr>
              <a:spLocks noChangeArrowheads="1"/>
            </p:cNvSpPr>
            <p:nvPr/>
          </p:nvSpPr>
          <p:spPr bwMode="auto">
            <a:xfrm>
              <a:off x="1882" y="2295"/>
              <a:ext cx="1452" cy="364"/>
            </a:xfrm>
            <a:prstGeom prst="flowChartDecision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A==2||X&gt;1</a:t>
              </a:r>
            </a:p>
          </p:txBody>
        </p:sp>
        <p:sp>
          <p:nvSpPr>
            <p:cNvPr id="6171" name="Line 14"/>
            <p:cNvSpPr>
              <a:spLocks noChangeShapeType="1"/>
            </p:cNvSpPr>
            <p:nvPr/>
          </p:nvSpPr>
          <p:spPr bwMode="auto">
            <a:xfrm>
              <a:off x="2625" y="1093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15"/>
            <p:cNvSpPr>
              <a:spLocks noChangeShapeType="1"/>
            </p:cNvSpPr>
            <p:nvPr/>
          </p:nvSpPr>
          <p:spPr bwMode="auto">
            <a:xfrm>
              <a:off x="3351" y="1582"/>
              <a:ext cx="845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16"/>
            <p:cNvSpPr>
              <a:spLocks noChangeShapeType="1"/>
            </p:cNvSpPr>
            <p:nvPr/>
          </p:nvSpPr>
          <p:spPr bwMode="auto">
            <a:xfrm flipH="1">
              <a:off x="2625" y="1820"/>
              <a:ext cx="0" cy="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Line 17"/>
            <p:cNvSpPr>
              <a:spLocks noChangeShapeType="1"/>
            </p:cNvSpPr>
            <p:nvPr/>
          </p:nvSpPr>
          <p:spPr bwMode="auto">
            <a:xfrm>
              <a:off x="3334" y="2478"/>
              <a:ext cx="862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18"/>
            <p:cNvSpPr>
              <a:spLocks noChangeShapeType="1"/>
            </p:cNvSpPr>
            <p:nvPr/>
          </p:nvSpPr>
          <p:spPr bwMode="auto">
            <a:xfrm flipH="1">
              <a:off x="2608" y="2659"/>
              <a:ext cx="0" cy="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20"/>
            <p:cNvSpPr>
              <a:spLocks noChangeShapeType="1"/>
            </p:cNvSpPr>
            <p:nvPr/>
          </p:nvSpPr>
          <p:spPr bwMode="auto">
            <a:xfrm flipH="1">
              <a:off x="4740" y="1736"/>
              <a:ext cx="0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21"/>
            <p:cNvSpPr>
              <a:spLocks noChangeShapeType="1"/>
            </p:cNvSpPr>
            <p:nvPr/>
          </p:nvSpPr>
          <p:spPr bwMode="auto">
            <a:xfrm flipH="1">
              <a:off x="2608" y="2160"/>
              <a:ext cx="2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Line 23"/>
            <p:cNvSpPr>
              <a:spLocks noChangeShapeType="1"/>
            </p:cNvSpPr>
            <p:nvPr/>
          </p:nvSpPr>
          <p:spPr bwMode="auto">
            <a:xfrm flipH="1">
              <a:off x="4742" y="2659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24"/>
            <p:cNvSpPr>
              <a:spLocks noChangeShapeType="1"/>
            </p:cNvSpPr>
            <p:nvPr/>
          </p:nvSpPr>
          <p:spPr bwMode="auto">
            <a:xfrm flipH="1">
              <a:off x="2608" y="2971"/>
              <a:ext cx="213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7" name="Text Box 25">
              <a:extLst>
                <a:ext uri="{FF2B5EF4-FFF2-40B4-BE49-F238E27FC236}">
                  <a16:creationId xmlns:a16="http://schemas.microsoft.com/office/drawing/2014/main" xmlns="" id="{DF4A6B72-3F24-4F8F-AD8F-249A45A1A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935"/>
              <a:ext cx="45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81" name="Text Box 28"/>
            <p:cNvSpPr txBox="1">
              <a:spLocks noChangeArrowheads="1"/>
            </p:cNvSpPr>
            <p:nvPr/>
          </p:nvSpPr>
          <p:spPr bwMode="auto">
            <a:xfrm>
              <a:off x="2290" y="1482"/>
              <a:ext cx="40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8CFA4C59-A61A-4E9A-BDE2-6BE2289DEB5F}"/>
              </a:ext>
            </a:extLst>
          </p:cNvPr>
          <p:cNvSpPr/>
          <p:nvPr/>
        </p:nvSpPr>
        <p:spPr>
          <a:xfrm>
            <a:off x="1771650" y="6072188"/>
            <a:ext cx="2413000" cy="5857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2"/>
                </a:solidFill>
              </a:rPr>
              <a:t>返回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1D3147E9-0CC7-436D-835E-E1B555A58D08}"/>
              </a:ext>
            </a:extLst>
          </p:cNvPr>
          <p:cNvSpPr/>
          <p:nvPr/>
        </p:nvSpPr>
        <p:spPr>
          <a:xfrm>
            <a:off x="1771650" y="2074863"/>
            <a:ext cx="2413000" cy="6842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2"/>
                </a:solidFill>
              </a:rPr>
              <a:t>入口</a:t>
            </a:r>
          </a:p>
        </p:txBody>
      </p:sp>
      <p:sp>
        <p:nvSpPr>
          <p:cNvPr id="6150" name="文本框 2"/>
          <p:cNvSpPr txBox="1">
            <a:spLocks noChangeArrowheads="1"/>
          </p:cNvSpPr>
          <p:nvPr/>
        </p:nvSpPr>
        <p:spPr bwMode="auto">
          <a:xfrm>
            <a:off x="1409700" y="2182813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s</a:t>
            </a:r>
            <a:endParaRPr lang="zh-CN" altLang="en-US" sz="2400"/>
          </a:p>
        </p:txBody>
      </p:sp>
      <p:sp>
        <p:nvSpPr>
          <p:cNvPr id="6151" name="文本框 3"/>
          <p:cNvSpPr txBox="1">
            <a:spLocks noChangeArrowheads="1"/>
          </p:cNvSpPr>
          <p:nvPr/>
        </p:nvSpPr>
        <p:spPr bwMode="auto">
          <a:xfrm>
            <a:off x="1360488" y="33147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a</a:t>
            </a:r>
          </a:p>
        </p:txBody>
      </p:sp>
      <p:sp>
        <p:nvSpPr>
          <p:cNvPr id="6152" name="文本框 4"/>
          <p:cNvSpPr txBox="1">
            <a:spLocks noChangeArrowheads="1"/>
          </p:cNvSpPr>
          <p:nvPr/>
        </p:nvSpPr>
        <p:spPr bwMode="auto">
          <a:xfrm>
            <a:off x="1333500" y="4802188"/>
            <a:ext cx="35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6153" name="文本框 5"/>
          <p:cNvSpPr txBox="1">
            <a:spLocks noChangeArrowheads="1"/>
          </p:cNvSpPr>
          <p:nvPr/>
        </p:nvSpPr>
        <p:spPr bwMode="auto">
          <a:xfrm>
            <a:off x="1360488" y="61341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d</a:t>
            </a:r>
            <a:endParaRPr lang="zh-CN" altLang="en-US" sz="2400"/>
          </a:p>
        </p:txBody>
      </p:sp>
      <p:sp>
        <p:nvSpPr>
          <p:cNvPr id="6154" name="文本框 6"/>
          <p:cNvSpPr txBox="1">
            <a:spLocks noChangeArrowheads="1"/>
          </p:cNvSpPr>
          <p:nvPr/>
        </p:nvSpPr>
        <p:spPr bwMode="auto">
          <a:xfrm>
            <a:off x="7712075" y="3429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6155" name="文本框 7"/>
          <p:cNvSpPr txBox="1">
            <a:spLocks noChangeArrowheads="1"/>
          </p:cNvSpPr>
          <p:nvPr/>
        </p:nvSpPr>
        <p:spPr bwMode="auto">
          <a:xfrm>
            <a:off x="7812088" y="482758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e</a:t>
            </a:r>
            <a:endParaRPr lang="zh-CN" altLang="en-US" sz="2400"/>
          </a:p>
        </p:txBody>
      </p:sp>
      <p:sp>
        <p:nvSpPr>
          <p:cNvPr id="6156" name="文本框 8"/>
          <p:cNvSpPr txBox="1">
            <a:spLocks noChangeArrowheads="1"/>
          </p:cNvSpPr>
          <p:nvPr/>
        </p:nvSpPr>
        <p:spPr bwMode="auto">
          <a:xfrm>
            <a:off x="2652713" y="28844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157" name="文本框 9"/>
          <p:cNvSpPr txBox="1">
            <a:spLocks noChangeArrowheads="1"/>
          </p:cNvSpPr>
          <p:nvPr/>
        </p:nvSpPr>
        <p:spPr bwMode="auto">
          <a:xfrm>
            <a:off x="2743200" y="41322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158" name="文本框 10"/>
          <p:cNvSpPr txBox="1">
            <a:spLocks noChangeArrowheads="1"/>
          </p:cNvSpPr>
          <p:nvPr/>
        </p:nvSpPr>
        <p:spPr bwMode="auto">
          <a:xfrm>
            <a:off x="2743200" y="544353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6159" name="文本框 11"/>
          <p:cNvSpPr txBox="1">
            <a:spLocks noChangeArrowheads="1"/>
          </p:cNvSpPr>
          <p:nvPr/>
        </p:nvSpPr>
        <p:spPr bwMode="auto">
          <a:xfrm>
            <a:off x="5299075" y="329088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6160" name="文本框 12"/>
          <p:cNvSpPr txBox="1">
            <a:spLocks noChangeArrowheads="1"/>
          </p:cNvSpPr>
          <p:nvPr/>
        </p:nvSpPr>
        <p:spPr bwMode="auto">
          <a:xfrm>
            <a:off x="5338763" y="42021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6161" name="文本框 13"/>
          <p:cNvSpPr txBox="1">
            <a:spLocks noChangeArrowheads="1"/>
          </p:cNvSpPr>
          <p:nvPr/>
        </p:nvSpPr>
        <p:spPr bwMode="auto">
          <a:xfrm>
            <a:off x="5329238" y="475297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162" name="文本框 14"/>
          <p:cNvSpPr txBox="1">
            <a:spLocks noChangeArrowheads="1"/>
          </p:cNvSpPr>
          <p:nvPr/>
        </p:nvSpPr>
        <p:spPr bwMode="auto">
          <a:xfrm>
            <a:off x="5338763" y="55118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6163" name="文本框 15"/>
          <p:cNvSpPr txBox="1">
            <a:spLocks noChangeArrowheads="1"/>
          </p:cNvSpPr>
          <p:nvPr/>
        </p:nvSpPr>
        <p:spPr bwMode="auto">
          <a:xfrm>
            <a:off x="4268788" y="3244850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6164" name="文本框 16"/>
          <p:cNvSpPr txBox="1">
            <a:spLocks noChangeArrowheads="1"/>
          </p:cNvSpPr>
          <p:nvPr/>
        </p:nvSpPr>
        <p:spPr bwMode="auto">
          <a:xfrm>
            <a:off x="3143250" y="4092575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6165" name="文本框 46"/>
          <p:cNvSpPr txBox="1">
            <a:spLocks noChangeArrowheads="1"/>
          </p:cNvSpPr>
          <p:nvPr/>
        </p:nvSpPr>
        <p:spPr bwMode="auto">
          <a:xfrm>
            <a:off x="3143250" y="5408613"/>
            <a:ext cx="32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6166" name="文本框 47"/>
          <p:cNvSpPr txBox="1">
            <a:spLocks noChangeArrowheads="1"/>
          </p:cNvSpPr>
          <p:nvPr/>
        </p:nvSpPr>
        <p:spPr bwMode="auto">
          <a:xfrm>
            <a:off x="4227513" y="4657725"/>
            <a:ext cx="32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语句覆盖</a:t>
            </a:r>
          </a:p>
        </p:txBody>
      </p:sp>
      <p:sp>
        <p:nvSpPr>
          <p:cNvPr id="7171" name="Rectangle 20"/>
          <p:cNvSpPr>
            <a:spLocks noChangeArrowheads="1"/>
          </p:cNvSpPr>
          <p:nvPr/>
        </p:nvSpPr>
        <p:spPr bwMode="auto">
          <a:xfrm>
            <a:off x="468313" y="1989138"/>
            <a:ext cx="867568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400" b="1" dirty="0"/>
              <a:t>要实现</a:t>
            </a:r>
            <a:r>
              <a:rPr lang="en-US" altLang="zh-CN" sz="2400" b="1" dirty="0" err="1"/>
              <a:t>DoWork</a:t>
            </a:r>
            <a:r>
              <a:rPr lang="zh-CN" altLang="en-US" sz="2400" b="1" dirty="0"/>
              <a:t>函数的语句覆盖，只需设计一个测试用例就可以</a:t>
            </a:r>
            <a:r>
              <a:rPr lang="zh-CN" altLang="en-US" sz="2400" b="1" dirty="0">
                <a:solidFill>
                  <a:schemeClr val="hlink"/>
                </a:solidFill>
              </a:rPr>
              <a:t>覆盖程序中的所有可执行语句</a:t>
            </a:r>
            <a:r>
              <a:rPr lang="zh-CN" altLang="en-US" sz="2400" b="1" dirty="0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hlink"/>
                </a:solidFill>
              </a:rPr>
              <a:t>测试用例</a:t>
            </a:r>
            <a:r>
              <a:rPr lang="zh-CN" altLang="en-US" sz="2400" b="1" dirty="0"/>
              <a:t>输入为：{</a:t>
            </a:r>
            <a:r>
              <a:rPr lang="zh-CN" altLang="en-US" sz="2400" b="1" dirty="0">
                <a:solidFill>
                  <a:schemeClr val="hlink"/>
                </a:solidFill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</a:rPr>
              <a:t>A=2,B=0,X=4</a:t>
            </a:r>
            <a:r>
              <a:rPr lang="en-US" altLang="zh-CN" sz="2400" b="1" dirty="0"/>
              <a:t>}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程序</a:t>
            </a:r>
            <a:r>
              <a:rPr lang="zh-CN" altLang="en-US" sz="2400" b="1" dirty="0">
                <a:solidFill>
                  <a:schemeClr val="hlink"/>
                </a:solidFill>
              </a:rPr>
              <a:t>执行的路径</a:t>
            </a:r>
            <a:r>
              <a:rPr lang="zh-CN" altLang="en-US" sz="2400" b="1" dirty="0"/>
              <a:t>是：</a:t>
            </a:r>
            <a:r>
              <a:rPr lang="en-US" altLang="zh-CN" sz="2400" b="1" dirty="0" err="1">
                <a:solidFill>
                  <a:schemeClr val="hlink"/>
                </a:solidFill>
              </a:rPr>
              <a:t>sacbed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400" b="1" dirty="0">
                <a:solidFill>
                  <a:schemeClr val="hlink"/>
                </a:solidFill>
              </a:rPr>
              <a:t>分析：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语句覆盖可以保证程序中的每个语句都得到执行，但</a:t>
            </a:r>
            <a:r>
              <a:rPr lang="zh-CN" altLang="en-US" sz="2400" b="1" dirty="0">
                <a:solidFill>
                  <a:schemeClr val="hlink"/>
                </a:solidFill>
              </a:rPr>
              <a:t>发现不了判定中逻辑运算的错误</a:t>
            </a:r>
            <a:r>
              <a:rPr lang="zh-CN" altLang="en-US" sz="2400" b="1" dirty="0"/>
              <a:t>，即它并不是一种充分的检验方法。例如在第一个判定</a:t>
            </a:r>
            <a:r>
              <a:rPr lang="en-US" altLang="zh-CN" sz="2400" b="1" dirty="0"/>
              <a:t>A&gt;1&amp;&amp;B==0</a:t>
            </a:r>
            <a:r>
              <a:rPr lang="zh-CN" altLang="en-US" sz="2400" b="1" dirty="0"/>
              <a:t>中把“&amp;&amp;”错误的写成了“||”，这时仍使用该测试用例，则程序仍会按照流程图上的路径</a:t>
            </a:r>
            <a:r>
              <a:rPr lang="en-US" altLang="zh-CN" sz="2400" b="1" dirty="0" err="1"/>
              <a:t>sacbed</a:t>
            </a:r>
            <a:r>
              <a:rPr lang="zh-CN" altLang="en-US" sz="2400" b="1" dirty="0"/>
              <a:t>执行。可以说</a:t>
            </a:r>
            <a:r>
              <a:rPr lang="zh-CN" altLang="en-US" sz="2400" b="1" dirty="0">
                <a:solidFill>
                  <a:schemeClr val="hlink"/>
                </a:solidFill>
              </a:rPr>
              <a:t>语句覆盖是最弱的逻辑覆盖准则</a:t>
            </a:r>
            <a:r>
              <a:rPr lang="zh-CN" altLang="en-US" sz="2400" b="1" dirty="0"/>
              <a:t>。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089025"/>
            <a:ext cx="2498725" cy="695325"/>
          </a:xfrm>
        </p:spPr>
        <p:txBody>
          <a:bodyPr/>
          <a:lstStyle/>
          <a:p>
            <a:pPr algn="ctr" eaLnBrk="1" hangingPunct="1"/>
            <a:r>
              <a:rPr lang="zh-CN" altLang="en-US" sz="4000"/>
              <a:t>判定覆盖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8316912" cy="475138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要实现</a:t>
            </a:r>
            <a:r>
              <a:rPr lang="en-US" altLang="zh-CN" sz="2400" b="1"/>
              <a:t>DoWork</a:t>
            </a:r>
            <a:r>
              <a:rPr lang="zh-CN" altLang="en-US" sz="2400" b="1"/>
              <a:t>函数的判定覆盖，需要设计两个测试用例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hlink"/>
                </a:solidFill>
              </a:rPr>
              <a:t>测试用例</a:t>
            </a:r>
            <a:r>
              <a:rPr lang="zh-CN" altLang="en-US" sz="2400" b="1"/>
              <a:t>的输入为：{</a:t>
            </a:r>
            <a:r>
              <a:rPr lang="en-US" altLang="zh-CN" sz="2400" b="1">
                <a:solidFill>
                  <a:schemeClr val="hlink"/>
                </a:solidFill>
              </a:rPr>
              <a:t>A=3,B=0,X=3</a:t>
            </a:r>
            <a:r>
              <a:rPr lang="en-US" altLang="zh-CN" sz="2400" b="1"/>
              <a:t>}</a:t>
            </a:r>
            <a:r>
              <a:rPr lang="zh-CN" altLang="en-US" sz="2400" b="1"/>
              <a:t>；</a:t>
            </a:r>
            <a:r>
              <a:rPr lang="en-US" altLang="zh-CN" sz="2400" b="1"/>
              <a:t>{</a:t>
            </a:r>
            <a:r>
              <a:rPr lang="en-US" altLang="zh-CN" sz="2400" b="1">
                <a:solidFill>
                  <a:schemeClr val="hlink"/>
                </a:solidFill>
              </a:rPr>
              <a:t>A=2,B=1,X=1</a:t>
            </a:r>
            <a:r>
              <a:rPr lang="en-US" altLang="zh-CN" sz="2400" b="1"/>
              <a:t>}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程序执行的路径分别是：</a:t>
            </a:r>
            <a:r>
              <a:rPr lang="en-US" altLang="zh-CN" sz="2400" b="1">
                <a:solidFill>
                  <a:schemeClr val="hlink"/>
                </a:solidFill>
              </a:rPr>
              <a:t>sacbd</a:t>
            </a:r>
            <a:r>
              <a:rPr lang="zh-CN" altLang="en-US" sz="2400" b="1"/>
              <a:t>；</a:t>
            </a:r>
            <a:r>
              <a:rPr lang="en-US" altLang="zh-CN" sz="2400" b="1">
                <a:solidFill>
                  <a:schemeClr val="hlink"/>
                </a:solidFill>
              </a:rPr>
              <a:t>sabed</a:t>
            </a:r>
            <a:endParaRPr lang="zh-CN" altLang="en-US" sz="2400" b="1">
              <a:solidFill>
                <a:schemeClr val="hlink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     上述两个测试用例</a:t>
            </a:r>
            <a:r>
              <a:rPr lang="zh-CN" altLang="en-US" sz="2400" b="1">
                <a:solidFill>
                  <a:schemeClr val="hlink"/>
                </a:solidFill>
              </a:rPr>
              <a:t>不仅满足了判定覆盖，同时还做到语句覆盖</a:t>
            </a:r>
            <a:r>
              <a:rPr lang="zh-CN" altLang="en-US" sz="2400" b="1"/>
              <a:t>。从这点看似乎</a:t>
            </a:r>
            <a:r>
              <a:rPr lang="zh-CN" altLang="en-US" sz="2400" b="1">
                <a:solidFill>
                  <a:schemeClr val="hlink"/>
                </a:solidFill>
              </a:rPr>
              <a:t>判定覆盖比语句覆盖更强一些</a:t>
            </a:r>
            <a:r>
              <a:rPr lang="zh-CN" altLang="en-US" sz="2400" b="1"/>
              <a:t>，但仍然</a:t>
            </a:r>
            <a:r>
              <a:rPr lang="zh-CN" altLang="en-US" sz="2400" b="1">
                <a:solidFill>
                  <a:schemeClr val="hlink"/>
                </a:solidFill>
              </a:rPr>
              <a:t>无法确定判定内部条件的错误</a:t>
            </a:r>
            <a:r>
              <a:rPr lang="zh-CN" altLang="en-US" sz="2400" b="1"/>
              <a:t>。例如把第二个判定中的条件</a:t>
            </a:r>
            <a:r>
              <a:rPr lang="en-US" altLang="zh-CN" sz="2400" b="1"/>
              <a:t>X&gt;1</a:t>
            </a:r>
            <a:r>
              <a:rPr lang="zh-CN" altLang="en-US" sz="2400" b="1"/>
              <a:t>错误写为</a:t>
            </a:r>
            <a:r>
              <a:rPr lang="en-US" altLang="zh-CN" sz="2400" b="1"/>
              <a:t>X&lt;1，</a:t>
            </a:r>
            <a:r>
              <a:rPr lang="zh-CN" altLang="en-US" sz="2400" b="1"/>
              <a:t>使用上述测试用例，照样能按原路径执行而不影响结果。因此，需要有更强的逻辑覆盖准则去检验判定内的条件。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693737"/>
          </a:xfrm>
        </p:spPr>
        <p:txBody>
          <a:bodyPr/>
          <a:lstStyle/>
          <a:p>
            <a:pPr algn="ctr" eaLnBrk="1" hangingPunct="1"/>
            <a:r>
              <a:rPr lang="zh-CN" altLang="en-US" sz="4000"/>
              <a:t>练习题一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214313" y="5949950"/>
            <a:ext cx="8461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阅读该流程图，当用判定覆盖法进行测试时，至少需要设计</a:t>
            </a:r>
            <a:r>
              <a:rPr lang="zh-CN" altLang="en-US" sz="1800" u="sng" dirty="0">
                <a:solidFill>
                  <a:schemeClr val="tx1"/>
                </a:solidFill>
                <a:ea typeface="宋体" panose="02010600030101010101" pitchFamily="2" charset="-122"/>
              </a:rPr>
              <a:t>（     ）</a:t>
            </a: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个测试用例？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A.2          B.4            C.6         D.8</a:t>
            </a:r>
            <a:r>
              <a:rPr lang="en-US" altLang="zh-CN" sz="1800" u="sng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2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233598"/>
              </p:ext>
            </p:extLst>
          </p:nvPr>
        </p:nvGraphicFramePr>
        <p:xfrm>
          <a:off x="2123728" y="1090968"/>
          <a:ext cx="511175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Visio" r:id="rId4" imgW="5074615" imgH="4718304" progId="Visio.Drawing.11">
                  <p:embed/>
                </p:oleObj>
              </mc:Choice>
              <mc:Fallback>
                <p:oleObj name="Visio" r:id="rId4" imgW="5074615" imgH="471830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090968"/>
                        <a:ext cx="5111750" cy="4714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FBC7915-ECAC-425A-9090-E079227DD74E}"/>
              </a:ext>
            </a:extLst>
          </p:cNvPr>
          <p:cNvSpPr txBox="1"/>
          <p:nvPr/>
        </p:nvSpPr>
        <p:spPr>
          <a:xfrm>
            <a:off x="6444208" y="580896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dirty="0"/>
              <a:t>练习题二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39750" y="2205038"/>
            <a:ext cx="8353425" cy="38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针对以下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语言程序段，对于（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MaxNum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）的取值，至少需要（    ）个测试用例能够满足判定覆盖的要求。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（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MaxNum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-- &gt;0</a:t>
            </a: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	if(10==Type)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   		x=y*2;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	else if(100==Type)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      		x=y+10;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	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     		x=y-20;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A.5         	B.4        		 C.3            	D.2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B8961F0-52A2-4917-9D53-05A134DEBC3A}"/>
              </a:ext>
            </a:extLst>
          </p:cNvPr>
          <p:cNvSpPr/>
          <p:nvPr/>
        </p:nvSpPr>
        <p:spPr>
          <a:xfrm>
            <a:off x="2123728" y="2564904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条件覆盖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44675"/>
            <a:ext cx="7993063" cy="46450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在实际程序代码中，一个</a:t>
            </a:r>
            <a:r>
              <a:rPr lang="zh-CN" altLang="en-US" sz="2400" b="1">
                <a:solidFill>
                  <a:schemeClr val="hlink"/>
                </a:solidFill>
              </a:rPr>
              <a:t>判定中通常都包含若干条件</a:t>
            </a:r>
            <a:r>
              <a:rPr lang="zh-CN" altLang="en-US" sz="2400" b="1"/>
              <a:t>。 条件覆盖的目的是设计若干测试用例，在执行被测程序后，要使</a:t>
            </a:r>
            <a:r>
              <a:rPr lang="zh-CN" altLang="en-US" sz="2400" b="1">
                <a:solidFill>
                  <a:schemeClr val="hlink"/>
                </a:solidFill>
              </a:rPr>
              <a:t>每个判定中每个条件的可能值至少满足一次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/>
              <a:t>对</a:t>
            </a:r>
            <a:r>
              <a:rPr lang="en-US" altLang="zh-CN" sz="2400" b="1"/>
              <a:t>DoWork</a:t>
            </a:r>
            <a:r>
              <a:rPr lang="zh-CN" altLang="en-US" sz="2400" b="1"/>
              <a:t>函数的各个判定的</a:t>
            </a:r>
            <a:r>
              <a:rPr lang="zh-CN" altLang="en-US" sz="2400" b="1">
                <a:solidFill>
                  <a:schemeClr val="hlink"/>
                </a:solidFill>
              </a:rPr>
              <a:t>各种条件取值加以标记。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对于第一个判定</a:t>
            </a:r>
            <a:r>
              <a:rPr lang="en-US" altLang="zh-CN" sz="2400" b="1"/>
              <a:t>(</a:t>
            </a:r>
            <a:r>
              <a:rPr lang="pt-BR" altLang="zh-CN" sz="2400" b="1"/>
              <a:t>A&gt;1&amp;&amp;B==0</a:t>
            </a:r>
            <a:r>
              <a:rPr lang="en-US" altLang="zh-CN" sz="2400" b="1"/>
              <a:t>)</a:t>
            </a:r>
            <a:r>
              <a:rPr lang="zh-CN" altLang="en-US" sz="2400" b="1"/>
              <a:t>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	  条件</a:t>
            </a:r>
            <a:r>
              <a:rPr lang="pt-BR" altLang="zh-CN" sz="2400" b="1"/>
              <a:t>A&gt;1		</a:t>
            </a:r>
            <a:r>
              <a:rPr lang="zh-CN" altLang="en-US" sz="2400" b="1"/>
              <a:t>取真值记为</a:t>
            </a:r>
            <a:r>
              <a:rPr lang="en-US" altLang="zh-CN" sz="2400" b="1"/>
              <a:t>T1，</a:t>
            </a:r>
            <a:r>
              <a:rPr lang="zh-CN" altLang="en-US" sz="2400" b="1"/>
              <a:t>取假值记为-</a:t>
            </a:r>
            <a:r>
              <a:rPr lang="en-US" altLang="zh-CN" sz="2400" b="1"/>
              <a:t>T1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  </a:t>
            </a:r>
            <a:r>
              <a:rPr lang="zh-CN" altLang="en-US" sz="2400" b="1"/>
              <a:t>条件</a:t>
            </a:r>
            <a:r>
              <a:rPr lang="pt-BR" altLang="zh-CN" sz="2400" b="1"/>
              <a:t>B==0	</a:t>
            </a:r>
            <a:r>
              <a:rPr lang="zh-CN" altLang="en-US" sz="2400" b="1"/>
              <a:t>取真值记为</a:t>
            </a:r>
            <a:r>
              <a:rPr lang="en-US" altLang="zh-CN" sz="2400" b="1"/>
              <a:t>T2，</a:t>
            </a:r>
            <a:r>
              <a:rPr lang="zh-CN" altLang="en-US" sz="2400" b="1"/>
              <a:t>取假值记为-</a:t>
            </a:r>
            <a:r>
              <a:rPr lang="en-US" altLang="zh-CN" sz="2400" b="1"/>
              <a:t>T2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对于第二个判定</a:t>
            </a:r>
            <a:r>
              <a:rPr lang="en-US" altLang="zh-CN" sz="2400" b="1"/>
              <a:t>(A==2||X&gt;1)</a:t>
            </a:r>
            <a:r>
              <a:rPr lang="zh-CN" altLang="en-US" sz="2400" b="1"/>
              <a:t>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</a:t>
            </a:r>
            <a:r>
              <a:rPr lang="en-US" altLang="zh-CN" sz="2400" b="1"/>
              <a:t>	  </a:t>
            </a:r>
            <a:r>
              <a:rPr lang="zh-CN" altLang="en-US" sz="2400" b="1"/>
              <a:t>条件</a:t>
            </a:r>
            <a:r>
              <a:rPr lang="en-US" altLang="zh-CN" sz="2400" b="1"/>
              <a:t>A==2	</a:t>
            </a:r>
            <a:r>
              <a:rPr lang="zh-CN" altLang="en-US" sz="2400" b="1"/>
              <a:t>取真值记为</a:t>
            </a:r>
            <a:r>
              <a:rPr lang="en-US" altLang="zh-CN" sz="2400" b="1"/>
              <a:t>T3，</a:t>
            </a:r>
            <a:r>
              <a:rPr lang="zh-CN" altLang="en-US" sz="2400" b="1"/>
              <a:t>取假值记为-</a:t>
            </a:r>
            <a:r>
              <a:rPr lang="en-US" altLang="zh-CN" sz="2400" b="1"/>
              <a:t>T3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   条件</a:t>
            </a:r>
            <a:r>
              <a:rPr lang="en-US" altLang="zh-CN" sz="2400" b="1"/>
              <a:t>X&gt;1		</a:t>
            </a:r>
            <a:r>
              <a:rPr lang="zh-CN" altLang="en-US" sz="2400" b="1"/>
              <a:t>取真值记为</a:t>
            </a:r>
            <a:r>
              <a:rPr lang="en-US" altLang="zh-CN" sz="2400" b="1"/>
              <a:t>T4，</a:t>
            </a:r>
            <a:r>
              <a:rPr lang="zh-CN" altLang="en-US" sz="2400" b="1"/>
              <a:t>取假值记为-</a:t>
            </a:r>
            <a:r>
              <a:rPr lang="en-US" altLang="zh-CN" sz="2400" b="1"/>
              <a:t>T4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 autoUpdateAnimBg="0"/>
      <p:bldP spid="3850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条件覆盖</a:t>
            </a:r>
            <a:r>
              <a:rPr lang="zh-CN" altLang="en-US" sz="3200"/>
              <a:t>（续）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893888"/>
            <a:ext cx="8077200" cy="9588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根据条件覆盖的基本思想，要使上述</a:t>
            </a:r>
            <a:r>
              <a:rPr lang="en-US" altLang="zh-CN" sz="2400" b="1"/>
              <a:t>4</a:t>
            </a:r>
            <a:r>
              <a:rPr lang="zh-CN" altLang="en-US" sz="2400" b="1"/>
              <a:t>个条件可能产生的</a:t>
            </a:r>
            <a:r>
              <a:rPr lang="en-US" altLang="zh-CN" sz="2400" b="1"/>
              <a:t>8</a:t>
            </a:r>
            <a:r>
              <a:rPr lang="zh-CN" altLang="en-US" sz="2400" b="1"/>
              <a:t>种情况至少满足一次，设计测试用例如下：</a:t>
            </a:r>
          </a:p>
        </p:txBody>
      </p:sp>
      <p:graphicFrame>
        <p:nvGraphicFramePr>
          <p:cNvPr id="386052" name="Group 4">
            <a:extLst>
              <a:ext uri="{FF2B5EF4-FFF2-40B4-BE49-F238E27FC236}">
                <a16:creationId xmlns:a16="http://schemas.microsoft.com/office/drawing/2014/main" xmlns="" id="{8CDEA6FE-F914-46E8-AC54-862F7B78841E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2992438"/>
          <a:ext cx="7620000" cy="2384425"/>
        </p:xfrm>
        <a:graphic>
          <a:graphicData uri="http://schemas.openxmlformats.org/drawingml/2006/table">
            <a:tbl>
              <a:tblPr/>
              <a:tblGrid>
                <a:gridCol w="2724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716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测试用例 </a:t>
                      </a:r>
                    </a:p>
                  </a:txBody>
                  <a:tcPr marL="90000" marR="90000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覆盖条件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覆盖分支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A=2,B=0,X=4</a:t>
                      </a:r>
                    </a:p>
                  </a:txBody>
                  <a:tcPr marL="90000" marR="90000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a,b,c,e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18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A=1,B=1,X=1</a:t>
                      </a:r>
                    </a:p>
                  </a:txBody>
                  <a:tcPr marL="90000" marR="90000" marT="46806" marB="468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</a:t>
                      </a:r>
                    </a:p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-T3、-T4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86074" name="Rectangle 26"/>
          <p:cNvSpPr>
            <a:spLocks noChangeArrowheads="1"/>
          </p:cNvSpPr>
          <p:nvPr/>
        </p:nvSpPr>
        <p:spPr bwMode="auto">
          <a:xfrm>
            <a:off x="671513" y="5422900"/>
            <a:ext cx="8077200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 b="1"/>
              <a:t>上面这组测试用例不但覆盖了</a:t>
            </a:r>
            <a:r>
              <a:rPr lang="en-US" altLang="zh-CN" sz="2400" b="1"/>
              <a:t>4</a:t>
            </a:r>
            <a:r>
              <a:rPr lang="zh-CN" altLang="en-US" sz="2400" b="1"/>
              <a:t>个条件的全部</a:t>
            </a:r>
            <a:r>
              <a:rPr lang="en-US" altLang="zh-CN" sz="2400" b="1"/>
              <a:t>8</a:t>
            </a:r>
            <a:r>
              <a:rPr lang="zh-CN" altLang="en-US" sz="2400" b="1"/>
              <a:t>种情况，而且将两个判定的</a:t>
            </a:r>
            <a:r>
              <a:rPr lang="en-US" altLang="zh-CN" sz="2400" b="1"/>
              <a:t>4</a:t>
            </a:r>
            <a:r>
              <a:rPr lang="zh-CN" altLang="en-US" sz="2400" b="1"/>
              <a:t>个分支</a:t>
            </a:r>
            <a:r>
              <a:rPr lang="en-US" altLang="zh-CN" sz="2400" b="1"/>
              <a:t>a</a:t>
            </a:r>
            <a:r>
              <a:rPr lang="zh-CN" altLang="en-US" sz="2400" b="1"/>
              <a:t> 、 </a:t>
            </a:r>
            <a:r>
              <a:rPr lang="en-US" altLang="zh-CN" sz="2400" b="1"/>
              <a:t>b</a:t>
            </a:r>
            <a:r>
              <a:rPr lang="zh-CN" altLang="en-US" sz="2400" b="1"/>
              <a:t>、</a:t>
            </a:r>
            <a:r>
              <a:rPr lang="en-US" altLang="zh-CN" sz="2400" b="1"/>
              <a:t>c</a:t>
            </a:r>
            <a:r>
              <a:rPr lang="zh-CN" altLang="en-US" sz="2400" b="1"/>
              <a:t>、</a:t>
            </a:r>
            <a:r>
              <a:rPr lang="en-US" altLang="zh-CN" sz="2400" b="1"/>
              <a:t>e</a:t>
            </a:r>
            <a:r>
              <a:rPr lang="zh-CN" altLang="en-US" sz="2400" b="1"/>
              <a:t>也同时覆盖了，即同时达到了条件覆盖和判定覆盖。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 autoUpdateAnimBg="0"/>
      <p:bldP spid="386051" grpId="0" build="p" autoUpdateAnimBg="0"/>
      <p:bldP spid="3860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条件覆盖</a:t>
            </a:r>
            <a:r>
              <a:rPr lang="zh-CN" altLang="en-US" sz="3200"/>
              <a:t>（续）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951038"/>
            <a:ext cx="8305800" cy="212566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说明：</a:t>
            </a:r>
            <a:r>
              <a:rPr lang="zh-CN" altLang="en-US" sz="2400" b="1"/>
              <a:t>虽然前面的一组测试用例同时达到了条件覆盖和判定覆盖，但是，</a:t>
            </a:r>
            <a:r>
              <a:rPr lang="zh-CN" altLang="en-US" sz="2400" b="1">
                <a:solidFill>
                  <a:schemeClr val="hlink"/>
                </a:solidFill>
              </a:rPr>
              <a:t>并不是说满足条件覆盖就一定能满足判定覆盖</a:t>
            </a:r>
            <a:r>
              <a:rPr lang="zh-CN" altLang="en-US" sz="2400" b="1"/>
              <a:t>。如果设计了下表中的这组测试用例，则虽然满足了条件覆盖，但只是覆盖了程序中第一个判定的取假分支</a:t>
            </a:r>
            <a:r>
              <a:rPr lang="en-US" altLang="zh-CN" sz="2400" b="1"/>
              <a:t>c </a:t>
            </a:r>
            <a:r>
              <a:rPr lang="zh-CN" altLang="en-US" sz="2400" b="1"/>
              <a:t>和第二个判定的取真分支</a:t>
            </a:r>
            <a:r>
              <a:rPr lang="en-US" altLang="zh-CN" sz="2400" b="1"/>
              <a:t>d</a:t>
            </a:r>
            <a:r>
              <a:rPr lang="zh-CN" altLang="en-US" sz="2400" b="1"/>
              <a:t>，</a:t>
            </a:r>
            <a:r>
              <a:rPr lang="zh-CN" altLang="en-US" sz="2400" b="1">
                <a:solidFill>
                  <a:schemeClr val="hlink"/>
                </a:solidFill>
              </a:rPr>
              <a:t>不满足判定覆盖的要求</a:t>
            </a:r>
            <a:r>
              <a:rPr lang="zh-CN" altLang="en-US" sz="2400" b="1"/>
              <a:t>。</a:t>
            </a:r>
            <a:r>
              <a:rPr lang="zh-CN" altLang="en-US" sz="2400"/>
              <a:t> </a:t>
            </a:r>
          </a:p>
        </p:txBody>
      </p:sp>
      <p:graphicFrame>
        <p:nvGraphicFramePr>
          <p:cNvPr id="387098" name="Group 26">
            <a:extLst>
              <a:ext uri="{FF2B5EF4-FFF2-40B4-BE49-F238E27FC236}">
                <a16:creationId xmlns:a16="http://schemas.microsoft.com/office/drawing/2014/main" xmlns="" id="{AC029099-09BE-49EC-9B32-8D4A89243907}"/>
              </a:ext>
            </a:extLst>
          </p:cNvPr>
          <p:cNvGraphicFramePr>
            <a:graphicFrameLocks noGrp="1"/>
          </p:cNvGraphicFramePr>
          <p:nvPr/>
        </p:nvGraphicFramePr>
        <p:xfrm>
          <a:off x="828675" y="4221163"/>
          <a:ext cx="7704138" cy="2382836"/>
        </p:xfrm>
        <a:graphic>
          <a:graphicData uri="http://schemas.openxmlformats.org/drawingml/2006/table">
            <a:tbl>
              <a:tblPr/>
              <a:tblGrid>
                <a:gridCol w="2562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85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90000" marR="90000" marT="46810" marB="468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覆盖分支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84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A=2,B=0,X=1</a:t>
                      </a:r>
                    </a:p>
                  </a:txBody>
                  <a:tcPr marL="90000" marR="90000" marT="46810" marB="468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T3、-T4 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a,c,b,e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84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A=1,B=1,X=2</a:t>
                      </a:r>
                    </a:p>
                  </a:txBody>
                  <a:tcPr marL="90000" marR="90000" marT="46810" marB="4681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-T1、-T2、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-T3、T4 </a:t>
                      </a: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10" marB="468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autoUpdateAnimBg="0"/>
      <p:bldP spid="3870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zh-CN" altLang="en-US" dirty="0"/>
              <a:t>练习题三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2804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针对下列程序段，对于（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A,B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）的取值，以下（    ）测试用例组合能够满足条件覆盖的要求。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if(A-10==20 &amp;&amp; B+20&gt;10) C=0;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	if(A-10==20 &amp;&amp; B+20&gt;10) B=30;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①A=50  B=-10    ②A=40   B=40	③A=30   B=-10	④A=30	  B=30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A. ① ② 	B. ③ ④ 	C. ① ④ 		D. ②④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1DAA558-D81E-4595-AD07-0868FF1328B2}"/>
              </a:ext>
            </a:extLst>
          </p:cNvPr>
          <p:cNvSpPr/>
          <p:nvPr/>
        </p:nvSpPr>
        <p:spPr>
          <a:xfrm>
            <a:off x="6876256" y="2094922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autoUpdateAnimBg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判定/条件覆盖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208963" cy="24860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判定/条件覆盖</a:t>
            </a:r>
            <a:r>
              <a:rPr lang="zh-CN" altLang="en-US" sz="2400" b="1"/>
              <a:t>实际上是将</a:t>
            </a:r>
            <a:r>
              <a:rPr lang="zh-CN" altLang="en-US" sz="2400" b="1">
                <a:solidFill>
                  <a:schemeClr val="hlink"/>
                </a:solidFill>
              </a:rPr>
              <a:t>判定覆盖和条件覆盖结合起来</a:t>
            </a:r>
            <a:r>
              <a:rPr lang="zh-CN" altLang="en-US" sz="2400" b="1"/>
              <a:t>的一种方法，即：设计足够的测试用例，使得</a:t>
            </a:r>
            <a:r>
              <a:rPr lang="zh-CN" altLang="en-US" sz="2400" b="1">
                <a:solidFill>
                  <a:schemeClr val="hlink"/>
                </a:solidFill>
              </a:rPr>
              <a:t>判定中每个条件的所有可能取值至少满足一次</a:t>
            </a:r>
            <a:r>
              <a:rPr lang="zh-CN" altLang="en-US" sz="2400" b="1"/>
              <a:t>，同时</a:t>
            </a:r>
            <a:r>
              <a:rPr lang="zh-CN" altLang="en-US" sz="2400" b="1">
                <a:solidFill>
                  <a:schemeClr val="hlink"/>
                </a:solidFill>
              </a:rPr>
              <a:t>每个判定的可能结果也至少出现一次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/>
              <a:t>根据判定</a:t>
            </a:r>
            <a:r>
              <a:rPr lang="en-US" altLang="zh-CN" sz="2400" b="1"/>
              <a:t>/</a:t>
            </a:r>
            <a:r>
              <a:rPr lang="zh-CN" altLang="en-US" sz="2400" b="1"/>
              <a:t>条件覆盖的基本思想，只需设计以下两个测试用例便</a:t>
            </a:r>
            <a:r>
              <a:rPr lang="zh-CN" altLang="en-US" sz="2400" b="1">
                <a:solidFill>
                  <a:schemeClr val="hlink"/>
                </a:solidFill>
              </a:rPr>
              <a:t>可以覆盖</a:t>
            </a:r>
            <a:r>
              <a:rPr lang="en-US" altLang="zh-CN" sz="2400" b="1">
                <a:solidFill>
                  <a:schemeClr val="hlink"/>
                </a:solidFill>
              </a:rPr>
              <a:t>4</a:t>
            </a:r>
            <a:r>
              <a:rPr lang="zh-CN" altLang="en-US" sz="2400" b="1">
                <a:solidFill>
                  <a:schemeClr val="hlink"/>
                </a:solidFill>
              </a:rPr>
              <a:t>个条件的</a:t>
            </a:r>
            <a:r>
              <a:rPr lang="en-US" altLang="zh-CN" sz="2400" b="1">
                <a:solidFill>
                  <a:schemeClr val="hlink"/>
                </a:solidFill>
              </a:rPr>
              <a:t>8</a:t>
            </a:r>
            <a:r>
              <a:rPr lang="zh-CN" altLang="en-US" sz="2400" b="1">
                <a:solidFill>
                  <a:schemeClr val="hlink"/>
                </a:solidFill>
              </a:rPr>
              <a:t>种取值以及4个判定分支</a:t>
            </a:r>
            <a:r>
              <a:rPr lang="zh-CN" altLang="en-US" sz="2400" b="1"/>
              <a:t>。</a:t>
            </a:r>
            <a:r>
              <a:rPr lang="zh-CN" altLang="en-US" sz="2400"/>
              <a:t> </a:t>
            </a:r>
          </a:p>
        </p:txBody>
      </p:sp>
      <p:graphicFrame>
        <p:nvGraphicFramePr>
          <p:cNvPr id="389124" name="Group 4">
            <a:extLst>
              <a:ext uri="{FF2B5EF4-FFF2-40B4-BE49-F238E27FC236}">
                <a16:creationId xmlns:a16="http://schemas.microsoft.com/office/drawing/2014/main" xmlns="" id="{45023BFE-D1C1-4E5D-BC7C-5CC7E66548C3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4427538"/>
          <a:ext cx="8496300" cy="2101850"/>
        </p:xfrm>
        <a:graphic>
          <a:graphicData uri="http://schemas.openxmlformats.org/drawingml/2006/table">
            <a:tbl>
              <a:tblPr/>
              <a:tblGrid>
                <a:gridCol w="2532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75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1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0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16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89993" marR="89993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89993" marR="89993" marT="46771" marB="467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</a:t>
                      </a:r>
                    </a:p>
                  </a:txBody>
                  <a:tcPr marL="89993" marR="89993" marT="46771" marB="467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覆盖分支</a:t>
                      </a:r>
                    </a:p>
                  </a:txBody>
                  <a:tcPr marL="89993" marR="89993" marT="46771" marB="467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0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A=2,B=0,X=4</a:t>
                      </a:r>
                    </a:p>
                  </a:txBody>
                  <a:tcPr marL="89993" marR="89993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a,b,c,e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0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A=1,B=1,X1</a:t>
                      </a:r>
                    </a:p>
                  </a:txBody>
                  <a:tcPr marL="89993" marR="89993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T1、-T2、-T3、-T4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a,b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993" marR="89993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5E838903-62A0-4BAF-AF8C-FBA9199CC6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3A0276CB-76EE-44A6-9BD1-779053432117}"/>
              </a:ext>
            </a:extLst>
          </p:cNvPr>
          <p:cNvSpPr/>
          <p:nvPr/>
        </p:nvSpPr>
        <p:spPr>
          <a:xfrm>
            <a:off x="734103" y="2614705"/>
            <a:ext cx="7045234" cy="2960915"/>
          </a:xfrm>
          <a:prstGeom prst="round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76">
            <a:extLst>
              <a:ext uri="{FF2B5EF4-FFF2-40B4-BE49-F238E27FC236}">
                <a16:creationId xmlns:a16="http://schemas.microsoft.com/office/drawing/2014/main" xmlns="" id="{7D253867-03C4-4345-98D5-ED1E303BD2DD}"/>
              </a:ext>
            </a:extLst>
          </p:cNvPr>
          <p:cNvSpPr txBox="1"/>
          <p:nvPr/>
        </p:nvSpPr>
        <p:spPr>
          <a:xfrm>
            <a:off x="2008945" y="2856692"/>
            <a:ext cx="16721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测试技术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TextBox 76">
            <a:extLst>
              <a:ext uri="{FF2B5EF4-FFF2-40B4-BE49-F238E27FC236}">
                <a16:creationId xmlns:a16="http://schemas.microsoft.com/office/drawing/2014/main" xmlns="" id="{50332374-C7E7-4303-818B-2B8D31C5C3B5}"/>
              </a:ext>
            </a:extLst>
          </p:cNvPr>
          <p:cNvSpPr txBox="1"/>
          <p:nvPr/>
        </p:nvSpPr>
        <p:spPr>
          <a:xfrm>
            <a:off x="2015305" y="3694282"/>
            <a:ext cx="164275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白盒简介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xmlns="" id="{776BCEA4-22FB-4F5E-8EEE-2EEAD59BA529}"/>
              </a:ext>
            </a:extLst>
          </p:cNvPr>
          <p:cNvSpPr txBox="1"/>
          <p:nvPr/>
        </p:nvSpPr>
        <p:spPr>
          <a:xfrm>
            <a:off x="2008945" y="4438528"/>
            <a:ext cx="164275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逻辑覆盖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TextBox 76">
            <a:extLst>
              <a:ext uri="{FF2B5EF4-FFF2-40B4-BE49-F238E27FC236}">
                <a16:creationId xmlns:a16="http://schemas.microsoft.com/office/drawing/2014/main" xmlns="" id="{FD4F5D85-1376-468E-BEE0-51593769B916}"/>
              </a:ext>
            </a:extLst>
          </p:cNvPr>
          <p:cNvSpPr txBox="1"/>
          <p:nvPr/>
        </p:nvSpPr>
        <p:spPr>
          <a:xfrm>
            <a:off x="5148064" y="2905780"/>
            <a:ext cx="2424028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控制结构测试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xmlns="" id="{E7163DAD-8CCF-43E6-9511-313E456C9C8C}"/>
              </a:ext>
            </a:extLst>
          </p:cNvPr>
          <p:cNvSpPr txBox="1"/>
          <p:nvPr/>
        </p:nvSpPr>
        <p:spPr>
          <a:xfrm>
            <a:off x="941348" y="2797659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4" name="TextBox 37">
            <a:extLst>
              <a:ext uri="{FF2B5EF4-FFF2-40B4-BE49-F238E27FC236}">
                <a16:creationId xmlns:a16="http://schemas.microsoft.com/office/drawing/2014/main" xmlns="" id="{9EB03B8A-6D5F-467B-92F1-70C292EC371B}"/>
              </a:ext>
            </a:extLst>
          </p:cNvPr>
          <p:cNvSpPr txBox="1"/>
          <p:nvPr/>
        </p:nvSpPr>
        <p:spPr>
          <a:xfrm>
            <a:off x="941348" y="3624283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xmlns="" id="{FF0D76F9-64C5-49BB-A68F-B7595B09820E}"/>
              </a:ext>
            </a:extLst>
          </p:cNvPr>
          <p:cNvSpPr txBox="1"/>
          <p:nvPr/>
        </p:nvSpPr>
        <p:spPr>
          <a:xfrm>
            <a:off x="941348" y="443468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xmlns="" id="{916EC6BA-E09E-48ED-A7CB-9A5FFF651E1C}"/>
              </a:ext>
            </a:extLst>
          </p:cNvPr>
          <p:cNvSpPr txBox="1"/>
          <p:nvPr/>
        </p:nvSpPr>
        <p:spPr>
          <a:xfrm>
            <a:off x="4256720" y="2825066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8CC91631-D623-41E3-8827-379CB642461E}"/>
              </a:ext>
            </a:extLst>
          </p:cNvPr>
          <p:cNvSpPr/>
          <p:nvPr/>
        </p:nvSpPr>
        <p:spPr>
          <a:xfrm>
            <a:off x="879849" y="1486287"/>
            <a:ext cx="2103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latin typeface="Modern No. 20" panose="02070704070505020303" pitchFamily="18" charset="0"/>
                <a:ea typeface="华文隶书" panose="02010800040101010101" pitchFamily="2" charset="-122"/>
                <a:sym typeface="微软雅黑" panose="020B0503020204020204" pitchFamily="34" charset="-122"/>
              </a:rPr>
              <a:t>目录</a:t>
            </a:r>
            <a:endParaRPr lang="zh-CN" altLang="en-US" sz="6000" dirty="0">
              <a:latin typeface="Modern No. 20" panose="02070704070505020303" pitchFamily="18" charset="0"/>
              <a:ea typeface="华文隶书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9612" y="3745066"/>
            <a:ext cx="63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05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04080" y="3745066"/>
            <a:ext cx="162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引用文献</a:t>
            </a:r>
          </a:p>
        </p:txBody>
      </p:sp>
    </p:spTree>
    <p:extLst>
      <p:ext uri="{BB962C8B-B14F-4D97-AF65-F5344CB8AC3E}">
        <p14:creationId xmlns:p14="http://schemas.microsoft.com/office/powerpoint/2010/main" val="20523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判定/条件覆盖</a:t>
            </a:r>
            <a:r>
              <a:rPr lang="zh-CN" altLang="en-US" sz="3200"/>
              <a:t>（续）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420938"/>
            <a:ext cx="8229600" cy="460851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 b="1"/>
              <a:t>从表面上看，判定/条件覆盖测试了各个判定中的所有条件的取值，但实际上，编译器在检查含有多个条件的逻辑表达式时，某些情况下的</a:t>
            </a:r>
            <a:r>
              <a:rPr lang="zh-CN" altLang="en-US" sz="2400" b="1">
                <a:solidFill>
                  <a:schemeClr val="hlink"/>
                </a:solidFill>
              </a:rPr>
              <a:t>某些条件将会被其它条件所掩盖</a:t>
            </a:r>
            <a:r>
              <a:rPr lang="zh-CN" altLang="en-US" sz="2400" b="1"/>
              <a:t>。因此，</a:t>
            </a:r>
            <a:r>
              <a:rPr lang="zh-CN" altLang="en-US" sz="2400" b="1">
                <a:solidFill>
                  <a:schemeClr val="hlink"/>
                </a:solidFill>
              </a:rPr>
              <a:t>判定/条件覆盖也不一定能够完全检查出逻辑表达式中的错误</a:t>
            </a:r>
            <a:r>
              <a:rPr lang="zh-CN" altLang="en-US" sz="2400" b="1"/>
              <a:t>。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hlink"/>
                </a:solidFill>
              </a:rPr>
              <a:t>例如：</a:t>
            </a:r>
            <a:r>
              <a:rPr lang="zh-CN" altLang="en-US" sz="2400" b="1"/>
              <a:t>对于第一个判定</a:t>
            </a:r>
            <a:r>
              <a:rPr lang="en-US" altLang="zh-CN" sz="2400" b="1"/>
              <a:t>A&gt;1&amp;&amp;B==0</a:t>
            </a:r>
            <a:r>
              <a:rPr lang="zh-CN" altLang="en-US" sz="2400" b="1"/>
              <a:t>来说，必须</a:t>
            </a:r>
            <a:r>
              <a:rPr lang="en-US" altLang="zh-CN" sz="2400" b="1"/>
              <a:t>A&gt;1</a:t>
            </a:r>
            <a:r>
              <a:rPr lang="zh-CN" altLang="en-US" sz="2400" b="1"/>
              <a:t>和</a:t>
            </a:r>
            <a:r>
              <a:rPr lang="en-US" altLang="zh-CN" sz="2400" b="1"/>
              <a:t>B==0</a:t>
            </a:r>
            <a:r>
              <a:rPr lang="zh-CN" altLang="en-US" sz="2400" b="1"/>
              <a:t>这两个条件同时满足才能确定该判定为真。</a:t>
            </a:r>
            <a:r>
              <a:rPr lang="zh-CN" altLang="en-US" sz="2400" b="1">
                <a:solidFill>
                  <a:schemeClr val="hlink"/>
                </a:solidFill>
              </a:rPr>
              <a:t>如果</a:t>
            </a:r>
            <a:r>
              <a:rPr lang="en-US" altLang="zh-CN" sz="2400" b="1">
                <a:solidFill>
                  <a:schemeClr val="hlink"/>
                </a:solidFill>
              </a:rPr>
              <a:t>A&gt;1</a:t>
            </a:r>
            <a:r>
              <a:rPr lang="zh-CN" altLang="en-US" sz="2400" b="1">
                <a:solidFill>
                  <a:schemeClr val="hlink"/>
                </a:solidFill>
              </a:rPr>
              <a:t>为假，则编译器将不再检查</a:t>
            </a:r>
            <a:r>
              <a:rPr lang="en-US" altLang="zh-CN" sz="2400" b="1">
                <a:solidFill>
                  <a:schemeClr val="hlink"/>
                </a:solidFill>
              </a:rPr>
              <a:t>B==0</a:t>
            </a:r>
            <a:r>
              <a:rPr lang="zh-CN" altLang="en-US" sz="2400" b="1">
                <a:solidFill>
                  <a:schemeClr val="hlink"/>
                </a:solidFill>
              </a:rPr>
              <a:t>这个条件</a:t>
            </a:r>
            <a:r>
              <a:rPr lang="zh-CN" altLang="en-US" sz="2400" b="1"/>
              <a:t>，那么即使这个条件有错也无法被发现。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 autoUpdateAnimBg="0"/>
      <p:bldP spid="39014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组合覆盖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13" y="1916113"/>
            <a:ext cx="8382000" cy="4876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/>
              <a:t>组合覆盖的目的是要使设计的测试用例能覆盖</a:t>
            </a:r>
            <a:r>
              <a:rPr lang="zh-CN" altLang="en-US" sz="2400" b="1">
                <a:solidFill>
                  <a:schemeClr val="hlink"/>
                </a:solidFill>
              </a:rPr>
              <a:t>每一个判定的所有可能的条件取值组合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/>
              <a:t>对</a:t>
            </a:r>
            <a:r>
              <a:rPr lang="en-US" altLang="zh-CN" sz="2400" b="1"/>
              <a:t>DoWork</a:t>
            </a:r>
            <a:r>
              <a:rPr lang="zh-CN" altLang="en-US" sz="2400" b="1"/>
              <a:t>函数中的各个判定的条件取值组合加以标记：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1、T1 T2，</a:t>
            </a:r>
            <a:r>
              <a:rPr lang="zh-CN" altLang="en-US" sz="2400" b="1"/>
              <a:t>第一个判定的取真分支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2、T1 -T2，</a:t>
            </a:r>
            <a:r>
              <a:rPr lang="zh-CN" altLang="en-US" sz="2400" b="1"/>
              <a:t>第一个判定的取假分支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3、</a:t>
            </a:r>
            <a:r>
              <a:rPr lang="zh-CN" altLang="en-US" sz="2400" b="1"/>
              <a:t>-</a:t>
            </a:r>
            <a:r>
              <a:rPr lang="en-US" altLang="zh-CN" sz="2400" b="1"/>
              <a:t>T1 T2，</a:t>
            </a:r>
            <a:r>
              <a:rPr lang="zh-CN" altLang="en-US" sz="2400" b="1"/>
              <a:t>第一个判定的取假分支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4、</a:t>
            </a:r>
            <a:r>
              <a:rPr lang="zh-CN" altLang="en-US" sz="2400" b="1"/>
              <a:t>-</a:t>
            </a:r>
            <a:r>
              <a:rPr lang="en-US" altLang="zh-CN" sz="2400" b="1"/>
              <a:t>T1 -T2，</a:t>
            </a:r>
            <a:r>
              <a:rPr lang="zh-CN" altLang="en-US" sz="2400" b="1"/>
              <a:t>第一个判定的取假分支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5、T3 T4，</a:t>
            </a:r>
            <a:r>
              <a:rPr lang="zh-CN" altLang="en-US" sz="2400" b="1"/>
              <a:t>第二个判定的取真分支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6、T3 -T4，</a:t>
            </a:r>
            <a:r>
              <a:rPr lang="zh-CN" altLang="en-US" sz="2400" b="1"/>
              <a:t>第二个判定的取真分支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7、</a:t>
            </a:r>
            <a:r>
              <a:rPr lang="zh-CN" altLang="en-US" sz="2400" b="1"/>
              <a:t>-</a:t>
            </a:r>
            <a:r>
              <a:rPr lang="en-US" altLang="zh-CN" sz="2400" b="1"/>
              <a:t>T3 T4，</a:t>
            </a:r>
            <a:r>
              <a:rPr lang="zh-CN" altLang="en-US" sz="2400" b="1"/>
              <a:t>第二个判定的取真分支</a:t>
            </a:r>
          </a:p>
          <a:p>
            <a:pPr>
              <a:lnSpc>
                <a:spcPct val="10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400" b="1"/>
              <a:t>   8、</a:t>
            </a:r>
            <a:r>
              <a:rPr lang="zh-CN" altLang="en-US" sz="2400" b="1"/>
              <a:t>-</a:t>
            </a:r>
            <a:r>
              <a:rPr lang="en-US" altLang="zh-CN" sz="2400" b="1"/>
              <a:t>T3 -T4，</a:t>
            </a:r>
            <a:r>
              <a:rPr lang="zh-CN" altLang="en-US" sz="2400" b="1"/>
              <a:t>第二个判定的取假分支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 autoUpdateAnimBg="0"/>
      <p:bldP spid="3911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组合覆盖</a:t>
            </a:r>
            <a:r>
              <a:rPr lang="zh-CN" altLang="en-US" sz="3200"/>
              <a:t>（续）</a:t>
            </a:r>
          </a:p>
        </p:txBody>
      </p:sp>
      <p:graphicFrame>
        <p:nvGraphicFramePr>
          <p:cNvPr id="392231" name="Group 39">
            <a:extLst>
              <a:ext uri="{FF2B5EF4-FFF2-40B4-BE49-F238E27FC236}">
                <a16:creationId xmlns:a16="http://schemas.microsoft.com/office/drawing/2014/main" xmlns="" id="{233124F8-5AA9-43B6-BEE4-063FCB19FA90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82788"/>
          <a:ext cx="7991475" cy="4052886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18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91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94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覆盖组合号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A=2,B=0,X=4</a:t>
                      </a:r>
                    </a:p>
                  </a:txBody>
                  <a:tcPr marL="90000" marR="90000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A=2,B=1,X=2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T1、-T2、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2和6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A=-1,B=0,X=-2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-T3、T4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3和7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83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A=-1,B=1,X=1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4和8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92228" name="Rectangle 36"/>
          <p:cNvSpPr>
            <a:spLocks noChangeArrowheads="1"/>
          </p:cNvSpPr>
          <p:nvPr/>
        </p:nvSpPr>
        <p:spPr bwMode="auto">
          <a:xfrm>
            <a:off x="468313" y="5975350"/>
            <a:ext cx="83518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/>
              <a:t>上面这组测试用例</a:t>
            </a:r>
            <a:r>
              <a:rPr lang="zh-CN" altLang="en-US" sz="2400">
                <a:solidFill>
                  <a:schemeClr val="hlink"/>
                </a:solidFill>
              </a:rPr>
              <a:t>覆盖了所有8种条件取值的组合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chemeClr val="hlink"/>
                </a:solidFill>
              </a:rPr>
              <a:t>覆盖了所有判定的真假分支</a:t>
            </a:r>
            <a:r>
              <a:rPr lang="zh-CN" altLang="en-US" sz="2400"/>
              <a:t>，但是却</a:t>
            </a:r>
            <a:r>
              <a:rPr lang="zh-CN" altLang="en-US" sz="2400">
                <a:solidFill>
                  <a:schemeClr val="hlink"/>
                </a:solidFill>
              </a:rPr>
              <a:t>丢失了一条路径</a:t>
            </a:r>
            <a:r>
              <a:rPr lang="en-US" altLang="zh-CN" sz="2400">
                <a:solidFill>
                  <a:schemeClr val="hlink"/>
                </a:solidFill>
              </a:rPr>
              <a:t>abe</a:t>
            </a:r>
            <a:r>
              <a:rPr lang="en-US" altLang="zh-CN" sz="2400"/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autoUpdateAnimBg="0"/>
      <p:bldP spid="3922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路径覆盖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424862" cy="259238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/>
              <a:t>前面提到的</a:t>
            </a:r>
            <a:r>
              <a:rPr lang="en-US" altLang="zh-CN" sz="2400" b="1">
                <a:solidFill>
                  <a:schemeClr val="hlink"/>
                </a:solidFill>
              </a:rPr>
              <a:t>5</a:t>
            </a:r>
            <a:r>
              <a:rPr lang="zh-CN" altLang="en-US" sz="2400" b="1">
                <a:solidFill>
                  <a:schemeClr val="hlink"/>
                </a:solidFill>
              </a:rPr>
              <a:t>种逻辑覆盖</a:t>
            </a:r>
            <a:r>
              <a:rPr lang="zh-CN" altLang="en-US" sz="2400" b="1"/>
              <a:t>都</a:t>
            </a:r>
            <a:r>
              <a:rPr lang="zh-CN" altLang="en-US" sz="2400" b="1">
                <a:solidFill>
                  <a:schemeClr val="hlink"/>
                </a:solidFill>
              </a:rPr>
              <a:t>未涉及到路径的覆盖</a:t>
            </a:r>
            <a:r>
              <a:rPr lang="zh-CN" altLang="en-US" sz="2400" b="1"/>
              <a:t>。事实上，只有当程序中的</a:t>
            </a:r>
            <a:r>
              <a:rPr lang="zh-CN" altLang="en-US" sz="2400" b="1">
                <a:solidFill>
                  <a:schemeClr val="hlink"/>
                </a:solidFill>
              </a:rPr>
              <a:t>每一条路径都受到了检验，才能使程序受到全面检验</a:t>
            </a:r>
            <a:r>
              <a:rPr lang="zh-CN" altLang="en-US" sz="2400" b="1"/>
              <a:t>。路径覆盖的目的就是要使设计的测试用例能</a:t>
            </a:r>
            <a:r>
              <a:rPr lang="zh-CN" altLang="en-US" sz="2400" b="1">
                <a:solidFill>
                  <a:schemeClr val="hlink"/>
                </a:solidFill>
              </a:rPr>
              <a:t>覆盖被测程序中所有可能的路径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/>
              <a:t>根据路径覆盖的基本思想，在满足组合覆盖的测试用例中修改其中一个测试用例，则可以实现路径覆盖：</a:t>
            </a:r>
            <a:endParaRPr lang="en-US" altLang="zh-CN" sz="2400" b="1"/>
          </a:p>
        </p:txBody>
      </p:sp>
      <p:graphicFrame>
        <p:nvGraphicFramePr>
          <p:cNvPr id="393246" name="Group 30">
            <a:extLst>
              <a:ext uri="{FF2B5EF4-FFF2-40B4-BE49-F238E27FC236}">
                <a16:creationId xmlns:a16="http://schemas.microsoft.com/office/drawing/2014/main" xmlns="" id="{D10EB6E3-E7A2-48ED-8EC6-8AA9907C5256}"/>
              </a:ext>
            </a:extLst>
          </p:cNvPr>
          <p:cNvGraphicFramePr>
            <a:graphicFrameLocks noGrp="1"/>
          </p:cNvGraphicFramePr>
          <p:nvPr/>
        </p:nvGraphicFramePr>
        <p:xfrm>
          <a:off x="768350" y="4346575"/>
          <a:ext cx="7620000" cy="24003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4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 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执行路径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覆盖条件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A=2,B=0,X=4</a:t>
                      </a:r>
                    </a:p>
                  </a:txBody>
                  <a:tcPr marL="90000" marR="90000" marT="46771" marB="467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T1、T2、T3、T4 </a:t>
                      </a:r>
                    </a:p>
                  </a:txBody>
                  <a:tcPr marL="90000" marR="90000" marT="46806" marB="468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58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A=2,B=1,X=2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sabed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T1、-T2、T3、-T4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94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A=-1,B=1,X=1</a:t>
                      </a: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sabd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  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T1、-T2、-T3、-T4 </a:t>
                      </a: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94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A=3,B=0,X=1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sacbd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T1、T2、-T3、-T4 </a:t>
                      </a:r>
                    </a:p>
                  </a:txBody>
                  <a:tcPr marL="90000" marR="90000" marT="46809" marB="468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autoUpdateAnimBg="0"/>
      <p:bldP spid="39321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路径覆盖</a:t>
            </a:r>
            <a:r>
              <a:rPr lang="zh-CN" altLang="en-US" sz="3200"/>
              <a:t>（续）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773238"/>
            <a:ext cx="8229600" cy="50403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分析：</a:t>
            </a:r>
            <a:r>
              <a:rPr lang="zh-CN" altLang="en-US" sz="2400" b="1"/>
              <a:t>虽然前面一组测试用例满足了路径覆盖，但并没有覆盖程序中所有的条件组合（丢失了组合</a:t>
            </a:r>
            <a:r>
              <a:rPr lang="en-US" altLang="zh-CN" sz="2400" b="1"/>
              <a:t>3</a:t>
            </a:r>
            <a:r>
              <a:rPr lang="zh-CN" altLang="en-US" sz="2400" b="1"/>
              <a:t>和</a:t>
            </a:r>
            <a:r>
              <a:rPr lang="en-US" altLang="zh-CN" sz="2400" b="1"/>
              <a:t>7</a:t>
            </a:r>
            <a:r>
              <a:rPr lang="zh-CN" altLang="en-US" sz="2400" b="1"/>
              <a:t>），即</a:t>
            </a:r>
            <a:r>
              <a:rPr lang="zh-CN" altLang="en-US" sz="2400" b="1">
                <a:solidFill>
                  <a:schemeClr val="hlink"/>
                </a:solidFill>
              </a:rPr>
              <a:t>满足路径覆盖的测试用例并不一定满足组合覆盖</a:t>
            </a:r>
            <a:r>
              <a:rPr lang="zh-CN" altLang="en-US" sz="2400" b="1"/>
              <a:t>。</a:t>
            </a:r>
            <a:endParaRPr lang="en-US" altLang="zh-CN" sz="2400" b="1"/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说明：</a:t>
            </a: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/>
              <a:t>对于比较简单的小程序，实现路径覆盖是可能做到的。但如果程序中出现</a:t>
            </a:r>
            <a:r>
              <a:rPr lang="zh-CN" altLang="en-US" sz="2400" b="1">
                <a:solidFill>
                  <a:schemeClr val="hlink"/>
                </a:solidFill>
              </a:rPr>
              <a:t>较多判断和较多循环</a:t>
            </a:r>
            <a:r>
              <a:rPr lang="zh-CN" altLang="en-US" sz="2400" b="1"/>
              <a:t>，可能的</a:t>
            </a:r>
            <a:r>
              <a:rPr lang="zh-CN" altLang="en-US" sz="2400" b="1">
                <a:solidFill>
                  <a:schemeClr val="hlink"/>
                </a:solidFill>
              </a:rPr>
              <a:t>路径数目将会急剧增长</a:t>
            </a:r>
            <a:r>
              <a:rPr lang="zh-CN" altLang="en-US" sz="2400" b="1"/>
              <a:t>，要在测试中</a:t>
            </a:r>
            <a:r>
              <a:rPr lang="zh-CN" altLang="en-US" sz="2400" b="1">
                <a:solidFill>
                  <a:schemeClr val="hlink"/>
                </a:solidFill>
              </a:rPr>
              <a:t>覆盖所有的路径是无法实现</a:t>
            </a:r>
            <a:r>
              <a:rPr lang="zh-CN" altLang="en-US" sz="2400" b="1"/>
              <a:t>的。为了解决这个难题，只有把</a:t>
            </a:r>
            <a:r>
              <a:rPr lang="zh-CN" altLang="en-US" sz="2400" b="1">
                <a:solidFill>
                  <a:schemeClr val="hlink"/>
                </a:solidFill>
              </a:rPr>
              <a:t>覆盖路径数量压缩到一定的限度内</a:t>
            </a:r>
            <a:r>
              <a:rPr lang="zh-CN" altLang="en-US" sz="2400" b="1"/>
              <a:t>，如程序中的循环体只执行一次。</a:t>
            </a: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/>
              <a:t>在实际测试中，即使对于路径数很有限的程序已经做到路径覆盖，仍然不能保证被测试程序的正确性，还需要采用其他测试方法进行补充。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autoUpdateAnimBg="0"/>
      <p:bldP spid="39424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逻辑覆盖法</a:t>
            </a:r>
            <a:r>
              <a:rPr lang="zh-CN" altLang="en-US" sz="3200"/>
              <a:t>（续）</a:t>
            </a:r>
          </a:p>
        </p:txBody>
      </p:sp>
      <p:grpSp>
        <p:nvGrpSpPr>
          <p:cNvPr id="395267" name="Group 3"/>
          <p:cNvGrpSpPr>
            <a:grpSpLocks/>
          </p:cNvGrpSpPr>
          <p:nvPr/>
        </p:nvGrpSpPr>
        <p:grpSpPr bwMode="auto">
          <a:xfrm>
            <a:off x="1547813" y="2060575"/>
            <a:ext cx="5970587" cy="3744913"/>
            <a:chOff x="2880" y="10176"/>
            <a:chExt cx="5040" cy="3744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4500" y="10176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组合覆盖</a:t>
              </a: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4500" y="11268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条件覆盖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2880" y="12360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判断覆盖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5760" y="12360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条件覆盖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880" y="13452"/>
              <a:ext cx="216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语句覆盖</a:t>
              </a:r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5580" y="106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5580" y="11736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960" y="1204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3960" y="12048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6840" y="12048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3960" y="128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xmlns="" id="{F25EB278-C890-4111-9B37-A72D2AC91C6C}"/>
              </a:ext>
            </a:extLst>
          </p:cNvPr>
          <p:cNvSpPr txBox="1"/>
          <p:nvPr/>
        </p:nvSpPr>
        <p:spPr>
          <a:xfrm>
            <a:off x="2483768" y="3140968"/>
            <a:ext cx="530644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控制结构测试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xmlns="" id="{00EE43C6-6B41-46AC-9F8E-4E3EAB4E1720}"/>
              </a:ext>
            </a:extLst>
          </p:cNvPr>
          <p:cNvSpPr txBox="1"/>
          <p:nvPr/>
        </p:nvSpPr>
        <p:spPr>
          <a:xfrm>
            <a:off x="3986494" y="149285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FOUR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基本路径测试方法</a:t>
            </a:r>
            <a:endParaRPr lang="en-US" altLang="zh-CN" sz="400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917700"/>
            <a:ext cx="8210550" cy="46799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路径测试就是从一个程序的</a:t>
            </a:r>
            <a:r>
              <a:rPr lang="zh-CN" altLang="en-US" sz="2400" b="1">
                <a:solidFill>
                  <a:schemeClr val="hlink"/>
                </a:solidFill>
              </a:rPr>
              <a:t>入口开始</a:t>
            </a:r>
            <a:r>
              <a:rPr lang="zh-CN" altLang="en-US" sz="2400" b="1"/>
              <a:t>，</a:t>
            </a:r>
            <a:r>
              <a:rPr lang="zh-CN" altLang="en-US" sz="2400" b="1">
                <a:solidFill>
                  <a:schemeClr val="hlink"/>
                </a:solidFill>
              </a:rPr>
              <a:t>执行所经历的各个语句的完整过程</a:t>
            </a:r>
            <a:r>
              <a:rPr lang="zh-CN" altLang="en-US" sz="2400" b="1"/>
              <a:t>。从广义的角度讲，任何有关路径分析的测试都可以被称为路径测试。</a:t>
            </a:r>
          </a:p>
          <a:p>
            <a:pPr>
              <a:lnSpc>
                <a:spcPct val="105000"/>
              </a:lnSpc>
            </a:pPr>
            <a:r>
              <a:rPr lang="zh-CN" altLang="en-US" sz="2400" b="1"/>
              <a:t>完成路径测试的</a:t>
            </a:r>
            <a:r>
              <a:rPr lang="zh-CN" altLang="en-US" sz="2400" b="1">
                <a:solidFill>
                  <a:schemeClr val="hlink"/>
                </a:solidFill>
              </a:rPr>
              <a:t>理想情况是做到路径覆盖</a:t>
            </a:r>
            <a:r>
              <a:rPr lang="zh-CN" altLang="en-US" sz="2400" b="1"/>
              <a:t>，但对于</a:t>
            </a:r>
            <a:r>
              <a:rPr lang="zh-CN" altLang="en-US" sz="2400" b="1">
                <a:solidFill>
                  <a:schemeClr val="hlink"/>
                </a:solidFill>
              </a:rPr>
              <a:t>复杂性大的程序要做到所有路径覆盖</a:t>
            </a:r>
            <a:r>
              <a:rPr lang="zh-CN" altLang="en-US" sz="2400" b="1"/>
              <a:t>（测试所有可执行路径）</a:t>
            </a:r>
            <a:r>
              <a:rPr lang="zh-CN" altLang="en-US" sz="2400" b="1">
                <a:solidFill>
                  <a:schemeClr val="hlink"/>
                </a:solidFill>
              </a:rPr>
              <a:t>是不可能的（存在选择结构和循环结构）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/>
              <a:t>在不能做到所有路径覆盖的前提下，需要对</a:t>
            </a:r>
            <a:r>
              <a:rPr lang="zh-CN" altLang="en-US" sz="2400" b="1">
                <a:solidFill>
                  <a:schemeClr val="hlink"/>
                </a:solidFill>
              </a:rPr>
              <a:t>路径数量进行压缩</a:t>
            </a:r>
            <a:r>
              <a:rPr lang="zh-CN" altLang="en-US" sz="2400" b="1"/>
              <a:t>，如果可以保证程序中的</a:t>
            </a:r>
            <a:r>
              <a:rPr lang="zh-CN" altLang="en-US" sz="2400" b="1">
                <a:solidFill>
                  <a:schemeClr val="hlink"/>
                </a:solidFill>
              </a:rPr>
              <a:t>每个可执行语句可以至少运行一次</a:t>
            </a:r>
            <a:r>
              <a:rPr lang="zh-CN" altLang="en-US" sz="2400" b="1"/>
              <a:t>，则这种测试方法就是通常所说的</a:t>
            </a:r>
            <a:r>
              <a:rPr lang="zh-CN" altLang="en-US" sz="2400" b="1">
                <a:solidFill>
                  <a:schemeClr val="hlink"/>
                </a:solidFill>
              </a:rPr>
              <a:t>基本路径测试方法</a:t>
            </a:r>
            <a:r>
              <a:rPr lang="zh-CN" altLang="en-US" sz="2400" b="1"/>
              <a:t>。</a:t>
            </a:r>
            <a:r>
              <a:rPr lang="zh-CN" altLang="en-US" sz="2800" b="1"/>
              <a:t> （达到语句覆盖）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autoUpdateAnimBg="0"/>
      <p:bldP spid="39731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/>
              <a:t>基本路径测试方法</a:t>
            </a:r>
            <a:r>
              <a:rPr lang="zh-CN" altLang="en-US" sz="3200"/>
              <a:t>（续）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844675"/>
            <a:ext cx="8367713" cy="45688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/>
              <a:t>基本路径测试方法是在</a:t>
            </a:r>
            <a:r>
              <a:rPr lang="zh-CN" altLang="en-US" sz="2400" b="1">
                <a:solidFill>
                  <a:schemeClr val="hlink"/>
                </a:solidFill>
              </a:rPr>
              <a:t>控制流图的基础</a:t>
            </a:r>
            <a:r>
              <a:rPr lang="zh-CN" altLang="en-US" sz="2400" b="1"/>
              <a:t>上，通过分析控制结构的</a:t>
            </a:r>
            <a:r>
              <a:rPr lang="zh-CN" altLang="en-US" sz="2400" b="1">
                <a:solidFill>
                  <a:schemeClr val="hlink"/>
                </a:solidFill>
              </a:rPr>
              <a:t>环形复杂度</a:t>
            </a:r>
            <a:r>
              <a:rPr lang="zh-CN" altLang="en-US" sz="2400" b="1"/>
              <a:t>，导出</a:t>
            </a:r>
            <a:r>
              <a:rPr lang="zh-CN" altLang="en-US" sz="2400" b="1">
                <a:solidFill>
                  <a:schemeClr val="hlink"/>
                </a:solidFill>
              </a:rPr>
              <a:t>执行路径的基本集</a:t>
            </a:r>
            <a:r>
              <a:rPr lang="zh-CN" altLang="en-US" sz="2400" b="1"/>
              <a:t>，再从</a:t>
            </a:r>
            <a:r>
              <a:rPr lang="zh-CN" altLang="en-US" sz="2400" b="1">
                <a:solidFill>
                  <a:schemeClr val="hlink"/>
                </a:solidFill>
              </a:rPr>
              <a:t>该基本集设计测试用例</a:t>
            </a:r>
            <a:r>
              <a:rPr lang="zh-CN" altLang="en-US" sz="2400" b="1"/>
              <a:t>。基本路径测试方法包括以下4个步骤：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（1）</a:t>
            </a:r>
            <a:r>
              <a:rPr lang="zh-CN" altLang="en-US" sz="2400" b="1">
                <a:solidFill>
                  <a:schemeClr val="hlink"/>
                </a:solidFill>
              </a:rPr>
              <a:t>画出程序的控制流图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（2）计算程序的</a:t>
            </a:r>
            <a:r>
              <a:rPr lang="zh-CN" altLang="en-US" sz="2400" b="1">
                <a:solidFill>
                  <a:schemeClr val="hlink"/>
                </a:solidFill>
              </a:rPr>
              <a:t>环形复杂度</a:t>
            </a:r>
            <a:r>
              <a:rPr lang="zh-CN" altLang="en-US" sz="2400" b="1"/>
              <a:t>，导出程序基本路径集中的</a:t>
            </a:r>
            <a:r>
              <a:rPr lang="zh-CN" altLang="en-US" sz="2400" b="1">
                <a:solidFill>
                  <a:schemeClr val="hlink"/>
                </a:solidFill>
              </a:rPr>
              <a:t>独立路径条数</a:t>
            </a:r>
            <a:r>
              <a:rPr lang="zh-CN" altLang="en-US" sz="2400" b="1"/>
              <a:t>，这是确定程序中</a:t>
            </a:r>
            <a:r>
              <a:rPr lang="zh-CN" altLang="en-US" sz="2400" b="1">
                <a:solidFill>
                  <a:schemeClr val="hlink"/>
                </a:solidFill>
              </a:rPr>
              <a:t>每个可执行语句至少执行一次所必须的测试用例数目的上界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（3）导出基本路径集，</a:t>
            </a:r>
            <a:r>
              <a:rPr lang="zh-CN" altLang="en-US" sz="2400" b="1">
                <a:solidFill>
                  <a:schemeClr val="hlink"/>
                </a:solidFill>
              </a:rPr>
              <a:t>确定程序的独立路径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（4）根据（</a:t>
            </a:r>
            <a:r>
              <a:rPr lang="en-US" altLang="zh-CN" sz="2400" b="1"/>
              <a:t>3</a:t>
            </a:r>
            <a:r>
              <a:rPr lang="zh-CN" altLang="en-US" sz="2400" b="1"/>
              <a:t>）中的独立路径，</a:t>
            </a:r>
            <a:r>
              <a:rPr lang="zh-CN" altLang="en-US" sz="2400" b="1">
                <a:solidFill>
                  <a:schemeClr val="hlink"/>
                </a:solidFill>
              </a:rPr>
              <a:t>设计测试用例</a:t>
            </a:r>
            <a:r>
              <a:rPr lang="zh-CN" altLang="en-US" sz="2400" b="1"/>
              <a:t>的输入数据和预期输出。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utoUpdateAnimBg="0"/>
      <p:bldP spid="3983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chemeClr val="hlink"/>
                </a:solidFill>
              </a:rPr>
              <a:t>控制流图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9138"/>
            <a:ext cx="8215313" cy="44640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控制流图（可简称流图）</a:t>
            </a:r>
            <a:r>
              <a:rPr lang="zh-CN" altLang="en-US" sz="2400" b="1"/>
              <a:t>是对</a:t>
            </a:r>
            <a:r>
              <a:rPr lang="zh-CN" altLang="en-US" sz="2400" b="1">
                <a:solidFill>
                  <a:schemeClr val="hlink"/>
                </a:solidFill>
              </a:rPr>
              <a:t>程序流程图</a:t>
            </a:r>
            <a:r>
              <a:rPr lang="zh-CN" altLang="en-US" sz="2400" b="1"/>
              <a:t>进行</a:t>
            </a:r>
            <a:r>
              <a:rPr lang="zh-CN" altLang="en-US" sz="2400" b="1">
                <a:solidFill>
                  <a:schemeClr val="hlink"/>
                </a:solidFill>
              </a:rPr>
              <a:t>简化后</a:t>
            </a:r>
            <a:r>
              <a:rPr lang="zh-CN" altLang="en-US" sz="2400" b="1"/>
              <a:t>得到的，它可以更加突出的表示</a:t>
            </a:r>
            <a:r>
              <a:rPr lang="zh-CN" altLang="en-US" sz="2400" b="1">
                <a:solidFill>
                  <a:schemeClr val="hlink"/>
                </a:solidFill>
              </a:rPr>
              <a:t>程序控制流</a:t>
            </a:r>
            <a:r>
              <a:rPr lang="zh-CN" altLang="en-US" sz="2400" b="1"/>
              <a:t>的结构。</a:t>
            </a:r>
          </a:p>
          <a:p>
            <a:pPr>
              <a:lnSpc>
                <a:spcPct val="105000"/>
              </a:lnSpc>
            </a:pPr>
            <a:r>
              <a:rPr lang="zh-CN" altLang="en-US" sz="2400" b="1">
                <a:solidFill>
                  <a:schemeClr val="hlink"/>
                </a:solidFill>
              </a:rPr>
              <a:t>控制流图中包括两种图形符号：节点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chemeClr val="hlink"/>
                </a:solidFill>
              </a:rPr>
              <a:t>控制流线</a:t>
            </a:r>
            <a:r>
              <a:rPr lang="zh-CN" altLang="en-US" sz="2400" b="1"/>
              <a:t>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节点由带标号的圆圈表示，可代表一个或多个语句、一个处理框序列和一个条件判定框（假设不包含复合条件）。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/>
              <a:t>控制流线</a:t>
            </a:r>
            <a:r>
              <a:rPr lang="zh-CN" altLang="en-US" sz="2400" b="1">
                <a:solidFill>
                  <a:schemeClr val="hlink"/>
                </a:solidFill>
              </a:rPr>
              <a:t>由带箭头的弧或线表示</a:t>
            </a:r>
            <a:r>
              <a:rPr lang="zh-CN" altLang="en-US" sz="2400" b="1"/>
              <a:t>，可称为边。它代表程序中的控制流。</a:t>
            </a:r>
          </a:p>
          <a:p>
            <a:pPr>
              <a:lnSpc>
                <a:spcPct val="105000"/>
              </a:lnSpc>
              <a:spcBef>
                <a:spcPct val="60000"/>
              </a:spcBef>
            </a:pPr>
            <a:r>
              <a:rPr lang="zh-CN" altLang="en-US" sz="2400" b="1"/>
              <a:t>对于复合条件，则可将其</a:t>
            </a:r>
            <a:r>
              <a:rPr lang="zh-CN" altLang="en-US" sz="2400" b="1">
                <a:solidFill>
                  <a:schemeClr val="hlink"/>
                </a:solidFill>
              </a:rPr>
              <a:t>分解为多个单个条件</a:t>
            </a:r>
            <a:r>
              <a:rPr lang="zh-CN" altLang="en-US" sz="2400" b="1"/>
              <a:t>，并映射成控制流图。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autoUpdateAnimBg="0"/>
      <p:bldP spid="40345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-1" y="90872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xmlns="" id="{F25EB278-C890-4111-9B37-A72D2AC91C6C}"/>
              </a:ext>
            </a:extLst>
          </p:cNvPr>
          <p:cNvSpPr txBox="1"/>
          <p:nvPr/>
        </p:nvSpPr>
        <p:spPr>
          <a:xfrm>
            <a:off x="2267744" y="3140968"/>
            <a:ext cx="4702826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测试技术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xmlns="" id="{00EE43C6-6B41-46AC-9F8E-4E3EAB4E1720}"/>
              </a:ext>
            </a:extLst>
          </p:cNvPr>
          <p:cNvSpPr txBox="1"/>
          <p:nvPr/>
        </p:nvSpPr>
        <p:spPr>
          <a:xfrm>
            <a:off x="4080037" y="1854622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O N 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常见结构的控制流图</a:t>
            </a:r>
            <a:endParaRPr lang="en-US" altLang="zh-CN" sz="4000"/>
          </a:p>
        </p:txBody>
      </p:sp>
      <p:sp>
        <p:nvSpPr>
          <p:cNvPr id="404484" name="Text Box 4">
            <a:extLst>
              <a:ext uri="{FF2B5EF4-FFF2-40B4-BE49-F238E27FC236}">
                <a16:creationId xmlns:a16="http://schemas.microsoft.com/office/drawing/2014/main" xmlns="" id="{C6C103C5-EA65-43F5-8735-7AF41B629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CN" altLang="en-US" sz="2400" b="1">
                <a:latin typeface="Times New Roman" panose="02020603050405020304" pitchFamily="18" charset="0"/>
              </a:rPr>
              <a:t>其中，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包含条件的节点</a:t>
            </a:r>
            <a:r>
              <a:rPr lang="zh-CN" altLang="en-US" sz="2400" b="1">
                <a:latin typeface="Times New Roman" panose="02020603050405020304" pitchFamily="18" charset="0"/>
              </a:rPr>
              <a:t>被称为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判定节点</a:t>
            </a:r>
            <a:r>
              <a:rPr lang="zh-CN" altLang="en-US" sz="2400" b="1">
                <a:latin typeface="Times New Roman" panose="02020603050405020304" pitchFamily="18" charset="0"/>
              </a:rPr>
              <a:t>（也叫谓词节点），由判定节点发出的边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必须终止于某一个节点</a:t>
            </a:r>
            <a:r>
              <a:rPr lang="zh-CN" altLang="en-US" sz="2400" b="1">
                <a:latin typeface="Times New Roman" panose="02020603050405020304" pitchFamily="18" charset="0"/>
              </a:rPr>
              <a:t>，由边和节点所限定的范围被称为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区域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307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92003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流程图转换为流图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88" y="2205038"/>
          <a:ext cx="2828925" cy="411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Visio" r:id="rId3" imgW="3094634" imgH="4498543" progId="Visio.Drawing.11">
                  <p:embed/>
                </p:oleObj>
              </mc:Choice>
              <mc:Fallback>
                <p:oleObj name="Visio" r:id="rId3" imgW="3094634" imgH="449854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2828925" cy="411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11638" y="4149725"/>
          <a:ext cx="9318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Visio" r:id="rId5" imgW="931774" imgH="535534" progId="Visio.Drawing.11">
                  <p:embed/>
                </p:oleObj>
              </mc:Choice>
              <mc:Fallback>
                <p:oleObj name="Visio" r:id="rId5" imgW="931774" imgH="53553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149725"/>
                        <a:ext cx="9318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08625" y="2754313"/>
          <a:ext cx="3311525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Visio" r:id="rId7" imgW="3004718" imgH="2662733" progId="Visio.Drawing.11">
                  <p:embed/>
                </p:oleObj>
              </mc:Choice>
              <mc:Fallback>
                <p:oleObj name="Visio" r:id="rId7" imgW="3004718" imgH="266273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754313"/>
                        <a:ext cx="3311525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10"/>
          <p:cNvSpPr txBox="1">
            <a:spLocks noChangeArrowheads="1"/>
          </p:cNvSpPr>
          <p:nvPr/>
        </p:nvSpPr>
        <p:spPr bwMode="auto">
          <a:xfrm>
            <a:off x="3635375" y="5734050"/>
            <a:ext cx="4597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一个节点包含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个或多个连续的无分支语句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节点不允许含有符合节点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叫做谓词节点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chemeClr val="tx2"/>
                </a:solidFill>
              </a:rPr>
              <a:t>环路复杂度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9138"/>
            <a:ext cx="8215313" cy="446405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>
                <a:solidFill>
                  <a:schemeClr val="hlink"/>
                </a:solidFill>
              </a:rPr>
              <a:t>环路复杂度</a:t>
            </a:r>
            <a:r>
              <a:rPr lang="zh-CN" altLang="en-US">
                <a:solidFill>
                  <a:schemeClr val="tx2"/>
                </a:solidFill>
              </a:rPr>
              <a:t>也叫</a:t>
            </a:r>
            <a:r>
              <a:rPr lang="zh-CN" altLang="en-US">
                <a:solidFill>
                  <a:schemeClr val="hlink"/>
                </a:solidFill>
              </a:rPr>
              <a:t>圈复杂度</a:t>
            </a:r>
            <a:r>
              <a:rPr lang="zh-CN" altLang="en-US">
                <a:solidFill>
                  <a:schemeClr val="tx2"/>
                </a:solidFill>
              </a:rPr>
              <a:t>，其值等于</a:t>
            </a:r>
            <a:r>
              <a:rPr lang="zh-CN" altLang="en-US">
                <a:solidFill>
                  <a:schemeClr val="hlink"/>
                </a:solidFill>
              </a:rPr>
              <a:t>流程图中的区域个数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zh-CN" altLang="en-US">
                <a:solidFill>
                  <a:schemeClr val="hlink"/>
                </a:solidFill>
              </a:rPr>
              <a:t>利用圈复杂度可以确定程序基本路径集合的独立路径数</a:t>
            </a:r>
            <a:r>
              <a:rPr lang="zh-CN" altLang="en-US">
                <a:solidFill>
                  <a:schemeClr val="tx2"/>
                </a:solidFill>
              </a:rPr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>
                <a:solidFill>
                  <a:schemeClr val="tx2"/>
                </a:solidFill>
              </a:rPr>
              <a:t>圈复杂度的计算公式有两个：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、圈复杂度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zh-CN" altLang="en-US">
                <a:solidFill>
                  <a:schemeClr val="tx2"/>
                </a:solidFill>
              </a:rPr>
              <a:t>流图边数</a:t>
            </a:r>
            <a:r>
              <a:rPr lang="en-US" altLang="zh-CN">
                <a:solidFill>
                  <a:schemeClr val="tx2"/>
                </a:solidFill>
              </a:rPr>
              <a:t>-</a:t>
            </a:r>
            <a:r>
              <a:rPr lang="zh-CN" altLang="en-US">
                <a:solidFill>
                  <a:schemeClr val="tx2"/>
                </a:solidFill>
              </a:rPr>
              <a:t>节点数</a:t>
            </a:r>
            <a:r>
              <a:rPr lang="en-US" altLang="zh-CN">
                <a:solidFill>
                  <a:schemeClr val="tx2"/>
                </a:solidFill>
              </a:rPr>
              <a:t>+2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、圈复杂度</a:t>
            </a:r>
            <a:r>
              <a:rPr lang="en-US" altLang="zh-CN">
                <a:solidFill>
                  <a:schemeClr val="tx2"/>
                </a:solidFill>
              </a:rPr>
              <a:t>=</a:t>
            </a:r>
            <a:r>
              <a:rPr lang="zh-CN" altLang="en-US">
                <a:solidFill>
                  <a:schemeClr val="tx2"/>
                </a:solidFill>
              </a:rPr>
              <a:t>流图中谓词节点数</a:t>
            </a:r>
            <a:r>
              <a:rPr lang="en-US" altLang="zh-CN">
                <a:solidFill>
                  <a:schemeClr val="tx2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utoUpdateAnimBg="0"/>
      <p:bldP spid="4106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基本路径测试</a:t>
            </a:r>
            <a:r>
              <a:rPr lang="zh-CN" altLang="en-US" sz="3200" dirty="0"/>
              <a:t>（续）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4617" y="1988840"/>
            <a:ext cx="5472608" cy="50149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void  Sort ( int  </a:t>
            </a:r>
            <a:r>
              <a:rPr lang="en-US" altLang="zh-CN" sz="2400" dirty="0" err="1"/>
              <a:t>iRecordNum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iType</a:t>
            </a:r>
            <a:r>
              <a:rPr lang="en-US" altLang="zh-CN" sz="2400" dirty="0"/>
              <a:t>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1{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2    	int  x=0;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3    	int  y=0;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4    	while ( </a:t>
            </a:r>
            <a:r>
              <a:rPr lang="en-US" altLang="zh-CN" sz="2400" dirty="0" err="1"/>
              <a:t>iRecordNum</a:t>
            </a:r>
            <a:r>
              <a:rPr lang="en-US" altLang="zh-CN" sz="2400" dirty="0"/>
              <a:t>-- &gt; 0 )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5    	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6	   	If ( </a:t>
            </a:r>
            <a:r>
              <a:rPr lang="en-US" altLang="zh-CN" sz="2400" dirty="0" err="1"/>
              <a:t>iType</a:t>
            </a:r>
            <a:r>
              <a:rPr lang="en-US" altLang="zh-CN" sz="2400" dirty="0"/>
              <a:t>==0 )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7			x=y+2;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8     		else If ( </a:t>
            </a:r>
            <a:r>
              <a:rPr lang="en-US" altLang="zh-CN" sz="2400" dirty="0" err="1"/>
              <a:t>iType</a:t>
            </a:r>
            <a:r>
              <a:rPr lang="en-US" altLang="zh-CN" sz="2400" dirty="0"/>
              <a:t>==1 )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			x=y+10;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10       	else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11            		x=y+20;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12    	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13}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  <p:bldP spid="39936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75481" y="519063"/>
            <a:ext cx="7793037" cy="695672"/>
          </a:xfrm>
          <a:noFill/>
        </p:spPr>
        <p:txBody>
          <a:bodyPr/>
          <a:lstStyle/>
          <a:p>
            <a:pPr algn="ctr"/>
            <a:r>
              <a:rPr lang="zh-CN" altLang="en-US" dirty="0"/>
              <a:t>练习题四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A64D032-816E-48AB-A6B1-E97896EDBCAB}"/>
              </a:ext>
            </a:extLst>
          </p:cNvPr>
          <p:cNvSpPr/>
          <p:nvPr/>
        </p:nvSpPr>
        <p:spPr>
          <a:xfrm>
            <a:off x="1259632" y="134076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kern="0" dirty="0">
                <a:solidFill>
                  <a:srgbClr val="333399"/>
                </a:solidFill>
                <a:latin typeface="Arial"/>
                <a:ea typeface="黑体"/>
              </a:rPr>
              <a:t>画出控制流图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BE4CB99-42D6-4144-95E1-CCF2D5A2E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60848"/>
            <a:ext cx="5472608" cy="501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kern="0" dirty="0"/>
              <a:t>void  Sort ( int  </a:t>
            </a:r>
            <a:r>
              <a:rPr lang="en-US" altLang="zh-CN" sz="2000" kern="0" dirty="0" err="1"/>
              <a:t>iRecordNum</a:t>
            </a:r>
            <a:r>
              <a:rPr lang="en-US" altLang="zh-CN" sz="2000" kern="0" dirty="0"/>
              <a:t>, int </a:t>
            </a:r>
            <a:r>
              <a:rPr lang="en-US" altLang="zh-CN" sz="2000" kern="0" dirty="0" err="1"/>
              <a:t>iType</a:t>
            </a:r>
            <a:r>
              <a:rPr lang="en-US" altLang="zh-CN" sz="2000" kern="0" dirty="0"/>
              <a:t>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1{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2    	int  x=0;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3    	int  y=0;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4    	while ( </a:t>
            </a:r>
            <a:r>
              <a:rPr lang="en-US" altLang="zh-CN" sz="2000" kern="0" dirty="0" err="1"/>
              <a:t>iRecordNum</a:t>
            </a:r>
            <a:r>
              <a:rPr lang="en-US" altLang="zh-CN" sz="2000" kern="0" dirty="0"/>
              <a:t>-- &gt; 0 )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5    	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6	   	If ( </a:t>
            </a:r>
            <a:r>
              <a:rPr lang="en-US" altLang="zh-CN" sz="2000" kern="0" dirty="0" err="1"/>
              <a:t>iType</a:t>
            </a:r>
            <a:r>
              <a:rPr lang="en-US" altLang="zh-CN" sz="2000" kern="0" dirty="0"/>
              <a:t>==0 )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7			x=y+2;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8     		else If ( </a:t>
            </a:r>
            <a:r>
              <a:rPr lang="en-US" altLang="zh-CN" sz="2000" kern="0" dirty="0" err="1"/>
              <a:t>iType</a:t>
            </a:r>
            <a:r>
              <a:rPr lang="en-US" altLang="zh-CN" sz="2000" kern="0" dirty="0"/>
              <a:t>==1 )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 			x=y+10;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10       	else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11            		x=y+20;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12    	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kern="0" dirty="0"/>
              <a:t>13}</a:t>
            </a:r>
            <a:endParaRPr lang="zh-CN" altLang="en-US" sz="2000" kern="0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9CF19B0C-86C4-4851-9882-3D038F0E7ED9}"/>
              </a:ext>
            </a:extLst>
          </p:cNvPr>
          <p:cNvGrpSpPr>
            <a:grpSpLocks/>
          </p:cNvGrpSpPr>
          <p:nvPr/>
        </p:nvGrpSpPr>
        <p:grpSpPr bwMode="auto">
          <a:xfrm>
            <a:off x="5220072" y="2348880"/>
            <a:ext cx="3505200" cy="3384550"/>
            <a:chOff x="2340" y="2376"/>
            <a:chExt cx="6150" cy="374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xmlns="" id="{53767AB1-7EB7-4D18-A175-0958A51B7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376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xmlns="" id="{99626B19-B3AD-4FEE-B7AD-FFF93306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84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xmlns="" id="{CF1AB223-985E-4CC7-8C76-A2269E085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331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xmlns="" id="{3E3CC566-57CA-4176-B961-EF7270F81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0" y="3624"/>
              <a:ext cx="72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xmlns="" id="{691B3A70-6E36-414C-A294-BB98A5C1B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409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xmlns="" id="{31A03C57-BE55-4063-99E1-693A253D5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3624"/>
              <a:ext cx="72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xmlns="" id="{486F87E9-7905-4552-8227-B3D9ED87D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409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xmlns="" id="{053C9FD3-341B-4D14-9659-03733A565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0" y="456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xmlns="" id="{0EFD50B2-9FF0-4666-8822-55F5CF98B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487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xmlns="" id="{52E4B207-7308-41F7-82DB-15EEA33FF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0" y="4560"/>
              <a:ext cx="72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xmlns="" id="{3769F928-48FE-452C-AD59-3CD7DDB26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0" y="487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xmlns="" id="{00D990B7-E831-4133-8C89-B0F45D0CB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" y="565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xmlns="" id="{17BD2D90-1A17-4F9C-BF1C-2B2D8A84E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534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xmlns="" id="{4B4F96F6-131C-4936-81E6-850517BA9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80" y="534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xmlns="" id="{6048CD64-7FBE-40A0-81F4-203773AB1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565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xmlns="" id="{CF52AE2C-4E9E-4C1F-84C8-0651776FD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4560"/>
              <a:ext cx="0" cy="1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xmlns="" id="{96FB0CCD-E028-4067-A238-A531AE7A2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2688"/>
              <a:ext cx="2340" cy="3120"/>
            </a:xfrm>
            <a:custGeom>
              <a:avLst/>
              <a:gdLst>
                <a:gd name="T0" fmla="*/ 2340 w 2340"/>
                <a:gd name="T1" fmla="*/ 0 h 3120"/>
                <a:gd name="T2" fmla="*/ 180 w 2340"/>
                <a:gd name="T3" fmla="*/ 1872 h 3120"/>
                <a:gd name="T4" fmla="*/ 1260 w 2340"/>
                <a:gd name="T5" fmla="*/ 3120 h 3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40" h="3120">
                  <a:moveTo>
                    <a:pt x="2340" y="0"/>
                  </a:moveTo>
                  <a:cubicBezTo>
                    <a:pt x="1350" y="676"/>
                    <a:pt x="360" y="1352"/>
                    <a:pt x="180" y="1872"/>
                  </a:cubicBezTo>
                  <a:cubicBezTo>
                    <a:pt x="0" y="2392"/>
                    <a:pt x="630" y="2756"/>
                    <a:pt x="1260" y="31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xmlns="" id="{3617AE18-26E2-4087-86E4-8139DBB1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0" y="2688"/>
              <a:ext cx="3090" cy="3276"/>
            </a:xfrm>
            <a:custGeom>
              <a:avLst/>
              <a:gdLst>
                <a:gd name="T0" fmla="*/ 1260 w 3090"/>
                <a:gd name="T1" fmla="*/ 3276 h 3276"/>
                <a:gd name="T2" fmla="*/ 2880 w 3090"/>
                <a:gd name="T3" fmla="*/ 1560 h 3276"/>
                <a:gd name="T4" fmla="*/ 0 w 3090"/>
                <a:gd name="T5" fmla="*/ 0 h 32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0" h="3276">
                  <a:moveTo>
                    <a:pt x="1260" y="3276"/>
                  </a:moveTo>
                  <a:cubicBezTo>
                    <a:pt x="2175" y="2691"/>
                    <a:pt x="3090" y="2106"/>
                    <a:pt x="2880" y="1560"/>
                  </a:cubicBezTo>
                  <a:cubicBezTo>
                    <a:pt x="2670" y="1014"/>
                    <a:pt x="480" y="2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4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autoUpdateAnimBg="0"/>
      <p:bldP spid="6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35" y="2132013"/>
            <a:ext cx="8229600" cy="142005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dirty="0"/>
              <a:t>计算环形复杂度：</a:t>
            </a:r>
            <a:endParaRPr lang="en-US" altLang="zh-CN" sz="2400" dirty="0"/>
          </a:p>
          <a:p>
            <a:pPr>
              <a:lnSpc>
                <a:spcPct val="105000"/>
              </a:lnSpc>
            </a:pPr>
            <a:endParaRPr lang="zh-CN" altLang="en-US" sz="2400" dirty="0"/>
          </a:p>
          <a:p>
            <a:pPr>
              <a:lnSpc>
                <a:spcPct val="105000"/>
              </a:lnSpc>
            </a:pPr>
            <a:r>
              <a:rPr lang="zh-CN" altLang="en-US" sz="2400" dirty="0"/>
              <a:t>导出独立路径（用语句编号表示，至少三条）</a:t>
            </a:r>
          </a:p>
        </p:txBody>
      </p:sp>
      <p:grpSp>
        <p:nvGrpSpPr>
          <p:cNvPr id="400388" name="Group 4"/>
          <p:cNvGrpSpPr>
            <a:grpSpLocks/>
          </p:cNvGrpSpPr>
          <p:nvPr/>
        </p:nvGrpSpPr>
        <p:grpSpPr bwMode="auto">
          <a:xfrm>
            <a:off x="5639409" y="2564904"/>
            <a:ext cx="3505200" cy="3384550"/>
            <a:chOff x="2340" y="2376"/>
            <a:chExt cx="6150" cy="3744"/>
          </a:xfrm>
        </p:grpSpPr>
        <p:sp>
          <p:nvSpPr>
            <p:cNvPr id="34821" name="Oval 5"/>
            <p:cNvSpPr>
              <a:spLocks noChangeArrowheads="1"/>
            </p:cNvSpPr>
            <p:nvPr/>
          </p:nvSpPr>
          <p:spPr bwMode="auto">
            <a:xfrm>
              <a:off x="4680" y="2376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5040" y="2844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Oval 7"/>
            <p:cNvSpPr>
              <a:spLocks noChangeArrowheads="1"/>
            </p:cNvSpPr>
            <p:nvPr/>
          </p:nvSpPr>
          <p:spPr bwMode="auto">
            <a:xfrm>
              <a:off x="4680" y="331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H="1">
              <a:off x="3960" y="3624"/>
              <a:ext cx="72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Oval 9"/>
            <p:cNvSpPr>
              <a:spLocks noChangeArrowheads="1"/>
            </p:cNvSpPr>
            <p:nvPr/>
          </p:nvSpPr>
          <p:spPr bwMode="auto">
            <a:xfrm>
              <a:off x="3600" y="409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5400" y="3624"/>
              <a:ext cx="72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5760" y="409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H="1">
              <a:off x="5400" y="456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Oval 13"/>
            <p:cNvSpPr>
              <a:spLocks noChangeArrowheads="1"/>
            </p:cNvSpPr>
            <p:nvPr/>
          </p:nvSpPr>
          <p:spPr bwMode="auto">
            <a:xfrm>
              <a:off x="5040" y="487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6300" y="4560"/>
              <a:ext cx="72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Oval 15"/>
            <p:cNvSpPr>
              <a:spLocks noChangeArrowheads="1"/>
            </p:cNvSpPr>
            <p:nvPr/>
          </p:nvSpPr>
          <p:spPr bwMode="auto">
            <a:xfrm>
              <a:off x="6660" y="487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Oval 16"/>
            <p:cNvSpPr>
              <a:spLocks noChangeArrowheads="1"/>
            </p:cNvSpPr>
            <p:nvPr/>
          </p:nvSpPr>
          <p:spPr bwMode="auto">
            <a:xfrm>
              <a:off x="5940" y="565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5580" y="534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flipH="1">
              <a:off x="6480" y="5340"/>
              <a:ext cx="54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3600" y="5652"/>
              <a:ext cx="720" cy="4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3960" y="4560"/>
              <a:ext cx="0" cy="1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Freeform 21"/>
            <p:cNvSpPr>
              <a:spLocks/>
            </p:cNvSpPr>
            <p:nvPr/>
          </p:nvSpPr>
          <p:spPr bwMode="auto">
            <a:xfrm>
              <a:off x="2340" y="2688"/>
              <a:ext cx="2340" cy="3120"/>
            </a:xfrm>
            <a:custGeom>
              <a:avLst/>
              <a:gdLst>
                <a:gd name="T0" fmla="*/ 2340 w 2340"/>
                <a:gd name="T1" fmla="*/ 0 h 3120"/>
                <a:gd name="T2" fmla="*/ 180 w 2340"/>
                <a:gd name="T3" fmla="*/ 1872 h 3120"/>
                <a:gd name="T4" fmla="*/ 1260 w 2340"/>
                <a:gd name="T5" fmla="*/ 3120 h 3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40" h="3120">
                  <a:moveTo>
                    <a:pt x="2340" y="0"/>
                  </a:moveTo>
                  <a:cubicBezTo>
                    <a:pt x="1350" y="676"/>
                    <a:pt x="360" y="1352"/>
                    <a:pt x="180" y="1872"/>
                  </a:cubicBezTo>
                  <a:cubicBezTo>
                    <a:pt x="0" y="2392"/>
                    <a:pt x="630" y="2756"/>
                    <a:pt x="1260" y="31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Freeform 22"/>
            <p:cNvSpPr>
              <a:spLocks/>
            </p:cNvSpPr>
            <p:nvPr/>
          </p:nvSpPr>
          <p:spPr bwMode="auto">
            <a:xfrm>
              <a:off x="5400" y="2688"/>
              <a:ext cx="3090" cy="3276"/>
            </a:xfrm>
            <a:custGeom>
              <a:avLst/>
              <a:gdLst>
                <a:gd name="T0" fmla="*/ 1260 w 3090"/>
                <a:gd name="T1" fmla="*/ 3276 h 3276"/>
                <a:gd name="T2" fmla="*/ 2880 w 3090"/>
                <a:gd name="T3" fmla="*/ 1560 h 3276"/>
                <a:gd name="T4" fmla="*/ 0 w 3090"/>
                <a:gd name="T5" fmla="*/ 0 h 32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90" h="3276">
                  <a:moveTo>
                    <a:pt x="1260" y="3276"/>
                  </a:moveTo>
                  <a:cubicBezTo>
                    <a:pt x="2175" y="2691"/>
                    <a:pt x="3090" y="2106"/>
                    <a:pt x="2880" y="1560"/>
                  </a:cubicBezTo>
                  <a:cubicBezTo>
                    <a:pt x="2670" y="1014"/>
                    <a:pt x="480" y="260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F360CB-4601-44AA-B0DD-9D59D17D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692150"/>
            <a:ext cx="7793037" cy="672570"/>
          </a:xfrm>
        </p:spPr>
        <p:txBody>
          <a:bodyPr/>
          <a:lstStyle/>
          <a:p>
            <a:pPr algn="ctr"/>
            <a:r>
              <a:rPr lang="zh-CN" altLang="en-US" dirty="0"/>
              <a:t>练习题五、六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716FB7C-FC3B-457E-B1BA-10913B96870E}"/>
              </a:ext>
            </a:extLst>
          </p:cNvPr>
          <p:cNvSpPr/>
          <p:nvPr/>
        </p:nvSpPr>
        <p:spPr>
          <a:xfrm>
            <a:off x="708400" y="2621984"/>
            <a:ext cx="4613764" cy="449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10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（条边）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- 8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（个节点）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+ 2 = 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4F3D777-67B7-487B-8030-909A7BB04E84}"/>
              </a:ext>
            </a:extLst>
          </p:cNvPr>
          <p:cNvSpPr/>
          <p:nvPr/>
        </p:nvSpPr>
        <p:spPr>
          <a:xfrm>
            <a:off x="198477" y="3882875"/>
            <a:ext cx="5633609" cy="229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路径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1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：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1→8</a:t>
            </a:r>
          </a:p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路径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2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：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1→2→3→8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    </a:t>
            </a:r>
            <a:endParaRPr lang="en-US" altLang="zh-CN" sz="2400" kern="0" dirty="0">
              <a:solidFill>
                <a:srgbClr val="FF0000"/>
              </a:solidFill>
              <a:latin typeface="Arial"/>
              <a:ea typeface="黑体"/>
            </a:endParaRPr>
          </a:p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路径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3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：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1→2→4→5→7→1→8</a:t>
            </a:r>
          </a:p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路径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4</a:t>
            </a: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黑体"/>
              </a:rPr>
              <a:t>：</a:t>
            </a: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1→2→4→6→7→1 →2→3→8</a:t>
            </a:r>
          </a:p>
          <a:p>
            <a:pPr marL="342900" lvl="0" indent="-3429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400" kern="0" dirty="0">
                <a:solidFill>
                  <a:srgbClr val="FF0000"/>
                </a:solidFill>
                <a:latin typeface="Arial"/>
                <a:ea typeface="黑体"/>
              </a:rPr>
              <a:t>…………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autoUpdateAnimBg="0"/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基本路径测试</a:t>
            </a:r>
            <a:r>
              <a:rPr lang="zh-CN" altLang="en-US" sz="3200" dirty="0"/>
              <a:t>（续）</a:t>
            </a:r>
          </a:p>
        </p:txBody>
      </p:sp>
      <p:graphicFrame>
        <p:nvGraphicFramePr>
          <p:cNvPr id="401438" name="Group 30">
            <a:extLst>
              <a:ext uri="{FF2B5EF4-FFF2-40B4-BE49-F238E27FC236}">
                <a16:creationId xmlns:a16="http://schemas.microsoft.com/office/drawing/2014/main" xmlns="" id="{328501E1-D868-40BD-8D0A-241B6D7912A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28725" y="2413000"/>
          <a:ext cx="6707188" cy="4267381"/>
        </p:xfrm>
        <a:graphic>
          <a:graphicData uri="http://schemas.openxmlformats.org/drawingml/2006/table">
            <a:tbl>
              <a:tblPr/>
              <a:tblGrid>
                <a:gridCol w="1870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744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输入数据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预期输出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1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819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测试用例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L="90000" marR="90000" marT="46782" marB="467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irecordnum =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itype = 2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rgbClr val="333399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471488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 =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y = 20</a:t>
                      </a:r>
                    </a:p>
                  </a:txBody>
                  <a:tcPr marL="90000" marR="90000" marT="46782" marB="467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014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900113" y="1773238"/>
            <a:ext cx="7786687" cy="48244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/>
              <a:t>设计测试用例：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0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autoUpdateAnimBg="0"/>
      <p:bldP spid="401437" grpId="0" build="p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80728"/>
            <a:ext cx="7793037" cy="695672"/>
          </a:xfrm>
        </p:spPr>
        <p:txBody>
          <a:bodyPr/>
          <a:lstStyle/>
          <a:p>
            <a:r>
              <a:rPr lang="zh-CN" altLang="en-US" sz="4000" dirty="0"/>
              <a:t>条件测试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0F1419A9-A517-4721-90CE-655E380D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9" y="2276872"/>
            <a:ext cx="7772400" cy="3312368"/>
          </a:xfrm>
        </p:spPr>
        <p:txBody>
          <a:bodyPr/>
          <a:lstStyle/>
          <a:p>
            <a:r>
              <a:rPr lang="zh-CN" altLang="en-US" dirty="0"/>
              <a:t>尽管基本路径测试技术简单而且高效，但是仅有这种技术还不够，需要别的结构测试技术以提高白盒测试的质量。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条件测试技术</a:t>
            </a:r>
            <a:r>
              <a:rPr lang="zh-CN" altLang="en-US" dirty="0"/>
              <a:t>设计出的测试用例，能够检查程序模块中包含的</a:t>
            </a:r>
            <a:r>
              <a:rPr lang="zh-CN" altLang="en-US" dirty="0">
                <a:solidFill>
                  <a:srgbClr val="FF0000"/>
                </a:solidFill>
              </a:rPr>
              <a:t>逻辑条件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473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80728"/>
            <a:ext cx="7793037" cy="695672"/>
          </a:xfrm>
        </p:spPr>
        <p:txBody>
          <a:bodyPr/>
          <a:lstStyle/>
          <a:p>
            <a:r>
              <a:rPr lang="zh-CN" altLang="en-US" sz="4000" dirty="0"/>
              <a:t>条件测试（续）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0F1419A9-A517-4721-90CE-655E380D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2816"/>
            <a:ext cx="7920880" cy="4464074"/>
          </a:xfrm>
        </p:spPr>
        <p:txBody>
          <a:bodyPr/>
          <a:lstStyle/>
          <a:p>
            <a:r>
              <a:rPr lang="zh-CN" altLang="en-US" dirty="0"/>
              <a:t>关系表达式形式如下：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E1&lt;</a:t>
            </a:r>
            <a:r>
              <a:rPr lang="zh-CN" altLang="en-US" dirty="0"/>
              <a:t>关系算符</a:t>
            </a:r>
            <a:r>
              <a:rPr lang="en-US" altLang="zh-CN" dirty="0"/>
              <a:t>&gt;E2</a:t>
            </a:r>
          </a:p>
          <a:p>
            <a:pPr marL="0" indent="0">
              <a:buNone/>
            </a:pPr>
            <a:r>
              <a:rPr lang="zh-CN" altLang="en-US" dirty="0"/>
              <a:t>因此，条件成分的类型包括布尔算符、布尔变量、布尔括弧、关系算符和算术表达式。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条件测试策略的优点：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容易度量条件的测试覆盖率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程序内条件的测试覆盖率可指导附加测试的设计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8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循环测试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496300" cy="4584700"/>
          </a:xfrm>
          <a:noFill/>
        </p:spPr>
        <p:txBody>
          <a:bodyPr rIns="72000"/>
          <a:lstStyle/>
          <a:p>
            <a:pPr>
              <a:lnSpc>
                <a:spcPct val="10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从本质上说，循环测试的目的就是</a:t>
            </a: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检查循环</a:t>
            </a:r>
            <a:r>
              <a:rPr lang="zh-CN" altLang="en-US" sz="2400" b="1" dirty="0">
                <a:solidFill>
                  <a:schemeClr val="hlink"/>
                </a:solidFill>
              </a:rPr>
              <a:t>结构的有效性</a:t>
            </a:r>
            <a:r>
              <a:rPr lang="zh-CN" altLang="en-US" sz="2400" b="1" dirty="0"/>
              <a:t>。</a:t>
            </a:r>
          </a:p>
          <a:p>
            <a:pPr>
              <a:lnSpc>
                <a:spcPct val="105000"/>
              </a:lnSpc>
            </a:pPr>
            <a:r>
              <a:rPr lang="zh-CN" altLang="en-US" sz="2400" b="1" dirty="0"/>
              <a:t>通常，循环可以划分为简单循环、串接循环和嵌套循环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类。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（1）</a:t>
            </a:r>
            <a:r>
              <a:rPr lang="zh-CN" altLang="en-US" sz="2400" b="1" dirty="0">
                <a:solidFill>
                  <a:schemeClr val="hlink"/>
                </a:solidFill>
              </a:rPr>
              <a:t>测试简单循环</a:t>
            </a:r>
            <a:r>
              <a:rPr lang="zh-CN" altLang="en-US" sz="2400" b="1" dirty="0"/>
              <a:t>。设其循环的最大次数为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 ，可采用以下测试集：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跳过整个循环；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只循环一次；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只循环两次；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循环 </a:t>
            </a:r>
            <a:r>
              <a:rPr lang="en-US" altLang="zh-CN" sz="2400" b="1" dirty="0"/>
              <a:t>m </a:t>
            </a:r>
            <a:r>
              <a:rPr lang="zh-CN" altLang="en-US" sz="2400" b="1" dirty="0"/>
              <a:t>次，其中</a:t>
            </a:r>
            <a:r>
              <a:rPr lang="en-US" altLang="zh-CN" sz="2400" b="1" dirty="0"/>
              <a:t>m&lt;n-1；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分别循环 </a:t>
            </a:r>
            <a:r>
              <a:rPr lang="en-US" altLang="zh-CN" sz="2400" b="1" dirty="0"/>
              <a:t>n-1、n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n+1 </a:t>
            </a:r>
            <a:r>
              <a:rPr lang="zh-CN" altLang="en-US" sz="2400" b="1" dirty="0"/>
              <a:t>次。</a:t>
            </a:r>
          </a:p>
        </p:txBody>
      </p:sp>
      <p:pic>
        <p:nvPicPr>
          <p:cNvPr id="411652" name="Picture 4" descr="xunh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10013"/>
            <a:ext cx="33147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autoUpdateAnimBg="0"/>
      <p:bldP spid="41165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2204864"/>
            <a:ext cx="82089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设计测试方案是测试阶段的关键技术问题。所谓测试方案包括：</a:t>
            </a:r>
          </a:p>
          <a:p>
            <a:pPr marL="1143000" lvl="2" indent="-2286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具体的测试目的</a:t>
            </a:r>
          </a:p>
          <a:p>
            <a:pPr marL="1143000" lvl="2" indent="-2286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应该输入的数据</a:t>
            </a:r>
          </a:p>
          <a:p>
            <a:pPr marL="1143000" lvl="2" indent="-228600" algn="just">
              <a:spcAft>
                <a:spcPts val="0"/>
              </a:spcAft>
              <a:buFont typeface="+mj-lt"/>
              <a:buAutoNum type="arabicParenR"/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预期的结果</a:t>
            </a:r>
          </a:p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通常把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测试数据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输出结果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称为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测试用例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。其中最困难的问题是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设计测试用的输入数据。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不同的数据发现程序错误的能力差别很大，为了提高效率降低成本，应该选用高效的测试数据。</a:t>
            </a:r>
          </a:p>
          <a:p>
            <a:pPr indent="306070" algn="just"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设计测试方案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基本目标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，确定一组最可能发现某个错误或某类错误的测试数据。这些技术各有优缺点，没有最好的技术，也没有可以互相代替的技术；同一种技术在不同场合效果可能差别很大，因此，通常需要联合使用多种设计测试数据的技术。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836712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测试技术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40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循环测试</a:t>
            </a:r>
            <a:r>
              <a:rPr lang="zh-CN" altLang="en-US" sz="3200" dirty="0"/>
              <a:t>（续）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57400"/>
            <a:ext cx="8496300" cy="3675856"/>
          </a:xfrm>
          <a:noFill/>
        </p:spPr>
        <p:txBody>
          <a:bodyPr rIns="72000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（2）</a:t>
            </a:r>
            <a:r>
              <a:rPr lang="zh-CN" altLang="en-US" sz="2400" b="1" dirty="0">
                <a:solidFill>
                  <a:schemeClr val="hlink"/>
                </a:solidFill>
              </a:rPr>
              <a:t>测试嵌套循环</a:t>
            </a:r>
            <a:r>
              <a:rPr lang="zh-CN" altLang="en-US" sz="2400" b="1" dirty="0"/>
              <a:t>。如果将简单循环的测试方法用于嵌套循环，可能的测试次数会随嵌套层数成几何级数增加。 此时可采用以下办法减少测试次数：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测试从最内层循环开始，所有外层循环次数设置为最小值；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对最内层循环按照简单循环的测试方法进行；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由内向外进行下一个循环的测试，本层循环的所有外层循环仍取最小值，而由本层循环嵌套的循环取某些“典型”值；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重复上一步的过程，直到测试完所有循环。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（3）</a:t>
            </a:r>
            <a:r>
              <a:rPr lang="zh-CN" altLang="en-US" sz="2400" b="1" dirty="0">
                <a:solidFill>
                  <a:schemeClr val="hlink"/>
                </a:solidFill>
              </a:rPr>
              <a:t>测试串接循环</a:t>
            </a:r>
            <a:r>
              <a:rPr lang="zh-CN" altLang="en-US" sz="2400" b="1" dirty="0"/>
              <a:t>。若并列的各个循环相互独立，则可分别采用简单循环的测试方法；否则采用嵌套循环的测试方法。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白盒测试的优点和局限性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优点：相比黑盒测试，</a:t>
            </a:r>
            <a:r>
              <a:rPr lang="zh-CN" altLang="en-US">
                <a:solidFill>
                  <a:schemeClr val="hlink"/>
                </a:solidFill>
              </a:rPr>
              <a:t>更易于定位错误的原因和具体的位置</a:t>
            </a:r>
            <a:r>
              <a:rPr lang="zh-CN" altLang="en-US"/>
              <a:t>。</a:t>
            </a:r>
          </a:p>
          <a:p>
            <a:r>
              <a:rPr lang="zh-CN" altLang="en-US"/>
              <a:t>局限性：</a:t>
            </a:r>
          </a:p>
          <a:p>
            <a:pPr>
              <a:buFontTx/>
              <a:buChar char="•"/>
            </a:pPr>
            <a:r>
              <a:rPr lang="zh-CN" altLang="en-US"/>
              <a:t>不能查出程序中的</a:t>
            </a:r>
            <a:r>
              <a:rPr lang="zh-CN" altLang="en-US">
                <a:solidFill>
                  <a:schemeClr val="hlink"/>
                </a:solidFill>
              </a:rPr>
              <a:t>设计缺陷</a:t>
            </a:r>
          </a:p>
          <a:p>
            <a:pPr>
              <a:buFontTx/>
              <a:buChar char="•"/>
            </a:pPr>
            <a:r>
              <a:rPr lang="zh-CN" altLang="en-US"/>
              <a:t>不能查处是否</a:t>
            </a:r>
            <a:r>
              <a:rPr lang="zh-CN" altLang="en-US">
                <a:solidFill>
                  <a:schemeClr val="hlink"/>
                </a:solidFill>
              </a:rPr>
              <a:t>遗漏了功能</a:t>
            </a:r>
          </a:p>
          <a:p>
            <a:pPr>
              <a:buFontTx/>
              <a:buChar char="•"/>
            </a:pPr>
            <a:r>
              <a:rPr lang="zh-CN" altLang="en-US"/>
              <a:t>发现不了</a:t>
            </a:r>
            <a:r>
              <a:rPr lang="zh-CN" altLang="en-US">
                <a:solidFill>
                  <a:schemeClr val="hlink"/>
                </a:solidFill>
              </a:rPr>
              <a:t>一些与数据相关的错误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1640" y="764704"/>
            <a:ext cx="4450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参考文献</a:t>
            </a:r>
            <a:endParaRPr lang="zh-CN" altLang="en-US" sz="6000" b="1" kern="0" dirty="0">
              <a:effectLst>
                <a:outerShdw blurRad="38100" dist="38100" dir="2700000" algn="tl">
                  <a:srgbClr val="000000"/>
                </a:outerShdw>
              </a:effectLst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7CC5A51-92D5-4A8C-A1F1-D29C6F8503DA}"/>
              </a:ext>
            </a:extLst>
          </p:cNvPr>
          <p:cNvSpPr txBox="1"/>
          <p:nvPr/>
        </p:nvSpPr>
        <p:spPr>
          <a:xfrm>
            <a:off x="35768" y="2420888"/>
            <a:ext cx="8771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[</a:t>
            </a:r>
            <a:r>
              <a:rPr lang="en-US" altLang="zh-CN" sz="2400" dirty="0"/>
              <a:t>1</a:t>
            </a:r>
            <a:r>
              <a:rPr lang="zh-CN" altLang="en-US" sz="2400" dirty="0"/>
              <a:t>]张海藩.软件工程导论[M].清华大学出版社,1996:1-73.</a:t>
            </a:r>
          </a:p>
          <a:p>
            <a:pPr lvl="0"/>
            <a:r>
              <a:rPr lang="zh-CN" altLang="en-US" sz="2400" dirty="0">
                <a:solidFill>
                  <a:srgbClr val="000000"/>
                </a:solidFill>
              </a:rPr>
              <a:t>[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]维基百科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  <a:r>
              <a:rPr lang="zh-CN" altLang="en-US" sz="2400" dirty="0">
                <a:solidFill>
                  <a:srgbClr val="000000"/>
                </a:solidFill>
              </a:rPr>
              <a:t>白盒测试[</a:t>
            </a:r>
            <a:r>
              <a:rPr lang="en-US" altLang="zh-CN" sz="2400" dirty="0">
                <a:solidFill>
                  <a:srgbClr val="000000"/>
                </a:solidFill>
              </a:rPr>
              <a:t>DB/OL</a:t>
            </a:r>
            <a:r>
              <a:rPr lang="zh-CN" altLang="en-US" sz="2400" dirty="0">
                <a:solidFill>
                  <a:srgbClr val="000000"/>
                </a:solidFill>
              </a:rPr>
              <a:t>].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/>
              <a:t>[</a:t>
            </a:r>
            <a:r>
              <a:rPr lang="en-US" altLang="zh-CN" sz="2400" dirty="0"/>
              <a:t>3</a:t>
            </a:r>
            <a:r>
              <a:rPr lang="zh-CN" altLang="en-US" sz="2400" dirty="0"/>
              <a:t>]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zhang_xiaoyi</a:t>
            </a:r>
            <a:r>
              <a:rPr lang="zh-CN" altLang="en-US" sz="2400" dirty="0"/>
              <a:t>.白盒测试技术论[</a:t>
            </a:r>
            <a:r>
              <a:rPr lang="en-US" altLang="zh-CN" sz="2400" dirty="0">
                <a:solidFill>
                  <a:srgbClr val="000000"/>
                </a:solidFill>
              </a:rPr>
              <a:t>DB/OL</a:t>
            </a:r>
            <a:r>
              <a:rPr lang="zh-CN" altLang="en-US" sz="2400" dirty="0"/>
              <a:t>].</a:t>
            </a:r>
            <a:r>
              <a:rPr lang="en-US" altLang="zh-CN" sz="2400" dirty="0"/>
              <a:t>CSDN</a:t>
            </a:r>
            <a:r>
              <a:rPr lang="zh-CN" altLang="en-US" sz="2400" dirty="0"/>
              <a:t>论坛, </a:t>
            </a:r>
            <a:r>
              <a:rPr lang="en-US" altLang="zh-CN" sz="2400" dirty="0"/>
              <a:t>2018.1.8.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394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692696"/>
            <a:ext cx="72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小组</a:t>
            </a:r>
            <a:r>
              <a:rPr lang="zh-CN" altLang="en-US" sz="6000" b="1" kern="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成员分工及评价</a:t>
            </a:r>
          </a:p>
        </p:txBody>
      </p:sp>
      <p:sp>
        <p:nvSpPr>
          <p:cNvPr id="3" name="矩形 2"/>
          <p:cNvSpPr/>
          <p:nvPr/>
        </p:nvSpPr>
        <p:spPr>
          <a:xfrm>
            <a:off x="1439144" y="2564904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ym typeface="+mn-ea"/>
              </a:rPr>
              <a:t>王华怿</a:t>
            </a:r>
            <a:r>
              <a:rPr lang="en-US" altLang="zh-CN" sz="3600" dirty="0">
                <a:sym typeface="+mn-ea"/>
              </a:rPr>
              <a:t>: </a:t>
            </a:r>
            <a:r>
              <a:rPr lang="zh-CN" altLang="en-US" sz="3600" dirty="0">
                <a:sym typeface="+mn-ea"/>
              </a:rPr>
              <a:t>文档编写  </a:t>
            </a:r>
            <a:r>
              <a:rPr lang="en-US" altLang="zh-CN" sz="3600" dirty="0">
                <a:sym typeface="+mn-ea"/>
              </a:rPr>
              <a:t>94</a:t>
            </a:r>
          </a:p>
          <a:p>
            <a:endParaRPr lang="zh-CN" altLang="en-US" sz="3600" dirty="0"/>
          </a:p>
          <a:p>
            <a:r>
              <a:rPr lang="zh-CN" altLang="en-US" sz="3600" dirty="0">
                <a:sym typeface="+mn-ea"/>
              </a:rPr>
              <a:t>吴帅毅</a:t>
            </a:r>
            <a:r>
              <a:rPr lang="en-US" altLang="zh-CN" sz="3600" dirty="0">
                <a:sym typeface="+mn-ea"/>
              </a:rPr>
              <a:t>: </a:t>
            </a:r>
            <a:r>
              <a:rPr lang="zh-CN" altLang="en-US" sz="3600" dirty="0">
                <a:sym typeface="+mn-ea"/>
              </a:rPr>
              <a:t>资料的查找、</a:t>
            </a:r>
            <a:r>
              <a:rPr lang="en-US" altLang="zh-CN" sz="3600" dirty="0">
                <a:sym typeface="+mn-ea"/>
              </a:rPr>
              <a:t>PPT</a:t>
            </a:r>
            <a:r>
              <a:rPr lang="zh-CN" altLang="en-US" sz="3600" dirty="0">
                <a:sym typeface="+mn-ea"/>
              </a:rPr>
              <a:t>的制作 </a:t>
            </a:r>
            <a:r>
              <a:rPr lang="en-US" altLang="zh-CN" sz="3600" dirty="0">
                <a:sym typeface="+mn-ea"/>
              </a:rPr>
              <a:t>92</a:t>
            </a:r>
          </a:p>
          <a:p>
            <a:endParaRPr lang="zh-CN" altLang="en-US" sz="3600" dirty="0"/>
          </a:p>
          <a:p>
            <a:r>
              <a:rPr lang="zh-CN" altLang="en-US" sz="3600" dirty="0">
                <a:sym typeface="+mn-ea"/>
              </a:rPr>
              <a:t>王仕杰</a:t>
            </a:r>
            <a:r>
              <a:rPr lang="en-US" altLang="zh-CN" sz="3600" dirty="0">
                <a:sym typeface="+mn-ea"/>
              </a:rPr>
              <a:t>: </a:t>
            </a:r>
            <a:r>
              <a:rPr lang="zh-CN" altLang="en-US" sz="3600" dirty="0">
                <a:sym typeface="+mn-ea"/>
              </a:rPr>
              <a:t>资料的查找 </a:t>
            </a:r>
            <a:r>
              <a:rPr lang="en-US" altLang="zh-CN" sz="3600" dirty="0">
                <a:sym typeface="+mn-ea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24425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9792" y="1988840"/>
            <a:ext cx="3744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>
                <a:solidFill>
                  <a:srgbClr val="393721"/>
                </a:solidFill>
                <a:latin typeface="TypeLand 康熙字典體試用版" charset="-120"/>
                <a:ea typeface="TypeLand 康熙字典體試用版" charset="-120"/>
              </a:rPr>
              <a:t>谢谢！</a:t>
            </a:r>
          </a:p>
        </p:txBody>
      </p:sp>
      <p:sp>
        <p:nvSpPr>
          <p:cNvPr id="5" name="矩形 4"/>
          <p:cNvSpPr/>
          <p:nvPr/>
        </p:nvSpPr>
        <p:spPr>
          <a:xfrm>
            <a:off x="3563888" y="3789040"/>
            <a:ext cx="540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指导老师：杨枨</a:t>
            </a:r>
          </a:p>
          <a:p>
            <a:pPr eaLnBrk="1" hangingPunct="1"/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主讲小组：</a:t>
            </a:r>
            <a:r>
              <a:rPr lang="en-US" altLang="zh-CN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G-16</a:t>
            </a:r>
            <a:r>
              <a:rPr lang="zh-CN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</a:t>
            </a:r>
            <a:endParaRPr lang="en-US" altLang="zh-CN" sz="4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02" y="3450140"/>
            <a:ext cx="2639632" cy="24271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75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xmlns="" id="{F25EB278-C890-4111-9B37-A72D2AC91C6C}"/>
              </a:ext>
            </a:extLst>
          </p:cNvPr>
          <p:cNvSpPr txBox="1"/>
          <p:nvPr/>
        </p:nvSpPr>
        <p:spPr>
          <a:xfrm>
            <a:off x="2722415" y="3174464"/>
            <a:ext cx="3801057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白盒简介</a:t>
            </a:r>
            <a:endParaRPr lang="zh-CN" altLang="en-US" sz="6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xmlns="" id="{00EE43C6-6B41-46AC-9F8E-4E3EAB4E1720}"/>
              </a:ext>
            </a:extLst>
          </p:cNvPr>
          <p:cNvSpPr txBox="1"/>
          <p:nvPr/>
        </p:nvSpPr>
        <p:spPr>
          <a:xfrm>
            <a:off x="4080037" y="1492851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TWO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4" y="2276872"/>
            <a:ext cx="69127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白盒测试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又称结构测试、透明盒测试、逻辑驱动测试或基于代码的测试。白盒测试是一种测试数据设计方法，盒子指的是被测试的软件。白盒指的是软件是可视的，你清楚软件内部的东西以及里面是如何运作的。相对应的，黑盒指的是软件是不可视的，你不清楚软件的东西如何运作。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764704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白盒简介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Picture 4" descr="B1">
            <a:extLst>
              <a:ext uri="{FF2B5EF4-FFF2-40B4-BE49-F238E27FC236}">
                <a16:creationId xmlns:a16="http://schemas.microsoft.com/office/drawing/2014/main" xmlns="" id="{95D4A527-D817-4D46-B492-002D3CBB2B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08088"/>
            <a:ext cx="2110740" cy="205803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0" name="图片 9"/>
          <p:cNvPicPr/>
          <p:nvPr/>
        </p:nvPicPr>
        <p:blipFill rotWithShape="1">
          <a:blip r:embed="rId3"/>
          <a:srcRect l="2941" t="4000" r="13088" b="4800"/>
          <a:stretch/>
        </p:blipFill>
        <p:spPr bwMode="auto">
          <a:xfrm>
            <a:off x="3357024" y="3908088"/>
            <a:ext cx="3614460" cy="20202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/>
          <p:cNvSpPr/>
          <p:nvPr/>
        </p:nvSpPr>
        <p:spPr>
          <a:xfrm>
            <a:off x="899592" y="6237312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白盒测试法中最主要的有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逻辑覆盖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控制结构测试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17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8371A2B-24CB-470B-9FC5-8D87355B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0"/>
          <a:stretch/>
        </p:blipFill>
        <p:spPr>
          <a:xfrm>
            <a:off x="0" y="819150"/>
            <a:ext cx="9144000" cy="5219701"/>
          </a:xfrm>
          <a:prstGeom prst="rect">
            <a:avLst/>
          </a:prstGeom>
        </p:spPr>
      </p:pic>
      <p:sp>
        <p:nvSpPr>
          <p:cNvPr id="5" name="TextBox 76">
            <a:extLst>
              <a:ext uri="{FF2B5EF4-FFF2-40B4-BE49-F238E27FC236}">
                <a16:creationId xmlns:a16="http://schemas.microsoft.com/office/drawing/2014/main" xmlns="" id="{F25EB278-C890-4111-9B37-A72D2AC91C6C}"/>
              </a:ext>
            </a:extLst>
          </p:cNvPr>
          <p:cNvSpPr txBox="1"/>
          <p:nvPr/>
        </p:nvSpPr>
        <p:spPr>
          <a:xfrm>
            <a:off x="2771800" y="3140968"/>
            <a:ext cx="4919834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逻辑覆盖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xmlns="" id="{00EE43C6-6B41-46AC-9F8E-4E3EAB4E1720}"/>
              </a:ext>
            </a:extLst>
          </p:cNvPr>
          <p:cNvSpPr txBox="1"/>
          <p:nvPr/>
        </p:nvSpPr>
        <p:spPr>
          <a:xfrm>
            <a:off x="4080037" y="1642140"/>
            <a:ext cx="491962" cy="530915"/>
          </a:xfrm>
          <a:prstGeom prst="rect">
            <a:avLst/>
          </a:prstGeom>
          <a:noFill/>
          <a:effectLst/>
        </p:spPr>
        <p:txBody>
          <a:bodyPr wrap="none" anchor="ctr">
            <a:no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THREE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688B1EF8-54C7-4647-8ED9-F3186A16F03B}"/>
              </a:ext>
            </a:extLst>
          </p:cNvPr>
          <p:cNvSpPr/>
          <p:nvPr/>
        </p:nvSpPr>
        <p:spPr>
          <a:xfrm>
            <a:off x="757646" y="2679379"/>
            <a:ext cx="7628709" cy="2438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gallery dir="l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044624" y="908720"/>
            <a:ext cx="63367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/>
            <a:r>
              <a:rPr lang="zh-CN" altLang="zh-CN" sz="440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逻辑覆盖概述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77539"/>
            <a:ext cx="6952939" cy="1522859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3933056"/>
            <a:ext cx="4464496" cy="27813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32040" y="3687677"/>
            <a:ext cx="40371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六种覆盖标准发现错误的能力呈由弱到强的变化。</a:t>
            </a:r>
          </a:p>
          <a:p>
            <a:pPr indent="306070" algn="just"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要求：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保证一个模块中的所有独立路径至少被使用一次。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对所有逻辑值均需测试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true 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false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在上下边界及可操作范围内运行所有循环。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检查内部数据结构以确保其有效性。</a:t>
            </a:r>
          </a:p>
        </p:txBody>
      </p:sp>
    </p:spTree>
    <p:extLst>
      <p:ext uri="{BB962C8B-B14F-4D97-AF65-F5344CB8AC3E}">
        <p14:creationId xmlns:p14="http://schemas.microsoft.com/office/powerpoint/2010/main" val="10871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93037" cy="839788"/>
          </a:xfrm>
        </p:spPr>
        <p:txBody>
          <a:bodyPr/>
          <a:lstStyle/>
          <a:p>
            <a:r>
              <a:rPr lang="zh-CN" altLang="en-US"/>
              <a:t>下面以例子进行分析讲解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5472112" cy="58769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/>
              <a:t>void  DoWork()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{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int  A,B,x;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if(A&gt;1&amp;&amp;B==0)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{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		X=X/A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}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if(A==2||X&gt;1)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{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     X=X+1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}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  return;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/>
              <a:t>}</a:t>
            </a:r>
          </a:p>
        </p:txBody>
      </p:sp>
      <p:pic>
        <p:nvPicPr>
          <p:cNvPr id="5124" name="Picture 6" descr="j024069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44675"/>
            <a:ext cx="37338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5568</TotalTime>
  <Words>3034</Words>
  <Application>Microsoft Office PowerPoint</Application>
  <PresentationFormat>全屏显示(4:3)</PresentationFormat>
  <Paragraphs>410</Paragraphs>
  <Slides>44</Slides>
  <Notes>12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TypeLand 康熙字典體試用版</vt:lpstr>
      <vt:lpstr>黑体</vt:lpstr>
      <vt:lpstr>华文隶书</vt:lpstr>
      <vt:lpstr>楷体_GB2312</vt:lpstr>
      <vt:lpstr>宋体</vt:lpstr>
      <vt:lpstr>微软雅黑</vt:lpstr>
      <vt:lpstr>Arial</vt:lpstr>
      <vt:lpstr>Calibri</vt:lpstr>
      <vt:lpstr>Impact</vt:lpstr>
      <vt:lpstr>Modern No. 20</vt:lpstr>
      <vt:lpstr>Tahoma</vt:lpstr>
      <vt:lpstr>Times New Roman</vt:lpstr>
      <vt:lpstr>Verdana</vt:lpstr>
      <vt:lpstr>Wingdings</vt:lpstr>
      <vt:lpstr>Blends</vt:lpstr>
      <vt:lpstr>Visio</vt:lpstr>
      <vt:lpstr>白盒测试技术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下面以例子进行分析讲解</vt:lpstr>
      <vt:lpstr>dowork函数的流程图</vt:lpstr>
      <vt:lpstr>语句覆盖</vt:lpstr>
      <vt:lpstr>判定覆盖</vt:lpstr>
      <vt:lpstr>练习题一</vt:lpstr>
      <vt:lpstr>练习题二</vt:lpstr>
      <vt:lpstr>条件覆盖</vt:lpstr>
      <vt:lpstr>条件覆盖（续）</vt:lpstr>
      <vt:lpstr>条件覆盖（续）</vt:lpstr>
      <vt:lpstr>练习题三</vt:lpstr>
      <vt:lpstr>判定/条件覆盖</vt:lpstr>
      <vt:lpstr>判定/条件覆盖（续）</vt:lpstr>
      <vt:lpstr>组合覆盖</vt:lpstr>
      <vt:lpstr>组合覆盖（续）</vt:lpstr>
      <vt:lpstr>路径覆盖</vt:lpstr>
      <vt:lpstr>路径覆盖（续）</vt:lpstr>
      <vt:lpstr>逻辑覆盖法（续）</vt:lpstr>
      <vt:lpstr>PowerPoint 演示文稿</vt:lpstr>
      <vt:lpstr>基本路径测试方法</vt:lpstr>
      <vt:lpstr>基本路径测试方法（续）</vt:lpstr>
      <vt:lpstr>控制流图</vt:lpstr>
      <vt:lpstr>常见结构的控制流图</vt:lpstr>
      <vt:lpstr>流程图转换为流图</vt:lpstr>
      <vt:lpstr>环路复杂度</vt:lpstr>
      <vt:lpstr>基本路径测试（续）</vt:lpstr>
      <vt:lpstr>练习题四</vt:lpstr>
      <vt:lpstr>练习题五、六</vt:lpstr>
      <vt:lpstr>基本路径测试（续）</vt:lpstr>
      <vt:lpstr>条件测试</vt:lpstr>
      <vt:lpstr>条件测试（续）</vt:lpstr>
      <vt:lpstr>循环测试</vt:lpstr>
      <vt:lpstr>循环测试（续）</vt:lpstr>
      <vt:lpstr>白盒测试的优点和局限性</vt:lpstr>
      <vt:lpstr>PowerPoint 演示文稿</vt:lpstr>
      <vt:lpstr>PowerPoint 演示文稿</vt:lpstr>
      <vt:lpstr>PowerPoint 演示文稿</vt:lpstr>
    </vt:vector>
  </TitlesOfParts>
  <Company>NICE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Windows 用户</cp:lastModifiedBy>
  <cp:revision>587</cp:revision>
  <dcterms:created xsi:type="dcterms:W3CDTF">2004-03-02T12:35:10Z</dcterms:created>
  <dcterms:modified xsi:type="dcterms:W3CDTF">2019-05-19T06:28:19Z</dcterms:modified>
</cp:coreProperties>
</file>