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778" r:id="rId3"/>
    <p:sldId id="779" r:id="rId4"/>
    <p:sldId id="763" r:id="rId5"/>
    <p:sldId id="764" r:id="rId6"/>
    <p:sldId id="765" r:id="rId7"/>
    <p:sldId id="766" r:id="rId8"/>
    <p:sldId id="767" r:id="rId9"/>
    <p:sldId id="768" r:id="rId10"/>
    <p:sldId id="769" r:id="rId11"/>
    <p:sldId id="770" r:id="rId12"/>
    <p:sldId id="771" r:id="rId13"/>
    <p:sldId id="772" r:id="rId14"/>
    <p:sldId id="773" r:id="rId15"/>
    <p:sldId id="774" r:id="rId16"/>
    <p:sldId id="775" r:id="rId17"/>
    <p:sldId id="776" r:id="rId18"/>
    <p:sldId id="7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540-0703-4F05-8641-B3739598107C}"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BF83F-1148-4457-B20E-F05EDAE41C14}" type="slidenum">
              <a:rPr lang="zh-CN" altLang="en-US" smtClean="0"/>
              <a:t>‹#›</a:t>
            </a:fld>
            <a:endParaRPr lang="zh-CN" altLang="en-US"/>
          </a:p>
        </p:txBody>
      </p:sp>
    </p:spTree>
    <p:extLst>
      <p:ext uri="{BB962C8B-B14F-4D97-AF65-F5344CB8AC3E}">
        <p14:creationId xmlns:p14="http://schemas.microsoft.com/office/powerpoint/2010/main" val="262948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a:extLst>
              <a:ext uri="{FF2B5EF4-FFF2-40B4-BE49-F238E27FC236}">
                <a16:creationId xmlns:a16="http://schemas.microsoft.com/office/drawing/2014/main" id="{1E7B4999-1776-440A-861B-5EF76EC89B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备注占位符 2">
            <a:extLst>
              <a:ext uri="{FF2B5EF4-FFF2-40B4-BE49-F238E27FC236}">
                <a16:creationId xmlns:a16="http://schemas.microsoft.com/office/drawing/2014/main" id="{1154365F-F2E3-48B5-90C1-BF25B28CEE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2276" name="灯片编号占位符 3">
            <a:extLst>
              <a:ext uri="{FF2B5EF4-FFF2-40B4-BE49-F238E27FC236}">
                <a16:creationId xmlns:a16="http://schemas.microsoft.com/office/drawing/2014/main" id="{2E62DFAE-F39F-47C0-B733-E6C0B4FFEB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24DDE0-AA65-4058-A477-7C0FFD181B3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9586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a:extLst>
              <a:ext uri="{FF2B5EF4-FFF2-40B4-BE49-F238E27FC236}">
                <a16:creationId xmlns:a16="http://schemas.microsoft.com/office/drawing/2014/main" id="{BD95CF44-3F0E-4F3F-9952-B9BECA4291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备注占位符 2">
            <a:extLst>
              <a:ext uri="{FF2B5EF4-FFF2-40B4-BE49-F238E27FC236}">
                <a16:creationId xmlns:a16="http://schemas.microsoft.com/office/drawing/2014/main" id="{879555FC-F2FE-44A6-B84E-6955933E9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0708" name="灯片编号占位符 3">
            <a:extLst>
              <a:ext uri="{FF2B5EF4-FFF2-40B4-BE49-F238E27FC236}">
                <a16:creationId xmlns:a16="http://schemas.microsoft.com/office/drawing/2014/main" id="{A2026A2A-D015-48A5-94C8-D1936EF8AD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093573-1DD7-439D-9B70-031C137611E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1324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a:extLst>
              <a:ext uri="{FF2B5EF4-FFF2-40B4-BE49-F238E27FC236}">
                <a16:creationId xmlns:a16="http://schemas.microsoft.com/office/drawing/2014/main" id="{FA98553F-3F4E-4178-A8E9-6D32D77DAB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备注占位符 2">
            <a:extLst>
              <a:ext uri="{FF2B5EF4-FFF2-40B4-BE49-F238E27FC236}">
                <a16:creationId xmlns:a16="http://schemas.microsoft.com/office/drawing/2014/main" id="{C1C960D7-CDC1-49FD-930F-7AC86DEEF4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2756" name="灯片编号占位符 3">
            <a:extLst>
              <a:ext uri="{FF2B5EF4-FFF2-40B4-BE49-F238E27FC236}">
                <a16:creationId xmlns:a16="http://schemas.microsoft.com/office/drawing/2014/main" id="{02379501-5903-43C3-B228-B5296DD33D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CBBEB4-C88B-493E-98ED-D28CBF1247E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3588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7CC52878-0D1C-414E-AD09-260ADB757C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备注占位符 2">
            <a:extLst>
              <a:ext uri="{FF2B5EF4-FFF2-40B4-BE49-F238E27FC236}">
                <a16:creationId xmlns:a16="http://schemas.microsoft.com/office/drawing/2014/main" id="{FF3C44AD-D4AB-4A05-8E54-15B7A5C6D2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04" name="灯片编号占位符 3">
            <a:extLst>
              <a:ext uri="{FF2B5EF4-FFF2-40B4-BE49-F238E27FC236}">
                <a16:creationId xmlns:a16="http://schemas.microsoft.com/office/drawing/2014/main" id="{9658299A-B90B-4930-99F9-57C8599131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F975ED-FF37-46B5-B2D9-84BE5603275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1586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574B82F1-53FC-48B2-9036-DEDFCB51FF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备注占位符 2">
            <a:extLst>
              <a:ext uri="{FF2B5EF4-FFF2-40B4-BE49-F238E27FC236}">
                <a16:creationId xmlns:a16="http://schemas.microsoft.com/office/drawing/2014/main" id="{23C9CEB1-53C4-4001-B1B2-A9289C534F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6852" name="灯片编号占位符 3">
            <a:extLst>
              <a:ext uri="{FF2B5EF4-FFF2-40B4-BE49-F238E27FC236}">
                <a16:creationId xmlns:a16="http://schemas.microsoft.com/office/drawing/2014/main" id="{CE7BC9E2-4B8A-457B-BC52-C41B54EA99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1F56E8-0C42-4EE3-B0E8-55670009F9C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1411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a:extLst>
              <a:ext uri="{FF2B5EF4-FFF2-40B4-BE49-F238E27FC236}">
                <a16:creationId xmlns:a16="http://schemas.microsoft.com/office/drawing/2014/main" id="{F09A619B-A2CC-40B1-8037-A73DFF214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备注占位符 2">
            <a:extLst>
              <a:ext uri="{FF2B5EF4-FFF2-40B4-BE49-F238E27FC236}">
                <a16:creationId xmlns:a16="http://schemas.microsoft.com/office/drawing/2014/main" id="{E1DB619B-816B-4136-9355-4865821AE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08900" name="灯片编号占位符 3">
            <a:extLst>
              <a:ext uri="{FF2B5EF4-FFF2-40B4-BE49-F238E27FC236}">
                <a16:creationId xmlns:a16="http://schemas.microsoft.com/office/drawing/2014/main" id="{8F1E2E61-5888-4A65-85FE-04D4776781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967A6C-7FC5-41EE-B4B8-0512790B9DD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5415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a:extLst>
              <a:ext uri="{FF2B5EF4-FFF2-40B4-BE49-F238E27FC236}">
                <a16:creationId xmlns:a16="http://schemas.microsoft.com/office/drawing/2014/main" id="{DEE8E62A-2394-4737-B6DD-1B0128457D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备注占位符 2">
            <a:extLst>
              <a:ext uri="{FF2B5EF4-FFF2-40B4-BE49-F238E27FC236}">
                <a16:creationId xmlns:a16="http://schemas.microsoft.com/office/drawing/2014/main" id="{308A1AB0-5B0F-49F9-B50E-AF0455F61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0948" name="灯片编号占位符 3">
            <a:extLst>
              <a:ext uri="{FF2B5EF4-FFF2-40B4-BE49-F238E27FC236}">
                <a16:creationId xmlns:a16="http://schemas.microsoft.com/office/drawing/2014/main" id="{64515D58-0E89-473A-85A1-8E256B4714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44D0370-FF66-4B76-97C2-BE69A8CC62C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612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E0121852-FF97-47AB-963D-9F8FA64CFE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备注占位符 2">
            <a:extLst>
              <a:ext uri="{FF2B5EF4-FFF2-40B4-BE49-F238E27FC236}">
                <a16:creationId xmlns:a16="http://schemas.microsoft.com/office/drawing/2014/main" id="{13449824-C615-48B7-B585-519B641CB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24" name="灯片编号占位符 3">
            <a:extLst>
              <a:ext uri="{FF2B5EF4-FFF2-40B4-BE49-F238E27FC236}">
                <a16:creationId xmlns:a16="http://schemas.microsoft.com/office/drawing/2014/main" id="{5A44EEC3-0AE7-4193-ACA7-92D1B5EA15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B79AFF-1078-4693-8ECA-F64F53F85C9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868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958A02A1-1B15-4DF6-BF00-55DCA19AD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a:extLst>
              <a:ext uri="{FF2B5EF4-FFF2-40B4-BE49-F238E27FC236}">
                <a16:creationId xmlns:a16="http://schemas.microsoft.com/office/drawing/2014/main" id="{F3EAF23F-6055-48D3-9319-38A64A5ED1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6372" name="灯片编号占位符 3">
            <a:extLst>
              <a:ext uri="{FF2B5EF4-FFF2-40B4-BE49-F238E27FC236}">
                <a16:creationId xmlns:a16="http://schemas.microsoft.com/office/drawing/2014/main" id="{ADA6F094-B95F-4412-99B4-554C857E52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0E75D8-1B9D-43DD-8D40-F629FDF8C7A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7369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27540675-F43A-44FB-A5E3-086395438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备注占位符 2">
            <a:extLst>
              <a:ext uri="{FF2B5EF4-FFF2-40B4-BE49-F238E27FC236}">
                <a16:creationId xmlns:a16="http://schemas.microsoft.com/office/drawing/2014/main" id="{9887BF63-4750-4CB4-98E9-3F9ED0B585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88420" name="灯片编号占位符 3">
            <a:extLst>
              <a:ext uri="{FF2B5EF4-FFF2-40B4-BE49-F238E27FC236}">
                <a16:creationId xmlns:a16="http://schemas.microsoft.com/office/drawing/2014/main" id="{01A0A434-B6F4-4ADD-914D-13B52BF032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E0ACA42-0F4D-4336-931A-405DCC9332E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2802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a:extLst>
              <a:ext uri="{FF2B5EF4-FFF2-40B4-BE49-F238E27FC236}">
                <a16:creationId xmlns:a16="http://schemas.microsoft.com/office/drawing/2014/main" id="{E793ADF2-DC72-481A-8FF7-7BF80577A7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a:extLst>
              <a:ext uri="{FF2B5EF4-FFF2-40B4-BE49-F238E27FC236}">
                <a16:creationId xmlns:a16="http://schemas.microsoft.com/office/drawing/2014/main" id="{58C5B0CD-257F-4F5A-BEAF-6E0158A26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0468" name="灯片编号占位符 3">
            <a:extLst>
              <a:ext uri="{FF2B5EF4-FFF2-40B4-BE49-F238E27FC236}">
                <a16:creationId xmlns:a16="http://schemas.microsoft.com/office/drawing/2014/main" id="{8E68D8EF-5D5C-4C69-9048-1D576A856F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A9EBDD-CE57-4099-A17F-961ABD2A5C5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752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DD49C4ED-F27C-41BD-A359-B5D02E1D9C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备注占位符 2">
            <a:extLst>
              <a:ext uri="{FF2B5EF4-FFF2-40B4-BE49-F238E27FC236}">
                <a16:creationId xmlns:a16="http://schemas.microsoft.com/office/drawing/2014/main" id="{6D7E6C64-C1C7-4E39-AB27-9E695467BD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2516" name="灯片编号占位符 3">
            <a:extLst>
              <a:ext uri="{FF2B5EF4-FFF2-40B4-BE49-F238E27FC236}">
                <a16:creationId xmlns:a16="http://schemas.microsoft.com/office/drawing/2014/main" id="{0ECB7290-6904-4103-A6BE-4286247098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52E4FC-7D7D-4AF5-9E3E-A81E2896220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1896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a:extLst>
              <a:ext uri="{FF2B5EF4-FFF2-40B4-BE49-F238E27FC236}">
                <a16:creationId xmlns:a16="http://schemas.microsoft.com/office/drawing/2014/main" id="{18B22690-2954-4889-83EB-577F8700E1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备注占位符 2">
            <a:extLst>
              <a:ext uri="{FF2B5EF4-FFF2-40B4-BE49-F238E27FC236}">
                <a16:creationId xmlns:a16="http://schemas.microsoft.com/office/drawing/2014/main" id="{51956E60-7C11-4193-B67E-75F38164FA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4564" name="灯片编号占位符 3">
            <a:extLst>
              <a:ext uri="{FF2B5EF4-FFF2-40B4-BE49-F238E27FC236}">
                <a16:creationId xmlns:a16="http://schemas.microsoft.com/office/drawing/2014/main" id="{45FAA66D-E7A9-40F5-B9FA-E9AA0BE6B7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8CB4855-8AF2-4A42-BAAF-678BC66053E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7959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10356CB4-6E54-4E77-BE45-8315D4767E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备注占位符 2">
            <a:extLst>
              <a:ext uri="{FF2B5EF4-FFF2-40B4-BE49-F238E27FC236}">
                <a16:creationId xmlns:a16="http://schemas.microsoft.com/office/drawing/2014/main" id="{C69D9859-CE3B-4BDE-85EA-0DEC554235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6612" name="灯片编号占位符 3">
            <a:extLst>
              <a:ext uri="{FF2B5EF4-FFF2-40B4-BE49-F238E27FC236}">
                <a16:creationId xmlns:a16="http://schemas.microsoft.com/office/drawing/2014/main" id="{24A8654D-2737-4FD0-8AF4-09D6EEA62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52CC16-B4C4-4336-855A-AC0F43949ED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4437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3F3FD222-44FE-40CD-88EE-DC47196D2F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备注占位符 2">
            <a:extLst>
              <a:ext uri="{FF2B5EF4-FFF2-40B4-BE49-F238E27FC236}">
                <a16:creationId xmlns:a16="http://schemas.microsoft.com/office/drawing/2014/main" id="{576CE718-3914-4CBF-866D-6CF02983AE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8660" name="灯片编号占位符 3">
            <a:extLst>
              <a:ext uri="{FF2B5EF4-FFF2-40B4-BE49-F238E27FC236}">
                <a16:creationId xmlns:a16="http://schemas.microsoft.com/office/drawing/2014/main" id="{B782DA46-CF26-415E-BEF0-5F1D6A3585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FC87F9-46F8-4673-8CC8-FFBB1EDCCA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268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28583-64EE-4128-B1FB-40A46E3329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1D91C9-5ED5-4DB7-9723-5E701C24B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8A0EBE-B368-49A1-9C45-F8286E6B952C}"/>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B1D55EB9-3EAF-483C-BD00-024FF1D9FD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16DFC-D1FF-475B-B0D7-C74A8DA5E04E}"/>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33830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CC614-375D-460F-9AB9-5BEF891F5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E08971-FC2D-4896-88C0-E425E19A31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C9CB21-4FEB-4EF2-9ECF-B5067C9E36A5}"/>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464DD825-BF35-47A5-A14E-3932E4A37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92B4BB-6872-4D0B-9FE0-00FE8F804EA2}"/>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421248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C1343D-5E70-4BE7-87FA-AAE8958820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9B71A7-FEF4-4E57-ACA3-87ECBFA849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84B09D-0456-4E11-9BD6-CFC26BBD879D}"/>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F7586FAB-6D62-46DC-A97D-19DF30B989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72970-CECF-4FF8-AA6A-51489084EA27}"/>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17227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a:extLst>
              <a:ext uri="{FF2B5EF4-FFF2-40B4-BE49-F238E27FC236}">
                <a16:creationId xmlns:a16="http://schemas.microsoft.com/office/drawing/2014/main" id="{F269378B-6C0B-43A7-AFAE-B6C531A912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76B50CFD-2701-48BE-91BF-7D7CEDC6F588}"/>
              </a:ext>
            </a:extLst>
          </p:cNvPr>
          <p:cNvSpPr>
            <a:spLocks noGrp="1"/>
          </p:cNvSpPr>
          <p:nvPr>
            <p:ph type="dt" sz="half" idx="10"/>
          </p:nvPr>
        </p:nvSpPr>
        <p:spPr/>
        <p:txBody>
          <a:bodyPr/>
          <a:lstStyle>
            <a:lvl1pPr>
              <a:defRPr/>
            </a:lvl1pPr>
          </a:lstStyle>
          <a:p>
            <a:pPr>
              <a:defRPr/>
            </a:pPr>
            <a:fld id="{1A38F3FE-CF1A-481F-8BB1-5785975EF1AB}" type="datetime1">
              <a:rPr lang="es-ES" altLang="zh-CN"/>
              <a:pPr>
                <a:defRPr/>
              </a:pPr>
              <a:t>15/05/2019</a:t>
            </a:fld>
            <a:endParaRPr lang="es-ES" altLang="zh-CN"/>
          </a:p>
        </p:txBody>
      </p:sp>
      <p:sp>
        <p:nvSpPr>
          <p:cNvPr id="6" name="4 Marcador de pie de página">
            <a:extLst>
              <a:ext uri="{FF2B5EF4-FFF2-40B4-BE49-F238E27FC236}">
                <a16:creationId xmlns:a16="http://schemas.microsoft.com/office/drawing/2014/main" id="{93826D16-3F54-4C0F-835B-E76D1B22D51A}"/>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618AD4F3-0EFC-49CD-9CB3-826D7CDB5712}"/>
              </a:ext>
            </a:extLst>
          </p:cNvPr>
          <p:cNvSpPr>
            <a:spLocks noGrp="1"/>
          </p:cNvSpPr>
          <p:nvPr>
            <p:ph type="sldNum" sz="quarter" idx="12"/>
          </p:nvPr>
        </p:nvSpPr>
        <p:spPr/>
        <p:txBody>
          <a:bodyPr/>
          <a:lstStyle>
            <a:lvl1pPr>
              <a:defRPr/>
            </a:lvl1pPr>
          </a:lstStyle>
          <a:p>
            <a:pPr>
              <a:defRPr/>
            </a:pPr>
            <a:fld id="{3264F028-6972-4261-B941-1F8A58431C2E}" type="slidenum">
              <a:rPr lang="es-ES" altLang="zh-CN"/>
              <a:pPr>
                <a:defRPr/>
              </a:pPr>
              <a:t>‹#›</a:t>
            </a:fld>
            <a:endParaRPr lang="es-ES" altLang="zh-CN"/>
          </a:p>
        </p:txBody>
      </p:sp>
    </p:spTree>
    <p:extLst>
      <p:ext uri="{BB962C8B-B14F-4D97-AF65-F5344CB8AC3E}">
        <p14:creationId xmlns:p14="http://schemas.microsoft.com/office/powerpoint/2010/main" val="320796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38814F60-CCA0-4904-8F5C-10404F3A2344}"/>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5" name="5 Marcador de número de diapositiva">
            <a:extLst>
              <a:ext uri="{FF2B5EF4-FFF2-40B4-BE49-F238E27FC236}">
                <a16:creationId xmlns:a16="http://schemas.microsoft.com/office/drawing/2014/main" id="{5DFD351A-8E95-4760-A4BB-9CD9481FFF46}"/>
              </a:ext>
            </a:extLst>
          </p:cNvPr>
          <p:cNvSpPr txBox="1">
            <a:spLocks/>
          </p:cNvSpPr>
          <p:nvPr userDrawn="1"/>
        </p:nvSpPr>
        <p:spPr>
          <a:xfrm>
            <a:off x="10938934" y="68264"/>
            <a:ext cx="768351"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fld id="{BCDA95DD-F851-4036-BB7F-7475653CC148}" type="slidenum">
              <a:rPr lang="es-ES" altLang="zh-CN" sz="2000" smtClean="0"/>
              <a:pPr eaLnBrk="1" hangingPunct="1">
                <a:defRPr/>
              </a:pPr>
              <a:t>‹#›</a:t>
            </a:fld>
            <a:endParaRPr lang="es-ES" altLang="zh-CN" sz="2000" dirty="0"/>
          </a:p>
        </p:txBody>
      </p:sp>
      <p:pic>
        <p:nvPicPr>
          <p:cNvPr id="6" name="Imagen 5" descr="C:\Users\Design\Documents\Edu\Product Launch\shadown.png">
            <a:extLst>
              <a:ext uri="{FF2B5EF4-FFF2-40B4-BE49-F238E27FC236}">
                <a16:creationId xmlns:a16="http://schemas.microsoft.com/office/drawing/2014/main" id="{D89F70B7-A2D2-4DCD-85EF-CBB2D33B30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96DD582-60D8-4AFC-8D36-D85022397595}"/>
              </a:ext>
            </a:extLst>
          </p:cNvPr>
          <p:cNvSpPr>
            <a:spLocks noGrp="1"/>
          </p:cNvSpPr>
          <p:nvPr>
            <p:ph type="dt" sz="half" idx="10"/>
          </p:nvPr>
        </p:nvSpPr>
        <p:spPr/>
        <p:txBody>
          <a:bodyPr/>
          <a:lstStyle>
            <a:lvl1pPr>
              <a:defRPr/>
            </a:lvl1pPr>
          </a:lstStyle>
          <a:p>
            <a:pPr>
              <a:defRPr/>
            </a:pPr>
            <a:fld id="{468A08DE-F6DE-4928-90D1-394830A5636E}" type="datetime1">
              <a:rPr lang="es-ES" altLang="zh-CN"/>
              <a:pPr>
                <a:defRPr/>
              </a:pPr>
              <a:t>15/05/2019</a:t>
            </a:fld>
            <a:endParaRPr lang="es-ES" altLang="zh-CN" dirty="0"/>
          </a:p>
        </p:txBody>
      </p:sp>
      <p:sp>
        <p:nvSpPr>
          <p:cNvPr id="8" name="4 Marcador de pie de página">
            <a:extLst>
              <a:ext uri="{FF2B5EF4-FFF2-40B4-BE49-F238E27FC236}">
                <a16:creationId xmlns:a16="http://schemas.microsoft.com/office/drawing/2014/main" id="{7DE84383-881F-4DCE-A382-989233FF6730}"/>
              </a:ext>
            </a:extLst>
          </p:cNvPr>
          <p:cNvSpPr>
            <a:spLocks noGrp="1"/>
          </p:cNvSpPr>
          <p:nvPr>
            <p:ph type="ftr" sz="quarter" idx="11"/>
          </p:nvPr>
        </p:nvSpPr>
        <p:spPr/>
        <p:txBody>
          <a:bodyPr/>
          <a:lstStyle>
            <a:lvl1pPr>
              <a:defRPr dirty="0"/>
            </a:lvl1pPr>
          </a:lstStyle>
          <a:p>
            <a:pPr>
              <a:defRPr/>
            </a:pPr>
            <a:endParaRPr lang="es-ES" altLang="zh-CN"/>
          </a:p>
        </p:txBody>
      </p:sp>
    </p:spTree>
    <p:extLst>
      <p:ext uri="{BB962C8B-B14F-4D97-AF65-F5344CB8AC3E}">
        <p14:creationId xmlns:p14="http://schemas.microsoft.com/office/powerpoint/2010/main" val="249399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B5BA6378-F12F-491E-9698-BEFBFD41F5FD}"/>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9FD6DDB5-57E0-4721-A926-0DE5FDDE471E}"/>
              </a:ext>
            </a:extLst>
          </p:cNvPr>
          <p:cNvSpPr txBox="1">
            <a:spLocks/>
          </p:cNvSpPr>
          <p:nvPr userDrawn="1"/>
        </p:nvSpPr>
        <p:spPr>
          <a:xfrm>
            <a:off x="10938934" y="66676"/>
            <a:ext cx="768351"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fld id="{AB268989-6C11-4D96-A751-73881BD27C1E}" type="slidenum">
              <a:rPr lang="es-ES" altLang="zh-CN" sz="2000" smtClean="0"/>
              <a:pPr eaLnBrk="1" hangingPunct="1">
                <a:defRPr/>
              </a:pPr>
              <a:t>‹#›</a:t>
            </a:fld>
            <a:endParaRPr lang="es-ES" altLang="zh-CN" sz="2000" dirty="0"/>
          </a:p>
        </p:txBody>
      </p:sp>
      <p:pic>
        <p:nvPicPr>
          <p:cNvPr id="4" name="Imagen 5" descr="C:\Users\Design\Documents\Edu\Product Launch\shadown.png">
            <a:extLst>
              <a:ext uri="{FF2B5EF4-FFF2-40B4-BE49-F238E27FC236}">
                <a16:creationId xmlns:a16="http://schemas.microsoft.com/office/drawing/2014/main" id="{49FEE388-72CE-4ED5-BA17-4BB4257DFF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575C49A5-E754-43F7-AA47-140E496429DC}"/>
              </a:ext>
            </a:extLst>
          </p:cNvPr>
          <p:cNvSpPr>
            <a:spLocks noGrp="1"/>
          </p:cNvSpPr>
          <p:nvPr>
            <p:ph type="dt" sz="half" idx="10"/>
          </p:nvPr>
        </p:nvSpPr>
        <p:spPr/>
        <p:txBody>
          <a:bodyPr/>
          <a:lstStyle>
            <a:lvl1pPr>
              <a:defRPr/>
            </a:lvl1pPr>
          </a:lstStyle>
          <a:p>
            <a:pPr>
              <a:defRPr/>
            </a:pPr>
            <a:fld id="{317EFFE3-1FF5-4DF6-9D02-BD6DB9E39968}" type="datetime1">
              <a:rPr lang="es-ES" altLang="zh-CN"/>
              <a:pPr>
                <a:defRPr/>
              </a:pPr>
              <a:t>15/05/2019</a:t>
            </a:fld>
            <a:endParaRPr lang="es-ES" altLang="zh-CN"/>
          </a:p>
        </p:txBody>
      </p:sp>
      <p:sp>
        <p:nvSpPr>
          <p:cNvPr id="6" name="4 Marcador de pie de página">
            <a:extLst>
              <a:ext uri="{FF2B5EF4-FFF2-40B4-BE49-F238E27FC236}">
                <a16:creationId xmlns:a16="http://schemas.microsoft.com/office/drawing/2014/main" id="{2345EB7B-2878-44DA-85AB-79A9854D7D76}"/>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4581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126F1-61C1-407B-A87E-DEF2E94D10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C4D03F-B305-4802-BF78-402C3DC9F8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CC198-626C-487C-9BFD-A6C31CB7E2A4}"/>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A2DA60FC-6128-4F58-9394-543C0F9CE1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EECC2-0941-456C-B663-CD1D9E1F8712}"/>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5314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70CB-DCB1-4246-9ED1-C673B2828F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391A04-6DF8-453D-9B7A-3FA8FEBC0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6562F-F20C-4A48-A68C-D2C5CAEB0A18}"/>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6C7C9935-20CB-472A-843C-8946B2E96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05F366-D6DE-4D52-A84D-CE6561306B0A}"/>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8275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05C41-19C5-40CB-9A7B-FE944077AE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5C47EC-24DA-46FF-92D8-61F5A08A44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4E841B-CB4D-492D-8674-45EBFC8AE6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1A0EB1-3E21-415B-BE39-B0813EBD50DA}"/>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21A162EB-63FB-40BF-886D-EEB67A522F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F17C31-A775-4C5B-BA35-DD76643B1043}"/>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40937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4BB01-DF09-4BB8-AC27-36EB427D07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FBA2F0-CF84-4EBB-A53C-C2A9D8D28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33E5F3-648B-4092-851E-D5432434C9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316FDD-D8B8-4FA5-BA72-A64DA8C86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E864BA-0560-4B9F-90A3-0E26ABE5F21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F21FF1-C693-4704-94A6-1124E03E24C5}"/>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8" name="页脚占位符 7">
            <a:extLst>
              <a:ext uri="{FF2B5EF4-FFF2-40B4-BE49-F238E27FC236}">
                <a16:creationId xmlns:a16="http://schemas.microsoft.com/office/drawing/2014/main" id="{62ADC304-B83E-42DD-A51C-84470F7145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007D24-36C1-40C5-B1B4-A8F489457EF8}"/>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21861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53654-8AC9-4AE8-8043-025578FC7A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2B5077-BBB5-45E8-A604-275F157E3840}"/>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4" name="页脚占位符 3">
            <a:extLst>
              <a:ext uri="{FF2B5EF4-FFF2-40B4-BE49-F238E27FC236}">
                <a16:creationId xmlns:a16="http://schemas.microsoft.com/office/drawing/2014/main" id="{1F818F11-482E-49B4-BB0D-B9A3FABAE9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39E18B-084D-475C-9BBD-69EC16FF6E6D}"/>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40583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A91D32-D259-4B14-B986-03330C10AEFC}"/>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3" name="页脚占位符 2">
            <a:extLst>
              <a:ext uri="{FF2B5EF4-FFF2-40B4-BE49-F238E27FC236}">
                <a16:creationId xmlns:a16="http://schemas.microsoft.com/office/drawing/2014/main" id="{B56499B5-5218-4255-8EA0-39507FF5BB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F53D87-670F-4FCA-AB46-F8252B453425}"/>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74046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997F5-A301-407D-9920-F8EF898087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F6D762-2BDC-4853-A153-3EC1360F1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1B6976-4AD6-4F36-A249-405399887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7603E7-116E-41E9-B387-824955C18353}"/>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CBB9452B-209C-4DDA-A2F1-0E76AA75F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8D2F4E-E255-4C90-A965-415C11C3A931}"/>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382448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72AFB-3BE9-4E50-934E-2B69D2215F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FB50D7-2B97-49B5-A577-E2070D7B8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4EF1A3-14BB-4369-A767-31ACB63E9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86C13B-CADE-4EC7-8F36-47FD1BC70C10}"/>
              </a:ext>
            </a:extLst>
          </p:cNvPr>
          <p:cNvSpPr>
            <a:spLocks noGrp="1"/>
          </p:cNvSpPr>
          <p:nvPr>
            <p:ph type="dt" sz="half" idx="10"/>
          </p:nvPr>
        </p:nvSpPr>
        <p:spPr/>
        <p:txBody>
          <a:bodyPr/>
          <a:lstStyle/>
          <a:p>
            <a:fld id="{A4997DC7-0ADB-4D78-B75E-255090C38743}" type="datetimeFigureOut">
              <a:rPr lang="zh-CN" altLang="en-US" smtClean="0"/>
              <a:t>2019/5/15</a:t>
            </a:fld>
            <a:endParaRPr lang="zh-CN" altLang="en-US"/>
          </a:p>
        </p:txBody>
      </p:sp>
      <p:sp>
        <p:nvSpPr>
          <p:cNvPr id="6" name="页脚占位符 5">
            <a:extLst>
              <a:ext uri="{FF2B5EF4-FFF2-40B4-BE49-F238E27FC236}">
                <a16:creationId xmlns:a16="http://schemas.microsoft.com/office/drawing/2014/main" id="{ED50992B-72F7-4543-84A6-971DFE6C03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F64178-0D3A-4C2D-8E66-E40AA1467EE0}"/>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02852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6F501A-8222-4AF2-B124-CE9BBCC10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877131-DED9-4919-8B77-93F04289C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3DD906-FAF2-4D2E-B477-70BEC1940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97DC7-0ADB-4D78-B75E-255090C38743}" type="datetimeFigureOut">
              <a:rPr lang="zh-CN" altLang="en-US" smtClean="0"/>
              <a:t>2019/5/15</a:t>
            </a:fld>
            <a:endParaRPr lang="zh-CN" altLang="en-US"/>
          </a:p>
        </p:txBody>
      </p:sp>
      <p:sp>
        <p:nvSpPr>
          <p:cNvPr id="5" name="页脚占位符 4">
            <a:extLst>
              <a:ext uri="{FF2B5EF4-FFF2-40B4-BE49-F238E27FC236}">
                <a16:creationId xmlns:a16="http://schemas.microsoft.com/office/drawing/2014/main" id="{99945425-8D09-4D61-8AF1-311A6B902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17C45A-C3AD-4ACB-9A44-54C988D71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418163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FFC8111D-3DA5-4F75-8960-47F1FDA1ECB1}"/>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EA19E78E-F56F-49B7-9B1A-9D37A60F56F4}"/>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02832769-1461-43E1-9EE5-83FC144DC7C4}"/>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4941F5F-9ED8-4C44-B0D0-4A4343F14E6D}" type="datetime1">
              <a:rPr lang="es-ES" altLang="zh-CN"/>
              <a:pPr>
                <a:defRPr/>
              </a:pPr>
              <a:t>15/05/2019</a:t>
            </a:fld>
            <a:endParaRPr lang="es-ES" altLang="zh-CN" dirty="0"/>
          </a:p>
        </p:txBody>
      </p:sp>
      <p:sp>
        <p:nvSpPr>
          <p:cNvPr id="5" name="4 Marcador de pie de página">
            <a:extLst>
              <a:ext uri="{FF2B5EF4-FFF2-40B4-BE49-F238E27FC236}">
                <a16:creationId xmlns:a16="http://schemas.microsoft.com/office/drawing/2014/main" id="{B3546C4C-9C24-4D3D-AEA8-D1C21957F39F}"/>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6467913-7768-4C9E-90AE-8030831ABBA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charset="-122"/>
              </a:defRPr>
            </a:lvl1pPr>
          </a:lstStyle>
          <a:p>
            <a:pPr>
              <a:defRPr/>
            </a:pPr>
            <a:fld id="{693A39A9-CA72-430F-B42D-6E775C72E478}" type="slidenum">
              <a:rPr lang="es-ES" altLang="zh-CN"/>
              <a:pPr>
                <a:defRPr/>
              </a:pPr>
              <a:t>‹#›</a:t>
            </a:fld>
            <a:endParaRPr lang="es-ES" altLang="zh-CN"/>
          </a:p>
        </p:txBody>
      </p:sp>
      <p:pic>
        <p:nvPicPr>
          <p:cNvPr id="1031" name="Imagen 5" descr="C:\Users\Design\Documents\Edu\Product Launch\shadown.png">
            <a:extLst>
              <a:ext uri="{FF2B5EF4-FFF2-40B4-BE49-F238E27FC236}">
                <a16:creationId xmlns:a16="http://schemas.microsoft.com/office/drawing/2014/main" id="{8F9EB7DA-7938-48D5-984A-75DCE9E78BB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215217" y="5875338"/>
            <a:ext cx="1016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a:extLst>
              <a:ext uri="{FF2B5EF4-FFF2-40B4-BE49-F238E27FC236}">
                <a16:creationId xmlns:a16="http://schemas.microsoft.com/office/drawing/2014/main" id="{D2A574F1-7E7B-4B0B-9491-1A4A0AFA583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521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river.it168.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oftware.it168.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21110-68FF-4C0C-A4D2-7FB942FAB7E3}"/>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5CBA234-0C1C-4BAD-B71E-A0BFB2CBAFB9}"/>
              </a:ext>
            </a:extLst>
          </p:cNvPr>
          <p:cNvSpPr>
            <a:spLocks noGrp="1"/>
          </p:cNvSpPr>
          <p:nvPr>
            <p:ph type="subTitle" idx="1"/>
          </p:nvPr>
        </p:nvSpPr>
        <p:spPr/>
        <p:txBody>
          <a:bodyPr/>
          <a:lstStyle/>
          <a:p>
            <a:endParaRPr lang="zh-CN" altLang="en-US" dirty="0"/>
          </a:p>
        </p:txBody>
      </p:sp>
      <p:sp>
        <p:nvSpPr>
          <p:cNvPr id="4" name="矩形 3">
            <a:extLst>
              <a:ext uri="{FF2B5EF4-FFF2-40B4-BE49-F238E27FC236}">
                <a16:creationId xmlns:a16="http://schemas.microsoft.com/office/drawing/2014/main" id="{D900C0BA-AA6E-41FE-8AB4-9930FE7BAD19}"/>
              </a:ext>
            </a:extLst>
          </p:cNvPr>
          <p:cNvSpPr/>
          <p:nvPr/>
        </p:nvSpPr>
        <p:spPr>
          <a:xfrm>
            <a:off x="3048000" y="1720840"/>
            <a:ext cx="6096000" cy="3416320"/>
          </a:xfrm>
          <a:prstGeom prst="rect">
            <a:avLst/>
          </a:prstGeom>
        </p:spPr>
        <p:txBody>
          <a:bodyPr>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黑盒测试</a:t>
            </a:r>
            <a:r>
              <a:rPr lang="en-US" altLang="zh-CN" dirty="0">
                <a:latin typeface="Calibri" panose="020F0502020204030204" pitchFamily="34" charset="0"/>
                <a:ea typeface="宋体" panose="02010600030101010101" pitchFamily="2" charset="-122"/>
                <a:cs typeface="Times New Roman" panose="02020603050405020304" pitchFamily="18" charset="0"/>
              </a:rPr>
              <a:t>(black</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box testing)</a:t>
            </a:r>
            <a:r>
              <a:rPr lang="zh-CN" altLang="zh-CN" dirty="0">
                <a:latin typeface="Calibri" panose="020F0502020204030204" pitchFamily="34" charset="0"/>
                <a:ea typeface="宋体" panose="02010600030101010101" pitchFamily="2" charset="-122"/>
                <a:cs typeface="Times New Roman" panose="02020603050405020304" pitchFamily="18" charset="0"/>
              </a:rPr>
              <a:t>又称功能测试、数据</a:t>
            </a:r>
            <a:r>
              <a:rPr lang="en-US" altLang="zh-CN" u="sng" dirty="0" err="1">
                <a:solidFill>
                  <a:srgbClr val="000000"/>
                </a:solidFill>
                <a:latin typeface="宋体" panose="02010600030101010101" pitchFamily="2" charset="-122"/>
                <a:ea typeface="宋体" panose="02010600030101010101" pitchFamily="2" charset="-122"/>
                <a:cs typeface="Times New Roman" panose="02020603050405020304" pitchFamily="18" charset="0"/>
                <a:hlinkClick r:id="rId2" tooltip="驱动"/>
              </a:rPr>
              <a:t>驱动</a:t>
            </a:r>
            <a:r>
              <a:rPr lang="zh-CN" altLang="zh-CN" dirty="0">
                <a:latin typeface="Calibri" panose="020F0502020204030204" pitchFamily="34" charset="0"/>
                <a:ea typeface="宋体" panose="02010600030101010101" pitchFamily="2" charset="-122"/>
                <a:cs typeface="Times New Roman" panose="02020603050405020304" pitchFamily="18" charset="0"/>
              </a:rPr>
              <a:t>测试或基于规范的测试。用这种方法进行测试时，被测程序被当作看不见内部的黑盒。在完全不考虑程序内部结构和内部特性的情况下，测试者仅依据程序功能的需求规范考虑确定测试用例和推断测试结果的正确性。因此黑盒测试是从用户观点出发的测试，黑盒测试直观的想法就是既然程序被规定做某些事，那我们就看看它是不是在任何情况下都做的对。完整的“任何情况”是无法验证的，为此黑盒测试也有一套产生测试用例的方法，以产生有限的测试用例而覆盖足够多的“任何情况”。由于黑盒测试不需要了解程序内部结构，所以许多高层的测试如</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确认测试、系统测试、验收测试</a:t>
            </a:r>
            <a:r>
              <a:rPr lang="zh-CN" altLang="zh-CN" dirty="0">
                <a:latin typeface="Calibri" panose="020F0502020204030204" pitchFamily="34" charset="0"/>
                <a:ea typeface="宋体" panose="02010600030101010101" pitchFamily="2" charset="-122"/>
                <a:cs typeface="Times New Roman" panose="02020603050405020304" pitchFamily="18" charset="0"/>
              </a:rPr>
              <a:t>都采用黑盒测试。</a:t>
            </a:r>
            <a:endParaRPr lang="zh-CN" altLang="en-US" dirty="0"/>
          </a:p>
        </p:txBody>
      </p:sp>
    </p:spTree>
    <p:extLst>
      <p:ext uri="{BB962C8B-B14F-4D97-AF65-F5344CB8AC3E}">
        <p14:creationId xmlns:p14="http://schemas.microsoft.com/office/powerpoint/2010/main" val="29634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40DCD66-7075-47A2-A399-31C14CDB308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74F0D28C-D297-409F-B745-8F323479D0D1}"/>
              </a:ext>
            </a:extLst>
          </p:cNvPr>
          <p:cNvSpPr txBox="1">
            <a:spLocks noChangeArrowheads="1"/>
          </p:cNvSpPr>
          <p:nvPr/>
        </p:nvSpPr>
        <p:spPr bwMode="auto">
          <a:xfrm>
            <a:off x="2208214" y="1196976"/>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400"/>
              </a:lnSpc>
              <a:spcBef>
                <a:spcPct val="0"/>
              </a:spcBef>
              <a:spcAft>
                <a:spcPct val="0"/>
              </a:spcAft>
              <a:defRPr/>
            </a:pPr>
            <a:r>
              <a:rPr lang="zh-CN" altLang="zh-CN" sz="2400" dirty="0">
                <a:solidFill>
                  <a:prstClr val="black"/>
                </a:solidFill>
                <a:latin typeface="宋体" panose="02010600030101010101" pitchFamily="2" charset="-122"/>
              </a:rPr>
              <a:t>分析这个程序的规格说明，可以划分出如下等价类。</a:t>
            </a:r>
          </a:p>
          <a:p>
            <a:pPr fontAlgn="base">
              <a:lnSpc>
                <a:spcPts val="34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有效输入的等价类</a:t>
            </a:r>
            <a:r>
              <a:rPr lang="zh-CN" altLang="zh-CN" sz="2400" dirty="0">
                <a:solidFill>
                  <a:prstClr val="black"/>
                </a:solidFill>
                <a:latin typeface="宋体" panose="02010600030101010101" pitchFamily="2" charset="-122"/>
              </a:rPr>
              <a:t>有</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(1) 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个数字字符组成的数字串</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最高位数字不是零</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最高位数字是零的数字串。</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最高位数字左邻是负号的数字串。</a:t>
            </a:r>
          </a:p>
          <a:p>
            <a:pPr fontAlgn="base">
              <a:lnSpc>
                <a:spcPts val="34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无效输入的等价类</a:t>
            </a:r>
            <a:r>
              <a:rPr lang="zh-CN" altLang="zh-CN" sz="2400" dirty="0">
                <a:solidFill>
                  <a:prstClr val="black"/>
                </a:solidFill>
                <a:latin typeface="宋体" panose="02010600030101010101" pitchFamily="2" charset="-122"/>
              </a:rPr>
              <a:t>有</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空字符串</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全是空格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左部填充的字符既不是零也不是空格。</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最高位数字右面由数字和空格混合组成。</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(4) </a:t>
            </a:r>
            <a:r>
              <a:rPr lang="zh-CN" altLang="zh-CN" sz="2400" dirty="0">
                <a:solidFill>
                  <a:prstClr val="black"/>
                </a:solidFill>
                <a:latin typeface="宋体" panose="02010600030101010101" pitchFamily="2" charset="-122"/>
              </a:rPr>
              <a:t>最高位数字右面由数字和其他字符混合组成。</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(5) </a:t>
            </a:r>
            <a:r>
              <a:rPr lang="zh-CN" altLang="zh-CN" sz="2400" dirty="0">
                <a:solidFill>
                  <a:prstClr val="black"/>
                </a:solidFill>
                <a:latin typeface="宋体" panose="02010600030101010101" pitchFamily="2" charset="-122"/>
              </a:rPr>
              <a:t>负号与最高位数字之间有空格。</a:t>
            </a:r>
            <a:endParaRPr lang="zh-CN" altLang="zh-CN" sz="23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C3A5D641-9ED0-42BD-A89A-0AE3887454CA}"/>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A10D67F8-04A3-4671-968C-7D72E450DA3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52446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1594B02-1EE3-4632-A797-B2C52763173A}"/>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95EB3449-826A-48EF-906C-958D6F8DB1DB}"/>
              </a:ext>
            </a:extLst>
          </p:cNvPr>
          <p:cNvSpPr txBox="1">
            <a:spLocks noChangeArrowheads="1"/>
          </p:cNvSpPr>
          <p:nvPr/>
        </p:nvSpPr>
        <p:spPr bwMode="auto">
          <a:xfrm>
            <a:off x="2063750" y="1412876"/>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5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合法输出的等价类</a:t>
            </a:r>
            <a:r>
              <a:rPr lang="zh-CN" altLang="zh-CN" sz="2400" dirty="0">
                <a:solidFill>
                  <a:prstClr val="black"/>
                </a:solidFill>
                <a:latin typeface="宋体" panose="02010600030101010101" pitchFamily="2" charset="-122"/>
              </a:rPr>
              <a:t>有</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在计算机能表示的最小负整数和零之间的负整数。</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零。</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在零和计算机能表示的最大正整数之间的正整数。</a:t>
            </a:r>
          </a:p>
          <a:p>
            <a:pPr marL="0" indent="0" fontAlgn="base">
              <a:lnSpc>
                <a:spcPts val="35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非法输出的等价类</a:t>
            </a:r>
            <a:r>
              <a:rPr lang="zh-CN" altLang="zh-CN" sz="2400" dirty="0">
                <a:solidFill>
                  <a:prstClr val="black"/>
                </a:solidFill>
                <a:latin typeface="宋体" panose="02010600030101010101" pitchFamily="2" charset="-122"/>
              </a:rPr>
              <a:t>有</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比计算机能表示的最小负整数还小的负整数。</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比计算机能表示的最大正整数还大的正整数。</a:t>
            </a:r>
          </a:p>
          <a:p>
            <a:pPr marL="0" indent="0" fontAlgn="base">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因为所用的计算机字长</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位，用二进制补码表示整数，所以能表示的最小负整数是</a:t>
            </a:r>
            <a:r>
              <a:rPr lang="en-US" altLang="zh-CN" sz="2400" dirty="0">
                <a:solidFill>
                  <a:prstClr val="black"/>
                </a:solidFill>
                <a:latin typeface="宋体" panose="02010600030101010101" pitchFamily="2" charset="-122"/>
              </a:rPr>
              <a:t>-32 768</a:t>
            </a:r>
            <a:r>
              <a:rPr lang="zh-CN" altLang="zh-CN" sz="2400" dirty="0">
                <a:solidFill>
                  <a:prstClr val="black"/>
                </a:solidFill>
                <a:latin typeface="宋体" panose="02010600030101010101" pitchFamily="2" charset="-122"/>
              </a:rPr>
              <a:t>，能表示的最大正整数是</a:t>
            </a:r>
            <a:r>
              <a:rPr lang="en-US" altLang="zh-CN" sz="2400" dirty="0">
                <a:solidFill>
                  <a:prstClr val="black"/>
                </a:solidFill>
                <a:latin typeface="宋体" panose="02010600030101010101" pitchFamily="2" charset="-122"/>
              </a:rPr>
              <a:t>32 767</a:t>
            </a:r>
            <a:r>
              <a:rPr lang="zh-CN" altLang="zh-CN" sz="2400" dirty="0">
                <a:solidFill>
                  <a:prstClr val="black"/>
                </a:solidFill>
                <a:latin typeface="宋体" panose="02010600030101010101" pitchFamily="2" charset="-122"/>
              </a:rPr>
              <a:t>。</a:t>
            </a:r>
            <a:endParaRPr lang="zh-CN" altLang="zh-CN" sz="23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06448CC9-D943-443B-8524-5767CEEE010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096BE12-B13A-4A63-B8FD-40470592C4A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72530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E977E00-BFB8-4DAD-A21D-1AFF35BFF7E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978AAEDE-0BA9-496F-9430-2E35DA9AF95B}"/>
              </a:ext>
            </a:extLst>
          </p:cNvPr>
          <p:cNvSpPr txBox="1">
            <a:spLocks noChangeArrowheads="1"/>
          </p:cNvSpPr>
          <p:nvPr/>
        </p:nvSpPr>
        <p:spPr bwMode="auto">
          <a:xfrm>
            <a:off x="374715" y="1401734"/>
            <a:ext cx="114425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2400"/>
              </a:lnSpc>
              <a:spcBef>
                <a:spcPct val="0"/>
              </a:spcBef>
              <a:spcAft>
                <a:spcPct val="0"/>
              </a:spcAft>
              <a:defRPr/>
            </a:pPr>
            <a:r>
              <a:rPr lang="zh-CN" altLang="zh-CN" sz="2400" dirty="0">
                <a:latin typeface="+mn-ea"/>
                <a:ea typeface="+mn-ea"/>
              </a:rPr>
              <a:t>设计</a:t>
            </a:r>
            <a:r>
              <a:rPr lang="en-US" altLang="zh-CN" sz="2400" dirty="0">
                <a:latin typeface="+mn-ea"/>
                <a:ea typeface="+mn-ea"/>
              </a:rPr>
              <a:t>测试用例</a:t>
            </a:r>
            <a:r>
              <a:rPr lang="zh-CN" altLang="zh-CN" sz="2400" dirty="0">
                <a:latin typeface="+mn-ea"/>
                <a:ea typeface="+mn-ea"/>
              </a:rPr>
              <a:t>：在确立了等价类后，可建立等价类表，列出所有划分出的等价类：</a:t>
            </a:r>
            <a:endParaRPr lang="en-US" altLang="zh-CN" sz="3200" dirty="0">
              <a:latin typeface="+mn-ea"/>
              <a:ea typeface="+mn-ea"/>
            </a:endParaRPr>
          </a:p>
        </p:txBody>
      </p:sp>
      <p:graphicFrame>
        <p:nvGraphicFramePr>
          <p:cNvPr id="2" name="表格 1">
            <a:extLst>
              <a:ext uri="{FF2B5EF4-FFF2-40B4-BE49-F238E27FC236}">
                <a16:creationId xmlns:a16="http://schemas.microsoft.com/office/drawing/2014/main" id="{766B9B5A-7C17-45DC-9F4C-02D117E1EDF7}"/>
              </a:ext>
            </a:extLst>
          </p:cNvPr>
          <p:cNvGraphicFramePr>
            <a:graphicFrameLocks noGrp="1"/>
          </p:cNvGraphicFramePr>
          <p:nvPr/>
        </p:nvGraphicFramePr>
        <p:xfrm>
          <a:off x="2135189" y="2281238"/>
          <a:ext cx="7921625" cy="3595686"/>
        </p:xfrm>
        <a:graphic>
          <a:graphicData uri="http://schemas.openxmlformats.org/drawingml/2006/table">
            <a:tbl>
              <a:tblPr firstRow="1" bandRow="1">
                <a:tableStyleId>{5C22544A-7EE6-4342-B048-85BDC9FD1C3A}</a:tableStyleId>
              </a:tblPr>
              <a:tblGrid>
                <a:gridCol w="909054">
                  <a:extLst>
                    <a:ext uri="{9D8B030D-6E8A-4147-A177-3AD203B41FA5}">
                      <a16:colId xmlns:a16="http://schemas.microsoft.com/office/drawing/2014/main" val="20000"/>
                    </a:ext>
                  </a:extLst>
                </a:gridCol>
                <a:gridCol w="3051759">
                  <a:extLst>
                    <a:ext uri="{9D8B030D-6E8A-4147-A177-3AD203B41FA5}">
                      <a16:colId xmlns:a16="http://schemas.microsoft.com/office/drawing/2014/main" val="20001"/>
                    </a:ext>
                  </a:extLst>
                </a:gridCol>
                <a:gridCol w="1980406">
                  <a:extLst>
                    <a:ext uri="{9D8B030D-6E8A-4147-A177-3AD203B41FA5}">
                      <a16:colId xmlns:a16="http://schemas.microsoft.com/office/drawing/2014/main" val="20002"/>
                    </a:ext>
                  </a:extLst>
                </a:gridCol>
                <a:gridCol w="1980406">
                  <a:extLst>
                    <a:ext uri="{9D8B030D-6E8A-4147-A177-3AD203B41FA5}">
                      <a16:colId xmlns:a16="http://schemas.microsoft.com/office/drawing/2014/main" val="20003"/>
                    </a:ext>
                  </a:extLst>
                </a:gridCol>
              </a:tblGrid>
              <a:tr h="414140">
                <a:tc>
                  <a:txBody>
                    <a:bodyPr/>
                    <a:lstStyle/>
                    <a:p>
                      <a:r>
                        <a:rPr lang="zh-CN" altLang="en-US" sz="1800" dirty="0"/>
                        <a:t>编号</a:t>
                      </a:r>
                    </a:p>
                  </a:txBody>
                  <a:tcPr marL="91453" marR="91453" marT="45722" marB="45722" anchor="ctr" anchorCtr="1"/>
                </a:tc>
                <a:tc>
                  <a:txBody>
                    <a:bodyPr/>
                    <a:lstStyle/>
                    <a:p>
                      <a:pPr algn="l"/>
                      <a:r>
                        <a:rPr lang="zh-CN" altLang="en-US" sz="1800" dirty="0"/>
                        <a:t>描述</a:t>
                      </a:r>
                    </a:p>
                  </a:txBody>
                  <a:tcPr marL="91453" marR="91453" marT="45722" marB="45722" anchor="ctr" anchorCtr="1"/>
                </a:tc>
                <a:tc>
                  <a:txBody>
                    <a:bodyPr/>
                    <a:lstStyle/>
                    <a:p>
                      <a:r>
                        <a:rPr lang="zh-CN" altLang="en-US" sz="1800" dirty="0"/>
                        <a:t>输入</a:t>
                      </a:r>
                    </a:p>
                  </a:txBody>
                  <a:tcPr marL="91453" marR="91453" marT="45722" marB="45722" anchor="ctr" anchorCtr="1"/>
                </a:tc>
                <a:tc>
                  <a:txBody>
                    <a:bodyPr/>
                    <a:lstStyle/>
                    <a:p>
                      <a:r>
                        <a:rPr lang="zh-CN" altLang="en-US" sz="1800" dirty="0"/>
                        <a:t>预期输出</a:t>
                      </a:r>
                    </a:p>
                  </a:txBody>
                  <a:tcPr marL="91453" marR="91453" marT="45722" marB="45722" anchor="ctr" anchorCtr="1"/>
                </a:tc>
                <a:extLst>
                  <a:ext uri="{0D108BD9-81ED-4DB2-BD59-A6C34878D82A}">
                    <a16:rowId xmlns:a16="http://schemas.microsoft.com/office/drawing/2014/main" val="10000"/>
                  </a:ext>
                </a:extLst>
              </a:tr>
              <a:tr h="640109">
                <a:tc>
                  <a:txBody>
                    <a:bodyPr/>
                    <a:lstStyle/>
                    <a:p>
                      <a:r>
                        <a:rPr lang="en-US" altLang="zh-CN" sz="1800" dirty="0"/>
                        <a:t>1</a:t>
                      </a:r>
                      <a:endParaRPr lang="zh-CN" altLang="en-US" sz="1800" dirty="0"/>
                    </a:p>
                  </a:txBody>
                  <a:tcPr marL="91453" marR="91453" marT="45722" marB="45722"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10001"/>
                  </a:ext>
                </a:extLst>
              </a:tr>
              <a:tr h="640109">
                <a:tc>
                  <a:txBody>
                    <a:bodyPr/>
                    <a:lstStyle/>
                    <a:p>
                      <a:r>
                        <a:rPr lang="en-US" altLang="zh-CN" sz="1800" dirty="0"/>
                        <a:t>2</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10002"/>
                  </a:ext>
                </a:extLst>
              </a:tr>
              <a:tr h="640109">
                <a:tc>
                  <a:txBody>
                    <a:bodyPr/>
                    <a:lstStyle/>
                    <a:p>
                      <a:r>
                        <a:rPr lang="en-US" altLang="zh-CN" sz="1800" dirty="0"/>
                        <a:t>3</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kern="1200" dirty="0">
                          <a:solidFill>
                            <a:schemeClr val="dk1"/>
                          </a:solidFill>
                          <a:effectLst/>
                          <a:latin typeface="+mn-lt"/>
                          <a:ea typeface="+mn-ea"/>
                          <a:cs typeface="+mn-cs"/>
                        </a:rPr>
                        <a:t>-1</a:t>
                      </a:r>
                      <a:endParaRPr lang="zh-CN" altLang="en-US" sz="1800" dirty="0"/>
                    </a:p>
                  </a:txBody>
                  <a:tcPr marL="91453" marR="91453" marT="45722" marB="45722" anchor="ctr" anchorCtr="1"/>
                </a:tc>
                <a:extLst>
                  <a:ext uri="{0D108BD9-81ED-4DB2-BD59-A6C34878D82A}">
                    <a16:rowId xmlns:a16="http://schemas.microsoft.com/office/drawing/2014/main" val="10003"/>
                  </a:ext>
                </a:extLst>
              </a:tr>
              <a:tr h="640109">
                <a:tc>
                  <a:txBody>
                    <a:bodyPr/>
                    <a:lstStyle/>
                    <a:p>
                      <a:r>
                        <a:rPr lang="en-US" altLang="zh-CN" sz="1800" dirty="0"/>
                        <a:t>4</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0</a:t>
                      </a:r>
                      <a:endParaRPr lang="zh-CN" altLang="en-US" sz="1800" dirty="0"/>
                    </a:p>
                  </a:txBody>
                  <a:tcPr marL="91453" marR="91453" marT="45722" marB="45722" anchor="ctr" anchorCtr="1"/>
                </a:tc>
                <a:extLst>
                  <a:ext uri="{0D108BD9-81ED-4DB2-BD59-A6C34878D82A}">
                    <a16:rowId xmlns:a16="http://schemas.microsoft.com/office/drawing/2014/main" val="10004"/>
                  </a:ext>
                </a:extLst>
              </a:tr>
              <a:tr h="621110">
                <a:tc>
                  <a:txBody>
                    <a:bodyPr/>
                    <a:lstStyle/>
                    <a:p>
                      <a:r>
                        <a:rPr lang="en-US" altLang="zh-CN" sz="1800" dirty="0"/>
                        <a:t>5</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2" marB="45722" anchor="ctr" anchorCtr="1"/>
                </a:tc>
                <a:extLst>
                  <a:ext uri="{0D108BD9-81ED-4DB2-BD59-A6C34878D82A}">
                    <a16:rowId xmlns:a16="http://schemas.microsoft.com/office/drawing/2014/main" val="10005"/>
                  </a:ext>
                </a:extLst>
              </a:tr>
            </a:tbl>
          </a:graphicData>
        </a:graphic>
      </p:graphicFrame>
      <p:sp>
        <p:nvSpPr>
          <p:cNvPr id="9" name="1 Título">
            <a:extLst>
              <a:ext uri="{FF2B5EF4-FFF2-40B4-BE49-F238E27FC236}">
                <a16:creationId xmlns:a16="http://schemas.microsoft.com/office/drawing/2014/main" id="{6317C816-FDED-49F5-B82F-A2D91AF34F3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2DE95F4-9175-4A34-ADD4-FE7C4275DA12}"/>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71081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475DA6A-0BAE-4599-8C31-5BC29E3896B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graphicFrame>
        <p:nvGraphicFramePr>
          <p:cNvPr id="2" name="表格 1">
            <a:extLst>
              <a:ext uri="{FF2B5EF4-FFF2-40B4-BE49-F238E27FC236}">
                <a16:creationId xmlns:a16="http://schemas.microsoft.com/office/drawing/2014/main" id="{E8A2C04E-2367-4B72-A602-DDF8867F627E}"/>
              </a:ext>
            </a:extLst>
          </p:cNvPr>
          <p:cNvGraphicFramePr>
            <a:graphicFrameLocks noGrp="1"/>
          </p:cNvGraphicFramePr>
          <p:nvPr/>
        </p:nvGraphicFramePr>
        <p:xfrm>
          <a:off x="2135188" y="1557338"/>
          <a:ext cx="7921626" cy="4178382"/>
        </p:xfrm>
        <a:graphic>
          <a:graphicData uri="http://schemas.openxmlformats.org/drawingml/2006/table">
            <a:tbl>
              <a:tblPr firstRow="1" bandRow="1">
                <a:tableStyleId>{5C22544A-7EE6-4342-B048-85BDC9FD1C3A}</a:tableStyleId>
              </a:tblPr>
              <a:tblGrid>
                <a:gridCol w="792163">
                  <a:extLst>
                    <a:ext uri="{9D8B030D-6E8A-4147-A177-3AD203B41FA5}">
                      <a16:colId xmlns:a16="http://schemas.microsoft.com/office/drawing/2014/main" val="20000"/>
                    </a:ext>
                  </a:extLst>
                </a:gridCol>
                <a:gridCol w="2952606">
                  <a:extLst>
                    <a:ext uri="{9D8B030D-6E8A-4147-A177-3AD203B41FA5}">
                      <a16:colId xmlns:a16="http://schemas.microsoft.com/office/drawing/2014/main" val="20001"/>
                    </a:ext>
                  </a:extLst>
                </a:gridCol>
                <a:gridCol w="1872384">
                  <a:extLst>
                    <a:ext uri="{9D8B030D-6E8A-4147-A177-3AD203B41FA5}">
                      <a16:colId xmlns:a16="http://schemas.microsoft.com/office/drawing/2014/main" val="20002"/>
                    </a:ext>
                  </a:extLst>
                </a:gridCol>
                <a:gridCol w="2304473">
                  <a:extLst>
                    <a:ext uri="{9D8B030D-6E8A-4147-A177-3AD203B41FA5}">
                      <a16:colId xmlns:a16="http://schemas.microsoft.com/office/drawing/2014/main" val="20003"/>
                    </a:ext>
                  </a:extLst>
                </a:gridCol>
              </a:tblGrid>
              <a:tr h="414090">
                <a:tc>
                  <a:txBody>
                    <a:bodyPr/>
                    <a:lstStyle/>
                    <a:p>
                      <a:r>
                        <a:rPr lang="zh-CN" altLang="en-US" sz="1800" dirty="0"/>
                        <a:t>编号</a:t>
                      </a:r>
                    </a:p>
                  </a:txBody>
                  <a:tcPr marL="91449" marR="91449" marT="45717" marB="45717" anchor="ctr" anchorCtr="1"/>
                </a:tc>
                <a:tc>
                  <a:txBody>
                    <a:bodyPr/>
                    <a:lstStyle/>
                    <a:p>
                      <a:pPr algn="l"/>
                      <a:r>
                        <a:rPr lang="zh-CN" altLang="en-US" sz="1800" dirty="0"/>
                        <a:t>描述</a:t>
                      </a:r>
                    </a:p>
                  </a:txBody>
                  <a:tcPr marL="91449" marR="91449" marT="45717" marB="45717" anchor="ctr" anchorCtr="1"/>
                </a:tc>
                <a:tc>
                  <a:txBody>
                    <a:bodyPr/>
                    <a:lstStyle/>
                    <a:p>
                      <a:r>
                        <a:rPr lang="zh-CN" altLang="en-US" sz="1800" dirty="0"/>
                        <a:t>输入</a:t>
                      </a:r>
                    </a:p>
                  </a:txBody>
                  <a:tcPr marL="91449" marR="91449" marT="45717" marB="45717" anchor="ctr" anchorCtr="1"/>
                </a:tc>
                <a:tc>
                  <a:txBody>
                    <a:bodyPr/>
                    <a:lstStyle/>
                    <a:p>
                      <a:r>
                        <a:rPr lang="zh-CN" altLang="en-US" sz="1800" dirty="0"/>
                        <a:t>预期输出</a:t>
                      </a:r>
                    </a:p>
                  </a:txBody>
                  <a:tcPr marL="91449" marR="91449" marT="45717" marB="45717" anchor="ctr" anchorCtr="1"/>
                </a:tc>
                <a:extLst>
                  <a:ext uri="{0D108BD9-81ED-4DB2-BD59-A6C34878D82A}">
                    <a16:rowId xmlns:a16="http://schemas.microsoft.com/office/drawing/2014/main" val="10000"/>
                  </a:ext>
                </a:extLst>
              </a:tr>
              <a:tr h="621036">
                <a:tc>
                  <a:txBody>
                    <a:bodyPr/>
                    <a:lstStyle/>
                    <a:p>
                      <a:r>
                        <a:rPr lang="en-US" altLang="zh-CN" sz="1800" dirty="0"/>
                        <a:t>6</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1"/>
                  </a:ext>
                </a:extLst>
              </a:tr>
              <a:tr h="621036">
                <a:tc>
                  <a:txBody>
                    <a:bodyPr/>
                    <a:lstStyle/>
                    <a:p>
                      <a:r>
                        <a:rPr lang="en-US" altLang="zh-CN" sz="1800" dirty="0"/>
                        <a:t>7</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sz="1800" dirty="0"/>
                    </a:p>
                  </a:txBody>
                  <a:tcPr marL="91449" marR="91449" marT="45717" marB="45717" anchor="ctr" anchorCtr="1"/>
                </a:tc>
                <a:extLst>
                  <a:ext uri="{0D108BD9-81ED-4DB2-BD59-A6C34878D82A}">
                    <a16:rowId xmlns:a16="http://schemas.microsoft.com/office/drawing/2014/main" val="10002"/>
                  </a:ext>
                </a:extLst>
              </a:tr>
              <a:tr h="640033">
                <a:tc>
                  <a:txBody>
                    <a:bodyPr/>
                    <a:lstStyle/>
                    <a:p>
                      <a:r>
                        <a:rPr lang="en-US" altLang="zh-CN" sz="1800" dirty="0"/>
                        <a:t>8</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错误——填充错</a:t>
                      </a:r>
                      <a:endParaRPr lang="zh-CN" altLang="en-US" sz="1800" dirty="0"/>
                    </a:p>
                  </a:txBody>
                  <a:tcPr marL="91449" marR="91449" marT="45717" marB="45717" anchor="ctr" anchorCtr="1"/>
                </a:tc>
                <a:extLst>
                  <a:ext uri="{0D108BD9-81ED-4DB2-BD59-A6C34878D82A}">
                    <a16:rowId xmlns:a16="http://schemas.microsoft.com/office/drawing/2014/main" val="10003"/>
                  </a:ext>
                </a:extLst>
              </a:tr>
              <a:tr h="621036">
                <a:tc>
                  <a:txBody>
                    <a:bodyPr/>
                    <a:lstStyle/>
                    <a:p>
                      <a:r>
                        <a:rPr lang="en-US" altLang="zh-CN" sz="1800" dirty="0"/>
                        <a:t>9</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4"/>
                  </a:ext>
                </a:extLst>
              </a:tr>
              <a:tr h="621036">
                <a:tc>
                  <a:txBody>
                    <a:bodyPr/>
                    <a:lstStyle/>
                    <a:p>
                      <a:r>
                        <a:rPr lang="en-US" altLang="zh-CN" sz="1800" dirty="0"/>
                        <a:t>10</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5"/>
                  </a:ext>
                </a:extLst>
              </a:tr>
              <a:tr h="640033">
                <a:tc>
                  <a:txBody>
                    <a:bodyPr/>
                    <a:lstStyle/>
                    <a:p>
                      <a:r>
                        <a:rPr lang="en-US" altLang="zh-CN" sz="1800" dirty="0"/>
                        <a:t>11</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sz="1800" dirty="0"/>
                    </a:p>
                  </a:txBody>
                  <a:tcPr marL="91449" marR="91449" marT="45717" marB="45717" anchor="ctr" anchorCtr="1"/>
                </a:tc>
                <a:extLst>
                  <a:ext uri="{0D108BD9-81ED-4DB2-BD59-A6C34878D82A}">
                    <a16:rowId xmlns:a16="http://schemas.microsoft.com/office/drawing/2014/main" val="10006"/>
                  </a:ext>
                </a:extLst>
              </a:tr>
            </a:tbl>
          </a:graphicData>
        </a:graphic>
      </p:graphicFrame>
      <p:sp>
        <p:nvSpPr>
          <p:cNvPr id="9" name="1 Título">
            <a:extLst>
              <a:ext uri="{FF2B5EF4-FFF2-40B4-BE49-F238E27FC236}">
                <a16:creationId xmlns:a16="http://schemas.microsoft.com/office/drawing/2014/main" id="{99E38E32-404B-4F1C-9F2A-1D96926250A2}"/>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DDA5CC0F-7C2E-4FFD-9611-3C5D300909BB}"/>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30471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A99FB17-EF2E-4F33-A1A9-1E6443668DF1}"/>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603FB5DE-202C-47BA-BBCB-EFF0AC3B5B58}"/>
              </a:ext>
            </a:extLst>
          </p:cNvPr>
          <p:cNvSpPr>
            <a:spLocks noGrp="1"/>
          </p:cNvSpPr>
          <p:nvPr>
            <p:ph idx="1"/>
          </p:nvPr>
        </p:nvSpPr>
        <p:spPr>
          <a:xfrm>
            <a:off x="1919288" y="1125538"/>
            <a:ext cx="8229600" cy="603250"/>
          </a:xfrm>
        </p:spPr>
        <p:txBody>
          <a:bodyPr/>
          <a:lstStyle/>
          <a:p>
            <a:pPr marL="0" indent="0">
              <a:buNone/>
              <a:defRPr/>
            </a:pPr>
            <a:r>
              <a:rPr lang="en-US" altLang="zh-CN" b="1" dirty="0">
                <a:latin typeface="+mn-ea"/>
              </a:rPr>
              <a:t>7.7.2.</a:t>
            </a:r>
            <a:r>
              <a:rPr lang="zh-CN" altLang="en-US" b="1" dirty="0">
                <a:latin typeface="+mn-ea"/>
              </a:rPr>
              <a:t>边界值分析</a:t>
            </a:r>
            <a:endParaRPr lang="zh-CN" altLang="en-US" sz="2800" b="1" dirty="0">
              <a:latin typeface="+mn-ea"/>
            </a:endParaRPr>
          </a:p>
        </p:txBody>
      </p:sp>
      <p:sp>
        <p:nvSpPr>
          <p:cNvPr id="32775" name="TextBox 7">
            <a:extLst>
              <a:ext uri="{FF2B5EF4-FFF2-40B4-BE49-F238E27FC236}">
                <a16:creationId xmlns:a16="http://schemas.microsoft.com/office/drawing/2014/main" id="{F5DCD4CF-136F-499C-A60A-3D884F490B97}"/>
              </a:ext>
            </a:extLst>
          </p:cNvPr>
          <p:cNvSpPr txBox="1">
            <a:spLocks noChangeArrowheads="1"/>
          </p:cNvSpPr>
          <p:nvPr/>
        </p:nvSpPr>
        <p:spPr bwMode="auto">
          <a:xfrm>
            <a:off x="2043114" y="1906589"/>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200"/>
              </a:lnSpc>
              <a:spcBef>
                <a:spcPct val="0"/>
              </a:spcBef>
              <a:spcAft>
                <a:spcPct val="0"/>
              </a:spcAft>
              <a:defRPr/>
            </a:pPr>
            <a:r>
              <a:rPr lang="en-US" altLang="zh-CN" sz="2400" dirty="0">
                <a:solidFill>
                  <a:prstClr val="black"/>
                </a:solidFill>
              </a:rPr>
              <a:t>       </a:t>
            </a:r>
            <a:r>
              <a:rPr lang="zh-CN" altLang="zh-CN" sz="2400" dirty="0">
                <a:solidFill>
                  <a:prstClr val="black"/>
                </a:solidFill>
                <a:latin typeface="宋体" panose="02010600030101010101" pitchFamily="2" charset="-122"/>
              </a:rPr>
              <a:t>经验表明，</a:t>
            </a:r>
            <a:r>
              <a:rPr lang="zh-CN" altLang="zh-CN" sz="2400" b="1" dirty="0">
                <a:solidFill>
                  <a:prstClr val="black"/>
                </a:solidFill>
                <a:latin typeface="宋体" panose="02010600030101010101" pitchFamily="2" charset="-122"/>
              </a:rPr>
              <a:t>处理边界情况时程序最容易发生错误</a:t>
            </a:r>
            <a:r>
              <a:rPr lang="zh-CN" altLang="zh-CN" sz="2400" dirty="0">
                <a:solidFill>
                  <a:prstClr val="black"/>
                </a:solidFill>
                <a:latin typeface="宋体" panose="02010600030101010101" pitchFamily="2" charset="-122"/>
              </a:rPr>
              <a:t>。例如，许多程序错误出现在下标、纯量、数据结构和循环等等的边界附近。因此，设计使程序运行在边界情况附近的测试方案，暴露出程序错误的可能性更大一些。</a:t>
            </a:r>
            <a:endParaRPr lang="en-US" altLang="zh-CN" sz="2400" dirty="0">
              <a:solidFill>
                <a:prstClr val="black"/>
              </a:solidFill>
              <a:latin typeface="宋体" panose="02010600030101010101" pitchFamily="2" charset="-122"/>
            </a:endParaRPr>
          </a:p>
          <a:p>
            <a:pPr marL="0" indent="0" fontAlgn="base">
              <a:lnSpc>
                <a:spcPts val="32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使用</a:t>
            </a:r>
            <a:r>
              <a:rPr lang="zh-CN" altLang="zh-CN" sz="2400" b="1" dirty="0">
                <a:solidFill>
                  <a:srgbClr val="C00000"/>
                </a:solidFill>
                <a:latin typeface="宋体" panose="02010600030101010101" pitchFamily="2" charset="-122"/>
              </a:rPr>
              <a:t>边界值分析方法</a:t>
            </a:r>
            <a:r>
              <a:rPr lang="zh-CN" altLang="zh-CN" sz="2400" dirty="0">
                <a:solidFill>
                  <a:prstClr val="black"/>
                </a:solidFill>
                <a:latin typeface="宋体" panose="02010600030101010101" pitchFamily="2" charset="-122"/>
              </a:rPr>
              <a:t>设计测试方案首先应该确定边界情况，通常输入等价类和输出等价类的边界。选取的测试数据应该刚好等于、刚刚小于和刚刚大于边界值。</a:t>
            </a:r>
            <a:endParaRPr lang="en-US" altLang="zh-CN" sz="2400" dirty="0">
              <a:solidFill>
                <a:prstClr val="black"/>
              </a:solidFill>
              <a:latin typeface="宋体" panose="02010600030101010101" pitchFamily="2" charset="-122"/>
            </a:endParaRPr>
          </a:p>
          <a:p>
            <a:pPr marL="0" indent="0" fontAlgn="base">
              <a:lnSpc>
                <a:spcPts val="3200"/>
              </a:lnSpc>
              <a:spcBef>
                <a:spcPts val="180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通常设计测试方案时总是联合使用等价划分和边界值分析两种技术</a:t>
            </a:r>
            <a:r>
              <a:rPr lang="zh-CN" altLang="zh-CN" sz="2400" dirty="0">
                <a:solidFill>
                  <a:prstClr val="black"/>
                </a:solidFill>
                <a:latin typeface="宋体" panose="02010600030101010101" pitchFamily="2" charset="-122"/>
              </a:rPr>
              <a:t>。</a:t>
            </a:r>
          </a:p>
        </p:txBody>
      </p:sp>
      <p:sp>
        <p:nvSpPr>
          <p:cNvPr id="11" name="1 Título">
            <a:extLst>
              <a:ext uri="{FF2B5EF4-FFF2-40B4-BE49-F238E27FC236}">
                <a16:creationId xmlns:a16="http://schemas.microsoft.com/office/drawing/2014/main" id="{69A2D26D-65FF-4BA2-AF07-F1FC9B16B8A1}"/>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B76740CE-9EF9-4518-85D7-D2D319D952B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7.7.2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201350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81FE36E-5AC3-4684-AA4B-781FEA83E2A4}"/>
              </a:ext>
            </a:extLst>
          </p:cNvPr>
          <p:cNvSpPr>
            <a:spLocks noGrp="1"/>
          </p:cNvSpPr>
          <p:nvPr>
            <p:ph type="title"/>
          </p:nvPr>
        </p:nvSpPr>
        <p:spPr>
          <a:xfrm>
            <a:off x="1981200" y="53975"/>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3807F8E4-74E0-434B-BC70-4226DA6AFE9E}"/>
              </a:ext>
            </a:extLst>
          </p:cNvPr>
          <p:cNvSpPr txBox="1">
            <a:spLocks noChangeArrowheads="1"/>
          </p:cNvSpPr>
          <p:nvPr/>
        </p:nvSpPr>
        <p:spPr bwMode="auto">
          <a:xfrm>
            <a:off x="2228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400" dirty="0">
                <a:solidFill>
                  <a:prstClr val="black"/>
                </a:solidFill>
              </a:rPr>
              <a:t>       </a:t>
            </a:r>
            <a:r>
              <a:rPr lang="zh-CN" altLang="zh-CN" sz="2400" dirty="0">
                <a:solidFill>
                  <a:prstClr val="black"/>
                </a:solidFill>
              </a:rPr>
              <a:t>为了测试前述的把数字串转变成整数的程序，除了上一小节已经用等价划分法设计出的测试方案外，还应该用边界值分析法再补充下述测试方案。</a:t>
            </a:r>
            <a:endParaRPr lang="en-US" altLang="zh-CN" sz="2400" dirty="0">
              <a:solidFill>
                <a:prstClr val="black"/>
              </a:solidFill>
              <a:latin typeface="宋体" panose="02010600030101010101" pitchFamily="2" charset="-122"/>
            </a:endParaRPr>
          </a:p>
        </p:txBody>
      </p:sp>
      <p:graphicFrame>
        <p:nvGraphicFramePr>
          <p:cNvPr id="2" name="表格 1">
            <a:extLst>
              <a:ext uri="{FF2B5EF4-FFF2-40B4-BE49-F238E27FC236}">
                <a16:creationId xmlns:a16="http://schemas.microsoft.com/office/drawing/2014/main" id="{10167886-87F8-456E-AEB1-3C2F671C4214}"/>
              </a:ext>
            </a:extLst>
          </p:cNvPr>
          <p:cNvGraphicFramePr>
            <a:graphicFrameLocks noGrp="1"/>
          </p:cNvGraphicFramePr>
          <p:nvPr/>
        </p:nvGraphicFramePr>
        <p:xfrm>
          <a:off x="2135188" y="2708276"/>
          <a:ext cx="7921624" cy="2376489"/>
        </p:xfrm>
        <a:graphic>
          <a:graphicData uri="http://schemas.openxmlformats.org/drawingml/2006/table">
            <a:tbl>
              <a:tblPr firstRow="1" bandRow="1">
                <a:tableStyleId>{5C22544A-7EE6-4342-B048-85BDC9FD1C3A}</a:tableStyleId>
              </a:tblPr>
              <a:tblGrid>
                <a:gridCol w="720179">
                  <a:extLst>
                    <a:ext uri="{9D8B030D-6E8A-4147-A177-3AD203B41FA5}">
                      <a16:colId xmlns:a16="http://schemas.microsoft.com/office/drawing/2014/main" val="20000"/>
                    </a:ext>
                  </a:extLst>
                </a:gridCol>
                <a:gridCol w="3240633">
                  <a:extLst>
                    <a:ext uri="{9D8B030D-6E8A-4147-A177-3AD203B41FA5}">
                      <a16:colId xmlns:a16="http://schemas.microsoft.com/office/drawing/2014/main" val="20001"/>
                    </a:ext>
                  </a:extLst>
                </a:gridCol>
                <a:gridCol w="1980406">
                  <a:extLst>
                    <a:ext uri="{9D8B030D-6E8A-4147-A177-3AD203B41FA5}">
                      <a16:colId xmlns:a16="http://schemas.microsoft.com/office/drawing/2014/main" val="20002"/>
                    </a:ext>
                  </a:extLst>
                </a:gridCol>
                <a:gridCol w="1980406">
                  <a:extLst>
                    <a:ext uri="{9D8B030D-6E8A-4147-A177-3AD203B41FA5}">
                      <a16:colId xmlns:a16="http://schemas.microsoft.com/office/drawing/2014/main" val="20003"/>
                    </a:ext>
                  </a:extLst>
                </a:gridCol>
              </a:tblGrid>
              <a:tr h="414160">
                <a:tc>
                  <a:txBody>
                    <a:bodyPr/>
                    <a:lstStyle/>
                    <a:p>
                      <a:r>
                        <a:rPr lang="zh-CN" altLang="en-US" sz="1800" dirty="0"/>
                        <a:t>编号</a:t>
                      </a:r>
                    </a:p>
                  </a:txBody>
                  <a:tcPr marL="91453" marR="91453" marT="45724" marB="45724" anchor="ctr" anchorCtr="1"/>
                </a:tc>
                <a:tc>
                  <a:txBody>
                    <a:bodyPr/>
                    <a:lstStyle/>
                    <a:p>
                      <a:pPr algn="l"/>
                      <a:r>
                        <a:rPr lang="zh-CN" altLang="en-US" sz="1800" dirty="0"/>
                        <a:t>描述</a:t>
                      </a:r>
                    </a:p>
                  </a:txBody>
                  <a:tcPr marL="91453" marR="91453" marT="45724" marB="45724" anchor="ctr" anchorCtr="1"/>
                </a:tc>
                <a:tc>
                  <a:txBody>
                    <a:bodyPr/>
                    <a:lstStyle/>
                    <a:p>
                      <a:r>
                        <a:rPr lang="zh-CN" altLang="en-US" sz="1800" dirty="0"/>
                        <a:t>输入</a:t>
                      </a:r>
                    </a:p>
                  </a:txBody>
                  <a:tcPr marL="91453" marR="91453" marT="45724" marB="45724" anchor="ctr" anchorCtr="1"/>
                </a:tc>
                <a:tc>
                  <a:txBody>
                    <a:bodyPr/>
                    <a:lstStyle/>
                    <a:p>
                      <a:r>
                        <a:rPr lang="zh-CN" altLang="en-US" sz="1800" dirty="0"/>
                        <a:t>预期输出</a:t>
                      </a:r>
                    </a:p>
                  </a:txBody>
                  <a:tcPr marL="91453" marR="91453" marT="45724" marB="45724" anchor="ctr" anchorCtr="1"/>
                </a:tc>
                <a:extLst>
                  <a:ext uri="{0D108BD9-81ED-4DB2-BD59-A6C34878D82A}">
                    <a16:rowId xmlns:a16="http://schemas.microsoft.com/office/drawing/2014/main" val="10000"/>
                  </a:ext>
                </a:extLst>
              </a:tr>
              <a:tr h="450017">
                <a:tc>
                  <a:txBody>
                    <a:bodyPr/>
                    <a:lstStyle/>
                    <a:p>
                      <a:r>
                        <a:rPr lang="en-US" altLang="zh-CN" sz="1800" dirty="0"/>
                        <a:t>1</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-32768</a:t>
                      </a:r>
                      <a:endParaRPr lang="zh-CN" altLang="en-US" sz="1800" dirty="0"/>
                    </a:p>
                  </a:txBody>
                  <a:tcPr marL="91453" marR="91453" marT="45724" marB="45724" anchor="ctr" anchorCtr="1"/>
                </a:tc>
                <a:extLst>
                  <a:ext uri="{0D108BD9-81ED-4DB2-BD59-A6C34878D82A}">
                    <a16:rowId xmlns:a16="http://schemas.microsoft.com/office/drawing/2014/main" val="10001"/>
                  </a:ext>
                </a:extLst>
              </a:tr>
              <a:tr h="504104">
                <a:tc>
                  <a:txBody>
                    <a:bodyPr/>
                    <a:lstStyle/>
                    <a:p>
                      <a:r>
                        <a:rPr lang="en-US" altLang="zh-CN" sz="1800" dirty="0"/>
                        <a:t>2</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32767</a:t>
                      </a:r>
                      <a:endParaRPr lang="zh-CN" altLang="en-US" sz="1800" dirty="0"/>
                    </a:p>
                  </a:txBody>
                  <a:tcPr marL="91453" marR="91453" marT="45724" marB="45724" anchor="ctr" anchorCtr="1"/>
                </a:tc>
                <a:extLst>
                  <a:ext uri="{0D108BD9-81ED-4DB2-BD59-A6C34878D82A}">
                    <a16:rowId xmlns:a16="http://schemas.microsoft.com/office/drawing/2014/main" val="10002"/>
                  </a:ext>
                </a:extLst>
              </a:tr>
              <a:tr h="504104">
                <a:tc>
                  <a:txBody>
                    <a:bodyPr/>
                    <a:lstStyle/>
                    <a:p>
                      <a:r>
                        <a:rPr lang="en-US" altLang="zh-CN" sz="1800" dirty="0"/>
                        <a:t>3</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10003"/>
                  </a:ext>
                </a:extLst>
              </a:tr>
              <a:tr h="504104">
                <a:tc>
                  <a:txBody>
                    <a:bodyPr/>
                    <a:lstStyle/>
                    <a:p>
                      <a:r>
                        <a:rPr lang="en-US" altLang="zh-CN" sz="1800" dirty="0"/>
                        <a:t>4</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10004"/>
                  </a:ext>
                </a:extLst>
              </a:tr>
            </a:tbl>
          </a:graphicData>
        </a:graphic>
      </p:graphicFrame>
      <p:sp>
        <p:nvSpPr>
          <p:cNvPr id="9" name="TextBox 7">
            <a:extLst>
              <a:ext uri="{FF2B5EF4-FFF2-40B4-BE49-F238E27FC236}">
                <a16:creationId xmlns:a16="http://schemas.microsoft.com/office/drawing/2014/main" id="{6DC7CFEF-41D6-4BCF-A6EA-57972EE573A1}"/>
              </a:ext>
            </a:extLst>
          </p:cNvPr>
          <p:cNvSpPr txBox="1">
            <a:spLocks noChangeArrowheads="1"/>
          </p:cNvSpPr>
          <p:nvPr/>
        </p:nvSpPr>
        <p:spPr bwMode="auto">
          <a:xfrm>
            <a:off x="2135188" y="5159376"/>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400" dirty="0">
                <a:solidFill>
                  <a:prstClr val="black"/>
                </a:solidFill>
              </a:rPr>
              <a:t>       </a:t>
            </a:r>
            <a:r>
              <a:rPr lang="zh-CN" altLang="zh-CN" sz="2400" dirty="0">
                <a:solidFill>
                  <a:prstClr val="black"/>
                </a:solidFill>
                <a:latin typeface="宋体" panose="02010600030101010101" pitchFamily="2" charset="-122"/>
              </a:rPr>
              <a:t>根据边界值分析方法的要求，应该分别使用长度为</a:t>
            </a:r>
            <a:r>
              <a:rPr lang="en-US" altLang="zh-CN" sz="2400" dirty="0">
                <a:solidFill>
                  <a:prstClr val="black"/>
                </a:solidFill>
                <a:latin typeface="宋体" panose="02010600030101010101" pitchFamily="2" charset="-122"/>
              </a:rPr>
              <a:t>0</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的数字串作为测试数据。</a:t>
            </a:r>
            <a:endParaRPr lang="en-US" altLang="zh-CN" sz="2400" dirty="0">
              <a:solidFill>
                <a:prstClr val="black"/>
              </a:solidFill>
              <a:latin typeface="宋体" panose="02010600030101010101" pitchFamily="2" charset="-122"/>
            </a:endParaRPr>
          </a:p>
        </p:txBody>
      </p:sp>
      <p:sp>
        <p:nvSpPr>
          <p:cNvPr id="10" name="1 Título">
            <a:extLst>
              <a:ext uri="{FF2B5EF4-FFF2-40B4-BE49-F238E27FC236}">
                <a16:creationId xmlns:a16="http://schemas.microsoft.com/office/drawing/2014/main" id="{AA8FDDB9-4B17-4962-AF0E-EE6B417C63F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A81C614F-4D92-4D53-B26D-3A4A40100D91}"/>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7.7.2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247460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0375A96-3C7D-49E7-881C-B5958642911B}"/>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E5D6F734-8AD9-4A41-80E1-E7CA1EDEE46B}"/>
              </a:ext>
            </a:extLst>
          </p:cNvPr>
          <p:cNvSpPr>
            <a:spLocks noGrp="1"/>
          </p:cNvSpPr>
          <p:nvPr>
            <p:ph idx="1"/>
          </p:nvPr>
        </p:nvSpPr>
        <p:spPr>
          <a:xfrm>
            <a:off x="1919288" y="1023939"/>
            <a:ext cx="8229600" cy="604837"/>
          </a:xfrm>
        </p:spPr>
        <p:txBody>
          <a:bodyPr/>
          <a:lstStyle/>
          <a:p>
            <a:pPr marL="0" indent="0">
              <a:buNone/>
              <a:defRPr/>
            </a:pPr>
            <a:r>
              <a:rPr lang="en-US" altLang="zh-CN" b="1" dirty="0">
                <a:latin typeface="+mn-ea"/>
              </a:rPr>
              <a:t>7.7.3.</a:t>
            </a:r>
            <a:r>
              <a:rPr lang="zh-CN" altLang="en-US" b="1" dirty="0">
                <a:latin typeface="+mn-ea"/>
              </a:rPr>
              <a:t>错误推测</a:t>
            </a:r>
            <a:endParaRPr lang="zh-CN" altLang="en-US" sz="2800" b="1" dirty="0">
              <a:latin typeface="+mn-ea"/>
            </a:endParaRPr>
          </a:p>
        </p:txBody>
      </p:sp>
      <p:sp>
        <p:nvSpPr>
          <p:cNvPr id="32775" name="TextBox 7">
            <a:extLst>
              <a:ext uri="{FF2B5EF4-FFF2-40B4-BE49-F238E27FC236}">
                <a16:creationId xmlns:a16="http://schemas.microsoft.com/office/drawing/2014/main" id="{E86BB339-4B8E-413C-8FB3-393F0452FB27}"/>
              </a:ext>
            </a:extLst>
          </p:cNvPr>
          <p:cNvSpPr txBox="1">
            <a:spLocks noChangeArrowheads="1"/>
          </p:cNvSpPr>
          <p:nvPr/>
        </p:nvSpPr>
        <p:spPr bwMode="auto">
          <a:xfrm>
            <a:off x="1919288" y="1700214"/>
            <a:ext cx="84455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300"/>
              </a:lnSpc>
              <a:spcBef>
                <a:spcPct val="0"/>
              </a:spcBef>
              <a:spcAft>
                <a:spcPct val="0"/>
              </a:spcAft>
              <a:defRPr/>
            </a:pPr>
            <a:r>
              <a:rPr lang="en-US" altLang="zh-CN" sz="2400" b="1" dirty="0">
                <a:solidFill>
                  <a:srgbClr val="C00000"/>
                </a:solidFill>
              </a:rPr>
              <a:t>       </a:t>
            </a:r>
            <a:r>
              <a:rPr lang="zh-CN" altLang="zh-CN" sz="2400" b="1" dirty="0">
                <a:solidFill>
                  <a:srgbClr val="C00000"/>
                </a:solidFill>
                <a:latin typeface="宋体" panose="02010600030101010101" pitchFamily="2" charset="-122"/>
              </a:rPr>
              <a:t>错误推测法</a:t>
            </a:r>
            <a:r>
              <a:rPr lang="zh-CN" altLang="zh-CN" sz="2400" dirty="0">
                <a:solidFill>
                  <a:prstClr val="black"/>
                </a:solidFill>
                <a:latin typeface="宋体" panose="02010600030101010101" pitchFamily="2" charset="-122"/>
              </a:rPr>
              <a:t>在很大程度上靠直觉和经验进行。它的基本想法是列举出程序中可能有的错误和容易发生错误的特殊情况，并且根据它们选择测试方案。</a:t>
            </a:r>
            <a:endParaRPr lang="en-US" altLang="zh-CN" sz="2400" dirty="0">
              <a:solidFill>
                <a:prstClr val="black"/>
              </a:solidFill>
              <a:latin typeface="宋体" panose="02010600030101010101" pitchFamily="2" charset="-122"/>
            </a:endParaRP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dirty="0">
              <a:solidFill>
                <a:prstClr val="black"/>
              </a:solidFill>
              <a:latin typeface="宋体" panose="02010600030101010101" pitchFamily="2" charset="-122"/>
            </a:endParaRP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经验表明，在一段程序中已经发现的错误数目往往和尚未发现的错误数成正比。例如，在</a:t>
            </a:r>
            <a:r>
              <a:rPr lang="en-US" altLang="zh-CN" sz="2400" dirty="0">
                <a:solidFill>
                  <a:prstClr val="black"/>
                </a:solidFill>
                <a:latin typeface="宋体" panose="02010600030101010101" pitchFamily="2" charset="-122"/>
              </a:rPr>
              <a:t>IBM OS/370</a:t>
            </a:r>
            <a:r>
              <a:rPr lang="zh-CN" altLang="zh-CN" sz="2400" dirty="0">
                <a:solidFill>
                  <a:prstClr val="black"/>
                </a:solidFill>
                <a:latin typeface="宋体" panose="02010600030101010101" pitchFamily="2" charset="-122"/>
              </a:rPr>
              <a:t>操作系统中，用户发现的全部错误的</a:t>
            </a:r>
            <a:r>
              <a:rPr lang="en-US" altLang="zh-CN" sz="2400" dirty="0">
                <a:solidFill>
                  <a:prstClr val="black"/>
                </a:solidFill>
                <a:latin typeface="宋体" panose="02010600030101010101" pitchFamily="2" charset="-122"/>
              </a:rPr>
              <a:t>47%</a:t>
            </a:r>
            <a:r>
              <a:rPr lang="zh-CN" altLang="zh-CN" sz="2400" dirty="0">
                <a:solidFill>
                  <a:prstClr val="black"/>
                </a:solidFill>
                <a:latin typeface="宋体" panose="02010600030101010101" pitchFamily="2" charset="-122"/>
              </a:rPr>
              <a:t>只与该系统</a:t>
            </a: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的模块有关。因此，在进一步测试时要着重测试那些已发现了较多错误的程序段。</a:t>
            </a:r>
          </a:p>
        </p:txBody>
      </p:sp>
      <p:sp>
        <p:nvSpPr>
          <p:cNvPr id="7" name="1 Título">
            <a:extLst>
              <a:ext uri="{FF2B5EF4-FFF2-40B4-BE49-F238E27FC236}">
                <a16:creationId xmlns:a16="http://schemas.microsoft.com/office/drawing/2014/main" id="{8F3FA2D4-2E01-4558-ACDF-AEBDB083B73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BA911D8B-79EB-478E-B860-061F5FD2AD1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7.7.3 </a:t>
            </a:r>
            <a:r>
              <a:rPr lang="zh-CN" altLang="en-US" sz="2400" dirty="0">
                <a:solidFill>
                  <a:srgbClr val="D9D9D9"/>
                </a:solidFill>
                <a:latin typeface="宋体" panose="02010600030101010101" pitchFamily="2" charset="-122"/>
              </a:rPr>
              <a:t>错误推测</a:t>
            </a:r>
          </a:p>
        </p:txBody>
      </p:sp>
    </p:spTree>
    <p:extLst>
      <p:ext uri="{BB962C8B-B14F-4D97-AF65-F5344CB8AC3E}">
        <p14:creationId xmlns:p14="http://schemas.microsoft.com/office/powerpoint/2010/main" val="360003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5D86AAD-C42B-468D-8FC3-EB33444C836F}"/>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DCEDD786-975A-48F8-AEC5-E58EA0499C23}"/>
              </a:ext>
            </a:extLst>
          </p:cNvPr>
          <p:cNvSpPr txBox="1">
            <a:spLocks noChangeArrowheads="1"/>
          </p:cNvSpPr>
          <p:nvPr/>
        </p:nvSpPr>
        <p:spPr bwMode="auto">
          <a:xfrm>
            <a:off x="2043114"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dirty="0">
              <a:solidFill>
                <a:prstClr val="black"/>
              </a:solidFill>
              <a:latin typeface="宋体" panose="02010600030101010101" pitchFamily="2" charset="-122"/>
            </a:endParaRPr>
          </a:p>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选择输入组合</a:t>
            </a:r>
            <a:r>
              <a:rPr lang="zh-CN" altLang="zh-CN" sz="2400" dirty="0">
                <a:solidFill>
                  <a:prstClr val="black"/>
                </a:solidFill>
                <a:latin typeface="宋体" panose="02010600030101010101" pitchFamily="2" charset="-122"/>
              </a:rPr>
              <a:t>的一个有效途径是利用判定表或判定树为工具，列出输入数据各种组合与程序应作的动作</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及相应的输出结果</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之间的对应关系，然后为判定表的每一列至少设计一个测试用例。</a:t>
            </a:r>
          </a:p>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选择输入组合</a:t>
            </a:r>
            <a:r>
              <a:rPr lang="zh-CN" altLang="zh-CN" sz="2400" dirty="0">
                <a:solidFill>
                  <a:prstClr val="black"/>
                </a:solidFill>
                <a:latin typeface="宋体" panose="02010600030101010101" pitchFamily="2" charset="-122"/>
              </a:rPr>
              <a:t>的另一个有效途径是把计算机测试和人工检查代码结合起来。</a:t>
            </a:r>
          </a:p>
        </p:txBody>
      </p:sp>
      <p:sp>
        <p:nvSpPr>
          <p:cNvPr id="9" name="1 Título">
            <a:extLst>
              <a:ext uri="{FF2B5EF4-FFF2-40B4-BE49-F238E27FC236}">
                <a16:creationId xmlns:a16="http://schemas.microsoft.com/office/drawing/2014/main" id="{FF0D3D48-A722-4E10-A9A2-238E404A850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4FED199-052B-405C-9483-8A689E53C6F6}"/>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7.7.3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92986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85034-5D67-4504-A0DB-638EF59314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09B954-F6C9-400F-B526-ACF5898269DE}"/>
              </a:ext>
            </a:extLst>
          </p:cNvPr>
          <p:cNvSpPr>
            <a:spLocks noGrp="1"/>
          </p:cNvSpPr>
          <p:nvPr>
            <p:ph idx="1"/>
          </p:nvPr>
        </p:nvSpPr>
        <p:spPr/>
        <p:txBody>
          <a:bodyPr/>
          <a:lstStyle/>
          <a:p>
            <a:endParaRPr lang="zh-CN" altLang="en-US" dirty="0"/>
          </a:p>
        </p:txBody>
      </p:sp>
      <p:sp>
        <p:nvSpPr>
          <p:cNvPr id="4" name="矩形 3">
            <a:extLst>
              <a:ext uri="{FF2B5EF4-FFF2-40B4-BE49-F238E27FC236}">
                <a16:creationId xmlns:a16="http://schemas.microsoft.com/office/drawing/2014/main" id="{34E22CF0-814C-491E-8B5D-5D36A8494199}"/>
              </a:ext>
            </a:extLst>
          </p:cNvPr>
          <p:cNvSpPr/>
          <p:nvPr/>
        </p:nvSpPr>
        <p:spPr>
          <a:xfrm>
            <a:off x="3048000" y="1305342"/>
            <a:ext cx="6096000" cy="4247317"/>
          </a:xfrm>
          <a:prstGeom prst="rect">
            <a:avLst/>
          </a:prstGeom>
        </p:spPr>
        <p:txBody>
          <a:bodyPr>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黑盒测试首先是程序通常的</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功能性测试</a:t>
            </a:r>
            <a:r>
              <a:rPr lang="zh-CN" altLang="zh-CN" dirty="0">
                <a:latin typeface="Calibri" panose="020F0502020204030204" pitchFamily="34" charset="0"/>
                <a:ea typeface="宋体" panose="02010600030101010101" pitchFamily="2" charset="-122"/>
                <a:cs typeface="Times New Roman" panose="02020603050405020304" pitchFamily="18" charset="0"/>
              </a:rPr>
              <a:t>。要求：</a:t>
            </a:r>
            <a:br>
              <a:rPr lang="en-US" altLang="zh-CN" dirty="0">
                <a:latin typeface="Calibri" panose="020F0502020204030204" pitchFamily="34" charset="0"/>
                <a:ea typeface="宋体" panose="02010600030101010101" pitchFamily="2" charset="-122"/>
                <a:cs typeface="Times New Roman" panose="02020603050405020304" pitchFamily="18" charset="0"/>
              </a:rPr>
            </a:br>
            <a:r>
              <a:rPr lang="en-US" altLang="zh-CN" dirty="0">
                <a:latin typeface="Calibri" panose="020F0502020204030204" pitchFamily="34" charset="0"/>
                <a:ea typeface="宋体" panose="02010600030101010101" pitchFamily="2" charset="-122"/>
                <a:cs typeface="Times New Roman" panose="02020603050405020304" pitchFamily="18" charset="0"/>
              </a:rPr>
              <a:t>    </a:t>
            </a:r>
            <a:r>
              <a:rPr lang="zh-CN" altLang="zh-CN" dirty="0">
                <a:latin typeface="Calibri" panose="020F0502020204030204" pitchFamily="34" charset="0"/>
                <a:ea typeface="宋体" panose="02010600030101010101" pitchFamily="2" charset="-122"/>
                <a:cs typeface="Times New Roman" panose="02020603050405020304" pitchFamily="18" charset="0"/>
              </a:rPr>
              <a:t>每个</a:t>
            </a:r>
            <a:r>
              <a:rPr lang="en-US" altLang="zh-CN" u="sng" dirty="0" err="1">
                <a:solidFill>
                  <a:srgbClr val="000000"/>
                </a:solidFill>
                <a:latin typeface="宋体" panose="02010600030101010101" pitchFamily="2" charset="-122"/>
                <a:ea typeface="宋体" panose="02010600030101010101" pitchFamily="2" charset="-122"/>
                <a:cs typeface="Times New Roman" panose="02020603050405020304" pitchFamily="18" charset="0"/>
                <a:hlinkClick r:id="rId2" tooltip="软件"/>
              </a:rPr>
              <a:t>软件</a:t>
            </a:r>
            <a:r>
              <a:rPr lang="zh-CN" altLang="zh-CN" dirty="0">
                <a:latin typeface="Calibri" panose="020F0502020204030204" pitchFamily="34" charset="0"/>
                <a:ea typeface="宋体" panose="02010600030101010101" pitchFamily="2" charset="-122"/>
                <a:cs typeface="Times New Roman" panose="02020603050405020304" pitchFamily="18" charset="0"/>
              </a:rPr>
              <a:t>特性必须被一个测试用例或一个被认可的异常所覆盖；用数据类型和数据值的</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最小</a:t>
            </a:r>
            <a:r>
              <a:rPr lang="zh-CN" altLang="zh-CN" dirty="0">
                <a:latin typeface="Calibri" panose="020F0502020204030204" pitchFamily="34" charset="0"/>
                <a:ea typeface="宋体" panose="02010600030101010101" pitchFamily="2" charset="-122"/>
                <a:cs typeface="Times New Roman" panose="02020603050405020304" pitchFamily="18" charset="0"/>
              </a:rPr>
              <a:t>集测试；用一系列真实的数据类型和数据值运行，测试超负荷、饱和及其他“最坏情况”的结果；用</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假想的数据类型和数据值</a:t>
            </a:r>
            <a:r>
              <a:rPr lang="zh-CN" altLang="zh-CN" dirty="0">
                <a:latin typeface="Calibri" panose="020F0502020204030204" pitchFamily="34" charset="0"/>
                <a:ea typeface="宋体" panose="02010600030101010101" pitchFamily="2" charset="-122"/>
                <a:cs typeface="Times New Roman" panose="02020603050405020304" pitchFamily="18" charset="0"/>
              </a:rPr>
              <a:t>运行，测试排斥不规则输入的能力；对影响性能的关键模块，如基本算法、应测试单元性能</a:t>
            </a:r>
            <a:r>
              <a:rPr lang="en-US" altLang="zh-CN" dirty="0">
                <a:latin typeface="Calibri" panose="020F0502020204030204" pitchFamily="34" charset="0"/>
                <a:ea typeface="宋体" panose="02010600030101010101" pitchFamily="2" charset="-122"/>
                <a:cs typeface="Times New Roman" panose="02020603050405020304" pitchFamily="18" charset="0"/>
              </a:rPr>
              <a:t>(</a:t>
            </a:r>
            <a:r>
              <a:rPr lang="zh-CN" altLang="zh-CN" dirty="0">
                <a:latin typeface="Calibri" panose="020F0502020204030204" pitchFamily="34" charset="0"/>
                <a:ea typeface="宋体" panose="02010600030101010101" pitchFamily="2" charset="-122"/>
                <a:cs typeface="Times New Roman" panose="02020603050405020304" pitchFamily="18" charset="0"/>
              </a:rPr>
              <a:t>包括精度、时间、容量等</a:t>
            </a:r>
            <a:r>
              <a:rPr lang="en-US" altLang="zh-CN" dirty="0">
                <a:latin typeface="Calibri" panose="020F0502020204030204" pitchFamily="34" charset="0"/>
                <a:ea typeface="宋体" panose="02010600030101010101" pitchFamily="2" charset="-122"/>
                <a:cs typeface="Times New Roman" panose="02020603050405020304" pitchFamily="18" charset="0"/>
              </a:rPr>
              <a:t>)</a:t>
            </a:r>
            <a:r>
              <a:rPr lang="zh-CN" altLang="zh-CN" dirty="0">
                <a:latin typeface="Calibri" panose="020F0502020204030204" pitchFamily="34" charset="0"/>
                <a:ea typeface="宋体" panose="02010600030101010101" pitchFamily="2" charset="-122"/>
                <a:cs typeface="Times New Roman" panose="02020603050405020304" pitchFamily="18" charset="0"/>
              </a:rPr>
              <a:t>。</a:t>
            </a:r>
            <a:br>
              <a:rPr lang="en-US" altLang="zh-CN" dirty="0">
                <a:latin typeface="Calibri" panose="020F0502020204030204" pitchFamily="34" charset="0"/>
                <a:ea typeface="宋体" panose="02010600030101010101" pitchFamily="2" charset="-122"/>
                <a:cs typeface="Times New Roman" panose="02020603050405020304" pitchFamily="18" charset="0"/>
              </a:rPr>
            </a:br>
            <a:r>
              <a:rPr lang="en-US" altLang="zh-CN" dirty="0">
                <a:latin typeface="Calibri" panose="020F0502020204030204" pitchFamily="34" charset="0"/>
                <a:ea typeface="宋体" panose="02010600030101010101" pitchFamily="2" charset="-122"/>
                <a:cs typeface="Times New Roman" panose="02020603050405020304" pitchFamily="18" charset="0"/>
              </a:rPr>
              <a:t>    </a:t>
            </a:r>
            <a:r>
              <a:rPr lang="zh-CN" altLang="zh-CN" dirty="0">
                <a:latin typeface="Calibri" panose="020F0502020204030204" pitchFamily="34" charset="0"/>
                <a:ea typeface="宋体" panose="02010600030101010101" pitchFamily="2" charset="-122"/>
                <a:cs typeface="Times New Roman" panose="02020603050405020304" pitchFamily="18" charset="0"/>
              </a:rPr>
              <a:t>不仅要考核“程序是否做了该做的</a:t>
            </a:r>
            <a:r>
              <a:rPr lang="en-US" altLang="zh-CN" dirty="0">
                <a:latin typeface="Calibri" panose="020F0502020204030204" pitchFamily="34" charset="0"/>
                <a:ea typeface="宋体" panose="02010600030101010101" pitchFamily="2" charset="-122"/>
                <a:cs typeface="Times New Roman" panose="02020603050405020304" pitchFamily="18" charset="0"/>
              </a:rPr>
              <a:t>?</a:t>
            </a:r>
            <a:r>
              <a:rPr lang="zh-CN" altLang="zh-CN" dirty="0">
                <a:latin typeface="Calibri" panose="020F0502020204030204" pitchFamily="34" charset="0"/>
                <a:ea typeface="宋体" panose="02010600030101010101" pitchFamily="2" charset="-122"/>
                <a:cs typeface="Times New Roman" panose="02020603050405020304" pitchFamily="18" charset="0"/>
              </a:rPr>
              <a:t>”还要考察“程序是否没做不该做的</a:t>
            </a:r>
            <a:r>
              <a:rPr lang="en-US" altLang="zh-CN" dirty="0">
                <a:latin typeface="Calibri" panose="020F0502020204030204" pitchFamily="34" charset="0"/>
                <a:ea typeface="宋体" panose="02010600030101010101" pitchFamily="2" charset="-122"/>
                <a:cs typeface="Times New Roman" panose="02020603050405020304" pitchFamily="18" charset="0"/>
              </a:rPr>
              <a:t>2</a:t>
            </a:r>
            <a:r>
              <a:rPr lang="zh-CN" altLang="zh-CN" dirty="0">
                <a:latin typeface="Calibri" panose="020F0502020204030204" pitchFamily="34" charset="0"/>
                <a:ea typeface="宋体" panose="02010600030101010101" pitchFamily="2" charset="-122"/>
                <a:cs typeface="Times New Roman" panose="02020603050405020304" pitchFamily="18" charset="0"/>
              </a:rPr>
              <a:t>”同时还要考察程序在其他一些情况下是否正常。这些情况包括数据类型和数据值的异常等等。下述几种方法：</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(a)</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等价类划分</a:t>
            </a:r>
            <a:r>
              <a:rPr lang="zh-CN"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a:t>
            </a:r>
            <a:r>
              <a:rPr lang="en-US"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(b)</a:t>
            </a:r>
            <a:r>
              <a:rPr lang="zh-CN"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因果图方法，</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边值分析法</a:t>
            </a:r>
            <a:r>
              <a:rPr lang="zh-CN"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(d)</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错误推测</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法</a:t>
            </a:r>
            <a:r>
              <a:rPr lang="zh-CN"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a:t>
            </a:r>
            <a:r>
              <a:rPr lang="en-US"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(e)</a:t>
            </a:r>
            <a:r>
              <a:rPr lang="zh-CN" altLang="zh-CN" dirty="0">
                <a:solidFill>
                  <a:srgbClr val="5B9BD5"/>
                </a:solidFill>
                <a:latin typeface="Calibri" panose="020F0502020204030204" pitchFamily="34" charset="0"/>
                <a:ea typeface="宋体" panose="02010600030101010101" pitchFamily="2" charset="-122"/>
                <a:cs typeface="Times New Roman" panose="02020603050405020304" pitchFamily="18" charset="0"/>
              </a:rPr>
              <a:t>随机数法</a:t>
            </a:r>
            <a:r>
              <a:rPr lang="zh-CN" altLang="zh-CN" dirty="0">
                <a:latin typeface="Calibri" panose="020F0502020204030204" pitchFamily="34" charset="0"/>
                <a:ea typeface="宋体" panose="02010600030101010101" pitchFamily="2" charset="-122"/>
                <a:cs typeface="Times New Roman" panose="02020603050405020304" pitchFamily="18" charset="0"/>
              </a:rPr>
              <a:t>，就是从更广泛的角度来进行黑盒测试。每一个方法都力图能涵盖更多的“任何情况”，但又各有长处，综合使用这些方法，会得到一个较好的测试用例集。</a:t>
            </a:r>
            <a:endParaRPr lang="zh-CN" altLang="en-US" dirty="0"/>
          </a:p>
        </p:txBody>
      </p:sp>
    </p:spTree>
    <p:extLst>
      <p:ext uri="{BB962C8B-B14F-4D97-AF65-F5344CB8AC3E}">
        <p14:creationId xmlns:p14="http://schemas.microsoft.com/office/powerpoint/2010/main" val="271702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591C41F-1C9F-4E55-AD3D-E8BB18C749E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 name="内容占位符 1">
            <a:extLst>
              <a:ext uri="{FF2B5EF4-FFF2-40B4-BE49-F238E27FC236}">
                <a16:creationId xmlns:a16="http://schemas.microsoft.com/office/drawing/2014/main" id="{F7190B94-7772-41D5-95DC-85264D1B5977}"/>
              </a:ext>
            </a:extLst>
          </p:cNvPr>
          <p:cNvSpPr>
            <a:spLocks noGrp="1"/>
          </p:cNvSpPr>
          <p:nvPr>
            <p:ph idx="1"/>
          </p:nvPr>
        </p:nvSpPr>
        <p:spPr>
          <a:xfrm>
            <a:off x="2125663" y="1557338"/>
            <a:ext cx="8147050" cy="4248150"/>
          </a:xfrm>
        </p:spPr>
        <p:txBody>
          <a:bodyPr/>
          <a:lstStyle/>
          <a:p>
            <a:pPr marL="0" indent="0">
              <a:lnSpc>
                <a:spcPts val="3300"/>
              </a:lnSpc>
              <a:buNone/>
              <a:defRPr/>
            </a:pPr>
            <a:r>
              <a:rPr lang="en-US" altLang="zh-CN" sz="2400" dirty="0"/>
              <a:t>         </a:t>
            </a:r>
            <a:r>
              <a:rPr lang="zh-CN" altLang="zh-CN" sz="2400" b="1" dirty="0">
                <a:solidFill>
                  <a:srgbClr val="C00000"/>
                </a:solidFill>
              </a:rPr>
              <a:t>黑盒测试着重测试软件功能。</a:t>
            </a:r>
            <a:r>
              <a:rPr lang="zh-CN" altLang="zh-CN" sz="2400" dirty="0"/>
              <a:t>黑盒测试并不能取代白盒测试，它是与白盒测试互补的测试方法，它很可能发现白盒测试不易发现的其他类型的错误。</a:t>
            </a:r>
          </a:p>
          <a:p>
            <a:pPr marL="0" indent="0">
              <a:lnSpc>
                <a:spcPts val="3200"/>
              </a:lnSpc>
              <a:buNone/>
              <a:defRPr/>
            </a:pPr>
            <a:r>
              <a:rPr lang="en-US" altLang="zh-CN" sz="2400" dirty="0">
                <a:latin typeface="+mn-ea"/>
              </a:rPr>
              <a:t>    </a:t>
            </a:r>
            <a:r>
              <a:rPr lang="zh-CN" altLang="zh-CN" sz="2400" dirty="0">
                <a:latin typeface="+mn-ea"/>
              </a:rPr>
              <a:t>黑盒测试力图发现下述类型的错误： </a:t>
            </a:r>
          </a:p>
          <a:p>
            <a:pPr marL="665100" indent="0">
              <a:lnSpc>
                <a:spcPts val="3200"/>
              </a:lnSpc>
              <a:buSzPct val="70000"/>
              <a:buNone/>
              <a:defRPr/>
            </a:pPr>
            <a:r>
              <a:rPr lang="en-US" altLang="zh-CN" sz="2400" dirty="0">
                <a:latin typeface="+mn-ea"/>
              </a:rPr>
              <a:t>(1) </a:t>
            </a:r>
            <a:r>
              <a:rPr lang="zh-CN" altLang="zh-CN" sz="2400" dirty="0">
                <a:latin typeface="+mn-ea"/>
              </a:rPr>
              <a:t>功能不正确或遗漏了功能</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(2) </a:t>
            </a:r>
            <a:r>
              <a:rPr lang="zh-CN" altLang="zh-CN" sz="2400" dirty="0">
                <a:latin typeface="+mn-ea"/>
              </a:rPr>
              <a:t>界面错误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(3) </a:t>
            </a:r>
            <a:r>
              <a:rPr lang="zh-CN" altLang="zh-CN" sz="2400" dirty="0">
                <a:latin typeface="+mn-ea"/>
              </a:rPr>
              <a:t>数据结构错误或外部数据库访问错误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(4) </a:t>
            </a:r>
            <a:r>
              <a:rPr lang="zh-CN" altLang="zh-CN" sz="2400" dirty="0">
                <a:latin typeface="+mn-ea"/>
              </a:rPr>
              <a:t>性能错误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(5) </a:t>
            </a:r>
            <a:r>
              <a:rPr lang="zh-CN" altLang="zh-CN" sz="2400" dirty="0">
                <a:latin typeface="+mn-ea"/>
              </a:rPr>
              <a:t>初始化和终止错误。</a:t>
            </a:r>
            <a:endParaRPr lang="zh-CN" altLang="en-US" sz="2400" dirty="0">
              <a:latin typeface="+mn-ea"/>
            </a:endParaRPr>
          </a:p>
        </p:txBody>
      </p:sp>
      <p:sp>
        <p:nvSpPr>
          <p:cNvPr id="181252" name="1 Título">
            <a:extLst>
              <a:ext uri="{FF2B5EF4-FFF2-40B4-BE49-F238E27FC236}">
                <a16:creationId xmlns:a16="http://schemas.microsoft.com/office/drawing/2014/main" id="{17504D6D-32E3-49DA-822C-74B8369D3456}"/>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en-US" altLang="zh-CN" sz="2400">
                <a:solidFill>
                  <a:srgbClr val="D9D9D9"/>
                </a:solidFill>
                <a:latin typeface="宋体" panose="02010600030101010101" pitchFamily="2" charset="-122"/>
                <a:ea typeface="宋体" panose="02010600030101010101" pitchFamily="2" charset="-122"/>
              </a:rPr>
              <a:t>7.7 </a:t>
            </a:r>
            <a:r>
              <a:rPr lang="zh-CN" altLang="en-US" sz="2400">
                <a:solidFill>
                  <a:srgbClr val="D9D9D9"/>
                </a:solidFill>
                <a:latin typeface="宋体" panose="02010600030101010101" pitchFamily="2" charset="-122"/>
                <a:ea typeface="宋体" panose="02010600030101010101" pitchFamily="2" charset="-122"/>
              </a:rPr>
              <a:t>黑盒测试技术</a:t>
            </a:r>
          </a:p>
        </p:txBody>
      </p:sp>
      <p:sp>
        <p:nvSpPr>
          <p:cNvPr id="181253" name="1 Título">
            <a:extLst>
              <a:ext uri="{FF2B5EF4-FFF2-40B4-BE49-F238E27FC236}">
                <a16:creationId xmlns:a16="http://schemas.microsoft.com/office/drawing/2014/main" id="{F92C576C-658C-47EA-B3FF-C8B42E012506}"/>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zh-CN" altLang="en-US" sz="2400">
                <a:solidFill>
                  <a:srgbClr val="D9D9D9"/>
                </a:solidFill>
                <a:latin typeface="宋体" panose="02010600030101010101" pitchFamily="2" charset="-122"/>
                <a:ea typeface="宋体" panose="02010600030101010101" pitchFamily="2" charset="-122"/>
              </a:rPr>
              <a:t>第</a:t>
            </a:r>
            <a:r>
              <a:rPr lang="en-US" altLang="zh-CN" sz="2400">
                <a:solidFill>
                  <a:srgbClr val="D9D9D9"/>
                </a:solidFill>
                <a:latin typeface="宋体" panose="02010600030101010101" pitchFamily="2" charset="-122"/>
                <a:ea typeface="宋体" panose="02010600030101010101" pitchFamily="2" charset="-122"/>
              </a:rPr>
              <a:t>7</a:t>
            </a:r>
            <a:r>
              <a:rPr lang="zh-CN" altLang="en-US" sz="2400">
                <a:solidFill>
                  <a:srgbClr val="D9D9D9"/>
                </a:solidFill>
                <a:latin typeface="宋体" panose="02010600030101010101" pitchFamily="2" charset="-122"/>
                <a:ea typeface="宋体" panose="02010600030101010101" pitchFamily="2" charset="-122"/>
              </a:rPr>
              <a:t>章　实现</a:t>
            </a:r>
          </a:p>
        </p:txBody>
      </p:sp>
    </p:spTree>
    <p:extLst>
      <p:ext uri="{BB962C8B-B14F-4D97-AF65-F5344CB8AC3E}">
        <p14:creationId xmlns:p14="http://schemas.microsoft.com/office/powerpoint/2010/main" val="19420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9256A0A-D9DF-4EBD-85F4-F92EF7DBE022}"/>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 name="内容占位符 1">
            <a:extLst>
              <a:ext uri="{FF2B5EF4-FFF2-40B4-BE49-F238E27FC236}">
                <a16:creationId xmlns:a16="http://schemas.microsoft.com/office/drawing/2014/main" id="{F41DC762-4FD5-4D35-B4A2-89EDC73DE163}"/>
              </a:ext>
            </a:extLst>
          </p:cNvPr>
          <p:cNvSpPr>
            <a:spLocks noGrp="1"/>
          </p:cNvSpPr>
          <p:nvPr>
            <p:ph idx="1"/>
          </p:nvPr>
        </p:nvSpPr>
        <p:spPr>
          <a:xfrm>
            <a:off x="2125663" y="1052514"/>
            <a:ext cx="8147050" cy="4968875"/>
          </a:xfrm>
        </p:spPr>
        <p:txBody>
          <a:bodyPr/>
          <a:lstStyle/>
          <a:p>
            <a:pPr marL="0" indent="0">
              <a:lnSpc>
                <a:spcPts val="2600"/>
              </a:lnSpc>
              <a:buNone/>
              <a:defRPr/>
            </a:pPr>
            <a:r>
              <a:rPr lang="en-US" altLang="zh-CN" sz="2400" dirty="0"/>
              <a:t>         </a:t>
            </a:r>
            <a:r>
              <a:rPr lang="zh-CN" altLang="zh-CN" sz="2200" dirty="0">
                <a:latin typeface="+mn-ea"/>
              </a:rPr>
              <a:t>白盒测试在测试过程的早期阶段进行，而黑盒测试主要用于测试过程的后期。设计黑盒测试方案时，应该考虑下述问题。</a:t>
            </a:r>
          </a:p>
          <a:p>
            <a:pPr marL="576000" indent="0">
              <a:lnSpc>
                <a:spcPts val="2600"/>
              </a:lnSpc>
              <a:buNone/>
              <a:defRPr/>
            </a:pPr>
            <a:r>
              <a:rPr lang="zh-CN" altLang="zh-CN" sz="2200" dirty="0">
                <a:latin typeface="+mn-ea"/>
              </a:rPr>
              <a:t>（</a:t>
            </a:r>
            <a:r>
              <a:rPr lang="en-US" altLang="zh-CN" sz="2200" dirty="0">
                <a:latin typeface="+mn-ea"/>
              </a:rPr>
              <a:t>1</a:t>
            </a:r>
            <a:r>
              <a:rPr lang="zh-CN" altLang="zh-CN" sz="2200" dirty="0">
                <a:latin typeface="+mn-ea"/>
              </a:rPr>
              <a:t>）怎样测试功能的有效性？</a:t>
            </a:r>
          </a:p>
          <a:p>
            <a:pPr marL="576000" indent="0">
              <a:lnSpc>
                <a:spcPts val="2600"/>
              </a:lnSpc>
              <a:buNone/>
              <a:defRPr/>
            </a:pPr>
            <a:r>
              <a:rPr lang="zh-CN" altLang="zh-CN" sz="2200" dirty="0">
                <a:latin typeface="+mn-ea"/>
              </a:rPr>
              <a:t>（</a:t>
            </a:r>
            <a:r>
              <a:rPr lang="en-US" altLang="zh-CN" sz="2200" dirty="0">
                <a:latin typeface="+mn-ea"/>
              </a:rPr>
              <a:t>2</a:t>
            </a:r>
            <a:r>
              <a:rPr lang="zh-CN" altLang="zh-CN" sz="2200" dirty="0">
                <a:latin typeface="+mn-ea"/>
              </a:rPr>
              <a:t>）哪些类型的输入可构成好测试用例？</a:t>
            </a:r>
          </a:p>
          <a:p>
            <a:pPr marL="576000" indent="0">
              <a:lnSpc>
                <a:spcPts val="2600"/>
              </a:lnSpc>
              <a:buNone/>
              <a:defRPr/>
            </a:pPr>
            <a:r>
              <a:rPr lang="zh-CN" altLang="zh-CN" sz="2200" dirty="0">
                <a:latin typeface="+mn-ea"/>
              </a:rPr>
              <a:t>（</a:t>
            </a:r>
            <a:r>
              <a:rPr lang="en-US" altLang="zh-CN" sz="2200" dirty="0">
                <a:latin typeface="+mn-ea"/>
              </a:rPr>
              <a:t>3</a:t>
            </a:r>
            <a:r>
              <a:rPr lang="zh-CN" altLang="zh-CN" sz="2200" dirty="0">
                <a:latin typeface="+mn-ea"/>
              </a:rPr>
              <a:t>）系统是否对特定的输入值特别敏感？</a:t>
            </a:r>
          </a:p>
          <a:p>
            <a:pPr marL="576000" indent="0">
              <a:lnSpc>
                <a:spcPts val="2600"/>
              </a:lnSpc>
              <a:buNone/>
              <a:defRPr/>
            </a:pPr>
            <a:r>
              <a:rPr lang="zh-CN" altLang="zh-CN" sz="2200" dirty="0">
                <a:latin typeface="+mn-ea"/>
              </a:rPr>
              <a:t>（</a:t>
            </a:r>
            <a:r>
              <a:rPr lang="en-US" altLang="zh-CN" sz="2200" dirty="0">
                <a:latin typeface="+mn-ea"/>
              </a:rPr>
              <a:t>4</a:t>
            </a:r>
            <a:r>
              <a:rPr lang="zh-CN" altLang="zh-CN" sz="2200" dirty="0">
                <a:latin typeface="+mn-ea"/>
              </a:rPr>
              <a:t>）怎样划定数据类的边界？</a:t>
            </a:r>
          </a:p>
          <a:p>
            <a:pPr marL="576000" indent="0">
              <a:lnSpc>
                <a:spcPts val="2600"/>
              </a:lnSpc>
              <a:buNone/>
              <a:defRPr/>
            </a:pPr>
            <a:r>
              <a:rPr lang="zh-CN" altLang="zh-CN" sz="2200" dirty="0">
                <a:latin typeface="+mn-ea"/>
              </a:rPr>
              <a:t>（</a:t>
            </a:r>
            <a:r>
              <a:rPr lang="en-US" altLang="zh-CN" sz="2200" dirty="0">
                <a:latin typeface="+mn-ea"/>
              </a:rPr>
              <a:t>5</a:t>
            </a:r>
            <a:r>
              <a:rPr lang="zh-CN" altLang="zh-CN" sz="2200" dirty="0">
                <a:latin typeface="+mn-ea"/>
              </a:rPr>
              <a:t>）系统能够承受什么样的数据率和数据量？</a:t>
            </a:r>
          </a:p>
          <a:p>
            <a:pPr marL="576000" indent="0">
              <a:lnSpc>
                <a:spcPts val="2600"/>
              </a:lnSpc>
              <a:buNone/>
              <a:defRPr/>
            </a:pPr>
            <a:r>
              <a:rPr lang="zh-CN" altLang="zh-CN" sz="2200" dirty="0">
                <a:latin typeface="+mn-ea"/>
              </a:rPr>
              <a:t>（</a:t>
            </a:r>
            <a:r>
              <a:rPr lang="en-US" altLang="zh-CN" sz="2200" dirty="0">
                <a:latin typeface="+mn-ea"/>
              </a:rPr>
              <a:t>6</a:t>
            </a:r>
            <a:r>
              <a:rPr lang="zh-CN" altLang="zh-CN" sz="2200" dirty="0">
                <a:latin typeface="+mn-ea"/>
              </a:rPr>
              <a:t>）数据的特定组合将对系统运行产生什么影响？</a:t>
            </a:r>
          </a:p>
          <a:p>
            <a:pPr marL="0" indent="0">
              <a:lnSpc>
                <a:spcPts val="2600"/>
              </a:lnSpc>
              <a:buNone/>
              <a:defRPr/>
            </a:pPr>
            <a:r>
              <a:rPr lang="en-US" altLang="zh-CN" sz="2200" dirty="0">
                <a:latin typeface="+mn-ea"/>
              </a:rPr>
              <a:t>     </a:t>
            </a:r>
            <a:r>
              <a:rPr lang="zh-CN" altLang="zh-CN" sz="2200" dirty="0">
                <a:latin typeface="+mn-ea"/>
              </a:rPr>
              <a:t>应用黑盒测试技术，能设计出满足下述标准的测试用例集。</a:t>
            </a:r>
          </a:p>
          <a:p>
            <a:pPr marL="0" indent="0">
              <a:lnSpc>
                <a:spcPts val="2600"/>
              </a:lnSpc>
              <a:buNone/>
              <a:defRPr/>
            </a:pPr>
            <a:r>
              <a:rPr lang="en-US" altLang="zh-CN" sz="2200" dirty="0">
                <a:latin typeface="+mn-ea"/>
              </a:rPr>
              <a:t>    </a:t>
            </a:r>
            <a:r>
              <a:rPr lang="zh-CN" altLang="zh-CN" sz="2200" dirty="0">
                <a:latin typeface="+mn-ea"/>
              </a:rPr>
              <a:t>（</a:t>
            </a:r>
            <a:r>
              <a:rPr lang="en-US" altLang="zh-CN" sz="2200" dirty="0">
                <a:latin typeface="+mn-ea"/>
              </a:rPr>
              <a:t>1</a:t>
            </a:r>
            <a:r>
              <a:rPr lang="zh-CN" altLang="zh-CN" sz="2200" dirty="0">
                <a:latin typeface="+mn-ea"/>
              </a:rPr>
              <a:t>）所设计出的测试用例能够减少为达到合理测试所需要设计的测试用例的总数。</a:t>
            </a:r>
          </a:p>
          <a:p>
            <a:pPr marL="0" indent="0">
              <a:lnSpc>
                <a:spcPts val="2600"/>
              </a:lnSpc>
              <a:buNone/>
              <a:defRPr/>
            </a:pPr>
            <a:r>
              <a:rPr lang="en-US" altLang="zh-CN" sz="2200" dirty="0">
                <a:latin typeface="+mn-ea"/>
              </a:rPr>
              <a:t>    </a:t>
            </a:r>
            <a:r>
              <a:rPr lang="zh-CN" altLang="zh-CN" sz="2200" dirty="0">
                <a:latin typeface="+mn-ea"/>
              </a:rPr>
              <a:t>（</a:t>
            </a:r>
            <a:r>
              <a:rPr lang="en-US" altLang="zh-CN" sz="2200" dirty="0">
                <a:latin typeface="+mn-ea"/>
              </a:rPr>
              <a:t>2</a:t>
            </a:r>
            <a:r>
              <a:rPr lang="zh-CN" altLang="zh-CN" sz="2200" dirty="0">
                <a:latin typeface="+mn-ea"/>
              </a:rPr>
              <a:t>）所设计出的测试用例能够告诉人们，是否存在某些类型的错误，而不是仅仅指出与特定测试相关的错误是否存在。</a:t>
            </a:r>
            <a:endParaRPr lang="zh-CN" altLang="en-US" sz="2200" dirty="0">
              <a:latin typeface="+mn-ea"/>
            </a:endParaRPr>
          </a:p>
        </p:txBody>
      </p:sp>
      <p:sp>
        <p:nvSpPr>
          <p:cNvPr id="183300" name="1 Título">
            <a:extLst>
              <a:ext uri="{FF2B5EF4-FFF2-40B4-BE49-F238E27FC236}">
                <a16:creationId xmlns:a16="http://schemas.microsoft.com/office/drawing/2014/main" id="{220A83C0-80F3-4C63-96BA-D927EA94C64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en-US" altLang="zh-CN" sz="2400">
                <a:solidFill>
                  <a:srgbClr val="D9D9D9"/>
                </a:solidFill>
                <a:latin typeface="宋体" panose="02010600030101010101" pitchFamily="2" charset="-122"/>
                <a:ea typeface="宋体" panose="02010600030101010101" pitchFamily="2" charset="-122"/>
              </a:rPr>
              <a:t>7.7 </a:t>
            </a:r>
            <a:r>
              <a:rPr lang="zh-CN" altLang="en-US" sz="2400">
                <a:solidFill>
                  <a:srgbClr val="D9D9D9"/>
                </a:solidFill>
                <a:latin typeface="宋体" panose="02010600030101010101" pitchFamily="2" charset="-122"/>
                <a:ea typeface="宋体" panose="02010600030101010101" pitchFamily="2" charset="-122"/>
              </a:rPr>
              <a:t>黑盒测试技术</a:t>
            </a:r>
          </a:p>
        </p:txBody>
      </p:sp>
      <p:sp>
        <p:nvSpPr>
          <p:cNvPr id="183301" name="1 Título">
            <a:extLst>
              <a:ext uri="{FF2B5EF4-FFF2-40B4-BE49-F238E27FC236}">
                <a16:creationId xmlns:a16="http://schemas.microsoft.com/office/drawing/2014/main" id="{8ECE4425-F067-4365-B336-E068213669D2}"/>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zh-CN" altLang="en-US" sz="2400">
                <a:solidFill>
                  <a:srgbClr val="D9D9D9"/>
                </a:solidFill>
                <a:latin typeface="宋体" panose="02010600030101010101" pitchFamily="2" charset="-122"/>
                <a:ea typeface="宋体" panose="02010600030101010101" pitchFamily="2" charset="-122"/>
              </a:rPr>
              <a:t>第</a:t>
            </a:r>
            <a:r>
              <a:rPr lang="en-US" altLang="zh-CN" sz="2400">
                <a:solidFill>
                  <a:srgbClr val="D9D9D9"/>
                </a:solidFill>
                <a:latin typeface="宋体" panose="02010600030101010101" pitchFamily="2" charset="-122"/>
                <a:ea typeface="宋体" panose="02010600030101010101" pitchFamily="2" charset="-122"/>
              </a:rPr>
              <a:t>7</a:t>
            </a:r>
            <a:r>
              <a:rPr lang="zh-CN" altLang="en-US" sz="2400">
                <a:solidFill>
                  <a:srgbClr val="D9D9D9"/>
                </a:solidFill>
                <a:latin typeface="宋体" panose="02010600030101010101" pitchFamily="2" charset="-122"/>
                <a:ea typeface="宋体" panose="02010600030101010101" pitchFamily="2" charset="-122"/>
              </a:rPr>
              <a:t>章　实现</a:t>
            </a:r>
          </a:p>
        </p:txBody>
      </p:sp>
    </p:spTree>
    <p:extLst>
      <p:ext uri="{BB962C8B-B14F-4D97-AF65-F5344CB8AC3E}">
        <p14:creationId xmlns:p14="http://schemas.microsoft.com/office/powerpoint/2010/main" val="27526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8484203-8FF0-48F2-99DA-F6471641ED6E}"/>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621BA26F-D6BA-4DE5-92E2-B6F201D158D7}"/>
              </a:ext>
            </a:extLst>
          </p:cNvPr>
          <p:cNvSpPr>
            <a:spLocks noGrp="1"/>
          </p:cNvSpPr>
          <p:nvPr>
            <p:ph idx="1"/>
          </p:nvPr>
        </p:nvSpPr>
        <p:spPr>
          <a:xfrm>
            <a:off x="1919288" y="1125538"/>
            <a:ext cx="8229600" cy="603250"/>
          </a:xfrm>
        </p:spPr>
        <p:txBody>
          <a:bodyPr/>
          <a:lstStyle/>
          <a:p>
            <a:pPr marL="0" indent="0">
              <a:buNone/>
              <a:defRPr/>
            </a:pPr>
            <a:r>
              <a:rPr lang="en-US" altLang="zh-CN" b="1" dirty="0">
                <a:latin typeface="+mn-ea"/>
              </a:rPr>
              <a:t>7.7.1.</a:t>
            </a:r>
            <a:r>
              <a:rPr lang="zh-CN" altLang="en-US" b="1" dirty="0">
                <a:latin typeface="+mn-ea"/>
              </a:rPr>
              <a:t>等价划分</a:t>
            </a:r>
            <a:endParaRPr lang="zh-CN" altLang="en-US" sz="2800" b="1" dirty="0">
              <a:latin typeface="+mn-ea"/>
            </a:endParaRPr>
          </a:p>
        </p:txBody>
      </p:sp>
      <p:sp>
        <p:nvSpPr>
          <p:cNvPr id="32775" name="TextBox 7">
            <a:extLst>
              <a:ext uri="{FF2B5EF4-FFF2-40B4-BE49-F238E27FC236}">
                <a16:creationId xmlns:a16="http://schemas.microsoft.com/office/drawing/2014/main" id="{A595C831-A97F-4D18-820F-4C959534194D}"/>
              </a:ext>
            </a:extLst>
          </p:cNvPr>
          <p:cNvSpPr txBox="1">
            <a:spLocks noChangeArrowheads="1"/>
          </p:cNvSpPr>
          <p:nvPr/>
        </p:nvSpPr>
        <p:spPr bwMode="auto">
          <a:xfrm>
            <a:off x="1919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000"/>
              </a:lnSpc>
              <a:spcBef>
                <a:spcPct val="0"/>
              </a:spcBef>
              <a:spcAft>
                <a:spcPct val="0"/>
              </a:spcAft>
              <a:defRPr/>
            </a:pPr>
            <a:r>
              <a:rPr lang="en-US" altLang="zh-CN" sz="2400" b="1" dirty="0">
                <a:solidFill>
                  <a:srgbClr val="C00000"/>
                </a:solidFill>
              </a:rPr>
              <a:t>       </a:t>
            </a:r>
            <a:r>
              <a:rPr lang="zh-CN" altLang="zh-CN" sz="2400" b="1" dirty="0">
                <a:solidFill>
                  <a:srgbClr val="C00000"/>
                </a:solidFill>
                <a:latin typeface="宋体" panose="02010600030101010101" pitchFamily="2" charset="-122"/>
              </a:rPr>
              <a:t>等价划分</a:t>
            </a:r>
            <a:r>
              <a:rPr lang="zh-CN" altLang="zh-CN" sz="2400" dirty="0">
                <a:solidFill>
                  <a:prstClr val="black"/>
                </a:solidFill>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dirty="0">
              <a:solidFill>
                <a:prstClr val="black"/>
              </a:solidFill>
              <a:latin typeface="宋体" panose="02010600030101010101" pitchFamily="2" charset="-122"/>
            </a:endParaRPr>
          </a:p>
          <a:p>
            <a:pPr marL="0" indent="0" fontAlgn="base">
              <a:lnSpc>
                <a:spcPts val="30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如果把所有可能的输入数据</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有效的和无效的</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dirty="0">
              <a:solidFill>
                <a:prstClr val="black"/>
              </a:solidFill>
              <a:latin typeface="宋体" panose="02010600030101010101" pitchFamily="2" charset="-122"/>
            </a:endParaRPr>
          </a:p>
          <a:p>
            <a:pPr marL="0" indent="0" fontAlgn="base">
              <a:lnSpc>
                <a:spcPts val="30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7" name="1 Título">
            <a:extLst>
              <a:ext uri="{FF2B5EF4-FFF2-40B4-BE49-F238E27FC236}">
                <a16:creationId xmlns:a16="http://schemas.microsoft.com/office/drawing/2014/main" id="{26768F77-8135-4523-93EA-B8E380A5F16B}"/>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4179704E-3D8D-46AE-9190-662045B92095}"/>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81330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06A27FE-E3D3-49EF-84D4-6DC051A09F14}"/>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EF689A86-38C1-483A-BAF9-8D32861DC50B}"/>
              </a:ext>
            </a:extLst>
          </p:cNvPr>
          <p:cNvSpPr txBox="1">
            <a:spLocks noChangeArrowheads="1"/>
          </p:cNvSpPr>
          <p:nvPr/>
        </p:nvSpPr>
        <p:spPr bwMode="auto">
          <a:xfrm>
            <a:off x="1919288" y="1268414"/>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400"/>
              </a:lnSpc>
              <a:spcBef>
                <a:spcPct val="0"/>
              </a:spcBef>
              <a:spcAft>
                <a:spcPct val="0"/>
              </a:spcAft>
              <a:defRPr/>
            </a:pPr>
            <a:r>
              <a:rPr lang="en-US" altLang="zh-CN" sz="2400" dirty="0">
                <a:solidFill>
                  <a:prstClr val="black"/>
                </a:solidFill>
              </a:rPr>
              <a:t>       </a:t>
            </a:r>
            <a:r>
              <a:rPr lang="zh-CN" altLang="zh-CN" sz="2400" dirty="0">
                <a:solidFill>
                  <a:prstClr val="black"/>
                </a:solidFill>
                <a:latin typeface="宋体" panose="02010600030101010101" pitchFamily="2" charset="-122"/>
              </a:rPr>
              <a:t>划分等价类需要经验，下述</a:t>
            </a:r>
            <a:r>
              <a:rPr lang="zh-CN" altLang="en-US" sz="2400" dirty="0">
                <a:solidFill>
                  <a:prstClr val="black"/>
                </a:solidFill>
                <a:latin typeface="宋体" panose="02010600030101010101" pitchFamily="2" charset="-122"/>
              </a:rPr>
              <a:t>的</a:t>
            </a:r>
            <a:r>
              <a:rPr lang="zh-CN" altLang="zh-CN" sz="2400" dirty="0">
                <a:solidFill>
                  <a:prstClr val="black"/>
                </a:solidFill>
                <a:latin typeface="宋体" panose="02010600030101010101" pitchFamily="2" charset="-122"/>
              </a:rPr>
              <a:t>启发式规则可能有助于等价类划分。</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(1) </a:t>
            </a:r>
            <a:r>
              <a:rPr lang="zh-CN" altLang="zh-CN" sz="2400" dirty="0">
                <a:solidFill>
                  <a:prstClr val="black"/>
                </a:solidFill>
                <a:latin typeface="宋体" panose="02010600030101010101" pitchFamily="2" charset="-122"/>
              </a:rPr>
              <a:t>如果规定了输入值的范围，则可划分出一个有效的等价类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输入值在此范围内</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，两个无效的等价类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输入值小于最小值或大于最大值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(2) </a:t>
            </a:r>
            <a:r>
              <a:rPr lang="zh-CN" altLang="zh-CN" sz="2400" dirty="0">
                <a:solidFill>
                  <a:prstClr val="black"/>
                </a:solidFill>
                <a:latin typeface="宋体" panose="02010600030101010101" pitchFamily="2" charset="-122"/>
              </a:rPr>
              <a:t>如果规定了输入数据的个数，则类似地也可以划分出一个有效的等价类和两个无效的等价类。</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(3)</a:t>
            </a:r>
            <a:r>
              <a:rPr lang="zh-CN" altLang="zh-CN" sz="2400" dirty="0">
                <a:solidFill>
                  <a:prstClr val="black"/>
                </a:solidFill>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任一个不允许的输入值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p:txBody>
      </p:sp>
      <p:sp>
        <p:nvSpPr>
          <p:cNvPr id="9" name="1 Título">
            <a:extLst>
              <a:ext uri="{FF2B5EF4-FFF2-40B4-BE49-F238E27FC236}">
                <a16:creationId xmlns:a16="http://schemas.microsoft.com/office/drawing/2014/main" id="{3F81F6DF-D688-47E5-AB06-A5CA1C37466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43BA8493-92E9-4368-BA11-D5F1735B469D}"/>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219809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43C2E572-8447-4623-A2C2-6B8DB0EF63D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6C31FD3E-F8AF-42A9-89AD-A53EB14A8D96}"/>
              </a:ext>
            </a:extLst>
          </p:cNvPr>
          <p:cNvSpPr txBox="1">
            <a:spLocks noChangeArrowheads="1"/>
          </p:cNvSpPr>
          <p:nvPr/>
        </p:nvSpPr>
        <p:spPr bwMode="auto">
          <a:xfrm>
            <a:off x="1919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500"/>
              </a:lnSpc>
              <a:spcBef>
                <a:spcPct val="0"/>
              </a:spcBef>
              <a:spcAft>
                <a:spcPct val="0"/>
              </a:spcAft>
              <a:defRPr/>
            </a:pPr>
            <a:r>
              <a:rPr lang="en-US" altLang="zh-CN" sz="2400" dirty="0">
                <a:solidFill>
                  <a:prstClr val="black"/>
                </a:solidFill>
              </a:rPr>
              <a:t>       </a:t>
            </a: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 如果规定了输入数据必须遵循的规则，则可以划分出一个有效等价类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符合规则</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和若干个无效等价类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从各种不同角度违反规则</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    (5)</a:t>
            </a:r>
            <a:r>
              <a:rPr lang="zh-CN" altLang="zh-CN" sz="2400" dirty="0">
                <a:solidFill>
                  <a:prstClr val="black"/>
                </a:solidFill>
                <a:latin typeface="宋体" panose="02010600030101010101" pitchFamily="2" charset="-122"/>
              </a:rPr>
              <a:t> 如果规定了输入数据为整型，则可以划分出正整数、零和负整数</a:t>
            </a:r>
            <a:r>
              <a:rPr lang="en-US"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个有效类。</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    (6)</a:t>
            </a:r>
            <a:r>
              <a:rPr lang="zh-CN" altLang="zh-CN" sz="2400" dirty="0">
                <a:solidFill>
                  <a:prstClr val="black"/>
                </a:solidFill>
                <a:latin typeface="宋体" panose="02010600030101010101" pitchFamily="2" charset="-122"/>
              </a:rPr>
              <a:t> 如果程序的处理对象是表格，则应该使用空表，以及含一项或多项的表。</a:t>
            </a:r>
          </a:p>
        </p:txBody>
      </p:sp>
      <p:sp>
        <p:nvSpPr>
          <p:cNvPr id="9" name="1 Título">
            <a:extLst>
              <a:ext uri="{FF2B5EF4-FFF2-40B4-BE49-F238E27FC236}">
                <a16:creationId xmlns:a16="http://schemas.microsoft.com/office/drawing/2014/main" id="{293297B0-4586-45C1-B649-8ADD94C545F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60388D67-6F2D-4C3B-BF73-96CBEE87C8B0}"/>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92720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E95856C-22F9-42D1-854F-1152B1A86CA0}"/>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B2A35B89-6CD3-4ED1-B014-5E5A35E5B22D}"/>
              </a:ext>
            </a:extLst>
          </p:cNvPr>
          <p:cNvSpPr txBox="1">
            <a:spLocks noChangeArrowheads="1"/>
          </p:cNvSpPr>
          <p:nvPr/>
        </p:nvSpPr>
        <p:spPr bwMode="auto">
          <a:xfrm>
            <a:off x="2135188" y="1290639"/>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划分出等价类以后，根据等价类设计测试方案时主要使用下面两个步骤。</a:t>
            </a: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(1) </a:t>
            </a:r>
            <a:r>
              <a:rPr lang="zh-CN" altLang="zh-CN" sz="2400" dirty="0">
                <a:solidFill>
                  <a:prstClr val="black"/>
                </a:solidFill>
                <a:latin typeface="宋体" panose="02010600030101010101" pitchFamily="2" charset="-122"/>
              </a:rPr>
              <a:t>设计一个新的测试方案以尽可能多地覆盖尚未被覆盖的有效等价类，重复这一步骤直到所有有效等价类都被覆盖为止。</a:t>
            </a: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(2) </a:t>
            </a:r>
            <a:r>
              <a:rPr lang="zh-CN" altLang="zh-CN" sz="2400" dirty="0">
                <a:solidFill>
                  <a:prstClr val="black"/>
                </a:solidFill>
                <a:latin typeface="宋体" panose="02010600030101010101" pitchFamily="2" charset="-122"/>
              </a:rPr>
              <a:t>设计一个新的测试方案，使它覆盖一个而且只覆盖一个尚未被覆盖的无效等价类，重复这一步骤直到所有无效等价类都被覆盖为止。</a:t>
            </a:r>
          </a:p>
          <a:p>
            <a:pPr marL="0" indent="0" fontAlgn="base">
              <a:lnSpc>
                <a:spcPts val="3300"/>
              </a:lnSpc>
              <a:spcBef>
                <a:spcPct val="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srgbClr val="C00000"/>
                </a:solidFill>
                <a:latin typeface="宋体" panose="02010600030101010101" pitchFamily="2" charset="-122"/>
              </a:rPr>
              <a:t>注意</a:t>
            </a:r>
            <a:r>
              <a:rPr lang="zh-CN" altLang="zh-CN" sz="2400" dirty="0">
                <a:solidFill>
                  <a:prstClr val="black"/>
                </a:solidFill>
                <a:latin typeface="宋体" panose="02010600030101010101" pitchFamily="2" charset="-122"/>
              </a:rPr>
              <a:t>，通常程序发现一类错误后就不再检查是否还有其他错误，因此，应该使每个测试方案只覆盖一个无效的等价类。</a:t>
            </a:r>
            <a:endParaRPr lang="zh-CN" altLang="zh-CN" sz="20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12223BF6-7DB3-4660-BF73-133D671AE51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DBD89F97-4EE8-42FD-8F90-51FB8E93ED99}"/>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423663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B397E6B-AAAE-47FD-813F-A3EFD1624E3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CC0BDD29-DBFE-4CC3-BA82-E8E37909D4DB}"/>
              </a:ext>
            </a:extLst>
          </p:cNvPr>
          <p:cNvSpPr txBox="1">
            <a:spLocks noChangeArrowheads="1"/>
          </p:cNvSpPr>
          <p:nvPr/>
        </p:nvSpPr>
        <p:spPr bwMode="auto">
          <a:xfrm>
            <a:off x="1919288" y="1268414"/>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3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假设有一个把数字串转变成整数的函数。运行程序的计算机字长</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位，用二进制补码表示整数。这个函数是用</a:t>
            </a:r>
            <a:r>
              <a:rPr lang="en-US" altLang="zh-CN" sz="2400" dirty="0">
                <a:solidFill>
                  <a:prstClr val="black"/>
                </a:solidFill>
                <a:latin typeface="宋体" panose="02010600030101010101" pitchFamily="2" charset="-122"/>
              </a:rPr>
              <a:t>Pascal</a:t>
            </a:r>
            <a:r>
              <a:rPr lang="zh-CN" altLang="zh-CN" sz="2400" dirty="0">
                <a:solidFill>
                  <a:prstClr val="black"/>
                </a:solidFill>
                <a:latin typeface="宋体" panose="02010600030101010101" pitchFamily="2" charset="-122"/>
              </a:rPr>
              <a:t>语言编写的，它的说明如下：</a:t>
            </a: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function </a:t>
            </a:r>
            <a:r>
              <a:rPr lang="en-US" altLang="zh-CN" sz="2400" dirty="0" err="1">
                <a:solidFill>
                  <a:prstClr val="black"/>
                </a:solidFill>
                <a:latin typeface="宋体" panose="02010600030101010101" pitchFamily="2" charset="-122"/>
              </a:rPr>
              <a:t>strtoint</a:t>
            </a:r>
            <a:r>
              <a:rPr lang="en-US" altLang="zh-CN" sz="2400" dirty="0">
                <a:solidFill>
                  <a:prstClr val="black"/>
                </a:solidFill>
                <a:latin typeface="宋体" panose="02010600030101010101" pitchFamily="2" charset="-122"/>
              </a:rPr>
              <a:t> (</a:t>
            </a:r>
            <a:r>
              <a:rPr lang="en-US" altLang="zh-CN" sz="2400" dirty="0" err="1">
                <a:solidFill>
                  <a:prstClr val="black"/>
                </a:solidFill>
                <a:latin typeface="宋体" panose="02010600030101010101" pitchFamily="2" charset="-122"/>
              </a:rPr>
              <a:t>dstr:shortstr</a:t>
            </a:r>
            <a:r>
              <a:rPr lang="en-US" altLang="zh-CN" sz="2400" dirty="0">
                <a:solidFill>
                  <a:prstClr val="black"/>
                </a:solidFill>
                <a:latin typeface="宋体" panose="02010600030101010101" pitchFamily="2" charset="-122"/>
              </a:rPr>
              <a:t>):integer;</a:t>
            </a:r>
          </a:p>
          <a:p>
            <a:pPr marL="0" indent="0" fontAlgn="base">
              <a:lnSpc>
                <a:spcPts val="3100"/>
              </a:lnSpc>
              <a:spcBef>
                <a:spcPct val="0"/>
              </a:spcBef>
              <a:spcAft>
                <a:spcPct val="0"/>
              </a:spcAft>
              <a:defRPr/>
            </a:pPr>
            <a:r>
              <a:rPr lang="zh-CN" altLang="zh-CN" sz="2400" dirty="0">
                <a:solidFill>
                  <a:prstClr val="black"/>
                </a:solidFill>
                <a:latin typeface="宋体" panose="02010600030101010101" pitchFamily="2" charset="-122"/>
              </a:rPr>
              <a:t>函数的参数类型是</a:t>
            </a:r>
            <a:r>
              <a:rPr lang="en-US" altLang="zh-CN" sz="2400" dirty="0" err="1">
                <a:solidFill>
                  <a:prstClr val="black"/>
                </a:solidFill>
                <a:latin typeface="宋体" panose="02010600030101010101" pitchFamily="2" charset="-122"/>
              </a:rPr>
              <a:t>shortstr</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它的说明是</a:t>
            </a:r>
            <a:r>
              <a:rPr lang="en-US" altLang="zh-CN"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type </a:t>
            </a:r>
            <a:r>
              <a:rPr lang="en-US" altLang="zh-CN" sz="2400" dirty="0" err="1">
                <a:solidFill>
                  <a:prstClr val="black"/>
                </a:solidFill>
                <a:latin typeface="宋体" panose="02010600030101010101" pitchFamily="2" charset="-122"/>
              </a:rPr>
              <a:t>shortstr</a:t>
            </a:r>
            <a:r>
              <a:rPr lang="en-US" altLang="zh-CN" sz="2400" dirty="0">
                <a:solidFill>
                  <a:prstClr val="black"/>
                </a:solidFill>
                <a:latin typeface="宋体" panose="02010600030101010101" pitchFamily="2" charset="-122"/>
              </a:rPr>
              <a:t>=array</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 of char;</a:t>
            </a:r>
          </a:p>
          <a:p>
            <a:pPr marL="0" indent="0" fontAlgn="base">
              <a:lnSpc>
                <a:spcPts val="3100"/>
              </a:lnSpc>
              <a:spcBef>
                <a:spcPct val="0"/>
              </a:spcBef>
              <a:spcAft>
                <a:spcPct val="0"/>
              </a:spcAft>
              <a:defRPr/>
            </a:pPr>
            <a:r>
              <a:rPr lang="zh-CN" altLang="zh-CN" sz="2400" dirty="0">
                <a:solidFill>
                  <a:prstClr val="black"/>
                </a:solidFill>
                <a:latin typeface="宋体" panose="02010600030101010101" pitchFamily="2" charset="-122"/>
              </a:rPr>
              <a:t>被处理的数字串是右对齐的，也就是说，如果数字串比</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个字符短，则在它的左边补空格。如果数字串是负的，则负号和最高位数字紧相邻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负号在最高位数字左边一位</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考虑到</a:t>
            </a:r>
            <a:r>
              <a:rPr lang="en-US" altLang="zh-CN" sz="2400" dirty="0">
                <a:solidFill>
                  <a:prstClr val="black"/>
                </a:solidFill>
                <a:latin typeface="宋体" panose="02010600030101010101" pitchFamily="2" charset="-122"/>
              </a:rPr>
              <a:t>Pascal</a:t>
            </a:r>
            <a:r>
              <a:rPr lang="zh-CN" altLang="zh-CN" sz="2400" dirty="0">
                <a:solidFill>
                  <a:prstClr val="black"/>
                </a:solidFill>
                <a:latin typeface="宋体" panose="02010600030101010101" pitchFamily="2" charset="-122"/>
              </a:rPr>
              <a:t>编译程序固有的检错功能，测试时不需要使用长度不等于</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的数组做实在参数，更不需要使用任何非字符数组类型的实在参数。</a:t>
            </a:r>
          </a:p>
        </p:txBody>
      </p:sp>
      <p:sp>
        <p:nvSpPr>
          <p:cNvPr id="9" name="1 Título">
            <a:extLst>
              <a:ext uri="{FF2B5EF4-FFF2-40B4-BE49-F238E27FC236}">
                <a16:creationId xmlns:a16="http://schemas.microsoft.com/office/drawing/2014/main" id="{791DD888-7516-4225-BE88-B04D2EA668F2}"/>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C94411FC-E61F-4068-A505-A6C49930A42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474959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2448</Words>
  <Application>Microsoft Office PowerPoint</Application>
  <PresentationFormat>宽屏</PresentationFormat>
  <Paragraphs>207</Paragraphs>
  <Slides>17</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等线</vt:lpstr>
      <vt:lpstr>等线 Light</vt:lpstr>
      <vt:lpstr>宋体</vt:lpstr>
      <vt:lpstr>Arial</vt:lpstr>
      <vt:lpstr>Calibri</vt:lpstr>
      <vt:lpstr>Wingdings</vt:lpstr>
      <vt:lpstr>Office 主题​​</vt:lpstr>
      <vt:lpstr>Tema de Office</vt:lpstr>
      <vt:lpstr>PowerPoint 演示文稿</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1281701904@qq.com</dc:creator>
  <cp:lastModifiedBy>1281701904@qq.com</cp:lastModifiedBy>
  <cp:revision>5</cp:revision>
  <dcterms:created xsi:type="dcterms:W3CDTF">2019-05-15T14:33:31Z</dcterms:created>
  <dcterms:modified xsi:type="dcterms:W3CDTF">2019-05-15T15:43:13Z</dcterms:modified>
</cp:coreProperties>
</file>