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64" r:id="rId5"/>
    <p:sldId id="265" r:id="rId6"/>
    <p:sldId id="266" r:id="rId7"/>
    <p:sldId id="294" r:id="rId8"/>
    <p:sldId id="295" r:id="rId9"/>
    <p:sldId id="296" r:id="rId10"/>
    <p:sldId id="297" r:id="rId11"/>
    <p:sldId id="298" r:id="rId12"/>
    <p:sldId id="299" r:id="rId13"/>
    <p:sldId id="267" r:id="rId14"/>
    <p:sldId id="259" r:id="rId15"/>
    <p:sldId id="269" r:id="rId16"/>
    <p:sldId id="271" r:id="rId17"/>
    <p:sldId id="272" r:id="rId18"/>
    <p:sldId id="300" r:id="rId19"/>
    <p:sldId id="260" r:id="rId20"/>
    <p:sldId id="301" r:id="rId21"/>
    <p:sldId id="275" r:id="rId22"/>
    <p:sldId id="276" r:id="rId23"/>
    <p:sldId id="278" r:id="rId24"/>
    <p:sldId id="261" r:id="rId25"/>
    <p:sldId id="281" r:id="rId26"/>
    <p:sldId id="316" r:id="rId27"/>
    <p:sldId id="290" r:id="rId28"/>
    <p:sldId id="291" r:id="rId29"/>
    <p:sldId id="292" r:id="rId30"/>
  </p:sldIdLst>
  <p:sldSz cx="9144000" cy="5141913"/>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4">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C00"/>
    <a:srgbClr val="347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6" autoAdjust="0"/>
    <p:restoredTop sz="94660"/>
  </p:normalViewPr>
  <p:slideViewPr>
    <p:cSldViewPr showGuides="1">
      <p:cViewPr varScale="1">
        <p:scale>
          <a:sx n="108" d="100"/>
          <a:sy n="108" d="100"/>
        </p:scale>
        <p:origin x="451" y="77"/>
      </p:cViewPr>
      <p:guideLst>
        <p:guide orient="horz" pos="1714"/>
        <p:guide pos="2877"/>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45FFC-B1FA-48E0-B2CE-B2DC1A2BB159}"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8152C-88DB-40D8-8B94-A0F67FA030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灯片编号占位符 8"/>
          <p:cNvSpPr txBox="1"/>
          <p:nvPr userDrawn="1"/>
        </p:nvSpPr>
        <p:spPr>
          <a:xfrm>
            <a:off x="4355976" y="4803204"/>
            <a:ext cx="432048" cy="2160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1E90B88-C309-4CD3-A6BC-57E9541D5A57}" type="slidenum">
              <a:rPr lang="zh-CN" altLang="en-US" sz="800" smtClean="0"/>
              <a:t>‹#›</a:t>
            </a:fld>
            <a:endParaRPr lang="zh-CN" alt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aike.baidu.com/item/%E4%BA%8B%E7%89%A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143"/>
          <p:cNvSpPr txBox="1"/>
          <p:nvPr/>
        </p:nvSpPr>
        <p:spPr>
          <a:xfrm>
            <a:off x="3300895" y="919460"/>
            <a:ext cx="5400600" cy="706755"/>
          </a:xfrm>
          <a:prstGeom prst="rect">
            <a:avLst/>
          </a:prstGeom>
          <a:noFill/>
        </p:spPr>
        <p:txBody>
          <a:bodyPr wrap="square" rtlCol="0">
            <a:spAutoFit/>
          </a:bodyPr>
          <a:lstStyle/>
          <a:p>
            <a:pPr algn="ctr"/>
            <a:r>
              <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rPr>
              <a:t>项目开发计划</a:t>
            </a:r>
          </a:p>
        </p:txBody>
      </p:sp>
      <p:grpSp>
        <p:nvGrpSpPr>
          <p:cNvPr id="146" name="组合 145"/>
          <p:cNvGrpSpPr/>
          <p:nvPr/>
        </p:nvGrpSpPr>
        <p:grpSpPr>
          <a:xfrm>
            <a:off x="3484880" y="2284095"/>
            <a:ext cx="334645" cy="335280"/>
            <a:chOff x="801291" y="3535885"/>
            <a:chExt cx="219347" cy="219347"/>
          </a:xfrm>
        </p:grpSpPr>
        <p:sp>
          <p:nvSpPr>
            <p:cNvPr id="147"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8" name="组合 147"/>
            <p:cNvGrpSpPr/>
            <p:nvPr/>
          </p:nvGrpSpPr>
          <p:grpSpPr>
            <a:xfrm>
              <a:off x="860980" y="3583766"/>
              <a:ext cx="100336" cy="114060"/>
              <a:chOff x="860980" y="3583766"/>
              <a:chExt cx="100336" cy="114060"/>
            </a:xfrm>
          </p:grpSpPr>
          <p:sp>
            <p:nvSpPr>
              <p:cNvPr id="149"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0"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51" name="Group 14"/>
          <p:cNvGrpSpPr/>
          <p:nvPr/>
        </p:nvGrpSpPr>
        <p:grpSpPr bwMode="auto">
          <a:xfrm>
            <a:off x="3484880" y="2833370"/>
            <a:ext cx="332105" cy="309880"/>
            <a:chOff x="4248" y="3024"/>
            <a:chExt cx="600" cy="599"/>
          </a:xfrm>
        </p:grpSpPr>
        <p:sp>
          <p:nvSpPr>
            <p:cNvPr id="152" name="Oval 15"/>
            <p:cNvSpPr>
              <a:spLocks noChangeArrowheads="1"/>
            </p:cNvSpPr>
            <p:nvPr/>
          </p:nvSpPr>
          <p:spPr bwMode="auto">
            <a:xfrm>
              <a:off x="4248" y="3024"/>
              <a:ext cx="600" cy="599"/>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3" name="Group 16"/>
            <p:cNvGrpSpPr/>
            <p:nvPr/>
          </p:nvGrpSpPr>
          <p:grpSpPr bwMode="auto">
            <a:xfrm>
              <a:off x="4441" y="3144"/>
              <a:ext cx="215" cy="345"/>
              <a:chOff x="4441" y="3144"/>
              <a:chExt cx="215" cy="345"/>
            </a:xfrm>
          </p:grpSpPr>
          <p:sp>
            <p:nvSpPr>
              <p:cNvPr id="15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56" name="Text Box 19"/>
          <p:cNvSpPr txBox="1">
            <a:spLocks noChangeArrowheads="1"/>
          </p:cNvSpPr>
          <p:nvPr/>
        </p:nvSpPr>
        <p:spPr bwMode="auto">
          <a:xfrm>
            <a:off x="3817060" y="2309893"/>
            <a:ext cx="1783080"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指导老师：</a:t>
            </a:r>
            <a:r>
              <a:rPr lang="zh-CN" altLang="en-US" dirty="0">
                <a:solidFill>
                  <a:srgbClr val="FF0000"/>
                </a:solidFill>
                <a:latin typeface="微软雅黑 Light" panose="020B0502040204020203" pitchFamily="34" charset="-122"/>
                <a:ea typeface="微软雅黑 Light" panose="020B0502040204020203" pitchFamily="34" charset="-122"/>
              </a:rPr>
              <a:t>杨枨</a:t>
            </a:r>
            <a:endParaRPr lang="en-US" altLang="zh-CN" sz="1050" dirty="0">
              <a:solidFill>
                <a:schemeClr val="bg1">
                  <a:lumMod val="50000"/>
                </a:schemeClr>
              </a:solidFill>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7" name="Text Box 20"/>
          <p:cNvSpPr txBox="1">
            <a:spLocks noChangeArrowheads="1"/>
          </p:cNvSpPr>
          <p:nvPr/>
        </p:nvSpPr>
        <p:spPr bwMode="auto">
          <a:xfrm>
            <a:off x="3819432" y="2777888"/>
            <a:ext cx="18046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答辩小组：</a:t>
            </a:r>
            <a:r>
              <a:rPr lang="en-US" altLang="zh-CN" dirty="0">
                <a:solidFill>
                  <a:srgbClr val="FF0000"/>
                </a:solidFill>
                <a:latin typeface="微软雅黑 Light" panose="020B0502040204020203" pitchFamily="34" charset="-122"/>
                <a:ea typeface="微软雅黑 Light" panose="020B0502040204020203" pitchFamily="34" charset="-122"/>
              </a:rPr>
              <a:t>G-16</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37" name="矩形 1136"/>
          <p:cNvSpPr/>
          <p:nvPr/>
        </p:nvSpPr>
        <p:spPr>
          <a:xfrm>
            <a:off x="3445040" y="1812895"/>
            <a:ext cx="5256584" cy="338554"/>
          </a:xfrm>
          <a:prstGeom prst="rect">
            <a:avLst/>
          </a:prstGeom>
        </p:spPr>
        <p:txBody>
          <a:bodyPr wrap="square">
            <a:spAutoFit/>
          </a:bodyPr>
          <a:lstStyle/>
          <a:p>
            <a:pPr algn="dist"/>
            <a:r>
              <a:rPr lang="en-US" altLang="zh-CN" sz="1600" dirty="0">
                <a:solidFill>
                  <a:schemeClr val="tx1">
                    <a:lumMod val="50000"/>
                    <a:lumOff val="50000"/>
                  </a:schemeClr>
                </a:solidFill>
              </a:rPr>
              <a:t>THESIS DEFENSE POWERPOINT TEMPLATE</a:t>
            </a:r>
          </a:p>
        </p:txBody>
      </p:sp>
      <p:cxnSp>
        <p:nvCxnSpPr>
          <p:cNvPr id="1139" name="直接连接符 1138"/>
          <p:cNvCxnSpPr/>
          <p:nvPr/>
        </p:nvCxnSpPr>
        <p:spPr>
          <a:xfrm>
            <a:off x="3444658" y="1693018"/>
            <a:ext cx="51125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26" name="组合 1625"/>
          <p:cNvGrpSpPr/>
          <p:nvPr/>
        </p:nvGrpSpPr>
        <p:grpSpPr>
          <a:xfrm>
            <a:off x="462584" y="722600"/>
            <a:ext cx="8033685" cy="3912360"/>
            <a:chOff x="553750" y="708630"/>
            <a:chExt cx="8033685" cy="3912360"/>
          </a:xfrm>
        </p:grpSpPr>
        <p:grpSp>
          <p:nvGrpSpPr>
            <p:cNvPr id="1622" name="组合 1621"/>
            <p:cNvGrpSpPr/>
            <p:nvPr/>
          </p:nvGrpSpPr>
          <p:grpSpPr>
            <a:xfrm>
              <a:off x="1116212" y="1435353"/>
              <a:ext cx="1363850" cy="2185147"/>
              <a:chOff x="996950" y="2262188"/>
              <a:chExt cx="434975" cy="696913"/>
            </a:xfrm>
          </p:grpSpPr>
          <p:sp>
            <p:nvSpPr>
              <p:cNvPr id="1419"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0"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1"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2"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3"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4"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5"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6"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7"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8"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9"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0"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1"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2"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3"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4"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5"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6"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7"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8"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9"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0"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1"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2"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3"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4"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5"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6"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7"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8"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9"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0"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1"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2"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3"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4"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5"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6"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7"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8"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9"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0"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1"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2"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3"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4"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5"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6"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7"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8"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9"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0"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1"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2"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3"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4"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5"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6"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7"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8"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1" name="组合 1620"/>
            <p:cNvGrpSpPr/>
            <p:nvPr/>
          </p:nvGrpSpPr>
          <p:grpSpPr>
            <a:xfrm>
              <a:off x="553750" y="708630"/>
              <a:ext cx="2399181" cy="2399181"/>
              <a:chOff x="817563" y="2030413"/>
              <a:chExt cx="765175" cy="765175"/>
            </a:xfrm>
            <a:solidFill>
              <a:schemeClr val="bg1">
                <a:lumMod val="75000"/>
              </a:schemeClr>
            </a:solidFill>
          </p:grpSpPr>
          <p:grpSp>
            <p:nvGrpSpPr>
              <p:cNvPr id="1619" name="组合 1618"/>
              <p:cNvGrpSpPr/>
              <p:nvPr/>
            </p:nvGrpSpPr>
            <p:grpSpPr>
              <a:xfrm>
                <a:off x="1050925" y="2039938"/>
                <a:ext cx="495300" cy="269876"/>
                <a:chOff x="1050925" y="2039938"/>
                <a:chExt cx="495300" cy="269876"/>
              </a:xfrm>
              <a:grpFill/>
            </p:grpSpPr>
            <p:sp>
              <p:nvSpPr>
                <p:cNvPr id="1479"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0"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1"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2"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3"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4"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5"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6"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7"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8"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9"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0"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1"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2"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6"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7"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0"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8"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9"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0"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1"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2"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3"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4"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5"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6"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5"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6"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7"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8"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9"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0"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1"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2"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3"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8"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9"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0"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0" name="组合 1619"/>
              <p:cNvGrpSpPr/>
              <p:nvPr/>
            </p:nvGrpSpPr>
            <p:grpSpPr>
              <a:xfrm>
                <a:off x="1341438" y="2374901"/>
                <a:ext cx="174625" cy="404812"/>
                <a:chOff x="1341438" y="2374901"/>
                <a:chExt cx="174625" cy="404812"/>
              </a:xfrm>
              <a:grpFill/>
            </p:grpSpPr>
            <p:sp>
              <p:nvSpPr>
                <p:cNvPr id="150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2"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3"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4"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5"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6"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7"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9"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0"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1"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2"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3"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4"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5"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6"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7"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8"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9"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0"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1"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2"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3"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4"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5"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6"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7"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8"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9"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0"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1"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2"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3"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4"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5"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6"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7"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8"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9"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0"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1"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2"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3"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4"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5"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6"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7"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8"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9"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0"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1"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8" name="组合 1617"/>
              <p:cNvGrpSpPr/>
              <p:nvPr/>
            </p:nvGrpSpPr>
            <p:grpSpPr>
              <a:xfrm>
                <a:off x="817563" y="2030413"/>
                <a:ext cx="765175" cy="765175"/>
                <a:chOff x="817563" y="2030413"/>
                <a:chExt cx="765175" cy="765175"/>
              </a:xfrm>
              <a:grpFill/>
            </p:grpSpPr>
            <p:grpSp>
              <p:nvGrpSpPr>
                <p:cNvPr id="5" name="Group 407"/>
                <p:cNvGrpSpPr/>
                <p:nvPr/>
              </p:nvGrpSpPr>
              <p:grpSpPr bwMode="auto">
                <a:xfrm>
                  <a:off x="817563" y="2030413"/>
                  <a:ext cx="765175" cy="763588"/>
                  <a:chOff x="515" y="1279"/>
                  <a:chExt cx="482" cy="481"/>
                </a:xfrm>
                <a:grpFill/>
              </p:grpSpPr>
              <p:sp>
                <p:nvSpPr>
                  <p:cNvPr id="1217"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8"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9"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0"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1"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2"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3"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4"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5"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6"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7"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8"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9"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0"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1"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2"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3"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4"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5"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6"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7"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8"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9"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0"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1"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2"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3"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4"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5"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6"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7"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8"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9"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0"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1"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2"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3"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4"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5"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6"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7"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8"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9"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0"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1"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2"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3"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4"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5"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6"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7"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8"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9"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0"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1"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2"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3"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4"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5"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6"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7"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8"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9"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0"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1"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2"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3"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4"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5"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6"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7"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8"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9"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0"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1"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2"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3"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4"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5"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6"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7"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8"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9"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0"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1"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2"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3"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4"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5"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6"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7"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8"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9"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0"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1"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2"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3"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4"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5"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6"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7"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8"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9"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0"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1"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2"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3"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4"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5"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6"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7"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8"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9"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0"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1"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2"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3"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4"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5"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6"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7"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8"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9"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0"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1"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2"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3"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4"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5"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6"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7"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8"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9"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0"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1"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2"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3"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4"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5"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6"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7"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8"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9"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0"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1"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2"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3"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4"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5"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6"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7"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8"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9"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0"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1"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2"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3"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4"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5"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6"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7"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8"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9"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0"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1"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2"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3"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4"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5"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6"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7"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8"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9"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0"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1"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2"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3"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4"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5"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6"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7"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8"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9"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0"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1"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2"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3"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4"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5"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6"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7"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8"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9"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0"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1"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2"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3"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4"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5"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6"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7" name="组合 1616"/>
                <p:cNvGrpSpPr/>
                <p:nvPr/>
              </p:nvGrpSpPr>
              <p:grpSpPr>
                <a:xfrm>
                  <a:off x="819150" y="2128838"/>
                  <a:ext cx="293688" cy="666750"/>
                  <a:chOff x="819150" y="2128838"/>
                  <a:chExt cx="293688" cy="666750"/>
                </a:xfrm>
                <a:grpFill/>
              </p:grpSpPr>
              <p:sp>
                <p:nvSpPr>
                  <p:cNvPr id="1493"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4"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5"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6"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7"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8"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9"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0"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1"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2"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8"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9"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1"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2"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3"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4"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5"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6"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7"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8"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9"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0"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1"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2"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3"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4"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5"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6"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7"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7"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8"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9"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0"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1"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2"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3"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4"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4"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5"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6"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7"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1"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2"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3"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4"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5"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6"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6"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8"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0"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1"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2"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3"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4"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5"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6"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7"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8"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9"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0"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1"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1623" name="组合 1622"/>
            <p:cNvGrpSpPr/>
            <p:nvPr/>
          </p:nvGrpSpPr>
          <p:grpSpPr>
            <a:xfrm>
              <a:off x="1803113" y="3560233"/>
              <a:ext cx="6641589" cy="727259"/>
              <a:chOff x="1216025" y="2955926"/>
              <a:chExt cx="1971675" cy="215900"/>
            </a:xfrm>
          </p:grpSpPr>
          <p:sp>
            <p:nvSpPr>
              <p:cNvPr id="1212"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3"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24" name="组合 1623"/>
            <p:cNvGrpSpPr/>
            <p:nvPr/>
          </p:nvGrpSpPr>
          <p:grpSpPr>
            <a:xfrm>
              <a:off x="8303713" y="4177986"/>
              <a:ext cx="283722" cy="443004"/>
              <a:chOff x="3141663" y="3136901"/>
              <a:chExt cx="90488" cy="141288"/>
            </a:xfrm>
          </p:grpSpPr>
          <p:sp>
            <p:nvSpPr>
              <p:cNvPr id="1214"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5"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6"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3467100" y="3324225"/>
            <a:ext cx="349885" cy="342265"/>
            <a:chOff x="801291" y="3535885"/>
            <a:chExt cx="219347" cy="219347"/>
          </a:xfrm>
        </p:grpSpPr>
        <p:sp>
          <p:nvSpPr>
            <p:cNvPr id="3"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60980" y="3583766"/>
              <a:ext cx="100336" cy="114060"/>
              <a:chOff x="860980" y="3583766"/>
              <a:chExt cx="100336" cy="114060"/>
            </a:xfrm>
          </p:grpSpPr>
          <p:sp>
            <p:nvSpPr>
              <p:cNvPr id="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0" name="文本框 9"/>
          <p:cNvSpPr txBox="1"/>
          <p:nvPr/>
        </p:nvSpPr>
        <p:spPr>
          <a:xfrm>
            <a:off x="3816985" y="3179445"/>
            <a:ext cx="3529965" cy="645160"/>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组长：</a:t>
            </a:r>
            <a:r>
              <a:rPr lang="zh-CN" altLang="en-US">
                <a:solidFill>
                  <a:srgbClr val="FF0000"/>
                </a:solidFill>
              </a:rPr>
              <a:t>王华怿</a:t>
            </a:r>
            <a:endParaRPr lang="zh-CN" altLang="en-US"/>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组员：</a:t>
            </a:r>
            <a:r>
              <a:rPr lang="zh-CN" altLang="en-US">
                <a:solidFill>
                  <a:srgbClr val="FF0000"/>
                </a:solidFill>
              </a:rPr>
              <a:t>吴帅毅、王仕杰</a:t>
            </a:r>
          </a:p>
        </p:txBody>
      </p:sp>
      <p:pic>
        <p:nvPicPr>
          <p:cNvPr id="11"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346633" y="2320607"/>
            <a:ext cx="918845" cy="82677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6"/>
                                        </p:tgtEl>
                                        <p:attrNameLst>
                                          <p:attrName>style.visibility</p:attrName>
                                        </p:attrNameLst>
                                      </p:cBhvr>
                                      <p:to>
                                        <p:strVal val="visible"/>
                                      </p:to>
                                    </p:set>
                                    <p:anim calcmode="lin" valueType="num">
                                      <p:cBhvr additive="base">
                                        <p:cTn id="7" dur="500" fill="hold"/>
                                        <p:tgtEl>
                                          <p:spTgt spid="1626"/>
                                        </p:tgtEl>
                                        <p:attrNameLst>
                                          <p:attrName>ppt_x</p:attrName>
                                        </p:attrNameLst>
                                      </p:cBhvr>
                                      <p:tavLst>
                                        <p:tav tm="0">
                                          <p:val>
                                            <p:strVal val="#ppt_x"/>
                                          </p:val>
                                        </p:tav>
                                        <p:tav tm="100000">
                                          <p:val>
                                            <p:strVal val="#ppt_x"/>
                                          </p:val>
                                        </p:tav>
                                      </p:tavLst>
                                    </p:anim>
                                    <p:anim calcmode="lin" valueType="num">
                                      <p:cBhvr additive="base">
                                        <p:cTn id="8" dur="500" fill="hold"/>
                                        <p:tgtEl>
                                          <p:spTgt spid="16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4"/>
                                        </p:tgtEl>
                                        <p:attrNameLst>
                                          <p:attrName>style.visibility</p:attrName>
                                        </p:attrNameLst>
                                      </p:cBhvr>
                                      <p:to>
                                        <p:strVal val="visible"/>
                                      </p:to>
                                    </p:set>
                                    <p:anim calcmode="lin" valueType="num">
                                      <p:cBhvr additive="base">
                                        <p:cTn id="12" dur="500" fill="hold"/>
                                        <p:tgtEl>
                                          <p:spTgt spid="144"/>
                                        </p:tgtEl>
                                        <p:attrNameLst>
                                          <p:attrName>ppt_x</p:attrName>
                                        </p:attrNameLst>
                                      </p:cBhvr>
                                      <p:tavLst>
                                        <p:tav tm="0">
                                          <p:val>
                                            <p:strVal val="#ppt_x"/>
                                          </p:val>
                                        </p:tav>
                                        <p:tav tm="100000">
                                          <p:val>
                                            <p:strVal val="#ppt_x"/>
                                          </p:val>
                                        </p:tav>
                                      </p:tavLst>
                                    </p:anim>
                                    <p:anim calcmode="lin" valueType="num">
                                      <p:cBhvr additive="base">
                                        <p:cTn id="13" dur="500" fill="hold"/>
                                        <p:tgtEl>
                                          <p:spTgt spid="14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39"/>
                                        </p:tgtEl>
                                        <p:attrNameLst>
                                          <p:attrName>style.visibility</p:attrName>
                                        </p:attrNameLst>
                                      </p:cBhvr>
                                      <p:to>
                                        <p:strVal val="visible"/>
                                      </p:to>
                                    </p:set>
                                    <p:anim calcmode="lin" valueType="num">
                                      <p:cBhvr additive="base">
                                        <p:cTn id="17" dur="500" fill="hold"/>
                                        <p:tgtEl>
                                          <p:spTgt spid="1139"/>
                                        </p:tgtEl>
                                        <p:attrNameLst>
                                          <p:attrName>ppt_x</p:attrName>
                                        </p:attrNameLst>
                                      </p:cBhvr>
                                      <p:tavLst>
                                        <p:tav tm="0">
                                          <p:val>
                                            <p:strVal val="#ppt_x"/>
                                          </p:val>
                                        </p:tav>
                                        <p:tav tm="100000">
                                          <p:val>
                                            <p:strVal val="#ppt_x"/>
                                          </p:val>
                                        </p:tav>
                                      </p:tavLst>
                                    </p:anim>
                                    <p:anim calcmode="lin" valueType="num">
                                      <p:cBhvr additive="base">
                                        <p:cTn id="18" dur="500" fill="hold"/>
                                        <p:tgtEl>
                                          <p:spTgt spid="113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37"/>
                                        </p:tgtEl>
                                        <p:attrNameLst>
                                          <p:attrName>style.visibility</p:attrName>
                                        </p:attrNameLst>
                                      </p:cBhvr>
                                      <p:to>
                                        <p:strVal val="visible"/>
                                      </p:to>
                                    </p:set>
                                    <p:anim calcmode="lin" valueType="num">
                                      <p:cBhvr additive="base">
                                        <p:cTn id="22" dur="500" fill="hold"/>
                                        <p:tgtEl>
                                          <p:spTgt spid="1137"/>
                                        </p:tgtEl>
                                        <p:attrNameLst>
                                          <p:attrName>ppt_x</p:attrName>
                                        </p:attrNameLst>
                                      </p:cBhvr>
                                      <p:tavLst>
                                        <p:tav tm="0">
                                          <p:val>
                                            <p:strVal val="#ppt_x"/>
                                          </p:val>
                                        </p:tav>
                                        <p:tav tm="100000">
                                          <p:val>
                                            <p:strVal val="#ppt_x"/>
                                          </p:val>
                                        </p:tav>
                                      </p:tavLst>
                                    </p:anim>
                                    <p:anim calcmode="lin" valueType="num">
                                      <p:cBhvr additive="base">
                                        <p:cTn id="23" dur="500" fill="hold"/>
                                        <p:tgtEl>
                                          <p:spTgt spid="11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46"/>
                                        </p:tgtEl>
                                        <p:attrNameLst>
                                          <p:attrName>style.visibility</p:attrName>
                                        </p:attrNameLst>
                                      </p:cBhvr>
                                      <p:to>
                                        <p:strVal val="visible"/>
                                      </p:to>
                                    </p:set>
                                    <p:anim calcmode="lin" valueType="num">
                                      <p:cBhvr additive="base">
                                        <p:cTn id="27" dur="500" fill="hold"/>
                                        <p:tgtEl>
                                          <p:spTgt spid="146"/>
                                        </p:tgtEl>
                                        <p:attrNameLst>
                                          <p:attrName>ppt_x</p:attrName>
                                        </p:attrNameLst>
                                      </p:cBhvr>
                                      <p:tavLst>
                                        <p:tav tm="0">
                                          <p:val>
                                            <p:strVal val="#ppt_x"/>
                                          </p:val>
                                        </p:tav>
                                        <p:tav tm="100000">
                                          <p:val>
                                            <p:strVal val="#ppt_x"/>
                                          </p:val>
                                        </p:tav>
                                      </p:tavLst>
                                    </p:anim>
                                    <p:anim calcmode="lin" valueType="num">
                                      <p:cBhvr additive="base">
                                        <p:cTn id="28" dur="500" fill="hold"/>
                                        <p:tgtEl>
                                          <p:spTgt spid="1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51"/>
                                        </p:tgtEl>
                                        <p:attrNameLst>
                                          <p:attrName>style.visibility</p:attrName>
                                        </p:attrNameLst>
                                      </p:cBhvr>
                                      <p:to>
                                        <p:strVal val="visible"/>
                                      </p:to>
                                    </p:set>
                                    <p:anim calcmode="lin" valueType="num">
                                      <p:cBhvr additive="base">
                                        <p:cTn id="32" dur="500" fill="hold"/>
                                        <p:tgtEl>
                                          <p:spTgt spid="151"/>
                                        </p:tgtEl>
                                        <p:attrNameLst>
                                          <p:attrName>ppt_x</p:attrName>
                                        </p:attrNameLst>
                                      </p:cBhvr>
                                      <p:tavLst>
                                        <p:tav tm="0">
                                          <p:val>
                                            <p:strVal val="#ppt_x"/>
                                          </p:val>
                                        </p:tav>
                                        <p:tav tm="100000">
                                          <p:val>
                                            <p:strVal val="#ppt_x"/>
                                          </p:val>
                                        </p:tav>
                                      </p:tavLst>
                                    </p:anim>
                                    <p:anim calcmode="lin" valueType="num">
                                      <p:cBhvr additive="base">
                                        <p:cTn id="33" dur="500" fill="hold"/>
                                        <p:tgtEl>
                                          <p:spTgt spid="15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56"/>
                                        </p:tgtEl>
                                        <p:attrNameLst>
                                          <p:attrName>style.visibility</p:attrName>
                                        </p:attrNameLst>
                                      </p:cBhvr>
                                      <p:to>
                                        <p:strVal val="visible"/>
                                      </p:to>
                                    </p:set>
                                    <p:anim calcmode="lin" valueType="num">
                                      <p:cBhvr additive="base">
                                        <p:cTn id="42" dur="500" fill="hold"/>
                                        <p:tgtEl>
                                          <p:spTgt spid="156"/>
                                        </p:tgtEl>
                                        <p:attrNameLst>
                                          <p:attrName>ppt_x</p:attrName>
                                        </p:attrNameLst>
                                      </p:cBhvr>
                                      <p:tavLst>
                                        <p:tav tm="0">
                                          <p:val>
                                            <p:strVal val="#ppt_x"/>
                                          </p:val>
                                        </p:tav>
                                        <p:tav tm="100000">
                                          <p:val>
                                            <p:strVal val="#ppt_x"/>
                                          </p:val>
                                        </p:tav>
                                      </p:tavLst>
                                    </p:anim>
                                    <p:anim calcmode="lin" valueType="num">
                                      <p:cBhvr additive="base">
                                        <p:cTn id="43" dur="500" fill="hold"/>
                                        <p:tgtEl>
                                          <p:spTgt spid="1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57"/>
                                        </p:tgtEl>
                                        <p:attrNameLst>
                                          <p:attrName>style.visibility</p:attrName>
                                        </p:attrNameLst>
                                      </p:cBhvr>
                                      <p:to>
                                        <p:strVal val="visible"/>
                                      </p:to>
                                    </p:set>
                                    <p:anim calcmode="lin" valueType="num">
                                      <p:cBhvr additive="base">
                                        <p:cTn id="47" dur="500" fill="hold"/>
                                        <p:tgtEl>
                                          <p:spTgt spid="157"/>
                                        </p:tgtEl>
                                        <p:attrNameLst>
                                          <p:attrName>ppt_x</p:attrName>
                                        </p:attrNameLst>
                                      </p:cBhvr>
                                      <p:tavLst>
                                        <p:tav tm="0">
                                          <p:val>
                                            <p:strVal val="#ppt_x"/>
                                          </p:val>
                                        </p:tav>
                                        <p:tav tm="100000">
                                          <p:val>
                                            <p:strVal val="#ppt_x"/>
                                          </p:val>
                                        </p:tav>
                                      </p:tavLst>
                                    </p:anim>
                                    <p:anim calcmode="lin" valueType="num">
                                      <p:cBhvr additive="base">
                                        <p:cTn id="48" dur="500" fill="hold"/>
                                        <p:tgtEl>
                                          <p:spTgt spid="15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56" grpId="0" animBg="1"/>
      <p:bldP spid="157" grpId="0" animBg="1"/>
      <p:bldP spid="113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7330" y="210185"/>
            <a:ext cx="2316480" cy="52197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三国玩家分析</a:t>
            </a:r>
          </a:p>
        </p:txBody>
      </p:sp>
      <p:sp>
        <p:nvSpPr>
          <p:cNvPr id="100" name="文本框 99"/>
          <p:cNvSpPr txBox="1"/>
          <p:nvPr/>
        </p:nvSpPr>
        <p:spPr>
          <a:xfrm>
            <a:off x="436880" y="929005"/>
            <a:ext cx="6369050" cy="922020"/>
          </a:xfrm>
          <a:prstGeom prst="rect">
            <a:avLst/>
          </a:prstGeom>
          <a:noFill/>
          <a:ln w="9525">
            <a:noFill/>
          </a:ln>
        </p:spPr>
        <p:txBody>
          <a:bodyPr wrap="square">
            <a:spAutoFit/>
          </a:bodyPr>
          <a:lstStyle/>
          <a:p>
            <a:pPr indent="127000"/>
            <a:r>
              <a:rPr lang="en-US" altLang="zh-CN" b="0">
                <a:ea typeface="宋体" panose="02010600030101010101" pitchFamily="2" charset="-122"/>
              </a:rPr>
              <a:t>  </a:t>
            </a:r>
            <a:r>
              <a:rPr lang="zh-CN" b="0">
                <a:ea typeface="宋体" panose="02010600030101010101" pitchFamily="2" charset="-122"/>
              </a:rPr>
              <a:t>经过对玩过的三国游戏调查分析后发现，微信小程序上三国题材游戏缺乏，有巨大的市场潜力。同时，光荣《三国志》也有不少人玩过。</a:t>
            </a:r>
            <a:endParaRPr lang="zh-CN" altLang="en-US"/>
          </a:p>
        </p:txBody>
      </p:sp>
      <p:pic>
        <p:nvPicPr>
          <p:cNvPr id="14" name="图片 14"/>
          <p:cNvPicPr>
            <a:picLocks noChangeAspect="1"/>
          </p:cNvPicPr>
          <p:nvPr/>
        </p:nvPicPr>
        <p:blipFill>
          <a:blip r:embed="rId2"/>
          <a:stretch>
            <a:fillRect/>
          </a:stretch>
        </p:blipFill>
        <p:spPr>
          <a:xfrm>
            <a:off x="775970" y="1951990"/>
            <a:ext cx="2997835" cy="1384935"/>
          </a:xfrm>
          <a:prstGeom prst="rect">
            <a:avLst/>
          </a:prstGeom>
        </p:spPr>
      </p:pic>
      <p:pic>
        <p:nvPicPr>
          <p:cNvPr id="15" name="图片 15"/>
          <p:cNvPicPr>
            <a:picLocks noChangeAspect="1"/>
          </p:cNvPicPr>
          <p:nvPr/>
        </p:nvPicPr>
        <p:blipFill>
          <a:blip r:embed="rId3"/>
          <a:stretch>
            <a:fillRect/>
          </a:stretch>
        </p:blipFill>
        <p:spPr>
          <a:xfrm>
            <a:off x="4963160" y="1951990"/>
            <a:ext cx="3270885" cy="1471930"/>
          </a:xfrm>
          <a:prstGeom prst="rect">
            <a:avLst/>
          </a:prstGeom>
        </p:spPr>
      </p:pic>
      <p:sp>
        <p:nvSpPr>
          <p:cNvPr id="3" name="文本框 2"/>
          <p:cNvSpPr txBox="1"/>
          <p:nvPr/>
        </p:nvSpPr>
        <p:spPr>
          <a:xfrm>
            <a:off x="373380" y="3709035"/>
            <a:ext cx="7197725" cy="922020"/>
          </a:xfrm>
          <a:prstGeom prst="rect">
            <a:avLst/>
          </a:prstGeom>
          <a:noFill/>
          <a:ln w="9525">
            <a:noFill/>
          </a:ln>
        </p:spPr>
        <p:txBody>
          <a:bodyPr wrap="square">
            <a:spAutoFit/>
          </a:bodyPr>
          <a:lstStyle/>
          <a:p>
            <a:pPr indent="304800"/>
            <a:r>
              <a:rPr lang="en-US" altLang="zh-CN" b="0">
                <a:solidFill>
                  <a:srgbClr val="FF0000"/>
                </a:solidFill>
                <a:ea typeface="宋体" panose="02010600030101010101" pitchFamily="2" charset="-122"/>
              </a:rPr>
              <a:t>   </a:t>
            </a:r>
            <a:r>
              <a:rPr lang="zh-CN" b="0">
                <a:solidFill>
                  <a:srgbClr val="FF0000"/>
                </a:solidFill>
                <a:ea typeface="宋体" panose="02010600030101010101" pitchFamily="2" charset="-122"/>
              </a:rPr>
              <a:t>因此，经过小组内部讨论，我们得出以下结论：我们的游戏可以填补三国题材策略类游戏在微信小程序上的缺口，同时经典IP的借鉴可以吸引更多玩家，激发玩家的情怀。</a:t>
            </a:r>
            <a:endParaRPr lang="zh-CN" altLang="en-US" b="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additive="base">
                                        <p:cTn id="12" dur="500" fill="hold"/>
                                        <p:tgtEl>
                                          <p:spTgt spid="100"/>
                                        </p:tgtEl>
                                        <p:attrNameLst>
                                          <p:attrName>ppt_x</p:attrName>
                                        </p:attrNameLst>
                                      </p:cBhvr>
                                      <p:tavLst>
                                        <p:tav tm="0">
                                          <p:val>
                                            <p:strVal val="#ppt_x"/>
                                          </p:val>
                                        </p:tav>
                                        <p:tav tm="100000">
                                          <p:val>
                                            <p:strVal val="#ppt_x"/>
                                          </p:val>
                                        </p:tav>
                                      </p:tavLst>
                                    </p:anim>
                                    <p:anim calcmode="lin" valueType="num">
                                      <p:cBhvr additive="base">
                                        <p:cTn id="13" dur="500" fill="hold"/>
                                        <p:tgtEl>
                                          <p:spTgt spid="10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850" y="89535"/>
            <a:ext cx="1605280" cy="52197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总结分析</a:t>
            </a:r>
          </a:p>
        </p:txBody>
      </p:sp>
      <p:sp>
        <p:nvSpPr>
          <p:cNvPr id="100" name="文本框 99"/>
          <p:cNvSpPr txBox="1"/>
          <p:nvPr/>
        </p:nvSpPr>
        <p:spPr>
          <a:xfrm>
            <a:off x="309880" y="802640"/>
            <a:ext cx="6865620" cy="1198880"/>
          </a:xfrm>
          <a:prstGeom prst="rect">
            <a:avLst/>
          </a:prstGeom>
          <a:noFill/>
          <a:ln w="9525">
            <a:noFill/>
          </a:ln>
        </p:spPr>
        <p:txBody>
          <a:bodyPr wrap="square">
            <a:spAutoFit/>
          </a:bodyPr>
          <a:lstStyle/>
          <a:p>
            <a:pPr indent="127000"/>
            <a:r>
              <a:rPr lang="en-US" altLang="zh-CN" b="0">
                <a:ea typeface="宋体" panose="02010600030101010101" pitchFamily="2" charset="-122"/>
              </a:rPr>
              <a:t>     </a:t>
            </a:r>
            <a:r>
              <a:rPr lang="zh-CN" b="0">
                <a:ea typeface="宋体" panose="02010600030101010101" pitchFamily="2" charset="-122"/>
              </a:rPr>
              <a:t>所以最终我们小组经过一系列分析得出的结论是：我们的游戏主要受众对象以男生为主。同时，三国题材和策略游戏的经典组合一定能收获众多玩家。而选择在微信小程序端上线，可以简化操作方便吸引玩家。</a:t>
            </a:r>
            <a:endParaRPr lang="zh-CN" altLang="en-US" b="0">
              <a:ea typeface="宋体" panose="02010600030101010101" pitchFamily="2" charset="-122"/>
            </a:endParaRPr>
          </a:p>
        </p:txBody>
      </p:sp>
      <p:sp>
        <p:nvSpPr>
          <p:cNvPr id="3" name="文本框 2"/>
          <p:cNvSpPr txBox="1"/>
          <p:nvPr/>
        </p:nvSpPr>
        <p:spPr>
          <a:xfrm>
            <a:off x="408305" y="2001837"/>
            <a:ext cx="5080000" cy="398780"/>
          </a:xfrm>
          <a:prstGeom prst="rect">
            <a:avLst/>
          </a:prstGeom>
          <a:noFill/>
          <a:ln w="9525">
            <a:noFill/>
          </a:ln>
        </p:spPr>
        <p:txBody>
          <a:bodyPr>
            <a:spAutoFit/>
          </a:bodyPr>
          <a:lstStyle/>
          <a:p>
            <a:pPr indent="127000"/>
            <a:r>
              <a:rPr lang="zh-CN" sz="2000" b="1">
                <a:latin typeface="Times New Roman" panose="02020603050405020304" charset="0"/>
                <a:ea typeface="宋体" panose="02010600030101010101" pitchFamily="2" charset="-122"/>
              </a:rPr>
              <a:t>历史数据</a:t>
            </a:r>
            <a:endParaRPr lang="zh-CN" altLang="en-US" sz="2000" b="1">
              <a:latin typeface="Times New Roman" panose="02020603050405020304" charset="0"/>
              <a:ea typeface="宋体" panose="02010600030101010101" pitchFamily="2" charset="-122"/>
            </a:endParaRPr>
          </a:p>
        </p:txBody>
      </p:sp>
      <p:sp>
        <p:nvSpPr>
          <p:cNvPr id="4" name="文本框 3"/>
          <p:cNvSpPr txBox="1"/>
          <p:nvPr/>
        </p:nvSpPr>
        <p:spPr>
          <a:xfrm>
            <a:off x="309880" y="2350135"/>
            <a:ext cx="7971155" cy="2584450"/>
          </a:xfrm>
          <a:prstGeom prst="rect">
            <a:avLst/>
          </a:prstGeom>
          <a:noFill/>
          <a:ln w="9525">
            <a:noFill/>
          </a:ln>
        </p:spPr>
        <p:txBody>
          <a:bodyPr wrap="square">
            <a:spAutoFit/>
          </a:bodyPr>
          <a:lstStyle/>
          <a:p>
            <a:pPr indent="304800"/>
            <a:r>
              <a:rPr lang="zh-CN" b="0">
                <a:ea typeface="宋体" panose="02010600030101010101" pitchFamily="2" charset="-122"/>
              </a:rPr>
              <a:t>策略游戏这类游戏提供给玩家一个可以多动脑筋思考问题，处理较复杂事情的环境，允许玩家自由控制、管理和使用游戏中的人、或</a:t>
            </a:r>
            <a:r>
              <a:rPr lang="zh-CN" b="0">
                <a:solidFill>
                  <a:srgbClr val="0000FF"/>
                </a:solidFill>
                <a:ea typeface="宋体" panose="02010600030101010101" pitchFamily="2" charset="-122"/>
                <a:hlinkClick r:id="rId2"/>
              </a:rPr>
              <a:t>事物</a:t>
            </a:r>
            <a:r>
              <a:rPr lang="zh-CN" b="0">
                <a:ea typeface="宋体" panose="02010600030101010101" pitchFamily="2" charset="-122"/>
              </a:rPr>
              <a:t>，通过这种自由的手段以及玩家们开动脑筋想出的对抗敌人的办法来达到游戏所要求的目标</a:t>
            </a:r>
            <a:r>
              <a:rPr lang="zh-CN" b="0">
                <a:latin typeface="Times New Roman" panose="02020603050405020304" charset="0"/>
                <a:ea typeface="宋体" panose="02010600030101010101" pitchFamily="2" charset="-122"/>
              </a:rPr>
              <a:t>。</a:t>
            </a:r>
          </a:p>
          <a:p>
            <a:pPr indent="304800"/>
            <a:r>
              <a:rPr lang="zh-CN" b="0">
                <a:latin typeface="Times New Roman" panose="02020603050405020304" charset="0"/>
                <a:ea typeface="宋体" panose="02010600030101010101" pitchFamily="2" charset="-122"/>
              </a:rPr>
              <a:t>策略类游戏一直受到大多数玩家的追捧，从早起的《三国志》到《星际争霸》的流行以及《魔兽争霸</a:t>
            </a:r>
            <a:r>
              <a:rPr lang="en-US" b="0">
                <a:latin typeface="Times New Roman" panose="02020603050405020304" charset="0"/>
                <a:ea typeface="宋体" panose="02010600030101010101" pitchFamily="2" charset="-122"/>
                <a:cs typeface="Times New Roman" panose="02020603050405020304" charset="0"/>
              </a:rPr>
              <a:t>3</a:t>
            </a:r>
            <a:r>
              <a:rPr lang="zh-CN" b="0">
                <a:latin typeface="Times New Roman" panose="02020603050405020304" charset="0"/>
                <a:ea typeface="宋体" panose="02010600030101010101" pitchFamily="2" charset="-122"/>
              </a:rPr>
              <a:t>》的锦上添花，都为策略类游戏积累了大量的玩家。近几年，回合制策略类桌游也是受到了许多玩家的赞许与喜爱，也让许多不接触策略类端游的人接触并喜爱上策略类游戏。</a:t>
            </a:r>
          </a:p>
          <a:p>
            <a:pPr indent="304800"/>
            <a:r>
              <a:rPr lang="zh-CN" b="0">
                <a:latin typeface="Times New Roman" panose="02020603050405020304" charset="0"/>
                <a:ea typeface="宋体" panose="02010600030101010101" pitchFamily="2" charset="-122"/>
              </a:rPr>
              <a:t>但是由于</a:t>
            </a:r>
            <a:r>
              <a:rPr lang="en-US" b="0">
                <a:latin typeface="Times New Roman" panose="02020603050405020304" charset="0"/>
                <a:ea typeface="宋体" panose="02010600030101010101" pitchFamily="2" charset="-122"/>
              </a:rPr>
              <a:t>SLG</a:t>
            </a:r>
            <a:r>
              <a:rPr lang="zh-CN" b="0">
                <a:latin typeface="Times New Roman" panose="02020603050405020304" charset="0"/>
                <a:ea typeface="宋体" panose="02010600030101010101" pitchFamily="2" charset="-122"/>
              </a:rPr>
              <a:t>游戏的复杂性，许多桌游爱好者或者其他游戏的玩家对这类游戏望而生畏，于是我们有了设计一个简单快速的策略类游戏的想法</a:t>
            </a:r>
            <a:r>
              <a:rPr lang="zh-CN" sz="1200" b="0">
                <a:latin typeface="Times New Roman" panose="02020603050405020304" charset="0"/>
                <a:ea typeface="宋体" panose="02010600030101010101" pitchFamily="2"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additive="base">
                                        <p:cTn id="12" dur="500" fill="hold"/>
                                        <p:tgtEl>
                                          <p:spTgt spid="100"/>
                                        </p:tgtEl>
                                        <p:attrNameLst>
                                          <p:attrName>ppt_x</p:attrName>
                                        </p:attrNameLst>
                                      </p:cBhvr>
                                      <p:tavLst>
                                        <p:tav tm="0">
                                          <p:val>
                                            <p:strVal val="#ppt_x"/>
                                          </p:val>
                                        </p:tav>
                                        <p:tav tm="100000">
                                          <p:val>
                                            <p:strVal val="#ppt_x"/>
                                          </p:val>
                                        </p:tav>
                                      </p:tavLst>
                                    </p:anim>
                                    <p:anim calcmode="lin" valueType="num">
                                      <p:cBhvr additive="base">
                                        <p:cTn id="13" dur="500" fill="hold"/>
                                        <p:tgtEl>
                                          <p:spTgt spid="10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180" y="65087"/>
            <a:ext cx="5080000" cy="368300"/>
          </a:xfrm>
          <a:prstGeom prst="rect">
            <a:avLst/>
          </a:prstGeom>
          <a:noFill/>
          <a:ln w="9525">
            <a:noFill/>
          </a:ln>
        </p:spPr>
        <p:txBody>
          <a:bodyPr>
            <a:spAutoFit/>
          </a:bodyPr>
          <a:lstStyle/>
          <a:p>
            <a:pPr indent="304800"/>
            <a:r>
              <a:rPr lang="zh-CN" b="0">
                <a:latin typeface="Times New Roman" panose="02020603050405020304" charset="0"/>
                <a:ea typeface="宋体" panose="02010600030101010101" pitchFamily="2" charset="-122"/>
              </a:rPr>
              <a:t>这是我们从网上找到的数据</a:t>
            </a:r>
            <a:endParaRPr lang="zh-CN" altLang="en-US"/>
          </a:p>
        </p:txBody>
      </p:sp>
      <p:pic>
        <p:nvPicPr>
          <p:cNvPr id="9" name="图片 9"/>
          <p:cNvPicPr>
            <a:picLocks noChangeAspect="1"/>
          </p:cNvPicPr>
          <p:nvPr/>
        </p:nvPicPr>
        <p:blipFill>
          <a:blip r:embed="rId2"/>
          <a:srcRect l="8043" t="11794" r="11950"/>
          <a:stretch>
            <a:fillRect/>
          </a:stretch>
        </p:blipFill>
        <p:spPr>
          <a:xfrm>
            <a:off x="290830" y="397510"/>
            <a:ext cx="2248535" cy="1571625"/>
          </a:xfrm>
          <a:prstGeom prst="rect">
            <a:avLst/>
          </a:prstGeom>
          <a:ln>
            <a:noFill/>
          </a:ln>
        </p:spPr>
      </p:pic>
      <p:pic>
        <p:nvPicPr>
          <p:cNvPr id="10" name="图片 10"/>
          <p:cNvPicPr>
            <a:picLocks noChangeAspect="1"/>
          </p:cNvPicPr>
          <p:nvPr/>
        </p:nvPicPr>
        <p:blipFill>
          <a:blip r:embed="rId3"/>
          <a:srcRect l="8265" t="11595" r="5804" b="5527"/>
          <a:stretch>
            <a:fillRect/>
          </a:stretch>
        </p:blipFill>
        <p:spPr>
          <a:xfrm>
            <a:off x="2602865" y="433070"/>
            <a:ext cx="2378075" cy="1501140"/>
          </a:xfrm>
          <a:prstGeom prst="rect">
            <a:avLst/>
          </a:prstGeom>
          <a:ln>
            <a:noFill/>
          </a:ln>
        </p:spPr>
      </p:pic>
      <p:sp>
        <p:nvSpPr>
          <p:cNvPr id="2" name="文本框 1"/>
          <p:cNvSpPr txBox="1"/>
          <p:nvPr/>
        </p:nvSpPr>
        <p:spPr>
          <a:xfrm>
            <a:off x="19050" y="2023110"/>
            <a:ext cx="5029200" cy="337185"/>
          </a:xfrm>
          <a:prstGeom prst="rect">
            <a:avLst/>
          </a:prstGeom>
          <a:noFill/>
          <a:ln w="9525">
            <a:noFill/>
          </a:ln>
        </p:spPr>
        <p:txBody>
          <a:bodyPr wrap="square">
            <a:spAutoFit/>
          </a:bodyPr>
          <a:lstStyle/>
          <a:p>
            <a:pPr indent="127000"/>
            <a:r>
              <a:rPr lang="zh-CN" sz="1600" b="0">
                <a:latin typeface="Times New Roman" panose="02020603050405020304" charset="0"/>
                <a:ea typeface="宋体" panose="02010600030101010101" pitchFamily="2" charset="-122"/>
              </a:rPr>
              <a:t>在国内外，策略类移动游戏往往可以带来很高的收入</a:t>
            </a:r>
            <a:endParaRPr lang="zh-CN" altLang="en-US" sz="1600"/>
          </a:p>
        </p:txBody>
      </p:sp>
      <p:pic>
        <p:nvPicPr>
          <p:cNvPr id="11" name="图片 11"/>
          <p:cNvPicPr>
            <a:picLocks noChangeAspect="1"/>
          </p:cNvPicPr>
          <p:nvPr/>
        </p:nvPicPr>
        <p:blipFill>
          <a:blip r:embed="rId4"/>
          <a:srcRect l="516" t="8254" r="2365" b="1636"/>
          <a:stretch>
            <a:fillRect/>
          </a:stretch>
        </p:blipFill>
        <p:spPr>
          <a:xfrm>
            <a:off x="207645" y="2413635"/>
            <a:ext cx="4702175" cy="1692275"/>
          </a:xfrm>
          <a:prstGeom prst="rect">
            <a:avLst/>
          </a:prstGeom>
          <a:ln>
            <a:noFill/>
          </a:ln>
        </p:spPr>
      </p:pic>
      <p:sp>
        <p:nvSpPr>
          <p:cNvPr id="3" name="文本框 2"/>
          <p:cNvSpPr txBox="1"/>
          <p:nvPr/>
        </p:nvSpPr>
        <p:spPr>
          <a:xfrm>
            <a:off x="19050" y="4183380"/>
            <a:ext cx="5389880" cy="829945"/>
          </a:xfrm>
          <a:prstGeom prst="rect">
            <a:avLst/>
          </a:prstGeom>
          <a:noFill/>
          <a:ln w="9525">
            <a:noFill/>
          </a:ln>
        </p:spPr>
        <p:txBody>
          <a:bodyPr wrap="square">
            <a:spAutoFit/>
          </a:bodyPr>
          <a:lstStyle/>
          <a:p>
            <a:pPr indent="304800"/>
            <a:r>
              <a:rPr lang="zh-CN" sz="1600" b="0">
                <a:latin typeface="Times New Roman" panose="02020603050405020304" charset="0"/>
                <a:ea typeface="宋体" panose="02010600030101010101" pitchFamily="2" charset="-122"/>
              </a:rPr>
              <a:t>可见</a:t>
            </a:r>
            <a:r>
              <a:rPr lang="zh-CN" sz="1600" b="0">
                <a:ea typeface="宋体" panose="02010600030101010101" pitchFamily="2" charset="-122"/>
              </a:rPr>
              <a:t>策略类移动游戏具有用户活跃度高，用户付费能力强等特点。在表现用户活跃度的指标上，策略类移动游戏均处于领先位置，如日均游戏次数、平均游戏时长等。</a:t>
            </a:r>
            <a:endParaRPr lang="zh-CN" altLang="en-US" sz="1600"/>
          </a:p>
        </p:txBody>
      </p:sp>
      <p:pic>
        <p:nvPicPr>
          <p:cNvPr id="12" name="图片 12"/>
          <p:cNvPicPr>
            <a:picLocks noChangeAspect="1"/>
          </p:cNvPicPr>
          <p:nvPr/>
        </p:nvPicPr>
        <p:blipFill>
          <a:blip r:embed="rId5"/>
          <a:stretch>
            <a:fillRect/>
          </a:stretch>
        </p:blipFill>
        <p:spPr>
          <a:xfrm>
            <a:off x="5185410" y="1179195"/>
            <a:ext cx="3693160" cy="1681480"/>
          </a:xfrm>
          <a:prstGeom prst="rect">
            <a:avLst/>
          </a:prstGeom>
        </p:spPr>
      </p:pic>
      <p:sp>
        <p:nvSpPr>
          <p:cNvPr id="4" name="文本框 3"/>
          <p:cNvSpPr txBox="1"/>
          <p:nvPr/>
        </p:nvSpPr>
        <p:spPr>
          <a:xfrm>
            <a:off x="5408930" y="2917190"/>
            <a:ext cx="3245485" cy="583565"/>
          </a:xfrm>
          <a:prstGeom prst="rect">
            <a:avLst/>
          </a:prstGeom>
          <a:noFill/>
          <a:ln w="9525">
            <a:noFill/>
          </a:ln>
        </p:spPr>
        <p:txBody>
          <a:bodyPr wrap="square">
            <a:spAutoFit/>
          </a:bodyPr>
          <a:lstStyle/>
          <a:p>
            <a:pPr indent="304800"/>
            <a:r>
              <a:rPr lang="zh-CN" sz="1600" b="0">
                <a:latin typeface="Times New Roman" panose="02020603050405020304" charset="0"/>
                <a:ea typeface="宋体" panose="02010600030101010101" pitchFamily="2" charset="-122"/>
              </a:rPr>
              <a:t>上表可以看出</a:t>
            </a:r>
            <a:r>
              <a:rPr lang="zh-CN" sz="1600" b="0">
                <a:ea typeface="宋体" panose="02010600030101010101" pitchFamily="2" charset="-122"/>
              </a:rPr>
              <a:t>策略类移动游戏的用户</a:t>
            </a:r>
            <a:r>
              <a:rPr lang="zh-CN" sz="1600" b="0">
                <a:latin typeface="Times New Roman" panose="02020603050405020304" charset="0"/>
                <a:ea typeface="宋体" panose="02010600030101010101" pitchFamily="2" charset="-122"/>
              </a:rPr>
              <a:t>还有</a:t>
            </a:r>
            <a:r>
              <a:rPr lang="zh-CN" sz="1600" b="0">
                <a:ea typeface="宋体" panose="02010600030101010101" pitchFamily="2" charset="-122"/>
              </a:rPr>
              <a:t>高忠诚度、高付费特点。</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28" name="Group 44"/>
          <p:cNvGrpSpPr/>
          <p:nvPr/>
        </p:nvGrpSpPr>
        <p:grpSpPr bwMode="auto">
          <a:xfrm>
            <a:off x="6031548" y="1154431"/>
            <a:ext cx="3887787" cy="3409950"/>
            <a:chOff x="0" y="0"/>
            <a:chExt cx="2449" cy="2148"/>
          </a:xfrm>
        </p:grpSpPr>
        <p:pic>
          <p:nvPicPr>
            <p:cNvPr id="16429" name="Picture 45" descr="iPhone_5S_freeb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49" cy="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0" name="Rectangle 46" descr="10111220362419802e801c5ef8副本"/>
            <p:cNvSpPr>
              <a:spLocks noChangeArrowheads="1"/>
            </p:cNvSpPr>
            <p:nvPr/>
          </p:nvSpPr>
          <p:spPr bwMode="auto">
            <a:xfrm>
              <a:off x="825" y="294"/>
              <a:ext cx="807" cy="1424"/>
            </a:xfrm>
            <a:prstGeom prst="rect">
              <a:avLst/>
            </a:prstGeom>
            <a:blipFill dpi="0" rotWithShape="1">
              <a:blip r:embed="rId3"/>
              <a:srcRect/>
              <a:stretch>
                <a:fillRect r="-7874"/>
              </a:stretch>
            </a:blipFill>
            <a:ln w="635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文本框 1"/>
          <p:cNvSpPr txBox="1"/>
          <p:nvPr/>
        </p:nvSpPr>
        <p:spPr>
          <a:xfrm>
            <a:off x="81915" y="54610"/>
            <a:ext cx="3992880" cy="1014730"/>
          </a:xfrm>
          <a:prstGeom prst="rect">
            <a:avLst/>
          </a:prstGeom>
          <a:noFill/>
        </p:spPr>
        <p:txBody>
          <a:bodyPr wrap="none" rtlCol="0" anchor="t">
            <a:spAutoFit/>
          </a:bodyPr>
          <a:lstStyle/>
          <a:p>
            <a:r>
              <a:rPr lang="zh-CN" altLang="en-US" sz="6000" b="1" dirty="0">
                <a:solidFill>
                  <a:schemeClr val="accent1"/>
                </a:solidFill>
                <a:latin typeface="微软雅黑" panose="020B0503020204020204" pitchFamily="34" charset="-122"/>
                <a:ea typeface="微软雅黑" panose="020B0503020204020204" pitchFamily="34" charset="-122"/>
                <a:sym typeface="+mn-ea"/>
              </a:rPr>
              <a:t>可行性分析</a:t>
            </a:r>
          </a:p>
        </p:txBody>
      </p:sp>
      <p:sp>
        <p:nvSpPr>
          <p:cNvPr id="3" name="文本框 2"/>
          <p:cNvSpPr txBox="1"/>
          <p:nvPr/>
        </p:nvSpPr>
        <p:spPr>
          <a:xfrm>
            <a:off x="153670" y="1154430"/>
            <a:ext cx="6638290" cy="3846195"/>
          </a:xfrm>
          <a:prstGeom prst="rect">
            <a:avLst/>
          </a:prstGeom>
          <a:noFill/>
          <a:ln w="9525">
            <a:noFill/>
          </a:ln>
        </p:spPr>
        <p:txBody>
          <a:bodyPr wrap="square">
            <a:spAutoFit/>
          </a:bodyPr>
          <a:lstStyle/>
          <a:p>
            <a:pPr indent="355600"/>
            <a:r>
              <a:rPr lang="en-US" altLang="zh-CN" sz="2000" b="1">
                <a:ea typeface="等线 Light" panose="02010600030101010101" charset="-122"/>
                <a:cs typeface="Times New Roman" panose="02020603050405020304" charset="0"/>
              </a:rPr>
              <a:t> </a:t>
            </a:r>
            <a:r>
              <a:rPr lang="zh-CN" sz="2000" b="1">
                <a:ea typeface="等线 Light" panose="02010600030101010101" charset="-122"/>
                <a:cs typeface="Times New Roman" panose="02020603050405020304" charset="0"/>
              </a:rPr>
              <a:t>①技术上</a:t>
            </a:r>
            <a:endParaRPr lang="en-US" sz="2000" b="1">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1.2D</a:t>
            </a:r>
            <a:r>
              <a:rPr lang="zh-CN" sz="2000" b="0">
                <a:latin typeface="Times New Roman" panose="02020603050405020304" charset="0"/>
                <a:ea typeface="宋体" panose="02010600030101010101" pitchFamily="2" charset="-122"/>
              </a:rPr>
              <a:t>回合制策略类游戏技术上较为容易实现。</a:t>
            </a:r>
            <a:endParaRPr lang="en-US" sz="2000" b="0">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2.</a:t>
            </a:r>
            <a:r>
              <a:rPr lang="zh-CN" sz="2000" b="0">
                <a:latin typeface="Times New Roman" panose="02020603050405020304" charset="0"/>
                <a:ea typeface="宋体" panose="02010600030101010101" pitchFamily="2" charset="-122"/>
              </a:rPr>
              <a:t>同一题材的游戏众多</a:t>
            </a:r>
            <a:r>
              <a:rPr lang="en-US" sz="2000" b="0">
                <a:latin typeface="Times New Roman" panose="02020603050405020304" charset="0"/>
                <a:ea typeface="宋体" panose="02010600030101010101" pitchFamily="2" charset="-122"/>
              </a:rPr>
              <a:t>,</a:t>
            </a:r>
            <a:r>
              <a:rPr lang="zh-CN" sz="2000" b="0">
                <a:latin typeface="Times New Roman" panose="02020603050405020304" charset="0"/>
                <a:ea typeface="宋体" panose="02010600030101010101" pitchFamily="2" charset="-122"/>
              </a:rPr>
              <a:t>方便借鉴其中的精华。</a:t>
            </a:r>
            <a:endParaRPr lang="en-US" sz="2000" b="0">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3.</a:t>
            </a:r>
            <a:r>
              <a:rPr lang="zh-CN" sz="2000" b="0">
                <a:latin typeface="Times New Roman" panose="02020603050405020304" charset="0"/>
                <a:ea typeface="宋体" panose="02010600030101010101" pitchFamily="2" charset="-122"/>
              </a:rPr>
              <a:t>使用游戏引擎可以大大提高开发的效率</a:t>
            </a:r>
          </a:p>
          <a:p>
            <a:pPr indent="355600"/>
            <a:r>
              <a:rPr lang="en-US" altLang="zh-CN" sz="2000" b="0">
                <a:latin typeface="Times New Roman" panose="02020603050405020304" charset="0"/>
                <a:ea typeface="宋体" panose="02010600030101010101" pitchFamily="2" charset="-122"/>
              </a:rPr>
              <a:t> 4.</a:t>
            </a:r>
            <a:r>
              <a:rPr lang="zh-CN" altLang="en-US" sz="2400" b="1">
                <a:solidFill>
                  <a:srgbClr val="FF0000"/>
                </a:solidFill>
                <a:latin typeface="Times New Roman" panose="02020603050405020304" charset="0"/>
                <a:ea typeface="宋体" panose="02010600030101010101" pitchFamily="2" charset="-122"/>
              </a:rPr>
              <a:t>关键</a:t>
            </a:r>
            <a:r>
              <a:rPr lang="zh-CN" altLang="en-US" sz="2000" b="0">
                <a:latin typeface="Times New Roman" panose="02020603050405020304" charset="0"/>
                <a:ea typeface="宋体" panose="02010600030101010101" pitchFamily="2" charset="-122"/>
              </a:rPr>
              <a:t>技术是游戏引擎的学习与使用。</a:t>
            </a:r>
            <a:endParaRPr lang="en-US" sz="2000" b="0">
              <a:latin typeface="Times New Roman" panose="02020603050405020304" charset="0"/>
              <a:ea typeface="宋体" panose="02010600030101010101" pitchFamily="2" charset="-122"/>
            </a:endParaRPr>
          </a:p>
          <a:p>
            <a:pPr indent="355600"/>
            <a:r>
              <a:rPr lang="en-US" sz="2000" b="0">
                <a:latin typeface="Times New Roman" panose="02020603050405020304" charset="0"/>
                <a:ea typeface="宋体" panose="02010600030101010101" pitchFamily="2" charset="-122"/>
              </a:rPr>
              <a:t> </a:t>
            </a:r>
            <a:endParaRPr lang="zh-CN" sz="2000" b="0">
              <a:latin typeface="Times New Roman" panose="02020603050405020304" charset="0"/>
              <a:ea typeface="宋体" panose="02010600030101010101" pitchFamily="2" charset="-122"/>
              <a:cs typeface="Times New Roman" panose="02020603050405020304" charset="0"/>
            </a:endParaRPr>
          </a:p>
          <a:p>
            <a:pPr indent="355600"/>
            <a:r>
              <a:rPr lang="zh-CN" sz="2000" b="0">
                <a:latin typeface="Times New Roman" panose="02020603050405020304" charset="0"/>
                <a:ea typeface="宋体" panose="02010600030101010101" pitchFamily="2" charset="-122"/>
                <a:cs typeface="Times New Roman" panose="02020603050405020304" charset="0"/>
              </a:rPr>
              <a:t>       </a:t>
            </a:r>
            <a:r>
              <a:rPr lang="zh-CN" sz="2000" b="1">
                <a:latin typeface="Times New Roman" panose="02020603050405020304" charset="0"/>
                <a:ea typeface="宋体" panose="02010600030101010101" pitchFamily="2" charset="-122"/>
                <a:cs typeface="Times New Roman" panose="02020603050405020304" charset="0"/>
              </a:rPr>
              <a:t>②经济上：</a:t>
            </a:r>
            <a:endParaRPr lang="en-US" sz="2000" b="0">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1.</a:t>
            </a:r>
            <a:r>
              <a:rPr lang="zh-CN" sz="2000" b="0">
                <a:latin typeface="Times New Roman" panose="02020603050405020304" charset="0"/>
                <a:ea typeface="宋体" panose="02010600030101010101" pitchFamily="2" charset="-122"/>
              </a:rPr>
              <a:t>免费开源的游戏引擎（</a:t>
            </a:r>
            <a:r>
              <a:rPr lang="en-US" sz="2000" b="0">
                <a:latin typeface="Times New Roman" panose="02020603050405020304" charset="0"/>
                <a:ea typeface="宋体" panose="02010600030101010101" pitchFamily="2" charset="-122"/>
              </a:rPr>
              <a:t>Layabox</a:t>
            </a:r>
            <a:r>
              <a:rPr lang="zh-CN" sz="2000" b="0">
                <a:latin typeface="Times New Roman" panose="02020603050405020304" charset="0"/>
                <a:ea typeface="宋体" panose="02010600030101010101" pitchFamily="2" charset="-122"/>
              </a:rPr>
              <a:t>）</a:t>
            </a:r>
            <a:endParaRPr lang="en-US" sz="2000" b="0">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2.</a:t>
            </a:r>
            <a:r>
              <a:rPr lang="zh-CN" sz="2000" b="0">
                <a:latin typeface="Times New Roman" panose="02020603050405020304" charset="0"/>
                <a:ea typeface="宋体" panose="02010600030101010101" pitchFamily="2" charset="-122"/>
              </a:rPr>
              <a:t>租借便宜的云服务器不是大问题。</a:t>
            </a:r>
            <a:endParaRPr lang="en-US" sz="2000" b="0">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a:t>
            </a:r>
            <a:endParaRPr lang="zh-CN" sz="2000" b="0">
              <a:latin typeface="Times New Roman" panose="02020603050405020304" charset="0"/>
              <a:ea typeface="宋体" panose="02010600030101010101" pitchFamily="2" charset="-122"/>
              <a:cs typeface="Times New Roman" panose="02020603050405020304" charset="0"/>
            </a:endParaRPr>
          </a:p>
          <a:p>
            <a:pPr indent="355600"/>
            <a:r>
              <a:rPr lang="zh-CN" sz="2000" b="0">
                <a:latin typeface="Times New Roman" panose="02020603050405020304" charset="0"/>
                <a:ea typeface="宋体" panose="02010600030101010101" pitchFamily="2" charset="-122"/>
                <a:cs typeface="Times New Roman" panose="02020603050405020304" charset="0"/>
              </a:rPr>
              <a:t>      </a:t>
            </a:r>
            <a:r>
              <a:rPr lang="zh-CN" sz="2000" b="1">
                <a:latin typeface="Times New Roman" panose="02020603050405020304" charset="0"/>
                <a:ea typeface="宋体" panose="02010600030101010101" pitchFamily="2" charset="-122"/>
                <a:cs typeface="Times New Roman" panose="02020603050405020304" charset="0"/>
              </a:rPr>
              <a:t> ③操作上：</a:t>
            </a:r>
            <a:endParaRPr lang="en-US" sz="2000" b="0">
              <a:latin typeface="Times New Roman" panose="02020603050405020304" charset="0"/>
              <a:ea typeface="宋体" panose="02010600030101010101" pitchFamily="2" charset="-122"/>
              <a:cs typeface="Times New Roman" panose="02020603050405020304" charset="0"/>
            </a:endParaRPr>
          </a:p>
          <a:p>
            <a:pPr indent="355600"/>
            <a:r>
              <a:rPr lang="en-US" sz="2000" b="0">
                <a:latin typeface="Times New Roman" panose="02020603050405020304" charset="0"/>
                <a:ea typeface="宋体" panose="02010600030101010101" pitchFamily="2" charset="-122"/>
                <a:cs typeface="Times New Roman" panose="02020603050405020304" charset="0"/>
              </a:rPr>
              <a:t>       1.PC</a:t>
            </a:r>
            <a:r>
              <a:rPr lang="zh-CN" sz="2000" b="0">
                <a:latin typeface="Times New Roman" panose="02020603050405020304" charset="0"/>
                <a:ea typeface="宋体" panose="02010600030101010101" pitchFamily="2" charset="-122"/>
              </a:rPr>
              <a:t>和微信小程序都是简单易懂的操作</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3972557" y="2388918"/>
            <a:ext cx="1198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项目概述</a:t>
            </a:r>
          </a:p>
        </p:txBody>
      </p:sp>
      <p:sp>
        <p:nvSpPr>
          <p:cNvPr id="97" name="TextBox 96"/>
          <p:cNvSpPr txBox="1"/>
          <p:nvPr/>
        </p:nvSpPr>
        <p:spPr>
          <a:xfrm>
            <a:off x="3399788" y="2695489"/>
            <a:ext cx="2468880" cy="2399665"/>
          </a:xfrm>
          <a:prstGeom prst="rect">
            <a:avLst/>
          </a:prstGeom>
          <a:noFill/>
        </p:spPr>
        <p:txBody>
          <a:bodyPr wrap="none" rtlCol="0">
            <a:spAutoFit/>
          </a:bodyPr>
          <a:lstStyle/>
          <a:p>
            <a:pPr algn="ct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工作内容</a:t>
            </a:r>
          </a:p>
          <a:p>
            <a:pPr algn="ct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主要参加人员</a:t>
            </a:r>
          </a:p>
          <a:p>
            <a:pPr algn="ct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产品</a:t>
            </a:r>
          </a:p>
          <a:p>
            <a:pPr algn="ct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验收标准</a:t>
            </a:r>
          </a:p>
          <a:p>
            <a:pPr algn="ct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完成项目的最迟期限</a:t>
            </a:r>
          </a:p>
        </p:txBody>
      </p:sp>
      <p:cxnSp>
        <p:nvCxnSpPr>
          <p:cNvPr id="98" name="直接连接符 97"/>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
          <p:cNvSpPr>
            <a:spLocks noEditPoints="1"/>
          </p:cNvSpPr>
          <p:nvPr/>
        </p:nvSpPr>
        <p:spPr bwMode="auto">
          <a:xfrm>
            <a:off x="4339167" y="1291503"/>
            <a:ext cx="465666" cy="4668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p:cNvSpPr txBox="1"/>
          <p:nvPr/>
        </p:nvSpPr>
        <p:spPr>
          <a:xfrm>
            <a:off x="28575" y="60960"/>
            <a:ext cx="3919220" cy="52197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工作内容</a:t>
            </a:r>
            <a:r>
              <a:rPr lang="en-US" altLang="zh-CN" sz="2800" b="1" dirty="0">
                <a:solidFill>
                  <a:schemeClr val="accent1"/>
                </a:solidFill>
                <a:latin typeface="微软雅黑" panose="020B0503020204020204" pitchFamily="34" charset="-122"/>
                <a:ea typeface="微软雅黑" panose="020B0503020204020204" pitchFamily="34" charset="-122"/>
              </a:rPr>
              <a:t>(6</a:t>
            </a:r>
            <a:r>
              <a:rPr lang="zh-CN" altLang="en-US" sz="2800" b="1" dirty="0">
                <a:solidFill>
                  <a:schemeClr val="accent1"/>
                </a:solidFill>
                <a:latin typeface="微软雅黑" panose="020B0503020204020204" pitchFamily="34" charset="-122"/>
                <a:ea typeface="微软雅黑" panose="020B0503020204020204" pitchFamily="34" charset="-122"/>
              </a:rPr>
              <a:t>个阶段</a:t>
            </a:r>
            <a:r>
              <a:rPr lang="en-US" altLang="zh-CN" sz="2800" b="1" dirty="0">
                <a:solidFill>
                  <a:schemeClr val="accent1"/>
                </a:solidFill>
                <a:latin typeface="微软雅黑" panose="020B0503020204020204" pitchFamily="34" charset="-122"/>
                <a:ea typeface="微软雅黑" panose="020B0503020204020204" pitchFamily="34" charset="-122"/>
              </a:rPr>
              <a:t>)</a:t>
            </a:r>
          </a:p>
        </p:txBody>
      </p:sp>
      <p:sp>
        <p:nvSpPr>
          <p:cNvPr id="6" name="文本框 5"/>
          <p:cNvSpPr txBox="1"/>
          <p:nvPr/>
        </p:nvSpPr>
        <p:spPr>
          <a:xfrm>
            <a:off x="436880" y="767715"/>
            <a:ext cx="1861820" cy="922020"/>
          </a:xfrm>
          <a:prstGeom prst="rect">
            <a:avLst/>
          </a:prstGeom>
          <a:noFill/>
        </p:spPr>
        <p:txBody>
          <a:bodyPr wrap="none" rtlCol="0" anchor="t">
            <a:spAutoFit/>
          </a:bodyPr>
          <a:lstStyle/>
          <a:p>
            <a:pPr algn="l"/>
            <a:r>
              <a:rPr lang="zh-CN" b="1">
                <a:solidFill>
                  <a:srgbClr val="000000"/>
                </a:solidFill>
                <a:ea typeface="宋体" panose="02010600030101010101" pitchFamily="2" charset="-122"/>
                <a:sym typeface="+mn-ea"/>
              </a:rPr>
              <a:t>①项目启动</a:t>
            </a:r>
            <a:endParaRPr lang="zh-CN">
              <a:solidFill>
                <a:srgbClr val="000000"/>
              </a:solidFill>
              <a:ea typeface="宋体" panose="02010600030101010101" pitchFamily="2" charset="-122"/>
              <a:sym typeface="+mn-ea"/>
            </a:endParaRPr>
          </a:p>
          <a:p>
            <a:pPr algn="l"/>
            <a:r>
              <a:rPr lang="zh-CN" altLang="en-US"/>
              <a:t>    </a:t>
            </a:r>
            <a:r>
              <a:rPr lang="en-US" altLang="zh-CN"/>
              <a:t>(1)</a:t>
            </a:r>
            <a:r>
              <a:rPr lang="en-US" altLang="zh-CN" sz="1600"/>
              <a:t>书写项目介绍</a:t>
            </a:r>
            <a:endParaRPr lang="en-US" altLang="zh-CN"/>
          </a:p>
          <a:p>
            <a:pPr algn="l"/>
            <a:r>
              <a:rPr lang="en-US" altLang="zh-CN"/>
              <a:t>    (2)业务梳理</a:t>
            </a:r>
          </a:p>
        </p:txBody>
      </p:sp>
      <p:sp>
        <p:nvSpPr>
          <p:cNvPr id="7" name="文本框 6"/>
          <p:cNvSpPr txBox="1"/>
          <p:nvPr/>
        </p:nvSpPr>
        <p:spPr>
          <a:xfrm>
            <a:off x="436880" y="1833880"/>
            <a:ext cx="2715260" cy="1383665"/>
          </a:xfrm>
          <a:prstGeom prst="rect">
            <a:avLst/>
          </a:prstGeom>
          <a:noFill/>
        </p:spPr>
        <p:txBody>
          <a:bodyPr wrap="none" rtlCol="0" anchor="t">
            <a:spAutoFit/>
          </a:bodyPr>
          <a:lstStyle/>
          <a:p>
            <a:pPr algn="l"/>
            <a:r>
              <a:rPr lang="zh-CN" b="1">
                <a:solidFill>
                  <a:srgbClr val="000000"/>
                </a:solidFill>
                <a:ea typeface="宋体" panose="02010600030101010101" pitchFamily="2" charset="-122"/>
                <a:sym typeface="+mn-ea"/>
              </a:rPr>
              <a:t>②需求阶段</a:t>
            </a:r>
          </a:p>
          <a:p>
            <a:pPr algn="l"/>
            <a:r>
              <a:rPr lang="en-US" altLang="zh-CN" b="1">
                <a:solidFill>
                  <a:srgbClr val="000000"/>
                </a:solidFill>
                <a:ea typeface="宋体" panose="02010600030101010101" pitchFamily="2" charset="-122"/>
                <a:sym typeface="+mn-ea"/>
              </a:rPr>
              <a:t>     </a:t>
            </a:r>
            <a:r>
              <a:rPr lang="en-US" altLang="zh-CN" sz="1600">
                <a:solidFill>
                  <a:srgbClr val="000000"/>
                </a:solidFill>
                <a:ea typeface="宋体" panose="02010600030101010101" pitchFamily="2" charset="-122"/>
                <a:sym typeface="+mn-ea"/>
              </a:rPr>
              <a:t>(1)书写项目计划</a:t>
            </a:r>
          </a:p>
          <a:p>
            <a:pPr algn="l"/>
            <a:r>
              <a:rPr lang="en-US" altLang="zh-CN" sz="1600">
                <a:solidFill>
                  <a:srgbClr val="000000"/>
                </a:solidFill>
                <a:ea typeface="宋体" panose="02010600030101010101" pitchFamily="2" charset="-122"/>
                <a:sym typeface="+mn-ea"/>
              </a:rPr>
              <a:t>      (2)制作项目PPT</a:t>
            </a:r>
          </a:p>
          <a:p>
            <a:pPr algn="l"/>
            <a:r>
              <a:rPr lang="en-US" altLang="zh-CN" sz="1600">
                <a:solidFill>
                  <a:srgbClr val="000000"/>
                </a:solidFill>
                <a:ea typeface="宋体" panose="02010600030101010101" pitchFamily="2" charset="-122"/>
                <a:sym typeface="+mn-ea"/>
              </a:rPr>
              <a:t>      (3)需求评估</a:t>
            </a:r>
          </a:p>
          <a:p>
            <a:pPr algn="l"/>
            <a:r>
              <a:rPr lang="en-US" altLang="zh-CN" sz="1600">
                <a:solidFill>
                  <a:srgbClr val="000000"/>
                </a:solidFill>
                <a:ea typeface="宋体" panose="02010600030101010101" pitchFamily="2" charset="-122"/>
                <a:sym typeface="+mn-ea"/>
              </a:rPr>
              <a:t>      (4)估算项目量并分配任务</a:t>
            </a:r>
          </a:p>
        </p:txBody>
      </p:sp>
      <p:sp>
        <p:nvSpPr>
          <p:cNvPr id="9" name="文本框 8"/>
          <p:cNvSpPr txBox="1"/>
          <p:nvPr/>
        </p:nvSpPr>
        <p:spPr>
          <a:xfrm>
            <a:off x="542925" y="3449320"/>
            <a:ext cx="1478915" cy="1137285"/>
          </a:xfrm>
          <a:prstGeom prst="rect">
            <a:avLst/>
          </a:prstGeom>
          <a:noFill/>
        </p:spPr>
        <p:txBody>
          <a:bodyPr wrap="none" rtlCol="0" anchor="t">
            <a:spAutoFit/>
          </a:bodyPr>
          <a:lstStyle/>
          <a:p>
            <a:pPr algn="l"/>
            <a:r>
              <a:rPr lang="zh-CN" b="1">
                <a:solidFill>
                  <a:srgbClr val="000000"/>
                </a:solidFill>
                <a:ea typeface="宋体" panose="02010600030101010101" pitchFamily="2" charset="-122"/>
                <a:sym typeface="+mn-ea"/>
              </a:rPr>
              <a:t>③设计阶段</a:t>
            </a:r>
          </a:p>
          <a:p>
            <a:pPr algn="l"/>
            <a:r>
              <a:rPr lang="zh-CN" altLang="en-US" b="1"/>
              <a:t>     </a:t>
            </a:r>
            <a:r>
              <a:rPr lang="en-US" altLang="zh-CN" sz="1600"/>
              <a:t>(1)界面设计</a:t>
            </a:r>
          </a:p>
          <a:p>
            <a:pPr algn="l"/>
            <a:r>
              <a:rPr lang="en-US" altLang="zh-CN" sz="1600"/>
              <a:t>     (2)需求设计</a:t>
            </a:r>
          </a:p>
          <a:p>
            <a:pPr algn="l"/>
            <a:r>
              <a:rPr lang="en-US" altLang="zh-CN" sz="1600"/>
              <a:t>     (3)研发设计</a:t>
            </a:r>
          </a:p>
        </p:txBody>
      </p:sp>
      <p:sp>
        <p:nvSpPr>
          <p:cNvPr id="10" name="文本框 9"/>
          <p:cNvSpPr txBox="1"/>
          <p:nvPr/>
        </p:nvSpPr>
        <p:spPr>
          <a:xfrm>
            <a:off x="4732655" y="833755"/>
            <a:ext cx="1628140" cy="860425"/>
          </a:xfrm>
          <a:prstGeom prst="rect">
            <a:avLst/>
          </a:prstGeom>
          <a:noFill/>
        </p:spPr>
        <p:txBody>
          <a:bodyPr wrap="none" rtlCol="0" anchor="t">
            <a:spAutoFit/>
          </a:bodyPr>
          <a:lstStyle/>
          <a:p>
            <a:pPr algn="l"/>
            <a:r>
              <a:rPr lang="zh-CN" b="1">
                <a:solidFill>
                  <a:srgbClr val="000000"/>
                </a:solidFill>
                <a:ea typeface="宋体" panose="02010600030101010101" pitchFamily="2" charset="-122"/>
                <a:sym typeface="+mn-ea"/>
              </a:rPr>
              <a:t>④开发阶段</a:t>
            </a:r>
          </a:p>
          <a:p>
            <a:pPr algn="l"/>
            <a:r>
              <a:rPr lang="en-US" altLang="zh-CN" sz="1600"/>
              <a:t>(1)游戏引擎研究</a:t>
            </a:r>
          </a:p>
          <a:p>
            <a:pPr algn="l"/>
            <a:r>
              <a:rPr lang="en-US" altLang="zh-CN" sz="1600"/>
              <a:t>(2)代码编写</a:t>
            </a:r>
          </a:p>
        </p:txBody>
      </p:sp>
      <p:sp>
        <p:nvSpPr>
          <p:cNvPr id="11" name="文本框 10"/>
          <p:cNvSpPr txBox="1"/>
          <p:nvPr/>
        </p:nvSpPr>
        <p:spPr>
          <a:xfrm>
            <a:off x="4756150" y="2095500"/>
            <a:ext cx="1628140" cy="860425"/>
          </a:xfrm>
          <a:prstGeom prst="rect">
            <a:avLst/>
          </a:prstGeom>
          <a:noFill/>
        </p:spPr>
        <p:txBody>
          <a:bodyPr wrap="none" rtlCol="0" anchor="t">
            <a:spAutoFit/>
          </a:bodyPr>
          <a:lstStyle/>
          <a:p>
            <a:pPr algn="l"/>
            <a:r>
              <a:rPr lang="zh-CN" b="1">
                <a:solidFill>
                  <a:srgbClr val="000000"/>
                </a:solidFill>
                <a:ea typeface="宋体" panose="02010600030101010101" pitchFamily="2" charset="-122"/>
                <a:sym typeface="+mn-ea"/>
              </a:rPr>
              <a:t>⑤测试阶段</a:t>
            </a:r>
          </a:p>
          <a:p>
            <a:pPr algn="l"/>
            <a:r>
              <a:rPr lang="en-US" altLang="zh-CN" sz="1600"/>
              <a:t>(1)bug修复</a:t>
            </a:r>
          </a:p>
          <a:p>
            <a:pPr algn="l"/>
            <a:r>
              <a:rPr lang="en-US" altLang="zh-CN" sz="1600"/>
              <a:t>(2)后台运行维护</a:t>
            </a:r>
          </a:p>
        </p:txBody>
      </p:sp>
      <p:sp>
        <p:nvSpPr>
          <p:cNvPr id="12" name="文本框 11"/>
          <p:cNvSpPr txBox="1"/>
          <p:nvPr/>
        </p:nvSpPr>
        <p:spPr>
          <a:xfrm>
            <a:off x="4756150" y="3449320"/>
            <a:ext cx="1438275" cy="614045"/>
          </a:xfrm>
          <a:prstGeom prst="rect">
            <a:avLst/>
          </a:prstGeom>
          <a:noFill/>
        </p:spPr>
        <p:txBody>
          <a:bodyPr wrap="square" rtlCol="0" anchor="t">
            <a:spAutoFit/>
          </a:bodyPr>
          <a:lstStyle/>
          <a:p>
            <a:pPr algn="l"/>
            <a:r>
              <a:rPr lang="zh-CN" b="1">
                <a:solidFill>
                  <a:srgbClr val="000000"/>
                </a:solidFill>
                <a:ea typeface="宋体" panose="02010600030101010101" pitchFamily="2" charset="-122"/>
                <a:sym typeface="+mn-ea"/>
              </a:rPr>
              <a:t>⑥软件上线</a:t>
            </a:r>
            <a:endParaRPr lang="zh-CN">
              <a:solidFill>
                <a:srgbClr val="000000"/>
              </a:solidFill>
              <a:ea typeface="宋体" panose="02010600030101010101" pitchFamily="2" charset="-122"/>
              <a:sym typeface="+mn-ea"/>
            </a:endParaRPr>
          </a:p>
          <a:p>
            <a:pPr algn="l"/>
            <a:r>
              <a:rPr lang="en-US" altLang="zh-CN" sz="1600"/>
              <a:t>(1)投放市场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6" grpId="0"/>
      <p:bldP spid="7" grpId="0"/>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0" name="Rectangle 50"/>
          <p:cNvSpPr>
            <a:spLocks noChangeArrowheads="1"/>
          </p:cNvSpPr>
          <p:nvPr/>
        </p:nvSpPr>
        <p:spPr bwMode="auto">
          <a:xfrm>
            <a:off x="813435" y="822960"/>
            <a:ext cx="6211570" cy="3077845"/>
          </a:xfrm>
          <a:prstGeom prst="rect">
            <a:avLst/>
          </a:prstGeom>
          <a:solidFill>
            <a:schemeClr val="accent1"/>
          </a:solidFill>
          <a:ln>
            <a:noFill/>
          </a:ln>
        </p:spPr>
        <p:txBody>
          <a:bodyPr/>
          <a:lstStyle/>
          <a:p>
            <a:endParaRPr lang="zh-CN" altLang="en-US"/>
          </a:p>
        </p:txBody>
      </p:sp>
      <p:sp>
        <p:nvSpPr>
          <p:cNvPr id="51" name="TextBox 50"/>
          <p:cNvSpPr txBox="1"/>
          <p:nvPr/>
        </p:nvSpPr>
        <p:spPr>
          <a:xfrm>
            <a:off x="14605" y="54610"/>
            <a:ext cx="3991610" cy="52197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主要参加人员</a:t>
            </a:r>
          </a:p>
        </p:txBody>
      </p:sp>
      <p:sp>
        <p:nvSpPr>
          <p:cNvPr id="2" name="文本框 1"/>
          <p:cNvSpPr txBox="1"/>
          <p:nvPr/>
        </p:nvSpPr>
        <p:spPr>
          <a:xfrm>
            <a:off x="852805" y="1002030"/>
            <a:ext cx="6172200" cy="3138170"/>
          </a:xfrm>
          <a:prstGeom prst="rect">
            <a:avLst/>
          </a:prstGeom>
          <a:noFill/>
        </p:spPr>
        <p:txBody>
          <a:bodyPr wrap="square" rtlCol="0">
            <a:spAutoFit/>
          </a:bodyPr>
          <a:lstStyle/>
          <a:p>
            <a:r>
              <a:rPr lang="zh-CN" altLang="en-US">
                <a:sym typeface="+mn-ea"/>
              </a:rPr>
              <a:t>小组名称：明德1-518</a:t>
            </a:r>
            <a:endParaRPr lang="zh-CN" altLang="en-US"/>
          </a:p>
          <a:p>
            <a:r>
              <a:rPr lang="zh-CN" altLang="en-US">
                <a:sym typeface="+mn-ea"/>
              </a:rPr>
              <a:t>取名原因：全体成员均属于明德1-518</a:t>
            </a:r>
            <a:endParaRPr lang="zh-CN" altLang="en-US"/>
          </a:p>
          <a:p>
            <a:r>
              <a:rPr lang="zh-CN" altLang="en-US">
                <a:sym typeface="+mn-ea"/>
              </a:rPr>
              <a:t>小组LOGO:简化版圆形方孔钱</a:t>
            </a:r>
            <a:endParaRPr lang="zh-CN" altLang="en-US"/>
          </a:p>
          <a:p>
            <a:r>
              <a:rPr lang="zh-CN" altLang="en-US">
                <a:sym typeface="+mn-ea"/>
              </a:rPr>
              <a:t>LOGO寓意：代码的稳定，健壮和价值。</a:t>
            </a:r>
            <a:endParaRPr lang="zh-CN" altLang="en-US"/>
          </a:p>
          <a:p>
            <a:endParaRPr lang="zh-CN" altLang="en-US"/>
          </a:p>
          <a:p>
            <a:r>
              <a:rPr lang="zh-CN" altLang="en-US">
                <a:sym typeface="+mn-ea"/>
              </a:rPr>
              <a:t>组长：王华怿，擅长技术和设计，本次项目的首席程序员和策划师。</a:t>
            </a:r>
            <a:endParaRPr lang="zh-CN" altLang="en-US"/>
          </a:p>
          <a:p>
            <a:r>
              <a:rPr lang="zh-CN" altLang="en-US">
                <a:sym typeface="+mn-ea"/>
              </a:rPr>
              <a:t>组员：王仕杰，编程一般，善于收集资料，文档的编写。</a:t>
            </a:r>
            <a:endParaRPr lang="zh-CN" altLang="en-US"/>
          </a:p>
          <a:p>
            <a:r>
              <a:rPr lang="zh-CN" altLang="en-US">
                <a:sym typeface="+mn-ea"/>
              </a:rPr>
              <a:t>组员：吴帅毅，编程一般，但有许多的创新想法，本次项目的狗头军师。负责各种PPT的制作。</a:t>
            </a:r>
            <a:endParaRPr lang="zh-CN" altLang="en-US"/>
          </a:p>
          <a:p>
            <a:endParaRPr lang="zh-CN" altLang="en-US"/>
          </a:p>
        </p:txBody>
      </p:sp>
      <p:pic>
        <p:nvPicPr>
          <p:cNvPr id="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08943" y="1108392"/>
            <a:ext cx="918845" cy="82677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650"/>
                                        </p:tgtEl>
                                        <p:attrNameLst>
                                          <p:attrName>style.visibility</p:attrName>
                                        </p:attrNameLst>
                                      </p:cBhvr>
                                      <p:to>
                                        <p:strVal val="visible"/>
                                      </p:to>
                                    </p:set>
                                    <p:anim calcmode="lin" valueType="num">
                                      <p:cBhvr additive="base">
                                        <p:cTn id="12" dur="500" fill="hold"/>
                                        <p:tgtEl>
                                          <p:spTgt spid="25650"/>
                                        </p:tgtEl>
                                        <p:attrNameLst>
                                          <p:attrName>ppt_x</p:attrName>
                                        </p:attrNameLst>
                                      </p:cBhvr>
                                      <p:tavLst>
                                        <p:tav tm="0">
                                          <p:val>
                                            <p:strVal val="#ppt_x"/>
                                          </p:val>
                                        </p:tav>
                                        <p:tav tm="100000">
                                          <p:val>
                                            <p:strVal val="#ppt_x"/>
                                          </p:val>
                                        </p:tav>
                                      </p:tavLst>
                                    </p:anim>
                                    <p:anim calcmode="lin" valueType="num">
                                      <p:cBhvr additive="base">
                                        <p:cTn id="13" dur="500" fill="hold"/>
                                        <p:tgtEl>
                                          <p:spTgt spid="256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0" grpId="0" animBg="1"/>
      <p:bldP spid="51"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1" name="Freeform 55"/>
          <p:cNvSpPr>
            <a:spLocks noEditPoints="1"/>
          </p:cNvSpPr>
          <p:nvPr/>
        </p:nvSpPr>
        <p:spPr bwMode="auto">
          <a:xfrm flipH="1">
            <a:off x="716598" y="3663315"/>
            <a:ext cx="301625" cy="203200"/>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1"/>
          </a:solidFill>
          <a:ln>
            <a:noFill/>
          </a:ln>
        </p:spPr>
        <p:txBody>
          <a:bodyPr/>
          <a:lstStyle/>
          <a:p>
            <a:endParaRPr lang="zh-CN" altLang="en-US"/>
          </a:p>
        </p:txBody>
      </p:sp>
      <p:sp>
        <p:nvSpPr>
          <p:cNvPr id="29753" name="Text Box 57"/>
          <p:cNvSpPr txBox="1">
            <a:spLocks noChangeArrowheads="1"/>
          </p:cNvSpPr>
          <p:nvPr/>
        </p:nvSpPr>
        <p:spPr bwMode="auto">
          <a:xfrm>
            <a:off x="1118870" y="353631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accent1"/>
                </a:solidFill>
                <a:latin typeface="Impact" panose="020B0806030902050204" pitchFamily="34" charset="0"/>
              </a:rPr>
              <a:t>03</a:t>
            </a:r>
          </a:p>
        </p:txBody>
      </p:sp>
      <p:sp>
        <p:nvSpPr>
          <p:cNvPr id="29757" name="Text Box 61"/>
          <p:cNvSpPr txBox="1">
            <a:spLocks noChangeArrowheads="1"/>
          </p:cNvSpPr>
          <p:nvPr/>
        </p:nvSpPr>
        <p:spPr bwMode="auto">
          <a:xfrm>
            <a:off x="1042245" y="2618740"/>
            <a:ext cx="5036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2400" dirty="0">
                <a:solidFill>
                  <a:schemeClr val="accent1"/>
                </a:solidFill>
                <a:latin typeface="Impact" panose="020B0806030902050204" pitchFamily="34" charset="0"/>
              </a:rPr>
              <a:t>02</a:t>
            </a:r>
          </a:p>
        </p:txBody>
      </p:sp>
      <p:grpSp>
        <p:nvGrpSpPr>
          <p:cNvPr id="29758" name="Group 62"/>
          <p:cNvGrpSpPr/>
          <p:nvPr/>
        </p:nvGrpSpPr>
        <p:grpSpPr bwMode="auto">
          <a:xfrm flipH="1">
            <a:off x="926148" y="796608"/>
            <a:ext cx="209550" cy="257175"/>
            <a:chOff x="0" y="0"/>
            <a:chExt cx="134" cy="163"/>
          </a:xfrm>
          <a:solidFill>
            <a:schemeClr val="tx1">
              <a:lumMod val="75000"/>
              <a:lumOff val="25000"/>
            </a:schemeClr>
          </a:solidFill>
        </p:grpSpPr>
        <p:sp>
          <p:nvSpPr>
            <p:cNvPr id="29759" name="Freeform 63"/>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60" name="Rectangle 64"/>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61" name="Rectangle 65"/>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9763" name="Text Box 67"/>
          <p:cNvSpPr txBox="1">
            <a:spLocks noChangeArrowheads="1"/>
          </p:cNvSpPr>
          <p:nvPr/>
        </p:nvSpPr>
        <p:spPr bwMode="auto">
          <a:xfrm>
            <a:off x="1147694" y="708025"/>
            <a:ext cx="4667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solidFill>
                  <a:schemeClr val="tx1">
                    <a:lumMod val="75000"/>
                    <a:lumOff val="25000"/>
                  </a:schemeClr>
                </a:solidFill>
                <a:latin typeface="Impact" panose="020B0806030902050204" pitchFamily="34" charset="0"/>
              </a:rPr>
              <a:t>01</a:t>
            </a:r>
          </a:p>
        </p:txBody>
      </p:sp>
      <p:sp>
        <p:nvSpPr>
          <p:cNvPr id="29764" name="Freeform 68"/>
          <p:cNvSpPr>
            <a:spLocks noEditPoints="1"/>
          </p:cNvSpPr>
          <p:nvPr/>
        </p:nvSpPr>
        <p:spPr bwMode="auto">
          <a:xfrm>
            <a:off x="784860" y="2727643"/>
            <a:ext cx="233363" cy="242887"/>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1"/>
          </a:solidFill>
          <a:ln>
            <a:noFill/>
          </a:ln>
        </p:spPr>
        <p:txBody>
          <a:bodyPr/>
          <a:lstStyle/>
          <a:p>
            <a:endParaRPr lang="zh-CN" altLang="en-US"/>
          </a:p>
        </p:txBody>
      </p:sp>
      <p:sp>
        <p:nvSpPr>
          <p:cNvPr id="79" name="TextBox 78"/>
          <p:cNvSpPr txBox="1"/>
          <p:nvPr/>
        </p:nvSpPr>
        <p:spPr>
          <a:xfrm>
            <a:off x="-31143" y="46801"/>
            <a:ext cx="2226366" cy="52197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产品</a:t>
            </a:r>
          </a:p>
        </p:txBody>
      </p:sp>
      <p:sp>
        <p:nvSpPr>
          <p:cNvPr id="2" name="文本框 1"/>
          <p:cNvSpPr txBox="1"/>
          <p:nvPr/>
        </p:nvSpPr>
        <p:spPr>
          <a:xfrm>
            <a:off x="829310" y="1096645"/>
            <a:ext cx="3272790" cy="2030095"/>
          </a:xfrm>
          <a:prstGeom prst="rect">
            <a:avLst/>
          </a:prstGeom>
          <a:noFill/>
        </p:spPr>
        <p:txBody>
          <a:bodyPr wrap="square" rtlCol="0" anchor="t">
            <a:spAutoFit/>
          </a:bodyPr>
          <a:lstStyle/>
          <a:p>
            <a:r>
              <a:rPr lang="zh-CN">
                <a:ea typeface="宋体" panose="02010600030101010101" pitchFamily="2" charset="-122"/>
                <a:sym typeface="+mn-ea"/>
              </a:rPr>
              <a:t>软件名称</a:t>
            </a:r>
            <a:r>
              <a:rPr lang="zh-CN">
                <a:latin typeface="Times New Roman" panose="02020603050405020304" charset="0"/>
                <a:ea typeface="宋体" panose="02010600030101010101" pitchFamily="2" charset="-122"/>
                <a:sym typeface="+mn-ea"/>
              </a:rPr>
              <a:t>：模拟三国</a:t>
            </a:r>
          </a:p>
          <a:p>
            <a:r>
              <a:rPr lang="zh-CN">
                <a:latin typeface="Times New Roman" panose="02020603050405020304" charset="0"/>
                <a:ea typeface="宋体" panose="02010600030101010101" pitchFamily="2" charset="-122"/>
                <a:sym typeface="+mn-ea"/>
              </a:rPr>
              <a:t>编程语言：</a:t>
            </a:r>
            <a:r>
              <a:rPr lang="en-US">
                <a:latin typeface="Times New Roman" panose="02020603050405020304" charset="0"/>
                <a:ea typeface="宋体" panose="02010600030101010101" pitchFamily="2" charset="-122"/>
                <a:cs typeface="Times New Roman" panose="02020603050405020304" charset="0"/>
                <a:sym typeface="+mn-ea"/>
              </a:rPr>
              <a:t>TS</a:t>
            </a:r>
            <a:r>
              <a:rPr lang="zh-CN">
                <a:latin typeface="Times New Roman" panose="02020603050405020304" charset="0"/>
                <a:ea typeface="宋体" panose="02010600030101010101" pitchFamily="2" charset="-122"/>
                <a:sym typeface="+mn-ea"/>
              </a:rPr>
              <a:t>、</a:t>
            </a:r>
            <a:r>
              <a:rPr lang="en-US">
                <a:latin typeface="Times New Roman" panose="02020603050405020304" charset="0"/>
                <a:ea typeface="宋体" panose="02010600030101010101" pitchFamily="2" charset="-122"/>
                <a:sym typeface="+mn-ea"/>
              </a:rPr>
              <a:t>JS</a:t>
            </a:r>
            <a:r>
              <a:rPr lang="zh-CN">
                <a:latin typeface="Times New Roman" panose="02020603050405020304" charset="0"/>
                <a:ea typeface="宋体" panose="02010600030101010101" pitchFamily="2" charset="-122"/>
                <a:sym typeface="+mn-ea"/>
              </a:rPr>
              <a:t>、</a:t>
            </a:r>
            <a:r>
              <a:rPr lang="en-US">
                <a:latin typeface="Times New Roman" panose="02020603050405020304" charset="0"/>
                <a:ea typeface="宋体" panose="02010600030101010101" pitchFamily="2" charset="-122"/>
                <a:sym typeface="+mn-ea"/>
              </a:rPr>
              <a:t>SQL</a:t>
            </a:r>
            <a:r>
              <a:rPr lang="zh-CN">
                <a:latin typeface="Times New Roman" panose="02020603050405020304" charset="0"/>
                <a:ea typeface="宋体" panose="02010600030101010101" pitchFamily="2" charset="-122"/>
                <a:sym typeface="+mn-ea"/>
              </a:rPr>
              <a:t>。</a:t>
            </a:r>
          </a:p>
          <a:p>
            <a:r>
              <a:rPr lang="zh-CN">
                <a:latin typeface="Times New Roman" panose="02020603050405020304" charset="0"/>
                <a:ea typeface="宋体" panose="02010600030101010101" pitchFamily="2" charset="-122"/>
                <a:sym typeface="+mn-ea"/>
              </a:rPr>
              <a:t>服务器：阿里云服务器</a:t>
            </a:r>
          </a:p>
          <a:p>
            <a:r>
              <a:rPr lang="zh-CN">
                <a:latin typeface="Times New Roman" panose="02020603050405020304" charset="0"/>
                <a:ea typeface="宋体" panose="02010600030101010101" pitchFamily="2" charset="-122"/>
                <a:sym typeface="+mn-ea"/>
              </a:rPr>
              <a:t>生命周期模型：瀑布模型</a:t>
            </a:r>
          </a:p>
          <a:p>
            <a:r>
              <a:rPr lang="zh-CN">
                <a:latin typeface="Times New Roman" panose="02020603050405020304" charset="0"/>
                <a:ea typeface="宋体" panose="02010600030101010101" pitchFamily="2" charset="-122"/>
                <a:sym typeface="+mn-ea"/>
              </a:rPr>
              <a:t>配置管理工具：</a:t>
            </a:r>
            <a:r>
              <a:rPr lang="en-US" altLang="zh-CN" b="1">
                <a:latin typeface="Times New Roman" panose="02020603050405020304" charset="0"/>
                <a:ea typeface="宋体" panose="02010600030101010101" pitchFamily="2" charset="-122"/>
                <a:sym typeface="+mn-ea"/>
              </a:rPr>
              <a:t>github</a:t>
            </a:r>
            <a:endParaRPr lang="zh-CN" b="1">
              <a:latin typeface="Times New Roman" panose="02020603050405020304" charset="0"/>
              <a:ea typeface="宋体" panose="02010600030101010101" pitchFamily="2" charset="-122"/>
              <a:sym typeface="+mn-ea"/>
            </a:endParaRPr>
          </a:p>
          <a:p>
            <a:endParaRPr lang="zh-CN" b="1">
              <a:ea typeface="等线 Light" panose="02010600030101010101" charset="-122"/>
              <a:cs typeface="Times New Roman" panose="02020603050405020304" charset="0"/>
              <a:sym typeface="+mn-ea"/>
            </a:endParaRPr>
          </a:p>
          <a:p>
            <a:endParaRPr lang="zh-CN" altLang="en-US"/>
          </a:p>
        </p:txBody>
      </p:sp>
      <p:sp>
        <p:nvSpPr>
          <p:cNvPr id="3" name="文本框 2"/>
          <p:cNvSpPr txBox="1"/>
          <p:nvPr/>
        </p:nvSpPr>
        <p:spPr>
          <a:xfrm>
            <a:off x="1118870" y="3119120"/>
            <a:ext cx="2011680" cy="368300"/>
          </a:xfrm>
          <a:prstGeom prst="rect">
            <a:avLst/>
          </a:prstGeom>
          <a:noFill/>
        </p:spPr>
        <p:txBody>
          <a:bodyPr wrap="none" rtlCol="0" anchor="t">
            <a:spAutoFit/>
          </a:bodyPr>
          <a:lstStyle/>
          <a:p>
            <a:r>
              <a:rPr lang="zh-CN">
                <a:ea typeface="宋体" panose="02010600030101010101" pitchFamily="2" charset="-122"/>
                <a:sym typeface="+mn-ea"/>
              </a:rPr>
              <a:t>微信小程序下载。</a:t>
            </a:r>
            <a:endParaRPr lang="zh-CN" altLang="en-US"/>
          </a:p>
        </p:txBody>
      </p:sp>
      <p:sp>
        <p:nvSpPr>
          <p:cNvPr id="4" name="文本框 3"/>
          <p:cNvSpPr txBox="1"/>
          <p:nvPr/>
        </p:nvSpPr>
        <p:spPr>
          <a:xfrm>
            <a:off x="1545590" y="2658745"/>
            <a:ext cx="1404620" cy="460375"/>
          </a:xfrm>
          <a:prstGeom prst="rect">
            <a:avLst/>
          </a:prstGeom>
          <a:noFill/>
        </p:spPr>
        <p:txBody>
          <a:bodyPr wrap="none" rtlCol="0" anchor="t">
            <a:spAutoFit/>
          </a:bodyPr>
          <a:lstStyle/>
          <a:p>
            <a:r>
              <a:rPr lang="zh-CN" sz="2400" b="1">
                <a:ea typeface="等线 Light" panose="02010600030101010101" charset="-122"/>
                <a:cs typeface="Times New Roman" panose="02020603050405020304" charset="0"/>
                <a:sym typeface="+mn-ea"/>
              </a:rPr>
              <a:t>产品</a:t>
            </a:r>
            <a:r>
              <a:rPr lang="zh-CN" sz="2400" b="1">
                <a:ea typeface="等线 Light" panose="02010600030101010101" charset="-122"/>
                <a:sym typeface="+mn-ea"/>
              </a:rPr>
              <a:t>文件</a:t>
            </a:r>
            <a:endParaRPr lang="zh-CN" altLang="en-US" sz="2400" b="1"/>
          </a:p>
        </p:txBody>
      </p:sp>
      <p:sp>
        <p:nvSpPr>
          <p:cNvPr id="5" name="文本框 4"/>
          <p:cNvSpPr txBox="1"/>
          <p:nvPr/>
        </p:nvSpPr>
        <p:spPr>
          <a:xfrm>
            <a:off x="1545590" y="708025"/>
            <a:ext cx="2540000" cy="737235"/>
          </a:xfrm>
          <a:prstGeom prst="rect">
            <a:avLst/>
          </a:prstGeom>
          <a:noFill/>
        </p:spPr>
        <p:txBody>
          <a:bodyPr wrap="square" rtlCol="0" anchor="t">
            <a:spAutoFit/>
          </a:bodyPr>
          <a:lstStyle/>
          <a:p>
            <a:r>
              <a:rPr lang="zh-CN" sz="2400" b="1">
                <a:ea typeface="等线 Light" panose="02010600030101010101" charset="-122"/>
                <a:sym typeface="+mn-ea"/>
              </a:rPr>
              <a:t>程序介绍</a:t>
            </a:r>
            <a:endParaRPr lang="zh-CN">
              <a:ea typeface="宋体" panose="02010600030101010101" pitchFamily="2" charset="-122"/>
              <a:sym typeface="+mn-ea"/>
            </a:endParaRPr>
          </a:p>
          <a:p>
            <a:endParaRPr lang="zh-CN" altLang="en-US"/>
          </a:p>
        </p:txBody>
      </p:sp>
      <p:sp>
        <p:nvSpPr>
          <p:cNvPr id="6" name="文本框 5"/>
          <p:cNvSpPr txBox="1"/>
          <p:nvPr/>
        </p:nvSpPr>
        <p:spPr>
          <a:xfrm>
            <a:off x="1703705" y="3533140"/>
            <a:ext cx="1404620" cy="460375"/>
          </a:xfrm>
          <a:prstGeom prst="rect">
            <a:avLst/>
          </a:prstGeom>
          <a:noFill/>
        </p:spPr>
        <p:txBody>
          <a:bodyPr wrap="none" rtlCol="0" anchor="t">
            <a:spAutoFit/>
          </a:bodyPr>
          <a:lstStyle/>
          <a:p>
            <a:r>
              <a:rPr lang="zh-CN" sz="2400" b="1">
                <a:ea typeface="等线 Light" panose="02010600030101010101" charset="-122"/>
                <a:cs typeface="Times New Roman" panose="02020603050405020304" charset="0"/>
                <a:sym typeface="+mn-ea"/>
              </a:rPr>
              <a:t>产品</a:t>
            </a:r>
            <a:r>
              <a:rPr lang="zh-CN" sz="2400" b="1">
                <a:ea typeface="等线 Light" panose="02010600030101010101" charset="-122"/>
                <a:sym typeface="+mn-ea"/>
              </a:rPr>
              <a:t>服务</a:t>
            </a:r>
            <a:endParaRPr lang="zh-CN" altLang="en-US" sz="2400"/>
          </a:p>
        </p:txBody>
      </p:sp>
      <p:sp>
        <p:nvSpPr>
          <p:cNvPr id="7" name="文本框 6"/>
          <p:cNvSpPr txBox="1"/>
          <p:nvPr/>
        </p:nvSpPr>
        <p:spPr>
          <a:xfrm>
            <a:off x="567055" y="4130040"/>
            <a:ext cx="4069080" cy="368300"/>
          </a:xfrm>
          <a:prstGeom prst="rect">
            <a:avLst/>
          </a:prstGeom>
          <a:noFill/>
        </p:spPr>
        <p:txBody>
          <a:bodyPr wrap="none" rtlCol="0" anchor="t">
            <a:spAutoFit/>
          </a:bodyPr>
          <a:lstStyle/>
          <a:p>
            <a:r>
              <a:rPr lang="zh-CN">
                <a:ea typeface="宋体" panose="02010600030101010101" pitchFamily="2" charset="-122"/>
                <a:sym typeface="+mn-ea"/>
              </a:rPr>
              <a:t>为用户提供一个简单</a:t>
            </a:r>
            <a:r>
              <a:rPr lang="zh-CN">
                <a:latin typeface="Times New Roman" panose="02020603050405020304" charset="0"/>
                <a:ea typeface="宋体" panose="02010600030101010101" pitchFamily="2" charset="-122"/>
                <a:sym typeface="+mn-ea"/>
              </a:rPr>
              <a:t>有趣</a:t>
            </a:r>
            <a:r>
              <a:rPr lang="zh-CN">
                <a:ea typeface="宋体" panose="02010600030101010101" pitchFamily="2" charset="-122"/>
                <a:sym typeface="+mn-ea"/>
              </a:rPr>
              <a:t>的</a:t>
            </a:r>
            <a:r>
              <a:rPr lang="zh-CN">
                <a:latin typeface="Times New Roman" panose="02020603050405020304" charset="0"/>
                <a:ea typeface="宋体" panose="02010600030101010101" pitchFamily="2" charset="-122"/>
                <a:sym typeface="+mn-ea"/>
              </a:rPr>
              <a:t>游玩体验。</a:t>
            </a:r>
            <a:endParaRPr lang="zh-CN" altLang="en-US"/>
          </a:p>
        </p:txBody>
      </p:sp>
      <p:pic>
        <p:nvPicPr>
          <p:cNvPr id="10" name="图片 9">
            <a:extLst>
              <a:ext uri="{FF2B5EF4-FFF2-40B4-BE49-F238E27FC236}">
                <a16:creationId xmlns:a16="http://schemas.microsoft.com/office/drawing/2014/main" id="{9CF00174-D247-4E9F-AB96-AACB962BE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811" y="-1"/>
            <a:ext cx="4509946" cy="51419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82550"/>
            <a:ext cx="1605280" cy="52197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验收标准</a:t>
            </a:r>
            <a:r>
              <a:rPr lang="zh-CN" altLang="en-US" b="1" dirty="0">
                <a:solidFill>
                  <a:schemeClr val="accent1"/>
                </a:solidFill>
                <a:latin typeface="微软雅黑" panose="020B0503020204020204" pitchFamily="34" charset="-122"/>
                <a:ea typeface="微软雅黑" panose="020B0503020204020204" pitchFamily="34" charset="-122"/>
                <a:sym typeface="+mn-ea"/>
              </a:rPr>
              <a:t> </a:t>
            </a:r>
          </a:p>
        </p:txBody>
      </p:sp>
      <p:sp>
        <p:nvSpPr>
          <p:cNvPr id="100" name="文本框 99"/>
          <p:cNvSpPr txBox="1"/>
          <p:nvPr/>
        </p:nvSpPr>
        <p:spPr>
          <a:xfrm>
            <a:off x="61595" y="858520"/>
            <a:ext cx="5575300" cy="1753235"/>
          </a:xfrm>
          <a:prstGeom prst="rect">
            <a:avLst/>
          </a:prstGeom>
          <a:noFill/>
          <a:ln w="9525">
            <a:noFill/>
          </a:ln>
        </p:spPr>
        <p:txBody>
          <a:bodyPr wrap="square">
            <a:spAutoFit/>
          </a:bodyPr>
          <a:lstStyle/>
          <a:p>
            <a:pPr indent="304800"/>
            <a:r>
              <a:rPr lang="en-US" altLang="zh-CN" b="0" dirty="0">
                <a:latin typeface="Times New Roman" panose="02020603050405020304" charset="0"/>
                <a:ea typeface="宋体" panose="02010600030101010101" pitchFamily="2" charset="-122"/>
              </a:rPr>
              <a:t>   </a:t>
            </a:r>
            <a:r>
              <a:rPr lang="zh-CN" b="0" dirty="0">
                <a:latin typeface="Times New Roman" panose="02020603050405020304" charset="0"/>
                <a:ea typeface="宋体" panose="02010600030101010101" pitchFamily="2" charset="-122"/>
              </a:rPr>
              <a:t>《微信公众平台服务协议》</a:t>
            </a:r>
          </a:p>
          <a:p>
            <a:pPr indent="304800"/>
            <a:r>
              <a:rPr lang="zh-CN" b="0" dirty="0">
                <a:latin typeface="Times New Roman" panose="02020603050405020304" charset="0"/>
                <a:ea typeface="宋体" panose="02010600030101010101" pitchFamily="2" charset="-122"/>
              </a:rPr>
              <a:t>   《腾讯微信软件许可及服务协议》</a:t>
            </a:r>
          </a:p>
          <a:p>
            <a:pPr indent="304800"/>
            <a:r>
              <a:rPr lang="zh-CN" b="0" dirty="0">
                <a:latin typeface="Times New Roman" panose="02020603050405020304" charset="0"/>
                <a:ea typeface="宋体" panose="02010600030101010101" pitchFamily="2" charset="-122"/>
              </a:rPr>
              <a:t>   《微信隐私保护指引》</a:t>
            </a:r>
          </a:p>
          <a:p>
            <a:pPr indent="304800"/>
            <a:r>
              <a:rPr lang="zh-CN" b="0" dirty="0">
                <a:latin typeface="Times New Roman" panose="02020603050405020304" charset="0"/>
                <a:ea typeface="宋体" panose="02010600030101010101" pitchFamily="2" charset="-122"/>
              </a:rPr>
              <a:t>   《微信个人帐号使用规范》</a:t>
            </a:r>
          </a:p>
          <a:p>
            <a:pPr indent="304800"/>
            <a:r>
              <a:rPr lang="zh-CN" b="0" dirty="0">
                <a:latin typeface="Times New Roman" panose="02020603050405020304" charset="0"/>
                <a:ea typeface="宋体" panose="02010600030101010101" pitchFamily="2" charset="-122"/>
              </a:rPr>
              <a:t>   《微信开放平台开发者服务协议》</a:t>
            </a:r>
          </a:p>
          <a:p>
            <a:pPr indent="304800"/>
            <a:r>
              <a:rPr lang="zh-CN" b="0" dirty="0">
                <a:latin typeface="Times New Roman" panose="02020603050405020304" charset="0"/>
                <a:ea typeface="宋体" panose="02010600030101010101" pitchFamily="2" charset="-122"/>
              </a:rPr>
              <a:t>      计划基础目标和杨老师要求</a:t>
            </a:r>
            <a:endParaRPr lang="zh-CN" altLang="en-US" dirty="0"/>
          </a:p>
        </p:txBody>
      </p:sp>
      <p:sp>
        <p:nvSpPr>
          <p:cNvPr id="3" name="文本框 2"/>
          <p:cNvSpPr txBox="1"/>
          <p:nvPr/>
        </p:nvSpPr>
        <p:spPr>
          <a:xfrm>
            <a:off x="403860" y="2875280"/>
            <a:ext cx="3383280" cy="52197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完成项目的最迟期限</a:t>
            </a:r>
          </a:p>
        </p:txBody>
      </p:sp>
      <p:sp>
        <p:nvSpPr>
          <p:cNvPr id="4" name="文本框 3"/>
          <p:cNvSpPr txBox="1"/>
          <p:nvPr/>
        </p:nvSpPr>
        <p:spPr>
          <a:xfrm>
            <a:off x="403860" y="3708717"/>
            <a:ext cx="5080000" cy="368300"/>
          </a:xfrm>
          <a:prstGeom prst="rect">
            <a:avLst/>
          </a:prstGeom>
          <a:noFill/>
          <a:ln w="9525">
            <a:noFill/>
          </a:ln>
        </p:spPr>
        <p:txBody>
          <a:bodyPr>
            <a:spAutoFit/>
          </a:bodyPr>
          <a:lstStyle/>
          <a:p>
            <a:pPr indent="127000"/>
            <a:r>
              <a:rPr lang="en-US" b="0">
                <a:latin typeface="Times New Roman" panose="02020603050405020304" charset="0"/>
                <a:ea typeface="宋体" panose="02010600030101010101" pitchFamily="2" charset="-122"/>
                <a:cs typeface="Times New Roman" panose="02020603050405020304" charset="0"/>
              </a:rPr>
              <a:t>2019</a:t>
            </a:r>
            <a:r>
              <a:rPr lang="zh-CN" b="0">
                <a:latin typeface="Times New Roman" panose="02020603050405020304" charset="0"/>
                <a:ea typeface="宋体" panose="02010600030101010101" pitchFamily="2" charset="-122"/>
              </a:rPr>
              <a:t>年</a:t>
            </a:r>
            <a:r>
              <a:rPr lang="en-US" b="0">
                <a:latin typeface="Times New Roman" panose="02020603050405020304" charset="0"/>
                <a:ea typeface="宋体" panose="02010600030101010101" pitchFamily="2" charset="-122"/>
              </a:rPr>
              <a:t>6</a:t>
            </a:r>
            <a:r>
              <a:rPr lang="zh-CN" b="0">
                <a:latin typeface="Times New Roman" panose="02020603050405020304" charset="0"/>
                <a:ea typeface="宋体" panose="02010600030101010101" pitchFamily="2" charset="-122"/>
              </a:rPr>
              <a:t>月</a:t>
            </a:r>
            <a:r>
              <a:rPr lang="en-US" b="0">
                <a:latin typeface="Times New Roman" panose="02020603050405020304" charset="0"/>
                <a:ea typeface="宋体" panose="02010600030101010101" pitchFamily="2" charset="-122"/>
              </a:rPr>
              <a:t>10</a:t>
            </a:r>
            <a:r>
              <a:rPr lang="zh-CN" b="0">
                <a:latin typeface="Times New Roman" panose="02020603050405020304" charset="0"/>
                <a:ea typeface="宋体" panose="02010600030101010101" pitchFamily="2" charset="-122"/>
              </a:rPr>
              <a:t>日，暨第十六周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additive="base">
                                        <p:cTn id="12" dur="500" fill="hold"/>
                                        <p:tgtEl>
                                          <p:spTgt spid="100"/>
                                        </p:tgtEl>
                                        <p:attrNameLst>
                                          <p:attrName>ppt_x</p:attrName>
                                        </p:attrNameLst>
                                      </p:cBhvr>
                                      <p:tavLst>
                                        <p:tav tm="0">
                                          <p:val>
                                            <p:strVal val="#ppt_x"/>
                                          </p:val>
                                        </p:tav>
                                        <p:tav tm="100000">
                                          <p:val>
                                            <p:strVal val="#ppt_x"/>
                                          </p:val>
                                        </p:tav>
                                      </p:tavLst>
                                    </p:anim>
                                    <p:anim calcmode="lin" valueType="num">
                                      <p:cBhvr additive="base">
                                        <p:cTn id="13" dur="500" fill="hold"/>
                                        <p:tgtEl>
                                          <p:spTgt spid="10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3972558" y="2371138"/>
            <a:ext cx="1198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实施计划</a:t>
            </a:r>
          </a:p>
        </p:txBody>
      </p:sp>
      <p:sp>
        <p:nvSpPr>
          <p:cNvPr id="97" name="TextBox 96"/>
          <p:cNvSpPr txBox="1"/>
          <p:nvPr/>
        </p:nvSpPr>
        <p:spPr>
          <a:xfrm>
            <a:off x="3108958" y="2892974"/>
            <a:ext cx="2926080" cy="2168525"/>
          </a:xfrm>
          <a:prstGeom prst="rect">
            <a:avLst/>
          </a:prstGeom>
          <a:noFill/>
        </p:spPr>
        <p:txBody>
          <a:bodyPr wrap="none" rtlCol="0">
            <a:spAutoFit/>
          </a:bodyPr>
          <a:lstStyle/>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工作任务的分解与人员分工</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接口人员</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进度</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预算</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关键问题</a:t>
            </a:r>
          </a:p>
        </p:txBody>
      </p:sp>
      <p:cxnSp>
        <p:nvCxnSpPr>
          <p:cNvPr id="100" name="直接连接符 99"/>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12"/>
          <p:cNvSpPr>
            <a:spLocks noEditPoints="1"/>
          </p:cNvSpPr>
          <p:nvPr/>
        </p:nvSpPr>
        <p:spPr bwMode="auto">
          <a:xfrm>
            <a:off x="4396005" y="1272032"/>
            <a:ext cx="351984" cy="505822"/>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椭圆 116"/>
          <p:cNvSpPr/>
          <p:nvPr/>
        </p:nvSpPr>
        <p:spPr>
          <a:xfrm>
            <a:off x="6579899" y="271751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018220" y="271878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315400" y="271751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673463" y="271751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3832860" y="410716"/>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anose="020B0806030902050204" pitchFamily="34" charset="0"/>
                <a:ea typeface="微软雅黑" panose="020B0503020204020204" pitchFamily="34" charset="-122"/>
              </a:rPr>
              <a:t>目  录</a:t>
            </a:r>
            <a:endParaRPr lang="en-US" altLang="zh-CN" sz="2800" b="1" dirty="0">
              <a:ln w="6350">
                <a:noFill/>
              </a:ln>
              <a:solidFill>
                <a:schemeClr val="accent1"/>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8" name="Freeform 10"/>
          <p:cNvSpPr>
            <a:spLocks noEditPoints="1"/>
          </p:cNvSpPr>
          <p:nvPr/>
        </p:nvSpPr>
        <p:spPr bwMode="auto">
          <a:xfrm>
            <a:off x="3545532" y="2932664"/>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9" name="Freeform 11"/>
          <p:cNvSpPr>
            <a:spLocks noEditPoints="1"/>
          </p:cNvSpPr>
          <p:nvPr/>
        </p:nvSpPr>
        <p:spPr bwMode="auto">
          <a:xfrm>
            <a:off x="6815649" y="2919933"/>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0" name="Freeform 12"/>
          <p:cNvSpPr>
            <a:spLocks noEditPoints="1"/>
          </p:cNvSpPr>
          <p:nvPr/>
        </p:nvSpPr>
        <p:spPr bwMode="auto">
          <a:xfrm>
            <a:off x="5269865" y="2932430"/>
            <a:ext cx="213995" cy="34861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1" name="Freeform 13"/>
          <p:cNvSpPr>
            <a:spLocks noEditPoints="1"/>
          </p:cNvSpPr>
          <p:nvPr/>
        </p:nvSpPr>
        <p:spPr bwMode="auto">
          <a:xfrm>
            <a:off x="1834918" y="2932336"/>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9" name="矩形 108"/>
          <p:cNvSpPr/>
          <p:nvPr/>
        </p:nvSpPr>
        <p:spPr>
          <a:xfrm>
            <a:off x="4790439" y="2130854"/>
            <a:ext cx="1097280" cy="368300"/>
          </a:xfrm>
          <a:prstGeom prst="rect">
            <a:avLst/>
          </a:prstGeom>
        </p:spPr>
        <p:txBody>
          <a:bodyPr wrap="none">
            <a:spAutoFit/>
          </a:bodyPr>
          <a:lstStyle/>
          <a:p>
            <a:pPr algn="ctr"/>
            <a:r>
              <a:rPr lang="zh-CN" altLang="en-US" dirty="0">
                <a:ln w="6350">
                  <a:noFill/>
                </a:ln>
                <a:solidFill>
                  <a:schemeClr val="bg1">
                    <a:lumMod val="50000"/>
                  </a:schemeClr>
                </a:solidFill>
                <a:latin typeface="Impact" panose="020B0806030902050204" pitchFamily="34" charset="0"/>
                <a:ea typeface="微软雅黑" panose="020B0503020204020204" pitchFamily="34" charset="-122"/>
              </a:rPr>
              <a:t>实施计划</a:t>
            </a:r>
          </a:p>
        </p:txBody>
      </p:sp>
      <p:sp>
        <p:nvSpPr>
          <p:cNvPr id="110" name="矩形 109"/>
          <p:cNvSpPr/>
          <p:nvPr/>
        </p:nvSpPr>
        <p:spPr>
          <a:xfrm>
            <a:off x="3087580" y="2130997"/>
            <a:ext cx="1097280" cy="368300"/>
          </a:xfrm>
          <a:prstGeom prst="rect">
            <a:avLst/>
          </a:prstGeom>
        </p:spPr>
        <p:txBody>
          <a:bodyPr wrap="none">
            <a:spAutoFit/>
          </a:bodyPr>
          <a:lstStyle/>
          <a:p>
            <a:pPr algn="ctr"/>
            <a:r>
              <a:rPr lang="zh-CN" altLang="en-US" dirty="0">
                <a:ln w="6350">
                  <a:noFill/>
                </a:ln>
                <a:solidFill>
                  <a:schemeClr val="bg1">
                    <a:lumMod val="50000"/>
                  </a:schemeClr>
                </a:solidFill>
                <a:latin typeface="Impact" panose="020B0806030902050204" pitchFamily="34" charset="0"/>
                <a:ea typeface="微软雅黑" panose="020B0503020204020204" pitchFamily="34" charset="-122"/>
              </a:rPr>
              <a:t>项目概述</a:t>
            </a:r>
          </a:p>
        </p:txBody>
      </p:sp>
      <p:sp>
        <p:nvSpPr>
          <p:cNvPr id="111" name="矩形 110"/>
          <p:cNvSpPr/>
          <p:nvPr/>
        </p:nvSpPr>
        <p:spPr>
          <a:xfrm>
            <a:off x="1463337" y="2130854"/>
            <a:ext cx="1138170" cy="368300"/>
          </a:xfrm>
          <a:prstGeom prst="rect">
            <a:avLst/>
          </a:prstGeom>
        </p:spPr>
        <p:txBody>
          <a:bodyPr wrap="square">
            <a:spAutoFit/>
          </a:bodyPr>
          <a:lstStyle/>
          <a:p>
            <a:pPr algn="ctr"/>
            <a:r>
              <a:rPr lang="zh-CN" altLang="en-US" dirty="0">
                <a:ln w="6350">
                  <a:noFill/>
                </a:ln>
                <a:solidFill>
                  <a:schemeClr val="bg1">
                    <a:lumMod val="50000"/>
                  </a:schemeClr>
                </a:solidFill>
                <a:latin typeface="Impact" panose="020B0806030902050204" pitchFamily="34" charset="0"/>
                <a:ea typeface="微软雅黑" panose="020B0503020204020204" pitchFamily="34" charset="-122"/>
              </a:rPr>
              <a:t>引言</a:t>
            </a:r>
          </a:p>
        </p:txBody>
      </p:sp>
      <p:sp>
        <p:nvSpPr>
          <p:cNvPr id="113" name="矩形 112"/>
          <p:cNvSpPr/>
          <p:nvPr/>
        </p:nvSpPr>
        <p:spPr>
          <a:xfrm>
            <a:off x="6352114" y="2130997"/>
            <a:ext cx="1097280" cy="368300"/>
          </a:xfrm>
          <a:prstGeom prst="rect">
            <a:avLst/>
          </a:prstGeom>
        </p:spPr>
        <p:txBody>
          <a:bodyPr wrap="none">
            <a:spAutoFit/>
          </a:bodyPr>
          <a:lstStyle/>
          <a:p>
            <a:pPr algn="ctr"/>
            <a:r>
              <a:rPr lang="zh-CN" altLang="en-US" dirty="0">
                <a:ln w="6350">
                  <a:noFill/>
                </a:ln>
                <a:solidFill>
                  <a:schemeClr val="bg1">
                    <a:lumMod val="50000"/>
                  </a:schemeClr>
                </a:solidFill>
                <a:latin typeface="Impact" panose="020B0806030902050204" pitchFamily="34" charset="0"/>
                <a:ea typeface="微软雅黑" panose="020B0503020204020204" pitchFamily="34" charset="-122"/>
              </a:rPr>
              <a:t>支持条件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 calcmode="lin" valueType="num">
                                      <p:cBhvr additive="base">
                                        <p:cTn id="17" dur="500" fill="hold"/>
                                        <p:tgtEl>
                                          <p:spTgt spid="91"/>
                                        </p:tgtEl>
                                        <p:attrNameLst>
                                          <p:attrName>ppt_x</p:attrName>
                                        </p:attrNameLst>
                                      </p:cBhvr>
                                      <p:tavLst>
                                        <p:tav tm="0">
                                          <p:val>
                                            <p:strVal val="#ppt_x"/>
                                          </p:val>
                                        </p:tav>
                                        <p:tav tm="100000">
                                          <p:val>
                                            <p:strVal val="#ppt_x"/>
                                          </p:val>
                                        </p:tav>
                                      </p:tavLst>
                                    </p:anim>
                                    <p:anim calcmode="lin" valueType="num">
                                      <p:cBhvr additive="base">
                                        <p:cTn id="18" dur="500" fill="hold"/>
                                        <p:tgtEl>
                                          <p:spTgt spid="9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5"/>
                                        </p:tgtEl>
                                        <p:attrNameLst>
                                          <p:attrName>style.visibility</p:attrName>
                                        </p:attrNameLst>
                                      </p:cBhvr>
                                      <p:to>
                                        <p:strVal val="visible"/>
                                      </p:to>
                                    </p:set>
                                    <p:anim calcmode="lin" valueType="num">
                                      <p:cBhvr additive="base">
                                        <p:cTn id="22" dur="500" fill="hold"/>
                                        <p:tgtEl>
                                          <p:spTgt spid="115"/>
                                        </p:tgtEl>
                                        <p:attrNameLst>
                                          <p:attrName>ppt_x</p:attrName>
                                        </p:attrNameLst>
                                      </p:cBhvr>
                                      <p:tavLst>
                                        <p:tav tm="0">
                                          <p:val>
                                            <p:strVal val="#ppt_x"/>
                                          </p:val>
                                        </p:tav>
                                        <p:tav tm="100000">
                                          <p:val>
                                            <p:strVal val="#ppt_x"/>
                                          </p:val>
                                        </p:tav>
                                      </p:tavLst>
                                    </p:anim>
                                    <p:anim calcmode="lin" valueType="num">
                                      <p:cBhvr additive="base">
                                        <p:cTn id="23" dur="500" fill="hold"/>
                                        <p:tgtEl>
                                          <p:spTgt spid="1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500" fill="hold"/>
                                        <p:tgtEl>
                                          <p:spTgt spid="88"/>
                                        </p:tgtEl>
                                        <p:attrNameLst>
                                          <p:attrName>ppt_x</p:attrName>
                                        </p:attrNameLst>
                                      </p:cBhvr>
                                      <p:tavLst>
                                        <p:tav tm="0">
                                          <p:val>
                                            <p:strVal val="#ppt_x"/>
                                          </p:val>
                                        </p:tav>
                                        <p:tav tm="100000">
                                          <p:val>
                                            <p:strVal val="#ppt_x"/>
                                          </p:val>
                                        </p:tav>
                                      </p:tavLst>
                                    </p:anim>
                                    <p:anim calcmode="lin" valueType="num">
                                      <p:cBhvr additive="base">
                                        <p:cTn id="28" dur="500" fill="hold"/>
                                        <p:tgtEl>
                                          <p:spTgt spid="8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6"/>
                                        </p:tgtEl>
                                        <p:attrNameLst>
                                          <p:attrName>style.visibility</p:attrName>
                                        </p:attrNameLst>
                                      </p:cBhvr>
                                      <p:to>
                                        <p:strVal val="visible"/>
                                      </p:to>
                                    </p:set>
                                    <p:anim calcmode="lin" valueType="num">
                                      <p:cBhvr additive="base">
                                        <p:cTn id="32" dur="500" fill="hold"/>
                                        <p:tgtEl>
                                          <p:spTgt spid="116"/>
                                        </p:tgtEl>
                                        <p:attrNameLst>
                                          <p:attrName>ppt_x</p:attrName>
                                        </p:attrNameLst>
                                      </p:cBhvr>
                                      <p:tavLst>
                                        <p:tav tm="0">
                                          <p:val>
                                            <p:strVal val="#ppt_x"/>
                                          </p:val>
                                        </p:tav>
                                        <p:tav tm="100000">
                                          <p:val>
                                            <p:strVal val="#ppt_x"/>
                                          </p:val>
                                        </p:tav>
                                      </p:tavLst>
                                    </p:anim>
                                    <p:anim calcmode="lin" valueType="num">
                                      <p:cBhvr additive="base">
                                        <p:cTn id="33" dur="500" fill="hold"/>
                                        <p:tgtEl>
                                          <p:spTgt spid="11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additive="base">
                                        <p:cTn id="37" dur="500" fill="hold"/>
                                        <p:tgtEl>
                                          <p:spTgt spid="90"/>
                                        </p:tgtEl>
                                        <p:attrNameLst>
                                          <p:attrName>ppt_x</p:attrName>
                                        </p:attrNameLst>
                                      </p:cBhvr>
                                      <p:tavLst>
                                        <p:tav tm="0">
                                          <p:val>
                                            <p:strVal val="#ppt_x"/>
                                          </p:val>
                                        </p:tav>
                                        <p:tav tm="100000">
                                          <p:val>
                                            <p:strVal val="#ppt_x"/>
                                          </p:val>
                                        </p:tav>
                                      </p:tavLst>
                                    </p:anim>
                                    <p:anim calcmode="lin" valueType="num">
                                      <p:cBhvr additive="base">
                                        <p:cTn id="38" dur="500" fill="hold"/>
                                        <p:tgtEl>
                                          <p:spTgt spid="9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additive="base">
                                        <p:cTn id="42" dur="500" fill="hold"/>
                                        <p:tgtEl>
                                          <p:spTgt spid="117"/>
                                        </p:tgtEl>
                                        <p:attrNameLst>
                                          <p:attrName>ppt_x</p:attrName>
                                        </p:attrNameLst>
                                      </p:cBhvr>
                                      <p:tavLst>
                                        <p:tav tm="0">
                                          <p:val>
                                            <p:strVal val="#ppt_x"/>
                                          </p:val>
                                        </p:tav>
                                        <p:tav tm="100000">
                                          <p:val>
                                            <p:strVal val="#ppt_x"/>
                                          </p:val>
                                        </p:tav>
                                      </p:tavLst>
                                    </p:anim>
                                    <p:anim calcmode="lin" valueType="num">
                                      <p:cBhvr additive="base">
                                        <p:cTn id="43" dur="500" fill="hold"/>
                                        <p:tgtEl>
                                          <p:spTgt spid="117"/>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ppt_x"/>
                                          </p:val>
                                        </p:tav>
                                        <p:tav tm="100000">
                                          <p:val>
                                            <p:strVal val="#ppt_x"/>
                                          </p:val>
                                        </p:tav>
                                      </p:tavLst>
                                    </p:anim>
                                    <p:anim calcmode="lin" valueType="num">
                                      <p:cBhvr additive="base">
                                        <p:cTn id="48" dur="500" fill="hold"/>
                                        <p:tgtEl>
                                          <p:spTgt spid="8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11"/>
                                        </p:tgtEl>
                                        <p:attrNameLst>
                                          <p:attrName>style.visibility</p:attrName>
                                        </p:attrNameLst>
                                      </p:cBhvr>
                                      <p:to>
                                        <p:strVal val="visible"/>
                                      </p:to>
                                    </p:set>
                                    <p:anim calcmode="lin" valueType="num">
                                      <p:cBhvr additive="base">
                                        <p:cTn id="52" dur="500" fill="hold"/>
                                        <p:tgtEl>
                                          <p:spTgt spid="111"/>
                                        </p:tgtEl>
                                        <p:attrNameLst>
                                          <p:attrName>ppt_x</p:attrName>
                                        </p:attrNameLst>
                                      </p:cBhvr>
                                      <p:tavLst>
                                        <p:tav tm="0">
                                          <p:val>
                                            <p:strVal val="#ppt_x"/>
                                          </p:val>
                                        </p:tav>
                                        <p:tav tm="100000">
                                          <p:val>
                                            <p:strVal val="#ppt_x"/>
                                          </p:val>
                                        </p:tav>
                                      </p:tavLst>
                                    </p:anim>
                                    <p:anim calcmode="lin" valueType="num">
                                      <p:cBhvr additive="base">
                                        <p:cTn id="53" dur="500" fill="hold"/>
                                        <p:tgtEl>
                                          <p:spTgt spid="111"/>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10"/>
                                        </p:tgtEl>
                                        <p:attrNameLst>
                                          <p:attrName>style.visibility</p:attrName>
                                        </p:attrNameLst>
                                      </p:cBhvr>
                                      <p:to>
                                        <p:strVal val="visible"/>
                                      </p:to>
                                    </p:set>
                                    <p:anim calcmode="lin" valueType="num">
                                      <p:cBhvr additive="base">
                                        <p:cTn id="57" dur="500" fill="hold"/>
                                        <p:tgtEl>
                                          <p:spTgt spid="110"/>
                                        </p:tgtEl>
                                        <p:attrNameLst>
                                          <p:attrName>ppt_x</p:attrName>
                                        </p:attrNameLst>
                                      </p:cBhvr>
                                      <p:tavLst>
                                        <p:tav tm="0">
                                          <p:val>
                                            <p:strVal val="#ppt_x"/>
                                          </p:val>
                                        </p:tav>
                                        <p:tav tm="100000">
                                          <p:val>
                                            <p:strVal val="#ppt_x"/>
                                          </p:val>
                                        </p:tav>
                                      </p:tavLst>
                                    </p:anim>
                                    <p:anim calcmode="lin" valueType="num">
                                      <p:cBhvr additive="base">
                                        <p:cTn id="58" dur="500" fill="hold"/>
                                        <p:tgtEl>
                                          <p:spTgt spid="110"/>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09"/>
                                        </p:tgtEl>
                                        <p:attrNameLst>
                                          <p:attrName>style.visibility</p:attrName>
                                        </p:attrNameLst>
                                      </p:cBhvr>
                                      <p:to>
                                        <p:strVal val="visible"/>
                                      </p:to>
                                    </p:set>
                                    <p:anim calcmode="lin" valueType="num">
                                      <p:cBhvr additive="base">
                                        <p:cTn id="62" dur="500" fill="hold"/>
                                        <p:tgtEl>
                                          <p:spTgt spid="109"/>
                                        </p:tgtEl>
                                        <p:attrNameLst>
                                          <p:attrName>ppt_x</p:attrName>
                                        </p:attrNameLst>
                                      </p:cBhvr>
                                      <p:tavLst>
                                        <p:tav tm="0">
                                          <p:val>
                                            <p:strVal val="#ppt_x"/>
                                          </p:val>
                                        </p:tav>
                                        <p:tav tm="100000">
                                          <p:val>
                                            <p:strVal val="#ppt_x"/>
                                          </p:val>
                                        </p:tav>
                                      </p:tavLst>
                                    </p:anim>
                                    <p:anim calcmode="lin" valueType="num">
                                      <p:cBhvr additive="base">
                                        <p:cTn id="63" dur="500" fill="hold"/>
                                        <p:tgtEl>
                                          <p:spTgt spid="109"/>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additive="base">
                                        <p:cTn id="67" dur="500" fill="hold"/>
                                        <p:tgtEl>
                                          <p:spTgt spid="113"/>
                                        </p:tgtEl>
                                        <p:attrNameLst>
                                          <p:attrName>ppt_x</p:attrName>
                                        </p:attrNameLst>
                                      </p:cBhvr>
                                      <p:tavLst>
                                        <p:tav tm="0">
                                          <p:val>
                                            <p:strVal val="#ppt_x"/>
                                          </p:val>
                                        </p:tav>
                                        <p:tav tm="100000">
                                          <p:val>
                                            <p:strVal val="#ppt_x"/>
                                          </p:val>
                                        </p:tav>
                                      </p:tavLst>
                                    </p:anim>
                                    <p:anim calcmode="lin" valueType="num">
                                      <p:cBhvr additive="base">
                                        <p:cTn id="68"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6" grpId="0" animBg="1"/>
      <p:bldP spid="115" grpId="0" animBg="1"/>
      <p:bldP spid="2" grpId="0" animBg="1"/>
      <p:bldP spid="83" grpId="0"/>
      <p:bldP spid="88" grpId="0" animBg="1"/>
      <p:bldP spid="89" grpId="0" animBg="1"/>
      <p:bldP spid="90" grpId="0" animBg="1"/>
      <p:bldP spid="91" grpId="0" animBg="1"/>
      <p:bldP spid="109" grpId="0"/>
      <p:bldP spid="110" grpId="0"/>
      <p:bldP spid="111" grpId="0"/>
      <p:bldP spid="1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080" y="132080"/>
            <a:ext cx="2926080" cy="368300"/>
          </a:xfrm>
          <a:prstGeom prst="rect">
            <a:avLst/>
          </a:prstGeom>
          <a:noFill/>
        </p:spPr>
        <p:txBody>
          <a:bodyPr wrap="none" rtlCol="0" anchor="t">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sym typeface="+mn-ea"/>
              </a:rPr>
              <a:t>工作任务的分解与人员分工</a:t>
            </a:r>
            <a:endParaRPr lang="zh-CN" altLang="en-US"/>
          </a:p>
        </p:txBody>
      </p:sp>
      <p:sp>
        <p:nvSpPr>
          <p:cNvPr id="3" name="文本框 2"/>
          <p:cNvSpPr txBox="1"/>
          <p:nvPr/>
        </p:nvSpPr>
        <p:spPr>
          <a:xfrm>
            <a:off x="301625" y="500063"/>
            <a:ext cx="5080000" cy="368300"/>
          </a:xfrm>
          <a:prstGeom prst="rect">
            <a:avLst/>
          </a:prstGeom>
          <a:noFill/>
          <a:ln w="9525">
            <a:noFill/>
          </a:ln>
        </p:spPr>
        <p:txBody>
          <a:bodyPr>
            <a:spAutoFit/>
          </a:bodyPr>
          <a:lstStyle/>
          <a:p>
            <a:pPr indent="304800"/>
            <a:r>
              <a:rPr lang="zh-CN" b="0">
                <a:latin typeface="Times New Roman" panose="02020603050405020304" charset="0"/>
                <a:ea typeface="宋体" panose="02010600030101010101" pitchFamily="2" charset="-122"/>
              </a:rPr>
              <a:t>目标功能计划：</a:t>
            </a:r>
            <a:endParaRPr lang="zh-CN" altLang="en-US" b="0">
              <a:latin typeface="Times New Roman" panose="02020603050405020304" charset="0"/>
              <a:ea typeface="宋体" panose="02010600030101010101" pitchFamily="2" charset="-122"/>
            </a:endParaRPr>
          </a:p>
        </p:txBody>
      </p:sp>
      <p:graphicFrame>
        <p:nvGraphicFramePr>
          <p:cNvPr id="4" name="表格 3"/>
          <p:cNvGraphicFramePr/>
          <p:nvPr/>
        </p:nvGraphicFramePr>
        <p:xfrm>
          <a:off x="344805" y="925195"/>
          <a:ext cx="4347210" cy="2431415"/>
        </p:xfrm>
        <a:graphic>
          <a:graphicData uri="http://schemas.openxmlformats.org/drawingml/2006/table">
            <a:tbl>
              <a:tblPr firstRow="1" bandRow="1">
                <a:tableStyleId>{5940675A-B579-460E-94D1-54222C63F5DA}</a:tableStyleId>
              </a:tblPr>
              <a:tblGrid>
                <a:gridCol w="967105">
                  <a:extLst>
                    <a:ext uri="{9D8B030D-6E8A-4147-A177-3AD203B41FA5}">
                      <a16:colId xmlns:a16="http://schemas.microsoft.com/office/drawing/2014/main" val="20000"/>
                    </a:ext>
                  </a:extLst>
                </a:gridCol>
                <a:gridCol w="1638935">
                  <a:extLst>
                    <a:ext uri="{9D8B030D-6E8A-4147-A177-3AD203B41FA5}">
                      <a16:colId xmlns:a16="http://schemas.microsoft.com/office/drawing/2014/main" val="20001"/>
                    </a:ext>
                  </a:extLst>
                </a:gridCol>
                <a:gridCol w="1741170">
                  <a:extLst>
                    <a:ext uri="{9D8B030D-6E8A-4147-A177-3AD203B41FA5}">
                      <a16:colId xmlns:a16="http://schemas.microsoft.com/office/drawing/2014/main" val="20002"/>
                    </a:ext>
                  </a:extLst>
                </a:gridCol>
              </a:tblGrid>
              <a:tr h="729615">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基础目标</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本次开发一定完成的模块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地图—城池、武将系统、内政系统、军事系统、简单的AI</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2185">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中极目标</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本次开发争取完成的模块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外交系统、计策系统、可操纵的战斗界面、官位-头衔系统、多种胜利条件</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9615">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高级目标</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完成所有开发和测试后有余力再完成的模块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复杂的资源、中等的AI、武将的特殊能力、更加复杂的地图</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图片 4" descr="22"/>
          <p:cNvPicPr>
            <a:picLocks noChangeAspect="1"/>
          </p:cNvPicPr>
          <p:nvPr/>
        </p:nvPicPr>
        <p:blipFill>
          <a:blip r:embed="rId2"/>
          <a:stretch>
            <a:fillRect/>
          </a:stretch>
        </p:blipFill>
        <p:spPr>
          <a:xfrm>
            <a:off x="4879340" y="1000125"/>
            <a:ext cx="4023995" cy="3661410"/>
          </a:xfrm>
          <a:prstGeom prst="rect">
            <a:avLst/>
          </a:prstGeom>
        </p:spPr>
      </p:pic>
      <p:sp>
        <p:nvSpPr>
          <p:cNvPr id="6" name="文本框 5"/>
          <p:cNvSpPr txBox="1"/>
          <p:nvPr/>
        </p:nvSpPr>
        <p:spPr>
          <a:xfrm>
            <a:off x="5024755" y="556895"/>
            <a:ext cx="3095625" cy="368300"/>
          </a:xfrm>
          <a:prstGeom prst="rect">
            <a:avLst/>
          </a:prstGeom>
          <a:noFill/>
        </p:spPr>
        <p:txBody>
          <a:bodyPr wrap="square" rtlCol="0">
            <a:spAutoFit/>
          </a:bodyPr>
          <a:lstStyle/>
          <a:p>
            <a:r>
              <a:rPr lang="zh-CN" altLang="en-US"/>
              <a:t>下图为任务分工流程图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053197" y="259630"/>
            <a:ext cx="2212340" cy="79883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接口人员</a:t>
            </a:r>
            <a:r>
              <a:rPr lang="en-US" altLang="zh-CN" sz="2800" b="1" dirty="0">
                <a:solidFill>
                  <a:schemeClr val="accent1"/>
                </a:solidFill>
                <a:latin typeface="微软雅黑" panose="020B0503020204020204" pitchFamily="34" charset="-122"/>
                <a:ea typeface="微软雅黑" panose="020B0503020204020204" pitchFamily="34" charset="-122"/>
              </a:rPr>
              <a:t>:</a:t>
            </a:r>
            <a:endParaRPr lang="zh-CN" altLang="en-US" b="1" dirty="0">
              <a:solidFill>
                <a:schemeClr val="accent1"/>
              </a:solidFill>
              <a:latin typeface="微软雅黑" panose="020B0503020204020204" pitchFamily="34" charset="-122"/>
              <a:ea typeface="微软雅黑" panose="020B0503020204020204" pitchFamily="34" charset="-122"/>
            </a:endParaRPr>
          </a:p>
          <a:p>
            <a:pPr algn="ctr"/>
            <a:r>
              <a:rPr lang="zh-CN" altLang="en-US" b="1" dirty="0">
                <a:solidFill>
                  <a:schemeClr val="accent1"/>
                </a:solidFill>
                <a:latin typeface="微软雅黑" panose="020B0503020204020204" pitchFamily="34" charset="-122"/>
                <a:ea typeface="微软雅黑" panose="020B0503020204020204" pitchFamily="34" charset="-122"/>
              </a:rPr>
              <a:t>　　</a:t>
            </a:r>
          </a:p>
        </p:txBody>
      </p:sp>
      <p:sp>
        <p:nvSpPr>
          <p:cNvPr id="2" name="文本框 1"/>
          <p:cNvSpPr txBox="1"/>
          <p:nvPr/>
        </p:nvSpPr>
        <p:spPr>
          <a:xfrm>
            <a:off x="4932040" y="378912"/>
            <a:ext cx="1322070" cy="398780"/>
          </a:xfrm>
          <a:prstGeom prst="rect">
            <a:avLst/>
          </a:prstGeom>
          <a:noFill/>
        </p:spPr>
        <p:txBody>
          <a:bodyPr wrap="square" rtlCol="0">
            <a:spAutoFit/>
          </a:bodyPr>
          <a:lstStyle/>
          <a:p>
            <a:r>
              <a:rPr lang="zh-CN" altLang="en-US" sz="2000" b="1" dirty="0"/>
              <a:t>所有成员</a:t>
            </a:r>
          </a:p>
        </p:txBody>
      </p:sp>
      <p:sp>
        <p:nvSpPr>
          <p:cNvPr id="3" name="文本框 2"/>
          <p:cNvSpPr txBox="1"/>
          <p:nvPr/>
        </p:nvSpPr>
        <p:spPr>
          <a:xfrm>
            <a:off x="107504" y="300244"/>
            <a:ext cx="1112805" cy="52322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进度 </a:t>
            </a:r>
            <a:r>
              <a:rPr lang="en-US" altLang="zh-CN" sz="2800" b="1" dirty="0">
                <a:solidFill>
                  <a:schemeClr val="accent1"/>
                </a:solidFill>
                <a:latin typeface="微软雅黑" panose="020B0503020204020204" pitchFamily="34" charset="-122"/>
                <a:ea typeface="微软雅黑" panose="020B0503020204020204" pitchFamily="34" charset="-122"/>
                <a:sym typeface="+mn-ea"/>
              </a:rPr>
              <a:t>:</a:t>
            </a:r>
            <a:endParaRPr lang="zh-CN" altLang="en-US" sz="2800" b="1" dirty="0">
              <a:solidFill>
                <a:schemeClr val="accent1"/>
              </a:solidFill>
              <a:latin typeface="微软雅黑" panose="020B0503020204020204" pitchFamily="34" charset="-122"/>
              <a:ea typeface="微软雅黑" panose="020B0503020204020204" pitchFamily="34" charset="-122"/>
              <a:sym typeface="+mn-ea"/>
            </a:endParaRPr>
          </a:p>
        </p:txBody>
      </p:sp>
      <p:pic>
        <p:nvPicPr>
          <p:cNvPr id="7" name="图片 6">
            <a:extLst>
              <a:ext uri="{FF2B5EF4-FFF2-40B4-BE49-F238E27FC236}">
                <a16:creationId xmlns:a16="http://schemas.microsoft.com/office/drawing/2014/main" id="{8D0211DA-9F34-4448-8EC2-23EDA2C78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896279"/>
            <a:ext cx="9144000" cy="4061881"/>
          </a:xfrm>
          <a:prstGeom prst="rect">
            <a:avLst/>
          </a:prstGeom>
        </p:spPr>
      </p:pic>
      <p:sp>
        <p:nvSpPr>
          <p:cNvPr id="8" name="文本框 7">
            <a:extLst>
              <a:ext uri="{FF2B5EF4-FFF2-40B4-BE49-F238E27FC236}">
                <a16:creationId xmlns:a16="http://schemas.microsoft.com/office/drawing/2014/main" id="{A257629C-6971-49AF-8BD9-A01BDDC88574}"/>
              </a:ext>
            </a:extLst>
          </p:cNvPr>
          <p:cNvSpPr txBox="1"/>
          <p:nvPr/>
        </p:nvSpPr>
        <p:spPr>
          <a:xfrm>
            <a:off x="1128641" y="415240"/>
            <a:ext cx="1008112" cy="400110"/>
          </a:xfrm>
          <a:prstGeom prst="rect">
            <a:avLst/>
          </a:prstGeom>
          <a:noFill/>
        </p:spPr>
        <p:txBody>
          <a:bodyPr wrap="square" rtlCol="0">
            <a:spAutoFit/>
          </a:bodyPr>
          <a:lstStyle/>
          <a:p>
            <a:r>
              <a:rPr lang="zh-CN" altLang="en-US" sz="2000" b="1" dirty="0"/>
              <a:t>如下图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7" name="Group 9"/>
          <p:cNvGrpSpPr/>
          <p:nvPr/>
        </p:nvGrpSpPr>
        <p:grpSpPr bwMode="auto">
          <a:xfrm>
            <a:off x="6799580" y="3053080"/>
            <a:ext cx="434975" cy="1071563"/>
            <a:chOff x="0" y="0"/>
            <a:chExt cx="274" cy="675"/>
          </a:xfrm>
          <a:solidFill>
            <a:schemeClr val="accent1"/>
          </a:solidFill>
        </p:grpSpPr>
        <p:sp>
          <p:nvSpPr>
            <p:cNvPr id="17418" name="Freeform 10"/>
            <p:cNvSpPr/>
            <p:nvPr/>
          </p:nvSpPr>
          <p:spPr bwMode="auto">
            <a:xfrm>
              <a:off x="0" y="134"/>
              <a:ext cx="274" cy="541"/>
            </a:xfrm>
            <a:custGeom>
              <a:avLst/>
              <a:gdLst>
                <a:gd name="T0" fmla="*/ 115 w 116"/>
                <a:gd name="T1" fmla="*/ 82 h 229"/>
                <a:gd name="T2" fmla="*/ 115 w 116"/>
                <a:gd name="T3" fmla="*/ 37 h 229"/>
                <a:gd name="T4" fmla="*/ 115 w 116"/>
                <a:gd name="T5" fmla="*/ 15 h 229"/>
                <a:gd name="T6" fmla="*/ 97 w 116"/>
                <a:gd name="T7" fmla="*/ 0 h 229"/>
                <a:gd name="T8" fmla="*/ 63 w 116"/>
                <a:gd name="T9" fmla="*/ 0 h 229"/>
                <a:gd name="T10" fmla="*/ 26 w 116"/>
                <a:gd name="T11" fmla="*/ 0 h 229"/>
                <a:gd name="T12" fmla="*/ 9 w 116"/>
                <a:gd name="T13" fmla="*/ 5 h 229"/>
                <a:gd name="T14" fmla="*/ 2 w 116"/>
                <a:gd name="T15" fmla="*/ 38 h 229"/>
                <a:gd name="T16" fmla="*/ 2 w 116"/>
                <a:gd name="T17" fmla="*/ 83 h 229"/>
                <a:gd name="T18" fmla="*/ 12 w 116"/>
                <a:gd name="T19" fmla="*/ 113 h 229"/>
                <a:gd name="T20" fmla="*/ 23 w 116"/>
                <a:gd name="T21" fmla="*/ 93 h 229"/>
                <a:gd name="T22" fmla="*/ 23 w 116"/>
                <a:gd name="T23" fmla="*/ 62 h 229"/>
                <a:gd name="T24" fmla="*/ 24 w 116"/>
                <a:gd name="T25" fmla="*/ 50 h 229"/>
                <a:gd name="T26" fmla="*/ 26 w 116"/>
                <a:gd name="T27" fmla="*/ 61 h 229"/>
                <a:gd name="T28" fmla="*/ 26 w 116"/>
                <a:gd name="T29" fmla="*/ 213 h 229"/>
                <a:gd name="T30" fmla="*/ 41 w 116"/>
                <a:gd name="T31" fmla="*/ 228 h 229"/>
                <a:gd name="T32" fmla="*/ 57 w 116"/>
                <a:gd name="T33" fmla="*/ 214 h 229"/>
                <a:gd name="T34" fmla="*/ 57 w 116"/>
                <a:gd name="T35" fmla="*/ 153 h 229"/>
                <a:gd name="T36" fmla="*/ 59 w 116"/>
                <a:gd name="T37" fmla="*/ 142 h 229"/>
                <a:gd name="T38" fmla="*/ 61 w 116"/>
                <a:gd name="T39" fmla="*/ 153 h 229"/>
                <a:gd name="T40" fmla="*/ 61 w 116"/>
                <a:gd name="T41" fmla="*/ 214 h 229"/>
                <a:gd name="T42" fmla="*/ 77 w 116"/>
                <a:gd name="T43" fmla="*/ 229 h 229"/>
                <a:gd name="T44" fmla="*/ 91 w 116"/>
                <a:gd name="T45" fmla="*/ 215 h 229"/>
                <a:gd name="T46" fmla="*/ 91 w 116"/>
                <a:gd name="T47" fmla="*/ 61 h 229"/>
                <a:gd name="T48" fmla="*/ 93 w 116"/>
                <a:gd name="T49" fmla="*/ 49 h 229"/>
                <a:gd name="T50" fmla="*/ 94 w 116"/>
                <a:gd name="T51" fmla="*/ 58 h 229"/>
                <a:gd name="T52" fmla="*/ 94 w 116"/>
                <a:gd name="T53" fmla="*/ 87 h 229"/>
                <a:gd name="T54" fmla="*/ 105 w 116"/>
                <a:gd name="T55" fmla="*/ 111 h 229"/>
                <a:gd name="T56" fmla="*/ 115 w 116"/>
                <a:gd name="T57"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229">
                  <a:moveTo>
                    <a:pt x="115" y="82"/>
                  </a:moveTo>
                  <a:cubicBezTo>
                    <a:pt x="115" y="67"/>
                    <a:pt x="115" y="52"/>
                    <a:pt x="115" y="37"/>
                  </a:cubicBezTo>
                  <a:cubicBezTo>
                    <a:pt x="115" y="23"/>
                    <a:pt x="116" y="24"/>
                    <a:pt x="115" y="15"/>
                  </a:cubicBezTo>
                  <a:cubicBezTo>
                    <a:pt x="111" y="4"/>
                    <a:pt x="104" y="0"/>
                    <a:pt x="97" y="0"/>
                  </a:cubicBezTo>
                  <a:cubicBezTo>
                    <a:pt x="81" y="0"/>
                    <a:pt x="75" y="0"/>
                    <a:pt x="63" y="0"/>
                  </a:cubicBezTo>
                  <a:cubicBezTo>
                    <a:pt x="48" y="0"/>
                    <a:pt x="41" y="0"/>
                    <a:pt x="26" y="0"/>
                  </a:cubicBezTo>
                  <a:cubicBezTo>
                    <a:pt x="19" y="0"/>
                    <a:pt x="14" y="0"/>
                    <a:pt x="9" y="5"/>
                  </a:cubicBezTo>
                  <a:cubicBezTo>
                    <a:pt x="1" y="13"/>
                    <a:pt x="2" y="14"/>
                    <a:pt x="2" y="38"/>
                  </a:cubicBezTo>
                  <a:cubicBezTo>
                    <a:pt x="2" y="49"/>
                    <a:pt x="2" y="70"/>
                    <a:pt x="2" y="83"/>
                  </a:cubicBezTo>
                  <a:cubicBezTo>
                    <a:pt x="2" y="95"/>
                    <a:pt x="0" y="113"/>
                    <a:pt x="12" y="113"/>
                  </a:cubicBezTo>
                  <a:cubicBezTo>
                    <a:pt x="23" y="113"/>
                    <a:pt x="23" y="105"/>
                    <a:pt x="23" y="93"/>
                  </a:cubicBezTo>
                  <a:cubicBezTo>
                    <a:pt x="23" y="76"/>
                    <a:pt x="23" y="72"/>
                    <a:pt x="23" y="62"/>
                  </a:cubicBezTo>
                  <a:cubicBezTo>
                    <a:pt x="23" y="51"/>
                    <a:pt x="22" y="50"/>
                    <a:pt x="24" y="50"/>
                  </a:cubicBezTo>
                  <a:cubicBezTo>
                    <a:pt x="26" y="50"/>
                    <a:pt x="26" y="50"/>
                    <a:pt x="26" y="61"/>
                  </a:cubicBezTo>
                  <a:cubicBezTo>
                    <a:pt x="26" y="72"/>
                    <a:pt x="26" y="204"/>
                    <a:pt x="26" y="213"/>
                  </a:cubicBezTo>
                  <a:cubicBezTo>
                    <a:pt x="26" y="220"/>
                    <a:pt x="30" y="228"/>
                    <a:pt x="41" y="228"/>
                  </a:cubicBezTo>
                  <a:cubicBezTo>
                    <a:pt x="52" y="228"/>
                    <a:pt x="57" y="222"/>
                    <a:pt x="57" y="214"/>
                  </a:cubicBezTo>
                  <a:cubicBezTo>
                    <a:pt x="57" y="201"/>
                    <a:pt x="57" y="160"/>
                    <a:pt x="57" y="153"/>
                  </a:cubicBezTo>
                  <a:cubicBezTo>
                    <a:pt x="57" y="146"/>
                    <a:pt x="57" y="142"/>
                    <a:pt x="59" y="142"/>
                  </a:cubicBezTo>
                  <a:cubicBezTo>
                    <a:pt x="61" y="142"/>
                    <a:pt x="61" y="146"/>
                    <a:pt x="61" y="153"/>
                  </a:cubicBezTo>
                  <a:cubicBezTo>
                    <a:pt x="61" y="160"/>
                    <a:pt x="61" y="201"/>
                    <a:pt x="61" y="214"/>
                  </a:cubicBezTo>
                  <a:cubicBezTo>
                    <a:pt x="61" y="219"/>
                    <a:pt x="66" y="229"/>
                    <a:pt x="77" y="229"/>
                  </a:cubicBezTo>
                  <a:cubicBezTo>
                    <a:pt x="84" y="229"/>
                    <a:pt x="91" y="220"/>
                    <a:pt x="91" y="215"/>
                  </a:cubicBezTo>
                  <a:cubicBezTo>
                    <a:pt x="91" y="185"/>
                    <a:pt x="91" y="70"/>
                    <a:pt x="91" y="61"/>
                  </a:cubicBezTo>
                  <a:cubicBezTo>
                    <a:pt x="91" y="56"/>
                    <a:pt x="91" y="49"/>
                    <a:pt x="93" y="49"/>
                  </a:cubicBezTo>
                  <a:cubicBezTo>
                    <a:pt x="94" y="49"/>
                    <a:pt x="94" y="51"/>
                    <a:pt x="94" y="58"/>
                  </a:cubicBezTo>
                  <a:cubicBezTo>
                    <a:pt x="94" y="67"/>
                    <a:pt x="94" y="75"/>
                    <a:pt x="94" y="87"/>
                  </a:cubicBezTo>
                  <a:cubicBezTo>
                    <a:pt x="94" y="106"/>
                    <a:pt x="97" y="111"/>
                    <a:pt x="105" y="111"/>
                  </a:cubicBezTo>
                  <a:cubicBezTo>
                    <a:pt x="116" y="111"/>
                    <a:pt x="115" y="92"/>
                    <a:pt x="11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9" name="Oval 11"/>
            <p:cNvSpPr>
              <a:spLocks noChangeArrowheads="1"/>
            </p:cNvSpPr>
            <p:nvPr/>
          </p:nvSpPr>
          <p:spPr bwMode="auto">
            <a:xfrm>
              <a:off x="82" y="0"/>
              <a:ext cx="114" cy="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20" name="Freeform 12"/>
            <p:cNvSpPr/>
            <p:nvPr/>
          </p:nvSpPr>
          <p:spPr bwMode="auto">
            <a:xfrm>
              <a:off x="0" y="134"/>
              <a:ext cx="274" cy="541"/>
            </a:xfrm>
            <a:custGeom>
              <a:avLst/>
              <a:gdLst>
                <a:gd name="T0" fmla="*/ 115 w 116"/>
                <a:gd name="T1" fmla="*/ 82 h 229"/>
                <a:gd name="T2" fmla="*/ 115 w 116"/>
                <a:gd name="T3" fmla="*/ 37 h 229"/>
                <a:gd name="T4" fmla="*/ 115 w 116"/>
                <a:gd name="T5" fmla="*/ 15 h 229"/>
                <a:gd name="T6" fmla="*/ 97 w 116"/>
                <a:gd name="T7" fmla="*/ 0 h 229"/>
                <a:gd name="T8" fmla="*/ 63 w 116"/>
                <a:gd name="T9" fmla="*/ 0 h 229"/>
                <a:gd name="T10" fmla="*/ 26 w 116"/>
                <a:gd name="T11" fmla="*/ 0 h 229"/>
                <a:gd name="T12" fmla="*/ 9 w 116"/>
                <a:gd name="T13" fmla="*/ 5 h 229"/>
                <a:gd name="T14" fmla="*/ 2 w 116"/>
                <a:gd name="T15" fmla="*/ 38 h 229"/>
                <a:gd name="T16" fmla="*/ 2 w 116"/>
                <a:gd name="T17" fmla="*/ 83 h 229"/>
                <a:gd name="T18" fmla="*/ 12 w 116"/>
                <a:gd name="T19" fmla="*/ 113 h 229"/>
                <a:gd name="T20" fmla="*/ 23 w 116"/>
                <a:gd name="T21" fmla="*/ 93 h 229"/>
                <a:gd name="T22" fmla="*/ 23 w 116"/>
                <a:gd name="T23" fmla="*/ 62 h 229"/>
                <a:gd name="T24" fmla="*/ 24 w 116"/>
                <a:gd name="T25" fmla="*/ 50 h 229"/>
                <a:gd name="T26" fmla="*/ 26 w 116"/>
                <a:gd name="T27" fmla="*/ 61 h 229"/>
                <a:gd name="T28" fmla="*/ 26 w 116"/>
                <a:gd name="T29" fmla="*/ 213 h 229"/>
                <a:gd name="T30" fmla="*/ 41 w 116"/>
                <a:gd name="T31" fmla="*/ 228 h 229"/>
                <a:gd name="T32" fmla="*/ 57 w 116"/>
                <a:gd name="T33" fmla="*/ 214 h 229"/>
                <a:gd name="T34" fmla="*/ 57 w 116"/>
                <a:gd name="T35" fmla="*/ 153 h 229"/>
                <a:gd name="T36" fmla="*/ 59 w 116"/>
                <a:gd name="T37" fmla="*/ 142 h 229"/>
                <a:gd name="T38" fmla="*/ 61 w 116"/>
                <a:gd name="T39" fmla="*/ 153 h 229"/>
                <a:gd name="T40" fmla="*/ 61 w 116"/>
                <a:gd name="T41" fmla="*/ 214 h 229"/>
                <a:gd name="T42" fmla="*/ 77 w 116"/>
                <a:gd name="T43" fmla="*/ 229 h 229"/>
                <a:gd name="T44" fmla="*/ 91 w 116"/>
                <a:gd name="T45" fmla="*/ 215 h 229"/>
                <a:gd name="T46" fmla="*/ 91 w 116"/>
                <a:gd name="T47" fmla="*/ 61 h 229"/>
                <a:gd name="T48" fmla="*/ 93 w 116"/>
                <a:gd name="T49" fmla="*/ 49 h 229"/>
                <a:gd name="T50" fmla="*/ 94 w 116"/>
                <a:gd name="T51" fmla="*/ 58 h 229"/>
                <a:gd name="T52" fmla="*/ 94 w 116"/>
                <a:gd name="T53" fmla="*/ 87 h 229"/>
                <a:gd name="T54" fmla="*/ 105 w 116"/>
                <a:gd name="T55" fmla="*/ 111 h 229"/>
                <a:gd name="T56" fmla="*/ 115 w 116"/>
                <a:gd name="T57"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229">
                  <a:moveTo>
                    <a:pt x="115" y="82"/>
                  </a:moveTo>
                  <a:cubicBezTo>
                    <a:pt x="115" y="67"/>
                    <a:pt x="115" y="52"/>
                    <a:pt x="115" y="37"/>
                  </a:cubicBezTo>
                  <a:cubicBezTo>
                    <a:pt x="115" y="23"/>
                    <a:pt x="116" y="24"/>
                    <a:pt x="115" y="15"/>
                  </a:cubicBezTo>
                  <a:cubicBezTo>
                    <a:pt x="111" y="4"/>
                    <a:pt x="104" y="0"/>
                    <a:pt x="97" y="0"/>
                  </a:cubicBezTo>
                  <a:cubicBezTo>
                    <a:pt x="81" y="0"/>
                    <a:pt x="75" y="0"/>
                    <a:pt x="63" y="0"/>
                  </a:cubicBezTo>
                  <a:cubicBezTo>
                    <a:pt x="48" y="0"/>
                    <a:pt x="41" y="0"/>
                    <a:pt x="26" y="0"/>
                  </a:cubicBezTo>
                  <a:cubicBezTo>
                    <a:pt x="19" y="0"/>
                    <a:pt x="14" y="0"/>
                    <a:pt x="9" y="5"/>
                  </a:cubicBezTo>
                  <a:cubicBezTo>
                    <a:pt x="1" y="13"/>
                    <a:pt x="2" y="14"/>
                    <a:pt x="2" y="38"/>
                  </a:cubicBezTo>
                  <a:cubicBezTo>
                    <a:pt x="2" y="49"/>
                    <a:pt x="2" y="70"/>
                    <a:pt x="2" y="83"/>
                  </a:cubicBezTo>
                  <a:cubicBezTo>
                    <a:pt x="2" y="95"/>
                    <a:pt x="0" y="113"/>
                    <a:pt x="12" y="113"/>
                  </a:cubicBezTo>
                  <a:cubicBezTo>
                    <a:pt x="23" y="113"/>
                    <a:pt x="23" y="105"/>
                    <a:pt x="23" y="93"/>
                  </a:cubicBezTo>
                  <a:cubicBezTo>
                    <a:pt x="23" y="76"/>
                    <a:pt x="23" y="72"/>
                    <a:pt x="23" y="62"/>
                  </a:cubicBezTo>
                  <a:cubicBezTo>
                    <a:pt x="23" y="51"/>
                    <a:pt x="22" y="50"/>
                    <a:pt x="24" y="50"/>
                  </a:cubicBezTo>
                  <a:cubicBezTo>
                    <a:pt x="26" y="50"/>
                    <a:pt x="26" y="50"/>
                    <a:pt x="26" y="61"/>
                  </a:cubicBezTo>
                  <a:cubicBezTo>
                    <a:pt x="26" y="72"/>
                    <a:pt x="26" y="204"/>
                    <a:pt x="26" y="213"/>
                  </a:cubicBezTo>
                  <a:cubicBezTo>
                    <a:pt x="26" y="220"/>
                    <a:pt x="30" y="228"/>
                    <a:pt x="41" y="228"/>
                  </a:cubicBezTo>
                  <a:cubicBezTo>
                    <a:pt x="52" y="228"/>
                    <a:pt x="57" y="222"/>
                    <a:pt x="57" y="214"/>
                  </a:cubicBezTo>
                  <a:cubicBezTo>
                    <a:pt x="57" y="201"/>
                    <a:pt x="57" y="160"/>
                    <a:pt x="57" y="153"/>
                  </a:cubicBezTo>
                  <a:cubicBezTo>
                    <a:pt x="57" y="146"/>
                    <a:pt x="57" y="142"/>
                    <a:pt x="59" y="142"/>
                  </a:cubicBezTo>
                  <a:cubicBezTo>
                    <a:pt x="61" y="142"/>
                    <a:pt x="61" y="146"/>
                    <a:pt x="61" y="153"/>
                  </a:cubicBezTo>
                  <a:cubicBezTo>
                    <a:pt x="61" y="160"/>
                    <a:pt x="61" y="201"/>
                    <a:pt x="61" y="214"/>
                  </a:cubicBezTo>
                  <a:cubicBezTo>
                    <a:pt x="61" y="219"/>
                    <a:pt x="66" y="229"/>
                    <a:pt x="77" y="229"/>
                  </a:cubicBezTo>
                  <a:cubicBezTo>
                    <a:pt x="84" y="229"/>
                    <a:pt x="91" y="220"/>
                    <a:pt x="91" y="215"/>
                  </a:cubicBezTo>
                  <a:cubicBezTo>
                    <a:pt x="91" y="185"/>
                    <a:pt x="91" y="70"/>
                    <a:pt x="91" y="61"/>
                  </a:cubicBezTo>
                  <a:cubicBezTo>
                    <a:pt x="91" y="56"/>
                    <a:pt x="91" y="49"/>
                    <a:pt x="93" y="49"/>
                  </a:cubicBezTo>
                  <a:cubicBezTo>
                    <a:pt x="94" y="49"/>
                    <a:pt x="94" y="51"/>
                    <a:pt x="94" y="58"/>
                  </a:cubicBezTo>
                  <a:cubicBezTo>
                    <a:pt x="94" y="67"/>
                    <a:pt x="94" y="75"/>
                    <a:pt x="94" y="87"/>
                  </a:cubicBezTo>
                  <a:cubicBezTo>
                    <a:pt x="94" y="106"/>
                    <a:pt x="97" y="111"/>
                    <a:pt x="105" y="111"/>
                  </a:cubicBezTo>
                  <a:cubicBezTo>
                    <a:pt x="116" y="111"/>
                    <a:pt x="115" y="92"/>
                    <a:pt x="11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21" name="Oval 13"/>
            <p:cNvSpPr>
              <a:spLocks noChangeArrowheads="1"/>
            </p:cNvSpPr>
            <p:nvPr/>
          </p:nvSpPr>
          <p:spPr bwMode="auto">
            <a:xfrm>
              <a:off x="82" y="0"/>
              <a:ext cx="114" cy="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7431" name="Group 23"/>
          <p:cNvGrpSpPr/>
          <p:nvPr/>
        </p:nvGrpSpPr>
        <p:grpSpPr bwMode="auto">
          <a:xfrm>
            <a:off x="5986780" y="3053080"/>
            <a:ext cx="434975" cy="1071563"/>
            <a:chOff x="0" y="0"/>
            <a:chExt cx="274" cy="675"/>
          </a:xfrm>
          <a:solidFill>
            <a:schemeClr val="accent1"/>
          </a:solidFill>
        </p:grpSpPr>
        <p:sp>
          <p:nvSpPr>
            <p:cNvPr id="17432" name="Freeform 24"/>
            <p:cNvSpPr/>
            <p:nvPr/>
          </p:nvSpPr>
          <p:spPr bwMode="auto">
            <a:xfrm>
              <a:off x="0" y="134"/>
              <a:ext cx="274" cy="541"/>
            </a:xfrm>
            <a:custGeom>
              <a:avLst/>
              <a:gdLst>
                <a:gd name="T0" fmla="*/ 115 w 116"/>
                <a:gd name="T1" fmla="*/ 82 h 229"/>
                <a:gd name="T2" fmla="*/ 115 w 116"/>
                <a:gd name="T3" fmla="*/ 37 h 229"/>
                <a:gd name="T4" fmla="*/ 115 w 116"/>
                <a:gd name="T5" fmla="*/ 15 h 229"/>
                <a:gd name="T6" fmla="*/ 97 w 116"/>
                <a:gd name="T7" fmla="*/ 0 h 229"/>
                <a:gd name="T8" fmla="*/ 63 w 116"/>
                <a:gd name="T9" fmla="*/ 0 h 229"/>
                <a:gd name="T10" fmla="*/ 26 w 116"/>
                <a:gd name="T11" fmla="*/ 0 h 229"/>
                <a:gd name="T12" fmla="*/ 9 w 116"/>
                <a:gd name="T13" fmla="*/ 5 h 229"/>
                <a:gd name="T14" fmla="*/ 2 w 116"/>
                <a:gd name="T15" fmla="*/ 38 h 229"/>
                <a:gd name="T16" fmla="*/ 2 w 116"/>
                <a:gd name="T17" fmla="*/ 83 h 229"/>
                <a:gd name="T18" fmla="*/ 12 w 116"/>
                <a:gd name="T19" fmla="*/ 113 h 229"/>
                <a:gd name="T20" fmla="*/ 23 w 116"/>
                <a:gd name="T21" fmla="*/ 93 h 229"/>
                <a:gd name="T22" fmla="*/ 23 w 116"/>
                <a:gd name="T23" fmla="*/ 62 h 229"/>
                <a:gd name="T24" fmla="*/ 24 w 116"/>
                <a:gd name="T25" fmla="*/ 50 h 229"/>
                <a:gd name="T26" fmla="*/ 26 w 116"/>
                <a:gd name="T27" fmla="*/ 61 h 229"/>
                <a:gd name="T28" fmla="*/ 26 w 116"/>
                <a:gd name="T29" fmla="*/ 213 h 229"/>
                <a:gd name="T30" fmla="*/ 41 w 116"/>
                <a:gd name="T31" fmla="*/ 228 h 229"/>
                <a:gd name="T32" fmla="*/ 57 w 116"/>
                <a:gd name="T33" fmla="*/ 214 h 229"/>
                <a:gd name="T34" fmla="*/ 57 w 116"/>
                <a:gd name="T35" fmla="*/ 153 h 229"/>
                <a:gd name="T36" fmla="*/ 59 w 116"/>
                <a:gd name="T37" fmla="*/ 142 h 229"/>
                <a:gd name="T38" fmla="*/ 61 w 116"/>
                <a:gd name="T39" fmla="*/ 153 h 229"/>
                <a:gd name="T40" fmla="*/ 61 w 116"/>
                <a:gd name="T41" fmla="*/ 214 h 229"/>
                <a:gd name="T42" fmla="*/ 77 w 116"/>
                <a:gd name="T43" fmla="*/ 229 h 229"/>
                <a:gd name="T44" fmla="*/ 91 w 116"/>
                <a:gd name="T45" fmla="*/ 215 h 229"/>
                <a:gd name="T46" fmla="*/ 91 w 116"/>
                <a:gd name="T47" fmla="*/ 61 h 229"/>
                <a:gd name="T48" fmla="*/ 93 w 116"/>
                <a:gd name="T49" fmla="*/ 49 h 229"/>
                <a:gd name="T50" fmla="*/ 94 w 116"/>
                <a:gd name="T51" fmla="*/ 58 h 229"/>
                <a:gd name="T52" fmla="*/ 94 w 116"/>
                <a:gd name="T53" fmla="*/ 87 h 229"/>
                <a:gd name="T54" fmla="*/ 105 w 116"/>
                <a:gd name="T55" fmla="*/ 111 h 229"/>
                <a:gd name="T56" fmla="*/ 115 w 116"/>
                <a:gd name="T57"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229">
                  <a:moveTo>
                    <a:pt x="115" y="82"/>
                  </a:moveTo>
                  <a:cubicBezTo>
                    <a:pt x="115" y="67"/>
                    <a:pt x="115" y="52"/>
                    <a:pt x="115" y="37"/>
                  </a:cubicBezTo>
                  <a:cubicBezTo>
                    <a:pt x="115" y="23"/>
                    <a:pt x="116" y="24"/>
                    <a:pt x="115" y="15"/>
                  </a:cubicBezTo>
                  <a:cubicBezTo>
                    <a:pt x="111" y="4"/>
                    <a:pt x="104" y="0"/>
                    <a:pt x="97" y="0"/>
                  </a:cubicBezTo>
                  <a:cubicBezTo>
                    <a:pt x="81" y="0"/>
                    <a:pt x="75" y="0"/>
                    <a:pt x="63" y="0"/>
                  </a:cubicBezTo>
                  <a:cubicBezTo>
                    <a:pt x="48" y="0"/>
                    <a:pt x="41" y="0"/>
                    <a:pt x="26" y="0"/>
                  </a:cubicBezTo>
                  <a:cubicBezTo>
                    <a:pt x="19" y="0"/>
                    <a:pt x="14" y="0"/>
                    <a:pt x="9" y="5"/>
                  </a:cubicBezTo>
                  <a:cubicBezTo>
                    <a:pt x="1" y="13"/>
                    <a:pt x="2" y="14"/>
                    <a:pt x="2" y="38"/>
                  </a:cubicBezTo>
                  <a:cubicBezTo>
                    <a:pt x="2" y="49"/>
                    <a:pt x="2" y="70"/>
                    <a:pt x="2" y="83"/>
                  </a:cubicBezTo>
                  <a:cubicBezTo>
                    <a:pt x="2" y="95"/>
                    <a:pt x="0" y="113"/>
                    <a:pt x="12" y="113"/>
                  </a:cubicBezTo>
                  <a:cubicBezTo>
                    <a:pt x="23" y="113"/>
                    <a:pt x="23" y="105"/>
                    <a:pt x="23" y="93"/>
                  </a:cubicBezTo>
                  <a:cubicBezTo>
                    <a:pt x="23" y="76"/>
                    <a:pt x="23" y="72"/>
                    <a:pt x="23" y="62"/>
                  </a:cubicBezTo>
                  <a:cubicBezTo>
                    <a:pt x="23" y="51"/>
                    <a:pt x="22" y="50"/>
                    <a:pt x="24" y="50"/>
                  </a:cubicBezTo>
                  <a:cubicBezTo>
                    <a:pt x="26" y="50"/>
                    <a:pt x="26" y="50"/>
                    <a:pt x="26" y="61"/>
                  </a:cubicBezTo>
                  <a:cubicBezTo>
                    <a:pt x="26" y="72"/>
                    <a:pt x="26" y="204"/>
                    <a:pt x="26" y="213"/>
                  </a:cubicBezTo>
                  <a:cubicBezTo>
                    <a:pt x="26" y="220"/>
                    <a:pt x="30" y="228"/>
                    <a:pt x="41" y="228"/>
                  </a:cubicBezTo>
                  <a:cubicBezTo>
                    <a:pt x="52" y="228"/>
                    <a:pt x="57" y="222"/>
                    <a:pt x="57" y="214"/>
                  </a:cubicBezTo>
                  <a:cubicBezTo>
                    <a:pt x="57" y="201"/>
                    <a:pt x="57" y="160"/>
                    <a:pt x="57" y="153"/>
                  </a:cubicBezTo>
                  <a:cubicBezTo>
                    <a:pt x="57" y="146"/>
                    <a:pt x="57" y="142"/>
                    <a:pt x="59" y="142"/>
                  </a:cubicBezTo>
                  <a:cubicBezTo>
                    <a:pt x="61" y="142"/>
                    <a:pt x="61" y="146"/>
                    <a:pt x="61" y="153"/>
                  </a:cubicBezTo>
                  <a:cubicBezTo>
                    <a:pt x="61" y="160"/>
                    <a:pt x="61" y="201"/>
                    <a:pt x="61" y="214"/>
                  </a:cubicBezTo>
                  <a:cubicBezTo>
                    <a:pt x="61" y="219"/>
                    <a:pt x="66" y="229"/>
                    <a:pt x="77" y="229"/>
                  </a:cubicBezTo>
                  <a:cubicBezTo>
                    <a:pt x="84" y="229"/>
                    <a:pt x="91" y="220"/>
                    <a:pt x="91" y="215"/>
                  </a:cubicBezTo>
                  <a:cubicBezTo>
                    <a:pt x="91" y="185"/>
                    <a:pt x="91" y="70"/>
                    <a:pt x="91" y="61"/>
                  </a:cubicBezTo>
                  <a:cubicBezTo>
                    <a:pt x="91" y="56"/>
                    <a:pt x="91" y="49"/>
                    <a:pt x="93" y="49"/>
                  </a:cubicBezTo>
                  <a:cubicBezTo>
                    <a:pt x="94" y="49"/>
                    <a:pt x="94" y="51"/>
                    <a:pt x="94" y="58"/>
                  </a:cubicBezTo>
                  <a:cubicBezTo>
                    <a:pt x="94" y="67"/>
                    <a:pt x="94" y="75"/>
                    <a:pt x="94" y="87"/>
                  </a:cubicBezTo>
                  <a:cubicBezTo>
                    <a:pt x="94" y="106"/>
                    <a:pt x="97" y="111"/>
                    <a:pt x="105" y="111"/>
                  </a:cubicBezTo>
                  <a:cubicBezTo>
                    <a:pt x="116" y="111"/>
                    <a:pt x="115" y="92"/>
                    <a:pt x="11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3" name="Oval 25"/>
            <p:cNvSpPr>
              <a:spLocks noChangeArrowheads="1"/>
            </p:cNvSpPr>
            <p:nvPr/>
          </p:nvSpPr>
          <p:spPr bwMode="auto">
            <a:xfrm>
              <a:off x="82" y="0"/>
              <a:ext cx="114" cy="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7501" name="Group 93"/>
          <p:cNvGrpSpPr/>
          <p:nvPr/>
        </p:nvGrpSpPr>
        <p:grpSpPr bwMode="auto">
          <a:xfrm>
            <a:off x="603568" y="825500"/>
            <a:ext cx="349250" cy="295275"/>
            <a:chOff x="635" y="1030"/>
            <a:chExt cx="220" cy="186"/>
          </a:xfrm>
        </p:grpSpPr>
        <p:sp>
          <p:nvSpPr>
            <p:cNvPr id="17464" name="Freeform 56"/>
            <p:cNvSpPr/>
            <p:nvPr/>
          </p:nvSpPr>
          <p:spPr bwMode="auto">
            <a:xfrm>
              <a:off x="635" y="1030"/>
              <a:ext cx="220" cy="186"/>
            </a:xfrm>
            <a:custGeom>
              <a:avLst/>
              <a:gdLst>
                <a:gd name="T0" fmla="*/ 81 w 93"/>
                <a:gd name="T1" fmla="*/ 0 h 79"/>
                <a:gd name="T2" fmla="*/ 11 w 93"/>
                <a:gd name="T3" fmla="*/ 0 h 79"/>
                <a:gd name="T4" fmla="*/ 0 w 93"/>
                <a:gd name="T5" fmla="*/ 11 h 79"/>
                <a:gd name="T6" fmla="*/ 0 w 93"/>
                <a:gd name="T7" fmla="*/ 55 h 79"/>
                <a:gd name="T8" fmla="*/ 11 w 93"/>
                <a:gd name="T9" fmla="*/ 67 h 79"/>
                <a:gd name="T10" fmla="*/ 67 w 93"/>
                <a:gd name="T11" fmla="*/ 67 h 79"/>
                <a:gd name="T12" fmla="*/ 83 w 93"/>
                <a:gd name="T13" fmla="*/ 79 h 79"/>
                <a:gd name="T14" fmla="*/ 85 w 93"/>
                <a:gd name="T15" fmla="*/ 66 h 79"/>
                <a:gd name="T16" fmla="*/ 93 w 93"/>
                <a:gd name="T17" fmla="*/ 55 h 79"/>
                <a:gd name="T18" fmla="*/ 93 w 93"/>
                <a:gd name="T19" fmla="*/ 11 h 79"/>
                <a:gd name="T20" fmla="*/ 81 w 93"/>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79">
                  <a:moveTo>
                    <a:pt x="81" y="0"/>
                  </a:moveTo>
                  <a:cubicBezTo>
                    <a:pt x="11" y="0"/>
                    <a:pt x="11" y="0"/>
                    <a:pt x="11" y="0"/>
                  </a:cubicBezTo>
                  <a:cubicBezTo>
                    <a:pt x="5" y="0"/>
                    <a:pt x="0" y="5"/>
                    <a:pt x="0" y="11"/>
                  </a:cubicBezTo>
                  <a:cubicBezTo>
                    <a:pt x="0" y="55"/>
                    <a:pt x="0" y="55"/>
                    <a:pt x="0" y="55"/>
                  </a:cubicBezTo>
                  <a:cubicBezTo>
                    <a:pt x="0" y="62"/>
                    <a:pt x="5" y="67"/>
                    <a:pt x="11" y="67"/>
                  </a:cubicBezTo>
                  <a:cubicBezTo>
                    <a:pt x="67" y="67"/>
                    <a:pt x="67" y="67"/>
                    <a:pt x="67" y="67"/>
                  </a:cubicBezTo>
                  <a:cubicBezTo>
                    <a:pt x="83" y="79"/>
                    <a:pt x="83" y="79"/>
                    <a:pt x="83" y="79"/>
                  </a:cubicBezTo>
                  <a:cubicBezTo>
                    <a:pt x="85" y="66"/>
                    <a:pt x="85" y="66"/>
                    <a:pt x="85" y="66"/>
                  </a:cubicBezTo>
                  <a:cubicBezTo>
                    <a:pt x="89" y="65"/>
                    <a:pt x="93" y="60"/>
                    <a:pt x="93" y="55"/>
                  </a:cubicBezTo>
                  <a:cubicBezTo>
                    <a:pt x="93" y="11"/>
                    <a:pt x="93" y="11"/>
                    <a:pt x="93" y="11"/>
                  </a:cubicBezTo>
                  <a:cubicBezTo>
                    <a:pt x="93" y="5"/>
                    <a:pt x="87" y="0"/>
                    <a:pt x="8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5" name="Oval 57"/>
            <p:cNvSpPr>
              <a:spLocks noChangeArrowheads="1"/>
            </p:cNvSpPr>
            <p:nvPr/>
          </p:nvSpPr>
          <p:spPr bwMode="auto">
            <a:xfrm>
              <a:off x="699" y="109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6" name="Oval 58"/>
            <p:cNvSpPr>
              <a:spLocks noChangeArrowheads="1"/>
            </p:cNvSpPr>
            <p:nvPr/>
          </p:nvSpPr>
          <p:spPr bwMode="auto">
            <a:xfrm>
              <a:off x="732" y="109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7" name="Oval 59"/>
            <p:cNvSpPr>
              <a:spLocks noChangeArrowheads="1"/>
            </p:cNvSpPr>
            <p:nvPr/>
          </p:nvSpPr>
          <p:spPr bwMode="auto">
            <a:xfrm>
              <a:off x="763" y="109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7498" name="Group 90"/>
          <p:cNvGrpSpPr/>
          <p:nvPr/>
        </p:nvGrpSpPr>
        <p:grpSpPr bwMode="auto">
          <a:xfrm>
            <a:off x="5369243" y="1152525"/>
            <a:ext cx="349250" cy="295275"/>
            <a:chOff x="2083" y="1030"/>
            <a:chExt cx="220" cy="186"/>
          </a:xfrm>
        </p:grpSpPr>
        <p:sp>
          <p:nvSpPr>
            <p:cNvPr id="17474" name="Freeform 66"/>
            <p:cNvSpPr/>
            <p:nvPr/>
          </p:nvSpPr>
          <p:spPr bwMode="auto">
            <a:xfrm>
              <a:off x="2083" y="1030"/>
              <a:ext cx="220" cy="186"/>
            </a:xfrm>
            <a:custGeom>
              <a:avLst/>
              <a:gdLst>
                <a:gd name="T0" fmla="*/ 12 w 93"/>
                <a:gd name="T1" fmla="*/ 0 h 79"/>
                <a:gd name="T2" fmla="*/ 82 w 93"/>
                <a:gd name="T3" fmla="*/ 0 h 79"/>
                <a:gd name="T4" fmla="*/ 93 w 93"/>
                <a:gd name="T5" fmla="*/ 11 h 79"/>
                <a:gd name="T6" fmla="*/ 93 w 93"/>
                <a:gd name="T7" fmla="*/ 55 h 79"/>
                <a:gd name="T8" fmla="*/ 82 w 93"/>
                <a:gd name="T9" fmla="*/ 67 h 79"/>
                <a:gd name="T10" fmla="*/ 26 w 93"/>
                <a:gd name="T11" fmla="*/ 67 h 79"/>
                <a:gd name="T12" fmla="*/ 10 w 93"/>
                <a:gd name="T13" fmla="*/ 79 h 79"/>
                <a:gd name="T14" fmla="*/ 8 w 93"/>
                <a:gd name="T15" fmla="*/ 66 h 79"/>
                <a:gd name="T16" fmla="*/ 0 w 93"/>
                <a:gd name="T17" fmla="*/ 55 h 79"/>
                <a:gd name="T18" fmla="*/ 0 w 93"/>
                <a:gd name="T19" fmla="*/ 11 h 79"/>
                <a:gd name="T20" fmla="*/ 12 w 93"/>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79">
                  <a:moveTo>
                    <a:pt x="12" y="0"/>
                  </a:moveTo>
                  <a:cubicBezTo>
                    <a:pt x="82" y="0"/>
                    <a:pt x="82" y="0"/>
                    <a:pt x="82" y="0"/>
                  </a:cubicBezTo>
                  <a:cubicBezTo>
                    <a:pt x="88" y="0"/>
                    <a:pt x="93" y="5"/>
                    <a:pt x="93" y="11"/>
                  </a:cubicBezTo>
                  <a:cubicBezTo>
                    <a:pt x="93" y="55"/>
                    <a:pt x="93" y="55"/>
                    <a:pt x="93" y="55"/>
                  </a:cubicBezTo>
                  <a:cubicBezTo>
                    <a:pt x="93" y="62"/>
                    <a:pt x="88" y="67"/>
                    <a:pt x="82" y="67"/>
                  </a:cubicBezTo>
                  <a:cubicBezTo>
                    <a:pt x="26" y="67"/>
                    <a:pt x="26" y="67"/>
                    <a:pt x="26" y="67"/>
                  </a:cubicBezTo>
                  <a:cubicBezTo>
                    <a:pt x="10" y="79"/>
                    <a:pt x="10" y="79"/>
                    <a:pt x="10" y="79"/>
                  </a:cubicBezTo>
                  <a:cubicBezTo>
                    <a:pt x="8" y="66"/>
                    <a:pt x="8" y="66"/>
                    <a:pt x="8" y="66"/>
                  </a:cubicBezTo>
                  <a:cubicBezTo>
                    <a:pt x="4" y="65"/>
                    <a:pt x="0" y="60"/>
                    <a:pt x="0" y="55"/>
                  </a:cubicBezTo>
                  <a:cubicBezTo>
                    <a:pt x="0" y="11"/>
                    <a:pt x="0" y="11"/>
                    <a:pt x="0" y="11"/>
                  </a:cubicBezTo>
                  <a:cubicBezTo>
                    <a:pt x="0" y="5"/>
                    <a:pt x="5" y="0"/>
                    <a:pt x="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75" name="Oval 67"/>
            <p:cNvSpPr>
              <a:spLocks noChangeArrowheads="1"/>
            </p:cNvSpPr>
            <p:nvPr/>
          </p:nvSpPr>
          <p:spPr bwMode="auto">
            <a:xfrm>
              <a:off x="2220" y="109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76" name="Oval 68"/>
            <p:cNvSpPr>
              <a:spLocks noChangeArrowheads="1"/>
            </p:cNvSpPr>
            <p:nvPr/>
          </p:nvSpPr>
          <p:spPr bwMode="auto">
            <a:xfrm>
              <a:off x="2187" y="109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77" name="Oval 69"/>
            <p:cNvSpPr>
              <a:spLocks noChangeArrowheads="1"/>
            </p:cNvSpPr>
            <p:nvPr/>
          </p:nvSpPr>
          <p:spPr bwMode="auto">
            <a:xfrm>
              <a:off x="2157" y="109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5" name="TextBox 114"/>
          <p:cNvSpPr txBox="1"/>
          <p:nvPr/>
        </p:nvSpPr>
        <p:spPr>
          <a:xfrm>
            <a:off x="8862" y="11241"/>
            <a:ext cx="2226366" cy="52197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预算</a:t>
            </a:r>
          </a:p>
        </p:txBody>
      </p:sp>
      <p:sp>
        <p:nvSpPr>
          <p:cNvPr id="100" name="文本框 99"/>
          <p:cNvSpPr txBox="1"/>
          <p:nvPr/>
        </p:nvSpPr>
        <p:spPr>
          <a:xfrm>
            <a:off x="757555" y="752475"/>
            <a:ext cx="4300220" cy="368300"/>
          </a:xfrm>
          <a:prstGeom prst="rect">
            <a:avLst/>
          </a:prstGeom>
          <a:noFill/>
          <a:ln w="9525">
            <a:noFill/>
          </a:ln>
        </p:spPr>
        <p:txBody>
          <a:bodyPr wrap="square">
            <a:spAutoFit/>
          </a:bodyPr>
          <a:lstStyle/>
          <a:p>
            <a:pPr indent="127000"/>
            <a:r>
              <a:rPr lang="zh-CN" b="0">
                <a:latin typeface="Times New Roman" panose="02020603050405020304" charset="0"/>
                <a:ea typeface="宋体" panose="02010600030101010101" pitchFamily="2" charset="-122"/>
              </a:rPr>
              <a:t>预算费用为本项目相关一切花销</a:t>
            </a:r>
            <a:endParaRPr lang="zh-CN" altLang="en-US" b="0">
              <a:latin typeface="Times New Roman" panose="02020603050405020304" charset="0"/>
              <a:ea typeface="宋体" panose="02010600030101010101" pitchFamily="2" charset="-122"/>
            </a:endParaRPr>
          </a:p>
        </p:txBody>
      </p:sp>
      <p:graphicFrame>
        <p:nvGraphicFramePr>
          <p:cNvPr id="2" name="表格 1"/>
          <p:cNvGraphicFramePr/>
          <p:nvPr/>
        </p:nvGraphicFramePr>
        <p:xfrm>
          <a:off x="410845" y="1287780"/>
          <a:ext cx="4780915" cy="2837180"/>
        </p:xfrm>
        <a:graphic>
          <a:graphicData uri="http://schemas.openxmlformats.org/drawingml/2006/table">
            <a:tbl>
              <a:tblPr firstRow="1" bandRow="1">
                <a:tableStyleId>{5940675A-B579-460E-94D1-54222C63F5DA}</a:tableStyleId>
              </a:tblPr>
              <a:tblGrid>
                <a:gridCol w="1593215">
                  <a:extLst>
                    <a:ext uri="{9D8B030D-6E8A-4147-A177-3AD203B41FA5}">
                      <a16:colId xmlns:a16="http://schemas.microsoft.com/office/drawing/2014/main" val="20000"/>
                    </a:ext>
                  </a:extLst>
                </a:gridCol>
                <a:gridCol w="1595120">
                  <a:extLst>
                    <a:ext uri="{9D8B030D-6E8A-4147-A177-3AD203B41FA5}">
                      <a16:colId xmlns:a16="http://schemas.microsoft.com/office/drawing/2014/main" val="20001"/>
                    </a:ext>
                  </a:extLst>
                </a:gridCol>
                <a:gridCol w="1592580">
                  <a:extLst>
                    <a:ext uri="{9D8B030D-6E8A-4147-A177-3AD203B41FA5}">
                      <a16:colId xmlns:a16="http://schemas.microsoft.com/office/drawing/2014/main" val="20002"/>
                    </a:ext>
                  </a:extLst>
                </a:gridCol>
              </a:tblGrid>
              <a:tr h="600075">
                <a:tc>
                  <a:txBody>
                    <a:bodyPr/>
                    <a:lstStyle/>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预算名称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预算内容</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预算费用</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90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劳务费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无特殊劳务费用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0元</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20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服务器费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阿里云一年租借费用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114元</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720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团建费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寝室奶茶、烧烤等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100元</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9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应急费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应急资金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86元</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855">
                <a:tc gridSpan="2">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总计</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300元</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文本框 2"/>
          <p:cNvSpPr txBox="1"/>
          <p:nvPr/>
        </p:nvSpPr>
        <p:spPr>
          <a:xfrm>
            <a:off x="5617210" y="1120775"/>
            <a:ext cx="3387725" cy="645160"/>
          </a:xfrm>
          <a:prstGeom prst="rect">
            <a:avLst/>
          </a:prstGeom>
          <a:noFill/>
          <a:ln w="9525">
            <a:noFill/>
          </a:ln>
        </p:spPr>
        <p:txBody>
          <a:bodyPr wrap="square">
            <a:spAutoFit/>
          </a:bodyPr>
          <a:lstStyle/>
          <a:p>
            <a:pPr indent="127000"/>
            <a:r>
              <a:rPr lang="zh-CN" b="0">
                <a:latin typeface="Times New Roman" panose="02020603050405020304" charset="0"/>
                <a:ea typeface="宋体" panose="02010600030101010101" pitchFamily="2" charset="-122"/>
              </a:rPr>
              <a:t>收入来源仅有小组成员投入资金，未考虑项目日后收入。</a:t>
            </a:r>
            <a:endParaRPr lang="zh-CN" altLang="en-US"/>
          </a:p>
        </p:txBody>
      </p:sp>
      <p:graphicFrame>
        <p:nvGraphicFramePr>
          <p:cNvPr id="4" name="表格 3"/>
          <p:cNvGraphicFramePr/>
          <p:nvPr/>
        </p:nvGraphicFramePr>
        <p:xfrm>
          <a:off x="5707380" y="1905000"/>
          <a:ext cx="3103245" cy="859790"/>
        </p:xfrm>
        <a:graphic>
          <a:graphicData uri="http://schemas.openxmlformats.org/drawingml/2006/table">
            <a:tbl>
              <a:tblPr firstRow="1" bandRow="1">
                <a:tableStyleId>{5940675A-B579-460E-94D1-54222C63F5DA}</a:tableStyleId>
              </a:tblPr>
              <a:tblGrid>
                <a:gridCol w="634365">
                  <a:extLst>
                    <a:ext uri="{9D8B030D-6E8A-4147-A177-3AD203B41FA5}">
                      <a16:colId xmlns:a16="http://schemas.microsoft.com/office/drawing/2014/main" val="20000"/>
                    </a:ext>
                  </a:extLst>
                </a:gridCol>
                <a:gridCol w="1802765">
                  <a:extLst>
                    <a:ext uri="{9D8B030D-6E8A-4147-A177-3AD203B41FA5}">
                      <a16:colId xmlns:a16="http://schemas.microsoft.com/office/drawing/2014/main" val="20001"/>
                    </a:ext>
                  </a:extLst>
                </a:gridCol>
                <a:gridCol w="666115">
                  <a:extLst>
                    <a:ext uri="{9D8B030D-6E8A-4147-A177-3AD203B41FA5}">
                      <a16:colId xmlns:a16="http://schemas.microsoft.com/office/drawing/2014/main" val="20002"/>
                    </a:ext>
                  </a:extLst>
                </a:gridCol>
              </a:tblGrid>
              <a:tr h="457200">
                <a:tc>
                  <a:txBody>
                    <a:bodyPr/>
                    <a:lstStyle/>
                    <a:p>
                      <a:pPr indent="0" algn="ctr">
                        <a:buNone/>
                      </a:pPr>
                      <a:r>
                        <a:rPr lang="en-US" sz="1500" b="1">
                          <a:latin typeface="宋体" panose="02010600030101010101" pitchFamily="2" charset="-122"/>
                          <a:ea typeface="宋体" panose="02010600030101010101" pitchFamily="2" charset="-122"/>
                          <a:cs typeface="宋体" panose="02010600030101010101" pitchFamily="2" charset="-122"/>
                        </a:rPr>
                        <a:t>收入名称</a:t>
                      </a:r>
                      <a:endParaRPr lang="en-US" altLang="en-US" sz="15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500" b="1">
                          <a:latin typeface="宋体" panose="02010600030101010101" pitchFamily="2" charset="-122"/>
                          <a:ea typeface="宋体" panose="02010600030101010101" pitchFamily="2" charset="-122"/>
                          <a:cs typeface="宋体" panose="02010600030101010101" pitchFamily="2" charset="-122"/>
                        </a:rPr>
                        <a:t>详细内容</a:t>
                      </a:r>
                      <a:endParaRPr lang="en-US" altLang="en-US" sz="15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500" b="1">
                          <a:latin typeface="宋体" panose="02010600030101010101" pitchFamily="2" charset="-122"/>
                          <a:ea typeface="宋体" panose="02010600030101010101" pitchFamily="2" charset="-122"/>
                          <a:cs typeface="宋体" panose="02010600030101010101" pitchFamily="2" charset="-122"/>
                        </a:rPr>
                        <a:t>收入金额</a:t>
                      </a:r>
                      <a:endParaRPr lang="en-US" altLang="en-US" sz="15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59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组员投入资金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组员为了完成项目而投入的资金，100元/人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300元</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501"/>
                                        </p:tgtEl>
                                        <p:attrNameLst>
                                          <p:attrName>style.visibility</p:attrName>
                                        </p:attrNameLst>
                                      </p:cBhvr>
                                      <p:to>
                                        <p:strVal val="visible"/>
                                      </p:to>
                                    </p:set>
                                    <p:anim calcmode="lin" valueType="num">
                                      <p:cBhvr additive="base">
                                        <p:cTn id="12" dur="500" fill="hold"/>
                                        <p:tgtEl>
                                          <p:spTgt spid="17501"/>
                                        </p:tgtEl>
                                        <p:attrNameLst>
                                          <p:attrName>ppt_x</p:attrName>
                                        </p:attrNameLst>
                                      </p:cBhvr>
                                      <p:tavLst>
                                        <p:tav tm="0">
                                          <p:val>
                                            <p:strVal val="#ppt_x"/>
                                          </p:val>
                                        </p:tav>
                                        <p:tav tm="100000">
                                          <p:val>
                                            <p:strVal val="#ppt_x"/>
                                          </p:val>
                                        </p:tav>
                                      </p:tavLst>
                                    </p:anim>
                                    <p:anim calcmode="lin" valueType="num">
                                      <p:cBhvr additive="base">
                                        <p:cTn id="13" dur="500" fill="hold"/>
                                        <p:tgtEl>
                                          <p:spTgt spid="1750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7498"/>
                                        </p:tgtEl>
                                        <p:attrNameLst>
                                          <p:attrName>style.visibility</p:attrName>
                                        </p:attrNameLst>
                                      </p:cBhvr>
                                      <p:to>
                                        <p:strVal val="visible"/>
                                      </p:to>
                                    </p:set>
                                    <p:anim calcmode="lin" valueType="num">
                                      <p:cBhvr additive="base">
                                        <p:cTn id="27" dur="500" fill="hold"/>
                                        <p:tgtEl>
                                          <p:spTgt spid="17498"/>
                                        </p:tgtEl>
                                        <p:attrNameLst>
                                          <p:attrName>ppt_x</p:attrName>
                                        </p:attrNameLst>
                                      </p:cBhvr>
                                      <p:tavLst>
                                        <p:tav tm="0">
                                          <p:val>
                                            <p:strVal val="#ppt_x"/>
                                          </p:val>
                                        </p:tav>
                                        <p:tav tm="100000">
                                          <p:val>
                                            <p:strVal val="#ppt_x"/>
                                          </p:val>
                                        </p:tav>
                                      </p:tavLst>
                                    </p:anim>
                                    <p:anim calcmode="lin" valueType="num">
                                      <p:cBhvr additive="base">
                                        <p:cTn id="28" dur="500" fill="hold"/>
                                        <p:tgtEl>
                                          <p:spTgt spid="174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7431"/>
                                        </p:tgtEl>
                                        <p:attrNameLst>
                                          <p:attrName>style.visibility</p:attrName>
                                        </p:attrNameLst>
                                      </p:cBhvr>
                                      <p:to>
                                        <p:strVal val="visible"/>
                                      </p:to>
                                    </p:set>
                                    <p:anim calcmode="lin" valueType="num">
                                      <p:cBhvr additive="base">
                                        <p:cTn id="41" dur="500" fill="hold"/>
                                        <p:tgtEl>
                                          <p:spTgt spid="17431"/>
                                        </p:tgtEl>
                                        <p:attrNameLst>
                                          <p:attrName>ppt_x</p:attrName>
                                        </p:attrNameLst>
                                      </p:cBhvr>
                                      <p:tavLst>
                                        <p:tav tm="0">
                                          <p:val>
                                            <p:strVal val="#ppt_x"/>
                                          </p:val>
                                        </p:tav>
                                        <p:tav tm="100000">
                                          <p:val>
                                            <p:strVal val="#ppt_x"/>
                                          </p:val>
                                        </p:tav>
                                      </p:tavLst>
                                    </p:anim>
                                    <p:anim calcmode="lin" valueType="num">
                                      <p:cBhvr additive="base">
                                        <p:cTn id="42" dur="500" fill="hold"/>
                                        <p:tgtEl>
                                          <p:spTgt spid="17431"/>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7417"/>
                                        </p:tgtEl>
                                        <p:attrNameLst>
                                          <p:attrName>style.visibility</p:attrName>
                                        </p:attrNameLst>
                                      </p:cBhvr>
                                      <p:to>
                                        <p:strVal val="visible"/>
                                      </p:to>
                                    </p:set>
                                    <p:anim calcmode="lin" valueType="num">
                                      <p:cBhvr additive="base">
                                        <p:cTn id="46" dur="500" fill="hold"/>
                                        <p:tgtEl>
                                          <p:spTgt spid="17417"/>
                                        </p:tgtEl>
                                        <p:attrNameLst>
                                          <p:attrName>ppt_x</p:attrName>
                                        </p:attrNameLst>
                                      </p:cBhvr>
                                      <p:tavLst>
                                        <p:tav tm="0">
                                          <p:val>
                                            <p:strVal val="#ppt_x"/>
                                          </p:val>
                                        </p:tav>
                                        <p:tav tm="100000">
                                          <p:val>
                                            <p:strVal val="#ppt_x"/>
                                          </p:val>
                                        </p:tav>
                                      </p:tavLst>
                                    </p:anim>
                                    <p:anim calcmode="lin" valueType="num">
                                      <p:cBhvr additive="base">
                                        <p:cTn id="47"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00"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9" name="Rectangle 19"/>
          <p:cNvSpPr>
            <a:spLocks noChangeArrowheads="1"/>
          </p:cNvSpPr>
          <p:nvPr/>
        </p:nvSpPr>
        <p:spPr bwMode="auto">
          <a:xfrm>
            <a:off x="527050" y="1098550"/>
            <a:ext cx="5536565" cy="1098550"/>
          </a:xfrm>
          <a:prstGeom prst="rect">
            <a:avLst/>
          </a:prstGeom>
          <a:solidFill>
            <a:schemeClr val="bg1">
              <a:lumMod val="85000"/>
              <a:alpha val="30000"/>
            </a:schemeClr>
          </a:solidFill>
          <a:ln>
            <a:noFill/>
          </a:ln>
        </p:spPr>
        <p:txBody>
          <a:bodyPr/>
          <a:lstStyle/>
          <a:p>
            <a:endParaRPr lang="zh-CN" altLang="en-US"/>
          </a:p>
        </p:txBody>
      </p:sp>
      <p:sp>
        <p:nvSpPr>
          <p:cNvPr id="46100" name="Freeform 20" descr="001e90bc453a118d6b4237"/>
          <p:cNvSpPr/>
          <p:nvPr/>
        </p:nvSpPr>
        <p:spPr bwMode="auto">
          <a:xfrm>
            <a:off x="576898" y="1098550"/>
            <a:ext cx="1522412" cy="1098550"/>
          </a:xfrm>
          <a:custGeom>
            <a:avLst/>
            <a:gdLst>
              <a:gd name="T0" fmla="*/ 898 w 959"/>
              <a:gd name="T1" fmla="*/ 284 h 692"/>
              <a:gd name="T2" fmla="*/ 898 w 959"/>
              <a:gd name="T3" fmla="*/ 0 h 692"/>
              <a:gd name="T4" fmla="*/ 0 w 959"/>
              <a:gd name="T5" fmla="*/ 0 h 692"/>
              <a:gd name="T6" fmla="*/ 0 w 959"/>
              <a:gd name="T7" fmla="*/ 692 h 692"/>
              <a:gd name="T8" fmla="*/ 898 w 959"/>
              <a:gd name="T9" fmla="*/ 692 h 692"/>
              <a:gd name="T10" fmla="*/ 898 w 959"/>
              <a:gd name="T11" fmla="*/ 407 h 692"/>
              <a:gd name="T12" fmla="*/ 959 w 959"/>
              <a:gd name="T13" fmla="*/ 346 h 692"/>
              <a:gd name="T14" fmla="*/ 898 w 959"/>
              <a:gd name="T15" fmla="*/ 284 h 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692">
                <a:moveTo>
                  <a:pt x="898" y="284"/>
                </a:moveTo>
                <a:lnTo>
                  <a:pt x="898" y="0"/>
                </a:lnTo>
                <a:lnTo>
                  <a:pt x="0" y="0"/>
                </a:lnTo>
                <a:lnTo>
                  <a:pt x="0" y="692"/>
                </a:lnTo>
                <a:lnTo>
                  <a:pt x="898" y="692"/>
                </a:lnTo>
                <a:lnTo>
                  <a:pt x="898" y="407"/>
                </a:lnTo>
                <a:lnTo>
                  <a:pt x="959" y="346"/>
                </a:lnTo>
                <a:lnTo>
                  <a:pt x="898" y="284"/>
                </a:lnTo>
                <a:close/>
              </a:path>
            </a:pathLst>
          </a:custGeom>
          <a:blipFill dpi="0" rotWithShape="1">
            <a:blip r:embed="rId2"/>
            <a:srcRect/>
            <a:stretch>
              <a:fillRect b="-39047"/>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1" name="Freeform 21"/>
          <p:cNvSpPr/>
          <p:nvPr/>
        </p:nvSpPr>
        <p:spPr bwMode="auto">
          <a:xfrm>
            <a:off x="576898" y="1098550"/>
            <a:ext cx="631825" cy="631825"/>
          </a:xfrm>
          <a:custGeom>
            <a:avLst/>
            <a:gdLst>
              <a:gd name="T0" fmla="*/ 0 w 398"/>
              <a:gd name="T1" fmla="*/ 398 h 398"/>
              <a:gd name="T2" fmla="*/ 0 w 398"/>
              <a:gd name="T3" fmla="*/ 0 h 398"/>
              <a:gd name="T4" fmla="*/ 398 w 398"/>
              <a:gd name="T5" fmla="*/ 0 h 398"/>
              <a:gd name="T6" fmla="*/ 0 w 398"/>
              <a:gd name="T7" fmla="*/ 398 h 398"/>
            </a:gdLst>
            <a:ahLst/>
            <a:cxnLst>
              <a:cxn ang="0">
                <a:pos x="T0" y="T1"/>
              </a:cxn>
              <a:cxn ang="0">
                <a:pos x="T2" y="T3"/>
              </a:cxn>
              <a:cxn ang="0">
                <a:pos x="T4" y="T5"/>
              </a:cxn>
              <a:cxn ang="0">
                <a:pos x="T6" y="T7"/>
              </a:cxn>
            </a:cxnLst>
            <a:rect l="0" t="0" r="r" b="b"/>
            <a:pathLst>
              <a:path w="398" h="398">
                <a:moveTo>
                  <a:pt x="0" y="398"/>
                </a:moveTo>
                <a:lnTo>
                  <a:pt x="0" y="0"/>
                </a:lnTo>
                <a:lnTo>
                  <a:pt x="398" y="0"/>
                </a:lnTo>
                <a:lnTo>
                  <a:pt x="0" y="398"/>
                </a:lnTo>
                <a:close/>
              </a:path>
            </a:pathLst>
          </a:custGeom>
          <a:solidFill>
            <a:schemeClr val="accent1"/>
          </a:solidFill>
          <a:ln>
            <a:noFill/>
          </a:ln>
        </p:spPr>
        <p:txBody>
          <a:bodyPr/>
          <a:lstStyle/>
          <a:p>
            <a:endParaRPr lang="zh-CN" altLang="en-US"/>
          </a:p>
        </p:txBody>
      </p:sp>
      <p:sp>
        <p:nvSpPr>
          <p:cNvPr id="46105" name="Rectangle 25"/>
          <p:cNvSpPr>
            <a:spLocks noChangeArrowheads="1"/>
          </p:cNvSpPr>
          <p:nvPr/>
        </p:nvSpPr>
        <p:spPr bwMode="auto">
          <a:xfrm>
            <a:off x="576580" y="3219450"/>
            <a:ext cx="6160770" cy="1161415"/>
          </a:xfrm>
          <a:prstGeom prst="rect">
            <a:avLst/>
          </a:prstGeom>
          <a:solidFill>
            <a:schemeClr val="bg1">
              <a:lumMod val="85000"/>
              <a:alpha val="30000"/>
            </a:schemeClr>
          </a:solidFill>
          <a:ln>
            <a:noFill/>
          </a:ln>
        </p:spPr>
        <p:txBody>
          <a:bodyPr/>
          <a:lstStyle/>
          <a:p>
            <a:endParaRPr lang="zh-CN" altLang="en-US"/>
          </a:p>
        </p:txBody>
      </p:sp>
      <p:sp>
        <p:nvSpPr>
          <p:cNvPr id="46106" name="Freeform 26" descr="160621-20121008053042-5"/>
          <p:cNvSpPr/>
          <p:nvPr/>
        </p:nvSpPr>
        <p:spPr bwMode="auto">
          <a:xfrm>
            <a:off x="576263" y="3219450"/>
            <a:ext cx="1522412" cy="1098550"/>
          </a:xfrm>
          <a:custGeom>
            <a:avLst/>
            <a:gdLst>
              <a:gd name="T0" fmla="*/ 898 w 959"/>
              <a:gd name="T1" fmla="*/ 283 h 692"/>
              <a:gd name="T2" fmla="*/ 898 w 959"/>
              <a:gd name="T3" fmla="*/ 0 h 692"/>
              <a:gd name="T4" fmla="*/ 0 w 959"/>
              <a:gd name="T5" fmla="*/ 0 h 692"/>
              <a:gd name="T6" fmla="*/ 0 w 959"/>
              <a:gd name="T7" fmla="*/ 692 h 692"/>
              <a:gd name="T8" fmla="*/ 898 w 959"/>
              <a:gd name="T9" fmla="*/ 692 h 692"/>
              <a:gd name="T10" fmla="*/ 898 w 959"/>
              <a:gd name="T11" fmla="*/ 407 h 692"/>
              <a:gd name="T12" fmla="*/ 959 w 959"/>
              <a:gd name="T13" fmla="*/ 346 h 692"/>
              <a:gd name="T14" fmla="*/ 898 w 959"/>
              <a:gd name="T15" fmla="*/ 283 h 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692">
                <a:moveTo>
                  <a:pt x="898" y="283"/>
                </a:moveTo>
                <a:lnTo>
                  <a:pt x="898" y="0"/>
                </a:lnTo>
                <a:lnTo>
                  <a:pt x="0" y="0"/>
                </a:lnTo>
                <a:lnTo>
                  <a:pt x="0" y="692"/>
                </a:lnTo>
                <a:lnTo>
                  <a:pt x="898" y="692"/>
                </a:lnTo>
                <a:lnTo>
                  <a:pt x="898" y="407"/>
                </a:lnTo>
                <a:lnTo>
                  <a:pt x="959" y="346"/>
                </a:lnTo>
                <a:lnTo>
                  <a:pt x="898" y="283"/>
                </a:lnTo>
                <a:close/>
              </a:path>
            </a:pathLst>
          </a:custGeom>
          <a:blipFill dpi="0" rotWithShape="1">
            <a:blip r:embed="rId3"/>
            <a:srcRect/>
            <a:stretch>
              <a:fillRect b="-37429"/>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7" name="Freeform 27"/>
          <p:cNvSpPr/>
          <p:nvPr/>
        </p:nvSpPr>
        <p:spPr bwMode="auto">
          <a:xfrm>
            <a:off x="576263" y="3219450"/>
            <a:ext cx="631825" cy="630238"/>
          </a:xfrm>
          <a:custGeom>
            <a:avLst/>
            <a:gdLst>
              <a:gd name="T0" fmla="*/ 0 w 398"/>
              <a:gd name="T1" fmla="*/ 397 h 397"/>
              <a:gd name="T2" fmla="*/ 0 w 398"/>
              <a:gd name="T3" fmla="*/ 0 h 397"/>
              <a:gd name="T4" fmla="*/ 398 w 398"/>
              <a:gd name="T5" fmla="*/ 0 h 397"/>
              <a:gd name="T6" fmla="*/ 0 w 398"/>
              <a:gd name="T7" fmla="*/ 397 h 397"/>
            </a:gdLst>
            <a:ahLst/>
            <a:cxnLst>
              <a:cxn ang="0">
                <a:pos x="T0" y="T1"/>
              </a:cxn>
              <a:cxn ang="0">
                <a:pos x="T2" y="T3"/>
              </a:cxn>
              <a:cxn ang="0">
                <a:pos x="T4" y="T5"/>
              </a:cxn>
              <a:cxn ang="0">
                <a:pos x="T6" y="T7"/>
              </a:cxn>
            </a:cxnLst>
            <a:rect l="0" t="0" r="r" b="b"/>
            <a:pathLst>
              <a:path w="398" h="397">
                <a:moveTo>
                  <a:pt x="0" y="397"/>
                </a:moveTo>
                <a:lnTo>
                  <a:pt x="0" y="0"/>
                </a:lnTo>
                <a:lnTo>
                  <a:pt x="398" y="0"/>
                </a:lnTo>
                <a:lnTo>
                  <a:pt x="0" y="397"/>
                </a:lnTo>
                <a:close/>
              </a:path>
            </a:pathLst>
          </a:custGeom>
          <a:solidFill>
            <a:schemeClr val="accent1"/>
          </a:solidFill>
          <a:ln>
            <a:noFill/>
          </a:ln>
        </p:spPr>
        <p:txBody>
          <a:bodyPr/>
          <a:lstStyle/>
          <a:p>
            <a:endParaRPr lang="zh-CN" altLang="en-US"/>
          </a:p>
        </p:txBody>
      </p:sp>
      <p:sp>
        <p:nvSpPr>
          <p:cNvPr id="46112" name="Line 32"/>
          <p:cNvSpPr>
            <a:spLocks noChangeShapeType="1"/>
          </p:cNvSpPr>
          <p:nvPr/>
        </p:nvSpPr>
        <p:spPr bwMode="auto">
          <a:xfrm rot="5400000" flipH="1">
            <a:off x="4572000" y="-1304290"/>
            <a:ext cx="635" cy="7981315"/>
          </a:xfrm>
          <a:prstGeom prst="line">
            <a:avLst/>
          </a:prstGeom>
          <a:noFill/>
          <a:ln w="6350">
            <a:solidFill>
              <a:schemeClr val="tx1">
                <a:lumMod val="50000"/>
                <a:lumOff val="50000"/>
              </a:schemeClr>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6119" name="Group 39"/>
          <p:cNvGrpSpPr/>
          <p:nvPr/>
        </p:nvGrpSpPr>
        <p:grpSpPr bwMode="auto">
          <a:xfrm>
            <a:off x="668338" y="3309938"/>
            <a:ext cx="223837" cy="223837"/>
            <a:chOff x="0" y="0"/>
            <a:chExt cx="141" cy="141"/>
          </a:xfrm>
        </p:grpSpPr>
        <p:sp>
          <p:nvSpPr>
            <p:cNvPr id="46120" name="Freeform 40"/>
            <p:cNvSpPr>
              <a:spLocks noEditPoints="1"/>
            </p:cNvSpPr>
            <p:nvPr/>
          </p:nvSpPr>
          <p:spPr bwMode="auto">
            <a:xfrm>
              <a:off x="0" y="0"/>
              <a:ext cx="141" cy="141"/>
            </a:xfrm>
            <a:custGeom>
              <a:avLst/>
              <a:gdLst>
                <a:gd name="T0" fmla="*/ 91 w 95"/>
                <a:gd name="T1" fmla="*/ 37 h 95"/>
                <a:gd name="T2" fmla="*/ 82 w 95"/>
                <a:gd name="T3" fmla="*/ 31 h 95"/>
                <a:gd name="T4" fmla="*/ 85 w 95"/>
                <a:gd name="T5" fmla="*/ 20 h 95"/>
                <a:gd name="T6" fmla="*/ 71 w 95"/>
                <a:gd name="T7" fmla="*/ 9 h 95"/>
                <a:gd name="T8" fmla="*/ 60 w 95"/>
                <a:gd name="T9" fmla="*/ 11 h 95"/>
                <a:gd name="T10" fmla="*/ 55 w 95"/>
                <a:gd name="T11" fmla="*/ 1 h 95"/>
                <a:gd name="T12" fmla="*/ 37 w 95"/>
                <a:gd name="T13" fmla="*/ 4 h 95"/>
                <a:gd name="T14" fmla="*/ 31 w 95"/>
                <a:gd name="T15" fmla="*/ 13 h 95"/>
                <a:gd name="T16" fmla="*/ 20 w 95"/>
                <a:gd name="T17" fmla="*/ 10 h 95"/>
                <a:gd name="T18" fmla="*/ 9 w 95"/>
                <a:gd name="T19" fmla="*/ 24 h 95"/>
                <a:gd name="T20" fmla="*/ 11 w 95"/>
                <a:gd name="T21" fmla="*/ 35 h 95"/>
                <a:gd name="T22" fmla="*/ 1 w 95"/>
                <a:gd name="T23" fmla="*/ 41 h 95"/>
                <a:gd name="T24" fmla="*/ 1 w 95"/>
                <a:gd name="T25" fmla="*/ 55 h 95"/>
                <a:gd name="T26" fmla="*/ 11 w 95"/>
                <a:gd name="T27" fmla="*/ 61 h 95"/>
                <a:gd name="T28" fmla="*/ 9 w 95"/>
                <a:gd name="T29" fmla="*/ 72 h 95"/>
                <a:gd name="T30" fmla="*/ 20 w 95"/>
                <a:gd name="T31" fmla="*/ 86 h 95"/>
                <a:gd name="T32" fmla="*/ 31 w 95"/>
                <a:gd name="T33" fmla="*/ 83 h 95"/>
                <a:gd name="T34" fmla="*/ 37 w 95"/>
                <a:gd name="T35" fmla="*/ 92 h 95"/>
                <a:gd name="T36" fmla="*/ 47 w 95"/>
                <a:gd name="T37" fmla="*/ 95 h 95"/>
                <a:gd name="T38" fmla="*/ 58 w 95"/>
                <a:gd name="T39" fmla="*/ 92 h 95"/>
                <a:gd name="T40" fmla="*/ 64 w 95"/>
                <a:gd name="T41" fmla="*/ 83 h 95"/>
                <a:gd name="T42" fmla="*/ 75 w 95"/>
                <a:gd name="T43" fmla="*/ 86 h 95"/>
                <a:gd name="T44" fmla="*/ 86 w 95"/>
                <a:gd name="T45" fmla="*/ 72 h 95"/>
                <a:gd name="T46" fmla="*/ 84 w 95"/>
                <a:gd name="T47" fmla="*/ 61 h 95"/>
                <a:gd name="T48" fmla="*/ 94 w 95"/>
                <a:gd name="T49" fmla="*/ 55 h 95"/>
                <a:gd name="T50" fmla="*/ 94 w 95"/>
                <a:gd name="T51" fmla="*/ 41 h 95"/>
                <a:gd name="T52" fmla="*/ 79 w 95"/>
                <a:gd name="T53" fmla="*/ 54 h 95"/>
                <a:gd name="T54" fmla="*/ 74 w 95"/>
                <a:gd name="T55" fmla="*/ 62 h 95"/>
                <a:gd name="T56" fmla="*/ 77 w 95"/>
                <a:gd name="T57" fmla="*/ 73 h 95"/>
                <a:gd name="T58" fmla="*/ 66 w 95"/>
                <a:gd name="T59" fmla="*/ 75 h 95"/>
                <a:gd name="T60" fmla="*/ 56 w 95"/>
                <a:gd name="T61" fmla="*/ 77 h 95"/>
                <a:gd name="T62" fmla="*/ 51 w 95"/>
                <a:gd name="T63" fmla="*/ 87 h 95"/>
                <a:gd name="T64" fmla="*/ 41 w 95"/>
                <a:gd name="T65" fmla="*/ 80 h 95"/>
                <a:gd name="T66" fmla="*/ 33 w 95"/>
                <a:gd name="T67" fmla="*/ 75 h 95"/>
                <a:gd name="T68" fmla="*/ 22 w 95"/>
                <a:gd name="T69" fmla="*/ 78 h 95"/>
                <a:gd name="T70" fmla="*/ 21 w 95"/>
                <a:gd name="T71" fmla="*/ 66 h 95"/>
                <a:gd name="T72" fmla="*/ 18 w 95"/>
                <a:gd name="T73" fmla="*/ 56 h 95"/>
                <a:gd name="T74" fmla="*/ 8 w 95"/>
                <a:gd name="T75" fmla="*/ 51 h 95"/>
                <a:gd name="T76" fmla="*/ 8 w 95"/>
                <a:gd name="T77" fmla="*/ 44 h 95"/>
                <a:gd name="T78" fmla="*/ 18 w 95"/>
                <a:gd name="T79" fmla="*/ 39 h 95"/>
                <a:gd name="T80" fmla="*/ 21 w 95"/>
                <a:gd name="T81" fmla="*/ 29 h 95"/>
                <a:gd name="T82" fmla="*/ 22 w 95"/>
                <a:gd name="T83" fmla="*/ 18 h 95"/>
                <a:gd name="T84" fmla="*/ 33 w 95"/>
                <a:gd name="T85" fmla="*/ 21 h 95"/>
                <a:gd name="T86" fmla="*/ 41 w 95"/>
                <a:gd name="T87" fmla="*/ 16 h 95"/>
                <a:gd name="T88" fmla="*/ 51 w 95"/>
                <a:gd name="T89" fmla="*/ 9 h 95"/>
                <a:gd name="T90" fmla="*/ 56 w 95"/>
                <a:gd name="T91" fmla="*/ 18 h 95"/>
                <a:gd name="T92" fmla="*/ 66 w 95"/>
                <a:gd name="T93" fmla="*/ 21 h 95"/>
                <a:gd name="T94" fmla="*/ 77 w 95"/>
                <a:gd name="T95" fmla="*/ 23 h 95"/>
                <a:gd name="T96" fmla="*/ 74 w 95"/>
                <a:gd name="T97" fmla="*/ 33 h 95"/>
                <a:gd name="T98" fmla="*/ 79 w 95"/>
                <a:gd name="T99" fmla="*/ 42 h 95"/>
                <a:gd name="T100" fmla="*/ 87 w 95"/>
                <a:gd name="T101"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95">
                  <a:moveTo>
                    <a:pt x="94" y="41"/>
                  </a:moveTo>
                  <a:cubicBezTo>
                    <a:pt x="94" y="39"/>
                    <a:pt x="93" y="38"/>
                    <a:pt x="91" y="37"/>
                  </a:cubicBezTo>
                  <a:cubicBezTo>
                    <a:pt x="84" y="35"/>
                    <a:pt x="84" y="35"/>
                    <a:pt x="84" y="35"/>
                  </a:cubicBezTo>
                  <a:cubicBezTo>
                    <a:pt x="84" y="33"/>
                    <a:pt x="83" y="32"/>
                    <a:pt x="82" y="31"/>
                  </a:cubicBezTo>
                  <a:cubicBezTo>
                    <a:pt x="86" y="24"/>
                    <a:pt x="86" y="24"/>
                    <a:pt x="86" y="24"/>
                  </a:cubicBezTo>
                  <a:cubicBezTo>
                    <a:pt x="87" y="23"/>
                    <a:pt x="86" y="21"/>
                    <a:pt x="85" y="20"/>
                  </a:cubicBezTo>
                  <a:cubicBezTo>
                    <a:pt x="83" y="16"/>
                    <a:pt x="79" y="13"/>
                    <a:pt x="75" y="10"/>
                  </a:cubicBezTo>
                  <a:cubicBezTo>
                    <a:pt x="74" y="9"/>
                    <a:pt x="73" y="9"/>
                    <a:pt x="71" y="9"/>
                  </a:cubicBezTo>
                  <a:cubicBezTo>
                    <a:pt x="64" y="13"/>
                    <a:pt x="64" y="13"/>
                    <a:pt x="64" y="13"/>
                  </a:cubicBezTo>
                  <a:cubicBezTo>
                    <a:pt x="63" y="12"/>
                    <a:pt x="62" y="12"/>
                    <a:pt x="60" y="11"/>
                  </a:cubicBezTo>
                  <a:cubicBezTo>
                    <a:pt x="58" y="4"/>
                    <a:pt x="58" y="4"/>
                    <a:pt x="58" y="4"/>
                  </a:cubicBezTo>
                  <a:cubicBezTo>
                    <a:pt x="57" y="2"/>
                    <a:pt x="56" y="1"/>
                    <a:pt x="55" y="1"/>
                  </a:cubicBezTo>
                  <a:cubicBezTo>
                    <a:pt x="49" y="0"/>
                    <a:pt x="45" y="0"/>
                    <a:pt x="40" y="1"/>
                  </a:cubicBezTo>
                  <a:cubicBezTo>
                    <a:pt x="39" y="1"/>
                    <a:pt x="38" y="2"/>
                    <a:pt x="37" y="4"/>
                  </a:cubicBezTo>
                  <a:cubicBezTo>
                    <a:pt x="34" y="11"/>
                    <a:pt x="34" y="11"/>
                    <a:pt x="34" y="11"/>
                  </a:cubicBezTo>
                  <a:cubicBezTo>
                    <a:pt x="33" y="12"/>
                    <a:pt x="32" y="12"/>
                    <a:pt x="31" y="13"/>
                  </a:cubicBezTo>
                  <a:cubicBezTo>
                    <a:pt x="24" y="9"/>
                    <a:pt x="24" y="9"/>
                    <a:pt x="24" y="9"/>
                  </a:cubicBezTo>
                  <a:cubicBezTo>
                    <a:pt x="22" y="9"/>
                    <a:pt x="21" y="9"/>
                    <a:pt x="20" y="10"/>
                  </a:cubicBezTo>
                  <a:cubicBezTo>
                    <a:pt x="16" y="13"/>
                    <a:pt x="12" y="16"/>
                    <a:pt x="9" y="20"/>
                  </a:cubicBezTo>
                  <a:cubicBezTo>
                    <a:pt x="8" y="21"/>
                    <a:pt x="8" y="23"/>
                    <a:pt x="9" y="24"/>
                  </a:cubicBezTo>
                  <a:cubicBezTo>
                    <a:pt x="12" y="31"/>
                    <a:pt x="12" y="31"/>
                    <a:pt x="12" y="31"/>
                  </a:cubicBezTo>
                  <a:cubicBezTo>
                    <a:pt x="12" y="32"/>
                    <a:pt x="11" y="33"/>
                    <a:pt x="11" y="35"/>
                  </a:cubicBezTo>
                  <a:cubicBezTo>
                    <a:pt x="3" y="37"/>
                    <a:pt x="3" y="37"/>
                    <a:pt x="3" y="37"/>
                  </a:cubicBezTo>
                  <a:cubicBezTo>
                    <a:pt x="2" y="38"/>
                    <a:pt x="1" y="39"/>
                    <a:pt x="1" y="41"/>
                  </a:cubicBezTo>
                  <a:cubicBezTo>
                    <a:pt x="0" y="43"/>
                    <a:pt x="0" y="46"/>
                    <a:pt x="0" y="48"/>
                  </a:cubicBezTo>
                  <a:cubicBezTo>
                    <a:pt x="0" y="50"/>
                    <a:pt x="0" y="52"/>
                    <a:pt x="1" y="55"/>
                  </a:cubicBezTo>
                  <a:cubicBezTo>
                    <a:pt x="1" y="56"/>
                    <a:pt x="2" y="58"/>
                    <a:pt x="3" y="58"/>
                  </a:cubicBezTo>
                  <a:cubicBezTo>
                    <a:pt x="11" y="61"/>
                    <a:pt x="11" y="61"/>
                    <a:pt x="11" y="61"/>
                  </a:cubicBezTo>
                  <a:cubicBezTo>
                    <a:pt x="11" y="62"/>
                    <a:pt x="12" y="63"/>
                    <a:pt x="12" y="64"/>
                  </a:cubicBezTo>
                  <a:cubicBezTo>
                    <a:pt x="9" y="72"/>
                    <a:pt x="9" y="72"/>
                    <a:pt x="9" y="72"/>
                  </a:cubicBezTo>
                  <a:cubicBezTo>
                    <a:pt x="8" y="73"/>
                    <a:pt x="8" y="74"/>
                    <a:pt x="9" y="76"/>
                  </a:cubicBezTo>
                  <a:cubicBezTo>
                    <a:pt x="12" y="80"/>
                    <a:pt x="16" y="83"/>
                    <a:pt x="20" y="86"/>
                  </a:cubicBezTo>
                  <a:cubicBezTo>
                    <a:pt x="21" y="87"/>
                    <a:pt x="22" y="87"/>
                    <a:pt x="24" y="86"/>
                  </a:cubicBezTo>
                  <a:cubicBezTo>
                    <a:pt x="31" y="83"/>
                    <a:pt x="31" y="83"/>
                    <a:pt x="31" y="83"/>
                  </a:cubicBezTo>
                  <a:cubicBezTo>
                    <a:pt x="32" y="83"/>
                    <a:pt x="33" y="84"/>
                    <a:pt x="34" y="84"/>
                  </a:cubicBezTo>
                  <a:cubicBezTo>
                    <a:pt x="37" y="92"/>
                    <a:pt x="37" y="92"/>
                    <a:pt x="37" y="92"/>
                  </a:cubicBezTo>
                  <a:cubicBezTo>
                    <a:pt x="38" y="93"/>
                    <a:pt x="39" y="94"/>
                    <a:pt x="40" y="94"/>
                  </a:cubicBezTo>
                  <a:cubicBezTo>
                    <a:pt x="43" y="95"/>
                    <a:pt x="45" y="95"/>
                    <a:pt x="47" y="95"/>
                  </a:cubicBezTo>
                  <a:cubicBezTo>
                    <a:pt x="50" y="95"/>
                    <a:pt x="52" y="95"/>
                    <a:pt x="55" y="94"/>
                  </a:cubicBezTo>
                  <a:cubicBezTo>
                    <a:pt x="56" y="94"/>
                    <a:pt x="57" y="93"/>
                    <a:pt x="58" y="92"/>
                  </a:cubicBezTo>
                  <a:cubicBezTo>
                    <a:pt x="60" y="84"/>
                    <a:pt x="60" y="84"/>
                    <a:pt x="60" y="84"/>
                  </a:cubicBezTo>
                  <a:cubicBezTo>
                    <a:pt x="62" y="84"/>
                    <a:pt x="63" y="83"/>
                    <a:pt x="64" y="83"/>
                  </a:cubicBezTo>
                  <a:cubicBezTo>
                    <a:pt x="71" y="86"/>
                    <a:pt x="71" y="86"/>
                    <a:pt x="71" y="86"/>
                  </a:cubicBezTo>
                  <a:cubicBezTo>
                    <a:pt x="73" y="87"/>
                    <a:pt x="74" y="87"/>
                    <a:pt x="75" y="86"/>
                  </a:cubicBezTo>
                  <a:cubicBezTo>
                    <a:pt x="79" y="83"/>
                    <a:pt x="83" y="80"/>
                    <a:pt x="85" y="76"/>
                  </a:cubicBezTo>
                  <a:cubicBezTo>
                    <a:pt x="86" y="74"/>
                    <a:pt x="87" y="73"/>
                    <a:pt x="86" y="72"/>
                  </a:cubicBezTo>
                  <a:cubicBezTo>
                    <a:pt x="82" y="64"/>
                    <a:pt x="82" y="64"/>
                    <a:pt x="82" y="64"/>
                  </a:cubicBezTo>
                  <a:cubicBezTo>
                    <a:pt x="83" y="63"/>
                    <a:pt x="84" y="62"/>
                    <a:pt x="84" y="61"/>
                  </a:cubicBezTo>
                  <a:cubicBezTo>
                    <a:pt x="91" y="58"/>
                    <a:pt x="91" y="58"/>
                    <a:pt x="91" y="58"/>
                  </a:cubicBezTo>
                  <a:cubicBezTo>
                    <a:pt x="93" y="58"/>
                    <a:pt x="94" y="56"/>
                    <a:pt x="94" y="55"/>
                  </a:cubicBezTo>
                  <a:cubicBezTo>
                    <a:pt x="94" y="52"/>
                    <a:pt x="95" y="50"/>
                    <a:pt x="95" y="48"/>
                  </a:cubicBezTo>
                  <a:cubicBezTo>
                    <a:pt x="95" y="46"/>
                    <a:pt x="94" y="43"/>
                    <a:pt x="94" y="41"/>
                  </a:cubicBezTo>
                  <a:close/>
                  <a:moveTo>
                    <a:pt x="86" y="51"/>
                  </a:moveTo>
                  <a:cubicBezTo>
                    <a:pt x="79" y="54"/>
                    <a:pt x="79" y="54"/>
                    <a:pt x="79" y="54"/>
                  </a:cubicBezTo>
                  <a:cubicBezTo>
                    <a:pt x="78" y="54"/>
                    <a:pt x="77" y="55"/>
                    <a:pt x="77" y="56"/>
                  </a:cubicBezTo>
                  <a:cubicBezTo>
                    <a:pt x="76" y="59"/>
                    <a:pt x="75" y="61"/>
                    <a:pt x="74" y="62"/>
                  </a:cubicBezTo>
                  <a:cubicBezTo>
                    <a:pt x="74" y="64"/>
                    <a:pt x="74" y="65"/>
                    <a:pt x="74" y="66"/>
                  </a:cubicBezTo>
                  <a:cubicBezTo>
                    <a:pt x="77" y="73"/>
                    <a:pt x="77" y="73"/>
                    <a:pt x="77" y="73"/>
                  </a:cubicBezTo>
                  <a:cubicBezTo>
                    <a:pt x="76" y="75"/>
                    <a:pt x="74" y="76"/>
                    <a:pt x="72" y="78"/>
                  </a:cubicBezTo>
                  <a:cubicBezTo>
                    <a:pt x="66" y="75"/>
                    <a:pt x="66" y="75"/>
                    <a:pt x="66" y="75"/>
                  </a:cubicBezTo>
                  <a:cubicBezTo>
                    <a:pt x="65" y="74"/>
                    <a:pt x="63" y="74"/>
                    <a:pt x="62" y="75"/>
                  </a:cubicBezTo>
                  <a:cubicBezTo>
                    <a:pt x="60" y="76"/>
                    <a:pt x="58" y="77"/>
                    <a:pt x="56" y="77"/>
                  </a:cubicBezTo>
                  <a:cubicBezTo>
                    <a:pt x="55" y="78"/>
                    <a:pt x="54" y="78"/>
                    <a:pt x="53" y="80"/>
                  </a:cubicBezTo>
                  <a:cubicBezTo>
                    <a:pt x="51" y="87"/>
                    <a:pt x="51" y="87"/>
                    <a:pt x="51" y="87"/>
                  </a:cubicBezTo>
                  <a:cubicBezTo>
                    <a:pt x="48" y="87"/>
                    <a:pt x="46" y="87"/>
                    <a:pt x="44" y="87"/>
                  </a:cubicBezTo>
                  <a:cubicBezTo>
                    <a:pt x="41" y="80"/>
                    <a:pt x="41" y="80"/>
                    <a:pt x="41" y="80"/>
                  </a:cubicBezTo>
                  <a:cubicBezTo>
                    <a:pt x="41" y="79"/>
                    <a:pt x="40" y="78"/>
                    <a:pt x="39" y="77"/>
                  </a:cubicBezTo>
                  <a:cubicBezTo>
                    <a:pt x="37" y="77"/>
                    <a:pt x="35" y="76"/>
                    <a:pt x="33" y="75"/>
                  </a:cubicBezTo>
                  <a:cubicBezTo>
                    <a:pt x="32" y="74"/>
                    <a:pt x="30" y="74"/>
                    <a:pt x="29" y="75"/>
                  </a:cubicBezTo>
                  <a:cubicBezTo>
                    <a:pt x="22" y="78"/>
                    <a:pt x="22" y="78"/>
                    <a:pt x="22" y="78"/>
                  </a:cubicBezTo>
                  <a:cubicBezTo>
                    <a:pt x="21" y="76"/>
                    <a:pt x="19" y="75"/>
                    <a:pt x="17" y="73"/>
                  </a:cubicBezTo>
                  <a:cubicBezTo>
                    <a:pt x="21" y="66"/>
                    <a:pt x="21" y="66"/>
                    <a:pt x="21" y="66"/>
                  </a:cubicBezTo>
                  <a:cubicBezTo>
                    <a:pt x="21" y="65"/>
                    <a:pt x="21" y="64"/>
                    <a:pt x="20" y="62"/>
                  </a:cubicBezTo>
                  <a:cubicBezTo>
                    <a:pt x="19" y="61"/>
                    <a:pt x="19" y="59"/>
                    <a:pt x="18" y="56"/>
                  </a:cubicBezTo>
                  <a:cubicBezTo>
                    <a:pt x="18" y="55"/>
                    <a:pt x="17" y="54"/>
                    <a:pt x="15" y="54"/>
                  </a:cubicBezTo>
                  <a:cubicBezTo>
                    <a:pt x="8" y="51"/>
                    <a:pt x="8" y="51"/>
                    <a:pt x="8" y="51"/>
                  </a:cubicBezTo>
                  <a:cubicBezTo>
                    <a:pt x="8" y="50"/>
                    <a:pt x="8" y="49"/>
                    <a:pt x="8" y="48"/>
                  </a:cubicBezTo>
                  <a:cubicBezTo>
                    <a:pt x="8" y="47"/>
                    <a:pt x="8" y="45"/>
                    <a:pt x="8" y="44"/>
                  </a:cubicBezTo>
                  <a:cubicBezTo>
                    <a:pt x="15" y="42"/>
                    <a:pt x="15" y="42"/>
                    <a:pt x="15" y="42"/>
                  </a:cubicBezTo>
                  <a:cubicBezTo>
                    <a:pt x="17" y="41"/>
                    <a:pt x="18" y="40"/>
                    <a:pt x="18" y="39"/>
                  </a:cubicBezTo>
                  <a:cubicBezTo>
                    <a:pt x="19" y="37"/>
                    <a:pt x="19" y="35"/>
                    <a:pt x="20" y="33"/>
                  </a:cubicBezTo>
                  <a:cubicBezTo>
                    <a:pt x="21" y="32"/>
                    <a:pt x="21" y="31"/>
                    <a:pt x="21" y="29"/>
                  </a:cubicBezTo>
                  <a:cubicBezTo>
                    <a:pt x="17" y="23"/>
                    <a:pt x="17" y="23"/>
                    <a:pt x="17" y="23"/>
                  </a:cubicBezTo>
                  <a:cubicBezTo>
                    <a:pt x="19" y="21"/>
                    <a:pt x="21" y="19"/>
                    <a:pt x="22" y="18"/>
                  </a:cubicBezTo>
                  <a:cubicBezTo>
                    <a:pt x="29" y="21"/>
                    <a:pt x="29" y="21"/>
                    <a:pt x="29" y="21"/>
                  </a:cubicBezTo>
                  <a:cubicBezTo>
                    <a:pt x="30" y="21"/>
                    <a:pt x="32" y="21"/>
                    <a:pt x="33" y="21"/>
                  </a:cubicBezTo>
                  <a:cubicBezTo>
                    <a:pt x="35" y="20"/>
                    <a:pt x="37" y="19"/>
                    <a:pt x="39" y="18"/>
                  </a:cubicBezTo>
                  <a:cubicBezTo>
                    <a:pt x="40" y="18"/>
                    <a:pt x="41" y="17"/>
                    <a:pt x="41" y="16"/>
                  </a:cubicBezTo>
                  <a:cubicBezTo>
                    <a:pt x="44" y="9"/>
                    <a:pt x="44" y="9"/>
                    <a:pt x="44" y="9"/>
                  </a:cubicBezTo>
                  <a:cubicBezTo>
                    <a:pt x="46" y="9"/>
                    <a:pt x="48" y="9"/>
                    <a:pt x="51" y="9"/>
                  </a:cubicBezTo>
                  <a:cubicBezTo>
                    <a:pt x="53" y="16"/>
                    <a:pt x="53" y="16"/>
                    <a:pt x="53" y="16"/>
                  </a:cubicBezTo>
                  <a:cubicBezTo>
                    <a:pt x="54" y="17"/>
                    <a:pt x="55" y="18"/>
                    <a:pt x="56" y="18"/>
                  </a:cubicBezTo>
                  <a:cubicBezTo>
                    <a:pt x="58" y="19"/>
                    <a:pt x="60" y="20"/>
                    <a:pt x="62" y="21"/>
                  </a:cubicBezTo>
                  <a:cubicBezTo>
                    <a:pt x="63" y="21"/>
                    <a:pt x="65" y="21"/>
                    <a:pt x="66" y="21"/>
                  </a:cubicBezTo>
                  <a:cubicBezTo>
                    <a:pt x="72" y="18"/>
                    <a:pt x="72" y="18"/>
                    <a:pt x="72" y="18"/>
                  </a:cubicBezTo>
                  <a:cubicBezTo>
                    <a:pt x="74" y="19"/>
                    <a:pt x="76" y="21"/>
                    <a:pt x="77" y="23"/>
                  </a:cubicBezTo>
                  <a:cubicBezTo>
                    <a:pt x="74" y="29"/>
                    <a:pt x="74" y="29"/>
                    <a:pt x="74" y="29"/>
                  </a:cubicBezTo>
                  <a:cubicBezTo>
                    <a:pt x="74" y="31"/>
                    <a:pt x="74" y="32"/>
                    <a:pt x="74" y="33"/>
                  </a:cubicBezTo>
                  <a:cubicBezTo>
                    <a:pt x="75" y="35"/>
                    <a:pt x="76" y="37"/>
                    <a:pt x="77" y="39"/>
                  </a:cubicBezTo>
                  <a:cubicBezTo>
                    <a:pt x="77" y="40"/>
                    <a:pt x="78" y="41"/>
                    <a:pt x="79" y="42"/>
                  </a:cubicBezTo>
                  <a:cubicBezTo>
                    <a:pt x="86" y="44"/>
                    <a:pt x="86" y="44"/>
                    <a:pt x="86" y="44"/>
                  </a:cubicBezTo>
                  <a:cubicBezTo>
                    <a:pt x="87" y="45"/>
                    <a:pt x="87" y="47"/>
                    <a:pt x="87" y="48"/>
                  </a:cubicBezTo>
                  <a:cubicBezTo>
                    <a:pt x="87" y="49"/>
                    <a:pt x="87" y="50"/>
                    <a:pt x="86"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21" name="Freeform 41"/>
            <p:cNvSpPr>
              <a:spLocks noEditPoints="1"/>
            </p:cNvSpPr>
            <p:nvPr/>
          </p:nvSpPr>
          <p:spPr bwMode="auto">
            <a:xfrm>
              <a:off x="43" y="41"/>
              <a:ext cx="55" cy="57"/>
            </a:xfrm>
            <a:custGeom>
              <a:avLst/>
              <a:gdLst>
                <a:gd name="T0" fmla="*/ 18 w 37"/>
                <a:gd name="T1" fmla="*/ 0 h 38"/>
                <a:gd name="T2" fmla="*/ 0 w 37"/>
                <a:gd name="T3" fmla="*/ 19 h 38"/>
                <a:gd name="T4" fmla="*/ 18 w 37"/>
                <a:gd name="T5" fmla="*/ 38 h 38"/>
                <a:gd name="T6" fmla="*/ 37 w 37"/>
                <a:gd name="T7" fmla="*/ 19 h 38"/>
                <a:gd name="T8" fmla="*/ 18 w 37"/>
                <a:gd name="T9" fmla="*/ 0 h 38"/>
                <a:gd name="T10" fmla="*/ 18 w 37"/>
                <a:gd name="T11" fmla="*/ 29 h 38"/>
                <a:gd name="T12" fmla="*/ 8 w 37"/>
                <a:gd name="T13" fmla="*/ 19 h 38"/>
                <a:gd name="T14" fmla="*/ 18 w 37"/>
                <a:gd name="T15" fmla="*/ 8 h 38"/>
                <a:gd name="T16" fmla="*/ 29 w 37"/>
                <a:gd name="T17" fmla="*/ 19 h 38"/>
                <a:gd name="T18" fmla="*/ 18 w 37"/>
                <a:gd name="T19"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8">
                  <a:moveTo>
                    <a:pt x="18" y="0"/>
                  </a:moveTo>
                  <a:cubicBezTo>
                    <a:pt x="8" y="0"/>
                    <a:pt x="0" y="8"/>
                    <a:pt x="0" y="19"/>
                  </a:cubicBezTo>
                  <a:cubicBezTo>
                    <a:pt x="0" y="29"/>
                    <a:pt x="8" y="38"/>
                    <a:pt x="18" y="38"/>
                  </a:cubicBezTo>
                  <a:cubicBezTo>
                    <a:pt x="29" y="38"/>
                    <a:pt x="37" y="29"/>
                    <a:pt x="37" y="19"/>
                  </a:cubicBezTo>
                  <a:cubicBezTo>
                    <a:pt x="37" y="8"/>
                    <a:pt x="29" y="0"/>
                    <a:pt x="18" y="0"/>
                  </a:cubicBezTo>
                  <a:close/>
                  <a:moveTo>
                    <a:pt x="18" y="29"/>
                  </a:moveTo>
                  <a:cubicBezTo>
                    <a:pt x="13" y="29"/>
                    <a:pt x="8" y="25"/>
                    <a:pt x="8" y="19"/>
                  </a:cubicBezTo>
                  <a:cubicBezTo>
                    <a:pt x="8" y="13"/>
                    <a:pt x="13" y="8"/>
                    <a:pt x="18" y="8"/>
                  </a:cubicBezTo>
                  <a:cubicBezTo>
                    <a:pt x="24" y="8"/>
                    <a:pt x="29" y="13"/>
                    <a:pt x="29" y="19"/>
                  </a:cubicBezTo>
                  <a:cubicBezTo>
                    <a:pt x="29" y="25"/>
                    <a:pt x="24" y="29"/>
                    <a:pt x="18"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6125" name="Freeform 45"/>
          <p:cNvSpPr>
            <a:spLocks noEditPoints="1"/>
          </p:cNvSpPr>
          <p:nvPr/>
        </p:nvSpPr>
        <p:spPr bwMode="auto">
          <a:xfrm>
            <a:off x="668338" y="1255078"/>
            <a:ext cx="223837" cy="153987"/>
          </a:xfrm>
          <a:custGeom>
            <a:avLst/>
            <a:gdLst>
              <a:gd name="T0" fmla="*/ 91 w 95"/>
              <a:gd name="T1" fmla="*/ 7 h 65"/>
              <a:gd name="T2" fmla="*/ 82 w 95"/>
              <a:gd name="T3" fmla="*/ 3 h 65"/>
              <a:gd name="T4" fmla="*/ 73 w 95"/>
              <a:gd name="T5" fmla="*/ 7 h 65"/>
              <a:gd name="T6" fmla="*/ 69 w 95"/>
              <a:gd name="T7" fmla="*/ 16 h 65"/>
              <a:gd name="T8" fmla="*/ 71 w 95"/>
              <a:gd name="T9" fmla="*/ 21 h 65"/>
              <a:gd name="T10" fmla="*/ 55 w 95"/>
              <a:gd name="T11" fmla="*/ 35 h 65"/>
              <a:gd name="T12" fmla="*/ 47 w 95"/>
              <a:gd name="T13" fmla="*/ 33 h 65"/>
              <a:gd name="T14" fmla="*/ 39 w 95"/>
              <a:gd name="T15" fmla="*/ 35 h 65"/>
              <a:gd name="T16" fmla="*/ 28 w 95"/>
              <a:gd name="T17" fmla="*/ 22 h 65"/>
              <a:gd name="T18" fmla="*/ 25 w 95"/>
              <a:gd name="T19" fmla="*/ 4 h 65"/>
              <a:gd name="T20" fmla="*/ 15 w 95"/>
              <a:gd name="T21" fmla="*/ 0 h 65"/>
              <a:gd name="T22" fmla="*/ 4 w 95"/>
              <a:gd name="T23" fmla="*/ 4 h 65"/>
              <a:gd name="T24" fmla="*/ 0 w 95"/>
              <a:gd name="T25" fmla="*/ 14 h 65"/>
              <a:gd name="T26" fmla="*/ 4 w 95"/>
              <a:gd name="T27" fmla="*/ 25 h 65"/>
              <a:gd name="T28" fmla="*/ 15 w 95"/>
              <a:gd name="T29" fmla="*/ 29 h 65"/>
              <a:gd name="T30" fmla="*/ 22 w 95"/>
              <a:gd name="T31" fmla="*/ 27 h 65"/>
              <a:gd name="T32" fmla="*/ 33 w 95"/>
              <a:gd name="T33" fmla="*/ 40 h 65"/>
              <a:gd name="T34" fmla="*/ 35 w 95"/>
              <a:gd name="T35" fmla="*/ 60 h 65"/>
              <a:gd name="T36" fmla="*/ 47 w 95"/>
              <a:gd name="T37" fmla="*/ 65 h 65"/>
              <a:gd name="T38" fmla="*/ 58 w 95"/>
              <a:gd name="T39" fmla="*/ 60 h 65"/>
              <a:gd name="T40" fmla="*/ 60 w 95"/>
              <a:gd name="T41" fmla="*/ 41 h 65"/>
              <a:gd name="T42" fmla="*/ 76 w 95"/>
              <a:gd name="T43" fmla="*/ 27 h 65"/>
              <a:gd name="T44" fmla="*/ 82 w 95"/>
              <a:gd name="T45" fmla="*/ 29 h 65"/>
              <a:gd name="T46" fmla="*/ 91 w 95"/>
              <a:gd name="T47" fmla="*/ 25 h 65"/>
              <a:gd name="T48" fmla="*/ 95 w 95"/>
              <a:gd name="T49" fmla="*/ 16 h 65"/>
              <a:gd name="T50" fmla="*/ 91 w 95"/>
              <a:gd name="T51" fmla="*/ 7 h 65"/>
              <a:gd name="T52" fmla="*/ 10 w 95"/>
              <a:gd name="T53" fmla="*/ 19 h 65"/>
              <a:gd name="T54" fmla="*/ 8 w 95"/>
              <a:gd name="T55" fmla="*/ 14 h 65"/>
              <a:gd name="T56" fmla="*/ 10 w 95"/>
              <a:gd name="T57" fmla="*/ 10 h 65"/>
              <a:gd name="T58" fmla="*/ 15 w 95"/>
              <a:gd name="T59" fmla="*/ 8 h 65"/>
              <a:gd name="T60" fmla="*/ 20 w 95"/>
              <a:gd name="T61" fmla="*/ 10 h 65"/>
              <a:gd name="T62" fmla="*/ 20 w 95"/>
              <a:gd name="T63" fmla="*/ 19 h 65"/>
              <a:gd name="T64" fmla="*/ 10 w 95"/>
              <a:gd name="T65" fmla="*/ 19 h 65"/>
              <a:gd name="T66" fmla="*/ 85 w 95"/>
              <a:gd name="T67" fmla="*/ 19 h 65"/>
              <a:gd name="T68" fmla="*/ 79 w 95"/>
              <a:gd name="T69" fmla="*/ 19 h 65"/>
              <a:gd name="T70" fmla="*/ 77 w 95"/>
              <a:gd name="T71" fmla="*/ 16 h 65"/>
              <a:gd name="T72" fmla="*/ 79 w 95"/>
              <a:gd name="T73" fmla="*/ 13 h 65"/>
              <a:gd name="T74" fmla="*/ 82 w 95"/>
              <a:gd name="T75" fmla="*/ 11 h 65"/>
              <a:gd name="T76" fmla="*/ 85 w 95"/>
              <a:gd name="T77" fmla="*/ 13 h 65"/>
              <a:gd name="T78" fmla="*/ 87 w 95"/>
              <a:gd name="T79" fmla="*/ 16 h 65"/>
              <a:gd name="T80" fmla="*/ 85 w 95"/>
              <a:gd name="T81"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65">
                <a:moveTo>
                  <a:pt x="91" y="7"/>
                </a:moveTo>
                <a:cubicBezTo>
                  <a:pt x="89" y="5"/>
                  <a:pt x="85" y="3"/>
                  <a:pt x="82" y="3"/>
                </a:cubicBezTo>
                <a:cubicBezTo>
                  <a:pt x="79" y="3"/>
                  <a:pt x="75" y="5"/>
                  <a:pt x="73" y="7"/>
                </a:cubicBezTo>
                <a:cubicBezTo>
                  <a:pt x="71" y="9"/>
                  <a:pt x="69" y="13"/>
                  <a:pt x="69" y="16"/>
                </a:cubicBezTo>
                <a:cubicBezTo>
                  <a:pt x="69" y="18"/>
                  <a:pt x="70" y="20"/>
                  <a:pt x="71" y="21"/>
                </a:cubicBezTo>
                <a:cubicBezTo>
                  <a:pt x="55" y="35"/>
                  <a:pt x="55" y="35"/>
                  <a:pt x="55" y="35"/>
                </a:cubicBezTo>
                <a:cubicBezTo>
                  <a:pt x="52" y="34"/>
                  <a:pt x="50" y="33"/>
                  <a:pt x="47" y="33"/>
                </a:cubicBezTo>
                <a:cubicBezTo>
                  <a:pt x="44" y="33"/>
                  <a:pt x="41" y="33"/>
                  <a:pt x="39" y="35"/>
                </a:cubicBezTo>
                <a:cubicBezTo>
                  <a:pt x="28" y="22"/>
                  <a:pt x="28" y="22"/>
                  <a:pt x="28" y="22"/>
                </a:cubicBezTo>
                <a:cubicBezTo>
                  <a:pt x="31" y="16"/>
                  <a:pt x="30" y="9"/>
                  <a:pt x="25" y="4"/>
                </a:cubicBezTo>
                <a:cubicBezTo>
                  <a:pt x="23" y="1"/>
                  <a:pt x="19" y="0"/>
                  <a:pt x="15" y="0"/>
                </a:cubicBezTo>
                <a:cubicBezTo>
                  <a:pt x="11" y="0"/>
                  <a:pt x="7" y="1"/>
                  <a:pt x="4" y="4"/>
                </a:cubicBezTo>
                <a:cubicBezTo>
                  <a:pt x="2" y="7"/>
                  <a:pt x="0" y="10"/>
                  <a:pt x="0" y="14"/>
                </a:cubicBezTo>
                <a:cubicBezTo>
                  <a:pt x="0" y="18"/>
                  <a:pt x="2" y="22"/>
                  <a:pt x="4" y="25"/>
                </a:cubicBezTo>
                <a:cubicBezTo>
                  <a:pt x="7" y="28"/>
                  <a:pt x="11" y="29"/>
                  <a:pt x="15" y="29"/>
                </a:cubicBezTo>
                <a:cubicBezTo>
                  <a:pt x="17" y="29"/>
                  <a:pt x="20" y="28"/>
                  <a:pt x="22" y="27"/>
                </a:cubicBezTo>
                <a:cubicBezTo>
                  <a:pt x="33" y="40"/>
                  <a:pt x="33" y="40"/>
                  <a:pt x="33" y="40"/>
                </a:cubicBezTo>
                <a:cubicBezTo>
                  <a:pt x="29" y="47"/>
                  <a:pt x="30" y="55"/>
                  <a:pt x="35" y="60"/>
                </a:cubicBezTo>
                <a:cubicBezTo>
                  <a:pt x="38" y="63"/>
                  <a:pt x="42" y="65"/>
                  <a:pt x="47" y="65"/>
                </a:cubicBezTo>
                <a:cubicBezTo>
                  <a:pt x="51" y="65"/>
                  <a:pt x="55" y="63"/>
                  <a:pt x="58" y="60"/>
                </a:cubicBezTo>
                <a:cubicBezTo>
                  <a:pt x="63" y="55"/>
                  <a:pt x="64" y="47"/>
                  <a:pt x="60" y="41"/>
                </a:cubicBezTo>
                <a:cubicBezTo>
                  <a:pt x="76" y="27"/>
                  <a:pt x="76" y="27"/>
                  <a:pt x="76" y="27"/>
                </a:cubicBezTo>
                <a:cubicBezTo>
                  <a:pt x="78" y="28"/>
                  <a:pt x="80" y="29"/>
                  <a:pt x="82" y="29"/>
                </a:cubicBezTo>
                <a:cubicBezTo>
                  <a:pt x="85" y="29"/>
                  <a:pt x="89" y="27"/>
                  <a:pt x="91" y="25"/>
                </a:cubicBezTo>
                <a:cubicBezTo>
                  <a:pt x="93" y="23"/>
                  <a:pt x="95" y="19"/>
                  <a:pt x="95" y="16"/>
                </a:cubicBezTo>
                <a:cubicBezTo>
                  <a:pt x="95" y="13"/>
                  <a:pt x="93" y="9"/>
                  <a:pt x="91" y="7"/>
                </a:cubicBezTo>
                <a:close/>
                <a:moveTo>
                  <a:pt x="10" y="19"/>
                </a:moveTo>
                <a:cubicBezTo>
                  <a:pt x="9" y="18"/>
                  <a:pt x="8" y="16"/>
                  <a:pt x="8" y="14"/>
                </a:cubicBezTo>
                <a:cubicBezTo>
                  <a:pt x="8" y="13"/>
                  <a:pt x="9" y="11"/>
                  <a:pt x="10" y="10"/>
                </a:cubicBezTo>
                <a:cubicBezTo>
                  <a:pt x="11" y="8"/>
                  <a:pt x="13" y="8"/>
                  <a:pt x="15" y="8"/>
                </a:cubicBezTo>
                <a:cubicBezTo>
                  <a:pt x="17" y="8"/>
                  <a:pt x="18" y="8"/>
                  <a:pt x="20" y="10"/>
                </a:cubicBezTo>
                <a:cubicBezTo>
                  <a:pt x="22" y="12"/>
                  <a:pt x="22" y="16"/>
                  <a:pt x="20" y="19"/>
                </a:cubicBezTo>
                <a:cubicBezTo>
                  <a:pt x="17" y="22"/>
                  <a:pt x="13" y="22"/>
                  <a:pt x="10" y="19"/>
                </a:cubicBezTo>
                <a:close/>
                <a:moveTo>
                  <a:pt x="85" y="19"/>
                </a:moveTo>
                <a:cubicBezTo>
                  <a:pt x="83" y="21"/>
                  <a:pt x="80" y="21"/>
                  <a:pt x="79" y="19"/>
                </a:cubicBezTo>
                <a:cubicBezTo>
                  <a:pt x="78" y="18"/>
                  <a:pt x="77" y="17"/>
                  <a:pt x="77" y="16"/>
                </a:cubicBezTo>
                <a:cubicBezTo>
                  <a:pt x="77" y="15"/>
                  <a:pt x="78" y="14"/>
                  <a:pt x="79" y="13"/>
                </a:cubicBezTo>
                <a:cubicBezTo>
                  <a:pt x="80" y="12"/>
                  <a:pt x="81" y="11"/>
                  <a:pt x="82" y="11"/>
                </a:cubicBezTo>
                <a:cubicBezTo>
                  <a:pt x="83" y="11"/>
                  <a:pt x="84" y="12"/>
                  <a:pt x="85" y="13"/>
                </a:cubicBezTo>
                <a:cubicBezTo>
                  <a:pt x="86" y="14"/>
                  <a:pt x="87" y="15"/>
                  <a:pt x="87" y="16"/>
                </a:cubicBezTo>
                <a:cubicBezTo>
                  <a:pt x="87" y="17"/>
                  <a:pt x="86" y="18"/>
                  <a:pt x="85"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26" name="Rectangle 46"/>
          <p:cNvSpPr>
            <a:spLocks noChangeArrowheads="1"/>
          </p:cNvSpPr>
          <p:nvPr/>
        </p:nvSpPr>
        <p:spPr bwMode="auto">
          <a:xfrm>
            <a:off x="2107565" y="1730375"/>
            <a:ext cx="332486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dirty="0">
                <a:solidFill>
                  <a:srgbClr val="FF0000"/>
                </a:solidFill>
                <a:latin typeface="微软雅黑 Light" panose="020B0502040204020203" pitchFamily="34" charset="-122"/>
                <a:ea typeface="微软雅黑 Light" panose="020B0502040204020203" pitchFamily="34" charset="-122"/>
              </a:rPr>
              <a:t>各类胜利条件算法的设计于实现　</a:t>
            </a:r>
          </a:p>
        </p:txBody>
      </p:sp>
      <p:sp>
        <p:nvSpPr>
          <p:cNvPr id="46127" name="Line 47"/>
          <p:cNvSpPr>
            <a:spLocks noChangeShapeType="1"/>
          </p:cNvSpPr>
          <p:nvPr/>
        </p:nvSpPr>
        <p:spPr bwMode="auto">
          <a:xfrm>
            <a:off x="2142808" y="1647508"/>
            <a:ext cx="18716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8" name="Rectangle 48"/>
          <p:cNvSpPr>
            <a:spLocks noChangeArrowheads="1"/>
          </p:cNvSpPr>
          <p:nvPr/>
        </p:nvSpPr>
        <p:spPr bwMode="auto">
          <a:xfrm>
            <a:off x="2179003" y="1258570"/>
            <a:ext cx="19431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2000" b="1" dirty="0">
                <a:solidFill>
                  <a:schemeClr val="tx1">
                    <a:lumMod val="50000"/>
                    <a:lumOff val="50000"/>
                  </a:schemeClr>
                </a:solidFill>
              </a:rPr>
              <a:t>关键问题</a:t>
            </a:r>
          </a:p>
        </p:txBody>
      </p:sp>
      <p:sp>
        <p:nvSpPr>
          <p:cNvPr id="46131" name="Line 51"/>
          <p:cNvSpPr>
            <a:spLocks noChangeShapeType="1"/>
          </p:cNvSpPr>
          <p:nvPr/>
        </p:nvSpPr>
        <p:spPr bwMode="auto">
          <a:xfrm>
            <a:off x="2179003" y="3678555"/>
            <a:ext cx="18716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TextBox 78"/>
          <p:cNvSpPr txBox="1"/>
          <p:nvPr/>
        </p:nvSpPr>
        <p:spPr>
          <a:xfrm>
            <a:off x="70457" y="46801"/>
            <a:ext cx="2226366" cy="52197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关键问题</a:t>
            </a:r>
          </a:p>
        </p:txBody>
      </p:sp>
      <p:sp>
        <p:nvSpPr>
          <p:cNvPr id="81" name="Rectangle 46"/>
          <p:cNvSpPr>
            <a:spLocks noChangeArrowheads="1"/>
          </p:cNvSpPr>
          <p:nvPr/>
        </p:nvSpPr>
        <p:spPr bwMode="auto">
          <a:xfrm>
            <a:off x="2143125" y="3678555"/>
            <a:ext cx="4274185" cy="70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dirty="0">
                <a:solidFill>
                  <a:srgbClr val="FF0000"/>
                </a:solidFill>
                <a:latin typeface="微软雅黑 Light" panose="020B0502040204020203" pitchFamily="34" charset="-122"/>
                <a:ea typeface="微软雅黑 Light" panose="020B0502040204020203" pitchFamily="34" charset="-122"/>
              </a:rPr>
              <a:t>游戏引擎使用，算法设计</a:t>
            </a:r>
          </a:p>
          <a:p>
            <a:pPr>
              <a:lnSpc>
                <a:spcPct val="120000"/>
              </a:lnSpc>
              <a:spcBef>
                <a:spcPts val="300"/>
              </a:spcBef>
            </a:pPr>
            <a:r>
              <a:rPr lang="en-US" altLang="zh-CN" dirty="0">
                <a:solidFill>
                  <a:srgbClr val="FF0000"/>
                </a:solidFill>
                <a:latin typeface="微软雅黑 Light" panose="020B0502040204020203" pitchFamily="34" charset="-122"/>
                <a:ea typeface="微软雅黑 Light" panose="020B0502040204020203" pitchFamily="34" charset="-122"/>
              </a:rPr>
              <a:t>若算法设计不当，将影响整个游戏的继续</a:t>
            </a:r>
          </a:p>
        </p:txBody>
      </p:sp>
      <p:sp>
        <p:nvSpPr>
          <p:cNvPr id="82" name="Rectangle 48"/>
          <p:cNvSpPr>
            <a:spLocks noChangeArrowheads="1"/>
          </p:cNvSpPr>
          <p:nvPr/>
        </p:nvSpPr>
        <p:spPr bwMode="auto">
          <a:xfrm>
            <a:off x="2214563" y="3346239"/>
            <a:ext cx="19431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b="1" dirty="0">
                <a:solidFill>
                  <a:schemeClr val="tx1">
                    <a:lumMod val="50000"/>
                    <a:lumOff val="50000"/>
                  </a:schemeClr>
                </a:solidFill>
              </a:rPr>
              <a:t>技术难点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3972557" y="2388918"/>
            <a:ext cx="1198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支持条件</a:t>
            </a:r>
          </a:p>
        </p:txBody>
      </p:sp>
      <p:sp>
        <p:nvSpPr>
          <p:cNvPr id="96" name="TextBox 95"/>
          <p:cNvSpPr txBox="1"/>
          <p:nvPr/>
        </p:nvSpPr>
        <p:spPr>
          <a:xfrm>
            <a:off x="3337558" y="2892974"/>
            <a:ext cx="2468880" cy="1337945"/>
          </a:xfrm>
          <a:prstGeom prst="rect">
            <a:avLst/>
          </a:prstGeom>
          <a:noFill/>
        </p:spPr>
        <p:txBody>
          <a:bodyPr wrap="none" rtlCol="0">
            <a:spAutoFit/>
          </a:bodyPr>
          <a:lstStyle/>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计算机系统支持</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需由用户承担的工作</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需由外单位提供的条件</a:t>
            </a:r>
          </a:p>
        </p:txBody>
      </p:sp>
      <p:cxnSp>
        <p:nvCxnSpPr>
          <p:cNvPr id="97" name="直接连接符 96"/>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1"/>
          <p:cNvSpPr>
            <a:spLocks noEditPoints="1"/>
          </p:cNvSpPr>
          <p:nvPr/>
        </p:nvSpPr>
        <p:spPr bwMode="auto">
          <a:xfrm>
            <a:off x="4373027" y="1272150"/>
            <a:ext cx="397940" cy="50558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Oval 6"/>
          <p:cNvSpPr>
            <a:spLocks noChangeArrowheads="1"/>
          </p:cNvSpPr>
          <p:nvPr/>
        </p:nvSpPr>
        <p:spPr bwMode="auto">
          <a:xfrm>
            <a:off x="6622733" y="1132205"/>
            <a:ext cx="238125" cy="238125"/>
          </a:xfrm>
          <a:prstGeom prst="ellipse">
            <a:avLst/>
          </a:prstGeom>
          <a:solidFill>
            <a:schemeClr val="bg2"/>
          </a:solidFill>
          <a:ln>
            <a:noFill/>
          </a:ln>
        </p:spPr>
        <p:txBody>
          <a:bodyPr/>
          <a:lstStyle/>
          <a:p>
            <a:endParaRPr lang="zh-CN" altLang="en-US"/>
          </a:p>
        </p:txBody>
      </p:sp>
      <p:sp>
        <p:nvSpPr>
          <p:cNvPr id="6152" name="Oval 8"/>
          <p:cNvSpPr>
            <a:spLocks noChangeArrowheads="1"/>
          </p:cNvSpPr>
          <p:nvPr/>
        </p:nvSpPr>
        <p:spPr bwMode="auto">
          <a:xfrm>
            <a:off x="5953760" y="2332990"/>
            <a:ext cx="142875" cy="142875"/>
          </a:xfrm>
          <a:prstGeom prst="ellipse">
            <a:avLst/>
          </a:prstGeom>
          <a:solidFill>
            <a:schemeClr val="bg2"/>
          </a:solidFill>
          <a:ln>
            <a:noFill/>
          </a:ln>
        </p:spPr>
        <p:txBody>
          <a:bodyPr/>
          <a:lstStyle/>
          <a:p>
            <a:endParaRPr lang="zh-CN" altLang="en-US"/>
          </a:p>
        </p:txBody>
      </p:sp>
      <p:sp>
        <p:nvSpPr>
          <p:cNvPr id="6154" name="Oval 10"/>
          <p:cNvSpPr>
            <a:spLocks noChangeArrowheads="1"/>
          </p:cNvSpPr>
          <p:nvPr/>
        </p:nvSpPr>
        <p:spPr bwMode="auto">
          <a:xfrm>
            <a:off x="5931535" y="1642110"/>
            <a:ext cx="165100" cy="166688"/>
          </a:xfrm>
          <a:prstGeom prst="ellipse">
            <a:avLst/>
          </a:prstGeom>
          <a:solidFill>
            <a:schemeClr val="accent1"/>
          </a:solidFill>
          <a:ln>
            <a:noFill/>
          </a:ln>
        </p:spPr>
        <p:txBody>
          <a:bodyPr/>
          <a:lstStyle/>
          <a:p>
            <a:endParaRPr lang="zh-CN" altLang="en-US"/>
          </a:p>
        </p:txBody>
      </p:sp>
      <p:sp>
        <p:nvSpPr>
          <p:cNvPr id="6155" name="Oval 11"/>
          <p:cNvSpPr>
            <a:spLocks noChangeArrowheads="1"/>
          </p:cNvSpPr>
          <p:nvPr/>
        </p:nvSpPr>
        <p:spPr bwMode="auto">
          <a:xfrm>
            <a:off x="6593523" y="2332990"/>
            <a:ext cx="163512" cy="161925"/>
          </a:xfrm>
          <a:prstGeom prst="ellipse">
            <a:avLst/>
          </a:prstGeom>
          <a:solidFill>
            <a:schemeClr val="accent1"/>
          </a:solidFill>
          <a:ln>
            <a:noFill/>
          </a:ln>
        </p:spPr>
        <p:txBody>
          <a:bodyPr/>
          <a:lstStyle/>
          <a:p>
            <a:endParaRPr lang="zh-CN" altLang="en-US"/>
          </a:p>
        </p:txBody>
      </p:sp>
      <p:sp>
        <p:nvSpPr>
          <p:cNvPr id="6158" name="Oval 14"/>
          <p:cNvSpPr>
            <a:spLocks noChangeArrowheads="1"/>
          </p:cNvSpPr>
          <p:nvPr/>
        </p:nvSpPr>
        <p:spPr bwMode="auto">
          <a:xfrm>
            <a:off x="6757035" y="2927985"/>
            <a:ext cx="153988" cy="152400"/>
          </a:xfrm>
          <a:prstGeom prst="ellipse">
            <a:avLst/>
          </a:prstGeom>
          <a:solidFill>
            <a:schemeClr val="bg2"/>
          </a:solidFill>
          <a:ln>
            <a:noFill/>
          </a:ln>
        </p:spPr>
        <p:txBody>
          <a:bodyPr/>
          <a:lstStyle/>
          <a:p>
            <a:endParaRPr lang="zh-CN" altLang="en-US"/>
          </a:p>
        </p:txBody>
      </p:sp>
      <p:sp>
        <p:nvSpPr>
          <p:cNvPr id="6159" name="Oval 15"/>
          <p:cNvSpPr>
            <a:spLocks noChangeArrowheads="1"/>
          </p:cNvSpPr>
          <p:nvPr/>
        </p:nvSpPr>
        <p:spPr bwMode="auto">
          <a:xfrm>
            <a:off x="6569075" y="1594803"/>
            <a:ext cx="212725" cy="214312"/>
          </a:xfrm>
          <a:prstGeom prst="ellipse">
            <a:avLst/>
          </a:prstGeom>
          <a:solidFill>
            <a:schemeClr val="accent1"/>
          </a:solidFill>
          <a:ln>
            <a:noFill/>
          </a:ln>
        </p:spPr>
        <p:txBody>
          <a:bodyPr/>
          <a:lstStyle/>
          <a:p>
            <a:endParaRPr lang="zh-CN" altLang="en-US"/>
          </a:p>
        </p:txBody>
      </p:sp>
      <p:sp>
        <p:nvSpPr>
          <p:cNvPr id="6160" name="Oval 16"/>
          <p:cNvSpPr>
            <a:spLocks noChangeArrowheads="1"/>
          </p:cNvSpPr>
          <p:nvPr/>
        </p:nvSpPr>
        <p:spPr bwMode="auto">
          <a:xfrm>
            <a:off x="5887720" y="765493"/>
            <a:ext cx="403225" cy="404812"/>
          </a:xfrm>
          <a:prstGeom prst="ellipse">
            <a:avLst/>
          </a:prstGeom>
          <a:solidFill>
            <a:schemeClr val="accent1"/>
          </a:solidFill>
          <a:ln>
            <a:noFill/>
          </a:ln>
        </p:spPr>
        <p:txBody>
          <a:bodyPr/>
          <a:lstStyle/>
          <a:p>
            <a:endParaRPr lang="zh-CN" altLang="en-US"/>
          </a:p>
        </p:txBody>
      </p:sp>
      <p:sp>
        <p:nvSpPr>
          <p:cNvPr id="6181" name="Line 37"/>
          <p:cNvSpPr>
            <a:spLocks noChangeShapeType="1"/>
          </p:cNvSpPr>
          <p:nvPr/>
        </p:nvSpPr>
        <p:spPr bwMode="auto">
          <a:xfrm rot="16200000">
            <a:off x="2401570" y="164465"/>
            <a:ext cx="1270" cy="3502660"/>
          </a:xfrm>
          <a:prstGeom prst="line">
            <a:avLst/>
          </a:prstGeom>
          <a:noFill/>
          <a:ln w="6350">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TextBox 74"/>
          <p:cNvSpPr txBox="1"/>
          <p:nvPr/>
        </p:nvSpPr>
        <p:spPr>
          <a:xfrm>
            <a:off x="50165" y="5080"/>
            <a:ext cx="3289300" cy="52197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计算机系统支持</a:t>
            </a:r>
          </a:p>
        </p:txBody>
      </p:sp>
      <p:sp>
        <p:nvSpPr>
          <p:cNvPr id="100" name="文本框 99"/>
          <p:cNvSpPr txBox="1"/>
          <p:nvPr/>
        </p:nvSpPr>
        <p:spPr>
          <a:xfrm>
            <a:off x="174625" y="527050"/>
            <a:ext cx="4704715" cy="1198880"/>
          </a:xfrm>
          <a:prstGeom prst="rect">
            <a:avLst/>
          </a:prstGeom>
          <a:noFill/>
          <a:ln w="9525">
            <a:noFill/>
          </a:ln>
        </p:spPr>
        <p:txBody>
          <a:bodyPr wrap="square">
            <a:spAutoFit/>
          </a:bodyPr>
          <a:lstStyle/>
          <a:p>
            <a:pPr indent="304800"/>
            <a:r>
              <a:rPr lang="en-US" altLang="zh-CN" b="0">
                <a:latin typeface="Times New Roman" panose="02020603050405020304" charset="0"/>
                <a:ea typeface="宋体" panose="02010600030101010101" pitchFamily="2" charset="-122"/>
              </a:rPr>
              <a:t>   </a:t>
            </a:r>
            <a:r>
              <a:rPr lang="zh-CN" b="0">
                <a:latin typeface="Times New Roman" panose="02020603050405020304" charset="0"/>
                <a:ea typeface="宋体" panose="02010600030101010101" pitchFamily="2" charset="-122"/>
              </a:rPr>
              <a:t>计算机机型：</a:t>
            </a:r>
            <a:r>
              <a:rPr lang="en-US" b="0">
                <a:latin typeface="Times New Roman" panose="02020603050405020304" charset="0"/>
                <a:ea typeface="宋体" panose="02010600030101010101" pitchFamily="2" charset="-122"/>
                <a:cs typeface="Times New Roman" panose="02020603050405020304" charset="0"/>
              </a:rPr>
              <a:t>PC</a:t>
            </a:r>
            <a:r>
              <a:rPr lang="zh-CN" b="0">
                <a:latin typeface="Times New Roman" panose="02020603050405020304" charset="0"/>
                <a:ea typeface="宋体" panose="02010600030101010101" pitchFamily="2" charset="-122"/>
              </a:rPr>
              <a:t>电脑三台</a:t>
            </a:r>
          </a:p>
          <a:p>
            <a:pPr indent="304800"/>
            <a:r>
              <a:rPr lang="zh-CN" b="0">
                <a:latin typeface="Times New Roman" panose="02020603050405020304" charset="0"/>
                <a:ea typeface="宋体" panose="02010600030101010101" pitchFamily="2" charset="-122"/>
              </a:rPr>
              <a:t>        模拟器：安卓、</a:t>
            </a:r>
            <a:r>
              <a:rPr lang="en-US" b="0">
                <a:latin typeface="Times New Roman" panose="02020603050405020304" charset="0"/>
                <a:ea typeface="宋体" panose="02010600030101010101" pitchFamily="2" charset="-122"/>
                <a:cs typeface="Times New Roman" panose="02020603050405020304" charset="0"/>
              </a:rPr>
              <a:t>iOS</a:t>
            </a:r>
            <a:r>
              <a:rPr lang="zh-CN" b="0">
                <a:latin typeface="Times New Roman" panose="02020603050405020304" charset="0"/>
                <a:ea typeface="宋体" panose="02010600030101010101" pitchFamily="2" charset="-122"/>
              </a:rPr>
              <a:t>手机系统模拟器</a:t>
            </a:r>
          </a:p>
          <a:p>
            <a:pPr indent="304800"/>
            <a:r>
              <a:rPr lang="zh-CN" b="0">
                <a:latin typeface="Times New Roman" panose="02020603050405020304" charset="0"/>
                <a:ea typeface="宋体" panose="02010600030101010101" pitchFamily="2" charset="-122"/>
              </a:rPr>
              <a:t>        编译程序：</a:t>
            </a:r>
            <a:r>
              <a:rPr lang="en-US" b="0">
                <a:latin typeface="Times New Roman" panose="02020603050405020304" charset="0"/>
                <a:ea typeface="宋体" panose="02010600030101010101" pitchFamily="2" charset="-122"/>
                <a:cs typeface="Times New Roman" panose="02020603050405020304" charset="0"/>
              </a:rPr>
              <a:t>Layabox</a:t>
            </a:r>
            <a:r>
              <a:rPr lang="zh-CN" b="0">
                <a:latin typeface="Times New Roman" panose="02020603050405020304" charset="0"/>
                <a:ea typeface="宋体" panose="02010600030101010101" pitchFamily="2" charset="-122"/>
              </a:rPr>
              <a:t>自带编译器</a:t>
            </a:r>
          </a:p>
          <a:p>
            <a:pPr indent="304800"/>
            <a:r>
              <a:rPr lang="zh-CN" b="0">
                <a:latin typeface="Times New Roman" panose="02020603050405020304" charset="0"/>
                <a:ea typeface="宋体" panose="02010600030101010101" pitchFamily="2" charset="-122"/>
              </a:rPr>
              <a:t>        操作系统：</a:t>
            </a:r>
            <a:r>
              <a:rPr lang="en-US" b="0">
                <a:latin typeface="Times New Roman" panose="02020603050405020304" charset="0"/>
                <a:ea typeface="宋体" panose="02010600030101010101" pitchFamily="2" charset="-122"/>
                <a:cs typeface="Times New Roman" panose="02020603050405020304" charset="0"/>
              </a:rPr>
              <a:t>Windows10</a:t>
            </a:r>
            <a:endParaRPr lang="zh-CN" altLang="en-US"/>
          </a:p>
        </p:txBody>
      </p:sp>
      <p:sp>
        <p:nvSpPr>
          <p:cNvPr id="2" name="文本框 1"/>
          <p:cNvSpPr txBox="1"/>
          <p:nvPr/>
        </p:nvSpPr>
        <p:spPr>
          <a:xfrm>
            <a:off x="429895" y="2105660"/>
            <a:ext cx="5080000" cy="2384425"/>
          </a:xfrm>
          <a:prstGeom prst="rect">
            <a:avLst/>
          </a:prstGeom>
          <a:noFill/>
          <a:ln w="9525">
            <a:noFill/>
          </a:ln>
        </p:spPr>
        <p:txBody>
          <a:bodyPr>
            <a:spAutoFit/>
          </a:bodyPr>
          <a:lstStyle/>
          <a:p>
            <a:pPr indent="0"/>
            <a:r>
              <a:rPr lang="en-US" sz="1500" b="1">
                <a:latin typeface="等线 Light" panose="02010600030101010101"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需由用户承担的工作</a:t>
            </a:r>
          </a:p>
          <a:p>
            <a:pPr indent="0"/>
            <a:endParaRPr lang="zh-CN" sz="1200" b="0">
              <a:latin typeface="Times New Roman" panose="02020603050405020304" charset="0"/>
              <a:ea typeface="宋体" panose="02010600030101010101" pitchFamily="2" charset="-122"/>
            </a:endParaRPr>
          </a:p>
          <a:p>
            <a:pPr indent="0"/>
            <a:r>
              <a:rPr lang="zh-CN" sz="1800" b="0">
                <a:latin typeface="Times New Roman" panose="02020603050405020304" charset="0"/>
                <a:ea typeface="宋体" panose="02010600030101010101" pitchFamily="2" charset="-122"/>
              </a:rPr>
              <a:t>  触摸屏幕，体验游戏</a:t>
            </a:r>
            <a:r>
              <a:rPr lang="zh-CN" sz="1200" b="0">
                <a:latin typeface="Times New Roman" panose="02020603050405020304" charset="0"/>
                <a:ea typeface="宋体" panose="02010600030101010101" pitchFamily="2" charset="-122"/>
              </a:rPr>
              <a:t>。</a:t>
            </a:r>
          </a:p>
          <a:p>
            <a:pPr indent="0"/>
            <a:endParaRPr lang="en-US" sz="1500" b="1">
              <a:latin typeface="等线 Light" panose="02010600030101010101" charset="-122"/>
            </a:endParaRPr>
          </a:p>
          <a:p>
            <a:pPr indent="0"/>
            <a:r>
              <a:rPr lang="zh-CN" altLang="en-US" sz="2800" b="1" dirty="0">
                <a:solidFill>
                  <a:schemeClr val="accent1"/>
                </a:solidFill>
                <a:latin typeface="微软雅黑" panose="020B0503020204020204" pitchFamily="34" charset="-122"/>
                <a:ea typeface="微软雅黑" panose="020B0503020204020204" pitchFamily="34" charset="-122"/>
              </a:rPr>
              <a:t>需由外单位提供的条件</a:t>
            </a:r>
          </a:p>
          <a:p>
            <a:pPr indent="0"/>
            <a:endParaRPr lang="zh-CN" sz="1200" b="0">
              <a:latin typeface="Times New Roman" panose="02020603050405020304" charset="0"/>
              <a:ea typeface="宋体" panose="02010600030101010101" pitchFamily="2" charset="-122"/>
            </a:endParaRPr>
          </a:p>
          <a:p>
            <a:pPr indent="0"/>
            <a:r>
              <a:rPr lang="zh-CN" b="0">
                <a:latin typeface="Times New Roman" panose="02020603050405020304" charset="0"/>
                <a:ea typeface="宋体" panose="02010600030101010101" pitchFamily="2" charset="-122"/>
              </a:rPr>
              <a:t>阿里云服务器提供服务器。</a:t>
            </a:r>
          </a:p>
          <a:p>
            <a:pPr indent="0"/>
            <a:r>
              <a:rPr lang="zh-CN" b="0">
                <a:latin typeface="Times New Roman" panose="02020603050405020304" charset="0"/>
                <a:ea typeface="宋体" panose="02010600030101010101" pitchFamily="2" charset="-122"/>
              </a:rPr>
              <a:t>微信团队提供微信小程序平台</a:t>
            </a:r>
            <a:endParaRPr lang="zh-CN" altLang="en-US"/>
          </a:p>
        </p:txBody>
      </p:sp>
      <p:sp>
        <p:nvSpPr>
          <p:cNvPr id="3" name="Line 37"/>
          <p:cNvSpPr>
            <a:spLocks noChangeShapeType="1"/>
          </p:cNvSpPr>
          <p:nvPr/>
        </p:nvSpPr>
        <p:spPr bwMode="auto">
          <a:xfrm rot="16200000">
            <a:off x="2466340" y="1344930"/>
            <a:ext cx="15240" cy="3646805"/>
          </a:xfrm>
          <a:prstGeom prst="line">
            <a:avLst/>
          </a:prstGeom>
          <a:noFill/>
          <a:ln w="6350">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955" y="160020"/>
            <a:ext cx="2621280" cy="1568450"/>
          </a:xfrm>
          <a:prstGeom prst="rect">
            <a:avLst/>
          </a:prstGeom>
          <a:noFill/>
        </p:spPr>
        <p:txBody>
          <a:bodyPr wrap="none" rtlCol="0" anchor="t">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sym typeface="+mn-ea"/>
              </a:rPr>
              <a:t>会议记录</a:t>
            </a:r>
          </a:p>
          <a:p>
            <a:endParaRPr lang="zh-CN" altLang="en-US" sz="4800" b="1" dirty="0">
              <a:solidFill>
                <a:schemeClr val="accent1"/>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274955" y="1650365"/>
            <a:ext cx="1634490" cy="2905760"/>
          </a:xfrm>
          <a:prstGeom prst="rect">
            <a:avLst/>
          </a:prstGeom>
        </p:spPr>
      </p:pic>
      <p:pic>
        <p:nvPicPr>
          <p:cNvPr id="4" name="图片 3"/>
          <p:cNvPicPr>
            <a:picLocks noChangeAspect="1"/>
          </p:cNvPicPr>
          <p:nvPr/>
        </p:nvPicPr>
        <p:blipFill>
          <a:blip r:embed="rId3"/>
          <a:stretch>
            <a:fillRect/>
          </a:stretch>
        </p:blipFill>
        <p:spPr>
          <a:xfrm>
            <a:off x="2292350" y="1650365"/>
            <a:ext cx="1793240" cy="2943860"/>
          </a:xfrm>
          <a:prstGeom prst="rect">
            <a:avLst/>
          </a:prstGeom>
        </p:spPr>
      </p:pic>
      <p:pic>
        <p:nvPicPr>
          <p:cNvPr id="5" name="图片 4"/>
          <p:cNvPicPr>
            <a:picLocks noChangeAspect="1"/>
          </p:cNvPicPr>
          <p:nvPr/>
        </p:nvPicPr>
        <p:blipFill>
          <a:blip r:embed="rId4"/>
          <a:stretch>
            <a:fillRect/>
          </a:stretch>
        </p:blipFill>
        <p:spPr>
          <a:xfrm>
            <a:off x="4588510" y="1650365"/>
            <a:ext cx="1861820" cy="2890520"/>
          </a:xfrm>
          <a:prstGeom prst="rect">
            <a:avLst/>
          </a:prstGeom>
        </p:spPr>
      </p:pic>
      <p:sp>
        <p:nvSpPr>
          <p:cNvPr id="6" name="文本框 5"/>
          <p:cNvSpPr txBox="1"/>
          <p:nvPr/>
        </p:nvSpPr>
        <p:spPr>
          <a:xfrm>
            <a:off x="411480" y="1134745"/>
            <a:ext cx="4177030" cy="398780"/>
          </a:xfrm>
          <a:prstGeom prst="rect">
            <a:avLst/>
          </a:prstGeom>
          <a:noFill/>
        </p:spPr>
        <p:txBody>
          <a:bodyPr wrap="square" rtlCol="0">
            <a:spAutoFit/>
          </a:bodyPr>
          <a:lstStyle/>
          <a:p>
            <a:r>
              <a:rPr lang="zh-CN" altLang="en-US" sz="2000"/>
              <a:t>以后截图是我们小组的会议记录</a:t>
            </a:r>
          </a:p>
        </p:txBody>
      </p:sp>
      <p:pic>
        <p:nvPicPr>
          <p:cNvPr id="7" name="图片 6"/>
          <p:cNvPicPr>
            <a:picLocks noChangeAspect="1"/>
          </p:cNvPicPr>
          <p:nvPr/>
        </p:nvPicPr>
        <p:blipFill>
          <a:blip r:embed="rId5"/>
          <a:stretch>
            <a:fillRect/>
          </a:stretch>
        </p:blipFill>
        <p:spPr>
          <a:xfrm>
            <a:off x="6833870" y="1604010"/>
            <a:ext cx="1746250" cy="29838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Rectangle 9"/>
          <p:cNvSpPr>
            <a:spLocks noChangeArrowheads="1"/>
          </p:cNvSpPr>
          <p:nvPr/>
        </p:nvSpPr>
        <p:spPr bwMode="auto">
          <a:xfrm>
            <a:off x="236220" y="1274445"/>
            <a:ext cx="8654415" cy="3416300"/>
          </a:xfrm>
          <a:prstGeom prst="rect">
            <a:avLst/>
          </a:prstGeom>
          <a:solidFill>
            <a:schemeClr val="accent1"/>
          </a:solidFill>
          <a:ln>
            <a:noFill/>
          </a:ln>
          <a:effectLst/>
        </p:spPr>
        <p:txBody>
          <a:bodyPr wrap="none" anchor="ctr"/>
          <a:lstStyle/>
          <a:p>
            <a:pPr algn="l"/>
            <a:r>
              <a:rPr lang="zh-CN" altLang="en-US" sz="2000"/>
              <a:t>[1]聂明.游戏开发导论[M].西安电子科技大学出版社,2009.</a:t>
            </a:r>
          </a:p>
          <a:p>
            <a:pPr algn="l"/>
            <a:r>
              <a:rPr lang="zh-CN" altLang="en-US" sz="2000"/>
              <a:t>[2]张海藩.软件工程导论[M].清华大学出版社,1996:1-73.</a:t>
            </a:r>
          </a:p>
          <a:p>
            <a:pPr algn="l"/>
            <a:r>
              <a:rPr lang="zh-CN" altLang="en-US" sz="2000"/>
              <a:t>[3]伽马数据部分数据报告[R]，2016.</a:t>
            </a:r>
          </a:p>
          <a:p>
            <a:pPr algn="l"/>
            <a:r>
              <a:rPr lang="zh-CN" altLang="en-US" sz="2000"/>
              <a:t>[4]SurveMonkey.美国手游细分市场相关数据于报告[R]. 2016.7</a:t>
            </a:r>
          </a:p>
          <a:p>
            <a:pPr algn="l"/>
            <a:r>
              <a:rPr lang="zh-CN" altLang="en-US" sz="2000"/>
              <a:t>[5]TalkingData.相关数据报告[R].2018</a:t>
            </a:r>
          </a:p>
          <a:p>
            <a:pPr algn="l"/>
            <a:r>
              <a:rPr lang="zh-CN" altLang="en-US" sz="2000"/>
              <a:t>[6]中国传媒.年度财报[J].2015</a:t>
            </a:r>
          </a:p>
          <a:p>
            <a:pPr algn="l"/>
            <a:r>
              <a:rPr lang="zh-CN" altLang="en-US" sz="2000"/>
              <a:t>[7]日本光荣株式会社.《三国志》、《信长之野望》、《太阁立志传》系列[Z]</a:t>
            </a:r>
          </a:p>
          <a:p>
            <a:pPr algn="l"/>
            <a:r>
              <a:rPr lang="zh-CN" altLang="en-US" sz="2000"/>
              <a:t>[8]Firaxis Games, 2K Games.《Sid Meiers Civilization》系列[Z]</a:t>
            </a:r>
          </a:p>
          <a:p>
            <a:pPr algn="l"/>
            <a:r>
              <a:rPr lang="zh-CN" altLang="en-US" sz="2000"/>
              <a:t>[9]桌游:镰刀战争等[Z]</a:t>
            </a:r>
          </a:p>
        </p:txBody>
      </p:sp>
      <p:grpSp>
        <p:nvGrpSpPr>
          <p:cNvPr id="29721" name="Group 25"/>
          <p:cNvGrpSpPr/>
          <p:nvPr/>
        </p:nvGrpSpPr>
        <p:grpSpPr bwMode="auto">
          <a:xfrm>
            <a:off x="646113" y="3101975"/>
            <a:ext cx="215900" cy="222250"/>
            <a:chOff x="0" y="0"/>
            <a:chExt cx="232" cy="236"/>
          </a:xfrm>
        </p:grpSpPr>
        <p:sp>
          <p:nvSpPr>
            <p:cNvPr id="29722" name="Freeform 26"/>
            <p:cNvSpPr/>
            <p:nvPr/>
          </p:nvSpPr>
          <p:spPr bwMode="auto">
            <a:xfrm>
              <a:off x="0" y="0"/>
              <a:ext cx="232" cy="168"/>
            </a:xfrm>
            <a:custGeom>
              <a:avLst/>
              <a:gdLst>
                <a:gd name="T0" fmla="*/ 82 w 106"/>
                <a:gd name="T1" fmla="*/ 28 h 77"/>
                <a:gd name="T2" fmla="*/ 77 w 106"/>
                <a:gd name="T3" fmla="*/ 29 h 77"/>
                <a:gd name="T4" fmla="*/ 77 w 106"/>
                <a:gd name="T5" fmla="*/ 27 h 77"/>
                <a:gd name="T6" fmla="*/ 50 w 106"/>
                <a:gd name="T7" fmla="*/ 0 h 77"/>
                <a:gd name="T8" fmla="*/ 25 w 106"/>
                <a:gd name="T9" fmla="*/ 22 h 77"/>
                <a:gd name="T10" fmla="*/ 17 w 106"/>
                <a:gd name="T11" fmla="*/ 23 h 77"/>
                <a:gd name="T12" fmla="*/ 17 w 106"/>
                <a:gd name="T13" fmla="*/ 23 h 77"/>
                <a:gd name="T14" fmla="*/ 6 w 106"/>
                <a:gd name="T15" fmla="*/ 39 h 77"/>
                <a:gd name="T16" fmla="*/ 8 w 106"/>
                <a:gd name="T17" fmla="*/ 46 h 77"/>
                <a:gd name="T18" fmla="*/ 0 w 106"/>
                <a:gd name="T19" fmla="*/ 60 h 77"/>
                <a:gd name="T20" fmla="*/ 17 w 106"/>
                <a:gd name="T21" fmla="*/ 77 h 77"/>
                <a:gd name="T22" fmla="*/ 35 w 106"/>
                <a:gd name="T23" fmla="*/ 77 h 77"/>
                <a:gd name="T24" fmla="*/ 39 w 106"/>
                <a:gd name="T25" fmla="*/ 73 h 77"/>
                <a:gd name="T26" fmla="*/ 35 w 106"/>
                <a:gd name="T27" fmla="*/ 68 h 77"/>
                <a:gd name="T28" fmla="*/ 17 w 106"/>
                <a:gd name="T29" fmla="*/ 68 h 77"/>
                <a:gd name="T30" fmla="*/ 9 w 106"/>
                <a:gd name="T31" fmla="*/ 60 h 77"/>
                <a:gd name="T32" fmla="*/ 16 w 106"/>
                <a:gd name="T33" fmla="*/ 53 h 77"/>
                <a:gd name="T34" fmla="*/ 20 w 106"/>
                <a:gd name="T35" fmla="*/ 50 h 77"/>
                <a:gd name="T36" fmla="*/ 18 w 106"/>
                <a:gd name="T37" fmla="*/ 45 h 77"/>
                <a:gd name="T38" fmla="*/ 15 w 106"/>
                <a:gd name="T39" fmla="*/ 39 h 77"/>
                <a:gd name="T40" fmla="*/ 20 w 106"/>
                <a:gd name="T41" fmla="*/ 32 h 77"/>
                <a:gd name="T42" fmla="*/ 20 w 106"/>
                <a:gd name="T43" fmla="*/ 32 h 77"/>
                <a:gd name="T44" fmla="*/ 27 w 106"/>
                <a:gd name="T45" fmla="*/ 32 h 77"/>
                <a:gd name="T46" fmla="*/ 31 w 106"/>
                <a:gd name="T47" fmla="*/ 32 h 77"/>
                <a:gd name="T48" fmla="*/ 34 w 106"/>
                <a:gd name="T49" fmla="*/ 28 h 77"/>
                <a:gd name="T50" fmla="*/ 33 w 106"/>
                <a:gd name="T51" fmla="*/ 27 h 77"/>
                <a:gd name="T52" fmla="*/ 33 w 106"/>
                <a:gd name="T53" fmla="*/ 27 h 77"/>
                <a:gd name="T54" fmla="*/ 50 w 106"/>
                <a:gd name="T55" fmla="*/ 9 h 77"/>
                <a:gd name="T56" fmla="*/ 67 w 106"/>
                <a:gd name="T57" fmla="*/ 27 h 77"/>
                <a:gd name="T58" fmla="*/ 65 w 106"/>
                <a:gd name="T59" fmla="*/ 35 h 77"/>
                <a:gd name="T60" fmla="*/ 66 w 106"/>
                <a:gd name="T61" fmla="*/ 41 h 77"/>
                <a:gd name="T62" fmla="*/ 72 w 106"/>
                <a:gd name="T63" fmla="*/ 41 h 77"/>
                <a:gd name="T64" fmla="*/ 82 w 106"/>
                <a:gd name="T65" fmla="*/ 38 h 77"/>
                <a:gd name="T66" fmla="*/ 97 w 106"/>
                <a:gd name="T67" fmla="*/ 53 h 77"/>
                <a:gd name="T68" fmla="*/ 82 w 106"/>
                <a:gd name="T69" fmla="*/ 68 h 77"/>
                <a:gd name="T70" fmla="*/ 71 w 106"/>
                <a:gd name="T71" fmla="*/ 68 h 77"/>
                <a:gd name="T72" fmla="*/ 67 w 106"/>
                <a:gd name="T73" fmla="*/ 73 h 77"/>
                <a:gd name="T74" fmla="*/ 71 w 106"/>
                <a:gd name="T75" fmla="*/ 77 h 77"/>
                <a:gd name="T76" fmla="*/ 82 w 106"/>
                <a:gd name="T77" fmla="*/ 77 h 77"/>
                <a:gd name="T78" fmla="*/ 106 w 106"/>
                <a:gd name="T79" fmla="*/ 53 h 77"/>
                <a:gd name="T80" fmla="*/ 82 w 106"/>
                <a:gd name="T8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77">
                  <a:moveTo>
                    <a:pt x="82" y="28"/>
                  </a:moveTo>
                  <a:cubicBezTo>
                    <a:pt x="80" y="28"/>
                    <a:pt x="78" y="29"/>
                    <a:pt x="77" y="29"/>
                  </a:cubicBezTo>
                  <a:cubicBezTo>
                    <a:pt x="77" y="28"/>
                    <a:pt x="77" y="27"/>
                    <a:pt x="77" y="27"/>
                  </a:cubicBezTo>
                  <a:cubicBezTo>
                    <a:pt x="77" y="12"/>
                    <a:pt x="65" y="0"/>
                    <a:pt x="50" y="0"/>
                  </a:cubicBezTo>
                  <a:cubicBezTo>
                    <a:pt x="37" y="0"/>
                    <a:pt x="27" y="10"/>
                    <a:pt x="25" y="22"/>
                  </a:cubicBezTo>
                  <a:cubicBezTo>
                    <a:pt x="22" y="22"/>
                    <a:pt x="19" y="22"/>
                    <a:pt x="17" y="23"/>
                  </a:cubicBezTo>
                  <a:cubicBezTo>
                    <a:pt x="17" y="23"/>
                    <a:pt x="17" y="23"/>
                    <a:pt x="17" y="23"/>
                  </a:cubicBezTo>
                  <a:cubicBezTo>
                    <a:pt x="10" y="26"/>
                    <a:pt x="6" y="32"/>
                    <a:pt x="6" y="39"/>
                  </a:cubicBezTo>
                  <a:cubicBezTo>
                    <a:pt x="6" y="41"/>
                    <a:pt x="7" y="44"/>
                    <a:pt x="8" y="46"/>
                  </a:cubicBezTo>
                  <a:cubicBezTo>
                    <a:pt x="3" y="49"/>
                    <a:pt x="0" y="55"/>
                    <a:pt x="0" y="60"/>
                  </a:cubicBezTo>
                  <a:cubicBezTo>
                    <a:pt x="0" y="70"/>
                    <a:pt x="8" y="77"/>
                    <a:pt x="17" y="77"/>
                  </a:cubicBezTo>
                  <a:cubicBezTo>
                    <a:pt x="35" y="77"/>
                    <a:pt x="35" y="77"/>
                    <a:pt x="35" y="77"/>
                  </a:cubicBezTo>
                  <a:cubicBezTo>
                    <a:pt x="37" y="77"/>
                    <a:pt x="39" y="75"/>
                    <a:pt x="39" y="73"/>
                  </a:cubicBezTo>
                  <a:cubicBezTo>
                    <a:pt x="39" y="70"/>
                    <a:pt x="37" y="68"/>
                    <a:pt x="35" y="68"/>
                  </a:cubicBezTo>
                  <a:cubicBezTo>
                    <a:pt x="17" y="68"/>
                    <a:pt x="17" y="68"/>
                    <a:pt x="17" y="68"/>
                  </a:cubicBezTo>
                  <a:cubicBezTo>
                    <a:pt x="13" y="68"/>
                    <a:pt x="9" y="65"/>
                    <a:pt x="9" y="60"/>
                  </a:cubicBezTo>
                  <a:cubicBezTo>
                    <a:pt x="9" y="57"/>
                    <a:pt x="12" y="53"/>
                    <a:pt x="16" y="53"/>
                  </a:cubicBezTo>
                  <a:cubicBezTo>
                    <a:pt x="18" y="53"/>
                    <a:pt x="19" y="51"/>
                    <a:pt x="20" y="50"/>
                  </a:cubicBezTo>
                  <a:cubicBezTo>
                    <a:pt x="20" y="48"/>
                    <a:pt x="20" y="46"/>
                    <a:pt x="18" y="45"/>
                  </a:cubicBezTo>
                  <a:cubicBezTo>
                    <a:pt x="16" y="43"/>
                    <a:pt x="15" y="41"/>
                    <a:pt x="15" y="39"/>
                  </a:cubicBezTo>
                  <a:cubicBezTo>
                    <a:pt x="15" y="36"/>
                    <a:pt x="17" y="33"/>
                    <a:pt x="20" y="32"/>
                  </a:cubicBezTo>
                  <a:cubicBezTo>
                    <a:pt x="20" y="32"/>
                    <a:pt x="20" y="32"/>
                    <a:pt x="20" y="32"/>
                  </a:cubicBezTo>
                  <a:cubicBezTo>
                    <a:pt x="22" y="31"/>
                    <a:pt x="25" y="31"/>
                    <a:pt x="27" y="32"/>
                  </a:cubicBezTo>
                  <a:cubicBezTo>
                    <a:pt x="28" y="33"/>
                    <a:pt x="30" y="33"/>
                    <a:pt x="31" y="32"/>
                  </a:cubicBezTo>
                  <a:cubicBezTo>
                    <a:pt x="33" y="31"/>
                    <a:pt x="34" y="30"/>
                    <a:pt x="34" y="28"/>
                  </a:cubicBezTo>
                  <a:cubicBezTo>
                    <a:pt x="33" y="28"/>
                    <a:pt x="33" y="27"/>
                    <a:pt x="33" y="27"/>
                  </a:cubicBezTo>
                  <a:cubicBezTo>
                    <a:pt x="33" y="27"/>
                    <a:pt x="33" y="27"/>
                    <a:pt x="33" y="27"/>
                  </a:cubicBezTo>
                  <a:cubicBezTo>
                    <a:pt x="33" y="17"/>
                    <a:pt x="41" y="9"/>
                    <a:pt x="50" y="9"/>
                  </a:cubicBezTo>
                  <a:cubicBezTo>
                    <a:pt x="60" y="9"/>
                    <a:pt x="67" y="17"/>
                    <a:pt x="67" y="27"/>
                  </a:cubicBezTo>
                  <a:cubicBezTo>
                    <a:pt x="67" y="30"/>
                    <a:pt x="67" y="33"/>
                    <a:pt x="65" y="35"/>
                  </a:cubicBezTo>
                  <a:cubicBezTo>
                    <a:pt x="64" y="37"/>
                    <a:pt x="64" y="40"/>
                    <a:pt x="66" y="41"/>
                  </a:cubicBezTo>
                  <a:cubicBezTo>
                    <a:pt x="68" y="43"/>
                    <a:pt x="70" y="43"/>
                    <a:pt x="72" y="41"/>
                  </a:cubicBezTo>
                  <a:cubicBezTo>
                    <a:pt x="74" y="40"/>
                    <a:pt x="77" y="38"/>
                    <a:pt x="82" y="38"/>
                  </a:cubicBezTo>
                  <a:cubicBezTo>
                    <a:pt x="90" y="38"/>
                    <a:pt x="97" y="44"/>
                    <a:pt x="97" y="53"/>
                  </a:cubicBezTo>
                  <a:cubicBezTo>
                    <a:pt x="97" y="61"/>
                    <a:pt x="90" y="68"/>
                    <a:pt x="82" y="68"/>
                  </a:cubicBezTo>
                  <a:cubicBezTo>
                    <a:pt x="71" y="68"/>
                    <a:pt x="71" y="68"/>
                    <a:pt x="71" y="68"/>
                  </a:cubicBezTo>
                  <a:cubicBezTo>
                    <a:pt x="69" y="68"/>
                    <a:pt x="67" y="70"/>
                    <a:pt x="67" y="73"/>
                  </a:cubicBezTo>
                  <a:cubicBezTo>
                    <a:pt x="67" y="75"/>
                    <a:pt x="69" y="77"/>
                    <a:pt x="71" y="77"/>
                  </a:cubicBezTo>
                  <a:cubicBezTo>
                    <a:pt x="82" y="77"/>
                    <a:pt x="82" y="77"/>
                    <a:pt x="82" y="77"/>
                  </a:cubicBezTo>
                  <a:cubicBezTo>
                    <a:pt x="95" y="77"/>
                    <a:pt x="106" y="66"/>
                    <a:pt x="106" y="53"/>
                  </a:cubicBezTo>
                  <a:cubicBezTo>
                    <a:pt x="106" y="39"/>
                    <a:pt x="95" y="28"/>
                    <a:pt x="82"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3" name="Freeform 27"/>
            <p:cNvSpPr/>
            <p:nvPr/>
          </p:nvSpPr>
          <p:spPr bwMode="auto">
            <a:xfrm>
              <a:off x="70" y="94"/>
              <a:ext cx="92" cy="142"/>
            </a:xfrm>
            <a:custGeom>
              <a:avLst/>
              <a:gdLst>
                <a:gd name="T0" fmla="*/ 33 w 42"/>
                <a:gd name="T1" fmla="*/ 41 h 65"/>
                <a:gd name="T2" fmla="*/ 26 w 42"/>
                <a:gd name="T3" fmla="*/ 49 h 65"/>
                <a:gd name="T4" fmla="*/ 26 w 42"/>
                <a:gd name="T5" fmla="*/ 5 h 65"/>
                <a:gd name="T6" fmla="*/ 21 w 42"/>
                <a:gd name="T7" fmla="*/ 0 h 65"/>
                <a:gd name="T8" fmla="*/ 16 w 42"/>
                <a:gd name="T9" fmla="*/ 5 h 65"/>
                <a:gd name="T10" fmla="*/ 16 w 42"/>
                <a:gd name="T11" fmla="*/ 49 h 65"/>
                <a:gd name="T12" fmla="*/ 9 w 42"/>
                <a:gd name="T13" fmla="*/ 41 h 65"/>
                <a:gd name="T14" fmla="*/ 2 w 42"/>
                <a:gd name="T15" fmla="*/ 41 h 65"/>
                <a:gd name="T16" fmla="*/ 2 w 42"/>
                <a:gd name="T17" fmla="*/ 48 h 65"/>
                <a:gd name="T18" fmla="*/ 18 w 42"/>
                <a:gd name="T19" fmla="*/ 63 h 65"/>
                <a:gd name="T20" fmla="*/ 21 w 42"/>
                <a:gd name="T21" fmla="*/ 65 h 65"/>
                <a:gd name="T22" fmla="*/ 24 w 42"/>
                <a:gd name="T23" fmla="*/ 63 h 65"/>
                <a:gd name="T24" fmla="*/ 40 w 42"/>
                <a:gd name="T25" fmla="*/ 48 h 65"/>
                <a:gd name="T26" fmla="*/ 40 w 42"/>
                <a:gd name="T27" fmla="*/ 41 h 65"/>
                <a:gd name="T28" fmla="*/ 33 w 42"/>
                <a:gd name="T29"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33" y="41"/>
                  </a:moveTo>
                  <a:cubicBezTo>
                    <a:pt x="26" y="49"/>
                    <a:pt x="26" y="49"/>
                    <a:pt x="26" y="49"/>
                  </a:cubicBezTo>
                  <a:cubicBezTo>
                    <a:pt x="26" y="5"/>
                    <a:pt x="26" y="5"/>
                    <a:pt x="26" y="5"/>
                  </a:cubicBezTo>
                  <a:cubicBezTo>
                    <a:pt x="26" y="3"/>
                    <a:pt x="24" y="0"/>
                    <a:pt x="21" y="0"/>
                  </a:cubicBezTo>
                  <a:cubicBezTo>
                    <a:pt x="18" y="0"/>
                    <a:pt x="16" y="3"/>
                    <a:pt x="16" y="5"/>
                  </a:cubicBezTo>
                  <a:cubicBezTo>
                    <a:pt x="16" y="49"/>
                    <a:pt x="16" y="49"/>
                    <a:pt x="16" y="49"/>
                  </a:cubicBezTo>
                  <a:cubicBezTo>
                    <a:pt x="9" y="41"/>
                    <a:pt x="9" y="41"/>
                    <a:pt x="9" y="41"/>
                  </a:cubicBezTo>
                  <a:cubicBezTo>
                    <a:pt x="7" y="39"/>
                    <a:pt x="4" y="39"/>
                    <a:pt x="2" y="41"/>
                  </a:cubicBezTo>
                  <a:cubicBezTo>
                    <a:pt x="0" y="43"/>
                    <a:pt x="0" y="46"/>
                    <a:pt x="2" y="48"/>
                  </a:cubicBezTo>
                  <a:cubicBezTo>
                    <a:pt x="18" y="63"/>
                    <a:pt x="18" y="63"/>
                    <a:pt x="18" y="63"/>
                  </a:cubicBezTo>
                  <a:cubicBezTo>
                    <a:pt x="19" y="64"/>
                    <a:pt x="20" y="65"/>
                    <a:pt x="21" y="65"/>
                  </a:cubicBezTo>
                  <a:cubicBezTo>
                    <a:pt x="22" y="65"/>
                    <a:pt x="23" y="64"/>
                    <a:pt x="24" y="63"/>
                  </a:cubicBezTo>
                  <a:cubicBezTo>
                    <a:pt x="40" y="48"/>
                    <a:pt x="40" y="48"/>
                    <a:pt x="40" y="48"/>
                  </a:cubicBezTo>
                  <a:cubicBezTo>
                    <a:pt x="42" y="46"/>
                    <a:pt x="42" y="43"/>
                    <a:pt x="40" y="41"/>
                  </a:cubicBezTo>
                  <a:cubicBezTo>
                    <a:pt x="38" y="39"/>
                    <a:pt x="35" y="39"/>
                    <a:pt x="3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0" name="TextBox 69"/>
          <p:cNvSpPr txBox="1"/>
          <p:nvPr/>
        </p:nvSpPr>
        <p:spPr>
          <a:xfrm>
            <a:off x="-92075" y="26035"/>
            <a:ext cx="4211320" cy="1106805"/>
          </a:xfrm>
          <a:prstGeom prst="rect">
            <a:avLst/>
          </a:prstGeom>
          <a:noFill/>
        </p:spPr>
        <p:txBody>
          <a:bodyPr wrap="square" rtlCol="0">
            <a:spAutoFit/>
          </a:bodyPr>
          <a:lstStyle/>
          <a:p>
            <a:pPr algn="ctr"/>
            <a:r>
              <a:rPr lang="zh-CN" altLang="en-US" sz="6600" b="1" dirty="0">
                <a:solidFill>
                  <a:schemeClr val="accent1"/>
                </a:solidFill>
                <a:latin typeface="微软雅黑" panose="020B0503020204020204" pitchFamily="34" charset="-122"/>
                <a:ea typeface="微软雅黑" panose="020B0503020204020204" pitchFamily="34" charset="-122"/>
              </a:rPr>
              <a:t>参考资料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4" name="Rectangle 78"/>
          <p:cNvSpPr>
            <a:spLocks noChangeArrowheads="1"/>
          </p:cNvSpPr>
          <p:nvPr/>
        </p:nvSpPr>
        <p:spPr bwMode="auto">
          <a:xfrm>
            <a:off x="684530" y="3867150"/>
            <a:ext cx="3095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endParaRPr lang="en-US" altLang="zh-CN" sz="800" dirty="0">
              <a:solidFill>
                <a:srgbClr val="FF0000"/>
              </a:solidFill>
              <a:latin typeface="微软雅黑 Light" panose="020B0502040204020203" pitchFamily="34" charset="-122"/>
              <a:ea typeface="微软雅黑 Light" panose="020B0502040204020203" pitchFamily="34" charset="-122"/>
            </a:endParaRPr>
          </a:p>
          <a:p>
            <a:pPr>
              <a:lnSpc>
                <a:spcPct val="120000"/>
              </a:lnSpc>
              <a:spcBef>
                <a:spcPts val="300"/>
              </a:spcBef>
            </a:pPr>
            <a:endParaRPr lang="en-US" altLang="zh-CN" sz="800" dirty="0">
              <a:solidFill>
                <a:srgbClr val="FF0000"/>
              </a:solidFill>
              <a:latin typeface="微软雅黑 Light" panose="020B0502040204020203" pitchFamily="34" charset="-122"/>
              <a:ea typeface="微软雅黑 Light" panose="020B0502040204020203" pitchFamily="34" charset="-122"/>
            </a:endParaRPr>
          </a:p>
        </p:txBody>
      </p:sp>
      <p:sp>
        <p:nvSpPr>
          <p:cNvPr id="19535" name="Rectangle 79"/>
          <p:cNvSpPr>
            <a:spLocks noChangeArrowheads="1"/>
          </p:cNvSpPr>
          <p:nvPr/>
        </p:nvSpPr>
        <p:spPr bwMode="auto">
          <a:xfrm>
            <a:off x="5651500" y="3867150"/>
            <a:ext cx="3095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endParaRPr lang="en-US" altLang="zh-CN" sz="800" dirty="0">
              <a:solidFill>
                <a:srgbClr val="FF0000"/>
              </a:solidFill>
              <a:latin typeface="微软雅黑 Light" panose="020B0502040204020203" pitchFamily="34" charset="-122"/>
              <a:ea typeface="微软雅黑 Light" panose="020B0502040204020203" pitchFamily="34" charset="-122"/>
            </a:endParaRPr>
          </a:p>
          <a:p>
            <a:pPr>
              <a:lnSpc>
                <a:spcPct val="120000"/>
              </a:lnSpc>
              <a:spcBef>
                <a:spcPts val="300"/>
              </a:spcBef>
            </a:pPr>
            <a:endParaRPr lang="en-US" altLang="zh-CN" sz="800" dirty="0">
              <a:solidFill>
                <a:srgbClr val="FF0000"/>
              </a:solidFill>
              <a:latin typeface="微软雅黑 Light" panose="020B0502040204020203" pitchFamily="34" charset="-122"/>
              <a:ea typeface="微软雅黑 Light" panose="020B0502040204020203" pitchFamily="34" charset="-122"/>
            </a:endParaRPr>
          </a:p>
        </p:txBody>
      </p:sp>
      <p:sp>
        <p:nvSpPr>
          <p:cNvPr id="68" name="TextBox 67"/>
          <p:cNvSpPr txBox="1"/>
          <p:nvPr/>
        </p:nvSpPr>
        <p:spPr>
          <a:xfrm>
            <a:off x="-83185" y="40005"/>
            <a:ext cx="7478395" cy="700405"/>
          </a:xfrm>
          <a:prstGeom prst="rect">
            <a:avLst/>
          </a:prstGeom>
          <a:noFill/>
        </p:spPr>
        <p:txBody>
          <a:bodyPr wrap="square" rtlCol="0">
            <a:spAutoFit/>
          </a:bodyPr>
          <a:lstStyle/>
          <a:p>
            <a:pPr marL="1030605" marR="0" lvl="1" indent="-450850" algn="l" defTabSz="914400" rtl="0" eaLnBrk="0" fontAlgn="base" latinLnBrk="0" hangingPunct="0">
              <a:lnSpc>
                <a:spcPct val="90000"/>
              </a:lnSpc>
              <a:spcBef>
                <a:spcPct val="30000"/>
              </a:spcBef>
              <a:spcAft>
                <a:spcPct val="0"/>
              </a:spcAft>
              <a:buClr>
                <a:schemeClr val="tx2"/>
              </a:buClr>
              <a:buSzPct val="75000"/>
              <a:buFont typeface="Wingdings" panose="05000000000000000000" pitchFamily="2" charset="2"/>
              <a:buChar char="Ø"/>
              <a:defRPr/>
            </a:pPr>
            <a:r>
              <a:rPr lang="zh-CN" altLang="en-US" sz="4400" b="1" kern="0" noProof="0" dirty="0">
                <a:ln>
                  <a:noFill/>
                </a:ln>
                <a:effectLst>
                  <a:outerShdw blurRad="38100" dist="38100" dir="2700000" algn="tl">
                    <a:srgbClr val="000000"/>
                  </a:outerShdw>
                </a:effectLst>
                <a:uLnTx/>
                <a:uFillTx/>
                <a:sym typeface="+mn-ea"/>
              </a:rPr>
              <a:t>小组成员分工及评价</a:t>
            </a:r>
            <a:endParaRPr lang="zh-CN" altLang="en-US" sz="4400" b="1" dirty="0">
              <a:solidFill>
                <a:srgbClr val="34768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43940" y="1319530"/>
            <a:ext cx="6539230" cy="2768600"/>
          </a:xfrm>
          <a:prstGeom prst="rect">
            <a:avLst/>
          </a:prstGeom>
          <a:noFill/>
        </p:spPr>
        <p:txBody>
          <a:bodyPr wrap="square" rtlCol="0">
            <a:spAutoFit/>
          </a:bodyPr>
          <a:lstStyle/>
          <a:p>
            <a:r>
              <a:rPr lang="zh-CN" altLang="en-US" sz="2400"/>
              <a:t>王华怿：界面原型的设计、计划书的书写 、获 </a:t>
            </a:r>
            <a:r>
              <a:rPr lang="en-US" altLang="zh-CN" sz="2400"/>
              <a:t>	     </a:t>
            </a:r>
            <a:r>
              <a:rPr lang="zh-CN" altLang="en-US" sz="2400"/>
              <a:t>取用户分析数据  </a:t>
            </a:r>
            <a:r>
              <a:rPr lang="en-US" altLang="zh-CN" sz="2400"/>
              <a:t>90</a:t>
            </a:r>
            <a:r>
              <a:rPr lang="zh-CN" altLang="en-US" sz="2400"/>
              <a:t>  </a:t>
            </a:r>
          </a:p>
          <a:p>
            <a:endParaRPr lang="zh-CN" altLang="en-US"/>
          </a:p>
          <a:p>
            <a:r>
              <a:rPr lang="zh-CN" altLang="en-US" sz="2400"/>
              <a:t>吴帅毅：项目流程图的制作、</a:t>
            </a:r>
            <a:r>
              <a:rPr lang="en-US" altLang="zh-CN" sz="2400"/>
              <a:t>PPT</a:t>
            </a:r>
            <a:r>
              <a:rPr lang="zh-CN" altLang="en-US" sz="2400"/>
              <a:t>的编写 、问卷  </a:t>
            </a:r>
            <a:r>
              <a:rPr lang="en-US" altLang="zh-CN" sz="2400"/>
              <a:t>	     </a:t>
            </a:r>
            <a:r>
              <a:rPr lang="zh-CN" altLang="en-US" sz="2400"/>
              <a:t>调研    </a:t>
            </a:r>
            <a:r>
              <a:rPr lang="en-US" altLang="zh-CN" sz="2400"/>
              <a:t>88</a:t>
            </a:r>
            <a:endParaRPr lang="zh-CN" altLang="en-US" sz="2400"/>
          </a:p>
          <a:p>
            <a:endParaRPr lang="zh-CN" altLang="en-US"/>
          </a:p>
          <a:p>
            <a:r>
              <a:rPr lang="zh-CN" altLang="en-US" sz="2400"/>
              <a:t>王仕杰：画甘特图、计划书的书写  </a:t>
            </a:r>
            <a:r>
              <a:rPr lang="en-US" altLang="zh-CN" sz="2400"/>
              <a:t>87</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a:off x="3168815" y="1706860"/>
            <a:ext cx="5400600" cy="706755"/>
          </a:xfrm>
          <a:prstGeom prst="rect">
            <a:avLst/>
          </a:prstGeom>
          <a:noFill/>
        </p:spPr>
        <p:txBody>
          <a:bodyPr wrap="square" rtlCol="0">
            <a:spAutoFit/>
          </a:bodyPr>
          <a:lstStyle/>
          <a:p>
            <a:r>
              <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rPr>
              <a:t>谢谢观看</a:t>
            </a:r>
          </a:p>
        </p:txBody>
      </p:sp>
      <p:grpSp>
        <p:nvGrpSpPr>
          <p:cNvPr id="142" name="组合 141"/>
          <p:cNvGrpSpPr/>
          <p:nvPr/>
        </p:nvGrpSpPr>
        <p:grpSpPr>
          <a:xfrm>
            <a:off x="3284658" y="3009913"/>
            <a:ext cx="219347" cy="219347"/>
            <a:chOff x="801291" y="3535885"/>
            <a:chExt cx="219347" cy="219347"/>
          </a:xfrm>
        </p:grpSpPr>
        <p:sp>
          <p:nvSpPr>
            <p:cNvPr id="143"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860980" y="3583766"/>
              <a:ext cx="100336" cy="114060"/>
              <a:chOff x="860980" y="3583766"/>
              <a:chExt cx="100336" cy="114060"/>
            </a:xfrm>
          </p:grpSpPr>
          <p:sp>
            <p:nvSpPr>
              <p:cNvPr id="146"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48" name="Group 14"/>
          <p:cNvGrpSpPr/>
          <p:nvPr/>
        </p:nvGrpSpPr>
        <p:grpSpPr bwMode="auto">
          <a:xfrm>
            <a:off x="3285125" y="3411868"/>
            <a:ext cx="219347" cy="219347"/>
            <a:chOff x="4248" y="3024"/>
            <a:chExt cx="600" cy="599"/>
          </a:xfrm>
        </p:grpSpPr>
        <p:sp>
          <p:nvSpPr>
            <p:cNvPr id="149" name="Oval 15"/>
            <p:cNvSpPr>
              <a:spLocks noChangeArrowheads="1"/>
            </p:cNvSpPr>
            <p:nvPr/>
          </p:nvSpPr>
          <p:spPr bwMode="auto">
            <a:xfrm>
              <a:off x="4248" y="3024"/>
              <a:ext cx="600" cy="599"/>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0" name="Group 16"/>
            <p:cNvGrpSpPr/>
            <p:nvPr/>
          </p:nvGrpSpPr>
          <p:grpSpPr bwMode="auto">
            <a:xfrm>
              <a:off x="4441" y="3144"/>
              <a:ext cx="215" cy="345"/>
              <a:chOff x="4441" y="3144"/>
              <a:chExt cx="215" cy="345"/>
            </a:xfrm>
          </p:grpSpPr>
          <p:sp>
            <p:nvSpPr>
              <p:cNvPr id="15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53" name="Text Box 19"/>
          <p:cNvSpPr txBox="1">
            <a:spLocks noChangeArrowheads="1"/>
          </p:cNvSpPr>
          <p:nvPr/>
        </p:nvSpPr>
        <p:spPr bwMode="auto">
          <a:xfrm>
            <a:off x="3591635" y="2918223"/>
            <a:ext cx="19608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指导老师：</a:t>
            </a:r>
            <a:r>
              <a:rPr lang="zh-CN" altLang="en-US" sz="2000" dirty="0">
                <a:solidFill>
                  <a:srgbClr val="FF0000"/>
                </a:solidFill>
                <a:latin typeface="微软雅黑 Light" panose="020B0502040204020203" pitchFamily="34" charset="-122"/>
                <a:ea typeface="微软雅黑 Light" panose="020B0502040204020203" pitchFamily="34" charset="-122"/>
              </a:rPr>
              <a:t>杨枨</a:t>
            </a:r>
            <a:endParaRPr lang="en-US" altLang="zh-CN" sz="1050" dirty="0">
              <a:solidFill>
                <a:schemeClr val="bg1">
                  <a:lumMod val="50000"/>
                </a:schemeClr>
              </a:solidFill>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4" name="Text Box 20"/>
          <p:cNvSpPr txBox="1">
            <a:spLocks noChangeArrowheads="1"/>
          </p:cNvSpPr>
          <p:nvPr/>
        </p:nvSpPr>
        <p:spPr bwMode="auto">
          <a:xfrm>
            <a:off x="3591467" y="3341768"/>
            <a:ext cx="249174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答辩小组：</a:t>
            </a:r>
            <a:r>
              <a:rPr lang="en-US" altLang="zh-CN" sz="2000" dirty="0">
                <a:solidFill>
                  <a:srgbClr val="FF0000"/>
                </a:solidFill>
                <a:latin typeface="微软雅黑 Light" panose="020B0502040204020203" pitchFamily="34" charset="-122"/>
                <a:ea typeface="微软雅黑 Light" panose="020B0502040204020203" pitchFamily="34" charset="-122"/>
              </a:rPr>
              <a:t>G-16</a:t>
            </a:r>
            <a:r>
              <a:rPr lang="zh-CN" altLang="en-US" sz="2000" dirty="0">
                <a:solidFill>
                  <a:srgbClr val="FF0000"/>
                </a:solidFill>
                <a:latin typeface="微软雅黑 Light" panose="020B0502040204020203" pitchFamily="34" charset="-122"/>
                <a:ea typeface="微软雅黑 Light" panose="020B0502040204020203" pitchFamily="34" charset="-122"/>
              </a:rPr>
              <a:t>小组</a:t>
            </a:r>
          </a:p>
        </p:txBody>
      </p:sp>
      <p:sp>
        <p:nvSpPr>
          <p:cNvPr id="155" name="矩形 154"/>
          <p:cNvSpPr/>
          <p:nvPr/>
        </p:nvSpPr>
        <p:spPr>
          <a:xfrm>
            <a:off x="3168815" y="2426940"/>
            <a:ext cx="5256584" cy="338554"/>
          </a:xfrm>
          <a:prstGeom prst="rect">
            <a:avLst/>
          </a:prstGeom>
        </p:spPr>
        <p:txBody>
          <a:bodyPr wrap="square">
            <a:spAutoFit/>
          </a:bodyPr>
          <a:lstStyle/>
          <a:p>
            <a:pPr algn="dist"/>
            <a:r>
              <a:rPr lang="en-US" altLang="zh-CN" sz="1600" dirty="0">
                <a:solidFill>
                  <a:schemeClr val="tx1">
                    <a:lumMod val="50000"/>
                    <a:lumOff val="50000"/>
                  </a:schemeClr>
                </a:solidFill>
              </a:rPr>
              <a:t>THANK YOU FOR WATCHING</a:t>
            </a:r>
          </a:p>
        </p:txBody>
      </p:sp>
      <p:cxnSp>
        <p:nvCxnSpPr>
          <p:cNvPr id="156" name="直接连接符 155"/>
          <p:cNvCxnSpPr/>
          <p:nvPr/>
        </p:nvCxnSpPr>
        <p:spPr>
          <a:xfrm>
            <a:off x="3240823" y="2426443"/>
            <a:ext cx="51125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7" name="组合 156"/>
          <p:cNvGrpSpPr/>
          <p:nvPr/>
        </p:nvGrpSpPr>
        <p:grpSpPr>
          <a:xfrm>
            <a:off x="446709" y="708630"/>
            <a:ext cx="8033685" cy="3912360"/>
            <a:chOff x="553750" y="708630"/>
            <a:chExt cx="8033685" cy="3912360"/>
          </a:xfrm>
        </p:grpSpPr>
        <p:grpSp>
          <p:nvGrpSpPr>
            <p:cNvPr id="158" name="组合 157"/>
            <p:cNvGrpSpPr/>
            <p:nvPr/>
          </p:nvGrpSpPr>
          <p:grpSpPr>
            <a:xfrm>
              <a:off x="1116212" y="1435353"/>
              <a:ext cx="1363850" cy="2185147"/>
              <a:chOff x="996950" y="2262188"/>
              <a:chExt cx="434975" cy="696913"/>
            </a:xfrm>
          </p:grpSpPr>
          <p:sp>
            <p:nvSpPr>
              <p:cNvPr id="604"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6"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7"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9"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0"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1"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2"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4"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5"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6"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7"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8"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9"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0"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1"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2"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3"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4"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5"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6"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7"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8"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9"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1"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2"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3"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4"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5"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6"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7"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9"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0"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3"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4"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5"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8"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9"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9"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0"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1"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3"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9" name="组合 158"/>
            <p:cNvGrpSpPr/>
            <p:nvPr/>
          </p:nvGrpSpPr>
          <p:grpSpPr>
            <a:xfrm>
              <a:off x="553750" y="708630"/>
              <a:ext cx="2399181" cy="2399181"/>
              <a:chOff x="817563" y="2030413"/>
              <a:chExt cx="765175" cy="765175"/>
            </a:xfrm>
            <a:solidFill>
              <a:schemeClr val="bg1">
                <a:lumMod val="75000"/>
              </a:schemeClr>
            </a:solidFill>
          </p:grpSpPr>
          <p:grpSp>
            <p:nvGrpSpPr>
              <p:cNvPr id="167" name="组合 166"/>
              <p:cNvGrpSpPr/>
              <p:nvPr/>
            </p:nvGrpSpPr>
            <p:grpSpPr>
              <a:xfrm>
                <a:off x="1050925" y="2039938"/>
                <a:ext cx="495300" cy="269876"/>
                <a:chOff x="1050925" y="2039938"/>
                <a:chExt cx="495300" cy="269876"/>
              </a:xfrm>
              <a:grpFill/>
            </p:grpSpPr>
            <p:sp>
              <p:nvSpPr>
                <p:cNvPr id="566"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7"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8"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9"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0"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1"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2"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4"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5"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6"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7"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8"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9"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0"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2"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3"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4"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5"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6"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7"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8"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9"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0"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1"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2"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3"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4"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5"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6"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8"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9"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0"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1"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2"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3"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8" name="组合 167"/>
              <p:cNvGrpSpPr/>
              <p:nvPr/>
            </p:nvGrpSpPr>
            <p:grpSpPr>
              <a:xfrm>
                <a:off x="1341438" y="2374901"/>
                <a:ext cx="174625" cy="404812"/>
                <a:chOff x="1341438" y="2374901"/>
                <a:chExt cx="174625" cy="404812"/>
              </a:xfrm>
              <a:grpFill/>
            </p:grpSpPr>
            <p:sp>
              <p:nvSpPr>
                <p:cNvPr id="49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3"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4"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5"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9" name="组合 168"/>
              <p:cNvGrpSpPr/>
              <p:nvPr/>
            </p:nvGrpSpPr>
            <p:grpSpPr>
              <a:xfrm>
                <a:off x="817563" y="2030413"/>
                <a:ext cx="765175" cy="765175"/>
                <a:chOff x="817563" y="2030413"/>
                <a:chExt cx="765175" cy="765175"/>
              </a:xfrm>
              <a:grpFill/>
            </p:grpSpPr>
            <p:grpSp>
              <p:nvGrpSpPr>
                <p:cNvPr id="170" name="Group 407"/>
                <p:cNvGrpSpPr/>
                <p:nvPr/>
              </p:nvGrpSpPr>
              <p:grpSpPr bwMode="auto">
                <a:xfrm>
                  <a:off x="817563" y="2030413"/>
                  <a:ext cx="765175" cy="763588"/>
                  <a:chOff x="515" y="1279"/>
                  <a:chExt cx="482" cy="481"/>
                </a:xfrm>
                <a:grpFill/>
              </p:grpSpPr>
              <p:sp>
                <p:nvSpPr>
                  <p:cNvPr id="293"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1" name="组合 170"/>
                <p:cNvGrpSpPr/>
                <p:nvPr/>
              </p:nvGrpSpPr>
              <p:grpSpPr>
                <a:xfrm>
                  <a:off x="819150" y="2128838"/>
                  <a:ext cx="293688" cy="666750"/>
                  <a:chOff x="819150" y="2128838"/>
                  <a:chExt cx="293688" cy="666750"/>
                </a:xfrm>
                <a:grpFill/>
              </p:grpSpPr>
              <p:sp>
                <p:nvSpPr>
                  <p:cNvPr id="172"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160" name="组合 159"/>
            <p:cNvGrpSpPr/>
            <p:nvPr/>
          </p:nvGrpSpPr>
          <p:grpSpPr>
            <a:xfrm>
              <a:off x="1803113" y="3560233"/>
              <a:ext cx="6641589" cy="727259"/>
              <a:chOff x="1216025" y="2955926"/>
              <a:chExt cx="1971675" cy="215900"/>
            </a:xfrm>
          </p:grpSpPr>
          <p:sp>
            <p:nvSpPr>
              <p:cNvPr id="165"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6"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1" name="组合 160"/>
            <p:cNvGrpSpPr/>
            <p:nvPr/>
          </p:nvGrpSpPr>
          <p:grpSpPr>
            <a:xfrm>
              <a:off x="8303713" y="4177986"/>
              <a:ext cx="283722" cy="443004"/>
              <a:chOff x="3141663" y="3136901"/>
              <a:chExt cx="90488" cy="141288"/>
            </a:xfrm>
          </p:grpSpPr>
          <p:sp>
            <p:nvSpPr>
              <p:cNvPr id="162"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4223186" y="2388918"/>
            <a:ext cx="690880" cy="39878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101" name="TextBox 100"/>
          <p:cNvSpPr txBox="1"/>
          <p:nvPr/>
        </p:nvSpPr>
        <p:spPr>
          <a:xfrm>
            <a:off x="3909058" y="2892974"/>
            <a:ext cx="1325880" cy="2168525"/>
          </a:xfrm>
          <a:prstGeom prst="rect">
            <a:avLst/>
          </a:prstGeom>
          <a:noFill/>
        </p:spPr>
        <p:txBody>
          <a:bodyPr wrap="none" rtlCol="0">
            <a:spAutoFit/>
          </a:bodyPr>
          <a:lstStyle/>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编写目的</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背景</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定义</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用户分析</a:t>
            </a: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可行性分析</a:t>
            </a:r>
          </a:p>
        </p:txBody>
      </p:sp>
      <p:cxnSp>
        <p:nvCxnSpPr>
          <p:cNvPr id="103" name="直接连接符 102"/>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13"/>
          <p:cNvSpPr>
            <a:spLocks noEditPoints="1"/>
          </p:cNvSpPr>
          <p:nvPr/>
        </p:nvSpPr>
        <p:spPr bwMode="auto">
          <a:xfrm>
            <a:off x="4308732" y="1306308"/>
            <a:ext cx="526536" cy="43727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22680" y="1283970"/>
            <a:ext cx="6708140" cy="315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245745" y="103505"/>
            <a:ext cx="3395980" cy="1014730"/>
          </a:xfrm>
          <a:prstGeom prst="rect">
            <a:avLst/>
          </a:prstGeom>
          <a:noFill/>
        </p:spPr>
        <p:txBody>
          <a:bodyPr wrap="square" rtlCol="0">
            <a:spAutoFit/>
          </a:bodyPr>
          <a:lstStyle/>
          <a:p>
            <a:pPr algn="ctr"/>
            <a:r>
              <a:rPr lang="zh-CN" altLang="en-US" sz="6000" b="1" dirty="0">
                <a:solidFill>
                  <a:schemeClr val="accent1"/>
                </a:solidFill>
                <a:latin typeface="微软雅黑" panose="020B0503020204020204" pitchFamily="34" charset="-122"/>
                <a:ea typeface="微软雅黑" panose="020B0503020204020204" pitchFamily="34" charset="-122"/>
              </a:rPr>
              <a:t>编写目的</a:t>
            </a:r>
          </a:p>
        </p:txBody>
      </p:sp>
      <p:sp>
        <p:nvSpPr>
          <p:cNvPr id="100" name="文本框 99"/>
          <p:cNvSpPr txBox="1"/>
          <p:nvPr/>
        </p:nvSpPr>
        <p:spPr>
          <a:xfrm>
            <a:off x="1489710" y="1283970"/>
            <a:ext cx="6163945" cy="3046095"/>
          </a:xfrm>
          <a:prstGeom prst="rect">
            <a:avLst/>
          </a:prstGeom>
          <a:noFill/>
          <a:ln w="9525">
            <a:noFill/>
          </a:ln>
        </p:spPr>
        <p:txBody>
          <a:bodyPr wrap="square">
            <a:spAutoFit/>
          </a:bodyPr>
          <a:lstStyle/>
          <a:p>
            <a:pPr indent="266700"/>
            <a:r>
              <a:rPr lang="zh-CN" sz="2400" b="0">
                <a:latin typeface="Times New Roman" panose="02020603050405020304" charset="0"/>
                <a:ea typeface="宋体" panose="02010600030101010101" pitchFamily="2" charset="-122"/>
              </a:rPr>
              <a:t>为战略策略游戏爱好者和三国迷提供的一款能在手机上简单操作的回合制策略模拟类游戏。且同时</a:t>
            </a:r>
            <a:r>
              <a:rPr lang="en-US" sz="2400" b="0">
                <a:latin typeface="Times New Roman" panose="02020603050405020304" charset="0"/>
                <a:ea typeface="宋体" panose="02010600030101010101" pitchFamily="2" charset="-122"/>
                <a:cs typeface="Times New Roman" panose="02020603050405020304" charset="0"/>
              </a:rPr>
              <a:t>,</a:t>
            </a:r>
            <a:r>
              <a:rPr lang="zh-CN" sz="2400" b="0">
                <a:latin typeface="Times New Roman" panose="02020603050405020304" charset="0"/>
                <a:ea typeface="宋体" panose="02010600030101010101" pitchFamily="2" charset="-122"/>
              </a:rPr>
              <a:t>我们致力于给每个玩家一个简单而又有趣的体验</a:t>
            </a:r>
            <a:r>
              <a:rPr lang="en-US" sz="2400" b="0">
                <a:latin typeface="Times New Roman" panose="02020603050405020304" charset="0"/>
                <a:ea typeface="宋体" panose="02010600030101010101" pitchFamily="2" charset="-122"/>
              </a:rPr>
              <a:t>,</a:t>
            </a:r>
            <a:r>
              <a:rPr lang="zh-CN" sz="2400" b="0">
                <a:latin typeface="Times New Roman" panose="02020603050405020304" charset="0"/>
                <a:ea typeface="宋体" panose="02010600030101010101" pitchFamily="2" charset="-122"/>
              </a:rPr>
              <a:t>不会因为许多策略类游戏复杂的游戏机制而放弃这类游戏。一款简单，有趣却也需要动脑的手机游戏。主要面向的用户是对三国题材和策略经营游戏感兴趣的男性手机用户。</a:t>
            </a:r>
            <a:endParaRPr lang="zh-CN" altLang="en-US" sz="24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9" name="Line 33"/>
          <p:cNvSpPr>
            <a:spLocks noChangeShapeType="1"/>
          </p:cNvSpPr>
          <p:nvPr/>
        </p:nvSpPr>
        <p:spPr bwMode="auto">
          <a:xfrm rot="5400000">
            <a:off x="1496695" y="2154555"/>
            <a:ext cx="635" cy="258445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Box 47"/>
          <p:cNvSpPr txBox="1"/>
          <p:nvPr/>
        </p:nvSpPr>
        <p:spPr>
          <a:xfrm>
            <a:off x="-1099820" y="2540"/>
            <a:ext cx="6570980" cy="1014730"/>
          </a:xfrm>
          <a:prstGeom prst="rect">
            <a:avLst/>
          </a:prstGeom>
          <a:noFill/>
        </p:spPr>
        <p:txBody>
          <a:bodyPr wrap="square" rtlCol="0">
            <a:spAutoFit/>
          </a:bodyPr>
          <a:lstStyle/>
          <a:p>
            <a:pPr algn="ctr"/>
            <a:r>
              <a:rPr lang="zh-CN" altLang="en-US" sz="6000" b="1" dirty="0">
                <a:solidFill>
                  <a:schemeClr val="accent1"/>
                </a:solidFill>
                <a:latin typeface="微软雅黑" panose="020B0503020204020204" pitchFamily="34" charset="-122"/>
                <a:ea typeface="微软雅黑" panose="020B0503020204020204" pitchFamily="34" charset="-122"/>
              </a:rPr>
              <a:t>背景及定义</a:t>
            </a:r>
          </a:p>
        </p:txBody>
      </p:sp>
      <p:sp>
        <p:nvSpPr>
          <p:cNvPr id="3" name="文本框 2"/>
          <p:cNvSpPr txBox="1"/>
          <p:nvPr/>
        </p:nvSpPr>
        <p:spPr>
          <a:xfrm>
            <a:off x="27305" y="1017270"/>
            <a:ext cx="7306945" cy="2430145"/>
          </a:xfrm>
          <a:prstGeom prst="rect">
            <a:avLst/>
          </a:prstGeom>
          <a:noFill/>
        </p:spPr>
        <p:txBody>
          <a:bodyPr wrap="square" rtlCol="0">
            <a:spAutoFit/>
          </a:bodyPr>
          <a:lstStyle/>
          <a:p>
            <a:r>
              <a:rPr lang="zh-CN" altLang="en-US" sz="3200"/>
              <a:t>背景</a:t>
            </a:r>
            <a:endParaRPr lang="zh-CN" altLang="en-US" sz="2400"/>
          </a:p>
          <a:p>
            <a:r>
              <a:rPr lang="zh-CN" altLang="en-US" sz="2400"/>
              <a:t>软件名称：模拟三国</a:t>
            </a:r>
          </a:p>
          <a:p>
            <a:r>
              <a:rPr lang="zh-CN" altLang="en-US" sz="2400"/>
              <a:t>任务提出者：杨枨</a:t>
            </a:r>
          </a:p>
          <a:p>
            <a:r>
              <a:rPr lang="zh-CN" altLang="en-US" sz="2400"/>
              <a:t>开发者：G16，明德1-518小组</a:t>
            </a:r>
          </a:p>
          <a:p>
            <a:r>
              <a:rPr lang="zh-CN" altLang="en-US" sz="2400"/>
              <a:t>用户：游戏主要面向战略策略游戏爱好者和三国迷</a:t>
            </a:r>
          </a:p>
          <a:p>
            <a:r>
              <a:rPr lang="zh-CN" altLang="en-US" sz="2400"/>
              <a:t>软件平台：微信小程序</a:t>
            </a:r>
          </a:p>
        </p:txBody>
      </p:sp>
      <p:sp>
        <p:nvSpPr>
          <p:cNvPr id="4" name="文本框 3"/>
          <p:cNvSpPr txBox="1"/>
          <p:nvPr/>
        </p:nvSpPr>
        <p:spPr>
          <a:xfrm>
            <a:off x="113030" y="3510915"/>
            <a:ext cx="8692515" cy="1322070"/>
          </a:xfrm>
          <a:prstGeom prst="rect">
            <a:avLst/>
          </a:prstGeom>
          <a:noFill/>
        </p:spPr>
        <p:txBody>
          <a:bodyPr wrap="square" rtlCol="0">
            <a:spAutoFit/>
          </a:bodyPr>
          <a:lstStyle/>
          <a:p>
            <a:r>
              <a:rPr lang="zh-CN" altLang="en-US" sz="3200"/>
              <a:t>定义</a:t>
            </a:r>
          </a:p>
          <a:p>
            <a:r>
              <a:rPr lang="zh-CN" altLang="en-US" sz="2400"/>
              <a:t>三国题材，SLG (Simulation Game,模拟游戏)，策略，模拟，经营，战略，回合制，微信小程序，跨平台，简单易上手，桌游。</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9969"/>
                                        </p:tgtEl>
                                        <p:attrNameLst>
                                          <p:attrName>style.visibility</p:attrName>
                                        </p:attrNameLst>
                                      </p:cBhvr>
                                      <p:to>
                                        <p:strVal val="visible"/>
                                      </p:to>
                                    </p:set>
                                    <p:anim calcmode="lin" valueType="num">
                                      <p:cBhvr additive="base">
                                        <p:cTn id="17" dur="500" fill="hold"/>
                                        <p:tgtEl>
                                          <p:spTgt spid="39969"/>
                                        </p:tgtEl>
                                        <p:attrNameLst>
                                          <p:attrName>ppt_x</p:attrName>
                                        </p:attrNameLst>
                                      </p:cBhvr>
                                      <p:tavLst>
                                        <p:tav tm="0">
                                          <p:val>
                                            <p:strVal val="#ppt_x"/>
                                          </p:val>
                                        </p:tav>
                                        <p:tav tm="100000">
                                          <p:val>
                                            <p:strVal val="#ppt_x"/>
                                          </p:val>
                                        </p:tav>
                                      </p:tavLst>
                                    </p:anim>
                                    <p:anim calcmode="lin" valueType="num">
                                      <p:cBhvr additive="base">
                                        <p:cTn id="18" dur="500" fill="hold"/>
                                        <p:tgtEl>
                                          <p:spTgt spid="3996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375920" y="12065"/>
            <a:ext cx="3934460" cy="1014730"/>
          </a:xfrm>
          <a:prstGeom prst="rect">
            <a:avLst/>
          </a:prstGeom>
          <a:noFill/>
        </p:spPr>
        <p:txBody>
          <a:bodyPr wrap="square" rtlCol="0">
            <a:spAutoFit/>
          </a:bodyPr>
          <a:lstStyle/>
          <a:p>
            <a:pPr algn="ctr"/>
            <a:r>
              <a:rPr lang="zh-CN" altLang="en-US" sz="6000" b="1" dirty="0">
                <a:solidFill>
                  <a:schemeClr val="accent1"/>
                </a:solidFill>
                <a:latin typeface="微软雅黑" panose="020B0503020204020204" pitchFamily="34" charset="-122"/>
                <a:ea typeface="微软雅黑" panose="020B0503020204020204" pitchFamily="34" charset="-122"/>
              </a:rPr>
              <a:t>用户分析</a:t>
            </a:r>
          </a:p>
        </p:txBody>
      </p:sp>
      <p:sp>
        <p:nvSpPr>
          <p:cNvPr id="100" name="文本框 99"/>
          <p:cNvSpPr txBox="1"/>
          <p:nvPr/>
        </p:nvSpPr>
        <p:spPr>
          <a:xfrm>
            <a:off x="97790" y="1107440"/>
            <a:ext cx="7390765" cy="1168400"/>
          </a:xfrm>
          <a:prstGeom prst="rect">
            <a:avLst/>
          </a:prstGeom>
          <a:noFill/>
          <a:ln w="9525">
            <a:noFill/>
          </a:ln>
        </p:spPr>
        <p:txBody>
          <a:bodyPr wrap="square">
            <a:spAutoFit/>
          </a:bodyPr>
          <a:lstStyle/>
          <a:p>
            <a:pPr indent="355600"/>
            <a:r>
              <a:rPr lang="en-US" altLang="zh-CN" sz="1600" b="1">
                <a:ea typeface="等线 Light" panose="02010600030101010101" charset="-122"/>
                <a:cs typeface="Times New Roman" panose="02020603050405020304" charset="0"/>
              </a:rPr>
              <a:t>  </a:t>
            </a:r>
            <a:r>
              <a:rPr lang="zh-CN" sz="1600" b="1">
                <a:ea typeface="等线 Light" panose="02010600030101010101" charset="-122"/>
                <a:cs typeface="Times New Roman" panose="02020603050405020304" charset="0"/>
              </a:rPr>
              <a:t>①问卷调研</a:t>
            </a:r>
            <a:endParaRPr lang="zh-CN" sz="1600" b="0">
              <a:latin typeface="Times New Roman" panose="02020603050405020304" charset="0"/>
              <a:ea typeface="宋体" panose="02010600030101010101" pitchFamily="2" charset="-122"/>
            </a:endParaRPr>
          </a:p>
          <a:p>
            <a:pPr indent="355600"/>
            <a:r>
              <a:rPr lang="zh-CN" sz="1600" b="0">
                <a:latin typeface="Times New Roman" panose="02020603050405020304" charset="0"/>
                <a:ea typeface="宋体" panose="02010600030101010101" pitchFamily="2" charset="-122"/>
              </a:rPr>
              <a:t>         </a:t>
            </a:r>
            <a:r>
              <a:rPr lang="zh-CN" b="0">
                <a:latin typeface="Times New Roman" panose="02020603050405020304" charset="0"/>
                <a:ea typeface="宋体" panose="02010600030101010101" pitchFamily="2" charset="-122"/>
              </a:rPr>
              <a:t>本次问卷调查的主要对象为城院在校学生。本问卷有效填写日期从</a:t>
            </a:r>
            <a:r>
              <a:rPr lang="en-US" b="0">
                <a:latin typeface="Times New Roman" panose="02020603050405020304" charset="0"/>
                <a:ea typeface="宋体" panose="02010600030101010101" pitchFamily="2" charset="-122"/>
                <a:cs typeface="Times New Roman" panose="02020603050405020304" charset="0"/>
              </a:rPr>
              <a:t>2019</a:t>
            </a:r>
            <a:r>
              <a:rPr lang="zh-CN" b="0">
                <a:latin typeface="Times New Roman" panose="02020603050405020304" charset="0"/>
                <a:ea typeface="宋体" panose="02010600030101010101" pitchFamily="2" charset="-122"/>
              </a:rPr>
              <a:t>年</a:t>
            </a:r>
            <a:r>
              <a:rPr lang="en-US" b="0">
                <a:latin typeface="Times New Roman" panose="02020603050405020304" charset="0"/>
                <a:ea typeface="宋体" panose="02010600030101010101" pitchFamily="2" charset="-122"/>
              </a:rPr>
              <a:t>3</a:t>
            </a:r>
            <a:r>
              <a:rPr lang="zh-CN" b="0">
                <a:latin typeface="Times New Roman" panose="02020603050405020304" charset="0"/>
                <a:ea typeface="宋体" panose="02010600030101010101" pitchFamily="2" charset="-122"/>
              </a:rPr>
              <a:t>月</a:t>
            </a:r>
            <a:r>
              <a:rPr lang="en-US" b="0">
                <a:latin typeface="Times New Roman" panose="02020603050405020304" charset="0"/>
                <a:ea typeface="宋体" panose="02010600030101010101" pitchFamily="2" charset="-122"/>
              </a:rPr>
              <a:t>19</a:t>
            </a:r>
            <a:r>
              <a:rPr lang="zh-CN" b="0">
                <a:latin typeface="Times New Roman" panose="02020603050405020304" charset="0"/>
                <a:ea typeface="宋体" panose="02010600030101010101" pitchFamily="2" charset="-122"/>
              </a:rPr>
              <a:t>日</a:t>
            </a:r>
            <a:r>
              <a:rPr lang="en-US" b="0">
                <a:latin typeface="Times New Roman" panose="02020603050405020304" charset="0"/>
                <a:ea typeface="宋体" panose="02010600030101010101" pitchFamily="2" charset="-122"/>
              </a:rPr>
              <a:t>18</a:t>
            </a:r>
            <a:r>
              <a:rPr lang="zh-CN" b="0">
                <a:latin typeface="Times New Roman" panose="02020603050405020304" charset="0"/>
                <a:ea typeface="宋体" panose="02010600030101010101" pitchFamily="2" charset="-122"/>
              </a:rPr>
              <a:t>：</a:t>
            </a:r>
            <a:r>
              <a:rPr lang="en-US" b="0">
                <a:latin typeface="Times New Roman" panose="02020603050405020304" charset="0"/>
                <a:ea typeface="宋体" panose="02010600030101010101" pitchFamily="2" charset="-122"/>
              </a:rPr>
              <a:t>00</a:t>
            </a:r>
            <a:r>
              <a:rPr lang="zh-CN" b="0">
                <a:latin typeface="Times New Roman" panose="02020603050405020304" charset="0"/>
                <a:ea typeface="宋体" panose="02010600030101010101" pitchFamily="2" charset="-122"/>
              </a:rPr>
              <a:t>时</a:t>
            </a:r>
            <a:r>
              <a:rPr lang="en-US" b="0">
                <a:latin typeface="Times New Roman" panose="02020603050405020304" charset="0"/>
                <a:ea typeface="宋体" panose="02010600030101010101" pitchFamily="2" charset="-122"/>
              </a:rPr>
              <a:t>~2019</a:t>
            </a:r>
            <a:r>
              <a:rPr lang="zh-CN" b="0">
                <a:latin typeface="Times New Roman" panose="02020603050405020304" charset="0"/>
                <a:ea typeface="宋体" panose="02010600030101010101" pitchFamily="2" charset="-122"/>
              </a:rPr>
              <a:t>年</a:t>
            </a:r>
            <a:r>
              <a:rPr lang="en-US" b="0">
                <a:latin typeface="Times New Roman" panose="02020603050405020304" charset="0"/>
                <a:ea typeface="宋体" panose="02010600030101010101" pitchFamily="2" charset="-122"/>
              </a:rPr>
              <a:t>3</a:t>
            </a:r>
            <a:r>
              <a:rPr lang="zh-CN" b="0">
                <a:latin typeface="Times New Roman" panose="02020603050405020304" charset="0"/>
                <a:ea typeface="宋体" panose="02010600030101010101" pitchFamily="2" charset="-122"/>
              </a:rPr>
              <a:t>月</a:t>
            </a:r>
            <a:r>
              <a:rPr lang="en-US" b="0">
                <a:latin typeface="Times New Roman" panose="02020603050405020304" charset="0"/>
                <a:ea typeface="宋体" panose="02010600030101010101" pitchFamily="2" charset="-122"/>
              </a:rPr>
              <a:t>20</a:t>
            </a:r>
            <a:r>
              <a:rPr lang="zh-CN" b="0">
                <a:latin typeface="Times New Roman" panose="02020603050405020304" charset="0"/>
                <a:ea typeface="宋体" panose="02010600030101010101" pitchFamily="2" charset="-122"/>
              </a:rPr>
              <a:t>日</a:t>
            </a:r>
            <a:r>
              <a:rPr lang="en-US" b="0">
                <a:latin typeface="Times New Roman" panose="02020603050405020304" charset="0"/>
                <a:ea typeface="宋体" panose="02010600030101010101" pitchFamily="2" charset="-122"/>
              </a:rPr>
              <a:t>20</a:t>
            </a:r>
            <a:r>
              <a:rPr lang="zh-CN" b="0">
                <a:latin typeface="Times New Roman" panose="02020603050405020304" charset="0"/>
                <a:ea typeface="宋体" panose="02010600030101010101" pitchFamily="2" charset="-122"/>
              </a:rPr>
              <a:t>时。在</a:t>
            </a:r>
            <a:r>
              <a:rPr lang="en-US" b="0">
                <a:latin typeface="Times New Roman" panose="02020603050405020304" charset="0"/>
                <a:ea typeface="宋体" panose="02010600030101010101" pitchFamily="2" charset="-122"/>
              </a:rPr>
              <a:t>26</a:t>
            </a:r>
            <a:r>
              <a:rPr lang="zh-CN" b="0">
                <a:latin typeface="Times New Roman" panose="02020603050405020304" charset="0"/>
                <a:ea typeface="宋体" panose="02010600030101010101" pitchFamily="2" charset="-122"/>
              </a:rPr>
              <a:t>个小时内，共</a:t>
            </a:r>
            <a:r>
              <a:rPr lang="en-US" b="0">
                <a:latin typeface="Times New Roman" panose="02020603050405020304" charset="0"/>
                <a:ea typeface="宋体" panose="02010600030101010101" pitchFamily="2" charset="-122"/>
              </a:rPr>
              <a:t>48</a:t>
            </a:r>
            <a:r>
              <a:rPr lang="zh-CN" b="0">
                <a:latin typeface="Times New Roman" panose="02020603050405020304" charset="0"/>
                <a:ea typeface="宋体" panose="02010600030101010101" pitchFamily="2" charset="-122"/>
              </a:rPr>
              <a:t>人次参与填写，其中有效问卷</a:t>
            </a:r>
            <a:r>
              <a:rPr lang="en-US" b="0">
                <a:latin typeface="Times New Roman" panose="02020603050405020304" charset="0"/>
                <a:ea typeface="宋体" panose="02010600030101010101" pitchFamily="2" charset="-122"/>
                <a:cs typeface="Times New Roman" panose="02020603050405020304" charset="0"/>
              </a:rPr>
              <a:t>4</a:t>
            </a:r>
            <a:r>
              <a:rPr lang="en-US" b="0">
                <a:latin typeface="Times New Roman" panose="02020603050405020304" charset="0"/>
                <a:ea typeface="宋体" panose="02010600030101010101" pitchFamily="2" charset="-122"/>
              </a:rPr>
              <a:t>3</a:t>
            </a:r>
            <a:r>
              <a:rPr lang="zh-CN" b="0">
                <a:latin typeface="Times New Roman" panose="02020603050405020304" charset="0"/>
                <a:ea typeface="宋体" panose="02010600030101010101" pitchFamily="2" charset="-122"/>
              </a:rPr>
              <a:t>份，无效问卷</a:t>
            </a:r>
            <a:r>
              <a:rPr lang="en-US" b="0">
                <a:latin typeface="Times New Roman" panose="02020603050405020304" charset="0"/>
                <a:ea typeface="宋体" panose="02010600030101010101" pitchFamily="2" charset="-122"/>
                <a:cs typeface="Times New Roman" panose="02020603050405020304" charset="0"/>
              </a:rPr>
              <a:t>5</a:t>
            </a:r>
            <a:r>
              <a:rPr lang="zh-CN" b="0">
                <a:latin typeface="Times New Roman" panose="02020603050405020304" charset="0"/>
                <a:ea typeface="宋体" panose="02010600030101010101" pitchFamily="2" charset="-122"/>
              </a:rPr>
              <a:t>份。</a:t>
            </a:r>
            <a:endParaRPr lang="zh-CN" altLang="en-US"/>
          </a:p>
        </p:txBody>
      </p:sp>
      <p:sp>
        <p:nvSpPr>
          <p:cNvPr id="2" name="文本框 1"/>
          <p:cNvSpPr txBox="1"/>
          <p:nvPr/>
        </p:nvSpPr>
        <p:spPr>
          <a:xfrm>
            <a:off x="218440" y="2558097"/>
            <a:ext cx="5080000" cy="337185"/>
          </a:xfrm>
          <a:prstGeom prst="rect">
            <a:avLst/>
          </a:prstGeom>
          <a:noFill/>
          <a:ln w="9525">
            <a:noFill/>
          </a:ln>
        </p:spPr>
        <p:txBody>
          <a:bodyPr>
            <a:spAutoFit/>
          </a:bodyPr>
          <a:lstStyle/>
          <a:p>
            <a:pPr indent="304800"/>
            <a:r>
              <a:rPr lang="zh-CN" sz="1600" b="0">
                <a:latin typeface="Times New Roman" panose="02020603050405020304" charset="0"/>
                <a:ea typeface="宋体" panose="02010600030101010101" pitchFamily="2" charset="-122"/>
              </a:rPr>
              <a:t>下图为有效问卷的截图</a:t>
            </a:r>
            <a:endParaRPr lang="zh-CN" altLang="en-US" sz="1600"/>
          </a:p>
        </p:txBody>
      </p:sp>
      <p:pic>
        <p:nvPicPr>
          <p:cNvPr id="6" name="图片 6"/>
          <p:cNvPicPr>
            <a:picLocks noChangeAspect="1"/>
          </p:cNvPicPr>
          <p:nvPr/>
        </p:nvPicPr>
        <p:blipFill>
          <a:blip r:embed="rId2"/>
          <a:stretch>
            <a:fillRect/>
          </a:stretch>
        </p:blipFill>
        <p:spPr>
          <a:xfrm>
            <a:off x="218440" y="2971800"/>
            <a:ext cx="4251960" cy="1877060"/>
          </a:xfrm>
          <a:prstGeom prst="rect">
            <a:avLst/>
          </a:prstGeom>
        </p:spPr>
      </p:pic>
      <p:sp>
        <p:nvSpPr>
          <p:cNvPr id="3" name="文本框 2"/>
          <p:cNvSpPr txBox="1"/>
          <p:nvPr/>
        </p:nvSpPr>
        <p:spPr>
          <a:xfrm>
            <a:off x="4857115" y="2434590"/>
            <a:ext cx="4016375" cy="583565"/>
          </a:xfrm>
          <a:prstGeom prst="rect">
            <a:avLst/>
          </a:prstGeom>
          <a:noFill/>
          <a:ln w="9525">
            <a:noFill/>
          </a:ln>
        </p:spPr>
        <p:txBody>
          <a:bodyPr wrap="square">
            <a:spAutoFit/>
          </a:bodyPr>
          <a:lstStyle/>
          <a:p>
            <a:pPr indent="304800"/>
            <a:r>
              <a:rPr lang="zh-CN" sz="1600" b="0">
                <a:latin typeface="Times New Roman" panose="02020603050405020304" charset="0"/>
                <a:ea typeface="宋体" panose="02010600030101010101" pitchFamily="2" charset="-122"/>
              </a:rPr>
              <a:t>下图为无效问卷截图（来自同一</a:t>
            </a:r>
            <a:r>
              <a:rPr lang="en-US" sz="1600" b="0">
                <a:latin typeface="Times New Roman" panose="02020603050405020304" charset="0"/>
                <a:ea typeface="宋体" panose="02010600030101010101" pitchFamily="2" charset="-122"/>
                <a:cs typeface="Times New Roman" panose="02020603050405020304" charset="0"/>
              </a:rPr>
              <a:t>IP</a:t>
            </a:r>
            <a:r>
              <a:rPr lang="zh-CN" sz="1600" b="0">
                <a:latin typeface="Times New Roman" panose="02020603050405020304" charset="0"/>
                <a:ea typeface="宋体" panose="02010600030101010101" pitchFamily="2" charset="-122"/>
              </a:rPr>
              <a:t>，一个时间段内极短时间多次回答，相同答案</a:t>
            </a:r>
            <a:r>
              <a:rPr lang="zh-CN" sz="1200" b="0">
                <a:latin typeface="Times New Roman" panose="02020603050405020304" charset="0"/>
                <a:ea typeface="宋体" panose="02010600030101010101" pitchFamily="2" charset="-122"/>
              </a:rPr>
              <a:t>）</a:t>
            </a:r>
            <a:endParaRPr lang="zh-CN" altLang="en-US"/>
          </a:p>
        </p:txBody>
      </p:sp>
      <p:pic>
        <p:nvPicPr>
          <p:cNvPr id="8" name="图片 8" descr="152368f0b7d225d16393338d072305b"/>
          <p:cNvPicPr>
            <a:picLocks noChangeAspect="1"/>
          </p:cNvPicPr>
          <p:nvPr/>
        </p:nvPicPr>
        <p:blipFill>
          <a:blip r:embed="rId3"/>
          <a:stretch>
            <a:fillRect/>
          </a:stretch>
        </p:blipFill>
        <p:spPr>
          <a:xfrm>
            <a:off x="5225415" y="3268980"/>
            <a:ext cx="3096260" cy="908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8305" y="188595"/>
            <a:ext cx="2145665" cy="521970"/>
          </a:xfrm>
          <a:prstGeom prst="rect">
            <a:avLst/>
          </a:prstGeom>
          <a:noFill/>
        </p:spPr>
        <p:txBody>
          <a:bodyPr wrap="squar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性别分析</a:t>
            </a:r>
            <a:endParaRPr lang="zh-CN" altLang="en-US" sz="2800"/>
          </a:p>
        </p:txBody>
      </p:sp>
      <p:sp>
        <p:nvSpPr>
          <p:cNvPr id="100" name="文本框 99"/>
          <p:cNvSpPr txBox="1"/>
          <p:nvPr/>
        </p:nvSpPr>
        <p:spPr>
          <a:xfrm>
            <a:off x="259715" y="929640"/>
            <a:ext cx="5944235" cy="368300"/>
          </a:xfrm>
          <a:prstGeom prst="rect">
            <a:avLst/>
          </a:prstGeom>
          <a:noFill/>
          <a:ln w="9525">
            <a:noFill/>
          </a:ln>
        </p:spPr>
        <p:txBody>
          <a:bodyPr wrap="square">
            <a:spAutoFit/>
          </a:bodyPr>
          <a:lstStyle/>
          <a:p>
            <a:pPr indent="127000"/>
            <a:r>
              <a:rPr lang="zh-CN" b="0">
                <a:latin typeface="Times New Roman" panose="02020603050405020304" charset="0"/>
                <a:ea typeface="宋体" panose="02010600030101010101" pitchFamily="2" charset="-122"/>
              </a:rPr>
              <a:t>如下图所示本次问卷有</a:t>
            </a:r>
            <a:r>
              <a:rPr lang="en-US" b="0">
                <a:latin typeface="Times New Roman" panose="02020603050405020304" charset="0"/>
                <a:ea typeface="宋体" panose="02010600030101010101" pitchFamily="2" charset="-122"/>
                <a:cs typeface="Times New Roman" panose="02020603050405020304" charset="0"/>
              </a:rPr>
              <a:t>30</a:t>
            </a:r>
            <a:r>
              <a:rPr lang="zh-CN" b="0">
                <a:latin typeface="Times New Roman" panose="02020603050405020304" charset="0"/>
                <a:ea typeface="宋体" panose="02010600030101010101" pitchFamily="2" charset="-122"/>
              </a:rPr>
              <a:t>位男生和</a:t>
            </a:r>
            <a:r>
              <a:rPr lang="en-US" b="0">
                <a:latin typeface="Times New Roman" panose="02020603050405020304" charset="0"/>
                <a:ea typeface="宋体" panose="02010600030101010101" pitchFamily="2" charset="-122"/>
              </a:rPr>
              <a:t>13</a:t>
            </a:r>
            <a:r>
              <a:rPr lang="zh-CN" b="0">
                <a:latin typeface="Times New Roman" panose="02020603050405020304" charset="0"/>
                <a:ea typeface="宋体" panose="02010600030101010101" pitchFamily="2" charset="-122"/>
              </a:rPr>
              <a:t>位女生填写</a:t>
            </a:r>
            <a:endParaRPr lang="zh-CN" altLang="en-US"/>
          </a:p>
        </p:txBody>
      </p:sp>
      <p:pic>
        <p:nvPicPr>
          <p:cNvPr id="5"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730" y="1297940"/>
            <a:ext cx="2322195" cy="1245235"/>
          </a:xfrm>
          <a:prstGeom prst="rect">
            <a:avLst/>
          </a:prstGeom>
        </p:spPr>
      </p:pic>
      <p:sp>
        <p:nvSpPr>
          <p:cNvPr id="3" name="文本框 2"/>
          <p:cNvSpPr txBox="1"/>
          <p:nvPr/>
        </p:nvSpPr>
        <p:spPr>
          <a:xfrm>
            <a:off x="131445" y="2616835"/>
            <a:ext cx="7166610" cy="583565"/>
          </a:xfrm>
          <a:prstGeom prst="rect">
            <a:avLst/>
          </a:prstGeom>
          <a:noFill/>
          <a:ln w="9525">
            <a:noFill/>
          </a:ln>
        </p:spPr>
        <p:txBody>
          <a:bodyPr wrap="square">
            <a:spAutoFit/>
          </a:bodyPr>
          <a:lstStyle/>
          <a:p>
            <a:pPr indent="304800"/>
            <a:r>
              <a:rPr lang="zh-CN" sz="1600" b="0">
                <a:ea typeface="宋体" panose="02010600030101010101" pitchFamily="2" charset="-122"/>
              </a:rPr>
              <a:t>经分析，女生对三国历史和三国类的游戏兴趣并不是很大。即便小部分女生玩过三国题材的游戏，也大多只有桌游《三国杀》。下图为女生部分截图。</a:t>
            </a:r>
            <a:endParaRPr lang="zh-CN" altLang="en-US" sz="1600"/>
          </a:p>
        </p:txBody>
      </p:sp>
      <p:pic>
        <p:nvPicPr>
          <p:cNvPr id="7" name="图片 7"/>
          <p:cNvPicPr>
            <a:picLocks noChangeAspect="1"/>
          </p:cNvPicPr>
          <p:nvPr/>
        </p:nvPicPr>
        <p:blipFill>
          <a:blip r:embed="rId3"/>
          <a:stretch>
            <a:fillRect/>
          </a:stretch>
        </p:blipFill>
        <p:spPr>
          <a:xfrm>
            <a:off x="760730" y="3319145"/>
            <a:ext cx="4311015" cy="1407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additive="base">
                                        <p:cTn id="12" dur="500" fill="hold"/>
                                        <p:tgtEl>
                                          <p:spTgt spid="100"/>
                                        </p:tgtEl>
                                        <p:attrNameLst>
                                          <p:attrName>ppt_x</p:attrName>
                                        </p:attrNameLst>
                                      </p:cBhvr>
                                      <p:tavLst>
                                        <p:tav tm="0">
                                          <p:val>
                                            <p:strVal val="#ppt_x"/>
                                          </p:val>
                                        </p:tav>
                                        <p:tav tm="100000">
                                          <p:val>
                                            <p:strVal val="#ppt_x"/>
                                          </p:val>
                                        </p:tav>
                                      </p:tavLst>
                                    </p:anim>
                                    <p:anim calcmode="lin" valueType="num">
                                      <p:cBhvr additive="base">
                                        <p:cTn id="13" dur="500" fill="hold"/>
                                        <p:tgtEl>
                                          <p:spTgt spid="10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07060" y="269875"/>
            <a:ext cx="6744970" cy="1753235"/>
          </a:xfrm>
          <a:prstGeom prst="rect">
            <a:avLst/>
          </a:prstGeom>
          <a:noFill/>
          <a:ln w="9525">
            <a:noFill/>
          </a:ln>
        </p:spPr>
        <p:txBody>
          <a:bodyPr wrap="square">
            <a:spAutoFit/>
          </a:bodyPr>
          <a:lstStyle/>
          <a:p>
            <a:pPr indent="304800"/>
            <a:r>
              <a:rPr lang="zh-CN" b="0">
                <a:ea typeface="宋体" panose="02010600030101010101" pitchFamily="2" charset="-122"/>
              </a:rPr>
              <a:t>但通过对男性用户的数据分析发现，大部分男生对三国历史和三国类的游戏十分感兴趣。不仅仅是玩过各类三国题材的游戏，且大多数人通读甚至精通《三国演义》，而陈寿《三国志》也仅有一人不知道。对比女生大多数不知道《三国志》和仅小部分通读过《三国演义》的情况，男生对三国题材的游戏有更多的文化认可感。下图为男生部分截图</a:t>
            </a:r>
            <a:r>
              <a:rPr lang="zh-CN" sz="1200" b="0">
                <a:ea typeface="宋体" panose="02010600030101010101" pitchFamily="2" charset="-122"/>
              </a:rPr>
              <a:t>。</a:t>
            </a:r>
            <a:endParaRPr lang="zh-CN" altLang="en-US"/>
          </a:p>
        </p:txBody>
      </p:sp>
      <p:pic>
        <p:nvPicPr>
          <p:cNvPr id="16" name="图片 16"/>
          <p:cNvPicPr>
            <a:picLocks noChangeAspect="1"/>
          </p:cNvPicPr>
          <p:nvPr/>
        </p:nvPicPr>
        <p:blipFill>
          <a:blip r:embed="rId2"/>
          <a:stretch>
            <a:fillRect/>
          </a:stretch>
        </p:blipFill>
        <p:spPr>
          <a:xfrm>
            <a:off x="751205" y="2023110"/>
            <a:ext cx="5556885" cy="2123440"/>
          </a:xfrm>
          <a:prstGeom prst="rect">
            <a:avLst/>
          </a:prstGeom>
        </p:spPr>
      </p:pic>
      <p:sp>
        <p:nvSpPr>
          <p:cNvPr id="2" name="文本框 1"/>
          <p:cNvSpPr txBox="1"/>
          <p:nvPr/>
        </p:nvSpPr>
        <p:spPr>
          <a:xfrm>
            <a:off x="507365" y="4219575"/>
            <a:ext cx="8410575" cy="706755"/>
          </a:xfrm>
          <a:prstGeom prst="rect">
            <a:avLst/>
          </a:prstGeom>
          <a:noFill/>
          <a:ln w="9525">
            <a:noFill/>
          </a:ln>
        </p:spPr>
        <p:txBody>
          <a:bodyPr wrap="square">
            <a:spAutoFit/>
          </a:bodyPr>
          <a:lstStyle/>
          <a:p>
            <a:pPr indent="304800"/>
            <a:r>
              <a:rPr lang="zh-CN" sz="2000" b="0">
                <a:solidFill>
                  <a:srgbClr val="FF0000"/>
                </a:solidFill>
                <a:ea typeface="宋体" panose="02010600030101010101" pitchFamily="2" charset="-122"/>
              </a:rPr>
              <a:t>因此,经过小组内部讨论，我们得出以下结论：男生对于三国题材的喜好远远高于女生。</a:t>
            </a:r>
            <a:endParaRPr lang="zh-CN" altLang="en-US" sz="2000" b="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580" y="280035"/>
            <a:ext cx="3027680" cy="52197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sym typeface="+mn-ea"/>
              </a:rPr>
              <a:t>喜爱游戏类型分析</a:t>
            </a:r>
          </a:p>
        </p:txBody>
      </p:sp>
      <p:sp>
        <p:nvSpPr>
          <p:cNvPr id="3" name="文本框 2"/>
          <p:cNvSpPr txBox="1"/>
          <p:nvPr/>
        </p:nvSpPr>
        <p:spPr>
          <a:xfrm>
            <a:off x="238125" y="986790"/>
            <a:ext cx="5816600" cy="922020"/>
          </a:xfrm>
          <a:prstGeom prst="rect">
            <a:avLst/>
          </a:prstGeom>
          <a:noFill/>
          <a:ln w="9525">
            <a:noFill/>
          </a:ln>
        </p:spPr>
        <p:txBody>
          <a:bodyPr wrap="square">
            <a:spAutoFit/>
          </a:bodyPr>
          <a:lstStyle/>
          <a:p>
            <a:pPr indent="127000"/>
            <a:r>
              <a:rPr lang="zh-CN" b="0">
                <a:ea typeface="宋体" panose="02010600030101010101" pitchFamily="2" charset="-122"/>
              </a:rPr>
              <a:t>经过对游戏类型的调查分析后发现，喜欢角色扮演</a:t>
            </a:r>
            <a:r>
              <a:rPr lang="en-US" b="0">
                <a:latin typeface="宋体" panose="02010600030101010101" pitchFamily="2" charset="-122"/>
                <a:ea typeface="宋体" panose="02010600030101010101" pitchFamily="2" charset="-122"/>
              </a:rPr>
              <a:t>(RPG)</a:t>
            </a:r>
            <a:r>
              <a:rPr lang="zh-CN" b="0">
                <a:ea typeface="宋体" panose="02010600030101010101" pitchFamily="2" charset="-122"/>
              </a:rPr>
              <a:t>、策略类</a:t>
            </a:r>
            <a:r>
              <a:rPr lang="en-US" b="0">
                <a:latin typeface="宋体" panose="02010600030101010101" pitchFamily="2" charset="-122"/>
                <a:ea typeface="宋体" panose="02010600030101010101" pitchFamily="2" charset="-122"/>
              </a:rPr>
              <a:t>(SLG)</a:t>
            </a:r>
            <a:r>
              <a:rPr lang="zh-CN" b="0">
                <a:ea typeface="宋体" panose="02010600030101010101" pitchFamily="2" charset="-122"/>
              </a:rPr>
              <a:t>和动作类</a:t>
            </a:r>
            <a:r>
              <a:rPr lang="en-US" b="0">
                <a:latin typeface="宋体" panose="02010600030101010101" pitchFamily="2" charset="-122"/>
                <a:ea typeface="宋体" panose="02010600030101010101" pitchFamily="2" charset="-122"/>
              </a:rPr>
              <a:t>(ACT)</a:t>
            </a:r>
            <a:r>
              <a:rPr lang="zh-CN" b="0">
                <a:ea typeface="宋体" panose="02010600030101010101" pitchFamily="2" charset="-122"/>
              </a:rPr>
              <a:t>游戏的大学生居多，如下图所示。</a:t>
            </a:r>
            <a:endParaRPr lang="zh-CN" altLang="en-US"/>
          </a:p>
        </p:txBody>
      </p:sp>
      <p:pic>
        <p:nvPicPr>
          <p:cNvPr id="21" name="图片 21"/>
          <p:cNvPicPr>
            <a:picLocks noChangeAspect="1"/>
          </p:cNvPicPr>
          <p:nvPr/>
        </p:nvPicPr>
        <p:blipFill>
          <a:blip r:embed="rId2"/>
          <a:srcRect l="9177" t="5985" r="6267" b="6159"/>
          <a:stretch>
            <a:fillRect/>
          </a:stretch>
        </p:blipFill>
        <p:spPr>
          <a:xfrm>
            <a:off x="414655" y="1995170"/>
            <a:ext cx="2808605" cy="1805305"/>
          </a:xfrm>
          <a:prstGeom prst="rect">
            <a:avLst/>
          </a:prstGeom>
          <a:ln>
            <a:noFill/>
          </a:ln>
        </p:spPr>
      </p:pic>
      <p:pic>
        <p:nvPicPr>
          <p:cNvPr id="13" name="图片 13"/>
          <p:cNvPicPr>
            <a:picLocks noChangeAspect="1"/>
          </p:cNvPicPr>
          <p:nvPr/>
        </p:nvPicPr>
        <p:blipFill>
          <a:blip r:embed="rId3"/>
          <a:srcRect l="5343" t="6525" r="3813" b="5768"/>
          <a:stretch>
            <a:fillRect/>
          </a:stretch>
        </p:blipFill>
        <p:spPr>
          <a:xfrm>
            <a:off x="4055745" y="1995170"/>
            <a:ext cx="2801620" cy="1797050"/>
          </a:xfrm>
          <a:prstGeom prst="rect">
            <a:avLst/>
          </a:prstGeom>
          <a:ln>
            <a:noFill/>
          </a:ln>
        </p:spPr>
      </p:pic>
      <p:sp>
        <p:nvSpPr>
          <p:cNvPr id="4" name="文本框 3"/>
          <p:cNvSpPr txBox="1"/>
          <p:nvPr/>
        </p:nvSpPr>
        <p:spPr>
          <a:xfrm>
            <a:off x="826770" y="3991610"/>
            <a:ext cx="6249670" cy="706755"/>
          </a:xfrm>
          <a:prstGeom prst="rect">
            <a:avLst/>
          </a:prstGeom>
          <a:noFill/>
          <a:ln w="9525">
            <a:noFill/>
          </a:ln>
        </p:spPr>
        <p:txBody>
          <a:bodyPr wrap="square">
            <a:spAutoFit/>
          </a:bodyPr>
          <a:lstStyle/>
          <a:p>
            <a:pPr indent="304800"/>
            <a:r>
              <a:rPr lang="zh-CN" sz="2000" b="0">
                <a:solidFill>
                  <a:srgbClr val="FF0000"/>
                </a:solidFill>
                <a:ea typeface="宋体" panose="02010600030101010101" pitchFamily="2" charset="-122"/>
              </a:rPr>
              <a:t>因此，经过小组内部讨论，我们得出以下结论：策略类游戏可以得到广泛的认可和人气。</a:t>
            </a:r>
            <a:endParaRPr lang="zh-CN" altLang="en-US" sz="2000" b="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0af28e72-dc5f-454b-9f2f-33d85b468033}"/>
</p:tagLst>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000000"/>
      </a:dk2>
      <a:lt2>
        <a:srgbClr val="FFFFFF"/>
      </a:lt2>
      <a:accent1>
        <a:srgbClr val="F08C00"/>
      </a:accent1>
      <a:accent2>
        <a:srgbClr val="FBCA6E"/>
      </a:accent2>
      <a:accent3>
        <a:srgbClr val="EA6441"/>
      </a:accent3>
      <a:accent4>
        <a:srgbClr val="6D6E72"/>
      </a:accent4>
      <a:accent5>
        <a:srgbClr val="00CC99"/>
      </a:accent5>
      <a:accent6>
        <a:srgbClr val="918CD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1800</Words>
  <Application>Microsoft Office PowerPoint</Application>
  <PresentationFormat>自定义</PresentationFormat>
  <Paragraphs>221</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 Light</vt:lpstr>
      <vt:lpstr>宋体</vt:lpstr>
      <vt:lpstr>微软雅黑</vt:lpstr>
      <vt:lpstr>微软雅黑 Light</vt:lpstr>
      <vt:lpstr>Arial</vt:lpstr>
      <vt:lpstr>Calibri</vt:lpstr>
      <vt:lpstr>Impact</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dell</cp:lastModifiedBy>
  <cp:revision>40</cp:revision>
  <dcterms:created xsi:type="dcterms:W3CDTF">2016-03-21T01:49:00Z</dcterms:created>
  <dcterms:modified xsi:type="dcterms:W3CDTF">2019-03-23T03:53:27Z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