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bc2df9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bc2df9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fbc2df9ef_1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fbc2df9ef_1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fbc2df9e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fbc2df9e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fbc2df9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fbc2df9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fbc2df9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fbc2df9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fbc2df9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fbc2df9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fbc2df9e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fbc2df9e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current solutions can easily be extended to All kinds of DDOS amplification attacks like NTP,SNMP, DNS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fbd43fcf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fbd43fcf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0" name="Shape 50"/>
        <p:cNvGrpSpPr/>
        <p:nvPr/>
      </p:nvGrpSpPr>
      <p:grpSpPr>
        <a:xfrm>
          <a:off x="0" y="0"/>
          <a:ext cx="0" cy="0"/>
          <a:chOff x="0" y="0"/>
          <a:chExt cx="0" cy="0"/>
        </a:xfrm>
      </p:grpSpPr>
      <p:sp>
        <p:nvSpPr>
          <p:cNvPr id="51" name="Google Shape;51;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3">
    <p:spTree>
      <p:nvGrpSpPr>
        <p:cNvPr id="54" name="Shape 54"/>
        <p:cNvGrpSpPr/>
        <p:nvPr/>
      </p:nvGrpSpPr>
      <p:grpSpPr>
        <a:xfrm>
          <a:off x="0" y="0"/>
          <a:ext cx="0" cy="0"/>
          <a:chOff x="0" y="0"/>
          <a:chExt cx="0" cy="0"/>
        </a:xfrm>
      </p:grpSpPr>
      <p:sp>
        <p:nvSpPr>
          <p:cNvPr id="55" name="Google Shape;55;p14"/>
          <p:cNvSpPr/>
          <p:nvPr/>
        </p:nvSpPr>
        <p:spPr>
          <a:xfrm>
            <a:off x="198600" y="198600"/>
            <a:ext cx="8746800" cy="4760700"/>
          </a:xfrm>
          <a:prstGeom prst="frame">
            <a:avLst>
              <a:gd fmla="val 4126"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1048725" y="3058625"/>
            <a:ext cx="49140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5"/>
          <p:cNvSpPr txBox="1"/>
          <p:nvPr>
            <p:ph type="ctrTitle"/>
          </p:nvPr>
        </p:nvSpPr>
        <p:spPr>
          <a:xfrm>
            <a:off x="1041400" y="647975"/>
            <a:ext cx="4914000" cy="221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IIT-K Hackathon Solution</a:t>
            </a:r>
            <a:endParaRPr/>
          </a:p>
        </p:txBody>
      </p:sp>
      <p:sp>
        <p:nvSpPr>
          <p:cNvPr id="62" name="Google Shape;62;p15"/>
          <p:cNvSpPr txBox="1"/>
          <p:nvPr/>
        </p:nvSpPr>
        <p:spPr>
          <a:xfrm>
            <a:off x="4523350" y="3122575"/>
            <a:ext cx="3954300" cy="13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Team      	 	: Landscapers</a:t>
            </a:r>
            <a:endParaRPr/>
          </a:p>
          <a:p>
            <a:pPr indent="0" lvl="0" marL="0" rtl="0" algn="l">
              <a:spcBef>
                <a:spcPts val="0"/>
              </a:spcBef>
              <a:spcAft>
                <a:spcPts val="0"/>
              </a:spcAft>
              <a:buNone/>
            </a:pPr>
            <a:br>
              <a:rPr lang="en"/>
            </a:br>
            <a:r>
              <a:rPr lang="en"/>
              <a:t>Members 		: Akash Gupta</a:t>
            </a:r>
            <a:endParaRPr/>
          </a:p>
          <a:p>
            <a:pPr indent="0" lvl="0" marL="1371600" rtl="0" algn="l">
              <a:spcBef>
                <a:spcPts val="0"/>
              </a:spcBef>
              <a:spcAft>
                <a:spcPts val="0"/>
              </a:spcAft>
              <a:buNone/>
            </a:pPr>
            <a:r>
              <a:rPr lang="en"/>
              <a:t>  Haran Ravindran</a:t>
            </a:r>
            <a:endParaRPr/>
          </a:p>
          <a:p>
            <a:pPr indent="0" lvl="0" marL="1371600" rtl="0" algn="l">
              <a:spcBef>
                <a:spcPts val="0"/>
              </a:spcBef>
              <a:spcAft>
                <a:spcPts val="0"/>
              </a:spcAft>
              <a:buNone/>
            </a:pPr>
            <a:r>
              <a:rPr lang="en"/>
              <a:t>  Raj Richard Nunes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Unsupervised Machine Learning	</a:t>
            </a:r>
            <a:endParaRPr/>
          </a:p>
        </p:txBody>
      </p:sp>
      <p:sp>
        <p:nvSpPr>
          <p:cNvPr id="68" name="Google Shape;6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From the outset, we realized that this was an unsupervised machine learning problem.</a:t>
            </a:r>
            <a:endParaRPr/>
          </a:p>
          <a:p>
            <a:pPr indent="-317500" lvl="1" marL="914400" rtl="0" algn="l">
              <a:spcBef>
                <a:spcPts val="0"/>
              </a:spcBef>
              <a:spcAft>
                <a:spcPts val="0"/>
              </a:spcAft>
              <a:buSzPts val="1400"/>
              <a:buChar char="○"/>
            </a:pPr>
            <a:r>
              <a:rPr lang="en"/>
              <a:t>The solution needs to be adaptive, flexible to new situations.</a:t>
            </a:r>
            <a:endParaRPr/>
          </a:p>
          <a:p>
            <a:pPr indent="-317500" lvl="1" marL="914400" rtl="0" algn="l">
              <a:spcBef>
                <a:spcPts val="0"/>
              </a:spcBef>
              <a:spcAft>
                <a:spcPts val="0"/>
              </a:spcAft>
              <a:buSzPts val="1400"/>
              <a:buChar char="○"/>
            </a:pPr>
            <a:r>
              <a:rPr lang="en"/>
              <a:t>Presence of partial labelling of the data.	</a:t>
            </a:r>
            <a:endParaRPr/>
          </a:p>
          <a:p>
            <a:pPr indent="-317500" lvl="1" marL="914400" rtl="0" algn="l">
              <a:spcBef>
                <a:spcPts val="0"/>
              </a:spcBef>
              <a:spcAft>
                <a:spcPts val="0"/>
              </a:spcAft>
              <a:buSzPts val="1400"/>
              <a:buChar char="○"/>
            </a:pPr>
            <a:r>
              <a:rPr lang="en"/>
              <a:t>Hence, unsupervised learning is the way to go.</a:t>
            </a:r>
            <a:endParaRPr/>
          </a:p>
          <a:p>
            <a:pPr indent="-342900" lvl="0" marL="457200" rtl="0" algn="l">
              <a:spcBef>
                <a:spcPts val="0"/>
              </a:spcBef>
              <a:spcAft>
                <a:spcPts val="0"/>
              </a:spcAft>
              <a:buSzPts val="1800"/>
              <a:buChar char="●"/>
            </a:pPr>
            <a:r>
              <a:rPr lang="en"/>
              <a:t>The core algorithm used in our solution is Isolation Forest.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7"/>
          <p:cNvPicPr preferRelativeResize="0"/>
          <p:nvPr/>
        </p:nvPicPr>
        <p:blipFill>
          <a:blip r:embed="rId3">
            <a:alphaModFix/>
          </a:blip>
          <a:stretch>
            <a:fillRect/>
          </a:stretch>
        </p:blipFill>
        <p:spPr>
          <a:xfrm>
            <a:off x="114536" y="1076200"/>
            <a:ext cx="8785762" cy="3304750"/>
          </a:xfrm>
          <a:prstGeom prst="rect">
            <a:avLst/>
          </a:prstGeom>
          <a:noFill/>
          <a:ln>
            <a:noFill/>
          </a:ln>
        </p:spPr>
      </p:pic>
      <p:sp>
        <p:nvSpPr>
          <p:cNvPr id="74" name="Google Shape;74;p17"/>
          <p:cNvSpPr txBox="1"/>
          <p:nvPr>
            <p:ph idx="1" type="body"/>
          </p:nvPr>
        </p:nvSpPr>
        <p:spPr>
          <a:xfrm>
            <a:off x="204300" y="23272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Isolation Forest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idx="1" type="body"/>
          </p:nvPr>
        </p:nvSpPr>
        <p:spPr>
          <a:xfrm>
            <a:off x="204300" y="23272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 Analyzer</a:t>
            </a:r>
            <a:endParaRPr/>
          </a:p>
        </p:txBody>
      </p:sp>
      <p:pic>
        <p:nvPicPr>
          <p:cNvPr id="80" name="Google Shape;80;p18"/>
          <p:cNvPicPr preferRelativeResize="0"/>
          <p:nvPr/>
        </p:nvPicPr>
        <p:blipFill>
          <a:blip r:embed="rId3">
            <a:alphaModFix/>
          </a:blip>
          <a:stretch>
            <a:fillRect/>
          </a:stretch>
        </p:blipFill>
        <p:spPr>
          <a:xfrm>
            <a:off x="933050" y="647325"/>
            <a:ext cx="6829425" cy="398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86" name="Google Shape;86;p19"/>
          <p:cNvPicPr preferRelativeResize="0"/>
          <p:nvPr/>
        </p:nvPicPr>
        <p:blipFill>
          <a:blip r:embed="rId3">
            <a:alphaModFix/>
          </a:blip>
          <a:stretch>
            <a:fillRect/>
          </a:stretch>
        </p:blipFill>
        <p:spPr>
          <a:xfrm>
            <a:off x="252000" y="1017725"/>
            <a:ext cx="9732301" cy="3480775"/>
          </a:xfrm>
          <a:prstGeom prst="rect">
            <a:avLst/>
          </a:prstGeom>
          <a:noFill/>
          <a:ln>
            <a:noFill/>
          </a:ln>
        </p:spPr>
      </p:pic>
      <p:sp>
        <p:nvSpPr>
          <p:cNvPr id="87" name="Google Shape;87;p19"/>
          <p:cNvSpPr txBox="1"/>
          <p:nvPr>
            <p:ph idx="1" type="body"/>
          </p:nvPr>
        </p:nvSpPr>
        <p:spPr>
          <a:xfrm>
            <a:off x="204300" y="23272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Real-Time Usage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the solution</a:t>
            </a:r>
            <a:endParaRPr/>
          </a:p>
        </p:txBody>
      </p:sp>
      <p:sp>
        <p:nvSpPr>
          <p:cNvPr id="93" name="Google Shape;9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Isolation Forests were designed to be memory efficient and fast. This is a must for any algorithm hoping to analyze traffic in real time.</a:t>
            </a:r>
            <a:endParaRPr/>
          </a:p>
          <a:p>
            <a:pPr indent="-342900" lvl="0" marL="457200" rtl="0" algn="l">
              <a:spcBef>
                <a:spcPts val="0"/>
              </a:spcBef>
              <a:spcAft>
                <a:spcPts val="0"/>
              </a:spcAft>
              <a:buSzPts val="1800"/>
              <a:buChar char="●"/>
            </a:pPr>
            <a:r>
              <a:rPr lang="en"/>
              <a:t>Isolation forests are also easy to parallelize, and the feature extraction used in our solution can also easily be parallelized, making it easier to scale the solution if needed.</a:t>
            </a:r>
            <a:endParaRPr/>
          </a:p>
          <a:p>
            <a:pPr indent="-342900" lvl="0" marL="457200" rtl="0" algn="l">
              <a:spcBef>
                <a:spcPts val="0"/>
              </a:spcBef>
              <a:spcAft>
                <a:spcPts val="0"/>
              </a:spcAft>
              <a:buSzPts val="1800"/>
              <a:buChar char="●"/>
            </a:pPr>
            <a:r>
              <a:rPr lang="en"/>
              <a:t>The solution is extremely configurable, since every parameter can be changed and the model can be retrained quickly; This makes it highly adaptive.</a:t>
            </a:r>
            <a:endParaRPr/>
          </a:p>
          <a:p>
            <a:pPr indent="-342900" lvl="0" marL="457200" rtl="0" algn="l">
              <a:spcBef>
                <a:spcPts val="0"/>
              </a:spcBef>
              <a:spcAft>
                <a:spcPts val="0"/>
              </a:spcAft>
              <a:buSzPts val="1800"/>
              <a:buChar char="●"/>
            </a:pPr>
            <a:r>
              <a:rPr lang="en"/>
              <a:t>It is easy to add new features to the solution, making it highly extensible.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not deep learning?</a:t>
            </a:r>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solution is configured to observe and extract features in one second intervals, and can be modified to work on smaller time scans.</a:t>
            </a:r>
            <a:endParaRPr/>
          </a:p>
          <a:p>
            <a:pPr indent="-342900" lvl="0" marL="457200" rtl="0" algn="l">
              <a:spcBef>
                <a:spcPts val="0"/>
              </a:spcBef>
              <a:spcAft>
                <a:spcPts val="0"/>
              </a:spcAft>
              <a:buSzPts val="1800"/>
              <a:buChar char="●"/>
            </a:pPr>
            <a:r>
              <a:rPr lang="en"/>
              <a:t>As a network analysis problem, any algorithm we use must also be able to operate in these conditions or it will quickly accumulate a lot of backlog, especially in a DDoS attack.</a:t>
            </a:r>
            <a:endParaRPr/>
          </a:p>
          <a:p>
            <a:pPr indent="-342900" lvl="0" marL="457200" rtl="0" algn="l">
              <a:spcBef>
                <a:spcPts val="0"/>
              </a:spcBef>
              <a:spcAft>
                <a:spcPts val="0"/>
              </a:spcAft>
              <a:buSzPts val="1800"/>
              <a:buChar char="●"/>
            </a:pPr>
            <a:r>
              <a:rPr lang="en"/>
              <a:t>Additionally</a:t>
            </a:r>
            <a:r>
              <a:rPr lang="en"/>
              <a:t>, it is hard to augment models with new data in most DL models.</a:t>
            </a:r>
            <a:endParaRPr/>
          </a:p>
          <a:p>
            <a:pPr indent="-342900" lvl="0" marL="457200" rtl="0" algn="l">
              <a:spcBef>
                <a:spcPts val="0"/>
              </a:spcBef>
              <a:spcAft>
                <a:spcPts val="0"/>
              </a:spcAft>
              <a:buSzPts val="1800"/>
              <a:buChar char="●"/>
            </a:pPr>
            <a:r>
              <a:rPr lang="en"/>
              <a:t>Hence, neural networks and other deep learning </a:t>
            </a:r>
            <a:r>
              <a:rPr lang="en"/>
              <a:t>techniques</a:t>
            </a:r>
            <a:r>
              <a:rPr lang="en"/>
              <a:t> were off the table for us given the requirements of the problem statement.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Improvements</a:t>
            </a:r>
            <a:endParaRPr/>
          </a:p>
        </p:txBody>
      </p:sp>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features currently being extracted were handpicked after analyzing the given dataset. To make the solution more generalized, extra features indicative of other types of DDoS attacks (e.g. SlowLoris attacks) can be added to the feature extractor.</a:t>
            </a:r>
            <a:endParaRPr/>
          </a:p>
          <a:p>
            <a:pPr indent="-342900" lvl="0" marL="457200" rtl="0" algn="l">
              <a:spcBef>
                <a:spcPts val="0"/>
              </a:spcBef>
              <a:spcAft>
                <a:spcPts val="0"/>
              </a:spcAft>
              <a:buSzPts val="1800"/>
              <a:buChar char="●"/>
            </a:pPr>
            <a:r>
              <a:rPr lang="en"/>
              <a:t>The solution can benefit hugely from parallelization at each and every stage, which will hugely boost the performance. </a:t>
            </a:r>
            <a:endParaRPr/>
          </a:p>
          <a:p>
            <a:pPr indent="-342900" lvl="0" marL="457200" rtl="0" algn="l">
              <a:spcBef>
                <a:spcPts val="0"/>
              </a:spcBef>
              <a:spcAft>
                <a:spcPts val="0"/>
              </a:spcAft>
              <a:buSzPts val="1800"/>
              <a:buChar char="●"/>
            </a:pPr>
            <a:r>
              <a:rPr lang="en"/>
              <a:t>Metrics can be appropriately presented to a systems </a:t>
            </a:r>
            <a:r>
              <a:rPr lang="en"/>
              <a:t>engineer</a:t>
            </a:r>
            <a:r>
              <a:rPr lang="en"/>
              <a:t> for further analysis.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ctrTitle"/>
          </p:nvPr>
        </p:nvSpPr>
        <p:spPr>
          <a:xfrm>
            <a:off x="311700" y="744575"/>
            <a:ext cx="8520600" cy="156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11" name="Google Shape;111;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t>Q/A</a:t>
            </a:r>
            <a:endParaRPr b="1" i="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