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65" r:id="rId5"/>
    <p:sldId id="262" r:id="rId6"/>
    <p:sldId id="259" r:id="rId7"/>
    <p:sldId id="260" r:id="rId8"/>
    <p:sldId id="261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8F32B-BF89-4353-ADEC-4E27182055CC}" v="35" dt="2025-09-17T14:03:23.503"/>
    <p1510:client id="{9A571B8F-A28A-41BF-A522-183FCFE97CB9}" v="2498" dt="2025-09-17T13:23:44.277"/>
    <p1510:client id="{AB45C855-4A1A-467D-9968-43A5AC3C6D5B}" v="4330" dt="2025-09-16T10:32:18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6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7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4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0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Рисунок 6" descr="Изображение выглядит как черный, черно-бел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FC06A8C-DD3E-3352-5B73-ADA9A589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213" r="22702" b="1"/>
          <a:stretch>
            <a:fillRect/>
          </a:stretch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Колебательные движения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1AACC16-3E80-D279-7636-0BEDE001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" y="3402"/>
            <a:ext cx="12220575" cy="6829425"/>
          </a:xfrm>
          <a:prstGeom prst="rect">
            <a:avLst/>
          </a:prstGeom>
        </p:spPr>
      </p:pic>
      <p:pic>
        <p:nvPicPr>
          <p:cNvPr id="8" name="Рисунок 7" descr="Изображение выглядит как черный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D1D2183-C7F9-D5AC-58BB-631733CF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2" y="6681788"/>
            <a:ext cx="12417878" cy="16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черный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3F495BF-BC86-029F-3A3B-39E0DB41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2" y="5179561"/>
            <a:ext cx="12417878" cy="1680481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рный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DD8BF43-B25C-A75A-E3F7-BC6B49E0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37432" y="7001556"/>
            <a:ext cx="12417878" cy="84500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90F88D2-7D05-C823-4ADE-C5172523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" y="-4082"/>
            <a:ext cx="12192000" cy="530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3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1722995-33B9-0F5F-9DB3-C2165710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1" y="-2721"/>
            <a:ext cx="12209689" cy="5132614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рный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7DC71EF-E96D-80CD-16E7-22E5A7B8E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2" y="5114246"/>
            <a:ext cx="12417878" cy="17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6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586AE69-D1D6-6E95-8B79-D5ADECB38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419" y="0"/>
            <a:ext cx="11887152" cy="6866083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рный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CF5AC83-B512-85F3-80FB-B42DEBA1F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83061" y="5223102"/>
            <a:ext cx="12417878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8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745B91C-4007-6386-E635-E6E932C48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" y="0"/>
            <a:ext cx="12198327" cy="5450940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рный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54F12C3-1C88-E3C7-0241-C5E37584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2" y="5321075"/>
            <a:ext cx="12417878" cy="153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9BB137C-1FD1-CD92-48A4-108445CC3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" y="0"/>
            <a:ext cx="12183926" cy="5494483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рный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890E1D4-1D71-5CF5-957F-C587BB18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2" y="5473475"/>
            <a:ext cx="12417878" cy="138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5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снимок экрана, Прямоугольник, линия, текс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5F3CE83-4E0C-8C9F-A4ED-21C1291E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230"/>
            <a:ext cx="12192000" cy="6313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F796AB-D3CE-2EEE-B064-8319410B10BE}"/>
              </a:ext>
            </a:extLst>
          </p:cNvPr>
          <p:cNvSpPr txBox="1"/>
          <p:nvPr/>
        </p:nvSpPr>
        <p:spPr>
          <a:xfrm>
            <a:off x="0" y="12310"/>
            <a:ext cx="121830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диаграмма колебаний</a:t>
            </a:r>
            <a:endParaRPr lang="ru-RU" sz="3600" dirty="0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2002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gure 1 2025-09-17 18-07-41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D184A5ED-02A6-AB4A-B316-A33759241E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45" y="366889"/>
            <a:ext cx="12180710" cy="64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556C6-B692-BB1B-6264-12BD7318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7571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Колебания - это волна </a:t>
            </a:r>
          </a:p>
        </p:txBody>
      </p:sp>
      <p:pic>
        <p:nvPicPr>
          <p:cNvPr id="4" name="Объект 3" descr="Изображение выглядит как черный, черно-бел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39F3F97-7A02-9BE0-F640-7470F01D8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65421" y="1592937"/>
            <a:ext cx="9906000" cy="266700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мнота, черный, снимок экрана, ноч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82FE99C-D499-22EF-C36A-C07DD84C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047" y="1457690"/>
            <a:ext cx="2235446" cy="542926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мнота, черный, снимок экрана, ноч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AC845CF-CAD3-F7BB-F727-5FE4739A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630" y="3427166"/>
            <a:ext cx="2294061" cy="554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2D48DF-9FFD-7CFE-DAC5-AB72F0CB3380}"/>
              </a:ext>
            </a:extLst>
          </p:cNvPr>
          <p:cNvSpPr txBox="1"/>
          <p:nvPr/>
        </p:nvSpPr>
        <p:spPr>
          <a:xfrm>
            <a:off x="7870865" y="1143219"/>
            <a:ext cx="4000062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2) T[c] - период время 1 колебания</a:t>
            </a:r>
            <a:endParaRPr lang="ru-RU" sz="320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ru-RU" sz="3200" dirty="0">
              <a:solidFill>
                <a:schemeClr val="bg1">
                  <a:lumMod val="95000"/>
                  <a:lumOff val="5000"/>
                </a:schemeClr>
              </a:solidFill>
              <a:latin typeface="Consolas"/>
            </a:endParaRPr>
          </a:p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3) </a:t>
            </a:r>
            <a:r>
              <a:rPr lang="ru-RU" sz="3200" err="1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V</a:t>
            </a:r>
            <a:r>
              <a:rPr lang="ru-RU" sz="2000" err="1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k</a:t>
            </a:r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 – скорость распространения</a:t>
            </a:r>
          </a:p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λ = </a:t>
            </a:r>
            <a:r>
              <a:rPr lang="ru-RU" sz="3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V</a:t>
            </a:r>
            <a:r>
              <a:rPr lang="ru-RU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k</a:t>
            </a:r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 * T</a:t>
            </a:r>
          </a:p>
          <a:p>
            <a:endParaRPr lang="ru-RU" sz="3200" dirty="0">
              <a:solidFill>
                <a:schemeClr val="bg1">
                  <a:lumMod val="95000"/>
                  <a:lumOff val="5000"/>
                </a:schemeClr>
              </a:solidFill>
              <a:latin typeface="Consolas"/>
            </a:endParaRPr>
          </a:p>
          <a:p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4) f[Гц] = 1/T колебания за секунду</a:t>
            </a:r>
          </a:p>
          <a:p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onsolas"/>
            </a:endParaRPr>
          </a:p>
          <a:p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onsolas"/>
            </a:endParaRPr>
          </a:p>
          <a:p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onsolas"/>
            </a:endParaRPr>
          </a:p>
          <a:p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onsola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5F9B-49EB-ACD7-2021-35405FEE4696}"/>
              </a:ext>
            </a:extLst>
          </p:cNvPr>
          <p:cNvSpPr txBox="1"/>
          <p:nvPr/>
        </p:nvSpPr>
        <p:spPr>
          <a:xfrm>
            <a:off x="6698870" y="2284211"/>
            <a:ext cx="7811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err="1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ru-RU" sz="2400" err="1">
                <a:solidFill>
                  <a:schemeClr val="bg1">
                    <a:lumMod val="95000"/>
                    <a:lumOff val="5000"/>
                  </a:schemeClr>
                </a:solidFill>
              </a:rPr>
              <a:t>k</a:t>
            </a:r>
            <a:endParaRPr lang="ru-RU" sz="2400" dirty="0" err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56B57-046E-787D-E7FE-6E4AB2E92BB5}"/>
              </a:ext>
            </a:extLst>
          </p:cNvPr>
          <p:cNvSpPr txBox="1"/>
          <p:nvPr/>
        </p:nvSpPr>
        <p:spPr>
          <a:xfrm>
            <a:off x="241792" y="4153130"/>
            <a:ext cx="537631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1) Лямбда (λ) [м] — длина волны.</a:t>
            </a:r>
          </a:p>
          <a:p>
            <a:pPr marL="342900" indent="-342900">
              <a:buAutoNum type="arabicParenR"/>
            </a:pPr>
            <a:endParaRPr lang="ru-RU" sz="2400" dirty="0">
              <a:latin typeface="Consolas"/>
            </a:endParaRPr>
          </a:p>
          <a:p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Расстояние между двумя соседними максимумами или минимумами.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55ABE1-A6B2-30EE-0098-1DB46F16E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6482685" cy="1080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Незатухающие колебания являются </a:t>
            </a:r>
            <a:r>
              <a:rPr lang="ru-RU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гармоничными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 и имеют вид </a:t>
            </a:r>
            <a:r>
              <a:rPr lang="ru-RU" sz="2400" err="1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cos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 или </a:t>
            </a:r>
            <a:r>
              <a:rPr lang="ru-RU" sz="2400" err="1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sin</a:t>
            </a:r>
            <a:endParaRPr lang="ru-RU" sz="2400">
              <a:solidFill>
                <a:schemeClr val="bg1">
                  <a:lumMod val="95000"/>
                  <a:lumOff val="5000"/>
                </a:schemeClr>
              </a:solidFill>
              <a:latin typeface="Consolas"/>
              <a:ea typeface="+mn-lt"/>
              <a:cs typeface="+mn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9BA26-5EB9-566C-6726-44126451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957" y="1728716"/>
            <a:ext cx="4299042" cy="3332329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Consolas"/>
              </a:rPr>
              <a:t>Колебания бывают </a:t>
            </a:r>
            <a:br>
              <a:rPr lang="ru-RU" sz="3200" dirty="0">
                <a:latin typeface="Consolas"/>
              </a:rPr>
            </a:br>
            <a:br>
              <a:rPr lang="ru-RU" sz="3200" dirty="0">
                <a:latin typeface="Consolas"/>
              </a:rPr>
            </a:br>
            <a:r>
              <a:rPr lang="ru-RU" sz="3200" dirty="0">
                <a:latin typeface="Consolas"/>
              </a:rPr>
              <a:t>1) незатухающие </a:t>
            </a:r>
            <a:br>
              <a:rPr lang="ru-RU" sz="3200" dirty="0">
                <a:latin typeface="Consolas"/>
              </a:rPr>
            </a:br>
            <a:br>
              <a:rPr lang="ru-RU" sz="3200" dirty="0">
                <a:latin typeface="Consolas"/>
              </a:rPr>
            </a:br>
            <a:r>
              <a:rPr lang="ru-RU" sz="3200" dirty="0">
                <a:latin typeface="Consolas"/>
              </a:rPr>
              <a:t>2) затухающие 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  </a:t>
            </a:r>
            <a:br>
              <a:rPr lang="ru-RU" sz="3200" dirty="0"/>
            </a:br>
            <a:br>
              <a:rPr lang="ru-RU" sz="3200" dirty="0"/>
            </a:br>
            <a:endParaRPr lang="ru-RU" sz="3200" dirty="0"/>
          </a:p>
        </p:txBody>
      </p:sp>
      <p:pic>
        <p:nvPicPr>
          <p:cNvPr id="7" name="Рисунок 6" descr="Изображение выглядит как черный, черно-бел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45795FA-EF0D-7867-B8ED-85E9558D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7953" y="870701"/>
            <a:ext cx="9812215" cy="2620107"/>
          </a:xfrm>
          <a:prstGeom prst="rect">
            <a:avLst/>
          </a:prstGeom>
        </p:spPr>
      </p:pic>
      <p:pic>
        <p:nvPicPr>
          <p:cNvPr id="8" name="Рисунок 7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304A795-A702-E56A-F075-CDFC60F4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46" y="1524000"/>
            <a:ext cx="2391508" cy="1324708"/>
          </a:xfrm>
          <a:prstGeom prst="rect">
            <a:avLst/>
          </a:prstGeom>
        </p:spPr>
      </p:pic>
      <p:pic>
        <p:nvPicPr>
          <p:cNvPr id="9" name="Рисунок 8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A39FB94-E7CF-CB26-EC7E-9F148706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7" y="1523999"/>
            <a:ext cx="2391508" cy="1324708"/>
          </a:xfrm>
          <a:prstGeom prst="rect">
            <a:avLst/>
          </a:prstGeom>
        </p:spPr>
      </p:pic>
      <p:pic>
        <p:nvPicPr>
          <p:cNvPr id="10" name="Рисунок 9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AA15EA6-03AC-D942-93EC-03FE8DA04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8145" y="1523998"/>
            <a:ext cx="2391508" cy="132470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черный, темнота, снимок экрана, ноч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3A7268A-D631-6EA4-F699-615F1F52E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1362809"/>
            <a:ext cx="975947" cy="7326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81BC1B-A686-B624-B815-CCE2166A0FFD}"/>
              </a:ext>
            </a:extLst>
          </p:cNvPr>
          <p:cNvSpPr txBox="1"/>
          <p:nvPr/>
        </p:nvSpPr>
        <p:spPr>
          <a:xfrm>
            <a:off x="678451" y="1433015"/>
            <a:ext cx="11136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D8911-59BB-5296-0C6D-F8A6EB410555}"/>
              </a:ext>
            </a:extLst>
          </p:cNvPr>
          <p:cNvSpPr txBox="1"/>
          <p:nvPr/>
        </p:nvSpPr>
        <p:spPr>
          <a:xfrm>
            <a:off x="184899" y="2844609"/>
            <a:ext cx="630254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Амплитуда у них постоянна и не будет уменьшаться: </a:t>
            </a:r>
            <a:r>
              <a:rPr lang="ru-RU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A - </a:t>
            </a:r>
            <a:r>
              <a:rPr lang="ru-RU" sz="2400" b="1" err="1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const</a:t>
            </a:r>
            <a:endParaRPr lang="ru-RU" sz="2400" b="1">
              <a:solidFill>
                <a:schemeClr val="bg1">
                  <a:lumMod val="95000"/>
                  <a:lumOff val="5000"/>
                </a:schemeClr>
              </a:solidFill>
              <a:latin typeface="Consola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B99FA-19B6-8326-5B24-D57CA116844F}"/>
              </a:ext>
            </a:extLst>
          </p:cNvPr>
          <p:cNvSpPr txBox="1"/>
          <p:nvPr/>
        </p:nvSpPr>
        <p:spPr>
          <a:xfrm>
            <a:off x="196299" y="3854446"/>
            <a:ext cx="668686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Затухающими это любые колебания в природе</a:t>
            </a: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, возникающие вследствие воздействия сил трения и сопротивления. где амплитуда колебаний постепенно уменьшается до полного прекращения процесса.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Рисунок 18" descr="Изображение выглядит как темнота, черный, черно-бел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5666F15-0704-473E-B56B-2D417A59E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82183" y="5046830"/>
            <a:ext cx="9018753" cy="1973238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1E275CA-3DBE-B7DB-ABFC-D9AE3C68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452" y="5436355"/>
            <a:ext cx="2391508" cy="1324708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DFE525B-440A-4F99-E736-9D94DEC08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21" y="5436356"/>
            <a:ext cx="2391508" cy="1324708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46FB000-EC0C-3EE8-6409-E4F485C1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8892" y="5436355"/>
            <a:ext cx="2391508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8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Объект 3" descr="Изображение выглядит как круг, луна, сфера, астроном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3F7DDCC-8C04-7779-0C34-7DAB4DBD4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38150" y="1140070"/>
            <a:ext cx="6022730" cy="339383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A5921-373A-DD39-83AE-3A010446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0367" y="0"/>
            <a:ext cx="5709633" cy="1137634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onsolas"/>
              </a:rPr>
              <a:t>Маятник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43D98-5187-FD10-8182-91C7833D478A}"/>
              </a:ext>
            </a:extLst>
          </p:cNvPr>
          <p:cNvSpPr txBox="1"/>
          <p:nvPr/>
        </p:nvSpPr>
        <p:spPr>
          <a:xfrm>
            <a:off x="5835534" y="1138459"/>
            <a:ext cx="6355226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onsolas"/>
              </a:rPr>
              <a:t>Мы будем рассматривать только математический маятник </a:t>
            </a:r>
            <a:endParaRPr lang="ru-RU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  <a:latin typeface="Consolas"/>
            </a:endParaRPr>
          </a:p>
          <a:p>
            <a:r>
              <a:rPr lang="ru-RU" sz="2400" dirty="0">
                <a:solidFill>
                  <a:schemeClr val="bg1"/>
                </a:solidFill>
                <a:latin typeface="Consolas"/>
              </a:rPr>
              <a:t>Для математического маятника существует своя формула периода колебаний:</a:t>
            </a:r>
            <a:endParaRPr lang="ru-RU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  <a:latin typeface="Consolas"/>
            </a:endParaRPr>
          </a:p>
          <a:p>
            <a:r>
              <a:rPr lang="ru-RU" sz="2400" u="sng" dirty="0">
                <a:solidFill>
                  <a:schemeClr val="bg1"/>
                </a:solidFill>
                <a:latin typeface="Consolas"/>
              </a:rPr>
              <a:t>T = 2*</a:t>
            </a:r>
            <a:r>
              <a:rPr lang="ru-RU" sz="2400" u="sng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π √ (L/g)</a:t>
            </a:r>
            <a:endParaRPr lang="ru-RU" u="sng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ru-RU" sz="2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Где: </a:t>
            </a:r>
          </a:p>
          <a:p>
            <a:pPr marL="285750" indent="-285750">
              <a:buFont typeface="Arial"/>
              <a:buChar char="•"/>
            </a:pPr>
            <a:r>
              <a:rPr lang="ru-RU" sz="2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 — период колебаний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2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 — длина нити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2400" dirty="0">
                <a:solidFill>
                  <a:schemeClr val="bg1"/>
                </a:solidFill>
                <a:latin typeface="Consolas"/>
              </a:rPr>
              <a:t>g — ускорение свободного падения (≈9,8 м/с2).</a:t>
            </a:r>
            <a:endParaRPr lang="ru-RU" dirty="0">
              <a:solidFill>
                <a:schemeClr val="bg1"/>
              </a:solidFill>
            </a:endParaRPr>
          </a:p>
          <a:p>
            <a:endParaRPr lang="ru-RU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77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F2E94ED-9EAC-4540-B972-B11CAA85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Объект 3" descr="Изображение выглядит как круг, луна, сфера, астроном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0D54A2D-7ACB-9C0E-EF02-EFB049BDA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44" y="2385111"/>
            <a:ext cx="5061438" cy="284284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8C0F2-B9AA-7698-A23C-EC67FC53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" y="-10"/>
            <a:ext cx="11419267" cy="762010"/>
          </a:xfrm>
        </p:spPr>
        <p:txBody>
          <a:bodyPr anchor="t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onsolas"/>
              </a:rPr>
              <a:t>маятник</a:t>
            </a:r>
          </a:p>
        </p:txBody>
      </p:sp>
      <p:pic>
        <p:nvPicPr>
          <p:cNvPr id="5" name="Рисунок 4" descr="Изображение выглядит как черный, темнота, снимок экрана, ноч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F41710E-7190-AB68-897E-5B96A548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8488" y="2992314"/>
            <a:ext cx="3590194" cy="6863862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51D028B-E291-C164-6305-E6A1FACFD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799173" y="4724399"/>
            <a:ext cx="2719755" cy="1535724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5B6CB88-B9FE-81F2-FEB6-11F431D71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222079" y="4724399"/>
            <a:ext cx="2719755" cy="1535724"/>
          </a:xfrm>
          <a:prstGeom prst="rect">
            <a:avLst/>
          </a:prstGeom>
        </p:spPr>
      </p:pic>
      <p:pic>
        <p:nvPicPr>
          <p:cNvPr id="9" name="Рисунок 8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638AA83-800E-09E1-AB2B-78612B47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66091" y="4724398"/>
            <a:ext cx="2719755" cy="1535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199DEC-67A9-F2AC-DFD3-9EDDDE8A5B9E}"/>
              </a:ext>
            </a:extLst>
          </p:cNvPr>
          <p:cNvSpPr txBox="1"/>
          <p:nvPr/>
        </p:nvSpPr>
        <p:spPr>
          <a:xfrm>
            <a:off x="5156214" y="5491724"/>
            <a:ext cx="5715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000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53887-3620-2664-7298-5EE7D06CB3CA}"/>
              </a:ext>
            </a:extLst>
          </p:cNvPr>
          <p:cNvSpPr txBox="1"/>
          <p:nvPr/>
        </p:nvSpPr>
        <p:spPr>
          <a:xfrm>
            <a:off x="3861981" y="6059755"/>
            <a:ext cx="37269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X0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81314-3784-4C35-2B75-CE163FF47A47}"/>
              </a:ext>
            </a:extLst>
          </p:cNvPr>
          <p:cNvSpPr txBox="1"/>
          <p:nvPr/>
        </p:nvSpPr>
        <p:spPr>
          <a:xfrm>
            <a:off x="620797" y="6059754"/>
            <a:ext cx="1054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-X0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30BD1-D117-BC3E-31A8-AC9CDC36D1C8}"/>
              </a:ext>
            </a:extLst>
          </p:cNvPr>
          <p:cNvSpPr txBox="1"/>
          <p:nvPr/>
        </p:nvSpPr>
        <p:spPr>
          <a:xfrm>
            <a:off x="2477500" y="6059754"/>
            <a:ext cx="4964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0</a:t>
            </a:r>
          </a:p>
        </p:txBody>
      </p:sp>
      <p:pic>
        <p:nvPicPr>
          <p:cNvPr id="16" name="Рисунок 15" descr="Изображение выглядит как черный, темнота, снимок экрана, ноч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7ABE450-78CA-166A-8754-A272F7EA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83934" y="4993246"/>
            <a:ext cx="2455036" cy="1722550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черный, темнота, снимок экрана, ноч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B37F161-5A04-E0BA-3C43-493E1D06D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3821" y="4993246"/>
            <a:ext cx="2455036" cy="1722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73B149-88F9-5469-48EC-230128411CED}"/>
              </a:ext>
            </a:extLst>
          </p:cNvPr>
          <p:cNvSpPr txBox="1"/>
          <p:nvPr/>
        </p:nvSpPr>
        <p:spPr>
          <a:xfrm>
            <a:off x="1671910" y="5195625"/>
            <a:ext cx="4964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031E0-0F56-7B0B-053D-9B007D075F7A}"/>
              </a:ext>
            </a:extLst>
          </p:cNvPr>
          <p:cNvSpPr txBox="1"/>
          <p:nvPr/>
        </p:nvSpPr>
        <p:spPr>
          <a:xfrm>
            <a:off x="3389093" y="5195625"/>
            <a:ext cx="4964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B811E-735A-FADE-F402-93359DC382DA}"/>
              </a:ext>
            </a:extLst>
          </p:cNvPr>
          <p:cNvSpPr txBox="1"/>
          <p:nvPr/>
        </p:nvSpPr>
        <p:spPr>
          <a:xfrm>
            <a:off x="5949364" y="144011"/>
            <a:ext cx="6273238" cy="6647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onsolas"/>
              </a:rPr>
              <a:t>Относительно оси Х в 0 наш маятник будет находиться в равновесии.</a:t>
            </a:r>
            <a:endParaRPr lang="en-US" sz="2400">
              <a:solidFill>
                <a:schemeClr val="bg1"/>
              </a:solidFill>
              <a:latin typeface="Consolas"/>
            </a:endParaRPr>
          </a:p>
          <a:p>
            <a:r>
              <a:rPr lang="ru-RU" sz="2400" dirty="0">
                <a:solidFill>
                  <a:schemeClr val="bg1"/>
                </a:solidFill>
                <a:latin typeface="Consolas"/>
              </a:rPr>
              <a:t>В движении мы получим Х0 и -Х0 это его крайние точки и еще это амплитуда (максимально возможное отклонение от положения равновесия).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  <a:latin typeface="Consolas"/>
            </a:endParaRPr>
          </a:p>
          <a:p>
            <a:r>
              <a:rPr lang="ru-RU" sz="2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Этот маятник гармонично качается из стороны в сторону и в математике это можно записать как:</a:t>
            </a:r>
          </a:p>
          <a:p>
            <a:r>
              <a:rPr lang="ru-RU" sz="2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X(t) = X0 * </a:t>
            </a:r>
            <a:r>
              <a:rPr lang="ru-RU" sz="24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sin</a:t>
            </a:r>
            <a:r>
              <a:rPr lang="ru-RU" sz="2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ru-RU" sz="2400" err="1">
                <a:solidFill>
                  <a:schemeClr val="bg1"/>
                </a:solidFill>
                <a:ea typeface="+mn-lt"/>
                <a:cs typeface="+mn-lt"/>
              </a:rPr>
              <a:t>ω</a:t>
            </a:r>
            <a:r>
              <a:rPr lang="ru-RU" sz="24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</a:t>
            </a:r>
            <a:r>
              <a:rPr lang="ru-RU" sz="2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) это шаблонный вид формулы колебаний тут есть две части амплитуда Х0 и тригонометрическая часть </a:t>
            </a:r>
            <a:r>
              <a:rPr lang="ru-RU" sz="24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sin</a:t>
            </a:r>
            <a:r>
              <a:rPr lang="ru-RU" sz="2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ru-RU" sz="24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wt</a:t>
            </a:r>
            <a:r>
              <a:rPr lang="ru-RU" sz="2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)</a:t>
            </a:r>
            <a:endParaRPr lang="ru-RU" sz="240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endParaRPr lang="ru-RU" sz="240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ru-RU" sz="2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Эта формула описывает положение маятника в любое время</a:t>
            </a:r>
          </a:p>
          <a:p>
            <a:endParaRPr lang="ru-RU" b="1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850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163CB-8C52-6BED-7613-89D19E41A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39262"/>
          </a:xfrm>
        </p:spPr>
        <p:txBody>
          <a:bodyPr anchor="t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onsolas"/>
              </a:rPr>
              <a:t>формулы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5B4B6-993F-1C81-C8D1-6C3F06B6F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73212"/>
            <a:ext cx="12192000" cy="61847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Consolas"/>
              </a:rPr>
              <a:t>Допусти наш маятник качается от -5 до 5 тогда вместо </a:t>
            </a:r>
            <a:r>
              <a:rPr lang="ru-RU" b="1" dirty="0">
                <a:solidFill>
                  <a:schemeClr val="bg1"/>
                </a:solidFill>
                <a:latin typeface="Consolas"/>
              </a:rPr>
              <a:t>Х0 будет 5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 дальше тригонометрическая часть </a:t>
            </a:r>
            <a:r>
              <a:rPr lang="ru-RU" err="1">
                <a:solidFill>
                  <a:schemeClr val="bg1"/>
                </a:solidFill>
                <a:latin typeface="Consolas"/>
              </a:rPr>
              <a:t>Sin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? Или Cos?</a:t>
            </a:r>
            <a:endParaRPr lang="ru-RU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FFFFFF">
                  <a:alpha val="70000"/>
                </a:srgbClr>
              </a:solidFill>
              <a:latin typeface="Consola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FFFFFF">
                  <a:alpha val="70000"/>
                </a:srgbClr>
              </a:solidFill>
              <a:latin typeface="Consola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FFFFFF">
                  <a:alpha val="70000"/>
                </a:srgbClr>
              </a:solidFill>
              <a:latin typeface="Consola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FFFFFF">
                  <a:alpha val="70000"/>
                </a:srgbClr>
              </a:solidFill>
              <a:latin typeface="Consola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FFFFFF">
                  <a:alpha val="70000"/>
                </a:srgbClr>
              </a:solidFill>
              <a:latin typeface="Consola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FFFFFF">
                  <a:alpha val="70000"/>
                </a:srgbClr>
              </a:solidFill>
              <a:latin typeface="Consola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FFFFFF">
                  <a:alpha val="70000"/>
                </a:srgbClr>
              </a:solidFill>
              <a:latin typeface="Consola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FFFFFF">
                  <a:alpha val="70000"/>
                </a:srgbClr>
              </a:solidFill>
              <a:latin typeface="Consola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Consolas"/>
              </a:rPr>
              <a:t>Так как </a:t>
            </a:r>
            <a:r>
              <a:rPr lang="ru-RU" err="1">
                <a:solidFill>
                  <a:schemeClr val="bg1"/>
                </a:solidFill>
                <a:latin typeface="Consolas"/>
              </a:rPr>
              <a:t>sin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 начинается с 0 а </a:t>
            </a:r>
            <a:r>
              <a:rPr lang="ru-RU" err="1">
                <a:solidFill>
                  <a:schemeClr val="bg1"/>
                </a:solidFill>
                <a:latin typeface="Consolas"/>
              </a:rPr>
              <a:t>cos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 со своего максимального или минимального положения выберем именно </a:t>
            </a:r>
            <a:r>
              <a:rPr lang="ru-RU" b="1" err="1">
                <a:solidFill>
                  <a:schemeClr val="bg1"/>
                </a:solidFill>
                <a:latin typeface="Consolas"/>
              </a:rPr>
              <a:t>cos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2000" dirty="0">
              <a:solidFill>
                <a:schemeClr val="bg1"/>
              </a:solidFill>
              <a:latin typeface="Consolas"/>
            </a:endParaRPr>
          </a:p>
          <a:p>
            <a:pPr algn="l"/>
            <a:endParaRPr lang="ru-RU" dirty="0">
              <a:solidFill>
                <a:srgbClr val="FFFFFF">
                  <a:alpha val="70000"/>
                </a:srgbClr>
              </a:solidFill>
              <a:latin typeface="Consolas"/>
            </a:endParaRPr>
          </a:p>
        </p:txBody>
      </p:sp>
      <p:pic>
        <p:nvPicPr>
          <p:cNvPr id="4" name="Рисунок 3" descr="Изображение выглядит как черный, черно-бел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5864289-DE1A-1F25-7407-341EC71C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9191" y="2157079"/>
            <a:ext cx="9437077" cy="2538047"/>
          </a:xfrm>
          <a:prstGeom prst="rect">
            <a:avLst/>
          </a:prstGeom>
        </p:spPr>
      </p:pic>
      <p:pic>
        <p:nvPicPr>
          <p:cNvPr id="9" name="Рисунок 8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1AD96AB-AEB6-A7B0-B74F-B69930B40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623051" y="2963053"/>
            <a:ext cx="3235377" cy="671869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D320AFC-223F-81AD-2FDD-82D58DB5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9446" y="2725711"/>
            <a:ext cx="13853410" cy="1184031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черный, черно-бел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F353987-A1C1-58C6-09A3-33416699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027" y="2157078"/>
            <a:ext cx="9437077" cy="2538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2B7BEB-F7DB-16A7-23B5-58DA0036E2F8}"/>
              </a:ext>
            </a:extLst>
          </p:cNvPr>
          <p:cNvSpPr txBox="1"/>
          <p:nvPr/>
        </p:nvSpPr>
        <p:spPr>
          <a:xfrm>
            <a:off x="7184689" y="2941413"/>
            <a:ext cx="10705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/>
              <a:t>Sin</a:t>
            </a:r>
            <a:r>
              <a:rPr lang="ru-RU" dirty="0"/>
              <a:t>, Cos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0EA4F-80FF-8AEA-199D-B8677E7DD078}"/>
              </a:ext>
            </a:extLst>
          </p:cNvPr>
          <p:cNvSpPr txBox="1"/>
          <p:nvPr/>
        </p:nvSpPr>
        <p:spPr>
          <a:xfrm>
            <a:off x="577488" y="2194453"/>
            <a:ext cx="263994" cy="3794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5098F-07D6-FB50-080A-D542C2A238A0}"/>
              </a:ext>
            </a:extLst>
          </p:cNvPr>
          <p:cNvSpPr txBox="1"/>
          <p:nvPr/>
        </p:nvSpPr>
        <p:spPr>
          <a:xfrm>
            <a:off x="8874063" y="2868189"/>
            <a:ext cx="5582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313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5F58C6-19AF-BD82-5360-B32BE590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245" y="1480460"/>
            <a:ext cx="7599589" cy="55843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/>
              </a:rPr>
              <a:t>Для начало представь на круге некое тело которое прошло определенное расстояние ровно по кругу в центре объект который следил за ним и с каждым поворотом он </a:t>
            </a:r>
            <a:r>
              <a:rPr lang="ru-RU" sz="2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преодолевает</a:t>
            </a:r>
            <a:r>
              <a:rPr lang="ru-RU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Consolas"/>
              </a:rPr>
              <a:t>угол </a:t>
            </a:r>
            <a:r>
              <a:rPr lang="ru-RU" sz="2400" b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φ</a:t>
            </a:r>
            <a:r>
              <a:rPr lang="ru-RU" sz="2400" b="1" dirty="0">
                <a:solidFill>
                  <a:schemeClr val="bg1"/>
                </a:solidFill>
                <a:latin typeface="Consolas"/>
              </a:rPr>
              <a:t> - фи)[рад] это </a:t>
            </a:r>
            <a:r>
              <a:rPr lang="ru-RU" sz="2400" b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величина измеряется</a:t>
            </a:r>
            <a:r>
              <a:rPr lang="ru-RU" sz="2400" b="1" dirty="0">
                <a:solidFill>
                  <a:schemeClr val="bg1"/>
                </a:solidFill>
                <a:latin typeface="Consolas"/>
              </a:rPr>
              <a:t> в радианах и то как быстро он </a:t>
            </a:r>
            <a:r>
              <a:rPr lang="ru-RU" sz="2400" b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поворачивается называется</a:t>
            </a:r>
            <a:r>
              <a:rPr lang="ru-RU" sz="2400" b="1" dirty="0">
                <a:solidFill>
                  <a:schemeClr val="bg1"/>
                </a:solidFill>
                <a:latin typeface="Consolas"/>
              </a:rPr>
              <a:t> угловой скоростью </a:t>
            </a:r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ω </a:t>
            </a:r>
            <a:r>
              <a:rPr lang="ru-RU" sz="2400" b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[рад/с]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chemeClr val="bg1"/>
                </a:solidFill>
                <a:latin typeface="Consolas"/>
              </a:rPr>
              <a:t>Радиана и градус - одно и тоже</a:t>
            </a:r>
            <a:r>
              <a:rPr lang="ru-RU" sz="2400" dirty="0">
                <a:solidFill>
                  <a:schemeClr val="bg1"/>
                </a:solidFill>
                <a:latin typeface="Consolas"/>
              </a:rPr>
              <a:t> но считаются по разному если в градусах 360 то в радианах это будет 2π где π-180 градусов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45ED4-F400-42DB-120A-2D11EE5B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47" y="-10"/>
            <a:ext cx="12193361" cy="990610"/>
          </a:xfrm>
        </p:spPr>
        <p:txBody>
          <a:bodyPr anchor="t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Consolas"/>
              </a:rPr>
              <a:t>Угловая чистота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круг, черный, снимок экрана, черно-бел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2633DD3-C329-64C9-F808-08705D8FA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4" y="1055914"/>
            <a:ext cx="3799115" cy="3799115"/>
          </a:xfrm>
          <a:prstGeom prst="rect">
            <a:avLst/>
          </a:prstGeom>
        </p:spPr>
      </p:pic>
      <p:pic>
        <p:nvPicPr>
          <p:cNvPr id="5" name="Рисунок 4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2EF1617-FF01-E634-A397-0B7054215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00000">
            <a:off x="8784625" y="1473607"/>
            <a:ext cx="2405745" cy="1338947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9074F93-6BD7-61E6-840D-CEBAC785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85266" y="3068365"/>
            <a:ext cx="2623458" cy="1328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181258-2AAA-4DB4-C474-AC14FD762898}"/>
              </a:ext>
            </a:extLst>
          </p:cNvPr>
          <p:cNvSpPr txBox="1"/>
          <p:nvPr/>
        </p:nvSpPr>
        <p:spPr>
          <a:xfrm>
            <a:off x="-1797" y="500517"/>
            <a:ext cx="124413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0" i="0" u="none" strike="noStrike" baseline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также внутри тригонометрических функций </a:t>
            </a:r>
            <a:r>
              <a:rPr lang="ru-RU" sz="2400" dirty="0" err="1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sin</a:t>
            </a:r>
            <a:r>
              <a:rPr lang="ru-RU" sz="2400" dirty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ru-RU" sz="2400" dirty="0" err="1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ωt</a:t>
            </a:r>
            <a:r>
              <a:rPr lang="ru-RU" sz="2400" dirty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 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присутствует </a:t>
            </a:r>
            <a:r>
              <a:rPr lang="ru-RU" sz="2400" dirty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ω</a:t>
            </a:r>
            <a:r>
              <a:rPr lang="ru-RU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 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 </a:t>
            </a:r>
            <a:r>
              <a:rPr lang="ru-RU" sz="2400" dirty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Угловая </a:t>
            </a:r>
            <a:r>
              <a:rPr lang="ru-RU" sz="2400" b="0" i="0" u="none" strike="noStrike" baseline="0" dirty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чистота</a:t>
            </a:r>
            <a:r>
              <a:rPr lang="ru-RU" sz="2400" dirty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он определяет насколько быстро изменяется фаза колебания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9" name="Рисунок 8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DA6B0FE-A8D4-D4FC-EF30-A9FC34AE2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00000">
            <a:off x="10025742" y="1153885"/>
            <a:ext cx="489858" cy="4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5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EFC49C-62C3-4D0F-A5E0-B5856867B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588014-99E8-44C1-BB9D-26C13B241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1570515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419AE-05F3-1A4B-01A7-85DFAEF0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" y="10887"/>
            <a:ext cx="5968352" cy="576942"/>
          </a:xfrm>
        </p:spPr>
        <p:txBody>
          <a:bodyPr anchor="t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onsolas"/>
              </a:rPr>
              <a:t>Связь с Периодом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87950-D074-8CF4-87AF-8A5E8FCE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" y="587829"/>
            <a:ext cx="11520067" cy="62592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/>
              </a:rPr>
              <a:t>Период (T) — это время, за которое объект совершает </a:t>
            </a:r>
            <a:r>
              <a:rPr lang="ru-RU" b="1" dirty="0">
                <a:solidFill>
                  <a:schemeClr val="bg1"/>
                </a:solidFill>
                <a:latin typeface="Consolas"/>
              </a:rPr>
              <a:t>полный оборот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 вокруг своей траектории = S(путь)/V [c] из геометрии мы помним что путь который </a:t>
            </a:r>
            <a:r>
              <a:rPr lang="ru-RU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преодолевает 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наше тело </a:t>
            </a:r>
            <a:r>
              <a:rPr lang="ru-RU" err="1">
                <a:solidFill>
                  <a:schemeClr val="bg1"/>
                </a:solidFill>
                <a:latin typeface="Consolas"/>
              </a:rPr>
              <a:t>вычесляеться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 как 2πR (длина окружности) преобразуем и получим 2πR/V но это еще не все из этой темы есть a (центростремительное ускорение) = V^2 / R = </a:t>
            </a:r>
            <a:r>
              <a:rPr lang="ru-RU" b="1" dirty="0">
                <a:solidFill>
                  <a:schemeClr val="bg1"/>
                </a:solidFill>
                <a:latin typeface="Consolas"/>
              </a:rPr>
              <a:t>ω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^2 </a:t>
            </a:r>
            <a:r>
              <a:rPr lang="ru-RU" b="1" dirty="0">
                <a:solidFill>
                  <a:schemeClr val="bg1"/>
                </a:solidFill>
                <a:latin typeface="Consolas"/>
              </a:rPr>
              <a:t> * 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R </a:t>
            </a:r>
          </a:p>
          <a:p>
            <a:r>
              <a:rPr lang="ru-RU" dirty="0">
                <a:solidFill>
                  <a:schemeClr val="bg1"/>
                </a:solidFill>
                <a:latin typeface="Consolas"/>
              </a:rPr>
              <a:t>умножим уравнение на R и получим V^2 = </a:t>
            </a:r>
            <a:r>
              <a:rPr lang="ru-RU" b="1" dirty="0">
                <a:solidFill>
                  <a:schemeClr val="bg1"/>
                </a:solidFill>
                <a:latin typeface="Consolas"/>
              </a:rPr>
              <a:t>ω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^2</a:t>
            </a:r>
            <a:r>
              <a:rPr lang="ru-RU" b="1" dirty="0">
                <a:solidFill>
                  <a:schemeClr val="bg1"/>
                </a:solidFill>
                <a:latin typeface="Consolas"/>
              </a:rPr>
              <a:t>*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R^2 теперь возьмем корень и получим зависимость V = </a:t>
            </a:r>
            <a:r>
              <a:rPr lang="ru-RU" b="1" dirty="0">
                <a:solidFill>
                  <a:schemeClr val="bg1"/>
                </a:solidFill>
                <a:latin typeface="Consolas"/>
              </a:rPr>
              <a:t>ω*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R вернемся обратно к периоду</a:t>
            </a:r>
          </a:p>
          <a:p>
            <a:r>
              <a:rPr lang="ru-RU" dirty="0">
                <a:solidFill>
                  <a:schemeClr val="bg1"/>
                </a:solidFill>
                <a:latin typeface="Consolas"/>
              </a:rPr>
              <a:t>T = 2πR/</a:t>
            </a:r>
            <a:r>
              <a:rPr lang="ru-RU" b="1" dirty="0">
                <a:solidFill>
                  <a:schemeClr val="bg1"/>
                </a:solidFill>
                <a:latin typeface="Consolas"/>
              </a:rPr>
              <a:t>ω*</a:t>
            </a:r>
            <a:r>
              <a:rPr lang="ru-RU" dirty="0">
                <a:solidFill>
                  <a:schemeClr val="bg1"/>
                </a:solidFill>
                <a:latin typeface="Consolas"/>
              </a:rPr>
              <a:t>R видишь R ее можно сократить теперь период T = 2π/</a:t>
            </a:r>
            <a:r>
              <a:rPr lang="ru-RU" b="1" dirty="0">
                <a:solidFill>
                  <a:schemeClr val="bg1"/>
                </a:solidFill>
                <a:latin typeface="Consolas"/>
              </a:rPr>
              <a:t>ω</a:t>
            </a:r>
          </a:p>
        </p:txBody>
      </p:sp>
    </p:spTree>
    <p:extLst>
      <p:ext uri="{BB962C8B-B14F-4D97-AF65-F5344CB8AC3E}">
        <p14:creationId xmlns:p14="http://schemas.microsoft.com/office/powerpoint/2010/main" val="88829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B57C5-A4FA-ACAC-DC85-4C245BCA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73"/>
            <a:ext cx="6839209" cy="805542"/>
          </a:xfrm>
        </p:spPr>
        <p:txBody>
          <a:bodyPr anchor="t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onsolas"/>
              </a:rPr>
              <a:t>Наша формула </a:t>
            </a: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5815A23-71BB-4173-B4BF-E90CD9D2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8054" y="0"/>
            <a:ext cx="4583947" cy="6131671"/>
          </a:xfrm>
          <a:custGeom>
            <a:avLst/>
            <a:gdLst>
              <a:gd name="connsiteX0" fmla="*/ 1303111 w 4583947"/>
              <a:gd name="connsiteY0" fmla="*/ 0 h 6131671"/>
              <a:gd name="connsiteX1" fmla="*/ 4583947 w 4583947"/>
              <a:gd name="connsiteY1" fmla="*/ 0 h 6131671"/>
              <a:gd name="connsiteX2" fmla="*/ 4583947 w 4583947"/>
              <a:gd name="connsiteY2" fmla="*/ 4228311 h 6131671"/>
              <a:gd name="connsiteX3" fmla="*/ 4541880 w 4583947"/>
              <a:gd name="connsiteY3" fmla="*/ 4258857 h 6131671"/>
              <a:gd name="connsiteX4" fmla="*/ 4128523 w 4583947"/>
              <a:gd name="connsiteY4" fmla="*/ 4540543 h 6131671"/>
              <a:gd name="connsiteX5" fmla="*/ 1946719 w 4583947"/>
              <a:gd name="connsiteY5" fmla="*/ 5933430 h 6131671"/>
              <a:gd name="connsiteX6" fmla="*/ 393090 w 4583947"/>
              <a:gd name="connsiteY6" fmla="*/ 5653230 h 6131671"/>
              <a:gd name="connsiteX7" fmla="*/ 62 w 4583947"/>
              <a:gd name="connsiteY7" fmla="*/ 4146595 h 6131671"/>
              <a:gd name="connsiteX8" fmla="*/ 1277882 w 4583947"/>
              <a:gd name="connsiteY8" fmla="*/ 32051 h 61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B3150871-5184-AB20-5284-F4381B7C8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82" y="827314"/>
            <a:ext cx="8580924" cy="6030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onsolas"/>
              </a:rPr>
              <a:t>5cos(</a:t>
            </a:r>
            <a:r>
              <a:rPr lang="ru-RU" sz="3200" err="1">
                <a:solidFill>
                  <a:schemeClr val="bg1"/>
                </a:solidFill>
                <a:latin typeface="Consolas"/>
              </a:rPr>
              <a:t>ωt</a:t>
            </a:r>
            <a:r>
              <a:rPr lang="ru-RU" sz="3200" dirty="0">
                <a:solidFill>
                  <a:schemeClr val="bg1"/>
                </a:solidFill>
                <a:latin typeface="Consolas"/>
              </a:rPr>
              <a:t>)</a:t>
            </a:r>
          </a:p>
          <a:p>
            <a:r>
              <a:rPr lang="ru-RU" sz="3200" dirty="0">
                <a:solidFill>
                  <a:schemeClr val="bg1"/>
                </a:solidFill>
                <a:latin typeface="Consolas"/>
              </a:rPr>
              <a:t>Теперь выразим ω мы знаем что T=2π/ω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  <a:latin typeface="Consolas"/>
              </a:rPr>
              <a:t>ω = 2π/T допустим T = 2π секунд значит ω = 1 и конечная формула: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  <a:latin typeface="Consolas"/>
              </a:rPr>
              <a:t>x(t) = 5cos(t)</a:t>
            </a:r>
          </a:p>
        </p:txBody>
      </p:sp>
    </p:spTree>
    <p:extLst>
      <p:ext uri="{BB962C8B-B14F-4D97-AF65-F5344CB8AC3E}">
        <p14:creationId xmlns:p14="http://schemas.microsoft.com/office/powerpoint/2010/main" val="321652322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PebbleVTI</vt:lpstr>
      <vt:lpstr>Колебательные движения</vt:lpstr>
      <vt:lpstr>Колебания - это волна </vt:lpstr>
      <vt:lpstr>Колебания бывают   1) незатухающие   2) затухающие       </vt:lpstr>
      <vt:lpstr>Маятник</vt:lpstr>
      <vt:lpstr>маятник</vt:lpstr>
      <vt:lpstr>формулы</vt:lpstr>
      <vt:lpstr>Угловая чистота</vt:lpstr>
      <vt:lpstr>Связь с Периодом </vt:lpstr>
      <vt:lpstr>Наша формула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1185</cp:revision>
  <dcterms:created xsi:type="dcterms:W3CDTF">2025-09-16T07:41:44Z</dcterms:created>
  <dcterms:modified xsi:type="dcterms:W3CDTF">2025-09-24T04:09:13Z</dcterms:modified>
</cp:coreProperties>
</file>