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Shape 124"/>
          <p:cNvSpPr/>
          <p:nvPr>
            <p:ph type="sldImg"/>
          </p:nvPr>
        </p:nvSpPr>
        <p:spPr>
          <a:prstGeom prst="rect">
            <a:avLst/>
          </a:prstGeom>
        </p:spPr>
        <p:txBody>
          <a:bodyPr/>
          <a:lstStyle/>
          <a:p>
            <a:pPr/>
          </a:p>
        </p:txBody>
      </p:sp>
      <p:sp>
        <p:nvSpPr>
          <p:cNvPr id="125" name="Shape 125"/>
          <p:cNvSpPr/>
          <p:nvPr>
            <p:ph type="body" sz="quarter" idx="1"/>
          </p:nvPr>
        </p:nvSpPr>
        <p:spPr>
          <a:prstGeom prst="rect">
            <a:avLst/>
          </a:prstGeom>
        </p:spPr>
        <p:txBody>
          <a:bodyPr/>
          <a:lstStyle/>
          <a:p>
            <a:pPr/>
            <a:r>
              <a:t>Hello every one and welcome to Week one of the Mobile Application bootcamp</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A pull request in GitHub is a request to the maintainer of a repository to pull in some code. When you write some code that you want to contribute to a repository, you create and submit a pull request. Your code contains some proposed changes to the target repository. A pull request is your way of offering these changes to the maintainer of the repository. It gives the repository maintainers an opportunity to review the changes and either accept them, reject them, or ask for more changes to be made.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First Login to your Account</a:t>
            </a:r>
          </a:p>
          <a:p>
            <a:pPr/>
          </a:p>
          <a:p>
            <a:pPr/>
            <a:r>
              <a:t>Then navigate to your Repositories Section(Click on Your profile image&gt;choose Your repositories)</a:t>
            </a:r>
          </a:p>
          <a:p>
            <a:pPr/>
          </a:p>
          <a:p>
            <a:pPr/>
            <a:r>
              <a:t>Then Click on the green button with New label text on it</a:t>
            </a:r>
          </a:p>
          <a:p>
            <a:pPr/>
          </a:p>
          <a:p>
            <a:pPr/>
            <a:r>
              <a:t>On Repository name field enter a name for your repository</a:t>
            </a:r>
          </a:p>
          <a:p>
            <a:pPr/>
          </a:p>
          <a:p>
            <a:pPr/>
            <a:r>
              <a:t>If you want anyone on the internet be able to see your codebase, choose Public, if not choose Private</a:t>
            </a:r>
          </a:p>
          <a:p>
            <a:pPr/>
            <a:r>
              <a:t>Click on create repository</a:t>
            </a:r>
          </a:p>
          <a:p>
            <a:pPr/>
          </a:p>
          <a:p>
            <a:pPr/>
            <a:r>
              <a:t>you can initialize your repository with a readme file or add .gitignore license to your project</a:t>
            </a: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a:r>
              <a:t>How to clone a repository and add it to your device?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Version control software keeps track of every modification to the code in a special kind of database. If a mistake is made, developers can turn back the clock and compare earlier versions of the code to help fix the mistake while minimizing disruption to all team members.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Real life projects generally have multiple developers working in parallel. So a version control system like Git is needed to ensure there are no code conflicts between the developers.</a:t>
            </a:r>
          </a:p>
          <a:p>
            <a:pPr/>
          </a:p>
          <a:p>
            <a:pPr/>
            <a:r>
              <a:t>Additionally, the requirements in such projects change often. So a version control system allows developers to revert and go back to an older version of the code.</a:t>
            </a:r>
          </a:p>
          <a:p>
            <a:pPr/>
          </a:p>
          <a:p>
            <a:pPr/>
            <a:r>
              <a:t>And sometimes several projects which are being run in parallel involve the same codebase. In such a case, the concept of branching in Git is very important.</a:t>
            </a:r>
          </a:p>
          <a:p>
            <a:pPr/>
          </a:p>
          <a:p>
            <a:pPr/>
          </a:p>
          <a:p>
            <a:pPr/>
            <a:r>
              <a:t>Basic Git workflow </a:t>
            </a:r>
          </a:p>
          <a:p>
            <a:pPr/>
            <a:r>
              <a:t>Has three steps</a:t>
            </a:r>
          </a:p>
          <a:p>
            <a:pPr/>
            <a:r>
              <a:t>Working directory, staging area and the repository</a:t>
            </a:r>
          </a:p>
          <a:p>
            <a:pPr/>
          </a:p>
          <a:p>
            <a:pPr/>
            <a:r>
              <a:t>So you edit files on your directory and want to add it to your repository, git has staging area, which tells git to track the file. </a:t>
            </a:r>
          </a:p>
          <a:p>
            <a:pPr/>
            <a:r>
              <a:t>The staging area holds the changes we propose to commit to our repository, before committing we might need to check if we’ve done everything correctly and didn’t add our Key files into the repository.</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Using git, Each developer saves changes their own local code repository. As a result, there can be many different changes based off the same commit. Git provides tools for isolating changes and later merging them back together. Branches, which are lightweight pointers to work in progress, manage this separation. Once work created in a branch is finished, it can be merged back into the team's main (or trunk) branch.</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GitHub is a for-profit company that offers a cloud-based Git repository hosting service. Essentially, it makes it a lot easier for individuals and teams to use Git for version control and collaboration.</a:t>
            </a:r>
          </a:p>
          <a:p>
            <a:pPr/>
            <a:r>
              <a:t>GitHub's interface is user-friendly enough so even new coders can take advantage of Git. Without GitHub, using Git generally requires a bit more technical knowledge and use of the command line.</a:t>
            </a:r>
          </a:p>
          <a:p>
            <a:pPr/>
            <a:r>
              <a:t>GitHub is so user-friendly, though, that some people even use GitHub to manage other types of projects – like writing books.</a:t>
            </a:r>
          </a:p>
          <a:p>
            <a:pPr/>
            <a:r>
              <a:t>Additionally, anyone can sign up and host a public code repository for free, which makes GitHub especially popular with open-source projects.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Shape 161"/>
          <p:cNvSpPr/>
          <p:nvPr>
            <p:ph type="sldImg"/>
          </p:nvPr>
        </p:nvSpPr>
        <p:spPr>
          <a:prstGeom prst="rect">
            <a:avLst/>
          </a:prstGeom>
        </p:spPr>
        <p:txBody>
          <a:bodyPr/>
          <a:lstStyle/>
          <a:p>
            <a:pPr/>
          </a:p>
        </p:txBody>
      </p:sp>
      <p:sp>
        <p:nvSpPr>
          <p:cNvPr id="162" name="Shape 162"/>
          <p:cNvSpPr/>
          <p:nvPr>
            <p:ph type="body" sz="quarter" idx="1"/>
          </p:nvPr>
        </p:nvSpPr>
        <p:spPr>
          <a:prstGeom prst="rect">
            <a:avLst/>
          </a:prstGeom>
        </p:spPr>
        <p:txBody>
          <a:bodyPr/>
          <a:lstStyle/>
          <a:p>
            <a:pPr/>
            <a:r>
              <a:t>The git status command shows the state of the working directory and the staging( Before Commit ) area. </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Commits are snapshots of your code with a message attached. </a:t>
            </a:r>
          </a:p>
          <a:p>
            <a:pPr/>
            <a:r>
              <a:t>Always remember to add a meaningful message, so you and your colleagues know the exact thing you’ve done.</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Git fetch downloads content from the specified remote repository, for example from your repository on GitHub.</a:t>
            </a:r>
          </a:p>
          <a:p>
            <a:pPr/>
          </a:p>
          <a:p>
            <a:pPr/>
            <a:r>
              <a:t>Git merge will combine multiple sequences of commits into one unified history. In the most frequent use cases, git merge is used to combine two branches.</a:t>
            </a:r>
          </a:p>
          <a:p>
            <a:pPr/>
          </a:p>
          <a:p>
            <a:pPr/>
            <a:r>
              <a:t>The git push command is used to upload local repository content to a remote repository. Pushing is how you transfer commits from your local repository to a remote repo</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A fork is a rough copy of a repository. Forking a repository allows you to freely test and debug with changes without affecting the original project. One of the excessive use of forking is to propose changes for bug fixing. To fork a repository on the repository page on upper right section chose fork to have a copy of the repository on your account.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solidFill>
          <a:srgbClr val="333333"/>
        </a:solidFill>
      </p:bgPr>
    </p:bg>
    <p:spTree>
      <p:nvGrpSpPr>
        <p:cNvPr id="1" name=""/>
        <p:cNvGrpSpPr/>
        <p:nvPr/>
      </p:nvGrpSpPr>
      <p:grpSpPr>
        <a:xfrm>
          <a:off x="0" y="0"/>
          <a:ext cx="0" cy="0"/>
          <a:chOff x="0" y="0"/>
          <a:chExt cx="0" cy="0"/>
        </a:xfrm>
      </p:grpSpPr>
      <p:sp>
        <p:nvSpPr>
          <p:cNvPr id="11" name="Ornament 9"/>
          <p:cNvSpPr/>
          <p:nvPr/>
        </p:nvSpPr>
        <p:spPr>
          <a:xfrm>
            <a:off x="18160093" y="6796142"/>
            <a:ext cx="31889648" cy="13780070"/>
          </a:xfrm>
          <a:custGeom>
            <a:avLst/>
            <a:gdLst/>
            <a:ahLst/>
            <a:cxnLst>
              <a:cxn ang="0">
                <a:pos x="wd2" y="hd2"/>
              </a:cxn>
              <a:cxn ang="5400000">
                <a:pos x="wd2" y="hd2"/>
              </a:cxn>
              <a:cxn ang="10800000">
                <a:pos x="wd2" y="hd2"/>
              </a:cxn>
              <a:cxn ang="16200000">
                <a:pos x="wd2" y="hd2"/>
              </a:cxn>
            </a:cxnLst>
            <a:rect l="0" t="0" r="r" b="b"/>
            <a:pathLst>
              <a:path w="21415" h="21593" fill="norm" stroke="1" extrusionOk="0">
                <a:moveTo>
                  <a:pt x="14223" y="1"/>
                </a:moveTo>
                <a:cubicBezTo>
                  <a:pt x="13544" y="25"/>
                  <a:pt x="12876" y="531"/>
                  <a:pt x="12308" y="1441"/>
                </a:cubicBezTo>
                <a:lnTo>
                  <a:pt x="4363" y="14164"/>
                </a:lnTo>
                <a:cubicBezTo>
                  <a:pt x="3560" y="15449"/>
                  <a:pt x="2460" y="14971"/>
                  <a:pt x="1909" y="13098"/>
                </a:cubicBezTo>
                <a:cubicBezTo>
                  <a:pt x="1600" y="12049"/>
                  <a:pt x="1516" y="10747"/>
                  <a:pt x="1685" y="9507"/>
                </a:cubicBezTo>
                <a:cubicBezTo>
                  <a:pt x="1779" y="8808"/>
                  <a:pt x="1954" y="8176"/>
                  <a:pt x="2190" y="7691"/>
                </a:cubicBezTo>
                <a:cubicBezTo>
                  <a:pt x="2608" y="6831"/>
                  <a:pt x="3151" y="6486"/>
                  <a:pt x="3687" y="6719"/>
                </a:cubicBezTo>
                <a:cubicBezTo>
                  <a:pt x="4118" y="6907"/>
                  <a:pt x="4497" y="7445"/>
                  <a:pt x="4763" y="8250"/>
                </a:cubicBezTo>
                <a:cubicBezTo>
                  <a:pt x="4797" y="8352"/>
                  <a:pt x="4859" y="8378"/>
                  <a:pt x="4905" y="8304"/>
                </a:cubicBezTo>
                <a:lnTo>
                  <a:pt x="6049" y="6470"/>
                </a:lnTo>
                <a:cubicBezTo>
                  <a:pt x="6099" y="6390"/>
                  <a:pt x="6112" y="6232"/>
                  <a:pt x="6076" y="6118"/>
                </a:cubicBezTo>
                <a:cubicBezTo>
                  <a:pt x="5569" y="4504"/>
                  <a:pt x="4827" y="3417"/>
                  <a:pt x="3980" y="3050"/>
                </a:cubicBezTo>
                <a:cubicBezTo>
                  <a:pt x="3097" y="2666"/>
                  <a:pt x="2201" y="3108"/>
                  <a:pt x="1460" y="4295"/>
                </a:cubicBezTo>
                <a:cubicBezTo>
                  <a:pt x="675" y="5552"/>
                  <a:pt x="163" y="7487"/>
                  <a:pt x="32" y="9706"/>
                </a:cubicBezTo>
                <a:cubicBezTo>
                  <a:pt x="-69" y="11401"/>
                  <a:pt x="71" y="13137"/>
                  <a:pt x="433" y="14625"/>
                </a:cubicBezTo>
                <a:cubicBezTo>
                  <a:pt x="1062" y="17216"/>
                  <a:pt x="2206" y="18618"/>
                  <a:pt x="3369" y="18618"/>
                </a:cubicBezTo>
                <a:cubicBezTo>
                  <a:pt x="3687" y="18618"/>
                  <a:pt x="4006" y="18512"/>
                  <a:pt x="4316" y="18298"/>
                </a:cubicBezTo>
                <a:cubicBezTo>
                  <a:pt x="4366" y="18263"/>
                  <a:pt x="4420" y="18305"/>
                  <a:pt x="4452" y="18404"/>
                </a:cubicBezTo>
                <a:cubicBezTo>
                  <a:pt x="4959" y="20009"/>
                  <a:pt x="5698" y="21093"/>
                  <a:pt x="6543" y="21460"/>
                </a:cubicBezTo>
                <a:cubicBezTo>
                  <a:pt x="6751" y="21550"/>
                  <a:pt x="6959" y="21593"/>
                  <a:pt x="7165" y="21593"/>
                </a:cubicBezTo>
                <a:cubicBezTo>
                  <a:pt x="7838" y="21593"/>
                  <a:pt x="8495" y="21119"/>
                  <a:pt x="9062" y="20211"/>
                </a:cubicBezTo>
                <a:lnTo>
                  <a:pt x="17049" y="7422"/>
                </a:lnTo>
                <a:cubicBezTo>
                  <a:pt x="17438" y="6800"/>
                  <a:pt x="17908" y="6569"/>
                  <a:pt x="18371" y="6770"/>
                </a:cubicBezTo>
                <a:cubicBezTo>
                  <a:pt x="18907" y="7003"/>
                  <a:pt x="19362" y="7783"/>
                  <a:pt x="19619" y="8937"/>
                </a:cubicBezTo>
                <a:cubicBezTo>
                  <a:pt x="19765" y="9594"/>
                  <a:pt x="19831" y="10337"/>
                  <a:pt x="19810" y="11076"/>
                </a:cubicBezTo>
                <a:cubicBezTo>
                  <a:pt x="19767" y="12533"/>
                  <a:pt x="19417" y="13792"/>
                  <a:pt x="18864" y="14472"/>
                </a:cubicBezTo>
                <a:cubicBezTo>
                  <a:pt x="18584" y="14818"/>
                  <a:pt x="18264" y="14979"/>
                  <a:pt x="17947" y="14933"/>
                </a:cubicBezTo>
                <a:cubicBezTo>
                  <a:pt x="17426" y="14857"/>
                  <a:pt x="16963" y="14277"/>
                  <a:pt x="16653" y="13340"/>
                </a:cubicBezTo>
                <a:cubicBezTo>
                  <a:pt x="16618" y="13237"/>
                  <a:pt x="16553" y="13212"/>
                  <a:pt x="16507" y="13286"/>
                </a:cubicBezTo>
                <a:lnTo>
                  <a:pt x="15364" y="15113"/>
                </a:lnTo>
                <a:cubicBezTo>
                  <a:pt x="15315" y="15193"/>
                  <a:pt x="15302" y="15350"/>
                  <a:pt x="15338" y="15464"/>
                </a:cubicBezTo>
                <a:cubicBezTo>
                  <a:pt x="15845" y="17078"/>
                  <a:pt x="16585" y="18165"/>
                  <a:pt x="17432" y="18532"/>
                </a:cubicBezTo>
                <a:cubicBezTo>
                  <a:pt x="18316" y="18916"/>
                  <a:pt x="19211" y="18474"/>
                  <a:pt x="19952" y="17287"/>
                </a:cubicBezTo>
                <a:cubicBezTo>
                  <a:pt x="20693" y="16100"/>
                  <a:pt x="21193" y="14312"/>
                  <a:pt x="21357" y="12251"/>
                </a:cubicBezTo>
                <a:cubicBezTo>
                  <a:pt x="21531" y="10065"/>
                  <a:pt x="21307" y="7850"/>
                  <a:pt x="20726" y="6064"/>
                </a:cubicBezTo>
                <a:cubicBezTo>
                  <a:pt x="20268" y="4652"/>
                  <a:pt x="19613" y="3639"/>
                  <a:pt x="18878" y="3206"/>
                </a:cubicBezTo>
                <a:cubicBezTo>
                  <a:pt x="18278" y="2854"/>
                  <a:pt x="17666" y="2889"/>
                  <a:pt x="17096" y="3284"/>
                </a:cubicBezTo>
                <a:cubicBezTo>
                  <a:pt x="17046" y="3319"/>
                  <a:pt x="16991" y="3273"/>
                  <a:pt x="16960" y="3175"/>
                </a:cubicBezTo>
                <a:cubicBezTo>
                  <a:pt x="16459" y="1592"/>
                  <a:pt x="15735" y="521"/>
                  <a:pt x="14904" y="142"/>
                </a:cubicBezTo>
                <a:cubicBezTo>
                  <a:pt x="14679" y="38"/>
                  <a:pt x="14450" y="-7"/>
                  <a:pt x="14223" y="1"/>
                </a:cubicBezTo>
                <a:close/>
                <a:moveTo>
                  <a:pt x="14232" y="3725"/>
                </a:moveTo>
                <a:cubicBezTo>
                  <a:pt x="14347" y="3722"/>
                  <a:pt x="14462" y="3745"/>
                  <a:pt x="14578" y="3795"/>
                </a:cubicBezTo>
                <a:cubicBezTo>
                  <a:pt x="14954" y="3959"/>
                  <a:pt x="15289" y="4392"/>
                  <a:pt x="15545" y="5033"/>
                </a:cubicBezTo>
                <a:cubicBezTo>
                  <a:pt x="15579" y="5119"/>
                  <a:pt x="15573" y="5256"/>
                  <a:pt x="15532" y="5322"/>
                </a:cubicBezTo>
                <a:lnTo>
                  <a:pt x="8157" y="17131"/>
                </a:lnTo>
                <a:cubicBezTo>
                  <a:pt x="7769" y="17753"/>
                  <a:pt x="7299" y="17988"/>
                  <a:pt x="6836" y="17787"/>
                </a:cubicBezTo>
                <a:cubicBezTo>
                  <a:pt x="6460" y="17623"/>
                  <a:pt x="6125" y="17190"/>
                  <a:pt x="5869" y="16549"/>
                </a:cubicBezTo>
                <a:cubicBezTo>
                  <a:pt x="5834" y="16463"/>
                  <a:pt x="5840" y="16327"/>
                  <a:pt x="5882" y="16260"/>
                </a:cubicBezTo>
                <a:lnTo>
                  <a:pt x="13256" y="4451"/>
                </a:lnTo>
                <a:cubicBezTo>
                  <a:pt x="13548" y="3985"/>
                  <a:pt x="13886" y="3735"/>
                  <a:pt x="14232" y="3725"/>
                </a:cubicBezTo>
                <a:close/>
              </a:path>
            </a:pathLst>
          </a:custGeom>
          <a:solidFill>
            <a:srgbClr val="000000">
              <a:alpha val="4929"/>
            </a:srgb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2" name="Ornament 5"/>
          <p:cNvSpPr/>
          <p:nvPr/>
        </p:nvSpPr>
        <p:spPr>
          <a:xfrm>
            <a:off x="-4699000" y="-5461226"/>
            <a:ext cx="15485317" cy="15485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514"/>
                </a:lnTo>
                <a:cubicBezTo>
                  <a:pt x="0" y="8317"/>
                  <a:pt x="1462" y="9779"/>
                  <a:pt x="3265" y="9779"/>
                </a:cubicBezTo>
                <a:lnTo>
                  <a:pt x="8142" y="9779"/>
                </a:lnTo>
                <a:cubicBezTo>
                  <a:pt x="8237" y="9779"/>
                  <a:pt x="8313" y="9857"/>
                  <a:pt x="8313" y="9951"/>
                </a:cubicBezTo>
                <a:lnTo>
                  <a:pt x="8313" y="11649"/>
                </a:lnTo>
                <a:cubicBezTo>
                  <a:pt x="8313" y="11743"/>
                  <a:pt x="8237" y="11819"/>
                  <a:pt x="8142" y="11819"/>
                </a:cubicBezTo>
                <a:lnTo>
                  <a:pt x="3265" y="11819"/>
                </a:lnTo>
                <a:cubicBezTo>
                  <a:pt x="1462" y="11819"/>
                  <a:pt x="0" y="13282"/>
                  <a:pt x="0" y="15085"/>
                </a:cubicBezTo>
                <a:lnTo>
                  <a:pt x="0" y="21600"/>
                </a:lnTo>
                <a:lnTo>
                  <a:pt x="6514" y="21600"/>
                </a:lnTo>
                <a:cubicBezTo>
                  <a:pt x="8317" y="21600"/>
                  <a:pt x="9779" y="20138"/>
                  <a:pt x="9779" y="18335"/>
                </a:cubicBezTo>
                <a:lnTo>
                  <a:pt x="9779" y="13458"/>
                </a:lnTo>
                <a:cubicBezTo>
                  <a:pt x="9779" y="13363"/>
                  <a:pt x="9857" y="13287"/>
                  <a:pt x="9951" y="13287"/>
                </a:cubicBezTo>
                <a:lnTo>
                  <a:pt x="11649" y="13287"/>
                </a:lnTo>
                <a:cubicBezTo>
                  <a:pt x="11743" y="13287"/>
                  <a:pt x="11819" y="13363"/>
                  <a:pt x="11819" y="13458"/>
                </a:cubicBezTo>
                <a:lnTo>
                  <a:pt x="11819" y="18335"/>
                </a:lnTo>
                <a:cubicBezTo>
                  <a:pt x="11819" y="20138"/>
                  <a:pt x="13282" y="21600"/>
                  <a:pt x="15085" y="21600"/>
                </a:cubicBezTo>
                <a:lnTo>
                  <a:pt x="21600" y="21600"/>
                </a:lnTo>
                <a:lnTo>
                  <a:pt x="21600" y="15086"/>
                </a:lnTo>
                <a:cubicBezTo>
                  <a:pt x="21600" y="13283"/>
                  <a:pt x="20138" y="11821"/>
                  <a:pt x="18335" y="11821"/>
                </a:cubicBezTo>
                <a:lnTo>
                  <a:pt x="13458" y="11821"/>
                </a:lnTo>
                <a:cubicBezTo>
                  <a:pt x="13363" y="11821"/>
                  <a:pt x="13287" y="11743"/>
                  <a:pt x="13287" y="11649"/>
                </a:cubicBezTo>
                <a:lnTo>
                  <a:pt x="13287" y="9951"/>
                </a:lnTo>
                <a:cubicBezTo>
                  <a:pt x="13287" y="9857"/>
                  <a:pt x="13363" y="9781"/>
                  <a:pt x="13458" y="9781"/>
                </a:cubicBezTo>
                <a:lnTo>
                  <a:pt x="18335" y="9779"/>
                </a:lnTo>
                <a:cubicBezTo>
                  <a:pt x="20138" y="9779"/>
                  <a:pt x="21600" y="8317"/>
                  <a:pt x="21600" y="6514"/>
                </a:cubicBezTo>
                <a:lnTo>
                  <a:pt x="21600" y="0"/>
                </a:lnTo>
                <a:lnTo>
                  <a:pt x="15086" y="0"/>
                </a:lnTo>
                <a:cubicBezTo>
                  <a:pt x="13283" y="0"/>
                  <a:pt x="11821" y="1462"/>
                  <a:pt x="11821" y="3265"/>
                </a:cubicBezTo>
                <a:lnTo>
                  <a:pt x="11821" y="8142"/>
                </a:lnTo>
                <a:cubicBezTo>
                  <a:pt x="11821" y="8237"/>
                  <a:pt x="11743" y="8313"/>
                  <a:pt x="11649" y="8313"/>
                </a:cubicBezTo>
                <a:lnTo>
                  <a:pt x="9951" y="8313"/>
                </a:lnTo>
                <a:cubicBezTo>
                  <a:pt x="9857" y="8313"/>
                  <a:pt x="9781" y="8237"/>
                  <a:pt x="9781" y="8142"/>
                </a:cubicBezTo>
                <a:lnTo>
                  <a:pt x="9781" y="3265"/>
                </a:lnTo>
                <a:cubicBezTo>
                  <a:pt x="9781" y="1462"/>
                  <a:pt x="8318" y="0"/>
                  <a:pt x="6515" y="0"/>
                </a:cubicBezTo>
                <a:lnTo>
                  <a:pt x="0" y="0"/>
                </a:lnTo>
                <a:close/>
                <a:moveTo>
                  <a:pt x="1466" y="1466"/>
                </a:moveTo>
                <a:lnTo>
                  <a:pt x="6514" y="1466"/>
                </a:lnTo>
                <a:cubicBezTo>
                  <a:pt x="7507" y="1466"/>
                  <a:pt x="8313" y="2272"/>
                  <a:pt x="8313" y="3265"/>
                </a:cubicBezTo>
                <a:lnTo>
                  <a:pt x="8313" y="8142"/>
                </a:lnTo>
                <a:cubicBezTo>
                  <a:pt x="8313" y="8237"/>
                  <a:pt x="8237" y="8313"/>
                  <a:pt x="8142" y="8313"/>
                </a:cubicBezTo>
                <a:lnTo>
                  <a:pt x="3265" y="8313"/>
                </a:lnTo>
                <a:cubicBezTo>
                  <a:pt x="2272" y="8313"/>
                  <a:pt x="1466" y="7507"/>
                  <a:pt x="1466" y="6514"/>
                </a:cubicBezTo>
                <a:lnTo>
                  <a:pt x="1466" y="1466"/>
                </a:lnTo>
                <a:close/>
                <a:moveTo>
                  <a:pt x="15086" y="1466"/>
                </a:moveTo>
                <a:lnTo>
                  <a:pt x="20134" y="1466"/>
                </a:lnTo>
                <a:lnTo>
                  <a:pt x="20134" y="6514"/>
                </a:lnTo>
                <a:cubicBezTo>
                  <a:pt x="20134" y="7507"/>
                  <a:pt x="19328" y="8313"/>
                  <a:pt x="18335" y="8313"/>
                </a:cubicBezTo>
                <a:lnTo>
                  <a:pt x="13458" y="8313"/>
                </a:lnTo>
                <a:cubicBezTo>
                  <a:pt x="13363" y="8313"/>
                  <a:pt x="13287" y="8237"/>
                  <a:pt x="13287" y="8142"/>
                </a:cubicBezTo>
                <a:lnTo>
                  <a:pt x="13287" y="3265"/>
                </a:lnTo>
                <a:cubicBezTo>
                  <a:pt x="13287" y="2272"/>
                  <a:pt x="14093" y="1466"/>
                  <a:pt x="15086" y="1466"/>
                </a:cubicBezTo>
                <a:close/>
                <a:moveTo>
                  <a:pt x="9951" y="9781"/>
                </a:moveTo>
                <a:lnTo>
                  <a:pt x="11649" y="9781"/>
                </a:lnTo>
                <a:cubicBezTo>
                  <a:pt x="11743" y="9781"/>
                  <a:pt x="11819" y="9857"/>
                  <a:pt x="11819" y="9951"/>
                </a:cubicBezTo>
                <a:lnTo>
                  <a:pt x="11819" y="11649"/>
                </a:lnTo>
                <a:cubicBezTo>
                  <a:pt x="11820" y="11743"/>
                  <a:pt x="11744" y="11821"/>
                  <a:pt x="11649" y="11821"/>
                </a:cubicBezTo>
                <a:lnTo>
                  <a:pt x="9951" y="11821"/>
                </a:lnTo>
                <a:cubicBezTo>
                  <a:pt x="9857" y="11821"/>
                  <a:pt x="9779" y="11743"/>
                  <a:pt x="9779" y="11649"/>
                </a:cubicBezTo>
                <a:lnTo>
                  <a:pt x="9779" y="9951"/>
                </a:lnTo>
                <a:cubicBezTo>
                  <a:pt x="9779" y="9857"/>
                  <a:pt x="9857" y="9781"/>
                  <a:pt x="9951" y="9781"/>
                </a:cubicBezTo>
                <a:close/>
                <a:moveTo>
                  <a:pt x="3265" y="13287"/>
                </a:moveTo>
                <a:lnTo>
                  <a:pt x="8142" y="13287"/>
                </a:lnTo>
                <a:cubicBezTo>
                  <a:pt x="8237" y="13287"/>
                  <a:pt x="8313" y="13363"/>
                  <a:pt x="8313" y="13458"/>
                </a:cubicBezTo>
                <a:lnTo>
                  <a:pt x="8313" y="18335"/>
                </a:lnTo>
                <a:cubicBezTo>
                  <a:pt x="8313" y="19328"/>
                  <a:pt x="7507" y="20134"/>
                  <a:pt x="6514" y="20134"/>
                </a:cubicBezTo>
                <a:lnTo>
                  <a:pt x="1466" y="20134"/>
                </a:lnTo>
                <a:lnTo>
                  <a:pt x="1466" y="15086"/>
                </a:lnTo>
                <a:cubicBezTo>
                  <a:pt x="1466" y="14093"/>
                  <a:pt x="2272" y="13287"/>
                  <a:pt x="3265" y="13287"/>
                </a:cubicBezTo>
                <a:close/>
                <a:moveTo>
                  <a:pt x="13458" y="13287"/>
                </a:moveTo>
                <a:lnTo>
                  <a:pt x="18335" y="13287"/>
                </a:lnTo>
                <a:cubicBezTo>
                  <a:pt x="19328" y="13287"/>
                  <a:pt x="20134" y="14093"/>
                  <a:pt x="20134" y="15086"/>
                </a:cubicBezTo>
                <a:lnTo>
                  <a:pt x="20134" y="20134"/>
                </a:lnTo>
                <a:lnTo>
                  <a:pt x="15086" y="20134"/>
                </a:lnTo>
                <a:cubicBezTo>
                  <a:pt x="14093" y="20134"/>
                  <a:pt x="13287" y="19328"/>
                  <a:pt x="13287" y="18335"/>
                </a:cubicBezTo>
                <a:lnTo>
                  <a:pt x="13287" y="13458"/>
                </a:lnTo>
                <a:cubicBezTo>
                  <a:pt x="13287" y="13363"/>
                  <a:pt x="13363" y="13287"/>
                  <a:pt x="13458" y="13287"/>
                </a:cubicBezTo>
                <a:close/>
              </a:path>
            </a:pathLst>
          </a:custGeom>
          <a:solidFill>
            <a:srgbClr val="000000">
              <a:alpha val="5108"/>
            </a:srgb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863600"/>
          </a:xfrm>
          <a:prstGeom prst="rect">
            <a:avLst/>
          </a:prstGeom>
        </p:spPr>
        <p:txBody>
          <a:bodyPr anchor="t">
            <a:spAutoFit/>
          </a:bodyPr>
          <a:lstStyle>
            <a:lvl1pPr marL="0" indent="0" algn="ctr">
              <a:spcBef>
                <a:spcPts val="0"/>
              </a:spcBef>
              <a:buSzTx/>
              <a:buNone/>
              <a:defRPr spc="448" sz="3200">
                <a:solidFill>
                  <a:schemeClr val="accent3"/>
                </a:solidFill>
                <a:latin typeface="Cairo Regular"/>
                <a:ea typeface="Cairo Regular"/>
                <a:cs typeface="Cairo Regular"/>
                <a:sym typeface="Cairo Regular"/>
              </a:defRPr>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hooshyar/WeCode_MA"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scm.com/downloads" TargetMode="External"/><Relationship Id="rId3" Type="http://schemas.openxmlformats.org/officeDocument/2006/relationships/hyperlink" Target="https://desktop.github.com/" TargetMode="External"/><Relationship Id="rId4" Type="http://schemas.openxmlformats.org/officeDocument/2006/relationships/hyperlink" Target="https://code.visualstudio.com/Download"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eCode"/>
          <p:cNvSpPr txBox="1"/>
          <p:nvPr/>
        </p:nvSpPr>
        <p:spPr>
          <a:xfrm>
            <a:off x="8581239" y="4053264"/>
            <a:ext cx="722152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12000">
                <a:solidFill>
                  <a:srgbClr val="FFFFFF"/>
                </a:solidFill>
                <a:latin typeface="Avenir Black"/>
                <a:ea typeface="Avenir Black"/>
                <a:cs typeface="Avenir Black"/>
                <a:sym typeface="Avenir Black"/>
              </a:defRPr>
            </a:lvl1pPr>
          </a:lstStyle>
          <a:p>
            <a:pPr/>
            <a:r>
              <a:t>WeCode</a:t>
            </a:r>
          </a:p>
        </p:txBody>
      </p:sp>
      <p:sp>
        <p:nvSpPr>
          <p:cNvPr id="120" name="Mobile Application Development Bootcamp 2021-2022"/>
          <p:cNvSpPr txBox="1"/>
          <p:nvPr/>
        </p:nvSpPr>
        <p:spPr>
          <a:xfrm>
            <a:off x="5897098" y="6423677"/>
            <a:ext cx="12589804"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Ultra Light"/>
                <a:ea typeface="Avenir Next Ultra Light"/>
                <a:cs typeface="Avenir Next Ultra Light"/>
                <a:sym typeface="Avenir Next Ultra Light"/>
              </a:defRPr>
            </a:lvl1pPr>
          </a:lstStyle>
          <a:p>
            <a:pPr/>
            <a:r>
              <a:t>Mobile Application Development Bootcamp 2021-2022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git commit -m your &quot;message or comment about changes you have done&quot;"/>
          <p:cNvSpPr txBox="1"/>
          <p:nvPr/>
        </p:nvSpPr>
        <p:spPr>
          <a:xfrm>
            <a:off x="4449341" y="6934936"/>
            <a:ext cx="15485318" cy="16260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pc="448" sz="3200">
                <a:solidFill>
                  <a:schemeClr val="accent3"/>
                </a:solidFill>
                <a:latin typeface="Cairo Regular"/>
                <a:ea typeface="Cairo Regular"/>
                <a:cs typeface="Cairo Regular"/>
                <a:sym typeface="Cairo Regular"/>
              </a:defRPr>
            </a:lvl1pPr>
          </a:lstStyle>
          <a:p>
            <a:pPr/>
            <a:r>
              <a:t>git commit -m your "message or comment about changes you have done"</a:t>
            </a:r>
          </a:p>
        </p:txBody>
      </p:sp>
      <p:sp>
        <p:nvSpPr>
          <p:cNvPr id="165" name="Commits are snapshots of your code with a message attached. to commit latest changes using CLI, on the Terminal opened in a git repository folder type:"/>
          <p:cNvSpPr txBox="1"/>
          <p:nvPr/>
        </p:nvSpPr>
        <p:spPr>
          <a:xfrm>
            <a:off x="4503261" y="4566725"/>
            <a:ext cx="15377478" cy="233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Medium"/>
                <a:ea typeface="Avenir Next Medium"/>
                <a:cs typeface="Avenir Next Medium"/>
                <a:sym typeface="Avenir Next Medium"/>
              </a:defRPr>
            </a:pPr>
            <a:r>
              <a:t>Commits are snapshots of your code with a message attached. to commit latest changes using CLI, on the Terminal opened in a git repository folder type:</a:t>
            </a:r>
          </a:p>
          <a:p>
            <a:pPr algn="just">
              <a:defRPr b="0" sz="3200">
                <a:solidFill>
                  <a:srgbClr val="FFFFFF"/>
                </a:solidFill>
                <a:latin typeface="Avenir Next Medium"/>
                <a:ea typeface="Avenir Next Medium"/>
                <a:cs typeface="Avenir Next Medium"/>
                <a:sym typeface="Avenir Next Medium"/>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git fetch"/>
          <p:cNvSpPr txBox="1"/>
          <p:nvPr/>
        </p:nvSpPr>
        <p:spPr>
          <a:xfrm>
            <a:off x="4525541" y="3359169"/>
            <a:ext cx="15485318" cy="94625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b="0" spc="448" sz="3200">
                <a:solidFill>
                  <a:schemeClr val="accent3"/>
                </a:solidFill>
                <a:latin typeface="Cairo Regular"/>
                <a:ea typeface="Cairo Regular"/>
                <a:cs typeface="Cairo Regular"/>
                <a:sym typeface="Cairo Regular"/>
              </a:defRPr>
            </a:pPr>
            <a:r>
              <a:t>git fetch</a:t>
            </a:r>
          </a:p>
          <a:p>
            <a:pPr algn="l">
              <a:defRPr b="0" spc="448" sz="3200">
                <a:solidFill>
                  <a:schemeClr val="accent3"/>
                </a:solidFill>
                <a:latin typeface="Cairo Regular"/>
                <a:ea typeface="Cairo Regular"/>
                <a:cs typeface="Cairo Regular"/>
                <a:sym typeface="Cairo Regular"/>
              </a:defRPr>
            </a:pPr>
          </a:p>
        </p:txBody>
      </p:sp>
      <p:sp>
        <p:nvSpPr>
          <p:cNvPr id="170" name="Git fetch downloads content from the specified remote repository."/>
          <p:cNvSpPr txBox="1"/>
          <p:nvPr/>
        </p:nvSpPr>
        <p:spPr>
          <a:xfrm>
            <a:off x="4503261" y="2754233"/>
            <a:ext cx="15377478"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Git fetch downloads content from the specified remote repository.</a:t>
            </a:r>
          </a:p>
        </p:txBody>
      </p:sp>
      <p:sp>
        <p:nvSpPr>
          <p:cNvPr id="171" name="git merge"/>
          <p:cNvSpPr txBox="1"/>
          <p:nvPr/>
        </p:nvSpPr>
        <p:spPr>
          <a:xfrm>
            <a:off x="4525541" y="6687342"/>
            <a:ext cx="15485318" cy="9462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b="0" spc="448" sz="3200">
                <a:solidFill>
                  <a:schemeClr val="accent3"/>
                </a:solidFill>
                <a:latin typeface="Cairo Regular"/>
                <a:ea typeface="Cairo Regular"/>
                <a:cs typeface="Cairo Regular"/>
                <a:sym typeface="Cairo Regular"/>
              </a:defRPr>
            </a:pPr>
            <a:r>
              <a:t>git merge</a:t>
            </a:r>
          </a:p>
          <a:p>
            <a:pPr algn="l">
              <a:defRPr b="0" spc="448" sz="3200">
                <a:solidFill>
                  <a:schemeClr val="accent3"/>
                </a:solidFill>
                <a:latin typeface="Cairo Regular"/>
                <a:ea typeface="Cairo Regular"/>
                <a:cs typeface="Cairo Regular"/>
                <a:sym typeface="Cairo Regular"/>
              </a:defRPr>
            </a:pPr>
          </a:p>
        </p:txBody>
      </p:sp>
      <p:sp>
        <p:nvSpPr>
          <p:cNvPr id="172" name="Git merge Joins two or more development histories together."/>
          <p:cNvSpPr txBox="1"/>
          <p:nvPr/>
        </p:nvSpPr>
        <p:spPr>
          <a:xfrm>
            <a:off x="4503261" y="6082405"/>
            <a:ext cx="15377478"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Git merge Joins two or more development histories together.</a:t>
            </a:r>
          </a:p>
        </p:txBody>
      </p:sp>
      <p:sp>
        <p:nvSpPr>
          <p:cNvPr id="173" name="git push"/>
          <p:cNvSpPr txBox="1"/>
          <p:nvPr/>
        </p:nvSpPr>
        <p:spPr>
          <a:xfrm>
            <a:off x="4525541" y="10574314"/>
            <a:ext cx="15485318" cy="9462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pPr algn="l">
              <a:defRPr b="0" spc="448" sz="3200">
                <a:solidFill>
                  <a:schemeClr val="accent3"/>
                </a:solidFill>
                <a:latin typeface="Cairo Regular"/>
                <a:ea typeface="Cairo Regular"/>
                <a:cs typeface="Cairo Regular"/>
                <a:sym typeface="Cairo Regular"/>
              </a:defRPr>
            </a:pPr>
            <a:r>
              <a:t>git push</a:t>
            </a:r>
          </a:p>
          <a:p>
            <a:pPr algn="l">
              <a:defRPr b="0" spc="448" sz="3200">
                <a:solidFill>
                  <a:schemeClr val="accent3"/>
                </a:solidFill>
                <a:latin typeface="Cairo Regular"/>
                <a:ea typeface="Cairo Regular"/>
                <a:cs typeface="Cairo Regular"/>
                <a:sym typeface="Cairo Regular"/>
              </a:defRPr>
            </a:pPr>
          </a:p>
        </p:txBody>
      </p:sp>
      <p:sp>
        <p:nvSpPr>
          <p:cNvPr id="174" name="The git push command is used to upload local repository content to a remote repository."/>
          <p:cNvSpPr txBox="1"/>
          <p:nvPr/>
        </p:nvSpPr>
        <p:spPr>
          <a:xfrm>
            <a:off x="4503261" y="9410577"/>
            <a:ext cx="1537747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The git push command is used to upload local repository content to a remote repository.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in class assignment (15 min):…"/>
          <p:cNvSpPr txBox="1"/>
          <p:nvPr/>
        </p:nvSpPr>
        <p:spPr>
          <a:xfrm>
            <a:off x="4503261" y="5975350"/>
            <a:ext cx="15377478" cy="1765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just">
              <a:spcBef>
                <a:spcPts val="1100"/>
              </a:spcBef>
              <a:defRPr b="0" sz="3500">
                <a:solidFill>
                  <a:srgbClr val="D5D5D5"/>
                </a:solidFill>
                <a:latin typeface="Avenir Next Medium"/>
                <a:ea typeface="Avenir Next Medium"/>
                <a:cs typeface="Avenir Next Medium"/>
                <a:sym typeface="Avenir Next Medium"/>
              </a:defRPr>
            </a:pPr>
            <a:r>
              <a:t>in class assignment (15 min):</a:t>
            </a:r>
          </a:p>
          <a:p>
            <a:pPr lvl="1" algn="just">
              <a:spcBef>
                <a:spcPts val="1100"/>
              </a:spcBef>
              <a:defRPr b="0" sz="2600">
                <a:solidFill>
                  <a:srgbClr val="D5D5D5"/>
                </a:solidFill>
                <a:latin typeface="Avenir Next Medium"/>
                <a:ea typeface="Avenir Next Medium"/>
                <a:cs typeface="Avenir Next Medium"/>
                <a:sym typeface="Avenir Next Medium"/>
              </a:defRPr>
            </a:pPr>
            <a:r>
              <a:t>On your GitHub profile create a repository named “Wecode1_yourname” add text file in which includes your name and your bio as two separate commits.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A fork is a rough copy of a repository. Forking a repository allows you to freely test and debug with changes without affecting the original project. One of the excessive use of forking is to propose changes for bug fixing."/>
          <p:cNvSpPr txBox="1"/>
          <p:nvPr/>
        </p:nvSpPr>
        <p:spPr>
          <a:xfrm>
            <a:off x="4503261" y="6426200"/>
            <a:ext cx="15377478" cy="289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Medium"/>
                <a:ea typeface="Avenir Next Medium"/>
                <a:cs typeface="Avenir Next Medium"/>
                <a:sym typeface="Avenir Next Medium"/>
              </a:defRPr>
            </a:pPr>
            <a:r>
              <a:t>A fork is a rough copy of a repository. Forking a repository allows you to freely test and debug with changes without affecting the original project. One of the excessive use of forking is to propose changes for bug fixing.</a:t>
            </a:r>
          </a:p>
          <a:p>
            <a:pPr algn="just">
              <a:defRPr b="0" sz="3200">
                <a:solidFill>
                  <a:srgbClr val="FFFFFF"/>
                </a:solidFill>
                <a:latin typeface="Avenir Next Medium"/>
                <a:ea typeface="Avenir Next Medium"/>
                <a:cs typeface="Avenir Next Medium"/>
                <a:sym typeface="Avenir Next Medium"/>
              </a:defRPr>
            </a:pPr>
          </a:p>
        </p:txBody>
      </p:sp>
      <p:sp>
        <p:nvSpPr>
          <p:cNvPr id="181" name="What is Git Fork"/>
          <p:cNvSpPr txBox="1"/>
          <p:nvPr/>
        </p:nvSpPr>
        <p:spPr>
          <a:xfrm>
            <a:off x="4503261" y="3201907"/>
            <a:ext cx="15377478"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Medium"/>
                <a:ea typeface="Avenir Next Medium"/>
                <a:cs typeface="Avenir Next Medium"/>
                <a:sym typeface="Avenir Next Medium"/>
              </a:defRPr>
            </a:lvl1pPr>
          </a:lstStyle>
          <a:p>
            <a:pPr/>
            <a:r>
              <a:t>What is Git Fork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A pull request in GitHub is a request to the maintainer of a repository to pull in some code. When you write some code that you want to contribute to a repository, you create and submit a pull request. Your code contains some proposed changes to the targ"/>
          <p:cNvSpPr txBox="1"/>
          <p:nvPr/>
        </p:nvSpPr>
        <p:spPr>
          <a:xfrm>
            <a:off x="4503261" y="5867399"/>
            <a:ext cx="15377478" cy="401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3200">
                <a:solidFill>
                  <a:srgbClr val="FFFFFF"/>
                </a:solidFill>
                <a:latin typeface="Avenir Next Medium"/>
                <a:ea typeface="Avenir Next Medium"/>
                <a:cs typeface="Avenir Next Medium"/>
                <a:sym typeface="Avenir Next Medium"/>
              </a:defRPr>
            </a:lvl1pPr>
          </a:lstStyle>
          <a:p>
            <a:pPr/>
            <a:r>
              <a:t>A pull request in GitHub is a request to the maintainer of a repository to pull in some code. When you write some code that you want to contribute to a repository, you create and submit a pull request. Your code contains some proposed changes to the target repository. A pull request is your way of offering these changes to the maintainer of the repository. It gives the repository maintainers an opportunity to review the changes and either accept them, reject them, or ask for more changes to be made.</a:t>
            </a:r>
          </a:p>
        </p:txBody>
      </p:sp>
      <p:sp>
        <p:nvSpPr>
          <p:cNvPr id="186" name="What is Pull Request"/>
          <p:cNvSpPr txBox="1"/>
          <p:nvPr/>
        </p:nvSpPr>
        <p:spPr>
          <a:xfrm>
            <a:off x="4503261" y="3201907"/>
            <a:ext cx="15377478"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Medium"/>
                <a:ea typeface="Avenir Next Medium"/>
                <a:cs typeface="Avenir Next Medium"/>
                <a:sym typeface="Avenir Next Medium"/>
              </a:defRPr>
            </a:lvl1pPr>
          </a:lstStyle>
          <a:p>
            <a:pPr/>
            <a:r>
              <a:t>What is Pull Request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Login to your Account…"/>
          <p:cNvSpPr txBox="1"/>
          <p:nvPr/>
        </p:nvSpPr>
        <p:spPr>
          <a:xfrm>
            <a:off x="4503261" y="5556397"/>
            <a:ext cx="15377478" cy="5168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marL="992187" indent="-357187" algn="just">
              <a:spcBef>
                <a:spcPts val="1100"/>
              </a:spcBef>
              <a:buSzPct val="125000"/>
              <a:buChar char="•"/>
              <a:defRPr b="0" sz="2700">
                <a:solidFill>
                  <a:srgbClr val="FFFFFF"/>
                </a:solidFill>
                <a:latin typeface="Avenir Next Medium"/>
                <a:ea typeface="Avenir Next Medium"/>
                <a:cs typeface="Avenir Next Medium"/>
                <a:sym typeface="Avenir Next Medium"/>
              </a:defRPr>
            </a:pPr>
            <a:r>
              <a:t>Login to your Account</a:t>
            </a:r>
          </a:p>
          <a:p>
            <a:pPr lvl="1" marL="992187" indent="-357187" algn="just">
              <a:spcBef>
                <a:spcPts val="1100"/>
              </a:spcBef>
              <a:buSzPct val="125000"/>
              <a:buChar char="•"/>
              <a:defRPr b="0" sz="2700">
                <a:solidFill>
                  <a:srgbClr val="FFFFFF"/>
                </a:solidFill>
                <a:latin typeface="Avenir Next Medium"/>
                <a:ea typeface="Avenir Next Medium"/>
                <a:cs typeface="Avenir Next Medium"/>
                <a:sym typeface="Avenir Next Medium"/>
              </a:defRPr>
            </a:pPr>
            <a:r>
              <a:t>Go to your Repositories Section(Click on Your profile image&gt;choose Your repositories)</a:t>
            </a:r>
          </a:p>
          <a:p>
            <a:pPr lvl="1" marL="992187" indent="-357187" algn="just">
              <a:spcBef>
                <a:spcPts val="1100"/>
              </a:spcBef>
              <a:buSzPct val="125000"/>
              <a:buChar char="•"/>
              <a:defRPr b="0" sz="2700">
                <a:solidFill>
                  <a:srgbClr val="FFFFFF"/>
                </a:solidFill>
                <a:latin typeface="Avenir Next Medium"/>
                <a:ea typeface="Avenir Next Medium"/>
                <a:cs typeface="Avenir Next Medium"/>
                <a:sym typeface="Avenir Next Medium"/>
              </a:defRPr>
            </a:pPr>
            <a:r>
              <a:t>Click on the green button with New label</a:t>
            </a:r>
          </a:p>
          <a:p>
            <a:pPr lvl="1" marL="992187" indent="-357187" algn="just">
              <a:spcBef>
                <a:spcPts val="1100"/>
              </a:spcBef>
              <a:buSzPct val="125000"/>
              <a:buChar char="•"/>
              <a:defRPr b="0" sz="2700">
                <a:solidFill>
                  <a:srgbClr val="FFFFFF"/>
                </a:solidFill>
                <a:latin typeface="Avenir Next Medium"/>
                <a:ea typeface="Avenir Next Medium"/>
                <a:cs typeface="Avenir Next Medium"/>
                <a:sym typeface="Avenir Next Medium"/>
              </a:defRPr>
            </a:pPr>
            <a:r>
              <a:t>On Repository name field enter a name for your repository</a:t>
            </a:r>
          </a:p>
          <a:p>
            <a:pPr lvl="1" marL="992187" indent="-357187" algn="just">
              <a:spcBef>
                <a:spcPts val="1100"/>
              </a:spcBef>
              <a:buSzPct val="125000"/>
              <a:buChar char="•"/>
              <a:defRPr b="0" sz="2700">
                <a:solidFill>
                  <a:srgbClr val="FFFFFF"/>
                </a:solidFill>
                <a:latin typeface="Avenir Next Medium"/>
                <a:ea typeface="Avenir Next Medium"/>
                <a:cs typeface="Avenir Next Medium"/>
                <a:sym typeface="Avenir Next Medium"/>
              </a:defRPr>
            </a:pPr>
            <a:r>
              <a:t>If you want anyone on the internet be able to see your codebase, choose Public, if not choose Private</a:t>
            </a:r>
          </a:p>
          <a:p>
            <a:pPr lvl="1" marL="992187" indent="-357187" algn="just">
              <a:spcBef>
                <a:spcPts val="1100"/>
              </a:spcBef>
              <a:buSzPct val="125000"/>
              <a:buChar char="•"/>
              <a:defRPr b="0" sz="2700">
                <a:solidFill>
                  <a:srgbClr val="FFFFFF"/>
                </a:solidFill>
                <a:latin typeface="Avenir Next Medium"/>
                <a:ea typeface="Avenir Next Medium"/>
                <a:cs typeface="Avenir Next Medium"/>
                <a:sym typeface="Avenir Next Medium"/>
              </a:defRPr>
            </a:pPr>
            <a:r>
              <a:t>Click on create repository</a:t>
            </a:r>
          </a:p>
          <a:p>
            <a:pPr lvl="1" marL="992187" indent="-357187" algn="just">
              <a:spcBef>
                <a:spcPts val="1100"/>
              </a:spcBef>
              <a:buSzPct val="125000"/>
              <a:buChar char="•"/>
              <a:defRPr b="0" sz="2700">
                <a:solidFill>
                  <a:srgbClr val="FFFFFF"/>
                </a:solidFill>
                <a:latin typeface="Avenir Next Medium"/>
                <a:ea typeface="Avenir Next Medium"/>
                <a:cs typeface="Avenir Next Medium"/>
                <a:sym typeface="Avenir Next Medium"/>
              </a:defRPr>
            </a:pPr>
            <a:r>
              <a:t>you can initialize your repository with a readme file or add .gitignore license to your project</a:t>
            </a:r>
          </a:p>
        </p:txBody>
      </p:sp>
      <p:sp>
        <p:nvSpPr>
          <p:cNvPr id="191" name="How to create a repository?"/>
          <p:cNvSpPr txBox="1"/>
          <p:nvPr/>
        </p:nvSpPr>
        <p:spPr>
          <a:xfrm>
            <a:off x="4503261" y="3201907"/>
            <a:ext cx="15377478"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Medium"/>
                <a:ea typeface="Avenir Next Medium"/>
                <a:cs typeface="Avenir Next Medium"/>
                <a:sym typeface="Avenir Next Medium"/>
              </a:defRPr>
            </a:lvl1pPr>
          </a:lstStyle>
          <a:p>
            <a:pPr/>
            <a:r>
              <a:t>How to create a repository?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elect the repository you want to clone on your device…"/>
          <p:cNvSpPr txBox="1"/>
          <p:nvPr/>
        </p:nvSpPr>
        <p:spPr>
          <a:xfrm>
            <a:off x="4503261" y="6165998"/>
            <a:ext cx="15377478" cy="3949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just">
              <a:spcBef>
                <a:spcPts val="1100"/>
              </a:spcBef>
              <a:defRPr b="0" sz="2700">
                <a:solidFill>
                  <a:srgbClr val="FFFFFF"/>
                </a:solidFill>
                <a:latin typeface="Avenir Next Medium"/>
                <a:ea typeface="Avenir Next Medium"/>
                <a:cs typeface="Avenir Next Medium"/>
                <a:sym typeface="Avenir Next Medium"/>
              </a:defRPr>
            </a:pPr>
            <a:r>
              <a:t>Select the repository you want to clone on your device</a:t>
            </a:r>
          </a:p>
          <a:p>
            <a:pPr lvl="1" algn="just">
              <a:spcBef>
                <a:spcPts val="1100"/>
              </a:spcBef>
              <a:defRPr b="0" sz="2700">
                <a:solidFill>
                  <a:srgbClr val="FFFFFF"/>
                </a:solidFill>
                <a:latin typeface="Avenir Next Medium"/>
                <a:ea typeface="Avenir Next Medium"/>
                <a:cs typeface="Avenir Next Medium"/>
                <a:sym typeface="Avenir Next Medium"/>
              </a:defRPr>
            </a:pPr>
            <a:r>
              <a:t>Click on the green dropdown button labeled Code</a:t>
            </a:r>
          </a:p>
          <a:p>
            <a:pPr lvl="1" algn="just">
              <a:spcBef>
                <a:spcPts val="1100"/>
              </a:spcBef>
              <a:defRPr b="0" sz="2700">
                <a:solidFill>
                  <a:srgbClr val="FFFFFF"/>
                </a:solidFill>
                <a:latin typeface="Avenir Next Medium"/>
                <a:ea typeface="Avenir Next Medium"/>
                <a:cs typeface="Avenir Next Medium"/>
                <a:sym typeface="Avenir Next Medium"/>
              </a:defRPr>
            </a:pPr>
            <a:r>
              <a:t>Copy the web url below the HTTPS tab</a:t>
            </a:r>
          </a:p>
          <a:p>
            <a:pPr lvl="1" algn="just">
              <a:spcBef>
                <a:spcPts val="1100"/>
              </a:spcBef>
              <a:defRPr b="0" sz="2700">
                <a:solidFill>
                  <a:srgbClr val="FFFFFF"/>
                </a:solidFill>
                <a:latin typeface="Avenir Next Medium"/>
                <a:ea typeface="Avenir Next Medium"/>
                <a:cs typeface="Avenir Next Medium"/>
                <a:sym typeface="Avenir Next Medium"/>
              </a:defRPr>
            </a:pPr>
            <a:r>
              <a:t>On your desktop system cd into the folder you want the repository to be cloned to: cd Desktop/development/, on window the command will be a slightly diffrent one.</a:t>
            </a:r>
          </a:p>
          <a:p>
            <a:pPr lvl="1" algn="just">
              <a:spcBef>
                <a:spcPts val="1100"/>
              </a:spcBef>
              <a:defRPr b="0" sz="2700">
                <a:solidFill>
                  <a:srgbClr val="FFFFFF"/>
                </a:solidFill>
                <a:latin typeface="Avenir Next Medium"/>
                <a:ea typeface="Avenir Next Medium"/>
                <a:cs typeface="Avenir Next Medium"/>
                <a:sym typeface="Avenir Next Medium"/>
              </a:defRPr>
            </a:pPr>
            <a:r>
              <a:t>Type the clone command and paste the repository url: git clone https://github.com/hooshyar/sample1.git</a:t>
            </a:r>
          </a:p>
        </p:txBody>
      </p:sp>
      <p:sp>
        <p:nvSpPr>
          <p:cNvPr id="196" name="How to clone a repository?"/>
          <p:cNvSpPr txBox="1"/>
          <p:nvPr/>
        </p:nvSpPr>
        <p:spPr>
          <a:xfrm>
            <a:off x="4503261" y="3201907"/>
            <a:ext cx="15377478"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Medium"/>
                <a:ea typeface="Avenir Next Medium"/>
                <a:cs typeface="Avenir Next Medium"/>
                <a:sym typeface="Avenir Next Medium"/>
              </a:defRPr>
            </a:lvl1pPr>
          </a:lstStyle>
          <a:p>
            <a:pPr/>
            <a:r>
              <a:t>How to clone a repository?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Assignment 2 (20 hours):…"/>
          <p:cNvSpPr txBox="1"/>
          <p:nvPr/>
        </p:nvSpPr>
        <p:spPr>
          <a:xfrm>
            <a:off x="4503261" y="5378450"/>
            <a:ext cx="15377478" cy="295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1" algn="just">
              <a:spcBef>
                <a:spcPts val="1100"/>
              </a:spcBef>
              <a:defRPr b="0" sz="3500">
                <a:solidFill>
                  <a:srgbClr val="D5D5D5"/>
                </a:solidFill>
                <a:latin typeface="Avenir Next Medium"/>
                <a:ea typeface="Avenir Next Medium"/>
                <a:cs typeface="Avenir Next Medium"/>
                <a:sym typeface="Avenir Next Medium"/>
              </a:defRPr>
            </a:pPr>
            <a:r>
              <a:t>Assignment 2 (20 hours):</a:t>
            </a:r>
          </a:p>
          <a:p>
            <a:pPr lvl="1" algn="just">
              <a:spcBef>
                <a:spcPts val="1100"/>
              </a:spcBef>
              <a:defRPr b="0" sz="2600">
                <a:solidFill>
                  <a:srgbClr val="D5D5D5"/>
                </a:solidFill>
                <a:latin typeface="Avenir Next Medium"/>
                <a:ea typeface="Avenir Next Medium"/>
                <a:cs typeface="Avenir Next Medium"/>
                <a:sym typeface="Avenir Next Medium"/>
              </a:defRPr>
            </a:pPr>
            <a:r>
              <a:t>Create a pull request for </a:t>
            </a:r>
            <a:r>
              <a:rPr u="sng">
                <a:hlinkClick r:id="rId2" invalidUrl="" action="" tgtFrame="" tooltip="" history="1" highlightClick="0" endSnd="0"/>
              </a:rPr>
              <a:t>this repository</a:t>
            </a:r>
            <a:r>
              <a:t> and add your Github, LinkedIn and Stack-overflow profile to it. </a:t>
            </a:r>
          </a:p>
          <a:p>
            <a:pPr lvl="1" marL="978958" indent="-343958" algn="just">
              <a:spcBef>
                <a:spcPts val="1100"/>
              </a:spcBef>
              <a:buSzPct val="125000"/>
              <a:buChar char="•"/>
              <a:defRPr b="0" sz="2600">
                <a:solidFill>
                  <a:srgbClr val="D5D5D5"/>
                </a:solidFill>
                <a:latin typeface="Avenir Next Medium"/>
                <a:ea typeface="Avenir Next Medium"/>
                <a:cs typeface="Avenir Next Medium"/>
                <a:sym typeface="Avenir Next Medium"/>
              </a:defRPr>
            </a:pPr>
            <a:r>
              <a:t>Try not to have conflict with main the original repo</a:t>
            </a:r>
          </a:p>
          <a:p>
            <a:pPr lvl="1" marL="978958" indent="-343958" algn="just">
              <a:spcBef>
                <a:spcPts val="1100"/>
              </a:spcBef>
              <a:buSzPct val="125000"/>
              <a:buChar char="•"/>
              <a:defRPr b="0" sz="2600">
                <a:solidFill>
                  <a:srgbClr val="D5D5D5"/>
                </a:solidFill>
                <a:latin typeface="Avenir Next Medium"/>
                <a:ea typeface="Avenir Next Medium"/>
                <a:cs typeface="Avenir Next Medium"/>
                <a:sym typeface="Avenir Next Medium"/>
              </a:defRPr>
            </a:pPr>
            <a:r>
              <a:t>Add clear title and comments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Version Control and Git"/>
          <p:cNvSpPr txBox="1"/>
          <p:nvPr/>
        </p:nvSpPr>
        <p:spPr>
          <a:xfrm>
            <a:off x="5897098" y="6829065"/>
            <a:ext cx="12589804"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500">
                <a:solidFill>
                  <a:srgbClr val="FFFFFF"/>
                </a:solidFill>
                <a:latin typeface="Avenir Next Ultra Light"/>
                <a:ea typeface="Avenir Next Ultra Light"/>
                <a:cs typeface="Avenir Next Ultra Light"/>
                <a:sym typeface="Avenir Next Ultra Light"/>
              </a:defRPr>
            </a:lvl1pPr>
          </a:lstStyle>
          <a:p>
            <a:pPr/>
            <a:r>
              <a:t>Version Control and Git </a:t>
            </a:r>
          </a:p>
        </p:txBody>
      </p:sp>
      <p:sp>
        <p:nvSpPr>
          <p:cNvPr id="123" name="Week #1 &gt; Lecture 1"/>
          <p:cNvSpPr txBox="1"/>
          <p:nvPr/>
        </p:nvSpPr>
        <p:spPr>
          <a:xfrm>
            <a:off x="6931992" y="5169815"/>
            <a:ext cx="10520016"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500">
                <a:solidFill>
                  <a:srgbClr val="FFFFFF"/>
                </a:solidFill>
                <a:latin typeface="Avenir Next Ultra Light"/>
                <a:ea typeface="Avenir Next Ultra Light"/>
                <a:cs typeface="Avenir Next Ultra Light"/>
                <a:sym typeface="Avenir Next Ultra Light"/>
              </a:defRPr>
            </a:lvl1pPr>
          </a:lstStyle>
          <a:p>
            <a:pPr/>
            <a:r>
              <a:t>Week #1 &gt; Lecture 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Version control is a system that records changes to a file or a set of files over time so that you can recall specific versions later. Also allows developers to work together and maintain codebase history without overriding each other code."/>
          <p:cNvSpPr txBox="1"/>
          <p:nvPr/>
        </p:nvSpPr>
        <p:spPr>
          <a:xfrm>
            <a:off x="4503261" y="5969000"/>
            <a:ext cx="15377478" cy="1778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Medium"/>
                <a:ea typeface="Avenir Next Medium"/>
                <a:cs typeface="Avenir Next Medium"/>
                <a:sym typeface="Avenir Next Medium"/>
              </a:defRPr>
            </a:pPr>
            <a:r>
              <a:t>Version control </a:t>
            </a:r>
            <a:r>
              <a:rPr>
                <a:latin typeface="Avenir Next Regular"/>
                <a:ea typeface="Avenir Next Regular"/>
                <a:cs typeface="Avenir Next Regular"/>
                <a:sym typeface="Avenir Next Regular"/>
              </a:rPr>
              <a:t>is a system that records changes to a file or a set of files over time so that you can recall specific versions later. Also allows developers to work together and maintain codebase history without overriding each other code.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Git is a distributed version control system. This means that a local clone of the project is a complete version control repository. These fully-functional local repositories make it is easy to work offline or remotely. Developers commit their work locall"/>
          <p:cNvSpPr txBox="1"/>
          <p:nvPr/>
        </p:nvSpPr>
        <p:spPr>
          <a:xfrm>
            <a:off x="4503261" y="2231049"/>
            <a:ext cx="15377478" cy="345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Medium"/>
                <a:ea typeface="Avenir Next Medium"/>
                <a:cs typeface="Avenir Next Medium"/>
                <a:sym typeface="Avenir Next Medium"/>
              </a:defRPr>
            </a:pPr>
            <a:r>
              <a:t>Git </a:t>
            </a:r>
            <a:r>
              <a:rPr>
                <a:latin typeface="Avenir Next Regular"/>
                <a:ea typeface="Avenir Next Regular"/>
                <a:cs typeface="Avenir Next Regular"/>
                <a:sym typeface="Avenir Next Regular"/>
              </a:rPr>
              <a:t>is a distributed version control system. This means that a local clone of the project is a complete version control repository. These fully-functional local repositories make it is easy to work offline or remotely. Developers commit their work locally, and then sync their copy of the repository with the copy on the server. This paradigm differs from centralized version control where clients must synchronize code with a server before creating new versions of code.</a:t>
            </a:r>
          </a:p>
        </p:txBody>
      </p:sp>
      <p:sp>
        <p:nvSpPr>
          <p:cNvPr id="132" name="Working Directory"/>
          <p:cNvSpPr/>
          <p:nvPr/>
        </p:nvSpPr>
        <p:spPr>
          <a:xfrm>
            <a:off x="4617116" y="8300763"/>
            <a:ext cx="2421666" cy="2162072"/>
          </a:xfrm>
          <a:prstGeom prst="rect">
            <a:avLst/>
          </a:prstGeom>
          <a:solidFill>
            <a:srgbClr val="FDFDFD"/>
          </a:solidFill>
          <a:ln w="12700">
            <a:solidFill>
              <a:srgbClr val="000000"/>
            </a:solidFill>
            <a:miter lim="400000"/>
          </a:ln>
          <a:extLst>
            <a:ext uri="{C572A759-6A51-4108-AA02-DFA0A04FC94B}">
              <ma14:wrappingTextBoxFlag xmlns:ma14="http://schemas.microsoft.com/office/mac/drawingml/2011/main" val="1"/>
            </a:ext>
          </a:extLst>
        </p:spPr>
        <p:txBody>
          <a:bodyPr lIns="190500" tIns="190500" rIns="190500" bIns="190500" anchor="ctr"/>
          <a:lstStyle>
            <a:lvl1pPr>
              <a:defRPr b="0" sz="2400">
                <a:solidFill>
                  <a:srgbClr val="2A2A2A"/>
                </a:solidFill>
                <a:latin typeface="Helvetica Neue Light"/>
                <a:ea typeface="Helvetica Neue Light"/>
                <a:cs typeface="Helvetica Neue Light"/>
                <a:sym typeface="Helvetica Neue Light"/>
              </a:defRPr>
            </a:lvl1pPr>
          </a:lstStyle>
          <a:p>
            <a:pPr/>
            <a:r>
              <a:t>Working Directory</a:t>
            </a:r>
          </a:p>
        </p:txBody>
      </p:sp>
      <p:sp>
        <p:nvSpPr>
          <p:cNvPr id="133" name="Staging Level"/>
          <p:cNvSpPr/>
          <p:nvPr/>
        </p:nvSpPr>
        <p:spPr>
          <a:xfrm>
            <a:off x="10981167" y="8300763"/>
            <a:ext cx="2421666" cy="2162072"/>
          </a:xfrm>
          <a:prstGeom prst="rect">
            <a:avLst/>
          </a:prstGeom>
          <a:solidFill>
            <a:srgbClr val="FDFDFD"/>
          </a:solidFill>
          <a:ln w="12700">
            <a:solidFill>
              <a:srgbClr val="000000"/>
            </a:solidFill>
            <a:miter lim="400000"/>
          </a:ln>
          <a:extLst>
            <a:ext uri="{C572A759-6A51-4108-AA02-DFA0A04FC94B}">
              <ma14:wrappingTextBoxFlag xmlns:ma14="http://schemas.microsoft.com/office/mac/drawingml/2011/main" val="1"/>
            </a:ext>
          </a:extLst>
        </p:spPr>
        <p:txBody>
          <a:bodyPr lIns="190500" tIns="190500" rIns="190500" bIns="190500" anchor="ctr"/>
          <a:lstStyle>
            <a:lvl1pPr>
              <a:defRPr b="0" sz="2400">
                <a:solidFill>
                  <a:srgbClr val="2A2A2A"/>
                </a:solidFill>
                <a:latin typeface="Helvetica Neue Light"/>
                <a:ea typeface="Helvetica Neue Light"/>
                <a:cs typeface="Helvetica Neue Light"/>
                <a:sym typeface="Helvetica Neue Light"/>
              </a:defRPr>
            </a:lvl1pPr>
          </a:lstStyle>
          <a:p>
            <a:pPr/>
            <a:r>
              <a:t>Staging Level</a:t>
            </a:r>
          </a:p>
        </p:txBody>
      </p:sp>
      <p:sp>
        <p:nvSpPr>
          <p:cNvPr id="134" name="Repository"/>
          <p:cNvSpPr/>
          <p:nvPr/>
        </p:nvSpPr>
        <p:spPr>
          <a:xfrm>
            <a:off x="17345218" y="8300763"/>
            <a:ext cx="2421666" cy="2162072"/>
          </a:xfrm>
          <a:prstGeom prst="rect">
            <a:avLst/>
          </a:prstGeom>
          <a:solidFill>
            <a:srgbClr val="FDFDFD"/>
          </a:solidFill>
          <a:ln w="12700">
            <a:solidFill>
              <a:srgbClr val="000000"/>
            </a:solidFill>
            <a:miter lim="400000"/>
          </a:ln>
          <a:extLst>
            <a:ext uri="{C572A759-6A51-4108-AA02-DFA0A04FC94B}">
              <ma14:wrappingTextBoxFlag xmlns:ma14="http://schemas.microsoft.com/office/mac/drawingml/2011/main" val="1"/>
            </a:ext>
          </a:extLst>
        </p:spPr>
        <p:txBody>
          <a:bodyPr lIns="190500" tIns="190500" rIns="190500" bIns="190500" anchor="ctr"/>
          <a:lstStyle>
            <a:lvl1pPr>
              <a:defRPr b="0" sz="2400">
                <a:solidFill>
                  <a:srgbClr val="2A2A2A"/>
                </a:solidFill>
                <a:latin typeface="Helvetica Neue Light"/>
                <a:ea typeface="Helvetica Neue Light"/>
                <a:cs typeface="Helvetica Neue Light"/>
                <a:sym typeface="Helvetica Neue Light"/>
              </a:defRPr>
            </a:lvl1pPr>
          </a:lstStyle>
          <a:p>
            <a:pPr/>
            <a:r>
              <a:t>Repository</a:t>
            </a:r>
          </a:p>
        </p:txBody>
      </p:sp>
      <p:sp>
        <p:nvSpPr>
          <p:cNvPr id="135" name="Line"/>
          <p:cNvSpPr/>
          <p:nvPr/>
        </p:nvSpPr>
        <p:spPr>
          <a:xfrm>
            <a:off x="7030491" y="9421755"/>
            <a:ext cx="3958968" cy="1"/>
          </a:xfrm>
          <a:prstGeom prst="line">
            <a:avLst/>
          </a:prstGeom>
          <a:ln w="25400">
            <a:solidFill>
              <a:srgbClr val="FFFFFF"/>
            </a:solidFill>
            <a:miter lim="400000"/>
            <a:tailEnd type="triangle"/>
          </a:ln>
        </p:spPr>
        <p:txBody>
          <a:bodyPr lIns="50800" tIns="50800" rIns="50800" bIns="50800" anchor="ctr"/>
          <a:lstStyle/>
          <a:p>
            <a:pPr/>
          </a:p>
        </p:txBody>
      </p:sp>
      <p:sp>
        <p:nvSpPr>
          <p:cNvPr id="136" name="Git add"/>
          <p:cNvSpPr txBox="1"/>
          <p:nvPr/>
        </p:nvSpPr>
        <p:spPr>
          <a:xfrm>
            <a:off x="8214490" y="8552727"/>
            <a:ext cx="1590970"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2900">
                <a:solidFill>
                  <a:srgbClr val="FFFFFF"/>
                </a:solidFill>
                <a:latin typeface="Avenir Next Regular"/>
                <a:ea typeface="Avenir Next Regular"/>
                <a:cs typeface="Avenir Next Regular"/>
                <a:sym typeface="Avenir Next Regular"/>
              </a:defRPr>
            </a:lvl1pPr>
          </a:lstStyle>
          <a:p>
            <a:pPr/>
            <a:r>
              <a:t>Git add </a:t>
            </a:r>
          </a:p>
        </p:txBody>
      </p:sp>
      <p:sp>
        <p:nvSpPr>
          <p:cNvPr id="137" name="Line"/>
          <p:cNvSpPr/>
          <p:nvPr/>
        </p:nvSpPr>
        <p:spPr>
          <a:xfrm>
            <a:off x="13383931" y="9421755"/>
            <a:ext cx="3958969" cy="1"/>
          </a:xfrm>
          <a:prstGeom prst="line">
            <a:avLst/>
          </a:prstGeom>
          <a:ln w="25400">
            <a:solidFill>
              <a:srgbClr val="FFFFFF"/>
            </a:solidFill>
            <a:miter lim="400000"/>
            <a:tailEnd type="triangle"/>
          </a:ln>
        </p:spPr>
        <p:txBody>
          <a:bodyPr lIns="50800" tIns="50800" rIns="50800" bIns="50800" anchor="ctr"/>
          <a:lstStyle/>
          <a:p>
            <a:pPr/>
          </a:p>
        </p:txBody>
      </p:sp>
      <p:sp>
        <p:nvSpPr>
          <p:cNvPr id="138" name="Git commit"/>
          <p:cNvSpPr txBox="1"/>
          <p:nvPr/>
        </p:nvSpPr>
        <p:spPr>
          <a:xfrm>
            <a:off x="14296964" y="8552727"/>
            <a:ext cx="2154122" cy="60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a:defRPr b="0" sz="2900">
                <a:solidFill>
                  <a:srgbClr val="FFFFFF"/>
                </a:solidFill>
                <a:latin typeface="Avenir Next Regular"/>
                <a:ea typeface="Avenir Next Regular"/>
                <a:cs typeface="Avenir Next Regular"/>
                <a:sym typeface="Avenir Next Regular"/>
              </a:defRPr>
            </a:lvl1pPr>
          </a:lstStyle>
          <a:p>
            <a:pPr/>
            <a:r>
              <a:t>Git commit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2" name="git-branching.jpg" descr="git-branching.jpg"/>
          <p:cNvPicPr>
            <a:picLocks noChangeAspect="1"/>
          </p:cNvPicPr>
          <p:nvPr/>
        </p:nvPicPr>
        <p:blipFill>
          <a:blip r:embed="rId3">
            <a:extLst/>
          </a:blip>
          <a:stretch>
            <a:fillRect/>
          </a:stretch>
        </p:blipFill>
        <p:spPr>
          <a:xfrm>
            <a:off x="3502848" y="3619506"/>
            <a:ext cx="17378304" cy="7935758"/>
          </a:xfrm>
          <a:prstGeom prst="rect">
            <a:avLst/>
          </a:prstGeom>
          <a:ln w="12700">
            <a:miter lim="400000"/>
          </a:ln>
        </p:spPr>
      </p:pic>
      <p:sp>
        <p:nvSpPr>
          <p:cNvPr id="143" name="Git Branch"/>
          <p:cNvSpPr txBox="1"/>
          <p:nvPr/>
        </p:nvSpPr>
        <p:spPr>
          <a:xfrm>
            <a:off x="10750290" y="2453916"/>
            <a:ext cx="2883420"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200">
                <a:solidFill>
                  <a:srgbClr val="FFFFFF"/>
                </a:solidFill>
                <a:latin typeface="Avenir Next Medium"/>
                <a:ea typeface="Avenir Next Medium"/>
                <a:cs typeface="Avenir Next Medium"/>
                <a:sym typeface="Avenir Next Medium"/>
              </a:defRPr>
            </a:lvl1pPr>
          </a:lstStyle>
          <a:p>
            <a:pPr/>
            <a:r>
              <a:t>Git Branch</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Install required tools"/>
          <p:cNvSpPr txBox="1"/>
          <p:nvPr/>
        </p:nvSpPr>
        <p:spPr>
          <a:xfrm>
            <a:off x="7296238" y="1754382"/>
            <a:ext cx="9791524"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cap="all" sz="5500">
                <a:solidFill>
                  <a:srgbClr val="FFFFFF"/>
                </a:solidFill>
                <a:latin typeface="Avenir Next Medium"/>
                <a:ea typeface="Avenir Next Medium"/>
                <a:cs typeface="Avenir Next Medium"/>
                <a:sym typeface="Avenir Next Medium"/>
              </a:defRPr>
            </a:lvl1pPr>
          </a:lstStyle>
          <a:p>
            <a:pPr/>
            <a:r>
              <a:t>Install required tools</a:t>
            </a:r>
          </a:p>
        </p:txBody>
      </p:sp>
      <p:sp>
        <p:nvSpPr>
          <p:cNvPr id="148" name="Download and install Git for your operating system from this link"/>
          <p:cNvSpPr txBox="1"/>
          <p:nvPr/>
        </p:nvSpPr>
        <p:spPr>
          <a:xfrm>
            <a:off x="4262090" y="5668126"/>
            <a:ext cx="12534710"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Regular"/>
                <a:ea typeface="Avenir Next Regular"/>
                <a:cs typeface="Avenir Next Regular"/>
                <a:sym typeface="Avenir Next Regular"/>
              </a:defRPr>
            </a:pPr>
            <a:r>
              <a:t>Download and install Git for your operating system from </a:t>
            </a:r>
            <a:r>
              <a:rPr u="sng">
                <a:solidFill>
                  <a:schemeClr val="accent1">
                    <a:lumOff val="16847"/>
                  </a:schemeClr>
                </a:solidFill>
                <a:hlinkClick r:id="rId2" invalidUrl="" action="" tgtFrame="" tooltip="" history="1" highlightClick="0" endSnd="0"/>
              </a:rPr>
              <a:t>this link</a:t>
            </a:r>
          </a:p>
        </p:txBody>
      </p:sp>
      <p:sp>
        <p:nvSpPr>
          <p:cNvPr id="149" name="Download and install Github Desktop for your operating system from this link"/>
          <p:cNvSpPr txBox="1"/>
          <p:nvPr/>
        </p:nvSpPr>
        <p:spPr>
          <a:xfrm>
            <a:off x="4279880" y="7132628"/>
            <a:ext cx="14996455"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Regular"/>
                <a:ea typeface="Avenir Next Regular"/>
                <a:cs typeface="Avenir Next Regular"/>
                <a:sym typeface="Avenir Next Regular"/>
              </a:defRPr>
            </a:pPr>
            <a:r>
              <a:t>Download and install Github Desktop for your operating system from </a:t>
            </a:r>
            <a:r>
              <a:rPr u="sng">
                <a:solidFill>
                  <a:schemeClr val="accent1">
                    <a:lumOff val="16847"/>
                  </a:schemeClr>
                </a:solidFill>
                <a:hlinkClick r:id="rId3" invalidUrl="" action="" tgtFrame="" tooltip="" history="1" highlightClick="0" endSnd="0"/>
              </a:rPr>
              <a:t>this link</a:t>
            </a:r>
          </a:p>
        </p:txBody>
      </p:sp>
      <p:sp>
        <p:nvSpPr>
          <p:cNvPr id="150" name="Download and install VS Code for your operating system from this link"/>
          <p:cNvSpPr txBox="1"/>
          <p:nvPr/>
        </p:nvSpPr>
        <p:spPr>
          <a:xfrm>
            <a:off x="4279880" y="8597131"/>
            <a:ext cx="14996455"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Regular"/>
                <a:ea typeface="Avenir Next Regular"/>
                <a:cs typeface="Avenir Next Regular"/>
                <a:sym typeface="Avenir Next Regular"/>
              </a:defRPr>
            </a:pPr>
            <a:r>
              <a:t>Download and install VS Code for your operating system from </a:t>
            </a:r>
            <a:r>
              <a:rPr u="sng">
                <a:solidFill>
                  <a:schemeClr val="accent1">
                    <a:lumOff val="16847"/>
                  </a:schemeClr>
                </a:solidFill>
                <a:hlinkClick r:id="rId4" invalidUrl="" action="" tgtFrame="" tooltip="" history="1" highlightClick="0" endSnd="0"/>
              </a:rPr>
              <a:t>this link</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GitHub is a for-profit company that offers a cloud-based Git repository hosting service. Essentially, it makes it a lot easier for individuals and teams to use Git for version control and collaboration.…"/>
          <p:cNvSpPr txBox="1"/>
          <p:nvPr/>
        </p:nvSpPr>
        <p:spPr>
          <a:xfrm>
            <a:off x="4503261" y="5588000"/>
            <a:ext cx="15377478" cy="457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Medium"/>
                <a:ea typeface="Avenir Next Medium"/>
                <a:cs typeface="Avenir Next Medium"/>
                <a:sym typeface="Avenir Next Medium"/>
              </a:defRPr>
            </a:pPr>
            <a:r>
              <a:t>GitHub is a for-profit company that offers a cloud-based Git repository hosting service. Essentially, it makes it a lot easier for individuals and teams to use Git for version control and collaboration.</a:t>
            </a:r>
          </a:p>
          <a:p>
            <a:pPr algn="just">
              <a:defRPr b="0" sz="3200">
                <a:solidFill>
                  <a:srgbClr val="FFFFFF"/>
                </a:solidFill>
                <a:latin typeface="Avenir Next Medium"/>
                <a:ea typeface="Avenir Next Medium"/>
                <a:cs typeface="Avenir Next Medium"/>
                <a:sym typeface="Avenir Next Medium"/>
              </a:defRPr>
            </a:pPr>
          </a:p>
          <a:p>
            <a:pPr algn="just">
              <a:defRPr b="0" sz="3200">
                <a:solidFill>
                  <a:srgbClr val="FFFFFF"/>
                </a:solidFill>
                <a:latin typeface="Avenir Next Medium"/>
                <a:ea typeface="Avenir Next Medium"/>
                <a:cs typeface="Avenir Next Medium"/>
                <a:sym typeface="Avenir Next Medium"/>
              </a:defRPr>
            </a:pPr>
            <a:r>
              <a:t>GitHub's interface is user-friendly enough so even new coders can take advantage of Git. Without GitHub, using Git generally requires a bit more technical knowledge and use of the command line.</a:t>
            </a:r>
          </a:p>
        </p:txBody>
      </p:sp>
      <p:sp>
        <p:nvSpPr>
          <p:cNvPr id="153" name="What is Github?"/>
          <p:cNvSpPr txBox="1"/>
          <p:nvPr/>
        </p:nvSpPr>
        <p:spPr>
          <a:xfrm>
            <a:off x="4503261" y="3201907"/>
            <a:ext cx="15377478"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Medium"/>
                <a:ea typeface="Avenir Next Medium"/>
                <a:cs typeface="Avenir Next Medium"/>
                <a:sym typeface="Avenir Next Medium"/>
              </a:defRPr>
            </a:lvl1pPr>
          </a:lstStyle>
          <a:p>
            <a:pPr/>
            <a:r>
              <a:t>What is Github?</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IT OPERATIONS YOU MUST KNOW"/>
          <p:cNvSpPr txBox="1"/>
          <p:nvPr/>
        </p:nvSpPr>
        <p:spPr>
          <a:xfrm>
            <a:off x="5642369" y="6330950"/>
            <a:ext cx="13099261"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Ultra Light"/>
                <a:ea typeface="Avenir Next Ultra Light"/>
                <a:cs typeface="Avenir Next Ultra Light"/>
                <a:sym typeface="Avenir Next Ultra Light"/>
              </a:defRPr>
            </a:lvl1pPr>
          </a:lstStyle>
          <a:p>
            <a:pPr/>
            <a:r>
              <a:t>GIT OPERATIONS YOU MUST KNOW</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git --status"/>
          <p:cNvSpPr txBox="1"/>
          <p:nvPr/>
        </p:nvSpPr>
        <p:spPr>
          <a:xfrm>
            <a:off x="4609496" y="7023885"/>
            <a:ext cx="4314186" cy="93346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lgn="l">
              <a:defRPr b="0" spc="448" sz="3200">
                <a:solidFill>
                  <a:schemeClr val="accent3"/>
                </a:solidFill>
                <a:latin typeface="Cairo Regular"/>
                <a:ea typeface="Cairo Regular"/>
                <a:cs typeface="Cairo Regular"/>
                <a:sym typeface="Cairo Regular"/>
              </a:defRPr>
            </a:lvl1pPr>
          </a:lstStyle>
          <a:p>
            <a:pPr/>
            <a:r>
              <a:t>git --status</a:t>
            </a:r>
          </a:p>
        </p:txBody>
      </p:sp>
      <p:sp>
        <p:nvSpPr>
          <p:cNvPr id="160" name="The git status command shows the state of the working directory and the staging( Before Commit ) area."/>
          <p:cNvSpPr txBox="1"/>
          <p:nvPr/>
        </p:nvSpPr>
        <p:spPr>
          <a:xfrm>
            <a:off x="4503261" y="5011472"/>
            <a:ext cx="15377478" cy="233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a:defRPr b="0" sz="3200">
                <a:solidFill>
                  <a:srgbClr val="FFFFFF"/>
                </a:solidFill>
                <a:latin typeface="Avenir Next Medium"/>
                <a:ea typeface="Avenir Next Medium"/>
                <a:cs typeface="Avenir Next Medium"/>
                <a:sym typeface="Avenir Next Medium"/>
              </a:defRPr>
            </a:pPr>
            <a:r>
              <a:t>The git status command shows the state of the working directory and the staging( Before Commit ) area.</a:t>
            </a:r>
          </a:p>
          <a:p>
            <a:pPr algn="just">
              <a:defRPr b="0" sz="3200">
                <a:solidFill>
                  <a:srgbClr val="FFFFFF"/>
                </a:solidFill>
                <a:latin typeface="Avenir Next Medium"/>
                <a:ea typeface="Avenir Next Medium"/>
                <a:cs typeface="Avenir Next Medium"/>
                <a:sym typeface="Avenir Next Medium"/>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