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hape 125"/>
          <p:cNvSpPr/>
          <p:nvPr>
            <p:ph type="sldImg"/>
          </p:nvPr>
        </p:nvSpPr>
        <p:spPr>
          <a:prstGeom prst="rect">
            <a:avLst/>
          </a:prstGeom>
        </p:spPr>
        <p:txBody>
          <a:bodyPr/>
          <a:lstStyle/>
          <a:p>
            <a:pPr/>
          </a:p>
        </p:txBody>
      </p:sp>
      <p:sp>
        <p:nvSpPr>
          <p:cNvPr id="126" name="Shape 126"/>
          <p:cNvSpPr/>
          <p:nvPr>
            <p:ph type="body" sz="quarter" idx="1"/>
          </p:nvPr>
        </p:nvSpPr>
        <p:spPr>
          <a:prstGeom prst="rect">
            <a:avLst/>
          </a:prstGeom>
        </p:spPr>
        <p:txBody>
          <a:bodyPr/>
          <a:lstStyle/>
          <a:p>
            <a:pPr/>
            <a:r>
              <a:t>Hello every one and welcome to Week one of the Mobile Application bootcamp</a:t>
            </a:r>
          </a:p>
          <a:p>
            <a:pPr/>
            <a:r>
              <a:t>As discussed in the old days we had to constantly save our projects in case of power failure or an incident, but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We as coders, love to jump into coding, and that might cause some troubles in our app development process, for example refactoring your codebase to detect if user is authenticated or not after building home and user screens is a disaster, which will burn many hours of your quality coding time.</a:t>
            </a:r>
          </a:p>
          <a:p>
            <a:pPr/>
            <a:r>
              <a:t>it is always best to have a plan, have a tagline for your application what is the exact thing that the app will do. </a:t>
            </a:r>
          </a:p>
          <a:p>
            <a:pPr/>
            <a:r>
              <a:t>What is the most important features you are going to implement. </a:t>
            </a:r>
          </a:p>
          <a:p>
            <a:pPr/>
            <a:r>
              <a:t>List of other features.</a:t>
            </a:r>
          </a:p>
          <a:p>
            <a:pPr/>
            <a:r>
              <a:t>How user interacts with the app. </a:t>
            </a:r>
          </a:p>
          <a:p>
            <a:pPr/>
          </a:p>
          <a:p>
            <a:pPr/>
            <a:r>
              <a:t>Now to have a clear idea about how our application will work we will use user Flow Diagram.</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Shape 134"/>
          <p:cNvSpPr/>
          <p:nvPr>
            <p:ph type="sldImg"/>
          </p:nvPr>
        </p:nvSpPr>
        <p:spPr>
          <a:prstGeom prst="rect">
            <a:avLst/>
          </a:prstGeom>
        </p:spPr>
        <p:txBody>
          <a:bodyPr/>
          <a:lstStyle/>
          <a:p>
            <a:pPr/>
          </a:p>
        </p:txBody>
      </p:sp>
      <p:sp>
        <p:nvSpPr>
          <p:cNvPr id="135" name="Shape 135"/>
          <p:cNvSpPr/>
          <p:nvPr>
            <p:ph type="body" sz="quarter" idx="1"/>
          </p:nvPr>
        </p:nvSpPr>
        <p:spPr>
          <a:prstGeom prst="rect">
            <a:avLst/>
          </a:prstGeom>
        </p:spPr>
        <p:txBody>
          <a:bodyPr/>
          <a:lstStyle/>
          <a:p>
            <a:pPr/>
          </a:p>
          <a:p>
            <a:pPr/>
            <a:r>
              <a:t>A user flow is a diagram that shows at a glance, the path your user will take through your app or website to achieve a certain goal. You can create user flows at any stage of the design phase and this will help determine the information architecture.</a:t>
            </a:r>
          </a:p>
          <a:p>
            <a:pPr/>
            <a:r>
              <a:t>The User Flow Diagram is an overview that describes where users can navigate in your product</a:t>
            </a: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Circles or Rounded Rectangles : Marks the Start ( Openning the app ) or the End ( Closing the app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a:p>
        </p:txBody>
      </p:sp>
      <p:sp>
        <p:nvSpPr>
          <p:cNvPr id="146" name="Shape 146"/>
          <p:cNvSpPr/>
          <p:nvPr>
            <p:ph type="body" sz="quarter" idx="1"/>
          </p:nvPr>
        </p:nvSpPr>
        <p:spPr>
          <a:prstGeom prst="rect">
            <a:avLst/>
          </a:prstGeom>
        </p:spPr>
        <p:txBody>
          <a:bodyPr/>
          <a:lstStyle/>
          <a:p>
            <a:pPr/>
            <a:r>
              <a:t>Rectangles: Indicates steps user take, for example a Login screen/process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hape 150"/>
          <p:cNvSpPr/>
          <p:nvPr>
            <p:ph type="sldImg"/>
          </p:nvPr>
        </p:nvSpPr>
        <p:spPr>
          <a:prstGeom prst="rect">
            <a:avLst/>
          </a:prstGeom>
        </p:spPr>
        <p:txBody>
          <a:bodyPr/>
          <a:lstStyle/>
          <a:p>
            <a:pPr/>
          </a:p>
        </p:txBody>
      </p:sp>
      <p:sp>
        <p:nvSpPr>
          <p:cNvPr id="151" name="Shape 151"/>
          <p:cNvSpPr/>
          <p:nvPr>
            <p:ph type="body" sz="quarter" idx="1"/>
          </p:nvPr>
        </p:nvSpPr>
        <p:spPr>
          <a:prstGeom prst="rect">
            <a:avLst/>
          </a:prstGeom>
        </p:spPr>
        <p:txBody>
          <a:bodyPr/>
          <a:lstStyle/>
          <a:p>
            <a:pPr/>
            <a:r>
              <a:t>Diamonds : Indicates a choice or a decision point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Shape 155"/>
          <p:cNvSpPr/>
          <p:nvPr>
            <p:ph type="sldImg"/>
          </p:nvPr>
        </p:nvSpPr>
        <p:spPr>
          <a:prstGeom prst="rect">
            <a:avLst/>
          </a:prstGeom>
        </p:spPr>
        <p:txBody>
          <a:bodyPr/>
          <a:lstStyle/>
          <a:p>
            <a:pPr/>
          </a:p>
        </p:txBody>
      </p:sp>
      <p:sp>
        <p:nvSpPr>
          <p:cNvPr id="156" name="Shape 156"/>
          <p:cNvSpPr/>
          <p:nvPr>
            <p:ph type="body" sz="quarter" idx="1"/>
          </p:nvPr>
        </p:nvSpPr>
        <p:spPr>
          <a:prstGeom prst="rect">
            <a:avLst/>
          </a:prstGeom>
        </p:spPr>
        <p:txBody>
          <a:bodyPr/>
          <a:lstStyle/>
          <a:p>
            <a:pPr/>
            <a:r>
              <a:t>Arrow: Indicates Flow of the symbol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Let's create an account on Figma and create a simple App User flow there.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Assignment 3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bg>
      <p:bgPr>
        <a:solidFill>
          <a:srgbClr val="2D3D3A"/>
        </a:solidFill>
      </p:bgPr>
    </p:bg>
    <p:spTree>
      <p:nvGrpSpPr>
        <p:cNvPr id="1" name=""/>
        <p:cNvGrpSpPr/>
        <p:nvPr/>
      </p:nvGrpSpPr>
      <p:grpSpPr>
        <a:xfrm>
          <a:off x="0" y="0"/>
          <a:ext cx="0" cy="0"/>
          <a:chOff x="0" y="0"/>
          <a:chExt cx="0" cy="0"/>
        </a:xfrm>
      </p:grpSpPr>
      <p:sp>
        <p:nvSpPr>
          <p:cNvPr id="11" name="Ornament 9"/>
          <p:cNvSpPr/>
          <p:nvPr/>
        </p:nvSpPr>
        <p:spPr>
          <a:xfrm>
            <a:off x="18160093" y="6796142"/>
            <a:ext cx="31889648" cy="13780070"/>
          </a:xfrm>
          <a:custGeom>
            <a:avLst/>
            <a:gdLst/>
            <a:ahLst/>
            <a:cxnLst>
              <a:cxn ang="0">
                <a:pos x="wd2" y="hd2"/>
              </a:cxn>
              <a:cxn ang="5400000">
                <a:pos x="wd2" y="hd2"/>
              </a:cxn>
              <a:cxn ang="10800000">
                <a:pos x="wd2" y="hd2"/>
              </a:cxn>
              <a:cxn ang="16200000">
                <a:pos x="wd2" y="hd2"/>
              </a:cxn>
            </a:cxnLst>
            <a:rect l="0" t="0" r="r" b="b"/>
            <a:pathLst>
              <a:path w="21415" h="21593" fill="norm" stroke="1" extrusionOk="0">
                <a:moveTo>
                  <a:pt x="14223" y="1"/>
                </a:moveTo>
                <a:cubicBezTo>
                  <a:pt x="13544" y="25"/>
                  <a:pt x="12876" y="531"/>
                  <a:pt x="12308" y="1441"/>
                </a:cubicBezTo>
                <a:lnTo>
                  <a:pt x="4363" y="14164"/>
                </a:lnTo>
                <a:cubicBezTo>
                  <a:pt x="3560" y="15449"/>
                  <a:pt x="2460" y="14971"/>
                  <a:pt x="1909" y="13098"/>
                </a:cubicBezTo>
                <a:cubicBezTo>
                  <a:pt x="1600" y="12049"/>
                  <a:pt x="1516" y="10747"/>
                  <a:pt x="1685" y="9507"/>
                </a:cubicBezTo>
                <a:cubicBezTo>
                  <a:pt x="1779" y="8808"/>
                  <a:pt x="1954" y="8176"/>
                  <a:pt x="2190" y="7691"/>
                </a:cubicBezTo>
                <a:cubicBezTo>
                  <a:pt x="2608" y="6831"/>
                  <a:pt x="3151" y="6486"/>
                  <a:pt x="3687" y="6719"/>
                </a:cubicBezTo>
                <a:cubicBezTo>
                  <a:pt x="4118" y="6907"/>
                  <a:pt x="4497" y="7445"/>
                  <a:pt x="4763" y="8250"/>
                </a:cubicBezTo>
                <a:cubicBezTo>
                  <a:pt x="4797" y="8352"/>
                  <a:pt x="4859" y="8378"/>
                  <a:pt x="4905" y="8304"/>
                </a:cubicBezTo>
                <a:lnTo>
                  <a:pt x="6049" y="6470"/>
                </a:lnTo>
                <a:cubicBezTo>
                  <a:pt x="6099" y="6390"/>
                  <a:pt x="6112" y="6232"/>
                  <a:pt x="6076" y="6118"/>
                </a:cubicBezTo>
                <a:cubicBezTo>
                  <a:pt x="5569" y="4504"/>
                  <a:pt x="4827" y="3417"/>
                  <a:pt x="3980" y="3050"/>
                </a:cubicBezTo>
                <a:cubicBezTo>
                  <a:pt x="3097" y="2666"/>
                  <a:pt x="2201" y="3108"/>
                  <a:pt x="1460" y="4295"/>
                </a:cubicBezTo>
                <a:cubicBezTo>
                  <a:pt x="675" y="5552"/>
                  <a:pt x="163" y="7487"/>
                  <a:pt x="32" y="9706"/>
                </a:cubicBezTo>
                <a:cubicBezTo>
                  <a:pt x="-69" y="11401"/>
                  <a:pt x="71" y="13137"/>
                  <a:pt x="433" y="14625"/>
                </a:cubicBezTo>
                <a:cubicBezTo>
                  <a:pt x="1062" y="17216"/>
                  <a:pt x="2206" y="18618"/>
                  <a:pt x="3369" y="18618"/>
                </a:cubicBezTo>
                <a:cubicBezTo>
                  <a:pt x="3687" y="18618"/>
                  <a:pt x="4006" y="18512"/>
                  <a:pt x="4316" y="18298"/>
                </a:cubicBezTo>
                <a:cubicBezTo>
                  <a:pt x="4366" y="18263"/>
                  <a:pt x="4420" y="18305"/>
                  <a:pt x="4452" y="18404"/>
                </a:cubicBezTo>
                <a:cubicBezTo>
                  <a:pt x="4959" y="20009"/>
                  <a:pt x="5698" y="21093"/>
                  <a:pt x="6543" y="21460"/>
                </a:cubicBezTo>
                <a:cubicBezTo>
                  <a:pt x="6751" y="21550"/>
                  <a:pt x="6959" y="21593"/>
                  <a:pt x="7165" y="21593"/>
                </a:cubicBezTo>
                <a:cubicBezTo>
                  <a:pt x="7838" y="21593"/>
                  <a:pt x="8495" y="21119"/>
                  <a:pt x="9062" y="20211"/>
                </a:cubicBezTo>
                <a:lnTo>
                  <a:pt x="17049" y="7422"/>
                </a:lnTo>
                <a:cubicBezTo>
                  <a:pt x="17438" y="6800"/>
                  <a:pt x="17908" y="6569"/>
                  <a:pt x="18371" y="6770"/>
                </a:cubicBezTo>
                <a:cubicBezTo>
                  <a:pt x="18907" y="7003"/>
                  <a:pt x="19362" y="7783"/>
                  <a:pt x="19619" y="8937"/>
                </a:cubicBezTo>
                <a:cubicBezTo>
                  <a:pt x="19765" y="9594"/>
                  <a:pt x="19831" y="10337"/>
                  <a:pt x="19810" y="11076"/>
                </a:cubicBezTo>
                <a:cubicBezTo>
                  <a:pt x="19767" y="12533"/>
                  <a:pt x="19417" y="13792"/>
                  <a:pt x="18864" y="14472"/>
                </a:cubicBezTo>
                <a:cubicBezTo>
                  <a:pt x="18584" y="14818"/>
                  <a:pt x="18264" y="14979"/>
                  <a:pt x="17947" y="14933"/>
                </a:cubicBezTo>
                <a:cubicBezTo>
                  <a:pt x="17426" y="14857"/>
                  <a:pt x="16963" y="14277"/>
                  <a:pt x="16653" y="13340"/>
                </a:cubicBezTo>
                <a:cubicBezTo>
                  <a:pt x="16618" y="13237"/>
                  <a:pt x="16553" y="13212"/>
                  <a:pt x="16507" y="13286"/>
                </a:cubicBezTo>
                <a:lnTo>
                  <a:pt x="15364" y="15113"/>
                </a:lnTo>
                <a:cubicBezTo>
                  <a:pt x="15315" y="15193"/>
                  <a:pt x="15302" y="15350"/>
                  <a:pt x="15338" y="15464"/>
                </a:cubicBezTo>
                <a:cubicBezTo>
                  <a:pt x="15845" y="17078"/>
                  <a:pt x="16585" y="18165"/>
                  <a:pt x="17432" y="18532"/>
                </a:cubicBezTo>
                <a:cubicBezTo>
                  <a:pt x="18316" y="18916"/>
                  <a:pt x="19211" y="18474"/>
                  <a:pt x="19952" y="17287"/>
                </a:cubicBezTo>
                <a:cubicBezTo>
                  <a:pt x="20693" y="16100"/>
                  <a:pt x="21193" y="14312"/>
                  <a:pt x="21357" y="12251"/>
                </a:cubicBezTo>
                <a:cubicBezTo>
                  <a:pt x="21531" y="10065"/>
                  <a:pt x="21307" y="7850"/>
                  <a:pt x="20726" y="6064"/>
                </a:cubicBezTo>
                <a:cubicBezTo>
                  <a:pt x="20268" y="4652"/>
                  <a:pt x="19613" y="3639"/>
                  <a:pt x="18878" y="3206"/>
                </a:cubicBezTo>
                <a:cubicBezTo>
                  <a:pt x="18278" y="2854"/>
                  <a:pt x="17666" y="2889"/>
                  <a:pt x="17096" y="3284"/>
                </a:cubicBezTo>
                <a:cubicBezTo>
                  <a:pt x="17046" y="3319"/>
                  <a:pt x="16991" y="3273"/>
                  <a:pt x="16960" y="3175"/>
                </a:cubicBezTo>
                <a:cubicBezTo>
                  <a:pt x="16459" y="1592"/>
                  <a:pt x="15735" y="521"/>
                  <a:pt x="14904" y="142"/>
                </a:cubicBezTo>
                <a:cubicBezTo>
                  <a:pt x="14679" y="38"/>
                  <a:pt x="14450" y="-7"/>
                  <a:pt x="14223" y="1"/>
                </a:cubicBezTo>
                <a:close/>
                <a:moveTo>
                  <a:pt x="14232" y="3725"/>
                </a:moveTo>
                <a:cubicBezTo>
                  <a:pt x="14347" y="3722"/>
                  <a:pt x="14462" y="3745"/>
                  <a:pt x="14578" y="3795"/>
                </a:cubicBezTo>
                <a:cubicBezTo>
                  <a:pt x="14954" y="3959"/>
                  <a:pt x="15289" y="4392"/>
                  <a:pt x="15545" y="5033"/>
                </a:cubicBezTo>
                <a:cubicBezTo>
                  <a:pt x="15579" y="5119"/>
                  <a:pt x="15573" y="5256"/>
                  <a:pt x="15532" y="5322"/>
                </a:cubicBezTo>
                <a:lnTo>
                  <a:pt x="8157" y="17131"/>
                </a:lnTo>
                <a:cubicBezTo>
                  <a:pt x="7769" y="17753"/>
                  <a:pt x="7299" y="17988"/>
                  <a:pt x="6836" y="17787"/>
                </a:cubicBezTo>
                <a:cubicBezTo>
                  <a:pt x="6460" y="17623"/>
                  <a:pt x="6125" y="17190"/>
                  <a:pt x="5869" y="16549"/>
                </a:cubicBezTo>
                <a:cubicBezTo>
                  <a:pt x="5834" y="16463"/>
                  <a:pt x="5840" y="16327"/>
                  <a:pt x="5882" y="16260"/>
                </a:cubicBezTo>
                <a:lnTo>
                  <a:pt x="13256" y="4451"/>
                </a:lnTo>
                <a:cubicBezTo>
                  <a:pt x="13548" y="3985"/>
                  <a:pt x="13886" y="3735"/>
                  <a:pt x="14232" y="3725"/>
                </a:cubicBezTo>
                <a:close/>
              </a:path>
            </a:pathLst>
          </a:custGeom>
          <a:solidFill>
            <a:srgbClr val="000000">
              <a:alpha val="4929"/>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2" name="Ornament 5"/>
          <p:cNvSpPr/>
          <p:nvPr/>
        </p:nvSpPr>
        <p:spPr>
          <a:xfrm>
            <a:off x="-4699000" y="-5461226"/>
            <a:ext cx="15485317" cy="154853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6514"/>
                </a:lnTo>
                <a:cubicBezTo>
                  <a:pt x="0" y="8317"/>
                  <a:pt x="1462" y="9779"/>
                  <a:pt x="3265" y="9779"/>
                </a:cubicBezTo>
                <a:lnTo>
                  <a:pt x="8142" y="9779"/>
                </a:lnTo>
                <a:cubicBezTo>
                  <a:pt x="8237" y="9779"/>
                  <a:pt x="8313" y="9857"/>
                  <a:pt x="8313" y="9951"/>
                </a:cubicBezTo>
                <a:lnTo>
                  <a:pt x="8313" y="11649"/>
                </a:lnTo>
                <a:cubicBezTo>
                  <a:pt x="8313" y="11743"/>
                  <a:pt x="8237" y="11819"/>
                  <a:pt x="8142" y="11819"/>
                </a:cubicBezTo>
                <a:lnTo>
                  <a:pt x="3265" y="11819"/>
                </a:lnTo>
                <a:cubicBezTo>
                  <a:pt x="1462" y="11819"/>
                  <a:pt x="0" y="13282"/>
                  <a:pt x="0" y="15085"/>
                </a:cubicBezTo>
                <a:lnTo>
                  <a:pt x="0" y="21600"/>
                </a:lnTo>
                <a:lnTo>
                  <a:pt x="6514" y="21600"/>
                </a:lnTo>
                <a:cubicBezTo>
                  <a:pt x="8317" y="21600"/>
                  <a:pt x="9779" y="20138"/>
                  <a:pt x="9779" y="18335"/>
                </a:cubicBezTo>
                <a:lnTo>
                  <a:pt x="9779" y="13458"/>
                </a:lnTo>
                <a:cubicBezTo>
                  <a:pt x="9779" y="13363"/>
                  <a:pt x="9857" y="13287"/>
                  <a:pt x="9951" y="13287"/>
                </a:cubicBezTo>
                <a:lnTo>
                  <a:pt x="11649" y="13287"/>
                </a:lnTo>
                <a:cubicBezTo>
                  <a:pt x="11743" y="13287"/>
                  <a:pt x="11819" y="13363"/>
                  <a:pt x="11819" y="13458"/>
                </a:cubicBezTo>
                <a:lnTo>
                  <a:pt x="11819" y="18335"/>
                </a:lnTo>
                <a:cubicBezTo>
                  <a:pt x="11819" y="20138"/>
                  <a:pt x="13282" y="21600"/>
                  <a:pt x="15085" y="21600"/>
                </a:cubicBezTo>
                <a:lnTo>
                  <a:pt x="21600" y="21600"/>
                </a:lnTo>
                <a:lnTo>
                  <a:pt x="21600" y="15086"/>
                </a:lnTo>
                <a:cubicBezTo>
                  <a:pt x="21600" y="13283"/>
                  <a:pt x="20138" y="11821"/>
                  <a:pt x="18335" y="11821"/>
                </a:cubicBezTo>
                <a:lnTo>
                  <a:pt x="13458" y="11821"/>
                </a:lnTo>
                <a:cubicBezTo>
                  <a:pt x="13363" y="11821"/>
                  <a:pt x="13287" y="11743"/>
                  <a:pt x="13287" y="11649"/>
                </a:cubicBezTo>
                <a:lnTo>
                  <a:pt x="13287" y="9951"/>
                </a:lnTo>
                <a:cubicBezTo>
                  <a:pt x="13287" y="9857"/>
                  <a:pt x="13363" y="9781"/>
                  <a:pt x="13458" y="9781"/>
                </a:cubicBezTo>
                <a:lnTo>
                  <a:pt x="18335" y="9779"/>
                </a:lnTo>
                <a:cubicBezTo>
                  <a:pt x="20138" y="9779"/>
                  <a:pt x="21600" y="8317"/>
                  <a:pt x="21600" y="6514"/>
                </a:cubicBezTo>
                <a:lnTo>
                  <a:pt x="21600" y="0"/>
                </a:lnTo>
                <a:lnTo>
                  <a:pt x="15086" y="0"/>
                </a:lnTo>
                <a:cubicBezTo>
                  <a:pt x="13283" y="0"/>
                  <a:pt x="11821" y="1462"/>
                  <a:pt x="11821" y="3265"/>
                </a:cubicBezTo>
                <a:lnTo>
                  <a:pt x="11821" y="8142"/>
                </a:lnTo>
                <a:cubicBezTo>
                  <a:pt x="11821" y="8237"/>
                  <a:pt x="11743" y="8313"/>
                  <a:pt x="11649" y="8313"/>
                </a:cubicBezTo>
                <a:lnTo>
                  <a:pt x="9951" y="8313"/>
                </a:lnTo>
                <a:cubicBezTo>
                  <a:pt x="9857" y="8313"/>
                  <a:pt x="9781" y="8237"/>
                  <a:pt x="9781" y="8142"/>
                </a:cubicBezTo>
                <a:lnTo>
                  <a:pt x="9781" y="3265"/>
                </a:lnTo>
                <a:cubicBezTo>
                  <a:pt x="9781" y="1462"/>
                  <a:pt x="8318" y="0"/>
                  <a:pt x="6515" y="0"/>
                </a:cubicBezTo>
                <a:lnTo>
                  <a:pt x="0" y="0"/>
                </a:lnTo>
                <a:close/>
                <a:moveTo>
                  <a:pt x="1466" y="1466"/>
                </a:moveTo>
                <a:lnTo>
                  <a:pt x="6514" y="1466"/>
                </a:lnTo>
                <a:cubicBezTo>
                  <a:pt x="7507" y="1466"/>
                  <a:pt x="8313" y="2272"/>
                  <a:pt x="8313" y="3265"/>
                </a:cubicBezTo>
                <a:lnTo>
                  <a:pt x="8313" y="8142"/>
                </a:lnTo>
                <a:cubicBezTo>
                  <a:pt x="8313" y="8237"/>
                  <a:pt x="8237" y="8313"/>
                  <a:pt x="8142" y="8313"/>
                </a:cubicBezTo>
                <a:lnTo>
                  <a:pt x="3265" y="8313"/>
                </a:lnTo>
                <a:cubicBezTo>
                  <a:pt x="2272" y="8313"/>
                  <a:pt x="1466" y="7507"/>
                  <a:pt x="1466" y="6514"/>
                </a:cubicBezTo>
                <a:lnTo>
                  <a:pt x="1466" y="1466"/>
                </a:lnTo>
                <a:close/>
                <a:moveTo>
                  <a:pt x="15086" y="1466"/>
                </a:moveTo>
                <a:lnTo>
                  <a:pt x="20134" y="1466"/>
                </a:lnTo>
                <a:lnTo>
                  <a:pt x="20134" y="6514"/>
                </a:lnTo>
                <a:cubicBezTo>
                  <a:pt x="20134" y="7507"/>
                  <a:pt x="19328" y="8313"/>
                  <a:pt x="18335" y="8313"/>
                </a:cubicBezTo>
                <a:lnTo>
                  <a:pt x="13458" y="8313"/>
                </a:lnTo>
                <a:cubicBezTo>
                  <a:pt x="13363" y="8313"/>
                  <a:pt x="13287" y="8237"/>
                  <a:pt x="13287" y="8142"/>
                </a:cubicBezTo>
                <a:lnTo>
                  <a:pt x="13287" y="3265"/>
                </a:lnTo>
                <a:cubicBezTo>
                  <a:pt x="13287" y="2272"/>
                  <a:pt x="14093" y="1466"/>
                  <a:pt x="15086" y="1466"/>
                </a:cubicBezTo>
                <a:close/>
                <a:moveTo>
                  <a:pt x="9951" y="9781"/>
                </a:moveTo>
                <a:lnTo>
                  <a:pt x="11649" y="9781"/>
                </a:lnTo>
                <a:cubicBezTo>
                  <a:pt x="11743" y="9781"/>
                  <a:pt x="11819" y="9857"/>
                  <a:pt x="11819" y="9951"/>
                </a:cubicBezTo>
                <a:lnTo>
                  <a:pt x="11819" y="11649"/>
                </a:lnTo>
                <a:cubicBezTo>
                  <a:pt x="11820" y="11743"/>
                  <a:pt x="11744" y="11821"/>
                  <a:pt x="11649" y="11821"/>
                </a:cubicBezTo>
                <a:lnTo>
                  <a:pt x="9951" y="11821"/>
                </a:lnTo>
                <a:cubicBezTo>
                  <a:pt x="9857" y="11821"/>
                  <a:pt x="9779" y="11743"/>
                  <a:pt x="9779" y="11649"/>
                </a:cubicBezTo>
                <a:lnTo>
                  <a:pt x="9779" y="9951"/>
                </a:lnTo>
                <a:cubicBezTo>
                  <a:pt x="9779" y="9857"/>
                  <a:pt x="9857" y="9781"/>
                  <a:pt x="9951" y="9781"/>
                </a:cubicBezTo>
                <a:close/>
                <a:moveTo>
                  <a:pt x="3265" y="13287"/>
                </a:moveTo>
                <a:lnTo>
                  <a:pt x="8142" y="13287"/>
                </a:lnTo>
                <a:cubicBezTo>
                  <a:pt x="8237" y="13287"/>
                  <a:pt x="8313" y="13363"/>
                  <a:pt x="8313" y="13458"/>
                </a:cubicBezTo>
                <a:lnTo>
                  <a:pt x="8313" y="18335"/>
                </a:lnTo>
                <a:cubicBezTo>
                  <a:pt x="8313" y="19328"/>
                  <a:pt x="7507" y="20134"/>
                  <a:pt x="6514" y="20134"/>
                </a:cubicBezTo>
                <a:lnTo>
                  <a:pt x="1466" y="20134"/>
                </a:lnTo>
                <a:lnTo>
                  <a:pt x="1466" y="15086"/>
                </a:lnTo>
                <a:cubicBezTo>
                  <a:pt x="1466" y="14093"/>
                  <a:pt x="2272" y="13287"/>
                  <a:pt x="3265" y="13287"/>
                </a:cubicBezTo>
                <a:close/>
                <a:moveTo>
                  <a:pt x="13458" y="13287"/>
                </a:moveTo>
                <a:lnTo>
                  <a:pt x="18335" y="13287"/>
                </a:lnTo>
                <a:cubicBezTo>
                  <a:pt x="19328" y="13287"/>
                  <a:pt x="20134" y="14093"/>
                  <a:pt x="20134" y="15086"/>
                </a:cubicBezTo>
                <a:lnTo>
                  <a:pt x="20134" y="20134"/>
                </a:lnTo>
                <a:lnTo>
                  <a:pt x="15086" y="20134"/>
                </a:lnTo>
                <a:cubicBezTo>
                  <a:pt x="14093" y="20134"/>
                  <a:pt x="13287" y="19328"/>
                  <a:pt x="13287" y="18335"/>
                </a:cubicBezTo>
                <a:lnTo>
                  <a:pt x="13287" y="13458"/>
                </a:lnTo>
                <a:cubicBezTo>
                  <a:pt x="13287" y="13363"/>
                  <a:pt x="13363" y="13287"/>
                  <a:pt x="13458" y="13287"/>
                </a:cubicBezTo>
                <a:close/>
              </a:path>
            </a:pathLst>
          </a:custGeom>
          <a:solidFill>
            <a:srgbClr val="000000">
              <a:alpha val="5108"/>
            </a:srgb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2387600" y="8953500"/>
            <a:ext cx="19621500" cy="863600"/>
          </a:xfrm>
          <a:prstGeom prst="rect">
            <a:avLst/>
          </a:prstGeom>
        </p:spPr>
        <p:txBody>
          <a:bodyPr anchor="t">
            <a:spAutoFit/>
          </a:bodyPr>
          <a:lstStyle>
            <a:lvl1pPr marL="0" indent="0" algn="ctr">
              <a:spcBef>
                <a:spcPts val="0"/>
              </a:spcBef>
              <a:buSzTx/>
              <a:buNone/>
              <a:defRPr spc="448" sz="3200">
                <a:solidFill>
                  <a:schemeClr val="accent3"/>
                </a:solidFill>
                <a:latin typeface="Cairo Regular"/>
                <a:ea typeface="Cairo Regular"/>
                <a:cs typeface="Cairo Regular"/>
                <a:sym typeface="Cairo Regular"/>
              </a:defRPr>
            </a:lvl1pPr>
          </a:lstStyle>
          <a:p>
            <a:pPr/>
            <a:r>
              <a:t>–Johnny Appleseed</a:t>
            </a:r>
          </a:p>
        </p:txBody>
      </p:sp>
      <p:sp>
        <p:nvSpPr>
          <p:cNvPr id="94" name="“Type a quote here.”"/>
          <p:cNvSpPr txBox="1"/>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50800" y="-1270000"/>
            <a:ext cx="24485600" cy="16323734"/>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idx="21"/>
          </p:nvPr>
        </p:nvSpPr>
        <p:spPr>
          <a:xfrm>
            <a:off x="3125968" y="-393700"/>
            <a:ext cx="18135601" cy="120904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827000" y="952500"/>
            <a:ext cx="11468100" cy="114681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5300325" y="7048500"/>
            <a:ext cx="8324850" cy="5549900"/>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5760700" y="863600"/>
            <a:ext cx="7404100" cy="7404100"/>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906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www.figma.com/"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eCode"/>
          <p:cNvSpPr txBox="1"/>
          <p:nvPr/>
        </p:nvSpPr>
        <p:spPr>
          <a:xfrm>
            <a:off x="8581239" y="4053264"/>
            <a:ext cx="7221522" cy="218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12000">
                <a:solidFill>
                  <a:srgbClr val="FFFFFF"/>
                </a:solidFill>
                <a:latin typeface="Avenir Black"/>
                <a:ea typeface="Avenir Black"/>
                <a:cs typeface="Avenir Black"/>
                <a:sym typeface="Avenir Black"/>
              </a:defRPr>
            </a:lvl1pPr>
          </a:lstStyle>
          <a:p>
            <a:pPr/>
            <a:r>
              <a:t>WeCode</a:t>
            </a:r>
          </a:p>
        </p:txBody>
      </p:sp>
      <p:sp>
        <p:nvSpPr>
          <p:cNvPr id="120" name="Mobile Application Development Bootcamp 2021-2022"/>
          <p:cNvSpPr txBox="1"/>
          <p:nvPr/>
        </p:nvSpPr>
        <p:spPr>
          <a:xfrm>
            <a:off x="5897098" y="6423677"/>
            <a:ext cx="1258980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Mobile Application Development Bootcamp 2021-2022</a:t>
            </a:r>
          </a:p>
        </p:txBody>
      </p:sp>
      <p:sp>
        <p:nvSpPr>
          <p:cNvPr id="121" name="By Hooshyar Mohammed"/>
          <p:cNvSpPr txBox="1"/>
          <p:nvPr/>
        </p:nvSpPr>
        <p:spPr>
          <a:xfrm>
            <a:off x="5523788" y="11454875"/>
            <a:ext cx="13336425" cy="76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800">
                <a:solidFill>
                  <a:srgbClr val="FFFFFF"/>
                </a:solidFill>
                <a:latin typeface="Avenir Next Ultra Light"/>
                <a:ea typeface="Avenir Next Ultra Light"/>
                <a:cs typeface="Avenir Next Ultra Light"/>
                <a:sym typeface="Avenir Next Ultra Light"/>
              </a:defRPr>
            </a:lvl1pPr>
          </a:lstStyle>
          <a:p>
            <a:pPr/>
            <a:r>
              <a:t>By Hooshyar Mohammed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If you have an app idea, design the workflow for it, if not design the workflow for some other application you might like."/>
          <p:cNvSpPr txBox="1"/>
          <p:nvPr/>
        </p:nvSpPr>
        <p:spPr>
          <a:xfrm>
            <a:off x="5526925" y="5257800"/>
            <a:ext cx="13330150" cy="320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If you have an app idea, design the workflow for it, if not design the workflow for some other application you might like.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User Flow"/>
          <p:cNvSpPr txBox="1"/>
          <p:nvPr/>
        </p:nvSpPr>
        <p:spPr>
          <a:xfrm>
            <a:off x="3779825" y="6953594"/>
            <a:ext cx="16824350"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User Flow</a:t>
            </a:r>
          </a:p>
        </p:txBody>
      </p:sp>
      <p:sp>
        <p:nvSpPr>
          <p:cNvPr id="124" name="Week #1 &gt; Lecture 2"/>
          <p:cNvSpPr txBox="1"/>
          <p:nvPr/>
        </p:nvSpPr>
        <p:spPr>
          <a:xfrm>
            <a:off x="6931992" y="5169815"/>
            <a:ext cx="10520016" cy="1574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Week #1 &gt; Lecture 2</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Have a plan, know what you are going to build!"/>
          <p:cNvSpPr txBox="1"/>
          <p:nvPr/>
        </p:nvSpPr>
        <p:spPr>
          <a:xfrm>
            <a:off x="4503261" y="6330950"/>
            <a:ext cx="15377478"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5500">
                <a:solidFill>
                  <a:srgbClr val="FFFFFF"/>
                </a:solidFill>
                <a:latin typeface="Avenir Next Ultra Light"/>
                <a:ea typeface="Avenir Next Ultra Light"/>
                <a:cs typeface="Avenir Next Ultra Light"/>
                <a:sym typeface="Avenir Next Ultra Light"/>
              </a:defRPr>
            </a:lvl1pPr>
          </a:lstStyle>
          <a:p>
            <a:pPr/>
            <a:r>
              <a:t>Have a plan, know what you are going to build!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User Flow Diagram Basics"/>
          <p:cNvSpPr txBox="1"/>
          <p:nvPr/>
        </p:nvSpPr>
        <p:spPr>
          <a:xfrm>
            <a:off x="6003829" y="4967941"/>
            <a:ext cx="12376342" cy="157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8500">
                <a:solidFill>
                  <a:srgbClr val="FFFFFF"/>
                </a:solidFill>
                <a:latin typeface="Avenir Next Ultra Light"/>
                <a:ea typeface="Avenir Next Ultra Light"/>
                <a:cs typeface="Avenir Next Ultra Light"/>
                <a:sym typeface="Avenir Next Ultra Light"/>
              </a:defRPr>
            </a:lvl1pPr>
          </a:lstStyle>
          <a:p>
            <a:pPr/>
            <a:r>
              <a:t>User Flow Diagram Basics</a:t>
            </a:r>
          </a:p>
        </p:txBody>
      </p:sp>
      <p:sp>
        <p:nvSpPr>
          <p:cNvPr id="133" name="The User Flow Diagram is an overview that describes where users can navigate in your product."/>
          <p:cNvSpPr txBox="1"/>
          <p:nvPr/>
        </p:nvSpPr>
        <p:spPr>
          <a:xfrm>
            <a:off x="4234548" y="6989856"/>
            <a:ext cx="15914903" cy="242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The User Flow Diagram is an overview that describes where users can navigate in your product.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tart"/>
          <p:cNvSpPr/>
          <p:nvPr/>
        </p:nvSpPr>
        <p:spPr>
          <a:xfrm>
            <a:off x="9886308" y="2105211"/>
            <a:ext cx="4611385" cy="1612796"/>
          </a:xfrm>
          <a:prstGeom prst="roundRect">
            <a:avLst>
              <a:gd name="adj" fmla="val 47247"/>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4500">
                <a:solidFill>
                  <a:srgbClr val="FFFFFF"/>
                </a:solidFill>
                <a:latin typeface="Avenir Next Regular"/>
                <a:ea typeface="Avenir Next Regular"/>
                <a:cs typeface="Avenir Next Regular"/>
                <a:sym typeface="Avenir Next Regular"/>
              </a:defRPr>
            </a:lvl1pPr>
          </a:lstStyle>
          <a:p>
            <a:pPr/>
            <a:r>
              <a:t>Start</a:t>
            </a:r>
          </a:p>
        </p:txBody>
      </p:sp>
      <p:sp>
        <p:nvSpPr>
          <p:cNvPr id="138" name="End"/>
          <p:cNvSpPr/>
          <p:nvPr/>
        </p:nvSpPr>
        <p:spPr>
          <a:xfrm>
            <a:off x="9886308" y="9608670"/>
            <a:ext cx="4611385" cy="1612796"/>
          </a:xfrm>
          <a:prstGeom prst="roundRect">
            <a:avLst>
              <a:gd name="adj" fmla="val 47247"/>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4500">
                <a:solidFill>
                  <a:srgbClr val="FFFFFF"/>
                </a:solidFill>
                <a:latin typeface="Avenir Next Regular"/>
                <a:ea typeface="Avenir Next Regular"/>
                <a:cs typeface="Avenir Next Regular"/>
                <a:sym typeface="Avenir Next Regular"/>
              </a:defRPr>
            </a:lvl1pPr>
          </a:lstStyle>
          <a:p>
            <a:pPr/>
            <a:r>
              <a:t>End</a:t>
            </a:r>
          </a:p>
        </p:txBody>
      </p:sp>
      <p:sp>
        <p:nvSpPr>
          <p:cNvPr id="139" name="Marks the Start ( Openning the app ) or the End ( Closing the app )"/>
          <p:cNvSpPr txBox="1"/>
          <p:nvPr/>
        </p:nvSpPr>
        <p:spPr>
          <a:xfrm>
            <a:off x="3493279" y="6274547"/>
            <a:ext cx="17397441" cy="1651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Marks the Start ( Openning the app ) or the End ( Closing the app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Process"/>
          <p:cNvSpPr/>
          <p:nvPr/>
        </p:nvSpPr>
        <p:spPr>
          <a:xfrm>
            <a:off x="9425799" y="6590389"/>
            <a:ext cx="5532403" cy="2131033"/>
          </a:xfrm>
          <a:prstGeom prst="roundRect">
            <a:avLst>
              <a:gd name="adj" fmla="val 0"/>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b="0" sz="4500">
                <a:solidFill>
                  <a:srgbClr val="FFFFFF"/>
                </a:solidFill>
                <a:latin typeface="Avenir Next Regular"/>
                <a:ea typeface="Avenir Next Regular"/>
                <a:cs typeface="Avenir Next Regular"/>
                <a:sym typeface="Avenir Next Regular"/>
              </a:defRPr>
            </a:pPr>
            <a:r>
              <a:t>Process</a:t>
            </a:r>
          </a:p>
        </p:txBody>
      </p:sp>
      <p:sp>
        <p:nvSpPr>
          <p:cNvPr id="144" name="Indicates steps user take"/>
          <p:cNvSpPr txBox="1"/>
          <p:nvPr/>
        </p:nvSpPr>
        <p:spPr>
          <a:xfrm>
            <a:off x="3493279" y="4510367"/>
            <a:ext cx="17397441"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Indicates steps user take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Conditionals"/>
          <p:cNvSpPr txBox="1"/>
          <p:nvPr/>
        </p:nvSpPr>
        <p:spPr>
          <a:xfrm>
            <a:off x="3493279" y="4184650"/>
            <a:ext cx="17397441"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Conditionals</a:t>
            </a:r>
          </a:p>
        </p:txBody>
      </p:sp>
      <p:sp>
        <p:nvSpPr>
          <p:cNvPr id="149" name="Decision"/>
          <p:cNvSpPr/>
          <p:nvPr/>
        </p:nvSpPr>
        <p:spPr>
          <a:xfrm>
            <a:off x="8368155" y="5966260"/>
            <a:ext cx="7647690" cy="38154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lnTo>
                  <a:pt x="10800"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p>
            <a:pPr lvl="1" indent="0">
              <a:defRPr b="0" sz="4500">
                <a:solidFill>
                  <a:srgbClr val="FFFFFF"/>
                </a:solidFill>
                <a:latin typeface="Avenir Next Regular"/>
                <a:ea typeface="Avenir Next Regular"/>
                <a:cs typeface="Avenir Next Regular"/>
                <a:sym typeface="Avenir Next Regular"/>
              </a:defRPr>
            </a:pPr>
            <a:r>
              <a:t>Decision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Indicates Flow of the symbol"/>
          <p:cNvSpPr txBox="1"/>
          <p:nvPr/>
        </p:nvSpPr>
        <p:spPr>
          <a:xfrm>
            <a:off x="3493279" y="4184650"/>
            <a:ext cx="17397441"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Indicates Flow of the symbol</a:t>
            </a:r>
          </a:p>
        </p:txBody>
      </p:sp>
      <p:sp>
        <p:nvSpPr>
          <p:cNvPr id="154" name="Arrow"/>
          <p:cNvSpPr/>
          <p:nvPr/>
        </p:nvSpPr>
        <p:spPr>
          <a:xfrm>
            <a:off x="7092576" y="7239000"/>
            <a:ext cx="10198848" cy="1270000"/>
          </a:xfrm>
          <a:prstGeom prst="rightArrow">
            <a:avLst>
              <a:gd name="adj1" fmla="val 32000"/>
              <a:gd name="adj2" fmla="val 64000"/>
            </a:avLst>
          </a:prstGeom>
          <a:solidFill>
            <a:schemeClr val="accent4">
              <a:hueOff val="-461056"/>
              <a:satOff val="4338"/>
              <a:lumOff val="-10225"/>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Create a Figma account and let’s build a simple UserFlow for the voting application"/>
          <p:cNvSpPr txBox="1"/>
          <p:nvPr/>
        </p:nvSpPr>
        <p:spPr>
          <a:xfrm>
            <a:off x="5526925" y="5053424"/>
            <a:ext cx="13330150" cy="242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Create a Figma account and let’s build a simple UserFlow for the voting application</a:t>
            </a:r>
          </a:p>
        </p:txBody>
      </p:sp>
      <p:sp>
        <p:nvSpPr>
          <p:cNvPr id="159" name="https://www.figma.com/">
            <a:hlinkClick r:id="rId3" invalidUrl="" action="" tgtFrame="" tooltip="" history="1" highlightClick="0" endSnd="0"/>
          </p:cNvPr>
          <p:cNvSpPr txBox="1"/>
          <p:nvPr/>
        </p:nvSpPr>
        <p:spPr>
          <a:xfrm>
            <a:off x="5526925" y="8047093"/>
            <a:ext cx="13330150" cy="87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4500">
                <a:solidFill>
                  <a:srgbClr val="FFFFFF"/>
                </a:solidFill>
                <a:latin typeface="Avenir Next Ultra Light"/>
                <a:ea typeface="Avenir Next Ultra Light"/>
                <a:cs typeface="Avenir Next Ultra Light"/>
                <a:sym typeface="Avenir Next Ultra Light"/>
              </a:defRPr>
            </a:lvl1pPr>
          </a:lstStyle>
          <a:p>
            <a:pPr/>
            <a:r>
              <a:t>https://www.figma.com/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