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378E5-4FB3-3300-E1D6-22BDF0E676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77C71-6680-977A-11B0-67B5C441D1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F6450-CBD7-BA0C-C3B2-A50E4A958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DB305-3B12-4E9C-8539-1CC59AF7D794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947A3-87D6-4878-DFCB-FC6C3AC61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131B8-A8AF-3A16-B8D6-53B0A7047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617C-AD6B-4393-8509-8A88A0B0F6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9759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23DD5-C49D-BCD0-1AA9-F4F34535D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641792-3720-D0F8-44CF-023212B6D0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66B81-F99F-163B-8491-EC4B65ACC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DB305-3B12-4E9C-8539-1CC59AF7D794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35C25-B02B-6B3B-7B5B-89DB47031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4F09D-773C-2618-AA53-C3541C59F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617C-AD6B-4393-8509-8A88A0B0F6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870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B39108-6976-0254-42CE-5EDCA432DC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585388-681D-01DD-D4ED-51035C1B86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50E09-3FC4-F5A4-96E8-B6BE7B655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DB305-3B12-4E9C-8539-1CC59AF7D794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624C3-DA28-19FC-7098-79A7EA616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FED61-FB3F-3385-81E7-ECA556E3A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617C-AD6B-4393-8509-8A88A0B0F6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9081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2B981-4464-5F1D-BF59-5A03B79C0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58B3F-7C6F-5E9E-877E-8729D3E5F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2CE7F-7FDE-115C-3F6C-96BBD2F0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DB305-3B12-4E9C-8539-1CC59AF7D794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9E137-AC46-CD93-BA22-2FEC39CBD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E754C-0ED2-54A4-D0B5-5C3F485FA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617C-AD6B-4393-8509-8A88A0B0F6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108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8D06D-0481-2ACF-A1DD-700EBD5D9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38359-3206-6AAB-B6E6-FA494D052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56C2B-CD6F-7052-BCA8-352EC705E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DB305-3B12-4E9C-8539-1CC59AF7D794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B5876-7946-CB9C-0975-8F6F9F22C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55B58-2A0E-CE36-93F4-DB7FFCC44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617C-AD6B-4393-8509-8A88A0B0F6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3832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0503B-47C8-5FA4-00C4-AA8331328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4C466-D6AA-9907-6CDA-7D25082799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629B72-F91F-94CC-9C0E-4332A54AF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2DF8C-97C5-B456-901D-8243308E0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DB305-3B12-4E9C-8539-1CC59AF7D794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8863BC-EADA-B96F-6883-4C5195ACC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24C6B-DD6F-A124-18E5-385F879AA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617C-AD6B-4393-8509-8A88A0B0F6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0183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79864-53A9-FF04-2B7F-4D9405078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45813-BE5B-4333-FA54-677EA66D0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AAC5FE-F797-4FE7-9B69-596355C76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35915A-1299-CE47-7921-5112859B55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885105-8398-C2D9-225B-C5B24FF538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531408-4725-7C88-5402-971F28314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DB305-3B12-4E9C-8539-1CC59AF7D794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F3219F-56DE-3DEB-A11F-220D9BFF7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C9457F-D79D-2647-3D71-A0D9BF1EA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617C-AD6B-4393-8509-8A88A0B0F6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4948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C075D-B256-212C-E8B8-F758814EC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5FF402-81CB-60F4-7724-B7D998AE1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DB305-3B12-4E9C-8539-1CC59AF7D794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780FC1-B414-F321-A5EC-ED9D5E9DC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F6778D-50E1-7CDA-3E48-E744112A8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617C-AD6B-4393-8509-8A88A0B0F6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400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D16E89-33B6-1E79-C6EB-8928EC92B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DB305-3B12-4E9C-8539-1CC59AF7D794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577F9D-E14C-1434-B571-722BAC75E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BA8575-7D00-8830-1DEB-E084A12AB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617C-AD6B-4393-8509-8A88A0B0F6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363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990B5-061E-B377-3F91-FF42D9E01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9B8C9-0DE8-5763-9378-ABF229C62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E0369C-1314-4815-327E-E5136E4BA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355FA9-2AB8-71A7-DE60-5146BB0B4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DB305-3B12-4E9C-8539-1CC59AF7D794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9080C-4C54-D565-0218-33604B02E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312C69-F2E2-3DBD-F263-3CD42CAE3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617C-AD6B-4393-8509-8A88A0B0F6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75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0815F-0D8F-DED5-63EE-60C11C308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B21DD3-C925-63DA-4D99-5E779FBD79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A68BD8-6B98-4230-89B2-F4374AE3D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F0252-1E66-B8EC-9CD7-35801D027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DB305-3B12-4E9C-8539-1CC59AF7D794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F1030F-92B0-F5BD-95DE-50125D071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4DCDFD-302F-E9AA-E582-E0B6E04E4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617C-AD6B-4393-8509-8A88A0B0F6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1963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2217A6-9A60-656F-B83B-D1CEE2523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5677B-896A-C717-FBB4-8BF7BA872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BF8A1-CEC9-BBB7-914C-B1D249D714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DB305-3B12-4E9C-8539-1CC59AF7D794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EFF01-92B4-A260-9829-4641731919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EC062-923E-002E-6622-3C61F308DF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C617C-AD6B-4393-8509-8A88A0B0F6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0877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116866-6FC8-3A39-C12D-278D9CE87C53}"/>
              </a:ext>
            </a:extLst>
          </p:cNvPr>
          <p:cNvSpPr txBox="1"/>
          <p:nvPr/>
        </p:nvSpPr>
        <p:spPr>
          <a:xfrm>
            <a:off x="1156354" y="366623"/>
            <a:ext cx="9879291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1. Bar Plot (Average Ratings)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/>
              <a:t>Purpose</a:t>
            </a:r>
            <a:r>
              <a:rPr lang="en-US" sz="1400" dirty="0"/>
              <a:t>: Compare average ratings across different factors.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/>
              <a:t>Implementation</a:t>
            </a:r>
            <a:r>
              <a:rPr lang="en-US" sz="1400" dirty="0"/>
              <a:t>: Plot average ratings (mean values) for each column from 'D' to 'X'.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/>
              <a:t>Insights</a:t>
            </a:r>
            <a:r>
              <a:rPr lang="en-US" sz="1400" dirty="0"/>
              <a:t>: Identify which distractions or factors are rated most distracting or impactful on driving.</a:t>
            </a:r>
          </a:p>
          <a:p>
            <a:r>
              <a:rPr lang="en-US" sz="1400" b="1" dirty="0"/>
              <a:t>2. Box Plot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/>
              <a:t>Purpose</a:t>
            </a:r>
            <a:r>
              <a:rPr lang="en-US" sz="1400" dirty="0"/>
              <a:t>: Visualize the distribution and variability of ratings.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/>
              <a:t>Implementation</a:t>
            </a:r>
            <a:r>
              <a:rPr lang="en-US" sz="1400" dirty="0"/>
              <a:t>: Plot box plots for each column from 'D' to 'X'.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/>
              <a:t>Insights</a:t>
            </a:r>
            <a:r>
              <a:rPr lang="en-US" sz="1400" dirty="0"/>
              <a:t>: Determine the range, median, and outliers in ratings for different factors.</a:t>
            </a:r>
          </a:p>
          <a:p>
            <a:r>
              <a:rPr lang="en-US" sz="1400" b="1" dirty="0"/>
              <a:t>3. Heatmap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/>
              <a:t>Purpose</a:t>
            </a:r>
            <a:r>
              <a:rPr lang="en-US" sz="1400" dirty="0"/>
              <a:t>: Explore correlations between different factors.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/>
              <a:t>Implementation</a:t>
            </a:r>
            <a:r>
              <a:rPr lang="en-US" sz="1400" dirty="0"/>
              <a:t>: Create a heatmap of correlations between columns 'D' to 'X'.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/>
              <a:t>Insights</a:t>
            </a:r>
            <a:r>
              <a:rPr lang="en-US" sz="1400" dirty="0"/>
              <a:t>: Identify which factors are most correlated and how they impact driving perceptions.</a:t>
            </a:r>
          </a:p>
          <a:p>
            <a:r>
              <a:rPr lang="en-US" sz="1400" b="1" dirty="0"/>
              <a:t>4. Line Plot (Trend Over Time)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/>
              <a:t>Purpose</a:t>
            </a:r>
            <a:r>
              <a:rPr lang="en-US" sz="1400" dirty="0"/>
              <a:t>: Explore trends or changes in ratings over time (if applicable).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/>
              <a:t>Implementation</a:t>
            </a:r>
            <a:r>
              <a:rPr lang="en-US" sz="1400" dirty="0"/>
              <a:t>: Plot ratings over different time periods (if available).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/>
              <a:t>Insights</a:t>
            </a:r>
            <a:r>
              <a:rPr lang="en-US" sz="1400" dirty="0"/>
              <a:t>: Determine if perceptions of distractions or safety have changed over time.</a:t>
            </a:r>
          </a:p>
          <a:p>
            <a:r>
              <a:rPr lang="en-US" sz="1400" b="1" dirty="0"/>
              <a:t>5. Scatter Plot (Relationships)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/>
              <a:t>Purpose</a:t>
            </a:r>
            <a:r>
              <a:rPr lang="en-US" sz="1400" dirty="0"/>
              <a:t>: Explore relationships between different factors.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/>
              <a:t>Implementation</a:t>
            </a:r>
            <a:r>
              <a:rPr lang="en-US" sz="1400" dirty="0"/>
              <a:t>: Plot scatter plots between pairs of columns ('D' vs 'E', 'D' vs 'F', etc.).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/>
              <a:t>Insights</a:t>
            </a:r>
            <a:r>
              <a:rPr lang="en-US" sz="1400" dirty="0"/>
              <a:t>: Identify any patterns or relationships between different variables.</a:t>
            </a:r>
          </a:p>
          <a:p>
            <a:r>
              <a:rPr lang="en-US" sz="1400" b="1" dirty="0"/>
              <a:t>6. Violin Plot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/>
              <a:t>Purpose</a:t>
            </a:r>
            <a:r>
              <a:rPr lang="en-US" sz="1400" dirty="0"/>
              <a:t>: Combine aspects of box plots and kernel density plots.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/>
              <a:t>Implementation</a:t>
            </a:r>
            <a:r>
              <a:rPr lang="en-US" sz="1400" dirty="0"/>
              <a:t>: Plot violin plots for each column from 'D' to 'X'.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/>
              <a:t>Insights</a:t>
            </a:r>
            <a:r>
              <a:rPr lang="en-US" sz="1400" dirty="0"/>
              <a:t>: Understand the distribution of ratings and variability across different factors.</a:t>
            </a:r>
          </a:p>
          <a:p>
            <a:r>
              <a:rPr lang="en-US" sz="1400" b="1" dirty="0"/>
              <a:t>7. Radar Chart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/>
              <a:t>Purpose</a:t>
            </a:r>
            <a:r>
              <a:rPr lang="en-US" sz="1400" dirty="0"/>
              <a:t>: Compare multiple variables across different categories.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/>
              <a:t>Implementation</a:t>
            </a:r>
            <a:r>
              <a:rPr lang="en-US" sz="1400" dirty="0"/>
              <a:t>: Plot a radar chart for ratings in columns 'D' to 'X'.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/>
              <a:t>Insights</a:t>
            </a:r>
            <a:r>
              <a:rPr lang="en-US" sz="1400" dirty="0"/>
              <a:t>: Visualize strengths and weaknesses across different factors related to driving perceptions.</a:t>
            </a:r>
          </a:p>
        </p:txBody>
      </p:sp>
    </p:spTree>
    <p:extLst>
      <p:ext uri="{BB962C8B-B14F-4D97-AF65-F5344CB8AC3E}">
        <p14:creationId xmlns:p14="http://schemas.microsoft.com/office/powerpoint/2010/main" val="1156413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7D10F3-8D63-0F85-F826-FBD016118BF9}"/>
              </a:ext>
            </a:extLst>
          </p:cNvPr>
          <p:cNvSpPr txBox="1"/>
          <p:nvPr/>
        </p:nvSpPr>
        <p:spPr>
          <a:xfrm>
            <a:off x="480767" y="235669"/>
            <a:ext cx="10671141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dirty="0"/>
              <a:t>Filter Factors –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Driving </a:t>
            </a:r>
            <a:r>
              <a:rPr lang="en-IN" dirty="0"/>
              <a:t>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Area of Residence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Level of education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Possession of Driving license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Does age effect the frequency of disobeying highway speed limit?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Does being in an accident previously effect safe driving speed Percival?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Previous usage of ADAS equipped car influence their perception on ADAS and its role in encouraging the driver to engage in non-driving activities.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Previous usage of ADAS equipped car effect the opinion on its assistance ability while driving?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Previous usage of ADAS enabled car effect the perception of safety of autonomous car?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Does being in an accident effect the desire of wanting an autonomous car.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Does the time of commute effect the likelihood of wanting an autonomous car?</a:t>
            </a:r>
          </a:p>
        </p:txBody>
      </p:sp>
    </p:spTree>
    <p:extLst>
      <p:ext uri="{BB962C8B-B14F-4D97-AF65-F5344CB8AC3E}">
        <p14:creationId xmlns:p14="http://schemas.microsoft.com/office/powerpoint/2010/main" val="1607730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A08C12-092E-8873-9AB9-D9326EE3643B}"/>
              </a:ext>
            </a:extLst>
          </p:cNvPr>
          <p:cNvSpPr txBox="1"/>
          <p:nvPr/>
        </p:nvSpPr>
        <p:spPr>
          <a:xfrm>
            <a:off x="612742" y="518474"/>
            <a:ext cx="1007725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dirty="0"/>
              <a:t>Visualization modes – 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Bar graphs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Box plots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Pie charts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Funnel charts (for filtering form of 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Line graphs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Radar charts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Correlation heatmaps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Area charts (for categorical comparison of the factors (or) timelines)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Histograms (for frequency type of 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Gantt charts (For timeline based data)</a:t>
            </a:r>
          </a:p>
        </p:txBody>
      </p:sp>
    </p:spTree>
    <p:extLst>
      <p:ext uri="{BB962C8B-B14F-4D97-AF65-F5344CB8AC3E}">
        <p14:creationId xmlns:p14="http://schemas.microsoft.com/office/powerpoint/2010/main" val="1670307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6897</TotalTime>
  <Words>494</Words>
  <Application>Microsoft Office PowerPoint</Application>
  <PresentationFormat>Widescreen</PresentationFormat>
  <Paragraphs>56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Paidisetti Abhinav</dc:creator>
  <cp:lastModifiedBy>Paidisetti Abhinav</cp:lastModifiedBy>
  <cp:revision>3</cp:revision>
  <dcterms:created xsi:type="dcterms:W3CDTF">2024-06-25T06:21:16Z</dcterms:created>
  <dcterms:modified xsi:type="dcterms:W3CDTF">2024-07-24T07:46:56Z</dcterms:modified>
</cp:coreProperties>
</file>