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34"/>
  </p:notesMasterIdLst>
  <p:handoutMasterIdLst>
    <p:handoutMasterId r:id="rId35"/>
  </p:handoutMasterIdLst>
  <p:sldIdLst>
    <p:sldId id="457" r:id="rId2"/>
    <p:sldId id="423" r:id="rId3"/>
    <p:sldId id="459" r:id="rId4"/>
    <p:sldId id="460" r:id="rId5"/>
    <p:sldId id="451" r:id="rId6"/>
    <p:sldId id="469" r:id="rId7"/>
    <p:sldId id="424" r:id="rId8"/>
    <p:sldId id="430" r:id="rId9"/>
    <p:sldId id="427" r:id="rId10"/>
    <p:sldId id="425" r:id="rId11"/>
    <p:sldId id="462" r:id="rId12"/>
    <p:sldId id="426" r:id="rId13"/>
    <p:sldId id="432" r:id="rId14"/>
    <p:sldId id="463" r:id="rId15"/>
    <p:sldId id="464" r:id="rId16"/>
    <p:sldId id="468" r:id="rId17"/>
    <p:sldId id="438" r:id="rId18"/>
    <p:sldId id="470" r:id="rId19"/>
    <p:sldId id="439" r:id="rId20"/>
    <p:sldId id="440" r:id="rId21"/>
    <p:sldId id="471" r:id="rId22"/>
    <p:sldId id="472" r:id="rId23"/>
    <p:sldId id="441" r:id="rId24"/>
    <p:sldId id="442" r:id="rId25"/>
    <p:sldId id="466" r:id="rId26"/>
    <p:sldId id="443" r:id="rId27"/>
    <p:sldId id="465" r:id="rId28"/>
    <p:sldId id="447" r:id="rId29"/>
    <p:sldId id="380" r:id="rId30"/>
    <p:sldId id="448" r:id="rId31"/>
    <p:sldId id="410" r:id="rId32"/>
    <p:sldId id="381" r:id="rId33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BFFD1"/>
    <a:srgbClr val="FFFF00"/>
    <a:srgbClr val="FF0066"/>
    <a:srgbClr val="FF3300"/>
    <a:srgbClr val="E1C48F"/>
    <a:srgbClr val="FF9999"/>
    <a:srgbClr val="33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87268" autoAdjust="0"/>
  </p:normalViewPr>
  <p:slideViewPr>
    <p:cSldViewPr>
      <p:cViewPr varScale="1">
        <p:scale>
          <a:sx n="105" d="100"/>
          <a:sy n="105" d="100"/>
        </p:scale>
        <p:origin x="3030" y="102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88"/>
    </p:cViewPr>
  </p:sorterViewPr>
  <p:notesViewPr>
    <p:cSldViewPr>
      <p:cViewPr varScale="1">
        <p:scale>
          <a:sx n="110" d="100"/>
          <a:sy n="110" d="100"/>
        </p:scale>
        <p:origin x="1482" y="132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두근두근 자료구조</a:t>
            </a:r>
            <a:endParaRPr lang="ko-KR" altLang="en-US" dirty="0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포인터와 연결리스트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7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6763"/>
            <a:ext cx="5113337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860928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7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79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88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29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5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43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6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62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9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3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3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6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1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6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6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0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5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en-US" altLang="ko-KR" sz="1600" dirty="0" smtClean="0"/>
              <a:t>DATA</a:t>
            </a:r>
          </a:p>
          <a:p>
            <a:pPr algn="l"/>
            <a:r>
              <a:rPr lang="en-US" altLang="ko-KR" sz="1600" dirty="0" smtClean="0"/>
              <a:t>STRUCTURES</a:t>
            </a:r>
          </a:p>
          <a:p>
            <a:pPr algn="l"/>
            <a:r>
              <a:rPr lang="en-US" altLang="ko-KR" sz="1600" dirty="0" smtClean="0"/>
              <a:t>USING</a:t>
            </a:r>
            <a:r>
              <a:rPr lang="en-US" altLang="ko-KR" sz="1600" baseline="0" dirty="0" smtClean="0"/>
              <a:t> C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9594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6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2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535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smtClean="0"/>
              <a:t>포인터와 연결리스트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05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51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포인터의 종류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r>
              <a:rPr lang="ko-KR" altLang="en-US" dirty="0">
                <a:latin typeface="+mn-ea"/>
              </a:rPr>
              <a:t>포인터의 </a:t>
            </a:r>
            <a:r>
              <a:rPr lang="ko-KR" altLang="en-US" dirty="0" smtClean="0">
                <a:latin typeface="+mn-ea"/>
              </a:rPr>
              <a:t>형 변환</a:t>
            </a:r>
            <a:endParaRPr lang="en-US" altLang="ko-KR" dirty="0">
              <a:latin typeface="+mn-ea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91369" y="5454225"/>
            <a:ext cx="756126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70C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void</a:t>
            </a:r>
            <a:r>
              <a:rPr lang="en-US" altLang="ko-KR" sz="18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 *p;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pi=(</a:t>
            </a:r>
            <a:r>
              <a:rPr lang="en-US" altLang="ko-KR" sz="1800" dirty="0" err="1">
                <a:solidFill>
                  <a:srgbClr val="0070C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int</a:t>
            </a:r>
            <a:r>
              <a:rPr lang="en-US" altLang="ko-KR" sz="18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 *) p;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다양한 포인터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1369" y="1943835"/>
            <a:ext cx="7561263" cy="3000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oid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*p;    		// p</a:t>
            </a:r>
            <a:r>
              <a:rPr lang="ko-KR" altLang="en-US" dirty="0" smtClean="0">
                <a:latin typeface="Consolas" pitchFamily="49" charset="0"/>
                <a:ea typeface="+mn-ea"/>
                <a:cs typeface="Consolas" pitchFamily="49" charset="0"/>
              </a:rPr>
              <a:t>는 아무것도 가리키지 않는 포인터</a:t>
            </a:r>
            <a:endParaRPr lang="en-US" altLang="ko-KR" dirty="0" smtClean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*pi;    		// pi</a:t>
            </a:r>
            <a:r>
              <a:rPr lang="ko-KR" altLang="en-US" dirty="0" smtClean="0">
                <a:latin typeface="Consolas" pitchFamily="49" charset="0"/>
                <a:ea typeface="+mn-ea"/>
                <a:cs typeface="Consolas" pitchFamily="49" charset="0"/>
              </a:rPr>
              <a:t>는 정수 변수를 가리키는 포인터</a:t>
            </a:r>
            <a:endParaRPr lang="en-US" altLang="ko-KR" dirty="0" smtClean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f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loat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*pf;  		// pf</a:t>
            </a:r>
            <a:r>
              <a:rPr lang="ko-KR" altLang="en-US" dirty="0" smtClean="0">
                <a:latin typeface="Consolas" pitchFamily="49" charset="0"/>
                <a:ea typeface="+mn-ea"/>
                <a:cs typeface="Consolas" pitchFamily="49" charset="0"/>
              </a:rPr>
              <a:t>는 실수 변수를 가리키는 포인터</a:t>
            </a:r>
            <a:endParaRPr lang="en-US" altLang="ko-KR" dirty="0" smtClean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har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*pc;   		// pc</a:t>
            </a:r>
            <a:r>
              <a:rPr lang="ko-KR" altLang="en-US" dirty="0" smtClean="0">
                <a:latin typeface="Consolas" pitchFamily="49" charset="0"/>
                <a:ea typeface="+mn-ea"/>
                <a:cs typeface="Consolas" pitchFamily="49" charset="0"/>
              </a:rPr>
              <a:t>는 문자 변수를 가리키는 포인터</a:t>
            </a:r>
            <a:endParaRPr lang="en-US" altLang="ko-KR" dirty="0" smtClean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ko-KR" dirty="0" err="1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nt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**pp;   		// pp</a:t>
            </a:r>
            <a:r>
              <a:rPr lang="ko-KR" altLang="en-US" dirty="0" smtClean="0">
                <a:latin typeface="Consolas" pitchFamily="49" charset="0"/>
                <a:ea typeface="+mn-ea"/>
                <a:cs typeface="Consolas" pitchFamily="49" charset="0"/>
              </a:rPr>
              <a:t>는 포인터를 가리키는 포인터</a:t>
            </a:r>
            <a:endParaRPr lang="en-US" altLang="ko-KR" dirty="0" smtClean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t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est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*</a:t>
            </a:r>
            <a:r>
              <a:rPr lang="en-US" altLang="ko-KR" dirty="0" err="1" smtClean="0">
                <a:latin typeface="Consolas" pitchFamily="49" charset="0"/>
                <a:ea typeface="+mn-ea"/>
                <a:cs typeface="Consolas" pitchFamily="49" charset="0"/>
              </a:rPr>
              <a:t>ps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;   		// test </a:t>
            </a:r>
            <a:r>
              <a:rPr lang="ko-KR" altLang="en-US" dirty="0" smtClean="0">
                <a:latin typeface="Consolas" pitchFamily="49" charset="0"/>
                <a:ea typeface="+mn-ea"/>
                <a:cs typeface="Consolas" pitchFamily="49" charset="0"/>
              </a:rPr>
              <a:t>타입의 객체를 가리키는 포인터</a:t>
            </a:r>
            <a:endParaRPr lang="en-US" altLang="ko-KR" dirty="0" smtClean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(*f)(</a:t>
            </a:r>
            <a:r>
              <a:rPr lang="en-US" altLang="ko-KR" dirty="0" err="1" smtClean="0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) ; 	// f</a:t>
            </a:r>
            <a:r>
              <a:rPr lang="ko-KR" altLang="en-US" dirty="0" smtClean="0">
                <a:latin typeface="Consolas" pitchFamily="49" charset="0"/>
                <a:ea typeface="+mn-ea"/>
                <a:cs typeface="Consolas" pitchFamily="49" charset="0"/>
              </a:rPr>
              <a:t>는 함수를 가리키는 포인터</a:t>
            </a:r>
            <a:endParaRPr lang="ko-KR" altLang="en-US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r>
              <a:rPr lang="ko-KR" altLang="en-US" dirty="0" smtClean="0"/>
              <a:t>구조체 멤버의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구조체에서는 </a:t>
            </a:r>
            <a:r>
              <a:rPr lang="ko-KR" altLang="en-US" dirty="0"/>
              <a:t>“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포인터에서는 </a:t>
            </a:r>
            <a:r>
              <a:rPr lang="ko-KR" altLang="en-US" dirty="0"/>
              <a:t>“</a:t>
            </a:r>
            <a:r>
              <a:rPr lang="en-US" altLang="ko-KR" dirty="0"/>
              <a:t>-&gt;</a:t>
            </a:r>
            <a:r>
              <a:rPr lang="ko-KR" altLang="en-US" dirty="0"/>
              <a:t>” 연산자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포인터와 구조체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6508" y="1325175"/>
            <a:ext cx="4500500" cy="1643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en-US" altLang="ko-KR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ko-KR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degree;</a:t>
            </a:r>
            <a:endParaRPr lang="ko-KR" altLang="en-US" kern="0" dirty="0">
              <a:latin typeface="한양신명조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float </a:t>
            </a:r>
            <a:r>
              <a:rPr lang="en-US" altLang="ko-KR" kern="0" dirty="0" err="1">
                <a:latin typeface="Lucida Console" panose="020B0609040504020204" pitchFamily="49" charset="0"/>
                <a:ea typeface="Lucida Console" panose="020B0609040504020204" pitchFamily="49" charset="0"/>
              </a:rPr>
              <a:t>coef</a:t>
            </a:r>
            <a:r>
              <a:rPr lang="en-US" altLang="ko-KR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[MAX_DEGREE];</a:t>
            </a:r>
            <a:endParaRPr lang="ko-KR" altLang="en-US" kern="0" dirty="0">
              <a:latin typeface="한양신명조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} </a:t>
            </a:r>
            <a:r>
              <a:rPr lang="en-US" altLang="ko-KR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Polynomial </a:t>
            </a:r>
            <a:r>
              <a:rPr lang="en-US" altLang="ko-KR" kern="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ko-KR" altLang="en-US" kern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10656" y="1302356"/>
            <a:ext cx="2556575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Polynomial </a:t>
            </a:r>
            <a:r>
              <a:rPr lang="en-US" altLang="ko-KR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a;</a:t>
            </a:r>
            <a:endParaRPr lang="ko-KR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Polynomial</a:t>
            </a:r>
            <a:r>
              <a:rPr lang="en-US" altLang="ko-KR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* p;</a:t>
            </a:r>
            <a:endParaRPr lang="ko-KR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 </a:t>
            </a:r>
            <a:r>
              <a:rPr lang="en-US" altLang="ko-KR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&amp;a;</a:t>
            </a:r>
            <a:endParaRPr lang="ko-KR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a.degree</a:t>
            </a:r>
            <a:r>
              <a:rPr lang="en-US" altLang="ko-KR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5;</a:t>
            </a:r>
            <a:endParaRPr lang="ko-KR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p-</a:t>
            </a:r>
            <a:r>
              <a:rPr lang="en-US" altLang="ko-KR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</a:t>
            </a:r>
            <a:r>
              <a:rPr lang="en-US" altLang="ko-KR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coef</a:t>
            </a:r>
            <a:r>
              <a:rPr lang="en-US" altLang="ko-KR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[0] = 1;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40762"/>
              </p:ext>
            </p:extLst>
          </p:nvPr>
        </p:nvGraphicFramePr>
        <p:xfrm>
          <a:off x="701570" y="4644135"/>
          <a:ext cx="7865660" cy="1384990"/>
        </p:xfrm>
        <a:graphic>
          <a:graphicData uri="http://schemas.openxmlformats.org/drawingml/2006/table">
            <a:tbl>
              <a:tblPr/>
              <a:tblGrid>
                <a:gridCol w="1966415">
                  <a:extLst>
                    <a:ext uri="{9D8B030D-6E8A-4147-A177-3AD203B41FA5}">
                      <a16:colId xmlns:a16="http://schemas.microsoft.com/office/drawing/2014/main" val="2873170694"/>
                    </a:ext>
                  </a:extLst>
                </a:gridCol>
                <a:gridCol w="1966415">
                  <a:extLst>
                    <a:ext uri="{9D8B030D-6E8A-4147-A177-3AD203B41FA5}">
                      <a16:colId xmlns:a16="http://schemas.microsoft.com/office/drawing/2014/main" val="2023455718"/>
                    </a:ext>
                  </a:extLst>
                </a:gridCol>
                <a:gridCol w="1966415">
                  <a:extLst>
                    <a:ext uri="{9D8B030D-6E8A-4147-A177-3AD203B41FA5}">
                      <a16:colId xmlns:a16="http://schemas.microsoft.com/office/drawing/2014/main" val="194013123"/>
                    </a:ext>
                  </a:extLst>
                </a:gridCol>
                <a:gridCol w="1966415">
                  <a:extLst>
                    <a:ext uri="{9D8B030D-6E8A-4147-A177-3AD203B41FA5}">
                      <a16:colId xmlns:a16="http://schemas.microsoft.com/office/drawing/2014/main" val="1652886310"/>
                    </a:ext>
                  </a:extLst>
                </a:gridCol>
              </a:tblGrid>
              <a:tr h="48583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구조체를 이용한 표현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포인터를 이용한 표현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23197"/>
                  </a:ext>
                </a:extLst>
              </a:tr>
              <a:tr h="449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Lucida Console" panose="020B0609040504020204" pitchFamily="49" charset="0"/>
                        </a:rPr>
                        <a:t>a.degree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Lucida Console" panose="020B0609040504020204" pitchFamily="49" charset="0"/>
                        </a:rPr>
                        <a:t>(&amp;a)-&gt;degree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Lucida Console" panose="020B0609040504020204" pitchFamily="49" charset="0"/>
                        </a:rPr>
                        <a:t>p-&gt;degree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Lucida Console" panose="020B0609040504020204" pitchFamily="49" charset="0"/>
                        </a:rPr>
                        <a:t>(*p).degree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146853"/>
                  </a:ext>
                </a:extLst>
              </a:tr>
              <a:tr h="449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Lucida Console" panose="020B0609040504020204" pitchFamily="49" charset="0"/>
                        </a:rPr>
                        <a:t>a.coef[0]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Lucida Console" panose="020B0609040504020204" pitchFamily="49" charset="0"/>
                        </a:rPr>
                        <a:t>(&amp;a)-&gt;coef[0]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Lucida Console" panose="020B0609040504020204" pitchFamily="49" charset="0"/>
                        </a:rPr>
                        <a:t>p-&gt;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Lucida Console" panose="020B0609040504020204" pitchFamily="49" charset="0"/>
                        </a:rPr>
                        <a:t>coef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Lucida Console" panose="020B0609040504020204" pitchFamily="49" charset="0"/>
                        </a:rPr>
                        <a:t>[0]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Lucida Console" panose="020B0609040504020204" pitchFamily="49" charset="0"/>
                        </a:rPr>
                        <a:t>(*p).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Lucida Console" panose="020B0609040504020204" pitchFamily="49" charset="0"/>
                        </a:rPr>
                        <a:t>coef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Lucida Console" panose="020B0609040504020204" pitchFamily="49" charset="0"/>
                        </a:rPr>
                        <a:t>[0]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44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0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9505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b="1" dirty="0" err="1" smtClean="0">
                <a:solidFill>
                  <a:srgbClr val="3366FF"/>
                </a:solidFill>
              </a:rPr>
              <a:t>자기참조</a:t>
            </a:r>
            <a:r>
              <a:rPr lang="ko-KR" altLang="en-US" b="1" dirty="0" smtClean="0">
                <a:solidFill>
                  <a:srgbClr val="3366FF"/>
                </a:solidFill>
              </a:rPr>
              <a:t> 구조체</a:t>
            </a:r>
            <a:endParaRPr lang="en-US" altLang="ko-KR" b="1" dirty="0" smtClean="0">
              <a:solidFill>
                <a:srgbClr val="3366FF"/>
              </a:solidFill>
            </a:endParaRPr>
          </a:p>
          <a:p>
            <a:pPr lvl="1"/>
            <a:r>
              <a:rPr lang="ko-KR" altLang="en-US" b="1" dirty="0" smtClean="0"/>
              <a:t>멤버 중에 자기 자신을 가리키는 포인터가 한 개 이상 존재하는 특별한 구조체</a:t>
            </a:r>
            <a:endParaRPr lang="en-US" altLang="ko-KR" b="1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marL="0" indent="0" eaLnBrk="1" hangingPunct="1">
              <a:buNone/>
            </a:pP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 smtClean="0">
                <a:solidFill>
                  <a:srgbClr val="FF0000"/>
                </a:solidFill>
              </a:rPr>
              <a:t>주의사항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포인터는 </a:t>
            </a:r>
            <a:r>
              <a:rPr lang="en-US" altLang="ko-KR" dirty="0"/>
              <a:t>NULL</a:t>
            </a:r>
            <a:r>
              <a:rPr lang="ko-KR" altLang="en-US" dirty="0"/>
              <a:t>로 </a:t>
            </a:r>
            <a:r>
              <a:rPr lang="ko-KR" altLang="en-US" dirty="0" smtClean="0"/>
              <a:t>초기화하는 </a:t>
            </a:r>
            <a:r>
              <a:rPr lang="ko-KR" altLang="en-US" dirty="0"/>
              <a:t>것이 </a:t>
            </a:r>
            <a:r>
              <a:rPr lang="ko-KR" altLang="en-US" dirty="0" smtClean="0"/>
              <a:t>좋음</a:t>
            </a:r>
            <a:endParaRPr lang="en-US" altLang="ko-KR" dirty="0"/>
          </a:p>
          <a:p>
            <a:pPr lvl="2" indent="-285750"/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* pi=NULL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/>
              <a:t>초기화가 </a:t>
            </a:r>
            <a:r>
              <a:rPr lang="ko-KR" altLang="en-US" dirty="0"/>
              <a:t>안 된 포인터 </a:t>
            </a:r>
            <a:r>
              <a:rPr lang="ko-KR" altLang="en-US" dirty="0" smtClean="0"/>
              <a:t>변수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접근하면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/>
              <a:t>안됨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char</a:t>
            </a:r>
            <a:r>
              <a:rPr lang="en-US" altLang="ko-KR" dirty="0"/>
              <a:t>* pc; 	// </a:t>
            </a:r>
            <a:r>
              <a:rPr lang="ko-KR" altLang="en-US" dirty="0"/>
              <a:t>포인터 </a:t>
            </a:r>
            <a:r>
              <a:rPr lang="en-US" altLang="ko-KR" dirty="0"/>
              <a:t>pc</a:t>
            </a:r>
            <a:r>
              <a:rPr lang="ko-KR" altLang="en-US" dirty="0"/>
              <a:t>는 초기화가 안 되어 있음</a:t>
            </a:r>
          </a:p>
          <a:p>
            <a:pPr lvl="2"/>
            <a:r>
              <a:rPr lang="ko-KR" altLang="en-US" dirty="0" smtClean="0"/>
              <a:t>*</a:t>
            </a:r>
            <a:r>
              <a:rPr lang="en-US" altLang="ko-KR" dirty="0"/>
              <a:t>pc = </a:t>
            </a:r>
            <a:r>
              <a:rPr lang="en-US" altLang="ko-KR" dirty="0" smtClean="0"/>
              <a:t>‘a’; </a:t>
            </a:r>
            <a:r>
              <a:rPr lang="en-US" altLang="ko-KR" dirty="0"/>
              <a:t>	// </a:t>
            </a:r>
            <a:r>
              <a:rPr lang="ko-KR" altLang="en-US" dirty="0"/>
              <a:t>매우 위험한 </a:t>
            </a:r>
            <a:r>
              <a:rPr lang="ko-KR" altLang="en-US" dirty="0" smtClean="0"/>
              <a:t>코드</a:t>
            </a:r>
            <a:endParaRPr lang="ko-KR" altLang="en-US" dirty="0"/>
          </a:p>
          <a:p>
            <a:pPr lvl="1"/>
            <a:r>
              <a:rPr lang="ko-KR" altLang="en-US" dirty="0" smtClean="0"/>
              <a:t>포인터 </a:t>
            </a:r>
            <a:r>
              <a:rPr lang="ko-KR" altLang="en-US" dirty="0"/>
              <a:t>사이의 변환에는 명시적인 형 </a:t>
            </a:r>
            <a:r>
              <a:rPr lang="ko-KR" altLang="en-US" dirty="0" smtClean="0"/>
              <a:t>변환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포인터 기타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41630" y="2528900"/>
            <a:ext cx="4572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indent="1270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typedef</a:t>
            </a:r>
            <a:r>
              <a:rPr lang="en-US" altLang="ko-KR" b="1" kern="0" dirty="0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struct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ListNode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 {</a:t>
            </a:r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270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char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data[10];</a:t>
            </a:r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270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struct</a:t>
            </a:r>
            <a:r>
              <a:rPr lang="en-US" altLang="ko-KR" kern="0" dirty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ListNode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* link;</a:t>
            </a:r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270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}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Node;</a:t>
            </a:r>
            <a:endParaRPr lang="en-US" altLang="ko-KR" kern="0" spc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3630" y="3129064"/>
            <a:ext cx="247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연결 리스트에서 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사용되는 노드 구조체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3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ko-KR" altLang="en-US" dirty="0" smtClean="0">
                <a:solidFill>
                  <a:srgbClr val="FF0000"/>
                </a:solidFill>
              </a:rPr>
              <a:t>정적 메모리 할당</a:t>
            </a:r>
          </a:p>
          <a:p>
            <a:pPr lvl="1" eaLnBrk="1" hangingPunct="1"/>
            <a:r>
              <a:rPr lang="ko-KR" altLang="en-US" dirty="0" smtClean="0"/>
              <a:t>메모리의 크기는 프로그램이 시작하기 전에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변수선언으로 컴파일 시 자동으로 메모리의 크기 결정</a:t>
            </a:r>
          </a:p>
          <a:p>
            <a:pPr lvl="1" eaLnBrk="1" hangingPunct="1"/>
            <a:r>
              <a:rPr lang="ko-KR" altLang="en-US" dirty="0"/>
              <a:t>실</a:t>
            </a:r>
            <a:r>
              <a:rPr lang="ko-KR" altLang="en-US" dirty="0" smtClean="0"/>
              <a:t>행 도중에 크기를 변경할 수 없다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더 큰 입력이 들어온다면 처리하지 못함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더 작은 입력이 들어온다면 메모리 공간 낭비</a:t>
            </a:r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이것이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가능한가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  <a:p>
            <a:pPr lvl="1" eaLnBrk="1" hangingPunct="1"/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정적 메모리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61610" y="3761282"/>
            <a:ext cx="7470829" cy="12557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int</a:t>
            </a:r>
            <a:r>
              <a:rPr lang="en-US" altLang="ko-KR" kern="0" dirty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kern="0" dirty="0" err="1">
                <a:latin typeface="Consolas" panose="020B0609020204030204" pitchFamily="49" charset="0"/>
                <a:ea typeface="휴먼명조"/>
              </a:rPr>
              <a:t>i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;</a:t>
            </a:r>
            <a:r>
              <a:rPr lang="en-US" altLang="ko-KR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ko-KR" altLang="en-US" kern="0" dirty="0">
                <a:solidFill>
                  <a:srgbClr val="15941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// </a:t>
            </a:r>
            <a:r>
              <a:rPr lang="en-US" altLang="ko-KR" kern="0" dirty="0" err="1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int</a:t>
            </a:r>
            <a:r>
              <a:rPr lang="ko-KR" altLang="en-US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형 변수 </a:t>
            </a:r>
            <a:r>
              <a:rPr lang="en-US" altLang="ko-KR" kern="0" dirty="0" err="1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i</a:t>
            </a:r>
            <a:r>
              <a:rPr lang="ko-KR" altLang="en-US" kern="0" dirty="0" err="1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를</a:t>
            </a:r>
            <a:r>
              <a:rPr lang="ko-KR" altLang="en-US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 정적으로 할당</a:t>
            </a:r>
            <a:endParaRPr lang="ko-KR" altLang="en-US" kern="0" dirty="0">
              <a:solidFill>
                <a:srgbClr val="159415"/>
              </a:solidFill>
              <a:latin typeface="Consolas" panose="020B0609020204030204" pitchFamily="49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int</a:t>
            </a:r>
            <a:r>
              <a:rPr lang="en-US" altLang="ko-KR" kern="0" dirty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* 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p; </a:t>
            </a:r>
            <a:r>
              <a:rPr lang="ko-KR" altLang="en-US" kern="0" dirty="0">
                <a:solidFill>
                  <a:srgbClr val="15941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// </a:t>
            </a:r>
            <a:r>
              <a:rPr lang="ko-KR" altLang="en-US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포인터 변수 </a:t>
            </a:r>
            <a:r>
              <a:rPr lang="en-US" altLang="ko-KR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p</a:t>
            </a:r>
            <a:r>
              <a:rPr lang="ko-KR" altLang="en-US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를 정적으로 할당</a:t>
            </a:r>
            <a:endParaRPr lang="ko-KR" altLang="en-US" kern="0" dirty="0">
              <a:solidFill>
                <a:srgbClr val="159415"/>
              </a:solidFill>
              <a:latin typeface="Consolas" panose="020B0609020204030204" pitchFamily="49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int</a:t>
            </a:r>
            <a:r>
              <a:rPr lang="en-US" altLang="ko-KR" kern="0" dirty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A[10];</a:t>
            </a:r>
            <a:r>
              <a:rPr lang="ko-KR" altLang="en-US" kern="0" dirty="0">
                <a:solidFill>
                  <a:srgbClr val="15941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// </a:t>
            </a:r>
            <a:r>
              <a:rPr lang="ko-KR" altLang="en-US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길이가 </a:t>
            </a:r>
            <a:r>
              <a:rPr lang="en-US" altLang="ko-KR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10</a:t>
            </a:r>
            <a:r>
              <a:rPr lang="ko-KR" altLang="en-US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인 배열을 정적으로 할당</a:t>
            </a:r>
            <a:endParaRPr lang="ko-KR" altLang="en-US" sz="1800" kern="0" spc="0" dirty="0">
              <a:solidFill>
                <a:srgbClr val="15941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1609" y="5638657"/>
            <a:ext cx="7470829" cy="867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int</a:t>
            </a:r>
            <a:r>
              <a:rPr lang="en-US" altLang="ko-KR" kern="0" dirty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n=10;</a:t>
            </a:r>
            <a:endParaRPr lang="en-US" altLang="ko-KR" kern="0" dirty="0">
              <a:latin typeface="Consolas" panose="020B0609020204030204" pitchFamily="49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int</a:t>
            </a:r>
            <a:r>
              <a:rPr lang="en-US" altLang="ko-KR" kern="0" dirty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B[n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]; </a:t>
            </a:r>
            <a:r>
              <a:rPr lang="en-US" altLang="ko-KR" sz="1600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컴파일 오류</a:t>
            </a:r>
            <a:r>
              <a:rPr lang="en-US" altLang="ko-KR" sz="1600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.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ko-KR" altLang="en-US" sz="1600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배열을 선언할 때 크기까지 결정해야함</a:t>
            </a:r>
            <a:endParaRPr lang="ko-KR" altLang="en-US" sz="1600" kern="0" spc="0" dirty="0">
              <a:solidFill>
                <a:srgbClr val="15941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3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실행 도중에 메모리를 할당 받는 것</a:t>
            </a:r>
          </a:p>
          <a:p>
            <a:pPr lvl="1" eaLnBrk="1" hangingPunct="1"/>
            <a:r>
              <a:rPr lang="ko-KR" altLang="en-US" dirty="0" smtClean="0"/>
              <a:t>필요한 만큼만 할당을 받고 반납함</a:t>
            </a:r>
          </a:p>
          <a:p>
            <a:pPr lvl="1" eaLnBrk="1" hangingPunct="1"/>
            <a:r>
              <a:rPr lang="ko-KR" altLang="en-US" dirty="0" smtClean="0"/>
              <a:t>메모리를 매우 효율적으로 사용가능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동적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할당될 메모리의 크기가 컴파일할 때 미리 정해져 있지 않았다는 의미</a:t>
            </a:r>
            <a:endParaRPr lang="en-US" altLang="ko-KR" dirty="0" smtClean="0"/>
          </a:p>
          <a:p>
            <a:r>
              <a:rPr lang="ko-KR" altLang="en-US" dirty="0" smtClean="0"/>
              <a:t>동적 메모리 할당의 단점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소스 코드가 복잡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사용방법이 정적 메모리 할당에 비해 어려움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메모리를 사용한 다음 반드시 메모리를 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누수</a:t>
            </a:r>
            <a:r>
              <a:rPr lang="en-US" altLang="ko-KR" dirty="0" smtClean="0"/>
              <a:t>(memory leak)</a:t>
            </a:r>
          </a:p>
          <a:p>
            <a:pPr marL="342900" lvl="2" indent="-342900"/>
            <a:r>
              <a:rPr lang="ko-KR" altLang="en-US" sz="2400" dirty="0" smtClean="0"/>
              <a:t>포인터와 </a:t>
            </a:r>
            <a:r>
              <a:rPr lang="ko-KR" altLang="en-US" sz="2400" dirty="0"/>
              <a:t>동적 메모리 </a:t>
            </a:r>
            <a:r>
              <a:rPr lang="ko-KR" altLang="en-US" sz="2400" dirty="0" smtClean="0"/>
              <a:t>할당</a:t>
            </a:r>
            <a:endParaRPr lang="en-US" altLang="ko-KR" sz="2400" dirty="0" smtClean="0"/>
          </a:p>
          <a:p>
            <a:pPr marL="800100" lvl="3" indent="-342900"/>
            <a:r>
              <a:rPr lang="ko-KR" altLang="en-US" sz="2000" dirty="0"/>
              <a:t>동적으로 할당된 메모리는 반드시 포인터에 </a:t>
            </a:r>
            <a:r>
              <a:rPr lang="ko-KR" altLang="en-US" sz="2000" dirty="0" smtClean="0"/>
              <a:t>저장</a:t>
            </a:r>
            <a:endParaRPr lang="en-US" altLang="ko-KR" sz="2000" dirty="0"/>
          </a:p>
          <a:p>
            <a:pPr marL="800100" lvl="3" indent="-342900"/>
            <a:r>
              <a:rPr lang="ko-KR" altLang="en-US" sz="2000" dirty="0" smtClean="0"/>
              <a:t>그래야 </a:t>
            </a:r>
            <a:r>
              <a:rPr lang="ko-KR" altLang="en-US" sz="2000" dirty="0"/>
              <a:t>사용할 수도 있고 해제할 수도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동적 메모리 라이브러리 함수</a:t>
            </a:r>
          </a:p>
        </p:txBody>
      </p:sp>
    </p:spTree>
    <p:extLst>
      <p:ext uri="{BB962C8B-B14F-4D97-AF65-F5344CB8AC3E}">
        <p14:creationId xmlns:p14="http://schemas.microsoft.com/office/powerpoint/2010/main" val="14321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동적 메모리 할당과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해제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03775"/>
            <a:ext cx="8229600" cy="1485165"/>
          </a:xfrm>
        </p:spPr>
        <p:txBody>
          <a:bodyPr>
            <a:noAutofit/>
          </a:bodyPr>
          <a:lstStyle/>
          <a:p>
            <a:pPr marL="342900" lvl="2" indent="-342900"/>
            <a:r>
              <a:rPr lang="ko-KR" altLang="en-US" sz="2400" dirty="0" smtClean="0"/>
              <a:t>동적 </a:t>
            </a:r>
            <a:r>
              <a:rPr lang="ko-KR" altLang="en-US" sz="2400" dirty="0"/>
              <a:t>메모리 </a:t>
            </a:r>
            <a:r>
              <a:rPr lang="ko-KR" altLang="en-US" sz="2400" dirty="0" smtClean="0"/>
              <a:t>할당 관련 함수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가지</a:t>
            </a:r>
            <a:endParaRPr lang="en-US" altLang="ko-KR" sz="2400" dirty="0" smtClean="0"/>
          </a:p>
          <a:p>
            <a:pPr marL="800100" lvl="3" indent="-342900"/>
            <a:r>
              <a:rPr lang="en-US" altLang="ko-KR" sz="2000" dirty="0" err="1" smtClean="0"/>
              <a:t>malloc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메모리 할당</a:t>
            </a:r>
            <a:endParaRPr lang="en-US" altLang="ko-KR" sz="2000" dirty="0" smtClean="0"/>
          </a:p>
          <a:p>
            <a:pPr marL="800100" lvl="3" indent="-342900"/>
            <a:r>
              <a:rPr lang="en-US" altLang="ko-KR" sz="2000" dirty="0" err="1" smtClean="0"/>
              <a:t>calloc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배열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형식의 메모리를 할당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800100" lvl="3" indent="-342900"/>
            <a:r>
              <a:rPr lang="en-US" altLang="ko-KR" sz="2000" dirty="0" smtClean="0"/>
              <a:t>free() : </a:t>
            </a:r>
            <a:r>
              <a:rPr lang="ko-KR" altLang="en-US" sz="2000" dirty="0" smtClean="0"/>
              <a:t>메모리 해제</a:t>
            </a:r>
            <a:endParaRPr lang="en-US" altLang="ko-KR" sz="2000" dirty="0" smtClean="0"/>
          </a:p>
          <a:p>
            <a:pPr marL="800100" lvl="3" indent="-342900"/>
            <a:r>
              <a:rPr lang="en-US" altLang="ko-KR" sz="2000" dirty="0" err="1" smtClean="0"/>
              <a:t>memset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메모리 초기화</a:t>
            </a:r>
            <a:endParaRPr lang="ko-KR" altLang="en-US" sz="2000" dirty="0"/>
          </a:p>
        </p:txBody>
      </p:sp>
      <p:sp>
        <p:nvSpPr>
          <p:cNvPr id="6" name="_x373033416"/>
          <p:cNvSpPr>
            <a:spLocks noChangeArrowheads="1"/>
          </p:cNvSpPr>
          <p:nvPr/>
        </p:nvSpPr>
        <p:spPr bwMode="auto">
          <a:xfrm>
            <a:off x="566555" y="3429000"/>
            <a:ext cx="8199620" cy="1755195"/>
          </a:xfrm>
          <a:prstGeom prst="rect">
            <a:avLst/>
          </a:prstGeom>
          <a:solidFill>
            <a:srgbClr val="D8D8D8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휴먼명조"/>
              </a:rPr>
              <a:t>void*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휴먼명조"/>
              </a:rPr>
              <a:t>malloc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휴먼명조"/>
              </a:rPr>
              <a:t>(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휴먼명조"/>
              </a:rPr>
              <a:t>int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휴먼명조"/>
              </a:rPr>
              <a:t>size);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사용예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rgbClr val="3366FF"/>
                </a:solidFill>
                <a:latin typeface="Lucida Console" panose="020B0609040504020204" pitchFamily="49" charset="0"/>
                <a:ea typeface="휴먼명조"/>
              </a:rPr>
              <a:t>c</a:t>
            </a:r>
            <a:r>
              <a:rPr kumimoji="0" lang="en-US" altLang="ko-KR" sz="1600" dirty="0" smtClean="0">
                <a:solidFill>
                  <a:srgbClr val="3366FF"/>
                </a:solidFill>
                <a:latin typeface="Lucida Console" panose="020B0609040504020204" pitchFamily="49" charset="0"/>
                <a:ea typeface="휴먼명조"/>
              </a:rPr>
              <a:t>har*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 pc = (</a:t>
            </a:r>
            <a:r>
              <a:rPr kumimoji="0" lang="en-US" altLang="ko-KR" sz="1600" dirty="0" smtClean="0">
                <a:solidFill>
                  <a:srgbClr val="3366FF"/>
                </a:solidFill>
                <a:latin typeface="Lucida Console" panose="020B0609040504020204" pitchFamily="49" charset="0"/>
                <a:ea typeface="휴먼명조"/>
              </a:rPr>
              <a:t>char*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)</a:t>
            </a:r>
            <a:r>
              <a:rPr kumimoji="0" lang="en-US" altLang="ko-KR" sz="16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malloc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(5); </a:t>
            </a:r>
            <a:r>
              <a:rPr kumimoji="0" lang="en-US" altLang="ko-KR" sz="1600" dirty="0" smtClean="0">
                <a:solidFill>
                  <a:srgbClr val="00B050"/>
                </a:solidFill>
                <a:latin typeface="Lucida Console" panose="020B0609040504020204" pitchFamily="49" charset="0"/>
                <a:ea typeface="휴먼명조"/>
              </a:rPr>
              <a:t>// </a:t>
            </a:r>
            <a:r>
              <a:rPr kumimoji="0" lang="ko-KR" altLang="en-US" sz="1600" dirty="0" smtClean="0">
                <a:solidFill>
                  <a:srgbClr val="00B050"/>
                </a:solidFill>
                <a:latin typeface="Lucida Console" panose="020B0609040504020204" pitchFamily="49" charset="0"/>
                <a:ea typeface="휴먼명조"/>
              </a:rPr>
              <a:t>문자 </a:t>
            </a:r>
            <a:r>
              <a:rPr kumimoji="0" lang="en-US" altLang="ko-KR" sz="1600" dirty="0" smtClean="0">
                <a:solidFill>
                  <a:srgbClr val="00B050"/>
                </a:solidFill>
                <a:latin typeface="Lucida Console" panose="020B0609040504020204" pitchFamily="49" charset="0"/>
                <a:ea typeface="휴먼명조"/>
              </a:rPr>
              <a:t>5</a:t>
            </a:r>
            <a:r>
              <a:rPr kumimoji="0" lang="ko-KR" altLang="en-US" sz="1600" dirty="0" smtClean="0">
                <a:solidFill>
                  <a:srgbClr val="00B050"/>
                </a:solidFill>
                <a:latin typeface="Lucida Console" panose="020B0609040504020204" pitchFamily="49" charset="0"/>
                <a:ea typeface="휴먼명조"/>
              </a:rPr>
              <a:t>개를 저장할 공간 할당</a:t>
            </a:r>
            <a:endParaRPr kumimoji="0" lang="en-US" altLang="ko-KR" sz="1600" dirty="0" smtClean="0">
              <a:solidFill>
                <a:srgbClr val="00B050"/>
              </a:solidFill>
              <a:latin typeface="Lucida Console" panose="020B0609040504020204" pitchFamily="49" charset="0"/>
              <a:ea typeface="휴먼명조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 err="1">
                <a:solidFill>
                  <a:srgbClr val="3366FF"/>
                </a:solidFill>
                <a:latin typeface="Lucida Console" panose="020B0609040504020204" pitchFamily="49" charset="0"/>
                <a:ea typeface="휴먼명조"/>
              </a:rPr>
              <a:t>i</a:t>
            </a:r>
            <a:r>
              <a:rPr kumimoji="0" lang="en-US" altLang="ko-KR" sz="1600" dirty="0" err="1" smtClean="0">
                <a:solidFill>
                  <a:srgbClr val="3366FF"/>
                </a:solidFill>
                <a:latin typeface="Lucida Console" panose="020B0609040504020204" pitchFamily="49" charset="0"/>
                <a:ea typeface="휴먼명조"/>
              </a:rPr>
              <a:t>nt</a:t>
            </a:r>
            <a:r>
              <a:rPr kumimoji="0" lang="en-US" altLang="ko-KR" sz="1600" dirty="0" smtClean="0">
                <a:solidFill>
                  <a:srgbClr val="3366FF"/>
                </a:solidFill>
                <a:latin typeface="Lucida Console" panose="020B0609040504020204" pitchFamily="49" charset="0"/>
                <a:ea typeface="휴먼명조"/>
              </a:rPr>
              <a:t>*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 pi = (</a:t>
            </a:r>
            <a:r>
              <a:rPr kumimoji="0" lang="en-US" altLang="ko-KR" sz="1600" dirty="0" err="1" smtClean="0">
                <a:solidFill>
                  <a:srgbClr val="3366FF"/>
                </a:solidFill>
                <a:latin typeface="Lucida Console" panose="020B0609040504020204" pitchFamily="49" charset="0"/>
                <a:ea typeface="휴먼명조"/>
              </a:rPr>
              <a:t>int</a:t>
            </a:r>
            <a:r>
              <a:rPr kumimoji="0" lang="en-US" altLang="ko-KR" sz="1600" dirty="0" smtClean="0">
                <a:solidFill>
                  <a:srgbClr val="3366FF"/>
                </a:solidFill>
                <a:latin typeface="Lucida Console" panose="020B0609040504020204" pitchFamily="49" charset="0"/>
                <a:ea typeface="휴먼명조"/>
              </a:rPr>
              <a:t>*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)</a:t>
            </a:r>
            <a:r>
              <a:rPr kumimoji="0" lang="en-US" altLang="ko-KR" sz="16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malloc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(</a:t>
            </a:r>
            <a:r>
              <a:rPr kumimoji="0" lang="en-US" altLang="ko-KR" sz="1600" dirty="0" err="1" smtClean="0">
                <a:solidFill>
                  <a:srgbClr val="3366FF"/>
                </a:solidFill>
                <a:latin typeface="Lucida Console" panose="020B0609040504020204" pitchFamily="49" charset="0"/>
                <a:ea typeface="휴먼명조"/>
              </a:rPr>
              <a:t>sizeof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)(</a:t>
            </a:r>
            <a:r>
              <a:rPr kumimoji="0" lang="en-US" altLang="ko-KR" sz="1600" dirty="0" err="1" smtClean="0">
                <a:solidFill>
                  <a:srgbClr val="3366FF"/>
                </a:solidFill>
                <a:latin typeface="Lucida Console" panose="020B0609040504020204" pitchFamily="49" charset="0"/>
                <a:ea typeface="휴먼명조"/>
              </a:rPr>
              <a:t>int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)); </a:t>
            </a:r>
            <a:r>
              <a:rPr kumimoji="0" lang="en-US" altLang="ko-KR" sz="1400" dirty="0" smtClean="0">
                <a:solidFill>
                  <a:srgbClr val="00B050"/>
                </a:solidFill>
                <a:latin typeface="Lucida Console" panose="020B0609040504020204" pitchFamily="49" charset="0"/>
                <a:ea typeface="휴먼명조"/>
              </a:rPr>
              <a:t>// </a:t>
            </a:r>
            <a:r>
              <a:rPr kumimoji="0" lang="en-US" altLang="ko-KR" sz="1400" dirty="0" err="1" smtClean="0">
                <a:solidFill>
                  <a:srgbClr val="00B050"/>
                </a:solidFill>
                <a:latin typeface="Lucida Console" panose="020B0609040504020204" pitchFamily="49" charset="0"/>
                <a:ea typeface="휴먼명조"/>
              </a:rPr>
              <a:t>int</a:t>
            </a:r>
            <a:r>
              <a:rPr kumimoji="0" lang="ko-KR" altLang="en-US" sz="1400" dirty="0" smtClean="0">
                <a:solidFill>
                  <a:srgbClr val="00B050"/>
                </a:solidFill>
                <a:latin typeface="Lucida Console" panose="020B0609040504020204" pitchFamily="49" charset="0"/>
                <a:ea typeface="휴먼명조"/>
              </a:rPr>
              <a:t>를 저장할 공간을 할당하고 그 주소를 </a:t>
            </a:r>
            <a:r>
              <a:rPr kumimoji="0" lang="en-US" altLang="ko-KR" sz="1400" dirty="0" smtClean="0">
                <a:solidFill>
                  <a:srgbClr val="00B050"/>
                </a:solidFill>
                <a:latin typeface="Lucida Console" panose="020B0609040504020204" pitchFamily="49" charset="0"/>
                <a:ea typeface="휴먼명조"/>
              </a:rPr>
              <a:t>pi</a:t>
            </a:r>
            <a:r>
              <a:rPr kumimoji="0" lang="ko-KR" altLang="en-US" sz="1400" dirty="0" smtClean="0">
                <a:solidFill>
                  <a:srgbClr val="00B050"/>
                </a:solidFill>
                <a:latin typeface="Lucida Console" panose="020B0609040504020204" pitchFamily="49" charset="0"/>
                <a:ea typeface="휴먼명조"/>
              </a:rPr>
              <a:t>에 할당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Lucida Console" panose="020B0609040504020204" pitchFamily="49" charset="0"/>
              <a:ea typeface="휴먼명조"/>
            </a:endParaRPr>
          </a:p>
        </p:txBody>
      </p:sp>
      <p:sp>
        <p:nvSpPr>
          <p:cNvPr id="8" name="_x373032936"/>
          <p:cNvSpPr>
            <a:spLocks noChangeArrowheads="1"/>
          </p:cNvSpPr>
          <p:nvPr/>
        </p:nvSpPr>
        <p:spPr bwMode="auto">
          <a:xfrm>
            <a:off x="567755" y="5949280"/>
            <a:ext cx="6660740" cy="450050"/>
          </a:xfrm>
          <a:prstGeom prst="rect">
            <a:avLst/>
          </a:prstGeom>
          <a:solidFill>
            <a:srgbClr val="D8D8D8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휴먼명조"/>
              </a:rPr>
              <a:t>void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휴먼명조"/>
              </a:rPr>
              <a:t>free(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휴먼명조"/>
              </a:rPr>
              <a:t>void*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휴먼명조"/>
              </a:rPr>
              <a:t>ptr)</a:t>
            </a:r>
            <a:endParaRPr kumimoji="0" lang="en-US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_x373032936"/>
          <p:cNvSpPr>
            <a:spLocks noChangeArrowheads="1"/>
          </p:cNvSpPr>
          <p:nvPr/>
        </p:nvSpPr>
        <p:spPr bwMode="auto">
          <a:xfrm>
            <a:off x="567755" y="5364215"/>
            <a:ext cx="6660740" cy="450050"/>
          </a:xfrm>
          <a:prstGeom prst="rect">
            <a:avLst/>
          </a:prstGeom>
          <a:solidFill>
            <a:srgbClr val="D8D8D8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latinLnBrk="0" hangingPunct="0">
              <a:lnSpc>
                <a:spcPct val="150000"/>
              </a:lnSpc>
            </a:pPr>
            <a:r>
              <a:rPr kumimoji="0" lang="en-US" altLang="ko-KR" dirty="0" smtClean="0">
                <a:solidFill>
                  <a:srgbClr val="0000FF"/>
                </a:solidFill>
                <a:latin typeface="Lucida Console" panose="020B0609040504020204" pitchFamily="49" charset="0"/>
                <a:ea typeface="휴먼명조"/>
              </a:rPr>
              <a:t>void</a:t>
            </a:r>
            <a:r>
              <a:rPr kumimoji="0" lang="en-US" altLang="ko-KR" dirty="0">
                <a:solidFill>
                  <a:srgbClr val="0000FF"/>
                </a:solidFill>
                <a:latin typeface="Lucida Console" panose="020B0609040504020204" pitchFamily="49" charset="0"/>
                <a:ea typeface="휴먼명조"/>
              </a:rPr>
              <a:t>*</a:t>
            </a:r>
            <a:r>
              <a:rPr kumimoji="0" lang="en-US" altLang="ko-KR" dirty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kumimoji="0" lang="en-US" altLang="ko-KR" dirty="0" err="1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calloc</a:t>
            </a:r>
            <a:r>
              <a:rPr kumimoji="0" lang="en-US" altLang="ko-KR" dirty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(</a:t>
            </a:r>
            <a:r>
              <a:rPr kumimoji="0" lang="en-US" altLang="ko-KR" dirty="0" err="1">
                <a:solidFill>
                  <a:srgbClr val="0000FF"/>
                </a:solidFill>
                <a:latin typeface="Lucida Console" panose="020B0609040504020204" pitchFamily="49" charset="0"/>
                <a:ea typeface="휴먼명조"/>
              </a:rPr>
              <a:t>int</a:t>
            </a:r>
            <a:r>
              <a:rPr kumimoji="0" lang="en-US" altLang="ko-KR" dirty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kumimoji="0" lang="en-US" altLang="ko-KR" dirty="0" err="1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num</a:t>
            </a:r>
            <a:r>
              <a:rPr kumimoji="0" lang="en-US" altLang="ko-KR" dirty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, </a:t>
            </a:r>
            <a:r>
              <a:rPr kumimoji="0" lang="en-US" altLang="ko-KR" dirty="0" err="1">
                <a:solidFill>
                  <a:srgbClr val="0000FF"/>
                </a:solidFill>
                <a:latin typeface="Lucida Console" panose="020B0609040504020204" pitchFamily="49" charset="0"/>
                <a:ea typeface="휴먼명조"/>
              </a:rPr>
              <a:t>int</a:t>
            </a:r>
            <a:r>
              <a:rPr kumimoji="0" lang="en-US" altLang="ko-KR" dirty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kumimoji="0" lang="en-US" altLang="ko-KR" dirty="0">
                <a:solidFill>
                  <a:srgbClr val="000000"/>
                </a:solidFill>
                <a:latin typeface="Lucida Console" panose="020B0609040504020204" pitchFamily="49" charset="0"/>
                <a:ea typeface="휴먼명조"/>
              </a:rPr>
              <a:t>size);</a:t>
            </a:r>
            <a:endParaRPr kumimoji="0" lang="en-US" altLang="ko-KR" sz="4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동적 메모리 할당과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4727" y="1477173"/>
            <a:ext cx="7785865" cy="28069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51860" indent="-345186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u="sng" kern="0" dirty="0" err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휴먼명조"/>
              </a:rPr>
              <a:t>int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휴먼명조"/>
              </a:rPr>
              <a:t>* pi =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 (</a:t>
            </a:r>
            <a:r>
              <a:rPr lang="en-US" altLang="ko-KR" kern="0" dirty="0" err="1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*)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malloc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(</a:t>
            </a:r>
            <a:r>
              <a:rPr lang="en-US" altLang="ko-KR" kern="0" dirty="0" err="1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sizeof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(</a:t>
            </a:r>
            <a:r>
              <a:rPr lang="en-US" altLang="ko-KR" kern="0" dirty="0" err="1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)*10);</a:t>
            </a:r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51860" indent="-345186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u="sng" kern="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휴먼명조"/>
              </a:rPr>
              <a:t>Polynomial</a:t>
            </a:r>
            <a:r>
              <a:rPr lang="en-US" altLang="ko-KR" u="sng" kern="0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휴먼명조"/>
              </a:rPr>
              <a:t>* pa =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 (</a:t>
            </a:r>
            <a:r>
              <a:rPr lang="en-US" altLang="ko-KR" kern="0" dirty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Polynomial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*)</a:t>
            </a:r>
            <a:r>
              <a:rPr lang="en-US" altLang="ko-KR" kern="0" dirty="0" err="1">
                <a:latin typeface="Consolas" panose="020B0609020204030204" pitchFamily="49" charset="0"/>
                <a:ea typeface="휴먼명조"/>
              </a:rPr>
              <a:t>malloc</a:t>
            </a:r>
            <a:r>
              <a:rPr lang="en-US" altLang="ko-KR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(</a:t>
            </a:r>
            <a:r>
              <a:rPr lang="en-US" altLang="ko-KR" kern="0" dirty="0" err="1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sizeof</a:t>
            </a:r>
            <a:r>
              <a:rPr lang="en-US" altLang="ko-KR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(</a:t>
            </a:r>
            <a:r>
              <a:rPr lang="en-US" altLang="ko-KR" kern="0" dirty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Polynomial</a:t>
            </a:r>
            <a:r>
              <a:rPr lang="en-US" altLang="ko-KR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)); </a:t>
            </a:r>
            <a:endParaRPr lang="en-US" altLang="ko-KR" kern="0" dirty="0">
              <a:solidFill>
                <a:srgbClr val="159415"/>
              </a:solidFill>
              <a:latin typeface="Consolas" panose="020B0609020204030204" pitchFamily="49" charset="0"/>
            </a:endParaRPr>
          </a:p>
          <a:p>
            <a:pPr marL="3451860" indent="-345186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pi[3] = 10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;  </a:t>
            </a:r>
            <a:r>
              <a:rPr lang="en-US" altLang="ko-KR" kern="0" dirty="0" smtClean="0">
                <a:latin typeface="Consolas" panose="020B0609020204030204" pitchFamily="49" charset="0"/>
              </a:rPr>
              <a:t>   </a:t>
            </a:r>
            <a:r>
              <a:rPr lang="en-US" altLang="ko-KR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// </a:t>
            </a:r>
            <a:r>
              <a:rPr lang="ko-KR" altLang="en-US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동적 할당된 메모리를 배열처럼 사용</a:t>
            </a:r>
            <a:endParaRPr lang="ko-KR" altLang="en-US" kern="0" dirty="0">
              <a:solidFill>
                <a:srgbClr val="159415"/>
              </a:solidFill>
              <a:latin typeface="Consolas" panose="020B0609020204030204" pitchFamily="49" charset="0"/>
            </a:endParaRPr>
          </a:p>
          <a:p>
            <a:pPr marL="3451860" indent="-345186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pa-&gt;degree = 5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;</a:t>
            </a:r>
            <a:r>
              <a:rPr lang="en-US" altLang="ko-KR" kern="0" dirty="0" smtClean="0">
                <a:latin typeface="Consolas" panose="020B0609020204030204" pitchFamily="49" charset="0"/>
              </a:rPr>
              <a:t> </a:t>
            </a:r>
            <a:r>
              <a:rPr lang="en-US" altLang="ko-KR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// </a:t>
            </a:r>
            <a:r>
              <a:rPr lang="ko-KR" altLang="en-US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동적 할당된 다항식 구조체의 멤버 </a:t>
            </a:r>
            <a:r>
              <a:rPr lang="ko-KR" altLang="en-US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변경</a:t>
            </a:r>
            <a:endParaRPr lang="en-US" altLang="ko-KR" kern="0" dirty="0" smtClean="0">
              <a:solidFill>
                <a:srgbClr val="159415"/>
              </a:solidFill>
              <a:latin typeface="Consolas" panose="020B0609020204030204" pitchFamily="49" charset="0"/>
              <a:ea typeface="휴먼명조"/>
            </a:endParaRPr>
          </a:p>
          <a:p>
            <a:pPr marL="3451860" indent="-345186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 smtClean="0">
                <a:effectLst/>
                <a:latin typeface="Consolas" panose="020B0609020204030204" pitchFamily="49" charset="0"/>
              </a:rPr>
              <a:t>...</a:t>
            </a:r>
            <a:endParaRPr lang="en-US" altLang="ko-KR" kern="0" spc="0" dirty="0">
              <a:effectLst/>
              <a:latin typeface="Consolas" panose="020B0609020204030204" pitchFamily="49" charset="0"/>
            </a:endParaRPr>
          </a:p>
          <a:p>
            <a:pPr marL="3451860" indent="-345186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Consolas" panose="020B0609020204030204" pitchFamily="49" charset="0"/>
              </a:rPr>
              <a:t>free(pi);</a:t>
            </a:r>
          </a:p>
          <a:p>
            <a:pPr marL="3451860" indent="-345186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Consolas" panose="020B0609020204030204" pitchFamily="49" charset="0"/>
              </a:rPr>
              <a:t>free(pa);</a:t>
            </a:r>
            <a:endParaRPr lang="ko-KR" altLang="en-US" kern="0" spc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Linked Representation</a:t>
            </a:r>
            <a:r>
              <a:rPr lang="en-US" altLang="ko-KR" dirty="0" smtClean="0">
                <a:solidFill>
                  <a:srgbClr val="FF0066"/>
                </a:solidFill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 </a:t>
            </a:r>
            <a:r>
              <a:rPr lang="ko-KR" altLang="en-US" b="1" dirty="0" smtClean="0">
                <a:solidFill>
                  <a:srgbClr val="3366FF"/>
                </a:solidFill>
                <a:sym typeface="Wingdings" pitchFamily="2" charset="2"/>
              </a:rPr>
              <a:t>배열</a:t>
            </a:r>
            <a:endParaRPr lang="en-US" altLang="ko-KR" b="1" dirty="0" smtClean="0">
              <a:solidFill>
                <a:srgbClr val="3366FF"/>
              </a:solidFill>
            </a:endParaRPr>
          </a:p>
          <a:p>
            <a:pPr lvl="1"/>
            <a:r>
              <a:rPr lang="ko-KR" altLang="en-US" dirty="0" smtClean="0"/>
              <a:t>항목들을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(node)</a:t>
            </a:r>
            <a:r>
              <a:rPr lang="ko-KR" altLang="en-US" dirty="0" smtClean="0"/>
              <a:t>라고 하는 곳에 분산하여 저장</a:t>
            </a:r>
          </a:p>
          <a:p>
            <a:pPr lvl="1"/>
            <a:r>
              <a:rPr lang="ko-KR" altLang="en-US" dirty="0" smtClean="0"/>
              <a:t>다음 항목을 가리키는 주소도 같이 저장</a:t>
            </a:r>
          </a:p>
          <a:p>
            <a:pPr lvl="2">
              <a:lnSpc>
                <a:spcPct val="90000"/>
              </a:lnSpc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(node) : &lt;</a:t>
            </a:r>
            <a:r>
              <a:rPr lang="ko-KR" altLang="en-US" dirty="0" smtClean="0"/>
              <a:t>항목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쌍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노드는 데이터 필드와 링크 필드로 구성</a:t>
            </a:r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데이터 필드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리스트의 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데이터 값을 저장하는 곳</a:t>
            </a:r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링크 필드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저장하는 장소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메모리안에서의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물리적 순서가 리스트의 논리적 순서와 일치할 필요 없음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</p:txBody>
      </p:sp>
      <p:sp>
        <p:nvSpPr>
          <p:cNvPr id="12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포인터의 응용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연결된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15" y="4644135"/>
            <a:ext cx="4691138" cy="15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Linked Representation</a:t>
            </a:r>
            <a:r>
              <a:rPr lang="ko-KR" altLang="en-US" b="1" dirty="0" smtClean="0"/>
              <a:t>의 특징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데이터를 한군데 모아두는 것을 포기한다</a:t>
            </a:r>
            <a:r>
              <a:rPr lang="en-US" altLang="ko-KR" b="1" dirty="0" smtClean="0"/>
              <a:t>.</a:t>
            </a:r>
          </a:p>
          <a:p>
            <a:pPr lvl="1"/>
            <a:r>
              <a:rPr lang="ko-KR" altLang="en-US" b="1" dirty="0" smtClean="0"/>
              <a:t>데이터들은 메인 메모리상의 어디에나 흩어져서 존재할 수 있다</a:t>
            </a:r>
            <a:r>
              <a:rPr lang="en-US" altLang="ko-KR" b="1" dirty="0" smtClean="0"/>
              <a:t>.</a:t>
            </a:r>
          </a:p>
          <a:p>
            <a:pPr lvl="1"/>
            <a:r>
              <a:rPr lang="ko-KR" altLang="en-US" b="1" dirty="0" smtClean="0"/>
              <a:t>순서를 유지하기 위해 각각의 데이터는 다음 데이터를 가리키는 </a:t>
            </a:r>
            <a:r>
              <a:rPr lang="en-US" altLang="ko-KR" b="1" dirty="0" smtClean="0"/>
              <a:t>link</a:t>
            </a:r>
            <a:r>
              <a:rPr lang="ko-KR" altLang="en-US" b="1" dirty="0" smtClean="0"/>
              <a:t>를 가진다</a:t>
            </a:r>
            <a:r>
              <a:rPr lang="en-US" altLang="ko-KR" b="1" dirty="0" smtClean="0"/>
              <a:t>.</a:t>
            </a:r>
          </a:p>
          <a:p>
            <a:pPr lvl="1"/>
            <a:r>
              <a:rPr lang="ko-KR" altLang="en-US" b="1" dirty="0" smtClean="0"/>
              <a:t>첫 데이터에서부터 순서대로 </a:t>
            </a:r>
            <a:r>
              <a:rPr lang="en-US" altLang="ko-KR" b="1" dirty="0" smtClean="0"/>
              <a:t>link</a:t>
            </a:r>
            <a:r>
              <a:rPr lang="ko-KR" altLang="en-US" b="1" dirty="0" smtClean="0"/>
              <a:t>을 따라가면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모든 데이터를 방문할 수 있다</a:t>
            </a:r>
            <a:r>
              <a:rPr lang="en-US" altLang="ko-KR" b="1" dirty="0" smtClean="0"/>
              <a:t>.</a:t>
            </a:r>
          </a:p>
          <a:p>
            <a:pPr lvl="1"/>
            <a:endParaRPr lang="en-US" altLang="ko-KR" b="1" dirty="0"/>
          </a:p>
          <a:p>
            <a:r>
              <a:rPr lang="ko-KR" altLang="en-US" b="1" dirty="0" smtClean="0"/>
              <a:t>이와 같이 물리적으로 흩어져 있는 자료들을 서로 연결하여 하나로 묶는 방법을 </a:t>
            </a:r>
            <a:r>
              <a:rPr lang="ko-KR" altLang="en-US" b="1" dirty="0" err="1" smtClean="0"/>
              <a:t>연결리스트</a:t>
            </a:r>
            <a:r>
              <a:rPr lang="en-US" altLang="ko-KR" b="1" dirty="0" smtClean="0"/>
              <a:t>(Linked list)</a:t>
            </a:r>
            <a:r>
              <a:rPr lang="ko-KR" altLang="en-US" b="1" dirty="0" smtClean="0"/>
              <a:t>라고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한다</a:t>
            </a:r>
            <a:r>
              <a:rPr lang="en-US" altLang="ko-KR" b="1" dirty="0" smtClean="0"/>
              <a:t>. </a:t>
            </a:r>
            <a:endParaRPr lang="en-US" altLang="ko-KR" dirty="0" smtClean="0"/>
          </a:p>
        </p:txBody>
      </p:sp>
      <p:sp>
        <p:nvSpPr>
          <p:cNvPr id="12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포인터의 응용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연결된 표현</a:t>
            </a:r>
          </a:p>
        </p:txBody>
      </p:sp>
    </p:spTree>
    <p:extLst>
      <p:ext uri="{BB962C8B-B14F-4D97-AF65-F5344CB8AC3E}">
        <p14:creationId xmlns:p14="http://schemas.microsoft.com/office/powerpoint/2010/main" val="26730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55" y="5058379"/>
            <a:ext cx="3630357" cy="14266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101" y="3488931"/>
            <a:ext cx="3541349" cy="1558871"/>
          </a:xfrm>
          <a:prstGeom prst="rect">
            <a:avLst/>
          </a:prstGeom>
        </p:spPr>
      </p:pic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5085565"/>
          </a:xfrm>
        </p:spPr>
        <p:txBody>
          <a:bodyPr/>
          <a:lstStyle/>
          <a:p>
            <a:r>
              <a:rPr lang="ko-KR" altLang="en-US" dirty="0" smtClean="0"/>
              <a:t>장점</a:t>
            </a:r>
          </a:p>
          <a:p>
            <a:pPr lvl="1"/>
            <a:r>
              <a:rPr lang="ko-KR" altLang="en-US" dirty="0"/>
              <a:t>크기 제한이 없다</a:t>
            </a:r>
            <a:endParaRPr lang="en-US" altLang="ko-KR" dirty="0"/>
          </a:p>
          <a:p>
            <a:pPr lvl="1"/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삭제가 보다 용이하다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연속된 메모리 공간이 </a:t>
            </a:r>
            <a:r>
              <a:rPr lang="ko-KR" altLang="en-US" dirty="0" err="1" smtClean="0"/>
              <a:t>필요없다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 저장을 위한 메모리 공간이 필요할 때마다 쉽게 추가 가능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단점</a:t>
            </a:r>
          </a:p>
          <a:p>
            <a:pPr lvl="1"/>
            <a:r>
              <a:rPr lang="ko-KR" altLang="en-US" dirty="0" smtClean="0"/>
              <a:t>구현이 어렵다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오류가 발생하기 쉽다</a:t>
            </a:r>
            <a:r>
              <a:rPr lang="en-US" altLang="ko-KR" dirty="0" smtClean="0"/>
              <a:t>.</a:t>
            </a:r>
          </a:p>
        </p:txBody>
      </p:sp>
      <p:sp>
        <p:nvSpPr>
          <p:cNvPr id="22534" name="Text Box 283"/>
          <p:cNvSpPr txBox="1">
            <a:spLocks noChangeArrowheads="1"/>
          </p:cNvSpPr>
          <p:nvPr/>
        </p:nvSpPr>
        <p:spPr bwMode="auto">
          <a:xfrm>
            <a:off x="3851920" y="4114477"/>
            <a:ext cx="9653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1pPr>
            <a:lvl2pPr>
              <a:defRPr kumimoji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9pPr>
          </a:lstStyle>
          <a:p>
            <a:r>
              <a:rPr lang="ko-KR" altLang="en-US" sz="1400" dirty="0">
                <a:latin typeface="+mn-ea"/>
                <a:ea typeface="+mn-ea"/>
              </a:rPr>
              <a:t>삽입 연산</a:t>
            </a:r>
          </a:p>
        </p:txBody>
      </p:sp>
      <p:sp>
        <p:nvSpPr>
          <p:cNvPr id="22535" name="Text Box 284"/>
          <p:cNvSpPr txBox="1">
            <a:spLocks noChangeArrowheads="1"/>
          </p:cNvSpPr>
          <p:nvPr/>
        </p:nvSpPr>
        <p:spPr bwMode="auto">
          <a:xfrm>
            <a:off x="3851920" y="5679250"/>
            <a:ext cx="9653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1pPr>
            <a:lvl2pPr>
              <a:defRPr kumimoji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9pPr>
          </a:lstStyle>
          <a:p>
            <a:r>
              <a:rPr lang="ko-KR" altLang="en-US" sz="1400" dirty="0">
                <a:latin typeface="+mn-ea"/>
                <a:ea typeface="+mn-ea"/>
              </a:rPr>
              <a:t>삭제 연산</a:t>
            </a:r>
          </a:p>
        </p:txBody>
      </p:sp>
      <p:sp>
        <p:nvSpPr>
          <p:cNvPr id="28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연결 리스트의 장단점</a:t>
            </a:r>
          </a:p>
        </p:txBody>
      </p:sp>
    </p:spTree>
    <p:extLst>
      <p:ext uri="{BB962C8B-B14F-4D97-AF65-F5344CB8AC3E}">
        <p14:creationId xmlns:p14="http://schemas.microsoft.com/office/powerpoint/2010/main" val="6581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포인터</a:t>
            </a:r>
            <a:r>
              <a:rPr lang="en-US" altLang="ko-KR" dirty="0" smtClean="0"/>
              <a:t>(pointer)</a:t>
            </a:r>
            <a:endParaRPr lang="ko-KR" altLang="en-US" dirty="0" smtClean="0"/>
          </a:p>
        </p:txBody>
      </p:sp>
      <p:pic>
        <p:nvPicPr>
          <p:cNvPr id="1025" name="_x149055696" descr="EMB00000d700e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1313765"/>
            <a:ext cx="5778788" cy="48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 리스트는 노드들의 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필드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데이터가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 필드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노드의 주소를 저장하는 포인터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노드에 연결된 다음 노드를 알 수 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1201" name="_x346990264" descr="EMB00001ee843f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056" y="4123809"/>
            <a:ext cx="5410627" cy="11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연결 리스트의 구조</a:t>
            </a:r>
          </a:p>
        </p:txBody>
      </p:sp>
    </p:spTree>
    <p:extLst>
      <p:ext uri="{BB962C8B-B14F-4D97-AF65-F5344CB8AC3E}">
        <p14:creationId xmlns:p14="http://schemas.microsoft.com/office/powerpoint/2010/main" val="20720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헤드 포인터</a:t>
            </a:r>
            <a:r>
              <a:rPr lang="en-US" altLang="ko-KR" dirty="0" smtClean="0"/>
              <a:t>(head pointer)</a:t>
            </a:r>
          </a:p>
          <a:p>
            <a:pPr lvl="1"/>
            <a:r>
              <a:rPr lang="ko-KR" altLang="en-US" dirty="0"/>
              <a:t>리스트의 첫 번째 노드를 가리키는 변수</a:t>
            </a:r>
          </a:p>
          <a:p>
            <a:pPr lvl="1"/>
            <a:r>
              <a:rPr lang="ko-KR" altLang="en-US" dirty="0" smtClean="0"/>
              <a:t>연결 리스트는 첫 노드를 알면 링크로 연결된 모든 노드에 순차적으로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 리스트에서 첫번째 노드의 주소를 저장하는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노드의 링크 필드의 값을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설정하여 노드의 끝을 표현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1203" name="_x347367856" descr="EMB00001ee8440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5" y="4466802"/>
            <a:ext cx="7889591" cy="143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연결 리스트의 구조</a:t>
            </a:r>
          </a:p>
        </p:txBody>
      </p:sp>
    </p:spTree>
    <p:extLst>
      <p:ext uri="{BB962C8B-B14F-4D97-AF65-F5344CB8AC3E}">
        <p14:creationId xmlns:p14="http://schemas.microsoft.com/office/powerpoint/2010/main" val="31211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노드들은 메모리의 어느 곳에나 위치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연속적인 기억공간이 필요없이 데이터 저장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링크 필드를 위한 추가 공간이 필요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연산의 구현이나 사용 방법이 배열에 비해 복잡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빈번한 동적 할당과 해제로 인한 메모리 관리를 위한 처리시간이 길어져 프로그램 수행속도가 느려질 단점 </a:t>
            </a:r>
          </a:p>
          <a:p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연결 리스트의 특징</a:t>
            </a:r>
          </a:p>
        </p:txBody>
      </p:sp>
    </p:spTree>
    <p:extLst>
      <p:ext uri="{BB962C8B-B14F-4D97-AF65-F5344CB8AC3E}">
        <p14:creationId xmlns:p14="http://schemas.microsoft.com/office/powerpoint/2010/main" val="40654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 연결 리스트</a:t>
            </a:r>
            <a:r>
              <a:rPr lang="en-US" altLang="ko-KR" dirty="0"/>
              <a:t>(singly linked list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원형 </a:t>
            </a:r>
            <a:r>
              <a:rPr lang="ko-KR" altLang="en-US" dirty="0"/>
              <a:t>연결 리스트</a:t>
            </a:r>
            <a:r>
              <a:rPr lang="en-US" altLang="ko-KR" dirty="0"/>
              <a:t>(circular linked list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이중 </a:t>
            </a:r>
            <a:r>
              <a:rPr lang="ko-KR" altLang="en-US" dirty="0"/>
              <a:t>연결 리스트</a:t>
            </a:r>
            <a:r>
              <a:rPr lang="en-US" altLang="ko-KR" dirty="0"/>
              <a:t>(doubly linked list)</a:t>
            </a:r>
            <a:endParaRPr lang="ko-KR" altLang="en-US" dirty="0"/>
          </a:p>
        </p:txBody>
      </p:sp>
      <p:pic>
        <p:nvPicPr>
          <p:cNvPr id="50179" name="_x347369856" descr="EMB00001ee8440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65" y="2078850"/>
            <a:ext cx="7269776" cy="45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8" name="_x346989624" descr="EMB00001ee8440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55" y="3338990"/>
            <a:ext cx="6462308" cy="71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7" name="_x346990504" descr="EMB00001ee8440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4770780"/>
            <a:ext cx="7284922" cy="107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연결 리스트의 종류</a:t>
            </a:r>
          </a:p>
        </p:txBody>
      </p:sp>
    </p:spTree>
    <p:extLst>
      <p:ext uri="{BB962C8B-B14F-4D97-AF65-F5344CB8AC3E}">
        <p14:creationId xmlns:p14="http://schemas.microsoft.com/office/powerpoint/2010/main" val="4188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35877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노드 구조체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배열과 연결리스트를 이용한 스택의 비교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연결 리스트로 구현한 </a:t>
            </a:r>
            <a:r>
              <a:rPr lang="ko-KR" altLang="en-US" dirty="0" err="1" smtClean="0"/>
              <a:t>스택</a:t>
            </a:r>
            <a:endParaRPr lang="ko-KR" altLang="en-US" dirty="0" smtClean="0"/>
          </a:p>
        </p:txBody>
      </p:sp>
      <p:pic>
        <p:nvPicPr>
          <p:cNvPr id="10241" name="_x373032616" descr="EMB00000d700e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9080"/>
            <a:ext cx="4365486" cy="24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86535" y="1853825"/>
            <a:ext cx="8505945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ko-KR" altLang="en-US" kern="0" dirty="0" smtClean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ko-KR" altLang="en-US" kern="0" dirty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Element</a:t>
            </a:r>
            <a:r>
              <a:rPr lang="en-US" altLang="ko-KR" kern="0" dirty="0" smtClean="0">
                <a:latin typeface="Lucida Console" panose="020B0609040504020204" pitchFamily="49" charset="0"/>
                <a:ea typeface="Lucida Console" panose="020B0609040504020204" pitchFamily="49" charset="0"/>
              </a:rPr>
              <a:t>; </a:t>
            </a:r>
            <a:r>
              <a:rPr lang="en-US" altLang="ko-KR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스택에 저장할 항목 </a:t>
            </a:r>
            <a:r>
              <a:rPr lang="ko-KR" altLang="en-US" kern="0" dirty="0" err="1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자료형</a:t>
            </a:r>
            <a:r>
              <a:rPr lang="ko-KR" altLang="en-US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지정</a:t>
            </a:r>
            <a:endParaRPr lang="ko-KR" altLang="en-US" kern="0" dirty="0">
              <a:solidFill>
                <a:srgbClr val="00B050"/>
              </a:solidFill>
              <a:latin typeface="한양신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ko-KR" alt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ko-KR" altLang="en-US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LinkedNode</a:t>
            </a:r>
            <a:r>
              <a:rPr lang="en-US" altLang="ko-KR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{</a:t>
            </a:r>
            <a:endParaRPr lang="ko-KR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한양신명조"/>
              </a:rPr>
              <a:t>	</a:t>
            </a:r>
            <a:r>
              <a:rPr lang="en-US" altLang="ko-KR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Element data</a:t>
            </a:r>
            <a:r>
              <a:rPr lang="en-US" altLang="ko-KR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 </a:t>
            </a:r>
            <a:r>
              <a:rPr lang="en-US" altLang="ko-KR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데이터 필드 </a:t>
            </a:r>
            <a:r>
              <a:rPr lang="en-US" altLang="ko-KR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: </a:t>
            </a:r>
            <a:r>
              <a:rPr lang="ko-KR" altLang="en-US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항목의 지정</a:t>
            </a:r>
            <a:endParaRPr lang="ko-KR" altLang="en-US" kern="0" dirty="0">
              <a:solidFill>
                <a:srgbClr val="00B050"/>
              </a:solidFill>
              <a:latin typeface="한양신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한양신명조"/>
              </a:rPr>
              <a:t>	</a:t>
            </a:r>
            <a:r>
              <a:rPr lang="en-US" altLang="ko-KR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LinkedNode</a:t>
            </a:r>
            <a:r>
              <a:rPr lang="en-US" altLang="ko-KR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* link</a:t>
            </a:r>
            <a:r>
              <a:rPr lang="en-US" altLang="ko-KR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 </a:t>
            </a:r>
            <a:r>
              <a:rPr lang="en-US" altLang="ko-KR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//</a:t>
            </a:r>
            <a:r>
              <a:rPr lang="ko-KR" altLang="en-US" kern="0" dirty="0" err="1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링크필드</a:t>
            </a:r>
            <a:r>
              <a:rPr lang="en-US" altLang="ko-KR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ko-KR" altLang="en-US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포인터</a:t>
            </a:r>
            <a:r>
              <a:rPr lang="en-US" altLang="ko-KR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):</a:t>
            </a:r>
            <a:r>
              <a:rPr lang="ko-KR" altLang="en-US" kern="0" dirty="0" err="1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다음노드</a:t>
            </a:r>
            <a:endParaRPr lang="ko-KR" altLang="en-US" kern="0" dirty="0">
              <a:solidFill>
                <a:srgbClr val="00B050"/>
              </a:solidFill>
              <a:latin typeface="한양신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 </a:t>
            </a:r>
            <a:r>
              <a:rPr lang="en-US" altLang="ko-KR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Node;</a:t>
            </a:r>
            <a:endParaRPr lang="ko-KR" altLang="en-US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_x347369056" descr="EMB00001ee8440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09" y="2393885"/>
            <a:ext cx="6979419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7695" y="1313765"/>
            <a:ext cx="8055896" cy="876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① </a:t>
            </a:r>
            <a:r>
              <a:rPr lang="ko-KR" altLang="en-US" sz="1800" dirty="0" err="1">
                <a:latin typeface="Consolas" pitchFamily="49" charset="0"/>
                <a:ea typeface="+mn-ea"/>
                <a:cs typeface="Consolas" pitchFamily="49" charset="0"/>
              </a:rPr>
              <a:t>노드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D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의 링크 필드가 </a:t>
            </a:r>
            <a:r>
              <a:rPr lang="ko-KR" altLang="en-US" sz="1800" dirty="0" err="1">
                <a:latin typeface="Consolas" pitchFamily="49" charset="0"/>
                <a:ea typeface="+mn-ea"/>
                <a:cs typeface="Consolas" pitchFamily="49" charset="0"/>
              </a:rPr>
              <a:t>노드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C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를 가리키도록 한다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n-US" altLang="ko-KR" sz="18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p-&gt;link = top;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② 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헤더 포인터 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top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이 </a:t>
            </a:r>
            <a:r>
              <a:rPr lang="ko-KR" altLang="en-US" sz="1800" dirty="0" err="1">
                <a:latin typeface="Consolas" pitchFamily="49" charset="0"/>
                <a:ea typeface="+mn-ea"/>
                <a:cs typeface="Consolas" pitchFamily="49" charset="0"/>
              </a:rPr>
              <a:t>노드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D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를 가리키도록 한다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n-US" altLang="ko-KR" sz="18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top = p;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삽입 연산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6545" y="3949513"/>
            <a:ext cx="8145905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u="sng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600" b="1" u="sng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push(Element e)</a:t>
            </a:r>
            <a:endParaRPr lang="en-US" altLang="ko-KR" sz="1600" b="1" u="sng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Node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* p = (Node*)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(Node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)); </a:t>
            </a:r>
            <a:r>
              <a:rPr lang="en-US" altLang="ko-KR" sz="16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sz="16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노드 </a:t>
            </a:r>
            <a:r>
              <a:rPr lang="ko-KR" altLang="en-US" sz="1600" kern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동적할당</a:t>
            </a:r>
            <a:endParaRPr lang="en-US" altLang="ko-KR" sz="1600" kern="0" dirty="0" smtClean="0">
              <a:solidFill>
                <a:srgbClr val="00B050"/>
              </a:solidFill>
              <a:latin typeface="Consolas" panose="020B0609020204030204" pitchFamily="49" charset="0"/>
              <a:ea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p-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&gt;data = e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;                           </a:t>
            </a:r>
            <a:r>
              <a:rPr lang="en-US" altLang="ko-KR" sz="16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sz="16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데이터 필드 초기화</a:t>
            </a:r>
            <a:endParaRPr lang="ko-KR" altLang="en-US" sz="1600" kern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p-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&gt;link = top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;	</a:t>
            </a:r>
            <a:r>
              <a:rPr lang="en-US" altLang="ko-KR" sz="1600" kern="0" dirty="0" smtClean="0">
                <a:solidFill>
                  <a:srgbClr val="008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// (</a:t>
            </a:r>
            <a:r>
              <a:rPr lang="en-US" altLang="ko-KR" sz="1600" kern="0" dirty="0">
                <a:solidFill>
                  <a:srgbClr val="008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1</a:t>
            </a:r>
            <a:r>
              <a:rPr lang="en-US" altLang="ko-KR" sz="1600" kern="0" dirty="0" smtClean="0">
                <a:solidFill>
                  <a:srgbClr val="008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6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과정</a:t>
            </a:r>
            <a:endParaRPr lang="ko-KR" altLang="en-US" sz="1600" kern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top = p;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// (2)</a:t>
            </a:r>
            <a:r>
              <a:rPr lang="ko-KR" alt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6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과정</a:t>
            </a:r>
            <a:endParaRPr lang="ko-KR" altLang="en-US" sz="1600" kern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}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삭제 연산</a:t>
            </a:r>
          </a:p>
        </p:txBody>
      </p:sp>
      <p:pic>
        <p:nvPicPr>
          <p:cNvPr id="13" name="_x347367856" descr="EMB00001ee844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2592636"/>
            <a:ext cx="5454279" cy="124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76545" y="1289238"/>
            <a:ext cx="8055896" cy="12924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Consolas" pitchFamily="49" charset="0"/>
                <a:ea typeface="+mn-ea"/>
                <a:cs typeface="Consolas" pitchFamily="49" charset="0"/>
              </a:rPr>
              <a:t>① 포인터 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변수 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가 </a:t>
            </a:r>
            <a:r>
              <a:rPr lang="ko-KR" altLang="en-US" sz="1800" dirty="0" err="1">
                <a:latin typeface="Consolas" pitchFamily="49" charset="0"/>
                <a:ea typeface="+mn-ea"/>
                <a:cs typeface="Consolas" pitchFamily="49" charset="0"/>
              </a:rPr>
              <a:t>노드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C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를 가리키도록 한다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n-US" altLang="ko-KR" sz="18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p = top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② 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헤더 포인터 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top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이 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B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를 가리키도록 한다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n-US" altLang="ko-KR" sz="18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top = p-&gt;next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③ 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마지막으로 변수 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lang="ko-KR" altLang="en-US" sz="1800" dirty="0">
                <a:latin typeface="Consolas" pitchFamily="49" charset="0"/>
                <a:ea typeface="+mn-ea"/>
                <a:cs typeface="Consolas" pitchFamily="49" charset="0"/>
              </a:rPr>
              <a:t>의 값을 반환한다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n-US" altLang="ko-KR" sz="18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return p</a:t>
            </a:r>
            <a:r>
              <a:rPr lang="en-US" altLang="ko-KR" sz="1800" dirty="0">
                <a:latin typeface="Consolas" pitchFamily="49" charset="0"/>
                <a:ea typeface="+mn-ea"/>
                <a:cs typeface="Consolas" pitchFamily="49" charset="0"/>
              </a:rPr>
              <a:t>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61809" y="3429000"/>
            <a:ext cx="5985666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u="sng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Element pop()</a:t>
            </a:r>
            <a:endParaRPr lang="en-US" altLang="ko-KR" sz="1300" b="1" u="sng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{</a:t>
            </a:r>
            <a:endParaRPr lang="en-US" altLang="ko-KR" sz="13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Node</a:t>
            </a:r>
            <a:r>
              <a:rPr lang="en-US" altLang="ko-KR" sz="13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* p</a:t>
            </a: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;    //Node</a:t>
            </a:r>
            <a:r>
              <a:rPr lang="ko-KR" altLang="en-US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구조체포인터 </a:t>
            </a: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p</a:t>
            </a:r>
            <a:r>
              <a:rPr lang="ko-KR" altLang="en-US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선언 </a:t>
            </a:r>
            <a:endParaRPr lang="en-US" altLang="ko-KR" sz="13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Element </a:t>
            </a:r>
            <a:r>
              <a:rPr lang="en-US" altLang="ko-KR" sz="13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e</a:t>
            </a: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;   </a:t>
            </a:r>
            <a:endParaRPr lang="en-US" altLang="ko-KR" sz="13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3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3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300" kern="0" dirty="0" err="1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is_empty</a:t>
            </a: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()) error(</a:t>
            </a:r>
            <a:r>
              <a:rPr lang="en-US" altLang="ko-KR" sz="1300" kern="0" dirty="0" smtClean="0">
                <a:solidFill>
                  <a:srgbClr val="A31515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＂</a:t>
            </a:r>
            <a:r>
              <a:rPr lang="ko-KR" altLang="en-US" sz="1300" kern="0" dirty="0" smtClean="0">
                <a:solidFill>
                  <a:srgbClr val="A3151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에러</a:t>
            </a:r>
            <a:r>
              <a:rPr lang="en-US" altLang="ko-KR" sz="1300" kern="0" dirty="0" smtClean="0">
                <a:solidFill>
                  <a:srgbClr val="A31515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＂</a:t>
            </a: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); </a:t>
            </a:r>
            <a:r>
              <a:rPr lang="en-US" altLang="ko-KR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모든 </a:t>
            </a:r>
            <a:r>
              <a:rPr lang="en-US" altLang="ko-KR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node</a:t>
            </a:r>
            <a:r>
              <a:rPr lang="ko-KR" altLang="en-US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가 </a:t>
            </a:r>
            <a:endParaRPr lang="en-US" altLang="ko-KR" sz="1300" kern="0" dirty="0" smtClean="0">
              <a:solidFill>
                <a:srgbClr val="00B050"/>
              </a:solidFill>
              <a:latin typeface="Consolas" panose="020B0609020204030204" pitchFamily="49" charset="0"/>
              <a:ea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                                // </a:t>
            </a:r>
            <a:r>
              <a:rPr lang="ko-KR" altLang="en-US" sz="1300" kern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비어있는지</a:t>
            </a:r>
            <a:r>
              <a:rPr lang="ko-KR" altLang="en-US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검사</a:t>
            </a:r>
            <a:endParaRPr lang="ko-KR" altLang="en-US" sz="1300" kern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altLang="ko-KR" sz="1300" kern="0" dirty="0" smtClean="0">
              <a:solidFill>
                <a:srgbClr val="000000"/>
              </a:solidFill>
              <a:latin typeface="Consolas" panose="020B0609020204030204" pitchFamily="49" charset="0"/>
              <a:ea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p </a:t>
            </a:r>
            <a:r>
              <a:rPr lang="en-US" altLang="ko-KR" sz="13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= top;</a:t>
            </a:r>
            <a:r>
              <a:rPr lang="en-US" altLang="ko-KR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300" kern="0" dirty="0" smtClean="0">
                <a:solidFill>
                  <a:srgbClr val="008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// (</a:t>
            </a:r>
            <a:r>
              <a:rPr lang="en-US" altLang="ko-KR" sz="1300" kern="0" dirty="0">
                <a:solidFill>
                  <a:srgbClr val="008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1)</a:t>
            </a:r>
            <a:r>
              <a:rPr lang="ko-KR" altLang="en-US" sz="13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과정</a:t>
            </a:r>
            <a:endParaRPr lang="ko-KR" altLang="en-US" sz="13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top </a:t>
            </a:r>
            <a:r>
              <a:rPr lang="en-US" altLang="ko-KR" sz="13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= p-&gt;link</a:t>
            </a: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;	</a:t>
            </a:r>
            <a:r>
              <a:rPr lang="en-US" altLang="ko-KR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// (</a:t>
            </a:r>
            <a:r>
              <a:rPr lang="en-US" altLang="ko-KR" sz="1300" kern="0" dirty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2)</a:t>
            </a:r>
            <a:r>
              <a:rPr lang="ko-KR" altLang="en-US" sz="1300" kern="0" dirty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과정</a:t>
            </a:r>
            <a:endParaRPr lang="ko-KR" altLang="en-US" sz="1300" kern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altLang="ko-KR" sz="1300" kern="0" dirty="0" smtClean="0">
              <a:solidFill>
                <a:srgbClr val="000000"/>
              </a:solidFill>
              <a:latin typeface="Consolas" panose="020B0609020204030204" pitchFamily="49" charset="0"/>
              <a:ea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e </a:t>
            </a:r>
            <a:r>
              <a:rPr lang="en-US" altLang="ko-KR" sz="13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= p-&gt;data</a:t>
            </a: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;    </a:t>
            </a:r>
            <a:r>
              <a:rPr lang="en-US" altLang="ko-KR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삭제할 노드의 데이터를 </a:t>
            </a:r>
            <a:r>
              <a:rPr lang="en-US" altLang="ko-KR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e</a:t>
            </a:r>
            <a:r>
              <a:rPr lang="ko-KR" altLang="en-US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에</a:t>
            </a:r>
            <a:r>
              <a:rPr lang="en-US" altLang="ko-KR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저장</a:t>
            </a:r>
            <a:endParaRPr lang="ko-KR" altLang="en-US" sz="1300" kern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free(p);        </a:t>
            </a:r>
            <a:r>
              <a:rPr lang="en-US" altLang="ko-KR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// free()</a:t>
            </a:r>
            <a:r>
              <a:rPr lang="ko-KR" altLang="en-US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함수를 사용하여 할당된 </a:t>
            </a:r>
            <a:r>
              <a:rPr lang="ko-KR" altLang="en-US" sz="1300" kern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동적메모리</a:t>
            </a:r>
            <a:r>
              <a:rPr lang="ko-KR" altLang="en-US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해제</a:t>
            </a:r>
            <a:r>
              <a:rPr lang="en-US" altLang="ko-KR" sz="13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endParaRPr lang="ko-KR" altLang="en-US" sz="1300" kern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return</a:t>
            </a: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3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e</a:t>
            </a:r>
            <a:r>
              <a:rPr lang="en-US" altLang="ko-KR" sz="13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;</a:t>
            </a:r>
            <a:endParaRPr lang="ko-KR" altLang="en-US" sz="13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}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노드 방문 연산</a:t>
            </a:r>
          </a:p>
        </p:txBody>
      </p:sp>
      <p:pic>
        <p:nvPicPr>
          <p:cNvPr id="11265" name="_x373033496" descr="EMB00000d700e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72" y="1628800"/>
            <a:ext cx="6664624" cy="15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68831" y="3293985"/>
            <a:ext cx="5936305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size()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 *p;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count = 0;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(p = top; p != NULL; p = p-&gt;link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	count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++;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count;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배열과 연결리스트를 이용한 큐의 비교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연결리스트로 구현한 큐</a:t>
            </a:r>
          </a:p>
        </p:txBody>
      </p:sp>
      <p:pic>
        <p:nvPicPr>
          <p:cNvPr id="12289" name="_x373034536" descr="EMB00000d700f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2" y="2318824"/>
            <a:ext cx="7155795" cy="37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공백상태의 삽입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비 공백상태의 삽입</a:t>
            </a:r>
          </a:p>
        </p:txBody>
      </p:sp>
      <p:pic>
        <p:nvPicPr>
          <p:cNvPr id="61442" name="_x347368256" descr="EMB00001ee843f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22" y="1673805"/>
            <a:ext cx="3415983" cy="211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1" name="_x346990504" descr="EMB00001ee844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3932145"/>
            <a:ext cx="6480720" cy="25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삽입 연산</a:t>
            </a:r>
          </a:p>
        </p:txBody>
      </p:sp>
    </p:spTree>
    <p:extLst>
      <p:ext uri="{BB962C8B-B14F-4D97-AF65-F5344CB8AC3E}">
        <p14:creationId xmlns:p14="http://schemas.microsoft.com/office/powerpoint/2010/main" val="5054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289630" cy="478223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포인터 변수 선언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여러 개의 변수 선언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사용하기 전에 반드시 초기화되어야 함</a:t>
            </a:r>
            <a:endParaRPr lang="en-US" altLang="ko-KR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 smtClean="0"/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6595" y="3367328"/>
            <a:ext cx="7065785" cy="781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*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sz="1600" kern="0" dirty="0">
                <a:latin typeface="Consolas" panose="020B0609020204030204" pitchFamily="49" charset="0"/>
                <a:ea typeface="휴먼명조"/>
              </a:rPr>
              <a:t>pi</a:t>
            </a:r>
            <a:r>
              <a:rPr lang="en-US" altLang="ko-KR" sz="1600" kern="0" dirty="0" smtClean="0">
                <a:latin typeface="Consolas" panose="020B0609020204030204" pitchFamily="49" charset="0"/>
                <a:ea typeface="휴먼명조"/>
              </a:rPr>
              <a:t>;</a:t>
            </a:r>
            <a:r>
              <a:rPr lang="en-US" altLang="ko-KR" sz="1600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	// </a:t>
            </a:r>
            <a:r>
              <a:rPr lang="en-US" altLang="ko-KR" sz="1600" kern="0" dirty="0" err="1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변수를 가리킬 목적의 포인터 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pi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를 선언</a:t>
            </a:r>
            <a:endParaRPr lang="ko-KR" altLang="en-US" sz="1600" kern="0" dirty="0">
              <a:solidFill>
                <a:srgbClr val="159415"/>
              </a:solidFill>
              <a:latin typeface="Consolas" panose="020B0609020204030204" pitchFamily="49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float </a:t>
            </a:r>
            <a:r>
              <a:rPr lang="en-US" altLang="ko-KR" sz="1600" kern="0" dirty="0">
                <a:latin typeface="Consolas" panose="020B0609020204030204" pitchFamily="49" charset="0"/>
                <a:ea typeface="휴먼명조"/>
              </a:rPr>
              <a:t>*pf;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// 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float 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변수를 가리킬 목적의 포인터 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pf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를 </a:t>
            </a:r>
            <a:r>
              <a:rPr lang="ko-KR" altLang="en-US" sz="1600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선언</a:t>
            </a:r>
            <a:endParaRPr lang="ko-KR" altLang="en-US" sz="1600" kern="0" dirty="0">
              <a:solidFill>
                <a:srgbClr val="15941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6595" y="4824155"/>
            <a:ext cx="7065785" cy="781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char</a:t>
            </a:r>
            <a:r>
              <a:rPr lang="ko-KR" altLang="en-US" sz="1600" kern="0" dirty="0">
                <a:latin typeface="Consolas" panose="020B0609020204030204" pitchFamily="49" charset="0"/>
                <a:ea typeface="휴먼명조"/>
              </a:rPr>
              <a:t>* </a:t>
            </a:r>
            <a:r>
              <a:rPr lang="en-US" altLang="ko-KR" sz="1600" kern="0" dirty="0">
                <a:latin typeface="Consolas" panose="020B0609020204030204" pitchFamily="49" charset="0"/>
                <a:ea typeface="휴먼명조"/>
              </a:rPr>
              <a:t>p, q, r;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kern="0" dirty="0" smtClean="0">
                <a:solidFill>
                  <a:srgbClr val="15941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// 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p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는 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char* 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변수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, q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와 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r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은 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char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변수</a:t>
            </a:r>
            <a:endParaRPr lang="ko-KR" altLang="en-US" sz="1600" kern="0" dirty="0">
              <a:solidFill>
                <a:srgbClr val="159415"/>
              </a:solidFill>
              <a:latin typeface="Consolas" panose="020B0609020204030204" pitchFamily="49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char</a:t>
            </a:r>
            <a:r>
              <a:rPr lang="ko-KR" altLang="en-US" sz="1600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ko-KR" altLang="en-US" sz="1600" kern="0" dirty="0">
                <a:latin typeface="Consolas" panose="020B0609020204030204" pitchFamily="49" charset="0"/>
                <a:ea typeface="휴먼명조"/>
              </a:rPr>
              <a:t>*</a:t>
            </a:r>
            <a:r>
              <a:rPr lang="en-US" altLang="ko-KR" sz="1600" kern="0" dirty="0">
                <a:latin typeface="Consolas" panose="020B0609020204030204" pitchFamily="49" charset="0"/>
                <a:ea typeface="휴먼명조"/>
              </a:rPr>
              <a:t>p, *q, *r;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// p, q, r 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모두 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char*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형 변수</a:t>
            </a:r>
            <a:endParaRPr lang="ko-KR" altLang="en-US" sz="1600" kern="0" spc="0" dirty="0">
              <a:solidFill>
                <a:srgbClr val="15941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49" name="_x149055696" descr="EMB00000d700e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1" y="1305432"/>
            <a:ext cx="6750750" cy="158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노드가</a:t>
            </a:r>
            <a:r>
              <a:rPr lang="ko-KR" altLang="en-US" dirty="0" smtClean="0"/>
              <a:t> 두 개 이상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err="1" smtClean="0"/>
              <a:t>노드가</a:t>
            </a:r>
            <a:r>
              <a:rPr lang="ko-KR" altLang="en-US" dirty="0" smtClean="0"/>
              <a:t> 하나인 경우</a:t>
            </a:r>
            <a:endParaRPr lang="ko-KR" altLang="en-US" dirty="0"/>
          </a:p>
          <a:p>
            <a:pPr eaLnBrk="1" hangingPunct="1"/>
            <a:endParaRPr lang="ko-KR" altLang="en-US" dirty="0" smtClean="0"/>
          </a:p>
        </p:txBody>
      </p:sp>
      <p:pic>
        <p:nvPicPr>
          <p:cNvPr id="62465" name="_x347368016" descr="EMB00001ee844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910" y="4194085"/>
            <a:ext cx="3780420" cy="23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_x347368576" descr="EMB00001ee844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9" y="1953503"/>
            <a:ext cx="7007543" cy="18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삭제 연산</a:t>
            </a:r>
          </a:p>
        </p:txBody>
      </p:sp>
    </p:spTree>
    <p:extLst>
      <p:ext uri="{BB962C8B-B14F-4D97-AF65-F5344CB8AC3E}">
        <p14:creationId xmlns:p14="http://schemas.microsoft.com/office/powerpoint/2010/main" val="30026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실행 결과</a:t>
            </a:r>
            <a:endParaRPr lang="en-US" altLang="ko-KR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연결된 큐의 구현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26791" y="1511170"/>
            <a:ext cx="5891020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Element;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LinkedNode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{ 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한양신명조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Element data;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</a:rPr>
              <a:t>	</a:t>
            </a:r>
            <a:endParaRPr lang="ko-KR" altLang="en-US" sz="1600" kern="0" dirty="0">
              <a:solidFill>
                <a:srgbClr val="000000"/>
              </a:solidFill>
              <a:latin typeface="한양신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한양신명조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LinkedNode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* link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한양신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 Node;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Node* front = NULL;</a:t>
            </a:r>
            <a:endParaRPr lang="en-US" altLang="ko-KR" sz="1600" b="1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Node* rear = NULL;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13313" name="_x373034056" descr="EMB00000d700f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1" y="4239090"/>
            <a:ext cx="7189137" cy="1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선언 및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400" dirty="0"/>
          </a:p>
          <a:p>
            <a:r>
              <a:rPr lang="ko-KR" altLang="en-US" dirty="0" smtClean="0"/>
              <a:t>실행결과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학생 정보 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06615" y="2033845"/>
            <a:ext cx="5266782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en-US" altLang="ko-KR" sz="1600" kern="0" dirty="0" smtClean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latin typeface="Lucida Console" panose="020B0609040504020204" pitchFamily="49" charset="0"/>
                <a:ea typeface="Lucida Console" panose="020B0609040504020204" pitchFamily="49" charset="0"/>
              </a:rPr>
              <a:t>Student_t</a:t>
            </a:r>
            <a:r>
              <a:rPr lang="en-US" altLang="ko-KR" sz="16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smtClean="0"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ko-KR" altLang="en-US" sz="1600" kern="0" dirty="0">
              <a:solidFill>
                <a:srgbClr val="008000"/>
              </a:solidFill>
              <a:latin typeface="한양신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id</a:t>
            </a:r>
            <a:r>
              <a:rPr lang="en-US" altLang="ko-KR" sz="1600" kern="0" dirty="0" smtClean="0"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  <a:endParaRPr lang="ko-KR" altLang="en-US" sz="1600" kern="0" dirty="0">
              <a:solidFill>
                <a:srgbClr val="008000"/>
              </a:solidFill>
              <a:latin typeface="한양신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char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name[32</a:t>
            </a:r>
            <a:r>
              <a:rPr lang="en-US" altLang="ko-KR" sz="1600" kern="0" dirty="0" smtClean="0">
                <a:latin typeface="Lucida Console" panose="020B0609040504020204" pitchFamily="49" charset="0"/>
                <a:ea typeface="Lucida Console" panose="020B0609040504020204" pitchFamily="49" charset="0"/>
              </a:rPr>
              <a:t>];</a:t>
            </a:r>
            <a:endParaRPr lang="ko-KR" altLang="en-US" sz="1600" kern="0" dirty="0">
              <a:solidFill>
                <a:srgbClr val="008000"/>
              </a:solidFill>
              <a:latin typeface="한양신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char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 err="1">
                <a:latin typeface="Lucida Console" panose="020B0609040504020204" pitchFamily="49" charset="0"/>
                <a:ea typeface="Lucida Console" panose="020B0609040504020204" pitchFamily="49" charset="0"/>
              </a:rPr>
              <a:t>dept</a:t>
            </a:r>
            <a:r>
              <a:rPr lang="en-US" altLang="ko-KR" sz="16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[32</a:t>
            </a:r>
            <a:r>
              <a:rPr lang="en-US" altLang="ko-KR" sz="1600" kern="0" dirty="0" smtClean="0">
                <a:latin typeface="Lucida Console" panose="020B0609040504020204" pitchFamily="49" charset="0"/>
                <a:ea typeface="Lucida Console" panose="020B0609040504020204" pitchFamily="49" charset="0"/>
              </a:rPr>
              <a:t>];</a:t>
            </a:r>
            <a:endParaRPr lang="ko-KR" altLang="en-US" sz="1600" kern="0" dirty="0">
              <a:solidFill>
                <a:srgbClr val="008000"/>
              </a:solidFill>
              <a:latin typeface="한양신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 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Student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 Student </a:t>
            </a:r>
            <a:r>
              <a:rPr lang="ko-KR" altLang="en-US" sz="1600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대신에 </a:t>
            </a:r>
            <a:r>
              <a:rPr lang="en-US" altLang="ko-KR" sz="1600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Element</a:t>
            </a:r>
            <a:r>
              <a:rPr lang="ko-KR" altLang="en-US" sz="1600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를 사용할 수 </a:t>
            </a:r>
            <a:r>
              <a:rPr lang="ko-KR" altLang="en-US" sz="1600" kern="0" dirty="0" smtClean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있음</a:t>
            </a:r>
            <a:endParaRPr lang="en-US" altLang="ko-KR" sz="1600" kern="0" dirty="0" smtClean="0">
              <a:solidFill>
                <a:srgbClr val="008000"/>
              </a:solidFill>
              <a:latin typeface="한양신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en-US" altLang="ko-KR" sz="1600" kern="0" dirty="0" smtClean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휴먼명조"/>
              </a:rPr>
              <a:t>Student </a:t>
            </a:r>
            <a:r>
              <a:rPr lang="en-US" altLang="ko-KR" sz="1600" kern="0" dirty="0">
                <a:latin typeface="Lucida Console" panose="020B0609040504020204" pitchFamily="49" charset="0"/>
                <a:ea typeface="휴먼명조"/>
              </a:rPr>
              <a:t>Element;</a:t>
            </a:r>
            <a:r>
              <a:rPr lang="en-US" altLang="ko-KR" sz="1600" kern="0" dirty="0">
                <a:latin typeface="한양신명조"/>
              </a:rPr>
              <a:t>	</a:t>
            </a:r>
            <a:endParaRPr lang="en-US" altLang="ko-KR" sz="1600" kern="0" dirty="0" smtClean="0">
              <a:latin typeface="한양신명조"/>
            </a:endParaRPr>
          </a:p>
        </p:txBody>
      </p:sp>
      <p:pic>
        <p:nvPicPr>
          <p:cNvPr id="14337" name="_x373033096" descr="EMB00000d700f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65" y="4464115"/>
            <a:ext cx="6816133" cy="200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1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289630" cy="478223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연산자 </a:t>
            </a:r>
            <a:r>
              <a:rPr lang="ko-KR" altLang="en-US" dirty="0" smtClean="0"/>
              <a:t>사용의 여러가지 예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sz="3200" dirty="0" smtClean="0"/>
          </a:p>
          <a:p>
            <a:pPr>
              <a:lnSpc>
                <a:spcPct val="90000"/>
              </a:lnSpc>
            </a:pPr>
            <a:r>
              <a:rPr lang="ko-KR" altLang="en-US" dirty="0" err="1" smtClean="0"/>
              <a:t>비트단위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</a:t>
            </a:r>
            <a:r>
              <a:rPr lang="ko-KR" altLang="en-US" b="1" dirty="0" smtClean="0">
                <a:solidFill>
                  <a:srgbClr val="FF0000"/>
                </a:solidFill>
              </a:rPr>
              <a:t>연산자 </a:t>
            </a:r>
            <a:r>
              <a:rPr lang="en-US" altLang="ko-KR" b="1" dirty="0">
                <a:solidFill>
                  <a:srgbClr val="FF0000"/>
                </a:solidFill>
              </a:rPr>
              <a:t>&amp;</a:t>
            </a:r>
            <a:endParaRPr lang="ko-KR" alt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 smtClean="0"/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6595" y="2528900"/>
            <a:ext cx="7065785" cy="437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Consolas" panose="020B0609020204030204" pitchFamily="49" charset="0"/>
                <a:ea typeface="휴먼명조"/>
              </a:rPr>
              <a:t>*p = 20;</a:t>
            </a:r>
            <a:r>
              <a:rPr lang="en-US" altLang="ko-KR" sz="1600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	// </a:t>
            </a:r>
            <a:r>
              <a:rPr lang="en-US" altLang="ko-KR" sz="1600" kern="0" dirty="0" err="1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i</a:t>
            </a:r>
            <a:r>
              <a:rPr lang="en-US" altLang="ko-KR" sz="1600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=20</a:t>
            </a:r>
            <a:r>
              <a:rPr lang="ko-KR" altLang="en-US" sz="1600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과 동일</a:t>
            </a:r>
            <a:endParaRPr lang="ko-KR" altLang="en-US" sz="1600" kern="0" dirty="0">
              <a:solidFill>
                <a:srgbClr val="15941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6595" y="3541510"/>
            <a:ext cx="7380820" cy="12557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 smtClean="0">
                <a:latin typeface="Consolas" panose="020B0609020204030204" pitchFamily="49" charset="0"/>
                <a:ea typeface="휴먼명조"/>
              </a:rPr>
              <a:t>사용예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#1:	c = a * b; </a:t>
            </a:r>
            <a:r>
              <a:rPr lang="en-US" altLang="ko-KR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//</a:t>
            </a:r>
            <a:r>
              <a:rPr lang="ko-KR" altLang="en-US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곱셈 연산자로 사용된 </a:t>
            </a:r>
            <a:r>
              <a:rPr lang="en-US" altLang="ko-KR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*</a:t>
            </a:r>
            <a:endParaRPr lang="ko-KR" altLang="en-US" kern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>
                <a:latin typeface="Consolas" panose="020B0609020204030204" pitchFamily="49" charset="0"/>
                <a:ea typeface="휴먼명조"/>
              </a:rPr>
              <a:t>사용예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#2: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	</a:t>
            </a:r>
            <a:r>
              <a:rPr lang="en-US" altLang="ko-KR" kern="0" dirty="0" err="1" smtClean="0">
                <a:latin typeface="Consolas" panose="020B0609020204030204" pitchFamily="49" charset="0"/>
                <a:ea typeface="휴먼명조"/>
              </a:rPr>
              <a:t>int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 * p; </a:t>
            </a:r>
            <a:r>
              <a:rPr lang="en-US" altLang="ko-KR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//</a:t>
            </a:r>
            <a:r>
              <a:rPr lang="ko-KR" altLang="en-US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포인터 선언에 사용된 </a:t>
            </a:r>
            <a:r>
              <a:rPr lang="en-US" altLang="ko-KR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*</a:t>
            </a:r>
            <a:endParaRPr lang="ko-KR" altLang="en-US" kern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>
                <a:latin typeface="Consolas" panose="020B0609020204030204" pitchFamily="49" charset="0"/>
                <a:ea typeface="휴먼명조"/>
              </a:rPr>
              <a:t>사용예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#3: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	</a:t>
            </a:r>
            <a:r>
              <a:rPr lang="ko-KR" altLang="en-US" kern="0" dirty="0" smtClean="0">
                <a:latin typeface="Consolas" panose="020B0609020204030204" pitchFamily="49" charset="0"/>
                <a:ea typeface="휴먼명조"/>
              </a:rPr>
              <a:t>*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p = 20; </a:t>
            </a:r>
            <a:r>
              <a:rPr lang="en-US" altLang="ko-KR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//</a:t>
            </a:r>
            <a:r>
              <a:rPr lang="ko-KR" altLang="en-US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포인터의 </a:t>
            </a:r>
            <a:r>
              <a:rPr lang="ko-KR" altLang="en-US" kern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역참조</a:t>
            </a:r>
            <a:r>
              <a:rPr lang="ko-KR" altLang="en-US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 연산자로 사용된 </a:t>
            </a:r>
            <a:r>
              <a:rPr lang="en-US" altLang="ko-KR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*</a:t>
            </a:r>
            <a:endParaRPr lang="ko-KR" altLang="en-US" kern="0" spc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49" name="_x149055696" descr="EMB00000d700e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1" y="1313765"/>
            <a:ext cx="5310590" cy="124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26595" y="5278617"/>
            <a:ext cx="7380820" cy="12557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 smtClean="0">
                <a:latin typeface="Consolas" panose="020B0609020204030204" pitchFamily="49" charset="0"/>
                <a:ea typeface="휴먼명조"/>
              </a:rPr>
              <a:t>사용예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#1:	c = a &amp; b; </a:t>
            </a:r>
            <a:r>
              <a:rPr lang="en-US" altLang="ko-KR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//</a:t>
            </a:r>
            <a:r>
              <a:rPr lang="ko-KR" altLang="en-US" kern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비트단위</a:t>
            </a:r>
            <a:r>
              <a:rPr lang="ko-KR" altLang="en-US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AND </a:t>
            </a:r>
            <a:r>
              <a:rPr lang="ko-KR" altLang="en-US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연산자로 사용된 </a:t>
            </a:r>
            <a:r>
              <a:rPr lang="en-US" altLang="ko-KR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&amp;</a:t>
            </a:r>
            <a:endParaRPr lang="ko-KR" altLang="en-US" kern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 smtClean="0">
                <a:latin typeface="Consolas" panose="020B0609020204030204" pitchFamily="49" charset="0"/>
                <a:ea typeface="휴먼명조"/>
              </a:rPr>
              <a:t>사용예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#2: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	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p = &amp;</a:t>
            </a:r>
            <a:r>
              <a:rPr lang="en-US" altLang="ko-KR" kern="0" dirty="0" err="1" smtClean="0">
                <a:latin typeface="Consolas" panose="020B0609020204030204" pitchFamily="49" charset="0"/>
                <a:ea typeface="휴먼명조"/>
              </a:rPr>
              <a:t>i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; </a:t>
            </a:r>
            <a:r>
              <a:rPr lang="en-US" altLang="ko-KR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// </a:t>
            </a:r>
            <a:r>
              <a:rPr lang="ko-KR" altLang="en-US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변수의 </a:t>
            </a:r>
            <a:r>
              <a:rPr lang="ko-KR" altLang="en-US" kern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주소추출</a:t>
            </a:r>
            <a:r>
              <a:rPr lang="ko-KR" altLang="en-US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 연산자로 사용된 </a:t>
            </a:r>
            <a:r>
              <a:rPr lang="en-US" altLang="ko-KR" kern="0" dirty="0" smtClean="0">
                <a:solidFill>
                  <a:srgbClr val="00B050"/>
                </a:solidFill>
                <a:latin typeface="Consolas" panose="020B0609020204030204" pitchFamily="49" charset="0"/>
                <a:ea typeface="휴먼명조"/>
              </a:rPr>
              <a:t>&amp;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>
                <a:latin typeface="Consolas" panose="020B0609020204030204" pitchFamily="49" charset="0"/>
                <a:ea typeface="휴먼명조"/>
              </a:rPr>
              <a:t>사용예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#3: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	</a:t>
            </a:r>
            <a:r>
              <a:rPr lang="en-US" altLang="ko-KR" kern="0" dirty="0" err="1">
                <a:latin typeface="Consolas" panose="020B0609020204030204" pitchFamily="49" charset="0"/>
                <a:ea typeface="휴먼명조"/>
              </a:rPr>
              <a:t>int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&amp; </a:t>
            </a:r>
            <a:r>
              <a:rPr lang="en-US" altLang="ko-KR" kern="0" dirty="0">
                <a:latin typeface="Consolas" panose="020B0609020204030204" pitchFamily="49" charset="0"/>
                <a:ea typeface="휴먼명조"/>
              </a:rPr>
              <a:t>p</a:t>
            </a:r>
            <a:r>
              <a:rPr lang="en-US" altLang="ko-KR" kern="0" dirty="0" smtClean="0">
                <a:latin typeface="Consolas" panose="020B0609020204030204" pitchFamily="49" charset="0"/>
                <a:ea typeface="휴먼명조"/>
              </a:rPr>
              <a:t>;  </a:t>
            </a:r>
            <a:r>
              <a:rPr lang="en-US" altLang="ko-KR" kern="0" dirty="0" smtClean="0">
                <a:solidFill>
                  <a:srgbClr val="15941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C++</a:t>
            </a:r>
            <a:r>
              <a:rPr lang="ko-KR" altLang="en-US" kern="0" dirty="0" smtClean="0">
                <a:solidFill>
                  <a:srgbClr val="15941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에서만</a:t>
            </a:r>
            <a:r>
              <a:rPr lang="en-US" altLang="ko-KR" kern="0" dirty="0" smtClean="0">
                <a:solidFill>
                  <a:srgbClr val="15941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kern="0" dirty="0" smtClean="0">
                <a:solidFill>
                  <a:srgbClr val="15941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 가능</a:t>
            </a:r>
            <a:r>
              <a:rPr lang="en-US" altLang="ko-KR" kern="0" dirty="0" smtClean="0">
                <a:solidFill>
                  <a:srgbClr val="15941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kern="0" dirty="0" err="1" smtClean="0">
                <a:solidFill>
                  <a:srgbClr val="15941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참조자</a:t>
            </a:r>
            <a:r>
              <a:rPr lang="en-US" altLang="ko-KR" kern="0" dirty="0" smtClean="0">
                <a:solidFill>
                  <a:srgbClr val="15941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kern="0" dirty="0">
              <a:solidFill>
                <a:srgbClr val="159415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07350" y="2528900"/>
            <a:ext cx="3530136" cy="10095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srgbClr val="FF0000"/>
                </a:solidFill>
                <a:latin typeface="Lucida Console" pitchFamily="49" charset="0"/>
                <a:ea typeface="맑은 고딕" panose="020B0503020000020004" pitchFamily="50" charset="-127"/>
              </a:rPr>
              <a:t>&amp; </a:t>
            </a:r>
            <a:r>
              <a:rPr kumimoji="0" lang="ko-KR" altLang="en-US" sz="1400" dirty="0">
                <a:solidFill>
                  <a:srgbClr val="FF0000"/>
                </a:solidFill>
                <a:latin typeface="Lucida Console" pitchFamily="49" charset="0"/>
                <a:ea typeface="맑은 고딕" panose="020B0503020000020004" pitchFamily="50" charset="-127"/>
              </a:rPr>
              <a:t>연산자</a:t>
            </a:r>
            <a:endParaRPr kumimoji="0" lang="en-US" altLang="ko-KR" sz="1400" dirty="0">
              <a:solidFill>
                <a:srgbClr val="FF0000"/>
              </a:solidFill>
              <a:latin typeface="Lucida Console" pitchFamily="49" charset="0"/>
              <a:ea typeface="맑은 고딕" panose="020B0503020000020004" pitchFamily="50" charset="-127"/>
            </a:endParaRPr>
          </a:p>
          <a:p>
            <a:pPr lvl="1" fontAlgn="auto">
              <a:spcBef>
                <a:spcPct val="2000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Lucida Console" pitchFamily="49" charset="0"/>
                <a:ea typeface="맑은 고딕" panose="020B0503020000020004" pitchFamily="50" charset="-127"/>
              </a:rPr>
              <a:t>변수의 주소를 추출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Lucida Console" pitchFamily="49" charset="0"/>
                <a:ea typeface="맑은 고딕" panose="020B0503020000020004" pitchFamily="50" charset="-127"/>
              </a:rPr>
              <a:t>* 연산자</a:t>
            </a:r>
            <a:endParaRPr kumimoji="0" lang="en-US" altLang="ko-KR" sz="1400" dirty="0">
              <a:solidFill>
                <a:srgbClr val="FF0000"/>
              </a:solidFill>
              <a:latin typeface="Lucida Console" pitchFamily="49" charset="0"/>
              <a:ea typeface="맑은 고딕" panose="020B0503020000020004" pitchFamily="50" charset="-127"/>
            </a:endParaRPr>
          </a:p>
          <a:p>
            <a:pPr lvl="1" fontAlgn="auto">
              <a:spcBef>
                <a:spcPct val="2000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Lucida Console" pitchFamily="49" charset="0"/>
                <a:ea typeface="맑은 고딕" panose="020B0503020000020004" pitchFamily="50" charset="-127"/>
              </a:rPr>
              <a:t>포인터가 가리키는 곳의 내용을 추출</a:t>
            </a:r>
          </a:p>
        </p:txBody>
      </p:sp>
    </p:spTree>
    <p:extLst>
      <p:ext uri="{BB962C8B-B14F-4D97-AF65-F5344CB8AC3E}">
        <p14:creationId xmlns:p14="http://schemas.microsoft.com/office/powerpoint/2010/main" val="10340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이중 포인터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17559"/>
              </p:ext>
            </p:extLst>
          </p:nvPr>
        </p:nvGraphicFramePr>
        <p:xfrm>
          <a:off x="1376645" y="3338990"/>
          <a:ext cx="6095312" cy="2373630"/>
        </p:xfrm>
        <a:graphic>
          <a:graphicData uri="http://schemas.openxmlformats.org/drawingml/2006/table">
            <a:tbl>
              <a:tblPr/>
              <a:tblGrid>
                <a:gridCol w="1236097">
                  <a:extLst>
                    <a:ext uri="{9D8B030D-6E8A-4147-A177-3AD203B41FA5}">
                      <a16:colId xmlns:a16="http://schemas.microsoft.com/office/drawing/2014/main" val="2639718971"/>
                    </a:ext>
                  </a:extLst>
                </a:gridCol>
                <a:gridCol w="1797749">
                  <a:extLst>
                    <a:ext uri="{9D8B030D-6E8A-4147-A177-3AD203B41FA5}">
                      <a16:colId xmlns:a16="http://schemas.microsoft.com/office/drawing/2014/main" val="1107826679"/>
                    </a:ext>
                  </a:extLst>
                </a:gridCol>
                <a:gridCol w="3061466">
                  <a:extLst>
                    <a:ext uri="{9D8B030D-6E8A-4147-A177-3AD203B41FA5}">
                      <a16:colId xmlns:a16="http://schemas.microsoft.com/office/drawing/2014/main" val="781272542"/>
                    </a:ext>
                  </a:extLst>
                </a:gridCol>
              </a:tblGrid>
              <a:tr h="4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표현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자료형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동일한 표현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399749"/>
                  </a:ext>
                </a:extLst>
              </a:tr>
              <a:tr h="4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10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 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상수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48986"/>
                  </a:ext>
                </a:extLst>
              </a:tr>
              <a:tr h="4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i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int</a:t>
                      </a:r>
                      <a:endParaRPr lang="en-US" sz="1800" kern="0" spc="0" dirty="0"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*p, **pp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467910"/>
                  </a:ext>
                </a:extLst>
              </a:tr>
              <a:tr h="4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int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*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*pp, &amp;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i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313553"/>
                  </a:ext>
                </a:extLst>
              </a:tr>
              <a:tr h="4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pp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int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**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휴먼명조"/>
                        </a:rPr>
                        <a:t>&amp;p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318769"/>
                  </a:ext>
                </a:extLst>
              </a:tr>
            </a:tbl>
          </a:graphicData>
        </a:graphic>
      </p:graphicFrame>
      <p:pic>
        <p:nvPicPr>
          <p:cNvPr id="3073" name="_x256885496" descr="EMB00000d700e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493785"/>
            <a:ext cx="8436621" cy="1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3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이중 포인터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5" y="1673805"/>
            <a:ext cx="4010025" cy="1133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70" y="2888940"/>
            <a:ext cx="6902025" cy="1260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354801"/>
            <a:ext cx="8074455" cy="16394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6535" y="1222813"/>
            <a:ext cx="323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이중 포인터 다른 예</a:t>
            </a:r>
            <a:r>
              <a:rPr lang="en-US" altLang="ko-KR" sz="24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2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9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19"/>
          <p:cNvSpPr txBox="1">
            <a:spLocks noChangeArrowheads="1"/>
          </p:cNvSpPr>
          <p:nvPr/>
        </p:nvSpPr>
        <p:spPr bwMode="auto">
          <a:xfrm>
            <a:off x="476545" y="1403775"/>
            <a:ext cx="8289630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+mn-lt"/>
                <a:ea typeface="+mj-ea"/>
                <a:cs typeface="Consolas" pitchFamily="49" charset="0"/>
              </a:rPr>
              <a:t> p    	</a:t>
            </a:r>
            <a:r>
              <a:rPr lang="en-US" altLang="ko-KR" sz="1800" dirty="0" smtClean="0">
                <a:latin typeface="+mn-lt"/>
                <a:ea typeface="+mj-ea"/>
                <a:cs typeface="Consolas" pitchFamily="49" charset="0"/>
              </a:rPr>
              <a:t>	// </a:t>
            </a:r>
            <a:r>
              <a:rPr lang="ko-KR" altLang="en-US" sz="1800" dirty="0">
                <a:latin typeface="+mn-lt"/>
                <a:ea typeface="+mj-ea"/>
                <a:cs typeface="Consolas" pitchFamily="49" charset="0"/>
              </a:rPr>
              <a:t>포인터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+mn-lt"/>
                <a:ea typeface="+mj-ea"/>
                <a:cs typeface="Consolas" pitchFamily="49" charset="0"/>
              </a:rPr>
              <a:t>*</a:t>
            </a:r>
            <a:r>
              <a:rPr lang="en-US" altLang="ko-KR" sz="1800" dirty="0">
                <a:latin typeface="+mn-lt"/>
                <a:ea typeface="+mj-ea"/>
                <a:cs typeface="Consolas" pitchFamily="49" charset="0"/>
              </a:rPr>
              <a:t>p    </a:t>
            </a:r>
            <a:r>
              <a:rPr lang="en-US" altLang="ko-KR" sz="1800" dirty="0" smtClean="0">
                <a:latin typeface="+mn-lt"/>
                <a:ea typeface="+mj-ea"/>
                <a:cs typeface="Consolas" pitchFamily="49" charset="0"/>
              </a:rPr>
              <a:t> 		// </a:t>
            </a:r>
            <a:r>
              <a:rPr lang="ko-KR" altLang="en-US" sz="1800" dirty="0">
                <a:latin typeface="+mn-lt"/>
                <a:ea typeface="+mj-ea"/>
                <a:cs typeface="Consolas" pitchFamily="49" charset="0"/>
              </a:rPr>
              <a:t>포인터가 가리키는 값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+mn-lt"/>
                <a:ea typeface="+mj-ea"/>
                <a:cs typeface="Consolas" pitchFamily="49" charset="0"/>
              </a:rPr>
              <a:t>*</a:t>
            </a:r>
            <a:r>
              <a:rPr lang="en-US" altLang="ko-KR" sz="1800" dirty="0">
                <a:latin typeface="+mn-lt"/>
                <a:ea typeface="+mj-ea"/>
                <a:cs typeface="Consolas" pitchFamily="49" charset="0"/>
              </a:rPr>
              <a:t>p++  	</a:t>
            </a:r>
            <a:r>
              <a:rPr lang="en-US" altLang="ko-KR" sz="1800" dirty="0" smtClean="0">
                <a:latin typeface="+mn-lt"/>
                <a:ea typeface="+mj-ea"/>
                <a:cs typeface="Consolas" pitchFamily="49" charset="0"/>
              </a:rPr>
              <a:t>	// </a:t>
            </a:r>
            <a:r>
              <a:rPr lang="ko-KR" altLang="en-US" sz="1800" dirty="0" smtClean="0">
                <a:latin typeface="+mn-lt"/>
                <a:ea typeface="+mj-ea"/>
                <a:cs typeface="Consolas" pitchFamily="49" charset="0"/>
              </a:rPr>
              <a:t>가리키는 </a:t>
            </a:r>
            <a:r>
              <a:rPr lang="ko-KR" altLang="en-US" sz="1800" dirty="0">
                <a:latin typeface="+mn-lt"/>
                <a:ea typeface="+mj-ea"/>
                <a:cs typeface="Consolas" pitchFamily="49" charset="0"/>
              </a:rPr>
              <a:t>값을 가져온 다음</a:t>
            </a:r>
            <a:r>
              <a:rPr lang="en-US" altLang="ko-KR" sz="1800" dirty="0">
                <a:latin typeface="+mn-lt"/>
                <a:ea typeface="+mj-ea"/>
                <a:cs typeface="Consolas" pitchFamily="49" charset="0"/>
              </a:rPr>
              <a:t>, </a:t>
            </a:r>
            <a:r>
              <a:rPr lang="ko-KR" altLang="en-US" sz="1800" dirty="0">
                <a:latin typeface="+mn-lt"/>
                <a:ea typeface="+mj-ea"/>
                <a:cs typeface="Consolas" pitchFamily="49" charset="0"/>
              </a:rPr>
              <a:t>포인터를 </a:t>
            </a:r>
            <a:r>
              <a:rPr lang="ko-KR" altLang="en-US" sz="1800" dirty="0" err="1" smtClean="0">
                <a:latin typeface="+mn-lt"/>
                <a:ea typeface="+mj-ea"/>
                <a:cs typeface="Consolas" pitchFamily="49" charset="0"/>
              </a:rPr>
              <a:t>한칸</a:t>
            </a:r>
            <a:r>
              <a:rPr lang="ko-KR" altLang="en-US" sz="1800" dirty="0" smtClean="0">
                <a:latin typeface="+mn-lt"/>
                <a:ea typeface="+mj-ea"/>
                <a:cs typeface="Consolas" pitchFamily="49" charset="0"/>
              </a:rPr>
              <a:t> 증가</a:t>
            </a:r>
            <a:endParaRPr lang="en-US" altLang="ko-KR" sz="1800" dirty="0">
              <a:latin typeface="+mn-lt"/>
              <a:ea typeface="+mj-ea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+mn-lt"/>
                <a:ea typeface="+mj-ea"/>
                <a:cs typeface="Consolas" pitchFamily="49" charset="0"/>
              </a:rPr>
              <a:t>*p--  </a:t>
            </a:r>
            <a:r>
              <a:rPr lang="en-US" altLang="ko-KR" sz="1800" dirty="0" smtClean="0">
                <a:latin typeface="+mn-lt"/>
                <a:ea typeface="+mj-ea"/>
                <a:cs typeface="Consolas" pitchFamily="49" charset="0"/>
              </a:rPr>
              <a:t>		// </a:t>
            </a:r>
            <a:r>
              <a:rPr lang="ko-KR" altLang="en-US" sz="1800" dirty="0" smtClean="0">
                <a:latin typeface="+mn-lt"/>
                <a:ea typeface="+mj-ea"/>
                <a:cs typeface="Consolas" pitchFamily="49" charset="0"/>
              </a:rPr>
              <a:t>가리키는 </a:t>
            </a:r>
            <a:r>
              <a:rPr lang="ko-KR" altLang="en-US" sz="1800" dirty="0">
                <a:latin typeface="+mn-lt"/>
                <a:ea typeface="+mj-ea"/>
                <a:cs typeface="Consolas" pitchFamily="49" charset="0"/>
              </a:rPr>
              <a:t>값을 가져온 다음</a:t>
            </a:r>
            <a:r>
              <a:rPr lang="en-US" altLang="ko-KR" sz="1800" dirty="0">
                <a:latin typeface="+mn-lt"/>
                <a:ea typeface="+mj-ea"/>
                <a:cs typeface="Consolas" pitchFamily="49" charset="0"/>
              </a:rPr>
              <a:t>, </a:t>
            </a:r>
            <a:r>
              <a:rPr lang="ko-KR" altLang="en-US" sz="1800" dirty="0">
                <a:latin typeface="+mn-lt"/>
                <a:ea typeface="+mj-ea"/>
                <a:cs typeface="Consolas" pitchFamily="49" charset="0"/>
              </a:rPr>
              <a:t>포인터를 </a:t>
            </a:r>
            <a:r>
              <a:rPr lang="ko-KR" altLang="en-US" sz="1800" dirty="0" err="1" smtClean="0">
                <a:latin typeface="+mn-lt"/>
                <a:ea typeface="+mj-ea"/>
                <a:cs typeface="Consolas" pitchFamily="49" charset="0"/>
              </a:rPr>
              <a:t>한칸</a:t>
            </a:r>
            <a:r>
              <a:rPr lang="ko-KR" altLang="en-US" sz="1800" dirty="0" smtClean="0">
                <a:latin typeface="+mn-lt"/>
                <a:ea typeface="+mj-ea"/>
                <a:cs typeface="Consolas" pitchFamily="49" charset="0"/>
              </a:rPr>
              <a:t> 감소</a:t>
            </a:r>
            <a:endParaRPr lang="en-US" altLang="ko-KR" sz="1800" dirty="0">
              <a:latin typeface="+mn-lt"/>
              <a:ea typeface="+mj-ea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+mn-lt"/>
                <a:ea typeface="+mj-ea"/>
                <a:cs typeface="Consolas" pitchFamily="49" charset="0"/>
              </a:rPr>
              <a:t>(*p)++ </a:t>
            </a:r>
            <a:r>
              <a:rPr lang="en-US" altLang="ko-KR" sz="1800" dirty="0" smtClean="0">
                <a:latin typeface="+mn-lt"/>
                <a:ea typeface="+mj-ea"/>
                <a:cs typeface="Consolas" pitchFamily="49" charset="0"/>
              </a:rPr>
              <a:t>		// </a:t>
            </a:r>
            <a:r>
              <a:rPr lang="ko-KR" altLang="en-US" sz="1800" dirty="0">
                <a:latin typeface="+mn-lt"/>
                <a:ea typeface="+mj-ea"/>
                <a:cs typeface="Consolas" pitchFamily="49" charset="0"/>
              </a:rPr>
              <a:t>포인터가 가리키는 값을 증가시킨다</a:t>
            </a:r>
            <a:r>
              <a:rPr lang="en-US" altLang="ko-KR" sz="1800" dirty="0">
                <a:latin typeface="+mn-lt"/>
                <a:ea typeface="+mj-ea"/>
                <a:cs typeface="Consolas" pitchFamily="49" charset="0"/>
              </a:rPr>
              <a:t>.</a:t>
            </a:r>
          </a:p>
        </p:txBody>
      </p:sp>
      <p:sp>
        <p:nvSpPr>
          <p:cNvPr id="33798" name="Text Box 20"/>
          <p:cNvSpPr txBox="1">
            <a:spLocks noChangeArrowheads="1"/>
          </p:cNvSpPr>
          <p:nvPr/>
        </p:nvSpPr>
        <p:spPr bwMode="auto">
          <a:xfrm>
            <a:off x="476545" y="3744035"/>
            <a:ext cx="8289630" cy="21164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int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a;	</a:t>
            </a:r>
            <a:r>
              <a:rPr lang="en-US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	//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정수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변수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선언</a:t>
            </a:r>
            <a:endParaRPr lang="en-US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int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*p;	</a:t>
            </a:r>
            <a:r>
              <a:rPr lang="en-US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	//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정수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포인터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선언</a:t>
            </a:r>
            <a:endParaRPr lang="en-US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int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**pp;	</a:t>
            </a:r>
            <a:r>
              <a:rPr lang="en-US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	//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정수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포인터의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포인터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선언</a:t>
            </a:r>
            <a:endParaRPr lang="en-US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p = &amp;a;	</a:t>
            </a:r>
            <a:r>
              <a:rPr lang="en-US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	//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변수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a와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포인터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p를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연결</a:t>
            </a:r>
            <a:endParaRPr lang="en-US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pp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= &amp;p; 	//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포인터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p와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포인터의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포인터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pp를</a:t>
            </a:r>
            <a:r>
              <a:rPr lang="en-US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연결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포인터와 연산자</a:t>
            </a:r>
          </a:p>
        </p:txBody>
      </p:sp>
    </p:spTree>
    <p:extLst>
      <p:ext uri="{BB962C8B-B14F-4D97-AF65-F5344CB8AC3E}">
        <p14:creationId xmlns:p14="http://schemas.microsoft.com/office/powerpoint/2010/main" val="4434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포인터에 대한 사칙연산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포인터가 가리키는 객체단위로 계산된다</a:t>
            </a:r>
            <a:r>
              <a:rPr lang="en-US" altLang="ko-KR" dirty="0" smtClean="0"/>
              <a:t>.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836135" y="2573905"/>
            <a:ext cx="270075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/>
            <a:r>
              <a:rPr lang="en-US" altLang="ko-KR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A[5],</a:t>
            </a:r>
            <a:r>
              <a:rPr lang="en-US" altLang="ko-KR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p;</a:t>
            </a:r>
            <a:endParaRPr lang="en-US" altLang="ko-KR" sz="18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p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= &amp;A[2</a:t>
            </a: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algn="just"/>
            <a:r>
              <a:rPr lang="en-US" altLang="ko-KR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p-1;</a:t>
            </a:r>
          </a:p>
          <a:p>
            <a:pPr algn="just"/>
            <a:r>
              <a:rPr lang="en-US" altLang="ko-KR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p+1;</a:t>
            </a:r>
          </a:p>
        </p:txBody>
      </p:sp>
      <p:pic>
        <p:nvPicPr>
          <p:cNvPr id="40961" name="_x347368976" descr="EMB00001ee843f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17" y="3429000"/>
            <a:ext cx="6266658" cy="28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포인터 연산</a:t>
            </a:r>
          </a:p>
        </p:txBody>
      </p:sp>
    </p:spTree>
    <p:extLst>
      <p:ext uri="{BB962C8B-B14F-4D97-AF65-F5344CB8AC3E}">
        <p14:creationId xmlns:p14="http://schemas.microsoft.com/office/powerpoint/2010/main" val="25304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배열의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사실상의 포인터와 같은 역할</a:t>
            </a:r>
            <a:endParaRPr lang="en-US" altLang="ko-KR" dirty="0" smtClean="0"/>
          </a:p>
          <a:p>
            <a:pPr lvl="1"/>
            <a:r>
              <a:rPr lang="ko-KR" altLang="en-US" dirty="0"/>
              <a:t>컴파일러가 배열의 이름을 배열의 </a:t>
            </a:r>
            <a:r>
              <a:rPr lang="ko-KR" altLang="en-US" dirty="0" smtClean="0"/>
              <a:t>첫 번째 </a:t>
            </a:r>
            <a:r>
              <a:rPr lang="ko-KR" altLang="en-US" dirty="0"/>
              <a:t>주소로 </a:t>
            </a:r>
            <a:r>
              <a:rPr lang="ko-KR" altLang="en-US" dirty="0" smtClean="0"/>
              <a:t>대치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이름은 상수 포인터</a:t>
            </a:r>
            <a:endParaRPr lang="en-US" altLang="ko-KR" dirty="0"/>
          </a:p>
          <a:p>
            <a:pPr lvl="2"/>
            <a:r>
              <a:rPr lang="ko-KR" altLang="en-US" dirty="0" smtClean="0"/>
              <a:t>상수포인터이기 때문에 주소를 바꿀 수 없음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eaLnBrk="1" hangingPunct="1"/>
            <a:endParaRPr lang="ko-KR" altLang="en-US" dirty="0" smtClean="0"/>
          </a:p>
        </p:txBody>
      </p:sp>
      <p:pic>
        <p:nvPicPr>
          <p:cNvPr id="44033" name="_x347368496" descr="EMB00001ee844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13" y="3243412"/>
            <a:ext cx="5175575" cy="279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배열과 포인터</a:t>
            </a:r>
          </a:p>
        </p:txBody>
      </p:sp>
    </p:spTree>
    <p:extLst>
      <p:ext uri="{BB962C8B-B14F-4D97-AF65-F5344CB8AC3E}">
        <p14:creationId xmlns:p14="http://schemas.microsoft.com/office/powerpoint/2010/main" val="8834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15883</TotalTime>
  <Words>1795</Words>
  <Application>Microsoft Office PowerPoint</Application>
  <PresentationFormat>화면 슬라이드 쇼(4:3)</PresentationFormat>
  <Paragraphs>378</Paragraphs>
  <Slides>32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HY엽서L</vt:lpstr>
      <vt:lpstr>굴림체</vt:lpstr>
      <vt:lpstr>돋움</vt:lpstr>
      <vt:lpstr>맑은 고딕</vt:lpstr>
      <vt:lpstr>한양신명조</vt:lpstr>
      <vt:lpstr>한양해서</vt:lpstr>
      <vt:lpstr>휴먼명조</vt:lpstr>
      <vt:lpstr>Arial</vt:lpstr>
      <vt:lpstr>Consolas</vt:lpstr>
      <vt:lpstr>Lucida Console</vt:lpstr>
      <vt:lpstr>Wingdings</vt:lpstr>
      <vt:lpstr>1_Office 테마</vt:lpstr>
      <vt:lpstr>포인터와 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05장.포인터와연결리스트</dc:title>
  <dc:creator>최영규</dc:creator>
  <cp:lastModifiedBy>jack</cp:lastModifiedBy>
  <cp:revision>292</cp:revision>
  <cp:lastPrinted>2016-10-17T07:01:03Z</cp:lastPrinted>
  <dcterms:created xsi:type="dcterms:W3CDTF">2004-02-19T02:52:38Z</dcterms:created>
  <dcterms:modified xsi:type="dcterms:W3CDTF">2020-11-29T19:00:39Z</dcterms:modified>
</cp:coreProperties>
</file>