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9" r:id="rId1"/>
  </p:sldMasterIdLst>
  <p:notesMasterIdLst>
    <p:notesMasterId r:id="rId38"/>
  </p:notesMasterIdLst>
  <p:handoutMasterIdLst>
    <p:handoutMasterId r:id="rId39"/>
  </p:handoutMasterIdLst>
  <p:sldIdLst>
    <p:sldId id="540" r:id="rId2"/>
    <p:sldId id="517" r:id="rId3"/>
    <p:sldId id="518" r:id="rId4"/>
    <p:sldId id="553" r:id="rId5"/>
    <p:sldId id="453" r:id="rId6"/>
    <p:sldId id="454" r:id="rId7"/>
    <p:sldId id="457" r:id="rId8"/>
    <p:sldId id="458" r:id="rId9"/>
    <p:sldId id="546" r:id="rId10"/>
    <p:sldId id="554" r:id="rId11"/>
    <p:sldId id="519" r:id="rId12"/>
    <p:sldId id="547" r:id="rId13"/>
    <p:sldId id="555" r:id="rId14"/>
    <p:sldId id="467" r:id="rId15"/>
    <p:sldId id="473" r:id="rId16"/>
    <p:sldId id="548" r:id="rId17"/>
    <p:sldId id="549" r:id="rId18"/>
    <p:sldId id="556" r:id="rId19"/>
    <p:sldId id="557" r:id="rId20"/>
    <p:sldId id="474" r:id="rId21"/>
    <p:sldId id="558" r:id="rId22"/>
    <p:sldId id="475" r:id="rId23"/>
    <p:sldId id="559" r:id="rId24"/>
    <p:sldId id="550" r:id="rId25"/>
    <p:sldId id="476" r:id="rId26"/>
    <p:sldId id="525" r:id="rId27"/>
    <p:sldId id="526" r:id="rId28"/>
    <p:sldId id="560" r:id="rId29"/>
    <p:sldId id="527" r:id="rId30"/>
    <p:sldId id="528" r:id="rId31"/>
    <p:sldId id="529" r:id="rId32"/>
    <p:sldId id="551" r:id="rId33"/>
    <p:sldId id="538" r:id="rId34"/>
    <p:sldId id="477" r:id="rId35"/>
    <p:sldId id="535" r:id="rId36"/>
    <p:sldId id="552" r:id="rId37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3300"/>
    <a:srgbClr val="FF0066"/>
    <a:srgbClr val="FBFFD1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0128" autoAdjust="0"/>
  </p:normalViewPr>
  <p:slideViewPr>
    <p:cSldViewPr>
      <p:cViewPr varScale="1">
        <p:scale>
          <a:sx n="108" d="100"/>
          <a:sy n="108" d="100"/>
        </p:scale>
        <p:origin x="1728" y="108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1482" y="132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/>
              <a:t>두근두근 자료구조</a:t>
            </a:r>
            <a:endParaRPr lang="ko-KR" altLang="en-US" dirty="0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 smtClean="0"/>
              <a:t>6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7" y="0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6763"/>
            <a:ext cx="5113337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860928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7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23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8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3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9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47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08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76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37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35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1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48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961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24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85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84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303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468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56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96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52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45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37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40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6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1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47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 smtClean="0"/>
              <a:t>----------------</a:t>
            </a:r>
          </a:p>
          <a:p>
            <a:pPr algn="l"/>
            <a:r>
              <a:rPr lang="en-US" altLang="ko-KR" sz="1600" dirty="0" smtClean="0"/>
              <a:t>DATA</a:t>
            </a:r>
          </a:p>
          <a:p>
            <a:pPr algn="l"/>
            <a:r>
              <a:rPr lang="en-US" altLang="ko-KR" sz="1600" dirty="0" smtClean="0"/>
              <a:t>STRUCTURES</a:t>
            </a:r>
          </a:p>
          <a:p>
            <a:pPr algn="l"/>
            <a:r>
              <a:rPr lang="en-US" altLang="ko-KR" sz="1600" dirty="0" smtClean="0"/>
              <a:t>USING</a:t>
            </a:r>
            <a:r>
              <a:rPr lang="en-US" altLang="ko-KR" sz="1600" baseline="0" dirty="0" smtClean="0"/>
              <a:t> C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28042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Monday, November 30,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Monday, November 30,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3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 smtClean="0"/>
              <a:t>            리스트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06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 smtClean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58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단순한 연산들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1796" y="1763815"/>
            <a:ext cx="8055004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66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ko-KR" sz="1600" dirty="0">
                <a:latin typeface="Lucida Console" panose="020B0609040504020204" pitchFamily="49" charset="0"/>
              </a:rPr>
              <a:t> </a:t>
            </a:r>
            <a:r>
              <a:rPr lang="en-US" altLang="ko-KR" sz="1600" dirty="0" err="1">
                <a:latin typeface="Lucida Console" panose="020B0609040504020204" pitchFamily="49" charset="0"/>
              </a:rPr>
              <a:t>init_list</a:t>
            </a:r>
            <a:r>
              <a:rPr lang="en-US" altLang="ko-KR" sz="1600" dirty="0">
                <a:latin typeface="Lucida Console" panose="020B0609040504020204" pitchFamily="49" charset="0"/>
              </a:rPr>
              <a:t>() { length = 0; 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} </a:t>
            </a:r>
            <a:r>
              <a:rPr lang="en-US" altLang="ko-K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ko-KR" altLang="en-US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 초기화</a:t>
            </a:r>
            <a:endParaRPr lang="en-US" altLang="ko-KR" sz="1600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66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ko-KR" sz="1600" dirty="0">
                <a:latin typeface="Lucida Console" panose="020B0609040504020204" pitchFamily="49" charset="0"/>
              </a:rPr>
              <a:t> </a:t>
            </a:r>
            <a:r>
              <a:rPr lang="en-US" altLang="ko-KR" sz="1600" dirty="0" err="1">
                <a:latin typeface="Lucida Console" panose="020B0609040504020204" pitchFamily="49" charset="0"/>
              </a:rPr>
              <a:t>clear_list</a:t>
            </a:r>
            <a:r>
              <a:rPr lang="en-US" altLang="ko-KR" sz="1600" dirty="0">
                <a:latin typeface="Lucida Console" panose="020B0609040504020204" pitchFamily="49" charset="0"/>
              </a:rPr>
              <a:t>() { length = 0; 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} </a:t>
            </a:r>
            <a:r>
              <a:rPr lang="en-US" altLang="ko-K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 </a:t>
            </a:r>
            <a:r>
              <a:rPr lang="ko-KR" altLang="en-US" sz="1600" dirty="0" err="1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항목정리</a:t>
            </a:r>
            <a:endParaRPr lang="en-US" altLang="ko-KR" sz="1600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 </a:t>
            </a:r>
            <a:r>
              <a:rPr lang="en-US" altLang="ko-KR" sz="1600" dirty="0" err="1">
                <a:latin typeface="Lucida Console" panose="020B0609040504020204" pitchFamily="49" charset="0"/>
              </a:rPr>
              <a:t>get_entry</a:t>
            </a:r>
            <a:r>
              <a:rPr lang="en-US" altLang="ko-KR" sz="1600" dirty="0">
                <a:latin typeface="Lucida Console" panose="020B0609040504020204" pitchFamily="49" charset="0"/>
              </a:rPr>
              <a:t>(</a:t>
            </a:r>
            <a:r>
              <a:rPr lang="en-US" altLang="ko-KR" sz="1600" dirty="0" err="1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600" dirty="0">
                <a:latin typeface="Lucida Console" panose="020B0609040504020204" pitchFamily="49" charset="0"/>
              </a:rPr>
              <a:t> id) { </a:t>
            </a:r>
            <a:r>
              <a:rPr lang="en-US" altLang="ko-KR" sz="1600" dirty="0">
                <a:solidFill>
                  <a:srgbClr val="3366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ko-KR" sz="1600" dirty="0">
                <a:latin typeface="Lucida Console" panose="020B0609040504020204" pitchFamily="49" charset="0"/>
              </a:rPr>
              <a:t> data[id]; 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} </a:t>
            </a:r>
            <a:r>
              <a:rPr lang="en-US" altLang="ko-K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id</a:t>
            </a:r>
            <a:r>
              <a:rPr lang="ko-KR" altLang="en-US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번째 항목을 반환</a:t>
            </a:r>
            <a:endParaRPr lang="en-US" altLang="ko-KR" sz="1600" dirty="0" smtClean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3366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 </a:t>
            </a:r>
            <a:r>
              <a:rPr lang="en-US" altLang="ko-KR" sz="1600" dirty="0">
                <a:latin typeface="Lucida Console" panose="020B0609040504020204" pitchFamily="49" charset="0"/>
              </a:rPr>
              <a:t>replace(</a:t>
            </a:r>
            <a:r>
              <a:rPr lang="en-US" altLang="ko-KR" sz="1600" dirty="0" err="1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600" dirty="0">
                <a:latin typeface="Lucida Console" panose="020B0609040504020204" pitchFamily="49" charset="0"/>
              </a:rPr>
              <a:t> id, </a:t>
            </a:r>
            <a:r>
              <a:rPr lang="en-US" altLang="ko-K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en-US" altLang="ko-KR" sz="1600" dirty="0">
                <a:latin typeface="Lucida Console" panose="020B0609040504020204" pitchFamily="49" charset="0"/>
              </a:rPr>
              <a:t> e) { data[id] = e; 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} </a:t>
            </a:r>
            <a:r>
              <a:rPr lang="en-US" altLang="ko-K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 </a:t>
            </a:r>
            <a:r>
              <a:rPr lang="en-US" altLang="ko-K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id</a:t>
            </a:r>
            <a:r>
              <a:rPr lang="ko-KR" altLang="en-US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번째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endParaRPr lang="en-US" altLang="ko-KR" sz="16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       </a:t>
            </a:r>
            <a:r>
              <a:rPr lang="en-US" altLang="ko-KR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en-US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항목을 </a:t>
            </a:r>
            <a:r>
              <a:rPr lang="en-US" altLang="ko-KR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</a:t>
            </a:r>
            <a:r>
              <a:rPr lang="ko-KR" altLang="en-US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교체하는 함수</a:t>
            </a:r>
            <a:r>
              <a:rPr lang="en-US" altLang="ko-K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 </a:t>
            </a:r>
            <a:r>
              <a:rPr lang="en-US" altLang="ko-KR" sz="1600" dirty="0">
                <a:latin typeface="Lucida Console" panose="020B0609040504020204" pitchFamily="49" charset="0"/>
              </a:rPr>
              <a:t>size() { </a:t>
            </a:r>
            <a:r>
              <a:rPr lang="en-US" altLang="ko-KR" sz="1600" dirty="0">
                <a:solidFill>
                  <a:srgbClr val="3366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ko-KR" sz="1600" dirty="0">
                <a:latin typeface="Lucida Console" panose="020B0609040504020204" pitchFamily="49" charset="0"/>
              </a:rPr>
              <a:t> length; 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} </a:t>
            </a:r>
            <a:r>
              <a:rPr lang="en-US" altLang="ko-KR" sz="16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 </a:t>
            </a:r>
            <a:r>
              <a:rPr lang="ko-KR" altLang="en-US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항목 수를 반환</a:t>
            </a:r>
            <a:endParaRPr lang="ko-KR" altLang="en-US" sz="16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8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2860" y="1493785"/>
            <a:ext cx="820394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삽입위치</a:t>
            </a:r>
            <a:r>
              <a:rPr lang="ko-KR" altLang="en-US" sz="2400" dirty="0" smtClean="0"/>
              <a:t> 다음의 항목들을 이동하여야 함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69633" name="_x352789376" descr="EMB00000ed077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2168860"/>
            <a:ext cx="2903153" cy="253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삽입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연산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600144" y="2168860"/>
            <a:ext cx="5111425" cy="2893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insert( </a:t>
            </a:r>
            <a:r>
              <a:rPr lang="en-US" altLang="ko-KR" sz="14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Element e 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is_full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()==0 &amp;&amp;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&gt;= 0 &amp;&amp;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&lt;=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length){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  for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=length ;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;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-- 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data[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]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data[i-1];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data[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] = e;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length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++;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}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else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error(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포화상태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3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476538" y="1493785"/>
            <a:ext cx="8210261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삭제위치</a:t>
            </a:r>
            <a:r>
              <a:rPr lang="ko-KR" altLang="en-US" sz="2400" dirty="0" smtClean="0"/>
              <a:t> 다음의 항목들을 이동하여야 함</a:t>
            </a:r>
          </a:p>
          <a:p>
            <a:endParaRPr lang="ko-KR" altLang="en-US" sz="2400" dirty="0"/>
          </a:p>
        </p:txBody>
      </p:sp>
      <p:pic>
        <p:nvPicPr>
          <p:cNvPr id="69635" name="_x352788576" descr="EMB00000ed077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8" y="2168860"/>
            <a:ext cx="2847171" cy="243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삭제 연산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05217" y="2168860"/>
            <a:ext cx="5207243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delete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is_empty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()==0 &amp;&amp; 0&lt;=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&amp;&amp;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&lt;length ) 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  for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=pos+1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&lt;length ;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++ )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data[i-1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] = data[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];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length-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-;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}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else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error(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공백상태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476538" y="1493785"/>
            <a:ext cx="8210261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리스트에 있는 어떤 데이터 </a:t>
            </a:r>
            <a:r>
              <a:rPr lang="en-US" altLang="ko-KR" sz="2400" dirty="0" smtClean="0"/>
              <a:t>e</a:t>
            </a:r>
            <a:r>
              <a:rPr lang="ko-KR" altLang="en-US" sz="2400" dirty="0" smtClean="0"/>
              <a:t>를 찾아 위치를 반환</a:t>
            </a:r>
            <a:endParaRPr lang="ko-KR" altLang="en-US" sz="2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탐색 연산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46576" y="2168860"/>
            <a:ext cx="7940224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600" dirty="0">
                <a:latin typeface="Lucida Console" panose="020B0609040504020204" pitchFamily="49" charset="0"/>
              </a:rPr>
              <a:t> find(Element item)</a:t>
            </a:r>
          </a:p>
          <a:p>
            <a:r>
              <a:rPr lang="en-US" altLang="ko-KR" sz="16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sz="1600" dirty="0" smtClean="0">
                <a:solidFill>
                  <a:srgbClr val="3366FF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600" dirty="0" err="1" smtClean="0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 </a:t>
            </a:r>
            <a:r>
              <a:rPr lang="en-US" altLang="ko-KR" sz="160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3366FF"/>
                </a:solidFill>
                <a:latin typeface="Lucida Console" panose="020B0609040504020204" pitchFamily="49" charset="0"/>
              </a:rPr>
              <a:t>	for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 </a:t>
            </a:r>
            <a:r>
              <a:rPr lang="en-US" altLang="ko-KR" sz="1600" dirty="0">
                <a:latin typeface="Lucida Console" panose="020B0609040504020204" pitchFamily="49" charset="0"/>
              </a:rPr>
              <a:t>(</a:t>
            </a:r>
            <a:r>
              <a:rPr lang="en-US" altLang="ko-KR" sz="160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dirty="0">
                <a:latin typeface="Lucida Console" panose="020B0609040504020204" pitchFamily="49" charset="0"/>
              </a:rPr>
              <a:t> = 0; </a:t>
            </a:r>
            <a:r>
              <a:rPr lang="en-US" altLang="ko-KR" sz="160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dirty="0">
                <a:latin typeface="Lucida Console" panose="020B0609040504020204" pitchFamily="49" charset="0"/>
              </a:rPr>
              <a:t>&lt;length; </a:t>
            </a:r>
            <a:r>
              <a:rPr lang="en-US" altLang="ko-KR" sz="160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++) </a:t>
            </a:r>
            <a:r>
              <a:rPr lang="en-US" altLang="ko-K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ko-KR" altLang="en-US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리스트의 처음부터 끝까지 반복</a:t>
            </a:r>
            <a:endParaRPr lang="en-US" altLang="ko-K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altLang="ko-KR" sz="1600" dirty="0" smtClean="0">
                <a:solidFill>
                  <a:srgbClr val="3366FF"/>
                </a:solidFill>
                <a:latin typeface="Lucida Console" panose="020B0609040504020204" pitchFamily="49" charset="0"/>
              </a:rPr>
              <a:t>		if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 </a:t>
            </a:r>
            <a:r>
              <a:rPr lang="en-US" altLang="ko-KR" sz="1600" dirty="0">
                <a:latin typeface="Lucida Console" panose="020B0609040504020204" pitchFamily="49" charset="0"/>
              </a:rPr>
              <a:t>(data[</a:t>
            </a:r>
            <a:r>
              <a:rPr lang="en-US" altLang="ko-KR" sz="160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dirty="0">
                <a:latin typeface="Lucida Console" panose="020B0609040504020204" pitchFamily="49" charset="0"/>
              </a:rPr>
              <a:t>] == item) </a:t>
            </a:r>
            <a:r>
              <a:rPr lang="en-US" altLang="ko-KR" sz="1600" dirty="0">
                <a:solidFill>
                  <a:srgbClr val="3366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ko-KR" sz="1600" dirty="0">
                <a:latin typeface="Lucida Console" panose="020B0609040504020204" pitchFamily="49" charset="0"/>
              </a:rPr>
              <a:t> </a:t>
            </a:r>
            <a:r>
              <a:rPr lang="en-US" altLang="ko-KR" sz="1600" dirty="0" err="1">
                <a:latin typeface="Lucida Console" panose="020B0609040504020204" pitchFamily="49" charset="0"/>
              </a:rPr>
              <a:t>i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; </a:t>
            </a:r>
          </a:p>
          <a:p>
            <a:r>
              <a:rPr lang="en-US" altLang="ko-KR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ko-KR" altLang="en-US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반복하면서 </a:t>
            </a:r>
            <a:r>
              <a:rPr lang="en-US" altLang="ko-KR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find </a:t>
            </a:r>
            <a:r>
              <a:rPr lang="ko-KR" altLang="en-US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함수의 인수인 </a:t>
            </a:r>
            <a:r>
              <a:rPr lang="en-US" altLang="ko-KR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item</a:t>
            </a:r>
            <a:r>
              <a:rPr lang="ko-KR" altLang="en-US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과 같은지를 비교 같으면 그 위치를</a:t>
            </a:r>
            <a:endParaRPr lang="en-US" altLang="ko-KR" sz="1600" dirty="0" smtClean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  <a:latin typeface="Lucida Console" panose="020B0609040504020204" pitchFamily="49" charset="0"/>
                <a:ea typeface="굴림체" panose="020B0609000101010101" pitchFamily="49" charset="-127"/>
              </a:rPr>
              <a:t>// </a:t>
            </a:r>
            <a:r>
              <a:rPr lang="en-US" altLang="ko-KR" sz="1600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endParaRPr lang="en-US" altLang="ko-KR" sz="16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altLang="ko-KR" sz="1600" dirty="0" smtClean="0">
                <a:solidFill>
                  <a:srgbClr val="3366FF"/>
                </a:solidFill>
                <a:latin typeface="Lucida Console" panose="020B0609040504020204" pitchFamily="49" charset="0"/>
              </a:rPr>
              <a:t>	return</a:t>
            </a:r>
            <a:r>
              <a:rPr lang="en-US" altLang="ko-KR" sz="1600" dirty="0" smtClean="0">
                <a:latin typeface="Lucida Console" panose="020B0609040504020204" pitchFamily="49" charset="0"/>
              </a:rPr>
              <a:t> </a:t>
            </a:r>
            <a:r>
              <a:rPr lang="en-US" altLang="ko-KR" sz="1600" dirty="0">
                <a:latin typeface="Lucida Console" panose="020B0609040504020204" pitchFamily="49" charset="0"/>
              </a:rPr>
              <a:t>-1;</a:t>
            </a:r>
          </a:p>
          <a:p>
            <a:r>
              <a:rPr lang="en-US" altLang="ko-KR" sz="1600" dirty="0">
                <a:latin typeface="Lucida Console" panose="020B0609040504020204" pitchFamily="49" charset="0"/>
              </a:rPr>
              <a:t>}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전체 프로그램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5597" y="1403775"/>
            <a:ext cx="8190909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main()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init_list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insert(0, 10);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insert(0, 20);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insert(1, 30);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insert(size(), 40);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insert(2, 50);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List(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x5)"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replace(2, 90);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List(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교체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x1)"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delete(2);</a:t>
            </a:r>
            <a:endParaRPr lang="en-US" altLang="ko-KR" sz="1400" kern="0" dirty="0"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delete(size() - 1);</a:t>
            </a:r>
            <a:endParaRPr lang="en-US" altLang="ko-KR" sz="1400" kern="0" dirty="0"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delete(0);</a:t>
            </a:r>
            <a:endParaRPr lang="en-US" altLang="ko-KR" sz="1400" kern="0" dirty="0"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List(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x3)"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clear_list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List(</a:t>
            </a:r>
            <a:r>
              <a:rPr lang="ko-KR" altLang="en-US" sz="1400" kern="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정리후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5" name="_x360449296" descr="EMB00000ce817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35" y="1313765"/>
            <a:ext cx="5778533" cy="99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11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단순 </a:t>
            </a:r>
            <a:r>
              <a:rPr lang="ko-KR" altLang="en-US" dirty="0"/>
              <a:t>연결 리스트</a:t>
            </a:r>
            <a:r>
              <a:rPr lang="en-US" altLang="ko-KR" dirty="0"/>
              <a:t>(simply linked list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ko-KR" altLang="en-US" dirty="0" smtClean="0"/>
              <a:t>하나의 링크 필드를 이용하여 연결</a:t>
            </a:r>
          </a:p>
          <a:p>
            <a:pPr lvl="1"/>
            <a:r>
              <a:rPr lang="ko-KR" altLang="en-US" dirty="0" smtClean="0"/>
              <a:t>마지막 노드의 링크 값은 </a:t>
            </a:r>
            <a:r>
              <a:rPr lang="en-US" altLang="ko-KR" dirty="0" smtClean="0"/>
              <a:t>NULL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연결 리스트로 구현한 리스트</a:t>
            </a:r>
          </a:p>
        </p:txBody>
      </p:sp>
      <p:pic>
        <p:nvPicPr>
          <p:cNvPr id="3" name="_x148732624" descr="EMB00000ce817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2888940"/>
            <a:ext cx="6534645" cy="33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데이터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61610" y="1988840"/>
            <a:ext cx="7380820" cy="1858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#define Element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endParaRPr lang="en-US" altLang="ko-KR" sz="1600" kern="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LinkedNode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{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Element data;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</a:rPr>
              <a:t>		</a:t>
            </a:r>
            <a:r>
              <a:rPr lang="en-US" altLang="ko-KR" sz="1600" kern="0" dirty="0" smtClean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 smtClean="0">
                <a:solidFill>
                  <a:srgbClr val="008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ko-KR" altLang="en-US" sz="1600" kern="0" dirty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ko-KR" altLang="en-US" sz="1600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</a:t>
            </a:r>
            <a:endParaRPr lang="ko-KR" altLang="en-US" sz="1600" kern="0" dirty="0">
              <a:solidFill>
                <a:srgbClr val="008000"/>
              </a:solidFill>
              <a:latin typeface="한양신명조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latin typeface="Lucida Console" panose="020B0609040504020204" pitchFamily="49" charset="0"/>
                <a:ea typeface="Lucida Console" panose="020B0609040504020204" pitchFamily="49" charset="0"/>
              </a:rPr>
              <a:t>LinkedNode</a:t>
            </a:r>
            <a:r>
              <a:rPr lang="en-US" altLang="ko-KR" sz="16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* link;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r>
              <a:rPr lang="ko-KR" altLang="en-US" sz="1600" kern="0" dirty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ko-KR" altLang="en-US" sz="1600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</a:t>
            </a:r>
            <a:endParaRPr lang="ko-KR" altLang="en-US" sz="1600" kern="0" dirty="0">
              <a:solidFill>
                <a:srgbClr val="008000"/>
              </a:solidFill>
              <a:latin typeface="한양신명조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 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61610" y="4734045"/>
            <a:ext cx="3496470" cy="3994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Node*</a:t>
            </a:r>
            <a:r>
              <a:rPr lang="en-US" altLang="ko-KR" sz="1600" kern="0" dirty="0">
                <a:latin typeface="한양신명조"/>
              </a:rPr>
              <a:t>	</a:t>
            </a:r>
            <a:r>
              <a:rPr lang="en-US" altLang="ko-KR" sz="16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head;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헤드</a:t>
            </a:r>
            <a:r>
              <a:rPr lang="ko-KR" altLang="en-US" sz="1600" kern="0" dirty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ko-KR" altLang="en-US" sz="1600" kern="0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endParaRPr lang="ko-KR" altLang="en-US" sz="1600" kern="0" dirty="0">
              <a:solidFill>
                <a:srgbClr val="008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33536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단순한 연산들</a:t>
            </a:r>
          </a:p>
        </p:txBody>
      </p:sp>
      <p:pic>
        <p:nvPicPr>
          <p:cNvPr id="6145" name="_x360448816" descr="EMB00000ce817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40" y="2213865"/>
            <a:ext cx="5823071" cy="13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91580" y="4104075"/>
            <a:ext cx="7920879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Node*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get_entry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*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head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  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헤드포인터의 값을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 </a:t>
            </a:r>
            <a:r>
              <a:rPr lang="ko-KR" alt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포인터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</a:t>
            </a:r>
            <a:r>
              <a:rPr lang="ko-KR" alt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에 저장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I;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for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(I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0;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++,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p-&gt;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link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 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찾는 위치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</a:t>
            </a:r>
            <a:r>
              <a:rPr lang="ko-KR" alt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까지 반복하면서 </a:t>
            </a: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  <a:ea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                                    // p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p-&gt;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link </a:t>
            </a:r>
            <a:r>
              <a:rPr lang="ko-KR" alt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값을 변경하면서 저장  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(p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== NULL) 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NULL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 </a:t>
            </a: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p;</a:t>
            </a: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내용 개체 틀 7"/>
          <p:cNvSpPr>
            <a:spLocks noGrp="1"/>
          </p:cNvSpPr>
          <p:nvPr>
            <p:ph idx="1"/>
          </p:nvPr>
        </p:nvSpPr>
        <p:spPr>
          <a:xfrm>
            <a:off x="482860" y="1493786"/>
            <a:ext cx="8229600" cy="540060"/>
          </a:xfrm>
        </p:spPr>
        <p:txBody>
          <a:bodyPr/>
          <a:lstStyle/>
          <a:p>
            <a:r>
              <a:rPr lang="en-US" altLang="ko-KR" dirty="0" err="1" smtClean="0"/>
              <a:t>get_entry</a:t>
            </a:r>
            <a:r>
              <a:rPr lang="en-US" altLang="ko-KR" dirty="0" smtClean="0"/>
              <a:t>(n) : n</a:t>
            </a:r>
            <a:r>
              <a:rPr lang="ko-KR" altLang="en-US" dirty="0" smtClean="0"/>
              <a:t>번째 노드를 찾아 반환하는 연산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713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단순한 연산들</a:t>
            </a:r>
          </a:p>
        </p:txBody>
      </p:sp>
      <p:pic>
        <p:nvPicPr>
          <p:cNvPr id="6145" name="_x360448816" descr="EMB00000ce817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99" y="2303875"/>
            <a:ext cx="5823071" cy="13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916705" y="3834045"/>
            <a:ext cx="4612525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size()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* p;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count = 0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for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(p = head; p != NULL; p = p-&gt;link)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count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++;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count;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내용 개체 틀 7"/>
          <p:cNvSpPr>
            <a:spLocks noGrp="1"/>
          </p:cNvSpPr>
          <p:nvPr>
            <p:ph idx="1"/>
          </p:nvPr>
        </p:nvSpPr>
        <p:spPr>
          <a:xfrm>
            <a:off x="482860" y="1488040"/>
            <a:ext cx="8229600" cy="540060"/>
          </a:xfrm>
        </p:spPr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ize() :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 수를 계산 연산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83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단순한 연산들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1571" y="2033845"/>
            <a:ext cx="522058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66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ko-KR" dirty="0">
                <a:latin typeface="Lucida Console" panose="020B0609040504020204" pitchFamily="49" charset="0"/>
              </a:rPr>
              <a:t> replace(</a:t>
            </a:r>
            <a:r>
              <a:rPr lang="en-US" altLang="ko-KR" dirty="0" err="1">
                <a:solidFill>
                  <a:srgbClr val="3366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pos</a:t>
            </a:r>
            <a:r>
              <a:rPr lang="en-US" altLang="ko-KR" dirty="0">
                <a:latin typeface="Lucida Console" panose="020B060904050402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Lucida Console" panose="020B0609040504020204" pitchFamily="49" charset="0"/>
              </a:rPr>
              <a:t>Element</a:t>
            </a:r>
            <a:r>
              <a:rPr lang="en-US" altLang="ko-KR" dirty="0">
                <a:latin typeface="Lucida Console" panose="020B0609040504020204" pitchFamily="49" charset="0"/>
              </a:rPr>
              <a:t> </a:t>
            </a:r>
            <a:r>
              <a:rPr lang="en-US" altLang="ko-KR" dirty="0" err="1">
                <a:latin typeface="Lucida Console" panose="020B0609040504020204" pitchFamily="49" charset="0"/>
              </a:rPr>
              <a:t>val</a:t>
            </a:r>
            <a:r>
              <a:rPr lang="en-US" altLang="ko-KR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dirty="0" smtClean="0">
                <a:latin typeface="Lucida Console" panose="020B0609040504020204" pitchFamily="49" charset="0"/>
              </a:rPr>
              <a:t>	</a:t>
            </a:r>
            <a:r>
              <a:rPr lang="en-US" altLang="ko-KR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Node</a:t>
            </a:r>
            <a:r>
              <a:rPr lang="en-US" altLang="ko-KR" dirty="0">
                <a:latin typeface="Lucida Console" panose="020B0609040504020204" pitchFamily="49" charset="0"/>
              </a:rPr>
              <a:t>* node = </a:t>
            </a:r>
            <a:r>
              <a:rPr lang="en-US" altLang="ko-KR" dirty="0" err="1">
                <a:latin typeface="Lucida Console" panose="020B0609040504020204" pitchFamily="49" charset="0"/>
              </a:rPr>
              <a:t>get_entry</a:t>
            </a:r>
            <a:r>
              <a:rPr lang="en-US" altLang="ko-KR" dirty="0">
                <a:latin typeface="Lucida Console" panose="020B0609040504020204" pitchFamily="49" charset="0"/>
              </a:rPr>
              <a:t>(</a:t>
            </a:r>
            <a:r>
              <a:rPr lang="en-US" altLang="ko-KR" dirty="0" err="1">
                <a:latin typeface="Lucida Console" panose="020B0609040504020204" pitchFamily="49" charset="0"/>
              </a:rPr>
              <a:t>pos</a:t>
            </a:r>
            <a:r>
              <a:rPr lang="en-US" altLang="ko-KR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altLang="ko-KR" dirty="0" smtClean="0">
                <a:latin typeface="Lucida Console" panose="020B0609040504020204" pitchFamily="49" charset="0"/>
              </a:rPr>
              <a:t>	</a:t>
            </a:r>
            <a:r>
              <a:rPr lang="en-US" altLang="ko-KR" dirty="0" smtClean="0">
                <a:solidFill>
                  <a:srgbClr val="3366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ko-KR" dirty="0" smtClean="0">
                <a:latin typeface="Lucida Console" panose="020B0609040504020204" pitchFamily="49" charset="0"/>
              </a:rPr>
              <a:t> </a:t>
            </a:r>
            <a:r>
              <a:rPr lang="en-US" altLang="ko-KR" dirty="0">
                <a:latin typeface="Lucida Console" panose="020B0609040504020204" pitchFamily="49" charset="0"/>
              </a:rPr>
              <a:t>(node != NULL)</a:t>
            </a:r>
          </a:p>
          <a:p>
            <a:r>
              <a:rPr lang="en-US" altLang="ko-KR" dirty="0" smtClean="0">
                <a:latin typeface="Lucida Console" panose="020B0609040504020204" pitchFamily="49" charset="0"/>
              </a:rPr>
              <a:t>	   node-</a:t>
            </a:r>
            <a:r>
              <a:rPr lang="en-US" altLang="ko-KR" dirty="0">
                <a:latin typeface="Lucida Console" panose="020B0609040504020204" pitchFamily="49" charset="0"/>
              </a:rPr>
              <a:t>&gt;data = </a:t>
            </a:r>
            <a:r>
              <a:rPr lang="en-US" altLang="ko-KR" dirty="0" err="1">
                <a:latin typeface="Lucida Console" panose="020B0609040504020204" pitchFamily="49" charset="0"/>
              </a:rPr>
              <a:t>val</a:t>
            </a:r>
            <a:r>
              <a:rPr lang="en-US" altLang="ko-KR" dirty="0">
                <a:latin typeface="Lucida Console" panose="020B0609040504020204" pitchFamily="49" charset="0"/>
              </a:rPr>
              <a:t>;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내용 개체 틀 7"/>
          <p:cNvSpPr>
            <a:spLocks noGrp="1"/>
          </p:cNvSpPr>
          <p:nvPr>
            <p:ph idx="1"/>
          </p:nvPr>
        </p:nvSpPr>
        <p:spPr>
          <a:xfrm>
            <a:off x="482860" y="1493786"/>
            <a:ext cx="8229600" cy="5400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replace(</a:t>
            </a:r>
            <a:r>
              <a:rPr lang="en-US" altLang="ko-KR" dirty="0" err="1" smtClean="0"/>
              <a:t>pos</a:t>
            </a:r>
            <a:r>
              <a:rPr lang="en-US" altLang="ko-KR" dirty="0" smtClean="0"/>
              <a:t>, e) : </a:t>
            </a:r>
            <a:r>
              <a:rPr lang="en-US" altLang="ko-KR" dirty="0" err="1" smtClean="0"/>
              <a:t>pos</a:t>
            </a:r>
            <a:r>
              <a:rPr lang="ko-KR" altLang="en-US" dirty="0" smtClean="0"/>
              <a:t>위치의 값을 </a:t>
            </a:r>
            <a:r>
              <a:rPr lang="en-US" altLang="ko-KR" dirty="0" smtClean="0"/>
              <a:t>e</a:t>
            </a:r>
            <a:r>
              <a:rPr lang="ko-KR" altLang="en-US" dirty="0" smtClean="0"/>
              <a:t>로 교체 연산</a:t>
            </a:r>
            <a:endParaRPr lang="en-US" altLang="ko-KR" dirty="0" smtClean="0"/>
          </a:p>
        </p:txBody>
      </p:sp>
      <p:sp>
        <p:nvSpPr>
          <p:cNvPr id="7" name="내용 개체 틀 7"/>
          <p:cNvSpPr txBox="1">
            <a:spLocks/>
          </p:cNvSpPr>
          <p:nvPr/>
        </p:nvSpPr>
        <p:spPr>
          <a:xfrm>
            <a:off x="476545" y="3924055"/>
            <a:ext cx="8229600" cy="540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dirty="0" smtClean="0"/>
              <a:t>find(e) : </a:t>
            </a:r>
            <a:r>
              <a:rPr kumimoji="0" lang="ko-KR" altLang="en-US" dirty="0" smtClean="0"/>
              <a:t>리스트에서 항목이 </a:t>
            </a:r>
            <a:r>
              <a:rPr kumimoji="0" lang="en-US" altLang="ko-KR" dirty="0" smtClean="0"/>
              <a:t>e</a:t>
            </a:r>
            <a:r>
              <a:rPr kumimoji="0" lang="ko-KR" altLang="en-US" dirty="0" smtClean="0"/>
              <a:t>인</a:t>
            </a:r>
            <a:r>
              <a:rPr kumimoji="0" lang="en-US" altLang="ko-KR" dirty="0" smtClean="0"/>
              <a:t> </a:t>
            </a:r>
            <a:r>
              <a:rPr kumimoji="0" lang="ko-KR" altLang="en-US" dirty="0" smtClean="0"/>
              <a:t>노드를 찾아 반환</a:t>
            </a:r>
            <a:endParaRPr kumimoji="0"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01570" y="4464115"/>
            <a:ext cx="666074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Lucida Console" panose="020B0609040504020204" pitchFamily="49" charset="0"/>
              </a:rPr>
              <a:t>Node* find(Element </a:t>
            </a:r>
            <a:r>
              <a:rPr lang="en-US" altLang="ko-KR" dirty="0" err="1">
                <a:latin typeface="Lucida Console" panose="020B0609040504020204" pitchFamily="49" charset="0"/>
              </a:rPr>
              <a:t>val</a:t>
            </a:r>
            <a:r>
              <a:rPr lang="en-US" altLang="ko-KR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dirty="0" smtClean="0">
                <a:latin typeface="Lucida Console" panose="020B0609040504020204" pitchFamily="49" charset="0"/>
              </a:rPr>
              <a:t>	Node</a:t>
            </a:r>
            <a:r>
              <a:rPr lang="en-US" altLang="ko-KR" dirty="0">
                <a:latin typeface="Lucida Console" panose="020B0609040504020204" pitchFamily="49" charset="0"/>
              </a:rPr>
              <a:t>* p;</a:t>
            </a:r>
          </a:p>
          <a:p>
            <a:r>
              <a:rPr lang="en-US" altLang="ko-KR" dirty="0" smtClean="0">
                <a:latin typeface="Lucida Console" panose="020B0609040504020204" pitchFamily="49" charset="0"/>
              </a:rPr>
              <a:t>	</a:t>
            </a:r>
            <a:r>
              <a:rPr lang="en-US" altLang="ko-KR" dirty="0" smtClean="0">
                <a:solidFill>
                  <a:srgbClr val="3366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ko-KR" dirty="0" smtClean="0">
                <a:latin typeface="Lucida Console" panose="020B0609040504020204" pitchFamily="49" charset="0"/>
              </a:rPr>
              <a:t> </a:t>
            </a:r>
            <a:r>
              <a:rPr lang="en-US" altLang="ko-KR" dirty="0">
                <a:latin typeface="Lucida Console" panose="020B0609040504020204" pitchFamily="49" charset="0"/>
              </a:rPr>
              <a:t>(p = head; p != NULL; p = p-&gt;link)</a:t>
            </a:r>
          </a:p>
          <a:p>
            <a:r>
              <a:rPr lang="en-US" altLang="ko-KR" dirty="0" smtClean="0">
                <a:latin typeface="Lucida Console" panose="020B0609040504020204" pitchFamily="49" charset="0"/>
              </a:rPr>
              <a:t>	     </a:t>
            </a:r>
            <a:r>
              <a:rPr lang="en-US" altLang="ko-KR" dirty="0" smtClean="0">
                <a:solidFill>
                  <a:srgbClr val="3366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ko-KR" dirty="0" smtClean="0">
                <a:latin typeface="Lucida Console" panose="020B0609040504020204" pitchFamily="49" charset="0"/>
              </a:rPr>
              <a:t> </a:t>
            </a:r>
            <a:r>
              <a:rPr lang="en-US" altLang="ko-KR" dirty="0">
                <a:latin typeface="Lucida Console" panose="020B0609040504020204" pitchFamily="49" charset="0"/>
              </a:rPr>
              <a:t>(p-&gt;data == </a:t>
            </a:r>
            <a:r>
              <a:rPr lang="en-US" altLang="ko-KR" dirty="0" err="1">
                <a:latin typeface="Lucida Console" panose="020B0609040504020204" pitchFamily="49" charset="0"/>
              </a:rPr>
              <a:t>val</a:t>
            </a:r>
            <a:r>
              <a:rPr lang="en-US" altLang="ko-KR" dirty="0">
                <a:latin typeface="Lucida Console" panose="020B0609040504020204" pitchFamily="49" charset="0"/>
              </a:rPr>
              <a:t>) </a:t>
            </a:r>
            <a:r>
              <a:rPr lang="en-US" altLang="ko-KR" dirty="0">
                <a:solidFill>
                  <a:srgbClr val="3366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ko-KR" dirty="0">
                <a:latin typeface="Lucida Console" panose="020B0609040504020204" pitchFamily="49" charset="0"/>
              </a:rPr>
              <a:t> p;</a:t>
            </a:r>
          </a:p>
          <a:p>
            <a:r>
              <a:rPr lang="en-US" altLang="ko-KR" dirty="0" smtClean="0">
                <a:latin typeface="Lucida Console" panose="020B0609040504020204" pitchFamily="49" charset="0"/>
              </a:rPr>
              <a:t>	</a:t>
            </a:r>
            <a:r>
              <a:rPr lang="en-US" altLang="ko-KR" dirty="0" smtClean="0">
                <a:solidFill>
                  <a:srgbClr val="3366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ko-KR" dirty="0" smtClean="0">
                <a:latin typeface="Lucida Console" panose="020B0609040504020204" pitchFamily="49" charset="0"/>
              </a:rPr>
              <a:t> </a:t>
            </a:r>
            <a:r>
              <a:rPr lang="en-US" altLang="ko-KR" dirty="0">
                <a:latin typeface="Lucida Console" panose="020B0609040504020204" pitchFamily="49" charset="0"/>
              </a:rPr>
              <a:t>NULL;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409620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리스트</a:t>
            </a:r>
            <a:r>
              <a:rPr lang="en-US" altLang="ko-KR" dirty="0"/>
              <a:t>(list), </a:t>
            </a:r>
            <a:r>
              <a:rPr lang="ko-KR" altLang="en-US" dirty="0"/>
              <a:t>선형리스트</a:t>
            </a:r>
            <a:r>
              <a:rPr lang="en-US" altLang="ko-KR" dirty="0"/>
              <a:t>(linear list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3366FF"/>
                </a:solidFill>
              </a:rPr>
              <a:t>여러 개의 자료가 일직선으로 서로 연결된 </a:t>
            </a:r>
            <a:r>
              <a:rPr lang="ko-KR" altLang="en-US" dirty="0" err="1" smtClean="0">
                <a:solidFill>
                  <a:srgbClr val="3366FF"/>
                </a:solidFill>
              </a:rPr>
              <a:t>선형구조</a:t>
            </a:r>
            <a:endParaRPr lang="en-US" altLang="ko-KR" dirty="0" smtClean="0">
              <a:solidFill>
                <a:srgbClr val="3366FF"/>
              </a:solidFill>
            </a:endParaRPr>
          </a:p>
          <a:p>
            <a:pPr lvl="1"/>
            <a:r>
              <a:rPr lang="ko-KR" altLang="en-US" dirty="0" smtClean="0">
                <a:solidFill>
                  <a:srgbClr val="3366FF"/>
                </a:solidFill>
              </a:rPr>
              <a:t>순서를 </a:t>
            </a:r>
            <a:r>
              <a:rPr lang="ko-KR" altLang="en-US" dirty="0">
                <a:solidFill>
                  <a:srgbClr val="3366FF"/>
                </a:solidFill>
              </a:rPr>
              <a:t>가진 </a:t>
            </a:r>
            <a:r>
              <a:rPr lang="ko-KR" altLang="en-US" dirty="0" smtClean="0">
                <a:solidFill>
                  <a:srgbClr val="3366FF"/>
                </a:solidFill>
              </a:rPr>
              <a:t>자료</a:t>
            </a:r>
            <a:r>
              <a:rPr lang="ko-KR" altLang="en-US" dirty="0" smtClean="0"/>
              <a:t>들의 모임</a:t>
            </a:r>
            <a:endParaRPr lang="ko-KR" altLang="en-US" dirty="0"/>
          </a:p>
          <a:p>
            <a:pPr lvl="1"/>
            <a:r>
              <a:rPr lang="ko-KR" altLang="en-US" dirty="0"/>
              <a:t>집합</a:t>
            </a:r>
            <a:r>
              <a:rPr lang="en-US" altLang="ko-KR" dirty="0"/>
              <a:t>: </a:t>
            </a:r>
            <a:r>
              <a:rPr lang="ko-KR" altLang="en-US" dirty="0"/>
              <a:t>항목간의 순서의 개념이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r>
              <a:rPr lang="ko-KR" altLang="en-US" dirty="0" smtClean="0"/>
              <a:t>리스트의 </a:t>
            </a:r>
            <a:r>
              <a:rPr lang="ko-KR" altLang="en-US" dirty="0"/>
              <a:t>예</a:t>
            </a:r>
          </a:p>
          <a:p>
            <a:pPr lvl="1"/>
            <a:r>
              <a:rPr lang="ko-KR" altLang="en-US" dirty="0"/>
              <a:t>요일</a:t>
            </a:r>
            <a:r>
              <a:rPr lang="en-US" altLang="ko-KR" dirty="0"/>
              <a:t>: (</a:t>
            </a:r>
            <a:r>
              <a:rPr lang="ko-KR" altLang="en-US" dirty="0"/>
              <a:t>일요일</a:t>
            </a:r>
            <a:r>
              <a:rPr lang="en-US" altLang="ko-KR" dirty="0"/>
              <a:t>, </a:t>
            </a:r>
            <a:r>
              <a:rPr lang="ko-KR" altLang="en-US" dirty="0"/>
              <a:t>월요일</a:t>
            </a:r>
            <a:r>
              <a:rPr lang="en-US" altLang="ko-KR" dirty="0"/>
              <a:t>, …, </a:t>
            </a:r>
            <a:r>
              <a:rPr lang="ko-KR" altLang="en-US" dirty="0"/>
              <a:t>토요일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한글 자음의 모임</a:t>
            </a:r>
            <a:r>
              <a:rPr lang="en-US" altLang="ko-KR" dirty="0"/>
              <a:t>: (</a:t>
            </a:r>
            <a:r>
              <a:rPr lang="ko-KR" altLang="en-US" dirty="0" err="1"/>
              <a:t>ㄱ</a:t>
            </a:r>
            <a:r>
              <a:rPr lang="en-US" altLang="ko-KR" dirty="0"/>
              <a:t>,</a:t>
            </a:r>
            <a:r>
              <a:rPr lang="ko-KR" altLang="en-US" dirty="0"/>
              <a:t>ㄴ</a:t>
            </a:r>
            <a:r>
              <a:rPr lang="en-US" altLang="ko-KR" dirty="0"/>
              <a:t>,…,</a:t>
            </a:r>
            <a:r>
              <a:rPr lang="ko-KR" altLang="en-US" dirty="0" err="1"/>
              <a:t>ㅎ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카드</a:t>
            </a:r>
            <a:r>
              <a:rPr lang="en-US" altLang="ko-KR" dirty="0"/>
              <a:t>: (Ace, 2,3,…,King)</a:t>
            </a:r>
          </a:p>
          <a:p>
            <a:pPr lvl="1"/>
            <a:r>
              <a:rPr lang="ko-KR" altLang="en-US" dirty="0"/>
              <a:t>핸드폰의 문자 메시지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다항식의 </a:t>
            </a:r>
            <a:r>
              <a:rPr lang="ko-KR" altLang="en-US" dirty="0"/>
              <a:t>각 </a:t>
            </a:r>
            <a:r>
              <a:rPr lang="ko-KR" altLang="en-US" dirty="0" smtClean="0"/>
              <a:t>항들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6" name="_x352790416" descr="EMB00000ed077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75" y="2528900"/>
            <a:ext cx="1284288" cy="162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352787696" descr="EMB00000ed077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295" y="4552155"/>
            <a:ext cx="150812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리스트란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삽입연산</a:t>
            </a:r>
            <a:endParaRPr lang="ko-KR" altLang="en-US" sz="3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971600" y="3686327"/>
            <a:ext cx="5319300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insert_next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(Node 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*before, 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 *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node)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6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(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 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!= NULL) {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node-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&gt;link = 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before-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&gt;link;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before-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&gt;link = 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10" y="1268760"/>
            <a:ext cx="2324100" cy="1581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05" y="1335435"/>
            <a:ext cx="2333625" cy="1514475"/>
          </a:xfrm>
          <a:prstGeom prst="rect">
            <a:avLst/>
          </a:prstGeom>
        </p:spPr>
      </p:pic>
      <p:sp>
        <p:nvSpPr>
          <p:cNvPr id="61" name="내용 개체 틀 7"/>
          <p:cNvSpPr>
            <a:spLocks noGrp="1"/>
          </p:cNvSpPr>
          <p:nvPr>
            <p:ph idx="1"/>
          </p:nvPr>
        </p:nvSpPr>
        <p:spPr>
          <a:xfrm>
            <a:off x="476545" y="2931702"/>
            <a:ext cx="8229600" cy="70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① </a:t>
            </a:r>
            <a:r>
              <a:rPr lang="ko-KR" altLang="en-US" sz="1800" dirty="0" smtClean="0"/>
              <a:t>먼저 노드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링크필드가</a:t>
            </a:r>
            <a:r>
              <a:rPr lang="ko-KR" altLang="en-US" sz="1800" dirty="0" smtClean="0"/>
              <a:t> 노드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를 가리키게 함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② 노드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가 노드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을 가리키게 함</a:t>
            </a:r>
            <a:endParaRPr lang="en-US" altLang="ko-KR" sz="1800" dirty="0" smtClean="0"/>
          </a:p>
        </p:txBody>
      </p:sp>
      <p:sp>
        <p:nvSpPr>
          <p:cNvPr id="62" name="내용 개체 틀 7"/>
          <p:cNvSpPr txBox="1">
            <a:spLocks/>
          </p:cNvSpPr>
          <p:nvPr/>
        </p:nvSpPr>
        <p:spPr>
          <a:xfrm>
            <a:off x="476545" y="5589240"/>
            <a:ext cx="8229600" cy="1035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800" dirty="0" smtClean="0"/>
              <a:t>before</a:t>
            </a:r>
            <a:r>
              <a:rPr kumimoji="0" lang="ko-KR" altLang="en-US" sz="1800" dirty="0" smtClean="0"/>
              <a:t>와 </a:t>
            </a:r>
            <a:r>
              <a:rPr kumimoji="0" lang="en-US" altLang="ko-KR" sz="1800" dirty="0" smtClean="0"/>
              <a:t>node</a:t>
            </a:r>
            <a:r>
              <a:rPr kumimoji="0" lang="ko-KR" altLang="en-US" sz="1800" dirty="0" smtClean="0"/>
              <a:t>를 알고 있는 경우에만 사용가능</a:t>
            </a:r>
            <a:endParaRPr kumimoji="0" lang="en-US" altLang="ko-KR" sz="1800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sz="1800" dirty="0" smtClean="0"/>
              <a:t>리스트에서 임의의 위치에 값을 삽입하려면 불충분</a:t>
            </a:r>
            <a:r>
              <a:rPr kumimoji="0" lang="en-US" altLang="ko-KR" sz="1800" dirty="0" smtClean="0"/>
              <a:t>, </a:t>
            </a:r>
            <a:r>
              <a:rPr kumimoji="0" lang="ko-KR" altLang="en-US" sz="1800" dirty="0" smtClean="0"/>
              <a:t>일반적인 </a:t>
            </a:r>
            <a:r>
              <a:rPr kumimoji="0" lang="ko-KR" altLang="en-US" sz="1800" dirty="0" err="1" smtClean="0"/>
              <a:t>삽입연산이</a:t>
            </a:r>
            <a:r>
              <a:rPr kumimoji="0" lang="ko-KR" altLang="en-US" sz="1800" dirty="0" smtClean="0"/>
              <a:t> 필요</a:t>
            </a:r>
            <a:endParaRPr kumimoji="0"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529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삽입연산</a:t>
            </a:r>
            <a:endParaRPr lang="ko-KR" altLang="en-US" sz="3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6545" y="2753925"/>
            <a:ext cx="8370930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</a:t>
            </a:r>
            <a:r>
              <a:rPr lang="en-US" altLang="ko-KR" sz="14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Element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val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*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new_node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*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prev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                   </a:t>
            </a:r>
            <a:r>
              <a:rPr lang="en-US" altLang="ko-KR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새로운 노드를 할당하고 데이터 필드는</a:t>
            </a:r>
            <a:endParaRPr lang="en-US" altLang="ko-KR" sz="1400" kern="0" dirty="0" smtClean="0">
              <a:solidFill>
                <a:srgbClr val="00B050"/>
              </a:solidFill>
              <a:latin typeface="Lucida Console" panose="020B0609040504020204" pitchFamily="49" charset="0"/>
              <a:ea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new_node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(Node*)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malloc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(Node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));  </a:t>
            </a:r>
            <a:r>
              <a:rPr lang="en-US" altLang="ko-KR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항목 </a:t>
            </a:r>
            <a:r>
              <a:rPr lang="en-US" altLang="ko-KR" sz="1400" kern="0" dirty="0" err="1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val</a:t>
            </a:r>
            <a:r>
              <a:rPr lang="en-US" altLang="ko-KR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</a:t>
            </a:r>
            <a:r>
              <a:rPr lang="ko-KR" altLang="en-US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링크 필드는</a:t>
            </a:r>
            <a:endParaRPr lang="en-US" altLang="ko-KR" sz="1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new_node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-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&gt;data =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val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                    </a:t>
            </a:r>
            <a:r>
              <a:rPr lang="en-US" altLang="ko-KR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// NULL</a:t>
            </a:r>
            <a:r>
              <a:rPr lang="ko-KR" altLang="en-US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로 초기화</a:t>
            </a:r>
            <a:endParaRPr lang="en-US" altLang="ko-KR" sz="1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new_node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-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&gt;link = NULL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</a:p>
          <a:p>
            <a:pPr latinLnBrk="0"/>
            <a:r>
              <a:rPr lang="en-US" altLang="ko-KR" sz="1400" dirty="0" smtClean="0">
                <a:latin typeface="Lucida Console" panose="020B0609040504020204" pitchFamily="49" charset="0"/>
              </a:rPr>
              <a:t> </a:t>
            </a:r>
          </a:p>
          <a:p>
            <a:pPr latinLnBrk="0"/>
            <a:r>
              <a:rPr lang="en-US" altLang="ko-KR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 if </a:t>
            </a:r>
            <a:r>
              <a:rPr lang="en-US" altLang="ko-KR" sz="1400" dirty="0">
                <a:latin typeface="Lucida Console" panose="020B0609040504020204" pitchFamily="49" charset="0"/>
              </a:rPr>
              <a:t>(</a:t>
            </a:r>
            <a:r>
              <a:rPr lang="en-US" altLang="ko-KR" sz="1400" dirty="0" err="1">
                <a:latin typeface="Lucida Console" panose="020B0609040504020204" pitchFamily="49" charset="0"/>
              </a:rPr>
              <a:t>pos</a:t>
            </a:r>
            <a:r>
              <a:rPr lang="en-US" altLang="ko-KR" sz="1400" dirty="0">
                <a:latin typeface="Lucida Console" panose="020B0609040504020204" pitchFamily="49" charset="0"/>
              </a:rPr>
              <a:t> == 0) 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{                          </a:t>
            </a:r>
            <a:r>
              <a:rPr lang="en-US" altLang="ko-KR" sz="1400" b="1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en-US" sz="1400" b="1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리스트의 처음에 삽입하는 경우 </a:t>
            </a:r>
            <a:r>
              <a:rPr lang="en-US" altLang="ko-KR" sz="1400" b="1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endParaRPr lang="ko-KR" altLang="ko-KR" sz="1400" b="1" dirty="0">
              <a:solidFill>
                <a:srgbClr val="00B05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atinLnBrk="0"/>
            <a:r>
              <a:rPr lang="en-US" altLang="ko-KR" sz="1400" dirty="0">
                <a:latin typeface="Lucida Console" panose="020B0609040504020204" pitchFamily="49" charset="0"/>
              </a:rPr>
              <a:t>	</a:t>
            </a:r>
            <a:r>
              <a:rPr lang="en-US" altLang="ko-KR" sz="1400" dirty="0" err="1" smtClean="0">
                <a:latin typeface="Lucida Console" panose="020B0609040504020204" pitchFamily="49" charset="0"/>
              </a:rPr>
              <a:t>new_node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-</a:t>
            </a:r>
            <a:r>
              <a:rPr lang="en-US" altLang="ko-KR" sz="1400" dirty="0">
                <a:latin typeface="Lucida Console" panose="020B0609040504020204" pitchFamily="49" charset="0"/>
              </a:rPr>
              <a:t>&gt;link = head;</a:t>
            </a:r>
            <a:endParaRPr lang="ko-KR" altLang="ko-KR" sz="1400" dirty="0">
              <a:latin typeface="Lucida Console" panose="020B0609040504020204" pitchFamily="49" charset="0"/>
            </a:endParaRPr>
          </a:p>
          <a:p>
            <a:pPr latinLnBrk="0"/>
            <a:r>
              <a:rPr lang="en-US" altLang="ko-KR" sz="1400" dirty="0">
                <a:latin typeface="Lucida Console" panose="020B0609040504020204" pitchFamily="49" charset="0"/>
              </a:rPr>
              <a:t>	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head </a:t>
            </a:r>
            <a:r>
              <a:rPr lang="en-US" altLang="ko-KR" sz="1400" dirty="0">
                <a:latin typeface="Lucida Console" panose="020B0609040504020204" pitchFamily="49" charset="0"/>
              </a:rPr>
              <a:t>= </a:t>
            </a:r>
            <a:r>
              <a:rPr lang="en-US" altLang="ko-KR" sz="1400" dirty="0" err="1">
                <a:latin typeface="Lucida Console" panose="020B0609040504020204" pitchFamily="49" charset="0"/>
              </a:rPr>
              <a:t>new_node</a:t>
            </a:r>
            <a:r>
              <a:rPr lang="en-US" altLang="ko-KR" sz="1400" dirty="0">
                <a:latin typeface="Lucida Console" panose="020B0609040504020204" pitchFamily="49" charset="0"/>
              </a:rPr>
              <a:t>;</a:t>
            </a:r>
            <a:endParaRPr lang="ko-KR" altLang="ko-KR" sz="1400" dirty="0">
              <a:latin typeface="Lucida Console" panose="020B0609040504020204" pitchFamily="49" charset="0"/>
            </a:endParaRPr>
          </a:p>
          <a:p>
            <a:pPr latinLnBrk="0"/>
            <a:r>
              <a:rPr lang="en-US" altLang="ko-KR" sz="1400" dirty="0" smtClean="0">
                <a:latin typeface="Lucida Console" panose="020B0609040504020204" pitchFamily="49" charset="0"/>
              </a:rPr>
              <a:t>  }</a:t>
            </a:r>
            <a:endParaRPr lang="ko-KR" altLang="ko-KR" sz="1400" dirty="0">
              <a:latin typeface="Lucida Console" panose="020B0609040504020204" pitchFamily="49" charset="0"/>
            </a:endParaRPr>
          </a:p>
          <a:p>
            <a:pPr latinLnBrk="0"/>
            <a:r>
              <a:rPr lang="en-US" altLang="ko-KR" sz="1400" dirty="0" smtClean="0">
                <a:latin typeface="Lucida Console" panose="020B0609040504020204" pitchFamily="49" charset="0"/>
              </a:rPr>
              <a:t>  else {                                   </a:t>
            </a:r>
            <a:r>
              <a:rPr lang="en-US" altLang="ko-KR" sz="1400" b="1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en-US" sz="14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리스트의 </a:t>
            </a:r>
            <a:r>
              <a:rPr lang="ko-KR" altLang="en-US" sz="1400" b="1" dirty="0" smtClean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중간에 </a:t>
            </a:r>
            <a:r>
              <a:rPr lang="ko-KR" altLang="en-US" sz="14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삽입하는 경우</a:t>
            </a:r>
            <a:r>
              <a:rPr lang="en-US" altLang="ko-KR" sz="1400" b="1" dirty="0" smtClean="0">
                <a:latin typeface="Lucida Console" panose="020B0609040504020204" pitchFamily="49" charset="0"/>
              </a:rPr>
              <a:t>  </a:t>
            </a:r>
            <a:endParaRPr lang="ko-KR" altLang="ko-KR" sz="1400" b="1" dirty="0">
              <a:latin typeface="Lucida Console" panose="020B0609040504020204" pitchFamily="49" charset="0"/>
            </a:endParaRPr>
          </a:p>
          <a:p>
            <a:pPr latinLnBrk="0"/>
            <a:r>
              <a:rPr lang="en-US" altLang="ko-KR" sz="1400" dirty="0">
                <a:latin typeface="Lucida Console" panose="020B0609040504020204" pitchFamily="49" charset="0"/>
              </a:rPr>
              <a:t>	</a:t>
            </a:r>
            <a:r>
              <a:rPr lang="en-US" altLang="ko-KR" sz="1400" dirty="0" err="1" smtClean="0">
                <a:latin typeface="Lucida Console" panose="020B0609040504020204" pitchFamily="49" charset="0"/>
              </a:rPr>
              <a:t>prev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= </a:t>
            </a:r>
            <a:r>
              <a:rPr lang="en-US" altLang="ko-KR" sz="1400" dirty="0" err="1">
                <a:latin typeface="Lucida Console" panose="020B0609040504020204" pitchFamily="49" charset="0"/>
              </a:rPr>
              <a:t>get_entry</a:t>
            </a:r>
            <a:r>
              <a:rPr lang="en-US" altLang="ko-KR" sz="1400" dirty="0">
                <a:latin typeface="Lucida Console" panose="020B0609040504020204" pitchFamily="49" charset="0"/>
              </a:rPr>
              <a:t>(</a:t>
            </a:r>
            <a:r>
              <a:rPr lang="en-US" altLang="ko-KR" sz="1400" dirty="0" err="1">
                <a:latin typeface="Lucida Console" panose="020B0609040504020204" pitchFamily="49" charset="0"/>
              </a:rPr>
              <a:t>pos</a:t>
            </a:r>
            <a:r>
              <a:rPr lang="en-US" altLang="ko-KR" sz="1400" dirty="0">
                <a:latin typeface="Lucida Console" panose="020B0609040504020204" pitchFamily="49" charset="0"/>
              </a:rPr>
              <a:t> - 1);</a:t>
            </a:r>
            <a:endParaRPr lang="ko-KR" altLang="ko-KR" sz="1400" dirty="0">
              <a:latin typeface="Lucida Console" panose="020B0609040504020204" pitchFamily="49" charset="0"/>
            </a:endParaRPr>
          </a:p>
          <a:p>
            <a:pPr latinLnBrk="0"/>
            <a:r>
              <a:rPr lang="en-US" altLang="ko-KR" sz="1400" dirty="0">
                <a:latin typeface="Lucida Console" panose="020B0609040504020204" pitchFamily="49" charset="0"/>
              </a:rPr>
              <a:t>	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if </a:t>
            </a:r>
            <a:r>
              <a:rPr lang="en-US" altLang="ko-KR" sz="1400" dirty="0">
                <a:latin typeface="Lucida Console" panose="020B0609040504020204" pitchFamily="49" charset="0"/>
              </a:rPr>
              <a:t>(</a:t>
            </a:r>
            <a:r>
              <a:rPr lang="en-US" altLang="ko-KR" sz="1400" dirty="0" err="1">
                <a:latin typeface="Lucida Console" panose="020B0609040504020204" pitchFamily="49" charset="0"/>
              </a:rPr>
              <a:t>prev</a:t>
            </a:r>
            <a:r>
              <a:rPr lang="en-US" altLang="ko-KR" sz="1400" dirty="0">
                <a:latin typeface="Lucida Console" panose="020B0609040504020204" pitchFamily="49" charset="0"/>
              </a:rPr>
              <a:t> != NULL)</a:t>
            </a:r>
            <a:endParaRPr lang="ko-KR" altLang="ko-KR" sz="1400" dirty="0">
              <a:latin typeface="Lucida Console" panose="020B0609040504020204" pitchFamily="49" charset="0"/>
            </a:endParaRPr>
          </a:p>
          <a:p>
            <a:pPr latinLnBrk="0"/>
            <a:r>
              <a:rPr lang="en-US" altLang="ko-KR" sz="1400" dirty="0">
                <a:latin typeface="Lucida Console" panose="020B0609040504020204" pitchFamily="49" charset="0"/>
              </a:rPr>
              <a:t>		</a:t>
            </a:r>
            <a:r>
              <a:rPr lang="en-US" altLang="ko-KR" sz="1400" dirty="0" err="1" smtClean="0">
                <a:latin typeface="Lucida Console" panose="020B0609040504020204" pitchFamily="49" charset="0"/>
              </a:rPr>
              <a:t>insert_next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(</a:t>
            </a:r>
            <a:r>
              <a:rPr lang="en-US" altLang="ko-KR" sz="1400" dirty="0" err="1" smtClean="0">
                <a:latin typeface="Lucida Console" panose="020B0609040504020204" pitchFamily="49" charset="0"/>
              </a:rPr>
              <a:t>prev</a:t>
            </a:r>
            <a:r>
              <a:rPr lang="en-US" altLang="ko-KR" sz="1400" dirty="0">
                <a:latin typeface="Lucida Console" panose="020B0609040504020204" pitchFamily="49" charset="0"/>
              </a:rPr>
              <a:t>, </a:t>
            </a:r>
            <a:r>
              <a:rPr lang="en-US" altLang="ko-KR" sz="1400" dirty="0" err="1">
                <a:latin typeface="Lucida Console" panose="020B0609040504020204" pitchFamily="49" charset="0"/>
              </a:rPr>
              <a:t>new_node</a:t>
            </a:r>
            <a:r>
              <a:rPr lang="en-US" altLang="ko-KR" sz="1400" dirty="0">
                <a:latin typeface="Lucida Console" panose="020B0609040504020204" pitchFamily="49" charset="0"/>
              </a:rPr>
              <a:t>);</a:t>
            </a:r>
            <a:endParaRPr lang="ko-KR" altLang="ko-KR" sz="1400" dirty="0">
              <a:latin typeface="Lucida Console" panose="020B0609040504020204" pitchFamily="49" charset="0"/>
            </a:endParaRPr>
          </a:p>
          <a:p>
            <a:pPr latinLnBrk="0"/>
            <a:r>
              <a:rPr lang="en-US" altLang="ko-KR" sz="1400" dirty="0">
                <a:latin typeface="Lucida Console" panose="020B0609040504020204" pitchFamily="49" charset="0"/>
              </a:rPr>
              <a:t>	</a:t>
            </a:r>
            <a:r>
              <a:rPr lang="en-US" altLang="ko-KR" sz="1400" dirty="0" smtClean="0">
                <a:latin typeface="Lucida Console" panose="020B0609040504020204" pitchFamily="49" charset="0"/>
              </a:rPr>
              <a:t>else </a:t>
            </a:r>
            <a:r>
              <a:rPr lang="en-US" altLang="ko-KR" sz="1400" dirty="0">
                <a:latin typeface="Lucida Console" panose="020B0609040504020204" pitchFamily="49" charset="0"/>
              </a:rPr>
              <a:t>free(</a:t>
            </a:r>
            <a:r>
              <a:rPr lang="en-US" altLang="ko-KR" sz="1400" dirty="0" err="1">
                <a:latin typeface="Lucida Console" panose="020B0609040504020204" pitchFamily="49" charset="0"/>
              </a:rPr>
              <a:t>new_node</a:t>
            </a:r>
            <a:r>
              <a:rPr lang="en-US" altLang="ko-KR" sz="1400" dirty="0">
                <a:latin typeface="Lucida Console" panose="020B0609040504020204" pitchFamily="49" charset="0"/>
              </a:rPr>
              <a:t>);</a:t>
            </a:r>
            <a:endParaRPr lang="ko-KR" altLang="ko-KR" sz="1400" dirty="0">
              <a:latin typeface="Lucida Console" panose="020B0609040504020204" pitchFamily="49" charset="0"/>
            </a:endParaRPr>
          </a:p>
          <a:p>
            <a:pPr latinLnBrk="0"/>
            <a:r>
              <a:rPr lang="en-US" altLang="ko-KR" sz="1400" dirty="0">
                <a:latin typeface="Lucida Console" panose="020B0609040504020204" pitchFamily="49" charset="0"/>
              </a:rPr>
              <a:t>	}</a:t>
            </a:r>
            <a:endParaRPr lang="ko-KR" altLang="ko-KR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 smtClean="0">
                <a:latin typeface="Lucida Console" panose="020B0609040504020204" pitchFamily="49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1" name="내용 개체 틀 7"/>
          <p:cNvSpPr txBox="1">
            <a:spLocks/>
          </p:cNvSpPr>
          <p:nvPr/>
        </p:nvSpPr>
        <p:spPr>
          <a:xfrm>
            <a:off x="476545" y="1358770"/>
            <a:ext cx="8229600" cy="153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18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val</a:t>
            </a:r>
            <a:r>
              <a:rPr lang="en-US" altLang="ko-KR" sz="18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</a:t>
            </a:r>
            <a:r>
              <a:rPr lang="ko-KR" altLang="en-US" sz="18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연산을 할 경우</a:t>
            </a:r>
            <a:r>
              <a:rPr lang="en-US" altLang="ko-KR" sz="18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pos-1</a:t>
            </a:r>
            <a:r>
              <a:rPr lang="ko-KR" altLang="en-US" sz="18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의 위치를 찾아 </a:t>
            </a:r>
            <a:r>
              <a:rPr lang="en-US" altLang="ko-KR" sz="18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insert_next</a:t>
            </a:r>
            <a:r>
              <a:rPr lang="ko-KR" altLang="en-US" sz="18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연산을 호출해서 삽입</a:t>
            </a:r>
            <a:endParaRPr kumimoji="0" lang="en-US" altLang="ko-KR" sz="1800" dirty="0"/>
          </a:p>
          <a:p>
            <a:pPr lvl="1" fontAlgn="auto">
              <a:spcAft>
                <a:spcPts val="0"/>
              </a:spcAft>
            </a:pPr>
            <a:r>
              <a:rPr kumimoji="0" lang="ko-KR" alt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문제점</a:t>
            </a:r>
            <a:endParaRPr kumimoji="0"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  <a:ea typeface="Lucida Console" panose="020B0609040504020204" pitchFamily="49" charset="0"/>
            </a:endParaRPr>
          </a:p>
          <a:p>
            <a:pPr lvl="2" fontAlgn="auto">
              <a:spcAft>
                <a:spcPts val="0"/>
              </a:spcAft>
            </a:pPr>
            <a:r>
              <a:rPr kumimoji="0" lang="ko-KR" altLang="en-US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리스트의 중간에 삽입하는 경우 </a:t>
            </a:r>
            <a:r>
              <a:rPr lang="en-US" altLang="ko-KR" sz="12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insert_next</a:t>
            </a:r>
            <a:r>
              <a:rPr lang="ko-KR" altLang="en-US" sz="12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연산을 </a:t>
            </a:r>
            <a:r>
              <a:rPr lang="ko-KR" altLang="en-US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호출</a:t>
            </a:r>
            <a:r>
              <a:rPr lang="en-US" altLang="ko-KR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. Head </a:t>
            </a:r>
            <a:r>
              <a:rPr lang="ko-KR" altLang="en-US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변경 없음</a:t>
            </a:r>
            <a:endParaRPr lang="en-US" altLang="ko-KR" sz="1200" kern="0" dirty="0" smtClean="0">
              <a:solidFill>
                <a:srgbClr val="000000"/>
              </a:solidFill>
              <a:latin typeface="Lucida Console" panose="020B0609040504020204" pitchFamily="49" charset="0"/>
              <a:ea typeface="Lucida Console" panose="020B0609040504020204" pitchFamily="49" charset="0"/>
            </a:endParaRPr>
          </a:p>
          <a:p>
            <a:pPr lvl="2" fontAlgn="auto">
              <a:spcAft>
                <a:spcPts val="0"/>
              </a:spcAft>
            </a:pPr>
            <a:r>
              <a:rPr lang="ko-KR" altLang="en-US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리스트의</a:t>
            </a:r>
            <a:r>
              <a:rPr lang="en-US" altLang="ko-KR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맨 앞에 삽입할 경우 </a:t>
            </a:r>
            <a:r>
              <a:rPr lang="en-US" altLang="ko-KR" sz="12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insert_next</a:t>
            </a:r>
            <a:r>
              <a:rPr lang="ko-KR" altLang="en-US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연산 사용 불가</a:t>
            </a:r>
            <a:r>
              <a:rPr lang="en-US" altLang="ko-KR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. Head </a:t>
            </a:r>
            <a:r>
              <a:rPr lang="ko-KR" altLang="en-US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변경 해야함</a:t>
            </a:r>
            <a:endParaRPr lang="en-US" altLang="ko-KR" sz="1200" kern="0" dirty="0">
              <a:solidFill>
                <a:srgbClr val="000000"/>
              </a:solidFill>
              <a:latin typeface="Lucida Console" panose="020B0609040504020204" pitchFamily="49" charset="0"/>
              <a:ea typeface="Lucida Console" panose="020B0609040504020204" pitchFamily="49" charset="0"/>
            </a:endParaRPr>
          </a:p>
          <a:p>
            <a:pPr marL="914400" lvl="2" indent="0" fontAlgn="auto">
              <a:spcAft>
                <a:spcPts val="0"/>
              </a:spcAft>
              <a:buNone/>
            </a:pPr>
            <a:endParaRPr lang="en-US" altLang="ko-KR" sz="1200" kern="0" dirty="0" smtClean="0">
              <a:solidFill>
                <a:srgbClr val="000000"/>
              </a:solidFill>
              <a:latin typeface="Lucida Console" panose="020B0609040504020204" pitchFamily="49" charset="0"/>
              <a:ea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삭제연산</a:t>
            </a:r>
            <a:endParaRPr lang="ko-KR" altLang="en-US" sz="3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67910" y="3834045"/>
            <a:ext cx="8138235" cy="1815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* </a:t>
            </a:r>
            <a:r>
              <a:rPr lang="en-US" altLang="ko-KR" sz="16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remove_next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(Node 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*before)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* removed = 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before-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&gt;link;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(removed != NULL)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    before-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&gt;link = removed-&gt;link;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removed;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78" y="1448780"/>
            <a:ext cx="3629025" cy="1095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95" y="1178750"/>
            <a:ext cx="3705225" cy="1333500"/>
          </a:xfrm>
          <a:prstGeom prst="rect">
            <a:avLst/>
          </a:prstGeom>
        </p:spPr>
      </p:pic>
      <p:sp>
        <p:nvSpPr>
          <p:cNvPr id="7" name="내용 개체 틀 7"/>
          <p:cNvSpPr>
            <a:spLocks noGrp="1"/>
          </p:cNvSpPr>
          <p:nvPr>
            <p:ph idx="1"/>
          </p:nvPr>
        </p:nvSpPr>
        <p:spPr>
          <a:xfrm>
            <a:off x="476545" y="2618911"/>
            <a:ext cx="8229600" cy="1215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① </a:t>
            </a:r>
            <a:r>
              <a:rPr lang="ko-KR" altLang="en-US" sz="1800" dirty="0" smtClean="0"/>
              <a:t>노드 </a:t>
            </a:r>
            <a:r>
              <a:rPr lang="en-US" altLang="ko-KR" sz="1800" dirty="0" smtClean="0"/>
              <a:t>removed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N</a:t>
            </a:r>
            <a:r>
              <a:rPr lang="ko-KR" altLang="en-US" sz="1800" dirty="0" smtClean="0"/>
              <a:t>을 가리키게 함 </a:t>
            </a:r>
            <a:r>
              <a:rPr lang="en-US" altLang="ko-KR" sz="1800" dirty="0" smtClean="0"/>
              <a:t>: </a:t>
            </a:r>
            <a:r>
              <a:rPr lang="en-US" altLang="ko-KR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removed = before-&gt;link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② </a:t>
            </a:r>
            <a:r>
              <a:rPr lang="en-US" altLang="ko-KR" sz="1800" dirty="0" smtClean="0"/>
              <a:t>removed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NULL</a:t>
            </a:r>
            <a:r>
              <a:rPr lang="ko-KR" altLang="en-US" sz="1800" dirty="0" smtClean="0"/>
              <a:t>이 아닌 경우 노드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가 노드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를 가리키게 함 </a:t>
            </a:r>
            <a:r>
              <a:rPr lang="en-US" altLang="ko-KR" sz="1800" dirty="0" smtClean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before-</a:t>
            </a:r>
            <a:r>
              <a:rPr lang="en-US" altLang="ko-KR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&gt;link = removed-&gt;</a:t>
            </a:r>
            <a:r>
              <a:rPr lang="en-US" altLang="ko-KR" sz="18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link</a:t>
            </a:r>
          </a:p>
          <a:p>
            <a:pPr marL="0" indent="0">
              <a:buNone/>
            </a:pPr>
            <a:r>
              <a:rPr lang="en-US" altLang="ko-KR" sz="18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③ removed</a:t>
            </a:r>
            <a:r>
              <a:rPr lang="ko-KR" altLang="en-US" sz="18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를 반환함 </a:t>
            </a:r>
            <a:r>
              <a:rPr lang="en-US" altLang="ko-KR" sz="18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: </a:t>
            </a:r>
            <a:r>
              <a:rPr lang="en-US" altLang="ko-KR" sz="18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return</a:t>
            </a:r>
            <a:r>
              <a:rPr lang="en-US" altLang="ko-KR" sz="18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removed</a:t>
            </a:r>
            <a:endParaRPr lang="en-US" altLang="ko-KR" sz="1800" dirty="0" smtClean="0"/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476545" y="5859270"/>
            <a:ext cx="8229600" cy="765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0" lang="en-US" altLang="ko-KR" sz="1800" dirty="0" smtClean="0"/>
              <a:t>before</a:t>
            </a:r>
            <a:r>
              <a:rPr kumimoji="0" lang="ko-KR" altLang="en-US" sz="1800" dirty="0" smtClean="0"/>
              <a:t>와 </a:t>
            </a:r>
            <a:r>
              <a:rPr kumimoji="0" lang="en-US" altLang="ko-KR" sz="1800" dirty="0" smtClean="0"/>
              <a:t>after</a:t>
            </a:r>
            <a:r>
              <a:rPr kumimoji="0" lang="ko-KR" altLang="en-US" sz="1800" dirty="0" smtClean="0"/>
              <a:t>를 알고 있는 경우에 사용가능</a:t>
            </a:r>
            <a:endParaRPr kumimoji="0" lang="en-US" altLang="ko-KR" sz="1800" dirty="0" smtClean="0"/>
          </a:p>
          <a:p>
            <a:pPr fontAlgn="auto">
              <a:spcAft>
                <a:spcPts val="0"/>
              </a:spcAft>
            </a:pPr>
            <a:r>
              <a:rPr kumimoji="0" lang="ko-KR" altLang="en-US" sz="1800" dirty="0" smtClean="0"/>
              <a:t>리스트에서 임의의 위치에 값을 삭제하려면 불충분</a:t>
            </a:r>
            <a:r>
              <a:rPr kumimoji="0" lang="en-US" altLang="ko-KR" sz="1800" dirty="0" smtClean="0"/>
              <a:t>, </a:t>
            </a:r>
            <a:r>
              <a:rPr kumimoji="0" lang="ko-KR" altLang="en-US" sz="1800" dirty="0" smtClean="0"/>
              <a:t>일반적인 </a:t>
            </a:r>
            <a:r>
              <a:rPr kumimoji="0" lang="ko-KR" altLang="en-US" sz="1800" dirty="0" err="1" smtClean="0"/>
              <a:t>삭제연산이</a:t>
            </a:r>
            <a:r>
              <a:rPr kumimoji="0" lang="ko-KR" altLang="en-US" sz="1800" dirty="0" smtClean="0"/>
              <a:t> 필요</a:t>
            </a:r>
            <a:endParaRPr kumimoji="0"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886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삭제연산</a:t>
            </a:r>
            <a:endParaRPr lang="ko-KR" altLang="en-US" sz="3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76545" y="2798930"/>
            <a:ext cx="8289630" cy="35394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delete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*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prev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*removed;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== 0 &amp;&amp;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is_empty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() == 0)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 </a:t>
            </a:r>
            <a:r>
              <a:rPr lang="en-US" altLang="ko-KR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리스트가 공백상태가 아니면서 맨 앞 노드를</a:t>
            </a:r>
            <a:endParaRPr lang="en-US" altLang="ko-KR" sz="1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  removed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head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                  </a:t>
            </a:r>
            <a:r>
              <a:rPr lang="en-US" altLang="ko-KR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삭제하는 경우 </a:t>
            </a:r>
            <a:r>
              <a:rPr lang="en-US" altLang="ko-KR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endParaRPr lang="en-US" altLang="ko-KR" sz="1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  head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head-&gt;link;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  free(removed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else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 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prev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get_entry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–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1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      </a:t>
            </a:r>
            <a:r>
              <a:rPr lang="en-US" altLang="ko-KR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// </a:t>
            </a:r>
            <a:r>
              <a:rPr lang="ko-KR" altLang="en-US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리스트의 중간에서 삭제하는 경우</a:t>
            </a:r>
            <a:r>
              <a:rPr lang="en-US" altLang="ko-KR" sz="1400" kern="0" dirty="0" smtClean="0">
                <a:solidFill>
                  <a:srgbClr val="00B05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endParaRPr lang="en-US" altLang="ko-KR" sz="140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  if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prev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!= NULL) 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    removed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=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remove_next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prev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free(removed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  }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 }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내용 개체 틀 7"/>
          <p:cNvSpPr txBox="1">
            <a:spLocks/>
          </p:cNvSpPr>
          <p:nvPr/>
        </p:nvSpPr>
        <p:spPr>
          <a:xfrm>
            <a:off x="476545" y="1358770"/>
            <a:ext cx="8229600" cy="15301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ko-KR" alt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번째 항목을 삭제하는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delete(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</a:t>
            </a:r>
            <a:r>
              <a:rPr lang="ko-KR" altLang="en-US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연산</a:t>
            </a:r>
            <a:endParaRPr lang="en-US" altLang="ko-KR" sz="1600" kern="0" dirty="0" smtClean="0">
              <a:solidFill>
                <a:srgbClr val="000000"/>
              </a:solidFill>
              <a:latin typeface="Lucida Console" panose="020B0609040504020204" pitchFamily="49" charset="0"/>
              <a:ea typeface="Lucida Console" panose="020B060904050402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</a:t>
            </a:r>
            <a:r>
              <a:rPr lang="ko-KR" alt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위치의 노드를 연결 리스트에서 꺼내고 메모리를 해제하는 연산</a:t>
            </a: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  <a:ea typeface="Lucida Console" panose="020B060904050402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Pos-1</a:t>
            </a:r>
            <a:r>
              <a:rPr lang="ko-KR" alt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번째 노드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(before) </a:t>
            </a:r>
            <a:r>
              <a:rPr lang="ko-KR" alt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찾고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,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remove_next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() </a:t>
            </a:r>
            <a:r>
              <a:rPr lang="ko-KR" alt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호출하여 반환되는 노드를 해제</a:t>
            </a: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  <a:ea typeface="Lucida Console" panose="020B060904050402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ko-KR" altLang="en-US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문제점</a:t>
            </a: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  <a:ea typeface="Lucida Console" panose="020B0609040504020204" pitchFamily="49" charset="0"/>
            </a:endParaRPr>
          </a:p>
          <a:p>
            <a:pPr lvl="2" fontAlgn="auto">
              <a:spcAft>
                <a:spcPts val="0"/>
              </a:spcAft>
            </a:pPr>
            <a:r>
              <a:rPr lang="ko-KR" altLang="en-US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맨 앞 노드의 삭제 문제</a:t>
            </a:r>
            <a:endParaRPr lang="en-US" altLang="ko-KR" sz="1200" kern="0" dirty="0" smtClean="0">
              <a:solidFill>
                <a:srgbClr val="000000"/>
              </a:solidFill>
              <a:latin typeface="Lucida Console" panose="020B0609040504020204" pitchFamily="49" charset="0"/>
              <a:ea typeface="Lucida Console" panose="020B0609040504020204" pitchFamily="49" charset="0"/>
            </a:endParaRPr>
          </a:p>
          <a:p>
            <a:pPr lvl="2" fontAlgn="auto">
              <a:spcAft>
                <a:spcPts val="0"/>
              </a:spcAft>
            </a:pPr>
            <a:r>
              <a:rPr lang="en-US" altLang="ko-KR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-1</a:t>
            </a:r>
            <a:r>
              <a:rPr lang="ko-KR" altLang="en-US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번째 노드는 없으므로 </a:t>
            </a:r>
            <a:r>
              <a:rPr lang="en-US" altLang="ko-KR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before</a:t>
            </a:r>
            <a:r>
              <a:rPr lang="ko-KR" altLang="en-US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가 </a:t>
            </a:r>
            <a:r>
              <a:rPr lang="en-US" altLang="ko-KR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NULL</a:t>
            </a:r>
            <a:r>
              <a:rPr lang="ko-KR" altLang="en-US" sz="12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이기 때문</a:t>
            </a:r>
            <a:endParaRPr lang="en-US" altLang="ko-KR" sz="1200" kern="0" dirty="0" smtClean="0">
              <a:solidFill>
                <a:srgbClr val="000000"/>
              </a:solidFill>
              <a:latin typeface="Lucida Console" panose="020B0609040504020204" pitchFamily="49" charset="0"/>
              <a:ea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전체 프로그램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5597" y="1403775"/>
            <a:ext cx="8190909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main()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init_list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insert( 0, 10 );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insert( 0, 20 );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insert( 1, 30 );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 size(), 40 );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insert( 2, 50 );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단순연결리스트로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List(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x5)"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replace(2, 90);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단순연결리스트로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List(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교체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x1)"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delete( 2 );</a:t>
            </a:r>
            <a:endParaRPr lang="en-US" altLang="ko-KR" sz="1400" kern="0" dirty="0"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delete( size()-1);</a:t>
            </a:r>
            <a:r>
              <a:rPr lang="en-US" altLang="ko-KR" sz="1400" kern="0" dirty="0">
                <a:latin typeface="Lucida Console" panose="020B0609040504020204" pitchFamily="49" charset="0"/>
              </a:rPr>
              <a:t>		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delete( 0);</a:t>
            </a:r>
            <a:r>
              <a:rPr lang="en-US" altLang="ko-KR" sz="1400" kern="0" dirty="0">
                <a:latin typeface="Lucida Console" panose="020B0609040504020204" pitchFamily="49" charset="0"/>
              </a:rPr>
              <a:t>					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단순연결리스트로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List(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x3)"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clear_list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 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단순연결리스트로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List(</a:t>
            </a:r>
            <a:r>
              <a:rPr lang="ko-KR" altLang="en-US" sz="1400" kern="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정리후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		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8195" name="_x148734704" descr="EMB00000ce817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1383617"/>
            <a:ext cx="5515873" cy="9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0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963377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sz="2000" dirty="0" smtClean="0">
                <a:solidFill>
                  <a:srgbClr val="FF0000"/>
                </a:solidFill>
              </a:rPr>
              <a:t>헤드 노드 사용 이유는</a:t>
            </a:r>
            <a:r>
              <a:rPr lang="en-US" altLang="ko-KR" sz="2000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ko-KR" altLang="en-US" sz="1600" dirty="0" smtClean="0"/>
              <a:t>삽입과 삭제 연산에서 맨 앞 노드의 처리가 까다롭기 때문에 헤드 노드를 사용하여 삽입과 삭제 연산을 간단하게 하기 위해서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헤드포인터와 헤드 </a:t>
            </a:r>
            <a:r>
              <a:rPr lang="ko-KR" altLang="en-US" dirty="0" err="1" smtClean="0"/>
              <a:t>노드</a:t>
            </a:r>
            <a:endParaRPr lang="ko-KR" altLang="en-US" dirty="0" smtClean="0"/>
          </a:p>
        </p:txBody>
      </p:sp>
      <p:pic>
        <p:nvPicPr>
          <p:cNvPr id="9217" name="_x360444656" descr="EMB00000ce817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240" y="1313765"/>
            <a:ext cx="6422839" cy="319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0670" y="4409339"/>
            <a:ext cx="7506580" cy="438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indent="127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휴먼명조"/>
              </a:rPr>
              <a:t>Node</a:t>
            </a:r>
            <a:r>
              <a:rPr lang="ko-KR" altLang="en-US" sz="1600" b="1" kern="0" dirty="0" smtClean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 </a:t>
            </a:r>
            <a:r>
              <a:rPr lang="en-US" altLang="ko-KR" sz="1600" b="1" kern="0" dirty="0">
                <a:latin typeface="Consolas" panose="020B0609020204030204" pitchFamily="49" charset="0"/>
                <a:ea typeface="휴먼명조"/>
              </a:rPr>
              <a:t>org</a:t>
            </a:r>
            <a:r>
              <a:rPr lang="en-US" altLang="ko-KR" sz="1600" kern="0" dirty="0">
                <a:latin typeface="Consolas" panose="020B0609020204030204" pitchFamily="49" charset="0"/>
                <a:ea typeface="휴먼명조"/>
              </a:rPr>
              <a:t>;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// 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헤드 노드 </a:t>
            </a:r>
            <a:r>
              <a:rPr lang="en-US" altLang="ko-KR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org. 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실제 헤드 포인터는 </a:t>
            </a:r>
            <a:r>
              <a:rPr lang="en-US" altLang="ko-KR" sz="1600" kern="0" dirty="0" err="1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org.link</a:t>
            </a:r>
            <a:r>
              <a:rPr lang="ko-KR" altLang="en-US" sz="1600" kern="0" dirty="0">
                <a:solidFill>
                  <a:srgbClr val="159415"/>
                </a:solidFill>
                <a:latin typeface="Consolas" panose="020B0609020204030204" pitchFamily="49" charset="0"/>
                <a:ea typeface="휴먼명조"/>
              </a:rPr>
              <a:t>가 됨</a:t>
            </a:r>
            <a:endParaRPr lang="ko-KR" altLang="en-US" sz="1600" kern="0" spc="0" dirty="0">
              <a:solidFill>
                <a:srgbClr val="15941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Circular Linked List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 smtClean="0"/>
          </a:p>
          <a:p>
            <a:pPr lvl="1"/>
            <a:r>
              <a:rPr lang="ko-KR" altLang="en-US" dirty="0" smtClean="0"/>
              <a:t>리스트의 마지막 노드의 링크가 첫번째 노드를 가리키는 </a:t>
            </a:r>
            <a:r>
              <a:rPr lang="ko-KR" altLang="en-US" dirty="0" err="1" smtClean="0"/>
              <a:t>연결리스트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변형된 원형 연결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헤드 포인터는 실제로 리스트의 마지막 노드를 가리킴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리스트의 첫번째 노드는 그 다음 노드가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리스트의 마지막 노드를 삽입하거나 삭제 시 리스트의 끝을 찾기가 용이함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</p:txBody>
      </p:sp>
      <p:pic>
        <p:nvPicPr>
          <p:cNvPr id="14337" name="_x344400472" descr="EMB00001aa804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4" y="1943835"/>
            <a:ext cx="7762732" cy="84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_x344402632" descr="EMB00001aa8045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92" y="5499230"/>
            <a:ext cx="7628216" cy="10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원형 연결 리스트</a:t>
            </a:r>
          </a:p>
        </p:txBody>
      </p:sp>
    </p:spTree>
    <p:extLst>
      <p:ext uri="{BB962C8B-B14F-4D97-AF65-F5344CB8AC3E}">
        <p14:creationId xmlns:p14="http://schemas.microsoft.com/office/powerpoint/2010/main" val="42154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/>
              <a:t>단순 연결 리스트는 노드에서 후속 노드는 찾기 쉬우나 선행 노드를 찾기 어려움</a:t>
            </a:r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원형 연결 리스트는 노드의 위치를 찾기 위해서 연결된 전체 노드들을 검색하여 찾아냄</a:t>
            </a:r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후속 노드는 쉽게 알 수 있다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링크 필드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선행 노드를 알 수는 없을까</a:t>
            </a:r>
            <a:r>
              <a:rPr lang="en-US" altLang="ko-KR" sz="2000" dirty="0" smtClean="0"/>
              <a:t>?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pPr marL="0" indent="0" eaLnBrk="1" hangingPunct="1">
              <a:buNone/>
            </a:pP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</p:txBody>
      </p:sp>
      <p:pic>
        <p:nvPicPr>
          <p:cNvPr id="15361" name="_x344399832" descr="EMB00001aa804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3564015"/>
            <a:ext cx="8329647" cy="284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이중 연결 리스트</a:t>
            </a:r>
          </a:p>
        </p:txBody>
      </p:sp>
    </p:spTree>
    <p:extLst>
      <p:ext uri="{BB962C8B-B14F-4D97-AF65-F5344CB8AC3E}">
        <p14:creationId xmlns:p14="http://schemas.microsoft.com/office/powerpoint/2010/main" val="9983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하나의 </a:t>
            </a:r>
            <a:r>
              <a:rPr lang="ko-KR" altLang="en-US" sz="2000" dirty="0"/>
              <a:t>노드가 선행 노드와 후속 노드에 대한 두 개의 링크를 가지는 리스트</a:t>
            </a:r>
            <a:endParaRPr lang="en-US" altLang="ko-KR" sz="2000" dirty="0"/>
          </a:p>
          <a:p>
            <a:pPr lvl="1"/>
            <a:r>
              <a:rPr lang="ko-KR" altLang="en-US" sz="1600" dirty="0"/>
              <a:t>노드 양방향성을 가짐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링크필드가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2000" dirty="0" smtClean="0"/>
              <a:t>링크가 양방향이므로 양방향으로 검색이 가능</a:t>
            </a:r>
            <a:endParaRPr lang="en-US" altLang="ko-KR" sz="2000" dirty="0"/>
          </a:p>
          <a:p>
            <a:r>
              <a:rPr lang="ko-KR" altLang="en-US" sz="2000" dirty="0" smtClean="0"/>
              <a:t>단점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공간을 많이 차지하고 코드가 복잡해진다</a:t>
            </a:r>
            <a:endParaRPr lang="en-US" altLang="ko-KR" sz="2000" dirty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이중 연결 리스트</a:t>
            </a:r>
          </a:p>
        </p:txBody>
      </p:sp>
      <p:pic>
        <p:nvPicPr>
          <p:cNvPr id="6" name="_x344400712" descr="EMB00001aa804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3519010"/>
            <a:ext cx="5863026" cy="184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5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82860" y="1493785"/>
            <a:ext cx="8229600" cy="526558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노드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3600" dirty="0" smtClean="0"/>
          </a:p>
          <a:p>
            <a:r>
              <a:rPr lang="ko-KR" altLang="en-US" dirty="0" smtClean="0"/>
              <a:t>이중 연결 리스트의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457200" lvl="1" indent="0" algn="ctr">
              <a:buNone/>
            </a:pPr>
            <a:r>
              <a:rPr lang="ko-KR" altLang="en-US" sz="1600" dirty="0" smtClean="0"/>
              <a:t>어떤 노드의 포인터를 </a:t>
            </a:r>
            <a:r>
              <a:rPr lang="en-US" altLang="ko-KR" sz="1600" dirty="0" smtClean="0"/>
              <a:t>p</a:t>
            </a:r>
            <a:r>
              <a:rPr lang="ko-KR" altLang="en-US" sz="1600" dirty="0" smtClean="0"/>
              <a:t>라 하면</a:t>
            </a:r>
            <a:endParaRPr lang="en-US" altLang="ko-KR" sz="1600" dirty="0" smtClean="0"/>
          </a:p>
          <a:p>
            <a:pPr marL="457200" lvl="1" indent="0" algn="ctr">
              <a:buNone/>
            </a:pPr>
            <a:r>
              <a:rPr lang="en-US" altLang="ko-KR" dirty="0" smtClean="0"/>
              <a:t>p == p-&gt;next-&gt;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 == p-&gt;</a:t>
            </a:r>
            <a:r>
              <a:rPr lang="en-US" altLang="ko-KR" dirty="0" err="1" smtClean="0"/>
              <a:t>prev</a:t>
            </a:r>
            <a:r>
              <a:rPr lang="en-US" altLang="ko-KR" dirty="0" smtClean="0"/>
              <a:t>-&gt;next  </a:t>
            </a:r>
            <a:r>
              <a:rPr lang="ko-KR" altLang="en-US" dirty="0" err="1" smtClean="0"/>
              <a:t>관계성립</a:t>
            </a:r>
            <a:endParaRPr lang="en-US" altLang="ko-KR" dirty="0" smtClean="0"/>
          </a:p>
          <a:p>
            <a:pPr marL="457200" lvl="1" indent="0" algn="ctr">
              <a:buNone/>
            </a:pPr>
            <a:r>
              <a:rPr lang="ko-KR" altLang="en-US" dirty="0" err="1" smtClean="0"/>
              <a:t>후속노드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핑크필드의</a:t>
            </a:r>
            <a:r>
              <a:rPr lang="ko-KR" altLang="en-US" dirty="0" smtClean="0"/>
              <a:t> 이름이 </a:t>
            </a:r>
            <a:r>
              <a:rPr lang="en-US" altLang="ko-KR" dirty="0" smtClean="0"/>
              <a:t>link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lvl="1"/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16385" name="_x344400712" descr="EMB00001aa804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75" y="1201359"/>
            <a:ext cx="4500500" cy="141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_x344399512" descr="EMB00001aa8046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53" y="4639050"/>
            <a:ext cx="8191014" cy="12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이중 연결 리스트 구조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1550" y="2618910"/>
            <a:ext cx="7290810" cy="1708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DblLinkedNode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8000"/>
                </a:solidFill>
                <a:latin typeface="한양신명조"/>
              </a:rPr>
              <a:t>  </a:t>
            </a:r>
            <a:r>
              <a:rPr lang="en-US" altLang="ko-KR" sz="1400" kern="0" dirty="0" smtClean="0">
                <a:latin typeface="Lucida Console" panose="020B0609040504020204" pitchFamily="49" charset="0"/>
                <a:ea typeface="Lucida Console" panose="020B0609040504020204" pitchFamily="49" charset="0"/>
              </a:rPr>
              <a:t>Element </a:t>
            </a:r>
            <a:r>
              <a:rPr lang="en-US" altLang="ko-KR" sz="14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data;</a:t>
            </a:r>
            <a:r>
              <a:rPr lang="en-US" altLang="ko-KR" sz="1400" kern="0" dirty="0">
                <a:solidFill>
                  <a:srgbClr val="008000"/>
                </a:solidFill>
                <a:latin typeface="한양신명조"/>
              </a:rPr>
              <a:t>		</a:t>
            </a:r>
            <a:r>
              <a:rPr lang="en-US" altLang="ko-KR" sz="1400" kern="0" dirty="0" smtClean="0">
                <a:solidFill>
                  <a:srgbClr val="008000"/>
                </a:solidFill>
                <a:latin typeface="한양신명조"/>
              </a:rPr>
              <a:t>          </a:t>
            </a:r>
            <a:r>
              <a:rPr lang="en-US" altLang="ko-KR" sz="1400" kern="0" dirty="0" smtClean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en-US" sz="1400" kern="0" dirty="0" smtClean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 필드</a:t>
            </a:r>
            <a:endParaRPr lang="ko-KR" altLang="en-US" sz="1400" kern="0" dirty="0">
              <a:solidFill>
                <a:srgbClr val="008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 smtClean="0">
                <a:solidFill>
                  <a:srgbClr val="008000"/>
                </a:solidFill>
                <a:latin typeface="한양신명조"/>
              </a:rPr>
              <a:t>  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sz="1400" kern="0" dirty="0" smtClean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latin typeface="Lucida Console" panose="020B0609040504020204" pitchFamily="49" charset="0"/>
                <a:ea typeface="Lucida Console" panose="020B0609040504020204" pitchFamily="49" charset="0"/>
              </a:rPr>
              <a:t>DblLinkedNode</a:t>
            </a:r>
            <a:r>
              <a:rPr lang="en-US" altLang="ko-KR" sz="14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* </a:t>
            </a:r>
            <a:r>
              <a:rPr lang="en-US" altLang="ko-KR" sz="1400" kern="0" dirty="0" err="1">
                <a:latin typeface="Lucida Console" panose="020B0609040504020204" pitchFamily="49" charset="0"/>
                <a:ea typeface="Lucida Console" panose="020B0609040504020204" pitchFamily="49" charset="0"/>
              </a:rPr>
              <a:t>prev</a:t>
            </a:r>
            <a:r>
              <a:rPr lang="en-US" altLang="ko-KR" sz="1400" kern="0" dirty="0" smtClean="0">
                <a:latin typeface="Lucida Console" panose="020B0609040504020204" pitchFamily="49" charset="0"/>
                <a:ea typeface="Lucida Console" panose="020B0609040504020204" pitchFamily="49" charset="0"/>
              </a:rPr>
              <a:t>;    </a:t>
            </a:r>
            <a:r>
              <a:rPr lang="en-US" altLang="ko-KR" sz="1400" kern="0" dirty="0" smtClean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en-US" sz="1400" kern="0" dirty="0" smtClean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선행 노드</a:t>
            </a:r>
            <a:endParaRPr lang="en-US" altLang="ko-KR" sz="1400" kern="0" dirty="0" smtClean="0">
              <a:solidFill>
                <a:srgbClr val="008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kern="0" dirty="0" smtClean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sz="1400" kern="0" dirty="0" smtClean="0">
                <a:solidFill>
                  <a:srgbClr val="008000"/>
                </a:solidFill>
                <a:latin typeface="한양신명조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latin typeface="Lucida Console" panose="020B0609040504020204" pitchFamily="49" charset="0"/>
                <a:ea typeface="Lucida Console" panose="020B0609040504020204" pitchFamily="49" charset="0"/>
              </a:rPr>
              <a:t>DblLinkedNode</a:t>
            </a:r>
            <a:r>
              <a:rPr lang="en-US" altLang="ko-KR" sz="14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* next</a:t>
            </a:r>
            <a:r>
              <a:rPr lang="en-US" altLang="ko-KR" sz="1400" kern="0" dirty="0" smtClean="0">
                <a:latin typeface="Lucida Console" panose="020B0609040504020204" pitchFamily="49" charset="0"/>
                <a:ea typeface="Lucida Console" panose="020B0609040504020204" pitchFamily="49" charset="0"/>
              </a:rPr>
              <a:t>;   </a:t>
            </a:r>
            <a:r>
              <a:rPr lang="en-US" altLang="ko-KR" sz="1400" kern="0" dirty="0" smtClean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// </a:t>
            </a:r>
            <a:r>
              <a:rPr lang="ko-KR" altLang="en-US" sz="1400" kern="0" dirty="0" smtClean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후속 노드 </a:t>
            </a:r>
            <a:r>
              <a:rPr lang="en-US" altLang="ko-KR" sz="1400" kern="0" dirty="0" smtClean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link</a:t>
            </a:r>
            <a:r>
              <a:rPr lang="ko-KR" altLang="en-US" sz="1400" kern="0" dirty="0" smtClean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 아닌 </a:t>
            </a:r>
            <a:r>
              <a:rPr lang="en-US" altLang="ko-KR" sz="1400" kern="0" dirty="0" smtClean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 </a:t>
            </a:r>
            <a:r>
              <a:rPr lang="ko-KR" altLang="en-US" sz="1400" kern="0" dirty="0" smtClean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이름 사용</a:t>
            </a:r>
            <a:r>
              <a:rPr lang="en-US" altLang="ko-KR" sz="1400" kern="0" dirty="0" smtClean="0"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endParaRPr lang="ko-KR" altLang="en-US" sz="1400" kern="0" dirty="0">
              <a:solidFill>
                <a:srgbClr val="008000"/>
              </a:solidFill>
              <a:latin typeface="한양신명조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Node;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555" y="5094185"/>
            <a:ext cx="1170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헤드노드</a:t>
            </a:r>
            <a:endParaRPr lang="ko-KR" altLang="en-US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9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Stack, Queue, </a:t>
            </a:r>
            <a:r>
              <a:rPr lang="en-US" altLang="ko-KR" dirty="0" err="1" smtClean="0"/>
              <a:t>Deque</a:t>
            </a:r>
            <a:r>
              <a:rPr lang="ko-KR" altLang="en-US" dirty="0" smtClean="0"/>
              <a:t>과의 공통점과 차이점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선형 자료구조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자료의 접근 위치 </a:t>
            </a:r>
            <a:r>
              <a:rPr lang="en-US" altLang="ko-KR" dirty="0" smtClean="0"/>
              <a:t>front, rear</a:t>
            </a:r>
            <a:r>
              <a:rPr lang="ko-KR" altLang="en-US" dirty="0" smtClean="0"/>
              <a:t>로 제한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항목 중간에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 불가</a:t>
            </a:r>
            <a:endParaRPr lang="en-US" altLang="ko-KR" dirty="0" smtClean="0"/>
          </a:p>
          <a:p>
            <a:r>
              <a:rPr lang="ko-KR" altLang="en-US" dirty="0" smtClean="0"/>
              <a:t>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임의의 위치에 있는 항목에 대한 연산 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선형 </a:t>
            </a:r>
            <a:r>
              <a:rPr lang="ko-KR" altLang="en-US" dirty="0" err="1" smtClean="0"/>
              <a:t>자료구조들</a:t>
            </a:r>
            <a:r>
              <a:rPr lang="ko-KR" altLang="en-US" dirty="0" smtClean="0"/>
              <a:t> 중 가장 활용이 자유로움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리스트와 </a:t>
            </a:r>
            <a:r>
              <a:rPr lang="ko-KR" altLang="en-US" dirty="0" err="1" smtClean="0"/>
              <a:t>연결리스트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리스트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자료구조에서 특정한 자료의 구조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연결리스트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자료 구조를 구현하는 프로그래밍 기법</a:t>
            </a:r>
            <a:endParaRPr lang="en-US" altLang="ko-KR" dirty="0" smtClean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mtClean="0"/>
              <a:t>리스트의 구조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489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삽입연산</a:t>
            </a:r>
            <a:endParaRPr lang="ko-KR" altLang="en-US" sz="3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663075" y="4599130"/>
            <a:ext cx="810961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Lucida Console" panose="020B0609040504020204" pitchFamily="49" charset="0"/>
              </a:rPr>
              <a:t>void </a:t>
            </a:r>
            <a:r>
              <a:rPr lang="en-US" altLang="ko-KR" dirty="0" err="1">
                <a:latin typeface="Lucida Console" panose="020B0609040504020204" pitchFamily="49" charset="0"/>
              </a:rPr>
              <a:t>insert_next</a:t>
            </a:r>
            <a:r>
              <a:rPr lang="en-US" altLang="ko-KR" dirty="0">
                <a:latin typeface="Lucida Console" panose="020B0609040504020204" pitchFamily="49" charset="0"/>
              </a:rPr>
              <a:t>(Node *before, Node *n)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{</a:t>
            </a:r>
          </a:p>
          <a:p>
            <a:r>
              <a:rPr lang="en-US" altLang="ko-KR" dirty="0" smtClean="0">
                <a:latin typeface="Lucida Console" panose="020B0609040504020204" pitchFamily="49" charset="0"/>
              </a:rPr>
              <a:t>	n-</a:t>
            </a:r>
            <a:r>
              <a:rPr lang="en-US" altLang="ko-KR" dirty="0">
                <a:latin typeface="Lucida Console" panose="020B0609040504020204" pitchFamily="49" charset="0"/>
              </a:rPr>
              <a:t>&gt;</a:t>
            </a:r>
            <a:r>
              <a:rPr lang="en-US" altLang="ko-KR" dirty="0" err="1">
                <a:latin typeface="Lucida Console" panose="020B0609040504020204" pitchFamily="49" charset="0"/>
              </a:rPr>
              <a:t>prev</a:t>
            </a:r>
            <a:r>
              <a:rPr lang="en-US" altLang="ko-KR" dirty="0">
                <a:latin typeface="Lucida Console" panose="020B0609040504020204" pitchFamily="49" charset="0"/>
              </a:rPr>
              <a:t> = before;</a:t>
            </a:r>
          </a:p>
          <a:p>
            <a:r>
              <a:rPr lang="en-US" altLang="ko-KR" dirty="0" smtClean="0">
                <a:latin typeface="Lucida Console" panose="020B0609040504020204" pitchFamily="49" charset="0"/>
              </a:rPr>
              <a:t>	n-</a:t>
            </a:r>
            <a:r>
              <a:rPr lang="en-US" altLang="ko-KR" dirty="0">
                <a:latin typeface="Lucida Console" panose="020B0609040504020204" pitchFamily="49" charset="0"/>
              </a:rPr>
              <a:t>&gt;next = before-&gt;next;</a:t>
            </a:r>
          </a:p>
          <a:p>
            <a:r>
              <a:rPr lang="en-US" altLang="ko-KR" dirty="0" smtClean="0">
                <a:latin typeface="Lucida Console" panose="020B0609040504020204" pitchFamily="49" charset="0"/>
              </a:rPr>
              <a:t>	if </a:t>
            </a:r>
            <a:r>
              <a:rPr lang="en-US" altLang="ko-KR" dirty="0">
                <a:latin typeface="Lucida Console" panose="020B0609040504020204" pitchFamily="49" charset="0"/>
              </a:rPr>
              <a:t>(before-&gt;next != NULL) before-&gt;next-&gt;</a:t>
            </a:r>
            <a:r>
              <a:rPr lang="en-US" altLang="ko-KR" dirty="0" err="1">
                <a:latin typeface="Lucida Console" panose="020B0609040504020204" pitchFamily="49" charset="0"/>
              </a:rPr>
              <a:t>prev</a:t>
            </a:r>
            <a:r>
              <a:rPr lang="en-US" altLang="ko-KR" dirty="0">
                <a:latin typeface="Lucida Console" panose="020B0609040504020204" pitchFamily="49" charset="0"/>
              </a:rPr>
              <a:t> = n;</a:t>
            </a:r>
          </a:p>
          <a:p>
            <a:r>
              <a:rPr lang="en-US" altLang="ko-KR" dirty="0" smtClean="0">
                <a:latin typeface="Lucida Console" panose="020B0609040504020204" pitchFamily="49" charset="0"/>
              </a:rPr>
              <a:t>	before-</a:t>
            </a:r>
            <a:r>
              <a:rPr lang="en-US" altLang="ko-KR" dirty="0">
                <a:latin typeface="Lucida Console" panose="020B0609040504020204" pitchFamily="49" charset="0"/>
              </a:rPr>
              <a:t>&gt;next = n;</a:t>
            </a:r>
          </a:p>
          <a:p>
            <a:r>
              <a:rPr lang="en-US" altLang="ko-KR" dirty="0">
                <a:latin typeface="Lucida Console" panose="020B0609040504020204" pitchFamily="49" charset="0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075" y="3068960"/>
            <a:ext cx="80493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①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선행노드를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before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 설정 </a:t>
            </a:r>
            <a:endParaRPr lang="en-US" altLang="ko-KR" sz="16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②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후속노드를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before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후속 노드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설정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16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③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before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후속 노드의 </a:t>
            </a:r>
            <a:r>
              <a:rPr lang="ko-KR" altLang="en-US" sz="16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선행노드를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으로 설정</a:t>
            </a:r>
            <a:endParaRPr lang="en-US" altLang="ko-KR" sz="16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④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before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의 후속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노드를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으로 설정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871699" y="1178750"/>
            <a:ext cx="5220581" cy="1710680"/>
            <a:chOff x="1871699" y="1178750"/>
            <a:chExt cx="5220581" cy="1710680"/>
          </a:xfrm>
        </p:grpSpPr>
        <p:pic>
          <p:nvPicPr>
            <p:cNvPr id="18433" name="_x344402632" descr="EMB00001aa8046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699" y="1178750"/>
              <a:ext cx="5220581" cy="171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2231740" y="1403775"/>
              <a:ext cx="67507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3366FF"/>
                  </a:solidFill>
                </a:rPr>
                <a:t>before</a:t>
              </a:r>
              <a:endParaRPr lang="ko-KR" altLang="en-US" sz="1200" b="1" dirty="0">
                <a:solidFill>
                  <a:srgbClr val="3366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67055" y="1396806"/>
              <a:ext cx="67507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3366FF"/>
                  </a:solidFill>
                </a:rPr>
                <a:t>before</a:t>
              </a:r>
              <a:endParaRPr lang="ko-KR" altLang="en-US" sz="1200" b="1" dirty="0">
                <a:solidFill>
                  <a:srgbClr val="33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9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_x344399992" descr="EMB00001aa804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165802"/>
            <a:ext cx="3002939" cy="265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 smtClean="0"/>
              <a:t>삭제연산</a:t>
            </a:r>
            <a:endParaRPr lang="ko-KR" altLang="en-US" sz="3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836585" y="4933907"/>
            <a:ext cx="670574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remove_curr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(Node *n)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(n-&gt;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prev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!= NULL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 n-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prev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-&gt;next = n-&gt;next;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if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(n-&gt;next != NULL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 n-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&gt;next-&gt;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prev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= n-&gt;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prev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550" y="3924345"/>
            <a:ext cx="8049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①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removed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선행 노드의 후속 노드를 </a:t>
            </a:r>
            <a:r>
              <a:rPr lang="en-US" altLang="ko-KR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removed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후속 노드로 설정</a:t>
            </a:r>
            <a:endParaRPr lang="en-US" altLang="ko-KR" sz="16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②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removed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후속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노드의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선행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노드를 </a:t>
            </a: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removed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ko-KR" altLang="en-US" sz="16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선행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노드로 설정</a:t>
            </a:r>
            <a:endParaRPr lang="en-US" altLang="ko-KR" sz="16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92486" y="1397336"/>
            <a:ext cx="72008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altLang="ko-KR" sz="1200" b="1" dirty="0" smtClean="0">
                <a:solidFill>
                  <a:srgbClr val="3366FF"/>
                </a:solidFill>
              </a:rPr>
              <a:t>removed</a:t>
            </a:r>
            <a:endParaRPr lang="ko-KR" altLang="en-US" sz="1200" b="1" dirty="0">
              <a:solidFill>
                <a:srgbClr val="33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4749" y="2792491"/>
            <a:ext cx="54006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00" b="1" dirty="0" smtClean="0">
                <a:solidFill>
                  <a:srgbClr val="3366FF"/>
                </a:solidFill>
              </a:rPr>
              <a:t>removed</a:t>
            </a:r>
            <a:endParaRPr lang="ko-KR" altLang="en-US" sz="10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전체 프로그램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5597" y="1403775"/>
            <a:ext cx="8190909" cy="461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main()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init_list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insert(0, 10);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insert(0, 20);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insert(1, 30);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insert(size(), 40);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insert(2, 50);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이중연결리스트로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List(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x5)"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replace(2, 90);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이중연결리스트로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List(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교체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x1)"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delete(2);</a:t>
            </a:r>
            <a:endParaRPr lang="en-US" altLang="ko-KR" sz="1400" kern="0" dirty="0"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delete(size() - 1);</a:t>
            </a:r>
            <a:endParaRPr lang="en-US" altLang="ko-KR" sz="1400" kern="0" dirty="0"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Lucida Console" panose="020B0609040504020204" pitchFamily="49" charset="0"/>
              </a:rPr>
              <a:t>	</a:t>
            </a:r>
            <a:r>
              <a:rPr lang="en-US" altLang="ko-KR" sz="1400" kern="0" dirty="0">
                <a:latin typeface="Lucida Console" panose="020B0609040504020204" pitchFamily="49" charset="0"/>
                <a:ea typeface="Lucida Console" panose="020B0609040504020204" pitchFamily="49" charset="0"/>
              </a:rPr>
              <a:t>delete(0);</a:t>
            </a:r>
            <a:endParaRPr lang="en-US" altLang="ko-KR" sz="1400" kern="0" dirty="0"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이중연결리스트로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List(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x3)"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clear_list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();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print_list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이중연결리스트로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ko-KR" altLang="en-US" sz="1400" kern="0" dirty="0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구현한</a:t>
            </a:r>
            <a:r>
              <a:rPr lang="ko-KR" altLang="en-US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List(</a:t>
            </a:r>
            <a:r>
              <a:rPr lang="ko-KR" altLang="en-US" sz="1400" kern="0" dirty="0" err="1">
                <a:solidFill>
                  <a:srgbClr val="A315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정리후</a:t>
            </a:r>
            <a:r>
              <a:rPr lang="en-US" altLang="ko-KR" sz="1400" kern="0" dirty="0">
                <a:solidFill>
                  <a:srgbClr val="A31515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)"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pic>
        <p:nvPicPr>
          <p:cNvPr id="10241" name="_x360447536" descr="EMB00000ce817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87" y="1313765"/>
            <a:ext cx="5559219" cy="94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7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_x344402792" descr="EMB00001aa804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1718810"/>
            <a:ext cx="6120680" cy="42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연결 리스트의 응용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라인 편집기</a:t>
            </a:r>
          </a:p>
        </p:txBody>
      </p:sp>
    </p:spTree>
    <p:extLst>
      <p:ext uri="{BB962C8B-B14F-4D97-AF65-F5344CB8AC3E}">
        <p14:creationId xmlns:p14="http://schemas.microsoft.com/office/powerpoint/2010/main" val="275862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6713" lvl="1" indent="0">
              <a:buNone/>
            </a:pPr>
            <a:r>
              <a:rPr lang="en-US" altLang="ko-KR" dirty="0" smtClean="0"/>
              <a:t>(1) </a:t>
            </a:r>
            <a:r>
              <a:rPr lang="ko-KR" altLang="en-US" dirty="0" smtClean="0"/>
              <a:t>한 라인 삽입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 번호와 문자열을 입력</a:t>
            </a:r>
          </a:p>
          <a:p>
            <a:pPr marL="366713" lvl="1" indent="0">
              <a:buNone/>
            </a:pPr>
            <a:r>
              <a:rPr lang="en-US" altLang="ko-KR" dirty="0" smtClean="0"/>
              <a:t>(2) </a:t>
            </a:r>
            <a:r>
              <a:rPr lang="ko-KR" altLang="en-US" dirty="0" smtClean="0"/>
              <a:t>한 라인 삭제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 번호를 입력</a:t>
            </a:r>
            <a:endParaRPr lang="en-US" altLang="ko-KR" dirty="0" smtClean="0"/>
          </a:p>
          <a:p>
            <a:pPr marL="366713" lvl="1" indent="0">
              <a:buNone/>
            </a:pPr>
            <a:r>
              <a:rPr lang="en-US" altLang="ko-KR" dirty="0" smtClean="0"/>
              <a:t>(3) </a:t>
            </a:r>
            <a:r>
              <a:rPr lang="ko-KR" altLang="en-US" dirty="0" smtClean="0"/>
              <a:t>한 라인 변경</a:t>
            </a:r>
            <a:r>
              <a:rPr lang="en-US" altLang="ko-KR" dirty="0" smtClean="0"/>
              <a:t>: </a:t>
            </a:r>
            <a:r>
              <a:rPr lang="ko-KR" altLang="en-US" dirty="0" smtClean="0"/>
              <a:t>행 번호와 문자열을 입력</a:t>
            </a:r>
          </a:p>
          <a:p>
            <a:pPr marL="366713" lvl="1" indent="0">
              <a:buNone/>
            </a:pPr>
            <a:r>
              <a:rPr lang="en-US" altLang="ko-KR" dirty="0" smtClean="0"/>
              <a:t>(4) </a:t>
            </a:r>
            <a:r>
              <a:rPr lang="ko-KR" altLang="en-US" dirty="0" smtClean="0"/>
              <a:t>현재 내용 출력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모든 행을 출력</a:t>
            </a:r>
          </a:p>
          <a:p>
            <a:pPr marL="366713" lvl="1" indent="0">
              <a:buNone/>
            </a:pPr>
            <a:r>
              <a:rPr lang="en-US" altLang="ko-KR" dirty="0" smtClean="0"/>
              <a:t>(5) </a:t>
            </a:r>
            <a:r>
              <a:rPr lang="ko-KR" altLang="en-US" dirty="0" smtClean="0"/>
              <a:t>파일 입력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지정된 파일 읽기</a:t>
            </a:r>
            <a:endParaRPr lang="en-US" altLang="ko-KR" dirty="0" smtClean="0"/>
          </a:p>
          <a:p>
            <a:pPr marL="366713" lvl="1" indent="0">
              <a:buNone/>
            </a:pPr>
            <a:r>
              <a:rPr lang="en-US" altLang="ko-KR" dirty="0" smtClean="0"/>
              <a:t>(6) </a:t>
            </a:r>
            <a:r>
              <a:rPr lang="ko-KR" altLang="en-US" dirty="0" smtClean="0"/>
              <a:t>파일 출력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지정된 파일로 저장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라인 편집기 기능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86735" y="3834045"/>
            <a:ext cx="3645405" cy="12988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Line {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ko-KR" sz="14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char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str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[MAX_CHAR_PER_LINE];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}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Line;</a:t>
            </a:r>
            <a:endParaRPr lang="en-US" altLang="ko-KR" sz="14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en-US" altLang="ko-KR" sz="14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Line Element;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실행 결과 </a:t>
            </a:r>
            <a:r>
              <a:rPr lang="en-US" altLang="ko-KR" sz="3200" dirty="0" smtClean="0"/>
              <a:t>1</a:t>
            </a:r>
            <a:endParaRPr lang="ko-KR" altLang="en-US" sz="3200" dirty="0" smtClean="0"/>
          </a:p>
        </p:txBody>
      </p:sp>
      <p:pic>
        <p:nvPicPr>
          <p:cNvPr id="11265" name="_x360447616" descr="EMB00000ce817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25" y="1493785"/>
            <a:ext cx="5760640" cy="42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6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_x360449136" descr="EMB00000ce817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1493785"/>
            <a:ext cx="5753490" cy="415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실행 결과 </a:t>
            </a:r>
            <a:r>
              <a:rPr lang="en-US" altLang="ko-KR" sz="3200" dirty="0" smtClean="0"/>
              <a:t>2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979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68611" name="_x352790656" descr="EMB00000ed077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1673805"/>
            <a:ext cx="7184694" cy="261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smtClean="0"/>
              <a:t>리스트의 구조</a:t>
            </a:r>
            <a:endParaRPr lang="ko-KR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79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리스트의 어떤 위치에 새로운 요소를 삽입한다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리스트의 어떤 위치에 있는 요소를 삭제한다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리스트의 어떤 위치에 있는 요소를 반환한다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리스트가 비었는지를 살핀다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리스트가 가득 차있는지를 체크한다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고급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리스트에 어떤 요소가 있는지를 살핀다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리스트의 어떤 위치에 있는 요소를 새로운 요소로 대치한다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리스트 안의 요소의 개수를 센다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리스트 안의 모든 요소를 출력한다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/>
              <a:t>리스트의 연산</a:t>
            </a:r>
          </a:p>
        </p:txBody>
      </p:sp>
    </p:spTree>
    <p:extLst>
      <p:ext uri="{BB962C8B-B14F-4D97-AF65-F5344CB8AC3E}">
        <p14:creationId xmlns:p14="http://schemas.microsoft.com/office/powerpoint/2010/main" val="30681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75565" y="1358770"/>
            <a:ext cx="8192870" cy="4662815"/>
          </a:xfrm>
          <a:solidFill>
            <a:schemeClr val="accent3">
              <a:lumMod val="20000"/>
              <a:lumOff val="80000"/>
            </a:schemeClr>
          </a:solidFill>
          <a:ln w="25400" cap="flat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800" b="1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데이터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임의의 접근 방법을 제공하는 같은 타입 요소들의 순서 있는 모임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sz="1800" b="1" dirty="0" smtClean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연산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▪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(): 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리스트를 초기화한다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▪ insert(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, item):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위치에 새로운 요소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item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을 삽입한다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▪ delete(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):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위치에 있는 요소를 삭제한다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▪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get_entry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):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위치에 있는 요소를 반환한다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▪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is_empty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(): 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리스트가 </a:t>
            </a:r>
            <a:r>
              <a:rPr lang="ko-KR" altLang="en-US" sz="1800" dirty="0" err="1">
                <a:latin typeface="Consolas" pitchFamily="49" charset="0"/>
                <a:cs typeface="Consolas" pitchFamily="49" charset="0"/>
              </a:rPr>
              <a:t>비어있는지를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 검사한다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▪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is_full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(): 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리스트가 가득 차 있는지를 검사한다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▪ find(item): 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리스트에 요소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item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이 있는지를 살핀다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▪ replace(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, item): 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pos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1800" dirty="0" smtClean="0">
                <a:latin typeface="Consolas" pitchFamily="49" charset="0"/>
                <a:cs typeface="Consolas" pitchFamily="49" charset="0"/>
              </a:rPr>
              <a:t>위치를 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새로운 요소 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item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으로 바꾼다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▪ size(): </a:t>
            </a:r>
            <a:r>
              <a:rPr lang="ko-KR" altLang="en-US" sz="1800" dirty="0" err="1">
                <a:latin typeface="Consolas" pitchFamily="49" charset="0"/>
                <a:cs typeface="Consolas" pitchFamily="49" charset="0"/>
              </a:rPr>
              <a:t>리스트안의</a:t>
            </a:r>
            <a:r>
              <a:rPr lang="ko-KR" altLang="en-US" sz="1800" dirty="0">
                <a:latin typeface="Consolas" pitchFamily="49" charset="0"/>
                <a:cs typeface="Consolas" pitchFamily="49" charset="0"/>
              </a:rPr>
              <a:t> 요소의 개수를 반환한다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.</a:t>
            </a: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리스트 </a:t>
            </a:r>
            <a:r>
              <a:rPr lang="en-US" altLang="ko-KR" dirty="0" smtClean="0"/>
              <a:t>ADT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6545" y="1493785"/>
            <a:ext cx="3886200" cy="198022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배열을 이용</a:t>
            </a:r>
          </a:p>
          <a:p>
            <a:pPr lvl="1"/>
            <a:r>
              <a:rPr lang="ko-KR" altLang="en-US" sz="2000" dirty="0" smtClean="0"/>
              <a:t>구현이 간단</a:t>
            </a:r>
          </a:p>
          <a:p>
            <a:pPr lvl="1"/>
            <a:r>
              <a:rPr lang="ko-KR" altLang="en-US" sz="2000" dirty="0" smtClean="0"/>
              <a:t>삽입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삭제시</a:t>
            </a:r>
            <a:r>
              <a:rPr lang="ko-KR" altLang="en-US" sz="2000" dirty="0" smtClean="0"/>
              <a:t> 오버헤드</a:t>
            </a:r>
          </a:p>
          <a:p>
            <a:pPr lvl="1"/>
            <a:r>
              <a:rPr lang="ko-KR" altLang="en-US" sz="2000" dirty="0" smtClean="0"/>
              <a:t>항목의 개수 제한</a:t>
            </a:r>
          </a:p>
          <a:p>
            <a:endParaRPr lang="en-US" altLang="ko-KR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1846" y="1493785"/>
            <a:ext cx="3886200" cy="198022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연결리스트를 </a:t>
            </a:r>
            <a:r>
              <a:rPr lang="ko-KR" altLang="en-US" sz="2400" dirty="0" smtClean="0"/>
              <a:t>이용</a:t>
            </a:r>
          </a:p>
          <a:p>
            <a:pPr lvl="1"/>
            <a:r>
              <a:rPr lang="ko-KR" altLang="en-US" sz="2000" dirty="0" smtClean="0"/>
              <a:t>구현이 복잡</a:t>
            </a:r>
          </a:p>
          <a:p>
            <a:pPr lvl="1"/>
            <a:r>
              <a:rPr lang="ko-KR" altLang="en-US" sz="2000" dirty="0" smtClean="0"/>
              <a:t>삽입</a:t>
            </a:r>
            <a:r>
              <a:rPr lang="en-US" altLang="ko-KR" sz="2000" dirty="0"/>
              <a:t>, </a:t>
            </a:r>
            <a:r>
              <a:rPr lang="ko-KR" altLang="en-US" sz="2000" dirty="0"/>
              <a:t>삭제가 효율적</a:t>
            </a:r>
          </a:p>
          <a:p>
            <a:pPr lvl="1"/>
            <a:r>
              <a:rPr lang="ko-KR" altLang="en-US" sz="2000" dirty="0"/>
              <a:t>크기가 제한되지 않음</a:t>
            </a:r>
          </a:p>
        </p:txBody>
      </p:sp>
      <p:grpSp>
        <p:nvGrpSpPr>
          <p:cNvPr id="9220" name="Group 27"/>
          <p:cNvGrpSpPr>
            <a:grpSpLocks/>
          </p:cNvGrpSpPr>
          <p:nvPr/>
        </p:nvGrpSpPr>
        <p:grpSpPr bwMode="auto">
          <a:xfrm>
            <a:off x="1048323" y="3403747"/>
            <a:ext cx="7047354" cy="2725553"/>
            <a:chOff x="924" y="2925"/>
            <a:chExt cx="3589" cy="911"/>
          </a:xfrm>
        </p:grpSpPr>
        <p:sp>
          <p:nvSpPr>
            <p:cNvPr id="9221" name="Document"/>
            <p:cNvSpPr>
              <a:spLocks noEditPoints="1" noChangeArrowheads="1"/>
            </p:cNvSpPr>
            <p:nvPr/>
          </p:nvSpPr>
          <p:spPr bwMode="auto">
            <a:xfrm>
              <a:off x="924" y="3151"/>
              <a:ext cx="624" cy="6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969 w 21600"/>
                <a:gd name="T25" fmla="*/ 831 h 21600"/>
                <a:gd name="T26" fmla="*/ 20631 w 21600"/>
                <a:gd name="T27" fmla="*/ 1641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1190" y="3286"/>
              <a:ext cx="18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9pPr>
            </a:lstStyle>
            <a:p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a</a:t>
              </a:r>
            </a:p>
            <a:p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b</a:t>
              </a:r>
            </a:p>
            <a:p>
              <a:r>
                <a:rPr lang="en-US" altLang="ko-KR" sz="1400">
                  <a:latin typeface="Lucida Console" pitchFamily="49" charset="0"/>
                  <a:ea typeface="굴림" pitchFamily="50" charset="-127"/>
                </a:rPr>
                <a:t>c</a:t>
              </a:r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auto">
            <a:xfrm>
              <a:off x="2320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 sz="1400">
                  <a:latin typeface="Lucida Console" pitchFamily="49" charset="0"/>
                  <a:ea typeface="HY엽서L" pitchFamily="18" charset="-127"/>
                </a:rPr>
                <a:t> a</a:t>
              </a:r>
            </a:p>
          </p:txBody>
        </p:sp>
        <p:sp>
          <p:nvSpPr>
            <p:cNvPr id="9224" name="AutoShape 8"/>
            <p:cNvSpPr>
              <a:spLocks noChangeArrowheads="1"/>
            </p:cNvSpPr>
            <p:nvPr/>
          </p:nvSpPr>
          <p:spPr bwMode="auto">
            <a:xfrm>
              <a:off x="2574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>
              <a:off x="3155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 sz="1400">
                  <a:latin typeface="Lucida Console" pitchFamily="49" charset="0"/>
                  <a:ea typeface="HY엽서L" pitchFamily="18" charset="-127"/>
                </a:rPr>
                <a:t> b</a:t>
              </a:r>
            </a:p>
          </p:txBody>
        </p:sp>
        <p:sp>
          <p:nvSpPr>
            <p:cNvPr id="9226" name="AutoShape 10"/>
            <p:cNvSpPr>
              <a:spLocks noChangeArrowheads="1"/>
            </p:cNvSpPr>
            <p:nvPr/>
          </p:nvSpPr>
          <p:spPr bwMode="auto">
            <a:xfrm>
              <a:off x="3388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ko-KR" altLang="ko-KR" sz="1400">
                <a:latin typeface="Lucida Console" pitchFamily="49" charset="0"/>
                <a:ea typeface="HY엽서L" pitchFamily="18" charset="-127"/>
              </a:endParaRPr>
            </a:p>
          </p:txBody>
        </p:sp>
        <p:sp>
          <p:nvSpPr>
            <p:cNvPr id="9227" name="AutoShape 11"/>
            <p:cNvSpPr>
              <a:spLocks noChangeArrowheads="1"/>
            </p:cNvSpPr>
            <p:nvPr/>
          </p:nvSpPr>
          <p:spPr bwMode="auto">
            <a:xfrm>
              <a:off x="3965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 sz="1400">
                  <a:latin typeface="Lucida Console" pitchFamily="49" charset="0"/>
                  <a:ea typeface="HY엽서L" pitchFamily="18" charset="-127"/>
                </a:rPr>
                <a:t> c</a:t>
              </a:r>
            </a:p>
          </p:txBody>
        </p:sp>
        <p:sp>
          <p:nvSpPr>
            <p:cNvPr id="9228" name="AutoShape 12"/>
            <p:cNvSpPr>
              <a:spLocks noChangeArrowheads="1"/>
            </p:cNvSpPr>
            <p:nvPr/>
          </p:nvSpPr>
          <p:spPr bwMode="auto">
            <a:xfrm>
              <a:off x="4219" y="3704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 sz="1400">
                  <a:latin typeface="Lucida Console" pitchFamily="49" charset="0"/>
                  <a:ea typeface="HY엽서L" pitchFamily="18" charset="-127"/>
                </a:rPr>
                <a:t>NULL</a:t>
              </a:r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2752" y="3770"/>
              <a:ext cx="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3560" y="3770"/>
              <a:ext cx="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ko-KR" altLang="en-US"/>
            </a:p>
          </p:txBody>
        </p:sp>
        <p:sp>
          <p:nvSpPr>
            <p:cNvPr id="9231" name="AutoShape 15"/>
            <p:cNvSpPr>
              <a:spLocks noChangeArrowheads="1"/>
            </p:cNvSpPr>
            <p:nvPr/>
          </p:nvSpPr>
          <p:spPr bwMode="auto">
            <a:xfrm>
              <a:off x="2276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 sz="1400">
                  <a:latin typeface="Lucida Console" pitchFamily="49" charset="0"/>
                  <a:ea typeface="새굴림" pitchFamily="18" charset="-127"/>
                </a:rPr>
                <a:t> a</a:t>
              </a:r>
            </a:p>
          </p:txBody>
        </p:sp>
        <p:sp>
          <p:nvSpPr>
            <p:cNvPr id="9232" name="AutoShape 16"/>
            <p:cNvSpPr>
              <a:spLocks noChangeArrowheads="1"/>
            </p:cNvSpPr>
            <p:nvPr/>
          </p:nvSpPr>
          <p:spPr bwMode="auto">
            <a:xfrm>
              <a:off x="2569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altLang="ko-KR" sz="1400">
                  <a:latin typeface="Lucida Console" pitchFamily="49" charset="0"/>
                  <a:ea typeface="새굴림" pitchFamily="18" charset="-127"/>
                </a:rPr>
                <a:t>b</a:t>
              </a:r>
            </a:p>
          </p:txBody>
        </p:sp>
        <p:sp>
          <p:nvSpPr>
            <p:cNvPr id="9233" name="AutoShape 17"/>
            <p:cNvSpPr>
              <a:spLocks noChangeArrowheads="1"/>
            </p:cNvSpPr>
            <p:nvPr/>
          </p:nvSpPr>
          <p:spPr bwMode="auto">
            <a:xfrm>
              <a:off x="2863" y="3189"/>
              <a:ext cx="293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 sz="1400">
                  <a:latin typeface="Lucida Console" pitchFamily="49" charset="0"/>
                  <a:ea typeface="새굴림" pitchFamily="18" charset="-127"/>
                </a:rPr>
                <a:t> c</a:t>
              </a:r>
            </a:p>
          </p:txBody>
        </p:sp>
        <p:sp>
          <p:nvSpPr>
            <p:cNvPr id="9234" name="AutoShape 18"/>
            <p:cNvSpPr>
              <a:spLocks noChangeArrowheads="1"/>
            </p:cNvSpPr>
            <p:nvPr/>
          </p:nvSpPr>
          <p:spPr bwMode="auto">
            <a:xfrm>
              <a:off x="3156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 sz="1400">
                  <a:latin typeface="Lucida Console" pitchFamily="49" charset="0"/>
                  <a:ea typeface="새굴림" pitchFamily="18" charset="-127"/>
                </a:rPr>
                <a:t> </a:t>
              </a:r>
            </a:p>
          </p:txBody>
        </p:sp>
        <p:sp>
          <p:nvSpPr>
            <p:cNvPr id="9235" name="AutoShape 19"/>
            <p:cNvSpPr>
              <a:spLocks noChangeArrowheads="1"/>
            </p:cNvSpPr>
            <p:nvPr/>
          </p:nvSpPr>
          <p:spPr bwMode="auto">
            <a:xfrm>
              <a:off x="3449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 sz="1400">
                  <a:latin typeface="Lucida Console" pitchFamily="49" charset="0"/>
                  <a:ea typeface="새굴림" pitchFamily="18" charset="-127"/>
                </a:rPr>
                <a:t> </a:t>
              </a:r>
            </a:p>
          </p:txBody>
        </p:sp>
        <p:sp>
          <p:nvSpPr>
            <p:cNvPr id="9236" name="AutoShape 20"/>
            <p:cNvSpPr>
              <a:spLocks noChangeArrowheads="1"/>
            </p:cNvSpPr>
            <p:nvPr/>
          </p:nvSpPr>
          <p:spPr bwMode="auto">
            <a:xfrm>
              <a:off x="3749" y="3189"/>
              <a:ext cx="293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 sz="1400" dirty="0">
                  <a:latin typeface="Lucida Console" pitchFamily="49" charset="0"/>
                  <a:ea typeface="새굴림" pitchFamily="18" charset="-127"/>
                </a:rPr>
                <a:t> </a:t>
              </a:r>
            </a:p>
          </p:txBody>
        </p:sp>
        <p:sp>
          <p:nvSpPr>
            <p:cNvPr id="9237" name="AutoShape 21"/>
            <p:cNvSpPr>
              <a:spLocks noChangeArrowheads="1"/>
            </p:cNvSpPr>
            <p:nvPr/>
          </p:nvSpPr>
          <p:spPr bwMode="auto">
            <a:xfrm>
              <a:off x="4042" y="3189"/>
              <a:ext cx="294" cy="13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ko-KR" sz="1400" dirty="0">
                  <a:latin typeface="Lucida Console" pitchFamily="49" charset="0"/>
                  <a:ea typeface="새굴림" pitchFamily="18" charset="-127"/>
                </a:rPr>
                <a:t> </a:t>
              </a:r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2252" y="2962"/>
              <a:ext cx="109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9pPr>
            </a:lstStyle>
            <a:p>
              <a:r>
                <a:rPr lang="ko-KR" altLang="en-US" sz="1400" dirty="0">
                  <a:latin typeface="HY엽서L" pitchFamily="18" charset="-127"/>
                  <a:ea typeface="HY엽서L" pitchFamily="18" charset="-127"/>
                </a:rPr>
                <a:t>배열을 이용한 구현</a:t>
              </a: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2266" y="3499"/>
              <a:ext cx="144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9pPr>
            </a:lstStyle>
            <a:p>
              <a:r>
                <a:rPr lang="ko-KR" altLang="en-US" sz="1400">
                  <a:latin typeface="HY엽서L" pitchFamily="18" charset="-127"/>
                  <a:ea typeface="HY엽서L" pitchFamily="18" charset="-127"/>
                </a:rPr>
                <a:t>연결리스트를 이용한 구현</a:t>
              </a:r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924" y="2925"/>
              <a:ext cx="717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2pPr>
              <a:lvl3pPr>
                <a:defRPr kumimoji="1" sz="16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3pPr>
              <a:lvl4pPr>
                <a:defRPr kumimoji="1" sz="14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4pPr>
              <a:lvl5pPr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5pPr>
              <a:lvl6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6pPr>
              <a:lvl7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7pPr>
              <a:lvl8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8pPr>
              <a:lvl9pPr eaLnBrk="0" hangingPunct="0">
                <a:defRPr kumimoji="1" sz="1200">
                  <a:solidFill>
                    <a:schemeClr val="tx1"/>
                  </a:solidFill>
                  <a:latin typeface="굴림체" pitchFamily="49" charset="-127"/>
                  <a:ea typeface="굴림체" pitchFamily="49" charset="-127"/>
                </a:defRPr>
              </a:lvl9pPr>
            </a:lstStyle>
            <a:p>
              <a:r>
                <a:rPr lang="ko-KR" altLang="en-US" sz="1400">
                  <a:latin typeface="HY엽서L" pitchFamily="18" charset="-127"/>
                  <a:ea typeface="HY엽서L" pitchFamily="18" charset="-127"/>
                </a:rPr>
                <a:t>리스트 </a:t>
              </a:r>
              <a:r>
                <a:rPr lang="en-US" altLang="ko-KR" sz="1400">
                  <a:latin typeface="HY엽서L" pitchFamily="18" charset="-127"/>
                  <a:ea typeface="HY엽서L" pitchFamily="18" charset="-127"/>
                </a:rPr>
                <a:t>ADT</a:t>
              </a:r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 flipV="1">
              <a:off x="1696" y="3274"/>
              <a:ext cx="5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1699" y="3534"/>
              <a:ext cx="50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  <p:sp>
        <p:nvSpPr>
          <p:cNvPr id="3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리스트 구현 방법</a:t>
            </a:r>
          </a:p>
        </p:txBody>
      </p:sp>
    </p:spTree>
    <p:extLst>
      <p:ext uri="{BB962C8B-B14F-4D97-AF65-F5344CB8AC3E}">
        <p14:creationId xmlns:p14="http://schemas.microsoft.com/office/powerpoint/2010/main" val="5781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차원 배열에 항목들을 순서대로 저장</a:t>
            </a:r>
          </a:p>
          <a:p>
            <a:pPr lvl="1"/>
            <a:r>
              <a:rPr lang="en-US" altLang="ko-KR" dirty="0" smtClean="0"/>
              <a:t>L=(A, B, C)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배열로 구현된 리스트</a:t>
            </a:r>
          </a:p>
        </p:txBody>
      </p:sp>
      <p:pic>
        <p:nvPicPr>
          <p:cNvPr id="2049" name="_x148736864" descr="EMB00000ce816f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45560"/>
            <a:ext cx="5482564" cy="166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11760" y="4149080"/>
            <a:ext cx="3645405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typedef</a:t>
            </a:r>
            <a:r>
              <a:rPr lang="en-US" altLang="ko-KR" sz="16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Element; 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Element 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data[MAX_LIST_SIZE]; </a:t>
            </a:r>
            <a:endParaRPr lang="en-US" altLang="ko-KR" sz="160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int</a:t>
            </a:r>
            <a:r>
              <a:rPr lang="en-US" altLang="ko-KR" sz="1600" kern="0" dirty="0" smtClean="0">
                <a:solidFill>
                  <a:srgbClr val="0000FF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Lucida Console" panose="020B0609040504020204" pitchFamily="49" charset="0"/>
                <a:ea typeface="Lucida Console" panose="020B0609040504020204" pitchFamily="49" charset="0"/>
              </a:rPr>
              <a:t>length = 0;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공백상태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포화상태</a:t>
            </a:r>
            <a:endParaRPr lang="en-US" altLang="ko-KR" dirty="0" smtClean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공백상태 </a:t>
            </a:r>
            <a:r>
              <a:rPr lang="en-US" altLang="ko-KR" sz="3200" dirty="0"/>
              <a:t>/ </a:t>
            </a:r>
            <a:r>
              <a:rPr lang="ko-KR" altLang="en-US" sz="3200" dirty="0"/>
              <a:t>포화상태</a:t>
            </a:r>
            <a:endParaRPr lang="en-US" altLang="ko-KR" sz="3200" dirty="0"/>
          </a:p>
        </p:txBody>
      </p:sp>
      <p:pic>
        <p:nvPicPr>
          <p:cNvPr id="3073" name="_x148738064" descr="EMB00000ce817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2303875"/>
            <a:ext cx="6722393" cy="198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76545" y="4644135"/>
            <a:ext cx="8100900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is_empty</a:t>
            </a:r>
            <a:r>
              <a:rPr lang="en-US" altLang="ko-KR" sz="1600" dirty="0">
                <a:solidFill>
                  <a:srgbClr val="00000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() { </a:t>
            </a:r>
            <a:r>
              <a:rPr lang="en-US" altLang="ko-KR" sz="1600" dirty="0">
                <a:solidFill>
                  <a:srgbClr val="0000FF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 length == 0; </a:t>
            </a:r>
            <a:r>
              <a:rPr lang="en-US" altLang="ko-KR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} </a:t>
            </a:r>
            <a:r>
              <a:rPr lang="en-US" altLang="ko-KR" sz="1600" b="1" dirty="0" smtClean="0">
                <a:solidFill>
                  <a:srgbClr val="00B05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b="1" dirty="0" smtClean="0">
                <a:solidFill>
                  <a:srgbClr val="00B05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공백상태검사</a:t>
            </a:r>
            <a:endParaRPr lang="en-US" altLang="ko-KR" sz="1600" b="1" dirty="0">
              <a:solidFill>
                <a:srgbClr val="00B050"/>
              </a:solidFill>
              <a:latin typeface="Lucida Console" panose="020B060904050402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is_full</a:t>
            </a:r>
            <a:r>
              <a:rPr lang="en-US" altLang="ko-KR" sz="1600" dirty="0">
                <a:solidFill>
                  <a:srgbClr val="00000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() { </a:t>
            </a:r>
            <a:r>
              <a:rPr lang="en-US" altLang="ko-KR" sz="1600" dirty="0">
                <a:solidFill>
                  <a:srgbClr val="0000FF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 length == </a:t>
            </a:r>
            <a:r>
              <a:rPr lang="en-US" altLang="ko-KR" sz="1600" dirty="0">
                <a:solidFill>
                  <a:srgbClr val="6F008A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MAX_LIST_SIZE</a:t>
            </a:r>
            <a:r>
              <a:rPr lang="en-US" altLang="ko-KR" sz="1600" dirty="0">
                <a:solidFill>
                  <a:srgbClr val="00000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}  </a:t>
            </a:r>
            <a:r>
              <a:rPr lang="en-US" altLang="ko-KR" sz="1600" b="1" dirty="0" smtClean="0">
                <a:solidFill>
                  <a:srgbClr val="00B05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b="1" dirty="0" smtClean="0">
                <a:solidFill>
                  <a:srgbClr val="00B050"/>
                </a:solidFill>
                <a:latin typeface="Lucida Console" panose="020B0609040504020204" pitchFamily="49" charset="0"/>
                <a:ea typeface="돋움체" panose="020B0609000101010101" pitchFamily="49" charset="-127"/>
              </a:rPr>
              <a:t>포화상태검사</a:t>
            </a:r>
            <a:endParaRPr lang="ko-KR" altLang="en-US" sz="16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16498</TotalTime>
  <Words>2310</Words>
  <Application>Microsoft Office PowerPoint</Application>
  <PresentationFormat>화면 슬라이드 쇼(4:3)</PresentationFormat>
  <Paragraphs>452</Paragraphs>
  <Slides>36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9" baseType="lpstr">
      <vt:lpstr>HY엽서L</vt:lpstr>
      <vt:lpstr>굴림</vt:lpstr>
      <vt:lpstr>굴림체</vt:lpstr>
      <vt:lpstr>돋움체</vt:lpstr>
      <vt:lpstr>맑은 고딕</vt:lpstr>
      <vt:lpstr>새굴림</vt:lpstr>
      <vt:lpstr>한양신명조</vt:lpstr>
      <vt:lpstr>한양해서</vt:lpstr>
      <vt:lpstr>휴먼명조</vt:lpstr>
      <vt:lpstr>Arial</vt:lpstr>
      <vt:lpstr>Consolas</vt:lpstr>
      <vt:lpstr>Lucida Console</vt:lpstr>
      <vt:lpstr>Office 테마</vt:lpstr>
      <vt:lpstr>           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06장.리스트</dc:title>
  <dc:creator>최영규</dc:creator>
  <cp:lastModifiedBy>jack</cp:lastModifiedBy>
  <cp:revision>315</cp:revision>
  <cp:lastPrinted>2016-10-17T07:03:44Z</cp:lastPrinted>
  <dcterms:created xsi:type="dcterms:W3CDTF">2004-02-19T02:52:38Z</dcterms:created>
  <dcterms:modified xsi:type="dcterms:W3CDTF">2020-11-29T19:02:18Z</dcterms:modified>
</cp:coreProperties>
</file>