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29"/>
  </p:notesMasterIdLst>
  <p:handoutMasterIdLst>
    <p:handoutMasterId r:id="rId30"/>
  </p:handoutMasterIdLst>
  <p:sldIdLst>
    <p:sldId id="488" r:id="rId2"/>
    <p:sldId id="457" r:id="rId3"/>
    <p:sldId id="479" r:id="rId4"/>
    <p:sldId id="480" r:id="rId5"/>
    <p:sldId id="491" r:id="rId6"/>
    <p:sldId id="460" r:id="rId7"/>
    <p:sldId id="461" r:id="rId8"/>
    <p:sldId id="462" r:id="rId9"/>
    <p:sldId id="481" r:id="rId10"/>
    <p:sldId id="463" r:id="rId11"/>
    <p:sldId id="464" r:id="rId12"/>
    <p:sldId id="490" r:id="rId13"/>
    <p:sldId id="465" r:id="rId14"/>
    <p:sldId id="466" r:id="rId15"/>
    <p:sldId id="483" r:id="rId16"/>
    <p:sldId id="482" r:id="rId17"/>
    <p:sldId id="492" r:id="rId18"/>
    <p:sldId id="484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85" r:id="rId27"/>
    <p:sldId id="487" r:id="rId28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66"/>
    <a:srgbClr val="FBFFD1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7921" autoAdjust="0"/>
  </p:normalViewPr>
  <p:slideViewPr>
    <p:cSldViewPr>
      <p:cViewPr varScale="1">
        <p:scale>
          <a:sx n="106" d="100"/>
          <a:sy n="106" d="100"/>
        </p:scale>
        <p:origin x="1830" y="96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1482" y="132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두근두근 자료구조</a:t>
            </a:r>
            <a:endParaRPr lang="ko-KR" altLang="en-US" dirty="0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7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순</a:t>
            </a:r>
            <a:r>
              <a:rPr lang="ko-KR" altLang="en-US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4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1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3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6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6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0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4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en-US" altLang="ko-KR" sz="1600" dirty="0" smtClean="0"/>
              <a:t>DATA</a:t>
            </a:r>
          </a:p>
          <a:p>
            <a:pPr algn="l"/>
            <a:r>
              <a:rPr lang="en-US" altLang="ko-KR" sz="1600" dirty="0" smtClean="0"/>
              <a:t>STRUCTURES</a:t>
            </a:r>
          </a:p>
          <a:p>
            <a:pPr algn="l"/>
            <a:r>
              <a:rPr lang="en-US" altLang="ko-KR" sz="1600" dirty="0" smtClean="0"/>
              <a:t>USING</a:t>
            </a:r>
            <a:r>
              <a:rPr lang="en-US" altLang="ko-KR" sz="1600" baseline="0" dirty="0" smtClean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 smtClean="0"/>
              <a:t>          순환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07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3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5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컴퓨터에서의 되풀이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순환과 반복</a:t>
            </a:r>
            <a:endParaRPr lang="en-US" altLang="ko-KR" dirty="0" smtClean="0"/>
          </a:p>
          <a:p>
            <a:r>
              <a:rPr lang="ko-KR" altLang="en-US" dirty="0" smtClean="0"/>
              <a:t>순환</a:t>
            </a:r>
            <a:r>
              <a:rPr lang="en-US" altLang="ko-KR" dirty="0" smtClean="0"/>
              <a:t>(recursion): </a:t>
            </a:r>
            <a:r>
              <a:rPr lang="ko-KR" altLang="en-US" dirty="0" smtClean="0"/>
              <a:t>순환 호출 이용</a:t>
            </a:r>
            <a:endParaRPr lang="en-US" altLang="ko-KR" dirty="0" smtClean="0"/>
          </a:p>
          <a:p>
            <a:pPr lvl="1"/>
            <a:r>
              <a:rPr lang="ko-KR" altLang="en-US" dirty="0"/>
              <a:t>순환적인 문제에서는 자연스러운 방법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</a:t>
            </a:r>
            <a:r>
              <a:rPr lang="ko-KR" altLang="en-US" dirty="0"/>
              <a:t>호출의 </a:t>
            </a:r>
            <a:r>
              <a:rPr lang="ko-KR" altLang="en-US" dirty="0" smtClean="0"/>
              <a:t>오버헤드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문맥변경</a:t>
            </a:r>
            <a:r>
              <a:rPr lang="ko-KR" altLang="en-US" dirty="0"/>
              <a:t> </a:t>
            </a:r>
            <a:r>
              <a:rPr lang="ko-KR" altLang="en-US" dirty="0" smtClean="0"/>
              <a:t>등으로 </a:t>
            </a:r>
            <a:r>
              <a:rPr lang="ko-KR" altLang="en-US" dirty="0" err="1" smtClean="0"/>
              <a:t>시간증가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필요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반복</a:t>
            </a:r>
            <a:r>
              <a:rPr lang="en-US" altLang="ko-KR" dirty="0" smtClean="0"/>
              <a:t>(iteration): for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을 이용한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수행속도가 빠르다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구현상의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r>
              <a:rPr lang="ko-KR" altLang="en-US" dirty="0"/>
              <a:t>대부분의 순환은 반복으로 바꾸어 작성할 수 있음</a:t>
            </a:r>
          </a:p>
          <a:p>
            <a:pPr lvl="2"/>
            <a:endParaRPr lang="en-US" altLang="ko-KR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순환 </a:t>
            </a:r>
            <a:r>
              <a:rPr lang="en-US" altLang="ko-KR" sz="3200" dirty="0" smtClean="0"/>
              <a:t>&lt;-&gt; </a:t>
            </a:r>
            <a:r>
              <a:rPr lang="ko-KR" altLang="en-US" sz="3200" dirty="0" smtClean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1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02582"/>
              </p:ext>
            </p:extLst>
          </p:nvPr>
        </p:nvGraphicFramePr>
        <p:xfrm>
          <a:off x="2300725" y="1832347"/>
          <a:ext cx="43354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725" y="1832347"/>
                        <a:ext cx="43354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646675" y="2978950"/>
            <a:ext cx="5643562" cy="2363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i="1" dirty="0" err="1" smtClean="0">
                <a:latin typeface="Consolas" pitchFamily="49" charset="0"/>
                <a:cs typeface="Consolas" pitchFamily="49" charset="0"/>
              </a:rPr>
              <a:t>factorial_iter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n 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result=1;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k=n ; k&gt;0 ; k-- 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   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result = result * k;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팩토리얼의</a:t>
            </a:r>
            <a:r>
              <a:rPr lang="ko-KR" altLang="en-US" sz="3200" dirty="0" smtClean="0"/>
              <a:t> 반복적 구현</a:t>
            </a:r>
          </a:p>
        </p:txBody>
      </p:sp>
    </p:spTree>
    <p:extLst>
      <p:ext uri="{BB962C8B-B14F-4D97-AF65-F5344CB8AC3E}">
        <p14:creationId xmlns:p14="http://schemas.microsoft.com/office/powerpoint/2010/main" val="943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5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문제를 작은 동일한 문제들로 분해하여 해결하는 방법</a:t>
            </a:r>
          </a:p>
          <a:p>
            <a:r>
              <a:rPr lang="ko-KR" altLang="en-US" dirty="0" smtClean="0"/>
              <a:t>순환은 </a:t>
            </a:r>
            <a:r>
              <a:rPr lang="ko-KR" altLang="en-US" dirty="0"/>
              <a:t>문제를 나누어 해결하는 분할 정복 방법을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분할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정복</a:t>
            </a:r>
            <a:r>
              <a:rPr lang="en-US" altLang="ko-KR" sz="3200" dirty="0" smtClean="0"/>
              <a:t>(divide and conquer)</a:t>
            </a:r>
            <a:endParaRPr lang="ko-KR" altLang="en-US" sz="3200" dirty="0" smtClean="0"/>
          </a:p>
        </p:txBody>
      </p:sp>
      <p:pic>
        <p:nvPicPr>
          <p:cNvPr id="30721" name="_x150800224" descr="EMB000018f05e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3293985"/>
            <a:ext cx="5412618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FF3300"/>
                </a:solidFill>
              </a:rPr>
              <a:t>순환적인 방법이 반복적인 방법보다 더 효율적인 예</a:t>
            </a:r>
          </a:p>
          <a:p>
            <a:pPr eaLnBrk="1" hangingPunct="1"/>
            <a:r>
              <a:rPr lang="ko-KR" altLang="en-US" dirty="0" smtClean="0"/>
              <a:t>숫자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err="1" smtClean="0"/>
              <a:t>제곱값을</a:t>
            </a:r>
            <a:r>
              <a:rPr lang="ko-KR" altLang="en-US" dirty="0" smtClean="0"/>
              <a:t> 구하는 문제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endParaRPr lang="en-US" altLang="ko-KR" baseline="30000" dirty="0" smtClean="0"/>
          </a:p>
          <a:p>
            <a:pPr eaLnBrk="1" hangingPunct="1"/>
            <a:endParaRPr lang="en-US" altLang="ko-KR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방법</a:t>
            </a:r>
            <a:r>
              <a:rPr lang="en-US" altLang="ko-KR" b="1" dirty="0" smtClean="0">
                <a:solidFill>
                  <a:srgbClr val="FF0000"/>
                </a:solidFill>
              </a:rPr>
              <a:t> 1: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반복문</a:t>
            </a:r>
            <a:r>
              <a:rPr lang="ko-KR" altLang="en-US" b="1" dirty="0" smtClean="0">
                <a:solidFill>
                  <a:srgbClr val="FF0000"/>
                </a:solidFill>
              </a:rPr>
              <a:t> 사용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36685" y="3416030"/>
            <a:ext cx="5643563" cy="2308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double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slow_power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</a:t>
            </a:r>
            <a:r>
              <a:rPr lang="en-US" altLang="ko-KR" sz="1800" b="1" dirty="0" smtClean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double</a:t>
            </a:r>
            <a:r>
              <a:rPr lang="en-US" altLang="ko-KR" sz="1800" b="1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x, </a:t>
            </a: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i;</a:t>
            </a:r>
          </a:p>
          <a:p>
            <a:pPr algn="just"/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double</a:t>
            </a:r>
            <a:r>
              <a:rPr lang="en-US" altLang="ko-KR" sz="1800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r = 1.0;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for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(i=0; i&lt;n; i++)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r = r * x;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(r);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거듭제곱 값의 계산</a:t>
            </a:r>
          </a:p>
        </p:txBody>
      </p:sp>
    </p:spTree>
    <p:extLst>
      <p:ext uri="{BB962C8B-B14F-4D97-AF65-F5344CB8AC3E}">
        <p14:creationId xmlns:p14="http://schemas.microsoft.com/office/powerpoint/2010/main" val="1179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</a:rPr>
              <a:t>방법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순환적인 호출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6545" y="2000410"/>
            <a:ext cx="4365485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b="1" i="1" dirty="0">
                <a:latin typeface="Consolas" pitchFamily="49" charset="0"/>
                <a:ea typeface="+mn-ea"/>
                <a:cs typeface="Consolas" pitchFamily="49" charset="0"/>
              </a:rPr>
              <a:t>power(x, n</a:t>
            </a:r>
            <a:r>
              <a:rPr lang="en-US" altLang="ko-KR" sz="1600" b="1" i="1" dirty="0" smtClean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endParaRPr lang="en-US" altLang="ko-KR" sz="1600" b="1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 = 0</a:t>
            </a:r>
          </a:p>
          <a:p>
            <a:r>
              <a:rPr lang="en-US" altLang="ko-KR" sz="1600" b="1" dirty="0" smtClean="0">
                <a:latin typeface="Consolas" pitchFamily="49" charset="0"/>
                <a:ea typeface="+mn-ea"/>
                <a:cs typeface="Consolas" pitchFamily="49" charset="0"/>
              </a:rPr>
              <a:t>    then 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1;</a:t>
            </a:r>
          </a:p>
          <a:p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ko-KR" altLang="en-US" sz="1600" b="1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이 짝수</a:t>
            </a:r>
          </a:p>
          <a:p>
            <a:r>
              <a:rPr lang="en-US" altLang="ko-KR" sz="1600" b="1" dirty="0" smtClean="0">
                <a:latin typeface="Consolas" pitchFamily="49" charset="0"/>
                <a:ea typeface="+mn-ea"/>
                <a:cs typeface="Consolas" pitchFamily="49" charset="0"/>
              </a:rPr>
              <a:t>    then 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power(</a:t>
            </a:r>
            <a:r>
              <a:rPr lang="en-US" altLang="ko-KR" sz="1600" i="1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altLang="ko-KR" sz="16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n/2);</a:t>
            </a:r>
          </a:p>
          <a:p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lang="en-US" altLang="ko-KR" sz="1600" b="1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ko-KR" altLang="en-US" sz="1600" b="1" dirty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</a:rPr>
              <a:t>이 홀수</a:t>
            </a:r>
          </a:p>
          <a:p>
            <a:r>
              <a:rPr lang="en-US" altLang="ko-KR" sz="1600" b="1" dirty="0" smtClean="0">
                <a:latin typeface="Consolas" pitchFamily="49" charset="0"/>
                <a:ea typeface="+mn-ea"/>
                <a:cs typeface="Consolas" pitchFamily="49" charset="0"/>
              </a:rPr>
              <a:t>    then </a:t>
            </a:r>
            <a:r>
              <a:rPr lang="en-US" altLang="ko-KR" sz="1600" b="1" dirty="0"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*power(</a:t>
            </a:r>
            <a:r>
              <a:rPr lang="en-US" altLang="ko-KR" sz="1600" i="1" dirty="0" smtClean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altLang="ko-KR" sz="1600" baseline="30000" dirty="0" smtClean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(n-1)/2);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순환적인 거듭제곱 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35" y="1766648"/>
            <a:ext cx="3321635" cy="1196257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425" y="3003937"/>
            <a:ext cx="4181750" cy="1100138"/>
          </a:xfrm>
          <a:prstGeom prst="rect">
            <a:avLst/>
          </a:prstGeom>
          <a:ln>
            <a:solidFill>
              <a:srgbClr val="3366FF"/>
            </a:solidFill>
          </a:ln>
        </p:spPr>
      </p:pic>
      <p:cxnSp>
        <p:nvCxnSpPr>
          <p:cNvPr id="5" name="직선 화살표 연결선 4"/>
          <p:cNvCxnSpPr>
            <a:endCxn id="2" idx="1"/>
          </p:cNvCxnSpPr>
          <p:nvPr/>
        </p:nvCxnSpPr>
        <p:spPr>
          <a:xfrm flipV="1">
            <a:off x="2411760" y="2364777"/>
            <a:ext cx="2168975" cy="7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3" idx="1"/>
          </p:cNvCxnSpPr>
          <p:nvPr/>
        </p:nvCxnSpPr>
        <p:spPr>
          <a:xfrm flipV="1">
            <a:off x="2321750" y="3554006"/>
            <a:ext cx="2262675" cy="9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36685" y="4223662"/>
            <a:ext cx="5858028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double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power(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double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x, 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n==0 )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1;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else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(n%2)==0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power(x*x, n/2);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else</a:t>
            </a:r>
            <a:endParaRPr lang="en-US" altLang="ko-KR" sz="1600" dirty="0">
              <a:solidFill>
                <a:srgbClr val="0070C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   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x*power(x*x, (n-1)/2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ko-KR" altLang="en-US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580735" y="1294895"/>
                <a:ext cx="3013978" cy="378910"/>
              </a:xfrm>
              <a:prstGeom prst="rect">
                <a:avLst/>
              </a:prstGeom>
              <a:noFill/>
              <a:ln w="9525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aseline="30000" dirty="0" smtClean="0">
                    <a:solidFill>
                      <a:schemeClr val="tx1"/>
                    </a:solidFill>
                  </a:rPr>
                  <a:t>n/2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공식을 이용</a:t>
                </a:r>
                <a:r>
                  <a:rPr lang="en-US" altLang="ko-KR" baseline="30000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35" y="1294895"/>
                <a:ext cx="3013978" cy="378910"/>
              </a:xfrm>
              <a:prstGeom prst="rect">
                <a:avLst/>
              </a:prstGeom>
              <a:blipFill>
                <a:blip r:embed="rId5"/>
                <a:stretch>
                  <a:fillRect t="-4615" b="-20000"/>
                </a:stretch>
              </a:blipFill>
              <a:ln w="9525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4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거듭제곱을 </a:t>
            </a:r>
            <a:r>
              <a:rPr lang="ko-KR" altLang="en-US" sz="3200" dirty="0"/>
              <a:t>구하는 순환 호출의 예</a:t>
            </a:r>
          </a:p>
        </p:txBody>
      </p:sp>
      <p:pic>
        <p:nvPicPr>
          <p:cNvPr id="31745" name="_x152846824" descr="EMB000018f05e0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2" y="1493785"/>
            <a:ext cx="5355595" cy="40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순환적인 방법의 시간 복잡도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smtClean="0"/>
              <a:t>제곱이라면 문제의 </a:t>
            </a:r>
            <a:r>
              <a:rPr lang="ko-KR" altLang="en-US" dirty="0"/>
              <a:t>크기가 </a:t>
            </a:r>
            <a:r>
              <a:rPr lang="ko-KR" altLang="en-US" dirty="0" smtClean="0"/>
              <a:t>절반씩 줄어든다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시간 복잡도</a:t>
            </a:r>
            <a:endParaRPr lang="en-US" altLang="ko-KR" dirty="0" smtClean="0"/>
          </a:p>
          <a:p>
            <a:pPr lvl="1"/>
            <a:r>
              <a:rPr lang="ko-KR" altLang="en-US" dirty="0"/>
              <a:t>순환적인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logn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반복적인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O(n)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15240454"/>
              </p:ext>
            </p:extLst>
          </p:nvPr>
        </p:nvGraphicFramePr>
        <p:xfrm>
          <a:off x="2411760" y="2303875"/>
          <a:ext cx="4455495" cy="49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4" imgW="1828800" imgH="203200" progId="Equation.3">
                  <p:embed/>
                </p:oleObj>
              </mc:Choice>
              <mc:Fallback>
                <p:oleObj name="Equation" r:id="rId4" imgW="1828800" imgH="203200" progId="Equation.3">
                  <p:embed/>
                  <p:pic>
                    <p:nvPicPr>
                      <p:cNvPr id="0" name="Object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03875"/>
                        <a:ext cx="4455495" cy="495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복잡도 분석</a:t>
            </a:r>
          </a:p>
        </p:txBody>
      </p:sp>
      <p:pic>
        <p:nvPicPr>
          <p:cNvPr id="26650" name="_x152845704" descr="EMB000018f05e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329100"/>
            <a:ext cx="7520656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순환 호출을 사용하면 비효율적인 예</a:t>
            </a:r>
          </a:p>
          <a:p>
            <a:r>
              <a:rPr lang="ko-KR" altLang="en-US" dirty="0"/>
              <a:t>피보나치 </a:t>
            </a:r>
            <a:r>
              <a:rPr lang="ko-KR" altLang="en-US" dirty="0" smtClean="0"/>
              <a:t>수열</a:t>
            </a:r>
            <a:r>
              <a:rPr lang="en-US" altLang="ko-KR" dirty="0" smtClean="0"/>
              <a:t>: 0,1,1,2,3,5,8,13,21,…</a:t>
            </a:r>
          </a:p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첫번째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항의 값은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이고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두번째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항의 값은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일때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이후의 항들은 이전의 두 항을 더한 값으로 만들어지는 수열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fib(2) = fib(2-2)+fig(2-1)=0+1=1</a:t>
            </a:r>
          </a:p>
          <a:p>
            <a:pPr lvl="1"/>
            <a:r>
              <a:rPr lang="en-US" altLang="ko-KR" dirty="0" smtClean="0"/>
              <a:t>fib(3) </a:t>
            </a:r>
            <a:r>
              <a:rPr lang="en-US" altLang="ko-KR" dirty="0"/>
              <a:t>= </a:t>
            </a:r>
            <a:r>
              <a:rPr lang="en-US" altLang="ko-KR" dirty="0" smtClean="0"/>
              <a:t>fib(3-2</a:t>
            </a:r>
            <a:r>
              <a:rPr lang="en-US" altLang="ko-KR" dirty="0"/>
              <a:t>)+</a:t>
            </a:r>
            <a:r>
              <a:rPr lang="en-US" altLang="ko-KR" dirty="0" smtClean="0"/>
              <a:t>fig(3-1)=1+1=2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03485"/>
              </p:ext>
            </p:extLst>
          </p:nvPr>
        </p:nvGraphicFramePr>
        <p:xfrm>
          <a:off x="971600" y="3699030"/>
          <a:ext cx="5529185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4" imgW="2730500" imgH="711200" progId="Equation.3">
                  <p:embed/>
                </p:oleObj>
              </mc:Choice>
              <mc:Fallback>
                <p:oleObj name="Equation" r:id="rId4" imgW="2730500" imgH="7112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99030"/>
                        <a:ext cx="5529185" cy="14401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3366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피보나치 수열의 계산</a:t>
            </a:r>
          </a:p>
        </p:txBody>
      </p:sp>
    </p:spTree>
    <p:extLst>
      <p:ext uri="{BB962C8B-B14F-4D97-AF65-F5344CB8AC3E}">
        <p14:creationId xmlns:p14="http://schemas.microsoft.com/office/powerpoint/2010/main" val="349554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513057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순환적인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fib(6)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호출하면 </a:t>
            </a:r>
            <a:r>
              <a:rPr lang="en-US" altLang="ko-KR" dirty="0" smtClean="0"/>
              <a:t>fib(4)</a:t>
            </a:r>
            <a:r>
              <a:rPr lang="ko-KR" altLang="en-US" dirty="0" smtClean="0"/>
              <a:t>가 두 번 반복하여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회 불필요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fib(3)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3</a:t>
            </a:r>
            <a:r>
              <a:rPr lang="ko-KR" altLang="en-US" dirty="0" smtClean="0"/>
              <a:t>번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번 불필요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순환호출이</a:t>
            </a:r>
            <a:r>
              <a:rPr lang="ko-KR" altLang="en-US" dirty="0" smtClean="0"/>
              <a:t> 깊어질수록 불필요한 호출이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중간에 계산된 값을 기억하지 않고 다시 계산하기 때문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ko-KR" altLang="en-US" dirty="0" smtClean="0"/>
              <a:t>의 값이 커지면 </a:t>
            </a:r>
            <a:r>
              <a:rPr lang="ko-KR" altLang="en-US" dirty="0" err="1" smtClean="0"/>
              <a:t>순환호출을</a:t>
            </a:r>
            <a:r>
              <a:rPr lang="ko-KR" altLang="en-US" dirty="0" smtClean="0"/>
              <a:t> 사용하여 피보나치수열 계산 불가능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61610" y="1988840"/>
            <a:ext cx="580564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800" b="1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fib(</a:t>
            </a:r>
            <a:r>
              <a:rPr lang="en-US" altLang="ko-KR" sz="18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n)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n==0 )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0;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n==1 )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1;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(fib(n-1) + fib(n-2));</a:t>
            </a:r>
          </a:p>
          <a:p>
            <a:pPr algn="just"/>
            <a:r>
              <a:rPr lang="en-US" altLang="ko-KR" sz="18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피보나치 수열의 계산</a:t>
            </a:r>
          </a:p>
        </p:txBody>
      </p:sp>
    </p:spTree>
    <p:extLst>
      <p:ext uri="{BB962C8B-B14F-4D97-AF65-F5344CB8AC3E}">
        <p14:creationId xmlns:p14="http://schemas.microsoft.com/office/powerpoint/2010/main" val="75452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항이 중복해서 계산됨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커지면 더욱 심각</a:t>
            </a:r>
          </a:p>
          <a:p>
            <a:endParaRPr lang="en-US" altLang="ko-KR" dirty="0" smtClean="0"/>
          </a:p>
        </p:txBody>
      </p:sp>
      <p:pic>
        <p:nvPicPr>
          <p:cNvPr id="15361" name="_x346101184" descr="EMB00000d7049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5" y="2348879"/>
            <a:ext cx="8307153" cy="35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순환적인 피보나치의 비효율성</a:t>
            </a:r>
          </a:p>
        </p:txBody>
      </p:sp>
    </p:spTree>
    <p:extLst>
      <p:ext uri="{BB962C8B-B14F-4D97-AF65-F5344CB8AC3E}">
        <p14:creationId xmlns:p14="http://schemas.microsoft.com/office/powerpoint/2010/main" val="2279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알고리즘이나 함수가 수행 도중에 자기 자신을 다시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호출하여 문제를 해결하는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정의자체가 순환적으로 되어 있는 경우에 적합</a:t>
            </a:r>
            <a:endParaRPr lang="en-US" altLang="ko-KR" dirty="0" smtClean="0"/>
          </a:p>
          <a:p>
            <a:r>
              <a:rPr lang="ko-KR" altLang="en-US" dirty="0" smtClean="0"/>
              <a:t>재귀 호출</a:t>
            </a:r>
            <a:r>
              <a:rPr lang="en-US" altLang="ko-KR" dirty="0" smtClean="0"/>
              <a:t>(Recursion)</a:t>
            </a:r>
          </a:p>
          <a:p>
            <a:pPr lvl="1"/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</a:t>
            </a:r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크기가 작도록 분할 ≒ 자기 자신을 호출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</a:t>
            </a:r>
            <a:r>
              <a:rPr lang="en-US" altLang="ko-KR" dirty="0" smtClean="0"/>
              <a:t>(recursion), </a:t>
            </a:r>
            <a:r>
              <a:rPr lang="ko-KR" altLang="en-US" dirty="0" smtClean="0"/>
              <a:t>재귀 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15" y="3969060"/>
            <a:ext cx="2706338" cy="25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시간 복잡도</a:t>
            </a:r>
            <a:r>
              <a:rPr lang="en-US" altLang="ko-KR" dirty="0" smtClean="0"/>
              <a:t>: O(n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00074" y="1493785"/>
            <a:ext cx="6795172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 algn="just"/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fibIter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n)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 n &lt; 2 ) 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b="1" dirty="0">
                <a:solidFill>
                  <a:srgbClr val="0000FF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n;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else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</a:t>
            </a:r>
            <a:r>
              <a:rPr lang="en-US" altLang="ko-KR" sz="1600" b="1" dirty="0" err="1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i, 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, current=1, last=0;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for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(i=2;i&lt;=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n;i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++){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	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= current;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	current += last;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	last = </a:t>
            </a:r>
            <a:r>
              <a:rPr lang="en-US" altLang="ko-KR" sz="1600" dirty="0" err="1">
                <a:latin typeface="Consolas" pitchFamily="49" charset="0"/>
                <a:ea typeface="MS UI Gothic" pitchFamily="34" charset="-128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}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	</a:t>
            </a:r>
            <a:r>
              <a:rPr lang="en-US" altLang="ko-KR" sz="1600" b="1" dirty="0">
                <a:solidFill>
                  <a:srgbClr val="0070C0"/>
                </a:solidFill>
                <a:latin typeface="Consolas" pitchFamily="49" charset="0"/>
                <a:ea typeface="MS UI Gothic" pitchFamily="34" charset="-128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 current;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	}</a:t>
            </a:r>
          </a:p>
          <a:p>
            <a:pPr algn="just"/>
            <a:r>
              <a:rPr lang="en-US" altLang="ko-KR" sz="1600" dirty="0">
                <a:latin typeface="Consolas" pitchFamily="49" charset="0"/>
                <a:ea typeface="MS UI Gothic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반복적인 피보나치 수열 함수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84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막대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쌓여있는 원판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막대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옮기는 문제</a:t>
            </a:r>
            <a:endParaRPr lang="en-US" altLang="ko-KR" dirty="0"/>
          </a:p>
          <a:p>
            <a:pPr lvl="1"/>
            <a:r>
              <a:rPr lang="ko-KR" altLang="en-US" dirty="0" smtClean="0"/>
              <a:t>한 번에 하나의 원판만 이동할 수 있음 </a:t>
            </a:r>
          </a:p>
          <a:p>
            <a:pPr lvl="1"/>
            <a:r>
              <a:rPr lang="ko-KR" altLang="en-US" dirty="0" smtClean="0"/>
              <a:t>맨 위에 있는 원판만 이동할 수 있음</a:t>
            </a:r>
          </a:p>
          <a:p>
            <a:pPr lvl="1"/>
            <a:r>
              <a:rPr lang="ko-KR" altLang="en-US" dirty="0" smtClean="0"/>
              <a:t>크기가 작은 원판 위에 큰 원판이 쌓일 수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중간의 막대를 이용할 수 있으나 앞의 조건들을 지켜야 함</a:t>
            </a:r>
            <a:r>
              <a:rPr lang="en-US" altLang="ko-KR" dirty="0" smtClean="0"/>
              <a:t> 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2366755" y="3879050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Trebuchet MS" pitchFamily="34" charset="0"/>
                  <a:ea typeface="HY엽서L" pitchFamily="18" charset="-127"/>
                </a:defRPr>
              </a:lvl9pPr>
            </a:lstStyle>
            <a:p>
              <a:r>
                <a:rPr lang="en-US" altLang="ko-KR">
                  <a:latin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하노이 탑 문제</a:t>
            </a:r>
          </a:p>
        </p:txBody>
      </p:sp>
    </p:spTree>
    <p:extLst>
      <p:ext uri="{BB962C8B-B14F-4D97-AF65-F5344CB8AC3E}">
        <p14:creationId xmlns:p14="http://schemas.microsoft.com/office/powerpoint/2010/main" val="31735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n=3</a:t>
            </a:r>
            <a:r>
              <a:rPr lang="ko-KR" altLang="en-US" sz="3200" dirty="0" smtClean="0"/>
              <a:t>인 경우의 해답</a:t>
            </a:r>
          </a:p>
        </p:txBody>
      </p:sp>
      <p:pic>
        <p:nvPicPr>
          <p:cNvPr id="32769" name="_x152846664" descr="EMB000018f05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03775"/>
            <a:ext cx="6357533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7585"/>
            <a:ext cx="3041650" cy="901415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+mn-ea"/>
                <a:ea typeface="+mn-ea"/>
              </a:rPr>
              <a:t>C</a:t>
            </a:r>
            <a:r>
              <a:rPr lang="ko-KR" altLang="en-US" sz="1600" dirty="0">
                <a:latin typeface="+mn-ea"/>
                <a:ea typeface="+mn-ea"/>
              </a:rPr>
              <a:t>를 임시버퍼로 사용하여 </a:t>
            </a:r>
            <a:r>
              <a:rPr lang="en-US" altLang="ko-KR" sz="1600" dirty="0">
                <a:latin typeface="+mn-ea"/>
                <a:ea typeface="+mn-ea"/>
              </a:rPr>
              <a:t>A</a:t>
            </a:r>
            <a:r>
              <a:rPr lang="ko-KR" altLang="en-US" sz="1600" dirty="0">
                <a:latin typeface="+mn-ea"/>
                <a:ea typeface="+mn-ea"/>
              </a:rPr>
              <a:t>에 쌓여있는  </a:t>
            </a:r>
            <a:r>
              <a:rPr lang="en-US" altLang="ko-KR" sz="1600" dirty="0">
                <a:latin typeface="+mn-ea"/>
                <a:ea typeface="+mn-ea"/>
              </a:rPr>
              <a:t>n-1</a:t>
            </a:r>
            <a:r>
              <a:rPr lang="ko-KR" altLang="en-US" sz="1600" dirty="0">
                <a:latin typeface="+mn-ea"/>
                <a:ea typeface="+mn-ea"/>
              </a:rPr>
              <a:t>개의 원판을 </a:t>
            </a:r>
            <a:r>
              <a:rPr lang="en-US" altLang="ko-KR" sz="1600" dirty="0">
                <a:latin typeface="+mn-ea"/>
                <a:ea typeface="+mn-ea"/>
              </a:rPr>
              <a:t>B</a:t>
            </a:r>
            <a:r>
              <a:rPr lang="ko-KR" altLang="en-US" sz="1600" dirty="0">
                <a:latin typeface="+mn-ea"/>
                <a:ea typeface="+mn-ea"/>
              </a:rPr>
              <a:t>로 옮긴다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2997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latin typeface="+mn-ea"/>
                <a:ea typeface="+mn-ea"/>
              </a:rPr>
              <a:t>A</a:t>
            </a:r>
            <a:r>
              <a:rPr lang="ko-KR" altLang="en-US" sz="1600">
                <a:latin typeface="+mn-ea"/>
                <a:ea typeface="+mn-ea"/>
              </a:rPr>
              <a:t>의 가장 큰 원판을 </a:t>
            </a:r>
            <a:r>
              <a:rPr lang="en-US" altLang="ko-KR" sz="1600">
                <a:latin typeface="+mn-ea"/>
                <a:ea typeface="+mn-ea"/>
              </a:rPr>
              <a:t>C</a:t>
            </a:r>
            <a:r>
              <a:rPr lang="ko-KR" altLang="en-US" sz="1600">
                <a:latin typeface="+mn-ea"/>
                <a:ea typeface="+mn-ea"/>
              </a:rPr>
              <a:t>로 옮긴다</a:t>
            </a:r>
            <a:r>
              <a:rPr lang="en-US" altLang="ko-KR" sz="1600">
                <a:latin typeface="+mn-ea"/>
                <a:ea typeface="+mn-ea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8535"/>
            <a:ext cx="3016250" cy="90074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+mn-ea"/>
                <a:ea typeface="+mn-ea"/>
              </a:rPr>
              <a:t>A</a:t>
            </a:r>
            <a:r>
              <a:rPr lang="ko-KR" altLang="en-US" sz="1600" dirty="0">
                <a:latin typeface="+mn-ea"/>
                <a:ea typeface="+mn-ea"/>
              </a:rPr>
              <a:t>를 임시버퍼로 사용하여 </a:t>
            </a:r>
            <a:r>
              <a:rPr lang="en-US" altLang="ko-KR" sz="1600" dirty="0">
                <a:latin typeface="+mn-ea"/>
                <a:ea typeface="+mn-ea"/>
              </a:rPr>
              <a:t>B</a:t>
            </a:r>
            <a:r>
              <a:rPr lang="ko-KR" altLang="en-US" sz="1600" dirty="0">
                <a:latin typeface="+mn-ea"/>
                <a:ea typeface="+mn-ea"/>
              </a:rPr>
              <a:t>에 쌓여있는  </a:t>
            </a:r>
            <a:r>
              <a:rPr lang="en-US" altLang="ko-KR" sz="1600" dirty="0">
                <a:latin typeface="+mn-ea"/>
                <a:ea typeface="+mn-ea"/>
              </a:rPr>
              <a:t>n-1</a:t>
            </a:r>
            <a:r>
              <a:rPr lang="ko-KR" altLang="en-US" sz="1600" dirty="0">
                <a:latin typeface="+mn-ea"/>
                <a:ea typeface="+mn-ea"/>
              </a:rPr>
              <a:t>개의 원판을 </a:t>
            </a:r>
            <a:r>
              <a:rPr lang="en-US" altLang="ko-KR" sz="1600" dirty="0">
                <a:latin typeface="+mn-ea"/>
                <a:ea typeface="+mn-ea"/>
              </a:rPr>
              <a:t>C</a:t>
            </a:r>
            <a:r>
              <a:rPr lang="ko-KR" altLang="en-US" sz="1600" dirty="0">
                <a:latin typeface="+mn-ea"/>
                <a:ea typeface="+mn-ea"/>
              </a:rPr>
              <a:t>로 옮긴다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1265" name="_x346109616" descr="EMB00000d7049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506537"/>
            <a:ext cx="5130570" cy="50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일반적인 경우에는</a:t>
            </a:r>
            <a:r>
              <a:rPr lang="en-US" altLang="ko-KR" sz="3200" dirty="0" smtClean="0"/>
              <a:t>?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373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어떻게 </a:t>
            </a:r>
            <a:r>
              <a:rPr lang="en-US" altLang="ko-KR" sz="2000" dirty="0" smtClean="0"/>
              <a:t>n-1</a:t>
            </a:r>
            <a:r>
              <a:rPr lang="ko-KR" altLang="en-US" sz="2000" dirty="0" smtClean="0"/>
              <a:t>개의 원판을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로 이동하는가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b="1" u="sng" dirty="0" smtClean="0">
                <a:solidFill>
                  <a:srgbClr val="FF3300"/>
                </a:solidFill>
              </a:rPr>
              <a:t>순환을 이용</a:t>
            </a:r>
            <a:r>
              <a:rPr lang="en-US" altLang="ko-KR" sz="1800" b="1" u="sng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/>
            <a:endParaRPr lang="en-US" altLang="ko-KR" sz="2000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76545" y="2393885"/>
            <a:ext cx="8199767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막대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쌓여있는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개의 원판을 막대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를 사용하여 막대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from,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to)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if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(n==1){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원판을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else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   ①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의 맨 밑의 원판을 제외한 나머지 원판들을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   ②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from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 있는 한 개의 원판을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ko-KR" altLang="en-US" sz="1600" dirty="0" smtClean="0">
                <a:latin typeface="Consolas" pitchFamily="49" charset="0"/>
                <a:ea typeface="+mn-ea"/>
                <a:cs typeface="Consolas" pitchFamily="49" charset="0"/>
              </a:rPr>
              <a:t>   ③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의 원판들을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to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남아있는 문제</a:t>
            </a:r>
            <a:r>
              <a:rPr lang="en-US" altLang="ko-KR" sz="3200" dirty="0" smtClean="0"/>
              <a:t>?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22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152"/>
          <p:cNvSpPr txBox="1">
            <a:spLocks noChangeArrowheads="1"/>
          </p:cNvSpPr>
          <p:nvPr/>
        </p:nvSpPr>
        <p:spPr bwMode="auto">
          <a:xfrm>
            <a:off x="476545" y="1403775"/>
            <a:ext cx="8100900" cy="4893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 marL="457200"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#include 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stdio.h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from,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to)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if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n==1 )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원판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으로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.\n",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from,to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else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(n-1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from, to,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원판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%d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을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에서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%c</a:t>
            </a:r>
            <a:r>
              <a:rPr lang="ko-KR" altLang="en-US" sz="1600" dirty="0">
                <a:latin typeface="Consolas" pitchFamily="49" charset="0"/>
                <a:ea typeface="+mn-ea"/>
                <a:cs typeface="Consolas" pitchFamily="49" charset="0"/>
              </a:rPr>
              <a:t>으로 옮긴다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.\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n",n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from, to);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(n-1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tmp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from, to);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main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() {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hanoiTower</a:t>
            </a:r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(4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, 'A', 'B', 'C');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하노이탑</a:t>
            </a:r>
            <a:r>
              <a:rPr lang="ko-KR" altLang="en-US" sz="3200" dirty="0" smtClean="0"/>
              <a:t> 최종 프로그램</a:t>
            </a:r>
          </a:p>
        </p:txBody>
      </p:sp>
    </p:spTree>
    <p:extLst>
      <p:ext uri="{BB962C8B-B14F-4D97-AF65-F5344CB8AC3E}">
        <p14:creationId xmlns:p14="http://schemas.microsoft.com/office/powerpoint/2010/main" val="1392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하노이탑</a:t>
            </a:r>
            <a:r>
              <a:rPr lang="en-US" altLang="ko-KR" sz="3200" dirty="0" smtClean="0"/>
              <a:t>(n=3)</a:t>
            </a:r>
            <a:r>
              <a:rPr lang="ko-KR" altLang="en-US" sz="3200" dirty="0" smtClean="0"/>
              <a:t> 실행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결과</a:t>
            </a:r>
          </a:p>
        </p:txBody>
      </p:sp>
      <p:pic>
        <p:nvPicPr>
          <p:cNvPr id="33793" name="_x150802624" descr="EMB000018f05e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1403775"/>
            <a:ext cx="7789397" cy="30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순환을 이용한 미로 탐색</a:t>
            </a:r>
            <a:r>
              <a:rPr lang="en-US" altLang="ko-KR" dirty="0" smtClean="0"/>
              <a:t>(DFS)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76545" y="1448780"/>
            <a:ext cx="8289630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search_recur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done ) 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"(%</a:t>
            </a:r>
            <a:r>
              <a:rPr lang="en-US" altLang="ko-KR" sz="1400" kern="0" dirty="0" err="1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d,%d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 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==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xExit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&amp;&amp;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==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yExit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 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done = 1;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map[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][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] =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'5'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is_valid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-1,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 )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search_recur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-1,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is_valid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+1,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 )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search_recur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+1,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is_valid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-1) )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search_recur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-1 );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is_valid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+1) )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search_recur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+1 );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main()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search_recur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( 0, 1 );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(done)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"\n ==&gt;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출구가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탐지되었습니다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else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"\n ==&gt;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출구를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찾지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못했습니다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34817" name="_x256887408" descr="EMB000018f05e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15" y="5634245"/>
            <a:ext cx="7704392" cy="8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2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값 구하기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피보나치 </a:t>
            </a:r>
            <a:r>
              <a:rPr lang="ko-KR" altLang="en-US" dirty="0"/>
              <a:t>수열</a:t>
            </a:r>
          </a:p>
          <a:p>
            <a:endParaRPr lang="ko-KR" altLang="en-US" dirty="0"/>
          </a:p>
          <a:p>
            <a:r>
              <a:rPr lang="ko-KR" altLang="en-US" dirty="0"/>
              <a:t>이항계수</a:t>
            </a:r>
          </a:p>
          <a:p>
            <a:endParaRPr lang="ko-KR" altLang="en-US" dirty="0"/>
          </a:p>
          <a:p>
            <a:r>
              <a:rPr lang="ko-KR" altLang="en-US" dirty="0"/>
              <a:t>하노이의 탑</a:t>
            </a:r>
          </a:p>
          <a:p>
            <a:r>
              <a:rPr lang="ko-KR" altLang="en-US" dirty="0"/>
              <a:t>이진탐색</a:t>
            </a:r>
          </a:p>
          <a:p>
            <a:r>
              <a:rPr lang="ko-KR" altLang="en-US" dirty="0"/>
              <a:t>영역채색 </a:t>
            </a:r>
            <a:r>
              <a:rPr lang="en-US" altLang="ko-KR" dirty="0"/>
              <a:t>(Blob Coloring)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graphicFrame>
        <p:nvGraphicFramePr>
          <p:cNvPr id="2" name="개체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3476374"/>
              </p:ext>
            </p:extLst>
          </p:nvPr>
        </p:nvGraphicFramePr>
        <p:xfrm>
          <a:off x="4166955" y="1358770"/>
          <a:ext cx="3016585" cy="85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4" imgW="1612900" imgH="457200" progId="Equation.3">
                  <p:embed/>
                </p:oleObj>
              </mc:Choice>
              <mc:Fallback>
                <p:oleObj name="Equation" r:id="rId4" imgW="16129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955" y="1358770"/>
                        <a:ext cx="3016585" cy="85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74662"/>
              </p:ext>
            </p:extLst>
          </p:nvPr>
        </p:nvGraphicFramePr>
        <p:xfrm>
          <a:off x="2951820" y="3293985"/>
          <a:ext cx="5571092" cy="82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수식" r:id="rId6" imgW="3276600" imgH="482600" progId="Equation.3">
                  <p:embed/>
                </p:oleObj>
              </mc:Choice>
              <mc:Fallback>
                <p:oleObj name="수식" r:id="rId6" imgW="32766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3293985"/>
                        <a:ext cx="5571092" cy="821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03217"/>
              </p:ext>
            </p:extLst>
          </p:nvPr>
        </p:nvGraphicFramePr>
        <p:xfrm>
          <a:off x="3941930" y="2303875"/>
          <a:ext cx="3795055" cy="93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수식" r:id="rId8" imgW="2882900" imgH="711200" progId="Equation.3">
                  <p:embed/>
                </p:oleObj>
              </mc:Choice>
              <mc:Fallback>
                <p:oleObj name="수식" r:id="rId8" imgW="28829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930" y="2303875"/>
                        <a:ext cx="3795055" cy="93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순환의 예</a:t>
            </a:r>
          </a:p>
        </p:txBody>
      </p:sp>
    </p:spTree>
    <p:extLst>
      <p:ext uri="{BB962C8B-B14F-4D97-AF65-F5344CB8AC3E}">
        <p14:creationId xmlns:p14="http://schemas.microsoft.com/office/powerpoint/2010/main" val="4752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팩토리얼의</a:t>
            </a:r>
            <a:r>
              <a:rPr lang="ko-KR" altLang="en-US" dirty="0"/>
              <a:t>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예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팩토리얼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#1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38890"/>
            <a:ext cx="5410492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</a:t>
            </a:r>
            <a:r>
              <a:rPr lang="en-US" altLang="ko-KR" dirty="0"/>
              <a:t>#1: </a:t>
            </a:r>
          </a:p>
          <a:p>
            <a:pPr lvl="1"/>
            <a:r>
              <a:rPr lang="ko-KR" altLang="en-US" dirty="0" smtClean="0"/>
              <a:t>정의대로 </a:t>
            </a:r>
            <a:r>
              <a:rPr lang="ko-KR" altLang="en-US" dirty="0"/>
              <a:t>구현</a:t>
            </a:r>
          </a:p>
          <a:p>
            <a:pPr lvl="1"/>
            <a:r>
              <a:rPr lang="en-US" altLang="ko-KR" dirty="0"/>
              <a:t>(n-1)! </a:t>
            </a:r>
            <a:r>
              <a:rPr lang="ko-KR" altLang="en-US" dirty="0" smtClean="0"/>
              <a:t>을 </a:t>
            </a:r>
            <a:r>
              <a:rPr lang="ko-KR" altLang="en-US" dirty="0"/>
              <a:t>구하는 서브 함수 </a:t>
            </a:r>
            <a:r>
              <a:rPr lang="en-US" altLang="ko-KR" dirty="0"/>
              <a:t>factorial_n_1</a:t>
            </a:r>
            <a:r>
              <a:rPr lang="ko-KR" altLang="en-US" dirty="0"/>
              <a:t>를 따로 제작</a:t>
            </a:r>
          </a:p>
          <a:p>
            <a:endParaRPr lang="ko-KR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5548" y="5544814"/>
            <a:ext cx="8031623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4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factorial(</a:t>
            </a:r>
            <a:r>
              <a:rPr lang="en-US" altLang="ko-KR" sz="14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n)</a:t>
            </a:r>
          </a:p>
          <a:p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if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 n == 1 ) </a:t>
            </a: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 1; </a:t>
            </a:r>
            <a:r>
              <a:rPr lang="en-US" altLang="ko-KR" sz="1400" dirty="0" smtClean="0"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n==1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인 경우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종료 조건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else </a:t>
            </a:r>
            <a:r>
              <a:rPr lang="en-US" altLang="ko-KR" sz="14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(n * </a:t>
            </a:r>
            <a:r>
              <a:rPr lang="en-US" altLang="ko-KR" sz="1400" b="1" u="sng" dirty="0">
                <a:latin typeface="Consolas" pitchFamily="49" charset="0"/>
                <a:ea typeface="+mn-ea"/>
                <a:cs typeface="Consolas" pitchFamily="49" charset="0"/>
              </a:rPr>
              <a:t>factorial(n-1</a:t>
            </a:r>
            <a:r>
              <a:rPr lang="en-US" altLang="ko-KR" sz="1400" b="1" u="sng" dirty="0" smtClean="0"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lang="en-US" altLang="ko-KR" sz="1400" dirty="0" smtClean="0">
                <a:latin typeface="Consolas" pitchFamily="49" charset="0"/>
                <a:ea typeface="+mn-ea"/>
                <a:cs typeface="Consolas" pitchFamily="49" charset="0"/>
              </a:rPr>
              <a:t>);	</a:t>
            </a:r>
            <a:r>
              <a:rPr lang="en-US" altLang="ko-KR" sz="1400" dirty="0" smtClean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n &gt;1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인 경우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ko-KR" altLang="en-US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순환 호출</a:t>
            </a:r>
            <a:r>
              <a:rPr lang="en-US" altLang="ko-KR" sz="14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예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팩토리얼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#1</a:t>
            </a:r>
            <a:endParaRPr lang="ko-KR" altLang="en-US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560" y="2798930"/>
            <a:ext cx="803162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int factorial(int n) {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int </a:t>
            </a:r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ret = 0;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if </a:t>
            </a:r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(n &lt;= 1) {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	ret </a:t>
            </a:r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= 1;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}</a:t>
            </a:r>
            <a:endParaRPr lang="da-DK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else </a:t>
            </a:r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	ret </a:t>
            </a:r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= n * factorial(n - 1);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}</a:t>
            </a:r>
            <a:endParaRPr lang="da-DK" altLang="ko-KR" sz="16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	return </a:t>
            </a:r>
            <a:r>
              <a:rPr lang="da-DK" altLang="ko-KR" sz="1600" dirty="0">
                <a:latin typeface="Consolas" pitchFamily="49" charset="0"/>
                <a:ea typeface="+mn-ea"/>
                <a:cs typeface="Consolas" pitchFamily="49" charset="0"/>
              </a:rPr>
              <a:t>ret;</a:t>
            </a:r>
          </a:p>
          <a:p>
            <a:r>
              <a:rPr lang="da-DK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altLang="ko-KR" sz="16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#2: </a:t>
            </a:r>
          </a:p>
          <a:p>
            <a:pPr lvl="1"/>
            <a:r>
              <a:rPr lang="en-US" altLang="ko-KR" dirty="0" smtClean="0"/>
              <a:t>(n-1)! </a:t>
            </a:r>
            <a:r>
              <a:rPr lang="ko-KR" altLang="en-US" dirty="0" err="1" smtClean="0"/>
              <a:t>팩토리얼을</a:t>
            </a:r>
            <a:r>
              <a:rPr lang="ko-KR" altLang="en-US" dirty="0" smtClean="0"/>
              <a:t> 현재 작성중인 함수를 다시 호출하여 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순환 호출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예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팩토리얼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#2</a:t>
            </a:r>
            <a:endParaRPr lang="ko-KR" altLang="en-US" sz="3200" dirty="0" smtClean="0"/>
          </a:p>
        </p:txBody>
      </p:sp>
      <p:sp>
        <p:nvSpPr>
          <p:cNvPr id="156" name="Text Box 6"/>
          <p:cNvSpPr txBox="1">
            <a:spLocks noChangeArrowheads="1"/>
          </p:cNvSpPr>
          <p:nvPr/>
        </p:nvSpPr>
        <p:spPr bwMode="auto">
          <a:xfrm>
            <a:off x="856910" y="2804445"/>
            <a:ext cx="7430181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3pPr>
            <a:lvl4pPr>
              <a:defRPr kumimoji="1" sz="14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4pPr>
            <a:lvl5pPr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5pPr>
            <a:lvl6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6pPr>
            <a:lvl7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7pPr>
            <a:lvl8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8pPr>
            <a:lvl9pPr eaLnBrk="0" hangingPunct="0">
              <a:defRPr kumimoji="1" sz="120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defRPr>
            </a:lvl9pPr>
          </a:lstStyle>
          <a:p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factorial(</a:t>
            </a:r>
            <a:r>
              <a:rPr lang="en-US" altLang="ko-KR" sz="1600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n)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sz="1600" dirty="0" err="1" smtClean="0"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("factorial(%d)\</a:t>
            </a:r>
            <a:r>
              <a:rPr lang="en-US" altLang="ko-KR" sz="1600" dirty="0" err="1">
                <a:latin typeface="Consolas" pitchFamily="49" charset="0"/>
                <a:ea typeface="+mn-ea"/>
                <a:cs typeface="Consolas" pitchFamily="49" charset="0"/>
              </a:rPr>
              <a:t>n",n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lang="en-US" altLang="ko-KR" sz="1400" dirty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sz="1400" dirty="0">
                <a:latin typeface="Consolas" pitchFamily="49" charset="0"/>
                <a:ea typeface="+mn-ea"/>
                <a:cs typeface="Consolas" pitchFamily="49" charset="0"/>
              </a:rPr>
              <a:t>순환 호출 순서 확인을 위한 </a:t>
            </a:r>
            <a:r>
              <a:rPr lang="ko-KR" altLang="en-US" sz="1400" dirty="0" err="1">
                <a:latin typeface="Consolas" pitchFamily="49" charset="0"/>
                <a:ea typeface="+mn-ea"/>
                <a:cs typeface="Consolas" pitchFamily="49" charset="0"/>
              </a:rPr>
              <a:t>출력문</a:t>
            </a:r>
            <a:endParaRPr lang="ko-KR" altLang="en-US" sz="1100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if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 n == 1 )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 1;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else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return </a:t>
            </a:r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(n * factorial(n-1) );</a:t>
            </a:r>
          </a:p>
          <a:p>
            <a:r>
              <a:rPr lang="en-US" altLang="ko-KR" sz="1600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23" y="4373550"/>
            <a:ext cx="4669298" cy="23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함수의 호출 순서</a:t>
            </a:r>
          </a:p>
          <a:p>
            <a:pPr marL="320675" lvl="1" indent="0">
              <a:buNone/>
            </a:pPr>
            <a:r>
              <a:rPr lang="pt-BR" altLang="ko-KR" sz="1800" dirty="0"/>
              <a:t>factorial(3) = 3 * factorial(2)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3 * 2 * factorial(1)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3 * 2 * 1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3 * 2 </a:t>
            </a:r>
          </a:p>
          <a:p>
            <a:pPr marL="320675" lvl="1" indent="0">
              <a:buNone/>
            </a:pPr>
            <a:r>
              <a:rPr lang="pt-BR" altLang="ko-KR" sz="1800" dirty="0"/>
              <a:t>	</a:t>
            </a:r>
            <a:r>
              <a:rPr lang="pt-BR" altLang="ko-KR" sz="1800" dirty="0" smtClean="0"/>
              <a:t> </a:t>
            </a:r>
            <a:r>
              <a:rPr lang="pt-BR" altLang="ko-KR" sz="1800" dirty="0"/>
              <a:t>= 6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1505" name="_x37997592" descr="EMB00000d7049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87" y="2033845"/>
            <a:ext cx="4868013" cy="40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순환 호출 순서</a:t>
            </a:r>
          </a:p>
        </p:txBody>
      </p:sp>
    </p:spTree>
    <p:extLst>
      <p:ext uri="{BB962C8B-B14F-4D97-AF65-F5344CB8AC3E}">
        <p14:creationId xmlns:p14="http://schemas.microsoft.com/office/powerpoint/2010/main" val="34342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 알고리즘은 다음과 같은 부분들을 포함한다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순환 호출을 하는 부분</a:t>
            </a:r>
          </a:p>
          <a:p>
            <a:pPr lvl="1"/>
            <a:r>
              <a:rPr lang="ko-KR" altLang="en-US" dirty="0" smtClean="0"/>
              <a:t>순환 호출을 멈추는 부분</a:t>
            </a:r>
            <a:endParaRPr lang="en-US" altLang="ko-KR" dirty="0" smtClean="0"/>
          </a:p>
          <a:p>
            <a:pPr marL="366713" lvl="1" indent="0">
              <a:buNone/>
            </a:pPr>
            <a:endParaRPr lang="en-US" altLang="ko-KR" dirty="0" smtClean="0"/>
          </a:p>
        </p:txBody>
      </p:sp>
      <p:pic>
        <p:nvPicPr>
          <p:cNvPr id="20481" name="_x37997512" descr="EMB00000d7049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2" y="2978950"/>
            <a:ext cx="8004597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순환 알고리즘의 구조</a:t>
            </a:r>
          </a:p>
        </p:txBody>
      </p:sp>
    </p:spTree>
    <p:extLst>
      <p:ext uri="{BB962C8B-B14F-4D97-AF65-F5344CB8AC3E}">
        <p14:creationId xmlns:p14="http://schemas.microsoft.com/office/powerpoint/2010/main" val="41164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ko-KR" altLang="en-US" dirty="0"/>
              <a:t>순환 호출을 멈추는 부분이 없다면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/>
              <a:t>시스템 오류가 발생할 때까지 무한정 호출하게 된다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4742" y="2438890"/>
            <a:ext cx="4050450" cy="184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int factorial(int n)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altLang="ko-KR" sz="1600" dirty="0" smtClean="0">
                <a:latin typeface="Consolas" pitchFamily="49" charset="0"/>
                <a:cs typeface="Consolas" pitchFamily="49" charset="0"/>
              </a:rPr>
              <a:t>  printf</a:t>
            </a:r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("factorial(%d)\n",n);</a:t>
            </a:r>
          </a:p>
          <a:p>
            <a:r>
              <a:rPr lang="pt-BR" altLang="ko-KR" sz="1600" strike="sngStrik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600" strike="sngStrik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600" strike="sngStrik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if( n == 1 ) return 1;</a:t>
            </a:r>
          </a:p>
          <a:p>
            <a:r>
              <a:rPr lang="pt-BR" altLang="ko-KR" sz="1600" strike="sngStrik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600" strike="sngStrike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ko-KR" sz="1600" strike="sngStrik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else </a:t>
            </a:r>
          </a:p>
          <a:p>
            <a:r>
              <a:rPr lang="pt-BR" altLang="ko-KR" sz="16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(n * factorial(n-1) );</a:t>
            </a:r>
          </a:p>
          <a:p>
            <a:r>
              <a:rPr lang="pt-BR" altLang="ko-KR" sz="16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순환 알고리즘의 구조</a:t>
            </a:r>
          </a:p>
        </p:txBody>
      </p:sp>
      <p:pic>
        <p:nvPicPr>
          <p:cNvPr id="29697" name="_x150801824" descr="EMB000018f05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04" y="4194085"/>
            <a:ext cx="6347112" cy="17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15834</TotalTime>
  <Words>1418</Words>
  <Application>Microsoft Office PowerPoint</Application>
  <PresentationFormat>화면 슬라이드 쇼(4:3)</PresentationFormat>
  <Paragraphs>289</Paragraphs>
  <Slides>27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HY엽서L</vt:lpstr>
      <vt:lpstr>MS UI Gothic</vt:lpstr>
      <vt:lpstr>굴림체</vt:lpstr>
      <vt:lpstr>맑은 고딕</vt:lpstr>
      <vt:lpstr>한양해서</vt:lpstr>
      <vt:lpstr>Arial</vt:lpstr>
      <vt:lpstr>Cambria Math</vt:lpstr>
      <vt:lpstr>Consolas</vt:lpstr>
      <vt:lpstr>Lucida Console</vt:lpstr>
      <vt:lpstr>Wingdings</vt:lpstr>
      <vt:lpstr>Office 테마</vt:lpstr>
      <vt:lpstr>Equation</vt:lpstr>
      <vt:lpstr>수식</vt:lpstr>
      <vt:lpstr>          순환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07장.순환</dc:title>
  <dc:creator>최영규</dc:creator>
  <cp:lastModifiedBy>jack</cp:lastModifiedBy>
  <cp:revision>277</cp:revision>
  <cp:lastPrinted>2016-11-13T15:22:04Z</cp:lastPrinted>
  <dcterms:created xsi:type="dcterms:W3CDTF">2004-02-19T02:52:38Z</dcterms:created>
  <dcterms:modified xsi:type="dcterms:W3CDTF">2020-11-29T19:03:22Z</dcterms:modified>
</cp:coreProperties>
</file>