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33"/>
  </p:notesMasterIdLst>
  <p:handoutMasterIdLst>
    <p:handoutMasterId r:id="rId34"/>
  </p:handoutMasterIdLst>
  <p:sldIdLst>
    <p:sldId id="457" r:id="rId2"/>
    <p:sldId id="423" r:id="rId3"/>
    <p:sldId id="440" r:id="rId4"/>
    <p:sldId id="424" r:id="rId5"/>
    <p:sldId id="441" r:id="rId6"/>
    <p:sldId id="461" r:id="rId7"/>
    <p:sldId id="425" r:id="rId8"/>
    <p:sldId id="426" r:id="rId9"/>
    <p:sldId id="462" r:id="rId10"/>
    <p:sldId id="427" r:id="rId11"/>
    <p:sldId id="428" r:id="rId12"/>
    <p:sldId id="442" r:id="rId13"/>
    <p:sldId id="443" r:id="rId14"/>
    <p:sldId id="429" r:id="rId15"/>
    <p:sldId id="444" r:id="rId16"/>
    <p:sldId id="445" r:id="rId17"/>
    <p:sldId id="447" r:id="rId18"/>
    <p:sldId id="430" r:id="rId19"/>
    <p:sldId id="448" r:id="rId20"/>
    <p:sldId id="449" r:id="rId21"/>
    <p:sldId id="450" r:id="rId22"/>
    <p:sldId id="451" r:id="rId23"/>
    <p:sldId id="452" r:id="rId24"/>
    <p:sldId id="455" r:id="rId25"/>
    <p:sldId id="458" r:id="rId26"/>
    <p:sldId id="436" r:id="rId27"/>
    <p:sldId id="459" r:id="rId28"/>
    <p:sldId id="437" r:id="rId29"/>
    <p:sldId id="434" r:id="rId30"/>
    <p:sldId id="435" r:id="rId31"/>
    <p:sldId id="460" r:id="rId32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BFFD1"/>
    <a:srgbClr val="FF0066"/>
    <a:srgbClr val="FF3300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0646" autoAdjust="0"/>
  </p:normalViewPr>
  <p:slideViewPr>
    <p:cSldViewPr>
      <p:cViewPr varScale="1">
        <p:scale>
          <a:sx n="109" d="100"/>
          <a:sy n="109" d="100"/>
        </p:scale>
        <p:origin x="1698" y="102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454"/>
    </p:cViewPr>
  </p:sorterViewPr>
  <p:notesViewPr>
    <p:cSldViewPr>
      <p:cViewPr varScale="1">
        <p:scale>
          <a:sx n="110" d="100"/>
          <a:sy n="110" d="100"/>
        </p:scale>
        <p:origin x="1482" y="132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두근두근 자료구조</a:t>
            </a:r>
            <a:endParaRPr lang="ko-KR" altLang="en-US" dirty="0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7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6763"/>
            <a:ext cx="5113337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8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7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2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1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0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6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0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9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0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1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47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2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en-US" altLang="ko-KR" sz="1600" dirty="0" smtClean="0"/>
              <a:t>DATA</a:t>
            </a:r>
          </a:p>
          <a:p>
            <a:pPr algn="l"/>
            <a:r>
              <a:rPr lang="en-US" altLang="ko-KR" sz="1600" dirty="0" smtClean="0"/>
              <a:t>STRUCTURES</a:t>
            </a:r>
          </a:p>
          <a:p>
            <a:pPr algn="l"/>
            <a:r>
              <a:rPr lang="en-US" altLang="ko-KR" sz="1600" dirty="0" smtClean="0"/>
              <a:t>USING</a:t>
            </a:r>
            <a:r>
              <a:rPr lang="en-US" altLang="ko-KR" sz="1600" baseline="0" dirty="0" smtClean="0"/>
              <a:t> C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9935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8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0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5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smtClean="0"/>
              <a:t>         트리</a:t>
            </a:r>
            <a:endParaRPr lang="ko-KR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08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44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 노드의 </a:t>
                </a:r>
                <a:r>
                  <a:rPr lang="ko-KR" altLang="en-US" dirty="0" err="1" smtClean="0"/>
                  <a:t>이진트리</a:t>
                </a:r>
                <a:r>
                  <a:rPr lang="ko-KR" altLang="en-US" dirty="0" smtClean="0"/>
                  <a:t> 높이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</m:oMath>
                </a14:m>
                <a:r>
                  <a:rPr lang="ko-KR" altLang="en-US" dirty="0" smtClean="0"/>
                  <a:t>이상 </a:t>
                </a:r>
                <a:r>
                  <a:rPr lang="en-US" altLang="ko-KR" dirty="0" smtClean="0"/>
                  <a:t>n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이하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한 레벨에서 최소한 하나의 노드는 존재해야 하므로 높이가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을 넘지 못함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높이 </a:t>
                </a:r>
                <a:r>
                  <a:rPr lang="en-US" altLang="ko-KR" dirty="0" smtClean="0"/>
                  <a:t>h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이진트리가</a:t>
                </a:r>
                <a:r>
                  <a:rPr lang="ko-KR" altLang="en-US" dirty="0" smtClean="0"/>
                  <a:t> 가질 수 있는 노드의 최대값은 </a:t>
                </a:r>
                <a:r>
                  <a:rPr lang="en-US" altLang="ko-KR" dirty="0" smtClean="0"/>
                  <a:t>2</a:t>
                </a:r>
                <a:r>
                  <a:rPr lang="en-US" altLang="ko-KR" baseline="30000" dirty="0" smtClean="0"/>
                  <a:t>h</a:t>
                </a:r>
                <a:r>
                  <a:rPr lang="en-US" altLang="ko-KR" dirty="0" smtClean="0"/>
                  <a:t>-1</a:t>
                </a:r>
                <a:r>
                  <a:rPr lang="ko-KR" altLang="en-US" dirty="0" smtClean="0"/>
                  <a:t>개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따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dirty="0" smtClean="0"/>
                  <a:t>서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dirty="0" smtClean="0"/>
                  <a:t> 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식이 성립</a:t>
                </a:r>
                <a:r>
                  <a:rPr lang="en-US" altLang="ko-KR" dirty="0" smtClean="0"/>
                  <a:t>, log</a:t>
                </a:r>
                <a:r>
                  <a:rPr lang="ko-KR" altLang="en-US" dirty="0" smtClean="0"/>
                  <a:t>를 취하면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표현</a:t>
                </a:r>
                <a:endParaRPr lang="en-US" altLang="ko-KR" dirty="0" smtClean="0"/>
              </a:p>
              <a:p>
                <a:pPr lvl="1"/>
                <a:r>
                  <a:rPr lang="en-US" altLang="ko-KR" dirty="0"/>
                  <a:t>h</a:t>
                </a:r>
                <a:r>
                  <a:rPr lang="ko-KR" altLang="en-US" dirty="0" smtClean="0"/>
                  <a:t>는 정수 이므로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 smtClean="0"/>
                  <a:t>로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정의 됨 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성질</a:t>
            </a:r>
          </a:p>
        </p:txBody>
      </p:sp>
      <p:pic>
        <p:nvPicPr>
          <p:cNvPr id="5121" name="_x363213008" descr="EMB000018f05e4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4194085"/>
            <a:ext cx="4777530" cy="240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68233" y="1358770"/>
            <a:ext cx="6095020" cy="4525963"/>
          </a:xfrm>
        </p:spPr>
        <p:txBody>
          <a:bodyPr/>
          <a:lstStyle/>
          <a:p>
            <a:r>
              <a:rPr lang="ko-KR" altLang="en-US" dirty="0" smtClean="0"/>
              <a:t>포화 이진 트리</a:t>
            </a:r>
            <a:r>
              <a:rPr lang="en-US" altLang="ko-KR" dirty="0" smtClean="0"/>
              <a:t>(full binary tree)</a:t>
            </a:r>
          </a:p>
          <a:p>
            <a:pPr lvl="1"/>
            <a:r>
              <a:rPr lang="ko-KR" altLang="en-US" dirty="0" smtClean="0"/>
              <a:t>트리의 각 레벨에 노드가 꽉 차있는 </a:t>
            </a:r>
            <a:r>
              <a:rPr lang="ko-KR" altLang="en-US" dirty="0" err="1" smtClean="0"/>
              <a:t>이진트리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높이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인 포화 </a:t>
            </a:r>
            <a:r>
              <a:rPr lang="ko-KR" altLang="en-US" dirty="0" err="1" smtClean="0"/>
              <a:t>이진트리는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k</a:t>
            </a:r>
            <a:r>
              <a:rPr lang="en-US" altLang="ko-KR" dirty="0" smtClean="0"/>
              <a:t>-1</a:t>
            </a:r>
            <a:r>
              <a:rPr lang="ko-KR" altLang="en-US" dirty="0" smtClean="0"/>
              <a:t>개의 노드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높이가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포화 </a:t>
            </a:r>
            <a:r>
              <a:rPr lang="ko-KR" altLang="en-US" dirty="0" err="1" smtClean="0"/>
              <a:t>이진트리의</a:t>
            </a:r>
            <a:r>
              <a:rPr lang="ko-KR" altLang="en-US" dirty="0" smtClean="0"/>
              <a:t> 노드 개수는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-1=15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노드의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레벨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단위로 왼쪽에서 오른쪽으로 순서대로 </a:t>
            </a:r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14337" name="_x342479144" descr="EMB00001a9852e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1538790"/>
            <a:ext cx="1968064" cy="153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분류</a:t>
            </a:r>
          </a:p>
        </p:txBody>
      </p:sp>
      <p:pic>
        <p:nvPicPr>
          <p:cNvPr id="6145" name="_x363220768" descr="EMB000018f05e5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4466636"/>
            <a:ext cx="4888569" cy="18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완전 이진 트리</a:t>
            </a:r>
            <a:r>
              <a:rPr lang="en-US" altLang="ko-KR" dirty="0" smtClean="0"/>
              <a:t>(complete binary tree)</a:t>
            </a:r>
          </a:p>
          <a:p>
            <a:pPr lvl="1"/>
            <a:r>
              <a:rPr lang="ko-KR" altLang="en-US" dirty="0" smtClean="0"/>
              <a:t>높이가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일 때  레벨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h-1</a:t>
            </a:r>
            <a:r>
              <a:rPr lang="ko-KR" altLang="en-US" dirty="0" smtClean="0"/>
              <a:t>까지는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모두 채워짐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레벨 </a:t>
            </a:r>
            <a:r>
              <a:rPr lang="en-US" altLang="ko-KR" dirty="0" smtClean="0"/>
              <a:t>h</a:t>
            </a:r>
            <a:r>
              <a:rPr lang="ko-KR" altLang="en-US" dirty="0" smtClean="0"/>
              <a:t>에서는 노드가 왼쪽부터 순서대로 </a:t>
            </a:r>
            <a:r>
              <a:rPr lang="ko-KR" altLang="en-US" dirty="0" err="1" smtClean="0"/>
              <a:t>채워짐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레벨의 노드는 </a:t>
            </a:r>
            <a:r>
              <a:rPr lang="ko-KR" altLang="en-US" dirty="0" err="1" smtClean="0"/>
              <a:t>차있지</a:t>
            </a:r>
            <a:r>
              <a:rPr lang="ko-KR" altLang="en-US" dirty="0" smtClean="0"/>
              <a:t> 않아도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중간에 빈 곳이 있으면 완전 </a:t>
            </a:r>
            <a:r>
              <a:rPr lang="ko-KR" altLang="en-US" dirty="0" err="1" smtClean="0"/>
              <a:t>이진트리가</a:t>
            </a:r>
            <a:r>
              <a:rPr lang="ko-KR" altLang="en-US" dirty="0" smtClean="0"/>
              <a:t> 아님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20481" name="_x342478344" descr="EMB00001a9852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474005"/>
            <a:ext cx="3465385" cy="27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분류</a:t>
            </a:r>
          </a:p>
        </p:txBody>
      </p:sp>
    </p:spTree>
    <p:extLst>
      <p:ext uri="{BB962C8B-B14F-4D97-AF65-F5344CB8AC3E}">
        <p14:creationId xmlns:p14="http://schemas.microsoft.com/office/powerpoint/2010/main" val="32051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93785"/>
            <a:ext cx="8229600" cy="477053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ko-KR" altLang="en-US" b="1" i="1" dirty="0"/>
              <a:t>데이터</a:t>
            </a:r>
            <a:r>
              <a:rPr lang="en-US" altLang="ko-KR" b="1" i="1" dirty="0"/>
              <a:t>: </a:t>
            </a:r>
            <a:endParaRPr lang="en-US" altLang="ko-KR" b="1" i="1" dirty="0" smtClean="0"/>
          </a:p>
          <a:p>
            <a:pPr marL="400050" lvl="1" indent="0" fontAlgn="base">
              <a:buNone/>
            </a:pPr>
            <a:r>
              <a:rPr lang="ko-KR" altLang="en-US" dirty="0" smtClean="0"/>
              <a:t>노드의 </a:t>
            </a:r>
            <a:r>
              <a:rPr lang="ko-KR" altLang="en-US" dirty="0"/>
              <a:t>집합</a:t>
            </a:r>
            <a:r>
              <a:rPr lang="en-US" altLang="ko-KR" dirty="0"/>
              <a:t>. </a:t>
            </a:r>
            <a:r>
              <a:rPr lang="ko-KR" altLang="en-US" dirty="0"/>
              <a:t>공집합이거나</a:t>
            </a:r>
            <a:r>
              <a:rPr lang="en-US" altLang="ko-KR" dirty="0"/>
              <a:t>, </a:t>
            </a:r>
            <a:r>
              <a:rPr lang="ko-KR" altLang="en-US" dirty="0" err="1"/>
              <a:t>루트노드와</a:t>
            </a:r>
            <a:r>
              <a:rPr lang="ko-KR" altLang="en-US" dirty="0"/>
              <a:t> 왼쪽 </a:t>
            </a:r>
            <a:r>
              <a:rPr lang="ko-KR" altLang="en-US" dirty="0" err="1"/>
              <a:t>서브트리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ko-KR" altLang="en-US" dirty="0" err="1"/>
              <a:t>서브트리로</a:t>
            </a:r>
            <a:r>
              <a:rPr lang="ko-KR" altLang="en-US" dirty="0"/>
              <a:t> 구성됨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ko-KR" altLang="en-US" dirty="0" err="1"/>
              <a:t>서브트리도</a:t>
            </a:r>
            <a:r>
              <a:rPr lang="ko-KR" altLang="en-US" dirty="0"/>
              <a:t> 이진트리이어야 함</a:t>
            </a:r>
            <a:r>
              <a:rPr lang="en-US" altLang="ko-KR" dirty="0" smtClean="0"/>
              <a:t>.</a:t>
            </a:r>
          </a:p>
          <a:p>
            <a:pPr marL="0" indent="0" fontAlgn="base">
              <a:buNone/>
            </a:pPr>
            <a:endParaRPr lang="ko-KR" altLang="en-US" dirty="0"/>
          </a:p>
          <a:p>
            <a:pPr marL="0" indent="0" fontAlgn="base">
              <a:buNone/>
            </a:pPr>
            <a:r>
              <a:rPr lang="ko-KR" altLang="en-US" b="1" i="1" dirty="0"/>
              <a:t>연산</a:t>
            </a:r>
            <a:r>
              <a:rPr lang="en-US" altLang="ko-KR" b="1" i="1" dirty="0"/>
              <a:t>: </a:t>
            </a:r>
            <a:endParaRPr lang="ko-KR" altLang="en-US" b="1" i="1" dirty="0"/>
          </a:p>
          <a:p>
            <a:pPr marL="400050" lvl="1" indent="0" fontAlgn="base">
              <a:buNone/>
            </a:pPr>
            <a:r>
              <a:rPr lang="ko-KR" altLang="en-US" dirty="0"/>
              <a:t>▪ </a:t>
            </a:r>
            <a:r>
              <a:rPr lang="en-US" altLang="ko-KR" b="1" dirty="0" err="1"/>
              <a:t>init</a:t>
            </a:r>
            <a:r>
              <a:rPr lang="en-US" altLang="ko-KR" b="1" dirty="0"/>
              <a:t>()</a:t>
            </a:r>
            <a:r>
              <a:rPr lang="en-US" altLang="ko-KR" dirty="0"/>
              <a:t>: </a:t>
            </a:r>
            <a:r>
              <a:rPr lang="ko-KR" altLang="en-US" dirty="0" err="1"/>
              <a:t>이진트리를</a:t>
            </a:r>
            <a:r>
              <a:rPr lang="ko-KR" altLang="en-US" dirty="0"/>
              <a:t> 초기화한다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00050" lvl="1" indent="0" fontAlgn="base">
              <a:buNone/>
            </a:pPr>
            <a:r>
              <a:rPr lang="ko-KR" altLang="en-US" dirty="0"/>
              <a:t>▪ </a:t>
            </a:r>
            <a:r>
              <a:rPr lang="en-US" altLang="ko-KR" b="1" dirty="0" err="1"/>
              <a:t>is_empty</a:t>
            </a:r>
            <a:r>
              <a:rPr lang="en-US" altLang="ko-KR" b="1" dirty="0"/>
              <a:t>()</a:t>
            </a:r>
            <a:r>
              <a:rPr lang="en-US" altLang="ko-KR" dirty="0"/>
              <a:t>: </a:t>
            </a:r>
            <a:r>
              <a:rPr lang="ko-KR" altLang="en-US" dirty="0" err="1"/>
              <a:t>이진트리가</a:t>
            </a:r>
            <a:r>
              <a:rPr lang="ko-KR" altLang="en-US" dirty="0"/>
              <a:t> 공백 상태인지 확인한다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00050" lvl="1" indent="0" fontAlgn="base">
              <a:buNone/>
            </a:pPr>
            <a:r>
              <a:rPr lang="ko-KR" altLang="en-US" dirty="0"/>
              <a:t>▪ </a:t>
            </a:r>
            <a:r>
              <a:rPr lang="en-US" altLang="ko-KR" b="1" dirty="0" err="1"/>
              <a:t>create_tree</a:t>
            </a:r>
            <a:r>
              <a:rPr lang="en-US" altLang="ko-KR" b="1" dirty="0"/>
              <a:t>(e, left, right)</a:t>
            </a:r>
            <a:r>
              <a:rPr lang="en-US" altLang="ko-KR" dirty="0"/>
              <a:t>: </a:t>
            </a:r>
            <a:r>
              <a:rPr lang="ko-KR" altLang="en-US" dirty="0" err="1"/>
              <a:t>이진트리</a:t>
            </a:r>
            <a:r>
              <a:rPr lang="ko-KR" altLang="en-US" dirty="0"/>
              <a:t>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right</a:t>
            </a:r>
            <a:r>
              <a:rPr lang="ko-KR" altLang="en-US" dirty="0"/>
              <a:t>를 받아 </a:t>
            </a:r>
            <a:r>
              <a:rPr lang="en-US" altLang="ko-KR" dirty="0"/>
              <a:t>e</a:t>
            </a:r>
            <a:r>
              <a:rPr lang="ko-KR" altLang="en-US" dirty="0"/>
              <a:t>를 루트로 하는 </a:t>
            </a:r>
            <a:r>
              <a:rPr lang="ko-KR" altLang="en-US" dirty="0" err="1"/>
              <a:t>이진트리를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00050" lvl="1" indent="0" fontAlgn="base">
              <a:buNone/>
            </a:pPr>
            <a:r>
              <a:rPr lang="ko-KR" altLang="en-US" dirty="0"/>
              <a:t>▪ </a:t>
            </a:r>
            <a:r>
              <a:rPr lang="en-US" altLang="ko-KR" b="1" dirty="0" err="1"/>
              <a:t>get_root</a:t>
            </a:r>
            <a:r>
              <a:rPr lang="en-US" altLang="ko-KR" b="1" dirty="0"/>
              <a:t>()</a:t>
            </a:r>
            <a:r>
              <a:rPr lang="en-US" altLang="ko-KR" dirty="0"/>
              <a:t>: </a:t>
            </a:r>
            <a:r>
              <a:rPr lang="ko-KR" altLang="en-US" dirty="0" err="1"/>
              <a:t>이진트리의</a:t>
            </a:r>
            <a:r>
              <a:rPr lang="ko-KR" altLang="en-US" dirty="0"/>
              <a:t> 루트 노드를 반환한다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00050" lvl="1" indent="0" fontAlgn="base">
              <a:buNone/>
            </a:pPr>
            <a:r>
              <a:rPr lang="ko-KR" altLang="en-US" dirty="0"/>
              <a:t>▪ </a:t>
            </a:r>
            <a:r>
              <a:rPr lang="en-US" altLang="ko-KR" b="1" dirty="0" err="1"/>
              <a:t>get_count</a:t>
            </a:r>
            <a:r>
              <a:rPr lang="en-US" altLang="ko-KR" b="1" dirty="0"/>
              <a:t>()</a:t>
            </a:r>
            <a:r>
              <a:rPr lang="en-US" altLang="ko-KR" dirty="0"/>
              <a:t>: </a:t>
            </a:r>
            <a:r>
              <a:rPr lang="ko-KR" altLang="en-US" dirty="0" err="1"/>
              <a:t>이진트리의</a:t>
            </a:r>
            <a:r>
              <a:rPr lang="ko-KR" altLang="en-US" dirty="0"/>
              <a:t> 노드의 수를 반환한다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00050" lvl="1" indent="0" fontAlgn="base">
              <a:buNone/>
            </a:pPr>
            <a:r>
              <a:rPr lang="ko-KR" altLang="en-US" dirty="0"/>
              <a:t>▪ </a:t>
            </a:r>
            <a:r>
              <a:rPr lang="en-US" altLang="ko-KR" b="1" dirty="0" err="1"/>
              <a:t>get_leaf_count</a:t>
            </a:r>
            <a:r>
              <a:rPr lang="en-US" altLang="ko-KR" b="1" dirty="0"/>
              <a:t>()</a:t>
            </a:r>
            <a:r>
              <a:rPr lang="en-US" altLang="ko-KR" dirty="0"/>
              <a:t>: </a:t>
            </a:r>
            <a:r>
              <a:rPr lang="ko-KR" altLang="en-US" dirty="0" err="1"/>
              <a:t>이진트리의</a:t>
            </a:r>
            <a:r>
              <a:rPr lang="ko-KR" altLang="en-US" dirty="0"/>
              <a:t> 단말 노드의 수를 반환한다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00050" lvl="1" indent="0" fontAlgn="base">
              <a:buNone/>
            </a:pPr>
            <a:r>
              <a:rPr lang="ko-KR" altLang="en-US" dirty="0"/>
              <a:t>▪ </a:t>
            </a:r>
            <a:r>
              <a:rPr lang="en-US" altLang="ko-KR" b="1" dirty="0" err="1"/>
              <a:t>get_height</a:t>
            </a:r>
            <a:r>
              <a:rPr lang="en-US" altLang="ko-KR" b="1" dirty="0"/>
              <a:t>()</a:t>
            </a:r>
            <a:r>
              <a:rPr lang="en-US" altLang="ko-KR" dirty="0"/>
              <a:t>: </a:t>
            </a:r>
            <a:r>
              <a:rPr lang="ko-KR" altLang="en-US" dirty="0" err="1"/>
              <a:t>이진트리의</a:t>
            </a:r>
            <a:r>
              <a:rPr lang="ko-KR" altLang="en-US" dirty="0"/>
              <a:t> 높이를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추상 </a:t>
            </a:r>
            <a:r>
              <a:rPr lang="ko-KR" altLang="en-US" sz="3200" dirty="0" err="1" smtClean="0"/>
              <a:t>자료형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8990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이진트리를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포화이진트리라고</a:t>
            </a:r>
            <a:r>
              <a:rPr lang="ko-KR" altLang="en-US" dirty="0" smtClean="0"/>
              <a:t> 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번호를 붙여서 그 번호를 배열의 인덱스로 삼아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노드의 데이터를 배열에 저장</a:t>
            </a:r>
          </a:p>
        </p:txBody>
      </p:sp>
      <p:pic>
        <p:nvPicPr>
          <p:cNvPr id="13313" name="_x342108848" descr="EMB00001a9852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2933945"/>
            <a:ext cx="5670630" cy="26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이진트리의</a:t>
            </a:r>
            <a:r>
              <a:rPr lang="ko-KR" altLang="en-US" dirty="0" smtClean="0"/>
              <a:t>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배열표현법</a:t>
            </a:r>
          </a:p>
        </p:txBody>
      </p:sp>
    </p:spTree>
    <p:extLst>
      <p:ext uri="{BB962C8B-B14F-4D97-AF65-F5344CB8AC3E}">
        <p14:creationId xmlns:p14="http://schemas.microsoft.com/office/powerpoint/2010/main" val="36320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부모노드가</a:t>
            </a:r>
            <a:r>
              <a:rPr lang="ko-KR" altLang="en-US" dirty="0"/>
              <a:t> </a:t>
            </a:r>
            <a:r>
              <a:rPr lang="ko-KR" altLang="en-US" dirty="0" err="1"/>
              <a:t>자식노드를</a:t>
            </a:r>
            <a:r>
              <a:rPr lang="ko-KR" altLang="en-US" dirty="0"/>
              <a:t> 가리키게 하는 방법</a:t>
            </a:r>
          </a:p>
          <a:p>
            <a:pPr lvl="1"/>
            <a:r>
              <a:rPr lang="ko-KR" altLang="en-US" dirty="0" smtClean="0"/>
              <a:t>포인터를 이용</a:t>
            </a:r>
            <a:endParaRPr lang="en-US" altLang="ko-KR" dirty="0" smtClean="0"/>
          </a:p>
        </p:txBody>
      </p:sp>
      <p:pic>
        <p:nvPicPr>
          <p:cNvPr id="22533" name="_x342109648" descr="EMB00001a9852f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77" y="3939140"/>
            <a:ext cx="2933655" cy="16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이진트리의</a:t>
            </a:r>
            <a:r>
              <a:rPr lang="ko-KR" altLang="en-US" dirty="0" smtClean="0"/>
              <a:t> 표현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링크 표현법</a:t>
            </a:r>
          </a:p>
        </p:txBody>
      </p:sp>
      <p:pic>
        <p:nvPicPr>
          <p:cNvPr id="7169" name="_x363223088" descr="EMB000018f05e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74" y="2295833"/>
            <a:ext cx="4178328" cy="13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66555" y="4104918"/>
            <a:ext cx="4420285" cy="1273538"/>
            <a:chOff x="2086930" y="388938"/>
            <a:chExt cx="6291973" cy="1838325"/>
          </a:xfrm>
        </p:grpSpPr>
        <p:grpSp>
          <p:nvGrpSpPr>
            <p:cNvPr id="9" name="그룹 8"/>
            <p:cNvGrpSpPr/>
            <p:nvPr/>
          </p:nvGrpSpPr>
          <p:grpSpPr>
            <a:xfrm>
              <a:off x="2086930" y="388938"/>
              <a:ext cx="2305050" cy="1838325"/>
              <a:chOff x="1312863" y="388938"/>
              <a:chExt cx="2305050" cy="1838325"/>
            </a:xfrm>
          </p:grpSpPr>
          <p:sp>
            <p:nvSpPr>
              <p:cNvPr id="11" name="Oval 4"/>
              <p:cNvSpPr>
                <a:spLocks noChangeArrowheads="1"/>
              </p:cNvSpPr>
              <p:nvPr/>
            </p:nvSpPr>
            <p:spPr bwMode="auto">
              <a:xfrm>
                <a:off x="2465388" y="388938"/>
                <a:ext cx="431800" cy="431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dirty="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A</a:t>
                </a:r>
              </a:p>
            </p:txBody>
          </p:sp>
          <p:sp>
            <p:nvSpPr>
              <p:cNvPr id="12" name="Oval 5"/>
              <p:cNvSpPr>
                <a:spLocks noChangeArrowheads="1"/>
              </p:cNvSpPr>
              <p:nvPr/>
            </p:nvSpPr>
            <p:spPr bwMode="auto">
              <a:xfrm>
                <a:off x="1709738" y="1144588"/>
                <a:ext cx="431800" cy="431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B</a:t>
                </a:r>
              </a:p>
            </p:txBody>
          </p:sp>
          <p:cxnSp>
            <p:nvCxnSpPr>
              <p:cNvPr id="13" name="AutoShape 6"/>
              <p:cNvCxnSpPr>
                <a:cxnSpLocks noChangeShapeType="1"/>
              </p:cNvCxnSpPr>
              <p:nvPr/>
            </p:nvCxnSpPr>
            <p:spPr bwMode="auto">
              <a:xfrm flipH="1">
                <a:off x="1925638" y="757238"/>
                <a:ext cx="603250" cy="387350"/>
              </a:xfrm>
              <a:prstGeom prst="straightConnector1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AutoShape 7"/>
              <p:cNvCxnSpPr>
                <a:cxnSpLocks noChangeShapeType="1"/>
                <a:endCxn id="19" idx="0"/>
              </p:cNvCxnSpPr>
              <p:nvPr/>
            </p:nvCxnSpPr>
            <p:spPr bwMode="auto">
              <a:xfrm>
                <a:off x="2833688" y="757238"/>
                <a:ext cx="568325" cy="352425"/>
              </a:xfrm>
              <a:prstGeom prst="straightConnector1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2070100" y="1795463"/>
                <a:ext cx="431800" cy="431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E</a:t>
                </a:r>
              </a:p>
            </p:txBody>
          </p:sp>
          <p:sp>
            <p:nvSpPr>
              <p:cNvPr id="16" name="Oval 9"/>
              <p:cNvSpPr>
                <a:spLocks noChangeArrowheads="1"/>
              </p:cNvSpPr>
              <p:nvPr/>
            </p:nvSpPr>
            <p:spPr bwMode="auto">
              <a:xfrm>
                <a:off x="1312863" y="1795463"/>
                <a:ext cx="431800" cy="431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D</a:t>
                </a:r>
              </a:p>
            </p:txBody>
          </p:sp>
          <p:cxnSp>
            <p:nvCxnSpPr>
              <p:cNvPr id="17" name="AutoShape 10"/>
              <p:cNvCxnSpPr>
                <a:cxnSpLocks noChangeShapeType="1"/>
                <a:endCxn id="16" idx="0"/>
              </p:cNvCxnSpPr>
              <p:nvPr/>
            </p:nvCxnSpPr>
            <p:spPr bwMode="auto">
              <a:xfrm flipH="1">
                <a:off x="1528763" y="1512888"/>
                <a:ext cx="244475" cy="282575"/>
              </a:xfrm>
              <a:prstGeom prst="straightConnector1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1"/>
              <p:cNvCxnSpPr>
                <a:cxnSpLocks noChangeShapeType="1"/>
                <a:endCxn id="15" idx="0"/>
              </p:cNvCxnSpPr>
              <p:nvPr/>
            </p:nvCxnSpPr>
            <p:spPr bwMode="auto">
              <a:xfrm>
                <a:off x="2078038" y="1512888"/>
                <a:ext cx="207962" cy="282575"/>
              </a:xfrm>
              <a:prstGeom prst="straightConnector1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Oval 12"/>
              <p:cNvSpPr>
                <a:spLocks noChangeArrowheads="1"/>
              </p:cNvSpPr>
              <p:nvPr/>
            </p:nvSpPr>
            <p:spPr bwMode="auto">
              <a:xfrm>
                <a:off x="3186113" y="1109663"/>
                <a:ext cx="431800" cy="431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C</a:t>
                </a: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2825750" y="1795463"/>
                <a:ext cx="431800" cy="4318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F</a:t>
                </a:r>
              </a:p>
            </p:txBody>
          </p:sp>
          <p:cxnSp>
            <p:nvCxnSpPr>
              <p:cNvPr id="21" name="AutoShape 15"/>
              <p:cNvCxnSpPr>
                <a:cxnSpLocks noChangeShapeType="1"/>
                <a:stCxn id="19" idx="3"/>
              </p:cNvCxnSpPr>
              <p:nvPr/>
            </p:nvCxnSpPr>
            <p:spPr bwMode="auto">
              <a:xfrm flipH="1">
                <a:off x="3041650" y="1477963"/>
                <a:ext cx="207963" cy="317500"/>
              </a:xfrm>
              <a:prstGeom prst="straightConnector1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" name="그룹 21"/>
            <p:cNvGrpSpPr/>
            <p:nvPr/>
          </p:nvGrpSpPr>
          <p:grpSpPr>
            <a:xfrm>
              <a:off x="4707015" y="496888"/>
              <a:ext cx="3671888" cy="1730375"/>
              <a:chOff x="4733925" y="496888"/>
              <a:chExt cx="3671888" cy="17303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6389688" y="496888"/>
                <a:ext cx="323850" cy="288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700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6713538" y="496888"/>
                <a:ext cx="323850" cy="2889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A</a:t>
                </a: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7037388" y="496888"/>
                <a:ext cx="323850" cy="288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700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5310188" y="1182688"/>
                <a:ext cx="323850" cy="2857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700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5634038" y="1182688"/>
                <a:ext cx="323850" cy="2857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dirty="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B</a:t>
                </a: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5957888" y="1182688"/>
                <a:ext cx="323850" cy="2857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700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7434263" y="1182688"/>
                <a:ext cx="323850" cy="2857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 sz="700"/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7758113" y="1182688"/>
                <a:ext cx="323850" cy="2857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C</a:t>
                </a: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8081963" y="1182688"/>
                <a:ext cx="323850" cy="2857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/>
                  <a:t>NULL</a:t>
                </a:r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4733925" y="1938338"/>
                <a:ext cx="323850" cy="288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/>
                  <a:t>NULL</a:t>
                </a:r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5057775" y="1938338"/>
                <a:ext cx="323850" cy="2889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D</a:t>
                </a:r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5381625" y="1938338"/>
                <a:ext cx="323850" cy="288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/>
                  <a:t>NULL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5921375" y="1938338"/>
                <a:ext cx="323850" cy="288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/>
                  <a:t>NULL</a:t>
                </a:r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6245225" y="1938338"/>
                <a:ext cx="323850" cy="2889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dirty="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E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6569075" y="1938338"/>
                <a:ext cx="323850" cy="288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/>
                  <a:t>NULL</a:t>
                </a:r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auto">
              <a:xfrm>
                <a:off x="6965950" y="1938338"/>
                <a:ext cx="323850" cy="288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/>
                  <a:t>NULL</a:t>
                </a:r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auto">
              <a:xfrm>
                <a:off x="7289800" y="1938338"/>
                <a:ext cx="323850" cy="2889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Lucida Console" pitchFamily="49" charset="0"/>
                    <a:ea typeface="굴림" pitchFamily="50" charset="-127"/>
                    <a:cs typeface="Arial" charset="0"/>
                  </a:rPr>
                  <a:t>F</a:t>
                </a:r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auto">
              <a:xfrm>
                <a:off x="7613650" y="1938338"/>
                <a:ext cx="323850" cy="2889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Lucida Console" pitchFamily="49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 sz="700" dirty="0"/>
                  <a:t>NULL</a:t>
                </a:r>
              </a:p>
            </p:txBody>
          </p:sp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 flipH="1">
                <a:off x="5778500" y="642938"/>
                <a:ext cx="755650" cy="50165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7218363" y="642938"/>
                <a:ext cx="719137" cy="53975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 flipH="1">
                <a:off x="5238750" y="1325563"/>
                <a:ext cx="250825" cy="57785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6102350" y="1325563"/>
                <a:ext cx="323850" cy="57785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flipH="1">
                <a:off x="7434263" y="1325563"/>
                <a:ext cx="179387" cy="57785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8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노드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이진트리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> 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링크 표현법을 이용한 </a:t>
            </a:r>
            <a:r>
              <a:rPr lang="ko-KR" altLang="en-US" dirty="0" err="1" smtClean="0"/>
              <a:t>이진트리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71600" y="2033845"/>
            <a:ext cx="7614554" cy="2160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600" kern="0" dirty="0" smtClean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char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TElement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r>
              <a:rPr lang="en-US" altLang="ko-KR" sz="1600" kern="0" dirty="0"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트리에 저장할 데이터의 </a:t>
            </a:r>
            <a:r>
              <a:rPr lang="ko-KR" altLang="en-US" sz="1600" kern="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자료형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BinTrNode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8000"/>
                </a:solidFill>
                <a:latin typeface="한양신명조"/>
              </a:rPr>
              <a:t>    </a:t>
            </a:r>
            <a:r>
              <a:rPr lang="en-US" altLang="ko-KR" sz="1600" kern="0" dirty="0" err="1" smtClean="0">
                <a:latin typeface="Lucida Console" panose="020B0609040504020204" pitchFamily="49" charset="0"/>
                <a:ea typeface="Lucida Console" panose="020B0609040504020204" pitchFamily="49" charset="0"/>
              </a:rPr>
              <a:t>TElement</a:t>
            </a:r>
            <a:r>
              <a:rPr lang="en-US" altLang="ko-KR" sz="1600" kern="0" dirty="0">
                <a:latin typeface="한양신명조"/>
              </a:rPr>
              <a:t>	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 data;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	</a:t>
            </a: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노드에 저장할 데이터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 smtClean="0">
                <a:solidFill>
                  <a:srgbClr val="008000"/>
                </a:solidFill>
                <a:latin typeface="한양신명조"/>
              </a:rPr>
              <a:t>   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600" kern="0" dirty="0" smtClean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BinTrNode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* left;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왼쪽 자식 노드의 포인터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 smtClean="0">
                <a:solidFill>
                  <a:srgbClr val="008000"/>
                </a:solidFill>
                <a:latin typeface="한양신명조"/>
              </a:rPr>
              <a:t>   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600" kern="0" dirty="0" smtClean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BinTrNode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* right;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오른쪽 자식 노드의 포인터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5184195"/>
            <a:ext cx="6795755" cy="4801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err="1" smtClean="0">
                <a:latin typeface="Lucida Console" panose="020B0609040504020204" pitchFamily="49" charset="0"/>
                <a:ea typeface="Lucida Console" panose="020B0609040504020204" pitchFamily="49" charset="0"/>
              </a:rPr>
              <a:t>TNode</a:t>
            </a:r>
            <a:r>
              <a:rPr lang="en-US" altLang="ko-KR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*</a:t>
            </a:r>
            <a:r>
              <a:rPr lang="ko-KR" altLang="en-US" kern="0" dirty="0">
                <a:latin typeface="한양신명조"/>
              </a:rPr>
              <a:t>	</a:t>
            </a:r>
            <a:r>
              <a:rPr lang="en-US" altLang="ko-KR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root = NULL;</a:t>
            </a:r>
            <a:r>
              <a:rPr lang="ko-KR" altLang="en-US" kern="0" dirty="0">
                <a:latin typeface="한양신명조"/>
              </a:rPr>
              <a:t>	</a:t>
            </a:r>
            <a:r>
              <a:rPr lang="ko-KR" altLang="en-US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// </a:t>
            </a:r>
            <a:r>
              <a:rPr lang="ko-KR" alt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루트노드의</a:t>
            </a:r>
            <a:r>
              <a:rPr lang="ko-KR" altLang="en-US" kern="0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 포인터</a:t>
            </a:r>
            <a:endParaRPr lang="ko-KR" altLang="en-US" sz="1800" kern="0" spc="0" dirty="0">
              <a:solidFill>
                <a:srgbClr val="008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25619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순회</a:t>
            </a:r>
            <a:r>
              <a:rPr lang="en-US" altLang="ko-KR" dirty="0"/>
              <a:t>(traversal)</a:t>
            </a:r>
          </a:p>
          <a:p>
            <a:pPr lvl="1"/>
            <a:r>
              <a:rPr lang="ko-KR" altLang="en-US" dirty="0"/>
              <a:t>트리의 노드들을 체계적으로 방문하는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선형 자료구조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에서의 순회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방법만 존재함</a:t>
            </a:r>
            <a:endParaRPr lang="en-US" altLang="ko-KR" dirty="0" smtClean="0"/>
          </a:p>
          <a:p>
            <a:r>
              <a:rPr lang="ko-KR" altLang="en-US" dirty="0" smtClean="0"/>
              <a:t>이진 트리에서의 순회</a:t>
            </a:r>
            <a:endParaRPr lang="en-US" altLang="ko-KR" dirty="0"/>
          </a:p>
          <a:p>
            <a:pPr lvl="1"/>
            <a:r>
              <a:rPr lang="ko-KR" altLang="en-US" dirty="0" smtClean="0"/>
              <a:t>다양한 순회 방법이 존재함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비선형 자료구조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5601" name="_x342109568" descr="EMB00001a9852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75" y="2554826"/>
            <a:ext cx="3206117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_x342109648" descr="EMB00001a9852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25" y="4284095"/>
            <a:ext cx="4320480" cy="223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이진트리의</a:t>
            </a:r>
            <a:r>
              <a:rPr lang="ko-KR" altLang="en-US" dirty="0" smtClean="0"/>
              <a:t> 순회</a:t>
            </a:r>
          </a:p>
        </p:txBody>
      </p:sp>
    </p:spTree>
    <p:extLst>
      <p:ext uri="{BB962C8B-B14F-4D97-AF65-F5344CB8AC3E}">
        <p14:creationId xmlns:p14="http://schemas.microsoft.com/office/powerpoint/2010/main" val="28082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전위순회</a:t>
            </a:r>
            <a:r>
              <a:rPr lang="en-US" altLang="ko-KR" dirty="0" smtClean="0"/>
              <a:t>(preorder traversal)</a:t>
            </a:r>
          </a:p>
          <a:p>
            <a:pPr lvl="1"/>
            <a:r>
              <a:rPr lang="ko-KR" altLang="en-US" dirty="0" smtClean="0"/>
              <a:t>루트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왼쪽 자식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오른쪽 자식 </a:t>
            </a:r>
            <a:endParaRPr lang="en-US" altLang="ko-KR" dirty="0" smtClean="0"/>
          </a:p>
          <a:p>
            <a:r>
              <a:rPr lang="ko-KR" altLang="en-US" dirty="0" err="1" smtClean="0"/>
              <a:t>중위순회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inorder</a:t>
            </a:r>
            <a:r>
              <a:rPr lang="en-US" altLang="ko-KR" dirty="0" smtClean="0"/>
              <a:t> traversal)</a:t>
            </a:r>
          </a:p>
          <a:p>
            <a:pPr lvl="1"/>
            <a:r>
              <a:rPr lang="ko-KR" altLang="en-US" dirty="0" smtClean="0"/>
              <a:t>왼쪽 자식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루트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오른쪽 자식</a:t>
            </a:r>
            <a:endParaRPr lang="en-US" altLang="ko-KR" dirty="0" smtClean="0"/>
          </a:p>
          <a:p>
            <a:r>
              <a:rPr lang="ko-KR" altLang="en-US" dirty="0" err="1" smtClean="0"/>
              <a:t>후위순회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postorder</a:t>
            </a:r>
            <a:r>
              <a:rPr lang="en-US" altLang="ko-KR" dirty="0" smtClean="0"/>
              <a:t> traversal)</a:t>
            </a:r>
          </a:p>
          <a:p>
            <a:pPr lvl="1"/>
            <a:r>
              <a:rPr lang="ko-KR" altLang="en-US" dirty="0"/>
              <a:t>왼쪽 </a:t>
            </a:r>
            <a:r>
              <a:rPr lang="ko-KR" altLang="en-US" dirty="0" smtClean="0"/>
              <a:t>자식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오른쪽 </a:t>
            </a:r>
            <a:r>
              <a:rPr lang="ko-KR" altLang="en-US" dirty="0" smtClean="0"/>
              <a:t>자식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루트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전체 트리나 서브 트리나 구조는 동일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이진트리의</a:t>
            </a:r>
            <a:r>
              <a:rPr lang="ko-KR" altLang="en-US" dirty="0" smtClean="0"/>
              <a:t> 기본 순회</a:t>
            </a:r>
          </a:p>
        </p:txBody>
      </p:sp>
      <p:pic>
        <p:nvPicPr>
          <p:cNvPr id="8193" name="_x50640064" descr="EMB000018f05e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5" y="1403775"/>
            <a:ext cx="2671801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_x152339784" descr="EMB000018f05e6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35" y="4149080"/>
            <a:ext cx="2576001" cy="187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6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루트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smtClean="0"/>
              <a:t>오른쪽 </a:t>
            </a:r>
            <a:r>
              <a:rPr lang="ko-KR" altLang="en-US" dirty="0" err="1"/>
              <a:t>서브트리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응용분야</a:t>
            </a:r>
            <a:r>
              <a:rPr lang="en-US" altLang="ko-KR" dirty="0"/>
              <a:t>: 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구조화된 문서출력 </a:t>
            </a:r>
          </a:p>
          <a:p>
            <a:endParaRPr lang="ko-KR" altLang="en-US" dirty="0"/>
          </a:p>
        </p:txBody>
      </p:sp>
      <p:grpSp>
        <p:nvGrpSpPr>
          <p:cNvPr id="6" name="Organization Chart 6"/>
          <p:cNvGrpSpPr>
            <a:grpSpLocks/>
          </p:cNvGrpSpPr>
          <p:nvPr/>
        </p:nvGrpSpPr>
        <p:grpSpPr bwMode="auto">
          <a:xfrm>
            <a:off x="926595" y="4644135"/>
            <a:ext cx="7290810" cy="1517804"/>
            <a:chOff x="810" y="2065"/>
            <a:chExt cx="3887" cy="1508"/>
          </a:xfrm>
        </p:grpSpPr>
        <p:cxnSp>
          <p:nvCxnSpPr>
            <p:cNvPr id="26628" name="_s26628"/>
            <p:cNvCxnSpPr>
              <a:cxnSpLocks noChangeShapeType="1"/>
              <a:stCxn id="17" idx="0"/>
              <a:endCxn id="10" idx="2"/>
            </p:cNvCxnSpPr>
            <p:nvPr/>
          </p:nvCxnSpPr>
          <p:spPr bwMode="auto">
            <a:xfrm rot="5400000" flipH="1">
              <a:off x="4226" y="2979"/>
              <a:ext cx="204" cy="255"/>
            </a:xfrm>
            <a:prstGeom prst="bentConnector3">
              <a:avLst>
                <a:gd name="adj1" fmla="val 352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29" name="_s26629"/>
            <p:cNvCxnSpPr>
              <a:cxnSpLocks noChangeShapeType="1"/>
              <a:stCxn id="16" idx="0"/>
              <a:endCxn id="10" idx="2"/>
            </p:cNvCxnSpPr>
            <p:nvPr/>
          </p:nvCxnSpPr>
          <p:spPr bwMode="auto">
            <a:xfrm rot="16200000">
              <a:off x="3928" y="2937"/>
              <a:ext cx="204" cy="340"/>
            </a:xfrm>
            <a:prstGeom prst="bentConnector3">
              <a:avLst>
                <a:gd name="adj1" fmla="val 352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0" name="_s26630"/>
            <p:cNvCxnSpPr>
              <a:cxnSpLocks noChangeShapeType="1"/>
              <a:stCxn id="15" idx="0"/>
              <a:endCxn id="9" idx="2"/>
            </p:cNvCxnSpPr>
            <p:nvPr/>
          </p:nvCxnSpPr>
          <p:spPr bwMode="auto">
            <a:xfrm rot="5400000" flipH="1">
              <a:off x="2942" y="2842"/>
              <a:ext cx="187" cy="566"/>
            </a:xfrm>
            <a:prstGeom prst="bentConnector3">
              <a:avLst>
                <a:gd name="adj1" fmla="val 38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1" name="_s26631"/>
            <p:cNvCxnSpPr>
              <a:cxnSpLocks noChangeShapeType="1"/>
              <a:stCxn id="14" idx="0"/>
              <a:endCxn id="9" idx="2"/>
            </p:cNvCxnSpPr>
            <p:nvPr/>
          </p:nvCxnSpPr>
          <p:spPr bwMode="auto">
            <a:xfrm rot="16200000">
              <a:off x="2660" y="3124"/>
              <a:ext cx="187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2" name="_s26632"/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rot="16200000">
              <a:off x="2376" y="2841"/>
              <a:ext cx="187" cy="567"/>
            </a:xfrm>
            <a:prstGeom prst="bentConnector3">
              <a:avLst>
                <a:gd name="adj1" fmla="val 385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3" name="_s26633"/>
            <p:cNvCxnSpPr>
              <a:cxnSpLocks noChangeShapeType="1"/>
              <a:stCxn id="12" idx="0"/>
              <a:endCxn id="8" idx="2"/>
            </p:cNvCxnSpPr>
            <p:nvPr/>
          </p:nvCxnSpPr>
          <p:spPr bwMode="auto">
            <a:xfrm rot="5400000" flipH="1">
              <a:off x="1413" y="3011"/>
              <a:ext cx="186" cy="228"/>
            </a:xfrm>
            <a:prstGeom prst="bentConnector3">
              <a:avLst>
                <a:gd name="adj1" fmla="val 3870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_s26634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16200000">
              <a:off x="1130" y="2955"/>
              <a:ext cx="186" cy="339"/>
            </a:xfrm>
            <a:prstGeom prst="bentConnector3">
              <a:avLst>
                <a:gd name="adj1" fmla="val 3870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_s26635"/>
            <p:cNvCxnSpPr>
              <a:cxnSpLocks noChangeShapeType="1"/>
              <a:stCxn id="10" idx="0"/>
              <a:endCxn id="7" idx="2"/>
            </p:cNvCxnSpPr>
            <p:nvPr/>
          </p:nvCxnSpPr>
          <p:spPr bwMode="auto">
            <a:xfrm rot="16200000" flipV="1">
              <a:off x="3406" y="1905"/>
              <a:ext cx="305" cy="128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_s26636"/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rot="5400000" flipH="1" flipV="1">
              <a:off x="2683" y="2464"/>
              <a:ext cx="304" cy="1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_s26637"/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5400000" flipH="1" flipV="1">
              <a:off x="2002" y="1784"/>
              <a:ext cx="305" cy="152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_s26638"/>
            <p:cNvSpPr>
              <a:spLocks noChangeArrowheads="1"/>
            </p:cNvSpPr>
            <p:nvPr/>
          </p:nvSpPr>
          <p:spPr bwMode="auto">
            <a:xfrm>
              <a:off x="2509" y="2065"/>
              <a:ext cx="816" cy="329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000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자료구조</a:t>
              </a:r>
            </a:p>
          </p:txBody>
        </p:sp>
        <p:sp>
          <p:nvSpPr>
            <p:cNvPr id="8" name="_s26639"/>
            <p:cNvSpPr>
              <a:spLocks noChangeArrowheads="1"/>
            </p:cNvSpPr>
            <p:nvPr/>
          </p:nvSpPr>
          <p:spPr bwMode="auto">
            <a:xfrm>
              <a:off x="810" y="2699"/>
              <a:ext cx="1163" cy="324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952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1. </a:t>
              </a:r>
              <a:r>
                <a:rPr kumimoji="1" lang="ko-KR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자료구조와 알고리즘이란</a:t>
              </a: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?</a:t>
              </a:r>
            </a:p>
          </p:txBody>
        </p:sp>
        <p:sp>
          <p:nvSpPr>
            <p:cNvPr id="9" name="_s26640"/>
            <p:cNvSpPr>
              <a:spLocks noChangeArrowheads="1"/>
            </p:cNvSpPr>
            <p:nvPr/>
          </p:nvSpPr>
          <p:spPr bwMode="auto">
            <a:xfrm>
              <a:off x="2313" y="2698"/>
              <a:ext cx="879" cy="324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952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2. </a:t>
              </a:r>
              <a:r>
                <a:rPr kumimoji="1" lang="ko-KR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기초적인 자료구조</a:t>
              </a:r>
            </a:p>
          </p:txBody>
        </p:sp>
        <p:sp>
          <p:nvSpPr>
            <p:cNvPr id="10" name="_s26641"/>
            <p:cNvSpPr>
              <a:spLocks noChangeArrowheads="1"/>
            </p:cNvSpPr>
            <p:nvPr/>
          </p:nvSpPr>
          <p:spPr bwMode="auto">
            <a:xfrm>
              <a:off x="3816" y="2699"/>
              <a:ext cx="768" cy="297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50000"/>
              </a:srgbClr>
            </a:solidFill>
            <a:ln w="9525">
              <a:solidFill>
                <a:srgbClr val="FF00AD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3. </a:t>
              </a:r>
              <a:r>
                <a:rPr kumimoji="1" lang="ko-KR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고급자료구조</a:t>
              </a:r>
            </a:p>
          </p:txBody>
        </p:sp>
        <p:sp>
          <p:nvSpPr>
            <p:cNvPr id="11" name="_s26642"/>
            <p:cNvSpPr>
              <a:spLocks noChangeArrowheads="1"/>
            </p:cNvSpPr>
            <p:nvPr/>
          </p:nvSpPr>
          <p:spPr bwMode="auto">
            <a:xfrm>
              <a:off x="810" y="3218"/>
              <a:ext cx="486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952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1.1 </a:t>
              </a:r>
              <a:r>
                <a: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자료구조</a:t>
              </a:r>
            </a:p>
          </p:txBody>
        </p:sp>
        <p:sp>
          <p:nvSpPr>
            <p:cNvPr id="12" name="_s26643"/>
            <p:cNvSpPr>
              <a:spLocks noChangeArrowheads="1"/>
            </p:cNvSpPr>
            <p:nvPr/>
          </p:nvSpPr>
          <p:spPr bwMode="auto">
            <a:xfrm>
              <a:off x="1377" y="3218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952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1.2 </a:t>
              </a:r>
              <a:r>
                <a: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알고리즘</a:t>
              </a:r>
            </a:p>
          </p:txBody>
        </p:sp>
        <p:sp>
          <p:nvSpPr>
            <p:cNvPr id="13" name="_s26644"/>
            <p:cNvSpPr>
              <a:spLocks noChangeArrowheads="1"/>
            </p:cNvSpPr>
            <p:nvPr/>
          </p:nvSpPr>
          <p:spPr bwMode="auto">
            <a:xfrm>
              <a:off x="1943" y="3218"/>
              <a:ext cx="486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952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2.1 </a:t>
              </a:r>
              <a:r>
                <a: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스택</a:t>
              </a:r>
            </a:p>
          </p:txBody>
        </p:sp>
        <p:sp>
          <p:nvSpPr>
            <p:cNvPr id="14" name="_s26645"/>
            <p:cNvSpPr>
              <a:spLocks noChangeArrowheads="1"/>
            </p:cNvSpPr>
            <p:nvPr/>
          </p:nvSpPr>
          <p:spPr bwMode="auto">
            <a:xfrm>
              <a:off x="2510" y="3218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952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2.2 </a:t>
              </a:r>
              <a:r>
                <a: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큐</a:t>
              </a:r>
            </a:p>
          </p:txBody>
        </p:sp>
        <p:sp>
          <p:nvSpPr>
            <p:cNvPr id="15" name="_s26646"/>
            <p:cNvSpPr>
              <a:spLocks noChangeArrowheads="1"/>
            </p:cNvSpPr>
            <p:nvPr/>
          </p:nvSpPr>
          <p:spPr bwMode="auto">
            <a:xfrm>
              <a:off x="3076" y="3218"/>
              <a:ext cx="485" cy="354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952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2.3 </a:t>
              </a:r>
              <a:r>
                <a: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리스트</a:t>
              </a:r>
            </a:p>
          </p:txBody>
        </p:sp>
        <p:sp>
          <p:nvSpPr>
            <p:cNvPr id="16" name="_s26647"/>
            <p:cNvSpPr>
              <a:spLocks noChangeArrowheads="1"/>
            </p:cNvSpPr>
            <p:nvPr/>
          </p:nvSpPr>
          <p:spPr bwMode="auto">
            <a:xfrm>
              <a:off x="3617" y="3209"/>
              <a:ext cx="485" cy="355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952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3.1 </a:t>
              </a:r>
              <a:r>
                <a: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트리</a:t>
              </a:r>
            </a:p>
          </p:txBody>
        </p:sp>
        <p:sp>
          <p:nvSpPr>
            <p:cNvPr id="17" name="_s26648"/>
            <p:cNvSpPr>
              <a:spLocks noChangeArrowheads="1"/>
            </p:cNvSpPr>
            <p:nvPr/>
          </p:nvSpPr>
          <p:spPr bwMode="auto">
            <a:xfrm>
              <a:off x="4212" y="3209"/>
              <a:ext cx="485" cy="358"/>
            </a:xfrm>
            <a:prstGeom prst="roundRect">
              <a:avLst>
                <a:gd name="adj" fmla="val 16667"/>
              </a:avLst>
            </a:prstGeom>
            <a:solidFill>
              <a:srgbClr val="01BD0A">
                <a:alpha val="50000"/>
              </a:srgbClr>
            </a:solidFill>
            <a:ln w="9525">
              <a:solidFill>
                <a:srgbClr val="01BD0A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3.2 </a:t>
              </a:r>
              <a:r>
                <a:rPr kumimoji="1" lang="ko-KR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그래프</a:t>
              </a:r>
            </a:p>
          </p:txBody>
        </p:sp>
      </p:grpSp>
      <p:sp>
        <p:nvSpPr>
          <p:cNvPr id="2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전위순회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6565" y="1989709"/>
            <a:ext cx="772644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preorder(x</a:t>
            </a:r>
            <a:r>
              <a:rPr lang="en-US" altLang="ko-KR" b="1" i="1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endParaRPr lang="en-US" altLang="ko-KR" b="1" i="1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b="1" dirty="0">
                <a:latin typeface="Consolas" pitchFamily="49" charset="0"/>
                <a:ea typeface="+mn-ea"/>
                <a:cs typeface="Consolas" pitchFamily="49" charset="0"/>
              </a:rPr>
              <a:t>if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x≠NULL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              //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가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NULL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이 아닐 때만 처리</a:t>
            </a:r>
          </a:p>
          <a:p>
            <a:r>
              <a:rPr lang="en-US" altLang="ko-KR" b="1" dirty="0" smtClean="0">
                <a:latin typeface="Consolas" pitchFamily="49" charset="0"/>
                <a:ea typeface="+mn-ea"/>
                <a:cs typeface="Consolas" pitchFamily="49" charset="0"/>
              </a:rPr>
              <a:t>   then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print DATA(x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);          //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①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루트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(x)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노드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처리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preorder(LEFT(x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)); 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② 왼쪽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서브트리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방문</a:t>
            </a:r>
          </a:p>
          <a:p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   preorder(RIGHT(x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)); 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③ 오른쪽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서브트리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방문</a:t>
            </a:r>
          </a:p>
        </p:txBody>
      </p:sp>
    </p:spTree>
    <p:extLst>
      <p:ext uri="{BB962C8B-B14F-4D97-AF65-F5344CB8AC3E}">
        <p14:creationId xmlns:p14="http://schemas.microsoft.com/office/powerpoint/2010/main" val="39368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계층적인 구조를 나타내는 자료구조</a:t>
            </a:r>
          </a:p>
          <a:p>
            <a:r>
              <a:rPr lang="ko-KR" altLang="en-US" dirty="0" err="1" smtClean="0"/>
              <a:t>트리는</a:t>
            </a:r>
            <a:r>
              <a:rPr lang="ko-KR" altLang="en-US" dirty="0" smtClean="0"/>
              <a:t> 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관계의 노드들로 이루어짐</a:t>
            </a:r>
            <a:endParaRPr lang="en-US" altLang="ko-KR" dirty="0" smtClean="0"/>
          </a:p>
          <a:p>
            <a:r>
              <a:rPr lang="ko-KR" altLang="en-US" dirty="0" smtClean="0"/>
              <a:t>응용분야</a:t>
            </a:r>
            <a:r>
              <a:rPr lang="en-US" altLang="ko-KR" dirty="0" smtClean="0"/>
              <a:t>: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  <a:endParaRPr lang="ko-KR" altLang="en-US" dirty="0" smtClean="0"/>
          </a:p>
        </p:txBody>
      </p:sp>
      <p:pic>
        <p:nvPicPr>
          <p:cNvPr id="1025" name="_x152339624" descr="EMB000018f05e2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528900"/>
            <a:ext cx="5445605" cy="40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루트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중위순회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0983" y="2004637"/>
            <a:ext cx="772644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i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inorder</a:t>
            </a:r>
            <a:r>
              <a:rPr lang="en-US" altLang="ko-KR" b="1" i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(x</a:t>
            </a:r>
            <a:r>
              <a:rPr lang="en-US" altLang="ko-KR" b="1" i="1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endParaRPr lang="en-US" altLang="ko-KR" b="1" i="1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b="1" dirty="0">
                <a:latin typeface="Consolas" pitchFamily="49" charset="0"/>
                <a:ea typeface="+mn-ea"/>
                <a:cs typeface="Consolas" pitchFamily="49" charset="0"/>
              </a:rPr>
              <a:t>if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x≠NULL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               //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가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NULL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이 아닐 때만 처리</a:t>
            </a:r>
          </a:p>
          <a:p>
            <a:r>
              <a:rPr lang="en-US" altLang="ko-KR" b="1" dirty="0" smtClean="0">
                <a:latin typeface="Consolas" pitchFamily="49" charset="0"/>
                <a:ea typeface="+mn-ea"/>
                <a:cs typeface="Consolas" pitchFamily="49" charset="0"/>
              </a:rPr>
              <a:t>    then </a:t>
            </a:r>
            <a:r>
              <a:rPr lang="en-US" altLang="ko-KR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inorder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(LEFT(x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);      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// ①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왼쪽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서브트리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방문</a:t>
            </a:r>
          </a:p>
          <a:p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 print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DATA(x);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 //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② 루트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(x)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노드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처리</a:t>
            </a:r>
          </a:p>
          <a:p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 </a:t>
            </a:r>
            <a:r>
              <a:rPr lang="en-US" altLang="ko-KR" dirty="0" err="1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inorder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(RIGHT(x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)); 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③ 오른쪽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서브트리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방문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70984" y="3990602"/>
            <a:ext cx="3946022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inorder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TNode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*</a:t>
            </a:r>
            <a:r>
              <a:rPr lang="en-US" altLang="ko-KR" sz="1600" kern="0" dirty="0">
                <a:solidFill>
                  <a:srgbClr val="80808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{ 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600" kern="0" dirty="0">
                <a:solidFill>
                  <a:srgbClr val="80808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!= </a:t>
            </a:r>
            <a:r>
              <a:rPr lang="en-US" altLang="ko-KR" sz="1600" kern="0" dirty="0">
                <a:solidFill>
                  <a:srgbClr val="6F008A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NULL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) {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inorder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600" kern="0" dirty="0" smtClean="0">
                <a:solidFill>
                  <a:srgbClr val="80808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-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&gt;left);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"[%c] "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</a:rPr>
              <a:t>, n-&gt;data);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inorder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600" kern="0" dirty="0" smtClean="0">
                <a:solidFill>
                  <a:srgbClr val="80808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-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&gt;right);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 }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ko-KR" altLang="en-US" dirty="0" err="1" smtClean="0"/>
              <a:t>서브트리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오른쪽 </a:t>
            </a:r>
            <a:r>
              <a:rPr lang="ko-KR" altLang="en-US" dirty="0" err="1" smtClean="0"/>
              <a:t>서브트리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루트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응용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폴더 용량 계산 </a:t>
            </a:r>
          </a:p>
          <a:p>
            <a:endParaRPr lang="ko-KR" altLang="en-US" dirty="0"/>
          </a:p>
        </p:txBody>
      </p:sp>
      <p:pic>
        <p:nvPicPr>
          <p:cNvPr id="28673" name="_x342110288" descr="EMB00001a9852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03" y="3924270"/>
            <a:ext cx="3821872" cy="23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후위순회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81590" y="1985783"/>
            <a:ext cx="772644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i="1" dirty="0" err="1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postorder</a:t>
            </a:r>
            <a:r>
              <a:rPr lang="en-US" altLang="ko-KR" b="1" i="1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(x</a:t>
            </a:r>
            <a:r>
              <a:rPr lang="en-US" altLang="ko-KR" b="1" i="1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endParaRPr lang="en-US" altLang="ko-KR" b="1" i="1" dirty="0">
              <a:solidFill>
                <a:srgbClr val="0070C0"/>
              </a:solidFill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x≠NULL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              //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x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가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NULL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이 아닐 때만 처리</a:t>
            </a:r>
          </a:p>
          <a:p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then  </a:t>
            </a:r>
            <a:r>
              <a:rPr lang="en-US" altLang="ko-KR" dirty="0" err="1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postorder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(LEFT(x));  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// ①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왼쪽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서브트리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방문</a:t>
            </a:r>
          </a:p>
          <a:p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  </a:t>
            </a:r>
            <a:r>
              <a:rPr lang="en-US" altLang="ko-KR" dirty="0" err="1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postorder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(RIGHT(x</a:t>
            </a:r>
            <a:r>
              <a:rPr lang="en-US" altLang="ko-KR" dirty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)); </a:t>
            </a:r>
            <a:r>
              <a:rPr lang="en-US" altLang="ko-KR" dirty="0" smtClean="0">
                <a:solidFill>
                  <a:srgbClr val="0070C0"/>
                </a:solidFill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② 오른쪽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서브트리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방문</a:t>
            </a:r>
          </a:p>
          <a:p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  print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DATA(x); </a:t>
            </a:r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// 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③ 루트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(x) </a:t>
            </a:r>
            <a:r>
              <a:rPr lang="ko-KR" altLang="en-US" dirty="0" err="1">
                <a:latin typeface="Consolas" pitchFamily="49" charset="0"/>
                <a:ea typeface="+mn-ea"/>
                <a:cs typeface="Consolas" pitchFamily="49" charset="0"/>
              </a:rPr>
              <a:t>노드</a:t>
            </a:r>
            <a:r>
              <a:rPr lang="ko-KR" altLang="en-US" dirty="0">
                <a:latin typeface="Consolas" pitchFamily="49" charset="0"/>
                <a:ea typeface="+mn-ea"/>
                <a:cs typeface="Consolas" pitchFamily="49" charset="0"/>
              </a:rPr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8516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871" y="2382180"/>
            <a:ext cx="2519192" cy="3702115"/>
          </a:xfrm>
        </p:spPr>
        <p:txBody>
          <a:bodyPr/>
          <a:lstStyle/>
          <a:p>
            <a:r>
              <a:rPr lang="ko-KR" altLang="en-US" dirty="0" smtClean="0"/>
              <a:t>전위순회</a:t>
            </a:r>
            <a:endParaRPr lang="ko-KR" altLang="en-US" dirty="0"/>
          </a:p>
        </p:txBody>
      </p:sp>
      <p:pic>
        <p:nvPicPr>
          <p:cNvPr id="29699" name="_x342975968" descr="EMB00001a9852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062864"/>
            <a:ext cx="2464058" cy="167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_x342976288" descr="EMB00001a9852c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087" y="3018715"/>
            <a:ext cx="2549596" cy="176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7" name="_x342976688" descr="EMB00001a9852c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161" y="3018715"/>
            <a:ext cx="2568912" cy="176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순회 방법에 따른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방문 순서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532909" y="2382180"/>
            <a:ext cx="2519192" cy="370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중</a:t>
            </a:r>
            <a:r>
              <a:rPr lang="ko-KR" altLang="en-US" dirty="0" smtClean="0"/>
              <a:t>위순회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345177" y="2382180"/>
            <a:ext cx="2519192" cy="370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후위순회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2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노드를</a:t>
            </a:r>
            <a:r>
              <a:rPr lang="ko-KR" altLang="en-US" dirty="0" smtClean="0"/>
              <a:t> 레벨 순으로 검사하는 순회방법</a:t>
            </a:r>
          </a:p>
          <a:p>
            <a:pPr lvl="1"/>
            <a:r>
              <a:rPr lang="ko-KR" altLang="en-US" dirty="0" smtClean="0"/>
              <a:t>큐를 사용해 구현</a:t>
            </a:r>
            <a:endParaRPr lang="en-US" altLang="ko-KR" dirty="0" smtClean="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393" name="Rectangle 109"/>
          <p:cNvSpPr>
            <a:spLocks noChangeArrowheads="1"/>
          </p:cNvSpPr>
          <p:nvPr/>
        </p:nvSpPr>
        <p:spPr bwMode="auto">
          <a:xfrm>
            <a:off x="0" y="388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ko-KR"/>
          </a:p>
        </p:txBody>
      </p:sp>
      <p:pic>
        <p:nvPicPr>
          <p:cNvPr id="30721" name="_x342976128" descr="EMB00001a9852d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58" y="2519461"/>
            <a:ext cx="6165685" cy="33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레벨 순회</a:t>
            </a:r>
          </a:p>
        </p:txBody>
      </p:sp>
    </p:spTree>
    <p:extLst>
      <p:ext uri="{BB962C8B-B14F-4D97-AF65-F5344CB8AC3E}">
        <p14:creationId xmlns:p14="http://schemas.microsoft.com/office/powerpoint/2010/main" val="23989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4420" y="1831324"/>
            <a:ext cx="7355160" cy="389293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b="1" i="1" dirty="0" err="1">
                <a:latin typeface="Consolas" panose="020B0609020204030204" pitchFamily="49" charset="0"/>
              </a:rPr>
              <a:t>level_order</a:t>
            </a:r>
            <a:r>
              <a:rPr lang="en-US" altLang="ko-KR" sz="1800" b="1" i="1" dirty="0">
                <a:latin typeface="Consolas" panose="020B0609020204030204" pitchFamily="49" charset="0"/>
              </a:rPr>
              <a:t>()</a:t>
            </a:r>
          </a:p>
          <a:p>
            <a:pPr marL="0" indent="0" fontAlgn="base">
              <a:buNone/>
            </a:pPr>
            <a:endParaRPr lang="en-US" altLang="ko-KR" sz="1800" dirty="0" smtClean="0"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Consolas" panose="020B0609020204030204" pitchFamily="49" charset="0"/>
              </a:rPr>
              <a:t>initialize </a:t>
            </a:r>
            <a:r>
              <a:rPr lang="en-US" altLang="ko-KR" sz="1800" dirty="0">
                <a:latin typeface="Consolas" panose="020B0609020204030204" pitchFamily="49" charset="0"/>
              </a:rPr>
              <a:t>queue;	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if(root == NULL) then return;</a:t>
            </a:r>
          </a:p>
          <a:p>
            <a:pPr marL="0" indent="0" fontAlgn="base"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(root);</a:t>
            </a:r>
          </a:p>
          <a:p>
            <a:pPr marL="0" indent="0" fontAlgn="base">
              <a:buNone/>
            </a:pPr>
            <a:r>
              <a:rPr lang="en-US" altLang="ko-KR" sz="1800" b="1" dirty="0">
                <a:latin typeface="Consolas" panose="020B0609020204030204" pitchFamily="49" charset="0"/>
              </a:rPr>
              <a:t>while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</a:rPr>
              <a:t>isEmpty</a:t>
            </a:r>
            <a:r>
              <a:rPr lang="en-US" altLang="ko-KR" sz="1800" dirty="0">
                <a:latin typeface="Consolas" panose="020B0609020204030204" pitchFamily="49" charset="0"/>
              </a:rPr>
              <a:t>(queue)≠</a:t>
            </a:r>
            <a:r>
              <a:rPr lang="en-US" altLang="ko-KR" sz="1800" b="1" dirty="0">
                <a:latin typeface="Consolas" panose="020B0609020204030204" pitchFamily="49" charset="0"/>
              </a:rPr>
              <a:t>TRUE</a:t>
            </a:r>
            <a:r>
              <a:rPr lang="en-US" altLang="ko-KR" sz="1800" dirty="0">
                <a:latin typeface="Consolas" panose="020B0609020204030204" pitchFamily="49" charset="0"/>
              </a:rPr>
              <a:t> do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	x ← </a:t>
            </a:r>
            <a:r>
              <a:rPr lang="en-US" altLang="ko-KR" sz="1800" dirty="0" err="1">
                <a:latin typeface="Consolas" panose="020B0609020204030204" pitchFamily="49" charset="0"/>
              </a:rPr>
              <a:t>dequeue</a:t>
            </a:r>
            <a:r>
              <a:rPr lang="en-US" altLang="ko-KR" sz="1800" dirty="0">
                <a:latin typeface="Consolas" panose="020B0609020204030204" pitchFamily="49" charset="0"/>
              </a:rPr>
              <a:t>(queue);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en-US" altLang="ko-KR" sz="1800" b="1" dirty="0">
                <a:latin typeface="Consolas" panose="020B0609020204030204" pitchFamily="49" charset="0"/>
              </a:rPr>
              <a:t>if</a:t>
            </a:r>
            <a:r>
              <a:rPr lang="en-US" altLang="ko-KR" sz="1800" dirty="0">
                <a:latin typeface="Consolas" panose="020B0609020204030204" pitchFamily="49" charset="0"/>
              </a:rPr>
              <a:t>( </a:t>
            </a:r>
            <a:r>
              <a:rPr lang="en-US" altLang="ko-KR" sz="1800" dirty="0" err="1">
                <a:latin typeface="Consolas" panose="020B0609020204030204" pitchFamily="49" charset="0"/>
              </a:rPr>
              <a:t>x≠NULL</a:t>
            </a:r>
            <a:r>
              <a:rPr lang="en-US" altLang="ko-KR" sz="1800" dirty="0">
                <a:latin typeface="Consolas" panose="020B0609020204030204" pitchFamily="49" charset="0"/>
              </a:rPr>
              <a:t>) </a:t>
            </a:r>
            <a:r>
              <a:rPr lang="en-US" altLang="ko-KR" sz="1800" b="1" dirty="0">
                <a:latin typeface="Consolas" panose="020B0609020204030204" pitchFamily="49" charset="0"/>
              </a:rPr>
              <a:t>then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		print DATA(x);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		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(LEFT(x));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		</a:t>
            </a:r>
            <a:r>
              <a:rPr lang="en-US" altLang="ko-KR" sz="1800" dirty="0" err="1">
                <a:latin typeface="Consolas" panose="020B0609020204030204" pitchFamily="49" charset="0"/>
              </a:rPr>
              <a:t>enqueue</a:t>
            </a:r>
            <a:r>
              <a:rPr lang="en-US" altLang="ko-KR" sz="1800" dirty="0">
                <a:latin typeface="Consolas" panose="020B0609020204030204" pitchFamily="49" charset="0"/>
              </a:rPr>
              <a:t>(RIGHT(x));	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레벨 순회 알고리즘</a:t>
            </a:r>
          </a:p>
        </p:txBody>
      </p:sp>
    </p:spTree>
    <p:extLst>
      <p:ext uri="{BB962C8B-B14F-4D97-AF65-F5344CB8AC3E}">
        <p14:creationId xmlns:p14="http://schemas.microsoft.com/office/powerpoint/2010/main" val="7112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순회 프로그램 비교</a:t>
            </a:r>
            <a:r>
              <a:rPr lang="en-US" altLang="ko-KR" sz="3200" dirty="0" smtClean="0"/>
              <a:t> </a:t>
            </a:r>
            <a:endParaRPr lang="ko-KR" altLang="en-US" sz="3200" dirty="0" smtClean="0"/>
          </a:p>
        </p:txBody>
      </p:sp>
      <p:pic>
        <p:nvPicPr>
          <p:cNvPr id="9217" name="_x152339624" descr="EMB000018f05e7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381358"/>
            <a:ext cx="1618127" cy="14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_x152339624" descr="EMB000018f05e7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3158970"/>
            <a:ext cx="7849217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트리의 노드 개수를 계산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이진트리연산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개수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1248" y="1991071"/>
            <a:ext cx="7940224" cy="1643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i="1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count_node</a:t>
            </a:r>
            <a:r>
              <a:rPr lang="en-US" altLang="ko-KR" b="1" i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(x)</a:t>
            </a:r>
            <a:endParaRPr lang="en-US" altLang="ko-KR" b="1" i="1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if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 ≠NULL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then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return 0;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else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return 1+count_node(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x.left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)+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count_node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x.right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248" y="4055003"/>
            <a:ext cx="7940224" cy="13542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count_node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*n)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n == NULL ) 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1 +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count_node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(n-&gt;left) +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count_node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(n-&gt;right);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트리의 </a:t>
            </a:r>
            <a:r>
              <a:rPr lang="ko-KR" altLang="en-US" dirty="0" err="1" smtClean="0"/>
              <a:t>단말노드</a:t>
            </a:r>
            <a:r>
              <a:rPr lang="ko-KR" altLang="en-US" dirty="0" smtClean="0"/>
              <a:t> 개수를 계산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이진트리연산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단말노드</a:t>
            </a:r>
            <a:r>
              <a:rPr lang="ko-KR" altLang="en-US" dirty="0" smtClean="0"/>
              <a:t> 개수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51248" y="1991071"/>
            <a:ext cx="794022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1" i="1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count_leaf</a:t>
            </a:r>
            <a:r>
              <a:rPr lang="en-US" altLang="ko-KR" b="1" i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(x)</a:t>
            </a:r>
            <a:endParaRPr lang="en-US" altLang="ko-KR" b="1" i="1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if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 = NULL </a:t>
            </a:r>
            <a:r>
              <a:rPr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then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return 0;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if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x.left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=NULL and 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x.right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=NULL 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then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return 1;</a:t>
            </a:r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else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return 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count_leaf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x.left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) + 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count_leaf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x.right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248" y="4055003"/>
            <a:ext cx="794022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count_leaf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*n)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n == NULL ) 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(n-&gt;left == NULL &amp;&amp; n-&gt;right == NULL ) 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1;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count_leaf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(n-&gt;left) +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count_leaf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(n-&gt;right);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서브 트리들의 높이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중에서 최대값을 구하여 반환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이진트리연산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6545" y="2088049"/>
            <a:ext cx="5085565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1" kern="0" dirty="0" err="1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getHeight</a:t>
            </a:r>
            <a:r>
              <a:rPr lang="en-US" altLang="ko-KR" sz="1600" b="1" i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(x)</a:t>
            </a:r>
            <a:endParaRPr lang="en-US" altLang="ko-KR" sz="1600" b="1" i="1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if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 = NULL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then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return 0;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else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return 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1 + max(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getHeight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x.left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), </a:t>
            </a:r>
            <a:endParaRPr lang="en-US" altLang="ko-KR" sz="1600" kern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0500"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 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getHeight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x.right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휴먼명조"/>
              </a:rPr>
              <a:t>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41" name="_x152339624" descr="EMB000018f05e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40" y="1988840"/>
            <a:ext cx="3269401" cy="2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6544" y="3820976"/>
            <a:ext cx="5085565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calc_height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TNode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*n)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hLeft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hRight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 n == NULL ) </a:t>
            </a:r>
            <a:r>
              <a:rPr lang="en-US" altLang="ko-KR" sz="1600" kern="0" dirty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0;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hLeft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calc_height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(n-&gt;left);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hRight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calc_height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(n-&gt;right);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hLeft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&gt;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hRight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) </a:t>
            </a:r>
            <a:endParaRPr lang="en-US" altLang="ko-KR" sz="1600" kern="0" dirty="0" smtClean="0">
              <a:solidFill>
                <a:srgbClr val="000000"/>
              </a:solidFill>
              <a:latin typeface="Consolas" panose="020B0609020204030204" pitchFamily="49" charset="0"/>
              <a:ea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?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hLeft+1 : hRight+1;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Lucida Console" panose="020B0609040504020204" pitchFamily="49" charset="0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산술식을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트리형태로</a:t>
            </a:r>
            <a:r>
              <a:rPr lang="ko-KR" altLang="en-US" dirty="0" smtClean="0"/>
              <a:t> 표현한 것</a:t>
            </a:r>
          </a:p>
          <a:p>
            <a:pPr lvl="1"/>
            <a:r>
              <a:rPr lang="ko-KR" altLang="en-US" dirty="0" err="1" smtClean="0"/>
              <a:t>비단말노드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(operator)</a:t>
            </a:r>
          </a:p>
          <a:p>
            <a:pPr lvl="1"/>
            <a:r>
              <a:rPr lang="ko-KR" altLang="en-US" dirty="0" err="1" smtClean="0"/>
              <a:t>단말노드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피연산자</a:t>
            </a:r>
            <a:r>
              <a:rPr lang="en-US" altLang="ko-KR" dirty="0" smtClean="0"/>
              <a:t>(operand)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35646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81785"/>
              </p:ext>
            </p:extLst>
          </p:nvPr>
        </p:nvGraphicFramePr>
        <p:xfrm>
          <a:off x="1196625" y="4419110"/>
          <a:ext cx="7065766" cy="1574839"/>
        </p:xfrm>
        <a:graphic>
          <a:graphicData uri="http://schemas.openxmlformats.org/drawingml/2006/table">
            <a:tbl>
              <a:tblPr/>
              <a:tblGrid>
                <a:gridCol w="1499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수식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+ b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- (b × c)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(a &lt; b) or (c &lt; d)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전위순회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 a b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 a × b c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or &lt; a b &lt; c d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중위순회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+ b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- b × c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&lt; b or c &lt; d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후위순회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b +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b c × -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a b &lt; c d &lt; or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수식 트리</a:t>
            </a:r>
          </a:p>
        </p:txBody>
      </p:sp>
      <p:pic>
        <p:nvPicPr>
          <p:cNvPr id="11265" name="_x150802624" descr="EMB000018f05e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023955"/>
            <a:ext cx="5175575" cy="124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노드</a:t>
            </a:r>
            <a:r>
              <a:rPr lang="en-US" altLang="ko-KR" dirty="0" smtClean="0"/>
              <a:t>(node) :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구성요소 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루트</a:t>
            </a:r>
            <a:r>
              <a:rPr lang="en-US" altLang="ko-KR" dirty="0" smtClean="0"/>
              <a:t>(root) : </a:t>
            </a:r>
            <a:r>
              <a:rPr lang="ko-KR" altLang="en-US" dirty="0" smtClean="0"/>
              <a:t>부모가 없는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(A)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서브트리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subtree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자손들로 이루어짐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단말노드</a:t>
            </a:r>
            <a:r>
              <a:rPr lang="en-US" altLang="ko-KR" dirty="0" smtClean="0"/>
              <a:t>(terminal) : </a:t>
            </a:r>
            <a:r>
              <a:rPr lang="ko-KR" altLang="en-US" dirty="0" smtClean="0"/>
              <a:t>자식이 없는 노드</a:t>
            </a:r>
            <a:r>
              <a:rPr lang="en-US" altLang="ko-KR" dirty="0"/>
              <a:t>(E,F,G,H,I,J)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비단말노드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자식을 가지는 노드</a:t>
            </a:r>
            <a:r>
              <a:rPr lang="en-US" altLang="ko-KR" dirty="0" smtClean="0"/>
              <a:t>(A,B,C,D)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간선 또는 에지</a:t>
            </a:r>
            <a:r>
              <a:rPr lang="en-US" altLang="ko-KR" dirty="0" smtClean="0">
                <a:solidFill>
                  <a:srgbClr val="FF0000"/>
                </a:solidFill>
              </a:rPr>
              <a:t>(edge)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트리에서 노드와 노드를 연결하는 선</a:t>
            </a:r>
            <a:endParaRPr lang="en-US" altLang="ko-KR" dirty="0"/>
          </a:p>
        </p:txBody>
      </p:sp>
      <p:pic>
        <p:nvPicPr>
          <p:cNvPr id="4097" name="_x342480024" descr="EMB00001a9852e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3659041"/>
            <a:ext cx="4455496" cy="272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트리의</a:t>
            </a:r>
            <a:r>
              <a:rPr lang="ko-KR" altLang="en-US" sz="3200" dirty="0" smtClean="0"/>
              <a:t> 용어</a:t>
            </a:r>
          </a:p>
        </p:txBody>
      </p:sp>
    </p:spTree>
    <p:extLst>
      <p:ext uri="{BB962C8B-B14F-4D97-AF65-F5344CB8AC3E}">
        <p14:creationId xmlns:p14="http://schemas.microsoft.com/office/powerpoint/2010/main" val="334345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후위순회를 사용</a:t>
            </a:r>
          </a:p>
          <a:p>
            <a:pPr lvl="1"/>
            <a:r>
              <a:rPr lang="ko-KR" altLang="en-US" dirty="0" err="1" smtClean="0"/>
              <a:t>서브트리의</a:t>
            </a:r>
            <a:r>
              <a:rPr lang="ko-KR" altLang="en-US" dirty="0" smtClean="0"/>
              <a:t> 값을 순환호출로 계산</a:t>
            </a:r>
          </a:p>
          <a:p>
            <a:pPr lvl="1"/>
            <a:r>
              <a:rPr lang="ko-KR" altLang="en-US" dirty="0" err="1" smtClean="0"/>
              <a:t>비단말노드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 양쪽서브트리의 값을 연산자를 이용해 계산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04235" y="2888940"/>
            <a:ext cx="7335530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1" i="1" dirty="0">
                <a:latin typeface="Consolas" pitchFamily="49" charset="0"/>
                <a:ea typeface="+mn-ea"/>
                <a:cs typeface="Consolas" pitchFamily="49" charset="0"/>
              </a:rPr>
              <a:t>evaluate(</a:t>
            </a:r>
            <a:r>
              <a:rPr lang="en-US" altLang="ko-KR" b="1" i="1" dirty="0" err="1">
                <a:latin typeface="Consolas" pitchFamily="49" charset="0"/>
                <a:ea typeface="+mn-ea"/>
                <a:cs typeface="Consolas" pitchFamily="49" charset="0"/>
              </a:rPr>
              <a:t>exp</a:t>
            </a:r>
            <a:r>
              <a:rPr lang="en-US" altLang="ko-KR" b="1" i="1" dirty="0" smtClean="0"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endParaRPr lang="en-US" altLang="ko-KR" b="1" i="1" dirty="0">
              <a:latin typeface="Consolas" pitchFamily="49" charset="0"/>
              <a:ea typeface="+mn-ea"/>
              <a:cs typeface="Consolas" pitchFamily="49" charset="0"/>
            </a:endParaRPr>
          </a:p>
          <a:p>
            <a:r>
              <a:rPr lang="en-US" altLang="ko-KR" b="1" dirty="0">
                <a:latin typeface="Consolas" pitchFamily="49" charset="0"/>
                <a:ea typeface="+mn-ea"/>
                <a:cs typeface="Consolas" pitchFamily="49" charset="0"/>
              </a:rPr>
              <a:t>if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 = NULL</a:t>
            </a:r>
          </a:p>
          <a:p>
            <a:r>
              <a:rPr lang="en-US" altLang="ko-KR" b="1" dirty="0" smtClean="0">
                <a:latin typeface="Consolas" pitchFamily="49" charset="0"/>
                <a:ea typeface="+mn-ea"/>
                <a:cs typeface="Consolas" pitchFamily="49" charset="0"/>
              </a:rPr>
              <a:t>  then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return 0;</a:t>
            </a:r>
          </a:p>
          <a:p>
            <a:r>
              <a:rPr lang="en-US" altLang="ko-KR" b="1" dirty="0" smtClean="0">
                <a:latin typeface="Consolas" pitchFamily="49" charset="0"/>
                <a:ea typeface="+mn-ea"/>
                <a:cs typeface="Consolas" pitchFamily="49" charset="0"/>
              </a:rPr>
              <a:t>  else 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x←evaluate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(LEFT(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));</a:t>
            </a:r>
          </a:p>
          <a:p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lang="en-US" altLang="ko-KR" dirty="0" err="1" smtClean="0">
                <a:latin typeface="Consolas" pitchFamily="49" charset="0"/>
                <a:ea typeface="+mn-ea"/>
                <a:cs typeface="Consolas" pitchFamily="49" charset="0"/>
              </a:rPr>
              <a:t>y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←evaluate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(RIGHT(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));</a:t>
            </a:r>
          </a:p>
          <a:p>
            <a:r>
              <a:rPr lang="en-US" altLang="ko-KR" dirty="0" smtClean="0">
                <a:latin typeface="Consolas" pitchFamily="49" charset="0"/>
                <a:ea typeface="+mn-ea"/>
                <a:cs typeface="Consolas" pitchFamily="49" charset="0"/>
              </a:rPr>
              <a:t>        </a:t>
            </a:r>
            <a:r>
              <a:rPr lang="en-US" altLang="ko-KR" dirty="0" err="1" smtClean="0">
                <a:latin typeface="Consolas" pitchFamily="49" charset="0"/>
                <a:ea typeface="+mn-ea"/>
                <a:cs typeface="Consolas" pitchFamily="49" charset="0"/>
              </a:rPr>
              <a:t>op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←DATA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altLang="ko-KR" dirty="0" err="1">
                <a:latin typeface="Consolas" pitchFamily="49" charset="0"/>
                <a:ea typeface="+mn-ea"/>
                <a:cs typeface="Consolas" pitchFamily="49" charset="0"/>
              </a:rPr>
              <a:t>exp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r>
              <a:rPr lang="en-US" altLang="ko-KR" b="1" dirty="0" smtClean="0">
                <a:latin typeface="Consolas" pitchFamily="49" charset="0"/>
                <a:ea typeface="+mn-ea"/>
                <a:cs typeface="Consolas" pitchFamily="49" charset="0"/>
              </a:rPr>
              <a:t>        return </a:t>
            </a:r>
            <a:r>
              <a:rPr lang="en-US" altLang="ko-KR" dirty="0">
                <a:latin typeface="Consolas" pitchFamily="49" charset="0"/>
                <a:ea typeface="+mn-ea"/>
                <a:cs typeface="Consolas" pitchFamily="49" charset="0"/>
              </a:rPr>
              <a:t>(x op y);</a:t>
            </a:r>
            <a:endParaRPr lang="en-US" altLang="en-US" dirty="0"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수식 트리 계산</a:t>
            </a:r>
          </a:p>
        </p:txBody>
      </p:sp>
      <p:pic>
        <p:nvPicPr>
          <p:cNvPr id="12289" name="_x152339304" descr="EMB000018f05e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88108"/>
            <a:ext cx="2324007" cy="185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후위 순회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폴더 용량 계산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1580" y="2109334"/>
            <a:ext cx="4446376" cy="37548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calc_size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>
                <a:solidFill>
                  <a:srgbClr val="2B91A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TNode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*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== </a:t>
            </a:r>
            <a:r>
              <a:rPr lang="en-US" altLang="ko-KR" sz="1400" kern="0" dirty="0">
                <a:solidFill>
                  <a:srgbClr val="6F008A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 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0;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-&gt;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data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+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calc_size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smtClean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&gt;left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+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calc_size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smtClean="0">
                <a:solidFill>
                  <a:srgbClr val="80808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&gt;right);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main()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err="1" smtClean="0">
                <a:solidFill>
                  <a:srgbClr val="2B91A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TNode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*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m2, *m3, *m4, *m5;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m4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create_tree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( 200, </a:t>
            </a:r>
            <a:r>
              <a:rPr lang="en-US" altLang="ko-KR" sz="1400" kern="0" dirty="0">
                <a:solidFill>
                  <a:srgbClr val="6F008A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6F008A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m5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create_tree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( 500, </a:t>
            </a:r>
            <a:r>
              <a:rPr lang="en-US" altLang="ko-KR" sz="1400" kern="0" dirty="0">
                <a:solidFill>
                  <a:srgbClr val="6F008A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6F008A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m3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create_tree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( 100, m4, m5 );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m2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create_tree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( 50, </a:t>
            </a:r>
            <a:r>
              <a:rPr lang="en-US" altLang="ko-KR" sz="1400" kern="0" dirty="0">
                <a:solidFill>
                  <a:srgbClr val="6F008A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>
                <a:solidFill>
                  <a:srgbClr val="6F008A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NULL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root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create_tree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( 0, m2, m3 );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13313" name="_x152339784" descr="EMB000018f05e9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77" y="1358770"/>
            <a:ext cx="4189746" cy="2565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284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자식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부모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형제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조상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자손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인간과 동일 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레벨</a:t>
            </a:r>
            <a:r>
              <a:rPr lang="en-US" altLang="ko-KR" dirty="0" smtClean="0"/>
              <a:t>(level) :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각층의 번호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높이</a:t>
            </a:r>
            <a:r>
              <a:rPr lang="en-US" altLang="ko-KR" dirty="0" smtClean="0"/>
              <a:t>(height) :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최대 레벨</a:t>
            </a:r>
            <a:r>
              <a:rPr lang="en-US" altLang="ko-KR" dirty="0" smtClean="0"/>
              <a:t>(3)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차수</a:t>
            </a:r>
            <a:r>
              <a:rPr lang="en-US" altLang="ko-KR" dirty="0" smtClean="0"/>
              <a:t>(degree) :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자식 </a:t>
            </a:r>
            <a:r>
              <a:rPr lang="ko-KR" altLang="en-US" dirty="0" err="1" smtClean="0"/>
              <a:t>노드수</a:t>
            </a:r>
            <a:r>
              <a:rPr lang="ko-KR" altLang="en-US" dirty="0" smtClean="0"/>
              <a:t> </a:t>
            </a:r>
          </a:p>
          <a:p>
            <a:endParaRPr lang="ko-KR" altLang="en-US" sz="2400" dirty="0" smtClean="0"/>
          </a:p>
        </p:txBody>
      </p:sp>
      <p:pic>
        <p:nvPicPr>
          <p:cNvPr id="18433" name="_x342478424" descr="EMB00001a9852e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36201"/>
            <a:ext cx="5513113" cy="326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트리의</a:t>
            </a:r>
            <a:r>
              <a:rPr lang="ko-KR" altLang="en-US" sz="3200" dirty="0" smtClean="0"/>
              <a:t> 용어</a:t>
            </a:r>
          </a:p>
        </p:txBody>
      </p:sp>
    </p:spTree>
    <p:extLst>
      <p:ext uri="{BB962C8B-B14F-4D97-AF65-F5344CB8AC3E}">
        <p14:creationId xmlns:p14="http://schemas.microsoft.com/office/powerpoint/2010/main" val="41739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트리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배열을 이용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항목 </a:t>
            </a:r>
            <a:r>
              <a:rPr lang="ko-KR" altLang="en-US" dirty="0"/>
              <a:t>값을 저장하는 데이터 필드와 </a:t>
            </a:r>
            <a:r>
              <a:rPr lang="ko-KR" altLang="en-US" dirty="0" err="1"/>
              <a:t>자식노드를</a:t>
            </a:r>
            <a:r>
              <a:rPr lang="ko-KR" altLang="en-US" dirty="0"/>
              <a:t> 가리키는 </a:t>
            </a:r>
            <a:r>
              <a:rPr lang="ko-KR" altLang="en-US" dirty="0" err="1" smtClean="0"/>
              <a:t>링크필드로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링크필드의</a:t>
            </a:r>
            <a:r>
              <a:rPr lang="ko-KR" altLang="en-US" dirty="0" smtClean="0"/>
              <a:t> </a:t>
            </a:r>
            <a:r>
              <a:rPr lang="ko-KR" altLang="en-US" dirty="0"/>
              <a:t>개수는 </a:t>
            </a:r>
            <a:r>
              <a:rPr lang="ko-KR" altLang="en-US" dirty="0" err="1"/>
              <a:t>자식노드의</a:t>
            </a:r>
            <a:r>
              <a:rPr lang="ko-KR" altLang="en-US" dirty="0"/>
              <a:t> 개수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자식노드의</a:t>
            </a:r>
            <a:r>
              <a:rPr lang="ko-KR" altLang="en-US" dirty="0"/>
              <a:t> </a:t>
            </a:r>
            <a:r>
              <a:rPr lang="ko-KR" altLang="en-US" dirty="0" smtClean="0"/>
              <a:t>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자식노드의</a:t>
            </a:r>
            <a:r>
              <a:rPr lang="ko-KR" altLang="en-US" dirty="0" smtClean="0"/>
              <a:t> </a:t>
            </a:r>
            <a:r>
              <a:rPr lang="ko-KR" altLang="en-US" dirty="0"/>
              <a:t>수 만큼 </a:t>
            </a:r>
            <a:r>
              <a:rPr lang="ko-KR" altLang="en-US" dirty="0" err="1"/>
              <a:t>링크필드를</a:t>
            </a:r>
            <a:r>
              <a:rPr lang="ko-KR" altLang="en-US" dirty="0"/>
              <a:t> </a:t>
            </a:r>
            <a:r>
              <a:rPr lang="ko-KR" altLang="en-US" dirty="0" smtClean="0"/>
              <a:t>가짐</a:t>
            </a:r>
            <a:endParaRPr lang="en-US" altLang="ko-KR" dirty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일반적인 트리의 각 노드들은 임의의 개수의 자식 노드들을 구성할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링크를 배열로 나타내면 </a:t>
            </a:r>
            <a:r>
              <a:rPr lang="ko-KR" altLang="en-US" dirty="0" err="1" smtClean="0"/>
              <a:t>노드마다</a:t>
            </a:r>
            <a:r>
              <a:rPr lang="ko-KR" altLang="en-US" dirty="0" smtClean="0"/>
              <a:t> 배열의 길이가 다름 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일반 트리의 표현</a:t>
            </a:r>
          </a:p>
        </p:txBody>
      </p:sp>
      <p:pic>
        <p:nvPicPr>
          <p:cNvPr id="2049" name="_x152339624" descr="EMB000018f05e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0" y="4734145"/>
            <a:ext cx="3600400" cy="19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2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0988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일반트리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연결 리스트 이용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800" dirty="0" smtClean="0"/>
              <a:t>링크는 첫번째 자식 노드를 가리키는 링크와 형제를 가리키는 링크로 구성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형제노드가</a:t>
            </a:r>
            <a:r>
              <a:rPr lang="ko-KR" altLang="en-US" sz="1800" dirty="0" smtClean="0"/>
              <a:t> 없으면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로 표현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형제노드들은 연결리스트와 같은 방법으로 연결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부모 노드는 </a:t>
            </a:r>
            <a:r>
              <a:rPr lang="ko-KR" altLang="en-US" sz="1800" dirty="0" err="1" smtClean="0"/>
              <a:t>자식노드로</a:t>
            </a:r>
            <a:r>
              <a:rPr lang="ko-KR" altLang="en-US" sz="1800" dirty="0" smtClean="0"/>
              <a:t> 순서대로 접근 가능 </a:t>
            </a:r>
            <a:endParaRPr lang="en-US" altLang="ko-KR" sz="1800" dirty="0" smtClean="0"/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너무 복잡함</a:t>
            </a:r>
            <a:endParaRPr lang="ko-KR" altLang="en-US" sz="2000" dirty="0"/>
          </a:p>
        </p:txBody>
      </p:sp>
      <p:sp>
        <p:nvSpPr>
          <p:cNvPr id="6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일반 트리의 표현</a:t>
            </a:r>
          </a:p>
        </p:txBody>
      </p:sp>
      <p:pic>
        <p:nvPicPr>
          <p:cNvPr id="2051" name="_x152845544" descr="EMB000018f05e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10" y="3474005"/>
            <a:ext cx="6300700" cy="32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4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서브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가지고 있는 트리</a:t>
            </a:r>
          </a:p>
          <a:p>
            <a:pPr lvl="1"/>
            <a:r>
              <a:rPr lang="ko-KR" altLang="en-US" dirty="0" err="1" smtClean="0"/>
              <a:t>서브트리는</a:t>
            </a:r>
            <a:r>
              <a:rPr lang="ko-KR" altLang="en-US" dirty="0" smtClean="0"/>
              <a:t> 공집합일수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이진 트리</a:t>
            </a:r>
            <a:r>
              <a:rPr lang="en-US" altLang="ko-KR" dirty="0" smtClean="0"/>
              <a:t>(binary tree)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노드에는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개까지의 자식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존재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차수가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이하가 된다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구현하기가 편리함</a:t>
            </a:r>
          </a:p>
          <a:p>
            <a:pPr lvl="1"/>
            <a:r>
              <a:rPr lang="ko-KR" altLang="en-US" dirty="0" smtClean="0"/>
              <a:t>서브 </a:t>
            </a:r>
            <a:r>
              <a:rPr lang="ko-KR" altLang="en-US" dirty="0" err="1" smtClean="0"/>
              <a:t>트리간의</a:t>
            </a:r>
            <a:r>
              <a:rPr lang="ko-KR" altLang="en-US" dirty="0" smtClean="0"/>
              <a:t> 순서가 존재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이진트리</a:t>
            </a:r>
            <a:r>
              <a:rPr lang="en-US" altLang="ko-KR" dirty="0" smtClean="0"/>
              <a:t>(binary tree)</a:t>
            </a:r>
            <a:endParaRPr lang="ko-KR" altLang="en-US" dirty="0" smtClean="0"/>
          </a:p>
        </p:txBody>
      </p:sp>
      <p:pic>
        <p:nvPicPr>
          <p:cNvPr id="3073" name="_x152845544" descr="EMB000018f05e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2123855"/>
            <a:ext cx="2583075" cy="21152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0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노드의</a:t>
            </a:r>
            <a:r>
              <a:rPr lang="ko-KR" altLang="en-US" dirty="0" smtClean="0"/>
              <a:t> 개수가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개이면 간선의 개수는 </a:t>
            </a:r>
            <a:r>
              <a:rPr lang="en-US" altLang="ko-KR" dirty="0" smtClean="0"/>
              <a:t>n-1</a:t>
            </a:r>
          </a:p>
          <a:p>
            <a:pPr lvl="1"/>
            <a:r>
              <a:rPr lang="ko-KR" altLang="en-US" dirty="0"/>
              <a:t>루트를 제외한 트리의 모든 노드가 하나의 </a:t>
            </a:r>
            <a:r>
              <a:rPr lang="ko-KR" altLang="en-US" dirty="0" err="1"/>
              <a:t>부모노드를</a:t>
            </a:r>
            <a:r>
              <a:rPr lang="ko-KR" altLang="en-US" dirty="0"/>
              <a:t>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노드와 자식 노드의 </a:t>
            </a:r>
            <a:r>
              <a:rPr lang="ko-KR" altLang="en-US" dirty="0"/>
              <a:t>사이에는 하나의 간선만이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간선</a:t>
            </a:r>
            <a:r>
              <a:rPr lang="en-US" altLang="ko-KR" dirty="0"/>
              <a:t>(</a:t>
            </a:r>
            <a:r>
              <a:rPr lang="ko-KR" altLang="en-US" dirty="0"/>
              <a:t>에지</a:t>
            </a:r>
            <a:r>
              <a:rPr lang="en-US" altLang="ko-KR" dirty="0"/>
              <a:t>)</a:t>
            </a:r>
            <a:r>
              <a:rPr lang="ko-KR" altLang="en-US" dirty="0"/>
              <a:t>의 개수는 </a:t>
            </a:r>
            <a:r>
              <a:rPr lang="en-US" altLang="ko-KR" dirty="0"/>
              <a:t>n-1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성질</a:t>
            </a:r>
          </a:p>
        </p:txBody>
      </p:sp>
      <p:pic>
        <p:nvPicPr>
          <p:cNvPr id="4097" name="_x363040488" descr="EMB000018f05e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31" y="3724493"/>
            <a:ext cx="5283138" cy="229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높이가 </a:t>
            </a:r>
            <a:r>
              <a:rPr lang="en-US" altLang="ko-KR" dirty="0" smtClean="0"/>
              <a:t>h: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h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~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h</a:t>
            </a:r>
            <a:r>
              <a:rPr lang="en-US" altLang="ko-KR" dirty="0" smtClean="0"/>
              <a:t>-1</a:t>
            </a:r>
            <a:r>
              <a:rPr lang="ko-KR" altLang="en-US" dirty="0" smtClean="0"/>
              <a:t>개의 노드를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레벨에는 적어도 하나의 노드는 존재해야 하므로 높이가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이진트리는</a:t>
            </a:r>
            <a:r>
              <a:rPr lang="ko-KR" altLang="en-US" dirty="0" smtClean="0"/>
              <a:t> 최소 </a:t>
            </a:r>
            <a:r>
              <a:rPr lang="en-US" altLang="ko-KR" dirty="0" smtClean="0"/>
              <a:t>h</a:t>
            </a:r>
            <a:r>
              <a:rPr lang="ko-KR" altLang="en-US" dirty="0" smtClean="0"/>
              <a:t>개의 노드를 가져야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노드는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자식을 가질 수 있으므로 레벨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에서 노드의 </a:t>
            </a:r>
            <a:r>
              <a:rPr lang="ko-KR" altLang="en-US" dirty="0" err="1" smtClean="0"/>
              <a:t>최대개수는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en-US" altLang="ko-KR" baseline="30000" dirty="0" smtClean="0"/>
              <a:t>i-1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높이가 </a:t>
            </a:r>
            <a:r>
              <a:rPr lang="en-US" altLang="ko-KR" dirty="0" smtClean="0"/>
              <a:t>h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이진트리의</a:t>
            </a:r>
            <a:r>
              <a:rPr lang="ko-KR" altLang="en-US" dirty="0" smtClean="0"/>
              <a:t> 최대 노드 개수는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이진트리의</a:t>
            </a:r>
            <a:r>
              <a:rPr lang="ko-KR" altLang="en-US" sz="3200" dirty="0" smtClean="0"/>
              <a:t> 성질</a:t>
            </a:r>
          </a:p>
        </p:txBody>
      </p:sp>
      <p:pic>
        <p:nvPicPr>
          <p:cNvPr id="4099" name="_x51655224" descr="EMB000018f05e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35" y="4431941"/>
            <a:ext cx="6084808" cy="23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36685" y="3634537"/>
                <a:ext cx="1846788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85" y="3634537"/>
                <a:ext cx="1846788" cy="784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15332</TotalTime>
  <Words>1644</Words>
  <Application>Microsoft Office PowerPoint</Application>
  <PresentationFormat>화면 슬라이드 쇼(4:3)</PresentationFormat>
  <Paragraphs>333</Paragraphs>
  <Slides>31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맑은 고딕</vt:lpstr>
      <vt:lpstr>한양신명조</vt:lpstr>
      <vt:lpstr>한양해서</vt:lpstr>
      <vt:lpstr>휴먼명조</vt:lpstr>
      <vt:lpstr>Arial</vt:lpstr>
      <vt:lpstr>Cambria Math</vt:lpstr>
      <vt:lpstr>Consolas</vt:lpstr>
      <vt:lpstr>Lucida Console</vt:lpstr>
      <vt:lpstr>Wingdings</vt:lpstr>
      <vt:lpstr>Office 테마</vt:lpstr>
      <vt:lpstr>         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08장.트리</dc:title>
  <dc:creator>최영규</dc:creator>
  <cp:lastModifiedBy>jack</cp:lastModifiedBy>
  <cp:revision>257</cp:revision>
  <cp:lastPrinted>2016-11-20T00:57:11Z</cp:lastPrinted>
  <dcterms:created xsi:type="dcterms:W3CDTF">2004-02-19T02:52:38Z</dcterms:created>
  <dcterms:modified xsi:type="dcterms:W3CDTF">2020-11-29T19:04:18Z</dcterms:modified>
</cp:coreProperties>
</file>