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8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5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50" d="100"/>
          <a:sy n="150" d="100"/>
        </p:scale>
        <p:origin x="-45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9C47-E9FE-4859-BED9-D3D75B61A6C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A80B-5EF9-4B69-B1BB-BEBAE88F1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4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9C47-E9FE-4859-BED9-D3D75B61A6C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A80B-5EF9-4B69-B1BB-BEBAE88F1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7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9C47-E9FE-4859-BED9-D3D75B61A6C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A80B-5EF9-4B69-B1BB-BEBAE88F1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90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9C47-E9FE-4859-BED9-D3D75B61A6C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A80B-5EF9-4B69-B1BB-BEBAE88F1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38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9C47-E9FE-4859-BED9-D3D75B61A6C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A80B-5EF9-4B69-B1BB-BEBAE88F1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9C47-E9FE-4859-BED9-D3D75B61A6C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A80B-5EF9-4B69-B1BB-BEBAE88F1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42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9C47-E9FE-4859-BED9-D3D75B61A6C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A80B-5EF9-4B69-B1BB-BEBAE88F1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9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9C47-E9FE-4859-BED9-D3D75B61A6C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A80B-5EF9-4B69-B1BB-BEBAE88F1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4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9C47-E9FE-4859-BED9-D3D75B61A6C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A80B-5EF9-4B69-B1BB-BEBAE88F1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84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9C47-E9FE-4859-BED9-D3D75B61A6C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A80B-5EF9-4B69-B1BB-BEBAE88F1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4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9C47-E9FE-4859-BED9-D3D75B61A6C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A80B-5EF9-4B69-B1BB-BEBAE88F1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27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140311"/>
            <a:ext cx="10515600" cy="5036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39C47-E9FE-4859-BED9-D3D75B61A6C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1A80B-5EF9-4B69-B1BB-BEBAE88F1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06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transformer/" TargetMode="External"/><Relationship Id="rId2" Type="http://schemas.openxmlformats.org/officeDocument/2006/relationships/hyperlink" Target="https://arxiv.org/abs/1706.0376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Attention is all you need (2017) </a:t>
            </a:r>
            <a:r>
              <a:rPr lang="ko-KR" altLang="en-US" sz="3600" dirty="0" smtClean="0"/>
              <a:t>리뷰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2019.11.25 </a:t>
            </a:r>
            <a:r>
              <a:rPr lang="en-US" altLang="ko-KR" sz="1800" dirty="0" err="1" smtClean="0"/>
              <a:t>TmaxData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유원상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89916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 &amp; Normalize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Encoder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decoder</a:t>
            </a:r>
            <a:r>
              <a:rPr lang="ko-KR" altLang="en-US" dirty="0" smtClean="0"/>
              <a:t>의 각 </a:t>
            </a:r>
            <a:r>
              <a:rPr lang="en-US" altLang="ko-KR" dirty="0" smtClean="0"/>
              <a:t>sub-layer</a:t>
            </a:r>
            <a:r>
              <a:rPr lang="ko-KR" altLang="en-US" dirty="0" smtClean="0"/>
              <a:t>를 거친 후에는 </a:t>
            </a:r>
            <a:r>
              <a:rPr lang="en-US" altLang="ko-KR" dirty="0" err="1" smtClean="0"/>
              <a:t>LayerNormalize</a:t>
            </a:r>
            <a:r>
              <a:rPr lang="ko-KR" altLang="en-US" dirty="0" smtClean="0"/>
              <a:t>를 수행함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이를 통해 각 </a:t>
            </a:r>
            <a:r>
              <a:rPr lang="en-US" altLang="ko-KR" dirty="0" smtClean="0"/>
              <a:t>sub-layer</a:t>
            </a:r>
            <a:r>
              <a:rPr lang="ko-KR" altLang="en-US" dirty="0" smtClean="0"/>
              <a:t>들이 </a:t>
            </a:r>
            <a:r>
              <a:rPr lang="en-US" altLang="ko-KR" dirty="0" smtClean="0"/>
              <a:t>residual connection</a:t>
            </a:r>
            <a:r>
              <a:rPr lang="ko-KR" altLang="en-US" dirty="0" smtClean="0"/>
              <a:t>을 가질 수 있다고 하는데</a:t>
            </a:r>
            <a:r>
              <a:rPr lang="en-US" altLang="ko-KR" dirty="0" smtClean="0"/>
              <a:t>…)</a:t>
            </a:r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sublayer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sublayer(x)</a:t>
            </a:r>
            <a:r>
              <a:rPr lang="ko-KR" altLang="en-US" dirty="0" smtClean="0"/>
              <a:t>가 아니라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LayerNorm</a:t>
            </a:r>
            <a:r>
              <a:rPr lang="en-US" altLang="ko-KR" dirty="0" smtClean="0"/>
              <a:t>(x + sublayer(x))</a:t>
            </a:r>
            <a:r>
              <a:rPr lang="ko-KR" altLang="en-US" dirty="0" smtClean="0"/>
              <a:t>가 되는 것</a:t>
            </a:r>
            <a:r>
              <a:rPr lang="en-US" altLang="ko-KR" dirty="0" smtClean="0"/>
              <a:t>!</a:t>
            </a:r>
          </a:p>
        </p:txBody>
      </p:sp>
      <p:pic>
        <p:nvPicPr>
          <p:cNvPr id="9218" name="Picture 2" descr="https://nlpinkorean.github.io/images/transformer/transformer_resideual_layer_norm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94319"/>
            <a:ext cx="3937000" cy="36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rchitectur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1" r="3843" b="7036"/>
          <a:stretch/>
        </p:blipFill>
        <p:spPr bwMode="auto">
          <a:xfrm>
            <a:off x="10809514" y="0"/>
            <a:ext cx="1404258" cy="20138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941050" y="1111930"/>
            <a:ext cx="386896" cy="850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7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Position-wise Feed-Forward Networks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단어마다 </a:t>
            </a:r>
            <a:r>
              <a:rPr lang="en-US" altLang="ko-KR" dirty="0" smtClean="0"/>
              <a:t>fully connected feed-forward network</a:t>
            </a:r>
            <a:r>
              <a:rPr lang="ko-KR" altLang="en-US" dirty="0" smtClean="0"/>
              <a:t>를 거침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그래서 </a:t>
            </a:r>
            <a:r>
              <a:rPr lang="en-US" altLang="ko-KR" dirty="0" smtClean="0"/>
              <a:t>position-wise)</a:t>
            </a:r>
          </a:p>
          <a:p>
            <a:r>
              <a:rPr lang="ko-KR" altLang="en-US" dirty="0" smtClean="0"/>
              <a:t>두 번의 </a:t>
            </a:r>
            <a:r>
              <a:rPr lang="en-US" altLang="ko-KR" dirty="0" err="1" smtClean="0"/>
              <a:t>nn.Linear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번의 </a:t>
            </a:r>
            <a:r>
              <a:rPr lang="en-US" altLang="ko-KR" dirty="0" err="1" smtClean="0"/>
              <a:t>ReLU</a:t>
            </a:r>
            <a:r>
              <a:rPr lang="ko-KR" altLang="en-US" dirty="0" smtClean="0"/>
              <a:t>를 거침</a:t>
            </a:r>
            <a:endParaRPr lang="en-US" altLang="ko-KR" dirty="0" smtClean="0"/>
          </a:p>
          <a:p>
            <a:r>
              <a:rPr lang="en-US" altLang="ko-KR" dirty="0" smtClean="0"/>
              <a:t>In/output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512</a:t>
            </a:r>
            <a:r>
              <a:rPr lang="ko-KR" altLang="en-US" dirty="0" smtClean="0"/>
              <a:t>로 동일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2048</a:t>
            </a:r>
            <a:r>
              <a:rPr lang="ko-KR" altLang="en-US" dirty="0" smtClean="0"/>
              <a:t>로 둔다고 함</a:t>
            </a:r>
            <a:endParaRPr lang="en-US" altLang="ko-KR" dirty="0" smtClean="0"/>
          </a:p>
          <a:p>
            <a:r>
              <a:rPr lang="en-US" altLang="ko-KR" dirty="0" smtClean="0"/>
              <a:t>CNN</a:t>
            </a:r>
            <a:r>
              <a:rPr lang="ko-KR" altLang="en-US" dirty="0" smtClean="0"/>
              <a:t>의 이점을 가져가려고 </a:t>
            </a:r>
            <a:r>
              <a:rPr lang="ko-KR" altLang="en-US" dirty="0" err="1" smtClean="0"/>
              <a:t>하는건가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이미 </a:t>
            </a:r>
            <a:r>
              <a:rPr lang="ko-KR" altLang="en-US" dirty="0" err="1" smtClean="0"/>
              <a:t>선형차원이라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차원축소도</a:t>
            </a:r>
            <a:r>
              <a:rPr lang="ko-KR" altLang="en-US" dirty="0" smtClean="0"/>
              <a:t> 아니고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그냥 </a:t>
            </a:r>
            <a:r>
              <a:rPr lang="en-US" altLang="ko-KR" dirty="0" smtClean="0"/>
              <a:t>hidden layer</a:t>
            </a:r>
            <a:r>
              <a:rPr lang="ko-KR" altLang="en-US" dirty="0" smtClean="0"/>
              <a:t>가 있으면 좋아서</a:t>
            </a:r>
            <a:r>
              <a:rPr lang="en-US" altLang="ko-KR" dirty="0" smtClean="0"/>
              <a:t>? </a:t>
            </a:r>
            <a:r>
              <a:rPr lang="ko-KR" altLang="en-US" dirty="0" smtClean="0"/>
              <a:t>정확히 왜 있는지는 논문에도 설명이 안되어있고 잘 </a:t>
            </a:r>
            <a:r>
              <a:rPr lang="ko-KR" altLang="en-US" dirty="0" err="1" smtClean="0"/>
              <a:t>모르게씀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328" y="3363685"/>
            <a:ext cx="3051371" cy="2813277"/>
          </a:xfrm>
          <a:prstGeom prst="rect">
            <a:avLst/>
          </a:prstGeom>
        </p:spPr>
      </p:pic>
      <p:pic>
        <p:nvPicPr>
          <p:cNvPr id="10244" name="Picture 4" descr="feed-forward-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3648709"/>
            <a:ext cx="4201886" cy="252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rchitectur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1" r="3843" b="7036"/>
          <a:stretch/>
        </p:blipFill>
        <p:spPr bwMode="auto">
          <a:xfrm>
            <a:off x="10809514" y="0"/>
            <a:ext cx="1404258" cy="20138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945812" y="878566"/>
            <a:ext cx="386896" cy="142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63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Encoder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Output (z1, … </a:t>
            </a:r>
            <a:r>
              <a:rPr lang="en-US" altLang="ko-KR" dirty="0" err="1" smtClean="0"/>
              <a:t>zn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decoder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으로 사용</a:t>
            </a:r>
            <a:endParaRPr lang="en-US" altLang="ko-KR" dirty="0"/>
          </a:p>
          <a:p>
            <a:pPr lvl="1"/>
            <a:r>
              <a:rPr lang="en-US" altLang="ko-KR" dirty="0" smtClean="0"/>
              <a:t>Encoder-decoder attention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key-value</a:t>
            </a:r>
            <a:r>
              <a:rPr lang="ko-KR" altLang="en-US" dirty="0" smtClean="0"/>
              <a:t>로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370" y="2919643"/>
            <a:ext cx="6531429" cy="325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7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Masked self-attention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Decoder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output 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zi</a:t>
            </a:r>
            <a:r>
              <a:rPr lang="en-US" altLang="ko-KR" dirty="0" smtClean="0"/>
              <a:t>)</a:t>
            </a:r>
            <a:r>
              <a:rPr lang="ko-KR" altLang="en-US" dirty="0" smtClean="0"/>
              <a:t> 앞에 위치한 </a:t>
            </a:r>
            <a:r>
              <a:rPr lang="en-US" altLang="ko-KR" dirty="0" smtClean="0"/>
              <a:t>output </a:t>
            </a:r>
            <a:r>
              <a:rPr lang="ko-KR" altLang="en-US" dirty="0" smtClean="0"/>
              <a:t>단어들</a:t>
            </a:r>
            <a:r>
              <a:rPr lang="en-US" altLang="ko-KR" dirty="0" smtClean="0"/>
              <a:t>(z1, … ,z(i-1))</a:t>
            </a:r>
            <a:r>
              <a:rPr lang="ko-KR" altLang="en-US" dirty="0" smtClean="0"/>
              <a:t>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output</a:t>
            </a:r>
            <a:r>
              <a:rPr lang="ko-KR" altLang="en-US" dirty="0" smtClean="0"/>
              <a:t>을 계산할 때 영향을 주어야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뒤에 위치한 단어들은 </a:t>
            </a:r>
            <a:r>
              <a:rPr lang="en-US" altLang="ko-KR" dirty="0" smtClean="0"/>
              <a:t>attention</a:t>
            </a:r>
            <a:r>
              <a:rPr lang="ko-KR" altLang="en-US" dirty="0" smtClean="0"/>
              <a:t>에 반영되지 못하도록 해주어야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z(i+1), … </a:t>
            </a:r>
            <a:r>
              <a:rPr lang="en-US" altLang="ko-KR" dirty="0" err="1" smtClean="0"/>
              <a:t>zn</a:t>
            </a:r>
            <a:r>
              <a:rPr lang="ko-KR" altLang="en-US" dirty="0" smtClean="0"/>
              <a:t>에 대해서는 </a:t>
            </a:r>
            <a:r>
              <a:rPr lang="en-US" altLang="ko-KR" dirty="0" smtClean="0"/>
              <a:t>value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inf</a:t>
            </a:r>
            <a:r>
              <a:rPr lang="ko-KR" altLang="en-US" dirty="0" smtClean="0"/>
              <a:t>로 치환하여 </a:t>
            </a:r>
            <a:r>
              <a:rPr lang="en-US" altLang="ko-KR" dirty="0" smtClean="0"/>
              <a:t>attention </a:t>
            </a:r>
            <a:r>
              <a:rPr lang="ko-KR" altLang="en-US" dirty="0" smtClean="0"/>
              <a:t>계산에 반영되지 못하도록 함</a:t>
            </a:r>
            <a:endParaRPr lang="ko-KR" altLang="en-US" dirty="0"/>
          </a:p>
        </p:txBody>
      </p:sp>
      <p:pic>
        <p:nvPicPr>
          <p:cNvPr id="4" name="Picture 4" descr="architectur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1" r="3843" b="7036"/>
          <a:stretch/>
        </p:blipFill>
        <p:spPr bwMode="auto">
          <a:xfrm>
            <a:off x="10809514" y="0"/>
            <a:ext cx="1404258" cy="20138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482388" y="1140310"/>
            <a:ext cx="359908" cy="200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nlpinkorean.github.io/images/transformer/self-attention-outp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02869"/>
            <a:ext cx="3652125" cy="347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17508" y="5108759"/>
            <a:ext cx="4701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Machine</a:t>
            </a:r>
            <a:r>
              <a:rPr lang="ko-KR" altLang="en-US" sz="1200" dirty="0" smtClean="0">
                <a:solidFill>
                  <a:srgbClr val="FF0000"/>
                </a:solidFill>
              </a:rPr>
              <a:t>은 </a:t>
            </a:r>
            <a:r>
              <a:rPr lang="en-US" altLang="ko-KR" sz="1200" dirty="0" smtClean="0">
                <a:solidFill>
                  <a:srgbClr val="FF0000"/>
                </a:solidFill>
              </a:rPr>
              <a:t>thinking </a:t>
            </a:r>
            <a:r>
              <a:rPr lang="ko-KR" altLang="en-US" sz="1200" dirty="0" smtClean="0">
                <a:solidFill>
                  <a:srgbClr val="FF0000"/>
                </a:solidFill>
              </a:rPr>
              <a:t>뒤에 오는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단어니까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애초에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devide</a:t>
            </a:r>
            <a:r>
              <a:rPr lang="en-US" altLang="ko-KR" sz="1200" dirty="0" smtClean="0">
                <a:solidFill>
                  <a:srgbClr val="FF0000"/>
                </a:solidFill>
              </a:rPr>
              <a:t> by 8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값을 </a:t>
            </a:r>
            <a:r>
              <a:rPr lang="en-US" altLang="ko-KR" sz="1200" dirty="0" smtClean="0">
                <a:solidFill>
                  <a:srgbClr val="FF0000"/>
                </a:solidFill>
              </a:rPr>
              <a:t>–</a:t>
            </a:r>
            <a:r>
              <a:rPr lang="ko-KR" altLang="en-US" sz="1200" dirty="0" smtClean="0">
                <a:solidFill>
                  <a:srgbClr val="FF0000"/>
                </a:solidFill>
              </a:rPr>
              <a:t>무한대를 주어 계산에 반영 안되도록 함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4" descr="scaled-dot-product-atten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171" y="3526970"/>
            <a:ext cx="2172125" cy="26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4321629" y="4963886"/>
            <a:ext cx="5834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426960" y="4651633"/>
            <a:ext cx="359908" cy="200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70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linear &amp; </a:t>
            </a:r>
            <a:r>
              <a:rPr lang="en-US" altLang="ko-KR" dirty="0" err="1" smtClean="0"/>
              <a:t>softmax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다들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알쥬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3314" name="Picture 2" descr="https://nlpinkorean.github.io/images/transformer/transformer_decoder_output_softm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517" y="1716557"/>
            <a:ext cx="6909255" cy="446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rchitectur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1" r="3843" b="7036"/>
          <a:stretch/>
        </p:blipFill>
        <p:spPr bwMode="auto">
          <a:xfrm>
            <a:off x="10809514" y="0"/>
            <a:ext cx="1404258" cy="20138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461750" y="191180"/>
            <a:ext cx="386896" cy="2342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04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 – model output</a:t>
            </a:r>
            <a:r>
              <a:rPr lang="ko-KR" altLang="en-US" dirty="0" smtClean="0"/>
              <a:t>과 실제 </a:t>
            </a:r>
            <a:r>
              <a:rPr lang="en-US" altLang="ko-KR" dirty="0" smtClean="0"/>
              <a:t>output loss function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목표와 실제 결과를 비교하고 </a:t>
            </a:r>
            <a:r>
              <a:rPr lang="en-US" altLang="ko-KR" dirty="0" smtClean="0"/>
              <a:t>loss function 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학습시켜나감</a:t>
            </a:r>
            <a:r>
              <a:rPr lang="en-US" altLang="ko-KR" dirty="0" smtClean="0"/>
              <a:t>!</a:t>
            </a:r>
          </a:p>
        </p:txBody>
      </p:sp>
      <p:pic>
        <p:nvPicPr>
          <p:cNvPr id="15362" name="Picture 2" descr="https://nlpinkorean.github.io/images/transformer/output_target_probability_distribu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580" y="2590760"/>
            <a:ext cx="4613135" cy="358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nlpinkorean.github.io/images/transformer/output_trained_model_probability_distribu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95" y="2596138"/>
            <a:ext cx="4618512" cy="358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16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Attention is all you need </a:t>
            </a:r>
            <a:r>
              <a:rPr lang="ko-KR" altLang="en-US" dirty="0" smtClean="0"/>
              <a:t>원 논문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2"/>
              </a:rPr>
              <a:t>https://arxiv.org/abs/1706.03762</a:t>
            </a:r>
            <a:endParaRPr lang="en-US" altLang="ko-KR" dirty="0" smtClean="0"/>
          </a:p>
          <a:p>
            <a:r>
              <a:rPr lang="en-US" altLang="ko-KR" dirty="0" smtClean="0"/>
              <a:t>Jay </a:t>
            </a:r>
            <a:r>
              <a:rPr lang="en-US" altLang="ko-KR" dirty="0" err="1" smtClean="0"/>
              <a:t>Alammar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Attention is all you need </a:t>
            </a:r>
            <a:r>
              <a:rPr lang="ko-KR" altLang="en-US" dirty="0" err="1" smtClean="0"/>
              <a:t>설명글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3"/>
              </a:rPr>
              <a:t>https://jalammar.github.io/illustrated-transformer/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9757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Intro. Transformer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Seq2Seq </a:t>
            </a:r>
            <a:r>
              <a:rPr lang="ko-KR" altLang="en-US" dirty="0" smtClean="0"/>
              <a:t>모델</a:t>
            </a:r>
          </a:p>
          <a:p>
            <a:pPr lvl="1"/>
            <a:r>
              <a:rPr lang="en-US" altLang="ko-KR" dirty="0" smtClean="0"/>
              <a:t>Encoder, Decoder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Input </a:t>
            </a:r>
            <a:r>
              <a:rPr lang="ko-KR" altLang="en-US" dirty="0" smtClean="0"/>
              <a:t>문장을 받아서 </a:t>
            </a:r>
            <a:r>
              <a:rPr lang="en-US" altLang="ko-KR" dirty="0" smtClean="0"/>
              <a:t>output </a:t>
            </a:r>
            <a:r>
              <a:rPr lang="ko-KR" altLang="en-US" dirty="0" smtClean="0"/>
              <a:t>문장을 예측할 수 있음</a:t>
            </a:r>
          </a:p>
          <a:p>
            <a:r>
              <a:rPr lang="en-US" altLang="ko-KR" dirty="0" smtClean="0"/>
              <a:t>RNN </a:t>
            </a:r>
            <a:r>
              <a:rPr lang="ko-KR" altLang="en-US" dirty="0" smtClean="0"/>
              <a:t>구조가 아님</a:t>
            </a:r>
            <a:r>
              <a:rPr lang="en-US" altLang="ko-KR" dirty="0" smtClean="0"/>
              <a:t>! (</a:t>
            </a:r>
            <a:r>
              <a:rPr lang="ko-KR" altLang="en-US" dirty="0" smtClean="0"/>
              <a:t>물론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구조도 아님</a:t>
            </a:r>
            <a:r>
              <a:rPr lang="en-US" altLang="ko-KR" dirty="0" smtClean="0"/>
              <a:t>!)</a:t>
            </a:r>
          </a:p>
          <a:p>
            <a:pPr lvl="1"/>
            <a:r>
              <a:rPr lang="en-US" altLang="ko-KR" dirty="0" smtClean="0"/>
              <a:t>Parallelizable! </a:t>
            </a:r>
            <a:r>
              <a:rPr lang="ko-KR" altLang="en-US" dirty="0" smtClean="0"/>
              <a:t>한번에 모든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을 계산</a:t>
            </a:r>
            <a:endParaRPr lang="en-US" altLang="ko-KR" dirty="0"/>
          </a:p>
          <a:p>
            <a:pPr lvl="1"/>
            <a:r>
              <a:rPr lang="ko-KR" altLang="en-US" dirty="0" smtClean="0"/>
              <a:t>기존 방식에 비해 학습 시간이 확연히 감소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 descr="https://nlpinkorean.github.io/images/transformer/The_transformer_encoders_decod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249" y="3373110"/>
            <a:ext cx="5045501" cy="316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04114" y="5926867"/>
            <a:ext cx="5064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각 단어가 순차적으로 들어가는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RNN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과 달리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한번에 모든 단어를 계산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20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Encoder and Decoder stacks</a:t>
            </a:r>
          </a:p>
          <a:p>
            <a:pPr lvl="1"/>
            <a:r>
              <a:rPr lang="en-US" altLang="ko-KR" dirty="0" smtClean="0"/>
              <a:t>Input(x1, … , </a:t>
            </a:r>
            <a:r>
              <a:rPr lang="en-US" altLang="ko-KR" dirty="0" err="1" smtClean="0"/>
              <a:t>xn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Encoder</a:t>
            </a:r>
            <a:r>
              <a:rPr lang="ko-KR" altLang="en-US" dirty="0" smtClean="0"/>
              <a:t>를 거쳐 </a:t>
            </a:r>
            <a:r>
              <a:rPr lang="en-US" altLang="ko-KR" dirty="0" smtClean="0"/>
              <a:t>(z1, … </a:t>
            </a:r>
            <a:r>
              <a:rPr lang="en-US" altLang="ko-KR" dirty="0" err="1" smtClean="0"/>
              <a:t>zn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변환</a:t>
            </a:r>
            <a:endParaRPr lang="en-US" altLang="ko-KR" dirty="0"/>
          </a:p>
          <a:p>
            <a:pPr lvl="1"/>
            <a:r>
              <a:rPr lang="en-US" altLang="ko-KR" dirty="0" smtClean="0"/>
              <a:t>(z1, … </a:t>
            </a:r>
            <a:r>
              <a:rPr lang="en-US" altLang="ko-KR" dirty="0" err="1" smtClean="0"/>
              <a:t>zn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Decoder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으로 들어가 </a:t>
            </a:r>
            <a:r>
              <a:rPr lang="en-US" altLang="ko-KR" dirty="0" smtClean="0"/>
              <a:t>(y1, … , </a:t>
            </a:r>
            <a:r>
              <a:rPr lang="en-US" altLang="ko-KR" dirty="0" err="1" smtClean="0"/>
              <a:t>yn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으로 나옴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in/output</a:t>
            </a:r>
            <a:r>
              <a:rPr lang="ko-KR" altLang="en-US" dirty="0" smtClean="0"/>
              <a:t>의 차원은 </a:t>
            </a:r>
            <a:r>
              <a:rPr lang="en-US" altLang="ko-KR" dirty="0" smtClean="0"/>
              <a:t>512</a:t>
            </a:r>
            <a:r>
              <a:rPr lang="ko-KR" altLang="en-US" dirty="0" smtClean="0"/>
              <a:t>차원으로 동일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052" name="Picture 4" descr="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85" y="2654393"/>
            <a:ext cx="2688771" cy="352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nlpinkorean.github.io/images/transformer/The_transformer_encoder_decoder_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429" y="2658319"/>
            <a:ext cx="5404424" cy="3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11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중요도 순서대로 설명하자면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Query, Key, Value</a:t>
            </a:r>
          </a:p>
          <a:p>
            <a:r>
              <a:rPr lang="en-US" altLang="ko-KR" dirty="0" smtClean="0"/>
              <a:t>Self-Attention: Scaled-dot product attention</a:t>
            </a:r>
          </a:p>
          <a:p>
            <a:r>
              <a:rPr lang="en-US" altLang="ko-KR" dirty="0" smtClean="0"/>
              <a:t>Multi-head attention</a:t>
            </a:r>
          </a:p>
          <a:p>
            <a:r>
              <a:rPr lang="en-US" altLang="ko-KR" dirty="0" smtClean="0"/>
              <a:t>Positional Encoding</a:t>
            </a:r>
          </a:p>
          <a:p>
            <a:r>
              <a:rPr lang="en-US" altLang="ko-KR" dirty="0" smtClean="0"/>
              <a:t>Add &amp; Normalize</a:t>
            </a:r>
          </a:p>
          <a:p>
            <a:r>
              <a:rPr lang="en-US" altLang="ko-KR" dirty="0" smtClean="0"/>
              <a:t>Position-wise Feed-Forward Networks</a:t>
            </a:r>
          </a:p>
          <a:p>
            <a:r>
              <a:rPr lang="en-US" altLang="ko-KR" dirty="0" smtClean="0"/>
              <a:t>Encoder results</a:t>
            </a:r>
          </a:p>
          <a:p>
            <a:r>
              <a:rPr lang="en-US" altLang="ko-KR" dirty="0" smtClean="0"/>
              <a:t>Masked self-attention</a:t>
            </a:r>
          </a:p>
          <a:p>
            <a:endParaRPr lang="ko-KR" altLang="en-US" dirty="0"/>
          </a:p>
        </p:txBody>
      </p:sp>
      <p:pic>
        <p:nvPicPr>
          <p:cNvPr id="4" name="Picture 4" descr="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43" y="1142682"/>
            <a:ext cx="3842657" cy="503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93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Self-Attention: Scaled-dot product attention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smtClean="0"/>
              <a:t>Embedding </a:t>
            </a:r>
            <a:r>
              <a:rPr lang="en-US" altLang="ko-KR" dirty="0" err="1" smtClean="0"/>
              <a:t>vecter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weight </a:t>
            </a:r>
            <a:r>
              <a:rPr lang="ko-KR" altLang="en-US" dirty="0" smtClean="0"/>
              <a:t>행렬인 </a:t>
            </a:r>
            <a:r>
              <a:rPr lang="en-US" altLang="ko-KR" dirty="0" smtClean="0"/>
              <a:t>WQ, WK, WV</a:t>
            </a:r>
            <a:r>
              <a:rPr lang="ko-KR" altLang="en-US" dirty="0" smtClean="0"/>
              <a:t>를 곱해 </a:t>
            </a:r>
            <a:r>
              <a:rPr lang="en-US" altLang="ko-KR" dirty="0" smtClean="0"/>
              <a:t>query, key, value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en-US" altLang="ko-KR" dirty="0" smtClean="0"/>
              <a:t>self-attention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query = key = value</a:t>
            </a:r>
            <a:r>
              <a:rPr lang="ko-KR" altLang="en-US" dirty="0"/>
              <a:t> </a:t>
            </a:r>
            <a:r>
              <a:rPr lang="en-US" altLang="ko-KR" dirty="0" smtClean="0"/>
              <a:t>= </a:t>
            </a:r>
            <a:r>
              <a:rPr lang="en-US" altLang="ko-KR" dirty="0"/>
              <a:t>e</a:t>
            </a:r>
            <a:r>
              <a:rPr lang="en-US" altLang="ko-KR" dirty="0" smtClean="0"/>
              <a:t>ncoder</a:t>
            </a:r>
            <a:r>
              <a:rPr lang="ko-KR" altLang="en-US" dirty="0" smtClean="0"/>
              <a:t> 이전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output state</a:t>
            </a:r>
          </a:p>
          <a:p>
            <a:pPr marL="914400" lvl="1" indent="-457200">
              <a:buAutoNum type="arabicPeriod"/>
            </a:pPr>
            <a:r>
              <a:rPr lang="en-US" altLang="ko-KR" dirty="0" smtClean="0"/>
              <a:t>Encoder-decoder attention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query = decoder</a:t>
            </a:r>
            <a:r>
              <a:rPr lang="ko-KR" altLang="en-US" dirty="0" smtClean="0"/>
              <a:t>의 </a:t>
            </a:r>
            <a:r>
              <a:rPr lang="ko-KR" altLang="en-US" u="sng" dirty="0" smtClean="0"/>
              <a:t>이전 </a:t>
            </a:r>
            <a:r>
              <a:rPr lang="en-US" altLang="ko-KR" u="sng" dirty="0" smtClean="0"/>
              <a:t>layer hidden state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				key = value = encoder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output state </a:t>
            </a:r>
            <a:endParaRPr lang="en-US" altLang="ko-KR" dirty="0"/>
          </a:p>
        </p:txBody>
      </p:sp>
      <p:pic>
        <p:nvPicPr>
          <p:cNvPr id="4098" name="Picture 2" descr="https://nlpinkorean.github.io/images/transformer/transformer_self_attention_vect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036318"/>
            <a:ext cx="4200621" cy="264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85373" y="1999521"/>
            <a:ext cx="2295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다만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masking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된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state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를 이용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4100" name="Picture 4" descr="scaled-dot-product-at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675" y="3036317"/>
            <a:ext cx="2172125" cy="26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95346" y="5686310"/>
            <a:ext cx="2944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Scaled-dot product attention </a:t>
            </a:r>
            <a:r>
              <a:rPr lang="ko-KR" altLang="en-US" sz="1200" dirty="0" smtClean="0"/>
              <a:t>전체 </a:t>
            </a:r>
            <a:r>
              <a:rPr lang="ko-KR" altLang="en-US" sz="1200" dirty="0" smtClean="0"/>
              <a:t>과정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46543" y="5686310"/>
            <a:ext cx="478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1. Scaled-dot product attention</a:t>
            </a:r>
            <a:r>
              <a:rPr lang="ko-KR" altLang="en-US" sz="1200" dirty="0"/>
              <a:t>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필요한 </a:t>
            </a:r>
            <a:r>
              <a:rPr lang="en-US" altLang="ko-KR" sz="1200" dirty="0" smtClean="0"/>
              <a:t>Q, K, V</a:t>
            </a:r>
            <a:r>
              <a:rPr lang="ko-KR" altLang="en-US" sz="1200" dirty="0" smtClean="0"/>
              <a:t>를 뽑아내는 방법</a:t>
            </a:r>
            <a:endParaRPr lang="ko-KR" altLang="en-US" sz="1200" dirty="0"/>
          </a:p>
        </p:txBody>
      </p:sp>
      <p:pic>
        <p:nvPicPr>
          <p:cNvPr id="9" name="Picture 4" descr="architectur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1" r="3843" b="7036"/>
          <a:stretch/>
        </p:blipFill>
        <p:spPr bwMode="auto">
          <a:xfrm>
            <a:off x="10809514" y="0"/>
            <a:ext cx="1404258" cy="20138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955450" y="1194480"/>
            <a:ext cx="365013" cy="1366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485448" y="1140311"/>
            <a:ext cx="365013" cy="190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Self-Attention: Scaled-dot product attention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ko-KR" dirty="0" smtClean="0"/>
              <a:t>Query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곱해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MatMul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점수를 생성한다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Query: </a:t>
            </a:r>
            <a:r>
              <a:rPr lang="ko-KR" altLang="en-US" dirty="0" smtClean="0"/>
              <a:t>현재 단어의 </a:t>
            </a:r>
            <a:r>
              <a:rPr lang="en-US" altLang="ko-KR" dirty="0" smtClean="0"/>
              <a:t>vector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Key: </a:t>
            </a:r>
            <a:r>
              <a:rPr lang="ko-KR" altLang="en-US" dirty="0" smtClean="0"/>
              <a:t>다른 위치의 단어 </a:t>
            </a:r>
            <a:r>
              <a:rPr lang="en-US" altLang="ko-KR" dirty="0" smtClean="0"/>
              <a:t>vector </a:t>
            </a:r>
            <a:r>
              <a:rPr lang="ko-KR" altLang="en-US" dirty="0" smtClean="0"/>
              <a:t>값들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/>
              <a:t>MatMul</a:t>
            </a:r>
            <a:r>
              <a:rPr lang="en-US" altLang="ko-KR" dirty="0" smtClean="0"/>
              <a:t> = dot-product = </a:t>
            </a:r>
            <a:r>
              <a:rPr lang="ko-KR" altLang="en-US" dirty="0" smtClean="0"/>
              <a:t>내적 </a:t>
            </a:r>
            <a:r>
              <a:rPr lang="en-US" altLang="ko-KR" dirty="0" smtClean="0"/>
              <a:t>= cos</a:t>
            </a:r>
            <a:r>
              <a:rPr lang="ko-KR" altLang="en-US" dirty="0" smtClean="0"/>
              <a:t>함수 계산 </a:t>
            </a:r>
            <a:r>
              <a:rPr lang="en-US" altLang="ko-KR" dirty="0" smtClean="0"/>
              <a:t>= vector </a:t>
            </a:r>
            <a:r>
              <a:rPr lang="ko-KR" altLang="en-US" dirty="0" smtClean="0"/>
              <a:t>유사도 계산</a:t>
            </a:r>
            <a:endParaRPr lang="en-US" altLang="ko-KR" dirty="0"/>
          </a:p>
        </p:txBody>
      </p:sp>
      <p:pic>
        <p:nvPicPr>
          <p:cNvPr id="4100" name="Picture 4" descr="scaled-dot-product-atten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675" y="3036317"/>
            <a:ext cx="2172125" cy="26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95346" y="5686310"/>
            <a:ext cx="2944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Scaled-dot product attention </a:t>
            </a:r>
            <a:r>
              <a:rPr lang="ko-KR" altLang="en-US" sz="1200" dirty="0" smtClean="0"/>
              <a:t>전체 </a:t>
            </a:r>
            <a:r>
              <a:rPr lang="ko-KR" altLang="en-US" sz="1200" dirty="0" smtClean="0"/>
              <a:t>과정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35209" y="5686310"/>
            <a:ext cx="4206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2. </a:t>
            </a:r>
            <a:r>
              <a:rPr lang="en-US" altLang="ko-KR" sz="1200" dirty="0" err="1" smtClean="0"/>
              <a:t>MatMul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계산을 통해 어떤 단어와 </a:t>
            </a:r>
            <a:r>
              <a:rPr lang="ko-KR" altLang="en-US" sz="1200" dirty="0" err="1" smtClean="0"/>
              <a:t>유사도가</a:t>
            </a:r>
            <a:r>
              <a:rPr lang="ko-KR" altLang="en-US" sz="1200" dirty="0" smtClean="0"/>
              <a:t> 높은지 계산</a:t>
            </a:r>
            <a:endParaRPr lang="ko-KR" altLang="en-US" sz="1200" dirty="0"/>
          </a:p>
        </p:txBody>
      </p:sp>
      <p:pic>
        <p:nvPicPr>
          <p:cNvPr id="5122" name="Picture 2" descr="https://nlpinkorean.github.io/images/transformer/transformer_self_attention_sco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36317"/>
            <a:ext cx="5070516" cy="26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52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nlpinkorean.github.io/images/transformer/self-attention-out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191" y="1140311"/>
            <a:ext cx="5299610" cy="503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Self-Attention: Scaled-dot product attention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ko-KR" dirty="0" err="1" smtClean="0"/>
              <a:t>MatMul</a:t>
            </a:r>
            <a:r>
              <a:rPr lang="en-US" altLang="ko-KR" dirty="0" smtClean="0"/>
              <a:t> </a:t>
            </a:r>
            <a:r>
              <a:rPr lang="ko-KR" altLang="en-US" dirty="0" smtClean="0"/>
              <a:t>점수를 나눈다 </a:t>
            </a:r>
            <a:r>
              <a:rPr lang="en-US" altLang="ko-KR" dirty="0" smtClean="0"/>
              <a:t>(Scale)</a:t>
            </a:r>
          </a:p>
          <a:p>
            <a:pPr lvl="1"/>
            <a:r>
              <a:rPr lang="ko-KR" altLang="en-US" dirty="0" smtClean="0"/>
              <a:t>점수를 나눔으로써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가 작은 것들이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이후 조금 더 비중을 가질 수 있음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altLang="ko-KR" dirty="0" err="1" smtClean="0"/>
              <a:t>Softmax</a:t>
            </a:r>
            <a:r>
              <a:rPr lang="en-US" altLang="ko-KR" dirty="0" smtClean="0"/>
              <a:t> </a:t>
            </a:r>
            <a:r>
              <a:rPr lang="ko-KR" altLang="en-US" dirty="0" smtClean="0"/>
              <a:t>취함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altLang="ko-KR" dirty="0" smtClean="0"/>
              <a:t>4</a:t>
            </a:r>
            <a:r>
              <a:rPr lang="ko-KR" altLang="en-US" dirty="0" smtClean="0"/>
              <a:t>번 값들에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를 곱함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altLang="ko-KR" dirty="0" smtClean="0"/>
              <a:t>5</a:t>
            </a:r>
            <a:r>
              <a:rPr lang="ko-KR" altLang="en-US" dirty="0" smtClean="0"/>
              <a:t>번 값들을 모두 더함</a:t>
            </a:r>
            <a:endParaRPr lang="en-US" altLang="ko-KR" dirty="0"/>
          </a:p>
        </p:txBody>
      </p:sp>
      <p:pic>
        <p:nvPicPr>
          <p:cNvPr id="6148" name="Picture 4" descr="https://nlpinkorean.github.io/images/transformer/self-attention-matrix-calculation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626186"/>
            <a:ext cx="3968030" cy="155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7146" y="6176963"/>
            <a:ext cx="442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행렬 계산식으로 표현한 </a:t>
            </a:r>
            <a:r>
              <a:rPr lang="en-US" altLang="ko-KR" sz="1200" dirty="0" smtClean="0"/>
              <a:t>scaled-dot product attention </a:t>
            </a:r>
            <a:r>
              <a:rPr lang="ko-KR" altLang="en-US" sz="1200" dirty="0" smtClean="0"/>
              <a:t>계산법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38753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Multi-head attention: self-attention</a:t>
            </a:r>
            <a:r>
              <a:rPr lang="ko-KR" altLang="en-US" dirty="0" smtClean="0"/>
              <a:t>을 여러 번 한 것 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7170" name="Picture 2" descr="https://nlpinkorean.github.io/images/transformer/transformer_multi-headed_self-attention-rec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0311"/>
            <a:ext cx="9342190" cy="52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rchitectur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1" r="3843" b="7036"/>
          <a:stretch/>
        </p:blipFill>
        <p:spPr bwMode="auto">
          <a:xfrm>
            <a:off x="10809514" y="0"/>
            <a:ext cx="1404258" cy="20138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0955450" y="1194480"/>
            <a:ext cx="365013" cy="1366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85448" y="1140311"/>
            <a:ext cx="365013" cy="190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62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Positional Encoding: </a:t>
            </a:r>
            <a:r>
              <a:rPr lang="ko-KR" altLang="en-US" dirty="0" smtClean="0"/>
              <a:t>각 단어의 순서 정보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Transformer </a:t>
            </a:r>
            <a:r>
              <a:rPr lang="ko-KR" altLang="en-US" dirty="0" smtClean="0"/>
              <a:t>모델은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한번에 모든 단어를 </a:t>
            </a:r>
            <a:r>
              <a:rPr lang="en-US" altLang="ko-KR" dirty="0" smtClean="0"/>
              <a:t>parallel </a:t>
            </a:r>
            <a:r>
              <a:rPr lang="ko-KR" altLang="en-US" dirty="0" smtClean="0"/>
              <a:t>하게 모델에 통과시키기 때문에 단어들의 순서 정보를 직접 주어야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위치 별로 특정한 패턴을 따르는 </a:t>
            </a:r>
            <a:r>
              <a:rPr lang="en-US" altLang="ko-KR" dirty="0" smtClean="0"/>
              <a:t>positional encoding vector</a:t>
            </a:r>
            <a:r>
              <a:rPr lang="ko-KR" altLang="en-US" dirty="0" smtClean="0"/>
              <a:t>를 추가</a:t>
            </a:r>
            <a:endParaRPr lang="ko-KR" altLang="en-US" dirty="0"/>
          </a:p>
        </p:txBody>
      </p:sp>
      <p:pic>
        <p:nvPicPr>
          <p:cNvPr id="8194" name="Picture 2" descr="https://nlpinkorean.github.io/images/transformer/transformer_positional_encoding_vect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7732"/>
            <a:ext cx="7028702" cy="387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604" y="4694465"/>
            <a:ext cx="2533650" cy="495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39453" y="5286584"/>
            <a:ext cx="244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smtClean="0"/>
              <a:t>Positional encoding </a:t>
            </a:r>
            <a:r>
              <a:rPr lang="ko-KR" altLang="en-US" sz="1200" i="1" dirty="0" smtClean="0"/>
              <a:t>벡터 계산법</a:t>
            </a:r>
            <a:endParaRPr lang="en-US" altLang="ko-KR" sz="1200" i="1" dirty="0"/>
          </a:p>
          <a:p>
            <a:r>
              <a:rPr lang="en-US" altLang="ko-KR" sz="1200" i="1" dirty="0" smtClean="0"/>
              <a:t>* </a:t>
            </a:r>
            <a:r>
              <a:rPr lang="en-US" altLang="ko-KR" sz="1200" i="1" dirty="0" err="1" smtClean="0"/>
              <a:t>pos</a:t>
            </a:r>
            <a:r>
              <a:rPr lang="en-US" altLang="ko-KR" sz="1200" i="1" dirty="0" smtClean="0"/>
              <a:t>: position</a:t>
            </a:r>
          </a:p>
          <a:p>
            <a:r>
              <a:rPr lang="en-US" altLang="ko-KR" sz="1200" i="1" dirty="0" smtClean="0"/>
              <a:t>* i: </a:t>
            </a:r>
            <a:r>
              <a:rPr lang="en-US" altLang="ko-KR" sz="1200" i="1" dirty="0" err="1" smtClean="0"/>
              <a:t>demension</a:t>
            </a:r>
            <a:endParaRPr lang="ko-KR" altLang="en-US" sz="1200" i="1" dirty="0"/>
          </a:p>
        </p:txBody>
      </p:sp>
      <p:pic>
        <p:nvPicPr>
          <p:cNvPr id="10" name="Picture 4" descr="architectur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1" r="3843" b="7036"/>
          <a:stretch/>
        </p:blipFill>
        <p:spPr bwMode="auto">
          <a:xfrm>
            <a:off x="10809514" y="0"/>
            <a:ext cx="1404258" cy="20138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0809514" y="1467529"/>
            <a:ext cx="1404257" cy="166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70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578</Words>
  <Application>Microsoft Office PowerPoint</Application>
  <PresentationFormat>와이드스크린</PresentationFormat>
  <Paragraphs>78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Attention is all you need (2017) 리뷰</vt:lpstr>
      <vt:lpstr>Intro. Transformer의 특징</vt:lpstr>
      <vt:lpstr>Model Architecture</vt:lpstr>
      <vt:lpstr>중요도 순서대로 설명하자면</vt:lpstr>
      <vt:lpstr>Self-Attention: Scaled-dot product attention (1)</vt:lpstr>
      <vt:lpstr>Self-Attention: Scaled-dot product attention (2)</vt:lpstr>
      <vt:lpstr>Self-Attention: Scaled-dot product attention (3)</vt:lpstr>
      <vt:lpstr>Multi-head attention: self-attention을 여러 번 한 것 뿐!</vt:lpstr>
      <vt:lpstr>Positional Encoding: 각 단어의 순서 정보 추가</vt:lpstr>
      <vt:lpstr>Add &amp; Normalize</vt:lpstr>
      <vt:lpstr>Position-wise Feed-Forward Networks</vt:lpstr>
      <vt:lpstr>Encoder results</vt:lpstr>
      <vt:lpstr>Masked self-attention</vt:lpstr>
      <vt:lpstr>Final linear &amp; softmax</vt:lpstr>
      <vt:lpstr>Training – model output과 실제 output loss function 비교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is all you need (2017) 리뷰</dc:title>
  <dc:creator>tmax</dc:creator>
  <cp:lastModifiedBy>tmax</cp:lastModifiedBy>
  <cp:revision>12</cp:revision>
  <dcterms:created xsi:type="dcterms:W3CDTF">2019-11-25T10:38:36Z</dcterms:created>
  <dcterms:modified xsi:type="dcterms:W3CDTF">2019-11-25T12:10:43Z</dcterms:modified>
</cp:coreProperties>
</file>