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0" r:id="rId7"/>
    <p:sldId id="259" r:id="rId8"/>
    <p:sldId id="261" r:id="rId9"/>
    <p:sldId id="270" r:id="rId10"/>
    <p:sldId id="271" r:id="rId11"/>
    <p:sldId id="262" r:id="rId12"/>
    <p:sldId id="263" r:id="rId13"/>
    <p:sldId id="265" r:id="rId14"/>
    <p:sldId id="266" r:id="rId15"/>
    <p:sldId id="264" r:id="rId16"/>
    <p:sldId id="267" r:id="rId17"/>
    <p:sldId id="268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进程的地址空间</a:t>
            </a:r>
            <a:endParaRPr lang="x-none" altLang="en-US"/>
          </a:p>
          <a:p>
            <a:r>
              <a:rPr lang="x-none" altLang="en-US"/>
              <a:t>栈漏洞，输入过长时可能会覆盖环境变量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假设size = 32- 8</a:t>
            </a:r>
            <a:endParaRPr lang="x-none" altLang="en-US"/>
          </a:p>
          <a:p>
            <a:r>
              <a:rPr lang="x-none" altLang="en-US"/>
              <a:t>如果再free一个32-8大小的chunk，回继续加在32这个链表上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malloc返回userDate地址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回顾fastbin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first-fit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IDA识别结构体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extended/shrink chunk只需单字节溢出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github.com/shellphish/how2heap" TargetMode="External"/><Relationship Id="rId3" Type="http://schemas.openxmlformats.org/officeDocument/2006/relationships/hyperlink" Target="http://pwnable.kr/" TargetMode="External"/><Relationship Id="rId2" Type="http://schemas.openxmlformats.org/officeDocument/2006/relationships/hyperlink" Target="https://github.com/M4xW4n9/slides/blob/master/pwn_heap/Xman_heap_Jr.pdf" TargetMode="External"/><Relationship Id="rId1" Type="http://schemas.openxmlformats.org/officeDocument/2006/relationships/hyperlink" Target="https://github.com/M4xW4n9/slides/blob/master/pwn_heap/malloc-150821074656-lva1-app6891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85" y="807720"/>
            <a:ext cx="12115800" cy="2702560"/>
          </a:xfrm>
        </p:spPr>
        <p:txBody>
          <a:bodyPr/>
          <a:p>
            <a:r>
              <a:rPr lang="x-none" altLang="en-US" b="1">
                <a:solidFill>
                  <a:schemeClr val="bg1"/>
                </a:solidFill>
                <a:latin typeface="Consolas" charset="0"/>
                <a:ea typeface="华文行楷" charset="0"/>
              </a:rPr>
              <a:t>Basic Vulnerabilities in </a:t>
            </a:r>
            <a:r>
              <a:rPr lang="x-none" altLang="en-US" b="1">
                <a:solidFill>
                  <a:srgbClr val="FF0000"/>
                </a:solidFill>
                <a:latin typeface="Consolas" charset="0"/>
                <a:ea typeface="华文行楷" charset="0"/>
              </a:rPr>
              <a:t>Heap</a:t>
            </a:r>
            <a:endParaRPr lang="x-none" altLang="en-US" b="1">
              <a:solidFill>
                <a:srgbClr val="FF0000"/>
              </a:solidFill>
              <a:latin typeface="Consolas" charset="0"/>
              <a:ea typeface="华文行楷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2705" y="3588068"/>
            <a:ext cx="9144000" cy="1655762"/>
          </a:xfrm>
        </p:spPr>
        <p:txBody>
          <a:bodyPr/>
          <a:p>
            <a:r>
              <a:rPr lang="x-none" altLang="en-US" b="1">
                <a:solidFill>
                  <a:schemeClr val="bg1"/>
                </a:solidFill>
                <a:latin typeface="Consolas" charset="0"/>
              </a:rPr>
              <a:t>—— </a:t>
            </a:r>
            <a:r>
              <a:rPr lang="x-none" altLang="en-US" b="1">
                <a:solidFill>
                  <a:schemeClr val="bg1">
                    <a:lumMod val="50000"/>
                  </a:schemeClr>
                </a:solidFill>
                <a:latin typeface="Consolas" charset="0"/>
              </a:rPr>
              <a:t>Use After Free</a:t>
            </a:r>
            <a:endParaRPr lang="x-none" altLang="en-US" b="1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r>
              <a:rPr lang="x-none" altLang="en-US" b="1">
                <a:solidFill>
                  <a:schemeClr val="bg1"/>
                </a:solidFill>
                <a:latin typeface="Consolas" charset="0"/>
              </a:rPr>
              <a:t>			—— By M4x@10.0.0.55</a:t>
            </a:r>
            <a:endParaRPr lang="x-none" altLang="en-US" b="1">
              <a:solidFill>
                <a:schemeClr val="bg1"/>
              </a:solidFill>
              <a:latin typeface="Consolas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>
                <a:solidFill>
                  <a:schemeClr val="bg1"/>
                </a:solidFill>
                <a:latin typeface="Consolas" charset="0"/>
              </a:rPr>
              <a:t>Chunk</a:t>
            </a:r>
            <a:endParaRPr lang="x-none" altLang="en-US" b="1">
              <a:solidFill>
                <a:schemeClr val="bg1"/>
              </a:solidFill>
              <a:latin typeface="Consola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385" y="2378075"/>
            <a:ext cx="10862945" cy="2822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>
                <a:solidFill>
                  <a:schemeClr val="bg1"/>
                </a:solidFill>
                <a:latin typeface="Consolas" charset="0"/>
              </a:rPr>
              <a:t>Allocated Chunk</a:t>
            </a:r>
            <a:endParaRPr lang="x-none" altLang="en-US" b="1">
              <a:solidFill>
                <a:schemeClr val="bg1"/>
              </a:solidFill>
              <a:latin typeface="Consola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785" y="1710690"/>
            <a:ext cx="10647680" cy="35642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701925" y="5626100"/>
            <a:ext cx="662114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800" b="1">
                <a:solidFill>
                  <a:srgbClr val="C00000"/>
                </a:solidFill>
                <a:latin typeface="Consolas" charset="0"/>
              </a:rPr>
              <a:t>chunk = metaData + userData</a:t>
            </a:r>
            <a:endParaRPr lang="x-none" altLang="en-US" sz="2800" b="1">
              <a:solidFill>
                <a:srgbClr val="C00000"/>
              </a:solidFill>
              <a:latin typeface="Consolas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645" y="316865"/>
            <a:ext cx="10447655" cy="60286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>
                <a:solidFill>
                  <a:schemeClr val="bg1"/>
                </a:solidFill>
                <a:latin typeface="Consolas" charset="0"/>
              </a:rPr>
              <a:t>Freed Chunk</a:t>
            </a:r>
            <a:endParaRPr lang="x-none" altLang="en-US" b="1">
              <a:solidFill>
                <a:schemeClr val="bg1"/>
              </a:solidFill>
              <a:latin typeface="Consola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" y="1925320"/>
            <a:ext cx="11391265" cy="37928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705" y="485775"/>
            <a:ext cx="11323955" cy="58858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>
                <a:solidFill>
                  <a:schemeClr val="bg1"/>
                </a:solidFill>
                <a:latin typeface="Consolas" charset="0"/>
              </a:rPr>
              <a:t>UAF</a:t>
            </a:r>
            <a:endParaRPr lang="x-none" altLang="en-US" b="1">
              <a:solidFill>
                <a:schemeClr val="bg1"/>
              </a:solidFill>
              <a:latin typeface="Consola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690" y="1602740"/>
            <a:ext cx="7780655" cy="435229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734425" y="1427480"/>
            <a:ext cx="323278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chemeClr val="bg1"/>
                </a:solidFill>
              </a:rPr>
              <a:t>first-fit在libc.2.26及以上版本失效</a:t>
            </a:r>
            <a:endParaRPr lang="x-none" altLang="en-US" b="1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575" y="2367280"/>
            <a:ext cx="3571240" cy="16192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76605" y="5760085"/>
            <a:ext cx="898652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8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Consolas" charset="0"/>
              </a:rPr>
              <a:t>uaf的结果：任意位置读/写，控制程序流程</a:t>
            </a:r>
            <a:endParaRPr lang="x-none" altLang="en-US" sz="28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  <a:latin typeface="Consola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7585" y="414655"/>
            <a:ext cx="7656830" cy="60286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2480" y="485775"/>
            <a:ext cx="8066405" cy="58858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1055" y="367030"/>
            <a:ext cx="8009255" cy="61239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2955" y="300355"/>
            <a:ext cx="8085455" cy="625729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426700" y="1728470"/>
            <a:ext cx="1424940" cy="219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38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</a:rPr>
              <a:t>？</a:t>
            </a:r>
            <a:endParaRPr lang="x-none" altLang="en-US" sz="138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>
                <a:solidFill>
                  <a:schemeClr val="bg1"/>
                </a:solidFill>
                <a:latin typeface="Consolas" charset="0"/>
              </a:rPr>
              <a:t>malloc</a:t>
            </a:r>
            <a:endParaRPr lang="x-none" altLang="en-US" b="1">
              <a:solidFill>
                <a:schemeClr val="bg1"/>
              </a:solidFill>
              <a:latin typeface="Consolas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51485" y="2099945"/>
            <a:ext cx="490347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 b="1">
                <a:solidFill>
                  <a:schemeClr val="bg1"/>
                </a:solidFill>
                <a:latin typeface="Consolas" charset="0"/>
                <a:ea typeface="华文行楷" charset="0"/>
              </a:rPr>
              <a:t>p = (char *)malloc(size);</a:t>
            </a:r>
            <a:endParaRPr lang="x-none" altLang="en-US" sz="2400" b="1">
              <a:solidFill>
                <a:schemeClr val="bg1"/>
              </a:solidFill>
              <a:latin typeface="Consolas" charset="0"/>
              <a:ea typeface="华文行楷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17190" y="4359910"/>
            <a:ext cx="1479550" cy="1260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094990" y="4757420"/>
            <a:ext cx="113728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 b="1">
                <a:solidFill>
                  <a:schemeClr val="bg1"/>
                </a:solidFill>
                <a:latin typeface="Consolas" charset="0"/>
              </a:rPr>
              <a:t>chunk</a:t>
            </a:r>
            <a:endParaRPr lang="x-none" altLang="en-US" sz="2400" b="1">
              <a:solidFill>
                <a:schemeClr val="bg1"/>
              </a:solidFill>
              <a:latin typeface="Consolas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587500" y="4524375"/>
            <a:ext cx="1082675" cy="383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163320" y="4428490"/>
            <a:ext cx="47942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800" b="1">
                <a:solidFill>
                  <a:schemeClr val="bg1"/>
                </a:solidFill>
                <a:latin typeface="Consolas" charset="0"/>
              </a:rPr>
              <a:t>p</a:t>
            </a:r>
            <a:endParaRPr lang="x-none" altLang="en-US" sz="2800" b="1">
              <a:solidFill>
                <a:schemeClr val="bg1"/>
              </a:solidFill>
              <a:latin typeface="Consolas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0190" y="1127760"/>
            <a:ext cx="5255260" cy="446722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6766560" y="3661410"/>
            <a:ext cx="698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6957695" y="3333115"/>
            <a:ext cx="411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p</a:t>
            </a:r>
            <a:endParaRPr lang="x-none" altLang="en-US" b="1"/>
          </a:p>
        </p:txBody>
      </p:sp>
      <p:sp>
        <p:nvSpPr>
          <p:cNvPr id="14" name="Curved Right Arrow 13"/>
          <p:cNvSpPr/>
          <p:nvPr/>
        </p:nvSpPr>
        <p:spPr>
          <a:xfrm>
            <a:off x="615315" y="2743835"/>
            <a:ext cx="561975" cy="1657350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rot="15780000">
            <a:off x="5427345" y="5021580"/>
            <a:ext cx="575945" cy="2110105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2739390" y="2970530"/>
            <a:ext cx="353885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 b="1">
                <a:solidFill>
                  <a:schemeClr val="bg1"/>
                </a:solidFill>
              </a:rPr>
              <a:t>malloc的细节不讲，但很重要</a:t>
            </a:r>
            <a:endParaRPr lang="x-none" altLang="en-US" sz="2400" b="1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917190" y="4348480"/>
            <a:ext cx="1479550" cy="1260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3094990" y="4745990"/>
            <a:ext cx="113728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 b="1">
                <a:solidFill>
                  <a:schemeClr val="bg1"/>
                </a:solidFill>
                <a:latin typeface="Consolas" charset="0"/>
              </a:rPr>
              <a:t>chunk</a:t>
            </a:r>
            <a:endParaRPr lang="x-none" altLang="en-US" sz="2400" b="1">
              <a:solidFill>
                <a:schemeClr val="bg1"/>
              </a:solidFill>
              <a:latin typeface="Consolas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587500" y="4512945"/>
            <a:ext cx="1082675" cy="383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1163320" y="4417060"/>
            <a:ext cx="47942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800" b="1">
                <a:solidFill>
                  <a:schemeClr val="bg1"/>
                </a:solidFill>
                <a:latin typeface="Consolas" charset="0"/>
              </a:rPr>
              <a:t>p</a:t>
            </a:r>
            <a:endParaRPr lang="x-none" altLang="en-US" sz="2800" b="1">
              <a:solidFill>
                <a:schemeClr val="bg1"/>
              </a:solidFill>
              <a:latin typeface="Consola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/>
      <p:bldP spid="18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7730" y="390525"/>
            <a:ext cx="7875905" cy="60763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>
                <a:solidFill>
                  <a:schemeClr val="bg1"/>
                </a:solidFill>
                <a:latin typeface="Consolas" charset="0"/>
              </a:rPr>
              <a:t>Demo</a:t>
            </a:r>
            <a:endParaRPr lang="x-none" altLang="en-US" b="1">
              <a:solidFill>
                <a:schemeClr val="bg1"/>
              </a:solidFill>
              <a:latin typeface="Consola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0" y="1722755"/>
            <a:ext cx="6339205" cy="19215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925" y="4624070"/>
            <a:ext cx="5970905" cy="1642745"/>
          </a:xfrm>
          <a:prstGeom prst="rect">
            <a:avLst/>
          </a:prstGeom>
        </p:spPr>
      </p:pic>
      <p:sp>
        <p:nvSpPr>
          <p:cNvPr id="6" name="Curved Left Arrow 5"/>
          <p:cNvSpPr/>
          <p:nvPr/>
        </p:nvSpPr>
        <p:spPr>
          <a:xfrm>
            <a:off x="5585460" y="2392045"/>
            <a:ext cx="485775" cy="20237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>
                <a:solidFill>
                  <a:schemeClr val="bg1"/>
                </a:solidFill>
                <a:latin typeface="Consolas" charset="0"/>
              </a:rPr>
              <a:t>总结</a:t>
            </a:r>
            <a:endParaRPr lang="x-none" altLang="en-US" b="1">
              <a:solidFill>
                <a:schemeClr val="bg1"/>
              </a:solidFill>
              <a:latin typeface="Consolas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57885" y="1469390"/>
            <a:ext cx="9973945" cy="2577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70000"/>
              </a:lnSpc>
              <a:buFont typeface="Arial" charset="0"/>
              <a:buChar char="•"/>
            </a:pPr>
            <a:r>
              <a:rPr lang="x-none" altLang="en-US" sz="3200" b="1">
                <a:solidFill>
                  <a:schemeClr val="bg1"/>
                </a:solidFill>
                <a:latin typeface="Consolas" charset="0"/>
              </a:rPr>
              <a:t>UAF检测：free后没有将指针置空</a:t>
            </a:r>
            <a:endParaRPr lang="x-none" altLang="en-US" sz="3200" b="1">
              <a:solidFill>
                <a:schemeClr val="bg1"/>
              </a:solidFill>
              <a:latin typeface="Consolas" charset="0"/>
            </a:endParaRPr>
          </a:p>
          <a:p>
            <a:pPr marL="285750" indent="-285750">
              <a:lnSpc>
                <a:spcPct val="170000"/>
              </a:lnSpc>
              <a:buFont typeface="Arial" charset="0"/>
              <a:buChar char="•"/>
            </a:pPr>
            <a:r>
              <a:rPr lang="x-none" altLang="en-US" sz="3200" b="1">
                <a:solidFill>
                  <a:schemeClr val="bg1"/>
                </a:solidFill>
                <a:latin typeface="Consolas" charset="0"/>
              </a:rPr>
              <a:t>UAF结果：任意地址读/写，控制ip</a:t>
            </a:r>
            <a:endParaRPr lang="x-none" altLang="en-US" sz="3200" b="1">
              <a:solidFill>
                <a:schemeClr val="bg1"/>
              </a:solidFill>
              <a:latin typeface="Consolas" charset="0"/>
            </a:endParaRPr>
          </a:p>
          <a:p>
            <a:pPr marL="285750" indent="-285750">
              <a:lnSpc>
                <a:spcPct val="170000"/>
              </a:lnSpc>
              <a:buFont typeface="Arial" charset="0"/>
              <a:buChar char="•"/>
            </a:pPr>
            <a:r>
              <a:rPr lang="x-none" altLang="en-US" sz="3200" b="1">
                <a:solidFill>
                  <a:srgbClr val="FF0000"/>
                </a:solidFill>
                <a:latin typeface="Consolas" charset="0"/>
              </a:rPr>
              <a:t>UAF并不需要有溢出漏洞 </a:t>
            </a:r>
            <a:endParaRPr lang="x-none" altLang="en-US" sz="3200" b="1">
              <a:solidFill>
                <a:srgbClr val="FF0000"/>
              </a:solidFill>
              <a:latin typeface="Consolas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>
                <a:solidFill>
                  <a:schemeClr val="bg1"/>
                </a:solidFill>
                <a:latin typeface="Consolas" charset="0"/>
              </a:rPr>
              <a:t>Reference</a:t>
            </a:r>
            <a:endParaRPr lang="x-none" altLang="en-US" b="1">
              <a:solidFill>
                <a:schemeClr val="bg1"/>
              </a:solidFill>
              <a:latin typeface="Consola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30000"/>
              </a:lnSpc>
            </a:pPr>
            <a:r>
              <a:rPr lang="x-none" altLang="en-US">
                <a:solidFill>
                  <a:schemeClr val="bg1"/>
                </a:solidFill>
                <a:latin typeface="Consolas" charset="0"/>
                <a:hlinkClick r:id="rId1" action="ppaction://hlinkfile"/>
              </a:rPr>
              <a:t>Angelboy - Heap Exploitation</a:t>
            </a:r>
            <a:endParaRPr lang="x-none" altLang="en-US">
              <a:solidFill>
                <a:schemeClr val="bg1"/>
              </a:solidFill>
              <a:latin typeface="Consolas" charset="0"/>
            </a:endParaRPr>
          </a:p>
          <a:p>
            <a:pPr>
              <a:lnSpc>
                <a:spcPct val="130000"/>
              </a:lnSpc>
            </a:pPr>
            <a:r>
              <a:rPr lang="x-none" altLang="en-US">
                <a:solidFill>
                  <a:schemeClr val="bg1"/>
                </a:solidFill>
                <a:latin typeface="Consolas" charset="0"/>
                <a:hlinkClick r:id="rId2" action="ppaction://hlinkfile"/>
              </a:rPr>
              <a:t>Jr - Heap Exploitation</a:t>
            </a:r>
            <a:endParaRPr lang="x-none" altLang="en-US">
              <a:solidFill>
                <a:schemeClr val="bg1"/>
              </a:solidFill>
              <a:latin typeface="Consolas" charset="0"/>
            </a:endParaRPr>
          </a:p>
          <a:p>
            <a:pPr>
              <a:lnSpc>
                <a:spcPct val="130000"/>
              </a:lnSpc>
            </a:pPr>
            <a:r>
              <a:rPr lang="x-none" altLang="en-US">
                <a:solidFill>
                  <a:schemeClr val="bg1"/>
                </a:solidFill>
                <a:latin typeface="Consolas" charset="0"/>
                <a:hlinkClick r:id="rId3"/>
              </a:rPr>
              <a:t>pwnable.kr - Dragon</a:t>
            </a:r>
            <a:endParaRPr lang="x-none" altLang="en-US">
              <a:solidFill>
                <a:schemeClr val="bg1"/>
              </a:solidFill>
              <a:latin typeface="Consolas" charset="0"/>
              <a:hlinkClick r:id="rId3"/>
            </a:endParaRPr>
          </a:p>
          <a:p>
            <a:pPr>
              <a:lnSpc>
                <a:spcPct val="130000"/>
              </a:lnSpc>
            </a:pPr>
            <a:r>
              <a:rPr lang="x-none" altLang="en-US">
                <a:solidFill>
                  <a:schemeClr val="bg1"/>
                </a:solidFill>
                <a:latin typeface="Consolas" charset="0"/>
                <a:hlinkClick r:id="rId4" tooltip="" action="ppaction://hlinkfile"/>
              </a:rPr>
              <a:t>shellfish - how2heap</a:t>
            </a:r>
            <a:endParaRPr lang="x-none" altLang="en-US">
              <a:solidFill>
                <a:schemeClr val="bg1"/>
              </a:solidFill>
              <a:latin typeface="Consolas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>
                <a:solidFill>
                  <a:schemeClr val="bg1"/>
                </a:solidFill>
                <a:latin typeface="Consolas" charset="0"/>
              </a:rPr>
              <a:t>Free</a:t>
            </a:r>
            <a:endParaRPr lang="x-none" altLang="en-US" b="1">
              <a:solidFill>
                <a:schemeClr val="bg1"/>
              </a:solidFill>
              <a:latin typeface="Consolas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130425" y="1935480"/>
            <a:ext cx="23012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800" b="1">
                <a:solidFill>
                  <a:schemeClr val="bg1"/>
                </a:solidFill>
                <a:latin typeface="Consolas" charset="0"/>
              </a:rPr>
              <a:t>free(p)</a:t>
            </a:r>
            <a:endParaRPr lang="x-none" altLang="en-US" sz="2800" b="1">
              <a:solidFill>
                <a:schemeClr val="bg1"/>
              </a:solidFill>
              <a:latin typeface="Consolas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86610" y="4862830"/>
            <a:ext cx="1479550" cy="1260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2264410" y="5260340"/>
            <a:ext cx="113728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 b="1">
                <a:solidFill>
                  <a:schemeClr val="bg1"/>
                </a:solidFill>
                <a:latin typeface="Consolas" charset="0"/>
              </a:rPr>
              <a:t>chunk</a:t>
            </a:r>
            <a:endParaRPr lang="x-none" altLang="en-US" sz="2400" b="1">
              <a:solidFill>
                <a:schemeClr val="bg1"/>
              </a:solidFill>
              <a:latin typeface="Consolas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56920" y="5027295"/>
            <a:ext cx="1082675" cy="383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332740" y="4931410"/>
            <a:ext cx="47942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800" b="1">
                <a:solidFill>
                  <a:schemeClr val="bg1"/>
                </a:solidFill>
                <a:latin typeface="Consolas" charset="0"/>
              </a:rPr>
              <a:t>p</a:t>
            </a:r>
            <a:endParaRPr lang="x-none" altLang="en-US" sz="2800" b="1">
              <a:solidFill>
                <a:schemeClr val="bg1"/>
              </a:solidFill>
              <a:latin typeface="Consolas" charset="0"/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4703445" y="3522980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16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24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32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...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64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...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4784725" y="2844800"/>
            <a:ext cx="353695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800" b="1">
                <a:solidFill>
                  <a:schemeClr val="bg1"/>
                </a:solidFill>
                <a:latin typeface="Consolas" charset="0"/>
              </a:rPr>
              <a:t>fastbin array</a:t>
            </a:r>
            <a:endParaRPr lang="x-none" altLang="en-US" sz="2800" b="1">
              <a:solidFill>
                <a:schemeClr val="bg1"/>
              </a:solidFill>
              <a:latin typeface="Consolas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408545" y="4047490"/>
            <a:ext cx="47942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800" b="1">
                <a:solidFill>
                  <a:schemeClr val="bg1"/>
                </a:solidFill>
                <a:latin typeface="Consolas" charset="0"/>
              </a:rPr>
              <a:t>p</a:t>
            </a:r>
            <a:endParaRPr lang="x-none" altLang="en-US" sz="2800" b="1">
              <a:solidFill>
                <a:schemeClr val="bg1"/>
              </a:solidFill>
              <a:latin typeface="Consolas" charset="0"/>
            </a:endParaRPr>
          </a:p>
        </p:txBody>
      </p:sp>
      <p:sp>
        <p:nvSpPr>
          <p:cNvPr id="9" name="Right Arrow 8"/>
          <p:cNvSpPr/>
          <p:nvPr/>
        </p:nvSpPr>
        <p:spPr>
          <a:xfrm rot="2220000">
            <a:off x="7690485" y="4628515"/>
            <a:ext cx="104267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8306435" y="5339080"/>
            <a:ext cx="164274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 b="1">
                <a:solidFill>
                  <a:schemeClr val="bg1"/>
                </a:solidFill>
                <a:latin typeface="Consolas" charset="0"/>
              </a:rPr>
              <a:t>null</a:t>
            </a:r>
            <a:endParaRPr lang="x-none" altLang="en-US" sz="2400" b="1">
              <a:solidFill>
                <a:schemeClr val="bg1"/>
              </a:solidFill>
              <a:latin typeface="Consolas" charset="0"/>
            </a:endParaRPr>
          </a:p>
        </p:txBody>
      </p:sp>
      <p:sp>
        <p:nvSpPr>
          <p:cNvPr id="13" name="Curved Right Arrow 12"/>
          <p:cNvSpPr/>
          <p:nvPr/>
        </p:nvSpPr>
        <p:spPr>
          <a:xfrm rot="19680000">
            <a:off x="2653030" y="2575560"/>
            <a:ext cx="552450" cy="1721485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9560000">
            <a:off x="3110865" y="4029710"/>
            <a:ext cx="1342390" cy="5213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5069205" y="1028065"/>
            <a:ext cx="691515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 b="1">
                <a:solidFill>
                  <a:schemeClr val="bg1"/>
                </a:solidFill>
              </a:rPr>
              <a:t>free的细节也不讲，但也很重要（fast bin, small bin, large bin, unsorted bin）</a:t>
            </a:r>
            <a:endParaRPr lang="x-none" altLang="en-US" sz="2400" b="1">
              <a:solidFill>
                <a:schemeClr val="bg1"/>
              </a:solidFill>
            </a:endParaRPr>
          </a:p>
          <a:p>
            <a:r>
              <a:rPr lang="x-none" altLang="en-US" sz="2400" b="1">
                <a:solidFill>
                  <a:schemeClr val="bg1"/>
                </a:solidFill>
              </a:rPr>
              <a:t>本次以fastbin为例讲解uaf</a:t>
            </a:r>
            <a:endParaRPr lang="x-none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8" grpId="0"/>
      <p:bldP spid="9" grpId="0" animBg="1"/>
      <p:bldP spid="10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2430" y="114300"/>
            <a:ext cx="8866505" cy="66287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1795" y="114300"/>
            <a:ext cx="8837930" cy="66287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6560" y="119380"/>
            <a:ext cx="8818880" cy="66192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3225" y="236220"/>
            <a:ext cx="8761730" cy="65525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4830" y="157480"/>
            <a:ext cx="8561705" cy="65430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>
                <a:solidFill>
                  <a:schemeClr val="bg1"/>
                </a:solidFill>
                <a:latin typeface="Consolas" charset="0"/>
              </a:rPr>
              <a:t>小结：</a:t>
            </a:r>
            <a:endParaRPr lang="x-none" altLang="en-US" b="1">
              <a:solidFill>
                <a:schemeClr val="bg1"/>
              </a:solidFill>
              <a:latin typeface="Consola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latin typeface="Consolas" charset="0"/>
              </a:rPr>
              <a:t>malloc返回一个指针，指向malloc申请的空间，称为chunk</a:t>
            </a:r>
            <a:endParaRPr lang="x-none" altLang="en-US">
              <a:solidFill>
                <a:schemeClr val="bg1"/>
              </a:solidFill>
              <a:latin typeface="Consolas" charset="0"/>
            </a:endParaRPr>
          </a:p>
          <a:p>
            <a:r>
              <a:rPr lang="x-none" altLang="en-US">
                <a:solidFill>
                  <a:schemeClr val="bg1"/>
                </a:solidFill>
                <a:latin typeface="Consolas" charset="0"/>
              </a:rPr>
              <a:t>chunk被free后，该chunk会被加入名为bin的linked list</a:t>
            </a:r>
            <a:endParaRPr lang="x-none" altLang="en-US">
              <a:solidFill>
                <a:schemeClr val="bg1"/>
              </a:solidFill>
              <a:latin typeface="Consolas" charset="0"/>
            </a:endParaRPr>
          </a:p>
          <a:p>
            <a:r>
              <a:rPr lang="x-none" altLang="en-US">
                <a:solidFill>
                  <a:schemeClr val="bg1"/>
                </a:solidFill>
                <a:latin typeface="Consolas" charset="0"/>
              </a:rPr>
              <a:t>为了让malloc快速的找到合适大小的chunk，free时会根据大小将chunk加入到合适的bin中</a:t>
            </a:r>
            <a:endParaRPr lang="x-none" altLang="en-US">
              <a:solidFill>
                <a:schemeClr val="bg1"/>
              </a:solidFill>
              <a:latin typeface="Consolas" charset="0"/>
            </a:endParaRPr>
          </a:p>
          <a:p>
            <a:r>
              <a:rPr lang="x-none" altLang="en-US">
                <a:solidFill>
                  <a:schemeClr val="bg1"/>
                </a:solidFill>
                <a:latin typeface="Consolas" charset="0"/>
              </a:rPr>
              <a:t>fast bin</a:t>
            </a:r>
            <a:endParaRPr lang="x-none" altLang="en-US">
              <a:solidFill>
                <a:schemeClr val="bg1"/>
              </a:solidFill>
              <a:latin typeface="Consolas" charset="0"/>
            </a:endParaRPr>
          </a:p>
          <a:p>
            <a:pPr lvl="1"/>
            <a:r>
              <a:rPr lang="x-none" altLang="en-US">
                <a:solidFill>
                  <a:schemeClr val="bg1"/>
                </a:solidFill>
                <a:latin typeface="Consolas" charset="0"/>
              </a:rPr>
              <a:t>单项列表</a:t>
            </a:r>
            <a:endParaRPr lang="x-none" altLang="en-US">
              <a:solidFill>
                <a:schemeClr val="bg1"/>
              </a:solidFill>
              <a:latin typeface="Consolas" charset="0"/>
            </a:endParaRPr>
          </a:p>
          <a:p>
            <a:pPr lvl="1"/>
            <a:r>
              <a:rPr lang="x-none" altLang="en-US">
                <a:solidFill>
                  <a:schemeClr val="bg1"/>
                </a:solidFill>
                <a:latin typeface="Consolas" charset="0"/>
              </a:rPr>
              <a:t>chunk size &lt; 64 Byte(i386)</a:t>
            </a:r>
            <a:endParaRPr lang="x-none" altLang="en-US">
              <a:solidFill>
                <a:schemeClr val="bg1"/>
              </a:solidFill>
              <a:latin typeface="Consolas" charset="0"/>
            </a:endParaRPr>
          </a:p>
          <a:p>
            <a:pPr lvl="1"/>
            <a:r>
              <a:rPr lang="x-none" altLang="en-US">
                <a:solidFill>
                  <a:schemeClr val="bg1"/>
                </a:solidFill>
                <a:latin typeface="Consolas" charset="0"/>
              </a:rPr>
              <a:t>LIFO</a:t>
            </a:r>
            <a:endParaRPr lang="x-none" altLang="en-US">
              <a:solidFill>
                <a:schemeClr val="bg1"/>
              </a:solidFill>
              <a:latin typeface="Consolas" charset="0"/>
            </a:endParaRPr>
          </a:p>
          <a:p>
            <a:pPr lvl="1"/>
            <a:r>
              <a:rPr lang="x-none" altLang="en-US">
                <a:solidFill>
                  <a:schemeClr val="bg1"/>
                </a:solidFill>
                <a:latin typeface="Consolas" charset="0"/>
              </a:rPr>
              <a:t>10个fastbin的size分别为16,24,32...</a:t>
            </a:r>
            <a:endParaRPr lang="x-none" altLang="en-US">
              <a:solidFill>
                <a:schemeClr val="bg1"/>
              </a:solidFill>
              <a:latin typeface="Consolas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73430" y="5907405"/>
            <a:ext cx="803846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800" b="1">
                <a:solidFill>
                  <a:srgbClr val="C00000"/>
                </a:solidFill>
                <a:latin typeface="Consolas" charset="0"/>
              </a:rPr>
              <a:t>bin表是为了节省malloc的时间</a:t>
            </a:r>
            <a:endParaRPr lang="x-none" altLang="en-US" sz="2800" b="1">
              <a:solidFill>
                <a:srgbClr val="C00000"/>
              </a:solidFill>
              <a:latin typeface="Consolas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734</Words>
  <Application>Kingsoft Office WPP</Application>
  <PresentationFormat>Widescreen</PresentationFormat>
  <Paragraphs>94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Theme</vt:lpstr>
      <vt:lpstr>Basic Vulnerabilities in Heap</vt:lpstr>
      <vt:lpstr>malloc</vt:lpstr>
      <vt:lpstr>Free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小结：</vt:lpstr>
      <vt:lpstr>Chunk</vt:lpstr>
      <vt:lpstr>Allocated Chunk</vt:lpstr>
      <vt:lpstr>PowerPoint 演示文稿</vt:lpstr>
      <vt:lpstr>Freed Chunk</vt:lpstr>
      <vt:lpstr>PowerPoint 演示文稿</vt:lpstr>
      <vt:lpstr>UAF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Demo</vt:lpstr>
      <vt:lpstr>总结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Vulnerabilities in Heap</dc:title>
  <dc:creator>m4x</dc:creator>
  <cp:lastModifiedBy>m4x</cp:lastModifiedBy>
  <cp:revision>18</cp:revision>
  <dcterms:created xsi:type="dcterms:W3CDTF">2018-04-05T02:47:43Z</dcterms:created>
  <dcterms:modified xsi:type="dcterms:W3CDTF">2018-04-05T02:47:43Z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