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5" r:id="rId9"/>
    <p:sldId id="261" r:id="rId10"/>
    <p:sldId id="262" r:id="rId11"/>
    <p:sldId id="269" r:id="rId12"/>
    <p:sldId id="263" r:id="rId13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2018.rev</a:t>
            </a:r>
            <a:endParaRPr lang="x-none" altLang="zh-CN"/>
          </a:p>
          <a:p>
            <a:r>
              <a:rPr lang="x-none" altLang="zh-CN"/>
              <a:t>1. set $rdi.....</a:t>
            </a:r>
            <a:endParaRPr lang="x-none" altLang="zh-CN"/>
          </a:p>
          <a:p>
            <a:r>
              <a:rPr lang="x-none" altLang="zh-CN"/>
              <a:t>2. jump</a:t>
            </a:r>
            <a:endParaRPr lang="x-none" altLang="zh-CN"/>
          </a:p>
          <a:p>
            <a:r>
              <a:rPr lang="x-none" altLang="zh-CN"/>
              <a:t>符号表</a:t>
            </a:r>
            <a:endParaRPr lang="x-none" altLang="zh-CN"/>
          </a:p>
          <a:p>
            <a:r>
              <a:rPr lang="x-none" altLang="zh-CN"/>
              <a:t>ccc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ret2libc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x-none" altLang="zh-CN"/>
              <a:t>去弹窗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x-none" altLang="zh-CN"/>
          </a:p>
          <a:p>
            <a:r>
              <a:rPr lang="x-none" altLang="zh-CN"/>
              <a:t>pyyy</a:t>
            </a:r>
            <a:endParaRPr lang="x-none" altLang="zh-CN"/>
          </a:p>
          <a:p>
            <a:r>
              <a:rPr lang="x-none" altLang="zh-CN"/>
              <a:t>gccc</a:t>
            </a:r>
            <a:endParaRPr lang="x-none" altLang="zh-CN"/>
          </a:p>
          <a:p>
            <a:r>
              <a:rPr lang="x-none" altLang="zh-CN"/>
              <a:t>onepunch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文本占位符 1026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日期占位符 1027"/>
          <p:cNvSpPr/>
          <p:nvPr>
            <p:ph type="dt" sz="half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>
              <a:defRPr sz="1400"/>
            </a:lvl1pPr>
          </a:lstStyle>
          <a:p>
            <a:pPr lvl="0"/>
            <a:endParaRPr lang="en-US" altLang="en-US"/>
          </a:p>
        </p:txBody>
      </p:sp>
      <p:sp>
        <p:nvSpPr>
          <p:cNvPr id="1029" name="页脚占位符 1028"/>
          <p:cNvSpPr/>
          <p:nvPr>
            <p:ph type="ftr" sz="quarte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algn="ctr">
              <a:defRPr sz="1400"/>
            </a:lvl1pPr>
          </a:lstStyle>
          <a:p>
            <a:pPr lvl="0"/>
            <a:endParaRPr lang="en-US" altLang="en-US"/>
          </a:p>
        </p:txBody>
      </p:sp>
      <p:sp>
        <p:nvSpPr>
          <p:cNvPr id="1030" name="灯片编号占位符 1029"/>
          <p:cNvSpPr/>
          <p:nvPr>
            <p:ph type="sldNum" sz="quarter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blog.csdn.net/niexinming/article/details/78814422" TargetMode="External"/><Relationship Id="rId2" Type="http://schemas.openxmlformats.org/officeDocument/2006/relationships/hyperlink" Target="http://brieflyx.me/2015/python-module/pwntools-advanced/" TargetMode="External"/><Relationship Id="rId1" Type="http://schemas.openxmlformats.org/officeDocument/2006/relationships/hyperlink" Target="http://www.chinapyg.com/thread-86624-1-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slide" Target="slide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None/>
            </a:pPr>
            <a:r>
              <a:rPr lang="zh-CN" altLang="en-US" sz="6600" b="1" kern="1200" baseline="0">
                <a:latin typeface="Arial" charset="0"/>
                <a:ea typeface="Arial" charset="0"/>
                <a:cs typeface="+mj-cs"/>
              </a:rPr>
              <a:t>Debug &amp; Patch</a:t>
            </a:r>
            <a:endParaRPr lang="zh-CN" altLang="en-US" sz="6600" b="1" kern="1200" baseline="0">
              <a:latin typeface="Arial" charset="0"/>
              <a:ea typeface="Arial" charset="0"/>
              <a:cs typeface="+mj-cs"/>
            </a:endParaRPr>
          </a:p>
        </p:txBody>
      </p:sp>
      <p:sp>
        <p:nvSpPr>
          <p:cNvPr id="2050" name="副标题 3074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/>
          <a:p>
            <a:pPr defTabSz="914400">
              <a:buNone/>
            </a:pPr>
            <a:r>
              <a:rPr lang="zh-CN" altLang="zh-CN" sz="3200" kern="1200" baseline="0">
                <a:latin typeface="Arial" charset="0"/>
                <a:ea typeface="Arial" charset="0"/>
                <a:cs typeface="+mn-cs"/>
              </a:rPr>
              <a:t>		</a:t>
            </a:r>
            <a:r>
              <a:rPr lang="zh-CN" altLang="en-US" sz="3200" kern="1200" baseline="0">
                <a:latin typeface="Arial" charset="0"/>
                <a:ea typeface="Arial" charset="0"/>
                <a:cs typeface="+mn-cs"/>
              </a:rPr>
              <a:t>——By M4x</a:t>
            </a:r>
            <a:endParaRPr lang="zh-CN" altLang="en-US" sz="3200" kern="1200" baseline="0">
              <a:latin typeface="Arial" charset="0"/>
              <a:ea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References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lnSpc>
                <a:spcPct val="180000"/>
              </a:lnSpc>
            </a:pPr>
            <a:r>
              <a:rPr lang="zh-CN" altLang="en-US" sz="2000">
                <a:hlinkClick r:id="rId1"/>
              </a:rPr>
              <a:t>http://blog.chinaunix.net/uid-29699406-id-5184915.html</a:t>
            </a:r>
            <a:endParaRPr lang="zh-CN" altLang="en-US" sz="2000"/>
          </a:p>
          <a:p>
            <a:pPr marL="457200" indent="-457200">
              <a:lnSpc>
                <a:spcPct val="180000"/>
              </a:lnSpc>
            </a:pPr>
            <a:r>
              <a:rPr lang="x-none" altLang="zh-CN" sz="2000">
                <a:hlinkClick r:id="rId2"/>
              </a:rPr>
              <a:t>http://brieflyx.me/2015/python-module/pwntools-advanced/</a:t>
            </a:r>
            <a:endParaRPr lang="x-none" altLang="zh-CN" sz="2000"/>
          </a:p>
          <a:p>
            <a:pPr marL="457200" indent="-457200">
              <a:lnSpc>
                <a:spcPct val="180000"/>
              </a:lnSpc>
            </a:pPr>
            <a:r>
              <a:rPr lang="zh-CN" altLang="en-US" sz="2000">
                <a:hlinkClick r:id="rId3"/>
              </a:rPr>
              <a:t>http://blog.csdn.net/niexinming/article/details/78814422</a:t>
            </a:r>
            <a:endParaRPr lang="zh-CN" altLang="en-US" sz="2000"/>
          </a:p>
          <a:p>
            <a:pPr marL="457200" indent="-457200">
              <a:lnSpc>
                <a:spcPct val="180000"/>
              </a:lnSpc>
            </a:pPr>
            <a:r>
              <a:rPr lang="zh-CN" altLang="en-US" sz="2000">
                <a:hlinkClick r:id="rId1"/>
              </a:rPr>
              <a:t>http://www.chinapyg.com/thread-86624-1-1.html</a:t>
            </a:r>
            <a:endParaRPr lang="zh-CN" altLang="en-US" sz="2000"/>
          </a:p>
          <a:p>
            <a:pPr marL="457200" indent="-457200">
              <a:lnSpc>
                <a:spcPct val="180000"/>
              </a:lnSpc>
            </a:pPr>
            <a:endParaRPr lang="zh-CN" altLang="en-US" sz="2400"/>
          </a:p>
          <a:p>
            <a:pPr marL="457200" indent="-457200">
              <a:lnSpc>
                <a:spcPct val="180000"/>
              </a:lnSpc>
            </a:pP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3"/>
          <p:cNvSpPr txBox="1"/>
          <p:nvPr/>
        </p:nvSpPr>
        <p:spPr>
          <a:xfrm>
            <a:off x="323850" y="476250"/>
            <a:ext cx="8054975" cy="4192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457200" lvl="0" indent="-457200">
              <a:lnSpc>
                <a:spcPct val="90000"/>
              </a:lnSpc>
            </a:pPr>
            <a:r>
              <a:rPr lang="zh-CN" altLang="zh-CN" sz="3200" b="1">
                <a:solidFill>
                  <a:srgbClr val="FF0000"/>
                </a:solidFill>
                <a:latin typeface="Arial" charset="0"/>
                <a:ea typeface="Arial" charset="0"/>
              </a:rPr>
              <a:t>Debug Tools：</a:t>
            </a:r>
            <a:endParaRPr lang="zh-CN" altLang="zh-CN" sz="32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457200" lvl="0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Linux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gdb(peda, pwndbg, gef....)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>
                <a:solidFill>
                  <a:srgbClr val="FF0000"/>
                </a:solidFill>
                <a:latin typeface="Arial" charset="0"/>
                <a:ea typeface="Arial" charset="0"/>
              </a:rPr>
              <a:t>IDA</a:t>
            </a:r>
            <a:endParaRPr lang="zh-CN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x-none" altLang="zh-CN" sz="2400">
                <a:solidFill>
                  <a:srgbClr val="FF0000"/>
                </a:solidFill>
                <a:latin typeface="Arial" charset="0"/>
                <a:ea typeface="Arial" charset="0"/>
              </a:rPr>
              <a:t>pdb</a:t>
            </a:r>
            <a:endParaRPr lang="x-none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x-none" altLang="zh-CN" sz="2400">
                <a:solidFill>
                  <a:srgbClr val="FF0000"/>
                </a:solidFill>
                <a:latin typeface="Arial" charset="0"/>
                <a:ea typeface="Arial" charset="0"/>
              </a:rPr>
              <a:t>......</a:t>
            </a:r>
            <a:endParaRPr lang="x-none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457200" lvl="0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Windows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Ollydbg, Windbg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>
                <a:solidFill>
                  <a:srgbClr val="FF0000"/>
                </a:solidFill>
                <a:latin typeface="Arial" charset="0"/>
                <a:ea typeface="Arial" charset="0"/>
              </a:rPr>
              <a:t>IDA</a:t>
            </a:r>
            <a:endParaRPr lang="zh-CN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>
                <a:solidFill>
                  <a:srgbClr val="FF0000"/>
                </a:solidFill>
                <a:latin typeface="Arial" charset="0"/>
                <a:ea typeface="Arial" charset="0"/>
              </a:rPr>
              <a:t>IDE</a:t>
            </a:r>
            <a:endParaRPr lang="zh-CN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x-none" altLang="zh-CN" sz="2400">
                <a:solidFill>
                  <a:srgbClr val="FF0000"/>
                </a:solidFill>
                <a:latin typeface="Arial" charset="0"/>
                <a:ea typeface="Arial" charset="0"/>
              </a:rPr>
              <a:t>......</a:t>
            </a:r>
            <a:endParaRPr lang="x-none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Font typeface="Arial" charset="0"/>
              <a:buNone/>
            </a:pPr>
            <a:endParaRPr lang="zh-CN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sp>
        <p:nvSpPr>
          <p:cNvPr id="3074" name="文本框 4"/>
          <p:cNvSpPr txBox="1"/>
          <p:nvPr/>
        </p:nvSpPr>
        <p:spPr>
          <a:xfrm>
            <a:off x="323850" y="4364673"/>
            <a:ext cx="8154988" cy="210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285750" lvl="0" indent="-285750"/>
            <a:r>
              <a:rPr lang="zh-CN" altLang="zh-CN" sz="3600" b="1">
                <a:latin typeface="Arial" charset="0"/>
                <a:ea typeface="Arial" charset="0"/>
              </a:rPr>
              <a:t>Patch Tools:</a:t>
            </a:r>
            <a:endParaRPr lang="zh-CN" altLang="zh-CN" sz="3600" b="1"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latin typeface="Arial" charset="0"/>
                <a:ea typeface="Arial" charset="0"/>
              </a:rPr>
              <a:t>010editor, winhex, C32Asm</a:t>
            </a:r>
            <a:endParaRPr lang="zh-CN" altLang="zh-CN" sz="2400" b="1"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latin typeface="Arial" charset="0"/>
                <a:ea typeface="Arial" charset="0"/>
              </a:rPr>
              <a:t>IDA(keypatch), Ollydbg, Windbg</a:t>
            </a:r>
            <a:endParaRPr lang="zh-CN" altLang="zh-CN" sz="2400" b="1"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latin typeface="Arial" charset="0"/>
                <a:ea typeface="Arial" charset="0"/>
              </a:rPr>
              <a:t>gdb</a:t>
            </a:r>
            <a:endParaRPr lang="zh-CN" altLang="zh-CN" sz="2400" b="1"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latin typeface="Arial" charset="0"/>
                <a:ea typeface="Arial" charset="0"/>
              </a:rPr>
              <a:t>some github repo</a:t>
            </a:r>
            <a:endParaRPr lang="zh-CN" altLang="zh-CN" sz="2400" b="1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zh-CN" b="1"/>
              <a:t>Why dynamic debugging?</a:t>
            </a:r>
            <a:endParaRPr lang="zh-CN" altLang="zh-CN" b="1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lnSpc>
                <a:spcPct val="150000"/>
              </a:lnSpc>
            </a:pPr>
            <a:r>
              <a:rPr lang="zh-CN" altLang="zh-CN" b="1"/>
              <a:t>watch</a:t>
            </a:r>
            <a:r>
              <a:rPr lang="x-none" altLang="zh-CN" b="1"/>
              <a:t>/fix</a:t>
            </a:r>
            <a:r>
              <a:rPr lang="zh-CN" altLang="zh-CN" b="1"/>
              <a:t> memory(stack, heap</a:t>
            </a:r>
            <a:r>
              <a:rPr lang="x-none" altLang="zh-CN" b="1"/>
              <a:t>, </a:t>
            </a:r>
            <a:r>
              <a:rPr lang="zh-CN" altLang="zh-CN" b="1"/>
              <a:t> </a:t>
            </a:r>
            <a:r>
              <a:rPr lang="x-none" altLang="zh-CN" b="1"/>
              <a:t>variables </a:t>
            </a:r>
            <a:r>
              <a:rPr lang="zh-CN" altLang="zh-CN" b="1"/>
              <a:t>and register</a:t>
            </a:r>
            <a:r>
              <a:rPr lang="x-none" altLang="zh-CN" b="1"/>
              <a:t>s</a:t>
            </a:r>
            <a:r>
              <a:rPr lang="zh-CN" altLang="zh-CN" b="1"/>
              <a:t>)</a:t>
            </a:r>
            <a:endParaRPr lang="zh-CN" altLang="zh-CN" b="1"/>
          </a:p>
          <a:p>
            <a:pPr>
              <a:lnSpc>
                <a:spcPct val="150000"/>
              </a:lnSpc>
            </a:pPr>
            <a:r>
              <a:rPr lang="zh-CN" altLang="zh-CN" b="1"/>
              <a:t>clarify</a:t>
            </a:r>
            <a:r>
              <a:rPr lang="x-none" altLang="zh-CN" b="1"/>
              <a:t>/control</a:t>
            </a:r>
            <a:r>
              <a:rPr lang="zh-CN" altLang="zh-CN" b="1"/>
              <a:t> program flow</a:t>
            </a:r>
            <a:endParaRPr lang="zh-CN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to find bugs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zh-CN" altLang="zh-CN" b="1"/>
              <a:t>for better patch</a:t>
            </a:r>
            <a:endParaRPr lang="zh-CN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......</a:t>
            </a:r>
            <a:endParaRPr lang="x-none" altLang="zh-CN" b="1"/>
          </a:p>
        </p:txBody>
      </p:sp>
      <p:pic>
        <p:nvPicPr>
          <p:cNvPr id="409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323" y="2348865"/>
            <a:ext cx="6858000" cy="21336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zh-CN" b="1"/>
              <a:t>How </a:t>
            </a:r>
            <a:r>
              <a:rPr lang="x-none" altLang="zh-CN" b="1"/>
              <a:t>to d</a:t>
            </a:r>
            <a:r>
              <a:rPr lang="zh-CN" altLang="zh-CN" b="1"/>
              <a:t>ynamic debugging?</a:t>
            </a:r>
            <a:endParaRPr lang="zh-CN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307975" y="1494155"/>
            <a:ext cx="481139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 b="1"/>
              <a:t>Take gdb for example: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b(reak)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r(run), c(ontinue)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x/nfu(examine)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watch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b(reak) if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p(rint)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set</a:t>
            </a:r>
            <a:endParaRPr lang="x-none" altLang="zh-CN" sz="2400" b="1"/>
          </a:p>
          <a:p>
            <a:pPr marL="342900" indent="-342900">
              <a:buFont typeface="Arial" charset="0"/>
              <a:buChar char="•"/>
            </a:pPr>
            <a:r>
              <a:rPr lang="x-none" altLang="zh-CN" sz="2400" b="1"/>
              <a:t>search/find</a:t>
            </a:r>
            <a:endParaRPr lang="x-none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120140" y="5121275"/>
            <a:ext cx="4892040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3200" b="1">
                <a:solidFill>
                  <a:srgbClr val="C00000"/>
                </a:solidFill>
              </a:rPr>
              <a:t>基本思想：静动结合</a:t>
            </a:r>
            <a:endParaRPr lang="x-none" altLang="zh-CN" sz="32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x-none" altLang="zh-CN" b="1"/>
              <a:t>Debugging in pwn</a:t>
            </a:r>
            <a:endParaRPr lang="x-none" altLang="zh-CN" b="1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67700" cy="4526280"/>
          </a:xfrm>
        </p:spPr>
        <p:txBody>
          <a:bodyPr anchor="t"/>
          <a:p>
            <a:pPr marL="457200" indent="-457200"/>
            <a:r>
              <a:rPr lang="x-none" altLang="zh-CN" b="1"/>
              <a:t>pwn.gdb.attach()(reference)</a:t>
            </a:r>
            <a:endParaRPr lang="x-none" altLang="zh-CN" b="1"/>
          </a:p>
          <a:p>
            <a:pPr marL="457200" indent="-457200"/>
            <a:r>
              <a:rPr lang="x-none" altLang="zh-CN" b="1"/>
              <a:t>context.log_level = "debug"</a:t>
            </a:r>
            <a:endParaRPr lang="x-none" altLang="zh-CN" b="1"/>
          </a:p>
          <a:p>
            <a:pPr marL="457200" indent="-457200"/>
            <a:r>
              <a:rPr lang="x-none" altLang="zh-CN"/>
              <a:t>sudo gdb attach [pid]</a:t>
            </a:r>
            <a:endParaRPr lang="x-none" altLang="zh-CN"/>
          </a:p>
          <a:p>
            <a:pPr marL="0" indent="0">
              <a:buNone/>
            </a:pPr>
            <a:endParaRPr lang="x-none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7200" y="3462020"/>
            <a:ext cx="6791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context.terminal = ["</a:t>
            </a:r>
            <a:r>
              <a:rPr lang="zh-CN" altLang="en-US" b="1">
                <a:solidFill>
                  <a:srgbClr val="C00000"/>
                </a:solidFill>
              </a:rPr>
              <a:t>deepin-terminal</a:t>
            </a:r>
            <a:r>
              <a:rPr lang="zh-CN" altLang="en-US" b="1"/>
              <a:t>", "-x", "sh", "-c"]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457200" y="3931920"/>
            <a:ext cx="1919605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800" b="1"/>
              <a:t>No pie:</a:t>
            </a:r>
            <a:endParaRPr lang="x-none" altLang="zh-CN" sz="2800" b="1"/>
          </a:p>
          <a:p>
            <a:endParaRPr lang="x-none" altLang="zh-CN" sz="28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580255"/>
            <a:ext cx="4276090" cy="904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63845" y="4465320"/>
            <a:ext cx="302577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400" b="1"/>
              <a:t>PIE enabled:</a:t>
            </a:r>
            <a:endParaRPr lang="x-none" altLang="zh-CN" sz="2400" b="1"/>
          </a:p>
          <a:p>
            <a:r>
              <a:rPr lang="x-none" altLang="zh-CN" sz="2400" b="1">
                <a:hlinkClick r:id="rId2" tooltip="" action="ppaction://hlinksldjump"/>
              </a:rPr>
              <a:t>reference</a:t>
            </a:r>
            <a:endParaRPr lang="x-none" altLang="zh-CN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3"/>
          <p:cNvSpPr txBox="1"/>
          <p:nvPr/>
        </p:nvSpPr>
        <p:spPr>
          <a:xfrm>
            <a:off x="323850" y="476250"/>
            <a:ext cx="8054975" cy="41922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457200" lvl="0" indent="-457200">
              <a:lnSpc>
                <a:spcPct val="90000"/>
              </a:lnSpc>
            </a:pPr>
            <a:r>
              <a:rPr lang="zh-CN" altLang="zh-CN" sz="3200" b="1">
                <a:solidFill>
                  <a:schemeClr val="tx1"/>
                </a:solidFill>
                <a:latin typeface="Arial" charset="0"/>
                <a:ea typeface="Arial" charset="0"/>
              </a:rPr>
              <a:t>Debug Tools：</a:t>
            </a:r>
            <a:endParaRPr lang="zh-CN" altLang="zh-CN" sz="3200" b="1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457200" lvl="0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chemeClr val="tx1"/>
                </a:solidFill>
                <a:latin typeface="Arial" charset="0"/>
                <a:ea typeface="Arial" charset="0"/>
              </a:rPr>
              <a:t>Linux</a:t>
            </a:r>
            <a:endParaRPr lang="zh-CN" altLang="zh-CN" sz="2400" b="1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chemeClr val="tx1"/>
                </a:solidFill>
                <a:latin typeface="Arial" charset="0"/>
                <a:ea typeface="Arial" charset="0"/>
              </a:rPr>
              <a:t>gdb(peda, pwndbg, gef....)</a:t>
            </a:r>
            <a:endParaRPr lang="zh-CN" altLang="zh-CN" sz="2400" b="1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>
                <a:solidFill>
                  <a:schemeClr val="tx1"/>
                </a:solidFill>
                <a:latin typeface="Arial" charset="0"/>
                <a:ea typeface="Arial" charset="0"/>
              </a:rPr>
              <a:t>IDA</a:t>
            </a:r>
            <a:endParaRPr lang="zh-CN" altLang="zh-CN" sz="2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x-none" altLang="zh-CN" sz="2400">
                <a:solidFill>
                  <a:schemeClr val="tx1"/>
                </a:solidFill>
                <a:latin typeface="Arial" charset="0"/>
                <a:ea typeface="Arial" charset="0"/>
              </a:rPr>
              <a:t>pdb</a:t>
            </a:r>
            <a:endParaRPr lang="x-none" altLang="zh-CN" sz="2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x-none" altLang="zh-CN" sz="2400">
                <a:solidFill>
                  <a:schemeClr val="tx1"/>
                </a:solidFill>
                <a:latin typeface="Arial" charset="0"/>
                <a:ea typeface="Arial" charset="0"/>
              </a:rPr>
              <a:t>......</a:t>
            </a:r>
            <a:endParaRPr lang="x-none" altLang="zh-CN" sz="2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457200" lvl="0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chemeClr val="tx1"/>
                </a:solidFill>
                <a:latin typeface="Arial" charset="0"/>
                <a:ea typeface="Arial" charset="0"/>
              </a:rPr>
              <a:t>Windows</a:t>
            </a:r>
            <a:endParaRPr lang="zh-CN" altLang="zh-CN" sz="2400" b="1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 b="1">
                <a:solidFill>
                  <a:schemeClr val="tx1"/>
                </a:solidFill>
                <a:latin typeface="Arial" charset="0"/>
                <a:ea typeface="Arial" charset="0"/>
              </a:rPr>
              <a:t>Ollydbg, Windbg</a:t>
            </a:r>
            <a:endParaRPr lang="zh-CN" altLang="zh-CN" sz="2400" b="1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>
                <a:solidFill>
                  <a:schemeClr val="tx1"/>
                </a:solidFill>
                <a:latin typeface="Arial" charset="0"/>
                <a:ea typeface="Arial" charset="0"/>
              </a:rPr>
              <a:t>IDA</a:t>
            </a:r>
            <a:endParaRPr lang="zh-CN" altLang="zh-CN" sz="2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zh-CN" altLang="zh-CN" sz="2400">
                <a:solidFill>
                  <a:schemeClr val="tx1"/>
                </a:solidFill>
                <a:latin typeface="Arial" charset="0"/>
                <a:ea typeface="Arial" charset="0"/>
              </a:rPr>
              <a:t>IDE</a:t>
            </a:r>
            <a:endParaRPr lang="zh-CN" altLang="zh-CN" sz="2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Char char="•"/>
            </a:pPr>
            <a:r>
              <a:rPr lang="x-none" altLang="zh-CN" sz="2400">
                <a:solidFill>
                  <a:schemeClr val="tx1"/>
                </a:solidFill>
                <a:latin typeface="Arial" charset="0"/>
                <a:ea typeface="Arial" charset="0"/>
              </a:rPr>
              <a:t>......</a:t>
            </a:r>
            <a:endParaRPr lang="x-none" altLang="zh-CN" sz="2400">
              <a:solidFill>
                <a:schemeClr val="tx1"/>
              </a:solidFill>
              <a:latin typeface="Arial" charset="0"/>
              <a:ea typeface="Arial" charset="0"/>
            </a:endParaRPr>
          </a:p>
          <a:p>
            <a:pPr marL="914400" lvl="1" indent="-457200">
              <a:lnSpc>
                <a:spcPct val="90000"/>
              </a:lnSpc>
              <a:buFont typeface="Arial" charset="0"/>
              <a:buNone/>
            </a:pPr>
            <a:endParaRPr lang="zh-CN" altLang="zh-CN" sz="240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sp>
        <p:nvSpPr>
          <p:cNvPr id="3074" name="文本框 4"/>
          <p:cNvSpPr txBox="1"/>
          <p:nvPr/>
        </p:nvSpPr>
        <p:spPr>
          <a:xfrm>
            <a:off x="323850" y="4364673"/>
            <a:ext cx="8154988" cy="21018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285750" lvl="0" indent="-285750"/>
            <a:r>
              <a:rPr lang="zh-CN" altLang="zh-CN" sz="3600" b="1">
                <a:solidFill>
                  <a:srgbClr val="FF0000"/>
                </a:solidFill>
                <a:latin typeface="Arial" charset="0"/>
                <a:ea typeface="Arial" charset="0"/>
              </a:rPr>
              <a:t>Patch Tools:</a:t>
            </a:r>
            <a:endParaRPr lang="zh-CN" altLang="zh-CN" sz="36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010editor, winhex, C32Asm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IDA(keypatch), Ollydbg, Windbg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gdb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marL="285750" lvl="0" indent="-285750">
              <a:buChar char="•"/>
            </a:pPr>
            <a:r>
              <a:rPr lang="zh-CN" altLang="zh-CN" sz="2400" b="1">
                <a:solidFill>
                  <a:srgbClr val="FF0000"/>
                </a:solidFill>
                <a:latin typeface="Arial" charset="0"/>
                <a:ea typeface="Arial" charset="0"/>
              </a:rPr>
              <a:t>some github repo</a:t>
            </a:r>
            <a:endParaRPr lang="zh-CN" altLang="zh-CN" sz="2400" b="1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Why patch?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x-none" altLang="zh-CN" b="1"/>
              <a:t>control program flow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to defend in AWD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for better debug</a:t>
            </a:r>
            <a:endParaRPr lang="x-none" altLang="zh-CN" b="1"/>
          </a:p>
          <a:p>
            <a:pPr>
              <a:lnSpc>
                <a:spcPct val="150000"/>
              </a:lnSpc>
            </a:pPr>
            <a:r>
              <a:rPr lang="x-none" altLang="zh-CN" b="1"/>
              <a:t>......</a:t>
            </a:r>
            <a:endParaRPr lang="x-none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How to patch?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lnSpc>
                <a:spcPct val="130000"/>
              </a:lnSpc>
            </a:pPr>
            <a:r>
              <a:rPr lang="x-none" altLang="zh-CN" b="1"/>
              <a:t>源码级的patch(py, C#, vb)</a:t>
            </a:r>
            <a:endParaRPr lang="x-none" altLang="zh-CN" b="1"/>
          </a:p>
          <a:p>
            <a:pPr marL="457200" indent="-457200">
              <a:lnSpc>
                <a:spcPct val="130000"/>
              </a:lnSpc>
            </a:pPr>
            <a:r>
              <a:rPr lang="x-none" altLang="zh-CN" b="1"/>
              <a:t>汇编级的patch</a:t>
            </a:r>
            <a:endParaRPr lang="x-none" altLang="zh-CN" b="1"/>
          </a:p>
          <a:p>
            <a:pPr marL="457200" lvl="1" indent="0">
              <a:lnSpc>
                <a:spcPct val="130000"/>
              </a:lnSpc>
              <a:buNone/>
            </a:pPr>
            <a:r>
              <a:rPr lang="x-none" altLang="zh-CN" b="1"/>
              <a:t>Take IDA for example:</a:t>
            </a:r>
            <a:endParaRPr lang="x-none" altLang="zh-CN" b="1"/>
          </a:p>
          <a:p>
            <a:pPr marL="1428750" lvl="2" indent="-514350">
              <a:lnSpc>
                <a:spcPct val="130000"/>
              </a:lnSpc>
              <a:buAutoNum type="arabicPeriod"/>
            </a:pPr>
            <a:r>
              <a:rPr lang="x-none" altLang="zh-CN" b="1"/>
              <a:t>	jz/jnz/jge/jle改变程序流程</a:t>
            </a:r>
            <a:endParaRPr lang="x-none" altLang="zh-CN" b="1"/>
          </a:p>
          <a:p>
            <a:pPr marL="1428750" lvl="2" indent="-514350">
              <a:lnSpc>
                <a:spcPct val="130000"/>
              </a:lnSpc>
              <a:buAutoNum type="arabicPeriod"/>
            </a:pPr>
            <a:r>
              <a:rPr lang="x-none" altLang="zh-CN" b="1"/>
              <a:t>	nop大法好(\x90)</a:t>
            </a:r>
            <a:endParaRPr lang="x-none" altLang="zh-CN" b="1"/>
          </a:p>
          <a:p>
            <a:pPr marL="1428750" lvl="2" indent="-514350">
              <a:lnSpc>
                <a:spcPct val="130000"/>
              </a:lnSpc>
              <a:buAutoNum type="arabicPeriod"/>
            </a:pPr>
            <a:r>
              <a:rPr lang="x-none" altLang="zh-CN" b="1"/>
              <a:t>	keypatch</a:t>
            </a:r>
            <a:endParaRPr lang="x-none" altLang="zh-CN" b="1"/>
          </a:p>
          <a:p>
            <a:pPr marL="1428750" lvl="2" indent="-514350">
              <a:lnSpc>
                <a:spcPct val="130000"/>
              </a:lnSpc>
              <a:buAutoNum type="arabicPeriod"/>
            </a:pPr>
            <a:r>
              <a:rPr lang="x-none" altLang="zh-CN" b="1"/>
              <a:t>	注意栈结构</a:t>
            </a:r>
            <a:endParaRPr lang="x-none" altLang="zh-CN" b="1"/>
          </a:p>
          <a:p>
            <a:pPr marL="1428750" lvl="2" indent="-514350">
              <a:lnSpc>
                <a:spcPct val="130000"/>
              </a:lnSpc>
              <a:buAutoNum type="arabicPeriod"/>
            </a:pPr>
            <a:r>
              <a:rPr lang="x-none" altLang="zh-CN" b="1"/>
              <a:t>........</a:t>
            </a:r>
            <a:endParaRPr lang="x-none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1417955"/>
            <a:ext cx="8571230" cy="3942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5" y="2208530"/>
            <a:ext cx="6476365" cy="315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 b="1"/>
              <a:t>Homework</a:t>
            </a:r>
            <a:endParaRPr lang="x-none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charset="2"/>
              <a:buChar char=""/>
            </a:pPr>
            <a:r>
              <a:rPr lang="x-none" altLang="zh-CN"/>
              <a:t>之前的所有附加题</a:t>
            </a:r>
            <a:endParaRPr lang="x-none" altLang="zh-CN"/>
          </a:p>
          <a:p>
            <a:pPr>
              <a:buFont typeface="Wingdings" charset="2"/>
              <a:buChar char=""/>
            </a:pPr>
            <a:r>
              <a:rPr lang="x-none" altLang="zh-CN"/>
              <a:t>re</a:t>
            </a:r>
            <a:endParaRPr lang="x-none" altLang="zh-CN"/>
          </a:p>
          <a:p>
            <a:pPr lvl="1">
              <a:buFont typeface="Wingdings" charset="2"/>
              <a:buChar char=""/>
            </a:pPr>
            <a:r>
              <a:rPr lang="x-none" altLang="zh-CN"/>
              <a:t>babyRE</a:t>
            </a:r>
            <a:endParaRPr lang="x-none" altLang="zh-CN"/>
          </a:p>
          <a:p>
            <a:pPr lvl="1">
              <a:buFont typeface="Wingdings" charset="2"/>
              <a:buChar char=""/>
            </a:pPr>
            <a:r>
              <a:rPr lang="x-none" altLang="zh-CN"/>
              <a:t>get_flag.exe</a:t>
            </a:r>
            <a:endParaRPr lang="x-none" altLang="zh-CN"/>
          </a:p>
          <a:p>
            <a:pPr lvl="1">
              <a:buFont typeface="Wingdings" charset="2"/>
              <a:buChar char=""/>
            </a:pPr>
            <a:r>
              <a:rPr lang="x-none" altLang="zh-CN"/>
              <a:t>建议了解z3(求解多约束问题神奇)</a:t>
            </a:r>
            <a:endParaRPr lang="x-none" altLang="zh-CN"/>
          </a:p>
          <a:p>
            <a:pPr>
              <a:buFont typeface="Wingdings" charset="2"/>
              <a:buChar char=""/>
            </a:pPr>
            <a:r>
              <a:rPr lang="x-none" altLang="zh-CN"/>
              <a:t>pwn</a:t>
            </a:r>
            <a:endParaRPr lang="x-none" altLang="zh-CN"/>
          </a:p>
          <a:p>
            <a:pPr lvl="1">
              <a:buFont typeface="Wingdings" charset="2"/>
              <a:buChar char=""/>
            </a:pPr>
            <a:r>
              <a:rPr lang="x-none" altLang="zh-CN" sz="2800"/>
              <a:t>调试ret2syscall,rop2</a:t>
            </a:r>
            <a:endParaRPr lang="x-none" altLang="zh-CN" sz="2800"/>
          </a:p>
          <a:p>
            <a:pPr lvl="1">
              <a:buFont typeface="Wingdings" charset="2"/>
              <a:buChar char=""/>
            </a:pPr>
            <a:r>
              <a:rPr lang="x-none" altLang="zh-CN" sz="2800"/>
              <a:t>stack(10.4.21.55 9012)</a:t>
            </a:r>
            <a:endParaRPr lang="x-none" altLang="zh-CN" sz="2800"/>
          </a:p>
          <a:p>
            <a:pPr lvl="1">
              <a:buFont typeface="Wingdings" charset="2"/>
              <a:buChar char=""/>
            </a:pPr>
            <a:r>
              <a:rPr lang="x-none" altLang="zh-CN" sz="2800"/>
              <a:t>inndy-leave_msg</a:t>
            </a:r>
            <a:endParaRPr lang="x-none" altLang="zh-CN" sz="2800"/>
          </a:p>
          <a:p>
            <a:pPr marL="457200" lvl="1" indent="0">
              <a:buFont typeface="Wingdings" charset="2"/>
              <a:buNone/>
            </a:pPr>
            <a:endParaRPr lang="x-none" altLang="zh-CN" sz="2800"/>
          </a:p>
          <a:p>
            <a:pPr marL="0" indent="0">
              <a:buFont typeface="Wingdings" charset="2"/>
              <a:buNone/>
            </a:pPr>
            <a:endParaRPr lang="x-none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Kingsoft Office WPP</Application>
  <PresentationFormat/>
  <Paragraphs>120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Default Design</vt:lpstr>
      <vt:lpstr>Debug &amp; Patch</vt:lpstr>
      <vt:lpstr>PowerPoint 演示文稿</vt:lpstr>
      <vt:lpstr>Why dynamic debugging?</vt:lpstr>
      <vt:lpstr>How to dynamic debugging?</vt:lpstr>
      <vt:lpstr>Debugging in pwn</vt:lpstr>
      <vt:lpstr>PowerPoint 演示文稿</vt:lpstr>
      <vt:lpstr>Why patch?</vt:lpstr>
      <vt:lpstr>How to patch?</vt:lpstr>
      <vt:lpstr>Homework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ycl</dc:creator>
  <cp:lastModifiedBy>max</cp:lastModifiedBy>
  <cp:revision>76</cp:revision>
  <dcterms:created xsi:type="dcterms:W3CDTF">2018-01-27T15:24:02Z</dcterms:created>
  <dcterms:modified xsi:type="dcterms:W3CDTF">2018-01-27T15:24:02Z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2052-10.1.0.6115</vt:lpwstr>
  </property>
</Properties>
</file>