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64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本次以32位为主</a:t>
            </a:r>
            <a:endParaRPr lang="x-none" altLang="zh-CN"/>
          </a:p>
          <a:p>
            <a:r>
              <a:rPr lang="x-none" altLang="zh-CN"/>
              <a:t>自学64位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返回函数并指定参数</a:t>
            </a:r>
            <a:endParaRPr lang="x-none" altLang="zh-CN"/>
          </a:p>
          <a:p>
            <a:r>
              <a:rPr lang="x-none" altLang="zh-CN">
                <a:sym typeface="+mn-ea"/>
              </a:rPr>
              <a:t>pppr平衡堆栈</a:t>
            </a:r>
            <a:endParaRPr lang="x-none" altLang="zh-CN"/>
          </a:p>
          <a:p>
            <a:r>
              <a:rPr lang="x-none" altLang="zh-CN"/>
              <a:t>rop_rop_rop</a:t>
            </a:r>
            <a:endParaRPr lang="x-none" altLang="zh-CN"/>
          </a:p>
          <a:p>
            <a:r>
              <a:rPr lang="x-none" altLang="zh-CN"/>
              <a:t>入群题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注意和64位的区别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zh-CN"/>
              <a:t>演示</a:t>
            </a:r>
            <a:endParaRPr lang="x-none" altLang="zh-CN"/>
          </a:p>
          <a:p>
            <a:r>
              <a:rPr lang="x-none" altLang="zh-CN"/>
              <a:t>-O0关闭编译优化（如var1）</a:t>
            </a:r>
            <a:endParaRPr lang="x-none" altLang="zh-CN"/>
          </a:p>
          <a:p>
            <a:r>
              <a:rPr lang="x-none" altLang="zh-CN"/>
              <a:t>str - .data - .rodata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err="1" smtClean="0"/>
              <a:t>ida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ctrl+s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vmmap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开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保护时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mprotect</a:t>
            </a:r>
            <a:endParaRPr lang="en-US" altLang="zh-CN" baseline="0" dirty="0" err="1" smtClean="0"/>
          </a:p>
          <a:p>
            <a:r>
              <a:rPr lang="x-none" altLang="zh-CN" dirty="0"/>
              <a:t>在内存中</a:t>
            </a:r>
            <a:endParaRPr lang="x-none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file命令</a:t>
            </a:r>
            <a:endParaRPr lang="x-none" altLang="zh-CN"/>
          </a:p>
          <a:p>
            <a:r>
              <a:rPr lang="x-none" altLang="zh-CN"/>
              <a:t>got表覆写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演示</a:t>
            </a:r>
            <a:endParaRPr lang="x-none" altLang="zh-CN"/>
          </a:p>
          <a:p>
            <a:r>
              <a:rPr lang="x-none" altLang="zh-CN"/>
              <a:t>ret2text（esp索引）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演示：反汇编shellcode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以ret2syscall为例拼凑ropchain</a:t>
            </a:r>
            <a:endParaRPr lang="x-none" altLang="zh-CN"/>
          </a:p>
          <a:p>
            <a:r>
              <a:rPr lang="x-none" altLang="zh-CN"/>
              <a:t>64位拼凑ropchain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ROPgadget --binary ./file --ropchain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ret2libc是更常用的绕过nx的方法</a:t>
            </a:r>
            <a:endParaRPr lang="x-none" altLang="zh-CN"/>
          </a:p>
          <a:p>
            <a:r>
              <a:rPr lang="x-none" altLang="zh-CN"/>
              <a:t>fflush查找sh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C2D1-457D-4FA0-85D1-835D45821C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8A50-86B2-4E77-8F32-1472012CD1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.bobao.360.cn/learning/appdetail/3718.html&#10;" TargetMode="External"/><Relationship Id="rId3" Type="http://schemas.openxmlformats.org/officeDocument/2006/relationships/hyperlink" Target="https://m.bobao.360.cn/learning/appdetail/3717.html&#10;" TargetMode="External"/><Relationship Id="rId2" Type="http://schemas.openxmlformats.org/officeDocument/2006/relationships/hyperlink" Target="https://ctf-wiki.github.io/ctf-wiki/pwn/stackoverflow/basic_rop.html" TargetMode="External"/><Relationship Id="rId1" Type="http://schemas.openxmlformats.org/officeDocument/2006/relationships/hyperlink" Target="http://drops.the404.me/?s=%E4%B8%80%E6%AD%A5%E4%B8%80%E6%AD%A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scwuaptx/HITCON-Training" TargetMode="External"/><Relationship Id="rId1" Type="http://schemas.openxmlformats.org/officeDocument/2006/relationships/hyperlink" Target="https://www.jarvisoj.com/log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" y="1355725"/>
            <a:ext cx="12252960" cy="209042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6600" b="1" dirty="0" smtClean="0"/>
              <a:t>eturn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O</a:t>
            </a:r>
            <a:r>
              <a:rPr lang="en-US" altLang="zh-CN" sz="6600" b="1" dirty="0" smtClean="0"/>
              <a:t>riented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6600" b="1" dirty="0" smtClean="0"/>
              <a:t>rogramming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87650" y="376946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——By M4x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6600" b="1"/>
              <a:t>ret2syscall</a:t>
            </a:r>
            <a:endParaRPr lang="x-none" altLang="zh-CN" sz="6600" b="1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030" y="1683385"/>
            <a:ext cx="10515600" cy="18103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867785"/>
            <a:ext cx="8114030" cy="381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77290" y="4648200"/>
            <a:ext cx="10338435" cy="1553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Find </a:t>
            </a:r>
            <a:r>
              <a:rPr lang="x-none" altLang="zh-CN" sz="2800" b="1">
                <a:solidFill>
                  <a:srgbClr val="FF0000"/>
                </a:solidFill>
              </a:rPr>
              <a:t>	gadgets</a:t>
            </a:r>
            <a:r>
              <a:rPr lang="x-none" altLang="zh-CN" sz="2800" b="1"/>
              <a:t>： ROPgadget</a:t>
            </a:r>
            <a:endParaRPr lang="x-none" altLang="zh-CN" sz="2800" b="1"/>
          </a:p>
          <a:p>
            <a:r>
              <a:rPr lang="x-none" altLang="zh-CN" sz="2800" b="1"/>
              <a:t>gadgets就是以ret结尾的指令序列，通过这些指令序列，我们可以修改某些地址的内容，方便控制程序的执行流程</a:t>
            </a:r>
            <a:endParaRPr lang="x-none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6600" b="1"/>
              <a:t>ret2syscall</a:t>
            </a:r>
            <a:endParaRPr lang="x-none" altLang="zh-CN" sz="6600" b="1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3630" y="1510030"/>
            <a:ext cx="493014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rot="16320000">
            <a:off x="3952240" y="2113915"/>
            <a:ext cx="4292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b="1">
                <a:cs typeface="东文宋体" charset="0"/>
              </a:rPr>
              <a:t>↑</a:t>
            </a:r>
            <a:endParaRPr lang="zh-CN" altLang="en-US" sz="5400" b="1">
              <a:cs typeface="东文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3314700"/>
            <a:ext cx="819150" cy="476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rot="16320000">
            <a:off x="3953510" y="2534285"/>
            <a:ext cx="4292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b="1">
                <a:cs typeface="东文宋体" charset="0"/>
              </a:rPr>
              <a:t>↑</a:t>
            </a:r>
            <a:endParaRPr lang="zh-CN" altLang="en-US" sz="5400" b="1">
              <a:cs typeface="东文宋体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3667760"/>
            <a:ext cx="819150" cy="4762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16395" y="1487805"/>
            <a:ext cx="3386455" cy="601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/>
              <a:t>eax = 0xb</a:t>
            </a:r>
            <a:endParaRPr lang="x-none" altLang="zh-CN" sz="3200" b="1"/>
          </a:p>
        </p:txBody>
      </p:sp>
      <p:sp>
        <p:nvSpPr>
          <p:cNvPr id="17" name="文本框 16"/>
          <p:cNvSpPr txBox="1"/>
          <p:nvPr/>
        </p:nvSpPr>
        <p:spPr>
          <a:xfrm>
            <a:off x="6744970" y="2109470"/>
            <a:ext cx="467042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zh-CN" sz="3200" b="1"/>
              <a:t>ebx = sh_addr</a:t>
            </a:r>
            <a:endParaRPr lang="x-none" altLang="zh-CN" sz="3200" b="1"/>
          </a:p>
          <a:p>
            <a:pPr>
              <a:lnSpc>
                <a:spcPct val="150000"/>
              </a:lnSpc>
            </a:pPr>
            <a:r>
              <a:rPr lang="x-none" altLang="zh-CN" sz="3200" b="1"/>
              <a:t>ecx = 0</a:t>
            </a:r>
            <a:endParaRPr lang="x-none" altLang="zh-CN" sz="3200" b="1"/>
          </a:p>
          <a:p>
            <a:pPr>
              <a:lnSpc>
                <a:spcPct val="150000"/>
              </a:lnSpc>
            </a:pPr>
            <a:r>
              <a:rPr lang="x-none" altLang="zh-CN" sz="3200" b="1"/>
              <a:t>edx = 0</a:t>
            </a:r>
            <a:br>
              <a:rPr lang="x-none" altLang="zh-CN" sz="3200" b="1"/>
            </a:br>
            <a:r>
              <a:rPr lang="x-none" altLang="zh-CN" sz="3200" b="1"/>
              <a:t>execve("/bin/sh", 0, 0)</a:t>
            </a:r>
            <a:endParaRPr lang="x-none" altLang="zh-CN" sz="3200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5149215"/>
            <a:ext cx="819150" cy="4762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 rot="16320000">
            <a:off x="4024630" y="4312285"/>
            <a:ext cx="4292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b="1">
                <a:cs typeface="东文宋体" charset="0"/>
              </a:rPr>
              <a:t>↑</a:t>
            </a:r>
            <a:endParaRPr lang="zh-CN" altLang="en-US" sz="5400" b="1">
              <a:cs typeface="东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7" grpId="1"/>
      <p:bldP spid="7" grpId="2"/>
      <p:bldP spid="17" grpId="0"/>
      <p:bldP spid="19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7200" b="1"/>
              <a:t>ret2libc</a:t>
            </a:r>
            <a:endParaRPr lang="x-none" altLang="zh-CN" sz="7200" b="1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3970020"/>
            <a:ext cx="3904615" cy="34290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1898015"/>
            <a:ext cx="10515600" cy="17329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0920" y="4521835"/>
            <a:ext cx="373507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无"/bin/sh"</a:t>
            </a:r>
            <a:endParaRPr lang="x-none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6307455" y="4671695"/>
            <a:ext cx="519684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利用固定地址存储"/bin/sh"</a:t>
            </a:r>
            <a:endParaRPr lang="x-none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20420" y="480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7200" b="1"/>
              <a:t>ret2libc</a:t>
            </a:r>
            <a:endParaRPr lang="x-none" altLang="zh-CN" sz="7200" b="1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8035" y="1714500"/>
            <a:ext cx="10515600" cy="1624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3651250"/>
            <a:ext cx="5923915" cy="2352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57060" y="3622675"/>
            <a:ext cx="474726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zh-CN" b="1"/>
              <a:t>获取libc版本的几种方法: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题目获取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http://libcdb.com/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https://github.com/niklasb/libc-database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或者: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DynELF</a:t>
            </a:r>
            <a:endParaRPr lang="x-none" altLang="zh-CN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735" y="377825"/>
            <a:ext cx="10515600" cy="1325563"/>
          </a:xfrm>
        </p:spPr>
        <p:txBody>
          <a:bodyPr/>
          <a:lstStyle/>
          <a:p>
            <a:r>
              <a:rPr lang="x-none" altLang="zh-CN" sz="6000" b="1"/>
              <a:t>获取shell小结</a:t>
            </a:r>
            <a:endParaRPr lang="x-none" altLang="zh-CN" sz="6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lstStyle/>
          <a:p>
            <a:r>
              <a:rPr lang="x-none" altLang="zh-CN" b="1"/>
              <a:t>shellcode</a:t>
            </a:r>
            <a:endParaRPr lang="x-none" altLang="zh-CN" b="1"/>
          </a:p>
          <a:p>
            <a:pPr lvl="1"/>
            <a:r>
              <a:rPr lang="x-none" altLang="zh-CN" b="1"/>
              <a:t>bad char</a:t>
            </a:r>
            <a:endParaRPr lang="x-none" altLang="zh-CN" b="1"/>
          </a:p>
          <a:p>
            <a:pPr lvl="1"/>
            <a:r>
              <a:rPr lang="x-none" altLang="zh-CN" b="1"/>
              <a:t>具有可执行权限</a:t>
            </a:r>
            <a:endParaRPr lang="x-none" altLang="zh-CN" b="1"/>
          </a:p>
          <a:p>
            <a:pPr marL="457200" lvl="1" indent="0">
              <a:buNone/>
            </a:pPr>
            <a:endParaRPr lang="x-none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23595" y="2795270"/>
            <a:ext cx="10055860" cy="1571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charset="0"/>
              <a:buChar char="•"/>
            </a:pPr>
            <a:r>
              <a:rPr lang="x-none" altLang="zh-CN" sz="2400" b="1"/>
              <a:t>system("/bin/sh"), system("sh")</a:t>
            </a:r>
            <a:endParaRPr lang="x-none" altLang="zh-CN" sz="2400" b="1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zh-CN" sz="2400" b="1"/>
              <a:t>elf, 用户输入, libc构造"/bin/sh"字符串</a:t>
            </a:r>
            <a:endParaRPr lang="x-none" altLang="zh-CN" sz="2400" b="1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zh-CN" sz="2400" b="1"/>
              <a:t>优点:只需要一个参数</a:t>
            </a:r>
            <a:endParaRPr lang="x-none" altLang="zh-CN" sz="2400" b="1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zh-CN" sz="2400" b="1"/>
              <a:t>缺点:有可能因为被破坏环境变量而无法执行</a:t>
            </a:r>
            <a:endParaRPr lang="x-none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836295" y="4356735"/>
            <a:ext cx="10680700" cy="120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zh-CN" sz="2400" b="1"/>
              <a:t>execve("/bin/sh", NULL, NULL)</a:t>
            </a:r>
            <a:endParaRPr lang="x-none" altLang="zh-CN" sz="2400" b="1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 sz="2400" b="1"/>
              <a:t>优点:不收环境变量影响</a:t>
            </a:r>
            <a:endParaRPr lang="x-none" altLang="zh-CN" sz="2400" b="1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 sz="2400" b="1"/>
              <a:t>缺点:需要三个参数</a:t>
            </a:r>
            <a:endParaRPr lang="x-none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873125" y="5591810"/>
            <a:ext cx="10742930" cy="474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zh-CN" sz="2400" b="1"/>
              <a:t>系统调用(0xb)</a:t>
            </a:r>
            <a:endParaRPr lang="x-none" altLang="zh-CN"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6600" b="1"/>
              <a:t>references</a:t>
            </a:r>
            <a:endParaRPr lang="x-none" altLang="zh-CN" sz="6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30" y="1800860"/>
            <a:ext cx="11614785" cy="435165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x-none" altLang="zh-CN" sz="2400" b="1"/>
              <a:t>《程序员的自我修养》3.3, 6, 7.4</a:t>
            </a:r>
            <a:endParaRPr lang="x-none" altLang="zh-CN" sz="2400" b="1"/>
          </a:p>
          <a:p>
            <a:pPr>
              <a:lnSpc>
                <a:spcPct val="150000"/>
              </a:lnSpc>
            </a:pPr>
            <a:r>
              <a:rPr lang="x-none" altLang="zh-CN" sz="2400" b="1"/>
              <a:t>一步一步学ROP之linux_x86(</a:t>
            </a:r>
            <a:r>
              <a:rPr lang="x-none" altLang="zh-CN" sz="2400" b="1">
                <a:hlinkClick r:id="rId1" tooltip=""/>
              </a:rPr>
              <a:t>http://drops.the404.me/?s=%E4%B8%80%E6%AD%A5%E4%B8%80%E6%AD%A5</a:t>
            </a:r>
            <a:r>
              <a:rPr lang="x-none" altLang="zh-CN" sz="2400" b="1"/>
              <a:t>)</a:t>
            </a:r>
            <a:endParaRPr lang="x-none" altLang="zh-CN" sz="2400" b="1"/>
          </a:p>
          <a:p>
            <a:pPr>
              <a:lnSpc>
                <a:spcPct val="150000"/>
              </a:lnSpc>
            </a:pPr>
            <a:r>
              <a:rPr lang="x-none" altLang="zh-CN" sz="2400" b="1"/>
              <a:t>ctf-wiki/pwn/basic_rop(</a:t>
            </a:r>
            <a:r>
              <a:rPr lang="x-none" altLang="zh-CN" sz="2400" b="1">
                <a:hlinkClick r:id="rId2" tooltip="" action="ppaction://hlinkfile"/>
              </a:rPr>
              <a:t>https://ctf-wiki.github.io/ctf-wiki/pwn/stackoverflow/basic_rop.html</a:t>
            </a:r>
            <a:r>
              <a:rPr lang="x-none" altLang="zh-CN" sz="2400" b="1"/>
              <a:t>)</a:t>
            </a:r>
            <a:endParaRPr lang="x-none" altLang="zh-CN" sz="2400" b="1"/>
          </a:p>
          <a:p>
            <a:pPr>
              <a:lnSpc>
                <a:spcPct val="150000"/>
              </a:lnSpc>
            </a:pPr>
            <a:r>
              <a:rPr lang="x-none" altLang="zh-CN" sz="2400" b="1"/>
              <a:t>长亭栈溢出教程(</a:t>
            </a:r>
            <a:r>
              <a:rPr lang="x-none" altLang="zh-CN" sz="2400" b="1">
                <a:hlinkClick r:id="rId3" tooltip="" action="ppaction://hlinkfile"/>
              </a:rPr>
              <a:t>https://bobao.360.cn/learning/appdetail/3717.html</a:t>
            </a:r>
            <a:r>
              <a:rPr lang="x-none" altLang="zh-CN" sz="2400" b="1"/>
              <a:t>, </a:t>
            </a:r>
            <a:r>
              <a:rPr lang="x-none" altLang="zh-CN" sz="2400" b="1">
                <a:hlinkClick r:id="rId4" tooltip="" action="ppaction://hlinkfile"/>
              </a:rPr>
              <a:t>https://bobao.360.cn/learning/appdetail/3718.html</a:t>
            </a:r>
            <a:r>
              <a:rPr lang="x-none" altLang="zh-CN" sz="2400" b="1"/>
              <a:t>)</a:t>
            </a:r>
            <a:endParaRPr lang="x-none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6000" b="1"/>
              <a:t>Homework</a:t>
            </a:r>
            <a:endParaRPr lang="x-none" altLang="zh-CN" sz="6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270" y="1451610"/>
            <a:ext cx="11229340" cy="4351655"/>
          </a:xfrm>
        </p:spPr>
        <p:txBody>
          <a:bodyPr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x-none" altLang="zh-CN" b="1"/>
              <a:t>x64函数调用约定, ropchain的构造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x64下通用gadget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DynELF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[XMAN] level0~level3_x64(</a:t>
            </a:r>
            <a:r>
              <a:rPr lang="x-none" altLang="zh-CN" b="1">
                <a:hlinkClick r:id="rId1" tooltip="" action="ppaction://hlinkfile"/>
              </a:rPr>
              <a:t>https://www.jarvisoj.com/login</a:t>
            </a:r>
            <a:r>
              <a:rPr lang="x-none" altLang="zh-CN" b="1"/>
              <a:t>)(12.5之前)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[HITCON-training] lab3~lab5(</a:t>
            </a:r>
            <a:r>
              <a:rPr lang="x-none" altLang="zh-CN" b="1">
                <a:hlinkClick r:id="rId2" tooltip="" action="ppaction://hlinkfile"/>
              </a:rPr>
              <a:t>https://github.com/scwuaptx/HITCON-Training</a:t>
            </a:r>
            <a:r>
              <a:rPr lang="x-none" altLang="zh-CN" b="1"/>
              <a:t>)(12.10之前)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选做[XMAN]level4, level5, [HITCON-training] lab1, [pwnable] passcode</a:t>
            </a:r>
            <a:endParaRPr lang="x-none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96950" y="5735320"/>
            <a:ext cx="1065593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作业发送到10.0.0.55@protonmail.com, exp和简要思路即可</a:t>
            </a:r>
            <a:endParaRPr lang="x-none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Prerequisites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IDA, </a:t>
            </a:r>
            <a:r>
              <a:rPr lang="en-US" altLang="zh-CN" dirty="0" err="1" smtClean="0"/>
              <a:t>gdb</a:t>
            </a:r>
            <a:endParaRPr lang="en-US" altLang="zh-CN" dirty="0" smtClean="0"/>
          </a:p>
          <a:p>
            <a:r>
              <a:rPr lang="en-US" altLang="zh-CN" dirty="0" smtClean="0"/>
              <a:t>Stack Frame</a:t>
            </a:r>
            <a:r>
              <a:rPr lang="x-none" altLang="en-US" dirty="0" smtClean="0"/>
              <a:t>(i386, amd64)</a:t>
            </a:r>
            <a:endParaRPr lang="x-none" altLang="en-US" dirty="0" smtClean="0"/>
          </a:p>
          <a:p>
            <a:r>
              <a:rPr lang="en-US" altLang="zh-CN" dirty="0" smtClean="0"/>
              <a:t>Elf Format</a:t>
            </a:r>
            <a:r>
              <a:rPr lang="x-none" altLang="en-US" dirty="0" smtClean="0"/>
              <a:t>(section)</a:t>
            </a:r>
            <a:endParaRPr lang="x-none" altLang="en-US" dirty="0" smtClean="0"/>
          </a:p>
          <a:p>
            <a:r>
              <a:rPr lang="en-US" altLang="zh-CN" dirty="0" smtClean="0"/>
              <a:t>Linking(static linking, dynamic linking(</a:t>
            </a:r>
            <a:r>
              <a:rPr lang="en-US" altLang="zh-CN" dirty="0" err="1" smtClean="0"/>
              <a:t>plt</a:t>
            </a:r>
            <a:r>
              <a:rPr lang="en-US" altLang="zh-CN" dirty="0" smtClean="0"/>
              <a:t>, got))</a:t>
            </a:r>
            <a:endParaRPr lang="en-US" altLang="zh-CN" dirty="0" smtClean="0"/>
          </a:p>
          <a:p>
            <a:r>
              <a:rPr lang="en-US" altLang="zh-CN" dirty="0" smtClean="0"/>
              <a:t>Loading(base, offset)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/>
              <a:t>Elf Format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535" y="1464310"/>
            <a:ext cx="4306570" cy="7169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How a program get run?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11175" y="2036445"/>
            <a:ext cx="11335385" cy="3701415"/>
            <a:chOff x="589" y="4171"/>
            <a:chExt cx="17851" cy="5829"/>
          </a:xfrm>
        </p:grpSpPr>
        <p:grpSp>
          <p:nvGrpSpPr>
            <p:cNvPr id="12" name="组合 11"/>
            <p:cNvGrpSpPr/>
            <p:nvPr/>
          </p:nvGrpSpPr>
          <p:grpSpPr>
            <a:xfrm>
              <a:off x="589" y="4171"/>
              <a:ext cx="3600" cy="2247"/>
              <a:chOff x="1455" y="4859"/>
              <a:chExt cx="3600" cy="2247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455" y="4859"/>
                <a:ext cx="3600" cy="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/>
                  <a:t>源代码(Source code)</a:t>
                </a:r>
                <a:endParaRPr lang="x-none" altLang="zh-CN"/>
              </a:p>
              <a:p>
                <a:endParaRPr lang="x-none" altLang="zh-CN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559" y="5426"/>
                <a:ext cx="1365" cy="1680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>
              <a:off x="2158" y="7736"/>
              <a:ext cx="4780" cy="2265"/>
              <a:chOff x="5821" y="4820"/>
              <a:chExt cx="4780" cy="226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5821" y="4820"/>
                <a:ext cx="4780" cy="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/>
                  <a:t>可执行文件（exe， elf）</a:t>
                </a:r>
                <a:endParaRPr lang="x-none" altLang="zh-CN"/>
              </a:p>
              <a:p>
                <a:endParaRPr lang="x-none" altLang="zh-CN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97" y="5481"/>
                <a:ext cx="1230" cy="1605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6996" y="4570"/>
              <a:ext cx="11444" cy="3513"/>
              <a:chOff x="6996" y="4570"/>
              <a:chExt cx="11444" cy="3513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7547" y="4570"/>
                <a:ext cx="3600" cy="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/>
                  <a:t>进程(process)</a:t>
                </a: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" y="5309"/>
                <a:ext cx="11444" cy="2775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 rot="18840000">
              <a:off x="1354" y="6224"/>
              <a:ext cx="950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5400">
                  <a:cs typeface="东文宋体" charset="0"/>
                </a:rPr>
                <a:t>↓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 rot="13320000">
              <a:off x="5410" y="6148"/>
              <a:ext cx="950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5400">
                  <a:cs typeface="东文宋体" charset="0"/>
                </a:rPr>
                <a:t>↓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310640" y="3160395"/>
            <a:ext cx="2448560" cy="60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b="1"/>
              <a:t>on disk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819265" y="4683760"/>
            <a:ext cx="2973070" cy="60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b="1"/>
              <a:t>in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03605" y="429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/>
              <a:t>Elf Format</a:t>
            </a:r>
            <a:endParaRPr lang="zh-CN" altLang="en-US" sz="5400" b="1" dirty="0"/>
          </a:p>
        </p:txBody>
      </p:sp>
      <p:pic>
        <p:nvPicPr>
          <p:cNvPr id="6" name="内容占位符 3" descr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242" y="1615790"/>
            <a:ext cx="6327288" cy="44168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954592" y="1433486"/>
            <a:ext cx="4946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.text </a:t>
            </a:r>
            <a:r>
              <a:rPr lang="zh-CN" altLang="en-US" sz="2400" b="1" dirty="0" smtClean="0"/>
              <a:t>程序指令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.data </a:t>
            </a:r>
            <a:r>
              <a:rPr lang="zh-CN" altLang="en-US" sz="2400" b="1" dirty="0" smtClean="0"/>
              <a:t>已经赋值的全局变量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bss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未赋值的全局变量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局部变量、函数信息存储在</a:t>
            </a:r>
            <a:r>
              <a:rPr lang="en-US" altLang="zh-CN" sz="2400" b="1" dirty="0" smtClean="0"/>
              <a:t>stack</a:t>
            </a:r>
            <a:r>
              <a:rPr lang="zh-CN" altLang="en-US" sz="2400" b="1" dirty="0" smtClean="0"/>
              <a:t>中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malloc</a:t>
            </a:r>
            <a:r>
              <a:rPr lang="zh-CN" altLang="en-US" sz="2400" b="1" dirty="0" smtClean="0"/>
              <a:t>的空间在</a:t>
            </a:r>
            <a:r>
              <a:rPr lang="en-US" altLang="zh-CN" sz="2400" b="1" dirty="0" smtClean="0"/>
              <a:t>heap</a:t>
            </a:r>
            <a:r>
              <a:rPr lang="zh-CN" altLang="en-US" sz="2400" b="1" dirty="0" smtClean="0"/>
              <a:t>区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954592" y="4614203"/>
            <a:ext cx="4464613" cy="120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没有开</a:t>
            </a:r>
            <a:r>
              <a:rPr lang="en-US" altLang="zh-CN" sz="2400" b="1" dirty="0" smtClean="0"/>
              <a:t>NX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b="1" dirty="0" smtClean="0"/>
              <a:t>o-</a:t>
            </a:r>
            <a:r>
              <a:rPr lang="en-US" altLang="zh-CN" sz="2400" b="1" dirty="0" err="1" smtClean="0"/>
              <a:t>e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="1" dirty="0" err="1" smtClean="0"/>
              <a:t>ecutable</a:t>
            </a:r>
            <a:r>
              <a:rPr lang="zh-CN" altLang="en-US" sz="2400" b="1" dirty="0" smtClean="0"/>
              <a:t>）时，</a:t>
            </a:r>
            <a:r>
              <a:rPr lang="en-US" altLang="zh-CN" sz="2400" b="1" dirty="0" smtClean="0"/>
              <a:t>.data</a:t>
            </a:r>
            <a:r>
              <a:rPr lang="zh-CN" altLang="en-US" sz="2400" b="1" dirty="0" smtClean="0"/>
              <a:t>段</a:t>
            </a:r>
            <a:r>
              <a:rPr lang="x-none" altLang="zh-CN" sz="2400" b="1" dirty="0" smtClean="0"/>
              <a:t>, </a:t>
            </a:r>
            <a:r>
              <a:rPr lang="en-US" altLang="zh-CN" sz="2400" b="1" dirty="0" smtClean="0"/>
              <a:t>.</a:t>
            </a:r>
            <a:r>
              <a:rPr lang="en-US" altLang="zh-CN" sz="2400" b="1" dirty="0" err="1" smtClean="0"/>
              <a:t>bss</a:t>
            </a:r>
            <a:r>
              <a:rPr lang="zh-CN" altLang="en-US" sz="2400" b="1" dirty="0" smtClean="0"/>
              <a:t>段</a:t>
            </a:r>
            <a:r>
              <a:rPr lang="x-none" altLang="zh-CN" sz="2400" b="1" dirty="0" smtClean="0"/>
              <a:t>, stack</a:t>
            </a:r>
            <a:r>
              <a:rPr lang="zh-CN" altLang="en-US" sz="2400" b="1" dirty="0" smtClean="0"/>
              <a:t>有可执行权限  </a:t>
            </a:r>
            <a:r>
              <a:rPr lang="en-US" altLang="zh-CN" sz="2400" b="1" dirty="0" smtClean="0"/>
              <a:t>-&gt; shellcode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43280" y="502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/>
              <a:t>Elf Format</a:t>
            </a:r>
            <a:endParaRPr lang="zh-CN" altLang="en-US" sz="5400" b="1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140" y="1613535"/>
            <a:ext cx="7952740" cy="4004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6600" b="1"/>
              <a:t>Linking</a:t>
            </a:r>
            <a:endParaRPr lang="x-none" altLang="zh-CN" sz="6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x-none" altLang="zh-CN"/>
              <a:t>static linking(自定义函数)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x-none" altLang="zh-CN"/>
              <a:t>dynamic linking(库函数，"/bin/sh"字符串)</a:t>
            </a:r>
            <a:endParaRPr lang="x-none" altLang="zh-CN"/>
          </a:p>
          <a:p>
            <a:pPr lvl="1">
              <a:lnSpc>
                <a:spcPct val="150000"/>
              </a:lnSpc>
            </a:pPr>
            <a:r>
              <a:rPr lang="x-none" altLang="zh-CN"/>
              <a:t>libc.so(ldd)</a:t>
            </a:r>
            <a:endParaRPr lang="x-none" altLang="zh-CN"/>
          </a:p>
          <a:p>
            <a:pPr lvl="1">
              <a:lnSpc>
                <a:spcPct val="150000"/>
              </a:lnSpc>
            </a:pPr>
            <a:r>
              <a:rPr lang="x-none" altLang="zh-CN"/>
              <a:t>plt</a:t>
            </a:r>
            <a:endParaRPr lang="x-none" altLang="zh-CN"/>
          </a:p>
          <a:p>
            <a:pPr lvl="1">
              <a:lnSpc>
                <a:spcPct val="150000"/>
              </a:lnSpc>
            </a:pPr>
            <a:r>
              <a:rPr lang="x-none" altLang="zh-CN"/>
              <a:t>got(运行一次之后，存储的才是真实地址) 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6600" b="1"/>
              <a:t>Loading</a:t>
            </a:r>
            <a:endParaRPr lang="x-none" altLang="zh-CN" sz="6600" b="1"/>
          </a:p>
        </p:txBody>
      </p:sp>
      <p:sp>
        <p:nvSpPr>
          <p:cNvPr id="6" name="文本框 5"/>
          <p:cNvSpPr txBox="1"/>
          <p:nvPr/>
        </p:nvSpPr>
        <p:spPr>
          <a:xfrm>
            <a:off x="398780" y="2035810"/>
            <a:ext cx="3859530" cy="139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Vritual Address</a:t>
            </a:r>
            <a:endParaRPr lang="x-none" altLang="zh-CN" sz="2800" b="1"/>
          </a:p>
          <a:p>
            <a:r>
              <a:rPr lang="x-none" altLang="zh-CN" sz="2800" b="1"/>
              <a:t>= base_addr + offset</a:t>
            </a:r>
            <a:endParaRPr lang="x-none" altLang="zh-CN" sz="2800" b="1"/>
          </a:p>
          <a:p>
            <a:r>
              <a:rPr lang="x-none" altLang="zh-CN" sz="2800" b="1"/>
              <a:t>(0x08048***)</a:t>
            </a:r>
            <a:endParaRPr lang="x-none" altLang="zh-CN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7469505" y="4533900"/>
            <a:ext cx="4147185" cy="1089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/>
              <a:t>Physical Address</a:t>
            </a:r>
            <a:endParaRPr lang="x-none" altLang="zh-CN" sz="3200" b="1"/>
          </a:p>
          <a:p>
            <a:r>
              <a:rPr lang="x-none" altLang="zh-CN" sz="3200" b="1"/>
              <a:t>(0xff******)</a:t>
            </a:r>
            <a:endParaRPr lang="x-none" altLang="zh-CN" sz="3200" b="1"/>
          </a:p>
        </p:txBody>
      </p:sp>
      <p:sp>
        <p:nvSpPr>
          <p:cNvPr id="10" name="文本框 9"/>
          <p:cNvSpPr txBox="1"/>
          <p:nvPr/>
        </p:nvSpPr>
        <p:spPr>
          <a:xfrm rot="17880000">
            <a:off x="4980305" y="2538095"/>
            <a:ext cx="1003300" cy="3265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9900" b="1">
                <a:cs typeface="东文宋体" charset="0"/>
              </a:rPr>
              <a:t>↓</a:t>
            </a:r>
            <a:endParaRPr lang="zh-CN" altLang="en-US" sz="19900" b="1">
              <a:cs typeface="东文宋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8575" y="2710815"/>
            <a:ext cx="117411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MMU</a:t>
            </a:r>
            <a:endParaRPr lang="x-none" altLang="zh-CN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6600" b="1"/>
              <a:t>ret2text</a:t>
            </a:r>
            <a:endParaRPr lang="x-none" altLang="zh-CN" sz="6600" b="1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9405" y="3736975"/>
            <a:ext cx="8524875" cy="1553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1784350"/>
            <a:ext cx="10502265" cy="1615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40965" y="5598160"/>
            <a:ext cx="746188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思考：elf中没有system("/bin/sh")？</a:t>
            </a:r>
            <a:endParaRPr lang="x-none" altLang="zh-CN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6600" b="1"/>
              <a:t>ret2sc(shellcode)</a:t>
            </a:r>
            <a:endParaRPr lang="x-none" altLang="zh-CN" sz="6600" b="1"/>
          </a:p>
        </p:txBody>
      </p:sp>
      <p:sp>
        <p:nvSpPr>
          <p:cNvPr id="4" name="文本框 3"/>
          <p:cNvSpPr txBox="1"/>
          <p:nvPr/>
        </p:nvSpPr>
        <p:spPr>
          <a:xfrm>
            <a:off x="4443210" y="6130344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Copyright@islab</a:t>
            </a:r>
            <a:endParaRPr lang="zh-CN" altLang="en-US" sz="2800" b="1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" y="1417320"/>
            <a:ext cx="105156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3801745"/>
            <a:ext cx="6238240" cy="1876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32550" y="3773170"/>
            <a:ext cx="5771515" cy="193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/>
              <a:t>asm(shellcraft.i386.linux.sh())</a:t>
            </a:r>
            <a:endParaRPr lang="x-none" altLang="zh-CN" sz="2400" b="1"/>
          </a:p>
          <a:p>
            <a:r>
              <a:rPr lang="x-none" altLang="zh-CN" sz="2400" b="1"/>
              <a:t>http://shell-storm.org/shellcode/</a:t>
            </a:r>
            <a:endParaRPr lang="x-none" altLang="zh-CN" sz="2400" b="1"/>
          </a:p>
          <a:p>
            <a:r>
              <a:rPr lang="x-none" altLang="zh-CN" sz="2400" b="1"/>
              <a:t>https://www.exploit-db.com/</a:t>
            </a:r>
            <a:endParaRPr lang="x-none" altLang="zh-CN" sz="2400" b="1"/>
          </a:p>
          <a:p>
            <a:r>
              <a:rPr lang="x-none" altLang="zh-CN" sz="2400" b="1"/>
              <a:t>msf</a:t>
            </a:r>
            <a:endParaRPr lang="x-none" altLang="zh-CN" sz="2400" b="1"/>
          </a:p>
          <a:p>
            <a:r>
              <a:rPr lang="x-none" altLang="zh-CN" sz="2400" b="1"/>
              <a:t>...</a:t>
            </a:r>
            <a:endParaRPr lang="x-none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3455670" y="5624830"/>
            <a:ext cx="535559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思考：elf开了NX保护？</a:t>
            </a:r>
            <a:endParaRPr lang="x-none" altLang="zh-CN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Kingsoft Office WPP</Application>
  <PresentationFormat>宽屏</PresentationFormat>
  <Paragraphs>186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Return Oriented Programming</vt:lpstr>
      <vt:lpstr>Prerequisites</vt:lpstr>
      <vt:lpstr>Elf Format</vt:lpstr>
      <vt:lpstr>PowerPoint 演示文稿</vt:lpstr>
      <vt:lpstr>PowerPoint 演示文稿</vt:lpstr>
      <vt:lpstr>Linking</vt:lpstr>
      <vt:lpstr>Loading</vt:lpstr>
      <vt:lpstr>ret2text</vt:lpstr>
      <vt:lpstr>ret2sc(shellcode)</vt:lpstr>
      <vt:lpstr>ret2syscall</vt:lpstr>
      <vt:lpstr>ret2syscall</vt:lpstr>
      <vt:lpstr>ret2libc</vt:lpstr>
      <vt:lpstr>PowerPoint 演示文稿</vt:lpstr>
      <vt:lpstr>获取shell小结</vt:lpstr>
      <vt:lpstr>references</vt:lpstr>
      <vt:lpstr>Homework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Oriented Programming</dc:title>
  <dc:creator>王奥博</dc:creator>
  <cp:lastModifiedBy>max</cp:lastModifiedBy>
  <cp:revision>55</cp:revision>
  <dcterms:created xsi:type="dcterms:W3CDTF">2017-11-22T02:38:46Z</dcterms:created>
  <dcterms:modified xsi:type="dcterms:W3CDTF">2017-11-22T02:38:46Z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