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437" r:id="rId6"/>
    <p:sldId id="436" r:id="rId7"/>
    <p:sldId id="438" r:id="rId8"/>
    <p:sldId id="439" r:id="rId9"/>
    <p:sldId id="440" r:id="rId10"/>
    <p:sldId id="443" r:id="rId11"/>
    <p:sldId id="444" r:id="rId12"/>
    <p:sldId id="44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94"/>
  </p:normalViewPr>
  <p:slideViewPr>
    <p:cSldViewPr snapToGrid="0">
      <p:cViewPr varScale="1">
        <p:scale>
          <a:sx n="67" d="100"/>
          <a:sy n="67" d="100"/>
        </p:scale>
        <p:origin x="680"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6/12/2023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6546">
          <p15:clr>
            <a:srgbClr val="FBAE40"/>
          </p15:clr>
        </p15:guide>
        <p15:guide id="3" orient="horz" pos="776">
          <p15:clr>
            <a:srgbClr val="FBAE40"/>
          </p15:clr>
        </p15:guide>
        <p15:guide id="4" pos="74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p15:clr>
            <a:srgbClr val="FBAE40"/>
          </p15:clr>
        </p15:guide>
        <p15:guide id="2" pos="1890">
          <p15:clr>
            <a:srgbClr val="FBAE40"/>
          </p15:clr>
        </p15:guide>
        <p15:guide id="3" pos="5594">
          <p15:clr>
            <a:srgbClr val="FBAE40"/>
          </p15:clr>
        </p15:guide>
        <p15:guide id="4" pos="5788">
          <p15:clr>
            <a:srgbClr val="FBAE40"/>
          </p15:clr>
        </p15:guide>
        <p15:guide id="5" pos="3744">
          <p15:clr>
            <a:srgbClr val="FBAE40"/>
          </p15:clr>
        </p15:guide>
        <p15:guide id="6" pos="3934">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p15:clr>
            <a:srgbClr val="FBAE40"/>
          </p15:clr>
        </p15:guide>
        <p15:guide id="4" pos="5172">
          <p15:clr>
            <a:srgbClr val="FBAE40"/>
          </p15:clr>
        </p15:guide>
        <p15:guide id="5" orient="horz" pos="3832">
          <p15:clr>
            <a:srgbClr val="FBAE40"/>
          </p15:clr>
        </p15:guide>
        <p15:guide id="6" orient="horz" pos="1152">
          <p15:clr>
            <a:srgbClr val="FBAE40"/>
          </p15:clr>
        </p15:guide>
        <p15:guide id="7" orient="horz" pos="41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p15:clr>
            <a:srgbClr val="FBAE40"/>
          </p15:clr>
        </p15:guide>
        <p15:guide id="2" pos="4032">
          <p15:clr>
            <a:srgbClr val="FBAE40"/>
          </p15:clr>
        </p15:guide>
        <p15:guide id="3" orient="horz" pos="3832">
          <p15:clr>
            <a:srgbClr val="FBAE40"/>
          </p15:clr>
        </p15:guide>
        <p15:guide id="4" orient="horz" pos="1440">
          <p15:clr>
            <a:srgbClr val="FBAE40"/>
          </p15:clr>
        </p15:guide>
        <p15:guide id="5" orient="horz" pos="4148">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p15:clr>
            <a:srgbClr val="FBAE40"/>
          </p15:clr>
        </p15:guide>
        <p15:guide id="6" pos="39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p15:clr>
            <a:srgbClr val="FBAE40"/>
          </p15:clr>
        </p15:guide>
        <p15:guide id="4" pos="3744">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p15:clr>
            <a:srgbClr val="FBAE40"/>
          </p15:clr>
        </p15:guide>
        <p15:guide id="11" pos="4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p15:clr>
            <a:srgbClr val="FBAE40"/>
          </p15:clr>
        </p15:guide>
        <p15:guide id="9" orient="horz" pos="25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p15:clr>
            <a:srgbClr val="FBAE40"/>
          </p15:clr>
        </p15:guide>
        <p15:guide id="2" pos="4580">
          <p15:clr>
            <a:srgbClr val="FBAE40"/>
          </p15:clr>
        </p15:guide>
        <p15:guide id="3" orient="horz" pos="1152">
          <p15:clr>
            <a:srgbClr val="FBAE40"/>
          </p15:clr>
        </p15:guide>
        <p15:guide id="4" orient="horz" pos="3832">
          <p15:clr>
            <a:srgbClr val="FBAE40"/>
          </p15:clr>
        </p15:guide>
        <p15:guide id="5" pos="1890">
          <p15:clr>
            <a:srgbClr val="FBAE40"/>
          </p15:clr>
        </p15:guide>
        <p15:guide id="6" pos="208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p15:clr>
            <a:srgbClr val="FBAE40"/>
          </p15:clr>
        </p15:guide>
        <p15:guide id="3" orient="horz" pos="4148">
          <p15:clr>
            <a:srgbClr val="FBAE40"/>
          </p15:clr>
        </p15:guide>
        <p15:guide id="4" orient="horz" pos="115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p15:clr>
            <a:srgbClr val="FBAE40"/>
          </p15:clr>
        </p15:guide>
        <p15:guide id="2" orient="horz" pos="3832">
          <p15:clr>
            <a:srgbClr val="FBAE40"/>
          </p15:clr>
        </p15:guide>
        <p15:guide id="3" pos="5588">
          <p15:clr>
            <a:srgbClr val="FBAE40"/>
          </p15:clr>
        </p15:guide>
        <p15:guide id="4" pos="5786">
          <p15:clr>
            <a:srgbClr val="FBAE40"/>
          </p15:clr>
        </p15:guide>
        <p15:guide id="5" orient="horz" pos="4148">
          <p15:clr>
            <a:srgbClr val="FBAE40"/>
          </p15:clr>
        </p15:guide>
        <p15:guide id="6" pos="538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p15:clr>
            <a:srgbClr val="FBAE40"/>
          </p15:clr>
        </p15:guide>
        <p15:guide id="2" pos="4138">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p15:clr>
            <a:srgbClr val="FBAE40"/>
          </p15:clr>
        </p15:guide>
        <p15:guide id="2" pos="2700">
          <p15:clr>
            <a:srgbClr val="FBAE40"/>
          </p15:clr>
        </p15:guide>
        <p15:guide id="3" orient="horz" pos="1266">
          <p15:clr>
            <a:srgbClr val="FBAE40"/>
          </p15:clr>
        </p15:guide>
        <p15:guide id="5" orient="horz" pos="4148">
          <p15:clr>
            <a:srgbClr val="FBAE40"/>
          </p15:clr>
        </p15:guide>
        <p15:guide id="6" pos="4978">
          <p15:clr>
            <a:srgbClr val="FBAE40"/>
          </p15:clr>
        </p15:guide>
        <p15:guide id="7" pos="5172">
          <p15:clr>
            <a:srgbClr val="FBAE40"/>
          </p15:clr>
        </p15:guide>
        <p15:guide id="8" orient="horz" pos="36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p15:clr>
            <a:srgbClr val="F26B43"/>
          </p15:clr>
        </p15:guide>
        <p15:guide id="2" pos="230">
          <p15:clr>
            <a:srgbClr val="F26B43"/>
          </p15:clr>
        </p15:guide>
        <p15:guide id="3" pos="7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dirty="0" err="1"/>
              <a:t>Springboot</a:t>
            </a:r>
            <a:r>
              <a:rPr lang="en-US" dirty="0"/>
              <a:t> Application Using Cassandra</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a:xfrm>
            <a:off x="1540127" y="5549265"/>
            <a:ext cx="8686800" cy="914400"/>
          </a:xfrm>
        </p:spPr>
        <p:txBody>
          <a:bodyPr/>
          <a:lstStyle/>
          <a:p>
            <a:pPr lvl="1"/>
            <a:r>
              <a:rPr lang="en-US" sz="2000" dirty="0"/>
              <a:t>Athulya Vijayan</a:t>
            </a:r>
          </a:p>
          <a:p>
            <a:pPr lvl="1"/>
            <a:r>
              <a:rPr lang="en-US" sz="2000" dirty="0"/>
              <a:t>245283</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57DFC4-78A3-48EA-AD81-F0B556C68270}"/>
              </a:ext>
            </a:extLst>
          </p:cNvPr>
          <p:cNvSpPr>
            <a:spLocks noGrp="1"/>
          </p:cNvSpPr>
          <p:nvPr>
            <p:ph type="title"/>
          </p:nvPr>
        </p:nvSpPr>
        <p:spPr>
          <a:xfrm>
            <a:off x="365760" y="346710"/>
            <a:ext cx="11457432" cy="914400"/>
          </a:xfrm>
        </p:spPr>
        <p:txBody>
          <a:bodyPr anchor="t">
            <a:normAutofit/>
          </a:bodyPr>
          <a:lstStyle/>
          <a:p>
            <a:r>
              <a:rPr lang="en-IN" b="1" i="0" dirty="0">
                <a:effectLst/>
              </a:rPr>
              <a:t>What </a:t>
            </a:r>
            <a:r>
              <a:rPr lang="en-IN" dirty="0"/>
              <a:t> Is Cassandra</a:t>
            </a:r>
            <a:br>
              <a:rPr lang="en-IN" b="1" i="0" dirty="0">
                <a:effectLst/>
              </a:rPr>
            </a:br>
            <a:endParaRPr lang="en-IN" dirty="0"/>
          </a:p>
        </p:txBody>
      </p:sp>
      <p:sp>
        <p:nvSpPr>
          <p:cNvPr id="3" name="Content Placeholder 2">
            <a:extLst>
              <a:ext uri="{FF2B5EF4-FFF2-40B4-BE49-F238E27FC236}">
                <a16:creationId xmlns:a16="http://schemas.microsoft.com/office/drawing/2014/main" id="{3AB52820-6858-4D23-A986-35EB6DCA0B82}"/>
              </a:ext>
            </a:extLst>
          </p:cNvPr>
          <p:cNvSpPr>
            <a:spLocks noGrp="1"/>
          </p:cNvSpPr>
          <p:nvPr>
            <p:ph sz="half" idx="1"/>
          </p:nvPr>
        </p:nvSpPr>
        <p:spPr>
          <a:xfrm>
            <a:off x="365760" y="1828800"/>
            <a:ext cx="7534656" cy="4251960"/>
          </a:xfrm>
        </p:spPr>
        <p:txBody>
          <a:bodyPr>
            <a:normAutofit/>
          </a:bodyPr>
          <a:lstStyle/>
          <a:p>
            <a:r>
              <a:rPr lang="en-US" sz="2400" b="0" i="0" dirty="0">
                <a:effectLst/>
              </a:rPr>
              <a:t>Cassandra is a free and open-source distributed NoSQL database.</a:t>
            </a:r>
          </a:p>
          <a:p>
            <a:r>
              <a:rPr lang="en-US" sz="2400" dirty="0"/>
              <a:t>D</a:t>
            </a:r>
            <a:r>
              <a:rPr lang="en-US" sz="2400" b="0" i="0" dirty="0">
                <a:effectLst/>
              </a:rPr>
              <a:t>esigned to handle large volumes of data across multiple data centers </a:t>
            </a:r>
            <a:r>
              <a:rPr lang="en-US" sz="2400" dirty="0"/>
              <a:t>.</a:t>
            </a:r>
          </a:p>
          <a:p>
            <a:r>
              <a:rPr lang="en-US" sz="2400" b="0" i="0" dirty="0">
                <a:effectLst/>
              </a:rPr>
              <a:t>Written in Java and originally developed by Facebook.</a:t>
            </a:r>
          </a:p>
          <a:p>
            <a:r>
              <a:rPr lang="en-US" sz="2400" b="0" i="0" dirty="0">
                <a:effectLst/>
              </a:rPr>
              <a:t>Cassandra offers many advantages which other NoSQL databases </a:t>
            </a:r>
            <a:r>
              <a:rPr lang="en-US" sz="2400" dirty="0"/>
              <a:t>.</a:t>
            </a:r>
            <a:endParaRPr lang="en-US" sz="2400" b="0" i="0" dirty="0">
              <a:effectLst/>
            </a:endParaRPr>
          </a:p>
          <a:p>
            <a:r>
              <a:rPr lang="en-US" sz="2400" dirty="0"/>
              <a:t>P</a:t>
            </a:r>
            <a:r>
              <a:rPr lang="en-US" sz="2400" b="0" i="0" dirty="0">
                <a:effectLst/>
              </a:rPr>
              <a:t>roviding high availability and scalability.</a:t>
            </a:r>
            <a:endParaRPr lang="en-IN" sz="2400" dirty="0"/>
          </a:p>
        </p:txBody>
      </p:sp>
      <p:pic>
        <p:nvPicPr>
          <p:cNvPr id="2" name="Picture 1">
            <a:extLst>
              <a:ext uri="{FF2B5EF4-FFF2-40B4-BE49-F238E27FC236}">
                <a16:creationId xmlns:a16="http://schemas.microsoft.com/office/drawing/2014/main" id="{13BB760D-8E34-4360-9454-2B7A232DF4FB}"/>
              </a:ext>
            </a:extLst>
          </p:cNvPr>
          <p:cNvPicPr>
            <a:picLocks noChangeAspect="1"/>
          </p:cNvPicPr>
          <p:nvPr/>
        </p:nvPicPr>
        <p:blipFill>
          <a:blip r:embed="rId2"/>
          <a:stretch>
            <a:fillRect/>
          </a:stretch>
        </p:blipFill>
        <p:spPr>
          <a:xfrm>
            <a:off x="8211312" y="2742032"/>
            <a:ext cx="3611880" cy="2425496"/>
          </a:xfrm>
          <a:prstGeom prst="rect">
            <a:avLst/>
          </a:prstGeom>
          <a:noFill/>
        </p:spPr>
      </p:pic>
    </p:spTree>
    <p:extLst>
      <p:ext uri="{BB962C8B-B14F-4D97-AF65-F5344CB8AC3E}">
        <p14:creationId xmlns:p14="http://schemas.microsoft.com/office/powerpoint/2010/main" val="284682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552-CCF6-492F-B22F-271AD5558FE3}"/>
              </a:ext>
            </a:extLst>
          </p:cNvPr>
          <p:cNvSpPr>
            <a:spLocks noGrp="1"/>
          </p:cNvSpPr>
          <p:nvPr>
            <p:ph type="title"/>
          </p:nvPr>
        </p:nvSpPr>
        <p:spPr>
          <a:xfrm>
            <a:off x="365760" y="346710"/>
            <a:ext cx="11457432" cy="914400"/>
          </a:xfrm>
        </p:spPr>
        <p:txBody>
          <a:bodyPr anchor="t">
            <a:normAutofit/>
          </a:bodyPr>
          <a:lstStyle/>
          <a:p>
            <a:r>
              <a:rPr lang="en-US" dirty="0"/>
              <a:t>Features Of Cassandra</a:t>
            </a:r>
            <a:endParaRPr lang="en-IN" dirty="0"/>
          </a:p>
        </p:txBody>
      </p:sp>
      <p:sp>
        <p:nvSpPr>
          <p:cNvPr id="4" name="Content Placeholder 3">
            <a:extLst>
              <a:ext uri="{FF2B5EF4-FFF2-40B4-BE49-F238E27FC236}">
                <a16:creationId xmlns:a16="http://schemas.microsoft.com/office/drawing/2014/main" id="{695C5A7E-C98A-4899-B6A6-F0BC40BECA86}"/>
              </a:ext>
            </a:extLst>
          </p:cNvPr>
          <p:cNvSpPr>
            <a:spLocks noGrp="1"/>
          </p:cNvSpPr>
          <p:nvPr>
            <p:ph idx="1"/>
          </p:nvPr>
        </p:nvSpPr>
        <p:spPr>
          <a:xfrm>
            <a:off x="365760" y="1828800"/>
            <a:ext cx="8503920" cy="4251960"/>
          </a:xfrm>
        </p:spPr>
        <p:txBody>
          <a:bodyPr>
            <a:normAutofit/>
          </a:bodyPr>
          <a:lstStyle/>
          <a:p>
            <a:r>
              <a:rPr lang="en-IN" sz="2400" b="0" i="0" dirty="0">
                <a:effectLst/>
              </a:rPr>
              <a:t>Supports horizontal scaling.</a:t>
            </a:r>
          </a:p>
          <a:p>
            <a:r>
              <a:rPr lang="en-IN" sz="2400" b="0" i="0" dirty="0">
                <a:effectLst/>
              </a:rPr>
              <a:t>High availability and reliability.</a:t>
            </a:r>
          </a:p>
          <a:p>
            <a:r>
              <a:rPr lang="en-US" sz="2400" b="0" i="0" dirty="0">
                <a:effectLst/>
              </a:rPr>
              <a:t>Distributed and supports </a:t>
            </a:r>
            <a:r>
              <a:rPr lang="en-US" sz="2400" dirty="0"/>
              <a:t>data </a:t>
            </a:r>
            <a:r>
              <a:rPr lang="en-US" sz="2400" b="0" i="0" dirty="0">
                <a:effectLst/>
              </a:rPr>
              <a:t>replication</a:t>
            </a:r>
            <a:r>
              <a:rPr lang="en-US" sz="2400" dirty="0"/>
              <a:t> .</a:t>
            </a:r>
            <a:endParaRPr lang="en-US" sz="2400" b="0" i="0" dirty="0">
              <a:effectLst/>
            </a:endParaRPr>
          </a:p>
          <a:p>
            <a:r>
              <a:rPr lang="en-US" sz="2400" b="0" i="0" dirty="0">
                <a:effectLst/>
              </a:rPr>
              <a:t>Can handle huge amount of data.</a:t>
            </a:r>
          </a:p>
          <a:p>
            <a:r>
              <a:rPr lang="en-US" sz="2400" b="0" i="0" dirty="0">
                <a:effectLst/>
              </a:rPr>
              <a:t>Has its own query language - Cassandra Query Language(CQL).</a:t>
            </a:r>
          </a:p>
          <a:p>
            <a:pPr marL="0" indent="0">
              <a:buNone/>
            </a:pPr>
            <a:endParaRPr lang="en-US" sz="2400" b="0" i="0" dirty="0">
              <a:effectLst/>
            </a:endParaRPr>
          </a:p>
          <a:p>
            <a:endParaRPr lang="en-IN" b="0" i="0" dirty="0">
              <a:effectLst/>
            </a:endParaRPr>
          </a:p>
          <a:p>
            <a:pPr marL="0" indent="0">
              <a:buNone/>
            </a:pPr>
            <a:endParaRPr lang="en-IN" b="0" i="0" dirty="0">
              <a:effectLst/>
            </a:endParaRPr>
          </a:p>
          <a:p>
            <a:pPr marL="0" indent="0">
              <a:buNone/>
            </a:pPr>
            <a:endParaRPr lang="en-IN" b="0" i="0" dirty="0">
              <a:effectLst/>
            </a:endParaRPr>
          </a:p>
          <a:p>
            <a:endParaRPr lang="en-IN" dirty="0"/>
          </a:p>
        </p:txBody>
      </p:sp>
    </p:spTree>
    <p:extLst>
      <p:ext uri="{BB962C8B-B14F-4D97-AF65-F5344CB8AC3E}">
        <p14:creationId xmlns:p14="http://schemas.microsoft.com/office/powerpoint/2010/main" val="15321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5DE4-BC0E-44EB-B0A1-E9C0ED5BE505}"/>
              </a:ext>
            </a:extLst>
          </p:cNvPr>
          <p:cNvSpPr>
            <a:spLocks noGrp="1"/>
          </p:cNvSpPr>
          <p:nvPr>
            <p:ph type="title"/>
          </p:nvPr>
        </p:nvSpPr>
        <p:spPr/>
        <p:txBody>
          <a:bodyPr/>
          <a:lstStyle/>
          <a:p>
            <a:r>
              <a:rPr lang="en-US" dirty="0"/>
              <a:t>Cassandra Architecture</a:t>
            </a:r>
            <a:endParaRPr lang="en-IN" dirty="0"/>
          </a:p>
        </p:txBody>
      </p:sp>
      <p:pic>
        <p:nvPicPr>
          <p:cNvPr id="6" name="Content Placeholder 5">
            <a:extLst>
              <a:ext uri="{FF2B5EF4-FFF2-40B4-BE49-F238E27FC236}">
                <a16:creationId xmlns:a16="http://schemas.microsoft.com/office/drawing/2014/main" id="{B0A5CB08-D108-4EFF-A046-D706C80F3169}"/>
              </a:ext>
            </a:extLst>
          </p:cNvPr>
          <p:cNvPicPr>
            <a:picLocks noGrp="1" noChangeAspect="1"/>
          </p:cNvPicPr>
          <p:nvPr>
            <p:ph idx="1"/>
          </p:nvPr>
        </p:nvPicPr>
        <p:blipFill>
          <a:blip r:embed="rId2"/>
          <a:stretch>
            <a:fillRect/>
          </a:stretch>
        </p:blipFill>
        <p:spPr>
          <a:xfrm>
            <a:off x="1762125" y="1432560"/>
            <a:ext cx="6208712" cy="4488815"/>
          </a:xfrm>
          <a:prstGeom prst="rect">
            <a:avLst/>
          </a:prstGeom>
        </p:spPr>
      </p:pic>
    </p:spTree>
    <p:extLst>
      <p:ext uri="{BB962C8B-B14F-4D97-AF65-F5344CB8AC3E}">
        <p14:creationId xmlns:p14="http://schemas.microsoft.com/office/powerpoint/2010/main" val="206659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E087-05DA-4FFE-94FA-C85A03FDA070}"/>
              </a:ext>
            </a:extLst>
          </p:cNvPr>
          <p:cNvSpPr>
            <a:spLocks noGrp="1"/>
          </p:cNvSpPr>
          <p:nvPr>
            <p:ph type="title"/>
          </p:nvPr>
        </p:nvSpPr>
        <p:spPr>
          <a:xfrm>
            <a:off x="365760" y="365760"/>
            <a:ext cx="11457432" cy="914400"/>
          </a:xfrm>
        </p:spPr>
        <p:txBody>
          <a:bodyPr anchor="t">
            <a:normAutofit/>
          </a:bodyPr>
          <a:lstStyle/>
          <a:p>
            <a:endParaRPr lang="en-IN" dirty="0"/>
          </a:p>
        </p:txBody>
      </p:sp>
      <p:sp>
        <p:nvSpPr>
          <p:cNvPr id="4" name="Content Placeholder 3">
            <a:extLst>
              <a:ext uri="{FF2B5EF4-FFF2-40B4-BE49-F238E27FC236}">
                <a16:creationId xmlns:a16="http://schemas.microsoft.com/office/drawing/2014/main" id="{B17DDCC8-810F-41D4-A07F-0E411433118E}"/>
              </a:ext>
            </a:extLst>
          </p:cNvPr>
          <p:cNvSpPr>
            <a:spLocks noGrp="1"/>
          </p:cNvSpPr>
          <p:nvPr>
            <p:ph idx="1"/>
          </p:nvPr>
        </p:nvSpPr>
        <p:spPr>
          <a:xfrm>
            <a:off x="365760" y="1828800"/>
            <a:ext cx="8503920" cy="4251960"/>
          </a:xfrm>
        </p:spPr>
        <p:txBody>
          <a:bodyPr>
            <a:normAutofit/>
          </a:bodyPr>
          <a:lstStyle/>
          <a:p>
            <a:pPr algn="just">
              <a:buFont typeface="Arial" panose="020B0604020202020204" pitchFamily="34" charset="0"/>
              <a:buChar char="•"/>
            </a:pPr>
            <a:r>
              <a:rPr lang="en-US" sz="2400" b="0" i="0" dirty="0">
                <a:solidFill>
                  <a:srgbClr val="000000"/>
                </a:solidFill>
                <a:effectLst/>
                <a:latin typeface="inter-regular"/>
              </a:rPr>
              <a:t>In Cassandra, each node is independent and at the same time interconnected to other nodes. All the nodes in a cluster play the same role.</a:t>
            </a:r>
          </a:p>
          <a:p>
            <a:pPr algn="just">
              <a:buFont typeface="Arial" panose="020B0604020202020204" pitchFamily="34" charset="0"/>
              <a:buChar char="•"/>
            </a:pPr>
            <a:r>
              <a:rPr lang="en-US" sz="2400" b="0" i="0" dirty="0">
                <a:solidFill>
                  <a:srgbClr val="000000"/>
                </a:solidFill>
                <a:effectLst/>
                <a:latin typeface="inter-regular"/>
              </a:rPr>
              <a:t>Every node in a cluster can accept read and write requests, regardless of where the data is actually located in the cluster.</a:t>
            </a:r>
          </a:p>
          <a:p>
            <a:pPr algn="just">
              <a:buFont typeface="Arial" panose="020B0604020202020204" pitchFamily="34" charset="0"/>
              <a:buChar char="•"/>
            </a:pPr>
            <a:r>
              <a:rPr lang="en-US" sz="2400" b="0" i="0" dirty="0">
                <a:solidFill>
                  <a:srgbClr val="000000"/>
                </a:solidFill>
                <a:effectLst/>
                <a:latin typeface="inter-regular"/>
              </a:rPr>
              <a:t>In the case of failure of one node, Read/Write requests can be served from other nodes in the network.</a:t>
            </a:r>
          </a:p>
          <a:p>
            <a:endParaRPr lang="en-IN" sz="2400" dirty="0"/>
          </a:p>
        </p:txBody>
      </p:sp>
    </p:spTree>
    <p:extLst>
      <p:ext uri="{BB962C8B-B14F-4D97-AF65-F5344CB8AC3E}">
        <p14:creationId xmlns:p14="http://schemas.microsoft.com/office/powerpoint/2010/main" val="38270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4A52-3837-4326-B21C-E238944C8B63}"/>
              </a:ext>
            </a:extLst>
          </p:cNvPr>
          <p:cNvSpPr>
            <a:spLocks noGrp="1"/>
          </p:cNvSpPr>
          <p:nvPr>
            <p:ph type="title"/>
          </p:nvPr>
        </p:nvSpPr>
        <p:spPr>
          <a:xfrm>
            <a:off x="367284" y="527685"/>
            <a:ext cx="11457432" cy="914400"/>
          </a:xfrm>
        </p:spPr>
        <p:txBody>
          <a:bodyPr/>
          <a:lstStyle/>
          <a:p>
            <a:r>
              <a:rPr lang="en-US" b="0" i="0" dirty="0">
                <a:solidFill>
                  <a:srgbClr val="292929"/>
                </a:solidFill>
                <a:effectLst/>
                <a:latin typeface="source-serif-pro"/>
              </a:rPr>
              <a:t>Advantages of Cassandra</a:t>
            </a:r>
            <a:br>
              <a:rPr lang="en-US" b="0" i="0" dirty="0">
                <a:solidFill>
                  <a:srgbClr val="292929"/>
                </a:solidFill>
                <a:effectLst/>
                <a:latin typeface="source-serif-pro"/>
              </a:rPr>
            </a:br>
            <a:endParaRPr lang="en-IN" dirty="0"/>
          </a:p>
        </p:txBody>
      </p:sp>
      <p:sp>
        <p:nvSpPr>
          <p:cNvPr id="3" name="Content Placeholder 2">
            <a:extLst>
              <a:ext uri="{FF2B5EF4-FFF2-40B4-BE49-F238E27FC236}">
                <a16:creationId xmlns:a16="http://schemas.microsoft.com/office/drawing/2014/main" id="{4C5B0C80-0F15-47CF-9DD9-3EE23D34CA5B}"/>
              </a:ext>
            </a:extLst>
          </p:cNvPr>
          <p:cNvSpPr>
            <a:spLocks noGrp="1"/>
          </p:cNvSpPr>
          <p:nvPr>
            <p:ph idx="1"/>
          </p:nvPr>
        </p:nvSpPr>
        <p:spPr>
          <a:xfrm>
            <a:off x="365760" y="1333500"/>
            <a:ext cx="8503920" cy="4124325"/>
          </a:xfrm>
        </p:spPr>
        <p:txBody>
          <a:bodyPr/>
          <a:lstStyle/>
          <a:p>
            <a:r>
              <a:rPr lang="en-US" sz="2400" dirty="0"/>
              <a:t> </a:t>
            </a:r>
            <a:r>
              <a:rPr lang="en-IN" sz="2400" b="0" i="0" dirty="0">
                <a:solidFill>
                  <a:srgbClr val="51565E"/>
                </a:solidFill>
                <a:effectLst/>
                <a:latin typeface="Roboto" panose="02000000000000000000" pitchFamily="2" charset="0"/>
              </a:rPr>
              <a:t>It’s open-source</a:t>
            </a:r>
          </a:p>
          <a:p>
            <a:r>
              <a:rPr lang="en-US" sz="2400" b="0" i="0" dirty="0">
                <a:solidFill>
                  <a:srgbClr val="51565E"/>
                </a:solidFill>
                <a:effectLst/>
                <a:latin typeface="Roboto" panose="02000000000000000000" pitchFamily="2" charset="0"/>
              </a:rPr>
              <a:t>Cassandra can be easily scaled up  or down</a:t>
            </a:r>
            <a:r>
              <a:rPr lang="en-US" sz="2400" dirty="0">
                <a:solidFill>
                  <a:srgbClr val="51565E"/>
                </a:solidFill>
                <a:latin typeface="Roboto" panose="02000000000000000000" pitchFamily="2" charset="0"/>
              </a:rPr>
              <a:t>.</a:t>
            </a:r>
            <a:endParaRPr lang="en-US" sz="2400" b="0" i="0" dirty="0">
              <a:solidFill>
                <a:srgbClr val="51565E"/>
              </a:solidFill>
              <a:effectLst/>
              <a:latin typeface="Roboto" panose="02000000000000000000" pitchFamily="2" charset="0"/>
            </a:endParaRPr>
          </a:p>
          <a:p>
            <a:r>
              <a:rPr lang="en-US" sz="2400" b="0" i="0" dirty="0">
                <a:solidFill>
                  <a:srgbClr val="51565E"/>
                </a:solidFill>
                <a:effectLst/>
                <a:latin typeface="Roboto" panose="02000000000000000000" pitchFamily="2" charset="0"/>
              </a:rPr>
              <a:t>It features data replication, so it’s fault-tolerant and has high availability.</a:t>
            </a:r>
          </a:p>
          <a:p>
            <a:r>
              <a:rPr lang="en-US" sz="2400" b="0" i="0" dirty="0">
                <a:solidFill>
                  <a:srgbClr val="51565E"/>
                </a:solidFill>
                <a:effectLst/>
                <a:latin typeface="Roboto" panose="02000000000000000000" pitchFamily="2" charset="0"/>
              </a:rPr>
              <a:t>It follows peer-to-peer architecture rather than master-slave architecture, so there isn’t a single point of failure.</a:t>
            </a:r>
          </a:p>
          <a:p>
            <a:endParaRPr lang="en-IN" b="0" i="0" dirty="0">
              <a:solidFill>
                <a:srgbClr val="51565E"/>
              </a:solidFill>
              <a:effectLst/>
              <a:latin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52596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4A52-3837-4326-B21C-E238944C8B63}"/>
              </a:ext>
            </a:extLst>
          </p:cNvPr>
          <p:cNvSpPr>
            <a:spLocks noGrp="1"/>
          </p:cNvSpPr>
          <p:nvPr>
            <p:ph type="title"/>
          </p:nvPr>
        </p:nvSpPr>
        <p:spPr>
          <a:xfrm>
            <a:off x="367284" y="527685"/>
            <a:ext cx="11457432" cy="914400"/>
          </a:xfrm>
        </p:spPr>
        <p:txBody>
          <a:bodyPr/>
          <a:lstStyle/>
          <a:p>
            <a:r>
              <a:rPr lang="en-US" b="0" dirty="0">
                <a:solidFill>
                  <a:srgbClr val="292929"/>
                </a:solidFill>
                <a:latin typeface="source-serif-pro"/>
              </a:rPr>
              <a:t>Disadvantages</a:t>
            </a:r>
            <a:r>
              <a:rPr lang="en-US" b="0" i="0" dirty="0">
                <a:solidFill>
                  <a:srgbClr val="292929"/>
                </a:solidFill>
                <a:effectLst/>
                <a:latin typeface="source-serif-pro"/>
              </a:rPr>
              <a:t> of Cassandra</a:t>
            </a:r>
            <a:br>
              <a:rPr lang="en-US" b="0" i="0" dirty="0">
                <a:solidFill>
                  <a:srgbClr val="292929"/>
                </a:solidFill>
                <a:effectLst/>
                <a:latin typeface="source-serif-pro"/>
              </a:rPr>
            </a:br>
            <a:endParaRPr lang="en-IN" dirty="0"/>
          </a:p>
        </p:txBody>
      </p:sp>
      <p:sp>
        <p:nvSpPr>
          <p:cNvPr id="3" name="Content Placeholder 2">
            <a:extLst>
              <a:ext uri="{FF2B5EF4-FFF2-40B4-BE49-F238E27FC236}">
                <a16:creationId xmlns:a16="http://schemas.microsoft.com/office/drawing/2014/main" id="{4C5B0C80-0F15-47CF-9DD9-3EE23D34CA5B}"/>
              </a:ext>
            </a:extLst>
          </p:cNvPr>
          <p:cNvSpPr>
            <a:spLocks noGrp="1"/>
          </p:cNvSpPr>
          <p:nvPr>
            <p:ph idx="1"/>
          </p:nvPr>
        </p:nvSpPr>
        <p:spPr/>
        <p:txBody>
          <a:bodyPr/>
          <a:lstStyle/>
          <a:p>
            <a:r>
              <a:rPr lang="en-US" dirty="0"/>
              <a:t> </a:t>
            </a:r>
            <a:r>
              <a:rPr lang="en-US" sz="2400" b="0" i="0" dirty="0">
                <a:solidFill>
                  <a:srgbClr val="51565E"/>
                </a:solidFill>
                <a:effectLst/>
                <a:latin typeface="Roboto" panose="02000000000000000000" pitchFamily="2" charset="0"/>
              </a:rPr>
              <a:t>It doesn’t support ACID and relational data properties</a:t>
            </a:r>
          </a:p>
          <a:p>
            <a:r>
              <a:rPr lang="en-IN" sz="2400" b="0" i="0" dirty="0">
                <a:solidFill>
                  <a:srgbClr val="51565E"/>
                </a:solidFill>
                <a:effectLst/>
                <a:latin typeface="Roboto" panose="02000000000000000000" pitchFamily="2" charset="0"/>
              </a:rPr>
              <a:t>Cassandra doesn’t support aggregate functions.</a:t>
            </a:r>
          </a:p>
          <a:p>
            <a:r>
              <a:rPr lang="en-US" sz="2400" b="0" i="0" dirty="0">
                <a:solidFill>
                  <a:srgbClr val="51565E"/>
                </a:solidFill>
                <a:effectLst/>
                <a:latin typeface="Roboto" panose="02000000000000000000" pitchFamily="2" charset="0"/>
              </a:rPr>
              <a:t>It offers no join or subquery support</a:t>
            </a:r>
          </a:p>
          <a:p>
            <a:r>
              <a:rPr lang="en-US" sz="2400" b="0" i="0" dirty="0">
                <a:solidFill>
                  <a:srgbClr val="374151"/>
                </a:solidFill>
                <a:effectLst/>
                <a:latin typeface="Söhne"/>
              </a:rPr>
              <a:t>Cassandra uses its own query language called CQL (Cassandra Query Language), which is similar to SQL but has some differences and limitations.</a:t>
            </a:r>
            <a:endParaRPr lang="en-IN" sz="2400" dirty="0"/>
          </a:p>
        </p:txBody>
      </p:sp>
    </p:spTree>
    <p:extLst>
      <p:ext uri="{BB962C8B-B14F-4D97-AF65-F5344CB8AC3E}">
        <p14:creationId xmlns:p14="http://schemas.microsoft.com/office/powerpoint/2010/main" val="39196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175C-6ADD-49A1-85F8-2AEF8D0439A8}"/>
              </a:ext>
            </a:extLst>
          </p:cNvPr>
          <p:cNvSpPr>
            <a:spLocks noGrp="1"/>
          </p:cNvSpPr>
          <p:nvPr>
            <p:ph type="title"/>
          </p:nvPr>
        </p:nvSpPr>
        <p:spPr>
          <a:xfrm>
            <a:off x="365760" y="346710"/>
            <a:ext cx="11457432" cy="914400"/>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CE6F5CB-C1BB-475C-9672-86856869640F}"/>
              </a:ext>
            </a:extLst>
          </p:cNvPr>
          <p:cNvSpPr>
            <a:spLocks noGrp="1"/>
          </p:cNvSpPr>
          <p:nvPr>
            <p:ph idx="1"/>
          </p:nvPr>
        </p:nvSpPr>
        <p:spPr>
          <a:xfrm>
            <a:off x="365760" y="1781175"/>
            <a:ext cx="8503920" cy="4251960"/>
          </a:xfrm>
        </p:spPr>
        <p:txBody>
          <a:bodyPr/>
          <a:lstStyle/>
          <a:p>
            <a:r>
              <a:rPr lang="en-IN" dirty="0"/>
              <a:t>https://github.com/10-06-2000/SpringBoot-Cassandra1</a:t>
            </a:r>
          </a:p>
          <a:p>
            <a:r>
              <a:rPr lang="en-IN" dirty="0"/>
              <a:t>https://www.youtube.com/watch?v=E4jzcOuB39o</a:t>
            </a:r>
          </a:p>
        </p:txBody>
      </p:sp>
    </p:spTree>
    <p:extLst>
      <p:ext uri="{BB962C8B-B14F-4D97-AF65-F5344CB8AC3E}">
        <p14:creationId xmlns:p14="http://schemas.microsoft.com/office/powerpoint/2010/main" val="142550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25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98a56c3-4fac-48a4-97a5-f5649e1f76a0">
      <UserInfo>
        <DisplayName>Athulya Vijayan(UST,IN)</DisplayName>
        <AccountId>15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4" ma:contentTypeDescription="Create a new document." ma:contentTypeScope="" ma:versionID="13e13ff731d587953ac9c8a3b100f1ca">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5adab4681903522eea37c7c3a1213ad1"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938E9144-E3A5-41BC-AFE4-00414EB4BFE9}">
  <ds:schemaRefs>
    <ds:schemaRef ds:uri="http://schemas.openxmlformats.org/package/2006/metadata/core-properties"/>
    <ds:schemaRef ds:uri="047a4bc9-86f8-4752-a3f5-d332bda031f5"/>
    <ds:schemaRef ds:uri="http://purl.org/dc/terms/"/>
    <ds:schemaRef ds:uri="http://schemas.microsoft.com/office/2006/documentManagement/types"/>
    <ds:schemaRef ds:uri="http://schemas.microsoft.com/office/infopath/2007/PartnerControls"/>
    <ds:schemaRef ds:uri="http://purl.org/dc/elements/1.1/"/>
    <ds:schemaRef ds:uri="3f1b19a1-ec80-4ead-b989-6245eb278180"/>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24F6E54B-11C0-4B41-BD7F-65FB5928CEA2}"/>
</file>

<file path=docProps/app.xml><?xml version="1.0" encoding="utf-8"?>
<Properties xmlns="http://schemas.openxmlformats.org/officeDocument/2006/extended-properties" xmlns:vt="http://schemas.openxmlformats.org/officeDocument/2006/docPropsVTypes">
  <Template>Facet</Template>
  <TotalTime>720</TotalTime>
  <Words>293</Words>
  <Application>Microsoft Office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inter-regular</vt:lpstr>
      <vt:lpstr>Roboto</vt:lpstr>
      <vt:lpstr>Söhne</vt:lpstr>
      <vt:lpstr>source-serif-pro</vt:lpstr>
      <vt:lpstr>UST</vt:lpstr>
      <vt:lpstr>Springboot Application Using Cassandra</vt:lpstr>
      <vt:lpstr>What  Is Cassandra </vt:lpstr>
      <vt:lpstr>Features Of Cassandra</vt:lpstr>
      <vt:lpstr>Cassandra Architecture</vt:lpstr>
      <vt:lpstr>PowerPoint Presentation</vt:lpstr>
      <vt:lpstr>Advantages of Cassandra </vt:lpstr>
      <vt:lpstr>Disadvantages of Cassandra </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Athulya Vijayan(UST,IN)</cp:lastModifiedBy>
  <cp:revision>24</cp:revision>
  <cp:lastPrinted>2019-10-06T00:46:52Z</cp:lastPrinted>
  <dcterms:created xsi:type="dcterms:W3CDTF">2020-12-03T20:34:18Z</dcterms:created>
  <dcterms:modified xsi:type="dcterms:W3CDTF">2023-06-12T06:33:24Z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0x01010041D0C087BF8F5541AEB8593A3EDADFDF</vt:lpwstr>
  </property>
</Properties>
</file>