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443" r:id="rId6"/>
    <p:sldId id="445" r:id="rId7"/>
    <p:sldId id="446" r:id="rId8"/>
    <p:sldId id="447" r:id="rId9"/>
    <p:sldId id="448" r:id="rId10"/>
    <p:sldId id="44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F4C94-35D3-4C6B-9AC6-51969EAFD3CB}" v="32" dt="2023-06-03T11:46:44.31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94"/>
  </p:normalViewPr>
  <p:slideViewPr>
    <p:cSldViewPr snapToGrid="0">
      <p:cViewPr varScale="1">
        <p:scale>
          <a:sx n="67" d="100"/>
          <a:sy n="67" d="100"/>
        </p:scale>
        <p:origin x="568"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6/12/2023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6546">
          <p15:clr>
            <a:srgbClr val="FBAE40"/>
          </p15:clr>
        </p15:guide>
        <p15:guide id="3" orient="horz" pos="776">
          <p15:clr>
            <a:srgbClr val="FBAE40"/>
          </p15:clr>
        </p15:guide>
        <p15:guide id="4" pos="7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p15:clr>
            <a:srgbClr val="FBAE40"/>
          </p15:clr>
        </p15:guide>
        <p15:guide id="2" pos="1890">
          <p15:clr>
            <a:srgbClr val="FBAE40"/>
          </p15:clr>
        </p15:guide>
        <p15:guide id="3" pos="5594">
          <p15:clr>
            <a:srgbClr val="FBAE40"/>
          </p15:clr>
        </p15:guide>
        <p15:guide id="4" pos="5788">
          <p15:clr>
            <a:srgbClr val="FBAE40"/>
          </p15:clr>
        </p15:guide>
        <p15:guide id="5" pos="3744">
          <p15:clr>
            <a:srgbClr val="FBAE40"/>
          </p15:clr>
        </p15:guide>
        <p15:guide id="6" pos="3934">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p15:clr>
            <a:srgbClr val="FBAE40"/>
          </p15:clr>
        </p15:guide>
        <p15:guide id="4" pos="5172">
          <p15:clr>
            <a:srgbClr val="FBAE40"/>
          </p15:clr>
        </p15:guide>
        <p15:guide id="5" orient="horz" pos="3832">
          <p15:clr>
            <a:srgbClr val="FBAE40"/>
          </p15:clr>
        </p15:guide>
        <p15:guide id="6" orient="horz" pos="1152">
          <p15:clr>
            <a:srgbClr val="FBAE40"/>
          </p15:clr>
        </p15:guide>
        <p15:guide id="7"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p15:clr>
            <a:srgbClr val="FBAE40"/>
          </p15:clr>
        </p15:guide>
        <p15:guide id="2" pos="4032">
          <p15:clr>
            <a:srgbClr val="FBAE40"/>
          </p15:clr>
        </p15:guide>
        <p15:guide id="3" orient="horz" pos="3832">
          <p15:clr>
            <a:srgbClr val="FBAE40"/>
          </p15:clr>
        </p15:guide>
        <p15:guide id="4" orient="horz" pos="1440">
          <p15:clr>
            <a:srgbClr val="FBAE40"/>
          </p15:clr>
        </p15:guide>
        <p15:guide id="5" orient="horz" pos="4148">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p15:clr>
            <a:srgbClr val="FBAE40"/>
          </p15:clr>
        </p15:guide>
        <p15:guide id="6" pos="39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55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p15:clr>
            <a:srgbClr val="FBAE40"/>
          </p15:clr>
        </p15:guide>
        <p15:guide id="4" pos="3744">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p15:clr>
            <a:srgbClr val="FBAE40"/>
          </p15:clr>
        </p15:guide>
        <p15:guide id="11" pos="4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p15:clr>
            <a:srgbClr val="FBAE40"/>
          </p15:clr>
        </p15:guide>
        <p15:guide id="9" orient="horz" pos="25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p15:clr>
            <a:srgbClr val="FBAE40"/>
          </p15:clr>
        </p15:guide>
        <p15:guide id="2" pos="4580">
          <p15:clr>
            <a:srgbClr val="FBAE40"/>
          </p15:clr>
        </p15:guide>
        <p15:guide id="3" orient="horz" pos="1152">
          <p15:clr>
            <a:srgbClr val="FBAE40"/>
          </p15:clr>
        </p15:guide>
        <p15:guide id="4" orient="horz" pos="3832">
          <p15:clr>
            <a:srgbClr val="FBAE40"/>
          </p15:clr>
        </p15:guide>
        <p15:guide id="5" pos="1890">
          <p15:clr>
            <a:srgbClr val="FBAE40"/>
          </p15:clr>
        </p15:guide>
        <p15:guide id="6" pos="20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p15:clr>
            <a:srgbClr val="FBAE40"/>
          </p15:clr>
        </p15:guide>
        <p15:guide id="3" orient="horz" pos="4148">
          <p15:clr>
            <a:srgbClr val="FBAE40"/>
          </p15:clr>
        </p15:guide>
        <p15:guide id="4" orient="horz" pos="115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p15:clr>
            <a:srgbClr val="FBAE40"/>
          </p15:clr>
        </p15:guide>
        <p15:guide id="3" orient="horz" pos="3832">
          <p15:clr>
            <a:srgbClr val="FBAE40"/>
          </p15:clr>
        </p15:guide>
        <p15:guide id="4" orient="horz" pos="41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p15:clr>
            <a:srgbClr val="FBAE40"/>
          </p15:clr>
        </p15:guide>
        <p15:guide id="2" pos="4138">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p15:clr>
            <a:srgbClr val="FBAE40"/>
          </p15:clr>
        </p15:guide>
        <p15:guide id="2" pos="2700">
          <p15:clr>
            <a:srgbClr val="FBAE40"/>
          </p15:clr>
        </p15:guide>
        <p15:guide id="3" orient="horz" pos="1266">
          <p15:clr>
            <a:srgbClr val="FBAE40"/>
          </p15:clr>
        </p15:guide>
        <p15:guide id="5" orient="horz" pos="4148">
          <p15:clr>
            <a:srgbClr val="FBAE40"/>
          </p15:clr>
        </p15:guide>
        <p15:guide id="6" pos="4978">
          <p15:clr>
            <a:srgbClr val="FBAE40"/>
          </p15:clr>
        </p15:guide>
        <p15:guide id="7" pos="5172">
          <p15:clr>
            <a:srgbClr val="FBAE40"/>
          </p15:clr>
        </p15:guide>
        <p15:guide id="8" orient="horz" pos="36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a:t>Angular With Nodejs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587752" y="5625465"/>
            <a:ext cx="8686800" cy="914400"/>
          </a:xfrm>
        </p:spPr>
        <p:txBody>
          <a:bodyPr/>
          <a:lstStyle/>
          <a:p>
            <a:pPr lvl="1"/>
            <a:r>
              <a:rPr lang="en-US" sz="2000" dirty="0"/>
              <a:t>Team Members,</a:t>
            </a:r>
          </a:p>
          <a:p>
            <a:pPr lvl="1"/>
            <a:r>
              <a:rPr lang="en-US" sz="2000" dirty="0" err="1"/>
              <a:t>Aadil</a:t>
            </a:r>
            <a:r>
              <a:rPr lang="en-US" sz="2000" dirty="0"/>
              <a:t> AA</a:t>
            </a:r>
          </a:p>
          <a:p>
            <a:pPr lvl="1"/>
            <a:r>
              <a:rPr lang="en-US" sz="2000" dirty="0"/>
              <a:t>Athulya Vijayan</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1124712" y="731520"/>
            <a:ext cx="8503920" cy="2103120"/>
          </a:xfrm>
        </p:spPr>
        <p:txBody>
          <a:bodyPr anchor="t">
            <a:normAutofit/>
          </a:bodyPr>
          <a:lstStyle/>
          <a:p>
            <a:r>
              <a:rPr lang="en-US" dirty="0"/>
              <a:t> What is Nodejs</a:t>
            </a:r>
            <a:br>
              <a:rPr lang="en-US" dirty="0"/>
            </a:br>
            <a:endParaRPr lang="en-US" dirty="0"/>
          </a:p>
        </p:txBody>
      </p:sp>
      <p:sp>
        <p:nvSpPr>
          <p:cNvPr id="3" name="Content Placeholder 2">
            <a:extLst>
              <a:ext uri="{FF2B5EF4-FFF2-40B4-BE49-F238E27FC236}">
                <a16:creationId xmlns:a16="http://schemas.microsoft.com/office/drawing/2014/main" id="{F1443DE8-21A2-4F83-AE57-DAE03D4179E9}"/>
              </a:ext>
            </a:extLst>
          </p:cNvPr>
          <p:cNvSpPr>
            <a:spLocks noGrp="1"/>
          </p:cNvSpPr>
          <p:nvPr>
            <p:ph type="body" sz="quarter" idx="13"/>
          </p:nvPr>
        </p:nvSpPr>
        <p:spPr>
          <a:xfrm>
            <a:off x="1124712" y="1656080"/>
            <a:ext cx="10518648" cy="4427219"/>
          </a:xfrm>
        </p:spPr>
        <p:txBody>
          <a:bodyPr>
            <a:normAutofit/>
          </a:bodyPr>
          <a:lstStyle/>
          <a:p>
            <a:r>
              <a:rPr lang="en-US" sz="2000" dirty="0">
                <a:solidFill>
                  <a:srgbClr val="374151"/>
                </a:solidFill>
                <a:latin typeface="Söhne"/>
              </a:rPr>
              <a:t>Node </a:t>
            </a:r>
            <a:r>
              <a:rPr lang="en-US" sz="2000" dirty="0" err="1">
                <a:solidFill>
                  <a:srgbClr val="374151"/>
                </a:solidFill>
                <a:latin typeface="Söhne"/>
              </a:rPr>
              <a:t>js</a:t>
            </a:r>
            <a:r>
              <a:rPr lang="en-US" sz="2000" dirty="0">
                <a:solidFill>
                  <a:srgbClr val="374151"/>
                </a:solidFill>
                <a:latin typeface="Söhne"/>
              </a:rPr>
              <a:t> is an asynchronous event-driven framework of JavaScript for server-side applications. </a:t>
            </a:r>
            <a:endParaRPr lang="en-US" sz="2000" b="0" i="0" dirty="0">
              <a:solidFill>
                <a:srgbClr val="374151"/>
              </a:solidFill>
              <a:effectLst/>
              <a:latin typeface="Söhne"/>
            </a:endParaRPr>
          </a:p>
          <a:p>
            <a:r>
              <a:rPr lang="en-US" sz="2000" b="0" i="0" dirty="0">
                <a:solidFill>
                  <a:srgbClr val="374151"/>
                </a:solidFill>
                <a:effectLst/>
                <a:latin typeface="Söhne"/>
              </a:rPr>
              <a:t>It enables developers to build scalable and high-performance applications using JavaScript on both the client-side and server-side.</a:t>
            </a:r>
          </a:p>
          <a:p>
            <a:r>
              <a:rPr lang="en-US" sz="2000" b="0" i="0" dirty="0">
                <a:solidFill>
                  <a:srgbClr val="333333"/>
                </a:solidFill>
                <a:effectLst/>
                <a:latin typeface="inter-regular"/>
              </a:rPr>
              <a:t>It is used for creating server-side and networking web applications.</a:t>
            </a:r>
            <a:endParaRPr lang="en-US" sz="2000" dirty="0">
              <a:solidFill>
                <a:srgbClr val="374151"/>
              </a:solidFill>
              <a:latin typeface="Söhne"/>
            </a:endParaRPr>
          </a:p>
          <a:p>
            <a:r>
              <a:rPr lang="en-US" sz="2000" b="0" i="0" dirty="0">
                <a:solidFill>
                  <a:srgbClr val="333333"/>
                </a:solidFill>
                <a:effectLst/>
                <a:latin typeface="inter-regular"/>
              </a:rPr>
              <a:t>It is open source and free to use. </a:t>
            </a:r>
            <a:endParaRPr lang="en-US" sz="2000" b="0" i="0" dirty="0">
              <a:solidFill>
                <a:srgbClr val="374151"/>
              </a:solidFill>
              <a:effectLst/>
              <a:latin typeface="Söhne"/>
            </a:endParaRPr>
          </a:p>
          <a:p>
            <a:r>
              <a:rPr lang="en-US" sz="2000" b="0" i="0" dirty="0">
                <a:solidFill>
                  <a:srgbClr val="333333"/>
                </a:solidFill>
                <a:effectLst/>
                <a:latin typeface="inter-regular"/>
              </a:rPr>
              <a:t>Node.js also provides a rich library of various JavaScript modules to simplify the development of web applications.</a:t>
            </a:r>
            <a:endParaRPr lang="en-US" sz="2000" dirty="0">
              <a:solidFill>
                <a:srgbClr val="374151"/>
              </a:solidFill>
              <a:latin typeface="Söhne"/>
            </a:endParaRPr>
          </a:p>
          <a:p>
            <a:r>
              <a:rPr lang="en-IN" sz="2000" b="0" i="0" dirty="0">
                <a:solidFill>
                  <a:srgbClr val="FF0000"/>
                </a:solidFill>
                <a:effectLst/>
                <a:latin typeface="inter-regular"/>
              </a:rPr>
              <a:t>Node.js</a:t>
            </a:r>
            <a:r>
              <a:rPr lang="en-IN" sz="2000" b="0" i="0" dirty="0">
                <a:solidFill>
                  <a:srgbClr val="000000"/>
                </a:solidFill>
                <a:effectLst/>
                <a:latin typeface="inter-regular"/>
              </a:rPr>
              <a:t> = </a:t>
            </a:r>
            <a:r>
              <a:rPr lang="en-IN" sz="2000" b="0" i="0" dirty="0">
                <a:solidFill>
                  <a:srgbClr val="0000FF"/>
                </a:solidFill>
                <a:effectLst/>
                <a:latin typeface="inter-regular"/>
              </a:rPr>
              <a:t>Runtime</a:t>
            </a:r>
            <a:r>
              <a:rPr lang="en-IN" sz="2000" b="0" i="0" dirty="0">
                <a:solidFill>
                  <a:srgbClr val="000000"/>
                </a:solidFill>
                <a:effectLst/>
                <a:latin typeface="inter-regular"/>
              </a:rPr>
              <a:t> Environment + JavaScript Library  </a:t>
            </a:r>
          </a:p>
          <a:p>
            <a:endParaRPr lang="en-IN" sz="2400" dirty="0"/>
          </a:p>
        </p:txBody>
      </p:sp>
    </p:spTree>
    <p:extLst>
      <p:ext uri="{BB962C8B-B14F-4D97-AF65-F5344CB8AC3E}">
        <p14:creationId xmlns:p14="http://schemas.microsoft.com/office/powerpoint/2010/main" val="90949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365760" y="365760"/>
            <a:ext cx="11457432" cy="914400"/>
          </a:xfrm>
        </p:spPr>
        <p:txBody>
          <a:bodyPr anchor="t">
            <a:normAutofit/>
          </a:bodyPr>
          <a:lstStyle/>
          <a:p>
            <a:r>
              <a:rPr lang="en-US" dirty="0"/>
              <a:t>Features Of Node </a:t>
            </a:r>
            <a:r>
              <a:rPr lang="en-US" dirty="0" err="1"/>
              <a:t>js</a:t>
            </a:r>
            <a:endParaRPr lang="en-IN" dirty="0"/>
          </a:p>
        </p:txBody>
      </p:sp>
      <p:pic>
        <p:nvPicPr>
          <p:cNvPr id="12" name="Content Placeholder 11">
            <a:extLst>
              <a:ext uri="{FF2B5EF4-FFF2-40B4-BE49-F238E27FC236}">
                <a16:creationId xmlns:a16="http://schemas.microsoft.com/office/drawing/2014/main" id="{2BD11A21-7328-4B1F-B631-964ED72191EA}"/>
              </a:ext>
            </a:extLst>
          </p:cNvPr>
          <p:cNvPicPr>
            <a:picLocks noGrp="1" noChangeAspect="1"/>
          </p:cNvPicPr>
          <p:nvPr>
            <p:ph idx="1"/>
          </p:nvPr>
        </p:nvPicPr>
        <p:blipFill>
          <a:blip r:embed="rId2"/>
          <a:stretch>
            <a:fillRect/>
          </a:stretch>
        </p:blipFill>
        <p:spPr>
          <a:xfrm>
            <a:off x="1619250" y="1114425"/>
            <a:ext cx="8653464" cy="4966335"/>
          </a:xfrm>
          <a:prstGeom prst="rect">
            <a:avLst/>
          </a:prstGeom>
          <a:noFill/>
        </p:spPr>
      </p:pic>
    </p:spTree>
    <p:extLst>
      <p:ext uri="{BB962C8B-B14F-4D97-AF65-F5344CB8AC3E}">
        <p14:creationId xmlns:p14="http://schemas.microsoft.com/office/powerpoint/2010/main" val="1989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1124712" y="774701"/>
            <a:ext cx="8503920" cy="2103120"/>
          </a:xfrm>
        </p:spPr>
        <p:txBody>
          <a:bodyPr anchor="t">
            <a:normAutofit/>
          </a:bodyPr>
          <a:lstStyle/>
          <a:p>
            <a:r>
              <a:rPr lang="en-US" dirty="0"/>
              <a:t>Features Of Node </a:t>
            </a:r>
            <a:r>
              <a:rPr lang="en-US" dirty="0" err="1"/>
              <a:t>js</a:t>
            </a:r>
            <a:endParaRPr lang="en-IN" dirty="0"/>
          </a:p>
        </p:txBody>
      </p:sp>
      <p:sp>
        <p:nvSpPr>
          <p:cNvPr id="3" name="Content Placeholder 2">
            <a:extLst>
              <a:ext uri="{FF2B5EF4-FFF2-40B4-BE49-F238E27FC236}">
                <a16:creationId xmlns:a16="http://schemas.microsoft.com/office/drawing/2014/main" id="{73B853BA-12D4-4A4C-9419-0D6040486864}"/>
              </a:ext>
            </a:extLst>
          </p:cNvPr>
          <p:cNvSpPr>
            <a:spLocks noGrp="1"/>
          </p:cNvSpPr>
          <p:nvPr>
            <p:ph type="body" sz="quarter" idx="13"/>
          </p:nvPr>
        </p:nvSpPr>
        <p:spPr>
          <a:xfrm>
            <a:off x="1124712" y="1614488"/>
            <a:ext cx="10605326" cy="4468811"/>
          </a:xfrm>
        </p:spPr>
        <p:txBody>
          <a:bodyPr>
            <a:normAutofit/>
          </a:bodyPr>
          <a:lstStyle/>
          <a:p>
            <a:r>
              <a:rPr lang="en-US" sz="2400" b="1" i="0" dirty="0">
                <a:effectLst/>
              </a:rPr>
              <a:t>Asynchronous and Event-Driven:</a:t>
            </a:r>
            <a:r>
              <a:rPr lang="en-US" sz="2400" b="0" i="0" dirty="0">
                <a:effectLst/>
              </a:rPr>
              <a:t> The Node.js library’s APIs are all asynchronous (non-blocking) in nature.</a:t>
            </a:r>
          </a:p>
          <a:p>
            <a:r>
              <a:rPr lang="en-US" sz="2400" b="1" i="0" dirty="0">
                <a:solidFill>
                  <a:srgbClr val="273239"/>
                </a:solidFill>
                <a:effectLst/>
                <a:latin typeface="Nunito" pitchFamily="2" charset="0"/>
              </a:rPr>
              <a:t>Single-Threaded:</a:t>
            </a:r>
            <a:r>
              <a:rPr lang="en-US" sz="2400" b="0" i="0" dirty="0">
                <a:solidFill>
                  <a:srgbClr val="273239"/>
                </a:solidFill>
                <a:effectLst/>
                <a:latin typeface="Nunito" pitchFamily="2" charset="0"/>
              </a:rPr>
              <a:t> Node.js employs a single-threaded architecture with event looping, making it very scalable.</a:t>
            </a:r>
            <a:endParaRPr lang="en-US" sz="2400" dirty="0">
              <a:solidFill>
                <a:srgbClr val="273239"/>
              </a:solidFill>
              <a:latin typeface="Nunito" pitchFamily="2" charset="0"/>
            </a:endParaRPr>
          </a:p>
          <a:p>
            <a:r>
              <a:rPr lang="en-US" sz="2400" b="1" i="0" dirty="0">
                <a:solidFill>
                  <a:srgbClr val="273239"/>
                </a:solidFill>
                <a:effectLst/>
                <a:latin typeface="Nunito" pitchFamily="2" charset="0"/>
              </a:rPr>
              <a:t>Scalable:</a:t>
            </a:r>
            <a:r>
              <a:rPr lang="en-US" sz="2400" b="0" i="0" dirty="0">
                <a:solidFill>
                  <a:srgbClr val="273239"/>
                </a:solidFill>
                <a:effectLst/>
                <a:latin typeface="Nunito" pitchFamily="2" charset="0"/>
              </a:rPr>
              <a:t> </a:t>
            </a:r>
            <a:r>
              <a:rPr lang="en-US" sz="2400" b="0" i="0" dirty="0" err="1">
                <a:solidFill>
                  <a:srgbClr val="273239"/>
                </a:solidFill>
                <a:effectLst/>
                <a:latin typeface="Nunito" pitchFamily="2" charset="0"/>
              </a:rPr>
              <a:t>NodeJs</a:t>
            </a:r>
            <a:r>
              <a:rPr lang="en-US" sz="2400" b="0" i="0" dirty="0">
                <a:solidFill>
                  <a:srgbClr val="273239"/>
                </a:solidFill>
                <a:effectLst/>
                <a:latin typeface="Nunito" pitchFamily="2" charset="0"/>
              </a:rPr>
              <a:t> addresses one of the most pressing concerns in software development: scalability.</a:t>
            </a:r>
          </a:p>
          <a:p>
            <a:r>
              <a:rPr lang="en-US" sz="2400" b="1" i="0" dirty="0">
                <a:solidFill>
                  <a:srgbClr val="273239"/>
                </a:solidFill>
                <a:effectLst/>
                <a:latin typeface="Nunito" pitchFamily="2" charset="0"/>
              </a:rPr>
              <a:t>Quick execution of code: </a:t>
            </a:r>
            <a:r>
              <a:rPr lang="en-US" sz="2400" b="0" i="0" dirty="0">
                <a:solidFill>
                  <a:srgbClr val="273239"/>
                </a:solidFill>
                <a:effectLst/>
                <a:latin typeface="Nunito" pitchFamily="2" charset="0"/>
              </a:rPr>
              <a:t>Node.js makes use of the V8 JavaScript Runtime motor, which is also used by Google Chrome.</a:t>
            </a:r>
            <a:endParaRPr lang="en-IN" sz="2400" dirty="0"/>
          </a:p>
        </p:txBody>
      </p:sp>
    </p:spTree>
    <p:extLst>
      <p:ext uri="{BB962C8B-B14F-4D97-AF65-F5344CB8AC3E}">
        <p14:creationId xmlns:p14="http://schemas.microsoft.com/office/powerpoint/2010/main" val="2051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7DFC4-78A3-48EA-AD81-F0B556C68270}"/>
              </a:ext>
            </a:extLst>
          </p:cNvPr>
          <p:cNvSpPr>
            <a:spLocks noGrp="1"/>
          </p:cNvSpPr>
          <p:nvPr>
            <p:ph type="title"/>
          </p:nvPr>
        </p:nvSpPr>
        <p:spPr>
          <a:xfrm>
            <a:off x="1124712" y="774701"/>
            <a:ext cx="8503920" cy="2103120"/>
          </a:xfrm>
        </p:spPr>
        <p:txBody>
          <a:bodyPr anchor="t">
            <a:normAutofit/>
          </a:bodyPr>
          <a:lstStyle/>
          <a:p>
            <a:r>
              <a:rPr lang="en-US" dirty="0"/>
              <a:t>Features Of Node </a:t>
            </a:r>
            <a:r>
              <a:rPr lang="en-US" dirty="0" err="1"/>
              <a:t>js</a:t>
            </a:r>
            <a:endParaRPr lang="en-IN" dirty="0"/>
          </a:p>
        </p:txBody>
      </p:sp>
      <p:sp>
        <p:nvSpPr>
          <p:cNvPr id="3" name="Content Placeholder 2">
            <a:extLst>
              <a:ext uri="{FF2B5EF4-FFF2-40B4-BE49-F238E27FC236}">
                <a16:creationId xmlns:a16="http://schemas.microsoft.com/office/drawing/2014/main" id="{73B853BA-12D4-4A4C-9419-0D6040486864}"/>
              </a:ext>
            </a:extLst>
          </p:cNvPr>
          <p:cNvSpPr>
            <a:spLocks noGrp="1"/>
          </p:cNvSpPr>
          <p:nvPr>
            <p:ph type="body" sz="quarter" idx="13"/>
          </p:nvPr>
        </p:nvSpPr>
        <p:spPr>
          <a:xfrm>
            <a:off x="1124712" y="1614488"/>
            <a:ext cx="10605326" cy="4468811"/>
          </a:xfrm>
        </p:spPr>
        <p:txBody>
          <a:bodyPr>
            <a:normAutofit/>
          </a:bodyPr>
          <a:lstStyle/>
          <a:p>
            <a:r>
              <a:rPr lang="en-US" sz="2400" b="1" i="0" dirty="0">
                <a:solidFill>
                  <a:srgbClr val="273239"/>
                </a:solidFill>
                <a:effectLst/>
                <a:latin typeface="Nunito" pitchFamily="2" charset="0"/>
              </a:rPr>
              <a:t>Cross-platform compatibility:</a:t>
            </a:r>
            <a:r>
              <a:rPr lang="en-US" sz="2400" b="0" i="0" dirty="0">
                <a:solidFill>
                  <a:srgbClr val="273239"/>
                </a:solidFill>
                <a:effectLst/>
                <a:latin typeface="Nunito" pitchFamily="2" charset="0"/>
              </a:rPr>
              <a:t> NodeJS may be used on a variety of systems, including Windows, Unix, Linux, Mac OS X, and mobile devices.</a:t>
            </a:r>
          </a:p>
          <a:p>
            <a:r>
              <a:rPr lang="en-US" sz="2400" b="1" i="0" dirty="0">
                <a:solidFill>
                  <a:srgbClr val="273239"/>
                </a:solidFill>
                <a:effectLst/>
                <a:latin typeface="Nunito" pitchFamily="2" charset="0"/>
              </a:rPr>
              <a:t>Uses JavaScript:</a:t>
            </a:r>
            <a:r>
              <a:rPr lang="en-US" sz="2400" b="0" i="0" dirty="0">
                <a:solidFill>
                  <a:srgbClr val="273239"/>
                </a:solidFill>
                <a:effectLst/>
                <a:latin typeface="Nunito" pitchFamily="2" charset="0"/>
              </a:rPr>
              <a:t> JavaScript is used by the Node.js library, which is another important aspect of Node.js from the engineer’s perspective. </a:t>
            </a:r>
            <a:endParaRPr lang="en-US" sz="2400" dirty="0">
              <a:solidFill>
                <a:srgbClr val="273239"/>
              </a:solidFill>
              <a:latin typeface="Nunito" pitchFamily="2" charset="0"/>
            </a:endParaRPr>
          </a:p>
          <a:p>
            <a:r>
              <a:rPr lang="en-US" sz="2400" b="1" i="0" dirty="0">
                <a:solidFill>
                  <a:srgbClr val="273239"/>
                </a:solidFill>
                <a:effectLst/>
                <a:latin typeface="Nunito" pitchFamily="2" charset="0"/>
              </a:rPr>
              <a:t>Fast data streaming: </a:t>
            </a:r>
            <a:r>
              <a:rPr lang="en-US" sz="2400" b="0" i="0" dirty="0">
                <a:solidFill>
                  <a:srgbClr val="273239"/>
                </a:solidFill>
                <a:effectLst/>
                <a:latin typeface="Nunito" pitchFamily="2" charset="0"/>
              </a:rPr>
              <a:t>When data is transmitted in multiple streams, processing them takes a long time. Node.js processes data at a very fast rate.</a:t>
            </a:r>
          </a:p>
          <a:p>
            <a:r>
              <a:rPr lang="en-US" sz="2400" b="1" i="0" dirty="0">
                <a:solidFill>
                  <a:srgbClr val="273239"/>
                </a:solidFill>
                <a:effectLst/>
                <a:latin typeface="Nunito" pitchFamily="2" charset="0"/>
              </a:rPr>
              <a:t>No Buffering:</a:t>
            </a:r>
            <a:r>
              <a:rPr lang="en-US" sz="2400" b="0" i="0" dirty="0">
                <a:solidFill>
                  <a:srgbClr val="273239"/>
                </a:solidFill>
                <a:effectLst/>
                <a:latin typeface="Nunito" pitchFamily="2" charset="0"/>
              </a:rPr>
              <a:t> In a Node.js application, data is never buffered.</a:t>
            </a:r>
          </a:p>
          <a:p>
            <a:endParaRPr lang="en-IN" sz="2400" dirty="0"/>
          </a:p>
        </p:txBody>
      </p:sp>
    </p:spTree>
    <p:extLst>
      <p:ext uri="{BB962C8B-B14F-4D97-AF65-F5344CB8AC3E}">
        <p14:creationId xmlns:p14="http://schemas.microsoft.com/office/powerpoint/2010/main" val="361976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E552-CCF6-492F-B22F-271AD5558FE3}"/>
              </a:ext>
            </a:extLst>
          </p:cNvPr>
          <p:cNvSpPr>
            <a:spLocks noGrp="1"/>
          </p:cNvSpPr>
          <p:nvPr>
            <p:ph type="title"/>
          </p:nvPr>
        </p:nvSpPr>
        <p:spPr/>
        <p:txBody>
          <a:bodyPr/>
          <a:lstStyle/>
          <a:p>
            <a:r>
              <a:rPr lang="en-US" dirty="0"/>
              <a:t>Applications of Node.js</a:t>
            </a:r>
            <a:endParaRPr lang="en-IN" dirty="0"/>
          </a:p>
        </p:txBody>
      </p:sp>
      <p:sp>
        <p:nvSpPr>
          <p:cNvPr id="7" name="Content Placeholder 6">
            <a:extLst>
              <a:ext uri="{FF2B5EF4-FFF2-40B4-BE49-F238E27FC236}">
                <a16:creationId xmlns:a16="http://schemas.microsoft.com/office/drawing/2014/main" id="{6487F25C-E724-4865-9393-9633F9FD4EAE}"/>
              </a:ext>
            </a:extLst>
          </p:cNvPr>
          <p:cNvSpPr>
            <a:spLocks noGrp="1"/>
          </p:cNvSpPr>
          <p:nvPr>
            <p:ph idx="1"/>
          </p:nvPr>
        </p:nvSpPr>
        <p:spPr/>
        <p:txBody>
          <a:bodyPr/>
          <a:lstStyle/>
          <a:p>
            <a:r>
              <a:rPr lang="en-IN" sz="2000" b="0" i="0" dirty="0">
                <a:solidFill>
                  <a:srgbClr val="273239"/>
                </a:solidFill>
                <a:effectLst/>
                <a:latin typeface="Nunito" pitchFamily="2" charset="0"/>
              </a:rPr>
              <a:t>   1)Single Page Applications</a:t>
            </a:r>
          </a:p>
          <a:p>
            <a:r>
              <a:rPr lang="en-IN" sz="2000" dirty="0">
                <a:solidFill>
                  <a:srgbClr val="273239"/>
                </a:solidFill>
                <a:latin typeface="Nunito" pitchFamily="2" charset="0"/>
              </a:rPr>
              <a:t>   2) </a:t>
            </a:r>
            <a:r>
              <a:rPr lang="en-IN" sz="2000" b="0" i="0" dirty="0">
                <a:solidFill>
                  <a:srgbClr val="273239"/>
                </a:solidFill>
                <a:effectLst/>
                <a:latin typeface="Nunito" pitchFamily="2" charset="0"/>
              </a:rPr>
              <a:t>Data-Intensive Real-time Applications</a:t>
            </a:r>
          </a:p>
          <a:p>
            <a:r>
              <a:rPr lang="en-IN" sz="2000" dirty="0">
                <a:solidFill>
                  <a:srgbClr val="273239"/>
                </a:solidFill>
                <a:latin typeface="Nunito" pitchFamily="2" charset="0"/>
              </a:rPr>
              <a:t>   3)</a:t>
            </a:r>
            <a:r>
              <a:rPr lang="en-IN" sz="2000" b="0" i="0" dirty="0">
                <a:solidFill>
                  <a:srgbClr val="273239"/>
                </a:solidFill>
                <a:effectLst/>
                <a:latin typeface="Nunito" pitchFamily="2" charset="0"/>
              </a:rPr>
              <a:t> I/O bound Applications</a:t>
            </a:r>
          </a:p>
          <a:p>
            <a:r>
              <a:rPr lang="en-IN" sz="2000" dirty="0">
                <a:solidFill>
                  <a:srgbClr val="273239"/>
                </a:solidFill>
                <a:latin typeface="Nunito" pitchFamily="2" charset="0"/>
              </a:rPr>
              <a:t>   4) </a:t>
            </a:r>
            <a:r>
              <a:rPr lang="en-IN" sz="2000" b="0" i="0" dirty="0">
                <a:solidFill>
                  <a:srgbClr val="273239"/>
                </a:solidFill>
                <a:effectLst/>
                <a:latin typeface="Nunito" pitchFamily="2" charset="0"/>
              </a:rPr>
              <a:t>JSON APIs based Applications</a:t>
            </a:r>
          </a:p>
          <a:p>
            <a:r>
              <a:rPr lang="en-IN" sz="2000" dirty="0">
                <a:solidFill>
                  <a:srgbClr val="273239"/>
                </a:solidFill>
                <a:latin typeface="Nunito" pitchFamily="2" charset="0"/>
              </a:rPr>
              <a:t>   5) </a:t>
            </a:r>
            <a:r>
              <a:rPr lang="en-IN" sz="2000" b="0" i="0" dirty="0">
                <a:solidFill>
                  <a:srgbClr val="273239"/>
                </a:solidFill>
                <a:effectLst/>
                <a:latin typeface="Nunito" pitchFamily="2" charset="0"/>
              </a:rPr>
              <a:t>Data Streaming Applications</a:t>
            </a:r>
          </a:p>
          <a:p>
            <a:endParaRPr lang="en-IN" sz="2000" b="0" i="0" dirty="0">
              <a:solidFill>
                <a:srgbClr val="273239"/>
              </a:solidFill>
              <a:effectLst/>
              <a:latin typeface="Nunito" pitchFamily="2" charset="0"/>
            </a:endParaRPr>
          </a:p>
          <a:p>
            <a:endParaRPr lang="en-IN" sz="2000" dirty="0">
              <a:solidFill>
                <a:srgbClr val="273239"/>
              </a:solidFill>
              <a:latin typeface="Nunito" pitchFamily="2" charset="0"/>
            </a:endParaRPr>
          </a:p>
          <a:p>
            <a:endParaRPr lang="en-IN" sz="2000" dirty="0">
              <a:solidFill>
                <a:srgbClr val="273239"/>
              </a:solidFill>
              <a:latin typeface="Nunito" pitchFamily="2" charset="0"/>
            </a:endParaRPr>
          </a:p>
          <a:p>
            <a:endParaRPr lang="en-IN" sz="2000" b="0" i="0" dirty="0">
              <a:solidFill>
                <a:srgbClr val="273239"/>
              </a:solidFill>
              <a:effectLst/>
              <a:latin typeface="Nunito" pitchFamily="2" charset="0"/>
            </a:endParaRPr>
          </a:p>
          <a:p>
            <a:endParaRPr lang="en-IN" sz="2000" b="0" i="0" dirty="0">
              <a:solidFill>
                <a:srgbClr val="273239"/>
              </a:solidFill>
              <a:effectLst/>
              <a:latin typeface="Nunito" pitchFamily="2" charset="0"/>
            </a:endParaRPr>
          </a:p>
          <a:p>
            <a:endParaRPr lang="en-IN" sz="2000"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126493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25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98a56c3-4fac-48a4-97a5-f5649e1f76a0">
      <UserInfo>
        <DisplayName>Lucas Warren(UST,US)</DisplayName>
        <AccountId>17221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http://purl.org/dc/elements/1.1/"/>
    <ds:schemaRef ds:uri="http://schemas.microsoft.com/office/2006/metadata/properties"/>
    <ds:schemaRef ds:uri="http://purl.org/dc/terms/"/>
    <ds:schemaRef ds:uri="3f1b19a1-ec80-4ead-b989-6245eb278180"/>
    <ds:schemaRef ds:uri="http://schemas.openxmlformats.org/package/2006/metadata/core-properties"/>
    <ds:schemaRef ds:uri="http://schemas.microsoft.com/office/2006/documentManagement/types"/>
    <ds:schemaRef ds:uri="047a4bc9-86f8-4752-a3f5-d332bda031f5"/>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A840D8E-DB5E-4557-91D0-8CA7C8EF1C93}"/>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495</TotalTime>
  <Words>324</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inter-regular</vt:lpstr>
      <vt:lpstr>Nunito</vt:lpstr>
      <vt:lpstr>Söhne</vt:lpstr>
      <vt:lpstr>UST</vt:lpstr>
      <vt:lpstr>Angular With Nodejs</vt:lpstr>
      <vt:lpstr> What is Nodejs </vt:lpstr>
      <vt:lpstr>Features Of Node js</vt:lpstr>
      <vt:lpstr>Features Of Node js</vt:lpstr>
      <vt:lpstr>Features Of Node js</vt:lpstr>
      <vt:lpstr>Applications of Node.js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Athulya Vijayan(UST,IN)</cp:lastModifiedBy>
  <cp:revision>28</cp:revision>
  <cp:lastPrinted>2019-10-06T00:46:52Z</cp:lastPrinted>
  <dcterms:created xsi:type="dcterms:W3CDTF">2020-12-03T20:34:18Z</dcterms:created>
  <dcterms:modified xsi:type="dcterms:W3CDTF">2023-06-12T12:25:45Z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y fmtid="{D5CDD505-2E9C-101B-9397-08002B2CF9AE}" pid="3" name="MediaServiceImageTags">
    <vt:lpwstr/>
  </property>
</Properties>
</file>