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89" r:id="rId4"/>
    <p:sldId id="274" r:id="rId5"/>
    <p:sldId id="276" r:id="rId6"/>
    <p:sldId id="260" r:id="rId7"/>
    <p:sldId id="275" r:id="rId8"/>
    <p:sldId id="261" r:id="rId9"/>
    <p:sldId id="267" r:id="rId10"/>
    <p:sldId id="269" r:id="rId11"/>
    <p:sldId id="262" r:id="rId12"/>
    <p:sldId id="257" r:id="rId13"/>
    <p:sldId id="270" r:id="rId14"/>
    <p:sldId id="271" r:id="rId15"/>
    <p:sldId id="272" r:id="rId16"/>
    <p:sldId id="268" r:id="rId17"/>
  </p:sldIdLst>
  <p:sldSz cx="12192000" cy="6858000"/>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3" d="100"/>
          <a:sy n="113" d="100"/>
        </p:scale>
        <p:origin x="519"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D1810C5-D89B-44CE-82D5-F865C8D42AF5}" type="datetimeFigureOut">
              <a:rPr lang="en-US" altLang="en-US" smtClean="0"/>
              <a:t>12/29/2022</a:t>
            </a:fld>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6151A74-1453-4933-A036-7D16F86F1373}" type="slidenum">
              <a:rPr lang="en-US" altLang="en-US" smtClean="0"/>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D1810C5-D89B-44CE-82D5-F865C8D42AF5}" type="datetimeFigureOut">
              <a:rPr lang="en-US" altLang="en-US" smtClean="0"/>
              <a:t>12/29/2022</a:t>
            </a:fld>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6151A74-1453-4933-A036-7D16F86F1373}" type="slidenum">
              <a:rPr lang="en-US" altLang="en-US" smtClean="0"/>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D1810C5-D89B-44CE-82D5-F865C8D42AF5}" type="datetimeFigureOut">
              <a:rPr lang="en-US" altLang="en-US" smtClean="0"/>
              <a:t>12/29/2022</a:t>
            </a:fld>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6151A74-1453-4933-A036-7D16F86F1373}" type="slidenum">
              <a:rPr lang="en-US" altLang="en-US" smtClean="0"/>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D1810C5-D89B-44CE-82D5-F865C8D42AF5}" type="datetimeFigureOut">
              <a:rPr lang="en-US" altLang="en-US" smtClean="0"/>
              <a:t>12/29/2022</a:t>
            </a:fld>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6151A74-1453-4933-A036-7D16F86F1373}" type="slidenum">
              <a:rPr lang="en-US" altLang="en-US" smtClean="0"/>
              <a:t>‹#›</a:t>
            </a:fld>
            <a:endParaRPr lang="en-US"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D1810C5-D89B-44CE-82D5-F865C8D42AF5}" type="datetimeFigureOut">
              <a:rPr lang="en-US" altLang="en-US" smtClean="0"/>
              <a:t>12/29/2022</a:t>
            </a:fld>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6151A74-1453-4933-A036-7D16F86F1373}" type="slidenum">
              <a:rPr lang="en-US" altLang="en-US" smtClean="0"/>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AD1810C5-D89B-44CE-82D5-F865C8D42AF5}" type="datetimeFigureOut">
              <a:rPr lang="en-US" altLang="en-US" smtClean="0"/>
              <a:t>12/29/2022</a:t>
            </a:fld>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F6151A74-1453-4933-A036-7D16F86F1373}" type="slidenum">
              <a:rPr lang="en-US" altLang="en-US" smtClean="0"/>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AD1810C5-D89B-44CE-82D5-F865C8D42AF5}" type="datetimeFigureOut">
              <a:rPr lang="en-US" altLang="en-US" smtClean="0"/>
              <a:t>12/29/2022</a:t>
            </a:fld>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F6151A74-1453-4933-A036-7D16F86F1373}" type="slidenum">
              <a:rPr lang="en-US" altLang="en-US" smtClean="0"/>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D1810C5-D89B-44CE-82D5-F865C8D42AF5}" type="datetimeFigureOut">
              <a:rPr lang="en-US" altLang="en-US" smtClean="0"/>
              <a:t>12/29/2022</a:t>
            </a:fld>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6151A74-1453-4933-A036-7D16F86F1373}" type="slidenum">
              <a:rPr lang="en-US" altLang="en-US" smtClean="0"/>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D1810C5-D89B-44CE-82D5-F865C8D42AF5}" type="datetimeFigureOut">
              <a:rPr lang="en-US" altLang="en-US" smtClean="0"/>
              <a:t>12/29/2022</a:t>
            </a:fld>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6151A74-1453-4933-A036-7D16F86F1373}" type="slidenum">
              <a:rPr lang="en-US" altLang="en-US" smtClean="0"/>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D1810C5-D89B-44CE-82D5-F865C8D42AF5}" type="datetimeFigureOut">
              <a:rPr lang="en-US" altLang="en-US" smtClean="0"/>
              <a:t>12/29/2022</a:t>
            </a:fld>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6151A74-1453-4933-A036-7D16F86F1373}" type="slidenum">
              <a:rPr lang="en-US" altLang="en-US" smtClean="0"/>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CN" altLang="en-US"/>
              <a:t>单击此处编辑母版标题样式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D1810C5-D89B-44CE-82D5-F865C8D42AF5}" type="datetimeFigureOut">
              <a:rPr lang="en-US" altLang="en-US" smtClean="0"/>
              <a:t>12/29/2022</a:t>
            </a:fld>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6151A74-1453-4933-A036-7D16F86F1373}" type="slidenum">
              <a:rPr lang="en-US" altLang="en-US" smtClean="0"/>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D1810C5-D89B-44CE-82D5-F865C8D42AF5}" type="datetimeFigureOut">
              <a:rPr lang="en-US" altLang="en-US" smtClean="0"/>
              <a:t>12/29/2022</a:t>
            </a:fld>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6151A74-1453-4933-A036-7D16F86F1373}" type="slidenum">
              <a:rPr lang="en-US" altLang="en-US" smtClean="0"/>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913795" y="2912232"/>
            <a:ext cx="5107208"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912232"/>
            <a:ext cx="5095357"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D1810C5-D89B-44CE-82D5-F865C8D42AF5}" type="datetimeFigureOut">
              <a:rPr lang="en-US" altLang="en-US" smtClean="0"/>
              <a:t>12/29/2022</a:t>
            </a:fld>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F6151A74-1453-4933-A036-7D16F86F1373}" type="slidenum">
              <a:rPr lang="en-US" altLang="en-US" smtClean="0"/>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D1810C5-D89B-44CE-82D5-F865C8D42AF5}" type="datetimeFigureOut">
              <a:rPr lang="en-US" altLang="en-US" smtClean="0"/>
              <a:t>12/29/2022</a:t>
            </a:fld>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F6151A74-1453-4933-A036-7D16F86F1373}" type="slidenum">
              <a:rPr lang="en-US" altLang="en-US" smtClean="0"/>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810C5-D89B-44CE-82D5-F865C8D42AF5}" type="datetimeFigureOut">
              <a:rPr lang="en-US" altLang="en-US" smtClean="0"/>
              <a:t>12/29/2022</a:t>
            </a:fld>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F6151A74-1453-4933-A036-7D16F86F1373}" type="slidenum">
              <a:rPr lang="en-US" altLang="en-US" smtClean="0"/>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CN" altLang="en-US"/>
              <a:t>单击此处编辑母版标题样式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D1810C5-D89B-44CE-82D5-F865C8D42AF5}" type="datetimeFigureOut">
              <a:rPr lang="en-US" altLang="en-US" smtClean="0"/>
              <a:t>12/29/2022</a:t>
            </a:fld>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6151A74-1453-4933-A036-7D16F86F1373}" type="slidenum">
              <a:rPr lang="en-US" altLang="en-US" smtClean="0"/>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D1810C5-D89B-44CE-82D5-F865C8D42AF5}" type="datetimeFigureOut">
              <a:rPr lang="en-US" altLang="en-US" smtClean="0"/>
              <a:t>12/29/2022</a:t>
            </a:fld>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6151A74-1453-4933-A036-7D16F86F1373}" type="slidenum">
              <a:rPr lang="en-US" altLang="en-US" smtClean="0"/>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D1810C5-D89B-44CE-82D5-F865C8D42AF5}" type="datetimeFigureOut">
              <a:rPr lang="en-US" altLang="en-US" smtClean="0"/>
              <a:t>12/29/2022</a:t>
            </a:fld>
            <a:endParaRPr lang="en-US"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6151A74-1453-4933-A036-7D16F86F1373}" type="slidenum">
              <a:rPr lang="en-US" altLang="en-US" smtClean="0"/>
              <a:t>‹#›</a:t>
            </a:fld>
            <a:endParaRPr lang="en-US"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黑体" panose="02010609060101010101" pitchFamily="49" charset="-122"/>
                <a:ea typeface="黑体" panose="02010609060101010101" pitchFamily="49" charset="-122"/>
              </a:rPr>
              <a:t>数据库第五周研讨</a:t>
            </a:r>
            <a:endParaRPr lang="en-US" altLang="en-US"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p:txBody>
          <a:bodyPr/>
          <a:lstStyle/>
          <a:p>
            <a:r>
              <a:rPr lang="zh-CN" altLang="en-US" dirty="0"/>
              <a:t>第一组</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不能更新</a:t>
            </a:r>
            <a:endParaRPr lang="en-US" altLang="en-US" dirty="0"/>
          </a:p>
        </p:txBody>
      </p:sp>
      <p:sp>
        <p:nvSpPr>
          <p:cNvPr id="3" name="内容占位符 2"/>
          <p:cNvSpPr>
            <a:spLocks noGrp="1"/>
          </p:cNvSpPr>
          <p:nvPr>
            <p:ph idx="1"/>
          </p:nvPr>
        </p:nvSpPr>
        <p:spPr/>
        <p:txBody>
          <a:bodyPr>
            <a:normAutofit/>
          </a:bodyPr>
          <a:lstStyle/>
          <a:p>
            <a:pPr algn="l"/>
            <a:r>
              <a:rPr lang="zh-CN" altLang="en-US" sz="2400" b="0" i="0" dirty="0">
                <a:solidFill>
                  <a:srgbClr val="D1D5DB"/>
                </a:solidFill>
                <a:effectLst/>
                <a:latin typeface="Söhne"/>
              </a:rPr>
              <a:t>如果一个视图是从多个基本表中使用联结操作导出的，那么不允许对这个视图进行更新</a:t>
            </a:r>
          </a:p>
          <a:p>
            <a:pPr algn="l"/>
            <a:r>
              <a:rPr lang="zh-CN" altLang="en-US" sz="2400" b="0" i="0" dirty="0">
                <a:solidFill>
                  <a:srgbClr val="D1D5DB"/>
                </a:solidFill>
                <a:effectLst/>
                <a:latin typeface="Söhne"/>
              </a:rPr>
              <a:t>视图导出过程中还</a:t>
            </a:r>
            <a:r>
              <a:rPr lang="zh-CN" altLang="en-US" sz="2400" dirty="0">
                <a:solidFill>
                  <a:srgbClr val="D1D5DB"/>
                </a:solidFill>
                <a:effectLst/>
                <a:latin typeface="Söhne"/>
              </a:rPr>
              <a:t>使用</a:t>
            </a:r>
            <a:r>
              <a:rPr lang="zh-CN" altLang="en-US" sz="2400" b="0" i="0" dirty="0">
                <a:solidFill>
                  <a:srgbClr val="D1D5DB"/>
                </a:solidFill>
                <a:effectLst/>
                <a:latin typeface="Söhne"/>
              </a:rPr>
              <a:t>了聚合操作。</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9243" y="2230399"/>
            <a:ext cx="9733512" cy="2852737"/>
          </a:xfrm>
        </p:spPr>
        <p:txBody>
          <a:bodyPr>
            <a:noAutofit/>
          </a:bodyPr>
          <a:lstStyle/>
          <a:p>
            <a:pPr marL="342900" lvl="0" indent="-342900"/>
            <a:r>
              <a:rPr lang="zh-CN" altLang="en-US" sz="3600" b="0" kern="100" dirty="0">
                <a:effectLst/>
                <a:latin typeface="黑体" panose="02010609060101010101" pitchFamily="49" charset="-122"/>
                <a:ea typeface="黑体" panose="02010609060101010101" pitchFamily="49" charset="-122"/>
              </a:rPr>
              <a:t>设计一个能更新的视图，要求更新后的数据满足视图定义的范围：“系统结构”还未有总评成绩的选课视图。写出如下对视图的更新命令，并判断是否可行，如不可行请说出理由</a:t>
            </a:r>
            <a:endParaRPr lang="en-US" altLang="en-US" sz="3600" b="0" dirty="0"/>
          </a:p>
        </p:txBody>
      </p:sp>
      <p:sp>
        <p:nvSpPr>
          <p:cNvPr id="4" name="文本框 3"/>
          <p:cNvSpPr txBox="1"/>
          <p:nvPr/>
        </p:nvSpPr>
        <p:spPr>
          <a:xfrm>
            <a:off x="4729279" y="1676401"/>
            <a:ext cx="2736647" cy="1107996"/>
          </a:xfrm>
          <a:prstGeom prst="rect">
            <a:avLst/>
          </a:prstGeom>
          <a:noFill/>
        </p:spPr>
        <p:txBody>
          <a:bodyPr wrap="none" rtlCol="0">
            <a:spAutoFit/>
          </a:bodyPr>
          <a:lstStyle/>
          <a:p>
            <a:r>
              <a:rPr lang="zh-CN" altLang="en-US" sz="6600" b="1" dirty="0">
                <a:latin typeface="黑体" panose="02010609060101010101" pitchFamily="49" charset="-122"/>
                <a:ea typeface="黑体" panose="02010609060101010101" pitchFamily="49" charset="-122"/>
              </a:rPr>
              <a:t>第四题</a:t>
            </a:r>
            <a:endParaRPr lang="en-US" altLang="en-US" sz="6600" b="1" dirty="0">
              <a:latin typeface="黑体" panose="02010609060101010101" pitchFamily="49" charset="-122"/>
              <a:ea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987710" y="4240824"/>
            <a:ext cx="10216579" cy="1077218"/>
          </a:xfrm>
          <a:prstGeom prst="rect">
            <a:avLst/>
          </a:prstGeom>
          <a:solidFill>
            <a:srgbClr val="2B2B2B"/>
          </a:solidFill>
          <a:ln w="9525">
            <a:solidFill>
              <a:schemeClr val="bg1"/>
            </a:solidFill>
            <a:miter lim="800000"/>
          </a:ln>
          <a:effectLst>
            <a:outerShdw blurRad="50800" dist="38100" dir="2700000" algn="tl" rotWithShape="0">
              <a:prstClr val="black">
                <a:alpha val="40000"/>
              </a:prstClr>
            </a:outerShdw>
            <a:reflection blurRad="6350" stA="50000" endA="300" endPos="90000" dir="5400000" sy="-100000" algn="bl" rotWithShape="0"/>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Hans-HK" altLang="zh-Hans-HK"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CREATE OR REPLACE VIEW </a:t>
            </a:r>
            <a:r>
              <a:rPr kumimoji="0" lang="zh-Hans-HK" altLang="zh-Hans-HK"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course_view </a:t>
            </a:r>
            <a:r>
              <a:rPr kumimoji="0" lang="zh-Hans-HK" altLang="zh-Hans-HK"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AS</a:t>
            </a:r>
            <a:br>
              <a:rPr kumimoji="0" lang="zh-Hans-HK" altLang="zh-Hans-HK"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br>
            <a:r>
              <a:rPr kumimoji="0" lang="zh-Hans-HK" altLang="zh-Hans-HK"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SELECT </a:t>
            </a:r>
            <a:r>
              <a:rPr kumimoji="0" lang="zh-Hans-HK" altLang="zh-Hans-HK"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xh</a:t>
            </a:r>
            <a:r>
              <a:rPr kumimoji="0" lang="zh-Hans-HK" altLang="zh-Hans-HK"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a:t>
            </a:r>
            <a:r>
              <a:rPr kumimoji="0" lang="zh-Hans-HK" altLang="zh-Hans-HK"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cj</a:t>
            </a:r>
            <a:br>
              <a:rPr kumimoji="0" lang="zh-Hans-HK" altLang="zh-Hans-HK"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br>
            <a:r>
              <a:rPr kumimoji="0" lang="zh-Hans-HK" altLang="zh-Hans-HK"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from </a:t>
            </a:r>
            <a:r>
              <a:rPr kumimoji="0" lang="zh-Hans-HK" altLang="zh-Hans-HK"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student_class</a:t>
            </a:r>
            <a:br>
              <a:rPr kumimoji="0" lang="zh-Hans-HK" altLang="zh-Hans-HK"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br>
            <a:r>
              <a:rPr kumimoji="0" lang="zh-Hans-HK" altLang="zh-Hans-HK"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where </a:t>
            </a:r>
            <a:r>
              <a:rPr kumimoji="0" lang="zh-Hans-HK" altLang="zh-Hans-HK"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kh</a:t>
            </a:r>
            <a:r>
              <a:rPr kumimoji="0" lang="zh-Hans-HK" altLang="zh-Hans-HK"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a:t>
            </a:r>
            <a:r>
              <a:rPr kumimoji="0" lang="zh-Hans-HK" altLang="zh-Hans-HK" sz="1600" b="0" i="0" u="none" strike="noStrike" cap="none" normalizeH="0" baseline="0" dirty="0">
                <a:ln>
                  <a:noFill/>
                </a:ln>
                <a:solidFill>
                  <a:srgbClr val="6897BB"/>
                </a:solidFill>
                <a:effectLst/>
                <a:latin typeface="JetBrains Mono" panose="02000009000000000000" pitchFamily="49" charset="0"/>
                <a:cs typeface="JetBrains Mono" panose="02000009000000000000" pitchFamily="49" charset="0"/>
              </a:rPr>
              <a:t>8305004 </a:t>
            </a:r>
            <a:r>
              <a:rPr kumimoji="0" lang="zh-Hans-HK" altLang="zh-Hans-HK"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and </a:t>
            </a:r>
            <a:r>
              <a:rPr kumimoji="0" lang="zh-Hans-HK" altLang="zh-Hans-HK"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cj </a:t>
            </a:r>
            <a:r>
              <a:rPr kumimoji="0" lang="zh-Hans-HK" altLang="zh-Hans-HK"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is null and </a:t>
            </a:r>
            <a:r>
              <a:rPr kumimoji="0" lang="zh-Hans-HK" altLang="zh-Hans-HK"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xq</a:t>
            </a:r>
            <a:r>
              <a:rPr kumimoji="0" lang="zh-Hans-HK" altLang="zh-Hans-HK"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a:t>
            </a:r>
            <a:r>
              <a:rPr kumimoji="0" lang="zh-Hans-HK" altLang="zh-Hans-HK" sz="1600" b="0" i="0" u="none" strike="noStrike" cap="none" normalizeH="0" baseline="0" dirty="0">
                <a:ln>
                  <a:noFill/>
                </a:ln>
                <a:solidFill>
                  <a:srgbClr val="6897BB"/>
                </a:solidFill>
                <a:effectLst/>
                <a:latin typeface="JetBrains Mono" panose="02000009000000000000" pitchFamily="49" charset="0"/>
                <a:cs typeface="JetBrains Mono" panose="02000009000000000000" pitchFamily="49" charset="0"/>
              </a:rPr>
              <a:t>201301 </a:t>
            </a:r>
            <a:r>
              <a:rPr kumimoji="0" lang="zh-Hans-HK" altLang="zh-Hans-HK"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and </a:t>
            </a:r>
            <a:r>
              <a:rPr kumimoji="0" lang="zh-Hans-HK" altLang="zh-Hans-HK"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gh </a:t>
            </a:r>
            <a:r>
              <a:rPr kumimoji="0" lang="zh-Hans-HK" altLang="zh-Hans-HK"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 </a:t>
            </a:r>
            <a:r>
              <a:rPr kumimoji="0" lang="zh-Hans-HK" altLang="zh-Hans-HK" sz="1600" b="0" i="0" u="none" strike="noStrike" cap="none" normalizeH="0" baseline="0" dirty="0">
                <a:ln>
                  <a:noFill/>
                </a:ln>
                <a:solidFill>
                  <a:srgbClr val="6897BB"/>
                </a:solidFill>
                <a:effectLst/>
                <a:latin typeface="JetBrains Mono" panose="02000009000000000000" pitchFamily="49" charset="0"/>
                <a:cs typeface="JetBrains Mono" panose="02000009000000000000" pitchFamily="49" charset="0"/>
              </a:rPr>
              <a:t>101</a:t>
            </a:r>
            <a:r>
              <a:rPr kumimoji="0" lang="zh-Hans-HK" altLang="zh-Hans-HK"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a:t>
            </a:r>
            <a:endParaRPr kumimoji="0" lang="zh-Hans-HK" altLang="zh-Hans-HK" sz="40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CB8F240F-5390-384A-4041-81FA71B5E239}"/>
              </a:ext>
            </a:extLst>
          </p:cNvPr>
          <p:cNvPicPr>
            <a:picLocks noChangeAspect="1"/>
          </p:cNvPicPr>
          <p:nvPr/>
        </p:nvPicPr>
        <p:blipFill>
          <a:blip r:embed="rId2"/>
          <a:stretch>
            <a:fillRect/>
          </a:stretch>
        </p:blipFill>
        <p:spPr>
          <a:xfrm>
            <a:off x="3848026" y="748325"/>
            <a:ext cx="4495945" cy="27454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0" kern="100" dirty="0">
                <a:effectLst/>
                <a:latin typeface="微软雅黑" panose="020B0503020204020204" pitchFamily="34" charset="-122"/>
                <a:ea typeface="微软雅黑" panose="020B0503020204020204" pitchFamily="34" charset="-122"/>
              </a:rPr>
              <a:t>插入数据（</a:t>
            </a:r>
            <a:r>
              <a:rPr lang="en-US" altLang="en-US" sz="3200" b="0" kern="100" dirty="0">
                <a:effectLst/>
                <a:latin typeface="微软雅黑" panose="020B0503020204020204" pitchFamily="34" charset="-122"/>
                <a:ea typeface="微软雅黑" panose="020B0503020204020204" pitchFamily="34" charset="-122"/>
              </a:rPr>
              <a:t>1107, 2013-2014</a:t>
            </a:r>
            <a:r>
              <a:rPr lang="zh-CN" altLang="en-US" sz="3200" b="0" kern="100" dirty="0">
                <a:effectLst/>
                <a:latin typeface="微软雅黑" panose="020B0503020204020204" pitchFamily="34" charset="-122"/>
                <a:ea typeface="微软雅黑" panose="020B0503020204020204" pitchFamily="34" charset="-122"/>
              </a:rPr>
              <a:t>秋季</a:t>
            </a:r>
            <a:r>
              <a:rPr lang="en-US" altLang="en-US" sz="3200" b="0" kern="100" dirty="0">
                <a:effectLst/>
                <a:latin typeface="微软雅黑" panose="020B0503020204020204" pitchFamily="34" charset="-122"/>
                <a:ea typeface="微软雅黑" panose="020B0503020204020204" pitchFamily="34" charset="-122"/>
              </a:rPr>
              <a:t>, 08305004, 0101, null</a:t>
            </a:r>
            <a:r>
              <a:rPr lang="zh-CN" altLang="en-US" sz="3200" b="0" kern="100" dirty="0">
                <a:effectLst/>
                <a:latin typeface="微软雅黑" panose="020B0503020204020204" pitchFamily="34" charset="-122"/>
                <a:ea typeface="微软雅黑" panose="020B0503020204020204" pitchFamily="34" charset="-122"/>
              </a:rPr>
              <a:t>，</a:t>
            </a:r>
            <a:r>
              <a:rPr lang="en-US" altLang="en-US" sz="3200" b="0" kern="100" dirty="0">
                <a:effectLst/>
                <a:latin typeface="微软雅黑" panose="020B0503020204020204" pitchFamily="34" charset="-122"/>
                <a:ea typeface="微软雅黑" panose="020B0503020204020204" pitchFamily="34" charset="-122"/>
              </a:rPr>
              <a:t>null</a:t>
            </a:r>
            <a:r>
              <a:rPr lang="zh-CN" altLang="en-US" sz="3200" b="0" kern="100" dirty="0">
                <a:effectLst/>
                <a:latin typeface="微软雅黑" panose="020B0503020204020204" pitchFamily="34" charset="-122"/>
                <a:ea typeface="微软雅黑" panose="020B0503020204020204" pitchFamily="34" charset="-122"/>
              </a:rPr>
              <a:t>，</a:t>
            </a:r>
            <a:r>
              <a:rPr lang="en-US" altLang="en-US" sz="3200" b="0" kern="100" dirty="0">
                <a:effectLst/>
                <a:latin typeface="微软雅黑" panose="020B0503020204020204" pitchFamily="34" charset="-122"/>
                <a:ea typeface="微软雅黑" panose="020B0503020204020204" pitchFamily="34" charset="-122"/>
              </a:rPr>
              <a:t>null</a:t>
            </a:r>
            <a:r>
              <a:rPr lang="zh-CN" altLang="en-US" sz="3200" b="0" kern="100" dirty="0">
                <a:effectLst/>
                <a:latin typeface="微软雅黑" panose="020B0503020204020204" pitchFamily="34" charset="-122"/>
                <a:ea typeface="微软雅黑" panose="020B0503020204020204" pitchFamily="34" charset="-122"/>
              </a:rPr>
              <a:t>）</a:t>
            </a:r>
            <a:endParaRPr lang="en-US" altLang="en-US" sz="4800" b="0" dirty="0">
              <a:latin typeface="微软雅黑" panose="020B0503020204020204" pitchFamily="34" charset="-122"/>
              <a:ea typeface="微软雅黑" panose="020B0503020204020204" pitchFamily="34" charset="-122"/>
            </a:endParaRPr>
          </a:p>
        </p:txBody>
      </p:sp>
      <p:sp>
        <p:nvSpPr>
          <p:cNvPr id="4" name="Rectangle 3"/>
          <p:cNvSpPr>
            <a:spLocks noChangeArrowheads="1"/>
          </p:cNvSpPr>
          <p:nvPr/>
        </p:nvSpPr>
        <p:spPr bwMode="auto">
          <a:xfrm>
            <a:off x="982385" y="4874125"/>
            <a:ext cx="10216579" cy="584775"/>
          </a:xfrm>
          <a:prstGeom prst="rect">
            <a:avLst/>
          </a:prstGeom>
          <a:solidFill>
            <a:srgbClr val="2B2B2B"/>
          </a:solidFill>
          <a:ln w="9525">
            <a:solidFill>
              <a:schemeClr val="bg1"/>
            </a:solidFill>
            <a:miter lim="800000"/>
          </a:ln>
          <a:effectLst>
            <a:outerShdw blurRad="50800" dist="38100" dir="2700000" algn="tl" rotWithShape="0">
              <a:prstClr val="black">
                <a:alpha val="40000"/>
              </a:prstClr>
            </a:outerShdw>
            <a:reflection blurRad="6350" stA="50000" endA="300" endPos="90000" dir="5400000" sy="-100000" algn="bl" rotWithShape="0"/>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Hans-HK" altLang="zh-Hans-HK"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insert into </a:t>
            </a:r>
            <a:r>
              <a:rPr kumimoji="0" lang="zh-Hans-HK" altLang="zh-Hans-HK"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course_view(</a:t>
            </a:r>
            <a:r>
              <a:rPr kumimoji="0" lang="zh-Hans-HK" altLang="zh-Hans-HK"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xh</a:t>
            </a:r>
            <a:r>
              <a:rPr kumimoji="0" lang="zh-Hans-HK" altLang="zh-Hans-HK"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a:t>
            </a:r>
            <a:r>
              <a:rPr kumimoji="0" lang="zh-Hans-HK" altLang="zh-Hans-HK"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cj</a:t>
            </a:r>
            <a:r>
              <a:rPr kumimoji="0" lang="zh-Hans-HK" altLang="zh-Hans-HK"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a:t>
            </a:r>
            <a:br>
              <a:rPr kumimoji="0" lang="zh-Hans-HK" altLang="zh-Hans-HK"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br>
            <a:r>
              <a:rPr kumimoji="0" lang="zh-Hans-HK" altLang="zh-Hans-HK"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values </a:t>
            </a:r>
            <a:r>
              <a:rPr kumimoji="0" lang="zh-Hans-HK" altLang="zh-Hans-HK"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a:t>
            </a:r>
            <a:r>
              <a:rPr kumimoji="0" lang="zh-Hans-HK" altLang="zh-Hans-HK" sz="1600" b="0" i="0" u="none" strike="noStrike" cap="none" normalizeH="0" baseline="0" dirty="0">
                <a:ln>
                  <a:noFill/>
                </a:ln>
                <a:solidFill>
                  <a:srgbClr val="6897BB"/>
                </a:solidFill>
                <a:effectLst/>
                <a:latin typeface="JetBrains Mono" panose="02000009000000000000" pitchFamily="49" charset="0"/>
                <a:cs typeface="JetBrains Mono" panose="02000009000000000000" pitchFamily="49" charset="0"/>
              </a:rPr>
              <a:t>1107</a:t>
            </a:r>
            <a:r>
              <a:rPr kumimoji="0" lang="zh-Hans-HK" altLang="zh-Hans-HK"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,null</a:t>
            </a:r>
            <a:r>
              <a:rPr kumimoji="0" lang="zh-Hans-HK" altLang="zh-Hans-HK"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a:t>
            </a:r>
            <a:endParaRPr kumimoji="0" lang="zh-Hans-HK" altLang="zh-Hans-HK" sz="40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文本框 8"/>
          <p:cNvSpPr txBox="1"/>
          <p:nvPr/>
        </p:nvSpPr>
        <p:spPr>
          <a:xfrm>
            <a:off x="982385" y="3136612"/>
            <a:ext cx="2211433" cy="584775"/>
          </a:xfrm>
          <a:prstGeom prst="rect">
            <a:avLst/>
          </a:prstGeom>
          <a:noFill/>
        </p:spPr>
        <p:txBody>
          <a:bodyPr wrap="square" rtlCol="0">
            <a:spAutoFit/>
          </a:bodyPr>
          <a:lstStyle/>
          <a:p>
            <a:r>
              <a:rPr lang="zh-CN" altLang="en-US" sz="3200" dirty="0"/>
              <a:t>已经存在</a:t>
            </a:r>
            <a:endParaRPr lang="en-US" altLang="en-US" sz="3200" dirty="0"/>
          </a:p>
        </p:txBody>
      </p:sp>
      <p:pic>
        <p:nvPicPr>
          <p:cNvPr id="10" name="图片 9"/>
          <p:cNvPicPr>
            <a:picLocks noChangeAspect="1"/>
          </p:cNvPicPr>
          <p:nvPr/>
        </p:nvPicPr>
        <p:blipFill>
          <a:blip r:embed="rId2"/>
          <a:stretch>
            <a:fillRect/>
          </a:stretch>
        </p:blipFill>
        <p:spPr>
          <a:xfrm>
            <a:off x="3193818" y="1746968"/>
            <a:ext cx="6087292" cy="30604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0" kern="100" dirty="0">
                <a:effectLst/>
                <a:latin typeface="微软雅黑" panose="020B0503020204020204" pitchFamily="34" charset="-122"/>
                <a:ea typeface="微软雅黑" panose="020B0503020204020204" pitchFamily="34" charset="-122"/>
              </a:rPr>
              <a:t>插入数据（</a:t>
            </a:r>
            <a:r>
              <a:rPr lang="en-US" altLang="zh-CN" sz="3200" b="0" kern="100" dirty="0">
                <a:effectLst/>
                <a:latin typeface="微软雅黑" panose="020B0503020204020204" pitchFamily="34" charset="-122"/>
                <a:ea typeface="微软雅黑" panose="020B0503020204020204" pitchFamily="34" charset="-122"/>
              </a:rPr>
              <a:t>1107, 2012-2013</a:t>
            </a:r>
            <a:r>
              <a:rPr lang="zh-CN" altLang="en-US" sz="3200" b="0" kern="100" dirty="0">
                <a:effectLst/>
                <a:latin typeface="微软雅黑" panose="020B0503020204020204" pitchFamily="34" charset="-122"/>
                <a:ea typeface="微软雅黑" panose="020B0503020204020204" pitchFamily="34" charset="-122"/>
              </a:rPr>
              <a:t>冬季</a:t>
            </a:r>
            <a:r>
              <a:rPr lang="en-US" altLang="zh-CN" sz="3200" b="0" kern="100" dirty="0">
                <a:effectLst/>
                <a:latin typeface="微软雅黑" panose="020B0503020204020204" pitchFamily="34" charset="-122"/>
                <a:ea typeface="微软雅黑" panose="020B0503020204020204" pitchFamily="34" charset="-122"/>
              </a:rPr>
              <a:t>, 08305002</a:t>
            </a:r>
            <a:r>
              <a:rPr lang="zh-CN" altLang="en-US" sz="3200" b="0" kern="100" dirty="0">
                <a:effectLst/>
                <a:latin typeface="微软雅黑" panose="020B0503020204020204" pitchFamily="34" charset="-122"/>
                <a:ea typeface="微软雅黑" panose="020B0503020204020204" pitchFamily="34" charset="-122"/>
              </a:rPr>
              <a:t>，</a:t>
            </a:r>
            <a:r>
              <a:rPr lang="en-US" altLang="zh-CN" sz="3200" b="0" kern="100" dirty="0">
                <a:effectLst/>
                <a:latin typeface="微软雅黑" panose="020B0503020204020204" pitchFamily="34" charset="-122"/>
                <a:ea typeface="微软雅黑" panose="020B0503020204020204" pitchFamily="34" charset="-122"/>
              </a:rPr>
              <a:t>0102, null</a:t>
            </a:r>
            <a:r>
              <a:rPr lang="zh-CN" altLang="en-US" sz="3200" b="0" kern="100" dirty="0">
                <a:effectLst/>
                <a:latin typeface="微软雅黑" panose="020B0503020204020204" pitchFamily="34" charset="-122"/>
                <a:ea typeface="微软雅黑" panose="020B0503020204020204" pitchFamily="34" charset="-122"/>
              </a:rPr>
              <a:t>，</a:t>
            </a:r>
            <a:r>
              <a:rPr lang="en-US" altLang="zh-CN" sz="3200" b="0" kern="100" dirty="0">
                <a:effectLst/>
                <a:latin typeface="微软雅黑" panose="020B0503020204020204" pitchFamily="34" charset="-122"/>
                <a:ea typeface="微软雅黑" panose="020B0503020204020204" pitchFamily="34" charset="-122"/>
              </a:rPr>
              <a:t>null</a:t>
            </a:r>
            <a:r>
              <a:rPr lang="zh-CN" altLang="en-US" sz="3200" b="0" kern="100" dirty="0">
                <a:effectLst/>
                <a:latin typeface="微软雅黑" panose="020B0503020204020204" pitchFamily="34" charset="-122"/>
                <a:ea typeface="微软雅黑" panose="020B0503020204020204" pitchFamily="34" charset="-122"/>
              </a:rPr>
              <a:t>，</a:t>
            </a:r>
            <a:r>
              <a:rPr lang="en-US" altLang="zh-CN" sz="3200" b="0" kern="100" dirty="0">
                <a:effectLst/>
                <a:latin typeface="微软雅黑" panose="020B0503020204020204" pitchFamily="34" charset="-122"/>
                <a:ea typeface="微软雅黑" panose="020B0503020204020204" pitchFamily="34" charset="-122"/>
              </a:rPr>
              <a:t>null</a:t>
            </a:r>
            <a:r>
              <a:rPr lang="zh-CN" altLang="en-US" sz="3200" b="0" kern="100" dirty="0">
                <a:effectLst/>
                <a:latin typeface="微软雅黑" panose="020B0503020204020204" pitchFamily="34" charset="-122"/>
                <a:ea typeface="微软雅黑" panose="020B0503020204020204" pitchFamily="34" charset="-122"/>
              </a:rPr>
              <a:t>）</a:t>
            </a:r>
            <a:endParaRPr lang="en-US" altLang="en-US" sz="4800" b="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2225767" y="3136612"/>
            <a:ext cx="7729815" cy="584775"/>
          </a:xfrm>
          <a:prstGeom prst="rect">
            <a:avLst/>
          </a:prstGeom>
          <a:noFill/>
        </p:spPr>
        <p:txBody>
          <a:bodyPr wrap="square" rtlCol="0">
            <a:spAutoFit/>
          </a:bodyPr>
          <a:lstStyle/>
          <a:p>
            <a:r>
              <a:rPr lang="zh-CN" altLang="en-US" sz="3200" dirty="0"/>
              <a:t>不能插入，该课程超出了视图的数据范围</a:t>
            </a:r>
            <a:endParaRPr lang="en-US" alt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0" kern="100" dirty="0">
                <a:effectLst/>
                <a:latin typeface="微软雅黑" panose="020B0503020204020204" pitchFamily="34" charset="-122"/>
                <a:ea typeface="微软雅黑" panose="020B0503020204020204" pitchFamily="34" charset="-122"/>
              </a:rPr>
              <a:t>将所有学生平时成绩增加</a:t>
            </a:r>
            <a:r>
              <a:rPr lang="en-US" altLang="zh-CN" sz="3200" b="0" kern="100" dirty="0">
                <a:effectLst/>
                <a:latin typeface="微软雅黑" panose="020B0503020204020204" pitchFamily="34" charset="-122"/>
                <a:ea typeface="微软雅黑" panose="020B0503020204020204" pitchFamily="34" charset="-122"/>
              </a:rPr>
              <a:t>10</a:t>
            </a:r>
            <a:r>
              <a:rPr lang="zh-CN" altLang="en-US" sz="3200" b="0" kern="100" dirty="0">
                <a:effectLst/>
                <a:latin typeface="微软雅黑" panose="020B0503020204020204" pitchFamily="34" charset="-122"/>
                <a:ea typeface="微软雅黑" panose="020B0503020204020204" pitchFamily="34" charset="-122"/>
              </a:rPr>
              <a:t>分</a:t>
            </a:r>
            <a:r>
              <a:rPr lang="en-US" altLang="zh-CN" sz="3200" b="0" kern="100" dirty="0">
                <a:effectLst/>
                <a:latin typeface="微软雅黑" panose="020B0503020204020204" pitchFamily="34" charset="-122"/>
                <a:ea typeface="微软雅黑" panose="020B0503020204020204" pitchFamily="34" charset="-122"/>
              </a:rPr>
              <a:t>,</a:t>
            </a:r>
            <a:r>
              <a:rPr lang="zh-CN" altLang="en-US" sz="3200" b="0" kern="100" dirty="0">
                <a:effectLst/>
                <a:latin typeface="微软雅黑" panose="020B0503020204020204" pitchFamily="34" charset="-122"/>
                <a:ea typeface="微软雅黑" panose="020B0503020204020204" pitchFamily="34" charset="-122"/>
              </a:rPr>
              <a:t>但不能超过</a:t>
            </a:r>
            <a:r>
              <a:rPr lang="en-US" altLang="zh-CN" sz="3200" b="0" kern="100" dirty="0">
                <a:effectLst/>
                <a:latin typeface="微软雅黑" panose="020B0503020204020204" pitchFamily="34" charset="-122"/>
                <a:ea typeface="微软雅黑" panose="020B0503020204020204" pitchFamily="34" charset="-122"/>
              </a:rPr>
              <a:t>100</a:t>
            </a:r>
            <a:r>
              <a:rPr lang="zh-CN" altLang="en-US" sz="3200" b="0" kern="100" dirty="0">
                <a:effectLst/>
                <a:latin typeface="微软雅黑" panose="020B0503020204020204" pitchFamily="34" charset="-122"/>
                <a:ea typeface="微软雅黑" panose="020B0503020204020204" pitchFamily="34" charset="-122"/>
              </a:rPr>
              <a:t>分</a:t>
            </a:r>
            <a:endParaRPr lang="en-US" altLang="en-US" sz="4800" b="0" dirty="0">
              <a:latin typeface="微软雅黑" panose="020B0503020204020204" pitchFamily="34" charset="-122"/>
              <a:ea typeface="微软雅黑" panose="020B0503020204020204" pitchFamily="34" charset="-122"/>
            </a:endParaRPr>
          </a:p>
        </p:txBody>
      </p:sp>
      <p:sp>
        <p:nvSpPr>
          <p:cNvPr id="4" name="Rectangle 3"/>
          <p:cNvSpPr>
            <a:spLocks noChangeArrowheads="1"/>
          </p:cNvSpPr>
          <p:nvPr/>
        </p:nvSpPr>
        <p:spPr bwMode="auto">
          <a:xfrm>
            <a:off x="993036" y="3136612"/>
            <a:ext cx="10216579" cy="584775"/>
          </a:xfrm>
          <a:prstGeom prst="rect">
            <a:avLst/>
          </a:prstGeom>
          <a:solidFill>
            <a:srgbClr val="2B2B2B"/>
          </a:solidFill>
          <a:ln w="9525">
            <a:solidFill>
              <a:schemeClr val="bg1"/>
            </a:solidFill>
            <a:miter lim="800000"/>
          </a:ln>
          <a:effectLst>
            <a:outerShdw blurRad="50800" dist="38100" dir="2700000" algn="tl" rotWithShape="0">
              <a:prstClr val="black">
                <a:alpha val="40000"/>
              </a:prstClr>
            </a:outerShdw>
            <a:reflection blurRad="6350" stA="50000" endA="300" endPos="90000" dir="5400000" sy="-100000" algn="bl" rotWithShape="0"/>
          </a:effectLst>
        </p:spPr>
        <p:txBody>
          <a:bodyPr vert="horz" wrap="square" lIns="91440" tIns="45720" rIns="91440" bIns="45720" numCol="1" anchor="ctr" anchorCtr="0" compatLnSpc="1">
            <a:spAutoFit/>
          </a:bodyPr>
          <a:lstStyle/>
          <a:p>
            <a:pPr defTabSz="914400" eaLnBrk="0" fontAlgn="base" hangingPunct="0">
              <a:spcBef>
                <a:spcPct val="0"/>
              </a:spcBef>
              <a:spcAft>
                <a:spcPct val="0"/>
              </a:spcAft>
            </a:pP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UPDATE </a:t>
            </a:r>
            <a:r>
              <a:rPr kumimoji="0" lang="zh-Hans-HK" altLang="zh-Hans-HK"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course_view</a:t>
            </a:r>
            <a:b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SET </a:t>
            </a:r>
            <a:r>
              <a:rPr kumimoji="0" lang="en-US" altLang="en-US"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cj </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 </a:t>
            </a:r>
            <a:r>
              <a:rPr kumimoji="0" lang="en-US" altLang="en-US" sz="1600" b="0" i="1" u="none" strike="noStrike" cap="none" normalizeH="0" baseline="0" dirty="0">
                <a:ln>
                  <a:noFill/>
                </a:ln>
                <a:solidFill>
                  <a:srgbClr val="FFC66D"/>
                </a:solidFill>
                <a:effectLst/>
                <a:latin typeface="JetBrains Mono" panose="02000009000000000000" pitchFamily="49" charset="0"/>
                <a:cs typeface="JetBrains Mono" panose="02000009000000000000" pitchFamily="49" charset="0"/>
              </a:rPr>
              <a:t>LEAST</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a:t>
            </a:r>
            <a:r>
              <a:rPr kumimoji="0" lang="en-US" altLang="en-US"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cj </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 </a:t>
            </a:r>
            <a:r>
              <a:rPr kumimoji="0" lang="en-US" altLang="en-US" sz="1600" b="0" i="0" u="none" strike="noStrike" cap="none" normalizeH="0" baseline="0" dirty="0">
                <a:ln>
                  <a:noFill/>
                </a:ln>
                <a:solidFill>
                  <a:srgbClr val="6897BB"/>
                </a:solidFill>
                <a:effectLst/>
                <a:latin typeface="JetBrains Mono" panose="02000009000000000000" pitchFamily="49" charset="0"/>
                <a:cs typeface="JetBrains Mono" panose="02000009000000000000" pitchFamily="49" charset="0"/>
              </a:rPr>
              <a:t>10</a:t>
            </a: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 </a:t>
            </a:r>
            <a:r>
              <a:rPr kumimoji="0" lang="en-US" altLang="en-US" sz="1600" b="0" i="0" u="none" strike="noStrike" cap="none" normalizeH="0" baseline="0" dirty="0">
                <a:ln>
                  <a:noFill/>
                </a:ln>
                <a:solidFill>
                  <a:srgbClr val="6897BB"/>
                </a:solidFill>
                <a:effectLst/>
                <a:latin typeface="JetBrains Mono" panose="02000009000000000000" pitchFamily="49" charset="0"/>
                <a:cs typeface="JetBrains Mono" panose="02000009000000000000" pitchFamily="49" charset="0"/>
              </a:rPr>
              <a:t>100</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9" name="文本框 8"/>
          <p:cNvSpPr txBox="1"/>
          <p:nvPr/>
        </p:nvSpPr>
        <p:spPr>
          <a:xfrm>
            <a:off x="910653" y="4457412"/>
            <a:ext cx="7255682" cy="1077218"/>
          </a:xfrm>
          <a:prstGeom prst="rect">
            <a:avLst/>
          </a:prstGeom>
          <a:noFill/>
        </p:spPr>
        <p:txBody>
          <a:bodyPr wrap="square" rtlCol="0">
            <a:spAutoFit/>
          </a:bodyPr>
          <a:lstStyle/>
          <a:p>
            <a:r>
              <a:rPr lang="zh-CN" altLang="en-US" sz="3200" dirty="0"/>
              <a:t>可以执行，但是由于视图中所有成员的成绩都为</a:t>
            </a:r>
            <a:r>
              <a:rPr lang="en-US" altLang="zh-CN" sz="3200" dirty="0"/>
              <a:t>null</a:t>
            </a:r>
            <a:r>
              <a:rPr lang="zh-CN" altLang="en-US" sz="3200" dirty="0"/>
              <a:t>，因此不会其效果</a:t>
            </a:r>
            <a:endParaRPr lang="en-US" altLang="en-US"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95269" y="2654564"/>
            <a:ext cx="9001462" cy="1548871"/>
          </a:xfrm>
        </p:spPr>
        <p:txBody>
          <a:bodyPr>
            <a:normAutofit/>
          </a:bodyPr>
          <a:lstStyle/>
          <a:p>
            <a:r>
              <a:rPr lang="zh-CN" altLang="en-US" sz="9600" dirty="0">
                <a:latin typeface="方正得胜体 简 Heavy" panose="02000A00000000000000" pitchFamily="2" charset="-122"/>
                <a:ea typeface="方正得胜体 简 Heavy" panose="02000A00000000000000" pitchFamily="2" charset="-122"/>
              </a:rPr>
              <a:t>谢谢观赏</a:t>
            </a:r>
            <a:endParaRPr lang="en-US" altLang="en-US" sz="9600" dirty="0">
              <a:latin typeface="方正得胜体 简 Heavy" panose="02000A00000000000000" pitchFamily="2" charset="-122"/>
              <a:ea typeface="方正得胜体 简 Heavy" panose="02000A00000000000000"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9244" y="2749682"/>
            <a:ext cx="9733512" cy="1358635"/>
          </a:xfrm>
        </p:spPr>
        <p:txBody>
          <a:bodyPr>
            <a:normAutofit/>
          </a:bodyPr>
          <a:lstStyle/>
          <a:p>
            <a:pPr marL="342900" lvl="0" indent="-342900"/>
            <a:r>
              <a:rPr lang="zh-CN" altLang="en-US" dirty="0"/>
              <a:t>删除没有开课的学院。有什么限制？</a:t>
            </a:r>
            <a:endParaRPr lang="en-US" altLang="en-US" dirty="0"/>
          </a:p>
        </p:txBody>
      </p:sp>
      <p:sp>
        <p:nvSpPr>
          <p:cNvPr id="4" name="文本框 3"/>
          <p:cNvSpPr txBox="1"/>
          <p:nvPr/>
        </p:nvSpPr>
        <p:spPr>
          <a:xfrm>
            <a:off x="4729279" y="1676401"/>
            <a:ext cx="2733441" cy="1107996"/>
          </a:xfrm>
          <a:prstGeom prst="rect">
            <a:avLst/>
          </a:prstGeom>
          <a:noFill/>
        </p:spPr>
        <p:txBody>
          <a:bodyPr wrap="none" rtlCol="0">
            <a:spAutoFit/>
          </a:bodyPr>
          <a:lstStyle/>
          <a:p>
            <a:r>
              <a:rPr lang="zh-CN" altLang="en-US" sz="6600" b="1" dirty="0">
                <a:latin typeface="黑体" panose="02010609060101010101" pitchFamily="49" charset="-122"/>
                <a:ea typeface="黑体" panose="02010609060101010101" pitchFamily="49" charset="-122"/>
              </a:rPr>
              <a:t>第一题</a:t>
            </a:r>
            <a:endParaRPr lang="en-US" altLang="en-US" sz="6600" b="1" dirty="0">
              <a:latin typeface="黑体" panose="02010609060101010101" pitchFamily="49" charset="-122"/>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sym typeface="+mn-ea"/>
              </a:rPr>
              <a:t>删除没有开课的学院。有什么限制？</a:t>
            </a:r>
            <a:endParaRPr lang="zh-CN" altLang="en-US"/>
          </a:p>
        </p:txBody>
      </p:sp>
      <p:sp>
        <p:nvSpPr>
          <p:cNvPr id="3" name="内容占位符 2"/>
          <p:cNvSpPr>
            <a:spLocks noGrp="1"/>
          </p:cNvSpPr>
          <p:nvPr>
            <p:ph idx="1"/>
          </p:nvPr>
        </p:nvSpPr>
        <p:spPr/>
        <p:txBody>
          <a:bodyPr>
            <a:normAutofit/>
          </a:bodyPr>
          <a:lstStyle/>
          <a:p>
            <a:r>
              <a:rPr lang="zh-CN" altLang="en-US" dirty="0">
                <a:sym typeface="+mn-ea"/>
              </a:rPr>
              <a:t>由于很多表比如说学生表、教师表、课程表的外键都是学院表的外键，所以说我们没删除没有开课的学院的时候会出现外键约束的情况，这样做是因为我们可以将多个表关联起来，做到我们可以对多个表格进行同步更新或者删除，这就是所谓的级联更新和删除。</a:t>
            </a:r>
            <a:endParaRPr lang="en-US" altLang="zh-CN" dirty="0"/>
          </a:p>
          <a:p>
            <a:r>
              <a:rPr lang="zh-CN" altLang="en-US" dirty="0">
                <a:sym typeface="+mn-ea"/>
              </a:rPr>
              <a:t>当然了，如果我们提前删除从表中与主表关联的我们要删除的数据，那么我们就可以删除主表中相应的数据。</a:t>
            </a:r>
            <a:endParaRPr lang="en-US" altLang="zh-CN" dirty="0"/>
          </a:p>
          <a:p>
            <a:r>
              <a:rPr lang="zh-CN" altLang="en-US" dirty="0">
                <a:sym typeface="+mn-ea"/>
              </a:rPr>
              <a:t>还有就是我们可以关闭临时外键验证：</a:t>
            </a:r>
            <a:endParaRPr lang="en-US" altLang="zh-CN" dirty="0"/>
          </a:p>
          <a:p>
            <a:r>
              <a:rPr lang="en-US" altLang="zh-CN" dirty="0">
                <a:sym typeface="+mn-ea"/>
              </a:rPr>
              <a:t>Set </a:t>
            </a:r>
            <a:r>
              <a:rPr lang="en-US" altLang="zh-CN" dirty="0" err="1">
                <a:sym typeface="+mn-ea"/>
              </a:rPr>
              <a:t>foreign_key_checks</a:t>
            </a:r>
            <a:r>
              <a:rPr lang="en-US" altLang="zh-CN" dirty="0">
                <a:sym typeface="+mn-ea"/>
              </a:rPr>
              <a:t> = 0;</a:t>
            </a:r>
            <a:endParaRPr lang="en-US" altLang="zh-CN" dirty="0"/>
          </a:p>
          <a:p>
            <a:endParaRPr lang="zh-CN" altLang="en-US" dirty="0"/>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7063" y="241069"/>
            <a:ext cx="5885411" cy="897773"/>
          </a:xfrm>
        </p:spPr>
        <p:txBody>
          <a:bodyPr>
            <a:normAutofit/>
          </a:bodyPr>
          <a:lstStyle/>
          <a:p>
            <a:pPr marL="342900" lvl="0" indent="-342900"/>
            <a:r>
              <a:rPr lang="zh-CN" altLang="en-US" sz="2000" dirty="0"/>
              <a:t>我们可以对外键进行一些属性的设置：</a:t>
            </a:r>
            <a:br>
              <a:rPr lang="en-US" altLang="zh-CN" sz="2400" dirty="0"/>
            </a:br>
            <a:endParaRPr lang="en-US" altLang="en-US" sz="2400" dirty="0"/>
          </a:p>
        </p:txBody>
      </p:sp>
      <p:graphicFrame>
        <p:nvGraphicFramePr>
          <p:cNvPr id="3" name="表格 2"/>
          <p:cNvGraphicFramePr>
            <a:graphicFrameLocks noGrp="1"/>
          </p:cNvGraphicFramePr>
          <p:nvPr>
            <p:custDataLst>
              <p:tags r:id="rId1"/>
            </p:custDataLst>
          </p:nvPr>
        </p:nvGraphicFramePr>
        <p:xfrm>
          <a:off x="2675643" y="1640664"/>
          <a:ext cx="6840714" cy="3604478"/>
        </p:xfrm>
        <a:graphic>
          <a:graphicData uri="http://schemas.openxmlformats.org/drawingml/2006/table">
            <a:tbl>
              <a:tblPr/>
              <a:tblGrid>
                <a:gridCol w="3420357">
                  <a:extLst>
                    <a:ext uri="{9D8B030D-6E8A-4147-A177-3AD203B41FA5}">
                      <a16:colId xmlns:a16="http://schemas.microsoft.com/office/drawing/2014/main" val="20000"/>
                    </a:ext>
                  </a:extLst>
                </a:gridCol>
                <a:gridCol w="3420357">
                  <a:extLst>
                    <a:ext uri="{9D8B030D-6E8A-4147-A177-3AD203B41FA5}">
                      <a16:colId xmlns:a16="http://schemas.microsoft.com/office/drawing/2014/main" val="20001"/>
                    </a:ext>
                  </a:extLst>
                </a:gridCol>
              </a:tblGrid>
              <a:tr h="347466">
                <a:tc>
                  <a:txBody>
                    <a:bodyPr/>
                    <a:lstStyle/>
                    <a:p>
                      <a:pPr algn="ctr" fontAlgn="t"/>
                      <a:r>
                        <a:rPr lang="zh-CN" altLang="en-US" sz="2000" b="1" dirty="0">
                          <a:solidFill>
                            <a:srgbClr val="DEDEDE"/>
                          </a:solidFill>
                          <a:effectLst/>
                        </a:rPr>
                        <a:t>行为</a:t>
                      </a:r>
                    </a:p>
                  </a:txBody>
                  <a:tcPr marL="70962" marR="70962" marT="35481" marB="35481">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algn="ctr" fontAlgn="t"/>
                      <a:r>
                        <a:rPr lang="zh-CN" altLang="en-US" sz="2000" b="1" dirty="0">
                          <a:solidFill>
                            <a:srgbClr val="DEDEDE"/>
                          </a:solidFill>
                          <a:effectLst/>
                        </a:rPr>
                        <a:t>说明</a:t>
                      </a:r>
                    </a:p>
                  </a:txBody>
                  <a:tcPr marL="70962" marR="70962" marT="35481" marB="35481">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extLst>
                  <a:ext uri="{0D108BD9-81ED-4DB2-BD59-A6C34878D82A}">
                    <a16:rowId xmlns:a16="http://schemas.microsoft.com/office/drawing/2014/main" val="10000"/>
                  </a:ext>
                </a:extLst>
              </a:tr>
              <a:tr h="684073">
                <a:tc>
                  <a:txBody>
                    <a:bodyPr/>
                    <a:lstStyle/>
                    <a:p>
                      <a:pPr algn="ctr" fontAlgn="t"/>
                      <a:r>
                        <a:rPr lang="en-US" sz="2800">
                          <a:effectLst/>
                        </a:rPr>
                        <a:t>NO ACTION</a:t>
                      </a:r>
                    </a:p>
                  </a:txBody>
                  <a:tcPr marL="70962" marR="70962" marT="35481" marB="35481">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fontAlgn="t"/>
                      <a:r>
                        <a:rPr lang="zh-CN" altLang="en-US" sz="1300">
                          <a:effectLst/>
                        </a:rPr>
                        <a:t>当在父表中删除</a:t>
                      </a:r>
                      <a:r>
                        <a:rPr lang="en-US" altLang="zh-CN" sz="1300">
                          <a:effectLst/>
                        </a:rPr>
                        <a:t>/</a:t>
                      </a:r>
                      <a:r>
                        <a:rPr lang="zh-CN" altLang="en-US" sz="1300">
                          <a:effectLst/>
                        </a:rPr>
                        <a:t>更新对应记录时，首先检查该记录是否有对应外键，如果有则不允许删除</a:t>
                      </a:r>
                      <a:r>
                        <a:rPr lang="en-US" altLang="zh-CN" sz="1300">
                          <a:effectLst/>
                        </a:rPr>
                        <a:t>/</a:t>
                      </a:r>
                      <a:r>
                        <a:rPr lang="zh-CN" altLang="en-US" sz="1300">
                          <a:effectLst/>
                        </a:rPr>
                        <a:t>更新（与</a:t>
                      </a:r>
                      <a:r>
                        <a:rPr lang="en-US" altLang="zh-CN" sz="1300">
                          <a:effectLst/>
                        </a:rPr>
                        <a:t>RESTRICT</a:t>
                      </a:r>
                      <a:r>
                        <a:rPr lang="zh-CN" altLang="en-US" sz="1300">
                          <a:effectLst/>
                        </a:rPr>
                        <a:t>一致）</a:t>
                      </a:r>
                    </a:p>
                  </a:txBody>
                  <a:tcPr marL="70962" marR="70962" marT="35481" marB="35481">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extLst>
                  <a:ext uri="{0D108BD9-81ED-4DB2-BD59-A6C34878D82A}">
                    <a16:rowId xmlns:a16="http://schemas.microsoft.com/office/drawing/2014/main" val="10001"/>
                  </a:ext>
                </a:extLst>
              </a:tr>
              <a:tr h="684073">
                <a:tc>
                  <a:txBody>
                    <a:bodyPr/>
                    <a:lstStyle/>
                    <a:p>
                      <a:pPr algn="ctr" fontAlgn="t"/>
                      <a:r>
                        <a:rPr lang="en-US" sz="2800">
                          <a:effectLst/>
                        </a:rPr>
                        <a:t>RESTRICT</a:t>
                      </a:r>
                    </a:p>
                  </a:txBody>
                  <a:tcPr marL="70962" marR="70962" marT="35481" marB="35481">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fontAlgn="t"/>
                      <a:r>
                        <a:rPr lang="zh-CN" altLang="en-US" sz="1300">
                          <a:effectLst/>
                        </a:rPr>
                        <a:t>当在父表中删除</a:t>
                      </a:r>
                      <a:r>
                        <a:rPr lang="en-US" altLang="zh-CN" sz="1300">
                          <a:effectLst/>
                        </a:rPr>
                        <a:t>/</a:t>
                      </a:r>
                      <a:r>
                        <a:rPr lang="zh-CN" altLang="en-US" sz="1300">
                          <a:effectLst/>
                        </a:rPr>
                        <a:t>更新对应记录时，首先检查该记录是否有对应外键，如果有则不允许删除</a:t>
                      </a:r>
                      <a:r>
                        <a:rPr lang="en-US" altLang="zh-CN" sz="1300">
                          <a:effectLst/>
                        </a:rPr>
                        <a:t>/</a:t>
                      </a:r>
                      <a:r>
                        <a:rPr lang="zh-CN" altLang="en-US" sz="1300">
                          <a:effectLst/>
                        </a:rPr>
                        <a:t>更新（与</a:t>
                      </a:r>
                      <a:r>
                        <a:rPr lang="en-US" altLang="zh-CN" sz="1300">
                          <a:effectLst/>
                        </a:rPr>
                        <a:t>NO ACTION</a:t>
                      </a:r>
                      <a:r>
                        <a:rPr lang="zh-CN" altLang="en-US" sz="1300">
                          <a:effectLst/>
                        </a:rPr>
                        <a:t>一致）</a:t>
                      </a:r>
                    </a:p>
                  </a:txBody>
                  <a:tcPr marL="70962" marR="70962" marT="35481" marB="35481">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extLst>
                  <a:ext uri="{0D108BD9-81ED-4DB2-BD59-A6C34878D82A}">
                    <a16:rowId xmlns:a16="http://schemas.microsoft.com/office/drawing/2014/main" val="10002"/>
                  </a:ext>
                </a:extLst>
              </a:tr>
              <a:tr h="684073">
                <a:tc>
                  <a:txBody>
                    <a:bodyPr/>
                    <a:lstStyle/>
                    <a:p>
                      <a:pPr algn="ctr" fontAlgn="t"/>
                      <a:r>
                        <a:rPr lang="en-US" sz="2800">
                          <a:effectLst/>
                        </a:rPr>
                        <a:t>CASCADE</a:t>
                      </a:r>
                    </a:p>
                  </a:txBody>
                  <a:tcPr marL="70962" marR="70962" marT="35481" marB="35481">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fontAlgn="t"/>
                      <a:r>
                        <a:rPr lang="zh-CN" altLang="en-US" sz="1300">
                          <a:effectLst/>
                        </a:rPr>
                        <a:t>当在父表中删除</a:t>
                      </a:r>
                      <a:r>
                        <a:rPr lang="en-US" altLang="zh-CN" sz="1300">
                          <a:effectLst/>
                        </a:rPr>
                        <a:t>/</a:t>
                      </a:r>
                      <a:r>
                        <a:rPr lang="zh-CN" altLang="en-US" sz="1300">
                          <a:effectLst/>
                        </a:rPr>
                        <a:t>更新对应记录时，首先检查该记录是否有对应外键，如果有则也删除</a:t>
                      </a:r>
                      <a:r>
                        <a:rPr lang="en-US" altLang="zh-CN" sz="1300">
                          <a:effectLst/>
                        </a:rPr>
                        <a:t>/</a:t>
                      </a:r>
                      <a:r>
                        <a:rPr lang="zh-CN" altLang="en-US" sz="1300">
                          <a:effectLst/>
                        </a:rPr>
                        <a:t>更新外键在子表中的记录</a:t>
                      </a:r>
                    </a:p>
                  </a:txBody>
                  <a:tcPr marL="70962" marR="70962" marT="35481" marB="35481">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extLst>
                  <a:ext uri="{0D108BD9-81ED-4DB2-BD59-A6C34878D82A}">
                    <a16:rowId xmlns:a16="http://schemas.microsoft.com/office/drawing/2014/main" val="10003"/>
                  </a:ext>
                </a:extLst>
              </a:tr>
              <a:tr h="678815">
                <a:tc>
                  <a:txBody>
                    <a:bodyPr/>
                    <a:lstStyle/>
                    <a:p>
                      <a:pPr algn="ctr" fontAlgn="t"/>
                      <a:r>
                        <a:rPr lang="en-US" sz="2800">
                          <a:effectLst/>
                        </a:rPr>
                        <a:t>SET NULL</a:t>
                      </a:r>
                    </a:p>
                  </a:txBody>
                  <a:tcPr marL="70962" marR="70962" marT="35481" marB="35481">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fontAlgn="t"/>
                      <a:r>
                        <a:rPr lang="zh-CN" altLang="en-US" sz="1300">
                          <a:effectLst/>
                        </a:rPr>
                        <a:t>当在父表中删除</a:t>
                      </a:r>
                      <a:r>
                        <a:rPr lang="en-US" altLang="zh-CN" sz="1300">
                          <a:effectLst/>
                        </a:rPr>
                        <a:t>/</a:t>
                      </a:r>
                      <a:r>
                        <a:rPr lang="zh-CN" altLang="en-US" sz="1300">
                          <a:effectLst/>
                        </a:rPr>
                        <a:t>更新对应记录时，首先检查该记录是否有对应外键，如果有则设置子表中该外键值为</a:t>
                      </a:r>
                      <a:r>
                        <a:rPr lang="en-US" altLang="zh-CN" sz="1300">
                          <a:effectLst/>
                        </a:rPr>
                        <a:t>null</a:t>
                      </a:r>
                      <a:r>
                        <a:rPr lang="zh-CN" altLang="en-US" sz="1300">
                          <a:effectLst/>
                        </a:rPr>
                        <a:t>（要求该外键允许为</a:t>
                      </a:r>
                      <a:r>
                        <a:rPr lang="en-US" altLang="zh-CN" sz="1300">
                          <a:effectLst/>
                        </a:rPr>
                        <a:t>null</a:t>
                      </a:r>
                      <a:r>
                        <a:rPr lang="zh-CN" altLang="en-US" sz="1300">
                          <a:effectLst/>
                        </a:rPr>
                        <a:t>）</a:t>
                      </a:r>
                    </a:p>
                  </a:txBody>
                  <a:tcPr marL="70962" marR="70962" marT="35481" marB="35481">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extLst>
                  <a:ext uri="{0D108BD9-81ED-4DB2-BD59-A6C34878D82A}">
                    <a16:rowId xmlns:a16="http://schemas.microsoft.com/office/drawing/2014/main" val="10004"/>
                  </a:ext>
                </a:extLst>
              </a:tr>
              <a:tr h="479703">
                <a:tc>
                  <a:txBody>
                    <a:bodyPr/>
                    <a:lstStyle/>
                    <a:p>
                      <a:pPr algn="ctr" fontAlgn="t"/>
                      <a:r>
                        <a:rPr lang="en-US" sz="2800">
                          <a:effectLst/>
                        </a:rPr>
                        <a:t>SET DEFAULT</a:t>
                      </a:r>
                    </a:p>
                  </a:txBody>
                  <a:tcPr marL="70962" marR="70962" marT="35481" marB="35481">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fontAlgn="t"/>
                      <a:r>
                        <a:rPr lang="zh-CN" altLang="en-US" sz="1300" dirty="0">
                          <a:effectLst/>
                        </a:rPr>
                        <a:t>父表有变更时，子表将外键设为一个默认值（</a:t>
                      </a:r>
                      <a:r>
                        <a:rPr lang="en-US" altLang="zh-CN" sz="1300" dirty="0" err="1">
                          <a:effectLst/>
                        </a:rPr>
                        <a:t>Innodb</a:t>
                      </a:r>
                      <a:r>
                        <a:rPr lang="zh-CN" altLang="en-US" sz="1300" dirty="0">
                          <a:effectLst/>
                        </a:rPr>
                        <a:t>不支持）</a:t>
                      </a:r>
                    </a:p>
                  </a:txBody>
                  <a:tcPr marL="70962" marR="70962" marT="35481" marB="35481">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7063" y="241069"/>
            <a:ext cx="5885411" cy="897773"/>
          </a:xfrm>
        </p:spPr>
        <p:txBody>
          <a:bodyPr>
            <a:normAutofit/>
          </a:bodyPr>
          <a:lstStyle/>
          <a:p>
            <a:pPr marL="342900" lvl="0" indent="-342900"/>
            <a:r>
              <a:rPr lang="zh-CN" altLang="en-US" sz="2000" dirty="0"/>
              <a:t>我们可以对外键进行一些属性的设置：</a:t>
            </a:r>
            <a:br>
              <a:rPr lang="en-US" altLang="zh-CN" sz="2400" dirty="0"/>
            </a:br>
            <a:endParaRPr lang="en-US" altLang="en-US" sz="2400" dirty="0"/>
          </a:p>
        </p:txBody>
      </p:sp>
      <p:pic>
        <p:nvPicPr>
          <p:cNvPr id="5" name="图片 4"/>
          <p:cNvPicPr>
            <a:picLocks noChangeAspect="1"/>
          </p:cNvPicPr>
          <p:nvPr/>
        </p:nvPicPr>
        <p:blipFill>
          <a:blip r:embed="rId2"/>
          <a:stretch>
            <a:fillRect/>
          </a:stretch>
        </p:blipFill>
        <p:spPr>
          <a:xfrm>
            <a:off x="336550" y="2988310"/>
            <a:ext cx="11518900" cy="880745"/>
          </a:xfrm>
          <a:prstGeom prst="rect">
            <a:avLst/>
          </a:prstGeom>
          <a:effectLst>
            <a:reflection blurRad="6350" stA="50000" endA="300" endPos="5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9244" y="2595298"/>
            <a:ext cx="9733512" cy="2852737"/>
          </a:xfrm>
        </p:spPr>
        <p:txBody>
          <a:bodyPr>
            <a:normAutofit fontScale="90000"/>
          </a:bodyPr>
          <a:lstStyle/>
          <a:p>
            <a:pPr marL="342900" lvl="0" indent="-342900"/>
            <a:r>
              <a:rPr lang="zh-CN" altLang="en-US" sz="3600" b="0" kern="100" dirty="0">
                <a:effectLst/>
                <a:latin typeface="黑体" panose="02010609060101010101" pitchFamily="49" charset="-122"/>
                <a:ea typeface="黑体" panose="02010609060101010101" pitchFamily="49" charset="-122"/>
              </a:rPr>
              <a:t>如果学生在一学期中不及格的课程学分之和达到该学期所修学分的二分之一，将进入试读，请根据最近结束的学期获得试读的学生的状态改为“试读”。</a:t>
            </a:r>
            <a:br>
              <a:rPr lang="en-US" altLang="en-US" sz="1800" b="0" kern="100" dirty="0">
                <a:effectLst/>
                <a:latin typeface="Times New Roman" panose="02020603050405020304" pitchFamily="18" charset="0"/>
                <a:ea typeface="宋体" panose="02010600030101010101" pitchFamily="2" charset="-122"/>
              </a:rPr>
            </a:br>
            <a:br>
              <a:rPr lang="en-US" altLang="en-US" sz="1800" b="0" kern="100" dirty="0">
                <a:effectLst/>
                <a:latin typeface="Times New Roman" panose="02020603050405020304" pitchFamily="18" charset="0"/>
                <a:ea typeface="宋体" panose="02010600030101010101" pitchFamily="2" charset="-122"/>
              </a:rPr>
            </a:br>
            <a:r>
              <a:rPr lang="en-US" altLang="en-US" sz="1800" b="0" kern="100" dirty="0">
                <a:effectLst/>
                <a:latin typeface="Times New Roman" panose="02020603050405020304" pitchFamily="18" charset="0"/>
                <a:ea typeface="宋体" panose="02010600030101010101" pitchFamily="2" charset="-122"/>
              </a:rPr>
              <a:t> </a:t>
            </a:r>
            <a:br>
              <a:rPr lang="en-US" altLang="en-US" sz="1800" b="0" kern="100" dirty="0">
                <a:effectLst/>
                <a:latin typeface="Times New Roman" panose="02020603050405020304" pitchFamily="18" charset="0"/>
                <a:ea typeface="宋体" panose="02010600030101010101" pitchFamily="2" charset="-122"/>
              </a:rPr>
            </a:br>
            <a:endParaRPr lang="en-US" altLang="en-US" b="0" dirty="0"/>
          </a:p>
        </p:txBody>
      </p:sp>
      <p:sp>
        <p:nvSpPr>
          <p:cNvPr id="6" name="文本框 5"/>
          <p:cNvSpPr txBox="1"/>
          <p:nvPr/>
        </p:nvSpPr>
        <p:spPr>
          <a:xfrm>
            <a:off x="4729279" y="1676401"/>
            <a:ext cx="2736647" cy="1107996"/>
          </a:xfrm>
          <a:prstGeom prst="rect">
            <a:avLst/>
          </a:prstGeom>
          <a:noFill/>
        </p:spPr>
        <p:txBody>
          <a:bodyPr wrap="none" rtlCol="0">
            <a:spAutoFit/>
          </a:bodyPr>
          <a:lstStyle/>
          <a:p>
            <a:r>
              <a:rPr lang="zh-CN" altLang="en-US" sz="6600" b="1" dirty="0">
                <a:latin typeface="黑体" panose="02010609060101010101" pitchFamily="49" charset="-122"/>
                <a:ea typeface="黑体" panose="02010609060101010101" pitchFamily="49" charset="-122"/>
              </a:rPr>
              <a:t>第二题</a:t>
            </a:r>
            <a:endParaRPr lang="en-US" altLang="en-US" sz="6600" b="1" dirty="0">
              <a:latin typeface="黑体" panose="02010609060101010101" pitchFamily="49" charset="-122"/>
              <a:ea typeface="黑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634837" y="1229000"/>
            <a:ext cx="10323809" cy="4400000"/>
          </a:xfrm>
          <a:prstGeom prst="rect">
            <a:avLst/>
          </a:prstGeom>
          <a:effectLst>
            <a:reflection blurRad="6350" stA="50000" endA="300" endPos="55000" dir="5400000" sy="-100000" algn="bl" rotWithShape="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9243" y="2058460"/>
            <a:ext cx="9733512" cy="2852737"/>
          </a:xfrm>
        </p:spPr>
        <p:txBody>
          <a:bodyPr>
            <a:normAutofit/>
          </a:bodyPr>
          <a:lstStyle/>
          <a:p>
            <a:pPr marL="342900" lvl="0" indent="-342900"/>
            <a:br>
              <a:rPr lang="en-US" altLang="en-US" sz="3600" b="0" kern="100" dirty="0">
                <a:effectLst/>
                <a:latin typeface="黑体" panose="02010609060101010101" pitchFamily="49" charset="-122"/>
                <a:ea typeface="黑体" panose="02010609060101010101" pitchFamily="49" charset="-122"/>
              </a:rPr>
            </a:br>
            <a:r>
              <a:rPr lang="zh-CN" altLang="en-US" sz="3600" b="0" kern="100" dirty="0">
                <a:effectLst/>
                <a:latin typeface="黑体" panose="02010609060101010101" pitchFamily="49" charset="-122"/>
                <a:ea typeface="黑体" panose="02010609060101010101" pitchFamily="49" charset="-122"/>
              </a:rPr>
              <a:t>创建视图用来记录每个学生每学期选修的总学分数，拿到的总学分数，该学期获得的平均绩点。并说明改视图是否可以更新，说明理由。</a:t>
            </a:r>
            <a:br>
              <a:rPr lang="en-US" altLang="en-US" sz="3600" b="0" kern="100" dirty="0">
                <a:effectLst/>
                <a:latin typeface="黑体" panose="02010609060101010101" pitchFamily="49" charset="-122"/>
                <a:ea typeface="黑体" panose="02010609060101010101" pitchFamily="49" charset="-122"/>
              </a:rPr>
            </a:br>
            <a:br>
              <a:rPr lang="en-US" altLang="en-US" sz="1800" b="0" kern="100" dirty="0">
                <a:effectLst/>
                <a:latin typeface="Times New Roman" panose="02020603050405020304" pitchFamily="18" charset="0"/>
                <a:ea typeface="宋体" panose="02010600030101010101" pitchFamily="2" charset="-122"/>
              </a:rPr>
            </a:br>
            <a:endParaRPr lang="en-US" altLang="en-US" b="0" dirty="0"/>
          </a:p>
        </p:txBody>
      </p:sp>
      <p:sp>
        <p:nvSpPr>
          <p:cNvPr id="4" name="文本框 3"/>
          <p:cNvSpPr txBox="1"/>
          <p:nvPr/>
        </p:nvSpPr>
        <p:spPr>
          <a:xfrm>
            <a:off x="4729279" y="1676401"/>
            <a:ext cx="2733441" cy="1107996"/>
          </a:xfrm>
          <a:prstGeom prst="rect">
            <a:avLst/>
          </a:prstGeom>
          <a:noFill/>
        </p:spPr>
        <p:txBody>
          <a:bodyPr wrap="none" rtlCol="0">
            <a:spAutoFit/>
          </a:bodyPr>
          <a:lstStyle/>
          <a:p>
            <a:r>
              <a:rPr lang="zh-CN" altLang="en-US" sz="6600" b="1" dirty="0">
                <a:latin typeface="黑体" panose="02010609060101010101" pitchFamily="49" charset="-122"/>
                <a:ea typeface="黑体" panose="02010609060101010101" pitchFamily="49" charset="-122"/>
              </a:rPr>
              <a:t>第三题</a:t>
            </a:r>
            <a:endParaRPr lang="en-US" altLang="en-US" sz="6600" b="1" dirty="0">
              <a:latin typeface="黑体" panose="02010609060101010101" pitchFamily="49" charset="-122"/>
              <a:ea typeface="黑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412388" y="4154783"/>
            <a:ext cx="9367224" cy="2062103"/>
          </a:xfrm>
          <a:prstGeom prst="rect">
            <a:avLst/>
          </a:prstGeom>
          <a:solidFill>
            <a:srgbClr val="2B2B2B"/>
          </a:solidFill>
          <a:ln w="9525">
            <a:solidFill>
              <a:schemeClr val="bg1"/>
            </a:solidFill>
            <a:miter lim="800000"/>
          </a:ln>
          <a:effectLst>
            <a:outerShdw blurRad="50800" dist="38100" dir="2700000" algn="tl" rotWithShape="0">
              <a:prstClr val="black">
                <a:alpha val="40000"/>
              </a:prstClr>
            </a:outerShdw>
            <a:reflection blurRad="6350" stA="50000" endA="300" endPos="90000" dir="5400000" sy="-100000" algn="bl" rotWithShape="0"/>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CREATE OR REPLACE VIEW </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student_credits </a:t>
            </a: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AS</a:t>
            </a:r>
            <a:b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SELECT </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sc.</a:t>
            </a:r>
            <a:r>
              <a:rPr kumimoji="0" lang="en-US" altLang="en-US"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Xh</a:t>
            </a: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 </a:t>
            </a:r>
            <a:r>
              <a:rPr kumimoji="0" lang="en-US" altLang="en-US"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xq</a:t>
            </a: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 </a:t>
            </a:r>
            <a:r>
              <a:rPr kumimoji="0" lang="en-US" altLang="en-US" sz="1600" b="0" i="1" u="none" strike="noStrike" cap="none" normalizeH="0" baseline="0" dirty="0">
                <a:ln>
                  <a:noFill/>
                </a:ln>
                <a:solidFill>
                  <a:srgbClr val="FFC66D"/>
                </a:solidFill>
                <a:effectLst/>
                <a:latin typeface="JetBrains Mono" panose="02000009000000000000" pitchFamily="49" charset="0"/>
                <a:cs typeface="JetBrains Mono" panose="02000009000000000000" pitchFamily="49" charset="0"/>
              </a:rPr>
              <a:t>SUM</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a:t>
            </a:r>
            <a:r>
              <a:rPr kumimoji="0" lang="en-US" altLang="en-US"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xf</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 </a:t>
            </a: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AS </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xxxf</a:t>
            </a: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 </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xfs.zxf </a:t>
            </a: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AS </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hdxf</a:t>
            </a: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 </a:t>
            </a:r>
            <a:r>
              <a:rPr kumimoji="0" lang="en-US" altLang="en-US" sz="1600" b="0" i="1" u="none" strike="noStrike" cap="none" normalizeH="0" baseline="0" dirty="0">
                <a:ln>
                  <a:noFill/>
                </a:ln>
                <a:solidFill>
                  <a:srgbClr val="FFC66D"/>
                </a:solidFill>
                <a:effectLst/>
                <a:latin typeface="JetBrains Mono" panose="02000009000000000000" pitchFamily="49" charset="0"/>
                <a:cs typeface="JetBrains Mono" panose="02000009000000000000" pitchFamily="49" charset="0"/>
              </a:rPr>
              <a:t>AVG</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a:t>
            </a:r>
            <a:r>
              <a:rPr kumimoji="0" lang="en-US" altLang="en-US"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cj</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 </a:t>
            </a: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AS </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zpcj</a:t>
            </a:r>
            <a:b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FROM </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student_class sc</a:t>
            </a:r>
            <a:b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inner join </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a:t>
            </a: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select </a:t>
            </a:r>
            <a:r>
              <a:rPr kumimoji="0" lang="en-US" altLang="en-US"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xh</a:t>
            </a: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a:t>
            </a:r>
            <a:r>
              <a:rPr kumimoji="0" lang="en-US" altLang="en-US" sz="1600" b="0" i="1" u="none" strike="noStrike" cap="none" normalizeH="0" baseline="0" dirty="0">
                <a:ln>
                  <a:noFill/>
                </a:ln>
                <a:solidFill>
                  <a:srgbClr val="FFC66D"/>
                </a:solidFill>
                <a:effectLst/>
                <a:latin typeface="JetBrains Mono" panose="02000009000000000000" pitchFamily="49" charset="0"/>
                <a:cs typeface="JetBrains Mono" panose="02000009000000000000" pitchFamily="49" charset="0"/>
              </a:rPr>
              <a:t>sum</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a:t>
            </a:r>
            <a:r>
              <a:rPr kumimoji="0" lang="en-US" altLang="en-US"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xf</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 </a:t>
            </a: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as </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zxf </a:t>
            </a: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from </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student_class</a:t>
            </a:r>
            <a:b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                </a:t>
            </a: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inner join </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class c </a:t>
            </a: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on </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student_class.</a:t>
            </a:r>
            <a:r>
              <a:rPr kumimoji="0" lang="en-US" altLang="en-US"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kh </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 c.</a:t>
            </a:r>
            <a:r>
              <a:rPr kumimoji="0" lang="en-US" altLang="en-US"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kh</a:t>
            </a:r>
            <a:br>
              <a:rPr kumimoji="0" lang="en-US" altLang="en-US"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                </a:t>
            </a: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group by </a:t>
            </a:r>
            <a:r>
              <a:rPr kumimoji="0" lang="en-US" altLang="en-US"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xh</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a:t>
            </a: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as </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xfs </a:t>
            </a: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on </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sc.</a:t>
            </a:r>
            <a:r>
              <a:rPr kumimoji="0" lang="en-US" altLang="en-US"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Xh </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 xfs.</a:t>
            </a:r>
            <a:r>
              <a:rPr kumimoji="0" lang="en-US" altLang="en-US"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Xh</a:t>
            </a:r>
            <a:br>
              <a:rPr kumimoji="0" lang="en-US" altLang="en-US"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JOIN </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class </a:t>
            </a: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AS </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c </a:t>
            </a: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ON </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sc.</a:t>
            </a:r>
            <a:r>
              <a:rPr kumimoji="0" lang="en-US" altLang="en-US"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kh </a:t>
            </a:r>
            <a:r>
              <a:rPr kumimoji="0" lang="en-US" altLang="en-US" sz="1600" b="0" i="0" u="none" strike="noStrike" cap="none" normalizeH="0" baseline="0" dirty="0">
                <a:ln>
                  <a:noFill/>
                </a:ln>
                <a:solidFill>
                  <a:srgbClr val="A9B7C6"/>
                </a:solidFill>
                <a:effectLst/>
                <a:latin typeface="JetBrains Mono" panose="02000009000000000000" pitchFamily="49" charset="0"/>
                <a:cs typeface="JetBrains Mono" panose="02000009000000000000" pitchFamily="49" charset="0"/>
              </a:rPr>
              <a:t>= c.</a:t>
            </a:r>
            <a:r>
              <a:rPr kumimoji="0" lang="en-US" altLang="en-US"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kh</a:t>
            </a:r>
            <a:br>
              <a:rPr kumimoji="0" lang="en-US" altLang="en-US"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GROUP BY </a:t>
            </a:r>
            <a:r>
              <a:rPr kumimoji="0" lang="en-US" altLang="en-US"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Xh</a:t>
            </a: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 </a:t>
            </a:r>
            <a:r>
              <a:rPr kumimoji="0" lang="en-US" altLang="en-US" sz="1600" b="0" i="0" u="none" strike="noStrike" cap="none" normalizeH="0" baseline="0" dirty="0">
                <a:ln>
                  <a:noFill/>
                </a:ln>
                <a:solidFill>
                  <a:srgbClr val="9876AA"/>
                </a:solidFill>
                <a:effectLst/>
                <a:latin typeface="JetBrains Mono" panose="02000009000000000000" pitchFamily="49" charset="0"/>
                <a:cs typeface="JetBrains Mono" panose="02000009000000000000" pitchFamily="49" charset="0"/>
              </a:rPr>
              <a:t>xq</a:t>
            </a:r>
            <a:r>
              <a:rPr kumimoji="0" lang="en-US" altLang="en-US" sz="1600" b="0" i="0" u="none" strike="noStrike" cap="none" normalizeH="0" baseline="0" dirty="0">
                <a:ln>
                  <a:noFill/>
                </a:ln>
                <a:solidFill>
                  <a:srgbClr val="CC7832"/>
                </a:solidFill>
                <a:effectLst/>
                <a:latin typeface="JetBrains Mono" panose="02000009000000000000" pitchFamily="49" charset="0"/>
                <a:cs typeface="JetBrains Mono" panose="02000009000000000000"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图片 7"/>
          <p:cNvPicPr>
            <a:picLocks noChangeAspect="1"/>
          </p:cNvPicPr>
          <p:nvPr/>
        </p:nvPicPr>
        <p:blipFill>
          <a:blip r:embed="rId2"/>
          <a:stretch>
            <a:fillRect/>
          </a:stretch>
        </p:blipFill>
        <p:spPr>
          <a:xfrm>
            <a:off x="3720285" y="204173"/>
            <a:ext cx="4751429" cy="3803728"/>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55e483a6-e783-4776-813d-fe85209e7bc1"/>
  <p:tag name="COMMONDATA" val="eyJoZGlkIjoiZTU3NzQ2ODYxMmZlZjlhMzQxNzc5MWFjMjVkMmFkM2I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1389d321-529f-453e-acb9-29837d6b522f}"/>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TM04033921[[fn=花纹]]</Template>
  <TotalTime>6</TotalTime>
  <Words>803</Words>
  <Application>Microsoft Office PowerPoint</Application>
  <PresentationFormat>宽屏</PresentationFormat>
  <Paragraphs>43</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Söhne</vt:lpstr>
      <vt:lpstr>方正得胜体 简 Heavy</vt:lpstr>
      <vt:lpstr>黑体</vt:lpstr>
      <vt:lpstr>微软雅黑</vt:lpstr>
      <vt:lpstr>Arial</vt:lpstr>
      <vt:lpstr>Bookman Old Style</vt:lpstr>
      <vt:lpstr>JetBrains Mono</vt:lpstr>
      <vt:lpstr>Rockwell</vt:lpstr>
      <vt:lpstr>Times New Roman</vt:lpstr>
      <vt:lpstr>Damask</vt:lpstr>
      <vt:lpstr>数据库第五周研讨</vt:lpstr>
      <vt:lpstr>删除没有开课的学院。有什么限制？</vt:lpstr>
      <vt:lpstr>删除没有开课的学院。有什么限制？</vt:lpstr>
      <vt:lpstr>我们可以对外键进行一些属性的设置： </vt:lpstr>
      <vt:lpstr>我们可以对外键进行一些属性的设置： </vt:lpstr>
      <vt:lpstr>如果学生在一学期中不及格的课程学分之和达到该学期所修学分的二分之一，将进入试读，请根据最近结束的学期获得试读的学生的状态改为“试读”。    </vt:lpstr>
      <vt:lpstr>PowerPoint 演示文稿</vt:lpstr>
      <vt:lpstr> 创建视图用来记录每个学生每学期选修的总学分数，拿到的总学分数，该学期获得的平均绩点。并说明改视图是否可以更新，说明理由。  </vt:lpstr>
      <vt:lpstr>PowerPoint 演示文稿</vt:lpstr>
      <vt:lpstr>不能更新</vt:lpstr>
      <vt:lpstr>设计一个能更新的视图，要求更新后的数据满足视图定义的范围：“系统结构”还未有总评成绩的选课视图。写出如下对视图的更新命令，并判断是否可行，如不可行请说出理由</vt:lpstr>
      <vt:lpstr>PowerPoint 演示文稿</vt:lpstr>
      <vt:lpstr>插入数据（1107, 2013-2014秋季, 08305004, 0101, null，null，null）</vt:lpstr>
      <vt:lpstr>插入数据（1107, 2012-2013冬季, 08305002，0102, null，null，null）</vt:lpstr>
      <vt:lpstr>将所有学生平时成绩增加10分,但不能超过100分</vt:lpstr>
      <vt:lpstr>谢谢观赏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数据库第四周研讨</dc:title>
  <dc:creator>朱 若时</dc:creator>
  <cp:lastModifiedBy>朱 若时</cp:lastModifiedBy>
  <cp:revision>17</cp:revision>
  <dcterms:created xsi:type="dcterms:W3CDTF">2022-12-19T07:14:00Z</dcterms:created>
  <dcterms:modified xsi:type="dcterms:W3CDTF">2022-12-29T01:08:36Z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E50949CA6AC540FBAC7191A2F2CD3779</vt:lpwstr>
  </property>
  <property fmtid="{D5CDD505-2E9C-101B-9397-08002B2CF9AE}" pid="3" name="KSOProductBuildVer">
    <vt:lpwstr>2052-11.1.0.12980</vt:lpwstr>
  </property>
</Properties>
</file>