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56" r:id="rId2"/>
    <p:sldId id="270" r:id="rId3"/>
    <p:sldId id="279" r:id="rId4"/>
    <p:sldId id="277" r:id="rId5"/>
    <p:sldId id="280" r:id="rId6"/>
    <p:sldId id="281" r:id="rId7"/>
    <p:sldId id="282" r:id="rId8"/>
    <p:sldId id="283" r:id="rId9"/>
    <p:sldId id="284" r:id="rId10"/>
    <p:sldId id="278" r:id="rId11"/>
    <p:sldId id="299" r:id="rId12"/>
    <p:sldId id="300" r:id="rId13"/>
    <p:sldId id="301" r:id="rId14"/>
    <p:sldId id="302" r:id="rId15"/>
    <p:sldId id="291" r:id="rId16"/>
    <p:sldId id="304" r:id="rId17"/>
    <p:sldId id="293" r:id="rId18"/>
  </p:sldIdLst>
  <p:sldSz cx="12192000" cy="6858000"/>
  <p:notesSz cx="6858000" cy="9144000"/>
  <p:custDataLst>
    <p:tags r:id="rId21"/>
  </p:custDataLst>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000" name="54dbd_FVf2fQZb" initials="authorId_433894163" lastIdx="166310806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119" d="100"/>
          <a:sy n="119" d="100"/>
        </p:scale>
        <p:origin x="270" y="114"/>
      </p:cViewPr>
      <p:guideLst>
        <p:guide orient="horz" pos="2160"/>
        <p:guide pos="3840"/>
      </p:guideLst>
    </p:cSldViewPr>
  </p:slideViewPr>
  <p:notesTextViewPr>
    <p:cViewPr>
      <p:scale>
        <a:sx n="1" d="1"/>
        <a:sy n="1" d="1"/>
      </p:scale>
      <p:origin x="0" y="0"/>
    </p:cViewPr>
  </p:notesTextViewPr>
  <p:notesViewPr>
    <p:cSldViewPr snapToGrid="0">
      <p:cViewPr varScale="1">
        <p:scale>
          <a:sx n="83" d="100"/>
          <a:sy n="83"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000" dt="2022-11-29T22:02:07" idx="1663108063">
    <p:pos x="407" y="285"/>
    <p:text>留给刘元老师</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237E677-E9DB-4623-A96C-44D08FEB448D}" type="datetime1">
              <a:rPr lang="zh-CN" altLang="en-US" smtClean="0">
                <a:latin typeface="Microsoft YaHei UI" panose="020B0503020204020204" pitchFamily="34" charset="-122"/>
                <a:ea typeface="Microsoft YaHei UI" panose="020B0503020204020204" pitchFamily="34" charset="-122"/>
              </a:rPr>
              <a:t>2022/11/30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DDB6E39F-C4EE-4692-ACC1-6ECD2D26C200}" type="datetime1">
              <a:rPr lang="zh-CN" altLang="en-US" smtClean="0"/>
              <a:t>2022/11/30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EE000EEB-8338-48D7-8EE8-EE0082EF7602}" type="slidenum">
              <a:rPr lang="en-US" altLang="zh-CN" noProof="0" smtClean="0"/>
              <a:t>‹#›</a:t>
            </a:fld>
            <a:endParaRPr lang="zh-CN" altLang="en-US" noProof="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000EEB-8338-48D7-8EE8-EE0082EF7602}"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EE000EEB-8338-48D7-8EE8-EE0082EF7602}"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rtlCol="0" anchor="b"/>
          <a:lstStyle>
            <a:lvl1pPr>
              <a:defRPr sz="72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p>
            <a:pPr rtl="0"/>
            <a:fld id="{FD015F50-C926-4024-813D-614A9A4F245E}" type="datetime1">
              <a:rPr lang="zh-CN" altLang="en-US" noProof="0" smtClean="0"/>
              <a:t>2022/11/30</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F67EF83-A714-4967-985D-F223D3C52365}" type="datetime1">
              <a:rPr lang="zh-CN" altLang="en-US" noProof="0" smtClean="0"/>
              <a:t>2022/11/30</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rtlCol="0"/>
          <a:lstStyle>
            <a:lvl1pPr>
              <a:defRPr sz="4800"/>
            </a:lvl1pPr>
          </a:lstStyle>
          <a:p>
            <a:pPr rtl="0"/>
            <a:r>
              <a:rPr lang="zh-CN" altLang="en-US" noProof="0"/>
              <a:t>单击此处编辑母版标题样式</a:t>
            </a:r>
          </a:p>
        </p:txBody>
      </p:sp>
      <p:sp>
        <p:nvSpPr>
          <p:cNvPr id="8" name="文本占位符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0E605A88-DD6B-41B4-A023-74D2F6BAD527}" type="datetime1">
              <a:rPr lang="zh-CN" altLang="en-US" noProof="0" smtClean="0"/>
              <a:t>2022/11/30</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述">
    <p:spTree>
      <p:nvGrpSpPr>
        <p:cNvPr id="1" name=""/>
        <p:cNvGrpSpPr/>
        <p:nvPr/>
      </p:nvGrpSpPr>
      <p:grpSpPr>
        <a:xfrm>
          <a:off x="0" y="0"/>
          <a:ext cx="0" cy="0"/>
          <a:chOff x="0" y="0"/>
          <a:chExt cx="0" cy="0"/>
        </a:xfrm>
      </p:grpSpPr>
      <p:sp>
        <p:nvSpPr>
          <p:cNvPr id="2" name="标题 1"/>
          <p:cNvSpPr>
            <a:spLocks noGrp="1"/>
          </p:cNvSpPr>
          <p:nvPr>
            <p:ph type="title"/>
          </p:nvPr>
        </p:nvSpPr>
        <p:spPr>
          <a:xfrm>
            <a:off x="1574801" y="1447800"/>
            <a:ext cx="7999315" cy="2323374"/>
          </a:xfrm>
        </p:spPr>
        <p:txBody>
          <a:bodyPr rtlCol="0"/>
          <a:lstStyle>
            <a:lvl1pPr>
              <a:defRPr sz="48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4" name="文本占位符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icrosoft YaHei UI" panose="020B0503020204020204" pitchFamily="34" charset="-122"/>
                <a:ea typeface="Microsoft YaHei UI" panose="020B0503020204020204" pitchFamily="34" charset="-122"/>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0" name="文本占位符 3"/>
          <p:cNvSpPr>
            <a:spLocks noGrp="1"/>
          </p:cNvSpPr>
          <p:nvPr>
            <p:ph type="body" sz="half" idx="2"/>
          </p:nvPr>
        </p:nvSpPr>
        <p:spPr>
          <a:xfrm>
            <a:off x="1154954" y="4350657"/>
            <a:ext cx="8825659" cy="1676400"/>
          </a:xfrm>
        </p:spPr>
        <p:txBody>
          <a:bodyPr rtlCol="0" anchor="ctr">
            <a:normAutofit/>
          </a:bodyPr>
          <a:lstStyle>
            <a:lvl1pPr marL="0" indent="0">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AAE0348-2D4A-4663-A0A2-8BC4B8A9AB1F}" type="datetime1">
              <a:rPr lang="zh-CN" altLang="en-US" noProof="0" smtClean="0"/>
              <a:t>2022/11/30</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noProof="0" smtClean="0"/>
              <a:t>‹#›</a:t>
            </a:fld>
            <a:endParaRPr lang="zh-CN" altLang="en-US" noProof="0"/>
          </a:p>
        </p:txBody>
      </p:sp>
      <p:sp>
        <p:nvSpPr>
          <p:cNvPr id="9" name="文本框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rtl="0"/>
            <a:r>
              <a:rPr lang="zh-CN" altLang="en-US" noProof="0">
                <a:latin typeface="Microsoft YaHei UI" panose="020B0503020204020204" pitchFamily="34" charset="-122"/>
                <a:ea typeface="Microsoft YaHei UI" panose="020B0503020204020204" pitchFamily="34" charset="-122"/>
              </a:rPr>
              <a:t>“</a:t>
            </a:r>
          </a:p>
        </p:txBody>
      </p:sp>
      <p:sp>
        <p:nvSpPr>
          <p:cNvPr id="13" name="文本框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rtl="0"/>
            <a:r>
              <a:rPr lang="zh-CN" altLang="en-US" noProof="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rtlCol="0" anchor="b"/>
          <a:lstStyle>
            <a:lvl1pPr algn="l">
              <a:defRPr sz="4000" b="0" cap="none"/>
            </a:lvl1pPr>
          </a:lstStyle>
          <a:p>
            <a:pPr rtl="0"/>
            <a:r>
              <a:rPr lang="zh-CN" altLang="en-US" noProof="0"/>
              <a:t>单击此处编辑母版标题样式</a:t>
            </a:r>
          </a:p>
        </p:txBody>
      </p:sp>
      <p:sp>
        <p:nvSpPr>
          <p:cNvPr id="3" name="文本占位符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520E2749-18DB-4137-B74A-5B171A175C22}" type="datetime1">
              <a:rPr lang="zh-CN" altLang="en-US" noProof="0" smtClean="0"/>
              <a:t>2022/11/30</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sz="4200"/>
            </a:lvl1pPr>
          </a:lstStyle>
          <a:p>
            <a:pPr rtl="0"/>
            <a:r>
              <a:rPr lang="zh-CN" altLang="en-US" noProof="0"/>
              <a:t>单击此处编辑母版标题样式</a:t>
            </a:r>
          </a:p>
        </p:txBody>
      </p:sp>
      <p:sp>
        <p:nvSpPr>
          <p:cNvPr id="3" name="文本占位符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6" name="文本占位符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文本占位符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9" name="文本占位符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4" name="文本占位符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文本占位符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cxnSp>
        <p:nvCxnSpPr>
          <p:cNvPr id="17" name="直接连接符​​(S)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接连接符​​(S)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rtlCol="0"/>
          <a:lstStyle/>
          <a:p>
            <a:pPr rtl="0"/>
            <a:fld id="{95998DB4-D0FC-4AF3-BA55-8D24794D6FDD}" type="datetime1">
              <a:rPr lang="zh-CN" altLang="en-US" noProof="0" smtClean="0"/>
              <a:t>2022/11/30</a:t>
            </a:fld>
            <a:endParaRPr lang="zh-CN" altLang="en-US" noProof="0"/>
          </a:p>
        </p:txBody>
      </p:sp>
      <p:sp>
        <p:nvSpPr>
          <p:cNvPr id="4"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sz="4200"/>
            </a:lvl1pPr>
          </a:lstStyle>
          <a:p>
            <a:pPr rtl="0"/>
            <a:r>
              <a:rPr lang="zh-CN" altLang="en-US" noProof="0"/>
              <a:t>单击此处编辑母版标题样式</a:t>
            </a:r>
          </a:p>
        </p:txBody>
      </p:sp>
      <p:sp>
        <p:nvSpPr>
          <p:cNvPr id="3" name="文本占位符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9" name="图片占位符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2" name="文本占位符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文本占位符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30" name="图片占位符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3" name="文本占位符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4" name="文本占位符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31" name="图片占位符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4" name="文本占位符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cxnSp>
        <p:nvCxnSpPr>
          <p:cNvPr id="17" name="直接连接符​​(S)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接连接符​​(S)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rtlCol="0"/>
          <a:lstStyle/>
          <a:p>
            <a:pPr rtl="0"/>
            <a:fld id="{4A923F0A-5790-479C-B764-65FB21DE5F0D}" type="datetime1">
              <a:rPr lang="zh-CN" altLang="en-US" noProof="0" smtClean="0"/>
              <a:t>2022/11/30</a:t>
            </a:fld>
            <a:endParaRPr lang="zh-CN" altLang="en-US" noProof="0"/>
          </a:p>
        </p:txBody>
      </p:sp>
      <p:sp>
        <p:nvSpPr>
          <p:cNvPr id="4"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nchor="t" anchorCtr="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0FA98BCE-83CC-48B5-8EF0-0EE47E70EE91}" type="datetime1">
              <a:rPr lang="zh-CN" altLang="en-US" noProof="0" smtClean="0"/>
              <a:t>2022/11/30</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304212" y="430213"/>
            <a:ext cx="1752601" cy="5826125"/>
          </a:xfrm>
        </p:spPr>
        <p:txBody>
          <a:bodyPr vert="eaVert" rtlCol="0" anchor="b" anchorCtr="0"/>
          <a:lstStyle/>
          <a:p>
            <a:pPr rtl="0"/>
            <a:r>
              <a:rPr lang="zh-CN" altLang="en-US" noProof="0"/>
              <a:t>单击此处编辑母版标题样式</a:t>
            </a:r>
          </a:p>
        </p:txBody>
      </p:sp>
      <p:sp>
        <p:nvSpPr>
          <p:cNvPr id="3" name="垂直文本占位符 2"/>
          <p:cNvSpPr>
            <a:spLocks noGrp="1"/>
          </p:cNvSpPr>
          <p:nvPr>
            <p:ph type="body" orient="vert" idx="1"/>
          </p:nvPr>
        </p:nvSpPr>
        <p:spPr>
          <a:xfrm>
            <a:off x="652463" y="887414"/>
            <a:ext cx="7423149" cy="5368924"/>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98DE924F-0E6B-4BF0-997A-EDE999311126}" type="datetime1">
              <a:rPr lang="zh-CN" altLang="en-US" noProof="0" smtClean="0"/>
              <a:t>2022/11/30</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B7D10A8C-4481-4409-9809-12544EFE9584}" type="datetime1">
              <a:rPr lang="zh-CN" altLang="en-US" noProof="0" smtClean="0"/>
              <a:t>2022/11/30</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rtlCol="0" anchor="b"/>
          <a:lstStyle>
            <a:lvl1pPr algn="l">
              <a:defRPr sz="4000" b="0" cap="none"/>
            </a:lvl1pPr>
          </a:lstStyle>
          <a:p>
            <a:pPr rtl="0"/>
            <a:r>
              <a:rPr lang="zh-CN" altLang="en-US" noProof="0"/>
              <a:t>单击此处编辑母版标题样式</a:t>
            </a:r>
          </a:p>
        </p:txBody>
      </p:sp>
      <p:sp>
        <p:nvSpPr>
          <p:cNvPr id="3" name="文本占位符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664FD9B7-51A1-461D-84F3-BE6CED1285B5}" type="datetime1">
              <a:rPr lang="zh-CN" altLang="en-US" noProof="0" smtClean="0"/>
              <a:t>2022/11/30</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21DA3B03-FF89-42EA-9564-E2218E3FCDC0}" type="datetime1">
              <a:rPr lang="zh-CN" altLang="en-US" noProof="0" smtClean="0"/>
              <a:t>2022/11/30</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C1E780CB-9532-4B06-972F-D59E5E2AA7CA}" type="datetime1">
              <a:rPr lang="zh-CN" altLang="en-US" noProof="0" smtClean="0"/>
              <a:t>2022/11/30</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7" name="日期占位符 2"/>
          <p:cNvSpPr>
            <a:spLocks noGrp="1"/>
          </p:cNvSpPr>
          <p:nvPr>
            <p:ph type="dt" sz="half" idx="10"/>
          </p:nvPr>
        </p:nvSpPr>
        <p:spPr/>
        <p:txBody>
          <a:bodyPr rtlCol="0"/>
          <a:lstStyle/>
          <a:p>
            <a:pPr rtl="0"/>
            <a:fld id="{28045EC9-AD86-4504-B744-84E09B800EE1}" type="datetime1">
              <a:rPr lang="zh-CN" altLang="en-US" noProof="0" smtClean="0"/>
              <a:t>2022/11/30</a:t>
            </a:fld>
            <a:endParaRPr lang="zh-CN" altLang="en-US" noProof="0"/>
          </a:p>
        </p:txBody>
      </p:sp>
      <p:sp>
        <p:nvSpPr>
          <p:cNvPr id="5" name="页脚占位符 3"/>
          <p:cNvSpPr>
            <a:spLocks noGrp="1"/>
          </p:cNvSpPr>
          <p:nvPr>
            <p:ph type="ftr" sz="quarter" idx="11"/>
          </p:nvPr>
        </p:nvSpPr>
        <p:spPr/>
        <p:txBody>
          <a:bodyPr rtlCol="0"/>
          <a:lstStyle/>
          <a:p>
            <a:pPr rtl="0"/>
            <a:endParaRPr lang="zh-CN" altLang="en-US" noProof="0"/>
          </a:p>
        </p:txBody>
      </p:sp>
      <p:sp>
        <p:nvSpPr>
          <p:cNvPr id="6" name="灯片编号占位符 4"/>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rtlCol="0"/>
          <a:lstStyle/>
          <a:p>
            <a:pPr rtl="0"/>
            <a:fld id="{B6BA8DF7-E57F-4D35-A93B-3E2EFAB6A3C2}" type="datetime1">
              <a:rPr lang="zh-CN" altLang="en-US" noProof="0" smtClean="0"/>
              <a:t>2022/11/30</a:t>
            </a:fld>
            <a:endParaRPr lang="zh-CN" altLang="en-US" noProof="0"/>
          </a:p>
        </p:txBody>
      </p:sp>
      <p:sp>
        <p:nvSpPr>
          <p:cNvPr id="5" name="页脚占位符 2"/>
          <p:cNvSpPr>
            <a:spLocks noGrp="1"/>
          </p:cNvSpPr>
          <p:nvPr>
            <p:ph type="ftr" sz="quarter" idx="11"/>
          </p:nvPr>
        </p:nvSpPr>
        <p:spPr/>
        <p:txBody>
          <a:bodyPr rtlCol="0"/>
          <a:lstStyle/>
          <a:p>
            <a:pPr rtl="0"/>
            <a:endParaRPr lang="zh-CN" altLang="en-US" noProof="0"/>
          </a:p>
        </p:txBody>
      </p:sp>
      <p:sp>
        <p:nvSpPr>
          <p:cNvPr id="6" name="灯片编号占位符 3"/>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3401064" cy="1447800"/>
          </a:xfrm>
        </p:spPr>
        <p:txBody>
          <a:bodyPr rtlCol="0" anchor="b"/>
          <a:lstStyle>
            <a:lvl1pPr algn="l">
              <a:defRPr sz="2400" b="0"/>
            </a:lvl1pPr>
          </a:lstStyle>
          <a:p>
            <a:pPr rtl="0"/>
            <a:r>
              <a:rPr lang="zh-CN" altLang="en-US" noProof="0"/>
              <a:t>单击此处编辑母版标题样式</a:t>
            </a:r>
          </a:p>
        </p:txBody>
      </p:sp>
      <p:sp>
        <p:nvSpPr>
          <p:cNvPr id="3" name="内容占位符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7" name="日期占位符 4"/>
          <p:cNvSpPr>
            <a:spLocks noGrp="1"/>
          </p:cNvSpPr>
          <p:nvPr>
            <p:ph type="dt" sz="half" idx="10"/>
          </p:nvPr>
        </p:nvSpPr>
        <p:spPr/>
        <p:txBody>
          <a:bodyPr rtlCol="0"/>
          <a:lstStyle/>
          <a:p>
            <a:pPr rtl="0"/>
            <a:fld id="{20A71D50-6F84-4A6F-B857-367F238BAB94}" type="datetime1">
              <a:rPr lang="zh-CN" altLang="en-US" noProof="0" smtClean="0"/>
              <a:t>2022/11/30</a:t>
            </a:fld>
            <a:endParaRPr lang="zh-CN" altLang="en-US" noProof="0"/>
          </a:p>
        </p:txBody>
      </p:sp>
      <p:sp>
        <p:nvSpPr>
          <p:cNvPr id="5" name="页脚占位符 5"/>
          <p:cNvSpPr>
            <a:spLocks noGrp="1"/>
          </p:cNvSpPr>
          <p:nvPr>
            <p:ph type="ftr" sz="quarter" idx="11"/>
          </p:nvPr>
        </p:nvSpPr>
        <p:spPr/>
        <p:txBody>
          <a:bodyPr rtlCol="0"/>
          <a:lstStyle/>
          <a:p>
            <a:pPr rtl="0"/>
            <a:endParaRPr lang="zh-CN" altLang="en-US" noProof="0"/>
          </a:p>
        </p:txBody>
      </p:sp>
      <p:sp>
        <p:nvSpPr>
          <p:cNvPr id="6" name="灯片编号占位符 6"/>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D219E506-C08C-41A2-91BD-B2D0212794AF}" type="datetime1">
              <a:rPr lang="zh-CN" altLang="en-US" noProof="0" smtClean="0"/>
              <a:t>2022/11/30</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D57F1E4F-1CFF-5643-939E-02111984F565}" type="slidenum">
              <a:rPr lang="en-US" altLang="zh-CN" noProof="0" smtClean="0"/>
              <a:t>‹#›</a:t>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9"/>
          <a:srcRect l="3613"/>
          <a:stretch>
            <a:fillRect/>
          </a:stretch>
        </p:blipFill>
        <p:spPr>
          <a:xfrm>
            <a:off x="0" y="2669685"/>
            <a:ext cx="4037012" cy="4188315"/>
          </a:xfrm>
          <a:prstGeom prst="rect">
            <a:avLst/>
          </a:prstGeom>
        </p:spPr>
      </p:pic>
      <p:pic>
        <p:nvPicPr>
          <p:cNvPr id="7" name="图片 6"/>
          <p:cNvPicPr>
            <a:picLocks noChangeAspect="1"/>
          </p:cNvPicPr>
          <p:nvPr/>
        </p:nvPicPr>
        <p:blipFill rotWithShape="1">
          <a:blip r:embed="rId20"/>
          <a:srcRect l="35640"/>
          <a:stretch>
            <a:fillRect/>
          </a:stretch>
        </p:blipFill>
        <p:spPr>
          <a:xfrm>
            <a:off x="0" y="2892347"/>
            <a:ext cx="1522412" cy="2365453"/>
          </a:xfrm>
          <a:prstGeom prst="rect">
            <a:avLst/>
          </a:prstGeom>
        </p:spPr>
      </p:pic>
      <p:sp>
        <p:nvSpPr>
          <p:cNvPr id="16" name="椭圆形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图片 8"/>
          <p:cNvPicPr>
            <a:picLocks noChangeAspect="1"/>
          </p:cNvPicPr>
          <p:nvPr/>
        </p:nvPicPr>
        <p:blipFill rotWithShape="1">
          <a:blip r:embed="rId21"/>
          <a:srcRect t="28813"/>
          <a:stretch>
            <a:fillRect/>
          </a:stretch>
        </p:blipFill>
        <p:spPr>
          <a:xfrm>
            <a:off x="7999412" y="0"/>
            <a:ext cx="1603387" cy="1141407"/>
          </a:xfrm>
          <a:prstGeom prst="rect">
            <a:avLst/>
          </a:prstGeom>
        </p:spPr>
      </p:pic>
      <p:pic>
        <p:nvPicPr>
          <p:cNvPr id="10" name="图片 9"/>
          <p:cNvPicPr>
            <a:picLocks noChangeAspect="1"/>
          </p:cNvPicPr>
          <p:nvPr/>
        </p:nvPicPr>
        <p:blipFill rotWithShape="1">
          <a:blip r:embed="rId22"/>
          <a:srcRect b="23320"/>
          <a:stretch>
            <a:fillRect/>
          </a:stretch>
        </p:blipFill>
        <p:spPr>
          <a:xfrm>
            <a:off x="8609012" y="6096000"/>
            <a:ext cx="993734" cy="762000"/>
          </a:xfrm>
          <a:prstGeom prst="rect">
            <a:avLst/>
          </a:prstGeom>
        </p:spPr>
      </p:pic>
      <p:sp>
        <p:nvSpPr>
          <p:cNvPr id="14" name="长方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zh-CN" altLang="en-US" noProof="0"/>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04913A2C-B6EC-4E73-9A1C-1ABDFA588B67}" type="datetime1">
              <a:rPr lang="zh-CN" altLang="en-US" noProof="0" smtClean="0"/>
              <a:t>2022/11/30</a:t>
            </a:fld>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noProof="0" smtClean="0"/>
              <a:t>‹#›</a:t>
            </a:fld>
            <a:endParaRPr lang="zh-CN" altLang="en-US" noProof="0">
              <a:latin typeface="Microsoft YaHei UI" panose="020B0503020204020204" pitchFamily="34" charset="-122"/>
              <a:ea typeface="Microsoft YaHei UI" panose="020B0503020204020204" pitchFamily="34" charset="-122"/>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fillRect/>
          </a:stretch>
        </a:blipFill>
        <a:effectLst/>
      </p:bgPr>
    </p:bg>
    <p:spTree>
      <p:nvGrpSpPr>
        <p:cNvPr id="1" name=""/>
        <p:cNvGrpSpPr/>
        <p:nvPr/>
      </p:nvGrpSpPr>
      <p:grpSpPr>
        <a:xfrm>
          <a:off x="0" y="0"/>
          <a:ext cx="0" cy="0"/>
          <a:chOff x="0" y="0"/>
          <a:chExt cx="0" cy="0"/>
        </a:xfrm>
      </p:grpSpPr>
      <p:pic>
        <p:nvPicPr>
          <p:cNvPr id="5" name="图片 4" descr="链条链接"/>
          <p:cNvPicPr>
            <a:picLocks noChangeAspect="1"/>
          </p:cNvPicPr>
          <p:nvPr/>
        </p:nvPicPr>
        <p:blipFill rotWithShape="1">
          <a:blip r:embed="rId4">
            <a:alphaModFix amt="25000"/>
            <a:duotone>
              <a:prstClr val="black"/>
              <a:schemeClr val="accent5">
                <a:tint val="45000"/>
                <a:satMod val="400000"/>
              </a:schemeClr>
            </a:duotone>
          </a:blip>
          <a:srcRect t="23391" r="9091"/>
          <a:stretch>
            <a:fillRect/>
          </a:stretch>
        </p:blipFill>
        <p:spPr>
          <a:xfrm>
            <a:off x="20" y="10"/>
            <a:ext cx="12191980" cy="6857990"/>
          </a:xfrm>
          <a:prstGeom prst="rect">
            <a:avLst/>
          </a:prstGeom>
        </p:spPr>
      </p:pic>
      <p:sp>
        <p:nvSpPr>
          <p:cNvPr id="2" name="标题 1"/>
          <p:cNvSpPr>
            <a:spLocks noGrp="1"/>
          </p:cNvSpPr>
          <p:nvPr>
            <p:ph type="ctrTitle"/>
          </p:nvPr>
        </p:nvSpPr>
        <p:spPr>
          <a:xfrm>
            <a:off x="1092325" y="1447800"/>
            <a:ext cx="8825658" cy="3329581"/>
          </a:xfrm>
        </p:spPr>
        <p:txBody>
          <a:bodyPr rtlCol="0">
            <a:normAutofit/>
          </a:bodyPr>
          <a:lstStyle/>
          <a:p>
            <a:pPr rtl="0"/>
            <a:r>
              <a:rPr lang="zh-CN" altLang="en-US" dirty="0">
                <a:latin typeface="Arial" panose="020B0604020202020204" pitchFamily="34" charset="0"/>
                <a:ea typeface="微软雅黑" panose="020B0503020204020204" pitchFamily="34" charset="-122"/>
              </a:rPr>
              <a:t>数据库原理研讨</a:t>
            </a:r>
          </a:p>
        </p:txBody>
      </p:sp>
      <p:sp>
        <p:nvSpPr>
          <p:cNvPr id="3" name="副标题 2"/>
          <p:cNvSpPr>
            <a:spLocks noGrp="1"/>
          </p:cNvSpPr>
          <p:nvPr>
            <p:ph type="subTitle" idx="1"/>
          </p:nvPr>
        </p:nvSpPr>
        <p:spPr>
          <a:xfrm>
            <a:off x="1154955" y="4777380"/>
            <a:ext cx="8825658" cy="861420"/>
          </a:xfrm>
        </p:spPr>
        <p:txBody>
          <a:bodyPr rtlCol="0">
            <a:normAutofit/>
          </a:bodyPr>
          <a:lstStyle/>
          <a:p>
            <a:pPr rtl="0"/>
            <a:r>
              <a:rPr lang="en-US" altLang="zh-CN" dirty="0">
                <a:latin typeface="Arial" panose="020B0604020202020204" pitchFamily="34" charset="0"/>
                <a:ea typeface="微软雅黑" panose="020B0503020204020204" pitchFamily="34" charset="-122"/>
              </a:rPr>
              <a:t>1076</a:t>
            </a:r>
            <a:r>
              <a:rPr lang="zh-CN" altLang="en-US" dirty="0">
                <a:latin typeface="Arial" panose="020B0604020202020204" pitchFamily="34" charset="0"/>
                <a:ea typeface="微软雅黑" panose="020B0503020204020204" pitchFamily="34" charset="-122"/>
              </a:rPr>
              <a:t>组</a:t>
            </a:r>
            <a:endParaRPr lang="en-US" altLang="zh-CN" dirty="0">
              <a:latin typeface="Arial" panose="020B0604020202020204" pitchFamily="34" charset="0"/>
              <a:ea typeface="微软雅黑" panose="020B0503020204020204" pitchFamily="34" charset="-122"/>
            </a:endParaRPr>
          </a:p>
          <a:p>
            <a:pPr rtl="0"/>
            <a:r>
              <a:rPr lang="zh-CN" altLang="en-US" dirty="0">
                <a:latin typeface="Arial" panose="020B0604020202020204" pitchFamily="34" charset="0"/>
                <a:ea typeface="微软雅黑" panose="020B0503020204020204" pitchFamily="34" charset="-122"/>
              </a:rPr>
              <a:t>刘元、周鹏飞、朱若时</a:t>
            </a:r>
            <a:endParaRPr lang="en-US" altLang="zh-CN" dirty="0">
              <a:latin typeface="Arial" panose="020B0604020202020204" pitchFamily="34" charset="0"/>
              <a:ea typeface="微软雅黑" panose="020B0503020204020204" pitchFamily="34" charset="-122"/>
            </a:endParaRPr>
          </a:p>
        </p:txBody>
      </p:sp>
      <p:sp>
        <p:nvSpPr>
          <p:cNvPr id="20" name="长方形 1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3673" y="3294541"/>
            <a:ext cx="9404723" cy="940049"/>
          </a:xfrm>
        </p:spPr>
        <p:txBody>
          <a:bodyPr/>
          <a:lstStyle/>
          <a:p>
            <a:pPr algn="ctr"/>
            <a:r>
              <a:rPr lang="zh-CN" altLang="en-US" sz="2400" dirty="0">
                <a:solidFill>
                  <a:schemeClr val="tx1"/>
                </a:solidFill>
                <a:effectLst/>
                <a:latin typeface="Arial" panose="020B0604020202020204" pitchFamily="34" charset="0"/>
                <a:ea typeface="微软雅黑" panose="020B0503020204020204" pitchFamily="34" charset="-122"/>
                <a:sym typeface="+mn-ea"/>
              </a:rPr>
              <a:t>数据库技术的发展及目前的存在的问题或机遇？</a:t>
            </a:r>
          </a:p>
        </p:txBody>
      </p:sp>
      <p:sp>
        <p:nvSpPr>
          <p:cNvPr id="4" name="文本框 3"/>
          <p:cNvSpPr txBox="1"/>
          <p:nvPr userDrawn="1"/>
        </p:nvSpPr>
        <p:spPr>
          <a:xfrm>
            <a:off x="4693573" y="1738031"/>
            <a:ext cx="2596515" cy="1014730"/>
          </a:xfrm>
          <a:prstGeom prst="rect">
            <a:avLst/>
          </a:prstGeom>
        </p:spPr>
        <p:txBody>
          <a:bodyPr wrap="none" rtlCol="0">
            <a:spAutoFit/>
          </a:bodyPr>
          <a:lstStyle/>
          <a:p>
            <a:r>
              <a:rPr lang="en-US" altLang="zh-CN" sz="6000">
                <a:latin typeface="Arial" panose="020B0604020202020204" pitchFamily="34" charset="0"/>
                <a:ea typeface="微软雅黑" panose="020B0503020204020204" pitchFamily="34" charset="-122"/>
              </a:rPr>
              <a:t>Topic 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面临的挑战</a:t>
            </a:r>
          </a:p>
        </p:txBody>
      </p:sp>
      <p:sp>
        <p:nvSpPr>
          <p:cNvPr id="3" name="内容占位符 2"/>
          <p:cNvSpPr>
            <a:spLocks noGrp="1"/>
          </p:cNvSpPr>
          <p:nvPr>
            <p:ph idx="1"/>
          </p:nvPr>
        </p:nvSpPr>
        <p:spPr>
          <a:xfrm>
            <a:off x="1102995" y="1235075"/>
            <a:ext cx="8946515" cy="5013325"/>
          </a:xfrm>
        </p:spPr>
        <p:txBody>
          <a:bodyPr/>
          <a:lstStyle/>
          <a:p>
            <a:r>
              <a:rPr lang="zh-CN" altLang="en-US">
                <a:sym typeface="+mn-ea"/>
              </a:rPr>
              <a:t>数据类型越来越多样和异构，从结构化数据扩展到文本、图形图像、音频、视频等多媒体数据，HTML、XML、网页等半结构化/非结构化数据，还有流数据、队列数据和程序数据等。传统数据库对半结构化/非结构化数据的存储、管理和处理能力十分有限。</a:t>
            </a:r>
          </a:p>
          <a:p>
            <a:endParaRPr lang="zh-CN" altLang="en-US">
              <a:sym typeface="+mn-ea"/>
            </a:endParaRPr>
          </a:p>
          <a:p>
            <a:endParaRPr lang="zh-CN" altLang="en-US">
              <a:sym typeface="+mn-ea"/>
            </a:endParaRPr>
          </a:p>
          <a:p>
            <a:r>
              <a:rPr lang="zh-CN" altLang="en-US">
                <a:sym typeface="+mn-ea"/>
              </a:rPr>
              <a:t>所以说数据库技术在未来需要去考虑更多中类型的数据的存储管理技术。</a:t>
            </a:r>
          </a:p>
          <a:p>
            <a:r>
              <a:rPr lang="zh-CN" altLang="en-US">
                <a:sym typeface="+mn-ea"/>
              </a:rPr>
              <a:t>现在已经出现的数据库就有：</a:t>
            </a:r>
          </a:p>
          <a:p>
            <a:r>
              <a:rPr lang="zh-CN" altLang="en-US">
                <a:sym typeface="+mn-ea"/>
              </a:rPr>
              <a:t>文档型数据库，存放文档的数据库，</a:t>
            </a:r>
            <a:r>
              <a:rPr lang="en-US" altLang="zh-CN">
                <a:sym typeface="+mn-ea"/>
              </a:rPr>
              <a:t>JSON</a:t>
            </a:r>
            <a:r>
              <a:rPr lang="zh-CN" altLang="en-US">
                <a:sym typeface="+mn-ea"/>
              </a:rPr>
              <a:t>、</a:t>
            </a:r>
            <a:r>
              <a:rPr lang="en-US" altLang="zh-CN">
                <a:sym typeface="+mn-ea"/>
              </a:rPr>
              <a:t>XML</a:t>
            </a:r>
            <a:r>
              <a:rPr lang="zh-CN" altLang="en-US">
                <a:sym typeface="+mn-ea"/>
              </a:rPr>
              <a:t>；</a:t>
            </a:r>
          </a:p>
          <a:p>
            <a:r>
              <a:rPr lang="zh-CN" altLang="en-US">
                <a:sym typeface="+mn-ea"/>
              </a:rPr>
              <a:t>搜索引擎数据库，用于搜索引擎的数据库，比如说</a:t>
            </a:r>
            <a:r>
              <a:rPr lang="en-US" altLang="zh-CN">
                <a:sym typeface="+mn-ea"/>
              </a:rPr>
              <a:t>	Solr</a:t>
            </a:r>
            <a:r>
              <a:rPr lang="zh-CN" altLang="en-US">
                <a:sym typeface="+mn-ea"/>
              </a:rPr>
              <a:t>等等。</a:t>
            </a:r>
          </a:p>
          <a:p>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面临的挑战</a:t>
            </a:r>
          </a:p>
        </p:txBody>
      </p:sp>
      <p:sp>
        <p:nvSpPr>
          <p:cNvPr id="3" name="内容占位符 2"/>
          <p:cNvSpPr>
            <a:spLocks noGrp="1"/>
          </p:cNvSpPr>
          <p:nvPr>
            <p:ph idx="1"/>
          </p:nvPr>
        </p:nvSpPr>
        <p:spPr>
          <a:xfrm>
            <a:off x="1102995" y="1235075"/>
            <a:ext cx="8946515" cy="5013325"/>
          </a:xfrm>
        </p:spPr>
        <p:txBody>
          <a:bodyPr/>
          <a:lstStyle/>
          <a:p>
            <a:r>
              <a:rPr lang="zh-CN" altLang="en-US">
                <a:sym typeface="+mn-ea"/>
              </a:rPr>
              <a:t>关系型数据库不具有可扩展性。</a:t>
            </a:r>
          </a:p>
          <a:p>
            <a:endParaRPr lang="zh-CN" altLang="en-US">
              <a:sym typeface="+mn-ea"/>
            </a:endParaRPr>
          </a:p>
          <a:p>
            <a:r>
              <a:rPr lang="zh-CN" altLang="en-US">
                <a:sym typeface="+mn-ea"/>
              </a:rPr>
              <a:t>什么是可扩展性呢？</a:t>
            </a:r>
          </a:p>
          <a:p>
            <a:r>
              <a:rPr lang="zh-CN" altLang="en-US">
                <a:sym typeface="+mn-ea"/>
              </a:rPr>
              <a:t>以我们使用电脑为例，当我们存储空间不够的时候，可以选择增加一块硬盘来进行扩展，当我们的内存不够的时候，我们可以选择增加内存条的方式对其进行扩展。</a:t>
            </a:r>
          </a:p>
          <a:p>
            <a:endParaRPr lang="zh-CN" altLang="en-US">
              <a:sym typeface="+mn-ea"/>
            </a:endParaRPr>
          </a:p>
          <a:p>
            <a:r>
              <a:rPr lang="zh-CN" altLang="en-US">
                <a:sym typeface="+mn-ea"/>
              </a:rPr>
              <a:t>但是如果我们经常使用的关系型数据库不够用的话呢？我们怎么去扩展？</a:t>
            </a:r>
          </a:p>
          <a:p>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面临的挑战</a:t>
            </a:r>
          </a:p>
        </p:txBody>
      </p:sp>
      <p:sp>
        <p:nvSpPr>
          <p:cNvPr id="3" name="内容占位符 2"/>
          <p:cNvSpPr>
            <a:spLocks noGrp="1"/>
          </p:cNvSpPr>
          <p:nvPr>
            <p:ph idx="1"/>
          </p:nvPr>
        </p:nvSpPr>
        <p:spPr>
          <a:xfrm>
            <a:off x="1102995" y="1235075"/>
            <a:ext cx="8946515" cy="5013325"/>
          </a:xfrm>
        </p:spPr>
        <p:txBody>
          <a:bodyPr/>
          <a:lstStyle/>
          <a:p>
            <a:r>
              <a:rPr lang="zh-CN" altLang="en-US">
                <a:sym typeface="+mn-ea"/>
              </a:rPr>
              <a:t>一般来说，对于这个问题最好的解决方法就是不扩展。为什么这么说呢？</a:t>
            </a:r>
          </a:p>
          <a:p>
            <a:endParaRPr lang="zh-CN" altLang="en-US">
              <a:sym typeface="+mn-ea"/>
            </a:endParaRPr>
          </a:p>
          <a:p>
            <a:r>
              <a:rPr lang="zh-CN" altLang="en-US">
                <a:sym typeface="+mn-ea"/>
              </a:rPr>
              <a:t>我们来看一下集中扩展数据库办法：</a:t>
            </a:r>
          </a:p>
          <a:p>
            <a:endParaRPr lang="zh-CN" altLang="en-US">
              <a:sym typeface="+mn-ea"/>
            </a:endParaRPr>
          </a:p>
          <a:p>
            <a:r>
              <a:rPr lang="en-US" altLang="zh-CN">
                <a:sym typeface="+mn-ea"/>
              </a:rPr>
              <a:t>- </a:t>
            </a:r>
            <a:r>
              <a:rPr lang="zh-CN" altLang="en-US">
                <a:sym typeface="+mn-ea"/>
              </a:rPr>
              <a:t>垂直扩展</a:t>
            </a:r>
          </a:p>
          <a:p>
            <a:r>
              <a:rPr lang="zh-CN" altLang="en-US">
                <a:sym typeface="+mn-ea"/>
              </a:rPr>
              <a:t>就是扩展服务器，提供一个更高性能、更佳存储的服务器，但是这样会导致什么样的结果呢？</a:t>
            </a:r>
          </a:p>
          <a:p>
            <a:endParaRPr lang="zh-CN" altLang="en-US">
              <a:sym typeface="+mn-ea"/>
            </a:endParaRPr>
          </a:p>
          <a:p>
            <a:r>
              <a:rPr lang="zh-CN" altLang="en-US">
                <a:sym typeface="+mn-ea"/>
              </a:rPr>
              <a:t>被替换的服务器变得没有价值，就会导致资源的浪费，并可能导致你购买不想买的高性能服务器；</a:t>
            </a:r>
          </a:p>
          <a:p>
            <a:r>
              <a:rPr lang="zh-CN" altLang="en-US">
                <a:sym typeface="+mn-ea"/>
              </a:rPr>
              <a:t>服务器性能再高也是具有瓶颈的；</a:t>
            </a:r>
          </a:p>
          <a:p>
            <a:endParaRPr lang="zh-CN" altLang="en-US"/>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面临的挑战</a:t>
            </a:r>
          </a:p>
        </p:txBody>
      </p:sp>
      <p:sp>
        <p:nvSpPr>
          <p:cNvPr id="3" name="内容占位符 2"/>
          <p:cNvSpPr>
            <a:spLocks noGrp="1"/>
          </p:cNvSpPr>
          <p:nvPr>
            <p:ph idx="1"/>
          </p:nvPr>
        </p:nvSpPr>
        <p:spPr>
          <a:xfrm>
            <a:off x="1102995" y="1235075"/>
            <a:ext cx="8946515" cy="5013325"/>
          </a:xfrm>
        </p:spPr>
        <p:txBody>
          <a:bodyPr/>
          <a:lstStyle/>
          <a:p>
            <a:r>
              <a:rPr lang="zh-CN" altLang="en-US">
                <a:sym typeface="+mn-ea"/>
              </a:rPr>
              <a:t>我们来看另一种扩展数据库的方法</a:t>
            </a:r>
            <a:r>
              <a:rPr lang="en-US" altLang="zh-CN">
                <a:sym typeface="+mn-ea"/>
              </a:rPr>
              <a:t>:</a:t>
            </a:r>
          </a:p>
          <a:p>
            <a:r>
              <a:rPr lang="zh-CN" altLang="en-US">
                <a:sym typeface="+mn-ea"/>
              </a:rPr>
              <a:t>分区或者分片：</a:t>
            </a:r>
          </a:p>
          <a:p>
            <a:endParaRPr lang="zh-CN" altLang="en-US">
              <a:sym typeface="+mn-ea"/>
            </a:endParaRPr>
          </a:p>
          <a:p>
            <a:r>
              <a:rPr lang="zh-CN" altLang="en-US">
                <a:sym typeface="+mn-ea"/>
              </a:rPr>
              <a:t>比如说，我们将</a:t>
            </a:r>
            <a:r>
              <a:rPr lang="en-US" altLang="zh-CN">
                <a:sym typeface="+mn-ea"/>
              </a:rPr>
              <a:t>A-M	</a:t>
            </a:r>
            <a:r>
              <a:rPr lang="zh-CN" altLang="en-US">
                <a:sym typeface="+mn-ea"/>
              </a:rPr>
              <a:t>开头的用户存储到一个数据库当中，把</a:t>
            </a:r>
            <a:r>
              <a:rPr lang="en-US" altLang="zh-CN">
                <a:sym typeface="+mn-ea"/>
              </a:rPr>
              <a:t>M-Z</a:t>
            </a:r>
            <a:r>
              <a:rPr lang="zh-CN" altLang="en-US">
                <a:sym typeface="+mn-ea"/>
              </a:rPr>
              <a:t>开头的用户存储到另一个数据库当中，当然了，划分的标准有很多种。</a:t>
            </a:r>
          </a:p>
          <a:p>
            <a:endParaRPr lang="zh-CN" altLang="en-US">
              <a:sym typeface="+mn-ea"/>
            </a:endParaRPr>
          </a:p>
          <a:p>
            <a:r>
              <a:rPr lang="zh-CN" altLang="en-US">
                <a:sym typeface="+mn-ea"/>
              </a:rPr>
              <a:t>但是这样的话会导致我们必须去设计划分的模式以及去设计系统可能出现的查询模式，这样就会导致我们维护数据库的时候会变的越来越复杂，这样无疑会降低数据库的性能。</a:t>
            </a:r>
          </a:p>
          <a:p>
            <a:endParaRPr lang="zh-CN" altLang="en-US"/>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发展与展望</a:t>
            </a:r>
          </a:p>
        </p:txBody>
      </p:sp>
      <p:sp>
        <p:nvSpPr>
          <p:cNvPr id="3" name="内容占位符 2"/>
          <p:cNvSpPr>
            <a:spLocks noGrp="1"/>
          </p:cNvSpPr>
          <p:nvPr>
            <p:ph idx="1"/>
          </p:nvPr>
        </p:nvSpPr>
        <p:spPr>
          <a:xfrm>
            <a:off x="726440" y="1218565"/>
            <a:ext cx="10738485" cy="5029835"/>
          </a:xfrm>
        </p:spPr>
        <p:txBody>
          <a:bodyPr>
            <a:normAutofit/>
          </a:bodyPr>
          <a:lstStyle/>
          <a:p>
            <a:r>
              <a:rPr lang="zh-CN" altLang="en-US"/>
              <a:t>传统的关系数据库在系统伸缩性、容错性和可扩展性方面难以满足海量数据的柔性管理需求，NoSQL技术顺应大数据发展的需要，蓬勃发展。</a:t>
            </a:r>
          </a:p>
          <a:p>
            <a:endParaRPr lang="zh-CN" altLang="en-US"/>
          </a:p>
          <a:p>
            <a:r>
              <a:rPr lang="zh-CN" altLang="en-US"/>
              <a:t>NoSQL有如下优点：</a:t>
            </a:r>
          </a:p>
          <a:p>
            <a:r>
              <a:rPr lang="en-US" altLang="zh-CN"/>
              <a:t>- </a:t>
            </a:r>
            <a:r>
              <a:rPr lang="zh-CN" altLang="en-US"/>
              <a:t>易扩展，NoSQL数据库种类繁多，但是一个共同的特点都是去掉关系数据库的关系型特性。数据之间无关系，这样就非常容易扩展。无形之间，在架构的层面上带来了可扩展的能力。</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发展与展望</a:t>
            </a:r>
          </a:p>
        </p:txBody>
      </p:sp>
      <p:sp>
        <p:nvSpPr>
          <p:cNvPr id="3" name="内容占位符 2"/>
          <p:cNvSpPr>
            <a:spLocks noGrp="1"/>
          </p:cNvSpPr>
          <p:nvPr>
            <p:ph idx="1"/>
          </p:nvPr>
        </p:nvSpPr>
        <p:spPr>
          <a:xfrm>
            <a:off x="726440" y="1218565"/>
            <a:ext cx="10738485" cy="5029835"/>
          </a:xfrm>
        </p:spPr>
        <p:txBody>
          <a:bodyPr>
            <a:normAutofit/>
          </a:bodyPr>
          <a:lstStyle/>
          <a:p>
            <a:r>
              <a:rPr lang="en-US" altLang="zh-CN"/>
              <a:t>- 大数据量，高性能</a:t>
            </a:r>
          </a:p>
          <a:p>
            <a:r>
              <a:rPr lang="en-US" altLang="zh-CN"/>
              <a:t>NoSQL数据库都具有非常高的读写性能，尤其在大数据量下，同样表现优秀。这得益于它的无关系性，数据库的结构简单。一般MySQL使用Query Cache。NoSQL的Cache是记录级的，是一种细粒度的Cache，所以NoSQL在这个层面上来说性能就要高很多。	</a:t>
            </a:r>
          </a:p>
          <a:p>
            <a:endParaRPr lang="en-US" altLang="zh-CN"/>
          </a:p>
          <a:p>
            <a:r>
              <a:rPr lang="en-US" altLang="zh-CN"/>
              <a:t>- 灵活的数据模型</a:t>
            </a:r>
          </a:p>
          <a:p>
            <a:r>
              <a:rPr lang="en-US" altLang="zh-CN"/>
              <a:t>NoSQL无须事先为要存储的数据建立字段，随时可以存储自定义的数据格式。而在关系数据库里，增删字段是一件非常麻烦的事情。如果是非常大数据量的表，增加字段简直就是——个噩梦。这点在大数据量的Web 2.0时代尤其明显。</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fillRect/>
          </a:stretch>
        </a:blipFill>
        <a:effectLst/>
      </p:bgPr>
    </p:bg>
    <p:spTree>
      <p:nvGrpSpPr>
        <p:cNvPr id="1" name=""/>
        <p:cNvGrpSpPr/>
        <p:nvPr/>
      </p:nvGrpSpPr>
      <p:grpSpPr>
        <a:xfrm>
          <a:off x="0" y="0"/>
          <a:ext cx="0" cy="0"/>
          <a:chOff x="0" y="0"/>
          <a:chExt cx="0" cy="0"/>
        </a:xfrm>
      </p:grpSpPr>
      <p:pic>
        <p:nvPicPr>
          <p:cNvPr id="15" name="图片 14" descr="抽象设计"/>
          <p:cNvPicPr>
            <a:picLocks noChangeAspect="1"/>
          </p:cNvPicPr>
          <p:nvPr/>
        </p:nvPicPr>
        <p:blipFill rotWithShape="1">
          <a:blip r:embed="rId4">
            <a:alphaModFix amt="25000"/>
            <a:duotone>
              <a:prstClr val="black"/>
              <a:schemeClr val="accent5">
                <a:tint val="45000"/>
                <a:satMod val="400000"/>
              </a:schemeClr>
            </a:duotone>
          </a:blip>
          <a:srcRect t="18308" r="6818" b="2872"/>
          <a:stretch>
            <a:fillRect/>
          </a:stretch>
        </p:blipFill>
        <p:spPr>
          <a:xfrm flipH="1">
            <a:off x="20" y="10"/>
            <a:ext cx="12191980" cy="6857990"/>
          </a:xfrm>
          <a:prstGeom prst="rect">
            <a:avLst/>
          </a:prstGeom>
        </p:spPr>
      </p:pic>
      <p:sp>
        <p:nvSpPr>
          <p:cNvPr id="12" name="标题 11"/>
          <p:cNvSpPr>
            <a:spLocks noGrp="1"/>
          </p:cNvSpPr>
          <p:nvPr>
            <p:ph type="ctrTitle"/>
          </p:nvPr>
        </p:nvSpPr>
        <p:spPr>
          <a:xfrm>
            <a:off x="1154955" y="1447800"/>
            <a:ext cx="8825658" cy="3329581"/>
          </a:xfrm>
        </p:spPr>
        <p:txBody>
          <a:bodyPr rtlCol="0">
            <a:normAutofit/>
          </a:bodyPr>
          <a:lstStyle/>
          <a:p>
            <a:pPr rtl="0"/>
            <a:r>
              <a:rPr lang="zh-CN" altLang="en-US">
                <a:latin typeface="Arial" panose="020B0604020202020204" pitchFamily="34" charset="0"/>
                <a:ea typeface="微软雅黑" panose="020B0503020204020204" pitchFamily="34" charset="-122"/>
              </a:rPr>
              <a:t>谢谢！</a:t>
            </a:r>
          </a:p>
        </p:txBody>
      </p:sp>
      <p:sp>
        <p:nvSpPr>
          <p:cNvPr id="13" name="副标题 12"/>
          <p:cNvSpPr>
            <a:spLocks noGrp="1"/>
          </p:cNvSpPr>
          <p:nvPr>
            <p:ph type="subTitle" idx="1"/>
          </p:nvPr>
        </p:nvSpPr>
        <p:spPr>
          <a:xfrm>
            <a:off x="1154955" y="4777380"/>
            <a:ext cx="8825658" cy="861420"/>
          </a:xfrm>
        </p:spPr>
        <p:txBody>
          <a:bodyPr rtlCol="0">
            <a:normAutofit/>
          </a:bodyPr>
          <a:lstStyle/>
          <a:p>
            <a:pPr rtl="0"/>
            <a:r>
              <a:rPr lang="en-US" altLang="zh-CN">
                <a:latin typeface="Arial" panose="020B0604020202020204" pitchFamily="34" charset="0"/>
                <a:ea typeface="微软雅黑" panose="020B0503020204020204" pitchFamily="34" charset="-122"/>
              </a:rPr>
              <a:t>someone@Example.com</a:t>
            </a:r>
          </a:p>
        </p:txBody>
      </p:sp>
      <p:sp>
        <p:nvSpPr>
          <p:cNvPr id="57" name="长方形 56"/>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3673" y="3294541"/>
            <a:ext cx="9404723" cy="940049"/>
          </a:xfrm>
        </p:spPr>
        <p:txBody>
          <a:bodyPr/>
          <a:lstStyle/>
          <a:p>
            <a:pPr algn="ctr"/>
            <a:r>
              <a:rPr lang="zh-CN" altLang="en-US" sz="2400" b="0" i="0" dirty="0">
                <a:solidFill>
                  <a:schemeClr val="tx1"/>
                </a:solidFill>
                <a:effectLst/>
                <a:latin typeface="Arial" panose="020B0604020202020204" pitchFamily="34" charset="0"/>
                <a:ea typeface="微软雅黑" panose="020B0503020204020204" pitchFamily="34" charset="-122"/>
              </a:rPr>
              <a:t>你对数据库技术的理解与认知，以目前你对数据库的理解，你对其中的哪个技术最感兴趣？为什么？</a:t>
            </a:r>
          </a:p>
        </p:txBody>
      </p:sp>
      <p:sp>
        <p:nvSpPr>
          <p:cNvPr id="4" name="文本框 3"/>
          <p:cNvSpPr txBox="1"/>
          <p:nvPr userDrawn="1"/>
        </p:nvSpPr>
        <p:spPr>
          <a:xfrm>
            <a:off x="4693573" y="1738031"/>
            <a:ext cx="2596515" cy="1014730"/>
          </a:xfrm>
          <a:prstGeom prst="rect">
            <a:avLst/>
          </a:prstGeom>
        </p:spPr>
        <p:txBody>
          <a:bodyPr wrap="none" rtlCol="0">
            <a:spAutoFit/>
          </a:bodyPr>
          <a:lstStyle/>
          <a:p>
            <a:r>
              <a:rPr lang="en-US" altLang="zh-CN" sz="6000">
                <a:latin typeface="Arial" panose="020B0604020202020204" pitchFamily="34" charset="0"/>
                <a:ea typeface="微软雅黑" panose="020B0503020204020204" pitchFamily="34" charset="-122"/>
              </a:rPr>
              <a:t>Topic 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Arial" panose="020B0604020202020204" pitchFamily="34" charset="0"/>
                <a:ea typeface="微软雅黑" panose="020B0503020204020204" pitchFamily="34" charset="-122"/>
              </a:rPr>
              <a:t>2</a:t>
            </a:r>
            <a:r>
              <a:rPr lang="zh-CN" altLang="en-US">
                <a:latin typeface="Arial" panose="020B0604020202020204" pitchFamily="34" charset="0"/>
                <a:ea typeface="微软雅黑" panose="020B0503020204020204" pitchFamily="34" charset="-122"/>
              </a:rPr>
              <a:t>-</a:t>
            </a:r>
            <a:r>
              <a:rPr lang="en-US" altLang="zh-CN">
                <a:latin typeface="Arial" panose="020B0604020202020204" pitchFamily="34" charset="0"/>
                <a:ea typeface="微软雅黑" panose="020B0503020204020204" pitchFamily="34" charset="-122"/>
              </a:rPr>
              <a:t>3</a:t>
            </a:r>
            <a:r>
              <a:rPr lang="zh-CN" altLang="en-US">
                <a:latin typeface="Arial" panose="020B0604020202020204" pitchFamily="34" charset="0"/>
                <a:ea typeface="微软雅黑" panose="020B0503020204020204" pitchFamily="34" charset="-122"/>
              </a:rPr>
              <a:t>树</a:t>
            </a:r>
          </a:p>
        </p:txBody>
      </p:sp>
      <p:sp>
        <p:nvSpPr>
          <p:cNvPr id="3" name="内容占位符 2"/>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3673" y="3294541"/>
            <a:ext cx="9404723" cy="940049"/>
          </a:xfrm>
        </p:spPr>
        <p:txBody>
          <a:bodyPr/>
          <a:lstStyle/>
          <a:p>
            <a:pPr algn="ctr"/>
            <a:r>
              <a:rPr lang="zh-CN" altLang="en-US" sz="2400" dirty="0">
                <a:solidFill>
                  <a:schemeClr val="tx1"/>
                </a:solidFill>
                <a:effectLst/>
                <a:latin typeface="Arial" panose="020B0604020202020204" pitchFamily="34" charset="0"/>
                <a:ea typeface="微软雅黑" panose="020B0503020204020204" pitchFamily="34" charset="-122"/>
                <a:sym typeface="+mn-ea"/>
              </a:rPr>
              <a:t>数据库的产品有哪些，他们的功能及区别在哪？</a:t>
            </a:r>
          </a:p>
        </p:txBody>
      </p:sp>
      <p:sp>
        <p:nvSpPr>
          <p:cNvPr id="4" name="文本框 3"/>
          <p:cNvSpPr txBox="1"/>
          <p:nvPr userDrawn="1"/>
        </p:nvSpPr>
        <p:spPr>
          <a:xfrm>
            <a:off x="4693573" y="1738031"/>
            <a:ext cx="2596515" cy="1014730"/>
          </a:xfrm>
          <a:prstGeom prst="rect">
            <a:avLst/>
          </a:prstGeom>
        </p:spPr>
        <p:txBody>
          <a:bodyPr wrap="none" rtlCol="0">
            <a:spAutoFit/>
          </a:bodyPr>
          <a:lstStyle/>
          <a:p>
            <a:r>
              <a:rPr lang="en-US" altLang="zh-CN" sz="6000">
                <a:latin typeface="Arial" panose="020B0604020202020204" pitchFamily="34" charset="0"/>
                <a:ea typeface="微软雅黑" panose="020B0503020204020204" pitchFamily="34" charset="-122"/>
              </a:rPr>
              <a:t>Topic 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pload_post_object_v2_765376266"/>
          <p:cNvPicPr>
            <a:picLocks noChangeAspect="1"/>
          </p:cNvPicPr>
          <p:nvPr/>
        </p:nvPicPr>
        <p:blipFill>
          <a:blip r:embed="rId2"/>
          <a:stretch>
            <a:fillRect/>
          </a:stretch>
        </p:blipFill>
        <p:spPr>
          <a:xfrm>
            <a:off x="621072" y="1136465"/>
            <a:ext cx="2974277" cy="1983819"/>
          </a:xfrm>
          <a:prstGeom prst="rect">
            <a:avLst/>
          </a:prstGeom>
        </p:spPr>
      </p:pic>
      <p:pic>
        <p:nvPicPr>
          <p:cNvPr id="6" name="图片 5" descr="upload_post_object_v2_586698683"/>
          <p:cNvPicPr>
            <a:picLocks noChangeAspect="1"/>
          </p:cNvPicPr>
          <p:nvPr/>
        </p:nvPicPr>
        <p:blipFill>
          <a:blip r:embed="rId3"/>
          <a:stretch>
            <a:fillRect/>
          </a:stretch>
        </p:blipFill>
        <p:spPr>
          <a:xfrm>
            <a:off x="3738582" y="1136465"/>
            <a:ext cx="3270808" cy="1983778"/>
          </a:xfrm>
          <a:prstGeom prst="rect">
            <a:avLst/>
          </a:prstGeom>
        </p:spPr>
      </p:pic>
      <p:pic>
        <p:nvPicPr>
          <p:cNvPr id="7" name="图片 6" descr="upload_post_object_v2_727364517"/>
          <p:cNvPicPr>
            <a:picLocks noChangeAspect="1"/>
          </p:cNvPicPr>
          <p:nvPr/>
        </p:nvPicPr>
        <p:blipFill>
          <a:blip r:embed="rId4"/>
          <a:stretch>
            <a:fillRect/>
          </a:stretch>
        </p:blipFill>
        <p:spPr>
          <a:xfrm>
            <a:off x="7158948" y="1136465"/>
            <a:ext cx="4411980" cy="1983778"/>
          </a:xfrm>
          <a:prstGeom prst="rect">
            <a:avLst/>
          </a:prstGeom>
        </p:spPr>
      </p:pic>
      <p:pic>
        <p:nvPicPr>
          <p:cNvPr id="10" name="图片 9" descr="upload_post_object_v2_645096434"/>
          <p:cNvPicPr>
            <a:picLocks noChangeAspect="1"/>
          </p:cNvPicPr>
          <p:nvPr/>
        </p:nvPicPr>
        <p:blipFill>
          <a:blip r:embed="rId5"/>
          <a:stretch>
            <a:fillRect/>
          </a:stretch>
        </p:blipFill>
        <p:spPr>
          <a:xfrm>
            <a:off x="621116" y="3209764"/>
            <a:ext cx="3440601" cy="2511771"/>
          </a:xfrm>
          <a:prstGeom prst="rect">
            <a:avLst/>
          </a:prstGeom>
        </p:spPr>
      </p:pic>
      <p:pic>
        <p:nvPicPr>
          <p:cNvPr id="11" name="图片 10" descr="upload_post_object_v2_346003625"/>
          <p:cNvPicPr>
            <a:picLocks noChangeAspect="1"/>
          </p:cNvPicPr>
          <p:nvPr/>
        </p:nvPicPr>
        <p:blipFill>
          <a:blip r:embed="rId6"/>
          <a:stretch>
            <a:fillRect/>
          </a:stretch>
        </p:blipFill>
        <p:spPr>
          <a:xfrm>
            <a:off x="4187046" y="3209764"/>
            <a:ext cx="4083865" cy="2511771"/>
          </a:xfrm>
          <a:prstGeom prst="rect">
            <a:avLst/>
          </a:prstGeom>
        </p:spPr>
      </p:pic>
      <p:pic>
        <p:nvPicPr>
          <p:cNvPr id="12" name="图片 11" descr="upload_post_object_v2_266784756"/>
          <p:cNvPicPr>
            <a:picLocks noChangeAspect="1"/>
          </p:cNvPicPr>
          <p:nvPr/>
        </p:nvPicPr>
        <p:blipFill>
          <a:blip r:embed="rId7"/>
          <a:stretch>
            <a:fillRect/>
          </a:stretch>
        </p:blipFill>
        <p:spPr>
          <a:xfrm>
            <a:off x="8397029" y="3209764"/>
            <a:ext cx="3173898" cy="251177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upload_post_object_v2_501082728"/>
          <p:cNvPicPr>
            <a:picLocks noChangeAspect="1"/>
          </p:cNvPicPr>
          <p:nvPr/>
        </p:nvPicPr>
        <p:blipFill>
          <a:blip r:embed="rId2"/>
          <a:stretch>
            <a:fillRect/>
          </a:stretch>
        </p:blipFill>
        <p:spPr>
          <a:xfrm>
            <a:off x="1167887" y="577945"/>
            <a:ext cx="4426797" cy="2555972"/>
          </a:xfrm>
          <a:prstGeom prst="rect">
            <a:avLst/>
          </a:prstGeom>
        </p:spPr>
      </p:pic>
      <p:pic>
        <p:nvPicPr>
          <p:cNvPr id="6" name="图片 5" descr="upload_post_object_v2_481248935"/>
          <p:cNvPicPr>
            <a:picLocks noChangeAspect="1"/>
          </p:cNvPicPr>
          <p:nvPr/>
        </p:nvPicPr>
        <p:blipFill>
          <a:blip r:embed="rId3"/>
          <a:stretch>
            <a:fillRect/>
          </a:stretch>
        </p:blipFill>
        <p:spPr>
          <a:xfrm>
            <a:off x="5859307" y="577945"/>
            <a:ext cx="4759635" cy="2555994"/>
          </a:xfrm>
          <a:prstGeom prst="rect">
            <a:avLst/>
          </a:prstGeom>
        </p:spPr>
      </p:pic>
      <p:pic>
        <p:nvPicPr>
          <p:cNvPr id="7" name="图片 6" descr="upload_post_object_v2_676526042"/>
          <p:cNvPicPr>
            <a:picLocks noChangeAspect="1"/>
          </p:cNvPicPr>
          <p:nvPr/>
        </p:nvPicPr>
        <p:blipFill>
          <a:blip r:embed="rId4"/>
          <a:stretch>
            <a:fillRect/>
          </a:stretch>
        </p:blipFill>
        <p:spPr>
          <a:xfrm>
            <a:off x="1167887" y="3457468"/>
            <a:ext cx="4502890" cy="2846183"/>
          </a:xfrm>
          <a:prstGeom prst="rect">
            <a:avLst/>
          </a:prstGeom>
        </p:spPr>
      </p:pic>
      <p:pic>
        <p:nvPicPr>
          <p:cNvPr id="9" name="图片 8" descr="upload_post_object_v2_420573378"/>
          <p:cNvPicPr>
            <a:picLocks noChangeAspect="1"/>
          </p:cNvPicPr>
          <p:nvPr/>
        </p:nvPicPr>
        <p:blipFill>
          <a:blip r:embed="rId5"/>
          <a:stretch>
            <a:fillRect/>
          </a:stretch>
        </p:blipFill>
        <p:spPr>
          <a:xfrm>
            <a:off x="5859345" y="3457468"/>
            <a:ext cx="4759597" cy="28462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userDrawn="1"/>
        </p:nvSpPr>
        <p:spPr>
          <a:xfrm>
            <a:off x="465088" y="573212"/>
            <a:ext cx="2468880" cy="645160"/>
          </a:xfrm>
          <a:prstGeom prst="rect">
            <a:avLst/>
          </a:prstGeom>
        </p:spPr>
        <p:txBody>
          <a:bodyPr wrap="none" rtlCol="0">
            <a:spAutoFit/>
          </a:bodyPr>
          <a:lstStyle/>
          <a:p>
            <a:r>
              <a:rPr lang="zh-CN" altLang="en-US" sz="3600">
                <a:latin typeface="Arial" panose="020B0604020202020204" pitchFamily="34" charset="0"/>
                <a:ea typeface="微软雅黑" panose="020B0503020204020204" pitchFamily="34" charset="-122"/>
                <a:cs typeface="微软雅黑" panose="020B0503020204020204" pitchFamily="34" charset="-122"/>
              </a:rPr>
              <a:t>数据库区别</a:t>
            </a:r>
          </a:p>
        </p:txBody>
      </p:sp>
      <p:graphicFrame>
        <p:nvGraphicFramePr>
          <p:cNvPr id="7" name="表格 6"/>
          <p:cNvGraphicFramePr/>
          <p:nvPr>
            <p:custDataLst>
              <p:tags r:id="rId1"/>
            </p:custDataLst>
          </p:nvPr>
        </p:nvGraphicFramePr>
        <p:xfrm>
          <a:off x="810191" y="1319104"/>
          <a:ext cx="10476865" cy="5139690"/>
        </p:xfrm>
        <a:graphic>
          <a:graphicData uri="http://schemas.openxmlformats.org/drawingml/2006/table">
            <a:tbl>
              <a:tblPr/>
              <a:tblGrid>
                <a:gridCol w="1287780">
                  <a:extLst>
                    <a:ext uri="{9D8B030D-6E8A-4147-A177-3AD203B41FA5}">
                      <a16:colId xmlns:a16="http://schemas.microsoft.com/office/drawing/2014/main" val="20000"/>
                    </a:ext>
                  </a:extLst>
                </a:gridCol>
                <a:gridCol w="1374775">
                  <a:extLst>
                    <a:ext uri="{9D8B030D-6E8A-4147-A177-3AD203B41FA5}">
                      <a16:colId xmlns:a16="http://schemas.microsoft.com/office/drawing/2014/main" val="20001"/>
                    </a:ext>
                  </a:extLst>
                </a:gridCol>
                <a:gridCol w="7814310">
                  <a:extLst>
                    <a:ext uri="{9D8B030D-6E8A-4147-A177-3AD203B41FA5}">
                      <a16:colId xmlns:a16="http://schemas.microsoft.com/office/drawing/2014/main" val="20002"/>
                    </a:ext>
                  </a:extLst>
                </a:gridCol>
              </a:tblGrid>
              <a:tr h="349885">
                <a:tc>
                  <a:txBody>
                    <a:bodyPr/>
                    <a:lstStyle/>
                    <a:p>
                      <a:pPr marL="9525" indent="0" algn="ctr">
                        <a:buNone/>
                      </a:pPr>
                      <a:r>
                        <a:rPr lang="zh-CN" sz="1100" b="1">
                          <a:solidFill>
                            <a:srgbClr val="FFFFFF"/>
                          </a:solidFill>
                          <a:latin typeface="Arial" panose="020B0604020202020204" pitchFamily="34" charset="0"/>
                          <a:ea typeface="微软雅黑" panose="020B0503020204020204" pitchFamily="34" charset="-122"/>
                        </a:rPr>
                        <a:t>名称</a:t>
                      </a:r>
                      <a:endParaRPr lang="zh-CN"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solidFill>
                  </a:tcPr>
                </a:tc>
                <a:tc>
                  <a:txBody>
                    <a:bodyPr/>
                    <a:lstStyle/>
                    <a:p>
                      <a:pPr marL="9525" indent="0" algn="ctr">
                        <a:buNone/>
                      </a:pPr>
                      <a:r>
                        <a:rPr lang="zh-CN" sz="1100" b="1">
                          <a:solidFill>
                            <a:srgbClr val="FFFFFF"/>
                          </a:solidFill>
                          <a:latin typeface="Arial" panose="020B0604020202020204" pitchFamily="34" charset="0"/>
                          <a:ea typeface="微软雅黑" panose="020B0503020204020204" pitchFamily="34" charset="-122"/>
                        </a:rPr>
                        <a:t>数据库类型</a:t>
                      </a:r>
                      <a:endParaRPr lang="zh-CN"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solidFill>
                  </a:tcPr>
                </a:tc>
                <a:tc>
                  <a:txBody>
                    <a:bodyPr/>
                    <a:lstStyle/>
                    <a:p>
                      <a:pPr marL="9525" indent="0" algn="ctr">
                        <a:buNone/>
                      </a:pPr>
                      <a:r>
                        <a:rPr lang="zh-CN" sz="1100" b="1">
                          <a:solidFill>
                            <a:srgbClr val="FFFFFF"/>
                          </a:solidFill>
                          <a:latin typeface="Arial" panose="020B0604020202020204" pitchFamily="34" charset="0"/>
                          <a:ea typeface="微软雅黑" panose="020B0503020204020204" pitchFamily="34" charset="-122"/>
                        </a:rPr>
                        <a:t>特点</a:t>
                      </a:r>
                      <a:endParaRPr lang="zh-CN"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349250">
                <a:tc>
                  <a:txBody>
                    <a:bodyPr/>
                    <a:lstStyle/>
                    <a:p>
                      <a:pPr marL="9525" indent="0" algn="ctr">
                        <a:buNone/>
                      </a:pPr>
                      <a:r>
                        <a:rPr lang="en-US" sz="1100" b="1">
                          <a:solidFill>
                            <a:srgbClr val="FFFFFF"/>
                          </a:solidFill>
                          <a:latin typeface="Arial" panose="020B0604020202020204" pitchFamily="34" charset="0"/>
                          <a:ea typeface="微软雅黑" panose="020B0503020204020204" pitchFamily="34" charset="-122"/>
                        </a:rPr>
                        <a:t>Oracle</a:t>
                      </a:r>
                      <a:endParaRPr lang="en-US"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tc>
                  <a:txBody>
                    <a:bodyPr/>
                    <a:lstStyle/>
                    <a:p>
                      <a:pPr marL="9525" indent="0" algn="ctr">
                        <a:buNone/>
                      </a:pPr>
                      <a:r>
                        <a:rPr lang="zh-CN" sz="1100" b="0">
                          <a:solidFill>
                            <a:srgbClr val="FFFFFF"/>
                          </a:solidFill>
                          <a:latin typeface="Arial" panose="020B0604020202020204" pitchFamily="34" charset="0"/>
                          <a:ea typeface="微软雅黑" panose="020B0503020204020204" pitchFamily="34" charset="-122"/>
                        </a:rPr>
                        <a:t>关系型数据库</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tc>
                  <a:txBody>
                    <a:bodyPr/>
                    <a:lstStyle/>
                    <a:p>
                      <a:pPr marL="9525" indent="0">
                        <a:buNone/>
                      </a:pPr>
                      <a:r>
                        <a:rPr lang="zh-CN" sz="1100" b="0">
                          <a:solidFill>
                            <a:srgbClr val="FFFFFF"/>
                          </a:solidFill>
                          <a:latin typeface="Arial" panose="020B0604020202020204" pitchFamily="34" charset="0"/>
                          <a:ea typeface="微软雅黑" panose="020B0503020204020204" pitchFamily="34" charset="-122"/>
                        </a:rPr>
                        <a:t>安全性高、性能高但是价格昂贵。</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extLst>
                  <a:ext uri="{0D108BD9-81ED-4DB2-BD59-A6C34878D82A}">
                    <a16:rowId xmlns:a16="http://schemas.microsoft.com/office/drawing/2014/main" val="10001"/>
                  </a:ext>
                </a:extLst>
              </a:tr>
              <a:tr h="349885">
                <a:tc>
                  <a:txBody>
                    <a:bodyPr/>
                    <a:lstStyle/>
                    <a:p>
                      <a:pPr marL="9525" indent="0" algn="ctr">
                        <a:buNone/>
                      </a:pPr>
                      <a:r>
                        <a:rPr lang="en-US" sz="1100" b="1">
                          <a:solidFill>
                            <a:srgbClr val="FFFFFF"/>
                          </a:solidFill>
                          <a:latin typeface="Arial" panose="020B0604020202020204" pitchFamily="34" charset="0"/>
                          <a:ea typeface="微软雅黑" panose="020B0503020204020204" pitchFamily="34" charset="-122"/>
                        </a:rPr>
                        <a:t>MySQL</a:t>
                      </a:r>
                      <a:endParaRPr lang="en-US"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tc>
                  <a:txBody>
                    <a:bodyPr/>
                    <a:lstStyle/>
                    <a:p>
                      <a:pPr marL="9525" indent="0" algn="ctr">
                        <a:buNone/>
                      </a:pPr>
                      <a:r>
                        <a:rPr lang="zh-CN" sz="1100" b="0">
                          <a:solidFill>
                            <a:srgbClr val="FFFFFF"/>
                          </a:solidFill>
                          <a:latin typeface="Arial" panose="020B0604020202020204" pitchFamily="34" charset="0"/>
                          <a:ea typeface="微软雅黑" panose="020B0503020204020204" pitchFamily="34" charset="-122"/>
                        </a:rPr>
                        <a:t>关系型数据库</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tc>
                  <a:txBody>
                    <a:bodyPr/>
                    <a:lstStyle/>
                    <a:p>
                      <a:pPr marL="9525" indent="0">
                        <a:buNone/>
                      </a:pPr>
                      <a:r>
                        <a:rPr lang="zh-CN" sz="1100" b="0">
                          <a:solidFill>
                            <a:srgbClr val="FFFFFF"/>
                          </a:solidFill>
                          <a:latin typeface="Arial" panose="020B0604020202020204" pitchFamily="34" charset="0"/>
                          <a:ea typeface="微软雅黑" panose="020B0503020204020204" pitchFamily="34" charset="-122"/>
                        </a:rPr>
                        <a:t>开源免费、轻量级但是性能缓慢。</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2"/>
                  </a:ext>
                </a:extLst>
              </a:tr>
              <a:tr h="607695">
                <a:tc>
                  <a:txBody>
                    <a:bodyPr/>
                    <a:lstStyle/>
                    <a:p>
                      <a:pPr marL="9525" indent="0" algn="ctr">
                        <a:buNone/>
                      </a:pPr>
                      <a:r>
                        <a:rPr lang="en-US" sz="1100" b="1">
                          <a:solidFill>
                            <a:srgbClr val="FFFFFF"/>
                          </a:solidFill>
                          <a:latin typeface="Arial" panose="020B0604020202020204" pitchFamily="34" charset="0"/>
                          <a:ea typeface="微软雅黑" panose="020B0503020204020204" pitchFamily="34" charset="-122"/>
                        </a:rPr>
                        <a:t>Microsoft SQL Server</a:t>
                      </a:r>
                      <a:endParaRPr lang="en-US"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tc>
                  <a:txBody>
                    <a:bodyPr/>
                    <a:lstStyle/>
                    <a:p>
                      <a:pPr marL="9525" indent="0" algn="ctr">
                        <a:buNone/>
                      </a:pPr>
                      <a:r>
                        <a:rPr lang="zh-CN" sz="1100" b="0">
                          <a:solidFill>
                            <a:srgbClr val="FFFFFF"/>
                          </a:solidFill>
                          <a:latin typeface="Arial" panose="020B0604020202020204" pitchFamily="34" charset="0"/>
                          <a:ea typeface="微软雅黑" panose="020B0503020204020204" pitchFamily="34" charset="-122"/>
                        </a:rPr>
                        <a:t>关系型数据库</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tc>
                  <a:txBody>
                    <a:bodyPr/>
                    <a:lstStyle/>
                    <a:p>
                      <a:pPr marL="9525" indent="0">
                        <a:buNone/>
                      </a:pPr>
                      <a:r>
                        <a:rPr lang="zh-CN" sz="1100" b="0">
                          <a:solidFill>
                            <a:srgbClr val="FFFFFF"/>
                          </a:solidFill>
                          <a:latin typeface="Arial" panose="020B0604020202020204" pitchFamily="34" charset="0"/>
                          <a:ea typeface="微软雅黑" panose="020B0503020204020204" pitchFamily="34" charset="-122"/>
                          <a:cs typeface="微软雅黑" panose="020B0503020204020204" pitchFamily="34" charset="-122"/>
                        </a:rPr>
                        <a:t>通过索引可以保证数据的唯一性、加快检索速度、提高系统性能、减少查询中分组和排序的时间但是仅支持windows平台。</a:t>
                      </a:r>
                      <a:endParaRPr lang="zh-CN" altLang="en-US" sz="1100" b="0">
                        <a:solidFill>
                          <a:srgbClr val="FFFFFF"/>
                        </a:solidFill>
                        <a:latin typeface="Arial" panose="020B0604020202020204" pitchFamily="34" charset="0"/>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extLst>
                  <a:ext uri="{0D108BD9-81ED-4DB2-BD59-A6C34878D82A}">
                    <a16:rowId xmlns:a16="http://schemas.microsoft.com/office/drawing/2014/main" val="10003"/>
                  </a:ext>
                </a:extLst>
              </a:tr>
              <a:tr h="608330">
                <a:tc>
                  <a:txBody>
                    <a:bodyPr/>
                    <a:lstStyle/>
                    <a:p>
                      <a:pPr marL="9525" indent="0" algn="ctr">
                        <a:buNone/>
                      </a:pPr>
                      <a:r>
                        <a:rPr lang="en-US" sz="1100" b="1">
                          <a:solidFill>
                            <a:srgbClr val="FFFFFF"/>
                          </a:solidFill>
                          <a:latin typeface="Arial" panose="020B0604020202020204" pitchFamily="34" charset="0"/>
                          <a:ea typeface="微软雅黑" panose="020B0503020204020204" pitchFamily="34" charset="-122"/>
                        </a:rPr>
                        <a:t>PostgreSQL</a:t>
                      </a:r>
                      <a:endParaRPr lang="en-US"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tc>
                  <a:txBody>
                    <a:bodyPr/>
                    <a:lstStyle/>
                    <a:p>
                      <a:pPr marL="9525" indent="0" algn="ctr">
                        <a:buNone/>
                      </a:pPr>
                      <a:r>
                        <a:rPr lang="zh-CN" sz="1100" b="0">
                          <a:solidFill>
                            <a:srgbClr val="FFFFFF"/>
                          </a:solidFill>
                          <a:latin typeface="Arial" panose="020B0604020202020204" pitchFamily="34" charset="0"/>
                          <a:ea typeface="微软雅黑" panose="020B0503020204020204" pitchFamily="34" charset="-122"/>
                        </a:rPr>
                        <a:t>关系型数据库</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tc>
                  <a:txBody>
                    <a:bodyPr/>
                    <a:lstStyle/>
                    <a:p>
                      <a:pPr marL="9525" indent="0">
                        <a:buNone/>
                      </a:pPr>
                      <a:r>
                        <a:rPr lang="zh-CN" sz="1100" b="0">
                          <a:solidFill>
                            <a:srgbClr val="FFFFFF"/>
                          </a:solidFill>
                          <a:latin typeface="Arial" panose="020B0604020202020204" pitchFamily="34" charset="0"/>
                          <a:ea typeface="微软雅黑" panose="020B0503020204020204" pitchFamily="34" charset="-122"/>
                        </a:rPr>
                        <a:t>适合严格追求数据安全保障的交易类业务，基于物理复制，严格保证主备数据一致。</a:t>
                      </a:r>
                    </a:p>
                    <a:p>
                      <a:pPr marL="9525" indent="0">
                        <a:buNone/>
                      </a:pP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4"/>
                  </a:ext>
                </a:extLst>
              </a:tr>
              <a:tr h="349885">
                <a:tc>
                  <a:txBody>
                    <a:bodyPr/>
                    <a:lstStyle/>
                    <a:p>
                      <a:pPr marL="9525" indent="0" algn="ctr">
                        <a:buNone/>
                      </a:pPr>
                      <a:r>
                        <a:rPr lang="en-US" sz="1100" b="1">
                          <a:solidFill>
                            <a:srgbClr val="FFFFFF"/>
                          </a:solidFill>
                          <a:latin typeface="Arial" panose="020B0604020202020204" pitchFamily="34" charset="0"/>
                          <a:ea typeface="微软雅黑" panose="020B0503020204020204" pitchFamily="34" charset="-122"/>
                        </a:rPr>
                        <a:t>MongoDB</a:t>
                      </a:r>
                      <a:endParaRPr lang="en-US"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tc>
                  <a:txBody>
                    <a:bodyPr/>
                    <a:lstStyle/>
                    <a:p>
                      <a:pPr marL="9525" indent="0" algn="ctr">
                        <a:buNone/>
                      </a:pPr>
                      <a:r>
                        <a:rPr lang="zh-CN" sz="1100" b="0">
                          <a:solidFill>
                            <a:srgbClr val="FFFFFF"/>
                          </a:solidFill>
                          <a:latin typeface="Arial" panose="020B0604020202020204" pitchFamily="34" charset="0"/>
                          <a:ea typeface="微软雅黑" panose="020B0503020204020204" pitchFamily="34" charset="-122"/>
                        </a:rPr>
                        <a:t>非关系型数据库</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tc>
                  <a:txBody>
                    <a:bodyPr/>
                    <a:lstStyle/>
                    <a:p>
                      <a:pPr marL="9525" indent="0">
                        <a:buNone/>
                      </a:pPr>
                      <a:r>
                        <a:rPr lang="zh-CN" sz="1100" b="0">
                          <a:solidFill>
                            <a:srgbClr val="FFFFFF"/>
                          </a:solidFill>
                          <a:latin typeface="Arial" panose="020B0604020202020204" pitchFamily="34" charset="0"/>
                          <a:ea typeface="微软雅黑" panose="020B0503020204020204" pitchFamily="34" charset="-122"/>
                        </a:rPr>
                        <a:t>支持丰富的数据表达、适合大数据存储、支持数据持久化、内置数据分析功能但是数据一致性差。</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extLst>
                  <a:ext uri="{0D108BD9-81ED-4DB2-BD59-A6C34878D82A}">
                    <a16:rowId xmlns:a16="http://schemas.microsoft.com/office/drawing/2014/main" val="10005"/>
                  </a:ext>
                </a:extLst>
              </a:tr>
              <a:tr h="349250">
                <a:tc>
                  <a:txBody>
                    <a:bodyPr/>
                    <a:lstStyle/>
                    <a:p>
                      <a:pPr marL="9525" indent="0" algn="ctr">
                        <a:buNone/>
                      </a:pPr>
                      <a:r>
                        <a:rPr lang="en-US" sz="1100" b="1">
                          <a:solidFill>
                            <a:srgbClr val="FFFFFF"/>
                          </a:solidFill>
                          <a:latin typeface="Arial" panose="020B0604020202020204" pitchFamily="34" charset="0"/>
                          <a:ea typeface="微软雅黑" panose="020B0503020204020204" pitchFamily="34" charset="-122"/>
                        </a:rPr>
                        <a:t>IBM Db2</a:t>
                      </a:r>
                      <a:endParaRPr lang="en-US"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tc>
                  <a:txBody>
                    <a:bodyPr/>
                    <a:lstStyle/>
                    <a:p>
                      <a:pPr marL="9525" indent="0" algn="ctr">
                        <a:buNone/>
                      </a:pPr>
                      <a:r>
                        <a:rPr lang="zh-CN" sz="1100" b="0">
                          <a:solidFill>
                            <a:srgbClr val="FFFFFF"/>
                          </a:solidFill>
                          <a:latin typeface="Arial" panose="020B0604020202020204" pitchFamily="34" charset="0"/>
                          <a:ea typeface="微软雅黑" panose="020B0503020204020204" pitchFamily="34" charset="-122"/>
                        </a:rPr>
                        <a:t>关系型数据库</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tc>
                  <a:txBody>
                    <a:bodyPr/>
                    <a:lstStyle/>
                    <a:p>
                      <a:pPr marL="9525" indent="0">
                        <a:buNone/>
                      </a:pPr>
                      <a:r>
                        <a:rPr lang="zh-CN" sz="1100" b="0">
                          <a:solidFill>
                            <a:srgbClr val="FFFFFF"/>
                          </a:solidFill>
                          <a:latin typeface="Arial" panose="020B0604020202020204" pitchFamily="34" charset="0"/>
                          <a:ea typeface="微软雅黑" panose="020B0503020204020204" pitchFamily="34" charset="-122"/>
                        </a:rPr>
                        <a:t>拥有很强的并行能力，并且可移植性强。</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6"/>
                  </a:ext>
                </a:extLst>
              </a:tr>
              <a:tr h="608330">
                <a:tc>
                  <a:txBody>
                    <a:bodyPr/>
                    <a:lstStyle/>
                    <a:p>
                      <a:pPr marL="9525" indent="0" algn="ctr">
                        <a:buNone/>
                      </a:pPr>
                      <a:r>
                        <a:rPr lang="en-US" sz="1100" b="1">
                          <a:solidFill>
                            <a:srgbClr val="FFFFFF"/>
                          </a:solidFill>
                          <a:latin typeface="Arial" panose="020B0604020202020204" pitchFamily="34" charset="0"/>
                          <a:ea typeface="微软雅黑" panose="020B0503020204020204" pitchFamily="34" charset="-122"/>
                        </a:rPr>
                        <a:t>Elasticsearch</a:t>
                      </a:r>
                      <a:endParaRPr lang="en-US"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tc>
                  <a:txBody>
                    <a:bodyPr/>
                    <a:lstStyle/>
                    <a:p>
                      <a:pPr marL="9525" indent="0" algn="ctr">
                        <a:buNone/>
                      </a:pPr>
                      <a:r>
                        <a:rPr lang="zh-CN" sz="1100" b="0">
                          <a:solidFill>
                            <a:srgbClr val="FFFFFF"/>
                          </a:solidFill>
                          <a:latin typeface="Arial" panose="020B0604020202020204" pitchFamily="34" charset="0"/>
                          <a:ea typeface="微软雅黑" panose="020B0503020204020204" pitchFamily="34" charset="-122"/>
                        </a:rPr>
                        <a:t>关系型数据库</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tc>
                  <a:txBody>
                    <a:bodyPr/>
                    <a:lstStyle/>
                    <a:p>
                      <a:pPr marL="9525" indent="0">
                        <a:buNone/>
                      </a:pPr>
                      <a:r>
                        <a:rPr lang="zh-CN" sz="1100" b="0">
                          <a:solidFill>
                            <a:srgbClr val="FFFFFF"/>
                          </a:solidFill>
                          <a:latin typeface="Arial" panose="020B0604020202020204" pitchFamily="34" charset="0"/>
                          <a:ea typeface="微软雅黑" panose="020B0503020204020204" pitchFamily="34" charset="-122"/>
                          <a:cs typeface="微软雅黑" panose="020B0503020204020204" pitchFamily="34" charset="-122"/>
                        </a:rPr>
                        <a:t>可以作为大型分布式集群，处理PB级的数据，也可以运行在单机上，处理小数据。结合了全文搜索、数据分析以及分布式技术。</a:t>
                      </a:r>
                      <a:endParaRPr lang="zh-CN" altLang="en-US" sz="1100" b="0">
                        <a:solidFill>
                          <a:srgbClr val="FFFFFF"/>
                        </a:solidFill>
                        <a:latin typeface="Arial" panose="020B0604020202020204" pitchFamily="34" charset="0"/>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extLst>
                  <a:ext uri="{0D108BD9-81ED-4DB2-BD59-A6C34878D82A}">
                    <a16:rowId xmlns:a16="http://schemas.microsoft.com/office/drawing/2014/main" val="10007"/>
                  </a:ext>
                </a:extLst>
              </a:tr>
              <a:tr h="349885">
                <a:tc>
                  <a:txBody>
                    <a:bodyPr/>
                    <a:lstStyle/>
                    <a:p>
                      <a:pPr marL="9525" indent="0" algn="ctr">
                        <a:buNone/>
                      </a:pPr>
                      <a:r>
                        <a:rPr lang="en-US" sz="1100" b="1">
                          <a:solidFill>
                            <a:srgbClr val="FFFFFF"/>
                          </a:solidFill>
                          <a:latin typeface="Arial" panose="020B0604020202020204" pitchFamily="34" charset="0"/>
                          <a:ea typeface="微软雅黑" panose="020B0503020204020204" pitchFamily="34" charset="-122"/>
                        </a:rPr>
                        <a:t>Redis</a:t>
                      </a:r>
                      <a:endParaRPr lang="en-US"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tc>
                  <a:txBody>
                    <a:bodyPr/>
                    <a:lstStyle/>
                    <a:p>
                      <a:pPr marL="9525" indent="0" algn="ctr">
                        <a:buNone/>
                      </a:pPr>
                      <a:r>
                        <a:rPr lang="zh-CN" sz="1100" b="0">
                          <a:solidFill>
                            <a:srgbClr val="FFFFFF"/>
                          </a:solidFill>
                          <a:latin typeface="Arial" panose="020B0604020202020204" pitchFamily="34" charset="0"/>
                          <a:ea typeface="微软雅黑" panose="020B0503020204020204" pitchFamily="34" charset="-122"/>
                        </a:rPr>
                        <a:t>非关系型数据库</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tc>
                  <a:txBody>
                    <a:bodyPr/>
                    <a:lstStyle/>
                    <a:p>
                      <a:pPr marL="9525" indent="0">
                        <a:buNone/>
                      </a:pPr>
                      <a:r>
                        <a:rPr lang="zh-CN" sz="1100" b="0">
                          <a:solidFill>
                            <a:srgbClr val="FFFFFF"/>
                          </a:solidFill>
                          <a:latin typeface="Arial" panose="020B0604020202020204" pitchFamily="34" charset="0"/>
                          <a:ea typeface="微软雅黑" panose="020B0503020204020204" pitchFamily="34" charset="-122"/>
                        </a:rPr>
                        <a:t>数据结构多样化、支持数据持久化但是内存消耗大。</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8"/>
                  </a:ext>
                </a:extLst>
              </a:tr>
              <a:tr h="608965">
                <a:tc>
                  <a:txBody>
                    <a:bodyPr/>
                    <a:lstStyle/>
                    <a:p>
                      <a:pPr marL="9525" indent="0" algn="ctr">
                        <a:buNone/>
                      </a:pPr>
                      <a:r>
                        <a:rPr lang="en-US" sz="1100" b="1">
                          <a:solidFill>
                            <a:srgbClr val="FFFFFF"/>
                          </a:solidFill>
                          <a:latin typeface="Arial" panose="020B0604020202020204" pitchFamily="34" charset="0"/>
                          <a:ea typeface="微软雅黑" panose="020B0503020204020204" pitchFamily="34" charset="-122"/>
                        </a:rPr>
                        <a:t>SQLite</a:t>
                      </a:r>
                      <a:endParaRPr lang="en-US"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tc>
                  <a:txBody>
                    <a:bodyPr/>
                    <a:lstStyle/>
                    <a:p>
                      <a:pPr marL="9525" indent="0" algn="ctr">
                        <a:buNone/>
                      </a:pPr>
                      <a:r>
                        <a:rPr lang="zh-CN" sz="1100" b="0">
                          <a:solidFill>
                            <a:srgbClr val="FFFFFF"/>
                          </a:solidFill>
                          <a:latin typeface="Arial" panose="020B0604020202020204" pitchFamily="34" charset="0"/>
                          <a:ea typeface="微软雅黑" panose="020B0503020204020204" pitchFamily="34" charset="-122"/>
                        </a:rPr>
                        <a:t>关系型数据库</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tc>
                  <a:txBody>
                    <a:bodyPr/>
                    <a:lstStyle/>
                    <a:p>
                      <a:pPr marL="9525" indent="0">
                        <a:buNone/>
                      </a:pPr>
                      <a:r>
                        <a:rPr lang="zh-CN" sz="1100" b="0">
                          <a:solidFill>
                            <a:srgbClr val="FFFFFF"/>
                          </a:solidFill>
                          <a:latin typeface="Arial" panose="020B0604020202020204" pitchFamily="34" charset="0"/>
                          <a:ea typeface="微软雅黑" panose="020B0503020204020204" pitchFamily="34" charset="-122"/>
                          <a:cs typeface="微软雅黑" panose="020B0503020204020204" pitchFamily="34" charset="-122"/>
                        </a:rPr>
                        <a:t>不需要配置，不需要安装和管理。不需要一个单独的服务器进程或操作的系统。且SQLite不是一个独立的进程，可以按应用程序需求进行静态或动态连接。SQLite可直接访问其存储文件。</a:t>
                      </a:r>
                      <a:endParaRPr lang="zh-CN" altLang="en-US" sz="1100" b="0">
                        <a:solidFill>
                          <a:srgbClr val="FFFFFF"/>
                        </a:solidFill>
                        <a:latin typeface="Arial" panose="020B0604020202020204" pitchFamily="34" charset="0"/>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F75B5"/>
                    </a:solidFill>
                  </a:tcPr>
                </a:tc>
                <a:extLst>
                  <a:ext uri="{0D108BD9-81ED-4DB2-BD59-A6C34878D82A}">
                    <a16:rowId xmlns:a16="http://schemas.microsoft.com/office/drawing/2014/main" val="10009"/>
                  </a:ext>
                </a:extLst>
              </a:tr>
              <a:tr h="608330">
                <a:tc>
                  <a:txBody>
                    <a:bodyPr/>
                    <a:lstStyle/>
                    <a:p>
                      <a:pPr marL="9525" indent="0" algn="ctr">
                        <a:buNone/>
                      </a:pPr>
                      <a:r>
                        <a:rPr lang="en-US" sz="1100" b="1">
                          <a:solidFill>
                            <a:srgbClr val="FFFFFF"/>
                          </a:solidFill>
                          <a:latin typeface="Arial" panose="020B0604020202020204" pitchFamily="34" charset="0"/>
                          <a:ea typeface="微软雅黑" panose="020B0503020204020204" pitchFamily="34" charset="-122"/>
                        </a:rPr>
                        <a:t>Cassandra</a:t>
                      </a:r>
                      <a:endParaRPr lang="en-US" altLang="en-US" sz="1100" b="1">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tc>
                  <a:txBody>
                    <a:bodyPr/>
                    <a:lstStyle/>
                    <a:p>
                      <a:pPr marL="9525" indent="0" algn="ctr">
                        <a:buNone/>
                      </a:pPr>
                      <a:r>
                        <a:rPr lang="zh-CN" sz="1100" b="0">
                          <a:solidFill>
                            <a:srgbClr val="FFFFFF"/>
                          </a:solidFill>
                          <a:latin typeface="Arial" panose="020B0604020202020204" pitchFamily="34" charset="0"/>
                          <a:ea typeface="微软雅黑" panose="020B0503020204020204" pitchFamily="34" charset="-122"/>
                        </a:rPr>
                        <a:t>非关系型数据库</a:t>
                      </a:r>
                      <a:endParaRPr lang="zh-CN" altLang="en-US" sz="1100" b="0">
                        <a:solidFill>
                          <a:srgbClr val="FFFFFF"/>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tc>
                  <a:txBody>
                    <a:bodyPr/>
                    <a:lstStyle/>
                    <a:p>
                      <a:pPr marL="9525" indent="0">
                        <a:buNone/>
                      </a:pPr>
                      <a:r>
                        <a:rPr lang="zh-CN" sz="1100" b="0">
                          <a:solidFill>
                            <a:srgbClr val="FFFFFF"/>
                          </a:solidFill>
                          <a:latin typeface="Arial" panose="020B0604020202020204" pitchFamily="34" charset="0"/>
                          <a:ea typeface="微软雅黑" panose="020B0503020204020204" pitchFamily="34" charset="-122"/>
                          <a:cs typeface="微软雅黑" panose="020B0503020204020204" pitchFamily="34" charset="-122"/>
                        </a:rPr>
                        <a:t>Cassandra具有高度的可扩展性，可以随时添加更多硬件,通过增加集群中的节点数量可以提高数据库吞吐量，此外它的响应时间十分短。此外，还能做到在储存数百TB数据的同时进行快速读写。</a:t>
                      </a:r>
                      <a:endParaRPr lang="zh-CN" altLang="en-US" sz="1100" b="0">
                        <a:solidFill>
                          <a:srgbClr val="FFFFFF"/>
                        </a:solidFill>
                        <a:latin typeface="Arial" panose="020B0604020202020204" pitchFamily="34" charset="0"/>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upload_post_object_v2_645096434"/>
          <p:cNvPicPr>
            <a:picLocks noChangeAspect="1"/>
          </p:cNvPicPr>
          <p:nvPr/>
        </p:nvPicPr>
        <p:blipFill>
          <a:blip r:embed="rId2"/>
          <a:stretch>
            <a:fillRect/>
          </a:stretch>
        </p:blipFill>
        <p:spPr>
          <a:xfrm rot="480000">
            <a:off x="8781415" y="220980"/>
            <a:ext cx="1747520" cy="1275715"/>
          </a:xfrm>
          <a:prstGeom prst="rect">
            <a:avLst/>
          </a:prstGeom>
          <a:effectLst>
            <a:outerShdw blurRad="50800" dist="38100" dir="2700000" algn="tl" rotWithShape="0">
              <a:prstClr val="black">
                <a:alpha val="40000"/>
              </a:prstClr>
            </a:outerShdw>
          </a:effectLst>
        </p:spPr>
      </p:pic>
      <p:sp>
        <p:nvSpPr>
          <p:cNvPr id="10" name="平行四边形 9"/>
          <p:cNvSpPr/>
          <p:nvPr userDrawn="1"/>
        </p:nvSpPr>
        <p:spPr>
          <a:xfrm>
            <a:off x="6776259" y="4398275"/>
            <a:ext cx="5106623" cy="1060198"/>
          </a:xfrm>
          <a:prstGeom prst="parallelogram">
            <a:avLst/>
          </a:prstGeom>
          <a:solidFill>
            <a:srgbClr val="2F75B5">
              <a:alpha val="100000"/>
            </a:srgbClr>
          </a:solidFill>
          <a:ln w="19050" cmpd="sng">
            <a:noFill/>
            <a:prstDash val="solid"/>
            <a:miter lim="800000"/>
          </a:ln>
          <a:effectLst>
            <a:outerShdw blurRad="190500" dist="63500" dir="2700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1400">
                <a:solidFill>
                  <a:srgbClr val="FFFFFF"/>
                </a:solidFill>
                <a:latin typeface="Arial" panose="020B0604020202020204" pitchFamily="34" charset="0"/>
                <a:ea typeface="微软雅黑" panose="020B0503020204020204" pitchFamily="34" charset="-122"/>
                <a:cs typeface="微软雅黑" panose="020B0503020204020204" pitchFamily="34" charset="-122"/>
              </a:rPr>
              <a:t>硬盘</a:t>
            </a:r>
            <a:r>
              <a:rPr lang="en-US" altLang="zh-CN" sz="1400">
                <a:solidFill>
                  <a:srgbClr val="FFFFFF"/>
                </a:solidFill>
                <a:latin typeface="Arial" panose="020B0604020202020204" pitchFamily="34" charset="0"/>
                <a:ea typeface="微软雅黑" panose="020B0503020204020204" pitchFamily="34" charset="-122"/>
                <a:cs typeface="微软雅黑" panose="020B0503020204020204" pitchFamily="34" charset="-122"/>
              </a:rPr>
              <a:t>IO</a:t>
            </a:r>
            <a:r>
              <a:rPr lang="zh-CN" altLang="en-US" sz="1400">
                <a:solidFill>
                  <a:srgbClr val="FFFFFF"/>
                </a:solidFill>
                <a:latin typeface="Arial" panose="020B0604020202020204" pitchFamily="34" charset="0"/>
                <a:ea typeface="微软雅黑" panose="020B0503020204020204" pitchFamily="34" charset="-122"/>
                <a:cs typeface="微软雅黑" panose="020B0503020204020204" pitchFamily="34" charset="-122"/>
              </a:rPr>
              <a:t>瓶颈、查询效率低、升级扩展开销大</a:t>
            </a:r>
          </a:p>
        </p:txBody>
      </p:sp>
      <p:sp>
        <p:nvSpPr>
          <p:cNvPr id="9" name="平行四边形 8"/>
          <p:cNvSpPr/>
          <p:nvPr userDrawn="1"/>
        </p:nvSpPr>
        <p:spPr>
          <a:xfrm>
            <a:off x="6776228" y="2150878"/>
            <a:ext cx="5106623" cy="1060198"/>
          </a:xfrm>
          <a:prstGeom prst="parallelogram">
            <a:avLst/>
          </a:prstGeom>
          <a:solidFill>
            <a:srgbClr val="2F75B5">
              <a:alpha val="100000"/>
            </a:srgbClr>
          </a:solidFill>
          <a:ln w="19050" cmpd="sng">
            <a:noFill/>
            <a:prstDash val="solid"/>
            <a:miter lim="800000"/>
          </a:ln>
          <a:effectLst>
            <a:outerShdw blurRad="190500" dist="63500" dir="2700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a:solidFill>
                  <a:srgbClr val="FFFFFF"/>
                </a:solidFill>
                <a:latin typeface="Arial" panose="020B0604020202020204" pitchFamily="34" charset="0"/>
                <a:ea typeface="微软雅黑" panose="020B0503020204020204" pitchFamily="34" charset="-122"/>
                <a:cs typeface="微软雅黑" panose="020B0503020204020204" pitchFamily="34" charset="-122"/>
              </a:rPr>
              <a:t>易于理解、方便使用、易于维护</a:t>
            </a:r>
          </a:p>
        </p:txBody>
      </p:sp>
      <p:sp>
        <p:nvSpPr>
          <p:cNvPr id="2" name="标题 1"/>
          <p:cNvSpPr>
            <a:spLocks noGrp="1"/>
          </p:cNvSpPr>
          <p:nvPr>
            <p:ph type="title"/>
          </p:nvPr>
        </p:nvSpPr>
        <p:spPr/>
        <p:txBody>
          <a:bodyPr/>
          <a:lstStyle/>
          <a:p>
            <a:r>
              <a:rPr lang="zh-CN" altLang="en-US">
                <a:latin typeface="Arial" panose="020B0604020202020204" pitchFamily="34" charset="0"/>
                <a:ea typeface="微软雅黑" panose="020B0503020204020204" pitchFamily="34" charset="-122"/>
              </a:rPr>
              <a:t>关系型数据库</a:t>
            </a:r>
          </a:p>
        </p:txBody>
      </p:sp>
      <p:sp>
        <p:nvSpPr>
          <p:cNvPr id="3" name="内容占位符 2"/>
          <p:cNvSpPr>
            <a:spLocks noGrp="1"/>
          </p:cNvSpPr>
          <p:nvPr>
            <p:ph idx="1"/>
          </p:nvPr>
        </p:nvSpPr>
        <p:spPr>
          <a:xfrm>
            <a:off x="1104317" y="1949657"/>
            <a:ext cx="4370017" cy="4195481"/>
          </a:xfrm>
        </p:spPr>
        <p:txBody>
          <a:bodyPr>
            <a:normAutofit fontScale="70000"/>
          </a:bodyPr>
          <a:lstStyle/>
          <a:p>
            <a:pPr marL="0" indent="266700">
              <a:lnSpc>
                <a:spcPct val="200000"/>
              </a:lnSpc>
            </a:pPr>
            <a:r>
              <a:rPr lang="zh-CN" altLang="en-US">
                <a:solidFill>
                  <a:schemeClr val="tx1"/>
                </a:solidFill>
                <a:latin typeface="Arial" panose="020B0604020202020204" pitchFamily="34" charset="0"/>
                <a:ea typeface="微软雅黑" panose="020B0503020204020204" pitchFamily="34" charset="-122"/>
              </a:rPr>
              <a:t>关系型数据库，是指采用了关系模型来组织数据的数据库，其以行和列的形式存储数据，以便于用户理解，关系型数据库这一系列的行和列被称为表，一组表组成了数据库。用户通过查询来检索数据库中的数据，而查询是一个用于限定数据库中某些区域的执行代码。关系模型可以简单理解为二维表格模型，而一个关系型数据库就是由二维表及其之间的关系组成的一个数据组织。</a:t>
            </a:r>
          </a:p>
        </p:txBody>
      </p:sp>
      <p:sp>
        <p:nvSpPr>
          <p:cNvPr id="5" name="椭圆 4"/>
          <p:cNvSpPr/>
          <p:nvPr userDrawn="1"/>
        </p:nvSpPr>
        <p:spPr>
          <a:xfrm>
            <a:off x="6299169" y="1684031"/>
            <a:ext cx="1069033" cy="1069033"/>
          </a:xfrm>
          <a:prstGeom prst="ellipse">
            <a:avLst/>
          </a:prstGeom>
          <a:solidFill>
            <a:srgbClr val="2F75B5">
              <a:alpha val="100000"/>
            </a:srgbClr>
          </a:solidFill>
          <a:ln w="19050" cmpd="sng">
            <a:noFill/>
            <a:prstDash val="solid"/>
            <a:miter lim="800000"/>
          </a:ln>
          <a:effectLst>
            <a:outerShdw blurRad="190500" dist="63500" dir="2700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a:solidFill>
                  <a:srgbClr val="FFFFFF"/>
                </a:solidFill>
                <a:latin typeface="Arial" panose="020B0604020202020204" pitchFamily="34" charset="0"/>
                <a:ea typeface="微软雅黑" panose="020B0503020204020204" pitchFamily="34" charset="-122"/>
                <a:cs typeface="微软雅黑" panose="020B0503020204020204" pitchFamily="34" charset="-122"/>
              </a:rPr>
              <a:t>优点</a:t>
            </a:r>
          </a:p>
        </p:txBody>
      </p:sp>
      <p:sp>
        <p:nvSpPr>
          <p:cNvPr id="6" name="椭圆 5"/>
          <p:cNvSpPr/>
          <p:nvPr userDrawn="1"/>
        </p:nvSpPr>
        <p:spPr>
          <a:xfrm>
            <a:off x="6299169" y="3887254"/>
            <a:ext cx="1069033" cy="1069033"/>
          </a:xfrm>
          <a:prstGeom prst="ellipse">
            <a:avLst/>
          </a:prstGeom>
          <a:solidFill>
            <a:srgbClr val="2F75B5">
              <a:alpha val="100000"/>
            </a:srgbClr>
          </a:solidFill>
          <a:ln w="19050" cmpd="sng">
            <a:noFill/>
            <a:prstDash val="solid"/>
            <a:miter lim="800000"/>
          </a:ln>
          <a:effectLst>
            <a:outerShdw blurRad="190500" dist="63500" dir="2700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a:solidFill>
                  <a:srgbClr val="FFFFFF"/>
                </a:solidFill>
                <a:latin typeface="Arial" panose="020B0604020202020204" pitchFamily="34" charset="0"/>
                <a:ea typeface="微软雅黑" panose="020B0503020204020204" pitchFamily="34" charset="-122"/>
                <a:cs typeface="微软雅黑" panose="020B0503020204020204" pitchFamily="34" charset="-122"/>
              </a:rPr>
              <a:t>缺点</a:t>
            </a:r>
          </a:p>
        </p:txBody>
      </p:sp>
      <p:sp>
        <p:nvSpPr>
          <p:cNvPr id="8" name="文本框 7"/>
          <p:cNvSpPr txBox="1"/>
          <p:nvPr userDrawn="1"/>
        </p:nvSpPr>
        <p:spPr>
          <a:xfrm>
            <a:off x="7421182" y="2496850"/>
            <a:ext cx="309880" cy="368300"/>
          </a:xfrm>
          <a:prstGeom prst="rect">
            <a:avLst/>
          </a:prstGeom>
        </p:spPr>
        <p:txBody>
          <a:bodyPr wrap="none" rtlCol="0">
            <a:spAutoFit/>
          </a:bodyPr>
          <a:lstStyle/>
          <a:p>
            <a:endParaRPr lang="zh-CN" altLang="en-US"/>
          </a:p>
        </p:txBody>
      </p:sp>
      <p:pic>
        <p:nvPicPr>
          <p:cNvPr id="11" name="图片 10" descr="upload_post_object_v2_501082728"/>
          <p:cNvPicPr>
            <a:picLocks noChangeAspect="1"/>
          </p:cNvPicPr>
          <p:nvPr/>
        </p:nvPicPr>
        <p:blipFill>
          <a:blip r:embed="rId3"/>
          <a:stretch>
            <a:fillRect/>
          </a:stretch>
        </p:blipFill>
        <p:spPr>
          <a:xfrm rot="21180000">
            <a:off x="7292340" y="629285"/>
            <a:ext cx="1701165" cy="982345"/>
          </a:xfrm>
          <a:prstGeom prst="rect">
            <a:avLst/>
          </a:prstGeom>
          <a:effectLst>
            <a:outerShdw blurRad="50800" dist="38100" dir="2700000" algn="tl" rotWithShape="0">
              <a:prstClr val="black">
                <a:alpha val="40000"/>
              </a:prstClr>
            </a:outerShdw>
          </a:effectLst>
        </p:spPr>
      </p:pic>
      <p:pic>
        <p:nvPicPr>
          <p:cNvPr id="7" name="图片 6" descr="upload_post_object_v2_586698683"/>
          <p:cNvPicPr>
            <a:picLocks noChangeAspect="1"/>
          </p:cNvPicPr>
          <p:nvPr/>
        </p:nvPicPr>
        <p:blipFill>
          <a:blip r:embed="rId4"/>
          <a:stretch>
            <a:fillRect/>
          </a:stretch>
        </p:blipFill>
        <p:spPr>
          <a:xfrm>
            <a:off x="5850890" y="522605"/>
            <a:ext cx="1441450" cy="874395"/>
          </a:xfrm>
          <a:prstGeom prst="rect">
            <a:avLst/>
          </a:prstGeom>
          <a:effectLst>
            <a:outerShdw blurRad="50800" dist="38100" dir="2700000" algn="tl" rotWithShape="0">
              <a:prstClr val="black">
                <a:alpha val="40000"/>
              </a:prstClr>
            </a:outerShdw>
          </a:effectLst>
        </p:spPr>
      </p:pic>
      <p:pic>
        <p:nvPicPr>
          <p:cNvPr id="4" name="图片 3" descr="upload_post_object_v2_765376266"/>
          <p:cNvPicPr>
            <a:picLocks noChangeAspect="1"/>
          </p:cNvPicPr>
          <p:nvPr/>
        </p:nvPicPr>
        <p:blipFill>
          <a:blip r:embed="rId5"/>
          <a:stretch>
            <a:fillRect/>
          </a:stretch>
        </p:blipFill>
        <p:spPr>
          <a:xfrm rot="20760000">
            <a:off x="4596765" y="415925"/>
            <a:ext cx="1260475" cy="840740"/>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平行四边形 9"/>
          <p:cNvSpPr/>
          <p:nvPr userDrawn="1"/>
        </p:nvSpPr>
        <p:spPr>
          <a:xfrm>
            <a:off x="1123193" y="4398275"/>
            <a:ext cx="5106623" cy="1060198"/>
          </a:xfrm>
          <a:prstGeom prst="parallelogram">
            <a:avLst/>
          </a:prstGeom>
          <a:solidFill>
            <a:srgbClr val="2F75B5">
              <a:alpha val="100000"/>
            </a:srgbClr>
          </a:solidFill>
          <a:ln w="19050" cmpd="sng">
            <a:noFill/>
            <a:prstDash val="solid"/>
            <a:miter lim="800000"/>
          </a:ln>
          <a:effectLst>
            <a:outerShdw blurRad="190500" dist="63500" dir="2700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1400">
                <a:solidFill>
                  <a:srgbClr val="FFFFFF"/>
                </a:solidFill>
                <a:latin typeface="Arial" panose="020B0604020202020204" pitchFamily="34" charset="0"/>
                <a:ea typeface="微软雅黑" panose="020B0503020204020204" pitchFamily="34" charset="-122"/>
                <a:cs typeface="微软雅黑" panose="020B0503020204020204" pitchFamily="34" charset="-122"/>
              </a:rPr>
              <a:t>只适合存放简单数据、不能持久储存大量数据</a:t>
            </a:r>
          </a:p>
        </p:txBody>
      </p:sp>
      <p:sp>
        <p:nvSpPr>
          <p:cNvPr id="9" name="平行四边形 8"/>
          <p:cNvSpPr/>
          <p:nvPr userDrawn="1"/>
        </p:nvSpPr>
        <p:spPr>
          <a:xfrm>
            <a:off x="1123162" y="2150878"/>
            <a:ext cx="5106623" cy="1060198"/>
          </a:xfrm>
          <a:prstGeom prst="parallelogram">
            <a:avLst/>
          </a:prstGeom>
          <a:solidFill>
            <a:srgbClr val="2F75B5">
              <a:alpha val="100000"/>
            </a:srgbClr>
          </a:solidFill>
          <a:ln w="19050" cmpd="sng">
            <a:noFill/>
            <a:prstDash val="solid"/>
            <a:miter lim="800000"/>
          </a:ln>
          <a:effectLst>
            <a:outerShdw blurRad="190500" dist="63500" dir="2700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a:solidFill>
                  <a:srgbClr val="FFFFFF"/>
                </a:solidFill>
                <a:latin typeface="Arial" panose="020B0604020202020204" pitchFamily="34" charset="0"/>
                <a:ea typeface="微软雅黑" panose="020B0503020204020204" pitchFamily="34" charset="-122"/>
                <a:cs typeface="微软雅黑" panose="020B0503020204020204" pitchFamily="34" charset="-122"/>
              </a:rPr>
              <a:t>数据类型灵活、结构灵活，易于升级</a:t>
            </a:r>
          </a:p>
        </p:txBody>
      </p:sp>
      <p:sp>
        <p:nvSpPr>
          <p:cNvPr id="2" name="标题 1"/>
          <p:cNvSpPr>
            <a:spLocks noGrp="1"/>
          </p:cNvSpPr>
          <p:nvPr>
            <p:ph type="title"/>
          </p:nvPr>
        </p:nvSpPr>
        <p:spPr/>
        <p:txBody>
          <a:bodyPr/>
          <a:lstStyle/>
          <a:p>
            <a:r>
              <a:rPr lang="zh-CN" altLang="en-US">
                <a:latin typeface="Arial" panose="020B0604020202020204" pitchFamily="34" charset="0"/>
                <a:ea typeface="微软雅黑" panose="020B0503020204020204" pitchFamily="34" charset="-122"/>
              </a:rPr>
              <a:t>非关系型数据库</a:t>
            </a:r>
          </a:p>
        </p:txBody>
      </p:sp>
      <p:sp>
        <p:nvSpPr>
          <p:cNvPr id="3" name="内容占位符 2"/>
          <p:cNvSpPr>
            <a:spLocks noGrp="1"/>
          </p:cNvSpPr>
          <p:nvPr>
            <p:ph idx="1"/>
          </p:nvPr>
        </p:nvSpPr>
        <p:spPr>
          <a:xfrm>
            <a:off x="6953079" y="1949657"/>
            <a:ext cx="4370017" cy="4195481"/>
          </a:xfrm>
        </p:spPr>
        <p:txBody>
          <a:bodyPr>
            <a:normAutofit/>
          </a:bodyPr>
          <a:lstStyle/>
          <a:p>
            <a:pPr marL="0" indent="0">
              <a:lnSpc>
                <a:spcPct val="200000"/>
              </a:lnSpc>
            </a:pPr>
            <a:r>
              <a:rPr lang="zh-CN" altLang="en-US">
                <a:solidFill>
                  <a:schemeClr val="tx1"/>
                </a:solidFill>
                <a:latin typeface="Arial" panose="020B0604020202020204" pitchFamily="34" charset="0"/>
                <a:ea typeface="微软雅黑" panose="020B0503020204020204" pitchFamily="34" charset="-122"/>
              </a:rPr>
              <a:t>非关系型数据库以键值对存储，且结构不固定，每一个元组可以有不一样的字段，每个元组可以根据需要增加一些自己的键值对，不局限于固定的结构，可以减少一些时间和空间的开销。</a:t>
            </a:r>
          </a:p>
        </p:txBody>
      </p:sp>
      <p:sp>
        <p:nvSpPr>
          <p:cNvPr id="5" name="椭圆 4"/>
          <p:cNvSpPr/>
          <p:nvPr userDrawn="1"/>
        </p:nvSpPr>
        <p:spPr>
          <a:xfrm>
            <a:off x="646103" y="1684031"/>
            <a:ext cx="1069033" cy="1069033"/>
          </a:xfrm>
          <a:prstGeom prst="ellipse">
            <a:avLst/>
          </a:prstGeom>
          <a:solidFill>
            <a:srgbClr val="2F75B5">
              <a:alpha val="100000"/>
            </a:srgbClr>
          </a:solidFill>
          <a:ln w="19050" cmpd="sng">
            <a:noFill/>
            <a:prstDash val="solid"/>
            <a:miter lim="800000"/>
          </a:ln>
          <a:effectLst>
            <a:outerShdw blurRad="190500" dist="63500" dir="2700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a:solidFill>
                  <a:srgbClr val="FFFFFF"/>
                </a:solidFill>
                <a:latin typeface="Arial" panose="020B0604020202020204" pitchFamily="34" charset="0"/>
                <a:ea typeface="微软雅黑" panose="020B0503020204020204" pitchFamily="34" charset="-122"/>
                <a:cs typeface="微软雅黑" panose="020B0503020204020204" pitchFamily="34" charset="-122"/>
              </a:rPr>
              <a:t>优点</a:t>
            </a:r>
          </a:p>
        </p:txBody>
      </p:sp>
      <p:sp>
        <p:nvSpPr>
          <p:cNvPr id="6" name="椭圆 5"/>
          <p:cNvSpPr/>
          <p:nvPr userDrawn="1"/>
        </p:nvSpPr>
        <p:spPr>
          <a:xfrm>
            <a:off x="646103" y="3887254"/>
            <a:ext cx="1069033" cy="1069033"/>
          </a:xfrm>
          <a:prstGeom prst="ellipse">
            <a:avLst/>
          </a:prstGeom>
          <a:solidFill>
            <a:srgbClr val="2F75B5">
              <a:alpha val="100000"/>
            </a:srgbClr>
          </a:solidFill>
          <a:ln w="19050" cmpd="sng">
            <a:noFill/>
            <a:prstDash val="solid"/>
            <a:miter lim="800000"/>
          </a:ln>
          <a:effectLst>
            <a:outerShdw blurRad="190500" dist="63500" dir="2700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a:solidFill>
                  <a:srgbClr val="FFFFFF"/>
                </a:solidFill>
                <a:latin typeface="Arial" panose="020B0604020202020204" pitchFamily="34" charset="0"/>
                <a:ea typeface="微软雅黑" panose="020B0503020204020204" pitchFamily="34" charset="-122"/>
                <a:cs typeface="微软雅黑" panose="020B0503020204020204" pitchFamily="34" charset="-122"/>
              </a:rPr>
              <a:t>缺点</a:t>
            </a:r>
          </a:p>
        </p:txBody>
      </p:sp>
      <p:sp>
        <p:nvSpPr>
          <p:cNvPr id="8" name="文本框 7"/>
          <p:cNvSpPr txBox="1"/>
          <p:nvPr userDrawn="1"/>
        </p:nvSpPr>
        <p:spPr>
          <a:xfrm>
            <a:off x="7421182" y="2496850"/>
            <a:ext cx="309880" cy="368300"/>
          </a:xfrm>
          <a:prstGeom prst="rect">
            <a:avLst/>
          </a:prstGeom>
        </p:spPr>
        <p:txBody>
          <a:bodyPr wrap="none" rtlCol="0">
            <a:spAutoFit/>
          </a:bodyPr>
          <a:lstStyle/>
          <a:p>
            <a:endParaRPr lang="zh-CN" altLang="en-US"/>
          </a:p>
        </p:txBody>
      </p:sp>
      <p:pic>
        <p:nvPicPr>
          <p:cNvPr id="4" name="图片 3" descr="upload_post_object_v2_481248935"/>
          <p:cNvPicPr>
            <a:picLocks noChangeAspect="1"/>
          </p:cNvPicPr>
          <p:nvPr/>
        </p:nvPicPr>
        <p:blipFill>
          <a:blip r:embed="rId2"/>
          <a:stretch>
            <a:fillRect/>
          </a:stretch>
        </p:blipFill>
        <p:spPr>
          <a:xfrm rot="20940000">
            <a:off x="5210175" y="215900"/>
            <a:ext cx="2384425" cy="1280795"/>
          </a:xfrm>
          <a:prstGeom prst="rect">
            <a:avLst/>
          </a:prstGeom>
          <a:effectLst>
            <a:outerShdw blurRad="50800" dist="38100" dir="2700000" algn="tl" rotWithShape="0">
              <a:prstClr val="black">
                <a:alpha val="40000"/>
              </a:prstClr>
            </a:outerShdw>
          </a:effectLst>
        </p:spPr>
      </p:pic>
      <p:pic>
        <p:nvPicPr>
          <p:cNvPr id="7" name="图片 6" descr="upload_post_object_v2_420573378"/>
          <p:cNvPicPr>
            <a:picLocks noChangeAspect="1"/>
          </p:cNvPicPr>
          <p:nvPr/>
        </p:nvPicPr>
        <p:blipFill>
          <a:blip r:embed="rId3"/>
          <a:stretch>
            <a:fillRect/>
          </a:stretch>
        </p:blipFill>
        <p:spPr>
          <a:xfrm rot="180000">
            <a:off x="7421245" y="290195"/>
            <a:ext cx="2150110" cy="1285875"/>
          </a:xfrm>
          <a:prstGeom prst="rect">
            <a:avLst/>
          </a:prstGeom>
          <a:effectLst>
            <a:outerShdw blurRad="50800" dist="38100" dir="2700000" algn="tl" rotWithShape="0">
              <a:prstClr val="black">
                <a:alpha val="40000"/>
              </a:prstClr>
            </a:outerShdw>
          </a:effectLst>
        </p:spPr>
      </p:pic>
      <p:pic>
        <p:nvPicPr>
          <p:cNvPr id="11" name="图片 10" descr="upload_post_object_v2_346003625"/>
          <p:cNvPicPr>
            <a:picLocks noChangeAspect="1"/>
          </p:cNvPicPr>
          <p:nvPr/>
        </p:nvPicPr>
        <p:blipFill>
          <a:blip r:embed="rId4"/>
          <a:stretch>
            <a:fillRect/>
          </a:stretch>
        </p:blipFill>
        <p:spPr>
          <a:xfrm rot="540000">
            <a:off x="6173470" y="1148715"/>
            <a:ext cx="1544955" cy="950595"/>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aaca44ad-879e-49c2-90da-f379d2daadb1"/>
  <p:tag name="FULLTEXTBEAUTIFYED" val="1"/>
  <p:tag name="COMMONDATA" val="eyJoZGlkIjoiNzllMWRhOTcyMjVmZDAzZDI1YjJhODUwMDcwMmFhZWE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7efcf88-b7b4-41c1-9d76-d19e6ecdb1c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1111</Words>
  <Application>Microsoft Office PowerPoint</Application>
  <PresentationFormat>宽屏</PresentationFormat>
  <Paragraphs>103</Paragraphs>
  <Slides>17</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Microsoft YaHei UI</vt:lpstr>
      <vt:lpstr>Arial</vt:lpstr>
      <vt:lpstr>Century Gothic</vt:lpstr>
      <vt:lpstr>Wingdings 3</vt:lpstr>
      <vt:lpstr>离子</vt:lpstr>
      <vt:lpstr>数据库原理研讨</vt:lpstr>
      <vt:lpstr>你对数据库技术的理解与认知，以目前你对数据库的理解，你对其中的哪个技术最感兴趣？为什么？</vt:lpstr>
      <vt:lpstr>2-3树</vt:lpstr>
      <vt:lpstr>数据库的产品有哪些，他们的功能及区别在哪？</vt:lpstr>
      <vt:lpstr>PowerPoint 演示文稿</vt:lpstr>
      <vt:lpstr>PowerPoint 演示文稿</vt:lpstr>
      <vt:lpstr>PowerPoint 演示文稿</vt:lpstr>
      <vt:lpstr>关系型数据库</vt:lpstr>
      <vt:lpstr>非关系型数据库</vt:lpstr>
      <vt:lpstr>数据库技术的发展及目前的存在的问题或机遇？</vt:lpstr>
      <vt:lpstr>面临的挑战</vt:lpstr>
      <vt:lpstr>面临的挑战</vt:lpstr>
      <vt:lpstr>面临的挑战</vt:lpstr>
      <vt:lpstr>面临的挑战</vt:lpstr>
      <vt:lpstr>发展与展望</vt:lpstr>
      <vt:lpstr>发展与展望</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数据库原理研讨</dc:title>
  <dc:creator>朱 若时</dc:creator>
  <cp:lastModifiedBy>周 鹏飞</cp:lastModifiedBy>
  <cp:revision>16</cp:revision>
  <dcterms:created xsi:type="dcterms:W3CDTF">2022-11-29T15:48:00Z</dcterms:created>
  <dcterms:modified xsi:type="dcterms:W3CDTF">2022-11-30T06:57:21Z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
  </property>
  <property fmtid="{D5CDD505-2E9C-101B-9397-08002B2CF9AE}" pid="4" name="KSOProductBuildVer">
    <vt:lpwstr>2052-11.1.0.12763</vt:lpwstr>
  </property>
</Properties>
</file>