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5" r:id="rId4"/>
    <p:sldId id="257" r:id="rId5"/>
    <p:sldId id="262" r:id="rId6"/>
    <p:sldId id="261" r:id="rId7"/>
    <p:sldId id="258" r:id="rId8"/>
    <p:sldId id="266" r:id="rId9"/>
    <p:sldId id="259" r:id="rId10"/>
    <p:sldId id="264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42" autoAdjust="0"/>
  </p:normalViewPr>
  <p:slideViewPr>
    <p:cSldViewPr snapToGrid="0" snapToObjects="1">
      <p:cViewPr>
        <p:scale>
          <a:sx n="200" d="100"/>
          <a:sy n="200" d="100"/>
        </p:scale>
        <p:origin x="-80" y="10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10/09/14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8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10/09/14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0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10/09/14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7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10/09/14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10/09/14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0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10/09/14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4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10/09/14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1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10/09/14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6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10/09/14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0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10/09/14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9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10/09/14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7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0AF01-9055-0547-953E-72B2160BBA35}" type="datetimeFigureOut">
              <a:rPr lang="en-US" smtClean="0"/>
              <a:t>10/09/14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8.emf"/><Relationship Id="rId5" Type="http://schemas.openxmlformats.org/officeDocument/2006/relationships/image" Target="../media/image11.emf"/><Relationship Id="rId6" Type="http://schemas.openxmlformats.org/officeDocument/2006/relationships/image" Target="../media/image5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Relationship Id="rId9" Type="http://schemas.openxmlformats.org/officeDocument/2006/relationships/image" Target="../media/image14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stCxn id="4" idx="4"/>
            <a:endCxn id="6" idx="0"/>
          </p:cNvCxnSpPr>
          <p:nvPr/>
        </p:nvCxnSpPr>
        <p:spPr>
          <a:xfrm flipH="1">
            <a:off x="4210744" y="2123902"/>
            <a:ext cx="209677" cy="1064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596911" y="3188201"/>
            <a:ext cx="1227666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Financial activity -180 days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24577" y="3191812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55398" y="1628649"/>
            <a:ext cx="1130046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Defaulter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8" name="Rounded Rectangle 5"/>
          <p:cNvSpPr/>
          <p:nvPr/>
        </p:nvSpPr>
        <p:spPr>
          <a:xfrm>
            <a:off x="1050463" y="3178141"/>
            <a:ext cx="922271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Payments </a:t>
            </a: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-6 semesters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73" name="Straight Arrow Connector 4"/>
          <p:cNvCxnSpPr>
            <a:stCxn id="4" idx="4"/>
            <a:endCxn id="74" idx="0"/>
          </p:cNvCxnSpPr>
          <p:nvPr/>
        </p:nvCxnSpPr>
        <p:spPr>
          <a:xfrm>
            <a:off x="4420421" y="2123902"/>
            <a:ext cx="1362028" cy="1051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5"/>
          <p:cNvSpPr/>
          <p:nvPr/>
        </p:nvSpPr>
        <p:spPr>
          <a:xfrm>
            <a:off x="5168616" y="3175517"/>
            <a:ext cx="1227666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Financial activity -1 day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79" name="Rounded Rectangle 5"/>
          <p:cNvSpPr/>
          <p:nvPr/>
        </p:nvSpPr>
        <p:spPr>
          <a:xfrm>
            <a:off x="2303529" y="3175517"/>
            <a:ext cx="905337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Payments </a:t>
            </a: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-1 semester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0" name="TextBox 14"/>
          <p:cNvSpPr txBox="1"/>
          <p:nvPr/>
        </p:nvSpPr>
        <p:spPr>
          <a:xfrm>
            <a:off x="1972734" y="3188201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4" name="Rounded Rectangle 5"/>
          <p:cNvSpPr/>
          <p:nvPr/>
        </p:nvSpPr>
        <p:spPr>
          <a:xfrm>
            <a:off x="6782395" y="3178141"/>
            <a:ext cx="1235538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Sociodemography</a:t>
            </a:r>
          </a:p>
        </p:txBody>
      </p:sp>
      <p:cxnSp>
        <p:nvCxnSpPr>
          <p:cNvPr id="85" name="Straight Arrow Connector 4"/>
          <p:cNvCxnSpPr>
            <a:stCxn id="4" idx="4"/>
            <a:endCxn id="84" idx="0"/>
          </p:cNvCxnSpPr>
          <p:nvPr/>
        </p:nvCxnSpPr>
        <p:spPr>
          <a:xfrm>
            <a:off x="4420421" y="2123902"/>
            <a:ext cx="2979743" cy="1054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4"/>
          <p:cNvCxnSpPr>
            <a:stCxn id="4" idx="4"/>
            <a:endCxn id="79" idx="0"/>
          </p:cNvCxnSpPr>
          <p:nvPr/>
        </p:nvCxnSpPr>
        <p:spPr>
          <a:xfrm flipH="1">
            <a:off x="2756198" y="2123902"/>
            <a:ext cx="1664223" cy="1051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4"/>
          <p:cNvCxnSpPr>
            <a:stCxn id="4" idx="4"/>
            <a:endCxn id="48" idx="0"/>
          </p:cNvCxnSpPr>
          <p:nvPr/>
        </p:nvCxnSpPr>
        <p:spPr>
          <a:xfrm flipH="1">
            <a:off x="1511599" y="2123902"/>
            <a:ext cx="2908822" cy="1054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12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16281" y="2165348"/>
            <a:ext cx="12336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Continuous Hidden </a:t>
            </a:r>
          </a:p>
          <a:p>
            <a:pPr algn="ctr"/>
            <a:r>
              <a:rPr lang="en-US" sz="1050" dirty="0" smtClean="0"/>
              <a:t>Variable</a:t>
            </a:r>
            <a:endParaRPr 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2289673" y="2165348"/>
            <a:ext cx="10585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Discrete Hidden</a:t>
            </a:r>
          </a:p>
          <a:p>
            <a:pPr algn="ctr"/>
            <a:r>
              <a:rPr lang="en-US" sz="1050" dirty="0" smtClean="0"/>
              <a:t>Variable</a:t>
            </a:r>
            <a:endParaRPr 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3252291" y="2168096"/>
            <a:ext cx="13646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Continuous Observed</a:t>
            </a:r>
          </a:p>
          <a:p>
            <a:pPr algn="ctr"/>
            <a:r>
              <a:rPr lang="en-US" sz="1050" dirty="0" smtClean="0"/>
              <a:t>Variable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4539986" y="2160038"/>
            <a:ext cx="11895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Discrete Observed</a:t>
            </a:r>
          </a:p>
          <a:p>
            <a:pPr algn="ctr"/>
            <a:r>
              <a:rPr lang="en-US" sz="1050" dirty="0" smtClean="0"/>
              <a:t>Variable</a:t>
            </a:r>
            <a:endParaRPr lang="en-US" sz="1050" dirty="0"/>
          </a:p>
        </p:txBody>
      </p:sp>
      <p:sp>
        <p:nvSpPr>
          <p:cNvPr id="2" name="Oval 1"/>
          <p:cNvSpPr/>
          <p:nvPr/>
        </p:nvSpPr>
        <p:spPr>
          <a:xfrm>
            <a:off x="1524000" y="1710267"/>
            <a:ext cx="431800" cy="397933"/>
          </a:xfrm>
          <a:prstGeom prst="ellipse">
            <a:avLst/>
          </a:prstGeom>
          <a:solidFill>
            <a:schemeClr val="accent1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dist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590800" y="1710267"/>
            <a:ext cx="431800" cy="397933"/>
          </a:xfrm>
          <a:prstGeom prst="ellipse">
            <a:avLst/>
          </a:prstGeom>
          <a:solidFill>
            <a:schemeClr val="accent3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dist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716866" y="1710267"/>
            <a:ext cx="431800" cy="397933"/>
          </a:xfrm>
          <a:prstGeom prst="ellipse">
            <a:avLst/>
          </a:prstGeom>
          <a:solidFill>
            <a:srgbClr val="4F81BD"/>
          </a:solidFill>
          <a:ln w="1905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dist"/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876800" y="1710267"/>
            <a:ext cx="431800" cy="397933"/>
          </a:xfrm>
          <a:prstGeom prst="ellipse">
            <a:avLst/>
          </a:prstGeom>
          <a:solidFill>
            <a:srgbClr val="9BBB59"/>
          </a:solidFill>
          <a:ln w="1905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dist"/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166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973667" y="3513667"/>
            <a:ext cx="8136469" cy="36000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935133" y="3420530"/>
            <a:ext cx="0" cy="194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60131" y="3454398"/>
            <a:ext cx="2" cy="194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 rot="5400000">
            <a:off x="4140198" y="1312334"/>
            <a:ext cx="414869" cy="3175002"/>
          </a:xfrm>
          <a:prstGeom prst="leftBr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600745" y="2180339"/>
            <a:ext cx="1499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953735"/>
                </a:solidFill>
              </a:rPr>
              <a:t>Defaulting behaviour</a:t>
            </a:r>
          </a:p>
          <a:p>
            <a:pPr algn="ctr"/>
            <a:r>
              <a:rPr lang="en-US" sz="1200" dirty="0" smtClean="0">
                <a:solidFill>
                  <a:srgbClr val="953735"/>
                </a:solidFill>
              </a:rPr>
              <a:t>(TRAINING SET) </a:t>
            </a:r>
            <a:endParaRPr lang="en-US" sz="1200" dirty="0">
              <a:solidFill>
                <a:srgbClr val="953735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 rot="5400000">
            <a:off x="1786465" y="2133603"/>
            <a:ext cx="414869" cy="1532464"/>
          </a:xfrm>
          <a:prstGeom prst="leftBr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07677" y="1927940"/>
            <a:ext cx="1406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Financial activity </a:t>
            </a:r>
          </a:p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Payment behaviour 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(TRAINING SET) 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Left Brace 16"/>
          <p:cNvSpPr/>
          <p:nvPr/>
        </p:nvSpPr>
        <p:spPr>
          <a:xfrm rot="16200000">
            <a:off x="4961467" y="3522145"/>
            <a:ext cx="414869" cy="1532464"/>
          </a:xfrm>
          <a:prstGeom prst="leftBrac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471579" y="4522236"/>
            <a:ext cx="1406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Financial activity</a:t>
            </a:r>
          </a:p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Payment behaviour</a:t>
            </a:r>
          </a:p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 (EVALUATION SET) 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81817" y="3615262"/>
            <a:ext cx="71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Day </a:t>
            </a:r>
            <a:r>
              <a:rPr lang="en-US" i="1" dirty="0" smtClean="0">
                <a:solidFill>
                  <a:schemeClr val="accent1"/>
                </a:solidFill>
              </a:rPr>
              <a:t>t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06815" y="3615262"/>
            <a:ext cx="74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Day </a:t>
            </a:r>
            <a:r>
              <a:rPr lang="en-US" i="1" dirty="0" smtClean="0">
                <a:solidFill>
                  <a:schemeClr val="accent1"/>
                </a:solidFill>
              </a:rPr>
              <a:t>k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4559" y="3093529"/>
            <a:ext cx="85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2 years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4809067" y="3278195"/>
            <a:ext cx="11260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1"/>
          </p:cNvCxnSpPr>
          <p:nvPr/>
        </p:nvCxnSpPr>
        <p:spPr>
          <a:xfrm flipH="1">
            <a:off x="2760131" y="3278195"/>
            <a:ext cx="1194428" cy="13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Left Brace 35"/>
          <p:cNvSpPr/>
          <p:nvPr/>
        </p:nvSpPr>
        <p:spPr>
          <a:xfrm rot="16200000">
            <a:off x="7320213" y="2707499"/>
            <a:ext cx="414869" cy="3164979"/>
          </a:xfrm>
          <a:prstGeom prst="leftBrac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461185" y="4527737"/>
            <a:ext cx="212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Predicted defaulting behaviour</a:t>
            </a:r>
          </a:p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(EVALUATION SET) 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29561" y="3085066"/>
            <a:ext cx="85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2 years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>
            <a:off x="7984069" y="3269732"/>
            <a:ext cx="11260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1"/>
          </p:cNvCxnSpPr>
          <p:nvPr/>
        </p:nvCxnSpPr>
        <p:spPr>
          <a:xfrm flipH="1">
            <a:off x="5935133" y="3269732"/>
            <a:ext cx="1194428" cy="13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110136" y="3420530"/>
            <a:ext cx="0" cy="194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45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stCxn id="4" idx="4"/>
            <a:endCxn id="6" idx="0"/>
          </p:cNvCxnSpPr>
          <p:nvPr/>
        </p:nvCxnSpPr>
        <p:spPr>
          <a:xfrm flipH="1">
            <a:off x="4210744" y="2123902"/>
            <a:ext cx="209677" cy="1064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596911" y="3188201"/>
            <a:ext cx="1227666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Financial activity -180 days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24577" y="3191812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55398" y="1628649"/>
            <a:ext cx="1130046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Defaulter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8" name="Rounded Rectangle 5"/>
          <p:cNvSpPr/>
          <p:nvPr/>
        </p:nvSpPr>
        <p:spPr>
          <a:xfrm>
            <a:off x="1050463" y="3178141"/>
            <a:ext cx="922271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Payments </a:t>
            </a: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-6 semesters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73" name="Straight Arrow Connector 4"/>
          <p:cNvCxnSpPr>
            <a:stCxn id="4" idx="4"/>
            <a:endCxn id="74" idx="0"/>
          </p:cNvCxnSpPr>
          <p:nvPr/>
        </p:nvCxnSpPr>
        <p:spPr>
          <a:xfrm>
            <a:off x="4420421" y="2123902"/>
            <a:ext cx="1362028" cy="1051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5"/>
          <p:cNvSpPr/>
          <p:nvPr/>
        </p:nvSpPr>
        <p:spPr>
          <a:xfrm>
            <a:off x="5168616" y="3175517"/>
            <a:ext cx="1227666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Financial activity -1 day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79" name="Rounded Rectangle 5"/>
          <p:cNvSpPr/>
          <p:nvPr/>
        </p:nvSpPr>
        <p:spPr>
          <a:xfrm>
            <a:off x="2303529" y="3175517"/>
            <a:ext cx="905337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Payments </a:t>
            </a: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-1 semester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0" name="TextBox 14"/>
          <p:cNvSpPr txBox="1"/>
          <p:nvPr/>
        </p:nvSpPr>
        <p:spPr>
          <a:xfrm>
            <a:off x="1972734" y="3188201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4" name="Rounded Rectangle 5"/>
          <p:cNvSpPr/>
          <p:nvPr/>
        </p:nvSpPr>
        <p:spPr>
          <a:xfrm>
            <a:off x="6782395" y="3178141"/>
            <a:ext cx="1235538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Sociodemography</a:t>
            </a:r>
          </a:p>
        </p:txBody>
      </p:sp>
      <p:cxnSp>
        <p:nvCxnSpPr>
          <p:cNvPr id="85" name="Straight Arrow Connector 4"/>
          <p:cNvCxnSpPr>
            <a:stCxn id="4" idx="4"/>
            <a:endCxn id="84" idx="0"/>
          </p:cNvCxnSpPr>
          <p:nvPr/>
        </p:nvCxnSpPr>
        <p:spPr>
          <a:xfrm>
            <a:off x="4420421" y="2123902"/>
            <a:ext cx="2979743" cy="1054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4"/>
          <p:cNvCxnSpPr>
            <a:stCxn id="4" idx="4"/>
            <a:endCxn id="79" idx="0"/>
          </p:cNvCxnSpPr>
          <p:nvPr/>
        </p:nvCxnSpPr>
        <p:spPr>
          <a:xfrm flipH="1">
            <a:off x="2756198" y="2123902"/>
            <a:ext cx="1664223" cy="1051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4"/>
          <p:cNvCxnSpPr>
            <a:stCxn id="4" idx="4"/>
            <a:endCxn id="48" idx="0"/>
          </p:cNvCxnSpPr>
          <p:nvPr/>
        </p:nvCxnSpPr>
        <p:spPr>
          <a:xfrm flipH="1">
            <a:off x="1511599" y="2123902"/>
            <a:ext cx="2908822" cy="1054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952500" y="2914650"/>
            <a:ext cx="7283450" cy="901700"/>
          </a:xfrm>
          <a:prstGeom prst="rect">
            <a:avLst/>
          </a:prstGeom>
          <a:noFill/>
          <a:ln w="19050" cmpd="sng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3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12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stCxn id="9" idx="6"/>
            <a:endCxn id="20" idx="2"/>
          </p:cNvCxnSpPr>
          <p:nvPr/>
        </p:nvCxnSpPr>
        <p:spPr>
          <a:xfrm>
            <a:off x="3873500" y="2248809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5" idx="1"/>
          </p:cNvCxnSpPr>
          <p:nvPr/>
        </p:nvCxnSpPr>
        <p:spPr>
          <a:xfrm flipV="1">
            <a:off x="3745655" y="3330015"/>
            <a:ext cx="674539" cy="4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9" idx="4"/>
            <a:endCxn id="5" idx="0"/>
          </p:cNvCxnSpPr>
          <p:nvPr/>
        </p:nvCxnSpPr>
        <p:spPr>
          <a:xfrm flipH="1">
            <a:off x="3397125" y="2496435"/>
            <a:ext cx="6475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048594" y="3152649"/>
            <a:ext cx="697061" cy="3547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Day -180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260760" y="3157293"/>
            <a:ext cx="697061" cy="3547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Day -1</a:t>
            </a:r>
          </a:p>
        </p:txBody>
      </p:sp>
      <p:cxnSp>
        <p:nvCxnSpPr>
          <p:cNvPr id="7" name="Straight Arrow Connector 6"/>
          <p:cNvCxnSpPr>
            <a:endCxn id="6" idx="0"/>
          </p:cNvCxnSpPr>
          <p:nvPr/>
        </p:nvCxnSpPr>
        <p:spPr>
          <a:xfrm>
            <a:off x="7609291" y="2501079"/>
            <a:ext cx="0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16083" y="3138049"/>
            <a:ext cx="40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933700" y="2001182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 -180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>
            <a:endCxn id="25" idx="0"/>
          </p:cNvCxnSpPr>
          <p:nvPr/>
        </p:nvCxnSpPr>
        <p:spPr>
          <a:xfrm flipH="1">
            <a:off x="4768725" y="2496435"/>
            <a:ext cx="6475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420194" y="3152649"/>
            <a:ext cx="697061" cy="3547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Day -179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292600" y="2001182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 -179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232400" y="2243368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125644" y="3319930"/>
            <a:ext cx="674539" cy="4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16083" y="2001182"/>
            <a:ext cx="40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586221" y="3315286"/>
            <a:ext cx="674539" cy="4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33" idx="2"/>
          </p:cNvCxnSpPr>
          <p:nvPr/>
        </p:nvCxnSpPr>
        <p:spPr>
          <a:xfrm>
            <a:off x="6720291" y="2243368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139391" y="1995741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 -1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60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stCxn id="9" idx="6"/>
            <a:endCxn id="20" idx="2"/>
          </p:cNvCxnSpPr>
          <p:nvPr/>
        </p:nvCxnSpPr>
        <p:spPr>
          <a:xfrm>
            <a:off x="3873500" y="2248809"/>
            <a:ext cx="1041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25" idx="1"/>
          </p:cNvCxnSpPr>
          <p:nvPr/>
        </p:nvCxnSpPr>
        <p:spPr>
          <a:xfrm>
            <a:off x="3745655" y="3330015"/>
            <a:ext cx="12968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9" idx="4"/>
            <a:endCxn id="5" idx="0"/>
          </p:cNvCxnSpPr>
          <p:nvPr/>
        </p:nvCxnSpPr>
        <p:spPr>
          <a:xfrm flipH="1">
            <a:off x="3397125" y="2496435"/>
            <a:ext cx="6475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048594" y="3152649"/>
            <a:ext cx="697061" cy="35473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Day 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933700" y="2001182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>
            <a:endCxn id="25" idx="0"/>
          </p:cNvCxnSpPr>
          <p:nvPr/>
        </p:nvCxnSpPr>
        <p:spPr>
          <a:xfrm flipH="1">
            <a:off x="5391025" y="2496435"/>
            <a:ext cx="6475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5042494" y="3152649"/>
            <a:ext cx="697061" cy="35473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Day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914900" y="2001182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304071" y="1349686"/>
            <a:ext cx="16387" cy="273124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66776" y="1349686"/>
            <a:ext cx="77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Time 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43861" y="1349686"/>
            <a:ext cx="101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Time t+1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380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stCxn id="9" idx="6"/>
            <a:endCxn id="20" idx="2"/>
          </p:cNvCxnSpPr>
          <p:nvPr/>
        </p:nvCxnSpPr>
        <p:spPr>
          <a:xfrm>
            <a:off x="3825756" y="2248809"/>
            <a:ext cx="8986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25" idx="1"/>
          </p:cNvCxnSpPr>
          <p:nvPr/>
        </p:nvCxnSpPr>
        <p:spPr>
          <a:xfrm>
            <a:off x="3708161" y="3330015"/>
            <a:ext cx="1156236" cy="2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9" idx="4"/>
            <a:endCxn id="5" idx="0"/>
          </p:cNvCxnSpPr>
          <p:nvPr/>
        </p:nvCxnSpPr>
        <p:spPr>
          <a:xfrm>
            <a:off x="3317756" y="2496435"/>
            <a:ext cx="0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927350" y="3152649"/>
            <a:ext cx="780811" cy="35473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809756" y="2001182"/>
            <a:ext cx="10160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>
            <a:stCxn id="20" idx="4"/>
            <a:endCxn id="25" idx="0"/>
          </p:cNvCxnSpPr>
          <p:nvPr/>
        </p:nvCxnSpPr>
        <p:spPr>
          <a:xfrm>
            <a:off x="5270500" y="2496435"/>
            <a:ext cx="0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864397" y="3152649"/>
            <a:ext cx="812206" cy="35937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4400" y="2001182"/>
            <a:ext cx="10922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162" y="2163084"/>
            <a:ext cx="784999" cy="1605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18" y="3244673"/>
            <a:ext cx="412875" cy="1799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437" y="3257533"/>
            <a:ext cx="508125" cy="1542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294" y="2184318"/>
            <a:ext cx="913806" cy="1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9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>
            <a:stCxn id="36" idx="7"/>
            <a:endCxn id="29" idx="4"/>
          </p:cNvCxnSpPr>
          <p:nvPr/>
        </p:nvCxnSpPr>
        <p:spPr>
          <a:xfrm flipV="1">
            <a:off x="4828069" y="4111452"/>
            <a:ext cx="613756" cy="599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9" idx="2"/>
          </p:cNvCxnSpPr>
          <p:nvPr/>
        </p:nvCxnSpPr>
        <p:spPr>
          <a:xfrm>
            <a:off x="3730625" y="3861709"/>
            <a:ext cx="12413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6" idx="6"/>
            <a:endCxn id="8" idx="2"/>
          </p:cNvCxnSpPr>
          <p:nvPr/>
        </p:nvCxnSpPr>
        <p:spPr>
          <a:xfrm>
            <a:off x="3873500" y="2248809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6" idx="4"/>
            <a:endCxn id="9" idx="0"/>
          </p:cNvCxnSpPr>
          <p:nvPr/>
        </p:nvCxnSpPr>
        <p:spPr>
          <a:xfrm>
            <a:off x="3260725" y="2496435"/>
            <a:ext cx="0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647950" y="2001182"/>
            <a:ext cx="122555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endCxn id="29" idx="0"/>
          </p:cNvCxnSpPr>
          <p:nvPr/>
        </p:nvCxnSpPr>
        <p:spPr>
          <a:xfrm flipH="1">
            <a:off x="5441825" y="2496435"/>
            <a:ext cx="6476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7908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3" name="Straight Arrow Connector 22"/>
          <p:cNvCxnSpPr>
            <a:endCxn id="22" idx="7"/>
          </p:cNvCxnSpPr>
          <p:nvPr/>
        </p:nvCxnSpPr>
        <p:spPr>
          <a:xfrm flipH="1">
            <a:off x="4675669" y="2496435"/>
            <a:ext cx="772632" cy="335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9" idx="0"/>
          </p:cNvCxnSpPr>
          <p:nvPr/>
        </p:nvCxnSpPr>
        <p:spPr>
          <a:xfrm>
            <a:off x="4669320" y="3156835"/>
            <a:ext cx="772505" cy="459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9719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64100" y="2001182"/>
            <a:ext cx="11430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73500" y="275894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025900" y="4638549"/>
            <a:ext cx="939800" cy="495253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49" y="2877943"/>
            <a:ext cx="501651" cy="24079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3754224"/>
            <a:ext cx="510970" cy="21120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200" y="3736274"/>
            <a:ext cx="295097" cy="23456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969" y="4711077"/>
            <a:ext cx="430450" cy="32054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2071" y="2157954"/>
            <a:ext cx="276226" cy="21956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9298" y="2133276"/>
            <a:ext cx="551572" cy="23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25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/>
          <p:cNvCxnSpPr>
            <a:stCxn id="8" idx="4"/>
            <a:endCxn id="48" idx="0"/>
          </p:cNvCxnSpPr>
          <p:nvPr/>
        </p:nvCxnSpPr>
        <p:spPr>
          <a:xfrm>
            <a:off x="5435600" y="2496435"/>
            <a:ext cx="1276225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" idx="4"/>
            <a:endCxn id="50" idx="0"/>
          </p:cNvCxnSpPr>
          <p:nvPr/>
        </p:nvCxnSpPr>
        <p:spPr>
          <a:xfrm flipH="1">
            <a:off x="1889029" y="2496435"/>
            <a:ext cx="1371696" cy="1124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6" idx="7"/>
            <a:endCxn id="29" idx="4"/>
          </p:cNvCxnSpPr>
          <p:nvPr/>
        </p:nvCxnSpPr>
        <p:spPr>
          <a:xfrm flipV="1">
            <a:off x="4828069" y="4111452"/>
            <a:ext cx="613756" cy="599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9" idx="2"/>
          </p:cNvCxnSpPr>
          <p:nvPr/>
        </p:nvCxnSpPr>
        <p:spPr>
          <a:xfrm>
            <a:off x="3730625" y="3861709"/>
            <a:ext cx="12413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6" idx="6"/>
            <a:endCxn id="8" idx="2"/>
          </p:cNvCxnSpPr>
          <p:nvPr/>
        </p:nvCxnSpPr>
        <p:spPr>
          <a:xfrm>
            <a:off x="3873500" y="2248809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6" idx="4"/>
            <a:endCxn id="9" idx="0"/>
          </p:cNvCxnSpPr>
          <p:nvPr/>
        </p:nvCxnSpPr>
        <p:spPr>
          <a:xfrm>
            <a:off x="3260725" y="2496435"/>
            <a:ext cx="0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29" idx="0"/>
          </p:cNvCxnSpPr>
          <p:nvPr/>
        </p:nvCxnSpPr>
        <p:spPr>
          <a:xfrm flipH="1">
            <a:off x="5441825" y="2496435"/>
            <a:ext cx="6476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7908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3" name="Straight Arrow Connector 22"/>
          <p:cNvCxnSpPr>
            <a:endCxn id="22" idx="7"/>
          </p:cNvCxnSpPr>
          <p:nvPr/>
        </p:nvCxnSpPr>
        <p:spPr>
          <a:xfrm flipH="1">
            <a:off x="4675669" y="2496435"/>
            <a:ext cx="772632" cy="335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9" idx="0"/>
          </p:cNvCxnSpPr>
          <p:nvPr/>
        </p:nvCxnSpPr>
        <p:spPr>
          <a:xfrm>
            <a:off x="4669320" y="3156835"/>
            <a:ext cx="772505" cy="459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9719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64100" y="2001182"/>
            <a:ext cx="11430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73500" y="275894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025900" y="4638549"/>
            <a:ext cx="939800" cy="495253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176" y="3744426"/>
            <a:ext cx="295097" cy="23456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612" y="2139027"/>
            <a:ext cx="276226" cy="219564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endCxn id="28" idx="7"/>
          </p:cNvCxnSpPr>
          <p:nvPr/>
        </p:nvCxnSpPr>
        <p:spPr>
          <a:xfrm flipH="1">
            <a:off x="2358929" y="2427470"/>
            <a:ext cx="772632" cy="335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2" idx="3"/>
            <a:endCxn id="9" idx="0"/>
          </p:cNvCxnSpPr>
          <p:nvPr/>
        </p:nvCxnSpPr>
        <p:spPr>
          <a:xfrm>
            <a:off x="2265922" y="2948787"/>
            <a:ext cx="994803" cy="667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556760" y="2689984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647950" y="2001182"/>
            <a:ext cx="122555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35" name="Straight Arrow Connector 34"/>
          <p:cNvCxnSpPr>
            <a:stCxn id="38" idx="7"/>
            <a:endCxn id="9" idx="4"/>
          </p:cNvCxnSpPr>
          <p:nvPr/>
        </p:nvCxnSpPr>
        <p:spPr>
          <a:xfrm flipV="1">
            <a:off x="2496560" y="4111452"/>
            <a:ext cx="764165" cy="586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694391" y="4625226"/>
            <a:ext cx="939800" cy="495253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474" y="4735893"/>
            <a:ext cx="375969" cy="27997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612" y="2120763"/>
            <a:ext cx="276226" cy="2195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6875" y="2120763"/>
            <a:ext cx="469900" cy="2159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4271" y="2828391"/>
            <a:ext cx="501651" cy="2407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1244" y="2877943"/>
            <a:ext cx="293511" cy="2709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3342" y="3741068"/>
            <a:ext cx="533525" cy="2379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3749" y="4738325"/>
            <a:ext cx="579551" cy="286012"/>
          </a:xfrm>
          <a:prstGeom prst="rect">
            <a:avLst/>
          </a:prstGeom>
        </p:spPr>
      </p:pic>
      <p:sp>
        <p:nvSpPr>
          <p:cNvPr id="48" name="Oval 47"/>
          <p:cNvSpPr/>
          <p:nvPr/>
        </p:nvSpPr>
        <p:spPr>
          <a:xfrm>
            <a:off x="62419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419129" y="3620976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42556" y="3748085"/>
            <a:ext cx="248918" cy="257215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64300" y="3744426"/>
            <a:ext cx="509040" cy="25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30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>
            <a:stCxn id="15" idx="3"/>
            <a:endCxn id="16" idx="1"/>
          </p:cNvCxnSpPr>
          <p:nvPr/>
        </p:nvCxnSpPr>
        <p:spPr>
          <a:xfrm>
            <a:off x="2262783" y="3683001"/>
            <a:ext cx="28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hape 60"/>
          <p:cNvSpPr/>
          <p:nvPr/>
        </p:nvSpPr>
        <p:spPr>
          <a:xfrm>
            <a:off x="1399644" y="2286572"/>
            <a:ext cx="693698" cy="286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5" name="Shape 61"/>
          <p:cNvSpPr/>
          <p:nvPr/>
        </p:nvSpPr>
        <p:spPr>
          <a:xfrm>
            <a:off x="4730993" y="2294025"/>
            <a:ext cx="693698" cy="286775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1905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>
              <a:defRPr sz="1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 60"/>
          <p:cNvSpPr/>
          <p:nvPr/>
        </p:nvSpPr>
        <p:spPr>
          <a:xfrm>
            <a:off x="2485494" y="2286572"/>
            <a:ext cx="693698" cy="28677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8" name="Shape 61"/>
          <p:cNvSpPr/>
          <p:nvPr/>
        </p:nvSpPr>
        <p:spPr>
          <a:xfrm>
            <a:off x="3609444" y="2294025"/>
            <a:ext cx="693698" cy="286775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1905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>
              <a:defRPr sz="1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1113968" y="2628900"/>
            <a:ext cx="12336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Continuous Hidden </a:t>
            </a:r>
          </a:p>
          <a:p>
            <a:pPr algn="ctr"/>
            <a:r>
              <a:rPr lang="en-US" sz="1050" dirty="0"/>
              <a:t>S</a:t>
            </a:r>
            <a:r>
              <a:rPr lang="en-US" sz="1050" dirty="0" smtClean="0"/>
              <a:t>ubnetwork</a:t>
            </a:r>
            <a:endParaRPr 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2287360" y="2628900"/>
            <a:ext cx="10585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Discrete Hidden</a:t>
            </a:r>
          </a:p>
          <a:p>
            <a:pPr algn="ctr"/>
            <a:r>
              <a:rPr lang="en-US" sz="1050" dirty="0"/>
              <a:t>S</a:t>
            </a:r>
            <a:r>
              <a:rPr lang="en-US" sz="1050" dirty="0" smtClean="0"/>
              <a:t>ubnetwork</a:t>
            </a:r>
            <a:endParaRPr 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3249978" y="2631648"/>
            <a:ext cx="13646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Continuous Observed</a:t>
            </a:r>
          </a:p>
          <a:p>
            <a:pPr algn="ctr"/>
            <a:r>
              <a:rPr lang="en-US" sz="1050" dirty="0"/>
              <a:t>S</a:t>
            </a:r>
            <a:r>
              <a:rPr lang="en-US" sz="1050" dirty="0" smtClean="0"/>
              <a:t>ubnetwork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4537673" y="2623590"/>
            <a:ext cx="11895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Discrete Observed</a:t>
            </a:r>
          </a:p>
          <a:p>
            <a:pPr algn="ctr"/>
            <a:r>
              <a:rPr lang="en-US" sz="1050" dirty="0"/>
              <a:t>S</a:t>
            </a:r>
            <a:r>
              <a:rPr lang="en-US" sz="1050" dirty="0" smtClean="0"/>
              <a:t>ubnetwork</a:t>
            </a:r>
            <a:endParaRPr lang="en-US" sz="1050" dirty="0"/>
          </a:p>
        </p:txBody>
      </p:sp>
      <p:sp>
        <p:nvSpPr>
          <p:cNvPr id="13" name="Shape 60"/>
          <p:cNvSpPr/>
          <p:nvPr/>
        </p:nvSpPr>
        <p:spPr>
          <a:xfrm>
            <a:off x="1796145" y="3321052"/>
            <a:ext cx="1200154" cy="673100"/>
          </a:xfrm>
          <a:prstGeom prst="roundRect">
            <a:avLst>
              <a:gd name="adj" fmla="val 16667"/>
            </a:avLst>
          </a:prstGeom>
          <a:noFill/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1710225" y="4036630"/>
            <a:ext cx="12747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Hidden Subnetwork</a:t>
            </a:r>
          </a:p>
        </p:txBody>
      </p:sp>
      <p:sp>
        <p:nvSpPr>
          <p:cNvPr id="15" name="Shape 60"/>
          <p:cNvSpPr/>
          <p:nvPr/>
        </p:nvSpPr>
        <p:spPr>
          <a:xfrm>
            <a:off x="1878315" y="3586952"/>
            <a:ext cx="384468" cy="19209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16" name="Shape 60"/>
          <p:cNvSpPr/>
          <p:nvPr/>
        </p:nvSpPr>
        <p:spPr>
          <a:xfrm>
            <a:off x="2550805" y="3586952"/>
            <a:ext cx="384468" cy="19209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20" name="Shape 60"/>
          <p:cNvSpPr/>
          <p:nvPr/>
        </p:nvSpPr>
        <p:spPr>
          <a:xfrm>
            <a:off x="3867939" y="3321052"/>
            <a:ext cx="1200154" cy="673100"/>
          </a:xfrm>
          <a:prstGeom prst="roundRect">
            <a:avLst>
              <a:gd name="adj" fmla="val 16667"/>
            </a:avLst>
          </a:prstGeom>
          <a:noFill/>
          <a:ln w="19050">
            <a:solidFill/>
            <a:prstDash val="soli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3785641" y="4036630"/>
            <a:ext cx="14029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Observed Subnetwork</a:t>
            </a:r>
          </a:p>
        </p:txBody>
      </p:sp>
      <p:cxnSp>
        <p:nvCxnSpPr>
          <p:cNvPr id="22" name="Straight Arrow Connector 21"/>
          <p:cNvCxnSpPr>
            <a:stCxn id="23" idx="3"/>
            <a:endCxn id="24" idx="1"/>
          </p:cNvCxnSpPr>
          <p:nvPr/>
        </p:nvCxnSpPr>
        <p:spPr>
          <a:xfrm>
            <a:off x="4326604" y="3683001"/>
            <a:ext cx="28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hape 60"/>
          <p:cNvSpPr/>
          <p:nvPr/>
        </p:nvSpPr>
        <p:spPr>
          <a:xfrm>
            <a:off x="3942136" y="3586952"/>
            <a:ext cx="384468" cy="19209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/>
            <a:prstDash val="soli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24" name="Shape 60"/>
          <p:cNvSpPr/>
          <p:nvPr/>
        </p:nvSpPr>
        <p:spPr>
          <a:xfrm>
            <a:off x="4614626" y="3586952"/>
            <a:ext cx="384468" cy="19209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>
            <a:solidFill/>
            <a:prstDash val="soli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</p:spTree>
    <p:extLst>
      <p:ext uri="{BB962C8B-B14F-4D97-AF65-F5344CB8AC3E}">
        <p14:creationId xmlns:p14="http://schemas.microsoft.com/office/powerpoint/2010/main" val="153232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6364</TotalTime>
  <Words>148</Words>
  <Application>Microsoft Macintosh PowerPoint</Application>
  <PresentationFormat>Presentación en pantalla (4:3)</PresentationFormat>
  <Paragraphs>76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AAU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Andrés R. Masegosa Arredondo</dc:creator>
  <cp:lastModifiedBy>Antonio</cp:lastModifiedBy>
  <cp:revision>38</cp:revision>
  <dcterms:created xsi:type="dcterms:W3CDTF">2014-08-21T08:52:43Z</dcterms:created>
  <dcterms:modified xsi:type="dcterms:W3CDTF">2014-09-10T08:01:07Z</dcterms:modified>
</cp:coreProperties>
</file>