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EDD8A6-FA42-E329-9F7F-E8C3723D2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EBC4AC-3956-57E9-990C-707F9E5C5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210A17-3CA9-1F74-A4BD-C47B8143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988-4997-4D3D-A738-C20F6C8872D6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FDC52A-24EE-4AC5-C945-DBAD168D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899C73-9CA8-8629-73FF-81D54EF1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D2A9-4D9E-4111-9F91-D29D07CC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93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73D294-28CA-E538-81CD-1BB339C9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22A94F-0E30-AF6E-FEDB-EB8CFB47C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FEEEFE-F9E5-A3CC-EAF5-F0A83362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988-4997-4D3D-A738-C20F6C8872D6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A933B5-B413-D07E-B149-F76B512F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495F11-D058-1ACE-C53D-F2CFA35D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D2A9-4D9E-4111-9F91-D29D07CC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80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DA14190-CF2C-91E6-C78A-DC47F683C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B9504E-0656-608B-7274-0197F63CF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8829D9-6B22-116F-DF8A-E629C942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988-4997-4D3D-A738-C20F6C8872D6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18685D-B6EA-C551-741C-F480D884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6D071C-AC63-6E81-17D4-40FFD77D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D2A9-4D9E-4111-9F91-D29D07CC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85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F5C0A3-8312-15BE-8CB5-5D424F869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3D0638-9879-4022-3F22-AA0FBA82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9B5AC-2EBC-093F-D384-58ECA21F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988-4997-4D3D-A738-C20F6C8872D6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258C49-41CA-128A-B699-846A8BB1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2D503B-D5FA-BB09-2504-73005595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D2A9-4D9E-4111-9F91-D29D07CC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94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11B4F-60BD-FB06-41E6-A5D0371AE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C66CC7-B4AD-A322-B478-13614FB9F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1E9D22-9F49-03A8-B79F-2665745A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988-4997-4D3D-A738-C20F6C8872D6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3C4E70-8ED8-665E-631E-91E9C26D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C4D6CC-F189-4029-95CB-62D00329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D2A9-4D9E-4111-9F91-D29D07CC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5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2CB7D1-955A-BE1D-5CB7-9D10DF48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0D8A33-03B7-8214-1B32-19817CBCC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4CB085-862A-6409-96B5-7B045A437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C1CCD6-03F7-5CE1-1E6A-1D678923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988-4997-4D3D-A738-C20F6C8872D6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BD5382-416F-6D44-B345-26F76E32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A1E8FC-5636-F9CC-5BB1-69F3B25B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D2A9-4D9E-4111-9F91-D29D07CC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38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C63A3-CA64-6C04-735B-5EB982FAA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2B054A-3DCA-7BAD-F251-8B4354C5B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F7A8BA-422D-624E-40B4-4523DC1C8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E79A4E-A844-0030-E6FC-D81E8894F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5E972D6-66F6-0C09-4E7D-892EC5445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F76515-9081-3B1A-0B6A-FB9C6592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988-4997-4D3D-A738-C20F6C8872D6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42C1B57-C976-0F5B-FDF6-F1FBA62B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3160471-0C5B-9E76-9AD9-6EAB45F1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D2A9-4D9E-4111-9F91-D29D07CC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86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04289F-70EE-D153-BF62-FD7EC203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24115A-2053-C0FD-387F-21D03DA3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988-4997-4D3D-A738-C20F6C8872D6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8FD3300-58B4-5CC9-633C-395A169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180C83-DA5C-4CFF-D427-634EB4D1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D2A9-4D9E-4111-9F91-D29D07CC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22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0531998-1C7C-3C88-F373-06BA433E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988-4997-4D3D-A738-C20F6C8872D6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0211411-96B9-0A6C-56C4-662AECAA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6A383A-AED1-B5FA-D01D-79877445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D2A9-4D9E-4111-9F91-D29D07CC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11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E006F1-3F7A-AC13-4239-BFD0A65D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D0F385-9625-6CB9-C9C6-F0C0AAD59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A77BB9-66DA-AB41-C2F0-3C7930D7E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A4BD1B-0C42-25E3-AF0E-7FFF4B5C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988-4997-4D3D-A738-C20F6C8872D6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72F17C-09B2-AD55-55B6-AA80E0B7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24D8AA-7E39-9A9C-7147-358DB18A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D2A9-4D9E-4111-9F91-D29D07CC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18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2DA31-E11D-6C4A-F2ED-429CAD2E2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8036B6A-8C29-1D09-384C-3D5A28894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8E7BF0-6283-0205-96CE-13A63C495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867F66-5D90-C016-867D-099B8A04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988-4997-4D3D-A738-C20F6C8872D6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93C9F4-A5D6-DE6F-62AD-4099DBED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4E4099-0443-35D1-84A7-349EEF0A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D2A9-4D9E-4111-9F91-D29D07CC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87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9E0738E-F620-D4B7-0019-08B716C8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0293B6-5C53-B019-5133-6B1DDB1D4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8EDD15-015A-2CED-068D-2EA120D5D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D0988-4997-4D3D-A738-C20F6C8872D6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B9BFD9-8D84-3176-74D0-D023ECF5F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7FB445-3169-0056-F34B-9C963D042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D2A9-4D9E-4111-9F91-D29D07CC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92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407B5-5F62-32B8-9709-5AFEFABFE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搜尋演算法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1FFFD48-194E-DC8E-D339-9D70E22CB5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72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FEE01-3364-5E79-99EA-97DF4C0B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5A3978-200F-6A66-B1EB-19E557587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2" action="ppaction://hlinksldjump"/>
              </a:rPr>
              <a:t>線性搜尋</a:t>
            </a:r>
            <a:r>
              <a:rPr lang="en-US" altLang="zh-TW" dirty="0">
                <a:hlinkClick r:id="rId2" action="ppaction://hlinksldjump"/>
              </a:rPr>
              <a:t>(Linear search)</a:t>
            </a:r>
            <a:r>
              <a:rPr lang="zh-TW" altLang="en-US" dirty="0"/>
              <a:t> </a:t>
            </a:r>
            <a:r>
              <a:rPr lang="en-US" altLang="zh-TW" dirty="0"/>
              <a:t>O(n)</a:t>
            </a:r>
          </a:p>
          <a:p>
            <a:r>
              <a:rPr lang="zh-TW" altLang="en-US" dirty="0">
                <a:hlinkClick r:id="rId3" action="ppaction://hlinksldjump"/>
              </a:rPr>
              <a:t>二元搜尋</a:t>
            </a:r>
            <a:r>
              <a:rPr lang="en-US" altLang="zh-TW" dirty="0">
                <a:hlinkClick r:id="rId3" action="ppaction://hlinksldjump"/>
              </a:rPr>
              <a:t>(Binary search)</a:t>
            </a:r>
            <a:r>
              <a:rPr lang="en-US" altLang="zh-TW" dirty="0"/>
              <a:t> O(log(n))</a:t>
            </a:r>
          </a:p>
          <a:p>
            <a:r>
              <a:rPr lang="zh-TW" altLang="en-US" dirty="0">
                <a:hlinkClick r:id="rId4" action="ppaction://hlinksldjump"/>
              </a:rPr>
              <a:t>指數搜尋</a:t>
            </a:r>
            <a:r>
              <a:rPr lang="en-US" altLang="zh-TW" dirty="0">
                <a:hlinkClick r:id="rId4" action="ppaction://hlinksldjump"/>
              </a:rPr>
              <a:t>(Exponential search)</a:t>
            </a:r>
            <a:r>
              <a:rPr lang="en-US" altLang="zh-TW" dirty="0"/>
              <a:t> O(log(n))</a:t>
            </a:r>
          </a:p>
          <a:p>
            <a:r>
              <a:rPr lang="zh-TW" altLang="en-US" dirty="0">
                <a:hlinkClick r:id="rId5" action="ppaction://hlinksldjump"/>
              </a:rPr>
              <a:t>插補搜尋</a:t>
            </a:r>
            <a:r>
              <a:rPr lang="en-US" altLang="zh-TW" dirty="0">
                <a:hlinkClick r:id="rId5" action="ppaction://hlinksldjump"/>
              </a:rPr>
              <a:t>(Interpolation search)</a:t>
            </a:r>
            <a:r>
              <a:rPr lang="en-US" altLang="zh-TW" dirty="0"/>
              <a:t> O(n)</a:t>
            </a:r>
          </a:p>
          <a:p>
            <a:r>
              <a:rPr lang="zh-TW" altLang="en-US" dirty="0">
                <a:hlinkClick r:id="rId6" action="ppaction://hlinksldjump"/>
              </a:rPr>
              <a:t>費氏搜尋</a:t>
            </a:r>
            <a:r>
              <a:rPr lang="en-US" altLang="zh-TW" dirty="0">
                <a:hlinkClick r:id="rId6" action="ppaction://hlinksldjump"/>
              </a:rPr>
              <a:t>(Fibonacci search)</a:t>
            </a:r>
            <a:r>
              <a:rPr lang="en-US" altLang="zh-TW" dirty="0"/>
              <a:t> O(log(n))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143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FEE01-3364-5E79-99EA-97DF4C0B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種類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5A3978-200F-6A66-B1EB-19E557587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2" action="ppaction://hlinksldjump"/>
              </a:rPr>
              <a:t>線性搜尋</a:t>
            </a:r>
            <a:r>
              <a:rPr lang="en-US" altLang="zh-TW" dirty="0">
                <a:hlinkClick r:id="rId2" action="ppaction://hlinksldjump"/>
              </a:rPr>
              <a:t>(Linear search)</a:t>
            </a:r>
            <a:endParaRPr lang="en-US" altLang="zh-TW" dirty="0"/>
          </a:p>
          <a:p>
            <a:r>
              <a:rPr lang="zh-TW" altLang="en-US" dirty="0">
                <a:hlinkClick r:id="rId3" action="ppaction://hlinksldjump"/>
              </a:rPr>
              <a:t>二元搜尋</a:t>
            </a:r>
            <a:r>
              <a:rPr lang="en-US" altLang="zh-TW" dirty="0">
                <a:hlinkClick r:id="rId3" action="ppaction://hlinksldjump"/>
              </a:rPr>
              <a:t>(Binary search)</a:t>
            </a:r>
            <a:endParaRPr lang="en-US" altLang="zh-TW" dirty="0"/>
          </a:p>
          <a:p>
            <a:r>
              <a:rPr lang="zh-TW" altLang="en-US" dirty="0">
                <a:hlinkClick r:id="rId4" action="ppaction://hlinksldjump"/>
              </a:rPr>
              <a:t>指數搜尋</a:t>
            </a:r>
            <a:r>
              <a:rPr lang="en-US" altLang="zh-TW" dirty="0">
                <a:hlinkClick r:id="rId4" action="ppaction://hlinksldjump"/>
              </a:rPr>
              <a:t>(Exponential search)</a:t>
            </a:r>
            <a:endParaRPr lang="en-US" altLang="zh-TW" dirty="0"/>
          </a:p>
          <a:p>
            <a:r>
              <a:rPr lang="zh-TW" altLang="en-US" dirty="0">
                <a:hlinkClick r:id="rId5" action="ppaction://hlinksldjump"/>
              </a:rPr>
              <a:t>插補搜尋</a:t>
            </a:r>
            <a:r>
              <a:rPr lang="en-US" altLang="zh-TW" dirty="0">
                <a:hlinkClick r:id="rId5" action="ppaction://hlinksldjump"/>
              </a:rPr>
              <a:t>(Interpolation search)</a:t>
            </a:r>
            <a:endParaRPr lang="en-US" altLang="zh-TW" dirty="0"/>
          </a:p>
          <a:p>
            <a:r>
              <a:rPr lang="zh-TW" altLang="en-US" dirty="0">
                <a:hlinkClick r:id="rId6" action="ppaction://hlinksldjump"/>
              </a:rPr>
              <a:t>費氏搜尋</a:t>
            </a:r>
            <a:r>
              <a:rPr lang="en-US" altLang="zh-TW" dirty="0">
                <a:hlinkClick r:id="rId6" action="ppaction://hlinksldjump"/>
              </a:rPr>
              <a:t>(Fibonacci search)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497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E4B080-D638-9496-6D2A-EC44CF91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線性搜尋  </a:t>
            </a:r>
            <a:r>
              <a:rPr lang="en-US" altLang="zh-TW" dirty="0"/>
              <a:t>Linear search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8A9B08-51F2-D92D-F738-68D4FFE9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1st</a:t>
            </a:r>
            <a:r>
              <a:rPr lang="zh-TW" altLang="en-US" dirty="0"/>
              <a:t>元素開始，依序判斷是否為要搜索的元素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原陣列</a:t>
            </a:r>
            <a:r>
              <a:rPr lang="zh-TW" altLang="en-US" b="1" dirty="0">
                <a:solidFill>
                  <a:srgbClr val="FF0000"/>
                </a:solidFill>
              </a:rPr>
              <a:t>不需</a:t>
            </a:r>
            <a:r>
              <a:rPr lang="zh-TW" altLang="en-US" dirty="0"/>
              <a:t>是排序過後的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94D6415A-E840-BD15-4312-D2CE74F04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045" y="3304064"/>
            <a:ext cx="8647909" cy="355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2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D4E46A-BD09-08BF-B36C-3CD5E209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二元搜尋  </a:t>
            </a:r>
            <a:r>
              <a:rPr lang="en-US" altLang="zh-TW" dirty="0"/>
              <a:t>Binary search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F50F24-E7E7-D312-0450-E5A8FF617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0380" cy="4351338"/>
          </a:xfrm>
        </p:spPr>
        <p:txBody>
          <a:bodyPr/>
          <a:lstStyle/>
          <a:p>
            <a:r>
              <a:rPr lang="zh-TW" altLang="en-US" dirty="0"/>
              <a:t>在</a:t>
            </a:r>
            <a:r>
              <a:rPr lang="zh-TW" altLang="en-US" b="1" dirty="0">
                <a:solidFill>
                  <a:srgbClr val="FF0000"/>
                </a:solidFill>
              </a:rPr>
              <a:t>已排序</a:t>
            </a:r>
            <a:r>
              <a:rPr lang="zh-TW" altLang="en-US" dirty="0"/>
              <a:t>的序列中進行高效率的搜尋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取中間</a:t>
            </a:r>
            <a:r>
              <a:rPr lang="en-US" altLang="zh-TW" dirty="0"/>
              <a:t>index</a:t>
            </a:r>
            <a:r>
              <a:rPr lang="zh-TW" altLang="en-US" dirty="0"/>
              <a:t>的值與被搜尋的數做比較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  <a:t>index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&gt;</a:t>
            </a:r>
            <a: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  <a:t> searched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取較</a:t>
            </a:r>
            <a:r>
              <a:rPr lang="zh-TW" alt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大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那半資料</a:t>
            </a:r>
            <a:r>
              <a:rPr lang="zh-TW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中間的數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來比較 </a:t>
            </a:r>
            <a:r>
              <a:rPr lang="en-US" altLang="zh-TW" sz="1800" dirty="0">
                <a:solidFill>
                  <a:schemeClr val="accent1"/>
                </a:solidFill>
                <a:sym typeface="Wingdings" panose="05000000000000000000" pitchFamily="2" charset="2"/>
              </a:rPr>
              <a:t>(</a:t>
            </a:r>
            <a:r>
              <a:rPr lang="zh-TW" altLang="en-US" sz="1800" dirty="0">
                <a:solidFill>
                  <a:schemeClr val="accent1"/>
                </a:solidFill>
                <a:sym typeface="Wingdings" panose="05000000000000000000" pitchFamily="2" charset="2"/>
              </a:rPr>
              <a:t>下限</a:t>
            </a:r>
            <a:r>
              <a:rPr lang="en-US" altLang="zh-TW" sz="1800" dirty="0">
                <a:solidFill>
                  <a:schemeClr val="accent1"/>
                </a:solidFill>
                <a:sym typeface="Wingdings" panose="05000000000000000000" pitchFamily="2" charset="2"/>
              </a:rPr>
              <a:t>=mid+1)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  <a:t>index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&lt;</a:t>
            </a:r>
            <a: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  <a:t> searched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取較</a:t>
            </a:r>
            <a:r>
              <a:rPr lang="zh-TW" alt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小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那半資料</a:t>
            </a:r>
            <a:r>
              <a:rPr lang="zh-TW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中間的數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來比較 </a:t>
            </a:r>
            <a:r>
              <a:rPr lang="en-US" altLang="zh-TW" sz="1800" dirty="0">
                <a:solidFill>
                  <a:schemeClr val="accent1"/>
                </a:solidFill>
                <a:sym typeface="Wingdings" panose="05000000000000000000" pitchFamily="2" charset="2"/>
              </a:rPr>
              <a:t>(</a:t>
            </a:r>
            <a:r>
              <a:rPr lang="zh-TW" altLang="en-US" sz="1800" dirty="0">
                <a:solidFill>
                  <a:schemeClr val="accent1"/>
                </a:solidFill>
                <a:sym typeface="Wingdings" panose="05000000000000000000" pitchFamily="2" charset="2"/>
              </a:rPr>
              <a:t>上限</a:t>
            </a:r>
            <a:r>
              <a:rPr lang="en-US" altLang="zh-TW" sz="1800" dirty="0">
                <a:solidFill>
                  <a:schemeClr val="accent1"/>
                </a:solidFill>
                <a:sym typeface="Wingdings" panose="05000000000000000000" pitchFamily="2" charset="2"/>
              </a:rPr>
              <a:t>=mid-1)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pic>
        <p:nvPicPr>
          <p:cNvPr id="5" name="圖片 4" descr="一張含有 文字, 字型, 螢幕擷取畫面, 行 的圖片&#10;&#10;自動產生的描述">
            <a:extLst>
              <a:ext uri="{FF2B5EF4-FFF2-40B4-BE49-F238E27FC236}">
                <a16:creationId xmlns:a16="http://schemas.microsoft.com/office/drawing/2014/main" id="{CCC44DBE-2584-1EB7-D4E0-D7E7EDAD3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61" y="4096368"/>
            <a:ext cx="6962678" cy="365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2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31FB86-E292-ADF1-FA41-61BDF888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指數搜尋  </a:t>
            </a:r>
            <a:r>
              <a:rPr lang="en-US" altLang="zh-TW" dirty="0"/>
              <a:t>Exponential search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3AAEC66-FDA4-A4A4-92C9-A9F04CF25A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>
                    <a:solidFill>
                      <a:srgbClr val="333333"/>
                    </a:solidFill>
                    <a:latin typeface="-apple-system"/>
                  </a:rPr>
                  <a:t>依序</a:t>
                </a:r>
                <a:r>
                  <a:rPr lang="zh-TW" alt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比較</a:t>
                </a:r>
                <a:r>
                  <a:rPr lang="en-US" altLang="zh-TW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array[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]</a:t>
                </a:r>
                <a:r>
                  <a:rPr lang="zh-TW" alt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、</a:t>
                </a:r>
                <a:r>
                  <a:rPr lang="en-US" altLang="zh-TW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]</a:t>
                </a:r>
                <a:r>
                  <a:rPr lang="zh-TW" alt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、</a:t>
                </a:r>
                <a:r>
                  <a:rPr lang="en-US" altLang="zh-TW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]…</a:t>
                </a:r>
                <a:r>
                  <a:rPr lang="zh-TW" alt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的值是否大於被搜尋的數字</a:t>
                </a:r>
                <a:endParaRPr lang="en-US" altLang="zh-TW" b="0" i="0" dirty="0">
                  <a:solidFill>
                    <a:srgbClr val="333333"/>
                  </a:solidFill>
                  <a:effectLst/>
                  <a:latin typeface="-apple-system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altLang="zh-TW" b="0" i="0" dirty="0">
                  <a:solidFill>
                    <a:srgbClr val="333333"/>
                  </a:solidFill>
                  <a:effectLst/>
                  <a:latin typeface="-apple-system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zh-TW" alt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當</a:t>
                </a:r>
                <a:r>
                  <a:rPr lang="en-US" altLang="zh-TW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array[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]</a:t>
                </a:r>
                <a:r>
                  <a:rPr lang="zh-TW" altLang="en-US" dirty="0">
                    <a:solidFill>
                      <a:srgbClr val="333333"/>
                    </a:solidFill>
                    <a:latin typeface="-apple-system"/>
                  </a:rPr>
                  <a:t>值</a:t>
                </a:r>
                <a:r>
                  <a:rPr lang="zh-TW" altLang="en-US" b="1" i="0" dirty="0">
                    <a:solidFill>
                      <a:srgbClr val="FF0000"/>
                    </a:solidFill>
                    <a:effectLst/>
                    <a:latin typeface="-apple-system"/>
                  </a:rPr>
                  <a:t>大於</a:t>
                </a:r>
                <a:r>
                  <a:rPr lang="zh-TW" alt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被搜尋的數字，將範圍縮小到</a:t>
                </a:r>
                <a:r>
                  <a:rPr lang="en-US" altLang="zh-TW" b="0" i="0" dirty="0">
                    <a:solidFill>
                      <a:srgbClr val="FF0000"/>
                    </a:solidFill>
                    <a:effectLst/>
                    <a:latin typeface="-apple-system"/>
                  </a:rPr>
                  <a:t>[2^n-1]</a:t>
                </a:r>
                <a:r>
                  <a:rPr lang="zh-TW" altLang="en-US" dirty="0">
                    <a:solidFill>
                      <a:srgbClr val="FF0000"/>
                    </a:solidFill>
                    <a:latin typeface="-apple-system"/>
                  </a:rPr>
                  <a:t>～</a:t>
                </a:r>
                <a:r>
                  <a:rPr lang="en-US" altLang="zh-TW" b="0" i="0" dirty="0">
                    <a:solidFill>
                      <a:srgbClr val="FF0000"/>
                    </a:solidFill>
                    <a:effectLst/>
                    <a:latin typeface="-apple-system"/>
                  </a:rPr>
                  <a:t>[2^n]-1</a:t>
                </a:r>
                <a:r>
                  <a:rPr lang="zh-TW" altLang="en-US" dirty="0">
                    <a:latin typeface="-apple-system"/>
                  </a:rPr>
                  <a:t>，</a:t>
                </a:r>
                <a:r>
                  <a:rPr lang="zh-TW" alt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再進行</a:t>
                </a:r>
                <a:r>
                  <a:rPr lang="en-US" altLang="zh-TW" b="0" i="0" dirty="0">
                    <a:solidFill>
                      <a:srgbClr val="FF0000"/>
                    </a:solidFill>
                    <a:effectLst/>
                    <a:latin typeface="-apple-system"/>
                  </a:rPr>
                  <a:t>binary search</a:t>
                </a:r>
                <a:r>
                  <a:rPr lang="zh-TW" alt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即可找到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3AAEC66-FDA4-A4A4-92C9-A9F04CF25A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45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 descr="一張含有 文字, 字型, 白色, 數字 的圖片&#10;&#10;自動產生的描述">
            <a:extLst>
              <a:ext uri="{FF2B5EF4-FFF2-40B4-BE49-F238E27FC236}">
                <a16:creationId xmlns:a16="http://schemas.microsoft.com/office/drawing/2014/main" id="{5364755C-5DF6-5B26-1185-AA7A62C7A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39" y="4273420"/>
            <a:ext cx="9916722" cy="258458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C1E9812-3180-D6DA-4AA0-A86E050B8590}"/>
              </a:ext>
            </a:extLst>
          </p:cNvPr>
          <p:cNvSpPr txBox="1"/>
          <p:nvPr/>
        </p:nvSpPr>
        <p:spPr>
          <a:xfrm>
            <a:off x="8220075" y="489297"/>
            <a:ext cx="35909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二分搜尋法的變形</a:t>
            </a:r>
            <a:endParaRPr lang="en-US" altLang="zh-TW" sz="1600" dirty="0"/>
          </a:p>
          <a:p>
            <a:r>
              <a:rPr lang="zh-TW" altLang="en-US" sz="1600" i="0" dirty="0">
                <a:solidFill>
                  <a:srgbClr val="333333"/>
                </a:solidFill>
                <a:effectLst/>
                <a:latin typeface="-apple-system"/>
              </a:rPr>
              <a:t>能夠縮小</a:t>
            </a:r>
            <a:r>
              <a:rPr lang="en-US" altLang="zh-TW" sz="1600" i="0" dirty="0">
                <a:solidFill>
                  <a:srgbClr val="333333"/>
                </a:solidFill>
                <a:effectLst/>
                <a:latin typeface="-apple-system"/>
              </a:rPr>
              <a:t>binary search</a:t>
            </a:r>
            <a:r>
              <a:rPr lang="zh-TW" altLang="en-US" sz="1600" i="0" dirty="0">
                <a:solidFill>
                  <a:srgbClr val="333333"/>
                </a:solidFill>
                <a:effectLst/>
                <a:latin typeface="-apple-system"/>
              </a:rPr>
              <a:t>進行的範圍，使其效率比</a:t>
            </a:r>
            <a:r>
              <a:rPr lang="en-US" altLang="zh-TW" sz="1600" i="0" dirty="0">
                <a:solidFill>
                  <a:srgbClr val="333333"/>
                </a:solidFill>
                <a:effectLst/>
                <a:latin typeface="-apple-system"/>
              </a:rPr>
              <a:t>binary search</a:t>
            </a:r>
            <a:r>
              <a:rPr lang="zh-TW" altLang="en-US" sz="1600" i="0" dirty="0">
                <a:solidFill>
                  <a:srgbClr val="333333"/>
                </a:solidFill>
                <a:effectLst/>
                <a:latin typeface="-apple-system"/>
              </a:rPr>
              <a:t>高</a:t>
            </a:r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527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FB7CFCB-26F0-370D-2804-50287EEAFAA9}"/>
              </a:ext>
            </a:extLst>
          </p:cNvPr>
          <p:cNvSpPr/>
          <p:nvPr/>
        </p:nvSpPr>
        <p:spPr>
          <a:xfrm>
            <a:off x="838200" y="4931359"/>
            <a:ext cx="7207665" cy="11646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D3A150-B17D-0BC9-A718-1EF75180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插補搜尋  </a:t>
            </a:r>
            <a:r>
              <a:rPr lang="en-US" altLang="zh-TW" dirty="0"/>
              <a:t>Interpolation search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ED147D-0307-F789-FDFF-5ED669262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2100" b="1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下限</a:t>
                </a:r>
                <a:r>
                  <a:rPr lang="en-US" altLang="zh-TW" sz="2100" b="1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( left , data[left] )</a:t>
                </a:r>
                <a:r>
                  <a:rPr lang="zh-TW" altLang="en-US" sz="2100" b="1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目標</a:t>
                </a:r>
                <a:r>
                  <a:rPr lang="en-US" altLang="zh-TW" sz="2100" b="1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( index , number) </a:t>
                </a:r>
                <a:r>
                  <a:rPr lang="zh-TW" altLang="en-US" sz="2100" b="1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上限</a:t>
                </a:r>
                <a:r>
                  <a:rPr lang="en-US" altLang="zh-TW" sz="2100" b="1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( right , data[right] )</a:t>
                </a:r>
              </a:p>
              <a:p>
                <a:endParaRPr lang="en-US" altLang="zh-TW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𝑑𝑎𝑡𝑎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zh-TW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𝑟𝑖𝑔h𝑡</m:t>
                            </m:r>
                          </m:e>
                        </m:d>
                        <m:r>
                          <a:rPr lang="en-US" altLang="zh-TW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𝑑𝑎𝑡𝑎</m:t>
                        </m:r>
                        <m:r>
                          <a:rPr lang="en-US" altLang="zh-TW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TW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𝑙𝑒𝑓𝑡</m:t>
                        </m:r>
                        <m:r>
                          <a:rPr lang="en-US" altLang="zh-TW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]</m:t>
                        </m:r>
                      </m:num>
                      <m:den>
                        <m:r>
                          <a:rPr lang="en-US" altLang="zh-TW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𝑟𝑖𝑔h𝑡</m:t>
                        </m:r>
                        <m:r>
                          <a:rPr lang="en-US" altLang="zh-TW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𝑙𝑒𝑓𝑡</m:t>
                        </m:r>
                      </m:den>
                    </m:f>
                    <m:r>
                      <a:rPr lang="en-US" altLang="zh-TW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𝑛𝑢𝑚𝑏𝑒𝑟</m:t>
                        </m:r>
                        <m:r>
                          <a:rPr lang="en-US" altLang="zh-TW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𝑑𝑎𝑡𝑎</m:t>
                        </m:r>
                        <m:r>
                          <a:rPr lang="en-US" altLang="zh-TW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TW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𝑙𝑒𝑓𝑡</m:t>
                        </m:r>
                        <m:r>
                          <a:rPr lang="en-US" altLang="zh-TW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]</m:t>
                        </m:r>
                      </m:num>
                      <m:den>
                        <m:r>
                          <a:rPr lang="en-US" altLang="zh-TW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𝑖𝑛𝑑𝑒𝑥</m:t>
                        </m:r>
                        <m:r>
                          <a:rPr lang="en-US" altLang="zh-TW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𝑙𝑒𝑓𝑡</m:t>
                        </m:r>
                      </m:den>
                    </m:f>
                  </m:oMath>
                </a14:m>
                <a:r>
                  <a:rPr lang="zh-TW" altLang="en-US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kern="1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TW" altLang="en-US" sz="2000" i="1" kern="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斜率公式</m:t>
                    </m:r>
                    <m:r>
                      <a:rPr lang="en-US" altLang="zh-TW" sz="2000" i="1" kern="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TW" sz="2000" kern="1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zh-TW" altLang="zh-TW" kern="1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zh-TW" sz="20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𝑖𝑛𝑑𝑒𝑥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𝑙𝑒𝑓𝑡</m:t>
                          </m:r>
                        </m:e>
                      </m:d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𝑑𝑎𝑡𝑎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𝑟𝑖𝑔h𝑡</m:t>
                              </m:r>
                            </m:e>
                          </m:d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𝑑𝑎𝑡𝑎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𝑙𝑒𝑓𝑡</m:t>
                              </m:r>
                            </m:e>
                          </m:d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𝑛𝑢𝑚𝑏𝑒𝑟</m:t>
                      </m:r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𝑑𝑎𝑡𝑎</m:t>
                      </m:r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𝑙𝑒𝑓𝑡</m:t>
                      </m:r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])(</m:t>
                      </m:r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𝑟𝑖𝑔h𝑡</m:t>
                      </m:r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𝑙𝑒𝑓𝑡</m:t>
                      </m:r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TW" alt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i="1" kern="100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kern="1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𝑖𝑛𝑑𝑒𝑥</m:t>
                      </m:r>
                      <m:r>
                        <a:rPr lang="en-US" altLang="zh-TW" sz="2400" b="0" i="1" kern="1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2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TW" sz="2400" b="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𝑛𝑢𝑚𝑏𝑒𝑟</m:t>
                          </m:r>
                          <m:r>
                            <a:rPr lang="en-US" altLang="zh-TW" sz="2400" b="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400" b="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𝑑𝑎𝑡𝑎</m:t>
                          </m:r>
                          <m:r>
                            <a:rPr lang="en-US" altLang="zh-TW" sz="2400" b="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TW" sz="2400" b="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𝑙𝑒𝑓𝑡</m:t>
                          </m:r>
                          <m:r>
                            <a:rPr lang="en-US" altLang="zh-TW" sz="2400" b="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])(</m:t>
                          </m:r>
                          <m:r>
                            <a:rPr lang="en-US" altLang="zh-TW" sz="2400" b="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𝑟𝑖𝑔h𝑡</m:t>
                          </m:r>
                          <m:r>
                            <a:rPr lang="en-US" altLang="zh-TW" sz="2400" b="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400" b="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𝑙𝑒𝑓𝑡</m:t>
                          </m:r>
                          <m:r>
                            <a:rPr lang="en-US" altLang="zh-TW" sz="2400" b="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400" b="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𝑑𝑎𝑡𝑎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TW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𝑟𝑖𝑔h𝑡</m:t>
                              </m:r>
                            </m:e>
                          </m:d>
                          <m:r>
                            <a:rPr lang="en-US" altLang="zh-TW" sz="2400" b="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400" b="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𝑑𝑎𝑡𝑎</m:t>
                          </m:r>
                          <m:r>
                            <a:rPr lang="en-US" altLang="zh-TW" sz="2400" b="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TW" sz="2400" b="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𝑙𝑒𝑓𝑡</m:t>
                          </m:r>
                          <m:r>
                            <a:rPr lang="en-US" altLang="zh-TW" sz="2400" b="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]</m:t>
                          </m:r>
                        </m:den>
                      </m:f>
                      <m:r>
                        <a:rPr lang="en-US" altLang="zh-TW" sz="2400" b="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2400" b="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𝑙𝑒𝑓𝑡</m:t>
                      </m:r>
                    </m:oMath>
                  </m:oMathPara>
                </a14:m>
                <a:endParaRPr lang="zh-TW" altLang="zh-TW" sz="2400" kern="1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ED147D-0307-F789-FDFF-5ED669262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6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 descr="一張含有 螢幕擷取畫面, 文字, 圖表, 設計 的圖片&#10;&#10;自動產生的描述">
            <a:extLst>
              <a:ext uri="{FF2B5EF4-FFF2-40B4-BE49-F238E27FC236}">
                <a16:creationId xmlns:a16="http://schemas.microsoft.com/office/drawing/2014/main" id="{2315511A-6593-9056-1422-95DB410E7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295" y="-47625"/>
            <a:ext cx="3476625" cy="347662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156215-C401-978A-F74B-11BB7E758C43}"/>
              </a:ext>
            </a:extLst>
          </p:cNvPr>
          <p:cNvSpPr txBox="1"/>
          <p:nvPr/>
        </p:nvSpPr>
        <p:spPr>
          <a:xfrm>
            <a:off x="8131785" y="5052015"/>
            <a:ext cx="4146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data[index] 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en-US" altLang="zh-TW" dirty="0"/>
              <a:t> number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找到該數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/>
              <a:t>data[index] </a:t>
            </a:r>
            <a:r>
              <a:rPr lang="en-US" altLang="zh-TW" dirty="0">
                <a:solidFill>
                  <a:srgbClr val="FF0000"/>
                </a:solidFill>
              </a:rPr>
              <a:t>&gt;</a:t>
            </a:r>
            <a:r>
              <a:rPr lang="en-US" altLang="zh-TW" dirty="0"/>
              <a:t> number </a:t>
            </a:r>
            <a:r>
              <a:rPr lang="en-US" altLang="zh-TW" dirty="0">
                <a:sym typeface="Wingdings" panose="05000000000000000000" pitchFamily="2" charset="2"/>
              </a:rPr>
              <a:t> right</a:t>
            </a:r>
            <a:r>
              <a:rPr lang="en-US" altLang="zh-TW" sz="1050" dirty="0">
                <a:sym typeface="Wingdings" panose="05000000000000000000" pitchFamily="2" charset="2"/>
              </a:rPr>
              <a:t>(</a:t>
            </a:r>
            <a:r>
              <a:rPr lang="zh-TW" altLang="en-US" sz="1050" dirty="0">
                <a:sym typeface="Wingdings" panose="05000000000000000000" pitchFamily="2" charset="2"/>
              </a:rPr>
              <a:t>上限</a:t>
            </a:r>
            <a:r>
              <a:rPr lang="en-US" altLang="zh-TW" sz="1050" dirty="0">
                <a:sym typeface="Wingdings" panose="05000000000000000000" pitchFamily="2" charset="2"/>
              </a:rPr>
              <a:t>)</a:t>
            </a:r>
            <a:r>
              <a:rPr lang="en-US" altLang="zh-TW" dirty="0">
                <a:sym typeface="Wingdings" panose="05000000000000000000" pitchFamily="2" charset="2"/>
              </a:rPr>
              <a:t>=index-1</a:t>
            </a:r>
          </a:p>
          <a:p>
            <a:r>
              <a:rPr lang="en-US" altLang="zh-TW" dirty="0"/>
              <a:t>data[index] </a:t>
            </a:r>
            <a:r>
              <a:rPr lang="en-US" altLang="zh-TW" dirty="0">
                <a:solidFill>
                  <a:srgbClr val="FF0000"/>
                </a:solidFill>
              </a:rPr>
              <a:t>&lt;</a:t>
            </a:r>
            <a:r>
              <a:rPr lang="en-US" altLang="zh-TW" dirty="0"/>
              <a:t> number </a:t>
            </a:r>
            <a:r>
              <a:rPr lang="en-US" altLang="zh-TW" dirty="0">
                <a:sym typeface="Wingdings" panose="05000000000000000000" pitchFamily="2" charset="2"/>
              </a:rPr>
              <a:t> left</a:t>
            </a:r>
            <a:r>
              <a:rPr lang="en-US" altLang="zh-TW" sz="1050" dirty="0">
                <a:sym typeface="Wingdings" panose="05000000000000000000" pitchFamily="2" charset="2"/>
              </a:rPr>
              <a:t>(</a:t>
            </a:r>
            <a:r>
              <a:rPr lang="zh-TW" altLang="en-US" sz="1050" dirty="0">
                <a:sym typeface="Wingdings" panose="05000000000000000000" pitchFamily="2" charset="2"/>
              </a:rPr>
              <a:t>下限</a:t>
            </a:r>
            <a:r>
              <a:rPr lang="en-US" altLang="zh-TW" sz="1050" dirty="0">
                <a:sym typeface="Wingdings" panose="05000000000000000000" pitchFamily="2" charset="2"/>
              </a:rPr>
              <a:t>)</a:t>
            </a:r>
            <a:r>
              <a:rPr lang="en-US" altLang="zh-TW" dirty="0">
                <a:sym typeface="Wingdings" panose="05000000000000000000" pitchFamily="2" charset="2"/>
              </a:rPr>
              <a:t>=index+1</a:t>
            </a:r>
          </a:p>
        </p:txBody>
      </p:sp>
    </p:spTree>
    <p:extLst>
      <p:ext uri="{BB962C8B-B14F-4D97-AF65-F5344CB8AC3E}">
        <p14:creationId xmlns:p14="http://schemas.microsoft.com/office/powerpoint/2010/main" val="29490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F9EDD7-8B43-2222-026E-2C75C8041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r>
              <a:rPr lang="en-US" altLang="zh-TW" dirty="0"/>
              <a:t>Find 84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D0764D-F5DB-3FED-3A26-2DCBA182D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128919"/>
              </p:ext>
            </p:extLst>
          </p:nvPr>
        </p:nvGraphicFramePr>
        <p:xfrm>
          <a:off x="2031999" y="1427289"/>
          <a:ext cx="8128000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6829871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48593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54397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676143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81309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580745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16465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9049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86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0963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8B1F85A-3A59-426D-ED4F-36DBBFC2B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063989"/>
              </p:ext>
            </p:extLst>
          </p:nvPr>
        </p:nvGraphicFramePr>
        <p:xfrm>
          <a:off x="2031999" y="3236382"/>
          <a:ext cx="8128000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6829871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48593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54397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676143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81309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580745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16465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9049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86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09633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69AC3B15-40F5-1677-B720-A62F3DDE3DC2}"/>
              </a:ext>
            </a:extLst>
          </p:cNvPr>
          <p:cNvSpPr txBox="1"/>
          <p:nvPr/>
        </p:nvSpPr>
        <p:spPr>
          <a:xfrm>
            <a:off x="10159999" y="3191723"/>
            <a:ext cx="1901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     73 </a:t>
            </a:r>
            <a:r>
              <a:rPr lang="en-US" altLang="zh-TW" sz="2400" dirty="0">
                <a:solidFill>
                  <a:srgbClr val="FF0000"/>
                </a:solidFill>
              </a:rPr>
              <a:t>&lt; </a:t>
            </a:r>
            <a:r>
              <a:rPr lang="en-US" altLang="zh-TW" sz="2400" dirty="0"/>
              <a:t>84</a:t>
            </a:r>
          </a:p>
          <a:p>
            <a:r>
              <a:rPr lang="en-US" altLang="zh-TW" sz="2400" dirty="0">
                <a:sym typeface="Wingdings" panose="05000000000000000000" pitchFamily="2" charset="2"/>
              </a:rPr>
              <a:t> left=5+1=6</a:t>
            </a:r>
            <a:endParaRPr lang="zh-TW" altLang="en-US" sz="24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BDF86F0-896A-317F-1156-55D4AF26E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75821"/>
              </p:ext>
            </p:extLst>
          </p:nvPr>
        </p:nvGraphicFramePr>
        <p:xfrm>
          <a:off x="2032000" y="5044818"/>
          <a:ext cx="8128000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6829871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48593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54397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676143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81309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580745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16465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9049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86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096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45DCDE8-7549-48E8-05CD-11FBCBAF35EB}"/>
                  </a:ext>
                </a:extLst>
              </p:cNvPr>
              <p:cNvSpPr txBox="1"/>
              <p:nvPr/>
            </p:nvSpPr>
            <p:spPr>
              <a:xfrm>
                <a:off x="3349765" y="2304778"/>
                <a:ext cx="5492466" cy="795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𝑖𝑛𝑑𝑒𝑥</m:t>
                      </m:r>
                      <m:r>
                        <a:rPr lang="en-US" altLang="zh-TW" sz="24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24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TW" sz="2400" b="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84</m:t>
                          </m:r>
                          <m:r>
                            <a:rPr lang="en-US" altLang="zh-TW" sz="24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400" b="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13</m:t>
                          </m:r>
                          <m:r>
                            <a:rPr lang="en-US" altLang="zh-TW" sz="24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)(</m:t>
                          </m:r>
                          <m:r>
                            <a:rPr lang="en-US" altLang="zh-TW" sz="2400" b="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en-US" altLang="zh-TW" sz="24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400" b="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zh-TW" sz="24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400" b="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101−13</m:t>
                          </m:r>
                        </m:den>
                      </m:f>
                      <m:r>
                        <a:rPr lang="en-US" altLang="zh-TW" sz="2400" b="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24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0=5.6</m:t>
                      </m:r>
                      <m:r>
                        <m:rPr>
                          <m:nor/>
                        </m:rPr>
                        <a:rPr lang="zh-TW" altLang="en-US" sz="2400" i="1" kern="100" dirty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m:t>≒</m:t>
                      </m:r>
                      <m:r>
                        <a:rPr lang="zh-TW" altLang="en-US" sz="2400" i="1" kern="1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400" i="1" kern="1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endParaRPr lang="en-US" altLang="zh-TW" sz="2400" i="1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45DCDE8-7549-48E8-05CD-11FBCBAF3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765" y="2304778"/>
                <a:ext cx="5492466" cy="7957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A08B83B6-910D-9A5A-499A-7A66654CBBEF}"/>
                  </a:ext>
                </a:extLst>
              </p:cNvPr>
              <p:cNvSpPr txBox="1"/>
              <p:nvPr/>
            </p:nvSpPr>
            <p:spPr>
              <a:xfrm>
                <a:off x="3610254" y="4113871"/>
                <a:ext cx="4971489" cy="795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𝑖𝑛𝑑𝑒𝑥</m:t>
                      </m:r>
                      <m:r>
                        <a:rPr lang="en-US" altLang="zh-TW" sz="24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24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TW" sz="2400" b="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84</m:t>
                          </m:r>
                          <m:r>
                            <a:rPr lang="en-US" altLang="zh-TW" sz="24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400" b="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84</m:t>
                          </m:r>
                          <m:r>
                            <a:rPr lang="en-US" altLang="zh-TW" sz="24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)(</m:t>
                          </m:r>
                          <m:r>
                            <a:rPr lang="en-US" altLang="zh-TW" sz="2400" b="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en-US" altLang="zh-TW" sz="24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400" b="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zh-TW" sz="24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400" b="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101−84</m:t>
                          </m:r>
                        </m:den>
                      </m:f>
                      <m:r>
                        <a:rPr lang="en-US" altLang="zh-TW" sz="2400" b="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24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6=</m:t>
                      </m:r>
                      <m:r>
                        <a:rPr lang="en-US" altLang="zh-TW" sz="2400" b="0" i="1" kern="1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</m:oMath>
                  </m:oMathPara>
                </a14:m>
                <a:endParaRPr lang="en-US" altLang="zh-TW" sz="2400" i="1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A08B83B6-910D-9A5A-499A-7A66654CB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254" y="4113871"/>
                <a:ext cx="4971489" cy="7957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68F1E50-1FB2-2F82-5AAE-375815FAA1D2}"/>
                  </a:ext>
                </a:extLst>
              </p:cNvPr>
              <p:cNvSpPr txBox="1"/>
              <p:nvPr/>
            </p:nvSpPr>
            <p:spPr>
              <a:xfrm>
                <a:off x="2683134" y="404535"/>
                <a:ext cx="4893128" cy="606063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6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𝑖𝑛𝑑𝑒𝑥</m:t>
                      </m:r>
                      <m:r>
                        <a:rPr lang="en-US" altLang="zh-TW" sz="16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16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TW" sz="16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𝑛𝑢𝑚𝑏𝑒𝑟</m:t>
                          </m:r>
                          <m:r>
                            <a:rPr lang="en-US" altLang="zh-TW" sz="16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16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𝑑𝑎𝑡𝑎</m:t>
                          </m:r>
                          <m:r>
                            <a:rPr lang="en-US" altLang="zh-TW" sz="16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TW" sz="16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𝑙𝑒𝑓𝑡</m:t>
                          </m:r>
                          <m:r>
                            <a:rPr lang="en-US" altLang="zh-TW" sz="16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])(</m:t>
                          </m:r>
                          <m:r>
                            <a:rPr lang="en-US" altLang="zh-TW" sz="16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𝑟𝑖𝑔h𝑡</m:t>
                          </m:r>
                          <m:r>
                            <a:rPr lang="en-US" altLang="zh-TW" sz="16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16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𝑙𝑒𝑓𝑡</m:t>
                          </m:r>
                          <m:r>
                            <a:rPr lang="en-US" altLang="zh-TW" sz="16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16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𝑑𝑎𝑡𝑎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TW" altLang="zh-TW" sz="16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𝑟𝑖𝑔h𝑡</m:t>
                              </m:r>
                            </m:e>
                          </m:d>
                          <m:r>
                            <a:rPr lang="en-US" altLang="zh-TW" sz="16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16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𝑑𝑎𝑡𝑎</m:t>
                          </m:r>
                          <m:r>
                            <a:rPr lang="en-US" altLang="zh-TW" sz="16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TW" sz="16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𝑙𝑒𝑓𝑡</m:t>
                          </m:r>
                          <m:r>
                            <a:rPr lang="en-US" altLang="zh-TW" sz="16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]</m:t>
                          </m:r>
                        </m:den>
                      </m:f>
                      <m:r>
                        <a:rPr lang="en-US" altLang="zh-TW" sz="1600" b="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1600" b="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𝑙𝑒𝑓𝑡</m:t>
                      </m:r>
                    </m:oMath>
                  </m:oMathPara>
                </a14:m>
                <a:endParaRPr lang="zh-TW" altLang="zh-TW" sz="16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68F1E50-1FB2-2F82-5AAE-375815FAA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134" y="404535"/>
                <a:ext cx="4893128" cy="6060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F92BF5C4-7094-111A-09C5-ABA984292CB0}"/>
              </a:ext>
            </a:extLst>
          </p:cNvPr>
          <p:cNvSpPr txBox="1"/>
          <p:nvPr/>
        </p:nvSpPr>
        <p:spPr>
          <a:xfrm>
            <a:off x="7907502" y="215353"/>
            <a:ext cx="4146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data[index] 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en-US" altLang="zh-TW" dirty="0"/>
              <a:t> number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找到該數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/>
              <a:t>data[index] </a:t>
            </a:r>
            <a:r>
              <a:rPr lang="en-US" altLang="zh-TW" dirty="0">
                <a:solidFill>
                  <a:srgbClr val="FF0000"/>
                </a:solidFill>
              </a:rPr>
              <a:t>&gt;</a:t>
            </a:r>
            <a:r>
              <a:rPr lang="en-US" altLang="zh-TW" dirty="0"/>
              <a:t> number </a:t>
            </a:r>
            <a:r>
              <a:rPr lang="en-US" altLang="zh-TW" dirty="0">
                <a:sym typeface="Wingdings" panose="05000000000000000000" pitchFamily="2" charset="2"/>
              </a:rPr>
              <a:t> right</a:t>
            </a:r>
            <a:r>
              <a:rPr lang="en-US" altLang="zh-TW" sz="1050" dirty="0">
                <a:sym typeface="Wingdings" panose="05000000000000000000" pitchFamily="2" charset="2"/>
              </a:rPr>
              <a:t>(</a:t>
            </a:r>
            <a:r>
              <a:rPr lang="zh-TW" altLang="en-US" sz="1050" dirty="0">
                <a:sym typeface="Wingdings" panose="05000000000000000000" pitchFamily="2" charset="2"/>
              </a:rPr>
              <a:t>上限</a:t>
            </a:r>
            <a:r>
              <a:rPr lang="en-US" altLang="zh-TW" sz="1050" dirty="0">
                <a:sym typeface="Wingdings" panose="05000000000000000000" pitchFamily="2" charset="2"/>
              </a:rPr>
              <a:t>)</a:t>
            </a:r>
            <a:r>
              <a:rPr lang="en-US" altLang="zh-TW" dirty="0">
                <a:sym typeface="Wingdings" panose="05000000000000000000" pitchFamily="2" charset="2"/>
              </a:rPr>
              <a:t>=index-1</a:t>
            </a:r>
          </a:p>
          <a:p>
            <a:r>
              <a:rPr lang="en-US" altLang="zh-TW" dirty="0"/>
              <a:t>data[index] </a:t>
            </a:r>
            <a:r>
              <a:rPr lang="en-US" altLang="zh-TW" dirty="0">
                <a:solidFill>
                  <a:srgbClr val="FF0000"/>
                </a:solidFill>
              </a:rPr>
              <a:t>&lt;</a:t>
            </a:r>
            <a:r>
              <a:rPr lang="en-US" altLang="zh-TW" dirty="0"/>
              <a:t> number </a:t>
            </a:r>
            <a:r>
              <a:rPr lang="en-US" altLang="zh-TW" dirty="0">
                <a:sym typeface="Wingdings" panose="05000000000000000000" pitchFamily="2" charset="2"/>
              </a:rPr>
              <a:t> left</a:t>
            </a:r>
            <a:r>
              <a:rPr lang="en-US" altLang="zh-TW" sz="1050" dirty="0">
                <a:sym typeface="Wingdings" panose="05000000000000000000" pitchFamily="2" charset="2"/>
              </a:rPr>
              <a:t>(</a:t>
            </a:r>
            <a:r>
              <a:rPr lang="zh-TW" altLang="en-US" sz="1050" dirty="0">
                <a:sym typeface="Wingdings" panose="05000000000000000000" pitchFamily="2" charset="2"/>
              </a:rPr>
              <a:t>下限</a:t>
            </a:r>
            <a:r>
              <a:rPr lang="en-US" altLang="zh-TW" sz="1050" dirty="0">
                <a:sym typeface="Wingdings" panose="05000000000000000000" pitchFamily="2" charset="2"/>
              </a:rPr>
              <a:t>)</a:t>
            </a:r>
            <a:r>
              <a:rPr lang="en-US" altLang="zh-TW" dirty="0">
                <a:sym typeface="Wingdings" panose="05000000000000000000" pitchFamily="2" charset="2"/>
              </a:rPr>
              <a:t>=index+1</a:t>
            </a:r>
          </a:p>
        </p:txBody>
      </p:sp>
    </p:spTree>
    <p:extLst>
      <p:ext uri="{BB962C8B-B14F-4D97-AF65-F5344CB8AC3E}">
        <p14:creationId xmlns:p14="http://schemas.microsoft.com/office/powerpoint/2010/main" val="196905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07F7D5-80C4-48F3-6053-D13CDF28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費氏搜尋</a:t>
            </a:r>
            <a:r>
              <a:rPr lang="en-US" altLang="zh-TW" dirty="0"/>
              <a:t>  Fibonacci search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C85CCB-61B6-EEF0-30BF-54A2CB1A9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費氏數列</a:t>
            </a:r>
            <a:r>
              <a:rPr lang="en-US" altLang="zh-TW" dirty="0"/>
              <a:t>(F)={1,1,2,3,5,8,13…}</a:t>
            </a:r>
          </a:p>
          <a:p>
            <a:r>
              <a:rPr lang="en-US" altLang="zh-TW" dirty="0"/>
              <a:t>int </a:t>
            </a:r>
            <a:r>
              <a:rPr lang="en-US" altLang="zh-TW" dirty="0" err="1"/>
              <a:t>arr</a:t>
            </a:r>
            <a:r>
              <a:rPr lang="en-US" altLang="zh-TW" dirty="0"/>
              <a:t>[]={1,8,10,89,1000,1234}</a:t>
            </a:r>
          </a:p>
          <a:p>
            <a:r>
              <a:rPr lang="en-US" altLang="zh-TW" dirty="0"/>
              <a:t>int low = 0, high = </a:t>
            </a:r>
            <a:r>
              <a:rPr lang="en-US" altLang="zh-TW" dirty="0" err="1"/>
              <a:t>arr.size</a:t>
            </a:r>
            <a:r>
              <a:rPr lang="en-US" altLang="zh-TW" dirty="0"/>
              <a:t>()-1;</a:t>
            </a:r>
          </a:p>
          <a:p>
            <a:r>
              <a:rPr lang="en-US" altLang="zh-TW" dirty="0"/>
              <a:t>k=0</a:t>
            </a:r>
          </a:p>
          <a:p>
            <a:pPr marL="457200" lvl="1" indent="0">
              <a:buNone/>
            </a:pPr>
            <a:r>
              <a:rPr lang="en-US" altLang="zh-TW" dirty="0"/>
              <a:t>While(high&gt;F[k]-1){k++;} </a:t>
            </a:r>
            <a:r>
              <a:rPr lang="en-US" altLang="zh-TW" dirty="0">
                <a:sym typeface="Wingdings" panose="05000000000000000000" pitchFamily="2" charset="2"/>
              </a:rPr>
              <a:t> k=5</a:t>
            </a:r>
            <a:endParaRPr lang="en-US" altLang="zh-TW" dirty="0"/>
          </a:p>
          <a:p>
            <a:r>
              <a:rPr lang="en-US" altLang="zh-TW" dirty="0"/>
              <a:t>mid = 0 + F[5-1] – 1 = 5-1 = 4    (mid = low + F[k-1] - 1) </a:t>
            </a:r>
          </a:p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資料長度＞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[k ]-1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=&gt; k++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；資料長度＜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k =&gt;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資料長度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++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k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最後一定會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&gt;=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 資料長度</a:t>
            </a:r>
            <a:endParaRPr lang="en-US" altLang="zh-TW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r>
              <a:rPr lang="en-US" altLang="zh-TW" b="0" i="0" dirty="0">
                <a:effectLst/>
                <a:latin typeface="Menlo"/>
              </a:rPr>
              <a:t>{1, 8, 10, 89, 1000, 1234, 0, 0, 0...} </a:t>
            </a:r>
            <a:r>
              <a:rPr lang="en-US" altLang="zh-TW" b="0" i="0" dirty="0">
                <a:effectLst/>
                <a:latin typeface="Menlo"/>
                <a:sym typeface="Wingdings" panose="05000000000000000000" pitchFamily="2" charset="2"/>
              </a:rPr>
              <a:t></a:t>
            </a:r>
            <a:r>
              <a:rPr lang="en-US" altLang="zh-TW" b="0" i="0" dirty="0">
                <a:effectLst/>
                <a:latin typeface="Menlo"/>
              </a:rPr>
              <a:t> {1, 8, 10, 89, 1000, 1234, 1234, 1234…}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D78432F-ECCE-6DB6-654D-D25CEAEA9E60}"/>
              </a:ext>
            </a:extLst>
          </p:cNvPr>
          <p:cNvSpPr txBox="1"/>
          <p:nvPr/>
        </p:nvSpPr>
        <p:spPr>
          <a:xfrm>
            <a:off x="1866122" y="2649895"/>
            <a:ext cx="3638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Index=  0   1      2       3             4               5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D008F61-F0AC-8277-1F09-2F9E91179219}"/>
              </a:ext>
            </a:extLst>
          </p:cNvPr>
          <p:cNvSpPr txBox="1"/>
          <p:nvPr/>
        </p:nvSpPr>
        <p:spPr>
          <a:xfrm>
            <a:off x="2550367" y="1628070"/>
            <a:ext cx="3638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Index=  0   1    2    3   4    5      6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8DB999D-0DF0-79A5-B74F-F7A6E510C13C}"/>
              </a:ext>
            </a:extLst>
          </p:cNvPr>
          <p:cNvSpPr txBox="1"/>
          <p:nvPr/>
        </p:nvSpPr>
        <p:spPr>
          <a:xfrm>
            <a:off x="9192571" y="427741"/>
            <a:ext cx="23468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F[k] = F[k-1] + F[k-2]</a:t>
            </a:r>
          </a:p>
          <a:p>
            <a:r>
              <a:rPr lang="en-US" altLang="zh-TW" dirty="0"/>
              <a:t>F = {1,1,2,3,5,8,13…}</a:t>
            </a:r>
          </a:p>
          <a:p>
            <a:r>
              <a:rPr lang="en-US" altLang="zh-TW" dirty="0"/>
              <a:t>k = F[k]-1 </a:t>
            </a:r>
            <a:r>
              <a:rPr lang="en-US" altLang="zh-TW" dirty="0">
                <a:solidFill>
                  <a:srgbClr val="FF0000"/>
                </a:solidFill>
              </a:rPr>
              <a:t>&lt; index of </a:t>
            </a:r>
            <a:r>
              <a:rPr lang="en-US" altLang="zh-TW" dirty="0" err="1">
                <a:solidFill>
                  <a:srgbClr val="FF0000"/>
                </a:solidFill>
              </a:rPr>
              <a:t>arr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mid = low + F[k-1] - 1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5107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A4F3B3-0F11-4DAB-C388-6F31842BD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5257800" cy="58118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TW" altLang="en-US" dirty="0"/>
              <a:t>費氏數列</a:t>
            </a:r>
            <a:r>
              <a:rPr lang="en-US" altLang="zh-TW" dirty="0"/>
              <a:t>(F)={1,1,2,3,5,8,13…}</a:t>
            </a:r>
          </a:p>
          <a:p>
            <a:pPr marL="0" indent="0">
              <a:buNone/>
            </a:pPr>
            <a:r>
              <a:rPr lang="en-US" altLang="zh-TW" dirty="0"/>
              <a:t>int </a:t>
            </a:r>
            <a:r>
              <a:rPr lang="en-US" altLang="zh-TW" dirty="0" err="1"/>
              <a:t>arr</a:t>
            </a:r>
            <a:r>
              <a:rPr lang="en-US" altLang="zh-TW" dirty="0"/>
              <a:t>[]={1,8,10,89,1000,1234}</a:t>
            </a:r>
          </a:p>
          <a:p>
            <a:endParaRPr lang="en-US" altLang="zh-TW" dirty="0"/>
          </a:p>
          <a:p>
            <a:r>
              <a:rPr lang="en-US" altLang="zh-TW" dirty="0"/>
              <a:t>Ex. key=8</a:t>
            </a:r>
          </a:p>
          <a:p>
            <a:pPr marL="0" indent="0">
              <a:buNone/>
            </a:pPr>
            <a:r>
              <a:rPr lang="en-US" altLang="zh-TW" dirty="0"/>
              <a:t>k=5</a:t>
            </a:r>
          </a:p>
          <a:p>
            <a:pPr marL="0" indent="0">
              <a:buNone/>
            </a:pPr>
            <a:r>
              <a:rPr lang="en-US" altLang="zh-TW" dirty="0"/>
              <a:t>mid=0+5-1</a:t>
            </a:r>
            <a:r>
              <a:rPr lang="en-US" altLang="zh-TW" dirty="0">
                <a:solidFill>
                  <a:srgbClr val="FF0000"/>
                </a:solidFill>
              </a:rPr>
              <a:t>=4</a:t>
            </a:r>
          </a:p>
          <a:p>
            <a:pPr marL="0" indent="0">
              <a:buNone/>
            </a:pPr>
            <a:r>
              <a:rPr lang="en-US" altLang="zh-TW" dirty="0" err="1"/>
              <a:t>arr</a:t>
            </a:r>
            <a:r>
              <a:rPr lang="en-US" altLang="zh-TW" dirty="0"/>
              <a:t>[mid] &gt; key </a:t>
            </a:r>
            <a:r>
              <a:rPr lang="en-US" altLang="zh-TW" dirty="0">
                <a:solidFill>
                  <a:srgbClr val="FF0000"/>
                </a:solidFill>
              </a:rPr>
              <a:t>(= 1000&gt;8)</a:t>
            </a:r>
          </a:p>
          <a:p>
            <a:pPr marL="0" indent="0">
              <a:buNone/>
            </a:pPr>
            <a:r>
              <a:rPr lang="en-US" altLang="zh-TW" dirty="0"/>
              <a:t>high=mid-1 </a:t>
            </a:r>
            <a:r>
              <a:rPr lang="en-US" altLang="zh-TW" dirty="0">
                <a:solidFill>
                  <a:srgbClr val="FF0000"/>
                </a:solidFill>
              </a:rPr>
              <a:t>= 3</a:t>
            </a:r>
          </a:p>
          <a:p>
            <a:pPr marL="0" indent="0">
              <a:buNone/>
            </a:pPr>
            <a:r>
              <a:rPr lang="en-US" altLang="zh-TW" dirty="0"/>
              <a:t>k- -  </a:t>
            </a:r>
            <a:r>
              <a:rPr lang="en-US" altLang="zh-TW" dirty="0">
                <a:solidFill>
                  <a:srgbClr val="FF0000"/>
                </a:solidFill>
              </a:rPr>
              <a:t>(4)</a:t>
            </a:r>
          </a:p>
          <a:p>
            <a:pPr marL="0" indent="0">
              <a:buNone/>
            </a:pPr>
            <a:r>
              <a:rPr lang="en-US" altLang="zh-TW" dirty="0"/>
              <a:t>mid=0+3-1</a:t>
            </a:r>
            <a:r>
              <a:rPr lang="en-US" altLang="zh-TW" dirty="0">
                <a:solidFill>
                  <a:srgbClr val="FF0000"/>
                </a:solidFill>
              </a:rPr>
              <a:t>=2</a:t>
            </a:r>
          </a:p>
          <a:p>
            <a:pPr marL="0" indent="0">
              <a:buNone/>
            </a:pPr>
            <a:r>
              <a:rPr lang="en-US" altLang="zh-TW" dirty="0" err="1"/>
              <a:t>arr</a:t>
            </a:r>
            <a:r>
              <a:rPr lang="en-US" altLang="zh-TW" dirty="0"/>
              <a:t>[mid] &gt; key </a:t>
            </a:r>
            <a:r>
              <a:rPr lang="en-US" altLang="zh-TW" dirty="0">
                <a:solidFill>
                  <a:srgbClr val="FF0000"/>
                </a:solidFill>
              </a:rPr>
              <a:t>(10&gt;8)</a:t>
            </a:r>
          </a:p>
          <a:p>
            <a:pPr marL="0" indent="0">
              <a:buNone/>
            </a:pPr>
            <a:r>
              <a:rPr lang="en-US" altLang="zh-TW" dirty="0"/>
              <a:t>high=mid-1</a:t>
            </a:r>
            <a:r>
              <a:rPr lang="en-US" altLang="zh-TW" dirty="0">
                <a:solidFill>
                  <a:srgbClr val="FF0000"/>
                </a:solidFill>
              </a:rPr>
              <a:t>=1</a:t>
            </a:r>
          </a:p>
          <a:p>
            <a:pPr marL="0" indent="0">
              <a:buNone/>
            </a:pPr>
            <a:r>
              <a:rPr lang="en-US" altLang="zh-TW" dirty="0"/>
              <a:t>k- -  </a:t>
            </a:r>
            <a:r>
              <a:rPr lang="en-US" altLang="zh-TW" dirty="0">
                <a:solidFill>
                  <a:srgbClr val="FF0000"/>
                </a:solidFill>
              </a:rPr>
              <a:t>(3)</a:t>
            </a:r>
          </a:p>
          <a:p>
            <a:pPr marL="0" indent="0">
              <a:buNone/>
            </a:pPr>
            <a:r>
              <a:rPr lang="en-US" altLang="zh-TW" dirty="0"/>
              <a:t>mid=0+2-1</a:t>
            </a:r>
            <a:r>
              <a:rPr lang="en-US" altLang="zh-TW" dirty="0">
                <a:solidFill>
                  <a:srgbClr val="FF0000"/>
                </a:solidFill>
              </a:rPr>
              <a:t>=1</a:t>
            </a:r>
          </a:p>
          <a:p>
            <a:pPr marL="0" indent="0">
              <a:buNone/>
            </a:pPr>
            <a:r>
              <a:rPr lang="en-US" altLang="zh-TW" dirty="0" err="1"/>
              <a:t>arr</a:t>
            </a:r>
            <a:r>
              <a:rPr lang="en-US" altLang="zh-TW" dirty="0"/>
              <a:t>[mid] = key  </a:t>
            </a:r>
            <a:r>
              <a:rPr lang="en-US" altLang="zh-TW" dirty="0">
                <a:solidFill>
                  <a:srgbClr val="FF0000"/>
                </a:solidFill>
              </a:rPr>
              <a:t>(=8)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CB6B73B-F7CD-38EA-4A7E-00E5E0E435DF}"/>
              </a:ext>
            </a:extLst>
          </p:cNvPr>
          <p:cNvSpPr txBox="1">
            <a:spLocks/>
          </p:cNvSpPr>
          <p:nvPr/>
        </p:nvSpPr>
        <p:spPr>
          <a:xfrm>
            <a:off x="6096000" y="388128"/>
            <a:ext cx="5257800" cy="581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Ex. key=1000</a:t>
            </a:r>
          </a:p>
          <a:p>
            <a:pPr marL="0" indent="0">
              <a:buNone/>
            </a:pPr>
            <a:r>
              <a:rPr lang="en-US" altLang="zh-TW" dirty="0"/>
              <a:t>k=5</a:t>
            </a:r>
          </a:p>
          <a:p>
            <a:pPr marL="0" indent="0">
              <a:buNone/>
            </a:pPr>
            <a:r>
              <a:rPr lang="en-US" altLang="zh-TW" dirty="0"/>
              <a:t>mid=0+5-1</a:t>
            </a:r>
            <a:r>
              <a:rPr lang="en-US" altLang="zh-TW" dirty="0">
                <a:solidFill>
                  <a:srgbClr val="FF0000"/>
                </a:solidFill>
              </a:rPr>
              <a:t>=4</a:t>
            </a:r>
          </a:p>
          <a:p>
            <a:pPr marL="0" indent="0">
              <a:buNone/>
            </a:pPr>
            <a:r>
              <a:rPr lang="en-US" altLang="zh-TW" dirty="0" err="1"/>
              <a:t>arr</a:t>
            </a:r>
            <a:r>
              <a:rPr lang="en-US" altLang="zh-TW" dirty="0"/>
              <a:t>[mid] = key  </a:t>
            </a:r>
            <a:r>
              <a:rPr lang="en-US" altLang="zh-TW" dirty="0">
                <a:solidFill>
                  <a:srgbClr val="FF0000"/>
                </a:solidFill>
              </a:rPr>
              <a:t>(=1000)</a:t>
            </a:r>
          </a:p>
          <a:p>
            <a:endParaRPr lang="en-US" altLang="zh-TW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3858F49-812F-892A-EA83-7D52A72D020C}"/>
              </a:ext>
            </a:extLst>
          </p:cNvPr>
          <p:cNvSpPr txBox="1"/>
          <p:nvPr/>
        </p:nvSpPr>
        <p:spPr>
          <a:xfrm>
            <a:off x="9192571" y="427741"/>
            <a:ext cx="23468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F[k] = F[k-1] + F[k-2]</a:t>
            </a:r>
          </a:p>
          <a:p>
            <a:r>
              <a:rPr lang="en-US" altLang="zh-TW" dirty="0"/>
              <a:t>F = {1,1,2,3,5,8,13…}</a:t>
            </a:r>
          </a:p>
          <a:p>
            <a:r>
              <a:rPr lang="en-US" altLang="zh-TW" dirty="0"/>
              <a:t>k = F[k]-1 </a:t>
            </a:r>
            <a:r>
              <a:rPr lang="en-US" altLang="zh-TW" dirty="0">
                <a:solidFill>
                  <a:srgbClr val="FF0000"/>
                </a:solidFill>
              </a:rPr>
              <a:t>&lt;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index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of </a:t>
            </a:r>
            <a:r>
              <a:rPr lang="en-US" altLang="zh-TW" dirty="0" err="1">
                <a:solidFill>
                  <a:srgbClr val="FF0000"/>
                </a:solidFill>
              </a:rPr>
              <a:t>arr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mid = low + F[k-1] - 1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F214F13-7D8E-7763-C893-623E4EAF6DF3}"/>
              </a:ext>
            </a:extLst>
          </p:cNvPr>
          <p:cNvSpPr txBox="1"/>
          <p:nvPr/>
        </p:nvSpPr>
        <p:spPr>
          <a:xfrm>
            <a:off x="9937102" y="2248678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chemeClr val="accent1"/>
                </a:solidFill>
                <a:sym typeface="Wingdings" panose="05000000000000000000" pitchFamily="2" charset="2"/>
              </a:rPr>
              <a:t>(</a:t>
            </a:r>
            <a:r>
              <a:rPr lang="zh-TW" altLang="en-US" sz="1800" dirty="0">
                <a:solidFill>
                  <a:schemeClr val="accent1"/>
                </a:solidFill>
                <a:sym typeface="Wingdings" panose="05000000000000000000" pitchFamily="2" charset="2"/>
              </a:rPr>
              <a:t>上限</a:t>
            </a:r>
            <a:r>
              <a:rPr lang="en-US" altLang="zh-TW" sz="1800" dirty="0">
                <a:solidFill>
                  <a:schemeClr val="accent1"/>
                </a:solidFill>
                <a:sym typeface="Wingdings" panose="05000000000000000000" pitchFamily="2" charset="2"/>
              </a:rPr>
              <a:t>=</a:t>
            </a:r>
            <a: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  <a:t>mid-1) </a:t>
            </a:r>
          </a:p>
          <a:p>
            <a: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  <a:t>(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下限</a:t>
            </a:r>
            <a: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  <a:t>=mid+1)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3CF1C15-A86B-79C4-CC3E-9EE19E54061E}"/>
              </a:ext>
            </a:extLst>
          </p:cNvPr>
          <p:cNvSpPr txBox="1"/>
          <p:nvPr/>
        </p:nvSpPr>
        <p:spPr>
          <a:xfrm>
            <a:off x="8131785" y="5052015"/>
            <a:ext cx="4146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data[index] 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en-US" altLang="zh-TW" dirty="0"/>
              <a:t> number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找到該數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/>
              <a:t>data[index] </a:t>
            </a:r>
            <a:r>
              <a:rPr lang="en-US" altLang="zh-TW" dirty="0">
                <a:solidFill>
                  <a:srgbClr val="FF0000"/>
                </a:solidFill>
              </a:rPr>
              <a:t>&gt;</a:t>
            </a:r>
            <a:r>
              <a:rPr lang="en-US" altLang="zh-TW" dirty="0"/>
              <a:t> number </a:t>
            </a:r>
            <a:r>
              <a:rPr lang="en-US" altLang="zh-TW" dirty="0">
                <a:sym typeface="Wingdings" panose="05000000000000000000" pitchFamily="2" charset="2"/>
              </a:rPr>
              <a:t> right</a:t>
            </a:r>
            <a:r>
              <a:rPr lang="en-US" altLang="zh-TW" sz="1050" dirty="0">
                <a:sym typeface="Wingdings" panose="05000000000000000000" pitchFamily="2" charset="2"/>
              </a:rPr>
              <a:t>(</a:t>
            </a:r>
            <a:r>
              <a:rPr lang="zh-TW" altLang="en-US" sz="1050" dirty="0">
                <a:sym typeface="Wingdings" panose="05000000000000000000" pitchFamily="2" charset="2"/>
              </a:rPr>
              <a:t>上限</a:t>
            </a:r>
            <a:r>
              <a:rPr lang="en-US" altLang="zh-TW" sz="1050" dirty="0">
                <a:sym typeface="Wingdings" panose="05000000000000000000" pitchFamily="2" charset="2"/>
              </a:rPr>
              <a:t>)</a:t>
            </a:r>
            <a:r>
              <a:rPr lang="en-US" altLang="zh-TW" dirty="0">
                <a:sym typeface="Wingdings" panose="05000000000000000000" pitchFamily="2" charset="2"/>
              </a:rPr>
              <a:t>=index-1</a:t>
            </a:r>
          </a:p>
          <a:p>
            <a:r>
              <a:rPr lang="en-US" altLang="zh-TW" dirty="0"/>
              <a:t>data[index] </a:t>
            </a:r>
            <a:r>
              <a:rPr lang="en-US" altLang="zh-TW" dirty="0">
                <a:solidFill>
                  <a:srgbClr val="FF0000"/>
                </a:solidFill>
              </a:rPr>
              <a:t>&lt;</a:t>
            </a:r>
            <a:r>
              <a:rPr lang="en-US" altLang="zh-TW" dirty="0"/>
              <a:t> number </a:t>
            </a:r>
            <a:r>
              <a:rPr lang="en-US" altLang="zh-TW" dirty="0">
                <a:sym typeface="Wingdings" panose="05000000000000000000" pitchFamily="2" charset="2"/>
              </a:rPr>
              <a:t> left</a:t>
            </a:r>
            <a:r>
              <a:rPr lang="en-US" altLang="zh-TW" sz="1050" dirty="0">
                <a:sym typeface="Wingdings" panose="05000000000000000000" pitchFamily="2" charset="2"/>
              </a:rPr>
              <a:t>(</a:t>
            </a:r>
            <a:r>
              <a:rPr lang="zh-TW" altLang="en-US" sz="1050" dirty="0">
                <a:sym typeface="Wingdings" panose="05000000000000000000" pitchFamily="2" charset="2"/>
              </a:rPr>
              <a:t>下限</a:t>
            </a:r>
            <a:r>
              <a:rPr lang="en-US" altLang="zh-TW" sz="1050" dirty="0">
                <a:sym typeface="Wingdings" panose="05000000000000000000" pitchFamily="2" charset="2"/>
              </a:rPr>
              <a:t>)</a:t>
            </a:r>
            <a:r>
              <a:rPr lang="en-US" altLang="zh-TW" dirty="0">
                <a:sym typeface="Wingdings" panose="05000000000000000000" pitchFamily="2" charset="2"/>
              </a:rPr>
              <a:t>=index+1</a:t>
            </a:r>
          </a:p>
        </p:txBody>
      </p:sp>
    </p:spTree>
    <p:extLst>
      <p:ext uri="{BB962C8B-B14F-4D97-AF65-F5344CB8AC3E}">
        <p14:creationId xmlns:p14="http://schemas.microsoft.com/office/powerpoint/2010/main" val="158976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4552</TotalTime>
  <Words>847</Words>
  <Application>Microsoft Office PowerPoint</Application>
  <PresentationFormat>寬螢幕</PresentationFormat>
  <Paragraphs>145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-apple-system</vt:lpstr>
      <vt:lpstr>Menlo</vt:lpstr>
      <vt:lpstr>Arial</vt:lpstr>
      <vt:lpstr>Calibri</vt:lpstr>
      <vt:lpstr>Calibri Light</vt:lpstr>
      <vt:lpstr>Cambria Math</vt:lpstr>
      <vt:lpstr>Office 佈景主題</vt:lpstr>
      <vt:lpstr>搜尋演算法</vt:lpstr>
      <vt:lpstr>種類</vt:lpstr>
      <vt:lpstr>線性搜尋  Linear search</vt:lpstr>
      <vt:lpstr>二元搜尋  Binary search</vt:lpstr>
      <vt:lpstr>指數搜尋  Exponential search</vt:lpstr>
      <vt:lpstr>插補搜尋  Interpolation search</vt:lpstr>
      <vt:lpstr>PowerPoint 簡報</vt:lpstr>
      <vt:lpstr>費氏搜尋  Fibonacci search</vt:lpstr>
      <vt:lpstr>PowerPoint 簡報</vt:lpstr>
      <vt:lpstr>時間複雜度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搜尋演算法</dc:title>
  <dc:creator>蔡孟穎 12360083 Eva</dc:creator>
  <cp:lastModifiedBy>蔡孟穎 12360083 Eva</cp:lastModifiedBy>
  <cp:revision>13</cp:revision>
  <dcterms:created xsi:type="dcterms:W3CDTF">2023-11-14T10:14:00Z</dcterms:created>
  <dcterms:modified xsi:type="dcterms:W3CDTF">2023-11-20T11:58:28Z</dcterms:modified>
</cp:coreProperties>
</file>