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8" r:id="rId3"/>
    <p:sldId id="269" r:id="rId4"/>
    <p:sldId id="273" r:id="rId5"/>
    <p:sldId id="274" r:id="rId6"/>
    <p:sldId id="275" r:id="rId7"/>
    <p:sldId id="279" r:id="rId8"/>
    <p:sldId id="278" r:id="rId9"/>
    <p:sldId id="266" r:id="rId10"/>
    <p:sldId id="267" r:id="rId11"/>
  </p:sldIdLst>
  <p:sldSz cx="18288000" cy="10287000"/>
  <p:notesSz cx="6858000" cy="9144000"/>
  <p:embeddedFontLst>
    <p:embeddedFont>
      <p:font typeface="微軟正黑體" panose="020B0604030504040204" pitchFamily="34" charset="-120"/>
      <p:regular r:id="rId12"/>
      <p:bold r:id="rId13"/>
    </p:embeddedFont>
    <p:embeddedFont>
      <p:font typeface="Calibri" panose="020F0502020204030204" pitchFamily="34" charset="0"/>
      <p:regular r:id="rId14"/>
      <p:bold r:id="rId15"/>
      <p:italic r:id="rId16"/>
      <p:boldItalic r:id="rId17"/>
    </p:embeddedFont>
    <p:embeddedFont>
      <p:font typeface="Canva Sans" panose="020B0503030501040103" pitchFamily="34" charset="0"/>
      <p:regular r:id="rId18"/>
    </p:embeddedFont>
    <p:embeddedFont>
      <p:font typeface="Poppins" pitchFamily="2" charset="0"/>
      <p:regular r:id="rId19"/>
      <p:bold r:id="rId20"/>
      <p:italic r:id="rId21"/>
      <p:boldItalic r:id="rId22"/>
    </p:embeddedFont>
    <p:embeddedFont>
      <p:font typeface="Poppins Semi-Bold" pitchFamily="2" charset="0"/>
      <p:regular r:id="rId23"/>
      <p:bold r:id="rId24"/>
    </p:embeddedFont>
    <p:embeddedFont>
      <p:font typeface="Poppins Ultra-Bold" pitchFamily="2" charset="0"/>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600"/>
    <a:srgbClr val="FF9966"/>
    <a:srgbClr val="C355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48" autoAdjust="0"/>
  </p:normalViewPr>
  <p:slideViewPr>
    <p:cSldViewPr>
      <p:cViewPr varScale="1">
        <p:scale>
          <a:sx n="78" d="100"/>
          <a:sy n="78" d="100"/>
        </p:scale>
        <p:origin x="36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8938" y="2314269"/>
            <a:ext cx="13190124" cy="5658461"/>
            <a:chOff x="0" y="0"/>
            <a:chExt cx="3473942" cy="1490294"/>
          </a:xfrm>
        </p:grpSpPr>
        <p:sp>
          <p:nvSpPr>
            <p:cNvPr id="3" name="Freeform 3"/>
            <p:cNvSpPr/>
            <p:nvPr/>
          </p:nvSpPr>
          <p:spPr>
            <a:xfrm>
              <a:off x="0" y="0"/>
              <a:ext cx="3473942" cy="1490294"/>
            </a:xfrm>
            <a:custGeom>
              <a:avLst/>
              <a:gdLst/>
              <a:ahLst/>
              <a:cxnLst/>
              <a:rect l="l" t="t" r="r" b="b"/>
              <a:pathLst>
                <a:path w="3473942" h="1490294">
                  <a:moveTo>
                    <a:pt x="55760" y="0"/>
                  </a:moveTo>
                  <a:lnTo>
                    <a:pt x="3418182" y="0"/>
                  </a:lnTo>
                  <a:cubicBezTo>
                    <a:pt x="3448977" y="0"/>
                    <a:pt x="3473942" y="24965"/>
                    <a:pt x="3473942" y="55760"/>
                  </a:cubicBezTo>
                  <a:lnTo>
                    <a:pt x="3473942" y="1434534"/>
                  </a:lnTo>
                  <a:cubicBezTo>
                    <a:pt x="3473942" y="1449323"/>
                    <a:pt x="3468067" y="1463506"/>
                    <a:pt x="3457611" y="1473963"/>
                  </a:cubicBezTo>
                  <a:cubicBezTo>
                    <a:pt x="3447154" y="1484420"/>
                    <a:pt x="3432971" y="1490294"/>
                    <a:pt x="3418182" y="1490294"/>
                  </a:cubicBezTo>
                  <a:lnTo>
                    <a:pt x="55760" y="1490294"/>
                  </a:lnTo>
                  <a:cubicBezTo>
                    <a:pt x="40972" y="1490294"/>
                    <a:pt x="26789" y="1484420"/>
                    <a:pt x="16332" y="1473963"/>
                  </a:cubicBezTo>
                  <a:cubicBezTo>
                    <a:pt x="5875" y="1463506"/>
                    <a:pt x="0" y="1449323"/>
                    <a:pt x="0" y="1434534"/>
                  </a:cubicBezTo>
                  <a:lnTo>
                    <a:pt x="0" y="55760"/>
                  </a:lnTo>
                  <a:cubicBezTo>
                    <a:pt x="0" y="40972"/>
                    <a:pt x="5875" y="26789"/>
                    <a:pt x="16332" y="16332"/>
                  </a:cubicBezTo>
                  <a:cubicBezTo>
                    <a:pt x="26789" y="5875"/>
                    <a:pt x="40972" y="0"/>
                    <a:pt x="55760" y="0"/>
                  </a:cubicBezTo>
                  <a:close/>
                </a:path>
              </a:pathLst>
            </a:custGeom>
            <a:solidFill>
              <a:srgbClr val="000000">
                <a:alpha val="0"/>
              </a:srgbClr>
            </a:solidFill>
            <a:ln w="76200">
              <a:solidFill>
                <a:srgbClr val="EF5600"/>
              </a:solidFill>
            </a:ln>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flipH="1">
            <a:off x="2105918" y="6901910"/>
            <a:ext cx="1597318" cy="1553755"/>
          </a:xfrm>
          <a:custGeom>
            <a:avLst/>
            <a:gdLst/>
            <a:ahLst/>
            <a:cxnLst/>
            <a:rect l="l" t="t" r="r" b="b"/>
            <a:pathLst>
              <a:path w="1597318" h="1553755">
                <a:moveTo>
                  <a:pt x="1597318" y="0"/>
                </a:moveTo>
                <a:lnTo>
                  <a:pt x="0" y="0"/>
                </a:lnTo>
                <a:lnTo>
                  <a:pt x="0" y="1553755"/>
                </a:lnTo>
                <a:lnTo>
                  <a:pt x="1597318" y="1553755"/>
                </a:lnTo>
                <a:lnTo>
                  <a:pt x="159731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14584764" y="1883414"/>
            <a:ext cx="1597318" cy="1553755"/>
          </a:xfrm>
          <a:custGeom>
            <a:avLst/>
            <a:gdLst/>
            <a:ahLst/>
            <a:cxnLst/>
            <a:rect l="l" t="t" r="r" b="b"/>
            <a:pathLst>
              <a:path w="1597318" h="1553755">
                <a:moveTo>
                  <a:pt x="1597318" y="0"/>
                </a:moveTo>
                <a:lnTo>
                  <a:pt x="0" y="0"/>
                </a:lnTo>
                <a:lnTo>
                  <a:pt x="0" y="1553755"/>
                </a:lnTo>
                <a:lnTo>
                  <a:pt x="1597318" y="1553755"/>
                </a:lnTo>
                <a:lnTo>
                  <a:pt x="1597318"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0" y="-1042095"/>
            <a:ext cx="16004040" cy="2084191"/>
            <a:chOff x="0" y="0"/>
            <a:chExt cx="4215056" cy="548923"/>
          </a:xfrm>
        </p:grpSpPr>
        <p:sp>
          <p:nvSpPr>
            <p:cNvPr id="8" name="Freeform 8"/>
            <p:cNvSpPr/>
            <p:nvPr/>
          </p:nvSpPr>
          <p:spPr>
            <a:xfrm>
              <a:off x="0" y="0"/>
              <a:ext cx="4215056" cy="548923"/>
            </a:xfrm>
            <a:custGeom>
              <a:avLst/>
              <a:gdLst/>
              <a:ahLst/>
              <a:cxnLst/>
              <a:rect l="l" t="t" r="r" b="b"/>
              <a:pathLst>
                <a:path w="4215056" h="548923">
                  <a:moveTo>
                    <a:pt x="0" y="0"/>
                  </a:moveTo>
                  <a:lnTo>
                    <a:pt x="4215056" y="0"/>
                  </a:lnTo>
                  <a:lnTo>
                    <a:pt x="4215056" y="548923"/>
                  </a:lnTo>
                  <a:lnTo>
                    <a:pt x="0" y="548923"/>
                  </a:lnTo>
                  <a:close/>
                </a:path>
              </a:pathLst>
            </a:custGeom>
            <a:solidFill>
              <a:srgbClr val="EF5600"/>
            </a:solidFill>
          </p:spPr>
        </p:sp>
        <p:sp>
          <p:nvSpPr>
            <p:cNvPr id="9" name="TextBox 9"/>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10" name="Group 10"/>
          <p:cNvGrpSpPr/>
          <p:nvPr/>
        </p:nvGrpSpPr>
        <p:grpSpPr>
          <a:xfrm>
            <a:off x="2283960" y="9258300"/>
            <a:ext cx="16004040" cy="2084191"/>
            <a:chOff x="0" y="0"/>
            <a:chExt cx="4215056" cy="548923"/>
          </a:xfrm>
        </p:grpSpPr>
        <p:sp>
          <p:nvSpPr>
            <p:cNvPr id="11" name="Freeform 11"/>
            <p:cNvSpPr/>
            <p:nvPr/>
          </p:nvSpPr>
          <p:spPr>
            <a:xfrm>
              <a:off x="0" y="0"/>
              <a:ext cx="4215056" cy="548923"/>
            </a:xfrm>
            <a:custGeom>
              <a:avLst/>
              <a:gdLst/>
              <a:ahLst/>
              <a:cxnLst/>
              <a:rect l="l" t="t" r="r" b="b"/>
              <a:pathLst>
                <a:path w="4215056" h="548923">
                  <a:moveTo>
                    <a:pt x="0" y="0"/>
                  </a:moveTo>
                  <a:lnTo>
                    <a:pt x="4215056" y="0"/>
                  </a:lnTo>
                  <a:lnTo>
                    <a:pt x="4215056" y="548923"/>
                  </a:lnTo>
                  <a:lnTo>
                    <a:pt x="0" y="548923"/>
                  </a:lnTo>
                  <a:close/>
                </a:path>
              </a:pathLst>
            </a:custGeom>
            <a:solidFill>
              <a:srgbClr val="EF5600"/>
            </a:solidFill>
          </p:spPr>
        </p:sp>
        <p:sp>
          <p:nvSpPr>
            <p:cNvPr id="12" name="TextBox 12"/>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3" name="TextBox 13"/>
          <p:cNvSpPr txBox="1"/>
          <p:nvPr/>
        </p:nvSpPr>
        <p:spPr>
          <a:xfrm>
            <a:off x="4217714" y="3916711"/>
            <a:ext cx="9852573" cy="2009846"/>
          </a:xfrm>
          <a:prstGeom prst="rect">
            <a:avLst/>
          </a:prstGeom>
        </p:spPr>
        <p:txBody>
          <a:bodyPr lIns="0" tIns="0" rIns="0" bIns="0" rtlCol="0" anchor="t">
            <a:spAutoFit/>
          </a:bodyPr>
          <a:lstStyle/>
          <a:p>
            <a:pPr algn="ctr">
              <a:lnSpc>
                <a:spcPts val="16488"/>
              </a:lnSpc>
            </a:pPr>
            <a:r>
              <a:rPr lang="en-US" sz="11777" dirty="0">
                <a:solidFill>
                  <a:srgbClr val="C3552B"/>
                </a:solidFill>
                <a:latin typeface="Poppins Ultra-Bold"/>
              </a:rPr>
              <a:t>UVA10642</a:t>
            </a:r>
          </a:p>
        </p:txBody>
      </p:sp>
      <p:sp>
        <p:nvSpPr>
          <p:cNvPr id="14" name="Freeform 14"/>
          <p:cNvSpPr/>
          <p:nvPr/>
        </p:nvSpPr>
        <p:spPr>
          <a:xfrm>
            <a:off x="0" y="9258300"/>
            <a:ext cx="2402007" cy="1318101"/>
          </a:xfrm>
          <a:custGeom>
            <a:avLst/>
            <a:gdLst/>
            <a:ahLst/>
            <a:cxnLst/>
            <a:rect l="l" t="t" r="r" b="b"/>
            <a:pathLst>
              <a:path w="2402007" h="1318101">
                <a:moveTo>
                  <a:pt x="0" y="0"/>
                </a:moveTo>
                <a:lnTo>
                  <a:pt x="2402007" y="0"/>
                </a:lnTo>
                <a:lnTo>
                  <a:pt x="2402007" y="1318101"/>
                </a:lnTo>
                <a:lnTo>
                  <a:pt x="0" y="13181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152400" y="9410700"/>
            <a:ext cx="2402007" cy="1318101"/>
          </a:xfrm>
          <a:custGeom>
            <a:avLst/>
            <a:gdLst/>
            <a:ahLst/>
            <a:cxnLst/>
            <a:rect l="l" t="t" r="r" b="b"/>
            <a:pathLst>
              <a:path w="2402007" h="1318101">
                <a:moveTo>
                  <a:pt x="0" y="0"/>
                </a:moveTo>
                <a:lnTo>
                  <a:pt x="2402007" y="0"/>
                </a:lnTo>
                <a:lnTo>
                  <a:pt x="2402007" y="1318101"/>
                </a:lnTo>
                <a:lnTo>
                  <a:pt x="0" y="13181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5739062" y="-441801"/>
            <a:ext cx="2402007" cy="1318101"/>
          </a:xfrm>
          <a:custGeom>
            <a:avLst/>
            <a:gdLst/>
            <a:ahLst/>
            <a:cxnLst/>
            <a:rect l="l" t="t" r="r" b="b"/>
            <a:pathLst>
              <a:path w="2402007" h="1318101">
                <a:moveTo>
                  <a:pt x="0" y="0"/>
                </a:moveTo>
                <a:lnTo>
                  <a:pt x="2402007" y="0"/>
                </a:lnTo>
                <a:lnTo>
                  <a:pt x="2402007" y="1318101"/>
                </a:lnTo>
                <a:lnTo>
                  <a:pt x="0" y="13181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5891462" y="-289401"/>
            <a:ext cx="2402007" cy="1318101"/>
          </a:xfrm>
          <a:custGeom>
            <a:avLst/>
            <a:gdLst/>
            <a:ahLst/>
            <a:cxnLst/>
            <a:rect l="l" t="t" r="r" b="b"/>
            <a:pathLst>
              <a:path w="2402007" h="1318101">
                <a:moveTo>
                  <a:pt x="0" y="0"/>
                </a:moveTo>
                <a:lnTo>
                  <a:pt x="2402007" y="0"/>
                </a:lnTo>
                <a:lnTo>
                  <a:pt x="2402007" y="1318101"/>
                </a:lnTo>
                <a:lnTo>
                  <a:pt x="0" y="13181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51826" y="4210106"/>
            <a:ext cx="7784347" cy="1619138"/>
          </a:xfrm>
          <a:prstGeom prst="rect">
            <a:avLst/>
          </a:prstGeom>
        </p:spPr>
        <p:txBody>
          <a:bodyPr lIns="0" tIns="0" rIns="0" bIns="0" rtlCol="0" anchor="t">
            <a:spAutoFit/>
          </a:bodyPr>
          <a:lstStyle/>
          <a:p>
            <a:pPr algn="ctr">
              <a:lnSpc>
                <a:spcPts val="12599"/>
              </a:lnSpc>
            </a:pPr>
            <a:r>
              <a:rPr lang="en-US" sz="9000">
                <a:solidFill>
                  <a:srgbClr val="C3552B"/>
                </a:solidFill>
                <a:latin typeface="Poppins Ultra-Bold"/>
              </a:rPr>
              <a:t>THANK YOU</a:t>
            </a:r>
          </a:p>
        </p:txBody>
      </p:sp>
      <p:grpSp>
        <p:nvGrpSpPr>
          <p:cNvPr id="3" name="Group 3"/>
          <p:cNvGrpSpPr/>
          <p:nvPr/>
        </p:nvGrpSpPr>
        <p:grpSpPr>
          <a:xfrm>
            <a:off x="-1605917" y="688209"/>
            <a:ext cx="20811131" cy="1055595"/>
            <a:chOff x="0" y="0"/>
            <a:chExt cx="5481121" cy="278017"/>
          </a:xfrm>
        </p:grpSpPr>
        <p:sp>
          <p:nvSpPr>
            <p:cNvPr id="4" name="Freeform 4"/>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9" name="TextBox 9"/>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10</a:t>
            </a:r>
          </a:p>
        </p:txBody>
      </p:sp>
      <p:grpSp>
        <p:nvGrpSpPr>
          <p:cNvPr id="10" name="Group 10"/>
          <p:cNvGrpSpPr/>
          <p:nvPr/>
        </p:nvGrpSpPr>
        <p:grpSpPr>
          <a:xfrm>
            <a:off x="-935338" y="9236232"/>
            <a:ext cx="20811131" cy="1715098"/>
            <a:chOff x="0" y="0"/>
            <a:chExt cx="5481121" cy="451713"/>
          </a:xfrm>
        </p:grpSpPr>
        <p:sp>
          <p:nvSpPr>
            <p:cNvPr id="11" name="Freeform 11"/>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2" name="TextBox 12"/>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3" name="Freeform 13"/>
          <p:cNvSpPr/>
          <p:nvPr/>
        </p:nvSpPr>
        <p:spPr>
          <a:xfrm>
            <a:off x="-4904190" y="3257618"/>
            <a:ext cx="7520594" cy="3771763"/>
          </a:xfrm>
          <a:custGeom>
            <a:avLst/>
            <a:gdLst/>
            <a:ahLst/>
            <a:cxnLst/>
            <a:rect l="l" t="t" r="r" b="b"/>
            <a:pathLst>
              <a:path w="7520594" h="3771763">
                <a:moveTo>
                  <a:pt x="0" y="0"/>
                </a:moveTo>
                <a:lnTo>
                  <a:pt x="7520594" y="0"/>
                </a:lnTo>
                <a:lnTo>
                  <a:pt x="7520594" y="3771764"/>
                </a:lnTo>
                <a:lnTo>
                  <a:pt x="0" y="3771764"/>
                </a:lnTo>
                <a:lnTo>
                  <a:pt x="0" y="0"/>
                </a:lnTo>
                <a:close/>
              </a:path>
            </a:pathLst>
          </a:custGeom>
          <a:blipFill>
            <a:blip r:embed="rId2">
              <a:extLst>
                <a:ext uri="{96DAC541-7B7A-43D3-8B79-37D633B846F1}">
                  <asvg:svgBlip xmlns:asvg="http://schemas.microsoft.com/office/drawing/2016/SVG/main" r:embed="rId3"/>
                </a:ext>
              </a:extLst>
            </a:blip>
            <a:stretch>
              <a:fillRect t="-92623" r="-6866" b="-20458"/>
            </a:stretch>
          </a:blipFill>
        </p:spPr>
      </p:sp>
      <p:sp>
        <p:nvSpPr>
          <p:cNvPr id="14" name="Freeform 14"/>
          <p:cNvSpPr/>
          <p:nvPr/>
        </p:nvSpPr>
        <p:spPr>
          <a:xfrm flipH="1">
            <a:off x="15671596" y="3257618"/>
            <a:ext cx="7520594" cy="3771763"/>
          </a:xfrm>
          <a:custGeom>
            <a:avLst/>
            <a:gdLst/>
            <a:ahLst/>
            <a:cxnLst/>
            <a:rect l="l" t="t" r="r" b="b"/>
            <a:pathLst>
              <a:path w="7520594" h="3771763">
                <a:moveTo>
                  <a:pt x="7520594" y="0"/>
                </a:moveTo>
                <a:lnTo>
                  <a:pt x="0" y="0"/>
                </a:lnTo>
                <a:lnTo>
                  <a:pt x="0" y="3771764"/>
                </a:lnTo>
                <a:lnTo>
                  <a:pt x="7520594" y="3771764"/>
                </a:lnTo>
                <a:lnTo>
                  <a:pt x="7520594" y="0"/>
                </a:lnTo>
                <a:close/>
              </a:path>
            </a:pathLst>
          </a:custGeom>
          <a:blipFill>
            <a:blip r:embed="rId2">
              <a:extLst>
                <a:ext uri="{96DAC541-7B7A-43D3-8B79-37D633B846F1}">
                  <asvg:svgBlip xmlns:asvg="http://schemas.microsoft.com/office/drawing/2016/SVG/main" r:embed="rId3"/>
                </a:ext>
              </a:extLst>
            </a:blip>
            <a:stretch>
              <a:fillRect t="-92623" r="-6866" b="-20458"/>
            </a:stretch>
          </a:blipFill>
        </p:spPr>
      </p:sp>
      <p:sp>
        <p:nvSpPr>
          <p:cNvPr id="15" name="Freeform 15">
            <a:extLst>
              <a:ext uri="{FF2B5EF4-FFF2-40B4-BE49-F238E27FC236}">
                <a16:creationId xmlns:a16="http://schemas.microsoft.com/office/drawing/2014/main" id="{DBF057E4-0BBE-4B2A-8580-7E931AA3B831}"/>
              </a:ext>
            </a:extLst>
          </p:cNvPr>
          <p:cNvSpPr/>
          <p:nvPr/>
        </p:nvSpPr>
        <p:spPr>
          <a:xfrm>
            <a:off x="3760664" y="-1172920"/>
            <a:ext cx="10706332" cy="12632840"/>
          </a:xfrm>
          <a:custGeom>
            <a:avLst/>
            <a:gdLst/>
            <a:ahLst/>
            <a:cxnLst/>
            <a:rect l="l" t="t" r="r" b="b"/>
            <a:pathLst>
              <a:path w="10706332" h="12632840">
                <a:moveTo>
                  <a:pt x="0" y="0"/>
                </a:moveTo>
                <a:lnTo>
                  <a:pt x="10706332" y="0"/>
                </a:lnTo>
                <a:lnTo>
                  <a:pt x="10706332" y="12632840"/>
                </a:lnTo>
                <a:lnTo>
                  <a:pt x="0" y="12632840"/>
                </a:lnTo>
                <a:lnTo>
                  <a:pt x="0" y="0"/>
                </a:lnTo>
                <a:close/>
              </a:path>
            </a:pathLst>
          </a:custGeom>
          <a:blipFill>
            <a:blip r:embed="rId4">
              <a:alphaModFix amt="7999"/>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 name="TextBox 2"/>
          <p:cNvSpPr txBox="1"/>
          <p:nvPr/>
        </p:nvSpPr>
        <p:spPr>
          <a:xfrm>
            <a:off x="6854856" y="590531"/>
            <a:ext cx="3889584" cy="1185581"/>
          </a:xfrm>
          <a:prstGeom prst="rect">
            <a:avLst/>
          </a:prstGeom>
        </p:spPr>
        <p:txBody>
          <a:bodyPr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題目</a:t>
            </a:r>
            <a:endParaRPr lang="en-US" sz="6999" b="1" dirty="0">
              <a:solidFill>
                <a:srgbClr val="C3552B"/>
              </a:solidFill>
              <a:latin typeface="微軟正黑體" panose="020B0604030504040204" pitchFamily="34" charset="-120"/>
              <a:ea typeface="微軟正黑體" panose="020B0604030504040204" pitchFamily="34" charset="-120"/>
            </a:endParaRPr>
          </a:p>
        </p:txBody>
      </p:sp>
      <p:sp>
        <p:nvSpPr>
          <p:cNvPr id="4" name="TextBox 4"/>
          <p:cNvSpPr txBox="1"/>
          <p:nvPr/>
        </p:nvSpPr>
        <p:spPr>
          <a:xfrm>
            <a:off x="1670213" y="3032460"/>
            <a:ext cx="7320802" cy="4468916"/>
          </a:xfrm>
          <a:prstGeom prst="rect">
            <a:avLst/>
          </a:prstGeom>
        </p:spPr>
        <p:txBody>
          <a:bodyPr wrap="square" lIns="0" tIns="0" rIns="0" bIns="0" rtlCol="0" anchor="t">
            <a:spAutoFit/>
          </a:bodyPr>
          <a:lstStyle/>
          <a:p>
            <a:pPr>
              <a:lnSpc>
                <a:spcPts val="3499"/>
              </a:lnSpc>
            </a:pPr>
            <a:r>
              <a:rPr lang="en-US" sz="2800" dirty="0">
                <a:solidFill>
                  <a:srgbClr val="C3552B"/>
                </a:solidFill>
                <a:latin typeface="Canva Sans"/>
              </a:rPr>
              <a:t>First take a look at the following picture. In this picture, each circle has a coordinate according to Cartesian Coordinate System. You can move from one circle to another following the path denoted by forward arrow symbols. To go from a source circle to a destination circle,</a:t>
            </a:r>
          </a:p>
          <a:p>
            <a:pPr>
              <a:lnSpc>
                <a:spcPts val="3499"/>
              </a:lnSpc>
            </a:pPr>
            <a:endParaRPr lang="en-US" sz="2800" dirty="0">
              <a:solidFill>
                <a:srgbClr val="C3552B"/>
              </a:solidFill>
              <a:latin typeface="Canva Sans"/>
            </a:endParaRPr>
          </a:p>
          <a:p>
            <a:pPr>
              <a:lnSpc>
                <a:spcPts val="3499"/>
              </a:lnSpc>
            </a:pPr>
            <a:r>
              <a:rPr lang="en-US" sz="2800" i="1" dirty="0">
                <a:solidFill>
                  <a:srgbClr val="C3552B"/>
                </a:solidFill>
                <a:latin typeface="Canva Sans"/>
              </a:rPr>
              <a:t>total number of step(s) needed = number of intermediate circles you pass + 1</a:t>
            </a:r>
          </a:p>
        </p:txBody>
      </p:sp>
      <p:sp>
        <p:nvSpPr>
          <p:cNvPr id="5" name="TextBox 5"/>
          <p:cNvSpPr txBox="1"/>
          <p:nvPr/>
        </p:nvSpPr>
        <p:spPr>
          <a:xfrm>
            <a:off x="9906000" y="4180399"/>
            <a:ext cx="6252140" cy="1765612"/>
          </a:xfrm>
          <a:prstGeom prst="rect">
            <a:avLst/>
          </a:prstGeom>
        </p:spPr>
        <p:txBody>
          <a:bodyPr lIns="0" tIns="0" rIns="0" bIns="0" rtlCol="0" anchor="t">
            <a:spAutoFit/>
          </a:bodyPr>
          <a:lstStyle/>
          <a:p>
            <a:pPr algn="just">
              <a:lnSpc>
                <a:spcPts val="3499"/>
              </a:lnSpc>
            </a:pPr>
            <a:r>
              <a:rPr lang="zh-TW" altLang="en-US" sz="2800" dirty="0">
                <a:solidFill>
                  <a:srgbClr val="C3552B"/>
                </a:solidFill>
                <a:latin typeface="微軟正黑體" panose="020B0604030504040204" pitchFamily="34" charset="-120"/>
                <a:ea typeface="微軟正黑體" panose="020B0604030504040204" pitchFamily="34" charset="-120"/>
              </a:rPr>
              <a:t>下面這張圖，每個圓都有一個坐標，根據笛卡爾坐標系，您可以按照以下所示的箭頭路徑從一個圓圈移動到另一個圓圈。</a:t>
            </a:r>
            <a:endParaRPr lang="en-US" sz="2800" dirty="0">
              <a:solidFill>
                <a:srgbClr val="C3552B"/>
              </a:solidFill>
              <a:latin typeface="微軟正黑體" panose="020B0604030504040204" pitchFamily="34" charset="-120"/>
              <a:ea typeface="微軟正黑體" panose="020B0604030504040204" pitchFamily="34" charset="-120"/>
            </a:endParaRPr>
          </a:p>
        </p:txBody>
      </p:sp>
      <p:sp>
        <p:nvSpPr>
          <p:cNvPr id="11" name="TextBox 11"/>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2</a:t>
            </a:r>
          </a:p>
        </p:txBody>
      </p:sp>
      <p:grpSp>
        <p:nvGrpSpPr>
          <p:cNvPr id="12" name="Group 12"/>
          <p:cNvGrpSpPr/>
          <p:nvPr/>
        </p:nvGrpSpPr>
        <p:grpSpPr>
          <a:xfrm>
            <a:off x="-935338" y="9236232"/>
            <a:ext cx="20811131" cy="1715098"/>
            <a:chOff x="0" y="0"/>
            <a:chExt cx="5481121" cy="451713"/>
          </a:xfrm>
        </p:grpSpPr>
        <p:sp>
          <p:nvSpPr>
            <p:cNvPr id="13" name="Freeform 13"/>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Tree>
    <p:extLst>
      <p:ext uri="{BB962C8B-B14F-4D97-AF65-F5344CB8AC3E}">
        <p14:creationId xmlns:p14="http://schemas.microsoft.com/office/powerpoint/2010/main" val="6896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 name="TextBox 2"/>
          <p:cNvSpPr txBox="1"/>
          <p:nvPr/>
        </p:nvSpPr>
        <p:spPr>
          <a:xfrm>
            <a:off x="6854856" y="590531"/>
            <a:ext cx="3889584" cy="1185581"/>
          </a:xfrm>
          <a:prstGeom prst="rect">
            <a:avLst/>
          </a:prstGeom>
        </p:spPr>
        <p:txBody>
          <a:bodyPr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題目</a:t>
            </a:r>
            <a:endParaRPr lang="en-US" sz="6999" b="1" dirty="0">
              <a:solidFill>
                <a:srgbClr val="C3552B"/>
              </a:solidFill>
              <a:latin typeface="微軟正黑體" panose="020B0604030504040204" pitchFamily="34" charset="-120"/>
              <a:ea typeface="微軟正黑體" panose="020B0604030504040204" pitchFamily="34" charset="-120"/>
            </a:endParaRPr>
          </a:p>
        </p:txBody>
      </p:sp>
      <p:sp>
        <p:nvSpPr>
          <p:cNvPr id="4" name="TextBox 4"/>
          <p:cNvSpPr txBox="1"/>
          <p:nvPr/>
        </p:nvSpPr>
        <p:spPr>
          <a:xfrm>
            <a:off x="2247522" y="2563700"/>
            <a:ext cx="6703738" cy="4468916"/>
          </a:xfrm>
          <a:prstGeom prst="rect">
            <a:avLst/>
          </a:prstGeom>
        </p:spPr>
        <p:txBody>
          <a:bodyPr wrap="square" lIns="0" tIns="0" rIns="0" bIns="0" rtlCol="0" anchor="t">
            <a:spAutoFit/>
          </a:bodyPr>
          <a:lstStyle/>
          <a:p>
            <a:pPr>
              <a:lnSpc>
                <a:spcPts val="3499"/>
              </a:lnSpc>
            </a:pPr>
            <a:r>
              <a:rPr lang="en-US" sz="2800" dirty="0">
                <a:solidFill>
                  <a:srgbClr val="C3552B"/>
                </a:solidFill>
                <a:latin typeface="Canva Sans"/>
              </a:rPr>
              <a:t>For example, to go from (0, 3) to (3, 0) you have to pass two intermediate circles (1, 2) and (2, 1). So,</a:t>
            </a:r>
            <a:r>
              <a:rPr lang="zh-TW" altLang="en-US" sz="2800" dirty="0">
                <a:solidFill>
                  <a:srgbClr val="C3552B"/>
                </a:solidFill>
                <a:latin typeface="Canva Sans"/>
              </a:rPr>
              <a:t> </a:t>
            </a:r>
            <a:r>
              <a:rPr lang="en-US" sz="2800" dirty="0">
                <a:solidFill>
                  <a:srgbClr val="C3552B"/>
                </a:solidFill>
                <a:latin typeface="Canva Sans"/>
              </a:rPr>
              <a:t>in this case, total number of steps needed is 2 + 1 = 3. In this problem, you are to calculate number of</a:t>
            </a:r>
            <a:r>
              <a:rPr lang="zh-TW" altLang="en-US" sz="2800" dirty="0">
                <a:solidFill>
                  <a:srgbClr val="C3552B"/>
                </a:solidFill>
                <a:latin typeface="Canva Sans"/>
              </a:rPr>
              <a:t> </a:t>
            </a:r>
            <a:r>
              <a:rPr lang="en-US" sz="2800" dirty="0">
                <a:solidFill>
                  <a:srgbClr val="C3552B"/>
                </a:solidFill>
                <a:latin typeface="Canva Sans"/>
              </a:rPr>
              <a:t>step(s) needed for a given source circle and a destination circle. You can assume that, it is not possible</a:t>
            </a:r>
            <a:r>
              <a:rPr lang="zh-TW" altLang="en-US" sz="2800" dirty="0">
                <a:solidFill>
                  <a:srgbClr val="C3552B"/>
                </a:solidFill>
                <a:latin typeface="Canva Sans"/>
              </a:rPr>
              <a:t> </a:t>
            </a:r>
            <a:r>
              <a:rPr lang="en-US" sz="2800" dirty="0">
                <a:solidFill>
                  <a:srgbClr val="C3552B"/>
                </a:solidFill>
                <a:latin typeface="Canva Sans"/>
              </a:rPr>
              <a:t>to go back using the reverse direction of the arrows.</a:t>
            </a:r>
          </a:p>
        </p:txBody>
      </p:sp>
      <p:sp>
        <p:nvSpPr>
          <p:cNvPr id="5" name="TextBox 5"/>
          <p:cNvSpPr txBox="1"/>
          <p:nvPr/>
        </p:nvSpPr>
        <p:spPr>
          <a:xfrm>
            <a:off x="9460367" y="2563700"/>
            <a:ext cx="6703738" cy="1307859"/>
          </a:xfrm>
          <a:prstGeom prst="rect">
            <a:avLst/>
          </a:prstGeom>
        </p:spPr>
        <p:txBody>
          <a:bodyPr wrap="square" lIns="0" tIns="0" rIns="0" bIns="0" rtlCol="0" anchor="t">
            <a:spAutoFit/>
          </a:bodyPr>
          <a:lstStyle/>
          <a:p>
            <a:pPr algn="just">
              <a:lnSpc>
                <a:spcPts val="3499"/>
              </a:lnSpc>
            </a:pPr>
            <a:r>
              <a:rPr lang="zh-TW" altLang="en-US" sz="2800" dirty="0">
                <a:solidFill>
                  <a:srgbClr val="C3552B"/>
                </a:solidFill>
                <a:latin typeface="微軟正黑體" panose="020B0604030504040204" pitchFamily="34" charset="-120"/>
                <a:ea typeface="微軟正黑體" panose="020B0604030504040204" pitchFamily="34" charset="-120"/>
              </a:rPr>
              <a:t>例如，要從 </a:t>
            </a:r>
            <a:r>
              <a:rPr lang="en-US" altLang="zh-TW" sz="2800" dirty="0">
                <a:solidFill>
                  <a:srgbClr val="C3552B"/>
                </a:solidFill>
                <a:latin typeface="微軟正黑體" panose="020B0604030504040204" pitchFamily="34" charset="-120"/>
                <a:ea typeface="微軟正黑體" panose="020B0604030504040204" pitchFamily="34" charset="-120"/>
              </a:rPr>
              <a:t>(0, 3) </a:t>
            </a:r>
            <a:r>
              <a:rPr lang="zh-TW" altLang="en-US" sz="2800" dirty="0">
                <a:solidFill>
                  <a:srgbClr val="C3552B"/>
                </a:solidFill>
                <a:latin typeface="微軟正黑體" panose="020B0604030504040204" pitchFamily="34" charset="-120"/>
                <a:ea typeface="微軟正黑體" panose="020B0604030504040204" pitchFamily="34" charset="-120"/>
              </a:rPr>
              <a:t>到 </a:t>
            </a:r>
            <a:r>
              <a:rPr lang="en-US" altLang="zh-TW" sz="2800" dirty="0">
                <a:solidFill>
                  <a:srgbClr val="C3552B"/>
                </a:solidFill>
                <a:latin typeface="微軟正黑體" panose="020B0604030504040204" pitchFamily="34" charset="-120"/>
                <a:ea typeface="微軟正黑體" panose="020B0604030504040204" pitchFamily="34" charset="-120"/>
              </a:rPr>
              <a:t>(3, 0)</a:t>
            </a:r>
            <a:r>
              <a:rPr lang="zh-TW" altLang="en-US" sz="2800" dirty="0">
                <a:solidFill>
                  <a:srgbClr val="C3552B"/>
                </a:solidFill>
                <a:latin typeface="微軟正黑體" panose="020B0604030504040204" pitchFamily="34" charset="-120"/>
                <a:ea typeface="微軟正黑體" panose="020B0604030504040204" pitchFamily="34" charset="-120"/>
              </a:rPr>
              <a:t>，您必須經過兩個中間圓 </a:t>
            </a:r>
            <a:r>
              <a:rPr lang="en-US" altLang="zh-TW" sz="2800" dirty="0">
                <a:solidFill>
                  <a:srgbClr val="C3552B"/>
                </a:solidFill>
                <a:latin typeface="微軟正黑體" panose="020B0604030504040204" pitchFamily="34" charset="-120"/>
                <a:ea typeface="微軟正黑體" panose="020B0604030504040204" pitchFamily="34" charset="-120"/>
              </a:rPr>
              <a:t>(1, 2) </a:t>
            </a:r>
            <a:r>
              <a:rPr lang="zh-TW" altLang="en-US" sz="2800" dirty="0">
                <a:solidFill>
                  <a:srgbClr val="C3552B"/>
                </a:solidFill>
                <a:latin typeface="微軟正黑體" panose="020B0604030504040204" pitchFamily="34" charset="-120"/>
                <a:ea typeface="微軟正黑體" panose="020B0604030504040204" pitchFamily="34" charset="-120"/>
              </a:rPr>
              <a:t>和 </a:t>
            </a:r>
            <a:r>
              <a:rPr lang="en-US" altLang="zh-TW" sz="2800" dirty="0">
                <a:solidFill>
                  <a:srgbClr val="C3552B"/>
                </a:solidFill>
                <a:latin typeface="微軟正黑體" panose="020B0604030504040204" pitchFamily="34" charset="-120"/>
                <a:ea typeface="微軟正黑體" panose="020B0604030504040204" pitchFamily="34" charset="-120"/>
              </a:rPr>
              <a:t>(2, 1)</a:t>
            </a:r>
            <a:r>
              <a:rPr lang="zh-TW" altLang="en-US" sz="2800" dirty="0">
                <a:solidFill>
                  <a:srgbClr val="C3552B"/>
                </a:solidFill>
                <a:latin typeface="微軟正黑體" panose="020B0604030504040204" pitchFamily="34" charset="-120"/>
                <a:ea typeface="微軟正黑體" panose="020B0604030504040204" pitchFamily="34" charset="-120"/>
              </a:rPr>
              <a:t>。 所以，在這種情況下，所需的總步數是 </a:t>
            </a:r>
            <a:r>
              <a:rPr lang="en-US" altLang="zh-TW" sz="2800" dirty="0">
                <a:solidFill>
                  <a:srgbClr val="C3552B"/>
                </a:solidFill>
                <a:latin typeface="微軟正黑體" panose="020B0604030504040204" pitchFamily="34" charset="-120"/>
                <a:ea typeface="微軟正黑體" panose="020B0604030504040204" pitchFamily="34" charset="-120"/>
              </a:rPr>
              <a:t>2 + 1 = 3</a:t>
            </a:r>
            <a:r>
              <a:rPr lang="zh-TW" altLang="en-US" sz="2800" dirty="0">
                <a:solidFill>
                  <a:srgbClr val="C3552B"/>
                </a:solidFill>
                <a:latin typeface="微軟正黑體" panose="020B0604030504040204" pitchFamily="34" charset="-120"/>
                <a:ea typeface="微軟正黑體" panose="020B0604030504040204" pitchFamily="34" charset="-120"/>
              </a:rPr>
              <a:t>。</a:t>
            </a:r>
            <a:endParaRPr lang="en-US" sz="2800" dirty="0">
              <a:solidFill>
                <a:srgbClr val="C3552B"/>
              </a:solidFill>
              <a:latin typeface="微軟正黑體" panose="020B0604030504040204" pitchFamily="34" charset="-120"/>
              <a:ea typeface="微軟正黑體" panose="020B0604030504040204" pitchFamily="34" charset="-120"/>
            </a:endParaRPr>
          </a:p>
        </p:txBody>
      </p:sp>
      <p:sp>
        <p:nvSpPr>
          <p:cNvPr id="11" name="TextBox 11"/>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3</a:t>
            </a:r>
          </a:p>
        </p:txBody>
      </p:sp>
      <p:grpSp>
        <p:nvGrpSpPr>
          <p:cNvPr id="12" name="Group 12"/>
          <p:cNvGrpSpPr/>
          <p:nvPr/>
        </p:nvGrpSpPr>
        <p:grpSpPr>
          <a:xfrm>
            <a:off x="-935338" y="9236232"/>
            <a:ext cx="20811131" cy="1715098"/>
            <a:chOff x="0" y="0"/>
            <a:chExt cx="5481121" cy="451713"/>
          </a:xfrm>
        </p:grpSpPr>
        <p:sp>
          <p:nvSpPr>
            <p:cNvPr id="13" name="Freeform 13"/>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pic>
        <p:nvPicPr>
          <p:cNvPr id="10" name="圖片 9">
            <a:extLst>
              <a:ext uri="{FF2B5EF4-FFF2-40B4-BE49-F238E27FC236}">
                <a16:creationId xmlns:a16="http://schemas.microsoft.com/office/drawing/2014/main" id="{B817B425-477B-40E4-9403-13266C20DB1B}"/>
              </a:ext>
            </a:extLst>
          </p:cNvPr>
          <p:cNvPicPr>
            <a:picLocks noChangeAspect="1"/>
          </p:cNvPicPr>
          <p:nvPr/>
        </p:nvPicPr>
        <p:blipFill>
          <a:blip r:embed="rId2"/>
          <a:stretch>
            <a:fillRect/>
          </a:stretch>
        </p:blipFill>
        <p:spPr>
          <a:xfrm>
            <a:off x="10450036" y="4052384"/>
            <a:ext cx="5885382" cy="5147459"/>
          </a:xfrm>
          <a:prstGeom prst="rect">
            <a:avLst/>
          </a:prstGeom>
        </p:spPr>
      </p:pic>
    </p:spTree>
    <p:extLst>
      <p:ext uri="{BB962C8B-B14F-4D97-AF65-F5344CB8AC3E}">
        <p14:creationId xmlns:p14="http://schemas.microsoft.com/office/powerpoint/2010/main" val="58322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 name="TextBox 2"/>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輸入與輸出</a:t>
            </a:r>
            <a:endParaRPr lang="en-US" sz="6999" b="1" dirty="0">
              <a:solidFill>
                <a:srgbClr val="C3552B"/>
              </a:solidFill>
              <a:latin typeface="微軟正黑體" panose="020B0604030504040204" pitchFamily="34" charset="-120"/>
              <a:ea typeface="微軟正黑體" panose="020B0604030504040204" pitchFamily="34" charset="-120"/>
            </a:endParaRPr>
          </a:p>
        </p:txBody>
      </p:sp>
      <p:sp>
        <p:nvSpPr>
          <p:cNvPr id="4" name="TextBox 4"/>
          <p:cNvSpPr txBox="1"/>
          <p:nvPr/>
        </p:nvSpPr>
        <p:spPr>
          <a:xfrm>
            <a:off x="1295400" y="2260321"/>
            <a:ext cx="7696200" cy="5802166"/>
          </a:xfrm>
          <a:prstGeom prst="rect">
            <a:avLst/>
          </a:prstGeom>
        </p:spPr>
        <p:txBody>
          <a:bodyPr wrap="square" lIns="0" tIns="0" rIns="0" bIns="0" rtlCol="0" anchor="t">
            <a:spAutoFit/>
          </a:bodyPr>
          <a:lstStyle/>
          <a:p>
            <a:pPr algn="just">
              <a:lnSpc>
                <a:spcPts val="3499"/>
              </a:lnSpc>
            </a:pPr>
            <a:r>
              <a:rPr lang="en-US" sz="2800" b="1" dirty="0">
                <a:solidFill>
                  <a:srgbClr val="C3552B"/>
                </a:solidFill>
                <a:latin typeface="Canva Sans"/>
              </a:rPr>
              <a:t>Input</a:t>
            </a:r>
            <a:r>
              <a:rPr lang="zh-TW" altLang="en-US" sz="2400" dirty="0">
                <a:solidFill>
                  <a:srgbClr val="C3552B"/>
                </a:solidFill>
                <a:latin typeface="Canva Sans"/>
              </a:rPr>
              <a:t>：</a:t>
            </a:r>
            <a:r>
              <a:rPr lang="en-US" sz="2400" dirty="0">
                <a:solidFill>
                  <a:srgbClr val="C3552B"/>
                </a:solidFill>
                <a:latin typeface="Canva Sans"/>
              </a:rPr>
              <a:t>The first line in the input is the number of test cases n (0 &lt; n ≤ 500) to handle. Following there are n</a:t>
            </a:r>
            <a:r>
              <a:rPr lang="zh-TW" altLang="en-US" sz="2400" dirty="0">
                <a:solidFill>
                  <a:srgbClr val="C3552B"/>
                </a:solidFill>
                <a:latin typeface="Canva Sans"/>
              </a:rPr>
              <a:t> </a:t>
            </a:r>
            <a:r>
              <a:rPr lang="en-US" sz="2400" dirty="0">
                <a:solidFill>
                  <a:srgbClr val="C3552B"/>
                </a:solidFill>
                <a:latin typeface="Canva Sans"/>
              </a:rPr>
              <a:t>lines each containing four integers (0 ≤ each integer ≤ 100000) the first pair of which represents the</a:t>
            </a:r>
            <a:r>
              <a:rPr lang="zh-TW" altLang="en-US" sz="2400" dirty="0">
                <a:solidFill>
                  <a:srgbClr val="C3552B"/>
                </a:solidFill>
                <a:latin typeface="Canva Sans"/>
              </a:rPr>
              <a:t> </a:t>
            </a:r>
            <a:r>
              <a:rPr lang="en-US" sz="2400" dirty="0">
                <a:solidFill>
                  <a:srgbClr val="C3552B"/>
                </a:solidFill>
                <a:latin typeface="Canva Sans"/>
              </a:rPr>
              <a:t>coordinates of the source circle and the other</a:t>
            </a:r>
            <a:r>
              <a:rPr lang="zh-TW" altLang="en-US" sz="2400" dirty="0">
                <a:solidFill>
                  <a:srgbClr val="C3552B"/>
                </a:solidFill>
                <a:latin typeface="Canva Sans"/>
              </a:rPr>
              <a:t> </a:t>
            </a:r>
            <a:r>
              <a:rPr lang="en-US" sz="2400" dirty="0">
                <a:solidFill>
                  <a:srgbClr val="C3552B"/>
                </a:solidFill>
                <a:latin typeface="Canva Sans"/>
              </a:rPr>
              <a:t>represents that of the destination circle. The</a:t>
            </a:r>
            <a:r>
              <a:rPr lang="zh-TW" altLang="en-US" sz="2400" dirty="0">
                <a:solidFill>
                  <a:srgbClr val="C3552B"/>
                </a:solidFill>
                <a:latin typeface="Canva Sans"/>
              </a:rPr>
              <a:t> </a:t>
            </a:r>
            <a:r>
              <a:rPr lang="en-US" sz="2400" dirty="0">
                <a:solidFill>
                  <a:srgbClr val="C3552B"/>
                </a:solidFill>
                <a:latin typeface="Canva Sans"/>
              </a:rPr>
              <a:t>coordinates</a:t>
            </a:r>
            <a:r>
              <a:rPr lang="zh-TW" altLang="en-US" sz="2400" dirty="0">
                <a:solidFill>
                  <a:srgbClr val="C3552B"/>
                </a:solidFill>
                <a:latin typeface="Canva Sans"/>
              </a:rPr>
              <a:t> </a:t>
            </a:r>
            <a:r>
              <a:rPr lang="en-US" sz="2400" dirty="0">
                <a:solidFill>
                  <a:srgbClr val="C3552B"/>
                </a:solidFill>
                <a:latin typeface="Canva Sans"/>
              </a:rPr>
              <a:t>are listed in a form (x, y).</a:t>
            </a:r>
          </a:p>
          <a:p>
            <a:pPr>
              <a:lnSpc>
                <a:spcPts val="3499"/>
              </a:lnSpc>
            </a:pPr>
            <a:endParaRPr lang="en-US" sz="2400" dirty="0">
              <a:solidFill>
                <a:srgbClr val="C3552B"/>
              </a:solidFill>
              <a:latin typeface="Canva Sans"/>
            </a:endParaRPr>
          </a:p>
          <a:p>
            <a:pPr>
              <a:lnSpc>
                <a:spcPts val="3499"/>
              </a:lnSpc>
            </a:pPr>
            <a:r>
              <a:rPr lang="en-US" sz="2800" b="1" dirty="0">
                <a:solidFill>
                  <a:srgbClr val="C3552B"/>
                </a:solidFill>
                <a:latin typeface="Canva Sans"/>
              </a:rPr>
              <a:t>Output</a:t>
            </a:r>
            <a:r>
              <a:rPr lang="zh-TW" altLang="en-US" sz="2400" dirty="0">
                <a:solidFill>
                  <a:srgbClr val="C3552B"/>
                </a:solidFill>
                <a:latin typeface="Canva Sans"/>
              </a:rPr>
              <a:t>：</a:t>
            </a:r>
            <a:r>
              <a:rPr lang="en-US" sz="2400" dirty="0">
                <a:solidFill>
                  <a:srgbClr val="C3552B"/>
                </a:solidFill>
                <a:latin typeface="Canva Sans"/>
              </a:rPr>
              <a:t>For each pair of integers your program should output the case number first and then the number of step(s) to reach the destination from the source. You may assume that it is always possible to reach the destination circle from the source circle.</a:t>
            </a:r>
          </a:p>
        </p:txBody>
      </p:sp>
      <p:sp>
        <p:nvSpPr>
          <p:cNvPr id="5" name="TextBox 5"/>
          <p:cNvSpPr txBox="1"/>
          <p:nvPr/>
        </p:nvSpPr>
        <p:spPr>
          <a:xfrm>
            <a:off x="10251277" y="2260321"/>
            <a:ext cx="6252140" cy="4898585"/>
          </a:xfrm>
          <a:prstGeom prst="rect">
            <a:avLst/>
          </a:prstGeom>
        </p:spPr>
        <p:txBody>
          <a:bodyPr wrap="square" lIns="0" tIns="0" rIns="0" bIns="0" rtlCol="0" anchor="t">
            <a:spAutoFit/>
          </a:bodyPr>
          <a:lstStyle/>
          <a:p>
            <a:pPr algn="just">
              <a:lnSpc>
                <a:spcPts val="3499"/>
              </a:lnSpc>
            </a:pPr>
            <a:r>
              <a:rPr lang="zh-TW" altLang="en-US" sz="2800" b="1" dirty="0">
                <a:solidFill>
                  <a:srgbClr val="C3552B"/>
                </a:solidFill>
                <a:latin typeface="微軟正黑體" panose="020B0604030504040204" pitchFamily="34" charset="-120"/>
                <a:ea typeface="微軟正黑體" panose="020B0604030504040204" pitchFamily="34" charset="-120"/>
              </a:rPr>
              <a:t>輸入</a:t>
            </a:r>
            <a:r>
              <a:rPr lang="zh-TW" altLang="en-US" sz="2499" dirty="0">
                <a:solidFill>
                  <a:srgbClr val="C3552B"/>
                </a:solidFill>
                <a:latin typeface="微軟正黑體" panose="020B0604030504040204" pitchFamily="34" charset="-120"/>
                <a:ea typeface="微軟正黑體" panose="020B0604030504040204" pitchFamily="34" charset="-120"/>
              </a:rPr>
              <a:t>：</a:t>
            </a:r>
            <a:endParaRPr lang="en-US" altLang="zh-TW"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第一行為一個整數 </a:t>
            </a:r>
            <a:r>
              <a:rPr lang="en-US" altLang="zh-TW" sz="2499" dirty="0">
                <a:solidFill>
                  <a:srgbClr val="C3552B"/>
                </a:solidFill>
                <a:latin typeface="微軟正黑體" panose="020B0604030504040204" pitchFamily="34" charset="-120"/>
                <a:ea typeface="微軟正黑體" panose="020B0604030504040204" pitchFamily="34" charset="-120"/>
              </a:rPr>
              <a:t>n </a:t>
            </a:r>
            <a:r>
              <a:rPr lang="zh-TW" altLang="en-US" sz="2499" dirty="0">
                <a:solidFill>
                  <a:srgbClr val="C3552B"/>
                </a:solidFill>
                <a:latin typeface="微軟正黑體" panose="020B0604030504040204" pitchFamily="34" charset="-120"/>
                <a:ea typeface="微軟正黑體" panose="020B0604030504040204" pitchFamily="34" charset="-120"/>
              </a:rPr>
              <a:t>代表測試資料數量。</a:t>
            </a: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接下來 </a:t>
            </a:r>
            <a:r>
              <a:rPr lang="en-US" altLang="zh-TW" sz="2499" dirty="0">
                <a:solidFill>
                  <a:srgbClr val="C3552B"/>
                </a:solidFill>
                <a:latin typeface="微軟正黑體" panose="020B0604030504040204" pitchFamily="34" charset="-120"/>
                <a:ea typeface="微軟正黑體" panose="020B0604030504040204" pitchFamily="34" charset="-120"/>
              </a:rPr>
              <a:t>n </a:t>
            </a:r>
            <a:r>
              <a:rPr lang="zh-TW" altLang="en-US" sz="2499" dirty="0">
                <a:solidFill>
                  <a:srgbClr val="C3552B"/>
                </a:solidFill>
                <a:latin typeface="微軟正黑體" panose="020B0604030504040204" pitchFamily="34" charset="-120"/>
                <a:ea typeface="微軟正黑體" panose="020B0604030504040204" pitchFamily="34" charset="-120"/>
              </a:rPr>
              <a:t>行，每行包含 </a:t>
            </a:r>
            <a:r>
              <a:rPr lang="en-US" altLang="zh-TW" sz="2499" dirty="0">
                <a:solidFill>
                  <a:srgbClr val="C3552B"/>
                </a:solidFill>
                <a:latin typeface="微軟正黑體" panose="020B0604030504040204" pitchFamily="34" charset="-120"/>
                <a:ea typeface="微軟正黑體" panose="020B0604030504040204" pitchFamily="34" charset="-120"/>
              </a:rPr>
              <a:t>4 </a:t>
            </a:r>
            <a:r>
              <a:rPr lang="zh-TW" altLang="en-US" sz="2499" dirty="0">
                <a:solidFill>
                  <a:srgbClr val="C3552B"/>
                </a:solidFill>
                <a:latin typeface="微軟正黑體" panose="020B0604030504040204" pitchFamily="34" charset="-120"/>
                <a:ea typeface="微軟正黑體" panose="020B0604030504040204" pitchFamily="34" charset="-120"/>
              </a:rPr>
              <a:t>個整數 </a:t>
            </a:r>
            <a:r>
              <a:rPr lang="en-US" altLang="zh-TW" sz="2499" dirty="0">
                <a:solidFill>
                  <a:srgbClr val="C3552B"/>
                </a:solidFill>
                <a:latin typeface="微軟正黑體" panose="020B0604030504040204" pitchFamily="34" charset="-120"/>
                <a:ea typeface="微軟正黑體" panose="020B0604030504040204" pitchFamily="34" charset="-120"/>
              </a:rPr>
              <a:t>x1, y1, x2, y2 (0 ≤ x1, y1, x2, y2 ≤ 100000)</a:t>
            </a:r>
            <a:r>
              <a:rPr lang="zh-TW" altLang="en-US" sz="2499" dirty="0">
                <a:solidFill>
                  <a:srgbClr val="C3552B"/>
                </a:solidFill>
                <a:latin typeface="微軟正黑體" panose="020B0604030504040204" pitchFamily="34" charset="-120"/>
                <a:ea typeface="微軟正黑體" panose="020B0604030504040204" pitchFamily="34" charset="-120"/>
              </a:rPr>
              <a:t>。</a:t>
            </a:r>
            <a:endParaRPr lang="en-US" altLang="zh-TW"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r>
              <a:rPr lang="en-US" altLang="zh-TW" sz="2499" dirty="0">
                <a:solidFill>
                  <a:srgbClr val="C3552B"/>
                </a:solidFill>
                <a:latin typeface="微軟正黑體" panose="020B0604030504040204" pitchFamily="34" charset="-120"/>
                <a:ea typeface="微軟正黑體" panose="020B0604030504040204" pitchFamily="34" charset="-120"/>
              </a:rPr>
              <a:t>(x1, y1) </a:t>
            </a:r>
            <a:r>
              <a:rPr lang="zh-TW" altLang="en-US" sz="2499" dirty="0">
                <a:solidFill>
                  <a:srgbClr val="C3552B"/>
                </a:solidFill>
                <a:latin typeface="微軟正黑體" panose="020B0604030504040204" pitchFamily="34" charset="-120"/>
                <a:ea typeface="微軟正黑體" panose="020B0604030504040204" pitchFamily="34" charset="-120"/>
              </a:rPr>
              <a:t>代表起始座標。</a:t>
            </a:r>
          </a:p>
          <a:p>
            <a:pPr algn="just">
              <a:lnSpc>
                <a:spcPts val="3499"/>
              </a:lnSpc>
            </a:pPr>
            <a:r>
              <a:rPr lang="en-US" altLang="zh-TW" sz="2499" dirty="0">
                <a:solidFill>
                  <a:srgbClr val="C3552B"/>
                </a:solidFill>
                <a:latin typeface="微軟正黑體" panose="020B0604030504040204" pitchFamily="34" charset="-120"/>
                <a:ea typeface="微軟正黑體" panose="020B0604030504040204" pitchFamily="34" charset="-120"/>
              </a:rPr>
              <a:t>(x2, y2) </a:t>
            </a:r>
            <a:r>
              <a:rPr lang="zh-TW" altLang="en-US" sz="2499" dirty="0">
                <a:solidFill>
                  <a:srgbClr val="C3552B"/>
                </a:solidFill>
                <a:latin typeface="微軟正黑體" panose="020B0604030504040204" pitchFamily="34" charset="-120"/>
                <a:ea typeface="微軟正黑體" panose="020B0604030504040204" pitchFamily="34" charset="-120"/>
              </a:rPr>
              <a:t>代表目標座標。</a:t>
            </a:r>
            <a:endParaRPr lang="en-US"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endParaRPr lang="en-US"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endParaRPr lang="en-US"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r>
              <a:rPr lang="zh-TW" altLang="en-US" sz="2800" b="1" dirty="0">
                <a:solidFill>
                  <a:srgbClr val="C3552B"/>
                </a:solidFill>
                <a:latin typeface="微軟正黑體" panose="020B0604030504040204" pitchFamily="34" charset="-120"/>
                <a:ea typeface="微軟正黑體" panose="020B0604030504040204" pitchFamily="34" charset="-120"/>
              </a:rPr>
              <a:t>輸出</a:t>
            </a:r>
            <a:r>
              <a:rPr lang="zh-TW" altLang="en-US" sz="2499" dirty="0">
                <a:solidFill>
                  <a:srgbClr val="C3552B"/>
                </a:solidFill>
                <a:latin typeface="微軟正黑體" panose="020B0604030504040204" pitchFamily="34" charset="-120"/>
                <a:ea typeface="微軟正黑體" panose="020B0604030504040204" pitchFamily="34" charset="-120"/>
              </a:rPr>
              <a:t>：</a:t>
            </a:r>
            <a:endParaRPr lang="en-US" altLang="zh-TW" sz="2499" dirty="0">
              <a:solidFill>
                <a:srgbClr val="C3552B"/>
              </a:solidFill>
              <a:latin typeface="微軟正黑體" panose="020B0604030504040204" pitchFamily="34" charset="-120"/>
              <a:ea typeface="微軟正黑體" panose="020B0604030504040204" pitchFamily="34" charset="-120"/>
            </a:endParaRP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對於每筆測試資料，請照格式輸出是第幾筆，</a:t>
            </a:r>
          </a:p>
          <a:p>
            <a:pPr algn="just">
              <a:lnSpc>
                <a:spcPts val="3499"/>
              </a:lnSpc>
            </a:pPr>
            <a:r>
              <a:rPr lang="zh-TW" altLang="en-US" sz="2499" dirty="0">
                <a:solidFill>
                  <a:srgbClr val="C3552B"/>
                </a:solidFill>
                <a:latin typeface="微軟正黑體" panose="020B0604030504040204" pitchFamily="34" charset="-120"/>
                <a:ea typeface="微軟正黑體" panose="020B0604030504040204" pitchFamily="34" charset="-120"/>
              </a:rPr>
              <a:t>以及要花費的最小步數。</a:t>
            </a:r>
            <a:endParaRPr lang="en-US" sz="2499" dirty="0">
              <a:solidFill>
                <a:srgbClr val="C3552B"/>
              </a:solidFill>
              <a:latin typeface="微軟正黑體" panose="020B0604030504040204" pitchFamily="34" charset="-120"/>
              <a:ea typeface="微軟正黑體" panose="020B0604030504040204" pitchFamily="34" charset="-120"/>
            </a:endParaRPr>
          </a:p>
        </p:txBody>
      </p:sp>
      <p:sp>
        <p:nvSpPr>
          <p:cNvPr id="11" name="TextBox 11"/>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4</a:t>
            </a:r>
          </a:p>
        </p:txBody>
      </p:sp>
      <p:grpSp>
        <p:nvGrpSpPr>
          <p:cNvPr id="12" name="Group 12"/>
          <p:cNvGrpSpPr/>
          <p:nvPr/>
        </p:nvGrpSpPr>
        <p:grpSpPr>
          <a:xfrm>
            <a:off x="-935338" y="9236232"/>
            <a:ext cx="20811131" cy="1715098"/>
            <a:chOff x="0" y="0"/>
            <a:chExt cx="5481121" cy="451713"/>
          </a:xfrm>
        </p:grpSpPr>
        <p:sp>
          <p:nvSpPr>
            <p:cNvPr id="13" name="Freeform 13"/>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Tree>
    <p:extLst>
      <p:ext uri="{BB962C8B-B14F-4D97-AF65-F5344CB8AC3E}">
        <p14:creationId xmlns:p14="http://schemas.microsoft.com/office/powerpoint/2010/main" val="50990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67915" y="2425951"/>
            <a:ext cx="3889584" cy="1179554"/>
          </a:xfrm>
          <a:prstGeom prst="rect">
            <a:avLst/>
          </a:prstGeom>
        </p:spPr>
        <p:txBody>
          <a:bodyPr lIns="0" tIns="0" rIns="0" bIns="0" rtlCol="0" anchor="t">
            <a:spAutoFit/>
          </a:bodyPr>
          <a:lstStyle/>
          <a:p>
            <a:pPr algn="ctr">
              <a:lnSpc>
                <a:spcPts val="9799"/>
              </a:lnSpc>
            </a:pPr>
            <a:r>
              <a:rPr lang="en-US" altLang="zh-TW" sz="6600" dirty="0">
                <a:solidFill>
                  <a:srgbClr val="C3552B"/>
                </a:solidFill>
                <a:latin typeface="Poppins Ultra-Bold"/>
              </a:rPr>
              <a:t>Input</a:t>
            </a:r>
            <a:endParaRPr lang="en-US" sz="6600" dirty="0">
              <a:solidFill>
                <a:srgbClr val="C3552B"/>
              </a:solidFill>
              <a:latin typeface="Poppins Ultra-Bold"/>
            </a:endParaRPr>
          </a:p>
        </p:txBody>
      </p:sp>
      <p:sp>
        <p:nvSpPr>
          <p:cNvPr id="3" name="TextBox 3"/>
          <p:cNvSpPr txBox="1"/>
          <p:nvPr/>
        </p:nvSpPr>
        <p:spPr>
          <a:xfrm>
            <a:off x="11046585" y="2425951"/>
            <a:ext cx="5051257" cy="1179554"/>
          </a:xfrm>
          <a:prstGeom prst="rect">
            <a:avLst/>
          </a:prstGeom>
        </p:spPr>
        <p:txBody>
          <a:bodyPr lIns="0" tIns="0" rIns="0" bIns="0" rtlCol="0" anchor="t">
            <a:spAutoFit/>
          </a:bodyPr>
          <a:lstStyle/>
          <a:p>
            <a:pPr algn="ctr">
              <a:lnSpc>
                <a:spcPts val="9799"/>
              </a:lnSpc>
            </a:pPr>
            <a:r>
              <a:rPr lang="en-US" sz="6600" dirty="0">
                <a:solidFill>
                  <a:srgbClr val="C3552B"/>
                </a:solidFill>
                <a:latin typeface="Poppins Ultra-Bold"/>
              </a:rPr>
              <a:t>Output</a:t>
            </a:r>
          </a:p>
        </p:txBody>
      </p:sp>
      <p:sp>
        <p:nvSpPr>
          <p:cNvPr id="4" name="TextBox 4"/>
          <p:cNvSpPr txBox="1"/>
          <p:nvPr/>
        </p:nvSpPr>
        <p:spPr>
          <a:xfrm>
            <a:off x="1589717" y="4180533"/>
            <a:ext cx="6252140" cy="1969770"/>
          </a:xfrm>
          <a:prstGeom prst="rect">
            <a:avLst/>
          </a:prstGeom>
        </p:spPr>
        <p:txBody>
          <a:bodyPr lIns="0" tIns="0" rIns="0" bIns="0" rtlCol="0" anchor="t">
            <a:spAutoFit/>
          </a:bodyPr>
          <a:lstStyle/>
          <a:p>
            <a:pPr lvl="5"/>
            <a:r>
              <a:rPr lang="en-US" sz="3200" dirty="0">
                <a:solidFill>
                  <a:srgbClr val="C3552B"/>
                </a:solidFill>
                <a:latin typeface="Canva Sans"/>
              </a:rPr>
              <a:t>3</a:t>
            </a:r>
          </a:p>
          <a:p>
            <a:pPr lvl="5"/>
            <a:r>
              <a:rPr lang="en-US" sz="3200" dirty="0">
                <a:solidFill>
                  <a:srgbClr val="C3552B"/>
                </a:solidFill>
                <a:latin typeface="Canva Sans"/>
              </a:rPr>
              <a:t>0 0 0 1</a:t>
            </a:r>
          </a:p>
          <a:p>
            <a:pPr lvl="5"/>
            <a:r>
              <a:rPr lang="en-US" sz="3200" dirty="0">
                <a:solidFill>
                  <a:srgbClr val="C3552B"/>
                </a:solidFill>
                <a:latin typeface="Canva Sans"/>
              </a:rPr>
              <a:t>0 0 1 0</a:t>
            </a:r>
          </a:p>
          <a:p>
            <a:pPr lvl="5"/>
            <a:r>
              <a:rPr lang="en-US" sz="3200" dirty="0">
                <a:solidFill>
                  <a:srgbClr val="C3552B"/>
                </a:solidFill>
                <a:latin typeface="Canva Sans"/>
              </a:rPr>
              <a:t>0 0 0 2</a:t>
            </a:r>
          </a:p>
        </p:txBody>
      </p:sp>
      <p:sp>
        <p:nvSpPr>
          <p:cNvPr id="5" name="TextBox 5"/>
          <p:cNvSpPr txBox="1"/>
          <p:nvPr/>
        </p:nvSpPr>
        <p:spPr>
          <a:xfrm>
            <a:off x="10446143" y="4156256"/>
            <a:ext cx="6252140" cy="1477328"/>
          </a:xfrm>
          <a:prstGeom prst="rect">
            <a:avLst/>
          </a:prstGeom>
        </p:spPr>
        <p:txBody>
          <a:bodyPr lIns="0" tIns="0" rIns="0" bIns="0" rtlCol="0" anchor="t">
            <a:spAutoFit/>
          </a:bodyPr>
          <a:lstStyle/>
          <a:p>
            <a:pPr lvl="5"/>
            <a:r>
              <a:rPr lang="en-US" sz="3200" dirty="0">
                <a:solidFill>
                  <a:srgbClr val="C3552B"/>
                </a:solidFill>
                <a:latin typeface="Canva Sans"/>
              </a:rPr>
              <a:t>Case 1: 1</a:t>
            </a:r>
          </a:p>
          <a:p>
            <a:pPr lvl="5"/>
            <a:r>
              <a:rPr lang="en-US" sz="3200" dirty="0">
                <a:solidFill>
                  <a:srgbClr val="C3552B"/>
                </a:solidFill>
                <a:latin typeface="Canva Sans"/>
              </a:rPr>
              <a:t>Case 2: 2</a:t>
            </a:r>
          </a:p>
          <a:p>
            <a:pPr lvl="5"/>
            <a:r>
              <a:rPr lang="en-US" sz="3200" dirty="0">
                <a:solidFill>
                  <a:srgbClr val="C3552B"/>
                </a:solidFill>
                <a:latin typeface="Canva Sans"/>
              </a:rPr>
              <a:t>Case 3: 3</a:t>
            </a:r>
          </a:p>
        </p:txBody>
      </p:sp>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1" name="TextBox 11"/>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5</a:t>
            </a:r>
          </a:p>
        </p:txBody>
      </p:sp>
      <p:grpSp>
        <p:nvGrpSpPr>
          <p:cNvPr id="12" name="Group 12"/>
          <p:cNvGrpSpPr/>
          <p:nvPr/>
        </p:nvGrpSpPr>
        <p:grpSpPr>
          <a:xfrm>
            <a:off x="-935338" y="9236232"/>
            <a:ext cx="20811131" cy="1715098"/>
            <a:chOff x="0" y="0"/>
            <a:chExt cx="5481121" cy="451713"/>
          </a:xfrm>
        </p:grpSpPr>
        <p:sp>
          <p:nvSpPr>
            <p:cNvPr id="13" name="Freeform 13"/>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5" name="TextBox 2">
            <a:extLst>
              <a:ext uri="{FF2B5EF4-FFF2-40B4-BE49-F238E27FC236}">
                <a16:creationId xmlns:a16="http://schemas.microsoft.com/office/drawing/2014/main" id="{7EEEAADD-3CC0-4834-9AE4-F9306F715C9B}"/>
              </a:ext>
            </a:extLst>
          </p:cNvPr>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範例測資</a:t>
            </a:r>
            <a:endParaRPr lang="en-US" sz="6999" b="1" dirty="0">
              <a:solidFill>
                <a:srgbClr val="C3552B"/>
              </a:solidFill>
              <a:latin typeface="微軟正黑體" panose="020B0604030504040204" pitchFamily="34" charset="-120"/>
              <a:ea typeface="微軟正黑體" panose="020B0604030504040204" pitchFamily="34" charset="-120"/>
            </a:endParaRPr>
          </a:p>
        </p:txBody>
      </p:sp>
      <p:sp>
        <p:nvSpPr>
          <p:cNvPr id="18" name="Freeform 15">
            <a:extLst>
              <a:ext uri="{FF2B5EF4-FFF2-40B4-BE49-F238E27FC236}">
                <a16:creationId xmlns:a16="http://schemas.microsoft.com/office/drawing/2014/main" id="{83717115-B5C3-4773-BCFC-B3FD255F367A}"/>
              </a:ext>
            </a:extLst>
          </p:cNvPr>
          <p:cNvSpPr/>
          <p:nvPr/>
        </p:nvSpPr>
        <p:spPr>
          <a:xfrm>
            <a:off x="3760664" y="-1172920"/>
            <a:ext cx="10706332" cy="12632840"/>
          </a:xfrm>
          <a:custGeom>
            <a:avLst/>
            <a:gdLst/>
            <a:ahLst/>
            <a:cxnLst/>
            <a:rect l="l" t="t" r="r" b="b"/>
            <a:pathLst>
              <a:path w="10706332" h="12632840">
                <a:moveTo>
                  <a:pt x="0" y="0"/>
                </a:moveTo>
                <a:lnTo>
                  <a:pt x="10706332" y="0"/>
                </a:lnTo>
                <a:lnTo>
                  <a:pt x="10706332" y="12632840"/>
                </a:lnTo>
                <a:lnTo>
                  <a:pt x="0" y="12632840"/>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396215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5">
            <a:extLst>
              <a:ext uri="{FF2B5EF4-FFF2-40B4-BE49-F238E27FC236}">
                <a16:creationId xmlns:a16="http://schemas.microsoft.com/office/drawing/2014/main" id="{21AA26B6-8515-4ADA-83EB-F743B7C17EE6}"/>
              </a:ext>
            </a:extLst>
          </p:cNvPr>
          <p:cNvSpPr/>
          <p:nvPr/>
        </p:nvSpPr>
        <p:spPr>
          <a:xfrm>
            <a:off x="8125585" y="-1153870"/>
            <a:ext cx="10706332" cy="12632840"/>
          </a:xfrm>
          <a:custGeom>
            <a:avLst/>
            <a:gdLst/>
            <a:ahLst/>
            <a:cxnLst/>
            <a:rect l="l" t="t" r="r" b="b"/>
            <a:pathLst>
              <a:path w="10706332" h="12632840">
                <a:moveTo>
                  <a:pt x="0" y="0"/>
                </a:moveTo>
                <a:lnTo>
                  <a:pt x="10706332" y="0"/>
                </a:lnTo>
                <a:lnTo>
                  <a:pt x="10706332" y="12632840"/>
                </a:lnTo>
                <a:lnTo>
                  <a:pt x="0" y="12632840"/>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698911" y="1965857"/>
            <a:ext cx="9520926" cy="7292443"/>
            <a:chOff x="0" y="0"/>
            <a:chExt cx="2507569" cy="1920644"/>
          </a:xfrm>
        </p:grpSpPr>
        <p:sp>
          <p:nvSpPr>
            <p:cNvPr id="7" name="Freeform 7"/>
            <p:cNvSpPr/>
            <p:nvPr/>
          </p:nvSpPr>
          <p:spPr>
            <a:xfrm>
              <a:off x="0" y="0"/>
              <a:ext cx="2507569" cy="1920643"/>
            </a:xfrm>
            <a:custGeom>
              <a:avLst/>
              <a:gdLst/>
              <a:ahLst/>
              <a:cxnLst/>
              <a:rect l="l" t="t" r="r" b="b"/>
              <a:pathLst>
                <a:path w="2507569" h="1920643">
                  <a:moveTo>
                    <a:pt x="0" y="0"/>
                  </a:moveTo>
                  <a:lnTo>
                    <a:pt x="2507569" y="0"/>
                  </a:lnTo>
                  <a:lnTo>
                    <a:pt x="2507569" y="1920643"/>
                  </a:lnTo>
                  <a:lnTo>
                    <a:pt x="0" y="1920643"/>
                  </a:lnTo>
                  <a:close/>
                </a:path>
              </a:pathLst>
            </a:custGeom>
            <a:solidFill>
              <a:srgbClr val="EF56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9" name="TextBox 9"/>
          <p:cNvSpPr txBox="1"/>
          <p:nvPr/>
        </p:nvSpPr>
        <p:spPr>
          <a:xfrm>
            <a:off x="1324069" y="3143242"/>
            <a:ext cx="6252140" cy="1150892"/>
          </a:xfrm>
          <a:prstGeom prst="rect">
            <a:avLst/>
          </a:prstGeom>
        </p:spPr>
        <p:txBody>
          <a:bodyPr lIns="0" tIns="0" rIns="0" bIns="0" rtlCol="0" anchor="t">
            <a:spAutoFit/>
          </a:bodyPr>
          <a:lstStyle/>
          <a:p>
            <a:pPr algn="ctr">
              <a:lnSpc>
                <a:spcPts val="9799"/>
              </a:lnSpc>
            </a:pPr>
            <a:r>
              <a:rPr lang="en-US" sz="5400" dirty="0">
                <a:solidFill>
                  <a:srgbClr val="FFF8ED"/>
                </a:solidFill>
                <a:latin typeface="Poppins Ultra-Bold"/>
              </a:rPr>
              <a:t>Step 1 </a:t>
            </a:r>
            <a:r>
              <a:rPr lang="zh-TW" altLang="en-US" sz="5400" dirty="0">
                <a:solidFill>
                  <a:srgbClr val="FFF8ED"/>
                </a:solidFill>
                <a:latin typeface="Poppins Ultra-Bold"/>
              </a:rPr>
              <a:t>：</a:t>
            </a:r>
            <a:r>
              <a:rPr lang="zh-TW" altLang="en-US" sz="5400" b="1" dirty="0">
                <a:solidFill>
                  <a:srgbClr val="FFF8ED"/>
                </a:solidFill>
                <a:latin typeface="微軟正黑體" panose="020B0604030504040204" pitchFamily="34" charset="-120"/>
                <a:ea typeface="微軟正黑體" panose="020B0604030504040204" pitchFamily="34" charset="-120"/>
              </a:rPr>
              <a:t>輸入測資</a:t>
            </a:r>
            <a:endParaRPr lang="en-US" sz="6999" b="1" dirty="0">
              <a:solidFill>
                <a:srgbClr val="FFF8ED"/>
              </a:solidFill>
              <a:latin typeface="微軟正黑體" panose="020B0604030504040204" pitchFamily="34" charset="-120"/>
              <a:ea typeface="微軟正黑體" panose="020B0604030504040204" pitchFamily="34" charset="-120"/>
            </a:endParaRPr>
          </a:p>
        </p:txBody>
      </p:sp>
      <p:grpSp>
        <p:nvGrpSpPr>
          <p:cNvPr id="11" name="Group 11"/>
          <p:cNvGrpSpPr/>
          <p:nvPr/>
        </p:nvGrpSpPr>
        <p:grpSpPr>
          <a:xfrm>
            <a:off x="-1605917" y="688209"/>
            <a:ext cx="20811131" cy="1055595"/>
            <a:chOff x="0" y="0"/>
            <a:chExt cx="5481121" cy="278017"/>
          </a:xfrm>
        </p:grpSpPr>
        <p:sp>
          <p:nvSpPr>
            <p:cNvPr id="12" name="Freeform 12"/>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6" name="TextBox 16"/>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6</a:t>
            </a:r>
          </a:p>
        </p:txBody>
      </p:sp>
      <p:sp>
        <p:nvSpPr>
          <p:cNvPr id="17" name="TextBox 2">
            <a:extLst>
              <a:ext uri="{FF2B5EF4-FFF2-40B4-BE49-F238E27FC236}">
                <a16:creationId xmlns:a16="http://schemas.microsoft.com/office/drawing/2014/main" id="{F3FB5B41-A240-4F1B-A76D-E8D38A2A7D76}"/>
              </a:ext>
            </a:extLst>
          </p:cNvPr>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程式碼說明</a:t>
            </a:r>
            <a:endParaRPr lang="en-US" sz="6999" b="1" dirty="0">
              <a:solidFill>
                <a:srgbClr val="C3552B"/>
              </a:solidFill>
              <a:latin typeface="微軟正黑體" panose="020B0604030504040204" pitchFamily="34" charset="-120"/>
              <a:ea typeface="微軟正黑體" panose="020B0604030504040204" pitchFamily="34" charset="-120"/>
            </a:endParaRPr>
          </a:p>
        </p:txBody>
      </p:sp>
      <p:pic>
        <p:nvPicPr>
          <p:cNvPr id="19" name="圖片 18">
            <a:extLst>
              <a:ext uri="{FF2B5EF4-FFF2-40B4-BE49-F238E27FC236}">
                <a16:creationId xmlns:a16="http://schemas.microsoft.com/office/drawing/2014/main" id="{66382F12-52C2-4398-87BD-B59E782B82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44000" y="5162550"/>
            <a:ext cx="8762887" cy="1055594"/>
          </a:xfrm>
          <a:prstGeom prst="rect">
            <a:avLst/>
          </a:prstGeom>
          <a:ln w="28575">
            <a:solidFill>
              <a:srgbClr val="EF5600"/>
            </a:solidFill>
            <a:prstDash val="sysDash"/>
          </a:ln>
        </p:spPr>
      </p:pic>
      <p:graphicFrame>
        <p:nvGraphicFramePr>
          <p:cNvPr id="23" name="表格 23">
            <a:extLst>
              <a:ext uri="{FF2B5EF4-FFF2-40B4-BE49-F238E27FC236}">
                <a16:creationId xmlns:a16="http://schemas.microsoft.com/office/drawing/2014/main" id="{4F38F7FF-0945-4675-82F1-292037619CC7}"/>
              </a:ext>
            </a:extLst>
          </p:cNvPr>
          <p:cNvGraphicFramePr>
            <a:graphicFrameLocks noGrp="1"/>
          </p:cNvGraphicFramePr>
          <p:nvPr>
            <p:extLst>
              <p:ext uri="{D42A27DB-BD31-4B8C-83A1-F6EECF244321}">
                <p14:modId xmlns:p14="http://schemas.microsoft.com/office/powerpoint/2010/main" val="4252071342"/>
              </p:ext>
            </p:extLst>
          </p:nvPr>
        </p:nvGraphicFramePr>
        <p:xfrm>
          <a:off x="678239" y="5162550"/>
          <a:ext cx="7543800" cy="2201103"/>
        </p:xfrm>
        <a:graphic>
          <a:graphicData uri="http://schemas.openxmlformats.org/drawingml/2006/table">
            <a:tbl>
              <a:tblPr bandRow="1">
                <a:tableStyleId>{5C22544A-7EE6-4342-B048-85BDC9FD1C3A}</a:tableStyleId>
              </a:tblPr>
              <a:tblGrid>
                <a:gridCol w="3284161">
                  <a:extLst>
                    <a:ext uri="{9D8B030D-6E8A-4147-A177-3AD203B41FA5}">
                      <a16:colId xmlns:a16="http://schemas.microsoft.com/office/drawing/2014/main" val="3013764298"/>
                    </a:ext>
                  </a:extLst>
                </a:gridCol>
                <a:gridCol w="4259639">
                  <a:extLst>
                    <a:ext uri="{9D8B030D-6E8A-4147-A177-3AD203B41FA5}">
                      <a16:colId xmlns:a16="http://schemas.microsoft.com/office/drawing/2014/main" val="2243884377"/>
                    </a:ext>
                  </a:extLst>
                </a:gridCol>
              </a:tblGrid>
              <a:tr h="733701">
                <a:tc>
                  <a:txBody>
                    <a:bodyPr/>
                    <a:lstStyle/>
                    <a:p>
                      <a:pPr algn="ctr"/>
                      <a:r>
                        <a:rPr lang="zh-TW" altLang="en-US" sz="3200" b="1" dirty="0">
                          <a:solidFill>
                            <a:schemeClr val="bg1"/>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chemeClr val="bg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3200" b="1" dirty="0">
                          <a:solidFill>
                            <a:schemeClr val="bg1"/>
                          </a:solidFill>
                          <a:latin typeface="微軟正黑體" panose="020B0604030504040204" pitchFamily="34" charset="-120"/>
                          <a:ea typeface="微軟正黑體" panose="020B0604030504040204" pitchFamily="34" charset="-120"/>
                        </a:rPr>
                        <a:t>備註</a:t>
                      </a:r>
                    </a:p>
                  </a:txBody>
                  <a:tcPr anchor="ctr">
                    <a:lnL w="28575" cap="flat" cmpd="sng" algn="ctr">
                      <a:solidFill>
                        <a:schemeClr val="bg1"/>
                      </a:solidFill>
                      <a:prstDash val="solid"/>
                      <a:round/>
                      <a:headEnd type="none" w="med" len="med"/>
                      <a:tailEnd type="none" w="med" len="med"/>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0034594"/>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n</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測資數量</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3790191"/>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X1</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y1</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x2</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y2</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起始座標與目標座標</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381887"/>
                  </a:ext>
                </a:extLst>
              </a:tr>
            </a:tbl>
          </a:graphicData>
        </a:graphic>
      </p:graphicFrame>
    </p:spTree>
    <p:extLst>
      <p:ext uri="{BB962C8B-B14F-4D97-AF65-F5344CB8AC3E}">
        <p14:creationId xmlns:p14="http://schemas.microsoft.com/office/powerpoint/2010/main" val="423526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5">
            <a:extLst>
              <a:ext uri="{FF2B5EF4-FFF2-40B4-BE49-F238E27FC236}">
                <a16:creationId xmlns:a16="http://schemas.microsoft.com/office/drawing/2014/main" id="{21AA26B6-8515-4ADA-83EB-F743B7C17EE6}"/>
              </a:ext>
            </a:extLst>
          </p:cNvPr>
          <p:cNvSpPr/>
          <p:nvPr/>
        </p:nvSpPr>
        <p:spPr>
          <a:xfrm>
            <a:off x="8125585" y="-1153870"/>
            <a:ext cx="10706332" cy="12632840"/>
          </a:xfrm>
          <a:custGeom>
            <a:avLst/>
            <a:gdLst/>
            <a:ahLst/>
            <a:cxnLst/>
            <a:rect l="l" t="t" r="r" b="b"/>
            <a:pathLst>
              <a:path w="10706332" h="12632840">
                <a:moveTo>
                  <a:pt x="0" y="0"/>
                </a:moveTo>
                <a:lnTo>
                  <a:pt x="10706332" y="0"/>
                </a:lnTo>
                <a:lnTo>
                  <a:pt x="10706332" y="12632840"/>
                </a:lnTo>
                <a:lnTo>
                  <a:pt x="0" y="12632840"/>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698911" y="1965857"/>
            <a:ext cx="9520926" cy="7292443"/>
            <a:chOff x="0" y="0"/>
            <a:chExt cx="2507569" cy="1920644"/>
          </a:xfrm>
        </p:grpSpPr>
        <p:sp>
          <p:nvSpPr>
            <p:cNvPr id="7" name="Freeform 7"/>
            <p:cNvSpPr/>
            <p:nvPr/>
          </p:nvSpPr>
          <p:spPr>
            <a:xfrm>
              <a:off x="0" y="0"/>
              <a:ext cx="2507569" cy="1920643"/>
            </a:xfrm>
            <a:custGeom>
              <a:avLst/>
              <a:gdLst/>
              <a:ahLst/>
              <a:cxnLst/>
              <a:rect l="l" t="t" r="r" b="b"/>
              <a:pathLst>
                <a:path w="2507569" h="1920643">
                  <a:moveTo>
                    <a:pt x="0" y="0"/>
                  </a:moveTo>
                  <a:lnTo>
                    <a:pt x="2507569" y="0"/>
                  </a:lnTo>
                  <a:lnTo>
                    <a:pt x="2507569" y="1920643"/>
                  </a:lnTo>
                  <a:lnTo>
                    <a:pt x="0" y="1920643"/>
                  </a:lnTo>
                  <a:close/>
                </a:path>
              </a:pathLst>
            </a:custGeom>
            <a:solidFill>
              <a:srgbClr val="EF5600"/>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9" name="TextBox 9"/>
          <p:cNvSpPr txBox="1"/>
          <p:nvPr/>
        </p:nvSpPr>
        <p:spPr>
          <a:xfrm>
            <a:off x="447581" y="3021562"/>
            <a:ext cx="7803600" cy="1128642"/>
          </a:xfrm>
          <a:prstGeom prst="rect">
            <a:avLst/>
          </a:prstGeom>
        </p:spPr>
        <p:txBody>
          <a:bodyPr wrap="square" lIns="0" tIns="0" rIns="0" bIns="0" rtlCol="0" anchor="t">
            <a:spAutoFit/>
          </a:bodyPr>
          <a:lstStyle/>
          <a:p>
            <a:pPr algn="ctr">
              <a:lnSpc>
                <a:spcPts val="9799"/>
              </a:lnSpc>
            </a:pPr>
            <a:r>
              <a:rPr lang="en-US" sz="5400" dirty="0">
                <a:solidFill>
                  <a:srgbClr val="FFF8ED"/>
                </a:solidFill>
                <a:latin typeface="Poppins Ultra-Bold"/>
              </a:rPr>
              <a:t>Step 2 </a:t>
            </a:r>
            <a:r>
              <a:rPr lang="zh-TW" altLang="en-US" sz="5400" dirty="0">
                <a:solidFill>
                  <a:srgbClr val="FFF8ED"/>
                </a:solidFill>
                <a:latin typeface="Poppins Ultra-Bold"/>
              </a:rPr>
              <a:t>：</a:t>
            </a:r>
            <a:r>
              <a:rPr lang="zh-TW" altLang="en-US" sz="5400" b="1" dirty="0">
                <a:solidFill>
                  <a:srgbClr val="FFF8ED"/>
                </a:solidFill>
                <a:latin typeface="微軟正黑體" panose="020B0604030504040204" pitchFamily="34" charset="-120"/>
                <a:ea typeface="微軟正黑體" panose="020B0604030504040204" pitchFamily="34" charset="-120"/>
              </a:rPr>
              <a:t>計算步數並輸出</a:t>
            </a:r>
            <a:endParaRPr lang="en-US" sz="6999" b="1" dirty="0">
              <a:solidFill>
                <a:srgbClr val="FFF8ED"/>
              </a:solidFill>
              <a:latin typeface="微軟正黑體" panose="020B0604030504040204" pitchFamily="34" charset="-120"/>
              <a:ea typeface="微軟正黑體" panose="020B0604030504040204" pitchFamily="34" charset="-120"/>
            </a:endParaRPr>
          </a:p>
        </p:txBody>
      </p:sp>
      <p:grpSp>
        <p:nvGrpSpPr>
          <p:cNvPr id="11" name="Group 11"/>
          <p:cNvGrpSpPr/>
          <p:nvPr/>
        </p:nvGrpSpPr>
        <p:grpSpPr>
          <a:xfrm>
            <a:off x="-1605917" y="688209"/>
            <a:ext cx="20811131" cy="1055595"/>
            <a:chOff x="0" y="0"/>
            <a:chExt cx="5481121" cy="278017"/>
          </a:xfrm>
        </p:grpSpPr>
        <p:sp>
          <p:nvSpPr>
            <p:cNvPr id="12" name="Freeform 12"/>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6" name="TextBox 16"/>
          <p:cNvSpPr txBox="1"/>
          <p:nvPr/>
        </p:nvSpPr>
        <p:spPr>
          <a:xfrm>
            <a:off x="16335418" y="962025"/>
            <a:ext cx="923882" cy="423386"/>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7</a:t>
            </a:r>
          </a:p>
        </p:txBody>
      </p:sp>
      <p:sp>
        <p:nvSpPr>
          <p:cNvPr id="17" name="TextBox 2">
            <a:extLst>
              <a:ext uri="{FF2B5EF4-FFF2-40B4-BE49-F238E27FC236}">
                <a16:creationId xmlns:a16="http://schemas.microsoft.com/office/drawing/2014/main" id="{F3FB5B41-A240-4F1B-A76D-E8D38A2A7D76}"/>
              </a:ext>
            </a:extLst>
          </p:cNvPr>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程式碼說明</a:t>
            </a:r>
            <a:endParaRPr lang="en-US" sz="6999" b="1" dirty="0">
              <a:solidFill>
                <a:srgbClr val="C3552B"/>
              </a:solidFill>
              <a:latin typeface="微軟正黑體" panose="020B0604030504040204" pitchFamily="34" charset="-120"/>
              <a:ea typeface="微軟正黑體" panose="020B0604030504040204" pitchFamily="34" charset="-120"/>
            </a:endParaRPr>
          </a:p>
        </p:txBody>
      </p:sp>
      <p:pic>
        <p:nvPicPr>
          <p:cNvPr id="19" name="圖片 18">
            <a:extLst>
              <a:ext uri="{FF2B5EF4-FFF2-40B4-BE49-F238E27FC236}">
                <a16:creationId xmlns:a16="http://schemas.microsoft.com/office/drawing/2014/main" id="{66382F12-52C2-4398-87BD-B59E782B82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44000" y="5162549"/>
            <a:ext cx="8956920" cy="1200151"/>
          </a:xfrm>
          <a:prstGeom prst="rect">
            <a:avLst/>
          </a:prstGeom>
          <a:ln w="28575">
            <a:solidFill>
              <a:srgbClr val="EF5600"/>
            </a:solidFill>
            <a:prstDash val="sysDash"/>
          </a:ln>
        </p:spPr>
      </p:pic>
      <p:graphicFrame>
        <p:nvGraphicFramePr>
          <p:cNvPr id="23" name="表格 23">
            <a:extLst>
              <a:ext uri="{FF2B5EF4-FFF2-40B4-BE49-F238E27FC236}">
                <a16:creationId xmlns:a16="http://schemas.microsoft.com/office/drawing/2014/main" id="{4F38F7FF-0945-4675-82F1-292037619CC7}"/>
              </a:ext>
            </a:extLst>
          </p:cNvPr>
          <p:cNvGraphicFramePr>
            <a:graphicFrameLocks noGrp="1"/>
          </p:cNvGraphicFramePr>
          <p:nvPr>
            <p:extLst>
              <p:ext uri="{D42A27DB-BD31-4B8C-83A1-F6EECF244321}">
                <p14:modId xmlns:p14="http://schemas.microsoft.com/office/powerpoint/2010/main" val="3367056859"/>
              </p:ext>
            </p:extLst>
          </p:nvPr>
        </p:nvGraphicFramePr>
        <p:xfrm>
          <a:off x="678239" y="4924182"/>
          <a:ext cx="7543800" cy="3668505"/>
        </p:xfrm>
        <a:graphic>
          <a:graphicData uri="http://schemas.openxmlformats.org/drawingml/2006/table">
            <a:tbl>
              <a:tblPr bandRow="1">
                <a:tableStyleId>{5C22544A-7EE6-4342-B048-85BDC9FD1C3A}</a:tableStyleId>
              </a:tblPr>
              <a:tblGrid>
                <a:gridCol w="3284161">
                  <a:extLst>
                    <a:ext uri="{9D8B030D-6E8A-4147-A177-3AD203B41FA5}">
                      <a16:colId xmlns:a16="http://schemas.microsoft.com/office/drawing/2014/main" val="3013764298"/>
                    </a:ext>
                  </a:extLst>
                </a:gridCol>
                <a:gridCol w="4259639">
                  <a:extLst>
                    <a:ext uri="{9D8B030D-6E8A-4147-A177-3AD203B41FA5}">
                      <a16:colId xmlns:a16="http://schemas.microsoft.com/office/drawing/2014/main" val="2243884377"/>
                    </a:ext>
                  </a:extLst>
                </a:gridCol>
              </a:tblGrid>
              <a:tr h="733701">
                <a:tc>
                  <a:txBody>
                    <a:bodyPr/>
                    <a:lstStyle/>
                    <a:p>
                      <a:pPr algn="ctr"/>
                      <a:r>
                        <a:rPr lang="zh-TW" altLang="en-US" sz="3200" b="1" dirty="0">
                          <a:solidFill>
                            <a:schemeClr val="bg1"/>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chemeClr val="bg1"/>
                      </a:solidFill>
                      <a:prstDash val="solid"/>
                      <a:round/>
                      <a:headEnd type="none" w="med" len="med"/>
                      <a:tailEnd type="none" w="med" len="med"/>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3200" b="1" dirty="0">
                          <a:solidFill>
                            <a:schemeClr val="bg1"/>
                          </a:solidFill>
                          <a:latin typeface="微軟正黑體" panose="020B0604030504040204" pitchFamily="34" charset="-120"/>
                          <a:ea typeface="微軟正黑體" panose="020B0604030504040204" pitchFamily="34" charset="-120"/>
                        </a:rPr>
                        <a:t>備註</a:t>
                      </a:r>
                    </a:p>
                  </a:txBody>
                  <a:tcPr anchor="ctr">
                    <a:lnL w="28575" cap="flat" cmpd="sng" algn="ctr">
                      <a:solidFill>
                        <a:schemeClr val="bg1"/>
                      </a:solidFill>
                      <a:prstDash val="solid"/>
                      <a:round/>
                      <a:headEnd type="none" w="med" len="med"/>
                      <a:tailEnd type="none" w="med" len="med"/>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0034594"/>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n</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測資數量</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3790191"/>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X1</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y1</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x2</a:t>
                      </a:r>
                      <a:r>
                        <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a:t>
                      </a: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y2</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起始座標與目標座標</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381887"/>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oto1</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400" b="1" dirty="0">
                          <a:solidFill>
                            <a:schemeClr val="bg1"/>
                          </a:solidFill>
                          <a:latin typeface="微軟正黑體" panose="020B0604030504040204" pitchFamily="34" charset="-120"/>
                          <a:ea typeface="微軟正黑體" panose="020B0604030504040204" pitchFamily="34" charset="-120"/>
                        </a:rPr>
                        <a:t>(0,0)</a:t>
                      </a:r>
                      <a:r>
                        <a:rPr lang="zh-TW" altLang="en-US" sz="2400" b="1" dirty="0">
                          <a:solidFill>
                            <a:schemeClr val="bg1"/>
                          </a:solidFill>
                          <a:latin typeface="微軟正黑體" panose="020B0604030504040204" pitchFamily="34" charset="-120"/>
                          <a:ea typeface="微軟正黑體" panose="020B0604030504040204" pitchFamily="34" charset="-120"/>
                        </a:rPr>
                        <a:t>到起始座標的步數</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044468"/>
                  </a:ext>
                </a:extLst>
              </a:tr>
              <a:tr h="733701">
                <a:tc>
                  <a:txBody>
                    <a:bodyPr/>
                    <a:lstStyle/>
                    <a:p>
                      <a:pPr algn="ctr"/>
                      <a:r>
                        <a:rPr lang="en-US" altLang="zh-TW" sz="2400" b="1" dirty="0">
                          <a:solidFill>
                            <a:schemeClr val="bg1"/>
                          </a:solidFill>
                          <a:latin typeface="Poppins Ultra-Bold" panose="02020500000000000000" charset="0"/>
                          <a:ea typeface="微軟正黑體" panose="020B0604030504040204" pitchFamily="34" charset="-120"/>
                          <a:cs typeface="Poppins Ultra-Bold" panose="02020500000000000000" charset="0"/>
                        </a:rPr>
                        <a:t>oto2</a:t>
                      </a:r>
                      <a:endParaRPr lang="zh-TW" altLang="en-US" sz="2400" b="1" dirty="0">
                        <a:solidFill>
                          <a:schemeClr val="bg1"/>
                        </a:solidFill>
                        <a:latin typeface="Poppins Ultra-Bold" panose="02020500000000000000" charset="0"/>
                        <a:ea typeface="微軟正黑體" panose="020B0604030504040204" pitchFamily="34" charset="-120"/>
                        <a:cs typeface="Poppins Ultra-Bold" panose="02020500000000000000" charset="0"/>
                      </a:endParaRPr>
                    </a:p>
                  </a:txBody>
                  <a:tcPr anchor="ct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400" b="1" dirty="0">
                          <a:solidFill>
                            <a:schemeClr val="bg1"/>
                          </a:solidFill>
                          <a:latin typeface="微軟正黑體" panose="020B0604030504040204" pitchFamily="34" charset="-120"/>
                          <a:ea typeface="微軟正黑體" panose="020B0604030504040204" pitchFamily="34" charset="-120"/>
                        </a:rPr>
                        <a:t>(0,0)</a:t>
                      </a:r>
                      <a:r>
                        <a:rPr lang="zh-TW" altLang="en-US" sz="2400" b="1" dirty="0">
                          <a:solidFill>
                            <a:schemeClr val="bg1"/>
                          </a:solidFill>
                          <a:latin typeface="微軟正黑體" panose="020B0604030504040204" pitchFamily="34" charset="-120"/>
                          <a:ea typeface="微軟正黑體" panose="020B0604030504040204" pitchFamily="34" charset="-120"/>
                        </a:rPr>
                        <a:t>到目標座標的步數</a:t>
                      </a:r>
                    </a:p>
                  </a:txBody>
                  <a:tcPr anchor="ctr">
                    <a:lnL w="28575" cap="flat" cmpd="sng" algn="ctr">
                      <a:solidFill>
                        <a:schemeClr val="bg1"/>
                      </a:solidFill>
                      <a:prstDash val="solid"/>
                      <a:round/>
                      <a:headEnd type="none" w="med" len="med"/>
                      <a:tailEnd type="none" w="med" len="med"/>
                    </a:lnL>
                    <a:lnR w="12700" cmpd="sng">
                      <a:noFill/>
                    </a:lnR>
                    <a:lnT w="28575"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8894028"/>
                  </a:ext>
                </a:extLst>
              </a:tr>
            </a:tbl>
          </a:graphicData>
        </a:graphic>
      </p:graphicFrame>
    </p:spTree>
    <p:extLst>
      <p:ext uri="{BB962C8B-B14F-4D97-AF65-F5344CB8AC3E}">
        <p14:creationId xmlns:p14="http://schemas.microsoft.com/office/powerpoint/2010/main" val="236471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7"/>
          <p:cNvGrpSpPr/>
          <p:nvPr/>
        </p:nvGrpSpPr>
        <p:grpSpPr>
          <a:xfrm>
            <a:off x="-1605917" y="688209"/>
            <a:ext cx="20811131" cy="1055595"/>
            <a:chOff x="0" y="0"/>
            <a:chExt cx="5481121" cy="278017"/>
          </a:xfrm>
        </p:grpSpPr>
        <p:sp>
          <p:nvSpPr>
            <p:cNvPr id="18" name="Freeform 18"/>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19" name="TextBox 19"/>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20" name="TextBox 20"/>
          <p:cNvSpPr txBox="1"/>
          <p:nvPr/>
        </p:nvSpPr>
        <p:spPr>
          <a:xfrm>
            <a:off x="16335418" y="962025"/>
            <a:ext cx="923882" cy="426335"/>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8</a:t>
            </a:r>
          </a:p>
        </p:txBody>
      </p:sp>
      <p:sp>
        <p:nvSpPr>
          <p:cNvPr id="21" name="TextBox 2">
            <a:extLst>
              <a:ext uri="{FF2B5EF4-FFF2-40B4-BE49-F238E27FC236}">
                <a16:creationId xmlns:a16="http://schemas.microsoft.com/office/drawing/2014/main" id="{A111F500-6614-4B1C-842D-4588AE86D5D9}"/>
              </a:ext>
            </a:extLst>
          </p:cNvPr>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完整程式碼</a:t>
            </a:r>
            <a:endParaRPr lang="en-US" sz="6999" b="1" dirty="0">
              <a:solidFill>
                <a:srgbClr val="C3552B"/>
              </a:solidFill>
              <a:latin typeface="微軟正黑體" panose="020B0604030504040204" pitchFamily="34" charset="-120"/>
              <a:ea typeface="微軟正黑體" panose="020B0604030504040204" pitchFamily="34" charset="-120"/>
            </a:endParaRPr>
          </a:p>
        </p:txBody>
      </p:sp>
      <p:pic>
        <p:nvPicPr>
          <p:cNvPr id="23" name="圖片 22">
            <a:extLst>
              <a:ext uri="{FF2B5EF4-FFF2-40B4-BE49-F238E27FC236}">
                <a16:creationId xmlns:a16="http://schemas.microsoft.com/office/drawing/2014/main" id="{F8448EC5-1CDC-42CA-ACF5-71A57B337B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43316" y="2762967"/>
            <a:ext cx="11801367" cy="4761066"/>
          </a:xfrm>
          <a:prstGeom prst="rect">
            <a:avLst/>
          </a:prstGeom>
          <a:ln w="38100">
            <a:solidFill>
              <a:srgbClr val="EF5600"/>
            </a:solidFill>
            <a:prstDash val="sysDash"/>
          </a:ln>
        </p:spPr>
      </p:pic>
      <p:grpSp>
        <p:nvGrpSpPr>
          <p:cNvPr id="26" name="Group 9">
            <a:extLst>
              <a:ext uri="{FF2B5EF4-FFF2-40B4-BE49-F238E27FC236}">
                <a16:creationId xmlns:a16="http://schemas.microsoft.com/office/drawing/2014/main" id="{186C7BA9-F952-460C-BB6F-1D231613E995}"/>
              </a:ext>
            </a:extLst>
          </p:cNvPr>
          <p:cNvGrpSpPr/>
          <p:nvPr/>
        </p:nvGrpSpPr>
        <p:grpSpPr>
          <a:xfrm>
            <a:off x="-935338" y="9236232"/>
            <a:ext cx="20811131" cy="1715098"/>
            <a:chOff x="0" y="0"/>
            <a:chExt cx="5481121" cy="451713"/>
          </a:xfrm>
        </p:grpSpPr>
        <p:sp>
          <p:nvSpPr>
            <p:cNvPr id="27" name="Freeform 10">
              <a:extLst>
                <a:ext uri="{FF2B5EF4-FFF2-40B4-BE49-F238E27FC236}">
                  <a16:creationId xmlns:a16="http://schemas.microsoft.com/office/drawing/2014/main" id="{BDD0BAB2-C7F0-4843-9307-97D510161AD5}"/>
                </a:ext>
              </a:extLst>
            </p:cNvPr>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28" name="TextBox 11">
              <a:extLst>
                <a:ext uri="{FF2B5EF4-FFF2-40B4-BE49-F238E27FC236}">
                  <a16:creationId xmlns:a16="http://schemas.microsoft.com/office/drawing/2014/main" id="{54295A70-B6FF-4449-A846-9795373FF811}"/>
                </a:ext>
              </a:extLst>
            </p:cNvPr>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Tree>
    <p:extLst>
      <p:ext uri="{BB962C8B-B14F-4D97-AF65-F5344CB8AC3E}">
        <p14:creationId xmlns:p14="http://schemas.microsoft.com/office/powerpoint/2010/main" val="56501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5">
            <a:extLst>
              <a:ext uri="{FF2B5EF4-FFF2-40B4-BE49-F238E27FC236}">
                <a16:creationId xmlns:a16="http://schemas.microsoft.com/office/drawing/2014/main" id="{32422A02-A5A5-4211-B656-254782AAFC65}"/>
              </a:ext>
            </a:extLst>
          </p:cNvPr>
          <p:cNvSpPr/>
          <p:nvPr/>
        </p:nvSpPr>
        <p:spPr>
          <a:xfrm>
            <a:off x="3760664" y="-1172920"/>
            <a:ext cx="10706332" cy="12632840"/>
          </a:xfrm>
          <a:custGeom>
            <a:avLst/>
            <a:gdLst/>
            <a:ahLst/>
            <a:cxnLst/>
            <a:rect l="l" t="t" r="r" b="b"/>
            <a:pathLst>
              <a:path w="10706332" h="12632840">
                <a:moveTo>
                  <a:pt x="0" y="0"/>
                </a:moveTo>
                <a:lnTo>
                  <a:pt x="10706332" y="0"/>
                </a:lnTo>
                <a:lnTo>
                  <a:pt x="10706332" y="12632840"/>
                </a:lnTo>
                <a:lnTo>
                  <a:pt x="0" y="12632840"/>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sp>
        <p:nvSpPr>
          <p:cNvPr id="4" name="AutoShape 4"/>
          <p:cNvSpPr/>
          <p:nvPr/>
        </p:nvSpPr>
        <p:spPr>
          <a:xfrm flipV="1">
            <a:off x="2131712" y="4168983"/>
            <a:ext cx="14784688" cy="31867"/>
          </a:xfrm>
          <a:prstGeom prst="line">
            <a:avLst/>
          </a:prstGeom>
          <a:ln w="38100" cap="flat">
            <a:solidFill>
              <a:srgbClr val="EF5600"/>
            </a:solidFill>
            <a:prstDash val="solid"/>
            <a:headEnd type="none" w="sm" len="sm"/>
            <a:tailEnd type="none" w="sm" len="sm"/>
          </a:ln>
        </p:spPr>
      </p:sp>
      <p:sp>
        <p:nvSpPr>
          <p:cNvPr id="5" name="AutoShape 5"/>
          <p:cNvSpPr/>
          <p:nvPr/>
        </p:nvSpPr>
        <p:spPr>
          <a:xfrm>
            <a:off x="2131712" y="5643540"/>
            <a:ext cx="14784688" cy="31867"/>
          </a:xfrm>
          <a:prstGeom prst="line">
            <a:avLst/>
          </a:prstGeom>
          <a:ln w="38100" cap="flat">
            <a:solidFill>
              <a:srgbClr val="EF5600"/>
            </a:solidFill>
            <a:prstDash val="solid"/>
            <a:headEnd type="none" w="sm" len="sm"/>
            <a:tailEnd type="none" w="sm" len="sm"/>
          </a:ln>
        </p:spPr>
      </p:sp>
      <p:grpSp>
        <p:nvGrpSpPr>
          <p:cNvPr id="6" name="Group 6"/>
          <p:cNvGrpSpPr/>
          <p:nvPr/>
        </p:nvGrpSpPr>
        <p:grpSpPr>
          <a:xfrm>
            <a:off x="-1605917" y="688209"/>
            <a:ext cx="20811131" cy="1055595"/>
            <a:chOff x="0" y="0"/>
            <a:chExt cx="5481121" cy="278017"/>
          </a:xfrm>
        </p:grpSpPr>
        <p:sp>
          <p:nvSpPr>
            <p:cNvPr id="7" name="Freeform 7"/>
            <p:cNvSpPr/>
            <p:nvPr/>
          </p:nvSpPr>
          <p:spPr>
            <a:xfrm>
              <a:off x="0" y="0"/>
              <a:ext cx="5481121" cy="278017"/>
            </a:xfrm>
            <a:custGeom>
              <a:avLst/>
              <a:gdLst/>
              <a:ahLst/>
              <a:cxnLst/>
              <a:rect l="l" t="t" r="r" b="b"/>
              <a:pathLst>
                <a:path w="5481121" h="278017">
                  <a:moveTo>
                    <a:pt x="0" y="0"/>
                  </a:moveTo>
                  <a:lnTo>
                    <a:pt x="5481121" y="0"/>
                  </a:lnTo>
                  <a:lnTo>
                    <a:pt x="5481121" y="278017"/>
                  </a:lnTo>
                  <a:lnTo>
                    <a:pt x="0" y="278017"/>
                  </a:lnTo>
                  <a:close/>
                </a:path>
              </a:pathLst>
            </a:custGeom>
            <a:solidFill>
              <a:srgbClr val="000000">
                <a:alpha val="0"/>
              </a:srgbClr>
            </a:solidFill>
            <a:ln w="28575">
              <a:solidFill>
                <a:srgbClr val="EF5600"/>
              </a:solidFill>
            </a:ln>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a:off x="-935338" y="9236232"/>
            <a:ext cx="20811131" cy="1715098"/>
            <a:chOff x="0" y="0"/>
            <a:chExt cx="5481121" cy="451713"/>
          </a:xfrm>
        </p:grpSpPr>
        <p:sp>
          <p:nvSpPr>
            <p:cNvPr id="10" name="Freeform 10"/>
            <p:cNvSpPr/>
            <p:nvPr/>
          </p:nvSpPr>
          <p:spPr>
            <a:xfrm>
              <a:off x="0" y="0"/>
              <a:ext cx="5481121" cy="451713"/>
            </a:xfrm>
            <a:custGeom>
              <a:avLst/>
              <a:gdLst/>
              <a:ahLst/>
              <a:cxnLst/>
              <a:rect l="l" t="t" r="r" b="b"/>
              <a:pathLst>
                <a:path w="5481121" h="451713">
                  <a:moveTo>
                    <a:pt x="0" y="0"/>
                  </a:moveTo>
                  <a:lnTo>
                    <a:pt x="5481121" y="0"/>
                  </a:lnTo>
                  <a:lnTo>
                    <a:pt x="5481121" y="451713"/>
                  </a:lnTo>
                  <a:lnTo>
                    <a:pt x="0" y="451713"/>
                  </a:lnTo>
                  <a:close/>
                </a:path>
              </a:pathLst>
            </a:custGeom>
            <a:solidFill>
              <a:srgbClr val="EF5600"/>
            </a:solidFill>
          </p:spPr>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16" name="TextBox 16"/>
          <p:cNvSpPr txBox="1"/>
          <p:nvPr/>
        </p:nvSpPr>
        <p:spPr>
          <a:xfrm>
            <a:off x="5197857" y="3442381"/>
            <a:ext cx="492572" cy="618378"/>
          </a:xfrm>
          <a:prstGeom prst="rect">
            <a:avLst/>
          </a:prstGeom>
        </p:spPr>
        <p:txBody>
          <a:bodyPr lIns="0" tIns="0" rIns="0" bIns="0" rtlCol="0" anchor="t">
            <a:spAutoFit/>
          </a:bodyPr>
          <a:lstStyle/>
          <a:p>
            <a:pPr>
              <a:lnSpc>
                <a:spcPts val="4759"/>
              </a:lnSpc>
            </a:pPr>
            <a:r>
              <a:rPr lang="en-US" sz="3399">
                <a:solidFill>
                  <a:srgbClr val="C3552B"/>
                </a:solidFill>
                <a:latin typeface="Poppins Semi-Bold"/>
              </a:rPr>
              <a:t>:</a:t>
            </a:r>
          </a:p>
        </p:txBody>
      </p:sp>
      <p:sp>
        <p:nvSpPr>
          <p:cNvPr id="17" name="TextBox 17"/>
          <p:cNvSpPr txBox="1"/>
          <p:nvPr/>
        </p:nvSpPr>
        <p:spPr>
          <a:xfrm>
            <a:off x="5197857" y="4851657"/>
            <a:ext cx="492572" cy="618378"/>
          </a:xfrm>
          <a:prstGeom prst="rect">
            <a:avLst/>
          </a:prstGeom>
        </p:spPr>
        <p:txBody>
          <a:bodyPr lIns="0" tIns="0" rIns="0" bIns="0" rtlCol="0" anchor="t">
            <a:spAutoFit/>
          </a:bodyPr>
          <a:lstStyle/>
          <a:p>
            <a:pPr>
              <a:lnSpc>
                <a:spcPts val="4759"/>
              </a:lnSpc>
            </a:pPr>
            <a:r>
              <a:rPr lang="en-US" sz="3399">
                <a:solidFill>
                  <a:srgbClr val="C3552B"/>
                </a:solidFill>
                <a:latin typeface="Poppins Semi-Bold"/>
              </a:rPr>
              <a:t>:</a:t>
            </a:r>
          </a:p>
        </p:txBody>
      </p:sp>
      <p:sp>
        <p:nvSpPr>
          <p:cNvPr id="20" name="TextBox 20"/>
          <p:cNvSpPr txBox="1"/>
          <p:nvPr/>
        </p:nvSpPr>
        <p:spPr>
          <a:xfrm>
            <a:off x="5669075" y="3442381"/>
            <a:ext cx="9563100" cy="583686"/>
          </a:xfrm>
          <a:prstGeom prst="rect">
            <a:avLst/>
          </a:prstGeom>
        </p:spPr>
        <p:txBody>
          <a:bodyPr wrap="square" lIns="0" tIns="0" rIns="0" bIns="0" rtlCol="0" anchor="t">
            <a:spAutoFit/>
          </a:bodyPr>
          <a:lstStyle/>
          <a:p>
            <a:pPr>
              <a:lnSpc>
                <a:spcPts val="4759"/>
              </a:lnSpc>
            </a:pPr>
            <a:r>
              <a:rPr lang="en-US" sz="3399" dirty="0">
                <a:solidFill>
                  <a:srgbClr val="C3552B"/>
                </a:solidFill>
                <a:latin typeface="Poppins"/>
              </a:rPr>
              <a:t>https://vjudge.net/problem/UVA-10642</a:t>
            </a:r>
          </a:p>
        </p:txBody>
      </p:sp>
      <p:sp>
        <p:nvSpPr>
          <p:cNvPr id="21" name="TextBox 21"/>
          <p:cNvSpPr txBox="1"/>
          <p:nvPr/>
        </p:nvSpPr>
        <p:spPr>
          <a:xfrm>
            <a:off x="5669075" y="4851657"/>
            <a:ext cx="12179593" cy="583686"/>
          </a:xfrm>
          <a:prstGeom prst="rect">
            <a:avLst/>
          </a:prstGeom>
        </p:spPr>
        <p:txBody>
          <a:bodyPr wrap="square" lIns="0" tIns="0" rIns="0" bIns="0" rtlCol="0" anchor="t">
            <a:spAutoFit/>
          </a:bodyPr>
          <a:lstStyle/>
          <a:p>
            <a:pPr>
              <a:lnSpc>
                <a:spcPts val="4759"/>
              </a:lnSpc>
            </a:pPr>
            <a:r>
              <a:rPr lang="en-US" sz="3399" dirty="0">
                <a:solidFill>
                  <a:srgbClr val="C3552B"/>
                </a:solidFill>
                <a:latin typeface="Poppins"/>
              </a:rPr>
              <a:t>https://zerojudge.tw/ShowProblem?problemid=i859</a:t>
            </a:r>
          </a:p>
        </p:txBody>
      </p:sp>
      <p:sp>
        <p:nvSpPr>
          <p:cNvPr id="23" name="TextBox 23"/>
          <p:cNvSpPr txBox="1"/>
          <p:nvPr/>
        </p:nvSpPr>
        <p:spPr>
          <a:xfrm>
            <a:off x="2131712" y="3442381"/>
            <a:ext cx="3066145" cy="615553"/>
          </a:xfrm>
          <a:prstGeom prst="rect">
            <a:avLst/>
          </a:prstGeom>
        </p:spPr>
        <p:txBody>
          <a:bodyPr lIns="0" tIns="0" rIns="0" bIns="0" rtlCol="0" anchor="t">
            <a:spAutoFit/>
          </a:bodyPr>
          <a:lstStyle/>
          <a:p>
            <a:pPr>
              <a:lnSpc>
                <a:spcPts val="4759"/>
              </a:lnSpc>
            </a:pPr>
            <a:r>
              <a:rPr lang="zh-TW" altLang="en-US" sz="4800" b="1" dirty="0">
                <a:solidFill>
                  <a:srgbClr val="C3552B"/>
                </a:solidFill>
                <a:latin typeface="微軟正黑體" panose="020B0604030504040204" pitchFamily="34" charset="-120"/>
                <a:ea typeface="微軟正黑體" panose="020B0604030504040204" pitchFamily="34" charset="-120"/>
              </a:rPr>
              <a:t>英文題目</a:t>
            </a:r>
            <a:endParaRPr lang="en-US" sz="4800" b="1" dirty="0">
              <a:solidFill>
                <a:srgbClr val="C3552B"/>
              </a:solidFill>
              <a:latin typeface="微軟正黑體" panose="020B0604030504040204" pitchFamily="34" charset="-120"/>
              <a:ea typeface="微軟正黑體" panose="020B0604030504040204" pitchFamily="34" charset="-120"/>
            </a:endParaRPr>
          </a:p>
        </p:txBody>
      </p:sp>
      <p:sp>
        <p:nvSpPr>
          <p:cNvPr id="24" name="TextBox 24"/>
          <p:cNvSpPr txBox="1"/>
          <p:nvPr/>
        </p:nvSpPr>
        <p:spPr>
          <a:xfrm>
            <a:off x="2131712" y="4851657"/>
            <a:ext cx="2631174" cy="615553"/>
          </a:xfrm>
          <a:prstGeom prst="rect">
            <a:avLst/>
          </a:prstGeom>
        </p:spPr>
        <p:txBody>
          <a:bodyPr lIns="0" tIns="0" rIns="0" bIns="0" rtlCol="0" anchor="t">
            <a:spAutoFit/>
          </a:bodyPr>
          <a:lstStyle/>
          <a:p>
            <a:pPr>
              <a:lnSpc>
                <a:spcPts val="4759"/>
              </a:lnSpc>
            </a:pPr>
            <a:r>
              <a:rPr lang="zh-TW" altLang="en-US" sz="4800" b="1" dirty="0">
                <a:solidFill>
                  <a:srgbClr val="C3552B"/>
                </a:solidFill>
                <a:latin typeface="微軟正黑體" panose="020B0604030504040204" pitchFamily="34" charset="-120"/>
                <a:ea typeface="微軟正黑體" panose="020B0604030504040204" pitchFamily="34" charset="-120"/>
              </a:rPr>
              <a:t>中文題目</a:t>
            </a:r>
            <a:endParaRPr lang="en-US" sz="3399" b="1" dirty="0">
              <a:solidFill>
                <a:srgbClr val="C3552B"/>
              </a:solidFill>
              <a:latin typeface="微軟正黑體" panose="020B0604030504040204" pitchFamily="34" charset="-120"/>
              <a:ea typeface="微軟正黑體" panose="020B0604030504040204" pitchFamily="34" charset="-120"/>
            </a:endParaRPr>
          </a:p>
        </p:txBody>
      </p:sp>
      <p:sp>
        <p:nvSpPr>
          <p:cNvPr id="27" name="TextBox 27"/>
          <p:cNvSpPr txBox="1"/>
          <p:nvPr/>
        </p:nvSpPr>
        <p:spPr>
          <a:xfrm>
            <a:off x="16335418" y="962025"/>
            <a:ext cx="923882" cy="441288"/>
          </a:xfrm>
          <a:prstGeom prst="rect">
            <a:avLst/>
          </a:prstGeom>
        </p:spPr>
        <p:txBody>
          <a:bodyPr lIns="0" tIns="0" rIns="0" bIns="0" rtlCol="0" anchor="t">
            <a:spAutoFit/>
          </a:bodyPr>
          <a:lstStyle/>
          <a:p>
            <a:pPr algn="r">
              <a:lnSpc>
                <a:spcPts val="3499"/>
              </a:lnSpc>
            </a:pPr>
            <a:r>
              <a:rPr lang="en-US" sz="2499" dirty="0">
                <a:solidFill>
                  <a:srgbClr val="C3552B"/>
                </a:solidFill>
                <a:latin typeface="Poppins Semi-Bold"/>
              </a:rPr>
              <a:t>9</a:t>
            </a:r>
          </a:p>
        </p:txBody>
      </p:sp>
      <p:sp>
        <p:nvSpPr>
          <p:cNvPr id="28" name="TextBox 2">
            <a:extLst>
              <a:ext uri="{FF2B5EF4-FFF2-40B4-BE49-F238E27FC236}">
                <a16:creationId xmlns:a16="http://schemas.microsoft.com/office/drawing/2014/main" id="{C0BE9419-3652-44FD-9B09-0EC0DD21B97E}"/>
              </a:ext>
            </a:extLst>
          </p:cNvPr>
          <p:cNvSpPr txBox="1"/>
          <p:nvPr/>
        </p:nvSpPr>
        <p:spPr>
          <a:xfrm>
            <a:off x="6283476" y="595220"/>
            <a:ext cx="5032344" cy="1148584"/>
          </a:xfrm>
          <a:prstGeom prst="rect">
            <a:avLst/>
          </a:prstGeom>
        </p:spPr>
        <p:txBody>
          <a:bodyPr wrap="square" lIns="0" tIns="0" rIns="0" bIns="0" rtlCol="0" anchor="t">
            <a:spAutoFit/>
          </a:bodyPr>
          <a:lstStyle/>
          <a:p>
            <a:pPr algn="ctr">
              <a:lnSpc>
                <a:spcPts val="9799"/>
              </a:lnSpc>
            </a:pPr>
            <a:r>
              <a:rPr lang="zh-TW" altLang="en-US" sz="6999" b="1" dirty="0">
                <a:solidFill>
                  <a:srgbClr val="C3552B"/>
                </a:solidFill>
                <a:latin typeface="微軟正黑體" panose="020B0604030504040204" pitchFamily="34" charset="-120"/>
                <a:ea typeface="微軟正黑體" panose="020B0604030504040204" pitchFamily="34" charset="-120"/>
              </a:rPr>
              <a:t>資料來源</a:t>
            </a:r>
            <a:endParaRPr lang="en-US" sz="6999" b="1" dirty="0">
              <a:solidFill>
                <a:srgbClr val="C3552B"/>
              </a:solidFill>
              <a:latin typeface="微軟正黑體" panose="020B0604030504040204" pitchFamily="34" charset="-120"/>
              <a:ea typeface="微軟正黑體" panose="020B0604030504040204" pitchFamily="34" charset="-12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624</Words>
  <Application>Microsoft Macintosh PowerPoint</Application>
  <PresentationFormat>自訂</PresentationFormat>
  <Paragraphs>71</Paragraphs>
  <Slides>10</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10</vt:i4>
      </vt:variant>
    </vt:vector>
  </HeadingPairs>
  <TitlesOfParts>
    <vt:vector size="18" baseType="lpstr">
      <vt:lpstr>Poppins Ultra-Bold</vt:lpstr>
      <vt:lpstr>Arial</vt:lpstr>
      <vt:lpstr>微軟正黑體</vt:lpstr>
      <vt:lpstr>Poppins</vt:lpstr>
      <vt:lpstr>Canva Sans</vt:lpstr>
      <vt:lpstr>Calibri</vt:lpstr>
      <vt:lpstr>Poppins Semi-Bold</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dc:title>
  <cp:lastModifiedBy>咏帟 田</cp:lastModifiedBy>
  <cp:revision>6</cp:revision>
  <dcterms:created xsi:type="dcterms:W3CDTF">2006-08-16T00:00:00Z</dcterms:created>
  <dcterms:modified xsi:type="dcterms:W3CDTF">2023-08-02T11:45:12Z</dcterms:modified>
  <dc:identifier>DAFoJd3u5ms</dc:identifier>
</cp:coreProperties>
</file>