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73" r:id="rId4"/>
    <p:sldId id="274" r:id="rId5"/>
    <p:sldId id="275" r:id="rId6"/>
    <p:sldId id="279" r:id="rId7"/>
    <p:sldId id="280" r:id="rId8"/>
    <p:sldId id="278" r:id="rId9"/>
    <p:sldId id="266" r:id="rId10"/>
    <p:sldId id="267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20500000000000000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Semi-Bold" panose="02020500000000000000" charset="0"/>
      <p:regular r:id="rId21"/>
    </p:embeddedFont>
    <p:embeddedFont>
      <p:font typeface="Poppins Ultra-Bold" panose="02020500000000000000" charset="0"/>
      <p:regular r:id="rId22"/>
    </p:embeddedFont>
    <p:embeddedFont>
      <p:font typeface="微軟正黑體" panose="020B0604030504040204" pitchFamily="34" charset="-12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600"/>
    <a:srgbClr val="FF9966"/>
    <a:srgbClr val="C35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48938" y="2314269"/>
            <a:ext cx="13190124" cy="5658461"/>
            <a:chOff x="0" y="0"/>
            <a:chExt cx="3473942" cy="14902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3942" cy="1490294"/>
            </a:xfrm>
            <a:custGeom>
              <a:avLst/>
              <a:gdLst/>
              <a:ahLst/>
              <a:cxnLst/>
              <a:rect l="l" t="t" r="r" b="b"/>
              <a:pathLst>
                <a:path w="3473942" h="1490294">
                  <a:moveTo>
                    <a:pt x="55760" y="0"/>
                  </a:moveTo>
                  <a:lnTo>
                    <a:pt x="3418182" y="0"/>
                  </a:lnTo>
                  <a:cubicBezTo>
                    <a:pt x="3448977" y="0"/>
                    <a:pt x="3473942" y="24965"/>
                    <a:pt x="3473942" y="55760"/>
                  </a:cubicBezTo>
                  <a:lnTo>
                    <a:pt x="3473942" y="1434534"/>
                  </a:lnTo>
                  <a:cubicBezTo>
                    <a:pt x="3473942" y="1449323"/>
                    <a:pt x="3468067" y="1463506"/>
                    <a:pt x="3457611" y="1473963"/>
                  </a:cubicBezTo>
                  <a:cubicBezTo>
                    <a:pt x="3447154" y="1484420"/>
                    <a:pt x="3432971" y="1490294"/>
                    <a:pt x="3418182" y="1490294"/>
                  </a:cubicBezTo>
                  <a:lnTo>
                    <a:pt x="55760" y="1490294"/>
                  </a:lnTo>
                  <a:cubicBezTo>
                    <a:pt x="40972" y="1490294"/>
                    <a:pt x="26789" y="1484420"/>
                    <a:pt x="16332" y="1473963"/>
                  </a:cubicBezTo>
                  <a:cubicBezTo>
                    <a:pt x="5875" y="1463506"/>
                    <a:pt x="0" y="1449323"/>
                    <a:pt x="0" y="1434534"/>
                  </a:cubicBezTo>
                  <a:lnTo>
                    <a:pt x="0" y="55760"/>
                  </a:lnTo>
                  <a:cubicBezTo>
                    <a:pt x="0" y="40972"/>
                    <a:pt x="5875" y="26789"/>
                    <a:pt x="16332" y="16332"/>
                  </a:cubicBezTo>
                  <a:cubicBezTo>
                    <a:pt x="26789" y="5875"/>
                    <a:pt x="40972" y="0"/>
                    <a:pt x="557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EF56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2105918" y="6901910"/>
            <a:ext cx="1597318" cy="1553755"/>
          </a:xfrm>
          <a:custGeom>
            <a:avLst/>
            <a:gdLst/>
            <a:ahLst/>
            <a:cxnLst/>
            <a:rect l="l" t="t" r="r" b="b"/>
            <a:pathLst>
              <a:path w="1597318" h="1553755">
                <a:moveTo>
                  <a:pt x="1597318" y="0"/>
                </a:moveTo>
                <a:lnTo>
                  <a:pt x="0" y="0"/>
                </a:lnTo>
                <a:lnTo>
                  <a:pt x="0" y="1553755"/>
                </a:lnTo>
                <a:lnTo>
                  <a:pt x="1597318" y="1553755"/>
                </a:lnTo>
                <a:lnTo>
                  <a:pt x="15973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584764" y="1883414"/>
            <a:ext cx="1597318" cy="1553755"/>
          </a:xfrm>
          <a:custGeom>
            <a:avLst/>
            <a:gdLst/>
            <a:ahLst/>
            <a:cxnLst/>
            <a:rect l="l" t="t" r="r" b="b"/>
            <a:pathLst>
              <a:path w="1597318" h="1553755">
                <a:moveTo>
                  <a:pt x="1597318" y="0"/>
                </a:moveTo>
                <a:lnTo>
                  <a:pt x="0" y="0"/>
                </a:lnTo>
                <a:lnTo>
                  <a:pt x="0" y="1553755"/>
                </a:lnTo>
                <a:lnTo>
                  <a:pt x="1597318" y="1553755"/>
                </a:lnTo>
                <a:lnTo>
                  <a:pt x="15973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0" y="-1042095"/>
            <a:ext cx="16004040" cy="2084191"/>
            <a:chOff x="0" y="0"/>
            <a:chExt cx="4215056" cy="54892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15056" cy="548923"/>
            </a:xfrm>
            <a:custGeom>
              <a:avLst/>
              <a:gdLst/>
              <a:ahLst/>
              <a:cxnLst/>
              <a:rect l="l" t="t" r="r" b="b"/>
              <a:pathLst>
                <a:path w="4215056" h="548923">
                  <a:moveTo>
                    <a:pt x="0" y="0"/>
                  </a:moveTo>
                  <a:lnTo>
                    <a:pt x="4215056" y="0"/>
                  </a:lnTo>
                  <a:lnTo>
                    <a:pt x="4215056" y="548923"/>
                  </a:lnTo>
                  <a:lnTo>
                    <a:pt x="0" y="54892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83960" y="9258300"/>
            <a:ext cx="16004040" cy="2084191"/>
            <a:chOff x="0" y="0"/>
            <a:chExt cx="4215056" cy="5489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15056" cy="548923"/>
            </a:xfrm>
            <a:custGeom>
              <a:avLst/>
              <a:gdLst/>
              <a:ahLst/>
              <a:cxnLst/>
              <a:rect l="l" t="t" r="r" b="b"/>
              <a:pathLst>
                <a:path w="4215056" h="548923">
                  <a:moveTo>
                    <a:pt x="0" y="0"/>
                  </a:moveTo>
                  <a:lnTo>
                    <a:pt x="4215056" y="0"/>
                  </a:lnTo>
                  <a:lnTo>
                    <a:pt x="4215056" y="548923"/>
                  </a:lnTo>
                  <a:lnTo>
                    <a:pt x="0" y="54892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217714" y="3916711"/>
            <a:ext cx="9852573" cy="2009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88"/>
              </a:lnSpc>
            </a:pPr>
            <a:r>
              <a:rPr lang="en-US" sz="11777" dirty="0">
                <a:solidFill>
                  <a:srgbClr val="C3552B"/>
                </a:solidFill>
                <a:latin typeface="Poppins Ultra-Bold"/>
              </a:rPr>
              <a:t>UVA10922</a:t>
            </a:r>
          </a:p>
        </p:txBody>
      </p:sp>
      <p:sp>
        <p:nvSpPr>
          <p:cNvPr id="14" name="Freeform 14"/>
          <p:cNvSpPr/>
          <p:nvPr/>
        </p:nvSpPr>
        <p:spPr>
          <a:xfrm>
            <a:off x="0" y="9258300"/>
            <a:ext cx="2402007" cy="1318101"/>
          </a:xfrm>
          <a:custGeom>
            <a:avLst/>
            <a:gdLst/>
            <a:ahLst/>
            <a:cxnLst/>
            <a:rect l="l" t="t" r="r" b="b"/>
            <a:pathLst>
              <a:path w="2402007" h="1318101">
                <a:moveTo>
                  <a:pt x="0" y="0"/>
                </a:moveTo>
                <a:lnTo>
                  <a:pt x="2402007" y="0"/>
                </a:lnTo>
                <a:lnTo>
                  <a:pt x="2402007" y="1318101"/>
                </a:lnTo>
                <a:lnTo>
                  <a:pt x="0" y="131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2400" y="9410700"/>
            <a:ext cx="2402007" cy="1318101"/>
          </a:xfrm>
          <a:custGeom>
            <a:avLst/>
            <a:gdLst/>
            <a:ahLst/>
            <a:cxnLst/>
            <a:rect l="l" t="t" r="r" b="b"/>
            <a:pathLst>
              <a:path w="2402007" h="1318101">
                <a:moveTo>
                  <a:pt x="0" y="0"/>
                </a:moveTo>
                <a:lnTo>
                  <a:pt x="2402007" y="0"/>
                </a:lnTo>
                <a:lnTo>
                  <a:pt x="2402007" y="1318101"/>
                </a:lnTo>
                <a:lnTo>
                  <a:pt x="0" y="131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739062" y="-441801"/>
            <a:ext cx="2402007" cy="1318101"/>
          </a:xfrm>
          <a:custGeom>
            <a:avLst/>
            <a:gdLst/>
            <a:ahLst/>
            <a:cxnLst/>
            <a:rect l="l" t="t" r="r" b="b"/>
            <a:pathLst>
              <a:path w="2402007" h="1318101">
                <a:moveTo>
                  <a:pt x="0" y="0"/>
                </a:moveTo>
                <a:lnTo>
                  <a:pt x="2402007" y="0"/>
                </a:lnTo>
                <a:lnTo>
                  <a:pt x="2402007" y="1318101"/>
                </a:lnTo>
                <a:lnTo>
                  <a:pt x="0" y="131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891462" y="-289401"/>
            <a:ext cx="2402007" cy="1318101"/>
          </a:xfrm>
          <a:custGeom>
            <a:avLst/>
            <a:gdLst/>
            <a:ahLst/>
            <a:cxnLst/>
            <a:rect l="l" t="t" r="r" b="b"/>
            <a:pathLst>
              <a:path w="2402007" h="1318101">
                <a:moveTo>
                  <a:pt x="0" y="0"/>
                </a:moveTo>
                <a:lnTo>
                  <a:pt x="2402007" y="0"/>
                </a:lnTo>
                <a:lnTo>
                  <a:pt x="2402007" y="1318101"/>
                </a:lnTo>
                <a:lnTo>
                  <a:pt x="0" y="131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1826" y="4210106"/>
            <a:ext cx="7784347" cy="1619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3552B"/>
                </a:solidFill>
                <a:latin typeface="Poppins Ultra-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10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4904190" y="3257618"/>
            <a:ext cx="7520594" cy="3771763"/>
          </a:xfrm>
          <a:custGeom>
            <a:avLst/>
            <a:gdLst/>
            <a:ahLst/>
            <a:cxnLst/>
            <a:rect l="l" t="t" r="r" b="b"/>
            <a:pathLst>
              <a:path w="7520594" h="3771763">
                <a:moveTo>
                  <a:pt x="0" y="0"/>
                </a:moveTo>
                <a:lnTo>
                  <a:pt x="7520594" y="0"/>
                </a:lnTo>
                <a:lnTo>
                  <a:pt x="7520594" y="3771764"/>
                </a:lnTo>
                <a:lnTo>
                  <a:pt x="0" y="3771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2623" r="-6866" b="-20458"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5671596" y="3257618"/>
            <a:ext cx="7520594" cy="3771763"/>
          </a:xfrm>
          <a:custGeom>
            <a:avLst/>
            <a:gdLst/>
            <a:ahLst/>
            <a:cxnLst/>
            <a:rect l="l" t="t" r="r" b="b"/>
            <a:pathLst>
              <a:path w="7520594" h="3771763">
                <a:moveTo>
                  <a:pt x="7520594" y="0"/>
                </a:moveTo>
                <a:lnTo>
                  <a:pt x="0" y="0"/>
                </a:lnTo>
                <a:lnTo>
                  <a:pt x="0" y="3771764"/>
                </a:lnTo>
                <a:lnTo>
                  <a:pt x="7520594" y="3771764"/>
                </a:lnTo>
                <a:lnTo>
                  <a:pt x="75205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2623" r="-6866" b="-20458"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BF057E4-0BBE-4B2A-8580-7E931AA3B831}"/>
              </a:ext>
            </a:extLst>
          </p:cNvPr>
          <p:cNvSpPr/>
          <p:nvPr/>
        </p:nvSpPr>
        <p:spPr>
          <a:xfrm>
            <a:off x="3760664" y="-117292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6854856" y="590531"/>
            <a:ext cx="3889584" cy="118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0213" y="3032460"/>
            <a:ext cx="7320802" cy="4020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A well-known trick to know if an integer N is a multiple of nine is to compute the sum S of its digits. If S is a multiple of nine, then so is N. This is a recursive test, and the depth of the recursion needed</a:t>
            </a:r>
          </a:p>
          <a:p>
            <a:pPr>
              <a:lnSpc>
                <a:spcPts val="3499"/>
              </a:lnSpc>
            </a:pPr>
            <a:r>
              <a:rPr lang="en-US" sz="2800" dirty="0">
                <a:solidFill>
                  <a:srgbClr val="C3552B"/>
                </a:solidFill>
                <a:latin typeface="Canva Sans"/>
              </a:rPr>
              <a:t>to obtain the answer on N is called the 9-degree of N. Your job is, given a positive number N, determine if it is a multiple of nine and, if it is, its 9-degree.</a:t>
            </a:r>
            <a:endParaRPr lang="en-US" sz="2800" i="1" dirty="0">
              <a:solidFill>
                <a:srgbClr val="C3552B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29800" y="3032460"/>
            <a:ext cx="6252140" cy="400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我們知道要怎麼確定一個整數是不是 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 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的倍數－如果它每位數的總和是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的倍數，那它就是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的倍數。這種檢驗的方法其實是一種遞迴的方法，而且我們把這種方法遞迴的深度稱作 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9-degree 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algn="just">
              <a:lnSpc>
                <a:spcPts val="3499"/>
              </a:lnSpc>
            </a:pPr>
            <a:endParaRPr lang="zh-TW" alt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你的工作就是，給你一個正整數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，判斷他是不是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的倍數，而且如果他是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的倍數你還需要判斷它的 </a:t>
            </a:r>
            <a:r>
              <a:rPr lang="en-US" altLang="zh-TW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9-degree</a:t>
            </a:r>
            <a:r>
              <a:rPr lang="zh-TW" altLang="en-US" sz="2800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800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96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輸入與輸出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7480" y="2974464"/>
            <a:ext cx="7696200" cy="4455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800" b="1" dirty="0">
                <a:solidFill>
                  <a:srgbClr val="C3552B"/>
                </a:solidFill>
                <a:latin typeface="Canva Sans"/>
              </a:rPr>
              <a:t>Input</a:t>
            </a:r>
            <a:r>
              <a:rPr lang="zh-TW" altLang="en-US" sz="2400" dirty="0">
                <a:solidFill>
                  <a:srgbClr val="C3552B"/>
                </a:solidFill>
                <a:latin typeface="Canva Sans"/>
              </a:rPr>
              <a:t>：</a:t>
            </a:r>
            <a:r>
              <a:rPr lang="en-US" sz="2400" dirty="0">
                <a:solidFill>
                  <a:srgbClr val="C3552B"/>
                </a:solidFill>
                <a:latin typeface="Canva Sans"/>
              </a:rPr>
              <a:t>The input is a file such that each line contains a positive number. A line containing the number 0 is the end of the input. The given numbers can contain up to 1000 digits.</a:t>
            </a:r>
          </a:p>
          <a:p>
            <a:pPr>
              <a:lnSpc>
                <a:spcPts val="3499"/>
              </a:lnSpc>
            </a:pPr>
            <a:endParaRPr lang="en-US" sz="2400" dirty="0">
              <a:solidFill>
                <a:srgbClr val="C3552B"/>
              </a:solidFill>
              <a:latin typeface="Canva Sans"/>
            </a:endParaRPr>
          </a:p>
          <a:p>
            <a:pPr>
              <a:lnSpc>
                <a:spcPts val="3499"/>
              </a:lnSpc>
            </a:pPr>
            <a:r>
              <a:rPr lang="en-US" sz="2800" b="1" dirty="0">
                <a:solidFill>
                  <a:srgbClr val="C3552B"/>
                </a:solidFill>
                <a:latin typeface="Canva Sans"/>
              </a:rPr>
              <a:t>Output</a:t>
            </a:r>
            <a:r>
              <a:rPr lang="zh-TW" altLang="en-US" sz="2400" dirty="0">
                <a:solidFill>
                  <a:srgbClr val="C3552B"/>
                </a:solidFill>
                <a:latin typeface="Canva Sans"/>
              </a:rPr>
              <a:t>：</a:t>
            </a:r>
            <a:r>
              <a:rPr lang="en-US" sz="2400" dirty="0">
                <a:solidFill>
                  <a:srgbClr val="C3552B"/>
                </a:solidFill>
                <a:latin typeface="Canva Sans"/>
              </a:rPr>
              <a:t>The output of the program shall indicate, for each input number, if it is a multiple of nine, and in case it is, the value of its nine-degree. See the sample output for an example of the expected formatting of the output.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83278" y="2974464"/>
            <a:ext cx="6252140" cy="4000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zh-TW" altLang="en-US" sz="2800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輸入含有多組測試資料。每組測試資料一列包含一個正數 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algn="just">
              <a:lnSpc>
                <a:spcPts val="3499"/>
              </a:lnSpc>
            </a:pP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 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N=0 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時代表輸入結束；輸入的數最大可以到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位數。</a:t>
            </a:r>
            <a:endParaRPr lang="en-US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r>
              <a:rPr lang="zh-TW" altLang="en-US" sz="2800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3499"/>
              </a:lnSpc>
            </a:pP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對於每一組測試資料，請輸出它是否是 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 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的倍數及它的 </a:t>
            </a:r>
            <a:r>
              <a:rPr lang="en-US" altLang="zh-TW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9-degree</a:t>
            </a:r>
            <a:r>
              <a:rPr lang="zh-TW" altLang="en-US" sz="2499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499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990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>
            <a:extLst>
              <a:ext uri="{FF2B5EF4-FFF2-40B4-BE49-F238E27FC236}">
                <a16:creationId xmlns:a16="http://schemas.microsoft.com/office/drawing/2014/main" id="{83717115-B5C3-4773-BCFC-B3FD255F367A}"/>
              </a:ext>
            </a:extLst>
          </p:cNvPr>
          <p:cNvSpPr/>
          <p:nvPr/>
        </p:nvSpPr>
        <p:spPr>
          <a:xfrm>
            <a:off x="3760664" y="-117292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2567915" y="2425951"/>
            <a:ext cx="3889584" cy="117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altLang="zh-TW" sz="6600" dirty="0">
                <a:solidFill>
                  <a:srgbClr val="C3552B"/>
                </a:solidFill>
                <a:latin typeface="Poppins Ultra-Bold"/>
              </a:rPr>
              <a:t>Input</a:t>
            </a:r>
            <a:endParaRPr lang="en-US" sz="6600" dirty="0">
              <a:solidFill>
                <a:srgbClr val="C3552B"/>
              </a:solidFill>
              <a:latin typeface="Poppins Ultra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046585" y="2425951"/>
            <a:ext cx="5051257" cy="117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600" dirty="0">
                <a:solidFill>
                  <a:srgbClr val="C3552B"/>
                </a:solidFill>
                <a:latin typeface="Poppins Ultra-Bold"/>
              </a:rPr>
              <a:t>Output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9878" y="4156256"/>
            <a:ext cx="6252140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C3552B"/>
                </a:solidFill>
                <a:latin typeface="Canva Sans"/>
              </a:rPr>
              <a:t>999999999999999999999</a:t>
            </a:r>
          </a:p>
          <a:p>
            <a:r>
              <a:rPr lang="en-US" sz="3200" dirty="0">
                <a:solidFill>
                  <a:srgbClr val="C3552B"/>
                </a:solidFill>
                <a:latin typeface="Canva Sans"/>
              </a:rPr>
              <a:t>9</a:t>
            </a:r>
          </a:p>
          <a:p>
            <a:r>
              <a:rPr lang="en-US" sz="3200" dirty="0">
                <a:solidFill>
                  <a:srgbClr val="C3552B"/>
                </a:solidFill>
                <a:latin typeface="Canva Sans"/>
              </a:rPr>
              <a:t>9999999999999999999999999999998</a:t>
            </a:r>
          </a:p>
          <a:p>
            <a:r>
              <a:rPr lang="en-US" sz="3200" dirty="0">
                <a:solidFill>
                  <a:srgbClr val="C3552B"/>
                </a:solidFill>
                <a:latin typeface="Canva Sans"/>
              </a:rPr>
              <a:t>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90271" y="4118514"/>
            <a:ext cx="816388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solidFill>
                  <a:srgbClr val="C3552B"/>
                </a:solidFill>
                <a:latin typeface="Canva Sans"/>
              </a:rPr>
              <a:t>999999999999999999999 is a multiple of 9 and has 9-degree 3.</a:t>
            </a:r>
          </a:p>
          <a:p>
            <a:r>
              <a:rPr lang="en-US" sz="2000" dirty="0">
                <a:solidFill>
                  <a:srgbClr val="C3552B"/>
                </a:solidFill>
                <a:latin typeface="Canva Sans"/>
              </a:rPr>
              <a:t>9 is a multiple of 9 and has 9-degree 1.</a:t>
            </a:r>
          </a:p>
          <a:p>
            <a:r>
              <a:rPr lang="en-US" sz="2000" dirty="0">
                <a:solidFill>
                  <a:srgbClr val="C3552B"/>
                </a:solidFill>
                <a:latin typeface="Canva Sans"/>
              </a:rPr>
              <a:t>9999999999999999999999999999998 is not a multiple of 9.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7EEEAADD-3CC0-4834-9AE4-F9306F715C9B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15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>
            <a:extLst>
              <a:ext uri="{FF2B5EF4-FFF2-40B4-BE49-F238E27FC236}">
                <a16:creationId xmlns:a16="http://schemas.microsoft.com/office/drawing/2014/main" id="{21AA26B6-8515-4ADA-83EB-F743B7C17EE6}"/>
              </a:ext>
            </a:extLst>
          </p:cNvPr>
          <p:cNvSpPr/>
          <p:nvPr/>
        </p:nvSpPr>
        <p:spPr>
          <a:xfrm>
            <a:off x="8125585" y="-115387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698911" y="1965857"/>
            <a:ext cx="9520926" cy="7292443"/>
            <a:chOff x="0" y="0"/>
            <a:chExt cx="2507569" cy="19206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7569" cy="1920643"/>
            </a:xfrm>
            <a:custGeom>
              <a:avLst/>
              <a:gdLst/>
              <a:ahLst/>
              <a:cxnLst/>
              <a:rect l="l" t="t" r="r" b="b"/>
              <a:pathLst>
                <a:path w="2507569" h="1920643">
                  <a:moveTo>
                    <a:pt x="0" y="0"/>
                  </a:moveTo>
                  <a:lnTo>
                    <a:pt x="2507569" y="0"/>
                  </a:lnTo>
                  <a:lnTo>
                    <a:pt x="2507569" y="1920643"/>
                  </a:lnTo>
                  <a:lnTo>
                    <a:pt x="0" y="192064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24069" y="3143242"/>
            <a:ext cx="6252140" cy="115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dirty="0">
                <a:solidFill>
                  <a:srgbClr val="FFF8ED"/>
                </a:solidFill>
                <a:latin typeface="Poppins Ultra-Bold"/>
              </a:rPr>
              <a:t>Step 1 </a:t>
            </a:r>
            <a:r>
              <a:rPr lang="zh-TW" altLang="en-US" sz="5400" dirty="0">
                <a:solidFill>
                  <a:srgbClr val="FFF8ED"/>
                </a:solidFill>
                <a:latin typeface="Poppins Ultra-Bold"/>
              </a:rPr>
              <a:t>：</a:t>
            </a:r>
            <a:r>
              <a:rPr lang="zh-TW" altLang="en-US" sz="5400" b="1" dirty="0">
                <a:solidFill>
                  <a:srgbClr val="FFF8E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輸入測資</a:t>
            </a:r>
            <a:endParaRPr lang="en-US" sz="6999" b="1" dirty="0">
              <a:solidFill>
                <a:srgbClr val="FFF8E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5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3FB5B41-A240-4F1B-A76D-E8D38A2A7D76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6382F12-52C2-4398-87BD-B59E782B8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2108" y="5162550"/>
            <a:ext cx="7986671" cy="1055594"/>
          </a:xfrm>
          <a:prstGeom prst="rect">
            <a:avLst/>
          </a:prstGeom>
          <a:ln w="28575">
            <a:solidFill>
              <a:srgbClr val="EF5600"/>
            </a:solidFill>
            <a:prstDash val="sysDash"/>
          </a:ln>
        </p:spPr>
      </p:pic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4F38F7FF-0945-4675-82F1-29203761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2061"/>
              </p:ext>
            </p:extLst>
          </p:nvPr>
        </p:nvGraphicFramePr>
        <p:xfrm>
          <a:off x="678239" y="5162550"/>
          <a:ext cx="7543800" cy="14674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84161">
                  <a:extLst>
                    <a:ext uri="{9D8B030D-6E8A-4147-A177-3AD203B41FA5}">
                      <a16:colId xmlns:a16="http://schemas.microsoft.com/office/drawing/2014/main" val="3013764298"/>
                    </a:ext>
                  </a:extLst>
                </a:gridCol>
                <a:gridCol w="4259639">
                  <a:extLst>
                    <a:ext uri="{9D8B030D-6E8A-4147-A177-3AD203B41FA5}">
                      <a16:colId xmlns:a16="http://schemas.microsoft.com/office/drawing/2014/main" val="2243884377"/>
                    </a:ext>
                  </a:extLst>
                </a:gridCol>
              </a:tblGrid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034594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s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輸入的正整數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9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>
            <a:extLst>
              <a:ext uri="{FF2B5EF4-FFF2-40B4-BE49-F238E27FC236}">
                <a16:creationId xmlns:a16="http://schemas.microsoft.com/office/drawing/2014/main" id="{21AA26B6-8515-4ADA-83EB-F743B7C17EE6}"/>
              </a:ext>
            </a:extLst>
          </p:cNvPr>
          <p:cNvSpPr/>
          <p:nvPr/>
        </p:nvSpPr>
        <p:spPr>
          <a:xfrm>
            <a:off x="8125585" y="-115387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698911" y="1965857"/>
            <a:ext cx="9520926" cy="7292443"/>
            <a:chOff x="0" y="0"/>
            <a:chExt cx="2507569" cy="19206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7569" cy="1920643"/>
            </a:xfrm>
            <a:custGeom>
              <a:avLst/>
              <a:gdLst/>
              <a:ahLst/>
              <a:cxnLst/>
              <a:rect l="l" t="t" r="r" b="b"/>
              <a:pathLst>
                <a:path w="2507569" h="1920643">
                  <a:moveTo>
                    <a:pt x="0" y="0"/>
                  </a:moveTo>
                  <a:lnTo>
                    <a:pt x="2507569" y="0"/>
                  </a:lnTo>
                  <a:lnTo>
                    <a:pt x="2507569" y="1920643"/>
                  </a:lnTo>
                  <a:lnTo>
                    <a:pt x="0" y="192064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4108" y="2526434"/>
            <a:ext cx="8452061" cy="2358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4800" dirty="0">
                <a:solidFill>
                  <a:srgbClr val="FFF8ED"/>
                </a:solidFill>
                <a:latin typeface="Poppins Ultra-Bold"/>
              </a:rPr>
              <a:t>Step 2 </a:t>
            </a:r>
            <a:r>
              <a:rPr lang="zh-TW" altLang="en-US" sz="4800" dirty="0">
                <a:solidFill>
                  <a:srgbClr val="FFF8ED"/>
                </a:solidFill>
                <a:latin typeface="Poppins Ultra-Bold"/>
              </a:rPr>
              <a:t>：</a:t>
            </a:r>
            <a:r>
              <a:rPr lang="zh-TW" altLang="en-US" sz="4800" b="1" dirty="0">
                <a:solidFill>
                  <a:srgbClr val="FFF8E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計算總和並判斷是否為</a:t>
            </a:r>
            <a:r>
              <a:rPr lang="en-US" altLang="zh-TW" sz="4800" b="1" dirty="0">
                <a:solidFill>
                  <a:srgbClr val="FFF8E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4800" b="1" dirty="0">
                <a:solidFill>
                  <a:srgbClr val="FFF8E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</a:t>
            </a:r>
            <a:endParaRPr lang="en-US" sz="6600" b="1" dirty="0">
              <a:solidFill>
                <a:srgbClr val="FFF8E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6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3FB5B41-A240-4F1B-A76D-E8D38A2A7D76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6382F12-52C2-4398-87BD-B59E782B8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8920" y="5161280"/>
            <a:ext cx="8853738" cy="2190750"/>
          </a:xfrm>
          <a:prstGeom prst="rect">
            <a:avLst/>
          </a:prstGeom>
          <a:ln w="28575">
            <a:solidFill>
              <a:srgbClr val="EF5600"/>
            </a:solidFill>
            <a:prstDash val="sysDash"/>
          </a:ln>
        </p:spPr>
      </p:pic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07A83378-2F50-4755-A0D0-D27CFAE2F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54680"/>
              </p:ext>
            </p:extLst>
          </p:nvPr>
        </p:nvGraphicFramePr>
        <p:xfrm>
          <a:off x="678239" y="5162550"/>
          <a:ext cx="7543800" cy="29348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84161">
                  <a:extLst>
                    <a:ext uri="{9D8B030D-6E8A-4147-A177-3AD203B41FA5}">
                      <a16:colId xmlns:a16="http://schemas.microsoft.com/office/drawing/2014/main" val="3013764298"/>
                    </a:ext>
                  </a:extLst>
                </a:gridCol>
                <a:gridCol w="4259639">
                  <a:extLst>
                    <a:ext uri="{9D8B030D-6E8A-4147-A177-3AD203B41FA5}">
                      <a16:colId xmlns:a16="http://schemas.microsoft.com/office/drawing/2014/main" val="2243884377"/>
                    </a:ext>
                  </a:extLst>
                </a:gridCol>
              </a:tblGrid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034594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s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輸入的正整數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90191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total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每位數的總和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33462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degree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遞迴深度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97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71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>
            <a:extLst>
              <a:ext uri="{FF2B5EF4-FFF2-40B4-BE49-F238E27FC236}">
                <a16:creationId xmlns:a16="http://schemas.microsoft.com/office/drawing/2014/main" id="{21AA26B6-8515-4ADA-83EB-F743B7C17EE6}"/>
              </a:ext>
            </a:extLst>
          </p:cNvPr>
          <p:cNvSpPr/>
          <p:nvPr/>
        </p:nvSpPr>
        <p:spPr>
          <a:xfrm>
            <a:off x="8125585" y="-115387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698911" y="1965857"/>
            <a:ext cx="9520926" cy="7292443"/>
            <a:chOff x="0" y="0"/>
            <a:chExt cx="2507569" cy="19206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7569" cy="1920643"/>
            </a:xfrm>
            <a:custGeom>
              <a:avLst/>
              <a:gdLst/>
              <a:ahLst/>
              <a:cxnLst/>
              <a:rect l="l" t="t" r="r" b="b"/>
              <a:pathLst>
                <a:path w="2507569" h="1920643">
                  <a:moveTo>
                    <a:pt x="0" y="0"/>
                  </a:moveTo>
                  <a:lnTo>
                    <a:pt x="2507569" y="0"/>
                  </a:lnTo>
                  <a:lnTo>
                    <a:pt x="2507569" y="1920643"/>
                  </a:lnTo>
                  <a:lnTo>
                    <a:pt x="0" y="192064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4108" y="2526434"/>
            <a:ext cx="8452061" cy="1107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4800" dirty="0">
                <a:solidFill>
                  <a:srgbClr val="FFF8ED"/>
                </a:solidFill>
                <a:latin typeface="Poppins Ultra-Bold"/>
              </a:rPr>
              <a:t>Step 3 </a:t>
            </a:r>
            <a:r>
              <a:rPr lang="zh-TW" altLang="en-US" sz="4800" dirty="0">
                <a:solidFill>
                  <a:srgbClr val="FFF8ED"/>
                </a:solidFill>
                <a:latin typeface="Poppins Ultra-Bold"/>
              </a:rPr>
              <a:t>：</a:t>
            </a:r>
            <a:r>
              <a:rPr lang="zh-TW" altLang="en-US" sz="4800" b="1" dirty="0">
                <a:solidFill>
                  <a:srgbClr val="FFF8E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計算遞迴深度並輸出</a:t>
            </a:r>
            <a:endParaRPr lang="en-US" sz="6600" b="1" dirty="0">
              <a:solidFill>
                <a:srgbClr val="FFF8E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335418" y="962025"/>
            <a:ext cx="923882" cy="423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7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3FB5B41-A240-4F1B-A76D-E8D38A2A7D76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6382F12-52C2-4398-87BD-B59E782B8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6108" y="5161280"/>
            <a:ext cx="8799362" cy="2190750"/>
          </a:xfrm>
          <a:prstGeom prst="rect">
            <a:avLst/>
          </a:prstGeom>
          <a:ln w="28575">
            <a:solidFill>
              <a:srgbClr val="EF5600"/>
            </a:solidFill>
            <a:prstDash val="sysDash"/>
          </a:ln>
        </p:spPr>
      </p:pic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07A83378-2F50-4755-A0D0-D27CFAE2F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93802"/>
              </p:ext>
            </p:extLst>
          </p:nvPr>
        </p:nvGraphicFramePr>
        <p:xfrm>
          <a:off x="674066" y="4694891"/>
          <a:ext cx="7543800" cy="29348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84161">
                  <a:extLst>
                    <a:ext uri="{9D8B030D-6E8A-4147-A177-3AD203B41FA5}">
                      <a16:colId xmlns:a16="http://schemas.microsoft.com/office/drawing/2014/main" val="3013764298"/>
                    </a:ext>
                  </a:extLst>
                </a:gridCol>
                <a:gridCol w="4259639">
                  <a:extLst>
                    <a:ext uri="{9D8B030D-6E8A-4147-A177-3AD203B41FA5}">
                      <a16:colId xmlns:a16="http://schemas.microsoft.com/office/drawing/2014/main" val="2243884377"/>
                    </a:ext>
                  </a:extLst>
                </a:gridCol>
              </a:tblGrid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034594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s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輸入的正整數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90191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total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每位數的總和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33462"/>
                  </a:ext>
                </a:extLst>
              </a:tr>
              <a:tr h="733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Poppins Ultra-Bold" panose="02020500000000000000" charset="0"/>
                          <a:ea typeface="微軟正黑體" panose="020B0604030504040204" pitchFamily="34" charset="-120"/>
                          <a:cs typeface="Poppins Ultra-Bold" panose="02020500000000000000" charset="0"/>
                        </a:rPr>
                        <a:t>degree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Poppins Ultra-Bold" panose="02020500000000000000" charset="0"/>
                        <a:ea typeface="微軟正黑體" panose="020B0604030504040204" pitchFamily="34" charset="-120"/>
                        <a:cs typeface="Poppins Ultra-Bold" panose="0202050000000000000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遞迴深度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97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20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6335418" y="962025"/>
            <a:ext cx="923882" cy="42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8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A111F500-6614-4B1C-842D-4588AE86D5D9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完整程式碼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F8448EC5-1CDC-42CA-ACF5-71A57B33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2119" y="2140845"/>
            <a:ext cx="9203761" cy="6720481"/>
          </a:xfrm>
          <a:prstGeom prst="rect">
            <a:avLst/>
          </a:prstGeom>
          <a:ln w="38100">
            <a:solidFill>
              <a:srgbClr val="EF5600"/>
            </a:solidFill>
            <a:prstDash val="sysDash"/>
          </a:ln>
        </p:spPr>
      </p:pic>
      <p:grpSp>
        <p:nvGrpSpPr>
          <p:cNvPr id="26" name="Group 9">
            <a:extLst>
              <a:ext uri="{FF2B5EF4-FFF2-40B4-BE49-F238E27FC236}">
                <a16:creationId xmlns:a16="http://schemas.microsoft.com/office/drawing/2014/main" id="{186C7BA9-F952-460C-BB6F-1D231613E995}"/>
              </a:ext>
            </a:extLst>
          </p:cNvPr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DD0BAB2-C7F0-4843-9307-97D510161AD5}"/>
                </a:ext>
              </a:extLst>
            </p:cNvPr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54295A70-B6FF-4449-A846-9795373FF811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501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5">
            <a:extLst>
              <a:ext uri="{FF2B5EF4-FFF2-40B4-BE49-F238E27FC236}">
                <a16:creationId xmlns:a16="http://schemas.microsoft.com/office/drawing/2014/main" id="{32422A02-A5A5-4211-B656-254782AAFC65}"/>
              </a:ext>
            </a:extLst>
          </p:cNvPr>
          <p:cNvSpPr/>
          <p:nvPr/>
        </p:nvSpPr>
        <p:spPr>
          <a:xfrm>
            <a:off x="3760664" y="-1172920"/>
            <a:ext cx="10706332" cy="12632840"/>
          </a:xfrm>
          <a:custGeom>
            <a:avLst/>
            <a:gdLst/>
            <a:ahLst/>
            <a:cxnLst/>
            <a:rect l="l" t="t" r="r" b="b"/>
            <a:pathLst>
              <a:path w="10706332" h="12632840">
                <a:moveTo>
                  <a:pt x="0" y="0"/>
                </a:moveTo>
                <a:lnTo>
                  <a:pt x="10706332" y="0"/>
                </a:lnTo>
                <a:lnTo>
                  <a:pt x="10706332" y="12632840"/>
                </a:lnTo>
                <a:lnTo>
                  <a:pt x="0" y="1263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2131712" y="4168983"/>
            <a:ext cx="14784688" cy="31867"/>
          </a:xfrm>
          <a:prstGeom prst="line">
            <a:avLst/>
          </a:prstGeom>
          <a:ln w="38100" cap="flat">
            <a:solidFill>
              <a:srgbClr val="EF56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2131712" y="5643540"/>
            <a:ext cx="14784688" cy="31867"/>
          </a:xfrm>
          <a:prstGeom prst="line">
            <a:avLst/>
          </a:prstGeom>
          <a:ln w="38100" cap="flat">
            <a:solidFill>
              <a:srgbClr val="EF56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1605917" y="688209"/>
            <a:ext cx="20811131" cy="1055595"/>
            <a:chOff x="0" y="0"/>
            <a:chExt cx="5481121" cy="278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1121" cy="278017"/>
            </a:xfrm>
            <a:custGeom>
              <a:avLst/>
              <a:gdLst/>
              <a:ahLst/>
              <a:cxnLst/>
              <a:rect l="l" t="t" r="r" b="b"/>
              <a:pathLst>
                <a:path w="5481121" h="278017">
                  <a:moveTo>
                    <a:pt x="0" y="0"/>
                  </a:moveTo>
                  <a:lnTo>
                    <a:pt x="5481121" y="0"/>
                  </a:lnTo>
                  <a:lnTo>
                    <a:pt x="5481121" y="278017"/>
                  </a:lnTo>
                  <a:lnTo>
                    <a:pt x="0" y="278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EF56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935338" y="9236232"/>
            <a:ext cx="20811131" cy="1715098"/>
            <a:chOff x="0" y="0"/>
            <a:chExt cx="5481121" cy="4517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1121" cy="451713"/>
            </a:xfrm>
            <a:custGeom>
              <a:avLst/>
              <a:gdLst/>
              <a:ahLst/>
              <a:cxnLst/>
              <a:rect l="l" t="t" r="r" b="b"/>
              <a:pathLst>
                <a:path w="5481121" h="451713">
                  <a:moveTo>
                    <a:pt x="0" y="0"/>
                  </a:moveTo>
                  <a:lnTo>
                    <a:pt x="5481121" y="0"/>
                  </a:lnTo>
                  <a:lnTo>
                    <a:pt x="5481121" y="451713"/>
                  </a:lnTo>
                  <a:lnTo>
                    <a:pt x="0" y="451713"/>
                  </a:lnTo>
                  <a:close/>
                </a:path>
              </a:pathLst>
            </a:custGeom>
            <a:solidFill>
              <a:srgbClr val="EF56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197857" y="3442381"/>
            <a:ext cx="492572" cy="618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C3552B"/>
                </a:solidFill>
                <a:latin typeface="Poppins Semi-Bold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97857" y="4851657"/>
            <a:ext cx="492572" cy="618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C3552B"/>
                </a:solidFill>
                <a:latin typeface="Poppins Semi-Bold"/>
              </a:rPr>
              <a:t>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69075" y="3442381"/>
            <a:ext cx="9563100" cy="583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C3552B"/>
                </a:solidFill>
                <a:latin typeface="Poppins"/>
              </a:rPr>
              <a:t>https://vjudge.net/problem/UVA-10922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69075" y="4851657"/>
            <a:ext cx="12179593" cy="583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C3552B"/>
                </a:solidFill>
                <a:latin typeface="Poppins"/>
              </a:rPr>
              <a:t>https://zerojudge.tw/ShowProblem?problemid=d672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31712" y="3442381"/>
            <a:ext cx="306614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zh-TW" altLang="en-US" sz="4800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英文題目</a:t>
            </a:r>
            <a:endParaRPr lang="en-US" sz="4800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31712" y="4851657"/>
            <a:ext cx="263117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zh-TW" altLang="en-US" sz="4800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中文題目</a:t>
            </a:r>
            <a:endParaRPr lang="en-US" sz="33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35418" y="962025"/>
            <a:ext cx="923882" cy="44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C3552B"/>
                </a:solidFill>
                <a:latin typeface="Poppins Semi-Bold"/>
              </a:rPr>
              <a:t>9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C0BE9419-3652-44FD-9B09-0EC0DD21B97E}"/>
              </a:ext>
            </a:extLst>
          </p:cNvPr>
          <p:cNvSpPr txBox="1"/>
          <p:nvPr/>
        </p:nvSpPr>
        <p:spPr>
          <a:xfrm>
            <a:off x="6283476" y="595220"/>
            <a:ext cx="5032344" cy="11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zh-TW" altLang="en-US" sz="6999" b="1" dirty="0">
                <a:solidFill>
                  <a:srgbClr val="C355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sz="6999" b="1" dirty="0">
              <a:solidFill>
                <a:srgbClr val="C355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480</Words>
  <Application>Microsoft Office PowerPoint</Application>
  <PresentationFormat>自訂</PresentationFormat>
  <Paragraphs>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Poppins</vt:lpstr>
      <vt:lpstr>Poppins Ultra-Bold</vt:lpstr>
      <vt:lpstr>Canva Sans</vt:lpstr>
      <vt:lpstr>微軟正黑體</vt:lpstr>
      <vt:lpstr>Arial</vt:lpstr>
      <vt:lpstr>Calibri</vt:lpstr>
      <vt:lpstr>Poppins Semi-Bold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</dc:title>
  <cp:lastModifiedBy>11360686@ms1.mcu.edu.tw</cp:lastModifiedBy>
  <cp:revision>6</cp:revision>
  <dcterms:created xsi:type="dcterms:W3CDTF">2006-08-16T00:00:00Z</dcterms:created>
  <dcterms:modified xsi:type="dcterms:W3CDTF">2023-07-29T13:25:31Z</dcterms:modified>
  <dc:identifier>DAFoJd3u5ms</dc:identifier>
</cp:coreProperties>
</file>