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4" r:id="rId3"/>
    <p:sldId id="266" r:id="rId4"/>
    <p:sldId id="267" r:id="rId5"/>
    <p:sldId id="269" r:id="rId6"/>
    <p:sldId id="271" r:id="rId7"/>
    <p:sldId id="272" r:id="rId8"/>
    <p:sldId id="273" r:id="rId9"/>
    <p:sldId id="274" r:id="rId10"/>
    <p:sldId id="265" r:id="rId11"/>
  </p:sldIdLst>
  <p:sldSz cx="18288000" cy="10287000"/>
  <p:notesSz cx="6858000" cy="9144000"/>
  <p:embeddedFontLst>
    <p:embeddedFont>
      <p:font typeface="Alice" panose="02020500000000000000" charset="0"/>
      <p:regular r:id="rId12"/>
    </p:embeddedFont>
    <p:embeddedFont>
      <p:font typeface="Bodoni FLF Italics" panose="02020500000000000000"/>
      <p:regular r:id="rId13"/>
    </p:embeddedFont>
    <p:embeddedFont>
      <p:font typeface="Calibri" panose="020F0502020204030204" pitchFamily="34" charset="0"/>
      <p:regular r:id="rId14"/>
      <p:bold r:id="rId15"/>
      <p:italic r:id="rId16"/>
      <p:boldItalic r:id="rId17"/>
    </p:embeddedFont>
    <p:embeddedFont>
      <p:font typeface="微軟正黑體" panose="020B0604030504040204" pitchFamily="34" charset="-12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ADB"/>
    <a:srgbClr val="967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171284" y="4547249"/>
            <a:ext cx="9945432" cy="1466850"/>
          </a:xfrm>
          <a:prstGeom prst="rect">
            <a:avLst/>
          </a:prstGeom>
        </p:spPr>
        <p:txBody>
          <a:bodyPr lIns="0" tIns="0" rIns="0" bIns="0" rtlCol="0" anchor="t">
            <a:spAutoFit/>
          </a:bodyPr>
          <a:lstStyle/>
          <a:p>
            <a:pPr algn="ctr">
              <a:lnSpc>
                <a:spcPts val="11519"/>
              </a:lnSpc>
            </a:pPr>
            <a:r>
              <a:rPr lang="en-US" altLang="zh-TW" sz="9600" dirty="0">
                <a:solidFill>
                  <a:srgbClr val="271905"/>
                </a:solidFill>
                <a:latin typeface="Alice"/>
              </a:rPr>
              <a:t>UVA299</a:t>
            </a:r>
            <a:endParaRPr lang="en-US" sz="9600" dirty="0">
              <a:solidFill>
                <a:srgbClr val="271905"/>
              </a:solidFill>
              <a:latin typeface="Alice"/>
            </a:endParaRPr>
          </a:p>
        </p:txBody>
      </p:sp>
      <p:grpSp>
        <p:nvGrpSpPr>
          <p:cNvPr id="3" name="Group 3"/>
          <p:cNvGrpSpPr/>
          <p:nvPr/>
        </p:nvGrpSpPr>
        <p:grpSpPr>
          <a:xfrm>
            <a:off x="14875708" y="-2383592"/>
            <a:ext cx="4767184" cy="4767184"/>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63492" y="8746101"/>
            <a:ext cx="3521040" cy="3521040"/>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0" name="AutoShape 10"/>
          <p:cNvSpPr/>
          <p:nvPr/>
        </p:nvSpPr>
        <p:spPr>
          <a:xfrm>
            <a:off x="10986615" y="9258300"/>
            <a:ext cx="7301385" cy="0"/>
          </a:xfrm>
          <a:prstGeom prst="line">
            <a:avLst/>
          </a:prstGeom>
          <a:ln w="38100" cap="flat">
            <a:solidFill>
              <a:srgbClr val="967D55"/>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67D55"/>
        </a:solidFill>
        <a:effectLst/>
      </p:bgPr>
    </p:bg>
    <p:spTree>
      <p:nvGrpSpPr>
        <p:cNvPr id="1" name=""/>
        <p:cNvGrpSpPr/>
        <p:nvPr/>
      </p:nvGrpSpPr>
      <p:grpSpPr>
        <a:xfrm>
          <a:off x="0" y="0"/>
          <a:ext cx="0" cy="0"/>
          <a:chOff x="0" y="0"/>
          <a:chExt cx="0" cy="0"/>
        </a:xfrm>
      </p:grpSpPr>
      <p:sp>
        <p:nvSpPr>
          <p:cNvPr id="2" name="AutoShape 2"/>
          <p:cNvSpPr/>
          <p:nvPr/>
        </p:nvSpPr>
        <p:spPr>
          <a:xfrm>
            <a:off x="5493308" y="5967593"/>
            <a:ext cx="7301385" cy="0"/>
          </a:xfrm>
          <a:prstGeom prst="line">
            <a:avLst/>
          </a:prstGeom>
          <a:ln w="38100" cap="flat">
            <a:solidFill>
              <a:srgbClr val="F4EADB"/>
            </a:solidFill>
            <a:prstDash val="solid"/>
            <a:headEnd type="none" w="sm" len="sm"/>
            <a:tailEnd type="none" w="sm" len="sm"/>
          </a:ln>
        </p:spPr>
      </p:sp>
      <p:grpSp>
        <p:nvGrpSpPr>
          <p:cNvPr id="3" name="Group 3"/>
          <p:cNvGrpSpPr/>
          <p:nvPr/>
        </p:nvGrpSpPr>
        <p:grpSpPr>
          <a:xfrm>
            <a:off x="1363492" y="8746101"/>
            <a:ext cx="3521040" cy="3521040"/>
            <a:chOff x="0" y="0"/>
            <a:chExt cx="812800" cy="812800"/>
          </a:xfrm>
        </p:grpSpPr>
        <p:sp>
          <p:nvSpPr>
            <p:cNvPr id="4" name="Freeform 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312147" y="4786493"/>
            <a:ext cx="9663706" cy="1162050"/>
          </a:xfrm>
          <a:prstGeom prst="rect">
            <a:avLst/>
          </a:prstGeom>
        </p:spPr>
        <p:txBody>
          <a:bodyPr lIns="0" tIns="0" rIns="0" bIns="0" rtlCol="0" anchor="t">
            <a:spAutoFit/>
          </a:bodyPr>
          <a:lstStyle/>
          <a:p>
            <a:pPr algn="ctr">
              <a:lnSpc>
                <a:spcPts val="8640"/>
              </a:lnSpc>
            </a:pPr>
            <a:r>
              <a:rPr lang="en-US" sz="7200">
                <a:solidFill>
                  <a:srgbClr val="F4EADB"/>
                </a:solidFill>
                <a:latin typeface="Bodoni FLF Italics"/>
              </a:rPr>
              <a:t>Thank You</a:t>
            </a:r>
          </a:p>
        </p:txBody>
      </p:sp>
      <p:sp>
        <p:nvSpPr>
          <p:cNvPr id="7" name="TextBox 7"/>
          <p:cNvSpPr txBox="1"/>
          <p:nvPr/>
        </p:nvSpPr>
        <p:spPr>
          <a:xfrm>
            <a:off x="5835216" y="9094153"/>
            <a:ext cx="6617568" cy="375920"/>
          </a:xfrm>
          <a:prstGeom prst="rect">
            <a:avLst/>
          </a:prstGeom>
        </p:spPr>
        <p:txBody>
          <a:bodyPr lIns="0" tIns="0" rIns="0" bIns="0" rtlCol="0" anchor="t">
            <a:spAutoFit/>
          </a:bodyPr>
          <a:lstStyle/>
          <a:p>
            <a:pPr algn="ctr">
              <a:lnSpc>
                <a:spcPts val="2799"/>
              </a:lnSpc>
            </a:pPr>
            <a:r>
              <a:rPr lang="en-US" sz="2799">
                <a:solidFill>
                  <a:srgbClr val="967D55"/>
                </a:solidFill>
                <a:latin typeface="Alice"/>
              </a:rPr>
              <a:t>reallygreatsite.com</a:t>
            </a:r>
          </a:p>
        </p:txBody>
      </p:sp>
      <p:grpSp>
        <p:nvGrpSpPr>
          <p:cNvPr id="8" name="Group 8"/>
          <p:cNvGrpSpPr/>
          <p:nvPr/>
        </p:nvGrpSpPr>
        <p:grpSpPr>
          <a:xfrm>
            <a:off x="14847539" y="-1223329"/>
            <a:ext cx="3923933" cy="392393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01</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680865" y="2365309"/>
            <a:ext cx="13625935" cy="3876831"/>
          </a:xfrm>
          <a:prstGeom prst="rect">
            <a:avLst/>
          </a:prstGeom>
        </p:spPr>
        <p:txBody>
          <a:bodyPr wrap="square" lIns="0" tIns="0" rIns="0" bIns="0" rtlCol="0" anchor="t">
            <a:spAutoFit/>
          </a:bodyPr>
          <a:lstStyle/>
          <a:p>
            <a:pPr algn="just"/>
            <a:r>
              <a:rPr lang="en-US" sz="2799" dirty="0">
                <a:solidFill>
                  <a:srgbClr val="271905"/>
                </a:solidFill>
                <a:latin typeface="Alice"/>
              </a:rPr>
              <a:t>At an old railway station, you may still encounter one of the last remaining “train swappers”. A train swapper is an employee of the railroad, whose sole job it is to rearrange the carriages of trains. Once the carriages are arranged in the optimal order, all the train driver has to do, is drop the carriages off, one by one, at the stations for which the load is meant.</a:t>
            </a:r>
          </a:p>
          <a:p>
            <a:pPr algn="just"/>
            <a:r>
              <a:rPr lang="en-US" sz="2799" dirty="0">
                <a:solidFill>
                  <a:srgbClr val="271905"/>
                </a:solidFill>
                <a:latin typeface="Alice"/>
              </a:rPr>
              <a:t>The title “train swapper” stems from the first person who performed this task, at a station close to a railway bridge. Instead of opening up vertically, the bridge rotated around a pillar in the center of the river. After rotating the bridge 90 degrees, boats could pass left or right.</a:t>
            </a:r>
          </a:p>
        </p:txBody>
      </p:sp>
      <p:sp>
        <p:nvSpPr>
          <p:cNvPr id="13" name="TextBox 12">
            <a:extLst>
              <a:ext uri="{FF2B5EF4-FFF2-40B4-BE49-F238E27FC236}">
                <a16:creationId xmlns:a16="http://schemas.microsoft.com/office/drawing/2014/main" id="{6F662108-F240-4F50-93A4-51982D6E0AAD}"/>
              </a:ext>
            </a:extLst>
          </p:cNvPr>
          <p:cNvSpPr txBox="1"/>
          <p:nvPr/>
        </p:nvSpPr>
        <p:spPr>
          <a:xfrm>
            <a:off x="2680865" y="6447944"/>
            <a:ext cx="13878241" cy="2584554"/>
          </a:xfrm>
          <a:prstGeom prst="rect">
            <a:avLst/>
          </a:prstGeom>
        </p:spPr>
        <p:txBody>
          <a:bodyPr wrap="square" lIns="0" tIns="0" rIns="0" bIns="0" rtlCol="0" anchor="t">
            <a:spAutoFit/>
          </a:bodyPr>
          <a:lstStyle/>
          <a:p>
            <a:pPr algn="just"/>
            <a:r>
              <a:rPr lang="zh-TW" altLang="en-US" sz="2799" dirty="0">
                <a:solidFill>
                  <a:srgbClr val="271905"/>
                </a:solidFill>
                <a:latin typeface="微軟正黑體" panose="020B0604030504040204" pitchFamily="34" charset="-120"/>
                <a:ea typeface="微軟正黑體" panose="020B0604030504040204" pitchFamily="34" charset="-120"/>
              </a:rPr>
              <a:t>在老舊的火車站，您也許會遇到少數僅存的</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車箱置換員</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a:t>
            </a:r>
          </a:p>
          <a:p>
            <a:pPr algn="just"/>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車箱置換員</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是鐵路部門的員工，主要工作就是重新排列火車車廂。</a:t>
            </a:r>
          </a:p>
          <a:p>
            <a:pPr algn="just"/>
            <a:r>
              <a:rPr lang="zh-TW" altLang="en-US" sz="2799" dirty="0">
                <a:solidFill>
                  <a:srgbClr val="271905"/>
                </a:solidFill>
                <a:latin typeface="微軟正黑體" panose="020B0604030504040204" pitchFamily="34" charset="-120"/>
                <a:ea typeface="微軟正黑體" panose="020B0604030504040204" pitchFamily="34" charset="-120"/>
              </a:rPr>
              <a:t>一旦以最佳順序排列了車廂，所有火車司機要做的就是將車廂逐一卸下即可。</a:t>
            </a:r>
          </a:p>
          <a:p>
            <a:pPr algn="just"/>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車箱置換員</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源自在鐵路橋附近的車站中執行此任務的第一人。</a:t>
            </a:r>
          </a:p>
          <a:p>
            <a:r>
              <a:rPr lang="zh-TW" altLang="en-US" sz="2799" dirty="0">
                <a:solidFill>
                  <a:srgbClr val="271905"/>
                </a:solidFill>
                <a:latin typeface="微軟正黑體" panose="020B0604030504040204" pitchFamily="34" charset="-120"/>
                <a:ea typeface="微軟正黑體" panose="020B0604030504040204" pitchFamily="34" charset="-120"/>
              </a:rPr>
              <a:t>這座橋並不會垂直打開，而是繞著河中央的一根支柱旋轉。將橋旋轉</a:t>
            </a:r>
            <a:r>
              <a:rPr lang="en-US" altLang="zh-TW" sz="2799" dirty="0">
                <a:solidFill>
                  <a:srgbClr val="271905"/>
                </a:solidFill>
                <a:latin typeface="微軟正黑體" panose="020B0604030504040204" pitchFamily="34" charset="-120"/>
                <a:ea typeface="微軟正黑體" panose="020B0604030504040204" pitchFamily="34" charset="-120"/>
              </a:rPr>
              <a:t>90</a:t>
            </a:r>
            <a:r>
              <a:rPr lang="zh-TW" altLang="en-US" sz="2799" dirty="0">
                <a:solidFill>
                  <a:srgbClr val="271905"/>
                </a:solidFill>
                <a:latin typeface="微軟正黑體" panose="020B0604030504040204" pitchFamily="34" charset="-120"/>
                <a:ea typeface="微軟正黑體" panose="020B0604030504040204" pitchFamily="34" charset="-120"/>
              </a:rPr>
              <a:t>度後，船隻就能向左或向右駛過。</a:t>
            </a:r>
            <a:endParaRPr lang="en-US" sz="2799" dirty="0">
              <a:solidFill>
                <a:srgbClr val="271905"/>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TextBox 2"/>
          <p:cNvSpPr txBox="1"/>
          <p:nvPr/>
        </p:nvSpPr>
        <p:spPr>
          <a:xfrm>
            <a:off x="4312146" y="1056639"/>
            <a:ext cx="9663706" cy="1102866"/>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題目</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3" name="TextBox 3"/>
          <p:cNvSpPr txBox="1"/>
          <p:nvPr/>
        </p:nvSpPr>
        <p:spPr>
          <a:xfrm>
            <a:off x="5835216" y="9094153"/>
            <a:ext cx="6617568"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02</a:t>
            </a:r>
          </a:p>
        </p:txBody>
      </p:sp>
      <p:sp>
        <p:nvSpPr>
          <p:cNvPr id="4" name="AutoShape 4"/>
          <p:cNvSpPr/>
          <p:nvPr/>
        </p:nvSpPr>
        <p:spPr>
          <a:xfrm>
            <a:off x="9780663" y="9258300"/>
            <a:ext cx="8507337" cy="0"/>
          </a:xfrm>
          <a:prstGeom prst="line">
            <a:avLst/>
          </a:prstGeom>
          <a:ln w="38100" cap="flat">
            <a:solidFill>
              <a:srgbClr val="967D55"/>
            </a:solidFill>
            <a:prstDash val="solid"/>
            <a:headEnd type="none" w="sm" len="sm"/>
            <a:tailEnd type="none" w="sm" len="sm"/>
          </a:ln>
        </p:spPr>
      </p:sp>
      <p:sp>
        <p:nvSpPr>
          <p:cNvPr id="5" name="AutoShape 5"/>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6" name="Group 6"/>
          <p:cNvGrpSpPr/>
          <p:nvPr/>
        </p:nvGrpSpPr>
        <p:grpSpPr>
          <a:xfrm>
            <a:off x="16564186" y="7450971"/>
            <a:ext cx="1549068" cy="154906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575667" y="-449433"/>
            <a:ext cx="5268290" cy="5268290"/>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680865" y="2458020"/>
            <a:ext cx="13061369" cy="3231654"/>
          </a:xfrm>
          <a:prstGeom prst="rect">
            <a:avLst/>
          </a:prstGeom>
        </p:spPr>
        <p:txBody>
          <a:bodyPr wrap="square" lIns="0" tIns="0" rIns="0" bIns="0" rtlCol="0" anchor="t">
            <a:spAutoFit/>
          </a:bodyPr>
          <a:lstStyle/>
          <a:p>
            <a:pPr algn="just">
              <a:lnSpc>
                <a:spcPts val="2799"/>
              </a:lnSpc>
            </a:pPr>
            <a:r>
              <a:rPr lang="en-US" sz="2799" dirty="0">
                <a:solidFill>
                  <a:srgbClr val="271905"/>
                </a:solidFill>
                <a:latin typeface="Alice"/>
              </a:rPr>
              <a:t>The first train swapper had discovered that the bridge could be operated with at most two carriages on it. By rotating the bridge 180 degrees, the carriages switched place, allowing him to rearrange the carriages (as a side effect, the carriages then faced the opposite direction, but train carriages can move either way, so who cares).</a:t>
            </a:r>
          </a:p>
          <a:p>
            <a:pPr algn="just">
              <a:lnSpc>
                <a:spcPts val="2799"/>
              </a:lnSpc>
            </a:pPr>
            <a:r>
              <a:rPr lang="en-US" sz="2799" dirty="0">
                <a:solidFill>
                  <a:srgbClr val="271905"/>
                </a:solidFill>
                <a:latin typeface="Alice"/>
              </a:rPr>
              <a:t>Now that almost all train swappers have died out, the railway company would like to automate their operation. Part of the program to be developed, is a routine which decides for a given train the least number of swaps of two adjacent carriages necessary to order the train. Your assignment is to create that routine.</a:t>
            </a:r>
          </a:p>
        </p:txBody>
      </p:sp>
      <p:sp>
        <p:nvSpPr>
          <p:cNvPr id="13" name="TextBox 12">
            <a:extLst>
              <a:ext uri="{FF2B5EF4-FFF2-40B4-BE49-F238E27FC236}">
                <a16:creationId xmlns:a16="http://schemas.microsoft.com/office/drawing/2014/main" id="{6F662108-F240-4F50-93A4-51982D6E0AAD}"/>
              </a:ext>
            </a:extLst>
          </p:cNvPr>
          <p:cNvSpPr txBox="1"/>
          <p:nvPr/>
        </p:nvSpPr>
        <p:spPr>
          <a:xfrm>
            <a:off x="2680864" y="6042313"/>
            <a:ext cx="13061369" cy="2584554"/>
          </a:xfrm>
          <a:prstGeom prst="rect">
            <a:avLst/>
          </a:prstGeom>
        </p:spPr>
        <p:txBody>
          <a:bodyPr wrap="square" lIns="0" tIns="0" rIns="0" bIns="0" rtlCol="0" anchor="t">
            <a:spAutoFit/>
          </a:bodyPr>
          <a:lstStyle/>
          <a:p>
            <a:r>
              <a:rPr lang="zh-TW" altLang="en-US" sz="2799" dirty="0">
                <a:solidFill>
                  <a:srgbClr val="271905"/>
                </a:solidFill>
                <a:latin typeface="微軟正黑體" panose="020B0604030504040204" pitchFamily="34" charset="-120"/>
                <a:ea typeface="微軟正黑體" panose="020B0604030504040204" pitchFamily="34" charset="-120"/>
              </a:rPr>
              <a:t>第一位</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車箱置換員</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發現，這座橋最多可以在其上運行兩個車廂，通過將橋旋轉</a:t>
            </a:r>
            <a:r>
              <a:rPr lang="en-US" altLang="zh-TW" sz="2799" dirty="0">
                <a:solidFill>
                  <a:srgbClr val="271905"/>
                </a:solidFill>
                <a:latin typeface="微軟正黑體" panose="020B0604030504040204" pitchFamily="34" charset="-120"/>
                <a:ea typeface="微軟正黑體" panose="020B0604030504040204" pitchFamily="34" charset="-120"/>
              </a:rPr>
              <a:t>180</a:t>
            </a:r>
            <a:r>
              <a:rPr lang="zh-TW" altLang="en-US" sz="2799" dirty="0">
                <a:solidFill>
                  <a:srgbClr val="271905"/>
                </a:solidFill>
                <a:latin typeface="微軟正黑體" panose="020B0604030504040204" pitchFamily="34" charset="-120"/>
                <a:ea typeface="微軟正黑體" panose="020B0604030504040204" pitchFamily="34" charset="-120"/>
              </a:rPr>
              <a:t>度，車廂就能切換位置。</a:t>
            </a:r>
          </a:p>
          <a:p>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缺點是車廂面向相反的方向，但是火車車廂可以以任何一種方式移動，所以沒差）</a:t>
            </a:r>
          </a:p>
          <a:p>
            <a:r>
              <a:rPr lang="zh-TW" altLang="en-US" sz="2799" dirty="0">
                <a:solidFill>
                  <a:srgbClr val="271905"/>
                </a:solidFill>
                <a:latin typeface="微軟正黑體" panose="020B0604030504040204" pitchFamily="34" charset="-120"/>
                <a:ea typeface="微軟正黑體" panose="020B0604030504040204" pitchFamily="34" charset="-120"/>
              </a:rPr>
              <a:t>現在幾乎所有的</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車箱置換員</a:t>
            </a:r>
            <a:r>
              <a:rPr lang="en-US" altLang="zh-TW" sz="2799" dirty="0">
                <a:solidFill>
                  <a:srgbClr val="271905"/>
                </a:solidFill>
                <a:latin typeface="微軟正黑體" panose="020B0604030504040204" pitchFamily="34" charset="-120"/>
                <a:ea typeface="微軟正黑體" panose="020B0604030504040204" pitchFamily="34" charset="-120"/>
              </a:rPr>
              <a:t>"</a:t>
            </a:r>
            <a:r>
              <a:rPr lang="zh-TW" altLang="en-US" sz="2799" dirty="0">
                <a:solidFill>
                  <a:srgbClr val="271905"/>
                </a:solidFill>
                <a:latin typeface="微軟正黑體" panose="020B0604030504040204" pitchFamily="34" charset="-120"/>
                <a:ea typeface="微軟正黑體" panose="020B0604030504040204" pitchFamily="34" charset="-120"/>
              </a:rPr>
              <a:t>都已經淘汰了，鐵路公司希望將其操作自動化。</a:t>
            </a:r>
          </a:p>
          <a:p>
            <a:r>
              <a:rPr lang="zh-TW" altLang="en-US" sz="2799" dirty="0">
                <a:solidFill>
                  <a:srgbClr val="271905"/>
                </a:solidFill>
                <a:latin typeface="微軟正黑體" panose="020B0604030504040204" pitchFamily="34" charset="-120"/>
                <a:ea typeface="微軟正黑體" panose="020B0604030504040204" pitchFamily="34" charset="-120"/>
              </a:rPr>
              <a:t>你的任務就是寫一個程式，該程式要計算最少需要交換幾次兩個相鄰車廂，才能將所有車廂依序排好。</a:t>
            </a:r>
            <a:endParaRPr lang="en-US" sz="2799"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89124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03</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輸入與輸出</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29" name="TextBox 12">
            <a:extLst>
              <a:ext uri="{FF2B5EF4-FFF2-40B4-BE49-F238E27FC236}">
                <a16:creationId xmlns:a16="http://schemas.microsoft.com/office/drawing/2014/main" id="{54B1EB1B-1DC9-448E-80EF-DB2D071A954B}"/>
              </a:ext>
            </a:extLst>
          </p:cNvPr>
          <p:cNvSpPr txBox="1"/>
          <p:nvPr/>
        </p:nvSpPr>
        <p:spPr>
          <a:xfrm>
            <a:off x="1972772" y="2453772"/>
            <a:ext cx="8507337" cy="6461384"/>
          </a:xfrm>
          <a:prstGeom prst="rect">
            <a:avLst/>
          </a:prstGeom>
        </p:spPr>
        <p:txBody>
          <a:bodyPr wrap="square" lIns="0" tIns="0" rIns="0" bIns="0" rtlCol="0" anchor="t">
            <a:spAutoFit/>
          </a:bodyPr>
          <a:lstStyle/>
          <a:p>
            <a:pPr algn="just"/>
            <a:r>
              <a:rPr lang="en-US" altLang="zh-TW" sz="2799" dirty="0">
                <a:solidFill>
                  <a:srgbClr val="271905"/>
                </a:solidFill>
                <a:latin typeface="Alice"/>
              </a:rPr>
              <a:t>Input</a:t>
            </a:r>
            <a:r>
              <a:rPr lang="zh-TW" altLang="en-US" sz="2799" dirty="0">
                <a:solidFill>
                  <a:srgbClr val="271905"/>
                </a:solidFill>
                <a:latin typeface="Alice"/>
              </a:rPr>
              <a:t>：</a:t>
            </a:r>
            <a:r>
              <a:rPr lang="en-US" sz="2799" dirty="0">
                <a:solidFill>
                  <a:srgbClr val="271905"/>
                </a:solidFill>
                <a:latin typeface="Alice"/>
              </a:rPr>
              <a:t>The input contains on the first line the number of test cases (N). Each test case consists of two input lines. The first line of a test case contains an integer L, determining the length of the train (0 ≤ L ≤ 50).</a:t>
            </a:r>
          </a:p>
          <a:p>
            <a:r>
              <a:rPr lang="en-US" sz="2799" dirty="0">
                <a:solidFill>
                  <a:srgbClr val="271905"/>
                </a:solidFill>
                <a:latin typeface="Alice"/>
              </a:rPr>
              <a:t>The second line of a test case contains a permutation of the numbers 1 through L, indicating the current order of the carriages. The carriages should be ordered such that carriage 1 comes first, then 2, etc. with carriage L coming last.</a:t>
            </a:r>
          </a:p>
          <a:p>
            <a:pPr algn="just"/>
            <a:endParaRPr lang="en-US" sz="2799" dirty="0">
              <a:solidFill>
                <a:srgbClr val="271905"/>
              </a:solidFill>
              <a:latin typeface="Alice"/>
            </a:endParaRPr>
          </a:p>
          <a:p>
            <a:pPr algn="just"/>
            <a:r>
              <a:rPr lang="en-US" sz="2799" dirty="0">
                <a:solidFill>
                  <a:srgbClr val="271905"/>
                </a:solidFill>
                <a:latin typeface="Alice"/>
              </a:rPr>
              <a:t>Output</a:t>
            </a:r>
            <a:r>
              <a:rPr lang="zh-TW" altLang="en-US" sz="2799" dirty="0">
                <a:solidFill>
                  <a:srgbClr val="271905"/>
                </a:solidFill>
                <a:latin typeface="Alice"/>
              </a:rPr>
              <a:t>：</a:t>
            </a:r>
            <a:r>
              <a:rPr lang="en-US" altLang="zh-TW" sz="2799" dirty="0">
                <a:solidFill>
                  <a:srgbClr val="271905"/>
                </a:solidFill>
                <a:latin typeface="Alice"/>
              </a:rPr>
              <a:t>For each test case output the sentence: ‘Optimal train swapping takes S swaps.’ where S is an integer.</a:t>
            </a:r>
          </a:p>
          <a:p>
            <a:pPr algn="just"/>
            <a:endParaRPr lang="en-US" sz="2799" dirty="0">
              <a:solidFill>
                <a:srgbClr val="271905"/>
              </a:solidFill>
              <a:latin typeface="Alice"/>
            </a:endParaRPr>
          </a:p>
        </p:txBody>
      </p:sp>
      <p:sp>
        <p:nvSpPr>
          <p:cNvPr id="30" name="TextBox 12">
            <a:extLst>
              <a:ext uri="{FF2B5EF4-FFF2-40B4-BE49-F238E27FC236}">
                <a16:creationId xmlns:a16="http://schemas.microsoft.com/office/drawing/2014/main" id="{A4F83038-F2FD-4F5D-B9CF-800AEB3B8FC1}"/>
              </a:ext>
            </a:extLst>
          </p:cNvPr>
          <p:cNvSpPr txBox="1"/>
          <p:nvPr/>
        </p:nvSpPr>
        <p:spPr>
          <a:xfrm>
            <a:off x="10728372" y="2453772"/>
            <a:ext cx="5704848" cy="6032421"/>
          </a:xfrm>
          <a:prstGeom prst="rect">
            <a:avLst/>
          </a:prstGeom>
        </p:spPr>
        <p:txBody>
          <a:bodyPr wrap="square" lIns="0" tIns="0" rIns="0" bIns="0" rtlCol="0" anchor="t">
            <a:spAutoFit/>
          </a:bodyPr>
          <a:lstStyle/>
          <a:p>
            <a:pPr algn="just"/>
            <a:r>
              <a:rPr lang="zh-TW" altLang="en-US" sz="2800" dirty="0">
                <a:solidFill>
                  <a:srgbClr val="271905"/>
                </a:solidFill>
                <a:latin typeface="微軟正黑體" panose="020B0604030504040204" pitchFamily="34" charset="-120"/>
                <a:ea typeface="微軟正黑體" panose="020B0604030504040204" pitchFamily="34" charset="-120"/>
              </a:rPr>
              <a:t>輸入：輸入的第一行包含一個整數</a:t>
            </a:r>
            <a:r>
              <a:rPr lang="en-US" altLang="zh-TW" sz="2800" dirty="0">
                <a:solidFill>
                  <a:srgbClr val="271905"/>
                </a:solidFill>
                <a:latin typeface="微軟正黑體" panose="020B0604030504040204" pitchFamily="34" charset="-120"/>
                <a:ea typeface="微軟正黑體" panose="020B0604030504040204" pitchFamily="34" charset="-120"/>
              </a:rPr>
              <a:t>N</a:t>
            </a:r>
            <a:r>
              <a:rPr lang="zh-TW" altLang="en-US" sz="2800" dirty="0">
                <a:solidFill>
                  <a:srgbClr val="271905"/>
                </a:solidFill>
                <a:latin typeface="微軟正黑體" panose="020B0604030504040204" pitchFamily="34" charset="-120"/>
                <a:ea typeface="微軟正黑體" panose="020B0604030504040204" pitchFamily="34" charset="-120"/>
              </a:rPr>
              <a:t>，</a:t>
            </a:r>
            <a:r>
              <a:rPr lang="en-US" altLang="zh-TW" sz="2800" dirty="0">
                <a:solidFill>
                  <a:srgbClr val="271905"/>
                </a:solidFill>
                <a:latin typeface="微軟正黑體" panose="020B0604030504040204" pitchFamily="34" charset="-120"/>
                <a:ea typeface="微軟正黑體" panose="020B0604030504040204" pitchFamily="34" charset="-120"/>
              </a:rPr>
              <a:t>N</a:t>
            </a:r>
            <a:r>
              <a:rPr lang="zh-TW" altLang="en-US" sz="2800" dirty="0">
                <a:solidFill>
                  <a:srgbClr val="271905"/>
                </a:solidFill>
                <a:latin typeface="微軟正黑體" panose="020B0604030504040204" pitchFamily="34" charset="-120"/>
                <a:ea typeface="微軟正黑體" panose="020B0604030504040204" pitchFamily="34" charset="-120"/>
              </a:rPr>
              <a:t>代表測資數量。</a:t>
            </a:r>
          </a:p>
          <a:p>
            <a:pPr algn="just"/>
            <a:r>
              <a:rPr lang="zh-TW" altLang="en-US" sz="2800" dirty="0">
                <a:solidFill>
                  <a:srgbClr val="271905"/>
                </a:solidFill>
                <a:latin typeface="微軟正黑體" panose="020B0604030504040204" pitchFamily="34" charset="-120"/>
                <a:ea typeface="微軟正黑體" panose="020B0604030504040204" pitchFamily="34" charset="-120"/>
              </a:rPr>
              <a:t>每組測資的第一行包含一個整數</a:t>
            </a:r>
            <a:r>
              <a:rPr lang="en-US" altLang="zh-TW" sz="2800" dirty="0">
                <a:solidFill>
                  <a:srgbClr val="271905"/>
                </a:solidFill>
                <a:latin typeface="微軟正黑體" panose="020B0604030504040204" pitchFamily="34" charset="-120"/>
                <a:ea typeface="微軟正黑體" panose="020B0604030504040204" pitchFamily="34" charset="-120"/>
              </a:rPr>
              <a:t>L (0 ≤ L ≤ 50)</a:t>
            </a:r>
            <a:r>
              <a:rPr lang="zh-TW" altLang="en-US" sz="2800" dirty="0">
                <a:solidFill>
                  <a:srgbClr val="271905"/>
                </a:solidFill>
                <a:latin typeface="微軟正黑體" panose="020B0604030504040204" pitchFamily="34" charset="-120"/>
                <a:ea typeface="微軟正黑體" panose="020B0604030504040204" pitchFamily="34" charset="-120"/>
              </a:rPr>
              <a:t>，</a:t>
            </a:r>
            <a:r>
              <a:rPr lang="en-US" altLang="zh-TW" sz="2800" dirty="0">
                <a:solidFill>
                  <a:srgbClr val="271905"/>
                </a:solidFill>
                <a:latin typeface="微軟正黑體" panose="020B0604030504040204" pitchFamily="34" charset="-120"/>
                <a:ea typeface="微軟正黑體" panose="020B0604030504040204" pitchFamily="34" charset="-120"/>
              </a:rPr>
              <a:t>L</a:t>
            </a:r>
            <a:r>
              <a:rPr lang="zh-TW" altLang="en-US" sz="2800" dirty="0">
                <a:solidFill>
                  <a:srgbClr val="271905"/>
                </a:solidFill>
                <a:latin typeface="微軟正黑體" panose="020B0604030504040204" pitchFamily="34" charset="-120"/>
                <a:ea typeface="微軟正黑體" panose="020B0604030504040204" pitchFamily="34" charset="-120"/>
              </a:rPr>
              <a:t>代表火車的長度。</a:t>
            </a:r>
          </a:p>
          <a:p>
            <a:pPr algn="just"/>
            <a:r>
              <a:rPr lang="zh-TW" altLang="en-US" sz="2800" dirty="0">
                <a:solidFill>
                  <a:srgbClr val="271905"/>
                </a:solidFill>
                <a:latin typeface="微軟正黑體" panose="020B0604030504040204" pitchFamily="34" charset="-120"/>
                <a:ea typeface="微軟正黑體" panose="020B0604030504040204" pitchFamily="34" charset="-120"/>
              </a:rPr>
              <a:t>第二行包含數字</a:t>
            </a:r>
            <a:r>
              <a:rPr lang="en-US" altLang="zh-TW" sz="2800" dirty="0">
                <a:solidFill>
                  <a:srgbClr val="271905"/>
                </a:solidFill>
                <a:latin typeface="微軟正黑體" panose="020B0604030504040204" pitchFamily="34" charset="-120"/>
                <a:ea typeface="微軟正黑體" panose="020B0604030504040204" pitchFamily="34" charset="-120"/>
              </a:rPr>
              <a:t>1</a:t>
            </a:r>
            <a:r>
              <a:rPr lang="zh-TW" altLang="en-US" sz="2800" dirty="0">
                <a:solidFill>
                  <a:srgbClr val="271905"/>
                </a:solidFill>
                <a:latin typeface="微軟正黑體" panose="020B0604030504040204" pitchFamily="34" charset="-120"/>
                <a:ea typeface="微軟正黑體" panose="020B0604030504040204" pitchFamily="34" charset="-120"/>
              </a:rPr>
              <a:t>到</a:t>
            </a:r>
            <a:r>
              <a:rPr lang="en-US" altLang="zh-TW" sz="2800" dirty="0">
                <a:solidFill>
                  <a:srgbClr val="271905"/>
                </a:solidFill>
                <a:latin typeface="微軟正黑體" panose="020B0604030504040204" pitchFamily="34" charset="-120"/>
                <a:ea typeface="微軟正黑體" panose="020B0604030504040204" pitchFamily="34" charset="-120"/>
              </a:rPr>
              <a:t>L</a:t>
            </a:r>
            <a:r>
              <a:rPr lang="zh-TW" altLang="en-US" sz="2800" dirty="0">
                <a:solidFill>
                  <a:srgbClr val="271905"/>
                </a:solidFill>
                <a:latin typeface="微軟正黑體" panose="020B0604030504040204" pitchFamily="34" charset="-120"/>
                <a:ea typeface="微軟正黑體" panose="020B0604030504040204" pitchFamily="34" charset="-120"/>
              </a:rPr>
              <a:t>的排列，表示火車車廂的當前順序。</a:t>
            </a:r>
          </a:p>
          <a:p>
            <a:pPr algn="just"/>
            <a:r>
              <a:rPr lang="zh-TW" altLang="en-US" sz="2800" dirty="0">
                <a:solidFill>
                  <a:srgbClr val="271905"/>
                </a:solidFill>
                <a:latin typeface="微軟正黑體" panose="020B0604030504040204" pitchFamily="34" charset="-120"/>
                <a:ea typeface="微軟正黑體" panose="020B0604030504040204" pitchFamily="34" charset="-120"/>
              </a:rPr>
              <a:t>需要將火車車廂依照編號</a:t>
            </a:r>
            <a:r>
              <a:rPr lang="en-US" altLang="zh-TW" sz="2800" dirty="0">
                <a:solidFill>
                  <a:srgbClr val="271905"/>
                </a:solidFill>
                <a:latin typeface="微軟正黑體" panose="020B0604030504040204" pitchFamily="34" charset="-120"/>
                <a:ea typeface="微軟正黑體" panose="020B0604030504040204" pitchFamily="34" charset="-120"/>
              </a:rPr>
              <a:t>1</a:t>
            </a:r>
            <a:r>
              <a:rPr lang="zh-TW" altLang="en-US" sz="2800" dirty="0">
                <a:solidFill>
                  <a:srgbClr val="271905"/>
                </a:solidFill>
                <a:latin typeface="微軟正黑體" panose="020B0604030504040204" pitchFamily="34" charset="-120"/>
                <a:ea typeface="微軟正黑體" panose="020B0604030504040204" pitchFamily="34" charset="-120"/>
              </a:rPr>
              <a:t>到</a:t>
            </a:r>
            <a:r>
              <a:rPr lang="en-US" altLang="zh-TW" sz="2800" dirty="0">
                <a:solidFill>
                  <a:srgbClr val="271905"/>
                </a:solidFill>
                <a:latin typeface="微軟正黑體" panose="020B0604030504040204" pitchFamily="34" charset="-120"/>
                <a:ea typeface="微軟正黑體" panose="020B0604030504040204" pitchFamily="34" charset="-120"/>
              </a:rPr>
              <a:t>L</a:t>
            </a:r>
            <a:r>
              <a:rPr lang="zh-TW" altLang="en-US" sz="2800" dirty="0">
                <a:solidFill>
                  <a:srgbClr val="271905"/>
                </a:solidFill>
                <a:latin typeface="微軟正黑體" panose="020B0604030504040204" pitchFamily="34" charset="-120"/>
                <a:ea typeface="微軟正黑體" panose="020B0604030504040204" pitchFamily="34" charset="-120"/>
              </a:rPr>
              <a:t>的順序排好。</a:t>
            </a:r>
            <a:endParaRPr lang="en-US" altLang="zh-TW" sz="2800" dirty="0">
              <a:solidFill>
                <a:srgbClr val="271905"/>
              </a:solidFill>
              <a:latin typeface="微軟正黑體" panose="020B0604030504040204" pitchFamily="34" charset="-120"/>
              <a:ea typeface="微軟正黑體" panose="020B0604030504040204" pitchFamily="34" charset="-120"/>
            </a:endParaRPr>
          </a:p>
          <a:p>
            <a:pPr algn="just"/>
            <a:endParaRPr lang="en-US" sz="2800" dirty="0">
              <a:solidFill>
                <a:srgbClr val="271905"/>
              </a:solidFill>
              <a:latin typeface="微軟正黑體" panose="020B0604030504040204" pitchFamily="34" charset="-120"/>
              <a:ea typeface="微軟正黑體" panose="020B0604030504040204" pitchFamily="34" charset="-120"/>
            </a:endParaRPr>
          </a:p>
          <a:p>
            <a:pPr algn="just"/>
            <a:endParaRPr lang="en-US" sz="2800" dirty="0">
              <a:solidFill>
                <a:srgbClr val="271905"/>
              </a:solidFill>
              <a:latin typeface="微軟正黑體" panose="020B0604030504040204" pitchFamily="34" charset="-120"/>
              <a:ea typeface="微軟正黑體" panose="020B0604030504040204" pitchFamily="34" charset="-120"/>
            </a:endParaRPr>
          </a:p>
          <a:p>
            <a:pPr algn="just"/>
            <a:endParaRPr lang="en-US" sz="2800" dirty="0">
              <a:solidFill>
                <a:srgbClr val="271905"/>
              </a:solidFill>
              <a:latin typeface="微軟正黑體" panose="020B0604030504040204" pitchFamily="34" charset="-120"/>
              <a:ea typeface="微軟正黑體" panose="020B0604030504040204" pitchFamily="34" charset="-120"/>
            </a:endParaRPr>
          </a:p>
          <a:p>
            <a:pPr algn="just"/>
            <a:r>
              <a:rPr lang="zh-TW" altLang="en-US" sz="2800" dirty="0">
                <a:solidFill>
                  <a:srgbClr val="271905"/>
                </a:solidFill>
                <a:latin typeface="微軟正黑體" panose="020B0604030504040204" pitchFamily="34" charset="-120"/>
                <a:ea typeface="微軟正黑體" panose="020B0604030504040204" pitchFamily="34" charset="-120"/>
              </a:rPr>
              <a:t>輸出：對於每組測資，請輸出：</a:t>
            </a:r>
          </a:p>
          <a:p>
            <a:pPr algn="just"/>
            <a:r>
              <a:rPr lang="en-US" altLang="zh-TW" sz="2800" dirty="0">
                <a:solidFill>
                  <a:srgbClr val="271905"/>
                </a:solidFill>
                <a:latin typeface="微軟正黑體" panose="020B0604030504040204" pitchFamily="34" charset="-120"/>
                <a:ea typeface="微軟正黑體" panose="020B0604030504040204" pitchFamily="34" charset="-120"/>
              </a:rPr>
              <a:t>"Optimal train swapping takes S swaps."</a:t>
            </a:r>
            <a:r>
              <a:rPr lang="zh-TW" altLang="en-US" sz="2800" dirty="0">
                <a:solidFill>
                  <a:srgbClr val="271905"/>
                </a:solidFill>
                <a:latin typeface="微軟正黑體" panose="020B0604030504040204" pitchFamily="34" charset="-120"/>
                <a:ea typeface="微軟正黑體" panose="020B0604030504040204" pitchFamily="34" charset="-120"/>
              </a:rPr>
              <a:t>，</a:t>
            </a:r>
            <a:r>
              <a:rPr lang="en-US" altLang="zh-TW" sz="2800" dirty="0">
                <a:solidFill>
                  <a:srgbClr val="271905"/>
                </a:solidFill>
                <a:latin typeface="微軟正黑體" panose="020B0604030504040204" pitchFamily="34" charset="-120"/>
                <a:ea typeface="微軟正黑體" panose="020B0604030504040204" pitchFamily="34" charset="-120"/>
              </a:rPr>
              <a:t>S</a:t>
            </a:r>
            <a:r>
              <a:rPr lang="zh-TW" altLang="en-US" sz="2800" dirty="0">
                <a:solidFill>
                  <a:srgbClr val="271905"/>
                </a:solidFill>
                <a:latin typeface="微軟正黑體" panose="020B0604030504040204" pitchFamily="34" charset="-120"/>
                <a:ea typeface="微軟正黑體" panose="020B0604030504040204" pitchFamily="34" charset="-120"/>
              </a:rPr>
              <a:t>代表最少交換次數。</a:t>
            </a:r>
            <a:endParaRPr lang="en-US" sz="2800" dirty="0">
              <a:solidFill>
                <a:srgbClr val="271905"/>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5276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2" name="AutoShape 2"/>
          <p:cNvSpPr/>
          <p:nvPr/>
        </p:nvSpPr>
        <p:spPr>
          <a:xfrm>
            <a:off x="9780663" y="9239250"/>
            <a:ext cx="8507337" cy="0"/>
          </a:xfrm>
          <a:prstGeom prst="line">
            <a:avLst/>
          </a:prstGeom>
          <a:ln w="38100" cap="flat">
            <a:solidFill>
              <a:srgbClr val="967D55"/>
            </a:solidFill>
            <a:prstDash val="solid"/>
            <a:headEnd type="none" w="sm" len="sm"/>
            <a:tailEnd type="none" w="sm" len="sm"/>
          </a:ln>
        </p:spPr>
      </p:sp>
      <p:sp>
        <p:nvSpPr>
          <p:cNvPr id="3" name="TextBox 3"/>
          <p:cNvSpPr txBox="1"/>
          <p:nvPr/>
        </p:nvSpPr>
        <p:spPr>
          <a:xfrm>
            <a:off x="8298068" y="90941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04</a:t>
            </a:r>
          </a:p>
        </p:txBody>
      </p:sp>
      <p:sp>
        <p:nvSpPr>
          <p:cNvPr id="4" name="AutoShape 4"/>
          <p:cNvSpPr/>
          <p:nvPr/>
        </p:nvSpPr>
        <p:spPr>
          <a:xfrm>
            <a:off x="58478" y="9258300"/>
            <a:ext cx="8507337" cy="0"/>
          </a:xfrm>
          <a:prstGeom prst="line">
            <a:avLst/>
          </a:prstGeom>
          <a:ln w="38100" cap="flat">
            <a:solidFill>
              <a:srgbClr val="967D55"/>
            </a:solidFill>
            <a:prstDash val="solid"/>
            <a:headEnd type="none" w="sm" len="sm"/>
            <a:tailEnd type="none" w="sm" len="sm"/>
          </a:ln>
        </p:spPr>
      </p:sp>
      <p:grpSp>
        <p:nvGrpSpPr>
          <p:cNvPr id="5" name="Group 5"/>
          <p:cNvGrpSpPr/>
          <p:nvPr/>
        </p:nvGrpSpPr>
        <p:grpSpPr>
          <a:xfrm>
            <a:off x="16675432" y="5850515"/>
            <a:ext cx="2712720" cy="2712720"/>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67D55"/>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31820" y="-930219"/>
            <a:ext cx="3521040" cy="352104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276586" y="846474"/>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範例測資</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pSp>
        <p:nvGrpSpPr>
          <p:cNvPr id="15" name="Group 11">
            <a:extLst>
              <a:ext uri="{FF2B5EF4-FFF2-40B4-BE49-F238E27FC236}">
                <a16:creationId xmlns:a16="http://schemas.microsoft.com/office/drawing/2014/main" id="{77668887-DED1-4452-8949-87BAA434F55C}"/>
              </a:ext>
            </a:extLst>
          </p:cNvPr>
          <p:cNvGrpSpPr/>
          <p:nvPr/>
        </p:nvGrpSpPr>
        <p:grpSpPr>
          <a:xfrm>
            <a:off x="3068045" y="2425650"/>
            <a:ext cx="4904796" cy="1257362"/>
            <a:chOff x="0" y="0"/>
            <a:chExt cx="1291798" cy="298320"/>
          </a:xfrm>
        </p:grpSpPr>
        <p:sp>
          <p:nvSpPr>
            <p:cNvPr id="16" name="Freeform 12">
              <a:extLst>
                <a:ext uri="{FF2B5EF4-FFF2-40B4-BE49-F238E27FC236}">
                  <a16:creationId xmlns:a16="http://schemas.microsoft.com/office/drawing/2014/main" id="{A80768CF-561A-487E-8F31-A9C9CFDF2B5C}"/>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17" name="TextBox 13">
              <a:extLst>
                <a:ext uri="{FF2B5EF4-FFF2-40B4-BE49-F238E27FC236}">
                  <a16:creationId xmlns:a16="http://schemas.microsoft.com/office/drawing/2014/main" id="{A6D9F02D-18B7-4D27-BF46-193E60D7FCB9}"/>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5">
            <a:extLst>
              <a:ext uri="{FF2B5EF4-FFF2-40B4-BE49-F238E27FC236}">
                <a16:creationId xmlns:a16="http://schemas.microsoft.com/office/drawing/2014/main" id="{F396DE2D-B564-4426-8BFA-57CE16178459}"/>
              </a:ext>
            </a:extLst>
          </p:cNvPr>
          <p:cNvSpPr txBox="1"/>
          <p:nvPr/>
        </p:nvSpPr>
        <p:spPr>
          <a:xfrm>
            <a:off x="3843044" y="2927072"/>
            <a:ext cx="3354798" cy="542521"/>
          </a:xfrm>
          <a:prstGeom prst="rect">
            <a:avLst/>
          </a:prstGeom>
        </p:spPr>
        <p:txBody>
          <a:bodyPr lIns="0" tIns="0" rIns="0" bIns="0" rtlCol="0" anchor="t">
            <a:spAutoFit/>
          </a:bodyPr>
          <a:lstStyle/>
          <a:p>
            <a:pPr algn="ctr">
              <a:lnSpc>
                <a:spcPts val="3600"/>
              </a:lnSpc>
            </a:pPr>
            <a:r>
              <a:rPr lang="en-US" altLang="zh-TW" sz="5400" dirty="0">
                <a:solidFill>
                  <a:schemeClr val="bg2">
                    <a:lumMod val="25000"/>
                  </a:schemeClr>
                </a:solidFill>
                <a:latin typeface="Bodoni FLF Italics"/>
              </a:rPr>
              <a:t>Input</a:t>
            </a:r>
            <a:endParaRPr lang="en-US" sz="5400" dirty="0">
              <a:solidFill>
                <a:schemeClr val="bg2">
                  <a:lumMod val="25000"/>
                </a:schemeClr>
              </a:solidFill>
              <a:latin typeface="Bodoni FLF Italics"/>
            </a:endParaRPr>
          </a:p>
        </p:txBody>
      </p:sp>
      <p:grpSp>
        <p:nvGrpSpPr>
          <p:cNvPr id="19" name="Group 16">
            <a:extLst>
              <a:ext uri="{FF2B5EF4-FFF2-40B4-BE49-F238E27FC236}">
                <a16:creationId xmlns:a16="http://schemas.microsoft.com/office/drawing/2014/main" id="{0DDFB33A-3FC3-4077-BC58-B854224A468D}"/>
              </a:ext>
            </a:extLst>
          </p:cNvPr>
          <p:cNvGrpSpPr/>
          <p:nvPr/>
        </p:nvGrpSpPr>
        <p:grpSpPr>
          <a:xfrm>
            <a:off x="10526869" y="2425648"/>
            <a:ext cx="4904796" cy="1257361"/>
            <a:chOff x="0" y="0"/>
            <a:chExt cx="1291798" cy="298320"/>
          </a:xfrm>
        </p:grpSpPr>
        <p:sp>
          <p:nvSpPr>
            <p:cNvPr id="20" name="Freeform 17">
              <a:extLst>
                <a:ext uri="{FF2B5EF4-FFF2-40B4-BE49-F238E27FC236}">
                  <a16:creationId xmlns:a16="http://schemas.microsoft.com/office/drawing/2014/main" id="{9E4F227A-0697-4F84-8AEA-A68163E23DD6}"/>
                </a:ext>
              </a:extLst>
            </p:cNvPr>
            <p:cNvSpPr/>
            <p:nvPr/>
          </p:nvSpPr>
          <p:spPr>
            <a:xfrm>
              <a:off x="0" y="0"/>
              <a:ext cx="1291798" cy="298321"/>
            </a:xfrm>
            <a:custGeom>
              <a:avLst/>
              <a:gdLst/>
              <a:ahLst/>
              <a:cxnLst/>
              <a:rect l="l" t="t" r="r" b="b"/>
              <a:pathLst>
                <a:path w="1291798" h="298321">
                  <a:moveTo>
                    <a:pt x="0" y="0"/>
                  </a:moveTo>
                  <a:lnTo>
                    <a:pt x="1291798" y="0"/>
                  </a:lnTo>
                  <a:lnTo>
                    <a:pt x="1291798" y="298321"/>
                  </a:lnTo>
                  <a:lnTo>
                    <a:pt x="0" y="298321"/>
                  </a:lnTo>
                  <a:close/>
                </a:path>
              </a:pathLst>
            </a:custGeom>
            <a:solidFill>
              <a:srgbClr val="000000">
                <a:alpha val="0"/>
              </a:srgbClr>
            </a:solidFill>
            <a:ln w="38100">
              <a:solidFill>
                <a:srgbClr val="967D55"/>
              </a:solidFill>
            </a:ln>
          </p:spPr>
        </p:sp>
        <p:sp>
          <p:nvSpPr>
            <p:cNvPr id="21" name="TextBox 18">
              <a:extLst>
                <a:ext uri="{FF2B5EF4-FFF2-40B4-BE49-F238E27FC236}">
                  <a16:creationId xmlns:a16="http://schemas.microsoft.com/office/drawing/2014/main" id="{ED9FABF8-4D95-4241-B717-4D0F80A95915}"/>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22" name="TextBox 19">
            <a:extLst>
              <a:ext uri="{FF2B5EF4-FFF2-40B4-BE49-F238E27FC236}">
                <a16:creationId xmlns:a16="http://schemas.microsoft.com/office/drawing/2014/main" id="{05E3DCA0-900C-4C0E-AA82-EABEDD68A610}"/>
              </a:ext>
            </a:extLst>
          </p:cNvPr>
          <p:cNvSpPr txBox="1"/>
          <p:nvPr/>
        </p:nvSpPr>
        <p:spPr>
          <a:xfrm>
            <a:off x="11301868" y="2927072"/>
            <a:ext cx="3354798" cy="542521"/>
          </a:xfrm>
          <a:prstGeom prst="rect">
            <a:avLst/>
          </a:prstGeom>
        </p:spPr>
        <p:txBody>
          <a:bodyPr lIns="0" tIns="0" rIns="0" bIns="0" rtlCol="0" anchor="t">
            <a:spAutoFit/>
          </a:bodyPr>
          <a:lstStyle/>
          <a:p>
            <a:pPr algn="ctr">
              <a:lnSpc>
                <a:spcPts val="3600"/>
              </a:lnSpc>
            </a:pPr>
            <a:r>
              <a:rPr lang="en-US" sz="5400" dirty="0">
                <a:solidFill>
                  <a:schemeClr val="bg2">
                    <a:lumMod val="25000"/>
                  </a:schemeClr>
                </a:solidFill>
                <a:latin typeface="Bodoni FLF Italics"/>
              </a:rPr>
              <a:t>Output</a:t>
            </a:r>
          </a:p>
        </p:txBody>
      </p:sp>
      <p:sp>
        <p:nvSpPr>
          <p:cNvPr id="23" name="TextBox 12">
            <a:extLst>
              <a:ext uri="{FF2B5EF4-FFF2-40B4-BE49-F238E27FC236}">
                <a16:creationId xmlns:a16="http://schemas.microsoft.com/office/drawing/2014/main" id="{B6727F04-CB89-4D84-B595-AE77421042E3}"/>
              </a:ext>
            </a:extLst>
          </p:cNvPr>
          <p:cNvSpPr txBox="1"/>
          <p:nvPr/>
        </p:nvSpPr>
        <p:spPr>
          <a:xfrm>
            <a:off x="4881763" y="3874672"/>
            <a:ext cx="2544763" cy="4739759"/>
          </a:xfrm>
          <a:prstGeom prst="rect">
            <a:avLst/>
          </a:prstGeom>
        </p:spPr>
        <p:txBody>
          <a:bodyPr wrap="square" lIns="0" tIns="0" rIns="0" bIns="0" rtlCol="0" anchor="t">
            <a:spAutoFit/>
          </a:bodyPr>
          <a:lstStyle/>
          <a:p>
            <a:r>
              <a:rPr lang="en-US" sz="4400" dirty="0">
                <a:solidFill>
                  <a:schemeClr val="bg2">
                    <a:lumMod val="25000"/>
                  </a:schemeClr>
                </a:solidFill>
                <a:latin typeface="Alice"/>
              </a:rPr>
              <a:t>3</a:t>
            </a:r>
          </a:p>
          <a:p>
            <a:r>
              <a:rPr lang="en-US" sz="4400" dirty="0">
                <a:solidFill>
                  <a:schemeClr val="bg2">
                    <a:lumMod val="25000"/>
                  </a:schemeClr>
                </a:solidFill>
                <a:latin typeface="Alice"/>
              </a:rPr>
              <a:t>3</a:t>
            </a:r>
          </a:p>
          <a:p>
            <a:r>
              <a:rPr lang="en-US" sz="4400" dirty="0">
                <a:solidFill>
                  <a:schemeClr val="bg2">
                    <a:lumMod val="25000"/>
                  </a:schemeClr>
                </a:solidFill>
                <a:latin typeface="Alice"/>
              </a:rPr>
              <a:t>1 3 2</a:t>
            </a:r>
          </a:p>
          <a:p>
            <a:r>
              <a:rPr lang="en-US" sz="4400" dirty="0">
                <a:solidFill>
                  <a:schemeClr val="bg2">
                    <a:lumMod val="25000"/>
                  </a:schemeClr>
                </a:solidFill>
                <a:latin typeface="Alice"/>
              </a:rPr>
              <a:t>4</a:t>
            </a:r>
          </a:p>
          <a:p>
            <a:r>
              <a:rPr lang="en-US" sz="4400" dirty="0">
                <a:solidFill>
                  <a:schemeClr val="bg2">
                    <a:lumMod val="25000"/>
                  </a:schemeClr>
                </a:solidFill>
                <a:latin typeface="Alice"/>
              </a:rPr>
              <a:t>4 3 2 1</a:t>
            </a:r>
          </a:p>
          <a:p>
            <a:r>
              <a:rPr lang="en-US" sz="4400" dirty="0">
                <a:solidFill>
                  <a:schemeClr val="bg2">
                    <a:lumMod val="25000"/>
                  </a:schemeClr>
                </a:solidFill>
                <a:latin typeface="Alice"/>
              </a:rPr>
              <a:t>2</a:t>
            </a:r>
          </a:p>
          <a:p>
            <a:r>
              <a:rPr lang="en-US" sz="4400" dirty="0">
                <a:solidFill>
                  <a:schemeClr val="bg2">
                    <a:lumMod val="25000"/>
                  </a:schemeClr>
                </a:solidFill>
                <a:latin typeface="Alice"/>
              </a:rPr>
              <a:t>2 1</a:t>
            </a:r>
          </a:p>
        </p:txBody>
      </p:sp>
      <p:sp>
        <p:nvSpPr>
          <p:cNvPr id="24" name="TextBox 12">
            <a:extLst>
              <a:ext uri="{FF2B5EF4-FFF2-40B4-BE49-F238E27FC236}">
                <a16:creationId xmlns:a16="http://schemas.microsoft.com/office/drawing/2014/main" id="{4DCAAD50-B946-47B6-8716-9ABA4B38AAB0}"/>
              </a:ext>
            </a:extLst>
          </p:cNvPr>
          <p:cNvSpPr txBox="1"/>
          <p:nvPr/>
        </p:nvSpPr>
        <p:spPr>
          <a:xfrm>
            <a:off x="9656326" y="4692921"/>
            <a:ext cx="7237864" cy="1477328"/>
          </a:xfrm>
          <a:prstGeom prst="rect">
            <a:avLst/>
          </a:prstGeom>
        </p:spPr>
        <p:txBody>
          <a:bodyPr wrap="square" lIns="0" tIns="0" rIns="0" bIns="0" rtlCol="0" anchor="t">
            <a:spAutoFit/>
          </a:bodyPr>
          <a:lstStyle/>
          <a:p>
            <a:r>
              <a:rPr lang="en-US" sz="3200" dirty="0">
                <a:solidFill>
                  <a:schemeClr val="bg2">
                    <a:lumMod val="25000"/>
                  </a:schemeClr>
                </a:solidFill>
                <a:latin typeface="Alice"/>
              </a:rPr>
              <a:t>Optimal train swapping takes 1 swaps.</a:t>
            </a:r>
          </a:p>
          <a:p>
            <a:r>
              <a:rPr lang="en-US" sz="3200" dirty="0">
                <a:solidFill>
                  <a:schemeClr val="bg2">
                    <a:lumMod val="25000"/>
                  </a:schemeClr>
                </a:solidFill>
                <a:latin typeface="Alice"/>
              </a:rPr>
              <a:t>Optimal train swapping takes 6 swaps.</a:t>
            </a:r>
          </a:p>
          <a:p>
            <a:r>
              <a:rPr lang="en-US" sz="3200" dirty="0">
                <a:solidFill>
                  <a:schemeClr val="bg2">
                    <a:lumMod val="25000"/>
                  </a:schemeClr>
                </a:solidFill>
                <a:latin typeface="Alice"/>
              </a:rPr>
              <a:t>Optimal train swapping takes 1 swaps.</a:t>
            </a:r>
          </a:p>
        </p:txBody>
      </p:sp>
    </p:spTree>
    <p:extLst>
      <p:ext uri="{BB962C8B-B14F-4D97-AF65-F5344CB8AC3E}">
        <p14:creationId xmlns:p14="http://schemas.microsoft.com/office/powerpoint/2010/main" val="74199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783491" y="3314700"/>
            <a:ext cx="7779084" cy="419667"/>
          </a:xfrm>
          <a:prstGeom prst="rect">
            <a:avLst/>
          </a:prstGeom>
        </p:spPr>
        <p:txBody>
          <a:bodyPr lIns="0" tIns="0" rIns="0" bIns="0" rtlCol="0" anchor="t">
            <a:spAutoFit/>
          </a:bodyPr>
          <a:lstStyle/>
          <a:p>
            <a:pPr algn="just">
              <a:lnSpc>
                <a:spcPts val="2799"/>
              </a:lnSpc>
            </a:pPr>
            <a:r>
              <a:rPr lang="en-US" altLang="zh-TW" sz="4800" dirty="0">
                <a:solidFill>
                  <a:schemeClr val="bg2">
                    <a:lumMod val="25000"/>
                  </a:schemeClr>
                </a:solidFill>
                <a:latin typeface="Alice"/>
              </a:rPr>
              <a:t>Step 1</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輸入測資</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graphicFrame>
        <p:nvGraphicFramePr>
          <p:cNvPr id="47" name="表格 47">
            <a:extLst>
              <a:ext uri="{FF2B5EF4-FFF2-40B4-BE49-F238E27FC236}">
                <a16:creationId xmlns:a16="http://schemas.microsoft.com/office/drawing/2014/main" id="{744E45C5-6361-4502-91A9-417208B5139E}"/>
              </a:ext>
            </a:extLst>
          </p:cNvPr>
          <p:cNvGraphicFramePr>
            <a:graphicFrameLocks noGrp="1"/>
          </p:cNvGraphicFramePr>
          <p:nvPr>
            <p:extLst>
              <p:ext uri="{D42A27DB-BD31-4B8C-83A1-F6EECF244321}">
                <p14:modId xmlns:p14="http://schemas.microsoft.com/office/powerpoint/2010/main" val="1337639643"/>
              </p:ext>
            </p:extLst>
          </p:nvPr>
        </p:nvGraphicFramePr>
        <p:xfrm>
          <a:off x="11430000" y="4526939"/>
          <a:ext cx="6617568" cy="2711442"/>
        </p:xfrm>
        <a:graphic>
          <a:graphicData uri="http://schemas.openxmlformats.org/drawingml/2006/table">
            <a:tbl>
              <a:tblPr bandRow="1">
                <a:tableStyleId>{5C22544A-7EE6-4342-B048-85BDC9FD1C3A}</a:tableStyleId>
              </a:tblPr>
              <a:tblGrid>
                <a:gridCol w="3308784">
                  <a:extLst>
                    <a:ext uri="{9D8B030D-6E8A-4147-A177-3AD203B41FA5}">
                      <a16:colId xmlns:a16="http://schemas.microsoft.com/office/drawing/2014/main" val="2422572381"/>
                    </a:ext>
                  </a:extLst>
                </a:gridCol>
                <a:gridCol w="3308784">
                  <a:extLst>
                    <a:ext uri="{9D8B030D-6E8A-4147-A177-3AD203B41FA5}">
                      <a16:colId xmlns:a16="http://schemas.microsoft.com/office/drawing/2014/main" val="3561427018"/>
                    </a:ext>
                  </a:extLst>
                </a:gridCol>
              </a:tblGrid>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火車長度</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903814">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vec</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車廂當前順序</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bl>
          </a:graphicData>
        </a:graphic>
      </p:graphicFrame>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05</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pic>
        <p:nvPicPr>
          <p:cNvPr id="3" name="圖片 2">
            <a:extLst>
              <a:ext uri="{FF2B5EF4-FFF2-40B4-BE49-F238E27FC236}">
                <a16:creationId xmlns:a16="http://schemas.microsoft.com/office/drawing/2014/main" id="{ACF4C1EF-345C-408D-80D2-5C37F065B390}"/>
              </a:ext>
            </a:extLst>
          </p:cNvPr>
          <p:cNvPicPr>
            <a:picLocks noChangeAspect="1"/>
          </p:cNvPicPr>
          <p:nvPr/>
        </p:nvPicPr>
        <p:blipFill>
          <a:blip r:embed="rId2"/>
          <a:stretch>
            <a:fillRect/>
          </a:stretch>
        </p:blipFill>
        <p:spPr>
          <a:xfrm>
            <a:off x="2345481" y="4337012"/>
            <a:ext cx="8655105" cy="2961629"/>
          </a:xfrm>
          <a:prstGeom prst="rect">
            <a:avLst/>
          </a:prstGeom>
        </p:spPr>
      </p:pic>
    </p:spTree>
    <p:extLst>
      <p:ext uri="{BB962C8B-B14F-4D97-AF65-F5344CB8AC3E}">
        <p14:creationId xmlns:p14="http://schemas.microsoft.com/office/powerpoint/2010/main" val="318940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6B856380-3ECE-4839-A37D-35F411F61CBD}"/>
              </a:ext>
            </a:extLst>
          </p:cNvPr>
          <p:cNvPicPr>
            <a:picLocks noChangeAspect="1"/>
          </p:cNvPicPr>
          <p:nvPr/>
        </p:nvPicPr>
        <p:blipFill>
          <a:blip r:embed="rId2"/>
          <a:stretch>
            <a:fillRect/>
          </a:stretch>
        </p:blipFill>
        <p:spPr>
          <a:xfrm>
            <a:off x="1565696" y="4561209"/>
            <a:ext cx="14000238" cy="3794457"/>
          </a:xfrm>
          <a:prstGeom prst="rect">
            <a:avLst/>
          </a:prstGeom>
        </p:spPr>
      </p:pic>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1600200" y="3696900"/>
            <a:ext cx="13792200" cy="418513"/>
          </a:xfrm>
          <a:prstGeom prst="rect">
            <a:avLst/>
          </a:prstGeom>
        </p:spPr>
        <p:txBody>
          <a:bodyPr wrap="square" lIns="0" tIns="0" rIns="0" bIns="0" rtlCol="0" anchor="t">
            <a:spAutoFit/>
          </a:bodyPr>
          <a:lstStyle/>
          <a:p>
            <a:pPr algn="just">
              <a:lnSpc>
                <a:spcPts val="2799"/>
              </a:lnSpc>
            </a:pPr>
            <a:r>
              <a:rPr lang="en-US" altLang="zh-TW" sz="4800" dirty="0">
                <a:solidFill>
                  <a:schemeClr val="bg2">
                    <a:lumMod val="25000"/>
                  </a:schemeClr>
                </a:solidFill>
                <a:latin typeface="Alice"/>
              </a:rPr>
              <a:t>Step 2</a:t>
            </a:r>
            <a:r>
              <a:rPr lang="zh-TW" altLang="en-US" sz="4800" dirty="0">
                <a:solidFill>
                  <a:schemeClr val="bg2">
                    <a:lumMod val="25000"/>
                  </a:schemeClr>
                </a:solidFill>
                <a:latin typeface="Alice"/>
              </a:rPr>
              <a:t>：</a:t>
            </a:r>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計算排列車廂所需最少交換次數並輸出</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程式碼說明</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06</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graphicFrame>
        <p:nvGraphicFramePr>
          <p:cNvPr id="16" name="表格 47">
            <a:extLst>
              <a:ext uri="{FF2B5EF4-FFF2-40B4-BE49-F238E27FC236}">
                <a16:creationId xmlns:a16="http://schemas.microsoft.com/office/drawing/2014/main" id="{78951360-A4D4-4DFD-932F-8A3E7AD4DF82}"/>
              </a:ext>
            </a:extLst>
          </p:cNvPr>
          <p:cNvGraphicFramePr>
            <a:graphicFrameLocks noGrp="1"/>
          </p:cNvGraphicFramePr>
          <p:nvPr>
            <p:extLst>
              <p:ext uri="{D42A27DB-BD31-4B8C-83A1-F6EECF244321}">
                <p14:modId xmlns:p14="http://schemas.microsoft.com/office/powerpoint/2010/main" val="3607208537"/>
              </p:ext>
            </p:extLst>
          </p:nvPr>
        </p:nvGraphicFramePr>
        <p:xfrm>
          <a:off x="11658600" y="4561209"/>
          <a:ext cx="5855568" cy="2981452"/>
        </p:xfrm>
        <a:graphic>
          <a:graphicData uri="http://schemas.openxmlformats.org/drawingml/2006/table">
            <a:tbl>
              <a:tblPr bandRow="1">
                <a:tableStyleId>{5C22544A-7EE6-4342-B048-85BDC9FD1C3A}</a:tableStyleId>
              </a:tblPr>
              <a:tblGrid>
                <a:gridCol w="2927784">
                  <a:extLst>
                    <a:ext uri="{9D8B030D-6E8A-4147-A177-3AD203B41FA5}">
                      <a16:colId xmlns:a16="http://schemas.microsoft.com/office/drawing/2014/main" val="2422572381"/>
                    </a:ext>
                  </a:extLst>
                </a:gridCol>
                <a:gridCol w="2927784">
                  <a:extLst>
                    <a:ext uri="{9D8B030D-6E8A-4147-A177-3AD203B41FA5}">
                      <a16:colId xmlns:a16="http://schemas.microsoft.com/office/drawing/2014/main" val="3561427018"/>
                    </a:ext>
                  </a:extLst>
                </a:gridCol>
              </a:tblGrid>
              <a:tr h="745363">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已宣告變數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374"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註解</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770323289"/>
                  </a:ext>
                </a:extLst>
              </a:tr>
              <a:tr h="745363">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n</a:t>
                      </a: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255"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火車長度</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2322501"/>
                  </a:ext>
                </a:extLst>
              </a:tr>
              <a:tr h="745363">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255"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vec</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車廂當前順序</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3588477276"/>
                  </a:ext>
                </a:extLst>
              </a:tr>
              <a:tr h="745363">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en-US" altLang="zh-TW" sz="3200" b="1" i="0" u="none" strike="noStrike" kern="1200" cap="none" spc="0" normalizeH="0" baseline="0" noProof="0" dirty="0" err="1">
                          <a:ln>
                            <a:noFill/>
                          </a:ln>
                          <a:solidFill>
                            <a:srgbClr val="F4EADB"/>
                          </a:solidFill>
                          <a:effectLst/>
                          <a:uLnTx/>
                          <a:uFillTx/>
                          <a:latin typeface="微軟正黑體" panose="020B0604030504040204" pitchFamily="34" charset="-120"/>
                          <a:ea typeface="微軟正黑體" panose="020B0604030504040204" pitchFamily="34" charset="-120"/>
                          <a:cs typeface="+mn-cs"/>
                        </a:rPr>
                        <a:t>ans</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tc>
                  <a:txBody>
                    <a:bodyPr/>
                    <a:lstStyle/>
                    <a:p>
                      <a:pPr marL="0" marR="0" lvl="0" indent="0" algn="ctr" defTabSz="914400" rtl="0" eaLnBrk="1" fontAlgn="auto" latinLnBrk="0" hangingPunct="1">
                        <a:lnSpc>
                          <a:spcPts val="33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rPr>
                        <a:t>交換次數</a:t>
                      </a:r>
                      <a:endParaRPr kumimoji="0" lang="en-US" altLang="zh-TW" sz="3200" b="1" i="0" u="none" strike="noStrike" kern="1200" cap="none" spc="0" normalizeH="0" baseline="0" noProof="0" dirty="0">
                        <a:ln>
                          <a:noFill/>
                        </a:ln>
                        <a:solidFill>
                          <a:srgbClr val="F4EADB"/>
                        </a:solidFill>
                        <a:effectLst/>
                        <a:uLnTx/>
                        <a:uFillTx/>
                        <a:latin typeface="微軟正黑體" panose="020B0604030504040204" pitchFamily="34" charset="-120"/>
                        <a:ea typeface="微軟正黑體" panose="020B0604030504040204" pitchFamily="34" charset="-120"/>
                        <a:cs typeface="+mn-cs"/>
                      </a:endParaRPr>
                    </a:p>
                  </a:txBody>
                  <a:tcPr anchor="ctr">
                    <a:solidFill>
                      <a:srgbClr val="967D55"/>
                    </a:solidFill>
                  </a:tcPr>
                </a:tc>
                <a:extLst>
                  <a:ext uri="{0D108BD9-81ED-4DB2-BD59-A6C34878D82A}">
                    <a16:rowId xmlns:a16="http://schemas.microsoft.com/office/drawing/2014/main" val="1511652908"/>
                  </a:ext>
                </a:extLst>
              </a:tr>
            </a:tbl>
          </a:graphicData>
        </a:graphic>
      </p:graphicFrame>
    </p:spTree>
    <p:extLst>
      <p:ext uri="{BB962C8B-B14F-4D97-AF65-F5344CB8AC3E}">
        <p14:creationId xmlns:p14="http://schemas.microsoft.com/office/powerpoint/2010/main" val="100223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4" name="TextBox 14">
            <a:extLst>
              <a:ext uri="{FF2B5EF4-FFF2-40B4-BE49-F238E27FC236}">
                <a16:creationId xmlns:a16="http://schemas.microsoft.com/office/drawing/2014/main" id="{6BD3010D-16FA-4694-BDA4-56E0E23B5246}"/>
              </a:ext>
            </a:extLst>
          </p:cNvPr>
          <p:cNvSpPr txBox="1"/>
          <p:nvPr/>
        </p:nvSpPr>
        <p:spPr>
          <a:xfrm>
            <a:off x="-685800" y="434890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完整程式碼</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9" name="TextBox 3">
            <a:extLst>
              <a:ext uri="{FF2B5EF4-FFF2-40B4-BE49-F238E27FC236}">
                <a16:creationId xmlns:a16="http://schemas.microsoft.com/office/drawing/2014/main" id="{9D1A0425-776C-4A6D-9ACD-8B5E61DD3AC8}"/>
              </a:ext>
            </a:extLst>
          </p:cNvPr>
          <p:cNvSpPr txBox="1"/>
          <p:nvPr/>
        </p:nvSpPr>
        <p:spPr>
          <a:xfrm>
            <a:off x="5851786" y="9246552"/>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07</a:t>
            </a:r>
          </a:p>
        </p:txBody>
      </p:sp>
      <p:sp>
        <p:nvSpPr>
          <p:cNvPr id="50" name="AutoShape 4">
            <a:extLst>
              <a:ext uri="{FF2B5EF4-FFF2-40B4-BE49-F238E27FC236}">
                <a16:creationId xmlns:a16="http://schemas.microsoft.com/office/drawing/2014/main" id="{EEBE7DA8-F9D0-47C3-9517-2BF4FEBAED03}"/>
              </a:ext>
            </a:extLst>
          </p:cNvPr>
          <p:cNvSpPr/>
          <p:nvPr/>
        </p:nvSpPr>
        <p:spPr>
          <a:xfrm>
            <a:off x="-2150287" y="9426089"/>
            <a:ext cx="8507337" cy="0"/>
          </a:xfrm>
          <a:prstGeom prst="line">
            <a:avLst/>
          </a:prstGeom>
          <a:ln w="38100" cap="flat">
            <a:solidFill>
              <a:srgbClr val="967D55"/>
            </a:solidFill>
            <a:prstDash val="solid"/>
            <a:headEnd type="none" w="sm" len="sm"/>
            <a:tailEnd type="none" w="sm" len="sm"/>
          </a:ln>
        </p:spPr>
      </p:sp>
      <p:pic>
        <p:nvPicPr>
          <p:cNvPr id="3" name="圖片 2">
            <a:extLst>
              <a:ext uri="{FF2B5EF4-FFF2-40B4-BE49-F238E27FC236}">
                <a16:creationId xmlns:a16="http://schemas.microsoft.com/office/drawing/2014/main" id="{8DF3A1BD-30D3-4A47-95EE-3A8C3028B08E}"/>
              </a:ext>
            </a:extLst>
          </p:cNvPr>
          <p:cNvPicPr>
            <a:picLocks noChangeAspect="1"/>
          </p:cNvPicPr>
          <p:nvPr/>
        </p:nvPicPr>
        <p:blipFill>
          <a:blip r:embed="rId2"/>
          <a:stretch>
            <a:fillRect/>
          </a:stretch>
        </p:blipFill>
        <p:spPr>
          <a:xfrm>
            <a:off x="6566942" y="1346152"/>
            <a:ext cx="11638352" cy="7110413"/>
          </a:xfrm>
          <a:prstGeom prst="rect">
            <a:avLst/>
          </a:prstGeom>
        </p:spPr>
      </p:pic>
    </p:spTree>
    <p:extLst>
      <p:ext uri="{BB962C8B-B14F-4D97-AF65-F5344CB8AC3E}">
        <p14:creationId xmlns:p14="http://schemas.microsoft.com/office/powerpoint/2010/main" val="86815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ADB"/>
        </a:solidFill>
        <a:effectLst/>
      </p:bgPr>
    </p:bg>
    <p:spTree>
      <p:nvGrpSpPr>
        <p:cNvPr id="1" name=""/>
        <p:cNvGrpSpPr/>
        <p:nvPr/>
      </p:nvGrpSpPr>
      <p:grpSpPr>
        <a:xfrm>
          <a:off x="0" y="0"/>
          <a:ext cx="0" cy="0"/>
          <a:chOff x="0" y="0"/>
          <a:chExt cx="0" cy="0"/>
        </a:xfrm>
      </p:grpSpPr>
      <p:sp>
        <p:nvSpPr>
          <p:cNvPr id="36" name="AutoShape 5">
            <a:extLst>
              <a:ext uri="{FF2B5EF4-FFF2-40B4-BE49-F238E27FC236}">
                <a16:creationId xmlns:a16="http://schemas.microsoft.com/office/drawing/2014/main" id="{D7DBD7E9-2AA4-43A3-B348-B376A1180725}"/>
              </a:ext>
            </a:extLst>
          </p:cNvPr>
          <p:cNvSpPr/>
          <p:nvPr/>
        </p:nvSpPr>
        <p:spPr>
          <a:xfrm>
            <a:off x="-293986" y="9258300"/>
            <a:ext cx="8507337" cy="0"/>
          </a:xfrm>
          <a:prstGeom prst="line">
            <a:avLst/>
          </a:prstGeom>
          <a:ln w="38100" cap="flat">
            <a:solidFill>
              <a:srgbClr val="F4EADB"/>
            </a:solidFill>
            <a:prstDash val="solid"/>
            <a:headEnd type="none" w="sm" len="sm"/>
            <a:tailEnd type="none" w="sm" len="sm"/>
          </a:ln>
        </p:spPr>
      </p:sp>
      <p:sp>
        <p:nvSpPr>
          <p:cNvPr id="37" name="AutoShape 6">
            <a:extLst>
              <a:ext uri="{FF2B5EF4-FFF2-40B4-BE49-F238E27FC236}">
                <a16:creationId xmlns:a16="http://schemas.microsoft.com/office/drawing/2014/main" id="{D359A18D-2714-4978-96E9-0F5CB91F5719}"/>
              </a:ext>
            </a:extLst>
          </p:cNvPr>
          <p:cNvSpPr/>
          <p:nvPr/>
        </p:nvSpPr>
        <p:spPr>
          <a:xfrm>
            <a:off x="58478" y="9258300"/>
            <a:ext cx="8507337" cy="0"/>
          </a:xfrm>
          <a:prstGeom prst="line">
            <a:avLst/>
          </a:prstGeom>
          <a:ln w="38100" cap="flat">
            <a:solidFill>
              <a:srgbClr val="F4EADB"/>
            </a:solidFill>
            <a:prstDash val="solid"/>
            <a:headEnd type="none" w="sm" len="sm"/>
            <a:tailEnd type="none" w="sm" len="sm"/>
          </a:ln>
        </p:spPr>
      </p:sp>
      <p:grpSp>
        <p:nvGrpSpPr>
          <p:cNvPr id="38" name="Group 7">
            <a:extLst>
              <a:ext uri="{FF2B5EF4-FFF2-40B4-BE49-F238E27FC236}">
                <a16:creationId xmlns:a16="http://schemas.microsoft.com/office/drawing/2014/main" id="{F8CEA509-7C56-4E57-9E94-D5591544C0E9}"/>
              </a:ext>
            </a:extLst>
          </p:cNvPr>
          <p:cNvGrpSpPr/>
          <p:nvPr/>
        </p:nvGrpSpPr>
        <p:grpSpPr>
          <a:xfrm>
            <a:off x="-293986" y="-804768"/>
            <a:ext cx="2645371" cy="2645371"/>
            <a:chOff x="0" y="0"/>
            <a:chExt cx="812800" cy="812800"/>
          </a:xfrm>
        </p:grpSpPr>
        <p:sp>
          <p:nvSpPr>
            <p:cNvPr id="39" name="Freeform 8">
              <a:extLst>
                <a:ext uri="{FF2B5EF4-FFF2-40B4-BE49-F238E27FC236}">
                  <a16:creationId xmlns:a16="http://schemas.microsoft.com/office/drawing/2014/main" id="{A8BC3301-B688-4C1B-B15B-26C2043BEC93}"/>
                </a:ext>
              </a:extLst>
            </p:cNvPr>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DBC8A"/>
            </a:solidFill>
          </p:spPr>
        </p:sp>
        <p:sp>
          <p:nvSpPr>
            <p:cNvPr id="40" name="TextBox 9">
              <a:extLst>
                <a:ext uri="{FF2B5EF4-FFF2-40B4-BE49-F238E27FC236}">
                  <a16:creationId xmlns:a16="http://schemas.microsoft.com/office/drawing/2014/main" id="{FD134C8D-EE0A-4EDF-B7B1-92C11FBC3EB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42" name="TextBox 11">
            <a:extLst>
              <a:ext uri="{FF2B5EF4-FFF2-40B4-BE49-F238E27FC236}">
                <a16:creationId xmlns:a16="http://schemas.microsoft.com/office/drawing/2014/main" id="{21828340-F53F-49A9-B590-64B8A5063462}"/>
              </a:ext>
            </a:extLst>
          </p:cNvPr>
          <p:cNvSpPr txBox="1"/>
          <p:nvPr/>
        </p:nvSpPr>
        <p:spPr>
          <a:xfrm>
            <a:off x="2103382" y="3051417"/>
            <a:ext cx="15575018" cy="3693319"/>
          </a:xfrm>
          <a:prstGeom prst="rect">
            <a:avLst/>
          </a:prstGeom>
        </p:spPr>
        <p:txBody>
          <a:bodyPr wrap="square" lIns="0" tIns="0" rIns="0" bIns="0" rtlCol="0" anchor="t">
            <a:spAutoFit/>
          </a:bodyPr>
          <a:lstStyle/>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英文題目：</a:t>
            </a:r>
            <a:endParaRPr lang="en-US" altLang="zh-TW" sz="4800" dirty="0">
              <a:solidFill>
                <a:schemeClr val="bg2">
                  <a:lumMod val="25000"/>
                </a:schemeClr>
              </a:solidFill>
              <a:latin typeface="微軟正黑體" panose="020B0604030504040204" pitchFamily="34" charset="-120"/>
              <a:ea typeface="微軟正黑體" panose="020B0604030504040204" pitchFamily="34" charset="-120"/>
            </a:endParaRPr>
          </a:p>
          <a:p>
            <a:r>
              <a:rPr lang="en-US" sz="4800" dirty="0">
                <a:solidFill>
                  <a:schemeClr val="bg2">
                    <a:lumMod val="25000"/>
                  </a:schemeClr>
                </a:solidFill>
                <a:latin typeface="微軟正黑體" panose="020B0604030504040204" pitchFamily="34" charset="-120"/>
                <a:ea typeface="微軟正黑體" panose="020B0604030504040204" pitchFamily="34" charset="-120"/>
              </a:rPr>
              <a:t>https://vjudge.net/problem/UVA-299</a:t>
            </a:r>
          </a:p>
          <a:p>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a:p>
            <a:r>
              <a:rPr lang="zh-TW" altLang="en-US" sz="4800" dirty="0">
                <a:solidFill>
                  <a:schemeClr val="bg2">
                    <a:lumMod val="25000"/>
                  </a:schemeClr>
                </a:solidFill>
                <a:latin typeface="微軟正黑體" panose="020B0604030504040204" pitchFamily="34" charset="-120"/>
                <a:ea typeface="微軟正黑體" panose="020B0604030504040204" pitchFamily="34" charset="-120"/>
              </a:rPr>
              <a:t>中文題目：</a:t>
            </a:r>
            <a:r>
              <a:rPr lang="en-US" altLang="zh-TW" sz="4800" dirty="0">
                <a:solidFill>
                  <a:schemeClr val="bg2">
                    <a:lumMod val="25000"/>
                  </a:schemeClr>
                </a:solidFill>
                <a:latin typeface="微軟正黑體" panose="020B0604030504040204" pitchFamily="34" charset="-120"/>
                <a:ea typeface="微軟正黑體" panose="020B0604030504040204" pitchFamily="34" charset="-120"/>
              </a:rPr>
              <a:t>https://zerojudge.tw/ShowProblem?problemid=e561</a:t>
            </a:r>
            <a:endParaRPr lang="en-US" sz="48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4" name="TextBox 14">
            <a:extLst>
              <a:ext uri="{FF2B5EF4-FFF2-40B4-BE49-F238E27FC236}">
                <a16:creationId xmlns:a16="http://schemas.microsoft.com/office/drawing/2014/main" id="{6BD3010D-16FA-4694-BDA4-56E0E23B5246}"/>
              </a:ext>
            </a:extLst>
          </p:cNvPr>
          <p:cNvSpPr txBox="1"/>
          <p:nvPr/>
        </p:nvSpPr>
        <p:spPr>
          <a:xfrm>
            <a:off x="4312146" y="1050289"/>
            <a:ext cx="9663706" cy="1104900"/>
          </a:xfrm>
          <a:prstGeom prst="rect">
            <a:avLst/>
          </a:prstGeom>
        </p:spPr>
        <p:txBody>
          <a:bodyPr lIns="0" tIns="0" rIns="0" bIns="0" rtlCol="0" anchor="t">
            <a:spAutoFit/>
          </a:bodyPr>
          <a:lstStyle/>
          <a:p>
            <a:pPr algn="ctr">
              <a:lnSpc>
                <a:spcPts val="8640"/>
              </a:lnSpc>
            </a:pPr>
            <a:r>
              <a:rPr lang="zh-TW" altLang="en-US" sz="7200" b="1" dirty="0">
                <a:solidFill>
                  <a:schemeClr val="bg2">
                    <a:lumMod val="25000"/>
                  </a:schemeClr>
                </a:solidFill>
                <a:latin typeface="微軟正黑體" panose="020B0604030504040204" pitchFamily="34" charset="-120"/>
                <a:ea typeface="微軟正黑體" panose="020B0604030504040204" pitchFamily="34" charset="-120"/>
              </a:rPr>
              <a:t>資料來源</a:t>
            </a:r>
            <a:endParaRPr lang="en-US" sz="72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8" name="AutoShape 2">
            <a:extLst>
              <a:ext uri="{FF2B5EF4-FFF2-40B4-BE49-F238E27FC236}">
                <a16:creationId xmlns:a16="http://schemas.microsoft.com/office/drawing/2014/main" id="{D4121726-95C8-4CC4-9FEB-97F6FB5D79CB}"/>
              </a:ext>
            </a:extLst>
          </p:cNvPr>
          <p:cNvSpPr/>
          <p:nvPr/>
        </p:nvSpPr>
        <p:spPr>
          <a:xfrm>
            <a:off x="9933063" y="9391650"/>
            <a:ext cx="8507337" cy="0"/>
          </a:xfrm>
          <a:prstGeom prst="line">
            <a:avLst/>
          </a:prstGeom>
          <a:ln w="38100" cap="flat">
            <a:solidFill>
              <a:srgbClr val="967D55"/>
            </a:solidFill>
            <a:prstDash val="solid"/>
            <a:headEnd type="none" w="sm" len="sm"/>
            <a:tailEnd type="none" w="sm" len="sm"/>
          </a:ln>
        </p:spPr>
      </p:sp>
      <p:sp>
        <p:nvSpPr>
          <p:cNvPr id="49" name="TextBox 3">
            <a:extLst>
              <a:ext uri="{FF2B5EF4-FFF2-40B4-BE49-F238E27FC236}">
                <a16:creationId xmlns:a16="http://schemas.microsoft.com/office/drawing/2014/main" id="{9D1A0425-776C-4A6D-9ACD-8B5E61DD3AC8}"/>
              </a:ext>
            </a:extLst>
          </p:cNvPr>
          <p:cNvSpPr txBox="1"/>
          <p:nvPr/>
        </p:nvSpPr>
        <p:spPr>
          <a:xfrm>
            <a:off x="8450468" y="9246553"/>
            <a:ext cx="1691865" cy="359073"/>
          </a:xfrm>
          <a:prstGeom prst="rect">
            <a:avLst/>
          </a:prstGeom>
        </p:spPr>
        <p:txBody>
          <a:bodyPr lIns="0" tIns="0" rIns="0" bIns="0" rtlCol="0" anchor="t">
            <a:spAutoFit/>
          </a:bodyPr>
          <a:lstStyle/>
          <a:p>
            <a:pPr algn="ctr">
              <a:lnSpc>
                <a:spcPts val="2799"/>
              </a:lnSpc>
            </a:pPr>
            <a:r>
              <a:rPr lang="en-US" sz="2799" dirty="0">
                <a:solidFill>
                  <a:srgbClr val="967D55"/>
                </a:solidFill>
                <a:latin typeface="Alice"/>
              </a:rPr>
              <a:t>08</a:t>
            </a:r>
          </a:p>
        </p:txBody>
      </p:sp>
      <p:sp>
        <p:nvSpPr>
          <p:cNvPr id="50" name="AutoShape 4">
            <a:extLst>
              <a:ext uri="{FF2B5EF4-FFF2-40B4-BE49-F238E27FC236}">
                <a16:creationId xmlns:a16="http://schemas.microsoft.com/office/drawing/2014/main" id="{EEBE7DA8-F9D0-47C3-9517-2BF4FEBAED03}"/>
              </a:ext>
            </a:extLst>
          </p:cNvPr>
          <p:cNvSpPr/>
          <p:nvPr/>
        </p:nvSpPr>
        <p:spPr>
          <a:xfrm>
            <a:off x="210878" y="9410700"/>
            <a:ext cx="8507337" cy="0"/>
          </a:xfrm>
          <a:prstGeom prst="line">
            <a:avLst/>
          </a:prstGeom>
          <a:ln w="38100" cap="flat">
            <a:solidFill>
              <a:srgbClr val="967D55"/>
            </a:solidFill>
            <a:prstDash val="solid"/>
            <a:headEnd type="none" w="sm" len="sm"/>
            <a:tailEnd type="none" w="sm" len="sm"/>
          </a:ln>
        </p:spPr>
      </p:sp>
    </p:spTree>
    <p:extLst>
      <p:ext uri="{BB962C8B-B14F-4D97-AF65-F5344CB8AC3E}">
        <p14:creationId xmlns:p14="http://schemas.microsoft.com/office/powerpoint/2010/main" val="393040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3895</TotalTime>
  <Words>841</Words>
  <Application>Microsoft Office PowerPoint</Application>
  <PresentationFormat>自訂</PresentationFormat>
  <Paragraphs>77</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Alice</vt:lpstr>
      <vt:lpstr>Bodoni FLF Italics</vt:lpstr>
      <vt:lpstr>微軟正黑體</vt:lpstr>
      <vt:lpstr>Arial</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陳芷芸 11360686 Jane</cp:lastModifiedBy>
  <cp:revision>9</cp:revision>
  <dcterms:created xsi:type="dcterms:W3CDTF">2006-08-16T00:00:00Z</dcterms:created>
  <dcterms:modified xsi:type="dcterms:W3CDTF">2023-07-17T06:53:52Z</dcterms:modified>
  <dc:identifier>DAFoJd3u5ms</dc:identifier>
</cp:coreProperties>
</file>