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79" r:id="rId4"/>
    <p:sldId id="269" r:id="rId5"/>
    <p:sldId id="270" r:id="rId6"/>
    <p:sldId id="271" r:id="rId7"/>
    <p:sldId id="272" r:id="rId8"/>
    <p:sldId id="273" r:id="rId9"/>
    <p:sldId id="263" r:id="rId10"/>
    <p:sldId id="278" r:id="rId11"/>
    <p:sldId id="264" r:id="rId12"/>
  </p:sldIdLst>
  <p:sldSz cx="18288000" cy="10287000"/>
  <p:notesSz cx="6858000" cy="9144000"/>
  <p:embeddedFontLst>
    <p:embeddedFont>
      <p:font typeface="微軟正黑體" panose="020B0604030504040204" pitchFamily="34" charset="-12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oudy Old Style" panose="02020502050305020303" pitchFamily="18" charset="0"/>
      <p:regular r:id="rId19"/>
      <p:bold r:id="rId20"/>
      <p:italic r:id="rId21"/>
    </p:embeddedFont>
    <p:embeddedFont>
      <p:font typeface="Poppins Light" panose="020B0604020202020204" pitchFamily="34" charset="0"/>
      <p:regular r:id="rId22"/>
      <p:italic r:id="rId23"/>
    </p:embeddedFont>
    <p:embeddedFont>
      <p:font typeface="TAN Mon Cheri" pitchFamily="2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8" autoAdjust="0"/>
  </p:normalViewPr>
  <p:slideViewPr>
    <p:cSldViewPr>
      <p:cViewPr varScale="1">
        <p:scale>
          <a:sx n="78" d="100"/>
          <a:sy n="78" d="100"/>
        </p:scale>
        <p:origin x="3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judge.net/problem/UVA-10093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90247">
            <a:off x="15567631" y="6508617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90320" y="4632401"/>
            <a:ext cx="12507360" cy="1664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348EC7"/>
                </a:solidFill>
                <a:latin typeface="TAN Mon Cheri"/>
              </a:rPr>
              <a:t>UVA</a:t>
            </a:r>
            <a:r>
              <a:rPr lang="en-US" sz="13800" dirty="0">
                <a:solidFill>
                  <a:srgbClr val="348EC7"/>
                </a:solidFill>
                <a:latin typeface="Goudy Old Style" panose="02020502050305020303" pitchFamily="18" charset="0"/>
              </a:rPr>
              <a:t>10093</a:t>
            </a:r>
          </a:p>
        </p:txBody>
      </p:sp>
      <p:sp>
        <p:nvSpPr>
          <p:cNvPr id="4" name="Freeform 4"/>
          <p:cNvSpPr/>
          <p:nvPr/>
        </p:nvSpPr>
        <p:spPr>
          <a:xfrm rot="1691208" flipH="1" flipV="1">
            <a:off x="463569" y="-152734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246139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461398" y="0"/>
                </a:lnTo>
                <a:lnTo>
                  <a:pt x="246139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028700" y="9795928"/>
            <a:ext cx="13224273" cy="0"/>
          </a:xfrm>
          <a:prstGeom prst="line">
            <a:avLst/>
          </a:prstGeom>
          <a:ln w="38100" cap="flat">
            <a:solidFill>
              <a:srgbClr val="70A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4035027" y="654922"/>
            <a:ext cx="13224273" cy="0"/>
          </a:xfrm>
          <a:prstGeom prst="line">
            <a:avLst/>
          </a:prstGeom>
          <a:ln w="38100" cap="flat">
            <a:solidFill>
              <a:srgbClr val="70A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028700" y="4299402"/>
            <a:ext cx="0" cy="5477476"/>
          </a:xfrm>
          <a:prstGeom prst="line">
            <a:avLst/>
          </a:prstGeom>
          <a:ln w="38100" cap="flat">
            <a:solidFill>
              <a:srgbClr val="70A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17240250" y="635872"/>
            <a:ext cx="0" cy="5477476"/>
          </a:xfrm>
          <a:prstGeom prst="line">
            <a:avLst/>
          </a:prstGeom>
          <a:ln w="38100" cap="flat">
            <a:solidFill>
              <a:srgbClr val="70A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6346940" y="8545760"/>
            <a:ext cx="831328" cy="1826965"/>
            <a:chOff x="0" y="0"/>
            <a:chExt cx="1045580" cy="22978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45580" cy="2297816"/>
            </a:xfrm>
            <a:custGeom>
              <a:avLst/>
              <a:gdLst/>
              <a:ahLst/>
              <a:cxnLst/>
              <a:rect l="l" t="t" r="r" b="b"/>
              <a:pathLst>
                <a:path w="1045580" h="2297816">
                  <a:moveTo>
                    <a:pt x="921119" y="2297816"/>
                  </a:moveTo>
                  <a:lnTo>
                    <a:pt x="124460" y="2297816"/>
                  </a:lnTo>
                  <a:cubicBezTo>
                    <a:pt x="55880" y="2297816"/>
                    <a:pt x="0" y="2241935"/>
                    <a:pt x="0" y="21733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1120" y="0"/>
                  </a:lnTo>
                  <a:cubicBezTo>
                    <a:pt x="989700" y="0"/>
                    <a:pt x="1045580" y="55880"/>
                    <a:pt x="1045580" y="124460"/>
                  </a:cubicBezTo>
                  <a:lnTo>
                    <a:pt x="1045580" y="2173356"/>
                  </a:lnTo>
                  <a:cubicBezTo>
                    <a:pt x="1045580" y="2241936"/>
                    <a:pt x="989700" y="2297816"/>
                    <a:pt x="921120" y="2297816"/>
                  </a:cubicBezTo>
                  <a:close/>
                </a:path>
              </a:pathLst>
            </a:custGeom>
            <a:solidFill>
              <a:srgbClr val="348EC7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6581489" y="8776970"/>
            <a:ext cx="362229" cy="475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2EDDB"/>
                </a:solidFill>
                <a:latin typeface="Poppins Light"/>
              </a:rPr>
              <a:t>10</a:t>
            </a: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472E7CFA-6DBB-47CD-A045-6D3D8C707F6A}"/>
              </a:ext>
            </a:extLst>
          </p:cNvPr>
          <p:cNvGrpSpPr/>
          <p:nvPr/>
        </p:nvGrpSpPr>
        <p:grpSpPr>
          <a:xfrm>
            <a:off x="0" y="-193175"/>
            <a:ext cx="18288000" cy="2765325"/>
            <a:chOff x="0" y="0"/>
            <a:chExt cx="5666449" cy="856823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F6A46825-199A-478B-A9C5-1E34BF06E30A}"/>
                </a:ext>
              </a:extLst>
            </p:cNvPr>
            <p:cNvSpPr/>
            <p:nvPr/>
          </p:nvSpPr>
          <p:spPr>
            <a:xfrm>
              <a:off x="0" y="0"/>
              <a:ext cx="5666449" cy="856823"/>
            </a:xfrm>
            <a:custGeom>
              <a:avLst/>
              <a:gdLst/>
              <a:ahLst/>
              <a:cxnLst/>
              <a:rect l="l" t="t" r="r" b="b"/>
              <a:pathLst>
                <a:path w="5666449" h="856823">
                  <a:moveTo>
                    <a:pt x="0" y="0"/>
                  </a:moveTo>
                  <a:lnTo>
                    <a:pt x="5666449" y="0"/>
                  </a:lnTo>
                  <a:lnTo>
                    <a:pt x="5666449" y="856823"/>
                  </a:lnTo>
                  <a:lnTo>
                    <a:pt x="0" y="856823"/>
                  </a:lnTo>
                  <a:close/>
                </a:path>
              </a:pathLst>
            </a:custGeom>
            <a:solidFill>
              <a:srgbClr val="348EC7"/>
            </a:solidFill>
          </p:spPr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BAB907CE-88CE-43F4-8360-4CEC668CC803}"/>
              </a:ext>
            </a:extLst>
          </p:cNvPr>
          <p:cNvSpPr txBox="1"/>
          <p:nvPr/>
        </p:nvSpPr>
        <p:spPr>
          <a:xfrm>
            <a:off x="1371600" y="1189487"/>
            <a:ext cx="8458200" cy="821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zh-TW" altLang="en-US" sz="9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en-US" sz="9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Freeform 2">
            <a:extLst>
              <a:ext uri="{FF2B5EF4-FFF2-40B4-BE49-F238E27FC236}">
                <a16:creationId xmlns:a16="http://schemas.microsoft.com/office/drawing/2014/main" id="{751AB8B4-8D73-4896-A8A2-B5C9C6B59C44}"/>
              </a:ext>
            </a:extLst>
          </p:cNvPr>
          <p:cNvSpPr/>
          <p:nvPr/>
        </p:nvSpPr>
        <p:spPr>
          <a:xfrm rot="16594241">
            <a:off x="15116241" y="-973418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">
            <a:extLst>
              <a:ext uri="{FF2B5EF4-FFF2-40B4-BE49-F238E27FC236}">
                <a16:creationId xmlns:a16="http://schemas.microsoft.com/office/drawing/2014/main" id="{4CB6BEE6-CCF6-41DB-A274-7280BA56EB5A}"/>
              </a:ext>
            </a:extLst>
          </p:cNvPr>
          <p:cNvSpPr/>
          <p:nvPr/>
        </p:nvSpPr>
        <p:spPr>
          <a:xfrm rot="16594241" flipH="1" flipV="1">
            <a:off x="725414" y="6957358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50FC02AC-FEA9-47D3-9CAF-A70548BEC918}"/>
              </a:ext>
            </a:extLst>
          </p:cNvPr>
          <p:cNvSpPr txBox="1"/>
          <p:nvPr/>
        </p:nvSpPr>
        <p:spPr>
          <a:xfrm>
            <a:off x="2723130" y="3924686"/>
            <a:ext cx="12841740" cy="2810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zh-TW" altLang="en-US" sz="5400" b="1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英文題目：</a:t>
            </a:r>
            <a:endParaRPr lang="en-US" altLang="zh-TW" sz="5400" b="1" dirty="0">
              <a:solidFill>
                <a:srgbClr val="348E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599"/>
              </a:lnSpc>
            </a:pPr>
            <a:r>
              <a:rPr lang="en-US" sz="3999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https://vjudge.net/problem/UVA-10093</a:t>
            </a:r>
            <a:endParaRPr lang="en-US" sz="3999" dirty="0">
              <a:solidFill>
                <a:srgbClr val="348E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599"/>
              </a:lnSpc>
            </a:pPr>
            <a:endParaRPr lang="en-US" sz="3999" dirty="0">
              <a:solidFill>
                <a:srgbClr val="348E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599"/>
              </a:lnSpc>
            </a:pPr>
            <a:endParaRPr lang="en-US" sz="3999" dirty="0">
              <a:solidFill>
                <a:srgbClr val="348E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208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3381701" y="3495675"/>
            <a:ext cx="11524598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348EC7"/>
                </a:solidFill>
                <a:latin typeface="TAN Mon Cheri"/>
              </a:rPr>
              <a:t>Thank you</a:t>
            </a:r>
          </a:p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348EC7"/>
                </a:solidFill>
                <a:latin typeface="TAN Mon Cheri"/>
              </a:rPr>
              <a:t>for listening!</a:t>
            </a:r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89C2D83F-66B4-4CFA-BF8F-87D6F9D9C929}"/>
              </a:ext>
            </a:extLst>
          </p:cNvPr>
          <p:cNvSpPr/>
          <p:nvPr/>
        </p:nvSpPr>
        <p:spPr>
          <a:xfrm rot="1590247">
            <a:off x="15567631" y="6508617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2BD86721-17D0-4247-97D0-AAA466E8E500}"/>
              </a:ext>
            </a:extLst>
          </p:cNvPr>
          <p:cNvSpPr/>
          <p:nvPr/>
        </p:nvSpPr>
        <p:spPr>
          <a:xfrm rot="1691208" flipH="1" flipV="1">
            <a:off x="463569" y="-152734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246139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461398" y="0"/>
                </a:lnTo>
                <a:lnTo>
                  <a:pt x="246139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AutoShape 5">
            <a:extLst>
              <a:ext uri="{FF2B5EF4-FFF2-40B4-BE49-F238E27FC236}">
                <a16:creationId xmlns:a16="http://schemas.microsoft.com/office/drawing/2014/main" id="{64CC3B23-4AC6-4695-BEB2-A1ACAC2BD151}"/>
              </a:ext>
            </a:extLst>
          </p:cNvPr>
          <p:cNvSpPr/>
          <p:nvPr/>
        </p:nvSpPr>
        <p:spPr>
          <a:xfrm>
            <a:off x="1028700" y="9795928"/>
            <a:ext cx="13224273" cy="0"/>
          </a:xfrm>
          <a:prstGeom prst="line">
            <a:avLst/>
          </a:prstGeom>
          <a:ln w="38100" cap="flat">
            <a:solidFill>
              <a:srgbClr val="70A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9088AC63-AEBF-4D3E-9ABF-E8709D5D9829}"/>
              </a:ext>
            </a:extLst>
          </p:cNvPr>
          <p:cNvSpPr/>
          <p:nvPr/>
        </p:nvSpPr>
        <p:spPr>
          <a:xfrm>
            <a:off x="4035027" y="654922"/>
            <a:ext cx="13224273" cy="0"/>
          </a:xfrm>
          <a:prstGeom prst="line">
            <a:avLst/>
          </a:prstGeom>
          <a:ln w="38100" cap="flat">
            <a:solidFill>
              <a:srgbClr val="70A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7">
            <a:extLst>
              <a:ext uri="{FF2B5EF4-FFF2-40B4-BE49-F238E27FC236}">
                <a16:creationId xmlns:a16="http://schemas.microsoft.com/office/drawing/2014/main" id="{AF322172-F7C7-4BCA-A0D4-FD38330DEAA9}"/>
              </a:ext>
            </a:extLst>
          </p:cNvPr>
          <p:cNvSpPr/>
          <p:nvPr/>
        </p:nvSpPr>
        <p:spPr>
          <a:xfrm flipV="1">
            <a:off x="1028700" y="4299402"/>
            <a:ext cx="0" cy="5477476"/>
          </a:xfrm>
          <a:prstGeom prst="line">
            <a:avLst/>
          </a:prstGeom>
          <a:ln w="38100" cap="flat">
            <a:solidFill>
              <a:srgbClr val="70A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DA07AA8C-09A2-43C0-8F67-62F81AED4E92}"/>
              </a:ext>
            </a:extLst>
          </p:cNvPr>
          <p:cNvSpPr/>
          <p:nvPr/>
        </p:nvSpPr>
        <p:spPr>
          <a:xfrm flipV="1">
            <a:off x="17240250" y="635872"/>
            <a:ext cx="0" cy="5477476"/>
          </a:xfrm>
          <a:prstGeom prst="line">
            <a:avLst/>
          </a:prstGeom>
          <a:ln w="38100" cap="flat">
            <a:solidFill>
              <a:srgbClr val="70A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209800" y="1489805"/>
            <a:ext cx="4871495" cy="87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zh-TW" altLang="en-US" sz="11500" b="1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sz="3999" b="1" dirty="0">
              <a:solidFill>
                <a:srgbClr val="348E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209800" y="3013139"/>
            <a:ext cx="14371689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dirty="0">
                <a:solidFill>
                  <a:srgbClr val="348EC7"/>
                </a:solidFill>
                <a:latin typeface="Poppins Light"/>
              </a:rPr>
              <a:t>Have you heard the fact “The base of every normal number system is 10”? Of course, I am not talking about number systems like Stern </a:t>
            </a:r>
            <a:r>
              <a:rPr lang="en-US" sz="3200" dirty="0" err="1">
                <a:solidFill>
                  <a:srgbClr val="348EC7"/>
                </a:solidFill>
                <a:latin typeface="Poppins Light"/>
              </a:rPr>
              <a:t>Brockot</a:t>
            </a:r>
            <a:r>
              <a:rPr lang="en-US" sz="3200" dirty="0">
                <a:solidFill>
                  <a:srgbClr val="348EC7"/>
                </a:solidFill>
                <a:latin typeface="Poppins Light"/>
              </a:rPr>
              <a:t> Number System. This problem has nothing to do with this fact but may have some similarity.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6346940" y="8545760"/>
            <a:ext cx="831328" cy="1826965"/>
            <a:chOff x="0" y="0"/>
            <a:chExt cx="1045580" cy="229781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45580" cy="2297816"/>
            </a:xfrm>
            <a:custGeom>
              <a:avLst/>
              <a:gdLst/>
              <a:ahLst/>
              <a:cxnLst/>
              <a:rect l="l" t="t" r="r" b="b"/>
              <a:pathLst>
                <a:path w="1045580" h="2297816">
                  <a:moveTo>
                    <a:pt x="921119" y="2297816"/>
                  </a:moveTo>
                  <a:lnTo>
                    <a:pt x="124460" y="2297816"/>
                  </a:lnTo>
                  <a:cubicBezTo>
                    <a:pt x="55880" y="2297816"/>
                    <a:pt x="0" y="2241935"/>
                    <a:pt x="0" y="21733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1120" y="0"/>
                  </a:lnTo>
                  <a:cubicBezTo>
                    <a:pt x="989700" y="0"/>
                    <a:pt x="1045580" y="55880"/>
                    <a:pt x="1045580" y="124460"/>
                  </a:cubicBezTo>
                  <a:lnTo>
                    <a:pt x="1045580" y="2173356"/>
                  </a:lnTo>
                  <a:cubicBezTo>
                    <a:pt x="1045580" y="2241936"/>
                    <a:pt x="989700" y="2297816"/>
                    <a:pt x="921120" y="2297816"/>
                  </a:cubicBezTo>
                  <a:close/>
                </a:path>
              </a:pathLst>
            </a:custGeom>
            <a:solidFill>
              <a:srgbClr val="348EC7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6581489" y="8776970"/>
            <a:ext cx="36222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2EDDB"/>
                </a:solidFill>
                <a:latin typeface="Poppins Light"/>
              </a:rPr>
              <a:t>2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AFDA5E82-66A8-460A-B3E7-2DBEE1CC632E}"/>
              </a:ext>
            </a:extLst>
          </p:cNvPr>
          <p:cNvSpPr txBox="1"/>
          <p:nvPr/>
        </p:nvSpPr>
        <p:spPr>
          <a:xfrm>
            <a:off x="2184400" y="5974223"/>
            <a:ext cx="1413714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32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您聽說過“每個普通數字系統的基數都是 </a:t>
            </a:r>
            <a:r>
              <a:rPr lang="en-US" altLang="zh-TW" sz="32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10”</a:t>
            </a:r>
            <a:r>
              <a:rPr lang="zh-TW" altLang="en-US" sz="32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這個事實嗎？當然，我不是在談論像</a:t>
            </a:r>
            <a:r>
              <a:rPr lang="en-US" altLang="zh-TW" sz="3200" dirty="0">
                <a:solidFill>
                  <a:srgbClr val="348EC7"/>
                </a:solidFill>
                <a:latin typeface="Poppins Light"/>
              </a:rPr>
              <a:t>Stern </a:t>
            </a:r>
            <a:r>
              <a:rPr lang="en-US" altLang="zh-TW" sz="3200" dirty="0" err="1">
                <a:solidFill>
                  <a:srgbClr val="348EC7"/>
                </a:solidFill>
                <a:latin typeface="Poppins Light"/>
              </a:rPr>
              <a:t>Brockot</a:t>
            </a:r>
            <a:r>
              <a:rPr lang="en-US" altLang="zh-TW" sz="3200" dirty="0">
                <a:solidFill>
                  <a:srgbClr val="348EC7"/>
                </a:solidFill>
                <a:latin typeface="Poppins Light"/>
              </a:rPr>
              <a:t> Number System</a:t>
            </a:r>
            <a:r>
              <a:rPr lang="zh-TW" altLang="en-US" sz="32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這樣的數字系統。這個問題與這個事實無關，但可能有一些相似之處。</a:t>
            </a:r>
            <a:endParaRPr lang="en-US" sz="3200" dirty="0">
              <a:solidFill>
                <a:srgbClr val="348E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Freeform 2">
            <a:extLst>
              <a:ext uri="{FF2B5EF4-FFF2-40B4-BE49-F238E27FC236}">
                <a16:creationId xmlns:a16="http://schemas.microsoft.com/office/drawing/2014/main" id="{86A650DC-E6B1-4423-88CC-D214A9F46540}"/>
              </a:ext>
            </a:extLst>
          </p:cNvPr>
          <p:cNvSpPr/>
          <p:nvPr/>
        </p:nvSpPr>
        <p:spPr>
          <a:xfrm rot="8227985">
            <a:off x="294698" y="6690430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">
            <a:extLst>
              <a:ext uri="{FF2B5EF4-FFF2-40B4-BE49-F238E27FC236}">
                <a16:creationId xmlns:a16="http://schemas.microsoft.com/office/drawing/2014/main" id="{135E1531-D064-4C9B-B629-8A4CF8D1FD0E}"/>
              </a:ext>
            </a:extLst>
          </p:cNvPr>
          <p:cNvSpPr/>
          <p:nvPr/>
        </p:nvSpPr>
        <p:spPr>
          <a:xfrm rot="8227985" flipH="1" flipV="1">
            <a:off x="15531903" y="-539167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1560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">
            <a:extLst>
              <a:ext uri="{FF2B5EF4-FFF2-40B4-BE49-F238E27FC236}">
                <a16:creationId xmlns:a16="http://schemas.microsoft.com/office/drawing/2014/main" id="{86A650DC-E6B1-4423-88CC-D214A9F46540}"/>
              </a:ext>
            </a:extLst>
          </p:cNvPr>
          <p:cNvSpPr/>
          <p:nvPr/>
        </p:nvSpPr>
        <p:spPr>
          <a:xfrm rot="8227985">
            <a:off x="294698" y="6690430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09800" y="1489805"/>
            <a:ext cx="4871495" cy="87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zh-TW" altLang="en-US" sz="11500" b="1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sz="3999" b="1" dirty="0">
              <a:solidFill>
                <a:srgbClr val="348E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251464" y="3165589"/>
            <a:ext cx="13785071" cy="2293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dirty="0">
                <a:solidFill>
                  <a:srgbClr val="348EC7"/>
                </a:solidFill>
                <a:latin typeface="Poppins Light"/>
              </a:rPr>
              <a:t>You will be given an N based integer number R and you are given the guaranty that R is divisible by (N − 1). You will have to print the smallest possible value for N. The range for N is 2 ≤ N ≤ 62 and the digit symbols for 62 based number is (0..9 and A..Z and </a:t>
            </a:r>
            <a:r>
              <a:rPr lang="en-US" sz="2800" dirty="0" err="1">
                <a:solidFill>
                  <a:srgbClr val="348EC7"/>
                </a:solidFill>
                <a:latin typeface="Poppins Light"/>
              </a:rPr>
              <a:t>a..z</a:t>
            </a:r>
            <a:r>
              <a:rPr lang="en-US" sz="2800" dirty="0">
                <a:solidFill>
                  <a:srgbClr val="348EC7"/>
                </a:solidFill>
                <a:latin typeface="Poppins Light"/>
              </a:rPr>
              <a:t>). Similarly, the digit symbols for 61 based number system is 0..9 and A..Z and </a:t>
            </a:r>
            <a:r>
              <a:rPr lang="en-US" sz="2800" dirty="0" err="1">
                <a:solidFill>
                  <a:srgbClr val="348EC7"/>
                </a:solidFill>
                <a:latin typeface="Poppins Light"/>
              </a:rPr>
              <a:t>a..y</a:t>
            </a:r>
            <a:r>
              <a:rPr lang="en-US" sz="2800" dirty="0">
                <a:solidFill>
                  <a:srgbClr val="348EC7"/>
                </a:solidFill>
                <a:latin typeface="Poppins Light"/>
              </a:rPr>
              <a:t>) and so on.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6346940" y="8545760"/>
            <a:ext cx="831328" cy="1826965"/>
            <a:chOff x="0" y="0"/>
            <a:chExt cx="1045580" cy="229781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45580" cy="2297816"/>
            </a:xfrm>
            <a:custGeom>
              <a:avLst/>
              <a:gdLst/>
              <a:ahLst/>
              <a:cxnLst/>
              <a:rect l="l" t="t" r="r" b="b"/>
              <a:pathLst>
                <a:path w="1045580" h="2297816">
                  <a:moveTo>
                    <a:pt x="921119" y="2297816"/>
                  </a:moveTo>
                  <a:lnTo>
                    <a:pt x="124460" y="2297816"/>
                  </a:lnTo>
                  <a:cubicBezTo>
                    <a:pt x="55880" y="2297816"/>
                    <a:pt x="0" y="2241935"/>
                    <a:pt x="0" y="21733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1120" y="0"/>
                  </a:lnTo>
                  <a:cubicBezTo>
                    <a:pt x="989700" y="0"/>
                    <a:pt x="1045580" y="55880"/>
                    <a:pt x="1045580" y="124460"/>
                  </a:cubicBezTo>
                  <a:lnTo>
                    <a:pt x="1045580" y="2173356"/>
                  </a:lnTo>
                  <a:cubicBezTo>
                    <a:pt x="1045580" y="2241936"/>
                    <a:pt x="989700" y="2297816"/>
                    <a:pt x="921120" y="2297816"/>
                  </a:cubicBezTo>
                  <a:close/>
                </a:path>
              </a:pathLst>
            </a:custGeom>
            <a:solidFill>
              <a:srgbClr val="348EC7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6581489" y="8776970"/>
            <a:ext cx="36222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2EDDB"/>
                </a:solidFill>
                <a:latin typeface="Poppins Light"/>
              </a:rPr>
              <a:t>3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AFDA5E82-66A8-460A-B3E7-2DBEE1CC632E}"/>
              </a:ext>
            </a:extLst>
          </p:cNvPr>
          <p:cNvSpPr txBox="1"/>
          <p:nvPr/>
        </p:nvSpPr>
        <p:spPr>
          <a:xfrm>
            <a:off x="2209800" y="6295933"/>
            <a:ext cx="14137140" cy="1352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您將獲得一個基於 </a:t>
            </a:r>
            <a:r>
              <a:rPr lang="en-US" altLang="zh-TW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的整數 </a:t>
            </a:r>
            <a:r>
              <a:rPr lang="en-US" altLang="zh-TW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，並保證 </a:t>
            </a:r>
            <a:r>
              <a:rPr lang="en-US" altLang="zh-TW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 </a:t>
            </a: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可被 </a:t>
            </a:r>
            <a:r>
              <a:rPr lang="en-US" altLang="zh-TW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 − 1) </a:t>
            </a: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整除。您必須輸出 </a:t>
            </a:r>
            <a:r>
              <a:rPr lang="en-US" altLang="zh-TW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的最小可能值。</a:t>
            </a:r>
            <a:r>
              <a:rPr lang="en-US" altLang="zh-TW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的範圍是 </a:t>
            </a:r>
            <a:r>
              <a:rPr lang="en-US" altLang="zh-TW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≤ N ≤ 62</a:t>
            </a: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，基於 </a:t>
            </a:r>
            <a:r>
              <a:rPr lang="en-US" altLang="zh-TW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62 </a:t>
            </a: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的數字的數字符號是（</a:t>
            </a:r>
            <a:r>
              <a:rPr lang="en-US" altLang="zh-TW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0..9 </a:t>
            </a: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A..Z </a:t>
            </a: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800" dirty="0" err="1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a..z</a:t>
            </a: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）。同樣，基於 </a:t>
            </a:r>
            <a:r>
              <a:rPr lang="en-US" altLang="zh-TW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61 </a:t>
            </a: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的數字系統的數字符號是 </a:t>
            </a:r>
            <a:r>
              <a:rPr lang="en-US" altLang="zh-TW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0..9 </a:t>
            </a: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A..Z </a:t>
            </a: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800" dirty="0" err="1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a..y</a:t>
            </a:r>
            <a:r>
              <a:rPr lang="en-US" altLang="zh-TW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等等。</a:t>
            </a:r>
            <a:endParaRPr lang="en-US" sz="2800" dirty="0">
              <a:solidFill>
                <a:srgbClr val="348E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Freeform 2">
            <a:extLst>
              <a:ext uri="{FF2B5EF4-FFF2-40B4-BE49-F238E27FC236}">
                <a16:creationId xmlns:a16="http://schemas.microsoft.com/office/drawing/2014/main" id="{135E1531-D064-4C9B-B629-8A4CF8D1FD0E}"/>
              </a:ext>
            </a:extLst>
          </p:cNvPr>
          <p:cNvSpPr/>
          <p:nvPr/>
        </p:nvSpPr>
        <p:spPr>
          <a:xfrm rot="8227985" flipH="1" flipV="1">
            <a:off x="15531903" y="-539167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23981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">
            <a:extLst>
              <a:ext uri="{FF2B5EF4-FFF2-40B4-BE49-F238E27FC236}">
                <a16:creationId xmlns:a16="http://schemas.microsoft.com/office/drawing/2014/main" id="{86A650DC-E6B1-4423-88CC-D214A9F46540}"/>
              </a:ext>
            </a:extLst>
          </p:cNvPr>
          <p:cNvSpPr/>
          <p:nvPr/>
        </p:nvSpPr>
        <p:spPr>
          <a:xfrm rot="8227985">
            <a:off x="294698" y="6690430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09800" y="1489805"/>
            <a:ext cx="8458200" cy="8771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zh-TW" altLang="en-US" sz="11500" b="1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lang="en-US" sz="11500" b="1" dirty="0">
              <a:solidFill>
                <a:srgbClr val="348E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209800" y="3311716"/>
            <a:ext cx="14137140" cy="18317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dirty="0">
                <a:solidFill>
                  <a:srgbClr val="348EC7"/>
                </a:solidFill>
                <a:latin typeface="Poppins Light"/>
              </a:rPr>
              <a:t>Each line in the input file will contain an integer (as defined in mathematics) number of any integer</a:t>
            </a:r>
            <a:r>
              <a:rPr lang="zh-TW" altLang="en-US" sz="2800" dirty="0">
                <a:solidFill>
                  <a:srgbClr val="348EC7"/>
                </a:solidFill>
                <a:latin typeface="Poppins Light"/>
              </a:rPr>
              <a:t> </a:t>
            </a:r>
            <a:r>
              <a:rPr lang="en-US" sz="2800" dirty="0">
                <a:solidFill>
                  <a:srgbClr val="348EC7"/>
                </a:solidFill>
                <a:latin typeface="Poppins Light"/>
              </a:rPr>
              <a:t>base (2..62). You will have to determine what is the smallest possible base of that number for the given</a:t>
            </a:r>
            <a:r>
              <a:rPr lang="zh-TW" altLang="en-US" sz="2800" dirty="0">
                <a:solidFill>
                  <a:srgbClr val="348EC7"/>
                </a:solidFill>
                <a:latin typeface="Poppins Light"/>
              </a:rPr>
              <a:t> </a:t>
            </a:r>
            <a:r>
              <a:rPr lang="en-US" sz="2800" dirty="0">
                <a:solidFill>
                  <a:srgbClr val="348EC7"/>
                </a:solidFill>
                <a:latin typeface="Poppins Light"/>
              </a:rPr>
              <a:t>conditions. No invalid number will be given as input.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6346940" y="8545760"/>
            <a:ext cx="831328" cy="1826965"/>
            <a:chOff x="0" y="0"/>
            <a:chExt cx="1045580" cy="229781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45580" cy="2297816"/>
            </a:xfrm>
            <a:custGeom>
              <a:avLst/>
              <a:gdLst/>
              <a:ahLst/>
              <a:cxnLst/>
              <a:rect l="l" t="t" r="r" b="b"/>
              <a:pathLst>
                <a:path w="1045580" h="2297816">
                  <a:moveTo>
                    <a:pt x="921119" y="2297816"/>
                  </a:moveTo>
                  <a:lnTo>
                    <a:pt x="124460" y="2297816"/>
                  </a:lnTo>
                  <a:cubicBezTo>
                    <a:pt x="55880" y="2297816"/>
                    <a:pt x="0" y="2241935"/>
                    <a:pt x="0" y="21733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1120" y="0"/>
                  </a:lnTo>
                  <a:cubicBezTo>
                    <a:pt x="989700" y="0"/>
                    <a:pt x="1045580" y="55880"/>
                    <a:pt x="1045580" y="124460"/>
                  </a:cubicBezTo>
                  <a:lnTo>
                    <a:pt x="1045580" y="2173356"/>
                  </a:lnTo>
                  <a:cubicBezTo>
                    <a:pt x="1045580" y="2241936"/>
                    <a:pt x="989700" y="2297816"/>
                    <a:pt x="921120" y="2297816"/>
                  </a:cubicBezTo>
                  <a:close/>
                </a:path>
              </a:pathLst>
            </a:custGeom>
            <a:solidFill>
              <a:srgbClr val="348EC7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6581489" y="8776970"/>
            <a:ext cx="362229" cy="472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2EDDB"/>
                </a:solidFill>
                <a:latin typeface="Poppins Light"/>
              </a:rPr>
              <a:t>4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AFDA5E82-66A8-460A-B3E7-2DBEE1CC632E}"/>
              </a:ext>
            </a:extLst>
          </p:cNvPr>
          <p:cNvSpPr txBox="1"/>
          <p:nvPr/>
        </p:nvSpPr>
        <p:spPr>
          <a:xfrm>
            <a:off x="2209800" y="5713554"/>
            <a:ext cx="13856810" cy="890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輸入中的每一行將包含任何整數</a:t>
            </a:r>
            <a:r>
              <a:rPr lang="en-US" altLang="zh-TW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(2..62) </a:t>
            </a:r>
            <a:r>
              <a:rPr lang="zh-TW" altLang="en-US" sz="28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的整數（如數學中定義）。您必須確定在給定條件下該數字的最小可能數是多少。不會輸入無效數字。</a:t>
            </a:r>
            <a:endParaRPr lang="en-US" sz="2800" dirty="0">
              <a:solidFill>
                <a:srgbClr val="348E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Freeform 2">
            <a:extLst>
              <a:ext uri="{FF2B5EF4-FFF2-40B4-BE49-F238E27FC236}">
                <a16:creationId xmlns:a16="http://schemas.microsoft.com/office/drawing/2014/main" id="{135E1531-D064-4C9B-B629-8A4CF8D1FD0E}"/>
              </a:ext>
            </a:extLst>
          </p:cNvPr>
          <p:cNvSpPr/>
          <p:nvPr/>
        </p:nvSpPr>
        <p:spPr>
          <a:xfrm rot="8227985" flipH="1" flipV="1">
            <a:off x="15531903" y="-539167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94418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">
            <a:extLst>
              <a:ext uri="{FF2B5EF4-FFF2-40B4-BE49-F238E27FC236}">
                <a16:creationId xmlns:a16="http://schemas.microsoft.com/office/drawing/2014/main" id="{86A650DC-E6B1-4423-88CC-D214A9F46540}"/>
              </a:ext>
            </a:extLst>
          </p:cNvPr>
          <p:cNvSpPr/>
          <p:nvPr/>
        </p:nvSpPr>
        <p:spPr>
          <a:xfrm rot="8227985">
            <a:off x="294698" y="6690430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09800" y="1489805"/>
            <a:ext cx="8458200" cy="8771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zh-TW" altLang="en-US" sz="11500" b="1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en-US" sz="11500" b="1" dirty="0">
              <a:solidFill>
                <a:srgbClr val="348E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44349" y="3385513"/>
            <a:ext cx="1413714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dirty="0">
                <a:solidFill>
                  <a:srgbClr val="348EC7"/>
                </a:solidFill>
                <a:latin typeface="Poppins Light"/>
              </a:rPr>
              <a:t>If number with such condition is not possible output the line ‘such number is impossible!’ For each line of input there will be only a single line of output. The output will always be in decimal number system.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6346940" y="8545760"/>
            <a:ext cx="831328" cy="1826965"/>
            <a:chOff x="0" y="0"/>
            <a:chExt cx="1045580" cy="229781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45580" cy="2297816"/>
            </a:xfrm>
            <a:custGeom>
              <a:avLst/>
              <a:gdLst/>
              <a:ahLst/>
              <a:cxnLst/>
              <a:rect l="l" t="t" r="r" b="b"/>
              <a:pathLst>
                <a:path w="1045580" h="2297816">
                  <a:moveTo>
                    <a:pt x="921119" y="2297816"/>
                  </a:moveTo>
                  <a:lnTo>
                    <a:pt x="124460" y="2297816"/>
                  </a:lnTo>
                  <a:cubicBezTo>
                    <a:pt x="55880" y="2297816"/>
                    <a:pt x="0" y="2241935"/>
                    <a:pt x="0" y="21733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1120" y="0"/>
                  </a:lnTo>
                  <a:cubicBezTo>
                    <a:pt x="989700" y="0"/>
                    <a:pt x="1045580" y="55880"/>
                    <a:pt x="1045580" y="124460"/>
                  </a:cubicBezTo>
                  <a:lnTo>
                    <a:pt x="1045580" y="2173356"/>
                  </a:lnTo>
                  <a:cubicBezTo>
                    <a:pt x="1045580" y="2241936"/>
                    <a:pt x="989700" y="2297816"/>
                    <a:pt x="921120" y="2297816"/>
                  </a:cubicBezTo>
                  <a:close/>
                </a:path>
              </a:pathLst>
            </a:custGeom>
            <a:solidFill>
              <a:srgbClr val="348EC7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6581489" y="8776970"/>
            <a:ext cx="36222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2EDDB"/>
                </a:solidFill>
                <a:latin typeface="Poppins Light"/>
              </a:rPr>
              <a:t>5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AFDA5E82-66A8-460A-B3E7-2DBEE1CC632E}"/>
              </a:ext>
            </a:extLst>
          </p:cNvPr>
          <p:cNvSpPr txBox="1"/>
          <p:nvPr/>
        </p:nvSpPr>
        <p:spPr>
          <a:xfrm>
            <a:off x="2439269" y="6066225"/>
            <a:ext cx="1409136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32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如果沒有具有這種條件的數字，請輸出“</a:t>
            </a:r>
            <a:r>
              <a:rPr lang="en-US" altLang="zh-TW" sz="3200" dirty="0">
                <a:solidFill>
                  <a:srgbClr val="348EC7"/>
                </a:solidFill>
                <a:latin typeface="Poppins Light"/>
              </a:rPr>
              <a:t>such number is impossible!</a:t>
            </a:r>
            <a:r>
              <a:rPr lang="en-US" altLang="zh-TW" sz="32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3200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，對於每一行輸入，只有一行輸出。輸出將採用十進制。</a:t>
            </a:r>
          </a:p>
        </p:txBody>
      </p:sp>
      <p:sp>
        <p:nvSpPr>
          <p:cNvPr id="22" name="Freeform 2">
            <a:extLst>
              <a:ext uri="{FF2B5EF4-FFF2-40B4-BE49-F238E27FC236}">
                <a16:creationId xmlns:a16="http://schemas.microsoft.com/office/drawing/2014/main" id="{135E1531-D064-4C9B-B629-8A4CF8D1FD0E}"/>
              </a:ext>
            </a:extLst>
          </p:cNvPr>
          <p:cNvSpPr/>
          <p:nvPr/>
        </p:nvSpPr>
        <p:spPr>
          <a:xfrm rot="8227985" flipH="1" flipV="1">
            <a:off x="15531903" y="-539167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7997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">
            <a:extLst>
              <a:ext uri="{FF2B5EF4-FFF2-40B4-BE49-F238E27FC236}">
                <a16:creationId xmlns:a16="http://schemas.microsoft.com/office/drawing/2014/main" id="{86A650DC-E6B1-4423-88CC-D214A9F46540}"/>
              </a:ext>
            </a:extLst>
          </p:cNvPr>
          <p:cNvSpPr/>
          <p:nvPr/>
        </p:nvSpPr>
        <p:spPr>
          <a:xfrm rot="8227985">
            <a:off x="294698" y="6690430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09800" y="1489805"/>
            <a:ext cx="8458200" cy="8771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zh-TW" altLang="en-US" sz="11500" b="1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範例測資</a:t>
            </a:r>
            <a:endParaRPr lang="en-US" sz="11500" b="1" dirty="0">
              <a:solidFill>
                <a:srgbClr val="348E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38400" y="3863418"/>
            <a:ext cx="723900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zh-TW" sz="5400" dirty="0">
                <a:solidFill>
                  <a:srgbClr val="348EC7"/>
                </a:solidFill>
                <a:latin typeface="Poppins Light"/>
              </a:rPr>
              <a:t>Input</a:t>
            </a:r>
            <a:r>
              <a:rPr lang="zh-TW" altLang="en-US" sz="5400" dirty="0">
                <a:solidFill>
                  <a:srgbClr val="348EC7"/>
                </a:solidFill>
                <a:latin typeface="Poppins Light"/>
              </a:rPr>
              <a:t>：</a:t>
            </a:r>
            <a:endParaRPr lang="en-US" altLang="zh-TW" sz="5400" dirty="0">
              <a:solidFill>
                <a:srgbClr val="348EC7"/>
              </a:solidFill>
              <a:latin typeface="Poppins Light"/>
            </a:endParaRPr>
          </a:p>
          <a:p>
            <a:pPr>
              <a:lnSpc>
                <a:spcPts val="3600"/>
              </a:lnSpc>
            </a:pPr>
            <a:endParaRPr lang="en-US" sz="5400" dirty="0">
              <a:solidFill>
                <a:srgbClr val="348EC7"/>
              </a:solidFill>
              <a:latin typeface="Poppins Light"/>
            </a:endParaRPr>
          </a:p>
          <a:p>
            <a:pPr>
              <a:lnSpc>
                <a:spcPts val="3600"/>
              </a:lnSpc>
            </a:pPr>
            <a:endParaRPr lang="en-US" sz="5400" dirty="0">
              <a:solidFill>
                <a:srgbClr val="348EC7"/>
              </a:solidFill>
              <a:latin typeface="Poppins Light"/>
            </a:endParaRPr>
          </a:p>
          <a:p>
            <a:pPr lvl="7"/>
            <a:r>
              <a:rPr lang="en-US" sz="4000" dirty="0">
                <a:solidFill>
                  <a:srgbClr val="348EC7"/>
                </a:solidFill>
                <a:latin typeface="Poppins Light"/>
              </a:rPr>
              <a:t>3</a:t>
            </a:r>
          </a:p>
          <a:p>
            <a:pPr lvl="7"/>
            <a:r>
              <a:rPr lang="en-US" sz="4000" dirty="0">
                <a:solidFill>
                  <a:srgbClr val="348EC7"/>
                </a:solidFill>
                <a:latin typeface="Poppins Light"/>
              </a:rPr>
              <a:t>5</a:t>
            </a:r>
          </a:p>
          <a:p>
            <a:pPr lvl="7"/>
            <a:r>
              <a:rPr lang="en-US" sz="4000" dirty="0">
                <a:solidFill>
                  <a:srgbClr val="348EC7"/>
                </a:solidFill>
                <a:latin typeface="Poppins Light"/>
              </a:rPr>
              <a:t>A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6346940" y="8545760"/>
            <a:ext cx="831328" cy="1826965"/>
            <a:chOff x="0" y="0"/>
            <a:chExt cx="1045580" cy="229781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45580" cy="2297816"/>
            </a:xfrm>
            <a:custGeom>
              <a:avLst/>
              <a:gdLst/>
              <a:ahLst/>
              <a:cxnLst/>
              <a:rect l="l" t="t" r="r" b="b"/>
              <a:pathLst>
                <a:path w="1045580" h="2297816">
                  <a:moveTo>
                    <a:pt x="921119" y="2297816"/>
                  </a:moveTo>
                  <a:lnTo>
                    <a:pt x="124460" y="2297816"/>
                  </a:lnTo>
                  <a:cubicBezTo>
                    <a:pt x="55880" y="2297816"/>
                    <a:pt x="0" y="2241935"/>
                    <a:pt x="0" y="21733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1120" y="0"/>
                  </a:lnTo>
                  <a:cubicBezTo>
                    <a:pt x="989700" y="0"/>
                    <a:pt x="1045580" y="55880"/>
                    <a:pt x="1045580" y="124460"/>
                  </a:cubicBezTo>
                  <a:lnTo>
                    <a:pt x="1045580" y="2173356"/>
                  </a:lnTo>
                  <a:cubicBezTo>
                    <a:pt x="1045580" y="2241936"/>
                    <a:pt x="989700" y="2297816"/>
                    <a:pt x="921120" y="2297816"/>
                  </a:cubicBezTo>
                  <a:close/>
                </a:path>
              </a:pathLst>
            </a:custGeom>
            <a:solidFill>
              <a:srgbClr val="348EC7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6581489" y="8776970"/>
            <a:ext cx="36222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2EDDB"/>
                </a:solidFill>
                <a:latin typeface="Poppins Light"/>
              </a:rPr>
              <a:t>6</a:t>
            </a:r>
          </a:p>
        </p:txBody>
      </p:sp>
      <p:sp>
        <p:nvSpPr>
          <p:cNvPr id="22" name="Freeform 2">
            <a:extLst>
              <a:ext uri="{FF2B5EF4-FFF2-40B4-BE49-F238E27FC236}">
                <a16:creationId xmlns:a16="http://schemas.microsoft.com/office/drawing/2014/main" id="{135E1531-D064-4C9B-B629-8A4CF8D1FD0E}"/>
              </a:ext>
            </a:extLst>
          </p:cNvPr>
          <p:cNvSpPr/>
          <p:nvPr/>
        </p:nvSpPr>
        <p:spPr>
          <a:xfrm rot="8227985" flipH="1" flipV="1">
            <a:off x="15531903" y="-539167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BB89F0B6-575D-4F50-9301-DA1AD157E456}"/>
              </a:ext>
            </a:extLst>
          </p:cNvPr>
          <p:cNvSpPr txBox="1"/>
          <p:nvPr/>
        </p:nvSpPr>
        <p:spPr>
          <a:xfrm>
            <a:off x="7581900" y="3863418"/>
            <a:ext cx="723900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zh-TW" sz="5400" dirty="0">
                <a:solidFill>
                  <a:srgbClr val="348EC7"/>
                </a:solidFill>
                <a:latin typeface="Poppins Light"/>
              </a:rPr>
              <a:t>Output</a:t>
            </a:r>
            <a:r>
              <a:rPr lang="zh-TW" altLang="en-US" sz="5400" dirty="0">
                <a:solidFill>
                  <a:srgbClr val="348EC7"/>
                </a:solidFill>
                <a:latin typeface="Poppins Light"/>
              </a:rPr>
              <a:t>：</a:t>
            </a:r>
            <a:endParaRPr lang="en-US" altLang="zh-TW" sz="5400" dirty="0">
              <a:solidFill>
                <a:srgbClr val="348EC7"/>
              </a:solidFill>
              <a:latin typeface="Poppins Light"/>
            </a:endParaRPr>
          </a:p>
          <a:p>
            <a:pPr>
              <a:lnSpc>
                <a:spcPts val="3600"/>
              </a:lnSpc>
            </a:pPr>
            <a:endParaRPr lang="en-US" sz="5400" dirty="0">
              <a:solidFill>
                <a:srgbClr val="348EC7"/>
              </a:solidFill>
              <a:latin typeface="Poppins Light"/>
            </a:endParaRPr>
          </a:p>
          <a:p>
            <a:pPr>
              <a:lnSpc>
                <a:spcPts val="3600"/>
              </a:lnSpc>
            </a:pPr>
            <a:endParaRPr lang="en-US" sz="5400" dirty="0">
              <a:solidFill>
                <a:srgbClr val="348EC7"/>
              </a:solidFill>
              <a:latin typeface="Poppins Light"/>
            </a:endParaRPr>
          </a:p>
          <a:p>
            <a:pPr lvl="7"/>
            <a:r>
              <a:rPr lang="en-US" sz="4000" dirty="0">
                <a:solidFill>
                  <a:srgbClr val="348EC7"/>
                </a:solidFill>
                <a:latin typeface="Poppins Light"/>
              </a:rPr>
              <a:t>4</a:t>
            </a:r>
          </a:p>
          <a:p>
            <a:pPr lvl="7"/>
            <a:r>
              <a:rPr lang="en-US" sz="4000" dirty="0">
                <a:solidFill>
                  <a:srgbClr val="348EC7"/>
                </a:solidFill>
                <a:latin typeface="Poppins Light"/>
              </a:rPr>
              <a:t>6</a:t>
            </a:r>
          </a:p>
          <a:p>
            <a:pPr lvl="7"/>
            <a:r>
              <a:rPr lang="en-US" sz="4000" dirty="0">
                <a:solidFill>
                  <a:srgbClr val="348EC7"/>
                </a:solidFill>
                <a:latin typeface="Poppins Ligh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2527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322979" cy="10287000"/>
            <a:chOff x="0" y="0"/>
            <a:chExt cx="1384783" cy="15279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84783" cy="1527974"/>
            </a:xfrm>
            <a:custGeom>
              <a:avLst/>
              <a:gdLst/>
              <a:ahLst/>
              <a:cxnLst/>
              <a:rect l="l" t="t" r="r" b="b"/>
              <a:pathLst>
                <a:path w="1384783" h="1527974">
                  <a:moveTo>
                    <a:pt x="0" y="0"/>
                  </a:moveTo>
                  <a:lnTo>
                    <a:pt x="1384783" y="0"/>
                  </a:lnTo>
                  <a:lnTo>
                    <a:pt x="1384783" y="1527974"/>
                  </a:lnTo>
                  <a:lnTo>
                    <a:pt x="0" y="1527974"/>
                  </a:lnTo>
                  <a:close/>
                </a:path>
              </a:pathLst>
            </a:custGeom>
            <a:solidFill>
              <a:srgbClr val="348EC7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210800" y="2781300"/>
            <a:ext cx="7543800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altLang="zh-TW" sz="3999" b="1" dirty="0">
                <a:solidFill>
                  <a:srgbClr val="348EC7"/>
                </a:solidFill>
                <a:latin typeface="TAN Mon Cheri"/>
              </a:rPr>
              <a:t>Step 1 </a:t>
            </a:r>
            <a:r>
              <a:rPr lang="zh-TW" altLang="en-US" sz="3999" b="1" dirty="0">
                <a:solidFill>
                  <a:srgbClr val="348EC7"/>
                </a:solidFill>
                <a:latin typeface="TAN Mon Cheri"/>
              </a:rPr>
              <a:t>：</a:t>
            </a:r>
            <a:r>
              <a:rPr lang="zh-TW" altLang="en-US" sz="4800" b="1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輸入測資並轉成十進位</a:t>
            </a:r>
            <a:endParaRPr lang="en-US" sz="3999" b="1" dirty="0">
              <a:solidFill>
                <a:srgbClr val="348E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6346940" y="8545760"/>
            <a:ext cx="831328" cy="1826965"/>
            <a:chOff x="0" y="0"/>
            <a:chExt cx="1045580" cy="229781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45580" cy="2297816"/>
            </a:xfrm>
            <a:custGeom>
              <a:avLst/>
              <a:gdLst/>
              <a:ahLst/>
              <a:cxnLst/>
              <a:rect l="l" t="t" r="r" b="b"/>
              <a:pathLst>
                <a:path w="1045580" h="2297816">
                  <a:moveTo>
                    <a:pt x="921119" y="2297816"/>
                  </a:moveTo>
                  <a:lnTo>
                    <a:pt x="124460" y="2297816"/>
                  </a:lnTo>
                  <a:cubicBezTo>
                    <a:pt x="55880" y="2297816"/>
                    <a:pt x="0" y="2241935"/>
                    <a:pt x="0" y="21733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1120" y="0"/>
                  </a:lnTo>
                  <a:cubicBezTo>
                    <a:pt x="989700" y="0"/>
                    <a:pt x="1045580" y="55880"/>
                    <a:pt x="1045580" y="124460"/>
                  </a:cubicBezTo>
                  <a:lnTo>
                    <a:pt x="1045580" y="2173356"/>
                  </a:lnTo>
                  <a:cubicBezTo>
                    <a:pt x="1045580" y="2241936"/>
                    <a:pt x="989700" y="2297816"/>
                    <a:pt x="921120" y="2297816"/>
                  </a:cubicBezTo>
                  <a:close/>
                </a:path>
              </a:pathLst>
            </a:custGeom>
            <a:solidFill>
              <a:srgbClr val="348EC7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6581489" y="8776970"/>
            <a:ext cx="36222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2EDDB"/>
                </a:solidFill>
                <a:latin typeface="Poppins Light"/>
              </a:rPr>
              <a:t>7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A5702FD2-CECB-4180-9DC6-DB5FF85C7076}"/>
              </a:ext>
            </a:extLst>
          </p:cNvPr>
          <p:cNvSpPr txBox="1"/>
          <p:nvPr/>
        </p:nvSpPr>
        <p:spPr>
          <a:xfrm>
            <a:off x="10058400" y="1031240"/>
            <a:ext cx="8458200" cy="821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zh-TW" altLang="en-US" sz="9600" b="1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lang="en-US" sz="9600" b="1" dirty="0">
              <a:solidFill>
                <a:srgbClr val="348E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4D037B02-9565-457B-978C-5BFFE6911AD8}"/>
              </a:ext>
            </a:extLst>
          </p:cNvPr>
          <p:cNvSpPr/>
          <p:nvPr/>
        </p:nvSpPr>
        <p:spPr>
          <a:xfrm rot="16594241" flipH="1" flipV="1">
            <a:off x="735731" y="7022695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2">
            <a:extLst>
              <a:ext uri="{FF2B5EF4-FFF2-40B4-BE49-F238E27FC236}">
                <a16:creationId xmlns:a16="http://schemas.microsoft.com/office/drawing/2014/main" id="{3BCCE6AD-8D9F-4D22-9372-E18AC9D155A9}"/>
              </a:ext>
            </a:extLst>
          </p:cNvPr>
          <p:cNvSpPr/>
          <p:nvPr/>
        </p:nvSpPr>
        <p:spPr>
          <a:xfrm rot="16594241">
            <a:off x="6125849" y="-850495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B686892-DA74-416F-96D3-3F0913FFA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58326"/>
              </p:ext>
            </p:extLst>
          </p:nvPr>
        </p:nvGraphicFramePr>
        <p:xfrm>
          <a:off x="10110159" y="4610100"/>
          <a:ext cx="6934200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041">
                  <a:extLst>
                    <a:ext uri="{9D8B030D-6E8A-4147-A177-3AD203B41FA5}">
                      <a16:colId xmlns:a16="http://schemas.microsoft.com/office/drawing/2014/main" val="777734920"/>
                    </a:ext>
                  </a:extLst>
                </a:gridCol>
                <a:gridCol w="2871159">
                  <a:extLst>
                    <a:ext uri="{9D8B030D-6E8A-4147-A177-3AD203B41FA5}">
                      <a16:colId xmlns:a16="http://schemas.microsoft.com/office/drawing/2014/main" val="18892618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1" dirty="0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1" dirty="0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註解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93066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</a:t>
                      </a:r>
                      <a:endParaRPr lang="zh-TW" altLang="en-US" sz="2800" b="1" dirty="0">
                        <a:solidFill>
                          <a:srgbClr val="348EC7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輸入的測資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003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err="1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totalnum</a:t>
                      </a:r>
                      <a:endParaRPr lang="zh-TW" altLang="en-US" sz="2800" b="1" dirty="0">
                        <a:solidFill>
                          <a:srgbClr val="348EC7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</a:t>
                      </a:r>
                      <a:r>
                        <a:rPr lang="zh-TW" altLang="en-US" sz="2800" b="1" dirty="0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的總和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5681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err="1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ans</a:t>
                      </a:r>
                      <a:endParaRPr lang="zh-TW" altLang="en-US" sz="2800" b="1" dirty="0">
                        <a:solidFill>
                          <a:srgbClr val="348EC7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所求的</a:t>
                      </a:r>
                      <a:r>
                        <a:rPr lang="en-US" altLang="zh-TW" sz="2800" b="1" dirty="0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endParaRPr lang="zh-TW" altLang="en-US" sz="2800" b="1" dirty="0">
                        <a:solidFill>
                          <a:srgbClr val="348EC7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19048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5A1453F3-C757-4663-9EB3-62A88A0F4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97" y="1993116"/>
            <a:ext cx="8610600" cy="62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2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322979" cy="10287000"/>
            <a:chOff x="0" y="0"/>
            <a:chExt cx="1384783" cy="15279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84783" cy="1527974"/>
            </a:xfrm>
            <a:custGeom>
              <a:avLst/>
              <a:gdLst/>
              <a:ahLst/>
              <a:cxnLst/>
              <a:rect l="l" t="t" r="r" b="b"/>
              <a:pathLst>
                <a:path w="1384783" h="1527974">
                  <a:moveTo>
                    <a:pt x="0" y="0"/>
                  </a:moveTo>
                  <a:lnTo>
                    <a:pt x="1384783" y="0"/>
                  </a:lnTo>
                  <a:lnTo>
                    <a:pt x="1384783" y="1527974"/>
                  </a:lnTo>
                  <a:lnTo>
                    <a:pt x="0" y="1527974"/>
                  </a:lnTo>
                  <a:close/>
                </a:path>
              </a:pathLst>
            </a:custGeom>
            <a:solidFill>
              <a:srgbClr val="348EC7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9753600" y="2909296"/>
            <a:ext cx="80772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altLang="zh-TW" sz="3999" b="1" dirty="0">
                <a:solidFill>
                  <a:srgbClr val="348EC7"/>
                </a:solidFill>
                <a:latin typeface="TAN Mon Cheri"/>
              </a:rPr>
              <a:t>Step 2 </a:t>
            </a:r>
            <a:r>
              <a:rPr lang="zh-TW" altLang="en-US" sz="3999" b="1" dirty="0">
                <a:solidFill>
                  <a:srgbClr val="348EC7"/>
                </a:solidFill>
                <a:latin typeface="TAN Mon Cheri"/>
              </a:rPr>
              <a:t>：</a:t>
            </a:r>
            <a:r>
              <a:rPr lang="zh-TW" altLang="en-US" sz="4800" b="1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找到最小的</a:t>
            </a:r>
            <a:r>
              <a:rPr lang="en-US" altLang="zh-TW" sz="4800" b="1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800" b="1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並輸出</a:t>
            </a:r>
            <a:endParaRPr lang="en-US" sz="3999" b="1" dirty="0">
              <a:solidFill>
                <a:srgbClr val="348E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6346940" y="8545760"/>
            <a:ext cx="831328" cy="1826965"/>
            <a:chOff x="0" y="0"/>
            <a:chExt cx="1045580" cy="229781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45580" cy="2297816"/>
            </a:xfrm>
            <a:custGeom>
              <a:avLst/>
              <a:gdLst/>
              <a:ahLst/>
              <a:cxnLst/>
              <a:rect l="l" t="t" r="r" b="b"/>
              <a:pathLst>
                <a:path w="1045580" h="2297816">
                  <a:moveTo>
                    <a:pt x="921119" y="2297816"/>
                  </a:moveTo>
                  <a:lnTo>
                    <a:pt x="124460" y="2297816"/>
                  </a:lnTo>
                  <a:cubicBezTo>
                    <a:pt x="55880" y="2297816"/>
                    <a:pt x="0" y="2241935"/>
                    <a:pt x="0" y="21733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1120" y="0"/>
                  </a:lnTo>
                  <a:cubicBezTo>
                    <a:pt x="989700" y="0"/>
                    <a:pt x="1045580" y="55880"/>
                    <a:pt x="1045580" y="124460"/>
                  </a:cubicBezTo>
                  <a:lnTo>
                    <a:pt x="1045580" y="2173356"/>
                  </a:lnTo>
                  <a:cubicBezTo>
                    <a:pt x="1045580" y="2241936"/>
                    <a:pt x="989700" y="2297816"/>
                    <a:pt x="921120" y="2297816"/>
                  </a:cubicBezTo>
                  <a:close/>
                </a:path>
              </a:pathLst>
            </a:custGeom>
            <a:solidFill>
              <a:srgbClr val="348EC7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6581489" y="8776970"/>
            <a:ext cx="36222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2EDDB"/>
                </a:solidFill>
                <a:latin typeface="Poppins Light"/>
              </a:rPr>
              <a:t>8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A5702FD2-CECB-4180-9DC6-DB5FF85C7076}"/>
              </a:ext>
            </a:extLst>
          </p:cNvPr>
          <p:cNvSpPr txBox="1"/>
          <p:nvPr/>
        </p:nvSpPr>
        <p:spPr>
          <a:xfrm>
            <a:off x="10058400" y="1031240"/>
            <a:ext cx="8458200" cy="821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zh-TW" altLang="en-US" sz="9600" b="1" dirty="0">
                <a:solidFill>
                  <a:srgbClr val="348E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lang="en-US" sz="9600" b="1" dirty="0">
              <a:solidFill>
                <a:srgbClr val="348E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4D037B02-9565-457B-978C-5BFFE6911AD8}"/>
              </a:ext>
            </a:extLst>
          </p:cNvPr>
          <p:cNvSpPr/>
          <p:nvPr/>
        </p:nvSpPr>
        <p:spPr>
          <a:xfrm rot="16594241" flipH="1" flipV="1">
            <a:off x="735731" y="7022695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2">
            <a:extLst>
              <a:ext uri="{FF2B5EF4-FFF2-40B4-BE49-F238E27FC236}">
                <a16:creationId xmlns:a16="http://schemas.microsoft.com/office/drawing/2014/main" id="{3BCCE6AD-8D9F-4D22-9372-E18AC9D155A9}"/>
              </a:ext>
            </a:extLst>
          </p:cNvPr>
          <p:cNvSpPr/>
          <p:nvPr/>
        </p:nvSpPr>
        <p:spPr>
          <a:xfrm rot="16594241">
            <a:off x="6125849" y="-850495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D0A483-4B0C-438E-9877-1AB6A7E6B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81" y="3871791"/>
            <a:ext cx="8830519" cy="2543418"/>
          </a:xfrm>
          <a:prstGeom prst="rect">
            <a:avLst/>
          </a:prstGeom>
        </p:spPr>
      </p:pic>
      <p:graphicFrame>
        <p:nvGraphicFramePr>
          <p:cNvPr id="19" name="表格 6">
            <a:extLst>
              <a:ext uri="{FF2B5EF4-FFF2-40B4-BE49-F238E27FC236}">
                <a16:creationId xmlns:a16="http://schemas.microsoft.com/office/drawing/2014/main" id="{4B73FDFA-8302-4F71-B12A-F27A9BF41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58904"/>
              </p:ext>
            </p:extLst>
          </p:nvPr>
        </p:nvGraphicFramePr>
        <p:xfrm>
          <a:off x="10110159" y="4610100"/>
          <a:ext cx="6934200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041">
                  <a:extLst>
                    <a:ext uri="{9D8B030D-6E8A-4147-A177-3AD203B41FA5}">
                      <a16:colId xmlns:a16="http://schemas.microsoft.com/office/drawing/2014/main" val="777734920"/>
                    </a:ext>
                  </a:extLst>
                </a:gridCol>
                <a:gridCol w="2871159">
                  <a:extLst>
                    <a:ext uri="{9D8B030D-6E8A-4147-A177-3AD203B41FA5}">
                      <a16:colId xmlns:a16="http://schemas.microsoft.com/office/drawing/2014/main" val="18892618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1" dirty="0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1" dirty="0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註解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93066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</a:t>
                      </a:r>
                      <a:endParaRPr lang="zh-TW" altLang="en-US" sz="2800" b="1" dirty="0">
                        <a:solidFill>
                          <a:srgbClr val="348EC7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輸入的測資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003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err="1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totalnum</a:t>
                      </a:r>
                      <a:endParaRPr lang="zh-TW" altLang="en-US" sz="2800" b="1" dirty="0">
                        <a:solidFill>
                          <a:srgbClr val="348EC7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</a:t>
                      </a:r>
                      <a:r>
                        <a:rPr lang="zh-TW" altLang="en-US" sz="2800" b="1" dirty="0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的總和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5681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err="1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ans</a:t>
                      </a:r>
                      <a:endParaRPr lang="zh-TW" altLang="en-US" sz="2800" b="1" dirty="0">
                        <a:solidFill>
                          <a:srgbClr val="348EC7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所求的</a:t>
                      </a:r>
                      <a:r>
                        <a:rPr lang="en-US" altLang="zh-TW" sz="2800" b="1" dirty="0">
                          <a:solidFill>
                            <a:srgbClr val="348EC7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endParaRPr lang="zh-TW" altLang="en-US" sz="2800" b="1" dirty="0">
                        <a:solidFill>
                          <a:srgbClr val="348EC7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48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19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02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3175"/>
            <a:ext cx="18288000" cy="2765325"/>
            <a:chOff x="0" y="0"/>
            <a:chExt cx="5666449" cy="8568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66449" cy="856823"/>
            </a:xfrm>
            <a:custGeom>
              <a:avLst/>
              <a:gdLst/>
              <a:ahLst/>
              <a:cxnLst/>
              <a:rect l="l" t="t" r="r" b="b"/>
              <a:pathLst>
                <a:path w="5666449" h="856823">
                  <a:moveTo>
                    <a:pt x="0" y="0"/>
                  </a:moveTo>
                  <a:lnTo>
                    <a:pt x="5666449" y="0"/>
                  </a:lnTo>
                  <a:lnTo>
                    <a:pt x="5666449" y="856823"/>
                  </a:lnTo>
                  <a:lnTo>
                    <a:pt x="0" y="856823"/>
                  </a:lnTo>
                  <a:close/>
                </a:path>
              </a:pathLst>
            </a:custGeom>
            <a:solidFill>
              <a:srgbClr val="348EC7"/>
            </a:solidFill>
          </p:spPr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2D86A196-FB11-4261-8DCD-E594F9825948}"/>
              </a:ext>
            </a:extLst>
          </p:cNvPr>
          <p:cNvSpPr txBox="1"/>
          <p:nvPr/>
        </p:nvSpPr>
        <p:spPr>
          <a:xfrm>
            <a:off x="1371600" y="1189487"/>
            <a:ext cx="8458200" cy="821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zh-TW" altLang="en-US" sz="9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完整程式碼</a:t>
            </a:r>
            <a:endParaRPr lang="en-US" sz="9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346940" y="8545760"/>
            <a:ext cx="831328" cy="1826965"/>
            <a:chOff x="0" y="0"/>
            <a:chExt cx="1045580" cy="22978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45580" cy="2297816"/>
            </a:xfrm>
            <a:custGeom>
              <a:avLst/>
              <a:gdLst/>
              <a:ahLst/>
              <a:cxnLst/>
              <a:rect l="l" t="t" r="r" b="b"/>
              <a:pathLst>
                <a:path w="1045580" h="2297816">
                  <a:moveTo>
                    <a:pt x="921119" y="2297816"/>
                  </a:moveTo>
                  <a:lnTo>
                    <a:pt x="124460" y="2297816"/>
                  </a:lnTo>
                  <a:cubicBezTo>
                    <a:pt x="55880" y="2297816"/>
                    <a:pt x="0" y="2241935"/>
                    <a:pt x="0" y="21733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1120" y="0"/>
                  </a:lnTo>
                  <a:cubicBezTo>
                    <a:pt x="989700" y="0"/>
                    <a:pt x="1045580" y="55880"/>
                    <a:pt x="1045580" y="124460"/>
                  </a:cubicBezTo>
                  <a:lnTo>
                    <a:pt x="1045580" y="2173356"/>
                  </a:lnTo>
                  <a:cubicBezTo>
                    <a:pt x="1045580" y="2241936"/>
                    <a:pt x="989700" y="2297816"/>
                    <a:pt x="921120" y="2297816"/>
                  </a:cubicBezTo>
                  <a:close/>
                </a:path>
              </a:pathLst>
            </a:custGeom>
            <a:solidFill>
              <a:srgbClr val="348EC7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6581489" y="8776970"/>
            <a:ext cx="362229" cy="475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2EDDB"/>
                </a:solidFill>
                <a:latin typeface="Poppins Light"/>
              </a:rPr>
              <a:t>9</a:t>
            </a:r>
          </a:p>
        </p:txBody>
      </p:sp>
      <p:sp>
        <p:nvSpPr>
          <p:cNvPr id="22" name="Freeform 2">
            <a:extLst>
              <a:ext uri="{FF2B5EF4-FFF2-40B4-BE49-F238E27FC236}">
                <a16:creationId xmlns:a16="http://schemas.microsoft.com/office/drawing/2014/main" id="{DE6F50B7-1084-4A50-84BB-F68A1D63F34D}"/>
              </a:ext>
            </a:extLst>
          </p:cNvPr>
          <p:cNvSpPr/>
          <p:nvPr/>
        </p:nvSpPr>
        <p:spPr>
          <a:xfrm rot="16594241">
            <a:off x="15116241" y="-973418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D1F3D797-7C00-479E-9C92-3CE574646709}"/>
              </a:ext>
            </a:extLst>
          </p:cNvPr>
          <p:cNvSpPr/>
          <p:nvPr/>
        </p:nvSpPr>
        <p:spPr>
          <a:xfrm rot="16594241" flipH="1" flipV="1">
            <a:off x="10250414" y="-810313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">
            <a:extLst>
              <a:ext uri="{FF2B5EF4-FFF2-40B4-BE49-F238E27FC236}">
                <a16:creationId xmlns:a16="http://schemas.microsoft.com/office/drawing/2014/main" id="{2368C70B-1D02-4E3C-BD9F-12BCA85BE535}"/>
              </a:ext>
            </a:extLst>
          </p:cNvPr>
          <p:cNvSpPr/>
          <p:nvPr/>
        </p:nvSpPr>
        <p:spPr>
          <a:xfrm rot="16594241" flipH="1" flipV="1">
            <a:off x="1033662" y="-780187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">
            <a:extLst>
              <a:ext uri="{FF2B5EF4-FFF2-40B4-BE49-F238E27FC236}">
                <a16:creationId xmlns:a16="http://schemas.microsoft.com/office/drawing/2014/main" id="{99D99C00-A9F7-46E6-B819-174F8E8209A2}"/>
              </a:ext>
            </a:extLst>
          </p:cNvPr>
          <p:cNvSpPr/>
          <p:nvPr/>
        </p:nvSpPr>
        <p:spPr>
          <a:xfrm rot="16594241">
            <a:off x="5899489" y="-943292"/>
            <a:ext cx="2461399" cy="4114800"/>
          </a:xfrm>
          <a:custGeom>
            <a:avLst/>
            <a:gdLst/>
            <a:ahLst/>
            <a:cxnLst/>
            <a:rect l="l" t="t" r="r" b="b"/>
            <a:pathLst>
              <a:path w="2461399" h="4114800">
                <a:moveTo>
                  <a:pt x="0" y="0"/>
                </a:moveTo>
                <a:lnTo>
                  <a:pt x="2461398" y="0"/>
                </a:lnTo>
                <a:lnTo>
                  <a:pt x="24613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20FCF7-CF34-4574-A5CE-6BBED4C0F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264" y="2584497"/>
            <a:ext cx="9094523" cy="770250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9675C8B-EF73-4FD8-BAFC-5B2DBD838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259" y="2584497"/>
            <a:ext cx="9166461" cy="39306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573</Words>
  <Application>Microsoft Macintosh PowerPoint</Application>
  <PresentationFormat>自訂</PresentationFormat>
  <Paragraphs>61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</vt:lpstr>
      <vt:lpstr>微軟正黑體</vt:lpstr>
      <vt:lpstr>TAN Mon Cheri</vt:lpstr>
      <vt:lpstr>Calibri</vt:lpstr>
      <vt:lpstr>Goudy Old Style</vt:lpstr>
      <vt:lpstr>Poppins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</dc:title>
  <cp:lastModifiedBy>咏帟 田</cp:lastModifiedBy>
  <cp:revision>7</cp:revision>
  <dcterms:created xsi:type="dcterms:W3CDTF">2006-08-16T00:00:00Z</dcterms:created>
  <dcterms:modified xsi:type="dcterms:W3CDTF">2023-08-12T01:07:11Z</dcterms:modified>
  <dc:identifier>DAFoJd3u5ms</dc:identifier>
</cp:coreProperties>
</file>